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265" r:id="rId4"/>
    <p:sldId id="284" r:id="rId5"/>
    <p:sldId id="257" r:id="rId6"/>
    <p:sldId id="268" r:id="rId7"/>
    <p:sldId id="259" r:id="rId8"/>
    <p:sldId id="267" r:id="rId9"/>
    <p:sldId id="266" r:id="rId10"/>
    <p:sldId id="269" r:id="rId11"/>
    <p:sldId id="270" r:id="rId12"/>
    <p:sldId id="271" r:id="rId13"/>
    <p:sldId id="272" r:id="rId14"/>
    <p:sldId id="273" r:id="rId15"/>
    <p:sldId id="283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6" r:id="rId25"/>
    <p:sldId id="287" r:id="rId26"/>
    <p:sldId id="282" r:id="rId27"/>
    <p:sldId id="288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E1222-E4CD-485B-AA54-A2D42B28DF3D}" type="datetimeFigureOut">
              <a:rPr lang="it-IT" smtClean="0"/>
              <a:t>28/05/2023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ECB21-3B48-4F0B-A90F-3EBF1D0C8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90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ECF07-CA94-4513-8419-CB5F518E3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1BF28D-9DE9-438D-8236-7D2C2E648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9B4A1B-76E8-4370-87E8-1EA13929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BEBD-F951-4720-971E-E021E98DE5B1}" type="datetime1">
              <a:rPr lang="it-IT" smtClean="0"/>
              <a:t>28/05/2023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B45885-8EDF-418A-9938-8C20FA99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637160-E12B-4AA9-BB52-95107EFA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64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148A01-6A22-4C62-B4CA-CDEBBB25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CD1C72-5B5E-4C47-B33D-A53A57C4E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DE5298-F249-4A10-B340-0262DE61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D0B6-2A31-4A2D-8EF9-1E217DD838B5}" type="datetime1">
              <a:rPr lang="it-IT" smtClean="0"/>
              <a:t>28/05/2023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A6742A-E441-4155-84D2-976B4A57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F085FB-47EF-4F65-89E1-28A39496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34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4F2074-5D36-4287-B7D6-6A13EC09D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35FDDE6-2B1B-492F-A145-66881E230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EA1235-CFB0-4921-AD65-422A58FF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323FE-C546-492A-8967-4ACC7DEBE7F7}" type="datetime1">
              <a:rPr lang="it-IT" smtClean="0"/>
              <a:t>28/05/2023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FAA11D-4281-457F-A0EF-993A4DD6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6202E0-91A9-4957-BBD0-7C9A32BC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36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C371-14C5-4E25-AE88-C14F5AD8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74CC15-8F6C-4258-95C5-4DF852F06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B368F7-7D91-45E2-A5F1-6E2939E3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CB2B-B986-4109-BC09-107598B8EFE9}" type="datetime1">
              <a:rPr lang="it-IT" smtClean="0"/>
              <a:t>28/05/2023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186C97-926A-4639-86EC-BBFB3AD8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F0BC54-AB43-49CC-8581-D5E2ABEC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34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C09AB-0847-45C1-BF90-6854E2C0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B8C665-DF47-48F6-9C77-CAAD5B3C9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A25A38-0354-4C8A-B097-B5B4BC315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B23B-AC5D-4637-86A0-152D5F6D9245}" type="datetime1">
              <a:rPr lang="it-IT" smtClean="0"/>
              <a:t>28/05/2023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8C31CD-F343-46C2-9014-6A01AA295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8AFB01-B3F5-435A-8A78-C452DC0F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8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9F2139-0947-43BE-8831-2E249210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43213D-F5B8-406E-971F-67B25C3EF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FDB509-2B27-4F4D-AB72-9B93DA3C5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349C56-7867-4A7F-9346-BC8AED3D4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06824-FC9B-49C2-949C-83DD4D914CAA}" type="datetime1">
              <a:rPr lang="it-IT" smtClean="0"/>
              <a:t>28/05/2023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887184-946C-46F5-AA8C-0677A32D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13FBF3-8752-466A-ACA4-E217C3D8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68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4196F-E00F-46C3-93C4-3ADB71AD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90D52E-9680-4A6B-9D2B-433F4D3E3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31C4E7-5754-4C61-9DE7-C28687D65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74B67ED-AB6E-42FB-84CD-6A3496AC3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D729763-A891-4DF5-A77E-6B34946AC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5D88005-F8D5-433F-9EC1-F4164EF1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7FE0-7F9B-482D-B8F5-396C7AA3D212}" type="datetime1">
              <a:rPr lang="it-IT" smtClean="0"/>
              <a:t>28/05/2023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A7A1DD-29FF-4B60-841F-60BA4B17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E0D79B-9DE2-4B79-95C2-F723C313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74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FA8E8-1A8A-44BA-9691-C907C08F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CB8649-A6E1-482D-BAAA-DCD0E6CA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9CAA-72BA-4AF5-AD1D-145460182621}" type="datetime1">
              <a:rPr lang="it-IT" smtClean="0"/>
              <a:t>28/05/2023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530E64-15CA-4D73-B07B-2D12AEFB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85367B-D220-4DB2-B28C-840C40EB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99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308389E-8214-4261-8C52-D6CBA714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236E-7689-44BC-806E-10452155735B}" type="datetime1">
              <a:rPr lang="it-IT" smtClean="0"/>
              <a:t>28/05/2023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DEE171-6A57-4BD3-9916-13F942BE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6C6D0F-37FE-47C3-A80F-C42F87BE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19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6A11C6-49E0-47B7-A6EF-07B76A98E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760515-9F7C-4510-B34F-5EDEE7F7D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2AA5F6-9A6A-43E5-8255-15FDFB577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E9F5B8-0383-4B7C-83A3-C1E83C30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D923B-25C6-4151-93B7-F2893F603535}" type="datetime1">
              <a:rPr lang="it-IT" smtClean="0"/>
              <a:t>28/05/2023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93E9D5-A818-44CE-B2AB-3D353E9D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831501-4F21-46F9-80A4-C8C99910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71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6589C-379D-4A74-8B07-9BE6FE6E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8CE9A8D-3C4C-4773-A8DD-26982F9F8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9EEA2-4C44-4D21-A91D-6832D5215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7B4BD6-1E94-4E77-9C32-002603D48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6F4E-417A-4644-A434-4003445EEE9F}" type="datetime1">
              <a:rPr lang="it-IT" smtClean="0"/>
              <a:t>28/05/2023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AC4564-6349-49A9-BD18-DA6DAC3B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Ricordo di Vittorio Giorgio Vaccaro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6B0AA8-F1E0-48FA-8E4F-65A938C3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6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562470-F410-4D9E-8A0C-E4545A77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A049F4-DA9D-41EE-B3AD-6C575FCB4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6D0F80-CF9A-41E2-BBCD-D1AEEB265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CBB44-0342-4D5C-9FA6-D5301293066C}" type="datetime1">
              <a:rPr lang="it-IT" smtClean="0"/>
              <a:t>28/05/2023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CE5D39-94BE-4921-B120-031E73832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Ricordo di Vittorio Giorgio Vaccaro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036C86-9A0E-4DF2-8675-024B5B4B8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5A82-3947-4AAC-8641-B18D4FA6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39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6FCBE-AF13-40D6-847D-0523A782D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5928"/>
            <a:ext cx="9144000" cy="1773382"/>
          </a:xfrm>
        </p:spPr>
        <p:txBody>
          <a:bodyPr>
            <a:normAutofit fontScale="90000"/>
          </a:bodyPr>
          <a:lstStyle/>
          <a:p>
            <a:r>
              <a:rPr lang="it-IT" dirty="0"/>
              <a:t>Sull’equazione integrale di Hallén</a:t>
            </a:r>
            <a:br>
              <a:rPr lang="it-IT" dirty="0"/>
            </a:br>
            <a:r>
              <a:rPr lang="it-IT" sz="2700" dirty="0"/>
              <a:t>Giovanni Miano, Luigi Verolino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1B460A-6464-4755-89C8-7820A4FC38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313042" y="2985454"/>
            <a:ext cx="6651048" cy="2788412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541C0CB-7F64-4170-8C10-0D709DAB4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D7C059-1343-496F-9A42-5C0300D2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/>
              <a:t>1</a:t>
            </a:fld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20CBA7-3E59-4CE3-8E61-5C5821DB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37" y="1596540"/>
            <a:ext cx="2252929" cy="45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potenziale vettore lungo il cilindro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8FFF5A8-6B3F-42C6-9F0E-816F3A88E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7"/>
          <a:stretch/>
        </p:blipFill>
        <p:spPr>
          <a:xfrm>
            <a:off x="1162050" y="1690688"/>
            <a:ext cx="9867900" cy="39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3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forma compatta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11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F6C75D0-E16E-4E86-B14E-DD4205BEE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212" y="1402673"/>
            <a:ext cx="8479576" cy="48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6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L’equazione integrale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5192E80-1844-4996-A072-6AE062B31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250" y="1690688"/>
            <a:ext cx="97155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72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sistema di equazioni integrali duali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D121D15-9ABB-4957-AAE3-985FEB5B5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5988" y="1322947"/>
            <a:ext cx="7520024" cy="50334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59D944-BA68-479A-93CB-621014C59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609" y="5422122"/>
            <a:ext cx="3763023" cy="4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3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L’idea chiave: la nuova incognita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14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69A3816A-5BA2-4431-A0B3-4841EC3EE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90688"/>
            <a:ext cx="10058400" cy="38576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8D27E3-3D13-4889-B6D9-C37CDCF8D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396753"/>
            <a:ext cx="1894643" cy="12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54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L’idea chiave: lo sviluppo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DCFD8CDE-89B5-40E7-B433-141DB0592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18" y="1415480"/>
            <a:ext cx="9076163" cy="49408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E038421-D805-4821-9D8B-553D423EB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799" y="2034844"/>
            <a:ext cx="2438801" cy="16254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81D9E09-821C-4394-A594-FEC659C55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61" t="4875" r="-23598" b="-4875"/>
          <a:stretch/>
        </p:blipFill>
        <p:spPr>
          <a:xfrm>
            <a:off x="603681" y="365125"/>
            <a:ext cx="2614599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2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Ancora uno svedese: Erik Ivar Fredholm</a:t>
            </a:r>
            <a:b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Stoccolma, 7 aprile 1866 – Stoccolma, 17 agosto 1927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16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000A6DE-EDDE-4ADD-B912-C87AFCFF9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537" y="2104894"/>
            <a:ext cx="10336926" cy="34791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673658E-D516-47E3-9665-9C71955C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975" y="2214471"/>
            <a:ext cx="2074117" cy="27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9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corrente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17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00D1ACE-890C-43C0-B5CB-932A2D6BB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481" y="2153473"/>
            <a:ext cx="10319038" cy="280973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74A820-9DA8-4A1B-BA65-149B508F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79" y="119868"/>
            <a:ext cx="2788421" cy="18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singolarità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18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0F03418-378C-4804-BC57-831093C0A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325" y="1415480"/>
            <a:ext cx="10039350" cy="18573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48180C-F0FA-4B6F-A1F0-7C50F141A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16" y="3343625"/>
            <a:ext cx="2175355" cy="306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6737753-E5FC-4AE1-8985-C2F257DB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062" y="3343625"/>
            <a:ext cx="3060000" cy="306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E66316F-C92C-47D7-B52F-4796A42CE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054" y="4420878"/>
            <a:ext cx="3931746" cy="9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9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singolarità riottenuta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25A82-3947-4AAC-8641-B18D4FA60F1E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D26E09F-E537-4ADC-9D29-46F6FA3C5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352" y="1690688"/>
            <a:ext cx="6915150" cy="41814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9A7F3CA-1704-45C2-9F90-FBF0E76B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584" y="1764253"/>
            <a:ext cx="2802064" cy="34247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7DA34C-8A0C-422B-AB0B-C3F5A6B5A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91" y="5262563"/>
            <a:ext cx="26860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6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3C42AC-D6DB-47A2-A61D-5D038615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Erik Gustaf Hallén</a:t>
            </a:r>
            <a:b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Stoccolma, 16 settembre 1899 – Stoccolma, 7 febbraio 1975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9EFD03A-6F39-4ECC-9989-BF860B67C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268" y="1850486"/>
            <a:ext cx="4941017" cy="4022297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F8B6DF3-5E87-474B-823F-E899D9B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A05D6A-3B04-41A5-9D83-268F2F7A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E84F85-9ACD-4E72-8C53-8F65D8E92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681" y="2594466"/>
            <a:ext cx="33934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8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E5327D6-FD28-497E-91A1-DEB01764A9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L’espansione della funzione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4E5327D6-FD28-497E-91A1-DEB01764A9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E0AC936-6922-443C-821E-CC34FCCE7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880" y="1391768"/>
            <a:ext cx="10658239" cy="45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4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sistema risolvente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21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B536CDE-981C-4ED7-88A7-A500E042E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089" y="1506027"/>
            <a:ext cx="9613822" cy="30114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94EC38-33BB-45D0-8A04-A0C08B55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86" y="4735312"/>
            <a:ext cx="9726227" cy="162103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89AF33-6138-4756-B169-30D15BA8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98007"/>
            <a:ext cx="2117324" cy="14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8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Direttamente la corrente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22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C4B297C3-2153-4C27-8583-D51638DBF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212" y="2032809"/>
            <a:ext cx="103155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9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Gli andamenti lungo il conduttore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23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01DFC78-0803-4399-B511-B98490886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343" y="1312276"/>
            <a:ext cx="10181314" cy="44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14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Finalmente l’ammettenza di ingresso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E93190A-8B6A-4BC8-852E-F8E121D4E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921" y="1690688"/>
            <a:ext cx="6792157" cy="424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9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Poi, dopo un anno, arrivò 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25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B692DC0-DBA0-47AC-8CC2-595D9D5D2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10" r="2695"/>
          <a:stretch/>
        </p:blipFill>
        <p:spPr>
          <a:xfrm>
            <a:off x="502361" y="1944209"/>
            <a:ext cx="11187278" cy="33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3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L’ultima foto del 6 settembre 2022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26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AA724EE-9F62-4471-A10D-D7A01010C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34"/>
          <a:stretch/>
        </p:blipFill>
        <p:spPr>
          <a:xfrm>
            <a:off x="4123067" y="1557523"/>
            <a:ext cx="3945865" cy="45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8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Grazie, grande amico e caro maestro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36F5A55-F642-48EE-8243-F4103FE4C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sz="3600" dirty="0">
                <a:latin typeface="Cambria" panose="02040503050406030204" pitchFamily="18" charset="0"/>
                <a:ea typeface="Cambria" panose="02040503050406030204" pitchFamily="18" charset="0"/>
              </a:rPr>
              <a:t>Ci sono alcuni che portano una luce così grande nel mondo che, anche dopo che se ne sono andati, la luce rimane: tu sei così per me.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509EAD5-F51F-43C3-A6FA-2F417857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045" y="1410430"/>
            <a:ext cx="2583910" cy="29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3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8684A-B924-45F8-BCF1-CDEC40EB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 primi lavori sul tema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9ADE1C8-2E05-468A-AE76-F6E188B2B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665" t="3196" r="6895" b="8075"/>
          <a:stretch/>
        </p:blipFill>
        <p:spPr>
          <a:xfrm>
            <a:off x="2485228" y="1519984"/>
            <a:ext cx="3335205" cy="46800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7494DB-88E1-4EE5-9A4B-749D84962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7068C2-89E8-4AF2-B46F-634F73E9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E549F4-F1C7-4C38-A392-E22A8EE43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47" r="8858"/>
          <a:stretch/>
        </p:blipFill>
        <p:spPr>
          <a:xfrm>
            <a:off x="6187736" y="1519984"/>
            <a:ext cx="3684234" cy="468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E3BF584-175A-498E-9784-58D5F8933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99" y="49925"/>
            <a:ext cx="1948926" cy="19559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E980BC-4B15-4743-A005-FC321A93A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136525"/>
            <a:ext cx="194479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1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8684A-B924-45F8-BCF1-CDEC40EB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Le coordinate sferoidali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7494DB-88E1-4EE5-9A4B-749D84962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7068C2-89E8-4AF2-B46F-634F73E9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1F68C82-5CA4-4AE9-82D0-2C7815250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690688"/>
            <a:ext cx="8839200" cy="1866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2725D77-1BB0-4239-A024-15CC29AAE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8" r="4530"/>
          <a:stretch/>
        </p:blipFill>
        <p:spPr>
          <a:xfrm>
            <a:off x="4038600" y="3752149"/>
            <a:ext cx="4114800" cy="24096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F82D67-353B-4652-9593-2E358D8D97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9" r="14463"/>
          <a:stretch/>
        </p:blipFill>
        <p:spPr>
          <a:xfrm>
            <a:off x="1676400" y="3557588"/>
            <a:ext cx="2073564" cy="288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C7EA0BD-1100-49AC-8A8E-A4D7AE256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285" y="3557588"/>
            <a:ext cx="20506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4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0671-05E1-4F50-8538-69FE040D8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lavoro di Kumar Eswaran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0092EBA-EBA8-4EA2-B218-AEF90B9C5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639" y="1834503"/>
            <a:ext cx="9596721" cy="4240218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A8BB4B-1971-413C-80ED-0210CAD2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6231ED-3A7C-4C7A-A879-774B7273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71CDAD-3238-4CB6-8578-186903613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5" r="22823" b="24706"/>
          <a:stretch/>
        </p:blipFill>
        <p:spPr>
          <a:xfrm>
            <a:off x="9458394" y="136525"/>
            <a:ext cx="2638164" cy="25445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D5752D-3BEC-48CC-A042-AA97C5F8F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3" t="23670" r="14206" b="35507"/>
          <a:stretch/>
        </p:blipFill>
        <p:spPr>
          <a:xfrm>
            <a:off x="186430" y="136525"/>
            <a:ext cx="2379216" cy="18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0671-05E1-4F50-8538-69FE040D8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lavoro pubblicato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A8BB4B-1971-413C-80ED-0210CAD2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6231ED-3A7C-4C7A-A879-774B7273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6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77E47229-D758-4BB5-8AAD-627379949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795" y="1349468"/>
            <a:ext cx="9794408" cy="46791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0A4FB33-D045-4E94-AEA0-CF62BF03D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5619003"/>
            <a:ext cx="39624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potenziale vettore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7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0BE9928A-F75C-4F0F-B0DB-AF0E05F27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71"/>
          <a:stretch/>
        </p:blipFill>
        <p:spPr>
          <a:xfrm>
            <a:off x="1437389" y="1847850"/>
            <a:ext cx="91625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La sorgente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8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715FCA5-8F91-4E4A-ADF9-65668E8295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15179" y="314558"/>
            <a:ext cx="3281079" cy="1376130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914E642-69D2-49B8-AEDE-D060A7ED8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909" y="1825625"/>
            <a:ext cx="99721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8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327D6-FD28-497E-91A1-DEB0176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campo ed il potenziale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4030E4-C00C-4C12-9A9F-1AD96B00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ricordo di Vittorio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9702C-BAE1-4382-967F-526FDD2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5A82-3947-4AAC-8641-B18D4FA60F1E}" type="slidenum">
              <a:rPr lang="it-IT" sz="1400" smtClean="0">
                <a:latin typeface="Cambria" panose="02040503050406030204" pitchFamily="18" charset="0"/>
                <a:ea typeface="Cambria" panose="02040503050406030204" pitchFamily="18" charset="0"/>
              </a:rPr>
              <a:t>9</a:t>
            </a:fld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0E137C01-FE6D-410A-A44B-A106E271B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447" y="1690688"/>
            <a:ext cx="98091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12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312</Words>
  <Application>Microsoft Office PowerPoint</Application>
  <PresentationFormat>Widescreen</PresentationFormat>
  <Paragraphs>87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Cambria Math</vt:lpstr>
      <vt:lpstr>Tema di Office</vt:lpstr>
      <vt:lpstr>Sull’equazione integrale di Hallén Giovanni Miano, Luigi Verolino</vt:lpstr>
      <vt:lpstr>Erik Gustaf Hallén Stoccolma, 16 settembre 1899 – Stoccolma, 7 febbraio 1975</vt:lpstr>
      <vt:lpstr>I primi lavori sul tema</vt:lpstr>
      <vt:lpstr>Le coordinate sferoidali</vt:lpstr>
      <vt:lpstr>Il lavoro di Kumar Eswaran</vt:lpstr>
      <vt:lpstr>Il lavoro pubblicato</vt:lpstr>
      <vt:lpstr>Il potenziale vettore</vt:lpstr>
      <vt:lpstr>La sorgente</vt:lpstr>
      <vt:lpstr>Il campo ed il potenziale</vt:lpstr>
      <vt:lpstr>Il potenziale vettore lungo il cilindro</vt:lpstr>
      <vt:lpstr>La forma compatta</vt:lpstr>
      <vt:lpstr>L’equazione integrale</vt:lpstr>
      <vt:lpstr>Il sistema di equazioni integrali duali</vt:lpstr>
      <vt:lpstr>L’idea chiave: la nuova incognita</vt:lpstr>
      <vt:lpstr>L’idea chiave: lo sviluppo</vt:lpstr>
      <vt:lpstr>Ancora uno svedese: Erik Ivar Fredholm Stoccolma, 7 aprile 1866 – Stoccolma, 17 agosto 1927</vt:lpstr>
      <vt:lpstr>La corrente</vt:lpstr>
      <vt:lpstr>La singolarità</vt:lpstr>
      <vt:lpstr>La singolarità riottenuta</vt:lpstr>
      <vt:lpstr>L’espansione della funzione φ(z)</vt:lpstr>
      <vt:lpstr>Il sistema risolvente</vt:lpstr>
      <vt:lpstr>Direttamente la corrente</vt:lpstr>
      <vt:lpstr>Gli andamenti lungo il conduttore</vt:lpstr>
      <vt:lpstr>Finalmente l’ammettenza di ingresso</vt:lpstr>
      <vt:lpstr>Poi, dopo un anno, arrivò …</vt:lpstr>
      <vt:lpstr>L’ultima foto del 6 settembre 2022</vt:lpstr>
      <vt:lpstr>Grazie, grande amico e caro maestro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Sull’equazione integrale di Erik Gustaf Hallén</dc:title>
  <dc:creator>LUIGI VEROLINO</dc:creator>
  <cp:lastModifiedBy>LUIGI VEROLINO</cp:lastModifiedBy>
  <cp:revision>132</cp:revision>
  <dcterms:created xsi:type="dcterms:W3CDTF">2023-04-14T16:13:18Z</dcterms:created>
  <dcterms:modified xsi:type="dcterms:W3CDTF">2023-05-28T17:03:37Z</dcterms:modified>
</cp:coreProperties>
</file>