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60" r:id="rId2"/>
    <p:sldId id="259" r:id="rId3"/>
    <p:sldId id="269" r:id="rId4"/>
    <p:sldId id="256" r:id="rId5"/>
    <p:sldId id="265" r:id="rId6"/>
    <p:sldId id="272" r:id="rId7"/>
    <p:sldId id="263" r:id="rId8"/>
    <p:sldId id="262" r:id="rId9"/>
    <p:sldId id="270" r:id="rId10"/>
    <p:sldId id="267" r:id="rId11"/>
    <p:sldId id="271" r:id="rId12"/>
    <p:sldId id="261" r:id="rId13"/>
    <p:sldId id="268" r:id="rId14"/>
    <p:sldId id="273" r:id="rId15"/>
    <p:sldId id="258" r:id="rId16"/>
  </p:sldIdLst>
  <p:sldSz cx="12192000" cy="6858000"/>
  <p:notesSz cx="6858000" cy="9144000"/>
  <p:defaultText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621"/>
    <p:restoredTop sz="95807"/>
  </p:normalViewPr>
  <p:slideViewPr>
    <p:cSldViewPr snapToGrid="0">
      <p:cViewPr>
        <p:scale>
          <a:sx n="79" d="100"/>
          <a:sy n="79" d="100"/>
        </p:scale>
        <p:origin x="656" y="89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39A9AD5-AFA7-FB74-AF91-9BB8E1DBA7F8}"/>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en-IT"/>
          </a:p>
        </p:txBody>
      </p:sp>
      <p:sp>
        <p:nvSpPr>
          <p:cNvPr id="3" name="Subtitle 2">
            <a:extLst>
              <a:ext uri="{FF2B5EF4-FFF2-40B4-BE49-F238E27FC236}">
                <a16:creationId xmlns:a16="http://schemas.microsoft.com/office/drawing/2014/main" id="{003F928B-6D0B-7569-93DF-45463D2825A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en-IT"/>
          </a:p>
        </p:txBody>
      </p:sp>
      <p:sp>
        <p:nvSpPr>
          <p:cNvPr id="4" name="Date Placeholder 3">
            <a:extLst>
              <a:ext uri="{FF2B5EF4-FFF2-40B4-BE49-F238E27FC236}">
                <a16:creationId xmlns:a16="http://schemas.microsoft.com/office/drawing/2014/main" id="{F2544813-E380-23DC-7174-5C48382A3A6E}"/>
              </a:ext>
            </a:extLst>
          </p:cNvPr>
          <p:cNvSpPr>
            <a:spLocks noGrp="1"/>
          </p:cNvSpPr>
          <p:nvPr>
            <p:ph type="dt" sz="half" idx="10"/>
          </p:nvPr>
        </p:nvSpPr>
        <p:spPr/>
        <p:txBody>
          <a:bodyPr/>
          <a:lstStyle/>
          <a:p>
            <a:fld id="{3F45324A-5133-5B4A-B13F-E052F6710F5B}" type="datetimeFigureOut">
              <a:rPr lang="en-IT" smtClean="0"/>
              <a:t>27/05/23</a:t>
            </a:fld>
            <a:endParaRPr lang="en-IT"/>
          </a:p>
        </p:txBody>
      </p:sp>
      <p:sp>
        <p:nvSpPr>
          <p:cNvPr id="5" name="Footer Placeholder 4">
            <a:extLst>
              <a:ext uri="{FF2B5EF4-FFF2-40B4-BE49-F238E27FC236}">
                <a16:creationId xmlns:a16="http://schemas.microsoft.com/office/drawing/2014/main" id="{0E58A7F1-6F60-A562-553C-A7CC7679D69D}"/>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CE6D5537-162E-082B-DBBA-41E9B172F28F}"/>
              </a:ext>
            </a:extLst>
          </p:cNvPr>
          <p:cNvSpPr>
            <a:spLocks noGrp="1"/>
          </p:cNvSpPr>
          <p:nvPr>
            <p:ph type="sldNum" sz="quarter" idx="12"/>
          </p:nvPr>
        </p:nvSpPr>
        <p:spPr/>
        <p:txBody>
          <a:bodyPr/>
          <a:lstStyle/>
          <a:p>
            <a:fld id="{3D116AA5-32D2-7643-A2EB-EEE7765789DE}" type="slidenum">
              <a:rPr lang="en-IT" smtClean="0"/>
              <a:t>‹#›</a:t>
            </a:fld>
            <a:endParaRPr lang="en-IT"/>
          </a:p>
        </p:txBody>
      </p:sp>
    </p:spTree>
    <p:extLst>
      <p:ext uri="{BB962C8B-B14F-4D97-AF65-F5344CB8AC3E}">
        <p14:creationId xmlns:p14="http://schemas.microsoft.com/office/powerpoint/2010/main" val="1531448249"/>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776ADD-173C-8968-DA26-248583FED1C4}"/>
              </a:ext>
            </a:extLst>
          </p:cNvPr>
          <p:cNvSpPr>
            <a:spLocks noGrp="1"/>
          </p:cNvSpPr>
          <p:nvPr>
            <p:ph type="title"/>
          </p:nvPr>
        </p:nvSpPr>
        <p:spPr/>
        <p:txBody>
          <a:bodyPr/>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EE33AE69-570A-C49B-DE1A-01AA38157D19}"/>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6391C1F9-1297-1EEC-C133-DA2086DD312F}"/>
              </a:ext>
            </a:extLst>
          </p:cNvPr>
          <p:cNvSpPr>
            <a:spLocks noGrp="1"/>
          </p:cNvSpPr>
          <p:nvPr>
            <p:ph type="dt" sz="half" idx="10"/>
          </p:nvPr>
        </p:nvSpPr>
        <p:spPr/>
        <p:txBody>
          <a:bodyPr/>
          <a:lstStyle/>
          <a:p>
            <a:fld id="{3F45324A-5133-5B4A-B13F-E052F6710F5B}" type="datetimeFigureOut">
              <a:rPr lang="en-IT" smtClean="0"/>
              <a:t>27/05/23</a:t>
            </a:fld>
            <a:endParaRPr lang="en-IT"/>
          </a:p>
        </p:txBody>
      </p:sp>
      <p:sp>
        <p:nvSpPr>
          <p:cNvPr id="5" name="Footer Placeholder 4">
            <a:extLst>
              <a:ext uri="{FF2B5EF4-FFF2-40B4-BE49-F238E27FC236}">
                <a16:creationId xmlns:a16="http://schemas.microsoft.com/office/drawing/2014/main" id="{A7BEC8CB-8BCC-AF49-0727-D9554569B563}"/>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D975B738-3738-B2CE-86AC-D4E385149AE0}"/>
              </a:ext>
            </a:extLst>
          </p:cNvPr>
          <p:cNvSpPr>
            <a:spLocks noGrp="1"/>
          </p:cNvSpPr>
          <p:nvPr>
            <p:ph type="sldNum" sz="quarter" idx="12"/>
          </p:nvPr>
        </p:nvSpPr>
        <p:spPr/>
        <p:txBody>
          <a:bodyPr/>
          <a:lstStyle/>
          <a:p>
            <a:fld id="{3D116AA5-32D2-7643-A2EB-EEE7765789DE}" type="slidenum">
              <a:rPr lang="en-IT" smtClean="0"/>
              <a:t>‹#›</a:t>
            </a:fld>
            <a:endParaRPr lang="en-IT"/>
          </a:p>
        </p:txBody>
      </p:sp>
    </p:spTree>
    <p:extLst>
      <p:ext uri="{BB962C8B-B14F-4D97-AF65-F5344CB8AC3E}">
        <p14:creationId xmlns:p14="http://schemas.microsoft.com/office/powerpoint/2010/main" val="15424364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E8E7E27-D70E-B922-C4DD-E55F711007D2}"/>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en-IT"/>
          </a:p>
        </p:txBody>
      </p:sp>
      <p:sp>
        <p:nvSpPr>
          <p:cNvPr id="3" name="Vertical Text Placeholder 2">
            <a:extLst>
              <a:ext uri="{FF2B5EF4-FFF2-40B4-BE49-F238E27FC236}">
                <a16:creationId xmlns:a16="http://schemas.microsoft.com/office/drawing/2014/main" id="{69526196-7D24-A5A3-1371-1658E7CFC08C}"/>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AF375B45-BC3C-0222-C8CD-6A016B1DC9FD}"/>
              </a:ext>
            </a:extLst>
          </p:cNvPr>
          <p:cNvSpPr>
            <a:spLocks noGrp="1"/>
          </p:cNvSpPr>
          <p:nvPr>
            <p:ph type="dt" sz="half" idx="10"/>
          </p:nvPr>
        </p:nvSpPr>
        <p:spPr/>
        <p:txBody>
          <a:bodyPr/>
          <a:lstStyle/>
          <a:p>
            <a:fld id="{3F45324A-5133-5B4A-B13F-E052F6710F5B}" type="datetimeFigureOut">
              <a:rPr lang="en-IT" smtClean="0"/>
              <a:t>27/05/23</a:t>
            </a:fld>
            <a:endParaRPr lang="en-IT"/>
          </a:p>
        </p:txBody>
      </p:sp>
      <p:sp>
        <p:nvSpPr>
          <p:cNvPr id="5" name="Footer Placeholder 4">
            <a:extLst>
              <a:ext uri="{FF2B5EF4-FFF2-40B4-BE49-F238E27FC236}">
                <a16:creationId xmlns:a16="http://schemas.microsoft.com/office/drawing/2014/main" id="{8E1D2633-2E5D-965A-D38C-41C434C450FF}"/>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CA6B8867-4F5A-7FB7-8F0D-01F98181E7A8}"/>
              </a:ext>
            </a:extLst>
          </p:cNvPr>
          <p:cNvSpPr>
            <a:spLocks noGrp="1"/>
          </p:cNvSpPr>
          <p:nvPr>
            <p:ph type="sldNum" sz="quarter" idx="12"/>
          </p:nvPr>
        </p:nvSpPr>
        <p:spPr/>
        <p:txBody>
          <a:bodyPr/>
          <a:lstStyle/>
          <a:p>
            <a:fld id="{3D116AA5-32D2-7643-A2EB-EEE7765789DE}" type="slidenum">
              <a:rPr lang="en-IT" smtClean="0"/>
              <a:t>‹#›</a:t>
            </a:fld>
            <a:endParaRPr lang="en-IT"/>
          </a:p>
        </p:txBody>
      </p:sp>
    </p:spTree>
    <p:extLst>
      <p:ext uri="{BB962C8B-B14F-4D97-AF65-F5344CB8AC3E}">
        <p14:creationId xmlns:p14="http://schemas.microsoft.com/office/powerpoint/2010/main" val="1436670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DA04BDE-2E1B-4A26-D62A-0F697766FEE1}"/>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037126F9-4A1E-ED1A-6228-E556345A22FD}"/>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049A1506-944E-5E9B-9375-637631FF89AB}"/>
              </a:ext>
            </a:extLst>
          </p:cNvPr>
          <p:cNvSpPr>
            <a:spLocks noGrp="1"/>
          </p:cNvSpPr>
          <p:nvPr>
            <p:ph type="dt" sz="half" idx="10"/>
          </p:nvPr>
        </p:nvSpPr>
        <p:spPr/>
        <p:txBody>
          <a:bodyPr/>
          <a:lstStyle/>
          <a:p>
            <a:fld id="{3F45324A-5133-5B4A-B13F-E052F6710F5B}" type="datetimeFigureOut">
              <a:rPr lang="en-IT" smtClean="0"/>
              <a:t>27/05/23</a:t>
            </a:fld>
            <a:endParaRPr lang="en-IT"/>
          </a:p>
        </p:txBody>
      </p:sp>
      <p:sp>
        <p:nvSpPr>
          <p:cNvPr id="5" name="Footer Placeholder 4">
            <a:extLst>
              <a:ext uri="{FF2B5EF4-FFF2-40B4-BE49-F238E27FC236}">
                <a16:creationId xmlns:a16="http://schemas.microsoft.com/office/drawing/2014/main" id="{66E3F97F-3196-1FAD-6A20-50285E652BFC}"/>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45342DAD-EDD2-BBB5-16BB-0D518E3E39F6}"/>
              </a:ext>
            </a:extLst>
          </p:cNvPr>
          <p:cNvSpPr>
            <a:spLocks noGrp="1"/>
          </p:cNvSpPr>
          <p:nvPr>
            <p:ph type="sldNum" sz="quarter" idx="12"/>
          </p:nvPr>
        </p:nvSpPr>
        <p:spPr/>
        <p:txBody>
          <a:bodyPr/>
          <a:lstStyle/>
          <a:p>
            <a:fld id="{3D116AA5-32D2-7643-A2EB-EEE7765789DE}" type="slidenum">
              <a:rPr lang="en-IT" smtClean="0"/>
              <a:t>‹#›</a:t>
            </a:fld>
            <a:endParaRPr lang="en-IT"/>
          </a:p>
        </p:txBody>
      </p:sp>
    </p:spTree>
    <p:extLst>
      <p:ext uri="{BB962C8B-B14F-4D97-AF65-F5344CB8AC3E}">
        <p14:creationId xmlns:p14="http://schemas.microsoft.com/office/powerpoint/2010/main" val="385035725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92CEA4-A252-B364-7AEF-F9EF93088F60}"/>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en-IT"/>
          </a:p>
        </p:txBody>
      </p:sp>
      <p:sp>
        <p:nvSpPr>
          <p:cNvPr id="3" name="Text Placeholder 2">
            <a:extLst>
              <a:ext uri="{FF2B5EF4-FFF2-40B4-BE49-F238E27FC236}">
                <a16:creationId xmlns:a16="http://schemas.microsoft.com/office/drawing/2014/main" id="{FC8810CF-576D-8305-5189-12D7F0D60856}"/>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EB768F8D-3021-784B-6FDB-DC24B11EEAD6}"/>
              </a:ext>
            </a:extLst>
          </p:cNvPr>
          <p:cNvSpPr>
            <a:spLocks noGrp="1"/>
          </p:cNvSpPr>
          <p:nvPr>
            <p:ph type="dt" sz="half" idx="10"/>
          </p:nvPr>
        </p:nvSpPr>
        <p:spPr/>
        <p:txBody>
          <a:bodyPr/>
          <a:lstStyle/>
          <a:p>
            <a:fld id="{3F45324A-5133-5B4A-B13F-E052F6710F5B}" type="datetimeFigureOut">
              <a:rPr lang="en-IT" smtClean="0"/>
              <a:t>27/05/23</a:t>
            </a:fld>
            <a:endParaRPr lang="en-IT"/>
          </a:p>
        </p:txBody>
      </p:sp>
      <p:sp>
        <p:nvSpPr>
          <p:cNvPr id="5" name="Footer Placeholder 4">
            <a:extLst>
              <a:ext uri="{FF2B5EF4-FFF2-40B4-BE49-F238E27FC236}">
                <a16:creationId xmlns:a16="http://schemas.microsoft.com/office/drawing/2014/main" id="{EE3E10DB-21A9-D626-1B4B-9D5C8B54D283}"/>
              </a:ext>
            </a:extLst>
          </p:cNvPr>
          <p:cNvSpPr>
            <a:spLocks noGrp="1"/>
          </p:cNvSpPr>
          <p:nvPr>
            <p:ph type="ftr" sz="quarter" idx="11"/>
          </p:nvPr>
        </p:nvSpPr>
        <p:spPr/>
        <p:txBody>
          <a:bodyPr/>
          <a:lstStyle/>
          <a:p>
            <a:endParaRPr lang="en-IT"/>
          </a:p>
        </p:txBody>
      </p:sp>
      <p:sp>
        <p:nvSpPr>
          <p:cNvPr id="6" name="Slide Number Placeholder 5">
            <a:extLst>
              <a:ext uri="{FF2B5EF4-FFF2-40B4-BE49-F238E27FC236}">
                <a16:creationId xmlns:a16="http://schemas.microsoft.com/office/drawing/2014/main" id="{6411F15A-5AF7-1BAD-C0F2-40EA033AAAAC}"/>
              </a:ext>
            </a:extLst>
          </p:cNvPr>
          <p:cNvSpPr>
            <a:spLocks noGrp="1"/>
          </p:cNvSpPr>
          <p:nvPr>
            <p:ph type="sldNum" sz="quarter" idx="12"/>
          </p:nvPr>
        </p:nvSpPr>
        <p:spPr/>
        <p:txBody>
          <a:bodyPr/>
          <a:lstStyle/>
          <a:p>
            <a:fld id="{3D116AA5-32D2-7643-A2EB-EEE7765789DE}" type="slidenum">
              <a:rPr lang="en-IT" smtClean="0"/>
              <a:t>‹#›</a:t>
            </a:fld>
            <a:endParaRPr lang="en-IT"/>
          </a:p>
        </p:txBody>
      </p:sp>
    </p:spTree>
    <p:extLst>
      <p:ext uri="{BB962C8B-B14F-4D97-AF65-F5344CB8AC3E}">
        <p14:creationId xmlns:p14="http://schemas.microsoft.com/office/powerpoint/2010/main" val="349877583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25C18CD-BAF1-F69C-4944-E9CC9EF06BFE}"/>
              </a:ext>
            </a:extLst>
          </p:cNvPr>
          <p:cNvSpPr>
            <a:spLocks noGrp="1"/>
          </p:cNvSpPr>
          <p:nvPr>
            <p:ph type="title"/>
          </p:nvPr>
        </p:nvSpPr>
        <p:spPr/>
        <p:txBody>
          <a:bodyPr/>
          <a:lstStyle/>
          <a:p>
            <a:r>
              <a:rPr lang="en-GB"/>
              <a:t>Click to edit Master title style</a:t>
            </a:r>
            <a:endParaRPr lang="en-IT"/>
          </a:p>
        </p:txBody>
      </p:sp>
      <p:sp>
        <p:nvSpPr>
          <p:cNvPr id="3" name="Content Placeholder 2">
            <a:extLst>
              <a:ext uri="{FF2B5EF4-FFF2-40B4-BE49-F238E27FC236}">
                <a16:creationId xmlns:a16="http://schemas.microsoft.com/office/drawing/2014/main" id="{89F9BA9C-47C8-0942-5E8D-D81A445A8A31}"/>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Content Placeholder 3">
            <a:extLst>
              <a:ext uri="{FF2B5EF4-FFF2-40B4-BE49-F238E27FC236}">
                <a16:creationId xmlns:a16="http://schemas.microsoft.com/office/drawing/2014/main" id="{F845527E-BDFC-CEB7-A860-AC2AF1134AD4}"/>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Date Placeholder 4">
            <a:extLst>
              <a:ext uri="{FF2B5EF4-FFF2-40B4-BE49-F238E27FC236}">
                <a16:creationId xmlns:a16="http://schemas.microsoft.com/office/drawing/2014/main" id="{DF4F8218-EBBC-A3DF-3006-F6FF041C4799}"/>
              </a:ext>
            </a:extLst>
          </p:cNvPr>
          <p:cNvSpPr>
            <a:spLocks noGrp="1"/>
          </p:cNvSpPr>
          <p:nvPr>
            <p:ph type="dt" sz="half" idx="10"/>
          </p:nvPr>
        </p:nvSpPr>
        <p:spPr/>
        <p:txBody>
          <a:bodyPr/>
          <a:lstStyle/>
          <a:p>
            <a:fld id="{3F45324A-5133-5B4A-B13F-E052F6710F5B}" type="datetimeFigureOut">
              <a:rPr lang="en-IT" smtClean="0"/>
              <a:t>27/05/23</a:t>
            </a:fld>
            <a:endParaRPr lang="en-IT"/>
          </a:p>
        </p:txBody>
      </p:sp>
      <p:sp>
        <p:nvSpPr>
          <p:cNvPr id="6" name="Footer Placeholder 5">
            <a:extLst>
              <a:ext uri="{FF2B5EF4-FFF2-40B4-BE49-F238E27FC236}">
                <a16:creationId xmlns:a16="http://schemas.microsoft.com/office/drawing/2014/main" id="{B004E2F0-5E97-10AA-D7FA-A85877E02D2A}"/>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8BEF0B6C-1A0B-5B75-8B30-C356AB519DBA}"/>
              </a:ext>
            </a:extLst>
          </p:cNvPr>
          <p:cNvSpPr>
            <a:spLocks noGrp="1"/>
          </p:cNvSpPr>
          <p:nvPr>
            <p:ph type="sldNum" sz="quarter" idx="12"/>
          </p:nvPr>
        </p:nvSpPr>
        <p:spPr/>
        <p:txBody>
          <a:bodyPr/>
          <a:lstStyle/>
          <a:p>
            <a:fld id="{3D116AA5-32D2-7643-A2EB-EEE7765789DE}" type="slidenum">
              <a:rPr lang="en-IT" smtClean="0"/>
              <a:t>‹#›</a:t>
            </a:fld>
            <a:endParaRPr lang="en-IT"/>
          </a:p>
        </p:txBody>
      </p:sp>
    </p:spTree>
    <p:extLst>
      <p:ext uri="{BB962C8B-B14F-4D97-AF65-F5344CB8AC3E}">
        <p14:creationId xmlns:p14="http://schemas.microsoft.com/office/powerpoint/2010/main" val="105908237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8383AE2-B36A-86D6-4A6F-BD1D7CD67214}"/>
              </a:ext>
            </a:extLst>
          </p:cNvPr>
          <p:cNvSpPr>
            <a:spLocks noGrp="1"/>
          </p:cNvSpPr>
          <p:nvPr>
            <p:ph type="title"/>
          </p:nvPr>
        </p:nvSpPr>
        <p:spPr>
          <a:xfrm>
            <a:off x="839788" y="365125"/>
            <a:ext cx="10515600" cy="1325563"/>
          </a:xfrm>
        </p:spPr>
        <p:txBody>
          <a:bodyPr/>
          <a:lstStyle/>
          <a:p>
            <a:r>
              <a:rPr lang="en-GB"/>
              <a:t>Click to edit Master title style</a:t>
            </a:r>
            <a:endParaRPr lang="en-IT"/>
          </a:p>
        </p:txBody>
      </p:sp>
      <p:sp>
        <p:nvSpPr>
          <p:cNvPr id="3" name="Text Placeholder 2">
            <a:extLst>
              <a:ext uri="{FF2B5EF4-FFF2-40B4-BE49-F238E27FC236}">
                <a16:creationId xmlns:a16="http://schemas.microsoft.com/office/drawing/2014/main" id="{31D72500-793A-E9BD-897F-5AA5DD5D57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32B6CE17-3CD4-D8C2-3592-7045B62422C9}"/>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5" name="Text Placeholder 4">
            <a:extLst>
              <a:ext uri="{FF2B5EF4-FFF2-40B4-BE49-F238E27FC236}">
                <a16:creationId xmlns:a16="http://schemas.microsoft.com/office/drawing/2014/main" id="{22867372-C1F9-9C00-E2D1-818DD1B99F7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7877D582-8529-C275-E2E8-AA13376B91BF}"/>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7" name="Date Placeholder 6">
            <a:extLst>
              <a:ext uri="{FF2B5EF4-FFF2-40B4-BE49-F238E27FC236}">
                <a16:creationId xmlns:a16="http://schemas.microsoft.com/office/drawing/2014/main" id="{E03D9B0B-B3A1-652D-EA91-4A2219B9B0B9}"/>
              </a:ext>
            </a:extLst>
          </p:cNvPr>
          <p:cNvSpPr>
            <a:spLocks noGrp="1"/>
          </p:cNvSpPr>
          <p:nvPr>
            <p:ph type="dt" sz="half" idx="10"/>
          </p:nvPr>
        </p:nvSpPr>
        <p:spPr/>
        <p:txBody>
          <a:bodyPr/>
          <a:lstStyle/>
          <a:p>
            <a:fld id="{3F45324A-5133-5B4A-B13F-E052F6710F5B}" type="datetimeFigureOut">
              <a:rPr lang="en-IT" smtClean="0"/>
              <a:t>27/05/23</a:t>
            </a:fld>
            <a:endParaRPr lang="en-IT"/>
          </a:p>
        </p:txBody>
      </p:sp>
      <p:sp>
        <p:nvSpPr>
          <p:cNvPr id="8" name="Footer Placeholder 7">
            <a:extLst>
              <a:ext uri="{FF2B5EF4-FFF2-40B4-BE49-F238E27FC236}">
                <a16:creationId xmlns:a16="http://schemas.microsoft.com/office/drawing/2014/main" id="{11778791-C76B-1C3C-D32F-622C4F6B5EFF}"/>
              </a:ext>
            </a:extLst>
          </p:cNvPr>
          <p:cNvSpPr>
            <a:spLocks noGrp="1"/>
          </p:cNvSpPr>
          <p:nvPr>
            <p:ph type="ftr" sz="quarter" idx="11"/>
          </p:nvPr>
        </p:nvSpPr>
        <p:spPr/>
        <p:txBody>
          <a:bodyPr/>
          <a:lstStyle/>
          <a:p>
            <a:endParaRPr lang="en-IT"/>
          </a:p>
        </p:txBody>
      </p:sp>
      <p:sp>
        <p:nvSpPr>
          <p:cNvPr id="9" name="Slide Number Placeholder 8">
            <a:extLst>
              <a:ext uri="{FF2B5EF4-FFF2-40B4-BE49-F238E27FC236}">
                <a16:creationId xmlns:a16="http://schemas.microsoft.com/office/drawing/2014/main" id="{EEE819A2-EFFA-650E-3F26-F2FF3F361731}"/>
              </a:ext>
            </a:extLst>
          </p:cNvPr>
          <p:cNvSpPr>
            <a:spLocks noGrp="1"/>
          </p:cNvSpPr>
          <p:nvPr>
            <p:ph type="sldNum" sz="quarter" idx="12"/>
          </p:nvPr>
        </p:nvSpPr>
        <p:spPr/>
        <p:txBody>
          <a:bodyPr/>
          <a:lstStyle/>
          <a:p>
            <a:fld id="{3D116AA5-32D2-7643-A2EB-EEE7765789DE}" type="slidenum">
              <a:rPr lang="en-IT" smtClean="0"/>
              <a:t>‹#›</a:t>
            </a:fld>
            <a:endParaRPr lang="en-IT"/>
          </a:p>
        </p:txBody>
      </p:sp>
    </p:spTree>
    <p:extLst>
      <p:ext uri="{BB962C8B-B14F-4D97-AF65-F5344CB8AC3E}">
        <p14:creationId xmlns:p14="http://schemas.microsoft.com/office/powerpoint/2010/main" val="304884704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F9561C-8F90-B406-2C68-68FE2D470BE6}"/>
              </a:ext>
            </a:extLst>
          </p:cNvPr>
          <p:cNvSpPr>
            <a:spLocks noGrp="1"/>
          </p:cNvSpPr>
          <p:nvPr>
            <p:ph type="title"/>
          </p:nvPr>
        </p:nvSpPr>
        <p:spPr/>
        <p:txBody>
          <a:bodyPr/>
          <a:lstStyle/>
          <a:p>
            <a:r>
              <a:rPr lang="en-GB"/>
              <a:t>Click to edit Master title style</a:t>
            </a:r>
            <a:endParaRPr lang="en-IT"/>
          </a:p>
        </p:txBody>
      </p:sp>
      <p:sp>
        <p:nvSpPr>
          <p:cNvPr id="3" name="Date Placeholder 2">
            <a:extLst>
              <a:ext uri="{FF2B5EF4-FFF2-40B4-BE49-F238E27FC236}">
                <a16:creationId xmlns:a16="http://schemas.microsoft.com/office/drawing/2014/main" id="{4F420B94-3869-0296-DB68-57475148C58C}"/>
              </a:ext>
            </a:extLst>
          </p:cNvPr>
          <p:cNvSpPr>
            <a:spLocks noGrp="1"/>
          </p:cNvSpPr>
          <p:nvPr>
            <p:ph type="dt" sz="half" idx="10"/>
          </p:nvPr>
        </p:nvSpPr>
        <p:spPr/>
        <p:txBody>
          <a:bodyPr/>
          <a:lstStyle/>
          <a:p>
            <a:fld id="{3F45324A-5133-5B4A-B13F-E052F6710F5B}" type="datetimeFigureOut">
              <a:rPr lang="en-IT" smtClean="0"/>
              <a:t>27/05/23</a:t>
            </a:fld>
            <a:endParaRPr lang="en-IT"/>
          </a:p>
        </p:txBody>
      </p:sp>
      <p:sp>
        <p:nvSpPr>
          <p:cNvPr id="4" name="Footer Placeholder 3">
            <a:extLst>
              <a:ext uri="{FF2B5EF4-FFF2-40B4-BE49-F238E27FC236}">
                <a16:creationId xmlns:a16="http://schemas.microsoft.com/office/drawing/2014/main" id="{C408AC25-F3F7-D317-9F64-70636CB14F97}"/>
              </a:ext>
            </a:extLst>
          </p:cNvPr>
          <p:cNvSpPr>
            <a:spLocks noGrp="1"/>
          </p:cNvSpPr>
          <p:nvPr>
            <p:ph type="ftr" sz="quarter" idx="11"/>
          </p:nvPr>
        </p:nvSpPr>
        <p:spPr/>
        <p:txBody>
          <a:bodyPr/>
          <a:lstStyle/>
          <a:p>
            <a:endParaRPr lang="en-IT"/>
          </a:p>
        </p:txBody>
      </p:sp>
      <p:sp>
        <p:nvSpPr>
          <p:cNvPr id="5" name="Slide Number Placeholder 4">
            <a:extLst>
              <a:ext uri="{FF2B5EF4-FFF2-40B4-BE49-F238E27FC236}">
                <a16:creationId xmlns:a16="http://schemas.microsoft.com/office/drawing/2014/main" id="{F307D701-2848-227D-6C48-62602DEA327F}"/>
              </a:ext>
            </a:extLst>
          </p:cNvPr>
          <p:cNvSpPr>
            <a:spLocks noGrp="1"/>
          </p:cNvSpPr>
          <p:nvPr>
            <p:ph type="sldNum" sz="quarter" idx="12"/>
          </p:nvPr>
        </p:nvSpPr>
        <p:spPr/>
        <p:txBody>
          <a:bodyPr/>
          <a:lstStyle/>
          <a:p>
            <a:fld id="{3D116AA5-32D2-7643-A2EB-EEE7765789DE}" type="slidenum">
              <a:rPr lang="en-IT" smtClean="0"/>
              <a:t>‹#›</a:t>
            </a:fld>
            <a:endParaRPr lang="en-IT"/>
          </a:p>
        </p:txBody>
      </p:sp>
    </p:spTree>
    <p:extLst>
      <p:ext uri="{BB962C8B-B14F-4D97-AF65-F5344CB8AC3E}">
        <p14:creationId xmlns:p14="http://schemas.microsoft.com/office/powerpoint/2010/main" val="34674564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D05B3067-6ED1-4718-A6DB-EAB2D8FAE9D9}"/>
              </a:ext>
            </a:extLst>
          </p:cNvPr>
          <p:cNvSpPr>
            <a:spLocks noGrp="1"/>
          </p:cNvSpPr>
          <p:nvPr>
            <p:ph type="dt" sz="half" idx="10"/>
          </p:nvPr>
        </p:nvSpPr>
        <p:spPr/>
        <p:txBody>
          <a:bodyPr/>
          <a:lstStyle/>
          <a:p>
            <a:fld id="{3F45324A-5133-5B4A-B13F-E052F6710F5B}" type="datetimeFigureOut">
              <a:rPr lang="en-IT" smtClean="0"/>
              <a:t>27/05/23</a:t>
            </a:fld>
            <a:endParaRPr lang="en-IT"/>
          </a:p>
        </p:txBody>
      </p:sp>
      <p:sp>
        <p:nvSpPr>
          <p:cNvPr id="3" name="Footer Placeholder 2">
            <a:extLst>
              <a:ext uri="{FF2B5EF4-FFF2-40B4-BE49-F238E27FC236}">
                <a16:creationId xmlns:a16="http://schemas.microsoft.com/office/drawing/2014/main" id="{32FE0ABE-B089-EDFB-EAA1-833518164069}"/>
              </a:ext>
            </a:extLst>
          </p:cNvPr>
          <p:cNvSpPr>
            <a:spLocks noGrp="1"/>
          </p:cNvSpPr>
          <p:nvPr>
            <p:ph type="ftr" sz="quarter" idx="11"/>
          </p:nvPr>
        </p:nvSpPr>
        <p:spPr/>
        <p:txBody>
          <a:bodyPr/>
          <a:lstStyle/>
          <a:p>
            <a:endParaRPr lang="en-IT"/>
          </a:p>
        </p:txBody>
      </p:sp>
      <p:sp>
        <p:nvSpPr>
          <p:cNvPr id="4" name="Slide Number Placeholder 3">
            <a:extLst>
              <a:ext uri="{FF2B5EF4-FFF2-40B4-BE49-F238E27FC236}">
                <a16:creationId xmlns:a16="http://schemas.microsoft.com/office/drawing/2014/main" id="{DC1776C2-D704-DAD9-554F-65ABD3E0CB39}"/>
              </a:ext>
            </a:extLst>
          </p:cNvPr>
          <p:cNvSpPr>
            <a:spLocks noGrp="1"/>
          </p:cNvSpPr>
          <p:nvPr>
            <p:ph type="sldNum" sz="quarter" idx="12"/>
          </p:nvPr>
        </p:nvSpPr>
        <p:spPr/>
        <p:txBody>
          <a:bodyPr/>
          <a:lstStyle/>
          <a:p>
            <a:fld id="{3D116AA5-32D2-7643-A2EB-EEE7765789DE}" type="slidenum">
              <a:rPr lang="en-IT" smtClean="0"/>
              <a:t>‹#›</a:t>
            </a:fld>
            <a:endParaRPr lang="en-IT"/>
          </a:p>
        </p:txBody>
      </p:sp>
    </p:spTree>
    <p:extLst>
      <p:ext uri="{BB962C8B-B14F-4D97-AF65-F5344CB8AC3E}">
        <p14:creationId xmlns:p14="http://schemas.microsoft.com/office/powerpoint/2010/main" val="268157291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67032-83A6-43C5-21B5-82D1A54A640E}"/>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Content Placeholder 2">
            <a:extLst>
              <a:ext uri="{FF2B5EF4-FFF2-40B4-BE49-F238E27FC236}">
                <a16:creationId xmlns:a16="http://schemas.microsoft.com/office/drawing/2014/main" id="{0BA318A0-E86B-B0A6-247E-D3A116033C7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Text Placeholder 3">
            <a:extLst>
              <a:ext uri="{FF2B5EF4-FFF2-40B4-BE49-F238E27FC236}">
                <a16:creationId xmlns:a16="http://schemas.microsoft.com/office/drawing/2014/main" id="{A7187A6C-2974-A3AD-ADEB-D6912C08088E}"/>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AAB8D872-8987-AEA8-C65A-BCDFD966253E}"/>
              </a:ext>
            </a:extLst>
          </p:cNvPr>
          <p:cNvSpPr>
            <a:spLocks noGrp="1"/>
          </p:cNvSpPr>
          <p:nvPr>
            <p:ph type="dt" sz="half" idx="10"/>
          </p:nvPr>
        </p:nvSpPr>
        <p:spPr/>
        <p:txBody>
          <a:bodyPr/>
          <a:lstStyle/>
          <a:p>
            <a:fld id="{3F45324A-5133-5B4A-B13F-E052F6710F5B}" type="datetimeFigureOut">
              <a:rPr lang="en-IT" smtClean="0"/>
              <a:t>27/05/23</a:t>
            </a:fld>
            <a:endParaRPr lang="en-IT"/>
          </a:p>
        </p:txBody>
      </p:sp>
      <p:sp>
        <p:nvSpPr>
          <p:cNvPr id="6" name="Footer Placeholder 5">
            <a:extLst>
              <a:ext uri="{FF2B5EF4-FFF2-40B4-BE49-F238E27FC236}">
                <a16:creationId xmlns:a16="http://schemas.microsoft.com/office/drawing/2014/main" id="{1C4D76B7-7937-594E-60EE-5C5B127AAABE}"/>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CD69D003-E45B-FE78-57BE-C8B5F8894285}"/>
              </a:ext>
            </a:extLst>
          </p:cNvPr>
          <p:cNvSpPr>
            <a:spLocks noGrp="1"/>
          </p:cNvSpPr>
          <p:nvPr>
            <p:ph type="sldNum" sz="quarter" idx="12"/>
          </p:nvPr>
        </p:nvSpPr>
        <p:spPr/>
        <p:txBody>
          <a:bodyPr/>
          <a:lstStyle/>
          <a:p>
            <a:fld id="{3D116AA5-32D2-7643-A2EB-EEE7765789DE}" type="slidenum">
              <a:rPr lang="en-IT" smtClean="0"/>
              <a:t>‹#›</a:t>
            </a:fld>
            <a:endParaRPr lang="en-IT"/>
          </a:p>
        </p:txBody>
      </p:sp>
    </p:spTree>
    <p:extLst>
      <p:ext uri="{BB962C8B-B14F-4D97-AF65-F5344CB8AC3E}">
        <p14:creationId xmlns:p14="http://schemas.microsoft.com/office/powerpoint/2010/main" val="11546489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836212-68A7-90BE-9E44-A390E5CB16DD}"/>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en-IT"/>
          </a:p>
        </p:txBody>
      </p:sp>
      <p:sp>
        <p:nvSpPr>
          <p:cNvPr id="3" name="Picture Placeholder 2">
            <a:extLst>
              <a:ext uri="{FF2B5EF4-FFF2-40B4-BE49-F238E27FC236}">
                <a16:creationId xmlns:a16="http://schemas.microsoft.com/office/drawing/2014/main" id="{7077470F-B93B-DF2E-27B9-72BF2738EB01}"/>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T"/>
          </a:p>
        </p:txBody>
      </p:sp>
      <p:sp>
        <p:nvSpPr>
          <p:cNvPr id="4" name="Text Placeholder 3">
            <a:extLst>
              <a:ext uri="{FF2B5EF4-FFF2-40B4-BE49-F238E27FC236}">
                <a16:creationId xmlns:a16="http://schemas.microsoft.com/office/drawing/2014/main" id="{054731D7-9929-2AF7-9272-50BCC0BF780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CD5C73C0-0DFB-0FCD-DE1F-9FCEA82E9707}"/>
              </a:ext>
            </a:extLst>
          </p:cNvPr>
          <p:cNvSpPr>
            <a:spLocks noGrp="1"/>
          </p:cNvSpPr>
          <p:nvPr>
            <p:ph type="dt" sz="half" idx="10"/>
          </p:nvPr>
        </p:nvSpPr>
        <p:spPr/>
        <p:txBody>
          <a:bodyPr/>
          <a:lstStyle/>
          <a:p>
            <a:fld id="{3F45324A-5133-5B4A-B13F-E052F6710F5B}" type="datetimeFigureOut">
              <a:rPr lang="en-IT" smtClean="0"/>
              <a:t>27/05/23</a:t>
            </a:fld>
            <a:endParaRPr lang="en-IT"/>
          </a:p>
        </p:txBody>
      </p:sp>
      <p:sp>
        <p:nvSpPr>
          <p:cNvPr id="6" name="Footer Placeholder 5">
            <a:extLst>
              <a:ext uri="{FF2B5EF4-FFF2-40B4-BE49-F238E27FC236}">
                <a16:creationId xmlns:a16="http://schemas.microsoft.com/office/drawing/2014/main" id="{83F0DFB3-2863-B57B-B182-3A2E2260A359}"/>
              </a:ext>
            </a:extLst>
          </p:cNvPr>
          <p:cNvSpPr>
            <a:spLocks noGrp="1"/>
          </p:cNvSpPr>
          <p:nvPr>
            <p:ph type="ftr" sz="quarter" idx="11"/>
          </p:nvPr>
        </p:nvSpPr>
        <p:spPr/>
        <p:txBody>
          <a:bodyPr/>
          <a:lstStyle/>
          <a:p>
            <a:endParaRPr lang="en-IT"/>
          </a:p>
        </p:txBody>
      </p:sp>
      <p:sp>
        <p:nvSpPr>
          <p:cNvPr id="7" name="Slide Number Placeholder 6">
            <a:extLst>
              <a:ext uri="{FF2B5EF4-FFF2-40B4-BE49-F238E27FC236}">
                <a16:creationId xmlns:a16="http://schemas.microsoft.com/office/drawing/2014/main" id="{7D54AB6F-2ACA-AF5F-3223-97344DF5CC88}"/>
              </a:ext>
            </a:extLst>
          </p:cNvPr>
          <p:cNvSpPr>
            <a:spLocks noGrp="1"/>
          </p:cNvSpPr>
          <p:nvPr>
            <p:ph type="sldNum" sz="quarter" idx="12"/>
          </p:nvPr>
        </p:nvSpPr>
        <p:spPr/>
        <p:txBody>
          <a:bodyPr/>
          <a:lstStyle/>
          <a:p>
            <a:fld id="{3D116AA5-32D2-7643-A2EB-EEE7765789DE}" type="slidenum">
              <a:rPr lang="en-IT" smtClean="0"/>
              <a:t>‹#›</a:t>
            </a:fld>
            <a:endParaRPr lang="en-IT"/>
          </a:p>
        </p:txBody>
      </p:sp>
    </p:spTree>
    <p:extLst>
      <p:ext uri="{BB962C8B-B14F-4D97-AF65-F5344CB8AC3E}">
        <p14:creationId xmlns:p14="http://schemas.microsoft.com/office/powerpoint/2010/main" val="304625708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173A506-F21A-AA90-A2A2-2BBEB616CBFC}"/>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GB"/>
              <a:t>Click to edit Master title style</a:t>
            </a:r>
            <a:endParaRPr lang="en-IT"/>
          </a:p>
        </p:txBody>
      </p:sp>
      <p:sp>
        <p:nvSpPr>
          <p:cNvPr id="3" name="Text Placeholder 2">
            <a:extLst>
              <a:ext uri="{FF2B5EF4-FFF2-40B4-BE49-F238E27FC236}">
                <a16:creationId xmlns:a16="http://schemas.microsoft.com/office/drawing/2014/main" id="{593FC3E0-B45C-3C3D-221A-493F53AB01D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en-IT"/>
          </a:p>
        </p:txBody>
      </p:sp>
      <p:sp>
        <p:nvSpPr>
          <p:cNvPr id="4" name="Date Placeholder 3">
            <a:extLst>
              <a:ext uri="{FF2B5EF4-FFF2-40B4-BE49-F238E27FC236}">
                <a16:creationId xmlns:a16="http://schemas.microsoft.com/office/drawing/2014/main" id="{ECA9BA65-C518-40D0-0387-42CEDB2E97DC}"/>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F45324A-5133-5B4A-B13F-E052F6710F5B}" type="datetimeFigureOut">
              <a:rPr lang="en-IT" smtClean="0"/>
              <a:t>27/05/23</a:t>
            </a:fld>
            <a:endParaRPr lang="en-IT"/>
          </a:p>
        </p:txBody>
      </p:sp>
      <p:sp>
        <p:nvSpPr>
          <p:cNvPr id="5" name="Footer Placeholder 4">
            <a:extLst>
              <a:ext uri="{FF2B5EF4-FFF2-40B4-BE49-F238E27FC236}">
                <a16:creationId xmlns:a16="http://schemas.microsoft.com/office/drawing/2014/main" id="{637ACC51-A3BA-76B4-7D1F-A66704215142}"/>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T"/>
          </a:p>
        </p:txBody>
      </p:sp>
      <p:sp>
        <p:nvSpPr>
          <p:cNvPr id="6" name="Slide Number Placeholder 5">
            <a:extLst>
              <a:ext uri="{FF2B5EF4-FFF2-40B4-BE49-F238E27FC236}">
                <a16:creationId xmlns:a16="http://schemas.microsoft.com/office/drawing/2014/main" id="{15CD1E1F-B083-E0BD-F55B-6B0C34265A7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3D116AA5-32D2-7643-A2EB-EEE7765789DE}" type="slidenum">
              <a:rPr lang="en-IT" smtClean="0"/>
              <a:t>‹#›</a:t>
            </a:fld>
            <a:endParaRPr lang="en-IT"/>
          </a:p>
        </p:txBody>
      </p:sp>
    </p:spTree>
    <p:extLst>
      <p:ext uri="{BB962C8B-B14F-4D97-AF65-F5344CB8AC3E}">
        <p14:creationId xmlns:p14="http://schemas.microsoft.com/office/powerpoint/2010/main" val="36345029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11.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9.png"/><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3.png"/><Relationship Id="rId1" Type="http://schemas.openxmlformats.org/officeDocument/2006/relationships/slideLayout" Target="../slideLayouts/slideLayout2.xml"/><Relationship Id="rId4" Type="http://schemas.openxmlformats.org/officeDocument/2006/relationships/image" Target="../media/image1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7" name="Rectangle 16">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4" name="Picture 3">
            <a:extLst>
              <a:ext uri="{FF2B5EF4-FFF2-40B4-BE49-F238E27FC236}">
                <a16:creationId xmlns:a16="http://schemas.microsoft.com/office/drawing/2014/main" id="{7473DD89-97C5-D399-DDF9-1FB4B3A11B70}"/>
              </a:ext>
            </a:extLst>
          </p:cNvPr>
          <p:cNvPicPr>
            <a:picLocks noChangeAspect="1"/>
          </p:cNvPicPr>
          <p:nvPr/>
        </p:nvPicPr>
        <p:blipFill rotWithShape="1">
          <a:blip r:embed="rId2"/>
          <a:srcRect r="1" b="28216"/>
          <a:stretch/>
        </p:blipFill>
        <p:spPr>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p:spPr>
      </p:pic>
      <p:sp>
        <p:nvSpPr>
          <p:cNvPr id="19" name="sketchy line">
            <a:extLst>
              <a:ext uri="{FF2B5EF4-FFF2-40B4-BE49-F238E27FC236}">
                <a16:creationId xmlns:a16="http://schemas.microsoft.com/office/drawing/2014/main" id="{21540236-BFD5-4A9D-8840-4703E7F76825}"/>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5297762" y="2374947"/>
            <a:ext cx="4243589" cy="18288"/>
          </a:xfrm>
          <a:custGeom>
            <a:avLst/>
            <a:gdLst>
              <a:gd name="connsiteX0" fmla="*/ 0 w 4243589"/>
              <a:gd name="connsiteY0" fmla="*/ 0 h 18288"/>
              <a:gd name="connsiteX1" fmla="*/ 478919 w 4243589"/>
              <a:gd name="connsiteY1" fmla="*/ 0 h 18288"/>
              <a:gd name="connsiteX2" fmla="*/ 957839 w 4243589"/>
              <a:gd name="connsiteY2" fmla="*/ 0 h 18288"/>
              <a:gd name="connsiteX3" fmla="*/ 1521630 w 4243589"/>
              <a:gd name="connsiteY3" fmla="*/ 0 h 18288"/>
              <a:gd name="connsiteX4" fmla="*/ 2212729 w 4243589"/>
              <a:gd name="connsiteY4" fmla="*/ 0 h 18288"/>
              <a:gd name="connsiteX5" fmla="*/ 2734084 w 4243589"/>
              <a:gd name="connsiteY5" fmla="*/ 0 h 18288"/>
              <a:gd name="connsiteX6" fmla="*/ 3255439 w 4243589"/>
              <a:gd name="connsiteY6" fmla="*/ 0 h 18288"/>
              <a:gd name="connsiteX7" fmla="*/ 4243589 w 4243589"/>
              <a:gd name="connsiteY7" fmla="*/ 0 h 18288"/>
              <a:gd name="connsiteX8" fmla="*/ 4243589 w 4243589"/>
              <a:gd name="connsiteY8" fmla="*/ 18288 h 18288"/>
              <a:gd name="connsiteX9" fmla="*/ 3594926 w 4243589"/>
              <a:gd name="connsiteY9" fmla="*/ 18288 h 18288"/>
              <a:gd name="connsiteX10" fmla="*/ 3073571 w 4243589"/>
              <a:gd name="connsiteY10" fmla="*/ 18288 h 18288"/>
              <a:gd name="connsiteX11" fmla="*/ 2552216 w 4243589"/>
              <a:gd name="connsiteY11" fmla="*/ 18288 h 18288"/>
              <a:gd name="connsiteX12" fmla="*/ 1903553 w 4243589"/>
              <a:gd name="connsiteY12" fmla="*/ 18288 h 18288"/>
              <a:gd name="connsiteX13" fmla="*/ 1212454 w 4243589"/>
              <a:gd name="connsiteY13" fmla="*/ 18288 h 18288"/>
              <a:gd name="connsiteX14" fmla="*/ 733535 w 4243589"/>
              <a:gd name="connsiteY14" fmla="*/ 18288 h 18288"/>
              <a:gd name="connsiteX15" fmla="*/ 0 w 4243589"/>
              <a:gd name="connsiteY15" fmla="*/ 18288 h 18288"/>
              <a:gd name="connsiteX16" fmla="*/ 0 w 4243589"/>
              <a:gd name="connsiteY16" fmla="*/ 0 h 1828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4243589" h="18288" fill="none" extrusionOk="0">
                <a:moveTo>
                  <a:pt x="0" y="0"/>
                </a:moveTo>
                <a:cubicBezTo>
                  <a:pt x="213395" y="-21006"/>
                  <a:pt x="307421" y="-18116"/>
                  <a:pt x="478919" y="0"/>
                </a:cubicBezTo>
                <a:cubicBezTo>
                  <a:pt x="650417" y="18116"/>
                  <a:pt x="831092" y="-21237"/>
                  <a:pt x="957839" y="0"/>
                </a:cubicBezTo>
                <a:cubicBezTo>
                  <a:pt x="1084586" y="21237"/>
                  <a:pt x="1301682" y="25124"/>
                  <a:pt x="1521630" y="0"/>
                </a:cubicBezTo>
                <a:cubicBezTo>
                  <a:pt x="1741578" y="-25124"/>
                  <a:pt x="1970269" y="-29139"/>
                  <a:pt x="2212729" y="0"/>
                </a:cubicBezTo>
                <a:cubicBezTo>
                  <a:pt x="2455189" y="29139"/>
                  <a:pt x="2558847" y="-4796"/>
                  <a:pt x="2734084" y="0"/>
                </a:cubicBezTo>
                <a:cubicBezTo>
                  <a:pt x="2909321" y="4796"/>
                  <a:pt x="3097217" y="-13409"/>
                  <a:pt x="3255439" y="0"/>
                </a:cubicBezTo>
                <a:cubicBezTo>
                  <a:pt x="3413662" y="13409"/>
                  <a:pt x="3979999" y="-10121"/>
                  <a:pt x="4243589" y="0"/>
                </a:cubicBezTo>
                <a:cubicBezTo>
                  <a:pt x="4244484" y="8974"/>
                  <a:pt x="4243043" y="9359"/>
                  <a:pt x="4243589" y="18288"/>
                </a:cubicBezTo>
                <a:cubicBezTo>
                  <a:pt x="4058777" y="31246"/>
                  <a:pt x="3910348" y="3158"/>
                  <a:pt x="3594926" y="18288"/>
                </a:cubicBezTo>
                <a:cubicBezTo>
                  <a:pt x="3279504" y="33418"/>
                  <a:pt x="3319955" y="-3977"/>
                  <a:pt x="3073571" y="18288"/>
                </a:cubicBezTo>
                <a:cubicBezTo>
                  <a:pt x="2827187" y="40553"/>
                  <a:pt x="2767387" y="1863"/>
                  <a:pt x="2552216" y="18288"/>
                </a:cubicBezTo>
                <a:cubicBezTo>
                  <a:pt x="2337046" y="34713"/>
                  <a:pt x="2181871" y="19527"/>
                  <a:pt x="1903553" y="18288"/>
                </a:cubicBezTo>
                <a:cubicBezTo>
                  <a:pt x="1625235" y="17049"/>
                  <a:pt x="1557672" y="24174"/>
                  <a:pt x="1212454" y="18288"/>
                </a:cubicBezTo>
                <a:cubicBezTo>
                  <a:pt x="867236" y="12402"/>
                  <a:pt x="874382" y="15627"/>
                  <a:pt x="733535" y="18288"/>
                </a:cubicBezTo>
                <a:cubicBezTo>
                  <a:pt x="592688" y="20949"/>
                  <a:pt x="183477" y="14753"/>
                  <a:pt x="0" y="18288"/>
                </a:cubicBezTo>
                <a:cubicBezTo>
                  <a:pt x="-229" y="14222"/>
                  <a:pt x="509" y="5816"/>
                  <a:pt x="0" y="0"/>
                </a:cubicBezTo>
                <a:close/>
              </a:path>
              <a:path w="4243589" h="18288" stroke="0" extrusionOk="0">
                <a:moveTo>
                  <a:pt x="0" y="0"/>
                </a:moveTo>
                <a:cubicBezTo>
                  <a:pt x="143690" y="16630"/>
                  <a:pt x="266667" y="14847"/>
                  <a:pt x="521355" y="0"/>
                </a:cubicBezTo>
                <a:cubicBezTo>
                  <a:pt x="776043" y="-14847"/>
                  <a:pt x="814491" y="-17363"/>
                  <a:pt x="1000275" y="0"/>
                </a:cubicBezTo>
                <a:cubicBezTo>
                  <a:pt x="1186059" y="17363"/>
                  <a:pt x="1352504" y="-23507"/>
                  <a:pt x="1521630" y="0"/>
                </a:cubicBezTo>
                <a:cubicBezTo>
                  <a:pt x="1690756" y="23507"/>
                  <a:pt x="1889525" y="5871"/>
                  <a:pt x="2127857" y="0"/>
                </a:cubicBezTo>
                <a:cubicBezTo>
                  <a:pt x="2366189" y="-5871"/>
                  <a:pt x="2620628" y="-27997"/>
                  <a:pt x="2776520" y="0"/>
                </a:cubicBezTo>
                <a:cubicBezTo>
                  <a:pt x="2932412" y="27997"/>
                  <a:pt x="3131683" y="-25073"/>
                  <a:pt x="3467618" y="0"/>
                </a:cubicBezTo>
                <a:cubicBezTo>
                  <a:pt x="3803553" y="25073"/>
                  <a:pt x="4017371" y="3071"/>
                  <a:pt x="4243589" y="0"/>
                </a:cubicBezTo>
                <a:cubicBezTo>
                  <a:pt x="4243134" y="6162"/>
                  <a:pt x="4243492" y="11775"/>
                  <a:pt x="4243589" y="18288"/>
                </a:cubicBezTo>
                <a:cubicBezTo>
                  <a:pt x="4017834" y="-5779"/>
                  <a:pt x="3834586" y="13376"/>
                  <a:pt x="3594926" y="18288"/>
                </a:cubicBezTo>
                <a:cubicBezTo>
                  <a:pt x="3355266" y="23200"/>
                  <a:pt x="3204179" y="2869"/>
                  <a:pt x="2903827" y="18288"/>
                </a:cubicBezTo>
                <a:cubicBezTo>
                  <a:pt x="2603475" y="33707"/>
                  <a:pt x="2526187" y="46187"/>
                  <a:pt x="2212729" y="18288"/>
                </a:cubicBezTo>
                <a:cubicBezTo>
                  <a:pt x="1899271" y="-9611"/>
                  <a:pt x="1966289" y="29692"/>
                  <a:pt x="1733809" y="18288"/>
                </a:cubicBezTo>
                <a:cubicBezTo>
                  <a:pt x="1501329" y="6884"/>
                  <a:pt x="1343612" y="12492"/>
                  <a:pt x="1085146" y="18288"/>
                </a:cubicBezTo>
                <a:cubicBezTo>
                  <a:pt x="826680" y="24084"/>
                  <a:pt x="778184" y="35607"/>
                  <a:pt x="521355" y="18288"/>
                </a:cubicBezTo>
                <a:cubicBezTo>
                  <a:pt x="264526" y="969"/>
                  <a:pt x="120277" y="4268"/>
                  <a:pt x="0" y="18288"/>
                </a:cubicBezTo>
                <a:cubicBezTo>
                  <a:pt x="766" y="10800"/>
                  <a:pt x="-457" y="8180"/>
                  <a:pt x="0" y="0"/>
                </a:cubicBezTo>
                <a:close/>
              </a:path>
            </a:pathLst>
          </a:custGeom>
          <a:solidFill>
            <a:schemeClr val="accent2"/>
          </a:solidFill>
          <a:ln w="44450" cap="rnd">
            <a:solidFill>
              <a:schemeClr val="accent2"/>
            </a:solidFill>
            <a:round/>
            <a:extLst>
              <a:ext uri="{C807C97D-BFC1-408E-A445-0C87EB9F89A2}">
                <ask:lineSketchStyleProps xmlns:ask="http://schemas.microsoft.com/office/drawing/2018/sketchyshapes" sd="2727557108">
                  <a:prstGeom prst="rect">
                    <a:avLst/>
                  </a:prstGeom>
                  <ask:type>
                    <ask:lineSketchFreehand/>
                  </ask:type>
                </ask:lineSketchStyleProps>
              </a:ext>
            </a:extLs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extBox 4">
            <a:extLst>
              <a:ext uri="{FF2B5EF4-FFF2-40B4-BE49-F238E27FC236}">
                <a16:creationId xmlns:a16="http://schemas.microsoft.com/office/drawing/2014/main" id="{3EF676A1-6CCE-529D-F920-478200AF5B1D}"/>
              </a:ext>
            </a:extLst>
          </p:cNvPr>
          <p:cNvSpPr txBox="1"/>
          <p:nvPr/>
        </p:nvSpPr>
        <p:spPr>
          <a:xfrm>
            <a:off x="4848583" y="4225182"/>
            <a:ext cx="6251110" cy="1556189"/>
          </a:xfrm>
          <a:prstGeom prst="rect">
            <a:avLst/>
          </a:prstGeom>
        </p:spPr>
        <p:txBody>
          <a:bodyPr vert="horz" lIns="91440" tIns="45720" rIns="91440" bIns="45720" rtlCol="0">
            <a:normAutofit/>
          </a:bodyPr>
          <a:lstStyle/>
          <a:p>
            <a:pPr algn="ctr">
              <a:lnSpc>
                <a:spcPct val="90000"/>
              </a:lnSpc>
              <a:spcAft>
                <a:spcPts val="600"/>
              </a:spcAft>
            </a:pPr>
            <a:endParaRPr lang="en-US" sz="2000" dirty="0">
              <a:solidFill>
                <a:srgbClr val="002060"/>
              </a:solidFill>
            </a:endParaRPr>
          </a:p>
          <a:p>
            <a:pPr algn="ctr">
              <a:lnSpc>
                <a:spcPct val="90000"/>
              </a:lnSpc>
              <a:spcAft>
                <a:spcPts val="600"/>
              </a:spcAft>
            </a:pPr>
            <a:r>
              <a:rPr lang="en-US" sz="2400" i="1" dirty="0">
                <a:solidFill>
                  <a:srgbClr val="002060"/>
                </a:solidFill>
              </a:rPr>
              <a:t>Luigi Palumbo</a:t>
            </a:r>
          </a:p>
          <a:p>
            <a:pPr algn="ctr">
              <a:lnSpc>
                <a:spcPct val="90000"/>
              </a:lnSpc>
              <a:spcAft>
                <a:spcPts val="600"/>
              </a:spcAft>
            </a:pPr>
            <a:r>
              <a:rPr lang="en-US" sz="2000" i="1" dirty="0" err="1">
                <a:solidFill>
                  <a:srgbClr val="002060"/>
                </a:solidFill>
              </a:rPr>
              <a:t>Università</a:t>
            </a:r>
            <a:r>
              <a:rPr lang="en-US" sz="2000" i="1" dirty="0">
                <a:solidFill>
                  <a:srgbClr val="002060"/>
                </a:solidFill>
              </a:rPr>
              <a:t> di Roma La Sapienza</a:t>
            </a:r>
          </a:p>
        </p:txBody>
      </p:sp>
      <p:sp>
        <p:nvSpPr>
          <p:cNvPr id="8" name="TextBox 7">
            <a:extLst>
              <a:ext uri="{FF2B5EF4-FFF2-40B4-BE49-F238E27FC236}">
                <a16:creationId xmlns:a16="http://schemas.microsoft.com/office/drawing/2014/main" id="{9DA2381D-6D95-1CFA-F834-85294620A673}"/>
              </a:ext>
            </a:extLst>
          </p:cNvPr>
          <p:cNvSpPr txBox="1"/>
          <p:nvPr/>
        </p:nvSpPr>
        <p:spPr>
          <a:xfrm>
            <a:off x="4657345" y="1168129"/>
            <a:ext cx="7386177" cy="3483864"/>
          </a:xfrm>
          <a:prstGeom prst="rect">
            <a:avLst/>
          </a:prstGeom>
        </p:spPr>
        <p:txBody>
          <a:bodyPr vert="horz" lIns="91440" tIns="45720" rIns="91440" bIns="45720" rtlCol="0">
            <a:normAutofit/>
          </a:bodyPr>
          <a:lstStyle/>
          <a:p>
            <a:pPr>
              <a:lnSpc>
                <a:spcPct val="90000"/>
              </a:lnSpc>
              <a:spcAft>
                <a:spcPts val="600"/>
              </a:spcAft>
            </a:pPr>
            <a:r>
              <a:rPr lang="en-US" sz="2800" b="1" dirty="0">
                <a:solidFill>
                  <a:schemeClr val="accent5">
                    <a:lumMod val="50000"/>
                  </a:schemeClr>
                </a:solidFill>
              </a:rPr>
              <a:t>GIORNATA IN RICORDO DI VITTORIO VACCARO</a:t>
            </a:r>
          </a:p>
          <a:p>
            <a:pPr algn="ctr">
              <a:lnSpc>
                <a:spcPct val="90000"/>
              </a:lnSpc>
              <a:spcAft>
                <a:spcPts val="600"/>
              </a:spcAft>
            </a:pPr>
            <a:endParaRPr lang="en-US" sz="2400" dirty="0"/>
          </a:p>
          <a:p>
            <a:pPr algn="ctr">
              <a:lnSpc>
                <a:spcPct val="90000"/>
              </a:lnSpc>
              <a:spcAft>
                <a:spcPts val="600"/>
              </a:spcAft>
            </a:pPr>
            <a:endParaRPr lang="en-US" sz="2400" dirty="0"/>
          </a:p>
        </p:txBody>
      </p:sp>
      <p:sp>
        <p:nvSpPr>
          <p:cNvPr id="9" name="TextBox 8">
            <a:extLst>
              <a:ext uri="{FF2B5EF4-FFF2-40B4-BE49-F238E27FC236}">
                <a16:creationId xmlns:a16="http://schemas.microsoft.com/office/drawing/2014/main" id="{795556D8-C063-5A2A-9DB6-27C797C80969}"/>
              </a:ext>
            </a:extLst>
          </p:cNvPr>
          <p:cNvSpPr txBox="1"/>
          <p:nvPr/>
        </p:nvSpPr>
        <p:spPr>
          <a:xfrm>
            <a:off x="9541351" y="6395002"/>
            <a:ext cx="2455672" cy="369332"/>
          </a:xfrm>
          <a:prstGeom prst="rect">
            <a:avLst/>
          </a:prstGeom>
          <a:noFill/>
        </p:spPr>
        <p:txBody>
          <a:bodyPr wrap="none" rtlCol="0">
            <a:spAutoFit/>
          </a:bodyPr>
          <a:lstStyle/>
          <a:p>
            <a:r>
              <a:rPr lang="en-IT" i="1" dirty="0">
                <a:solidFill>
                  <a:srgbClr val="002060"/>
                </a:solidFill>
              </a:rPr>
              <a:t>Napoli, 29 maggio, 2023</a:t>
            </a:r>
          </a:p>
        </p:txBody>
      </p:sp>
      <p:sp>
        <p:nvSpPr>
          <p:cNvPr id="11" name="TextBox 10">
            <a:extLst>
              <a:ext uri="{FF2B5EF4-FFF2-40B4-BE49-F238E27FC236}">
                <a16:creationId xmlns:a16="http://schemas.microsoft.com/office/drawing/2014/main" id="{349AA25A-078B-7126-CF39-598227397603}"/>
              </a:ext>
            </a:extLst>
          </p:cNvPr>
          <p:cNvSpPr txBox="1"/>
          <p:nvPr/>
        </p:nvSpPr>
        <p:spPr>
          <a:xfrm>
            <a:off x="6204647" y="3561354"/>
            <a:ext cx="3538982" cy="461665"/>
          </a:xfrm>
          <a:prstGeom prst="rect">
            <a:avLst/>
          </a:prstGeom>
          <a:noFill/>
        </p:spPr>
        <p:txBody>
          <a:bodyPr wrap="none" rtlCol="0">
            <a:spAutoFit/>
          </a:bodyPr>
          <a:lstStyle/>
          <a:p>
            <a:r>
              <a:rPr lang="en-IT" sz="2400" b="1" dirty="0">
                <a:solidFill>
                  <a:schemeClr val="accent5">
                    <a:lumMod val="50000"/>
                  </a:schemeClr>
                </a:solidFill>
              </a:rPr>
              <a:t>THE EARLY YEARS AT CERN</a:t>
            </a:r>
          </a:p>
        </p:txBody>
      </p:sp>
    </p:spTree>
    <p:extLst>
      <p:ext uri="{BB962C8B-B14F-4D97-AF65-F5344CB8AC3E}">
        <p14:creationId xmlns:p14="http://schemas.microsoft.com/office/powerpoint/2010/main" val="150437363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9" descr="Diagram&#10;&#10;Description automatically generated">
            <a:extLst>
              <a:ext uri="{FF2B5EF4-FFF2-40B4-BE49-F238E27FC236}">
                <a16:creationId xmlns:a16="http://schemas.microsoft.com/office/drawing/2014/main" id="{BF16E18A-FA31-77FB-4C02-9EE865B5270F}"/>
              </a:ext>
            </a:extLst>
          </p:cNvPr>
          <p:cNvPicPr>
            <a:picLocks noGrp="1" noChangeAspect="1"/>
          </p:cNvPicPr>
          <p:nvPr>
            <p:ph idx="1"/>
          </p:nvPr>
        </p:nvPicPr>
        <p:blipFill>
          <a:blip r:embed="rId2"/>
          <a:stretch>
            <a:fillRect/>
          </a:stretch>
        </p:blipFill>
        <p:spPr>
          <a:xfrm>
            <a:off x="1848401" y="1847745"/>
            <a:ext cx="9098999" cy="4959455"/>
          </a:xfrm>
        </p:spPr>
      </p:pic>
      <p:pic>
        <p:nvPicPr>
          <p:cNvPr id="6" name="Picture 5">
            <a:extLst>
              <a:ext uri="{FF2B5EF4-FFF2-40B4-BE49-F238E27FC236}">
                <a16:creationId xmlns:a16="http://schemas.microsoft.com/office/drawing/2014/main" id="{FAF938C9-CDC6-CCF1-F3BD-87AF9C28F008}"/>
              </a:ext>
            </a:extLst>
          </p:cNvPr>
          <p:cNvPicPr>
            <a:picLocks noChangeAspect="1"/>
          </p:cNvPicPr>
          <p:nvPr/>
        </p:nvPicPr>
        <p:blipFill>
          <a:blip r:embed="rId3"/>
          <a:stretch>
            <a:fillRect/>
          </a:stretch>
        </p:blipFill>
        <p:spPr>
          <a:xfrm>
            <a:off x="6435450" y="1507093"/>
            <a:ext cx="3975035" cy="914889"/>
          </a:xfrm>
          <a:prstGeom prst="rect">
            <a:avLst/>
          </a:prstGeom>
          <a:ln>
            <a:solidFill>
              <a:srgbClr val="0070C0"/>
            </a:solidFill>
          </a:ln>
        </p:spPr>
      </p:pic>
      <p:pic>
        <p:nvPicPr>
          <p:cNvPr id="7" name="Picture 6">
            <a:extLst>
              <a:ext uri="{FF2B5EF4-FFF2-40B4-BE49-F238E27FC236}">
                <a16:creationId xmlns:a16="http://schemas.microsoft.com/office/drawing/2014/main" id="{D705B275-C226-D4A1-1EC5-765657D6699F}"/>
              </a:ext>
            </a:extLst>
          </p:cNvPr>
          <p:cNvPicPr>
            <a:picLocks noChangeAspect="1"/>
          </p:cNvPicPr>
          <p:nvPr/>
        </p:nvPicPr>
        <p:blipFill>
          <a:blip r:embed="rId4"/>
          <a:stretch>
            <a:fillRect/>
          </a:stretch>
        </p:blipFill>
        <p:spPr>
          <a:xfrm>
            <a:off x="2153329" y="1214992"/>
            <a:ext cx="2734587" cy="1206990"/>
          </a:xfrm>
          <a:prstGeom prst="rect">
            <a:avLst/>
          </a:prstGeom>
        </p:spPr>
      </p:pic>
      <p:sp>
        <p:nvSpPr>
          <p:cNvPr id="8" name="TextBox 7">
            <a:extLst>
              <a:ext uri="{FF2B5EF4-FFF2-40B4-BE49-F238E27FC236}">
                <a16:creationId xmlns:a16="http://schemas.microsoft.com/office/drawing/2014/main" id="{6E799639-1DF1-3EC3-FCE9-FDFC34CBB63E}"/>
              </a:ext>
            </a:extLst>
          </p:cNvPr>
          <p:cNvSpPr txBox="1"/>
          <p:nvPr/>
        </p:nvSpPr>
        <p:spPr>
          <a:xfrm>
            <a:off x="6063636" y="1074153"/>
            <a:ext cx="4718664" cy="369332"/>
          </a:xfrm>
          <a:prstGeom prst="rect">
            <a:avLst/>
          </a:prstGeom>
          <a:noFill/>
          <a:ln>
            <a:solidFill>
              <a:srgbClr val="0070C0"/>
            </a:solidFill>
          </a:ln>
        </p:spPr>
        <p:txBody>
          <a:bodyPr wrap="square" rtlCol="0">
            <a:spAutoFit/>
          </a:bodyPr>
          <a:lstStyle/>
          <a:p>
            <a:r>
              <a:rPr lang="en-GB" i="1" dirty="0"/>
              <a:t>Beam with energy spread: P</a:t>
            </a:r>
            <a:r>
              <a:rPr lang="en-IT" i="1" dirty="0"/>
              <a:t>arabolic distribution</a:t>
            </a:r>
          </a:p>
        </p:txBody>
      </p:sp>
      <p:pic>
        <p:nvPicPr>
          <p:cNvPr id="9" name="Picture 8">
            <a:extLst>
              <a:ext uri="{FF2B5EF4-FFF2-40B4-BE49-F238E27FC236}">
                <a16:creationId xmlns:a16="http://schemas.microsoft.com/office/drawing/2014/main" id="{EE1591DE-21D5-9450-1CE8-E18D2B52265F}"/>
              </a:ext>
            </a:extLst>
          </p:cNvPr>
          <p:cNvPicPr>
            <a:picLocks noChangeAspect="1"/>
          </p:cNvPicPr>
          <p:nvPr/>
        </p:nvPicPr>
        <p:blipFill>
          <a:blip r:embed="rId5"/>
          <a:stretch>
            <a:fillRect/>
          </a:stretch>
        </p:blipFill>
        <p:spPr>
          <a:xfrm>
            <a:off x="2153329" y="2501900"/>
            <a:ext cx="3540009" cy="3621887"/>
          </a:xfrm>
          <a:prstGeom prst="rect">
            <a:avLst/>
          </a:prstGeom>
        </p:spPr>
      </p:pic>
      <p:sp>
        <p:nvSpPr>
          <p:cNvPr id="10" name="TextBox 9">
            <a:extLst>
              <a:ext uri="{FF2B5EF4-FFF2-40B4-BE49-F238E27FC236}">
                <a16:creationId xmlns:a16="http://schemas.microsoft.com/office/drawing/2014/main" id="{E493493F-CBBA-BB39-0676-796E1467721E}"/>
              </a:ext>
            </a:extLst>
          </p:cNvPr>
          <p:cNvSpPr txBox="1"/>
          <p:nvPr/>
        </p:nvSpPr>
        <p:spPr>
          <a:xfrm>
            <a:off x="2936542" y="482536"/>
            <a:ext cx="4431726" cy="461665"/>
          </a:xfrm>
          <a:prstGeom prst="rect">
            <a:avLst/>
          </a:prstGeom>
          <a:noFill/>
          <a:ln>
            <a:solidFill>
              <a:srgbClr val="0070C0"/>
            </a:solidFill>
          </a:ln>
        </p:spPr>
        <p:txBody>
          <a:bodyPr wrap="none" rtlCol="0">
            <a:spAutoFit/>
          </a:bodyPr>
          <a:lstStyle/>
          <a:p>
            <a:r>
              <a:rPr lang="en-IT" sz="2400" dirty="0"/>
              <a:t>UNIVERSAL STABILITY DIAGRAMS</a:t>
            </a:r>
          </a:p>
        </p:txBody>
      </p:sp>
    </p:spTree>
    <p:extLst>
      <p:ext uri="{BB962C8B-B14F-4D97-AF65-F5344CB8AC3E}">
        <p14:creationId xmlns:p14="http://schemas.microsoft.com/office/powerpoint/2010/main" val="315924218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 name="Content Placeholder 9" descr="Diagram&#10;&#10;Description automatically generated">
            <a:extLst>
              <a:ext uri="{FF2B5EF4-FFF2-40B4-BE49-F238E27FC236}">
                <a16:creationId xmlns:a16="http://schemas.microsoft.com/office/drawing/2014/main" id="{0A3323E5-2EEF-0EB9-F740-D80B02707343}"/>
              </a:ext>
            </a:extLst>
          </p:cNvPr>
          <p:cNvPicPr>
            <a:picLocks noGrp="1" noChangeAspect="1"/>
          </p:cNvPicPr>
          <p:nvPr>
            <p:ph idx="1"/>
          </p:nvPr>
        </p:nvPicPr>
        <p:blipFill>
          <a:blip r:embed="rId2"/>
          <a:stretch>
            <a:fillRect/>
          </a:stretch>
        </p:blipFill>
        <p:spPr>
          <a:xfrm>
            <a:off x="2373509" y="1511320"/>
            <a:ext cx="6457399" cy="3519638"/>
          </a:xfrm>
        </p:spPr>
      </p:pic>
      <p:pic>
        <p:nvPicPr>
          <p:cNvPr id="5" name="Picture 4">
            <a:extLst>
              <a:ext uri="{FF2B5EF4-FFF2-40B4-BE49-F238E27FC236}">
                <a16:creationId xmlns:a16="http://schemas.microsoft.com/office/drawing/2014/main" id="{E54070BF-0447-8479-8D3D-F616D587EE4E}"/>
              </a:ext>
            </a:extLst>
          </p:cNvPr>
          <p:cNvPicPr>
            <a:picLocks noChangeAspect="1"/>
          </p:cNvPicPr>
          <p:nvPr/>
        </p:nvPicPr>
        <p:blipFill>
          <a:blip r:embed="rId3"/>
          <a:stretch>
            <a:fillRect/>
          </a:stretch>
        </p:blipFill>
        <p:spPr>
          <a:xfrm>
            <a:off x="403261" y="0"/>
            <a:ext cx="4848260" cy="6860900"/>
          </a:xfrm>
          <a:prstGeom prst="rect">
            <a:avLst/>
          </a:prstGeom>
          <a:ln>
            <a:solidFill>
              <a:schemeClr val="accent1"/>
            </a:solidFill>
          </a:ln>
        </p:spPr>
      </p:pic>
      <p:sp>
        <p:nvSpPr>
          <p:cNvPr id="8" name="TextBox 7">
            <a:extLst>
              <a:ext uri="{FF2B5EF4-FFF2-40B4-BE49-F238E27FC236}">
                <a16:creationId xmlns:a16="http://schemas.microsoft.com/office/drawing/2014/main" id="{5C1BB2F2-8589-7EF3-5AF2-7A79B7DD8973}"/>
              </a:ext>
            </a:extLst>
          </p:cNvPr>
          <p:cNvSpPr txBox="1"/>
          <p:nvPr/>
        </p:nvSpPr>
        <p:spPr>
          <a:xfrm>
            <a:off x="5602209" y="795129"/>
            <a:ext cx="5502981" cy="646331"/>
          </a:xfrm>
          <a:prstGeom prst="rect">
            <a:avLst/>
          </a:prstGeom>
          <a:noFill/>
        </p:spPr>
        <p:txBody>
          <a:bodyPr wrap="none" rtlCol="0">
            <a:spAutoFit/>
          </a:bodyPr>
          <a:lstStyle/>
          <a:p>
            <a:r>
              <a:rPr lang="en-IT" dirty="0"/>
              <a:t>This fundamental paper was issued in closed distribution</a:t>
            </a:r>
          </a:p>
          <a:p>
            <a:r>
              <a:rPr lang="en-GB" dirty="0"/>
              <a:t>r</a:t>
            </a:r>
            <a:r>
              <a:rPr lang="en-IT" dirty="0"/>
              <a:t>estricted to ISR scientific staff only …</a:t>
            </a:r>
          </a:p>
        </p:txBody>
      </p:sp>
      <p:sp>
        <p:nvSpPr>
          <p:cNvPr id="12" name="Rectangle 11">
            <a:extLst>
              <a:ext uri="{FF2B5EF4-FFF2-40B4-BE49-F238E27FC236}">
                <a16:creationId xmlns:a16="http://schemas.microsoft.com/office/drawing/2014/main" id="{385EB5FD-FA76-F8B6-1814-04C1CEC1F587}"/>
              </a:ext>
            </a:extLst>
          </p:cNvPr>
          <p:cNvSpPr/>
          <p:nvPr/>
        </p:nvSpPr>
        <p:spPr>
          <a:xfrm>
            <a:off x="5251521" y="5257800"/>
            <a:ext cx="3343478" cy="6096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dirty="0"/>
          </a:p>
        </p:txBody>
      </p:sp>
      <p:sp>
        <p:nvSpPr>
          <p:cNvPr id="13" name="Oval 12">
            <a:extLst>
              <a:ext uri="{FF2B5EF4-FFF2-40B4-BE49-F238E27FC236}">
                <a16:creationId xmlns:a16="http://schemas.microsoft.com/office/drawing/2014/main" id="{E260247E-3896-AA09-D4B6-41B474C5AC89}"/>
              </a:ext>
            </a:extLst>
          </p:cNvPr>
          <p:cNvSpPr/>
          <p:nvPr/>
        </p:nvSpPr>
        <p:spPr>
          <a:xfrm>
            <a:off x="6227521" y="3656772"/>
            <a:ext cx="457200" cy="444500"/>
          </a:xfrm>
          <a:prstGeom prst="ellipse">
            <a:avLst/>
          </a:prstGeom>
          <a:solidFill>
            <a:schemeClr val="accent2">
              <a:lumMod val="60000"/>
              <a:lumOff val="40000"/>
            </a:schemeClr>
          </a:solid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14" name="TextBox 13">
            <a:extLst>
              <a:ext uri="{FF2B5EF4-FFF2-40B4-BE49-F238E27FC236}">
                <a16:creationId xmlns:a16="http://schemas.microsoft.com/office/drawing/2014/main" id="{2A5DE79B-0A5E-0F8C-C15E-B22AE7C8BAFE}"/>
              </a:ext>
            </a:extLst>
          </p:cNvPr>
          <p:cNvSpPr txBox="1"/>
          <p:nvPr/>
        </p:nvSpPr>
        <p:spPr>
          <a:xfrm>
            <a:off x="8432484" y="2708247"/>
            <a:ext cx="3582647" cy="923330"/>
          </a:xfrm>
          <a:prstGeom prst="rect">
            <a:avLst/>
          </a:prstGeom>
          <a:noFill/>
        </p:spPr>
        <p:txBody>
          <a:bodyPr wrap="none" rtlCol="0">
            <a:spAutoFit/>
          </a:bodyPr>
          <a:lstStyle/>
          <a:p>
            <a:r>
              <a:rPr lang="en-GB" dirty="0"/>
              <a:t>T</a:t>
            </a:r>
            <a:r>
              <a:rPr lang="en-IT" dirty="0"/>
              <a:t>he small circle became a famous </a:t>
            </a:r>
          </a:p>
          <a:p>
            <a:r>
              <a:rPr lang="en-GB" dirty="0"/>
              <a:t>s</a:t>
            </a:r>
            <a:r>
              <a:rPr lang="en-IT" dirty="0"/>
              <a:t>tability </a:t>
            </a:r>
            <a:r>
              <a:rPr lang="en-GB" dirty="0"/>
              <a:t>c</a:t>
            </a:r>
            <a:r>
              <a:rPr lang="en-IT" dirty="0"/>
              <a:t>riterion  used worldwide …</a:t>
            </a:r>
          </a:p>
          <a:p>
            <a:r>
              <a:rPr lang="en-GB" b="1" dirty="0">
                <a:solidFill>
                  <a:srgbClr val="C00000"/>
                </a:solidFill>
              </a:rPr>
              <a:t>U</a:t>
            </a:r>
            <a:r>
              <a:rPr lang="en-IT" b="1" dirty="0">
                <a:solidFill>
                  <a:srgbClr val="C00000"/>
                </a:solidFill>
              </a:rPr>
              <a:t>nfortunately not with his name…</a:t>
            </a:r>
          </a:p>
        </p:txBody>
      </p:sp>
      <p:pic>
        <p:nvPicPr>
          <p:cNvPr id="15" name="Picture 14">
            <a:extLst>
              <a:ext uri="{FF2B5EF4-FFF2-40B4-BE49-F238E27FC236}">
                <a16:creationId xmlns:a16="http://schemas.microsoft.com/office/drawing/2014/main" id="{1B9B0F03-B593-F7FD-7F39-6B1489262B36}"/>
              </a:ext>
            </a:extLst>
          </p:cNvPr>
          <p:cNvPicPr>
            <a:picLocks noChangeAspect="1"/>
          </p:cNvPicPr>
          <p:nvPr/>
        </p:nvPicPr>
        <p:blipFill>
          <a:blip r:embed="rId4"/>
          <a:stretch>
            <a:fillRect/>
          </a:stretch>
        </p:blipFill>
        <p:spPr>
          <a:xfrm>
            <a:off x="5976548" y="5432710"/>
            <a:ext cx="4848260" cy="931440"/>
          </a:xfrm>
          <a:prstGeom prst="rect">
            <a:avLst/>
          </a:prstGeom>
        </p:spPr>
      </p:pic>
      <p:sp>
        <p:nvSpPr>
          <p:cNvPr id="16" name="Rectangle 15">
            <a:extLst>
              <a:ext uri="{FF2B5EF4-FFF2-40B4-BE49-F238E27FC236}">
                <a16:creationId xmlns:a16="http://schemas.microsoft.com/office/drawing/2014/main" id="{2BDA8961-B7D8-AD7C-9629-B9FB08D4BAE7}"/>
              </a:ext>
            </a:extLst>
          </p:cNvPr>
          <p:cNvSpPr/>
          <p:nvPr/>
        </p:nvSpPr>
        <p:spPr>
          <a:xfrm>
            <a:off x="10248900" y="6097868"/>
            <a:ext cx="736600" cy="393700"/>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dirty="0"/>
          </a:p>
        </p:txBody>
      </p:sp>
      <p:sp>
        <p:nvSpPr>
          <p:cNvPr id="17" name="TextBox 16">
            <a:extLst>
              <a:ext uri="{FF2B5EF4-FFF2-40B4-BE49-F238E27FC236}">
                <a16:creationId xmlns:a16="http://schemas.microsoft.com/office/drawing/2014/main" id="{77C3AD6F-5A8B-9F0E-D0DF-FA472D643B22}"/>
              </a:ext>
            </a:extLst>
          </p:cNvPr>
          <p:cNvSpPr txBox="1"/>
          <p:nvPr/>
        </p:nvSpPr>
        <p:spPr>
          <a:xfrm>
            <a:off x="5251521" y="5021202"/>
            <a:ext cx="6096000" cy="369332"/>
          </a:xfrm>
          <a:prstGeom prst="rect">
            <a:avLst/>
          </a:prstGeom>
          <a:noFill/>
        </p:spPr>
        <p:txBody>
          <a:bodyPr wrap="square">
            <a:spAutoFit/>
          </a:bodyPr>
          <a:lstStyle/>
          <a:p>
            <a:r>
              <a:rPr lang="it-IT" b="1" dirty="0">
                <a:solidFill>
                  <a:srgbClr val="002060"/>
                </a:solidFill>
              </a:rPr>
              <a:t>with</a:t>
            </a:r>
            <a:r>
              <a:rPr lang="en-IT" b="1" dirty="0">
                <a:solidFill>
                  <a:srgbClr val="002060"/>
                </a:solidFill>
              </a:rPr>
              <a:t> his words:</a:t>
            </a:r>
          </a:p>
        </p:txBody>
      </p:sp>
    </p:spTree>
    <p:extLst>
      <p:ext uri="{BB962C8B-B14F-4D97-AF65-F5344CB8AC3E}">
        <p14:creationId xmlns:p14="http://schemas.microsoft.com/office/powerpoint/2010/main" val="422273182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 name="TextBox 4">
            <a:extLst>
              <a:ext uri="{FF2B5EF4-FFF2-40B4-BE49-F238E27FC236}">
                <a16:creationId xmlns:a16="http://schemas.microsoft.com/office/drawing/2014/main" id="{45168BE2-65A0-262F-841B-DBDF813EDA78}"/>
              </a:ext>
            </a:extLst>
          </p:cNvPr>
          <p:cNvSpPr txBox="1"/>
          <p:nvPr/>
        </p:nvSpPr>
        <p:spPr>
          <a:xfrm>
            <a:off x="596906" y="480063"/>
            <a:ext cx="10515600" cy="5855426"/>
          </a:xfrm>
          <a:prstGeom prst="rect">
            <a:avLst/>
          </a:prstGeom>
        </p:spPr>
        <p:txBody>
          <a:bodyPr vert="horz" lIns="91440" tIns="45720" rIns="91440" bIns="45720" rtlCol="0">
            <a:noAutofit/>
          </a:bodyPr>
          <a:lstStyle/>
          <a:p>
            <a:pPr lvl="1" indent="-228600" algn="just">
              <a:lnSpc>
                <a:spcPct val="90000"/>
              </a:lnSpc>
              <a:buFont typeface="Arial" panose="020B0604020202020204" pitchFamily="34" charset="0"/>
              <a:buChar char="•"/>
            </a:pPr>
            <a:r>
              <a:rPr lang="en-US" sz="2200" dirty="0">
                <a:solidFill>
                  <a:srgbClr val="002060"/>
                </a:solidFill>
              </a:rPr>
              <a:t>In November 1966, wrote the internal report "Longitudinal instability of a coasting beam above transition, due to the action of lumped discontinuities."</a:t>
            </a:r>
          </a:p>
          <a:p>
            <a:pPr indent="-228600" algn="just">
              <a:lnSpc>
                <a:spcPct val="90000"/>
              </a:lnSpc>
              <a:buFont typeface="Arial" panose="020B0604020202020204" pitchFamily="34" charset="0"/>
              <a:buChar char="•"/>
            </a:pPr>
            <a:endParaRPr lang="en-US" sz="2200" dirty="0">
              <a:solidFill>
                <a:srgbClr val="002060"/>
              </a:solidFill>
            </a:endParaRPr>
          </a:p>
          <a:p>
            <a:pPr lvl="1" indent="-228600" algn="just">
              <a:lnSpc>
                <a:spcPct val="90000"/>
              </a:lnSpc>
              <a:buFont typeface="Arial" panose="020B0604020202020204" pitchFamily="34" charset="0"/>
              <a:buChar char="•"/>
            </a:pPr>
            <a:r>
              <a:rPr lang="en-US" sz="2200" dirty="0">
                <a:solidFill>
                  <a:srgbClr val="002060"/>
                </a:solidFill>
              </a:rPr>
              <a:t>In February 1967, together with Andrew Sessler,  he presented a more general treatment in the CERN Yellow Report titled "Longitudinal instabilities of azimuthally uniform  beams in circular vacuum chambers of arbitrary electrical properties." </a:t>
            </a:r>
          </a:p>
          <a:p>
            <a:pPr indent="-228600" algn="just">
              <a:lnSpc>
                <a:spcPct val="90000"/>
              </a:lnSpc>
              <a:buFont typeface="Arial" panose="020B0604020202020204" pitchFamily="34" charset="0"/>
              <a:buChar char="•"/>
            </a:pPr>
            <a:endParaRPr lang="en-US" sz="2200" dirty="0">
              <a:solidFill>
                <a:srgbClr val="002060"/>
              </a:solidFill>
            </a:endParaRPr>
          </a:p>
          <a:p>
            <a:pPr lvl="1" indent="-228600" algn="just">
              <a:lnSpc>
                <a:spcPct val="90000"/>
              </a:lnSpc>
              <a:buFont typeface="Arial" panose="020B0604020202020204" pitchFamily="34" charset="0"/>
              <a:buChar char="•"/>
            </a:pPr>
            <a:r>
              <a:rPr lang="en-US" sz="2200" dirty="0">
                <a:solidFill>
                  <a:srgbClr val="002060"/>
                </a:solidFill>
              </a:rPr>
              <a:t>In 1969, together with Kurt </a:t>
            </a:r>
            <a:r>
              <a:rPr lang="en-US" sz="2200" dirty="0" err="1">
                <a:solidFill>
                  <a:srgbClr val="002060"/>
                </a:solidFill>
              </a:rPr>
              <a:t>Hubner</a:t>
            </a:r>
            <a:r>
              <a:rPr lang="en-US" sz="2200" dirty="0">
                <a:solidFill>
                  <a:srgbClr val="002060"/>
                </a:solidFill>
              </a:rPr>
              <a:t> and Alessandro Ruggiero,  he extended the research to transverse instabilities in the article “Stability of the coherent transverse motion of a coasting beam  for realistic distribution functions and any given coupling with its environment.” </a:t>
            </a:r>
          </a:p>
          <a:p>
            <a:pPr indent="-228600" algn="just">
              <a:lnSpc>
                <a:spcPct val="90000"/>
              </a:lnSpc>
              <a:buFont typeface="Arial" panose="020B0604020202020204" pitchFamily="34" charset="0"/>
              <a:buChar char="•"/>
            </a:pPr>
            <a:endParaRPr lang="en-US" sz="2200" dirty="0">
              <a:solidFill>
                <a:srgbClr val="002060"/>
              </a:solidFill>
            </a:endParaRPr>
          </a:p>
          <a:p>
            <a:pPr lvl="1" indent="-228600" algn="just">
              <a:lnSpc>
                <a:spcPct val="90000"/>
              </a:lnSpc>
              <a:buFont typeface="Arial" panose="020B0604020202020204" pitchFamily="34" charset="0"/>
              <a:buChar char="•"/>
            </a:pPr>
            <a:r>
              <a:rPr lang="en-US" sz="2200" dirty="0">
                <a:solidFill>
                  <a:srgbClr val="002060"/>
                </a:solidFill>
              </a:rPr>
              <a:t>In 1969, with Alessandro Ruggiero and Paolo </a:t>
            </a:r>
            <a:r>
              <a:rPr lang="en-US" sz="2200" dirty="0" err="1">
                <a:solidFill>
                  <a:srgbClr val="002060"/>
                </a:solidFill>
              </a:rPr>
              <a:t>Strolin</a:t>
            </a:r>
            <a:r>
              <a:rPr lang="en-US" sz="2200" dirty="0">
                <a:solidFill>
                  <a:srgbClr val="002060"/>
                </a:solidFill>
              </a:rPr>
              <a:t>, he published “Instabilities of an intense coasting beam in the presence of conducting plates, a theoretical Investigation," </a:t>
            </a:r>
          </a:p>
          <a:p>
            <a:pPr marL="228600" lvl="1" algn="just">
              <a:lnSpc>
                <a:spcPct val="90000"/>
              </a:lnSpc>
            </a:pPr>
            <a:endParaRPr lang="en-US" sz="2200" dirty="0">
              <a:solidFill>
                <a:srgbClr val="002060"/>
              </a:solidFill>
            </a:endParaRPr>
          </a:p>
          <a:p>
            <a:pPr lvl="1" indent="-228600" algn="just">
              <a:lnSpc>
                <a:spcPct val="90000"/>
              </a:lnSpc>
              <a:buFont typeface="Arial" panose="020B0604020202020204" pitchFamily="34" charset="0"/>
              <a:buChar char="•"/>
            </a:pPr>
            <a:r>
              <a:rPr lang="en-US" sz="2200" dirty="0">
                <a:solidFill>
                  <a:srgbClr val="002060"/>
                </a:solidFill>
              </a:rPr>
              <a:t>in 1970, he published "Dispersion relation and stability of coasting particle beams" with Kurt </a:t>
            </a:r>
            <a:r>
              <a:rPr lang="en-US" sz="2200" dirty="0" err="1">
                <a:solidFill>
                  <a:srgbClr val="002060"/>
                </a:solidFill>
              </a:rPr>
              <a:t>Hubner</a:t>
            </a:r>
            <a:r>
              <a:rPr lang="en-US" sz="2200" dirty="0">
                <a:solidFill>
                  <a:srgbClr val="002060"/>
                </a:solidFill>
              </a:rPr>
              <a:t>.</a:t>
            </a:r>
          </a:p>
        </p:txBody>
      </p:sp>
      <p:sp>
        <p:nvSpPr>
          <p:cNvPr id="8" name="Subtitle 7">
            <a:extLst>
              <a:ext uri="{FF2B5EF4-FFF2-40B4-BE49-F238E27FC236}">
                <a16:creationId xmlns:a16="http://schemas.microsoft.com/office/drawing/2014/main" id="{A5738B09-CE77-0F61-DC09-9DEAC173F42B}"/>
              </a:ext>
            </a:extLst>
          </p:cNvPr>
          <p:cNvSpPr>
            <a:spLocks noGrp="1"/>
          </p:cNvSpPr>
          <p:nvPr>
            <p:ph type="subTitle" idx="1"/>
          </p:nvPr>
        </p:nvSpPr>
        <p:spPr>
          <a:xfrm>
            <a:off x="1435100" y="3304858"/>
            <a:ext cx="9144000" cy="1655762"/>
          </a:xfrm>
        </p:spPr>
        <p:txBody>
          <a:bodyPr/>
          <a:lstStyle/>
          <a:p>
            <a:endParaRPr lang="en-IT" dirty="0">
              <a:solidFill>
                <a:srgbClr val="002060"/>
              </a:solidFill>
            </a:endParaRPr>
          </a:p>
          <a:p>
            <a:endParaRPr lang="en-IT" dirty="0">
              <a:solidFill>
                <a:srgbClr val="002060"/>
              </a:solidFill>
            </a:endParaRPr>
          </a:p>
          <a:p>
            <a:pPr algn="just"/>
            <a:endParaRPr lang="en-IT" dirty="0">
              <a:solidFill>
                <a:srgbClr val="002060"/>
              </a:solidFill>
            </a:endParaRPr>
          </a:p>
          <a:p>
            <a:endParaRPr lang="en-IT" dirty="0">
              <a:solidFill>
                <a:srgbClr val="002060"/>
              </a:solidFill>
            </a:endParaRPr>
          </a:p>
        </p:txBody>
      </p:sp>
    </p:spTree>
    <p:extLst>
      <p:ext uri="{BB962C8B-B14F-4D97-AF65-F5344CB8AC3E}">
        <p14:creationId xmlns:p14="http://schemas.microsoft.com/office/powerpoint/2010/main" val="33693932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2704EAF4-6B65-98A5-F5DD-A4BA19B064E3}"/>
              </a:ext>
            </a:extLst>
          </p:cNvPr>
          <p:cNvPicPr>
            <a:picLocks noChangeAspect="1"/>
          </p:cNvPicPr>
          <p:nvPr/>
        </p:nvPicPr>
        <p:blipFill>
          <a:blip r:embed="rId2"/>
          <a:stretch>
            <a:fillRect/>
          </a:stretch>
        </p:blipFill>
        <p:spPr>
          <a:xfrm>
            <a:off x="715609" y="566222"/>
            <a:ext cx="4172031" cy="5903951"/>
          </a:xfrm>
          <a:prstGeom prst="rect">
            <a:avLst/>
          </a:prstGeom>
          <a:ln>
            <a:solidFill>
              <a:schemeClr val="accent1"/>
            </a:solidFill>
          </a:ln>
        </p:spPr>
      </p:pic>
      <p:pic>
        <p:nvPicPr>
          <p:cNvPr id="5" name="Picture 4">
            <a:extLst>
              <a:ext uri="{FF2B5EF4-FFF2-40B4-BE49-F238E27FC236}">
                <a16:creationId xmlns:a16="http://schemas.microsoft.com/office/drawing/2014/main" id="{403E68F1-377F-CFB5-0B0A-34383AE27F64}"/>
              </a:ext>
            </a:extLst>
          </p:cNvPr>
          <p:cNvPicPr>
            <a:picLocks noChangeAspect="1"/>
          </p:cNvPicPr>
          <p:nvPr/>
        </p:nvPicPr>
        <p:blipFill>
          <a:blip r:embed="rId3"/>
          <a:stretch>
            <a:fillRect/>
          </a:stretch>
        </p:blipFill>
        <p:spPr>
          <a:xfrm>
            <a:off x="3734564" y="566222"/>
            <a:ext cx="4172032" cy="5903951"/>
          </a:xfrm>
          <a:prstGeom prst="rect">
            <a:avLst/>
          </a:prstGeom>
          <a:ln>
            <a:solidFill>
              <a:schemeClr val="accent1"/>
            </a:solidFill>
          </a:ln>
        </p:spPr>
      </p:pic>
      <p:pic>
        <p:nvPicPr>
          <p:cNvPr id="6" name="Picture 5" descr="Diagram, engineering drawing&#10;&#10;Description automatically generated">
            <a:extLst>
              <a:ext uri="{FF2B5EF4-FFF2-40B4-BE49-F238E27FC236}">
                <a16:creationId xmlns:a16="http://schemas.microsoft.com/office/drawing/2014/main" id="{41C1BE49-7C7A-11FC-AEF4-21D1BA88E3D3}"/>
              </a:ext>
            </a:extLst>
          </p:cNvPr>
          <p:cNvPicPr>
            <a:picLocks noChangeAspect="1"/>
          </p:cNvPicPr>
          <p:nvPr/>
        </p:nvPicPr>
        <p:blipFill>
          <a:blip r:embed="rId4"/>
          <a:stretch>
            <a:fillRect/>
          </a:stretch>
        </p:blipFill>
        <p:spPr>
          <a:xfrm>
            <a:off x="6855582" y="566222"/>
            <a:ext cx="4230390" cy="5903951"/>
          </a:xfrm>
          <a:prstGeom prst="rect">
            <a:avLst/>
          </a:prstGeom>
          <a:ln>
            <a:solidFill>
              <a:schemeClr val="accent1"/>
            </a:solidFill>
          </a:ln>
        </p:spPr>
      </p:pic>
    </p:spTree>
    <p:extLst>
      <p:ext uri="{BB962C8B-B14F-4D97-AF65-F5344CB8AC3E}">
        <p14:creationId xmlns:p14="http://schemas.microsoft.com/office/powerpoint/2010/main" val="10736764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5"/>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0F55D41-F7A1-464A-9EBA-367CE70337E9}"/>
              </a:ext>
            </a:extLst>
          </p:cNvPr>
          <p:cNvSpPr txBox="1"/>
          <p:nvPr/>
        </p:nvSpPr>
        <p:spPr>
          <a:xfrm>
            <a:off x="669471" y="766732"/>
            <a:ext cx="10531929" cy="5324535"/>
          </a:xfrm>
          <a:prstGeom prst="rect">
            <a:avLst/>
          </a:prstGeom>
          <a:noFill/>
        </p:spPr>
        <p:txBody>
          <a:bodyPr wrap="square">
            <a:spAutoFit/>
          </a:bodyPr>
          <a:lstStyle/>
          <a:p>
            <a:pPr marL="285750" indent="-285750" algn="just">
              <a:buFont typeface="Arial" panose="020B0604020202020204" pitchFamily="34" charset="0"/>
              <a:buChar char="•"/>
            </a:pPr>
            <a:r>
              <a:rPr lang="en-GB" sz="2000" dirty="0">
                <a:solidFill>
                  <a:srgbClr val="002060"/>
                </a:solidFill>
              </a:rPr>
              <a:t>In a few years, with these works, Vittorio Vaccaro laid the foundations of a solid theory for the study of instabilities in an accelerator ring.</a:t>
            </a:r>
          </a:p>
          <a:p>
            <a:pPr marL="285750" indent="-285750" algn="just">
              <a:buFont typeface="Arial" panose="020B0604020202020204" pitchFamily="34" charset="0"/>
              <a:buChar char="•"/>
            </a:pPr>
            <a:endParaRPr lang="en-GB" sz="2000" dirty="0">
              <a:solidFill>
                <a:srgbClr val="002060"/>
              </a:solidFill>
            </a:endParaRPr>
          </a:p>
          <a:p>
            <a:pPr marL="285750" indent="-285750" algn="just">
              <a:buFont typeface="Arial" panose="020B0604020202020204" pitchFamily="34" charset="0"/>
              <a:buChar char="•"/>
            </a:pPr>
            <a:r>
              <a:rPr lang="en-GB" sz="2000" dirty="0">
                <a:solidFill>
                  <a:srgbClr val="002060"/>
                </a:solidFill>
              </a:rPr>
              <a:t> He showed how the universal stability curves can be obtained from the dispersion relation and that the instability thresholds depend on the machine coupling impedance. </a:t>
            </a:r>
          </a:p>
          <a:p>
            <a:pPr marL="285750" indent="-285750" algn="just">
              <a:buFont typeface="Arial" panose="020B0604020202020204" pitchFamily="34" charset="0"/>
              <a:buChar char="•"/>
            </a:pPr>
            <a:endParaRPr lang="en-GB" sz="2000" dirty="0">
              <a:solidFill>
                <a:srgbClr val="002060"/>
              </a:solidFill>
            </a:endParaRPr>
          </a:p>
          <a:p>
            <a:pPr marL="285750" indent="-285750" algn="just">
              <a:buFont typeface="Arial" panose="020B0604020202020204" pitchFamily="34" charset="0"/>
              <a:buChar char="•"/>
            </a:pPr>
            <a:r>
              <a:rPr lang="en-GB" sz="2000" dirty="0">
                <a:solidFill>
                  <a:srgbClr val="002060"/>
                </a:solidFill>
              </a:rPr>
              <a:t>Regarding these studies, Simon Van de Meer, Nobel Prize winner with Carlo Rubbia, stated: “The stream of this research, born at CERN and still lasting, gave and gives results that have been of great importance for the ISR project and for particle accelerator in general ”. </a:t>
            </a:r>
          </a:p>
          <a:p>
            <a:pPr marL="285750" indent="-285750" algn="just">
              <a:buFont typeface="Arial" panose="020B0604020202020204" pitchFamily="34" charset="0"/>
              <a:buChar char="•"/>
            </a:pPr>
            <a:endParaRPr lang="en-GB" sz="2000" dirty="0">
              <a:solidFill>
                <a:srgbClr val="002060"/>
              </a:solidFill>
            </a:endParaRPr>
          </a:p>
          <a:p>
            <a:pPr marL="285750" indent="-285750" algn="just">
              <a:buFont typeface="Arial" panose="020B0604020202020204" pitchFamily="34" charset="0"/>
              <a:buChar char="•"/>
            </a:pPr>
            <a:r>
              <a:rPr lang="en-GB" sz="2000" dirty="0">
                <a:solidFill>
                  <a:srgbClr val="002060"/>
                </a:solidFill>
              </a:rPr>
              <a:t>Indeed, these works were the beginning of many studies, which have taken place in the last fifty years; impedance and wake fields continue to be an important field of activity in theory, simulations, laboratory, and particle beam measurements. </a:t>
            </a:r>
          </a:p>
          <a:p>
            <a:pPr marL="285750" indent="-285750" algn="just">
              <a:buFont typeface="Arial" panose="020B0604020202020204" pitchFamily="34" charset="0"/>
              <a:buChar char="•"/>
            </a:pPr>
            <a:endParaRPr lang="en-GB" sz="2000" dirty="0">
              <a:solidFill>
                <a:srgbClr val="002060"/>
              </a:solidFill>
            </a:endParaRPr>
          </a:p>
          <a:p>
            <a:pPr marL="285750" indent="-285750" algn="just">
              <a:buFont typeface="Arial" panose="020B0604020202020204" pitchFamily="34" charset="0"/>
              <a:buChar char="•"/>
            </a:pPr>
            <a:r>
              <a:rPr lang="en-GB" sz="2000" dirty="0">
                <a:solidFill>
                  <a:srgbClr val="002060"/>
                </a:solidFill>
              </a:rPr>
              <a:t>Building a reliable impedance model for a machine is today the first step necessary to evaluate the performance limits of circular accelerators used as colliders or as sources of synchrotron radiation, as well as for linear accelerators.</a:t>
            </a:r>
            <a:endParaRPr lang="en-IT" sz="2000" dirty="0">
              <a:solidFill>
                <a:srgbClr val="002060"/>
              </a:solidFill>
            </a:endParaRPr>
          </a:p>
        </p:txBody>
      </p:sp>
    </p:spTree>
    <p:extLst>
      <p:ext uri="{BB962C8B-B14F-4D97-AF65-F5344CB8AC3E}">
        <p14:creationId xmlns:p14="http://schemas.microsoft.com/office/powerpoint/2010/main" val="21891704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7">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7">
                                            <p:txEl>
                                              <p:pRg st="4" end="4"/>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7">
                                            <p:txEl>
                                              <p:pRg st="6" end="6"/>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nodeType="clickEffect">
                                  <p:stCondLst>
                                    <p:cond delay="0"/>
                                  </p:stCondLst>
                                  <p:childTnLst>
                                    <p:set>
                                      <p:cBhvr>
                                        <p:cTn id="22" dur="1" fill="hold">
                                          <p:stCondLst>
                                            <p:cond delay="0"/>
                                          </p:stCondLst>
                                        </p:cTn>
                                        <p:tgtEl>
                                          <p:spTgt spid="7">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B226785A-D581-092A-3219-CE361E8E9306}"/>
              </a:ext>
            </a:extLst>
          </p:cNvPr>
          <p:cNvSpPr txBox="1"/>
          <p:nvPr/>
        </p:nvSpPr>
        <p:spPr>
          <a:xfrm>
            <a:off x="991593" y="2710851"/>
            <a:ext cx="6713552" cy="4119172"/>
          </a:xfrm>
          <a:prstGeom prst="rect">
            <a:avLst/>
          </a:prstGeom>
        </p:spPr>
        <p:txBody>
          <a:bodyPr vert="horz" lIns="91440" tIns="45720" rIns="91440" bIns="45720" rtlCol="0" anchor="t">
            <a:normAutofit/>
          </a:bodyPr>
          <a:lstStyle/>
          <a:p>
            <a:pPr indent="-228600">
              <a:lnSpc>
                <a:spcPct val="90000"/>
              </a:lnSpc>
              <a:spcAft>
                <a:spcPts val="600"/>
              </a:spcAft>
              <a:buFont typeface="Arial" panose="020B0604020202020204" pitchFamily="34" charset="0"/>
              <a:buChar char="•"/>
            </a:pPr>
            <a:endParaRPr lang="en-US" sz="2200" i="1" dirty="0"/>
          </a:p>
        </p:txBody>
      </p:sp>
      <p:pic>
        <p:nvPicPr>
          <p:cNvPr id="4" name="Picture 3">
            <a:extLst>
              <a:ext uri="{FF2B5EF4-FFF2-40B4-BE49-F238E27FC236}">
                <a16:creationId xmlns:a16="http://schemas.microsoft.com/office/drawing/2014/main" id="{2BDB1806-1CC0-EA6A-2684-FE547D994973}"/>
              </a:ext>
            </a:extLst>
          </p:cNvPr>
          <p:cNvPicPr>
            <a:picLocks noChangeAspect="1"/>
          </p:cNvPicPr>
          <p:nvPr/>
        </p:nvPicPr>
        <p:blipFill rotWithShape="1">
          <a:blip r:embed="rId2"/>
          <a:srcRect l="9880" r="25661" b="-3"/>
          <a:stretch/>
        </p:blipFill>
        <p:spPr>
          <a:xfrm>
            <a:off x="991594" y="3815533"/>
            <a:ext cx="2535378" cy="2599383"/>
          </a:xfrm>
          <a:prstGeom prst="rect">
            <a:avLst/>
          </a:prstGeom>
        </p:spPr>
      </p:pic>
      <p:sp>
        <p:nvSpPr>
          <p:cNvPr id="12" name="TextBox 11">
            <a:extLst>
              <a:ext uri="{FF2B5EF4-FFF2-40B4-BE49-F238E27FC236}">
                <a16:creationId xmlns:a16="http://schemas.microsoft.com/office/drawing/2014/main" id="{FD9F96D8-F777-3AC2-2744-2EDB7BA096D8}"/>
              </a:ext>
            </a:extLst>
          </p:cNvPr>
          <p:cNvSpPr txBox="1"/>
          <p:nvPr/>
        </p:nvSpPr>
        <p:spPr>
          <a:xfrm>
            <a:off x="616447" y="298022"/>
            <a:ext cx="10959106" cy="3416320"/>
          </a:xfrm>
          <a:prstGeom prst="rect">
            <a:avLst/>
          </a:prstGeom>
          <a:noFill/>
        </p:spPr>
        <p:txBody>
          <a:bodyPr wrap="square">
            <a:spAutoFit/>
          </a:bodyPr>
          <a:lstStyle/>
          <a:p>
            <a:pPr algn="just"/>
            <a:r>
              <a:rPr lang="en-IT" sz="2400" dirty="0">
                <a:solidFill>
                  <a:srgbClr val="002060"/>
                </a:solidFill>
              </a:rPr>
              <a:t>Vittorio was a free spirit, open to all new things and at the same time a profound connoisseur of history and traditions. He felt European, Italian, but above all Neapolitan. He loved his city, the Neapolitan culture, the profound humanity of the people, the richness of his language. </a:t>
            </a:r>
          </a:p>
          <a:p>
            <a:pPr algn="just"/>
            <a:endParaRPr lang="en-IT" sz="2400" dirty="0">
              <a:solidFill>
                <a:srgbClr val="002060"/>
              </a:solidFill>
            </a:endParaRPr>
          </a:p>
          <a:p>
            <a:pPr algn="just"/>
            <a:r>
              <a:rPr lang="en-IT" sz="2400" dirty="0">
                <a:solidFill>
                  <a:srgbClr val="002060"/>
                </a:solidFill>
              </a:rPr>
              <a:t>In each of his travels, in each personal contact, Vittorio brought a little of the Neapolitan culture, of which he was proud.</a:t>
            </a:r>
          </a:p>
          <a:p>
            <a:pPr algn="just"/>
            <a:endParaRPr lang="en-IT" sz="2400" dirty="0">
              <a:solidFill>
                <a:srgbClr val="002060"/>
              </a:solidFill>
            </a:endParaRPr>
          </a:p>
          <a:p>
            <a:pPr algn="just"/>
            <a:r>
              <a:rPr lang="en-IT" sz="2400" b="1" dirty="0">
                <a:solidFill>
                  <a:srgbClr val="C00000"/>
                </a:solidFill>
              </a:rPr>
              <a:t>His motto was: The starry sky above me and the moral law within me</a:t>
            </a:r>
          </a:p>
        </p:txBody>
      </p:sp>
      <p:sp>
        <p:nvSpPr>
          <p:cNvPr id="18" name="TextBox 17">
            <a:extLst>
              <a:ext uri="{FF2B5EF4-FFF2-40B4-BE49-F238E27FC236}">
                <a16:creationId xmlns:a16="http://schemas.microsoft.com/office/drawing/2014/main" id="{BB92D731-815D-7BE7-D93B-497EB0D4884D}"/>
              </a:ext>
            </a:extLst>
          </p:cNvPr>
          <p:cNvSpPr txBox="1"/>
          <p:nvPr/>
        </p:nvSpPr>
        <p:spPr>
          <a:xfrm>
            <a:off x="779318" y="6465504"/>
            <a:ext cx="6096000" cy="313932"/>
          </a:xfrm>
          <a:prstGeom prst="rect">
            <a:avLst/>
          </a:prstGeom>
          <a:noFill/>
        </p:spPr>
        <p:txBody>
          <a:bodyPr wrap="square">
            <a:spAutoFit/>
          </a:bodyPr>
          <a:lstStyle/>
          <a:p>
            <a:pPr indent="-228600">
              <a:lnSpc>
                <a:spcPct val="90000"/>
              </a:lnSpc>
              <a:spcAft>
                <a:spcPts val="600"/>
              </a:spcAft>
              <a:buFont typeface="Arial" panose="020B0604020202020204" pitchFamily="34" charset="0"/>
              <a:buChar char="•"/>
            </a:pPr>
            <a:r>
              <a:rPr lang="en-US" sz="1600" i="1" dirty="0"/>
              <a:t>Courtesy of Luciana Vaccaro</a:t>
            </a:r>
          </a:p>
        </p:txBody>
      </p:sp>
      <p:sp>
        <p:nvSpPr>
          <p:cNvPr id="23" name="TextBox 22">
            <a:extLst>
              <a:ext uri="{FF2B5EF4-FFF2-40B4-BE49-F238E27FC236}">
                <a16:creationId xmlns:a16="http://schemas.microsoft.com/office/drawing/2014/main" id="{67EB1D57-6A26-25C1-43D2-74EE49721226}"/>
              </a:ext>
            </a:extLst>
          </p:cNvPr>
          <p:cNvSpPr txBox="1"/>
          <p:nvPr/>
        </p:nvSpPr>
        <p:spPr>
          <a:xfrm>
            <a:off x="5169824" y="4678865"/>
            <a:ext cx="4360553" cy="584775"/>
          </a:xfrm>
          <a:prstGeom prst="rect">
            <a:avLst/>
          </a:prstGeom>
          <a:noFill/>
        </p:spPr>
        <p:txBody>
          <a:bodyPr wrap="none" rtlCol="0">
            <a:spAutoFit/>
          </a:bodyPr>
          <a:lstStyle/>
          <a:p>
            <a:r>
              <a:rPr lang="en-IT" sz="3200" dirty="0">
                <a:solidFill>
                  <a:srgbClr val="002060"/>
                </a:solidFill>
              </a:rPr>
              <a:t>THANK YOU VITTORIO !!!</a:t>
            </a:r>
          </a:p>
        </p:txBody>
      </p:sp>
    </p:spTree>
    <p:extLst>
      <p:ext uri="{BB962C8B-B14F-4D97-AF65-F5344CB8AC3E}">
        <p14:creationId xmlns:p14="http://schemas.microsoft.com/office/powerpoint/2010/main" val="40790781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2">
                                            <p:txEl>
                                              <p:pRg st="4" end="4"/>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4"/>
                                        </p:tgtEl>
                                        <p:attrNameLst>
                                          <p:attrName>style.visibility</p:attrName>
                                        </p:attrNameLst>
                                      </p:cBhvr>
                                      <p:to>
                                        <p:strVal val="visible"/>
                                      </p:to>
                                    </p:set>
                                  </p:childTnLst>
                                </p:cTn>
                              </p:par>
                              <p:par>
                                <p:cTn id="11" presetID="1" presetClass="entr" presetSubtype="0" fill="hold" grpId="0" nodeType="withEffect">
                                  <p:stCondLst>
                                    <p:cond delay="0"/>
                                  </p:stCondLst>
                                  <p:childTnLst>
                                    <p:set>
                                      <p:cBhvr>
                                        <p:cTn id="12" dur="1" fill="hold">
                                          <p:stCondLst>
                                            <p:cond delay="0"/>
                                          </p:stCondLst>
                                        </p:cTn>
                                        <p:tgtEl>
                                          <p:spTgt spid="18"/>
                                        </p:tgtEl>
                                        <p:attrNameLst>
                                          <p:attrName>style.visibility</p:attrName>
                                        </p:attrNameLst>
                                      </p:cBhvr>
                                      <p:to>
                                        <p:strVal val="visible"/>
                                      </p:to>
                                    </p:set>
                                  </p:childTnLst>
                                </p:cTn>
                              </p:par>
                              <p:par>
                                <p:cTn id="13" presetID="1" presetClass="entr" presetSubtype="0" fill="hold" grpId="0" nodeType="withEffect">
                                  <p:stCondLst>
                                    <p:cond delay="0"/>
                                  </p:stCondLst>
                                  <p:childTnLst>
                                    <p:set>
                                      <p:cBhvr>
                                        <p:cTn id="14" dur="1" fill="hold">
                                          <p:stCondLst>
                                            <p:cond delay="0"/>
                                          </p:stCondLst>
                                        </p:cTn>
                                        <p:tgtEl>
                                          <p:spTgt spid="2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3"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11011F-F078-2904-1F1E-4CC0AE368B8F}"/>
              </a:ext>
            </a:extLst>
          </p:cNvPr>
          <p:cNvSpPr txBox="1"/>
          <p:nvPr/>
        </p:nvSpPr>
        <p:spPr>
          <a:xfrm>
            <a:off x="596900" y="523610"/>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kern="1200" dirty="0">
                <a:solidFill>
                  <a:schemeClr val="tx1"/>
                </a:solidFill>
                <a:latin typeface="+mj-lt"/>
                <a:ea typeface="+mj-ea"/>
                <a:cs typeface="+mj-cs"/>
              </a:rPr>
              <a:t>NAPLES SCHOOL </a:t>
            </a:r>
            <a:r>
              <a:rPr lang="en-US" sz="3200" b="1" dirty="0">
                <a:latin typeface="+mj-lt"/>
                <a:ea typeface="+mj-ea"/>
                <a:cs typeface="+mj-cs"/>
              </a:rPr>
              <a:t>of</a:t>
            </a:r>
            <a:r>
              <a:rPr lang="en-US" sz="3200" b="1" kern="1200" dirty="0">
                <a:solidFill>
                  <a:schemeClr val="tx1"/>
                </a:solidFill>
                <a:latin typeface="+mj-lt"/>
                <a:ea typeface="+mj-ea"/>
                <a:cs typeface="+mj-cs"/>
              </a:rPr>
              <a:t> ELECTROMAGNETISM </a:t>
            </a:r>
          </a:p>
        </p:txBody>
      </p:sp>
      <p:sp>
        <p:nvSpPr>
          <p:cNvPr id="5" name="TextBox 4">
            <a:extLst>
              <a:ext uri="{FF2B5EF4-FFF2-40B4-BE49-F238E27FC236}">
                <a16:creationId xmlns:a16="http://schemas.microsoft.com/office/drawing/2014/main" id="{25432E7F-2A2F-B1A2-2979-C03711C57BDF}"/>
              </a:ext>
            </a:extLst>
          </p:cNvPr>
          <p:cNvSpPr txBox="1"/>
          <p:nvPr/>
        </p:nvSpPr>
        <p:spPr>
          <a:xfrm>
            <a:off x="596900" y="1595173"/>
            <a:ext cx="10515600" cy="4251960"/>
          </a:xfrm>
          <a:prstGeom prst="rect">
            <a:avLst/>
          </a:prstGeom>
        </p:spPr>
        <p:txBody>
          <a:bodyPr vert="horz" lIns="91440" tIns="45720" rIns="91440" bIns="45720" rtlCol="0">
            <a:noAutofit/>
          </a:bodyPr>
          <a:lstStyle/>
          <a:p>
            <a:pPr indent="-228600">
              <a:lnSpc>
                <a:spcPct val="90000"/>
              </a:lnSpc>
              <a:spcAft>
                <a:spcPts val="600"/>
              </a:spcAft>
              <a:buFont typeface="Arial" panose="020B0604020202020204" pitchFamily="34" charset="0"/>
              <a:buChar char="•"/>
            </a:pPr>
            <a:endParaRPr lang="en-US" sz="2400" b="0" i="0" dirty="0">
              <a:solidFill>
                <a:srgbClr val="002060"/>
              </a:solidFill>
              <a:effectLst/>
            </a:endParaRPr>
          </a:p>
          <a:p>
            <a:pPr indent="-228600">
              <a:lnSpc>
                <a:spcPct val="90000"/>
              </a:lnSpc>
              <a:spcAft>
                <a:spcPts val="600"/>
              </a:spcAft>
              <a:buFont typeface="Arial" panose="020B0604020202020204" pitchFamily="34" charset="0"/>
              <a:buChar char="•"/>
            </a:pPr>
            <a:r>
              <a:rPr lang="en-US" sz="2400" b="0" i="0" dirty="0">
                <a:solidFill>
                  <a:srgbClr val="002060"/>
                </a:solidFill>
                <a:effectLst/>
              </a:rPr>
              <a:t>Vittorio Vaccaro graduated in Electronic </a:t>
            </a:r>
            <a:r>
              <a:rPr lang="en-US" sz="2400" dirty="0">
                <a:solidFill>
                  <a:srgbClr val="002060"/>
                </a:solidFill>
              </a:rPr>
              <a:t>E</a:t>
            </a:r>
            <a:r>
              <a:rPr lang="en-US" sz="2400" b="0" i="0" dirty="0">
                <a:solidFill>
                  <a:srgbClr val="002060"/>
                </a:solidFill>
                <a:effectLst/>
              </a:rPr>
              <a:t>ngineering in 1965, at the age of 24, </a:t>
            </a:r>
            <a:r>
              <a:rPr lang="en-US" sz="2400" dirty="0">
                <a:solidFill>
                  <a:srgbClr val="002060"/>
                </a:solidFill>
              </a:rPr>
              <a:t>at </a:t>
            </a:r>
            <a:r>
              <a:rPr lang="en-US" sz="2400" b="0" i="0" dirty="0">
                <a:solidFill>
                  <a:srgbClr val="002060"/>
                </a:solidFill>
                <a:effectLst/>
              </a:rPr>
              <a:t>the University of Naples, under the supervision of Giorgio Franceschetti.</a:t>
            </a:r>
          </a:p>
          <a:p>
            <a:pPr indent="-228600">
              <a:lnSpc>
                <a:spcPct val="90000"/>
              </a:lnSpc>
              <a:spcAft>
                <a:spcPts val="600"/>
              </a:spcAft>
              <a:buFont typeface="Arial" panose="020B0604020202020204" pitchFamily="34" charset="0"/>
              <a:buChar char="•"/>
            </a:pPr>
            <a:endParaRPr lang="en-US" sz="2400" b="0" i="0" dirty="0">
              <a:solidFill>
                <a:srgbClr val="002060"/>
              </a:solidFill>
              <a:effectLst/>
            </a:endParaRPr>
          </a:p>
          <a:p>
            <a:pPr indent="-228600">
              <a:lnSpc>
                <a:spcPct val="90000"/>
              </a:lnSpc>
              <a:spcAft>
                <a:spcPts val="600"/>
              </a:spcAft>
              <a:buFont typeface="Arial" panose="020B0604020202020204" pitchFamily="34" charset="0"/>
              <a:buChar char="•"/>
            </a:pPr>
            <a:r>
              <a:rPr lang="en-US" sz="2400" b="0" i="0" dirty="0">
                <a:solidFill>
                  <a:srgbClr val="002060"/>
                </a:solidFill>
                <a:effectLst/>
              </a:rPr>
              <a:t>Giorgio Franceschetti graduated in Electrical Engineering at the University of Naples in 1959, at the age of 24,  full </a:t>
            </a:r>
            <a:r>
              <a:rPr lang="en-US" sz="2400" dirty="0">
                <a:solidFill>
                  <a:srgbClr val="002060"/>
                </a:solidFill>
              </a:rPr>
              <a:t>Professor at the age of 30. </a:t>
            </a:r>
          </a:p>
          <a:p>
            <a:pPr indent="-228600">
              <a:lnSpc>
                <a:spcPct val="90000"/>
              </a:lnSpc>
              <a:spcAft>
                <a:spcPts val="600"/>
              </a:spcAft>
              <a:buFont typeface="Arial" panose="020B0604020202020204" pitchFamily="34" charset="0"/>
              <a:buChar char="•"/>
            </a:pPr>
            <a:endParaRPr lang="en-US" sz="2400" dirty="0">
              <a:solidFill>
                <a:srgbClr val="002060"/>
              </a:solidFill>
            </a:endParaRPr>
          </a:p>
          <a:p>
            <a:pPr indent="-228600">
              <a:lnSpc>
                <a:spcPct val="90000"/>
              </a:lnSpc>
              <a:spcAft>
                <a:spcPts val="600"/>
              </a:spcAft>
              <a:buFont typeface="Arial" panose="020B0604020202020204" pitchFamily="34" charset="0"/>
              <a:buChar char="•"/>
            </a:pPr>
            <a:r>
              <a:rPr lang="en-US" sz="2400" dirty="0">
                <a:solidFill>
                  <a:srgbClr val="002060"/>
                </a:solidFill>
              </a:rPr>
              <a:t>Franceschetti collaborated with Gaetano </a:t>
            </a:r>
            <a:r>
              <a:rPr lang="en-US" sz="2400" dirty="0" err="1">
                <a:solidFill>
                  <a:srgbClr val="002060"/>
                </a:solidFill>
              </a:rPr>
              <a:t>Latmiral</a:t>
            </a:r>
            <a:r>
              <a:rPr lang="en-US" sz="2400" dirty="0"/>
              <a:t> who, in 1955 was </a:t>
            </a:r>
            <a:r>
              <a:rPr lang="en-US" sz="2400" b="0" i="0" dirty="0">
                <a:effectLst/>
              </a:rPr>
              <a:t>appointed to the chair of "Theory and Technique of Electromagnetic Waves”</a:t>
            </a:r>
            <a:r>
              <a:rPr lang="en-US" sz="2400" dirty="0">
                <a:solidFill>
                  <a:srgbClr val="002060"/>
                </a:solidFill>
              </a:rPr>
              <a:t> </a:t>
            </a:r>
            <a:r>
              <a:rPr lang="en-US" sz="2400" b="0" i="0" dirty="0">
                <a:effectLst/>
              </a:rPr>
              <a:t>at the </a:t>
            </a:r>
            <a:r>
              <a:rPr lang="en-US" sz="2400" b="0" i="0" dirty="0" err="1">
                <a:effectLst/>
              </a:rPr>
              <a:t>Istituto</a:t>
            </a:r>
            <a:r>
              <a:rPr lang="en-US" sz="2400" b="0" i="0" dirty="0">
                <a:effectLst/>
              </a:rPr>
              <a:t> Universitario </a:t>
            </a:r>
            <a:r>
              <a:rPr lang="en-US" sz="2400" b="0" i="0" dirty="0" err="1">
                <a:effectLst/>
              </a:rPr>
              <a:t>Navale</a:t>
            </a:r>
            <a:r>
              <a:rPr lang="en-US" sz="2400" b="0" i="0" dirty="0">
                <a:effectLst/>
              </a:rPr>
              <a:t> of Naples. </a:t>
            </a:r>
            <a:endParaRPr lang="en-US" sz="2400" b="0" i="0" dirty="0">
              <a:solidFill>
                <a:srgbClr val="002060"/>
              </a:solidFill>
              <a:effectLst/>
            </a:endParaRPr>
          </a:p>
          <a:p>
            <a:pPr>
              <a:lnSpc>
                <a:spcPct val="90000"/>
              </a:lnSpc>
              <a:spcAft>
                <a:spcPts val="600"/>
              </a:spcAft>
            </a:pPr>
            <a:endParaRPr lang="en-US" sz="2400" b="0" i="0" dirty="0">
              <a:solidFill>
                <a:srgbClr val="002060"/>
              </a:solidFill>
              <a:effectLst/>
            </a:endParaRPr>
          </a:p>
          <a:p>
            <a:pPr>
              <a:lnSpc>
                <a:spcPct val="90000"/>
              </a:lnSpc>
              <a:spcAft>
                <a:spcPts val="600"/>
              </a:spcAft>
            </a:pPr>
            <a:endParaRPr lang="en-US" sz="2400" dirty="0">
              <a:solidFill>
                <a:srgbClr val="002060"/>
              </a:solidFill>
            </a:endParaRPr>
          </a:p>
        </p:txBody>
      </p:sp>
    </p:spTree>
    <p:extLst>
      <p:ext uri="{BB962C8B-B14F-4D97-AF65-F5344CB8AC3E}">
        <p14:creationId xmlns:p14="http://schemas.microsoft.com/office/powerpoint/2010/main" val="159788639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11011F-F078-2904-1F1E-4CC0AE368B8F}"/>
              </a:ext>
            </a:extLst>
          </p:cNvPr>
          <p:cNvSpPr txBox="1"/>
          <p:nvPr/>
        </p:nvSpPr>
        <p:spPr>
          <a:xfrm>
            <a:off x="838200" y="381167"/>
            <a:ext cx="10515600" cy="1325563"/>
          </a:xfrm>
          <a:prstGeom prst="rect">
            <a:avLst/>
          </a:prstGeom>
        </p:spPr>
        <p:txBody>
          <a:bodyPr vert="horz" lIns="91440" tIns="45720" rIns="91440" bIns="45720" rtlCol="0" anchor="ctr">
            <a:normAutofit/>
          </a:bodyPr>
          <a:lstStyle/>
          <a:p>
            <a:pPr>
              <a:lnSpc>
                <a:spcPct val="90000"/>
              </a:lnSpc>
              <a:spcBef>
                <a:spcPct val="0"/>
              </a:spcBef>
              <a:spcAft>
                <a:spcPts val="600"/>
              </a:spcAft>
            </a:pPr>
            <a:r>
              <a:rPr lang="en-US" sz="3200" b="1" kern="1200" dirty="0">
                <a:solidFill>
                  <a:schemeClr val="tx1"/>
                </a:solidFill>
                <a:latin typeface="+mj-lt"/>
                <a:ea typeface="+mj-ea"/>
                <a:cs typeface="+mj-cs"/>
              </a:rPr>
              <a:t>G. LATMIRAL: NAPLES SCHOOL </a:t>
            </a:r>
            <a:r>
              <a:rPr lang="en-US" sz="3200" b="1" dirty="0">
                <a:latin typeface="+mj-lt"/>
                <a:ea typeface="+mj-ea"/>
                <a:cs typeface="+mj-cs"/>
              </a:rPr>
              <a:t>of</a:t>
            </a:r>
            <a:r>
              <a:rPr lang="en-US" sz="3200" b="1" kern="1200" dirty="0">
                <a:solidFill>
                  <a:schemeClr val="tx1"/>
                </a:solidFill>
                <a:latin typeface="+mj-lt"/>
                <a:ea typeface="+mj-ea"/>
                <a:cs typeface="+mj-cs"/>
              </a:rPr>
              <a:t> ELECTROMAGNETISM </a:t>
            </a:r>
          </a:p>
        </p:txBody>
      </p:sp>
      <p:sp>
        <p:nvSpPr>
          <p:cNvPr id="5" name="TextBox 4">
            <a:extLst>
              <a:ext uri="{FF2B5EF4-FFF2-40B4-BE49-F238E27FC236}">
                <a16:creationId xmlns:a16="http://schemas.microsoft.com/office/drawing/2014/main" id="{25432E7F-2A2F-B1A2-2979-C03711C57BDF}"/>
              </a:ext>
            </a:extLst>
          </p:cNvPr>
          <p:cNvSpPr txBox="1"/>
          <p:nvPr/>
        </p:nvSpPr>
        <p:spPr>
          <a:xfrm>
            <a:off x="723900" y="1389914"/>
            <a:ext cx="10515600" cy="4845786"/>
          </a:xfrm>
          <a:prstGeom prst="rect">
            <a:avLst/>
          </a:prstGeom>
        </p:spPr>
        <p:txBody>
          <a:bodyPr vert="horz" lIns="91440" tIns="45720" rIns="91440" bIns="45720" rtlCol="0">
            <a:noAutofit/>
          </a:bodyPr>
          <a:lstStyle/>
          <a:p>
            <a:pPr indent="-228600" algn="just">
              <a:lnSpc>
                <a:spcPct val="90000"/>
              </a:lnSpc>
              <a:spcAft>
                <a:spcPts val="600"/>
              </a:spcAft>
              <a:buFont typeface="Arial" panose="020B0604020202020204" pitchFamily="34" charset="0"/>
              <a:buChar char="•"/>
            </a:pPr>
            <a:endParaRPr lang="en-US" sz="2400" b="0" i="0" dirty="0">
              <a:effectLst/>
            </a:endParaRPr>
          </a:p>
          <a:p>
            <a:pPr lvl="1" indent="-228600" algn="just">
              <a:lnSpc>
                <a:spcPct val="90000"/>
              </a:lnSpc>
              <a:spcAft>
                <a:spcPts val="600"/>
              </a:spcAft>
              <a:buFont typeface="Arial" panose="020B0604020202020204" pitchFamily="34" charset="0"/>
              <a:buChar char="•"/>
            </a:pPr>
            <a:r>
              <a:rPr lang="en-US" sz="2400" b="0" i="0" dirty="0">
                <a:effectLst/>
              </a:rPr>
              <a:t>Gaetano </a:t>
            </a:r>
            <a:r>
              <a:rPr lang="en-US" sz="2400" b="0" i="0" dirty="0" err="1">
                <a:effectLst/>
              </a:rPr>
              <a:t>Latmiral</a:t>
            </a:r>
            <a:r>
              <a:rPr lang="en-US" sz="2400" b="0" i="0" dirty="0">
                <a:effectLst/>
              </a:rPr>
              <a:t> was born in Rome on April 23, 1909, and graduated in Mechanical Industrial Engineering,  specializing in Electrical Engineering and Radiotechnology from the Polytechnic University of Milan</a:t>
            </a:r>
          </a:p>
          <a:p>
            <a:pPr algn="just">
              <a:lnSpc>
                <a:spcPct val="90000"/>
              </a:lnSpc>
              <a:spcAft>
                <a:spcPts val="600"/>
              </a:spcAft>
            </a:pPr>
            <a:endParaRPr lang="en-US" sz="2400" b="0" i="0" dirty="0">
              <a:effectLst/>
            </a:endParaRPr>
          </a:p>
          <a:p>
            <a:pPr marL="342900" indent="-342900" algn="just">
              <a:lnSpc>
                <a:spcPct val="90000"/>
              </a:lnSpc>
              <a:spcAft>
                <a:spcPts val="600"/>
              </a:spcAft>
              <a:buFont typeface="Arial" panose="020B0604020202020204" pitchFamily="34" charset="0"/>
              <a:buChar char="•"/>
            </a:pPr>
            <a:r>
              <a:rPr lang="en-US" sz="2400" b="0" i="0" dirty="0">
                <a:effectLst/>
              </a:rPr>
              <a:t>During World War II, he served in the 1st Mountain Artillery Regiment of the Italian Army, contributing, among other things, to the development of the first Italian radar. </a:t>
            </a:r>
          </a:p>
          <a:p>
            <a:pPr algn="just">
              <a:lnSpc>
                <a:spcPct val="90000"/>
              </a:lnSpc>
              <a:spcAft>
                <a:spcPts val="600"/>
              </a:spcAft>
            </a:pPr>
            <a:endParaRPr lang="en-US" sz="2400" b="0" i="0" dirty="0">
              <a:effectLst/>
            </a:endParaRPr>
          </a:p>
          <a:p>
            <a:pPr marL="342900" indent="-342900" algn="just">
              <a:lnSpc>
                <a:spcPct val="90000"/>
              </a:lnSpc>
              <a:spcAft>
                <a:spcPts val="600"/>
              </a:spcAft>
              <a:buFont typeface="Arial" panose="020B0604020202020204" pitchFamily="34" charset="0"/>
              <a:buChar char="•"/>
            </a:pPr>
            <a:r>
              <a:rPr lang="en-US" sz="2400" b="0" i="0" dirty="0">
                <a:effectLst/>
              </a:rPr>
              <a:t>Together with </a:t>
            </a:r>
            <a:r>
              <a:rPr lang="en-US" sz="2400" b="0" i="0" dirty="0" err="1">
                <a:effectLst/>
              </a:rPr>
              <a:t>Tiberio</a:t>
            </a:r>
            <a:r>
              <a:rPr lang="en-US" sz="2400" b="0" i="0" dirty="0">
                <a:effectLst/>
              </a:rPr>
              <a:t>, Barzilai, </a:t>
            </a:r>
            <a:r>
              <a:rPr lang="en-US" sz="2400" b="0" i="0" dirty="0" err="1">
                <a:effectLst/>
              </a:rPr>
              <a:t>Gerosa</a:t>
            </a:r>
            <a:r>
              <a:rPr lang="en-US" sz="2400" b="0" i="0" dirty="0">
                <a:effectLst/>
              </a:rPr>
              <a:t>, established the “new” electromagnetism school at the Engineering schools in Italy.</a:t>
            </a:r>
          </a:p>
          <a:p>
            <a:pPr indent="-228600" algn="just">
              <a:lnSpc>
                <a:spcPct val="90000"/>
              </a:lnSpc>
              <a:spcAft>
                <a:spcPts val="600"/>
              </a:spcAft>
              <a:buFont typeface="Arial" panose="020B0604020202020204" pitchFamily="34" charset="0"/>
              <a:buChar char="•"/>
            </a:pPr>
            <a:endParaRPr lang="en-US" sz="2400" b="0" i="0" dirty="0">
              <a:effectLst/>
            </a:endParaRPr>
          </a:p>
          <a:p>
            <a:pPr indent="-228600" algn="just">
              <a:lnSpc>
                <a:spcPct val="90000"/>
              </a:lnSpc>
              <a:spcAft>
                <a:spcPts val="600"/>
              </a:spcAft>
              <a:buFont typeface="Arial" panose="020B0604020202020204" pitchFamily="34" charset="0"/>
              <a:buChar char="•"/>
            </a:pPr>
            <a:endParaRPr lang="en-US" sz="2400" dirty="0"/>
          </a:p>
        </p:txBody>
      </p:sp>
    </p:spTree>
    <p:extLst>
      <p:ext uri="{BB962C8B-B14F-4D97-AF65-F5344CB8AC3E}">
        <p14:creationId xmlns:p14="http://schemas.microsoft.com/office/powerpoint/2010/main" val="407420567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8A11011F-F078-2904-1F1E-4CC0AE368B8F}"/>
              </a:ext>
            </a:extLst>
          </p:cNvPr>
          <p:cNvSpPr txBox="1"/>
          <p:nvPr/>
        </p:nvSpPr>
        <p:spPr>
          <a:xfrm>
            <a:off x="4165908" y="679561"/>
            <a:ext cx="7288497" cy="659685"/>
          </a:xfrm>
          <a:prstGeom prst="rect">
            <a:avLst/>
          </a:prstGeom>
        </p:spPr>
        <p:txBody>
          <a:bodyPr vert="horz" lIns="91440" tIns="45720" rIns="91440" bIns="45720" rtlCol="0" anchor="b">
            <a:normAutofit/>
          </a:bodyPr>
          <a:lstStyle/>
          <a:p>
            <a:pPr>
              <a:lnSpc>
                <a:spcPct val="90000"/>
              </a:lnSpc>
              <a:spcBef>
                <a:spcPct val="0"/>
              </a:spcBef>
              <a:spcAft>
                <a:spcPts val="600"/>
              </a:spcAft>
            </a:pPr>
            <a:r>
              <a:rPr lang="en-US" sz="3200" b="1" dirty="0">
                <a:solidFill>
                  <a:srgbClr val="002060"/>
                </a:solidFill>
                <a:latin typeface="+mj-lt"/>
                <a:ea typeface="+mj-ea"/>
                <a:cs typeface="+mj-cs"/>
              </a:rPr>
              <a:t>VITTORIO VACCARO, EARLY YEARS AT CERN </a:t>
            </a:r>
          </a:p>
        </p:txBody>
      </p:sp>
      <p:pic>
        <p:nvPicPr>
          <p:cNvPr id="6" name="Picture 5">
            <a:extLst>
              <a:ext uri="{FF2B5EF4-FFF2-40B4-BE49-F238E27FC236}">
                <a16:creationId xmlns:a16="http://schemas.microsoft.com/office/drawing/2014/main" id="{A6671386-E016-2480-4B68-DAE5CDDAABEB}"/>
              </a:ext>
            </a:extLst>
          </p:cNvPr>
          <p:cNvPicPr>
            <a:picLocks noChangeAspect="1"/>
          </p:cNvPicPr>
          <p:nvPr/>
        </p:nvPicPr>
        <p:blipFill>
          <a:blip r:embed="rId2"/>
          <a:stretch>
            <a:fillRect/>
          </a:stretch>
        </p:blipFill>
        <p:spPr>
          <a:xfrm>
            <a:off x="65635" y="679561"/>
            <a:ext cx="3733015" cy="2221144"/>
          </a:xfrm>
          <a:prstGeom prst="rect">
            <a:avLst/>
          </a:prstGeom>
        </p:spPr>
      </p:pic>
      <p:sp>
        <p:nvSpPr>
          <p:cNvPr id="5" name="TextBox 4">
            <a:extLst>
              <a:ext uri="{FF2B5EF4-FFF2-40B4-BE49-F238E27FC236}">
                <a16:creationId xmlns:a16="http://schemas.microsoft.com/office/drawing/2014/main" id="{25432E7F-2A2F-B1A2-2979-C03711C57BDF}"/>
              </a:ext>
            </a:extLst>
          </p:cNvPr>
          <p:cNvSpPr txBox="1"/>
          <p:nvPr/>
        </p:nvSpPr>
        <p:spPr>
          <a:xfrm>
            <a:off x="4165908" y="1540541"/>
            <a:ext cx="7288497" cy="3483864"/>
          </a:xfrm>
          <a:prstGeom prst="rect">
            <a:avLst/>
          </a:prstGeom>
        </p:spPr>
        <p:txBody>
          <a:bodyPr vert="horz" lIns="91440" tIns="45720" rIns="91440" bIns="45720" rtlCol="0">
            <a:noAutofit/>
          </a:bodyPr>
          <a:lstStyle/>
          <a:p>
            <a:pPr indent="-228600" algn="just">
              <a:lnSpc>
                <a:spcPct val="90000"/>
              </a:lnSpc>
              <a:spcAft>
                <a:spcPts val="600"/>
              </a:spcAft>
              <a:buFont typeface="Arial" panose="020B0604020202020204" pitchFamily="34" charset="0"/>
              <a:buChar char="•"/>
            </a:pPr>
            <a:endParaRPr lang="en-US" sz="2400" b="0" i="0" dirty="0">
              <a:solidFill>
                <a:srgbClr val="002060"/>
              </a:solidFill>
              <a:effectLst/>
            </a:endParaRPr>
          </a:p>
          <a:p>
            <a:pPr indent="-228600" algn="just">
              <a:lnSpc>
                <a:spcPct val="90000"/>
              </a:lnSpc>
              <a:spcAft>
                <a:spcPts val="600"/>
              </a:spcAft>
              <a:buFont typeface="Arial" panose="020B0604020202020204" pitchFamily="34" charset="0"/>
              <a:buChar char="•"/>
            </a:pPr>
            <a:r>
              <a:rPr lang="en-US" sz="2400" b="0" i="0" dirty="0">
                <a:solidFill>
                  <a:srgbClr val="002060"/>
                </a:solidFill>
                <a:effectLst/>
              </a:rPr>
              <a:t>In 1966 Vittorio began his career as an electronic engineer at CERN in the RF group. </a:t>
            </a:r>
          </a:p>
          <a:p>
            <a:pPr indent="-228600" algn="just">
              <a:lnSpc>
                <a:spcPct val="90000"/>
              </a:lnSpc>
              <a:spcAft>
                <a:spcPts val="600"/>
              </a:spcAft>
              <a:buFont typeface="Arial" panose="020B0604020202020204" pitchFamily="34" charset="0"/>
              <a:buChar char="•"/>
            </a:pPr>
            <a:r>
              <a:rPr lang="en-US" sz="2400" b="0" i="0" dirty="0">
                <a:solidFill>
                  <a:srgbClr val="002060"/>
                </a:solidFill>
                <a:effectLst/>
              </a:rPr>
              <a:t>It was the year when the construction of the Intersecting Storage Ring (ISR), the world's first hadron collider started. </a:t>
            </a:r>
          </a:p>
          <a:p>
            <a:pPr indent="-228600" algn="just">
              <a:lnSpc>
                <a:spcPct val="90000"/>
              </a:lnSpc>
              <a:spcAft>
                <a:spcPts val="600"/>
              </a:spcAft>
              <a:buFont typeface="Arial" panose="020B0604020202020204" pitchFamily="34" charset="0"/>
              <a:buChar char="•"/>
            </a:pPr>
            <a:r>
              <a:rPr lang="en-US" sz="2400" b="0" i="0" dirty="0">
                <a:solidFill>
                  <a:srgbClr val="002060"/>
                </a:solidFill>
                <a:effectLst/>
              </a:rPr>
              <a:t>The machine consisted of two intersecting rings. It </a:t>
            </a:r>
            <a:r>
              <a:rPr lang="en-US" sz="2400" dirty="0">
                <a:solidFill>
                  <a:srgbClr val="002060"/>
                </a:solidFill>
              </a:rPr>
              <a:t>b</a:t>
            </a:r>
            <a:r>
              <a:rPr lang="en-US" sz="2400" b="0" i="0" dirty="0">
                <a:solidFill>
                  <a:srgbClr val="002060"/>
                </a:solidFill>
                <a:effectLst/>
              </a:rPr>
              <a:t>ecame operational in 1971. </a:t>
            </a:r>
          </a:p>
          <a:p>
            <a:pPr indent="-228600" algn="just">
              <a:lnSpc>
                <a:spcPct val="90000"/>
              </a:lnSpc>
              <a:spcAft>
                <a:spcPts val="600"/>
              </a:spcAft>
              <a:buFont typeface="Arial" panose="020B0604020202020204" pitchFamily="34" charset="0"/>
              <a:buChar char="•"/>
            </a:pPr>
            <a:r>
              <a:rPr lang="en-US" sz="2400" dirty="0">
                <a:solidFill>
                  <a:srgbClr val="002060"/>
                </a:solidFill>
              </a:rPr>
              <a:t>T</a:t>
            </a:r>
            <a:r>
              <a:rPr lang="en-US" sz="2400" b="0" i="0" dirty="0">
                <a:solidFill>
                  <a:srgbClr val="002060"/>
                </a:solidFill>
                <a:effectLst/>
              </a:rPr>
              <a:t>o achieve a high luminosity it was necessary to store a high current of protons with unknown stability limits of accumulated current</a:t>
            </a:r>
          </a:p>
          <a:p>
            <a:pPr algn="just">
              <a:lnSpc>
                <a:spcPct val="90000"/>
              </a:lnSpc>
              <a:spcAft>
                <a:spcPts val="600"/>
              </a:spcAft>
            </a:pPr>
            <a:endParaRPr lang="en-US" sz="2400" b="0" i="0" dirty="0">
              <a:solidFill>
                <a:srgbClr val="002060"/>
              </a:solidFill>
              <a:effectLst/>
            </a:endParaRPr>
          </a:p>
          <a:p>
            <a:pPr indent="-228600" algn="just">
              <a:lnSpc>
                <a:spcPct val="90000"/>
              </a:lnSpc>
              <a:spcAft>
                <a:spcPts val="600"/>
              </a:spcAft>
              <a:buFont typeface="Arial" panose="020B0604020202020204" pitchFamily="34" charset="0"/>
              <a:buChar char="•"/>
            </a:pPr>
            <a:endParaRPr lang="en-US" sz="2400" b="0" i="0" dirty="0">
              <a:solidFill>
                <a:srgbClr val="002060"/>
              </a:solidFill>
              <a:effectLst/>
            </a:endParaRPr>
          </a:p>
          <a:p>
            <a:pPr indent="-228600" algn="just">
              <a:lnSpc>
                <a:spcPct val="90000"/>
              </a:lnSpc>
              <a:spcAft>
                <a:spcPts val="600"/>
              </a:spcAft>
              <a:buFont typeface="Arial" panose="020B0604020202020204" pitchFamily="34" charset="0"/>
              <a:buChar char="•"/>
            </a:pPr>
            <a:endParaRPr lang="en-US" sz="2400" dirty="0">
              <a:solidFill>
                <a:srgbClr val="002060"/>
              </a:solidFill>
            </a:endParaRPr>
          </a:p>
        </p:txBody>
      </p:sp>
      <p:sp>
        <p:nvSpPr>
          <p:cNvPr id="8" name="TextBox 7">
            <a:extLst>
              <a:ext uri="{FF2B5EF4-FFF2-40B4-BE49-F238E27FC236}">
                <a16:creationId xmlns:a16="http://schemas.microsoft.com/office/drawing/2014/main" id="{65753629-AF75-AA8B-E6FD-E8922C33A614}"/>
              </a:ext>
            </a:extLst>
          </p:cNvPr>
          <p:cNvSpPr txBox="1"/>
          <p:nvPr/>
        </p:nvSpPr>
        <p:spPr>
          <a:xfrm>
            <a:off x="670598" y="5650468"/>
            <a:ext cx="2377401" cy="1015663"/>
          </a:xfrm>
          <a:prstGeom prst="rect">
            <a:avLst/>
          </a:prstGeom>
          <a:noFill/>
          <a:ln>
            <a:solidFill>
              <a:schemeClr val="accent1"/>
            </a:solidFill>
          </a:ln>
        </p:spPr>
        <p:txBody>
          <a:bodyPr wrap="square" rtlCol="0">
            <a:spAutoFit/>
          </a:bodyPr>
          <a:lstStyle/>
          <a:p>
            <a:r>
              <a:rPr lang="en-IT" sz="2000" dirty="0"/>
              <a:t>E 	 26.5 GeV</a:t>
            </a:r>
          </a:p>
          <a:p>
            <a:r>
              <a:rPr lang="en-IT" sz="2000" dirty="0"/>
              <a:t>I 	 10 A</a:t>
            </a:r>
          </a:p>
          <a:p>
            <a:r>
              <a:rPr lang="en-IT" sz="2000" dirty="0"/>
              <a:t>L 	   1 km</a:t>
            </a:r>
          </a:p>
        </p:txBody>
      </p:sp>
      <p:pic>
        <p:nvPicPr>
          <p:cNvPr id="10" name="Picture 9">
            <a:extLst>
              <a:ext uri="{FF2B5EF4-FFF2-40B4-BE49-F238E27FC236}">
                <a16:creationId xmlns:a16="http://schemas.microsoft.com/office/drawing/2014/main" id="{1BA16B31-4288-B92E-7872-C72DB940B532}"/>
              </a:ext>
            </a:extLst>
          </p:cNvPr>
          <p:cNvPicPr>
            <a:picLocks noChangeAspect="1"/>
          </p:cNvPicPr>
          <p:nvPr/>
        </p:nvPicPr>
        <p:blipFill>
          <a:blip r:embed="rId3"/>
          <a:stretch>
            <a:fillRect/>
          </a:stretch>
        </p:blipFill>
        <p:spPr>
          <a:xfrm>
            <a:off x="71310" y="3017751"/>
            <a:ext cx="3733015" cy="2398626"/>
          </a:xfrm>
          <a:prstGeom prst="rect">
            <a:avLst/>
          </a:prstGeom>
        </p:spPr>
      </p:pic>
    </p:spTree>
    <p:extLst>
      <p:ext uri="{BB962C8B-B14F-4D97-AF65-F5344CB8AC3E}">
        <p14:creationId xmlns:p14="http://schemas.microsoft.com/office/powerpoint/2010/main" val="413202145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a:extLst>
              <a:ext uri="{FF2B5EF4-FFF2-40B4-BE49-F238E27FC236}">
                <a16:creationId xmlns:a16="http://schemas.microsoft.com/office/drawing/2014/main" id="{3F0C136C-12D2-2F2C-DB99-F8D1BFB0F651}"/>
              </a:ext>
            </a:extLst>
          </p:cNvPr>
          <p:cNvSpPr txBox="1"/>
          <p:nvPr/>
        </p:nvSpPr>
        <p:spPr>
          <a:xfrm>
            <a:off x="595564" y="935597"/>
            <a:ext cx="10619874" cy="4524315"/>
          </a:xfrm>
          <a:prstGeom prst="rect">
            <a:avLst/>
          </a:prstGeom>
          <a:noFill/>
          <a:ln>
            <a:solidFill>
              <a:schemeClr val="accent1"/>
            </a:solidFill>
          </a:ln>
        </p:spPr>
        <p:txBody>
          <a:bodyPr wrap="square" rtlCol="0">
            <a:spAutoFit/>
          </a:bodyPr>
          <a:lstStyle/>
          <a:p>
            <a:pPr algn="just"/>
            <a:r>
              <a:rPr lang="en-IT" sz="2400" i="1" dirty="0"/>
              <a:t>… When I was hired by CERN on June 1966, I joined the RF group of the Intersecting Storage Rings (ISR). ISR was </a:t>
            </a:r>
            <a:r>
              <a:rPr lang="en-GB" sz="2400" i="1" dirty="0"/>
              <a:t>u</a:t>
            </a:r>
            <a:r>
              <a:rPr lang="en-IT" sz="2400" i="1" dirty="0"/>
              <a:t>nder construction and was destined to be the world’s first hadron collider.</a:t>
            </a:r>
          </a:p>
          <a:p>
            <a:pPr algn="just"/>
            <a:endParaRPr lang="en-IT" sz="2400" i="1" dirty="0"/>
          </a:p>
          <a:p>
            <a:pPr algn="just"/>
            <a:r>
              <a:rPr lang="en-IT" sz="2400" i="1" dirty="0"/>
              <a:t>At that time at CERN there was a big concern about the stability of the beams because of a large number of various kinds of lumped equipment (pick-ups, cavities, clearing electrodes ..), which could be “seen” by the beam.</a:t>
            </a:r>
          </a:p>
          <a:p>
            <a:pPr algn="just"/>
            <a:endParaRPr lang="en-IT" sz="2400" i="1" dirty="0"/>
          </a:p>
          <a:p>
            <a:pPr algn="just"/>
            <a:r>
              <a:rPr lang="en-IT" sz="2400" i="1" dirty="0"/>
              <a:t>Unfortunately, the stability criteria did not apply to the situation of ISR.</a:t>
            </a:r>
          </a:p>
          <a:p>
            <a:pPr algn="just"/>
            <a:endParaRPr lang="en-IT" sz="2400" i="1" dirty="0"/>
          </a:p>
          <a:p>
            <a:pPr algn="just"/>
            <a:r>
              <a:rPr lang="en-IT" sz="2400" i="1" dirty="0"/>
              <a:t> I was committed to work on this problem  </a:t>
            </a:r>
          </a:p>
          <a:p>
            <a:pPr algn="just"/>
            <a:endParaRPr lang="en-IT" sz="2400" i="1" dirty="0"/>
          </a:p>
        </p:txBody>
      </p:sp>
      <p:pic>
        <p:nvPicPr>
          <p:cNvPr id="7" name="Picture 6">
            <a:extLst>
              <a:ext uri="{FF2B5EF4-FFF2-40B4-BE49-F238E27FC236}">
                <a16:creationId xmlns:a16="http://schemas.microsoft.com/office/drawing/2014/main" id="{9500D73A-381D-7964-F09A-A49FF04E5084}"/>
              </a:ext>
            </a:extLst>
          </p:cNvPr>
          <p:cNvPicPr>
            <a:picLocks noChangeAspect="1"/>
          </p:cNvPicPr>
          <p:nvPr/>
        </p:nvPicPr>
        <p:blipFill>
          <a:blip r:embed="rId2"/>
          <a:stretch>
            <a:fillRect/>
          </a:stretch>
        </p:blipFill>
        <p:spPr>
          <a:xfrm>
            <a:off x="471719" y="6314640"/>
            <a:ext cx="9580184" cy="410580"/>
          </a:xfrm>
          <a:prstGeom prst="rect">
            <a:avLst/>
          </a:prstGeom>
        </p:spPr>
      </p:pic>
      <p:pic>
        <p:nvPicPr>
          <p:cNvPr id="8" name="Picture 7">
            <a:extLst>
              <a:ext uri="{FF2B5EF4-FFF2-40B4-BE49-F238E27FC236}">
                <a16:creationId xmlns:a16="http://schemas.microsoft.com/office/drawing/2014/main" id="{E68A8FDD-59AE-18DF-BA71-3B30EE8BA7D9}"/>
              </a:ext>
            </a:extLst>
          </p:cNvPr>
          <p:cNvPicPr>
            <a:picLocks noChangeAspect="1"/>
          </p:cNvPicPr>
          <p:nvPr/>
        </p:nvPicPr>
        <p:blipFill>
          <a:blip r:embed="rId3"/>
          <a:stretch>
            <a:fillRect/>
          </a:stretch>
        </p:blipFill>
        <p:spPr>
          <a:xfrm>
            <a:off x="595564" y="5786111"/>
            <a:ext cx="4890839" cy="394834"/>
          </a:xfrm>
          <a:prstGeom prst="rect">
            <a:avLst/>
          </a:prstGeom>
        </p:spPr>
      </p:pic>
      <p:sp>
        <p:nvSpPr>
          <p:cNvPr id="9" name="TextBox 8">
            <a:extLst>
              <a:ext uri="{FF2B5EF4-FFF2-40B4-BE49-F238E27FC236}">
                <a16:creationId xmlns:a16="http://schemas.microsoft.com/office/drawing/2014/main" id="{098AEBAB-A299-38A5-CFE4-463D6633FBFF}"/>
              </a:ext>
            </a:extLst>
          </p:cNvPr>
          <p:cNvSpPr txBox="1"/>
          <p:nvPr/>
        </p:nvSpPr>
        <p:spPr>
          <a:xfrm>
            <a:off x="595564" y="432570"/>
            <a:ext cx="1643463" cy="369332"/>
          </a:xfrm>
          <a:prstGeom prst="rect">
            <a:avLst/>
          </a:prstGeom>
          <a:noFill/>
        </p:spPr>
        <p:txBody>
          <a:bodyPr wrap="none" rtlCol="0">
            <a:spAutoFit/>
          </a:bodyPr>
          <a:lstStyle/>
          <a:p>
            <a:r>
              <a:rPr lang="it-IT" b="1" dirty="0">
                <a:solidFill>
                  <a:srgbClr val="002060"/>
                </a:solidFill>
              </a:rPr>
              <a:t>with</a:t>
            </a:r>
            <a:r>
              <a:rPr lang="en-IT" b="1" dirty="0">
                <a:solidFill>
                  <a:srgbClr val="002060"/>
                </a:solidFill>
              </a:rPr>
              <a:t> his words:</a:t>
            </a:r>
          </a:p>
        </p:txBody>
      </p:sp>
    </p:spTree>
    <p:extLst>
      <p:ext uri="{BB962C8B-B14F-4D97-AF65-F5344CB8AC3E}">
        <p14:creationId xmlns:p14="http://schemas.microsoft.com/office/powerpoint/2010/main" val="393147481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86" name="Group 85">
            <a:extLst>
              <a:ext uri="{FF2B5EF4-FFF2-40B4-BE49-F238E27FC236}">
                <a16:creationId xmlns:a16="http://schemas.microsoft.com/office/drawing/2014/main" id="{9D80ECC6-2400-009D-D9C2-29D5F9916EA5}"/>
              </a:ext>
            </a:extLst>
          </p:cNvPr>
          <p:cNvGrpSpPr/>
          <p:nvPr/>
        </p:nvGrpSpPr>
        <p:grpSpPr>
          <a:xfrm>
            <a:off x="959518" y="341452"/>
            <a:ext cx="10272964" cy="2348813"/>
            <a:chOff x="1042736" y="574297"/>
            <a:chExt cx="10272964" cy="2348813"/>
          </a:xfrm>
        </p:grpSpPr>
        <p:grpSp>
          <p:nvGrpSpPr>
            <p:cNvPr id="44" name="Group 43">
              <a:extLst>
                <a:ext uri="{FF2B5EF4-FFF2-40B4-BE49-F238E27FC236}">
                  <a16:creationId xmlns:a16="http://schemas.microsoft.com/office/drawing/2014/main" id="{602FD679-C373-7687-622B-02D8B33ED41E}"/>
                </a:ext>
              </a:extLst>
            </p:cNvPr>
            <p:cNvGrpSpPr/>
            <p:nvPr/>
          </p:nvGrpSpPr>
          <p:grpSpPr>
            <a:xfrm>
              <a:off x="1042736" y="574297"/>
              <a:ext cx="10272964" cy="2348813"/>
              <a:chOff x="1042736" y="574297"/>
              <a:chExt cx="10272964" cy="2348813"/>
            </a:xfrm>
          </p:grpSpPr>
          <p:cxnSp>
            <p:nvCxnSpPr>
              <p:cNvPr id="5" name="Straight Connector 4">
                <a:extLst>
                  <a:ext uri="{FF2B5EF4-FFF2-40B4-BE49-F238E27FC236}">
                    <a16:creationId xmlns:a16="http://schemas.microsoft.com/office/drawing/2014/main" id="{69470ABC-AA61-B69F-E97B-7C27CF86062B}"/>
                  </a:ext>
                </a:extLst>
              </p:cNvPr>
              <p:cNvCxnSpPr/>
              <p:nvPr/>
            </p:nvCxnSpPr>
            <p:spPr>
              <a:xfrm>
                <a:off x="1042737" y="1572127"/>
                <a:ext cx="2839453"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6" name="Straight Connector 5">
                <a:extLst>
                  <a:ext uri="{FF2B5EF4-FFF2-40B4-BE49-F238E27FC236}">
                    <a16:creationId xmlns:a16="http://schemas.microsoft.com/office/drawing/2014/main" id="{D4B62304-186D-9628-E84E-5DBB61FE9285}"/>
                  </a:ext>
                </a:extLst>
              </p:cNvPr>
              <p:cNvCxnSpPr/>
              <p:nvPr/>
            </p:nvCxnSpPr>
            <p:spPr>
              <a:xfrm>
                <a:off x="4483769" y="1572127"/>
                <a:ext cx="2839453"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7" name="Straight Connector 6">
                <a:extLst>
                  <a:ext uri="{FF2B5EF4-FFF2-40B4-BE49-F238E27FC236}">
                    <a16:creationId xmlns:a16="http://schemas.microsoft.com/office/drawing/2014/main" id="{F9D5E966-AAD9-C91F-35F4-8235BCA498F0}"/>
                  </a:ext>
                </a:extLst>
              </p:cNvPr>
              <p:cNvCxnSpPr/>
              <p:nvPr/>
            </p:nvCxnSpPr>
            <p:spPr>
              <a:xfrm>
                <a:off x="7944172" y="1569857"/>
                <a:ext cx="2839453"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8" name="Straight Connector 7">
                <a:extLst>
                  <a:ext uri="{FF2B5EF4-FFF2-40B4-BE49-F238E27FC236}">
                    <a16:creationId xmlns:a16="http://schemas.microsoft.com/office/drawing/2014/main" id="{EEF4F7A5-25DA-B9A6-9D23-CDF0311D1F93}"/>
                  </a:ext>
                </a:extLst>
              </p:cNvPr>
              <p:cNvCxnSpPr/>
              <p:nvPr/>
            </p:nvCxnSpPr>
            <p:spPr>
              <a:xfrm>
                <a:off x="1042737" y="2446422"/>
                <a:ext cx="2839453"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9" name="Straight Connector 8">
                <a:extLst>
                  <a:ext uri="{FF2B5EF4-FFF2-40B4-BE49-F238E27FC236}">
                    <a16:creationId xmlns:a16="http://schemas.microsoft.com/office/drawing/2014/main" id="{8F540135-C9E8-FB89-A139-2FDC014F7F50}"/>
                  </a:ext>
                </a:extLst>
              </p:cNvPr>
              <p:cNvCxnSpPr/>
              <p:nvPr/>
            </p:nvCxnSpPr>
            <p:spPr>
              <a:xfrm>
                <a:off x="4483769" y="2446422"/>
                <a:ext cx="2839453"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10" name="Straight Connector 9">
                <a:extLst>
                  <a:ext uri="{FF2B5EF4-FFF2-40B4-BE49-F238E27FC236}">
                    <a16:creationId xmlns:a16="http://schemas.microsoft.com/office/drawing/2014/main" id="{2E3141D2-6899-B9D8-A6C2-40DA46CAC609}"/>
                  </a:ext>
                </a:extLst>
              </p:cNvPr>
              <p:cNvCxnSpPr/>
              <p:nvPr/>
            </p:nvCxnSpPr>
            <p:spPr>
              <a:xfrm>
                <a:off x="7955674" y="2438401"/>
                <a:ext cx="2839453"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11" name="Straight Connector 10">
                <a:extLst>
                  <a:ext uri="{FF2B5EF4-FFF2-40B4-BE49-F238E27FC236}">
                    <a16:creationId xmlns:a16="http://schemas.microsoft.com/office/drawing/2014/main" id="{89E4D82A-F06C-73EA-80F3-98D60F7A7100}"/>
                  </a:ext>
                </a:extLst>
              </p:cNvPr>
              <p:cNvCxnSpPr>
                <a:cxnSpLocks/>
              </p:cNvCxnSpPr>
              <p:nvPr/>
            </p:nvCxnSpPr>
            <p:spPr>
              <a:xfrm>
                <a:off x="3877850" y="1074822"/>
                <a:ext cx="641293"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5E2CF1C1-1FDB-6BFF-E84B-8C2CAFABA76A}"/>
                  </a:ext>
                </a:extLst>
              </p:cNvPr>
              <p:cNvCxnSpPr>
                <a:cxnSpLocks/>
              </p:cNvCxnSpPr>
              <p:nvPr/>
            </p:nvCxnSpPr>
            <p:spPr>
              <a:xfrm>
                <a:off x="3900503" y="1050135"/>
                <a:ext cx="0" cy="554378"/>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6F82C1F2-8E30-082E-C10A-B66AE137FF95}"/>
                  </a:ext>
                </a:extLst>
              </p:cNvPr>
              <p:cNvCxnSpPr>
                <a:cxnSpLocks/>
              </p:cNvCxnSpPr>
              <p:nvPr/>
            </p:nvCxnSpPr>
            <p:spPr>
              <a:xfrm rot="10800000">
                <a:off x="3875540" y="2896771"/>
                <a:ext cx="641293"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CF075F60-BEFC-9FAA-1CE0-7A9933D8B664}"/>
                  </a:ext>
                </a:extLst>
              </p:cNvPr>
              <p:cNvCxnSpPr>
                <a:cxnSpLocks/>
              </p:cNvCxnSpPr>
              <p:nvPr/>
            </p:nvCxnSpPr>
            <p:spPr>
              <a:xfrm rot="10800000">
                <a:off x="3886691" y="2425805"/>
                <a:ext cx="0" cy="497305"/>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0A8532BC-64DD-E09E-62CA-E042489C61C1}"/>
                  </a:ext>
                </a:extLst>
              </p:cNvPr>
              <p:cNvCxnSpPr>
                <a:cxnSpLocks/>
              </p:cNvCxnSpPr>
              <p:nvPr/>
            </p:nvCxnSpPr>
            <p:spPr>
              <a:xfrm rot="10800000">
                <a:off x="4497270" y="2423026"/>
                <a:ext cx="0" cy="497305"/>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31" name="Straight Connector 30">
                <a:extLst>
                  <a:ext uri="{FF2B5EF4-FFF2-40B4-BE49-F238E27FC236}">
                    <a16:creationId xmlns:a16="http://schemas.microsoft.com/office/drawing/2014/main" id="{006591F5-B1AF-81D8-F5DB-126295B1DE96}"/>
                  </a:ext>
                </a:extLst>
              </p:cNvPr>
              <p:cNvCxnSpPr>
                <a:cxnSpLocks/>
              </p:cNvCxnSpPr>
              <p:nvPr/>
            </p:nvCxnSpPr>
            <p:spPr>
              <a:xfrm>
                <a:off x="4497270" y="1050135"/>
                <a:ext cx="0" cy="554378"/>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32" name="Straight Connector 31">
                <a:extLst>
                  <a:ext uri="{FF2B5EF4-FFF2-40B4-BE49-F238E27FC236}">
                    <a16:creationId xmlns:a16="http://schemas.microsoft.com/office/drawing/2014/main" id="{BEFB3435-3421-4D4E-C1D9-C84560BAB75A}"/>
                  </a:ext>
                </a:extLst>
              </p:cNvPr>
              <p:cNvCxnSpPr>
                <a:cxnSpLocks/>
              </p:cNvCxnSpPr>
              <p:nvPr/>
            </p:nvCxnSpPr>
            <p:spPr>
              <a:xfrm>
                <a:off x="7302537" y="1069071"/>
                <a:ext cx="641293"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33" name="Straight Connector 32">
                <a:extLst>
                  <a:ext uri="{FF2B5EF4-FFF2-40B4-BE49-F238E27FC236}">
                    <a16:creationId xmlns:a16="http://schemas.microsoft.com/office/drawing/2014/main" id="{3E38E91F-3D9D-2FA9-5813-6B9486E5E377}"/>
                  </a:ext>
                </a:extLst>
              </p:cNvPr>
              <p:cNvCxnSpPr>
                <a:cxnSpLocks/>
              </p:cNvCxnSpPr>
              <p:nvPr/>
            </p:nvCxnSpPr>
            <p:spPr>
              <a:xfrm>
                <a:off x="7325190" y="1044384"/>
                <a:ext cx="0" cy="554378"/>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34" name="Straight Connector 33">
                <a:extLst>
                  <a:ext uri="{FF2B5EF4-FFF2-40B4-BE49-F238E27FC236}">
                    <a16:creationId xmlns:a16="http://schemas.microsoft.com/office/drawing/2014/main" id="{7DA9D95D-8E76-8765-AA4C-58975C15C3E3}"/>
                  </a:ext>
                </a:extLst>
              </p:cNvPr>
              <p:cNvCxnSpPr>
                <a:cxnSpLocks/>
              </p:cNvCxnSpPr>
              <p:nvPr/>
            </p:nvCxnSpPr>
            <p:spPr>
              <a:xfrm>
                <a:off x="7921957" y="1038633"/>
                <a:ext cx="0" cy="554378"/>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35" name="Straight Connector 34">
                <a:extLst>
                  <a:ext uri="{FF2B5EF4-FFF2-40B4-BE49-F238E27FC236}">
                    <a16:creationId xmlns:a16="http://schemas.microsoft.com/office/drawing/2014/main" id="{5284CF77-65C5-6ED8-9098-D4DBBC63F298}"/>
                  </a:ext>
                </a:extLst>
              </p:cNvPr>
              <p:cNvCxnSpPr>
                <a:cxnSpLocks/>
              </p:cNvCxnSpPr>
              <p:nvPr/>
            </p:nvCxnSpPr>
            <p:spPr>
              <a:xfrm rot="10800000">
                <a:off x="7308886" y="2890464"/>
                <a:ext cx="641293"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36" name="Straight Connector 35">
                <a:extLst>
                  <a:ext uri="{FF2B5EF4-FFF2-40B4-BE49-F238E27FC236}">
                    <a16:creationId xmlns:a16="http://schemas.microsoft.com/office/drawing/2014/main" id="{E39EDC9B-555C-5519-5665-922A09C33C52}"/>
                  </a:ext>
                </a:extLst>
              </p:cNvPr>
              <p:cNvCxnSpPr>
                <a:cxnSpLocks/>
              </p:cNvCxnSpPr>
              <p:nvPr/>
            </p:nvCxnSpPr>
            <p:spPr>
              <a:xfrm rot="10800000">
                <a:off x="7320037" y="2419498"/>
                <a:ext cx="0" cy="497305"/>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37" name="Straight Connector 36">
                <a:extLst>
                  <a:ext uri="{FF2B5EF4-FFF2-40B4-BE49-F238E27FC236}">
                    <a16:creationId xmlns:a16="http://schemas.microsoft.com/office/drawing/2014/main" id="{1502161E-6F5D-F67B-8753-5BCC063158A1}"/>
                  </a:ext>
                </a:extLst>
              </p:cNvPr>
              <p:cNvCxnSpPr>
                <a:cxnSpLocks/>
              </p:cNvCxnSpPr>
              <p:nvPr/>
            </p:nvCxnSpPr>
            <p:spPr>
              <a:xfrm rot="10800000">
                <a:off x="7930616" y="2416719"/>
                <a:ext cx="0" cy="497305"/>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38" name="Rectangle 37">
                <a:extLst>
                  <a:ext uri="{FF2B5EF4-FFF2-40B4-BE49-F238E27FC236}">
                    <a16:creationId xmlns:a16="http://schemas.microsoft.com/office/drawing/2014/main" id="{F23172F0-258F-488D-32F4-0F95A3038653}"/>
                  </a:ext>
                </a:extLst>
              </p:cNvPr>
              <p:cNvSpPr/>
              <p:nvPr/>
            </p:nvSpPr>
            <p:spPr>
              <a:xfrm>
                <a:off x="1042736" y="1854200"/>
                <a:ext cx="9752389" cy="330199"/>
              </a:xfrm>
              <a:prstGeom prst="rect">
                <a:avLst/>
              </a:prstGeom>
              <a:pattFill prst="pct50">
                <a:fgClr>
                  <a:schemeClr val="accent6">
                    <a:lumMod val="60000"/>
                    <a:lumOff val="40000"/>
                  </a:schemeClr>
                </a:fgClr>
                <a:bgClr>
                  <a:schemeClr val="bg1"/>
                </a:bgClr>
              </a:pattFill>
              <a:ln>
                <a:solidFill>
                  <a:srgbClr val="92D05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39" name="TextBox 38">
                <a:extLst>
                  <a:ext uri="{FF2B5EF4-FFF2-40B4-BE49-F238E27FC236}">
                    <a16:creationId xmlns:a16="http://schemas.microsoft.com/office/drawing/2014/main" id="{4D817144-81BD-97FC-3C4F-28A3A53D6D16}"/>
                  </a:ext>
                </a:extLst>
              </p:cNvPr>
              <p:cNvSpPr txBox="1"/>
              <p:nvPr/>
            </p:nvSpPr>
            <p:spPr>
              <a:xfrm>
                <a:off x="1174633" y="1092689"/>
                <a:ext cx="1798890" cy="369332"/>
              </a:xfrm>
              <a:prstGeom prst="rect">
                <a:avLst/>
              </a:prstGeom>
              <a:noFill/>
            </p:spPr>
            <p:txBody>
              <a:bodyPr wrap="none" rtlCol="0">
                <a:spAutoFit/>
              </a:bodyPr>
              <a:lstStyle/>
              <a:p>
                <a:r>
                  <a:rPr lang="en-IT" i="1" dirty="0"/>
                  <a:t>vacuum chamber</a:t>
                </a:r>
              </a:p>
            </p:txBody>
          </p:sp>
          <p:sp>
            <p:nvSpPr>
              <p:cNvPr id="41" name="TextBox 40">
                <a:extLst>
                  <a:ext uri="{FF2B5EF4-FFF2-40B4-BE49-F238E27FC236}">
                    <a16:creationId xmlns:a16="http://schemas.microsoft.com/office/drawing/2014/main" id="{CCEB70FD-1EBC-A298-E75C-E46E717C954D}"/>
                  </a:ext>
                </a:extLst>
              </p:cNvPr>
              <p:cNvSpPr txBox="1"/>
              <p:nvPr/>
            </p:nvSpPr>
            <p:spPr>
              <a:xfrm>
                <a:off x="1173738" y="1854206"/>
                <a:ext cx="2234010" cy="369332"/>
              </a:xfrm>
              <a:prstGeom prst="rect">
                <a:avLst/>
              </a:prstGeom>
              <a:noFill/>
            </p:spPr>
            <p:txBody>
              <a:bodyPr wrap="none" rtlCol="0">
                <a:spAutoFit/>
              </a:bodyPr>
              <a:lstStyle/>
              <a:p>
                <a:r>
                  <a:rPr lang="en-IT" i="1" dirty="0"/>
                  <a:t>proton coasting beam</a:t>
                </a:r>
              </a:p>
            </p:txBody>
          </p:sp>
          <p:sp>
            <p:nvSpPr>
              <p:cNvPr id="42" name="TextBox 41">
                <a:extLst>
                  <a:ext uri="{FF2B5EF4-FFF2-40B4-BE49-F238E27FC236}">
                    <a16:creationId xmlns:a16="http://schemas.microsoft.com/office/drawing/2014/main" id="{A992B017-D92D-A862-65C0-5E5FD6CAEF94}"/>
                  </a:ext>
                </a:extLst>
              </p:cNvPr>
              <p:cNvSpPr txBox="1"/>
              <p:nvPr/>
            </p:nvSpPr>
            <p:spPr>
              <a:xfrm>
                <a:off x="3432066" y="574297"/>
                <a:ext cx="1528239" cy="369332"/>
              </a:xfrm>
              <a:prstGeom prst="rect">
                <a:avLst/>
              </a:prstGeom>
              <a:noFill/>
            </p:spPr>
            <p:txBody>
              <a:bodyPr wrap="none" rtlCol="0">
                <a:spAutoFit/>
              </a:bodyPr>
              <a:lstStyle/>
              <a:p>
                <a:r>
                  <a:rPr lang="en-GB" i="1" dirty="0"/>
                  <a:t>l</a:t>
                </a:r>
                <a:r>
                  <a:rPr lang="en-IT" i="1" dirty="0"/>
                  <a:t>umped device</a:t>
                </a:r>
              </a:p>
            </p:txBody>
          </p:sp>
          <p:sp>
            <p:nvSpPr>
              <p:cNvPr id="43" name="Right Arrow 42">
                <a:extLst>
                  <a:ext uri="{FF2B5EF4-FFF2-40B4-BE49-F238E27FC236}">
                    <a16:creationId xmlns:a16="http://schemas.microsoft.com/office/drawing/2014/main" id="{221ECD4A-F5C5-5D70-94EC-8F76E89CAB29}"/>
                  </a:ext>
                </a:extLst>
              </p:cNvPr>
              <p:cNvSpPr/>
              <p:nvPr/>
            </p:nvSpPr>
            <p:spPr>
              <a:xfrm>
                <a:off x="10909300" y="1955800"/>
                <a:ext cx="406400" cy="165099"/>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grpSp>
        <p:sp>
          <p:nvSpPr>
            <p:cNvPr id="83" name="TextBox 82">
              <a:extLst>
                <a:ext uri="{FF2B5EF4-FFF2-40B4-BE49-F238E27FC236}">
                  <a16:creationId xmlns:a16="http://schemas.microsoft.com/office/drawing/2014/main" id="{A60DDC20-736E-DCFF-32D2-B70B1596BF27}"/>
                </a:ext>
              </a:extLst>
            </p:cNvPr>
            <p:cNvSpPr txBox="1"/>
            <p:nvPr/>
          </p:nvSpPr>
          <p:spPr>
            <a:xfrm>
              <a:off x="10940029" y="1604513"/>
              <a:ext cx="280846" cy="369332"/>
            </a:xfrm>
            <a:prstGeom prst="rect">
              <a:avLst/>
            </a:prstGeom>
            <a:noFill/>
          </p:spPr>
          <p:txBody>
            <a:bodyPr wrap="none" rtlCol="0">
              <a:spAutoFit/>
            </a:bodyPr>
            <a:lstStyle/>
            <a:p>
              <a:r>
                <a:rPr lang="en-IT" i="1" dirty="0"/>
                <a:t>c</a:t>
              </a:r>
            </a:p>
          </p:txBody>
        </p:sp>
      </p:grpSp>
      <p:grpSp>
        <p:nvGrpSpPr>
          <p:cNvPr id="88" name="Group 87">
            <a:extLst>
              <a:ext uri="{FF2B5EF4-FFF2-40B4-BE49-F238E27FC236}">
                <a16:creationId xmlns:a16="http://schemas.microsoft.com/office/drawing/2014/main" id="{794E2A77-5F19-D58A-3641-7895F78F15C3}"/>
              </a:ext>
            </a:extLst>
          </p:cNvPr>
          <p:cNvGrpSpPr/>
          <p:nvPr/>
        </p:nvGrpSpPr>
        <p:grpSpPr>
          <a:xfrm>
            <a:off x="982145" y="3131788"/>
            <a:ext cx="10250337" cy="2348813"/>
            <a:chOff x="1173738" y="3562695"/>
            <a:chExt cx="10250337" cy="2348813"/>
          </a:xfrm>
        </p:grpSpPr>
        <p:cxnSp>
          <p:nvCxnSpPr>
            <p:cNvPr id="46" name="Straight Connector 45">
              <a:extLst>
                <a:ext uri="{FF2B5EF4-FFF2-40B4-BE49-F238E27FC236}">
                  <a16:creationId xmlns:a16="http://schemas.microsoft.com/office/drawing/2014/main" id="{77B1DA02-DAA2-7765-DE92-B667A1EF32AA}"/>
                </a:ext>
              </a:extLst>
            </p:cNvPr>
            <p:cNvCxnSpPr/>
            <p:nvPr/>
          </p:nvCxnSpPr>
          <p:spPr>
            <a:xfrm>
              <a:off x="1173739" y="4560525"/>
              <a:ext cx="2839453"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47" name="Straight Connector 46">
              <a:extLst>
                <a:ext uri="{FF2B5EF4-FFF2-40B4-BE49-F238E27FC236}">
                  <a16:creationId xmlns:a16="http://schemas.microsoft.com/office/drawing/2014/main" id="{56BB0D31-88F8-6CC5-8A6F-6AC77C76D4B2}"/>
                </a:ext>
              </a:extLst>
            </p:cNvPr>
            <p:cNvCxnSpPr/>
            <p:nvPr/>
          </p:nvCxnSpPr>
          <p:spPr>
            <a:xfrm>
              <a:off x="4614771" y="4560525"/>
              <a:ext cx="2839453"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48" name="Straight Connector 47">
              <a:extLst>
                <a:ext uri="{FF2B5EF4-FFF2-40B4-BE49-F238E27FC236}">
                  <a16:creationId xmlns:a16="http://schemas.microsoft.com/office/drawing/2014/main" id="{FB2ABFA3-4F36-FB72-BCD2-DD8B0966A9FD}"/>
                </a:ext>
              </a:extLst>
            </p:cNvPr>
            <p:cNvCxnSpPr/>
            <p:nvPr/>
          </p:nvCxnSpPr>
          <p:spPr>
            <a:xfrm>
              <a:off x="8075174" y="4558255"/>
              <a:ext cx="2839453"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49" name="Straight Connector 48">
              <a:extLst>
                <a:ext uri="{FF2B5EF4-FFF2-40B4-BE49-F238E27FC236}">
                  <a16:creationId xmlns:a16="http://schemas.microsoft.com/office/drawing/2014/main" id="{3BBCDBAE-E99B-9D70-C491-62BD6FEDAF64}"/>
                </a:ext>
              </a:extLst>
            </p:cNvPr>
            <p:cNvCxnSpPr/>
            <p:nvPr/>
          </p:nvCxnSpPr>
          <p:spPr>
            <a:xfrm>
              <a:off x="1173739" y="5434820"/>
              <a:ext cx="2839453"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50" name="Straight Connector 49">
              <a:extLst>
                <a:ext uri="{FF2B5EF4-FFF2-40B4-BE49-F238E27FC236}">
                  <a16:creationId xmlns:a16="http://schemas.microsoft.com/office/drawing/2014/main" id="{7D8C13B3-F8C1-EBD9-A328-701E6E035AF3}"/>
                </a:ext>
              </a:extLst>
            </p:cNvPr>
            <p:cNvCxnSpPr/>
            <p:nvPr/>
          </p:nvCxnSpPr>
          <p:spPr>
            <a:xfrm>
              <a:off x="4614771" y="5434820"/>
              <a:ext cx="2839453"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51" name="Straight Connector 50">
              <a:extLst>
                <a:ext uri="{FF2B5EF4-FFF2-40B4-BE49-F238E27FC236}">
                  <a16:creationId xmlns:a16="http://schemas.microsoft.com/office/drawing/2014/main" id="{41DB2A1E-5391-99EF-872D-8831DFB87AF7}"/>
                </a:ext>
              </a:extLst>
            </p:cNvPr>
            <p:cNvCxnSpPr/>
            <p:nvPr/>
          </p:nvCxnSpPr>
          <p:spPr>
            <a:xfrm>
              <a:off x="8086676" y="5426799"/>
              <a:ext cx="2839453"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52" name="Straight Connector 51">
              <a:extLst>
                <a:ext uri="{FF2B5EF4-FFF2-40B4-BE49-F238E27FC236}">
                  <a16:creationId xmlns:a16="http://schemas.microsoft.com/office/drawing/2014/main" id="{1E32F6E7-2052-2A24-4B76-D104C7AE61C2}"/>
                </a:ext>
              </a:extLst>
            </p:cNvPr>
            <p:cNvCxnSpPr>
              <a:cxnSpLocks/>
            </p:cNvCxnSpPr>
            <p:nvPr/>
          </p:nvCxnSpPr>
          <p:spPr>
            <a:xfrm>
              <a:off x="4008852" y="4063220"/>
              <a:ext cx="641293"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53" name="Straight Connector 52">
              <a:extLst>
                <a:ext uri="{FF2B5EF4-FFF2-40B4-BE49-F238E27FC236}">
                  <a16:creationId xmlns:a16="http://schemas.microsoft.com/office/drawing/2014/main" id="{36CA0883-435A-48DB-B82E-3DA007491D30}"/>
                </a:ext>
              </a:extLst>
            </p:cNvPr>
            <p:cNvCxnSpPr>
              <a:cxnSpLocks/>
            </p:cNvCxnSpPr>
            <p:nvPr/>
          </p:nvCxnSpPr>
          <p:spPr>
            <a:xfrm>
              <a:off x="4031505" y="4038533"/>
              <a:ext cx="0" cy="554378"/>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54" name="Straight Connector 53">
              <a:extLst>
                <a:ext uri="{FF2B5EF4-FFF2-40B4-BE49-F238E27FC236}">
                  <a16:creationId xmlns:a16="http://schemas.microsoft.com/office/drawing/2014/main" id="{0FBEF26C-DD88-E0A0-2033-233635BD4579}"/>
                </a:ext>
              </a:extLst>
            </p:cNvPr>
            <p:cNvCxnSpPr>
              <a:cxnSpLocks/>
            </p:cNvCxnSpPr>
            <p:nvPr/>
          </p:nvCxnSpPr>
          <p:spPr>
            <a:xfrm rot="10800000">
              <a:off x="4006542" y="5885169"/>
              <a:ext cx="641293"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55" name="Straight Connector 54">
              <a:extLst>
                <a:ext uri="{FF2B5EF4-FFF2-40B4-BE49-F238E27FC236}">
                  <a16:creationId xmlns:a16="http://schemas.microsoft.com/office/drawing/2014/main" id="{7B604A27-35BD-C72B-326B-C6A755E149B9}"/>
                </a:ext>
              </a:extLst>
            </p:cNvPr>
            <p:cNvCxnSpPr>
              <a:cxnSpLocks/>
            </p:cNvCxnSpPr>
            <p:nvPr/>
          </p:nvCxnSpPr>
          <p:spPr>
            <a:xfrm rot="10800000">
              <a:off x="4017693" y="5414203"/>
              <a:ext cx="0" cy="497305"/>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56" name="Straight Connector 55">
              <a:extLst>
                <a:ext uri="{FF2B5EF4-FFF2-40B4-BE49-F238E27FC236}">
                  <a16:creationId xmlns:a16="http://schemas.microsoft.com/office/drawing/2014/main" id="{1824EE3F-0D2B-78DA-709F-0CC7CF8AEE3E}"/>
                </a:ext>
              </a:extLst>
            </p:cNvPr>
            <p:cNvCxnSpPr>
              <a:cxnSpLocks/>
            </p:cNvCxnSpPr>
            <p:nvPr/>
          </p:nvCxnSpPr>
          <p:spPr>
            <a:xfrm rot="10800000">
              <a:off x="4628272" y="5411424"/>
              <a:ext cx="0" cy="497305"/>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57" name="Straight Connector 56">
              <a:extLst>
                <a:ext uri="{FF2B5EF4-FFF2-40B4-BE49-F238E27FC236}">
                  <a16:creationId xmlns:a16="http://schemas.microsoft.com/office/drawing/2014/main" id="{88FBE734-DC62-1514-4623-5846B301CA90}"/>
                </a:ext>
              </a:extLst>
            </p:cNvPr>
            <p:cNvCxnSpPr>
              <a:cxnSpLocks/>
            </p:cNvCxnSpPr>
            <p:nvPr/>
          </p:nvCxnSpPr>
          <p:spPr>
            <a:xfrm>
              <a:off x="4628272" y="4038533"/>
              <a:ext cx="0" cy="554378"/>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58" name="Straight Connector 57">
              <a:extLst>
                <a:ext uri="{FF2B5EF4-FFF2-40B4-BE49-F238E27FC236}">
                  <a16:creationId xmlns:a16="http://schemas.microsoft.com/office/drawing/2014/main" id="{2FEED1DF-135A-7F11-C369-654880840F57}"/>
                </a:ext>
              </a:extLst>
            </p:cNvPr>
            <p:cNvCxnSpPr>
              <a:cxnSpLocks/>
            </p:cNvCxnSpPr>
            <p:nvPr/>
          </p:nvCxnSpPr>
          <p:spPr>
            <a:xfrm>
              <a:off x="7433539" y="4057469"/>
              <a:ext cx="641293"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59" name="Straight Connector 58">
              <a:extLst>
                <a:ext uri="{FF2B5EF4-FFF2-40B4-BE49-F238E27FC236}">
                  <a16:creationId xmlns:a16="http://schemas.microsoft.com/office/drawing/2014/main" id="{31EE1640-B78D-5E5E-5B8A-E685230072C7}"/>
                </a:ext>
              </a:extLst>
            </p:cNvPr>
            <p:cNvCxnSpPr>
              <a:cxnSpLocks/>
            </p:cNvCxnSpPr>
            <p:nvPr/>
          </p:nvCxnSpPr>
          <p:spPr>
            <a:xfrm>
              <a:off x="7456192" y="4032782"/>
              <a:ext cx="0" cy="554378"/>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60" name="Straight Connector 59">
              <a:extLst>
                <a:ext uri="{FF2B5EF4-FFF2-40B4-BE49-F238E27FC236}">
                  <a16:creationId xmlns:a16="http://schemas.microsoft.com/office/drawing/2014/main" id="{1ACEAA99-675F-614D-AAB2-AE172797B3B5}"/>
                </a:ext>
              </a:extLst>
            </p:cNvPr>
            <p:cNvCxnSpPr>
              <a:cxnSpLocks/>
            </p:cNvCxnSpPr>
            <p:nvPr/>
          </p:nvCxnSpPr>
          <p:spPr>
            <a:xfrm>
              <a:off x="8052959" y="4027031"/>
              <a:ext cx="0" cy="554378"/>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61" name="Straight Connector 60">
              <a:extLst>
                <a:ext uri="{FF2B5EF4-FFF2-40B4-BE49-F238E27FC236}">
                  <a16:creationId xmlns:a16="http://schemas.microsoft.com/office/drawing/2014/main" id="{C9C2AA6E-0DF5-C4FC-2477-324B1F2D63E7}"/>
                </a:ext>
              </a:extLst>
            </p:cNvPr>
            <p:cNvCxnSpPr>
              <a:cxnSpLocks/>
            </p:cNvCxnSpPr>
            <p:nvPr/>
          </p:nvCxnSpPr>
          <p:spPr>
            <a:xfrm rot="10800000">
              <a:off x="7439888" y="5878862"/>
              <a:ext cx="641293" cy="0"/>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62" name="Straight Connector 61">
              <a:extLst>
                <a:ext uri="{FF2B5EF4-FFF2-40B4-BE49-F238E27FC236}">
                  <a16:creationId xmlns:a16="http://schemas.microsoft.com/office/drawing/2014/main" id="{0A8AC39C-D61E-3610-CD65-5C9299DA247E}"/>
                </a:ext>
              </a:extLst>
            </p:cNvPr>
            <p:cNvCxnSpPr>
              <a:cxnSpLocks/>
            </p:cNvCxnSpPr>
            <p:nvPr/>
          </p:nvCxnSpPr>
          <p:spPr>
            <a:xfrm rot="10800000">
              <a:off x="7451039" y="5407896"/>
              <a:ext cx="0" cy="497305"/>
            </a:xfrm>
            <a:prstGeom prst="line">
              <a:avLst/>
            </a:prstGeom>
            <a:ln w="47625"/>
          </p:spPr>
          <p:style>
            <a:lnRef idx="1">
              <a:schemeClr val="accent1"/>
            </a:lnRef>
            <a:fillRef idx="0">
              <a:schemeClr val="accent1"/>
            </a:fillRef>
            <a:effectRef idx="0">
              <a:schemeClr val="accent1"/>
            </a:effectRef>
            <a:fontRef idx="minor">
              <a:schemeClr val="tx1"/>
            </a:fontRef>
          </p:style>
        </p:cxnSp>
        <p:cxnSp>
          <p:nvCxnSpPr>
            <p:cNvPr id="63" name="Straight Connector 62">
              <a:extLst>
                <a:ext uri="{FF2B5EF4-FFF2-40B4-BE49-F238E27FC236}">
                  <a16:creationId xmlns:a16="http://schemas.microsoft.com/office/drawing/2014/main" id="{31C525F8-9089-C398-5DE3-41F7192D4862}"/>
                </a:ext>
              </a:extLst>
            </p:cNvPr>
            <p:cNvCxnSpPr>
              <a:cxnSpLocks/>
            </p:cNvCxnSpPr>
            <p:nvPr/>
          </p:nvCxnSpPr>
          <p:spPr>
            <a:xfrm rot="10800000">
              <a:off x="8061618" y="5405117"/>
              <a:ext cx="0" cy="497305"/>
            </a:xfrm>
            <a:prstGeom prst="line">
              <a:avLst/>
            </a:prstGeom>
            <a:ln w="47625"/>
          </p:spPr>
          <p:style>
            <a:lnRef idx="1">
              <a:schemeClr val="accent1"/>
            </a:lnRef>
            <a:fillRef idx="0">
              <a:schemeClr val="accent1"/>
            </a:fillRef>
            <a:effectRef idx="0">
              <a:schemeClr val="accent1"/>
            </a:effectRef>
            <a:fontRef idx="minor">
              <a:schemeClr val="tx1"/>
            </a:fontRef>
          </p:style>
        </p:cxnSp>
        <p:sp>
          <p:nvSpPr>
            <p:cNvPr id="64" name="Rectangle 63">
              <a:extLst>
                <a:ext uri="{FF2B5EF4-FFF2-40B4-BE49-F238E27FC236}">
                  <a16:creationId xmlns:a16="http://schemas.microsoft.com/office/drawing/2014/main" id="{8AC3FC0B-95C7-44BF-0342-1A7C4B2F44F6}"/>
                </a:ext>
              </a:extLst>
            </p:cNvPr>
            <p:cNvSpPr/>
            <p:nvPr/>
          </p:nvSpPr>
          <p:spPr>
            <a:xfrm>
              <a:off x="1173738" y="4842598"/>
              <a:ext cx="9752389" cy="330199"/>
            </a:xfrm>
            <a:prstGeom prst="rect">
              <a:avLst/>
            </a:prstGeom>
            <a:pattFill prst="pct50">
              <a:fgClr>
                <a:schemeClr val="accent6">
                  <a:lumMod val="60000"/>
                  <a:lumOff val="40000"/>
                </a:schemeClr>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dirty="0"/>
            </a:p>
          </p:txBody>
        </p:sp>
        <p:sp>
          <p:nvSpPr>
            <p:cNvPr id="65" name="TextBox 64">
              <a:extLst>
                <a:ext uri="{FF2B5EF4-FFF2-40B4-BE49-F238E27FC236}">
                  <a16:creationId xmlns:a16="http://schemas.microsoft.com/office/drawing/2014/main" id="{D6BC9AF9-26AF-1EB8-829A-EC1340ACD6C2}"/>
                </a:ext>
              </a:extLst>
            </p:cNvPr>
            <p:cNvSpPr txBox="1"/>
            <p:nvPr/>
          </p:nvSpPr>
          <p:spPr>
            <a:xfrm>
              <a:off x="1305635" y="4081087"/>
              <a:ext cx="1798890" cy="369332"/>
            </a:xfrm>
            <a:prstGeom prst="rect">
              <a:avLst/>
            </a:prstGeom>
            <a:noFill/>
          </p:spPr>
          <p:txBody>
            <a:bodyPr wrap="none" rtlCol="0">
              <a:spAutoFit/>
            </a:bodyPr>
            <a:lstStyle/>
            <a:p>
              <a:r>
                <a:rPr lang="en-IT" i="1" dirty="0"/>
                <a:t>vacuum chamber</a:t>
              </a:r>
            </a:p>
          </p:txBody>
        </p:sp>
        <p:sp>
          <p:nvSpPr>
            <p:cNvPr id="67" name="TextBox 66">
              <a:extLst>
                <a:ext uri="{FF2B5EF4-FFF2-40B4-BE49-F238E27FC236}">
                  <a16:creationId xmlns:a16="http://schemas.microsoft.com/office/drawing/2014/main" id="{5487FBFE-A15E-5C45-E4DF-3D15D37C0F59}"/>
                </a:ext>
              </a:extLst>
            </p:cNvPr>
            <p:cNvSpPr txBox="1"/>
            <p:nvPr/>
          </p:nvSpPr>
          <p:spPr>
            <a:xfrm>
              <a:off x="3563068" y="3562695"/>
              <a:ext cx="1528239" cy="369332"/>
            </a:xfrm>
            <a:prstGeom prst="rect">
              <a:avLst/>
            </a:prstGeom>
            <a:noFill/>
          </p:spPr>
          <p:txBody>
            <a:bodyPr wrap="none" rtlCol="0">
              <a:spAutoFit/>
            </a:bodyPr>
            <a:lstStyle/>
            <a:p>
              <a:r>
                <a:rPr lang="en-GB" i="1" dirty="0"/>
                <a:t>l</a:t>
              </a:r>
              <a:r>
                <a:rPr lang="en-IT" i="1" dirty="0"/>
                <a:t>umped device</a:t>
              </a:r>
            </a:p>
          </p:txBody>
        </p:sp>
        <p:sp>
          <p:nvSpPr>
            <p:cNvPr id="73" name="Freeform 72">
              <a:extLst>
                <a:ext uri="{FF2B5EF4-FFF2-40B4-BE49-F238E27FC236}">
                  <a16:creationId xmlns:a16="http://schemas.microsoft.com/office/drawing/2014/main" id="{A29246E6-CF38-5620-C668-39FE3B335DFA}"/>
                </a:ext>
              </a:extLst>
            </p:cNvPr>
            <p:cNvSpPr/>
            <p:nvPr/>
          </p:nvSpPr>
          <p:spPr>
            <a:xfrm>
              <a:off x="1184564" y="4827900"/>
              <a:ext cx="2493818" cy="48900"/>
            </a:xfrm>
            <a:custGeom>
              <a:avLst/>
              <a:gdLst>
                <a:gd name="connsiteX0" fmla="*/ 0 w 2493818"/>
                <a:gd name="connsiteY0" fmla="*/ 41973 h 48900"/>
                <a:gd name="connsiteX1" fmla="*/ 48491 w 2493818"/>
                <a:gd name="connsiteY1" fmla="*/ 14264 h 48900"/>
                <a:gd name="connsiteX2" fmla="*/ 69272 w 2493818"/>
                <a:gd name="connsiteY2" fmla="*/ 28118 h 48900"/>
                <a:gd name="connsiteX3" fmla="*/ 90054 w 2493818"/>
                <a:gd name="connsiteY3" fmla="*/ 35045 h 48900"/>
                <a:gd name="connsiteX4" fmla="*/ 193963 w 2493818"/>
                <a:gd name="connsiteY4" fmla="*/ 35045 h 48900"/>
                <a:gd name="connsiteX5" fmla="*/ 214745 w 2493818"/>
                <a:gd name="connsiteY5" fmla="*/ 48900 h 48900"/>
                <a:gd name="connsiteX6" fmla="*/ 256309 w 2493818"/>
                <a:gd name="connsiteY6" fmla="*/ 28118 h 48900"/>
                <a:gd name="connsiteX7" fmla="*/ 277091 w 2493818"/>
                <a:gd name="connsiteY7" fmla="*/ 21191 h 48900"/>
                <a:gd name="connsiteX8" fmla="*/ 311727 w 2493818"/>
                <a:gd name="connsiteY8" fmla="*/ 28118 h 48900"/>
                <a:gd name="connsiteX9" fmla="*/ 408709 w 2493818"/>
                <a:gd name="connsiteY9" fmla="*/ 14264 h 48900"/>
                <a:gd name="connsiteX10" fmla="*/ 436418 w 2493818"/>
                <a:gd name="connsiteY10" fmla="*/ 21191 h 48900"/>
                <a:gd name="connsiteX11" fmla="*/ 457200 w 2493818"/>
                <a:gd name="connsiteY11" fmla="*/ 35045 h 48900"/>
                <a:gd name="connsiteX12" fmla="*/ 505691 w 2493818"/>
                <a:gd name="connsiteY12" fmla="*/ 41973 h 48900"/>
                <a:gd name="connsiteX13" fmla="*/ 547254 w 2493818"/>
                <a:gd name="connsiteY13" fmla="*/ 41973 h 48900"/>
                <a:gd name="connsiteX14" fmla="*/ 602672 w 2493818"/>
                <a:gd name="connsiteY14" fmla="*/ 28118 h 48900"/>
                <a:gd name="connsiteX15" fmla="*/ 692727 w 2493818"/>
                <a:gd name="connsiteY15" fmla="*/ 28118 h 48900"/>
                <a:gd name="connsiteX16" fmla="*/ 734291 w 2493818"/>
                <a:gd name="connsiteY16" fmla="*/ 14264 h 48900"/>
                <a:gd name="connsiteX17" fmla="*/ 803563 w 2493818"/>
                <a:gd name="connsiteY17" fmla="*/ 28118 h 48900"/>
                <a:gd name="connsiteX18" fmla="*/ 845127 w 2493818"/>
                <a:gd name="connsiteY18" fmla="*/ 14264 h 48900"/>
                <a:gd name="connsiteX19" fmla="*/ 865909 w 2493818"/>
                <a:gd name="connsiteY19" fmla="*/ 7336 h 48900"/>
                <a:gd name="connsiteX20" fmla="*/ 907472 w 2493818"/>
                <a:gd name="connsiteY20" fmla="*/ 21191 h 48900"/>
                <a:gd name="connsiteX21" fmla="*/ 928254 w 2493818"/>
                <a:gd name="connsiteY21" fmla="*/ 35045 h 48900"/>
                <a:gd name="connsiteX22" fmla="*/ 969818 w 2493818"/>
                <a:gd name="connsiteY22" fmla="*/ 48900 h 48900"/>
                <a:gd name="connsiteX23" fmla="*/ 990600 w 2493818"/>
                <a:gd name="connsiteY23" fmla="*/ 35045 h 48900"/>
                <a:gd name="connsiteX24" fmla="*/ 1059872 w 2493818"/>
                <a:gd name="connsiteY24" fmla="*/ 35045 h 48900"/>
                <a:gd name="connsiteX25" fmla="*/ 1094509 w 2493818"/>
                <a:gd name="connsiteY25" fmla="*/ 28118 h 48900"/>
                <a:gd name="connsiteX26" fmla="*/ 1177636 w 2493818"/>
                <a:gd name="connsiteY26" fmla="*/ 21191 h 48900"/>
                <a:gd name="connsiteX27" fmla="*/ 1219200 w 2493818"/>
                <a:gd name="connsiteY27" fmla="*/ 7336 h 48900"/>
                <a:gd name="connsiteX28" fmla="*/ 1253836 w 2493818"/>
                <a:gd name="connsiteY28" fmla="*/ 14264 h 48900"/>
                <a:gd name="connsiteX29" fmla="*/ 1274618 w 2493818"/>
                <a:gd name="connsiteY29" fmla="*/ 21191 h 48900"/>
                <a:gd name="connsiteX30" fmla="*/ 1343891 w 2493818"/>
                <a:gd name="connsiteY30" fmla="*/ 14264 h 48900"/>
                <a:gd name="connsiteX31" fmla="*/ 1364672 w 2493818"/>
                <a:gd name="connsiteY31" fmla="*/ 409 h 48900"/>
                <a:gd name="connsiteX32" fmla="*/ 1420091 w 2493818"/>
                <a:gd name="connsiteY32" fmla="*/ 14264 h 48900"/>
                <a:gd name="connsiteX33" fmla="*/ 1503218 w 2493818"/>
                <a:gd name="connsiteY33" fmla="*/ 28118 h 48900"/>
                <a:gd name="connsiteX34" fmla="*/ 1537854 w 2493818"/>
                <a:gd name="connsiteY34" fmla="*/ 21191 h 48900"/>
                <a:gd name="connsiteX35" fmla="*/ 1676400 w 2493818"/>
                <a:gd name="connsiteY35" fmla="*/ 35045 h 48900"/>
                <a:gd name="connsiteX36" fmla="*/ 1697181 w 2493818"/>
                <a:gd name="connsiteY36" fmla="*/ 28118 h 48900"/>
                <a:gd name="connsiteX37" fmla="*/ 1717963 w 2493818"/>
                <a:gd name="connsiteY37" fmla="*/ 14264 h 48900"/>
                <a:gd name="connsiteX38" fmla="*/ 1738745 w 2493818"/>
                <a:gd name="connsiteY38" fmla="*/ 21191 h 48900"/>
                <a:gd name="connsiteX39" fmla="*/ 1801091 w 2493818"/>
                <a:gd name="connsiteY39" fmla="*/ 14264 h 48900"/>
                <a:gd name="connsiteX40" fmla="*/ 1911927 w 2493818"/>
                <a:gd name="connsiteY40" fmla="*/ 28118 h 48900"/>
                <a:gd name="connsiteX41" fmla="*/ 1932709 w 2493818"/>
                <a:gd name="connsiteY41" fmla="*/ 35045 h 48900"/>
                <a:gd name="connsiteX42" fmla="*/ 1974272 w 2493818"/>
                <a:gd name="connsiteY42" fmla="*/ 28118 h 48900"/>
                <a:gd name="connsiteX43" fmla="*/ 1995054 w 2493818"/>
                <a:gd name="connsiteY43" fmla="*/ 21191 h 48900"/>
                <a:gd name="connsiteX44" fmla="*/ 2057400 w 2493818"/>
                <a:gd name="connsiteY44" fmla="*/ 14264 h 48900"/>
                <a:gd name="connsiteX45" fmla="*/ 2098963 w 2493818"/>
                <a:gd name="connsiteY45" fmla="*/ 21191 h 48900"/>
                <a:gd name="connsiteX46" fmla="*/ 2119745 w 2493818"/>
                <a:gd name="connsiteY46" fmla="*/ 28118 h 48900"/>
                <a:gd name="connsiteX47" fmla="*/ 2140527 w 2493818"/>
                <a:gd name="connsiteY47" fmla="*/ 21191 h 48900"/>
                <a:gd name="connsiteX48" fmla="*/ 2168236 w 2493818"/>
                <a:gd name="connsiteY48" fmla="*/ 28118 h 48900"/>
                <a:gd name="connsiteX49" fmla="*/ 2189018 w 2493818"/>
                <a:gd name="connsiteY49" fmla="*/ 35045 h 48900"/>
                <a:gd name="connsiteX50" fmla="*/ 2251363 w 2493818"/>
                <a:gd name="connsiteY50" fmla="*/ 28118 h 48900"/>
                <a:gd name="connsiteX51" fmla="*/ 2382981 w 2493818"/>
                <a:gd name="connsiteY51" fmla="*/ 21191 h 48900"/>
                <a:gd name="connsiteX52" fmla="*/ 2493818 w 2493818"/>
                <a:gd name="connsiteY52" fmla="*/ 21191 h 4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93818" h="48900">
                  <a:moveTo>
                    <a:pt x="0" y="41973"/>
                  </a:moveTo>
                  <a:cubicBezTo>
                    <a:pt x="16164" y="32737"/>
                    <a:pt x="30236" y="17915"/>
                    <a:pt x="48491" y="14264"/>
                  </a:cubicBezTo>
                  <a:cubicBezTo>
                    <a:pt x="56655" y="12631"/>
                    <a:pt x="61826" y="24395"/>
                    <a:pt x="69272" y="28118"/>
                  </a:cubicBezTo>
                  <a:cubicBezTo>
                    <a:pt x="75803" y="31383"/>
                    <a:pt x="83127" y="32736"/>
                    <a:pt x="90054" y="35045"/>
                  </a:cubicBezTo>
                  <a:cubicBezTo>
                    <a:pt x="129365" y="31114"/>
                    <a:pt x="157717" y="21453"/>
                    <a:pt x="193963" y="35045"/>
                  </a:cubicBezTo>
                  <a:cubicBezTo>
                    <a:pt x="201759" y="37968"/>
                    <a:pt x="207818" y="44282"/>
                    <a:pt x="214745" y="48900"/>
                  </a:cubicBezTo>
                  <a:cubicBezTo>
                    <a:pt x="266981" y="31489"/>
                    <a:pt x="202594" y="54976"/>
                    <a:pt x="256309" y="28118"/>
                  </a:cubicBezTo>
                  <a:cubicBezTo>
                    <a:pt x="262840" y="24852"/>
                    <a:pt x="270164" y="23500"/>
                    <a:pt x="277091" y="21191"/>
                  </a:cubicBezTo>
                  <a:cubicBezTo>
                    <a:pt x="288636" y="23500"/>
                    <a:pt x="299953" y="28118"/>
                    <a:pt x="311727" y="28118"/>
                  </a:cubicBezTo>
                  <a:cubicBezTo>
                    <a:pt x="372434" y="28118"/>
                    <a:pt x="370249" y="27083"/>
                    <a:pt x="408709" y="14264"/>
                  </a:cubicBezTo>
                  <a:cubicBezTo>
                    <a:pt x="417945" y="16573"/>
                    <a:pt x="427667" y="17441"/>
                    <a:pt x="436418" y="21191"/>
                  </a:cubicBezTo>
                  <a:cubicBezTo>
                    <a:pt x="444070" y="24470"/>
                    <a:pt x="449226" y="32653"/>
                    <a:pt x="457200" y="35045"/>
                  </a:cubicBezTo>
                  <a:cubicBezTo>
                    <a:pt x="472839" y="39737"/>
                    <a:pt x="489527" y="39664"/>
                    <a:pt x="505691" y="41973"/>
                  </a:cubicBezTo>
                  <a:cubicBezTo>
                    <a:pt x="561106" y="23499"/>
                    <a:pt x="491837" y="41973"/>
                    <a:pt x="547254" y="41973"/>
                  </a:cubicBezTo>
                  <a:cubicBezTo>
                    <a:pt x="563971" y="41973"/>
                    <a:pt x="586274" y="33584"/>
                    <a:pt x="602672" y="28118"/>
                  </a:cubicBezTo>
                  <a:cubicBezTo>
                    <a:pt x="644208" y="38502"/>
                    <a:pt x="635103" y="39642"/>
                    <a:pt x="692727" y="28118"/>
                  </a:cubicBezTo>
                  <a:cubicBezTo>
                    <a:pt x="707047" y="25254"/>
                    <a:pt x="734291" y="14264"/>
                    <a:pt x="734291" y="14264"/>
                  </a:cubicBezTo>
                  <a:cubicBezTo>
                    <a:pt x="757382" y="18882"/>
                    <a:pt x="781223" y="35564"/>
                    <a:pt x="803563" y="28118"/>
                  </a:cubicBezTo>
                  <a:lnTo>
                    <a:pt x="845127" y="14264"/>
                  </a:lnTo>
                  <a:lnTo>
                    <a:pt x="865909" y="7336"/>
                  </a:lnTo>
                  <a:cubicBezTo>
                    <a:pt x="879763" y="11954"/>
                    <a:pt x="895321" y="13091"/>
                    <a:pt x="907472" y="21191"/>
                  </a:cubicBezTo>
                  <a:cubicBezTo>
                    <a:pt x="914399" y="25809"/>
                    <a:pt x="920646" y="31664"/>
                    <a:pt x="928254" y="35045"/>
                  </a:cubicBezTo>
                  <a:cubicBezTo>
                    <a:pt x="941599" y="40976"/>
                    <a:pt x="969818" y="48900"/>
                    <a:pt x="969818" y="48900"/>
                  </a:cubicBezTo>
                  <a:cubicBezTo>
                    <a:pt x="976745" y="44282"/>
                    <a:pt x="983153" y="38768"/>
                    <a:pt x="990600" y="35045"/>
                  </a:cubicBezTo>
                  <a:cubicBezTo>
                    <a:pt x="1017467" y="21611"/>
                    <a:pt x="1025182" y="30089"/>
                    <a:pt x="1059872" y="35045"/>
                  </a:cubicBezTo>
                  <a:cubicBezTo>
                    <a:pt x="1071418" y="32736"/>
                    <a:pt x="1082815" y="29494"/>
                    <a:pt x="1094509" y="28118"/>
                  </a:cubicBezTo>
                  <a:cubicBezTo>
                    <a:pt x="1122124" y="24869"/>
                    <a:pt x="1150209" y="25762"/>
                    <a:pt x="1177636" y="21191"/>
                  </a:cubicBezTo>
                  <a:cubicBezTo>
                    <a:pt x="1192041" y="18790"/>
                    <a:pt x="1219200" y="7336"/>
                    <a:pt x="1219200" y="7336"/>
                  </a:cubicBezTo>
                  <a:cubicBezTo>
                    <a:pt x="1230745" y="9645"/>
                    <a:pt x="1242414" y="11408"/>
                    <a:pt x="1253836" y="14264"/>
                  </a:cubicBezTo>
                  <a:cubicBezTo>
                    <a:pt x="1260920" y="16035"/>
                    <a:pt x="1267316" y="21191"/>
                    <a:pt x="1274618" y="21191"/>
                  </a:cubicBezTo>
                  <a:cubicBezTo>
                    <a:pt x="1297824" y="21191"/>
                    <a:pt x="1320800" y="16573"/>
                    <a:pt x="1343891" y="14264"/>
                  </a:cubicBezTo>
                  <a:cubicBezTo>
                    <a:pt x="1350818" y="9646"/>
                    <a:pt x="1356411" y="1442"/>
                    <a:pt x="1364672" y="409"/>
                  </a:cubicBezTo>
                  <a:cubicBezTo>
                    <a:pt x="1387643" y="-2463"/>
                    <a:pt x="1399815" y="10577"/>
                    <a:pt x="1420091" y="14264"/>
                  </a:cubicBezTo>
                  <a:cubicBezTo>
                    <a:pt x="1539032" y="35890"/>
                    <a:pt x="1429793" y="9763"/>
                    <a:pt x="1503218" y="28118"/>
                  </a:cubicBezTo>
                  <a:cubicBezTo>
                    <a:pt x="1514763" y="25809"/>
                    <a:pt x="1526080" y="21191"/>
                    <a:pt x="1537854" y="21191"/>
                  </a:cubicBezTo>
                  <a:cubicBezTo>
                    <a:pt x="1640839" y="21191"/>
                    <a:pt x="1622411" y="17050"/>
                    <a:pt x="1676400" y="35045"/>
                  </a:cubicBezTo>
                  <a:cubicBezTo>
                    <a:pt x="1683327" y="32736"/>
                    <a:pt x="1690650" y="31383"/>
                    <a:pt x="1697181" y="28118"/>
                  </a:cubicBezTo>
                  <a:cubicBezTo>
                    <a:pt x="1704628" y="24395"/>
                    <a:pt x="1709751" y="15633"/>
                    <a:pt x="1717963" y="14264"/>
                  </a:cubicBezTo>
                  <a:cubicBezTo>
                    <a:pt x="1725166" y="13064"/>
                    <a:pt x="1731818" y="18882"/>
                    <a:pt x="1738745" y="21191"/>
                  </a:cubicBezTo>
                  <a:cubicBezTo>
                    <a:pt x="1759527" y="18882"/>
                    <a:pt x="1780181" y="14264"/>
                    <a:pt x="1801091" y="14264"/>
                  </a:cubicBezTo>
                  <a:cubicBezTo>
                    <a:pt x="1831204" y="14264"/>
                    <a:pt x="1878970" y="19879"/>
                    <a:pt x="1911927" y="28118"/>
                  </a:cubicBezTo>
                  <a:cubicBezTo>
                    <a:pt x="1919011" y="29889"/>
                    <a:pt x="1925782" y="32736"/>
                    <a:pt x="1932709" y="35045"/>
                  </a:cubicBezTo>
                  <a:cubicBezTo>
                    <a:pt x="1946563" y="32736"/>
                    <a:pt x="1960561" y="31165"/>
                    <a:pt x="1974272" y="28118"/>
                  </a:cubicBezTo>
                  <a:cubicBezTo>
                    <a:pt x="1981400" y="26534"/>
                    <a:pt x="1987851" y="22391"/>
                    <a:pt x="1995054" y="21191"/>
                  </a:cubicBezTo>
                  <a:cubicBezTo>
                    <a:pt x="2015679" y="17754"/>
                    <a:pt x="2036618" y="16573"/>
                    <a:pt x="2057400" y="14264"/>
                  </a:cubicBezTo>
                  <a:cubicBezTo>
                    <a:pt x="2071254" y="16573"/>
                    <a:pt x="2085252" y="18144"/>
                    <a:pt x="2098963" y="21191"/>
                  </a:cubicBezTo>
                  <a:cubicBezTo>
                    <a:pt x="2106091" y="22775"/>
                    <a:pt x="2112443" y="28118"/>
                    <a:pt x="2119745" y="28118"/>
                  </a:cubicBezTo>
                  <a:cubicBezTo>
                    <a:pt x="2127047" y="28118"/>
                    <a:pt x="2133600" y="23500"/>
                    <a:pt x="2140527" y="21191"/>
                  </a:cubicBezTo>
                  <a:cubicBezTo>
                    <a:pt x="2149763" y="23500"/>
                    <a:pt x="2159082" y="25503"/>
                    <a:pt x="2168236" y="28118"/>
                  </a:cubicBezTo>
                  <a:cubicBezTo>
                    <a:pt x="2175257" y="30124"/>
                    <a:pt x="2181716" y="35045"/>
                    <a:pt x="2189018" y="35045"/>
                  </a:cubicBezTo>
                  <a:cubicBezTo>
                    <a:pt x="2209928" y="35045"/>
                    <a:pt x="2230507" y="29608"/>
                    <a:pt x="2251363" y="28118"/>
                  </a:cubicBezTo>
                  <a:cubicBezTo>
                    <a:pt x="2295185" y="24988"/>
                    <a:pt x="2339066" y="22446"/>
                    <a:pt x="2382981" y="21191"/>
                  </a:cubicBezTo>
                  <a:cubicBezTo>
                    <a:pt x="2419912" y="20136"/>
                    <a:pt x="2456872" y="21191"/>
                    <a:pt x="2493818" y="2119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74" name="Freeform 73">
              <a:extLst>
                <a:ext uri="{FF2B5EF4-FFF2-40B4-BE49-F238E27FC236}">
                  <a16:creationId xmlns:a16="http://schemas.microsoft.com/office/drawing/2014/main" id="{E0526E7B-6588-F5B4-D5DA-57DC17B1CA5F}"/>
                </a:ext>
              </a:extLst>
            </p:cNvPr>
            <p:cNvSpPr/>
            <p:nvPr/>
          </p:nvSpPr>
          <p:spPr>
            <a:xfrm flipV="1">
              <a:off x="1173738" y="5143672"/>
              <a:ext cx="2493818" cy="48900"/>
            </a:xfrm>
            <a:custGeom>
              <a:avLst/>
              <a:gdLst>
                <a:gd name="connsiteX0" fmla="*/ 0 w 2493818"/>
                <a:gd name="connsiteY0" fmla="*/ 41973 h 48900"/>
                <a:gd name="connsiteX1" fmla="*/ 48491 w 2493818"/>
                <a:gd name="connsiteY1" fmla="*/ 14264 h 48900"/>
                <a:gd name="connsiteX2" fmla="*/ 69272 w 2493818"/>
                <a:gd name="connsiteY2" fmla="*/ 28118 h 48900"/>
                <a:gd name="connsiteX3" fmla="*/ 90054 w 2493818"/>
                <a:gd name="connsiteY3" fmla="*/ 35045 h 48900"/>
                <a:gd name="connsiteX4" fmla="*/ 193963 w 2493818"/>
                <a:gd name="connsiteY4" fmla="*/ 35045 h 48900"/>
                <a:gd name="connsiteX5" fmla="*/ 214745 w 2493818"/>
                <a:gd name="connsiteY5" fmla="*/ 48900 h 48900"/>
                <a:gd name="connsiteX6" fmla="*/ 256309 w 2493818"/>
                <a:gd name="connsiteY6" fmla="*/ 28118 h 48900"/>
                <a:gd name="connsiteX7" fmla="*/ 277091 w 2493818"/>
                <a:gd name="connsiteY7" fmla="*/ 21191 h 48900"/>
                <a:gd name="connsiteX8" fmla="*/ 311727 w 2493818"/>
                <a:gd name="connsiteY8" fmla="*/ 28118 h 48900"/>
                <a:gd name="connsiteX9" fmla="*/ 408709 w 2493818"/>
                <a:gd name="connsiteY9" fmla="*/ 14264 h 48900"/>
                <a:gd name="connsiteX10" fmla="*/ 436418 w 2493818"/>
                <a:gd name="connsiteY10" fmla="*/ 21191 h 48900"/>
                <a:gd name="connsiteX11" fmla="*/ 457200 w 2493818"/>
                <a:gd name="connsiteY11" fmla="*/ 35045 h 48900"/>
                <a:gd name="connsiteX12" fmla="*/ 505691 w 2493818"/>
                <a:gd name="connsiteY12" fmla="*/ 41973 h 48900"/>
                <a:gd name="connsiteX13" fmla="*/ 547254 w 2493818"/>
                <a:gd name="connsiteY13" fmla="*/ 41973 h 48900"/>
                <a:gd name="connsiteX14" fmla="*/ 602672 w 2493818"/>
                <a:gd name="connsiteY14" fmla="*/ 28118 h 48900"/>
                <a:gd name="connsiteX15" fmla="*/ 692727 w 2493818"/>
                <a:gd name="connsiteY15" fmla="*/ 28118 h 48900"/>
                <a:gd name="connsiteX16" fmla="*/ 734291 w 2493818"/>
                <a:gd name="connsiteY16" fmla="*/ 14264 h 48900"/>
                <a:gd name="connsiteX17" fmla="*/ 803563 w 2493818"/>
                <a:gd name="connsiteY17" fmla="*/ 28118 h 48900"/>
                <a:gd name="connsiteX18" fmla="*/ 845127 w 2493818"/>
                <a:gd name="connsiteY18" fmla="*/ 14264 h 48900"/>
                <a:gd name="connsiteX19" fmla="*/ 865909 w 2493818"/>
                <a:gd name="connsiteY19" fmla="*/ 7336 h 48900"/>
                <a:gd name="connsiteX20" fmla="*/ 907472 w 2493818"/>
                <a:gd name="connsiteY20" fmla="*/ 21191 h 48900"/>
                <a:gd name="connsiteX21" fmla="*/ 928254 w 2493818"/>
                <a:gd name="connsiteY21" fmla="*/ 35045 h 48900"/>
                <a:gd name="connsiteX22" fmla="*/ 969818 w 2493818"/>
                <a:gd name="connsiteY22" fmla="*/ 48900 h 48900"/>
                <a:gd name="connsiteX23" fmla="*/ 990600 w 2493818"/>
                <a:gd name="connsiteY23" fmla="*/ 35045 h 48900"/>
                <a:gd name="connsiteX24" fmla="*/ 1059872 w 2493818"/>
                <a:gd name="connsiteY24" fmla="*/ 35045 h 48900"/>
                <a:gd name="connsiteX25" fmla="*/ 1094509 w 2493818"/>
                <a:gd name="connsiteY25" fmla="*/ 28118 h 48900"/>
                <a:gd name="connsiteX26" fmla="*/ 1177636 w 2493818"/>
                <a:gd name="connsiteY26" fmla="*/ 21191 h 48900"/>
                <a:gd name="connsiteX27" fmla="*/ 1219200 w 2493818"/>
                <a:gd name="connsiteY27" fmla="*/ 7336 h 48900"/>
                <a:gd name="connsiteX28" fmla="*/ 1253836 w 2493818"/>
                <a:gd name="connsiteY28" fmla="*/ 14264 h 48900"/>
                <a:gd name="connsiteX29" fmla="*/ 1274618 w 2493818"/>
                <a:gd name="connsiteY29" fmla="*/ 21191 h 48900"/>
                <a:gd name="connsiteX30" fmla="*/ 1343891 w 2493818"/>
                <a:gd name="connsiteY30" fmla="*/ 14264 h 48900"/>
                <a:gd name="connsiteX31" fmla="*/ 1364672 w 2493818"/>
                <a:gd name="connsiteY31" fmla="*/ 409 h 48900"/>
                <a:gd name="connsiteX32" fmla="*/ 1420091 w 2493818"/>
                <a:gd name="connsiteY32" fmla="*/ 14264 h 48900"/>
                <a:gd name="connsiteX33" fmla="*/ 1503218 w 2493818"/>
                <a:gd name="connsiteY33" fmla="*/ 28118 h 48900"/>
                <a:gd name="connsiteX34" fmla="*/ 1537854 w 2493818"/>
                <a:gd name="connsiteY34" fmla="*/ 21191 h 48900"/>
                <a:gd name="connsiteX35" fmla="*/ 1676400 w 2493818"/>
                <a:gd name="connsiteY35" fmla="*/ 35045 h 48900"/>
                <a:gd name="connsiteX36" fmla="*/ 1697181 w 2493818"/>
                <a:gd name="connsiteY36" fmla="*/ 28118 h 48900"/>
                <a:gd name="connsiteX37" fmla="*/ 1717963 w 2493818"/>
                <a:gd name="connsiteY37" fmla="*/ 14264 h 48900"/>
                <a:gd name="connsiteX38" fmla="*/ 1738745 w 2493818"/>
                <a:gd name="connsiteY38" fmla="*/ 21191 h 48900"/>
                <a:gd name="connsiteX39" fmla="*/ 1801091 w 2493818"/>
                <a:gd name="connsiteY39" fmla="*/ 14264 h 48900"/>
                <a:gd name="connsiteX40" fmla="*/ 1911927 w 2493818"/>
                <a:gd name="connsiteY40" fmla="*/ 28118 h 48900"/>
                <a:gd name="connsiteX41" fmla="*/ 1932709 w 2493818"/>
                <a:gd name="connsiteY41" fmla="*/ 35045 h 48900"/>
                <a:gd name="connsiteX42" fmla="*/ 1974272 w 2493818"/>
                <a:gd name="connsiteY42" fmla="*/ 28118 h 48900"/>
                <a:gd name="connsiteX43" fmla="*/ 1995054 w 2493818"/>
                <a:gd name="connsiteY43" fmla="*/ 21191 h 48900"/>
                <a:gd name="connsiteX44" fmla="*/ 2057400 w 2493818"/>
                <a:gd name="connsiteY44" fmla="*/ 14264 h 48900"/>
                <a:gd name="connsiteX45" fmla="*/ 2098963 w 2493818"/>
                <a:gd name="connsiteY45" fmla="*/ 21191 h 48900"/>
                <a:gd name="connsiteX46" fmla="*/ 2119745 w 2493818"/>
                <a:gd name="connsiteY46" fmla="*/ 28118 h 48900"/>
                <a:gd name="connsiteX47" fmla="*/ 2140527 w 2493818"/>
                <a:gd name="connsiteY47" fmla="*/ 21191 h 48900"/>
                <a:gd name="connsiteX48" fmla="*/ 2168236 w 2493818"/>
                <a:gd name="connsiteY48" fmla="*/ 28118 h 48900"/>
                <a:gd name="connsiteX49" fmla="*/ 2189018 w 2493818"/>
                <a:gd name="connsiteY49" fmla="*/ 35045 h 48900"/>
                <a:gd name="connsiteX50" fmla="*/ 2251363 w 2493818"/>
                <a:gd name="connsiteY50" fmla="*/ 28118 h 48900"/>
                <a:gd name="connsiteX51" fmla="*/ 2382981 w 2493818"/>
                <a:gd name="connsiteY51" fmla="*/ 21191 h 48900"/>
                <a:gd name="connsiteX52" fmla="*/ 2493818 w 2493818"/>
                <a:gd name="connsiteY52" fmla="*/ 21191 h 4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93818" h="48900">
                  <a:moveTo>
                    <a:pt x="0" y="41973"/>
                  </a:moveTo>
                  <a:cubicBezTo>
                    <a:pt x="16164" y="32737"/>
                    <a:pt x="30236" y="17915"/>
                    <a:pt x="48491" y="14264"/>
                  </a:cubicBezTo>
                  <a:cubicBezTo>
                    <a:pt x="56655" y="12631"/>
                    <a:pt x="61826" y="24395"/>
                    <a:pt x="69272" y="28118"/>
                  </a:cubicBezTo>
                  <a:cubicBezTo>
                    <a:pt x="75803" y="31383"/>
                    <a:pt x="83127" y="32736"/>
                    <a:pt x="90054" y="35045"/>
                  </a:cubicBezTo>
                  <a:cubicBezTo>
                    <a:pt x="129365" y="31114"/>
                    <a:pt x="157717" y="21453"/>
                    <a:pt x="193963" y="35045"/>
                  </a:cubicBezTo>
                  <a:cubicBezTo>
                    <a:pt x="201759" y="37968"/>
                    <a:pt x="207818" y="44282"/>
                    <a:pt x="214745" y="48900"/>
                  </a:cubicBezTo>
                  <a:cubicBezTo>
                    <a:pt x="266981" y="31489"/>
                    <a:pt x="202594" y="54976"/>
                    <a:pt x="256309" y="28118"/>
                  </a:cubicBezTo>
                  <a:cubicBezTo>
                    <a:pt x="262840" y="24852"/>
                    <a:pt x="270164" y="23500"/>
                    <a:pt x="277091" y="21191"/>
                  </a:cubicBezTo>
                  <a:cubicBezTo>
                    <a:pt x="288636" y="23500"/>
                    <a:pt x="299953" y="28118"/>
                    <a:pt x="311727" y="28118"/>
                  </a:cubicBezTo>
                  <a:cubicBezTo>
                    <a:pt x="372434" y="28118"/>
                    <a:pt x="370249" y="27083"/>
                    <a:pt x="408709" y="14264"/>
                  </a:cubicBezTo>
                  <a:cubicBezTo>
                    <a:pt x="417945" y="16573"/>
                    <a:pt x="427667" y="17441"/>
                    <a:pt x="436418" y="21191"/>
                  </a:cubicBezTo>
                  <a:cubicBezTo>
                    <a:pt x="444070" y="24470"/>
                    <a:pt x="449226" y="32653"/>
                    <a:pt x="457200" y="35045"/>
                  </a:cubicBezTo>
                  <a:cubicBezTo>
                    <a:pt x="472839" y="39737"/>
                    <a:pt x="489527" y="39664"/>
                    <a:pt x="505691" y="41973"/>
                  </a:cubicBezTo>
                  <a:cubicBezTo>
                    <a:pt x="561106" y="23499"/>
                    <a:pt x="491837" y="41973"/>
                    <a:pt x="547254" y="41973"/>
                  </a:cubicBezTo>
                  <a:cubicBezTo>
                    <a:pt x="563971" y="41973"/>
                    <a:pt x="586274" y="33584"/>
                    <a:pt x="602672" y="28118"/>
                  </a:cubicBezTo>
                  <a:cubicBezTo>
                    <a:pt x="644208" y="38502"/>
                    <a:pt x="635103" y="39642"/>
                    <a:pt x="692727" y="28118"/>
                  </a:cubicBezTo>
                  <a:cubicBezTo>
                    <a:pt x="707047" y="25254"/>
                    <a:pt x="734291" y="14264"/>
                    <a:pt x="734291" y="14264"/>
                  </a:cubicBezTo>
                  <a:cubicBezTo>
                    <a:pt x="757382" y="18882"/>
                    <a:pt x="781223" y="35564"/>
                    <a:pt x="803563" y="28118"/>
                  </a:cubicBezTo>
                  <a:lnTo>
                    <a:pt x="845127" y="14264"/>
                  </a:lnTo>
                  <a:lnTo>
                    <a:pt x="865909" y="7336"/>
                  </a:lnTo>
                  <a:cubicBezTo>
                    <a:pt x="879763" y="11954"/>
                    <a:pt x="895321" y="13091"/>
                    <a:pt x="907472" y="21191"/>
                  </a:cubicBezTo>
                  <a:cubicBezTo>
                    <a:pt x="914399" y="25809"/>
                    <a:pt x="920646" y="31664"/>
                    <a:pt x="928254" y="35045"/>
                  </a:cubicBezTo>
                  <a:cubicBezTo>
                    <a:pt x="941599" y="40976"/>
                    <a:pt x="969818" y="48900"/>
                    <a:pt x="969818" y="48900"/>
                  </a:cubicBezTo>
                  <a:cubicBezTo>
                    <a:pt x="976745" y="44282"/>
                    <a:pt x="983153" y="38768"/>
                    <a:pt x="990600" y="35045"/>
                  </a:cubicBezTo>
                  <a:cubicBezTo>
                    <a:pt x="1017467" y="21611"/>
                    <a:pt x="1025182" y="30089"/>
                    <a:pt x="1059872" y="35045"/>
                  </a:cubicBezTo>
                  <a:cubicBezTo>
                    <a:pt x="1071418" y="32736"/>
                    <a:pt x="1082815" y="29494"/>
                    <a:pt x="1094509" y="28118"/>
                  </a:cubicBezTo>
                  <a:cubicBezTo>
                    <a:pt x="1122124" y="24869"/>
                    <a:pt x="1150209" y="25762"/>
                    <a:pt x="1177636" y="21191"/>
                  </a:cubicBezTo>
                  <a:cubicBezTo>
                    <a:pt x="1192041" y="18790"/>
                    <a:pt x="1219200" y="7336"/>
                    <a:pt x="1219200" y="7336"/>
                  </a:cubicBezTo>
                  <a:cubicBezTo>
                    <a:pt x="1230745" y="9645"/>
                    <a:pt x="1242414" y="11408"/>
                    <a:pt x="1253836" y="14264"/>
                  </a:cubicBezTo>
                  <a:cubicBezTo>
                    <a:pt x="1260920" y="16035"/>
                    <a:pt x="1267316" y="21191"/>
                    <a:pt x="1274618" y="21191"/>
                  </a:cubicBezTo>
                  <a:cubicBezTo>
                    <a:pt x="1297824" y="21191"/>
                    <a:pt x="1320800" y="16573"/>
                    <a:pt x="1343891" y="14264"/>
                  </a:cubicBezTo>
                  <a:cubicBezTo>
                    <a:pt x="1350818" y="9646"/>
                    <a:pt x="1356411" y="1442"/>
                    <a:pt x="1364672" y="409"/>
                  </a:cubicBezTo>
                  <a:cubicBezTo>
                    <a:pt x="1387643" y="-2463"/>
                    <a:pt x="1399815" y="10577"/>
                    <a:pt x="1420091" y="14264"/>
                  </a:cubicBezTo>
                  <a:cubicBezTo>
                    <a:pt x="1539032" y="35890"/>
                    <a:pt x="1429793" y="9763"/>
                    <a:pt x="1503218" y="28118"/>
                  </a:cubicBezTo>
                  <a:cubicBezTo>
                    <a:pt x="1514763" y="25809"/>
                    <a:pt x="1526080" y="21191"/>
                    <a:pt x="1537854" y="21191"/>
                  </a:cubicBezTo>
                  <a:cubicBezTo>
                    <a:pt x="1640839" y="21191"/>
                    <a:pt x="1622411" y="17050"/>
                    <a:pt x="1676400" y="35045"/>
                  </a:cubicBezTo>
                  <a:cubicBezTo>
                    <a:pt x="1683327" y="32736"/>
                    <a:pt x="1690650" y="31383"/>
                    <a:pt x="1697181" y="28118"/>
                  </a:cubicBezTo>
                  <a:cubicBezTo>
                    <a:pt x="1704628" y="24395"/>
                    <a:pt x="1709751" y="15633"/>
                    <a:pt x="1717963" y="14264"/>
                  </a:cubicBezTo>
                  <a:cubicBezTo>
                    <a:pt x="1725166" y="13064"/>
                    <a:pt x="1731818" y="18882"/>
                    <a:pt x="1738745" y="21191"/>
                  </a:cubicBezTo>
                  <a:cubicBezTo>
                    <a:pt x="1759527" y="18882"/>
                    <a:pt x="1780181" y="14264"/>
                    <a:pt x="1801091" y="14264"/>
                  </a:cubicBezTo>
                  <a:cubicBezTo>
                    <a:pt x="1831204" y="14264"/>
                    <a:pt x="1878970" y="19879"/>
                    <a:pt x="1911927" y="28118"/>
                  </a:cubicBezTo>
                  <a:cubicBezTo>
                    <a:pt x="1919011" y="29889"/>
                    <a:pt x="1925782" y="32736"/>
                    <a:pt x="1932709" y="35045"/>
                  </a:cubicBezTo>
                  <a:cubicBezTo>
                    <a:pt x="1946563" y="32736"/>
                    <a:pt x="1960561" y="31165"/>
                    <a:pt x="1974272" y="28118"/>
                  </a:cubicBezTo>
                  <a:cubicBezTo>
                    <a:pt x="1981400" y="26534"/>
                    <a:pt x="1987851" y="22391"/>
                    <a:pt x="1995054" y="21191"/>
                  </a:cubicBezTo>
                  <a:cubicBezTo>
                    <a:pt x="2015679" y="17754"/>
                    <a:pt x="2036618" y="16573"/>
                    <a:pt x="2057400" y="14264"/>
                  </a:cubicBezTo>
                  <a:cubicBezTo>
                    <a:pt x="2071254" y="16573"/>
                    <a:pt x="2085252" y="18144"/>
                    <a:pt x="2098963" y="21191"/>
                  </a:cubicBezTo>
                  <a:cubicBezTo>
                    <a:pt x="2106091" y="22775"/>
                    <a:pt x="2112443" y="28118"/>
                    <a:pt x="2119745" y="28118"/>
                  </a:cubicBezTo>
                  <a:cubicBezTo>
                    <a:pt x="2127047" y="28118"/>
                    <a:pt x="2133600" y="23500"/>
                    <a:pt x="2140527" y="21191"/>
                  </a:cubicBezTo>
                  <a:cubicBezTo>
                    <a:pt x="2149763" y="23500"/>
                    <a:pt x="2159082" y="25503"/>
                    <a:pt x="2168236" y="28118"/>
                  </a:cubicBezTo>
                  <a:cubicBezTo>
                    <a:pt x="2175257" y="30124"/>
                    <a:pt x="2181716" y="35045"/>
                    <a:pt x="2189018" y="35045"/>
                  </a:cubicBezTo>
                  <a:cubicBezTo>
                    <a:pt x="2209928" y="35045"/>
                    <a:pt x="2230507" y="29608"/>
                    <a:pt x="2251363" y="28118"/>
                  </a:cubicBezTo>
                  <a:cubicBezTo>
                    <a:pt x="2295185" y="24988"/>
                    <a:pt x="2339066" y="22446"/>
                    <a:pt x="2382981" y="21191"/>
                  </a:cubicBezTo>
                  <a:cubicBezTo>
                    <a:pt x="2419912" y="20136"/>
                    <a:pt x="2456872" y="21191"/>
                    <a:pt x="2493818" y="2119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75" name="Freeform 74">
              <a:extLst>
                <a:ext uri="{FF2B5EF4-FFF2-40B4-BE49-F238E27FC236}">
                  <a16:creationId xmlns:a16="http://schemas.microsoft.com/office/drawing/2014/main" id="{577CAB34-8C28-76C2-0C17-1AEC265D63E9}"/>
                </a:ext>
              </a:extLst>
            </p:cNvPr>
            <p:cNvSpPr/>
            <p:nvPr/>
          </p:nvSpPr>
          <p:spPr>
            <a:xfrm>
              <a:off x="3666463" y="4831118"/>
              <a:ext cx="2493818" cy="48900"/>
            </a:xfrm>
            <a:custGeom>
              <a:avLst/>
              <a:gdLst>
                <a:gd name="connsiteX0" fmla="*/ 0 w 2493818"/>
                <a:gd name="connsiteY0" fmla="*/ 41973 h 48900"/>
                <a:gd name="connsiteX1" fmla="*/ 48491 w 2493818"/>
                <a:gd name="connsiteY1" fmla="*/ 14264 h 48900"/>
                <a:gd name="connsiteX2" fmla="*/ 69272 w 2493818"/>
                <a:gd name="connsiteY2" fmla="*/ 28118 h 48900"/>
                <a:gd name="connsiteX3" fmla="*/ 90054 w 2493818"/>
                <a:gd name="connsiteY3" fmla="*/ 35045 h 48900"/>
                <a:gd name="connsiteX4" fmla="*/ 193963 w 2493818"/>
                <a:gd name="connsiteY4" fmla="*/ 35045 h 48900"/>
                <a:gd name="connsiteX5" fmla="*/ 214745 w 2493818"/>
                <a:gd name="connsiteY5" fmla="*/ 48900 h 48900"/>
                <a:gd name="connsiteX6" fmla="*/ 256309 w 2493818"/>
                <a:gd name="connsiteY6" fmla="*/ 28118 h 48900"/>
                <a:gd name="connsiteX7" fmla="*/ 277091 w 2493818"/>
                <a:gd name="connsiteY7" fmla="*/ 21191 h 48900"/>
                <a:gd name="connsiteX8" fmla="*/ 311727 w 2493818"/>
                <a:gd name="connsiteY8" fmla="*/ 28118 h 48900"/>
                <a:gd name="connsiteX9" fmla="*/ 408709 w 2493818"/>
                <a:gd name="connsiteY9" fmla="*/ 14264 h 48900"/>
                <a:gd name="connsiteX10" fmla="*/ 436418 w 2493818"/>
                <a:gd name="connsiteY10" fmla="*/ 21191 h 48900"/>
                <a:gd name="connsiteX11" fmla="*/ 457200 w 2493818"/>
                <a:gd name="connsiteY11" fmla="*/ 35045 h 48900"/>
                <a:gd name="connsiteX12" fmla="*/ 505691 w 2493818"/>
                <a:gd name="connsiteY12" fmla="*/ 41973 h 48900"/>
                <a:gd name="connsiteX13" fmla="*/ 547254 w 2493818"/>
                <a:gd name="connsiteY13" fmla="*/ 41973 h 48900"/>
                <a:gd name="connsiteX14" fmla="*/ 602672 w 2493818"/>
                <a:gd name="connsiteY14" fmla="*/ 28118 h 48900"/>
                <a:gd name="connsiteX15" fmla="*/ 692727 w 2493818"/>
                <a:gd name="connsiteY15" fmla="*/ 28118 h 48900"/>
                <a:gd name="connsiteX16" fmla="*/ 734291 w 2493818"/>
                <a:gd name="connsiteY16" fmla="*/ 14264 h 48900"/>
                <a:gd name="connsiteX17" fmla="*/ 803563 w 2493818"/>
                <a:gd name="connsiteY17" fmla="*/ 28118 h 48900"/>
                <a:gd name="connsiteX18" fmla="*/ 845127 w 2493818"/>
                <a:gd name="connsiteY18" fmla="*/ 14264 h 48900"/>
                <a:gd name="connsiteX19" fmla="*/ 865909 w 2493818"/>
                <a:gd name="connsiteY19" fmla="*/ 7336 h 48900"/>
                <a:gd name="connsiteX20" fmla="*/ 907472 w 2493818"/>
                <a:gd name="connsiteY20" fmla="*/ 21191 h 48900"/>
                <a:gd name="connsiteX21" fmla="*/ 928254 w 2493818"/>
                <a:gd name="connsiteY21" fmla="*/ 35045 h 48900"/>
                <a:gd name="connsiteX22" fmla="*/ 969818 w 2493818"/>
                <a:gd name="connsiteY22" fmla="*/ 48900 h 48900"/>
                <a:gd name="connsiteX23" fmla="*/ 990600 w 2493818"/>
                <a:gd name="connsiteY23" fmla="*/ 35045 h 48900"/>
                <a:gd name="connsiteX24" fmla="*/ 1059872 w 2493818"/>
                <a:gd name="connsiteY24" fmla="*/ 35045 h 48900"/>
                <a:gd name="connsiteX25" fmla="*/ 1094509 w 2493818"/>
                <a:gd name="connsiteY25" fmla="*/ 28118 h 48900"/>
                <a:gd name="connsiteX26" fmla="*/ 1177636 w 2493818"/>
                <a:gd name="connsiteY26" fmla="*/ 21191 h 48900"/>
                <a:gd name="connsiteX27" fmla="*/ 1219200 w 2493818"/>
                <a:gd name="connsiteY27" fmla="*/ 7336 h 48900"/>
                <a:gd name="connsiteX28" fmla="*/ 1253836 w 2493818"/>
                <a:gd name="connsiteY28" fmla="*/ 14264 h 48900"/>
                <a:gd name="connsiteX29" fmla="*/ 1274618 w 2493818"/>
                <a:gd name="connsiteY29" fmla="*/ 21191 h 48900"/>
                <a:gd name="connsiteX30" fmla="*/ 1343891 w 2493818"/>
                <a:gd name="connsiteY30" fmla="*/ 14264 h 48900"/>
                <a:gd name="connsiteX31" fmla="*/ 1364672 w 2493818"/>
                <a:gd name="connsiteY31" fmla="*/ 409 h 48900"/>
                <a:gd name="connsiteX32" fmla="*/ 1420091 w 2493818"/>
                <a:gd name="connsiteY32" fmla="*/ 14264 h 48900"/>
                <a:gd name="connsiteX33" fmla="*/ 1503218 w 2493818"/>
                <a:gd name="connsiteY33" fmla="*/ 28118 h 48900"/>
                <a:gd name="connsiteX34" fmla="*/ 1537854 w 2493818"/>
                <a:gd name="connsiteY34" fmla="*/ 21191 h 48900"/>
                <a:gd name="connsiteX35" fmla="*/ 1676400 w 2493818"/>
                <a:gd name="connsiteY35" fmla="*/ 35045 h 48900"/>
                <a:gd name="connsiteX36" fmla="*/ 1697181 w 2493818"/>
                <a:gd name="connsiteY36" fmla="*/ 28118 h 48900"/>
                <a:gd name="connsiteX37" fmla="*/ 1717963 w 2493818"/>
                <a:gd name="connsiteY37" fmla="*/ 14264 h 48900"/>
                <a:gd name="connsiteX38" fmla="*/ 1738745 w 2493818"/>
                <a:gd name="connsiteY38" fmla="*/ 21191 h 48900"/>
                <a:gd name="connsiteX39" fmla="*/ 1801091 w 2493818"/>
                <a:gd name="connsiteY39" fmla="*/ 14264 h 48900"/>
                <a:gd name="connsiteX40" fmla="*/ 1911927 w 2493818"/>
                <a:gd name="connsiteY40" fmla="*/ 28118 h 48900"/>
                <a:gd name="connsiteX41" fmla="*/ 1932709 w 2493818"/>
                <a:gd name="connsiteY41" fmla="*/ 35045 h 48900"/>
                <a:gd name="connsiteX42" fmla="*/ 1974272 w 2493818"/>
                <a:gd name="connsiteY42" fmla="*/ 28118 h 48900"/>
                <a:gd name="connsiteX43" fmla="*/ 1995054 w 2493818"/>
                <a:gd name="connsiteY43" fmla="*/ 21191 h 48900"/>
                <a:gd name="connsiteX44" fmla="*/ 2057400 w 2493818"/>
                <a:gd name="connsiteY44" fmla="*/ 14264 h 48900"/>
                <a:gd name="connsiteX45" fmla="*/ 2098963 w 2493818"/>
                <a:gd name="connsiteY45" fmla="*/ 21191 h 48900"/>
                <a:gd name="connsiteX46" fmla="*/ 2119745 w 2493818"/>
                <a:gd name="connsiteY46" fmla="*/ 28118 h 48900"/>
                <a:gd name="connsiteX47" fmla="*/ 2140527 w 2493818"/>
                <a:gd name="connsiteY47" fmla="*/ 21191 h 48900"/>
                <a:gd name="connsiteX48" fmla="*/ 2168236 w 2493818"/>
                <a:gd name="connsiteY48" fmla="*/ 28118 h 48900"/>
                <a:gd name="connsiteX49" fmla="*/ 2189018 w 2493818"/>
                <a:gd name="connsiteY49" fmla="*/ 35045 h 48900"/>
                <a:gd name="connsiteX50" fmla="*/ 2251363 w 2493818"/>
                <a:gd name="connsiteY50" fmla="*/ 28118 h 48900"/>
                <a:gd name="connsiteX51" fmla="*/ 2382981 w 2493818"/>
                <a:gd name="connsiteY51" fmla="*/ 21191 h 48900"/>
                <a:gd name="connsiteX52" fmla="*/ 2493818 w 2493818"/>
                <a:gd name="connsiteY52" fmla="*/ 21191 h 4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93818" h="48900">
                  <a:moveTo>
                    <a:pt x="0" y="41973"/>
                  </a:moveTo>
                  <a:cubicBezTo>
                    <a:pt x="16164" y="32737"/>
                    <a:pt x="30236" y="17915"/>
                    <a:pt x="48491" y="14264"/>
                  </a:cubicBezTo>
                  <a:cubicBezTo>
                    <a:pt x="56655" y="12631"/>
                    <a:pt x="61826" y="24395"/>
                    <a:pt x="69272" y="28118"/>
                  </a:cubicBezTo>
                  <a:cubicBezTo>
                    <a:pt x="75803" y="31383"/>
                    <a:pt x="83127" y="32736"/>
                    <a:pt x="90054" y="35045"/>
                  </a:cubicBezTo>
                  <a:cubicBezTo>
                    <a:pt x="129365" y="31114"/>
                    <a:pt x="157717" y="21453"/>
                    <a:pt x="193963" y="35045"/>
                  </a:cubicBezTo>
                  <a:cubicBezTo>
                    <a:pt x="201759" y="37968"/>
                    <a:pt x="207818" y="44282"/>
                    <a:pt x="214745" y="48900"/>
                  </a:cubicBezTo>
                  <a:cubicBezTo>
                    <a:pt x="266981" y="31489"/>
                    <a:pt x="202594" y="54976"/>
                    <a:pt x="256309" y="28118"/>
                  </a:cubicBezTo>
                  <a:cubicBezTo>
                    <a:pt x="262840" y="24852"/>
                    <a:pt x="270164" y="23500"/>
                    <a:pt x="277091" y="21191"/>
                  </a:cubicBezTo>
                  <a:cubicBezTo>
                    <a:pt x="288636" y="23500"/>
                    <a:pt x="299953" y="28118"/>
                    <a:pt x="311727" y="28118"/>
                  </a:cubicBezTo>
                  <a:cubicBezTo>
                    <a:pt x="372434" y="28118"/>
                    <a:pt x="370249" y="27083"/>
                    <a:pt x="408709" y="14264"/>
                  </a:cubicBezTo>
                  <a:cubicBezTo>
                    <a:pt x="417945" y="16573"/>
                    <a:pt x="427667" y="17441"/>
                    <a:pt x="436418" y="21191"/>
                  </a:cubicBezTo>
                  <a:cubicBezTo>
                    <a:pt x="444070" y="24470"/>
                    <a:pt x="449226" y="32653"/>
                    <a:pt x="457200" y="35045"/>
                  </a:cubicBezTo>
                  <a:cubicBezTo>
                    <a:pt x="472839" y="39737"/>
                    <a:pt x="489527" y="39664"/>
                    <a:pt x="505691" y="41973"/>
                  </a:cubicBezTo>
                  <a:cubicBezTo>
                    <a:pt x="561106" y="23499"/>
                    <a:pt x="491837" y="41973"/>
                    <a:pt x="547254" y="41973"/>
                  </a:cubicBezTo>
                  <a:cubicBezTo>
                    <a:pt x="563971" y="41973"/>
                    <a:pt x="586274" y="33584"/>
                    <a:pt x="602672" y="28118"/>
                  </a:cubicBezTo>
                  <a:cubicBezTo>
                    <a:pt x="644208" y="38502"/>
                    <a:pt x="635103" y="39642"/>
                    <a:pt x="692727" y="28118"/>
                  </a:cubicBezTo>
                  <a:cubicBezTo>
                    <a:pt x="707047" y="25254"/>
                    <a:pt x="734291" y="14264"/>
                    <a:pt x="734291" y="14264"/>
                  </a:cubicBezTo>
                  <a:cubicBezTo>
                    <a:pt x="757382" y="18882"/>
                    <a:pt x="781223" y="35564"/>
                    <a:pt x="803563" y="28118"/>
                  </a:cubicBezTo>
                  <a:lnTo>
                    <a:pt x="845127" y="14264"/>
                  </a:lnTo>
                  <a:lnTo>
                    <a:pt x="865909" y="7336"/>
                  </a:lnTo>
                  <a:cubicBezTo>
                    <a:pt x="879763" y="11954"/>
                    <a:pt x="895321" y="13091"/>
                    <a:pt x="907472" y="21191"/>
                  </a:cubicBezTo>
                  <a:cubicBezTo>
                    <a:pt x="914399" y="25809"/>
                    <a:pt x="920646" y="31664"/>
                    <a:pt x="928254" y="35045"/>
                  </a:cubicBezTo>
                  <a:cubicBezTo>
                    <a:pt x="941599" y="40976"/>
                    <a:pt x="969818" y="48900"/>
                    <a:pt x="969818" y="48900"/>
                  </a:cubicBezTo>
                  <a:cubicBezTo>
                    <a:pt x="976745" y="44282"/>
                    <a:pt x="983153" y="38768"/>
                    <a:pt x="990600" y="35045"/>
                  </a:cubicBezTo>
                  <a:cubicBezTo>
                    <a:pt x="1017467" y="21611"/>
                    <a:pt x="1025182" y="30089"/>
                    <a:pt x="1059872" y="35045"/>
                  </a:cubicBezTo>
                  <a:cubicBezTo>
                    <a:pt x="1071418" y="32736"/>
                    <a:pt x="1082815" y="29494"/>
                    <a:pt x="1094509" y="28118"/>
                  </a:cubicBezTo>
                  <a:cubicBezTo>
                    <a:pt x="1122124" y="24869"/>
                    <a:pt x="1150209" y="25762"/>
                    <a:pt x="1177636" y="21191"/>
                  </a:cubicBezTo>
                  <a:cubicBezTo>
                    <a:pt x="1192041" y="18790"/>
                    <a:pt x="1219200" y="7336"/>
                    <a:pt x="1219200" y="7336"/>
                  </a:cubicBezTo>
                  <a:cubicBezTo>
                    <a:pt x="1230745" y="9645"/>
                    <a:pt x="1242414" y="11408"/>
                    <a:pt x="1253836" y="14264"/>
                  </a:cubicBezTo>
                  <a:cubicBezTo>
                    <a:pt x="1260920" y="16035"/>
                    <a:pt x="1267316" y="21191"/>
                    <a:pt x="1274618" y="21191"/>
                  </a:cubicBezTo>
                  <a:cubicBezTo>
                    <a:pt x="1297824" y="21191"/>
                    <a:pt x="1320800" y="16573"/>
                    <a:pt x="1343891" y="14264"/>
                  </a:cubicBezTo>
                  <a:cubicBezTo>
                    <a:pt x="1350818" y="9646"/>
                    <a:pt x="1356411" y="1442"/>
                    <a:pt x="1364672" y="409"/>
                  </a:cubicBezTo>
                  <a:cubicBezTo>
                    <a:pt x="1387643" y="-2463"/>
                    <a:pt x="1399815" y="10577"/>
                    <a:pt x="1420091" y="14264"/>
                  </a:cubicBezTo>
                  <a:cubicBezTo>
                    <a:pt x="1539032" y="35890"/>
                    <a:pt x="1429793" y="9763"/>
                    <a:pt x="1503218" y="28118"/>
                  </a:cubicBezTo>
                  <a:cubicBezTo>
                    <a:pt x="1514763" y="25809"/>
                    <a:pt x="1526080" y="21191"/>
                    <a:pt x="1537854" y="21191"/>
                  </a:cubicBezTo>
                  <a:cubicBezTo>
                    <a:pt x="1640839" y="21191"/>
                    <a:pt x="1622411" y="17050"/>
                    <a:pt x="1676400" y="35045"/>
                  </a:cubicBezTo>
                  <a:cubicBezTo>
                    <a:pt x="1683327" y="32736"/>
                    <a:pt x="1690650" y="31383"/>
                    <a:pt x="1697181" y="28118"/>
                  </a:cubicBezTo>
                  <a:cubicBezTo>
                    <a:pt x="1704628" y="24395"/>
                    <a:pt x="1709751" y="15633"/>
                    <a:pt x="1717963" y="14264"/>
                  </a:cubicBezTo>
                  <a:cubicBezTo>
                    <a:pt x="1725166" y="13064"/>
                    <a:pt x="1731818" y="18882"/>
                    <a:pt x="1738745" y="21191"/>
                  </a:cubicBezTo>
                  <a:cubicBezTo>
                    <a:pt x="1759527" y="18882"/>
                    <a:pt x="1780181" y="14264"/>
                    <a:pt x="1801091" y="14264"/>
                  </a:cubicBezTo>
                  <a:cubicBezTo>
                    <a:pt x="1831204" y="14264"/>
                    <a:pt x="1878970" y="19879"/>
                    <a:pt x="1911927" y="28118"/>
                  </a:cubicBezTo>
                  <a:cubicBezTo>
                    <a:pt x="1919011" y="29889"/>
                    <a:pt x="1925782" y="32736"/>
                    <a:pt x="1932709" y="35045"/>
                  </a:cubicBezTo>
                  <a:cubicBezTo>
                    <a:pt x="1946563" y="32736"/>
                    <a:pt x="1960561" y="31165"/>
                    <a:pt x="1974272" y="28118"/>
                  </a:cubicBezTo>
                  <a:cubicBezTo>
                    <a:pt x="1981400" y="26534"/>
                    <a:pt x="1987851" y="22391"/>
                    <a:pt x="1995054" y="21191"/>
                  </a:cubicBezTo>
                  <a:cubicBezTo>
                    <a:pt x="2015679" y="17754"/>
                    <a:pt x="2036618" y="16573"/>
                    <a:pt x="2057400" y="14264"/>
                  </a:cubicBezTo>
                  <a:cubicBezTo>
                    <a:pt x="2071254" y="16573"/>
                    <a:pt x="2085252" y="18144"/>
                    <a:pt x="2098963" y="21191"/>
                  </a:cubicBezTo>
                  <a:cubicBezTo>
                    <a:pt x="2106091" y="22775"/>
                    <a:pt x="2112443" y="28118"/>
                    <a:pt x="2119745" y="28118"/>
                  </a:cubicBezTo>
                  <a:cubicBezTo>
                    <a:pt x="2127047" y="28118"/>
                    <a:pt x="2133600" y="23500"/>
                    <a:pt x="2140527" y="21191"/>
                  </a:cubicBezTo>
                  <a:cubicBezTo>
                    <a:pt x="2149763" y="23500"/>
                    <a:pt x="2159082" y="25503"/>
                    <a:pt x="2168236" y="28118"/>
                  </a:cubicBezTo>
                  <a:cubicBezTo>
                    <a:pt x="2175257" y="30124"/>
                    <a:pt x="2181716" y="35045"/>
                    <a:pt x="2189018" y="35045"/>
                  </a:cubicBezTo>
                  <a:cubicBezTo>
                    <a:pt x="2209928" y="35045"/>
                    <a:pt x="2230507" y="29608"/>
                    <a:pt x="2251363" y="28118"/>
                  </a:cubicBezTo>
                  <a:cubicBezTo>
                    <a:pt x="2295185" y="24988"/>
                    <a:pt x="2339066" y="22446"/>
                    <a:pt x="2382981" y="21191"/>
                  </a:cubicBezTo>
                  <a:cubicBezTo>
                    <a:pt x="2419912" y="20136"/>
                    <a:pt x="2456872" y="21191"/>
                    <a:pt x="2493818" y="2119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76" name="Freeform 75">
              <a:extLst>
                <a:ext uri="{FF2B5EF4-FFF2-40B4-BE49-F238E27FC236}">
                  <a16:creationId xmlns:a16="http://schemas.microsoft.com/office/drawing/2014/main" id="{2AE97D07-2EBF-3627-E1E7-E214C2B46FAC}"/>
                </a:ext>
              </a:extLst>
            </p:cNvPr>
            <p:cNvSpPr/>
            <p:nvPr/>
          </p:nvSpPr>
          <p:spPr>
            <a:xfrm flipV="1">
              <a:off x="3655637" y="5146890"/>
              <a:ext cx="2493818" cy="48900"/>
            </a:xfrm>
            <a:custGeom>
              <a:avLst/>
              <a:gdLst>
                <a:gd name="connsiteX0" fmla="*/ 0 w 2493818"/>
                <a:gd name="connsiteY0" fmla="*/ 41973 h 48900"/>
                <a:gd name="connsiteX1" fmla="*/ 48491 w 2493818"/>
                <a:gd name="connsiteY1" fmla="*/ 14264 h 48900"/>
                <a:gd name="connsiteX2" fmla="*/ 69272 w 2493818"/>
                <a:gd name="connsiteY2" fmla="*/ 28118 h 48900"/>
                <a:gd name="connsiteX3" fmla="*/ 90054 w 2493818"/>
                <a:gd name="connsiteY3" fmla="*/ 35045 h 48900"/>
                <a:gd name="connsiteX4" fmla="*/ 193963 w 2493818"/>
                <a:gd name="connsiteY4" fmla="*/ 35045 h 48900"/>
                <a:gd name="connsiteX5" fmla="*/ 214745 w 2493818"/>
                <a:gd name="connsiteY5" fmla="*/ 48900 h 48900"/>
                <a:gd name="connsiteX6" fmla="*/ 256309 w 2493818"/>
                <a:gd name="connsiteY6" fmla="*/ 28118 h 48900"/>
                <a:gd name="connsiteX7" fmla="*/ 277091 w 2493818"/>
                <a:gd name="connsiteY7" fmla="*/ 21191 h 48900"/>
                <a:gd name="connsiteX8" fmla="*/ 311727 w 2493818"/>
                <a:gd name="connsiteY8" fmla="*/ 28118 h 48900"/>
                <a:gd name="connsiteX9" fmla="*/ 408709 w 2493818"/>
                <a:gd name="connsiteY9" fmla="*/ 14264 h 48900"/>
                <a:gd name="connsiteX10" fmla="*/ 436418 w 2493818"/>
                <a:gd name="connsiteY10" fmla="*/ 21191 h 48900"/>
                <a:gd name="connsiteX11" fmla="*/ 457200 w 2493818"/>
                <a:gd name="connsiteY11" fmla="*/ 35045 h 48900"/>
                <a:gd name="connsiteX12" fmla="*/ 505691 w 2493818"/>
                <a:gd name="connsiteY12" fmla="*/ 41973 h 48900"/>
                <a:gd name="connsiteX13" fmla="*/ 547254 w 2493818"/>
                <a:gd name="connsiteY13" fmla="*/ 41973 h 48900"/>
                <a:gd name="connsiteX14" fmla="*/ 602672 w 2493818"/>
                <a:gd name="connsiteY14" fmla="*/ 28118 h 48900"/>
                <a:gd name="connsiteX15" fmla="*/ 692727 w 2493818"/>
                <a:gd name="connsiteY15" fmla="*/ 28118 h 48900"/>
                <a:gd name="connsiteX16" fmla="*/ 734291 w 2493818"/>
                <a:gd name="connsiteY16" fmla="*/ 14264 h 48900"/>
                <a:gd name="connsiteX17" fmla="*/ 803563 w 2493818"/>
                <a:gd name="connsiteY17" fmla="*/ 28118 h 48900"/>
                <a:gd name="connsiteX18" fmla="*/ 845127 w 2493818"/>
                <a:gd name="connsiteY18" fmla="*/ 14264 h 48900"/>
                <a:gd name="connsiteX19" fmla="*/ 865909 w 2493818"/>
                <a:gd name="connsiteY19" fmla="*/ 7336 h 48900"/>
                <a:gd name="connsiteX20" fmla="*/ 907472 w 2493818"/>
                <a:gd name="connsiteY20" fmla="*/ 21191 h 48900"/>
                <a:gd name="connsiteX21" fmla="*/ 928254 w 2493818"/>
                <a:gd name="connsiteY21" fmla="*/ 35045 h 48900"/>
                <a:gd name="connsiteX22" fmla="*/ 969818 w 2493818"/>
                <a:gd name="connsiteY22" fmla="*/ 48900 h 48900"/>
                <a:gd name="connsiteX23" fmla="*/ 990600 w 2493818"/>
                <a:gd name="connsiteY23" fmla="*/ 35045 h 48900"/>
                <a:gd name="connsiteX24" fmla="*/ 1059872 w 2493818"/>
                <a:gd name="connsiteY24" fmla="*/ 35045 h 48900"/>
                <a:gd name="connsiteX25" fmla="*/ 1094509 w 2493818"/>
                <a:gd name="connsiteY25" fmla="*/ 28118 h 48900"/>
                <a:gd name="connsiteX26" fmla="*/ 1177636 w 2493818"/>
                <a:gd name="connsiteY26" fmla="*/ 21191 h 48900"/>
                <a:gd name="connsiteX27" fmla="*/ 1219200 w 2493818"/>
                <a:gd name="connsiteY27" fmla="*/ 7336 h 48900"/>
                <a:gd name="connsiteX28" fmla="*/ 1253836 w 2493818"/>
                <a:gd name="connsiteY28" fmla="*/ 14264 h 48900"/>
                <a:gd name="connsiteX29" fmla="*/ 1274618 w 2493818"/>
                <a:gd name="connsiteY29" fmla="*/ 21191 h 48900"/>
                <a:gd name="connsiteX30" fmla="*/ 1343891 w 2493818"/>
                <a:gd name="connsiteY30" fmla="*/ 14264 h 48900"/>
                <a:gd name="connsiteX31" fmla="*/ 1364672 w 2493818"/>
                <a:gd name="connsiteY31" fmla="*/ 409 h 48900"/>
                <a:gd name="connsiteX32" fmla="*/ 1420091 w 2493818"/>
                <a:gd name="connsiteY32" fmla="*/ 14264 h 48900"/>
                <a:gd name="connsiteX33" fmla="*/ 1503218 w 2493818"/>
                <a:gd name="connsiteY33" fmla="*/ 28118 h 48900"/>
                <a:gd name="connsiteX34" fmla="*/ 1537854 w 2493818"/>
                <a:gd name="connsiteY34" fmla="*/ 21191 h 48900"/>
                <a:gd name="connsiteX35" fmla="*/ 1676400 w 2493818"/>
                <a:gd name="connsiteY35" fmla="*/ 35045 h 48900"/>
                <a:gd name="connsiteX36" fmla="*/ 1697181 w 2493818"/>
                <a:gd name="connsiteY36" fmla="*/ 28118 h 48900"/>
                <a:gd name="connsiteX37" fmla="*/ 1717963 w 2493818"/>
                <a:gd name="connsiteY37" fmla="*/ 14264 h 48900"/>
                <a:gd name="connsiteX38" fmla="*/ 1738745 w 2493818"/>
                <a:gd name="connsiteY38" fmla="*/ 21191 h 48900"/>
                <a:gd name="connsiteX39" fmla="*/ 1801091 w 2493818"/>
                <a:gd name="connsiteY39" fmla="*/ 14264 h 48900"/>
                <a:gd name="connsiteX40" fmla="*/ 1911927 w 2493818"/>
                <a:gd name="connsiteY40" fmla="*/ 28118 h 48900"/>
                <a:gd name="connsiteX41" fmla="*/ 1932709 w 2493818"/>
                <a:gd name="connsiteY41" fmla="*/ 35045 h 48900"/>
                <a:gd name="connsiteX42" fmla="*/ 1974272 w 2493818"/>
                <a:gd name="connsiteY42" fmla="*/ 28118 h 48900"/>
                <a:gd name="connsiteX43" fmla="*/ 1995054 w 2493818"/>
                <a:gd name="connsiteY43" fmla="*/ 21191 h 48900"/>
                <a:gd name="connsiteX44" fmla="*/ 2057400 w 2493818"/>
                <a:gd name="connsiteY44" fmla="*/ 14264 h 48900"/>
                <a:gd name="connsiteX45" fmla="*/ 2098963 w 2493818"/>
                <a:gd name="connsiteY45" fmla="*/ 21191 h 48900"/>
                <a:gd name="connsiteX46" fmla="*/ 2119745 w 2493818"/>
                <a:gd name="connsiteY46" fmla="*/ 28118 h 48900"/>
                <a:gd name="connsiteX47" fmla="*/ 2140527 w 2493818"/>
                <a:gd name="connsiteY47" fmla="*/ 21191 h 48900"/>
                <a:gd name="connsiteX48" fmla="*/ 2168236 w 2493818"/>
                <a:gd name="connsiteY48" fmla="*/ 28118 h 48900"/>
                <a:gd name="connsiteX49" fmla="*/ 2189018 w 2493818"/>
                <a:gd name="connsiteY49" fmla="*/ 35045 h 48900"/>
                <a:gd name="connsiteX50" fmla="*/ 2251363 w 2493818"/>
                <a:gd name="connsiteY50" fmla="*/ 28118 h 48900"/>
                <a:gd name="connsiteX51" fmla="*/ 2382981 w 2493818"/>
                <a:gd name="connsiteY51" fmla="*/ 21191 h 48900"/>
                <a:gd name="connsiteX52" fmla="*/ 2493818 w 2493818"/>
                <a:gd name="connsiteY52" fmla="*/ 21191 h 4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93818" h="48900">
                  <a:moveTo>
                    <a:pt x="0" y="41973"/>
                  </a:moveTo>
                  <a:cubicBezTo>
                    <a:pt x="16164" y="32737"/>
                    <a:pt x="30236" y="17915"/>
                    <a:pt x="48491" y="14264"/>
                  </a:cubicBezTo>
                  <a:cubicBezTo>
                    <a:pt x="56655" y="12631"/>
                    <a:pt x="61826" y="24395"/>
                    <a:pt x="69272" y="28118"/>
                  </a:cubicBezTo>
                  <a:cubicBezTo>
                    <a:pt x="75803" y="31383"/>
                    <a:pt x="83127" y="32736"/>
                    <a:pt x="90054" y="35045"/>
                  </a:cubicBezTo>
                  <a:cubicBezTo>
                    <a:pt x="129365" y="31114"/>
                    <a:pt x="157717" y="21453"/>
                    <a:pt x="193963" y="35045"/>
                  </a:cubicBezTo>
                  <a:cubicBezTo>
                    <a:pt x="201759" y="37968"/>
                    <a:pt x="207818" y="44282"/>
                    <a:pt x="214745" y="48900"/>
                  </a:cubicBezTo>
                  <a:cubicBezTo>
                    <a:pt x="266981" y="31489"/>
                    <a:pt x="202594" y="54976"/>
                    <a:pt x="256309" y="28118"/>
                  </a:cubicBezTo>
                  <a:cubicBezTo>
                    <a:pt x="262840" y="24852"/>
                    <a:pt x="270164" y="23500"/>
                    <a:pt x="277091" y="21191"/>
                  </a:cubicBezTo>
                  <a:cubicBezTo>
                    <a:pt x="288636" y="23500"/>
                    <a:pt x="299953" y="28118"/>
                    <a:pt x="311727" y="28118"/>
                  </a:cubicBezTo>
                  <a:cubicBezTo>
                    <a:pt x="372434" y="28118"/>
                    <a:pt x="370249" y="27083"/>
                    <a:pt x="408709" y="14264"/>
                  </a:cubicBezTo>
                  <a:cubicBezTo>
                    <a:pt x="417945" y="16573"/>
                    <a:pt x="427667" y="17441"/>
                    <a:pt x="436418" y="21191"/>
                  </a:cubicBezTo>
                  <a:cubicBezTo>
                    <a:pt x="444070" y="24470"/>
                    <a:pt x="449226" y="32653"/>
                    <a:pt x="457200" y="35045"/>
                  </a:cubicBezTo>
                  <a:cubicBezTo>
                    <a:pt x="472839" y="39737"/>
                    <a:pt x="489527" y="39664"/>
                    <a:pt x="505691" y="41973"/>
                  </a:cubicBezTo>
                  <a:cubicBezTo>
                    <a:pt x="561106" y="23499"/>
                    <a:pt x="491837" y="41973"/>
                    <a:pt x="547254" y="41973"/>
                  </a:cubicBezTo>
                  <a:cubicBezTo>
                    <a:pt x="563971" y="41973"/>
                    <a:pt x="586274" y="33584"/>
                    <a:pt x="602672" y="28118"/>
                  </a:cubicBezTo>
                  <a:cubicBezTo>
                    <a:pt x="644208" y="38502"/>
                    <a:pt x="635103" y="39642"/>
                    <a:pt x="692727" y="28118"/>
                  </a:cubicBezTo>
                  <a:cubicBezTo>
                    <a:pt x="707047" y="25254"/>
                    <a:pt x="734291" y="14264"/>
                    <a:pt x="734291" y="14264"/>
                  </a:cubicBezTo>
                  <a:cubicBezTo>
                    <a:pt x="757382" y="18882"/>
                    <a:pt x="781223" y="35564"/>
                    <a:pt x="803563" y="28118"/>
                  </a:cubicBezTo>
                  <a:lnTo>
                    <a:pt x="845127" y="14264"/>
                  </a:lnTo>
                  <a:lnTo>
                    <a:pt x="865909" y="7336"/>
                  </a:lnTo>
                  <a:cubicBezTo>
                    <a:pt x="879763" y="11954"/>
                    <a:pt x="895321" y="13091"/>
                    <a:pt x="907472" y="21191"/>
                  </a:cubicBezTo>
                  <a:cubicBezTo>
                    <a:pt x="914399" y="25809"/>
                    <a:pt x="920646" y="31664"/>
                    <a:pt x="928254" y="35045"/>
                  </a:cubicBezTo>
                  <a:cubicBezTo>
                    <a:pt x="941599" y="40976"/>
                    <a:pt x="969818" y="48900"/>
                    <a:pt x="969818" y="48900"/>
                  </a:cubicBezTo>
                  <a:cubicBezTo>
                    <a:pt x="976745" y="44282"/>
                    <a:pt x="983153" y="38768"/>
                    <a:pt x="990600" y="35045"/>
                  </a:cubicBezTo>
                  <a:cubicBezTo>
                    <a:pt x="1017467" y="21611"/>
                    <a:pt x="1025182" y="30089"/>
                    <a:pt x="1059872" y="35045"/>
                  </a:cubicBezTo>
                  <a:cubicBezTo>
                    <a:pt x="1071418" y="32736"/>
                    <a:pt x="1082815" y="29494"/>
                    <a:pt x="1094509" y="28118"/>
                  </a:cubicBezTo>
                  <a:cubicBezTo>
                    <a:pt x="1122124" y="24869"/>
                    <a:pt x="1150209" y="25762"/>
                    <a:pt x="1177636" y="21191"/>
                  </a:cubicBezTo>
                  <a:cubicBezTo>
                    <a:pt x="1192041" y="18790"/>
                    <a:pt x="1219200" y="7336"/>
                    <a:pt x="1219200" y="7336"/>
                  </a:cubicBezTo>
                  <a:cubicBezTo>
                    <a:pt x="1230745" y="9645"/>
                    <a:pt x="1242414" y="11408"/>
                    <a:pt x="1253836" y="14264"/>
                  </a:cubicBezTo>
                  <a:cubicBezTo>
                    <a:pt x="1260920" y="16035"/>
                    <a:pt x="1267316" y="21191"/>
                    <a:pt x="1274618" y="21191"/>
                  </a:cubicBezTo>
                  <a:cubicBezTo>
                    <a:pt x="1297824" y="21191"/>
                    <a:pt x="1320800" y="16573"/>
                    <a:pt x="1343891" y="14264"/>
                  </a:cubicBezTo>
                  <a:cubicBezTo>
                    <a:pt x="1350818" y="9646"/>
                    <a:pt x="1356411" y="1442"/>
                    <a:pt x="1364672" y="409"/>
                  </a:cubicBezTo>
                  <a:cubicBezTo>
                    <a:pt x="1387643" y="-2463"/>
                    <a:pt x="1399815" y="10577"/>
                    <a:pt x="1420091" y="14264"/>
                  </a:cubicBezTo>
                  <a:cubicBezTo>
                    <a:pt x="1539032" y="35890"/>
                    <a:pt x="1429793" y="9763"/>
                    <a:pt x="1503218" y="28118"/>
                  </a:cubicBezTo>
                  <a:cubicBezTo>
                    <a:pt x="1514763" y="25809"/>
                    <a:pt x="1526080" y="21191"/>
                    <a:pt x="1537854" y="21191"/>
                  </a:cubicBezTo>
                  <a:cubicBezTo>
                    <a:pt x="1640839" y="21191"/>
                    <a:pt x="1622411" y="17050"/>
                    <a:pt x="1676400" y="35045"/>
                  </a:cubicBezTo>
                  <a:cubicBezTo>
                    <a:pt x="1683327" y="32736"/>
                    <a:pt x="1690650" y="31383"/>
                    <a:pt x="1697181" y="28118"/>
                  </a:cubicBezTo>
                  <a:cubicBezTo>
                    <a:pt x="1704628" y="24395"/>
                    <a:pt x="1709751" y="15633"/>
                    <a:pt x="1717963" y="14264"/>
                  </a:cubicBezTo>
                  <a:cubicBezTo>
                    <a:pt x="1725166" y="13064"/>
                    <a:pt x="1731818" y="18882"/>
                    <a:pt x="1738745" y="21191"/>
                  </a:cubicBezTo>
                  <a:cubicBezTo>
                    <a:pt x="1759527" y="18882"/>
                    <a:pt x="1780181" y="14264"/>
                    <a:pt x="1801091" y="14264"/>
                  </a:cubicBezTo>
                  <a:cubicBezTo>
                    <a:pt x="1831204" y="14264"/>
                    <a:pt x="1878970" y="19879"/>
                    <a:pt x="1911927" y="28118"/>
                  </a:cubicBezTo>
                  <a:cubicBezTo>
                    <a:pt x="1919011" y="29889"/>
                    <a:pt x="1925782" y="32736"/>
                    <a:pt x="1932709" y="35045"/>
                  </a:cubicBezTo>
                  <a:cubicBezTo>
                    <a:pt x="1946563" y="32736"/>
                    <a:pt x="1960561" y="31165"/>
                    <a:pt x="1974272" y="28118"/>
                  </a:cubicBezTo>
                  <a:cubicBezTo>
                    <a:pt x="1981400" y="26534"/>
                    <a:pt x="1987851" y="22391"/>
                    <a:pt x="1995054" y="21191"/>
                  </a:cubicBezTo>
                  <a:cubicBezTo>
                    <a:pt x="2015679" y="17754"/>
                    <a:pt x="2036618" y="16573"/>
                    <a:pt x="2057400" y="14264"/>
                  </a:cubicBezTo>
                  <a:cubicBezTo>
                    <a:pt x="2071254" y="16573"/>
                    <a:pt x="2085252" y="18144"/>
                    <a:pt x="2098963" y="21191"/>
                  </a:cubicBezTo>
                  <a:cubicBezTo>
                    <a:pt x="2106091" y="22775"/>
                    <a:pt x="2112443" y="28118"/>
                    <a:pt x="2119745" y="28118"/>
                  </a:cubicBezTo>
                  <a:cubicBezTo>
                    <a:pt x="2127047" y="28118"/>
                    <a:pt x="2133600" y="23500"/>
                    <a:pt x="2140527" y="21191"/>
                  </a:cubicBezTo>
                  <a:cubicBezTo>
                    <a:pt x="2149763" y="23500"/>
                    <a:pt x="2159082" y="25503"/>
                    <a:pt x="2168236" y="28118"/>
                  </a:cubicBezTo>
                  <a:cubicBezTo>
                    <a:pt x="2175257" y="30124"/>
                    <a:pt x="2181716" y="35045"/>
                    <a:pt x="2189018" y="35045"/>
                  </a:cubicBezTo>
                  <a:cubicBezTo>
                    <a:pt x="2209928" y="35045"/>
                    <a:pt x="2230507" y="29608"/>
                    <a:pt x="2251363" y="28118"/>
                  </a:cubicBezTo>
                  <a:cubicBezTo>
                    <a:pt x="2295185" y="24988"/>
                    <a:pt x="2339066" y="22446"/>
                    <a:pt x="2382981" y="21191"/>
                  </a:cubicBezTo>
                  <a:cubicBezTo>
                    <a:pt x="2419912" y="20136"/>
                    <a:pt x="2456872" y="21191"/>
                    <a:pt x="2493818" y="2119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77" name="Freeform 76">
              <a:extLst>
                <a:ext uri="{FF2B5EF4-FFF2-40B4-BE49-F238E27FC236}">
                  <a16:creationId xmlns:a16="http://schemas.microsoft.com/office/drawing/2014/main" id="{E6B15CE0-DCFA-5E7B-3BEB-BEEBA1D1FB51}"/>
                </a:ext>
              </a:extLst>
            </p:cNvPr>
            <p:cNvSpPr/>
            <p:nvPr/>
          </p:nvSpPr>
          <p:spPr>
            <a:xfrm>
              <a:off x="6162377" y="4831125"/>
              <a:ext cx="2493818" cy="48900"/>
            </a:xfrm>
            <a:custGeom>
              <a:avLst/>
              <a:gdLst>
                <a:gd name="connsiteX0" fmla="*/ 0 w 2493818"/>
                <a:gd name="connsiteY0" fmla="*/ 41973 h 48900"/>
                <a:gd name="connsiteX1" fmla="*/ 48491 w 2493818"/>
                <a:gd name="connsiteY1" fmla="*/ 14264 h 48900"/>
                <a:gd name="connsiteX2" fmla="*/ 69272 w 2493818"/>
                <a:gd name="connsiteY2" fmla="*/ 28118 h 48900"/>
                <a:gd name="connsiteX3" fmla="*/ 90054 w 2493818"/>
                <a:gd name="connsiteY3" fmla="*/ 35045 h 48900"/>
                <a:gd name="connsiteX4" fmla="*/ 193963 w 2493818"/>
                <a:gd name="connsiteY4" fmla="*/ 35045 h 48900"/>
                <a:gd name="connsiteX5" fmla="*/ 214745 w 2493818"/>
                <a:gd name="connsiteY5" fmla="*/ 48900 h 48900"/>
                <a:gd name="connsiteX6" fmla="*/ 256309 w 2493818"/>
                <a:gd name="connsiteY6" fmla="*/ 28118 h 48900"/>
                <a:gd name="connsiteX7" fmla="*/ 277091 w 2493818"/>
                <a:gd name="connsiteY7" fmla="*/ 21191 h 48900"/>
                <a:gd name="connsiteX8" fmla="*/ 311727 w 2493818"/>
                <a:gd name="connsiteY8" fmla="*/ 28118 h 48900"/>
                <a:gd name="connsiteX9" fmla="*/ 408709 w 2493818"/>
                <a:gd name="connsiteY9" fmla="*/ 14264 h 48900"/>
                <a:gd name="connsiteX10" fmla="*/ 436418 w 2493818"/>
                <a:gd name="connsiteY10" fmla="*/ 21191 h 48900"/>
                <a:gd name="connsiteX11" fmla="*/ 457200 w 2493818"/>
                <a:gd name="connsiteY11" fmla="*/ 35045 h 48900"/>
                <a:gd name="connsiteX12" fmla="*/ 505691 w 2493818"/>
                <a:gd name="connsiteY12" fmla="*/ 41973 h 48900"/>
                <a:gd name="connsiteX13" fmla="*/ 547254 w 2493818"/>
                <a:gd name="connsiteY13" fmla="*/ 41973 h 48900"/>
                <a:gd name="connsiteX14" fmla="*/ 602672 w 2493818"/>
                <a:gd name="connsiteY14" fmla="*/ 28118 h 48900"/>
                <a:gd name="connsiteX15" fmla="*/ 692727 w 2493818"/>
                <a:gd name="connsiteY15" fmla="*/ 28118 h 48900"/>
                <a:gd name="connsiteX16" fmla="*/ 734291 w 2493818"/>
                <a:gd name="connsiteY16" fmla="*/ 14264 h 48900"/>
                <a:gd name="connsiteX17" fmla="*/ 803563 w 2493818"/>
                <a:gd name="connsiteY17" fmla="*/ 28118 h 48900"/>
                <a:gd name="connsiteX18" fmla="*/ 845127 w 2493818"/>
                <a:gd name="connsiteY18" fmla="*/ 14264 h 48900"/>
                <a:gd name="connsiteX19" fmla="*/ 865909 w 2493818"/>
                <a:gd name="connsiteY19" fmla="*/ 7336 h 48900"/>
                <a:gd name="connsiteX20" fmla="*/ 907472 w 2493818"/>
                <a:gd name="connsiteY20" fmla="*/ 21191 h 48900"/>
                <a:gd name="connsiteX21" fmla="*/ 928254 w 2493818"/>
                <a:gd name="connsiteY21" fmla="*/ 35045 h 48900"/>
                <a:gd name="connsiteX22" fmla="*/ 969818 w 2493818"/>
                <a:gd name="connsiteY22" fmla="*/ 48900 h 48900"/>
                <a:gd name="connsiteX23" fmla="*/ 990600 w 2493818"/>
                <a:gd name="connsiteY23" fmla="*/ 35045 h 48900"/>
                <a:gd name="connsiteX24" fmla="*/ 1059872 w 2493818"/>
                <a:gd name="connsiteY24" fmla="*/ 35045 h 48900"/>
                <a:gd name="connsiteX25" fmla="*/ 1094509 w 2493818"/>
                <a:gd name="connsiteY25" fmla="*/ 28118 h 48900"/>
                <a:gd name="connsiteX26" fmla="*/ 1177636 w 2493818"/>
                <a:gd name="connsiteY26" fmla="*/ 21191 h 48900"/>
                <a:gd name="connsiteX27" fmla="*/ 1219200 w 2493818"/>
                <a:gd name="connsiteY27" fmla="*/ 7336 h 48900"/>
                <a:gd name="connsiteX28" fmla="*/ 1253836 w 2493818"/>
                <a:gd name="connsiteY28" fmla="*/ 14264 h 48900"/>
                <a:gd name="connsiteX29" fmla="*/ 1274618 w 2493818"/>
                <a:gd name="connsiteY29" fmla="*/ 21191 h 48900"/>
                <a:gd name="connsiteX30" fmla="*/ 1343891 w 2493818"/>
                <a:gd name="connsiteY30" fmla="*/ 14264 h 48900"/>
                <a:gd name="connsiteX31" fmla="*/ 1364672 w 2493818"/>
                <a:gd name="connsiteY31" fmla="*/ 409 h 48900"/>
                <a:gd name="connsiteX32" fmla="*/ 1420091 w 2493818"/>
                <a:gd name="connsiteY32" fmla="*/ 14264 h 48900"/>
                <a:gd name="connsiteX33" fmla="*/ 1503218 w 2493818"/>
                <a:gd name="connsiteY33" fmla="*/ 28118 h 48900"/>
                <a:gd name="connsiteX34" fmla="*/ 1537854 w 2493818"/>
                <a:gd name="connsiteY34" fmla="*/ 21191 h 48900"/>
                <a:gd name="connsiteX35" fmla="*/ 1676400 w 2493818"/>
                <a:gd name="connsiteY35" fmla="*/ 35045 h 48900"/>
                <a:gd name="connsiteX36" fmla="*/ 1697181 w 2493818"/>
                <a:gd name="connsiteY36" fmla="*/ 28118 h 48900"/>
                <a:gd name="connsiteX37" fmla="*/ 1717963 w 2493818"/>
                <a:gd name="connsiteY37" fmla="*/ 14264 h 48900"/>
                <a:gd name="connsiteX38" fmla="*/ 1738745 w 2493818"/>
                <a:gd name="connsiteY38" fmla="*/ 21191 h 48900"/>
                <a:gd name="connsiteX39" fmla="*/ 1801091 w 2493818"/>
                <a:gd name="connsiteY39" fmla="*/ 14264 h 48900"/>
                <a:gd name="connsiteX40" fmla="*/ 1911927 w 2493818"/>
                <a:gd name="connsiteY40" fmla="*/ 28118 h 48900"/>
                <a:gd name="connsiteX41" fmla="*/ 1932709 w 2493818"/>
                <a:gd name="connsiteY41" fmla="*/ 35045 h 48900"/>
                <a:gd name="connsiteX42" fmla="*/ 1974272 w 2493818"/>
                <a:gd name="connsiteY42" fmla="*/ 28118 h 48900"/>
                <a:gd name="connsiteX43" fmla="*/ 1995054 w 2493818"/>
                <a:gd name="connsiteY43" fmla="*/ 21191 h 48900"/>
                <a:gd name="connsiteX44" fmla="*/ 2057400 w 2493818"/>
                <a:gd name="connsiteY44" fmla="*/ 14264 h 48900"/>
                <a:gd name="connsiteX45" fmla="*/ 2098963 w 2493818"/>
                <a:gd name="connsiteY45" fmla="*/ 21191 h 48900"/>
                <a:gd name="connsiteX46" fmla="*/ 2119745 w 2493818"/>
                <a:gd name="connsiteY46" fmla="*/ 28118 h 48900"/>
                <a:gd name="connsiteX47" fmla="*/ 2140527 w 2493818"/>
                <a:gd name="connsiteY47" fmla="*/ 21191 h 48900"/>
                <a:gd name="connsiteX48" fmla="*/ 2168236 w 2493818"/>
                <a:gd name="connsiteY48" fmla="*/ 28118 h 48900"/>
                <a:gd name="connsiteX49" fmla="*/ 2189018 w 2493818"/>
                <a:gd name="connsiteY49" fmla="*/ 35045 h 48900"/>
                <a:gd name="connsiteX50" fmla="*/ 2251363 w 2493818"/>
                <a:gd name="connsiteY50" fmla="*/ 28118 h 48900"/>
                <a:gd name="connsiteX51" fmla="*/ 2382981 w 2493818"/>
                <a:gd name="connsiteY51" fmla="*/ 21191 h 48900"/>
                <a:gd name="connsiteX52" fmla="*/ 2493818 w 2493818"/>
                <a:gd name="connsiteY52" fmla="*/ 21191 h 4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93818" h="48900">
                  <a:moveTo>
                    <a:pt x="0" y="41973"/>
                  </a:moveTo>
                  <a:cubicBezTo>
                    <a:pt x="16164" y="32737"/>
                    <a:pt x="30236" y="17915"/>
                    <a:pt x="48491" y="14264"/>
                  </a:cubicBezTo>
                  <a:cubicBezTo>
                    <a:pt x="56655" y="12631"/>
                    <a:pt x="61826" y="24395"/>
                    <a:pt x="69272" y="28118"/>
                  </a:cubicBezTo>
                  <a:cubicBezTo>
                    <a:pt x="75803" y="31383"/>
                    <a:pt x="83127" y="32736"/>
                    <a:pt x="90054" y="35045"/>
                  </a:cubicBezTo>
                  <a:cubicBezTo>
                    <a:pt x="129365" y="31114"/>
                    <a:pt x="157717" y="21453"/>
                    <a:pt x="193963" y="35045"/>
                  </a:cubicBezTo>
                  <a:cubicBezTo>
                    <a:pt x="201759" y="37968"/>
                    <a:pt x="207818" y="44282"/>
                    <a:pt x="214745" y="48900"/>
                  </a:cubicBezTo>
                  <a:cubicBezTo>
                    <a:pt x="266981" y="31489"/>
                    <a:pt x="202594" y="54976"/>
                    <a:pt x="256309" y="28118"/>
                  </a:cubicBezTo>
                  <a:cubicBezTo>
                    <a:pt x="262840" y="24852"/>
                    <a:pt x="270164" y="23500"/>
                    <a:pt x="277091" y="21191"/>
                  </a:cubicBezTo>
                  <a:cubicBezTo>
                    <a:pt x="288636" y="23500"/>
                    <a:pt x="299953" y="28118"/>
                    <a:pt x="311727" y="28118"/>
                  </a:cubicBezTo>
                  <a:cubicBezTo>
                    <a:pt x="372434" y="28118"/>
                    <a:pt x="370249" y="27083"/>
                    <a:pt x="408709" y="14264"/>
                  </a:cubicBezTo>
                  <a:cubicBezTo>
                    <a:pt x="417945" y="16573"/>
                    <a:pt x="427667" y="17441"/>
                    <a:pt x="436418" y="21191"/>
                  </a:cubicBezTo>
                  <a:cubicBezTo>
                    <a:pt x="444070" y="24470"/>
                    <a:pt x="449226" y="32653"/>
                    <a:pt x="457200" y="35045"/>
                  </a:cubicBezTo>
                  <a:cubicBezTo>
                    <a:pt x="472839" y="39737"/>
                    <a:pt x="489527" y="39664"/>
                    <a:pt x="505691" y="41973"/>
                  </a:cubicBezTo>
                  <a:cubicBezTo>
                    <a:pt x="561106" y="23499"/>
                    <a:pt x="491837" y="41973"/>
                    <a:pt x="547254" y="41973"/>
                  </a:cubicBezTo>
                  <a:cubicBezTo>
                    <a:pt x="563971" y="41973"/>
                    <a:pt x="586274" y="33584"/>
                    <a:pt x="602672" y="28118"/>
                  </a:cubicBezTo>
                  <a:cubicBezTo>
                    <a:pt x="644208" y="38502"/>
                    <a:pt x="635103" y="39642"/>
                    <a:pt x="692727" y="28118"/>
                  </a:cubicBezTo>
                  <a:cubicBezTo>
                    <a:pt x="707047" y="25254"/>
                    <a:pt x="734291" y="14264"/>
                    <a:pt x="734291" y="14264"/>
                  </a:cubicBezTo>
                  <a:cubicBezTo>
                    <a:pt x="757382" y="18882"/>
                    <a:pt x="781223" y="35564"/>
                    <a:pt x="803563" y="28118"/>
                  </a:cubicBezTo>
                  <a:lnTo>
                    <a:pt x="845127" y="14264"/>
                  </a:lnTo>
                  <a:lnTo>
                    <a:pt x="865909" y="7336"/>
                  </a:lnTo>
                  <a:cubicBezTo>
                    <a:pt x="879763" y="11954"/>
                    <a:pt x="895321" y="13091"/>
                    <a:pt x="907472" y="21191"/>
                  </a:cubicBezTo>
                  <a:cubicBezTo>
                    <a:pt x="914399" y="25809"/>
                    <a:pt x="920646" y="31664"/>
                    <a:pt x="928254" y="35045"/>
                  </a:cubicBezTo>
                  <a:cubicBezTo>
                    <a:pt x="941599" y="40976"/>
                    <a:pt x="969818" y="48900"/>
                    <a:pt x="969818" y="48900"/>
                  </a:cubicBezTo>
                  <a:cubicBezTo>
                    <a:pt x="976745" y="44282"/>
                    <a:pt x="983153" y="38768"/>
                    <a:pt x="990600" y="35045"/>
                  </a:cubicBezTo>
                  <a:cubicBezTo>
                    <a:pt x="1017467" y="21611"/>
                    <a:pt x="1025182" y="30089"/>
                    <a:pt x="1059872" y="35045"/>
                  </a:cubicBezTo>
                  <a:cubicBezTo>
                    <a:pt x="1071418" y="32736"/>
                    <a:pt x="1082815" y="29494"/>
                    <a:pt x="1094509" y="28118"/>
                  </a:cubicBezTo>
                  <a:cubicBezTo>
                    <a:pt x="1122124" y="24869"/>
                    <a:pt x="1150209" y="25762"/>
                    <a:pt x="1177636" y="21191"/>
                  </a:cubicBezTo>
                  <a:cubicBezTo>
                    <a:pt x="1192041" y="18790"/>
                    <a:pt x="1219200" y="7336"/>
                    <a:pt x="1219200" y="7336"/>
                  </a:cubicBezTo>
                  <a:cubicBezTo>
                    <a:pt x="1230745" y="9645"/>
                    <a:pt x="1242414" y="11408"/>
                    <a:pt x="1253836" y="14264"/>
                  </a:cubicBezTo>
                  <a:cubicBezTo>
                    <a:pt x="1260920" y="16035"/>
                    <a:pt x="1267316" y="21191"/>
                    <a:pt x="1274618" y="21191"/>
                  </a:cubicBezTo>
                  <a:cubicBezTo>
                    <a:pt x="1297824" y="21191"/>
                    <a:pt x="1320800" y="16573"/>
                    <a:pt x="1343891" y="14264"/>
                  </a:cubicBezTo>
                  <a:cubicBezTo>
                    <a:pt x="1350818" y="9646"/>
                    <a:pt x="1356411" y="1442"/>
                    <a:pt x="1364672" y="409"/>
                  </a:cubicBezTo>
                  <a:cubicBezTo>
                    <a:pt x="1387643" y="-2463"/>
                    <a:pt x="1399815" y="10577"/>
                    <a:pt x="1420091" y="14264"/>
                  </a:cubicBezTo>
                  <a:cubicBezTo>
                    <a:pt x="1539032" y="35890"/>
                    <a:pt x="1429793" y="9763"/>
                    <a:pt x="1503218" y="28118"/>
                  </a:cubicBezTo>
                  <a:cubicBezTo>
                    <a:pt x="1514763" y="25809"/>
                    <a:pt x="1526080" y="21191"/>
                    <a:pt x="1537854" y="21191"/>
                  </a:cubicBezTo>
                  <a:cubicBezTo>
                    <a:pt x="1640839" y="21191"/>
                    <a:pt x="1622411" y="17050"/>
                    <a:pt x="1676400" y="35045"/>
                  </a:cubicBezTo>
                  <a:cubicBezTo>
                    <a:pt x="1683327" y="32736"/>
                    <a:pt x="1690650" y="31383"/>
                    <a:pt x="1697181" y="28118"/>
                  </a:cubicBezTo>
                  <a:cubicBezTo>
                    <a:pt x="1704628" y="24395"/>
                    <a:pt x="1709751" y="15633"/>
                    <a:pt x="1717963" y="14264"/>
                  </a:cubicBezTo>
                  <a:cubicBezTo>
                    <a:pt x="1725166" y="13064"/>
                    <a:pt x="1731818" y="18882"/>
                    <a:pt x="1738745" y="21191"/>
                  </a:cubicBezTo>
                  <a:cubicBezTo>
                    <a:pt x="1759527" y="18882"/>
                    <a:pt x="1780181" y="14264"/>
                    <a:pt x="1801091" y="14264"/>
                  </a:cubicBezTo>
                  <a:cubicBezTo>
                    <a:pt x="1831204" y="14264"/>
                    <a:pt x="1878970" y="19879"/>
                    <a:pt x="1911927" y="28118"/>
                  </a:cubicBezTo>
                  <a:cubicBezTo>
                    <a:pt x="1919011" y="29889"/>
                    <a:pt x="1925782" y="32736"/>
                    <a:pt x="1932709" y="35045"/>
                  </a:cubicBezTo>
                  <a:cubicBezTo>
                    <a:pt x="1946563" y="32736"/>
                    <a:pt x="1960561" y="31165"/>
                    <a:pt x="1974272" y="28118"/>
                  </a:cubicBezTo>
                  <a:cubicBezTo>
                    <a:pt x="1981400" y="26534"/>
                    <a:pt x="1987851" y="22391"/>
                    <a:pt x="1995054" y="21191"/>
                  </a:cubicBezTo>
                  <a:cubicBezTo>
                    <a:pt x="2015679" y="17754"/>
                    <a:pt x="2036618" y="16573"/>
                    <a:pt x="2057400" y="14264"/>
                  </a:cubicBezTo>
                  <a:cubicBezTo>
                    <a:pt x="2071254" y="16573"/>
                    <a:pt x="2085252" y="18144"/>
                    <a:pt x="2098963" y="21191"/>
                  </a:cubicBezTo>
                  <a:cubicBezTo>
                    <a:pt x="2106091" y="22775"/>
                    <a:pt x="2112443" y="28118"/>
                    <a:pt x="2119745" y="28118"/>
                  </a:cubicBezTo>
                  <a:cubicBezTo>
                    <a:pt x="2127047" y="28118"/>
                    <a:pt x="2133600" y="23500"/>
                    <a:pt x="2140527" y="21191"/>
                  </a:cubicBezTo>
                  <a:cubicBezTo>
                    <a:pt x="2149763" y="23500"/>
                    <a:pt x="2159082" y="25503"/>
                    <a:pt x="2168236" y="28118"/>
                  </a:cubicBezTo>
                  <a:cubicBezTo>
                    <a:pt x="2175257" y="30124"/>
                    <a:pt x="2181716" y="35045"/>
                    <a:pt x="2189018" y="35045"/>
                  </a:cubicBezTo>
                  <a:cubicBezTo>
                    <a:pt x="2209928" y="35045"/>
                    <a:pt x="2230507" y="29608"/>
                    <a:pt x="2251363" y="28118"/>
                  </a:cubicBezTo>
                  <a:cubicBezTo>
                    <a:pt x="2295185" y="24988"/>
                    <a:pt x="2339066" y="22446"/>
                    <a:pt x="2382981" y="21191"/>
                  </a:cubicBezTo>
                  <a:cubicBezTo>
                    <a:pt x="2419912" y="20136"/>
                    <a:pt x="2456872" y="21191"/>
                    <a:pt x="2493818" y="2119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78" name="Freeform 77">
              <a:extLst>
                <a:ext uri="{FF2B5EF4-FFF2-40B4-BE49-F238E27FC236}">
                  <a16:creationId xmlns:a16="http://schemas.microsoft.com/office/drawing/2014/main" id="{EC26DCC1-B982-7458-0A10-985755F3C19D}"/>
                </a:ext>
              </a:extLst>
            </p:cNvPr>
            <p:cNvSpPr/>
            <p:nvPr/>
          </p:nvSpPr>
          <p:spPr>
            <a:xfrm flipV="1">
              <a:off x="6151551" y="5146897"/>
              <a:ext cx="2493818" cy="48900"/>
            </a:xfrm>
            <a:custGeom>
              <a:avLst/>
              <a:gdLst>
                <a:gd name="connsiteX0" fmla="*/ 0 w 2493818"/>
                <a:gd name="connsiteY0" fmla="*/ 41973 h 48900"/>
                <a:gd name="connsiteX1" fmla="*/ 48491 w 2493818"/>
                <a:gd name="connsiteY1" fmla="*/ 14264 h 48900"/>
                <a:gd name="connsiteX2" fmla="*/ 69272 w 2493818"/>
                <a:gd name="connsiteY2" fmla="*/ 28118 h 48900"/>
                <a:gd name="connsiteX3" fmla="*/ 90054 w 2493818"/>
                <a:gd name="connsiteY3" fmla="*/ 35045 h 48900"/>
                <a:gd name="connsiteX4" fmla="*/ 193963 w 2493818"/>
                <a:gd name="connsiteY4" fmla="*/ 35045 h 48900"/>
                <a:gd name="connsiteX5" fmla="*/ 214745 w 2493818"/>
                <a:gd name="connsiteY5" fmla="*/ 48900 h 48900"/>
                <a:gd name="connsiteX6" fmla="*/ 256309 w 2493818"/>
                <a:gd name="connsiteY6" fmla="*/ 28118 h 48900"/>
                <a:gd name="connsiteX7" fmla="*/ 277091 w 2493818"/>
                <a:gd name="connsiteY7" fmla="*/ 21191 h 48900"/>
                <a:gd name="connsiteX8" fmla="*/ 311727 w 2493818"/>
                <a:gd name="connsiteY8" fmla="*/ 28118 h 48900"/>
                <a:gd name="connsiteX9" fmla="*/ 408709 w 2493818"/>
                <a:gd name="connsiteY9" fmla="*/ 14264 h 48900"/>
                <a:gd name="connsiteX10" fmla="*/ 436418 w 2493818"/>
                <a:gd name="connsiteY10" fmla="*/ 21191 h 48900"/>
                <a:gd name="connsiteX11" fmla="*/ 457200 w 2493818"/>
                <a:gd name="connsiteY11" fmla="*/ 35045 h 48900"/>
                <a:gd name="connsiteX12" fmla="*/ 505691 w 2493818"/>
                <a:gd name="connsiteY12" fmla="*/ 41973 h 48900"/>
                <a:gd name="connsiteX13" fmla="*/ 547254 w 2493818"/>
                <a:gd name="connsiteY13" fmla="*/ 41973 h 48900"/>
                <a:gd name="connsiteX14" fmla="*/ 602672 w 2493818"/>
                <a:gd name="connsiteY14" fmla="*/ 28118 h 48900"/>
                <a:gd name="connsiteX15" fmla="*/ 692727 w 2493818"/>
                <a:gd name="connsiteY15" fmla="*/ 28118 h 48900"/>
                <a:gd name="connsiteX16" fmla="*/ 734291 w 2493818"/>
                <a:gd name="connsiteY16" fmla="*/ 14264 h 48900"/>
                <a:gd name="connsiteX17" fmla="*/ 803563 w 2493818"/>
                <a:gd name="connsiteY17" fmla="*/ 28118 h 48900"/>
                <a:gd name="connsiteX18" fmla="*/ 845127 w 2493818"/>
                <a:gd name="connsiteY18" fmla="*/ 14264 h 48900"/>
                <a:gd name="connsiteX19" fmla="*/ 865909 w 2493818"/>
                <a:gd name="connsiteY19" fmla="*/ 7336 h 48900"/>
                <a:gd name="connsiteX20" fmla="*/ 907472 w 2493818"/>
                <a:gd name="connsiteY20" fmla="*/ 21191 h 48900"/>
                <a:gd name="connsiteX21" fmla="*/ 928254 w 2493818"/>
                <a:gd name="connsiteY21" fmla="*/ 35045 h 48900"/>
                <a:gd name="connsiteX22" fmla="*/ 969818 w 2493818"/>
                <a:gd name="connsiteY22" fmla="*/ 48900 h 48900"/>
                <a:gd name="connsiteX23" fmla="*/ 990600 w 2493818"/>
                <a:gd name="connsiteY23" fmla="*/ 35045 h 48900"/>
                <a:gd name="connsiteX24" fmla="*/ 1059872 w 2493818"/>
                <a:gd name="connsiteY24" fmla="*/ 35045 h 48900"/>
                <a:gd name="connsiteX25" fmla="*/ 1094509 w 2493818"/>
                <a:gd name="connsiteY25" fmla="*/ 28118 h 48900"/>
                <a:gd name="connsiteX26" fmla="*/ 1177636 w 2493818"/>
                <a:gd name="connsiteY26" fmla="*/ 21191 h 48900"/>
                <a:gd name="connsiteX27" fmla="*/ 1219200 w 2493818"/>
                <a:gd name="connsiteY27" fmla="*/ 7336 h 48900"/>
                <a:gd name="connsiteX28" fmla="*/ 1253836 w 2493818"/>
                <a:gd name="connsiteY28" fmla="*/ 14264 h 48900"/>
                <a:gd name="connsiteX29" fmla="*/ 1274618 w 2493818"/>
                <a:gd name="connsiteY29" fmla="*/ 21191 h 48900"/>
                <a:gd name="connsiteX30" fmla="*/ 1343891 w 2493818"/>
                <a:gd name="connsiteY30" fmla="*/ 14264 h 48900"/>
                <a:gd name="connsiteX31" fmla="*/ 1364672 w 2493818"/>
                <a:gd name="connsiteY31" fmla="*/ 409 h 48900"/>
                <a:gd name="connsiteX32" fmla="*/ 1420091 w 2493818"/>
                <a:gd name="connsiteY32" fmla="*/ 14264 h 48900"/>
                <a:gd name="connsiteX33" fmla="*/ 1503218 w 2493818"/>
                <a:gd name="connsiteY33" fmla="*/ 28118 h 48900"/>
                <a:gd name="connsiteX34" fmla="*/ 1537854 w 2493818"/>
                <a:gd name="connsiteY34" fmla="*/ 21191 h 48900"/>
                <a:gd name="connsiteX35" fmla="*/ 1676400 w 2493818"/>
                <a:gd name="connsiteY35" fmla="*/ 35045 h 48900"/>
                <a:gd name="connsiteX36" fmla="*/ 1697181 w 2493818"/>
                <a:gd name="connsiteY36" fmla="*/ 28118 h 48900"/>
                <a:gd name="connsiteX37" fmla="*/ 1717963 w 2493818"/>
                <a:gd name="connsiteY37" fmla="*/ 14264 h 48900"/>
                <a:gd name="connsiteX38" fmla="*/ 1738745 w 2493818"/>
                <a:gd name="connsiteY38" fmla="*/ 21191 h 48900"/>
                <a:gd name="connsiteX39" fmla="*/ 1801091 w 2493818"/>
                <a:gd name="connsiteY39" fmla="*/ 14264 h 48900"/>
                <a:gd name="connsiteX40" fmla="*/ 1911927 w 2493818"/>
                <a:gd name="connsiteY40" fmla="*/ 28118 h 48900"/>
                <a:gd name="connsiteX41" fmla="*/ 1932709 w 2493818"/>
                <a:gd name="connsiteY41" fmla="*/ 35045 h 48900"/>
                <a:gd name="connsiteX42" fmla="*/ 1974272 w 2493818"/>
                <a:gd name="connsiteY42" fmla="*/ 28118 h 48900"/>
                <a:gd name="connsiteX43" fmla="*/ 1995054 w 2493818"/>
                <a:gd name="connsiteY43" fmla="*/ 21191 h 48900"/>
                <a:gd name="connsiteX44" fmla="*/ 2057400 w 2493818"/>
                <a:gd name="connsiteY44" fmla="*/ 14264 h 48900"/>
                <a:gd name="connsiteX45" fmla="*/ 2098963 w 2493818"/>
                <a:gd name="connsiteY45" fmla="*/ 21191 h 48900"/>
                <a:gd name="connsiteX46" fmla="*/ 2119745 w 2493818"/>
                <a:gd name="connsiteY46" fmla="*/ 28118 h 48900"/>
                <a:gd name="connsiteX47" fmla="*/ 2140527 w 2493818"/>
                <a:gd name="connsiteY47" fmla="*/ 21191 h 48900"/>
                <a:gd name="connsiteX48" fmla="*/ 2168236 w 2493818"/>
                <a:gd name="connsiteY48" fmla="*/ 28118 h 48900"/>
                <a:gd name="connsiteX49" fmla="*/ 2189018 w 2493818"/>
                <a:gd name="connsiteY49" fmla="*/ 35045 h 48900"/>
                <a:gd name="connsiteX50" fmla="*/ 2251363 w 2493818"/>
                <a:gd name="connsiteY50" fmla="*/ 28118 h 48900"/>
                <a:gd name="connsiteX51" fmla="*/ 2382981 w 2493818"/>
                <a:gd name="connsiteY51" fmla="*/ 21191 h 48900"/>
                <a:gd name="connsiteX52" fmla="*/ 2493818 w 2493818"/>
                <a:gd name="connsiteY52" fmla="*/ 21191 h 4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93818" h="48900">
                  <a:moveTo>
                    <a:pt x="0" y="41973"/>
                  </a:moveTo>
                  <a:cubicBezTo>
                    <a:pt x="16164" y="32737"/>
                    <a:pt x="30236" y="17915"/>
                    <a:pt x="48491" y="14264"/>
                  </a:cubicBezTo>
                  <a:cubicBezTo>
                    <a:pt x="56655" y="12631"/>
                    <a:pt x="61826" y="24395"/>
                    <a:pt x="69272" y="28118"/>
                  </a:cubicBezTo>
                  <a:cubicBezTo>
                    <a:pt x="75803" y="31383"/>
                    <a:pt x="83127" y="32736"/>
                    <a:pt x="90054" y="35045"/>
                  </a:cubicBezTo>
                  <a:cubicBezTo>
                    <a:pt x="129365" y="31114"/>
                    <a:pt x="157717" y="21453"/>
                    <a:pt x="193963" y="35045"/>
                  </a:cubicBezTo>
                  <a:cubicBezTo>
                    <a:pt x="201759" y="37968"/>
                    <a:pt x="207818" y="44282"/>
                    <a:pt x="214745" y="48900"/>
                  </a:cubicBezTo>
                  <a:cubicBezTo>
                    <a:pt x="266981" y="31489"/>
                    <a:pt x="202594" y="54976"/>
                    <a:pt x="256309" y="28118"/>
                  </a:cubicBezTo>
                  <a:cubicBezTo>
                    <a:pt x="262840" y="24852"/>
                    <a:pt x="270164" y="23500"/>
                    <a:pt x="277091" y="21191"/>
                  </a:cubicBezTo>
                  <a:cubicBezTo>
                    <a:pt x="288636" y="23500"/>
                    <a:pt x="299953" y="28118"/>
                    <a:pt x="311727" y="28118"/>
                  </a:cubicBezTo>
                  <a:cubicBezTo>
                    <a:pt x="372434" y="28118"/>
                    <a:pt x="370249" y="27083"/>
                    <a:pt x="408709" y="14264"/>
                  </a:cubicBezTo>
                  <a:cubicBezTo>
                    <a:pt x="417945" y="16573"/>
                    <a:pt x="427667" y="17441"/>
                    <a:pt x="436418" y="21191"/>
                  </a:cubicBezTo>
                  <a:cubicBezTo>
                    <a:pt x="444070" y="24470"/>
                    <a:pt x="449226" y="32653"/>
                    <a:pt x="457200" y="35045"/>
                  </a:cubicBezTo>
                  <a:cubicBezTo>
                    <a:pt x="472839" y="39737"/>
                    <a:pt x="489527" y="39664"/>
                    <a:pt x="505691" y="41973"/>
                  </a:cubicBezTo>
                  <a:cubicBezTo>
                    <a:pt x="561106" y="23499"/>
                    <a:pt x="491837" y="41973"/>
                    <a:pt x="547254" y="41973"/>
                  </a:cubicBezTo>
                  <a:cubicBezTo>
                    <a:pt x="563971" y="41973"/>
                    <a:pt x="586274" y="33584"/>
                    <a:pt x="602672" y="28118"/>
                  </a:cubicBezTo>
                  <a:cubicBezTo>
                    <a:pt x="644208" y="38502"/>
                    <a:pt x="635103" y="39642"/>
                    <a:pt x="692727" y="28118"/>
                  </a:cubicBezTo>
                  <a:cubicBezTo>
                    <a:pt x="707047" y="25254"/>
                    <a:pt x="734291" y="14264"/>
                    <a:pt x="734291" y="14264"/>
                  </a:cubicBezTo>
                  <a:cubicBezTo>
                    <a:pt x="757382" y="18882"/>
                    <a:pt x="781223" y="35564"/>
                    <a:pt x="803563" y="28118"/>
                  </a:cubicBezTo>
                  <a:lnTo>
                    <a:pt x="845127" y="14264"/>
                  </a:lnTo>
                  <a:lnTo>
                    <a:pt x="865909" y="7336"/>
                  </a:lnTo>
                  <a:cubicBezTo>
                    <a:pt x="879763" y="11954"/>
                    <a:pt x="895321" y="13091"/>
                    <a:pt x="907472" y="21191"/>
                  </a:cubicBezTo>
                  <a:cubicBezTo>
                    <a:pt x="914399" y="25809"/>
                    <a:pt x="920646" y="31664"/>
                    <a:pt x="928254" y="35045"/>
                  </a:cubicBezTo>
                  <a:cubicBezTo>
                    <a:pt x="941599" y="40976"/>
                    <a:pt x="969818" y="48900"/>
                    <a:pt x="969818" y="48900"/>
                  </a:cubicBezTo>
                  <a:cubicBezTo>
                    <a:pt x="976745" y="44282"/>
                    <a:pt x="983153" y="38768"/>
                    <a:pt x="990600" y="35045"/>
                  </a:cubicBezTo>
                  <a:cubicBezTo>
                    <a:pt x="1017467" y="21611"/>
                    <a:pt x="1025182" y="30089"/>
                    <a:pt x="1059872" y="35045"/>
                  </a:cubicBezTo>
                  <a:cubicBezTo>
                    <a:pt x="1071418" y="32736"/>
                    <a:pt x="1082815" y="29494"/>
                    <a:pt x="1094509" y="28118"/>
                  </a:cubicBezTo>
                  <a:cubicBezTo>
                    <a:pt x="1122124" y="24869"/>
                    <a:pt x="1150209" y="25762"/>
                    <a:pt x="1177636" y="21191"/>
                  </a:cubicBezTo>
                  <a:cubicBezTo>
                    <a:pt x="1192041" y="18790"/>
                    <a:pt x="1219200" y="7336"/>
                    <a:pt x="1219200" y="7336"/>
                  </a:cubicBezTo>
                  <a:cubicBezTo>
                    <a:pt x="1230745" y="9645"/>
                    <a:pt x="1242414" y="11408"/>
                    <a:pt x="1253836" y="14264"/>
                  </a:cubicBezTo>
                  <a:cubicBezTo>
                    <a:pt x="1260920" y="16035"/>
                    <a:pt x="1267316" y="21191"/>
                    <a:pt x="1274618" y="21191"/>
                  </a:cubicBezTo>
                  <a:cubicBezTo>
                    <a:pt x="1297824" y="21191"/>
                    <a:pt x="1320800" y="16573"/>
                    <a:pt x="1343891" y="14264"/>
                  </a:cubicBezTo>
                  <a:cubicBezTo>
                    <a:pt x="1350818" y="9646"/>
                    <a:pt x="1356411" y="1442"/>
                    <a:pt x="1364672" y="409"/>
                  </a:cubicBezTo>
                  <a:cubicBezTo>
                    <a:pt x="1387643" y="-2463"/>
                    <a:pt x="1399815" y="10577"/>
                    <a:pt x="1420091" y="14264"/>
                  </a:cubicBezTo>
                  <a:cubicBezTo>
                    <a:pt x="1539032" y="35890"/>
                    <a:pt x="1429793" y="9763"/>
                    <a:pt x="1503218" y="28118"/>
                  </a:cubicBezTo>
                  <a:cubicBezTo>
                    <a:pt x="1514763" y="25809"/>
                    <a:pt x="1526080" y="21191"/>
                    <a:pt x="1537854" y="21191"/>
                  </a:cubicBezTo>
                  <a:cubicBezTo>
                    <a:pt x="1640839" y="21191"/>
                    <a:pt x="1622411" y="17050"/>
                    <a:pt x="1676400" y="35045"/>
                  </a:cubicBezTo>
                  <a:cubicBezTo>
                    <a:pt x="1683327" y="32736"/>
                    <a:pt x="1690650" y="31383"/>
                    <a:pt x="1697181" y="28118"/>
                  </a:cubicBezTo>
                  <a:cubicBezTo>
                    <a:pt x="1704628" y="24395"/>
                    <a:pt x="1709751" y="15633"/>
                    <a:pt x="1717963" y="14264"/>
                  </a:cubicBezTo>
                  <a:cubicBezTo>
                    <a:pt x="1725166" y="13064"/>
                    <a:pt x="1731818" y="18882"/>
                    <a:pt x="1738745" y="21191"/>
                  </a:cubicBezTo>
                  <a:cubicBezTo>
                    <a:pt x="1759527" y="18882"/>
                    <a:pt x="1780181" y="14264"/>
                    <a:pt x="1801091" y="14264"/>
                  </a:cubicBezTo>
                  <a:cubicBezTo>
                    <a:pt x="1831204" y="14264"/>
                    <a:pt x="1878970" y="19879"/>
                    <a:pt x="1911927" y="28118"/>
                  </a:cubicBezTo>
                  <a:cubicBezTo>
                    <a:pt x="1919011" y="29889"/>
                    <a:pt x="1925782" y="32736"/>
                    <a:pt x="1932709" y="35045"/>
                  </a:cubicBezTo>
                  <a:cubicBezTo>
                    <a:pt x="1946563" y="32736"/>
                    <a:pt x="1960561" y="31165"/>
                    <a:pt x="1974272" y="28118"/>
                  </a:cubicBezTo>
                  <a:cubicBezTo>
                    <a:pt x="1981400" y="26534"/>
                    <a:pt x="1987851" y="22391"/>
                    <a:pt x="1995054" y="21191"/>
                  </a:cubicBezTo>
                  <a:cubicBezTo>
                    <a:pt x="2015679" y="17754"/>
                    <a:pt x="2036618" y="16573"/>
                    <a:pt x="2057400" y="14264"/>
                  </a:cubicBezTo>
                  <a:cubicBezTo>
                    <a:pt x="2071254" y="16573"/>
                    <a:pt x="2085252" y="18144"/>
                    <a:pt x="2098963" y="21191"/>
                  </a:cubicBezTo>
                  <a:cubicBezTo>
                    <a:pt x="2106091" y="22775"/>
                    <a:pt x="2112443" y="28118"/>
                    <a:pt x="2119745" y="28118"/>
                  </a:cubicBezTo>
                  <a:cubicBezTo>
                    <a:pt x="2127047" y="28118"/>
                    <a:pt x="2133600" y="23500"/>
                    <a:pt x="2140527" y="21191"/>
                  </a:cubicBezTo>
                  <a:cubicBezTo>
                    <a:pt x="2149763" y="23500"/>
                    <a:pt x="2159082" y="25503"/>
                    <a:pt x="2168236" y="28118"/>
                  </a:cubicBezTo>
                  <a:cubicBezTo>
                    <a:pt x="2175257" y="30124"/>
                    <a:pt x="2181716" y="35045"/>
                    <a:pt x="2189018" y="35045"/>
                  </a:cubicBezTo>
                  <a:cubicBezTo>
                    <a:pt x="2209928" y="35045"/>
                    <a:pt x="2230507" y="29608"/>
                    <a:pt x="2251363" y="28118"/>
                  </a:cubicBezTo>
                  <a:cubicBezTo>
                    <a:pt x="2295185" y="24988"/>
                    <a:pt x="2339066" y="22446"/>
                    <a:pt x="2382981" y="21191"/>
                  </a:cubicBezTo>
                  <a:cubicBezTo>
                    <a:pt x="2419912" y="20136"/>
                    <a:pt x="2456872" y="21191"/>
                    <a:pt x="2493818" y="2119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79" name="Freeform 78">
              <a:extLst>
                <a:ext uri="{FF2B5EF4-FFF2-40B4-BE49-F238E27FC236}">
                  <a16:creationId xmlns:a16="http://schemas.microsoft.com/office/drawing/2014/main" id="{CBC17010-653A-C993-F599-D5C157CDB0BF}"/>
                </a:ext>
              </a:extLst>
            </p:cNvPr>
            <p:cNvSpPr/>
            <p:nvPr/>
          </p:nvSpPr>
          <p:spPr>
            <a:xfrm>
              <a:off x="8663832" y="4833629"/>
              <a:ext cx="2476358" cy="45719"/>
            </a:xfrm>
            <a:custGeom>
              <a:avLst/>
              <a:gdLst>
                <a:gd name="connsiteX0" fmla="*/ 0 w 2493818"/>
                <a:gd name="connsiteY0" fmla="*/ 41973 h 48900"/>
                <a:gd name="connsiteX1" fmla="*/ 48491 w 2493818"/>
                <a:gd name="connsiteY1" fmla="*/ 14264 h 48900"/>
                <a:gd name="connsiteX2" fmla="*/ 69272 w 2493818"/>
                <a:gd name="connsiteY2" fmla="*/ 28118 h 48900"/>
                <a:gd name="connsiteX3" fmla="*/ 90054 w 2493818"/>
                <a:gd name="connsiteY3" fmla="*/ 35045 h 48900"/>
                <a:gd name="connsiteX4" fmla="*/ 193963 w 2493818"/>
                <a:gd name="connsiteY4" fmla="*/ 35045 h 48900"/>
                <a:gd name="connsiteX5" fmla="*/ 214745 w 2493818"/>
                <a:gd name="connsiteY5" fmla="*/ 48900 h 48900"/>
                <a:gd name="connsiteX6" fmla="*/ 256309 w 2493818"/>
                <a:gd name="connsiteY6" fmla="*/ 28118 h 48900"/>
                <a:gd name="connsiteX7" fmla="*/ 277091 w 2493818"/>
                <a:gd name="connsiteY7" fmla="*/ 21191 h 48900"/>
                <a:gd name="connsiteX8" fmla="*/ 311727 w 2493818"/>
                <a:gd name="connsiteY8" fmla="*/ 28118 h 48900"/>
                <a:gd name="connsiteX9" fmla="*/ 408709 w 2493818"/>
                <a:gd name="connsiteY9" fmla="*/ 14264 h 48900"/>
                <a:gd name="connsiteX10" fmla="*/ 436418 w 2493818"/>
                <a:gd name="connsiteY10" fmla="*/ 21191 h 48900"/>
                <a:gd name="connsiteX11" fmla="*/ 457200 w 2493818"/>
                <a:gd name="connsiteY11" fmla="*/ 35045 h 48900"/>
                <a:gd name="connsiteX12" fmla="*/ 505691 w 2493818"/>
                <a:gd name="connsiteY12" fmla="*/ 41973 h 48900"/>
                <a:gd name="connsiteX13" fmla="*/ 547254 w 2493818"/>
                <a:gd name="connsiteY13" fmla="*/ 41973 h 48900"/>
                <a:gd name="connsiteX14" fmla="*/ 602672 w 2493818"/>
                <a:gd name="connsiteY14" fmla="*/ 28118 h 48900"/>
                <a:gd name="connsiteX15" fmla="*/ 692727 w 2493818"/>
                <a:gd name="connsiteY15" fmla="*/ 28118 h 48900"/>
                <a:gd name="connsiteX16" fmla="*/ 734291 w 2493818"/>
                <a:gd name="connsiteY16" fmla="*/ 14264 h 48900"/>
                <a:gd name="connsiteX17" fmla="*/ 803563 w 2493818"/>
                <a:gd name="connsiteY17" fmla="*/ 28118 h 48900"/>
                <a:gd name="connsiteX18" fmla="*/ 845127 w 2493818"/>
                <a:gd name="connsiteY18" fmla="*/ 14264 h 48900"/>
                <a:gd name="connsiteX19" fmla="*/ 865909 w 2493818"/>
                <a:gd name="connsiteY19" fmla="*/ 7336 h 48900"/>
                <a:gd name="connsiteX20" fmla="*/ 907472 w 2493818"/>
                <a:gd name="connsiteY20" fmla="*/ 21191 h 48900"/>
                <a:gd name="connsiteX21" fmla="*/ 928254 w 2493818"/>
                <a:gd name="connsiteY21" fmla="*/ 35045 h 48900"/>
                <a:gd name="connsiteX22" fmla="*/ 969818 w 2493818"/>
                <a:gd name="connsiteY22" fmla="*/ 48900 h 48900"/>
                <a:gd name="connsiteX23" fmla="*/ 990600 w 2493818"/>
                <a:gd name="connsiteY23" fmla="*/ 35045 h 48900"/>
                <a:gd name="connsiteX24" fmla="*/ 1059872 w 2493818"/>
                <a:gd name="connsiteY24" fmla="*/ 35045 h 48900"/>
                <a:gd name="connsiteX25" fmla="*/ 1094509 w 2493818"/>
                <a:gd name="connsiteY25" fmla="*/ 28118 h 48900"/>
                <a:gd name="connsiteX26" fmla="*/ 1177636 w 2493818"/>
                <a:gd name="connsiteY26" fmla="*/ 21191 h 48900"/>
                <a:gd name="connsiteX27" fmla="*/ 1219200 w 2493818"/>
                <a:gd name="connsiteY27" fmla="*/ 7336 h 48900"/>
                <a:gd name="connsiteX28" fmla="*/ 1253836 w 2493818"/>
                <a:gd name="connsiteY28" fmla="*/ 14264 h 48900"/>
                <a:gd name="connsiteX29" fmla="*/ 1274618 w 2493818"/>
                <a:gd name="connsiteY29" fmla="*/ 21191 h 48900"/>
                <a:gd name="connsiteX30" fmla="*/ 1343891 w 2493818"/>
                <a:gd name="connsiteY30" fmla="*/ 14264 h 48900"/>
                <a:gd name="connsiteX31" fmla="*/ 1364672 w 2493818"/>
                <a:gd name="connsiteY31" fmla="*/ 409 h 48900"/>
                <a:gd name="connsiteX32" fmla="*/ 1420091 w 2493818"/>
                <a:gd name="connsiteY32" fmla="*/ 14264 h 48900"/>
                <a:gd name="connsiteX33" fmla="*/ 1503218 w 2493818"/>
                <a:gd name="connsiteY33" fmla="*/ 28118 h 48900"/>
                <a:gd name="connsiteX34" fmla="*/ 1537854 w 2493818"/>
                <a:gd name="connsiteY34" fmla="*/ 21191 h 48900"/>
                <a:gd name="connsiteX35" fmla="*/ 1676400 w 2493818"/>
                <a:gd name="connsiteY35" fmla="*/ 35045 h 48900"/>
                <a:gd name="connsiteX36" fmla="*/ 1697181 w 2493818"/>
                <a:gd name="connsiteY36" fmla="*/ 28118 h 48900"/>
                <a:gd name="connsiteX37" fmla="*/ 1717963 w 2493818"/>
                <a:gd name="connsiteY37" fmla="*/ 14264 h 48900"/>
                <a:gd name="connsiteX38" fmla="*/ 1738745 w 2493818"/>
                <a:gd name="connsiteY38" fmla="*/ 21191 h 48900"/>
                <a:gd name="connsiteX39" fmla="*/ 1801091 w 2493818"/>
                <a:gd name="connsiteY39" fmla="*/ 14264 h 48900"/>
                <a:gd name="connsiteX40" fmla="*/ 1911927 w 2493818"/>
                <a:gd name="connsiteY40" fmla="*/ 28118 h 48900"/>
                <a:gd name="connsiteX41" fmla="*/ 1932709 w 2493818"/>
                <a:gd name="connsiteY41" fmla="*/ 35045 h 48900"/>
                <a:gd name="connsiteX42" fmla="*/ 1974272 w 2493818"/>
                <a:gd name="connsiteY42" fmla="*/ 28118 h 48900"/>
                <a:gd name="connsiteX43" fmla="*/ 1995054 w 2493818"/>
                <a:gd name="connsiteY43" fmla="*/ 21191 h 48900"/>
                <a:gd name="connsiteX44" fmla="*/ 2057400 w 2493818"/>
                <a:gd name="connsiteY44" fmla="*/ 14264 h 48900"/>
                <a:gd name="connsiteX45" fmla="*/ 2098963 w 2493818"/>
                <a:gd name="connsiteY45" fmla="*/ 21191 h 48900"/>
                <a:gd name="connsiteX46" fmla="*/ 2119745 w 2493818"/>
                <a:gd name="connsiteY46" fmla="*/ 28118 h 48900"/>
                <a:gd name="connsiteX47" fmla="*/ 2140527 w 2493818"/>
                <a:gd name="connsiteY47" fmla="*/ 21191 h 48900"/>
                <a:gd name="connsiteX48" fmla="*/ 2168236 w 2493818"/>
                <a:gd name="connsiteY48" fmla="*/ 28118 h 48900"/>
                <a:gd name="connsiteX49" fmla="*/ 2189018 w 2493818"/>
                <a:gd name="connsiteY49" fmla="*/ 35045 h 48900"/>
                <a:gd name="connsiteX50" fmla="*/ 2251363 w 2493818"/>
                <a:gd name="connsiteY50" fmla="*/ 28118 h 48900"/>
                <a:gd name="connsiteX51" fmla="*/ 2382981 w 2493818"/>
                <a:gd name="connsiteY51" fmla="*/ 21191 h 48900"/>
                <a:gd name="connsiteX52" fmla="*/ 2493818 w 2493818"/>
                <a:gd name="connsiteY52" fmla="*/ 21191 h 4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93818" h="48900">
                  <a:moveTo>
                    <a:pt x="0" y="41973"/>
                  </a:moveTo>
                  <a:cubicBezTo>
                    <a:pt x="16164" y="32737"/>
                    <a:pt x="30236" y="17915"/>
                    <a:pt x="48491" y="14264"/>
                  </a:cubicBezTo>
                  <a:cubicBezTo>
                    <a:pt x="56655" y="12631"/>
                    <a:pt x="61826" y="24395"/>
                    <a:pt x="69272" y="28118"/>
                  </a:cubicBezTo>
                  <a:cubicBezTo>
                    <a:pt x="75803" y="31383"/>
                    <a:pt x="83127" y="32736"/>
                    <a:pt x="90054" y="35045"/>
                  </a:cubicBezTo>
                  <a:cubicBezTo>
                    <a:pt x="129365" y="31114"/>
                    <a:pt x="157717" y="21453"/>
                    <a:pt x="193963" y="35045"/>
                  </a:cubicBezTo>
                  <a:cubicBezTo>
                    <a:pt x="201759" y="37968"/>
                    <a:pt x="207818" y="44282"/>
                    <a:pt x="214745" y="48900"/>
                  </a:cubicBezTo>
                  <a:cubicBezTo>
                    <a:pt x="266981" y="31489"/>
                    <a:pt x="202594" y="54976"/>
                    <a:pt x="256309" y="28118"/>
                  </a:cubicBezTo>
                  <a:cubicBezTo>
                    <a:pt x="262840" y="24852"/>
                    <a:pt x="270164" y="23500"/>
                    <a:pt x="277091" y="21191"/>
                  </a:cubicBezTo>
                  <a:cubicBezTo>
                    <a:pt x="288636" y="23500"/>
                    <a:pt x="299953" y="28118"/>
                    <a:pt x="311727" y="28118"/>
                  </a:cubicBezTo>
                  <a:cubicBezTo>
                    <a:pt x="372434" y="28118"/>
                    <a:pt x="370249" y="27083"/>
                    <a:pt x="408709" y="14264"/>
                  </a:cubicBezTo>
                  <a:cubicBezTo>
                    <a:pt x="417945" y="16573"/>
                    <a:pt x="427667" y="17441"/>
                    <a:pt x="436418" y="21191"/>
                  </a:cubicBezTo>
                  <a:cubicBezTo>
                    <a:pt x="444070" y="24470"/>
                    <a:pt x="449226" y="32653"/>
                    <a:pt x="457200" y="35045"/>
                  </a:cubicBezTo>
                  <a:cubicBezTo>
                    <a:pt x="472839" y="39737"/>
                    <a:pt x="489527" y="39664"/>
                    <a:pt x="505691" y="41973"/>
                  </a:cubicBezTo>
                  <a:cubicBezTo>
                    <a:pt x="561106" y="23499"/>
                    <a:pt x="491837" y="41973"/>
                    <a:pt x="547254" y="41973"/>
                  </a:cubicBezTo>
                  <a:cubicBezTo>
                    <a:pt x="563971" y="41973"/>
                    <a:pt x="586274" y="33584"/>
                    <a:pt x="602672" y="28118"/>
                  </a:cubicBezTo>
                  <a:cubicBezTo>
                    <a:pt x="644208" y="38502"/>
                    <a:pt x="635103" y="39642"/>
                    <a:pt x="692727" y="28118"/>
                  </a:cubicBezTo>
                  <a:cubicBezTo>
                    <a:pt x="707047" y="25254"/>
                    <a:pt x="734291" y="14264"/>
                    <a:pt x="734291" y="14264"/>
                  </a:cubicBezTo>
                  <a:cubicBezTo>
                    <a:pt x="757382" y="18882"/>
                    <a:pt x="781223" y="35564"/>
                    <a:pt x="803563" y="28118"/>
                  </a:cubicBezTo>
                  <a:lnTo>
                    <a:pt x="845127" y="14264"/>
                  </a:lnTo>
                  <a:lnTo>
                    <a:pt x="865909" y="7336"/>
                  </a:lnTo>
                  <a:cubicBezTo>
                    <a:pt x="879763" y="11954"/>
                    <a:pt x="895321" y="13091"/>
                    <a:pt x="907472" y="21191"/>
                  </a:cubicBezTo>
                  <a:cubicBezTo>
                    <a:pt x="914399" y="25809"/>
                    <a:pt x="920646" y="31664"/>
                    <a:pt x="928254" y="35045"/>
                  </a:cubicBezTo>
                  <a:cubicBezTo>
                    <a:pt x="941599" y="40976"/>
                    <a:pt x="969818" y="48900"/>
                    <a:pt x="969818" y="48900"/>
                  </a:cubicBezTo>
                  <a:cubicBezTo>
                    <a:pt x="976745" y="44282"/>
                    <a:pt x="983153" y="38768"/>
                    <a:pt x="990600" y="35045"/>
                  </a:cubicBezTo>
                  <a:cubicBezTo>
                    <a:pt x="1017467" y="21611"/>
                    <a:pt x="1025182" y="30089"/>
                    <a:pt x="1059872" y="35045"/>
                  </a:cubicBezTo>
                  <a:cubicBezTo>
                    <a:pt x="1071418" y="32736"/>
                    <a:pt x="1082815" y="29494"/>
                    <a:pt x="1094509" y="28118"/>
                  </a:cubicBezTo>
                  <a:cubicBezTo>
                    <a:pt x="1122124" y="24869"/>
                    <a:pt x="1150209" y="25762"/>
                    <a:pt x="1177636" y="21191"/>
                  </a:cubicBezTo>
                  <a:cubicBezTo>
                    <a:pt x="1192041" y="18790"/>
                    <a:pt x="1219200" y="7336"/>
                    <a:pt x="1219200" y="7336"/>
                  </a:cubicBezTo>
                  <a:cubicBezTo>
                    <a:pt x="1230745" y="9645"/>
                    <a:pt x="1242414" y="11408"/>
                    <a:pt x="1253836" y="14264"/>
                  </a:cubicBezTo>
                  <a:cubicBezTo>
                    <a:pt x="1260920" y="16035"/>
                    <a:pt x="1267316" y="21191"/>
                    <a:pt x="1274618" y="21191"/>
                  </a:cubicBezTo>
                  <a:cubicBezTo>
                    <a:pt x="1297824" y="21191"/>
                    <a:pt x="1320800" y="16573"/>
                    <a:pt x="1343891" y="14264"/>
                  </a:cubicBezTo>
                  <a:cubicBezTo>
                    <a:pt x="1350818" y="9646"/>
                    <a:pt x="1356411" y="1442"/>
                    <a:pt x="1364672" y="409"/>
                  </a:cubicBezTo>
                  <a:cubicBezTo>
                    <a:pt x="1387643" y="-2463"/>
                    <a:pt x="1399815" y="10577"/>
                    <a:pt x="1420091" y="14264"/>
                  </a:cubicBezTo>
                  <a:cubicBezTo>
                    <a:pt x="1539032" y="35890"/>
                    <a:pt x="1429793" y="9763"/>
                    <a:pt x="1503218" y="28118"/>
                  </a:cubicBezTo>
                  <a:cubicBezTo>
                    <a:pt x="1514763" y="25809"/>
                    <a:pt x="1526080" y="21191"/>
                    <a:pt x="1537854" y="21191"/>
                  </a:cubicBezTo>
                  <a:cubicBezTo>
                    <a:pt x="1640839" y="21191"/>
                    <a:pt x="1622411" y="17050"/>
                    <a:pt x="1676400" y="35045"/>
                  </a:cubicBezTo>
                  <a:cubicBezTo>
                    <a:pt x="1683327" y="32736"/>
                    <a:pt x="1690650" y="31383"/>
                    <a:pt x="1697181" y="28118"/>
                  </a:cubicBezTo>
                  <a:cubicBezTo>
                    <a:pt x="1704628" y="24395"/>
                    <a:pt x="1709751" y="15633"/>
                    <a:pt x="1717963" y="14264"/>
                  </a:cubicBezTo>
                  <a:cubicBezTo>
                    <a:pt x="1725166" y="13064"/>
                    <a:pt x="1731818" y="18882"/>
                    <a:pt x="1738745" y="21191"/>
                  </a:cubicBezTo>
                  <a:cubicBezTo>
                    <a:pt x="1759527" y="18882"/>
                    <a:pt x="1780181" y="14264"/>
                    <a:pt x="1801091" y="14264"/>
                  </a:cubicBezTo>
                  <a:cubicBezTo>
                    <a:pt x="1831204" y="14264"/>
                    <a:pt x="1878970" y="19879"/>
                    <a:pt x="1911927" y="28118"/>
                  </a:cubicBezTo>
                  <a:cubicBezTo>
                    <a:pt x="1919011" y="29889"/>
                    <a:pt x="1925782" y="32736"/>
                    <a:pt x="1932709" y="35045"/>
                  </a:cubicBezTo>
                  <a:cubicBezTo>
                    <a:pt x="1946563" y="32736"/>
                    <a:pt x="1960561" y="31165"/>
                    <a:pt x="1974272" y="28118"/>
                  </a:cubicBezTo>
                  <a:cubicBezTo>
                    <a:pt x="1981400" y="26534"/>
                    <a:pt x="1987851" y="22391"/>
                    <a:pt x="1995054" y="21191"/>
                  </a:cubicBezTo>
                  <a:cubicBezTo>
                    <a:pt x="2015679" y="17754"/>
                    <a:pt x="2036618" y="16573"/>
                    <a:pt x="2057400" y="14264"/>
                  </a:cubicBezTo>
                  <a:cubicBezTo>
                    <a:pt x="2071254" y="16573"/>
                    <a:pt x="2085252" y="18144"/>
                    <a:pt x="2098963" y="21191"/>
                  </a:cubicBezTo>
                  <a:cubicBezTo>
                    <a:pt x="2106091" y="22775"/>
                    <a:pt x="2112443" y="28118"/>
                    <a:pt x="2119745" y="28118"/>
                  </a:cubicBezTo>
                  <a:cubicBezTo>
                    <a:pt x="2127047" y="28118"/>
                    <a:pt x="2133600" y="23500"/>
                    <a:pt x="2140527" y="21191"/>
                  </a:cubicBezTo>
                  <a:cubicBezTo>
                    <a:pt x="2149763" y="23500"/>
                    <a:pt x="2159082" y="25503"/>
                    <a:pt x="2168236" y="28118"/>
                  </a:cubicBezTo>
                  <a:cubicBezTo>
                    <a:pt x="2175257" y="30124"/>
                    <a:pt x="2181716" y="35045"/>
                    <a:pt x="2189018" y="35045"/>
                  </a:cubicBezTo>
                  <a:cubicBezTo>
                    <a:pt x="2209928" y="35045"/>
                    <a:pt x="2230507" y="29608"/>
                    <a:pt x="2251363" y="28118"/>
                  </a:cubicBezTo>
                  <a:cubicBezTo>
                    <a:pt x="2295185" y="24988"/>
                    <a:pt x="2339066" y="22446"/>
                    <a:pt x="2382981" y="21191"/>
                  </a:cubicBezTo>
                  <a:cubicBezTo>
                    <a:pt x="2419912" y="20136"/>
                    <a:pt x="2456872" y="21191"/>
                    <a:pt x="2493818" y="2119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80" name="Freeform 79">
              <a:extLst>
                <a:ext uri="{FF2B5EF4-FFF2-40B4-BE49-F238E27FC236}">
                  <a16:creationId xmlns:a16="http://schemas.microsoft.com/office/drawing/2014/main" id="{39788A8A-2AD1-4BF9-198C-24FEE0C8F773}"/>
                </a:ext>
              </a:extLst>
            </p:cNvPr>
            <p:cNvSpPr/>
            <p:nvPr/>
          </p:nvSpPr>
          <p:spPr>
            <a:xfrm flipV="1">
              <a:off x="8653006" y="5149401"/>
              <a:ext cx="2493818" cy="48900"/>
            </a:xfrm>
            <a:custGeom>
              <a:avLst/>
              <a:gdLst>
                <a:gd name="connsiteX0" fmla="*/ 0 w 2493818"/>
                <a:gd name="connsiteY0" fmla="*/ 41973 h 48900"/>
                <a:gd name="connsiteX1" fmla="*/ 48491 w 2493818"/>
                <a:gd name="connsiteY1" fmla="*/ 14264 h 48900"/>
                <a:gd name="connsiteX2" fmla="*/ 69272 w 2493818"/>
                <a:gd name="connsiteY2" fmla="*/ 28118 h 48900"/>
                <a:gd name="connsiteX3" fmla="*/ 90054 w 2493818"/>
                <a:gd name="connsiteY3" fmla="*/ 35045 h 48900"/>
                <a:gd name="connsiteX4" fmla="*/ 193963 w 2493818"/>
                <a:gd name="connsiteY4" fmla="*/ 35045 h 48900"/>
                <a:gd name="connsiteX5" fmla="*/ 214745 w 2493818"/>
                <a:gd name="connsiteY5" fmla="*/ 48900 h 48900"/>
                <a:gd name="connsiteX6" fmla="*/ 256309 w 2493818"/>
                <a:gd name="connsiteY6" fmla="*/ 28118 h 48900"/>
                <a:gd name="connsiteX7" fmla="*/ 277091 w 2493818"/>
                <a:gd name="connsiteY7" fmla="*/ 21191 h 48900"/>
                <a:gd name="connsiteX8" fmla="*/ 311727 w 2493818"/>
                <a:gd name="connsiteY8" fmla="*/ 28118 h 48900"/>
                <a:gd name="connsiteX9" fmla="*/ 408709 w 2493818"/>
                <a:gd name="connsiteY9" fmla="*/ 14264 h 48900"/>
                <a:gd name="connsiteX10" fmla="*/ 436418 w 2493818"/>
                <a:gd name="connsiteY10" fmla="*/ 21191 h 48900"/>
                <a:gd name="connsiteX11" fmla="*/ 457200 w 2493818"/>
                <a:gd name="connsiteY11" fmla="*/ 35045 h 48900"/>
                <a:gd name="connsiteX12" fmla="*/ 505691 w 2493818"/>
                <a:gd name="connsiteY12" fmla="*/ 41973 h 48900"/>
                <a:gd name="connsiteX13" fmla="*/ 547254 w 2493818"/>
                <a:gd name="connsiteY13" fmla="*/ 41973 h 48900"/>
                <a:gd name="connsiteX14" fmla="*/ 602672 w 2493818"/>
                <a:gd name="connsiteY14" fmla="*/ 28118 h 48900"/>
                <a:gd name="connsiteX15" fmla="*/ 692727 w 2493818"/>
                <a:gd name="connsiteY15" fmla="*/ 28118 h 48900"/>
                <a:gd name="connsiteX16" fmla="*/ 734291 w 2493818"/>
                <a:gd name="connsiteY16" fmla="*/ 14264 h 48900"/>
                <a:gd name="connsiteX17" fmla="*/ 803563 w 2493818"/>
                <a:gd name="connsiteY17" fmla="*/ 28118 h 48900"/>
                <a:gd name="connsiteX18" fmla="*/ 845127 w 2493818"/>
                <a:gd name="connsiteY18" fmla="*/ 14264 h 48900"/>
                <a:gd name="connsiteX19" fmla="*/ 865909 w 2493818"/>
                <a:gd name="connsiteY19" fmla="*/ 7336 h 48900"/>
                <a:gd name="connsiteX20" fmla="*/ 907472 w 2493818"/>
                <a:gd name="connsiteY20" fmla="*/ 21191 h 48900"/>
                <a:gd name="connsiteX21" fmla="*/ 928254 w 2493818"/>
                <a:gd name="connsiteY21" fmla="*/ 35045 h 48900"/>
                <a:gd name="connsiteX22" fmla="*/ 969818 w 2493818"/>
                <a:gd name="connsiteY22" fmla="*/ 48900 h 48900"/>
                <a:gd name="connsiteX23" fmla="*/ 990600 w 2493818"/>
                <a:gd name="connsiteY23" fmla="*/ 35045 h 48900"/>
                <a:gd name="connsiteX24" fmla="*/ 1059872 w 2493818"/>
                <a:gd name="connsiteY24" fmla="*/ 35045 h 48900"/>
                <a:gd name="connsiteX25" fmla="*/ 1094509 w 2493818"/>
                <a:gd name="connsiteY25" fmla="*/ 28118 h 48900"/>
                <a:gd name="connsiteX26" fmla="*/ 1177636 w 2493818"/>
                <a:gd name="connsiteY26" fmla="*/ 21191 h 48900"/>
                <a:gd name="connsiteX27" fmla="*/ 1219200 w 2493818"/>
                <a:gd name="connsiteY27" fmla="*/ 7336 h 48900"/>
                <a:gd name="connsiteX28" fmla="*/ 1253836 w 2493818"/>
                <a:gd name="connsiteY28" fmla="*/ 14264 h 48900"/>
                <a:gd name="connsiteX29" fmla="*/ 1274618 w 2493818"/>
                <a:gd name="connsiteY29" fmla="*/ 21191 h 48900"/>
                <a:gd name="connsiteX30" fmla="*/ 1343891 w 2493818"/>
                <a:gd name="connsiteY30" fmla="*/ 14264 h 48900"/>
                <a:gd name="connsiteX31" fmla="*/ 1364672 w 2493818"/>
                <a:gd name="connsiteY31" fmla="*/ 409 h 48900"/>
                <a:gd name="connsiteX32" fmla="*/ 1420091 w 2493818"/>
                <a:gd name="connsiteY32" fmla="*/ 14264 h 48900"/>
                <a:gd name="connsiteX33" fmla="*/ 1503218 w 2493818"/>
                <a:gd name="connsiteY33" fmla="*/ 28118 h 48900"/>
                <a:gd name="connsiteX34" fmla="*/ 1537854 w 2493818"/>
                <a:gd name="connsiteY34" fmla="*/ 21191 h 48900"/>
                <a:gd name="connsiteX35" fmla="*/ 1676400 w 2493818"/>
                <a:gd name="connsiteY35" fmla="*/ 35045 h 48900"/>
                <a:gd name="connsiteX36" fmla="*/ 1697181 w 2493818"/>
                <a:gd name="connsiteY36" fmla="*/ 28118 h 48900"/>
                <a:gd name="connsiteX37" fmla="*/ 1717963 w 2493818"/>
                <a:gd name="connsiteY37" fmla="*/ 14264 h 48900"/>
                <a:gd name="connsiteX38" fmla="*/ 1738745 w 2493818"/>
                <a:gd name="connsiteY38" fmla="*/ 21191 h 48900"/>
                <a:gd name="connsiteX39" fmla="*/ 1801091 w 2493818"/>
                <a:gd name="connsiteY39" fmla="*/ 14264 h 48900"/>
                <a:gd name="connsiteX40" fmla="*/ 1911927 w 2493818"/>
                <a:gd name="connsiteY40" fmla="*/ 28118 h 48900"/>
                <a:gd name="connsiteX41" fmla="*/ 1932709 w 2493818"/>
                <a:gd name="connsiteY41" fmla="*/ 35045 h 48900"/>
                <a:gd name="connsiteX42" fmla="*/ 1974272 w 2493818"/>
                <a:gd name="connsiteY42" fmla="*/ 28118 h 48900"/>
                <a:gd name="connsiteX43" fmla="*/ 1995054 w 2493818"/>
                <a:gd name="connsiteY43" fmla="*/ 21191 h 48900"/>
                <a:gd name="connsiteX44" fmla="*/ 2057400 w 2493818"/>
                <a:gd name="connsiteY44" fmla="*/ 14264 h 48900"/>
                <a:gd name="connsiteX45" fmla="*/ 2098963 w 2493818"/>
                <a:gd name="connsiteY45" fmla="*/ 21191 h 48900"/>
                <a:gd name="connsiteX46" fmla="*/ 2119745 w 2493818"/>
                <a:gd name="connsiteY46" fmla="*/ 28118 h 48900"/>
                <a:gd name="connsiteX47" fmla="*/ 2140527 w 2493818"/>
                <a:gd name="connsiteY47" fmla="*/ 21191 h 48900"/>
                <a:gd name="connsiteX48" fmla="*/ 2168236 w 2493818"/>
                <a:gd name="connsiteY48" fmla="*/ 28118 h 48900"/>
                <a:gd name="connsiteX49" fmla="*/ 2189018 w 2493818"/>
                <a:gd name="connsiteY49" fmla="*/ 35045 h 48900"/>
                <a:gd name="connsiteX50" fmla="*/ 2251363 w 2493818"/>
                <a:gd name="connsiteY50" fmla="*/ 28118 h 48900"/>
                <a:gd name="connsiteX51" fmla="*/ 2382981 w 2493818"/>
                <a:gd name="connsiteY51" fmla="*/ 21191 h 48900"/>
                <a:gd name="connsiteX52" fmla="*/ 2493818 w 2493818"/>
                <a:gd name="connsiteY52" fmla="*/ 21191 h 48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2493818" h="48900">
                  <a:moveTo>
                    <a:pt x="0" y="41973"/>
                  </a:moveTo>
                  <a:cubicBezTo>
                    <a:pt x="16164" y="32737"/>
                    <a:pt x="30236" y="17915"/>
                    <a:pt x="48491" y="14264"/>
                  </a:cubicBezTo>
                  <a:cubicBezTo>
                    <a:pt x="56655" y="12631"/>
                    <a:pt x="61826" y="24395"/>
                    <a:pt x="69272" y="28118"/>
                  </a:cubicBezTo>
                  <a:cubicBezTo>
                    <a:pt x="75803" y="31383"/>
                    <a:pt x="83127" y="32736"/>
                    <a:pt x="90054" y="35045"/>
                  </a:cubicBezTo>
                  <a:cubicBezTo>
                    <a:pt x="129365" y="31114"/>
                    <a:pt x="157717" y="21453"/>
                    <a:pt x="193963" y="35045"/>
                  </a:cubicBezTo>
                  <a:cubicBezTo>
                    <a:pt x="201759" y="37968"/>
                    <a:pt x="207818" y="44282"/>
                    <a:pt x="214745" y="48900"/>
                  </a:cubicBezTo>
                  <a:cubicBezTo>
                    <a:pt x="266981" y="31489"/>
                    <a:pt x="202594" y="54976"/>
                    <a:pt x="256309" y="28118"/>
                  </a:cubicBezTo>
                  <a:cubicBezTo>
                    <a:pt x="262840" y="24852"/>
                    <a:pt x="270164" y="23500"/>
                    <a:pt x="277091" y="21191"/>
                  </a:cubicBezTo>
                  <a:cubicBezTo>
                    <a:pt x="288636" y="23500"/>
                    <a:pt x="299953" y="28118"/>
                    <a:pt x="311727" y="28118"/>
                  </a:cubicBezTo>
                  <a:cubicBezTo>
                    <a:pt x="372434" y="28118"/>
                    <a:pt x="370249" y="27083"/>
                    <a:pt x="408709" y="14264"/>
                  </a:cubicBezTo>
                  <a:cubicBezTo>
                    <a:pt x="417945" y="16573"/>
                    <a:pt x="427667" y="17441"/>
                    <a:pt x="436418" y="21191"/>
                  </a:cubicBezTo>
                  <a:cubicBezTo>
                    <a:pt x="444070" y="24470"/>
                    <a:pt x="449226" y="32653"/>
                    <a:pt x="457200" y="35045"/>
                  </a:cubicBezTo>
                  <a:cubicBezTo>
                    <a:pt x="472839" y="39737"/>
                    <a:pt x="489527" y="39664"/>
                    <a:pt x="505691" y="41973"/>
                  </a:cubicBezTo>
                  <a:cubicBezTo>
                    <a:pt x="561106" y="23499"/>
                    <a:pt x="491837" y="41973"/>
                    <a:pt x="547254" y="41973"/>
                  </a:cubicBezTo>
                  <a:cubicBezTo>
                    <a:pt x="563971" y="41973"/>
                    <a:pt x="586274" y="33584"/>
                    <a:pt x="602672" y="28118"/>
                  </a:cubicBezTo>
                  <a:cubicBezTo>
                    <a:pt x="644208" y="38502"/>
                    <a:pt x="635103" y="39642"/>
                    <a:pt x="692727" y="28118"/>
                  </a:cubicBezTo>
                  <a:cubicBezTo>
                    <a:pt x="707047" y="25254"/>
                    <a:pt x="734291" y="14264"/>
                    <a:pt x="734291" y="14264"/>
                  </a:cubicBezTo>
                  <a:cubicBezTo>
                    <a:pt x="757382" y="18882"/>
                    <a:pt x="781223" y="35564"/>
                    <a:pt x="803563" y="28118"/>
                  </a:cubicBezTo>
                  <a:lnTo>
                    <a:pt x="845127" y="14264"/>
                  </a:lnTo>
                  <a:lnTo>
                    <a:pt x="865909" y="7336"/>
                  </a:lnTo>
                  <a:cubicBezTo>
                    <a:pt x="879763" y="11954"/>
                    <a:pt x="895321" y="13091"/>
                    <a:pt x="907472" y="21191"/>
                  </a:cubicBezTo>
                  <a:cubicBezTo>
                    <a:pt x="914399" y="25809"/>
                    <a:pt x="920646" y="31664"/>
                    <a:pt x="928254" y="35045"/>
                  </a:cubicBezTo>
                  <a:cubicBezTo>
                    <a:pt x="941599" y="40976"/>
                    <a:pt x="969818" y="48900"/>
                    <a:pt x="969818" y="48900"/>
                  </a:cubicBezTo>
                  <a:cubicBezTo>
                    <a:pt x="976745" y="44282"/>
                    <a:pt x="983153" y="38768"/>
                    <a:pt x="990600" y="35045"/>
                  </a:cubicBezTo>
                  <a:cubicBezTo>
                    <a:pt x="1017467" y="21611"/>
                    <a:pt x="1025182" y="30089"/>
                    <a:pt x="1059872" y="35045"/>
                  </a:cubicBezTo>
                  <a:cubicBezTo>
                    <a:pt x="1071418" y="32736"/>
                    <a:pt x="1082815" y="29494"/>
                    <a:pt x="1094509" y="28118"/>
                  </a:cubicBezTo>
                  <a:cubicBezTo>
                    <a:pt x="1122124" y="24869"/>
                    <a:pt x="1150209" y="25762"/>
                    <a:pt x="1177636" y="21191"/>
                  </a:cubicBezTo>
                  <a:cubicBezTo>
                    <a:pt x="1192041" y="18790"/>
                    <a:pt x="1219200" y="7336"/>
                    <a:pt x="1219200" y="7336"/>
                  </a:cubicBezTo>
                  <a:cubicBezTo>
                    <a:pt x="1230745" y="9645"/>
                    <a:pt x="1242414" y="11408"/>
                    <a:pt x="1253836" y="14264"/>
                  </a:cubicBezTo>
                  <a:cubicBezTo>
                    <a:pt x="1260920" y="16035"/>
                    <a:pt x="1267316" y="21191"/>
                    <a:pt x="1274618" y="21191"/>
                  </a:cubicBezTo>
                  <a:cubicBezTo>
                    <a:pt x="1297824" y="21191"/>
                    <a:pt x="1320800" y="16573"/>
                    <a:pt x="1343891" y="14264"/>
                  </a:cubicBezTo>
                  <a:cubicBezTo>
                    <a:pt x="1350818" y="9646"/>
                    <a:pt x="1356411" y="1442"/>
                    <a:pt x="1364672" y="409"/>
                  </a:cubicBezTo>
                  <a:cubicBezTo>
                    <a:pt x="1387643" y="-2463"/>
                    <a:pt x="1399815" y="10577"/>
                    <a:pt x="1420091" y="14264"/>
                  </a:cubicBezTo>
                  <a:cubicBezTo>
                    <a:pt x="1539032" y="35890"/>
                    <a:pt x="1429793" y="9763"/>
                    <a:pt x="1503218" y="28118"/>
                  </a:cubicBezTo>
                  <a:cubicBezTo>
                    <a:pt x="1514763" y="25809"/>
                    <a:pt x="1526080" y="21191"/>
                    <a:pt x="1537854" y="21191"/>
                  </a:cubicBezTo>
                  <a:cubicBezTo>
                    <a:pt x="1640839" y="21191"/>
                    <a:pt x="1622411" y="17050"/>
                    <a:pt x="1676400" y="35045"/>
                  </a:cubicBezTo>
                  <a:cubicBezTo>
                    <a:pt x="1683327" y="32736"/>
                    <a:pt x="1690650" y="31383"/>
                    <a:pt x="1697181" y="28118"/>
                  </a:cubicBezTo>
                  <a:cubicBezTo>
                    <a:pt x="1704628" y="24395"/>
                    <a:pt x="1709751" y="15633"/>
                    <a:pt x="1717963" y="14264"/>
                  </a:cubicBezTo>
                  <a:cubicBezTo>
                    <a:pt x="1725166" y="13064"/>
                    <a:pt x="1731818" y="18882"/>
                    <a:pt x="1738745" y="21191"/>
                  </a:cubicBezTo>
                  <a:cubicBezTo>
                    <a:pt x="1759527" y="18882"/>
                    <a:pt x="1780181" y="14264"/>
                    <a:pt x="1801091" y="14264"/>
                  </a:cubicBezTo>
                  <a:cubicBezTo>
                    <a:pt x="1831204" y="14264"/>
                    <a:pt x="1878970" y="19879"/>
                    <a:pt x="1911927" y="28118"/>
                  </a:cubicBezTo>
                  <a:cubicBezTo>
                    <a:pt x="1919011" y="29889"/>
                    <a:pt x="1925782" y="32736"/>
                    <a:pt x="1932709" y="35045"/>
                  </a:cubicBezTo>
                  <a:cubicBezTo>
                    <a:pt x="1946563" y="32736"/>
                    <a:pt x="1960561" y="31165"/>
                    <a:pt x="1974272" y="28118"/>
                  </a:cubicBezTo>
                  <a:cubicBezTo>
                    <a:pt x="1981400" y="26534"/>
                    <a:pt x="1987851" y="22391"/>
                    <a:pt x="1995054" y="21191"/>
                  </a:cubicBezTo>
                  <a:cubicBezTo>
                    <a:pt x="2015679" y="17754"/>
                    <a:pt x="2036618" y="16573"/>
                    <a:pt x="2057400" y="14264"/>
                  </a:cubicBezTo>
                  <a:cubicBezTo>
                    <a:pt x="2071254" y="16573"/>
                    <a:pt x="2085252" y="18144"/>
                    <a:pt x="2098963" y="21191"/>
                  </a:cubicBezTo>
                  <a:cubicBezTo>
                    <a:pt x="2106091" y="22775"/>
                    <a:pt x="2112443" y="28118"/>
                    <a:pt x="2119745" y="28118"/>
                  </a:cubicBezTo>
                  <a:cubicBezTo>
                    <a:pt x="2127047" y="28118"/>
                    <a:pt x="2133600" y="23500"/>
                    <a:pt x="2140527" y="21191"/>
                  </a:cubicBezTo>
                  <a:cubicBezTo>
                    <a:pt x="2149763" y="23500"/>
                    <a:pt x="2159082" y="25503"/>
                    <a:pt x="2168236" y="28118"/>
                  </a:cubicBezTo>
                  <a:cubicBezTo>
                    <a:pt x="2175257" y="30124"/>
                    <a:pt x="2181716" y="35045"/>
                    <a:pt x="2189018" y="35045"/>
                  </a:cubicBezTo>
                  <a:cubicBezTo>
                    <a:pt x="2209928" y="35045"/>
                    <a:pt x="2230507" y="29608"/>
                    <a:pt x="2251363" y="28118"/>
                  </a:cubicBezTo>
                  <a:cubicBezTo>
                    <a:pt x="2295185" y="24988"/>
                    <a:pt x="2339066" y="22446"/>
                    <a:pt x="2382981" y="21191"/>
                  </a:cubicBezTo>
                  <a:cubicBezTo>
                    <a:pt x="2419912" y="20136"/>
                    <a:pt x="2456872" y="21191"/>
                    <a:pt x="2493818" y="21191"/>
                  </a:cubicBezTo>
                </a:path>
              </a:pathLst>
            </a:cu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81" name="Rectangle 80">
              <a:extLst>
                <a:ext uri="{FF2B5EF4-FFF2-40B4-BE49-F238E27FC236}">
                  <a16:creationId xmlns:a16="http://schemas.microsoft.com/office/drawing/2014/main" id="{982E2761-4327-8205-987C-07C06B572FEA}"/>
                </a:ext>
              </a:extLst>
            </p:cNvPr>
            <p:cNvSpPr/>
            <p:nvPr/>
          </p:nvSpPr>
          <p:spPr>
            <a:xfrm>
              <a:off x="10926127" y="4673600"/>
              <a:ext cx="389573" cy="731517"/>
            </a:xfrm>
            <a:prstGeom prst="rect">
              <a:avLst/>
            </a:prstGeom>
            <a:solidFill>
              <a:schemeClr val="bg1"/>
            </a:solidFill>
            <a:ln>
              <a:solidFill>
                <a:schemeClr val="bg1"/>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68" name="Right Arrow 67">
              <a:extLst>
                <a:ext uri="{FF2B5EF4-FFF2-40B4-BE49-F238E27FC236}">
                  <a16:creationId xmlns:a16="http://schemas.microsoft.com/office/drawing/2014/main" id="{AD6C849A-1393-D8FB-1A53-61FC4210098D}"/>
                </a:ext>
              </a:extLst>
            </p:cNvPr>
            <p:cNvSpPr/>
            <p:nvPr/>
          </p:nvSpPr>
          <p:spPr>
            <a:xfrm>
              <a:off x="11017675" y="4917659"/>
              <a:ext cx="406400" cy="165099"/>
            </a:xfrm>
            <a:prstGeom prst="rightArrow">
              <a:avLst/>
            </a:prstGeom>
            <a:solidFill>
              <a:srgbClr val="FF0000"/>
            </a:solidFill>
            <a:ln>
              <a:solidFill>
                <a:srgbClr val="FF0000"/>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T"/>
            </a:p>
          </p:txBody>
        </p:sp>
        <p:sp>
          <p:nvSpPr>
            <p:cNvPr id="82" name="TextBox 81">
              <a:extLst>
                <a:ext uri="{FF2B5EF4-FFF2-40B4-BE49-F238E27FC236}">
                  <a16:creationId xmlns:a16="http://schemas.microsoft.com/office/drawing/2014/main" id="{1D464E3C-66DD-B5A8-CCFE-DCCB995DE185}"/>
                </a:ext>
              </a:extLst>
            </p:cNvPr>
            <p:cNvSpPr txBox="1"/>
            <p:nvPr/>
          </p:nvSpPr>
          <p:spPr>
            <a:xfrm>
              <a:off x="5091307" y="4819692"/>
              <a:ext cx="1370888" cy="369332"/>
            </a:xfrm>
            <a:prstGeom prst="rect">
              <a:avLst/>
            </a:prstGeom>
            <a:noFill/>
          </p:spPr>
          <p:txBody>
            <a:bodyPr wrap="none" rtlCol="0">
              <a:spAutoFit/>
            </a:bodyPr>
            <a:lstStyle/>
            <a:p>
              <a:r>
                <a:rPr lang="en-IT" i="1" dirty="0"/>
                <a:t>perturbation</a:t>
              </a:r>
            </a:p>
          </p:txBody>
        </p:sp>
        <p:sp>
          <p:nvSpPr>
            <p:cNvPr id="85" name="TextBox 84">
              <a:extLst>
                <a:ext uri="{FF2B5EF4-FFF2-40B4-BE49-F238E27FC236}">
                  <a16:creationId xmlns:a16="http://schemas.microsoft.com/office/drawing/2014/main" id="{C3D7CD85-A208-C674-9C73-4EC58DC7DB40}"/>
                </a:ext>
              </a:extLst>
            </p:cNvPr>
            <p:cNvSpPr txBox="1"/>
            <p:nvPr/>
          </p:nvSpPr>
          <p:spPr>
            <a:xfrm>
              <a:off x="11079856" y="4539260"/>
              <a:ext cx="280846" cy="369332"/>
            </a:xfrm>
            <a:prstGeom prst="rect">
              <a:avLst/>
            </a:prstGeom>
            <a:noFill/>
          </p:spPr>
          <p:txBody>
            <a:bodyPr wrap="none" rtlCol="0">
              <a:spAutoFit/>
            </a:bodyPr>
            <a:lstStyle/>
            <a:p>
              <a:r>
                <a:rPr lang="en-IT" i="1" dirty="0"/>
                <a:t>c</a:t>
              </a:r>
            </a:p>
          </p:txBody>
        </p:sp>
      </p:grpSp>
      <p:sp>
        <p:nvSpPr>
          <p:cNvPr id="89" name="TextBox 88">
            <a:extLst>
              <a:ext uri="{FF2B5EF4-FFF2-40B4-BE49-F238E27FC236}">
                <a16:creationId xmlns:a16="http://schemas.microsoft.com/office/drawing/2014/main" id="{A456F342-5236-86E2-4115-5B0473DD033F}"/>
              </a:ext>
            </a:extLst>
          </p:cNvPr>
          <p:cNvSpPr txBox="1"/>
          <p:nvPr/>
        </p:nvSpPr>
        <p:spPr>
          <a:xfrm>
            <a:off x="1160214" y="5766003"/>
            <a:ext cx="6602128" cy="369332"/>
          </a:xfrm>
          <a:prstGeom prst="rect">
            <a:avLst/>
          </a:prstGeom>
          <a:noFill/>
        </p:spPr>
        <p:txBody>
          <a:bodyPr wrap="none" rtlCol="0">
            <a:spAutoFit/>
          </a:bodyPr>
          <a:lstStyle/>
          <a:p>
            <a:r>
              <a:rPr lang="en-GB" dirty="0"/>
              <a:t>P</a:t>
            </a:r>
            <a:r>
              <a:rPr lang="en-IT" dirty="0"/>
              <a:t>erturbation in the beam density generates electromagnetic fields  </a:t>
            </a:r>
          </a:p>
        </p:txBody>
      </p:sp>
      <p:sp>
        <p:nvSpPr>
          <p:cNvPr id="90" name="TextBox 89">
            <a:extLst>
              <a:ext uri="{FF2B5EF4-FFF2-40B4-BE49-F238E27FC236}">
                <a16:creationId xmlns:a16="http://schemas.microsoft.com/office/drawing/2014/main" id="{8EBEC0BB-1183-C1F8-F563-67DD34D6CA4D}"/>
              </a:ext>
            </a:extLst>
          </p:cNvPr>
          <p:cNvSpPr txBox="1"/>
          <p:nvPr/>
        </p:nvSpPr>
        <p:spPr>
          <a:xfrm>
            <a:off x="1155178" y="6183648"/>
            <a:ext cx="9149941" cy="369332"/>
          </a:xfrm>
          <a:prstGeom prst="rect">
            <a:avLst/>
          </a:prstGeom>
          <a:noFill/>
        </p:spPr>
        <p:txBody>
          <a:bodyPr wrap="none" rtlCol="0">
            <a:spAutoFit/>
          </a:bodyPr>
          <a:lstStyle/>
          <a:p>
            <a:r>
              <a:rPr lang="it-IT" dirty="0" err="1"/>
              <a:t>Electromagnetic</a:t>
            </a:r>
            <a:r>
              <a:rPr lang="it-IT" dirty="0"/>
              <a:t> fields act back on the </a:t>
            </a:r>
            <a:r>
              <a:rPr lang="it-IT" dirty="0" err="1"/>
              <a:t>beam</a:t>
            </a:r>
            <a:r>
              <a:rPr lang="it-IT" dirty="0"/>
              <a:t>, and the </a:t>
            </a:r>
            <a:r>
              <a:rPr lang="it-IT" dirty="0" err="1"/>
              <a:t>amplitude</a:t>
            </a:r>
            <a:r>
              <a:rPr lang="it-IT" dirty="0"/>
              <a:t> of the </a:t>
            </a:r>
            <a:r>
              <a:rPr lang="it-IT" dirty="0" err="1"/>
              <a:t>perturbation</a:t>
            </a:r>
            <a:r>
              <a:rPr lang="it-IT" dirty="0"/>
              <a:t> can </a:t>
            </a:r>
            <a:r>
              <a:rPr lang="it-IT" dirty="0" err="1"/>
              <a:t>growth</a:t>
            </a:r>
            <a:endParaRPr lang="en-IT" dirty="0"/>
          </a:p>
        </p:txBody>
      </p:sp>
    </p:spTree>
    <p:extLst>
      <p:ext uri="{BB962C8B-B14F-4D97-AF65-F5344CB8AC3E}">
        <p14:creationId xmlns:p14="http://schemas.microsoft.com/office/powerpoint/2010/main" val="206690084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ADCC0977-D0AE-3793-BF12-EBF684278795}"/>
              </a:ext>
            </a:extLst>
          </p:cNvPr>
          <p:cNvPicPr>
            <a:picLocks noChangeAspect="1"/>
          </p:cNvPicPr>
          <p:nvPr/>
        </p:nvPicPr>
        <p:blipFill>
          <a:blip r:embed="rId2"/>
          <a:stretch>
            <a:fillRect/>
          </a:stretch>
        </p:blipFill>
        <p:spPr>
          <a:xfrm>
            <a:off x="263004" y="3551217"/>
            <a:ext cx="5832996" cy="3052783"/>
          </a:xfrm>
          <a:prstGeom prst="rect">
            <a:avLst/>
          </a:prstGeom>
        </p:spPr>
      </p:pic>
      <p:sp>
        <p:nvSpPr>
          <p:cNvPr id="10" name="TextBox 9">
            <a:extLst>
              <a:ext uri="{FF2B5EF4-FFF2-40B4-BE49-F238E27FC236}">
                <a16:creationId xmlns:a16="http://schemas.microsoft.com/office/drawing/2014/main" id="{8909F96F-7FD9-98A8-C867-E56A0D45895A}"/>
              </a:ext>
            </a:extLst>
          </p:cNvPr>
          <p:cNvSpPr txBox="1"/>
          <p:nvPr/>
        </p:nvSpPr>
        <p:spPr>
          <a:xfrm>
            <a:off x="595564" y="176245"/>
            <a:ext cx="6096000" cy="369332"/>
          </a:xfrm>
          <a:prstGeom prst="rect">
            <a:avLst/>
          </a:prstGeom>
          <a:noFill/>
        </p:spPr>
        <p:txBody>
          <a:bodyPr wrap="square">
            <a:spAutoFit/>
          </a:bodyPr>
          <a:lstStyle/>
          <a:p>
            <a:r>
              <a:rPr lang="it-IT" b="1" dirty="0">
                <a:solidFill>
                  <a:srgbClr val="002060"/>
                </a:solidFill>
              </a:rPr>
              <a:t>with</a:t>
            </a:r>
            <a:r>
              <a:rPr lang="en-IT" b="1" dirty="0">
                <a:solidFill>
                  <a:srgbClr val="002060"/>
                </a:solidFill>
              </a:rPr>
              <a:t> his words:</a:t>
            </a:r>
          </a:p>
        </p:txBody>
      </p:sp>
      <p:sp>
        <p:nvSpPr>
          <p:cNvPr id="11" name="TextBox 10">
            <a:extLst>
              <a:ext uri="{FF2B5EF4-FFF2-40B4-BE49-F238E27FC236}">
                <a16:creationId xmlns:a16="http://schemas.microsoft.com/office/drawing/2014/main" id="{BD8BA8B8-3428-32B0-9277-21D4B2B7A719}"/>
              </a:ext>
            </a:extLst>
          </p:cNvPr>
          <p:cNvSpPr txBox="1"/>
          <p:nvPr/>
        </p:nvSpPr>
        <p:spPr>
          <a:xfrm>
            <a:off x="595564" y="697215"/>
            <a:ext cx="10619874" cy="2677656"/>
          </a:xfrm>
          <a:prstGeom prst="rect">
            <a:avLst/>
          </a:prstGeom>
          <a:noFill/>
          <a:ln>
            <a:solidFill>
              <a:schemeClr val="accent1"/>
            </a:solidFill>
          </a:ln>
        </p:spPr>
        <p:txBody>
          <a:bodyPr wrap="square" rtlCol="0">
            <a:spAutoFit/>
          </a:bodyPr>
          <a:lstStyle/>
          <a:p>
            <a:pPr algn="just"/>
            <a:r>
              <a:rPr lang="en-IT" sz="2400" i="1" dirty="0"/>
              <a:t>… The phenomenon of beam instabilities can be understood by resorting to a pictorial </a:t>
            </a:r>
            <a:r>
              <a:rPr lang="en-GB" sz="2400" i="1" dirty="0"/>
              <a:t>r</a:t>
            </a:r>
            <a:r>
              <a:rPr lang="en-IT" sz="2400" i="1" dirty="0"/>
              <a:t>epresentation. This follows the explanation that I gave to myself when I first tackled the beam instability problem.</a:t>
            </a:r>
          </a:p>
          <a:p>
            <a:pPr algn="just"/>
            <a:endParaRPr lang="en-IT" sz="2400" i="1" dirty="0"/>
          </a:p>
          <a:p>
            <a:pPr algn="just"/>
            <a:r>
              <a:rPr lang="en-IT" sz="2400" i="1" dirty="0"/>
              <a:t>Like many modulational instabilities, this one is triggered by the electric field noise.</a:t>
            </a:r>
          </a:p>
          <a:p>
            <a:pPr algn="just"/>
            <a:r>
              <a:rPr lang="en-IT" sz="2400" i="1" dirty="0"/>
              <a:t>The field noise acting on the charged particles introduces a small modulation on the beam current density.</a:t>
            </a:r>
          </a:p>
        </p:txBody>
      </p:sp>
      <p:sp>
        <p:nvSpPr>
          <p:cNvPr id="14" name="TextBox 13">
            <a:extLst>
              <a:ext uri="{FF2B5EF4-FFF2-40B4-BE49-F238E27FC236}">
                <a16:creationId xmlns:a16="http://schemas.microsoft.com/office/drawing/2014/main" id="{17DFAFE1-6FBC-B5CE-EA73-82F1272F8D89}"/>
              </a:ext>
            </a:extLst>
          </p:cNvPr>
          <p:cNvSpPr txBox="1"/>
          <p:nvPr/>
        </p:nvSpPr>
        <p:spPr>
          <a:xfrm>
            <a:off x="5978970" y="3933505"/>
            <a:ext cx="5261868" cy="1569660"/>
          </a:xfrm>
          <a:prstGeom prst="rect">
            <a:avLst/>
          </a:prstGeom>
          <a:noFill/>
          <a:ln>
            <a:solidFill>
              <a:schemeClr val="accent1"/>
            </a:solidFill>
          </a:ln>
        </p:spPr>
        <p:txBody>
          <a:bodyPr wrap="square" rtlCol="0">
            <a:spAutoFit/>
          </a:bodyPr>
          <a:lstStyle/>
          <a:p>
            <a:pPr algn="just"/>
            <a:r>
              <a:rPr lang="en-IT" sz="2400" i="1" dirty="0"/>
              <a:t>At the same time, the interaction </a:t>
            </a:r>
            <a:r>
              <a:rPr lang="it-IT" sz="2400" i="1" dirty="0"/>
              <a:t>of t</a:t>
            </a:r>
            <a:r>
              <a:rPr lang="en-IT" sz="2400" i="1" dirty="0"/>
              <a:t>he perturbed current with the surroundings produces an additional electric field. This process is continuous …. </a:t>
            </a:r>
          </a:p>
        </p:txBody>
      </p:sp>
      <p:sp>
        <p:nvSpPr>
          <p:cNvPr id="15" name="TextBox 14">
            <a:extLst>
              <a:ext uri="{FF2B5EF4-FFF2-40B4-BE49-F238E27FC236}">
                <a16:creationId xmlns:a16="http://schemas.microsoft.com/office/drawing/2014/main" id="{AD11D703-7CFE-6030-86F4-3AD84FD90D38}"/>
              </a:ext>
            </a:extLst>
          </p:cNvPr>
          <p:cNvSpPr txBox="1"/>
          <p:nvPr/>
        </p:nvSpPr>
        <p:spPr>
          <a:xfrm>
            <a:off x="6113873" y="5811250"/>
            <a:ext cx="4940199" cy="369332"/>
          </a:xfrm>
          <a:prstGeom prst="rect">
            <a:avLst/>
          </a:prstGeom>
          <a:noFill/>
        </p:spPr>
        <p:txBody>
          <a:bodyPr wrap="none" rtlCol="0">
            <a:spAutoFit/>
          </a:bodyPr>
          <a:lstStyle/>
          <a:p>
            <a:r>
              <a:rPr lang="en-IT" b="1" dirty="0">
                <a:solidFill>
                  <a:srgbClr val="C00000"/>
                </a:solidFill>
              </a:rPr>
              <a:t>FEEDBACK SYSTEM !!  Can be stable or unstable ….</a:t>
            </a:r>
          </a:p>
        </p:txBody>
      </p:sp>
    </p:spTree>
    <p:extLst>
      <p:ext uri="{BB962C8B-B14F-4D97-AF65-F5344CB8AC3E}">
        <p14:creationId xmlns:p14="http://schemas.microsoft.com/office/powerpoint/2010/main" val="343988169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a:extLst>
              <a:ext uri="{FF2B5EF4-FFF2-40B4-BE49-F238E27FC236}">
                <a16:creationId xmlns:a16="http://schemas.microsoft.com/office/drawing/2014/main" id="{89185869-F721-C881-214F-ECA78D26A812}"/>
              </a:ext>
            </a:extLst>
          </p:cNvPr>
          <p:cNvSpPr txBox="1"/>
          <p:nvPr/>
        </p:nvSpPr>
        <p:spPr>
          <a:xfrm>
            <a:off x="930442" y="866274"/>
            <a:ext cx="8433975" cy="830997"/>
          </a:xfrm>
          <a:prstGeom prst="rect">
            <a:avLst/>
          </a:prstGeom>
          <a:noFill/>
        </p:spPr>
        <p:txBody>
          <a:bodyPr wrap="none" rtlCol="0">
            <a:spAutoFit/>
          </a:bodyPr>
          <a:lstStyle/>
          <a:p>
            <a:r>
              <a:rPr lang="en-IT" sz="2400" dirty="0"/>
              <a:t>As in any scientific work, Vittorio started from the state of the art, </a:t>
            </a:r>
          </a:p>
          <a:p>
            <a:r>
              <a:rPr lang="en-GB" sz="2400" dirty="0"/>
              <a:t>a</a:t>
            </a:r>
            <a:r>
              <a:rPr lang="en-IT" sz="2400" dirty="0"/>
              <a:t>nd faced the problem with few main ingredients</a:t>
            </a:r>
          </a:p>
        </p:txBody>
      </p:sp>
      <p:sp>
        <p:nvSpPr>
          <p:cNvPr id="8" name="TextBox 7">
            <a:extLst>
              <a:ext uri="{FF2B5EF4-FFF2-40B4-BE49-F238E27FC236}">
                <a16:creationId xmlns:a16="http://schemas.microsoft.com/office/drawing/2014/main" id="{BDF5A1AE-F54B-D969-6C58-9447E4038906}"/>
              </a:ext>
            </a:extLst>
          </p:cNvPr>
          <p:cNvSpPr txBox="1"/>
          <p:nvPr/>
        </p:nvSpPr>
        <p:spPr>
          <a:xfrm>
            <a:off x="930442" y="1982761"/>
            <a:ext cx="6263189" cy="2308324"/>
          </a:xfrm>
          <a:prstGeom prst="rect">
            <a:avLst/>
          </a:prstGeom>
          <a:noFill/>
        </p:spPr>
        <p:txBody>
          <a:bodyPr wrap="none" rtlCol="0">
            <a:spAutoFit/>
          </a:bodyPr>
          <a:lstStyle/>
          <a:p>
            <a:r>
              <a:rPr lang="en-IT" sz="2400" dirty="0"/>
              <a:t>1) Beam dynamics equations</a:t>
            </a:r>
          </a:p>
          <a:p>
            <a:r>
              <a:rPr lang="en-IT" sz="2400" dirty="0"/>
              <a:t>       </a:t>
            </a:r>
          </a:p>
          <a:p>
            <a:endParaRPr lang="en-IT" sz="2400" dirty="0"/>
          </a:p>
          <a:p>
            <a:r>
              <a:rPr lang="en-IT" sz="2400" dirty="0"/>
              <a:t>2) Vlasov and Laudau’s theory for plasma physics</a:t>
            </a:r>
          </a:p>
          <a:p>
            <a:pPr marL="457200" indent="-457200">
              <a:buAutoNum type="arabicParenR"/>
            </a:pPr>
            <a:endParaRPr lang="en-IT" sz="2400" dirty="0"/>
          </a:p>
          <a:p>
            <a:endParaRPr lang="en-IT" sz="2400" dirty="0"/>
          </a:p>
        </p:txBody>
      </p:sp>
      <p:sp>
        <p:nvSpPr>
          <p:cNvPr id="9" name="TextBox 8">
            <a:extLst>
              <a:ext uri="{FF2B5EF4-FFF2-40B4-BE49-F238E27FC236}">
                <a16:creationId xmlns:a16="http://schemas.microsoft.com/office/drawing/2014/main" id="{29596524-228E-8FE8-F575-8FA9D9535967}"/>
              </a:ext>
            </a:extLst>
          </p:cNvPr>
          <p:cNvSpPr txBox="1"/>
          <p:nvPr/>
        </p:nvSpPr>
        <p:spPr>
          <a:xfrm>
            <a:off x="925228" y="4173906"/>
            <a:ext cx="6743834" cy="461665"/>
          </a:xfrm>
          <a:prstGeom prst="rect">
            <a:avLst/>
          </a:prstGeom>
          <a:noFill/>
        </p:spPr>
        <p:txBody>
          <a:bodyPr wrap="none" rtlCol="0">
            <a:spAutoFit/>
          </a:bodyPr>
          <a:lstStyle/>
          <a:p>
            <a:r>
              <a:rPr lang="en-IT" sz="2400" dirty="0"/>
              <a:t>3)  Theory of electromagnetism, Maxwell’s equations</a:t>
            </a:r>
          </a:p>
        </p:txBody>
      </p:sp>
      <p:sp>
        <p:nvSpPr>
          <p:cNvPr id="10" name="TextBox 9">
            <a:extLst>
              <a:ext uri="{FF2B5EF4-FFF2-40B4-BE49-F238E27FC236}">
                <a16:creationId xmlns:a16="http://schemas.microsoft.com/office/drawing/2014/main" id="{2D7D9CD3-007E-00DB-8F4C-97D0F57790F8}"/>
              </a:ext>
            </a:extLst>
          </p:cNvPr>
          <p:cNvSpPr txBox="1"/>
          <p:nvPr/>
        </p:nvSpPr>
        <p:spPr>
          <a:xfrm>
            <a:off x="938011" y="5188546"/>
            <a:ext cx="6318525" cy="461665"/>
          </a:xfrm>
          <a:prstGeom prst="rect">
            <a:avLst/>
          </a:prstGeom>
          <a:noFill/>
        </p:spPr>
        <p:txBody>
          <a:bodyPr wrap="none" rtlCol="0">
            <a:spAutoFit/>
          </a:bodyPr>
          <a:lstStyle/>
          <a:p>
            <a:r>
              <a:rPr lang="en-IT" sz="2400" dirty="0"/>
              <a:t>4)  </a:t>
            </a:r>
            <a:r>
              <a:rPr lang="en-GB" sz="2400" dirty="0"/>
              <a:t>Mindset and electronic engineering education</a:t>
            </a:r>
            <a:endParaRPr lang="en-IT" sz="2400" dirty="0"/>
          </a:p>
        </p:txBody>
      </p:sp>
      <p:sp>
        <p:nvSpPr>
          <p:cNvPr id="14" name="TextBox 13">
            <a:extLst>
              <a:ext uri="{FF2B5EF4-FFF2-40B4-BE49-F238E27FC236}">
                <a16:creationId xmlns:a16="http://schemas.microsoft.com/office/drawing/2014/main" id="{0510D75F-10F3-1000-5515-399841B4D122}"/>
              </a:ext>
            </a:extLst>
          </p:cNvPr>
          <p:cNvSpPr txBox="1"/>
          <p:nvPr/>
        </p:nvSpPr>
        <p:spPr>
          <a:xfrm>
            <a:off x="1293126" y="4595065"/>
            <a:ext cx="3102709" cy="369332"/>
          </a:xfrm>
          <a:prstGeom prst="rect">
            <a:avLst/>
          </a:prstGeom>
          <a:noFill/>
        </p:spPr>
        <p:txBody>
          <a:bodyPr wrap="none" rtlCol="0">
            <a:spAutoFit/>
          </a:bodyPr>
          <a:lstStyle/>
          <a:p>
            <a:r>
              <a:rPr lang="en-GB" b="1" i="1" dirty="0">
                <a:solidFill>
                  <a:srgbClr val="C00000"/>
                </a:solidFill>
              </a:rPr>
              <a:t>(Coupling </a:t>
            </a:r>
            <a:r>
              <a:rPr lang="it-IT" b="1" i="1" dirty="0" err="1">
                <a:solidFill>
                  <a:srgbClr val="C00000"/>
                </a:solidFill>
              </a:rPr>
              <a:t>Impedance</a:t>
            </a:r>
            <a:r>
              <a:rPr lang="it-IT" b="1" i="1" dirty="0">
                <a:solidFill>
                  <a:srgbClr val="C00000"/>
                </a:solidFill>
              </a:rPr>
              <a:t> Concept</a:t>
            </a:r>
            <a:r>
              <a:rPr lang="en-IT" b="1" i="1" dirty="0">
                <a:solidFill>
                  <a:srgbClr val="C00000"/>
                </a:solidFill>
              </a:rPr>
              <a:t>)</a:t>
            </a:r>
          </a:p>
        </p:txBody>
      </p:sp>
      <p:sp>
        <p:nvSpPr>
          <p:cNvPr id="16" name="TextBox 15">
            <a:extLst>
              <a:ext uri="{FF2B5EF4-FFF2-40B4-BE49-F238E27FC236}">
                <a16:creationId xmlns:a16="http://schemas.microsoft.com/office/drawing/2014/main" id="{56E9D154-4A47-96C5-B9CF-14B11CB07AEB}"/>
              </a:ext>
            </a:extLst>
          </p:cNvPr>
          <p:cNvSpPr txBox="1"/>
          <p:nvPr/>
        </p:nvSpPr>
        <p:spPr>
          <a:xfrm>
            <a:off x="1237417" y="5621602"/>
            <a:ext cx="1956498" cy="369332"/>
          </a:xfrm>
          <a:prstGeom prst="rect">
            <a:avLst/>
          </a:prstGeom>
          <a:noFill/>
        </p:spPr>
        <p:txBody>
          <a:bodyPr wrap="none" rtlCol="0">
            <a:spAutoFit/>
          </a:bodyPr>
          <a:lstStyle/>
          <a:p>
            <a:r>
              <a:rPr lang="en-GB" b="1" i="1" dirty="0">
                <a:solidFill>
                  <a:srgbClr val="C00000"/>
                </a:solidFill>
              </a:rPr>
              <a:t>  (</a:t>
            </a:r>
            <a:r>
              <a:rPr lang="it-IT" b="1" i="1" dirty="0">
                <a:solidFill>
                  <a:srgbClr val="C00000"/>
                </a:solidFill>
              </a:rPr>
              <a:t>feedback model</a:t>
            </a:r>
            <a:r>
              <a:rPr lang="en-IT" b="1" i="1" dirty="0">
                <a:solidFill>
                  <a:srgbClr val="C00000"/>
                </a:solidFill>
              </a:rPr>
              <a:t>)</a:t>
            </a:r>
          </a:p>
        </p:txBody>
      </p:sp>
      <p:sp>
        <p:nvSpPr>
          <p:cNvPr id="19" name="TextBox 18">
            <a:extLst>
              <a:ext uri="{FF2B5EF4-FFF2-40B4-BE49-F238E27FC236}">
                <a16:creationId xmlns:a16="http://schemas.microsoft.com/office/drawing/2014/main" id="{D6AEB6BE-EA90-9B29-60D7-F3F226873433}"/>
              </a:ext>
            </a:extLst>
          </p:cNvPr>
          <p:cNvSpPr txBox="1"/>
          <p:nvPr/>
        </p:nvSpPr>
        <p:spPr>
          <a:xfrm>
            <a:off x="1260103" y="2333149"/>
            <a:ext cx="2238433" cy="369332"/>
          </a:xfrm>
          <a:prstGeom prst="rect">
            <a:avLst/>
          </a:prstGeom>
          <a:noFill/>
        </p:spPr>
        <p:txBody>
          <a:bodyPr wrap="none" rtlCol="0">
            <a:spAutoFit/>
          </a:bodyPr>
          <a:lstStyle/>
          <a:p>
            <a:r>
              <a:rPr lang="en-GB" b="1" i="1" dirty="0">
                <a:solidFill>
                  <a:srgbClr val="C00000"/>
                </a:solidFill>
              </a:rPr>
              <a:t>(</a:t>
            </a:r>
            <a:r>
              <a:rPr lang="it-IT" b="1" i="1" dirty="0" err="1">
                <a:solidFill>
                  <a:srgbClr val="C00000"/>
                </a:solidFill>
              </a:rPr>
              <a:t>Relativistic</a:t>
            </a:r>
            <a:r>
              <a:rPr lang="it-IT" b="1" i="1" dirty="0">
                <a:solidFill>
                  <a:srgbClr val="C00000"/>
                </a:solidFill>
              </a:rPr>
              <a:t> </a:t>
            </a:r>
            <a:r>
              <a:rPr lang="it-IT" b="1" i="1" dirty="0" err="1">
                <a:solidFill>
                  <a:srgbClr val="C00000"/>
                </a:solidFill>
              </a:rPr>
              <a:t>particles</a:t>
            </a:r>
            <a:r>
              <a:rPr lang="en-IT" b="1" i="1" dirty="0">
                <a:solidFill>
                  <a:srgbClr val="C00000"/>
                </a:solidFill>
              </a:rPr>
              <a:t>)</a:t>
            </a:r>
          </a:p>
        </p:txBody>
      </p:sp>
      <p:sp>
        <p:nvSpPr>
          <p:cNvPr id="25" name="TextBox 24">
            <a:extLst>
              <a:ext uri="{FF2B5EF4-FFF2-40B4-BE49-F238E27FC236}">
                <a16:creationId xmlns:a16="http://schemas.microsoft.com/office/drawing/2014/main" id="{E18EE4FB-5757-846D-19D8-A165AF66D5F2}"/>
              </a:ext>
            </a:extLst>
          </p:cNvPr>
          <p:cNvSpPr txBox="1"/>
          <p:nvPr/>
        </p:nvSpPr>
        <p:spPr>
          <a:xfrm>
            <a:off x="1237417" y="3475748"/>
            <a:ext cx="2125903" cy="369332"/>
          </a:xfrm>
          <a:prstGeom prst="rect">
            <a:avLst/>
          </a:prstGeom>
          <a:noFill/>
        </p:spPr>
        <p:txBody>
          <a:bodyPr wrap="none" rtlCol="0">
            <a:spAutoFit/>
          </a:bodyPr>
          <a:lstStyle/>
          <a:p>
            <a:r>
              <a:rPr lang="en-GB" b="1" i="1" dirty="0">
                <a:solidFill>
                  <a:srgbClr val="C00000"/>
                </a:solidFill>
              </a:rPr>
              <a:t>(D</a:t>
            </a:r>
            <a:r>
              <a:rPr lang="en-IT" b="1" i="1" dirty="0">
                <a:solidFill>
                  <a:srgbClr val="C00000"/>
                </a:solidFill>
              </a:rPr>
              <a:t>ispertion relation)</a:t>
            </a:r>
          </a:p>
        </p:txBody>
      </p:sp>
    </p:spTree>
    <p:extLst>
      <p:ext uri="{BB962C8B-B14F-4D97-AF65-F5344CB8AC3E}">
        <p14:creationId xmlns:p14="http://schemas.microsoft.com/office/powerpoint/2010/main" val="3565261663"/>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extBox 11">
            <a:extLst>
              <a:ext uri="{FF2B5EF4-FFF2-40B4-BE49-F238E27FC236}">
                <a16:creationId xmlns:a16="http://schemas.microsoft.com/office/drawing/2014/main" id="{D6803068-3684-4A72-CCF5-715EFFBC1003}"/>
              </a:ext>
            </a:extLst>
          </p:cNvPr>
          <p:cNvSpPr txBox="1"/>
          <p:nvPr/>
        </p:nvSpPr>
        <p:spPr>
          <a:xfrm>
            <a:off x="901700" y="349031"/>
            <a:ext cx="10439400" cy="1569660"/>
          </a:xfrm>
          <a:prstGeom prst="rect">
            <a:avLst/>
          </a:prstGeom>
          <a:noFill/>
          <a:ln>
            <a:solidFill>
              <a:schemeClr val="accent1"/>
            </a:solidFill>
          </a:ln>
        </p:spPr>
        <p:txBody>
          <a:bodyPr wrap="square" rtlCol="0">
            <a:spAutoFit/>
          </a:bodyPr>
          <a:lstStyle/>
          <a:p>
            <a:pPr algn="just"/>
            <a:r>
              <a:rPr lang="it-IT" sz="2400" i="1" dirty="0"/>
              <a:t>Vittorio </a:t>
            </a:r>
            <a:r>
              <a:rPr lang="it-IT" sz="2400" i="1" dirty="0" err="1"/>
              <a:t>introduced</a:t>
            </a:r>
            <a:r>
              <a:rPr lang="it-IT" sz="2400" i="1" dirty="0"/>
              <a:t> the concept of </a:t>
            </a:r>
            <a:r>
              <a:rPr lang="it-IT" sz="2400" i="1" dirty="0" err="1"/>
              <a:t>Coupling</a:t>
            </a:r>
            <a:r>
              <a:rPr lang="it-IT" sz="2400" i="1" dirty="0"/>
              <a:t> </a:t>
            </a:r>
            <a:r>
              <a:rPr lang="it-IT" sz="2400" i="1" dirty="0" err="1"/>
              <a:t>Impedance</a:t>
            </a:r>
            <a:r>
              <a:rPr lang="it-IT" sz="2400" i="1" dirty="0"/>
              <a:t>.</a:t>
            </a:r>
          </a:p>
          <a:p>
            <a:pPr algn="just"/>
            <a:r>
              <a:rPr lang="it-IT" sz="2400" i="1" dirty="0"/>
              <a:t>The </a:t>
            </a:r>
            <a:r>
              <a:rPr lang="it-IT" sz="2400" i="1" dirty="0" err="1"/>
              <a:t>average</a:t>
            </a:r>
            <a:r>
              <a:rPr lang="it-IT" sz="2400" i="1" dirty="0"/>
              <a:t> </a:t>
            </a:r>
            <a:r>
              <a:rPr lang="it-IT" sz="2400" i="1" dirty="0" err="1"/>
              <a:t>voltage</a:t>
            </a:r>
            <a:r>
              <a:rPr lang="it-IT" sz="2400" i="1" dirty="0"/>
              <a:t> per turn </a:t>
            </a:r>
            <a:r>
              <a:rPr lang="it-IT" sz="2400" i="1" dirty="0" err="1"/>
              <a:t>seen</a:t>
            </a:r>
            <a:r>
              <a:rPr lang="it-IT" sz="2400" i="1" dirty="0"/>
              <a:t> by a </a:t>
            </a:r>
            <a:r>
              <a:rPr lang="it-IT" sz="2400" i="1" dirty="0" err="1"/>
              <a:t>charge</a:t>
            </a:r>
            <a:r>
              <a:rPr lang="it-IT" sz="2400" i="1" dirty="0"/>
              <a:t>, due to the fields </a:t>
            </a:r>
            <a:r>
              <a:rPr lang="it-IT" sz="2400" i="1" dirty="0" err="1"/>
              <a:t>generated</a:t>
            </a:r>
            <a:r>
              <a:rPr lang="it-IT" sz="2400" i="1" dirty="0"/>
              <a:t> by the </a:t>
            </a:r>
            <a:r>
              <a:rPr lang="it-IT" sz="2400" i="1" dirty="0" err="1"/>
              <a:t>perturbed</a:t>
            </a:r>
            <a:r>
              <a:rPr lang="it-IT" sz="2400" i="1" dirty="0"/>
              <a:t> </a:t>
            </a:r>
            <a:r>
              <a:rPr lang="it-IT" sz="2400" i="1" dirty="0" err="1"/>
              <a:t>current</a:t>
            </a:r>
            <a:r>
              <a:rPr lang="it-IT" sz="2400" i="1" dirty="0"/>
              <a:t> in the </a:t>
            </a:r>
            <a:r>
              <a:rPr lang="it-IT" sz="2400" i="1" dirty="0" err="1"/>
              <a:t>beam</a:t>
            </a:r>
            <a:r>
              <a:rPr lang="it-IT" sz="2400" i="1" dirty="0"/>
              <a:t> </a:t>
            </a:r>
            <a:r>
              <a:rPr lang="it-IT" sz="2400" i="1" dirty="0" err="1"/>
              <a:t>I</a:t>
            </a:r>
            <a:r>
              <a:rPr lang="it-IT" sz="2400" i="1" baseline="-25000" dirty="0" err="1"/>
              <a:t>i</a:t>
            </a:r>
            <a:r>
              <a:rPr lang="it-IT" sz="2400" i="1" dirty="0"/>
              <a:t> </a:t>
            </a:r>
            <a:r>
              <a:rPr lang="it-IT" sz="2400" i="1" dirty="0" err="1"/>
              <a:t>is</a:t>
            </a:r>
            <a:r>
              <a:rPr lang="it-IT" sz="2400" i="1" dirty="0"/>
              <a:t> </a:t>
            </a:r>
            <a:r>
              <a:rPr lang="it-IT" sz="2400" i="1" dirty="0" err="1"/>
              <a:t>proportional</a:t>
            </a:r>
            <a:r>
              <a:rPr lang="it-IT" sz="2400" i="1" dirty="0"/>
              <a:t> to the </a:t>
            </a:r>
            <a:r>
              <a:rPr lang="it-IT" sz="2400" i="1" dirty="0" err="1"/>
              <a:t>coupling</a:t>
            </a:r>
            <a:r>
              <a:rPr lang="it-IT" sz="2400" i="1" dirty="0"/>
              <a:t> </a:t>
            </a:r>
            <a:r>
              <a:rPr lang="it-IT" sz="2400" i="1" dirty="0" err="1"/>
              <a:t>impedance</a:t>
            </a:r>
            <a:r>
              <a:rPr lang="it-IT" sz="2400" i="1" dirty="0"/>
              <a:t> of the machine  </a:t>
            </a:r>
            <a:r>
              <a:rPr lang="it-IT" sz="2400" i="1" dirty="0" err="1"/>
              <a:t>Z</a:t>
            </a:r>
            <a:r>
              <a:rPr lang="it-IT" sz="2400" i="1" baseline="-25000" dirty="0"/>
              <a:t>||</a:t>
            </a:r>
            <a:r>
              <a:rPr lang="it-IT" sz="2400" i="1" dirty="0"/>
              <a:t>.</a:t>
            </a:r>
            <a:endParaRPr lang="en-IT" sz="2400" i="1" dirty="0"/>
          </a:p>
        </p:txBody>
      </p:sp>
      <p:pic>
        <p:nvPicPr>
          <p:cNvPr id="13" name="Picture 12">
            <a:extLst>
              <a:ext uri="{FF2B5EF4-FFF2-40B4-BE49-F238E27FC236}">
                <a16:creationId xmlns:a16="http://schemas.microsoft.com/office/drawing/2014/main" id="{9B1E1781-7477-8E14-4E48-4B756518469C}"/>
              </a:ext>
            </a:extLst>
          </p:cNvPr>
          <p:cNvPicPr>
            <a:picLocks noChangeAspect="1"/>
          </p:cNvPicPr>
          <p:nvPr/>
        </p:nvPicPr>
        <p:blipFill>
          <a:blip r:embed="rId2"/>
          <a:stretch>
            <a:fillRect/>
          </a:stretch>
        </p:blipFill>
        <p:spPr>
          <a:xfrm>
            <a:off x="2634734" y="3946188"/>
            <a:ext cx="6405905" cy="1569659"/>
          </a:xfrm>
          <a:prstGeom prst="rect">
            <a:avLst/>
          </a:prstGeom>
        </p:spPr>
      </p:pic>
      <mc:AlternateContent xmlns:mc="http://schemas.openxmlformats.org/markup-compatibility/2006">
        <mc:Choice xmlns:a14="http://schemas.microsoft.com/office/drawing/2010/main" Requires="a14">
          <p:sp>
            <p:nvSpPr>
              <p:cNvPr id="15" name="TextBox 14">
                <a:extLst>
                  <a:ext uri="{FF2B5EF4-FFF2-40B4-BE49-F238E27FC236}">
                    <a16:creationId xmlns:a16="http://schemas.microsoft.com/office/drawing/2014/main" id="{1E40090F-2A04-2B3E-163F-9D70F0139583}"/>
                  </a:ext>
                </a:extLst>
              </p:cNvPr>
              <p:cNvSpPr txBox="1"/>
              <p:nvPr/>
            </p:nvSpPr>
            <p:spPr>
              <a:xfrm>
                <a:off x="2406134" y="2341700"/>
                <a:ext cx="6096000" cy="519501"/>
              </a:xfrm>
              <a:prstGeom prst="rect">
                <a:avLst/>
              </a:prstGeom>
              <a:noFill/>
            </p:spPr>
            <p:txBody>
              <a:bodyPr wrap="square">
                <a:spAutoFit/>
              </a:bodyPr>
              <a:lstStyle/>
              <a:p>
                <a:pPr/>
                <a14:m>
                  <m:oMathPara xmlns:m="http://schemas.openxmlformats.org/officeDocument/2006/math">
                    <m:oMathParaPr>
                      <m:jc m:val="centerGroup"/>
                    </m:oMathParaPr>
                    <m:oMath xmlns:m="http://schemas.openxmlformats.org/officeDocument/2006/math">
                      <m:d>
                        <m:dPr>
                          <m:begChr m:val="⟨"/>
                          <m:endChr m:val=""/>
                          <m:ctrlPr>
                            <a:rPr lang="en-IT" sz="2400" i="1" smtClean="0">
                              <a:solidFill>
                                <a:schemeClr val="tx1"/>
                              </a:solidFill>
                              <a:latin typeface="Cambria Math" panose="02040503050406030204" pitchFamily="18" charset="0"/>
                            </a:rPr>
                          </m:ctrlPr>
                        </m:dPr>
                        <m:e>
                          <m:d>
                            <m:dPr>
                              <m:begChr m:val=""/>
                              <m:endChr m:val="⟩"/>
                              <m:ctrlPr>
                                <a:rPr lang="en-IT" sz="2400" i="1">
                                  <a:solidFill>
                                    <a:schemeClr val="tx1"/>
                                  </a:solidFill>
                                  <a:latin typeface="Cambria Math" panose="02040503050406030204" pitchFamily="18" charset="0"/>
                                </a:rPr>
                              </m:ctrlPr>
                            </m:dPr>
                            <m:e>
                              <m:sSub>
                                <m:sSubPr>
                                  <m:ctrlPr>
                                    <a:rPr lang="it-IT" sz="2400" b="0" i="1" smtClean="0">
                                      <a:solidFill>
                                        <a:schemeClr val="tx1"/>
                                      </a:solidFill>
                                      <a:latin typeface="Cambria Math" panose="02040503050406030204" pitchFamily="18" charset="0"/>
                                    </a:rPr>
                                  </m:ctrlPr>
                                </m:sSubPr>
                                <m:e>
                                  <m:r>
                                    <a:rPr lang="it-IT" sz="2400" b="0" i="1" smtClean="0">
                                      <a:solidFill>
                                        <a:schemeClr val="tx1"/>
                                      </a:solidFill>
                                      <a:latin typeface="Cambria Math" panose="02040503050406030204" pitchFamily="18" charset="0"/>
                                    </a:rPr>
                                    <m:t>𝐿</m:t>
                                  </m:r>
                                </m:e>
                                <m:sub>
                                  <m:r>
                                    <a:rPr lang="it-IT" sz="2400" b="0" i="1" smtClean="0">
                                      <a:solidFill>
                                        <a:schemeClr val="tx1"/>
                                      </a:solidFill>
                                      <a:latin typeface="Cambria Math" panose="02040503050406030204" pitchFamily="18" charset="0"/>
                                    </a:rPr>
                                    <m:t>0</m:t>
                                  </m:r>
                                </m:sub>
                              </m:sSub>
                              <m:r>
                                <a:rPr lang="en-IT" sz="2400" i="0">
                                  <a:solidFill>
                                    <a:schemeClr val="tx1"/>
                                  </a:solidFill>
                                  <a:latin typeface="Cambria Math" panose="02040503050406030204" pitchFamily="18" charset="0"/>
                                </a:rPr>
                                <m:t> </m:t>
                              </m:r>
                              <m:sSub>
                                <m:sSubPr>
                                  <m:ctrlPr>
                                    <a:rPr lang="en-IT" sz="2400" i="1">
                                      <a:solidFill>
                                        <a:schemeClr val="tx1"/>
                                      </a:solidFill>
                                      <a:latin typeface="Cambria Math" panose="02040503050406030204" pitchFamily="18" charset="0"/>
                                    </a:rPr>
                                  </m:ctrlPr>
                                </m:sSubPr>
                                <m:e>
                                  <m:r>
                                    <a:rPr lang="en-IT" sz="2400" i="1">
                                      <a:solidFill>
                                        <a:schemeClr val="tx1"/>
                                      </a:solidFill>
                                      <a:latin typeface="Cambria Math" panose="02040503050406030204" pitchFamily="18" charset="0"/>
                                    </a:rPr>
                                    <m:t>𝐸</m:t>
                                  </m:r>
                                </m:e>
                                <m:sub>
                                  <m:r>
                                    <a:rPr lang="it-IT" sz="2400" b="0" i="1" smtClean="0">
                                      <a:solidFill>
                                        <a:schemeClr val="tx1"/>
                                      </a:solidFill>
                                      <a:latin typeface="Cambria Math" panose="02040503050406030204" pitchFamily="18" charset="0"/>
                                    </a:rPr>
                                    <m:t>||</m:t>
                                  </m:r>
                                </m:sub>
                              </m:sSub>
                            </m:e>
                          </m:d>
                        </m:e>
                      </m:d>
                      <m:r>
                        <a:rPr lang="en-IT" sz="2400" i="0">
                          <a:latin typeface="Cambria Math" panose="02040503050406030204" pitchFamily="18" charset="0"/>
                        </a:rPr>
                        <m:t>=−</m:t>
                      </m:r>
                      <m:sSub>
                        <m:sSubPr>
                          <m:ctrlPr>
                            <a:rPr lang="en-IT" sz="2400" i="1">
                              <a:solidFill>
                                <a:srgbClr val="836967"/>
                              </a:solidFill>
                              <a:latin typeface="Cambria Math" panose="02040503050406030204" pitchFamily="18" charset="0"/>
                            </a:rPr>
                          </m:ctrlPr>
                        </m:sSubPr>
                        <m:e>
                          <m:r>
                            <a:rPr lang="en-IT" sz="2400" i="1">
                              <a:latin typeface="Cambria Math" panose="02040503050406030204" pitchFamily="18" charset="0"/>
                            </a:rPr>
                            <m:t>𝑍</m:t>
                          </m:r>
                        </m:e>
                        <m:sub>
                          <m:r>
                            <a:rPr lang="it-IT" sz="2400" b="0" i="1" smtClean="0">
                              <a:latin typeface="Cambria Math" panose="02040503050406030204" pitchFamily="18" charset="0"/>
                            </a:rPr>
                            <m:t>||</m:t>
                          </m:r>
                        </m:sub>
                      </m:sSub>
                      <m:sSub>
                        <m:sSubPr>
                          <m:ctrlPr>
                            <a:rPr lang="en-IT" sz="2400" i="1">
                              <a:solidFill>
                                <a:srgbClr val="836967"/>
                              </a:solidFill>
                              <a:latin typeface="Cambria Math" panose="02040503050406030204" pitchFamily="18" charset="0"/>
                            </a:rPr>
                          </m:ctrlPr>
                        </m:sSubPr>
                        <m:e>
                          <m:r>
                            <a:rPr lang="en-IT" sz="2400" i="1">
                              <a:latin typeface="Cambria Math" panose="02040503050406030204" pitchFamily="18" charset="0"/>
                            </a:rPr>
                            <m:t>𝐼</m:t>
                          </m:r>
                        </m:e>
                        <m:sub>
                          <m:r>
                            <a:rPr lang="en-IT" sz="2400" i="1">
                              <a:latin typeface="Cambria Math" panose="02040503050406030204" pitchFamily="18" charset="0"/>
                            </a:rPr>
                            <m:t>𝑖</m:t>
                          </m:r>
                        </m:sub>
                      </m:sSub>
                    </m:oMath>
                  </m:oMathPara>
                </a14:m>
                <a:endParaRPr lang="en-IT" sz="2400" dirty="0"/>
              </a:p>
            </p:txBody>
          </p:sp>
        </mc:Choice>
        <mc:Fallback>
          <p:sp>
            <p:nvSpPr>
              <p:cNvPr id="15" name="TextBox 14">
                <a:extLst>
                  <a:ext uri="{FF2B5EF4-FFF2-40B4-BE49-F238E27FC236}">
                    <a16:creationId xmlns:a16="http://schemas.microsoft.com/office/drawing/2014/main" id="{1E40090F-2A04-2B3E-163F-9D70F0139583}"/>
                  </a:ext>
                </a:extLst>
              </p:cNvPr>
              <p:cNvSpPr txBox="1">
                <a:spLocks noRot="1" noChangeAspect="1" noMove="1" noResize="1" noEditPoints="1" noAdjustHandles="1" noChangeArrowheads="1" noChangeShapeType="1" noTextEdit="1"/>
              </p:cNvSpPr>
              <p:nvPr/>
            </p:nvSpPr>
            <p:spPr>
              <a:xfrm>
                <a:off x="2406134" y="2341700"/>
                <a:ext cx="6096000" cy="519501"/>
              </a:xfrm>
              <a:prstGeom prst="rect">
                <a:avLst/>
              </a:prstGeom>
              <a:blipFill>
                <a:blip r:embed="rId3"/>
                <a:stretch>
                  <a:fillRect t="-154762" b="-233333"/>
                </a:stretch>
              </a:blipFill>
            </p:spPr>
            <p:txBody>
              <a:bodyPr/>
              <a:lstStyle/>
              <a:p>
                <a:r>
                  <a:rPr lang="en-IT">
                    <a:noFill/>
                  </a:rPr>
                  <a:t> </a:t>
                </a:r>
              </a:p>
            </p:txBody>
          </p:sp>
        </mc:Fallback>
      </mc:AlternateContent>
      <p:sp>
        <p:nvSpPr>
          <p:cNvPr id="16" name="TextBox 15">
            <a:extLst>
              <a:ext uri="{FF2B5EF4-FFF2-40B4-BE49-F238E27FC236}">
                <a16:creationId xmlns:a16="http://schemas.microsoft.com/office/drawing/2014/main" id="{DF0A4C9C-18C9-32CF-796F-99A3DE286CE2}"/>
              </a:ext>
            </a:extLst>
          </p:cNvPr>
          <p:cNvSpPr txBox="1"/>
          <p:nvPr/>
        </p:nvSpPr>
        <p:spPr>
          <a:xfrm>
            <a:off x="1016000" y="3355448"/>
            <a:ext cx="10439400" cy="461665"/>
          </a:xfrm>
          <a:prstGeom prst="rect">
            <a:avLst/>
          </a:prstGeom>
          <a:noFill/>
          <a:ln>
            <a:solidFill>
              <a:schemeClr val="accent1"/>
            </a:solidFill>
          </a:ln>
        </p:spPr>
        <p:txBody>
          <a:bodyPr wrap="square" rtlCol="0">
            <a:spAutoFit/>
          </a:bodyPr>
          <a:lstStyle/>
          <a:p>
            <a:pPr algn="just"/>
            <a:r>
              <a:rPr lang="it-IT" sz="2400" i="1" dirty="0" err="1"/>
              <a:t>Then</a:t>
            </a:r>
            <a:r>
              <a:rPr lang="it-IT" sz="2400" i="1" dirty="0"/>
              <a:t>, </a:t>
            </a:r>
            <a:r>
              <a:rPr lang="it-IT" sz="2400" i="1" dirty="0" err="1"/>
              <a:t>inserted</a:t>
            </a:r>
            <a:r>
              <a:rPr lang="it-IT" sz="2400" i="1" dirty="0"/>
              <a:t> the </a:t>
            </a:r>
            <a:r>
              <a:rPr lang="it-IT" sz="2400" i="1" dirty="0" err="1"/>
              <a:t>voltage</a:t>
            </a:r>
            <a:r>
              <a:rPr lang="it-IT" sz="2400" i="1" dirty="0"/>
              <a:t> </a:t>
            </a:r>
            <a:r>
              <a:rPr lang="it-IT" sz="2400" i="1" dirty="0" err="1"/>
              <a:t>into</a:t>
            </a:r>
            <a:r>
              <a:rPr lang="it-IT" sz="2400" i="1" dirty="0"/>
              <a:t> the </a:t>
            </a:r>
            <a:r>
              <a:rPr lang="it-IT" sz="2400" i="1" dirty="0" err="1"/>
              <a:t>Vlasov</a:t>
            </a:r>
            <a:r>
              <a:rPr lang="it-IT" sz="2400" i="1" dirty="0"/>
              <a:t> </a:t>
            </a:r>
            <a:r>
              <a:rPr lang="it-IT" sz="2400" i="1" dirty="0" err="1"/>
              <a:t>dispertion</a:t>
            </a:r>
            <a:r>
              <a:rPr lang="it-IT" sz="2400" i="1" dirty="0"/>
              <a:t> relation</a:t>
            </a:r>
            <a:endParaRPr lang="en-IT" sz="2400" i="1" dirty="0"/>
          </a:p>
        </p:txBody>
      </p:sp>
      <p:sp>
        <p:nvSpPr>
          <p:cNvPr id="17" name="TextBox 16">
            <a:extLst>
              <a:ext uri="{FF2B5EF4-FFF2-40B4-BE49-F238E27FC236}">
                <a16:creationId xmlns:a16="http://schemas.microsoft.com/office/drawing/2014/main" id="{BCB59600-72AF-8C27-AE64-73A76F86BF18}"/>
              </a:ext>
            </a:extLst>
          </p:cNvPr>
          <p:cNvSpPr txBox="1"/>
          <p:nvPr/>
        </p:nvSpPr>
        <p:spPr>
          <a:xfrm>
            <a:off x="1016000" y="5654110"/>
            <a:ext cx="10439400" cy="461665"/>
          </a:xfrm>
          <a:prstGeom prst="rect">
            <a:avLst/>
          </a:prstGeom>
          <a:noFill/>
          <a:ln>
            <a:solidFill>
              <a:schemeClr val="accent1"/>
            </a:solidFill>
          </a:ln>
        </p:spPr>
        <p:txBody>
          <a:bodyPr wrap="square" rtlCol="0">
            <a:spAutoFit/>
          </a:bodyPr>
          <a:lstStyle/>
          <a:p>
            <a:pPr algn="just"/>
            <a:r>
              <a:rPr lang="it-IT" sz="2400" i="1" dirty="0"/>
              <a:t>and </a:t>
            </a:r>
            <a:r>
              <a:rPr lang="it-IT" sz="2400" i="1" dirty="0" err="1"/>
              <a:t>solved</a:t>
            </a:r>
            <a:r>
              <a:rPr lang="it-IT" sz="2400" i="1" dirty="0"/>
              <a:t> with Landau </a:t>
            </a:r>
            <a:r>
              <a:rPr lang="it-IT" sz="2400" i="1" dirty="0" err="1"/>
              <a:t>approach</a:t>
            </a:r>
            <a:r>
              <a:rPr lang="it-IT" sz="2400" i="1" dirty="0"/>
              <a:t> (Landau Damping)</a:t>
            </a:r>
            <a:endParaRPr lang="en-IT" sz="2400" i="1" dirty="0"/>
          </a:p>
        </p:txBody>
      </p:sp>
    </p:spTree>
    <p:extLst>
      <p:ext uri="{BB962C8B-B14F-4D97-AF65-F5344CB8AC3E}">
        <p14:creationId xmlns:p14="http://schemas.microsoft.com/office/powerpoint/2010/main" val="991574164"/>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2737</TotalTime>
  <Words>1211</Words>
  <Application>Microsoft Macintosh PowerPoint</Application>
  <PresentationFormat>Widescreen</PresentationFormat>
  <Paragraphs>107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Arial</vt:lpstr>
      <vt:lpstr>Calibri</vt:lpstr>
      <vt:lpstr>Calibri Light</vt:lpstr>
      <vt:lpstr>Cambria Math</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Luigi Palumbo</dc:creator>
  <cp:lastModifiedBy>Luigi Palumbo</cp:lastModifiedBy>
  <cp:revision>47</cp:revision>
  <dcterms:created xsi:type="dcterms:W3CDTF">2023-05-27T14:59:13Z</dcterms:created>
  <dcterms:modified xsi:type="dcterms:W3CDTF">2023-05-29T12:36:49Z</dcterms:modified>
</cp:coreProperties>
</file>