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1991" r:id="rId2"/>
    <p:sldId id="1990" r:id="rId3"/>
    <p:sldId id="1995" r:id="rId4"/>
    <p:sldId id="2001" r:id="rId5"/>
    <p:sldId id="1997" r:id="rId6"/>
    <p:sldId id="1998" r:id="rId7"/>
    <p:sldId id="2008" r:id="rId8"/>
    <p:sldId id="2002" r:id="rId9"/>
    <p:sldId id="1996" r:id="rId10"/>
    <p:sldId id="2005" r:id="rId11"/>
    <p:sldId id="2000" r:id="rId12"/>
    <p:sldId id="2006" r:id="rId13"/>
    <p:sldId id="2007" r:id="rId14"/>
  </p:sldIdLst>
  <p:sldSz cx="9906000" cy="6858000" type="A4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Arial" panose="020B0604020202020204" pitchFamily="34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Arial" panose="020B0604020202020204" pitchFamily="34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Arial" panose="020B0604020202020204" pitchFamily="34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Arial" panose="020B0604020202020204" pitchFamily="34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82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0000"/>
    <a:srgbClr val="33CCFF"/>
    <a:srgbClr val="00CC99"/>
    <a:srgbClr val="FF33CC"/>
    <a:srgbClr val="FF6600"/>
    <a:srgbClr val="FFFF00"/>
    <a:srgbClr val="33CC33"/>
    <a:srgbClr val="FF99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4" autoAdjust="0"/>
    <p:restoredTop sz="94602" autoAdjust="0"/>
  </p:normalViewPr>
  <p:slideViewPr>
    <p:cSldViewPr snapToGrid="0">
      <p:cViewPr varScale="1">
        <p:scale>
          <a:sx n="160" d="100"/>
          <a:sy n="160" d="100"/>
        </p:scale>
        <p:origin x="1410" y="162"/>
      </p:cViewPr>
      <p:guideLst>
        <p:guide orient="horz" pos="1982"/>
        <p:guide pos="3120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-1598" y="-77"/>
      </p:cViewPr>
      <p:guideLst>
        <p:guide orient="horz" pos="3128"/>
        <p:guide pos="214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42" tIns="44120" rIns="88242" bIns="44120" numCol="1" anchor="t" anchorCtr="0" compatLnSpc="1">
            <a:prstTxWarp prst="textNoShape">
              <a:avLst/>
            </a:prstTxWarp>
          </a:bodyPr>
          <a:lstStyle>
            <a:lvl1pPr defTabSz="876300" eaLnBrk="0" hangingPunct="0">
              <a:spcBef>
                <a:spcPct val="20000"/>
              </a:spcBef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it-IT"/>
              <a:t>A. Pisent LNL   LINAC conference 04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1750" y="0"/>
            <a:ext cx="2919413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42" tIns="44120" rIns="88242" bIns="44120" numCol="1" anchor="t" anchorCtr="0" compatLnSpc="1">
            <a:prstTxWarp prst="textNoShape">
              <a:avLst/>
            </a:prstTxWarp>
          </a:bodyPr>
          <a:lstStyle>
            <a:lvl1pPr algn="r" defTabSz="876300" eaLnBrk="0" hangingPunct="0">
              <a:spcBef>
                <a:spcPct val="20000"/>
              </a:spcBef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it-IT"/>
              <a:t>A. Pisent LNL   LINAC conference 04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96413"/>
            <a:ext cx="291782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42" tIns="44120" rIns="88242" bIns="44120" numCol="1" anchor="b" anchorCtr="0" compatLnSpc="1">
            <a:prstTxWarp prst="textNoShape">
              <a:avLst/>
            </a:prstTxWarp>
          </a:bodyPr>
          <a:lstStyle>
            <a:lvl1pPr defTabSz="876300" eaLnBrk="0" hangingPunct="0">
              <a:spcBef>
                <a:spcPct val="20000"/>
              </a:spcBef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1750" y="9396413"/>
            <a:ext cx="2919413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42" tIns="44120" rIns="88242" bIns="44120" numCol="1" anchor="b" anchorCtr="0" compatLnSpc="1">
            <a:prstTxWarp prst="textNoShape">
              <a:avLst/>
            </a:prstTxWarp>
          </a:bodyPr>
          <a:lstStyle>
            <a:lvl1pPr algn="r" defTabSz="876300" eaLnBrk="0" hangingPunct="0">
              <a:spcBef>
                <a:spcPct val="20000"/>
              </a:spcBef>
              <a:defRPr sz="1200"/>
            </a:lvl1pPr>
          </a:lstStyle>
          <a:p>
            <a:fld id="{C314F6E6-AB0E-49F4-A7CB-BE65BE6DB3D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92659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7818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B75FF7DE-0DBC-EA4A-8A97-07B5CFA1E8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77981" y="6434408"/>
            <a:ext cx="550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11B7F-2F41-45BD-8D8D-57392D9CCC8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82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94AA9EB-A9AB-1B0E-7767-8895CCB307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77981" y="6434408"/>
            <a:ext cx="550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11B7F-2F41-45BD-8D8D-57392D9CCC8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235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304800"/>
            <a:ext cx="84201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371600"/>
            <a:ext cx="84201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</p:txBody>
      </p:sp>
      <p:sp>
        <p:nvSpPr>
          <p:cNvPr id="1028" name="Line 7"/>
          <p:cNvSpPr>
            <a:spLocks noChangeShapeType="1"/>
          </p:cNvSpPr>
          <p:nvPr/>
        </p:nvSpPr>
        <p:spPr bwMode="auto">
          <a:xfrm flipV="1">
            <a:off x="0" y="6357938"/>
            <a:ext cx="9906000" cy="30162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defRPr/>
            </a:pPr>
            <a:endParaRPr lang="en-US" dirty="0"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A6E82479-FCDC-9048-2934-B3F647284B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77981" y="6434408"/>
            <a:ext cx="550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11B7F-2F41-45BD-8D8D-57392D9CCC8A}" type="slidenum">
              <a:rPr lang="en-US" smtClean="0"/>
              <a:t>‹N›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E84AE0-4A80-D258-AEFA-1AD885C44A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08750" y="6446981"/>
            <a:ext cx="3295650" cy="37147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1208C3A-FA35-C674-BC25-BAB4E3299C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658" y="6434408"/>
            <a:ext cx="707292" cy="4193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B7B0E6-74CB-7BDD-3A50-004DF0A93039}"/>
              </a:ext>
            </a:extLst>
          </p:cNvPr>
          <p:cNvSpPr txBox="1"/>
          <p:nvPr userDrawn="1"/>
        </p:nvSpPr>
        <p:spPr>
          <a:xfrm>
            <a:off x="5493258" y="-26224"/>
            <a:ext cx="49697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tx1"/>
                </a:solidFill>
              </a:rPr>
              <a:t>2023 LNL User Community Meeting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pitchFamily="34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pitchFamily="34" charset="0"/>
        </a:defRPr>
      </a:lvl9pPr>
    </p:titleStyle>
    <p:bodyStyle>
      <a:lvl1pPr marL="192088" indent="-19208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569913" indent="-187325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0"/>
        </a:defRPr>
      </a:lvl2pPr>
      <a:lvl3pPr marL="954088" indent="-192088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charset="0"/>
        </a:defRPr>
      </a:lvl3pPr>
      <a:lvl4pPr marL="1331913" indent="-18415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ＭＳ Ｐゴシック" charset="0"/>
        </a:defRPr>
      </a:lvl4pPr>
      <a:lvl5pPr marL="1716088" indent="-192088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ＭＳ Ｐゴシック" charset="0"/>
        </a:defRPr>
      </a:lvl5pPr>
      <a:lvl6pPr marL="2173288" indent="-192088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6pPr>
      <a:lvl7pPr marL="2630488" indent="-192088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7pPr>
      <a:lvl8pPr marL="3087688" indent="-192088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8pPr>
      <a:lvl9pPr marL="3544888" indent="-192088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emf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11" Type="http://schemas.openxmlformats.org/officeDocument/2006/relationships/image" Target="../media/image37.png"/><Relationship Id="rId5" Type="http://schemas.openxmlformats.org/officeDocument/2006/relationships/image" Target="../media/image24.png"/><Relationship Id="rId10" Type="http://schemas.openxmlformats.org/officeDocument/2006/relationships/image" Target="../media/image36.png"/><Relationship Id="rId4" Type="http://schemas.openxmlformats.org/officeDocument/2006/relationships/image" Target="../media/image32.jpe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CB04B-93FA-1985-BB17-5EED839BC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619" y="2130425"/>
            <a:ext cx="9522690" cy="1470025"/>
          </a:xfrm>
        </p:spPr>
        <p:txBody>
          <a:bodyPr/>
          <a:lstStyle/>
          <a:p>
            <a:r>
              <a:rPr lang="en-GB" dirty="0">
                <a:effectLst/>
                <a:latin typeface="Arial" panose="020B0604020202020204" pitchFamily="34" charset="0"/>
              </a:rPr>
              <a:t>Neutron sources from the CN accelerator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4D299B-8D2C-BD14-FAE2-4C53744C3A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Luca Bellan – INFN LNL</a:t>
            </a:r>
          </a:p>
        </p:txBody>
      </p:sp>
    </p:spTree>
    <p:extLst>
      <p:ext uri="{BB962C8B-B14F-4D97-AF65-F5344CB8AC3E}">
        <p14:creationId xmlns:p14="http://schemas.microsoft.com/office/powerpoint/2010/main" val="2142658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DC9DC2E0-8043-2A92-ED05-7DF56056D21E}"/>
              </a:ext>
            </a:extLst>
          </p:cNvPr>
          <p:cNvCxnSpPr>
            <a:endCxn id="27" idx="3"/>
          </p:cNvCxnSpPr>
          <p:nvPr/>
        </p:nvCxnSpPr>
        <p:spPr bwMode="auto">
          <a:xfrm>
            <a:off x="4398403" y="5945818"/>
            <a:ext cx="286530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Rettangolo con angoli arrotondati 34">
            <a:extLst>
              <a:ext uri="{FF2B5EF4-FFF2-40B4-BE49-F238E27FC236}">
                <a16:creationId xmlns:a16="http://schemas.microsoft.com/office/drawing/2014/main" id="{F2AC4033-4A61-6E41-FBF1-7EAE39587DD9}"/>
              </a:ext>
            </a:extLst>
          </p:cNvPr>
          <p:cNvSpPr/>
          <p:nvPr/>
        </p:nvSpPr>
        <p:spPr bwMode="auto">
          <a:xfrm>
            <a:off x="7085821" y="4100410"/>
            <a:ext cx="739777" cy="713634"/>
          </a:xfrm>
          <a:prstGeom prst="roundRect">
            <a:avLst/>
          </a:prstGeom>
          <a:solidFill>
            <a:schemeClr val="accent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" name="Rettangolo con angoli arrotondati 33">
            <a:extLst>
              <a:ext uri="{FF2B5EF4-FFF2-40B4-BE49-F238E27FC236}">
                <a16:creationId xmlns:a16="http://schemas.microsoft.com/office/drawing/2014/main" id="{27E11B5B-D543-801A-5F65-80EF1B1FF82B}"/>
              </a:ext>
            </a:extLst>
          </p:cNvPr>
          <p:cNvSpPr/>
          <p:nvPr/>
        </p:nvSpPr>
        <p:spPr bwMode="auto">
          <a:xfrm>
            <a:off x="7085821" y="5568467"/>
            <a:ext cx="739777" cy="713634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Immagine 5">
            <a:extLst>
              <a:ext uri="{FF2B5EF4-FFF2-40B4-BE49-F238E27FC236}">
                <a16:creationId xmlns:a16="http://schemas.microsoft.com/office/drawing/2014/main" id="{E398A35C-5554-1BE4-75AD-8B420CBB04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2"/>
          <a:stretch/>
        </p:blipFill>
        <p:spPr bwMode="auto">
          <a:xfrm>
            <a:off x="237754" y="910501"/>
            <a:ext cx="3300317" cy="2232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0E4E59-0F7B-9567-D24B-96F41F8A6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992" y="262691"/>
            <a:ext cx="7431193" cy="610030"/>
          </a:xfrm>
        </p:spPr>
        <p:txBody>
          <a:bodyPr/>
          <a:lstStyle/>
          <a:p>
            <a:r>
              <a:rPr lang="en-US" sz="2800" dirty="0"/>
              <a:t>PNRR: ANTHEM - (courtesy of A. </a:t>
            </a:r>
            <a:r>
              <a:rPr lang="en-US" sz="2800" dirty="0" err="1"/>
              <a:t>Pisent</a:t>
            </a:r>
            <a:r>
              <a:rPr lang="en-US" sz="2800" dirty="0"/>
              <a:t>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C13E84-A117-0658-5EF6-434DC223E4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/>
              <a:t>10</a:t>
            </a:fld>
            <a:endParaRPr lang="en-US"/>
          </a:p>
        </p:txBody>
      </p:sp>
      <p:sp>
        <p:nvSpPr>
          <p:cNvPr id="11" name="CasellaDiTesto 18">
            <a:extLst>
              <a:ext uri="{FF2B5EF4-FFF2-40B4-BE49-F238E27FC236}">
                <a16:creationId xmlns:a16="http://schemas.microsoft.com/office/drawing/2014/main" id="{70181B8A-AF47-4852-0B0E-DD31DB0420F0}"/>
              </a:ext>
            </a:extLst>
          </p:cNvPr>
          <p:cNvSpPr txBox="1"/>
          <p:nvPr/>
        </p:nvSpPr>
        <p:spPr>
          <a:xfrm>
            <a:off x="400791" y="3220549"/>
            <a:ext cx="3177571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600" dirty="0">
                <a:latin typeface="Symbol" panose="05050102010706020507" pitchFamily="18" charset="2"/>
              </a:rPr>
              <a:t>F=10</a:t>
            </a:r>
            <a:r>
              <a:rPr lang="it-IT" sz="1600" baseline="30000" dirty="0">
                <a:latin typeface="Symbol" panose="05050102010706020507" pitchFamily="18" charset="2"/>
              </a:rPr>
              <a:t>14</a:t>
            </a:r>
            <a:r>
              <a:rPr lang="it-IT" sz="1600" dirty="0">
                <a:latin typeface="Symbol" panose="05050102010706020507" pitchFamily="18" charset="2"/>
              </a:rPr>
              <a:t> </a:t>
            </a:r>
            <a:r>
              <a:rPr lang="it-IT" sz="1600" dirty="0">
                <a:latin typeface="+mj-lt"/>
              </a:rPr>
              <a:t>n/s (at neutron converter)</a:t>
            </a:r>
            <a:endParaRPr lang="it-IT" sz="1600" baseline="30000" dirty="0">
              <a:latin typeface="+mj-lt"/>
            </a:endParaRPr>
          </a:p>
        </p:txBody>
      </p:sp>
      <p:pic>
        <p:nvPicPr>
          <p:cNvPr id="13" name="Picture 1" descr="page26image56838592">
            <a:extLst>
              <a:ext uri="{FF2B5EF4-FFF2-40B4-BE49-F238E27FC236}">
                <a16:creationId xmlns:a16="http://schemas.microsoft.com/office/drawing/2014/main" id="{961CF774-E05F-D4FD-A300-289996926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51" y="-107662"/>
            <a:ext cx="1467967" cy="1027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E3DC311-A849-C892-23F4-6D83A037B2DA}"/>
              </a:ext>
            </a:extLst>
          </p:cNvPr>
          <p:cNvSpPr txBox="1"/>
          <p:nvPr/>
        </p:nvSpPr>
        <p:spPr>
          <a:xfrm>
            <a:off x="3618653" y="852767"/>
            <a:ext cx="62621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Construction of a BNCT facility at </a:t>
            </a:r>
            <a:r>
              <a:rPr lang="en-GB" sz="1600" b="1" dirty="0" err="1"/>
              <a:t>Caserata</a:t>
            </a:r>
            <a:r>
              <a:rPr lang="en-US" sz="1600" b="1" dirty="0"/>
              <a:t>, </a:t>
            </a:r>
            <a:r>
              <a:rPr lang="en-US" sz="1600" dirty="0"/>
              <a:t>which will increase of 4 order of magnitude neutron flux </a:t>
            </a:r>
            <a:r>
              <a:rPr lang="en-US" sz="1600" dirty="0" err="1"/>
              <a:t>w.r.</a:t>
            </a:r>
            <a:r>
              <a:rPr lang="en-US" sz="1600" dirty="0"/>
              <a:t> CN neutron source, with an </a:t>
            </a:r>
            <a:r>
              <a:rPr lang="en-US" sz="1600" b="1" dirty="0"/>
              <a:t>epithermal</a:t>
            </a:r>
            <a:r>
              <a:rPr lang="en-US" sz="1600" dirty="0"/>
              <a:t> spectra via the usage of a high intensity linear accelerator.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dirty="0"/>
              <a:t>Usage of a well establish accelerator design for high intensity proton beam.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dirty="0"/>
              <a:t>Usage of TRASCO high intensity proton RFQ and TRIPS high intensity ion source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dirty="0"/>
              <a:t>Development of high power (150 kW) Be target (1000 h lifetime expected), high intensity MEBT proton lines </a:t>
            </a:r>
          </a:p>
        </p:txBody>
      </p:sp>
      <p:pic>
        <p:nvPicPr>
          <p:cNvPr id="10" name="Immagine 3">
            <a:extLst>
              <a:ext uri="{FF2B5EF4-FFF2-40B4-BE49-F238E27FC236}">
                <a16:creationId xmlns:a16="http://schemas.microsoft.com/office/drawing/2014/main" id="{6C9103B8-E585-AC65-7147-B6673CCF63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9" t="5641" r="15223" b="7167"/>
          <a:stretch/>
        </p:blipFill>
        <p:spPr bwMode="auto">
          <a:xfrm>
            <a:off x="254435" y="3590102"/>
            <a:ext cx="2665279" cy="2595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8927962B-F0DD-5DAA-BC74-082E4E8AACC0}"/>
              </a:ext>
            </a:extLst>
          </p:cNvPr>
          <p:cNvSpPr/>
          <p:nvPr/>
        </p:nvSpPr>
        <p:spPr bwMode="auto">
          <a:xfrm>
            <a:off x="3885208" y="5750594"/>
            <a:ext cx="574368" cy="36512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B68C66C2-36F0-AA92-3E73-DB79E8A86759}"/>
              </a:ext>
            </a:extLst>
          </p:cNvPr>
          <p:cNvSpPr/>
          <p:nvPr/>
        </p:nvSpPr>
        <p:spPr bwMode="auto">
          <a:xfrm>
            <a:off x="4656061" y="5804993"/>
            <a:ext cx="873057" cy="281646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" name="Triangolo isoscele 26">
            <a:extLst>
              <a:ext uri="{FF2B5EF4-FFF2-40B4-BE49-F238E27FC236}">
                <a16:creationId xmlns:a16="http://schemas.microsoft.com/office/drawing/2014/main" id="{5FEB81CD-662A-682C-CBBE-FC98A32215D6}"/>
              </a:ext>
            </a:extLst>
          </p:cNvPr>
          <p:cNvSpPr/>
          <p:nvPr/>
        </p:nvSpPr>
        <p:spPr bwMode="auto">
          <a:xfrm rot="5400000">
            <a:off x="7222436" y="5755318"/>
            <a:ext cx="463550" cy="381000"/>
          </a:xfrm>
          <a:prstGeom prst="triangle">
            <a:avLst/>
          </a:prstGeom>
          <a:solidFill>
            <a:srgbClr val="FF99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6779D603-CCA9-CF10-DF2C-5872F3EE449E}"/>
              </a:ext>
            </a:extLst>
          </p:cNvPr>
          <p:cNvSpPr/>
          <p:nvPr/>
        </p:nvSpPr>
        <p:spPr bwMode="auto">
          <a:xfrm rot="16200000">
            <a:off x="3755284" y="3976956"/>
            <a:ext cx="857147" cy="344487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B24270AF-79F2-D694-7420-7B356BBAA472}"/>
              </a:ext>
            </a:extLst>
          </p:cNvPr>
          <p:cNvCxnSpPr>
            <a:endCxn id="31" idx="3"/>
          </p:cNvCxnSpPr>
          <p:nvPr/>
        </p:nvCxnSpPr>
        <p:spPr bwMode="auto">
          <a:xfrm>
            <a:off x="4356101" y="4457227"/>
            <a:ext cx="28916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riangolo isoscele 30">
            <a:extLst>
              <a:ext uri="{FF2B5EF4-FFF2-40B4-BE49-F238E27FC236}">
                <a16:creationId xmlns:a16="http://schemas.microsoft.com/office/drawing/2014/main" id="{E356DD21-2DE0-96CF-B2E8-78621CA7E76F}"/>
              </a:ext>
            </a:extLst>
          </p:cNvPr>
          <p:cNvSpPr/>
          <p:nvPr/>
        </p:nvSpPr>
        <p:spPr bwMode="auto">
          <a:xfrm rot="5400000">
            <a:off x="7225523" y="4247677"/>
            <a:ext cx="463550" cy="419100"/>
          </a:xfrm>
          <a:prstGeom prst="triangle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A92B0DBE-7969-9747-41AD-DD800998273D}"/>
              </a:ext>
            </a:extLst>
          </p:cNvPr>
          <p:cNvSpPr txBox="1"/>
          <p:nvPr/>
        </p:nvSpPr>
        <p:spPr>
          <a:xfrm>
            <a:off x="3381531" y="3877072"/>
            <a:ext cx="574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CN 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9E314CA4-37A8-6087-0EED-F51F2F1FFD07}"/>
              </a:ext>
            </a:extLst>
          </p:cNvPr>
          <p:cNvSpPr txBox="1"/>
          <p:nvPr/>
        </p:nvSpPr>
        <p:spPr>
          <a:xfrm>
            <a:off x="7825598" y="4134061"/>
            <a:ext cx="2076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Prototype BSA thermal/epithermal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5B89B2FD-D932-29C8-B986-4D723CBE36ED}"/>
              </a:ext>
            </a:extLst>
          </p:cNvPr>
          <p:cNvSpPr txBox="1"/>
          <p:nvPr/>
        </p:nvSpPr>
        <p:spPr>
          <a:xfrm>
            <a:off x="6654234" y="3815032"/>
            <a:ext cx="230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Prototype Be neutron converter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1A932804-22C7-F24C-EDEC-3225037E99C0}"/>
              </a:ext>
            </a:extLst>
          </p:cNvPr>
          <p:cNvSpPr txBox="1"/>
          <p:nvPr/>
        </p:nvSpPr>
        <p:spPr>
          <a:xfrm>
            <a:off x="5489431" y="5604938"/>
            <a:ext cx="1607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5 MeV </a:t>
            </a:r>
            <a:r>
              <a:rPr lang="en-US" sz="1800" b="1" dirty="0">
                <a:solidFill>
                  <a:srgbClr val="FF0000"/>
                </a:solidFill>
              </a:rPr>
              <a:t>30 mA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23144E7B-8FEC-8112-4404-08D9F17B1272}"/>
              </a:ext>
            </a:extLst>
          </p:cNvPr>
          <p:cNvSpPr txBox="1"/>
          <p:nvPr/>
        </p:nvSpPr>
        <p:spPr>
          <a:xfrm>
            <a:off x="6726710" y="5296075"/>
            <a:ext cx="20108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Final Be neutron converter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6F52DFAA-9AED-23C3-7A76-8EBF448FDA31}"/>
              </a:ext>
            </a:extLst>
          </p:cNvPr>
          <p:cNvSpPr txBox="1"/>
          <p:nvPr/>
        </p:nvSpPr>
        <p:spPr>
          <a:xfrm>
            <a:off x="7915011" y="5635716"/>
            <a:ext cx="1908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Epithermal BSA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EDE100A3-55CD-9527-3E78-A204FED6A204}"/>
              </a:ext>
            </a:extLst>
          </p:cNvPr>
          <p:cNvSpPr txBox="1"/>
          <p:nvPr/>
        </p:nvSpPr>
        <p:spPr>
          <a:xfrm>
            <a:off x="4721992" y="5755087"/>
            <a:ext cx="851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RFQ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464AC701-D579-4325-D7F4-13A38A4603B5}"/>
              </a:ext>
            </a:extLst>
          </p:cNvPr>
          <p:cNvSpPr txBox="1"/>
          <p:nvPr/>
        </p:nvSpPr>
        <p:spPr>
          <a:xfrm>
            <a:off x="3899722" y="5739421"/>
            <a:ext cx="851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IS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D92236B2-2F0C-FD9A-CD5D-E8765C6D5A3F}"/>
              </a:ext>
            </a:extLst>
          </p:cNvPr>
          <p:cNvSpPr txBox="1"/>
          <p:nvPr/>
        </p:nvSpPr>
        <p:spPr>
          <a:xfrm>
            <a:off x="4874357" y="4094153"/>
            <a:ext cx="1607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5 MeV </a:t>
            </a:r>
            <a:r>
              <a:rPr lang="en-US" sz="1800" b="1" dirty="0">
                <a:solidFill>
                  <a:srgbClr val="FF0000"/>
                </a:solidFill>
              </a:rPr>
              <a:t>3 uA</a:t>
            </a:r>
          </a:p>
        </p:txBody>
      </p:sp>
      <p:sp>
        <p:nvSpPr>
          <p:cNvPr id="51" name="Freccia in giù 50">
            <a:extLst>
              <a:ext uri="{FF2B5EF4-FFF2-40B4-BE49-F238E27FC236}">
                <a16:creationId xmlns:a16="http://schemas.microsoft.com/office/drawing/2014/main" id="{0D36995F-6F6A-2386-469C-82988C652770}"/>
              </a:ext>
            </a:extLst>
          </p:cNvPr>
          <p:cNvSpPr/>
          <p:nvPr/>
        </p:nvSpPr>
        <p:spPr bwMode="auto">
          <a:xfrm>
            <a:off x="3151527" y="4662283"/>
            <a:ext cx="468505" cy="108831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A20CC10-AB08-4D7E-C740-8754D4684D8B}"/>
              </a:ext>
            </a:extLst>
          </p:cNvPr>
          <p:cNvSpPr txBox="1"/>
          <p:nvPr/>
        </p:nvSpPr>
        <p:spPr>
          <a:xfrm>
            <a:off x="4893701" y="4452078"/>
            <a:ext cx="2010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Low current lines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F89B5A1-5ADB-5FF9-9FEE-E08BB20E39C5}"/>
              </a:ext>
            </a:extLst>
          </p:cNvPr>
          <p:cNvSpPr txBox="1"/>
          <p:nvPr/>
        </p:nvSpPr>
        <p:spPr>
          <a:xfrm>
            <a:off x="5557203" y="5923004"/>
            <a:ext cx="1632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High current lines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B2990C1-A6FA-5336-4E66-9D2AE636FE8D}"/>
              </a:ext>
            </a:extLst>
          </p:cNvPr>
          <p:cNvSpPr txBox="1"/>
          <p:nvPr/>
        </p:nvSpPr>
        <p:spPr>
          <a:xfrm>
            <a:off x="7834689" y="6052301"/>
            <a:ext cx="798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150 kW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A76C6C5-EFDB-2921-174B-4A1779C0BD14}"/>
              </a:ext>
            </a:extLst>
          </p:cNvPr>
          <p:cNvSpPr txBox="1"/>
          <p:nvPr/>
        </p:nvSpPr>
        <p:spPr>
          <a:xfrm>
            <a:off x="7825598" y="4672391"/>
            <a:ext cx="798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15 W</a:t>
            </a:r>
          </a:p>
        </p:txBody>
      </p:sp>
    </p:spTree>
    <p:extLst>
      <p:ext uri="{BB962C8B-B14F-4D97-AF65-F5344CB8AC3E}">
        <p14:creationId xmlns:p14="http://schemas.microsoft.com/office/powerpoint/2010/main" val="1417776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E4E59-0F7B-9567-D24B-96F41F8A6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116" y="182429"/>
            <a:ext cx="3772903" cy="610030"/>
          </a:xfrm>
        </p:spPr>
        <p:txBody>
          <a:bodyPr/>
          <a:lstStyle/>
          <a:p>
            <a:r>
              <a:rPr lang="en-US" dirty="0"/>
              <a:t>PNRR: ANTHEM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C13E84-A117-0658-5EF6-434DC223E4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/>
              <a:t>11</a:t>
            </a:fld>
            <a:endParaRPr lang="en-US"/>
          </a:p>
        </p:txBody>
      </p:sp>
      <p:pic>
        <p:nvPicPr>
          <p:cNvPr id="13" name="Picture 1" descr="page26image56838592">
            <a:extLst>
              <a:ext uri="{FF2B5EF4-FFF2-40B4-BE49-F238E27FC236}">
                <a16:creationId xmlns:a16="http://schemas.microsoft.com/office/drawing/2014/main" id="{961CF774-E05F-D4FD-A300-289996926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51" y="-107662"/>
            <a:ext cx="1467967" cy="1027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2">
            <a:extLst>
              <a:ext uri="{FF2B5EF4-FFF2-40B4-BE49-F238E27FC236}">
                <a16:creationId xmlns:a16="http://schemas.microsoft.com/office/drawing/2014/main" id="{E2F27E44-5142-D7A1-31E1-AEE7C2073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" r="7573"/>
          <a:stretch>
            <a:fillRect/>
          </a:stretch>
        </p:blipFill>
        <p:spPr bwMode="auto">
          <a:xfrm>
            <a:off x="239713" y="1275032"/>
            <a:ext cx="41148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magine 6" descr="Immagine che contiene schermata, cartone animato, pixel&#10;&#10;Descrizione generata automaticamente">
            <a:extLst>
              <a:ext uri="{FF2B5EF4-FFF2-40B4-BE49-F238E27FC236}">
                <a16:creationId xmlns:a16="http://schemas.microsoft.com/office/drawing/2014/main" id="{A469D57E-8EED-9187-B553-E9DDD74E0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51"/>
          <a:stretch>
            <a:fillRect/>
          </a:stretch>
        </p:blipFill>
        <p:spPr bwMode="auto">
          <a:xfrm>
            <a:off x="4354513" y="1224232"/>
            <a:ext cx="545782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1" descr="Image2">
            <a:extLst>
              <a:ext uri="{FF2B5EF4-FFF2-40B4-BE49-F238E27FC236}">
                <a16:creationId xmlns:a16="http://schemas.microsoft.com/office/drawing/2014/main" id="{C5666971-4048-BFC4-A066-F8E13755A3F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79" b="-5151"/>
          <a:stretch>
            <a:fillRect/>
          </a:stretch>
        </p:blipFill>
        <p:spPr bwMode="auto">
          <a:xfrm>
            <a:off x="336551" y="4154273"/>
            <a:ext cx="32035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6" descr="DSCN1430_1">
            <a:extLst>
              <a:ext uri="{FF2B5EF4-FFF2-40B4-BE49-F238E27FC236}">
                <a16:creationId xmlns:a16="http://schemas.microsoft.com/office/drawing/2014/main" id="{43977160-EF4A-5E8C-CD37-49A4B7408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5" b="30373"/>
          <a:stretch>
            <a:fillRect/>
          </a:stretch>
        </p:blipFill>
        <p:spPr bwMode="auto">
          <a:xfrm>
            <a:off x="4030663" y="3855029"/>
            <a:ext cx="5673726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Freccia a destra 30">
            <a:extLst>
              <a:ext uri="{FF2B5EF4-FFF2-40B4-BE49-F238E27FC236}">
                <a16:creationId xmlns:a16="http://schemas.microsoft.com/office/drawing/2014/main" id="{DECB1A2D-D4FD-5C91-DBD9-D0DB8CE1C983}"/>
              </a:ext>
            </a:extLst>
          </p:cNvPr>
          <p:cNvSpPr/>
          <p:nvPr/>
        </p:nvSpPr>
        <p:spPr bwMode="auto">
          <a:xfrm rot="16200000">
            <a:off x="1093266" y="3334812"/>
            <a:ext cx="953102" cy="454473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2" name="Freccia a destra 31">
            <a:extLst>
              <a:ext uri="{FF2B5EF4-FFF2-40B4-BE49-F238E27FC236}">
                <a16:creationId xmlns:a16="http://schemas.microsoft.com/office/drawing/2014/main" id="{B2F2C04F-0CC1-CA5D-D065-64D452721EA3}"/>
              </a:ext>
            </a:extLst>
          </p:cNvPr>
          <p:cNvSpPr/>
          <p:nvPr/>
        </p:nvSpPr>
        <p:spPr bwMode="auto">
          <a:xfrm rot="16200000">
            <a:off x="5246150" y="3321586"/>
            <a:ext cx="1509645" cy="454473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878EE410-96C2-B99A-6DBB-D479B725F8BD}"/>
              </a:ext>
            </a:extLst>
          </p:cNvPr>
          <p:cNvSpPr txBox="1"/>
          <p:nvPr/>
        </p:nvSpPr>
        <p:spPr>
          <a:xfrm>
            <a:off x="592932" y="5935655"/>
            <a:ext cx="2690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High intensity ion source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A7A5BC06-9F2D-4D7C-F49B-73150B1BCEC6}"/>
              </a:ext>
            </a:extLst>
          </p:cNvPr>
          <p:cNvSpPr txBox="1"/>
          <p:nvPr/>
        </p:nvSpPr>
        <p:spPr>
          <a:xfrm>
            <a:off x="4745832" y="5935655"/>
            <a:ext cx="2690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High intensity RFQ</a:t>
            </a:r>
          </a:p>
        </p:txBody>
      </p:sp>
    </p:spTree>
    <p:extLst>
      <p:ext uri="{BB962C8B-B14F-4D97-AF65-F5344CB8AC3E}">
        <p14:creationId xmlns:p14="http://schemas.microsoft.com/office/powerpoint/2010/main" val="3990785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E4E59-0F7B-9567-D24B-96F41F8A6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024" y="128730"/>
            <a:ext cx="3772903" cy="610030"/>
          </a:xfrm>
        </p:spPr>
        <p:txBody>
          <a:bodyPr/>
          <a:lstStyle/>
          <a:p>
            <a:r>
              <a:rPr lang="en-US" dirty="0"/>
              <a:t>PNRR: ANTHEM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C13E84-A117-0658-5EF6-434DC223E4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/>
              <a:t>12</a:t>
            </a:fld>
            <a:endParaRPr lang="en-US"/>
          </a:p>
        </p:txBody>
      </p:sp>
      <p:pic>
        <p:nvPicPr>
          <p:cNvPr id="5" name="Immagine 11">
            <a:extLst>
              <a:ext uri="{FF2B5EF4-FFF2-40B4-BE49-F238E27FC236}">
                <a16:creationId xmlns:a16="http://schemas.microsoft.com/office/drawing/2014/main" id="{7F369C8D-A21A-2DA6-DFC8-98C0F214C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35" y="4068549"/>
            <a:ext cx="1203103" cy="1223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1">
            <a:extLst>
              <a:ext uri="{FF2B5EF4-FFF2-40B4-BE49-F238E27FC236}">
                <a16:creationId xmlns:a16="http://schemas.microsoft.com/office/drawing/2014/main" id="{8F38AAA0-F66D-7644-F82E-58DE66546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27" y="5427574"/>
            <a:ext cx="2052093" cy="635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90200D74-3D42-D8E4-F37B-63A1F0B64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504" y="4092769"/>
            <a:ext cx="2547675" cy="1899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 descr="page26image56838592">
            <a:extLst>
              <a:ext uri="{FF2B5EF4-FFF2-40B4-BE49-F238E27FC236}">
                <a16:creationId xmlns:a16="http://schemas.microsoft.com/office/drawing/2014/main" id="{961CF774-E05F-D4FD-A300-289996926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51" y="-107662"/>
            <a:ext cx="1467967" cy="1027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E3DC311-A849-C892-23F4-6D83A037B2DA}"/>
              </a:ext>
            </a:extLst>
          </p:cNvPr>
          <p:cNvSpPr txBox="1"/>
          <p:nvPr/>
        </p:nvSpPr>
        <p:spPr>
          <a:xfrm>
            <a:off x="0" y="851327"/>
            <a:ext cx="9803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Activities at CN accelerator are (BELINA and MUNES line) essential in order to study the final design of the neutron converter + BSA.</a:t>
            </a:r>
          </a:p>
        </p:txBody>
      </p:sp>
      <p:pic>
        <p:nvPicPr>
          <p:cNvPr id="15" name="Immagine 13">
            <a:extLst>
              <a:ext uri="{FF2B5EF4-FFF2-40B4-BE49-F238E27FC236}">
                <a16:creationId xmlns:a16="http://schemas.microsoft.com/office/drawing/2014/main" id="{17710430-F549-84B5-0D44-2407AFABC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771" y="5041867"/>
            <a:ext cx="1758637" cy="1267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0A1FF0E-5791-E6BC-253F-184E5D3F7AB5}"/>
              </a:ext>
            </a:extLst>
          </p:cNvPr>
          <p:cNvSpPr txBox="1"/>
          <p:nvPr/>
        </p:nvSpPr>
        <p:spPr>
          <a:xfrm>
            <a:off x="448635" y="3743720"/>
            <a:ext cx="23651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Courtesy of Gabriele Sciacca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E54431-87E6-6C9A-4F26-C9FFB58195CB}"/>
              </a:ext>
            </a:extLst>
          </p:cNvPr>
          <p:cNvSpPr txBox="1"/>
          <p:nvPr/>
        </p:nvSpPr>
        <p:spPr>
          <a:xfrm>
            <a:off x="4020074" y="3767130"/>
            <a:ext cx="2231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Courtesy of Anna Selva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722599-8A2A-BA30-F375-710BAE19DB5F}"/>
              </a:ext>
            </a:extLst>
          </p:cNvPr>
          <p:cNvSpPr txBox="1"/>
          <p:nvPr/>
        </p:nvSpPr>
        <p:spPr>
          <a:xfrm>
            <a:off x="7496936" y="3739802"/>
            <a:ext cx="2231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Courtesy of Ian </a:t>
            </a:r>
            <a:r>
              <a:rPr lang="en-US" sz="1200" b="1" dirty="0" err="1"/>
              <a:t>Postuma</a:t>
            </a:r>
            <a:endParaRPr lang="en-US" sz="12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DF0560-5D6C-B85D-3422-F1A07308B14E}"/>
              </a:ext>
            </a:extLst>
          </p:cNvPr>
          <p:cNvSpPr txBox="1"/>
          <p:nvPr/>
        </p:nvSpPr>
        <p:spPr>
          <a:xfrm>
            <a:off x="8214769" y="5983387"/>
            <a:ext cx="1820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BSA design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5F6287-C09B-3BE4-9648-9C83B21E2276}"/>
              </a:ext>
            </a:extLst>
          </p:cNvPr>
          <p:cNvSpPr txBox="1"/>
          <p:nvPr/>
        </p:nvSpPr>
        <p:spPr>
          <a:xfrm>
            <a:off x="3878785" y="5968408"/>
            <a:ext cx="2660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/>
              <a:t>Microdosimetry</a:t>
            </a:r>
            <a:r>
              <a:rPr lang="en-US" sz="1800" b="1" dirty="0"/>
              <a:t> dose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27DF43-9BE8-C6D5-2A10-E92694D6D9F2}"/>
              </a:ext>
            </a:extLst>
          </p:cNvPr>
          <p:cNvSpPr txBox="1"/>
          <p:nvPr/>
        </p:nvSpPr>
        <p:spPr>
          <a:xfrm>
            <a:off x="307932" y="5992121"/>
            <a:ext cx="2660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High power target.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22AF7C-A7B1-4AD7-E13D-F3A6C29FDE4F}"/>
              </a:ext>
            </a:extLst>
          </p:cNvPr>
          <p:cNvSpPr/>
          <p:nvPr/>
        </p:nvSpPr>
        <p:spPr bwMode="auto">
          <a:xfrm>
            <a:off x="150041" y="3739751"/>
            <a:ext cx="9736909" cy="260423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22111F4-4459-5248-6796-1C4B5E1D4098}"/>
              </a:ext>
            </a:extLst>
          </p:cNvPr>
          <p:cNvCxnSpPr/>
          <p:nvPr/>
        </p:nvCxnSpPr>
        <p:spPr bwMode="auto">
          <a:xfrm flipH="1">
            <a:off x="3242921" y="3739751"/>
            <a:ext cx="55555" cy="260546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977810-9190-858A-1056-E0C4956053E9}"/>
              </a:ext>
            </a:extLst>
          </p:cNvPr>
          <p:cNvCxnSpPr/>
          <p:nvPr/>
        </p:nvCxnSpPr>
        <p:spPr bwMode="auto">
          <a:xfrm>
            <a:off x="6700771" y="3767130"/>
            <a:ext cx="0" cy="261296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" name="Picture 6">
            <a:extLst>
              <a:ext uri="{FF2B5EF4-FFF2-40B4-BE49-F238E27FC236}">
                <a16:creationId xmlns:a16="http://schemas.microsoft.com/office/drawing/2014/main" id="{45F79C86-1AF8-4635-BEB1-BAE9948152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054" y="4050392"/>
            <a:ext cx="1595374" cy="1259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0">
            <a:extLst>
              <a:ext uri="{FF2B5EF4-FFF2-40B4-BE49-F238E27FC236}">
                <a16:creationId xmlns:a16="http://schemas.microsoft.com/office/drawing/2014/main" id="{CA53A13D-8173-438B-70C6-E08B85402D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592" y="1396386"/>
            <a:ext cx="2496354" cy="184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92DE0D82-6CA8-0B43-AEAC-6DE4B91C9D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780" y="1608483"/>
            <a:ext cx="1301958" cy="1456764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B1CAD24B-E3B0-0390-E39A-B93F439CF6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08968" y="1496163"/>
            <a:ext cx="1465352" cy="1565719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4047257B-4336-5A78-088B-944804804D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4388" y="1496163"/>
            <a:ext cx="1780560" cy="1342287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DE727002-8847-55F7-C634-FA1DC1EAD0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17773" y="1608483"/>
            <a:ext cx="1088866" cy="1453636"/>
          </a:xfrm>
          <a:prstGeom prst="rect">
            <a:avLst/>
          </a:prstGeom>
        </p:spPr>
      </p:pic>
      <p:sp>
        <p:nvSpPr>
          <p:cNvPr id="42" name="Freccia in giù 41">
            <a:extLst>
              <a:ext uri="{FF2B5EF4-FFF2-40B4-BE49-F238E27FC236}">
                <a16:creationId xmlns:a16="http://schemas.microsoft.com/office/drawing/2014/main" id="{2EB32FB0-F67F-C3AE-852A-B3BB494D05ED}"/>
              </a:ext>
            </a:extLst>
          </p:cNvPr>
          <p:cNvSpPr/>
          <p:nvPr/>
        </p:nvSpPr>
        <p:spPr bwMode="auto">
          <a:xfrm>
            <a:off x="1392045" y="3279570"/>
            <a:ext cx="468505" cy="270555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3" name="Freccia in giù 42">
            <a:extLst>
              <a:ext uri="{FF2B5EF4-FFF2-40B4-BE49-F238E27FC236}">
                <a16:creationId xmlns:a16="http://schemas.microsoft.com/office/drawing/2014/main" id="{9344FCE9-6E60-17B6-7937-BA7B4D3A602E}"/>
              </a:ext>
            </a:extLst>
          </p:cNvPr>
          <p:cNvSpPr/>
          <p:nvPr/>
        </p:nvSpPr>
        <p:spPr bwMode="auto">
          <a:xfrm>
            <a:off x="4787341" y="3309599"/>
            <a:ext cx="468505" cy="270555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4" name="Freccia in giù 43">
            <a:extLst>
              <a:ext uri="{FF2B5EF4-FFF2-40B4-BE49-F238E27FC236}">
                <a16:creationId xmlns:a16="http://schemas.microsoft.com/office/drawing/2014/main" id="{1908E1EF-681B-CF29-1743-95EADB7EDABF}"/>
              </a:ext>
            </a:extLst>
          </p:cNvPr>
          <p:cNvSpPr/>
          <p:nvPr/>
        </p:nvSpPr>
        <p:spPr bwMode="auto">
          <a:xfrm>
            <a:off x="8045450" y="3308008"/>
            <a:ext cx="468505" cy="270555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7DA4EBE2-2E00-293B-6A7B-EF9CCA2B17E0}"/>
              </a:ext>
            </a:extLst>
          </p:cNvPr>
          <p:cNvSpPr txBox="1"/>
          <p:nvPr/>
        </p:nvSpPr>
        <p:spPr>
          <a:xfrm>
            <a:off x="6897598" y="1644086"/>
            <a:ext cx="2690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INFN-PAVIA epithermal BSA prototype</a:t>
            </a:r>
          </a:p>
        </p:txBody>
      </p:sp>
    </p:spTree>
    <p:extLst>
      <p:ext uri="{BB962C8B-B14F-4D97-AF65-F5344CB8AC3E}">
        <p14:creationId xmlns:p14="http://schemas.microsoft.com/office/powerpoint/2010/main" val="569503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EE66B9-B536-179E-8162-1B779711A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963" y="3113741"/>
            <a:ext cx="8420100" cy="914400"/>
          </a:xfrm>
        </p:spPr>
        <p:txBody>
          <a:bodyPr/>
          <a:lstStyle/>
          <a:p>
            <a:r>
              <a:rPr lang="en-US" dirty="0"/>
              <a:t>Acknowledgment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FD67A31-AD60-FCEE-D3BB-2BF07B3286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/>
              <a:t>13</a:t>
            </a:fld>
            <a:endParaRPr lang="en-US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A4E070E-D94E-FED4-7655-4A82FB48DDE4}"/>
              </a:ext>
            </a:extLst>
          </p:cNvPr>
          <p:cNvSpPr txBox="1"/>
          <p:nvPr/>
        </p:nvSpPr>
        <p:spPr>
          <a:xfrm>
            <a:off x="94026" y="4285801"/>
            <a:ext cx="9811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Pierfrancesco</a:t>
            </a:r>
            <a:r>
              <a:rPr lang="en-US" sz="2400" dirty="0"/>
              <a:t> </a:t>
            </a:r>
            <a:r>
              <a:rPr lang="en-US" sz="2400" dirty="0" err="1"/>
              <a:t>Mastinu</a:t>
            </a:r>
            <a:r>
              <a:rPr lang="en-US" sz="2400" dirty="0"/>
              <a:t>, Elisabeth Gonzalez, Jeff Wyss, Hand Steiger, Anna Selva, Andrea </a:t>
            </a:r>
            <a:r>
              <a:rPr lang="en-US" sz="2400" dirty="0" err="1"/>
              <a:t>Pisent</a:t>
            </a:r>
            <a:r>
              <a:rPr lang="en-US" sz="2400" dirty="0"/>
              <a:t>, Enrico Fagotti, Felix Pino, Valeria Conte, Luca Maran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7D16BEC4-C2C0-6DD1-4195-21788206CDE9}"/>
              </a:ext>
            </a:extLst>
          </p:cNvPr>
          <p:cNvSpPr txBox="1">
            <a:spLocks/>
          </p:cNvSpPr>
          <p:nvPr/>
        </p:nvSpPr>
        <p:spPr bwMode="auto">
          <a:xfrm>
            <a:off x="742950" y="1268002"/>
            <a:ext cx="84201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r>
              <a:rPr lang="en-US" kern="0" dirty="0"/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2844903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7D2A6D-9C22-C910-9CE9-3D5221F00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141890"/>
            <a:ext cx="8420100" cy="914400"/>
          </a:xfrm>
        </p:spPr>
        <p:txBody>
          <a:bodyPr/>
          <a:lstStyle/>
          <a:p>
            <a:r>
              <a:rPr lang="en-GB" dirty="0"/>
              <a:t>Outlines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A914694-87DD-025E-6888-6CE030FE7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90543" y="6446658"/>
            <a:ext cx="550038" cy="365125"/>
          </a:xfrm>
          <a:prstGeom prst="rect">
            <a:avLst/>
          </a:prstGeom>
        </p:spPr>
        <p:txBody>
          <a:bodyPr/>
          <a:lstStyle/>
          <a:p>
            <a:fld id="{8DA11B7F-2F41-45BD-8D8D-57392D9CCC8A}" type="slidenum">
              <a:rPr lang="en-US" smtClean="0"/>
              <a:t>2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64E2761-4C46-564F-8C8D-A34E5669A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718" y="1494118"/>
            <a:ext cx="9579725" cy="4232886"/>
          </a:xfrm>
        </p:spPr>
        <p:txBody>
          <a:bodyPr/>
          <a:lstStyle/>
          <a:p>
            <a:r>
              <a:rPr lang="en-GB" sz="2400" dirty="0"/>
              <a:t>CN accelerator</a:t>
            </a:r>
          </a:p>
          <a:p>
            <a:r>
              <a:rPr lang="en-GB" sz="2400" dirty="0"/>
              <a:t>Neutron lines</a:t>
            </a:r>
          </a:p>
          <a:p>
            <a:pPr lvl="1"/>
            <a:r>
              <a:rPr lang="en-GB" sz="2400" dirty="0"/>
              <a:t>High dose bunker</a:t>
            </a:r>
          </a:p>
          <a:p>
            <a:pPr lvl="1"/>
            <a:r>
              <a:rPr lang="en-GB" sz="2400" dirty="0"/>
              <a:t>BELINA line</a:t>
            </a:r>
          </a:p>
          <a:p>
            <a:pPr lvl="2"/>
            <a:r>
              <a:rPr lang="en-GB" sz="2200" dirty="0"/>
              <a:t>TOF  with Li target</a:t>
            </a:r>
          </a:p>
          <a:p>
            <a:pPr lvl="1"/>
            <a:r>
              <a:rPr lang="en-GB" sz="2400" dirty="0"/>
              <a:t>MUNES line</a:t>
            </a:r>
          </a:p>
          <a:p>
            <a:pPr lvl="2"/>
            <a:r>
              <a:rPr lang="en-GB" sz="2200" dirty="0"/>
              <a:t>PNRR: ANTHEM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681465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6E6FC-09C3-0A98-4F8F-9BA640D39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 neutron experiments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6D468-5DC6-BC59-0CAD-5DCFCD617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CB74D5C-5F15-B7B1-5D5F-EB82225D5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380797"/>
            <a:ext cx="2976033" cy="446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7">
            <a:extLst>
              <a:ext uri="{FF2B5EF4-FFF2-40B4-BE49-F238E27FC236}">
                <a16:creationId xmlns:a16="http://schemas.microsoft.com/office/drawing/2014/main" id="{488DC2DB-7EC4-5F98-479E-307A9FE49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0" y="1380797"/>
            <a:ext cx="6457950" cy="1253642"/>
          </a:xfrm>
          <a:prstGeom prst="rect">
            <a:avLst/>
          </a:prstGeom>
        </p:spPr>
      </p:pic>
      <p:sp>
        <p:nvSpPr>
          <p:cNvPr id="7" name="CasellaDiTesto 8">
            <a:extLst>
              <a:ext uri="{FF2B5EF4-FFF2-40B4-BE49-F238E27FC236}">
                <a16:creationId xmlns:a16="http://schemas.microsoft.com/office/drawing/2014/main" id="{BB0ADB5F-2387-05FF-5AA5-7D6ED4BBD55B}"/>
              </a:ext>
            </a:extLst>
          </p:cNvPr>
          <p:cNvSpPr txBox="1"/>
          <p:nvPr/>
        </p:nvSpPr>
        <p:spPr>
          <a:xfrm>
            <a:off x="3393358" y="2882089"/>
            <a:ext cx="6457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Van der Graaf accelerator type. Light ions up to  5.5 MV terminal voltage. </a:t>
            </a:r>
          </a:p>
        </p:txBody>
      </p:sp>
      <p:sp>
        <p:nvSpPr>
          <p:cNvPr id="8" name="CasellaDiTesto 9">
            <a:extLst>
              <a:ext uri="{FF2B5EF4-FFF2-40B4-BE49-F238E27FC236}">
                <a16:creationId xmlns:a16="http://schemas.microsoft.com/office/drawing/2014/main" id="{BB29F420-EC6F-A214-3296-8EE3BA7EF9B6}"/>
              </a:ext>
            </a:extLst>
          </p:cNvPr>
          <p:cNvSpPr txBox="1"/>
          <p:nvPr/>
        </p:nvSpPr>
        <p:spPr>
          <a:xfrm>
            <a:off x="3478744" y="3658027"/>
            <a:ext cx="6457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Used for applied physics and nuclear physics experiment</a:t>
            </a:r>
          </a:p>
        </p:txBody>
      </p:sp>
      <p:sp>
        <p:nvSpPr>
          <p:cNvPr id="9" name="CasellaDiTesto 10">
            <a:extLst>
              <a:ext uri="{FF2B5EF4-FFF2-40B4-BE49-F238E27FC236}">
                <a16:creationId xmlns:a16="http://schemas.microsoft.com/office/drawing/2014/main" id="{7A1A50D7-5CF4-64FE-1DAE-16B47C1BF250}"/>
              </a:ext>
            </a:extLst>
          </p:cNvPr>
          <p:cNvSpPr txBox="1"/>
          <p:nvPr/>
        </p:nvSpPr>
        <p:spPr>
          <a:xfrm>
            <a:off x="3516844" y="4461540"/>
            <a:ext cx="6457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Neutron irradiation experiments.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Variable frequency</a:t>
            </a:r>
            <a:r>
              <a:rPr lang="en-GB" sz="2000" dirty="0"/>
              <a:t> pulsing system is available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8C0CE41-1A2D-2790-69EB-54946D2E6217}"/>
              </a:ext>
            </a:extLst>
          </p:cNvPr>
          <p:cNvSpPr/>
          <p:nvPr/>
        </p:nvSpPr>
        <p:spPr bwMode="auto">
          <a:xfrm>
            <a:off x="4362823" y="1745129"/>
            <a:ext cx="5510305" cy="3415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D2B08BA-CEE2-15D6-B614-FA920BDA2175}"/>
              </a:ext>
            </a:extLst>
          </p:cNvPr>
          <p:cNvSpPr txBox="1"/>
          <p:nvPr/>
        </p:nvSpPr>
        <p:spPr>
          <a:xfrm>
            <a:off x="3551734" y="5964521"/>
            <a:ext cx="63542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For questions about beams, mail to </a:t>
            </a:r>
            <a:r>
              <a:rPr lang="en-US" sz="1400" b="1" dirty="0"/>
              <a:t>PACbeams@lnl.infn.it</a:t>
            </a:r>
          </a:p>
        </p:txBody>
      </p:sp>
    </p:spTree>
    <p:extLst>
      <p:ext uri="{BB962C8B-B14F-4D97-AF65-F5344CB8AC3E}">
        <p14:creationId xmlns:p14="http://schemas.microsoft.com/office/powerpoint/2010/main" val="502028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3303C5-A12B-B089-14B7-825E34A7C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156443"/>
            <a:ext cx="8420100" cy="914400"/>
          </a:xfrm>
        </p:spPr>
        <p:txBody>
          <a:bodyPr/>
          <a:lstStyle/>
          <a:p>
            <a:r>
              <a:rPr lang="en-US" dirty="0"/>
              <a:t>CN neutron lines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A94871A-C347-17BA-4ECB-2EADCDC0EE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/>
              <a:t>4</a:t>
            </a:fld>
            <a:endParaRPr lang="en-US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5D1454D0-E025-3F3A-DAE2-E89A1C649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15" y="2506967"/>
            <a:ext cx="4843385" cy="362078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7B15842-F0AF-291A-860D-757506FC0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800" y="1196738"/>
            <a:ext cx="3797300" cy="2856049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86003AA-F48C-C610-5BF2-9B334926D54B}"/>
              </a:ext>
            </a:extLst>
          </p:cNvPr>
          <p:cNvSpPr txBox="1"/>
          <p:nvPr/>
        </p:nvSpPr>
        <p:spPr>
          <a:xfrm>
            <a:off x="56318" y="1445897"/>
            <a:ext cx="48433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15 deg line: MUNES line,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dirty="0"/>
              <a:t>equipped with heavy-water graphite moderator -&gt; thermal neutron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Interaction point placed closer to the focusing quadrupoles for smaller beam spot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4DF2C83-C61F-4CAF-D478-79986FEDCB16}"/>
              </a:ext>
            </a:extLst>
          </p:cNvPr>
          <p:cNvSpPr txBox="1"/>
          <p:nvPr/>
        </p:nvSpPr>
        <p:spPr>
          <a:xfrm>
            <a:off x="5538866" y="5050463"/>
            <a:ext cx="36241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0 deg line: BELINA line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equipped for pulsed beam operation (variable Rep rate)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exchangeable targets/moderators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0574263-FA4E-230A-5560-73155D9975ED}"/>
              </a:ext>
            </a:extLst>
          </p:cNvPr>
          <p:cNvSpPr txBox="1"/>
          <p:nvPr/>
        </p:nvSpPr>
        <p:spPr>
          <a:xfrm>
            <a:off x="5836482" y="4050628"/>
            <a:ext cx="3522671" cy="82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High dose bunker: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Heavy shielding for “high” current and longer neutron experiments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654C02B9-A0E7-0901-A22D-C9B4B993B712}"/>
              </a:ext>
            </a:extLst>
          </p:cNvPr>
          <p:cNvSpPr/>
          <p:nvPr/>
        </p:nvSpPr>
        <p:spPr bwMode="auto">
          <a:xfrm>
            <a:off x="56318" y="1499909"/>
            <a:ext cx="4896682" cy="996807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DC078208-D331-AFCD-CC1A-61B049D050E2}"/>
              </a:ext>
            </a:extLst>
          </p:cNvPr>
          <p:cNvSpPr/>
          <p:nvPr/>
        </p:nvSpPr>
        <p:spPr bwMode="auto">
          <a:xfrm>
            <a:off x="5524501" y="5001926"/>
            <a:ext cx="3321050" cy="10642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F129EEA0-7F06-EE75-501F-3EBD5F5D7496}"/>
              </a:ext>
            </a:extLst>
          </p:cNvPr>
          <p:cNvSpPr/>
          <p:nvPr/>
        </p:nvSpPr>
        <p:spPr bwMode="auto">
          <a:xfrm>
            <a:off x="5892800" y="4101324"/>
            <a:ext cx="3412565" cy="758811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" name="Freccia in giù 23">
            <a:extLst>
              <a:ext uri="{FF2B5EF4-FFF2-40B4-BE49-F238E27FC236}">
                <a16:creationId xmlns:a16="http://schemas.microsoft.com/office/drawing/2014/main" id="{35C76DD2-4CED-8521-A3DA-5080882A1E9C}"/>
              </a:ext>
            </a:extLst>
          </p:cNvPr>
          <p:cNvSpPr/>
          <p:nvPr/>
        </p:nvSpPr>
        <p:spPr bwMode="auto">
          <a:xfrm>
            <a:off x="1060866" y="2498977"/>
            <a:ext cx="438150" cy="872873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5" name="Freccia in giù 24">
            <a:extLst>
              <a:ext uri="{FF2B5EF4-FFF2-40B4-BE49-F238E27FC236}">
                <a16:creationId xmlns:a16="http://schemas.microsoft.com/office/drawing/2014/main" id="{5C5D941B-7081-E0B7-D1A2-3CEB04EB3356}"/>
              </a:ext>
            </a:extLst>
          </p:cNvPr>
          <p:cNvSpPr/>
          <p:nvPr/>
        </p:nvSpPr>
        <p:spPr bwMode="auto">
          <a:xfrm rot="5400000">
            <a:off x="4792788" y="4659680"/>
            <a:ext cx="438150" cy="872873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A7FDC944-6648-BBA6-7ABD-99A7AE3F8D62}"/>
              </a:ext>
            </a:extLst>
          </p:cNvPr>
          <p:cNvSpPr txBox="1"/>
          <p:nvPr/>
        </p:nvSpPr>
        <p:spPr>
          <a:xfrm>
            <a:off x="478661" y="926086"/>
            <a:ext cx="4199320" cy="46166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Several possible beam combination for neutron production: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D</a:t>
            </a:r>
            <a:r>
              <a:rPr lang="en-US" sz="1200" baseline="30000" dirty="0"/>
              <a:t>+</a:t>
            </a:r>
            <a:r>
              <a:rPr lang="en-US" sz="1200" dirty="0"/>
              <a:t>, H</a:t>
            </a:r>
            <a:r>
              <a:rPr lang="en-US" sz="1200" baseline="30000" dirty="0"/>
              <a:t>+</a:t>
            </a:r>
            <a:r>
              <a:rPr lang="en-US" sz="1200" dirty="0"/>
              <a:t> with 2.0 to 5.5 MV onto different targets</a:t>
            </a:r>
          </a:p>
        </p:txBody>
      </p:sp>
    </p:spTree>
    <p:extLst>
      <p:ext uri="{BB962C8B-B14F-4D97-AF65-F5344CB8AC3E}">
        <p14:creationId xmlns:p14="http://schemas.microsoft.com/office/powerpoint/2010/main" val="1568773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0032A-9538-32A4-3479-41E97C993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202" y="112838"/>
            <a:ext cx="8420100" cy="914400"/>
          </a:xfrm>
        </p:spPr>
        <p:txBody>
          <a:bodyPr/>
          <a:lstStyle/>
          <a:p>
            <a:r>
              <a:rPr lang="en-US" dirty="0"/>
              <a:t>High dose bunker</a:t>
            </a:r>
          </a:p>
        </p:txBody>
      </p:sp>
      <p:pic>
        <p:nvPicPr>
          <p:cNvPr id="6" name="Segnaposto contenuto 5" descr="Immagine che contiene interno, lavandino, muro, macchina&#10;&#10;Descrizione generata automaticamente">
            <a:extLst>
              <a:ext uri="{FF2B5EF4-FFF2-40B4-BE49-F238E27FC236}">
                <a16:creationId xmlns:a16="http://schemas.microsoft.com/office/drawing/2014/main" id="{5543B64D-F2B0-6190-6EC6-28B25F431D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252" y="1152593"/>
            <a:ext cx="3557195" cy="47244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FD7016-9CE8-796F-BB2A-69E2F77057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/>
              <a:t>5</a:t>
            </a:fld>
            <a:endParaRPr lang="en-US"/>
          </a:p>
        </p:txBody>
      </p:sp>
      <p:pic>
        <p:nvPicPr>
          <p:cNvPr id="8" name="Immagine 7" descr="Immagine che contiene tubo, ingegneria, acciaio, Impianto elettrico&#10;&#10;Descrizione generata automaticamente">
            <a:extLst>
              <a:ext uri="{FF2B5EF4-FFF2-40B4-BE49-F238E27FC236}">
                <a16:creationId xmlns:a16="http://schemas.microsoft.com/office/drawing/2014/main" id="{959F6C42-4FA9-5392-5FA0-C5BAF872C9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52" y="1892436"/>
            <a:ext cx="2976395" cy="3953024"/>
          </a:xfrm>
          <a:prstGeom prst="rect">
            <a:avLst/>
          </a:prstGeom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501EEB47-62BE-6838-DE92-677EE7183FEA}"/>
              </a:ext>
            </a:extLst>
          </p:cNvPr>
          <p:cNvCxnSpPr/>
          <p:nvPr/>
        </p:nvCxnSpPr>
        <p:spPr bwMode="auto">
          <a:xfrm flipV="1">
            <a:off x="5133677" y="3514793"/>
            <a:ext cx="1377950" cy="92739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26B1F205-CD85-6457-531B-6291D1D1ADF8}"/>
              </a:ext>
            </a:extLst>
          </p:cNvPr>
          <p:cNvCxnSpPr/>
          <p:nvPr/>
        </p:nvCxnSpPr>
        <p:spPr bwMode="auto">
          <a:xfrm>
            <a:off x="5293918" y="4772763"/>
            <a:ext cx="3196032" cy="8592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81EDA4C-14CF-5CD3-5EFB-CCE2A22AAC4D}"/>
              </a:ext>
            </a:extLst>
          </p:cNvPr>
          <p:cNvSpPr txBox="1"/>
          <p:nvPr/>
        </p:nvSpPr>
        <p:spPr>
          <a:xfrm>
            <a:off x="6349702" y="4772763"/>
            <a:ext cx="755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1 m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401BF1B-F78E-A91C-9CBE-C0131C1E0757}"/>
              </a:ext>
            </a:extLst>
          </p:cNvPr>
          <p:cNvSpPr txBox="1"/>
          <p:nvPr/>
        </p:nvSpPr>
        <p:spPr>
          <a:xfrm>
            <a:off x="5971877" y="3756093"/>
            <a:ext cx="755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1 m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38493069-3587-CD09-DF8B-2AD138BC32BD}"/>
              </a:ext>
            </a:extLst>
          </p:cNvPr>
          <p:cNvCxnSpPr/>
          <p:nvPr/>
        </p:nvCxnSpPr>
        <p:spPr bwMode="auto">
          <a:xfrm flipV="1">
            <a:off x="5133677" y="1308371"/>
            <a:ext cx="0" cy="342804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114CE97-CCB3-4BE4-FA01-CDEDD7323716}"/>
              </a:ext>
            </a:extLst>
          </p:cNvPr>
          <p:cNvSpPr txBox="1"/>
          <p:nvPr/>
        </p:nvSpPr>
        <p:spPr>
          <a:xfrm>
            <a:off x="5133677" y="1897716"/>
            <a:ext cx="755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90 cm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2B1CF76-BFA3-C53B-5CC3-7B2B0B3CEBDD}"/>
              </a:ext>
            </a:extLst>
          </p:cNvPr>
          <p:cNvSpPr txBox="1"/>
          <p:nvPr/>
        </p:nvSpPr>
        <p:spPr>
          <a:xfrm>
            <a:off x="98833" y="927532"/>
            <a:ext cx="4923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Some misalignment problems of the line solved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Mainly used when long period of neutron production is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Not so often used</a:t>
            </a:r>
          </a:p>
        </p:txBody>
      </p:sp>
    </p:spTree>
    <p:extLst>
      <p:ext uri="{BB962C8B-B14F-4D97-AF65-F5344CB8AC3E}">
        <p14:creationId xmlns:p14="http://schemas.microsoft.com/office/powerpoint/2010/main" val="7641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D410F-E76C-F488-611D-8F8AECEB4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48" y="-95958"/>
            <a:ext cx="3111501" cy="914400"/>
          </a:xfrm>
        </p:spPr>
        <p:txBody>
          <a:bodyPr/>
          <a:lstStyle/>
          <a:p>
            <a:r>
              <a:rPr lang="en-US" dirty="0"/>
              <a:t>0 line: BELINA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3161AA-2FA5-3C20-0A30-383276A1C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/>
              <a:t>6</a:t>
            </a:fld>
            <a:endParaRPr lang="en-US"/>
          </a:p>
        </p:txBody>
      </p:sp>
      <p:sp>
        <p:nvSpPr>
          <p:cNvPr id="6" name="CasellaDiTesto 12">
            <a:extLst>
              <a:ext uri="{FF2B5EF4-FFF2-40B4-BE49-F238E27FC236}">
                <a16:creationId xmlns:a16="http://schemas.microsoft.com/office/drawing/2014/main" id="{CC0C0C59-58DB-5554-1AB2-CD682157AEA1}"/>
              </a:ext>
            </a:extLst>
          </p:cNvPr>
          <p:cNvSpPr txBox="1"/>
          <p:nvPr/>
        </p:nvSpPr>
        <p:spPr>
          <a:xfrm>
            <a:off x="0" y="607854"/>
            <a:ext cx="9906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600" dirty="0"/>
              <a:t>0 Line: can be equipped with different targets and moderators: </a:t>
            </a:r>
          </a:p>
          <a:p>
            <a:pPr marL="663575" lvl="1" indent="-285750" algn="just">
              <a:buFont typeface="Wingdings" panose="05000000000000000000" pitchFamily="2" charset="2"/>
              <a:buChar char="§"/>
            </a:pPr>
            <a:r>
              <a:rPr lang="en-GB" sz="1400" dirty="0"/>
              <a:t>Li metal target, it is possible to reach (3.5 MeV protons, 9 </a:t>
            </a:r>
            <a:r>
              <a:rPr lang="en-US" altLang="it-IT" sz="1400" dirty="0">
                <a:sym typeface="Symbol" pitchFamily="2" charset="2"/>
              </a:rPr>
              <a:t>A</a:t>
            </a:r>
            <a:r>
              <a:rPr lang="en-GB" sz="1400" dirty="0"/>
              <a:t>) </a:t>
            </a:r>
            <a:r>
              <a:rPr lang="en-US" altLang="it-IT" sz="1400" b="1" dirty="0"/>
              <a:t>2 × 10</a:t>
            </a:r>
            <a:r>
              <a:rPr lang="en-US" altLang="it-IT" sz="1400" b="1" baseline="30000" dirty="0"/>
              <a:t>5</a:t>
            </a:r>
            <a:r>
              <a:rPr lang="en-US" altLang="it-IT" sz="1400" b="1" dirty="0"/>
              <a:t> n cm</a:t>
            </a:r>
            <a:r>
              <a:rPr lang="en-US" altLang="it-IT" sz="1400" b="1" baseline="30000" dirty="0"/>
              <a:t>-2</a:t>
            </a:r>
            <a:r>
              <a:rPr lang="en-US" altLang="it-IT" sz="1400" b="1" dirty="0"/>
              <a:t> s</a:t>
            </a:r>
            <a:r>
              <a:rPr lang="en-US" altLang="it-IT" sz="1400" b="1" baseline="30000" dirty="0"/>
              <a:t>-1</a:t>
            </a:r>
            <a:r>
              <a:rPr lang="en-US" altLang="it-IT" sz="1400" baseline="30000" dirty="0"/>
              <a:t> </a:t>
            </a:r>
            <a:r>
              <a:rPr lang="en-US" altLang="it-IT" sz="1400" dirty="0"/>
              <a:t>( @ 20 cm), </a:t>
            </a:r>
            <a:r>
              <a:rPr lang="en-US" altLang="it-IT" sz="1400" b="1" dirty="0"/>
              <a:t>QMN spectra</a:t>
            </a:r>
            <a:r>
              <a:rPr lang="en-US" altLang="it-IT" sz="1400" dirty="0"/>
              <a:t>.</a:t>
            </a:r>
          </a:p>
          <a:p>
            <a:pPr marL="1120775" lvl="2" indent="-285750" algn="just">
              <a:buFont typeface="Wingdings" panose="05000000000000000000" pitchFamily="2" charset="2"/>
              <a:buChar char="§"/>
            </a:pPr>
            <a:r>
              <a:rPr lang="en-US" sz="1400" dirty="0"/>
              <a:t>Thick Li target up to hundreds microns thickness</a:t>
            </a:r>
            <a:endParaRPr lang="en-GB" sz="1400" dirty="0"/>
          </a:p>
          <a:p>
            <a:pPr marL="663575" lvl="1" indent="-285750" algn="just">
              <a:buFont typeface="Wingdings" panose="05000000000000000000" pitchFamily="2" charset="2"/>
              <a:buChar char="§"/>
            </a:pPr>
            <a:r>
              <a:rPr lang="en-GB" sz="1400" dirty="0"/>
              <a:t>Be, we can reach a neutron flux  (5 MeV protons, 5 </a:t>
            </a:r>
            <a:r>
              <a:rPr lang="en-US" altLang="it-IT" sz="1400" dirty="0">
                <a:sym typeface="Symbol" pitchFamily="2" charset="2"/>
              </a:rPr>
              <a:t></a:t>
            </a:r>
            <a:r>
              <a:rPr lang="en-GB" sz="1400" dirty="0"/>
              <a:t>A) of</a:t>
            </a:r>
            <a:r>
              <a:rPr lang="en-GB" sz="1400" b="1" dirty="0"/>
              <a:t> 3.6×10</a:t>
            </a:r>
            <a:r>
              <a:rPr lang="en-GB" sz="1400" b="1" baseline="30000" dirty="0"/>
              <a:t>6</a:t>
            </a:r>
            <a:r>
              <a:rPr lang="en-GB" sz="1400" b="1" dirty="0"/>
              <a:t> </a:t>
            </a:r>
            <a:r>
              <a:rPr lang="en-US" altLang="it-IT" sz="1400" b="1" dirty="0"/>
              <a:t>n cm</a:t>
            </a:r>
            <a:r>
              <a:rPr lang="en-US" altLang="it-IT" sz="1400" b="1" baseline="30000" dirty="0"/>
              <a:t>-2</a:t>
            </a:r>
            <a:r>
              <a:rPr lang="en-US" altLang="it-IT" sz="1400" b="1" dirty="0"/>
              <a:t> s</a:t>
            </a:r>
            <a:r>
              <a:rPr lang="en-US" altLang="it-IT" sz="1400" b="1" baseline="30000" dirty="0"/>
              <a:t>-1</a:t>
            </a:r>
            <a:r>
              <a:rPr lang="en-US" altLang="it-IT" sz="1400" b="1" dirty="0"/>
              <a:t> </a:t>
            </a:r>
            <a:r>
              <a:rPr lang="en-US" altLang="it-IT" sz="1400" dirty="0"/>
              <a:t>( @ 20 cm)</a:t>
            </a:r>
            <a:r>
              <a:rPr lang="en-GB" sz="1400" dirty="0"/>
              <a:t>, peaked at 1.2 MeV, with maximum 3.2 MeV, </a:t>
            </a:r>
            <a:r>
              <a:rPr lang="en-GB" sz="1400" b="1" dirty="0"/>
              <a:t>broad spectrum energy </a:t>
            </a:r>
            <a:r>
              <a:rPr lang="en-GB" sz="1400" dirty="0"/>
              <a:t>(without moderator). Courtesy of Felix Pino</a:t>
            </a:r>
          </a:p>
          <a:p>
            <a:pPr marL="663575" lvl="1" indent="-285750" algn="just">
              <a:buFont typeface="Wingdings" panose="05000000000000000000" pitchFamily="2" charset="2"/>
              <a:buChar char="§"/>
            </a:pPr>
            <a:r>
              <a:rPr lang="en-GB" sz="1400" dirty="0"/>
              <a:t>Pulse system Rep rate from 3 MHz down to few Hertz (in step of 330 ns) and pulse width of 2 ns FWHM allows TOF experiments in a wide energy range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265C220-C7A7-8851-D84D-82116AA2D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8935" y="2149338"/>
            <a:ext cx="2810474" cy="181367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5E2B1159-B474-3CE2-A743-F48182904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17" y="2233368"/>
            <a:ext cx="2810474" cy="2109813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7FBF0C7B-FDBF-7918-AA92-EB34C6F87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0185" y="4001063"/>
            <a:ext cx="2810474" cy="2132631"/>
          </a:xfrm>
          <a:prstGeom prst="rect">
            <a:avLst/>
          </a:prstGeom>
        </p:spPr>
      </p:pic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59C80922-FE0F-0561-B3A3-972A2F8C01EF}"/>
              </a:ext>
            </a:extLst>
          </p:cNvPr>
          <p:cNvCxnSpPr/>
          <p:nvPr/>
        </p:nvCxnSpPr>
        <p:spPr bwMode="auto">
          <a:xfrm flipV="1">
            <a:off x="7626350" y="2691051"/>
            <a:ext cx="755650" cy="2355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E02A2D3F-92AE-2F01-7777-D009FF678BC2}"/>
              </a:ext>
            </a:extLst>
          </p:cNvPr>
          <p:cNvCxnSpPr/>
          <p:nvPr/>
        </p:nvCxnSpPr>
        <p:spPr bwMode="auto">
          <a:xfrm>
            <a:off x="7571423" y="3056176"/>
            <a:ext cx="810577" cy="3391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2AC32C7D-A50B-12F4-3B07-DDA2B8B71F63}"/>
              </a:ext>
            </a:extLst>
          </p:cNvPr>
          <p:cNvCxnSpPr/>
          <p:nvPr/>
        </p:nvCxnSpPr>
        <p:spPr bwMode="auto">
          <a:xfrm flipH="1" flipV="1">
            <a:off x="7004050" y="2691051"/>
            <a:ext cx="308198" cy="1549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1FC0720B-5317-94B5-9043-66978664D86E}"/>
              </a:ext>
            </a:extLst>
          </p:cNvPr>
          <p:cNvCxnSpPr/>
          <p:nvPr/>
        </p:nvCxnSpPr>
        <p:spPr bwMode="auto">
          <a:xfrm flipV="1">
            <a:off x="7446813" y="2579977"/>
            <a:ext cx="105076" cy="2480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78B069CC-BF8A-A655-0898-3A59E210FB8D}"/>
              </a:ext>
            </a:extLst>
          </p:cNvPr>
          <p:cNvCxnSpPr/>
          <p:nvPr/>
        </p:nvCxnSpPr>
        <p:spPr bwMode="auto">
          <a:xfrm>
            <a:off x="7661054" y="3025220"/>
            <a:ext cx="657446" cy="690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0279B304-3F46-2FE9-04F0-ACB714DFC5E0}"/>
              </a:ext>
            </a:extLst>
          </p:cNvPr>
          <p:cNvCxnSpPr/>
          <p:nvPr/>
        </p:nvCxnSpPr>
        <p:spPr bwMode="auto">
          <a:xfrm>
            <a:off x="7474014" y="3097222"/>
            <a:ext cx="216630" cy="5462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47B3DC0C-B277-81B0-B641-2D5C47B0067D}"/>
              </a:ext>
            </a:extLst>
          </p:cNvPr>
          <p:cNvCxnSpPr/>
          <p:nvPr/>
        </p:nvCxnSpPr>
        <p:spPr bwMode="auto">
          <a:xfrm>
            <a:off x="8070850" y="4692650"/>
            <a:ext cx="487213" cy="952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B4BEEF48-541B-7C34-8E04-8D418E10E469}"/>
              </a:ext>
            </a:extLst>
          </p:cNvPr>
          <p:cNvSpPr txBox="1"/>
          <p:nvPr/>
        </p:nvSpPr>
        <p:spPr>
          <a:xfrm>
            <a:off x="8173321" y="4343181"/>
            <a:ext cx="82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55 cm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00ABBAFB-051B-D86C-7A3D-F55A7C41835B}"/>
              </a:ext>
            </a:extLst>
          </p:cNvPr>
          <p:cNvSpPr txBox="1"/>
          <p:nvPr/>
        </p:nvSpPr>
        <p:spPr>
          <a:xfrm>
            <a:off x="6805106" y="3195833"/>
            <a:ext cx="82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&gt; 1 m </a:t>
            </a:r>
          </a:p>
        </p:txBody>
      </p:sp>
      <p:pic>
        <p:nvPicPr>
          <p:cNvPr id="41" name="Immagine 40">
            <a:extLst>
              <a:ext uri="{FF2B5EF4-FFF2-40B4-BE49-F238E27FC236}">
                <a16:creationId xmlns:a16="http://schemas.microsoft.com/office/drawing/2014/main" id="{582880F1-6CCD-A4E3-1592-746AF8A2EB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473" y="4392823"/>
            <a:ext cx="2810474" cy="2107757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8EB500F7-1FE0-58EA-9893-19C7841CE76B}"/>
              </a:ext>
            </a:extLst>
          </p:cNvPr>
          <p:cNvSpPr txBox="1"/>
          <p:nvPr/>
        </p:nvSpPr>
        <p:spPr>
          <a:xfrm>
            <a:off x="2485629" y="5940206"/>
            <a:ext cx="2810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Water-air cooled composite Be target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49C6B17D-9AE3-E6E0-3D61-4738041CDDA0}"/>
              </a:ext>
            </a:extLst>
          </p:cNvPr>
          <p:cNvSpPr txBox="1"/>
          <p:nvPr/>
        </p:nvSpPr>
        <p:spPr>
          <a:xfrm>
            <a:off x="127355" y="3926396"/>
            <a:ext cx="1744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Air cooled Li target 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F1594A04-493E-05E9-85A3-0C5DE4180796}"/>
              </a:ext>
            </a:extLst>
          </p:cNvPr>
          <p:cNvSpPr txBox="1"/>
          <p:nvPr/>
        </p:nvSpPr>
        <p:spPr>
          <a:xfrm>
            <a:off x="1908196" y="4343181"/>
            <a:ext cx="684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Be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3140FE0D-E00B-D315-398C-79F9A20A2395}"/>
              </a:ext>
            </a:extLst>
          </p:cNvPr>
          <p:cNvSpPr txBox="1"/>
          <p:nvPr/>
        </p:nvSpPr>
        <p:spPr>
          <a:xfrm>
            <a:off x="2937584" y="2403773"/>
            <a:ext cx="2570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Low mass Metal-Li target (Cu backing 300 um)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F023FB93-183E-96B7-028A-2127105E4B27}"/>
              </a:ext>
            </a:extLst>
          </p:cNvPr>
          <p:cNvSpPr txBox="1"/>
          <p:nvPr/>
        </p:nvSpPr>
        <p:spPr>
          <a:xfrm>
            <a:off x="2930820" y="3715092"/>
            <a:ext cx="2612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Courtesy of P. </a:t>
            </a:r>
            <a:r>
              <a:rPr lang="en-US" sz="1400" dirty="0" err="1"/>
              <a:t>Mastinu</a:t>
            </a:r>
            <a:r>
              <a:rPr lang="en-US" sz="1400" dirty="0"/>
              <a:t> and E. Gonzalez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04D9766A-FC96-15B0-71F6-420B13971227}"/>
              </a:ext>
            </a:extLst>
          </p:cNvPr>
          <p:cNvSpPr txBox="1"/>
          <p:nvPr/>
        </p:nvSpPr>
        <p:spPr>
          <a:xfrm>
            <a:off x="22431" y="5144398"/>
            <a:ext cx="242866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Target handler designed by </a:t>
            </a:r>
            <a:r>
              <a:rPr lang="en-US" sz="1400" u="sng" dirty="0"/>
              <a:t>accelerator</a:t>
            </a:r>
            <a:r>
              <a:rPr lang="en-US" sz="1400" dirty="0"/>
              <a:t> division and built in collaboration with LNL workshop and technical division (M. </a:t>
            </a:r>
            <a:r>
              <a:rPr lang="en-US" sz="1400" dirty="0" err="1"/>
              <a:t>Miglioranza</a:t>
            </a:r>
            <a:r>
              <a:rPr lang="en-US" sz="1400" dirty="0"/>
              <a:t>)</a:t>
            </a: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6547472C-1E3A-9B68-992E-E214264000CE}"/>
              </a:ext>
            </a:extLst>
          </p:cNvPr>
          <p:cNvSpPr txBox="1"/>
          <p:nvPr/>
        </p:nvSpPr>
        <p:spPr>
          <a:xfrm>
            <a:off x="6697929" y="3976702"/>
            <a:ext cx="2612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Courtesy of P. </a:t>
            </a:r>
            <a:r>
              <a:rPr lang="en-US" sz="1400" dirty="0" err="1">
                <a:solidFill>
                  <a:schemeClr val="bg1"/>
                </a:solidFill>
              </a:rPr>
              <a:t>Mastinu</a:t>
            </a:r>
            <a:r>
              <a:rPr lang="en-US" sz="1400" dirty="0">
                <a:solidFill>
                  <a:schemeClr val="bg1"/>
                </a:solidFill>
              </a:rPr>
              <a:t> and E. Gonzalez</a:t>
            </a:r>
          </a:p>
        </p:txBody>
      </p:sp>
      <p:pic>
        <p:nvPicPr>
          <p:cNvPr id="53" name="Immagine 52">
            <a:extLst>
              <a:ext uri="{FF2B5EF4-FFF2-40B4-BE49-F238E27FC236}">
                <a16:creationId xmlns:a16="http://schemas.microsoft.com/office/drawing/2014/main" id="{0D52ED33-AF24-4D39-19BA-BA863AFF74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0410" y="3508659"/>
            <a:ext cx="987425" cy="817105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EB7D4147-5784-223E-9B8E-1E5FC6BB51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8670" y="4366422"/>
            <a:ext cx="583121" cy="652456"/>
          </a:xfrm>
          <a:prstGeom prst="rect">
            <a:avLst/>
          </a:prstGeom>
        </p:spPr>
      </p:pic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7308BEB4-E1F6-D2A4-D309-7917C3E3B397}"/>
              </a:ext>
            </a:extLst>
          </p:cNvPr>
          <p:cNvSpPr txBox="1"/>
          <p:nvPr/>
        </p:nvSpPr>
        <p:spPr>
          <a:xfrm>
            <a:off x="902893" y="4696407"/>
            <a:ext cx="1608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60 - 240 um</a:t>
            </a:r>
          </a:p>
        </p:txBody>
      </p:sp>
    </p:spTree>
    <p:extLst>
      <p:ext uri="{BB962C8B-B14F-4D97-AF65-F5344CB8AC3E}">
        <p14:creationId xmlns:p14="http://schemas.microsoft.com/office/powerpoint/2010/main" val="3848087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B9863E-88AE-4B15-CF0A-4A68FFF5A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149239"/>
            <a:ext cx="8420100" cy="914400"/>
          </a:xfrm>
        </p:spPr>
        <p:txBody>
          <a:bodyPr/>
          <a:lstStyle/>
          <a:p>
            <a:r>
              <a:rPr lang="en-US" sz="2800" dirty="0" err="1"/>
              <a:t>Litium</a:t>
            </a:r>
            <a:r>
              <a:rPr lang="en-US" sz="2800" dirty="0"/>
              <a:t> target neutron spectra (coasting beam)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48EDD31-EACB-474C-CBEC-5FFFB19F0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/>
              <a:t>7</a:t>
            </a:fld>
            <a:endParaRPr lang="en-US"/>
          </a:p>
        </p:txBody>
      </p:sp>
      <p:pic>
        <p:nvPicPr>
          <p:cNvPr id="2050" name="Picture 2" descr="CN neutron peaks">
            <a:extLst>
              <a:ext uri="{FF2B5EF4-FFF2-40B4-BE49-F238E27FC236}">
                <a16:creationId xmlns:a16="http://schemas.microsoft.com/office/drawing/2014/main" id="{B29EA8F8-58CE-8482-2B1C-0C379511F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904" y="2177517"/>
            <a:ext cx="3944799" cy="298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A2827EC3-AF63-5C93-0AC8-233688821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890" y="1176887"/>
            <a:ext cx="95130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/>
            <a:r>
              <a:rPr lang="en-US" altLang="it-IT" sz="1400" dirty="0"/>
              <a:t>The 0° beam line of the old 5.5 MV CN can deliver protons on a thin (20-50 µm) lithium target to produce QMN neutron beams. 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1B0BD335-DC7C-2203-25AB-C245B159C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47" y="5062071"/>
            <a:ext cx="9560912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>
              <a:lnSpc>
                <a:spcPct val="150000"/>
              </a:lnSpc>
            </a:pPr>
            <a:r>
              <a:rPr lang="en-US" altLang="it-IT" sz="1600" dirty="0"/>
              <a:t>With the present radioprotection limits of the CN, the maximum current is 9 </a:t>
            </a:r>
            <a:r>
              <a:rPr lang="en-US" altLang="it-IT" sz="1600" dirty="0">
                <a:sym typeface="Symbol" pitchFamily="2" charset="2"/>
              </a:rPr>
              <a:t></a:t>
            </a:r>
            <a:r>
              <a:rPr lang="en-US" altLang="it-IT" sz="1600" dirty="0"/>
              <a:t>A. At a proton energy of 5 MeV and at a distance of 20 cm, the simulated peak neutron energy is 3.5 MeV and integral flux under the peak is </a:t>
            </a:r>
            <a:r>
              <a:rPr lang="en-US" altLang="it-IT" sz="1600" dirty="0">
                <a:sym typeface="Symbol" panose="05050102010706020507" pitchFamily="18" charset="2"/>
              </a:rPr>
              <a:t></a:t>
            </a:r>
            <a:r>
              <a:rPr lang="en-US" altLang="it-IT" sz="1600" b="1" dirty="0"/>
              <a:t>2 × 10</a:t>
            </a:r>
            <a:r>
              <a:rPr lang="en-US" altLang="it-IT" sz="1600" b="1" baseline="30000" dirty="0"/>
              <a:t>5</a:t>
            </a:r>
            <a:r>
              <a:rPr lang="en-US" altLang="it-IT" sz="1600" b="1" dirty="0"/>
              <a:t> n cm</a:t>
            </a:r>
            <a:r>
              <a:rPr lang="en-US" altLang="it-IT" sz="1600" b="1" baseline="30000" dirty="0"/>
              <a:t>-2</a:t>
            </a:r>
            <a:r>
              <a:rPr lang="en-US" altLang="it-IT" sz="1600" b="1" dirty="0"/>
              <a:t> s</a:t>
            </a:r>
            <a:r>
              <a:rPr lang="en-US" altLang="it-IT" sz="1600" b="1" baseline="30000" dirty="0"/>
              <a:t>-1 </a:t>
            </a:r>
            <a:r>
              <a:rPr lang="en-US" altLang="it-IT" sz="1600" b="1" dirty="0"/>
              <a:t>using 20 um thickness target</a:t>
            </a:r>
            <a:r>
              <a:rPr lang="en-US" altLang="it-IT" sz="1600" b="1" baseline="30000" dirty="0"/>
              <a:t>. </a:t>
            </a:r>
            <a:endParaRPr lang="it-IT" altLang="it-IT" sz="16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3EC4AB9-8E5E-DCDA-DA7E-45E00D1DDA8B}"/>
              </a:ext>
            </a:extLst>
          </p:cNvPr>
          <p:cNvSpPr txBox="1"/>
          <p:nvPr/>
        </p:nvSpPr>
        <p:spPr>
          <a:xfrm>
            <a:off x="5328313" y="2476882"/>
            <a:ext cx="1497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3 uA protons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4558F54-BF0C-0F44-E7B0-B70B99C14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" y="2493186"/>
            <a:ext cx="1944908" cy="160943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6E9B6BD-03A6-C0DF-D751-75F9C8A3E7C2}"/>
              </a:ext>
            </a:extLst>
          </p:cNvPr>
          <p:cNvSpPr txBox="1"/>
          <p:nvPr/>
        </p:nvSpPr>
        <p:spPr>
          <a:xfrm>
            <a:off x="1872983" y="1965562"/>
            <a:ext cx="4031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Courtesy of P. </a:t>
            </a:r>
            <a:r>
              <a:rPr lang="en-US" sz="1400" dirty="0" err="1"/>
              <a:t>Mastinu</a:t>
            </a:r>
            <a:r>
              <a:rPr lang="en-US" sz="1400" dirty="0"/>
              <a:t> and E. Gonzalez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75853D5-6BDE-87EA-B17D-3DE9F4676A4E}"/>
              </a:ext>
            </a:extLst>
          </p:cNvPr>
          <p:cNvSpPr txBox="1"/>
          <p:nvPr/>
        </p:nvSpPr>
        <p:spPr>
          <a:xfrm>
            <a:off x="514350" y="4206240"/>
            <a:ext cx="2754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Semi-</a:t>
            </a:r>
            <a:r>
              <a:rPr lang="it-IT" sz="1600" dirty="0" err="1"/>
              <a:t>spherical</a:t>
            </a:r>
            <a:r>
              <a:rPr lang="it-IT" sz="1600" dirty="0"/>
              <a:t> metal </a:t>
            </a:r>
            <a:r>
              <a:rPr lang="it-IT" sz="1600" dirty="0" err="1"/>
              <a:t>lithium</a:t>
            </a:r>
            <a:r>
              <a:rPr lang="it-IT" sz="1600" dirty="0"/>
              <a:t> target</a:t>
            </a:r>
          </a:p>
        </p:txBody>
      </p:sp>
    </p:spTree>
    <p:extLst>
      <p:ext uri="{BB962C8B-B14F-4D97-AF65-F5344CB8AC3E}">
        <p14:creationId xmlns:p14="http://schemas.microsoft.com/office/powerpoint/2010/main" val="2836269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DE908D-1856-F9DC-2695-61C2A9327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42900" y="94946"/>
            <a:ext cx="10591800" cy="914400"/>
          </a:xfrm>
        </p:spPr>
        <p:txBody>
          <a:bodyPr/>
          <a:lstStyle/>
          <a:p>
            <a:r>
              <a:rPr lang="en-US" sz="2400" dirty="0"/>
              <a:t>Neutrino detector characterization (courtesy of </a:t>
            </a:r>
            <a:r>
              <a:rPr lang="en-GB" sz="2400" dirty="0"/>
              <a:t>Hans Steiger</a:t>
            </a:r>
            <a:r>
              <a:rPr lang="en-US" sz="2400" dirty="0"/>
              <a:t>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4EF3575-D98A-C90D-EB6E-B44EAB9B69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/>
              <a:t>8</a:t>
            </a:fld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AAB9573-6E3D-980A-8C25-BEE5781A3F01}"/>
              </a:ext>
            </a:extLst>
          </p:cNvPr>
          <p:cNvSpPr txBox="1"/>
          <p:nvPr/>
        </p:nvSpPr>
        <p:spPr>
          <a:xfrm>
            <a:off x="-13017" y="780615"/>
            <a:ext cx="9920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The pulsing system in the BELINA 0 deg line allows TOF experiments, extremely important for the neutron spectra analysis over a wide range of neutron energies. 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B63A3F2-B015-73AC-4463-D000A3145F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-890"/>
          <a:stretch/>
        </p:blipFill>
        <p:spPr>
          <a:xfrm>
            <a:off x="0" y="1731659"/>
            <a:ext cx="9773856" cy="2173678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3CFB3B6-F3D6-E04F-04A9-23115CCED03C}"/>
              </a:ext>
            </a:extLst>
          </p:cNvPr>
          <p:cNvSpPr txBox="1"/>
          <p:nvPr/>
        </p:nvSpPr>
        <p:spPr>
          <a:xfrm>
            <a:off x="5183569" y="3967608"/>
            <a:ext cx="479228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effectLst/>
                <a:latin typeface="Arial" panose="020B0604020202020204" pitchFamily="34" charset="0"/>
              </a:rPr>
              <a:t>Proton beam between 3.5 up to 5.5 MeV onto BELINA </a:t>
            </a:r>
            <a:r>
              <a:rPr lang="en-GB" sz="1400" dirty="0" err="1">
                <a:effectLst/>
                <a:latin typeface="Arial" panose="020B0604020202020204" pitchFamily="34" charset="0"/>
              </a:rPr>
              <a:t>Litium</a:t>
            </a:r>
            <a:r>
              <a:rPr lang="en-GB" sz="1400" dirty="0">
                <a:effectLst/>
                <a:latin typeface="Arial" panose="020B0604020202020204" pitchFamily="34" charset="0"/>
              </a:rPr>
              <a:t> 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Pulsed proton beam with pulse length of order of ns, (600 kHz  beam pulse frequency).</a:t>
            </a:r>
            <a:endParaRPr lang="en-GB" sz="1400" dirty="0"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9582299F-0E24-CA8C-0EE6-4205E9428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017" y="4001044"/>
            <a:ext cx="5095875" cy="2062616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624E899-D22D-3C3F-2285-5E9787F09E20}"/>
              </a:ext>
            </a:extLst>
          </p:cNvPr>
          <p:cNvSpPr txBox="1"/>
          <p:nvPr/>
        </p:nvSpPr>
        <p:spPr>
          <a:xfrm>
            <a:off x="730631" y="1431965"/>
            <a:ext cx="19494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 err="1">
                <a:effectLst/>
                <a:latin typeface="Arial" panose="020B0604020202020204" pitchFamily="34" charset="0"/>
              </a:rPr>
              <a:t>ToF</a:t>
            </a:r>
            <a:r>
              <a:rPr lang="en-GB" sz="2000" dirty="0">
                <a:effectLst/>
                <a:latin typeface="Arial" panose="020B0604020202020204" pitchFamily="34" charset="0"/>
              </a:rPr>
              <a:t> Spectrum</a:t>
            </a:r>
            <a:endParaRPr lang="en-US" sz="2000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56FA053-8A5B-5E1D-F69D-DA29EBEAA204}"/>
              </a:ext>
            </a:extLst>
          </p:cNvPr>
          <p:cNvSpPr txBox="1"/>
          <p:nvPr/>
        </p:nvSpPr>
        <p:spPr>
          <a:xfrm>
            <a:off x="4200398" y="1446462"/>
            <a:ext cx="17649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effectLst/>
                <a:latin typeface="Arial" panose="020B0604020202020204" pitchFamily="34" charset="0"/>
              </a:rPr>
              <a:t>PSD in JUNO</a:t>
            </a:r>
            <a:endParaRPr lang="en-US" sz="2000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39E0E17-EDF6-BB41-34EA-CCBCB3545A0B}"/>
              </a:ext>
            </a:extLst>
          </p:cNvPr>
          <p:cNvSpPr txBox="1"/>
          <p:nvPr/>
        </p:nvSpPr>
        <p:spPr>
          <a:xfrm>
            <a:off x="6969871" y="1426946"/>
            <a:ext cx="31702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effectLst/>
                <a:latin typeface="Arial" panose="020B0604020202020204" pitchFamily="34" charset="0"/>
              </a:rPr>
              <a:t>PSD in Slow Organic LS</a:t>
            </a:r>
            <a:endParaRPr lang="en-US" sz="2000" dirty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A172B01D-6AEF-61AC-7FEB-BB9FD41664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569"/>
          <a:stretch/>
        </p:blipFill>
        <p:spPr>
          <a:xfrm>
            <a:off x="5253468" y="4885256"/>
            <a:ext cx="4639515" cy="136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80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D00D6-645A-03A1-0A28-636D0D52B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11" y="0"/>
            <a:ext cx="4477619" cy="914400"/>
          </a:xfrm>
        </p:spPr>
        <p:txBody>
          <a:bodyPr/>
          <a:lstStyle/>
          <a:p>
            <a:r>
              <a:rPr lang="en-US" dirty="0"/>
              <a:t>15 Line: MUNES 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FDF5FA-9F2D-380E-ECC8-12ABC6C6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/>
              <a:t>9</a:t>
            </a:fld>
            <a:endParaRPr lang="en-US"/>
          </a:p>
        </p:txBody>
      </p:sp>
      <p:sp>
        <p:nvSpPr>
          <p:cNvPr id="9" name="CasellaDiTesto 7">
            <a:extLst>
              <a:ext uri="{FF2B5EF4-FFF2-40B4-BE49-F238E27FC236}">
                <a16:creationId xmlns:a16="http://schemas.microsoft.com/office/drawing/2014/main" id="{41B772E8-BD46-EF66-6516-CAAB0DEAB3F2}"/>
              </a:ext>
            </a:extLst>
          </p:cNvPr>
          <p:cNvSpPr txBox="1"/>
          <p:nvPr/>
        </p:nvSpPr>
        <p:spPr>
          <a:xfrm>
            <a:off x="10375" y="5967879"/>
            <a:ext cx="418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[2] Selva et al, 2022, “</a:t>
            </a:r>
            <a:r>
              <a:rPr lang="en-GB" sz="900" dirty="0" err="1"/>
              <a:t>Microdosimetry</a:t>
            </a:r>
            <a:r>
              <a:rPr lang="en-GB" sz="900" dirty="0"/>
              <a:t> of an accelerator based thermal neutron field for Boron Neutron Capture Therapy” Appl. </a:t>
            </a:r>
            <a:r>
              <a:rPr lang="en-GB" sz="900" dirty="0" err="1"/>
              <a:t>Radiat</a:t>
            </a:r>
            <a:r>
              <a:rPr lang="en-GB" sz="900" dirty="0"/>
              <a:t>. </a:t>
            </a:r>
            <a:r>
              <a:rPr lang="en-GB" sz="900" dirty="0" err="1"/>
              <a:t>Isot</a:t>
            </a:r>
            <a:r>
              <a:rPr lang="en-GB" sz="900" dirty="0"/>
              <a:t>. 182, 110144</a:t>
            </a:r>
          </a:p>
        </p:txBody>
      </p:sp>
      <p:sp>
        <p:nvSpPr>
          <p:cNvPr id="10" name="CasellaDiTesto 8">
            <a:extLst>
              <a:ext uri="{FF2B5EF4-FFF2-40B4-BE49-F238E27FC236}">
                <a16:creationId xmlns:a16="http://schemas.microsoft.com/office/drawing/2014/main" id="{AE623722-4623-A4CD-A5E2-B7D2C632AC54}"/>
              </a:ext>
            </a:extLst>
          </p:cNvPr>
          <p:cNvSpPr txBox="1"/>
          <p:nvPr/>
        </p:nvSpPr>
        <p:spPr>
          <a:xfrm>
            <a:off x="14797" y="5522350"/>
            <a:ext cx="41834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[1] </a:t>
            </a:r>
            <a:r>
              <a:rPr lang="en-GB" sz="900" dirty="0" err="1"/>
              <a:t>Agosteo</a:t>
            </a:r>
            <a:r>
              <a:rPr lang="en-GB" sz="900" dirty="0"/>
              <a:t> et al, 2011, “Characterization of the energy distribution of neutrons generated by 5 MeV protons on a thick beryllium target at different emission angles.”, Appl. </a:t>
            </a:r>
            <a:r>
              <a:rPr lang="en-GB" sz="900" dirty="0" err="1"/>
              <a:t>Radiat</a:t>
            </a:r>
            <a:r>
              <a:rPr lang="en-GB" sz="900" dirty="0"/>
              <a:t>. </a:t>
            </a:r>
            <a:r>
              <a:rPr lang="en-GB" sz="900" dirty="0" err="1"/>
              <a:t>Isot</a:t>
            </a:r>
            <a:r>
              <a:rPr lang="en-GB" sz="900" dirty="0"/>
              <a:t>. 69, 1664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EEDE20D-2543-5FE7-3CC9-EAF2E7093B0F}"/>
              </a:ext>
            </a:extLst>
          </p:cNvPr>
          <p:cNvSpPr txBox="1"/>
          <p:nvPr/>
        </p:nvSpPr>
        <p:spPr>
          <a:xfrm>
            <a:off x="0" y="759706"/>
            <a:ext cx="983027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800" dirty="0"/>
              <a:t>MUNES line: </a:t>
            </a:r>
            <a:r>
              <a:rPr lang="en-GB" sz="1600" dirty="0"/>
              <a:t>equipped with a graphite and heavy water </a:t>
            </a:r>
            <a:r>
              <a:rPr lang="en-GB" sz="1600" b="1" dirty="0"/>
              <a:t>thermal neutron </a:t>
            </a:r>
            <a:r>
              <a:rPr lang="en-GB" sz="1600" dirty="0"/>
              <a:t>moderator that generates </a:t>
            </a:r>
            <a:r>
              <a:rPr lang="en-GB" sz="1600" b="1" dirty="0"/>
              <a:t>a neutron flux of 4.5×10</a:t>
            </a:r>
            <a:r>
              <a:rPr lang="en-GB" sz="1600" b="1" baseline="30000" dirty="0"/>
              <a:t>5</a:t>
            </a:r>
            <a:r>
              <a:rPr lang="en-GB" sz="1600" b="1" dirty="0"/>
              <a:t> n s</a:t>
            </a:r>
            <a:r>
              <a:rPr lang="en-GB" sz="1600" b="1" baseline="30000" dirty="0"/>
              <a:t>-1</a:t>
            </a:r>
            <a:r>
              <a:rPr lang="en-GB" sz="1600" b="1" dirty="0"/>
              <a:t>cm</a:t>
            </a:r>
            <a:r>
              <a:rPr lang="en-GB" sz="1600" b="1" baseline="30000" dirty="0"/>
              <a:t>-2</a:t>
            </a:r>
            <a:r>
              <a:rPr lang="en-GB" sz="1600" b="1" dirty="0"/>
              <a:t>,  96% thermal fraction </a:t>
            </a:r>
            <a:r>
              <a:rPr lang="en-GB" sz="1600" dirty="0"/>
              <a:t>[0] (3 </a:t>
            </a:r>
            <a:r>
              <a:rPr lang="en-GB" sz="1600" dirty="0" err="1"/>
              <a:t>uA</a:t>
            </a:r>
            <a:r>
              <a:rPr lang="en-GB" sz="1600" dirty="0"/>
              <a:t>, 5 MeV) and gammas.</a:t>
            </a:r>
          </a:p>
          <a:p>
            <a:pPr marL="663575" lvl="1" indent="-285750" algn="just">
              <a:buFont typeface="Wingdings" panose="05000000000000000000" pitchFamily="2" charset="2"/>
              <a:buChar char="§"/>
            </a:pPr>
            <a:r>
              <a:rPr lang="en-GB" sz="1600" dirty="0"/>
              <a:t>Used for testing the robustness of composite Be targets with respect to irradiation driven phenomena, such as blistering.</a:t>
            </a:r>
          </a:p>
          <a:p>
            <a:pPr marL="663575" lvl="1" indent="-285750" algn="just">
              <a:buFont typeface="Wingdings" panose="05000000000000000000" pitchFamily="2" charset="2"/>
              <a:buChar char="§"/>
            </a:pPr>
            <a:r>
              <a:rPr lang="en-GB" sz="1600" dirty="0"/>
              <a:t>1.9 kW/cm</a:t>
            </a:r>
            <a:r>
              <a:rPr lang="en-GB" sz="1600" baseline="30000" dirty="0"/>
              <a:t>2</a:t>
            </a:r>
            <a:r>
              <a:rPr lang="en-GB" sz="1600" dirty="0"/>
              <a:t> power density reachable (collimator beam spot diameter of 1 mm).</a:t>
            </a:r>
          </a:p>
          <a:p>
            <a:pPr marL="663575" lvl="1" indent="-285750" algn="just">
              <a:buFont typeface="Wingdings" panose="05000000000000000000" pitchFamily="2" charset="2"/>
              <a:buChar char="§"/>
            </a:pPr>
            <a:endParaRPr lang="en-GB" sz="1600" dirty="0"/>
          </a:p>
        </p:txBody>
      </p: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AC193BBF-B2B9-AFF2-833E-0BC4D5D3DFE0}"/>
              </a:ext>
            </a:extLst>
          </p:cNvPr>
          <p:cNvGrpSpPr/>
          <p:nvPr/>
        </p:nvGrpSpPr>
        <p:grpSpPr>
          <a:xfrm>
            <a:off x="107108" y="2272565"/>
            <a:ext cx="4100261" cy="2925339"/>
            <a:chOff x="586523" y="3179344"/>
            <a:chExt cx="3524486" cy="2659430"/>
          </a:xfrm>
        </p:grpSpPr>
        <p:pic>
          <p:nvPicPr>
            <p:cNvPr id="32" name="Immagine 31">
              <a:extLst>
                <a:ext uri="{FF2B5EF4-FFF2-40B4-BE49-F238E27FC236}">
                  <a16:creationId xmlns:a16="http://schemas.microsoft.com/office/drawing/2014/main" id="{2B4EED49-6198-706A-08A2-5AC4BCDA3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6523" y="3179344"/>
              <a:ext cx="3524486" cy="2659430"/>
            </a:xfrm>
            <a:prstGeom prst="rect">
              <a:avLst/>
            </a:prstGeom>
          </p:spPr>
        </p:pic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622A3D2A-D35B-D66A-ED3B-591082F57735}"/>
                </a:ext>
              </a:extLst>
            </p:cNvPr>
            <p:cNvSpPr txBox="1"/>
            <p:nvPr/>
          </p:nvSpPr>
          <p:spPr>
            <a:xfrm>
              <a:off x="1944780" y="3941280"/>
              <a:ext cx="906370" cy="490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</a:rPr>
                <a:t>Bi window</a:t>
              </a:r>
            </a:p>
          </p:txBody>
        </p:sp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8E58BE11-7EAD-3D45-9468-72E5E2B3CF9E}"/>
                </a:ext>
              </a:extLst>
            </p:cNvPr>
            <p:cNvCxnSpPr/>
            <p:nvPr/>
          </p:nvCxnSpPr>
          <p:spPr bwMode="auto">
            <a:xfrm flipV="1">
              <a:off x="2190750" y="4409008"/>
              <a:ext cx="755650" cy="46355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4536E6B5-14AA-EBE8-AC90-97FE8160FCAF}"/>
                </a:ext>
              </a:extLst>
            </p:cNvPr>
            <p:cNvCxnSpPr/>
            <p:nvPr/>
          </p:nvCxnSpPr>
          <p:spPr bwMode="auto">
            <a:xfrm>
              <a:off x="2290368" y="4925163"/>
              <a:ext cx="1621232" cy="26702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64CC5B0C-852E-01F3-49BB-A42683CF6EE0}"/>
                </a:ext>
              </a:extLst>
            </p:cNvPr>
            <p:cNvSpPr txBox="1"/>
            <p:nvPr/>
          </p:nvSpPr>
          <p:spPr>
            <a:xfrm>
              <a:off x="2628984" y="4963512"/>
              <a:ext cx="6348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1 m</a:t>
              </a: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7FB7833E-6174-6289-D301-1E6A7AD386C6}"/>
                </a:ext>
              </a:extLst>
            </p:cNvPr>
            <p:cNvSpPr txBox="1"/>
            <p:nvPr/>
          </p:nvSpPr>
          <p:spPr>
            <a:xfrm>
              <a:off x="1762125" y="4424648"/>
              <a:ext cx="755650" cy="665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1.4 m</a:t>
              </a:r>
            </a:p>
          </p:txBody>
        </p:sp>
        <p:cxnSp>
          <p:nvCxnSpPr>
            <p:cNvPr id="36" name="Connettore 2 35">
              <a:extLst>
                <a:ext uri="{FF2B5EF4-FFF2-40B4-BE49-F238E27FC236}">
                  <a16:creationId xmlns:a16="http://schemas.microsoft.com/office/drawing/2014/main" id="{BA4DE235-13F3-CA5D-C659-BDA5D6070952}"/>
                </a:ext>
              </a:extLst>
            </p:cNvPr>
            <p:cNvCxnSpPr/>
            <p:nvPr/>
          </p:nvCxnSpPr>
          <p:spPr bwMode="auto">
            <a:xfrm>
              <a:off x="2536825" y="4163038"/>
              <a:ext cx="0" cy="15501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BE1A80C7-8F1E-FBAF-B5A6-01AB78F44FD3}"/>
              </a:ext>
            </a:extLst>
          </p:cNvPr>
          <p:cNvSpPr txBox="1"/>
          <p:nvPr/>
        </p:nvSpPr>
        <p:spPr>
          <a:xfrm>
            <a:off x="27096" y="4655486"/>
            <a:ext cx="3975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Design and built by J. Esposito, E. Fagotti and P. Colautti</a:t>
            </a:r>
          </a:p>
        </p:txBody>
      </p:sp>
      <p:pic>
        <p:nvPicPr>
          <p:cNvPr id="45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5E6B2DA2-9C27-E8F2-2880-E5BA11A90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333" y="4399825"/>
            <a:ext cx="2606811" cy="194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Immagine 47">
            <a:extLst>
              <a:ext uri="{FF2B5EF4-FFF2-40B4-BE49-F238E27FC236}">
                <a16:creationId xmlns:a16="http://schemas.microsoft.com/office/drawing/2014/main" id="{8F932F69-B0E6-49F8-1F48-48C0610911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46"/>
          <a:stretch/>
        </p:blipFill>
        <p:spPr>
          <a:xfrm>
            <a:off x="4245027" y="2132648"/>
            <a:ext cx="5610866" cy="2213133"/>
          </a:xfrm>
          <a:prstGeom prst="rect">
            <a:avLst/>
          </a:prstGeom>
        </p:spPr>
      </p:pic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5165B963-516E-9565-276F-42322025540A}"/>
              </a:ext>
            </a:extLst>
          </p:cNvPr>
          <p:cNvSpPr txBox="1"/>
          <p:nvPr/>
        </p:nvSpPr>
        <p:spPr>
          <a:xfrm>
            <a:off x="4677981" y="2173029"/>
            <a:ext cx="22248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Be without moderator</a:t>
            </a: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E05C5B88-F566-0F0B-4E4A-4459C8475551}"/>
              </a:ext>
            </a:extLst>
          </p:cNvPr>
          <p:cNvSpPr txBox="1"/>
          <p:nvPr/>
        </p:nvSpPr>
        <p:spPr>
          <a:xfrm>
            <a:off x="9385531" y="2221644"/>
            <a:ext cx="4895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[1]</a:t>
            </a:r>
            <a:endParaRPr lang="en-US" sz="1200" dirty="0"/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0D9A6EB7-1E76-EA91-A8B2-C63810F83218}"/>
              </a:ext>
            </a:extLst>
          </p:cNvPr>
          <p:cNvSpPr txBox="1"/>
          <p:nvPr/>
        </p:nvSpPr>
        <p:spPr>
          <a:xfrm>
            <a:off x="27096" y="5230074"/>
            <a:ext cx="4150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[0] Ceballos et al., 2011.” Towards the final BSA modeling for the accelerator-driven BNCT facility at INFN LNL.” Appl. </a:t>
            </a:r>
            <a:r>
              <a:rPr lang="en-US" sz="900" dirty="0" err="1"/>
              <a:t>Radiat</a:t>
            </a:r>
            <a:r>
              <a:rPr lang="en-US" sz="900" dirty="0"/>
              <a:t>. </a:t>
            </a:r>
            <a:r>
              <a:rPr lang="en-US" sz="900" dirty="0" err="1"/>
              <a:t>Isot</a:t>
            </a:r>
            <a:r>
              <a:rPr lang="en-US" sz="900" dirty="0"/>
              <a:t>. 69, 1660. </a:t>
            </a:r>
          </a:p>
        </p:txBody>
      </p:sp>
      <p:pic>
        <p:nvPicPr>
          <p:cNvPr id="57" name="Picture 16">
            <a:extLst>
              <a:ext uri="{FF2B5EF4-FFF2-40B4-BE49-F238E27FC236}">
                <a16:creationId xmlns:a16="http://schemas.microsoft.com/office/drawing/2014/main" id="{9CF9E33D-5200-33CA-276E-2BFEFCD6F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379" y="4412431"/>
            <a:ext cx="2606811" cy="1873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C4B003F9-8DFC-6D13-E788-5F4F0D4D65AA}"/>
              </a:ext>
            </a:extLst>
          </p:cNvPr>
          <p:cNvSpPr txBox="1"/>
          <p:nvPr/>
        </p:nvSpPr>
        <p:spPr>
          <a:xfrm>
            <a:off x="9385531" y="4469032"/>
            <a:ext cx="3687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[2]</a:t>
            </a:r>
            <a:endParaRPr lang="en-US" sz="1200" dirty="0"/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00B553ED-4D4A-8760-9613-877831940907}"/>
              </a:ext>
            </a:extLst>
          </p:cNvPr>
          <p:cNvSpPr txBox="1"/>
          <p:nvPr/>
        </p:nvSpPr>
        <p:spPr>
          <a:xfrm>
            <a:off x="4677981" y="5369374"/>
            <a:ext cx="22248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From thermal BSA</a:t>
            </a:r>
          </a:p>
        </p:txBody>
      </p:sp>
    </p:spTree>
    <p:extLst>
      <p:ext uri="{BB962C8B-B14F-4D97-AF65-F5344CB8AC3E}">
        <p14:creationId xmlns:p14="http://schemas.microsoft.com/office/powerpoint/2010/main" val="392643470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3333FF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131778</TotalTime>
  <Words>1068</Words>
  <Application>Microsoft Office PowerPoint</Application>
  <PresentationFormat>A4 (21x29,7 cm)</PresentationFormat>
  <Paragraphs>125</Paragraphs>
  <Slides>13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7" baseType="lpstr">
      <vt:lpstr>Arial</vt:lpstr>
      <vt:lpstr>Symbol</vt:lpstr>
      <vt:lpstr>Wingdings</vt:lpstr>
      <vt:lpstr>Blank</vt:lpstr>
      <vt:lpstr>Neutron sources from the CN accelerator</vt:lpstr>
      <vt:lpstr>Outlines</vt:lpstr>
      <vt:lpstr>CN neutron experiments</vt:lpstr>
      <vt:lpstr>CN neutron lines</vt:lpstr>
      <vt:lpstr>High dose bunker</vt:lpstr>
      <vt:lpstr>0 line: BELINA</vt:lpstr>
      <vt:lpstr>Litium target neutron spectra (coasting beam)</vt:lpstr>
      <vt:lpstr>Neutrino detector characterization (courtesy of Hans Steiger)</vt:lpstr>
      <vt:lpstr>15 Line: MUNES Line</vt:lpstr>
      <vt:lpstr>PNRR: ANTHEM - (courtesy of A. Pisent) </vt:lpstr>
      <vt:lpstr>PNRR: ANTHEM</vt:lpstr>
      <vt:lpstr>PNRR: ANTHEM</vt:lpstr>
      <vt:lpstr>Acknowledgment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Andrea Pisent</dc:creator>
  <cp:lastModifiedBy>Luca Bellan</cp:lastModifiedBy>
  <cp:revision>1474</cp:revision>
  <cp:lastPrinted>1999-03-26T13:32:32Z</cp:lastPrinted>
  <dcterms:created xsi:type="dcterms:W3CDTF">1995-06-17T23:31:02Z</dcterms:created>
  <dcterms:modified xsi:type="dcterms:W3CDTF">2023-11-17T08:06:48Z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2</vt:i4>
  </property>
  <property fmtid="{D5CDD505-2E9C-101B-9397-08002B2CF9AE}" pid="3" name="GraphicType">
    <vt:i4>2</vt:i4>
  </property>
  <property fmtid="{D5CDD505-2E9C-101B-9397-08002B2CF9AE}" pid="4" name="Compression">
    <vt:i4>50</vt:i4>
  </property>
  <property fmtid="{D5CDD505-2E9C-101B-9397-08002B2CF9AE}" pid="5" name="ScreenSize">
    <vt:i4>4</vt:i4>
  </property>
  <property fmtid="{D5CDD505-2E9C-101B-9397-08002B2CF9AE}" pid="6" name="ScreenUsage">
    <vt:i4>1</vt:i4>
  </property>
  <property fmtid="{D5CDD505-2E9C-101B-9397-08002B2CF9AE}" pid="7" name="MailAddress">
    <vt:lpwstr/>
  </property>
  <property fmtid="{D5CDD505-2E9C-101B-9397-08002B2CF9AE}" pid="8" name="HomePage">
    <vt:lpwstr>http://trasco.lnl.infn.it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C:\temp</vt:lpwstr>
  </property>
</Properties>
</file>