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56" r:id="rId2"/>
    <p:sldId id="277" r:id="rId3"/>
    <p:sldId id="294" r:id="rId4"/>
    <p:sldId id="257" r:id="rId5"/>
    <p:sldId id="258" r:id="rId6"/>
    <p:sldId id="305" r:id="rId7"/>
    <p:sldId id="306" r:id="rId8"/>
    <p:sldId id="267" r:id="rId9"/>
    <p:sldId id="269" r:id="rId10"/>
    <p:sldId id="308" r:id="rId11"/>
    <p:sldId id="278" r:id="rId12"/>
    <p:sldId id="295" r:id="rId13"/>
    <p:sldId id="311" r:id="rId14"/>
    <p:sldId id="290" r:id="rId15"/>
    <p:sldId id="291" r:id="rId16"/>
    <p:sldId id="302" r:id="rId17"/>
    <p:sldId id="299" r:id="rId18"/>
    <p:sldId id="301" r:id="rId19"/>
    <p:sldId id="300" r:id="rId20"/>
    <p:sldId id="303" r:id="rId21"/>
    <p:sldId id="262" r:id="rId22"/>
    <p:sldId id="297" r:id="rId23"/>
    <p:sldId id="298" r:id="rId24"/>
    <p:sldId id="313" r:id="rId25"/>
    <p:sldId id="268" r:id="rId26"/>
    <p:sldId id="264" r:id="rId27"/>
    <p:sldId id="261" r:id="rId28"/>
    <p:sldId id="273" r:id="rId29"/>
    <p:sldId id="266" r:id="rId30"/>
    <p:sldId id="259" r:id="rId31"/>
    <p:sldId id="281" r:id="rId32"/>
    <p:sldId id="285" r:id="rId33"/>
    <p:sldId id="286" r:id="rId34"/>
    <p:sldId id="287" r:id="rId35"/>
    <p:sldId id="288" r:id="rId36"/>
    <p:sldId id="289" r:id="rId3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B17FF58D-5079-4975-A8E3-B1FB2D5C6982}">
          <p14:sldIdLst>
            <p14:sldId id="256"/>
            <p14:sldId id="277"/>
            <p14:sldId id="294"/>
            <p14:sldId id="257"/>
            <p14:sldId id="258"/>
            <p14:sldId id="305"/>
            <p14:sldId id="306"/>
            <p14:sldId id="267"/>
            <p14:sldId id="269"/>
            <p14:sldId id="308"/>
            <p14:sldId id="278"/>
            <p14:sldId id="295"/>
            <p14:sldId id="311"/>
            <p14:sldId id="290"/>
            <p14:sldId id="291"/>
            <p14:sldId id="302"/>
            <p14:sldId id="299"/>
            <p14:sldId id="301"/>
            <p14:sldId id="300"/>
            <p14:sldId id="303"/>
            <p14:sldId id="262"/>
            <p14:sldId id="297"/>
            <p14:sldId id="298"/>
            <p14:sldId id="313"/>
            <p14:sldId id="268"/>
            <p14:sldId id="264"/>
            <p14:sldId id="261"/>
            <p14:sldId id="273"/>
            <p14:sldId id="266"/>
          </p14:sldIdLst>
        </p14:section>
        <p14:section name="Scarti" id="{B6B8BCB2-D7DF-4478-82CF-EEE1F2D2DCDA}">
          <p14:sldIdLst>
            <p14:sldId id="259"/>
            <p14:sldId id="281"/>
            <p14:sldId id="285"/>
            <p14:sldId id="286"/>
            <p14:sldId id="287"/>
            <p14:sldId id="288"/>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E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7255" autoAdjust="0"/>
  </p:normalViewPr>
  <p:slideViewPr>
    <p:cSldViewPr snapToGrid="0">
      <p:cViewPr>
        <p:scale>
          <a:sx n="76" d="100"/>
          <a:sy n="76" d="100"/>
        </p:scale>
        <p:origin x="360" y="-67"/>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F7CB5F6-C21B-3372-4DA9-900764300254}"/>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363D49B2-F657-3E4F-F27F-1363F2F93C2C}"/>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FBA9C7F8-A877-4FC6-BF80-81B8F4AC03FF}" type="datetimeFigureOut">
              <a:rPr lang="it-IT" smtClean="0"/>
              <a:t>16/11/2023</a:t>
            </a:fld>
            <a:endParaRPr lang="it-IT"/>
          </a:p>
        </p:txBody>
      </p:sp>
      <p:sp>
        <p:nvSpPr>
          <p:cNvPr id="4" name="Segnaposto piè di pagina 3">
            <a:extLst>
              <a:ext uri="{FF2B5EF4-FFF2-40B4-BE49-F238E27FC236}">
                <a16:creationId xmlns:a16="http://schemas.microsoft.com/office/drawing/2014/main" id="{89522712-B490-DBC5-7F56-44313F4CA0E8}"/>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7B539E46-E0E7-9616-4C66-EADE1E8F3F07}"/>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18EDBBB0-7407-4BF9-B435-7C736A5B3134}" type="slidenum">
              <a:rPr lang="it-IT" smtClean="0"/>
              <a:t>‹N›</a:t>
            </a:fld>
            <a:endParaRPr lang="it-IT"/>
          </a:p>
        </p:txBody>
      </p:sp>
    </p:spTree>
    <p:extLst>
      <p:ext uri="{BB962C8B-B14F-4D97-AF65-F5344CB8AC3E}">
        <p14:creationId xmlns:p14="http://schemas.microsoft.com/office/powerpoint/2010/main" val="10678696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0CF1D64-86EB-4F54-9876-D33EE6A93B31}" type="datetimeFigureOut">
              <a:rPr lang="en-US" smtClean="0"/>
              <a:t>11/16/2023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B2EB9F7-9CA5-4383-AB15-AA6AAE159297}" type="slidenum">
              <a:rPr lang="en-US" smtClean="0"/>
              <a:t>‹N›</a:t>
            </a:fld>
            <a:endParaRPr lang="en-US"/>
          </a:p>
        </p:txBody>
      </p:sp>
    </p:spTree>
    <p:extLst>
      <p:ext uri="{BB962C8B-B14F-4D97-AF65-F5344CB8AC3E}">
        <p14:creationId xmlns:p14="http://schemas.microsoft.com/office/powerpoint/2010/main" val="18535104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I’m Chiara Carraro I will talk about detectors developments and the n3g project.</a:t>
            </a:r>
          </a:p>
        </p:txBody>
      </p:sp>
    </p:spTree>
    <p:extLst>
      <p:ext uri="{BB962C8B-B14F-4D97-AF65-F5344CB8AC3E}">
        <p14:creationId xmlns:p14="http://schemas.microsoft.com/office/powerpoint/2010/main" val="226419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choose between two applications: if we treat the full area, a gold sputtering deposition is then needed to perform a photolithographic step to strip the gold for the segmentation.</a:t>
            </a:r>
          </a:p>
          <a:p>
            <a:r>
              <a:rPr lang="en-US" dirty="0"/>
              <a:t>Once it is stripped a strong acid attack is performed to trench the junctions and the sample is finally passivated.</a:t>
            </a:r>
          </a:p>
        </p:txBody>
      </p:sp>
    </p:spTree>
    <p:extLst>
      <p:ext uri="{BB962C8B-B14F-4D97-AF65-F5344CB8AC3E}">
        <p14:creationId xmlns:p14="http://schemas.microsoft.com/office/powerpoint/2010/main" val="3711568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choose to draw the segmentation geometry directly with the laser, then we need to remove the untreated deposition with suitable etching agents which must preserve the junction.</a:t>
            </a:r>
          </a:p>
          <a:p>
            <a:r>
              <a:rPr lang="en-US" dirty="0"/>
              <a:t>We finally conclude with the surface passivation.</a:t>
            </a:r>
          </a:p>
        </p:txBody>
      </p:sp>
    </p:spTree>
    <p:extLst>
      <p:ext uri="{BB962C8B-B14F-4D97-AF65-F5344CB8AC3E}">
        <p14:creationId xmlns:p14="http://schemas.microsoft.com/office/powerpoint/2010/main" val="2651397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954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applied these processes on thin detectors, 2 mm thickness, fabricating one or both contact with laser annealing. We were able to reach full depletion and characterized them using Am sources, delivering very high resolution even after annealing.</a:t>
            </a:r>
          </a:p>
        </p:txBody>
      </p:sp>
    </p:spTree>
    <p:extLst>
      <p:ext uri="{BB962C8B-B14F-4D97-AF65-F5344CB8AC3E}">
        <p14:creationId xmlns:p14="http://schemas.microsoft.com/office/powerpoint/2010/main" val="42622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tried to extend this technique to thicker detectors. In this case it’s proven difficult to reach depletion voltage, due to the mechanical weakness of such a thin junction. Recently we implemented soft contacts, which allowed us to extend breakdown voltage near full depletion.</a:t>
            </a:r>
          </a:p>
        </p:txBody>
      </p:sp>
    </p:spTree>
    <p:extLst>
      <p:ext uri="{BB962C8B-B14F-4D97-AF65-F5344CB8AC3E}">
        <p14:creationId xmlns:p14="http://schemas.microsoft.com/office/powerpoint/2010/main" val="149234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t>
            </a:r>
            <a:r>
              <a:rPr lang="en-US" dirty="0" err="1"/>
              <a:t>undepleted</a:t>
            </a:r>
            <a:r>
              <a:rPr lang="en-US" dirty="0"/>
              <a:t> detectors can still acquire spectra, with a smaller active volume and an Sb PLM junction showed good resolution on Barium and &lt;Cobalt photopeaks</a:t>
            </a:r>
          </a:p>
        </p:txBody>
      </p:sp>
    </p:spTree>
    <p:extLst>
      <p:ext uri="{BB962C8B-B14F-4D97-AF65-F5344CB8AC3E}">
        <p14:creationId xmlns:p14="http://schemas.microsoft.com/office/powerpoint/2010/main" val="53539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the robustness of PLM junctions against neutron irradiation, we prepared a 10mm thick  prototype with Sb and Al PLM junctions. The prototype is then irradiated with a controlled fast neutron flux and the energy resolution evolution is monitored. We characterized it the initial resolution at 80V using Am and Co sources.</a:t>
            </a:r>
          </a:p>
        </p:txBody>
      </p:sp>
    </p:spTree>
    <p:extLst>
      <p:ext uri="{BB962C8B-B14F-4D97-AF65-F5344CB8AC3E}">
        <p14:creationId xmlns:p14="http://schemas.microsoft.com/office/powerpoint/2010/main" val="268169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was carried out in the CN facility here at LNL with this setup </a:t>
            </a:r>
          </a:p>
          <a:p>
            <a:r>
              <a:rPr lang="en-US" dirty="0"/>
              <a:t>The incoming beam is a ….. Impacting on a lithium target 100 microns thick. The target is located at the end of the beamline in a dedicated vacuum system. The reaction produces beryllium 7 and a flux of fast neutrons. Our prototype is located at…. Neutrons are directly measured using </a:t>
            </a:r>
            <a:r>
              <a:rPr lang="en-US" dirty="0" err="1"/>
              <a:t>clyc</a:t>
            </a:r>
            <a:r>
              <a:rPr lang="en-US" dirty="0"/>
              <a:t> scintillators….</a:t>
            </a:r>
          </a:p>
          <a:p>
            <a:r>
              <a:rPr lang="en-US" dirty="0" err="1"/>
              <a:t>Berillium</a:t>
            </a:r>
            <a:r>
              <a:rPr lang="en-US" dirty="0"/>
              <a:t> undergoes electron capture with a half time of 53 days, reverting back to lithium7 and emitting a characteristic gamma. This radiation is monitored by another </a:t>
            </a:r>
            <a:r>
              <a:rPr lang="en-US" dirty="0" err="1"/>
              <a:t>HPGe</a:t>
            </a:r>
            <a:r>
              <a:rPr lang="en-US" dirty="0"/>
              <a:t> </a:t>
            </a:r>
            <a:r>
              <a:rPr lang="en-US" dirty="0" err="1"/>
              <a:t>dector</a:t>
            </a:r>
            <a:r>
              <a:rPr lang="en-US" dirty="0"/>
              <a:t> positioned …. And is used as a double check.</a:t>
            </a:r>
          </a:p>
        </p:txBody>
      </p:sp>
    </p:spTree>
    <p:extLst>
      <p:ext uri="{BB962C8B-B14F-4D97-AF65-F5344CB8AC3E}">
        <p14:creationId xmlns:p14="http://schemas.microsoft.com/office/powerpoint/2010/main" val="4212574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first run we monitored the increasing resolution worsening alternating irradiation for increasing time intervals and 5 minute runs with Am and Co sources. After 4 hours of irradiation and a flux of….. The detector was no longer operable. The am spectra shows significant decrease in peak resolution, while co peaks are no longer measurable.</a:t>
            </a:r>
          </a:p>
        </p:txBody>
      </p:sp>
    </p:spTree>
    <p:extLst>
      <p:ext uri="{BB962C8B-B14F-4D97-AF65-F5344CB8AC3E}">
        <p14:creationId xmlns:p14="http://schemas.microsoft.com/office/powerpoint/2010/main" val="405485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performed an annealing cycle heating the crystal at 110deg for 7 days. We characterized the detector using the same sources as before. As we can see the FWHM of the am peak went back to the original width and the co peak is visible again, confirming the recovery of the detectors resolution.</a:t>
            </a:r>
          </a:p>
        </p:txBody>
      </p:sp>
    </p:spTree>
    <p:extLst>
      <p:ext uri="{BB962C8B-B14F-4D97-AF65-F5344CB8AC3E}">
        <p14:creationId xmlns:p14="http://schemas.microsoft.com/office/powerpoint/2010/main" val="304237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N3g stands for ….</a:t>
            </a:r>
          </a:p>
          <a:p>
            <a:r>
              <a:rPr lang="it-IT" dirty="0"/>
              <a:t>The </a:t>
            </a:r>
            <a:r>
              <a:rPr lang="it-IT" dirty="0" err="1"/>
              <a:t>aim</a:t>
            </a:r>
            <a:r>
              <a:rPr lang="it-IT" dirty="0"/>
              <a:t> of the project </a:t>
            </a:r>
            <a:r>
              <a:rPr lang="it-IT" dirty="0" err="1"/>
              <a:t>is</a:t>
            </a:r>
            <a:r>
              <a:rPr lang="it-IT" dirty="0"/>
              <a:t> to produce </a:t>
            </a:r>
            <a:r>
              <a:rPr lang="it-IT" dirty="0" err="1"/>
              <a:t>prototypes</a:t>
            </a:r>
            <a:r>
              <a:rPr lang="it-IT" dirty="0"/>
              <a:t> of </a:t>
            </a:r>
            <a:r>
              <a:rPr lang="it-IT" dirty="0" err="1"/>
              <a:t>segmented</a:t>
            </a:r>
            <a:r>
              <a:rPr lang="it-IT" dirty="0"/>
              <a:t> high </a:t>
            </a:r>
            <a:r>
              <a:rPr lang="it-IT" dirty="0" err="1"/>
              <a:t>purity</a:t>
            </a:r>
            <a:r>
              <a:rPr lang="it-IT" dirty="0"/>
              <a:t> </a:t>
            </a:r>
            <a:r>
              <a:rPr lang="it-IT" dirty="0" err="1"/>
              <a:t>germanium</a:t>
            </a:r>
            <a:r>
              <a:rPr lang="it-IT" dirty="0"/>
              <a:t> gamma ray detectors with </a:t>
            </a:r>
            <a:r>
              <a:rPr lang="it-IT" dirty="0" err="1"/>
              <a:t>thin</a:t>
            </a:r>
            <a:r>
              <a:rPr lang="it-IT" dirty="0"/>
              <a:t> and </a:t>
            </a:r>
            <a:r>
              <a:rPr lang="it-IT" dirty="0" err="1"/>
              <a:t>stable</a:t>
            </a:r>
            <a:r>
              <a:rPr lang="it-IT" dirty="0"/>
              <a:t> </a:t>
            </a:r>
            <a:r>
              <a:rPr lang="it-IT" dirty="0" err="1"/>
              <a:t>contacts</a:t>
            </a:r>
            <a:r>
              <a:rPr lang="it-IT" dirty="0"/>
              <a:t> </a:t>
            </a:r>
            <a:r>
              <a:rPr lang="it-IT" dirty="0" err="1"/>
              <a:t>fabricated</a:t>
            </a:r>
            <a:r>
              <a:rPr lang="it-IT" dirty="0"/>
              <a:t> with the </a:t>
            </a:r>
            <a:r>
              <a:rPr lang="it-IT" dirty="0" err="1"/>
              <a:t>plm</a:t>
            </a:r>
            <a:r>
              <a:rPr lang="it-IT" dirty="0"/>
              <a:t> </a:t>
            </a:r>
            <a:r>
              <a:rPr lang="it-IT" dirty="0" err="1"/>
              <a:t>technology</a:t>
            </a:r>
            <a:endParaRPr lang="it-IT" dirty="0"/>
          </a:p>
        </p:txBody>
      </p:sp>
    </p:spTree>
    <p:extLst>
      <p:ext uri="{BB962C8B-B14F-4D97-AF65-F5344CB8AC3E}">
        <p14:creationId xmlns:p14="http://schemas.microsoft.com/office/powerpoint/2010/main" val="2368283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performed a second irradiation run to better characterize the resolution behavior. We alternated 20 minutes irradiation with 5 minutes runs with sources. The drop in resolution was drastic after a fluence of … confirming also the effective full recovery.</a:t>
            </a:r>
          </a:p>
          <a:p>
            <a:r>
              <a:rPr lang="en-US" dirty="0"/>
              <a:t>Both values are comparable with commercially available detectors, even though the geometries are much different. The role of detectors geometry and the processes involved in neutron irradiation are still under study, still this is a valuable result confirming the robustness of </a:t>
            </a:r>
            <a:r>
              <a:rPr lang="en-US" dirty="0" err="1"/>
              <a:t>plm</a:t>
            </a:r>
            <a:r>
              <a:rPr lang="en-US" dirty="0"/>
              <a:t> junctions.</a:t>
            </a:r>
          </a:p>
        </p:txBody>
      </p:sp>
    </p:spTree>
    <p:extLst>
      <p:ext uri="{BB962C8B-B14F-4D97-AF65-F5344CB8AC3E}">
        <p14:creationId xmlns:p14="http://schemas.microsoft.com/office/powerpoint/2010/main" val="61869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hint of how we are attempting to extend these techniques on coaxial crystals. the experimental apparatus has been upgraded to perform the sputtering depositions and the laser processes on the lateral and frontal surface of the crystal in the most </a:t>
            </a:r>
            <a:r>
              <a:rPr lang="en-US" dirty="0" err="1"/>
              <a:t>homogeneus</a:t>
            </a:r>
            <a:r>
              <a:rPr lang="en-US" dirty="0"/>
              <a:t> way possible. Spray coating and a robotic arm laser </a:t>
            </a:r>
            <a:r>
              <a:rPr lang="en-US" dirty="0" err="1"/>
              <a:t>axposure</a:t>
            </a:r>
            <a:r>
              <a:rPr lang="en-US" dirty="0"/>
              <a:t> has been implemented to perform photolithography on coaxial shapes and special soft electrical contacts has been engineered to protect the junction.. This separately tested steps will soon converge to develop a coaxial segmented germanium detector.</a:t>
            </a:r>
          </a:p>
        </p:txBody>
      </p:sp>
    </p:spTree>
    <p:extLst>
      <p:ext uri="{BB962C8B-B14F-4D97-AF65-F5344CB8AC3E}">
        <p14:creationId xmlns:p14="http://schemas.microsoft.com/office/powerpoint/2010/main" val="74706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future perspectives, we need to further investigate the effects of pressure on thin junctions to extend polarization bias on thick samples. </a:t>
            </a:r>
          </a:p>
          <a:p>
            <a:r>
              <a:rPr lang="en-US" dirty="0"/>
              <a:t>These results are important not only for the applications on future segmented gamma detectors arrays, like agata, but are also the object of a collaboration agreement that was held with </a:t>
            </a:r>
            <a:r>
              <a:rPr lang="en-US" dirty="0" err="1"/>
              <a:t>mirion</a:t>
            </a:r>
            <a:r>
              <a:rPr lang="en-US" dirty="0"/>
              <a:t> as an industrial partner.</a:t>
            </a:r>
          </a:p>
        </p:txBody>
      </p:sp>
    </p:spTree>
    <p:extLst>
      <p:ext uri="{BB962C8B-B14F-4D97-AF65-F5344CB8AC3E}">
        <p14:creationId xmlns:p14="http://schemas.microsoft.com/office/powerpoint/2010/main" val="627469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589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grinding step is performed moving the crystal on a glass plate submerged in a 3 micrometer alumina slurry. The acid polishing was initially used to its rapidity and consisted on a 3:1 Nitric to Hydrofluoric acid solution, but we changed to a chemical-mechanical abrasion on a rotating cloth disc using a 1% solution of H2O2 in a basic environment to promote erosion.</a:t>
            </a:r>
          </a:p>
          <a:p>
            <a:r>
              <a:rPr lang="en-US" dirty="0"/>
              <a:t>The time for this last process was checked with an initial trial samples through profilometry and a time between 90 minutes to 2 hours was chosen to achieve minimal roughness.</a:t>
            </a:r>
          </a:p>
        </p:txBody>
      </p:sp>
    </p:spTree>
    <p:extLst>
      <p:ext uri="{BB962C8B-B14F-4D97-AF65-F5344CB8AC3E}">
        <p14:creationId xmlns:p14="http://schemas.microsoft.com/office/powerpoint/2010/main" val="2048396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sputtering chamber used: it is located inside a </a:t>
            </a:r>
            <a:r>
              <a:rPr lang="en-US" dirty="0" err="1"/>
              <a:t>softbox</a:t>
            </a:r>
            <a:r>
              <a:rPr lang="en-US" dirty="0"/>
              <a:t> and it is equipped with two linear axis and one rotational axis with a 90 degrees joint for coaxial detectors.</a:t>
            </a:r>
          </a:p>
          <a:p>
            <a:r>
              <a:rPr lang="en-US" dirty="0"/>
              <a:t>It is equipped with two sputtering sources and two accesses: sources are perpendicular and both pointing the center. We tested 2 nm Sb depositions or 35 nm depositions of germanium </a:t>
            </a:r>
            <a:r>
              <a:rPr lang="en-US" dirty="0" err="1"/>
              <a:t>fosphide</a:t>
            </a:r>
            <a:r>
              <a:rPr lang="en-US" dirty="0"/>
              <a:t> for n dopants and a patented 4 nm Al deposition capped with 10 nm of germanium to reduce </a:t>
            </a:r>
            <a:r>
              <a:rPr lang="en-US" dirty="0" err="1"/>
              <a:t>ossidation</a:t>
            </a:r>
            <a:r>
              <a:rPr lang="en-US" dirty="0"/>
              <a:t>.</a:t>
            </a:r>
          </a:p>
        </p:txBody>
      </p:sp>
    </p:spTree>
    <p:extLst>
      <p:ext uri="{BB962C8B-B14F-4D97-AF65-F5344CB8AC3E}">
        <p14:creationId xmlns:p14="http://schemas.microsoft.com/office/powerpoint/2010/main" val="33835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Dr </a:t>
            </a:r>
            <a:r>
              <a:rPr lang="en-US" dirty="0" err="1"/>
              <a:t>Carraro</a:t>
            </a:r>
            <a:r>
              <a:rPr lang="en-US" dirty="0"/>
              <a:t> will explain…….., we achieved ultra high activations in Sb with a single pulse, and this level stay constant even after four pulses, which are located at the grid intersection points. With Aluminum, oxidation plays a central role and concentrations and activations are more irregular depending on several conditions, like vacuum levels </a:t>
            </a:r>
            <a:r>
              <a:rPr lang="en-US" dirty="0" err="1"/>
              <a:t>durin</a:t>
            </a:r>
            <a:r>
              <a:rPr lang="en-US" dirty="0"/>
              <a:t> sputtering or PLM atmosphere.</a:t>
            </a:r>
          </a:p>
        </p:txBody>
      </p:sp>
    </p:spTree>
    <p:extLst>
      <p:ext uri="{BB962C8B-B14F-4D97-AF65-F5344CB8AC3E}">
        <p14:creationId xmlns:p14="http://schemas.microsoft.com/office/powerpoint/2010/main" val="1949349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laser process on the full area, we deposit a 100 nm gold layer on top of the junction and we perform a classic photolithographic process, which consists in a positive resist spin coating, softbake, exposure, development, Post exposure bake and Gold stripping in the gaps between the future segments. We then strip the resist and trench the junction using the 3:1 nitric hydrofluoric solution. This is the effect on different samples.</a:t>
            </a:r>
          </a:p>
          <a:p>
            <a:r>
              <a:rPr lang="en-US" dirty="0"/>
              <a:t>After the laser process on part of the surface, each non treated dopant has to be remove without damaging the junctions, and suitable acids has to be used. </a:t>
            </a:r>
          </a:p>
          <a:p>
            <a:r>
              <a:rPr lang="en-US" dirty="0"/>
              <a:t>Sb is removed with hot pure sulfuric acid, Diluted hydrogen peroxide etch both treated and untreated germanium phosphide, but slowly enough to save the junction. An hydrogen peroxide, </a:t>
            </a:r>
            <a:r>
              <a:rPr lang="en-US" dirty="0" err="1"/>
              <a:t>posforic</a:t>
            </a:r>
            <a:r>
              <a:rPr lang="en-US" dirty="0"/>
              <a:t> acid and ethanol, solution is used to remove capped Al deposits. These are the effects on planar samples with </a:t>
            </a:r>
            <a:r>
              <a:rPr lang="en-US" dirty="0" err="1"/>
              <a:t>posfor</a:t>
            </a:r>
            <a:r>
              <a:rPr lang="en-US" dirty="0"/>
              <a:t> and antimony.</a:t>
            </a:r>
          </a:p>
        </p:txBody>
      </p:sp>
    </p:spTree>
    <p:extLst>
      <p:ext uri="{BB962C8B-B14F-4D97-AF65-F5344CB8AC3E}">
        <p14:creationId xmlns:p14="http://schemas.microsoft.com/office/powerpoint/2010/main" val="2974700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the insulation of all the intrinsic surfaces: after the </a:t>
            </a:r>
            <a:r>
              <a:rPr lang="en-US" dirty="0" err="1"/>
              <a:t>threnching</a:t>
            </a:r>
            <a:r>
              <a:rPr lang="en-US" dirty="0"/>
              <a:t> between the gold plated samples an old study we performed showed that methanol rinsing right after the acid attack leads to a good passivation.</a:t>
            </a:r>
          </a:p>
          <a:p>
            <a:r>
              <a:rPr lang="en-US" dirty="0"/>
              <a:t>On non plated junctions, Methanol is also used after Al etchants, but water is used after already well diluted hydrogen peroxide and especially after hot pure sulfuric acid. Multiple baths are implemented to increase efficiency.</a:t>
            </a:r>
          </a:p>
        </p:txBody>
      </p:sp>
    </p:spTree>
    <p:extLst>
      <p:ext uri="{BB962C8B-B14F-4D97-AF65-F5344CB8AC3E}">
        <p14:creationId xmlns:p14="http://schemas.microsoft.com/office/powerpoint/2010/main" val="1345593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Processes are first tested on a 10 millimeter wide 2 mm thick detector with two segments guarded by a ring; top junction is Sb and bottom layer is B </a:t>
            </a:r>
            <a:r>
              <a:rPr lang="en-US" dirty="0" err="1"/>
              <a:t>inplanted</a:t>
            </a:r>
            <a:r>
              <a:rPr lang="en-US" dirty="0"/>
              <a:t>: the sample also underwent a recovery thermal annealing simulation to test thermal stability.</a:t>
            </a:r>
          </a:p>
          <a:p>
            <a:r>
              <a:rPr lang="en-US" dirty="0"/>
              <a:t>Through I-V reverse voltage characteristics we show the efficiency of the guard ring on surface leakage currents and the low currents of the segments well above depletion voltages.</a:t>
            </a:r>
          </a:p>
          <a:p>
            <a:r>
              <a:rPr lang="en-US" dirty="0"/>
              <a:t>We also acquired spectra with Am source at different voltages showing the effective depletion voltage at the maximum counting rate: the sample deliver very high resolution even after annealing.</a:t>
            </a:r>
          </a:p>
        </p:txBody>
      </p:sp>
    </p:spTree>
    <p:extLst>
      <p:ext uri="{BB962C8B-B14F-4D97-AF65-F5344CB8AC3E}">
        <p14:creationId xmlns:p14="http://schemas.microsoft.com/office/powerpoint/2010/main" val="292855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Germanium detectors are P-I-N diodes with a very large intrinsic region: common devices are </a:t>
            </a:r>
            <a:r>
              <a:rPr lang="en-US" dirty="0" err="1"/>
              <a:t>hyperpure</a:t>
            </a:r>
            <a:r>
              <a:rPr lang="en-US" dirty="0"/>
              <a:t> n-type </a:t>
            </a:r>
            <a:r>
              <a:rPr lang="en-US" dirty="0" err="1"/>
              <a:t>cilyndrical</a:t>
            </a:r>
            <a:r>
              <a:rPr lang="en-US" dirty="0"/>
              <a:t> ingots with less than ten to the tenth atoms of impurity par cube centimeter.</a:t>
            </a:r>
          </a:p>
          <a:p>
            <a:r>
              <a:rPr lang="en-US" dirty="0"/>
              <a:t>The external p junction is Boron implanted and inner contact is located in a coaxial hole and it consists of a thick Lithium doping.</a:t>
            </a:r>
          </a:p>
          <a:p>
            <a:r>
              <a:rPr lang="en-US" dirty="0"/>
              <a:t>Once the device is reversely polarized, the depletion field increases until all the volume depletes: when a photon is then absorbed, holes are collected on the Boron and electrons on Lithium.</a:t>
            </a:r>
          </a:p>
          <a:p>
            <a:r>
              <a:rPr lang="en-US" dirty="0"/>
              <a:t>Thick lithium junctions are a big dead region and they are thermally unstable. On the other hand Boron junctions are thin and stable, but they suffer from charge loss due to hole traps in the bulk.</a:t>
            </a:r>
          </a:p>
          <a:p>
            <a:r>
              <a:rPr lang="en-US" dirty="0"/>
              <a:t>So we studied the application of the Pulsed Laser Melting Technique to develop thin and stable n+ junctions giving access to detectors with different geometries or polarity. We are also extending the same application to p- dopants.</a:t>
            </a:r>
          </a:p>
        </p:txBody>
      </p:sp>
    </p:spTree>
    <p:extLst>
      <p:ext uri="{BB962C8B-B14F-4D97-AF65-F5344CB8AC3E}">
        <p14:creationId xmlns:p14="http://schemas.microsoft.com/office/powerpoint/2010/main" val="3762199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obtained similar results with a wider samples , 35 mm wide and 2 mm thick, but with the Sb PLM junction and the bottom Al PLM layer.</a:t>
            </a:r>
          </a:p>
          <a:p>
            <a:r>
              <a:rPr lang="en-US" dirty="0"/>
              <a:t>After electrical characteristics on the bottom layer we acquired spectra as before for each contact: here we show a Ba spectrum from the Al side and from one of the contacts. The number of contacts allow also to perform pulse shape analysis to reconstruct the exact event position acquiring signal shapes with a digitizer. </a:t>
            </a:r>
          </a:p>
        </p:txBody>
      </p:sp>
    </p:spTree>
    <p:extLst>
      <p:ext uri="{BB962C8B-B14F-4D97-AF65-F5344CB8AC3E}">
        <p14:creationId xmlns:p14="http://schemas.microsoft.com/office/powerpoint/2010/main" val="3250726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with a brief process overview reviewing the main fabrication steps necessary for the production of a gamma ray detector. I will then hint some results we obtained on thin and thick planar detectors, and the promising result of the irradiation test carried out to evaluate the robustness of the detector. I’ll conclude with a brief application to coaxial detectors.</a:t>
            </a:r>
          </a:p>
        </p:txBody>
      </p:sp>
    </p:spTree>
    <p:extLst>
      <p:ext uri="{BB962C8B-B14F-4D97-AF65-F5344CB8AC3E}">
        <p14:creationId xmlns:p14="http://schemas.microsoft.com/office/powerpoint/2010/main" val="176666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the full process with a crystal polishing phase, necessary to remove sawing damages from the original crystal. The final surface is mirror like with minimum roughness.</a:t>
            </a:r>
          </a:p>
        </p:txBody>
      </p:sp>
    </p:spTree>
    <p:extLst>
      <p:ext uri="{BB962C8B-B14F-4D97-AF65-F5344CB8AC3E}">
        <p14:creationId xmlns:p14="http://schemas.microsoft.com/office/powerpoint/2010/main" val="261843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deposit a thin metallic layer of dopants atoms through magnetron sputtering. The sputtering chamber is located in an </a:t>
            </a:r>
            <a:r>
              <a:rPr lang="en-US" dirty="0" err="1"/>
              <a:t>overpressured</a:t>
            </a:r>
            <a:r>
              <a:rPr lang="en-US" dirty="0"/>
              <a:t> </a:t>
            </a:r>
            <a:r>
              <a:rPr lang="en-US" dirty="0" err="1"/>
              <a:t>softbox</a:t>
            </a:r>
            <a:r>
              <a:rPr lang="en-US" dirty="0"/>
              <a:t> and equipped with rotational and linear axis. </a:t>
            </a:r>
          </a:p>
        </p:txBody>
      </p:sp>
    </p:spTree>
    <p:extLst>
      <p:ext uri="{BB962C8B-B14F-4D97-AF65-F5344CB8AC3E}">
        <p14:creationId xmlns:p14="http://schemas.microsoft.com/office/powerpoint/2010/main" val="354295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is then irradiated with one or multiple laser impulses to obtain the melt of a thin superficial layer. The layer then regrows incorporating the dopant and obtaining a final thin doped junction with thickness of few hundred nm.</a:t>
            </a:r>
          </a:p>
        </p:txBody>
      </p:sp>
    </p:spTree>
    <p:extLst>
      <p:ext uri="{BB962C8B-B14F-4D97-AF65-F5344CB8AC3E}">
        <p14:creationId xmlns:p14="http://schemas.microsoft.com/office/powerpoint/2010/main" val="322801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laser system used is an impulse excimer </a:t>
            </a:r>
            <a:r>
              <a:rPr lang="en-US" dirty="0" err="1"/>
              <a:t>KrF</a:t>
            </a:r>
            <a:r>
              <a:rPr lang="en-US" dirty="0"/>
              <a:t> laser emitting light at 248 nm, 25 ns pulse duration. The sample stage is located in an ISO 5 plexiglass box to reduce dust contamination and is equipped with linear and rotational stages for a total of 6 motorized degrees of freedom for maximum process flexibility.</a:t>
            </a:r>
          </a:p>
        </p:txBody>
      </p:sp>
    </p:spTree>
    <p:extLst>
      <p:ext uri="{BB962C8B-B14F-4D97-AF65-F5344CB8AC3E}">
        <p14:creationId xmlns:p14="http://schemas.microsoft.com/office/powerpoint/2010/main" val="412154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choose between two applications: if we treat the full area, a gold sputtering deposition is then needed to perform a photolithographic step to strip the gold for the segmentation.</a:t>
            </a:r>
          </a:p>
          <a:p>
            <a:r>
              <a:rPr lang="en-US" dirty="0"/>
              <a:t>Once it is stripped a strong acid attack is performed to trench the junctions and the sample is finally passivated.</a:t>
            </a:r>
          </a:p>
        </p:txBody>
      </p:sp>
    </p:spTree>
    <p:extLst>
      <p:ext uri="{BB962C8B-B14F-4D97-AF65-F5344CB8AC3E}">
        <p14:creationId xmlns:p14="http://schemas.microsoft.com/office/powerpoint/2010/main" val="3421358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7013-0F50-43CB-B3D7-1941438B5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6E485-527D-4B05-B68F-FDEB86BF1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03E1D-0718-4AAE-9C4A-9956ECBD5C7F}"/>
              </a:ext>
            </a:extLst>
          </p:cNvPr>
          <p:cNvSpPr>
            <a:spLocks noGrp="1"/>
          </p:cNvSpPr>
          <p:nvPr>
            <p:ph type="dt" sz="half" idx="10"/>
          </p:nvPr>
        </p:nvSpPr>
        <p:spPr/>
        <p:txBody>
          <a:bodyPr/>
          <a:lstStyle/>
          <a:p>
            <a:r>
              <a:rPr lang="it-IT"/>
              <a:t>23/09/2021</a:t>
            </a:r>
            <a:endParaRPr lang="en-US"/>
          </a:p>
        </p:txBody>
      </p:sp>
      <p:sp>
        <p:nvSpPr>
          <p:cNvPr id="5" name="Footer Placeholder 4">
            <a:extLst>
              <a:ext uri="{FF2B5EF4-FFF2-40B4-BE49-F238E27FC236}">
                <a16:creationId xmlns:a16="http://schemas.microsoft.com/office/drawing/2014/main" id="{09AFFEBB-F759-4B31-A21C-AAE66361C010}"/>
              </a:ext>
            </a:extLst>
          </p:cNvPr>
          <p:cNvSpPr>
            <a:spLocks noGrp="1"/>
          </p:cNvSpPr>
          <p:nvPr>
            <p:ph type="ftr" sz="quarter" idx="11"/>
          </p:nvPr>
        </p:nvSpPr>
        <p:spPr/>
        <p:txBody>
          <a:bodyPr/>
          <a:lstStyle/>
          <a:p>
            <a:r>
              <a:rPr lang="en-US"/>
              <a:t>Stefano Bertoldo</a:t>
            </a:r>
          </a:p>
        </p:txBody>
      </p:sp>
      <p:sp>
        <p:nvSpPr>
          <p:cNvPr id="6" name="Slide Number Placeholder 5">
            <a:extLst>
              <a:ext uri="{FF2B5EF4-FFF2-40B4-BE49-F238E27FC236}">
                <a16:creationId xmlns:a16="http://schemas.microsoft.com/office/drawing/2014/main" id="{36F87911-ADAD-4101-9321-B5BD0CCBBFB1}"/>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1936487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5D56-4F4B-4D2B-9421-DF528D812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0B6C0-C825-464A-81C4-BD46E8494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3CA7-A88E-4A56-B504-BE9F029B057C}"/>
              </a:ext>
            </a:extLst>
          </p:cNvPr>
          <p:cNvSpPr>
            <a:spLocks noGrp="1"/>
          </p:cNvSpPr>
          <p:nvPr>
            <p:ph type="dt" sz="half" idx="10"/>
          </p:nvPr>
        </p:nvSpPr>
        <p:spPr/>
        <p:txBody>
          <a:bodyPr/>
          <a:lstStyle/>
          <a:p>
            <a:r>
              <a:rPr lang="it-IT"/>
              <a:t>23/09/2021</a:t>
            </a:r>
            <a:endParaRPr lang="en-US"/>
          </a:p>
        </p:txBody>
      </p:sp>
      <p:sp>
        <p:nvSpPr>
          <p:cNvPr id="5" name="Footer Placeholder 4">
            <a:extLst>
              <a:ext uri="{FF2B5EF4-FFF2-40B4-BE49-F238E27FC236}">
                <a16:creationId xmlns:a16="http://schemas.microsoft.com/office/drawing/2014/main" id="{9B9292BF-BB5D-4047-AF62-2120E0F2A0CF}"/>
              </a:ext>
            </a:extLst>
          </p:cNvPr>
          <p:cNvSpPr>
            <a:spLocks noGrp="1"/>
          </p:cNvSpPr>
          <p:nvPr>
            <p:ph type="ftr" sz="quarter" idx="11"/>
          </p:nvPr>
        </p:nvSpPr>
        <p:spPr/>
        <p:txBody>
          <a:bodyPr/>
          <a:lstStyle/>
          <a:p>
            <a:r>
              <a:rPr lang="en-US"/>
              <a:t>Stefano Bertoldo</a:t>
            </a:r>
          </a:p>
        </p:txBody>
      </p:sp>
      <p:sp>
        <p:nvSpPr>
          <p:cNvPr id="6" name="Slide Number Placeholder 5">
            <a:extLst>
              <a:ext uri="{FF2B5EF4-FFF2-40B4-BE49-F238E27FC236}">
                <a16:creationId xmlns:a16="http://schemas.microsoft.com/office/drawing/2014/main" id="{2DFFB7E0-A929-4EE3-A696-B17B08B3083D}"/>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283913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8F844-31E7-409C-8F54-23F2960A6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5B0BF-852E-4319-99AE-CE6B2C17B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86D0-0215-4DD8-BD45-26E2D6F75047}"/>
              </a:ext>
            </a:extLst>
          </p:cNvPr>
          <p:cNvSpPr>
            <a:spLocks noGrp="1"/>
          </p:cNvSpPr>
          <p:nvPr>
            <p:ph type="dt" sz="half" idx="10"/>
          </p:nvPr>
        </p:nvSpPr>
        <p:spPr/>
        <p:txBody>
          <a:bodyPr/>
          <a:lstStyle/>
          <a:p>
            <a:r>
              <a:rPr lang="it-IT"/>
              <a:t>23/09/2021</a:t>
            </a:r>
            <a:endParaRPr lang="en-US"/>
          </a:p>
        </p:txBody>
      </p:sp>
      <p:sp>
        <p:nvSpPr>
          <p:cNvPr id="5" name="Footer Placeholder 4">
            <a:extLst>
              <a:ext uri="{FF2B5EF4-FFF2-40B4-BE49-F238E27FC236}">
                <a16:creationId xmlns:a16="http://schemas.microsoft.com/office/drawing/2014/main" id="{0F6FEDB3-E0EF-4475-B3BB-46A6C4FC9F3B}"/>
              </a:ext>
            </a:extLst>
          </p:cNvPr>
          <p:cNvSpPr>
            <a:spLocks noGrp="1"/>
          </p:cNvSpPr>
          <p:nvPr>
            <p:ph type="ftr" sz="quarter" idx="11"/>
          </p:nvPr>
        </p:nvSpPr>
        <p:spPr/>
        <p:txBody>
          <a:bodyPr/>
          <a:lstStyle/>
          <a:p>
            <a:r>
              <a:rPr lang="en-US"/>
              <a:t>Stefano Bertoldo</a:t>
            </a:r>
          </a:p>
        </p:txBody>
      </p:sp>
      <p:sp>
        <p:nvSpPr>
          <p:cNvPr id="6" name="Slide Number Placeholder 5">
            <a:extLst>
              <a:ext uri="{FF2B5EF4-FFF2-40B4-BE49-F238E27FC236}">
                <a16:creationId xmlns:a16="http://schemas.microsoft.com/office/drawing/2014/main" id="{50B22B6E-7067-4242-BDA6-ECC02547B2D7}"/>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214484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75D-F1F1-413F-9BC1-F3E7883E8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F3B3-EAD5-4744-91E3-733F4FA75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08E56-F726-4B69-AB17-0EE5D31A6D25}"/>
              </a:ext>
            </a:extLst>
          </p:cNvPr>
          <p:cNvSpPr>
            <a:spLocks noGrp="1"/>
          </p:cNvSpPr>
          <p:nvPr>
            <p:ph type="dt" sz="half" idx="10"/>
          </p:nvPr>
        </p:nvSpPr>
        <p:spPr/>
        <p:txBody>
          <a:bodyPr/>
          <a:lstStyle/>
          <a:p>
            <a:r>
              <a:rPr lang="it-IT"/>
              <a:t>23/09/2021</a:t>
            </a:r>
            <a:endParaRPr lang="en-US"/>
          </a:p>
        </p:txBody>
      </p:sp>
      <p:sp>
        <p:nvSpPr>
          <p:cNvPr id="5" name="Footer Placeholder 4">
            <a:extLst>
              <a:ext uri="{FF2B5EF4-FFF2-40B4-BE49-F238E27FC236}">
                <a16:creationId xmlns:a16="http://schemas.microsoft.com/office/drawing/2014/main" id="{16CA1841-3EDF-4911-92FE-20D8D91D28DB}"/>
              </a:ext>
            </a:extLst>
          </p:cNvPr>
          <p:cNvSpPr>
            <a:spLocks noGrp="1"/>
          </p:cNvSpPr>
          <p:nvPr>
            <p:ph type="ftr" sz="quarter" idx="11"/>
          </p:nvPr>
        </p:nvSpPr>
        <p:spPr/>
        <p:txBody>
          <a:bodyPr/>
          <a:lstStyle/>
          <a:p>
            <a:r>
              <a:rPr lang="en-US"/>
              <a:t>Stefano Bertoldo</a:t>
            </a:r>
          </a:p>
        </p:txBody>
      </p:sp>
      <p:sp>
        <p:nvSpPr>
          <p:cNvPr id="6" name="Slide Number Placeholder 5">
            <a:extLst>
              <a:ext uri="{FF2B5EF4-FFF2-40B4-BE49-F238E27FC236}">
                <a16:creationId xmlns:a16="http://schemas.microsoft.com/office/drawing/2014/main" id="{D108EF53-67EF-4DF1-A438-B0144BF79D7A}"/>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93337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E03A-2513-457E-BAFB-257F789F5B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B1CD1-ECAE-4D5E-AA8D-7F46158B9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E403F-A89D-42FB-BC1D-A05F3F58FC09}"/>
              </a:ext>
            </a:extLst>
          </p:cNvPr>
          <p:cNvSpPr>
            <a:spLocks noGrp="1"/>
          </p:cNvSpPr>
          <p:nvPr>
            <p:ph type="dt" sz="half" idx="10"/>
          </p:nvPr>
        </p:nvSpPr>
        <p:spPr/>
        <p:txBody>
          <a:bodyPr/>
          <a:lstStyle/>
          <a:p>
            <a:r>
              <a:rPr lang="it-IT"/>
              <a:t>23/09/2021</a:t>
            </a:r>
            <a:endParaRPr lang="en-US"/>
          </a:p>
        </p:txBody>
      </p:sp>
      <p:sp>
        <p:nvSpPr>
          <p:cNvPr id="5" name="Footer Placeholder 4">
            <a:extLst>
              <a:ext uri="{FF2B5EF4-FFF2-40B4-BE49-F238E27FC236}">
                <a16:creationId xmlns:a16="http://schemas.microsoft.com/office/drawing/2014/main" id="{940509BA-B96D-450C-A7CE-194E91B12F8D}"/>
              </a:ext>
            </a:extLst>
          </p:cNvPr>
          <p:cNvSpPr>
            <a:spLocks noGrp="1"/>
          </p:cNvSpPr>
          <p:nvPr>
            <p:ph type="ftr" sz="quarter" idx="11"/>
          </p:nvPr>
        </p:nvSpPr>
        <p:spPr/>
        <p:txBody>
          <a:bodyPr/>
          <a:lstStyle/>
          <a:p>
            <a:r>
              <a:rPr lang="en-US"/>
              <a:t>Stefano Bertoldo</a:t>
            </a:r>
          </a:p>
        </p:txBody>
      </p:sp>
      <p:sp>
        <p:nvSpPr>
          <p:cNvPr id="6" name="Slide Number Placeholder 5">
            <a:extLst>
              <a:ext uri="{FF2B5EF4-FFF2-40B4-BE49-F238E27FC236}">
                <a16:creationId xmlns:a16="http://schemas.microsoft.com/office/drawing/2014/main" id="{776F0C16-97C0-41F0-889C-0565D3AC81D0}"/>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3151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E4DA-B3E8-4513-A1C9-033FB5A3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8046-B949-4E1C-B3D8-580C6C8EC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AABC2-65B2-4EBF-A46E-86962E041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3B1D6-09F7-423D-A2B4-B9D2AAE4729B}"/>
              </a:ext>
            </a:extLst>
          </p:cNvPr>
          <p:cNvSpPr>
            <a:spLocks noGrp="1"/>
          </p:cNvSpPr>
          <p:nvPr>
            <p:ph type="dt" sz="half" idx="10"/>
          </p:nvPr>
        </p:nvSpPr>
        <p:spPr/>
        <p:txBody>
          <a:bodyPr/>
          <a:lstStyle/>
          <a:p>
            <a:r>
              <a:rPr lang="it-IT"/>
              <a:t>23/09/2021</a:t>
            </a:r>
            <a:endParaRPr lang="en-US"/>
          </a:p>
        </p:txBody>
      </p:sp>
      <p:sp>
        <p:nvSpPr>
          <p:cNvPr id="6" name="Footer Placeholder 5">
            <a:extLst>
              <a:ext uri="{FF2B5EF4-FFF2-40B4-BE49-F238E27FC236}">
                <a16:creationId xmlns:a16="http://schemas.microsoft.com/office/drawing/2014/main" id="{4A420B8C-BADB-4D1C-B22C-10E972D0EEFB}"/>
              </a:ext>
            </a:extLst>
          </p:cNvPr>
          <p:cNvSpPr>
            <a:spLocks noGrp="1"/>
          </p:cNvSpPr>
          <p:nvPr>
            <p:ph type="ftr" sz="quarter" idx="11"/>
          </p:nvPr>
        </p:nvSpPr>
        <p:spPr/>
        <p:txBody>
          <a:bodyPr/>
          <a:lstStyle/>
          <a:p>
            <a:r>
              <a:rPr lang="en-US"/>
              <a:t>Stefano Bertoldo</a:t>
            </a:r>
          </a:p>
        </p:txBody>
      </p:sp>
      <p:sp>
        <p:nvSpPr>
          <p:cNvPr id="7" name="Slide Number Placeholder 6">
            <a:extLst>
              <a:ext uri="{FF2B5EF4-FFF2-40B4-BE49-F238E27FC236}">
                <a16:creationId xmlns:a16="http://schemas.microsoft.com/office/drawing/2014/main" id="{9C0014DA-5BF1-408A-97D4-F2ACAF7B769D}"/>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560283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AD98-2C30-41FA-A86D-C3BCBB9C9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5A386-3EA0-40DC-99BA-1DEE57145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27F60-203A-4408-BFDB-BF5376B04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368F1-A863-4BE7-97EC-D9966DBA4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1D0BE-720A-443C-9956-03676920D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A37072-39F2-4FD8-9AF5-745CB87A5C56}"/>
              </a:ext>
            </a:extLst>
          </p:cNvPr>
          <p:cNvSpPr>
            <a:spLocks noGrp="1"/>
          </p:cNvSpPr>
          <p:nvPr>
            <p:ph type="dt" sz="half" idx="10"/>
          </p:nvPr>
        </p:nvSpPr>
        <p:spPr/>
        <p:txBody>
          <a:bodyPr/>
          <a:lstStyle/>
          <a:p>
            <a:r>
              <a:rPr lang="it-IT"/>
              <a:t>23/09/2021</a:t>
            </a:r>
            <a:endParaRPr lang="en-US"/>
          </a:p>
        </p:txBody>
      </p:sp>
      <p:sp>
        <p:nvSpPr>
          <p:cNvPr id="8" name="Footer Placeholder 7">
            <a:extLst>
              <a:ext uri="{FF2B5EF4-FFF2-40B4-BE49-F238E27FC236}">
                <a16:creationId xmlns:a16="http://schemas.microsoft.com/office/drawing/2014/main" id="{E46C0742-6DD9-4E13-A4D9-1858DE93C6AD}"/>
              </a:ext>
            </a:extLst>
          </p:cNvPr>
          <p:cNvSpPr>
            <a:spLocks noGrp="1"/>
          </p:cNvSpPr>
          <p:nvPr>
            <p:ph type="ftr" sz="quarter" idx="11"/>
          </p:nvPr>
        </p:nvSpPr>
        <p:spPr/>
        <p:txBody>
          <a:bodyPr/>
          <a:lstStyle/>
          <a:p>
            <a:r>
              <a:rPr lang="en-US"/>
              <a:t>Stefano Bertoldo</a:t>
            </a:r>
          </a:p>
        </p:txBody>
      </p:sp>
      <p:sp>
        <p:nvSpPr>
          <p:cNvPr id="9" name="Slide Number Placeholder 8">
            <a:extLst>
              <a:ext uri="{FF2B5EF4-FFF2-40B4-BE49-F238E27FC236}">
                <a16:creationId xmlns:a16="http://schemas.microsoft.com/office/drawing/2014/main" id="{D0F609D5-A2BC-4D07-A82F-A57E691090C3}"/>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36049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AD19-814B-486B-B25E-CDE8E1C27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79576-7A9F-4C22-AE0A-348F63CB7A30}"/>
              </a:ext>
            </a:extLst>
          </p:cNvPr>
          <p:cNvSpPr>
            <a:spLocks noGrp="1"/>
          </p:cNvSpPr>
          <p:nvPr>
            <p:ph type="dt" sz="half" idx="10"/>
          </p:nvPr>
        </p:nvSpPr>
        <p:spPr/>
        <p:txBody>
          <a:bodyPr/>
          <a:lstStyle/>
          <a:p>
            <a:r>
              <a:rPr lang="it-IT"/>
              <a:t>23/09/2021</a:t>
            </a:r>
            <a:endParaRPr lang="en-US"/>
          </a:p>
        </p:txBody>
      </p:sp>
      <p:sp>
        <p:nvSpPr>
          <p:cNvPr id="4" name="Footer Placeholder 3">
            <a:extLst>
              <a:ext uri="{FF2B5EF4-FFF2-40B4-BE49-F238E27FC236}">
                <a16:creationId xmlns:a16="http://schemas.microsoft.com/office/drawing/2014/main" id="{84900995-3DF9-48C5-886D-012119FEC8AC}"/>
              </a:ext>
            </a:extLst>
          </p:cNvPr>
          <p:cNvSpPr>
            <a:spLocks noGrp="1"/>
          </p:cNvSpPr>
          <p:nvPr>
            <p:ph type="ftr" sz="quarter" idx="11"/>
          </p:nvPr>
        </p:nvSpPr>
        <p:spPr/>
        <p:txBody>
          <a:bodyPr/>
          <a:lstStyle/>
          <a:p>
            <a:r>
              <a:rPr lang="en-US"/>
              <a:t>Stefano Bertoldo</a:t>
            </a:r>
          </a:p>
        </p:txBody>
      </p:sp>
      <p:sp>
        <p:nvSpPr>
          <p:cNvPr id="5" name="Slide Number Placeholder 4">
            <a:extLst>
              <a:ext uri="{FF2B5EF4-FFF2-40B4-BE49-F238E27FC236}">
                <a16:creationId xmlns:a16="http://schemas.microsoft.com/office/drawing/2014/main" id="{5425F843-3823-45D2-B7A5-3F4E91C950D9}"/>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194685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C04A5-A793-4275-95FE-B60C8A3ECD89}"/>
              </a:ext>
            </a:extLst>
          </p:cNvPr>
          <p:cNvSpPr>
            <a:spLocks noGrp="1"/>
          </p:cNvSpPr>
          <p:nvPr>
            <p:ph type="dt" sz="half" idx="10"/>
          </p:nvPr>
        </p:nvSpPr>
        <p:spPr/>
        <p:txBody>
          <a:bodyPr/>
          <a:lstStyle/>
          <a:p>
            <a:r>
              <a:rPr lang="it-IT"/>
              <a:t>23/09/2021</a:t>
            </a:r>
            <a:endParaRPr lang="en-US"/>
          </a:p>
        </p:txBody>
      </p:sp>
      <p:sp>
        <p:nvSpPr>
          <p:cNvPr id="3" name="Footer Placeholder 2">
            <a:extLst>
              <a:ext uri="{FF2B5EF4-FFF2-40B4-BE49-F238E27FC236}">
                <a16:creationId xmlns:a16="http://schemas.microsoft.com/office/drawing/2014/main" id="{68231E47-092E-45CB-944A-8BA6926CFB8F}"/>
              </a:ext>
            </a:extLst>
          </p:cNvPr>
          <p:cNvSpPr>
            <a:spLocks noGrp="1"/>
          </p:cNvSpPr>
          <p:nvPr>
            <p:ph type="ftr" sz="quarter" idx="11"/>
          </p:nvPr>
        </p:nvSpPr>
        <p:spPr/>
        <p:txBody>
          <a:bodyPr/>
          <a:lstStyle/>
          <a:p>
            <a:r>
              <a:rPr lang="en-US"/>
              <a:t>Stefano Bertoldo</a:t>
            </a:r>
          </a:p>
        </p:txBody>
      </p:sp>
      <p:sp>
        <p:nvSpPr>
          <p:cNvPr id="4" name="Slide Number Placeholder 3">
            <a:extLst>
              <a:ext uri="{FF2B5EF4-FFF2-40B4-BE49-F238E27FC236}">
                <a16:creationId xmlns:a16="http://schemas.microsoft.com/office/drawing/2014/main" id="{93C27E0A-8716-4E93-B505-4130D7250C07}"/>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233787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9A1C-0750-4A51-8174-62FD03D93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8DF55-20C1-429F-B5B9-9A1056110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B8FB8-6211-4B62-9DF5-EF4DEEF61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9E6B4-8A19-42EE-88E4-184FA080DF8A}"/>
              </a:ext>
            </a:extLst>
          </p:cNvPr>
          <p:cNvSpPr>
            <a:spLocks noGrp="1"/>
          </p:cNvSpPr>
          <p:nvPr>
            <p:ph type="dt" sz="half" idx="10"/>
          </p:nvPr>
        </p:nvSpPr>
        <p:spPr/>
        <p:txBody>
          <a:bodyPr/>
          <a:lstStyle/>
          <a:p>
            <a:r>
              <a:rPr lang="it-IT"/>
              <a:t>23/09/2021</a:t>
            </a:r>
            <a:endParaRPr lang="en-US"/>
          </a:p>
        </p:txBody>
      </p:sp>
      <p:sp>
        <p:nvSpPr>
          <p:cNvPr id="6" name="Footer Placeholder 5">
            <a:extLst>
              <a:ext uri="{FF2B5EF4-FFF2-40B4-BE49-F238E27FC236}">
                <a16:creationId xmlns:a16="http://schemas.microsoft.com/office/drawing/2014/main" id="{6513AF11-0CD5-43A9-971E-73BAF85C8AA6}"/>
              </a:ext>
            </a:extLst>
          </p:cNvPr>
          <p:cNvSpPr>
            <a:spLocks noGrp="1"/>
          </p:cNvSpPr>
          <p:nvPr>
            <p:ph type="ftr" sz="quarter" idx="11"/>
          </p:nvPr>
        </p:nvSpPr>
        <p:spPr/>
        <p:txBody>
          <a:bodyPr/>
          <a:lstStyle/>
          <a:p>
            <a:r>
              <a:rPr lang="en-US"/>
              <a:t>Stefano Bertoldo</a:t>
            </a:r>
          </a:p>
        </p:txBody>
      </p:sp>
      <p:sp>
        <p:nvSpPr>
          <p:cNvPr id="7" name="Slide Number Placeholder 6">
            <a:extLst>
              <a:ext uri="{FF2B5EF4-FFF2-40B4-BE49-F238E27FC236}">
                <a16:creationId xmlns:a16="http://schemas.microsoft.com/office/drawing/2014/main" id="{295A722F-A632-45E0-960A-F18E0580C536}"/>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3768180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7A4B-A44E-4E70-8013-2362CE659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8D0EF9-7C86-4C64-B50B-FD5DEB5C4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85024-9B02-4DC4-B452-35B2951BD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A24B9-E2FE-4129-B298-55851B6341A6}"/>
              </a:ext>
            </a:extLst>
          </p:cNvPr>
          <p:cNvSpPr>
            <a:spLocks noGrp="1"/>
          </p:cNvSpPr>
          <p:nvPr>
            <p:ph type="dt" sz="half" idx="10"/>
          </p:nvPr>
        </p:nvSpPr>
        <p:spPr/>
        <p:txBody>
          <a:bodyPr/>
          <a:lstStyle/>
          <a:p>
            <a:r>
              <a:rPr lang="it-IT"/>
              <a:t>23/09/2021</a:t>
            </a:r>
            <a:endParaRPr lang="en-US"/>
          </a:p>
        </p:txBody>
      </p:sp>
      <p:sp>
        <p:nvSpPr>
          <p:cNvPr id="6" name="Footer Placeholder 5">
            <a:extLst>
              <a:ext uri="{FF2B5EF4-FFF2-40B4-BE49-F238E27FC236}">
                <a16:creationId xmlns:a16="http://schemas.microsoft.com/office/drawing/2014/main" id="{00656FA6-BADC-4FD8-B9AB-02C8EC4E743F}"/>
              </a:ext>
            </a:extLst>
          </p:cNvPr>
          <p:cNvSpPr>
            <a:spLocks noGrp="1"/>
          </p:cNvSpPr>
          <p:nvPr>
            <p:ph type="ftr" sz="quarter" idx="11"/>
          </p:nvPr>
        </p:nvSpPr>
        <p:spPr/>
        <p:txBody>
          <a:bodyPr/>
          <a:lstStyle/>
          <a:p>
            <a:r>
              <a:rPr lang="en-US"/>
              <a:t>Stefano Bertoldo</a:t>
            </a:r>
          </a:p>
        </p:txBody>
      </p:sp>
      <p:sp>
        <p:nvSpPr>
          <p:cNvPr id="7" name="Slide Number Placeholder 6">
            <a:extLst>
              <a:ext uri="{FF2B5EF4-FFF2-40B4-BE49-F238E27FC236}">
                <a16:creationId xmlns:a16="http://schemas.microsoft.com/office/drawing/2014/main" id="{43DD4876-C5D9-4173-AA15-50DDEA32B56B}"/>
              </a:ext>
            </a:extLst>
          </p:cNvPr>
          <p:cNvSpPr>
            <a:spLocks noGrp="1"/>
          </p:cNvSpPr>
          <p:nvPr>
            <p:ph type="sldNum" sz="quarter" idx="12"/>
          </p:nvPr>
        </p:nvSpPr>
        <p:spPr/>
        <p:txBody>
          <a:bodyPr/>
          <a:lstStyle/>
          <a:p>
            <a:fld id="{1E41710A-6D15-42DE-8CDB-974AA229EC04}" type="slidenum">
              <a:rPr lang="en-US" smtClean="0"/>
              <a:t>‹N›</a:t>
            </a:fld>
            <a:endParaRPr lang="en-US"/>
          </a:p>
        </p:txBody>
      </p:sp>
    </p:spTree>
    <p:extLst>
      <p:ext uri="{BB962C8B-B14F-4D97-AF65-F5344CB8AC3E}">
        <p14:creationId xmlns:p14="http://schemas.microsoft.com/office/powerpoint/2010/main" val="214337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06F47-F38D-481B-AE65-96A9CEBF3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84453-7288-43DF-904B-5D4769DE7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06CB-765D-46F5-ADF7-1A7DCFD2F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23/09/2021</a:t>
            </a:r>
            <a:endParaRPr lang="en-US"/>
          </a:p>
        </p:txBody>
      </p:sp>
      <p:sp>
        <p:nvSpPr>
          <p:cNvPr id="5" name="Footer Placeholder 4">
            <a:extLst>
              <a:ext uri="{FF2B5EF4-FFF2-40B4-BE49-F238E27FC236}">
                <a16:creationId xmlns:a16="http://schemas.microsoft.com/office/drawing/2014/main" id="{4A659A5A-6B2C-40BE-ADD7-8154EC254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Stefano Bertoldo</a:t>
            </a:r>
          </a:p>
        </p:txBody>
      </p:sp>
      <p:sp>
        <p:nvSpPr>
          <p:cNvPr id="6" name="Slide Number Placeholder 5">
            <a:extLst>
              <a:ext uri="{FF2B5EF4-FFF2-40B4-BE49-F238E27FC236}">
                <a16:creationId xmlns:a16="http://schemas.microsoft.com/office/drawing/2014/main" id="{9ED84353-D378-4704-931E-FE59B6DF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710A-6D15-42DE-8CDB-974AA229EC04}" type="slidenum">
              <a:rPr lang="en-US" smtClean="0"/>
              <a:t>‹N›</a:t>
            </a:fld>
            <a:endParaRPr lang="en-US"/>
          </a:p>
        </p:txBody>
      </p:sp>
    </p:spTree>
    <p:extLst>
      <p:ext uri="{BB962C8B-B14F-4D97-AF65-F5344CB8AC3E}">
        <p14:creationId xmlns:p14="http://schemas.microsoft.com/office/powerpoint/2010/main" val="302280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jp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5.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notesSlide" Target="../notesSlides/notesSlide21.xml"/><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34.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8201A4-889B-4632-B5FF-95AFE22AC87C}"/>
              </a:ext>
            </a:extLst>
          </p:cNvPr>
          <p:cNvSpPr txBox="1"/>
          <p:nvPr/>
        </p:nvSpPr>
        <p:spPr>
          <a:xfrm>
            <a:off x="885825" y="2308739"/>
            <a:ext cx="10569440"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spcAft>
                <a:spcPts val="1200"/>
              </a:spcAft>
            </a:pPr>
            <a:r>
              <a:rPr lang="en-US" sz="2600" dirty="0">
                <a:latin typeface="Roboto" panose="020F0502020204030204" pitchFamily="2" charset="0"/>
              </a:rPr>
              <a:t>DETECTOR DEVELOPMENTS AND N3G</a:t>
            </a:r>
            <a:endParaRPr lang="en-US" sz="2600" b="0" i="0" dirty="0">
              <a:effectLst/>
              <a:latin typeface="Roboto" panose="020F0502020204030204" pitchFamily="2" charset="0"/>
            </a:endParaRPr>
          </a:p>
          <a:p>
            <a:pPr algn="ctr"/>
            <a:r>
              <a:rPr lang="en-US" sz="2000" b="0" i="0" dirty="0">
                <a:effectLst/>
                <a:latin typeface="Roboto" panose="020F0502020204030204" pitchFamily="2" charset="0"/>
              </a:rPr>
              <a:t>2023 LNL </a:t>
            </a:r>
            <a:r>
              <a:rPr lang="en-US" sz="2000" dirty="0">
                <a:latin typeface="Roboto" panose="020F0502020204030204" pitchFamily="2" charset="0"/>
              </a:rPr>
              <a:t>U</a:t>
            </a:r>
            <a:r>
              <a:rPr lang="en-US" sz="2000" b="0" i="0" dirty="0">
                <a:effectLst/>
                <a:latin typeface="Roboto" panose="020F0502020204030204" pitchFamily="2" charset="0"/>
              </a:rPr>
              <a:t>ser </a:t>
            </a:r>
            <a:r>
              <a:rPr lang="en-US" sz="2000" dirty="0">
                <a:latin typeface="Roboto" panose="020F0502020204030204" pitchFamily="2" charset="0"/>
              </a:rPr>
              <a:t>C</a:t>
            </a:r>
            <a:r>
              <a:rPr lang="en-US" sz="2000" b="0" i="0" dirty="0">
                <a:effectLst/>
                <a:latin typeface="Roboto" panose="020F0502020204030204" pitchFamily="2" charset="0"/>
              </a:rPr>
              <a:t>ommunity </a:t>
            </a:r>
            <a:r>
              <a:rPr lang="en-US" sz="2000" dirty="0">
                <a:latin typeface="Roboto" panose="020F0502020204030204" pitchFamily="2" charset="0"/>
              </a:rPr>
              <a:t>M</a:t>
            </a:r>
            <a:r>
              <a:rPr lang="en-US" sz="2000" b="0" i="0" dirty="0">
                <a:effectLst/>
                <a:latin typeface="Roboto" panose="020F0502020204030204" pitchFamily="2" charset="0"/>
              </a:rPr>
              <a:t>eeting – CN/AN </a:t>
            </a:r>
            <a:r>
              <a:rPr lang="en-US" sz="2000" dirty="0">
                <a:latin typeface="Roboto" panose="020F0502020204030204" pitchFamily="2" charset="0"/>
              </a:rPr>
              <a:t>S</a:t>
            </a:r>
            <a:r>
              <a:rPr lang="en-US" sz="2000" b="0" i="0" dirty="0">
                <a:effectLst/>
                <a:latin typeface="Roboto" panose="020F0502020204030204" pitchFamily="2" charset="0"/>
              </a:rPr>
              <a:t>ession</a:t>
            </a:r>
          </a:p>
        </p:txBody>
      </p:sp>
      <p:sp>
        <p:nvSpPr>
          <p:cNvPr id="16" name="CasellaDiTesto 15">
            <a:extLst>
              <a:ext uri="{FF2B5EF4-FFF2-40B4-BE49-F238E27FC236}">
                <a16:creationId xmlns:a16="http://schemas.microsoft.com/office/drawing/2014/main" id="{E5ABF58C-5ED4-4FB4-BD9D-93A2773ECFB9}"/>
              </a:ext>
            </a:extLst>
          </p:cNvPr>
          <p:cNvSpPr txBox="1"/>
          <p:nvPr/>
        </p:nvSpPr>
        <p:spPr>
          <a:xfrm>
            <a:off x="2767675" y="3544748"/>
            <a:ext cx="6911785" cy="846386"/>
          </a:xfrm>
          <a:prstGeom prst="rect">
            <a:avLst/>
          </a:prstGeom>
          <a:noFill/>
        </p:spPr>
        <p:txBody>
          <a:bodyPr wrap="square" rtlCol="0">
            <a:spAutoFit/>
          </a:bodyPr>
          <a:lstStyle/>
          <a:p>
            <a:pPr marL="0" marR="0" algn="ctr">
              <a:lnSpc>
                <a:spcPct val="120000"/>
              </a:lnSpc>
              <a:spcBef>
                <a:spcPts val="0"/>
              </a:spcBef>
              <a:spcAft>
                <a:spcPts val="600"/>
              </a:spcAft>
            </a:pPr>
            <a:r>
              <a:rPr lang="it-IT" sz="1250" b="1" dirty="0">
                <a:ln>
                  <a:noFill/>
                </a:ln>
                <a:solidFill>
                  <a:srgbClr val="222222"/>
                </a:solidFill>
                <a:effectLst/>
                <a:latin typeface="Palatino Linotype" panose="02040502050505030304" pitchFamily="18" charset="0"/>
                <a:ea typeface="Arial Unicode MS"/>
                <a:cs typeface="Arial Unicode MS"/>
              </a:rPr>
              <a:t>C. Carraro* </a:t>
            </a:r>
            <a:r>
              <a:rPr lang="it-IT" sz="1250" baseline="30000" dirty="0">
                <a:ln>
                  <a:noFill/>
                </a:ln>
                <a:solidFill>
                  <a:srgbClr val="222222"/>
                </a:solidFill>
                <a:effectLst/>
                <a:latin typeface="Palatino Linotype" panose="02040502050505030304" pitchFamily="18" charset="0"/>
                <a:ea typeface="Arial Unicode MS"/>
                <a:cs typeface="Arial Unicode MS"/>
              </a:rPr>
              <a:t>1</a:t>
            </a:r>
            <a:r>
              <a:rPr lang="it-IT" sz="1250" b="1" dirty="0">
                <a:ln>
                  <a:noFill/>
                </a:ln>
                <a:solidFill>
                  <a:srgbClr val="222222"/>
                </a:solidFill>
                <a:effectLst/>
                <a:latin typeface="Palatino Linotype" panose="02040502050505030304" pitchFamily="18" charset="0"/>
                <a:ea typeface="Arial Unicode MS"/>
                <a:cs typeface="Arial Unicode MS"/>
              </a:rPr>
              <a:t>, </a:t>
            </a:r>
            <a:r>
              <a:rPr lang="it-IT" sz="1250" dirty="0">
                <a:ln>
                  <a:noFill/>
                </a:ln>
                <a:solidFill>
                  <a:srgbClr val="222222"/>
                </a:solidFill>
                <a:effectLst/>
                <a:latin typeface="Palatino Linotype" panose="02040502050505030304" pitchFamily="18" charset="0"/>
                <a:ea typeface="Arial Unicode MS"/>
                <a:cs typeface="Arial Unicode MS"/>
              </a:rPr>
              <a:t>S. Bertoldo </a:t>
            </a:r>
            <a:r>
              <a:rPr lang="it-IT" sz="1250" baseline="30000" dirty="0">
                <a:ln>
                  <a:noFill/>
                </a:ln>
                <a:solidFill>
                  <a:srgbClr val="222222"/>
                </a:solidFill>
                <a:effectLst/>
                <a:latin typeface="Palatino Linotype" panose="02040502050505030304" pitchFamily="18" charset="0"/>
                <a:ea typeface="Arial Unicode MS"/>
                <a:cs typeface="Arial Unicode MS"/>
              </a:rPr>
              <a:t>1,2,3,4</a:t>
            </a:r>
            <a:r>
              <a:rPr lang="en-US" sz="1250" dirty="0">
                <a:solidFill>
                  <a:srgbClr val="000000"/>
                </a:solidFill>
                <a:latin typeface="Palatino Linotype" panose="02040502050505030304" pitchFamily="18" charset="0"/>
                <a:ea typeface="Arial Unicode MS"/>
                <a:cs typeface="Arial Unicode MS"/>
              </a:rPr>
              <a:t>, W. Raniero</a:t>
            </a:r>
            <a:r>
              <a:rPr lang="en-US" sz="1250" baseline="30000" dirty="0">
                <a:solidFill>
                  <a:srgbClr val="000000"/>
                </a:solidFill>
                <a:latin typeface="Palatino Linotype" panose="02040502050505030304" pitchFamily="18" charset="0"/>
                <a:ea typeface="Arial Unicode MS"/>
                <a:cs typeface="Arial Unicode MS"/>
              </a:rPr>
              <a:t>1</a:t>
            </a:r>
            <a:r>
              <a:rPr lang="en-US" sz="1250" dirty="0">
                <a:solidFill>
                  <a:srgbClr val="000000"/>
                </a:solidFill>
                <a:latin typeface="Palatino Linotype" panose="02040502050505030304" pitchFamily="18" charset="0"/>
                <a:ea typeface="Arial Unicode MS"/>
                <a:cs typeface="Arial Unicode MS"/>
              </a:rPr>
              <a:t>,  G. Maggioni</a:t>
            </a:r>
            <a:r>
              <a:rPr lang="en-US" sz="1250" baseline="30000" dirty="0">
                <a:solidFill>
                  <a:srgbClr val="000000"/>
                </a:solidFill>
                <a:latin typeface="Palatino Linotype" panose="02040502050505030304" pitchFamily="18" charset="0"/>
                <a:ea typeface="Arial Unicode MS"/>
                <a:cs typeface="Arial Unicode MS"/>
              </a:rPr>
              <a:t>1,2</a:t>
            </a:r>
            <a:r>
              <a:rPr lang="en-US" sz="1250" dirty="0">
                <a:solidFill>
                  <a:srgbClr val="000000"/>
                </a:solidFill>
                <a:latin typeface="Palatino Linotype" panose="02040502050505030304" pitchFamily="18" charset="0"/>
                <a:ea typeface="Arial Unicode MS"/>
                <a:cs typeface="Arial Unicode MS"/>
              </a:rPr>
              <a:t>, S. Carturan</a:t>
            </a:r>
            <a:r>
              <a:rPr lang="en-US" sz="1250" baseline="30000" dirty="0">
                <a:solidFill>
                  <a:srgbClr val="000000"/>
                </a:solidFill>
                <a:latin typeface="Palatino Linotype" panose="02040502050505030304" pitchFamily="18" charset="0"/>
                <a:ea typeface="Arial Unicode MS"/>
                <a:cs typeface="Arial Unicode MS"/>
              </a:rPr>
              <a:t>1,2</a:t>
            </a:r>
            <a:r>
              <a:rPr lang="en-US" sz="1250" dirty="0">
                <a:solidFill>
                  <a:srgbClr val="000000"/>
                </a:solidFill>
                <a:latin typeface="Palatino Linotype" panose="02040502050505030304" pitchFamily="18" charset="0"/>
                <a:ea typeface="Arial Unicode MS"/>
                <a:cs typeface="Arial Unicode MS"/>
              </a:rPr>
              <a:t>, F. Sgarbossa</a:t>
            </a:r>
            <a:r>
              <a:rPr lang="en-US" sz="1250" baseline="30000" dirty="0">
                <a:solidFill>
                  <a:srgbClr val="000000"/>
                </a:solidFill>
                <a:latin typeface="Palatino Linotype" panose="02040502050505030304" pitchFamily="18" charset="0"/>
                <a:ea typeface="Arial Unicode MS"/>
                <a:cs typeface="Arial Unicode MS"/>
              </a:rPr>
              <a:t>1,2</a:t>
            </a:r>
            <a:r>
              <a:rPr lang="en-US" sz="1250" dirty="0">
                <a:solidFill>
                  <a:srgbClr val="000000"/>
                </a:solidFill>
                <a:latin typeface="Palatino Linotype" panose="02040502050505030304" pitchFamily="18" charset="0"/>
                <a:ea typeface="Arial Unicode MS"/>
                <a:cs typeface="Arial Unicode MS"/>
              </a:rPr>
              <a:t> , D. De Salvador</a:t>
            </a:r>
            <a:r>
              <a:rPr lang="en-US" sz="1250" baseline="30000" dirty="0">
                <a:solidFill>
                  <a:srgbClr val="000000"/>
                </a:solidFill>
                <a:latin typeface="Palatino Linotype" panose="02040502050505030304" pitchFamily="18" charset="0"/>
                <a:ea typeface="Arial Unicode MS"/>
                <a:cs typeface="Arial Unicode MS"/>
              </a:rPr>
              <a:t>1,2</a:t>
            </a:r>
            <a:r>
              <a:rPr lang="en-US" sz="1250" dirty="0">
                <a:solidFill>
                  <a:srgbClr val="000000"/>
                </a:solidFill>
                <a:latin typeface="Palatino Linotype" panose="02040502050505030304" pitchFamily="18" charset="0"/>
                <a:ea typeface="Arial Unicode MS"/>
                <a:cs typeface="Arial Unicode MS"/>
              </a:rPr>
              <a:t>, D.R. Napoli</a:t>
            </a:r>
            <a:r>
              <a:rPr lang="en-US" sz="1250" baseline="30000" dirty="0">
                <a:solidFill>
                  <a:srgbClr val="000000"/>
                </a:solidFill>
                <a:latin typeface="Palatino Linotype" panose="02040502050505030304" pitchFamily="18" charset="0"/>
                <a:ea typeface="Arial Unicode MS"/>
                <a:cs typeface="Arial Unicode MS"/>
              </a:rPr>
              <a:t>1</a:t>
            </a:r>
            <a:r>
              <a:rPr lang="en-US" sz="1250" dirty="0">
                <a:solidFill>
                  <a:srgbClr val="000000"/>
                </a:solidFill>
                <a:latin typeface="Palatino Linotype" panose="02040502050505030304" pitchFamily="18" charset="0"/>
                <a:ea typeface="Arial Unicode MS"/>
                <a:cs typeface="Arial Unicode MS"/>
              </a:rPr>
              <a:t>, E. Napolitani</a:t>
            </a:r>
            <a:r>
              <a:rPr lang="en-US" sz="1250" baseline="30000" dirty="0">
                <a:solidFill>
                  <a:srgbClr val="000000"/>
                </a:solidFill>
                <a:latin typeface="Palatino Linotype" panose="02040502050505030304" pitchFamily="18" charset="0"/>
                <a:ea typeface="Arial Unicode MS"/>
                <a:cs typeface="Arial Unicode MS"/>
              </a:rPr>
              <a:t>1,2</a:t>
            </a:r>
            <a:r>
              <a:rPr lang="en-US" sz="1250" dirty="0">
                <a:solidFill>
                  <a:srgbClr val="000000"/>
                </a:solidFill>
                <a:latin typeface="Palatino Linotype" panose="02040502050505030304" pitchFamily="18" charset="0"/>
                <a:ea typeface="Arial Unicode MS"/>
                <a:cs typeface="Arial Unicode MS"/>
              </a:rPr>
              <a:t>.</a:t>
            </a:r>
          </a:p>
          <a:p>
            <a:pPr marL="0" marR="0" algn="ctr">
              <a:lnSpc>
                <a:spcPct val="120000"/>
              </a:lnSpc>
              <a:spcBef>
                <a:spcPts val="0"/>
              </a:spcBef>
              <a:spcAft>
                <a:spcPts val="600"/>
              </a:spcAft>
            </a:pPr>
            <a:r>
              <a:rPr lang="it-IT" sz="1250" dirty="0"/>
              <a:t>* email: </a:t>
            </a:r>
            <a:r>
              <a:rPr lang="it-IT" sz="1250" u="sng" dirty="0"/>
              <a:t>chiara.carraro@lnl.infn.it</a:t>
            </a:r>
          </a:p>
        </p:txBody>
      </p:sp>
      <p:sp>
        <p:nvSpPr>
          <p:cNvPr id="2" name="TextBox 1">
            <a:extLst>
              <a:ext uri="{FF2B5EF4-FFF2-40B4-BE49-F238E27FC236}">
                <a16:creationId xmlns:a16="http://schemas.microsoft.com/office/drawing/2014/main" id="{CA6D3390-E008-FA7D-454D-04BF2A171E28}"/>
              </a:ext>
            </a:extLst>
          </p:cNvPr>
          <p:cNvSpPr txBox="1"/>
          <p:nvPr/>
        </p:nvSpPr>
        <p:spPr>
          <a:xfrm>
            <a:off x="3844406" y="4718958"/>
            <a:ext cx="4503177" cy="1109599"/>
          </a:xfrm>
          <a:prstGeom prst="rect">
            <a:avLst/>
          </a:prstGeom>
          <a:noFill/>
        </p:spPr>
        <p:txBody>
          <a:bodyPr wrap="square" rtlCol="0">
            <a:spAutoFit/>
          </a:bodyPr>
          <a:lstStyle/>
          <a:p>
            <a:pPr marL="342900" indent="-342900">
              <a:lnSpc>
                <a:spcPct val="120000"/>
              </a:lnSpc>
              <a:buFont typeface="+mj-lt"/>
              <a:buAutoNum type="arabicParenBoth"/>
            </a:pPr>
            <a:r>
              <a:rPr lang="en-US" sz="1400" i="1" dirty="0">
                <a:ln>
                  <a:noFill/>
                </a:ln>
                <a:solidFill>
                  <a:srgbClr val="222222"/>
                </a:solidFill>
                <a:effectLst/>
                <a:latin typeface="Palatino Linotype" panose="02040502050505030304" pitchFamily="18" charset="0"/>
                <a:ea typeface="Arial Unicode MS"/>
                <a:cs typeface="Arial Unicode MS"/>
              </a:rPr>
              <a:t>INFN-</a:t>
            </a:r>
            <a:r>
              <a:rPr lang="en-US" sz="1400" i="1" dirty="0" err="1">
                <a:ln>
                  <a:noFill/>
                </a:ln>
                <a:solidFill>
                  <a:srgbClr val="222222"/>
                </a:solidFill>
                <a:effectLst/>
                <a:latin typeface="Palatino Linotype" panose="02040502050505030304" pitchFamily="18" charset="0"/>
                <a:ea typeface="Arial Unicode MS"/>
                <a:cs typeface="Arial Unicode MS"/>
              </a:rPr>
              <a:t>Laboratori</a:t>
            </a:r>
            <a:r>
              <a:rPr lang="en-US" sz="1400" i="1" dirty="0">
                <a:ln>
                  <a:noFill/>
                </a:ln>
                <a:solidFill>
                  <a:srgbClr val="222222"/>
                </a:solidFill>
                <a:effectLst/>
                <a:latin typeface="Palatino Linotype" panose="02040502050505030304" pitchFamily="18" charset="0"/>
                <a:ea typeface="Arial Unicode MS"/>
                <a:cs typeface="Arial Unicode MS"/>
              </a:rPr>
              <a:t> </a:t>
            </a:r>
            <a:r>
              <a:rPr lang="en-US" sz="1400" i="1" dirty="0" err="1">
                <a:ln>
                  <a:noFill/>
                </a:ln>
                <a:solidFill>
                  <a:srgbClr val="222222"/>
                </a:solidFill>
                <a:effectLst/>
                <a:latin typeface="Palatino Linotype" panose="02040502050505030304" pitchFamily="18" charset="0"/>
                <a:ea typeface="Arial Unicode MS"/>
                <a:cs typeface="Arial Unicode MS"/>
              </a:rPr>
              <a:t>Nazionali</a:t>
            </a:r>
            <a:r>
              <a:rPr lang="en-US" sz="1400" i="1" dirty="0">
                <a:ln>
                  <a:noFill/>
                </a:ln>
                <a:solidFill>
                  <a:srgbClr val="222222"/>
                </a:solidFill>
                <a:effectLst/>
                <a:latin typeface="Palatino Linotype" panose="02040502050505030304" pitchFamily="18" charset="0"/>
                <a:ea typeface="Arial Unicode MS"/>
                <a:cs typeface="Arial Unicode MS"/>
              </a:rPr>
              <a:t> di Legnaro, Legnaro, Italy</a:t>
            </a:r>
            <a:endParaRPr lang="en-US" sz="1400" dirty="0">
              <a:ln>
                <a:noFill/>
              </a:ln>
              <a:solidFill>
                <a:srgbClr val="000000"/>
              </a:solidFill>
              <a:effectLst/>
              <a:latin typeface="Helvetica Neue"/>
              <a:ea typeface="Arial Unicode MS"/>
              <a:cs typeface="Arial Unicode MS"/>
            </a:endParaRPr>
          </a:p>
          <a:p>
            <a:pPr marL="342900" marR="0" lvl="0" indent="-342900">
              <a:lnSpc>
                <a:spcPct val="120000"/>
              </a:lnSpc>
              <a:spcBef>
                <a:spcPts val="0"/>
              </a:spcBef>
              <a:spcAft>
                <a:spcPts val="0"/>
              </a:spcAft>
              <a:buFont typeface="+mj-lt"/>
              <a:buAutoNum type="arabicParenBoth"/>
            </a:pPr>
            <a:r>
              <a:rPr lang="en-US" sz="1400" i="1" dirty="0">
                <a:ln>
                  <a:noFill/>
                </a:ln>
                <a:solidFill>
                  <a:srgbClr val="222222"/>
                </a:solidFill>
                <a:effectLst/>
                <a:latin typeface="Palatino Linotype" panose="02040502050505030304" pitchFamily="18" charset="0"/>
                <a:ea typeface="Arial Unicode MS"/>
                <a:cs typeface="Arial Unicode MS"/>
              </a:rPr>
              <a:t>University of Padova, Padova, Italy</a:t>
            </a:r>
          </a:p>
          <a:p>
            <a:pPr marL="342900" marR="0" lvl="0" indent="-342900">
              <a:lnSpc>
                <a:spcPct val="120000"/>
              </a:lnSpc>
              <a:spcBef>
                <a:spcPts val="0"/>
              </a:spcBef>
              <a:spcAft>
                <a:spcPts val="0"/>
              </a:spcAft>
              <a:buFont typeface="+mj-lt"/>
              <a:buAutoNum type="arabicParenBoth"/>
            </a:pPr>
            <a:r>
              <a:rPr lang="en-US" sz="1400" i="1" dirty="0">
                <a:ln>
                  <a:noFill/>
                </a:ln>
                <a:solidFill>
                  <a:srgbClr val="222222"/>
                </a:solidFill>
                <a:effectLst/>
                <a:latin typeface="Palatino Linotype" panose="02040502050505030304" pitchFamily="18" charset="0"/>
                <a:ea typeface="Arial Unicode MS"/>
                <a:cs typeface="Arial Unicode MS"/>
              </a:rPr>
              <a:t>CSIC-</a:t>
            </a:r>
            <a:r>
              <a:rPr lang="en-US" sz="1400" i="1" dirty="0" err="1">
                <a:ln>
                  <a:noFill/>
                </a:ln>
                <a:solidFill>
                  <a:srgbClr val="222222"/>
                </a:solidFill>
                <a:effectLst/>
                <a:latin typeface="Palatino Linotype" panose="02040502050505030304" pitchFamily="18" charset="0"/>
                <a:ea typeface="Arial Unicode MS"/>
                <a:cs typeface="Arial Unicode MS"/>
              </a:rPr>
              <a:t>Istituto</a:t>
            </a:r>
            <a:r>
              <a:rPr lang="en-US" sz="1400" i="1" dirty="0">
                <a:ln>
                  <a:noFill/>
                </a:ln>
                <a:solidFill>
                  <a:srgbClr val="222222"/>
                </a:solidFill>
                <a:effectLst/>
                <a:latin typeface="Palatino Linotype" panose="02040502050505030304" pitchFamily="18" charset="0"/>
                <a:ea typeface="Arial Unicode MS"/>
                <a:cs typeface="Arial Unicode MS"/>
              </a:rPr>
              <a:t> de </a:t>
            </a:r>
            <a:r>
              <a:rPr lang="en-US" sz="1400" i="1" dirty="0" err="1">
                <a:ln>
                  <a:noFill/>
                </a:ln>
                <a:solidFill>
                  <a:srgbClr val="222222"/>
                </a:solidFill>
                <a:effectLst/>
                <a:latin typeface="Palatino Linotype" panose="02040502050505030304" pitchFamily="18" charset="0"/>
                <a:ea typeface="Arial Unicode MS"/>
                <a:cs typeface="Arial Unicode MS"/>
              </a:rPr>
              <a:t>Fisica</a:t>
            </a:r>
            <a:r>
              <a:rPr lang="en-US" sz="1400" i="1" dirty="0">
                <a:ln>
                  <a:noFill/>
                </a:ln>
                <a:solidFill>
                  <a:srgbClr val="222222"/>
                </a:solidFill>
                <a:effectLst/>
                <a:latin typeface="Palatino Linotype" panose="02040502050505030304" pitchFamily="18" charset="0"/>
                <a:ea typeface="Arial Unicode MS"/>
                <a:cs typeface="Arial Unicode MS"/>
              </a:rPr>
              <a:t> </a:t>
            </a:r>
            <a:r>
              <a:rPr lang="en-US" sz="1400" i="1" dirty="0" err="1">
                <a:ln>
                  <a:noFill/>
                </a:ln>
                <a:solidFill>
                  <a:srgbClr val="222222"/>
                </a:solidFill>
                <a:effectLst/>
                <a:latin typeface="Palatino Linotype" panose="02040502050505030304" pitchFamily="18" charset="0"/>
                <a:ea typeface="Arial Unicode MS"/>
                <a:cs typeface="Arial Unicode MS"/>
              </a:rPr>
              <a:t>Corpuscolar</a:t>
            </a:r>
            <a:r>
              <a:rPr lang="en-US" sz="1400" i="1" dirty="0">
                <a:ln>
                  <a:noFill/>
                </a:ln>
                <a:solidFill>
                  <a:srgbClr val="222222"/>
                </a:solidFill>
                <a:effectLst/>
                <a:latin typeface="Palatino Linotype" panose="02040502050505030304" pitchFamily="18" charset="0"/>
                <a:ea typeface="Arial Unicode MS"/>
                <a:cs typeface="Arial Unicode MS"/>
              </a:rPr>
              <a:t>, Valencia, Spain</a:t>
            </a:r>
          </a:p>
          <a:p>
            <a:pPr marL="342900" marR="0" lvl="0" indent="-342900">
              <a:lnSpc>
                <a:spcPct val="120000"/>
              </a:lnSpc>
              <a:spcBef>
                <a:spcPts val="0"/>
              </a:spcBef>
              <a:spcAft>
                <a:spcPts val="0"/>
              </a:spcAft>
              <a:buFont typeface="+mj-lt"/>
              <a:buAutoNum type="arabicParenBoth"/>
            </a:pPr>
            <a:r>
              <a:rPr lang="en-US" sz="1400" i="1" dirty="0" err="1">
                <a:solidFill>
                  <a:srgbClr val="222222"/>
                </a:solidFill>
                <a:latin typeface="Palatino Linotype" panose="02040502050505030304" pitchFamily="18" charset="0"/>
                <a:ea typeface="Arial Unicode MS"/>
                <a:cs typeface="Arial Unicode MS"/>
              </a:rPr>
              <a:t>Universitat</a:t>
            </a:r>
            <a:r>
              <a:rPr lang="en-US" sz="1400" i="1" dirty="0">
                <a:solidFill>
                  <a:srgbClr val="222222"/>
                </a:solidFill>
                <a:latin typeface="Palatino Linotype" panose="02040502050505030304" pitchFamily="18" charset="0"/>
                <a:ea typeface="Arial Unicode MS"/>
                <a:cs typeface="Arial Unicode MS"/>
              </a:rPr>
              <a:t> de Valencia, Valencia, Spain</a:t>
            </a:r>
            <a:endParaRPr lang="en-US" sz="1400" i="1" dirty="0">
              <a:ln>
                <a:noFill/>
              </a:ln>
              <a:solidFill>
                <a:srgbClr val="222222"/>
              </a:solidFill>
              <a:effectLst/>
              <a:latin typeface="Palatino Linotype" panose="02040502050505030304" pitchFamily="18" charset="0"/>
              <a:ea typeface="Arial Unicode MS"/>
              <a:cs typeface="Arial Unicode MS"/>
            </a:endParaRPr>
          </a:p>
        </p:txBody>
      </p:sp>
      <p:pic>
        <p:nvPicPr>
          <p:cNvPr id="10" name="Picture 2" descr="Exoplanets &amp; Stellar Populations Group">
            <a:extLst>
              <a:ext uri="{FF2B5EF4-FFF2-40B4-BE49-F238E27FC236}">
                <a16:creationId xmlns:a16="http://schemas.microsoft.com/office/drawing/2014/main" id="{CCCABF74-2C30-D7B0-C565-B548FD0919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959"/>
          <a:stretch/>
        </p:blipFill>
        <p:spPr bwMode="auto">
          <a:xfrm>
            <a:off x="4220094" y="553258"/>
            <a:ext cx="699009" cy="7059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ABORAZIONI">
            <a:extLst>
              <a:ext uri="{FF2B5EF4-FFF2-40B4-BE49-F238E27FC236}">
                <a16:creationId xmlns:a16="http://schemas.microsoft.com/office/drawing/2014/main" id="{0CCC7717-288F-A4EB-B676-8E64705C1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480" y="560218"/>
            <a:ext cx="699009" cy="6990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solpharm">
            <a:extLst>
              <a:ext uri="{FF2B5EF4-FFF2-40B4-BE49-F238E27FC236}">
                <a16:creationId xmlns:a16="http://schemas.microsoft.com/office/drawing/2014/main" id="{C72C7F12-83D0-2A97-D415-BF7A027A1A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40" t="20810" r="22341" b="20623"/>
          <a:stretch/>
        </p:blipFill>
        <p:spPr bwMode="auto">
          <a:xfrm>
            <a:off x="8938899" y="211435"/>
            <a:ext cx="2153815" cy="1593242"/>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descr="Università degli Studi di Padova">
            <a:extLst>
              <a:ext uri="{FF2B5EF4-FFF2-40B4-BE49-F238E27FC236}">
                <a16:creationId xmlns:a16="http://schemas.microsoft.com/office/drawing/2014/main" id="{4968A717-A963-495F-BE1B-EAD490DB2C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5155" y="420468"/>
            <a:ext cx="3219450" cy="971550"/>
          </a:xfrm>
          <a:prstGeom prst="rect">
            <a:avLst/>
          </a:prstGeom>
          <a:noFill/>
          <a:ln>
            <a:noFill/>
          </a:ln>
        </p:spPr>
      </p:pic>
      <p:sp>
        <p:nvSpPr>
          <p:cNvPr id="7" name="Rectangle: Single Corner Snipped 4" descr="colored rectangle">
            <a:extLst>
              <a:ext uri="{FF2B5EF4-FFF2-40B4-BE49-F238E27FC236}">
                <a16:creationId xmlns:a16="http://schemas.microsoft.com/office/drawing/2014/main" id="{F84FECDD-7382-49B1-9243-7C4ED4D450CC}"/>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3251626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4</a:t>
            </a:r>
            <a:r>
              <a:rPr lang="en-GB" sz="2400" b="1" baseline="30000" dirty="0">
                <a:latin typeface="Bell MT" panose="02020503060305020303" pitchFamily="18" charset="0"/>
              </a:rPr>
              <a:t>th</a:t>
            </a:r>
            <a:r>
              <a:rPr lang="en-GB" sz="2400" b="1" dirty="0">
                <a:latin typeface="Bell MT" panose="02020503060305020303" pitchFamily="18" charset="0"/>
              </a:rPr>
              <a:t> and 5</a:t>
            </a:r>
            <a:r>
              <a:rPr lang="en-GB" sz="2400" b="1" baseline="30000" dirty="0">
                <a:latin typeface="Bell MT" panose="02020503060305020303" pitchFamily="18" charset="0"/>
              </a:rPr>
              <a:t>th</a:t>
            </a:r>
            <a:r>
              <a:rPr lang="en-GB" sz="2400" b="1" dirty="0">
                <a:latin typeface="Bell MT" panose="02020503060305020303" pitchFamily="18" charset="0"/>
              </a:rPr>
              <a:t> step: lithography and passivation</a:t>
            </a:r>
          </a:p>
        </p:txBody>
      </p:sp>
      <p:sp>
        <p:nvSpPr>
          <p:cNvPr id="21" name="TextBox 17">
            <a:extLst>
              <a:ext uri="{FF2B5EF4-FFF2-40B4-BE49-F238E27FC236}">
                <a16:creationId xmlns:a16="http://schemas.microsoft.com/office/drawing/2014/main" id="{25AF6A52-BEF9-654C-D905-EBB41838D5FD}"/>
              </a:ext>
            </a:extLst>
          </p:cNvPr>
          <p:cNvSpPr txBox="1"/>
          <p:nvPr/>
        </p:nvSpPr>
        <p:spPr>
          <a:xfrm>
            <a:off x="5637478" y="1239605"/>
            <a:ext cx="2761217" cy="1107996"/>
          </a:xfrm>
          <a:prstGeom prst="rect">
            <a:avLst/>
          </a:prstGeom>
          <a:noFill/>
        </p:spPr>
        <p:txBody>
          <a:bodyPr wrap="square" rtlCol="0">
            <a:spAutoFit/>
          </a:bodyPr>
          <a:lstStyle/>
          <a:p>
            <a:pPr algn="ctr"/>
            <a:r>
              <a:rPr lang="en-US" b="1" dirty="0">
                <a:latin typeface="Palatino Linotype" panose="02040502050505030304" pitchFamily="18" charset="0"/>
              </a:rPr>
              <a:t>Au deposition</a:t>
            </a:r>
          </a:p>
          <a:p>
            <a:r>
              <a:rPr lang="en-US" sz="1600" dirty="0">
                <a:latin typeface="Palatino Linotype" panose="02040502050505030304" pitchFamily="18" charset="0"/>
              </a:rPr>
              <a:t>100 nm deposition of Au in </a:t>
            </a:r>
            <a:r>
              <a:rPr lang="en-US" sz="1600" dirty="0" err="1">
                <a:latin typeface="Palatino Linotype" panose="02040502050505030304" pitchFamily="18" charset="0"/>
              </a:rPr>
              <a:t>Ar</a:t>
            </a:r>
            <a:r>
              <a:rPr lang="en-US" sz="1600" dirty="0">
                <a:latin typeface="Palatino Linotype" panose="02040502050505030304" pitchFamily="18" charset="0"/>
              </a:rPr>
              <a:t> plasma with ultrapure  target in vacuum (10</a:t>
            </a:r>
            <a:r>
              <a:rPr lang="en-US" sz="1600" baseline="30000" dirty="0">
                <a:latin typeface="Palatino Linotype" panose="02040502050505030304" pitchFamily="18" charset="0"/>
              </a:rPr>
              <a:t>-7</a:t>
            </a:r>
            <a:r>
              <a:rPr lang="en-US" sz="1600" dirty="0">
                <a:latin typeface="Palatino Linotype" panose="02040502050505030304" pitchFamily="18" charset="0"/>
              </a:rPr>
              <a:t> mbar)</a:t>
            </a:r>
          </a:p>
        </p:txBody>
      </p:sp>
      <p:sp>
        <p:nvSpPr>
          <p:cNvPr id="25" name="TextBox 17">
            <a:extLst>
              <a:ext uri="{FF2B5EF4-FFF2-40B4-BE49-F238E27FC236}">
                <a16:creationId xmlns:a16="http://schemas.microsoft.com/office/drawing/2014/main" id="{039D01C0-EE24-1463-26BC-212EE43A6966}"/>
              </a:ext>
            </a:extLst>
          </p:cNvPr>
          <p:cNvSpPr txBox="1"/>
          <p:nvPr/>
        </p:nvSpPr>
        <p:spPr>
          <a:xfrm>
            <a:off x="5725187" y="2815053"/>
            <a:ext cx="2957908" cy="1354217"/>
          </a:xfrm>
          <a:prstGeom prst="rect">
            <a:avLst/>
          </a:prstGeom>
          <a:noFill/>
        </p:spPr>
        <p:txBody>
          <a:bodyPr wrap="square" rtlCol="0">
            <a:spAutoFit/>
          </a:bodyPr>
          <a:lstStyle/>
          <a:p>
            <a:pPr algn="ctr"/>
            <a:r>
              <a:rPr lang="en-US" b="1" dirty="0">
                <a:latin typeface="Palatino Linotype" panose="02040502050505030304" pitchFamily="18" charset="0"/>
              </a:rPr>
              <a:t>Photolithography</a:t>
            </a:r>
          </a:p>
          <a:p>
            <a:r>
              <a:rPr lang="en-US" sz="1600" dirty="0">
                <a:latin typeface="Palatino Linotype" panose="02040502050505030304" pitchFamily="18" charset="0"/>
              </a:rPr>
              <a:t>Photoresist deposition, baking, exposure and development, followed by Au stripping and resist removal.</a:t>
            </a:r>
          </a:p>
        </p:txBody>
      </p:sp>
      <p:sp>
        <p:nvSpPr>
          <p:cNvPr id="26" name="TextBox 17">
            <a:extLst>
              <a:ext uri="{FF2B5EF4-FFF2-40B4-BE49-F238E27FC236}">
                <a16:creationId xmlns:a16="http://schemas.microsoft.com/office/drawing/2014/main" id="{9D10DF49-5100-AC24-DED6-4C90D83151D1}"/>
              </a:ext>
            </a:extLst>
          </p:cNvPr>
          <p:cNvSpPr txBox="1"/>
          <p:nvPr/>
        </p:nvSpPr>
        <p:spPr>
          <a:xfrm>
            <a:off x="5917660" y="4743719"/>
            <a:ext cx="2302108" cy="1384995"/>
          </a:xfrm>
          <a:prstGeom prst="rect">
            <a:avLst/>
          </a:prstGeom>
          <a:noFill/>
        </p:spPr>
        <p:txBody>
          <a:bodyPr wrap="square" rtlCol="0">
            <a:spAutoFit/>
          </a:bodyPr>
          <a:lstStyle/>
          <a:p>
            <a:pPr algn="ctr"/>
            <a:r>
              <a:rPr lang="en-US" b="1" dirty="0">
                <a:latin typeface="Palatino Linotype" panose="02040502050505030304" pitchFamily="18" charset="0"/>
              </a:rPr>
              <a:t>Intercontact gaps passivation</a:t>
            </a:r>
          </a:p>
          <a:p>
            <a:r>
              <a:rPr lang="en-US" sz="1600" dirty="0">
                <a:latin typeface="Palatino Linotype" panose="02040502050505030304" pitchFamily="18" charset="0"/>
              </a:rPr>
              <a:t>3:1 HNO3 : HF etching followed by chemical quenching passivation.</a:t>
            </a:r>
          </a:p>
        </p:txBody>
      </p:sp>
      <p:sp>
        <p:nvSpPr>
          <p:cNvPr id="2" name="Freccia in giù 1">
            <a:extLst>
              <a:ext uri="{FF2B5EF4-FFF2-40B4-BE49-F238E27FC236}">
                <a16:creationId xmlns:a16="http://schemas.microsoft.com/office/drawing/2014/main" id="{89490D55-0EE8-78AD-AE13-9FC823FB0EE6}"/>
              </a:ext>
            </a:extLst>
          </p:cNvPr>
          <p:cNvSpPr/>
          <p:nvPr/>
        </p:nvSpPr>
        <p:spPr>
          <a:xfrm>
            <a:off x="6756301" y="2315231"/>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in giù 27">
            <a:extLst>
              <a:ext uri="{FF2B5EF4-FFF2-40B4-BE49-F238E27FC236}">
                <a16:creationId xmlns:a16="http://schemas.microsoft.com/office/drawing/2014/main" id="{0F9A815C-8594-7353-B85B-B5BB8088F238}"/>
              </a:ext>
            </a:extLst>
          </p:cNvPr>
          <p:cNvSpPr/>
          <p:nvPr/>
        </p:nvSpPr>
        <p:spPr>
          <a:xfrm>
            <a:off x="6793506" y="4196790"/>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ctangle 5">
            <a:extLst>
              <a:ext uri="{FF2B5EF4-FFF2-40B4-BE49-F238E27FC236}">
                <a16:creationId xmlns:a16="http://schemas.microsoft.com/office/drawing/2014/main" id="{D0E6A703-4E84-0F2E-8EC7-C5189B93DFB1}"/>
              </a:ext>
            </a:extLst>
          </p:cNvPr>
          <p:cNvSpPr/>
          <p:nvPr/>
        </p:nvSpPr>
        <p:spPr>
          <a:xfrm>
            <a:off x="334296" y="2666388"/>
            <a:ext cx="4345858" cy="2379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2">
            <a:extLst>
              <a:ext uri="{FF2B5EF4-FFF2-40B4-BE49-F238E27FC236}">
                <a16:creationId xmlns:a16="http://schemas.microsoft.com/office/drawing/2014/main" id="{5EECFD17-CA8B-6CBF-C8E2-7F20507CB1E0}"/>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
            <a:extLst>
              <a:ext uri="{FF2B5EF4-FFF2-40B4-BE49-F238E27FC236}">
                <a16:creationId xmlns:a16="http://schemas.microsoft.com/office/drawing/2014/main" id="{545A631D-20BD-313D-CD53-E72BB2A3EA82}"/>
              </a:ext>
            </a:extLst>
          </p:cNvPr>
          <p:cNvSpPr/>
          <p:nvPr/>
        </p:nvSpPr>
        <p:spPr>
          <a:xfrm>
            <a:off x="334296" y="2893283"/>
            <a:ext cx="4345858" cy="746558"/>
          </a:xfrm>
          <a:prstGeom prst="rect">
            <a:avLst/>
          </a:prstGeom>
          <a:gradFill flip="none" rotWithShape="1">
            <a:gsLst>
              <a:gs pos="0">
                <a:schemeClr val="accent1">
                  <a:lumMod val="67000"/>
                </a:schemeClr>
              </a:gs>
              <a:gs pos="29000">
                <a:schemeClr val="accent1">
                  <a:lumMod val="97000"/>
                  <a:lumOff val="3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3">
            <a:extLst>
              <a:ext uri="{FF2B5EF4-FFF2-40B4-BE49-F238E27FC236}">
                <a16:creationId xmlns:a16="http://schemas.microsoft.com/office/drawing/2014/main" id="{B1D1E0B2-9AD1-A46A-1B60-702A816554C7}"/>
              </a:ext>
            </a:extLst>
          </p:cNvPr>
          <p:cNvSpPr txBox="1"/>
          <p:nvPr/>
        </p:nvSpPr>
        <p:spPr>
          <a:xfrm>
            <a:off x="1847106" y="761959"/>
            <a:ext cx="1368003" cy="369332"/>
          </a:xfrm>
          <a:prstGeom prst="rect">
            <a:avLst/>
          </a:prstGeom>
          <a:solidFill>
            <a:srgbClr val="FFC000"/>
          </a:solidFill>
          <a:ln>
            <a:solidFill>
              <a:schemeClr val="accent4">
                <a:lumMod val="75000"/>
              </a:schemeClr>
            </a:solidFill>
          </a:ln>
        </p:spPr>
        <p:txBody>
          <a:bodyPr wrap="none" rtlCol="0">
            <a:spAutoFit/>
          </a:bodyPr>
          <a:lstStyle/>
          <a:p>
            <a:r>
              <a:rPr lang="en-US" dirty="0">
                <a:solidFill>
                  <a:schemeClr val="accent1">
                    <a:lumMod val="20000"/>
                    <a:lumOff val="80000"/>
                  </a:schemeClr>
                </a:solidFill>
                <a:latin typeface="Arial Black" panose="020B0A04020102020204" pitchFamily="34" charset="0"/>
              </a:rPr>
              <a:t>Au target</a:t>
            </a:r>
          </a:p>
        </p:txBody>
      </p:sp>
      <p:sp>
        <p:nvSpPr>
          <p:cNvPr id="44" name="Arrow: Down 4">
            <a:extLst>
              <a:ext uri="{FF2B5EF4-FFF2-40B4-BE49-F238E27FC236}">
                <a16:creationId xmlns:a16="http://schemas.microsoft.com/office/drawing/2014/main" id="{D2893F1A-D87C-E262-E260-5D396B82136F}"/>
              </a:ext>
            </a:extLst>
          </p:cNvPr>
          <p:cNvSpPr/>
          <p:nvPr/>
        </p:nvSpPr>
        <p:spPr>
          <a:xfrm>
            <a:off x="2342533" y="1436164"/>
            <a:ext cx="329381" cy="809640"/>
          </a:xfrm>
          <a:prstGeom prst="downArrow">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9">
            <a:extLst>
              <a:ext uri="{FF2B5EF4-FFF2-40B4-BE49-F238E27FC236}">
                <a16:creationId xmlns:a16="http://schemas.microsoft.com/office/drawing/2014/main" id="{A466F445-7E41-AFCD-28EC-EB826BFEEA70}"/>
              </a:ext>
            </a:extLst>
          </p:cNvPr>
          <p:cNvSpPr/>
          <p:nvPr/>
        </p:nvSpPr>
        <p:spPr>
          <a:xfrm rot="18900000">
            <a:off x="3531010" y="1436164"/>
            <a:ext cx="329381" cy="809640"/>
          </a:xfrm>
          <a:prstGeom prst="downArrow">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10">
            <a:extLst>
              <a:ext uri="{FF2B5EF4-FFF2-40B4-BE49-F238E27FC236}">
                <a16:creationId xmlns:a16="http://schemas.microsoft.com/office/drawing/2014/main" id="{14EDD232-EBC8-2E3E-0BCA-2547F625A3D8}"/>
              </a:ext>
            </a:extLst>
          </p:cNvPr>
          <p:cNvSpPr/>
          <p:nvPr/>
        </p:nvSpPr>
        <p:spPr>
          <a:xfrm rot="2700000">
            <a:off x="1154057" y="1438152"/>
            <a:ext cx="329381" cy="809640"/>
          </a:xfrm>
          <a:prstGeom prst="downArrow">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id="{31528D7B-BF1D-1938-A2DC-147EAA006109}"/>
              </a:ext>
            </a:extLst>
          </p:cNvPr>
          <p:cNvSpPr/>
          <p:nvPr/>
        </p:nvSpPr>
        <p:spPr>
          <a:xfrm>
            <a:off x="1065320" y="2621759"/>
            <a:ext cx="177553" cy="26792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bg1"/>
              </a:solidFill>
            </a:endParaRPr>
          </a:p>
        </p:txBody>
      </p:sp>
      <p:sp>
        <p:nvSpPr>
          <p:cNvPr id="51" name="Rettangolo 50">
            <a:extLst>
              <a:ext uri="{FF2B5EF4-FFF2-40B4-BE49-F238E27FC236}">
                <a16:creationId xmlns:a16="http://schemas.microsoft.com/office/drawing/2014/main" id="{E9F0811E-E0F6-0880-CDA0-36CF69591714}"/>
              </a:ext>
            </a:extLst>
          </p:cNvPr>
          <p:cNvSpPr/>
          <p:nvPr/>
        </p:nvSpPr>
        <p:spPr>
          <a:xfrm>
            <a:off x="2476856" y="2621759"/>
            <a:ext cx="177553" cy="26792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bg1"/>
              </a:solidFill>
            </a:endParaRPr>
          </a:p>
        </p:txBody>
      </p:sp>
      <p:sp>
        <p:nvSpPr>
          <p:cNvPr id="52" name="Rettangolo 51">
            <a:extLst>
              <a:ext uri="{FF2B5EF4-FFF2-40B4-BE49-F238E27FC236}">
                <a16:creationId xmlns:a16="http://schemas.microsoft.com/office/drawing/2014/main" id="{8AD65EB4-03D8-223F-0959-8DA3F3FA691D}"/>
              </a:ext>
            </a:extLst>
          </p:cNvPr>
          <p:cNvSpPr/>
          <p:nvPr/>
        </p:nvSpPr>
        <p:spPr>
          <a:xfrm>
            <a:off x="3888392" y="2613759"/>
            <a:ext cx="177553" cy="26792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bg1"/>
              </a:solidFill>
            </a:endParaRPr>
          </a:p>
        </p:txBody>
      </p:sp>
      <p:sp>
        <p:nvSpPr>
          <p:cNvPr id="6" name="TextBox 17">
            <a:extLst>
              <a:ext uri="{FF2B5EF4-FFF2-40B4-BE49-F238E27FC236}">
                <a16:creationId xmlns:a16="http://schemas.microsoft.com/office/drawing/2014/main" id="{B8EFE915-374C-9C3F-2D93-A77613522586}"/>
              </a:ext>
            </a:extLst>
          </p:cNvPr>
          <p:cNvSpPr txBox="1"/>
          <p:nvPr/>
        </p:nvSpPr>
        <p:spPr>
          <a:xfrm>
            <a:off x="6429634" y="535521"/>
            <a:ext cx="1203747"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Full area</a:t>
            </a:r>
            <a:endParaRPr lang="en-US" sz="1600" dirty="0">
              <a:solidFill>
                <a:srgbClr val="FF0000"/>
              </a:solidFill>
              <a:latin typeface="Palatino Linotype" panose="02040502050505030304" pitchFamily="18" charset="0"/>
            </a:endParaRPr>
          </a:p>
        </p:txBody>
      </p:sp>
      <p:sp>
        <p:nvSpPr>
          <p:cNvPr id="13" name="Freccia in giù 1">
            <a:extLst>
              <a:ext uri="{FF2B5EF4-FFF2-40B4-BE49-F238E27FC236}">
                <a16:creationId xmlns:a16="http://schemas.microsoft.com/office/drawing/2014/main" id="{9D08499D-3ADF-34A0-15CF-1917B54DA095}"/>
              </a:ext>
            </a:extLst>
          </p:cNvPr>
          <p:cNvSpPr/>
          <p:nvPr/>
        </p:nvSpPr>
        <p:spPr>
          <a:xfrm rot="5400000">
            <a:off x="7911738" y="414693"/>
            <a:ext cx="286805" cy="687108"/>
          </a:xfrm>
          <a:prstGeom prst="downArrow">
            <a:avLst>
              <a:gd name="adj1" fmla="val 50000"/>
              <a:gd name="adj2" fmla="val 87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17">
            <a:extLst>
              <a:ext uri="{FF2B5EF4-FFF2-40B4-BE49-F238E27FC236}">
                <a16:creationId xmlns:a16="http://schemas.microsoft.com/office/drawing/2014/main" id="{79D3F855-B93C-D189-E53B-0A2F87BD4F94}"/>
              </a:ext>
            </a:extLst>
          </p:cNvPr>
          <p:cNvSpPr txBox="1"/>
          <p:nvPr/>
        </p:nvSpPr>
        <p:spPr>
          <a:xfrm>
            <a:off x="8398693" y="584281"/>
            <a:ext cx="750565"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PLM</a:t>
            </a:r>
            <a:endParaRPr lang="en-US" sz="1600" dirty="0">
              <a:solidFill>
                <a:srgbClr val="FF0000"/>
              </a:solidFill>
              <a:latin typeface="Palatino Linotype" panose="02040502050505030304" pitchFamily="18" charset="0"/>
            </a:endParaRPr>
          </a:p>
        </p:txBody>
      </p:sp>
      <p:sp>
        <p:nvSpPr>
          <p:cNvPr id="15" name="Freccia in giù 1">
            <a:extLst>
              <a:ext uri="{FF2B5EF4-FFF2-40B4-BE49-F238E27FC236}">
                <a16:creationId xmlns:a16="http://schemas.microsoft.com/office/drawing/2014/main" id="{143EF3C6-002A-6931-87BD-40174B367E19}"/>
              </a:ext>
            </a:extLst>
          </p:cNvPr>
          <p:cNvSpPr/>
          <p:nvPr/>
        </p:nvSpPr>
        <p:spPr>
          <a:xfrm>
            <a:off x="6742878" y="926428"/>
            <a:ext cx="550415" cy="390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3C55477-C72D-398C-80C8-E12A3D5C444A}"/>
              </a:ext>
            </a:extLst>
          </p:cNvPr>
          <p:cNvSpPr/>
          <p:nvPr/>
        </p:nvSpPr>
        <p:spPr>
          <a:xfrm>
            <a:off x="3888392" y="2747720"/>
            <a:ext cx="177553" cy="106967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bg1"/>
              </a:solidFill>
            </a:endParaRPr>
          </a:p>
        </p:txBody>
      </p:sp>
      <p:cxnSp>
        <p:nvCxnSpPr>
          <p:cNvPr id="30" name="Straight Connector 29">
            <a:extLst>
              <a:ext uri="{FF2B5EF4-FFF2-40B4-BE49-F238E27FC236}">
                <a16:creationId xmlns:a16="http://schemas.microsoft.com/office/drawing/2014/main" id="{5F9D0C71-AF19-B163-79C4-BA9811655E9C}"/>
              </a:ext>
            </a:extLst>
          </p:cNvPr>
          <p:cNvCxnSpPr>
            <a:cxnSpLocks/>
          </p:cNvCxnSpPr>
          <p:nvPr/>
        </p:nvCxnSpPr>
        <p:spPr>
          <a:xfrm>
            <a:off x="4081197" y="29038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667DE4-2CC5-95A3-8DE6-033538321111}"/>
              </a:ext>
            </a:extLst>
          </p:cNvPr>
          <p:cNvCxnSpPr>
            <a:cxnSpLocks/>
          </p:cNvCxnSpPr>
          <p:nvPr/>
        </p:nvCxnSpPr>
        <p:spPr>
          <a:xfrm>
            <a:off x="3888392" y="3817398"/>
            <a:ext cx="19505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29">
            <a:extLst>
              <a:ext uri="{FF2B5EF4-FFF2-40B4-BE49-F238E27FC236}">
                <a16:creationId xmlns:a16="http://schemas.microsoft.com/office/drawing/2014/main" id="{A94DB386-F44F-F867-52D9-EBB0DC0E4905}"/>
              </a:ext>
            </a:extLst>
          </p:cNvPr>
          <p:cNvCxnSpPr>
            <a:cxnSpLocks/>
          </p:cNvCxnSpPr>
          <p:nvPr/>
        </p:nvCxnSpPr>
        <p:spPr>
          <a:xfrm>
            <a:off x="3878463" y="29038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DD00476A-C45B-625C-1A84-6E146A6E1B8F}"/>
              </a:ext>
            </a:extLst>
          </p:cNvPr>
          <p:cNvSpPr/>
          <p:nvPr/>
        </p:nvSpPr>
        <p:spPr>
          <a:xfrm>
            <a:off x="2479109" y="2744118"/>
            <a:ext cx="177553" cy="106967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bg1"/>
              </a:solidFill>
            </a:endParaRPr>
          </a:p>
        </p:txBody>
      </p:sp>
      <p:cxnSp>
        <p:nvCxnSpPr>
          <p:cNvPr id="20" name="Straight Connector 29">
            <a:extLst>
              <a:ext uri="{FF2B5EF4-FFF2-40B4-BE49-F238E27FC236}">
                <a16:creationId xmlns:a16="http://schemas.microsoft.com/office/drawing/2014/main" id="{EBFC4B13-A0E9-033B-E32C-689712650661}"/>
              </a:ext>
            </a:extLst>
          </p:cNvPr>
          <p:cNvCxnSpPr>
            <a:cxnSpLocks/>
          </p:cNvCxnSpPr>
          <p:nvPr/>
        </p:nvCxnSpPr>
        <p:spPr>
          <a:xfrm>
            <a:off x="2671914" y="2900233"/>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31">
            <a:extLst>
              <a:ext uri="{FF2B5EF4-FFF2-40B4-BE49-F238E27FC236}">
                <a16:creationId xmlns:a16="http://schemas.microsoft.com/office/drawing/2014/main" id="{F41E8E61-5E11-9A40-E56A-34D9A8E10C3F}"/>
              </a:ext>
            </a:extLst>
          </p:cNvPr>
          <p:cNvCxnSpPr>
            <a:cxnSpLocks/>
          </p:cNvCxnSpPr>
          <p:nvPr/>
        </p:nvCxnSpPr>
        <p:spPr>
          <a:xfrm>
            <a:off x="2479109" y="3813796"/>
            <a:ext cx="19505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9">
            <a:extLst>
              <a:ext uri="{FF2B5EF4-FFF2-40B4-BE49-F238E27FC236}">
                <a16:creationId xmlns:a16="http://schemas.microsoft.com/office/drawing/2014/main" id="{EBCB5578-15FA-3474-C87A-7F2BD06B691D}"/>
              </a:ext>
            </a:extLst>
          </p:cNvPr>
          <p:cNvCxnSpPr>
            <a:cxnSpLocks/>
          </p:cNvCxnSpPr>
          <p:nvPr/>
        </p:nvCxnSpPr>
        <p:spPr>
          <a:xfrm>
            <a:off x="2469180" y="2900233"/>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359D222E-6428-B0D2-3DBD-279DEFA8FC55}"/>
              </a:ext>
            </a:extLst>
          </p:cNvPr>
          <p:cNvSpPr/>
          <p:nvPr/>
        </p:nvSpPr>
        <p:spPr>
          <a:xfrm>
            <a:off x="1073021" y="2734320"/>
            <a:ext cx="169852" cy="106967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bg1"/>
              </a:solidFill>
            </a:endParaRPr>
          </a:p>
        </p:txBody>
      </p:sp>
      <p:cxnSp>
        <p:nvCxnSpPr>
          <p:cNvPr id="36" name="Straight Connector 29">
            <a:extLst>
              <a:ext uri="{FF2B5EF4-FFF2-40B4-BE49-F238E27FC236}">
                <a16:creationId xmlns:a16="http://schemas.microsoft.com/office/drawing/2014/main" id="{60AED872-4B51-4802-BA24-F644379EEDB9}"/>
              </a:ext>
            </a:extLst>
          </p:cNvPr>
          <p:cNvCxnSpPr>
            <a:cxnSpLocks/>
          </p:cNvCxnSpPr>
          <p:nvPr/>
        </p:nvCxnSpPr>
        <p:spPr>
          <a:xfrm>
            <a:off x="1273096" y="28904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1">
            <a:extLst>
              <a:ext uri="{FF2B5EF4-FFF2-40B4-BE49-F238E27FC236}">
                <a16:creationId xmlns:a16="http://schemas.microsoft.com/office/drawing/2014/main" id="{B99450E8-89F7-C481-ABCE-21E218DEEC83}"/>
              </a:ext>
            </a:extLst>
          </p:cNvPr>
          <p:cNvCxnSpPr>
            <a:cxnSpLocks/>
          </p:cNvCxnSpPr>
          <p:nvPr/>
        </p:nvCxnSpPr>
        <p:spPr>
          <a:xfrm>
            <a:off x="1078038" y="3803998"/>
            <a:ext cx="19505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29">
            <a:extLst>
              <a:ext uri="{FF2B5EF4-FFF2-40B4-BE49-F238E27FC236}">
                <a16:creationId xmlns:a16="http://schemas.microsoft.com/office/drawing/2014/main" id="{045A8A39-E870-CA60-4163-5A49C07294D3}"/>
              </a:ext>
            </a:extLst>
          </p:cNvPr>
          <p:cNvCxnSpPr>
            <a:cxnSpLocks/>
          </p:cNvCxnSpPr>
          <p:nvPr/>
        </p:nvCxnSpPr>
        <p:spPr>
          <a:xfrm>
            <a:off x="1068109" y="28904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Rectangle: Single Corner Snipped 4" descr="colored rectangle">
            <a:extLst>
              <a:ext uri="{FF2B5EF4-FFF2-40B4-BE49-F238E27FC236}">
                <a16:creationId xmlns:a16="http://schemas.microsoft.com/office/drawing/2014/main" id="{0A4ECA16-7231-26C2-3970-CB10B1A2871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4" name="Freccia in giù 1">
            <a:extLst>
              <a:ext uri="{FF2B5EF4-FFF2-40B4-BE49-F238E27FC236}">
                <a16:creationId xmlns:a16="http://schemas.microsoft.com/office/drawing/2014/main" id="{AB4965D5-725C-EE6A-45F8-A910FA2D5CB7}"/>
              </a:ext>
            </a:extLst>
          </p:cNvPr>
          <p:cNvSpPr/>
          <p:nvPr/>
        </p:nvSpPr>
        <p:spPr>
          <a:xfrm rot="16200000">
            <a:off x="9342035" y="432094"/>
            <a:ext cx="316305" cy="672360"/>
          </a:xfrm>
          <a:prstGeom prst="downArrow">
            <a:avLst>
              <a:gd name="adj1" fmla="val 50000"/>
              <a:gd name="adj2" fmla="val 87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17">
            <a:extLst>
              <a:ext uri="{FF2B5EF4-FFF2-40B4-BE49-F238E27FC236}">
                <a16:creationId xmlns:a16="http://schemas.microsoft.com/office/drawing/2014/main" id="{F637383A-9C5E-BFA0-7EDA-A9BFB883D4D7}"/>
              </a:ext>
            </a:extLst>
          </p:cNvPr>
          <p:cNvSpPr txBox="1"/>
          <p:nvPr/>
        </p:nvSpPr>
        <p:spPr>
          <a:xfrm>
            <a:off x="9836365" y="557095"/>
            <a:ext cx="1478954"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Partial area</a:t>
            </a:r>
            <a:endParaRPr lang="en-US" sz="1600" dirty="0">
              <a:solidFill>
                <a:srgbClr val="FF0000"/>
              </a:solidFill>
              <a:latin typeface="Palatino Linotype" panose="02040502050505030304" pitchFamily="18" charset="0"/>
            </a:endParaRPr>
          </a:p>
        </p:txBody>
      </p:sp>
      <p:pic>
        <p:nvPicPr>
          <p:cNvPr id="16" name="Picture 72" descr="A picture containing circle, ceramic, yellow, cup&#10;&#10;Description automatically generated">
            <a:extLst>
              <a:ext uri="{FF2B5EF4-FFF2-40B4-BE49-F238E27FC236}">
                <a16:creationId xmlns:a16="http://schemas.microsoft.com/office/drawing/2014/main" id="{57E74837-10A5-279B-FB64-5FB7D515BA42}"/>
              </a:ext>
            </a:extLst>
          </p:cNvPr>
          <p:cNvPicPr>
            <a:picLocks noChangeAspect="1"/>
          </p:cNvPicPr>
          <p:nvPr/>
        </p:nvPicPr>
        <p:blipFill rotWithShape="1">
          <a:blip r:embed="rId3">
            <a:extLst>
              <a:ext uri="{28A0092B-C50C-407E-A947-70E740481C1C}">
                <a14:useLocalDpi xmlns:a14="http://schemas.microsoft.com/office/drawing/2010/main" val="0"/>
              </a:ext>
            </a:extLst>
          </a:blip>
          <a:srcRect l="22808" t="-502" r="14287" b="1333"/>
          <a:stretch/>
        </p:blipFill>
        <p:spPr>
          <a:xfrm rot="5400000">
            <a:off x="9827515" y="3663408"/>
            <a:ext cx="1631639" cy="1929181"/>
          </a:xfrm>
          <a:prstGeom prst="rect">
            <a:avLst/>
          </a:prstGeom>
        </p:spPr>
      </p:pic>
      <p:pic>
        <p:nvPicPr>
          <p:cNvPr id="19" name="Picture 74" descr="A picture containing yellow, rectangle, accessory, indoor&#10;&#10;Description automatically generated">
            <a:extLst>
              <a:ext uri="{FF2B5EF4-FFF2-40B4-BE49-F238E27FC236}">
                <a16:creationId xmlns:a16="http://schemas.microsoft.com/office/drawing/2014/main" id="{5EDA3D5E-D704-9623-526A-5926B33C08FC}"/>
              </a:ext>
            </a:extLst>
          </p:cNvPr>
          <p:cNvPicPr>
            <a:picLocks noChangeAspect="1"/>
          </p:cNvPicPr>
          <p:nvPr/>
        </p:nvPicPr>
        <p:blipFill rotWithShape="1">
          <a:blip r:embed="rId4">
            <a:extLst>
              <a:ext uri="{28A0092B-C50C-407E-A947-70E740481C1C}">
                <a14:useLocalDpi xmlns:a14="http://schemas.microsoft.com/office/drawing/2010/main" val="0"/>
              </a:ext>
            </a:extLst>
          </a:blip>
          <a:srcRect l="7181" t="16279" r="2401" b="18566"/>
          <a:stretch/>
        </p:blipFill>
        <p:spPr>
          <a:xfrm>
            <a:off x="9836365" y="1239605"/>
            <a:ext cx="1698217" cy="1631639"/>
          </a:xfrm>
          <a:prstGeom prst="rect">
            <a:avLst/>
          </a:prstGeom>
        </p:spPr>
      </p:pic>
      <p:sp>
        <p:nvSpPr>
          <p:cNvPr id="22" name="TextBox 17">
            <a:extLst>
              <a:ext uri="{FF2B5EF4-FFF2-40B4-BE49-F238E27FC236}">
                <a16:creationId xmlns:a16="http://schemas.microsoft.com/office/drawing/2014/main" id="{5CF0081C-2DEF-007F-2A49-19E25A64665B}"/>
              </a:ext>
            </a:extLst>
          </p:cNvPr>
          <p:cNvSpPr txBox="1"/>
          <p:nvPr/>
        </p:nvSpPr>
        <p:spPr>
          <a:xfrm>
            <a:off x="9805979" y="2994247"/>
            <a:ext cx="1758987"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L=35mm, t=2mm </a:t>
            </a:r>
          </a:p>
        </p:txBody>
      </p:sp>
      <p:sp>
        <p:nvSpPr>
          <p:cNvPr id="23" name="TextBox 17">
            <a:extLst>
              <a:ext uri="{FF2B5EF4-FFF2-40B4-BE49-F238E27FC236}">
                <a16:creationId xmlns:a16="http://schemas.microsoft.com/office/drawing/2014/main" id="{10146177-ECEE-67B6-5E6A-25FF6874D054}"/>
              </a:ext>
            </a:extLst>
          </p:cNvPr>
          <p:cNvSpPr txBox="1"/>
          <p:nvPr/>
        </p:nvSpPr>
        <p:spPr>
          <a:xfrm>
            <a:off x="9678744" y="5566821"/>
            <a:ext cx="1875635"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D=40mm, t=20mm </a:t>
            </a:r>
          </a:p>
        </p:txBody>
      </p:sp>
      <p:sp>
        <p:nvSpPr>
          <p:cNvPr id="31" name="Rettangolo 30">
            <a:extLst>
              <a:ext uri="{FF2B5EF4-FFF2-40B4-BE49-F238E27FC236}">
                <a16:creationId xmlns:a16="http://schemas.microsoft.com/office/drawing/2014/main" id="{40162F31-4D3F-8F7E-3D17-0B1A5B927F48}"/>
              </a:ext>
            </a:extLst>
          </p:cNvPr>
          <p:cNvSpPr/>
          <p:nvPr/>
        </p:nvSpPr>
        <p:spPr>
          <a:xfrm>
            <a:off x="9164007" y="601409"/>
            <a:ext cx="2151312" cy="333729"/>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585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30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43"/>
                                        </p:tgtEl>
                                      </p:cBhvr>
                                    </p:animEffect>
                                    <p:set>
                                      <p:cBhvr>
                                        <p:cTn id="32" dur="1" fill="hold">
                                          <p:stCondLst>
                                            <p:cond delay="499"/>
                                          </p:stCondLst>
                                        </p:cTn>
                                        <p:tgtEl>
                                          <p:spTgt spid="4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5"/>
                                        </p:tgtEl>
                                      </p:cBhvr>
                                    </p:animEffect>
                                    <p:set>
                                      <p:cBhvr>
                                        <p:cTn id="38" dur="1" fill="hold">
                                          <p:stCondLst>
                                            <p:cond delay="499"/>
                                          </p:stCondLst>
                                        </p:cTn>
                                        <p:tgtEl>
                                          <p:spTgt spid="4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6"/>
                                        </p:tgtEl>
                                      </p:cBhvr>
                                    </p:animEffect>
                                    <p:set>
                                      <p:cBhvr>
                                        <p:cTn id="41" dur="1" fill="hold">
                                          <p:stCondLst>
                                            <p:cond delay="499"/>
                                          </p:stCondLst>
                                        </p:cTn>
                                        <p:tgtEl>
                                          <p:spTgt spid="4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up)">
                                      <p:cBhvr>
                                        <p:cTn id="49" dur="500"/>
                                        <p:tgtEl>
                                          <p:spTgt spid="51"/>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up)">
                                      <p:cBhvr>
                                        <p:cTn id="52" dur="500"/>
                                        <p:tgtEl>
                                          <p:spTgt spid="5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up)">
                                      <p:cBhvr>
                                        <p:cTn id="63" dur="500"/>
                                        <p:tgtEl>
                                          <p:spTgt spid="5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up)">
                                      <p:cBhvr>
                                        <p:cTn id="81" dur="500"/>
                                        <p:tgtEl>
                                          <p:spTgt spid="18"/>
                                        </p:tgtEl>
                                      </p:cBhvr>
                                    </p:animEffect>
                                  </p:childTnLst>
                                </p:cTn>
                              </p:par>
                              <p:par>
                                <p:cTn id="82" presetID="10" presetClass="entr" presetSubtype="0"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par>
                                <p:cTn id="88" presetID="10" presetClass="entr" presetSubtype="0"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up)">
                                      <p:cBhvr>
                                        <p:cTn id="93" dur="500"/>
                                        <p:tgtEl>
                                          <p:spTgt spid="29"/>
                                        </p:tgtEl>
                                      </p:cBhvr>
                                    </p:animEffect>
                                  </p:childTnLst>
                                </p:cTn>
                              </p:par>
                              <p:par>
                                <p:cTn id="94" presetID="10"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par>
                                <p:cTn id="97" presetID="10"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par>
                                <p:cTn id="100" presetID="10" presetClass="entr" presetSubtype="0"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500"/>
                                        <p:tgtEl>
                                          <p:spTgt spid="16"/>
                                        </p:tgtEl>
                                      </p:cBhvr>
                                    </p:animEffect>
                                  </p:childTnLst>
                                </p:cTn>
                              </p:par>
                              <p:par>
                                <p:cTn id="108" presetID="10" presetClass="entr" presetSubtype="0"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500"/>
                                        <p:tgtEl>
                                          <p:spTgt spid="1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fade">
                                      <p:cBhvr>
                                        <p:cTn id="113" dur="500"/>
                                        <p:tgtEl>
                                          <p:spTgt spid="2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fade">
                                      <p:cBhvr>
                                        <p:cTn id="1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P spid="2" grpId="0" animBg="1"/>
      <p:bldP spid="28" grpId="0" animBg="1"/>
      <p:bldP spid="38" grpId="0" animBg="1"/>
      <p:bldP spid="43" grpId="0" animBg="1"/>
      <p:bldP spid="43" grpId="1" animBg="1"/>
      <p:bldP spid="44" grpId="0" animBg="1"/>
      <p:bldP spid="44" grpId="1" animBg="1"/>
      <p:bldP spid="45" grpId="0" animBg="1"/>
      <p:bldP spid="45" grpId="1" animBg="1"/>
      <p:bldP spid="46" grpId="0" animBg="1"/>
      <p:bldP spid="46" grpId="1" animBg="1"/>
      <p:bldP spid="9" grpId="0" animBg="1"/>
      <p:bldP spid="51" grpId="0" animBg="1"/>
      <p:bldP spid="52" grpId="0" animBg="1"/>
      <p:bldP spid="15" grpId="0" animBg="1"/>
      <p:bldP spid="55" grpId="0" animBg="1"/>
      <p:bldP spid="18" grpId="0" animBg="1"/>
      <p:bldP spid="29"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B5D18C-DC7E-8AEC-D746-81D00735D2E1}"/>
              </a:ext>
            </a:extLst>
          </p:cNvPr>
          <p:cNvSpPr/>
          <p:nvPr/>
        </p:nvSpPr>
        <p:spPr>
          <a:xfrm>
            <a:off x="334296" y="1268869"/>
            <a:ext cx="4345858" cy="16278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4</a:t>
            </a:r>
            <a:r>
              <a:rPr lang="en-GB" sz="2400" b="1" baseline="30000" dirty="0">
                <a:latin typeface="Bell MT" panose="02020503060305020303" pitchFamily="18" charset="0"/>
              </a:rPr>
              <a:t>th</a:t>
            </a:r>
            <a:r>
              <a:rPr lang="en-GB" sz="2400" b="1" dirty="0">
                <a:latin typeface="Bell MT" panose="02020503060305020303" pitchFamily="18" charset="0"/>
              </a:rPr>
              <a:t> and 5</a:t>
            </a:r>
            <a:r>
              <a:rPr lang="en-GB" sz="2400" b="1" baseline="30000" dirty="0">
                <a:latin typeface="Bell MT" panose="02020503060305020303" pitchFamily="18" charset="0"/>
              </a:rPr>
              <a:t>th</a:t>
            </a:r>
            <a:r>
              <a:rPr lang="en-GB" sz="2400" b="1" dirty="0">
                <a:latin typeface="Bell MT" panose="02020503060305020303" pitchFamily="18" charset="0"/>
              </a:rPr>
              <a:t> step: lithography and passivation</a:t>
            </a:r>
          </a:p>
        </p:txBody>
      </p:sp>
      <p:sp>
        <p:nvSpPr>
          <p:cNvPr id="41" name="Rectangle 2">
            <a:extLst>
              <a:ext uri="{FF2B5EF4-FFF2-40B4-BE49-F238E27FC236}">
                <a16:creationId xmlns:a16="http://schemas.microsoft.com/office/drawing/2014/main" id="{5EECFD17-CA8B-6CBF-C8E2-7F20507CB1E0}"/>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
            <a:extLst>
              <a:ext uri="{FF2B5EF4-FFF2-40B4-BE49-F238E27FC236}">
                <a16:creationId xmlns:a16="http://schemas.microsoft.com/office/drawing/2014/main" id="{545A631D-20BD-313D-CD53-E72BB2A3EA82}"/>
              </a:ext>
            </a:extLst>
          </p:cNvPr>
          <p:cNvSpPr/>
          <p:nvPr/>
        </p:nvSpPr>
        <p:spPr>
          <a:xfrm>
            <a:off x="2438400" y="2893283"/>
            <a:ext cx="2241754" cy="1872804"/>
          </a:xfrm>
          <a:prstGeom prst="rect">
            <a:avLst/>
          </a:prstGeom>
          <a:gradFill flip="none" rotWithShape="1">
            <a:gsLst>
              <a:gs pos="0">
                <a:schemeClr val="accent1">
                  <a:lumMod val="67000"/>
                </a:schemeClr>
              </a:gs>
              <a:gs pos="29000">
                <a:schemeClr val="accent1">
                  <a:lumMod val="97000"/>
                  <a:lumOff val="3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7">
            <a:extLst>
              <a:ext uri="{FF2B5EF4-FFF2-40B4-BE49-F238E27FC236}">
                <a16:creationId xmlns:a16="http://schemas.microsoft.com/office/drawing/2014/main" id="{79D3F855-B93C-D189-E53B-0A2F87BD4F94}"/>
              </a:ext>
            </a:extLst>
          </p:cNvPr>
          <p:cNvSpPr txBox="1"/>
          <p:nvPr/>
        </p:nvSpPr>
        <p:spPr>
          <a:xfrm>
            <a:off x="8398693" y="584281"/>
            <a:ext cx="750565"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PLM</a:t>
            </a:r>
            <a:endParaRPr lang="en-US" sz="1600" dirty="0">
              <a:solidFill>
                <a:srgbClr val="FF0000"/>
              </a:solidFill>
              <a:latin typeface="Palatino Linotype" panose="02040502050505030304" pitchFamily="18" charset="0"/>
            </a:endParaRPr>
          </a:p>
        </p:txBody>
      </p:sp>
      <p:sp>
        <p:nvSpPr>
          <p:cNvPr id="16" name="Freccia in giù 1">
            <a:extLst>
              <a:ext uri="{FF2B5EF4-FFF2-40B4-BE49-F238E27FC236}">
                <a16:creationId xmlns:a16="http://schemas.microsoft.com/office/drawing/2014/main" id="{883C1323-F32D-D225-C5E3-7C840455EACE}"/>
              </a:ext>
            </a:extLst>
          </p:cNvPr>
          <p:cNvSpPr/>
          <p:nvPr/>
        </p:nvSpPr>
        <p:spPr>
          <a:xfrm rot="16200000">
            <a:off x="9342035" y="432094"/>
            <a:ext cx="316305" cy="672360"/>
          </a:xfrm>
          <a:prstGeom prst="downArrow">
            <a:avLst>
              <a:gd name="adj1" fmla="val 50000"/>
              <a:gd name="adj2" fmla="val 87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17">
            <a:extLst>
              <a:ext uri="{FF2B5EF4-FFF2-40B4-BE49-F238E27FC236}">
                <a16:creationId xmlns:a16="http://schemas.microsoft.com/office/drawing/2014/main" id="{967E721B-63C2-B54C-6F36-C834B63E5188}"/>
              </a:ext>
            </a:extLst>
          </p:cNvPr>
          <p:cNvSpPr txBox="1"/>
          <p:nvPr/>
        </p:nvSpPr>
        <p:spPr>
          <a:xfrm>
            <a:off x="9836365" y="557095"/>
            <a:ext cx="1478954"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Partial area</a:t>
            </a:r>
            <a:endParaRPr lang="en-US" sz="1600" dirty="0">
              <a:solidFill>
                <a:srgbClr val="FF0000"/>
              </a:solidFill>
              <a:latin typeface="Palatino Linotype" panose="02040502050505030304" pitchFamily="18" charset="0"/>
            </a:endParaRPr>
          </a:p>
        </p:txBody>
      </p:sp>
      <p:sp>
        <p:nvSpPr>
          <p:cNvPr id="5" name="Rectangle 4">
            <a:extLst>
              <a:ext uri="{FF2B5EF4-FFF2-40B4-BE49-F238E27FC236}">
                <a16:creationId xmlns:a16="http://schemas.microsoft.com/office/drawing/2014/main" id="{2C743724-9F79-87E0-80BD-B503931EE20B}"/>
              </a:ext>
            </a:extLst>
          </p:cNvPr>
          <p:cNvSpPr/>
          <p:nvPr/>
        </p:nvSpPr>
        <p:spPr>
          <a:xfrm>
            <a:off x="334296" y="2660206"/>
            <a:ext cx="2104104" cy="244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id="{628DF932-678B-FCB8-F7F4-4F0B9988451E}"/>
              </a:ext>
            </a:extLst>
          </p:cNvPr>
          <p:cNvSpPr txBox="1"/>
          <p:nvPr/>
        </p:nvSpPr>
        <p:spPr>
          <a:xfrm>
            <a:off x="9437608" y="1508288"/>
            <a:ext cx="2302108" cy="1354217"/>
          </a:xfrm>
          <a:prstGeom prst="rect">
            <a:avLst/>
          </a:prstGeom>
          <a:noFill/>
        </p:spPr>
        <p:txBody>
          <a:bodyPr wrap="square" rtlCol="0">
            <a:spAutoFit/>
          </a:bodyPr>
          <a:lstStyle/>
          <a:p>
            <a:pPr algn="ctr"/>
            <a:r>
              <a:rPr lang="en-US" b="1" dirty="0">
                <a:latin typeface="Palatino Linotype" panose="02040502050505030304" pitchFamily="18" charset="0"/>
              </a:rPr>
              <a:t>Selective etching</a:t>
            </a:r>
          </a:p>
          <a:p>
            <a:r>
              <a:rPr lang="en-US" sz="1600" dirty="0">
                <a:latin typeface="Palatino Linotype" panose="02040502050505030304" pitchFamily="18" charset="0"/>
              </a:rPr>
              <a:t>Removal of untreated dopant using selective etchants to protect the near junction.</a:t>
            </a:r>
          </a:p>
        </p:txBody>
      </p:sp>
      <p:sp>
        <p:nvSpPr>
          <p:cNvPr id="8" name="Freccia in giù 27">
            <a:extLst>
              <a:ext uri="{FF2B5EF4-FFF2-40B4-BE49-F238E27FC236}">
                <a16:creationId xmlns:a16="http://schemas.microsoft.com/office/drawing/2014/main" id="{9AAB7A90-DBED-EAB1-3C0F-0CC1C4C7F93E}"/>
              </a:ext>
            </a:extLst>
          </p:cNvPr>
          <p:cNvSpPr/>
          <p:nvPr/>
        </p:nvSpPr>
        <p:spPr>
          <a:xfrm>
            <a:off x="10313454" y="961359"/>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17">
            <a:extLst>
              <a:ext uri="{FF2B5EF4-FFF2-40B4-BE49-F238E27FC236}">
                <a16:creationId xmlns:a16="http://schemas.microsoft.com/office/drawing/2014/main" id="{8BCCB300-AC9B-05B9-487D-833D27B5A9EA}"/>
              </a:ext>
            </a:extLst>
          </p:cNvPr>
          <p:cNvSpPr txBox="1"/>
          <p:nvPr/>
        </p:nvSpPr>
        <p:spPr>
          <a:xfrm>
            <a:off x="2819800" y="4097832"/>
            <a:ext cx="1478954" cy="369332"/>
          </a:xfrm>
          <a:prstGeom prst="rect">
            <a:avLst/>
          </a:prstGeom>
          <a:noFill/>
        </p:spPr>
        <p:txBody>
          <a:bodyPr wrap="square" rtlCol="0">
            <a:spAutoFit/>
          </a:bodyPr>
          <a:lstStyle/>
          <a:p>
            <a:pPr algn="ctr"/>
            <a:r>
              <a:rPr lang="en-US" b="1" dirty="0">
                <a:solidFill>
                  <a:schemeClr val="bg1"/>
                </a:solidFill>
                <a:latin typeface="Palatino Linotype" panose="02040502050505030304" pitchFamily="18" charset="0"/>
              </a:rPr>
              <a:t>DOPED</a:t>
            </a:r>
            <a:endParaRPr lang="en-US" sz="1600" dirty="0">
              <a:solidFill>
                <a:schemeClr val="bg1"/>
              </a:solidFill>
              <a:latin typeface="Palatino Linotype" panose="02040502050505030304" pitchFamily="18" charset="0"/>
            </a:endParaRPr>
          </a:p>
        </p:txBody>
      </p:sp>
      <p:sp>
        <p:nvSpPr>
          <p:cNvPr id="11" name="TextBox 17">
            <a:extLst>
              <a:ext uri="{FF2B5EF4-FFF2-40B4-BE49-F238E27FC236}">
                <a16:creationId xmlns:a16="http://schemas.microsoft.com/office/drawing/2014/main" id="{0F176CD9-5411-EA42-B60C-131F9B9F969C}"/>
              </a:ext>
            </a:extLst>
          </p:cNvPr>
          <p:cNvSpPr txBox="1"/>
          <p:nvPr/>
        </p:nvSpPr>
        <p:spPr>
          <a:xfrm>
            <a:off x="599538" y="4097832"/>
            <a:ext cx="1478954" cy="369332"/>
          </a:xfrm>
          <a:prstGeom prst="rect">
            <a:avLst/>
          </a:prstGeom>
          <a:noFill/>
        </p:spPr>
        <p:txBody>
          <a:bodyPr wrap="square" rtlCol="0">
            <a:spAutoFit/>
          </a:bodyPr>
          <a:lstStyle/>
          <a:p>
            <a:pPr algn="ctr"/>
            <a:r>
              <a:rPr lang="en-US" b="1" dirty="0">
                <a:solidFill>
                  <a:schemeClr val="bg1"/>
                </a:solidFill>
                <a:latin typeface="Palatino Linotype" panose="02040502050505030304" pitchFamily="18" charset="0"/>
              </a:rPr>
              <a:t>UNDOPED</a:t>
            </a:r>
            <a:endParaRPr lang="en-US" sz="1600" dirty="0">
              <a:solidFill>
                <a:schemeClr val="bg1"/>
              </a:solidFill>
              <a:latin typeface="Palatino Linotype" panose="02040502050505030304" pitchFamily="18" charset="0"/>
            </a:endParaRPr>
          </a:p>
        </p:txBody>
      </p:sp>
      <p:sp>
        <p:nvSpPr>
          <p:cNvPr id="20" name="TextBox 17">
            <a:extLst>
              <a:ext uri="{FF2B5EF4-FFF2-40B4-BE49-F238E27FC236}">
                <a16:creationId xmlns:a16="http://schemas.microsoft.com/office/drawing/2014/main" id="{A2F79905-808D-FBB9-77C3-8315064F1C05}"/>
              </a:ext>
            </a:extLst>
          </p:cNvPr>
          <p:cNvSpPr txBox="1"/>
          <p:nvPr/>
        </p:nvSpPr>
        <p:spPr>
          <a:xfrm>
            <a:off x="1455173" y="1838026"/>
            <a:ext cx="2104103" cy="369332"/>
          </a:xfrm>
          <a:prstGeom prst="rect">
            <a:avLst/>
          </a:prstGeom>
          <a:noFill/>
        </p:spPr>
        <p:txBody>
          <a:bodyPr wrap="square" rtlCol="0">
            <a:spAutoFit/>
          </a:bodyPr>
          <a:lstStyle/>
          <a:p>
            <a:pPr algn="ctr"/>
            <a:r>
              <a:rPr lang="en-US" b="1" dirty="0">
                <a:solidFill>
                  <a:schemeClr val="accent2">
                    <a:lumMod val="75000"/>
                  </a:schemeClr>
                </a:solidFill>
                <a:latin typeface="Palatino Linotype" panose="02040502050505030304" pitchFamily="18" charset="0"/>
              </a:rPr>
              <a:t>WET ETCHING</a:t>
            </a:r>
            <a:endParaRPr lang="en-US" sz="1600" dirty="0">
              <a:solidFill>
                <a:schemeClr val="accent2">
                  <a:lumMod val="75000"/>
                </a:schemeClr>
              </a:solidFill>
              <a:latin typeface="Palatino Linotype" panose="02040502050505030304" pitchFamily="18" charset="0"/>
            </a:endParaRPr>
          </a:p>
        </p:txBody>
      </p:sp>
      <p:sp>
        <p:nvSpPr>
          <p:cNvPr id="22" name="TextBox 17">
            <a:extLst>
              <a:ext uri="{FF2B5EF4-FFF2-40B4-BE49-F238E27FC236}">
                <a16:creationId xmlns:a16="http://schemas.microsoft.com/office/drawing/2014/main" id="{BCB3BB34-FE7B-F8CE-DC06-153C46B45D44}"/>
              </a:ext>
            </a:extLst>
          </p:cNvPr>
          <p:cNvSpPr txBox="1"/>
          <p:nvPr/>
        </p:nvSpPr>
        <p:spPr>
          <a:xfrm>
            <a:off x="9306801" y="3411870"/>
            <a:ext cx="2538082" cy="1107996"/>
          </a:xfrm>
          <a:prstGeom prst="rect">
            <a:avLst/>
          </a:prstGeom>
          <a:noFill/>
        </p:spPr>
        <p:txBody>
          <a:bodyPr wrap="square" rtlCol="0">
            <a:spAutoFit/>
          </a:bodyPr>
          <a:lstStyle/>
          <a:p>
            <a:pPr algn="ctr"/>
            <a:r>
              <a:rPr lang="en-US" b="1" dirty="0">
                <a:latin typeface="Palatino Linotype" panose="02040502050505030304" pitchFamily="18" charset="0"/>
              </a:rPr>
              <a:t>Chemical passivation</a:t>
            </a:r>
          </a:p>
          <a:p>
            <a:r>
              <a:rPr lang="en-US" sz="1600" dirty="0">
                <a:latin typeface="Palatino Linotype" panose="02040502050505030304" pitchFamily="18" charset="0"/>
              </a:rPr>
              <a:t>Passivation of undoped surfaces with suitable solutions. </a:t>
            </a:r>
          </a:p>
        </p:txBody>
      </p:sp>
      <p:sp>
        <p:nvSpPr>
          <p:cNvPr id="23" name="Freccia in giù 27">
            <a:extLst>
              <a:ext uri="{FF2B5EF4-FFF2-40B4-BE49-F238E27FC236}">
                <a16:creationId xmlns:a16="http://schemas.microsoft.com/office/drawing/2014/main" id="{46104E9F-5F5D-FE76-B4FA-1DE7C9777DA6}"/>
              </a:ext>
            </a:extLst>
          </p:cNvPr>
          <p:cNvSpPr/>
          <p:nvPr/>
        </p:nvSpPr>
        <p:spPr>
          <a:xfrm>
            <a:off x="10313454" y="2862505"/>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4" name="Straight Connector 23">
            <a:extLst>
              <a:ext uri="{FF2B5EF4-FFF2-40B4-BE49-F238E27FC236}">
                <a16:creationId xmlns:a16="http://schemas.microsoft.com/office/drawing/2014/main" id="{ADAD3D07-481B-135E-D917-AA3C49837947}"/>
              </a:ext>
            </a:extLst>
          </p:cNvPr>
          <p:cNvCxnSpPr>
            <a:cxnSpLocks/>
          </p:cNvCxnSpPr>
          <p:nvPr/>
        </p:nvCxnSpPr>
        <p:spPr>
          <a:xfrm>
            <a:off x="334296" y="2881681"/>
            <a:ext cx="2104104" cy="2215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7" name="TextBox 17">
            <a:extLst>
              <a:ext uri="{FF2B5EF4-FFF2-40B4-BE49-F238E27FC236}">
                <a16:creationId xmlns:a16="http://schemas.microsoft.com/office/drawing/2014/main" id="{A56989A7-0BA8-1268-426C-C3EF1D0795C7}"/>
              </a:ext>
            </a:extLst>
          </p:cNvPr>
          <p:cNvSpPr txBox="1"/>
          <p:nvPr/>
        </p:nvSpPr>
        <p:spPr>
          <a:xfrm>
            <a:off x="6429634" y="535521"/>
            <a:ext cx="1203747"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Full area</a:t>
            </a:r>
            <a:endParaRPr lang="en-US" sz="1600" dirty="0">
              <a:solidFill>
                <a:srgbClr val="FF0000"/>
              </a:solidFill>
              <a:latin typeface="Palatino Linotype" panose="02040502050505030304" pitchFamily="18" charset="0"/>
            </a:endParaRPr>
          </a:p>
        </p:txBody>
      </p:sp>
      <p:sp>
        <p:nvSpPr>
          <p:cNvPr id="39" name="Freccia in giù 1">
            <a:extLst>
              <a:ext uri="{FF2B5EF4-FFF2-40B4-BE49-F238E27FC236}">
                <a16:creationId xmlns:a16="http://schemas.microsoft.com/office/drawing/2014/main" id="{81BF6270-EE0D-31AB-EFE6-DCF09FAF30D6}"/>
              </a:ext>
            </a:extLst>
          </p:cNvPr>
          <p:cNvSpPr/>
          <p:nvPr/>
        </p:nvSpPr>
        <p:spPr>
          <a:xfrm rot="5400000">
            <a:off x="7911738" y="414693"/>
            <a:ext cx="286805" cy="687108"/>
          </a:xfrm>
          <a:prstGeom prst="downArrow">
            <a:avLst>
              <a:gd name="adj1" fmla="val 50000"/>
              <a:gd name="adj2" fmla="val 87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ctangle: Single Corner Snipped 4" descr="colored rectangle">
            <a:extLst>
              <a:ext uri="{FF2B5EF4-FFF2-40B4-BE49-F238E27FC236}">
                <a16:creationId xmlns:a16="http://schemas.microsoft.com/office/drawing/2014/main" id="{792D4185-A5C6-139C-7837-EC3F12F3D27C}"/>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4" name="TextBox 17">
            <a:extLst>
              <a:ext uri="{FF2B5EF4-FFF2-40B4-BE49-F238E27FC236}">
                <a16:creationId xmlns:a16="http://schemas.microsoft.com/office/drawing/2014/main" id="{DCA1176C-DAB3-8BA2-B2DD-352B7462E10D}"/>
              </a:ext>
            </a:extLst>
          </p:cNvPr>
          <p:cNvSpPr txBox="1"/>
          <p:nvPr/>
        </p:nvSpPr>
        <p:spPr>
          <a:xfrm>
            <a:off x="5808256" y="3482441"/>
            <a:ext cx="2600365"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L=35mm, t=10mm </a:t>
            </a:r>
          </a:p>
        </p:txBody>
      </p:sp>
      <p:grpSp>
        <p:nvGrpSpPr>
          <p:cNvPr id="38" name="Gruppo 37">
            <a:extLst>
              <a:ext uri="{FF2B5EF4-FFF2-40B4-BE49-F238E27FC236}">
                <a16:creationId xmlns:a16="http://schemas.microsoft.com/office/drawing/2014/main" id="{00226AA9-769D-5FCE-AE4D-E899F517A3C5}"/>
              </a:ext>
            </a:extLst>
          </p:cNvPr>
          <p:cNvGrpSpPr/>
          <p:nvPr/>
        </p:nvGrpSpPr>
        <p:grpSpPr>
          <a:xfrm>
            <a:off x="6059212" y="1278597"/>
            <a:ext cx="2043931" cy="2090164"/>
            <a:chOff x="6027615" y="3146933"/>
            <a:chExt cx="2371078" cy="2424711"/>
          </a:xfrm>
        </p:grpSpPr>
        <p:pic>
          <p:nvPicPr>
            <p:cNvPr id="2" name="Picture 61" descr="A square object on a white surface&#10;&#10;Description automatically generated with low confidence">
              <a:extLst>
                <a:ext uri="{FF2B5EF4-FFF2-40B4-BE49-F238E27FC236}">
                  <a16:creationId xmlns:a16="http://schemas.microsoft.com/office/drawing/2014/main" id="{39870FE4-E443-3671-15FE-6C034580F7A6}"/>
                </a:ext>
              </a:extLst>
            </p:cNvPr>
            <p:cNvPicPr>
              <a:picLocks noChangeAspect="1"/>
            </p:cNvPicPr>
            <p:nvPr/>
          </p:nvPicPr>
          <p:blipFill rotWithShape="1">
            <a:blip r:embed="rId3">
              <a:extLst>
                <a:ext uri="{28A0092B-C50C-407E-A947-70E740481C1C}">
                  <a14:useLocalDpi xmlns:a14="http://schemas.microsoft.com/office/drawing/2010/main" val="0"/>
                </a:ext>
              </a:extLst>
            </a:blip>
            <a:srcRect l="14309" t="17196" r="28315" b="7996"/>
            <a:stretch/>
          </p:blipFill>
          <p:spPr>
            <a:xfrm rot="5400000">
              <a:off x="6000798" y="3173750"/>
              <a:ext cx="2424711" cy="2371078"/>
            </a:xfrm>
            <a:prstGeom prst="rect">
              <a:avLst/>
            </a:prstGeom>
          </p:spPr>
        </p:pic>
        <p:sp>
          <p:nvSpPr>
            <p:cNvPr id="6" name="Parallelogramma 5">
              <a:extLst>
                <a:ext uri="{FF2B5EF4-FFF2-40B4-BE49-F238E27FC236}">
                  <a16:creationId xmlns:a16="http://schemas.microsoft.com/office/drawing/2014/main" id="{D985547E-EAB4-ED79-5C0A-DC7F75DD7A77}"/>
                </a:ext>
              </a:extLst>
            </p:cNvPr>
            <p:cNvSpPr/>
            <p:nvPr/>
          </p:nvSpPr>
          <p:spPr>
            <a:xfrm>
              <a:off x="6360646" y="3516265"/>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Parallelogramma 8">
              <a:extLst>
                <a:ext uri="{FF2B5EF4-FFF2-40B4-BE49-F238E27FC236}">
                  <a16:creationId xmlns:a16="http://schemas.microsoft.com/office/drawing/2014/main" id="{D0119EE0-DF47-5E2A-70FD-11E5AFDB64E4}"/>
                </a:ext>
              </a:extLst>
            </p:cNvPr>
            <p:cNvSpPr/>
            <p:nvPr/>
          </p:nvSpPr>
          <p:spPr>
            <a:xfrm>
              <a:off x="6731644" y="3510948"/>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Parallelogramma 12">
              <a:extLst>
                <a:ext uri="{FF2B5EF4-FFF2-40B4-BE49-F238E27FC236}">
                  <a16:creationId xmlns:a16="http://schemas.microsoft.com/office/drawing/2014/main" id="{4F2FA835-E9C6-0BB3-34D3-E52190A306E0}"/>
                </a:ext>
              </a:extLst>
            </p:cNvPr>
            <p:cNvSpPr/>
            <p:nvPr/>
          </p:nvSpPr>
          <p:spPr>
            <a:xfrm>
              <a:off x="7199067" y="3516265"/>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Parallelogramma 14">
              <a:extLst>
                <a:ext uri="{FF2B5EF4-FFF2-40B4-BE49-F238E27FC236}">
                  <a16:creationId xmlns:a16="http://schemas.microsoft.com/office/drawing/2014/main" id="{9C3DCF20-7999-5C97-12BB-89829FD3AA85}"/>
                </a:ext>
              </a:extLst>
            </p:cNvPr>
            <p:cNvSpPr/>
            <p:nvPr/>
          </p:nvSpPr>
          <p:spPr>
            <a:xfrm>
              <a:off x="7570065" y="3510948"/>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Parallelogramma 17">
              <a:extLst>
                <a:ext uri="{FF2B5EF4-FFF2-40B4-BE49-F238E27FC236}">
                  <a16:creationId xmlns:a16="http://schemas.microsoft.com/office/drawing/2014/main" id="{32A82C56-E620-3667-7D3B-E6F9AF755559}"/>
                </a:ext>
              </a:extLst>
            </p:cNvPr>
            <p:cNvSpPr/>
            <p:nvPr/>
          </p:nvSpPr>
          <p:spPr>
            <a:xfrm>
              <a:off x="6266757" y="3459634"/>
              <a:ext cx="1728759" cy="1714500"/>
            </a:xfrm>
            <a:prstGeom prst="parallelogram">
              <a:avLst>
                <a:gd name="adj" fmla="val 292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Parallelogramma 20">
              <a:extLst>
                <a:ext uri="{FF2B5EF4-FFF2-40B4-BE49-F238E27FC236}">
                  <a16:creationId xmlns:a16="http://schemas.microsoft.com/office/drawing/2014/main" id="{A179AF23-60A5-6691-A1B2-4C4A34140ACE}"/>
                </a:ext>
              </a:extLst>
            </p:cNvPr>
            <p:cNvSpPr/>
            <p:nvPr/>
          </p:nvSpPr>
          <p:spPr>
            <a:xfrm>
              <a:off x="6100976" y="3253319"/>
              <a:ext cx="2199142" cy="2110791"/>
            </a:xfrm>
            <a:prstGeom prst="parallelogram">
              <a:avLst>
                <a:gd name="adj" fmla="val 292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1" name="Gruppo 30">
            <a:extLst>
              <a:ext uri="{FF2B5EF4-FFF2-40B4-BE49-F238E27FC236}">
                <a16:creationId xmlns:a16="http://schemas.microsoft.com/office/drawing/2014/main" id="{5A6A45CD-6167-25D3-39BD-60876FB1C5F7}"/>
              </a:ext>
            </a:extLst>
          </p:cNvPr>
          <p:cNvGrpSpPr/>
          <p:nvPr/>
        </p:nvGrpSpPr>
        <p:grpSpPr>
          <a:xfrm>
            <a:off x="5771962" y="4122960"/>
            <a:ext cx="2628511" cy="1907533"/>
            <a:chOff x="6480381" y="2434569"/>
            <a:chExt cx="4920427" cy="3570796"/>
          </a:xfrm>
        </p:grpSpPr>
        <p:pic>
          <p:nvPicPr>
            <p:cNvPr id="25" name="Picture 65" descr="A picture containing indoor, tableware&#10;&#10;Description automatically generated">
              <a:extLst>
                <a:ext uri="{FF2B5EF4-FFF2-40B4-BE49-F238E27FC236}">
                  <a16:creationId xmlns:a16="http://schemas.microsoft.com/office/drawing/2014/main" id="{D8AB18F2-B941-156D-1F90-5CC39E7AB470}"/>
                </a:ext>
              </a:extLst>
            </p:cNvPr>
            <p:cNvPicPr>
              <a:picLocks noChangeAspect="1"/>
            </p:cNvPicPr>
            <p:nvPr/>
          </p:nvPicPr>
          <p:blipFill rotWithShape="1">
            <a:blip r:embed="rId4">
              <a:extLst>
                <a:ext uri="{28A0092B-C50C-407E-A947-70E740481C1C}">
                  <a14:useLocalDpi xmlns:a14="http://schemas.microsoft.com/office/drawing/2010/main" val="0"/>
                </a:ext>
              </a:extLst>
            </a:blip>
            <a:srcRect l="28817" r="13237"/>
            <a:stretch/>
          </p:blipFill>
          <p:spPr>
            <a:xfrm rot="5400000">
              <a:off x="7304522" y="1909078"/>
              <a:ext cx="3570796" cy="4621777"/>
            </a:xfrm>
            <a:prstGeom prst="rect">
              <a:avLst/>
            </a:prstGeom>
          </p:spPr>
        </p:pic>
        <p:sp>
          <p:nvSpPr>
            <p:cNvPr id="26" name="TextBox 66">
              <a:extLst>
                <a:ext uri="{FF2B5EF4-FFF2-40B4-BE49-F238E27FC236}">
                  <a16:creationId xmlns:a16="http://schemas.microsoft.com/office/drawing/2014/main" id="{D576C02E-D64C-F9BA-CC55-60C493571190}"/>
                </a:ext>
              </a:extLst>
            </p:cNvPr>
            <p:cNvSpPr txBox="1"/>
            <p:nvPr/>
          </p:nvSpPr>
          <p:spPr>
            <a:xfrm>
              <a:off x="6480381" y="2738532"/>
              <a:ext cx="864339" cy="369333"/>
            </a:xfrm>
            <a:prstGeom prst="rect">
              <a:avLst/>
            </a:prstGeom>
            <a:noFill/>
          </p:spPr>
          <p:txBody>
            <a:bodyPr wrap="none" rtlCol="0">
              <a:spAutoFit/>
            </a:bodyPr>
            <a:lstStyle/>
            <a:p>
              <a:r>
                <a:rPr lang="en-US" sz="1800" b="1" dirty="0">
                  <a:latin typeface="Palatino Linotype" panose="02040502050505030304" pitchFamily="18" charset="0"/>
                </a:rPr>
                <a:t>H</a:t>
              </a:r>
              <a:r>
                <a:rPr lang="en-US" sz="1800" b="1" baseline="-25000" dirty="0">
                  <a:latin typeface="Palatino Linotype" panose="02040502050505030304" pitchFamily="18" charset="0"/>
                </a:rPr>
                <a:t>2</a:t>
              </a:r>
              <a:r>
                <a:rPr lang="en-US" sz="1800" b="1" dirty="0">
                  <a:latin typeface="Palatino Linotype" panose="02040502050505030304" pitchFamily="18" charset="0"/>
                </a:rPr>
                <a:t>SO</a:t>
              </a:r>
              <a:r>
                <a:rPr lang="en-US" sz="1800" b="1" baseline="-25000" dirty="0">
                  <a:latin typeface="Palatino Linotype" panose="02040502050505030304" pitchFamily="18" charset="0"/>
                </a:rPr>
                <a:t>4</a:t>
              </a:r>
              <a:endParaRPr lang="en-US" b="1" dirty="0"/>
            </a:p>
          </p:txBody>
        </p:sp>
        <p:sp>
          <p:nvSpPr>
            <p:cNvPr id="27" name="TextBox 67">
              <a:extLst>
                <a:ext uri="{FF2B5EF4-FFF2-40B4-BE49-F238E27FC236}">
                  <a16:creationId xmlns:a16="http://schemas.microsoft.com/office/drawing/2014/main" id="{CF4E48F4-F19D-961E-6C62-321118BC16D1}"/>
                </a:ext>
              </a:extLst>
            </p:cNvPr>
            <p:cNvSpPr txBox="1"/>
            <p:nvPr/>
          </p:nvSpPr>
          <p:spPr>
            <a:xfrm>
              <a:off x="9212900" y="5330420"/>
              <a:ext cx="1140568" cy="369333"/>
            </a:xfrm>
            <a:prstGeom prst="rect">
              <a:avLst/>
            </a:prstGeom>
            <a:noFill/>
          </p:spPr>
          <p:txBody>
            <a:bodyPr wrap="none" rtlCol="0">
              <a:spAutoFit/>
            </a:bodyPr>
            <a:lstStyle/>
            <a:p>
              <a:r>
                <a:rPr lang="en-US" sz="1800" b="1" dirty="0" err="1">
                  <a:latin typeface="Palatino Linotype" panose="02040502050505030304" pitchFamily="18" charset="0"/>
                </a:rPr>
                <a:t>BDWater</a:t>
              </a:r>
              <a:endParaRPr lang="en-US" b="1" dirty="0"/>
            </a:p>
          </p:txBody>
        </p:sp>
        <p:cxnSp>
          <p:nvCxnSpPr>
            <p:cNvPr id="28" name="Straight Arrow Connector 69">
              <a:extLst>
                <a:ext uri="{FF2B5EF4-FFF2-40B4-BE49-F238E27FC236}">
                  <a16:creationId xmlns:a16="http://schemas.microsoft.com/office/drawing/2014/main" id="{3957E981-5FBF-53D9-0ECD-9E9014CD706C}"/>
                </a:ext>
              </a:extLst>
            </p:cNvPr>
            <p:cNvCxnSpPr>
              <a:cxnSpLocks/>
            </p:cNvCxnSpPr>
            <p:nvPr/>
          </p:nvCxnSpPr>
          <p:spPr>
            <a:xfrm flipH="1">
              <a:off x="7944465" y="3143815"/>
              <a:ext cx="614372" cy="455103"/>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71">
              <a:extLst>
                <a:ext uri="{FF2B5EF4-FFF2-40B4-BE49-F238E27FC236}">
                  <a16:creationId xmlns:a16="http://schemas.microsoft.com/office/drawing/2014/main" id="{EF33B4D2-C13B-4B80-6A70-144CCF974FBD}"/>
                </a:ext>
              </a:extLst>
            </p:cNvPr>
            <p:cNvCxnSpPr>
              <a:cxnSpLocks/>
            </p:cNvCxnSpPr>
            <p:nvPr/>
          </p:nvCxnSpPr>
          <p:spPr>
            <a:xfrm flipV="1">
              <a:off x="9020536" y="4330812"/>
              <a:ext cx="658455" cy="451886"/>
            </a:xfrm>
            <a:prstGeom prst="straightConnector1">
              <a:avLst/>
            </a:prstGeom>
            <a:ln w="57150">
              <a:solidFill>
                <a:srgbClr val="00B050"/>
              </a:solidFill>
              <a:tailEnd type="triangle"/>
            </a:ln>
          </p:spPr>
          <p:style>
            <a:lnRef idx="3">
              <a:schemeClr val="accent4"/>
            </a:lnRef>
            <a:fillRef idx="0">
              <a:schemeClr val="accent4"/>
            </a:fillRef>
            <a:effectRef idx="2">
              <a:schemeClr val="accent4"/>
            </a:effectRef>
            <a:fontRef idx="minor">
              <a:schemeClr val="tx1"/>
            </a:fontRef>
          </p:style>
        </p:cxnSp>
        <p:cxnSp>
          <p:nvCxnSpPr>
            <p:cNvPr id="30" name="Straight Arrow Connector 73">
              <a:extLst>
                <a:ext uri="{FF2B5EF4-FFF2-40B4-BE49-F238E27FC236}">
                  <a16:creationId xmlns:a16="http://schemas.microsoft.com/office/drawing/2014/main" id="{34845BC4-B27A-3BC2-1C61-6FFC6559A5C9}"/>
                </a:ext>
              </a:extLst>
            </p:cNvPr>
            <p:cNvCxnSpPr>
              <a:cxnSpLocks/>
            </p:cNvCxnSpPr>
            <p:nvPr/>
          </p:nvCxnSpPr>
          <p:spPr>
            <a:xfrm>
              <a:off x="7689978" y="4663180"/>
              <a:ext cx="542374" cy="675935"/>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
        <p:nvSpPr>
          <p:cNvPr id="43" name="TextBox 17">
            <a:extLst>
              <a:ext uri="{FF2B5EF4-FFF2-40B4-BE49-F238E27FC236}">
                <a16:creationId xmlns:a16="http://schemas.microsoft.com/office/drawing/2014/main" id="{60445145-8287-AA59-6004-461289E3E653}"/>
              </a:ext>
            </a:extLst>
          </p:cNvPr>
          <p:cNvSpPr txBox="1"/>
          <p:nvPr/>
        </p:nvSpPr>
        <p:spPr>
          <a:xfrm>
            <a:off x="8918219" y="4707054"/>
            <a:ext cx="3007082" cy="1323439"/>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In the case of Sb dopant:</a:t>
            </a:r>
          </a:p>
          <a:p>
            <a:pPr marL="285750" indent="-285750">
              <a:buFont typeface="Arial" panose="020B0604020202020204" pitchFamily="34" charset="0"/>
              <a:buChar char="•"/>
            </a:pPr>
            <a:r>
              <a:rPr lang="en-US" sz="1600" dirty="0">
                <a:latin typeface="Palatino Linotype" panose="02040502050505030304" pitchFamily="18" charset="0"/>
              </a:rPr>
              <a:t>Hot pure H</a:t>
            </a:r>
            <a:r>
              <a:rPr lang="en-US" sz="1600" baseline="-25000" dirty="0">
                <a:latin typeface="Palatino Linotype" panose="02040502050505030304" pitchFamily="18" charset="0"/>
              </a:rPr>
              <a:t>2</a:t>
            </a:r>
            <a:r>
              <a:rPr lang="en-US" sz="1600" dirty="0">
                <a:latin typeface="Palatino Linotype" panose="02040502050505030304" pitchFamily="18" charset="0"/>
              </a:rPr>
              <a:t>SO</a:t>
            </a:r>
            <a:r>
              <a:rPr lang="en-US" sz="1600" baseline="-25000" dirty="0">
                <a:latin typeface="Palatino Linotype" panose="02040502050505030304" pitchFamily="18" charset="0"/>
              </a:rPr>
              <a:t>4</a:t>
            </a:r>
            <a:r>
              <a:rPr lang="en-US" sz="1600" dirty="0">
                <a:latin typeface="Palatino Linotype" panose="02040502050505030304" pitchFamily="18" charset="0"/>
              </a:rPr>
              <a:t> to remove  Sb deposition</a:t>
            </a:r>
          </a:p>
          <a:p>
            <a:pPr marL="285750" indent="-285750">
              <a:buFont typeface="Arial" panose="020B0604020202020204" pitchFamily="34" charset="0"/>
              <a:buChar char="•"/>
            </a:pPr>
            <a:r>
              <a:rPr lang="en-US" sz="1600" dirty="0">
                <a:latin typeface="Palatino Linotype" panose="02040502050505030304" pitchFamily="18" charset="0"/>
              </a:rPr>
              <a:t>H</a:t>
            </a:r>
            <a:r>
              <a:rPr lang="en-US" sz="1600" baseline="-25000" dirty="0">
                <a:latin typeface="Palatino Linotype" panose="02040502050505030304" pitchFamily="18" charset="0"/>
              </a:rPr>
              <a:t>2</a:t>
            </a:r>
            <a:r>
              <a:rPr lang="en-US" sz="1600" dirty="0">
                <a:latin typeface="Palatino Linotype" panose="02040502050505030304" pitchFamily="18" charset="0"/>
              </a:rPr>
              <a:t>O</a:t>
            </a:r>
            <a:r>
              <a:rPr lang="en-US" sz="1600" baseline="-25000" dirty="0">
                <a:latin typeface="Palatino Linotype" panose="02040502050505030304" pitchFamily="18" charset="0"/>
              </a:rPr>
              <a:t> </a:t>
            </a:r>
            <a:r>
              <a:rPr lang="en-US" sz="1600" dirty="0">
                <a:latin typeface="Palatino Linotype" panose="02040502050505030304" pitchFamily="18" charset="0"/>
              </a:rPr>
              <a:t>to complete the passivation</a:t>
            </a:r>
          </a:p>
        </p:txBody>
      </p:sp>
      <p:sp>
        <p:nvSpPr>
          <p:cNvPr id="44" name="Rettangolo 43">
            <a:extLst>
              <a:ext uri="{FF2B5EF4-FFF2-40B4-BE49-F238E27FC236}">
                <a16:creationId xmlns:a16="http://schemas.microsoft.com/office/drawing/2014/main" id="{FAC6991B-D04F-DA82-2341-463630284663}"/>
              </a:ext>
            </a:extLst>
          </p:cNvPr>
          <p:cNvSpPr/>
          <p:nvPr/>
        </p:nvSpPr>
        <p:spPr>
          <a:xfrm>
            <a:off x="6344607" y="601409"/>
            <a:ext cx="2151312" cy="333729"/>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880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10" presetClass="exit" presetSubtype="0" fill="hold" grpId="0" nodeType="after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1" grpId="0" animBg="1"/>
      <p:bldP spid="42" grpId="0" animBg="1"/>
      <p:bldP spid="5" grpId="0" animBg="1"/>
      <p:bldP spid="5" grpId="1" animBg="1"/>
      <p:bldP spid="7" grpId="0"/>
      <p:bldP spid="8" grpId="0" animBg="1"/>
      <p:bldP spid="10" grpId="0"/>
      <p:bldP spid="20" grpId="0"/>
      <p:bldP spid="20" grpId="1"/>
      <p:bldP spid="22" grpId="0"/>
      <p:bldP spid="23" grpId="0" animBg="1"/>
      <p:bldP spid="4"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5</a:t>
            </a:r>
            <a:r>
              <a:rPr lang="en-GB" sz="2400" b="1" baseline="30000" dirty="0">
                <a:latin typeface="Bell MT" panose="02020503060305020303" pitchFamily="18" charset="0"/>
              </a:rPr>
              <a:t>th</a:t>
            </a:r>
            <a:r>
              <a:rPr lang="en-GB" sz="2400" b="1" dirty="0">
                <a:latin typeface="Bell MT" panose="02020503060305020303" pitchFamily="18" charset="0"/>
              </a:rPr>
              <a:t> step: passivation</a:t>
            </a:r>
          </a:p>
        </p:txBody>
      </p:sp>
      <p:pic>
        <p:nvPicPr>
          <p:cNvPr id="6" name="Immagine 5" descr="Immagine che contiene interni, tavolo, cibo, sedendo&#10;&#10;Descrizione generata automaticamente">
            <a:extLst>
              <a:ext uri="{FF2B5EF4-FFF2-40B4-BE49-F238E27FC236}">
                <a16:creationId xmlns:a16="http://schemas.microsoft.com/office/drawing/2014/main" id="{D5911231-2956-D9F3-A023-4D03E6348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44" y="1584485"/>
            <a:ext cx="3421857" cy="4562476"/>
          </a:xfrm>
          <a:prstGeom prst="rect">
            <a:avLst/>
          </a:prstGeom>
          <a:ln w="57150">
            <a:solidFill>
              <a:srgbClr val="00B050"/>
            </a:solidFill>
          </a:ln>
        </p:spPr>
      </p:pic>
      <p:pic>
        <p:nvPicPr>
          <p:cNvPr id="9" name="Immagine 8">
            <a:extLst>
              <a:ext uri="{FF2B5EF4-FFF2-40B4-BE49-F238E27FC236}">
                <a16:creationId xmlns:a16="http://schemas.microsoft.com/office/drawing/2014/main" id="{E4D96357-D5B1-B680-1189-3AE32693F1BA}"/>
              </a:ext>
            </a:extLst>
          </p:cNvPr>
          <p:cNvPicPr>
            <a:picLocks noChangeAspect="1"/>
          </p:cNvPicPr>
          <p:nvPr/>
        </p:nvPicPr>
        <p:blipFill>
          <a:blip r:embed="rId4"/>
          <a:stretch>
            <a:fillRect/>
          </a:stretch>
        </p:blipFill>
        <p:spPr>
          <a:xfrm>
            <a:off x="4385072" y="1584485"/>
            <a:ext cx="3421857" cy="4562476"/>
          </a:xfrm>
          <a:prstGeom prst="rect">
            <a:avLst/>
          </a:prstGeom>
          <a:ln w="57150">
            <a:solidFill>
              <a:srgbClr val="00B050"/>
            </a:solidFill>
          </a:ln>
        </p:spPr>
      </p:pic>
      <p:sp>
        <p:nvSpPr>
          <p:cNvPr id="10" name="TextBox 17">
            <a:extLst>
              <a:ext uri="{FF2B5EF4-FFF2-40B4-BE49-F238E27FC236}">
                <a16:creationId xmlns:a16="http://schemas.microsoft.com/office/drawing/2014/main" id="{462F8C32-C70B-841C-46A2-8378CFAFB310}"/>
              </a:ext>
            </a:extLst>
          </p:cNvPr>
          <p:cNvSpPr txBox="1"/>
          <p:nvPr/>
        </p:nvSpPr>
        <p:spPr>
          <a:xfrm>
            <a:off x="1839866" y="593841"/>
            <a:ext cx="8504845" cy="830997"/>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Cooling:</a:t>
            </a:r>
          </a:p>
          <a:p>
            <a:pPr algn="ctr"/>
            <a:r>
              <a:rPr lang="en-US" sz="1600" dirty="0">
                <a:latin typeface="Palatino Linotype" panose="02040502050505030304" pitchFamily="18" charset="0"/>
              </a:rPr>
              <a:t>samples hosted in prototyped cryostats and cooled down to LN2 temperature to reduce thermal carriers: delicate electrical contacts with springs on plated and non-plated segments.</a:t>
            </a:r>
          </a:p>
        </p:txBody>
      </p:sp>
      <p:pic>
        <p:nvPicPr>
          <p:cNvPr id="11" name="Immagine 10">
            <a:extLst>
              <a:ext uri="{FF2B5EF4-FFF2-40B4-BE49-F238E27FC236}">
                <a16:creationId xmlns:a16="http://schemas.microsoft.com/office/drawing/2014/main" id="{A8B74F06-B7D7-2CED-27B7-72DDB2A4BA9A}"/>
              </a:ext>
            </a:extLst>
          </p:cNvPr>
          <p:cNvPicPr>
            <a:picLocks noChangeAspect="1"/>
          </p:cNvPicPr>
          <p:nvPr/>
        </p:nvPicPr>
        <p:blipFill>
          <a:blip r:embed="rId5"/>
          <a:stretch>
            <a:fillRect/>
          </a:stretch>
        </p:blipFill>
        <p:spPr>
          <a:xfrm>
            <a:off x="8555500" y="1584486"/>
            <a:ext cx="3421856" cy="4562475"/>
          </a:xfrm>
          <a:prstGeom prst="rect">
            <a:avLst/>
          </a:prstGeom>
          <a:ln w="57150">
            <a:solidFill>
              <a:srgbClr val="00B050"/>
            </a:solidFill>
          </a:ln>
        </p:spPr>
      </p:pic>
      <p:sp>
        <p:nvSpPr>
          <p:cNvPr id="2" name="Rectangle: Single Corner Snipped 4" descr="colored rectangle">
            <a:extLst>
              <a:ext uri="{FF2B5EF4-FFF2-40B4-BE49-F238E27FC236}">
                <a16:creationId xmlns:a16="http://schemas.microsoft.com/office/drawing/2014/main" id="{71244D44-4451-6701-1C9C-FA449DF710CD}"/>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656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Thin planar detectors</a:t>
            </a:r>
          </a:p>
        </p:txBody>
      </p:sp>
      <p:sp>
        <p:nvSpPr>
          <p:cNvPr id="7" name="TextBox 17">
            <a:extLst>
              <a:ext uri="{FF2B5EF4-FFF2-40B4-BE49-F238E27FC236}">
                <a16:creationId xmlns:a16="http://schemas.microsoft.com/office/drawing/2014/main" id="{9700FB6F-C265-ED88-8BF3-28E032CC25A5}"/>
              </a:ext>
            </a:extLst>
          </p:cNvPr>
          <p:cNvSpPr txBox="1"/>
          <p:nvPr/>
        </p:nvSpPr>
        <p:spPr>
          <a:xfrm>
            <a:off x="477482" y="506454"/>
            <a:ext cx="2626919" cy="584775"/>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Sb junction, p-type, L=10mm, t=2mm </a:t>
            </a:r>
          </a:p>
        </p:txBody>
      </p:sp>
      <p:grpSp>
        <p:nvGrpSpPr>
          <p:cNvPr id="4" name="Gruppo 3">
            <a:extLst>
              <a:ext uri="{FF2B5EF4-FFF2-40B4-BE49-F238E27FC236}">
                <a16:creationId xmlns:a16="http://schemas.microsoft.com/office/drawing/2014/main" id="{9223CD55-C53C-E684-7A9D-8E2BAEB6E382}"/>
              </a:ext>
            </a:extLst>
          </p:cNvPr>
          <p:cNvGrpSpPr/>
          <p:nvPr/>
        </p:nvGrpSpPr>
        <p:grpSpPr>
          <a:xfrm>
            <a:off x="772757" y="1163488"/>
            <a:ext cx="2027593" cy="1880799"/>
            <a:chOff x="96482" y="1163488"/>
            <a:chExt cx="2626919" cy="2436735"/>
          </a:xfrm>
        </p:grpSpPr>
        <p:pic>
          <p:nvPicPr>
            <p:cNvPr id="6" name="Picture 5" descr="A picture containing rectangle, yellow, indoor&#10;&#10;Description automatically generated">
              <a:extLst>
                <a:ext uri="{FF2B5EF4-FFF2-40B4-BE49-F238E27FC236}">
                  <a16:creationId xmlns:a16="http://schemas.microsoft.com/office/drawing/2014/main" id="{94581D21-5320-AF1C-BB0B-3B3145B98F6D}"/>
                </a:ext>
              </a:extLst>
            </p:cNvPr>
            <p:cNvPicPr>
              <a:picLocks noChangeAspect="1"/>
            </p:cNvPicPr>
            <p:nvPr/>
          </p:nvPicPr>
          <p:blipFill rotWithShape="1">
            <a:blip r:embed="rId3">
              <a:extLst>
                <a:ext uri="{28A0092B-C50C-407E-A947-70E740481C1C}">
                  <a14:useLocalDpi xmlns:a14="http://schemas.microsoft.com/office/drawing/2010/main" val="0"/>
                </a:ext>
              </a:extLst>
            </a:blip>
            <a:srcRect l="68897" t="41905" r="6817" b="28059"/>
            <a:stretch/>
          </p:blipFill>
          <p:spPr>
            <a:xfrm>
              <a:off x="96482" y="1163488"/>
              <a:ext cx="2626919" cy="2436735"/>
            </a:xfrm>
            <a:prstGeom prst="rect">
              <a:avLst/>
            </a:prstGeom>
          </p:spPr>
        </p:pic>
        <p:sp>
          <p:nvSpPr>
            <p:cNvPr id="14" name="TextBox 17">
              <a:extLst>
                <a:ext uri="{FF2B5EF4-FFF2-40B4-BE49-F238E27FC236}">
                  <a16:creationId xmlns:a16="http://schemas.microsoft.com/office/drawing/2014/main" id="{5A636998-75E0-C805-987A-77CFE9A741D2}"/>
                </a:ext>
              </a:extLst>
            </p:cNvPr>
            <p:cNvSpPr txBox="1"/>
            <p:nvPr/>
          </p:nvSpPr>
          <p:spPr>
            <a:xfrm>
              <a:off x="993340" y="1697339"/>
              <a:ext cx="498647" cy="398751"/>
            </a:xfrm>
            <a:prstGeom prst="rect">
              <a:avLst/>
            </a:prstGeom>
            <a:noFill/>
            <a:ln w="28575">
              <a:noFill/>
            </a:ln>
          </p:spPr>
          <p:txBody>
            <a:bodyPr wrap="square" rtlCol="0">
              <a:spAutoFit/>
            </a:bodyPr>
            <a:lstStyle/>
            <a:p>
              <a:pPr algn="ctr"/>
              <a:r>
                <a:rPr lang="en-US" sz="1400" dirty="0">
                  <a:latin typeface="Palatino Linotype" panose="02040502050505030304" pitchFamily="18" charset="0"/>
                </a:rPr>
                <a:t>S1</a:t>
              </a:r>
            </a:p>
          </p:txBody>
        </p:sp>
        <p:sp>
          <p:nvSpPr>
            <p:cNvPr id="16" name="TextBox 17">
              <a:extLst>
                <a:ext uri="{FF2B5EF4-FFF2-40B4-BE49-F238E27FC236}">
                  <a16:creationId xmlns:a16="http://schemas.microsoft.com/office/drawing/2014/main" id="{1F6BD7A6-5C76-8A92-B666-C58E24E7F27B}"/>
                </a:ext>
              </a:extLst>
            </p:cNvPr>
            <p:cNvSpPr txBox="1"/>
            <p:nvPr/>
          </p:nvSpPr>
          <p:spPr>
            <a:xfrm>
              <a:off x="1491988" y="1568694"/>
              <a:ext cx="498647" cy="398751"/>
            </a:xfrm>
            <a:prstGeom prst="rect">
              <a:avLst/>
            </a:prstGeom>
            <a:noFill/>
            <a:ln w="28575">
              <a:noFill/>
            </a:ln>
          </p:spPr>
          <p:txBody>
            <a:bodyPr wrap="square" rtlCol="0">
              <a:spAutoFit/>
            </a:bodyPr>
            <a:lstStyle/>
            <a:p>
              <a:pPr algn="ctr"/>
              <a:r>
                <a:rPr lang="en-US" sz="1400" dirty="0">
                  <a:latin typeface="Palatino Linotype" panose="02040502050505030304" pitchFamily="18" charset="0"/>
                </a:rPr>
                <a:t>S2</a:t>
              </a:r>
            </a:p>
          </p:txBody>
        </p:sp>
      </p:grpSp>
      <p:sp>
        <p:nvSpPr>
          <p:cNvPr id="17" name="TextBox 17">
            <a:extLst>
              <a:ext uri="{FF2B5EF4-FFF2-40B4-BE49-F238E27FC236}">
                <a16:creationId xmlns:a16="http://schemas.microsoft.com/office/drawing/2014/main" id="{023E0D6F-65CE-F605-B1ED-844F4078371A}"/>
              </a:ext>
            </a:extLst>
          </p:cNvPr>
          <p:cNvSpPr txBox="1"/>
          <p:nvPr/>
        </p:nvSpPr>
        <p:spPr>
          <a:xfrm>
            <a:off x="9270723" y="1675102"/>
            <a:ext cx="2375901" cy="1077218"/>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Measured before and after recovery annealing and re-passivation to test junction stability</a:t>
            </a:r>
          </a:p>
        </p:txBody>
      </p:sp>
      <p:sp>
        <p:nvSpPr>
          <p:cNvPr id="24" name="TextBox 23">
            <a:extLst>
              <a:ext uri="{FF2B5EF4-FFF2-40B4-BE49-F238E27FC236}">
                <a16:creationId xmlns:a16="http://schemas.microsoft.com/office/drawing/2014/main" id="{34CD0192-BFEC-558A-C209-5455F4D988D0}"/>
              </a:ext>
            </a:extLst>
          </p:cNvPr>
          <p:cNvSpPr txBox="1"/>
          <p:nvPr/>
        </p:nvSpPr>
        <p:spPr>
          <a:xfrm>
            <a:off x="8936894" y="710885"/>
            <a:ext cx="2936771" cy="830997"/>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Spectroscopical test: </a:t>
            </a:r>
          </a:p>
          <a:p>
            <a:pPr algn="ctr"/>
            <a:r>
              <a:rPr lang="en-US" sz="1600" baseline="30000" dirty="0">
                <a:latin typeface="Palatino Linotype" panose="02040502050505030304" pitchFamily="18" charset="0"/>
              </a:rPr>
              <a:t>241</a:t>
            </a:r>
            <a:r>
              <a:rPr lang="en-US" sz="1600" dirty="0">
                <a:latin typeface="Palatino Linotype" panose="02040502050505030304" pitchFamily="18" charset="0"/>
              </a:rPr>
              <a:t>Am or </a:t>
            </a:r>
            <a:r>
              <a:rPr lang="en-US" sz="1600" baseline="30000" dirty="0">
                <a:latin typeface="Palatino Linotype" panose="02040502050505030304" pitchFamily="18" charset="0"/>
              </a:rPr>
              <a:t>133</a:t>
            </a:r>
            <a:r>
              <a:rPr lang="en-US" sz="1600" dirty="0">
                <a:latin typeface="Palatino Linotype" panose="02040502050505030304" pitchFamily="18" charset="0"/>
              </a:rPr>
              <a:t>Ba spectra acquisition.</a:t>
            </a:r>
          </a:p>
        </p:txBody>
      </p:sp>
      <p:grpSp>
        <p:nvGrpSpPr>
          <p:cNvPr id="46" name="Gruppo 45">
            <a:extLst>
              <a:ext uri="{FF2B5EF4-FFF2-40B4-BE49-F238E27FC236}">
                <a16:creationId xmlns:a16="http://schemas.microsoft.com/office/drawing/2014/main" id="{634E2BA1-21AF-52CE-D30B-AD1AD62F93CB}"/>
              </a:ext>
            </a:extLst>
          </p:cNvPr>
          <p:cNvGrpSpPr/>
          <p:nvPr/>
        </p:nvGrpSpPr>
        <p:grpSpPr>
          <a:xfrm>
            <a:off x="4208652" y="504887"/>
            <a:ext cx="4054622" cy="2700619"/>
            <a:chOff x="7794478" y="546358"/>
            <a:chExt cx="4054622" cy="2700619"/>
          </a:xfrm>
        </p:grpSpPr>
        <p:pic>
          <p:nvPicPr>
            <p:cNvPr id="5" name="Picture 4">
              <a:extLst>
                <a:ext uri="{FF2B5EF4-FFF2-40B4-BE49-F238E27FC236}">
                  <a16:creationId xmlns:a16="http://schemas.microsoft.com/office/drawing/2014/main" id="{9ABE0FFF-0E98-9E2C-D709-A68DB644BA80}"/>
                </a:ext>
              </a:extLst>
            </p:cNvPr>
            <p:cNvPicPr>
              <a:picLocks noChangeAspect="1"/>
            </p:cNvPicPr>
            <p:nvPr/>
          </p:nvPicPr>
          <p:blipFill>
            <a:blip r:embed="rId4"/>
            <a:stretch>
              <a:fillRect/>
            </a:stretch>
          </p:blipFill>
          <p:spPr>
            <a:xfrm>
              <a:off x="8018862" y="546358"/>
              <a:ext cx="3582120" cy="2575975"/>
            </a:xfrm>
            <a:prstGeom prst="rect">
              <a:avLst/>
            </a:prstGeom>
          </p:spPr>
        </p:pic>
        <p:sp>
          <p:nvSpPr>
            <p:cNvPr id="25" name="Rectangle 24">
              <a:extLst>
                <a:ext uri="{FF2B5EF4-FFF2-40B4-BE49-F238E27FC236}">
                  <a16:creationId xmlns:a16="http://schemas.microsoft.com/office/drawing/2014/main" id="{5D17643E-CE4E-0F87-61DA-366113C40271}"/>
                </a:ext>
              </a:extLst>
            </p:cNvPr>
            <p:cNvSpPr/>
            <p:nvPr/>
          </p:nvSpPr>
          <p:spPr>
            <a:xfrm>
              <a:off x="7794478" y="560439"/>
              <a:ext cx="4054622" cy="268653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17">
            <a:extLst>
              <a:ext uri="{FF2B5EF4-FFF2-40B4-BE49-F238E27FC236}">
                <a16:creationId xmlns:a16="http://schemas.microsoft.com/office/drawing/2014/main" id="{A2520D88-132A-B6CB-0EBC-B0E66FC4D81C}"/>
              </a:ext>
            </a:extLst>
          </p:cNvPr>
          <p:cNvSpPr txBox="1"/>
          <p:nvPr/>
        </p:nvSpPr>
        <p:spPr>
          <a:xfrm>
            <a:off x="96482" y="5848594"/>
            <a:ext cx="11996588" cy="307777"/>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400" dirty="0">
                <a:latin typeface="Palatino Linotype" panose="02040502050505030304" pitchFamily="18" charset="0"/>
              </a:rPr>
              <a:t>S. Bertoldo et al. </a:t>
            </a:r>
            <a:r>
              <a:rPr lang="en-US" sz="1400" b="1" dirty="0">
                <a:latin typeface="Palatino Linotype" panose="02040502050505030304" pitchFamily="18" charset="0"/>
              </a:rPr>
              <a:t>“New method for the production of thin and stable, segmented n+ contacts in HPGe detectors”</a:t>
            </a:r>
            <a:r>
              <a:rPr lang="en-US" sz="1400" dirty="0">
                <a:latin typeface="Palatino Linotype" panose="02040502050505030304" pitchFamily="18" charset="0"/>
              </a:rPr>
              <a:t>, </a:t>
            </a:r>
            <a:r>
              <a:rPr lang="en-US" sz="1400" i="1" dirty="0">
                <a:latin typeface="Palatino Linotype" panose="02040502050505030304" pitchFamily="18" charset="0"/>
              </a:rPr>
              <a:t>Eur. Phys. J. A </a:t>
            </a:r>
            <a:r>
              <a:rPr lang="en-US" sz="1400" dirty="0">
                <a:latin typeface="Palatino Linotype" panose="02040502050505030304" pitchFamily="18" charset="0"/>
              </a:rPr>
              <a:t>(2021) 57:177</a:t>
            </a:r>
          </a:p>
        </p:txBody>
      </p:sp>
      <p:sp>
        <p:nvSpPr>
          <p:cNvPr id="19" name="Rectangle: Single Corner Snipped 4" descr="colored rectangle">
            <a:extLst>
              <a:ext uri="{FF2B5EF4-FFF2-40B4-BE49-F238E27FC236}">
                <a16:creationId xmlns:a16="http://schemas.microsoft.com/office/drawing/2014/main" id="{B366DCBB-7BE8-8B57-4272-571A008FBF96}"/>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grpSp>
        <p:nvGrpSpPr>
          <p:cNvPr id="34" name="Gruppo 33">
            <a:extLst>
              <a:ext uri="{FF2B5EF4-FFF2-40B4-BE49-F238E27FC236}">
                <a16:creationId xmlns:a16="http://schemas.microsoft.com/office/drawing/2014/main" id="{C032FFD0-11E7-8112-C7D6-1A1A3D8061A1}"/>
              </a:ext>
            </a:extLst>
          </p:cNvPr>
          <p:cNvGrpSpPr/>
          <p:nvPr/>
        </p:nvGrpSpPr>
        <p:grpSpPr>
          <a:xfrm>
            <a:off x="772757" y="3772236"/>
            <a:ext cx="1995650" cy="1917412"/>
            <a:chOff x="96482" y="3724611"/>
            <a:chExt cx="1995650" cy="1917412"/>
          </a:xfrm>
        </p:grpSpPr>
        <p:pic>
          <p:nvPicPr>
            <p:cNvPr id="15" name="Picture 3" descr="A picture containing yellow, rectangle, accessory, indoor&#10;&#10;Description automatically generated">
              <a:extLst>
                <a:ext uri="{FF2B5EF4-FFF2-40B4-BE49-F238E27FC236}">
                  <a16:creationId xmlns:a16="http://schemas.microsoft.com/office/drawing/2014/main" id="{1268B5BB-F3FA-CADB-241C-625614A5889E}"/>
                </a:ext>
              </a:extLst>
            </p:cNvPr>
            <p:cNvPicPr>
              <a:picLocks noChangeAspect="1"/>
            </p:cNvPicPr>
            <p:nvPr/>
          </p:nvPicPr>
          <p:blipFill rotWithShape="1">
            <a:blip r:embed="rId5">
              <a:extLst>
                <a:ext uri="{28A0092B-C50C-407E-A947-70E740481C1C}">
                  <a14:useLocalDpi xmlns:a14="http://schemas.microsoft.com/office/drawing/2010/main" val="0"/>
                </a:ext>
              </a:extLst>
            </a:blip>
            <a:srcRect l="7181" t="16279" r="2401" b="18566"/>
            <a:stretch/>
          </p:blipFill>
          <p:spPr>
            <a:xfrm>
              <a:off x="96482" y="3724611"/>
              <a:ext cx="1995650" cy="1917412"/>
            </a:xfrm>
            <a:prstGeom prst="rect">
              <a:avLst/>
            </a:prstGeom>
          </p:spPr>
        </p:pic>
        <p:sp>
          <p:nvSpPr>
            <p:cNvPr id="21" name="TextBox 29">
              <a:extLst>
                <a:ext uri="{FF2B5EF4-FFF2-40B4-BE49-F238E27FC236}">
                  <a16:creationId xmlns:a16="http://schemas.microsoft.com/office/drawing/2014/main" id="{343C2E7A-6596-AB36-ABFA-849A2F1BFDD2}"/>
                </a:ext>
              </a:extLst>
            </p:cNvPr>
            <p:cNvSpPr txBox="1"/>
            <p:nvPr/>
          </p:nvSpPr>
          <p:spPr>
            <a:xfrm>
              <a:off x="1508862" y="5108268"/>
              <a:ext cx="299820" cy="257197"/>
            </a:xfrm>
            <a:prstGeom prst="rect">
              <a:avLst/>
            </a:prstGeom>
            <a:noFill/>
          </p:spPr>
          <p:txBody>
            <a:bodyPr wrap="none" rtlCol="0">
              <a:spAutoFit/>
            </a:bodyPr>
            <a:lstStyle/>
            <a:p>
              <a:r>
                <a:rPr lang="en-US" sz="1600" b="1" i="1" dirty="0">
                  <a:solidFill>
                    <a:schemeClr val="bg1"/>
                  </a:solidFill>
                </a:rPr>
                <a:t>C1</a:t>
              </a:r>
            </a:p>
          </p:txBody>
        </p:sp>
        <p:sp>
          <p:nvSpPr>
            <p:cNvPr id="26" name="TextBox 30">
              <a:extLst>
                <a:ext uri="{FF2B5EF4-FFF2-40B4-BE49-F238E27FC236}">
                  <a16:creationId xmlns:a16="http://schemas.microsoft.com/office/drawing/2014/main" id="{B31649DD-409A-391D-850A-D6DFC242FA3F}"/>
                </a:ext>
              </a:extLst>
            </p:cNvPr>
            <p:cNvSpPr txBox="1"/>
            <p:nvPr/>
          </p:nvSpPr>
          <p:spPr>
            <a:xfrm>
              <a:off x="265927" y="5111682"/>
              <a:ext cx="299820" cy="257197"/>
            </a:xfrm>
            <a:prstGeom prst="rect">
              <a:avLst/>
            </a:prstGeom>
            <a:noFill/>
          </p:spPr>
          <p:txBody>
            <a:bodyPr wrap="none" rtlCol="0">
              <a:spAutoFit/>
            </a:bodyPr>
            <a:lstStyle/>
            <a:p>
              <a:r>
                <a:rPr lang="en-US" sz="1600" b="1" i="1" dirty="0">
                  <a:solidFill>
                    <a:schemeClr val="bg1"/>
                  </a:solidFill>
                </a:rPr>
                <a:t>C6</a:t>
              </a:r>
            </a:p>
          </p:txBody>
        </p:sp>
        <p:sp>
          <p:nvSpPr>
            <p:cNvPr id="27" name="TextBox 31">
              <a:extLst>
                <a:ext uri="{FF2B5EF4-FFF2-40B4-BE49-F238E27FC236}">
                  <a16:creationId xmlns:a16="http://schemas.microsoft.com/office/drawing/2014/main" id="{219F66D1-694A-F64B-C5C5-CC8069956809}"/>
                </a:ext>
              </a:extLst>
            </p:cNvPr>
            <p:cNvSpPr txBox="1"/>
            <p:nvPr/>
          </p:nvSpPr>
          <p:spPr>
            <a:xfrm>
              <a:off x="1741165" y="4503867"/>
              <a:ext cx="327828" cy="257197"/>
            </a:xfrm>
            <a:prstGeom prst="rect">
              <a:avLst/>
            </a:prstGeom>
            <a:noFill/>
          </p:spPr>
          <p:txBody>
            <a:bodyPr wrap="none" rtlCol="0">
              <a:spAutoFit/>
            </a:bodyPr>
            <a:lstStyle/>
            <a:p>
              <a:r>
                <a:rPr lang="en-US" sz="1600" b="1" i="1" dirty="0">
                  <a:solidFill>
                    <a:schemeClr val="bg1"/>
                  </a:solidFill>
                </a:rPr>
                <a:t>GR</a:t>
              </a:r>
            </a:p>
          </p:txBody>
        </p:sp>
        <p:sp>
          <p:nvSpPr>
            <p:cNvPr id="29" name="TextBox 41">
              <a:extLst>
                <a:ext uri="{FF2B5EF4-FFF2-40B4-BE49-F238E27FC236}">
                  <a16:creationId xmlns:a16="http://schemas.microsoft.com/office/drawing/2014/main" id="{D8E2BEA6-16EB-32F7-166C-BF85D54AE36E}"/>
                </a:ext>
              </a:extLst>
            </p:cNvPr>
            <p:cNvSpPr txBox="1"/>
            <p:nvPr/>
          </p:nvSpPr>
          <p:spPr>
            <a:xfrm>
              <a:off x="1064325" y="5104854"/>
              <a:ext cx="299820" cy="257197"/>
            </a:xfrm>
            <a:prstGeom prst="rect">
              <a:avLst/>
            </a:prstGeom>
            <a:noFill/>
          </p:spPr>
          <p:txBody>
            <a:bodyPr wrap="none" rtlCol="0">
              <a:spAutoFit/>
            </a:bodyPr>
            <a:lstStyle/>
            <a:p>
              <a:r>
                <a:rPr lang="en-US" sz="1600" b="1" i="1" dirty="0">
                  <a:solidFill>
                    <a:schemeClr val="bg1"/>
                  </a:solidFill>
                </a:rPr>
                <a:t>C3</a:t>
              </a:r>
            </a:p>
          </p:txBody>
        </p:sp>
        <p:sp>
          <p:nvSpPr>
            <p:cNvPr id="30" name="TextBox 42">
              <a:extLst>
                <a:ext uri="{FF2B5EF4-FFF2-40B4-BE49-F238E27FC236}">
                  <a16:creationId xmlns:a16="http://schemas.microsoft.com/office/drawing/2014/main" id="{FA4A5E0B-6FBF-E496-50C1-7FBCF2F20DB8}"/>
                </a:ext>
              </a:extLst>
            </p:cNvPr>
            <p:cNvSpPr txBox="1"/>
            <p:nvPr/>
          </p:nvSpPr>
          <p:spPr>
            <a:xfrm>
              <a:off x="537777" y="5108268"/>
              <a:ext cx="299820" cy="257197"/>
            </a:xfrm>
            <a:prstGeom prst="rect">
              <a:avLst/>
            </a:prstGeom>
            <a:noFill/>
          </p:spPr>
          <p:txBody>
            <a:bodyPr wrap="none" rtlCol="0">
              <a:spAutoFit/>
            </a:bodyPr>
            <a:lstStyle/>
            <a:p>
              <a:r>
                <a:rPr lang="en-US" sz="1600" b="1" i="1" dirty="0">
                  <a:solidFill>
                    <a:schemeClr val="bg1"/>
                  </a:solidFill>
                </a:rPr>
                <a:t>C5</a:t>
              </a:r>
            </a:p>
          </p:txBody>
        </p:sp>
        <p:sp>
          <p:nvSpPr>
            <p:cNvPr id="31" name="TextBox 43">
              <a:extLst>
                <a:ext uri="{FF2B5EF4-FFF2-40B4-BE49-F238E27FC236}">
                  <a16:creationId xmlns:a16="http://schemas.microsoft.com/office/drawing/2014/main" id="{2BC89A82-34B9-B74B-2AF8-E3FC7C086CDD}"/>
                </a:ext>
              </a:extLst>
            </p:cNvPr>
            <p:cNvSpPr txBox="1"/>
            <p:nvPr/>
          </p:nvSpPr>
          <p:spPr>
            <a:xfrm>
              <a:off x="1295879" y="5108268"/>
              <a:ext cx="299820" cy="257197"/>
            </a:xfrm>
            <a:prstGeom prst="rect">
              <a:avLst/>
            </a:prstGeom>
            <a:noFill/>
          </p:spPr>
          <p:txBody>
            <a:bodyPr wrap="none" rtlCol="0">
              <a:spAutoFit/>
            </a:bodyPr>
            <a:lstStyle/>
            <a:p>
              <a:r>
                <a:rPr lang="en-US" sz="1600" b="1" i="1" dirty="0">
                  <a:solidFill>
                    <a:schemeClr val="bg1"/>
                  </a:solidFill>
                </a:rPr>
                <a:t>C2</a:t>
              </a:r>
            </a:p>
          </p:txBody>
        </p:sp>
        <p:sp>
          <p:nvSpPr>
            <p:cNvPr id="32" name="TextBox 44">
              <a:extLst>
                <a:ext uri="{FF2B5EF4-FFF2-40B4-BE49-F238E27FC236}">
                  <a16:creationId xmlns:a16="http://schemas.microsoft.com/office/drawing/2014/main" id="{7AD8B6A7-522B-0FBB-80E6-FF82EE452FC7}"/>
                </a:ext>
              </a:extLst>
            </p:cNvPr>
            <p:cNvSpPr txBox="1"/>
            <p:nvPr/>
          </p:nvSpPr>
          <p:spPr>
            <a:xfrm>
              <a:off x="811454" y="5104854"/>
              <a:ext cx="299820" cy="257197"/>
            </a:xfrm>
            <a:prstGeom prst="rect">
              <a:avLst/>
            </a:prstGeom>
            <a:noFill/>
          </p:spPr>
          <p:txBody>
            <a:bodyPr wrap="none" rtlCol="0">
              <a:spAutoFit/>
            </a:bodyPr>
            <a:lstStyle/>
            <a:p>
              <a:r>
                <a:rPr lang="en-US" sz="1600" b="1" i="1" dirty="0">
                  <a:solidFill>
                    <a:schemeClr val="bg1"/>
                  </a:solidFill>
                </a:rPr>
                <a:t>C4</a:t>
              </a:r>
            </a:p>
          </p:txBody>
        </p:sp>
      </p:grpSp>
      <p:sp>
        <p:nvSpPr>
          <p:cNvPr id="35" name="TextBox 17">
            <a:extLst>
              <a:ext uri="{FF2B5EF4-FFF2-40B4-BE49-F238E27FC236}">
                <a16:creationId xmlns:a16="http://schemas.microsoft.com/office/drawing/2014/main" id="{D3921B7C-CE45-3472-27F5-B97AD6941BD0}"/>
              </a:ext>
            </a:extLst>
          </p:cNvPr>
          <p:cNvSpPr txBox="1"/>
          <p:nvPr/>
        </p:nvSpPr>
        <p:spPr>
          <a:xfrm>
            <a:off x="477481" y="3136387"/>
            <a:ext cx="2626919" cy="584775"/>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Sb/p-HPGE/Al, L=35mm, t=2mm </a:t>
            </a:r>
          </a:p>
        </p:txBody>
      </p:sp>
      <p:grpSp>
        <p:nvGrpSpPr>
          <p:cNvPr id="40" name="Gruppo 39">
            <a:extLst>
              <a:ext uri="{FF2B5EF4-FFF2-40B4-BE49-F238E27FC236}">
                <a16:creationId xmlns:a16="http://schemas.microsoft.com/office/drawing/2014/main" id="{D0E015AF-9782-8463-9A7B-A738FCF037F4}"/>
              </a:ext>
            </a:extLst>
          </p:cNvPr>
          <p:cNvGrpSpPr/>
          <p:nvPr/>
        </p:nvGrpSpPr>
        <p:grpSpPr>
          <a:xfrm>
            <a:off x="4225208" y="3238098"/>
            <a:ext cx="7470783" cy="2513781"/>
            <a:chOff x="3909763" y="3246976"/>
            <a:chExt cx="7470783" cy="2513781"/>
          </a:xfrm>
        </p:grpSpPr>
        <p:pic>
          <p:nvPicPr>
            <p:cNvPr id="36" name="Picture 28" descr="Chart&#10;&#10;Description automatically generated">
              <a:extLst>
                <a:ext uri="{FF2B5EF4-FFF2-40B4-BE49-F238E27FC236}">
                  <a16:creationId xmlns:a16="http://schemas.microsoft.com/office/drawing/2014/main" id="{651211F3-B3BB-CD5F-3C0C-37392DC62D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42" b="64400"/>
            <a:stretch/>
          </p:blipFill>
          <p:spPr bwMode="auto">
            <a:xfrm>
              <a:off x="3909763" y="3246976"/>
              <a:ext cx="7470783" cy="2513781"/>
            </a:xfrm>
            <a:prstGeom prst="rect">
              <a:avLst/>
            </a:prstGeom>
            <a:noFill/>
            <a:ln w="38100">
              <a:solidFill>
                <a:srgbClr val="0070C0"/>
              </a:solidFill>
            </a:ln>
            <a:extLst>
              <a:ext uri="{53640926-AAD7-44D8-BBD7-CCE9431645EC}">
                <a14:shadowObscured xmlns:a14="http://schemas.microsoft.com/office/drawing/2010/main"/>
              </a:ext>
            </a:extLst>
          </p:spPr>
        </p:pic>
        <p:sp>
          <p:nvSpPr>
            <p:cNvPr id="38" name="TextBox 34">
              <a:extLst>
                <a:ext uri="{FF2B5EF4-FFF2-40B4-BE49-F238E27FC236}">
                  <a16:creationId xmlns:a16="http://schemas.microsoft.com/office/drawing/2014/main" id="{0FB662DB-D5CA-063F-B365-2A18CFFA212B}"/>
                </a:ext>
              </a:extLst>
            </p:cNvPr>
            <p:cNvSpPr txBox="1"/>
            <p:nvPr/>
          </p:nvSpPr>
          <p:spPr>
            <a:xfrm>
              <a:off x="4396746" y="4861018"/>
              <a:ext cx="1523772" cy="523220"/>
            </a:xfrm>
            <a:prstGeom prst="rect">
              <a:avLst/>
            </a:prstGeom>
            <a:noFill/>
            <a:ln>
              <a:solidFill>
                <a:srgbClr val="FFFFFF"/>
              </a:solidFill>
            </a:ln>
          </p:spPr>
          <p:txBody>
            <a:bodyPr wrap="square" rtlCol="0">
              <a:spAutoFit/>
            </a:bodyPr>
            <a:lstStyle/>
            <a:p>
              <a:r>
                <a:rPr lang="en-US" sz="1400" dirty="0">
                  <a:latin typeface="Palatino Linotype" panose="02040502050505030304" pitchFamily="18" charset="0"/>
                </a:rPr>
                <a:t>Before annealing</a:t>
              </a:r>
            </a:p>
            <a:p>
              <a:r>
                <a:rPr lang="en-US" sz="1400" dirty="0">
                  <a:solidFill>
                    <a:srgbClr val="FF0000"/>
                  </a:solidFill>
                  <a:latin typeface="Palatino Linotype" panose="02040502050505030304" pitchFamily="18" charset="0"/>
                </a:rPr>
                <a:t>After annealing</a:t>
              </a:r>
            </a:p>
          </p:txBody>
        </p:sp>
        <p:sp>
          <p:nvSpPr>
            <p:cNvPr id="39" name="TextBox 35">
              <a:extLst>
                <a:ext uri="{FF2B5EF4-FFF2-40B4-BE49-F238E27FC236}">
                  <a16:creationId xmlns:a16="http://schemas.microsoft.com/office/drawing/2014/main" id="{3E437B6E-EE99-9FE0-E4E4-7535478A7216}"/>
                </a:ext>
              </a:extLst>
            </p:cNvPr>
            <p:cNvSpPr txBox="1"/>
            <p:nvPr/>
          </p:nvSpPr>
          <p:spPr>
            <a:xfrm>
              <a:off x="8092995" y="4877502"/>
              <a:ext cx="1523773" cy="523220"/>
            </a:xfrm>
            <a:prstGeom prst="rect">
              <a:avLst/>
            </a:prstGeom>
            <a:noFill/>
            <a:ln>
              <a:solidFill>
                <a:srgbClr val="FFFFFF"/>
              </a:solidFill>
            </a:ln>
          </p:spPr>
          <p:txBody>
            <a:bodyPr wrap="square" rtlCol="0">
              <a:spAutoFit/>
            </a:bodyPr>
            <a:lstStyle/>
            <a:p>
              <a:r>
                <a:rPr lang="en-US" sz="1400" dirty="0">
                  <a:latin typeface="Palatino Linotype" panose="02040502050505030304" pitchFamily="18" charset="0"/>
                </a:rPr>
                <a:t>Before annealing</a:t>
              </a:r>
            </a:p>
            <a:p>
              <a:r>
                <a:rPr lang="en-US" sz="1400" dirty="0">
                  <a:solidFill>
                    <a:srgbClr val="FF0000"/>
                  </a:solidFill>
                  <a:latin typeface="Palatino Linotype" panose="02040502050505030304" pitchFamily="18" charset="0"/>
                </a:rPr>
                <a:t>After annealing</a:t>
              </a:r>
            </a:p>
          </p:txBody>
        </p:sp>
      </p:grpSp>
      <p:sp>
        <p:nvSpPr>
          <p:cNvPr id="41" name="TextBox 17">
            <a:extLst>
              <a:ext uri="{FF2B5EF4-FFF2-40B4-BE49-F238E27FC236}">
                <a16:creationId xmlns:a16="http://schemas.microsoft.com/office/drawing/2014/main" id="{A649F32F-D03B-3E0D-D09E-0E5CE7E18994}"/>
              </a:ext>
            </a:extLst>
          </p:cNvPr>
          <p:cNvSpPr txBox="1"/>
          <p:nvPr/>
        </p:nvSpPr>
        <p:spPr>
          <a:xfrm>
            <a:off x="5898877" y="3300998"/>
            <a:ext cx="1078473"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aseline="30000" dirty="0">
                <a:latin typeface="Palatino Linotype" panose="02040502050505030304" pitchFamily="18" charset="0"/>
              </a:rPr>
              <a:t>133</a:t>
            </a:r>
            <a:r>
              <a:rPr lang="en-US" sz="1600" dirty="0">
                <a:latin typeface="Palatino Linotype" panose="02040502050505030304" pitchFamily="18" charset="0"/>
              </a:rPr>
              <a:t>Ba, 20V</a:t>
            </a:r>
          </a:p>
        </p:txBody>
      </p:sp>
      <p:sp>
        <p:nvSpPr>
          <p:cNvPr id="42" name="TextBox 17">
            <a:extLst>
              <a:ext uri="{FF2B5EF4-FFF2-40B4-BE49-F238E27FC236}">
                <a16:creationId xmlns:a16="http://schemas.microsoft.com/office/drawing/2014/main" id="{673035CE-C0A8-EFB7-D88F-5C914E932483}"/>
              </a:ext>
            </a:extLst>
          </p:cNvPr>
          <p:cNvSpPr txBox="1"/>
          <p:nvPr/>
        </p:nvSpPr>
        <p:spPr>
          <a:xfrm>
            <a:off x="9641909" y="3333439"/>
            <a:ext cx="1078473"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aseline="30000" dirty="0">
                <a:latin typeface="Palatino Linotype" panose="02040502050505030304" pitchFamily="18" charset="0"/>
              </a:rPr>
              <a:t>133</a:t>
            </a:r>
            <a:r>
              <a:rPr lang="en-US" sz="1600" dirty="0">
                <a:latin typeface="Palatino Linotype" panose="02040502050505030304" pitchFamily="18" charset="0"/>
              </a:rPr>
              <a:t>Ba, 20V</a:t>
            </a:r>
          </a:p>
        </p:txBody>
      </p:sp>
      <p:sp>
        <p:nvSpPr>
          <p:cNvPr id="43" name="TextBox 17">
            <a:extLst>
              <a:ext uri="{FF2B5EF4-FFF2-40B4-BE49-F238E27FC236}">
                <a16:creationId xmlns:a16="http://schemas.microsoft.com/office/drawing/2014/main" id="{72F36ED1-D5D3-139C-C524-BDD3BAC31930}"/>
              </a:ext>
            </a:extLst>
          </p:cNvPr>
          <p:cNvSpPr txBox="1"/>
          <p:nvPr/>
        </p:nvSpPr>
        <p:spPr>
          <a:xfrm>
            <a:off x="10501506" y="3860008"/>
            <a:ext cx="1197214" cy="400110"/>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sz="1000" b="1" dirty="0">
                <a:latin typeface="Palatino Linotype" panose="02040502050505030304" pitchFamily="18" charset="0"/>
              </a:rPr>
              <a:t>E=356keV</a:t>
            </a:r>
          </a:p>
          <a:p>
            <a:pPr algn="ctr"/>
            <a:r>
              <a:rPr lang="en-US" sz="1000" b="1" dirty="0">
                <a:latin typeface="Palatino Linotype" panose="02040502050505030304" pitchFamily="18" charset="0"/>
              </a:rPr>
              <a:t>FWHM=1.19keV</a:t>
            </a:r>
          </a:p>
        </p:txBody>
      </p:sp>
      <p:sp>
        <p:nvSpPr>
          <p:cNvPr id="44" name="TextBox 17">
            <a:extLst>
              <a:ext uri="{FF2B5EF4-FFF2-40B4-BE49-F238E27FC236}">
                <a16:creationId xmlns:a16="http://schemas.microsoft.com/office/drawing/2014/main" id="{7B6A2EAC-DA36-3956-9811-774E8387EA34}"/>
              </a:ext>
            </a:extLst>
          </p:cNvPr>
          <p:cNvSpPr txBox="1"/>
          <p:nvPr/>
        </p:nvSpPr>
        <p:spPr>
          <a:xfrm>
            <a:off x="8310151" y="3282566"/>
            <a:ext cx="1197214" cy="400110"/>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sz="1000" b="1" dirty="0">
                <a:latin typeface="Palatino Linotype" panose="02040502050505030304" pitchFamily="18" charset="0"/>
              </a:rPr>
              <a:t>E=80keV</a:t>
            </a:r>
          </a:p>
          <a:p>
            <a:pPr algn="ctr"/>
            <a:r>
              <a:rPr lang="en-US" sz="1000" b="1" dirty="0">
                <a:latin typeface="Palatino Linotype" panose="02040502050505030304" pitchFamily="18" charset="0"/>
              </a:rPr>
              <a:t>FWHM=0.89keV</a:t>
            </a:r>
          </a:p>
        </p:txBody>
      </p:sp>
      <p:sp>
        <p:nvSpPr>
          <p:cNvPr id="45" name="TextBox 17">
            <a:extLst>
              <a:ext uri="{FF2B5EF4-FFF2-40B4-BE49-F238E27FC236}">
                <a16:creationId xmlns:a16="http://schemas.microsoft.com/office/drawing/2014/main" id="{2302FBA0-AA51-90F5-2A8E-C62B3E97C3F3}"/>
              </a:ext>
            </a:extLst>
          </p:cNvPr>
          <p:cNvSpPr txBox="1"/>
          <p:nvPr/>
        </p:nvSpPr>
        <p:spPr>
          <a:xfrm>
            <a:off x="8008187" y="2534024"/>
            <a:ext cx="758293"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aseline="30000" dirty="0">
                <a:latin typeface="Palatino Linotype" panose="02040502050505030304" pitchFamily="18" charset="0"/>
              </a:rPr>
              <a:t>241</a:t>
            </a:r>
            <a:r>
              <a:rPr lang="en-US" sz="1600" dirty="0">
                <a:latin typeface="Palatino Linotype" panose="02040502050505030304" pitchFamily="18" charset="0"/>
              </a:rPr>
              <a:t>Am</a:t>
            </a:r>
          </a:p>
        </p:txBody>
      </p:sp>
    </p:spTree>
    <p:extLst>
      <p:ext uri="{BB962C8B-B14F-4D97-AF65-F5344CB8AC3E}">
        <p14:creationId xmlns:p14="http://schemas.microsoft.com/office/powerpoint/2010/main" val="32365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4" grpId="0" animBg="1"/>
      <p:bldP spid="28" grpId="0" animBg="1"/>
      <p:bldP spid="35"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723EC94-2443-8DD3-CABE-AD430A6F00C6}"/>
              </a:ext>
            </a:extLst>
          </p:cNvPr>
          <p:cNvPicPr>
            <a:picLocks noChangeAspect="1"/>
          </p:cNvPicPr>
          <p:nvPr/>
        </p:nvPicPr>
        <p:blipFill>
          <a:blip r:embed="rId3"/>
          <a:stretch>
            <a:fillRect/>
          </a:stretch>
        </p:blipFill>
        <p:spPr>
          <a:xfrm>
            <a:off x="4630343" y="652669"/>
            <a:ext cx="7546792" cy="5522722"/>
          </a:xfrm>
          <a:prstGeom prst="rect">
            <a:avLst/>
          </a:prstGeom>
        </p:spPr>
      </p:pic>
      <p:pic>
        <p:nvPicPr>
          <p:cNvPr id="11" name="Immagine 10">
            <a:extLst>
              <a:ext uri="{FF2B5EF4-FFF2-40B4-BE49-F238E27FC236}">
                <a16:creationId xmlns:a16="http://schemas.microsoft.com/office/drawing/2014/main" id="{6E060D24-B68B-C821-C7F6-06EBC2B3B9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41771" y="632573"/>
            <a:ext cx="7403361" cy="5601833"/>
          </a:xfrm>
          <a:prstGeom prst="rect">
            <a:avLst/>
          </a:prstGeom>
        </p:spPr>
      </p:pic>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Thick planar detectors</a:t>
            </a:r>
          </a:p>
        </p:txBody>
      </p:sp>
      <p:sp>
        <p:nvSpPr>
          <p:cNvPr id="10" name="TextBox 17">
            <a:extLst>
              <a:ext uri="{FF2B5EF4-FFF2-40B4-BE49-F238E27FC236}">
                <a16:creationId xmlns:a16="http://schemas.microsoft.com/office/drawing/2014/main" id="{D22EB82E-5483-A31C-2250-4CF9E21DD1B6}"/>
              </a:ext>
            </a:extLst>
          </p:cNvPr>
          <p:cNvSpPr txBox="1"/>
          <p:nvPr/>
        </p:nvSpPr>
        <p:spPr>
          <a:xfrm>
            <a:off x="296952" y="3417186"/>
            <a:ext cx="2039589" cy="1077218"/>
          </a:xfrm>
          <a:prstGeom prst="rect">
            <a:avLst/>
          </a:prstGeom>
          <a:solidFill>
            <a:schemeClr val="accent2">
              <a:lumMod val="20000"/>
              <a:lumOff val="80000"/>
            </a:schemeClr>
          </a:solidFill>
          <a:ln w="28575">
            <a:solidFill>
              <a:srgbClr val="FFC000"/>
            </a:solidFill>
          </a:ln>
        </p:spPr>
        <p:txBody>
          <a:bodyPr wrap="square" rtlCol="0">
            <a:spAutoFit/>
          </a:bodyPr>
          <a:lstStyle/>
          <a:p>
            <a:pPr algn="ctr"/>
            <a:r>
              <a:rPr lang="en-US" sz="1600" dirty="0">
                <a:latin typeface="Palatino Linotype" panose="02040502050505030304" pitchFamily="18" charset="0"/>
              </a:rPr>
              <a:t>Difficult to reach depletion voltages (600V for 1cm, 2400V for 2 cm)</a:t>
            </a:r>
          </a:p>
        </p:txBody>
      </p:sp>
      <p:pic>
        <p:nvPicPr>
          <p:cNvPr id="17" name="Picture 16" descr="A square object on a white surface&#10;&#10;Description automatically generated with low confidence">
            <a:extLst>
              <a:ext uri="{FF2B5EF4-FFF2-40B4-BE49-F238E27FC236}">
                <a16:creationId xmlns:a16="http://schemas.microsoft.com/office/drawing/2014/main" id="{2703B427-517A-493D-8A5C-E6768C216034}"/>
              </a:ext>
            </a:extLst>
          </p:cNvPr>
          <p:cNvPicPr>
            <a:picLocks noChangeAspect="1"/>
          </p:cNvPicPr>
          <p:nvPr/>
        </p:nvPicPr>
        <p:blipFill rotWithShape="1">
          <a:blip r:embed="rId5">
            <a:extLst>
              <a:ext uri="{28A0092B-C50C-407E-A947-70E740481C1C}">
                <a14:useLocalDpi xmlns:a14="http://schemas.microsoft.com/office/drawing/2010/main" val="0"/>
              </a:ext>
            </a:extLst>
          </a:blip>
          <a:srcRect l="14309" t="17196" r="28315" b="7996"/>
          <a:stretch/>
        </p:blipFill>
        <p:spPr>
          <a:xfrm rot="5400000">
            <a:off x="2593103" y="1234819"/>
            <a:ext cx="1955022" cy="1911778"/>
          </a:xfrm>
          <a:prstGeom prst="rect">
            <a:avLst/>
          </a:prstGeom>
        </p:spPr>
      </p:pic>
      <p:pic>
        <p:nvPicPr>
          <p:cNvPr id="18" name="Picture 17" descr="A picture containing circle, ceramic, yellow, cup&#10;&#10;Description automatically generated">
            <a:extLst>
              <a:ext uri="{FF2B5EF4-FFF2-40B4-BE49-F238E27FC236}">
                <a16:creationId xmlns:a16="http://schemas.microsoft.com/office/drawing/2014/main" id="{639FC9C1-9FB2-3EDE-2376-26CDD5A462FA}"/>
              </a:ext>
            </a:extLst>
          </p:cNvPr>
          <p:cNvPicPr>
            <a:picLocks noChangeAspect="1"/>
          </p:cNvPicPr>
          <p:nvPr/>
        </p:nvPicPr>
        <p:blipFill rotWithShape="1">
          <a:blip r:embed="rId6">
            <a:extLst>
              <a:ext uri="{28A0092B-C50C-407E-A947-70E740481C1C}">
                <a14:useLocalDpi xmlns:a14="http://schemas.microsoft.com/office/drawing/2010/main" val="0"/>
              </a:ext>
            </a:extLst>
          </a:blip>
          <a:srcRect l="22808" t="-502" r="14287" b="1333"/>
          <a:stretch/>
        </p:blipFill>
        <p:spPr>
          <a:xfrm rot="5400000">
            <a:off x="325193" y="1039229"/>
            <a:ext cx="1955019" cy="2311532"/>
          </a:xfrm>
          <a:prstGeom prst="rect">
            <a:avLst/>
          </a:prstGeom>
        </p:spPr>
      </p:pic>
      <p:sp>
        <p:nvSpPr>
          <p:cNvPr id="19" name="TextBox 17">
            <a:extLst>
              <a:ext uri="{FF2B5EF4-FFF2-40B4-BE49-F238E27FC236}">
                <a16:creationId xmlns:a16="http://schemas.microsoft.com/office/drawing/2014/main" id="{F0C6BF90-E10A-CE5E-1D80-9BC60488232C}"/>
              </a:ext>
            </a:extLst>
          </p:cNvPr>
          <p:cNvSpPr txBox="1"/>
          <p:nvPr/>
        </p:nvSpPr>
        <p:spPr>
          <a:xfrm>
            <a:off x="184254" y="520376"/>
            <a:ext cx="2223931" cy="584775"/>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Al/n-HPGE/Sb, D=40mm,  t=20mm</a:t>
            </a:r>
          </a:p>
        </p:txBody>
      </p:sp>
      <p:sp>
        <p:nvSpPr>
          <p:cNvPr id="20" name="TextBox 17">
            <a:extLst>
              <a:ext uri="{FF2B5EF4-FFF2-40B4-BE49-F238E27FC236}">
                <a16:creationId xmlns:a16="http://schemas.microsoft.com/office/drawing/2014/main" id="{060F3ED9-26DC-556E-3C81-8E23F32308AE}"/>
              </a:ext>
            </a:extLst>
          </p:cNvPr>
          <p:cNvSpPr txBox="1"/>
          <p:nvPr/>
        </p:nvSpPr>
        <p:spPr>
          <a:xfrm>
            <a:off x="2614725" y="520375"/>
            <a:ext cx="1911778" cy="584775"/>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Sb/p-HPGE/Al, L=35mm,  t=10mm</a:t>
            </a:r>
          </a:p>
        </p:txBody>
      </p:sp>
      <p:cxnSp>
        <p:nvCxnSpPr>
          <p:cNvPr id="23" name="Straight Arrow Connector 22">
            <a:extLst>
              <a:ext uri="{FF2B5EF4-FFF2-40B4-BE49-F238E27FC236}">
                <a16:creationId xmlns:a16="http://schemas.microsoft.com/office/drawing/2014/main" id="{D3090455-BC78-EFFC-6B69-5D6D0C8D6860}"/>
              </a:ext>
            </a:extLst>
          </p:cNvPr>
          <p:cNvCxnSpPr>
            <a:cxnSpLocks/>
            <a:endCxn id="26" idx="0"/>
          </p:cNvCxnSpPr>
          <p:nvPr/>
        </p:nvCxnSpPr>
        <p:spPr>
          <a:xfrm flipH="1">
            <a:off x="1316745" y="4494404"/>
            <a:ext cx="7166" cy="33027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6" name="TextBox 17">
            <a:extLst>
              <a:ext uri="{FF2B5EF4-FFF2-40B4-BE49-F238E27FC236}">
                <a16:creationId xmlns:a16="http://schemas.microsoft.com/office/drawing/2014/main" id="{C81FA0D0-8183-CEBF-AE5E-74B489C93417}"/>
              </a:ext>
            </a:extLst>
          </p:cNvPr>
          <p:cNvSpPr txBox="1"/>
          <p:nvPr/>
        </p:nvSpPr>
        <p:spPr>
          <a:xfrm>
            <a:off x="296948" y="4824679"/>
            <a:ext cx="2039593" cy="1077218"/>
          </a:xfrm>
          <a:prstGeom prst="rect">
            <a:avLst/>
          </a:prstGeom>
          <a:solidFill>
            <a:schemeClr val="accent2">
              <a:lumMod val="60000"/>
              <a:lumOff val="40000"/>
            </a:schemeClr>
          </a:solidFill>
          <a:ln w="28575">
            <a:solidFill>
              <a:srgbClr val="FF0000"/>
            </a:solidFill>
          </a:ln>
        </p:spPr>
        <p:txBody>
          <a:bodyPr wrap="square" rtlCol="0">
            <a:spAutoFit/>
          </a:bodyPr>
          <a:lstStyle/>
          <a:p>
            <a:pPr algn="ctr"/>
            <a:r>
              <a:rPr lang="en-US" sz="1600" dirty="0">
                <a:latin typeface="Palatino Linotype" panose="02040502050505030304" pitchFamily="18" charset="0"/>
              </a:rPr>
              <a:t>Probably due to junction mechanical weakness under manipulation</a:t>
            </a:r>
          </a:p>
        </p:txBody>
      </p:sp>
      <p:sp>
        <p:nvSpPr>
          <p:cNvPr id="2" name="Rectangle: Single Corner Snipped 4" descr="colored rectangle">
            <a:extLst>
              <a:ext uri="{FF2B5EF4-FFF2-40B4-BE49-F238E27FC236}">
                <a16:creationId xmlns:a16="http://schemas.microsoft.com/office/drawing/2014/main" id="{834F0AAD-E935-0B08-6D24-BE758BB20F00}"/>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pic>
        <p:nvPicPr>
          <p:cNvPr id="6" name="Immagine 5">
            <a:extLst>
              <a:ext uri="{FF2B5EF4-FFF2-40B4-BE49-F238E27FC236}">
                <a16:creationId xmlns:a16="http://schemas.microsoft.com/office/drawing/2014/main" id="{F5C12A9C-172B-9905-E9FB-47F34D3C10C8}"/>
              </a:ext>
            </a:extLst>
          </p:cNvPr>
          <p:cNvPicPr>
            <a:picLocks noChangeAspect="1"/>
          </p:cNvPicPr>
          <p:nvPr/>
        </p:nvPicPr>
        <p:blipFill>
          <a:blip r:embed="rId7"/>
          <a:stretch>
            <a:fillRect/>
          </a:stretch>
        </p:blipFill>
        <p:spPr>
          <a:xfrm>
            <a:off x="2568656" y="3996485"/>
            <a:ext cx="2241546" cy="144937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7745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Thick planar detectors</a:t>
            </a:r>
          </a:p>
        </p:txBody>
      </p:sp>
      <p:pic>
        <p:nvPicPr>
          <p:cNvPr id="2" name="Picture 1">
            <a:extLst>
              <a:ext uri="{FF2B5EF4-FFF2-40B4-BE49-F238E27FC236}">
                <a16:creationId xmlns:a16="http://schemas.microsoft.com/office/drawing/2014/main" id="{57A51D9E-3B36-5D60-4EC7-BC249F810D4A}"/>
              </a:ext>
            </a:extLst>
          </p:cNvPr>
          <p:cNvPicPr>
            <a:picLocks noChangeAspect="1"/>
          </p:cNvPicPr>
          <p:nvPr/>
        </p:nvPicPr>
        <p:blipFill>
          <a:blip r:embed="rId3"/>
          <a:stretch>
            <a:fillRect/>
          </a:stretch>
        </p:blipFill>
        <p:spPr>
          <a:xfrm>
            <a:off x="354629" y="1337186"/>
            <a:ext cx="11644945" cy="4555433"/>
          </a:xfrm>
          <a:prstGeom prst="rect">
            <a:avLst/>
          </a:prstGeom>
        </p:spPr>
      </p:pic>
      <p:sp>
        <p:nvSpPr>
          <p:cNvPr id="3" name="TextBox 2">
            <a:extLst>
              <a:ext uri="{FF2B5EF4-FFF2-40B4-BE49-F238E27FC236}">
                <a16:creationId xmlns:a16="http://schemas.microsoft.com/office/drawing/2014/main" id="{61D5561A-A547-1FE4-D057-D366CC44ECDF}"/>
              </a:ext>
            </a:extLst>
          </p:cNvPr>
          <p:cNvSpPr txBox="1"/>
          <p:nvPr/>
        </p:nvSpPr>
        <p:spPr>
          <a:xfrm rot="16200000">
            <a:off x="-249126" y="3500284"/>
            <a:ext cx="838178" cy="369332"/>
          </a:xfrm>
          <a:prstGeom prst="rect">
            <a:avLst/>
          </a:prstGeom>
          <a:noFill/>
        </p:spPr>
        <p:txBody>
          <a:bodyPr wrap="none" rtlCol="0">
            <a:spAutoFit/>
          </a:bodyPr>
          <a:lstStyle/>
          <a:p>
            <a:r>
              <a:rPr lang="en-US" dirty="0"/>
              <a:t>Counts</a:t>
            </a:r>
          </a:p>
        </p:txBody>
      </p:sp>
      <p:sp>
        <p:nvSpPr>
          <p:cNvPr id="4" name="TextBox 3">
            <a:extLst>
              <a:ext uri="{FF2B5EF4-FFF2-40B4-BE49-F238E27FC236}">
                <a16:creationId xmlns:a16="http://schemas.microsoft.com/office/drawing/2014/main" id="{ADD86E82-2F90-1102-46F4-E98848C81677}"/>
              </a:ext>
            </a:extLst>
          </p:cNvPr>
          <p:cNvSpPr txBox="1"/>
          <p:nvPr/>
        </p:nvSpPr>
        <p:spPr>
          <a:xfrm>
            <a:off x="5496145" y="5892619"/>
            <a:ext cx="1361911" cy="369332"/>
          </a:xfrm>
          <a:prstGeom prst="rect">
            <a:avLst/>
          </a:prstGeom>
          <a:noFill/>
        </p:spPr>
        <p:txBody>
          <a:bodyPr wrap="none" rtlCol="0">
            <a:spAutoFit/>
          </a:bodyPr>
          <a:lstStyle/>
          <a:p>
            <a:r>
              <a:rPr lang="en-US" dirty="0"/>
              <a:t>Energy (keV)</a:t>
            </a:r>
          </a:p>
        </p:txBody>
      </p:sp>
      <p:sp>
        <p:nvSpPr>
          <p:cNvPr id="7" name="TextBox 6">
            <a:extLst>
              <a:ext uri="{FF2B5EF4-FFF2-40B4-BE49-F238E27FC236}">
                <a16:creationId xmlns:a16="http://schemas.microsoft.com/office/drawing/2014/main" id="{27ED72E4-9829-8E3A-CC14-7406EA9CACEF}"/>
              </a:ext>
            </a:extLst>
          </p:cNvPr>
          <p:cNvSpPr txBox="1"/>
          <p:nvPr/>
        </p:nvSpPr>
        <p:spPr>
          <a:xfrm>
            <a:off x="9419303" y="1620338"/>
            <a:ext cx="2310248" cy="646331"/>
          </a:xfrm>
          <a:prstGeom prst="rect">
            <a:avLst/>
          </a:prstGeom>
          <a:noFill/>
        </p:spPr>
        <p:txBody>
          <a:bodyPr wrap="none" rtlCol="0">
            <a:spAutoFit/>
          </a:bodyPr>
          <a:lstStyle/>
          <a:p>
            <a:r>
              <a:rPr lang="en-US" sz="3600" b="1" baseline="30000" dirty="0">
                <a:solidFill>
                  <a:schemeClr val="bg1"/>
                </a:solidFill>
                <a:latin typeface="Palatino Linotype" panose="02040502050505030304" pitchFamily="18" charset="0"/>
              </a:rPr>
              <a:t>133</a:t>
            </a:r>
            <a:r>
              <a:rPr lang="en-US" sz="3600" b="1" dirty="0">
                <a:solidFill>
                  <a:schemeClr val="bg1"/>
                </a:solidFill>
                <a:latin typeface="Palatino Linotype" panose="02040502050505030304" pitchFamily="18" charset="0"/>
              </a:rPr>
              <a:t>Ba, </a:t>
            </a:r>
            <a:r>
              <a:rPr lang="en-US" sz="3600" b="1" baseline="30000" dirty="0">
                <a:solidFill>
                  <a:schemeClr val="bg1"/>
                </a:solidFill>
                <a:latin typeface="Palatino Linotype" panose="02040502050505030304" pitchFamily="18" charset="0"/>
              </a:rPr>
              <a:t>60</a:t>
            </a:r>
            <a:r>
              <a:rPr lang="en-US" sz="3600" b="1" dirty="0">
                <a:solidFill>
                  <a:schemeClr val="bg1"/>
                </a:solidFill>
                <a:latin typeface="Palatino Linotype" panose="02040502050505030304" pitchFamily="18" charset="0"/>
              </a:rPr>
              <a:t>Co</a:t>
            </a:r>
          </a:p>
        </p:txBody>
      </p:sp>
      <p:sp>
        <p:nvSpPr>
          <p:cNvPr id="9" name="TextBox 8">
            <a:extLst>
              <a:ext uri="{FF2B5EF4-FFF2-40B4-BE49-F238E27FC236}">
                <a16:creationId xmlns:a16="http://schemas.microsoft.com/office/drawing/2014/main" id="{08F28CB1-5729-D847-B43B-AA5C21B1E34A}"/>
              </a:ext>
            </a:extLst>
          </p:cNvPr>
          <p:cNvSpPr txBox="1"/>
          <p:nvPr/>
        </p:nvSpPr>
        <p:spPr>
          <a:xfrm>
            <a:off x="1004261" y="4978054"/>
            <a:ext cx="3441968" cy="646331"/>
          </a:xfrm>
          <a:prstGeom prst="rect">
            <a:avLst/>
          </a:prstGeom>
          <a:noFill/>
        </p:spPr>
        <p:txBody>
          <a:bodyPr wrap="none" rtlCol="0">
            <a:spAutoFit/>
          </a:bodyPr>
          <a:lstStyle/>
          <a:p>
            <a:r>
              <a:rPr lang="en-US" sz="3600" b="1" dirty="0">
                <a:solidFill>
                  <a:schemeClr val="bg1"/>
                </a:solidFill>
                <a:latin typeface="Palatino Linotype" panose="02040502050505030304" pitchFamily="18" charset="0"/>
              </a:rPr>
              <a:t>100V (61 hours)</a:t>
            </a:r>
          </a:p>
        </p:txBody>
      </p:sp>
      <p:sp>
        <p:nvSpPr>
          <p:cNvPr id="11" name="TextBox 17">
            <a:extLst>
              <a:ext uri="{FF2B5EF4-FFF2-40B4-BE49-F238E27FC236}">
                <a16:creationId xmlns:a16="http://schemas.microsoft.com/office/drawing/2014/main" id="{B5A26EA0-3745-2BA2-DA78-A475D8D8A0AC}"/>
              </a:ext>
            </a:extLst>
          </p:cNvPr>
          <p:cNvSpPr txBox="1"/>
          <p:nvPr/>
        </p:nvSpPr>
        <p:spPr>
          <a:xfrm>
            <a:off x="354628" y="730398"/>
            <a:ext cx="11644944"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Partially depleted guarded segment of the Sb/p-HPGe/Al detector, t=10mm:</a:t>
            </a:r>
          </a:p>
        </p:txBody>
      </p:sp>
      <p:cxnSp>
        <p:nvCxnSpPr>
          <p:cNvPr id="6" name="Connettore 2 5">
            <a:extLst>
              <a:ext uri="{FF2B5EF4-FFF2-40B4-BE49-F238E27FC236}">
                <a16:creationId xmlns:a16="http://schemas.microsoft.com/office/drawing/2014/main" id="{4CBD0CDC-DC69-14B8-B9A3-42629E6BB62D}"/>
              </a:ext>
            </a:extLst>
          </p:cNvPr>
          <p:cNvCxnSpPr/>
          <p:nvPr/>
        </p:nvCxnSpPr>
        <p:spPr>
          <a:xfrm>
            <a:off x="1534754" y="1714500"/>
            <a:ext cx="333375" cy="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8" name="TextBox 17">
            <a:extLst>
              <a:ext uri="{FF2B5EF4-FFF2-40B4-BE49-F238E27FC236}">
                <a16:creationId xmlns:a16="http://schemas.microsoft.com/office/drawing/2014/main" id="{B56C37D6-2C10-9920-3F40-A1E4E6960F72}"/>
              </a:ext>
            </a:extLst>
          </p:cNvPr>
          <p:cNvSpPr txBox="1"/>
          <p:nvPr/>
        </p:nvSpPr>
        <p:spPr>
          <a:xfrm>
            <a:off x="1868129" y="1422112"/>
            <a:ext cx="1846621" cy="584775"/>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dirty="0">
                <a:latin typeface="Palatino Linotype" panose="02040502050505030304" pitchFamily="18" charset="0"/>
              </a:rPr>
              <a:t>E = 80 keV</a:t>
            </a:r>
          </a:p>
          <a:p>
            <a:r>
              <a:rPr lang="en-US" sz="1600" dirty="0">
                <a:latin typeface="Palatino Linotype" panose="02040502050505030304" pitchFamily="18" charset="0"/>
              </a:rPr>
              <a:t>FWHM = 1.52 keV</a:t>
            </a:r>
          </a:p>
        </p:txBody>
      </p:sp>
      <p:sp>
        <p:nvSpPr>
          <p:cNvPr id="13" name="TextBox 17">
            <a:extLst>
              <a:ext uri="{FF2B5EF4-FFF2-40B4-BE49-F238E27FC236}">
                <a16:creationId xmlns:a16="http://schemas.microsoft.com/office/drawing/2014/main" id="{8C3BB7E5-C5CD-8153-E952-22FA8DA3D50A}"/>
              </a:ext>
            </a:extLst>
          </p:cNvPr>
          <p:cNvSpPr txBox="1"/>
          <p:nvPr/>
        </p:nvSpPr>
        <p:spPr>
          <a:xfrm>
            <a:off x="7658100" y="2516349"/>
            <a:ext cx="1847671" cy="584775"/>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dirty="0">
                <a:latin typeface="Palatino Linotype" panose="02040502050505030304" pitchFamily="18" charset="0"/>
              </a:rPr>
              <a:t>E = 1173 keV</a:t>
            </a:r>
          </a:p>
          <a:p>
            <a:r>
              <a:rPr lang="en-US" sz="1600" dirty="0">
                <a:latin typeface="Palatino Linotype" panose="02040502050505030304" pitchFamily="18" charset="0"/>
              </a:rPr>
              <a:t>FWHM = 2.52 keV</a:t>
            </a:r>
          </a:p>
        </p:txBody>
      </p:sp>
      <p:sp>
        <p:nvSpPr>
          <p:cNvPr id="16" name="TextBox 17">
            <a:extLst>
              <a:ext uri="{FF2B5EF4-FFF2-40B4-BE49-F238E27FC236}">
                <a16:creationId xmlns:a16="http://schemas.microsoft.com/office/drawing/2014/main" id="{56B7EF68-2249-657E-3DB1-F24E0B11193C}"/>
              </a:ext>
            </a:extLst>
          </p:cNvPr>
          <p:cNvSpPr txBox="1"/>
          <p:nvPr/>
        </p:nvSpPr>
        <p:spPr>
          <a:xfrm>
            <a:off x="9989700" y="2573311"/>
            <a:ext cx="1847671" cy="584775"/>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dirty="0">
                <a:latin typeface="Palatino Linotype" panose="02040502050505030304" pitchFamily="18" charset="0"/>
              </a:rPr>
              <a:t>E = 1330 keV</a:t>
            </a:r>
          </a:p>
          <a:p>
            <a:r>
              <a:rPr lang="en-US" sz="1600" dirty="0">
                <a:latin typeface="Palatino Linotype" panose="02040502050505030304" pitchFamily="18" charset="0"/>
              </a:rPr>
              <a:t>FWHM = 2.67 keV</a:t>
            </a:r>
          </a:p>
        </p:txBody>
      </p:sp>
      <p:sp>
        <p:nvSpPr>
          <p:cNvPr id="14" name="Rectangle: Single Corner Snipped 4" descr="colored rectangle">
            <a:extLst>
              <a:ext uri="{FF2B5EF4-FFF2-40B4-BE49-F238E27FC236}">
                <a16:creationId xmlns:a16="http://schemas.microsoft.com/office/drawing/2014/main" id="{EB35C26C-29EE-7766-6AD6-97A449DF14D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144661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1" grpId="0" animBg="1"/>
      <p:bldP spid="8" grpId="0" animBg="1"/>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Neutron robustness: CN irradiation test</a:t>
            </a:r>
          </a:p>
        </p:txBody>
      </p:sp>
      <p:sp>
        <p:nvSpPr>
          <p:cNvPr id="14" name="Rectangle: Single Corner Snipped 4" descr="colored rectangle">
            <a:extLst>
              <a:ext uri="{FF2B5EF4-FFF2-40B4-BE49-F238E27FC236}">
                <a16:creationId xmlns:a16="http://schemas.microsoft.com/office/drawing/2014/main" id="{EB35C26C-29EE-7766-6AD6-97A449DF14D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pic>
        <p:nvPicPr>
          <p:cNvPr id="11" name="Immagine 10">
            <a:extLst>
              <a:ext uri="{FF2B5EF4-FFF2-40B4-BE49-F238E27FC236}">
                <a16:creationId xmlns:a16="http://schemas.microsoft.com/office/drawing/2014/main" id="{D7F58F1C-0DC0-9585-07DD-79A9FFDBA592}"/>
              </a:ext>
            </a:extLst>
          </p:cNvPr>
          <p:cNvPicPr>
            <a:picLocks noChangeAspect="1"/>
          </p:cNvPicPr>
          <p:nvPr/>
        </p:nvPicPr>
        <p:blipFill>
          <a:blip r:embed="rId3"/>
          <a:stretch>
            <a:fillRect/>
          </a:stretch>
        </p:blipFill>
        <p:spPr>
          <a:xfrm>
            <a:off x="2393072" y="1779246"/>
            <a:ext cx="2997523" cy="2750127"/>
          </a:xfrm>
          <a:prstGeom prst="rect">
            <a:avLst/>
          </a:prstGeom>
        </p:spPr>
      </p:pic>
      <p:sp>
        <p:nvSpPr>
          <p:cNvPr id="15" name="TextBox 17">
            <a:extLst>
              <a:ext uri="{FF2B5EF4-FFF2-40B4-BE49-F238E27FC236}">
                <a16:creationId xmlns:a16="http://schemas.microsoft.com/office/drawing/2014/main" id="{CC25BF71-ABBE-DA26-8051-868B29EE5C67}"/>
              </a:ext>
            </a:extLst>
          </p:cNvPr>
          <p:cNvSpPr txBox="1"/>
          <p:nvPr/>
        </p:nvSpPr>
        <p:spPr>
          <a:xfrm>
            <a:off x="1082894" y="704193"/>
            <a:ext cx="3719174" cy="830997"/>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Detector prototype:</a:t>
            </a:r>
          </a:p>
          <a:p>
            <a:pPr algn="ctr"/>
            <a:r>
              <a:rPr lang="en-US" sz="1600" dirty="0">
                <a:latin typeface="Palatino Linotype" panose="02040502050505030304" pitchFamily="18" charset="0"/>
              </a:rPr>
              <a:t>Sb/p-HPGE/Al, L=35mm,  t=10mm</a:t>
            </a:r>
          </a:p>
          <a:p>
            <a:pPr algn="ctr"/>
            <a:r>
              <a:rPr lang="en-US" sz="1600" dirty="0">
                <a:latin typeface="Palatino Linotype" panose="02040502050505030304" pitchFamily="18" charset="0"/>
              </a:rPr>
              <a:t>4 contacts + guard ring</a:t>
            </a:r>
          </a:p>
        </p:txBody>
      </p:sp>
      <p:sp>
        <p:nvSpPr>
          <p:cNvPr id="16" name="TextBox 17">
            <a:extLst>
              <a:ext uri="{FF2B5EF4-FFF2-40B4-BE49-F238E27FC236}">
                <a16:creationId xmlns:a16="http://schemas.microsoft.com/office/drawing/2014/main" id="{969C6FDD-479A-8530-A2FC-AAB4540C007B}"/>
              </a:ext>
            </a:extLst>
          </p:cNvPr>
          <p:cNvSpPr txBox="1"/>
          <p:nvPr/>
        </p:nvSpPr>
        <p:spPr>
          <a:xfrm>
            <a:off x="6425453" y="826241"/>
            <a:ext cx="4572136" cy="584775"/>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Starting resolution:</a:t>
            </a:r>
          </a:p>
          <a:p>
            <a:pPr algn="ctr"/>
            <a:r>
              <a:rPr lang="en-US" sz="1600" dirty="0">
                <a:latin typeface="Palatino Linotype" panose="02040502050505030304" pitchFamily="18" charset="0"/>
              </a:rPr>
              <a:t>at 80V operational bias </a:t>
            </a:r>
          </a:p>
        </p:txBody>
      </p:sp>
      <p:grpSp>
        <p:nvGrpSpPr>
          <p:cNvPr id="23" name="Gruppo 22">
            <a:extLst>
              <a:ext uri="{FF2B5EF4-FFF2-40B4-BE49-F238E27FC236}">
                <a16:creationId xmlns:a16="http://schemas.microsoft.com/office/drawing/2014/main" id="{EDBF9E74-151F-94D2-AF7A-9DF8F31ECEFF}"/>
              </a:ext>
            </a:extLst>
          </p:cNvPr>
          <p:cNvGrpSpPr/>
          <p:nvPr/>
        </p:nvGrpSpPr>
        <p:grpSpPr>
          <a:xfrm>
            <a:off x="5588854" y="1704808"/>
            <a:ext cx="3296752" cy="4457186"/>
            <a:chOff x="5217379" y="1704808"/>
            <a:chExt cx="3296752" cy="4457186"/>
          </a:xfrm>
        </p:grpSpPr>
        <p:pic>
          <p:nvPicPr>
            <p:cNvPr id="4" name="Immagine 3" descr="Immagine che contiene testo, schermata, diagramma, linea&#10;&#10;Descrizione generata automaticamente">
              <a:extLst>
                <a:ext uri="{FF2B5EF4-FFF2-40B4-BE49-F238E27FC236}">
                  <a16:creationId xmlns:a16="http://schemas.microsoft.com/office/drawing/2014/main" id="{B10AF38F-EDB0-28C4-614E-74015EB1300E}"/>
                </a:ext>
              </a:extLst>
            </p:cNvPr>
            <p:cNvPicPr>
              <a:picLocks noChangeAspect="1"/>
            </p:cNvPicPr>
            <p:nvPr/>
          </p:nvPicPr>
          <p:blipFill rotWithShape="1">
            <a:blip r:embed="rId4"/>
            <a:srcRect t="4386" r="13107" b="4932"/>
            <a:stretch/>
          </p:blipFill>
          <p:spPr>
            <a:xfrm>
              <a:off x="5326873" y="3049300"/>
              <a:ext cx="3187258" cy="3112694"/>
            </a:xfrm>
            <a:prstGeom prst="rect">
              <a:avLst/>
            </a:prstGeom>
          </p:spPr>
        </p:pic>
        <p:sp>
          <p:nvSpPr>
            <p:cNvPr id="8" name="TextBox 17">
              <a:extLst>
                <a:ext uri="{FF2B5EF4-FFF2-40B4-BE49-F238E27FC236}">
                  <a16:creationId xmlns:a16="http://schemas.microsoft.com/office/drawing/2014/main" id="{ACA63623-CC08-D9B6-C03A-E328BAEEE244}"/>
                </a:ext>
              </a:extLst>
            </p:cNvPr>
            <p:cNvSpPr txBox="1"/>
            <p:nvPr/>
          </p:nvSpPr>
          <p:spPr>
            <a:xfrm>
              <a:off x="6070812" y="1822711"/>
              <a:ext cx="1847671" cy="830997"/>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baseline="30000" dirty="0">
                  <a:latin typeface="Palatino Linotype" panose="02040502050505030304" pitchFamily="18" charset="0"/>
                </a:rPr>
                <a:t>241</a:t>
              </a:r>
              <a:r>
                <a:rPr lang="en-US" sz="1600" dirty="0">
                  <a:latin typeface="Palatino Linotype" panose="02040502050505030304" pitchFamily="18" charset="0"/>
                </a:rPr>
                <a:t>Am</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59,5 keV</a:t>
              </a:r>
            </a:p>
            <a:p>
              <a:r>
                <a:rPr lang="en-US" sz="1600" dirty="0">
                  <a:latin typeface="Palatino Linotype" panose="02040502050505030304" pitchFamily="18" charset="0"/>
                </a:rPr>
                <a:t>FWHM &lt; 1,1 keV</a:t>
              </a:r>
            </a:p>
          </p:txBody>
        </p:sp>
        <p:sp>
          <p:nvSpPr>
            <p:cNvPr id="19" name="Rettangolo 18">
              <a:extLst>
                <a:ext uri="{FF2B5EF4-FFF2-40B4-BE49-F238E27FC236}">
                  <a16:creationId xmlns:a16="http://schemas.microsoft.com/office/drawing/2014/main" id="{63D98EB7-7B74-3660-1AAE-C97ADF4C9AF4}"/>
                </a:ext>
              </a:extLst>
            </p:cNvPr>
            <p:cNvSpPr/>
            <p:nvPr/>
          </p:nvSpPr>
          <p:spPr>
            <a:xfrm>
              <a:off x="5217379" y="1704808"/>
              <a:ext cx="3296751" cy="4457186"/>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4" name="Gruppo 23">
            <a:extLst>
              <a:ext uri="{FF2B5EF4-FFF2-40B4-BE49-F238E27FC236}">
                <a16:creationId xmlns:a16="http://schemas.microsoft.com/office/drawing/2014/main" id="{8C4A390F-407D-E698-38FF-0A2525E44306}"/>
              </a:ext>
            </a:extLst>
          </p:cNvPr>
          <p:cNvGrpSpPr/>
          <p:nvPr/>
        </p:nvGrpSpPr>
        <p:grpSpPr>
          <a:xfrm>
            <a:off x="8891491" y="1704808"/>
            <a:ext cx="3275633" cy="4457186"/>
            <a:chOff x="8891491" y="1704808"/>
            <a:chExt cx="3275633" cy="4457186"/>
          </a:xfrm>
        </p:grpSpPr>
        <p:pic>
          <p:nvPicPr>
            <p:cNvPr id="5" name="Immagine 4" descr="Immagine che contiene testo, schermata, Diagramma, diagramma&#10;&#10;Descrizione generata automaticamente">
              <a:extLst>
                <a:ext uri="{FF2B5EF4-FFF2-40B4-BE49-F238E27FC236}">
                  <a16:creationId xmlns:a16="http://schemas.microsoft.com/office/drawing/2014/main" id="{B3C2304B-83FC-86AD-9E69-1F4689FBB7F5}"/>
                </a:ext>
              </a:extLst>
            </p:cNvPr>
            <p:cNvPicPr>
              <a:picLocks noChangeAspect="1"/>
            </p:cNvPicPr>
            <p:nvPr/>
          </p:nvPicPr>
          <p:blipFill rotWithShape="1">
            <a:blip r:embed="rId5"/>
            <a:srcRect t="5286" r="11709" b="5123"/>
            <a:stretch/>
          </p:blipFill>
          <p:spPr>
            <a:xfrm>
              <a:off x="8932489" y="3049300"/>
              <a:ext cx="3234635" cy="3071588"/>
            </a:xfrm>
            <a:prstGeom prst="rect">
              <a:avLst/>
            </a:prstGeom>
          </p:spPr>
        </p:pic>
        <p:sp>
          <p:nvSpPr>
            <p:cNvPr id="13" name="TextBox 17">
              <a:extLst>
                <a:ext uri="{FF2B5EF4-FFF2-40B4-BE49-F238E27FC236}">
                  <a16:creationId xmlns:a16="http://schemas.microsoft.com/office/drawing/2014/main" id="{BBB3B72F-0EC4-F8B0-FD7C-D0CA4DB1EB46}"/>
                </a:ext>
              </a:extLst>
            </p:cNvPr>
            <p:cNvSpPr txBox="1"/>
            <p:nvPr/>
          </p:nvSpPr>
          <p:spPr>
            <a:xfrm>
              <a:off x="9558262" y="1822711"/>
              <a:ext cx="1847671" cy="830997"/>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baseline="30000" dirty="0">
                  <a:latin typeface="Palatino Linotype" panose="02040502050505030304" pitchFamily="18" charset="0"/>
                </a:rPr>
                <a:t>60</a:t>
              </a:r>
              <a:r>
                <a:rPr lang="en-US" sz="1600" dirty="0">
                  <a:latin typeface="Palatino Linotype" panose="02040502050505030304" pitchFamily="18" charset="0"/>
                </a:rPr>
                <a:t>Co</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1332 keV</a:t>
              </a:r>
            </a:p>
            <a:p>
              <a:r>
                <a:rPr lang="en-US" sz="1600" dirty="0">
                  <a:latin typeface="Palatino Linotype" panose="02040502050505030304" pitchFamily="18" charset="0"/>
                </a:rPr>
                <a:t>FWHM &lt; 1,8 keV</a:t>
              </a:r>
            </a:p>
          </p:txBody>
        </p:sp>
        <p:sp>
          <p:nvSpPr>
            <p:cNvPr id="22" name="Rettangolo 21">
              <a:extLst>
                <a:ext uri="{FF2B5EF4-FFF2-40B4-BE49-F238E27FC236}">
                  <a16:creationId xmlns:a16="http://schemas.microsoft.com/office/drawing/2014/main" id="{DA7D6E19-93E6-5310-0972-D94D33ED6C4D}"/>
                </a:ext>
              </a:extLst>
            </p:cNvPr>
            <p:cNvSpPr/>
            <p:nvPr/>
          </p:nvSpPr>
          <p:spPr>
            <a:xfrm>
              <a:off x="8891491" y="1704808"/>
              <a:ext cx="3234636" cy="4457186"/>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 name="Gruppo 25">
            <a:extLst>
              <a:ext uri="{FF2B5EF4-FFF2-40B4-BE49-F238E27FC236}">
                <a16:creationId xmlns:a16="http://schemas.microsoft.com/office/drawing/2014/main" id="{545F7F3C-1C15-5979-BB6D-FA35A12DAF84}"/>
              </a:ext>
            </a:extLst>
          </p:cNvPr>
          <p:cNvGrpSpPr/>
          <p:nvPr/>
        </p:nvGrpSpPr>
        <p:grpSpPr>
          <a:xfrm>
            <a:off x="317875" y="1952164"/>
            <a:ext cx="1976068" cy="1981237"/>
            <a:chOff x="683568" y="2221159"/>
            <a:chExt cx="2895786" cy="2903362"/>
          </a:xfrm>
        </p:grpSpPr>
        <p:pic>
          <p:nvPicPr>
            <p:cNvPr id="3" name="Google Shape;161;p8" descr="A picture containing text, indoor, case, accessory&#10;&#10;Description automatically generated">
              <a:extLst>
                <a:ext uri="{FF2B5EF4-FFF2-40B4-BE49-F238E27FC236}">
                  <a16:creationId xmlns:a16="http://schemas.microsoft.com/office/drawing/2014/main" id="{47091D0F-00BA-FD10-77F7-A0412024AE38}"/>
                </a:ext>
              </a:extLst>
            </p:cNvPr>
            <p:cNvPicPr preferRelativeResize="0"/>
            <p:nvPr/>
          </p:nvPicPr>
          <p:blipFill rotWithShape="1">
            <a:blip r:embed="rId6">
              <a:alphaModFix/>
            </a:blip>
            <a:srcRect t="5169" b="19635"/>
            <a:stretch/>
          </p:blipFill>
          <p:spPr>
            <a:xfrm>
              <a:off x="683568" y="2221159"/>
              <a:ext cx="2895786" cy="2903362"/>
            </a:xfrm>
            <a:prstGeom prst="rect">
              <a:avLst/>
            </a:prstGeom>
            <a:noFill/>
            <a:ln>
              <a:noFill/>
            </a:ln>
          </p:spPr>
        </p:pic>
        <p:grpSp>
          <p:nvGrpSpPr>
            <p:cNvPr id="6" name="Group 11">
              <a:extLst>
                <a:ext uri="{FF2B5EF4-FFF2-40B4-BE49-F238E27FC236}">
                  <a16:creationId xmlns:a16="http://schemas.microsoft.com/office/drawing/2014/main" id="{4F7E335B-7AE5-EBAF-E197-B6C6A84FF024}"/>
                </a:ext>
              </a:extLst>
            </p:cNvPr>
            <p:cNvGrpSpPr/>
            <p:nvPr/>
          </p:nvGrpSpPr>
          <p:grpSpPr>
            <a:xfrm>
              <a:off x="844022" y="2379260"/>
              <a:ext cx="2574878" cy="2383809"/>
              <a:chOff x="844022" y="2379260"/>
              <a:chExt cx="2574878" cy="2383809"/>
            </a:xfrm>
          </p:grpSpPr>
          <p:sp>
            <p:nvSpPr>
              <p:cNvPr id="7" name="Freeform: Shape 2">
                <a:extLst>
                  <a:ext uri="{FF2B5EF4-FFF2-40B4-BE49-F238E27FC236}">
                    <a16:creationId xmlns:a16="http://schemas.microsoft.com/office/drawing/2014/main" id="{AE178619-E361-C619-FB46-C75FA98C8B9C}"/>
                  </a:ext>
                </a:extLst>
              </p:cNvPr>
              <p:cNvSpPr/>
              <p:nvPr/>
            </p:nvSpPr>
            <p:spPr>
              <a:xfrm>
                <a:off x="844022" y="2379260"/>
                <a:ext cx="2574878" cy="2383809"/>
              </a:xfrm>
              <a:custGeom>
                <a:avLst/>
                <a:gdLst>
                  <a:gd name="connsiteX0" fmla="*/ 0 w 2574878"/>
                  <a:gd name="connsiteY0" fmla="*/ 2361062 h 2383809"/>
                  <a:gd name="connsiteX1" fmla="*/ 682388 w 2574878"/>
                  <a:gd name="connsiteY1" fmla="*/ 2374710 h 2383809"/>
                  <a:gd name="connsiteX2" fmla="*/ 691487 w 2574878"/>
                  <a:gd name="connsiteY2" fmla="*/ 2188191 h 2383809"/>
                  <a:gd name="connsiteX3" fmla="*/ 1865194 w 2574878"/>
                  <a:gd name="connsiteY3" fmla="*/ 2224585 h 2383809"/>
                  <a:gd name="connsiteX4" fmla="*/ 1874292 w 2574878"/>
                  <a:gd name="connsiteY4" fmla="*/ 2370161 h 2383809"/>
                  <a:gd name="connsiteX5" fmla="*/ 2574878 w 2574878"/>
                  <a:gd name="connsiteY5" fmla="*/ 2383809 h 2383809"/>
                  <a:gd name="connsiteX6" fmla="*/ 2497540 w 2574878"/>
                  <a:gd name="connsiteY6" fmla="*/ 0 h 2383809"/>
                  <a:gd name="connsiteX7" fmla="*/ 1705970 w 2574878"/>
                  <a:gd name="connsiteY7" fmla="*/ 9098 h 2383809"/>
                  <a:gd name="connsiteX8" fmla="*/ 1705970 w 2574878"/>
                  <a:gd name="connsiteY8" fmla="*/ 127379 h 2383809"/>
                  <a:gd name="connsiteX9" fmla="*/ 832513 w 2574878"/>
                  <a:gd name="connsiteY9" fmla="*/ 163773 h 2383809"/>
                  <a:gd name="connsiteX10" fmla="*/ 814316 w 2574878"/>
                  <a:gd name="connsiteY10" fmla="*/ 31844 h 2383809"/>
                  <a:gd name="connsiteX11" fmla="*/ 222913 w 2574878"/>
                  <a:gd name="connsiteY11" fmla="*/ 59140 h 2383809"/>
                  <a:gd name="connsiteX12" fmla="*/ 0 w 2574878"/>
                  <a:gd name="connsiteY12" fmla="*/ 2361062 h 238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4878" h="2383809">
                    <a:moveTo>
                      <a:pt x="0" y="2361062"/>
                    </a:moveTo>
                    <a:lnTo>
                      <a:pt x="682388" y="2374710"/>
                    </a:lnTo>
                    <a:lnTo>
                      <a:pt x="691487" y="2188191"/>
                    </a:lnTo>
                    <a:lnTo>
                      <a:pt x="1865194" y="2224585"/>
                    </a:lnTo>
                    <a:lnTo>
                      <a:pt x="1874292" y="2370161"/>
                    </a:lnTo>
                    <a:lnTo>
                      <a:pt x="2574878" y="2383809"/>
                    </a:lnTo>
                    <a:lnTo>
                      <a:pt x="2497540" y="0"/>
                    </a:lnTo>
                    <a:lnTo>
                      <a:pt x="1705970" y="9098"/>
                    </a:lnTo>
                    <a:lnTo>
                      <a:pt x="1705970" y="127379"/>
                    </a:lnTo>
                    <a:lnTo>
                      <a:pt x="832513" y="163773"/>
                    </a:lnTo>
                    <a:lnTo>
                      <a:pt x="814316" y="31844"/>
                    </a:lnTo>
                    <a:lnTo>
                      <a:pt x="222913" y="59140"/>
                    </a:lnTo>
                    <a:lnTo>
                      <a:pt x="0" y="2361062"/>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3">
                <a:extLst>
                  <a:ext uri="{FF2B5EF4-FFF2-40B4-BE49-F238E27FC236}">
                    <a16:creationId xmlns:a16="http://schemas.microsoft.com/office/drawing/2014/main" id="{91B56C4F-B9E6-8C85-9EF7-7383011495D2}"/>
                  </a:ext>
                </a:extLst>
              </p:cNvPr>
              <p:cNvSpPr/>
              <p:nvPr/>
            </p:nvSpPr>
            <p:spPr>
              <a:xfrm>
                <a:off x="1119116" y="2565779"/>
                <a:ext cx="2083559" cy="1974376"/>
              </a:xfrm>
              <a:custGeom>
                <a:avLst/>
                <a:gdLst>
                  <a:gd name="connsiteX0" fmla="*/ 0 w 2083559"/>
                  <a:gd name="connsiteY0" fmla="*/ 1933433 h 1974376"/>
                  <a:gd name="connsiteX1" fmla="*/ 127380 w 2083559"/>
                  <a:gd name="connsiteY1" fmla="*/ 36394 h 1974376"/>
                  <a:gd name="connsiteX2" fmla="*/ 2074460 w 2083559"/>
                  <a:gd name="connsiteY2" fmla="*/ 0 h 1974376"/>
                  <a:gd name="connsiteX3" fmla="*/ 2083559 w 2083559"/>
                  <a:gd name="connsiteY3" fmla="*/ 1974376 h 1974376"/>
                  <a:gd name="connsiteX4" fmla="*/ 0 w 2083559"/>
                  <a:gd name="connsiteY4" fmla="*/ 1933433 h 197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559" h="1974376">
                    <a:moveTo>
                      <a:pt x="0" y="1933433"/>
                    </a:moveTo>
                    <a:lnTo>
                      <a:pt x="127380" y="36394"/>
                    </a:lnTo>
                    <a:lnTo>
                      <a:pt x="2074460" y="0"/>
                    </a:lnTo>
                    <a:lnTo>
                      <a:pt x="2083559" y="1974376"/>
                    </a:lnTo>
                    <a:lnTo>
                      <a:pt x="0" y="1933433"/>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4">
                <a:extLst>
                  <a:ext uri="{FF2B5EF4-FFF2-40B4-BE49-F238E27FC236}">
                    <a16:creationId xmlns:a16="http://schemas.microsoft.com/office/drawing/2014/main" id="{CFA087D2-070A-1B63-E08B-0DBA5DC93202}"/>
                  </a:ext>
                </a:extLst>
              </p:cNvPr>
              <p:cNvSpPr/>
              <p:nvPr/>
            </p:nvSpPr>
            <p:spPr>
              <a:xfrm>
                <a:off x="1196454" y="3998794"/>
                <a:ext cx="1928883" cy="427630"/>
              </a:xfrm>
              <a:custGeom>
                <a:avLst/>
                <a:gdLst>
                  <a:gd name="connsiteX0" fmla="*/ 0 w 1928883"/>
                  <a:gd name="connsiteY0" fmla="*/ 409433 h 427630"/>
                  <a:gd name="connsiteX1" fmla="*/ 1924334 w 1928883"/>
                  <a:gd name="connsiteY1" fmla="*/ 427630 h 427630"/>
                  <a:gd name="connsiteX2" fmla="*/ 1928883 w 1928883"/>
                  <a:gd name="connsiteY2" fmla="*/ 0 h 427630"/>
                  <a:gd name="connsiteX3" fmla="*/ 4549 w 1928883"/>
                  <a:gd name="connsiteY3" fmla="*/ 13648 h 427630"/>
                  <a:gd name="connsiteX4" fmla="*/ 0 w 1928883"/>
                  <a:gd name="connsiteY4" fmla="*/ 409433 h 42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83" h="427630">
                    <a:moveTo>
                      <a:pt x="0" y="409433"/>
                    </a:moveTo>
                    <a:lnTo>
                      <a:pt x="1924334" y="427630"/>
                    </a:lnTo>
                    <a:cubicBezTo>
                      <a:pt x="1925850" y="285087"/>
                      <a:pt x="1927367" y="142543"/>
                      <a:pt x="1928883" y="0"/>
                    </a:cubicBezTo>
                    <a:lnTo>
                      <a:pt x="4549" y="13648"/>
                    </a:lnTo>
                    <a:cubicBezTo>
                      <a:pt x="3033" y="145576"/>
                      <a:pt x="1516" y="277505"/>
                      <a:pt x="0" y="409433"/>
                    </a:cubicBez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6">
                <a:extLst>
                  <a:ext uri="{FF2B5EF4-FFF2-40B4-BE49-F238E27FC236}">
                    <a16:creationId xmlns:a16="http://schemas.microsoft.com/office/drawing/2014/main" id="{B280E640-A953-654B-54C5-8059245728C9}"/>
                  </a:ext>
                </a:extLst>
              </p:cNvPr>
              <p:cNvSpPr/>
              <p:nvPr/>
            </p:nvSpPr>
            <p:spPr>
              <a:xfrm>
                <a:off x="1232941" y="3533931"/>
                <a:ext cx="1881266" cy="397239"/>
              </a:xfrm>
              <a:custGeom>
                <a:avLst/>
                <a:gdLst>
                  <a:gd name="connsiteX0" fmla="*/ 0 w 1881266"/>
                  <a:gd name="connsiteY0" fmla="*/ 397239 h 397239"/>
                  <a:gd name="connsiteX1" fmla="*/ 1877518 w 1881266"/>
                  <a:gd name="connsiteY1" fmla="*/ 397239 h 397239"/>
                  <a:gd name="connsiteX2" fmla="*/ 1881266 w 1881266"/>
                  <a:gd name="connsiteY2" fmla="*/ 0 h 397239"/>
                  <a:gd name="connsiteX3" fmla="*/ 7495 w 1881266"/>
                  <a:gd name="connsiteY3" fmla="*/ 7495 h 397239"/>
                  <a:gd name="connsiteX4" fmla="*/ 0 w 1881266"/>
                  <a:gd name="connsiteY4" fmla="*/ 397239 h 39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266" h="397239">
                    <a:moveTo>
                      <a:pt x="0" y="397239"/>
                    </a:moveTo>
                    <a:lnTo>
                      <a:pt x="1877518" y="397239"/>
                    </a:lnTo>
                    <a:cubicBezTo>
                      <a:pt x="1878767" y="264826"/>
                      <a:pt x="1880017" y="132413"/>
                      <a:pt x="1881266" y="0"/>
                    </a:cubicBezTo>
                    <a:lnTo>
                      <a:pt x="7495" y="7495"/>
                    </a:lnTo>
                    <a:lnTo>
                      <a:pt x="0" y="397239"/>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1AD93C32-9D9A-1530-D729-7120E26837A0}"/>
                  </a:ext>
                </a:extLst>
              </p:cNvPr>
              <p:cNvSpPr/>
              <p:nvPr/>
            </p:nvSpPr>
            <p:spPr>
              <a:xfrm>
                <a:off x="1247460" y="3106538"/>
                <a:ext cx="1865133" cy="387560"/>
              </a:xfrm>
              <a:custGeom>
                <a:avLst/>
                <a:gdLst>
                  <a:gd name="connsiteX0" fmla="*/ 18166 w 1865133"/>
                  <a:gd name="connsiteY0" fmla="*/ 12111 h 387560"/>
                  <a:gd name="connsiteX1" fmla="*/ 1865133 w 1865133"/>
                  <a:gd name="connsiteY1" fmla="*/ 0 h 387560"/>
                  <a:gd name="connsiteX2" fmla="*/ 1862106 w 1865133"/>
                  <a:gd name="connsiteY2" fmla="*/ 366365 h 387560"/>
                  <a:gd name="connsiteX3" fmla="*/ 0 w 1865133"/>
                  <a:gd name="connsiteY3" fmla="*/ 387560 h 387560"/>
                  <a:gd name="connsiteX4" fmla="*/ 18166 w 1865133"/>
                  <a:gd name="connsiteY4" fmla="*/ 12111 h 38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33" h="387560">
                    <a:moveTo>
                      <a:pt x="18166" y="12111"/>
                    </a:moveTo>
                    <a:lnTo>
                      <a:pt x="1865133" y="0"/>
                    </a:lnTo>
                    <a:lnTo>
                      <a:pt x="1862106" y="366365"/>
                    </a:lnTo>
                    <a:lnTo>
                      <a:pt x="0" y="387560"/>
                    </a:lnTo>
                    <a:lnTo>
                      <a:pt x="18166" y="12111"/>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0">
                <a:extLst>
                  <a:ext uri="{FF2B5EF4-FFF2-40B4-BE49-F238E27FC236}">
                    <a16:creationId xmlns:a16="http://schemas.microsoft.com/office/drawing/2014/main" id="{D48CA642-39AC-40FE-885A-DF2766E33C88}"/>
                  </a:ext>
                </a:extLst>
              </p:cNvPr>
              <p:cNvSpPr/>
              <p:nvPr/>
            </p:nvSpPr>
            <p:spPr>
              <a:xfrm>
                <a:off x="1289849" y="2670532"/>
                <a:ext cx="1822744" cy="384533"/>
              </a:xfrm>
              <a:custGeom>
                <a:avLst/>
                <a:gdLst>
                  <a:gd name="connsiteX0" fmla="*/ 6056 w 1822744"/>
                  <a:gd name="connsiteY0" fmla="*/ 30279 h 384533"/>
                  <a:gd name="connsiteX1" fmla="*/ 0 w 1822744"/>
                  <a:gd name="connsiteY1" fmla="*/ 384533 h 384533"/>
                  <a:gd name="connsiteX2" fmla="*/ 1822744 w 1822744"/>
                  <a:gd name="connsiteY2" fmla="*/ 372422 h 384533"/>
                  <a:gd name="connsiteX3" fmla="*/ 1816689 w 1822744"/>
                  <a:gd name="connsiteY3" fmla="*/ 0 h 384533"/>
                  <a:gd name="connsiteX4" fmla="*/ 6056 w 1822744"/>
                  <a:gd name="connsiteY4" fmla="*/ 30279 h 38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744" h="384533">
                    <a:moveTo>
                      <a:pt x="6056" y="30279"/>
                    </a:moveTo>
                    <a:lnTo>
                      <a:pt x="0" y="384533"/>
                    </a:lnTo>
                    <a:lnTo>
                      <a:pt x="1822744" y="372422"/>
                    </a:lnTo>
                    <a:cubicBezTo>
                      <a:pt x="1820726" y="248281"/>
                      <a:pt x="1818707" y="124141"/>
                      <a:pt x="1816689" y="0"/>
                    </a:cubicBezTo>
                    <a:lnTo>
                      <a:pt x="6056" y="30279"/>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extBox 17">
            <a:extLst>
              <a:ext uri="{FF2B5EF4-FFF2-40B4-BE49-F238E27FC236}">
                <a16:creationId xmlns:a16="http://schemas.microsoft.com/office/drawing/2014/main" id="{B92BCD05-1E2E-A841-0628-E38A93ED2745}"/>
              </a:ext>
            </a:extLst>
          </p:cNvPr>
          <p:cNvSpPr txBox="1"/>
          <p:nvPr/>
        </p:nvSpPr>
        <p:spPr>
          <a:xfrm>
            <a:off x="2419971" y="3622318"/>
            <a:ext cx="737213" cy="338554"/>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baseline="30000" dirty="0">
                <a:latin typeface="Palatino Linotype" panose="02040502050505030304" pitchFamily="18" charset="0"/>
              </a:rPr>
              <a:t>241</a:t>
            </a:r>
            <a:r>
              <a:rPr lang="en-US" sz="1600" dirty="0">
                <a:latin typeface="Palatino Linotype" panose="02040502050505030304" pitchFamily="18" charset="0"/>
              </a:rPr>
              <a:t>Am</a:t>
            </a:r>
            <a:endParaRPr lang="en-US" sz="1600" baseline="30000" dirty="0">
              <a:latin typeface="Palatino Linotype" panose="02040502050505030304" pitchFamily="18" charset="0"/>
            </a:endParaRPr>
          </a:p>
        </p:txBody>
      </p:sp>
      <p:sp>
        <p:nvSpPr>
          <p:cNvPr id="30" name="TextBox 17">
            <a:extLst>
              <a:ext uri="{FF2B5EF4-FFF2-40B4-BE49-F238E27FC236}">
                <a16:creationId xmlns:a16="http://schemas.microsoft.com/office/drawing/2014/main" id="{4C00B2A6-C982-B779-00C2-03A1F5EE8B06}"/>
              </a:ext>
            </a:extLst>
          </p:cNvPr>
          <p:cNvSpPr txBox="1"/>
          <p:nvPr/>
        </p:nvSpPr>
        <p:spPr>
          <a:xfrm>
            <a:off x="819724" y="4854548"/>
            <a:ext cx="3982344" cy="1077218"/>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The prototype is irradiated with a controlled beam of fast neutrons monitoring the effect on energy resolution </a:t>
            </a:r>
          </a:p>
        </p:txBody>
      </p:sp>
    </p:spTree>
    <p:extLst>
      <p:ext uri="{BB962C8B-B14F-4D97-AF65-F5344CB8AC3E}">
        <p14:creationId xmlns:p14="http://schemas.microsoft.com/office/powerpoint/2010/main" val="12097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CN irradiation test: setup</a:t>
            </a:r>
          </a:p>
        </p:txBody>
      </p:sp>
      <p:sp>
        <p:nvSpPr>
          <p:cNvPr id="9" name="TextBox 8">
            <a:extLst>
              <a:ext uri="{FF2B5EF4-FFF2-40B4-BE49-F238E27FC236}">
                <a16:creationId xmlns:a16="http://schemas.microsoft.com/office/drawing/2014/main" id="{08F28CB1-5729-D847-B43B-AA5C21B1E34A}"/>
              </a:ext>
            </a:extLst>
          </p:cNvPr>
          <p:cNvSpPr txBox="1"/>
          <p:nvPr/>
        </p:nvSpPr>
        <p:spPr>
          <a:xfrm>
            <a:off x="1004261" y="4978054"/>
            <a:ext cx="3441968" cy="646331"/>
          </a:xfrm>
          <a:prstGeom prst="rect">
            <a:avLst/>
          </a:prstGeom>
          <a:noFill/>
        </p:spPr>
        <p:txBody>
          <a:bodyPr wrap="none" rtlCol="0">
            <a:spAutoFit/>
          </a:bodyPr>
          <a:lstStyle/>
          <a:p>
            <a:r>
              <a:rPr lang="en-US" sz="3600" b="1" dirty="0">
                <a:solidFill>
                  <a:schemeClr val="bg1"/>
                </a:solidFill>
                <a:latin typeface="Palatino Linotype" panose="02040502050505030304" pitchFamily="18" charset="0"/>
              </a:rPr>
              <a:t>100V (61 hours)</a:t>
            </a:r>
          </a:p>
        </p:txBody>
      </p:sp>
      <p:sp>
        <p:nvSpPr>
          <p:cNvPr id="14" name="Rectangle: Single Corner Snipped 4" descr="colored rectangle">
            <a:extLst>
              <a:ext uri="{FF2B5EF4-FFF2-40B4-BE49-F238E27FC236}">
                <a16:creationId xmlns:a16="http://schemas.microsoft.com/office/drawing/2014/main" id="{EB35C26C-29EE-7766-6AD6-97A449DF14D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pic>
        <p:nvPicPr>
          <p:cNvPr id="10" name="Immagine 9" descr="Immagine che contiene macchina, ingegneria, industria, fabbrica&#10;&#10;Descrizione generata automaticamente">
            <a:extLst>
              <a:ext uri="{FF2B5EF4-FFF2-40B4-BE49-F238E27FC236}">
                <a16:creationId xmlns:a16="http://schemas.microsoft.com/office/drawing/2014/main" id="{43EF5B9A-C3B5-D390-92B3-536C5C271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 y="905116"/>
            <a:ext cx="6144000" cy="4608000"/>
          </a:xfrm>
          <a:prstGeom prst="rect">
            <a:avLst/>
          </a:prstGeom>
        </p:spPr>
      </p:pic>
      <p:sp>
        <p:nvSpPr>
          <p:cNvPr id="2" name="CasellaDiTesto 1">
            <a:extLst>
              <a:ext uri="{FF2B5EF4-FFF2-40B4-BE49-F238E27FC236}">
                <a16:creationId xmlns:a16="http://schemas.microsoft.com/office/drawing/2014/main" id="{871EFA28-9859-D4BE-A591-176B6F5A75AF}"/>
              </a:ext>
            </a:extLst>
          </p:cNvPr>
          <p:cNvSpPr txBox="1"/>
          <p:nvPr/>
        </p:nvSpPr>
        <p:spPr>
          <a:xfrm>
            <a:off x="8081186" y="905116"/>
            <a:ext cx="2688557" cy="584775"/>
          </a:xfrm>
          <a:prstGeom prst="rect">
            <a:avLst/>
          </a:prstGeom>
          <a:solidFill>
            <a:schemeClr val="accent5">
              <a:lumMod val="40000"/>
              <a:lumOff val="60000"/>
            </a:schemeClr>
          </a:solidFill>
          <a:ln w="28575">
            <a:solidFill>
              <a:srgbClr val="0070C0"/>
            </a:solidFill>
          </a:ln>
        </p:spPr>
        <p:txBody>
          <a:bodyPr wrap="square" rtlCol="0">
            <a:spAutoFit/>
          </a:bodyPr>
          <a:lstStyle/>
          <a:p>
            <a:r>
              <a:rPr lang="it-IT" sz="1600" dirty="0">
                <a:latin typeface="Palatino Linotype" panose="02040502050505030304" pitchFamily="18" charset="0"/>
              </a:rPr>
              <a:t>380nA 4MeV </a:t>
            </a:r>
            <a:r>
              <a:rPr lang="it-IT" sz="1600" dirty="0" err="1">
                <a:latin typeface="Palatino Linotype" panose="02040502050505030304" pitchFamily="18" charset="0"/>
              </a:rPr>
              <a:t>proton</a:t>
            </a:r>
            <a:r>
              <a:rPr lang="it-IT" sz="1600" dirty="0">
                <a:latin typeface="Palatino Linotype" panose="02040502050505030304" pitchFamily="18" charset="0"/>
              </a:rPr>
              <a:t> </a:t>
            </a:r>
            <a:r>
              <a:rPr lang="it-IT" sz="1600" dirty="0" err="1">
                <a:latin typeface="Palatino Linotype" panose="02040502050505030304" pitchFamily="18" charset="0"/>
              </a:rPr>
              <a:t>beam</a:t>
            </a:r>
            <a:endParaRPr lang="it-IT" sz="1600" dirty="0">
              <a:latin typeface="Palatino Linotype" panose="02040502050505030304" pitchFamily="18" charset="0"/>
            </a:endParaRPr>
          </a:p>
          <a:p>
            <a:r>
              <a:rPr lang="it-IT" sz="1600" baseline="30000" dirty="0">
                <a:latin typeface="Palatino Linotype" panose="02040502050505030304" pitchFamily="18" charset="0"/>
              </a:rPr>
              <a:t>7</a:t>
            </a:r>
            <a:r>
              <a:rPr lang="it-IT" sz="1600" dirty="0">
                <a:latin typeface="Palatino Linotype" panose="02040502050505030304" pitchFamily="18" charset="0"/>
              </a:rPr>
              <a:t>Li target, 100µm</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D7225418-1FC9-E364-E27B-10082CB11774}"/>
                  </a:ext>
                </a:extLst>
              </p:cNvPr>
              <p:cNvSpPr txBox="1"/>
              <p:nvPr/>
            </p:nvSpPr>
            <p:spPr>
              <a:xfrm>
                <a:off x="7074567" y="1826036"/>
                <a:ext cx="4701796" cy="2592826"/>
              </a:xfrm>
              <a:prstGeom prst="rect">
                <a:avLst/>
              </a:prstGeom>
              <a:noFill/>
              <a:ln w="34925">
                <a:solidFill>
                  <a:srgbClr val="0070C0"/>
                </a:solidFill>
              </a:ln>
            </p:spPr>
            <p:txBody>
              <a:bodyPr wrap="square" rtlCol="0">
                <a:spAutoFit/>
              </a:bodyPr>
              <a:lstStyle/>
              <a:p>
                <a:r>
                  <a:rPr lang="it-IT" sz="1600" dirty="0">
                    <a:latin typeface="Palatino Linotype" panose="02040502050505030304" pitchFamily="18" charset="0"/>
                  </a:rPr>
                  <a:t>Reaction:   </a:t>
                </a:r>
                <a:r>
                  <a:rPr lang="it-IT" sz="1600" baseline="30000" dirty="0">
                    <a:latin typeface="Palatino Linotype" panose="02040502050505030304" pitchFamily="18" charset="0"/>
                  </a:rPr>
                  <a:t>7</a:t>
                </a:r>
                <a:r>
                  <a:rPr lang="it-IT" sz="1600" dirty="0">
                    <a:latin typeface="Palatino Linotype" panose="02040502050505030304" pitchFamily="18" charset="0"/>
                  </a:rPr>
                  <a:t>Li  (</a:t>
                </a:r>
                <a:r>
                  <a:rPr lang="it-IT" sz="1600" dirty="0" err="1">
                    <a:latin typeface="Palatino Linotype" panose="02040502050505030304" pitchFamily="18" charset="0"/>
                  </a:rPr>
                  <a:t>p,n</a:t>
                </a:r>
                <a:r>
                  <a:rPr lang="it-IT" sz="1600" dirty="0">
                    <a:latin typeface="Palatino Linotype" panose="02040502050505030304" pitchFamily="18" charset="0"/>
                  </a:rPr>
                  <a:t>)  </a:t>
                </a:r>
                <a:r>
                  <a:rPr lang="it-IT" sz="1600" baseline="30000" dirty="0">
                    <a:latin typeface="Palatino Linotype" panose="02040502050505030304" pitchFamily="18" charset="0"/>
                  </a:rPr>
                  <a:t>7</a:t>
                </a:r>
                <a:r>
                  <a:rPr lang="it-IT" sz="1600" dirty="0">
                    <a:latin typeface="Palatino Linotype" panose="02040502050505030304" pitchFamily="18" charset="0"/>
                  </a:rPr>
                  <a:t>Be</a:t>
                </a:r>
              </a:p>
              <a:p>
                <a:endParaRPr lang="it-IT" sz="1600" dirty="0">
                  <a:latin typeface="Palatino Linotype" panose="02040502050505030304" pitchFamily="18" charset="0"/>
                </a:endParaRPr>
              </a:p>
              <a:p>
                <a:r>
                  <a:rPr lang="it-IT" sz="1600" dirty="0" err="1">
                    <a:latin typeface="Palatino Linotype" panose="02040502050505030304" pitchFamily="18" charset="0"/>
                  </a:rPr>
                  <a:t>Prototype</a:t>
                </a:r>
                <a:r>
                  <a:rPr lang="it-IT" sz="1600" dirty="0">
                    <a:latin typeface="Palatino Linotype" panose="02040502050505030304" pitchFamily="18" charset="0"/>
                  </a:rPr>
                  <a:t> detector </a:t>
                </a:r>
                <a:r>
                  <a:rPr lang="it-IT" sz="1600" dirty="0" err="1">
                    <a:latin typeface="Palatino Linotype" panose="02040502050505030304" pitchFamily="18" charset="0"/>
                  </a:rPr>
                  <a:t>is</a:t>
                </a:r>
                <a:r>
                  <a:rPr lang="it-IT" sz="1600" dirty="0">
                    <a:latin typeface="Palatino Linotype" panose="02040502050505030304" pitchFamily="18" charset="0"/>
                  </a:rPr>
                  <a:t> </a:t>
                </a:r>
                <a:r>
                  <a:rPr lang="it-IT" sz="1600" dirty="0" err="1">
                    <a:latin typeface="Palatino Linotype" panose="02040502050505030304" pitchFamily="18" charset="0"/>
                  </a:rPr>
                  <a:t>located</a:t>
                </a:r>
                <a:r>
                  <a:rPr lang="it-IT" sz="1600" dirty="0">
                    <a:latin typeface="Palatino Linotype" panose="02040502050505030304" pitchFamily="18" charset="0"/>
                  </a:rPr>
                  <a:t> </a:t>
                </a:r>
                <a:r>
                  <a:rPr lang="it-IT" sz="1600" dirty="0" err="1">
                    <a:latin typeface="Palatino Linotype" panose="02040502050505030304" pitchFamily="18" charset="0"/>
                  </a:rPr>
                  <a:t>at</a:t>
                </a:r>
                <a:r>
                  <a:rPr lang="it-IT" sz="1600" dirty="0">
                    <a:latin typeface="Palatino Linotype" panose="02040502050505030304" pitchFamily="18" charset="0"/>
                  </a:rPr>
                  <a:t> 30° 9.5 cm</a:t>
                </a:r>
              </a:p>
              <a:p>
                <a:endParaRPr lang="it-IT" sz="1600" dirty="0">
                  <a:latin typeface="Palatino Linotype" panose="02040502050505030304" pitchFamily="18" charset="0"/>
                </a:endParaRPr>
              </a:p>
              <a:p>
                <a:r>
                  <a:rPr lang="it-IT" sz="1600" dirty="0" err="1">
                    <a:latin typeface="Palatino Linotype" panose="02040502050505030304" pitchFamily="18" charset="0"/>
                  </a:rPr>
                  <a:t>Neutrons</a:t>
                </a:r>
                <a:r>
                  <a:rPr lang="it-IT" sz="1600" dirty="0">
                    <a:latin typeface="Palatino Linotype" panose="02040502050505030304" pitchFamily="18" charset="0"/>
                  </a:rPr>
                  <a:t> are </a:t>
                </a:r>
                <a:r>
                  <a:rPr lang="it-IT" sz="1600" dirty="0" err="1">
                    <a:latin typeface="Palatino Linotype" panose="02040502050505030304" pitchFamily="18" charset="0"/>
                  </a:rPr>
                  <a:t>directly</a:t>
                </a:r>
                <a:r>
                  <a:rPr lang="it-IT" sz="1600" dirty="0">
                    <a:latin typeface="Palatino Linotype" panose="02040502050505030304" pitchFamily="18" charset="0"/>
                  </a:rPr>
                  <a:t> </a:t>
                </a:r>
                <a:r>
                  <a:rPr lang="it-IT" sz="1600" dirty="0" err="1">
                    <a:latin typeface="Palatino Linotype" panose="02040502050505030304" pitchFamily="18" charset="0"/>
                  </a:rPr>
                  <a:t>measured</a:t>
                </a:r>
                <a:r>
                  <a:rPr lang="it-IT" sz="1600" dirty="0">
                    <a:latin typeface="Palatino Linotype" panose="02040502050505030304" pitchFamily="18" charset="0"/>
                  </a:rPr>
                  <a:t> with</a:t>
                </a:r>
              </a:p>
              <a:p>
                <a:endParaRPr lang="it-IT" sz="1600" dirty="0">
                  <a:latin typeface="Palatino Linotype" panose="02040502050505030304" pitchFamily="18" charset="0"/>
                </a:endParaRPr>
              </a:p>
              <a:p>
                <a:r>
                  <a:rPr lang="it-IT" sz="1600" dirty="0">
                    <a:latin typeface="Palatino Linotype" panose="02040502050505030304" pitchFamily="18" charset="0"/>
                  </a:rPr>
                  <a:t>	- CLYC7 </a:t>
                </a:r>
                <a:r>
                  <a:rPr lang="it-IT" sz="1600" dirty="0" err="1">
                    <a:latin typeface="Palatino Linotype" panose="02040502050505030304" pitchFamily="18" charset="0"/>
                  </a:rPr>
                  <a:t>scintillators</a:t>
                </a:r>
                <a:r>
                  <a:rPr lang="it-IT" sz="1600" dirty="0">
                    <a:latin typeface="Palatino Linotype" panose="02040502050505030304" pitchFamily="18" charset="0"/>
                  </a:rPr>
                  <a:t>, 30° 2 m</a:t>
                </a:r>
              </a:p>
              <a:p>
                <a:endParaRPr lang="it-IT" sz="1600" dirty="0">
                  <a:latin typeface="Palatino Linotype" panose="02040502050505030304" pitchFamily="18" charset="0"/>
                </a:endParaRPr>
              </a:p>
              <a:p>
                <a:r>
                  <a:rPr lang="it-IT" sz="1600" dirty="0">
                    <a:latin typeface="Palatino Linotype" panose="02040502050505030304" pitchFamily="18" charset="0"/>
                  </a:rPr>
                  <a:t>	- GASP </a:t>
                </a:r>
                <a:r>
                  <a:rPr lang="it-IT" sz="1600" dirty="0" err="1">
                    <a:latin typeface="Palatino Linotype" panose="02040502050505030304" pitchFamily="18" charset="0"/>
                  </a:rPr>
                  <a:t>HPGe</a:t>
                </a:r>
                <a:r>
                  <a:rPr lang="it-IT" sz="1600" dirty="0">
                    <a:latin typeface="Palatino Linotype" panose="02040502050505030304" pitchFamily="18" charset="0"/>
                  </a:rPr>
                  <a:t> γ detector, 90° 1 m</a:t>
                </a:r>
              </a:p>
              <a:p>
                <a:r>
                  <a:rPr lang="it-IT" sz="1600" dirty="0">
                    <a:latin typeface="Palatino Linotype" panose="02040502050505030304" pitchFamily="18" charset="0"/>
                  </a:rPr>
                  <a:t>                     </a:t>
                </a:r>
                <a:r>
                  <a:rPr lang="it-IT" sz="1600" baseline="30000" dirty="0">
                    <a:latin typeface="Palatino Linotype" panose="02040502050505030304" pitchFamily="18" charset="0"/>
                  </a:rPr>
                  <a:t>7</a:t>
                </a:r>
                <a:r>
                  <a:rPr lang="it-IT" sz="1600" dirty="0">
                    <a:latin typeface="Palatino Linotype" panose="02040502050505030304" pitchFamily="18" charset="0"/>
                  </a:rPr>
                  <a:t>Be + e</a:t>
                </a:r>
                <a:r>
                  <a:rPr lang="it-IT" sz="1600" baseline="30000" dirty="0">
                    <a:latin typeface="Palatino Linotype" panose="02040502050505030304" pitchFamily="18" charset="0"/>
                  </a:rPr>
                  <a:t>- </a:t>
                </a:r>
                <a:r>
                  <a:rPr lang="it-IT" sz="1600" dirty="0">
                    <a:latin typeface="Palatino Linotype" panose="02040502050505030304" pitchFamily="18" charset="0"/>
                  </a:rPr>
                  <a:t> </a:t>
                </a:r>
                <a14:m>
                  <m:oMath xmlns:m="http://schemas.openxmlformats.org/officeDocument/2006/math">
                    <m:groupChr>
                      <m:groupChrPr>
                        <m:chr m:val="→"/>
                        <m:vertJc m:val="bot"/>
                        <m:ctrlPr>
                          <a:rPr lang="it-IT" sz="1200" i="1" smtClean="0">
                            <a:latin typeface="Cambria Math" panose="02040503050406030204" pitchFamily="18" charset="0"/>
                          </a:rPr>
                        </m:ctrlPr>
                      </m:groupChrPr>
                      <m:e>
                        <m:r>
                          <m:rPr>
                            <m:nor/>
                            <m:brk m:alnAt="2"/>
                          </m:rPr>
                          <a:rPr lang="it-IT" sz="1200" b="0" i="0" smtClean="0">
                            <a:latin typeface="Cambria Math" panose="02040503050406030204" pitchFamily="18" charset="0"/>
                          </a:rPr>
                          <m:t>5</m:t>
                        </m:r>
                        <m:r>
                          <m:rPr>
                            <m:nor/>
                          </m:rPr>
                          <a:rPr lang="it-IT" sz="1200" b="0" i="0" smtClean="0">
                            <a:latin typeface="Cambria Math" panose="02040503050406030204" pitchFamily="18" charset="0"/>
                          </a:rPr>
                          <m:t>3.3 </m:t>
                        </m:r>
                        <m:r>
                          <m:rPr>
                            <m:nor/>
                          </m:rPr>
                          <a:rPr lang="it-IT" sz="1200" b="0" i="0" smtClean="0">
                            <a:latin typeface="Cambria Math" panose="02040503050406030204" pitchFamily="18" charset="0"/>
                          </a:rPr>
                          <m:t>days</m:t>
                        </m:r>
                      </m:e>
                    </m:groupChr>
                  </m:oMath>
                </a14:m>
                <a:r>
                  <a:rPr lang="it-IT" sz="1600" dirty="0">
                    <a:latin typeface="Palatino Linotype" panose="02040502050505030304" pitchFamily="18" charset="0"/>
                    <a:sym typeface="Wingdings" panose="05000000000000000000" pitchFamily="2" charset="2"/>
                  </a:rPr>
                  <a:t>  </a:t>
                </a:r>
                <a:r>
                  <a:rPr lang="it-IT" sz="1600" baseline="30000" dirty="0">
                    <a:latin typeface="Palatino Linotype" panose="02040502050505030304" pitchFamily="18" charset="0"/>
                    <a:sym typeface="Wingdings" panose="05000000000000000000" pitchFamily="2" charset="2"/>
                  </a:rPr>
                  <a:t>7</a:t>
                </a:r>
                <a:r>
                  <a:rPr lang="it-IT" sz="1600" dirty="0">
                    <a:latin typeface="Palatino Linotype" panose="02040502050505030304" pitchFamily="18" charset="0"/>
                    <a:sym typeface="Wingdings" panose="05000000000000000000" pitchFamily="2" charset="2"/>
                  </a:rPr>
                  <a:t>Li              477.6 </a:t>
                </a:r>
                <a:r>
                  <a:rPr lang="it-IT" sz="1600" dirty="0" err="1">
                    <a:latin typeface="Palatino Linotype" panose="02040502050505030304" pitchFamily="18" charset="0"/>
                    <a:sym typeface="Wingdings" panose="05000000000000000000" pitchFamily="2" charset="2"/>
                  </a:rPr>
                  <a:t>keV</a:t>
                </a:r>
                <a:endParaRPr lang="it-IT" sz="1600" dirty="0">
                  <a:latin typeface="Palatino Linotype" panose="02040502050505030304" pitchFamily="18" charset="0"/>
                </a:endParaRPr>
              </a:p>
            </p:txBody>
          </p:sp>
        </mc:Choice>
        <mc:Fallback xmlns="">
          <p:sp>
            <p:nvSpPr>
              <p:cNvPr id="3" name="CasellaDiTesto 2">
                <a:extLst>
                  <a:ext uri="{FF2B5EF4-FFF2-40B4-BE49-F238E27FC236}">
                    <a16:creationId xmlns:a16="http://schemas.microsoft.com/office/drawing/2014/main" id="{D7225418-1FC9-E364-E27B-10082CB11774}"/>
                  </a:ext>
                </a:extLst>
              </p:cNvPr>
              <p:cNvSpPr txBox="1">
                <a:spLocks noRot="1" noChangeAspect="1" noMove="1" noResize="1" noEditPoints="1" noAdjustHandles="1" noChangeArrowheads="1" noChangeShapeType="1" noTextEdit="1"/>
              </p:cNvSpPr>
              <p:nvPr/>
            </p:nvSpPr>
            <p:spPr>
              <a:xfrm>
                <a:off x="7074567" y="1826036"/>
                <a:ext cx="4701796" cy="2592826"/>
              </a:xfrm>
              <a:prstGeom prst="rect">
                <a:avLst/>
              </a:prstGeom>
              <a:blipFill>
                <a:blip r:embed="rId4"/>
                <a:stretch>
                  <a:fillRect l="-386" b="-1624"/>
                </a:stretch>
              </a:blipFill>
              <a:ln w="34925">
                <a:solidFill>
                  <a:srgbClr val="0070C0"/>
                </a:solidFill>
              </a:ln>
            </p:spPr>
            <p:txBody>
              <a:bodyPr/>
              <a:lstStyle/>
              <a:p>
                <a:r>
                  <a:rPr lang="it-IT">
                    <a:noFill/>
                  </a:rPr>
                  <a:t> </a:t>
                </a:r>
              </a:p>
            </p:txBody>
          </p:sp>
        </mc:Fallback>
      </mc:AlternateContent>
      <p:pic>
        <p:nvPicPr>
          <p:cNvPr id="5" name="Immagine 4" descr="Immagine che contiene macchina, ingegneria, vestiti, persona&#10;&#10;Descrizione generata automaticamente">
            <a:extLst>
              <a:ext uri="{FF2B5EF4-FFF2-40B4-BE49-F238E27FC236}">
                <a16:creationId xmlns:a16="http://schemas.microsoft.com/office/drawing/2014/main" id="{28EAE1E5-D8C2-4ADE-DC02-2306BD022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840" y="4327658"/>
            <a:ext cx="2375380" cy="1781535"/>
          </a:xfrm>
          <a:prstGeom prst="rect">
            <a:avLst/>
          </a:prstGeom>
          <a:ln w="25400">
            <a:solidFill>
              <a:schemeClr val="bg1"/>
            </a:solidFill>
          </a:ln>
        </p:spPr>
      </p:pic>
      <p:pic>
        <p:nvPicPr>
          <p:cNvPr id="17" name="Immagine 16" descr="Immagine che contiene Carattere&#10;&#10;Descrizione generata automaticamente">
            <a:extLst>
              <a:ext uri="{FF2B5EF4-FFF2-40B4-BE49-F238E27FC236}">
                <a16:creationId xmlns:a16="http://schemas.microsoft.com/office/drawing/2014/main" id="{36819473-10FA-D1FA-42B6-BB2C4CDAB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0356" y="4153433"/>
            <a:ext cx="490008" cy="174225"/>
          </a:xfrm>
          <a:prstGeom prst="rect">
            <a:avLst/>
          </a:prstGeom>
        </p:spPr>
      </p:pic>
      <p:pic>
        <p:nvPicPr>
          <p:cNvPr id="19" name="Immagine 18" descr="Immagine che contiene macchina, ingegneria, Ricambio auto, acciaio&#10;&#10;Descrizione generata automaticamente">
            <a:extLst>
              <a:ext uri="{FF2B5EF4-FFF2-40B4-BE49-F238E27FC236}">
                <a16:creationId xmlns:a16="http://schemas.microsoft.com/office/drawing/2014/main" id="{994C3030-46B4-39A8-9633-A02D0BA34E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0491" y="4327837"/>
            <a:ext cx="2375380" cy="1781535"/>
          </a:xfrm>
          <a:prstGeom prst="rect">
            <a:avLst/>
          </a:prstGeom>
          <a:ln w="25400">
            <a:solidFill>
              <a:schemeClr val="bg1"/>
            </a:solidFill>
          </a:ln>
        </p:spPr>
      </p:pic>
      <p:cxnSp>
        <p:nvCxnSpPr>
          <p:cNvPr id="21" name="Connettore 2 20">
            <a:extLst>
              <a:ext uri="{FF2B5EF4-FFF2-40B4-BE49-F238E27FC236}">
                <a16:creationId xmlns:a16="http://schemas.microsoft.com/office/drawing/2014/main" id="{43059B36-B42F-1698-C8FA-B6512D38396E}"/>
              </a:ext>
            </a:extLst>
          </p:cNvPr>
          <p:cNvCxnSpPr/>
          <p:nvPr/>
        </p:nvCxnSpPr>
        <p:spPr>
          <a:xfrm>
            <a:off x="3340966" y="1647825"/>
            <a:ext cx="0" cy="657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20866F46-F131-D3C0-6F90-9D1843A86EC1}"/>
              </a:ext>
            </a:extLst>
          </p:cNvPr>
          <p:cNvCxnSpPr>
            <a:cxnSpLocks/>
          </p:cNvCxnSpPr>
          <p:nvPr/>
        </p:nvCxnSpPr>
        <p:spPr>
          <a:xfrm flipH="1">
            <a:off x="5301436" y="1574392"/>
            <a:ext cx="754784" cy="2421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8704C4AA-BC99-406C-A4FE-E7D9FB785E1B}"/>
              </a:ext>
            </a:extLst>
          </p:cNvPr>
          <p:cNvCxnSpPr/>
          <p:nvPr/>
        </p:nvCxnSpPr>
        <p:spPr>
          <a:xfrm>
            <a:off x="2407516" y="1602967"/>
            <a:ext cx="0" cy="657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e 24">
            <a:extLst>
              <a:ext uri="{FF2B5EF4-FFF2-40B4-BE49-F238E27FC236}">
                <a16:creationId xmlns:a16="http://schemas.microsoft.com/office/drawing/2014/main" id="{BC51583F-30D6-2A9E-4456-7A5F8C43A998}"/>
              </a:ext>
            </a:extLst>
          </p:cNvPr>
          <p:cNvSpPr/>
          <p:nvPr/>
        </p:nvSpPr>
        <p:spPr>
          <a:xfrm>
            <a:off x="1381125" y="2352675"/>
            <a:ext cx="1912212" cy="9048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E0EC833F-09A3-899D-13A0-2A780DA10511}"/>
              </a:ext>
            </a:extLst>
          </p:cNvPr>
          <p:cNvSpPr/>
          <p:nvPr/>
        </p:nvSpPr>
        <p:spPr>
          <a:xfrm>
            <a:off x="3014274" y="2381250"/>
            <a:ext cx="793993" cy="5654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a:extLst>
              <a:ext uri="{FF2B5EF4-FFF2-40B4-BE49-F238E27FC236}">
                <a16:creationId xmlns:a16="http://schemas.microsoft.com/office/drawing/2014/main" id="{EF746540-D817-1FE7-FB86-1DE7FA397D0B}"/>
              </a:ext>
            </a:extLst>
          </p:cNvPr>
          <p:cNvCxnSpPr>
            <a:cxnSpLocks/>
          </p:cNvCxnSpPr>
          <p:nvPr/>
        </p:nvCxnSpPr>
        <p:spPr>
          <a:xfrm flipV="1">
            <a:off x="1279960" y="4943164"/>
            <a:ext cx="478559" cy="370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e 28">
            <a:extLst>
              <a:ext uri="{FF2B5EF4-FFF2-40B4-BE49-F238E27FC236}">
                <a16:creationId xmlns:a16="http://schemas.microsoft.com/office/drawing/2014/main" id="{0C611CBA-5D33-BEA5-E54D-45DC4472BAE0}"/>
              </a:ext>
            </a:extLst>
          </p:cNvPr>
          <p:cNvSpPr/>
          <p:nvPr/>
        </p:nvSpPr>
        <p:spPr>
          <a:xfrm>
            <a:off x="1279960" y="3707689"/>
            <a:ext cx="1912212" cy="12252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2 29">
            <a:extLst>
              <a:ext uri="{FF2B5EF4-FFF2-40B4-BE49-F238E27FC236}">
                <a16:creationId xmlns:a16="http://schemas.microsoft.com/office/drawing/2014/main" id="{FC466009-C88A-2D84-7AE6-E7ECFBB387D3}"/>
              </a:ext>
            </a:extLst>
          </p:cNvPr>
          <p:cNvCxnSpPr>
            <a:cxnSpLocks/>
          </p:cNvCxnSpPr>
          <p:nvPr/>
        </p:nvCxnSpPr>
        <p:spPr>
          <a:xfrm flipH="1" flipV="1">
            <a:off x="6315075" y="3637080"/>
            <a:ext cx="329711" cy="2423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e 31">
            <a:extLst>
              <a:ext uri="{FF2B5EF4-FFF2-40B4-BE49-F238E27FC236}">
                <a16:creationId xmlns:a16="http://schemas.microsoft.com/office/drawing/2014/main" id="{64B965AB-7E8D-E069-3549-1DB8F853AC9B}"/>
              </a:ext>
            </a:extLst>
          </p:cNvPr>
          <p:cNvSpPr/>
          <p:nvPr/>
        </p:nvSpPr>
        <p:spPr>
          <a:xfrm>
            <a:off x="4446229" y="2530163"/>
            <a:ext cx="2235748" cy="11069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E15EBB6D-675E-5211-E6A7-E20D6784BC4B}"/>
              </a:ext>
            </a:extLst>
          </p:cNvPr>
          <p:cNvSpPr txBox="1"/>
          <p:nvPr/>
        </p:nvSpPr>
        <p:spPr>
          <a:xfrm>
            <a:off x="3050641" y="1171286"/>
            <a:ext cx="757625" cy="338554"/>
          </a:xfrm>
          <a:prstGeom prst="rect">
            <a:avLst/>
          </a:prstGeom>
          <a:solidFill>
            <a:schemeClr val="accent2">
              <a:lumMod val="40000"/>
              <a:lumOff val="60000"/>
            </a:schemeClr>
          </a:solidFill>
          <a:ln w="28575">
            <a:solidFill>
              <a:srgbClr val="FF0000"/>
            </a:solidFill>
          </a:ln>
        </p:spPr>
        <p:txBody>
          <a:bodyPr wrap="square" rtlCol="0">
            <a:spAutoFit/>
          </a:bodyPr>
          <a:lstStyle/>
          <a:p>
            <a:r>
              <a:rPr lang="it-IT" sz="1600" dirty="0">
                <a:latin typeface="Palatino Linotype" panose="02040502050505030304" pitchFamily="18" charset="0"/>
              </a:rPr>
              <a:t>Target</a:t>
            </a:r>
          </a:p>
        </p:txBody>
      </p:sp>
      <p:sp>
        <p:nvSpPr>
          <p:cNvPr id="36" name="CasellaDiTesto 35">
            <a:extLst>
              <a:ext uri="{FF2B5EF4-FFF2-40B4-BE49-F238E27FC236}">
                <a16:creationId xmlns:a16="http://schemas.microsoft.com/office/drawing/2014/main" id="{1E3361A2-2A89-3F8E-BBAA-D78908BC3D37}"/>
              </a:ext>
            </a:extLst>
          </p:cNvPr>
          <p:cNvSpPr txBox="1"/>
          <p:nvPr/>
        </p:nvSpPr>
        <p:spPr>
          <a:xfrm>
            <a:off x="1524143" y="953230"/>
            <a:ext cx="1157020" cy="584775"/>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a:latin typeface="Palatino Linotype" panose="02040502050505030304" pitchFamily="18" charset="0"/>
              </a:rPr>
              <a:t>N3G </a:t>
            </a:r>
            <a:r>
              <a:rPr lang="it-IT" sz="1600" dirty="0" err="1">
                <a:latin typeface="Palatino Linotype" panose="02040502050505030304" pitchFamily="18" charset="0"/>
              </a:rPr>
              <a:t>prototype</a:t>
            </a:r>
            <a:endParaRPr lang="it-IT" sz="1600" dirty="0">
              <a:latin typeface="Palatino Linotype" panose="02040502050505030304" pitchFamily="18" charset="0"/>
            </a:endParaRPr>
          </a:p>
        </p:txBody>
      </p:sp>
      <p:sp>
        <p:nvSpPr>
          <p:cNvPr id="38" name="CasellaDiTesto 37">
            <a:extLst>
              <a:ext uri="{FF2B5EF4-FFF2-40B4-BE49-F238E27FC236}">
                <a16:creationId xmlns:a16="http://schemas.microsoft.com/office/drawing/2014/main" id="{4A97255D-E855-08F1-63A1-F454301C3C3D}"/>
              </a:ext>
            </a:extLst>
          </p:cNvPr>
          <p:cNvSpPr txBox="1"/>
          <p:nvPr/>
        </p:nvSpPr>
        <p:spPr>
          <a:xfrm>
            <a:off x="521834" y="5382035"/>
            <a:ext cx="1157020" cy="338554"/>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a:latin typeface="Palatino Linotype" panose="02040502050505030304" pitchFamily="18" charset="0"/>
              </a:rPr>
              <a:t>CLYC7</a:t>
            </a:r>
          </a:p>
        </p:txBody>
      </p:sp>
      <p:sp>
        <p:nvSpPr>
          <p:cNvPr id="40" name="CasellaDiTesto 39">
            <a:extLst>
              <a:ext uri="{FF2B5EF4-FFF2-40B4-BE49-F238E27FC236}">
                <a16:creationId xmlns:a16="http://schemas.microsoft.com/office/drawing/2014/main" id="{DE281ADF-DFCD-C5EE-0A61-077271D0CB8B}"/>
              </a:ext>
            </a:extLst>
          </p:cNvPr>
          <p:cNvSpPr txBox="1"/>
          <p:nvPr/>
        </p:nvSpPr>
        <p:spPr>
          <a:xfrm>
            <a:off x="6177277" y="3922921"/>
            <a:ext cx="764718" cy="338554"/>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a:latin typeface="Palatino Linotype" panose="02040502050505030304" pitchFamily="18" charset="0"/>
              </a:rPr>
              <a:t>GASP</a:t>
            </a:r>
          </a:p>
        </p:txBody>
      </p:sp>
      <p:sp>
        <p:nvSpPr>
          <p:cNvPr id="42" name="CasellaDiTesto 41">
            <a:extLst>
              <a:ext uri="{FF2B5EF4-FFF2-40B4-BE49-F238E27FC236}">
                <a16:creationId xmlns:a16="http://schemas.microsoft.com/office/drawing/2014/main" id="{A6E002C5-FB89-1418-C73F-52E2C8C9D18C}"/>
              </a:ext>
            </a:extLst>
          </p:cNvPr>
          <p:cNvSpPr txBox="1"/>
          <p:nvPr/>
        </p:nvSpPr>
        <p:spPr>
          <a:xfrm>
            <a:off x="5102801" y="1211862"/>
            <a:ext cx="754784" cy="338554"/>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err="1">
                <a:latin typeface="Palatino Linotype" panose="02040502050505030304" pitchFamily="18" charset="0"/>
              </a:rPr>
              <a:t>Beam</a:t>
            </a:r>
            <a:endParaRPr lang="it-IT" sz="1600" dirty="0">
              <a:latin typeface="Palatino Linotype" panose="02040502050505030304" pitchFamily="18" charset="0"/>
            </a:endParaRPr>
          </a:p>
        </p:txBody>
      </p:sp>
    </p:spTree>
    <p:extLst>
      <p:ext uri="{BB962C8B-B14F-4D97-AF65-F5344CB8AC3E}">
        <p14:creationId xmlns:p14="http://schemas.microsoft.com/office/powerpoint/2010/main" val="289390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3">
                                            <p:bg/>
                                          </p:spTgt>
                                        </p:tgtEl>
                                        <p:attrNameLst>
                                          <p:attrName>style.visibility</p:attrName>
                                        </p:attrNameLst>
                                      </p:cBhvr>
                                      <p:to>
                                        <p:strVal val="visible"/>
                                      </p:to>
                                    </p:set>
                                    <p:animEffect transition="in" filter="fade">
                                      <p:cBhvr>
                                        <p:cTn id="38" dur="500"/>
                                        <p:tgtEl>
                                          <p:spTgt spid="3">
                                            <p:bg/>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fade">
                                      <p:cBhvr>
                                        <p:cTn id="60" dur="500"/>
                                        <p:tgtEl>
                                          <p:spTgt spid="3">
                                            <p:txEl>
                                              <p:pRg st="4" end="4"/>
                                            </p:txEl>
                                          </p:spTgt>
                                        </p:tgtEl>
                                      </p:cBhvr>
                                    </p:animEffect>
                                  </p:childTnLst>
                                </p:cTn>
                              </p:par>
                              <p:par>
                                <p:cTn id="61" presetID="10" presetClass="exit" presetSubtype="0" fill="hold" grpId="1" nodeType="withEffect">
                                  <p:stCondLst>
                                    <p:cond delay="0"/>
                                  </p:stCondLst>
                                  <p:childTnLst>
                                    <p:animEffect transition="out" filter="fade">
                                      <p:cBhvr>
                                        <p:cTn id="62" dur="500"/>
                                        <p:tgtEl>
                                          <p:spTgt spid="25"/>
                                        </p:tgtEl>
                                      </p:cBhvr>
                                    </p:animEffect>
                                    <p:set>
                                      <p:cBhvr>
                                        <p:cTn id="63" dur="1" fill="hold">
                                          <p:stCondLst>
                                            <p:cond delay="499"/>
                                          </p:stCondLst>
                                        </p:cTn>
                                        <p:tgtEl>
                                          <p:spTgt spid="25"/>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fade">
                                      <p:cBhvr>
                                        <p:cTn id="72" dur="500"/>
                                        <p:tgtEl>
                                          <p:spTgt spid="3">
                                            <p:txEl>
                                              <p:pRg st="6" end="6"/>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
                                            <p:txEl>
                                              <p:pRg st="8" end="8"/>
                                            </p:txEl>
                                          </p:spTgt>
                                        </p:tgtEl>
                                        <p:attrNameLst>
                                          <p:attrName>style.visibility</p:attrName>
                                        </p:attrNameLst>
                                      </p:cBhvr>
                                      <p:to>
                                        <p:strVal val="visible"/>
                                      </p:to>
                                    </p:set>
                                    <p:animEffect transition="in" filter="fade">
                                      <p:cBhvr>
                                        <p:cTn id="80" dur="500"/>
                                        <p:tgtEl>
                                          <p:spTgt spid="3">
                                            <p:txEl>
                                              <p:pRg st="8" end="8"/>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animEffect transition="in" filter="fade">
                                      <p:cBhvr>
                                        <p:cTn id="83" dur="500"/>
                                        <p:tgtEl>
                                          <p:spTgt spid="3">
                                            <p:txEl>
                                              <p:pRg st="9" end="9"/>
                                            </p:txEl>
                                          </p:spTgt>
                                        </p:tgtEl>
                                      </p:cBhvr>
                                    </p:animEffect>
                                  </p:childTnLst>
                                </p:cTn>
                              </p:par>
                              <p:par>
                                <p:cTn id="84" presetID="10" presetClass="exit" presetSubtype="0" fill="hold" grpId="1"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10" presetClass="entr" presetSubtype="0" fill="hold"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25" grpId="0" animBg="1"/>
      <p:bldP spid="25" grpId="1" animBg="1"/>
      <p:bldP spid="26" grpId="0" animBg="1"/>
      <p:bldP spid="26" grpId="1" animBg="1"/>
      <p:bldP spid="29" grpId="0" animBg="1"/>
      <p:bldP spid="29" grpId="1" animBg="1"/>
      <p:bldP spid="32" grpId="0" animBg="1"/>
      <p:bldP spid="35" grpId="0" animBg="1"/>
      <p:bldP spid="36" grpId="0" animBg="1"/>
      <p:bldP spid="38" grpId="0" animBg="1"/>
      <p:bldP spid="40"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CN irradiation test: 1</a:t>
            </a:r>
            <a:r>
              <a:rPr lang="en-GB" sz="2400" b="1" baseline="30000" dirty="0">
                <a:latin typeface="Bell MT" panose="02020503060305020303" pitchFamily="18" charset="0"/>
              </a:rPr>
              <a:t>st</a:t>
            </a:r>
            <a:r>
              <a:rPr lang="en-GB" sz="2400" b="1" dirty="0">
                <a:latin typeface="Bell MT" panose="02020503060305020303" pitchFamily="18" charset="0"/>
              </a:rPr>
              <a:t> run</a:t>
            </a:r>
          </a:p>
        </p:txBody>
      </p:sp>
      <p:sp>
        <p:nvSpPr>
          <p:cNvPr id="9" name="TextBox 8">
            <a:extLst>
              <a:ext uri="{FF2B5EF4-FFF2-40B4-BE49-F238E27FC236}">
                <a16:creationId xmlns:a16="http://schemas.microsoft.com/office/drawing/2014/main" id="{08F28CB1-5729-D847-B43B-AA5C21B1E34A}"/>
              </a:ext>
            </a:extLst>
          </p:cNvPr>
          <p:cNvSpPr txBox="1"/>
          <p:nvPr/>
        </p:nvSpPr>
        <p:spPr>
          <a:xfrm>
            <a:off x="1004261" y="4978054"/>
            <a:ext cx="3441968" cy="646331"/>
          </a:xfrm>
          <a:prstGeom prst="rect">
            <a:avLst/>
          </a:prstGeom>
          <a:noFill/>
        </p:spPr>
        <p:txBody>
          <a:bodyPr wrap="none" rtlCol="0">
            <a:spAutoFit/>
          </a:bodyPr>
          <a:lstStyle/>
          <a:p>
            <a:r>
              <a:rPr lang="en-US" sz="3600" b="1" dirty="0">
                <a:solidFill>
                  <a:schemeClr val="bg1"/>
                </a:solidFill>
                <a:latin typeface="Palatino Linotype" panose="02040502050505030304" pitchFamily="18" charset="0"/>
              </a:rPr>
              <a:t>100V (61 hours)</a:t>
            </a:r>
          </a:p>
        </p:txBody>
      </p:sp>
      <p:sp>
        <p:nvSpPr>
          <p:cNvPr id="14" name="Rectangle: Single Corner Snipped 4" descr="colored rectangle">
            <a:extLst>
              <a:ext uri="{FF2B5EF4-FFF2-40B4-BE49-F238E27FC236}">
                <a16:creationId xmlns:a16="http://schemas.microsoft.com/office/drawing/2014/main" id="{EB35C26C-29EE-7766-6AD6-97A449DF14D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10" name="TextBox 17">
            <a:extLst>
              <a:ext uri="{FF2B5EF4-FFF2-40B4-BE49-F238E27FC236}">
                <a16:creationId xmlns:a16="http://schemas.microsoft.com/office/drawing/2014/main" id="{CFFF6BE1-121E-4FD8-2F89-4FA1048C0649}"/>
              </a:ext>
            </a:extLst>
          </p:cNvPr>
          <p:cNvSpPr txBox="1"/>
          <p:nvPr/>
        </p:nvSpPr>
        <p:spPr>
          <a:xfrm>
            <a:off x="665355" y="828225"/>
            <a:ext cx="4572136" cy="1077218"/>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Operational Voltage 80V</a:t>
            </a:r>
          </a:p>
          <a:p>
            <a:pPr algn="ctr"/>
            <a:r>
              <a:rPr lang="en-US" sz="1600" dirty="0">
                <a:latin typeface="Palatino Linotype" panose="02040502050505030304" pitchFamily="18" charset="0"/>
              </a:rPr>
              <a:t>Neutron irradiation for increasing time intervals alternated to 5 min runs with </a:t>
            </a:r>
            <a:r>
              <a:rPr lang="en-US" sz="1600" baseline="30000" dirty="0">
                <a:latin typeface="Palatino Linotype" panose="02040502050505030304" pitchFamily="18" charset="0"/>
              </a:rPr>
              <a:t>241</a:t>
            </a:r>
            <a:r>
              <a:rPr lang="en-US" sz="1600" dirty="0">
                <a:latin typeface="Palatino Linotype" panose="02040502050505030304" pitchFamily="18" charset="0"/>
              </a:rPr>
              <a:t>Am and </a:t>
            </a:r>
            <a:r>
              <a:rPr lang="en-US" sz="1600" baseline="30000" dirty="0">
                <a:latin typeface="Palatino Linotype" panose="02040502050505030304" pitchFamily="18" charset="0"/>
              </a:rPr>
              <a:t>60</a:t>
            </a:r>
            <a:r>
              <a:rPr lang="en-US" sz="1600" dirty="0">
                <a:latin typeface="Palatino Linotype" panose="02040502050505030304" pitchFamily="18" charset="0"/>
              </a:rPr>
              <a:t>Co leads to increasing resolution worsening</a:t>
            </a:r>
          </a:p>
        </p:txBody>
      </p:sp>
      <p:pic>
        <p:nvPicPr>
          <p:cNvPr id="18" name="Immagine 17">
            <a:extLst>
              <a:ext uri="{FF2B5EF4-FFF2-40B4-BE49-F238E27FC236}">
                <a16:creationId xmlns:a16="http://schemas.microsoft.com/office/drawing/2014/main" id="{9AF964A2-594D-AE24-EC8B-8F9E99D33F8A}"/>
              </a:ext>
            </a:extLst>
          </p:cNvPr>
          <p:cNvPicPr>
            <a:picLocks noChangeAspect="1"/>
          </p:cNvPicPr>
          <p:nvPr/>
        </p:nvPicPr>
        <p:blipFill>
          <a:blip r:embed="rId3"/>
          <a:stretch>
            <a:fillRect/>
          </a:stretch>
        </p:blipFill>
        <p:spPr>
          <a:xfrm>
            <a:off x="1270924" y="3124023"/>
            <a:ext cx="3051111" cy="3072802"/>
          </a:xfrm>
          <a:prstGeom prst="rect">
            <a:avLst/>
          </a:prstGeom>
        </p:spPr>
      </p:pic>
      <p:sp>
        <p:nvSpPr>
          <p:cNvPr id="23" name="TextBox 17">
            <a:extLst>
              <a:ext uri="{FF2B5EF4-FFF2-40B4-BE49-F238E27FC236}">
                <a16:creationId xmlns:a16="http://schemas.microsoft.com/office/drawing/2014/main" id="{A25E41BA-8DA8-BFE5-FE51-3F1AD16835B1}"/>
              </a:ext>
            </a:extLst>
          </p:cNvPr>
          <p:cNvSpPr txBox="1"/>
          <p:nvPr/>
        </p:nvSpPr>
        <p:spPr>
          <a:xfrm>
            <a:off x="1060986" y="2185922"/>
            <a:ext cx="3780874" cy="830997"/>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After 4 hours of irradiation time, </a:t>
            </a:r>
          </a:p>
          <a:p>
            <a:pPr algn="ctr"/>
            <a:r>
              <a:rPr lang="en-US" sz="1600" dirty="0">
                <a:latin typeface="Palatino Linotype" panose="02040502050505030304" pitchFamily="18" charset="0"/>
              </a:rPr>
              <a:t>≈ 4∙10</a:t>
            </a:r>
            <a:r>
              <a:rPr lang="en-US" sz="1600" baseline="30000" dirty="0">
                <a:latin typeface="Palatino Linotype" panose="02040502050505030304" pitchFamily="18" charset="0"/>
              </a:rPr>
              <a:t>9 </a:t>
            </a:r>
            <a:r>
              <a:rPr lang="en-US" sz="1600" dirty="0">
                <a:latin typeface="Palatino Linotype" panose="02040502050505030304" pitchFamily="18" charset="0"/>
              </a:rPr>
              <a:t>neutrons/cm</a:t>
            </a:r>
            <a:r>
              <a:rPr lang="en-US" sz="1600" baseline="30000" dirty="0">
                <a:latin typeface="Palatino Linotype" panose="02040502050505030304" pitchFamily="18" charset="0"/>
              </a:rPr>
              <a:t>2</a:t>
            </a:r>
            <a:r>
              <a:rPr lang="en-US" sz="1600" dirty="0">
                <a:latin typeface="Palatino Linotype" panose="02040502050505030304" pitchFamily="18" charset="0"/>
              </a:rPr>
              <a:t>,</a:t>
            </a:r>
            <a:r>
              <a:rPr lang="en-US" sz="1600" baseline="30000" dirty="0">
                <a:latin typeface="Palatino Linotype" panose="02040502050505030304" pitchFamily="18" charset="0"/>
              </a:rPr>
              <a:t> </a:t>
            </a:r>
            <a:r>
              <a:rPr lang="en-US" sz="1600" dirty="0">
                <a:latin typeface="Palatino Linotype" panose="02040502050505030304" pitchFamily="18" charset="0"/>
              </a:rPr>
              <a:t>detector is no longer operable</a:t>
            </a:r>
          </a:p>
        </p:txBody>
      </p:sp>
      <p:cxnSp>
        <p:nvCxnSpPr>
          <p:cNvPr id="25" name="Connettore 2 24">
            <a:extLst>
              <a:ext uri="{FF2B5EF4-FFF2-40B4-BE49-F238E27FC236}">
                <a16:creationId xmlns:a16="http://schemas.microsoft.com/office/drawing/2014/main" id="{BB7CDC89-E36B-AFC4-B9AA-BCE8ABB89196}"/>
              </a:ext>
            </a:extLst>
          </p:cNvPr>
          <p:cNvCxnSpPr>
            <a:cxnSpLocks/>
            <a:stCxn id="10" idx="2"/>
            <a:endCxn id="23" idx="0"/>
          </p:cNvCxnSpPr>
          <p:nvPr/>
        </p:nvCxnSpPr>
        <p:spPr>
          <a:xfrm>
            <a:off x="2951423" y="1905443"/>
            <a:ext cx="0" cy="2804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7" name="Gruppo 36">
            <a:extLst>
              <a:ext uri="{FF2B5EF4-FFF2-40B4-BE49-F238E27FC236}">
                <a16:creationId xmlns:a16="http://schemas.microsoft.com/office/drawing/2014/main" id="{E7C7D23A-53D1-F546-3890-88DBF841DB67}"/>
              </a:ext>
            </a:extLst>
          </p:cNvPr>
          <p:cNvGrpSpPr/>
          <p:nvPr/>
        </p:nvGrpSpPr>
        <p:grpSpPr>
          <a:xfrm>
            <a:off x="5736195" y="1371600"/>
            <a:ext cx="3230513" cy="4618653"/>
            <a:chOff x="5736195" y="1371600"/>
            <a:chExt cx="3230513" cy="4618653"/>
          </a:xfrm>
        </p:grpSpPr>
        <p:pic>
          <p:nvPicPr>
            <p:cNvPr id="3" name="Immagine 2">
              <a:extLst>
                <a:ext uri="{FF2B5EF4-FFF2-40B4-BE49-F238E27FC236}">
                  <a16:creationId xmlns:a16="http://schemas.microsoft.com/office/drawing/2014/main" id="{476C0DB4-72E3-E1EB-C205-CD58A0854744}"/>
                </a:ext>
              </a:extLst>
            </p:cNvPr>
            <p:cNvPicPr>
              <a:picLocks noChangeAspect="1"/>
            </p:cNvPicPr>
            <p:nvPr/>
          </p:nvPicPr>
          <p:blipFill rotWithShape="1">
            <a:blip r:embed="rId4">
              <a:extLst>
                <a:ext uri="{28A0092B-C50C-407E-A947-70E740481C1C}">
                  <a14:useLocalDpi xmlns:a14="http://schemas.microsoft.com/office/drawing/2010/main" val="0"/>
                </a:ext>
              </a:extLst>
            </a:blip>
            <a:srcRect t="4342" r="14511" b="6742"/>
            <a:stretch/>
          </p:blipFill>
          <p:spPr>
            <a:xfrm>
              <a:off x="5831216" y="2798792"/>
              <a:ext cx="3051111" cy="2969733"/>
            </a:xfrm>
            <a:prstGeom prst="rect">
              <a:avLst/>
            </a:prstGeom>
          </p:spPr>
        </p:pic>
        <p:sp>
          <p:nvSpPr>
            <p:cNvPr id="8" name="TextBox 17">
              <a:extLst>
                <a:ext uri="{FF2B5EF4-FFF2-40B4-BE49-F238E27FC236}">
                  <a16:creationId xmlns:a16="http://schemas.microsoft.com/office/drawing/2014/main" id="{38A953AA-E9C6-D73A-C995-22A93BA8CF99}"/>
                </a:ext>
              </a:extLst>
            </p:cNvPr>
            <p:cNvSpPr txBox="1"/>
            <p:nvPr/>
          </p:nvSpPr>
          <p:spPr>
            <a:xfrm>
              <a:off x="6173832" y="1593661"/>
              <a:ext cx="2422989" cy="830997"/>
            </a:xfrm>
            <a:prstGeom prst="rect">
              <a:avLst/>
            </a:prstGeom>
            <a:solidFill>
              <a:schemeClr val="accent2">
                <a:lumMod val="40000"/>
                <a:lumOff val="60000"/>
              </a:schemeClr>
            </a:solidFill>
            <a:ln w="28575">
              <a:solidFill>
                <a:srgbClr val="FF0000"/>
              </a:solidFill>
            </a:ln>
          </p:spPr>
          <p:txBody>
            <a:bodyPr wrap="square" rtlCol="0">
              <a:spAutoFit/>
            </a:bodyPr>
            <a:lstStyle/>
            <a:p>
              <a:r>
                <a:rPr lang="en-US" sz="1600" baseline="30000" dirty="0">
                  <a:latin typeface="Palatino Linotype" panose="02040502050505030304" pitchFamily="18" charset="0"/>
                </a:rPr>
                <a:t>241</a:t>
              </a:r>
              <a:r>
                <a:rPr lang="en-US" sz="1600" dirty="0">
                  <a:latin typeface="Palatino Linotype" panose="02040502050505030304" pitchFamily="18" charset="0"/>
                </a:rPr>
                <a:t>Am</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59,5 keV</a:t>
              </a:r>
            </a:p>
            <a:p>
              <a:r>
                <a:rPr lang="en-US" sz="1600" dirty="0">
                  <a:latin typeface="Palatino Linotype" panose="02040502050505030304" pitchFamily="18" charset="0"/>
                </a:rPr>
                <a:t>FWHM = 3,2 – 4,2 keV</a:t>
              </a:r>
            </a:p>
          </p:txBody>
        </p:sp>
        <p:sp>
          <p:nvSpPr>
            <p:cNvPr id="33" name="Rettangolo 32">
              <a:extLst>
                <a:ext uri="{FF2B5EF4-FFF2-40B4-BE49-F238E27FC236}">
                  <a16:creationId xmlns:a16="http://schemas.microsoft.com/office/drawing/2014/main" id="{1360DB66-E505-2925-72D0-E3C2670496C9}"/>
                </a:ext>
              </a:extLst>
            </p:cNvPr>
            <p:cNvSpPr/>
            <p:nvPr/>
          </p:nvSpPr>
          <p:spPr>
            <a:xfrm>
              <a:off x="5736195" y="1371600"/>
              <a:ext cx="3230513" cy="461865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38" name="Gruppo 37">
            <a:extLst>
              <a:ext uri="{FF2B5EF4-FFF2-40B4-BE49-F238E27FC236}">
                <a16:creationId xmlns:a16="http://schemas.microsoft.com/office/drawing/2014/main" id="{3C3CDEBE-9D97-0D97-8C6B-0A32C9F4D407}"/>
              </a:ext>
            </a:extLst>
          </p:cNvPr>
          <p:cNvGrpSpPr/>
          <p:nvPr/>
        </p:nvGrpSpPr>
        <p:grpSpPr>
          <a:xfrm>
            <a:off x="9125424" y="1382071"/>
            <a:ext cx="2901735" cy="4618653"/>
            <a:chOff x="9125424" y="1382071"/>
            <a:chExt cx="2901735" cy="4618653"/>
          </a:xfrm>
        </p:grpSpPr>
        <p:sp>
          <p:nvSpPr>
            <p:cNvPr id="19" name="TextBox 17">
              <a:extLst>
                <a:ext uri="{FF2B5EF4-FFF2-40B4-BE49-F238E27FC236}">
                  <a16:creationId xmlns:a16="http://schemas.microsoft.com/office/drawing/2014/main" id="{886A5394-B6F3-69D6-B13B-CD5C185F44DA}"/>
                </a:ext>
              </a:extLst>
            </p:cNvPr>
            <p:cNvSpPr txBox="1"/>
            <p:nvPr/>
          </p:nvSpPr>
          <p:spPr>
            <a:xfrm>
              <a:off x="9368025" y="1593661"/>
              <a:ext cx="2422989" cy="830997"/>
            </a:xfrm>
            <a:prstGeom prst="rect">
              <a:avLst/>
            </a:prstGeom>
            <a:solidFill>
              <a:schemeClr val="accent2">
                <a:lumMod val="40000"/>
                <a:lumOff val="60000"/>
              </a:schemeClr>
            </a:solidFill>
            <a:ln w="28575">
              <a:solidFill>
                <a:srgbClr val="FF0000"/>
              </a:solidFill>
            </a:ln>
          </p:spPr>
          <p:txBody>
            <a:bodyPr wrap="square" rtlCol="0">
              <a:spAutoFit/>
            </a:bodyPr>
            <a:lstStyle/>
            <a:p>
              <a:r>
                <a:rPr lang="en-US" sz="1600" baseline="30000" dirty="0">
                  <a:latin typeface="Palatino Linotype" panose="02040502050505030304" pitchFamily="18" charset="0"/>
                </a:rPr>
                <a:t>60</a:t>
              </a:r>
              <a:r>
                <a:rPr lang="en-US" sz="1600" dirty="0">
                  <a:latin typeface="Palatino Linotype" panose="02040502050505030304" pitchFamily="18" charset="0"/>
                </a:rPr>
                <a:t>Co</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1332 keV</a:t>
              </a:r>
            </a:p>
            <a:p>
              <a:r>
                <a:rPr lang="en-US" sz="1600" dirty="0">
                  <a:latin typeface="Palatino Linotype" panose="02040502050505030304" pitchFamily="18" charset="0"/>
                </a:rPr>
                <a:t>Not visible!</a:t>
              </a:r>
            </a:p>
          </p:txBody>
        </p:sp>
        <p:sp>
          <p:nvSpPr>
            <p:cNvPr id="36" name="Rettangolo 35">
              <a:extLst>
                <a:ext uri="{FF2B5EF4-FFF2-40B4-BE49-F238E27FC236}">
                  <a16:creationId xmlns:a16="http://schemas.microsoft.com/office/drawing/2014/main" id="{C1B560AA-2C49-9FEC-590D-72A58805D6B0}"/>
                </a:ext>
              </a:extLst>
            </p:cNvPr>
            <p:cNvSpPr/>
            <p:nvPr/>
          </p:nvSpPr>
          <p:spPr>
            <a:xfrm>
              <a:off x="9125424" y="1382071"/>
              <a:ext cx="2901735" cy="461865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Segno di moltiplicazione 1">
            <a:extLst>
              <a:ext uri="{FF2B5EF4-FFF2-40B4-BE49-F238E27FC236}">
                <a16:creationId xmlns:a16="http://schemas.microsoft.com/office/drawing/2014/main" id="{01885525-CBF7-8D4D-E7E5-2722438CD58F}"/>
              </a:ext>
            </a:extLst>
          </p:cNvPr>
          <p:cNvSpPr/>
          <p:nvPr/>
        </p:nvSpPr>
        <p:spPr>
          <a:xfrm>
            <a:off x="9993487" y="3700854"/>
            <a:ext cx="1165608" cy="1165608"/>
          </a:xfrm>
          <a:prstGeom prst="mathMultiply">
            <a:avLst>
              <a:gd name="adj1" fmla="val 16623"/>
            </a:avLst>
          </a:prstGeom>
          <a:solidFill>
            <a:schemeClr val="accent2">
              <a:lumMod val="40000"/>
              <a:lumOff val="60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4163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CN irradiation test: recovery</a:t>
            </a:r>
          </a:p>
        </p:txBody>
      </p:sp>
      <p:sp>
        <p:nvSpPr>
          <p:cNvPr id="14" name="Rectangle: Single Corner Snipped 4" descr="colored rectangle">
            <a:extLst>
              <a:ext uri="{FF2B5EF4-FFF2-40B4-BE49-F238E27FC236}">
                <a16:creationId xmlns:a16="http://schemas.microsoft.com/office/drawing/2014/main" id="{EB35C26C-29EE-7766-6AD6-97A449DF14D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13" name="TextBox 17">
            <a:extLst>
              <a:ext uri="{FF2B5EF4-FFF2-40B4-BE49-F238E27FC236}">
                <a16:creationId xmlns:a16="http://schemas.microsoft.com/office/drawing/2014/main" id="{ADDC2923-C447-EB6B-4BE1-A3F3FFA03759}"/>
              </a:ext>
            </a:extLst>
          </p:cNvPr>
          <p:cNvSpPr txBox="1"/>
          <p:nvPr/>
        </p:nvSpPr>
        <p:spPr>
          <a:xfrm>
            <a:off x="446097" y="838078"/>
            <a:ext cx="11299807"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Annealing procedure: </a:t>
            </a:r>
            <a:r>
              <a:rPr lang="en-US" sz="1600" dirty="0">
                <a:latin typeface="Palatino Linotype" panose="02040502050505030304" pitchFamily="18" charset="0"/>
              </a:rPr>
              <a:t>7 days at 110° continuously pumped inside the cryostat</a:t>
            </a:r>
            <a:endParaRPr lang="en-US" sz="1600" b="1" dirty="0">
              <a:latin typeface="Palatino Linotype" panose="02040502050505030304" pitchFamily="18" charset="0"/>
            </a:endParaRPr>
          </a:p>
        </p:txBody>
      </p:sp>
      <p:grpSp>
        <p:nvGrpSpPr>
          <p:cNvPr id="4" name="Gruppo 3">
            <a:extLst>
              <a:ext uri="{FF2B5EF4-FFF2-40B4-BE49-F238E27FC236}">
                <a16:creationId xmlns:a16="http://schemas.microsoft.com/office/drawing/2014/main" id="{E479409C-C7C5-4E19-4099-E056C0B53B96}"/>
              </a:ext>
            </a:extLst>
          </p:cNvPr>
          <p:cNvGrpSpPr/>
          <p:nvPr/>
        </p:nvGrpSpPr>
        <p:grpSpPr>
          <a:xfrm>
            <a:off x="7843093" y="1566042"/>
            <a:ext cx="3669378" cy="4308491"/>
            <a:chOff x="761995" y="1607127"/>
            <a:chExt cx="3669378" cy="4308491"/>
          </a:xfrm>
        </p:grpSpPr>
        <p:grpSp>
          <p:nvGrpSpPr>
            <p:cNvPr id="16" name="Gruppo 15">
              <a:extLst>
                <a:ext uri="{FF2B5EF4-FFF2-40B4-BE49-F238E27FC236}">
                  <a16:creationId xmlns:a16="http://schemas.microsoft.com/office/drawing/2014/main" id="{2D0CE176-6B46-AD94-25A3-1727EFC78DE1}"/>
                </a:ext>
              </a:extLst>
            </p:cNvPr>
            <p:cNvGrpSpPr/>
            <p:nvPr/>
          </p:nvGrpSpPr>
          <p:grpSpPr>
            <a:xfrm>
              <a:off x="1109412" y="1910842"/>
              <a:ext cx="2974544" cy="3793245"/>
              <a:chOff x="1131386" y="1910842"/>
              <a:chExt cx="2974544" cy="3793245"/>
            </a:xfrm>
          </p:grpSpPr>
          <p:pic>
            <p:nvPicPr>
              <p:cNvPr id="2" name="Immagine 1" descr="Immagine che contiene testo, schermata, diagramma, Diagramma&#10;&#10;Descrizione generata automaticamente">
                <a:extLst>
                  <a:ext uri="{FF2B5EF4-FFF2-40B4-BE49-F238E27FC236}">
                    <a16:creationId xmlns:a16="http://schemas.microsoft.com/office/drawing/2014/main" id="{DFA2374B-08B5-2C23-FC22-9676A7FF933F}"/>
                  </a:ext>
                </a:extLst>
              </p:cNvPr>
              <p:cNvPicPr>
                <a:picLocks noChangeAspect="1"/>
              </p:cNvPicPr>
              <p:nvPr/>
            </p:nvPicPr>
            <p:blipFill rotWithShape="1">
              <a:blip r:embed="rId3"/>
              <a:srcRect t="5328" r="12376" b="5677"/>
              <a:stretch/>
            </p:blipFill>
            <p:spPr>
              <a:xfrm>
                <a:off x="1131386" y="2876912"/>
                <a:ext cx="2974544" cy="2827175"/>
              </a:xfrm>
              <a:prstGeom prst="rect">
                <a:avLst/>
              </a:prstGeom>
            </p:spPr>
          </p:pic>
          <p:sp>
            <p:nvSpPr>
              <p:cNvPr id="8" name="TextBox 17">
                <a:extLst>
                  <a:ext uri="{FF2B5EF4-FFF2-40B4-BE49-F238E27FC236}">
                    <a16:creationId xmlns:a16="http://schemas.microsoft.com/office/drawing/2014/main" id="{ABBF88D7-860C-E12A-E248-0374F0009958}"/>
                  </a:ext>
                </a:extLst>
              </p:cNvPr>
              <p:cNvSpPr txBox="1"/>
              <p:nvPr/>
            </p:nvSpPr>
            <p:spPr>
              <a:xfrm>
                <a:off x="1797227" y="1910842"/>
                <a:ext cx="1847671" cy="830997"/>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baseline="30000" dirty="0">
                    <a:latin typeface="Palatino Linotype" panose="02040502050505030304" pitchFamily="18" charset="0"/>
                  </a:rPr>
                  <a:t>60</a:t>
                </a:r>
                <a:r>
                  <a:rPr lang="en-US" sz="1600" dirty="0">
                    <a:latin typeface="Palatino Linotype" panose="02040502050505030304" pitchFamily="18" charset="0"/>
                  </a:rPr>
                  <a:t>Co</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1332 keV</a:t>
                </a:r>
              </a:p>
              <a:p>
                <a:r>
                  <a:rPr lang="en-US" sz="1600" dirty="0">
                    <a:latin typeface="Palatino Linotype" panose="02040502050505030304" pitchFamily="18" charset="0"/>
                  </a:rPr>
                  <a:t>FWHM &lt; 2 keV</a:t>
                </a:r>
              </a:p>
            </p:txBody>
          </p:sp>
        </p:grpSp>
        <p:sp>
          <p:nvSpPr>
            <p:cNvPr id="17" name="Rettangolo 16">
              <a:extLst>
                <a:ext uri="{FF2B5EF4-FFF2-40B4-BE49-F238E27FC236}">
                  <a16:creationId xmlns:a16="http://schemas.microsoft.com/office/drawing/2014/main" id="{7008D6CB-C3E6-64D5-9441-B279023C5AF5}"/>
                </a:ext>
              </a:extLst>
            </p:cNvPr>
            <p:cNvSpPr/>
            <p:nvPr/>
          </p:nvSpPr>
          <p:spPr>
            <a:xfrm>
              <a:off x="761995" y="1607127"/>
              <a:ext cx="3669378" cy="430849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 name="Gruppo 4">
            <a:extLst>
              <a:ext uri="{FF2B5EF4-FFF2-40B4-BE49-F238E27FC236}">
                <a16:creationId xmlns:a16="http://schemas.microsoft.com/office/drawing/2014/main" id="{E5B7B26F-955C-E057-92E1-44083D52C6DD}"/>
              </a:ext>
            </a:extLst>
          </p:cNvPr>
          <p:cNvGrpSpPr/>
          <p:nvPr/>
        </p:nvGrpSpPr>
        <p:grpSpPr>
          <a:xfrm>
            <a:off x="679529" y="1566041"/>
            <a:ext cx="6508472" cy="4308491"/>
            <a:chOff x="4990794" y="1607126"/>
            <a:chExt cx="6508472" cy="4308491"/>
          </a:xfrm>
        </p:grpSpPr>
        <p:grpSp>
          <p:nvGrpSpPr>
            <p:cNvPr id="15" name="Gruppo 14">
              <a:extLst>
                <a:ext uri="{FF2B5EF4-FFF2-40B4-BE49-F238E27FC236}">
                  <a16:creationId xmlns:a16="http://schemas.microsoft.com/office/drawing/2014/main" id="{3645C65E-45E5-941C-6B9F-232004BDD60D}"/>
                </a:ext>
              </a:extLst>
            </p:cNvPr>
            <p:cNvGrpSpPr/>
            <p:nvPr/>
          </p:nvGrpSpPr>
          <p:grpSpPr>
            <a:xfrm>
              <a:off x="5224839" y="1906981"/>
              <a:ext cx="5922984" cy="3825777"/>
              <a:chOff x="4118184" y="1923792"/>
              <a:chExt cx="5922984" cy="3825777"/>
            </a:xfrm>
          </p:grpSpPr>
          <p:pic>
            <p:nvPicPr>
              <p:cNvPr id="3" name="Immagine 2" descr="Immagine che contiene testo, schermata, diagramma, linea&#10;&#10;Descrizione generata automaticamente">
                <a:extLst>
                  <a:ext uri="{FF2B5EF4-FFF2-40B4-BE49-F238E27FC236}">
                    <a16:creationId xmlns:a16="http://schemas.microsoft.com/office/drawing/2014/main" id="{53A20C0B-F310-A6D2-7A8F-8FF57B12D9C0}"/>
                  </a:ext>
                </a:extLst>
              </p:cNvPr>
              <p:cNvPicPr>
                <a:picLocks noChangeAspect="1"/>
              </p:cNvPicPr>
              <p:nvPr/>
            </p:nvPicPr>
            <p:blipFill rotWithShape="1">
              <a:blip r:embed="rId4"/>
              <a:srcRect t="6508" r="14785" b="5626"/>
              <a:stretch/>
            </p:blipFill>
            <p:spPr>
              <a:xfrm>
                <a:off x="4118184" y="2893723"/>
                <a:ext cx="2959646" cy="2855846"/>
              </a:xfrm>
              <a:prstGeom prst="rect">
                <a:avLst/>
              </a:prstGeom>
            </p:spPr>
          </p:pic>
          <p:pic>
            <p:nvPicPr>
              <p:cNvPr id="7" name="Immagine 6">
                <a:extLst>
                  <a:ext uri="{FF2B5EF4-FFF2-40B4-BE49-F238E27FC236}">
                    <a16:creationId xmlns:a16="http://schemas.microsoft.com/office/drawing/2014/main" id="{E86F77FF-6F34-F05D-482E-DC2E0EBD7424}"/>
                  </a:ext>
                </a:extLst>
              </p:cNvPr>
              <p:cNvPicPr>
                <a:picLocks noChangeAspect="1"/>
              </p:cNvPicPr>
              <p:nvPr/>
            </p:nvPicPr>
            <p:blipFill rotWithShape="1">
              <a:blip r:embed="rId5">
                <a:extLst>
                  <a:ext uri="{28A0092B-C50C-407E-A947-70E740481C1C}">
                    <a14:useLocalDpi xmlns:a14="http://schemas.microsoft.com/office/drawing/2010/main" val="0"/>
                  </a:ext>
                </a:extLst>
              </a:blip>
              <a:srcRect t="7285" r="14718" b="5662"/>
              <a:stretch/>
            </p:blipFill>
            <p:spPr>
              <a:xfrm>
                <a:off x="7081523" y="2922394"/>
                <a:ext cx="2959645" cy="2827175"/>
              </a:xfrm>
              <a:prstGeom prst="rect">
                <a:avLst/>
              </a:prstGeom>
            </p:spPr>
          </p:pic>
          <p:sp>
            <p:nvSpPr>
              <p:cNvPr id="11" name="TextBox 17">
                <a:extLst>
                  <a:ext uri="{FF2B5EF4-FFF2-40B4-BE49-F238E27FC236}">
                    <a16:creationId xmlns:a16="http://schemas.microsoft.com/office/drawing/2014/main" id="{C8D8E87E-D945-A9E0-954A-FCA3745523A4}"/>
                  </a:ext>
                </a:extLst>
              </p:cNvPr>
              <p:cNvSpPr txBox="1"/>
              <p:nvPr/>
            </p:nvSpPr>
            <p:spPr>
              <a:xfrm>
                <a:off x="6539767" y="1923792"/>
                <a:ext cx="1847671" cy="830997"/>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baseline="30000" dirty="0">
                    <a:latin typeface="Palatino Linotype" panose="02040502050505030304" pitchFamily="18" charset="0"/>
                  </a:rPr>
                  <a:t>241</a:t>
                </a:r>
                <a:r>
                  <a:rPr lang="en-US" sz="1600" dirty="0">
                    <a:latin typeface="Palatino Linotype" panose="02040502050505030304" pitchFamily="18" charset="0"/>
                  </a:rPr>
                  <a:t>Am</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59,5 keV</a:t>
                </a:r>
              </a:p>
              <a:p>
                <a:r>
                  <a:rPr lang="en-US" sz="1600" dirty="0">
                    <a:latin typeface="Palatino Linotype" panose="02040502050505030304" pitchFamily="18" charset="0"/>
                  </a:rPr>
                  <a:t>FWHM &lt; 1,6 keV</a:t>
                </a:r>
              </a:p>
            </p:txBody>
          </p:sp>
        </p:grpSp>
        <p:sp>
          <p:nvSpPr>
            <p:cNvPr id="18" name="Rettangolo 17">
              <a:extLst>
                <a:ext uri="{FF2B5EF4-FFF2-40B4-BE49-F238E27FC236}">
                  <a16:creationId xmlns:a16="http://schemas.microsoft.com/office/drawing/2014/main" id="{CBA7B538-69C0-5ECD-F8C7-1CF169FCB664}"/>
                </a:ext>
              </a:extLst>
            </p:cNvPr>
            <p:cNvSpPr/>
            <p:nvPr/>
          </p:nvSpPr>
          <p:spPr>
            <a:xfrm>
              <a:off x="4990794" y="1607126"/>
              <a:ext cx="6508472" cy="430849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5822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The project</a:t>
            </a:r>
          </a:p>
        </p:txBody>
      </p:sp>
      <p:sp>
        <p:nvSpPr>
          <p:cNvPr id="4" name="TextBox 3">
            <a:extLst>
              <a:ext uri="{FF2B5EF4-FFF2-40B4-BE49-F238E27FC236}">
                <a16:creationId xmlns:a16="http://schemas.microsoft.com/office/drawing/2014/main" id="{A69162DE-7055-A747-E005-6EFD463A12D2}"/>
              </a:ext>
            </a:extLst>
          </p:cNvPr>
          <p:cNvSpPr txBox="1"/>
          <p:nvPr/>
        </p:nvSpPr>
        <p:spPr>
          <a:xfrm>
            <a:off x="549604" y="594810"/>
            <a:ext cx="11085369" cy="646331"/>
          </a:xfrm>
          <a:prstGeom prst="rect">
            <a:avLst/>
          </a:prstGeom>
          <a:solidFill>
            <a:schemeClr val="accent1">
              <a:lumMod val="20000"/>
              <a:lumOff val="80000"/>
            </a:schemeClr>
          </a:solidFill>
          <a:ln w="38100">
            <a:solidFill>
              <a:srgbClr val="0070C0"/>
            </a:solidFill>
          </a:ln>
        </p:spPr>
        <p:txBody>
          <a:bodyPr wrap="square" rtlCol="0">
            <a:spAutoFit/>
          </a:bodyPr>
          <a:lstStyle/>
          <a:p>
            <a:pPr algn="ctr"/>
            <a:r>
              <a:rPr lang="en-US" b="1" dirty="0">
                <a:latin typeface="Palatino Linotype" panose="02040502050505030304" pitchFamily="18" charset="0"/>
              </a:rPr>
              <a:t>N3G: Next Generation Gamma Germanium Detectors</a:t>
            </a:r>
          </a:p>
          <a:p>
            <a:pPr algn="ctr"/>
            <a:r>
              <a:rPr lang="en-US" dirty="0">
                <a:latin typeface="Palatino Linotype" panose="02040502050505030304" pitchFamily="18" charset="0"/>
              </a:rPr>
              <a:t>Proof of concept of segmented </a:t>
            </a:r>
            <a:r>
              <a:rPr lang="en-US" dirty="0" err="1">
                <a:latin typeface="Palatino Linotype" panose="02040502050505030304" pitchFamily="18" charset="0"/>
              </a:rPr>
              <a:t>HPGe</a:t>
            </a:r>
            <a:r>
              <a:rPr lang="en-US" dirty="0">
                <a:latin typeface="Palatino Linotype" panose="02040502050505030304" pitchFamily="18" charset="0"/>
              </a:rPr>
              <a:t> coaxial detectors with thin and stable PLM diffused contacts</a:t>
            </a:r>
          </a:p>
        </p:txBody>
      </p:sp>
      <p:pic>
        <p:nvPicPr>
          <p:cNvPr id="16" name="Picture 15">
            <a:extLst>
              <a:ext uri="{FF2B5EF4-FFF2-40B4-BE49-F238E27FC236}">
                <a16:creationId xmlns:a16="http://schemas.microsoft.com/office/drawing/2014/main" id="{16F94877-ACD6-5EDB-C743-6FCD10B1124A}"/>
              </a:ext>
            </a:extLst>
          </p:cNvPr>
          <p:cNvPicPr>
            <a:picLocks noChangeAspect="1"/>
          </p:cNvPicPr>
          <p:nvPr/>
        </p:nvPicPr>
        <p:blipFill>
          <a:blip r:embed="rId3"/>
          <a:stretch>
            <a:fillRect/>
          </a:stretch>
        </p:blipFill>
        <p:spPr>
          <a:xfrm>
            <a:off x="2400150" y="1440668"/>
            <a:ext cx="7384278" cy="4633927"/>
          </a:xfrm>
          <a:prstGeom prst="rect">
            <a:avLst/>
          </a:prstGeom>
        </p:spPr>
      </p:pic>
      <p:sp>
        <p:nvSpPr>
          <p:cNvPr id="2" name="Rectangle: Single Corner Snipped 4" descr="colored rectangle">
            <a:extLst>
              <a:ext uri="{FF2B5EF4-FFF2-40B4-BE49-F238E27FC236}">
                <a16:creationId xmlns:a16="http://schemas.microsoft.com/office/drawing/2014/main" id="{7025DDBD-109D-9F0B-0AEB-8A6864884856}"/>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2992162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CN irradiation test: 2</a:t>
            </a:r>
            <a:r>
              <a:rPr lang="en-GB" sz="2400" b="1" baseline="30000" dirty="0">
                <a:latin typeface="Bell MT" panose="02020503060305020303" pitchFamily="18" charset="0"/>
              </a:rPr>
              <a:t>nd</a:t>
            </a:r>
            <a:r>
              <a:rPr lang="en-GB" sz="2400" b="1" dirty="0">
                <a:latin typeface="Bell MT" panose="02020503060305020303" pitchFamily="18" charset="0"/>
              </a:rPr>
              <a:t> run</a:t>
            </a:r>
          </a:p>
        </p:txBody>
      </p:sp>
      <p:sp>
        <p:nvSpPr>
          <p:cNvPr id="9" name="TextBox 8">
            <a:extLst>
              <a:ext uri="{FF2B5EF4-FFF2-40B4-BE49-F238E27FC236}">
                <a16:creationId xmlns:a16="http://schemas.microsoft.com/office/drawing/2014/main" id="{08F28CB1-5729-D847-B43B-AA5C21B1E34A}"/>
              </a:ext>
            </a:extLst>
          </p:cNvPr>
          <p:cNvSpPr txBox="1"/>
          <p:nvPr/>
        </p:nvSpPr>
        <p:spPr>
          <a:xfrm>
            <a:off x="957608" y="4519382"/>
            <a:ext cx="3441968" cy="646331"/>
          </a:xfrm>
          <a:prstGeom prst="rect">
            <a:avLst/>
          </a:prstGeom>
          <a:noFill/>
        </p:spPr>
        <p:txBody>
          <a:bodyPr wrap="none" rtlCol="0">
            <a:spAutoFit/>
          </a:bodyPr>
          <a:lstStyle/>
          <a:p>
            <a:r>
              <a:rPr lang="en-US" sz="3600" b="1" dirty="0">
                <a:solidFill>
                  <a:schemeClr val="bg1"/>
                </a:solidFill>
                <a:latin typeface="Palatino Linotype" panose="02040502050505030304" pitchFamily="18" charset="0"/>
              </a:rPr>
              <a:t>100V (61 hours)</a:t>
            </a:r>
          </a:p>
        </p:txBody>
      </p:sp>
      <p:sp>
        <p:nvSpPr>
          <p:cNvPr id="14" name="Rectangle: Single Corner Snipped 4" descr="colored rectangle">
            <a:extLst>
              <a:ext uri="{FF2B5EF4-FFF2-40B4-BE49-F238E27FC236}">
                <a16:creationId xmlns:a16="http://schemas.microsoft.com/office/drawing/2014/main" id="{EB35C26C-29EE-7766-6AD6-97A449DF14D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10" name="TextBox 17">
            <a:extLst>
              <a:ext uri="{FF2B5EF4-FFF2-40B4-BE49-F238E27FC236}">
                <a16:creationId xmlns:a16="http://schemas.microsoft.com/office/drawing/2014/main" id="{CFFF6BE1-121E-4FD8-2F89-4FA1048C0649}"/>
              </a:ext>
            </a:extLst>
          </p:cNvPr>
          <p:cNvSpPr txBox="1"/>
          <p:nvPr/>
        </p:nvSpPr>
        <p:spPr>
          <a:xfrm>
            <a:off x="1287730" y="953032"/>
            <a:ext cx="4572136" cy="1077218"/>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Operational Voltage 80-120-160V</a:t>
            </a:r>
          </a:p>
          <a:p>
            <a:pPr algn="ctr"/>
            <a:r>
              <a:rPr lang="en-US" sz="1600" dirty="0">
                <a:latin typeface="Palatino Linotype" panose="02040502050505030304" pitchFamily="18" charset="0"/>
              </a:rPr>
              <a:t>Neutron irradiation for 20 or 2 min alternated to 5 min runs with </a:t>
            </a:r>
            <a:r>
              <a:rPr lang="en-US" sz="1600" baseline="30000" dirty="0">
                <a:latin typeface="Palatino Linotype" panose="02040502050505030304" pitchFamily="18" charset="0"/>
              </a:rPr>
              <a:t>241</a:t>
            </a:r>
            <a:r>
              <a:rPr lang="en-US" sz="1600" dirty="0">
                <a:latin typeface="Palatino Linotype" panose="02040502050505030304" pitchFamily="18" charset="0"/>
              </a:rPr>
              <a:t>Am to better characterize resolution worsening</a:t>
            </a:r>
          </a:p>
        </p:txBody>
      </p:sp>
      <p:sp>
        <p:nvSpPr>
          <p:cNvPr id="23" name="TextBox 17">
            <a:extLst>
              <a:ext uri="{FF2B5EF4-FFF2-40B4-BE49-F238E27FC236}">
                <a16:creationId xmlns:a16="http://schemas.microsoft.com/office/drawing/2014/main" id="{A25E41BA-8DA8-BFE5-FE51-3F1AD16835B1}"/>
              </a:ext>
            </a:extLst>
          </p:cNvPr>
          <p:cNvSpPr txBox="1"/>
          <p:nvPr/>
        </p:nvSpPr>
        <p:spPr>
          <a:xfrm>
            <a:off x="7451410" y="1076142"/>
            <a:ext cx="2978779" cy="830997"/>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Drastic drop in resolution after ≈ 3∙10</a:t>
            </a:r>
            <a:r>
              <a:rPr lang="en-US" sz="1600" baseline="30000" dirty="0">
                <a:latin typeface="Palatino Linotype" panose="02040502050505030304" pitchFamily="18" charset="0"/>
              </a:rPr>
              <a:t>9 </a:t>
            </a:r>
            <a:r>
              <a:rPr lang="en-US" sz="1600" dirty="0">
                <a:latin typeface="Palatino Linotype" panose="02040502050505030304" pitchFamily="18" charset="0"/>
              </a:rPr>
              <a:t>neutrons/cm</a:t>
            </a:r>
            <a:r>
              <a:rPr lang="en-US" sz="1600" baseline="30000" dirty="0">
                <a:latin typeface="Palatino Linotype" panose="02040502050505030304" pitchFamily="18" charset="0"/>
              </a:rPr>
              <a:t>2</a:t>
            </a:r>
            <a:r>
              <a:rPr lang="en-US" sz="1600" dirty="0">
                <a:latin typeface="Palatino Linotype" panose="02040502050505030304" pitchFamily="18" charset="0"/>
              </a:rPr>
              <a:t> irradiation fluence</a:t>
            </a:r>
          </a:p>
        </p:txBody>
      </p:sp>
      <p:cxnSp>
        <p:nvCxnSpPr>
          <p:cNvPr id="25" name="Connettore 2 24">
            <a:extLst>
              <a:ext uri="{FF2B5EF4-FFF2-40B4-BE49-F238E27FC236}">
                <a16:creationId xmlns:a16="http://schemas.microsoft.com/office/drawing/2014/main" id="{BB7CDC89-E36B-AFC4-B9AA-BCE8ABB89196}"/>
              </a:ext>
            </a:extLst>
          </p:cNvPr>
          <p:cNvCxnSpPr>
            <a:cxnSpLocks/>
            <a:stCxn id="10" idx="3"/>
            <a:endCxn id="23" idx="1"/>
          </p:cNvCxnSpPr>
          <p:nvPr/>
        </p:nvCxnSpPr>
        <p:spPr>
          <a:xfrm>
            <a:off x="5859866" y="1491641"/>
            <a:ext cx="15915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C77927CB-4FEB-9323-3964-498D1C35772B}"/>
              </a:ext>
            </a:extLst>
          </p:cNvPr>
          <p:cNvGrpSpPr/>
          <p:nvPr/>
        </p:nvGrpSpPr>
        <p:grpSpPr>
          <a:xfrm>
            <a:off x="168054" y="2538704"/>
            <a:ext cx="11893215" cy="3376889"/>
            <a:chOff x="168054" y="2660007"/>
            <a:chExt cx="11893215" cy="3376889"/>
          </a:xfrm>
        </p:grpSpPr>
        <p:sp>
          <p:nvSpPr>
            <p:cNvPr id="8" name="TextBox 17">
              <a:extLst>
                <a:ext uri="{FF2B5EF4-FFF2-40B4-BE49-F238E27FC236}">
                  <a16:creationId xmlns:a16="http://schemas.microsoft.com/office/drawing/2014/main" id="{38A953AA-E9C6-D73A-C995-22A93BA8CF99}"/>
                </a:ext>
              </a:extLst>
            </p:cNvPr>
            <p:cNvSpPr txBox="1"/>
            <p:nvPr/>
          </p:nvSpPr>
          <p:spPr>
            <a:xfrm>
              <a:off x="356876" y="3671466"/>
              <a:ext cx="2422989" cy="1077218"/>
            </a:xfrm>
            <a:prstGeom prst="rect">
              <a:avLst/>
            </a:prstGeom>
            <a:solidFill>
              <a:schemeClr val="accent6">
                <a:lumMod val="40000"/>
                <a:lumOff val="60000"/>
              </a:schemeClr>
            </a:solidFill>
            <a:ln w="28575">
              <a:solidFill>
                <a:srgbClr val="00B050"/>
              </a:solidFill>
            </a:ln>
          </p:spPr>
          <p:txBody>
            <a:bodyPr wrap="square" rtlCol="0">
              <a:spAutoFit/>
            </a:bodyPr>
            <a:lstStyle/>
            <a:p>
              <a:r>
                <a:rPr lang="en-US" sz="1600" baseline="30000" dirty="0">
                  <a:latin typeface="Palatino Linotype" panose="02040502050505030304" pitchFamily="18" charset="0"/>
                </a:rPr>
                <a:t>241</a:t>
              </a:r>
              <a:r>
                <a:rPr lang="en-US" sz="1600" dirty="0">
                  <a:latin typeface="Palatino Linotype" panose="02040502050505030304" pitchFamily="18" charset="0"/>
                </a:rPr>
                <a:t>Am</a:t>
              </a:r>
              <a:endParaRPr lang="en-US" sz="1600" baseline="30000" dirty="0">
                <a:latin typeface="Palatino Linotype" panose="02040502050505030304" pitchFamily="18" charset="0"/>
              </a:endParaRPr>
            </a:p>
            <a:p>
              <a:r>
                <a:rPr lang="en-US" sz="1600" dirty="0">
                  <a:latin typeface="Palatino Linotype" panose="02040502050505030304" pitchFamily="18" charset="0"/>
                </a:rPr>
                <a:t>E = 59,5 keV</a:t>
              </a:r>
            </a:p>
            <a:p>
              <a:r>
                <a:rPr lang="en-US" sz="1600" dirty="0">
                  <a:latin typeface="Palatino Linotype" panose="02040502050505030304" pitchFamily="18" charset="0"/>
                </a:rPr>
                <a:t>FWHM = &lt; 2 keV until threshold</a:t>
              </a:r>
            </a:p>
          </p:txBody>
        </p:sp>
        <p:sp>
          <p:nvSpPr>
            <p:cNvPr id="33" name="Rettangolo 32">
              <a:extLst>
                <a:ext uri="{FF2B5EF4-FFF2-40B4-BE49-F238E27FC236}">
                  <a16:creationId xmlns:a16="http://schemas.microsoft.com/office/drawing/2014/main" id="{1360DB66-E505-2925-72D0-E3C2670496C9}"/>
                </a:ext>
              </a:extLst>
            </p:cNvPr>
            <p:cNvSpPr/>
            <p:nvPr/>
          </p:nvSpPr>
          <p:spPr>
            <a:xfrm>
              <a:off x="168054" y="2660007"/>
              <a:ext cx="11893215" cy="3376889"/>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049CEC1A-1BE2-3DDE-2AFA-8D31C79943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62898" y="2755965"/>
              <a:ext cx="8544236" cy="3176996"/>
            </a:xfrm>
            <a:prstGeom prst="rect">
              <a:avLst/>
            </a:prstGeom>
          </p:spPr>
        </p:pic>
      </p:grpSp>
    </p:spTree>
    <p:extLst>
      <p:ext uri="{BB962C8B-B14F-4D97-AF65-F5344CB8AC3E}">
        <p14:creationId xmlns:p14="http://schemas.microsoft.com/office/powerpoint/2010/main" val="197455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a:latin typeface="Bell MT" panose="02020503060305020303" pitchFamily="18" charset="0"/>
              </a:rPr>
              <a:t>Coaxial detectors</a:t>
            </a:r>
            <a:endParaRPr lang="en-GB" sz="2400" b="1" dirty="0">
              <a:latin typeface="Bell MT" panose="02020503060305020303" pitchFamily="18" charset="0"/>
            </a:endParaRPr>
          </a:p>
        </p:txBody>
      </p:sp>
      <p:pic>
        <p:nvPicPr>
          <p:cNvPr id="4" name="Immagine 3">
            <a:extLst>
              <a:ext uri="{FF2B5EF4-FFF2-40B4-BE49-F238E27FC236}">
                <a16:creationId xmlns:a16="http://schemas.microsoft.com/office/drawing/2014/main" id="{FC4CD749-9372-3997-6996-A794DB33752E}"/>
              </a:ext>
            </a:extLst>
          </p:cNvPr>
          <p:cNvPicPr>
            <a:picLocks noChangeAspect="1"/>
          </p:cNvPicPr>
          <p:nvPr/>
        </p:nvPicPr>
        <p:blipFill rotWithShape="1">
          <a:blip r:embed="rId5">
            <a:extLst>
              <a:ext uri="{28A0092B-C50C-407E-A947-70E740481C1C}">
                <a14:useLocalDpi xmlns:a14="http://schemas.microsoft.com/office/drawing/2010/main" val="0"/>
              </a:ext>
            </a:extLst>
          </a:blip>
          <a:srcRect l="9893" r="27841" b="12085"/>
          <a:stretch/>
        </p:blipFill>
        <p:spPr>
          <a:xfrm rot="5400000">
            <a:off x="426081" y="3615798"/>
            <a:ext cx="2502830" cy="2650367"/>
          </a:xfrm>
          <a:prstGeom prst="rect">
            <a:avLst/>
          </a:prstGeom>
        </p:spPr>
      </p:pic>
      <p:pic>
        <p:nvPicPr>
          <p:cNvPr id="6" name="Immagine 5" descr="Immagine che contiene luce, illuminato, scuro, notte&#10;&#10;Descrizione generata automaticamente">
            <a:extLst>
              <a:ext uri="{FF2B5EF4-FFF2-40B4-BE49-F238E27FC236}">
                <a16:creationId xmlns:a16="http://schemas.microsoft.com/office/drawing/2014/main" id="{BF7DE25D-D1DD-6CA2-AA47-3CFAEAD2D1B8}"/>
              </a:ext>
            </a:extLst>
          </p:cNvPr>
          <p:cNvPicPr>
            <a:picLocks noChangeAspect="1"/>
          </p:cNvPicPr>
          <p:nvPr/>
        </p:nvPicPr>
        <p:blipFill rotWithShape="1">
          <a:blip r:embed="rId6">
            <a:extLst>
              <a:ext uri="{28A0092B-C50C-407E-A947-70E740481C1C}">
                <a14:useLocalDpi xmlns:a14="http://schemas.microsoft.com/office/drawing/2010/main" val="0"/>
              </a:ext>
            </a:extLst>
          </a:blip>
          <a:srcRect l="16985" t="1645" r="12464"/>
          <a:stretch/>
        </p:blipFill>
        <p:spPr>
          <a:xfrm rot="5400000">
            <a:off x="435742" y="737668"/>
            <a:ext cx="2534818" cy="2650366"/>
          </a:xfrm>
          <a:prstGeom prst="rect">
            <a:avLst/>
          </a:prstGeom>
        </p:spPr>
      </p:pic>
      <p:sp>
        <p:nvSpPr>
          <p:cNvPr id="16" name="TextBox 17">
            <a:extLst>
              <a:ext uri="{FF2B5EF4-FFF2-40B4-BE49-F238E27FC236}">
                <a16:creationId xmlns:a16="http://schemas.microsoft.com/office/drawing/2014/main" id="{EA590E45-BF0F-EE62-9E1A-A7017DF75A27}"/>
              </a:ext>
            </a:extLst>
          </p:cNvPr>
          <p:cNvSpPr txBox="1"/>
          <p:nvPr/>
        </p:nvSpPr>
        <p:spPr>
          <a:xfrm>
            <a:off x="-278172" y="456888"/>
            <a:ext cx="3969908" cy="338554"/>
          </a:xfrm>
          <a:prstGeom prst="rect">
            <a:avLst/>
          </a:prstGeom>
          <a:noFill/>
        </p:spPr>
        <p:txBody>
          <a:bodyPr wrap="square" rtlCol="0">
            <a:spAutoFit/>
          </a:bodyPr>
          <a:lstStyle/>
          <a:p>
            <a:pPr algn="ctr"/>
            <a:r>
              <a:rPr lang="en-US" sz="1600" dirty="0">
                <a:latin typeface="Palatino Linotype" panose="02040502050505030304" pitchFamily="18" charset="0"/>
              </a:rPr>
              <a:t>Lateral surface rotating deposition</a:t>
            </a:r>
          </a:p>
        </p:txBody>
      </p:sp>
      <p:sp>
        <p:nvSpPr>
          <p:cNvPr id="17" name="TextBox 17">
            <a:extLst>
              <a:ext uri="{FF2B5EF4-FFF2-40B4-BE49-F238E27FC236}">
                <a16:creationId xmlns:a16="http://schemas.microsoft.com/office/drawing/2014/main" id="{D8873C9B-8551-4C7D-FC2D-EDB9BD9652ED}"/>
              </a:ext>
            </a:extLst>
          </p:cNvPr>
          <p:cNvSpPr txBox="1"/>
          <p:nvPr/>
        </p:nvSpPr>
        <p:spPr>
          <a:xfrm>
            <a:off x="-54129" y="3324642"/>
            <a:ext cx="3463252" cy="338554"/>
          </a:xfrm>
          <a:prstGeom prst="rect">
            <a:avLst/>
          </a:prstGeom>
          <a:noFill/>
        </p:spPr>
        <p:txBody>
          <a:bodyPr wrap="square" rtlCol="0">
            <a:spAutoFit/>
          </a:bodyPr>
          <a:lstStyle/>
          <a:p>
            <a:pPr algn="ctr"/>
            <a:r>
              <a:rPr lang="en-US" sz="1600" dirty="0">
                <a:latin typeface="Palatino Linotype" panose="02040502050505030304" pitchFamily="18" charset="0"/>
              </a:rPr>
              <a:t>Frontal surface static deposition</a:t>
            </a:r>
          </a:p>
        </p:txBody>
      </p:sp>
      <p:sp>
        <p:nvSpPr>
          <p:cNvPr id="18" name="TextBox 17">
            <a:extLst>
              <a:ext uri="{FF2B5EF4-FFF2-40B4-BE49-F238E27FC236}">
                <a16:creationId xmlns:a16="http://schemas.microsoft.com/office/drawing/2014/main" id="{BC98F922-B47E-11E7-C645-67449098F2EB}"/>
              </a:ext>
            </a:extLst>
          </p:cNvPr>
          <p:cNvSpPr txBox="1"/>
          <p:nvPr/>
        </p:nvSpPr>
        <p:spPr>
          <a:xfrm>
            <a:off x="352313" y="4483510"/>
            <a:ext cx="503094" cy="276999"/>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sz="1200" b="1" dirty="0">
                <a:latin typeface="Palatino Linotype" panose="02040502050505030304" pitchFamily="18" charset="0"/>
              </a:rPr>
              <a:t>Flux</a:t>
            </a:r>
          </a:p>
        </p:txBody>
      </p:sp>
      <p:cxnSp>
        <p:nvCxnSpPr>
          <p:cNvPr id="19" name="Connettore 2 18">
            <a:extLst>
              <a:ext uri="{FF2B5EF4-FFF2-40B4-BE49-F238E27FC236}">
                <a16:creationId xmlns:a16="http://schemas.microsoft.com/office/drawing/2014/main" id="{27AA5647-B725-C85A-8276-B2DCB9D08231}"/>
              </a:ext>
            </a:extLst>
          </p:cNvPr>
          <p:cNvCxnSpPr>
            <a:cxnSpLocks/>
          </p:cNvCxnSpPr>
          <p:nvPr/>
        </p:nvCxnSpPr>
        <p:spPr>
          <a:xfrm>
            <a:off x="352312" y="4935988"/>
            <a:ext cx="45393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7">
            <a:extLst>
              <a:ext uri="{FF2B5EF4-FFF2-40B4-BE49-F238E27FC236}">
                <a16:creationId xmlns:a16="http://schemas.microsoft.com/office/drawing/2014/main" id="{CE0C52DC-C850-D6B6-1CFC-A6E09A6E2F82}"/>
              </a:ext>
            </a:extLst>
          </p:cNvPr>
          <p:cNvSpPr txBox="1"/>
          <p:nvPr/>
        </p:nvSpPr>
        <p:spPr>
          <a:xfrm>
            <a:off x="2434769" y="1976488"/>
            <a:ext cx="446082" cy="307777"/>
          </a:xfrm>
          <a:prstGeom prst="rect">
            <a:avLst/>
          </a:prstGeom>
          <a:solidFill>
            <a:schemeClr val="accent4">
              <a:lumMod val="60000"/>
              <a:lumOff val="40000"/>
            </a:schemeClr>
          </a:solidFill>
          <a:ln w="28575">
            <a:solidFill>
              <a:schemeClr val="accent2">
                <a:lumMod val="75000"/>
              </a:schemeClr>
            </a:solidFill>
          </a:ln>
        </p:spPr>
        <p:txBody>
          <a:bodyPr wrap="square" rtlCol="0">
            <a:spAutoFit/>
          </a:bodyPr>
          <a:lstStyle/>
          <a:p>
            <a:pPr algn="ctr"/>
            <a:r>
              <a:rPr lang="en-US" sz="1400" b="1" dirty="0">
                <a:latin typeface="Palatino Linotype" panose="02040502050505030304" pitchFamily="18" charset="0"/>
              </a:rPr>
              <a:t>Ge</a:t>
            </a:r>
          </a:p>
        </p:txBody>
      </p:sp>
      <p:sp>
        <p:nvSpPr>
          <p:cNvPr id="22" name="TextBox 17">
            <a:extLst>
              <a:ext uri="{FF2B5EF4-FFF2-40B4-BE49-F238E27FC236}">
                <a16:creationId xmlns:a16="http://schemas.microsoft.com/office/drawing/2014/main" id="{781107A3-E1BE-27C1-ECF1-ECACB37091F2}"/>
              </a:ext>
            </a:extLst>
          </p:cNvPr>
          <p:cNvSpPr txBox="1"/>
          <p:nvPr/>
        </p:nvSpPr>
        <p:spPr>
          <a:xfrm>
            <a:off x="409325" y="1050636"/>
            <a:ext cx="446082" cy="307777"/>
          </a:xfrm>
          <a:prstGeom prst="rect">
            <a:avLst/>
          </a:prstGeom>
          <a:solidFill>
            <a:schemeClr val="accent4">
              <a:lumMod val="60000"/>
              <a:lumOff val="40000"/>
            </a:schemeClr>
          </a:solidFill>
          <a:ln w="28575">
            <a:solidFill>
              <a:schemeClr val="accent2">
                <a:lumMod val="75000"/>
              </a:schemeClr>
            </a:solidFill>
          </a:ln>
        </p:spPr>
        <p:txBody>
          <a:bodyPr wrap="square" rtlCol="0">
            <a:spAutoFit/>
          </a:bodyPr>
          <a:lstStyle/>
          <a:p>
            <a:pPr algn="ctr"/>
            <a:r>
              <a:rPr lang="en-US" sz="1400" b="1" dirty="0">
                <a:latin typeface="Palatino Linotype" panose="02040502050505030304" pitchFamily="18" charset="0"/>
              </a:rPr>
              <a:t>Al</a:t>
            </a:r>
          </a:p>
        </p:txBody>
      </p:sp>
      <p:pic>
        <p:nvPicPr>
          <p:cNvPr id="14" name="Immagine 5" descr="Immagine che contiene interni, argento&#10;&#10;Descrizione generata automaticamente">
            <a:extLst>
              <a:ext uri="{FF2B5EF4-FFF2-40B4-BE49-F238E27FC236}">
                <a16:creationId xmlns:a16="http://schemas.microsoft.com/office/drawing/2014/main" id="{28665B41-42E7-A45E-2E73-3673B491E926}"/>
              </a:ext>
            </a:extLst>
          </p:cNvPr>
          <p:cNvPicPr>
            <a:picLocks noChangeAspect="1"/>
          </p:cNvPicPr>
          <p:nvPr/>
        </p:nvPicPr>
        <p:blipFill rotWithShape="1">
          <a:blip r:embed="rId7">
            <a:extLst>
              <a:ext uri="{28A0092B-C50C-407E-A947-70E740481C1C}">
                <a14:useLocalDpi xmlns:a14="http://schemas.microsoft.com/office/drawing/2010/main" val="0"/>
              </a:ext>
            </a:extLst>
          </a:blip>
          <a:srcRect l="34692" t="1787" r="15211"/>
          <a:stretch/>
        </p:blipFill>
        <p:spPr>
          <a:xfrm rot="5400000">
            <a:off x="3752723" y="3475781"/>
            <a:ext cx="2142678" cy="3150457"/>
          </a:xfrm>
          <a:prstGeom prst="rect">
            <a:avLst/>
          </a:prstGeom>
        </p:spPr>
      </p:pic>
      <p:pic>
        <p:nvPicPr>
          <p:cNvPr id="15" name="VID_20220309_181103">
            <a:hlinkClick r:id="" action="ppaction://media"/>
            <a:extLst>
              <a:ext uri="{FF2B5EF4-FFF2-40B4-BE49-F238E27FC236}">
                <a16:creationId xmlns:a16="http://schemas.microsoft.com/office/drawing/2014/main" id="{22ACC35C-3997-51B1-5DE8-E44DE29FAB21}"/>
              </a:ext>
            </a:extLst>
          </p:cNvPr>
          <p:cNvPicPr>
            <a:picLocks noChangeAspect="1"/>
          </p:cNvPicPr>
          <p:nvPr>
            <a:videoFile r:link="rId1"/>
            <p:extLst>
              <p:ext uri="{DAA4B4D4-6D71-4841-9C94-3DE7FCFB9230}">
                <p14:media xmlns:p14="http://schemas.microsoft.com/office/powerpoint/2010/main" r:embed="rId2">
                  <p14:trim st="15255" end="3405.9"/>
                </p14:media>
              </p:ext>
            </p:extLst>
          </p:nvPr>
        </p:nvPicPr>
        <p:blipFill rotWithShape="1">
          <a:blip r:embed="rId8"/>
          <a:srcRect l="12471" t="26769" r="12664" b="21972"/>
          <a:stretch>
            <a:fillRect/>
          </a:stretch>
        </p:blipFill>
        <p:spPr>
          <a:xfrm>
            <a:off x="3658820" y="633618"/>
            <a:ext cx="2613588" cy="3181352"/>
          </a:xfrm>
          <a:prstGeom prst="rect">
            <a:avLst/>
          </a:prstGeom>
        </p:spPr>
      </p:pic>
      <p:pic>
        <p:nvPicPr>
          <p:cNvPr id="20" name="Picture 19">
            <a:extLst>
              <a:ext uri="{FF2B5EF4-FFF2-40B4-BE49-F238E27FC236}">
                <a16:creationId xmlns:a16="http://schemas.microsoft.com/office/drawing/2014/main" id="{E09387D3-3D00-DABF-E433-DA853F206AD4}"/>
              </a:ext>
            </a:extLst>
          </p:cNvPr>
          <p:cNvPicPr>
            <a:picLocks noChangeAspect="1"/>
          </p:cNvPicPr>
          <p:nvPr/>
        </p:nvPicPr>
        <p:blipFill>
          <a:blip r:embed="rId9"/>
          <a:stretch>
            <a:fillRect/>
          </a:stretch>
        </p:blipFill>
        <p:spPr>
          <a:xfrm>
            <a:off x="6666270" y="628701"/>
            <a:ext cx="3911444" cy="4131808"/>
          </a:xfrm>
          <a:prstGeom prst="rect">
            <a:avLst/>
          </a:prstGeom>
        </p:spPr>
      </p:pic>
      <p:pic>
        <p:nvPicPr>
          <p:cNvPr id="3" name="Immagine 2">
            <a:extLst>
              <a:ext uri="{FF2B5EF4-FFF2-40B4-BE49-F238E27FC236}">
                <a16:creationId xmlns:a16="http://schemas.microsoft.com/office/drawing/2014/main" id="{38F4BE83-B9A9-E11A-1E06-59DA48682BA0}"/>
              </a:ext>
            </a:extLst>
          </p:cNvPr>
          <p:cNvPicPr>
            <a:picLocks noChangeAspect="1"/>
          </p:cNvPicPr>
          <p:nvPr/>
        </p:nvPicPr>
        <p:blipFill rotWithShape="1">
          <a:blip r:embed="rId10"/>
          <a:srcRect l="12778" t="14166" r="20926" b="16111"/>
          <a:stretch/>
        </p:blipFill>
        <p:spPr>
          <a:xfrm>
            <a:off x="7561625" y="1050636"/>
            <a:ext cx="3409951" cy="4781550"/>
          </a:xfrm>
          <a:prstGeom prst="rect">
            <a:avLst/>
          </a:prstGeom>
        </p:spPr>
      </p:pic>
      <p:pic>
        <p:nvPicPr>
          <p:cNvPr id="24" name="Picture 23">
            <a:extLst>
              <a:ext uri="{FF2B5EF4-FFF2-40B4-BE49-F238E27FC236}">
                <a16:creationId xmlns:a16="http://schemas.microsoft.com/office/drawing/2014/main" id="{608057B6-C7F4-B101-3808-6EC11913320A}"/>
              </a:ext>
            </a:extLst>
          </p:cNvPr>
          <p:cNvPicPr>
            <a:picLocks noChangeAspect="1"/>
          </p:cNvPicPr>
          <p:nvPr/>
        </p:nvPicPr>
        <p:blipFill>
          <a:blip r:embed="rId11"/>
          <a:stretch>
            <a:fillRect/>
          </a:stretch>
        </p:blipFill>
        <p:spPr>
          <a:xfrm>
            <a:off x="8280839" y="1523788"/>
            <a:ext cx="3558848" cy="4572396"/>
          </a:xfrm>
          <a:prstGeom prst="rect">
            <a:avLst/>
          </a:prstGeom>
          <a:ln w="76200">
            <a:solidFill>
              <a:srgbClr val="00B050"/>
            </a:solidFill>
          </a:ln>
        </p:spPr>
      </p:pic>
      <p:sp>
        <p:nvSpPr>
          <p:cNvPr id="9" name="Rectangle: Single Corner Snipped 4" descr="colored rectangle">
            <a:extLst>
              <a:ext uri="{FF2B5EF4-FFF2-40B4-BE49-F238E27FC236}">
                <a16:creationId xmlns:a16="http://schemas.microsoft.com/office/drawing/2014/main" id="{68F1B168-6814-CD11-454C-E64C5C4FCE7D}"/>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91473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11032"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59" repeatCount="indefinite" fill="hold" display="0">
                  <p:stCondLst>
                    <p:cond delay="indefinite"/>
                  </p:stCondLst>
                </p:cTn>
                <p:tgtEl>
                  <p:spTgt spid="15"/>
                </p:tgtEl>
              </p:cMediaNode>
            </p:video>
          </p:childTnLst>
        </p:cTn>
      </p:par>
    </p:tnLst>
    <p:bldLst>
      <p:bldP spid="16" grpId="0"/>
      <p:bldP spid="17" grpId="0"/>
      <p:bldP spid="18"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Conclusions</a:t>
            </a:r>
          </a:p>
        </p:txBody>
      </p:sp>
      <p:sp>
        <p:nvSpPr>
          <p:cNvPr id="2" name="TextBox 17">
            <a:extLst>
              <a:ext uri="{FF2B5EF4-FFF2-40B4-BE49-F238E27FC236}">
                <a16:creationId xmlns:a16="http://schemas.microsoft.com/office/drawing/2014/main" id="{18AB974A-882B-CD28-5454-FF7B73B02CC3}"/>
              </a:ext>
            </a:extLst>
          </p:cNvPr>
          <p:cNvSpPr txBox="1"/>
          <p:nvPr/>
        </p:nvSpPr>
        <p:spPr>
          <a:xfrm>
            <a:off x="1793928" y="603125"/>
            <a:ext cx="8596721" cy="1077218"/>
          </a:xfrm>
          <a:prstGeom prst="rect">
            <a:avLst/>
          </a:prstGeom>
          <a:solidFill>
            <a:schemeClr val="accent5">
              <a:lumMod val="40000"/>
              <a:lumOff val="60000"/>
            </a:schemeClr>
          </a:solidFill>
          <a:ln w="28575">
            <a:solidFill>
              <a:schemeClr val="bg1"/>
            </a:solidFill>
          </a:ln>
        </p:spPr>
        <p:txBody>
          <a:bodyPr wrap="square" rtlCol="0">
            <a:spAutoFit/>
          </a:bodyPr>
          <a:lstStyle/>
          <a:p>
            <a:pPr marL="285750" indent="-285750" algn="just">
              <a:buFont typeface="Arial" panose="020B0604020202020204" pitchFamily="34" charset="0"/>
              <a:buChar char="•"/>
            </a:pPr>
            <a:r>
              <a:rPr lang="en-US" sz="1600" dirty="0">
                <a:latin typeface="Palatino Linotype" panose="02040502050505030304" pitchFamily="18" charset="0"/>
              </a:rPr>
              <a:t>We developed thin and thermally stable </a:t>
            </a:r>
            <a:r>
              <a:rPr lang="en-US" sz="1600" dirty="0" err="1">
                <a:latin typeface="Palatino Linotype" panose="02040502050505030304" pitchFamily="18" charset="0"/>
              </a:rPr>
              <a:t>hyperdoped</a:t>
            </a:r>
            <a:r>
              <a:rPr lang="en-US" sz="1600" dirty="0">
                <a:latin typeface="Palatino Linotype" panose="02040502050505030304" pitchFamily="18" charset="0"/>
              </a:rPr>
              <a:t> n-junction using magnetron sputtering and Pulsed Laser Melting technique, which preserve bulk purity.</a:t>
            </a:r>
          </a:p>
          <a:p>
            <a:pPr marL="285750" indent="-285750" algn="just">
              <a:buFont typeface="Arial" panose="020B0604020202020204" pitchFamily="34" charset="0"/>
              <a:buChar char="•"/>
            </a:pPr>
            <a:r>
              <a:rPr lang="en-US" sz="1600" dirty="0">
                <a:latin typeface="Palatino Linotype" panose="02040502050505030304" pitchFamily="18" charset="0"/>
              </a:rPr>
              <a:t>We tested different lithographic procedures on different planar geometries.</a:t>
            </a:r>
          </a:p>
          <a:p>
            <a:pPr marL="285750" indent="-285750" algn="just">
              <a:buFont typeface="Arial" panose="020B0604020202020204" pitchFamily="34" charset="0"/>
              <a:buChar char="•"/>
            </a:pPr>
            <a:r>
              <a:rPr lang="en-US" sz="1600" dirty="0">
                <a:latin typeface="Palatino Linotype" panose="02040502050505030304" pitchFamily="18" charset="0"/>
              </a:rPr>
              <a:t>We produced a planar prototype and tested its robustness against fast neutrons.</a:t>
            </a:r>
          </a:p>
        </p:txBody>
      </p:sp>
      <p:sp>
        <p:nvSpPr>
          <p:cNvPr id="4" name="TextBox 17">
            <a:extLst>
              <a:ext uri="{FF2B5EF4-FFF2-40B4-BE49-F238E27FC236}">
                <a16:creationId xmlns:a16="http://schemas.microsoft.com/office/drawing/2014/main" id="{0C9A66A4-7210-2D59-0862-79E92854C6FC}"/>
              </a:ext>
            </a:extLst>
          </p:cNvPr>
          <p:cNvSpPr txBox="1"/>
          <p:nvPr/>
        </p:nvSpPr>
        <p:spPr>
          <a:xfrm>
            <a:off x="628106" y="2531570"/>
            <a:ext cx="10928361" cy="830997"/>
          </a:xfrm>
          <a:prstGeom prst="rect">
            <a:avLst/>
          </a:prstGeom>
          <a:solidFill>
            <a:schemeClr val="accent5">
              <a:lumMod val="40000"/>
              <a:lumOff val="60000"/>
            </a:schemeClr>
          </a:solidFill>
          <a:ln w="28575">
            <a:solidFill>
              <a:schemeClr val="bg1"/>
            </a:solidFill>
          </a:ln>
        </p:spPr>
        <p:txBody>
          <a:bodyPr wrap="square" rtlCol="0">
            <a:spAutoFit/>
          </a:bodyPr>
          <a:lstStyle/>
          <a:p>
            <a:pPr marL="285750" indent="-285750" algn="just">
              <a:buFont typeface="Arial" panose="020B0604020202020204" pitchFamily="34" charset="0"/>
              <a:buChar char="•"/>
            </a:pPr>
            <a:r>
              <a:rPr lang="en-US" sz="1600" dirty="0">
                <a:latin typeface="Palatino Linotype" panose="02040502050505030304" pitchFamily="18" charset="0"/>
              </a:rPr>
              <a:t>We need to investigate pressure effects on the thin junction to increase maximum reverse voltage on </a:t>
            </a:r>
            <a:r>
              <a:rPr lang="en-US" sz="1600">
                <a:latin typeface="Palatino Linotype" panose="02040502050505030304" pitchFamily="18" charset="0"/>
              </a:rPr>
              <a:t>thick samples.</a:t>
            </a:r>
            <a:endParaRPr lang="en-US" sz="1600" dirty="0">
              <a:latin typeface="Palatino Linotype" panose="02040502050505030304" pitchFamily="18" charset="0"/>
            </a:endParaRPr>
          </a:p>
          <a:p>
            <a:pPr marL="285750" indent="-285750" algn="just">
              <a:buFont typeface="Arial" panose="020B0604020202020204" pitchFamily="34" charset="0"/>
              <a:buChar char="•"/>
            </a:pPr>
            <a:endParaRPr lang="en-US" sz="1600" dirty="0">
              <a:latin typeface="Palatino Linotype" panose="02040502050505030304" pitchFamily="18" charset="0"/>
            </a:endParaRPr>
          </a:p>
          <a:p>
            <a:pPr marL="285750" indent="-285750" algn="just">
              <a:buFont typeface="Arial" panose="020B0604020202020204" pitchFamily="34" charset="0"/>
              <a:buChar char="•"/>
            </a:pPr>
            <a:r>
              <a:rPr lang="en-US" sz="1600" dirty="0">
                <a:latin typeface="Palatino Linotype" panose="02040502050505030304" pitchFamily="18" charset="0"/>
              </a:rPr>
              <a:t>Extend this technology to coaxial shapes for future segmented gamma detectors arrays.</a:t>
            </a:r>
          </a:p>
        </p:txBody>
      </p:sp>
      <p:sp>
        <p:nvSpPr>
          <p:cNvPr id="6" name="Titolo 1">
            <a:extLst>
              <a:ext uri="{FF2B5EF4-FFF2-40B4-BE49-F238E27FC236}">
                <a16:creationId xmlns:a16="http://schemas.microsoft.com/office/drawing/2014/main" id="{B59558CB-A4E2-0A49-8D4A-FC2F10F32768}"/>
              </a:ext>
            </a:extLst>
          </p:cNvPr>
          <p:cNvSpPr txBox="1">
            <a:spLocks/>
          </p:cNvSpPr>
          <p:nvPr/>
        </p:nvSpPr>
        <p:spPr>
          <a:xfrm>
            <a:off x="3002843" y="1861576"/>
            <a:ext cx="5980924"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Future plans</a:t>
            </a:r>
          </a:p>
        </p:txBody>
      </p:sp>
      <p:pic>
        <p:nvPicPr>
          <p:cNvPr id="14" name="Picture 2" descr="pre-PAC Workshop for AGATA@LNL">
            <a:extLst>
              <a:ext uri="{FF2B5EF4-FFF2-40B4-BE49-F238E27FC236}">
                <a16:creationId xmlns:a16="http://schemas.microsoft.com/office/drawing/2014/main" id="{D70F8925-CBD5-A088-0091-306A23CB4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06" y="4079333"/>
            <a:ext cx="3029488" cy="2019659"/>
          </a:xfrm>
          <a:prstGeom prst="rect">
            <a:avLst/>
          </a:prstGeom>
          <a:noFill/>
          <a:extLst>
            <a:ext uri="{909E8E84-426E-40DD-AFC4-6F175D3DCCD1}">
              <a14:hiddenFill xmlns:a14="http://schemas.microsoft.com/office/drawing/2010/main">
                <a:solidFill>
                  <a:srgbClr val="FFFFFF"/>
                </a:solidFill>
              </a14:hiddenFill>
            </a:ext>
          </a:extLst>
        </p:spPr>
      </p:pic>
      <p:sp>
        <p:nvSpPr>
          <p:cNvPr id="15" name="Titolo 1">
            <a:extLst>
              <a:ext uri="{FF2B5EF4-FFF2-40B4-BE49-F238E27FC236}">
                <a16:creationId xmlns:a16="http://schemas.microsoft.com/office/drawing/2014/main" id="{7517360B-2596-19EA-F377-40CEA5529594}"/>
              </a:ext>
            </a:extLst>
          </p:cNvPr>
          <p:cNvSpPr txBox="1">
            <a:spLocks/>
          </p:cNvSpPr>
          <p:nvPr/>
        </p:nvSpPr>
        <p:spPr>
          <a:xfrm>
            <a:off x="628106" y="3533235"/>
            <a:ext cx="7147577" cy="463794"/>
          </a:xfrm>
          <a:prstGeom prst="rect">
            <a:avLst/>
          </a:prstGeom>
          <a:solidFill>
            <a:schemeClr val="accent6">
              <a:lumMod val="40000"/>
              <a:lumOff val="6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AGATA (Advanced </a:t>
            </a:r>
            <a:r>
              <a:rPr lang="en-GB" sz="2400" b="1" dirty="0" err="1">
                <a:latin typeface="Bell MT" panose="02020503060305020303" pitchFamily="18" charset="0"/>
              </a:rPr>
              <a:t>GAmma</a:t>
            </a:r>
            <a:r>
              <a:rPr lang="en-GB" sz="2400" b="1" dirty="0">
                <a:latin typeface="Bell MT" panose="02020503060305020303" pitchFamily="18" charset="0"/>
              </a:rPr>
              <a:t> Tracking Array)</a:t>
            </a:r>
          </a:p>
        </p:txBody>
      </p:sp>
      <p:pic>
        <p:nvPicPr>
          <p:cNvPr id="5" name="Picture 4">
            <a:extLst>
              <a:ext uri="{FF2B5EF4-FFF2-40B4-BE49-F238E27FC236}">
                <a16:creationId xmlns:a16="http://schemas.microsoft.com/office/drawing/2014/main" id="{13F13F74-EDB2-2D90-DED0-53007B67C6E3}"/>
              </a:ext>
            </a:extLst>
          </p:cNvPr>
          <p:cNvPicPr>
            <a:picLocks noChangeAspect="1"/>
          </p:cNvPicPr>
          <p:nvPr/>
        </p:nvPicPr>
        <p:blipFill>
          <a:blip r:embed="rId4"/>
          <a:stretch>
            <a:fillRect/>
          </a:stretch>
        </p:blipFill>
        <p:spPr>
          <a:xfrm>
            <a:off x="3657594" y="4072485"/>
            <a:ext cx="2640290" cy="2104122"/>
          </a:xfrm>
          <a:prstGeom prst="rect">
            <a:avLst/>
          </a:prstGeom>
        </p:spPr>
      </p:pic>
      <p:pic>
        <p:nvPicPr>
          <p:cNvPr id="13" name="Picture 12">
            <a:extLst>
              <a:ext uri="{FF2B5EF4-FFF2-40B4-BE49-F238E27FC236}">
                <a16:creationId xmlns:a16="http://schemas.microsoft.com/office/drawing/2014/main" id="{6D8F0B25-DCE4-B44B-3C2D-245D28AA00F4}"/>
              </a:ext>
            </a:extLst>
          </p:cNvPr>
          <p:cNvPicPr>
            <a:picLocks noChangeAspect="1"/>
          </p:cNvPicPr>
          <p:nvPr/>
        </p:nvPicPr>
        <p:blipFill>
          <a:blip r:embed="rId5"/>
          <a:stretch>
            <a:fillRect/>
          </a:stretch>
        </p:blipFill>
        <p:spPr>
          <a:xfrm>
            <a:off x="6297884" y="4066206"/>
            <a:ext cx="1477799" cy="2019659"/>
          </a:xfrm>
          <a:prstGeom prst="rect">
            <a:avLst/>
          </a:prstGeom>
        </p:spPr>
      </p:pic>
      <p:pic>
        <p:nvPicPr>
          <p:cNvPr id="11" name="Immagine 10">
            <a:extLst>
              <a:ext uri="{FF2B5EF4-FFF2-40B4-BE49-F238E27FC236}">
                <a16:creationId xmlns:a16="http://schemas.microsoft.com/office/drawing/2014/main" id="{4042F9B9-D693-1132-DB1B-B403F0970D75}"/>
              </a:ext>
            </a:extLst>
          </p:cNvPr>
          <p:cNvPicPr>
            <a:picLocks noChangeAspect="1"/>
          </p:cNvPicPr>
          <p:nvPr/>
        </p:nvPicPr>
        <p:blipFill>
          <a:blip r:embed="rId6"/>
          <a:stretch>
            <a:fillRect/>
          </a:stretch>
        </p:blipFill>
        <p:spPr>
          <a:xfrm>
            <a:off x="8331601" y="4147228"/>
            <a:ext cx="2800350" cy="657225"/>
          </a:xfrm>
          <a:prstGeom prst="rect">
            <a:avLst/>
          </a:prstGeom>
        </p:spPr>
      </p:pic>
      <p:pic>
        <p:nvPicPr>
          <p:cNvPr id="16" name="Picture 8" descr="Isolpharm">
            <a:extLst>
              <a:ext uri="{FF2B5EF4-FFF2-40B4-BE49-F238E27FC236}">
                <a16:creationId xmlns:a16="http://schemas.microsoft.com/office/drawing/2014/main" id="{F7C54E4F-3BF9-4F4B-7AF5-A4A5DDDA34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540" t="20810" r="22341" b="38190"/>
          <a:stretch/>
        </p:blipFill>
        <p:spPr bwMode="auto">
          <a:xfrm>
            <a:off x="8077819" y="5034996"/>
            <a:ext cx="1811896" cy="938278"/>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descr="Università degli Studi di Padova">
            <a:extLst>
              <a:ext uri="{FF2B5EF4-FFF2-40B4-BE49-F238E27FC236}">
                <a16:creationId xmlns:a16="http://schemas.microsoft.com/office/drawing/2014/main" id="{7B591C40-2767-68C9-51A0-9F1F0BD9F469}"/>
              </a:ext>
            </a:extLst>
          </p:cNvPr>
          <p:cNvPicPr>
            <a:picLocks noChangeAspect="1"/>
          </p:cNvPicPr>
          <p:nvPr/>
        </p:nvPicPr>
        <p:blipFill rotWithShape="1">
          <a:blip r:embed="rId8">
            <a:extLst>
              <a:ext uri="{28A0092B-C50C-407E-A947-70E740481C1C}">
                <a14:useLocalDpi xmlns:a14="http://schemas.microsoft.com/office/drawing/2010/main" val="0"/>
              </a:ext>
            </a:extLst>
          </a:blip>
          <a:srcRect l="34940" r="33446"/>
          <a:stretch/>
        </p:blipFill>
        <p:spPr bwMode="auto">
          <a:xfrm>
            <a:off x="10415973" y="5075079"/>
            <a:ext cx="982949" cy="938278"/>
          </a:xfrm>
          <a:prstGeom prst="rect">
            <a:avLst/>
          </a:prstGeom>
          <a:noFill/>
          <a:ln>
            <a:noFill/>
          </a:ln>
        </p:spPr>
      </p:pic>
      <p:sp>
        <p:nvSpPr>
          <p:cNvPr id="18" name="Titolo 1">
            <a:extLst>
              <a:ext uri="{FF2B5EF4-FFF2-40B4-BE49-F238E27FC236}">
                <a16:creationId xmlns:a16="http://schemas.microsoft.com/office/drawing/2014/main" id="{22305D9D-78C4-D43A-AEB0-C9B734FC7D73}"/>
              </a:ext>
            </a:extLst>
          </p:cNvPr>
          <p:cNvSpPr txBox="1">
            <a:spLocks/>
          </p:cNvSpPr>
          <p:nvPr/>
        </p:nvSpPr>
        <p:spPr>
          <a:xfrm>
            <a:off x="7931553" y="3534122"/>
            <a:ext cx="3600446" cy="463794"/>
          </a:xfrm>
          <a:prstGeom prst="rect">
            <a:avLst/>
          </a:prstGeom>
          <a:solidFill>
            <a:schemeClr val="accent6">
              <a:lumMod val="40000"/>
              <a:lumOff val="6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Collaboration Agreement</a:t>
            </a:r>
          </a:p>
        </p:txBody>
      </p:sp>
      <p:sp>
        <p:nvSpPr>
          <p:cNvPr id="19" name="Rettangolo 18">
            <a:extLst>
              <a:ext uri="{FF2B5EF4-FFF2-40B4-BE49-F238E27FC236}">
                <a16:creationId xmlns:a16="http://schemas.microsoft.com/office/drawing/2014/main" id="{3EB7EAA9-8125-08DE-DB56-1369F42EF550}"/>
              </a:ext>
            </a:extLst>
          </p:cNvPr>
          <p:cNvSpPr/>
          <p:nvPr/>
        </p:nvSpPr>
        <p:spPr>
          <a:xfrm>
            <a:off x="628106" y="3533235"/>
            <a:ext cx="7139855" cy="266337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9CB7CE31-F2F6-0BEF-B3B6-537B1927F641}"/>
              </a:ext>
            </a:extLst>
          </p:cNvPr>
          <p:cNvSpPr/>
          <p:nvPr/>
        </p:nvSpPr>
        <p:spPr>
          <a:xfrm>
            <a:off x="7931553" y="3535238"/>
            <a:ext cx="3619678" cy="266337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Single Corner Snipped 4" descr="colored rectangle">
            <a:extLst>
              <a:ext uri="{FF2B5EF4-FFF2-40B4-BE49-F238E27FC236}">
                <a16:creationId xmlns:a16="http://schemas.microsoft.com/office/drawing/2014/main" id="{15594309-1D84-A1E2-F221-83FEEE0086D8}"/>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30717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5"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xoplanets &amp; Stellar Populations Group">
            <a:extLst>
              <a:ext uri="{FF2B5EF4-FFF2-40B4-BE49-F238E27FC236}">
                <a16:creationId xmlns:a16="http://schemas.microsoft.com/office/drawing/2014/main" id="{CCCABF74-2C30-D7B0-C565-B548FD0919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959"/>
          <a:stretch/>
        </p:blipFill>
        <p:spPr bwMode="auto">
          <a:xfrm>
            <a:off x="4220094" y="553258"/>
            <a:ext cx="699009" cy="7059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ABORAZIONI">
            <a:extLst>
              <a:ext uri="{FF2B5EF4-FFF2-40B4-BE49-F238E27FC236}">
                <a16:creationId xmlns:a16="http://schemas.microsoft.com/office/drawing/2014/main" id="{0CCC7717-288F-A4EB-B676-8E64705C1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480" y="560218"/>
            <a:ext cx="699009" cy="6990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solpharm">
            <a:extLst>
              <a:ext uri="{FF2B5EF4-FFF2-40B4-BE49-F238E27FC236}">
                <a16:creationId xmlns:a16="http://schemas.microsoft.com/office/drawing/2014/main" id="{C72C7F12-83D0-2A97-D415-BF7A027A1A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40" t="20810" r="22341" b="20623"/>
          <a:stretch/>
        </p:blipFill>
        <p:spPr bwMode="auto">
          <a:xfrm>
            <a:off x="8938899" y="211435"/>
            <a:ext cx="2153815" cy="1593242"/>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descr="Università degli Studi di Padova">
            <a:extLst>
              <a:ext uri="{FF2B5EF4-FFF2-40B4-BE49-F238E27FC236}">
                <a16:creationId xmlns:a16="http://schemas.microsoft.com/office/drawing/2014/main" id="{4968A717-A963-495F-BE1B-EAD490DB2C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5155" y="420468"/>
            <a:ext cx="3219450" cy="971550"/>
          </a:xfrm>
          <a:prstGeom prst="rect">
            <a:avLst/>
          </a:prstGeom>
          <a:noFill/>
          <a:ln>
            <a:noFill/>
          </a:ln>
        </p:spPr>
      </p:pic>
      <p:sp>
        <p:nvSpPr>
          <p:cNvPr id="3" name="TextBox 2">
            <a:extLst>
              <a:ext uri="{FF2B5EF4-FFF2-40B4-BE49-F238E27FC236}">
                <a16:creationId xmlns:a16="http://schemas.microsoft.com/office/drawing/2014/main" id="{3FB13A1D-1B88-E278-D012-35849D6BFEDC}"/>
              </a:ext>
            </a:extLst>
          </p:cNvPr>
          <p:cNvSpPr txBox="1"/>
          <p:nvPr/>
        </p:nvSpPr>
        <p:spPr>
          <a:xfrm>
            <a:off x="1086435" y="2776883"/>
            <a:ext cx="10019123" cy="65986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07000"/>
              </a:lnSpc>
              <a:spcBef>
                <a:spcPts val="0"/>
              </a:spcBef>
              <a:spcAft>
                <a:spcPts val="800"/>
              </a:spcAft>
            </a:pPr>
            <a:r>
              <a:rPr lang="en-US" sz="3600" b="1" dirty="0">
                <a:ln/>
                <a:latin typeface="Palatino Linotype" panose="02040502050505030304" pitchFamily="18" charset="0"/>
                <a:ea typeface="Calibri" panose="020F0502020204030204" pitchFamily="34" charset="0"/>
                <a:cs typeface="Times New Roman" panose="02020603050405020304" pitchFamily="18" charset="0"/>
              </a:rPr>
              <a:t>THANK YOU FOR YOUR ATTENTION</a:t>
            </a:r>
          </a:p>
        </p:txBody>
      </p:sp>
      <p:sp>
        <p:nvSpPr>
          <p:cNvPr id="7" name="Rectangle: Single Corner Snipped 4" descr="colored rectangle">
            <a:extLst>
              <a:ext uri="{FF2B5EF4-FFF2-40B4-BE49-F238E27FC236}">
                <a16:creationId xmlns:a16="http://schemas.microsoft.com/office/drawing/2014/main" id="{D574D736-B2B1-F5B3-3C16-73E83DEB4908}"/>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381042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019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Coaxial detectors</a:t>
            </a:r>
          </a:p>
        </p:txBody>
      </p:sp>
      <p:pic>
        <p:nvPicPr>
          <p:cNvPr id="13" name="Immagine 12" descr="Immagine che contiene interni&#10;&#10;Descrizione generata automaticamente">
            <a:extLst>
              <a:ext uri="{FF2B5EF4-FFF2-40B4-BE49-F238E27FC236}">
                <a16:creationId xmlns:a16="http://schemas.microsoft.com/office/drawing/2014/main" id="{B41637DE-FE26-6B94-1274-5FF15EC45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01663" y="821707"/>
            <a:ext cx="2237005" cy="1677754"/>
          </a:xfrm>
          <a:prstGeom prst="rect">
            <a:avLst/>
          </a:prstGeom>
        </p:spPr>
      </p:pic>
      <p:pic>
        <p:nvPicPr>
          <p:cNvPr id="14" name="Google Shape;194;p11" descr="A picture containing indoor, counter, kitchen appliance, silver&#10;&#10;Description automatically generated">
            <a:extLst>
              <a:ext uri="{FF2B5EF4-FFF2-40B4-BE49-F238E27FC236}">
                <a16:creationId xmlns:a16="http://schemas.microsoft.com/office/drawing/2014/main" id="{D4052825-8C6C-8738-303C-BD64171F5110}"/>
              </a:ext>
            </a:extLst>
          </p:cNvPr>
          <p:cNvPicPr preferRelativeResize="0"/>
          <p:nvPr/>
        </p:nvPicPr>
        <p:blipFill rotWithShape="1">
          <a:blip r:embed="rId3">
            <a:alphaModFix/>
          </a:blip>
          <a:srcRect/>
          <a:stretch/>
        </p:blipFill>
        <p:spPr>
          <a:xfrm>
            <a:off x="8023681" y="1041755"/>
            <a:ext cx="4063889" cy="5151991"/>
          </a:xfrm>
          <a:prstGeom prst="rect">
            <a:avLst/>
          </a:prstGeom>
          <a:noFill/>
          <a:ln>
            <a:noFill/>
          </a:ln>
        </p:spPr>
      </p:pic>
      <p:pic>
        <p:nvPicPr>
          <p:cNvPr id="3" name="Immagine 2">
            <a:extLst>
              <a:ext uri="{FF2B5EF4-FFF2-40B4-BE49-F238E27FC236}">
                <a16:creationId xmlns:a16="http://schemas.microsoft.com/office/drawing/2014/main" id="{7273A471-418F-0850-E64A-B0B6E3044299}"/>
              </a:ext>
            </a:extLst>
          </p:cNvPr>
          <p:cNvPicPr>
            <a:picLocks noChangeAspect="1"/>
          </p:cNvPicPr>
          <p:nvPr/>
        </p:nvPicPr>
        <p:blipFill>
          <a:blip r:embed="rId4"/>
          <a:stretch>
            <a:fillRect/>
          </a:stretch>
        </p:blipFill>
        <p:spPr>
          <a:xfrm>
            <a:off x="92373" y="2814030"/>
            <a:ext cx="5574406" cy="3390204"/>
          </a:xfrm>
          <a:prstGeom prst="rect">
            <a:avLst/>
          </a:prstGeom>
        </p:spPr>
      </p:pic>
      <p:sp>
        <p:nvSpPr>
          <p:cNvPr id="15" name="TextBox 17">
            <a:extLst>
              <a:ext uri="{FF2B5EF4-FFF2-40B4-BE49-F238E27FC236}">
                <a16:creationId xmlns:a16="http://schemas.microsoft.com/office/drawing/2014/main" id="{75A19033-0A36-997F-A16D-82ADD6D26A7C}"/>
              </a:ext>
            </a:extLst>
          </p:cNvPr>
          <p:cNvSpPr txBox="1"/>
          <p:nvPr/>
        </p:nvSpPr>
        <p:spPr>
          <a:xfrm>
            <a:off x="3318297" y="542531"/>
            <a:ext cx="2044896" cy="369332"/>
          </a:xfrm>
          <a:prstGeom prst="rect">
            <a:avLst/>
          </a:prstGeom>
          <a:noFill/>
        </p:spPr>
        <p:txBody>
          <a:bodyPr wrap="square" rtlCol="0">
            <a:spAutoFit/>
          </a:bodyPr>
          <a:lstStyle/>
          <a:p>
            <a:pPr algn="ctr"/>
            <a:r>
              <a:rPr lang="en-US" b="1" dirty="0">
                <a:latin typeface="Palatino Linotype" panose="02040502050505030304" pitchFamily="18" charset="0"/>
              </a:rPr>
              <a:t>PEEK</a:t>
            </a:r>
          </a:p>
        </p:txBody>
      </p:sp>
      <p:sp>
        <p:nvSpPr>
          <p:cNvPr id="16" name="TextBox 17">
            <a:extLst>
              <a:ext uri="{FF2B5EF4-FFF2-40B4-BE49-F238E27FC236}">
                <a16:creationId xmlns:a16="http://schemas.microsoft.com/office/drawing/2014/main" id="{80B41D2E-DBA1-0BD3-1EB8-0F23043A5AA2}"/>
              </a:ext>
            </a:extLst>
          </p:cNvPr>
          <p:cNvSpPr txBox="1"/>
          <p:nvPr/>
        </p:nvSpPr>
        <p:spPr>
          <a:xfrm>
            <a:off x="4820165" y="916235"/>
            <a:ext cx="1121049" cy="584775"/>
          </a:xfrm>
          <a:prstGeom prst="rect">
            <a:avLst/>
          </a:prstGeom>
          <a:noFill/>
        </p:spPr>
        <p:txBody>
          <a:bodyPr wrap="square" rtlCol="0">
            <a:spAutoFit/>
          </a:bodyPr>
          <a:lstStyle/>
          <a:p>
            <a:pPr algn="ctr"/>
            <a:r>
              <a:rPr lang="en-US" sz="1600" b="1" dirty="0">
                <a:latin typeface="Palatino Linotype" panose="02040502050505030304" pitchFamily="18" charset="0"/>
              </a:rPr>
              <a:t>VITON </a:t>
            </a:r>
            <a:r>
              <a:rPr lang="en-US" sz="1600" b="1" dirty="0" err="1">
                <a:latin typeface="Palatino Linotype" panose="02040502050505030304" pitchFamily="18" charset="0"/>
              </a:rPr>
              <a:t>o-rings</a:t>
            </a:r>
            <a:endParaRPr lang="en-US" sz="1600" b="1" dirty="0">
              <a:latin typeface="Palatino Linotype" panose="02040502050505030304" pitchFamily="18" charset="0"/>
            </a:endParaRPr>
          </a:p>
        </p:txBody>
      </p:sp>
      <p:sp>
        <p:nvSpPr>
          <p:cNvPr id="17" name="TextBox 17">
            <a:extLst>
              <a:ext uri="{FF2B5EF4-FFF2-40B4-BE49-F238E27FC236}">
                <a16:creationId xmlns:a16="http://schemas.microsoft.com/office/drawing/2014/main" id="{69838C2A-65AF-04B4-5308-DFA0CF5EE56C}"/>
              </a:ext>
            </a:extLst>
          </p:cNvPr>
          <p:cNvSpPr txBox="1"/>
          <p:nvPr/>
        </p:nvSpPr>
        <p:spPr>
          <a:xfrm>
            <a:off x="1139944" y="3015604"/>
            <a:ext cx="2855281" cy="338554"/>
          </a:xfrm>
          <a:prstGeom prst="rect">
            <a:avLst/>
          </a:prstGeom>
          <a:noFill/>
        </p:spPr>
        <p:txBody>
          <a:bodyPr wrap="square" rtlCol="0">
            <a:spAutoFit/>
          </a:bodyPr>
          <a:lstStyle/>
          <a:p>
            <a:pPr algn="ctr"/>
            <a:r>
              <a:rPr lang="en-US" sz="1600" b="1" dirty="0" err="1">
                <a:latin typeface="Palatino Linotype" panose="02040502050505030304" pitchFamily="18" charset="0"/>
              </a:rPr>
              <a:t>Ar</a:t>
            </a:r>
            <a:r>
              <a:rPr lang="en-US" sz="1600" b="1" dirty="0">
                <a:latin typeface="Palatino Linotype" panose="02040502050505030304" pitchFamily="18" charset="0"/>
              </a:rPr>
              <a:t> filled box</a:t>
            </a:r>
          </a:p>
        </p:txBody>
      </p:sp>
      <p:pic>
        <p:nvPicPr>
          <p:cNvPr id="6" name="Immagine 5">
            <a:extLst>
              <a:ext uri="{FF2B5EF4-FFF2-40B4-BE49-F238E27FC236}">
                <a16:creationId xmlns:a16="http://schemas.microsoft.com/office/drawing/2014/main" id="{0FE93309-7C2E-DD5B-6180-D3EFDE5FEEB1}"/>
              </a:ext>
            </a:extLst>
          </p:cNvPr>
          <p:cNvPicPr>
            <a:picLocks noChangeAspect="1"/>
          </p:cNvPicPr>
          <p:nvPr/>
        </p:nvPicPr>
        <p:blipFill>
          <a:blip r:embed="rId5"/>
          <a:stretch>
            <a:fillRect/>
          </a:stretch>
        </p:blipFill>
        <p:spPr>
          <a:xfrm>
            <a:off x="5998274" y="1052243"/>
            <a:ext cx="1701647" cy="5151991"/>
          </a:xfrm>
          <a:prstGeom prst="rect">
            <a:avLst/>
          </a:prstGeom>
        </p:spPr>
      </p:pic>
      <p:sp>
        <p:nvSpPr>
          <p:cNvPr id="18" name="TextBox 17">
            <a:extLst>
              <a:ext uri="{FF2B5EF4-FFF2-40B4-BE49-F238E27FC236}">
                <a16:creationId xmlns:a16="http://schemas.microsoft.com/office/drawing/2014/main" id="{2691B172-8CC4-9F44-40BD-852D8D0491FF}"/>
              </a:ext>
            </a:extLst>
          </p:cNvPr>
          <p:cNvSpPr txBox="1"/>
          <p:nvPr/>
        </p:nvSpPr>
        <p:spPr>
          <a:xfrm>
            <a:off x="5935872" y="434195"/>
            <a:ext cx="2005489" cy="646331"/>
          </a:xfrm>
          <a:prstGeom prst="rect">
            <a:avLst/>
          </a:prstGeom>
          <a:noFill/>
        </p:spPr>
        <p:txBody>
          <a:bodyPr wrap="square" rtlCol="0">
            <a:spAutoFit/>
          </a:bodyPr>
          <a:lstStyle/>
          <a:p>
            <a:pPr algn="ctr"/>
            <a:r>
              <a:rPr lang="en-US" b="1" dirty="0">
                <a:latin typeface="Palatino Linotype" panose="02040502050505030304" pitchFamily="18" charset="0"/>
              </a:rPr>
              <a:t>Handling system for etching</a:t>
            </a:r>
          </a:p>
        </p:txBody>
      </p:sp>
      <p:sp>
        <p:nvSpPr>
          <p:cNvPr id="19" name="TextBox 17">
            <a:extLst>
              <a:ext uri="{FF2B5EF4-FFF2-40B4-BE49-F238E27FC236}">
                <a16:creationId xmlns:a16="http://schemas.microsoft.com/office/drawing/2014/main" id="{990A43ED-A31E-36D5-776B-E4691F68E79B}"/>
              </a:ext>
            </a:extLst>
          </p:cNvPr>
          <p:cNvSpPr txBox="1"/>
          <p:nvPr/>
        </p:nvSpPr>
        <p:spPr>
          <a:xfrm>
            <a:off x="399298" y="1208622"/>
            <a:ext cx="3162551" cy="584775"/>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pPr algn="ctr"/>
            <a:r>
              <a:rPr lang="en-US" sz="1600" b="1" dirty="0">
                <a:latin typeface="Palatino Linotype" panose="02040502050505030304" pitchFamily="18" charset="0"/>
              </a:rPr>
              <a:t>Crystals must not be touched during the processes</a:t>
            </a:r>
            <a:endParaRPr lang="en-US" sz="1600" dirty="0">
              <a:latin typeface="Palatino Linotype" panose="02040502050505030304" pitchFamily="18" charset="0"/>
            </a:endParaRPr>
          </a:p>
        </p:txBody>
      </p:sp>
      <p:sp>
        <p:nvSpPr>
          <p:cNvPr id="20" name="TextBox 17">
            <a:extLst>
              <a:ext uri="{FF2B5EF4-FFF2-40B4-BE49-F238E27FC236}">
                <a16:creationId xmlns:a16="http://schemas.microsoft.com/office/drawing/2014/main" id="{234BC6AB-5AE6-558D-D500-EBBBD58618B2}"/>
              </a:ext>
            </a:extLst>
          </p:cNvPr>
          <p:cNvSpPr txBox="1"/>
          <p:nvPr/>
        </p:nvSpPr>
        <p:spPr>
          <a:xfrm>
            <a:off x="8468590" y="434195"/>
            <a:ext cx="3242887" cy="646331"/>
          </a:xfrm>
          <a:prstGeom prst="rect">
            <a:avLst/>
          </a:prstGeom>
          <a:noFill/>
        </p:spPr>
        <p:txBody>
          <a:bodyPr wrap="square" rtlCol="0">
            <a:spAutoFit/>
          </a:bodyPr>
          <a:lstStyle/>
          <a:p>
            <a:pPr algn="ctr"/>
            <a:r>
              <a:rPr lang="en-US" b="1" dirty="0">
                <a:latin typeface="Palatino Linotype" panose="02040502050505030304" pitchFamily="18" charset="0"/>
              </a:rPr>
              <a:t>Handling system for deposition and PLM</a:t>
            </a:r>
          </a:p>
        </p:txBody>
      </p:sp>
      <p:sp>
        <p:nvSpPr>
          <p:cNvPr id="2" name="Rectangle: Single Corner Snipped 4" descr="colored rectangle">
            <a:extLst>
              <a:ext uri="{FF2B5EF4-FFF2-40B4-BE49-F238E27FC236}">
                <a16:creationId xmlns:a16="http://schemas.microsoft.com/office/drawing/2014/main" id="{93F6D38A-F9A7-7133-3B0F-5FC5DBC0B6DE}"/>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13597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2</a:t>
            </a:r>
            <a:r>
              <a:rPr lang="en-GB" sz="2400" b="1" baseline="30000" dirty="0">
                <a:latin typeface="Bell MT" panose="02020503060305020303" pitchFamily="18" charset="0"/>
              </a:rPr>
              <a:t>nd</a:t>
            </a:r>
            <a:r>
              <a:rPr lang="en-GB" sz="2400" b="1" dirty="0">
                <a:latin typeface="Bell MT" panose="02020503060305020303" pitchFamily="18" charset="0"/>
              </a:rPr>
              <a:t> step: dopant deposition</a:t>
            </a:r>
          </a:p>
        </p:txBody>
      </p:sp>
      <p:pic>
        <p:nvPicPr>
          <p:cNvPr id="4" name="Immagine 3">
            <a:extLst>
              <a:ext uri="{FF2B5EF4-FFF2-40B4-BE49-F238E27FC236}">
                <a16:creationId xmlns:a16="http://schemas.microsoft.com/office/drawing/2014/main" id="{F227B5E6-1FFD-F684-5DAD-F2E9E84A1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696" y="434195"/>
            <a:ext cx="4004079" cy="2880000"/>
          </a:xfrm>
          <a:prstGeom prst="rect">
            <a:avLst/>
          </a:prstGeom>
        </p:spPr>
      </p:pic>
      <p:pic>
        <p:nvPicPr>
          <p:cNvPr id="6" name="Immagine 5">
            <a:extLst>
              <a:ext uri="{FF2B5EF4-FFF2-40B4-BE49-F238E27FC236}">
                <a16:creationId xmlns:a16="http://schemas.microsoft.com/office/drawing/2014/main" id="{F241D5FE-C3CB-AC29-D57D-3633E66F4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93" y="3394122"/>
            <a:ext cx="4004079" cy="2880000"/>
          </a:xfrm>
          <a:prstGeom prst="rect">
            <a:avLst/>
          </a:prstGeom>
        </p:spPr>
      </p:pic>
      <p:pic>
        <p:nvPicPr>
          <p:cNvPr id="9" name="Immagine 8">
            <a:extLst>
              <a:ext uri="{FF2B5EF4-FFF2-40B4-BE49-F238E27FC236}">
                <a16:creationId xmlns:a16="http://schemas.microsoft.com/office/drawing/2014/main" id="{232C156A-62BD-2CAC-41F7-1372AB65E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96" y="3394122"/>
            <a:ext cx="4004079" cy="2880000"/>
          </a:xfrm>
          <a:prstGeom prst="rect">
            <a:avLst/>
          </a:prstGeom>
        </p:spPr>
      </p:pic>
      <p:pic>
        <p:nvPicPr>
          <p:cNvPr id="11" name="Immagine 10">
            <a:extLst>
              <a:ext uri="{FF2B5EF4-FFF2-40B4-BE49-F238E27FC236}">
                <a16:creationId xmlns:a16="http://schemas.microsoft.com/office/drawing/2014/main" id="{B32A1C6F-A9EF-F084-B10B-325A21B2B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92" y="434195"/>
            <a:ext cx="4004079" cy="2880000"/>
          </a:xfrm>
          <a:prstGeom prst="rect">
            <a:avLst/>
          </a:prstGeom>
        </p:spPr>
      </p:pic>
      <p:pic>
        <p:nvPicPr>
          <p:cNvPr id="14" name="Immagine 13">
            <a:extLst>
              <a:ext uri="{FF2B5EF4-FFF2-40B4-BE49-F238E27FC236}">
                <a16:creationId xmlns:a16="http://schemas.microsoft.com/office/drawing/2014/main" id="{29769B7B-AA64-D96F-5007-13B682687A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9223" y="434195"/>
            <a:ext cx="3912774" cy="2994805"/>
          </a:xfrm>
          <a:prstGeom prst="rect">
            <a:avLst/>
          </a:prstGeom>
        </p:spPr>
      </p:pic>
      <p:pic>
        <p:nvPicPr>
          <p:cNvPr id="16" name="Immagine 15">
            <a:extLst>
              <a:ext uri="{FF2B5EF4-FFF2-40B4-BE49-F238E27FC236}">
                <a16:creationId xmlns:a16="http://schemas.microsoft.com/office/drawing/2014/main" id="{86B7ED15-8E9D-8B91-AB8A-35667EBFC2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9223" y="3279316"/>
            <a:ext cx="3912774" cy="2994806"/>
          </a:xfrm>
          <a:prstGeom prst="rect">
            <a:avLst/>
          </a:prstGeom>
        </p:spPr>
      </p:pic>
      <p:sp>
        <p:nvSpPr>
          <p:cNvPr id="17" name="TextBox 17">
            <a:extLst>
              <a:ext uri="{FF2B5EF4-FFF2-40B4-BE49-F238E27FC236}">
                <a16:creationId xmlns:a16="http://schemas.microsoft.com/office/drawing/2014/main" id="{08BD6A9B-D2D6-70E7-58F0-CB211DACB5B2}"/>
              </a:ext>
            </a:extLst>
          </p:cNvPr>
          <p:cNvSpPr txBox="1"/>
          <p:nvPr/>
        </p:nvSpPr>
        <p:spPr>
          <a:xfrm rot="16200000">
            <a:off x="-480451" y="1689528"/>
            <a:ext cx="1513687" cy="369332"/>
          </a:xfrm>
          <a:prstGeom prst="rect">
            <a:avLst/>
          </a:prstGeom>
          <a:solidFill>
            <a:srgbClr val="FFFF00"/>
          </a:solidFill>
          <a:ln w="28575">
            <a:solidFill>
              <a:srgbClr val="FF0000"/>
            </a:solidFill>
          </a:ln>
        </p:spPr>
        <p:txBody>
          <a:bodyPr wrap="square" rtlCol="0">
            <a:spAutoFit/>
          </a:bodyPr>
          <a:lstStyle/>
          <a:p>
            <a:pPr algn="ctr"/>
            <a:r>
              <a:rPr lang="en-US" b="1" dirty="0">
                <a:latin typeface="Palatino Linotype" panose="02040502050505030304" pitchFamily="18" charset="0"/>
              </a:rPr>
              <a:t>Germanium</a:t>
            </a:r>
          </a:p>
        </p:txBody>
      </p:sp>
      <p:sp>
        <p:nvSpPr>
          <p:cNvPr id="18" name="TextBox 17">
            <a:extLst>
              <a:ext uri="{FF2B5EF4-FFF2-40B4-BE49-F238E27FC236}">
                <a16:creationId xmlns:a16="http://schemas.microsoft.com/office/drawing/2014/main" id="{6CA9AFCA-15DF-E448-7BBA-8952A6F35CEF}"/>
              </a:ext>
            </a:extLst>
          </p:cNvPr>
          <p:cNvSpPr txBox="1"/>
          <p:nvPr/>
        </p:nvSpPr>
        <p:spPr>
          <a:xfrm rot="16200000">
            <a:off x="-480452" y="4534651"/>
            <a:ext cx="1513687" cy="369332"/>
          </a:xfrm>
          <a:prstGeom prst="rect">
            <a:avLst/>
          </a:prstGeom>
          <a:solidFill>
            <a:srgbClr val="FFFF00"/>
          </a:solidFill>
          <a:ln w="28575">
            <a:solidFill>
              <a:srgbClr val="FF0000"/>
            </a:solidFill>
          </a:ln>
        </p:spPr>
        <p:txBody>
          <a:bodyPr wrap="square" rtlCol="0">
            <a:spAutoFit/>
          </a:bodyPr>
          <a:lstStyle/>
          <a:p>
            <a:pPr algn="ctr"/>
            <a:r>
              <a:rPr lang="en-US" b="1" dirty="0">
                <a:latin typeface="Palatino Linotype" panose="02040502050505030304" pitchFamily="18" charset="0"/>
              </a:rPr>
              <a:t>Aluminum</a:t>
            </a:r>
          </a:p>
        </p:txBody>
      </p:sp>
      <p:cxnSp>
        <p:nvCxnSpPr>
          <p:cNvPr id="20" name="Connettore diritto 19">
            <a:extLst>
              <a:ext uri="{FF2B5EF4-FFF2-40B4-BE49-F238E27FC236}">
                <a16:creationId xmlns:a16="http://schemas.microsoft.com/office/drawing/2014/main" id="{96956D08-6249-33DA-8B39-A4F589EC49B9}"/>
              </a:ext>
            </a:extLst>
          </p:cNvPr>
          <p:cNvCxnSpPr/>
          <p:nvPr/>
        </p:nvCxnSpPr>
        <p:spPr>
          <a:xfrm>
            <a:off x="91726" y="3279316"/>
            <a:ext cx="11958436" cy="0"/>
          </a:xfrm>
          <a:prstGeom prst="line">
            <a:avLst/>
          </a:prstGeom>
        </p:spPr>
        <p:style>
          <a:lnRef idx="1">
            <a:schemeClr val="dk1"/>
          </a:lnRef>
          <a:fillRef idx="0">
            <a:schemeClr val="dk1"/>
          </a:fillRef>
          <a:effectRef idx="0">
            <a:schemeClr val="dk1"/>
          </a:effectRef>
          <a:fontRef idx="minor">
            <a:schemeClr val="tx1"/>
          </a:fontRef>
        </p:style>
      </p:cxnSp>
      <p:sp>
        <p:nvSpPr>
          <p:cNvPr id="2" name="Rectangle: Single Corner Snipped 4" descr="colored rectangle">
            <a:extLst>
              <a:ext uri="{FF2B5EF4-FFF2-40B4-BE49-F238E27FC236}">
                <a16:creationId xmlns:a16="http://schemas.microsoft.com/office/drawing/2014/main" id="{C9261727-5268-EEBF-C9BD-A2B9453E47C7}"/>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19244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3</a:t>
            </a:r>
            <a:r>
              <a:rPr lang="en-GB" sz="2400" b="1" baseline="30000" dirty="0">
                <a:latin typeface="Bell MT" panose="02020503060305020303" pitchFamily="18" charset="0"/>
              </a:rPr>
              <a:t>rd</a:t>
            </a:r>
            <a:r>
              <a:rPr lang="en-GB" sz="2400" b="1" dirty="0">
                <a:latin typeface="Bell MT" panose="02020503060305020303" pitchFamily="18" charset="0"/>
              </a:rPr>
              <a:t> step: Pulsed Laser Melting</a:t>
            </a:r>
          </a:p>
        </p:txBody>
      </p:sp>
      <p:pic>
        <p:nvPicPr>
          <p:cNvPr id="5" name="Immagine 4">
            <a:extLst>
              <a:ext uri="{FF2B5EF4-FFF2-40B4-BE49-F238E27FC236}">
                <a16:creationId xmlns:a16="http://schemas.microsoft.com/office/drawing/2014/main" id="{5FABA5E3-525E-C879-2683-DA9F835479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555" y="1425429"/>
            <a:ext cx="5892329" cy="4848693"/>
          </a:xfrm>
          <a:prstGeom prst="rect">
            <a:avLst/>
          </a:prstGeom>
        </p:spPr>
      </p:pic>
      <p:pic>
        <p:nvPicPr>
          <p:cNvPr id="7" name="Immagine 6">
            <a:extLst>
              <a:ext uri="{FF2B5EF4-FFF2-40B4-BE49-F238E27FC236}">
                <a16:creationId xmlns:a16="http://schemas.microsoft.com/office/drawing/2014/main" id="{73BFC720-334C-3D67-9482-61E184DC4A3D}"/>
              </a:ext>
            </a:extLst>
          </p:cNvPr>
          <p:cNvPicPr>
            <a:picLocks noChangeAspect="1"/>
          </p:cNvPicPr>
          <p:nvPr/>
        </p:nvPicPr>
        <p:blipFill>
          <a:blip r:embed="rId3"/>
          <a:stretch>
            <a:fillRect/>
          </a:stretch>
        </p:blipFill>
        <p:spPr>
          <a:xfrm>
            <a:off x="6096000" y="1343978"/>
            <a:ext cx="5899150" cy="4930144"/>
          </a:xfrm>
          <a:prstGeom prst="rect">
            <a:avLst/>
          </a:prstGeom>
        </p:spPr>
      </p:pic>
      <p:sp>
        <p:nvSpPr>
          <p:cNvPr id="6" name="TextBox 17">
            <a:extLst>
              <a:ext uri="{FF2B5EF4-FFF2-40B4-BE49-F238E27FC236}">
                <a16:creationId xmlns:a16="http://schemas.microsoft.com/office/drawing/2014/main" id="{C33376F3-1187-D60D-12E8-3686E9070015}"/>
              </a:ext>
            </a:extLst>
          </p:cNvPr>
          <p:cNvSpPr txBox="1"/>
          <p:nvPr/>
        </p:nvSpPr>
        <p:spPr>
          <a:xfrm>
            <a:off x="6275117" y="704420"/>
            <a:ext cx="5795552" cy="369332"/>
          </a:xfrm>
          <a:prstGeom prst="rect">
            <a:avLst/>
          </a:prstGeom>
          <a:solidFill>
            <a:schemeClr val="accent6">
              <a:lumMod val="40000"/>
              <a:lumOff val="60000"/>
            </a:schemeClr>
          </a:solidFill>
          <a:ln w="38100">
            <a:solidFill>
              <a:srgbClr val="00B050"/>
            </a:solidFill>
          </a:ln>
        </p:spPr>
        <p:txBody>
          <a:bodyPr wrap="square" rtlCol="0">
            <a:spAutoFit/>
          </a:bodyPr>
          <a:lstStyle/>
          <a:p>
            <a:pPr algn="ctr"/>
            <a:r>
              <a:rPr lang="en-US" b="1" dirty="0">
                <a:latin typeface="Palatino Linotype" panose="02040502050505030304" pitchFamily="18" charset="0"/>
              </a:rPr>
              <a:t>Al CODEP (0,1 J/cm</a:t>
            </a:r>
            <a:r>
              <a:rPr lang="en-US" b="1" baseline="30000" dirty="0">
                <a:latin typeface="Palatino Linotype" panose="02040502050505030304" pitchFamily="18" charset="0"/>
              </a:rPr>
              <a:t>2</a:t>
            </a:r>
            <a:r>
              <a:rPr lang="en-US" b="1" dirty="0">
                <a:latin typeface="Palatino Linotype" panose="02040502050505030304" pitchFamily="18" charset="0"/>
              </a:rPr>
              <a:t> pre-annealing) Sheet resistance</a:t>
            </a:r>
          </a:p>
        </p:txBody>
      </p:sp>
      <p:sp>
        <p:nvSpPr>
          <p:cNvPr id="9" name="TextBox 17">
            <a:extLst>
              <a:ext uri="{FF2B5EF4-FFF2-40B4-BE49-F238E27FC236}">
                <a16:creationId xmlns:a16="http://schemas.microsoft.com/office/drawing/2014/main" id="{692EC3D4-BC8D-B31E-2F59-4B811DC59A83}"/>
              </a:ext>
            </a:extLst>
          </p:cNvPr>
          <p:cNvSpPr txBox="1"/>
          <p:nvPr/>
        </p:nvSpPr>
        <p:spPr>
          <a:xfrm>
            <a:off x="142472" y="704420"/>
            <a:ext cx="5795552" cy="369332"/>
          </a:xfrm>
          <a:prstGeom prst="rect">
            <a:avLst/>
          </a:prstGeom>
          <a:solidFill>
            <a:schemeClr val="accent6">
              <a:lumMod val="40000"/>
              <a:lumOff val="60000"/>
            </a:schemeClr>
          </a:solidFill>
          <a:ln w="38100">
            <a:solidFill>
              <a:srgbClr val="00B050"/>
            </a:solidFill>
          </a:ln>
        </p:spPr>
        <p:txBody>
          <a:bodyPr wrap="square" rtlCol="0">
            <a:spAutoFit/>
          </a:bodyPr>
          <a:lstStyle/>
          <a:p>
            <a:pPr algn="ctr"/>
            <a:r>
              <a:rPr lang="en-US" b="1" dirty="0">
                <a:latin typeface="Palatino Linotype" panose="02040502050505030304" pitchFamily="18" charset="0"/>
              </a:rPr>
              <a:t>Al CODEP (0,1 J/cm</a:t>
            </a:r>
            <a:r>
              <a:rPr lang="en-US" b="1" baseline="30000" dirty="0">
                <a:latin typeface="Palatino Linotype" panose="02040502050505030304" pitchFamily="18" charset="0"/>
              </a:rPr>
              <a:t>2</a:t>
            </a:r>
            <a:r>
              <a:rPr lang="en-US" b="1" dirty="0">
                <a:latin typeface="Palatino Linotype" panose="02040502050505030304" pitchFamily="18" charset="0"/>
              </a:rPr>
              <a:t> pre-annealing) Hall dose</a:t>
            </a:r>
          </a:p>
        </p:txBody>
      </p:sp>
      <p:sp>
        <p:nvSpPr>
          <p:cNvPr id="2" name="Rectangle: Single Corner Snipped 4" descr="colored rectangle">
            <a:extLst>
              <a:ext uri="{FF2B5EF4-FFF2-40B4-BE49-F238E27FC236}">
                <a16:creationId xmlns:a16="http://schemas.microsoft.com/office/drawing/2014/main" id="{F9FBCCC4-4F8F-D984-B279-D3E69E66DC67}"/>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20129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3908C3-4335-B988-D1DC-386E66E12E45}"/>
              </a:ext>
            </a:extLst>
          </p:cNvPr>
          <p:cNvGrpSpPr/>
          <p:nvPr/>
        </p:nvGrpSpPr>
        <p:grpSpPr>
          <a:xfrm>
            <a:off x="2231923" y="73032"/>
            <a:ext cx="8652387" cy="7006194"/>
            <a:chOff x="4398581" y="1304677"/>
            <a:chExt cx="7537780" cy="6600458"/>
          </a:xfrm>
        </p:grpSpPr>
        <p:pic>
          <p:nvPicPr>
            <p:cNvPr id="13" name="Immagine 12">
              <a:extLst>
                <a:ext uri="{FF2B5EF4-FFF2-40B4-BE49-F238E27FC236}">
                  <a16:creationId xmlns:a16="http://schemas.microsoft.com/office/drawing/2014/main" id="{C39BB278-0338-165C-9224-376DCF8462E5}"/>
                </a:ext>
              </a:extLst>
            </p:cNvPr>
            <p:cNvPicPr>
              <a:picLocks noChangeAspect="1"/>
            </p:cNvPicPr>
            <p:nvPr/>
          </p:nvPicPr>
          <p:blipFill rotWithShape="1">
            <a:blip r:embed="rId2"/>
            <a:srcRect b="33277"/>
            <a:stretch/>
          </p:blipFill>
          <p:spPr>
            <a:xfrm>
              <a:off x="4398581" y="1480488"/>
              <a:ext cx="7537780" cy="3806887"/>
            </a:xfrm>
            <a:prstGeom prst="rect">
              <a:avLst/>
            </a:prstGeom>
          </p:spPr>
        </p:pic>
        <p:sp>
          <p:nvSpPr>
            <p:cNvPr id="17" name="TextBox 17">
              <a:extLst>
                <a:ext uri="{FF2B5EF4-FFF2-40B4-BE49-F238E27FC236}">
                  <a16:creationId xmlns:a16="http://schemas.microsoft.com/office/drawing/2014/main" id="{87D46DBA-4ECF-58A4-80FD-BD6351829FC0}"/>
                </a:ext>
              </a:extLst>
            </p:cNvPr>
            <p:cNvSpPr txBox="1"/>
            <p:nvPr/>
          </p:nvSpPr>
          <p:spPr>
            <a:xfrm>
              <a:off x="4398581" y="1939710"/>
              <a:ext cx="1961954" cy="338554"/>
            </a:xfrm>
            <a:prstGeom prst="rect">
              <a:avLst/>
            </a:prstGeom>
            <a:noFill/>
          </p:spPr>
          <p:txBody>
            <a:bodyPr wrap="square" rtlCol="0">
              <a:spAutoFit/>
            </a:bodyPr>
            <a:lstStyle/>
            <a:p>
              <a:pPr algn="ctr"/>
              <a:r>
                <a:rPr lang="en-US" sz="1600" b="1" baseline="30000" dirty="0">
                  <a:latin typeface="Palatino Linotype" panose="02040502050505030304" pitchFamily="18" charset="0"/>
                </a:rPr>
                <a:t>32</a:t>
              </a:r>
              <a:r>
                <a:rPr lang="en-US" sz="1600" b="1" dirty="0">
                  <a:latin typeface="Palatino Linotype" panose="02040502050505030304" pitchFamily="18" charset="0"/>
                </a:rPr>
                <a:t>Ge</a:t>
              </a:r>
            </a:p>
          </p:txBody>
        </p:sp>
        <p:sp>
          <p:nvSpPr>
            <p:cNvPr id="19" name="TextBox 17">
              <a:extLst>
                <a:ext uri="{FF2B5EF4-FFF2-40B4-BE49-F238E27FC236}">
                  <a16:creationId xmlns:a16="http://schemas.microsoft.com/office/drawing/2014/main" id="{DEBC4A15-8A72-51A0-5061-3B56CFB8A8EA}"/>
                </a:ext>
              </a:extLst>
            </p:cNvPr>
            <p:cNvSpPr txBox="1"/>
            <p:nvPr/>
          </p:nvSpPr>
          <p:spPr>
            <a:xfrm>
              <a:off x="7096269" y="1939710"/>
              <a:ext cx="1961954" cy="338554"/>
            </a:xfrm>
            <a:prstGeom prst="rect">
              <a:avLst/>
            </a:prstGeom>
            <a:noFill/>
          </p:spPr>
          <p:txBody>
            <a:bodyPr wrap="square" rtlCol="0">
              <a:spAutoFit/>
            </a:bodyPr>
            <a:lstStyle/>
            <a:p>
              <a:pPr algn="ctr"/>
              <a:r>
                <a:rPr lang="en-US" sz="1600" b="1" baseline="30000" dirty="0">
                  <a:latin typeface="Palatino Linotype" panose="02040502050505030304" pitchFamily="18" charset="0"/>
                </a:rPr>
                <a:t>32</a:t>
              </a:r>
              <a:r>
                <a:rPr lang="en-US" sz="1600" b="1" dirty="0">
                  <a:latin typeface="Palatino Linotype" panose="02040502050505030304" pitchFamily="18" charset="0"/>
                </a:rPr>
                <a:t>Ge</a:t>
              </a:r>
            </a:p>
          </p:txBody>
        </p:sp>
        <p:sp>
          <p:nvSpPr>
            <p:cNvPr id="20" name="TextBox 17">
              <a:extLst>
                <a:ext uri="{FF2B5EF4-FFF2-40B4-BE49-F238E27FC236}">
                  <a16:creationId xmlns:a16="http://schemas.microsoft.com/office/drawing/2014/main" id="{12294D48-47EA-16D9-F404-22AA9760FA8B}"/>
                </a:ext>
              </a:extLst>
            </p:cNvPr>
            <p:cNvSpPr txBox="1"/>
            <p:nvPr/>
          </p:nvSpPr>
          <p:spPr>
            <a:xfrm>
              <a:off x="9516315" y="1939710"/>
              <a:ext cx="1961954" cy="338554"/>
            </a:xfrm>
            <a:prstGeom prst="rect">
              <a:avLst/>
            </a:prstGeom>
            <a:noFill/>
          </p:spPr>
          <p:txBody>
            <a:bodyPr wrap="square" rtlCol="0">
              <a:spAutoFit/>
            </a:bodyPr>
            <a:lstStyle/>
            <a:p>
              <a:pPr algn="ctr"/>
              <a:r>
                <a:rPr lang="en-US" sz="1600" b="1" baseline="30000" dirty="0">
                  <a:latin typeface="Palatino Linotype" panose="02040502050505030304" pitchFamily="18" charset="0"/>
                </a:rPr>
                <a:t>32</a:t>
              </a:r>
              <a:r>
                <a:rPr lang="en-US" sz="1600" b="1" dirty="0">
                  <a:latin typeface="Palatino Linotype" panose="02040502050505030304" pitchFamily="18" charset="0"/>
                </a:rPr>
                <a:t>Ge</a:t>
              </a:r>
            </a:p>
          </p:txBody>
        </p:sp>
        <p:sp>
          <p:nvSpPr>
            <p:cNvPr id="21" name="TextBox 17">
              <a:extLst>
                <a:ext uri="{FF2B5EF4-FFF2-40B4-BE49-F238E27FC236}">
                  <a16:creationId xmlns:a16="http://schemas.microsoft.com/office/drawing/2014/main" id="{B74A25F9-4F87-6506-C517-472E0D934CA0}"/>
                </a:ext>
              </a:extLst>
            </p:cNvPr>
            <p:cNvSpPr txBox="1"/>
            <p:nvPr/>
          </p:nvSpPr>
          <p:spPr>
            <a:xfrm>
              <a:off x="4583735" y="1311211"/>
              <a:ext cx="2233805" cy="338554"/>
            </a:xfrm>
            <a:prstGeom prst="rect">
              <a:avLst/>
            </a:prstGeom>
            <a:solidFill>
              <a:schemeClr val="accent2">
                <a:lumMod val="40000"/>
                <a:lumOff val="60000"/>
              </a:schemeClr>
            </a:solidFill>
            <a:ln w="28575">
              <a:solidFill>
                <a:schemeClr val="accent2">
                  <a:lumMod val="75000"/>
                </a:schemeClr>
              </a:solidFill>
            </a:ln>
          </p:spPr>
          <p:txBody>
            <a:bodyPr wrap="square" rtlCol="0">
              <a:spAutoFit/>
            </a:bodyPr>
            <a:lstStyle/>
            <a:p>
              <a:pPr algn="ctr"/>
              <a:r>
                <a:rPr lang="en-US" sz="1600" b="1" dirty="0">
                  <a:latin typeface="Palatino Linotype" panose="02040502050505030304" pitchFamily="18" charset="0"/>
                </a:rPr>
                <a:t>500 </a:t>
              </a:r>
              <a:r>
                <a:rPr lang="en-US" sz="1600" b="1" dirty="0" err="1">
                  <a:latin typeface="Palatino Linotype" panose="02040502050505030304" pitchFamily="18" charset="0"/>
                </a:rPr>
                <a:t>mJ</a:t>
              </a:r>
              <a:r>
                <a:rPr lang="en-US" sz="1600" b="1" dirty="0">
                  <a:latin typeface="Palatino Linotype" panose="02040502050505030304" pitchFamily="18" charset="0"/>
                </a:rPr>
                <a:t>/cm</a:t>
              </a:r>
              <a:r>
                <a:rPr lang="en-US" sz="1600" b="1" baseline="30000" dirty="0">
                  <a:latin typeface="Palatino Linotype" panose="02040502050505030304" pitchFamily="18" charset="0"/>
                </a:rPr>
                <a:t>2</a:t>
              </a:r>
              <a:r>
                <a:rPr lang="en-US" sz="1600" b="1" dirty="0">
                  <a:latin typeface="Palatino Linotype" panose="02040502050505030304" pitchFamily="18" charset="0"/>
                </a:rPr>
                <a:t> no CAP</a:t>
              </a:r>
            </a:p>
          </p:txBody>
        </p:sp>
        <p:sp>
          <p:nvSpPr>
            <p:cNvPr id="22" name="TextBox 17">
              <a:extLst>
                <a:ext uri="{FF2B5EF4-FFF2-40B4-BE49-F238E27FC236}">
                  <a16:creationId xmlns:a16="http://schemas.microsoft.com/office/drawing/2014/main" id="{2D39D2FD-9154-75A0-FDA4-4778049EE91A}"/>
                </a:ext>
              </a:extLst>
            </p:cNvPr>
            <p:cNvSpPr txBox="1"/>
            <p:nvPr/>
          </p:nvSpPr>
          <p:spPr>
            <a:xfrm>
              <a:off x="7050569" y="1311211"/>
              <a:ext cx="2233805" cy="338554"/>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p>
              <a:pPr algn="ctr"/>
              <a:r>
                <a:rPr lang="en-US" sz="1600" b="1" dirty="0">
                  <a:latin typeface="Palatino Linotype" panose="02040502050505030304" pitchFamily="18" charset="0"/>
                </a:rPr>
                <a:t>500 </a:t>
              </a:r>
              <a:r>
                <a:rPr lang="en-US" sz="1600" b="1" dirty="0" err="1">
                  <a:latin typeface="Palatino Linotype" panose="02040502050505030304" pitchFamily="18" charset="0"/>
                </a:rPr>
                <a:t>mJ</a:t>
              </a:r>
              <a:r>
                <a:rPr lang="en-US" sz="1600" b="1" dirty="0">
                  <a:latin typeface="Palatino Linotype" panose="02040502050505030304" pitchFamily="18" charset="0"/>
                </a:rPr>
                <a:t>/cm</a:t>
              </a:r>
              <a:r>
                <a:rPr lang="en-US" sz="1600" b="1" baseline="30000" dirty="0">
                  <a:latin typeface="Palatino Linotype" panose="02040502050505030304" pitchFamily="18" charset="0"/>
                </a:rPr>
                <a:t>2</a:t>
              </a:r>
              <a:r>
                <a:rPr lang="en-US" sz="1600" b="1" dirty="0">
                  <a:latin typeface="Palatino Linotype" panose="02040502050505030304" pitchFamily="18" charset="0"/>
                </a:rPr>
                <a:t> CODEP</a:t>
              </a:r>
            </a:p>
          </p:txBody>
        </p:sp>
        <p:sp>
          <p:nvSpPr>
            <p:cNvPr id="23" name="TextBox 17">
              <a:extLst>
                <a:ext uri="{FF2B5EF4-FFF2-40B4-BE49-F238E27FC236}">
                  <a16:creationId xmlns:a16="http://schemas.microsoft.com/office/drawing/2014/main" id="{D6A5C47D-8D64-264C-C4EE-1B83B05521D3}"/>
                </a:ext>
              </a:extLst>
            </p:cNvPr>
            <p:cNvSpPr txBox="1"/>
            <p:nvPr/>
          </p:nvSpPr>
          <p:spPr>
            <a:xfrm>
              <a:off x="9517403" y="1311211"/>
              <a:ext cx="2233805" cy="338554"/>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pPr algn="ctr"/>
              <a:r>
                <a:rPr lang="en-US" sz="1600" b="1" dirty="0">
                  <a:latin typeface="Palatino Linotype" panose="02040502050505030304" pitchFamily="18" charset="0"/>
                </a:rPr>
                <a:t>700 </a:t>
              </a:r>
              <a:r>
                <a:rPr lang="en-US" sz="1600" b="1" dirty="0" err="1">
                  <a:latin typeface="Palatino Linotype" panose="02040502050505030304" pitchFamily="18" charset="0"/>
                </a:rPr>
                <a:t>mJ</a:t>
              </a:r>
              <a:r>
                <a:rPr lang="en-US" sz="1600" b="1" dirty="0">
                  <a:latin typeface="Palatino Linotype" panose="02040502050505030304" pitchFamily="18" charset="0"/>
                </a:rPr>
                <a:t>/cm</a:t>
              </a:r>
              <a:r>
                <a:rPr lang="en-US" sz="1600" b="1" baseline="30000" dirty="0">
                  <a:latin typeface="Palatino Linotype" panose="02040502050505030304" pitchFamily="18" charset="0"/>
                </a:rPr>
                <a:t>2</a:t>
              </a:r>
              <a:r>
                <a:rPr lang="en-US" sz="1600" b="1" dirty="0">
                  <a:latin typeface="Palatino Linotype" panose="02040502050505030304" pitchFamily="18" charset="0"/>
                </a:rPr>
                <a:t> CODEP</a:t>
              </a:r>
            </a:p>
          </p:txBody>
        </p:sp>
        <p:pic>
          <p:nvPicPr>
            <p:cNvPr id="25" name="Immagine 24">
              <a:extLst>
                <a:ext uri="{FF2B5EF4-FFF2-40B4-BE49-F238E27FC236}">
                  <a16:creationId xmlns:a16="http://schemas.microsoft.com/office/drawing/2014/main" id="{4BE1596E-675E-DBEB-66B4-DA6E9590A4A4}"/>
                </a:ext>
              </a:extLst>
            </p:cNvPr>
            <p:cNvPicPr>
              <a:picLocks noChangeAspect="1"/>
            </p:cNvPicPr>
            <p:nvPr/>
          </p:nvPicPr>
          <p:blipFill>
            <a:blip r:embed="rId3"/>
            <a:stretch>
              <a:fillRect/>
            </a:stretch>
          </p:blipFill>
          <p:spPr>
            <a:xfrm>
              <a:off x="4780292" y="3329138"/>
              <a:ext cx="2152650" cy="200025"/>
            </a:xfrm>
            <a:prstGeom prst="rect">
              <a:avLst/>
            </a:prstGeom>
          </p:spPr>
        </p:pic>
        <p:pic>
          <p:nvPicPr>
            <p:cNvPr id="16" name="Immagine 12">
              <a:extLst>
                <a:ext uri="{FF2B5EF4-FFF2-40B4-BE49-F238E27FC236}">
                  <a16:creationId xmlns:a16="http://schemas.microsoft.com/office/drawing/2014/main" id="{4E0414C6-511D-BCF4-2A91-1CA6117A85C8}"/>
                </a:ext>
              </a:extLst>
            </p:cNvPr>
            <p:cNvPicPr>
              <a:picLocks noChangeAspect="1"/>
            </p:cNvPicPr>
            <p:nvPr/>
          </p:nvPicPr>
          <p:blipFill rotWithShape="1">
            <a:blip r:embed="rId2"/>
            <a:srcRect b="-12605"/>
            <a:stretch/>
          </p:blipFill>
          <p:spPr>
            <a:xfrm>
              <a:off x="4398581" y="1480488"/>
              <a:ext cx="7537780" cy="6424647"/>
            </a:xfrm>
            <a:prstGeom prst="rect">
              <a:avLst/>
            </a:prstGeom>
          </p:spPr>
        </p:pic>
        <p:sp>
          <p:nvSpPr>
            <p:cNvPr id="18" name="TextBox 17">
              <a:extLst>
                <a:ext uri="{FF2B5EF4-FFF2-40B4-BE49-F238E27FC236}">
                  <a16:creationId xmlns:a16="http://schemas.microsoft.com/office/drawing/2014/main" id="{7B5318C7-EFDF-F3E9-48D4-890169964D96}"/>
                </a:ext>
              </a:extLst>
            </p:cNvPr>
            <p:cNvSpPr txBox="1"/>
            <p:nvPr/>
          </p:nvSpPr>
          <p:spPr>
            <a:xfrm>
              <a:off x="4398581" y="1933176"/>
              <a:ext cx="1961954" cy="338554"/>
            </a:xfrm>
            <a:prstGeom prst="rect">
              <a:avLst/>
            </a:prstGeom>
            <a:noFill/>
          </p:spPr>
          <p:txBody>
            <a:bodyPr wrap="square" rtlCol="0">
              <a:spAutoFit/>
            </a:bodyPr>
            <a:lstStyle/>
            <a:p>
              <a:pPr algn="ctr"/>
              <a:r>
                <a:rPr lang="en-US" sz="1600" b="1" baseline="30000" dirty="0">
                  <a:latin typeface="Palatino Linotype" panose="02040502050505030304" pitchFamily="18" charset="0"/>
                </a:rPr>
                <a:t>32</a:t>
              </a:r>
              <a:r>
                <a:rPr lang="en-US" sz="1600" b="1" dirty="0">
                  <a:latin typeface="Palatino Linotype" panose="02040502050505030304" pitchFamily="18" charset="0"/>
                </a:rPr>
                <a:t>Ge</a:t>
              </a:r>
            </a:p>
          </p:txBody>
        </p:sp>
        <p:sp>
          <p:nvSpPr>
            <p:cNvPr id="24" name="TextBox 17">
              <a:extLst>
                <a:ext uri="{FF2B5EF4-FFF2-40B4-BE49-F238E27FC236}">
                  <a16:creationId xmlns:a16="http://schemas.microsoft.com/office/drawing/2014/main" id="{AE2DA2E5-31DA-B362-5D46-D0D47EEDF020}"/>
                </a:ext>
              </a:extLst>
            </p:cNvPr>
            <p:cNvSpPr txBox="1"/>
            <p:nvPr/>
          </p:nvSpPr>
          <p:spPr>
            <a:xfrm>
              <a:off x="7096269" y="1933176"/>
              <a:ext cx="1961954" cy="338554"/>
            </a:xfrm>
            <a:prstGeom prst="rect">
              <a:avLst/>
            </a:prstGeom>
            <a:noFill/>
          </p:spPr>
          <p:txBody>
            <a:bodyPr wrap="square" rtlCol="0">
              <a:spAutoFit/>
            </a:bodyPr>
            <a:lstStyle/>
            <a:p>
              <a:pPr algn="ctr"/>
              <a:r>
                <a:rPr lang="en-US" sz="1600" b="1" baseline="30000" dirty="0">
                  <a:latin typeface="Palatino Linotype" panose="02040502050505030304" pitchFamily="18" charset="0"/>
                </a:rPr>
                <a:t>32</a:t>
              </a:r>
              <a:r>
                <a:rPr lang="en-US" sz="1600" b="1" dirty="0">
                  <a:latin typeface="Palatino Linotype" panose="02040502050505030304" pitchFamily="18" charset="0"/>
                </a:rPr>
                <a:t>Ge</a:t>
              </a:r>
            </a:p>
          </p:txBody>
        </p:sp>
        <p:sp>
          <p:nvSpPr>
            <p:cNvPr id="27" name="TextBox 17">
              <a:extLst>
                <a:ext uri="{FF2B5EF4-FFF2-40B4-BE49-F238E27FC236}">
                  <a16:creationId xmlns:a16="http://schemas.microsoft.com/office/drawing/2014/main" id="{D5839810-72DB-A27B-7A9A-F30F92D48E6C}"/>
                </a:ext>
              </a:extLst>
            </p:cNvPr>
            <p:cNvSpPr txBox="1"/>
            <p:nvPr/>
          </p:nvSpPr>
          <p:spPr>
            <a:xfrm>
              <a:off x="9516315" y="1933176"/>
              <a:ext cx="1961954" cy="338554"/>
            </a:xfrm>
            <a:prstGeom prst="rect">
              <a:avLst/>
            </a:prstGeom>
            <a:noFill/>
          </p:spPr>
          <p:txBody>
            <a:bodyPr wrap="square" rtlCol="0">
              <a:spAutoFit/>
            </a:bodyPr>
            <a:lstStyle/>
            <a:p>
              <a:pPr algn="ctr"/>
              <a:r>
                <a:rPr lang="en-US" sz="1600" b="1" baseline="30000" dirty="0">
                  <a:latin typeface="Palatino Linotype" panose="02040502050505030304" pitchFamily="18" charset="0"/>
                </a:rPr>
                <a:t>32</a:t>
              </a:r>
              <a:r>
                <a:rPr lang="en-US" sz="1600" b="1" dirty="0">
                  <a:latin typeface="Palatino Linotype" panose="02040502050505030304" pitchFamily="18" charset="0"/>
                </a:rPr>
                <a:t>Ge</a:t>
              </a:r>
            </a:p>
          </p:txBody>
        </p:sp>
        <p:sp>
          <p:nvSpPr>
            <p:cNvPr id="28" name="TextBox 17">
              <a:extLst>
                <a:ext uri="{FF2B5EF4-FFF2-40B4-BE49-F238E27FC236}">
                  <a16:creationId xmlns:a16="http://schemas.microsoft.com/office/drawing/2014/main" id="{386CA6EC-9BB2-44AF-B3FE-CF5A8852716F}"/>
                </a:ext>
              </a:extLst>
            </p:cNvPr>
            <p:cNvSpPr txBox="1"/>
            <p:nvPr/>
          </p:nvSpPr>
          <p:spPr>
            <a:xfrm>
              <a:off x="4583735" y="1304677"/>
              <a:ext cx="2233805" cy="338554"/>
            </a:xfrm>
            <a:prstGeom prst="rect">
              <a:avLst/>
            </a:prstGeom>
            <a:solidFill>
              <a:schemeClr val="accent2">
                <a:lumMod val="40000"/>
                <a:lumOff val="60000"/>
              </a:schemeClr>
            </a:solidFill>
            <a:ln w="28575">
              <a:solidFill>
                <a:schemeClr val="accent2">
                  <a:lumMod val="75000"/>
                </a:schemeClr>
              </a:solidFill>
            </a:ln>
          </p:spPr>
          <p:txBody>
            <a:bodyPr wrap="square" rtlCol="0">
              <a:spAutoFit/>
            </a:bodyPr>
            <a:lstStyle/>
            <a:p>
              <a:pPr algn="ctr"/>
              <a:r>
                <a:rPr lang="en-US" sz="1600" b="1" dirty="0">
                  <a:latin typeface="Palatino Linotype" panose="02040502050505030304" pitchFamily="18" charset="0"/>
                </a:rPr>
                <a:t>500 </a:t>
              </a:r>
              <a:r>
                <a:rPr lang="en-US" sz="1600" b="1" dirty="0" err="1">
                  <a:latin typeface="Palatino Linotype" panose="02040502050505030304" pitchFamily="18" charset="0"/>
                </a:rPr>
                <a:t>mJ</a:t>
              </a:r>
              <a:r>
                <a:rPr lang="en-US" sz="1600" b="1" dirty="0">
                  <a:latin typeface="Palatino Linotype" panose="02040502050505030304" pitchFamily="18" charset="0"/>
                </a:rPr>
                <a:t>/cm</a:t>
              </a:r>
              <a:r>
                <a:rPr lang="en-US" sz="1600" b="1" baseline="30000" dirty="0">
                  <a:latin typeface="Palatino Linotype" panose="02040502050505030304" pitchFamily="18" charset="0"/>
                </a:rPr>
                <a:t>2</a:t>
              </a:r>
              <a:r>
                <a:rPr lang="en-US" sz="1600" b="1" dirty="0">
                  <a:latin typeface="Palatino Linotype" panose="02040502050505030304" pitchFamily="18" charset="0"/>
                </a:rPr>
                <a:t> no CAP</a:t>
              </a:r>
            </a:p>
          </p:txBody>
        </p:sp>
        <p:sp>
          <p:nvSpPr>
            <p:cNvPr id="29" name="TextBox 17">
              <a:extLst>
                <a:ext uri="{FF2B5EF4-FFF2-40B4-BE49-F238E27FC236}">
                  <a16:creationId xmlns:a16="http://schemas.microsoft.com/office/drawing/2014/main" id="{160135CF-5FC9-9687-6B46-B50A47ED886B}"/>
                </a:ext>
              </a:extLst>
            </p:cNvPr>
            <p:cNvSpPr txBox="1"/>
            <p:nvPr/>
          </p:nvSpPr>
          <p:spPr>
            <a:xfrm>
              <a:off x="7050569" y="1304677"/>
              <a:ext cx="2233805" cy="338554"/>
            </a:xfrm>
            <a:prstGeom prst="rect">
              <a:avLst/>
            </a:prstGeom>
            <a:solidFill>
              <a:schemeClr val="accent4">
                <a:lumMod val="40000"/>
                <a:lumOff val="60000"/>
              </a:schemeClr>
            </a:solidFill>
            <a:ln w="28575">
              <a:solidFill>
                <a:schemeClr val="accent4">
                  <a:lumMod val="75000"/>
                </a:schemeClr>
              </a:solidFill>
            </a:ln>
          </p:spPr>
          <p:txBody>
            <a:bodyPr wrap="square" rtlCol="0">
              <a:spAutoFit/>
            </a:bodyPr>
            <a:lstStyle/>
            <a:p>
              <a:pPr algn="ctr"/>
              <a:r>
                <a:rPr lang="en-US" sz="1600" b="1" dirty="0">
                  <a:latin typeface="Palatino Linotype" panose="02040502050505030304" pitchFamily="18" charset="0"/>
                </a:rPr>
                <a:t>500 </a:t>
              </a:r>
              <a:r>
                <a:rPr lang="en-US" sz="1600" b="1" dirty="0" err="1">
                  <a:latin typeface="Palatino Linotype" panose="02040502050505030304" pitchFamily="18" charset="0"/>
                </a:rPr>
                <a:t>mJ</a:t>
              </a:r>
              <a:r>
                <a:rPr lang="en-US" sz="1600" b="1" dirty="0">
                  <a:latin typeface="Palatino Linotype" panose="02040502050505030304" pitchFamily="18" charset="0"/>
                </a:rPr>
                <a:t>/cm</a:t>
              </a:r>
              <a:r>
                <a:rPr lang="en-US" sz="1600" b="1" baseline="30000" dirty="0">
                  <a:latin typeface="Palatino Linotype" panose="02040502050505030304" pitchFamily="18" charset="0"/>
                </a:rPr>
                <a:t>2</a:t>
              </a:r>
              <a:r>
                <a:rPr lang="en-US" sz="1600" b="1" dirty="0">
                  <a:latin typeface="Palatino Linotype" panose="02040502050505030304" pitchFamily="18" charset="0"/>
                </a:rPr>
                <a:t> CODEP</a:t>
              </a:r>
            </a:p>
          </p:txBody>
        </p:sp>
        <p:sp>
          <p:nvSpPr>
            <p:cNvPr id="30" name="TextBox 17">
              <a:extLst>
                <a:ext uri="{FF2B5EF4-FFF2-40B4-BE49-F238E27FC236}">
                  <a16:creationId xmlns:a16="http://schemas.microsoft.com/office/drawing/2014/main" id="{C9FFA025-C6A3-94A6-2B76-3F1144E5B3FE}"/>
                </a:ext>
              </a:extLst>
            </p:cNvPr>
            <p:cNvSpPr txBox="1"/>
            <p:nvPr/>
          </p:nvSpPr>
          <p:spPr>
            <a:xfrm>
              <a:off x="9517403" y="1304677"/>
              <a:ext cx="2233805" cy="338554"/>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pPr algn="ctr"/>
              <a:r>
                <a:rPr lang="en-US" sz="1600" b="1" dirty="0">
                  <a:latin typeface="Palatino Linotype" panose="02040502050505030304" pitchFamily="18" charset="0"/>
                </a:rPr>
                <a:t>700 </a:t>
              </a:r>
              <a:r>
                <a:rPr lang="en-US" sz="1600" b="1" dirty="0" err="1">
                  <a:latin typeface="Palatino Linotype" panose="02040502050505030304" pitchFamily="18" charset="0"/>
                </a:rPr>
                <a:t>mJ</a:t>
              </a:r>
              <a:r>
                <a:rPr lang="en-US" sz="1600" b="1" dirty="0">
                  <a:latin typeface="Palatino Linotype" panose="02040502050505030304" pitchFamily="18" charset="0"/>
                </a:rPr>
                <a:t>/cm</a:t>
              </a:r>
              <a:r>
                <a:rPr lang="en-US" sz="1600" b="1" baseline="30000" dirty="0">
                  <a:latin typeface="Palatino Linotype" panose="02040502050505030304" pitchFamily="18" charset="0"/>
                </a:rPr>
                <a:t>2</a:t>
              </a:r>
              <a:r>
                <a:rPr lang="en-US" sz="1600" b="1" dirty="0">
                  <a:latin typeface="Palatino Linotype" panose="02040502050505030304" pitchFamily="18" charset="0"/>
                </a:rPr>
                <a:t> CODEP</a:t>
              </a:r>
            </a:p>
          </p:txBody>
        </p:sp>
        <p:pic>
          <p:nvPicPr>
            <p:cNvPr id="31" name="Immagine 24">
              <a:extLst>
                <a:ext uri="{FF2B5EF4-FFF2-40B4-BE49-F238E27FC236}">
                  <a16:creationId xmlns:a16="http://schemas.microsoft.com/office/drawing/2014/main" id="{DA731906-95EB-F99B-56B3-CEDDF9069CC8}"/>
                </a:ext>
              </a:extLst>
            </p:cNvPr>
            <p:cNvPicPr>
              <a:picLocks noChangeAspect="1"/>
            </p:cNvPicPr>
            <p:nvPr/>
          </p:nvPicPr>
          <p:blipFill>
            <a:blip r:embed="rId3"/>
            <a:stretch>
              <a:fillRect/>
            </a:stretch>
          </p:blipFill>
          <p:spPr>
            <a:xfrm>
              <a:off x="4780292" y="3322604"/>
              <a:ext cx="2152650" cy="200025"/>
            </a:xfrm>
            <a:prstGeom prst="rect">
              <a:avLst/>
            </a:prstGeom>
          </p:spPr>
        </p:pic>
      </p:grpSp>
      <p:sp>
        <p:nvSpPr>
          <p:cNvPr id="2" name="Rectangle: Single Corner Snipped 4" descr="colored rectangle">
            <a:extLst>
              <a:ext uri="{FF2B5EF4-FFF2-40B4-BE49-F238E27FC236}">
                <a16:creationId xmlns:a16="http://schemas.microsoft.com/office/drawing/2014/main" id="{4A6660F0-9A45-2170-3C99-707B6AA46FF8}"/>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3608494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Preliminary measurements</a:t>
            </a:r>
          </a:p>
        </p:txBody>
      </p:sp>
      <p:pic>
        <p:nvPicPr>
          <p:cNvPr id="3" name="Immagine 2">
            <a:extLst>
              <a:ext uri="{FF2B5EF4-FFF2-40B4-BE49-F238E27FC236}">
                <a16:creationId xmlns:a16="http://schemas.microsoft.com/office/drawing/2014/main" id="{8813FDF3-8418-DB69-FF6E-E6480F0F4A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61096" y="599827"/>
            <a:ext cx="6930904" cy="5658345"/>
          </a:xfrm>
          <a:prstGeom prst="rect">
            <a:avLst/>
          </a:prstGeom>
        </p:spPr>
      </p:pic>
      <p:pic>
        <p:nvPicPr>
          <p:cNvPr id="5" name="Google Shape;287;p18" descr="A picture containing indoor, floor, cluttered, miller&#10;&#10;Description automatically generated">
            <a:extLst>
              <a:ext uri="{FF2B5EF4-FFF2-40B4-BE49-F238E27FC236}">
                <a16:creationId xmlns:a16="http://schemas.microsoft.com/office/drawing/2014/main" id="{3454A7D5-2843-E3BF-C988-751149A142E9}"/>
              </a:ext>
            </a:extLst>
          </p:cNvPr>
          <p:cNvPicPr preferRelativeResize="0"/>
          <p:nvPr/>
        </p:nvPicPr>
        <p:blipFill rotWithShape="1">
          <a:blip r:embed="rId3">
            <a:alphaModFix/>
          </a:blip>
          <a:srcRect/>
          <a:stretch/>
        </p:blipFill>
        <p:spPr>
          <a:xfrm>
            <a:off x="2038381" y="3019877"/>
            <a:ext cx="3133125" cy="2351373"/>
          </a:xfrm>
          <a:prstGeom prst="rect">
            <a:avLst/>
          </a:prstGeom>
          <a:noFill/>
          <a:ln w="28575">
            <a:solidFill>
              <a:schemeClr val="tx1"/>
            </a:solidFill>
          </a:ln>
        </p:spPr>
      </p:pic>
      <p:sp>
        <p:nvSpPr>
          <p:cNvPr id="6" name="TextBox 17">
            <a:extLst>
              <a:ext uri="{FF2B5EF4-FFF2-40B4-BE49-F238E27FC236}">
                <a16:creationId xmlns:a16="http://schemas.microsoft.com/office/drawing/2014/main" id="{39C85FC7-46DF-1A86-D0DA-D31A95B3F8EF}"/>
              </a:ext>
            </a:extLst>
          </p:cNvPr>
          <p:cNvSpPr txBox="1"/>
          <p:nvPr/>
        </p:nvSpPr>
        <p:spPr>
          <a:xfrm>
            <a:off x="591413" y="1270484"/>
            <a:ext cx="4211961" cy="1323439"/>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pPr algn="ctr"/>
            <a:r>
              <a:rPr lang="en-US" sz="1600" dirty="0">
                <a:latin typeface="Palatino Linotype" panose="02040502050505030304" pitchFamily="18" charset="0"/>
              </a:rPr>
              <a:t>Increasing the processed surface area led to an earlier breakdown: dust reduction steps in progress.</a:t>
            </a:r>
          </a:p>
          <a:p>
            <a:pPr algn="ctr"/>
            <a:r>
              <a:rPr lang="en-US" sz="1600" b="1" dirty="0">
                <a:latin typeface="Palatino Linotype" panose="02040502050505030304" pitchFamily="18" charset="0"/>
              </a:rPr>
              <a:t>ISO 7 box during PLM</a:t>
            </a:r>
          </a:p>
          <a:p>
            <a:pPr algn="ctr"/>
            <a:r>
              <a:rPr lang="en-US" sz="1600" b="1" dirty="0">
                <a:latin typeface="Palatino Linotype" panose="02040502050505030304" pitchFamily="18" charset="0"/>
              </a:rPr>
              <a:t>ISO 7 </a:t>
            </a:r>
            <a:r>
              <a:rPr lang="en-US" sz="1600" b="1" dirty="0" err="1">
                <a:latin typeface="Palatino Linotype" panose="02040502050505030304" pitchFamily="18" charset="0"/>
              </a:rPr>
              <a:t>softbox</a:t>
            </a:r>
            <a:r>
              <a:rPr lang="en-US" sz="1600" b="1" dirty="0">
                <a:latin typeface="Palatino Linotype" panose="02040502050505030304" pitchFamily="18" charset="0"/>
              </a:rPr>
              <a:t> during sputtering</a:t>
            </a:r>
            <a:endParaRPr lang="en-US" sz="1600" dirty="0">
              <a:latin typeface="Palatino Linotype" panose="02040502050505030304" pitchFamily="18" charset="0"/>
            </a:endParaRPr>
          </a:p>
        </p:txBody>
      </p:sp>
      <p:pic>
        <p:nvPicPr>
          <p:cNvPr id="7" name="Immagine 6">
            <a:extLst>
              <a:ext uri="{FF2B5EF4-FFF2-40B4-BE49-F238E27FC236}">
                <a16:creationId xmlns:a16="http://schemas.microsoft.com/office/drawing/2014/main" id="{EDB5ABB7-DB65-3876-9E34-18C48DE1F411}"/>
              </a:ext>
            </a:extLst>
          </p:cNvPr>
          <p:cNvPicPr>
            <a:picLocks noChangeAspect="1"/>
          </p:cNvPicPr>
          <p:nvPr/>
        </p:nvPicPr>
        <p:blipFill>
          <a:blip r:embed="rId4"/>
          <a:stretch>
            <a:fillRect/>
          </a:stretch>
        </p:blipFill>
        <p:spPr>
          <a:xfrm>
            <a:off x="147758" y="3019877"/>
            <a:ext cx="1817115" cy="2351373"/>
          </a:xfrm>
          <a:prstGeom prst="rect">
            <a:avLst/>
          </a:prstGeom>
          <a:ln w="28575">
            <a:solidFill>
              <a:schemeClr val="tx1"/>
            </a:solidFill>
          </a:ln>
        </p:spPr>
      </p:pic>
      <p:sp>
        <p:nvSpPr>
          <p:cNvPr id="2" name="Rectangle: Single Corner Snipped 4" descr="colored rectangle">
            <a:extLst>
              <a:ext uri="{FF2B5EF4-FFF2-40B4-BE49-F238E27FC236}">
                <a16:creationId xmlns:a16="http://schemas.microsoft.com/office/drawing/2014/main" id="{CF3B3DB1-E0D7-205C-3594-D8EA95C5A855}"/>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159435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877E706-4994-5919-F323-01F1C823C5FA}"/>
              </a:ext>
            </a:extLst>
          </p:cNvPr>
          <p:cNvGrpSpPr/>
          <p:nvPr/>
        </p:nvGrpSpPr>
        <p:grpSpPr>
          <a:xfrm>
            <a:off x="334582" y="652705"/>
            <a:ext cx="3922786" cy="5152103"/>
            <a:chOff x="423072" y="825910"/>
            <a:chExt cx="3922786" cy="5152103"/>
          </a:xfrm>
        </p:grpSpPr>
        <p:sp>
          <p:nvSpPr>
            <p:cNvPr id="17" name="Rectangle: Rounded Corners 16">
              <a:extLst>
                <a:ext uri="{FF2B5EF4-FFF2-40B4-BE49-F238E27FC236}">
                  <a16:creationId xmlns:a16="http://schemas.microsoft.com/office/drawing/2014/main" id="{9B81B6B8-0474-587E-D84B-6D2C2DD9AC69}"/>
                </a:ext>
              </a:extLst>
            </p:cNvPr>
            <p:cNvSpPr/>
            <p:nvPr/>
          </p:nvSpPr>
          <p:spPr>
            <a:xfrm>
              <a:off x="423072" y="825910"/>
              <a:ext cx="3922786" cy="5152103"/>
            </a:xfrm>
            <a:prstGeom prst="roundRect">
              <a:avLst/>
            </a:prstGeom>
            <a:solidFill>
              <a:schemeClr val="bg1">
                <a:lumMod val="75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84C266D-2E31-4638-5E4F-D4FA370B586F}"/>
                </a:ext>
              </a:extLst>
            </p:cNvPr>
            <p:cNvSpPr/>
            <p:nvPr/>
          </p:nvSpPr>
          <p:spPr>
            <a:xfrm>
              <a:off x="3335864" y="4962831"/>
              <a:ext cx="985684" cy="98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D415A9-F558-67FC-74C2-30402209E0F3}"/>
                </a:ext>
              </a:extLst>
            </p:cNvPr>
            <p:cNvSpPr/>
            <p:nvPr/>
          </p:nvSpPr>
          <p:spPr>
            <a:xfrm>
              <a:off x="451162" y="4962831"/>
              <a:ext cx="985684" cy="98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olo 1">
            <a:extLst>
              <a:ext uri="{FF2B5EF4-FFF2-40B4-BE49-F238E27FC236}">
                <a16:creationId xmlns:a16="http://schemas.microsoft.com/office/drawing/2014/main" id="{575A8E1D-EE3E-515A-9E60-AF2DD84941A5}"/>
              </a:ext>
            </a:extLst>
          </p:cNvPr>
          <p:cNvSpPr txBox="1">
            <a:spLocks/>
          </p:cNvSpPr>
          <p:nvPr/>
        </p:nvSpPr>
        <p:spPr>
          <a:xfrm>
            <a:off x="1336" y="0"/>
            <a:ext cx="12190664"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Introduction</a:t>
            </a:r>
          </a:p>
        </p:txBody>
      </p:sp>
      <p:sp>
        <p:nvSpPr>
          <p:cNvPr id="18" name="Rectangle 17">
            <a:extLst>
              <a:ext uri="{FF2B5EF4-FFF2-40B4-BE49-F238E27FC236}">
                <a16:creationId xmlns:a16="http://schemas.microsoft.com/office/drawing/2014/main" id="{3CB6AABD-4DE8-A045-D4E1-99EB48A527B8}"/>
              </a:ext>
            </a:extLst>
          </p:cNvPr>
          <p:cNvSpPr/>
          <p:nvPr/>
        </p:nvSpPr>
        <p:spPr>
          <a:xfrm>
            <a:off x="2035420" y="2088214"/>
            <a:ext cx="521110" cy="3716594"/>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47B5936-C830-1A9F-08D4-892777400E64}"/>
              </a:ext>
            </a:extLst>
          </p:cNvPr>
          <p:cNvGrpSpPr/>
          <p:nvPr/>
        </p:nvGrpSpPr>
        <p:grpSpPr>
          <a:xfrm>
            <a:off x="1666711" y="5670756"/>
            <a:ext cx="1258529" cy="368708"/>
            <a:chOff x="1755200" y="5855111"/>
            <a:chExt cx="1258529" cy="368708"/>
          </a:xfrm>
        </p:grpSpPr>
        <p:sp>
          <p:nvSpPr>
            <p:cNvPr id="19" name="Rectangle 18">
              <a:extLst>
                <a:ext uri="{FF2B5EF4-FFF2-40B4-BE49-F238E27FC236}">
                  <a16:creationId xmlns:a16="http://schemas.microsoft.com/office/drawing/2014/main" id="{18466AB6-D423-1D99-F425-39C2355C7A6D}"/>
                </a:ext>
              </a:extLst>
            </p:cNvPr>
            <p:cNvSpPr/>
            <p:nvPr/>
          </p:nvSpPr>
          <p:spPr>
            <a:xfrm>
              <a:off x="1755200" y="5978013"/>
              <a:ext cx="1258529" cy="24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1C5267-E5D0-A99F-978A-0DC3C9CDA7E9}"/>
                </a:ext>
              </a:extLst>
            </p:cNvPr>
            <p:cNvSpPr/>
            <p:nvPr/>
          </p:nvSpPr>
          <p:spPr>
            <a:xfrm>
              <a:off x="2163380" y="5855111"/>
              <a:ext cx="442168" cy="24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85EAC28-A028-DF71-DE62-7D615403B9CE}"/>
              </a:ext>
            </a:extLst>
          </p:cNvPr>
          <p:cNvGrpSpPr/>
          <p:nvPr/>
        </p:nvGrpSpPr>
        <p:grpSpPr>
          <a:xfrm>
            <a:off x="1755274" y="1817826"/>
            <a:ext cx="1076594" cy="3986981"/>
            <a:chOff x="1843764" y="1991031"/>
            <a:chExt cx="1076594" cy="3986981"/>
          </a:xfrm>
          <a:solidFill>
            <a:srgbClr val="FF0000"/>
          </a:solidFill>
        </p:grpSpPr>
        <p:sp>
          <p:nvSpPr>
            <p:cNvPr id="22" name="Rectangle 21">
              <a:extLst>
                <a:ext uri="{FF2B5EF4-FFF2-40B4-BE49-F238E27FC236}">
                  <a16:creationId xmlns:a16="http://schemas.microsoft.com/office/drawing/2014/main" id="{A7F6A2F0-1483-7731-57E9-62CCB00AD8C6}"/>
                </a:ext>
              </a:extLst>
            </p:cNvPr>
            <p:cNvSpPr/>
            <p:nvPr/>
          </p:nvSpPr>
          <p:spPr>
            <a:xfrm>
              <a:off x="2674766" y="1991031"/>
              <a:ext cx="245592" cy="3986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6BD78A-2F55-9C41-1548-E48DD744026D}"/>
                </a:ext>
              </a:extLst>
            </p:cNvPr>
            <p:cNvSpPr/>
            <p:nvPr/>
          </p:nvSpPr>
          <p:spPr>
            <a:xfrm>
              <a:off x="1843764" y="1991032"/>
              <a:ext cx="245592" cy="39869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1ED2CE-84C4-C945-B347-2AFD8652EB4D}"/>
                </a:ext>
              </a:extLst>
            </p:cNvPr>
            <p:cNvSpPr/>
            <p:nvPr/>
          </p:nvSpPr>
          <p:spPr>
            <a:xfrm>
              <a:off x="2089356" y="1991032"/>
              <a:ext cx="585051" cy="265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34BED413-B360-14FC-077A-506AE27C0770}"/>
              </a:ext>
            </a:extLst>
          </p:cNvPr>
          <p:cNvCxnSpPr/>
          <p:nvPr/>
        </p:nvCxnSpPr>
        <p:spPr>
          <a:xfrm>
            <a:off x="4257368" y="4725339"/>
            <a:ext cx="0" cy="106065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B59F9A-71C1-9E79-F0D5-0E51699EBD34}"/>
              </a:ext>
            </a:extLst>
          </p:cNvPr>
          <p:cNvCxnSpPr/>
          <p:nvPr/>
        </p:nvCxnSpPr>
        <p:spPr>
          <a:xfrm>
            <a:off x="334685" y="4709740"/>
            <a:ext cx="0" cy="106065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369155-D793-A221-A87D-AEB9958879B8}"/>
              </a:ext>
            </a:extLst>
          </p:cNvPr>
          <p:cNvCxnSpPr>
            <a:cxnSpLocks/>
          </p:cNvCxnSpPr>
          <p:nvPr/>
        </p:nvCxnSpPr>
        <p:spPr>
          <a:xfrm flipH="1">
            <a:off x="2517058" y="5809722"/>
            <a:ext cx="174031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23E09E-E568-6B5E-EEAA-E9CA7432C337}"/>
              </a:ext>
            </a:extLst>
          </p:cNvPr>
          <p:cNvCxnSpPr>
            <a:cxnSpLocks/>
          </p:cNvCxnSpPr>
          <p:nvPr/>
        </p:nvCxnSpPr>
        <p:spPr>
          <a:xfrm flipH="1">
            <a:off x="334582" y="5809722"/>
            <a:ext cx="174031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8F58D9A-1A9D-9317-E9AE-E0BFAA33C671}"/>
              </a:ext>
            </a:extLst>
          </p:cNvPr>
          <p:cNvSpPr txBox="1"/>
          <p:nvPr/>
        </p:nvSpPr>
        <p:spPr>
          <a:xfrm>
            <a:off x="708345" y="882635"/>
            <a:ext cx="1138453" cy="400110"/>
          </a:xfrm>
          <a:prstGeom prst="rect">
            <a:avLst/>
          </a:prstGeom>
          <a:noFill/>
        </p:spPr>
        <p:txBody>
          <a:bodyPr wrap="none" rtlCol="0">
            <a:spAutoFit/>
          </a:bodyPr>
          <a:lstStyle/>
          <a:p>
            <a:r>
              <a:rPr lang="en-US" sz="2000" b="1" dirty="0">
                <a:latin typeface="Palatino Linotype" panose="02040502050505030304" pitchFamily="18" charset="0"/>
              </a:rPr>
              <a:t>n-HPGe</a:t>
            </a:r>
          </a:p>
        </p:txBody>
      </p:sp>
      <p:sp>
        <p:nvSpPr>
          <p:cNvPr id="38" name="TextBox 37">
            <a:extLst>
              <a:ext uri="{FF2B5EF4-FFF2-40B4-BE49-F238E27FC236}">
                <a16:creationId xmlns:a16="http://schemas.microsoft.com/office/drawing/2014/main" id="{C1500DED-0905-02A9-E4BB-9C4C925E0534}"/>
              </a:ext>
            </a:extLst>
          </p:cNvPr>
          <p:cNvSpPr txBox="1"/>
          <p:nvPr/>
        </p:nvSpPr>
        <p:spPr>
          <a:xfrm>
            <a:off x="1647496" y="1487693"/>
            <a:ext cx="1710725" cy="400110"/>
          </a:xfrm>
          <a:prstGeom prst="rect">
            <a:avLst/>
          </a:prstGeom>
          <a:noFill/>
        </p:spPr>
        <p:txBody>
          <a:bodyPr wrap="none" rtlCol="0">
            <a:spAutoFit/>
          </a:bodyPr>
          <a:lstStyle/>
          <a:p>
            <a:r>
              <a:rPr lang="en-US" sz="2000" b="1" dirty="0">
                <a:latin typeface="Palatino Linotype" panose="02040502050505030304" pitchFamily="18" charset="0"/>
              </a:rPr>
              <a:t>n</a:t>
            </a:r>
            <a:r>
              <a:rPr lang="en-US" sz="2000" b="1" baseline="30000" dirty="0">
                <a:latin typeface="Palatino Linotype" panose="02040502050505030304" pitchFamily="18" charset="0"/>
              </a:rPr>
              <a:t>+</a:t>
            </a:r>
            <a:r>
              <a:rPr lang="en-US" sz="2000" b="1" dirty="0">
                <a:latin typeface="Palatino Linotype" panose="02040502050505030304" pitchFamily="18" charset="0"/>
              </a:rPr>
              <a:t>(Li) [GND]</a:t>
            </a:r>
          </a:p>
        </p:txBody>
      </p:sp>
      <p:sp>
        <p:nvSpPr>
          <p:cNvPr id="39" name="TextBox 38">
            <a:extLst>
              <a:ext uri="{FF2B5EF4-FFF2-40B4-BE49-F238E27FC236}">
                <a16:creationId xmlns:a16="http://schemas.microsoft.com/office/drawing/2014/main" id="{BC41DBC6-9078-05C9-7B5A-3076812848C3}"/>
              </a:ext>
            </a:extLst>
          </p:cNvPr>
          <p:cNvSpPr txBox="1"/>
          <p:nvPr/>
        </p:nvSpPr>
        <p:spPr>
          <a:xfrm>
            <a:off x="4053015" y="529801"/>
            <a:ext cx="1327608" cy="400110"/>
          </a:xfrm>
          <a:prstGeom prst="rect">
            <a:avLst/>
          </a:prstGeom>
          <a:noFill/>
        </p:spPr>
        <p:txBody>
          <a:bodyPr wrap="none" rtlCol="0">
            <a:spAutoFit/>
          </a:bodyPr>
          <a:lstStyle/>
          <a:p>
            <a:r>
              <a:rPr lang="en-US" sz="2000" b="1" dirty="0">
                <a:latin typeface="Palatino Linotype" panose="02040502050505030304" pitchFamily="18" charset="0"/>
              </a:rPr>
              <a:t>p</a:t>
            </a:r>
            <a:r>
              <a:rPr lang="en-US" sz="2000" b="1" baseline="30000" dirty="0">
                <a:latin typeface="Palatino Linotype" panose="02040502050505030304" pitchFamily="18" charset="0"/>
              </a:rPr>
              <a:t>+</a:t>
            </a:r>
            <a:r>
              <a:rPr lang="en-US" sz="2000" b="1" dirty="0">
                <a:latin typeface="Palatino Linotype" panose="02040502050505030304" pitchFamily="18" charset="0"/>
              </a:rPr>
              <a:t>(B) [V+]</a:t>
            </a:r>
          </a:p>
        </p:txBody>
      </p:sp>
      <p:sp>
        <p:nvSpPr>
          <p:cNvPr id="40" name="TextBox 39">
            <a:extLst>
              <a:ext uri="{FF2B5EF4-FFF2-40B4-BE49-F238E27FC236}">
                <a16:creationId xmlns:a16="http://schemas.microsoft.com/office/drawing/2014/main" id="{FDDB6D44-A45D-93CA-C10A-1562608653D8}"/>
              </a:ext>
            </a:extLst>
          </p:cNvPr>
          <p:cNvSpPr txBox="1"/>
          <p:nvPr/>
        </p:nvSpPr>
        <p:spPr>
          <a:xfrm>
            <a:off x="2709072" y="5815728"/>
            <a:ext cx="1523174" cy="400110"/>
          </a:xfrm>
          <a:prstGeom prst="rect">
            <a:avLst/>
          </a:prstGeom>
          <a:noFill/>
        </p:spPr>
        <p:txBody>
          <a:bodyPr wrap="none" rtlCol="0">
            <a:spAutoFit/>
          </a:bodyPr>
          <a:lstStyle/>
          <a:p>
            <a:r>
              <a:rPr lang="en-US" sz="2000" b="1" dirty="0">
                <a:latin typeface="Palatino Linotype" panose="02040502050505030304" pitchFamily="18" charset="0"/>
              </a:rPr>
              <a:t>Passivation</a:t>
            </a:r>
          </a:p>
        </p:txBody>
      </p:sp>
      <p:cxnSp>
        <p:nvCxnSpPr>
          <p:cNvPr id="44" name="Straight Arrow Connector 43">
            <a:extLst>
              <a:ext uri="{FF2B5EF4-FFF2-40B4-BE49-F238E27FC236}">
                <a16:creationId xmlns:a16="http://schemas.microsoft.com/office/drawing/2014/main" id="{12A5BFF9-6961-E07B-8A59-76B91213380C}"/>
              </a:ext>
            </a:extLst>
          </p:cNvPr>
          <p:cNvCxnSpPr>
            <a:cxnSpLocks/>
          </p:cNvCxnSpPr>
          <p:nvPr/>
        </p:nvCxnSpPr>
        <p:spPr>
          <a:xfrm>
            <a:off x="4000069" y="2750853"/>
            <a:ext cx="257658"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7370E344-99B2-62D3-1967-47800B881420}"/>
              </a:ext>
            </a:extLst>
          </p:cNvPr>
          <p:cNvSpPr txBox="1"/>
          <p:nvPr/>
        </p:nvSpPr>
        <p:spPr>
          <a:xfrm>
            <a:off x="3712857" y="2321056"/>
            <a:ext cx="340158" cy="400110"/>
          </a:xfrm>
          <a:prstGeom prst="rect">
            <a:avLst/>
          </a:prstGeom>
          <a:noFill/>
        </p:spPr>
        <p:txBody>
          <a:bodyPr wrap="none" rtlCol="0">
            <a:spAutoFit/>
          </a:bodyPr>
          <a:lstStyle/>
          <a:p>
            <a:r>
              <a:rPr lang="en-US" sz="2000" b="1" dirty="0">
                <a:latin typeface="Palatino Linotype" panose="02040502050505030304" pitchFamily="18" charset="0"/>
              </a:rPr>
              <a:t>E</a:t>
            </a:r>
          </a:p>
        </p:txBody>
      </p:sp>
      <p:cxnSp>
        <p:nvCxnSpPr>
          <p:cNvPr id="49" name="Straight Connector 48">
            <a:extLst>
              <a:ext uri="{FF2B5EF4-FFF2-40B4-BE49-F238E27FC236}">
                <a16:creationId xmlns:a16="http://schemas.microsoft.com/office/drawing/2014/main" id="{2C5B2CCD-C2A1-72A7-FBF9-3C2F21C7BA18}"/>
              </a:ext>
            </a:extLst>
          </p:cNvPr>
          <p:cNvCxnSpPr>
            <a:cxnSpLocks/>
          </p:cNvCxnSpPr>
          <p:nvPr/>
        </p:nvCxnSpPr>
        <p:spPr>
          <a:xfrm>
            <a:off x="4000069" y="2750852"/>
            <a:ext cx="52946" cy="0"/>
          </a:xfrm>
          <a:prstGeom prst="line">
            <a:avLst/>
          </a:prstGeom>
          <a:ln w="38100"/>
        </p:spPr>
        <p:style>
          <a:lnRef idx="1">
            <a:schemeClr val="dk1"/>
          </a:lnRef>
          <a:fillRef idx="0">
            <a:schemeClr val="dk1"/>
          </a:fillRef>
          <a:effectRef idx="0">
            <a:schemeClr val="dk1"/>
          </a:effectRef>
          <a:fontRef idx="minor">
            <a:schemeClr val="tx1"/>
          </a:fontRef>
        </p:style>
      </p:cxnSp>
      <p:pic>
        <p:nvPicPr>
          <p:cNvPr id="1117" name="Picture 1116" descr="A picture containing sketch, black and white, black, drawing&#10;&#10;Description automatically generated">
            <a:extLst>
              <a:ext uri="{FF2B5EF4-FFF2-40B4-BE49-F238E27FC236}">
                <a16:creationId xmlns:a16="http://schemas.microsoft.com/office/drawing/2014/main" id="{FB195388-758D-ADF8-9DFC-A99C1C030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211411">
            <a:off x="3256660" y="4839976"/>
            <a:ext cx="1836842" cy="392346"/>
          </a:xfrm>
          <a:prstGeom prst="rect">
            <a:avLst/>
          </a:prstGeom>
        </p:spPr>
      </p:pic>
      <p:cxnSp>
        <p:nvCxnSpPr>
          <p:cNvPr id="1119" name="Straight Arrow Connector 1118">
            <a:extLst>
              <a:ext uri="{FF2B5EF4-FFF2-40B4-BE49-F238E27FC236}">
                <a16:creationId xmlns:a16="http://schemas.microsoft.com/office/drawing/2014/main" id="{F6C3D138-78EA-F25E-189B-9A661B7BFDCF}"/>
              </a:ext>
            </a:extLst>
          </p:cNvPr>
          <p:cNvCxnSpPr>
            <a:cxnSpLocks/>
          </p:cNvCxnSpPr>
          <p:nvPr/>
        </p:nvCxnSpPr>
        <p:spPr>
          <a:xfrm>
            <a:off x="3678522" y="4169942"/>
            <a:ext cx="55372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21" name="Straight Arrow Connector 1120">
            <a:extLst>
              <a:ext uri="{FF2B5EF4-FFF2-40B4-BE49-F238E27FC236}">
                <a16:creationId xmlns:a16="http://schemas.microsoft.com/office/drawing/2014/main" id="{8C725E0E-9318-2B95-6420-E0A7D3E40AE9}"/>
              </a:ext>
            </a:extLst>
          </p:cNvPr>
          <p:cNvCxnSpPr>
            <a:cxnSpLocks/>
          </p:cNvCxnSpPr>
          <p:nvPr/>
        </p:nvCxnSpPr>
        <p:spPr>
          <a:xfrm flipH="1">
            <a:off x="2829465" y="4169942"/>
            <a:ext cx="883392" cy="0"/>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23" name="TextBox 1122">
            <a:extLst>
              <a:ext uri="{FF2B5EF4-FFF2-40B4-BE49-F238E27FC236}">
                <a16:creationId xmlns:a16="http://schemas.microsoft.com/office/drawing/2014/main" id="{617CBDCD-1094-0771-EE6E-399F6EA0F03C}"/>
              </a:ext>
            </a:extLst>
          </p:cNvPr>
          <p:cNvSpPr txBox="1"/>
          <p:nvPr/>
        </p:nvSpPr>
        <p:spPr>
          <a:xfrm>
            <a:off x="3770648" y="3753779"/>
            <a:ext cx="340158" cy="400110"/>
          </a:xfrm>
          <a:prstGeom prst="rect">
            <a:avLst/>
          </a:prstGeom>
          <a:noFill/>
        </p:spPr>
        <p:txBody>
          <a:bodyPr wrap="none" rtlCol="0">
            <a:spAutoFit/>
          </a:bodyPr>
          <a:lstStyle/>
          <a:p>
            <a:r>
              <a:rPr lang="en-US" sz="2000" b="1" dirty="0">
                <a:latin typeface="Palatino Linotype" panose="02040502050505030304" pitchFamily="18" charset="0"/>
              </a:rPr>
              <a:t>h</a:t>
            </a:r>
          </a:p>
        </p:txBody>
      </p:sp>
      <p:sp>
        <p:nvSpPr>
          <p:cNvPr id="1124" name="TextBox 1123">
            <a:extLst>
              <a:ext uri="{FF2B5EF4-FFF2-40B4-BE49-F238E27FC236}">
                <a16:creationId xmlns:a16="http://schemas.microsoft.com/office/drawing/2014/main" id="{BBC024F6-AD97-7490-1F3F-47B6C13B0954}"/>
              </a:ext>
            </a:extLst>
          </p:cNvPr>
          <p:cNvSpPr txBox="1"/>
          <p:nvPr/>
        </p:nvSpPr>
        <p:spPr>
          <a:xfrm>
            <a:off x="3157753" y="3753779"/>
            <a:ext cx="312906" cy="400110"/>
          </a:xfrm>
          <a:prstGeom prst="rect">
            <a:avLst/>
          </a:prstGeom>
          <a:noFill/>
        </p:spPr>
        <p:txBody>
          <a:bodyPr wrap="none" rtlCol="0">
            <a:spAutoFit/>
          </a:bodyPr>
          <a:lstStyle/>
          <a:p>
            <a:r>
              <a:rPr lang="en-US" sz="2000" b="1" dirty="0">
                <a:latin typeface="Palatino Linotype" panose="02040502050505030304" pitchFamily="18" charset="0"/>
              </a:rPr>
              <a:t>e</a:t>
            </a:r>
          </a:p>
        </p:txBody>
      </p:sp>
      <p:sp>
        <p:nvSpPr>
          <p:cNvPr id="1125" name="TextBox 17">
            <a:extLst>
              <a:ext uri="{FF2B5EF4-FFF2-40B4-BE49-F238E27FC236}">
                <a16:creationId xmlns:a16="http://schemas.microsoft.com/office/drawing/2014/main" id="{58461689-8051-6A71-9CE2-94723318A7B5}"/>
              </a:ext>
            </a:extLst>
          </p:cNvPr>
          <p:cNvSpPr txBox="1"/>
          <p:nvPr/>
        </p:nvSpPr>
        <p:spPr>
          <a:xfrm>
            <a:off x="4577219" y="1063324"/>
            <a:ext cx="3213173" cy="923330"/>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dirty="0">
                <a:latin typeface="Palatino Linotype" panose="02040502050505030304" pitchFamily="18" charset="0"/>
              </a:rPr>
              <a:t>Boron junctions are thin, thermally stable and easily </a:t>
            </a:r>
            <a:r>
              <a:rPr lang="en-US" dirty="0" err="1">
                <a:latin typeface="Palatino Linotype" panose="02040502050505030304" pitchFamily="18" charset="0"/>
              </a:rPr>
              <a:t>segmentable</a:t>
            </a:r>
            <a:r>
              <a:rPr lang="en-US" dirty="0">
                <a:latin typeface="Palatino Linotype" panose="02040502050505030304" pitchFamily="18" charset="0"/>
              </a:rPr>
              <a:t> on n-HPGe.</a:t>
            </a:r>
            <a:endParaRPr lang="en-US" sz="1600" dirty="0">
              <a:latin typeface="Palatino Linotype" panose="02040502050505030304" pitchFamily="18" charset="0"/>
            </a:endParaRPr>
          </a:p>
        </p:txBody>
      </p:sp>
      <p:cxnSp>
        <p:nvCxnSpPr>
          <p:cNvPr id="1132" name="Straight Arrow Connector 1131">
            <a:extLst>
              <a:ext uri="{FF2B5EF4-FFF2-40B4-BE49-F238E27FC236}">
                <a16:creationId xmlns:a16="http://schemas.microsoft.com/office/drawing/2014/main" id="{61F9C4D6-D25B-F710-707D-5CCECBC459AA}"/>
              </a:ext>
            </a:extLst>
          </p:cNvPr>
          <p:cNvCxnSpPr>
            <a:cxnSpLocks/>
            <a:stCxn id="1125" idx="3"/>
          </p:cNvCxnSpPr>
          <p:nvPr/>
        </p:nvCxnSpPr>
        <p:spPr>
          <a:xfrm flipV="1">
            <a:off x="7790392" y="1522567"/>
            <a:ext cx="592758" cy="24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34" name="Gruppo 1133">
            <a:extLst>
              <a:ext uri="{FF2B5EF4-FFF2-40B4-BE49-F238E27FC236}">
                <a16:creationId xmlns:a16="http://schemas.microsoft.com/office/drawing/2014/main" id="{C5FE2B2B-E5F6-9C23-775C-5116BE6E115E}"/>
              </a:ext>
            </a:extLst>
          </p:cNvPr>
          <p:cNvGrpSpPr/>
          <p:nvPr/>
        </p:nvGrpSpPr>
        <p:grpSpPr>
          <a:xfrm>
            <a:off x="247454" y="507626"/>
            <a:ext cx="4077029" cy="4278202"/>
            <a:chOff x="247454" y="507626"/>
            <a:chExt cx="4077029" cy="4278202"/>
          </a:xfrm>
        </p:grpSpPr>
        <p:sp>
          <p:nvSpPr>
            <p:cNvPr id="5" name="Rettangolo con angoli arrotondati 4">
              <a:extLst>
                <a:ext uri="{FF2B5EF4-FFF2-40B4-BE49-F238E27FC236}">
                  <a16:creationId xmlns:a16="http://schemas.microsoft.com/office/drawing/2014/main" id="{E64979A0-3DFA-AA7D-D5A3-5A1C5EA3661C}"/>
                </a:ext>
              </a:extLst>
            </p:cNvPr>
            <p:cNvSpPr/>
            <p:nvPr/>
          </p:nvSpPr>
          <p:spPr>
            <a:xfrm>
              <a:off x="4128898" y="4685611"/>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con angoli arrotondati 5">
              <a:extLst>
                <a:ext uri="{FF2B5EF4-FFF2-40B4-BE49-F238E27FC236}">
                  <a16:creationId xmlns:a16="http://schemas.microsoft.com/office/drawing/2014/main" id="{9AEB75DA-A7D6-1A9A-D778-07385F9BC01C}"/>
                </a:ext>
              </a:extLst>
            </p:cNvPr>
            <p:cNvSpPr/>
            <p:nvPr/>
          </p:nvSpPr>
          <p:spPr>
            <a:xfrm>
              <a:off x="4140008" y="3774912"/>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con angoli arrotondati 10">
              <a:extLst>
                <a:ext uri="{FF2B5EF4-FFF2-40B4-BE49-F238E27FC236}">
                  <a16:creationId xmlns:a16="http://schemas.microsoft.com/office/drawing/2014/main" id="{098FAA9E-5C3F-9C18-B8C9-A3E8374EF068}"/>
                </a:ext>
              </a:extLst>
            </p:cNvPr>
            <p:cNvSpPr/>
            <p:nvPr/>
          </p:nvSpPr>
          <p:spPr>
            <a:xfrm>
              <a:off x="4135108" y="2907430"/>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con angoli arrotondati 11">
              <a:extLst>
                <a:ext uri="{FF2B5EF4-FFF2-40B4-BE49-F238E27FC236}">
                  <a16:creationId xmlns:a16="http://schemas.microsoft.com/office/drawing/2014/main" id="{F9B8E7A6-2608-EEAD-89EB-4793DBBF0C50}"/>
                </a:ext>
              </a:extLst>
            </p:cNvPr>
            <p:cNvSpPr/>
            <p:nvPr/>
          </p:nvSpPr>
          <p:spPr>
            <a:xfrm>
              <a:off x="4118444" y="2009595"/>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1C906DE6-C5FB-CB07-08D8-12C861451EE4}"/>
                </a:ext>
              </a:extLst>
            </p:cNvPr>
            <p:cNvSpPr/>
            <p:nvPr/>
          </p:nvSpPr>
          <p:spPr>
            <a:xfrm>
              <a:off x="4118444" y="1211977"/>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BB335EC4-B715-88D1-C117-34F171CE22FA}"/>
                </a:ext>
              </a:extLst>
            </p:cNvPr>
            <p:cNvSpPr/>
            <p:nvPr/>
          </p:nvSpPr>
          <p:spPr>
            <a:xfrm>
              <a:off x="257908" y="4651045"/>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con angoli arrotondati 14">
              <a:extLst>
                <a:ext uri="{FF2B5EF4-FFF2-40B4-BE49-F238E27FC236}">
                  <a16:creationId xmlns:a16="http://schemas.microsoft.com/office/drawing/2014/main" id="{D1607EAE-15C2-56AF-2974-A622C085F6E0}"/>
                </a:ext>
              </a:extLst>
            </p:cNvPr>
            <p:cNvSpPr/>
            <p:nvPr/>
          </p:nvSpPr>
          <p:spPr>
            <a:xfrm>
              <a:off x="269018" y="3740346"/>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con angoli arrotondati 15">
              <a:extLst>
                <a:ext uri="{FF2B5EF4-FFF2-40B4-BE49-F238E27FC236}">
                  <a16:creationId xmlns:a16="http://schemas.microsoft.com/office/drawing/2014/main" id="{9D634BEF-FD9A-371A-6C59-8E89B9CFB2A5}"/>
                </a:ext>
              </a:extLst>
            </p:cNvPr>
            <p:cNvSpPr/>
            <p:nvPr/>
          </p:nvSpPr>
          <p:spPr>
            <a:xfrm>
              <a:off x="264118" y="2872864"/>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con angoli arrotondati 25">
              <a:extLst>
                <a:ext uri="{FF2B5EF4-FFF2-40B4-BE49-F238E27FC236}">
                  <a16:creationId xmlns:a16="http://schemas.microsoft.com/office/drawing/2014/main" id="{A8037774-11BF-9A25-3BE1-C64F5F86531B}"/>
                </a:ext>
              </a:extLst>
            </p:cNvPr>
            <p:cNvSpPr/>
            <p:nvPr/>
          </p:nvSpPr>
          <p:spPr>
            <a:xfrm>
              <a:off x="247454" y="1975029"/>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con angoli arrotondati 29">
              <a:extLst>
                <a:ext uri="{FF2B5EF4-FFF2-40B4-BE49-F238E27FC236}">
                  <a16:creationId xmlns:a16="http://schemas.microsoft.com/office/drawing/2014/main" id="{9786AFCD-05AB-4D1B-4981-AB8C744D7FA7}"/>
                </a:ext>
              </a:extLst>
            </p:cNvPr>
            <p:cNvSpPr/>
            <p:nvPr/>
          </p:nvSpPr>
          <p:spPr>
            <a:xfrm>
              <a:off x="247454" y="1177411"/>
              <a:ext cx="184475" cy="100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0" name="Rettangolo con angoli arrotondati 1119">
              <a:extLst>
                <a:ext uri="{FF2B5EF4-FFF2-40B4-BE49-F238E27FC236}">
                  <a16:creationId xmlns:a16="http://schemas.microsoft.com/office/drawing/2014/main" id="{BAC4D414-E315-9430-D46C-A80606FA477E}"/>
                </a:ext>
              </a:extLst>
            </p:cNvPr>
            <p:cNvSpPr/>
            <p:nvPr/>
          </p:nvSpPr>
          <p:spPr>
            <a:xfrm>
              <a:off x="944102" y="516159"/>
              <a:ext cx="103464" cy="254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2" name="Rettangolo con angoli arrotondati 1121">
              <a:extLst>
                <a:ext uri="{FF2B5EF4-FFF2-40B4-BE49-F238E27FC236}">
                  <a16:creationId xmlns:a16="http://schemas.microsoft.com/office/drawing/2014/main" id="{5735AE55-4622-A421-00B8-019853461E11}"/>
                </a:ext>
              </a:extLst>
            </p:cNvPr>
            <p:cNvSpPr/>
            <p:nvPr/>
          </p:nvSpPr>
          <p:spPr>
            <a:xfrm>
              <a:off x="2241659" y="507626"/>
              <a:ext cx="103464" cy="254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1" name="Rettangolo con angoli arrotondati 1130">
              <a:extLst>
                <a:ext uri="{FF2B5EF4-FFF2-40B4-BE49-F238E27FC236}">
                  <a16:creationId xmlns:a16="http://schemas.microsoft.com/office/drawing/2014/main" id="{43A35A52-646C-E0F1-DCF2-A50A0BC1E286}"/>
                </a:ext>
              </a:extLst>
            </p:cNvPr>
            <p:cNvSpPr/>
            <p:nvPr/>
          </p:nvSpPr>
          <p:spPr>
            <a:xfrm>
              <a:off x="3539216" y="508157"/>
              <a:ext cx="103464" cy="254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extBox 17">
            <a:extLst>
              <a:ext uri="{FF2B5EF4-FFF2-40B4-BE49-F238E27FC236}">
                <a16:creationId xmlns:a16="http://schemas.microsoft.com/office/drawing/2014/main" id="{4E64EF81-927D-323A-0BD1-96922269BEA8}"/>
              </a:ext>
            </a:extLst>
          </p:cNvPr>
          <p:cNvSpPr txBox="1"/>
          <p:nvPr/>
        </p:nvSpPr>
        <p:spPr>
          <a:xfrm>
            <a:off x="8386082" y="1195389"/>
            <a:ext cx="3213167" cy="646331"/>
          </a:xfrm>
          <a:prstGeom prst="rect">
            <a:avLst/>
          </a:prstGeom>
          <a:solidFill>
            <a:schemeClr val="accent2">
              <a:lumMod val="40000"/>
              <a:lumOff val="60000"/>
            </a:schemeClr>
          </a:solidFill>
          <a:ln w="38100">
            <a:solidFill>
              <a:srgbClr val="FF0000"/>
            </a:solidFill>
          </a:ln>
        </p:spPr>
        <p:txBody>
          <a:bodyPr wrap="square" rtlCol="0">
            <a:spAutoFit/>
          </a:bodyPr>
          <a:lstStyle/>
          <a:p>
            <a:pPr algn="ctr"/>
            <a:r>
              <a:rPr lang="en-US" dirty="0">
                <a:latin typeface="Palatino Linotype" panose="02040502050505030304" pitchFamily="18" charset="0"/>
              </a:rPr>
              <a:t>Lithium junctions are thick and thermally unstable.</a:t>
            </a:r>
            <a:endParaRPr lang="en-US" sz="1600" dirty="0">
              <a:latin typeface="Palatino Linotype" panose="02040502050505030304" pitchFamily="18" charset="0"/>
            </a:endParaRPr>
          </a:p>
        </p:txBody>
      </p:sp>
      <p:sp>
        <p:nvSpPr>
          <p:cNvPr id="4" name="TextBox 17">
            <a:extLst>
              <a:ext uri="{FF2B5EF4-FFF2-40B4-BE49-F238E27FC236}">
                <a16:creationId xmlns:a16="http://schemas.microsoft.com/office/drawing/2014/main" id="{C8914218-E4F9-8E1F-5EAC-53684593EE3B}"/>
              </a:ext>
            </a:extLst>
          </p:cNvPr>
          <p:cNvSpPr txBox="1"/>
          <p:nvPr/>
        </p:nvSpPr>
        <p:spPr>
          <a:xfrm>
            <a:off x="5708568" y="3128581"/>
            <a:ext cx="4756405" cy="646331"/>
          </a:xfrm>
          <a:prstGeom prst="rect">
            <a:avLst/>
          </a:prstGeom>
          <a:solidFill>
            <a:schemeClr val="accent4">
              <a:lumMod val="20000"/>
              <a:lumOff val="80000"/>
            </a:schemeClr>
          </a:solidFill>
          <a:ln w="38100">
            <a:solidFill>
              <a:srgbClr val="FFC000"/>
            </a:solidFill>
          </a:ln>
        </p:spPr>
        <p:txBody>
          <a:bodyPr wrap="square" rtlCol="0">
            <a:spAutoFit/>
          </a:bodyPr>
          <a:lstStyle/>
          <a:p>
            <a:pPr algn="ctr"/>
            <a:r>
              <a:rPr lang="en-US" dirty="0">
                <a:latin typeface="Palatino Linotype" panose="02040502050505030304" pitchFamily="18" charset="0"/>
              </a:rPr>
              <a:t>Thin and thermally stable n-type dopants (Pulsed Laser Melting).</a:t>
            </a:r>
            <a:endParaRPr lang="en-US" sz="1600" dirty="0">
              <a:latin typeface="Palatino Linotype" panose="02040502050505030304" pitchFamily="18" charset="0"/>
            </a:endParaRPr>
          </a:p>
        </p:txBody>
      </p:sp>
      <p:sp>
        <p:nvSpPr>
          <p:cNvPr id="10" name="TextBox 17">
            <a:extLst>
              <a:ext uri="{FF2B5EF4-FFF2-40B4-BE49-F238E27FC236}">
                <a16:creationId xmlns:a16="http://schemas.microsoft.com/office/drawing/2014/main" id="{B7708EE1-A798-1B65-286C-722425660150}"/>
              </a:ext>
            </a:extLst>
          </p:cNvPr>
          <p:cNvSpPr txBox="1"/>
          <p:nvPr/>
        </p:nvSpPr>
        <p:spPr>
          <a:xfrm>
            <a:off x="4981733" y="4652360"/>
            <a:ext cx="2972012" cy="923330"/>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dirty="0">
                <a:latin typeface="Palatino Linotype" panose="02040502050505030304" pitchFamily="18" charset="0"/>
              </a:rPr>
              <a:t>p-HPGe with thin n+ junction collecting electrons.</a:t>
            </a:r>
            <a:endParaRPr lang="en-US" sz="1600" dirty="0">
              <a:latin typeface="Palatino Linotype" panose="02040502050505030304" pitchFamily="18" charset="0"/>
            </a:endParaRPr>
          </a:p>
        </p:txBody>
      </p:sp>
      <p:sp>
        <p:nvSpPr>
          <p:cNvPr id="1126" name="TextBox 17">
            <a:extLst>
              <a:ext uri="{FF2B5EF4-FFF2-40B4-BE49-F238E27FC236}">
                <a16:creationId xmlns:a16="http://schemas.microsoft.com/office/drawing/2014/main" id="{6A3A0987-A370-F9F7-0C41-F08E1764ED4C}"/>
              </a:ext>
            </a:extLst>
          </p:cNvPr>
          <p:cNvSpPr txBox="1"/>
          <p:nvPr/>
        </p:nvSpPr>
        <p:spPr>
          <a:xfrm>
            <a:off x="8624304" y="4790859"/>
            <a:ext cx="2972012" cy="646331"/>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dirty="0">
                <a:latin typeface="Palatino Linotype" panose="02040502050505030304" pitchFamily="18" charset="0"/>
              </a:rPr>
              <a:t>Expansion of these techniques to p+ dopants.</a:t>
            </a:r>
            <a:endParaRPr lang="en-US" sz="1600" dirty="0">
              <a:latin typeface="Palatino Linotype" panose="02040502050505030304" pitchFamily="18" charset="0"/>
            </a:endParaRPr>
          </a:p>
        </p:txBody>
      </p:sp>
      <p:cxnSp>
        <p:nvCxnSpPr>
          <p:cNvPr id="1128" name="Straight Arrow Connector 1134">
            <a:extLst>
              <a:ext uri="{FF2B5EF4-FFF2-40B4-BE49-F238E27FC236}">
                <a16:creationId xmlns:a16="http://schemas.microsoft.com/office/drawing/2014/main" id="{CCFE27C3-5589-2012-8FF2-DA16EC73A581}"/>
              </a:ext>
            </a:extLst>
          </p:cNvPr>
          <p:cNvCxnSpPr>
            <a:cxnSpLocks/>
            <a:stCxn id="2" idx="2"/>
            <a:endCxn id="4" idx="0"/>
          </p:cNvCxnSpPr>
          <p:nvPr/>
        </p:nvCxnSpPr>
        <p:spPr>
          <a:xfrm flipH="1">
            <a:off x="8086771" y="1841720"/>
            <a:ext cx="1905895" cy="128686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29" name="Straight Arrow Connector 1136">
            <a:extLst>
              <a:ext uri="{FF2B5EF4-FFF2-40B4-BE49-F238E27FC236}">
                <a16:creationId xmlns:a16="http://schemas.microsoft.com/office/drawing/2014/main" id="{309D8382-1FFC-3BD2-2F8A-6D17426DC1AE}"/>
              </a:ext>
            </a:extLst>
          </p:cNvPr>
          <p:cNvCxnSpPr>
            <a:cxnSpLocks/>
            <a:stCxn id="4" idx="2"/>
            <a:endCxn id="10" idx="0"/>
          </p:cNvCxnSpPr>
          <p:nvPr/>
        </p:nvCxnSpPr>
        <p:spPr>
          <a:xfrm flipH="1">
            <a:off x="6467739" y="3774912"/>
            <a:ext cx="1619032" cy="87744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30" name="Straight Arrow Connector 1138">
            <a:extLst>
              <a:ext uri="{FF2B5EF4-FFF2-40B4-BE49-F238E27FC236}">
                <a16:creationId xmlns:a16="http://schemas.microsoft.com/office/drawing/2014/main" id="{A28F8DD7-60FD-D4EF-8A14-2D34DBD6B87E}"/>
              </a:ext>
            </a:extLst>
          </p:cNvPr>
          <p:cNvCxnSpPr>
            <a:cxnSpLocks/>
            <a:stCxn id="10" idx="3"/>
            <a:endCxn id="1126" idx="1"/>
          </p:cNvCxnSpPr>
          <p:nvPr/>
        </p:nvCxnSpPr>
        <p:spPr>
          <a:xfrm>
            <a:off x="7953745" y="5114025"/>
            <a:ext cx="67055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40" name="TextBox 37">
            <a:extLst>
              <a:ext uri="{FF2B5EF4-FFF2-40B4-BE49-F238E27FC236}">
                <a16:creationId xmlns:a16="http://schemas.microsoft.com/office/drawing/2014/main" id="{07EDE4A6-49B7-C116-6268-EB25A2A06168}"/>
              </a:ext>
            </a:extLst>
          </p:cNvPr>
          <p:cNvSpPr txBox="1"/>
          <p:nvPr/>
        </p:nvSpPr>
        <p:spPr>
          <a:xfrm>
            <a:off x="1546507" y="1487693"/>
            <a:ext cx="1811714" cy="400110"/>
          </a:xfrm>
          <a:prstGeom prst="rect">
            <a:avLst/>
          </a:prstGeom>
          <a:noFill/>
        </p:spPr>
        <p:txBody>
          <a:bodyPr wrap="none" rtlCol="0">
            <a:spAutoFit/>
          </a:bodyPr>
          <a:lstStyle/>
          <a:p>
            <a:r>
              <a:rPr lang="en-US" sz="2000" b="1" dirty="0">
                <a:latin typeface="Palatino Linotype" panose="02040502050505030304" pitchFamily="18" charset="0"/>
              </a:rPr>
              <a:t>n</a:t>
            </a:r>
            <a:r>
              <a:rPr lang="en-US" sz="2000" b="1" baseline="30000" dirty="0">
                <a:latin typeface="Palatino Linotype" panose="02040502050505030304" pitchFamily="18" charset="0"/>
              </a:rPr>
              <a:t>+</a:t>
            </a:r>
            <a:r>
              <a:rPr lang="en-US" sz="2000" b="1" dirty="0">
                <a:latin typeface="Palatino Linotype" panose="02040502050505030304" pitchFamily="18" charset="0"/>
              </a:rPr>
              <a:t>(???) [GND]</a:t>
            </a:r>
          </a:p>
        </p:txBody>
      </p:sp>
      <p:sp>
        <p:nvSpPr>
          <p:cNvPr id="9" name="Rectangle: Single Corner Snipped 4" descr="colored rectangle">
            <a:extLst>
              <a:ext uri="{FF2B5EF4-FFF2-40B4-BE49-F238E27FC236}">
                <a16:creationId xmlns:a16="http://schemas.microsoft.com/office/drawing/2014/main" id="{22519255-6CCE-2D0B-5991-5377DB8BFCED}"/>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215003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49"/>
                                        </p:tgtEl>
                                      </p:cBhvr>
                                      <p:by x="2300000" y="100000"/>
                                    </p:animScale>
                                  </p:childTnLst>
                                </p:cTn>
                              </p:par>
                              <p:par>
                                <p:cTn id="33" presetID="35" presetClass="path" presetSubtype="0" accel="50000" decel="50000" fill="hold" nodeType="withEffect">
                                  <p:stCondLst>
                                    <p:cond delay="0"/>
                                  </p:stCondLst>
                                  <p:childTnLst>
                                    <p:animMotion origin="layout" path="M 1.66667E-6 2.59259E-6 L -0.02565 2.59259E-6 " pathEditMode="relative" rAng="0" ptsTypes="AA">
                                      <p:cBhvr>
                                        <p:cTn id="34" dur="2000" fill="hold"/>
                                        <p:tgtEl>
                                          <p:spTgt spid="49"/>
                                        </p:tgtEl>
                                        <p:attrNameLst>
                                          <p:attrName>ppt_x</p:attrName>
                                          <p:attrName>ppt_y</p:attrName>
                                        </p:attrNameLst>
                                      </p:cBhvr>
                                      <p:rCtr x="-1289" y="0"/>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17"/>
                                        </p:tgtEl>
                                        <p:attrNameLst>
                                          <p:attrName>style.visibility</p:attrName>
                                        </p:attrNameLst>
                                      </p:cBhvr>
                                      <p:to>
                                        <p:strVal val="visible"/>
                                      </p:to>
                                    </p:set>
                                    <p:animEffect transition="in" filter="fade">
                                      <p:cBhvr>
                                        <p:cTn id="39" dur="500"/>
                                        <p:tgtEl>
                                          <p:spTgt spid="11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19"/>
                                        </p:tgtEl>
                                        <p:attrNameLst>
                                          <p:attrName>style.visibility</p:attrName>
                                        </p:attrNameLst>
                                      </p:cBhvr>
                                      <p:to>
                                        <p:strVal val="visible"/>
                                      </p:to>
                                    </p:set>
                                    <p:animEffect transition="in" filter="fade">
                                      <p:cBhvr>
                                        <p:cTn id="44" dur="500"/>
                                        <p:tgtEl>
                                          <p:spTgt spid="11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23"/>
                                        </p:tgtEl>
                                        <p:attrNameLst>
                                          <p:attrName>style.visibility</p:attrName>
                                        </p:attrNameLst>
                                      </p:cBhvr>
                                      <p:to>
                                        <p:strVal val="visible"/>
                                      </p:to>
                                    </p:set>
                                    <p:animEffect transition="in" filter="fade">
                                      <p:cBhvr>
                                        <p:cTn id="47" dur="500"/>
                                        <p:tgtEl>
                                          <p:spTgt spid="11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21"/>
                                        </p:tgtEl>
                                        <p:attrNameLst>
                                          <p:attrName>style.visibility</p:attrName>
                                        </p:attrNameLst>
                                      </p:cBhvr>
                                      <p:to>
                                        <p:strVal val="visible"/>
                                      </p:to>
                                    </p:set>
                                    <p:animEffect transition="in" filter="fade">
                                      <p:cBhvr>
                                        <p:cTn id="52" dur="500"/>
                                        <p:tgtEl>
                                          <p:spTgt spid="11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24"/>
                                        </p:tgtEl>
                                        <p:attrNameLst>
                                          <p:attrName>style.visibility</p:attrName>
                                        </p:attrNameLst>
                                      </p:cBhvr>
                                      <p:to>
                                        <p:strVal val="visible"/>
                                      </p:to>
                                    </p:set>
                                    <p:animEffect transition="in" filter="fade">
                                      <p:cBhvr>
                                        <p:cTn id="55" dur="500"/>
                                        <p:tgtEl>
                                          <p:spTgt spid="11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25"/>
                                        </p:tgtEl>
                                        <p:attrNameLst>
                                          <p:attrName>style.visibility</p:attrName>
                                        </p:attrNameLst>
                                      </p:cBhvr>
                                      <p:to>
                                        <p:strVal val="visible"/>
                                      </p:to>
                                    </p:set>
                                    <p:animEffect transition="in" filter="fade">
                                      <p:cBhvr>
                                        <p:cTn id="60" dur="500"/>
                                        <p:tgtEl>
                                          <p:spTgt spid="1125"/>
                                        </p:tgtEl>
                                      </p:cBhvr>
                                    </p:animEffect>
                                  </p:childTnLst>
                                </p:cTn>
                              </p:par>
                              <p:par>
                                <p:cTn id="61" presetID="10" presetClass="entr" presetSubtype="0" fill="hold" nodeType="withEffect">
                                  <p:stCondLst>
                                    <p:cond delay="0"/>
                                  </p:stCondLst>
                                  <p:childTnLst>
                                    <p:set>
                                      <p:cBhvr>
                                        <p:cTn id="62" dur="1" fill="hold">
                                          <p:stCondLst>
                                            <p:cond delay="0"/>
                                          </p:stCondLst>
                                        </p:cTn>
                                        <p:tgtEl>
                                          <p:spTgt spid="1134"/>
                                        </p:tgtEl>
                                        <p:attrNameLst>
                                          <p:attrName>style.visibility</p:attrName>
                                        </p:attrNameLst>
                                      </p:cBhvr>
                                      <p:to>
                                        <p:strVal val="visible"/>
                                      </p:to>
                                    </p:set>
                                    <p:animEffect transition="in" filter="fade">
                                      <p:cBhvr>
                                        <p:cTn id="63" dur="500"/>
                                        <p:tgtEl>
                                          <p:spTgt spid="1134"/>
                                        </p:tgtEl>
                                      </p:cBhvr>
                                    </p:animEffect>
                                  </p:childTnLst>
                                </p:cTn>
                              </p:par>
                              <p:par>
                                <p:cTn id="64" presetID="10" presetClass="entr" presetSubtype="0" fill="hold" nodeType="withEffect">
                                  <p:stCondLst>
                                    <p:cond delay="0"/>
                                  </p:stCondLst>
                                  <p:childTnLst>
                                    <p:set>
                                      <p:cBhvr>
                                        <p:cTn id="65" dur="1" fill="hold">
                                          <p:stCondLst>
                                            <p:cond delay="0"/>
                                          </p:stCondLst>
                                        </p:cTn>
                                        <p:tgtEl>
                                          <p:spTgt spid="1132"/>
                                        </p:tgtEl>
                                        <p:attrNameLst>
                                          <p:attrName>style.visibility</p:attrName>
                                        </p:attrNameLst>
                                      </p:cBhvr>
                                      <p:to>
                                        <p:strVal val="visible"/>
                                      </p:to>
                                    </p:set>
                                    <p:animEffect transition="in" filter="fade">
                                      <p:cBhvr>
                                        <p:cTn id="66" dur="500"/>
                                        <p:tgtEl>
                                          <p:spTgt spid="11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par>
                                <p:cTn id="77" presetID="10" presetClass="exit" presetSubtype="0" fill="hold" nodeType="withEffect">
                                  <p:stCondLst>
                                    <p:cond delay="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140"/>
                                        </p:tgtEl>
                                        <p:attrNameLst>
                                          <p:attrName>style.visibility</p:attrName>
                                        </p:attrNameLst>
                                      </p:cBhvr>
                                      <p:to>
                                        <p:strVal val="visible"/>
                                      </p:to>
                                    </p:set>
                                    <p:animEffect transition="in" filter="fade">
                                      <p:cBhvr>
                                        <p:cTn id="82" dur="500"/>
                                        <p:tgtEl>
                                          <p:spTgt spid="1140"/>
                                        </p:tgtEl>
                                      </p:cBhvr>
                                    </p:animEffect>
                                  </p:childTnLst>
                                </p:cTn>
                              </p:par>
                              <p:par>
                                <p:cTn id="83" presetID="10" presetClass="exit" presetSubtype="0" fill="hold" grpId="1" nodeType="withEffect">
                                  <p:stCondLst>
                                    <p:cond delay="0"/>
                                  </p:stCondLst>
                                  <p:childTnLst>
                                    <p:animEffect transition="out" filter="fade">
                                      <p:cBhvr>
                                        <p:cTn id="84" dur="500"/>
                                        <p:tgtEl>
                                          <p:spTgt spid="38"/>
                                        </p:tgtEl>
                                      </p:cBhvr>
                                    </p:animEffect>
                                    <p:set>
                                      <p:cBhvr>
                                        <p:cTn id="85" dur="1" fill="hold">
                                          <p:stCondLst>
                                            <p:cond delay="499"/>
                                          </p:stCondLst>
                                        </p:cTn>
                                        <p:tgtEl>
                                          <p:spTgt spid="38"/>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128"/>
                                        </p:tgtEl>
                                        <p:attrNameLst>
                                          <p:attrName>style.visibility</p:attrName>
                                        </p:attrNameLst>
                                      </p:cBhvr>
                                      <p:to>
                                        <p:strVal val="visible"/>
                                      </p:to>
                                    </p:set>
                                    <p:animEffect transition="in" filter="fade">
                                      <p:cBhvr>
                                        <p:cTn id="88" dur="500"/>
                                        <p:tgtEl>
                                          <p:spTgt spid="112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fade">
                                      <p:cBhvr>
                                        <p:cTn id="93" dur="500"/>
                                        <p:tgtEl>
                                          <p:spTgt spid="10"/>
                                        </p:tgtEl>
                                      </p:cBhvr>
                                    </p:animEffect>
                                  </p:childTnLst>
                                </p:cTn>
                              </p:par>
                              <p:par>
                                <p:cTn id="94" presetID="10" presetClass="entr" presetSubtype="0" fill="hold" nodeType="withEffect">
                                  <p:stCondLst>
                                    <p:cond delay="0"/>
                                  </p:stCondLst>
                                  <p:childTnLst>
                                    <p:set>
                                      <p:cBhvr>
                                        <p:cTn id="95" dur="1" fill="hold">
                                          <p:stCondLst>
                                            <p:cond delay="0"/>
                                          </p:stCondLst>
                                        </p:cTn>
                                        <p:tgtEl>
                                          <p:spTgt spid="1129"/>
                                        </p:tgtEl>
                                        <p:attrNameLst>
                                          <p:attrName>style.visibility</p:attrName>
                                        </p:attrNameLst>
                                      </p:cBhvr>
                                      <p:to>
                                        <p:strVal val="visible"/>
                                      </p:to>
                                    </p:set>
                                    <p:animEffect transition="in" filter="fade">
                                      <p:cBhvr>
                                        <p:cTn id="96" dur="500"/>
                                        <p:tgtEl>
                                          <p:spTgt spid="112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126"/>
                                        </p:tgtEl>
                                        <p:attrNameLst>
                                          <p:attrName>style.visibility</p:attrName>
                                        </p:attrNameLst>
                                      </p:cBhvr>
                                      <p:to>
                                        <p:strVal val="visible"/>
                                      </p:to>
                                    </p:set>
                                    <p:animEffect transition="in" filter="fade">
                                      <p:cBhvr>
                                        <p:cTn id="101" dur="500"/>
                                        <p:tgtEl>
                                          <p:spTgt spid="1126"/>
                                        </p:tgtEl>
                                      </p:cBhvr>
                                    </p:animEffect>
                                  </p:childTnLst>
                                </p:cTn>
                              </p:par>
                              <p:par>
                                <p:cTn id="102" presetID="10" presetClass="entr" presetSubtype="0" fill="hold" nodeType="withEffect">
                                  <p:stCondLst>
                                    <p:cond delay="0"/>
                                  </p:stCondLst>
                                  <p:childTnLst>
                                    <p:set>
                                      <p:cBhvr>
                                        <p:cTn id="103" dur="1" fill="hold">
                                          <p:stCondLst>
                                            <p:cond delay="0"/>
                                          </p:stCondLst>
                                        </p:cTn>
                                        <p:tgtEl>
                                          <p:spTgt spid="1130"/>
                                        </p:tgtEl>
                                        <p:attrNameLst>
                                          <p:attrName>style.visibility</p:attrName>
                                        </p:attrNameLst>
                                      </p:cBhvr>
                                      <p:to>
                                        <p:strVal val="visible"/>
                                      </p:to>
                                    </p:set>
                                    <p:animEffect transition="in" filter="fade">
                                      <p:cBhvr>
                                        <p:cTn id="104" dur="500"/>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40" grpId="0"/>
      <p:bldP spid="46" grpId="0"/>
      <p:bldP spid="1123" grpId="0"/>
      <p:bldP spid="1124" grpId="0"/>
      <p:bldP spid="1125" grpId="0" animBg="1"/>
      <p:bldP spid="2" grpId="0" animBg="1"/>
      <p:bldP spid="4" grpId="0" animBg="1"/>
      <p:bldP spid="10" grpId="0" animBg="1"/>
      <p:bldP spid="1126" grpId="0" animBg="1"/>
      <p:bldP spid="114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1</a:t>
            </a:r>
            <a:r>
              <a:rPr lang="en-GB" sz="2400" b="1" baseline="30000" dirty="0">
                <a:latin typeface="Bell MT" panose="02020503060305020303" pitchFamily="18" charset="0"/>
              </a:rPr>
              <a:t>st</a:t>
            </a:r>
            <a:r>
              <a:rPr lang="en-GB" sz="2400" b="1" dirty="0">
                <a:latin typeface="Bell MT" panose="02020503060305020303" pitchFamily="18" charset="0"/>
              </a:rPr>
              <a:t> step: crystal polishing</a:t>
            </a:r>
          </a:p>
        </p:txBody>
      </p:sp>
      <p:pic>
        <p:nvPicPr>
          <p:cNvPr id="4" name="Immagine 3">
            <a:extLst>
              <a:ext uri="{FF2B5EF4-FFF2-40B4-BE49-F238E27FC236}">
                <a16:creationId xmlns:a16="http://schemas.microsoft.com/office/drawing/2014/main" id="{E6945777-D97B-C367-8AC4-B4C00088C8B6}"/>
              </a:ext>
            </a:extLst>
          </p:cNvPr>
          <p:cNvPicPr>
            <a:picLocks noChangeAspect="1"/>
          </p:cNvPicPr>
          <p:nvPr/>
        </p:nvPicPr>
        <p:blipFill>
          <a:blip r:embed="rId3"/>
          <a:stretch>
            <a:fillRect/>
          </a:stretch>
        </p:blipFill>
        <p:spPr>
          <a:xfrm flipH="1">
            <a:off x="264895" y="2848672"/>
            <a:ext cx="4688423" cy="2380276"/>
          </a:xfrm>
          <a:prstGeom prst="rect">
            <a:avLst/>
          </a:prstGeom>
        </p:spPr>
      </p:pic>
      <p:sp>
        <p:nvSpPr>
          <p:cNvPr id="7" name="TextBox 17">
            <a:extLst>
              <a:ext uri="{FF2B5EF4-FFF2-40B4-BE49-F238E27FC236}">
                <a16:creationId xmlns:a16="http://schemas.microsoft.com/office/drawing/2014/main" id="{42674002-5173-C56C-B1CF-6E310A69727F}"/>
              </a:ext>
            </a:extLst>
          </p:cNvPr>
          <p:cNvSpPr txBox="1"/>
          <p:nvPr/>
        </p:nvSpPr>
        <p:spPr>
          <a:xfrm>
            <a:off x="1078565" y="517153"/>
            <a:ext cx="10027448" cy="615553"/>
          </a:xfrm>
          <a:prstGeom prst="rect">
            <a:avLst/>
          </a:prstGeom>
          <a:noFill/>
        </p:spPr>
        <p:txBody>
          <a:bodyPr wrap="square" rtlCol="0">
            <a:spAutoFit/>
          </a:bodyPr>
          <a:lstStyle/>
          <a:p>
            <a:pPr algn="ctr"/>
            <a:r>
              <a:rPr lang="en-US" b="1" dirty="0">
                <a:latin typeface="Palatino Linotype" panose="02040502050505030304" pitchFamily="18" charset="0"/>
              </a:rPr>
              <a:t>Grinding</a:t>
            </a:r>
          </a:p>
          <a:p>
            <a:r>
              <a:rPr lang="en-US" sz="1600" dirty="0">
                <a:latin typeface="Palatino Linotype" panose="02040502050505030304" pitchFamily="18" charset="0"/>
              </a:rPr>
              <a:t>-Grinding with 3 µm Al</a:t>
            </a:r>
            <a:r>
              <a:rPr lang="en-US" sz="1600" baseline="-25000" dirty="0">
                <a:latin typeface="Palatino Linotype" panose="02040502050505030304" pitchFamily="18" charset="0"/>
              </a:rPr>
              <a:t>2</a:t>
            </a:r>
            <a:r>
              <a:rPr lang="en-US" sz="1600" dirty="0">
                <a:latin typeface="Palatino Linotype" panose="02040502050505030304" pitchFamily="18" charset="0"/>
              </a:rPr>
              <a:t>O</a:t>
            </a:r>
            <a:r>
              <a:rPr lang="en-US" sz="1600" baseline="-25000" dirty="0">
                <a:latin typeface="Palatino Linotype" panose="02040502050505030304" pitchFamily="18" charset="0"/>
              </a:rPr>
              <a:t>3</a:t>
            </a:r>
            <a:r>
              <a:rPr lang="en-US" sz="1600" dirty="0">
                <a:latin typeface="Palatino Linotype" panose="02040502050505030304" pitchFamily="18" charset="0"/>
              </a:rPr>
              <a:t> slurry to remove sawing damages: the abraded thickness depends on last process.</a:t>
            </a:r>
          </a:p>
        </p:txBody>
      </p:sp>
      <p:sp>
        <p:nvSpPr>
          <p:cNvPr id="9" name="TextBox 17">
            <a:extLst>
              <a:ext uri="{FF2B5EF4-FFF2-40B4-BE49-F238E27FC236}">
                <a16:creationId xmlns:a16="http://schemas.microsoft.com/office/drawing/2014/main" id="{36595C59-687C-66A8-CDE3-0A11A4484885}"/>
              </a:ext>
            </a:extLst>
          </p:cNvPr>
          <p:cNvSpPr txBox="1"/>
          <p:nvPr/>
        </p:nvSpPr>
        <p:spPr>
          <a:xfrm>
            <a:off x="1078565" y="1215664"/>
            <a:ext cx="10027448" cy="861774"/>
          </a:xfrm>
          <a:prstGeom prst="rect">
            <a:avLst/>
          </a:prstGeom>
          <a:noFill/>
        </p:spPr>
        <p:txBody>
          <a:bodyPr wrap="square" rtlCol="0">
            <a:spAutoFit/>
          </a:bodyPr>
          <a:lstStyle/>
          <a:p>
            <a:pPr algn="ctr"/>
            <a:r>
              <a:rPr lang="en-US" b="1" dirty="0">
                <a:latin typeface="Palatino Linotype" panose="02040502050505030304" pitchFamily="18" charset="0"/>
              </a:rPr>
              <a:t>Polishing</a:t>
            </a:r>
          </a:p>
          <a:p>
            <a:r>
              <a:rPr lang="en-US" sz="1600" dirty="0">
                <a:latin typeface="Palatino Linotype" panose="02040502050505030304" pitchFamily="18" charset="0"/>
              </a:rPr>
              <a:t>-Wet etching (3:1 HNO</a:t>
            </a:r>
            <a:r>
              <a:rPr lang="en-US" sz="1600" baseline="-25000" dirty="0">
                <a:latin typeface="Palatino Linotype" panose="02040502050505030304" pitchFamily="18" charset="0"/>
              </a:rPr>
              <a:t>3</a:t>
            </a:r>
            <a:r>
              <a:rPr lang="en-US" sz="1600" dirty="0">
                <a:latin typeface="Palatino Linotype" panose="02040502050505030304" pitchFamily="18" charset="0"/>
              </a:rPr>
              <a:t> : HF) for several minutes or chemical-mechanical polishing with rotating disc rinsed with H</a:t>
            </a:r>
            <a:r>
              <a:rPr lang="en-US" sz="1600" baseline="-25000" dirty="0">
                <a:latin typeface="Palatino Linotype" panose="02040502050505030304" pitchFamily="18" charset="0"/>
              </a:rPr>
              <a:t>2</a:t>
            </a:r>
            <a:r>
              <a:rPr lang="en-US" sz="1600" dirty="0">
                <a:latin typeface="Palatino Linotype" panose="02040502050505030304" pitchFamily="18" charset="0"/>
              </a:rPr>
              <a:t>O</a:t>
            </a:r>
            <a:r>
              <a:rPr lang="en-US" sz="1600" baseline="-25000" dirty="0">
                <a:latin typeface="Palatino Linotype" panose="02040502050505030304" pitchFamily="18" charset="0"/>
              </a:rPr>
              <a:t>2</a:t>
            </a:r>
            <a:r>
              <a:rPr lang="en-US" sz="1600" dirty="0">
                <a:latin typeface="Palatino Linotype" panose="02040502050505030304" pitchFamily="18" charset="0"/>
              </a:rPr>
              <a:t> 1% (pH 12 with KOH)</a:t>
            </a:r>
          </a:p>
        </p:txBody>
      </p:sp>
      <p:sp>
        <p:nvSpPr>
          <p:cNvPr id="10" name="TextBox 17">
            <a:extLst>
              <a:ext uri="{FF2B5EF4-FFF2-40B4-BE49-F238E27FC236}">
                <a16:creationId xmlns:a16="http://schemas.microsoft.com/office/drawing/2014/main" id="{96A80FA7-77F7-16CC-6FD7-94BBC9E4D945}"/>
              </a:ext>
            </a:extLst>
          </p:cNvPr>
          <p:cNvSpPr txBox="1"/>
          <p:nvPr/>
        </p:nvSpPr>
        <p:spPr>
          <a:xfrm>
            <a:off x="2783275" y="2503121"/>
            <a:ext cx="2044896" cy="369332"/>
          </a:xfrm>
          <a:prstGeom prst="rect">
            <a:avLst/>
          </a:prstGeom>
          <a:noFill/>
        </p:spPr>
        <p:txBody>
          <a:bodyPr wrap="square" rtlCol="0">
            <a:spAutoFit/>
          </a:bodyPr>
          <a:lstStyle/>
          <a:p>
            <a:pPr algn="ctr"/>
            <a:r>
              <a:rPr lang="en-US" b="1" dirty="0">
                <a:latin typeface="Palatino Linotype" panose="02040502050505030304" pitchFamily="18" charset="0"/>
              </a:rPr>
              <a:t>Polished surface</a:t>
            </a:r>
          </a:p>
        </p:txBody>
      </p:sp>
      <p:sp>
        <p:nvSpPr>
          <p:cNvPr id="11" name="TextBox 17">
            <a:extLst>
              <a:ext uri="{FF2B5EF4-FFF2-40B4-BE49-F238E27FC236}">
                <a16:creationId xmlns:a16="http://schemas.microsoft.com/office/drawing/2014/main" id="{047D27A3-18E7-EE11-5452-75D06C55DD2C}"/>
              </a:ext>
            </a:extLst>
          </p:cNvPr>
          <p:cNvSpPr txBox="1"/>
          <p:nvPr/>
        </p:nvSpPr>
        <p:spPr>
          <a:xfrm>
            <a:off x="613233" y="2479339"/>
            <a:ext cx="2044896" cy="369332"/>
          </a:xfrm>
          <a:prstGeom prst="rect">
            <a:avLst/>
          </a:prstGeom>
          <a:noFill/>
        </p:spPr>
        <p:txBody>
          <a:bodyPr wrap="square" rtlCol="0">
            <a:spAutoFit/>
          </a:bodyPr>
          <a:lstStyle/>
          <a:p>
            <a:pPr algn="ctr"/>
            <a:r>
              <a:rPr lang="en-US" b="1" dirty="0">
                <a:latin typeface="Palatino Linotype" panose="02040502050505030304" pitchFamily="18" charset="0"/>
              </a:rPr>
              <a:t>Grinded surface</a:t>
            </a:r>
          </a:p>
        </p:txBody>
      </p:sp>
      <p:pic>
        <p:nvPicPr>
          <p:cNvPr id="3" name="Immagine 2">
            <a:extLst>
              <a:ext uri="{FF2B5EF4-FFF2-40B4-BE49-F238E27FC236}">
                <a16:creationId xmlns:a16="http://schemas.microsoft.com/office/drawing/2014/main" id="{3A06BEFE-D694-AE6E-BD1F-3CA72268D561}"/>
              </a:ext>
            </a:extLst>
          </p:cNvPr>
          <p:cNvPicPr>
            <a:picLocks noChangeAspect="1"/>
          </p:cNvPicPr>
          <p:nvPr/>
        </p:nvPicPr>
        <p:blipFill>
          <a:blip r:embed="rId4"/>
          <a:stretch>
            <a:fillRect/>
          </a:stretch>
        </p:blipFill>
        <p:spPr>
          <a:xfrm>
            <a:off x="5316260" y="1952989"/>
            <a:ext cx="5789753" cy="4321133"/>
          </a:xfrm>
          <a:prstGeom prst="rect">
            <a:avLst/>
          </a:prstGeom>
        </p:spPr>
      </p:pic>
      <p:cxnSp>
        <p:nvCxnSpPr>
          <p:cNvPr id="13" name="Connettore diritto 12">
            <a:extLst>
              <a:ext uri="{FF2B5EF4-FFF2-40B4-BE49-F238E27FC236}">
                <a16:creationId xmlns:a16="http://schemas.microsoft.com/office/drawing/2014/main" id="{D7CE9FF0-58D3-84CB-29EF-7147A40BF8EB}"/>
              </a:ext>
            </a:extLst>
          </p:cNvPr>
          <p:cNvCxnSpPr>
            <a:cxnSpLocks/>
          </p:cNvCxnSpPr>
          <p:nvPr/>
        </p:nvCxnSpPr>
        <p:spPr>
          <a:xfrm flipH="1">
            <a:off x="6027938" y="2086316"/>
            <a:ext cx="232594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Single Corner Snipped 4" descr="colored rectangle">
            <a:extLst>
              <a:ext uri="{FF2B5EF4-FFF2-40B4-BE49-F238E27FC236}">
                <a16:creationId xmlns:a16="http://schemas.microsoft.com/office/drawing/2014/main" id="{75895F3E-47C9-E9DD-5C51-DEF814D23141}"/>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35128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1336" y="0"/>
            <a:ext cx="12190664"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2</a:t>
            </a:r>
            <a:r>
              <a:rPr lang="en-GB" sz="2400" b="1" baseline="30000" dirty="0">
                <a:latin typeface="Bell MT" panose="02020503060305020303" pitchFamily="18" charset="0"/>
              </a:rPr>
              <a:t>nd</a:t>
            </a:r>
            <a:r>
              <a:rPr lang="en-GB" sz="2400" b="1" dirty="0">
                <a:latin typeface="Bell MT" panose="02020503060305020303" pitchFamily="18" charset="0"/>
              </a:rPr>
              <a:t> step: dopant deposition</a:t>
            </a:r>
          </a:p>
        </p:txBody>
      </p:sp>
      <p:cxnSp>
        <p:nvCxnSpPr>
          <p:cNvPr id="31" name="Straight Connector 30">
            <a:extLst>
              <a:ext uri="{FF2B5EF4-FFF2-40B4-BE49-F238E27FC236}">
                <a16:creationId xmlns:a16="http://schemas.microsoft.com/office/drawing/2014/main" id="{1A35A649-7E7A-4D69-9B4F-35BE4BC92D6C}"/>
              </a:ext>
            </a:extLst>
          </p:cNvPr>
          <p:cNvCxnSpPr>
            <a:cxnSpLocks/>
          </p:cNvCxnSpPr>
          <p:nvPr/>
        </p:nvCxnSpPr>
        <p:spPr>
          <a:xfrm>
            <a:off x="5893237" y="580203"/>
            <a:ext cx="0" cy="2090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B5AFD4-9BE8-9071-86A2-B3EEAD55A136}"/>
              </a:ext>
            </a:extLst>
          </p:cNvPr>
          <p:cNvCxnSpPr>
            <a:cxnSpLocks/>
          </p:cNvCxnSpPr>
          <p:nvPr/>
        </p:nvCxnSpPr>
        <p:spPr>
          <a:xfrm>
            <a:off x="7313998" y="580203"/>
            <a:ext cx="0" cy="2090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9999FC2-2653-6F9F-AFF8-8D11DE15AE66}"/>
              </a:ext>
            </a:extLst>
          </p:cNvPr>
          <p:cNvCxnSpPr>
            <a:cxnSpLocks/>
          </p:cNvCxnSpPr>
          <p:nvPr/>
        </p:nvCxnSpPr>
        <p:spPr>
          <a:xfrm flipH="1">
            <a:off x="7299250" y="2665289"/>
            <a:ext cx="9242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D670B0-E060-43A3-0CFF-FA9F7B048645}"/>
              </a:ext>
            </a:extLst>
          </p:cNvPr>
          <p:cNvCxnSpPr>
            <a:cxnSpLocks/>
          </p:cNvCxnSpPr>
          <p:nvPr/>
        </p:nvCxnSpPr>
        <p:spPr>
          <a:xfrm flipH="1">
            <a:off x="4983754" y="2660373"/>
            <a:ext cx="9242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A7AF59-B8CF-54E3-1DD8-37249C3A916D}"/>
              </a:ext>
            </a:extLst>
          </p:cNvPr>
          <p:cNvCxnSpPr>
            <a:cxnSpLocks/>
          </p:cNvCxnSpPr>
          <p:nvPr/>
        </p:nvCxnSpPr>
        <p:spPr>
          <a:xfrm flipH="1">
            <a:off x="7299250" y="3604270"/>
            <a:ext cx="9389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7E0D6E-D437-3605-D315-21212CD4563D}"/>
              </a:ext>
            </a:extLst>
          </p:cNvPr>
          <p:cNvCxnSpPr>
            <a:cxnSpLocks/>
          </p:cNvCxnSpPr>
          <p:nvPr/>
        </p:nvCxnSpPr>
        <p:spPr>
          <a:xfrm flipH="1">
            <a:off x="4983753" y="3604270"/>
            <a:ext cx="9242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8087DC-DEAD-7DCB-CCDC-F03B47E1BDCC}"/>
              </a:ext>
            </a:extLst>
          </p:cNvPr>
          <p:cNvCxnSpPr>
            <a:cxnSpLocks/>
          </p:cNvCxnSpPr>
          <p:nvPr/>
        </p:nvCxnSpPr>
        <p:spPr>
          <a:xfrm>
            <a:off x="5893237" y="3599355"/>
            <a:ext cx="0" cy="7499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E3549B2-34F6-A2B2-4FF3-BB012BE89584}"/>
              </a:ext>
            </a:extLst>
          </p:cNvPr>
          <p:cNvCxnSpPr>
            <a:cxnSpLocks/>
          </p:cNvCxnSpPr>
          <p:nvPr/>
        </p:nvCxnSpPr>
        <p:spPr>
          <a:xfrm>
            <a:off x="7309082" y="3604270"/>
            <a:ext cx="0" cy="745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FCFF6D72-7612-F0A8-7606-DC2E373AB1F1}"/>
              </a:ext>
            </a:extLst>
          </p:cNvPr>
          <p:cNvSpPr/>
          <p:nvPr/>
        </p:nvSpPr>
        <p:spPr>
          <a:xfrm>
            <a:off x="5893237" y="4014990"/>
            <a:ext cx="1401097" cy="33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Linotype" panose="02040502050505030304" pitchFamily="18" charset="0"/>
              </a:rPr>
              <a:t>Access</a:t>
            </a:r>
          </a:p>
        </p:txBody>
      </p:sp>
      <p:sp>
        <p:nvSpPr>
          <p:cNvPr id="62" name="Rectangle 61">
            <a:extLst>
              <a:ext uri="{FF2B5EF4-FFF2-40B4-BE49-F238E27FC236}">
                <a16:creationId xmlns:a16="http://schemas.microsoft.com/office/drawing/2014/main" id="{0990C7D4-CEDC-7C45-63C7-5D1F69E4A217}"/>
              </a:ext>
            </a:extLst>
          </p:cNvPr>
          <p:cNvSpPr/>
          <p:nvPr/>
        </p:nvSpPr>
        <p:spPr>
          <a:xfrm rot="5400000">
            <a:off x="4224101" y="2962938"/>
            <a:ext cx="1170260" cy="334296"/>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Palatino Linotype" panose="02040502050505030304" pitchFamily="18" charset="0"/>
              </a:rPr>
              <a:t>Source 2</a:t>
            </a:r>
          </a:p>
        </p:txBody>
      </p:sp>
      <p:sp>
        <p:nvSpPr>
          <p:cNvPr id="63" name="Rectangle 62">
            <a:extLst>
              <a:ext uri="{FF2B5EF4-FFF2-40B4-BE49-F238E27FC236}">
                <a16:creationId xmlns:a16="http://schemas.microsoft.com/office/drawing/2014/main" id="{5C639E1D-B30A-9FBB-0EEE-97E8FE7CE3B4}"/>
              </a:ext>
            </a:extLst>
          </p:cNvPr>
          <p:cNvSpPr/>
          <p:nvPr/>
        </p:nvSpPr>
        <p:spPr>
          <a:xfrm rot="16200000">
            <a:off x="7591761" y="2967632"/>
            <a:ext cx="929149" cy="33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Linotype" panose="02040502050505030304" pitchFamily="18" charset="0"/>
              </a:rPr>
              <a:t>Access</a:t>
            </a:r>
          </a:p>
        </p:txBody>
      </p:sp>
      <p:sp>
        <p:nvSpPr>
          <p:cNvPr id="64" name="Rectangle 63">
            <a:extLst>
              <a:ext uri="{FF2B5EF4-FFF2-40B4-BE49-F238E27FC236}">
                <a16:creationId xmlns:a16="http://schemas.microsoft.com/office/drawing/2014/main" id="{1A30A494-3BB1-8DC6-B565-23E1FE8AD771}"/>
              </a:ext>
            </a:extLst>
          </p:cNvPr>
          <p:cNvSpPr/>
          <p:nvPr/>
        </p:nvSpPr>
        <p:spPr>
          <a:xfrm>
            <a:off x="5907985" y="569980"/>
            <a:ext cx="1401097" cy="334296"/>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Palatino Linotype" panose="02040502050505030304" pitchFamily="18" charset="0"/>
              </a:rPr>
              <a:t>Source 1</a:t>
            </a:r>
          </a:p>
        </p:txBody>
      </p:sp>
      <p:sp>
        <p:nvSpPr>
          <p:cNvPr id="76" name="Rectangle 75">
            <a:extLst>
              <a:ext uri="{FF2B5EF4-FFF2-40B4-BE49-F238E27FC236}">
                <a16:creationId xmlns:a16="http://schemas.microsoft.com/office/drawing/2014/main" id="{AE6E93F4-884A-503D-AF1D-C33307A78869}"/>
              </a:ext>
            </a:extLst>
          </p:cNvPr>
          <p:cNvSpPr/>
          <p:nvPr/>
        </p:nvSpPr>
        <p:spPr>
          <a:xfrm>
            <a:off x="6141500" y="3007183"/>
            <a:ext cx="924232" cy="24580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Sample</a:t>
            </a:r>
          </a:p>
        </p:txBody>
      </p:sp>
      <p:pic>
        <p:nvPicPr>
          <p:cNvPr id="3" name="Picture 2">
            <a:extLst>
              <a:ext uri="{FF2B5EF4-FFF2-40B4-BE49-F238E27FC236}">
                <a16:creationId xmlns:a16="http://schemas.microsoft.com/office/drawing/2014/main" id="{3FA21259-D3B4-0A5D-D558-0DB70FE781F3}"/>
              </a:ext>
            </a:extLst>
          </p:cNvPr>
          <p:cNvPicPr>
            <a:picLocks noChangeAspect="1"/>
          </p:cNvPicPr>
          <p:nvPr/>
        </p:nvPicPr>
        <p:blipFill>
          <a:blip r:embed="rId3"/>
          <a:stretch>
            <a:fillRect/>
          </a:stretch>
        </p:blipFill>
        <p:spPr>
          <a:xfrm>
            <a:off x="98840" y="654077"/>
            <a:ext cx="4392322" cy="5277801"/>
          </a:xfrm>
          <a:prstGeom prst="rect">
            <a:avLst/>
          </a:prstGeom>
          <a:ln w="38100">
            <a:solidFill>
              <a:schemeClr val="tx1"/>
            </a:solidFill>
          </a:ln>
        </p:spPr>
      </p:pic>
      <p:sp>
        <p:nvSpPr>
          <p:cNvPr id="9" name="TextBox 17">
            <a:extLst>
              <a:ext uri="{FF2B5EF4-FFF2-40B4-BE49-F238E27FC236}">
                <a16:creationId xmlns:a16="http://schemas.microsoft.com/office/drawing/2014/main" id="{2F135F4A-EBC1-8AF2-0E46-3C407CB29FC0}"/>
              </a:ext>
            </a:extLst>
          </p:cNvPr>
          <p:cNvSpPr txBox="1"/>
          <p:nvPr/>
        </p:nvSpPr>
        <p:spPr>
          <a:xfrm>
            <a:off x="4642082" y="4580554"/>
            <a:ext cx="2741944" cy="1600438"/>
          </a:xfrm>
          <a:prstGeom prst="rect">
            <a:avLst/>
          </a:prstGeom>
          <a:solidFill>
            <a:schemeClr val="accent6">
              <a:lumMod val="20000"/>
              <a:lumOff val="80000"/>
            </a:schemeClr>
          </a:solidFill>
          <a:ln w="38100">
            <a:solidFill>
              <a:srgbClr val="00B050"/>
            </a:solidFill>
          </a:ln>
        </p:spPr>
        <p:txBody>
          <a:bodyPr wrap="square" rtlCol="0">
            <a:spAutoFit/>
          </a:bodyPr>
          <a:lstStyle/>
          <a:p>
            <a:pPr algn="ctr"/>
            <a:r>
              <a:rPr lang="en-US" b="1" dirty="0">
                <a:latin typeface="Palatino Linotype" panose="02040502050505030304" pitchFamily="18" charset="0"/>
              </a:rPr>
              <a:t>Sputtering deposition</a:t>
            </a:r>
          </a:p>
          <a:p>
            <a:pPr algn="just"/>
            <a:r>
              <a:rPr lang="en-US" sz="1600" dirty="0" err="1">
                <a:latin typeface="Palatino Linotype" panose="02040502050505030304" pitchFamily="18" charset="0"/>
              </a:rPr>
              <a:t>Overpressured</a:t>
            </a:r>
            <a:r>
              <a:rPr lang="en-US" sz="1600" dirty="0">
                <a:latin typeface="Palatino Linotype" panose="02040502050505030304" pitchFamily="18" charset="0"/>
              </a:rPr>
              <a:t> </a:t>
            </a:r>
            <a:r>
              <a:rPr lang="en-US" sz="1600" dirty="0" err="1">
                <a:latin typeface="Palatino Linotype" panose="02040502050505030304" pitchFamily="18" charset="0"/>
              </a:rPr>
              <a:t>softbox</a:t>
            </a:r>
            <a:r>
              <a:rPr lang="en-US" sz="1600" dirty="0">
                <a:latin typeface="Palatino Linotype" panose="02040502050505030304" pitchFamily="18" charset="0"/>
              </a:rPr>
              <a:t> with HEPA filters: one infinite rotational axis for coaxial </a:t>
            </a:r>
            <a:r>
              <a:rPr lang="en-US" sz="1600" dirty="0" err="1">
                <a:latin typeface="Palatino Linotype" panose="02040502050505030304" pitchFamily="18" charset="0"/>
              </a:rPr>
              <a:t>samples,two</a:t>
            </a:r>
            <a:r>
              <a:rPr lang="en-US" sz="1600" dirty="0">
                <a:latin typeface="Palatino Linotype" panose="02040502050505030304" pitchFamily="18" charset="0"/>
              </a:rPr>
              <a:t> linear axes, 90° joint for sample tilting.</a:t>
            </a:r>
          </a:p>
        </p:txBody>
      </p:sp>
      <p:sp>
        <p:nvSpPr>
          <p:cNvPr id="2" name="TextBox 1">
            <a:extLst>
              <a:ext uri="{FF2B5EF4-FFF2-40B4-BE49-F238E27FC236}">
                <a16:creationId xmlns:a16="http://schemas.microsoft.com/office/drawing/2014/main" id="{6D1777D3-67FA-31E3-D895-BCB7B05FB984}"/>
              </a:ext>
            </a:extLst>
          </p:cNvPr>
          <p:cNvSpPr txBox="1"/>
          <p:nvPr/>
        </p:nvSpPr>
        <p:spPr>
          <a:xfrm>
            <a:off x="5073724" y="1116911"/>
            <a:ext cx="649209" cy="646331"/>
          </a:xfrm>
          <a:prstGeom prst="rect">
            <a:avLst/>
          </a:prstGeom>
          <a:noFill/>
        </p:spPr>
        <p:txBody>
          <a:bodyPr wrap="square" rtlCol="0">
            <a:spAutoFit/>
          </a:bodyPr>
          <a:lstStyle/>
          <a:p>
            <a:pPr algn="ctr"/>
            <a:r>
              <a:rPr lang="en-US" i="1" dirty="0"/>
              <a:t>Top view</a:t>
            </a:r>
          </a:p>
        </p:txBody>
      </p:sp>
      <p:grpSp>
        <p:nvGrpSpPr>
          <p:cNvPr id="13" name="Gruppo 12">
            <a:extLst>
              <a:ext uri="{FF2B5EF4-FFF2-40B4-BE49-F238E27FC236}">
                <a16:creationId xmlns:a16="http://schemas.microsoft.com/office/drawing/2014/main" id="{6632A426-405F-AC3D-E643-61A22408AF03}"/>
              </a:ext>
            </a:extLst>
          </p:cNvPr>
          <p:cNvGrpSpPr/>
          <p:nvPr/>
        </p:nvGrpSpPr>
        <p:grpSpPr>
          <a:xfrm>
            <a:off x="7686166" y="4072626"/>
            <a:ext cx="4062279" cy="2035758"/>
            <a:chOff x="7686166" y="4072626"/>
            <a:chExt cx="4062279" cy="2035758"/>
          </a:xfrm>
        </p:grpSpPr>
        <p:pic>
          <p:nvPicPr>
            <p:cNvPr id="7" name="Picture 6">
              <a:extLst>
                <a:ext uri="{FF2B5EF4-FFF2-40B4-BE49-F238E27FC236}">
                  <a16:creationId xmlns:a16="http://schemas.microsoft.com/office/drawing/2014/main" id="{300768ED-DFAC-77AC-C3EE-11984113D4D2}"/>
                </a:ext>
              </a:extLst>
            </p:cNvPr>
            <p:cNvPicPr>
              <a:picLocks noChangeAspect="1"/>
            </p:cNvPicPr>
            <p:nvPr/>
          </p:nvPicPr>
          <p:blipFill rotWithShape="1">
            <a:blip r:embed="rId4"/>
            <a:srcRect b="11913"/>
            <a:stretch/>
          </p:blipFill>
          <p:spPr>
            <a:xfrm>
              <a:off x="7686166" y="4072626"/>
              <a:ext cx="4062279" cy="2035758"/>
            </a:xfrm>
            <a:prstGeom prst="rect">
              <a:avLst/>
            </a:prstGeom>
            <a:ln w="38100">
              <a:solidFill>
                <a:schemeClr val="tx1"/>
              </a:solidFill>
            </a:ln>
          </p:spPr>
        </p:pic>
        <p:sp>
          <p:nvSpPr>
            <p:cNvPr id="5" name="TextBox 4">
              <a:extLst>
                <a:ext uri="{FF2B5EF4-FFF2-40B4-BE49-F238E27FC236}">
                  <a16:creationId xmlns:a16="http://schemas.microsoft.com/office/drawing/2014/main" id="{E74566A4-C5D4-8211-B0FD-143543BC841E}"/>
                </a:ext>
              </a:extLst>
            </p:cNvPr>
            <p:cNvSpPr txBox="1"/>
            <p:nvPr/>
          </p:nvSpPr>
          <p:spPr>
            <a:xfrm>
              <a:off x="9176954" y="4810003"/>
              <a:ext cx="380232" cy="369332"/>
            </a:xfrm>
            <a:prstGeom prst="rect">
              <a:avLst/>
            </a:prstGeom>
            <a:noFill/>
          </p:spPr>
          <p:txBody>
            <a:bodyPr wrap="none" rtlCol="0">
              <a:spAutoFit/>
            </a:bodyPr>
            <a:lstStyle/>
            <a:p>
              <a:r>
                <a:rPr lang="en-US" b="1" dirty="0">
                  <a:solidFill>
                    <a:schemeClr val="bg1"/>
                  </a:solidFill>
                </a:rPr>
                <a:t>Al</a:t>
              </a:r>
            </a:p>
          </p:txBody>
        </p:sp>
        <p:sp>
          <p:nvSpPr>
            <p:cNvPr id="6" name="TextBox 5">
              <a:extLst>
                <a:ext uri="{FF2B5EF4-FFF2-40B4-BE49-F238E27FC236}">
                  <a16:creationId xmlns:a16="http://schemas.microsoft.com/office/drawing/2014/main" id="{00C22F41-DBF3-BEFB-331C-16A3476FEF9C}"/>
                </a:ext>
              </a:extLst>
            </p:cNvPr>
            <p:cNvSpPr txBox="1"/>
            <p:nvPr/>
          </p:nvSpPr>
          <p:spPr>
            <a:xfrm>
              <a:off x="10131472" y="4905839"/>
              <a:ext cx="447558" cy="369332"/>
            </a:xfrm>
            <a:prstGeom prst="rect">
              <a:avLst/>
            </a:prstGeom>
            <a:noFill/>
          </p:spPr>
          <p:txBody>
            <a:bodyPr wrap="none" rtlCol="0">
              <a:spAutoFit/>
            </a:bodyPr>
            <a:lstStyle/>
            <a:p>
              <a:r>
                <a:rPr lang="en-US" b="1" dirty="0">
                  <a:solidFill>
                    <a:schemeClr val="bg1"/>
                  </a:solidFill>
                </a:rPr>
                <a:t>Ge</a:t>
              </a:r>
            </a:p>
          </p:txBody>
        </p:sp>
      </p:grpSp>
      <p:grpSp>
        <p:nvGrpSpPr>
          <p:cNvPr id="11" name="Gruppo 10">
            <a:extLst>
              <a:ext uri="{FF2B5EF4-FFF2-40B4-BE49-F238E27FC236}">
                <a16:creationId xmlns:a16="http://schemas.microsoft.com/office/drawing/2014/main" id="{38DCE87C-84CE-DC9F-DCBE-14653BFD4DFD}"/>
              </a:ext>
            </a:extLst>
          </p:cNvPr>
          <p:cNvGrpSpPr/>
          <p:nvPr/>
        </p:nvGrpSpPr>
        <p:grpSpPr>
          <a:xfrm>
            <a:off x="8806046" y="1019979"/>
            <a:ext cx="2930069" cy="2736333"/>
            <a:chOff x="8806046" y="1019979"/>
            <a:chExt cx="2930069" cy="2736333"/>
          </a:xfrm>
        </p:grpSpPr>
        <p:pic>
          <p:nvPicPr>
            <p:cNvPr id="4" name="Picture 3">
              <a:extLst>
                <a:ext uri="{FF2B5EF4-FFF2-40B4-BE49-F238E27FC236}">
                  <a16:creationId xmlns:a16="http://schemas.microsoft.com/office/drawing/2014/main" id="{ACAC6EFD-FACA-CB42-7F70-DDABEFE09071}"/>
                </a:ext>
              </a:extLst>
            </p:cNvPr>
            <p:cNvPicPr>
              <a:picLocks noChangeAspect="1"/>
            </p:cNvPicPr>
            <p:nvPr/>
          </p:nvPicPr>
          <p:blipFill rotWithShape="1">
            <a:blip r:embed="rId5">
              <a:extLst>
                <a:ext uri="{28A0092B-C50C-407E-A947-70E740481C1C}">
                  <a14:useLocalDpi xmlns:a14="http://schemas.microsoft.com/office/drawing/2010/main" val="0"/>
                </a:ext>
              </a:extLst>
            </a:blip>
            <a:srcRect l="26829" t="13094" r="9084" b="7107"/>
            <a:stretch/>
          </p:blipFill>
          <p:spPr>
            <a:xfrm>
              <a:off x="8806046" y="1019979"/>
              <a:ext cx="2930069" cy="2736333"/>
            </a:xfrm>
            <a:prstGeom prst="rect">
              <a:avLst/>
            </a:prstGeom>
            <a:ln w="38100">
              <a:solidFill>
                <a:schemeClr val="tx1"/>
              </a:solidFill>
            </a:ln>
          </p:spPr>
        </p:pic>
        <p:sp>
          <p:nvSpPr>
            <p:cNvPr id="8" name="TextBox 7">
              <a:extLst>
                <a:ext uri="{FF2B5EF4-FFF2-40B4-BE49-F238E27FC236}">
                  <a16:creationId xmlns:a16="http://schemas.microsoft.com/office/drawing/2014/main" id="{37C36371-EBDF-32C6-0694-F29B014E91A7}"/>
                </a:ext>
              </a:extLst>
            </p:cNvPr>
            <p:cNvSpPr txBox="1"/>
            <p:nvPr/>
          </p:nvSpPr>
          <p:spPr>
            <a:xfrm>
              <a:off x="11146105" y="1097449"/>
              <a:ext cx="417102" cy="369332"/>
            </a:xfrm>
            <a:prstGeom prst="rect">
              <a:avLst/>
            </a:prstGeom>
            <a:noFill/>
          </p:spPr>
          <p:txBody>
            <a:bodyPr wrap="none" rtlCol="0">
              <a:spAutoFit/>
            </a:bodyPr>
            <a:lstStyle/>
            <a:p>
              <a:r>
                <a:rPr lang="en-US" b="1" dirty="0">
                  <a:solidFill>
                    <a:schemeClr val="bg1"/>
                  </a:solidFill>
                </a:rPr>
                <a:t>Sb</a:t>
              </a:r>
            </a:p>
          </p:txBody>
        </p:sp>
      </p:grpSp>
      <p:graphicFrame>
        <p:nvGraphicFramePr>
          <p:cNvPr id="10" name="Tabella 10">
            <a:extLst>
              <a:ext uri="{FF2B5EF4-FFF2-40B4-BE49-F238E27FC236}">
                <a16:creationId xmlns:a16="http://schemas.microsoft.com/office/drawing/2014/main" id="{9404087F-44D0-C2B1-E472-BF70B43E2813}"/>
              </a:ext>
            </a:extLst>
          </p:cNvPr>
          <p:cNvGraphicFramePr>
            <a:graphicFrameLocks noGrp="1"/>
          </p:cNvGraphicFramePr>
          <p:nvPr>
            <p:extLst>
              <p:ext uri="{D42A27DB-BD31-4B8C-83A1-F6EECF244321}">
                <p14:modId xmlns:p14="http://schemas.microsoft.com/office/powerpoint/2010/main" val="1750966591"/>
              </p:ext>
            </p:extLst>
          </p:nvPr>
        </p:nvGraphicFramePr>
        <p:xfrm>
          <a:off x="4868245" y="4694973"/>
          <a:ext cx="2337164" cy="1371600"/>
        </p:xfrm>
        <a:graphic>
          <a:graphicData uri="http://schemas.openxmlformats.org/drawingml/2006/table">
            <a:tbl>
              <a:tblPr bandRow="1">
                <a:tableStyleId>{69CF1AB2-1976-4502-BF36-3FF5EA218861}</a:tableStyleId>
              </a:tblPr>
              <a:tblGrid>
                <a:gridCol w="418085">
                  <a:extLst>
                    <a:ext uri="{9D8B030D-6E8A-4147-A177-3AD203B41FA5}">
                      <a16:colId xmlns:a16="http://schemas.microsoft.com/office/drawing/2014/main" val="3225468137"/>
                    </a:ext>
                  </a:extLst>
                </a:gridCol>
                <a:gridCol w="990600">
                  <a:extLst>
                    <a:ext uri="{9D8B030D-6E8A-4147-A177-3AD203B41FA5}">
                      <a16:colId xmlns:a16="http://schemas.microsoft.com/office/drawing/2014/main" val="758401707"/>
                    </a:ext>
                  </a:extLst>
                </a:gridCol>
                <a:gridCol w="928479">
                  <a:extLst>
                    <a:ext uri="{9D8B030D-6E8A-4147-A177-3AD203B41FA5}">
                      <a16:colId xmlns:a16="http://schemas.microsoft.com/office/drawing/2014/main" val="1786508725"/>
                    </a:ext>
                  </a:extLst>
                </a:gridCol>
              </a:tblGrid>
              <a:tr h="358326">
                <a:tc>
                  <a:txBody>
                    <a:bodyPr/>
                    <a:lstStyle/>
                    <a:p>
                      <a:r>
                        <a:rPr lang="it-IT" b="1" dirty="0"/>
                        <a:t>n</a:t>
                      </a:r>
                      <a:r>
                        <a:rPr lang="it-IT" b="1" baseline="30000" dirty="0"/>
                        <a:t>+</a:t>
                      </a:r>
                    </a:p>
                  </a:txBody>
                  <a:tcPr/>
                </a:tc>
                <a:tc>
                  <a:txBody>
                    <a:bodyPr/>
                    <a:lstStyle/>
                    <a:p>
                      <a:r>
                        <a:rPr lang="it-IT" b="1" dirty="0"/>
                        <a:t>Sb</a:t>
                      </a:r>
                    </a:p>
                  </a:txBody>
                  <a:tcPr/>
                </a:tc>
                <a:tc>
                  <a:txBody>
                    <a:bodyPr/>
                    <a:lstStyle/>
                    <a:p>
                      <a:r>
                        <a:rPr lang="it-IT" b="1" dirty="0"/>
                        <a:t>2 nm</a:t>
                      </a:r>
                    </a:p>
                  </a:txBody>
                  <a:tcPr/>
                </a:tc>
                <a:extLst>
                  <a:ext uri="{0D108BD9-81ED-4DB2-BD59-A6C34878D82A}">
                    <a16:rowId xmlns:a16="http://schemas.microsoft.com/office/drawing/2014/main" val="4102774033"/>
                  </a:ext>
                </a:extLst>
              </a:tr>
              <a:tr h="358326">
                <a:tc>
                  <a:txBody>
                    <a:bodyPr/>
                    <a:lstStyle/>
                    <a:p>
                      <a:r>
                        <a:rPr lang="it-IT" b="1" dirty="0"/>
                        <a:t>n</a:t>
                      </a:r>
                      <a:r>
                        <a:rPr lang="it-IT" b="1" baseline="30000" dirty="0"/>
                        <a:t>+</a:t>
                      </a:r>
                    </a:p>
                  </a:txBody>
                  <a:tcPr/>
                </a:tc>
                <a:tc>
                  <a:txBody>
                    <a:bodyPr/>
                    <a:lstStyle/>
                    <a:p>
                      <a:r>
                        <a:rPr lang="it-IT" b="1" dirty="0" err="1"/>
                        <a:t>GeP</a:t>
                      </a:r>
                      <a:endParaRPr lang="it-IT" b="1" dirty="0"/>
                    </a:p>
                  </a:txBody>
                  <a:tcPr/>
                </a:tc>
                <a:tc>
                  <a:txBody>
                    <a:bodyPr/>
                    <a:lstStyle/>
                    <a:p>
                      <a:r>
                        <a:rPr lang="it-IT" b="1" dirty="0"/>
                        <a:t>35 nm</a:t>
                      </a:r>
                    </a:p>
                  </a:txBody>
                  <a:tcPr/>
                </a:tc>
                <a:extLst>
                  <a:ext uri="{0D108BD9-81ED-4DB2-BD59-A6C34878D82A}">
                    <a16:rowId xmlns:a16="http://schemas.microsoft.com/office/drawing/2014/main" val="1010271010"/>
                  </a:ext>
                </a:extLst>
              </a:tr>
              <a:tr h="627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p</a:t>
                      </a:r>
                      <a:r>
                        <a:rPr lang="it-IT" b="1" baseline="30000" dirty="0"/>
                        <a:t>+</a:t>
                      </a:r>
                    </a:p>
                  </a:txBody>
                  <a:tcPr/>
                </a:tc>
                <a:tc>
                  <a:txBody>
                    <a:bodyPr/>
                    <a:lstStyle/>
                    <a:p>
                      <a:r>
                        <a:rPr lang="it-IT" b="1" dirty="0"/>
                        <a:t>Al </a:t>
                      </a:r>
                    </a:p>
                    <a:p>
                      <a:r>
                        <a:rPr lang="it-IT" b="1" dirty="0"/>
                        <a:t>(</a:t>
                      </a:r>
                      <a:r>
                        <a:rPr lang="it-IT" b="1" dirty="0" err="1"/>
                        <a:t>Ge</a:t>
                      </a:r>
                      <a:r>
                        <a:rPr lang="it-IT" b="1" dirty="0"/>
                        <a:t> </a:t>
                      </a:r>
                      <a:r>
                        <a:rPr lang="it-IT" b="1" dirty="0" err="1"/>
                        <a:t>cap</a:t>
                      </a:r>
                      <a:r>
                        <a:rPr lang="it-IT" b="1" dirty="0"/>
                        <a:t>)</a:t>
                      </a:r>
                    </a:p>
                  </a:txBody>
                  <a:tcPr/>
                </a:tc>
                <a:tc>
                  <a:txBody>
                    <a:bodyPr/>
                    <a:lstStyle/>
                    <a:p>
                      <a:r>
                        <a:rPr lang="it-IT" b="1" dirty="0"/>
                        <a:t>4 nm (10 nm)</a:t>
                      </a:r>
                    </a:p>
                  </a:txBody>
                  <a:tcPr/>
                </a:tc>
                <a:extLst>
                  <a:ext uri="{0D108BD9-81ED-4DB2-BD59-A6C34878D82A}">
                    <a16:rowId xmlns:a16="http://schemas.microsoft.com/office/drawing/2014/main" val="652126987"/>
                  </a:ext>
                </a:extLst>
              </a:tr>
            </a:tbl>
          </a:graphicData>
        </a:graphic>
      </p:graphicFrame>
      <p:sp>
        <p:nvSpPr>
          <p:cNvPr id="16" name="Rectangle: Single Corner Snipped 4" descr="colored rectangle">
            <a:extLst>
              <a:ext uri="{FF2B5EF4-FFF2-40B4-BE49-F238E27FC236}">
                <a16:creationId xmlns:a16="http://schemas.microsoft.com/office/drawing/2014/main" id="{C99B65D6-4657-D23D-87E8-F09AE43D106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152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grpId="1" nodeType="clickEffect">
                                  <p:stCondLst>
                                    <p:cond delay="0"/>
                                  </p:stCondLst>
                                  <p:childTnLst>
                                    <p:animRot by="-5400000">
                                      <p:cBhvr>
                                        <p:cTn id="55" dur="1000" fill="hold"/>
                                        <p:tgtEl>
                                          <p:spTgt spid="76"/>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76" grpId="0" animBg="1"/>
      <p:bldP spid="76" grpId="1" animBg="1"/>
      <p:bldP spid="9" grpId="0" animBg="1"/>
      <p:bldP spid="9" grpId="1"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3</a:t>
            </a:r>
            <a:r>
              <a:rPr lang="en-GB" sz="2400" b="1" baseline="30000" dirty="0">
                <a:latin typeface="Bell MT" panose="02020503060305020303" pitchFamily="18" charset="0"/>
              </a:rPr>
              <a:t>rd</a:t>
            </a:r>
            <a:r>
              <a:rPr lang="en-GB" sz="2400" b="1" dirty="0">
                <a:latin typeface="Bell MT" panose="02020503060305020303" pitchFamily="18" charset="0"/>
              </a:rPr>
              <a:t> step: Pulsed Laser Melting</a:t>
            </a:r>
          </a:p>
        </p:txBody>
      </p:sp>
      <p:pic>
        <p:nvPicPr>
          <p:cNvPr id="2" name="Picture 1">
            <a:extLst>
              <a:ext uri="{FF2B5EF4-FFF2-40B4-BE49-F238E27FC236}">
                <a16:creationId xmlns:a16="http://schemas.microsoft.com/office/drawing/2014/main" id="{6655C156-AF7E-0896-6C0B-280E11DAB091}"/>
              </a:ext>
            </a:extLst>
          </p:cNvPr>
          <p:cNvPicPr>
            <a:picLocks noChangeAspect="1"/>
          </p:cNvPicPr>
          <p:nvPr/>
        </p:nvPicPr>
        <p:blipFill>
          <a:blip r:embed="rId3"/>
          <a:stretch>
            <a:fillRect/>
          </a:stretch>
        </p:blipFill>
        <p:spPr>
          <a:xfrm>
            <a:off x="100084" y="565682"/>
            <a:ext cx="6092289" cy="4628894"/>
          </a:xfrm>
          <a:prstGeom prst="rect">
            <a:avLst/>
          </a:prstGeom>
        </p:spPr>
      </p:pic>
      <p:sp>
        <p:nvSpPr>
          <p:cNvPr id="4" name="TextBox 3">
            <a:extLst>
              <a:ext uri="{FF2B5EF4-FFF2-40B4-BE49-F238E27FC236}">
                <a16:creationId xmlns:a16="http://schemas.microsoft.com/office/drawing/2014/main" id="{7C212FFA-5512-F187-ABEB-459F6D2917D9}"/>
              </a:ext>
            </a:extLst>
          </p:cNvPr>
          <p:cNvSpPr txBox="1"/>
          <p:nvPr/>
        </p:nvSpPr>
        <p:spPr>
          <a:xfrm>
            <a:off x="3970470" y="716095"/>
            <a:ext cx="1954671" cy="1077218"/>
          </a:xfrm>
          <a:prstGeom prst="rect">
            <a:avLst/>
          </a:prstGeom>
          <a:noFill/>
          <a:ln>
            <a:solidFill>
              <a:schemeClr val="accent6">
                <a:lumMod val="75000"/>
              </a:schemeClr>
            </a:solidFill>
          </a:ln>
        </p:spPr>
        <p:txBody>
          <a:bodyPr wrap="square" rtlCol="0">
            <a:spAutoFit/>
          </a:bodyPr>
          <a:lstStyle/>
          <a:p>
            <a:r>
              <a:rPr lang="en-US" sz="1600" b="1" dirty="0">
                <a:latin typeface="Palatino Linotype" panose="02040502050505030304" pitchFamily="18" charset="0"/>
              </a:rPr>
              <a:t>       1 pulse</a:t>
            </a:r>
          </a:p>
          <a:p>
            <a:r>
              <a:rPr lang="en-US" sz="1600" b="1" dirty="0">
                <a:latin typeface="Palatino Linotype" panose="02040502050505030304" pitchFamily="18" charset="0"/>
              </a:rPr>
              <a:t>- - - 1 pls activation</a:t>
            </a:r>
          </a:p>
          <a:p>
            <a:r>
              <a:rPr lang="en-US" sz="1600" b="1" dirty="0">
                <a:solidFill>
                  <a:srgbClr val="FF0000"/>
                </a:solidFill>
                <a:latin typeface="Palatino Linotype" panose="02040502050505030304" pitchFamily="18" charset="0"/>
              </a:rPr>
              <a:t>       4 pulses</a:t>
            </a:r>
          </a:p>
          <a:p>
            <a:r>
              <a:rPr lang="en-US" sz="1600" b="1" dirty="0">
                <a:solidFill>
                  <a:srgbClr val="FF0000"/>
                </a:solidFill>
                <a:latin typeface="Palatino Linotype" panose="02040502050505030304" pitchFamily="18" charset="0"/>
              </a:rPr>
              <a:t>- - - 4 pls activation</a:t>
            </a:r>
          </a:p>
        </p:txBody>
      </p:sp>
      <p:cxnSp>
        <p:nvCxnSpPr>
          <p:cNvPr id="9" name="Straight Connector 8">
            <a:extLst>
              <a:ext uri="{FF2B5EF4-FFF2-40B4-BE49-F238E27FC236}">
                <a16:creationId xmlns:a16="http://schemas.microsoft.com/office/drawing/2014/main" id="{653387C4-5147-3B8B-5A28-A7039A1D6E9F}"/>
              </a:ext>
            </a:extLst>
          </p:cNvPr>
          <p:cNvCxnSpPr>
            <a:cxnSpLocks/>
          </p:cNvCxnSpPr>
          <p:nvPr/>
        </p:nvCxnSpPr>
        <p:spPr>
          <a:xfrm>
            <a:off x="4067175" y="910576"/>
            <a:ext cx="3048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7669B45-3E2D-0ADD-0DA1-5194F85507F6}"/>
              </a:ext>
            </a:extLst>
          </p:cNvPr>
          <p:cNvCxnSpPr>
            <a:cxnSpLocks/>
          </p:cNvCxnSpPr>
          <p:nvPr/>
        </p:nvCxnSpPr>
        <p:spPr>
          <a:xfrm>
            <a:off x="4057650" y="1387440"/>
            <a:ext cx="30480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13" name="TextBox 17">
            <a:extLst>
              <a:ext uri="{FF2B5EF4-FFF2-40B4-BE49-F238E27FC236}">
                <a16:creationId xmlns:a16="http://schemas.microsoft.com/office/drawing/2014/main" id="{589E479A-7C70-57B4-20A0-9A3CBD8C9B34}"/>
              </a:ext>
            </a:extLst>
          </p:cNvPr>
          <p:cNvSpPr txBox="1"/>
          <p:nvPr/>
        </p:nvSpPr>
        <p:spPr>
          <a:xfrm>
            <a:off x="1525769" y="3429000"/>
            <a:ext cx="774979" cy="584775"/>
          </a:xfrm>
          <a:prstGeom prst="rect">
            <a:avLst/>
          </a:prstGeom>
          <a:solidFill>
            <a:schemeClr val="accent2">
              <a:lumMod val="20000"/>
              <a:lumOff val="80000"/>
            </a:schemeClr>
          </a:solidFill>
          <a:ln w="28575">
            <a:solidFill>
              <a:srgbClr val="FFC000"/>
            </a:solidFill>
          </a:ln>
        </p:spPr>
        <p:txBody>
          <a:bodyPr wrap="square" rtlCol="0">
            <a:spAutoFit/>
          </a:bodyPr>
          <a:lstStyle/>
          <a:p>
            <a:pPr algn="ctr"/>
            <a:r>
              <a:rPr lang="en-US" sz="3200" b="1" dirty="0">
                <a:latin typeface="Palatino Linotype" panose="02040502050505030304" pitchFamily="18" charset="0"/>
              </a:rPr>
              <a:t>Sb </a:t>
            </a:r>
          </a:p>
        </p:txBody>
      </p:sp>
      <p:sp>
        <p:nvSpPr>
          <p:cNvPr id="14" name="TextBox 17">
            <a:extLst>
              <a:ext uri="{FF2B5EF4-FFF2-40B4-BE49-F238E27FC236}">
                <a16:creationId xmlns:a16="http://schemas.microsoft.com/office/drawing/2014/main" id="{87B51F6F-385D-7E9F-8CEE-AB3026E88807}"/>
              </a:ext>
            </a:extLst>
          </p:cNvPr>
          <p:cNvSpPr txBox="1"/>
          <p:nvPr/>
        </p:nvSpPr>
        <p:spPr>
          <a:xfrm>
            <a:off x="586788" y="5540759"/>
            <a:ext cx="11408567" cy="369332"/>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pPr algn="ctr"/>
            <a:r>
              <a:rPr lang="en-US" b="1" dirty="0">
                <a:latin typeface="Palatino Linotype" panose="02040502050505030304" pitchFamily="18" charset="0"/>
              </a:rPr>
              <a:t>C. </a:t>
            </a:r>
            <a:r>
              <a:rPr lang="en-US" b="1" dirty="0" err="1">
                <a:latin typeface="Palatino Linotype" panose="02040502050505030304" pitchFamily="18" charset="0"/>
              </a:rPr>
              <a:t>Carraro</a:t>
            </a:r>
            <a:r>
              <a:rPr lang="en-US" b="1" dirty="0">
                <a:latin typeface="Palatino Linotype" panose="02040502050505030304" pitchFamily="18" charset="0"/>
              </a:rPr>
              <a:t>, </a:t>
            </a:r>
            <a:r>
              <a:rPr lang="en-US" dirty="0">
                <a:latin typeface="Palatino Linotype" panose="02040502050505030304" pitchFamily="18" charset="0"/>
              </a:rPr>
              <a:t>“Laser processes for HPGe gamma-ray detectors“ (Symposium L)	</a:t>
            </a:r>
            <a:r>
              <a:rPr lang="en-US" i="1" dirty="0">
                <a:latin typeface="Palatino Linotype" panose="02040502050505030304" pitchFamily="18" charset="0"/>
              </a:rPr>
              <a:t>01 June 2023, 18:00</a:t>
            </a:r>
          </a:p>
        </p:txBody>
      </p:sp>
      <p:pic>
        <p:nvPicPr>
          <p:cNvPr id="5" name="Picture 4">
            <a:extLst>
              <a:ext uri="{FF2B5EF4-FFF2-40B4-BE49-F238E27FC236}">
                <a16:creationId xmlns:a16="http://schemas.microsoft.com/office/drawing/2014/main" id="{5D7BE866-C4FF-F8C7-9300-EEA1ADCD6E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2373" y="605970"/>
            <a:ext cx="5802981" cy="4538491"/>
          </a:xfrm>
          <a:prstGeom prst="rect">
            <a:avLst/>
          </a:prstGeom>
        </p:spPr>
      </p:pic>
      <p:sp>
        <p:nvSpPr>
          <p:cNvPr id="17" name="TextBox 17">
            <a:extLst>
              <a:ext uri="{FF2B5EF4-FFF2-40B4-BE49-F238E27FC236}">
                <a16:creationId xmlns:a16="http://schemas.microsoft.com/office/drawing/2014/main" id="{00FB1116-59A3-2468-626B-7B712FEBCF04}"/>
              </a:ext>
            </a:extLst>
          </p:cNvPr>
          <p:cNvSpPr txBox="1"/>
          <p:nvPr/>
        </p:nvSpPr>
        <p:spPr>
          <a:xfrm>
            <a:off x="8167437" y="780378"/>
            <a:ext cx="819247" cy="584775"/>
          </a:xfrm>
          <a:prstGeom prst="rect">
            <a:avLst/>
          </a:prstGeom>
          <a:solidFill>
            <a:schemeClr val="accent2">
              <a:lumMod val="20000"/>
              <a:lumOff val="80000"/>
            </a:schemeClr>
          </a:solidFill>
          <a:ln w="28575">
            <a:solidFill>
              <a:srgbClr val="FFC000"/>
            </a:solidFill>
          </a:ln>
        </p:spPr>
        <p:txBody>
          <a:bodyPr wrap="square" rtlCol="0">
            <a:spAutoFit/>
          </a:bodyPr>
          <a:lstStyle/>
          <a:p>
            <a:pPr algn="ctr"/>
            <a:r>
              <a:rPr lang="en-US" sz="3200" b="1" dirty="0">
                <a:latin typeface="Palatino Linotype" panose="02040502050505030304" pitchFamily="18" charset="0"/>
              </a:rPr>
              <a:t>Al </a:t>
            </a:r>
          </a:p>
        </p:txBody>
      </p:sp>
      <p:sp>
        <p:nvSpPr>
          <p:cNvPr id="10" name="Rectangle: Single Corner Snipped 4" descr="colored rectangle">
            <a:extLst>
              <a:ext uri="{FF2B5EF4-FFF2-40B4-BE49-F238E27FC236}">
                <a16:creationId xmlns:a16="http://schemas.microsoft.com/office/drawing/2014/main" id="{5AAE9F8E-3406-71FD-30A5-63794E1D9C9C}"/>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29608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4</a:t>
            </a:r>
            <a:r>
              <a:rPr lang="en-GB" sz="2400" b="1" baseline="30000" dirty="0">
                <a:latin typeface="Bell MT" panose="02020503060305020303" pitchFamily="18" charset="0"/>
              </a:rPr>
              <a:t>th</a:t>
            </a:r>
            <a:r>
              <a:rPr lang="en-GB" sz="2400" b="1" dirty="0">
                <a:latin typeface="Bell MT" panose="02020503060305020303" pitchFamily="18" charset="0"/>
              </a:rPr>
              <a:t> step: lithography</a:t>
            </a:r>
          </a:p>
        </p:txBody>
      </p:sp>
      <p:sp>
        <p:nvSpPr>
          <p:cNvPr id="2" name="TextBox 17">
            <a:extLst>
              <a:ext uri="{FF2B5EF4-FFF2-40B4-BE49-F238E27FC236}">
                <a16:creationId xmlns:a16="http://schemas.microsoft.com/office/drawing/2014/main" id="{BF9C3452-0831-477E-19B2-C216D8635428}"/>
              </a:ext>
            </a:extLst>
          </p:cNvPr>
          <p:cNvSpPr txBox="1"/>
          <p:nvPr/>
        </p:nvSpPr>
        <p:spPr>
          <a:xfrm>
            <a:off x="2223860" y="611995"/>
            <a:ext cx="1368964" cy="369332"/>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en-US" b="1" dirty="0">
                <a:latin typeface="Palatino Linotype" panose="02040502050505030304" pitchFamily="18" charset="0"/>
              </a:rPr>
              <a:t>Full area</a:t>
            </a:r>
          </a:p>
        </p:txBody>
      </p:sp>
      <p:sp>
        <p:nvSpPr>
          <p:cNvPr id="5" name="TextBox 17">
            <a:extLst>
              <a:ext uri="{FF2B5EF4-FFF2-40B4-BE49-F238E27FC236}">
                <a16:creationId xmlns:a16="http://schemas.microsoft.com/office/drawing/2014/main" id="{329918FD-7438-2218-C409-72D859214A29}"/>
              </a:ext>
            </a:extLst>
          </p:cNvPr>
          <p:cNvSpPr txBox="1"/>
          <p:nvPr/>
        </p:nvSpPr>
        <p:spPr>
          <a:xfrm>
            <a:off x="1329595" y="1077064"/>
            <a:ext cx="3106217" cy="338554"/>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Gold sputtering deposition</a:t>
            </a:r>
          </a:p>
        </p:txBody>
      </p:sp>
      <p:cxnSp>
        <p:nvCxnSpPr>
          <p:cNvPr id="15" name="Straight Arrow Connector 14">
            <a:extLst>
              <a:ext uri="{FF2B5EF4-FFF2-40B4-BE49-F238E27FC236}">
                <a16:creationId xmlns:a16="http://schemas.microsoft.com/office/drawing/2014/main" id="{65267506-9A46-F271-7416-7EFB5175B265}"/>
              </a:ext>
            </a:extLst>
          </p:cNvPr>
          <p:cNvCxnSpPr>
            <a:cxnSpLocks/>
            <a:stCxn id="5" idx="2"/>
          </p:cNvCxnSpPr>
          <p:nvPr/>
        </p:nvCxnSpPr>
        <p:spPr>
          <a:xfrm>
            <a:off x="2882704" y="1415618"/>
            <a:ext cx="0" cy="19687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8" name="Rectangle 27">
            <a:extLst>
              <a:ext uri="{FF2B5EF4-FFF2-40B4-BE49-F238E27FC236}">
                <a16:creationId xmlns:a16="http://schemas.microsoft.com/office/drawing/2014/main" id="{37FA9BC0-35C4-15D0-EDE6-9809A2BB8B41}"/>
              </a:ext>
            </a:extLst>
          </p:cNvPr>
          <p:cNvSpPr/>
          <p:nvPr/>
        </p:nvSpPr>
        <p:spPr>
          <a:xfrm>
            <a:off x="98323" y="530942"/>
            <a:ext cx="5810864" cy="563388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17">
            <a:extLst>
              <a:ext uri="{FF2B5EF4-FFF2-40B4-BE49-F238E27FC236}">
                <a16:creationId xmlns:a16="http://schemas.microsoft.com/office/drawing/2014/main" id="{AFCA6002-8524-D237-F005-1511AA83F9C3}"/>
              </a:ext>
            </a:extLst>
          </p:cNvPr>
          <p:cNvSpPr txBox="1"/>
          <p:nvPr/>
        </p:nvSpPr>
        <p:spPr>
          <a:xfrm>
            <a:off x="704652" y="1612491"/>
            <a:ext cx="4356101" cy="2308324"/>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Photolithographic process:</a:t>
            </a:r>
          </a:p>
          <a:p>
            <a:pPr marL="342900" indent="-342900">
              <a:buAutoNum type="arabicParenR"/>
            </a:pPr>
            <a:r>
              <a:rPr lang="en-US" sz="1600" dirty="0">
                <a:latin typeface="Palatino Linotype" panose="02040502050505030304" pitchFamily="18" charset="0"/>
              </a:rPr>
              <a:t>Positive resist spin coating</a:t>
            </a:r>
          </a:p>
          <a:p>
            <a:pPr marL="342900" indent="-342900">
              <a:buAutoNum type="arabicParenR"/>
            </a:pPr>
            <a:r>
              <a:rPr lang="en-US" sz="1600" dirty="0">
                <a:latin typeface="Palatino Linotype" panose="02040502050505030304" pitchFamily="18" charset="0"/>
              </a:rPr>
              <a:t>Softbake</a:t>
            </a:r>
          </a:p>
          <a:p>
            <a:pPr marL="342900" indent="-342900">
              <a:buAutoNum type="arabicParenR"/>
            </a:pPr>
            <a:r>
              <a:rPr lang="en-US" sz="1600" dirty="0">
                <a:latin typeface="Palatino Linotype" panose="02040502050505030304" pitchFamily="18" charset="0"/>
              </a:rPr>
              <a:t>Exposure through acetate mask</a:t>
            </a:r>
          </a:p>
          <a:p>
            <a:pPr marL="342900" indent="-342900">
              <a:buAutoNum type="arabicParenR"/>
            </a:pPr>
            <a:r>
              <a:rPr lang="en-US" sz="1600" dirty="0">
                <a:latin typeface="Palatino Linotype" panose="02040502050505030304" pitchFamily="18" charset="0"/>
              </a:rPr>
              <a:t>Development</a:t>
            </a:r>
          </a:p>
          <a:p>
            <a:pPr marL="342900" indent="-342900">
              <a:buAutoNum type="arabicParenR"/>
            </a:pPr>
            <a:r>
              <a:rPr lang="en-US" sz="1600" dirty="0">
                <a:latin typeface="Palatino Linotype" panose="02040502050505030304" pitchFamily="18" charset="0"/>
              </a:rPr>
              <a:t>Post-Exposure Bake</a:t>
            </a:r>
          </a:p>
          <a:p>
            <a:pPr marL="342900" indent="-342900">
              <a:buAutoNum type="arabicParenR"/>
            </a:pPr>
            <a:r>
              <a:rPr lang="en-US" sz="1600" dirty="0">
                <a:latin typeface="Palatino Linotype" panose="02040502050505030304" pitchFamily="18" charset="0"/>
              </a:rPr>
              <a:t>Gold stripping</a:t>
            </a:r>
          </a:p>
          <a:p>
            <a:pPr marL="342900" indent="-342900">
              <a:buAutoNum type="arabicParenR"/>
            </a:pPr>
            <a:r>
              <a:rPr lang="en-US" sz="1600" dirty="0">
                <a:latin typeface="Palatino Linotype" panose="02040502050505030304" pitchFamily="18" charset="0"/>
              </a:rPr>
              <a:t>Resist stripping</a:t>
            </a:r>
          </a:p>
          <a:p>
            <a:pPr marL="342900" indent="-342900">
              <a:buAutoNum type="arabicParenR"/>
            </a:pPr>
            <a:r>
              <a:rPr lang="en-US" sz="1600" dirty="0">
                <a:latin typeface="Palatino Linotype" panose="02040502050505030304" pitchFamily="18" charset="0"/>
              </a:rPr>
              <a:t>Trenching: strong acid attack (HNO</a:t>
            </a:r>
            <a:r>
              <a:rPr lang="en-US" sz="1600" baseline="-25000" dirty="0">
                <a:latin typeface="Palatino Linotype" panose="02040502050505030304" pitchFamily="18" charset="0"/>
              </a:rPr>
              <a:t>3</a:t>
            </a:r>
            <a:r>
              <a:rPr lang="en-US" sz="1600" dirty="0">
                <a:latin typeface="Palatino Linotype" panose="02040502050505030304" pitchFamily="18" charset="0"/>
              </a:rPr>
              <a:t> , HF)</a:t>
            </a:r>
          </a:p>
        </p:txBody>
      </p:sp>
      <p:sp>
        <p:nvSpPr>
          <p:cNvPr id="48" name="TextBox 17">
            <a:extLst>
              <a:ext uri="{FF2B5EF4-FFF2-40B4-BE49-F238E27FC236}">
                <a16:creationId xmlns:a16="http://schemas.microsoft.com/office/drawing/2014/main" id="{EE7BEB2D-577B-9772-4701-3889F58BF6BA}"/>
              </a:ext>
            </a:extLst>
          </p:cNvPr>
          <p:cNvSpPr txBox="1"/>
          <p:nvPr/>
        </p:nvSpPr>
        <p:spPr>
          <a:xfrm>
            <a:off x="8310027" y="611995"/>
            <a:ext cx="1368964" cy="369332"/>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en-US" b="1" dirty="0">
                <a:latin typeface="Palatino Linotype" panose="02040502050505030304" pitchFamily="18" charset="0"/>
              </a:rPr>
              <a:t>Partial area</a:t>
            </a:r>
          </a:p>
        </p:txBody>
      </p:sp>
      <p:sp>
        <p:nvSpPr>
          <p:cNvPr id="51" name="Rectangle 50">
            <a:extLst>
              <a:ext uri="{FF2B5EF4-FFF2-40B4-BE49-F238E27FC236}">
                <a16:creationId xmlns:a16="http://schemas.microsoft.com/office/drawing/2014/main" id="{AF92769F-A847-A015-6B21-6C6F4E3AB55B}"/>
              </a:ext>
            </a:extLst>
          </p:cNvPr>
          <p:cNvSpPr/>
          <p:nvPr/>
        </p:nvSpPr>
        <p:spPr>
          <a:xfrm>
            <a:off x="6184490" y="530942"/>
            <a:ext cx="5810864" cy="563388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17">
            <a:extLst>
              <a:ext uri="{FF2B5EF4-FFF2-40B4-BE49-F238E27FC236}">
                <a16:creationId xmlns:a16="http://schemas.microsoft.com/office/drawing/2014/main" id="{233FEEA8-FB57-97DA-F92C-CA43121BC743}"/>
              </a:ext>
            </a:extLst>
          </p:cNvPr>
          <p:cNvSpPr txBox="1"/>
          <p:nvPr/>
        </p:nvSpPr>
        <p:spPr>
          <a:xfrm>
            <a:off x="6289318" y="1327934"/>
            <a:ext cx="5601207" cy="1323439"/>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Lithographic process using selective etching solutions:</a:t>
            </a:r>
          </a:p>
          <a:p>
            <a:pPr marL="285750" indent="-285750">
              <a:buFont typeface="Arial" panose="020B0604020202020204" pitchFamily="34" charset="0"/>
              <a:buChar char="•"/>
            </a:pPr>
            <a:r>
              <a:rPr lang="en-US" sz="1600" dirty="0">
                <a:latin typeface="Palatino Linotype" panose="02040502050505030304" pitchFamily="18" charset="0"/>
              </a:rPr>
              <a:t>Hot pure H</a:t>
            </a:r>
            <a:r>
              <a:rPr lang="en-US" sz="1600" baseline="-25000" dirty="0">
                <a:latin typeface="Palatino Linotype" panose="02040502050505030304" pitchFamily="18" charset="0"/>
              </a:rPr>
              <a:t>2</a:t>
            </a:r>
            <a:r>
              <a:rPr lang="en-US" sz="1600" dirty="0">
                <a:latin typeface="Palatino Linotype" panose="02040502050505030304" pitchFamily="18" charset="0"/>
              </a:rPr>
              <a:t>SO</a:t>
            </a:r>
            <a:r>
              <a:rPr lang="en-US" sz="1600" baseline="-25000" dirty="0">
                <a:latin typeface="Palatino Linotype" panose="02040502050505030304" pitchFamily="18" charset="0"/>
              </a:rPr>
              <a:t>4</a:t>
            </a:r>
            <a:r>
              <a:rPr lang="en-US" sz="1600" dirty="0">
                <a:latin typeface="Palatino Linotype" panose="02040502050505030304" pitchFamily="18" charset="0"/>
              </a:rPr>
              <a:t> for Sb deposition (preserve Sb junction)</a:t>
            </a:r>
          </a:p>
          <a:p>
            <a:pPr marL="285750" indent="-285750">
              <a:buFont typeface="Arial" panose="020B0604020202020204" pitchFamily="34" charset="0"/>
              <a:buChar char="•"/>
            </a:pPr>
            <a:r>
              <a:rPr lang="en-US" sz="1600" dirty="0">
                <a:latin typeface="Palatino Linotype" panose="02040502050505030304" pitchFamily="18" charset="0"/>
              </a:rPr>
              <a:t>H</a:t>
            </a:r>
            <a:r>
              <a:rPr lang="en-US" sz="1600" baseline="-25000" dirty="0">
                <a:latin typeface="Palatino Linotype" panose="02040502050505030304" pitchFamily="18" charset="0"/>
              </a:rPr>
              <a:t>2</a:t>
            </a:r>
            <a:r>
              <a:rPr lang="en-US" sz="1600" dirty="0">
                <a:latin typeface="Palatino Linotype" panose="02040502050505030304" pitchFamily="18" charset="0"/>
              </a:rPr>
              <a:t>O</a:t>
            </a:r>
            <a:r>
              <a:rPr lang="en-US" sz="1600" baseline="-25000" dirty="0">
                <a:latin typeface="Palatino Linotype" panose="02040502050505030304" pitchFamily="18" charset="0"/>
              </a:rPr>
              <a:t>2</a:t>
            </a:r>
            <a:r>
              <a:rPr lang="en-US" sz="1600" dirty="0">
                <a:latin typeface="Palatino Linotype" panose="02040502050505030304" pitchFamily="18" charset="0"/>
              </a:rPr>
              <a:t> for </a:t>
            </a:r>
            <a:r>
              <a:rPr lang="en-US" sz="1600" dirty="0" err="1">
                <a:latin typeface="Palatino Linotype" panose="02040502050505030304" pitchFamily="18" charset="0"/>
              </a:rPr>
              <a:t>GeP</a:t>
            </a:r>
            <a:r>
              <a:rPr lang="en-US" sz="1600" dirty="0">
                <a:latin typeface="Palatino Linotype" panose="02040502050505030304" pitchFamily="18" charset="0"/>
              </a:rPr>
              <a:t> deposition (slowly etches everywhere)</a:t>
            </a:r>
          </a:p>
          <a:p>
            <a:pPr marL="285750" indent="-285750">
              <a:buFont typeface="Arial" panose="020B0604020202020204" pitchFamily="34" charset="0"/>
              <a:buChar char="•"/>
            </a:pPr>
            <a:r>
              <a:rPr lang="en-US" sz="1600" dirty="0">
                <a:latin typeface="Palatino Linotype" panose="02040502050505030304" pitchFamily="18" charset="0"/>
              </a:rPr>
              <a:t>Kern solutions (H</a:t>
            </a:r>
            <a:r>
              <a:rPr lang="en-US" sz="1600" baseline="-25000" dirty="0">
                <a:latin typeface="Palatino Linotype" panose="02040502050505030304" pitchFamily="18" charset="0"/>
              </a:rPr>
              <a:t>2</a:t>
            </a:r>
            <a:r>
              <a:rPr lang="en-US" sz="1600" dirty="0">
                <a:latin typeface="Palatino Linotype" panose="02040502050505030304" pitchFamily="18" charset="0"/>
              </a:rPr>
              <a:t>O</a:t>
            </a:r>
            <a:r>
              <a:rPr lang="en-US" sz="1600" baseline="-25000" dirty="0">
                <a:latin typeface="Palatino Linotype" panose="02040502050505030304" pitchFamily="18" charset="0"/>
              </a:rPr>
              <a:t>2</a:t>
            </a:r>
            <a:r>
              <a:rPr lang="en-US" sz="1600" dirty="0">
                <a:latin typeface="Palatino Linotype" panose="02040502050505030304" pitchFamily="18" charset="0"/>
              </a:rPr>
              <a:t>, H</a:t>
            </a:r>
            <a:r>
              <a:rPr lang="en-US" sz="1600" baseline="-25000" dirty="0">
                <a:latin typeface="Palatino Linotype" panose="02040502050505030304" pitchFamily="18" charset="0"/>
              </a:rPr>
              <a:t>3</a:t>
            </a:r>
            <a:r>
              <a:rPr lang="en-US" sz="1600" dirty="0">
                <a:latin typeface="Palatino Linotype" panose="02040502050505030304" pitchFamily="18" charset="0"/>
              </a:rPr>
              <a:t>PO</a:t>
            </a:r>
            <a:r>
              <a:rPr lang="en-US" sz="1600" baseline="-25000" dirty="0">
                <a:latin typeface="Palatino Linotype" panose="02040502050505030304" pitchFamily="18" charset="0"/>
              </a:rPr>
              <a:t>4</a:t>
            </a:r>
            <a:r>
              <a:rPr lang="en-US" sz="1600" dirty="0">
                <a:latin typeface="Palatino Linotype" panose="02040502050505030304" pitchFamily="18" charset="0"/>
              </a:rPr>
              <a:t>, Ethanol) for Al-Ge deposition (preserve Al junction)</a:t>
            </a:r>
          </a:p>
        </p:txBody>
      </p:sp>
      <p:sp>
        <p:nvSpPr>
          <p:cNvPr id="57" name="TextBox 17">
            <a:extLst>
              <a:ext uri="{FF2B5EF4-FFF2-40B4-BE49-F238E27FC236}">
                <a16:creationId xmlns:a16="http://schemas.microsoft.com/office/drawing/2014/main" id="{7BA9D1BE-AB17-3FE5-4278-43EAC7106E92}"/>
              </a:ext>
            </a:extLst>
          </p:cNvPr>
          <p:cNvSpPr txBox="1"/>
          <p:nvPr/>
        </p:nvSpPr>
        <p:spPr>
          <a:xfrm>
            <a:off x="6289317" y="5649774"/>
            <a:ext cx="2600365"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L=35mm, t=10mm </a:t>
            </a:r>
          </a:p>
        </p:txBody>
      </p:sp>
      <p:pic>
        <p:nvPicPr>
          <p:cNvPr id="60" name="Picture 59" descr="A picture containing book, teal, blue&#10;&#10;Description automatically generated">
            <a:extLst>
              <a:ext uri="{FF2B5EF4-FFF2-40B4-BE49-F238E27FC236}">
                <a16:creationId xmlns:a16="http://schemas.microsoft.com/office/drawing/2014/main" id="{8ED6244C-FC7F-75C8-3444-25A3E22FAC2D}"/>
              </a:ext>
            </a:extLst>
          </p:cNvPr>
          <p:cNvPicPr>
            <a:picLocks noChangeAspect="1"/>
          </p:cNvPicPr>
          <p:nvPr/>
        </p:nvPicPr>
        <p:blipFill rotWithShape="1">
          <a:blip r:embed="rId3">
            <a:extLst>
              <a:ext uri="{28A0092B-C50C-407E-A947-70E740481C1C}">
                <a14:useLocalDpi xmlns:a14="http://schemas.microsoft.com/office/drawing/2010/main" val="0"/>
              </a:ext>
            </a:extLst>
          </a:blip>
          <a:srcRect l="14310" t="6955" r="32042" b="45"/>
          <a:stretch/>
        </p:blipFill>
        <p:spPr>
          <a:xfrm rot="5400000">
            <a:off x="6652980" y="2753390"/>
            <a:ext cx="2423205" cy="3150530"/>
          </a:xfrm>
          <a:prstGeom prst="rect">
            <a:avLst/>
          </a:prstGeom>
        </p:spPr>
      </p:pic>
      <p:pic>
        <p:nvPicPr>
          <p:cNvPr id="62" name="Picture 61" descr="A square object on a white surface&#10;&#10;Description automatically generated with low confidence">
            <a:extLst>
              <a:ext uri="{FF2B5EF4-FFF2-40B4-BE49-F238E27FC236}">
                <a16:creationId xmlns:a16="http://schemas.microsoft.com/office/drawing/2014/main" id="{79E64045-E8CF-E0DE-101C-7FE37F332067}"/>
              </a:ext>
            </a:extLst>
          </p:cNvPr>
          <p:cNvPicPr>
            <a:picLocks noChangeAspect="1"/>
          </p:cNvPicPr>
          <p:nvPr/>
        </p:nvPicPr>
        <p:blipFill rotWithShape="1">
          <a:blip r:embed="rId4">
            <a:extLst>
              <a:ext uri="{28A0092B-C50C-407E-A947-70E740481C1C}">
                <a14:useLocalDpi xmlns:a14="http://schemas.microsoft.com/office/drawing/2010/main" val="0"/>
              </a:ext>
            </a:extLst>
          </a:blip>
          <a:srcRect l="14309" t="17196" r="28315" b="7996"/>
          <a:stretch/>
        </p:blipFill>
        <p:spPr>
          <a:xfrm rot="5400000">
            <a:off x="9492630" y="3143116"/>
            <a:ext cx="2424711" cy="2371078"/>
          </a:xfrm>
          <a:prstGeom prst="rect">
            <a:avLst/>
          </a:prstGeom>
        </p:spPr>
      </p:pic>
      <p:sp>
        <p:nvSpPr>
          <p:cNvPr id="63" name="TextBox 17">
            <a:extLst>
              <a:ext uri="{FF2B5EF4-FFF2-40B4-BE49-F238E27FC236}">
                <a16:creationId xmlns:a16="http://schemas.microsoft.com/office/drawing/2014/main" id="{316C35DD-F495-BF5D-8BA1-025CBAEF7508}"/>
              </a:ext>
            </a:extLst>
          </p:cNvPr>
          <p:cNvSpPr txBox="1"/>
          <p:nvPr/>
        </p:nvSpPr>
        <p:spPr>
          <a:xfrm>
            <a:off x="9268491" y="5654690"/>
            <a:ext cx="2600365"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L=35mm, t=10mm </a:t>
            </a:r>
          </a:p>
        </p:txBody>
      </p:sp>
      <p:sp>
        <p:nvSpPr>
          <p:cNvPr id="64" name="TextBox 17">
            <a:extLst>
              <a:ext uri="{FF2B5EF4-FFF2-40B4-BE49-F238E27FC236}">
                <a16:creationId xmlns:a16="http://schemas.microsoft.com/office/drawing/2014/main" id="{623E9422-07A5-4D90-6737-2B3CCA0055AE}"/>
              </a:ext>
            </a:extLst>
          </p:cNvPr>
          <p:cNvSpPr txBox="1"/>
          <p:nvPr/>
        </p:nvSpPr>
        <p:spPr>
          <a:xfrm>
            <a:off x="8310027" y="5170926"/>
            <a:ext cx="1368964" cy="369332"/>
          </a:xfrm>
          <a:prstGeom prst="rect">
            <a:avLst/>
          </a:prstGeom>
          <a:noFill/>
          <a:ln w="28575">
            <a:noFill/>
          </a:ln>
        </p:spPr>
        <p:txBody>
          <a:bodyPr wrap="square" rtlCol="0">
            <a:spAutoFit/>
          </a:bodyPr>
          <a:lstStyle/>
          <a:p>
            <a:pPr algn="ctr"/>
            <a:r>
              <a:rPr lang="en-US" b="1" dirty="0" err="1">
                <a:solidFill>
                  <a:schemeClr val="bg1"/>
                </a:solidFill>
                <a:latin typeface="Palatino Linotype" panose="02040502050505030304" pitchFamily="18" charset="0"/>
              </a:rPr>
              <a:t>GeP</a:t>
            </a:r>
            <a:endParaRPr lang="en-US" b="1" dirty="0">
              <a:solidFill>
                <a:schemeClr val="bg1"/>
              </a:solidFill>
              <a:latin typeface="Palatino Linotype" panose="02040502050505030304" pitchFamily="18" charset="0"/>
            </a:endParaRPr>
          </a:p>
        </p:txBody>
      </p:sp>
      <p:sp>
        <p:nvSpPr>
          <p:cNvPr id="65" name="TextBox 17">
            <a:extLst>
              <a:ext uri="{FF2B5EF4-FFF2-40B4-BE49-F238E27FC236}">
                <a16:creationId xmlns:a16="http://schemas.microsoft.com/office/drawing/2014/main" id="{ACB9465B-7C02-2AC8-7CFC-F10B27B730A4}"/>
              </a:ext>
            </a:extLst>
          </p:cNvPr>
          <p:cNvSpPr txBox="1"/>
          <p:nvPr/>
        </p:nvSpPr>
        <p:spPr>
          <a:xfrm>
            <a:off x="10888410" y="5041661"/>
            <a:ext cx="1368964" cy="369332"/>
          </a:xfrm>
          <a:prstGeom prst="rect">
            <a:avLst/>
          </a:prstGeom>
          <a:noFill/>
          <a:ln w="28575">
            <a:noFill/>
          </a:ln>
        </p:spPr>
        <p:txBody>
          <a:bodyPr wrap="square" rtlCol="0">
            <a:spAutoFit/>
          </a:bodyPr>
          <a:lstStyle/>
          <a:p>
            <a:pPr algn="ctr"/>
            <a:r>
              <a:rPr lang="en-US" b="1" dirty="0">
                <a:solidFill>
                  <a:schemeClr val="bg1"/>
                </a:solidFill>
                <a:latin typeface="Palatino Linotype" panose="02040502050505030304" pitchFamily="18" charset="0"/>
              </a:rPr>
              <a:t>Sb</a:t>
            </a:r>
          </a:p>
        </p:txBody>
      </p:sp>
      <p:pic>
        <p:nvPicPr>
          <p:cNvPr id="73" name="Picture 72" descr="A picture containing circle, ceramic, yellow, cup&#10;&#10;Description automatically generated">
            <a:extLst>
              <a:ext uri="{FF2B5EF4-FFF2-40B4-BE49-F238E27FC236}">
                <a16:creationId xmlns:a16="http://schemas.microsoft.com/office/drawing/2014/main" id="{D571F700-64EB-134E-5CE6-878C6BDF0DCA}"/>
              </a:ext>
            </a:extLst>
          </p:cNvPr>
          <p:cNvPicPr>
            <a:picLocks noChangeAspect="1"/>
          </p:cNvPicPr>
          <p:nvPr/>
        </p:nvPicPr>
        <p:blipFill rotWithShape="1">
          <a:blip r:embed="rId5">
            <a:extLst>
              <a:ext uri="{28A0092B-C50C-407E-A947-70E740481C1C}">
                <a14:useLocalDpi xmlns:a14="http://schemas.microsoft.com/office/drawing/2010/main" val="0"/>
              </a:ext>
            </a:extLst>
          </a:blip>
          <a:srcRect l="22808" t="-502" r="14287" b="1333"/>
          <a:stretch/>
        </p:blipFill>
        <p:spPr>
          <a:xfrm rot="5400000">
            <a:off x="4030739" y="3846412"/>
            <a:ext cx="1631639" cy="1929181"/>
          </a:xfrm>
          <a:prstGeom prst="rect">
            <a:avLst/>
          </a:prstGeom>
        </p:spPr>
      </p:pic>
      <p:pic>
        <p:nvPicPr>
          <p:cNvPr id="74" name="Picture 73" descr="A picture containing rectangle, yellow, indoor&#10;&#10;Description automatically generated">
            <a:extLst>
              <a:ext uri="{FF2B5EF4-FFF2-40B4-BE49-F238E27FC236}">
                <a16:creationId xmlns:a16="http://schemas.microsoft.com/office/drawing/2014/main" id="{0E91B104-374D-3D80-88BF-F2C44D168A6B}"/>
              </a:ext>
            </a:extLst>
          </p:cNvPr>
          <p:cNvPicPr>
            <a:picLocks noChangeAspect="1"/>
          </p:cNvPicPr>
          <p:nvPr/>
        </p:nvPicPr>
        <p:blipFill rotWithShape="1">
          <a:blip r:embed="rId6">
            <a:extLst>
              <a:ext uri="{28A0092B-C50C-407E-A947-70E740481C1C}">
                <a14:useLocalDpi xmlns:a14="http://schemas.microsoft.com/office/drawing/2010/main" val="0"/>
              </a:ext>
            </a:extLst>
          </a:blip>
          <a:srcRect l="68897" t="41905" r="6817" b="28059"/>
          <a:stretch/>
        </p:blipFill>
        <p:spPr>
          <a:xfrm>
            <a:off x="214469" y="3995183"/>
            <a:ext cx="1758986" cy="1631639"/>
          </a:xfrm>
          <a:prstGeom prst="rect">
            <a:avLst/>
          </a:prstGeom>
        </p:spPr>
      </p:pic>
      <p:pic>
        <p:nvPicPr>
          <p:cNvPr id="75" name="Picture 74" descr="A picture containing yellow, rectangle, accessory, indoor&#10;&#10;Description automatically generated">
            <a:extLst>
              <a:ext uri="{FF2B5EF4-FFF2-40B4-BE49-F238E27FC236}">
                <a16:creationId xmlns:a16="http://schemas.microsoft.com/office/drawing/2014/main" id="{11B78228-0592-1E39-6F3E-FE30AA24631B}"/>
              </a:ext>
            </a:extLst>
          </p:cNvPr>
          <p:cNvPicPr>
            <a:picLocks noChangeAspect="1"/>
          </p:cNvPicPr>
          <p:nvPr/>
        </p:nvPicPr>
        <p:blipFill rotWithShape="1">
          <a:blip r:embed="rId7">
            <a:extLst>
              <a:ext uri="{28A0092B-C50C-407E-A947-70E740481C1C}">
                <a14:useLocalDpi xmlns:a14="http://schemas.microsoft.com/office/drawing/2010/main" val="0"/>
              </a:ext>
            </a:extLst>
          </a:blip>
          <a:srcRect l="7181" t="16279" r="2401" b="18566"/>
          <a:stretch/>
        </p:blipFill>
        <p:spPr>
          <a:xfrm>
            <a:off x="2085713" y="3995183"/>
            <a:ext cx="1698217" cy="1631639"/>
          </a:xfrm>
          <a:prstGeom prst="rect">
            <a:avLst/>
          </a:prstGeom>
        </p:spPr>
      </p:pic>
      <p:sp>
        <p:nvSpPr>
          <p:cNvPr id="76" name="TextBox 17">
            <a:extLst>
              <a:ext uri="{FF2B5EF4-FFF2-40B4-BE49-F238E27FC236}">
                <a16:creationId xmlns:a16="http://schemas.microsoft.com/office/drawing/2014/main" id="{571374CF-622E-44B5-17B8-CE0761CC0017}"/>
              </a:ext>
            </a:extLst>
          </p:cNvPr>
          <p:cNvSpPr txBox="1"/>
          <p:nvPr/>
        </p:nvSpPr>
        <p:spPr>
          <a:xfrm>
            <a:off x="175140" y="5749825"/>
            <a:ext cx="1758987"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L=10mm, t=2mm </a:t>
            </a:r>
          </a:p>
        </p:txBody>
      </p:sp>
      <p:sp>
        <p:nvSpPr>
          <p:cNvPr id="77" name="TextBox 17">
            <a:extLst>
              <a:ext uri="{FF2B5EF4-FFF2-40B4-BE49-F238E27FC236}">
                <a16:creationId xmlns:a16="http://schemas.microsoft.com/office/drawing/2014/main" id="{01722BB4-EC68-E4B5-4098-02F6B27F94CB}"/>
              </a:ext>
            </a:extLst>
          </p:cNvPr>
          <p:cNvSpPr txBox="1"/>
          <p:nvPr/>
        </p:nvSpPr>
        <p:spPr>
          <a:xfrm>
            <a:off x="2055327" y="5749825"/>
            <a:ext cx="1758987"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L=35mm, t=2mm </a:t>
            </a:r>
          </a:p>
        </p:txBody>
      </p:sp>
      <p:sp>
        <p:nvSpPr>
          <p:cNvPr id="78" name="TextBox 17">
            <a:extLst>
              <a:ext uri="{FF2B5EF4-FFF2-40B4-BE49-F238E27FC236}">
                <a16:creationId xmlns:a16="http://schemas.microsoft.com/office/drawing/2014/main" id="{AAB547D5-9AD1-57D4-3746-F84386C281B9}"/>
              </a:ext>
            </a:extLst>
          </p:cNvPr>
          <p:cNvSpPr txBox="1"/>
          <p:nvPr/>
        </p:nvSpPr>
        <p:spPr>
          <a:xfrm>
            <a:off x="3881968" y="5749825"/>
            <a:ext cx="1875635" cy="338554"/>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D=40mm, t=20mm </a:t>
            </a:r>
          </a:p>
        </p:txBody>
      </p:sp>
      <p:sp>
        <p:nvSpPr>
          <p:cNvPr id="7" name="Parallelogramma 6">
            <a:extLst>
              <a:ext uri="{FF2B5EF4-FFF2-40B4-BE49-F238E27FC236}">
                <a16:creationId xmlns:a16="http://schemas.microsoft.com/office/drawing/2014/main" id="{04D916AC-5E59-8D97-2D0D-433E3BC3013F}"/>
              </a:ext>
            </a:extLst>
          </p:cNvPr>
          <p:cNvSpPr/>
          <p:nvPr/>
        </p:nvSpPr>
        <p:spPr>
          <a:xfrm>
            <a:off x="9852478" y="3485631"/>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Parallelogramma 7">
            <a:extLst>
              <a:ext uri="{FF2B5EF4-FFF2-40B4-BE49-F238E27FC236}">
                <a16:creationId xmlns:a16="http://schemas.microsoft.com/office/drawing/2014/main" id="{77BD5467-43F9-FF79-EAEC-DC62C6410D3F}"/>
              </a:ext>
            </a:extLst>
          </p:cNvPr>
          <p:cNvSpPr/>
          <p:nvPr/>
        </p:nvSpPr>
        <p:spPr>
          <a:xfrm>
            <a:off x="10223476" y="3480314"/>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Parallelogramma 8">
            <a:extLst>
              <a:ext uri="{FF2B5EF4-FFF2-40B4-BE49-F238E27FC236}">
                <a16:creationId xmlns:a16="http://schemas.microsoft.com/office/drawing/2014/main" id="{B0015A79-218E-2D22-160A-9E03A8C92E2F}"/>
              </a:ext>
            </a:extLst>
          </p:cNvPr>
          <p:cNvSpPr/>
          <p:nvPr/>
        </p:nvSpPr>
        <p:spPr>
          <a:xfrm>
            <a:off x="10690899" y="3485631"/>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Parallelogramma 9">
            <a:extLst>
              <a:ext uri="{FF2B5EF4-FFF2-40B4-BE49-F238E27FC236}">
                <a16:creationId xmlns:a16="http://schemas.microsoft.com/office/drawing/2014/main" id="{25E91E85-F728-C1B4-B77C-9235FD26ECE0}"/>
              </a:ext>
            </a:extLst>
          </p:cNvPr>
          <p:cNvSpPr/>
          <p:nvPr/>
        </p:nvSpPr>
        <p:spPr>
          <a:xfrm>
            <a:off x="11061897" y="3480314"/>
            <a:ext cx="358091" cy="1600719"/>
          </a:xfrm>
          <a:prstGeom prst="parallelogram">
            <a:avLst>
              <a:gd name="adj" fmla="val 125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Parallelogramma 10">
            <a:extLst>
              <a:ext uri="{FF2B5EF4-FFF2-40B4-BE49-F238E27FC236}">
                <a16:creationId xmlns:a16="http://schemas.microsoft.com/office/drawing/2014/main" id="{8FF6F8BA-A4DB-91F9-B6D1-1B2BF7F3E134}"/>
              </a:ext>
            </a:extLst>
          </p:cNvPr>
          <p:cNvSpPr/>
          <p:nvPr/>
        </p:nvSpPr>
        <p:spPr>
          <a:xfrm>
            <a:off x="9758589" y="3429000"/>
            <a:ext cx="1728759" cy="1714500"/>
          </a:xfrm>
          <a:prstGeom prst="parallelogram">
            <a:avLst>
              <a:gd name="adj" fmla="val 292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Parallelogramma 12">
            <a:extLst>
              <a:ext uri="{FF2B5EF4-FFF2-40B4-BE49-F238E27FC236}">
                <a16:creationId xmlns:a16="http://schemas.microsoft.com/office/drawing/2014/main" id="{D20E3496-F2EF-04EF-4C23-4D0207B402B3}"/>
              </a:ext>
            </a:extLst>
          </p:cNvPr>
          <p:cNvSpPr/>
          <p:nvPr/>
        </p:nvSpPr>
        <p:spPr>
          <a:xfrm>
            <a:off x="9592808" y="3222685"/>
            <a:ext cx="2199142" cy="2110791"/>
          </a:xfrm>
          <a:prstGeom prst="parallelogram">
            <a:avLst>
              <a:gd name="adj" fmla="val 292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ctangle: Single Corner Snipped 4" descr="colored rectangle">
            <a:extLst>
              <a:ext uri="{FF2B5EF4-FFF2-40B4-BE49-F238E27FC236}">
                <a16:creationId xmlns:a16="http://schemas.microsoft.com/office/drawing/2014/main" id="{AC383B2A-BDB4-3412-7D18-790E9540EEE7}"/>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82056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par>
                                <p:cTn id="65" presetID="10"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fade">
                                      <p:cBhvr>
                                        <p:cTn id="76" dur="500"/>
                                        <p:tgtEl>
                                          <p:spTgt spid="65"/>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500"/>
                                        <p:tgtEl>
                                          <p:spTgt spid="1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500"/>
                                        <p:tgtEl>
                                          <p:spTgt spid="1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8" grpId="0" animBg="1"/>
      <p:bldP spid="34" grpId="0" animBg="1"/>
      <p:bldP spid="48" grpId="0" animBg="1"/>
      <p:bldP spid="51" grpId="0" animBg="1"/>
      <p:bldP spid="52" grpId="0" animBg="1"/>
      <p:bldP spid="57" grpId="0" animBg="1"/>
      <p:bldP spid="63" grpId="0" animBg="1"/>
      <p:bldP spid="64" grpId="0"/>
      <p:bldP spid="65" grpId="0"/>
      <p:bldP spid="76" grpId="0" animBg="1"/>
      <p:bldP spid="77" grpId="0" animBg="1"/>
      <p:bldP spid="78" grpId="0" animBg="1"/>
      <p:bldP spid="7" grpId="0" animBg="1"/>
      <p:bldP spid="8" grpId="0" animBg="1"/>
      <p:bldP spid="9" grpId="0" animBg="1"/>
      <p:bldP spid="10"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5</a:t>
            </a:r>
            <a:r>
              <a:rPr lang="en-GB" sz="2400" b="1" baseline="30000" dirty="0">
                <a:latin typeface="Bell MT" panose="02020503060305020303" pitchFamily="18" charset="0"/>
              </a:rPr>
              <a:t>th</a:t>
            </a:r>
            <a:r>
              <a:rPr lang="en-GB" sz="2400" b="1" dirty="0">
                <a:latin typeface="Bell MT" panose="02020503060305020303" pitchFamily="18" charset="0"/>
              </a:rPr>
              <a:t> step: passivation</a:t>
            </a:r>
          </a:p>
        </p:txBody>
      </p:sp>
      <p:sp>
        <p:nvSpPr>
          <p:cNvPr id="3" name="TextBox 17">
            <a:extLst>
              <a:ext uri="{FF2B5EF4-FFF2-40B4-BE49-F238E27FC236}">
                <a16:creationId xmlns:a16="http://schemas.microsoft.com/office/drawing/2014/main" id="{A6E434E8-3B65-6927-A9BA-B3202CC68EE7}"/>
              </a:ext>
            </a:extLst>
          </p:cNvPr>
          <p:cNvSpPr txBox="1"/>
          <p:nvPr/>
        </p:nvSpPr>
        <p:spPr>
          <a:xfrm>
            <a:off x="2223860" y="611995"/>
            <a:ext cx="1368964" cy="369332"/>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en-US" b="1" dirty="0">
                <a:latin typeface="Palatino Linotype" panose="02040502050505030304" pitchFamily="18" charset="0"/>
              </a:rPr>
              <a:t>Full area</a:t>
            </a:r>
          </a:p>
        </p:txBody>
      </p:sp>
      <p:sp>
        <p:nvSpPr>
          <p:cNvPr id="4" name="TextBox 17">
            <a:extLst>
              <a:ext uri="{FF2B5EF4-FFF2-40B4-BE49-F238E27FC236}">
                <a16:creationId xmlns:a16="http://schemas.microsoft.com/office/drawing/2014/main" id="{4ABC1DB2-4BA0-74F6-7F4E-BE3E88A86BB2}"/>
              </a:ext>
            </a:extLst>
          </p:cNvPr>
          <p:cNvSpPr txBox="1"/>
          <p:nvPr/>
        </p:nvSpPr>
        <p:spPr>
          <a:xfrm>
            <a:off x="406377" y="1820376"/>
            <a:ext cx="5194755" cy="1323439"/>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Quenching:</a:t>
            </a:r>
          </a:p>
          <a:p>
            <a:r>
              <a:rPr lang="en-US" sz="1600" dirty="0">
                <a:latin typeface="Palatino Linotype" panose="02040502050505030304" pitchFamily="18" charset="0"/>
              </a:rPr>
              <a:t>after the acid attack, rinse the sample in Methanol to saturate chemically active surfaces.</a:t>
            </a:r>
          </a:p>
          <a:p>
            <a:r>
              <a:rPr lang="en-US" sz="1600" dirty="0">
                <a:latin typeface="Palatino Linotype" panose="02040502050505030304" pitchFamily="18" charset="0"/>
              </a:rPr>
              <a:t>Methoxide-terminated Ge shows good surface insulation and stability</a:t>
            </a:r>
          </a:p>
        </p:txBody>
      </p:sp>
      <p:sp>
        <p:nvSpPr>
          <p:cNvPr id="7" name="Rectangle 6">
            <a:extLst>
              <a:ext uri="{FF2B5EF4-FFF2-40B4-BE49-F238E27FC236}">
                <a16:creationId xmlns:a16="http://schemas.microsoft.com/office/drawing/2014/main" id="{A6F13D51-F04C-1546-014D-3818A25A9FED}"/>
              </a:ext>
            </a:extLst>
          </p:cNvPr>
          <p:cNvSpPr/>
          <p:nvPr/>
        </p:nvSpPr>
        <p:spPr>
          <a:xfrm>
            <a:off x="98323" y="530942"/>
            <a:ext cx="5810864" cy="563388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8844B3-2D12-D7C7-36CC-D4CDE4A846A2}"/>
              </a:ext>
            </a:extLst>
          </p:cNvPr>
          <p:cNvSpPr txBox="1"/>
          <p:nvPr/>
        </p:nvSpPr>
        <p:spPr>
          <a:xfrm>
            <a:off x="8310027" y="611995"/>
            <a:ext cx="1368964" cy="369332"/>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en-US" b="1" dirty="0">
                <a:latin typeface="Palatino Linotype" panose="02040502050505030304" pitchFamily="18" charset="0"/>
              </a:rPr>
              <a:t>Partial area</a:t>
            </a:r>
          </a:p>
        </p:txBody>
      </p:sp>
      <p:sp>
        <p:nvSpPr>
          <p:cNvPr id="19" name="Rectangle 18">
            <a:extLst>
              <a:ext uri="{FF2B5EF4-FFF2-40B4-BE49-F238E27FC236}">
                <a16:creationId xmlns:a16="http://schemas.microsoft.com/office/drawing/2014/main" id="{DC05E802-901D-0C42-5654-480A761B0363}"/>
              </a:ext>
            </a:extLst>
          </p:cNvPr>
          <p:cNvSpPr/>
          <p:nvPr/>
        </p:nvSpPr>
        <p:spPr>
          <a:xfrm>
            <a:off x="6184490" y="530942"/>
            <a:ext cx="5810864" cy="563388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7">
            <a:extLst>
              <a:ext uri="{FF2B5EF4-FFF2-40B4-BE49-F238E27FC236}">
                <a16:creationId xmlns:a16="http://schemas.microsoft.com/office/drawing/2014/main" id="{7FBE86DC-646E-FA61-B19C-D10B38C36FED}"/>
              </a:ext>
            </a:extLst>
          </p:cNvPr>
          <p:cNvSpPr txBox="1"/>
          <p:nvPr/>
        </p:nvSpPr>
        <p:spPr>
          <a:xfrm>
            <a:off x="6289318" y="1197888"/>
            <a:ext cx="5601207" cy="1077218"/>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Quenching selective acids with suitable agents:</a:t>
            </a:r>
          </a:p>
          <a:p>
            <a:pPr marL="285750" indent="-285750">
              <a:buFont typeface="Arial" panose="020B0604020202020204" pitchFamily="34" charset="0"/>
              <a:buChar char="•"/>
            </a:pPr>
            <a:r>
              <a:rPr lang="en-US" sz="1600" dirty="0">
                <a:latin typeface="Palatino Linotype" panose="02040502050505030304" pitchFamily="18" charset="0"/>
              </a:rPr>
              <a:t>H</a:t>
            </a:r>
            <a:r>
              <a:rPr lang="en-US" sz="1600" baseline="-25000" dirty="0">
                <a:latin typeface="Palatino Linotype" panose="02040502050505030304" pitchFamily="18" charset="0"/>
              </a:rPr>
              <a:t>2</a:t>
            </a:r>
            <a:r>
              <a:rPr lang="en-US" sz="1600" dirty="0">
                <a:latin typeface="Palatino Linotype" panose="02040502050505030304" pitchFamily="18" charset="0"/>
              </a:rPr>
              <a:t>SO</a:t>
            </a:r>
            <a:r>
              <a:rPr lang="en-US" sz="1600" baseline="-25000" dirty="0">
                <a:latin typeface="Palatino Linotype" panose="02040502050505030304" pitchFamily="18" charset="0"/>
              </a:rPr>
              <a:t>4</a:t>
            </a:r>
            <a:r>
              <a:rPr lang="en-US" sz="1600" dirty="0">
                <a:latin typeface="Palatino Linotype" panose="02040502050505030304" pitchFamily="18" charset="0"/>
              </a:rPr>
              <a:t> (Sb)	→	Water (Safety)</a:t>
            </a:r>
          </a:p>
          <a:p>
            <a:pPr marL="285750" indent="-285750">
              <a:buFont typeface="Arial" panose="020B0604020202020204" pitchFamily="34" charset="0"/>
              <a:buChar char="•"/>
            </a:pPr>
            <a:r>
              <a:rPr lang="en-US" sz="1600" dirty="0">
                <a:latin typeface="Palatino Linotype" panose="02040502050505030304" pitchFamily="18" charset="0"/>
              </a:rPr>
              <a:t>H</a:t>
            </a:r>
            <a:r>
              <a:rPr lang="en-US" sz="1600" baseline="-25000" dirty="0">
                <a:latin typeface="Palatino Linotype" panose="02040502050505030304" pitchFamily="18" charset="0"/>
              </a:rPr>
              <a:t>2</a:t>
            </a:r>
            <a:r>
              <a:rPr lang="en-US" sz="1600" dirty="0">
                <a:latin typeface="Palatino Linotype" panose="02040502050505030304" pitchFamily="18" charset="0"/>
              </a:rPr>
              <a:t>O</a:t>
            </a:r>
            <a:r>
              <a:rPr lang="en-US" sz="1600" baseline="-25000" dirty="0">
                <a:latin typeface="Palatino Linotype" panose="02040502050505030304" pitchFamily="18" charset="0"/>
              </a:rPr>
              <a:t>2</a:t>
            </a:r>
            <a:r>
              <a:rPr lang="en-US" sz="1600" dirty="0">
                <a:latin typeface="Palatino Linotype" panose="02040502050505030304" pitchFamily="18" charset="0"/>
              </a:rPr>
              <a:t> (</a:t>
            </a:r>
            <a:r>
              <a:rPr lang="en-US" sz="1600" dirty="0" err="1">
                <a:latin typeface="Palatino Linotype" panose="02040502050505030304" pitchFamily="18" charset="0"/>
              </a:rPr>
              <a:t>GeP</a:t>
            </a:r>
            <a:r>
              <a:rPr lang="en-US" sz="1600" dirty="0">
                <a:latin typeface="Palatino Linotype" panose="02040502050505030304" pitchFamily="18" charset="0"/>
              </a:rPr>
              <a:t>) 	→	Water (Already diluted)</a:t>
            </a:r>
          </a:p>
          <a:p>
            <a:pPr marL="285750" indent="-285750">
              <a:buFont typeface="Arial" panose="020B0604020202020204" pitchFamily="34" charset="0"/>
              <a:buChar char="•"/>
            </a:pPr>
            <a:r>
              <a:rPr lang="en-US" sz="1600" dirty="0">
                <a:latin typeface="Palatino Linotype" panose="02040502050505030304" pitchFamily="18" charset="0"/>
              </a:rPr>
              <a:t>Kern (Al-Ge)	→	Methanol</a:t>
            </a:r>
          </a:p>
        </p:txBody>
      </p:sp>
      <p:sp>
        <p:nvSpPr>
          <p:cNvPr id="53" name="TextBox 17">
            <a:extLst>
              <a:ext uri="{FF2B5EF4-FFF2-40B4-BE49-F238E27FC236}">
                <a16:creationId xmlns:a16="http://schemas.microsoft.com/office/drawing/2014/main" id="{D60B2CD9-0C78-6C4D-0674-60E56C636B65}"/>
              </a:ext>
            </a:extLst>
          </p:cNvPr>
          <p:cNvSpPr txBox="1"/>
          <p:nvPr/>
        </p:nvSpPr>
        <p:spPr>
          <a:xfrm>
            <a:off x="2193152" y="1197888"/>
            <a:ext cx="1621203" cy="338554"/>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Trenching.</a:t>
            </a:r>
            <a:endParaRPr lang="en-US" sz="1600" dirty="0">
              <a:latin typeface="Palatino Linotype" panose="02040502050505030304" pitchFamily="18" charset="0"/>
            </a:endParaRPr>
          </a:p>
        </p:txBody>
      </p:sp>
      <p:cxnSp>
        <p:nvCxnSpPr>
          <p:cNvPr id="55" name="Straight Arrow Connector 54">
            <a:extLst>
              <a:ext uri="{FF2B5EF4-FFF2-40B4-BE49-F238E27FC236}">
                <a16:creationId xmlns:a16="http://schemas.microsoft.com/office/drawing/2014/main" id="{B1145E3E-CF2D-F242-ECDB-8CCAD72F3053}"/>
              </a:ext>
            </a:extLst>
          </p:cNvPr>
          <p:cNvCxnSpPr>
            <a:cxnSpLocks/>
          </p:cNvCxnSpPr>
          <p:nvPr/>
        </p:nvCxnSpPr>
        <p:spPr>
          <a:xfrm>
            <a:off x="3003754" y="1574511"/>
            <a:ext cx="0" cy="19687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58" name="Picture 57">
            <a:extLst>
              <a:ext uri="{FF2B5EF4-FFF2-40B4-BE49-F238E27FC236}">
                <a16:creationId xmlns:a16="http://schemas.microsoft.com/office/drawing/2014/main" id="{E398D3EE-7BB4-97AF-9545-9A1E51A53114}"/>
              </a:ext>
            </a:extLst>
          </p:cNvPr>
          <p:cNvPicPr>
            <a:picLocks noChangeAspect="1"/>
          </p:cNvPicPr>
          <p:nvPr/>
        </p:nvPicPr>
        <p:blipFill>
          <a:blip r:embed="rId3"/>
          <a:stretch>
            <a:fillRect/>
          </a:stretch>
        </p:blipFill>
        <p:spPr>
          <a:xfrm>
            <a:off x="186813" y="3188432"/>
            <a:ext cx="3627542" cy="2949497"/>
          </a:xfrm>
          <a:prstGeom prst="rect">
            <a:avLst/>
          </a:prstGeom>
        </p:spPr>
      </p:pic>
      <p:sp>
        <p:nvSpPr>
          <p:cNvPr id="59" name="TextBox 58">
            <a:extLst>
              <a:ext uri="{FF2B5EF4-FFF2-40B4-BE49-F238E27FC236}">
                <a16:creationId xmlns:a16="http://schemas.microsoft.com/office/drawing/2014/main" id="{C002B729-C97F-2335-291D-4B07E1802DA7}"/>
              </a:ext>
            </a:extLst>
          </p:cNvPr>
          <p:cNvSpPr txBox="1"/>
          <p:nvPr/>
        </p:nvSpPr>
        <p:spPr>
          <a:xfrm>
            <a:off x="3902845" y="4663180"/>
            <a:ext cx="1890261" cy="1169551"/>
          </a:xfrm>
          <a:prstGeom prst="rect">
            <a:avLst/>
          </a:prstGeom>
          <a:noFill/>
        </p:spPr>
        <p:txBody>
          <a:bodyPr wrap="none" rtlCol="0">
            <a:spAutoFit/>
          </a:bodyPr>
          <a:lstStyle/>
          <a:p>
            <a:pPr marL="342900" indent="-342900">
              <a:buFont typeface="+mj-lt"/>
              <a:buAutoNum type="alphaLcPeriod"/>
            </a:pPr>
            <a:r>
              <a:rPr lang="en-US" sz="1400" dirty="0">
                <a:latin typeface="Palatino Linotype" panose="02040502050505030304" pitchFamily="18" charset="0"/>
              </a:rPr>
              <a:t>Native pass.</a:t>
            </a:r>
          </a:p>
          <a:p>
            <a:pPr marL="342900" indent="-342900">
              <a:buFont typeface="+mj-lt"/>
              <a:buAutoNum type="alphaLcPeriod"/>
            </a:pPr>
            <a:r>
              <a:rPr lang="en-US" sz="1400" dirty="0">
                <a:latin typeface="Palatino Linotype" panose="02040502050505030304" pitchFamily="18" charset="0"/>
              </a:rPr>
              <a:t>Native pass.</a:t>
            </a:r>
            <a:endParaRPr lang="en-US" sz="1400" dirty="0"/>
          </a:p>
          <a:p>
            <a:pPr marL="342900" indent="-342900">
              <a:buFont typeface="+mj-lt"/>
              <a:buAutoNum type="alphaLcPeriod"/>
            </a:pPr>
            <a:r>
              <a:rPr lang="en-US" sz="1400" dirty="0">
                <a:latin typeface="Palatino Linotype" panose="02040502050505030304" pitchFamily="18" charset="0"/>
              </a:rPr>
              <a:t>Water pass.</a:t>
            </a:r>
          </a:p>
          <a:p>
            <a:pPr marL="342900" indent="-342900">
              <a:buFont typeface="+mj-lt"/>
              <a:buAutoNum type="alphaLcPeriod"/>
            </a:pPr>
            <a:r>
              <a:rPr lang="en-US" sz="1400" dirty="0" err="1">
                <a:latin typeface="Palatino Linotype" panose="02040502050505030304" pitchFamily="18" charset="0"/>
              </a:rPr>
              <a:t>Metoh</a:t>
            </a:r>
            <a:r>
              <a:rPr lang="en-US" sz="1400" dirty="0">
                <a:latin typeface="Palatino Linotype" panose="02040502050505030304" pitchFamily="18" charset="0"/>
              </a:rPr>
              <a:t> pass.</a:t>
            </a:r>
          </a:p>
          <a:p>
            <a:pPr marL="342900" indent="-342900">
              <a:buFont typeface="+mj-lt"/>
              <a:buAutoNum type="alphaLcPeriod"/>
            </a:pPr>
            <a:r>
              <a:rPr lang="en-US" sz="1400" dirty="0">
                <a:latin typeface="Palatino Linotype" panose="02040502050505030304" pitchFamily="18" charset="0"/>
              </a:rPr>
              <a:t>Rep. </a:t>
            </a:r>
            <a:r>
              <a:rPr lang="en-US" sz="1400" dirty="0" err="1">
                <a:latin typeface="Palatino Linotype" panose="02040502050505030304" pitchFamily="18" charset="0"/>
              </a:rPr>
              <a:t>Metoh</a:t>
            </a:r>
            <a:r>
              <a:rPr lang="en-US" sz="1400" dirty="0">
                <a:latin typeface="Palatino Linotype" panose="02040502050505030304" pitchFamily="18" charset="0"/>
              </a:rPr>
              <a:t> pass.</a:t>
            </a:r>
            <a:endParaRPr lang="en-US" sz="1400" dirty="0"/>
          </a:p>
        </p:txBody>
      </p:sp>
      <p:pic>
        <p:nvPicPr>
          <p:cNvPr id="66" name="Picture 65" descr="A picture containing indoor, tableware&#10;&#10;Description automatically generated">
            <a:extLst>
              <a:ext uri="{FF2B5EF4-FFF2-40B4-BE49-F238E27FC236}">
                <a16:creationId xmlns:a16="http://schemas.microsoft.com/office/drawing/2014/main" id="{9706CEA4-76ED-C0B6-9B78-BFCC2216250F}"/>
              </a:ext>
            </a:extLst>
          </p:cNvPr>
          <p:cNvPicPr>
            <a:picLocks noChangeAspect="1"/>
          </p:cNvPicPr>
          <p:nvPr/>
        </p:nvPicPr>
        <p:blipFill rotWithShape="1">
          <a:blip r:embed="rId4">
            <a:extLst>
              <a:ext uri="{28A0092B-C50C-407E-A947-70E740481C1C}">
                <a14:useLocalDpi xmlns:a14="http://schemas.microsoft.com/office/drawing/2010/main" val="0"/>
              </a:ext>
            </a:extLst>
          </a:blip>
          <a:srcRect l="28817" r="13237"/>
          <a:stretch/>
        </p:blipFill>
        <p:spPr>
          <a:xfrm rot="5400000">
            <a:off x="7304522" y="1909078"/>
            <a:ext cx="3570796" cy="4621777"/>
          </a:xfrm>
          <a:prstGeom prst="rect">
            <a:avLst/>
          </a:prstGeom>
        </p:spPr>
      </p:pic>
      <p:sp>
        <p:nvSpPr>
          <p:cNvPr id="67" name="TextBox 66">
            <a:extLst>
              <a:ext uri="{FF2B5EF4-FFF2-40B4-BE49-F238E27FC236}">
                <a16:creationId xmlns:a16="http://schemas.microsoft.com/office/drawing/2014/main" id="{30E97A88-C6CF-7CFA-B456-524D64A20CFD}"/>
              </a:ext>
            </a:extLst>
          </p:cNvPr>
          <p:cNvSpPr txBox="1"/>
          <p:nvPr/>
        </p:nvSpPr>
        <p:spPr>
          <a:xfrm>
            <a:off x="8251651" y="3708214"/>
            <a:ext cx="864339" cy="369332"/>
          </a:xfrm>
          <a:prstGeom prst="rect">
            <a:avLst/>
          </a:prstGeom>
          <a:noFill/>
        </p:spPr>
        <p:txBody>
          <a:bodyPr wrap="none" rtlCol="0">
            <a:spAutoFit/>
          </a:bodyPr>
          <a:lstStyle/>
          <a:p>
            <a:r>
              <a:rPr lang="en-US" sz="1800" b="1" dirty="0">
                <a:latin typeface="Palatino Linotype" panose="02040502050505030304" pitchFamily="18" charset="0"/>
              </a:rPr>
              <a:t>H</a:t>
            </a:r>
            <a:r>
              <a:rPr lang="en-US" sz="1800" b="1" baseline="-25000" dirty="0">
                <a:latin typeface="Palatino Linotype" panose="02040502050505030304" pitchFamily="18" charset="0"/>
              </a:rPr>
              <a:t>2</a:t>
            </a:r>
            <a:r>
              <a:rPr lang="en-US" sz="1800" b="1" dirty="0">
                <a:latin typeface="Palatino Linotype" panose="02040502050505030304" pitchFamily="18" charset="0"/>
              </a:rPr>
              <a:t>SO</a:t>
            </a:r>
            <a:r>
              <a:rPr lang="en-US" sz="1800" b="1" baseline="-25000" dirty="0">
                <a:latin typeface="Palatino Linotype" panose="02040502050505030304" pitchFamily="18" charset="0"/>
              </a:rPr>
              <a:t>4</a:t>
            </a:r>
            <a:endParaRPr lang="en-US" b="1" dirty="0"/>
          </a:p>
        </p:txBody>
      </p:sp>
      <p:sp>
        <p:nvSpPr>
          <p:cNvPr id="68" name="TextBox 67">
            <a:extLst>
              <a:ext uri="{FF2B5EF4-FFF2-40B4-BE49-F238E27FC236}">
                <a16:creationId xmlns:a16="http://schemas.microsoft.com/office/drawing/2014/main" id="{C43E68DB-0E97-A399-F0EA-7F62FA049D3E}"/>
              </a:ext>
            </a:extLst>
          </p:cNvPr>
          <p:cNvSpPr txBox="1"/>
          <p:nvPr/>
        </p:nvSpPr>
        <p:spPr>
          <a:xfrm>
            <a:off x="9440737" y="5063289"/>
            <a:ext cx="1140569" cy="369332"/>
          </a:xfrm>
          <a:prstGeom prst="rect">
            <a:avLst/>
          </a:prstGeom>
          <a:noFill/>
        </p:spPr>
        <p:txBody>
          <a:bodyPr wrap="none" rtlCol="0">
            <a:spAutoFit/>
          </a:bodyPr>
          <a:lstStyle/>
          <a:p>
            <a:r>
              <a:rPr lang="en-US" sz="1800" b="1" dirty="0" err="1">
                <a:latin typeface="Palatino Linotype" panose="02040502050505030304" pitchFamily="18" charset="0"/>
              </a:rPr>
              <a:t>BDWater</a:t>
            </a:r>
            <a:endParaRPr lang="en-US" b="1" dirty="0"/>
          </a:p>
        </p:txBody>
      </p:sp>
      <p:cxnSp>
        <p:nvCxnSpPr>
          <p:cNvPr id="70" name="Straight Arrow Connector 69">
            <a:extLst>
              <a:ext uri="{FF2B5EF4-FFF2-40B4-BE49-F238E27FC236}">
                <a16:creationId xmlns:a16="http://schemas.microsoft.com/office/drawing/2014/main" id="{6F2D3C80-C053-85C4-715F-395B859ED012}"/>
              </a:ext>
            </a:extLst>
          </p:cNvPr>
          <p:cNvCxnSpPr>
            <a:cxnSpLocks/>
          </p:cNvCxnSpPr>
          <p:nvPr/>
        </p:nvCxnSpPr>
        <p:spPr>
          <a:xfrm flipH="1">
            <a:off x="7944465" y="3143815"/>
            <a:ext cx="614372" cy="455103"/>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72" name="Straight Arrow Connector 71">
            <a:extLst>
              <a:ext uri="{FF2B5EF4-FFF2-40B4-BE49-F238E27FC236}">
                <a16:creationId xmlns:a16="http://schemas.microsoft.com/office/drawing/2014/main" id="{11F7B487-3F76-4493-FA5F-1CA327A6B618}"/>
              </a:ext>
            </a:extLst>
          </p:cNvPr>
          <p:cNvCxnSpPr>
            <a:cxnSpLocks/>
          </p:cNvCxnSpPr>
          <p:nvPr/>
        </p:nvCxnSpPr>
        <p:spPr>
          <a:xfrm flipV="1">
            <a:off x="9020536" y="4330812"/>
            <a:ext cx="658455" cy="451886"/>
          </a:xfrm>
          <a:prstGeom prst="straightConnector1">
            <a:avLst/>
          </a:prstGeom>
          <a:ln w="57150">
            <a:solidFill>
              <a:srgbClr val="00B050"/>
            </a:solidFill>
            <a:tailEnd type="triangle"/>
          </a:ln>
        </p:spPr>
        <p:style>
          <a:lnRef idx="3">
            <a:schemeClr val="accent4"/>
          </a:lnRef>
          <a:fillRef idx="0">
            <a:schemeClr val="accent4"/>
          </a:fillRef>
          <a:effectRef idx="2">
            <a:schemeClr val="accent4"/>
          </a:effectRef>
          <a:fontRef idx="minor">
            <a:schemeClr val="tx1"/>
          </a:fontRef>
        </p:style>
      </p:cxnSp>
      <p:cxnSp>
        <p:nvCxnSpPr>
          <p:cNvPr id="74" name="Straight Arrow Connector 73">
            <a:extLst>
              <a:ext uri="{FF2B5EF4-FFF2-40B4-BE49-F238E27FC236}">
                <a16:creationId xmlns:a16="http://schemas.microsoft.com/office/drawing/2014/main" id="{1C8CC8BF-85BF-0479-163B-A55AD53580CB}"/>
              </a:ext>
            </a:extLst>
          </p:cNvPr>
          <p:cNvCxnSpPr>
            <a:cxnSpLocks/>
          </p:cNvCxnSpPr>
          <p:nvPr/>
        </p:nvCxnSpPr>
        <p:spPr>
          <a:xfrm>
            <a:off x="7689978" y="4663180"/>
            <a:ext cx="542374" cy="675935"/>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 name="Rectangle: Single Corner Snipped 4" descr="colored rectangle">
            <a:extLst>
              <a:ext uri="{FF2B5EF4-FFF2-40B4-BE49-F238E27FC236}">
                <a16:creationId xmlns:a16="http://schemas.microsoft.com/office/drawing/2014/main" id="{DC8F5C48-04C1-7256-62B6-C376A0C3A490}"/>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2850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par>
                                <p:cTn id="52" presetID="10" presetClass="entr" presetSubtype="0" fill="hold" nodeType="with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8" grpId="0" animBg="1"/>
      <p:bldP spid="19" grpId="0" animBg="1"/>
      <p:bldP spid="20" grpId="0" animBg="1"/>
      <p:bldP spid="53" grpId="0" animBg="1"/>
      <p:bldP spid="59" grpId="0"/>
      <p:bldP spid="67" grpId="0"/>
      <p:bldP spid="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CDCE4-7B39-6F38-F5D1-322BD3123807}"/>
              </a:ext>
            </a:extLst>
          </p:cNvPr>
          <p:cNvPicPr>
            <a:picLocks noChangeAspect="1"/>
          </p:cNvPicPr>
          <p:nvPr/>
        </p:nvPicPr>
        <p:blipFill>
          <a:blip r:embed="rId3"/>
          <a:stretch>
            <a:fillRect/>
          </a:stretch>
        </p:blipFill>
        <p:spPr>
          <a:xfrm>
            <a:off x="2794810" y="2242472"/>
            <a:ext cx="4361950" cy="3374616"/>
          </a:xfrm>
          <a:prstGeom prst="rect">
            <a:avLst/>
          </a:prstGeom>
        </p:spPr>
      </p:pic>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Thin planar detectors</a:t>
            </a:r>
          </a:p>
        </p:txBody>
      </p:sp>
      <p:pic>
        <p:nvPicPr>
          <p:cNvPr id="5" name="Picture 4">
            <a:extLst>
              <a:ext uri="{FF2B5EF4-FFF2-40B4-BE49-F238E27FC236}">
                <a16:creationId xmlns:a16="http://schemas.microsoft.com/office/drawing/2014/main" id="{9ABE0FFF-0E98-9E2C-D709-A68DB644BA80}"/>
              </a:ext>
            </a:extLst>
          </p:cNvPr>
          <p:cNvPicPr>
            <a:picLocks noChangeAspect="1"/>
          </p:cNvPicPr>
          <p:nvPr/>
        </p:nvPicPr>
        <p:blipFill>
          <a:blip r:embed="rId4"/>
          <a:stretch>
            <a:fillRect/>
          </a:stretch>
        </p:blipFill>
        <p:spPr>
          <a:xfrm>
            <a:off x="7235554" y="2102085"/>
            <a:ext cx="4828021" cy="3471928"/>
          </a:xfrm>
          <a:prstGeom prst="rect">
            <a:avLst/>
          </a:prstGeom>
        </p:spPr>
      </p:pic>
      <p:pic>
        <p:nvPicPr>
          <p:cNvPr id="6" name="Picture 5" descr="A picture containing rectangle, yellow, indoor&#10;&#10;Description automatically generated">
            <a:extLst>
              <a:ext uri="{FF2B5EF4-FFF2-40B4-BE49-F238E27FC236}">
                <a16:creationId xmlns:a16="http://schemas.microsoft.com/office/drawing/2014/main" id="{94581D21-5320-AF1C-BB0B-3B3145B98F6D}"/>
              </a:ext>
            </a:extLst>
          </p:cNvPr>
          <p:cNvPicPr>
            <a:picLocks noChangeAspect="1"/>
          </p:cNvPicPr>
          <p:nvPr/>
        </p:nvPicPr>
        <p:blipFill rotWithShape="1">
          <a:blip r:embed="rId5">
            <a:extLst>
              <a:ext uri="{28A0092B-C50C-407E-A947-70E740481C1C}">
                <a14:useLocalDpi xmlns:a14="http://schemas.microsoft.com/office/drawing/2010/main" val="0"/>
              </a:ext>
            </a:extLst>
          </a:blip>
          <a:srcRect l="68897" t="41905" r="6817" b="28059"/>
          <a:stretch/>
        </p:blipFill>
        <p:spPr>
          <a:xfrm>
            <a:off x="96482" y="1163488"/>
            <a:ext cx="2626919" cy="2436735"/>
          </a:xfrm>
          <a:prstGeom prst="rect">
            <a:avLst/>
          </a:prstGeom>
        </p:spPr>
      </p:pic>
      <p:sp>
        <p:nvSpPr>
          <p:cNvPr id="7" name="TextBox 17">
            <a:extLst>
              <a:ext uri="{FF2B5EF4-FFF2-40B4-BE49-F238E27FC236}">
                <a16:creationId xmlns:a16="http://schemas.microsoft.com/office/drawing/2014/main" id="{9700FB6F-C265-ED88-8BF3-28E032CC25A5}"/>
              </a:ext>
            </a:extLst>
          </p:cNvPr>
          <p:cNvSpPr txBox="1"/>
          <p:nvPr/>
        </p:nvSpPr>
        <p:spPr>
          <a:xfrm>
            <a:off x="96482" y="506454"/>
            <a:ext cx="2626919" cy="584775"/>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Sb junction, p-type, L=10mm, t=2mm </a:t>
            </a:r>
          </a:p>
        </p:txBody>
      </p:sp>
      <p:cxnSp>
        <p:nvCxnSpPr>
          <p:cNvPr id="2" name="Straight Arrow Connector 1">
            <a:extLst>
              <a:ext uri="{FF2B5EF4-FFF2-40B4-BE49-F238E27FC236}">
                <a16:creationId xmlns:a16="http://schemas.microsoft.com/office/drawing/2014/main" id="{A44C6AAA-69E0-DF06-5E82-20818B98EBA9}"/>
              </a:ext>
            </a:extLst>
          </p:cNvPr>
          <p:cNvCxnSpPr>
            <a:cxnSpLocks/>
          </p:cNvCxnSpPr>
          <p:nvPr/>
        </p:nvCxnSpPr>
        <p:spPr>
          <a:xfrm flipV="1">
            <a:off x="1984251" y="2730541"/>
            <a:ext cx="0" cy="1120651"/>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54149835-653A-C3FD-9EE2-065F0DD5607E}"/>
              </a:ext>
            </a:extLst>
          </p:cNvPr>
          <p:cNvCxnSpPr>
            <a:cxnSpLocks/>
          </p:cNvCxnSpPr>
          <p:nvPr/>
        </p:nvCxnSpPr>
        <p:spPr>
          <a:xfrm flipV="1">
            <a:off x="1583051" y="2730541"/>
            <a:ext cx="0" cy="1120651"/>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F446B7D7-3C5D-C50C-656B-DE379305DBB5}"/>
              </a:ext>
            </a:extLst>
          </p:cNvPr>
          <p:cNvCxnSpPr>
            <a:cxnSpLocks/>
          </p:cNvCxnSpPr>
          <p:nvPr/>
        </p:nvCxnSpPr>
        <p:spPr>
          <a:xfrm flipV="1">
            <a:off x="738231" y="2730541"/>
            <a:ext cx="0" cy="1120651"/>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7">
            <a:extLst>
              <a:ext uri="{FF2B5EF4-FFF2-40B4-BE49-F238E27FC236}">
                <a16:creationId xmlns:a16="http://schemas.microsoft.com/office/drawing/2014/main" id="{C519A5B5-B6E0-FC3C-7D51-214701117CF8}"/>
              </a:ext>
            </a:extLst>
          </p:cNvPr>
          <p:cNvSpPr txBox="1"/>
          <p:nvPr/>
        </p:nvSpPr>
        <p:spPr>
          <a:xfrm>
            <a:off x="96482" y="3851192"/>
            <a:ext cx="1283498" cy="338554"/>
          </a:xfrm>
          <a:prstGeom prst="rect">
            <a:avLst/>
          </a:prstGeom>
          <a:solidFill>
            <a:schemeClr val="bg2">
              <a:lumMod val="90000"/>
            </a:schemeClr>
          </a:solidFill>
          <a:ln w="28575">
            <a:solidFill>
              <a:schemeClr val="tx1"/>
            </a:solidFill>
          </a:ln>
        </p:spPr>
        <p:txBody>
          <a:bodyPr wrap="square" rtlCol="0">
            <a:spAutoFit/>
          </a:bodyPr>
          <a:lstStyle/>
          <a:p>
            <a:pPr algn="ctr"/>
            <a:r>
              <a:rPr lang="en-US" sz="1600" dirty="0">
                <a:latin typeface="Palatino Linotype" panose="02040502050505030304" pitchFamily="18" charset="0"/>
              </a:rPr>
              <a:t>Guard Ring</a:t>
            </a:r>
          </a:p>
        </p:txBody>
      </p:sp>
      <p:sp>
        <p:nvSpPr>
          <p:cNvPr id="14" name="TextBox 17">
            <a:extLst>
              <a:ext uri="{FF2B5EF4-FFF2-40B4-BE49-F238E27FC236}">
                <a16:creationId xmlns:a16="http://schemas.microsoft.com/office/drawing/2014/main" id="{5A636998-75E0-C805-987A-77CFE9A741D2}"/>
              </a:ext>
            </a:extLst>
          </p:cNvPr>
          <p:cNvSpPr txBox="1"/>
          <p:nvPr/>
        </p:nvSpPr>
        <p:spPr>
          <a:xfrm>
            <a:off x="1386775" y="3851192"/>
            <a:ext cx="392553" cy="338554"/>
          </a:xfrm>
          <a:prstGeom prst="rect">
            <a:avLst/>
          </a:prstGeom>
          <a:solidFill>
            <a:schemeClr val="bg2">
              <a:lumMod val="90000"/>
            </a:schemeClr>
          </a:solidFill>
          <a:ln w="28575">
            <a:solidFill>
              <a:schemeClr val="tx1"/>
            </a:solidFill>
          </a:ln>
        </p:spPr>
        <p:txBody>
          <a:bodyPr wrap="square" rtlCol="0">
            <a:spAutoFit/>
          </a:bodyPr>
          <a:lstStyle/>
          <a:p>
            <a:pPr algn="ctr"/>
            <a:r>
              <a:rPr lang="en-US" sz="1600" dirty="0">
                <a:latin typeface="Palatino Linotype" panose="02040502050505030304" pitchFamily="18" charset="0"/>
              </a:rPr>
              <a:t>S1</a:t>
            </a:r>
          </a:p>
        </p:txBody>
      </p:sp>
      <p:sp>
        <p:nvSpPr>
          <p:cNvPr id="16" name="TextBox 17">
            <a:extLst>
              <a:ext uri="{FF2B5EF4-FFF2-40B4-BE49-F238E27FC236}">
                <a16:creationId xmlns:a16="http://schemas.microsoft.com/office/drawing/2014/main" id="{1F6BD7A6-5C76-8A92-B666-C58E24E7F27B}"/>
              </a:ext>
            </a:extLst>
          </p:cNvPr>
          <p:cNvSpPr txBox="1"/>
          <p:nvPr/>
        </p:nvSpPr>
        <p:spPr>
          <a:xfrm>
            <a:off x="1786122" y="3851192"/>
            <a:ext cx="392553" cy="338554"/>
          </a:xfrm>
          <a:prstGeom prst="rect">
            <a:avLst/>
          </a:prstGeom>
          <a:solidFill>
            <a:schemeClr val="bg2">
              <a:lumMod val="90000"/>
            </a:schemeClr>
          </a:solidFill>
          <a:ln w="28575">
            <a:solidFill>
              <a:schemeClr val="tx1"/>
            </a:solidFill>
          </a:ln>
        </p:spPr>
        <p:txBody>
          <a:bodyPr wrap="square" rtlCol="0">
            <a:spAutoFit/>
          </a:bodyPr>
          <a:lstStyle/>
          <a:p>
            <a:pPr algn="ctr"/>
            <a:r>
              <a:rPr lang="en-US" sz="1600" dirty="0">
                <a:latin typeface="Palatino Linotype" panose="02040502050505030304" pitchFamily="18" charset="0"/>
              </a:rPr>
              <a:t>S2</a:t>
            </a:r>
          </a:p>
        </p:txBody>
      </p:sp>
      <p:sp>
        <p:nvSpPr>
          <p:cNvPr id="17" name="TextBox 17">
            <a:extLst>
              <a:ext uri="{FF2B5EF4-FFF2-40B4-BE49-F238E27FC236}">
                <a16:creationId xmlns:a16="http://schemas.microsoft.com/office/drawing/2014/main" id="{023E0D6F-65CE-F605-B1ED-844F4078371A}"/>
              </a:ext>
            </a:extLst>
          </p:cNvPr>
          <p:cNvSpPr txBox="1"/>
          <p:nvPr/>
        </p:nvSpPr>
        <p:spPr>
          <a:xfrm>
            <a:off x="96482" y="4398563"/>
            <a:ext cx="2375901" cy="1077218"/>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dirty="0">
                <a:latin typeface="Palatino Linotype" panose="02040502050505030304" pitchFamily="18" charset="0"/>
              </a:rPr>
              <a:t>Measured before and after recovery annealing and re-passivation to test junction stability</a:t>
            </a:r>
          </a:p>
        </p:txBody>
      </p:sp>
      <p:sp>
        <p:nvSpPr>
          <p:cNvPr id="18" name="TextBox 17">
            <a:extLst>
              <a:ext uri="{FF2B5EF4-FFF2-40B4-BE49-F238E27FC236}">
                <a16:creationId xmlns:a16="http://schemas.microsoft.com/office/drawing/2014/main" id="{8B9E79AA-2B12-9147-8BB1-1472E68BAE14}"/>
              </a:ext>
            </a:extLst>
          </p:cNvPr>
          <p:cNvSpPr txBox="1"/>
          <p:nvPr/>
        </p:nvSpPr>
        <p:spPr>
          <a:xfrm>
            <a:off x="3544280" y="767509"/>
            <a:ext cx="2936771" cy="830997"/>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Electrical test: </a:t>
            </a:r>
          </a:p>
          <a:p>
            <a:pPr algn="ctr"/>
            <a:r>
              <a:rPr lang="en-US" sz="1600" dirty="0">
                <a:latin typeface="Palatino Linotype" panose="02040502050505030304" pitchFamily="18" charset="0"/>
              </a:rPr>
              <a:t>reverse I-V characteristics and resistance between contacts.</a:t>
            </a:r>
          </a:p>
        </p:txBody>
      </p:sp>
      <p:cxnSp>
        <p:nvCxnSpPr>
          <p:cNvPr id="20" name="Straight Connector 19">
            <a:extLst>
              <a:ext uri="{FF2B5EF4-FFF2-40B4-BE49-F238E27FC236}">
                <a16:creationId xmlns:a16="http://schemas.microsoft.com/office/drawing/2014/main" id="{70FCBD54-448F-412A-AB2A-D23762B59652}"/>
              </a:ext>
            </a:extLst>
          </p:cNvPr>
          <p:cNvCxnSpPr>
            <a:cxnSpLocks/>
          </p:cNvCxnSpPr>
          <p:nvPr/>
        </p:nvCxnSpPr>
        <p:spPr>
          <a:xfrm>
            <a:off x="5030653" y="2361785"/>
            <a:ext cx="0" cy="2831691"/>
          </a:xfrm>
          <a:prstGeom prst="line">
            <a:avLst/>
          </a:prstGeom>
          <a:ln w="190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8F7E3C06-D7ED-1E20-1F60-443092048698}"/>
              </a:ext>
            </a:extLst>
          </p:cNvPr>
          <p:cNvSpPr txBox="1"/>
          <p:nvPr/>
        </p:nvSpPr>
        <p:spPr>
          <a:xfrm>
            <a:off x="4975785" y="2625416"/>
            <a:ext cx="1005403" cy="276999"/>
          </a:xfrm>
          <a:prstGeom prst="rect">
            <a:avLst/>
          </a:prstGeom>
          <a:noFill/>
        </p:spPr>
        <p:txBody>
          <a:bodyPr wrap="none" rtlCol="0">
            <a:spAutoFit/>
          </a:bodyPr>
          <a:lstStyle/>
          <a:p>
            <a:r>
              <a:rPr lang="en-US" sz="1200" dirty="0">
                <a:latin typeface="Palatino Linotype" panose="02040502050505030304" pitchFamily="18" charset="0"/>
              </a:rPr>
              <a:t>Depletion V</a:t>
            </a:r>
          </a:p>
        </p:txBody>
      </p:sp>
      <p:sp>
        <p:nvSpPr>
          <p:cNvPr id="23" name="Rectangle 22">
            <a:extLst>
              <a:ext uri="{FF2B5EF4-FFF2-40B4-BE49-F238E27FC236}">
                <a16:creationId xmlns:a16="http://schemas.microsoft.com/office/drawing/2014/main" id="{76C33FA3-CFC6-CA47-F78E-761A77C5BF9C}"/>
              </a:ext>
            </a:extLst>
          </p:cNvPr>
          <p:cNvSpPr/>
          <p:nvPr/>
        </p:nvSpPr>
        <p:spPr>
          <a:xfrm>
            <a:off x="2831691" y="560439"/>
            <a:ext cx="4361950" cy="505664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4CD0192-BFEC-558A-C209-5455F4D988D0}"/>
              </a:ext>
            </a:extLst>
          </p:cNvPr>
          <p:cNvSpPr txBox="1"/>
          <p:nvPr/>
        </p:nvSpPr>
        <p:spPr>
          <a:xfrm>
            <a:off x="8210674" y="767509"/>
            <a:ext cx="2936771" cy="584775"/>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1" dirty="0">
                <a:latin typeface="Palatino Linotype" panose="02040502050505030304" pitchFamily="18" charset="0"/>
              </a:rPr>
              <a:t>Spectroscopical test: </a:t>
            </a:r>
          </a:p>
          <a:p>
            <a:pPr algn="ctr"/>
            <a:r>
              <a:rPr lang="en-US" sz="1600" baseline="30000" dirty="0">
                <a:latin typeface="Palatino Linotype" panose="02040502050505030304" pitchFamily="18" charset="0"/>
              </a:rPr>
              <a:t>241</a:t>
            </a:r>
            <a:r>
              <a:rPr lang="en-US" sz="1600" dirty="0">
                <a:latin typeface="Palatino Linotype" panose="02040502050505030304" pitchFamily="18" charset="0"/>
              </a:rPr>
              <a:t>Am spectra acquisition.</a:t>
            </a:r>
          </a:p>
        </p:txBody>
      </p:sp>
      <p:sp>
        <p:nvSpPr>
          <p:cNvPr id="25" name="Rectangle 24">
            <a:extLst>
              <a:ext uri="{FF2B5EF4-FFF2-40B4-BE49-F238E27FC236}">
                <a16:creationId xmlns:a16="http://schemas.microsoft.com/office/drawing/2014/main" id="{5D17643E-CE4E-0F87-61DA-366113C40271}"/>
              </a:ext>
            </a:extLst>
          </p:cNvPr>
          <p:cNvSpPr/>
          <p:nvPr/>
        </p:nvSpPr>
        <p:spPr>
          <a:xfrm>
            <a:off x="7195235" y="560438"/>
            <a:ext cx="4897836" cy="505664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7">
            <a:extLst>
              <a:ext uri="{FF2B5EF4-FFF2-40B4-BE49-F238E27FC236}">
                <a16:creationId xmlns:a16="http://schemas.microsoft.com/office/drawing/2014/main" id="{A2520D88-132A-B6CB-0EBC-B0E66FC4D81C}"/>
              </a:ext>
            </a:extLst>
          </p:cNvPr>
          <p:cNvSpPr txBox="1"/>
          <p:nvPr/>
        </p:nvSpPr>
        <p:spPr>
          <a:xfrm>
            <a:off x="96482" y="5791444"/>
            <a:ext cx="11996588" cy="307777"/>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400" dirty="0">
                <a:latin typeface="Palatino Linotype" panose="02040502050505030304" pitchFamily="18" charset="0"/>
              </a:rPr>
              <a:t>S. Bertoldo et al. </a:t>
            </a:r>
            <a:r>
              <a:rPr lang="en-US" sz="1400" b="1" dirty="0">
                <a:latin typeface="Palatino Linotype" panose="02040502050505030304" pitchFamily="18" charset="0"/>
              </a:rPr>
              <a:t>“New method for the production of thin and stable, segmented n+ contacts in HPGe detectors”</a:t>
            </a:r>
            <a:r>
              <a:rPr lang="en-US" sz="1400" dirty="0">
                <a:latin typeface="Palatino Linotype" panose="02040502050505030304" pitchFamily="18" charset="0"/>
              </a:rPr>
              <a:t>, </a:t>
            </a:r>
            <a:r>
              <a:rPr lang="en-US" sz="1400" i="1" dirty="0">
                <a:latin typeface="Palatino Linotype" panose="02040502050505030304" pitchFamily="18" charset="0"/>
              </a:rPr>
              <a:t>Eur. Phys. J. A </a:t>
            </a:r>
            <a:r>
              <a:rPr lang="en-US" sz="1400" dirty="0">
                <a:latin typeface="Palatino Linotype" panose="02040502050505030304" pitchFamily="18" charset="0"/>
              </a:rPr>
              <a:t>(2021) 57:177</a:t>
            </a:r>
          </a:p>
        </p:txBody>
      </p:sp>
      <p:sp>
        <p:nvSpPr>
          <p:cNvPr id="19" name="Rectangle: Single Corner Snipped 4" descr="colored rectangle">
            <a:extLst>
              <a:ext uri="{FF2B5EF4-FFF2-40B4-BE49-F238E27FC236}">
                <a16:creationId xmlns:a16="http://schemas.microsoft.com/office/drawing/2014/main" id="{B366DCBB-7BE8-8B57-4272-571A008FBF96}"/>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32572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6" grpId="0" animBg="1"/>
      <p:bldP spid="17" grpId="0" animBg="1"/>
      <p:bldP spid="18" grpId="0" animBg="1"/>
      <p:bldP spid="22" grpId="0"/>
      <p:bldP spid="23" grpId="0" animBg="1"/>
      <p:bldP spid="24" grpId="0" animBg="1"/>
      <p:bldP spid="25"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Thin planar detectors</a:t>
            </a:r>
          </a:p>
        </p:txBody>
      </p:sp>
      <p:pic>
        <p:nvPicPr>
          <p:cNvPr id="4" name="Picture 3" descr="A picture containing yellow, rectangle, accessory, indoor&#10;&#10;Description automatically generated">
            <a:extLst>
              <a:ext uri="{FF2B5EF4-FFF2-40B4-BE49-F238E27FC236}">
                <a16:creationId xmlns:a16="http://schemas.microsoft.com/office/drawing/2014/main" id="{94CDE012-E7DE-FF53-41F2-EF09D500F48F}"/>
              </a:ext>
            </a:extLst>
          </p:cNvPr>
          <p:cNvPicPr>
            <a:picLocks noChangeAspect="1"/>
          </p:cNvPicPr>
          <p:nvPr/>
        </p:nvPicPr>
        <p:blipFill rotWithShape="1">
          <a:blip r:embed="rId3">
            <a:extLst>
              <a:ext uri="{28A0092B-C50C-407E-A947-70E740481C1C}">
                <a14:useLocalDpi xmlns:a14="http://schemas.microsoft.com/office/drawing/2010/main" val="0"/>
              </a:ext>
            </a:extLst>
          </a:blip>
          <a:srcRect l="7181" t="16279" r="2401" b="18566"/>
          <a:stretch/>
        </p:blipFill>
        <p:spPr>
          <a:xfrm>
            <a:off x="96482" y="1163488"/>
            <a:ext cx="2626919" cy="2523932"/>
          </a:xfrm>
          <a:prstGeom prst="rect">
            <a:avLst/>
          </a:prstGeom>
        </p:spPr>
      </p:pic>
      <p:sp>
        <p:nvSpPr>
          <p:cNvPr id="15" name="TextBox 17">
            <a:extLst>
              <a:ext uri="{FF2B5EF4-FFF2-40B4-BE49-F238E27FC236}">
                <a16:creationId xmlns:a16="http://schemas.microsoft.com/office/drawing/2014/main" id="{BE451178-FF3A-3D43-A4E0-DF50F8AEA476}"/>
              </a:ext>
            </a:extLst>
          </p:cNvPr>
          <p:cNvSpPr txBox="1"/>
          <p:nvPr/>
        </p:nvSpPr>
        <p:spPr>
          <a:xfrm>
            <a:off x="96482" y="506454"/>
            <a:ext cx="2626919" cy="584775"/>
          </a:xfrm>
          <a:prstGeom prst="rect">
            <a:avLst/>
          </a:prstGeom>
          <a:solidFill>
            <a:schemeClr val="accent6">
              <a:lumMod val="20000"/>
              <a:lumOff val="80000"/>
            </a:schemeClr>
          </a:solidFill>
          <a:ln w="28575">
            <a:solidFill>
              <a:srgbClr val="00B050"/>
            </a:solidFill>
          </a:ln>
        </p:spPr>
        <p:txBody>
          <a:bodyPr wrap="square" rtlCol="0">
            <a:spAutoFit/>
          </a:bodyPr>
          <a:lstStyle/>
          <a:p>
            <a:pPr algn="ctr"/>
            <a:r>
              <a:rPr lang="en-US" sz="1600" dirty="0">
                <a:latin typeface="Palatino Linotype" panose="02040502050505030304" pitchFamily="18" charset="0"/>
              </a:rPr>
              <a:t>Sb/p-HPGE/Al, L=35mm, t=2mm </a:t>
            </a:r>
          </a:p>
        </p:txBody>
      </p:sp>
      <p:pic>
        <p:nvPicPr>
          <p:cNvPr id="27" name="Picture 26">
            <a:extLst>
              <a:ext uri="{FF2B5EF4-FFF2-40B4-BE49-F238E27FC236}">
                <a16:creationId xmlns:a16="http://schemas.microsoft.com/office/drawing/2014/main" id="{42C36585-BD80-AC35-2925-36F2E932EEB9}"/>
              </a:ext>
            </a:extLst>
          </p:cNvPr>
          <p:cNvPicPr>
            <a:picLocks noChangeAspect="1"/>
          </p:cNvPicPr>
          <p:nvPr/>
        </p:nvPicPr>
        <p:blipFill>
          <a:blip r:embed="rId4"/>
          <a:stretch>
            <a:fillRect/>
          </a:stretch>
        </p:blipFill>
        <p:spPr>
          <a:xfrm>
            <a:off x="96482" y="3701943"/>
            <a:ext cx="3049841" cy="2479226"/>
          </a:xfrm>
          <a:prstGeom prst="rect">
            <a:avLst/>
          </a:prstGeom>
        </p:spPr>
      </p:pic>
      <p:pic>
        <p:nvPicPr>
          <p:cNvPr id="29" name="Picture 28" descr="Chart&#10;&#10;Description automatically generated">
            <a:extLst>
              <a:ext uri="{FF2B5EF4-FFF2-40B4-BE49-F238E27FC236}">
                <a16:creationId xmlns:a16="http://schemas.microsoft.com/office/drawing/2014/main" id="{8BAF4CE9-0CBA-8FCE-FD6A-912C764ABA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42" b="64400"/>
          <a:stretch/>
        </p:blipFill>
        <p:spPr bwMode="auto">
          <a:xfrm>
            <a:off x="3146323" y="582009"/>
            <a:ext cx="8461059" cy="2846991"/>
          </a:xfrm>
          <a:prstGeom prst="rect">
            <a:avLst/>
          </a:prstGeom>
          <a:noFill/>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F9E1EB40-6BAA-4C44-A6E1-88E1C027A1A0}"/>
              </a:ext>
            </a:extLst>
          </p:cNvPr>
          <p:cNvSpPr txBox="1"/>
          <p:nvPr/>
        </p:nvSpPr>
        <p:spPr>
          <a:xfrm>
            <a:off x="2005781" y="2984826"/>
            <a:ext cx="394660" cy="338554"/>
          </a:xfrm>
          <a:prstGeom prst="rect">
            <a:avLst/>
          </a:prstGeom>
          <a:noFill/>
        </p:spPr>
        <p:txBody>
          <a:bodyPr wrap="none" rtlCol="0">
            <a:spAutoFit/>
          </a:bodyPr>
          <a:lstStyle/>
          <a:p>
            <a:r>
              <a:rPr lang="en-US" sz="1600" b="1" i="1" dirty="0">
                <a:solidFill>
                  <a:schemeClr val="bg1"/>
                </a:solidFill>
              </a:rPr>
              <a:t>C1</a:t>
            </a:r>
          </a:p>
        </p:txBody>
      </p:sp>
      <p:sp>
        <p:nvSpPr>
          <p:cNvPr id="31" name="TextBox 30">
            <a:extLst>
              <a:ext uri="{FF2B5EF4-FFF2-40B4-BE49-F238E27FC236}">
                <a16:creationId xmlns:a16="http://schemas.microsoft.com/office/drawing/2014/main" id="{A17A8DE0-8722-F5D6-6191-CA2AFF6F4C49}"/>
              </a:ext>
            </a:extLst>
          </p:cNvPr>
          <p:cNvSpPr txBox="1"/>
          <p:nvPr/>
        </p:nvSpPr>
        <p:spPr>
          <a:xfrm>
            <a:off x="369678" y="2989320"/>
            <a:ext cx="394660" cy="338554"/>
          </a:xfrm>
          <a:prstGeom prst="rect">
            <a:avLst/>
          </a:prstGeom>
          <a:noFill/>
        </p:spPr>
        <p:txBody>
          <a:bodyPr wrap="none" rtlCol="0">
            <a:spAutoFit/>
          </a:bodyPr>
          <a:lstStyle/>
          <a:p>
            <a:r>
              <a:rPr lang="en-US" sz="1600" b="1" i="1" dirty="0">
                <a:solidFill>
                  <a:schemeClr val="bg1"/>
                </a:solidFill>
              </a:rPr>
              <a:t>C6</a:t>
            </a:r>
          </a:p>
        </p:txBody>
      </p:sp>
      <p:sp>
        <p:nvSpPr>
          <p:cNvPr id="32" name="TextBox 31">
            <a:extLst>
              <a:ext uri="{FF2B5EF4-FFF2-40B4-BE49-F238E27FC236}">
                <a16:creationId xmlns:a16="http://schemas.microsoft.com/office/drawing/2014/main" id="{F9A38F07-445D-5F5E-87DC-61E98188022F}"/>
              </a:ext>
            </a:extLst>
          </p:cNvPr>
          <p:cNvSpPr txBox="1"/>
          <p:nvPr/>
        </p:nvSpPr>
        <p:spPr>
          <a:xfrm>
            <a:off x="2261415" y="2189240"/>
            <a:ext cx="431528" cy="338554"/>
          </a:xfrm>
          <a:prstGeom prst="rect">
            <a:avLst/>
          </a:prstGeom>
          <a:noFill/>
        </p:spPr>
        <p:txBody>
          <a:bodyPr wrap="none" rtlCol="0">
            <a:spAutoFit/>
          </a:bodyPr>
          <a:lstStyle/>
          <a:p>
            <a:r>
              <a:rPr lang="en-US" sz="1600" b="1" i="1" dirty="0">
                <a:solidFill>
                  <a:schemeClr val="bg1"/>
                </a:solidFill>
              </a:rPr>
              <a:t>GR</a:t>
            </a:r>
          </a:p>
        </p:txBody>
      </p:sp>
      <p:sp>
        <p:nvSpPr>
          <p:cNvPr id="33" name="TextBox 17">
            <a:extLst>
              <a:ext uri="{FF2B5EF4-FFF2-40B4-BE49-F238E27FC236}">
                <a16:creationId xmlns:a16="http://schemas.microsoft.com/office/drawing/2014/main" id="{B9A3D105-E6A4-B9A0-3CA3-ED866114608F}"/>
              </a:ext>
            </a:extLst>
          </p:cNvPr>
          <p:cNvSpPr txBox="1"/>
          <p:nvPr/>
        </p:nvSpPr>
        <p:spPr>
          <a:xfrm>
            <a:off x="5175011" y="719514"/>
            <a:ext cx="1078473"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aseline="30000" dirty="0">
                <a:latin typeface="Palatino Linotype" panose="02040502050505030304" pitchFamily="18" charset="0"/>
              </a:rPr>
              <a:t>133</a:t>
            </a:r>
            <a:r>
              <a:rPr lang="en-US" sz="1600" dirty="0">
                <a:latin typeface="Palatino Linotype" panose="02040502050505030304" pitchFamily="18" charset="0"/>
              </a:rPr>
              <a:t>Ba, 20V</a:t>
            </a:r>
          </a:p>
        </p:txBody>
      </p:sp>
      <p:sp>
        <p:nvSpPr>
          <p:cNvPr id="34" name="TextBox 17">
            <a:extLst>
              <a:ext uri="{FF2B5EF4-FFF2-40B4-BE49-F238E27FC236}">
                <a16:creationId xmlns:a16="http://schemas.microsoft.com/office/drawing/2014/main" id="{5A684DC6-153A-B869-2B0A-E4B5538D082D}"/>
              </a:ext>
            </a:extLst>
          </p:cNvPr>
          <p:cNvSpPr txBox="1"/>
          <p:nvPr/>
        </p:nvSpPr>
        <p:spPr>
          <a:xfrm>
            <a:off x="9403032" y="714045"/>
            <a:ext cx="1078473" cy="338554"/>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aseline="30000" dirty="0">
                <a:latin typeface="Palatino Linotype" panose="02040502050505030304" pitchFamily="18" charset="0"/>
              </a:rPr>
              <a:t>133</a:t>
            </a:r>
            <a:r>
              <a:rPr lang="en-US" sz="1600" dirty="0">
                <a:latin typeface="Palatino Linotype" panose="02040502050505030304" pitchFamily="18" charset="0"/>
              </a:rPr>
              <a:t>Ba, 20V</a:t>
            </a:r>
          </a:p>
        </p:txBody>
      </p:sp>
      <p:sp>
        <p:nvSpPr>
          <p:cNvPr id="35" name="TextBox 34">
            <a:extLst>
              <a:ext uri="{FF2B5EF4-FFF2-40B4-BE49-F238E27FC236}">
                <a16:creationId xmlns:a16="http://schemas.microsoft.com/office/drawing/2014/main" id="{CE7CBA36-64EE-5075-816E-5D86AB386D2D}"/>
              </a:ext>
            </a:extLst>
          </p:cNvPr>
          <p:cNvSpPr txBox="1"/>
          <p:nvPr/>
        </p:nvSpPr>
        <p:spPr>
          <a:xfrm>
            <a:off x="3651239" y="2461606"/>
            <a:ext cx="1523772" cy="523220"/>
          </a:xfrm>
          <a:prstGeom prst="rect">
            <a:avLst/>
          </a:prstGeom>
          <a:noFill/>
          <a:ln>
            <a:solidFill>
              <a:srgbClr val="FFFFFF"/>
            </a:solidFill>
          </a:ln>
        </p:spPr>
        <p:txBody>
          <a:bodyPr wrap="square" rtlCol="0">
            <a:spAutoFit/>
          </a:bodyPr>
          <a:lstStyle/>
          <a:p>
            <a:r>
              <a:rPr lang="en-US" sz="1400" dirty="0">
                <a:latin typeface="Palatino Linotype" panose="02040502050505030304" pitchFamily="18" charset="0"/>
              </a:rPr>
              <a:t>Before annealing</a:t>
            </a:r>
          </a:p>
          <a:p>
            <a:r>
              <a:rPr lang="en-US" sz="1400" dirty="0">
                <a:solidFill>
                  <a:srgbClr val="FF0000"/>
                </a:solidFill>
                <a:latin typeface="Palatino Linotype" panose="02040502050505030304" pitchFamily="18" charset="0"/>
              </a:rPr>
              <a:t>After annealing</a:t>
            </a:r>
          </a:p>
        </p:txBody>
      </p:sp>
      <p:sp>
        <p:nvSpPr>
          <p:cNvPr id="36" name="TextBox 35">
            <a:extLst>
              <a:ext uri="{FF2B5EF4-FFF2-40B4-BE49-F238E27FC236}">
                <a16:creationId xmlns:a16="http://schemas.microsoft.com/office/drawing/2014/main" id="{D5E858F6-FE12-EB12-3E64-25A5567B4AEF}"/>
              </a:ext>
            </a:extLst>
          </p:cNvPr>
          <p:cNvSpPr txBox="1"/>
          <p:nvPr/>
        </p:nvSpPr>
        <p:spPr>
          <a:xfrm>
            <a:off x="7899938" y="2461606"/>
            <a:ext cx="1523773" cy="523220"/>
          </a:xfrm>
          <a:prstGeom prst="rect">
            <a:avLst/>
          </a:prstGeom>
          <a:noFill/>
          <a:ln>
            <a:solidFill>
              <a:srgbClr val="FFFFFF"/>
            </a:solidFill>
          </a:ln>
        </p:spPr>
        <p:txBody>
          <a:bodyPr wrap="square" rtlCol="0">
            <a:spAutoFit/>
          </a:bodyPr>
          <a:lstStyle/>
          <a:p>
            <a:r>
              <a:rPr lang="en-US" sz="1400" dirty="0">
                <a:latin typeface="Palatino Linotype" panose="02040502050505030304" pitchFamily="18" charset="0"/>
              </a:rPr>
              <a:t>Before annealing</a:t>
            </a:r>
          </a:p>
          <a:p>
            <a:r>
              <a:rPr lang="en-US" sz="1400" dirty="0">
                <a:solidFill>
                  <a:srgbClr val="FF0000"/>
                </a:solidFill>
                <a:latin typeface="Palatino Linotype" panose="02040502050505030304" pitchFamily="18" charset="0"/>
              </a:rPr>
              <a:t>After annealing</a:t>
            </a:r>
          </a:p>
        </p:txBody>
      </p:sp>
      <p:pic>
        <p:nvPicPr>
          <p:cNvPr id="38" name="Picture 37">
            <a:extLst>
              <a:ext uri="{FF2B5EF4-FFF2-40B4-BE49-F238E27FC236}">
                <a16:creationId xmlns:a16="http://schemas.microsoft.com/office/drawing/2014/main" id="{66A9869B-DF56-C4DF-0BB4-0F775C643446}"/>
              </a:ext>
            </a:extLst>
          </p:cNvPr>
          <p:cNvPicPr>
            <a:picLocks noChangeAspect="1"/>
          </p:cNvPicPr>
          <p:nvPr/>
        </p:nvPicPr>
        <p:blipFill>
          <a:blip r:embed="rId6"/>
          <a:stretch>
            <a:fillRect/>
          </a:stretch>
        </p:blipFill>
        <p:spPr>
          <a:xfrm>
            <a:off x="8209935" y="3483272"/>
            <a:ext cx="3464668" cy="2697897"/>
          </a:xfrm>
          <a:prstGeom prst="rect">
            <a:avLst/>
          </a:prstGeom>
        </p:spPr>
      </p:pic>
      <p:sp>
        <p:nvSpPr>
          <p:cNvPr id="39" name="TextBox 17">
            <a:extLst>
              <a:ext uri="{FF2B5EF4-FFF2-40B4-BE49-F238E27FC236}">
                <a16:creationId xmlns:a16="http://schemas.microsoft.com/office/drawing/2014/main" id="{A3572BEA-60DE-B6DD-1603-73B38701BE18}"/>
              </a:ext>
            </a:extLst>
          </p:cNvPr>
          <p:cNvSpPr txBox="1"/>
          <p:nvPr/>
        </p:nvSpPr>
        <p:spPr>
          <a:xfrm>
            <a:off x="3327802" y="4147308"/>
            <a:ext cx="4572136" cy="1077218"/>
          </a:xfrm>
          <a:prstGeom prst="rect">
            <a:avLst/>
          </a:prstGeom>
          <a:solidFill>
            <a:schemeClr val="accent5">
              <a:lumMod val="40000"/>
              <a:lumOff val="60000"/>
            </a:schemeClr>
          </a:solidFill>
          <a:ln w="28575">
            <a:solidFill>
              <a:srgbClr val="0070C0"/>
            </a:solidFill>
          </a:ln>
        </p:spPr>
        <p:txBody>
          <a:bodyPr wrap="square" rtlCol="0">
            <a:spAutoFit/>
          </a:bodyPr>
          <a:lstStyle/>
          <a:p>
            <a:pPr algn="ctr"/>
            <a:r>
              <a:rPr lang="en-US" sz="1600" baseline="30000" dirty="0">
                <a:latin typeface="Palatino Linotype" panose="02040502050505030304" pitchFamily="18" charset="0"/>
              </a:rPr>
              <a:t>60</a:t>
            </a:r>
            <a:r>
              <a:rPr lang="en-US" sz="1600" dirty="0">
                <a:latin typeface="Palatino Linotype" panose="02040502050505030304" pitchFamily="18" charset="0"/>
              </a:rPr>
              <a:t>Co gamma rays hitting C2 and inducing transient signals on neighbors segments C1 and C3: from Pulse Shape Analysis it is possible to recover the exact location of the event.</a:t>
            </a:r>
          </a:p>
        </p:txBody>
      </p:sp>
      <p:sp>
        <p:nvSpPr>
          <p:cNvPr id="40" name="Rectangle 39">
            <a:extLst>
              <a:ext uri="{FF2B5EF4-FFF2-40B4-BE49-F238E27FC236}">
                <a16:creationId xmlns:a16="http://schemas.microsoft.com/office/drawing/2014/main" id="{2A62AE18-052E-8DC7-BE6E-8D5C4E334E64}"/>
              </a:ext>
            </a:extLst>
          </p:cNvPr>
          <p:cNvSpPr/>
          <p:nvPr/>
        </p:nvSpPr>
        <p:spPr>
          <a:xfrm>
            <a:off x="3156155" y="506455"/>
            <a:ext cx="8790039" cy="295449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BE4751E-CA1C-2CB4-C421-9FBD7DA52236}"/>
              </a:ext>
            </a:extLst>
          </p:cNvPr>
          <p:cNvSpPr/>
          <p:nvPr/>
        </p:nvSpPr>
        <p:spPr>
          <a:xfrm>
            <a:off x="3155654" y="3460954"/>
            <a:ext cx="8790039" cy="275303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3C7E640F-7577-2954-9C85-D024B2271EDD}"/>
              </a:ext>
            </a:extLst>
          </p:cNvPr>
          <p:cNvSpPr txBox="1"/>
          <p:nvPr/>
        </p:nvSpPr>
        <p:spPr>
          <a:xfrm>
            <a:off x="1420627" y="2980332"/>
            <a:ext cx="394660" cy="338554"/>
          </a:xfrm>
          <a:prstGeom prst="rect">
            <a:avLst/>
          </a:prstGeom>
          <a:noFill/>
        </p:spPr>
        <p:txBody>
          <a:bodyPr wrap="none" rtlCol="0">
            <a:spAutoFit/>
          </a:bodyPr>
          <a:lstStyle/>
          <a:p>
            <a:r>
              <a:rPr lang="en-US" sz="1600" b="1" i="1" dirty="0">
                <a:solidFill>
                  <a:schemeClr val="bg1"/>
                </a:solidFill>
              </a:rPr>
              <a:t>C3</a:t>
            </a:r>
          </a:p>
        </p:txBody>
      </p:sp>
      <p:sp>
        <p:nvSpPr>
          <p:cNvPr id="43" name="TextBox 42">
            <a:extLst>
              <a:ext uri="{FF2B5EF4-FFF2-40B4-BE49-F238E27FC236}">
                <a16:creationId xmlns:a16="http://schemas.microsoft.com/office/drawing/2014/main" id="{00E39DD2-A4F0-F07B-B29F-66A00B3B5E6D}"/>
              </a:ext>
            </a:extLst>
          </p:cNvPr>
          <p:cNvSpPr txBox="1"/>
          <p:nvPr/>
        </p:nvSpPr>
        <p:spPr>
          <a:xfrm>
            <a:off x="727520" y="2984826"/>
            <a:ext cx="394660" cy="338554"/>
          </a:xfrm>
          <a:prstGeom prst="rect">
            <a:avLst/>
          </a:prstGeom>
          <a:noFill/>
        </p:spPr>
        <p:txBody>
          <a:bodyPr wrap="none" rtlCol="0">
            <a:spAutoFit/>
          </a:bodyPr>
          <a:lstStyle/>
          <a:p>
            <a:r>
              <a:rPr lang="en-US" sz="1600" b="1" i="1" dirty="0">
                <a:solidFill>
                  <a:schemeClr val="bg1"/>
                </a:solidFill>
              </a:rPr>
              <a:t>C5</a:t>
            </a:r>
          </a:p>
        </p:txBody>
      </p:sp>
      <p:sp>
        <p:nvSpPr>
          <p:cNvPr id="44" name="TextBox 43">
            <a:extLst>
              <a:ext uri="{FF2B5EF4-FFF2-40B4-BE49-F238E27FC236}">
                <a16:creationId xmlns:a16="http://schemas.microsoft.com/office/drawing/2014/main" id="{B3D05205-76EE-3813-601C-77B992D297B5}"/>
              </a:ext>
            </a:extLst>
          </p:cNvPr>
          <p:cNvSpPr txBox="1"/>
          <p:nvPr/>
        </p:nvSpPr>
        <p:spPr>
          <a:xfrm>
            <a:off x="1725427" y="2984826"/>
            <a:ext cx="394660" cy="338554"/>
          </a:xfrm>
          <a:prstGeom prst="rect">
            <a:avLst/>
          </a:prstGeom>
          <a:noFill/>
        </p:spPr>
        <p:txBody>
          <a:bodyPr wrap="none" rtlCol="0">
            <a:spAutoFit/>
          </a:bodyPr>
          <a:lstStyle/>
          <a:p>
            <a:r>
              <a:rPr lang="en-US" sz="1600" b="1" i="1" dirty="0">
                <a:solidFill>
                  <a:schemeClr val="bg1"/>
                </a:solidFill>
              </a:rPr>
              <a:t>C2</a:t>
            </a:r>
          </a:p>
        </p:txBody>
      </p:sp>
      <p:sp>
        <p:nvSpPr>
          <p:cNvPr id="45" name="TextBox 44">
            <a:extLst>
              <a:ext uri="{FF2B5EF4-FFF2-40B4-BE49-F238E27FC236}">
                <a16:creationId xmlns:a16="http://schemas.microsoft.com/office/drawing/2014/main" id="{4ADED086-F126-8DA1-0A31-A46C19900EB6}"/>
              </a:ext>
            </a:extLst>
          </p:cNvPr>
          <p:cNvSpPr txBox="1"/>
          <p:nvPr/>
        </p:nvSpPr>
        <p:spPr>
          <a:xfrm>
            <a:off x="1087767" y="2980332"/>
            <a:ext cx="394660" cy="338554"/>
          </a:xfrm>
          <a:prstGeom prst="rect">
            <a:avLst/>
          </a:prstGeom>
          <a:noFill/>
        </p:spPr>
        <p:txBody>
          <a:bodyPr wrap="none" rtlCol="0">
            <a:spAutoFit/>
          </a:bodyPr>
          <a:lstStyle/>
          <a:p>
            <a:r>
              <a:rPr lang="en-US" sz="1600" b="1" i="1" dirty="0">
                <a:solidFill>
                  <a:schemeClr val="bg1"/>
                </a:solidFill>
              </a:rPr>
              <a:t>C4</a:t>
            </a:r>
          </a:p>
        </p:txBody>
      </p:sp>
      <p:sp>
        <p:nvSpPr>
          <p:cNvPr id="2" name="TextBox 17">
            <a:extLst>
              <a:ext uri="{FF2B5EF4-FFF2-40B4-BE49-F238E27FC236}">
                <a16:creationId xmlns:a16="http://schemas.microsoft.com/office/drawing/2014/main" id="{B4F3B824-EF17-5B7E-D469-4D72EE712051}"/>
              </a:ext>
            </a:extLst>
          </p:cNvPr>
          <p:cNvSpPr txBox="1"/>
          <p:nvPr/>
        </p:nvSpPr>
        <p:spPr>
          <a:xfrm>
            <a:off x="10262629" y="1240614"/>
            <a:ext cx="1197214" cy="400110"/>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sz="1000" b="1" dirty="0">
                <a:latin typeface="Palatino Linotype" panose="02040502050505030304" pitchFamily="18" charset="0"/>
              </a:rPr>
              <a:t>E=356keV</a:t>
            </a:r>
          </a:p>
          <a:p>
            <a:pPr algn="ctr"/>
            <a:r>
              <a:rPr lang="en-US" sz="1000" b="1" dirty="0">
                <a:latin typeface="Palatino Linotype" panose="02040502050505030304" pitchFamily="18" charset="0"/>
              </a:rPr>
              <a:t>FWHM=1.19keV</a:t>
            </a:r>
          </a:p>
        </p:txBody>
      </p:sp>
      <p:sp>
        <p:nvSpPr>
          <p:cNvPr id="3" name="TextBox 17">
            <a:extLst>
              <a:ext uri="{FF2B5EF4-FFF2-40B4-BE49-F238E27FC236}">
                <a16:creationId xmlns:a16="http://schemas.microsoft.com/office/drawing/2014/main" id="{ADE2395B-D7A9-6C4C-2F8B-851C9F812CC1}"/>
              </a:ext>
            </a:extLst>
          </p:cNvPr>
          <p:cNvSpPr txBox="1"/>
          <p:nvPr/>
        </p:nvSpPr>
        <p:spPr>
          <a:xfrm>
            <a:off x="8661824" y="1240614"/>
            <a:ext cx="1197214" cy="400110"/>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sz="1000" b="1" dirty="0">
                <a:latin typeface="Palatino Linotype" panose="02040502050505030304" pitchFamily="18" charset="0"/>
              </a:rPr>
              <a:t>E=80keV</a:t>
            </a:r>
          </a:p>
          <a:p>
            <a:pPr algn="ctr"/>
            <a:r>
              <a:rPr lang="en-US" sz="1000" b="1" dirty="0">
                <a:latin typeface="Palatino Linotype" panose="02040502050505030304" pitchFamily="18" charset="0"/>
              </a:rPr>
              <a:t>FWHM=0.89keV</a:t>
            </a:r>
          </a:p>
        </p:txBody>
      </p:sp>
      <p:sp>
        <p:nvSpPr>
          <p:cNvPr id="9" name="Rectangle: Single Corner Snipped 4" descr="colored rectangle">
            <a:extLst>
              <a:ext uri="{FF2B5EF4-FFF2-40B4-BE49-F238E27FC236}">
                <a16:creationId xmlns:a16="http://schemas.microsoft.com/office/drawing/2014/main" id="{58BFA5FE-C042-1B57-399D-091158987B72}"/>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114392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0" grpId="0"/>
      <p:bldP spid="31" grpId="0"/>
      <p:bldP spid="32" grpId="0"/>
      <p:bldP spid="33" grpId="0" animBg="1"/>
      <p:bldP spid="34" grpId="0" animBg="1"/>
      <p:bldP spid="35" grpId="0" animBg="1"/>
      <p:bldP spid="36" grpId="0" animBg="1"/>
      <p:bldP spid="39" grpId="0" animBg="1"/>
      <p:bldP spid="40" grpId="0" animBg="1"/>
      <p:bldP spid="41" grpId="0" animBg="1"/>
      <p:bldP spid="42" grpId="0"/>
      <p:bldP spid="43" grpId="0"/>
      <p:bldP spid="44" grpId="0"/>
      <p:bldP spid="45" grpId="0"/>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6C8EE8-F2F5-41CC-E30B-F19555A32A69}"/>
              </a:ext>
            </a:extLst>
          </p:cNvPr>
          <p:cNvSpPr/>
          <p:nvPr/>
        </p:nvSpPr>
        <p:spPr>
          <a:xfrm>
            <a:off x="206477" y="599555"/>
            <a:ext cx="3687097" cy="548904"/>
          </a:xfrm>
          <a:prstGeom prst="rect">
            <a:avLst/>
          </a:prstGeom>
          <a:solidFill>
            <a:schemeClr val="accent6">
              <a:lumMod val="20000"/>
              <a:lumOff val="8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olo 1">
            <a:extLst>
              <a:ext uri="{FF2B5EF4-FFF2-40B4-BE49-F238E27FC236}">
                <a16:creationId xmlns:a16="http://schemas.microsoft.com/office/drawing/2014/main" id="{F30AFE8B-3EA4-48F7-BEE2-4B1D9EEC3374}"/>
              </a:ext>
            </a:extLst>
          </p:cNvPr>
          <p:cNvSpPr txBox="1">
            <a:spLocks/>
          </p:cNvSpPr>
          <p:nvPr/>
        </p:nvSpPr>
        <p:spPr>
          <a:xfrm>
            <a:off x="1336" y="0"/>
            <a:ext cx="12190664"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Index</a:t>
            </a:r>
          </a:p>
        </p:txBody>
      </p:sp>
      <p:sp>
        <p:nvSpPr>
          <p:cNvPr id="2" name="TextBox 1">
            <a:extLst>
              <a:ext uri="{FF2B5EF4-FFF2-40B4-BE49-F238E27FC236}">
                <a16:creationId xmlns:a16="http://schemas.microsoft.com/office/drawing/2014/main" id="{61070DF7-21C3-E307-DE4A-90547B093B46}"/>
              </a:ext>
            </a:extLst>
          </p:cNvPr>
          <p:cNvSpPr txBox="1"/>
          <p:nvPr/>
        </p:nvSpPr>
        <p:spPr>
          <a:xfrm>
            <a:off x="229478" y="434195"/>
            <a:ext cx="3658250" cy="5533053"/>
          </a:xfrm>
          <a:prstGeom prst="rect">
            <a:avLst/>
          </a:prstGeom>
          <a:noFill/>
        </p:spPr>
        <p:txBody>
          <a:bodyPr wrap="square" rtlCol="0">
            <a:spAutoFit/>
          </a:bodyPr>
          <a:lstStyle/>
          <a:p>
            <a:pPr marL="342900" indent="-342900">
              <a:lnSpc>
                <a:spcPct val="250000"/>
              </a:lnSpc>
              <a:buFont typeface="Wingdings" panose="05000000000000000000" pitchFamily="2" charset="2"/>
              <a:buChar char="Ø"/>
            </a:pPr>
            <a:r>
              <a:rPr lang="en-US" sz="1600" dirty="0">
                <a:latin typeface="Palatino Linotype" panose="02040502050505030304" pitchFamily="18" charset="0"/>
              </a:rPr>
              <a:t>Process overview</a:t>
            </a:r>
          </a:p>
          <a:p>
            <a:pPr marL="800100" lvl="1" indent="-342900">
              <a:lnSpc>
                <a:spcPct val="250000"/>
              </a:lnSpc>
              <a:buFont typeface="Wingdings" panose="05000000000000000000" pitchFamily="2" charset="2"/>
              <a:buChar char="Ø"/>
            </a:pPr>
            <a:r>
              <a:rPr lang="en-US" sz="1600" dirty="0">
                <a:latin typeface="Palatino Linotype" panose="02040502050505030304" pitchFamily="18" charset="0"/>
              </a:rPr>
              <a:t>1</a:t>
            </a:r>
            <a:r>
              <a:rPr lang="en-US" sz="1600" baseline="30000" dirty="0">
                <a:latin typeface="Palatino Linotype" panose="02040502050505030304" pitchFamily="18" charset="0"/>
              </a:rPr>
              <a:t>st</a:t>
            </a:r>
            <a:r>
              <a:rPr lang="en-US" sz="1600" dirty="0">
                <a:latin typeface="Palatino Linotype" panose="02040502050505030304" pitchFamily="18" charset="0"/>
              </a:rPr>
              <a:t> step: crystal polishing</a:t>
            </a:r>
          </a:p>
          <a:p>
            <a:pPr marL="800100" lvl="1" indent="-342900">
              <a:lnSpc>
                <a:spcPct val="250000"/>
              </a:lnSpc>
              <a:buFont typeface="Wingdings" panose="05000000000000000000" pitchFamily="2" charset="2"/>
              <a:buChar char="Ø"/>
            </a:pPr>
            <a:r>
              <a:rPr lang="en-US" sz="1600" dirty="0">
                <a:latin typeface="Palatino Linotype" panose="02040502050505030304" pitchFamily="18" charset="0"/>
              </a:rPr>
              <a:t>2</a:t>
            </a:r>
            <a:r>
              <a:rPr lang="en-US" sz="1600" baseline="30000" dirty="0">
                <a:latin typeface="Palatino Linotype" panose="02040502050505030304" pitchFamily="18" charset="0"/>
              </a:rPr>
              <a:t>nd</a:t>
            </a:r>
            <a:r>
              <a:rPr lang="en-US" sz="1600" dirty="0">
                <a:latin typeface="Palatino Linotype" panose="02040502050505030304" pitchFamily="18" charset="0"/>
              </a:rPr>
              <a:t> step: dopant deposition</a:t>
            </a:r>
          </a:p>
          <a:p>
            <a:pPr marL="800100" lvl="1" indent="-342900">
              <a:lnSpc>
                <a:spcPct val="250000"/>
              </a:lnSpc>
              <a:buFont typeface="Wingdings" panose="05000000000000000000" pitchFamily="2" charset="2"/>
              <a:buChar char="Ø"/>
            </a:pPr>
            <a:r>
              <a:rPr lang="en-US" sz="1600" dirty="0">
                <a:latin typeface="Palatino Linotype" panose="02040502050505030304" pitchFamily="18" charset="0"/>
              </a:rPr>
              <a:t>3</a:t>
            </a:r>
            <a:r>
              <a:rPr lang="en-US" sz="1600" baseline="30000" dirty="0">
                <a:latin typeface="Palatino Linotype" panose="02040502050505030304" pitchFamily="18" charset="0"/>
              </a:rPr>
              <a:t>rd</a:t>
            </a:r>
            <a:r>
              <a:rPr lang="en-US" sz="1600" dirty="0">
                <a:latin typeface="Palatino Linotype" panose="02040502050505030304" pitchFamily="18" charset="0"/>
              </a:rPr>
              <a:t> step: Pulsed Laser Melting</a:t>
            </a:r>
          </a:p>
          <a:p>
            <a:pPr marL="800100" lvl="1" indent="-342900">
              <a:lnSpc>
                <a:spcPct val="250000"/>
              </a:lnSpc>
              <a:buFont typeface="Wingdings" panose="05000000000000000000" pitchFamily="2" charset="2"/>
              <a:buChar char="Ø"/>
            </a:pPr>
            <a:r>
              <a:rPr lang="en-US" sz="1600" dirty="0">
                <a:latin typeface="Palatino Linotype" panose="02040502050505030304" pitchFamily="18" charset="0"/>
              </a:rPr>
              <a:t>4</a:t>
            </a:r>
            <a:r>
              <a:rPr lang="en-US" sz="1600" baseline="30000" dirty="0">
                <a:latin typeface="Palatino Linotype" panose="02040502050505030304" pitchFamily="18" charset="0"/>
              </a:rPr>
              <a:t>th</a:t>
            </a:r>
            <a:r>
              <a:rPr lang="en-US" sz="1600" dirty="0">
                <a:latin typeface="Palatino Linotype" panose="02040502050505030304" pitchFamily="18" charset="0"/>
              </a:rPr>
              <a:t> step: lithography</a:t>
            </a:r>
          </a:p>
          <a:p>
            <a:pPr marL="800100" lvl="1" indent="-342900">
              <a:lnSpc>
                <a:spcPct val="250000"/>
              </a:lnSpc>
              <a:buFont typeface="Wingdings" panose="05000000000000000000" pitchFamily="2" charset="2"/>
              <a:buChar char="Ø"/>
            </a:pPr>
            <a:r>
              <a:rPr lang="en-US" sz="1600" dirty="0">
                <a:latin typeface="Palatino Linotype" panose="02040502050505030304" pitchFamily="18" charset="0"/>
              </a:rPr>
              <a:t>5</a:t>
            </a:r>
            <a:r>
              <a:rPr lang="en-US" sz="1600" baseline="30000" dirty="0">
                <a:latin typeface="Palatino Linotype" panose="02040502050505030304" pitchFamily="18" charset="0"/>
              </a:rPr>
              <a:t>th</a:t>
            </a:r>
            <a:r>
              <a:rPr lang="en-US" sz="1600" dirty="0">
                <a:latin typeface="Palatino Linotype" panose="02040502050505030304" pitchFamily="18" charset="0"/>
              </a:rPr>
              <a:t> step: passivation</a:t>
            </a:r>
          </a:p>
          <a:p>
            <a:pPr marL="342900" indent="-342900">
              <a:lnSpc>
                <a:spcPct val="250000"/>
              </a:lnSpc>
              <a:buFont typeface="Wingdings" panose="05000000000000000000" pitchFamily="2" charset="2"/>
              <a:buChar char="Ø"/>
            </a:pPr>
            <a:r>
              <a:rPr lang="en-US" sz="1600" dirty="0">
                <a:latin typeface="Palatino Linotype" panose="02040502050505030304" pitchFamily="18" charset="0"/>
              </a:rPr>
              <a:t>Planar detectors</a:t>
            </a:r>
          </a:p>
          <a:p>
            <a:pPr marL="342900" indent="-342900">
              <a:lnSpc>
                <a:spcPct val="250000"/>
              </a:lnSpc>
              <a:buFont typeface="Wingdings" panose="05000000000000000000" pitchFamily="2" charset="2"/>
              <a:buChar char="Ø"/>
            </a:pPr>
            <a:r>
              <a:rPr lang="en-US" sz="1600" dirty="0">
                <a:latin typeface="Palatino Linotype" panose="02040502050505030304" pitchFamily="18" charset="0"/>
              </a:rPr>
              <a:t>CN irradiation test</a:t>
            </a:r>
          </a:p>
          <a:p>
            <a:pPr marL="342900" indent="-342900">
              <a:lnSpc>
                <a:spcPct val="250000"/>
              </a:lnSpc>
              <a:buFont typeface="Wingdings" panose="05000000000000000000" pitchFamily="2" charset="2"/>
              <a:buChar char="Ø"/>
            </a:pPr>
            <a:r>
              <a:rPr lang="en-US" sz="1600" dirty="0">
                <a:latin typeface="Palatino Linotype" panose="02040502050505030304" pitchFamily="18" charset="0"/>
              </a:rPr>
              <a:t>Coaxial detectors</a:t>
            </a:r>
          </a:p>
        </p:txBody>
      </p:sp>
      <p:pic>
        <p:nvPicPr>
          <p:cNvPr id="14" name="Picture 13" descr="A picture containing yellow, rectangle, accessory, indoor&#10;&#10;Description automatically generated">
            <a:extLst>
              <a:ext uri="{FF2B5EF4-FFF2-40B4-BE49-F238E27FC236}">
                <a16:creationId xmlns:a16="http://schemas.microsoft.com/office/drawing/2014/main" id="{D1904A2A-28C6-4C1F-203A-56A04B52BD79}"/>
              </a:ext>
            </a:extLst>
          </p:cNvPr>
          <p:cNvPicPr>
            <a:picLocks noChangeAspect="1"/>
          </p:cNvPicPr>
          <p:nvPr/>
        </p:nvPicPr>
        <p:blipFill rotWithShape="1">
          <a:blip r:embed="rId3">
            <a:extLst>
              <a:ext uri="{28A0092B-C50C-407E-A947-70E740481C1C}">
                <a14:useLocalDpi xmlns:a14="http://schemas.microsoft.com/office/drawing/2010/main" val="0"/>
              </a:ext>
            </a:extLst>
          </a:blip>
          <a:srcRect l="3850" t="15948" r="3072" b="16841"/>
          <a:stretch/>
        </p:blipFill>
        <p:spPr>
          <a:xfrm>
            <a:off x="4054601" y="3754803"/>
            <a:ext cx="2297930" cy="2212445"/>
          </a:xfrm>
          <a:prstGeom prst="rect">
            <a:avLst/>
          </a:prstGeom>
        </p:spPr>
      </p:pic>
      <p:pic>
        <p:nvPicPr>
          <p:cNvPr id="9" name="Picture 8" descr="A picture containing circle, ceramic, yellow, cup&#10;&#10;Description automatically generated">
            <a:extLst>
              <a:ext uri="{FF2B5EF4-FFF2-40B4-BE49-F238E27FC236}">
                <a16:creationId xmlns:a16="http://schemas.microsoft.com/office/drawing/2014/main" id="{7651D9F7-8B16-63F5-3114-2E271AACCDB1}"/>
              </a:ext>
            </a:extLst>
          </p:cNvPr>
          <p:cNvPicPr>
            <a:picLocks noChangeAspect="1"/>
          </p:cNvPicPr>
          <p:nvPr/>
        </p:nvPicPr>
        <p:blipFill rotWithShape="1">
          <a:blip r:embed="rId4">
            <a:extLst>
              <a:ext uri="{28A0092B-C50C-407E-A947-70E740481C1C}">
                <a14:useLocalDpi xmlns:a14="http://schemas.microsoft.com/office/drawing/2010/main" val="0"/>
              </a:ext>
            </a:extLst>
          </a:blip>
          <a:srcRect l="20449"/>
          <a:stretch/>
        </p:blipFill>
        <p:spPr>
          <a:xfrm rot="5400000">
            <a:off x="6449176" y="3837369"/>
            <a:ext cx="2192593" cy="2067165"/>
          </a:xfrm>
          <a:prstGeom prst="rect">
            <a:avLst/>
          </a:prstGeom>
        </p:spPr>
      </p:pic>
      <p:sp>
        <p:nvSpPr>
          <p:cNvPr id="7" name="Rectangle: Single Corner Snipped 4" descr="colored rectangle">
            <a:extLst>
              <a:ext uri="{FF2B5EF4-FFF2-40B4-BE49-F238E27FC236}">
                <a16:creationId xmlns:a16="http://schemas.microsoft.com/office/drawing/2014/main" id="{6D009CD9-91F7-8F65-6BDD-EDC232934D05}"/>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pic>
        <p:nvPicPr>
          <p:cNvPr id="3" name="Picture 10" descr="A close-up of a circular object&#10;&#10;Description automatically generated with medium confidence">
            <a:extLst>
              <a:ext uri="{FF2B5EF4-FFF2-40B4-BE49-F238E27FC236}">
                <a16:creationId xmlns:a16="http://schemas.microsoft.com/office/drawing/2014/main" id="{7E35F232-106E-646D-5C33-D50B05B30920}"/>
              </a:ext>
            </a:extLst>
          </p:cNvPr>
          <p:cNvPicPr>
            <a:picLocks noChangeAspect="1"/>
          </p:cNvPicPr>
          <p:nvPr/>
        </p:nvPicPr>
        <p:blipFill rotWithShape="1">
          <a:blip r:embed="rId5">
            <a:extLst>
              <a:ext uri="{28A0092B-C50C-407E-A947-70E740481C1C}">
                <a14:useLocalDpi xmlns:a14="http://schemas.microsoft.com/office/drawing/2010/main" val="0"/>
              </a:ext>
            </a:extLst>
          </a:blip>
          <a:srcRect l="19477"/>
          <a:stretch/>
        </p:blipFill>
        <p:spPr>
          <a:xfrm rot="5400000">
            <a:off x="4130874" y="1324800"/>
            <a:ext cx="1640383" cy="1527869"/>
          </a:xfrm>
          <a:prstGeom prst="rect">
            <a:avLst/>
          </a:prstGeom>
        </p:spPr>
      </p:pic>
      <p:pic>
        <p:nvPicPr>
          <p:cNvPr id="4" name="Picture 6">
            <a:extLst>
              <a:ext uri="{FF2B5EF4-FFF2-40B4-BE49-F238E27FC236}">
                <a16:creationId xmlns:a16="http://schemas.microsoft.com/office/drawing/2014/main" id="{55F1CCD4-1B11-B3CA-8BBA-ED33D4C99ABF}"/>
              </a:ext>
            </a:extLst>
          </p:cNvPr>
          <p:cNvPicPr>
            <a:picLocks noChangeAspect="1"/>
          </p:cNvPicPr>
          <p:nvPr/>
        </p:nvPicPr>
        <p:blipFill rotWithShape="1">
          <a:blip r:embed="rId6">
            <a:extLst>
              <a:ext uri="{28A0092B-C50C-407E-A947-70E740481C1C}">
                <a14:useLocalDpi xmlns:a14="http://schemas.microsoft.com/office/drawing/2010/main" val="0"/>
              </a:ext>
            </a:extLst>
          </a:blip>
          <a:srcRect l="30716" t="17228" r="23552" b="7180"/>
          <a:stretch/>
        </p:blipFill>
        <p:spPr>
          <a:xfrm rot="10800000">
            <a:off x="5545510" y="921615"/>
            <a:ext cx="1942378" cy="2407950"/>
          </a:xfrm>
          <a:prstGeom prst="rect">
            <a:avLst/>
          </a:prstGeom>
        </p:spPr>
      </p:pic>
      <p:pic>
        <p:nvPicPr>
          <p:cNvPr id="6" name="Immagine 5" descr="Immagine che contiene specchio, cerchio, interno, luce&#10;&#10;Descrizione generata automaticamente">
            <a:extLst>
              <a:ext uri="{FF2B5EF4-FFF2-40B4-BE49-F238E27FC236}">
                <a16:creationId xmlns:a16="http://schemas.microsoft.com/office/drawing/2014/main" id="{754551C3-163C-4578-3276-78CF60094E7E}"/>
              </a:ext>
            </a:extLst>
          </p:cNvPr>
          <p:cNvPicPr>
            <a:picLocks noChangeAspect="1"/>
          </p:cNvPicPr>
          <p:nvPr/>
        </p:nvPicPr>
        <p:blipFill rotWithShape="1">
          <a:blip r:embed="rId7">
            <a:extLst>
              <a:ext uri="{28A0092B-C50C-407E-A947-70E740481C1C}">
                <a14:useLocalDpi xmlns:a14="http://schemas.microsoft.com/office/drawing/2010/main" val="0"/>
              </a:ext>
            </a:extLst>
          </a:blip>
          <a:srcRect t="30417" b="4306"/>
          <a:stretch/>
        </p:blipFill>
        <p:spPr>
          <a:xfrm>
            <a:off x="7236595" y="1624930"/>
            <a:ext cx="1674373" cy="1943100"/>
          </a:xfrm>
          <a:prstGeom prst="rect">
            <a:avLst/>
          </a:prstGeom>
        </p:spPr>
      </p:pic>
      <p:pic>
        <p:nvPicPr>
          <p:cNvPr id="24" name="Picture 23">
            <a:extLst>
              <a:ext uri="{FF2B5EF4-FFF2-40B4-BE49-F238E27FC236}">
                <a16:creationId xmlns:a16="http://schemas.microsoft.com/office/drawing/2014/main" id="{56824DE7-9DE0-A3DE-4C8F-8F614C531965}"/>
              </a:ext>
            </a:extLst>
          </p:cNvPr>
          <p:cNvPicPr>
            <a:picLocks noChangeAspect="1"/>
          </p:cNvPicPr>
          <p:nvPr/>
        </p:nvPicPr>
        <p:blipFill>
          <a:blip r:embed="rId8"/>
          <a:stretch>
            <a:fillRect/>
          </a:stretch>
        </p:blipFill>
        <p:spPr>
          <a:xfrm>
            <a:off x="8690279" y="1268543"/>
            <a:ext cx="3414056" cy="4320914"/>
          </a:xfrm>
          <a:prstGeom prst="rect">
            <a:avLst/>
          </a:prstGeom>
        </p:spPr>
      </p:pic>
      <p:grpSp>
        <p:nvGrpSpPr>
          <p:cNvPr id="13" name="Gruppo 12">
            <a:extLst>
              <a:ext uri="{FF2B5EF4-FFF2-40B4-BE49-F238E27FC236}">
                <a16:creationId xmlns:a16="http://schemas.microsoft.com/office/drawing/2014/main" id="{B7D55F0B-00B4-9617-6729-A5CBAC44F3B5}"/>
              </a:ext>
            </a:extLst>
          </p:cNvPr>
          <p:cNvGrpSpPr/>
          <p:nvPr/>
        </p:nvGrpSpPr>
        <p:grpSpPr>
          <a:xfrm>
            <a:off x="4143942" y="2391930"/>
            <a:ext cx="4494221" cy="2187368"/>
            <a:chOff x="4143942" y="2391930"/>
            <a:chExt cx="4494221" cy="2187368"/>
          </a:xfrm>
        </p:grpSpPr>
        <p:grpSp>
          <p:nvGrpSpPr>
            <p:cNvPr id="11" name="Gruppo 10">
              <a:extLst>
                <a:ext uri="{FF2B5EF4-FFF2-40B4-BE49-F238E27FC236}">
                  <a16:creationId xmlns:a16="http://schemas.microsoft.com/office/drawing/2014/main" id="{643AA0EB-5499-DA0F-0496-8DFD76D56508}"/>
                </a:ext>
              </a:extLst>
            </p:cNvPr>
            <p:cNvGrpSpPr/>
            <p:nvPr/>
          </p:nvGrpSpPr>
          <p:grpSpPr>
            <a:xfrm>
              <a:off x="4143942" y="2391930"/>
              <a:ext cx="4494221" cy="2187368"/>
              <a:chOff x="4722382" y="2600012"/>
              <a:chExt cx="3683424" cy="1792748"/>
            </a:xfrm>
          </p:grpSpPr>
          <p:pic>
            <p:nvPicPr>
              <p:cNvPr id="8" name="Immagine 7" descr="Immagine che contiene testo, schermata, diagramma, linea&#10;&#10;Descrizione generata automaticamente">
                <a:extLst>
                  <a:ext uri="{FF2B5EF4-FFF2-40B4-BE49-F238E27FC236}">
                    <a16:creationId xmlns:a16="http://schemas.microsoft.com/office/drawing/2014/main" id="{1E9927B1-AF6D-73D6-6841-6C18495402C2}"/>
                  </a:ext>
                </a:extLst>
              </p:cNvPr>
              <p:cNvPicPr>
                <a:picLocks noChangeAspect="1"/>
              </p:cNvPicPr>
              <p:nvPr/>
            </p:nvPicPr>
            <p:blipFill rotWithShape="1">
              <a:blip r:embed="rId9"/>
              <a:srcRect t="4386" r="13107" b="4932"/>
              <a:stretch/>
            </p:blipFill>
            <p:spPr>
              <a:xfrm>
                <a:off x="4722382" y="2600666"/>
                <a:ext cx="1835023" cy="1792094"/>
              </a:xfrm>
              <a:prstGeom prst="rect">
                <a:avLst/>
              </a:prstGeom>
              <a:ln w="28575">
                <a:noFill/>
              </a:ln>
            </p:spPr>
          </p:pic>
          <p:pic>
            <p:nvPicPr>
              <p:cNvPr id="10" name="Immagine 9" descr="Immagine che contiene testo, schermata, Diagramma, diagramma&#10;&#10;Descrizione generata automaticamente">
                <a:extLst>
                  <a:ext uri="{FF2B5EF4-FFF2-40B4-BE49-F238E27FC236}">
                    <a16:creationId xmlns:a16="http://schemas.microsoft.com/office/drawing/2014/main" id="{AEBC5F04-A06A-19CC-8F56-343F9D93FC20}"/>
                  </a:ext>
                </a:extLst>
              </p:cNvPr>
              <p:cNvPicPr>
                <a:picLocks noChangeAspect="1"/>
              </p:cNvPicPr>
              <p:nvPr/>
            </p:nvPicPr>
            <p:blipFill rotWithShape="1">
              <a:blip r:embed="rId10"/>
              <a:srcRect t="5286" r="11709" b="5123"/>
              <a:stretch/>
            </p:blipFill>
            <p:spPr>
              <a:xfrm>
                <a:off x="6518584" y="2600012"/>
                <a:ext cx="1887222" cy="1792094"/>
              </a:xfrm>
              <a:prstGeom prst="rect">
                <a:avLst/>
              </a:prstGeom>
              <a:ln w="28575">
                <a:noFill/>
              </a:ln>
            </p:spPr>
          </p:pic>
        </p:grpSp>
        <p:sp>
          <p:nvSpPr>
            <p:cNvPr id="5" name="Rettangolo 4">
              <a:extLst>
                <a:ext uri="{FF2B5EF4-FFF2-40B4-BE49-F238E27FC236}">
                  <a16:creationId xmlns:a16="http://schemas.microsoft.com/office/drawing/2014/main" id="{8D8C48EF-193E-CBBD-20ED-6A892DD88440}"/>
                </a:ext>
              </a:extLst>
            </p:cNvPr>
            <p:cNvSpPr/>
            <p:nvPr/>
          </p:nvSpPr>
          <p:spPr>
            <a:xfrm>
              <a:off x="4143942" y="2392728"/>
              <a:ext cx="4494221" cy="218577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681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04167E-6 -4.81481E-6 L 1.04167E-6 0.09051 " pathEditMode="relative" rAng="0" ptsTypes="AA">
                                      <p:cBhvr>
                                        <p:cTn id="11" dur="1000" fill="hold"/>
                                        <p:tgtEl>
                                          <p:spTgt spid="27"/>
                                        </p:tgtEl>
                                        <p:attrNameLst>
                                          <p:attrName>ppt_x</p:attrName>
                                          <p:attrName>ppt_y</p:attrName>
                                        </p:attrNameLst>
                                      </p:cBhvr>
                                      <p:rCtr x="0" y="4514"/>
                                    </p:animMotion>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42" presetClass="path" presetSubtype="0" accel="50000" decel="50000" fill="hold" grpId="2" nodeType="afterEffect">
                                  <p:stCondLst>
                                    <p:cond delay="0"/>
                                  </p:stCondLst>
                                  <p:childTnLst>
                                    <p:animMotion origin="layout" path="M 1.66667E-6 0.09051 L 1.04167E-6 0.17663 " pathEditMode="relative" rAng="0" ptsTypes="AA">
                                      <p:cBhvr>
                                        <p:cTn id="17" dur="1000" fill="hold"/>
                                        <p:tgtEl>
                                          <p:spTgt spid="27"/>
                                        </p:tgtEl>
                                        <p:attrNameLst>
                                          <p:attrName>ppt_x</p:attrName>
                                          <p:attrName>ppt_y</p:attrName>
                                        </p:attrNameLst>
                                      </p:cBhvr>
                                      <p:rCtr x="13" y="4583"/>
                                    </p:animMotion>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000"/>
                            </p:stCondLst>
                            <p:childTnLst>
                              <p:par>
                                <p:cTn id="22" presetID="42" presetClass="path" presetSubtype="0" accel="50000" decel="50000" fill="hold" grpId="3" nodeType="afterEffect">
                                  <p:stCondLst>
                                    <p:cond delay="0"/>
                                  </p:stCondLst>
                                  <p:childTnLst>
                                    <p:animMotion origin="layout" path="M -4.79167E-6 0.17662 L 1.04167E-6 0.26413 " pathEditMode="relative" rAng="0" ptsTypes="AA">
                                      <p:cBhvr>
                                        <p:cTn id="23" dur="1000" fill="hold"/>
                                        <p:tgtEl>
                                          <p:spTgt spid="27"/>
                                        </p:tgtEl>
                                        <p:attrNameLst>
                                          <p:attrName>ppt_x</p:attrName>
                                          <p:attrName>ppt_y</p:attrName>
                                        </p:attrNameLst>
                                      </p:cBhvr>
                                      <p:rCtr x="-182" y="4653"/>
                                    </p:animMotion>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3000"/>
                            </p:stCondLst>
                            <p:childTnLst>
                              <p:par>
                                <p:cTn id="28" presetID="42" presetClass="path" presetSubtype="0" accel="50000" decel="50000" fill="hold" grpId="4" nodeType="afterEffect">
                                  <p:stCondLst>
                                    <p:cond delay="0"/>
                                  </p:stCondLst>
                                  <p:childTnLst>
                                    <p:animMotion origin="layout" path="M -1.04167E-6 0.26412 L 1.04167E-6 0.35579 " pathEditMode="relative" rAng="0" ptsTypes="AA">
                                      <p:cBhvr>
                                        <p:cTn id="29" dur="1000" fill="hold"/>
                                        <p:tgtEl>
                                          <p:spTgt spid="27"/>
                                        </p:tgtEl>
                                        <p:attrNameLst>
                                          <p:attrName>ppt_x</p:attrName>
                                          <p:attrName>ppt_y</p:attrName>
                                        </p:attrNameLst>
                                      </p:cBhvr>
                                      <p:rCtr x="-65" y="4722"/>
                                    </p:animMotion>
                                  </p:childTnLst>
                                </p:cTn>
                              </p:par>
                            </p:childTnLst>
                          </p:cTn>
                        </p:par>
                        <p:par>
                          <p:cTn id="30" fill="hold">
                            <p:stCondLst>
                              <p:cond delay="4000"/>
                            </p:stCondLst>
                            <p:childTnLst>
                              <p:par>
                                <p:cTn id="31" presetID="42" presetClass="path" presetSubtype="0" accel="50000" decel="50000" fill="hold" grpId="5" nodeType="afterEffect">
                                  <p:stCondLst>
                                    <p:cond delay="0"/>
                                  </p:stCondLst>
                                  <p:childTnLst>
                                    <p:animMotion origin="layout" path="M -1.04167E-6 0.35578 L 1.04167E-6 0.4426 " pathEditMode="relative" rAng="0" ptsTypes="AA">
                                      <p:cBhvr>
                                        <p:cTn id="32" dur="1000" fill="hold"/>
                                        <p:tgtEl>
                                          <p:spTgt spid="27"/>
                                        </p:tgtEl>
                                        <p:attrNameLst>
                                          <p:attrName>ppt_x</p:attrName>
                                          <p:attrName>ppt_y</p:attrName>
                                        </p:attrNameLst>
                                      </p:cBhvr>
                                      <p:rCtr x="-65" y="4074"/>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6" nodeType="clickEffect">
                                  <p:stCondLst>
                                    <p:cond delay="0"/>
                                  </p:stCondLst>
                                  <p:childTnLst>
                                    <p:animMotion origin="layout" path="M -1.04167E-6 0.4426 L 1.04167E-6 0.53079 " pathEditMode="relative" rAng="0" ptsTypes="AA">
                                      <p:cBhvr>
                                        <p:cTn id="36" dur="1000" fill="hold"/>
                                        <p:tgtEl>
                                          <p:spTgt spid="27"/>
                                        </p:tgtEl>
                                        <p:attrNameLst>
                                          <p:attrName>ppt_x</p:attrName>
                                          <p:attrName>ppt_y</p:attrName>
                                        </p:attrNameLst>
                                      </p:cBhvr>
                                      <p:rCtr x="-65" y="4398"/>
                                    </p:animMotion>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7" nodeType="clickEffect">
                                  <p:stCondLst>
                                    <p:cond delay="0"/>
                                  </p:stCondLst>
                                  <p:childTnLst>
                                    <p:animMotion origin="layout" path="M 2.91667E-6 0.53079 L 1.04167E-6 0.62385 " pathEditMode="relative" rAng="0" ptsTypes="AA">
                                      <p:cBhvr>
                                        <p:cTn id="47" dur="1000" fill="hold"/>
                                        <p:tgtEl>
                                          <p:spTgt spid="27"/>
                                        </p:tgtEl>
                                        <p:attrNameLst>
                                          <p:attrName>ppt_x</p:attrName>
                                          <p:attrName>ppt_y</p:attrName>
                                        </p:attrNameLst>
                                      </p:cBhvr>
                                      <p:rCtr x="52" y="4977"/>
                                    </p:animMotion>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8" nodeType="clickEffect">
                                  <p:stCondLst>
                                    <p:cond delay="0"/>
                                  </p:stCondLst>
                                  <p:childTnLst>
                                    <p:animMotion origin="layout" path="M 4.16667E-7 0.62384 L 1.04167E-6 0.70996 " pathEditMode="relative" rAng="0" ptsTypes="AA">
                                      <p:cBhvr>
                                        <p:cTn id="54" dur="1000" fill="hold"/>
                                        <p:tgtEl>
                                          <p:spTgt spid="27"/>
                                        </p:tgtEl>
                                        <p:attrNameLst>
                                          <p:attrName>ppt_x</p:attrName>
                                          <p:attrName>ppt_y</p:attrName>
                                        </p:attrNameLst>
                                      </p:cBhvr>
                                      <p:rCtr x="-26" y="4653"/>
                                    </p:animMotion>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27" grpId="5" animBg="1"/>
      <p:bldP spid="27" grpId="6" animBg="1"/>
      <p:bldP spid="27" grpId="7" animBg="1"/>
      <p:bldP spid="27" grpId="8"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1</a:t>
            </a:r>
            <a:r>
              <a:rPr lang="en-GB" sz="2400" b="1" baseline="30000" dirty="0">
                <a:latin typeface="Bell MT" panose="02020503060305020303" pitchFamily="18" charset="0"/>
              </a:rPr>
              <a:t>st</a:t>
            </a:r>
            <a:r>
              <a:rPr lang="en-GB" sz="2400" b="1" dirty="0">
                <a:latin typeface="Bell MT" panose="02020503060305020303" pitchFamily="18" charset="0"/>
              </a:rPr>
              <a:t> step: Crystal Polishing</a:t>
            </a:r>
          </a:p>
        </p:txBody>
      </p:sp>
      <p:sp>
        <p:nvSpPr>
          <p:cNvPr id="3" name="Rectangle 2">
            <a:extLst>
              <a:ext uri="{FF2B5EF4-FFF2-40B4-BE49-F238E27FC236}">
                <a16:creationId xmlns:a16="http://schemas.microsoft.com/office/drawing/2014/main" id="{A7F4DD91-1A57-0F19-BAD8-35AAD1F06537}"/>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7">
            <a:extLst>
              <a:ext uri="{FF2B5EF4-FFF2-40B4-BE49-F238E27FC236}">
                <a16:creationId xmlns:a16="http://schemas.microsoft.com/office/drawing/2014/main" id="{25AF6A52-BEF9-654C-D905-EBB41838D5FD}"/>
              </a:ext>
            </a:extLst>
          </p:cNvPr>
          <p:cNvSpPr txBox="1"/>
          <p:nvPr/>
        </p:nvSpPr>
        <p:spPr>
          <a:xfrm>
            <a:off x="5694525" y="676412"/>
            <a:ext cx="5634692" cy="861774"/>
          </a:xfrm>
          <a:prstGeom prst="rect">
            <a:avLst/>
          </a:prstGeom>
          <a:noFill/>
        </p:spPr>
        <p:txBody>
          <a:bodyPr wrap="square" rtlCol="0">
            <a:spAutoFit/>
          </a:bodyPr>
          <a:lstStyle/>
          <a:p>
            <a:pPr algn="ctr"/>
            <a:r>
              <a:rPr lang="en-US" b="1" dirty="0">
                <a:latin typeface="Palatino Linotype" panose="02040502050505030304" pitchFamily="18" charset="0"/>
              </a:rPr>
              <a:t>Polished HPGe surface</a:t>
            </a:r>
          </a:p>
          <a:p>
            <a:r>
              <a:rPr lang="en-US" sz="1600" dirty="0">
                <a:latin typeface="Palatino Linotype" panose="02040502050505030304" pitchFamily="18" charset="0"/>
              </a:rPr>
              <a:t>Sawing damage removal via alumina grinding and final polishing via wet etching or chemical-mechanical polishing</a:t>
            </a:r>
          </a:p>
        </p:txBody>
      </p:sp>
      <p:sp>
        <p:nvSpPr>
          <p:cNvPr id="9" name="Rectangle: Single Corner Snipped 4" descr="colored rectangle">
            <a:extLst>
              <a:ext uri="{FF2B5EF4-FFF2-40B4-BE49-F238E27FC236}">
                <a16:creationId xmlns:a16="http://schemas.microsoft.com/office/drawing/2014/main" id="{7D4F5ED1-4D24-C03A-8E5F-39FBDF13E0A0}"/>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8" name="TextBox 17">
            <a:extLst>
              <a:ext uri="{FF2B5EF4-FFF2-40B4-BE49-F238E27FC236}">
                <a16:creationId xmlns:a16="http://schemas.microsoft.com/office/drawing/2014/main" id="{D90A34D9-0E3E-7FED-170A-94E474947854}"/>
              </a:ext>
            </a:extLst>
          </p:cNvPr>
          <p:cNvSpPr txBox="1"/>
          <p:nvPr/>
        </p:nvSpPr>
        <p:spPr>
          <a:xfrm>
            <a:off x="2094289" y="4792677"/>
            <a:ext cx="825867" cy="369332"/>
          </a:xfrm>
          <a:prstGeom prst="rect">
            <a:avLst/>
          </a:prstGeom>
          <a:noFill/>
        </p:spPr>
        <p:txBody>
          <a:bodyPr wrap="none" rtlCol="0">
            <a:spAutoFit/>
          </a:bodyPr>
          <a:lstStyle/>
          <a:p>
            <a:r>
              <a:rPr lang="en-US" b="1" dirty="0">
                <a:latin typeface="Palatino Linotype" panose="02040502050505030304" pitchFamily="18" charset="0"/>
              </a:rPr>
              <a:t>HPGe</a:t>
            </a:r>
          </a:p>
        </p:txBody>
      </p:sp>
      <p:pic>
        <p:nvPicPr>
          <p:cNvPr id="14" name="Picture 7" descr="A close-up of a round object&#10;&#10;Description automatically generated with low confidence">
            <a:extLst>
              <a:ext uri="{FF2B5EF4-FFF2-40B4-BE49-F238E27FC236}">
                <a16:creationId xmlns:a16="http://schemas.microsoft.com/office/drawing/2014/main" id="{153A3B71-CE5E-3F7C-5A56-9228CCD3CB68}"/>
              </a:ext>
            </a:extLst>
          </p:cNvPr>
          <p:cNvPicPr>
            <a:picLocks noChangeAspect="1"/>
          </p:cNvPicPr>
          <p:nvPr/>
        </p:nvPicPr>
        <p:blipFill rotWithShape="1">
          <a:blip r:embed="rId3">
            <a:extLst>
              <a:ext uri="{28A0092B-C50C-407E-A947-70E740481C1C}">
                <a14:useLocalDpi xmlns:a14="http://schemas.microsoft.com/office/drawing/2010/main" val="0"/>
              </a:ext>
            </a:extLst>
          </a:blip>
          <a:srcRect r="8302"/>
          <a:stretch/>
        </p:blipFill>
        <p:spPr>
          <a:xfrm rot="5400000">
            <a:off x="6144473" y="3633561"/>
            <a:ext cx="2727873" cy="2231147"/>
          </a:xfrm>
          <a:prstGeom prst="rect">
            <a:avLst/>
          </a:prstGeom>
        </p:spPr>
      </p:pic>
      <p:pic>
        <p:nvPicPr>
          <p:cNvPr id="15" name="Picture 10" descr="A close-up of a circular object&#10;&#10;Description automatically generated with medium confidence">
            <a:extLst>
              <a:ext uri="{FF2B5EF4-FFF2-40B4-BE49-F238E27FC236}">
                <a16:creationId xmlns:a16="http://schemas.microsoft.com/office/drawing/2014/main" id="{397772A6-A96A-DCCD-C777-66933D3B6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72552" y="3756408"/>
            <a:ext cx="2693331" cy="2019998"/>
          </a:xfrm>
          <a:prstGeom prst="rect">
            <a:avLst/>
          </a:prstGeom>
        </p:spPr>
      </p:pic>
      <p:grpSp>
        <p:nvGrpSpPr>
          <p:cNvPr id="33" name="Gruppo 32">
            <a:extLst>
              <a:ext uri="{FF2B5EF4-FFF2-40B4-BE49-F238E27FC236}">
                <a16:creationId xmlns:a16="http://schemas.microsoft.com/office/drawing/2014/main" id="{D5F3CEB2-C81D-1D59-CB2F-D1ACEBF50F2A}"/>
              </a:ext>
            </a:extLst>
          </p:cNvPr>
          <p:cNvGrpSpPr/>
          <p:nvPr/>
        </p:nvGrpSpPr>
        <p:grpSpPr>
          <a:xfrm>
            <a:off x="9691966" y="2373492"/>
            <a:ext cx="2322486" cy="1647409"/>
            <a:chOff x="7352449" y="1507004"/>
            <a:chExt cx="2322486" cy="1647409"/>
          </a:xfrm>
        </p:grpSpPr>
        <p:pic>
          <p:nvPicPr>
            <p:cNvPr id="29" name="Immagine 28" descr="Immagine che contiene testo, interno, elettronica, monitor&#10;&#10;Descrizione generata automaticamente">
              <a:extLst>
                <a:ext uri="{FF2B5EF4-FFF2-40B4-BE49-F238E27FC236}">
                  <a16:creationId xmlns:a16="http://schemas.microsoft.com/office/drawing/2014/main" id="{49C86C6D-3204-A9D7-2C5C-9D9DDFB80D93}"/>
                </a:ext>
              </a:extLst>
            </p:cNvPr>
            <p:cNvPicPr>
              <a:picLocks noChangeAspect="1"/>
            </p:cNvPicPr>
            <p:nvPr/>
          </p:nvPicPr>
          <p:blipFill rotWithShape="1">
            <a:blip r:embed="rId5">
              <a:extLst>
                <a:ext uri="{28A0092B-C50C-407E-A947-70E740481C1C}">
                  <a14:useLocalDpi xmlns:a14="http://schemas.microsoft.com/office/drawing/2010/main" val="0"/>
                </a:ext>
              </a:extLst>
            </a:blip>
            <a:srcRect l="4948" t="44662" r="8782" b="20833"/>
            <a:stretch/>
          </p:blipFill>
          <p:spPr>
            <a:xfrm>
              <a:off x="7359208" y="1507004"/>
              <a:ext cx="2315727" cy="1647409"/>
            </a:xfrm>
            <a:prstGeom prst="rect">
              <a:avLst/>
            </a:prstGeom>
            <a:ln w="38100">
              <a:solidFill>
                <a:schemeClr val="tx1"/>
              </a:solidFill>
            </a:ln>
          </p:spPr>
        </p:pic>
        <p:sp>
          <p:nvSpPr>
            <p:cNvPr id="23" name="TextBox 9">
              <a:extLst>
                <a:ext uri="{FF2B5EF4-FFF2-40B4-BE49-F238E27FC236}">
                  <a16:creationId xmlns:a16="http://schemas.microsoft.com/office/drawing/2014/main" id="{83B572B7-123D-A354-2AF9-DA4C56D5869E}"/>
                </a:ext>
              </a:extLst>
            </p:cNvPr>
            <p:cNvSpPr txBox="1"/>
            <p:nvPr/>
          </p:nvSpPr>
          <p:spPr>
            <a:xfrm>
              <a:off x="7352449" y="2568136"/>
              <a:ext cx="2315727" cy="584775"/>
            </a:xfrm>
            <a:prstGeom prst="rect">
              <a:avLst/>
            </a:prstGeom>
            <a:noFill/>
          </p:spPr>
          <p:txBody>
            <a:bodyPr wrap="square">
              <a:spAutoFit/>
            </a:bodyPr>
            <a:lstStyle/>
            <a:p>
              <a:r>
                <a:rPr lang="en-US" sz="1600" dirty="0">
                  <a:solidFill>
                    <a:schemeClr val="bg1"/>
                  </a:solidFill>
                  <a:latin typeface="Palatino Linotype" panose="02040502050505030304" pitchFamily="18" charset="0"/>
                </a:rPr>
                <a:t>Rotating disc, H</a:t>
              </a:r>
              <a:r>
                <a:rPr lang="en-US" sz="1600" baseline="-25000" dirty="0">
                  <a:solidFill>
                    <a:schemeClr val="bg1"/>
                  </a:solidFill>
                  <a:latin typeface="Palatino Linotype" panose="02040502050505030304" pitchFamily="18" charset="0"/>
                </a:rPr>
                <a:t>2</a:t>
              </a:r>
              <a:r>
                <a:rPr lang="en-US" sz="1600" dirty="0">
                  <a:solidFill>
                    <a:schemeClr val="bg1"/>
                  </a:solidFill>
                  <a:latin typeface="Palatino Linotype" panose="02040502050505030304" pitchFamily="18" charset="0"/>
                </a:rPr>
                <a:t>O</a:t>
              </a:r>
              <a:r>
                <a:rPr lang="en-US" sz="1600" baseline="-25000" dirty="0">
                  <a:solidFill>
                    <a:schemeClr val="bg1"/>
                  </a:solidFill>
                  <a:latin typeface="Palatino Linotype" panose="02040502050505030304" pitchFamily="18" charset="0"/>
                </a:rPr>
                <a:t>2</a:t>
              </a:r>
              <a:r>
                <a:rPr lang="en-US" sz="1600" dirty="0">
                  <a:solidFill>
                    <a:schemeClr val="bg1"/>
                  </a:solidFill>
                  <a:latin typeface="Palatino Linotype" panose="02040502050505030304" pitchFamily="18" charset="0"/>
                </a:rPr>
                <a:t> 1% </a:t>
              </a:r>
            </a:p>
            <a:p>
              <a:r>
                <a:rPr lang="en-US" sz="1600" dirty="0">
                  <a:solidFill>
                    <a:schemeClr val="bg1"/>
                  </a:solidFill>
                  <a:latin typeface="Palatino Linotype" panose="02040502050505030304" pitchFamily="18" charset="0"/>
                </a:rPr>
                <a:t>pH 12 with KOH</a:t>
              </a:r>
              <a:endParaRPr lang="en-US" sz="1600" dirty="0">
                <a:solidFill>
                  <a:schemeClr val="bg1"/>
                </a:solidFill>
              </a:endParaRPr>
            </a:p>
          </p:txBody>
        </p:sp>
      </p:grpSp>
      <p:grpSp>
        <p:nvGrpSpPr>
          <p:cNvPr id="32" name="Gruppo 31">
            <a:extLst>
              <a:ext uri="{FF2B5EF4-FFF2-40B4-BE49-F238E27FC236}">
                <a16:creationId xmlns:a16="http://schemas.microsoft.com/office/drawing/2014/main" id="{2FB300D0-210D-FC01-9C00-BE45C8B0F9CA}"/>
              </a:ext>
            </a:extLst>
          </p:cNvPr>
          <p:cNvGrpSpPr/>
          <p:nvPr/>
        </p:nvGrpSpPr>
        <p:grpSpPr>
          <a:xfrm>
            <a:off x="5214066" y="2277547"/>
            <a:ext cx="2185098" cy="1838934"/>
            <a:chOff x="6185616" y="3647856"/>
            <a:chExt cx="2185098" cy="1838934"/>
          </a:xfrm>
        </p:grpSpPr>
        <p:pic>
          <p:nvPicPr>
            <p:cNvPr id="22" name="Picture 28">
              <a:extLst>
                <a:ext uri="{FF2B5EF4-FFF2-40B4-BE49-F238E27FC236}">
                  <a16:creationId xmlns:a16="http://schemas.microsoft.com/office/drawing/2014/main" id="{D8BD76C9-86E8-CFFF-311B-FCC1762D7FE2}"/>
                </a:ext>
              </a:extLst>
            </p:cNvPr>
            <p:cNvPicPr>
              <a:picLocks noChangeAspect="1"/>
            </p:cNvPicPr>
            <p:nvPr/>
          </p:nvPicPr>
          <p:blipFill rotWithShape="1">
            <a:blip r:embed="rId6">
              <a:extLst>
                <a:ext uri="{28A0092B-C50C-407E-A947-70E740481C1C}">
                  <a14:useLocalDpi xmlns:a14="http://schemas.microsoft.com/office/drawing/2010/main" val="0"/>
                </a:ext>
              </a:extLst>
            </a:blip>
            <a:srcRect t="4039" r="31326"/>
            <a:stretch/>
          </p:blipFill>
          <p:spPr>
            <a:xfrm rot="5400000">
              <a:off x="6275490" y="3604489"/>
              <a:ext cx="1806775" cy="1893510"/>
            </a:xfrm>
            <a:prstGeom prst="rect">
              <a:avLst/>
            </a:prstGeom>
            <a:ln w="38100">
              <a:solidFill>
                <a:schemeClr val="tx1"/>
              </a:solidFill>
            </a:ln>
          </p:spPr>
        </p:pic>
        <p:sp>
          <p:nvSpPr>
            <p:cNvPr id="30" name="TextBox 3">
              <a:extLst>
                <a:ext uri="{FF2B5EF4-FFF2-40B4-BE49-F238E27FC236}">
                  <a16:creationId xmlns:a16="http://schemas.microsoft.com/office/drawing/2014/main" id="{381995D2-2C80-44A7-56C0-C741C4FEBDD6}"/>
                </a:ext>
              </a:extLst>
            </p:cNvPr>
            <p:cNvSpPr txBox="1"/>
            <p:nvPr/>
          </p:nvSpPr>
          <p:spPr>
            <a:xfrm>
              <a:off x="6185616" y="5117458"/>
              <a:ext cx="2185098" cy="369332"/>
            </a:xfrm>
            <a:prstGeom prst="rect">
              <a:avLst/>
            </a:prstGeom>
            <a:noFill/>
          </p:spPr>
          <p:txBody>
            <a:bodyPr wrap="square">
              <a:spAutoFit/>
            </a:bodyPr>
            <a:lstStyle/>
            <a:p>
              <a:r>
                <a:rPr lang="en-US" sz="1800" dirty="0">
                  <a:latin typeface="Palatino Linotype" panose="02040502050505030304" pitchFamily="18" charset="0"/>
                </a:rPr>
                <a:t>3 µm Al</a:t>
              </a:r>
              <a:r>
                <a:rPr lang="en-US" sz="1800" baseline="-25000" dirty="0">
                  <a:latin typeface="Palatino Linotype" panose="02040502050505030304" pitchFamily="18" charset="0"/>
                </a:rPr>
                <a:t>2</a:t>
              </a:r>
              <a:r>
                <a:rPr lang="en-US" sz="1800" dirty="0">
                  <a:latin typeface="Palatino Linotype" panose="02040502050505030304" pitchFamily="18" charset="0"/>
                </a:rPr>
                <a:t>O</a:t>
              </a:r>
              <a:r>
                <a:rPr lang="en-US" sz="1800" baseline="-25000" dirty="0">
                  <a:latin typeface="Palatino Linotype" panose="02040502050505030304" pitchFamily="18" charset="0"/>
                </a:rPr>
                <a:t>3</a:t>
              </a:r>
              <a:r>
                <a:rPr lang="en-US" sz="1800" dirty="0">
                  <a:latin typeface="Palatino Linotype" panose="02040502050505030304" pitchFamily="18" charset="0"/>
                </a:rPr>
                <a:t> slurry </a:t>
              </a:r>
              <a:endParaRPr lang="en-US" dirty="0"/>
            </a:p>
          </p:txBody>
        </p:sp>
      </p:grpSp>
      <p:sp>
        <p:nvSpPr>
          <p:cNvPr id="34" name="TextBox 17">
            <a:extLst>
              <a:ext uri="{FF2B5EF4-FFF2-40B4-BE49-F238E27FC236}">
                <a16:creationId xmlns:a16="http://schemas.microsoft.com/office/drawing/2014/main" id="{CEA803B1-157C-B259-8404-0600CBF6EEC3}"/>
              </a:ext>
            </a:extLst>
          </p:cNvPr>
          <p:cNvSpPr txBox="1"/>
          <p:nvPr/>
        </p:nvSpPr>
        <p:spPr>
          <a:xfrm>
            <a:off x="5079461" y="1584209"/>
            <a:ext cx="2304544" cy="615553"/>
          </a:xfrm>
          <a:prstGeom prst="rect">
            <a:avLst/>
          </a:prstGeom>
          <a:noFill/>
        </p:spPr>
        <p:txBody>
          <a:bodyPr wrap="square" rtlCol="0">
            <a:spAutoFit/>
          </a:bodyPr>
          <a:lstStyle/>
          <a:p>
            <a:pPr algn="ctr"/>
            <a:r>
              <a:rPr lang="en-US" b="1" dirty="0" err="1">
                <a:latin typeface="Palatino Linotype" panose="02040502050505030304" pitchFamily="18" charset="0"/>
              </a:rPr>
              <a:t>Substep</a:t>
            </a:r>
            <a:r>
              <a:rPr lang="en-US" b="1" dirty="0">
                <a:latin typeface="Palatino Linotype" panose="02040502050505030304" pitchFamily="18" charset="0"/>
              </a:rPr>
              <a:t> 1:</a:t>
            </a:r>
          </a:p>
          <a:p>
            <a:pPr algn="ctr"/>
            <a:r>
              <a:rPr lang="en-US" sz="1600" dirty="0">
                <a:latin typeface="Palatino Linotype" panose="02040502050505030304" pitchFamily="18" charset="0"/>
              </a:rPr>
              <a:t>Mechanical grinding</a:t>
            </a:r>
          </a:p>
        </p:txBody>
      </p:sp>
      <p:sp>
        <p:nvSpPr>
          <p:cNvPr id="35" name="TextBox 17">
            <a:extLst>
              <a:ext uri="{FF2B5EF4-FFF2-40B4-BE49-F238E27FC236}">
                <a16:creationId xmlns:a16="http://schemas.microsoft.com/office/drawing/2014/main" id="{1DA97133-417D-58F2-DD07-617AB9F7C659}"/>
              </a:ext>
            </a:extLst>
          </p:cNvPr>
          <p:cNvSpPr txBox="1"/>
          <p:nvPr/>
        </p:nvSpPr>
        <p:spPr>
          <a:xfrm>
            <a:off x="9729766" y="1584209"/>
            <a:ext cx="2304544" cy="615553"/>
          </a:xfrm>
          <a:prstGeom prst="rect">
            <a:avLst/>
          </a:prstGeom>
          <a:noFill/>
        </p:spPr>
        <p:txBody>
          <a:bodyPr wrap="square" rtlCol="0">
            <a:spAutoFit/>
          </a:bodyPr>
          <a:lstStyle/>
          <a:p>
            <a:pPr algn="ctr"/>
            <a:r>
              <a:rPr lang="en-US" b="1" dirty="0" err="1">
                <a:latin typeface="Palatino Linotype" panose="02040502050505030304" pitchFamily="18" charset="0"/>
              </a:rPr>
              <a:t>Substep</a:t>
            </a:r>
            <a:r>
              <a:rPr lang="en-US" b="1" dirty="0">
                <a:latin typeface="Palatino Linotype" panose="02040502050505030304" pitchFamily="18" charset="0"/>
              </a:rPr>
              <a:t> 2:</a:t>
            </a:r>
          </a:p>
          <a:p>
            <a:pPr algn="ctr"/>
            <a:r>
              <a:rPr lang="en-US" sz="1600" dirty="0">
                <a:latin typeface="Palatino Linotype" panose="02040502050505030304" pitchFamily="18" charset="0"/>
              </a:rPr>
              <a:t>Chemical polishing</a:t>
            </a:r>
          </a:p>
        </p:txBody>
      </p:sp>
    </p:spTree>
    <p:extLst>
      <p:ext uri="{BB962C8B-B14F-4D97-AF65-F5344CB8AC3E}">
        <p14:creationId xmlns:p14="http://schemas.microsoft.com/office/powerpoint/2010/main" val="30533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2</a:t>
            </a:r>
            <a:r>
              <a:rPr lang="en-GB" sz="2400" b="1" baseline="30000" dirty="0">
                <a:latin typeface="Bell MT" panose="02020503060305020303" pitchFamily="18" charset="0"/>
              </a:rPr>
              <a:t>nd</a:t>
            </a:r>
            <a:r>
              <a:rPr lang="en-GB" sz="2400" b="1" dirty="0">
                <a:latin typeface="Bell MT" panose="02020503060305020303" pitchFamily="18" charset="0"/>
              </a:rPr>
              <a:t> step: Dopant Deposition</a:t>
            </a:r>
          </a:p>
        </p:txBody>
      </p:sp>
      <p:sp>
        <p:nvSpPr>
          <p:cNvPr id="6" name="Rectangle 5">
            <a:extLst>
              <a:ext uri="{FF2B5EF4-FFF2-40B4-BE49-F238E27FC236}">
                <a16:creationId xmlns:a16="http://schemas.microsoft.com/office/drawing/2014/main" id="{A8C5E694-B956-72D6-10F7-9FF1CB1EBD08}"/>
              </a:ext>
            </a:extLst>
          </p:cNvPr>
          <p:cNvSpPr/>
          <p:nvPr/>
        </p:nvSpPr>
        <p:spPr>
          <a:xfrm>
            <a:off x="334296" y="2666388"/>
            <a:ext cx="4345858" cy="237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7F4DD91-1A57-0F19-BAD8-35AAD1F06537}"/>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3A07FC-41A3-12EC-A763-E92825D791C3}"/>
              </a:ext>
            </a:extLst>
          </p:cNvPr>
          <p:cNvSpPr txBox="1"/>
          <p:nvPr/>
        </p:nvSpPr>
        <p:spPr>
          <a:xfrm>
            <a:off x="1539972" y="761959"/>
            <a:ext cx="1934504" cy="369332"/>
          </a:xfrm>
          <a:prstGeom prst="rect">
            <a:avLst/>
          </a:prstGeom>
          <a:solidFill>
            <a:schemeClr val="accent1"/>
          </a:solidFill>
        </p:spPr>
        <p:txBody>
          <a:bodyPr wrap="none" rtlCol="0">
            <a:spAutoFit/>
          </a:bodyPr>
          <a:lstStyle/>
          <a:p>
            <a:r>
              <a:rPr lang="en-US" dirty="0">
                <a:solidFill>
                  <a:schemeClr val="accent1">
                    <a:lumMod val="20000"/>
                    <a:lumOff val="80000"/>
                  </a:schemeClr>
                </a:solidFill>
                <a:latin typeface="Arial Black" panose="020B0A04020102020204" pitchFamily="34" charset="0"/>
              </a:rPr>
              <a:t>Dopant target</a:t>
            </a:r>
          </a:p>
        </p:txBody>
      </p:sp>
      <p:sp>
        <p:nvSpPr>
          <p:cNvPr id="5" name="Arrow: Down 4">
            <a:extLst>
              <a:ext uri="{FF2B5EF4-FFF2-40B4-BE49-F238E27FC236}">
                <a16:creationId xmlns:a16="http://schemas.microsoft.com/office/drawing/2014/main" id="{4E8D1A47-554C-B70D-9D03-7D800FA29931}"/>
              </a:ext>
            </a:extLst>
          </p:cNvPr>
          <p:cNvSpPr/>
          <p:nvPr/>
        </p:nvSpPr>
        <p:spPr>
          <a:xfrm>
            <a:off x="2342533" y="1436164"/>
            <a:ext cx="329381" cy="809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88F966D-1C48-B40F-5935-0CFFA9451C97}"/>
              </a:ext>
            </a:extLst>
          </p:cNvPr>
          <p:cNvSpPr/>
          <p:nvPr/>
        </p:nvSpPr>
        <p:spPr>
          <a:xfrm rot="18900000">
            <a:off x="3531010" y="1436164"/>
            <a:ext cx="329381" cy="809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E8B2D447-3787-34B8-ABD6-BF17C44E7B72}"/>
              </a:ext>
            </a:extLst>
          </p:cNvPr>
          <p:cNvSpPr/>
          <p:nvPr/>
        </p:nvSpPr>
        <p:spPr>
          <a:xfrm rot="2700000">
            <a:off x="1154057" y="1438152"/>
            <a:ext cx="329381" cy="809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7">
            <a:extLst>
              <a:ext uri="{FF2B5EF4-FFF2-40B4-BE49-F238E27FC236}">
                <a16:creationId xmlns:a16="http://schemas.microsoft.com/office/drawing/2014/main" id="{8E16DA30-B31A-54AF-15F6-847C727333EF}"/>
              </a:ext>
            </a:extLst>
          </p:cNvPr>
          <p:cNvSpPr txBox="1"/>
          <p:nvPr/>
        </p:nvSpPr>
        <p:spPr>
          <a:xfrm>
            <a:off x="2094289" y="4792677"/>
            <a:ext cx="825867" cy="369332"/>
          </a:xfrm>
          <a:prstGeom prst="rect">
            <a:avLst/>
          </a:prstGeom>
          <a:noFill/>
        </p:spPr>
        <p:txBody>
          <a:bodyPr wrap="none" rtlCol="0">
            <a:spAutoFit/>
          </a:bodyPr>
          <a:lstStyle/>
          <a:p>
            <a:r>
              <a:rPr lang="en-US" b="1" dirty="0">
                <a:latin typeface="Palatino Linotype" panose="02040502050505030304" pitchFamily="18" charset="0"/>
              </a:rPr>
              <a:t>HPGe</a:t>
            </a:r>
          </a:p>
        </p:txBody>
      </p:sp>
      <p:sp>
        <p:nvSpPr>
          <p:cNvPr id="21" name="TextBox 17">
            <a:extLst>
              <a:ext uri="{FF2B5EF4-FFF2-40B4-BE49-F238E27FC236}">
                <a16:creationId xmlns:a16="http://schemas.microsoft.com/office/drawing/2014/main" id="{25AF6A52-BEF9-654C-D905-EBB41838D5FD}"/>
              </a:ext>
            </a:extLst>
          </p:cNvPr>
          <p:cNvSpPr txBox="1"/>
          <p:nvPr/>
        </p:nvSpPr>
        <p:spPr>
          <a:xfrm>
            <a:off x="5694525" y="676412"/>
            <a:ext cx="5634692" cy="861774"/>
          </a:xfrm>
          <a:prstGeom prst="rect">
            <a:avLst/>
          </a:prstGeom>
          <a:noFill/>
        </p:spPr>
        <p:txBody>
          <a:bodyPr wrap="square" rtlCol="0">
            <a:spAutoFit/>
          </a:bodyPr>
          <a:lstStyle/>
          <a:p>
            <a:pPr algn="ctr"/>
            <a:r>
              <a:rPr lang="en-US" b="1" dirty="0">
                <a:latin typeface="Palatino Linotype" panose="02040502050505030304" pitchFamily="18" charset="0"/>
              </a:rPr>
              <a:t>Polished HPGe surface</a:t>
            </a:r>
          </a:p>
          <a:p>
            <a:r>
              <a:rPr lang="en-US" sz="1600" dirty="0">
                <a:latin typeface="Palatino Linotype" panose="02040502050505030304" pitchFamily="18" charset="0"/>
              </a:rPr>
              <a:t>Sawing damage removal via alumina grinding and final polishing via wet etching or chemical-mechanical polishing</a:t>
            </a:r>
          </a:p>
        </p:txBody>
      </p:sp>
      <p:sp>
        <p:nvSpPr>
          <p:cNvPr id="25" name="TextBox 17">
            <a:extLst>
              <a:ext uri="{FF2B5EF4-FFF2-40B4-BE49-F238E27FC236}">
                <a16:creationId xmlns:a16="http://schemas.microsoft.com/office/drawing/2014/main" id="{039D01C0-EE24-1463-26BC-212EE43A6966}"/>
              </a:ext>
            </a:extLst>
          </p:cNvPr>
          <p:cNvSpPr txBox="1"/>
          <p:nvPr/>
        </p:nvSpPr>
        <p:spPr>
          <a:xfrm>
            <a:off x="5829170" y="2201885"/>
            <a:ext cx="5634692" cy="861774"/>
          </a:xfrm>
          <a:prstGeom prst="rect">
            <a:avLst/>
          </a:prstGeom>
          <a:noFill/>
        </p:spPr>
        <p:txBody>
          <a:bodyPr wrap="square" rtlCol="0">
            <a:spAutoFit/>
          </a:bodyPr>
          <a:lstStyle/>
          <a:p>
            <a:pPr algn="ctr"/>
            <a:r>
              <a:rPr lang="en-US" b="1" dirty="0">
                <a:latin typeface="Palatino Linotype" panose="02040502050505030304" pitchFamily="18" charset="0"/>
              </a:rPr>
              <a:t>Dopant sputtering deposition</a:t>
            </a:r>
          </a:p>
          <a:p>
            <a:r>
              <a:rPr lang="en-US" sz="1600" dirty="0">
                <a:latin typeface="Palatino Linotype" panose="02040502050505030304" pitchFamily="18" charset="0"/>
              </a:rPr>
              <a:t>Few nm deposition of n-dopant or p-dopant in </a:t>
            </a:r>
            <a:r>
              <a:rPr lang="en-US" sz="1600" dirty="0" err="1">
                <a:latin typeface="Palatino Linotype" panose="02040502050505030304" pitchFamily="18" charset="0"/>
              </a:rPr>
              <a:t>Ar</a:t>
            </a:r>
            <a:r>
              <a:rPr lang="en-US" sz="1600" dirty="0">
                <a:latin typeface="Palatino Linotype" panose="02040502050505030304" pitchFamily="18" charset="0"/>
              </a:rPr>
              <a:t> plasma with ultrapure targets in vacuum (10</a:t>
            </a:r>
            <a:r>
              <a:rPr lang="en-US" sz="1600" baseline="30000" dirty="0">
                <a:latin typeface="Palatino Linotype" panose="02040502050505030304" pitchFamily="18" charset="0"/>
              </a:rPr>
              <a:t>-7</a:t>
            </a:r>
            <a:r>
              <a:rPr lang="en-US" sz="1600" dirty="0">
                <a:latin typeface="Palatino Linotype" panose="02040502050505030304" pitchFamily="18" charset="0"/>
              </a:rPr>
              <a:t> mbar)</a:t>
            </a:r>
          </a:p>
        </p:txBody>
      </p:sp>
      <p:sp>
        <p:nvSpPr>
          <p:cNvPr id="2" name="Freccia in giù 1">
            <a:extLst>
              <a:ext uri="{FF2B5EF4-FFF2-40B4-BE49-F238E27FC236}">
                <a16:creationId xmlns:a16="http://schemas.microsoft.com/office/drawing/2014/main" id="{89490D55-0EE8-78AD-AE13-9FC823FB0EE6}"/>
              </a:ext>
            </a:extLst>
          </p:cNvPr>
          <p:cNvSpPr/>
          <p:nvPr/>
        </p:nvSpPr>
        <p:spPr>
          <a:xfrm>
            <a:off x="8236663" y="1614373"/>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Single Corner Snipped 4" descr="colored rectangle">
            <a:extLst>
              <a:ext uri="{FF2B5EF4-FFF2-40B4-BE49-F238E27FC236}">
                <a16:creationId xmlns:a16="http://schemas.microsoft.com/office/drawing/2014/main" id="{7D4F5ED1-4D24-C03A-8E5F-39FBDF13E0A0}"/>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pic>
        <p:nvPicPr>
          <p:cNvPr id="8" name="Picture 2">
            <a:extLst>
              <a:ext uri="{FF2B5EF4-FFF2-40B4-BE49-F238E27FC236}">
                <a16:creationId xmlns:a16="http://schemas.microsoft.com/office/drawing/2014/main" id="{7B86D334-915F-B697-4029-D5D9DFA8C9A9}"/>
              </a:ext>
            </a:extLst>
          </p:cNvPr>
          <p:cNvPicPr>
            <a:picLocks noChangeAspect="1"/>
          </p:cNvPicPr>
          <p:nvPr/>
        </p:nvPicPr>
        <p:blipFill>
          <a:blip r:embed="rId3"/>
          <a:stretch>
            <a:fillRect/>
          </a:stretch>
        </p:blipFill>
        <p:spPr>
          <a:xfrm>
            <a:off x="5290833" y="3268469"/>
            <a:ext cx="2298628" cy="2762024"/>
          </a:xfrm>
          <a:prstGeom prst="rect">
            <a:avLst/>
          </a:prstGeom>
          <a:ln w="38100">
            <a:solidFill>
              <a:schemeClr val="tx1"/>
            </a:solidFill>
          </a:ln>
        </p:spPr>
      </p:pic>
      <p:grpSp>
        <p:nvGrpSpPr>
          <p:cNvPr id="14" name="Gruppo 13">
            <a:extLst>
              <a:ext uri="{FF2B5EF4-FFF2-40B4-BE49-F238E27FC236}">
                <a16:creationId xmlns:a16="http://schemas.microsoft.com/office/drawing/2014/main" id="{819248F3-36C7-9705-147F-349DA724713F}"/>
              </a:ext>
            </a:extLst>
          </p:cNvPr>
          <p:cNvGrpSpPr/>
          <p:nvPr/>
        </p:nvGrpSpPr>
        <p:grpSpPr>
          <a:xfrm>
            <a:off x="9194036" y="4714725"/>
            <a:ext cx="2625566" cy="1315768"/>
            <a:chOff x="7686166" y="4072626"/>
            <a:chExt cx="4062279" cy="2035758"/>
          </a:xfrm>
        </p:grpSpPr>
        <p:pic>
          <p:nvPicPr>
            <p:cNvPr id="15" name="Picture 6">
              <a:extLst>
                <a:ext uri="{FF2B5EF4-FFF2-40B4-BE49-F238E27FC236}">
                  <a16:creationId xmlns:a16="http://schemas.microsoft.com/office/drawing/2014/main" id="{DD4984B4-C297-407D-353F-271C7A64C777}"/>
                </a:ext>
              </a:extLst>
            </p:cNvPr>
            <p:cNvPicPr>
              <a:picLocks noChangeAspect="1"/>
            </p:cNvPicPr>
            <p:nvPr/>
          </p:nvPicPr>
          <p:blipFill rotWithShape="1">
            <a:blip r:embed="rId4"/>
            <a:srcRect b="11913"/>
            <a:stretch/>
          </p:blipFill>
          <p:spPr>
            <a:xfrm>
              <a:off x="7686166" y="4072626"/>
              <a:ext cx="4062279" cy="2035758"/>
            </a:xfrm>
            <a:prstGeom prst="rect">
              <a:avLst/>
            </a:prstGeom>
            <a:ln w="38100">
              <a:solidFill>
                <a:schemeClr val="tx1"/>
              </a:solidFill>
            </a:ln>
          </p:spPr>
        </p:pic>
        <p:sp>
          <p:nvSpPr>
            <p:cNvPr id="16" name="TextBox 4">
              <a:extLst>
                <a:ext uri="{FF2B5EF4-FFF2-40B4-BE49-F238E27FC236}">
                  <a16:creationId xmlns:a16="http://schemas.microsoft.com/office/drawing/2014/main" id="{29BE7D50-AEF4-6E3D-D542-F7717FCC54A8}"/>
                </a:ext>
              </a:extLst>
            </p:cNvPr>
            <p:cNvSpPr txBox="1"/>
            <p:nvPr/>
          </p:nvSpPr>
          <p:spPr>
            <a:xfrm>
              <a:off x="9132743" y="4447137"/>
              <a:ext cx="380232" cy="369332"/>
            </a:xfrm>
            <a:prstGeom prst="rect">
              <a:avLst/>
            </a:prstGeom>
            <a:noFill/>
          </p:spPr>
          <p:txBody>
            <a:bodyPr wrap="none" rtlCol="0">
              <a:spAutoFit/>
            </a:bodyPr>
            <a:lstStyle/>
            <a:p>
              <a:r>
                <a:rPr lang="en-US" b="1" dirty="0">
                  <a:solidFill>
                    <a:schemeClr val="bg1"/>
                  </a:solidFill>
                </a:rPr>
                <a:t>Al</a:t>
              </a:r>
            </a:p>
          </p:txBody>
        </p:sp>
        <p:sp>
          <p:nvSpPr>
            <p:cNvPr id="22" name="TextBox 5">
              <a:extLst>
                <a:ext uri="{FF2B5EF4-FFF2-40B4-BE49-F238E27FC236}">
                  <a16:creationId xmlns:a16="http://schemas.microsoft.com/office/drawing/2014/main" id="{32E054AB-6111-E81A-4BE0-2F3CCA47843A}"/>
                </a:ext>
              </a:extLst>
            </p:cNvPr>
            <p:cNvSpPr txBox="1"/>
            <p:nvPr/>
          </p:nvSpPr>
          <p:spPr>
            <a:xfrm>
              <a:off x="9959374" y="4578463"/>
              <a:ext cx="447557" cy="369332"/>
            </a:xfrm>
            <a:prstGeom prst="rect">
              <a:avLst/>
            </a:prstGeom>
            <a:noFill/>
          </p:spPr>
          <p:txBody>
            <a:bodyPr wrap="none" rtlCol="0">
              <a:spAutoFit/>
            </a:bodyPr>
            <a:lstStyle/>
            <a:p>
              <a:r>
                <a:rPr lang="en-US" b="1" dirty="0">
                  <a:solidFill>
                    <a:schemeClr val="bg1"/>
                  </a:solidFill>
                </a:rPr>
                <a:t>Ge</a:t>
              </a:r>
            </a:p>
          </p:txBody>
        </p:sp>
      </p:grpSp>
      <p:grpSp>
        <p:nvGrpSpPr>
          <p:cNvPr id="23" name="Gruppo 22">
            <a:extLst>
              <a:ext uri="{FF2B5EF4-FFF2-40B4-BE49-F238E27FC236}">
                <a16:creationId xmlns:a16="http://schemas.microsoft.com/office/drawing/2014/main" id="{61BA64EB-7C7A-2EC6-2E8E-9368E4171D58}"/>
              </a:ext>
            </a:extLst>
          </p:cNvPr>
          <p:cNvGrpSpPr/>
          <p:nvPr/>
        </p:nvGrpSpPr>
        <p:grpSpPr>
          <a:xfrm>
            <a:off x="10201275" y="3269326"/>
            <a:ext cx="1615867" cy="1509026"/>
            <a:chOff x="8806046" y="1019979"/>
            <a:chExt cx="2930069" cy="2736333"/>
          </a:xfrm>
        </p:grpSpPr>
        <p:pic>
          <p:nvPicPr>
            <p:cNvPr id="24" name="Picture 3">
              <a:extLst>
                <a:ext uri="{FF2B5EF4-FFF2-40B4-BE49-F238E27FC236}">
                  <a16:creationId xmlns:a16="http://schemas.microsoft.com/office/drawing/2014/main" id="{28290ECF-27DE-4ECF-9C01-4B84BD5D263D}"/>
                </a:ext>
              </a:extLst>
            </p:cNvPr>
            <p:cNvPicPr>
              <a:picLocks noChangeAspect="1"/>
            </p:cNvPicPr>
            <p:nvPr/>
          </p:nvPicPr>
          <p:blipFill rotWithShape="1">
            <a:blip r:embed="rId5">
              <a:extLst>
                <a:ext uri="{28A0092B-C50C-407E-A947-70E740481C1C}">
                  <a14:useLocalDpi xmlns:a14="http://schemas.microsoft.com/office/drawing/2010/main" val="0"/>
                </a:ext>
              </a:extLst>
            </a:blip>
            <a:srcRect l="26829" t="13094" r="9084" b="7107"/>
            <a:stretch/>
          </p:blipFill>
          <p:spPr>
            <a:xfrm>
              <a:off x="8806046" y="1019979"/>
              <a:ext cx="2930069" cy="2736333"/>
            </a:xfrm>
            <a:prstGeom prst="rect">
              <a:avLst/>
            </a:prstGeom>
            <a:ln w="38100">
              <a:solidFill>
                <a:schemeClr val="tx1"/>
              </a:solidFill>
            </a:ln>
          </p:spPr>
        </p:pic>
        <p:sp>
          <p:nvSpPr>
            <p:cNvPr id="29" name="TextBox 7">
              <a:extLst>
                <a:ext uri="{FF2B5EF4-FFF2-40B4-BE49-F238E27FC236}">
                  <a16:creationId xmlns:a16="http://schemas.microsoft.com/office/drawing/2014/main" id="{ECF1BD2C-6629-026B-139D-2DD454073CCC}"/>
                </a:ext>
              </a:extLst>
            </p:cNvPr>
            <p:cNvSpPr txBox="1"/>
            <p:nvPr/>
          </p:nvSpPr>
          <p:spPr>
            <a:xfrm>
              <a:off x="11146105" y="1097449"/>
              <a:ext cx="417102" cy="369332"/>
            </a:xfrm>
            <a:prstGeom prst="rect">
              <a:avLst/>
            </a:prstGeom>
            <a:noFill/>
          </p:spPr>
          <p:txBody>
            <a:bodyPr wrap="none" rtlCol="0">
              <a:spAutoFit/>
            </a:bodyPr>
            <a:lstStyle/>
            <a:p>
              <a:r>
                <a:rPr lang="en-US" b="1" dirty="0">
                  <a:solidFill>
                    <a:schemeClr val="bg1"/>
                  </a:solidFill>
                </a:rPr>
                <a:t>Sb</a:t>
              </a:r>
            </a:p>
          </p:txBody>
        </p:sp>
      </p:grpSp>
      <p:sp>
        <p:nvSpPr>
          <p:cNvPr id="30" name="TextBox 17">
            <a:extLst>
              <a:ext uri="{FF2B5EF4-FFF2-40B4-BE49-F238E27FC236}">
                <a16:creationId xmlns:a16="http://schemas.microsoft.com/office/drawing/2014/main" id="{72C9617D-3433-BE4A-B678-F1E5F0B20A2F}"/>
              </a:ext>
            </a:extLst>
          </p:cNvPr>
          <p:cNvSpPr txBox="1"/>
          <p:nvPr/>
        </p:nvSpPr>
        <p:spPr>
          <a:xfrm>
            <a:off x="7767922" y="3261689"/>
            <a:ext cx="2055869" cy="1569660"/>
          </a:xfrm>
          <a:prstGeom prst="rect">
            <a:avLst/>
          </a:prstGeom>
          <a:solidFill>
            <a:schemeClr val="accent6">
              <a:lumMod val="20000"/>
              <a:lumOff val="80000"/>
            </a:schemeClr>
          </a:solidFill>
          <a:ln w="38100">
            <a:solidFill>
              <a:srgbClr val="00B050"/>
            </a:solidFill>
          </a:ln>
        </p:spPr>
        <p:txBody>
          <a:bodyPr wrap="square" rtlCol="0">
            <a:spAutoFit/>
          </a:bodyPr>
          <a:lstStyle/>
          <a:p>
            <a:pPr algn="just"/>
            <a:r>
              <a:rPr lang="en-US" sz="1600" dirty="0" err="1">
                <a:latin typeface="Palatino Linotype" panose="02040502050505030304" pitchFamily="18" charset="0"/>
              </a:rPr>
              <a:t>Overpressured</a:t>
            </a:r>
            <a:r>
              <a:rPr lang="en-US" sz="1600" dirty="0">
                <a:latin typeface="Palatino Linotype" panose="02040502050505030304" pitchFamily="18" charset="0"/>
              </a:rPr>
              <a:t> </a:t>
            </a:r>
            <a:r>
              <a:rPr lang="en-US" sz="1600" dirty="0" err="1">
                <a:latin typeface="Palatino Linotype" panose="02040502050505030304" pitchFamily="18" charset="0"/>
              </a:rPr>
              <a:t>softbox</a:t>
            </a:r>
            <a:r>
              <a:rPr lang="en-US" sz="1600" dirty="0">
                <a:latin typeface="Palatino Linotype" panose="02040502050505030304" pitchFamily="18" charset="0"/>
              </a:rPr>
              <a:t> with HEPA filters: one infinite rotational axis, two linear axes, 90° joint for sample tilting.</a:t>
            </a:r>
          </a:p>
        </p:txBody>
      </p:sp>
    </p:spTree>
    <p:extLst>
      <p:ext uri="{BB962C8B-B14F-4D97-AF65-F5344CB8AC3E}">
        <p14:creationId xmlns:p14="http://schemas.microsoft.com/office/powerpoint/2010/main" val="38635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3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10" grpId="0" animBg="1"/>
      <p:bldP spid="11" grpId="0" animBg="1"/>
      <p:bldP spid="25" grpId="0"/>
      <p:bldP spid="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40CE35-0B97-3B06-E989-5A9EB3C46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32042" y="1506208"/>
            <a:ext cx="1339096" cy="8096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68499B00-F2F5-D86A-C1E7-72F64E819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61560" y="1503168"/>
            <a:ext cx="1339096" cy="8096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FEC4D8C4-A489-0A1B-78CD-6C9756211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96192" y="1494418"/>
            <a:ext cx="1339096" cy="8096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9C1FAA9-AD67-C3EA-099E-2C3A5596F398}"/>
              </a:ext>
            </a:extLst>
          </p:cNvPr>
          <p:cNvSpPr txBox="1"/>
          <p:nvPr/>
        </p:nvSpPr>
        <p:spPr>
          <a:xfrm>
            <a:off x="334296" y="761959"/>
            <a:ext cx="4345858" cy="369332"/>
          </a:xfrm>
          <a:prstGeom prst="rect">
            <a:avLst/>
          </a:prstGeom>
          <a:solidFill>
            <a:srgbClr val="7030A0"/>
          </a:solidFill>
        </p:spPr>
        <p:txBody>
          <a:bodyPr wrap="square" rtlCol="0">
            <a:spAutoFit/>
          </a:bodyPr>
          <a:lstStyle/>
          <a:p>
            <a:pPr algn="ctr"/>
            <a:r>
              <a:rPr lang="en-US" dirty="0">
                <a:solidFill>
                  <a:schemeClr val="accent1">
                    <a:lumMod val="20000"/>
                    <a:lumOff val="80000"/>
                  </a:schemeClr>
                </a:solidFill>
                <a:latin typeface="Arial Black" panose="020B0A04020102020204" pitchFamily="34" charset="0"/>
              </a:rPr>
              <a:t>UV pulsed laser source</a:t>
            </a:r>
          </a:p>
        </p:txBody>
      </p:sp>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3</a:t>
            </a:r>
            <a:r>
              <a:rPr lang="en-GB" sz="2400" b="1" baseline="30000" dirty="0">
                <a:latin typeface="Bell MT" panose="02020503060305020303" pitchFamily="18" charset="0"/>
              </a:rPr>
              <a:t>rd</a:t>
            </a:r>
            <a:r>
              <a:rPr lang="en-GB" sz="2400" b="1" dirty="0">
                <a:latin typeface="Bell MT" panose="02020503060305020303" pitchFamily="18" charset="0"/>
              </a:rPr>
              <a:t> step: Pulsed Laser Melting</a:t>
            </a:r>
          </a:p>
        </p:txBody>
      </p:sp>
      <p:sp>
        <p:nvSpPr>
          <p:cNvPr id="6" name="Rectangle 5">
            <a:extLst>
              <a:ext uri="{FF2B5EF4-FFF2-40B4-BE49-F238E27FC236}">
                <a16:creationId xmlns:a16="http://schemas.microsoft.com/office/drawing/2014/main" id="{A8C5E694-B956-72D6-10F7-9FF1CB1EBD08}"/>
              </a:ext>
            </a:extLst>
          </p:cNvPr>
          <p:cNvSpPr/>
          <p:nvPr/>
        </p:nvSpPr>
        <p:spPr>
          <a:xfrm>
            <a:off x="334296" y="2666388"/>
            <a:ext cx="4345858" cy="237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7F4DD91-1A57-0F19-BAD8-35AAD1F06537}"/>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C1F4CE-CAC0-A556-EE1D-2A3D55F398E7}"/>
              </a:ext>
            </a:extLst>
          </p:cNvPr>
          <p:cNvSpPr/>
          <p:nvPr/>
        </p:nvSpPr>
        <p:spPr>
          <a:xfrm>
            <a:off x="334296" y="2893283"/>
            <a:ext cx="4345858" cy="740450"/>
          </a:xfrm>
          <a:prstGeom prst="rect">
            <a:avLst/>
          </a:prstGeom>
          <a:gradFill flip="none" rotWithShape="1">
            <a:gsLst>
              <a:gs pos="0">
                <a:schemeClr val="accent1">
                  <a:lumMod val="67000"/>
                </a:schemeClr>
              </a:gs>
              <a:gs pos="29000">
                <a:schemeClr val="accent1">
                  <a:lumMod val="97000"/>
                  <a:lumOff val="3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6CB5772-7A67-B607-9B7E-CF6F0734D884}"/>
              </a:ext>
            </a:extLst>
          </p:cNvPr>
          <p:cNvCxnSpPr/>
          <p:nvPr/>
        </p:nvCxnSpPr>
        <p:spPr>
          <a:xfrm>
            <a:off x="344128" y="4015710"/>
            <a:ext cx="433602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7E98428-7100-A4D9-091D-0C8CD11C4CB8}"/>
              </a:ext>
            </a:extLst>
          </p:cNvPr>
          <p:cNvSpPr txBox="1"/>
          <p:nvPr/>
        </p:nvSpPr>
        <p:spPr>
          <a:xfrm>
            <a:off x="1828192" y="4015710"/>
            <a:ext cx="1358064" cy="369332"/>
          </a:xfrm>
          <a:prstGeom prst="rect">
            <a:avLst/>
          </a:prstGeom>
          <a:noFill/>
        </p:spPr>
        <p:txBody>
          <a:bodyPr wrap="none" rtlCol="0">
            <a:spAutoFit/>
          </a:bodyPr>
          <a:lstStyle/>
          <a:p>
            <a:r>
              <a:rPr lang="en-US" b="1" dirty="0">
                <a:latin typeface="Palatino Linotype" panose="02040502050505030304" pitchFamily="18" charset="0"/>
              </a:rPr>
              <a:t>Melt depth</a:t>
            </a:r>
          </a:p>
        </p:txBody>
      </p:sp>
      <p:sp>
        <p:nvSpPr>
          <p:cNvPr id="19" name="TextBox 17">
            <a:extLst>
              <a:ext uri="{FF2B5EF4-FFF2-40B4-BE49-F238E27FC236}">
                <a16:creationId xmlns:a16="http://schemas.microsoft.com/office/drawing/2014/main" id="{8E16DA30-B31A-54AF-15F6-847C727333EF}"/>
              </a:ext>
            </a:extLst>
          </p:cNvPr>
          <p:cNvSpPr txBox="1"/>
          <p:nvPr/>
        </p:nvSpPr>
        <p:spPr>
          <a:xfrm>
            <a:off x="2094289" y="4792677"/>
            <a:ext cx="825867" cy="369332"/>
          </a:xfrm>
          <a:prstGeom prst="rect">
            <a:avLst/>
          </a:prstGeom>
          <a:noFill/>
        </p:spPr>
        <p:txBody>
          <a:bodyPr wrap="none" rtlCol="0">
            <a:spAutoFit/>
          </a:bodyPr>
          <a:lstStyle/>
          <a:p>
            <a:r>
              <a:rPr lang="en-US" b="1" dirty="0">
                <a:latin typeface="Palatino Linotype" panose="02040502050505030304" pitchFamily="18" charset="0"/>
              </a:rPr>
              <a:t>HPGe</a:t>
            </a:r>
          </a:p>
        </p:txBody>
      </p:sp>
      <p:sp>
        <p:nvSpPr>
          <p:cNvPr id="20" name="TextBox 17">
            <a:extLst>
              <a:ext uri="{FF2B5EF4-FFF2-40B4-BE49-F238E27FC236}">
                <a16:creationId xmlns:a16="http://schemas.microsoft.com/office/drawing/2014/main" id="{1D6352C0-C7E0-8D0B-5965-1BDA0951D9BE}"/>
              </a:ext>
            </a:extLst>
          </p:cNvPr>
          <p:cNvSpPr txBox="1"/>
          <p:nvPr/>
        </p:nvSpPr>
        <p:spPr>
          <a:xfrm>
            <a:off x="1802542" y="3352929"/>
            <a:ext cx="1409360" cy="369332"/>
          </a:xfrm>
          <a:prstGeom prst="rect">
            <a:avLst/>
          </a:prstGeom>
          <a:noFill/>
        </p:spPr>
        <p:txBody>
          <a:bodyPr wrap="none" rtlCol="0">
            <a:spAutoFit/>
          </a:bodyPr>
          <a:lstStyle/>
          <a:p>
            <a:r>
              <a:rPr lang="en-US" b="1" dirty="0" err="1">
                <a:latin typeface="Palatino Linotype" panose="02040502050505030304" pitchFamily="18" charset="0"/>
              </a:rPr>
              <a:t>pn</a:t>
            </a:r>
            <a:r>
              <a:rPr lang="en-US" b="1" dirty="0">
                <a:latin typeface="Palatino Linotype" panose="02040502050505030304" pitchFamily="18" charset="0"/>
              </a:rPr>
              <a:t> junction</a:t>
            </a:r>
          </a:p>
        </p:txBody>
      </p:sp>
      <p:sp>
        <p:nvSpPr>
          <p:cNvPr id="21" name="TextBox 17">
            <a:extLst>
              <a:ext uri="{FF2B5EF4-FFF2-40B4-BE49-F238E27FC236}">
                <a16:creationId xmlns:a16="http://schemas.microsoft.com/office/drawing/2014/main" id="{25AF6A52-BEF9-654C-D905-EBB41838D5FD}"/>
              </a:ext>
            </a:extLst>
          </p:cNvPr>
          <p:cNvSpPr txBox="1"/>
          <p:nvPr/>
        </p:nvSpPr>
        <p:spPr>
          <a:xfrm>
            <a:off x="5694525" y="676412"/>
            <a:ext cx="5634692" cy="861774"/>
          </a:xfrm>
          <a:prstGeom prst="rect">
            <a:avLst/>
          </a:prstGeom>
          <a:noFill/>
        </p:spPr>
        <p:txBody>
          <a:bodyPr wrap="square" rtlCol="0">
            <a:spAutoFit/>
          </a:bodyPr>
          <a:lstStyle/>
          <a:p>
            <a:pPr algn="ctr"/>
            <a:r>
              <a:rPr lang="en-US" b="1" dirty="0">
                <a:latin typeface="Palatino Linotype" panose="02040502050505030304" pitchFamily="18" charset="0"/>
              </a:rPr>
              <a:t>Polished HPGe surface</a:t>
            </a:r>
          </a:p>
          <a:p>
            <a:r>
              <a:rPr lang="en-US" sz="1600" dirty="0">
                <a:latin typeface="Palatino Linotype" panose="02040502050505030304" pitchFamily="18" charset="0"/>
              </a:rPr>
              <a:t>Sawing damage removal via alumina grinding and final polishing via wet etching or chemical-mechanical polishing</a:t>
            </a:r>
          </a:p>
        </p:txBody>
      </p:sp>
      <p:sp>
        <p:nvSpPr>
          <p:cNvPr id="25" name="TextBox 17">
            <a:extLst>
              <a:ext uri="{FF2B5EF4-FFF2-40B4-BE49-F238E27FC236}">
                <a16:creationId xmlns:a16="http://schemas.microsoft.com/office/drawing/2014/main" id="{039D01C0-EE24-1463-26BC-212EE43A6966}"/>
              </a:ext>
            </a:extLst>
          </p:cNvPr>
          <p:cNvSpPr txBox="1"/>
          <p:nvPr/>
        </p:nvSpPr>
        <p:spPr>
          <a:xfrm>
            <a:off x="5829170" y="2201885"/>
            <a:ext cx="5634692" cy="861774"/>
          </a:xfrm>
          <a:prstGeom prst="rect">
            <a:avLst/>
          </a:prstGeom>
          <a:noFill/>
        </p:spPr>
        <p:txBody>
          <a:bodyPr wrap="square" rtlCol="0">
            <a:spAutoFit/>
          </a:bodyPr>
          <a:lstStyle/>
          <a:p>
            <a:pPr algn="ctr"/>
            <a:r>
              <a:rPr lang="en-US" b="1" dirty="0">
                <a:latin typeface="Palatino Linotype" panose="02040502050505030304" pitchFamily="18" charset="0"/>
              </a:rPr>
              <a:t>Dopant sputtering deposition</a:t>
            </a:r>
          </a:p>
          <a:p>
            <a:r>
              <a:rPr lang="en-US" sz="1600" dirty="0">
                <a:latin typeface="Palatino Linotype" panose="02040502050505030304" pitchFamily="18" charset="0"/>
              </a:rPr>
              <a:t>Few nm deposition of n-dopant or p-dopant in </a:t>
            </a:r>
            <a:r>
              <a:rPr lang="en-US" sz="1600" dirty="0" err="1">
                <a:latin typeface="Palatino Linotype" panose="02040502050505030304" pitchFamily="18" charset="0"/>
              </a:rPr>
              <a:t>Ar</a:t>
            </a:r>
            <a:r>
              <a:rPr lang="en-US" sz="1600" dirty="0">
                <a:latin typeface="Palatino Linotype" panose="02040502050505030304" pitchFamily="18" charset="0"/>
              </a:rPr>
              <a:t> plasma with ultrapure targets in vacuum (10</a:t>
            </a:r>
            <a:r>
              <a:rPr lang="en-US" sz="1600" baseline="30000" dirty="0">
                <a:latin typeface="Palatino Linotype" panose="02040502050505030304" pitchFamily="18" charset="0"/>
              </a:rPr>
              <a:t>-7</a:t>
            </a:r>
            <a:r>
              <a:rPr lang="en-US" sz="1600" dirty="0">
                <a:latin typeface="Palatino Linotype" panose="02040502050505030304" pitchFamily="18" charset="0"/>
              </a:rPr>
              <a:t> mbar)</a:t>
            </a:r>
          </a:p>
        </p:txBody>
      </p:sp>
      <p:sp>
        <p:nvSpPr>
          <p:cNvPr id="26" name="TextBox 17">
            <a:extLst>
              <a:ext uri="{FF2B5EF4-FFF2-40B4-BE49-F238E27FC236}">
                <a16:creationId xmlns:a16="http://schemas.microsoft.com/office/drawing/2014/main" id="{9D10DF49-5100-AC24-DED6-4C90D83151D1}"/>
              </a:ext>
            </a:extLst>
          </p:cNvPr>
          <p:cNvSpPr txBox="1"/>
          <p:nvPr/>
        </p:nvSpPr>
        <p:spPr>
          <a:xfrm>
            <a:off x="5829170" y="3696922"/>
            <a:ext cx="5634692" cy="861774"/>
          </a:xfrm>
          <a:prstGeom prst="rect">
            <a:avLst/>
          </a:prstGeom>
          <a:noFill/>
        </p:spPr>
        <p:txBody>
          <a:bodyPr wrap="square" rtlCol="0">
            <a:spAutoFit/>
          </a:bodyPr>
          <a:lstStyle/>
          <a:p>
            <a:pPr algn="ctr"/>
            <a:r>
              <a:rPr lang="en-US" b="1" dirty="0">
                <a:latin typeface="Palatino Linotype" panose="02040502050505030304" pitchFamily="18" charset="0"/>
              </a:rPr>
              <a:t>UV pulsed laser exposure</a:t>
            </a:r>
          </a:p>
          <a:p>
            <a:r>
              <a:rPr lang="en-US" sz="1600" dirty="0">
                <a:latin typeface="Palatino Linotype" panose="02040502050505030304" pitchFamily="18" charset="0"/>
              </a:rPr>
              <a:t>22 ns pulses at 248 nm wavelength with 500 </a:t>
            </a:r>
            <a:r>
              <a:rPr lang="en-US" sz="1600" dirty="0" err="1">
                <a:latin typeface="Palatino Linotype" panose="02040502050505030304" pitchFamily="18" charset="0"/>
              </a:rPr>
              <a:t>mj</a:t>
            </a:r>
            <a:r>
              <a:rPr lang="en-US" sz="1600" dirty="0">
                <a:latin typeface="Palatino Linotype" panose="02040502050505030304" pitchFamily="18" charset="0"/>
              </a:rPr>
              <a:t>/cm2 energy density to melt 150 nm of HPGe</a:t>
            </a:r>
          </a:p>
        </p:txBody>
      </p:sp>
      <p:sp>
        <p:nvSpPr>
          <p:cNvPr id="27" name="TextBox 17">
            <a:extLst>
              <a:ext uri="{FF2B5EF4-FFF2-40B4-BE49-F238E27FC236}">
                <a16:creationId xmlns:a16="http://schemas.microsoft.com/office/drawing/2014/main" id="{BF9AF72A-EACA-99D9-6679-C28A813B2150}"/>
              </a:ext>
            </a:extLst>
          </p:cNvPr>
          <p:cNvSpPr txBox="1"/>
          <p:nvPr/>
        </p:nvSpPr>
        <p:spPr>
          <a:xfrm>
            <a:off x="5829170" y="5191959"/>
            <a:ext cx="5634692" cy="861774"/>
          </a:xfrm>
          <a:prstGeom prst="rect">
            <a:avLst/>
          </a:prstGeom>
          <a:noFill/>
        </p:spPr>
        <p:txBody>
          <a:bodyPr wrap="square" rtlCol="0">
            <a:spAutoFit/>
          </a:bodyPr>
          <a:lstStyle/>
          <a:p>
            <a:pPr algn="ctr"/>
            <a:r>
              <a:rPr lang="en-US" b="1" dirty="0">
                <a:latin typeface="Palatino Linotype" panose="02040502050505030304" pitchFamily="18" charset="0"/>
              </a:rPr>
              <a:t>Crystal regrowth</a:t>
            </a:r>
          </a:p>
          <a:p>
            <a:r>
              <a:rPr lang="en-US" sz="1600" dirty="0">
                <a:latin typeface="Palatino Linotype" panose="02040502050505030304" pitchFamily="18" charset="0"/>
              </a:rPr>
              <a:t>100 ns </a:t>
            </a:r>
            <a:r>
              <a:rPr lang="en-US" sz="1600" dirty="0" err="1">
                <a:latin typeface="Palatino Linotype" panose="02040502050505030304" pitchFamily="18" charset="0"/>
              </a:rPr>
              <a:t>resolidification</a:t>
            </a:r>
            <a:r>
              <a:rPr lang="en-US" sz="1600" dirty="0">
                <a:latin typeface="Palatino Linotype" panose="02040502050505030304" pitchFamily="18" charset="0"/>
              </a:rPr>
              <a:t> of germanium with dopant atoms in the crystalline structure</a:t>
            </a:r>
          </a:p>
        </p:txBody>
      </p:sp>
      <p:sp>
        <p:nvSpPr>
          <p:cNvPr id="2" name="Freccia in giù 1">
            <a:extLst>
              <a:ext uri="{FF2B5EF4-FFF2-40B4-BE49-F238E27FC236}">
                <a16:creationId xmlns:a16="http://schemas.microsoft.com/office/drawing/2014/main" id="{89490D55-0EE8-78AD-AE13-9FC823FB0EE6}"/>
              </a:ext>
            </a:extLst>
          </p:cNvPr>
          <p:cNvSpPr/>
          <p:nvPr/>
        </p:nvSpPr>
        <p:spPr>
          <a:xfrm>
            <a:off x="8236663" y="1614373"/>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in giù 27">
            <a:extLst>
              <a:ext uri="{FF2B5EF4-FFF2-40B4-BE49-F238E27FC236}">
                <a16:creationId xmlns:a16="http://schemas.microsoft.com/office/drawing/2014/main" id="{0F9A815C-8594-7353-B85B-B5BB8088F238}"/>
              </a:ext>
            </a:extLst>
          </p:cNvPr>
          <p:cNvSpPr/>
          <p:nvPr/>
        </p:nvSpPr>
        <p:spPr>
          <a:xfrm>
            <a:off x="8236663" y="3122408"/>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reccia in giù 30">
            <a:extLst>
              <a:ext uri="{FF2B5EF4-FFF2-40B4-BE49-F238E27FC236}">
                <a16:creationId xmlns:a16="http://schemas.microsoft.com/office/drawing/2014/main" id="{479A2CD3-4ACD-4240-1246-E149B4F89CA0}"/>
              </a:ext>
            </a:extLst>
          </p:cNvPr>
          <p:cNvSpPr/>
          <p:nvPr/>
        </p:nvSpPr>
        <p:spPr>
          <a:xfrm>
            <a:off x="8236662" y="4616151"/>
            <a:ext cx="550415" cy="511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Single Corner Snipped 4" descr="colored rectangle">
            <a:extLst>
              <a:ext uri="{FF2B5EF4-FFF2-40B4-BE49-F238E27FC236}">
                <a16:creationId xmlns:a16="http://schemas.microsoft.com/office/drawing/2014/main" id="{7D4F5ED1-4D24-C03A-8E5F-39FBDF13E0A0}"/>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27814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1000"/>
                                        <p:tgtEl>
                                          <p:spTgt spid="1026"/>
                                        </p:tgtEl>
                                      </p:cBhvr>
                                    </p:animEffect>
                                  </p:childTnLst>
                                </p:cTn>
                              </p:par>
                              <p:par>
                                <p:cTn id="11" presetID="22" presetClass="entr" presetSubtype="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1000"/>
                                        <p:tgtEl>
                                          <p:spTgt spid="39"/>
                                        </p:tgtEl>
                                      </p:cBhvr>
                                    </p:animEffect>
                                  </p:childTnLst>
                                </p:cTn>
                              </p:par>
                              <p:par>
                                <p:cTn id="14" presetID="22" presetClass="entr" presetSubtype="1"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10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9"/>
                                        </p:tgtEl>
                                      </p:cBhvr>
                                    </p:animEffect>
                                    <p:set>
                                      <p:cBhvr>
                                        <p:cTn id="30" dur="1" fill="hold">
                                          <p:stCondLst>
                                            <p:cond delay="499"/>
                                          </p:stCondLst>
                                        </p:cTn>
                                        <p:tgtEl>
                                          <p:spTgt spid="3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0"/>
                                        </p:tgtEl>
                                      </p:cBhvr>
                                    </p:animEffect>
                                    <p:set>
                                      <p:cBhvr>
                                        <p:cTn id="33" dur="1" fill="hold">
                                          <p:stCondLst>
                                            <p:cond delay="499"/>
                                          </p:stCondLst>
                                        </p:cTn>
                                        <p:tgtEl>
                                          <p:spTgt spid="40"/>
                                        </p:tgtEl>
                                        <p:attrNameLst>
                                          <p:attrName>style.visibility</p:attrName>
                                        </p:attrNameLst>
                                      </p:cBhvr>
                                      <p:to>
                                        <p:strVal val="hidden"/>
                                      </p:to>
                                    </p:set>
                                  </p:childTnLst>
                                </p:cTn>
                              </p:par>
                              <p:par>
                                <p:cTn id="34" presetID="22" presetClass="entr" presetSubtype="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3000"/>
                                        <p:tgtEl>
                                          <p:spTgt spid="7"/>
                                        </p:tgtEl>
                                      </p:cBhvr>
                                    </p:animEffect>
                                  </p:childTnLst>
                                </p:cTn>
                              </p:par>
                              <p:par>
                                <p:cTn id="37" presetID="22" presetClass="exit" presetSubtype="1" fill="hold" grpId="1" nodeType="withEffect">
                                  <p:stCondLst>
                                    <p:cond delay="0"/>
                                  </p:stCondLst>
                                  <p:childTnLst>
                                    <p:animEffect transition="out" filter="wipe(up)">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1" animBg="1"/>
      <p:bldP spid="7" grpId="0" animBg="1"/>
      <p:bldP spid="18" grpId="0"/>
      <p:bldP spid="19" grpId="0"/>
      <p:bldP spid="20" grpId="0"/>
      <p:bldP spid="26" grpId="0"/>
      <p:bldP spid="27" grpId="0"/>
      <p:bldP spid="28"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3</a:t>
            </a:r>
            <a:r>
              <a:rPr lang="en-GB" sz="2400" b="1" baseline="30000" dirty="0">
                <a:latin typeface="Bell MT" panose="02020503060305020303" pitchFamily="18" charset="0"/>
              </a:rPr>
              <a:t>rd</a:t>
            </a:r>
            <a:r>
              <a:rPr lang="en-GB" sz="2400" b="1" dirty="0">
                <a:latin typeface="Bell MT" panose="02020503060305020303" pitchFamily="18" charset="0"/>
              </a:rPr>
              <a:t> step: Pulsed Laser Melting</a:t>
            </a:r>
          </a:p>
        </p:txBody>
      </p:sp>
      <p:pic>
        <p:nvPicPr>
          <p:cNvPr id="3" name="Immagine 2">
            <a:extLst>
              <a:ext uri="{FF2B5EF4-FFF2-40B4-BE49-F238E27FC236}">
                <a16:creationId xmlns:a16="http://schemas.microsoft.com/office/drawing/2014/main" id="{0B4516E0-F7EF-2573-D834-13380B9CC1E5}"/>
              </a:ext>
            </a:extLst>
          </p:cNvPr>
          <p:cNvPicPr>
            <a:picLocks noChangeAspect="1"/>
          </p:cNvPicPr>
          <p:nvPr/>
        </p:nvPicPr>
        <p:blipFill>
          <a:blip r:embed="rId3"/>
          <a:stretch>
            <a:fillRect/>
          </a:stretch>
        </p:blipFill>
        <p:spPr>
          <a:xfrm>
            <a:off x="3469970" y="473099"/>
            <a:ext cx="7286488" cy="5762118"/>
          </a:xfrm>
          <a:prstGeom prst="rect">
            <a:avLst/>
          </a:prstGeom>
        </p:spPr>
      </p:pic>
      <p:sp>
        <p:nvSpPr>
          <p:cNvPr id="6" name="TextBox 17">
            <a:extLst>
              <a:ext uri="{FF2B5EF4-FFF2-40B4-BE49-F238E27FC236}">
                <a16:creationId xmlns:a16="http://schemas.microsoft.com/office/drawing/2014/main" id="{FB04E0C7-DED0-14A9-ADC3-060314F5FE42}"/>
              </a:ext>
            </a:extLst>
          </p:cNvPr>
          <p:cNvSpPr txBox="1"/>
          <p:nvPr/>
        </p:nvSpPr>
        <p:spPr>
          <a:xfrm>
            <a:off x="3469970" y="2030697"/>
            <a:ext cx="1299422" cy="646331"/>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b="1" dirty="0">
                <a:latin typeface="Palatino Linotype" panose="02040502050505030304" pitchFamily="18" charset="0"/>
              </a:rPr>
              <a:t>Planar samples</a:t>
            </a:r>
          </a:p>
        </p:txBody>
      </p:sp>
      <p:sp>
        <p:nvSpPr>
          <p:cNvPr id="7" name="TextBox 17">
            <a:extLst>
              <a:ext uri="{FF2B5EF4-FFF2-40B4-BE49-F238E27FC236}">
                <a16:creationId xmlns:a16="http://schemas.microsoft.com/office/drawing/2014/main" id="{FDE34F33-9724-D196-2C27-C941825B535E}"/>
              </a:ext>
            </a:extLst>
          </p:cNvPr>
          <p:cNvSpPr txBox="1"/>
          <p:nvPr/>
        </p:nvSpPr>
        <p:spPr>
          <a:xfrm>
            <a:off x="3467517" y="2763061"/>
            <a:ext cx="1368964" cy="646331"/>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b="1" dirty="0">
                <a:latin typeface="Palatino Linotype" panose="02040502050505030304" pitchFamily="18" charset="0"/>
              </a:rPr>
              <a:t>Coaxial samples</a:t>
            </a:r>
          </a:p>
        </p:txBody>
      </p:sp>
      <p:sp>
        <p:nvSpPr>
          <p:cNvPr id="9" name="TextBox 17">
            <a:extLst>
              <a:ext uri="{FF2B5EF4-FFF2-40B4-BE49-F238E27FC236}">
                <a16:creationId xmlns:a16="http://schemas.microsoft.com/office/drawing/2014/main" id="{CE239DB5-42AE-C869-E86D-8E64716518E5}"/>
              </a:ext>
            </a:extLst>
          </p:cNvPr>
          <p:cNvSpPr txBox="1"/>
          <p:nvPr/>
        </p:nvSpPr>
        <p:spPr>
          <a:xfrm>
            <a:off x="4003498" y="631660"/>
            <a:ext cx="1368964" cy="369332"/>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en-US" b="1" dirty="0">
                <a:latin typeface="Palatino Linotype" panose="02040502050505030304" pitchFamily="18" charset="0"/>
              </a:rPr>
              <a:t>Laser beam</a:t>
            </a:r>
          </a:p>
        </p:txBody>
      </p:sp>
      <p:cxnSp>
        <p:nvCxnSpPr>
          <p:cNvPr id="10" name="Connettore 2 9">
            <a:extLst>
              <a:ext uri="{FF2B5EF4-FFF2-40B4-BE49-F238E27FC236}">
                <a16:creationId xmlns:a16="http://schemas.microsoft.com/office/drawing/2014/main" id="{FDBC83A2-A131-AF73-A93C-39F03E611D76}"/>
              </a:ext>
            </a:extLst>
          </p:cNvPr>
          <p:cNvCxnSpPr>
            <a:cxnSpLocks/>
          </p:cNvCxnSpPr>
          <p:nvPr/>
        </p:nvCxnSpPr>
        <p:spPr>
          <a:xfrm>
            <a:off x="5490830" y="631660"/>
            <a:ext cx="0" cy="10994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CA066974-B4A8-3F2B-A968-AF060413CD48}"/>
              </a:ext>
            </a:extLst>
          </p:cNvPr>
          <p:cNvCxnSpPr>
            <a:cxnSpLocks/>
          </p:cNvCxnSpPr>
          <p:nvPr/>
        </p:nvCxnSpPr>
        <p:spPr>
          <a:xfrm flipH="1">
            <a:off x="4769392" y="2370097"/>
            <a:ext cx="60307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C00BE9D5-0F62-DA7D-9901-123DB85E59BB}"/>
              </a:ext>
            </a:extLst>
          </p:cNvPr>
          <p:cNvCxnSpPr>
            <a:cxnSpLocks/>
          </p:cNvCxnSpPr>
          <p:nvPr/>
        </p:nvCxnSpPr>
        <p:spPr>
          <a:xfrm flipH="1">
            <a:off x="4836481" y="3019646"/>
            <a:ext cx="161018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7">
            <a:extLst>
              <a:ext uri="{FF2B5EF4-FFF2-40B4-BE49-F238E27FC236}">
                <a16:creationId xmlns:a16="http://schemas.microsoft.com/office/drawing/2014/main" id="{92DC8AC2-1C70-CD83-6179-73646D2F8CD9}"/>
              </a:ext>
            </a:extLst>
          </p:cNvPr>
          <p:cNvSpPr txBox="1"/>
          <p:nvPr/>
        </p:nvSpPr>
        <p:spPr>
          <a:xfrm>
            <a:off x="11202527" y="3588883"/>
            <a:ext cx="680693" cy="307777"/>
          </a:xfrm>
          <a:prstGeom prst="rect">
            <a:avLst/>
          </a:prstGeom>
          <a:solidFill>
            <a:schemeClr val="accent4">
              <a:lumMod val="40000"/>
              <a:lumOff val="60000"/>
            </a:schemeClr>
          </a:solidFill>
          <a:ln w="28575">
            <a:solidFill>
              <a:srgbClr val="FFC000"/>
            </a:solidFill>
          </a:ln>
        </p:spPr>
        <p:txBody>
          <a:bodyPr wrap="square" rtlCol="0">
            <a:spAutoFit/>
          </a:bodyPr>
          <a:lstStyle/>
          <a:p>
            <a:pPr algn="ctr"/>
            <a:r>
              <a:rPr lang="en-US" sz="1400" b="1" dirty="0">
                <a:latin typeface="Palatino Linotype" panose="02040502050505030304" pitchFamily="18" charset="0"/>
              </a:rPr>
              <a:t>Z-axis</a:t>
            </a:r>
          </a:p>
        </p:txBody>
      </p:sp>
      <p:sp>
        <p:nvSpPr>
          <p:cNvPr id="17" name="TextBox 17">
            <a:extLst>
              <a:ext uri="{FF2B5EF4-FFF2-40B4-BE49-F238E27FC236}">
                <a16:creationId xmlns:a16="http://schemas.microsoft.com/office/drawing/2014/main" id="{6F2725A7-4DBF-6D42-CA68-A21DEBAEA5D2}"/>
              </a:ext>
            </a:extLst>
          </p:cNvPr>
          <p:cNvSpPr txBox="1"/>
          <p:nvPr/>
        </p:nvSpPr>
        <p:spPr>
          <a:xfrm>
            <a:off x="11192170" y="1965193"/>
            <a:ext cx="670336" cy="307777"/>
          </a:xfrm>
          <a:prstGeom prst="rect">
            <a:avLst/>
          </a:prstGeom>
          <a:solidFill>
            <a:schemeClr val="accent4">
              <a:lumMod val="40000"/>
              <a:lumOff val="60000"/>
            </a:schemeClr>
          </a:solidFill>
          <a:ln w="28575">
            <a:solidFill>
              <a:srgbClr val="FFC000"/>
            </a:solidFill>
          </a:ln>
        </p:spPr>
        <p:txBody>
          <a:bodyPr wrap="square" rtlCol="0">
            <a:spAutoFit/>
          </a:bodyPr>
          <a:lstStyle/>
          <a:p>
            <a:pPr algn="ctr"/>
            <a:r>
              <a:rPr lang="en-US" sz="1400" b="1" dirty="0">
                <a:latin typeface="Palatino Linotype" panose="02040502050505030304" pitchFamily="18" charset="0"/>
              </a:rPr>
              <a:t>Rotor</a:t>
            </a:r>
          </a:p>
        </p:txBody>
      </p:sp>
      <p:sp>
        <p:nvSpPr>
          <p:cNvPr id="18" name="TextBox 17">
            <a:extLst>
              <a:ext uri="{FF2B5EF4-FFF2-40B4-BE49-F238E27FC236}">
                <a16:creationId xmlns:a16="http://schemas.microsoft.com/office/drawing/2014/main" id="{80831956-F414-7E5E-E698-33D40EE348FF}"/>
              </a:ext>
            </a:extLst>
          </p:cNvPr>
          <p:cNvSpPr txBox="1"/>
          <p:nvPr/>
        </p:nvSpPr>
        <p:spPr>
          <a:xfrm>
            <a:off x="11163949" y="5097968"/>
            <a:ext cx="864165" cy="307777"/>
          </a:xfrm>
          <a:prstGeom prst="rect">
            <a:avLst/>
          </a:prstGeom>
          <a:solidFill>
            <a:schemeClr val="accent4">
              <a:lumMod val="40000"/>
              <a:lumOff val="60000"/>
            </a:schemeClr>
          </a:solidFill>
          <a:ln w="28575">
            <a:solidFill>
              <a:srgbClr val="FFC000"/>
            </a:solidFill>
          </a:ln>
        </p:spPr>
        <p:txBody>
          <a:bodyPr wrap="square" rtlCol="0">
            <a:spAutoFit/>
          </a:bodyPr>
          <a:lstStyle/>
          <a:p>
            <a:pPr algn="ctr"/>
            <a:r>
              <a:rPr lang="en-US" sz="1400" b="1" dirty="0">
                <a:latin typeface="Palatino Linotype" panose="02040502050505030304" pitchFamily="18" charset="0"/>
              </a:rPr>
              <a:t>XY-axes</a:t>
            </a:r>
          </a:p>
        </p:txBody>
      </p:sp>
      <p:sp>
        <p:nvSpPr>
          <p:cNvPr id="19" name="TextBox 17">
            <a:extLst>
              <a:ext uri="{FF2B5EF4-FFF2-40B4-BE49-F238E27FC236}">
                <a16:creationId xmlns:a16="http://schemas.microsoft.com/office/drawing/2014/main" id="{907A473F-4F24-3E66-0C61-F07DD1E41B3D}"/>
              </a:ext>
            </a:extLst>
          </p:cNvPr>
          <p:cNvSpPr txBox="1"/>
          <p:nvPr/>
        </p:nvSpPr>
        <p:spPr>
          <a:xfrm>
            <a:off x="11202527" y="3056676"/>
            <a:ext cx="680693" cy="307777"/>
          </a:xfrm>
          <a:prstGeom prst="rect">
            <a:avLst/>
          </a:prstGeom>
          <a:solidFill>
            <a:schemeClr val="accent4">
              <a:lumMod val="40000"/>
              <a:lumOff val="60000"/>
            </a:schemeClr>
          </a:solidFill>
          <a:ln w="28575">
            <a:solidFill>
              <a:srgbClr val="FFC000"/>
            </a:solidFill>
          </a:ln>
        </p:spPr>
        <p:txBody>
          <a:bodyPr wrap="square" rtlCol="0">
            <a:spAutoFit/>
          </a:bodyPr>
          <a:lstStyle/>
          <a:p>
            <a:pPr algn="ctr"/>
            <a:r>
              <a:rPr lang="en-US" sz="1400" b="1" dirty="0">
                <a:latin typeface="Palatino Linotype" panose="02040502050505030304" pitchFamily="18" charset="0"/>
              </a:rPr>
              <a:t>Z-axis</a:t>
            </a:r>
          </a:p>
        </p:txBody>
      </p:sp>
      <p:sp>
        <p:nvSpPr>
          <p:cNvPr id="20" name="TextBox 17">
            <a:extLst>
              <a:ext uri="{FF2B5EF4-FFF2-40B4-BE49-F238E27FC236}">
                <a16:creationId xmlns:a16="http://schemas.microsoft.com/office/drawing/2014/main" id="{96CAF9AA-8E64-2A3F-E3FB-50C9D5E81FE4}"/>
              </a:ext>
            </a:extLst>
          </p:cNvPr>
          <p:cNvSpPr txBox="1"/>
          <p:nvPr/>
        </p:nvSpPr>
        <p:spPr>
          <a:xfrm>
            <a:off x="11192170" y="2541518"/>
            <a:ext cx="670336" cy="307777"/>
          </a:xfrm>
          <a:prstGeom prst="rect">
            <a:avLst/>
          </a:prstGeom>
          <a:solidFill>
            <a:schemeClr val="accent4">
              <a:lumMod val="40000"/>
              <a:lumOff val="60000"/>
            </a:schemeClr>
          </a:solidFill>
          <a:ln w="28575">
            <a:solidFill>
              <a:srgbClr val="FFC000"/>
            </a:solidFill>
          </a:ln>
        </p:spPr>
        <p:txBody>
          <a:bodyPr wrap="square" rtlCol="0">
            <a:spAutoFit/>
          </a:bodyPr>
          <a:lstStyle/>
          <a:p>
            <a:pPr algn="ctr"/>
            <a:r>
              <a:rPr lang="en-US" sz="1400" b="1" dirty="0">
                <a:latin typeface="Palatino Linotype" panose="02040502050505030304" pitchFamily="18" charset="0"/>
              </a:rPr>
              <a:t>Rotor</a:t>
            </a:r>
          </a:p>
        </p:txBody>
      </p:sp>
      <p:sp>
        <p:nvSpPr>
          <p:cNvPr id="21" name="TextBox 17">
            <a:extLst>
              <a:ext uri="{FF2B5EF4-FFF2-40B4-BE49-F238E27FC236}">
                <a16:creationId xmlns:a16="http://schemas.microsoft.com/office/drawing/2014/main" id="{FA3C8A16-65D6-BE74-6D99-AF46522BC7C0}"/>
              </a:ext>
            </a:extLst>
          </p:cNvPr>
          <p:cNvSpPr txBox="1"/>
          <p:nvPr/>
        </p:nvSpPr>
        <p:spPr>
          <a:xfrm>
            <a:off x="766138" y="5800756"/>
            <a:ext cx="1967236" cy="369332"/>
          </a:xfrm>
          <a:prstGeom prst="rect">
            <a:avLst/>
          </a:prstGeom>
          <a:solidFill>
            <a:schemeClr val="accent4">
              <a:lumMod val="40000"/>
              <a:lumOff val="60000"/>
            </a:schemeClr>
          </a:solidFill>
          <a:ln w="28575">
            <a:solidFill>
              <a:srgbClr val="FFC000"/>
            </a:solidFill>
          </a:ln>
        </p:spPr>
        <p:txBody>
          <a:bodyPr wrap="square" rtlCol="0">
            <a:spAutoFit/>
          </a:bodyPr>
          <a:lstStyle/>
          <a:p>
            <a:r>
              <a:rPr lang="en-US" dirty="0">
                <a:latin typeface="Palatino Linotype" panose="02040502050505030304" pitchFamily="18" charset="0"/>
              </a:rPr>
              <a:t>6 motorized DOF</a:t>
            </a:r>
          </a:p>
        </p:txBody>
      </p:sp>
      <p:cxnSp>
        <p:nvCxnSpPr>
          <p:cNvPr id="23" name="Connettore 2 22">
            <a:extLst>
              <a:ext uri="{FF2B5EF4-FFF2-40B4-BE49-F238E27FC236}">
                <a16:creationId xmlns:a16="http://schemas.microsoft.com/office/drawing/2014/main" id="{5B3A15FB-1D67-9597-DB5A-968F2987E36A}"/>
              </a:ext>
            </a:extLst>
          </p:cNvPr>
          <p:cNvCxnSpPr/>
          <p:nvPr/>
        </p:nvCxnSpPr>
        <p:spPr>
          <a:xfrm flipH="1">
            <a:off x="8450055" y="2119081"/>
            <a:ext cx="2654424" cy="0"/>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4E70EF16-CD1E-190B-8240-B16663C0FD7D}"/>
              </a:ext>
            </a:extLst>
          </p:cNvPr>
          <p:cNvCxnSpPr>
            <a:cxnSpLocks/>
          </p:cNvCxnSpPr>
          <p:nvPr/>
        </p:nvCxnSpPr>
        <p:spPr>
          <a:xfrm flipH="1">
            <a:off x="9277165" y="3210564"/>
            <a:ext cx="1848028" cy="0"/>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6BC76557-B05A-0DEA-833D-AA81D519EA84}"/>
              </a:ext>
            </a:extLst>
          </p:cNvPr>
          <p:cNvCxnSpPr>
            <a:cxnSpLocks/>
          </p:cNvCxnSpPr>
          <p:nvPr/>
        </p:nvCxnSpPr>
        <p:spPr>
          <a:xfrm flipH="1">
            <a:off x="7084381" y="2695406"/>
            <a:ext cx="4020098" cy="0"/>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F83A01D1-14FF-22BD-D35B-845F47078AA3}"/>
              </a:ext>
            </a:extLst>
          </p:cNvPr>
          <p:cNvCxnSpPr>
            <a:cxnSpLocks/>
          </p:cNvCxnSpPr>
          <p:nvPr/>
        </p:nvCxnSpPr>
        <p:spPr>
          <a:xfrm flipH="1">
            <a:off x="6206965" y="3734881"/>
            <a:ext cx="4918229" cy="0"/>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883B5124-ABA7-E595-9C3B-50BA7330509F}"/>
              </a:ext>
            </a:extLst>
          </p:cNvPr>
          <p:cNvCxnSpPr>
            <a:cxnSpLocks/>
          </p:cNvCxnSpPr>
          <p:nvPr/>
        </p:nvCxnSpPr>
        <p:spPr>
          <a:xfrm flipH="1">
            <a:off x="5912521" y="5261569"/>
            <a:ext cx="5190478" cy="0"/>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TextBox 17">
            <a:extLst>
              <a:ext uri="{FF2B5EF4-FFF2-40B4-BE49-F238E27FC236}">
                <a16:creationId xmlns:a16="http://schemas.microsoft.com/office/drawing/2014/main" id="{3BA9FD5C-BD73-E1AB-B5E6-CD2423B12D4D}"/>
              </a:ext>
            </a:extLst>
          </p:cNvPr>
          <p:cNvSpPr txBox="1"/>
          <p:nvPr/>
        </p:nvSpPr>
        <p:spPr>
          <a:xfrm>
            <a:off x="611662" y="548717"/>
            <a:ext cx="2276188" cy="646331"/>
          </a:xfrm>
          <a:prstGeom prst="rect">
            <a:avLst/>
          </a:prstGeom>
          <a:solidFill>
            <a:schemeClr val="accent2">
              <a:lumMod val="40000"/>
              <a:lumOff val="60000"/>
            </a:schemeClr>
          </a:solidFill>
          <a:ln w="28575">
            <a:solidFill>
              <a:srgbClr val="FF0000"/>
            </a:solidFill>
          </a:ln>
        </p:spPr>
        <p:txBody>
          <a:bodyPr wrap="square" rtlCol="0">
            <a:spAutoFit/>
          </a:bodyPr>
          <a:lstStyle/>
          <a:p>
            <a:r>
              <a:rPr lang="en-US" dirty="0">
                <a:latin typeface="Palatino Linotype" panose="02040502050505030304" pitchFamily="18" charset="0"/>
              </a:rPr>
              <a:t>248 nm, 22 ns pulse </a:t>
            </a:r>
            <a:r>
              <a:rPr lang="en-US" dirty="0" err="1">
                <a:latin typeface="Palatino Linotype" panose="02040502050505030304" pitchFamily="18" charset="0"/>
              </a:rPr>
              <a:t>KrF</a:t>
            </a:r>
            <a:r>
              <a:rPr lang="en-US" dirty="0">
                <a:latin typeface="Palatino Linotype" panose="02040502050505030304" pitchFamily="18" charset="0"/>
              </a:rPr>
              <a:t> laser (Coherent)</a:t>
            </a:r>
          </a:p>
        </p:txBody>
      </p:sp>
      <p:pic>
        <p:nvPicPr>
          <p:cNvPr id="25" name="Content Placeholder 6">
            <a:extLst>
              <a:ext uri="{FF2B5EF4-FFF2-40B4-BE49-F238E27FC236}">
                <a16:creationId xmlns:a16="http://schemas.microsoft.com/office/drawing/2014/main" id="{DFB8FBD5-ED6C-71B5-E3F8-6AE1AB48D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23" t="1071" r="15515" b="40533"/>
          <a:stretch/>
        </p:blipFill>
        <p:spPr>
          <a:xfrm>
            <a:off x="329494" y="1375562"/>
            <a:ext cx="2846963" cy="1605612"/>
          </a:xfrm>
          <a:prstGeom prst="rect">
            <a:avLst/>
          </a:prstGeom>
          <a:ln w="38100">
            <a:solidFill>
              <a:schemeClr val="tx1"/>
            </a:solidFill>
          </a:ln>
        </p:spPr>
      </p:pic>
      <p:pic>
        <p:nvPicPr>
          <p:cNvPr id="4" name="Google Shape;287;p18" descr="A picture containing indoor, floor, cluttered, miller&#10;&#10;Description automatically generated">
            <a:extLst>
              <a:ext uri="{FF2B5EF4-FFF2-40B4-BE49-F238E27FC236}">
                <a16:creationId xmlns:a16="http://schemas.microsoft.com/office/drawing/2014/main" id="{F3FEB57C-8CFF-154B-4B26-C33B56840159}"/>
              </a:ext>
            </a:extLst>
          </p:cNvPr>
          <p:cNvPicPr preferRelativeResize="0"/>
          <p:nvPr/>
        </p:nvPicPr>
        <p:blipFill rotWithShape="1">
          <a:blip r:embed="rId5">
            <a:alphaModFix/>
          </a:blip>
          <a:srcRect/>
          <a:stretch/>
        </p:blipFill>
        <p:spPr>
          <a:xfrm>
            <a:off x="320112" y="3447988"/>
            <a:ext cx="2856345" cy="2088962"/>
          </a:xfrm>
          <a:prstGeom prst="rect">
            <a:avLst/>
          </a:prstGeom>
          <a:noFill/>
          <a:ln w="28575">
            <a:solidFill>
              <a:schemeClr val="tx1"/>
            </a:solidFill>
          </a:ln>
        </p:spPr>
      </p:pic>
      <p:sp>
        <p:nvSpPr>
          <p:cNvPr id="2" name="Rectangle: Single Corner Snipped 4" descr="colored rectangle">
            <a:extLst>
              <a:ext uri="{FF2B5EF4-FFF2-40B4-BE49-F238E27FC236}">
                <a16:creationId xmlns:a16="http://schemas.microsoft.com/office/drawing/2014/main" id="{501A4CA7-B7D7-B940-F434-CA5379310839}"/>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Tree>
    <p:extLst>
      <p:ext uri="{BB962C8B-B14F-4D97-AF65-F5344CB8AC3E}">
        <p14:creationId xmlns:p14="http://schemas.microsoft.com/office/powerpoint/2010/main" val="4288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6" grpId="0" animBg="1"/>
      <p:bldP spid="17" grpId="0" animBg="1"/>
      <p:bldP spid="18" grpId="0" animBg="1"/>
      <p:bldP spid="19" grpId="0" animBg="1"/>
      <p:bldP spid="20" grpId="0" animBg="1"/>
      <p:bldP spid="2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a:extLst>
              <a:ext uri="{FF2B5EF4-FFF2-40B4-BE49-F238E27FC236}">
                <a16:creationId xmlns:a16="http://schemas.microsoft.com/office/drawing/2014/main" id="{F30AFE8B-3EA4-48F7-BEE2-4B1D9EEC3374}"/>
              </a:ext>
            </a:extLst>
          </p:cNvPr>
          <p:cNvSpPr txBox="1">
            <a:spLocks/>
          </p:cNvSpPr>
          <p:nvPr/>
        </p:nvSpPr>
        <p:spPr>
          <a:xfrm>
            <a:off x="-54129" y="-29599"/>
            <a:ext cx="12292836" cy="463794"/>
          </a:xfrm>
          <a:prstGeom prst="rect">
            <a:avLst/>
          </a:prstGeom>
          <a:solidFill>
            <a:schemeClr val="accent1">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latin typeface="Bell MT" panose="02020503060305020303" pitchFamily="18" charset="0"/>
              </a:rPr>
              <a:t>3</a:t>
            </a:r>
            <a:r>
              <a:rPr lang="en-GB" sz="2400" b="1" baseline="30000" dirty="0">
                <a:latin typeface="Bell MT" panose="02020503060305020303" pitchFamily="18" charset="0"/>
              </a:rPr>
              <a:t>rd</a:t>
            </a:r>
            <a:r>
              <a:rPr lang="en-GB" sz="2400" b="1" dirty="0">
                <a:latin typeface="Bell MT" panose="02020503060305020303" pitchFamily="18" charset="0"/>
              </a:rPr>
              <a:t> step: Pulsed Laser Melting</a:t>
            </a:r>
          </a:p>
        </p:txBody>
      </p:sp>
      <p:sp>
        <p:nvSpPr>
          <p:cNvPr id="41" name="Rectangle 2">
            <a:extLst>
              <a:ext uri="{FF2B5EF4-FFF2-40B4-BE49-F238E27FC236}">
                <a16:creationId xmlns:a16="http://schemas.microsoft.com/office/drawing/2014/main" id="{5EECFD17-CA8B-6CBF-C8E2-7F20507CB1E0}"/>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
            <a:extLst>
              <a:ext uri="{FF2B5EF4-FFF2-40B4-BE49-F238E27FC236}">
                <a16:creationId xmlns:a16="http://schemas.microsoft.com/office/drawing/2014/main" id="{545A631D-20BD-313D-CD53-E72BB2A3EA82}"/>
              </a:ext>
            </a:extLst>
          </p:cNvPr>
          <p:cNvSpPr/>
          <p:nvPr/>
        </p:nvSpPr>
        <p:spPr>
          <a:xfrm>
            <a:off x="334296" y="2893283"/>
            <a:ext cx="4345858" cy="746558"/>
          </a:xfrm>
          <a:prstGeom prst="rect">
            <a:avLst/>
          </a:prstGeom>
          <a:gradFill flip="none" rotWithShape="1">
            <a:gsLst>
              <a:gs pos="0">
                <a:schemeClr val="accent1">
                  <a:lumMod val="67000"/>
                </a:schemeClr>
              </a:gs>
              <a:gs pos="29000">
                <a:schemeClr val="accent1">
                  <a:lumMod val="97000"/>
                  <a:lumOff val="3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7">
            <a:extLst>
              <a:ext uri="{FF2B5EF4-FFF2-40B4-BE49-F238E27FC236}">
                <a16:creationId xmlns:a16="http://schemas.microsoft.com/office/drawing/2014/main" id="{B8EFE915-374C-9C3F-2D93-A77613522586}"/>
              </a:ext>
            </a:extLst>
          </p:cNvPr>
          <p:cNvSpPr txBox="1"/>
          <p:nvPr/>
        </p:nvSpPr>
        <p:spPr>
          <a:xfrm>
            <a:off x="6429634" y="535521"/>
            <a:ext cx="1203747"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Full area</a:t>
            </a:r>
            <a:endParaRPr lang="en-US" sz="1600" dirty="0">
              <a:solidFill>
                <a:srgbClr val="FF0000"/>
              </a:solidFill>
              <a:latin typeface="Palatino Linotype" panose="02040502050505030304" pitchFamily="18" charset="0"/>
            </a:endParaRPr>
          </a:p>
        </p:txBody>
      </p:sp>
      <p:sp>
        <p:nvSpPr>
          <p:cNvPr id="13" name="Freccia in giù 1">
            <a:extLst>
              <a:ext uri="{FF2B5EF4-FFF2-40B4-BE49-F238E27FC236}">
                <a16:creationId xmlns:a16="http://schemas.microsoft.com/office/drawing/2014/main" id="{9D08499D-3ADF-34A0-15CF-1917B54DA095}"/>
              </a:ext>
            </a:extLst>
          </p:cNvPr>
          <p:cNvSpPr/>
          <p:nvPr/>
        </p:nvSpPr>
        <p:spPr>
          <a:xfrm rot="5400000">
            <a:off x="7911738" y="414693"/>
            <a:ext cx="286805" cy="687108"/>
          </a:xfrm>
          <a:prstGeom prst="downArrow">
            <a:avLst>
              <a:gd name="adj1" fmla="val 50000"/>
              <a:gd name="adj2" fmla="val 87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17">
            <a:extLst>
              <a:ext uri="{FF2B5EF4-FFF2-40B4-BE49-F238E27FC236}">
                <a16:creationId xmlns:a16="http://schemas.microsoft.com/office/drawing/2014/main" id="{79D3F855-B93C-D189-E53B-0A2F87BD4F94}"/>
              </a:ext>
            </a:extLst>
          </p:cNvPr>
          <p:cNvSpPr txBox="1"/>
          <p:nvPr/>
        </p:nvSpPr>
        <p:spPr>
          <a:xfrm>
            <a:off x="8398693" y="584281"/>
            <a:ext cx="750565"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PLM</a:t>
            </a:r>
            <a:endParaRPr lang="en-US" sz="1600" dirty="0">
              <a:solidFill>
                <a:srgbClr val="FF0000"/>
              </a:solidFill>
              <a:latin typeface="Palatino Linotype" panose="02040502050505030304" pitchFamily="18" charset="0"/>
            </a:endParaRPr>
          </a:p>
        </p:txBody>
      </p:sp>
      <p:sp>
        <p:nvSpPr>
          <p:cNvPr id="3" name="Rectangle: Single Corner Snipped 4" descr="colored rectangle">
            <a:extLst>
              <a:ext uri="{FF2B5EF4-FFF2-40B4-BE49-F238E27FC236}">
                <a16:creationId xmlns:a16="http://schemas.microsoft.com/office/drawing/2014/main" id="{0A4ECA16-7231-26C2-3970-CB10B1A2871B}"/>
              </a:ext>
            </a:extLst>
          </p:cNvPr>
          <p:cNvSpPr>
            <a:spLocks/>
          </p:cNvSpPr>
          <p:nvPr/>
        </p:nvSpPr>
        <p:spPr>
          <a:xfrm rot="10800000" flipV="1">
            <a:off x="-2" y="6274122"/>
            <a:ext cx="12191999" cy="583878"/>
          </a:xfrm>
          <a:prstGeom prst="snip1Rect">
            <a:avLst>
              <a:gd name="adj" fmla="val 47819"/>
            </a:avLst>
          </a:prstGeom>
          <a:solidFill>
            <a:srgbClr val="3A3363"/>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algn="ctr">
              <a:lnSpc>
                <a:spcPct val="90000"/>
              </a:lnSpc>
              <a:defRPr/>
            </a:pPr>
            <a:r>
              <a:rPr lang="en-GB" dirty="0">
                <a:solidFill>
                  <a:schemeClr val="bg1"/>
                </a:solidFill>
                <a:latin typeface="Adobe Ming Std L" panose="02020300000000000000" pitchFamily="18" charset="-128"/>
                <a:ea typeface="Adobe Ming Std L" panose="02020300000000000000" pitchFamily="18" charset="-128"/>
              </a:rPr>
              <a:t>Legnaro, 16- 17 Nov 2023 </a:t>
            </a:r>
            <a:endParaRPr lang="en-GB" kern="0" dirty="0">
              <a:solidFill>
                <a:schemeClr val="bg1"/>
              </a:solidFill>
              <a:latin typeface="Adobe Ming Std L" panose="02020300000000000000" pitchFamily="18" charset="-128"/>
              <a:ea typeface="Adobe Ming Std L" panose="02020300000000000000" pitchFamily="18" charset="-128"/>
            </a:endParaRPr>
          </a:p>
        </p:txBody>
      </p:sp>
      <p:sp>
        <p:nvSpPr>
          <p:cNvPr id="4" name="Freccia in giù 1">
            <a:extLst>
              <a:ext uri="{FF2B5EF4-FFF2-40B4-BE49-F238E27FC236}">
                <a16:creationId xmlns:a16="http://schemas.microsoft.com/office/drawing/2014/main" id="{A79F4B2D-E164-3BD9-1166-2F89A71D08E7}"/>
              </a:ext>
            </a:extLst>
          </p:cNvPr>
          <p:cNvSpPr/>
          <p:nvPr/>
        </p:nvSpPr>
        <p:spPr>
          <a:xfrm rot="16200000">
            <a:off x="9342035" y="432094"/>
            <a:ext cx="316305" cy="672360"/>
          </a:xfrm>
          <a:prstGeom prst="downArrow">
            <a:avLst>
              <a:gd name="adj1" fmla="val 50000"/>
              <a:gd name="adj2" fmla="val 87294"/>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17">
            <a:extLst>
              <a:ext uri="{FF2B5EF4-FFF2-40B4-BE49-F238E27FC236}">
                <a16:creationId xmlns:a16="http://schemas.microsoft.com/office/drawing/2014/main" id="{E7509A71-9C10-8514-E8A6-292F20D12284}"/>
              </a:ext>
            </a:extLst>
          </p:cNvPr>
          <p:cNvSpPr txBox="1"/>
          <p:nvPr/>
        </p:nvSpPr>
        <p:spPr>
          <a:xfrm>
            <a:off x="9836365" y="557095"/>
            <a:ext cx="1478954" cy="369332"/>
          </a:xfrm>
          <a:prstGeom prst="rect">
            <a:avLst/>
          </a:prstGeom>
          <a:noFill/>
        </p:spPr>
        <p:txBody>
          <a:bodyPr wrap="square" rtlCol="0">
            <a:spAutoFit/>
          </a:bodyPr>
          <a:lstStyle/>
          <a:p>
            <a:pPr algn="ctr"/>
            <a:r>
              <a:rPr lang="en-US" b="1" dirty="0">
                <a:solidFill>
                  <a:srgbClr val="FF0000"/>
                </a:solidFill>
                <a:latin typeface="Palatino Linotype" panose="02040502050505030304" pitchFamily="18" charset="0"/>
              </a:rPr>
              <a:t>Partial area</a:t>
            </a:r>
            <a:endParaRPr lang="en-US" sz="1600" dirty="0">
              <a:solidFill>
                <a:srgbClr val="FF0000"/>
              </a:solidFill>
              <a:latin typeface="Palatino Linotype" panose="02040502050505030304" pitchFamily="18" charset="0"/>
            </a:endParaRPr>
          </a:p>
        </p:txBody>
      </p:sp>
      <p:sp>
        <p:nvSpPr>
          <p:cNvPr id="7" name="TextBox 17">
            <a:extLst>
              <a:ext uri="{FF2B5EF4-FFF2-40B4-BE49-F238E27FC236}">
                <a16:creationId xmlns:a16="http://schemas.microsoft.com/office/drawing/2014/main" id="{E777D16B-10F6-F0CA-934E-674E8E05F6C0}"/>
              </a:ext>
            </a:extLst>
          </p:cNvPr>
          <p:cNvSpPr txBox="1"/>
          <p:nvPr/>
        </p:nvSpPr>
        <p:spPr>
          <a:xfrm>
            <a:off x="5596427" y="1349642"/>
            <a:ext cx="2918923" cy="338554"/>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Same energy for every spot:</a:t>
            </a:r>
          </a:p>
        </p:txBody>
      </p:sp>
      <p:sp>
        <p:nvSpPr>
          <p:cNvPr id="8" name="TextBox 17">
            <a:extLst>
              <a:ext uri="{FF2B5EF4-FFF2-40B4-BE49-F238E27FC236}">
                <a16:creationId xmlns:a16="http://schemas.microsoft.com/office/drawing/2014/main" id="{6CCEF3D4-F21D-98EF-3F1A-4A4840F4CC64}"/>
              </a:ext>
            </a:extLst>
          </p:cNvPr>
          <p:cNvSpPr txBox="1"/>
          <p:nvPr/>
        </p:nvSpPr>
        <p:spPr>
          <a:xfrm>
            <a:off x="5844974" y="1853553"/>
            <a:ext cx="2513872" cy="1569660"/>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i="1" dirty="0">
                <a:latin typeface="Palatino Linotype" panose="02040502050505030304" pitchFamily="18" charset="0"/>
              </a:rPr>
              <a:t>Sb deposition:</a:t>
            </a:r>
          </a:p>
          <a:p>
            <a:pPr algn="ctr"/>
            <a:r>
              <a:rPr lang="en-US" sz="1600" dirty="0">
                <a:latin typeface="Palatino Linotype" panose="02040502050505030304" pitchFamily="18" charset="0"/>
              </a:rPr>
              <a:t>no preannealing ,</a:t>
            </a:r>
          </a:p>
          <a:p>
            <a:pPr algn="ctr"/>
            <a:r>
              <a:rPr lang="en-US" sz="1600" dirty="0">
                <a:latin typeface="Palatino Linotype" panose="02040502050505030304" pitchFamily="18" charset="0"/>
              </a:rPr>
              <a:t> 500 mJ/cm</a:t>
            </a:r>
            <a:r>
              <a:rPr lang="en-US" sz="1600" baseline="30000" dirty="0">
                <a:latin typeface="Palatino Linotype" panose="02040502050505030304" pitchFamily="18" charset="0"/>
              </a:rPr>
              <a:t>2</a:t>
            </a:r>
            <a:r>
              <a:rPr lang="en-US" sz="1600" dirty="0">
                <a:latin typeface="Palatino Linotype" panose="02040502050505030304" pitchFamily="18" charset="0"/>
              </a:rPr>
              <a:t> pulse</a:t>
            </a:r>
          </a:p>
          <a:p>
            <a:pPr algn="ctr"/>
            <a:r>
              <a:rPr lang="en-US" sz="1600" b="1" i="1" dirty="0">
                <a:latin typeface="Palatino Linotype" panose="02040502050505030304" pitchFamily="18" charset="0"/>
              </a:rPr>
              <a:t>Al-Ge deposition:</a:t>
            </a:r>
          </a:p>
          <a:p>
            <a:pPr algn="ctr"/>
            <a:r>
              <a:rPr lang="en-US" sz="1600" dirty="0">
                <a:latin typeface="Palatino Linotype" panose="02040502050505030304" pitchFamily="18" charset="0"/>
              </a:rPr>
              <a:t>100 </a:t>
            </a:r>
            <a:r>
              <a:rPr lang="en-US" sz="1600" dirty="0" err="1">
                <a:latin typeface="Palatino Linotype" panose="02040502050505030304" pitchFamily="18" charset="0"/>
              </a:rPr>
              <a:t>mJ</a:t>
            </a:r>
            <a:r>
              <a:rPr lang="en-US" sz="1600" dirty="0">
                <a:latin typeface="Palatino Linotype" panose="02040502050505030304" pitchFamily="18" charset="0"/>
              </a:rPr>
              <a:t>/cm</a:t>
            </a:r>
            <a:r>
              <a:rPr lang="en-US" sz="1600" baseline="30000" dirty="0">
                <a:latin typeface="Palatino Linotype" panose="02040502050505030304" pitchFamily="18" charset="0"/>
              </a:rPr>
              <a:t>2</a:t>
            </a:r>
            <a:r>
              <a:rPr lang="en-US" sz="1600" dirty="0">
                <a:latin typeface="Palatino Linotype" panose="02040502050505030304" pitchFamily="18" charset="0"/>
              </a:rPr>
              <a:t> </a:t>
            </a:r>
            <a:r>
              <a:rPr lang="en-US" sz="1600" dirty="0" err="1">
                <a:latin typeface="Palatino Linotype" panose="02040502050505030304" pitchFamily="18" charset="0"/>
              </a:rPr>
              <a:t>preannealing</a:t>
            </a:r>
            <a:r>
              <a:rPr lang="en-US" sz="1600" dirty="0">
                <a:latin typeface="Palatino Linotype" panose="02040502050505030304" pitchFamily="18" charset="0"/>
              </a:rPr>
              <a:t> pulse + 500 </a:t>
            </a:r>
            <a:r>
              <a:rPr lang="en-US" sz="1600" dirty="0" err="1">
                <a:latin typeface="Palatino Linotype" panose="02040502050505030304" pitchFamily="18" charset="0"/>
              </a:rPr>
              <a:t>mJ</a:t>
            </a:r>
            <a:r>
              <a:rPr lang="en-US" sz="1600" dirty="0">
                <a:latin typeface="Palatino Linotype" panose="02040502050505030304" pitchFamily="18" charset="0"/>
              </a:rPr>
              <a:t>/cm</a:t>
            </a:r>
            <a:r>
              <a:rPr lang="en-US" sz="1600" baseline="30000" dirty="0">
                <a:latin typeface="Palatino Linotype" panose="02040502050505030304" pitchFamily="18" charset="0"/>
              </a:rPr>
              <a:t>2</a:t>
            </a:r>
            <a:r>
              <a:rPr lang="en-US" sz="1600" dirty="0">
                <a:latin typeface="Palatino Linotype" panose="02040502050505030304" pitchFamily="18" charset="0"/>
              </a:rPr>
              <a:t> pulse</a:t>
            </a:r>
          </a:p>
        </p:txBody>
      </p:sp>
      <p:sp>
        <p:nvSpPr>
          <p:cNvPr id="10" name="TextBox 17">
            <a:extLst>
              <a:ext uri="{FF2B5EF4-FFF2-40B4-BE49-F238E27FC236}">
                <a16:creationId xmlns:a16="http://schemas.microsoft.com/office/drawing/2014/main" id="{8E552235-84C1-040B-1DAE-0B8862F73A10}"/>
              </a:ext>
            </a:extLst>
          </p:cNvPr>
          <p:cNvSpPr txBox="1"/>
          <p:nvPr/>
        </p:nvSpPr>
        <p:spPr>
          <a:xfrm>
            <a:off x="5952538" y="3422286"/>
            <a:ext cx="2368208" cy="307777"/>
          </a:xfrm>
          <a:prstGeom prst="rect">
            <a:avLst/>
          </a:prstGeom>
          <a:solidFill>
            <a:schemeClr val="accent6">
              <a:lumMod val="40000"/>
              <a:lumOff val="60000"/>
            </a:schemeClr>
          </a:solidFill>
          <a:ln w="28575">
            <a:solidFill>
              <a:schemeClr val="accent6">
                <a:lumMod val="75000"/>
              </a:schemeClr>
            </a:solidFill>
          </a:ln>
        </p:spPr>
        <p:txBody>
          <a:bodyPr wrap="square" rtlCol="0">
            <a:spAutoFit/>
          </a:bodyPr>
          <a:lstStyle/>
          <a:p>
            <a:pPr algn="ctr"/>
            <a:r>
              <a:rPr lang="en-US" sz="1400" i="1" dirty="0">
                <a:latin typeface="Palatino Linotype" panose="02040502050505030304" pitchFamily="18" charset="0"/>
              </a:rPr>
              <a:t>Patent  WO 2021/214028 A1</a:t>
            </a:r>
          </a:p>
        </p:txBody>
      </p:sp>
      <p:pic>
        <p:nvPicPr>
          <p:cNvPr id="11" name="Picture 21" descr="A picture containing circle, oval, mirror, round&#10;&#10;Description automatically generated">
            <a:extLst>
              <a:ext uri="{FF2B5EF4-FFF2-40B4-BE49-F238E27FC236}">
                <a16:creationId xmlns:a16="http://schemas.microsoft.com/office/drawing/2014/main" id="{9253E67D-7F91-84EC-CB88-049553704613}"/>
              </a:ext>
            </a:extLst>
          </p:cNvPr>
          <p:cNvPicPr>
            <a:picLocks noChangeAspect="1"/>
          </p:cNvPicPr>
          <p:nvPr/>
        </p:nvPicPr>
        <p:blipFill rotWithShape="1">
          <a:blip r:embed="rId3">
            <a:extLst>
              <a:ext uri="{28A0092B-C50C-407E-A947-70E740481C1C}">
                <a14:useLocalDpi xmlns:a14="http://schemas.microsoft.com/office/drawing/2010/main" val="0"/>
              </a:ext>
            </a:extLst>
          </a:blip>
          <a:srcRect l="6649" r="3646"/>
          <a:stretch/>
        </p:blipFill>
        <p:spPr>
          <a:xfrm rot="5400000">
            <a:off x="6012960" y="4006166"/>
            <a:ext cx="2177898" cy="1820869"/>
          </a:xfrm>
          <a:prstGeom prst="rect">
            <a:avLst/>
          </a:prstGeom>
        </p:spPr>
      </p:pic>
      <p:sp>
        <p:nvSpPr>
          <p:cNvPr id="16" name="TextBox 17">
            <a:extLst>
              <a:ext uri="{FF2B5EF4-FFF2-40B4-BE49-F238E27FC236}">
                <a16:creationId xmlns:a16="http://schemas.microsoft.com/office/drawing/2014/main" id="{6E6FE907-2A1F-84B3-8AFD-653904A9D160}"/>
              </a:ext>
            </a:extLst>
          </p:cNvPr>
          <p:cNvSpPr txBox="1"/>
          <p:nvPr/>
        </p:nvSpPr>
        <p:spPr>
          <a:xfrm>
            <a:off x="9283071" y="1342731"/>
            <a:ext cx="2585542" cy="338554"/>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b="1" dirty="0">
                <a:latin typeface="Palatino Linotype" panose="02040502050505030304" pitchFamily="18" charset="0"/>
              </a:rPr>
              <a:t>Different recipes:</a:t>
            </a:r>
          </a:p>
        </p:txBody>
      </p:sp>
      <p:sp>
        <p:nvSpPr>
          <p:cNvPr id="19" name="TextBox 17">
            <a:extLst>
              <a:ext uri="{FF2B5EF4-FFF2-40B4-BE49-F238E27FC236}">
                <a16:creationId xmlns:a16="http://schemas.microsoft.com/office/drawing/2014/main" id="{4419EE83-1D87-7F33-53FA-DC1DF18062EE}"/>
              </a:ext>
            </a:extLst>
          </p:cNvPr>
          <p:cNvSpPr txBox="1"/>
          <p:nvPr/>
        </p:nvSpPr>
        <p:spPr>
          <a:xfrm>
            <a:off x="9205783" y="1982604"/>
            <a:ext cx="2740118" cy="830997"/>
          </a:xfrm>
          <a:prstGeom prst="rect">
            <a:avLst/>
          </a:prstGeom>
          <a:solidFill>
            <a:schemeClr val="accent4">
              <a:lumMod val="20000"/>
              <a:lumOff val="80000"/>
            </a:schemeClr>
          </a:solidFill>
          <a:ln w="28575">
            <a:solidFill>
              <a:srgbClr val="FFC000"/>
            </a:solidFill>
          </a:ln>
        </p:spPr>
        <p:txBody>
          <a:bodyPr wrap="square" rtlCol="0">
            <a:spAutoFit/>
          </a:bodyPr>
          <a:lstStyle/>
          <a:p>
            <a:pPr algn="ctr"/>
            <a:r>
              <a:rPr lang="en-US" sz="1600" dirty="0">
                <a:latin typeface="Palatino Linotype" panose="02040502050505030304" pitchFamily="18" charset="0"/>
              </a:rPr>
              <a:t>Different energy densities, different number of pulses, geometric flexibility, etc.</a:t>
            </a:r>
          </a:p>
        </p:txBody>
      </p:sp>
      <p:pic>
        <p:nvPicPr>
          <p:cNvPr id="22" name="Picture 57" descr="A picture containing rectangle, square, screenshot&#10;&#10;Description automatically generated">
            <a:extLst>
              <a:ext uri="{FF2B5EF4-FFF2-40B4-BE49-F238E27FC236}">
                <a16:creationId xmlns:a16="http://schemas.microsoft.com/office/drawing/2014/main" id="{03578C4A-2491-DC7B-2106-60AD4DA87651}"/>
              </a:ext>
            </a:extLst>
          </p:cNvPr>
          <p:cNvPicPr>
            <a:picLocks noChangeAspect="1"/>
          </p:cNvPicPr>
          <p:nvPr/>
        </p:nvPicPr>
        <p:blipFill rotWithShape="1">
          <a:blip r:embed="rId4">
            <a:extLst>
              <a:ext uri="{28A0092B-C50C-407E-A947-70E740481C1C}">
                <a14:useLocalDpi xmlns:a14="http://schemas.microsoft.com/office/drawing/2010/main" val="0"/>
              </a:ext>
            </a:extLst>
          </a:blip>
          <a:srcRect l="17850" r="10108"/>
          <a:stretch/>
        </p:blipFill>
        <p:spPr>
          <a:xfrm rot="5400000">
            <a:off x="9486892" y="3221867"/>
            <a:ext cx="2177898" cy="2267289"/>
          </a:xfrm>
          <a:prstGeom prst="rect">
            <a:avLst/>
          </a:prstGeom>
        </p:spPr>
      </p:pic>
      <p:cxnSp>
        <p:nvCxnSpPr>
          <p:cNvPr id="23" name="Straight Arrow Connector 70">
            <a:extLst>
              <a:ext uri="{FF2B5EF4-FFF2-40B4-BE49-F238E27FC236}">
                <a16:creationId xmlns:a16="http://schemas.microsoft.com/office/drawing/2014/main" id="{2DDDD97F-E1A6-4B24-DA01-219FCEB051E0}"/>
              </a:ext>
            </a:extLst>
          </p:cNvPr>
          <p:cNvCxnSpPr>
            <a:cxnSpLocks/>
          </p:cNvCxnSpPr>
          <p:nvPr/>
        </p:nvCxnSpPr>
        <p:spPr>
          <a:xfrm>
            <a:off x="7056811" y="869891"/>
            <a:ext cx="0" cy="46129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70">
            <a:extLst>
              <a:ext uri="{FF2B5EF4-FFF2-40B4-BE49-F238E27FC236}">
                <a16:creationId xmlns:a16="http://schemas.microsoft.com/office/drawing/2014/main" id="{D0BC961C-DA9F-C4D5-7D0C-E0DFE3C1E061}"/>
              </a:ext>
            </a:extLst>
          </p:cNvPr>
          <p:cNvCxnSpPr>
            <a:cxnSpLocks/>
          </p:cNvCxnSpPr>
          <p:nvPr/>
        </p:nvCxnSpPr>
        <p:spPr>
          <a:xfrm>
            <a:off x="10619161" y="869891"/>
            <a:ext cx="0" cy="46129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6748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4" grpId="0" animBg="1"/>
      <p:bldP spid="5" grpId="0"/>
      <p:bldP spid="7" grpId="0" animBg="1"/>
      <p:bldP spid="8" grpId="0" animBg="1"/>
      <p:bldP spid="10" grpId="0" animBg="1"/>
      <p:bldP spid="16"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10280</TotalTime>
  <Words>4220</Words>
  <Application>Microsoft Office PowerPoint</Application>
  <PresentationFormat>Widescreen</PresentationFormat>
  <Paragraphs>472</Paragraphs>
  <Slides>36</Slides>
  <Notes>30</Notes>
  <HiddenSlides>1</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36</vt:i4>
      </vt:variant>
    </vt:vector>
  </HeadingPairs>
  <TitlesOfParts>
    <vt:vector size="48" baseType="lpstr">
      <vt:lpstr>Adobe Ming Std L</vt:lpstr>
      <vt:lpstr>Arial</vt:lpstr>
      <vt:lpstr>Arial Black</vt:lpstr>
      <vt:lpstr>Bell MT</vt:lpstr>
      <vt:lpstr>Calibri</vt:lpstr>
      <vt:lpstr>Calibri Light</vt:lpstr>
      <vt:lpstr>Cambria Math</vt:lpstr>
      <vt:lpstr>Helvetica Neue</vt:lpstr>
      <vt:lpstr>Palatino Linotype</vt:lpstr>
      <vt:lpstr>Roboto</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Stefano Bertoldo</dc:creator>
  <cp:lastModifiedBy>Chiara Carraro</cp:lastModifiedBy>
  <cp:revision>37</cp:revision>
  <dcterms:created xsi:type="dcterms:W3CDTF">2021-09-08T15:02:46Z</dcterms:created>
  <dcterms:modified xsi:type="dcterms:W3CDTF">2023-11-16T17:00:41Z</dcterms:modified>
</cp:coreProperties>
</file>