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9"/>
  </p:notesMasterIdLst>
  <p:sldIdLst>
    <p:sldId id="256" r:id="rId3"/>
    <p:sldId id="380" r:id="rId4"/>
    <p:sldId id="382" r:id="rId5"/>
    <p:sldId id="401" r:id="rId6"/>
    <p:sldId id="383" r:id="rId7"/>
    <p:sldId id="391" r:id="rId8"/>
    <p:sldId id="392" r:id="rId9"/>
    <p:sldId id="315" r:id="rId10"/>
    <p:sldId id="384" r:id="rId11"/>
    <p:sldId id="404" r:id="rId12"/>
    <p:sldId id="405" r:id="rId13"/>
    <p:sldId id="406" r:id="rId14"/>
    <p:sldId id="407" r:id="rId15"/>
    <p:sldId id="385" r:id="rId16"/>
    <p:sldId id="400" r:id="rId17"/>
    <p:sldId id="402" r:id="rId18"/>
    <p:sldId id="409" r:id="rId19"/>
    <p:sldId id="386" r:id="rId20"/>
    <p:sldId id="397" r:id="rId21"/>
    <p:sldId id="408" r:id="rId22"/>
    <p:sldId id="387" r:id="rId23"/>
    <p:sldId id="396" r:id="rId24"/>
    <p:sldId id="379" r:id="rId25"/>
    <p:sldId id="389" r:id="rId26"/>
    <p:sldId id="388" r:id="rId27"/>
    <p:sldId id="39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E5E6"/>
    <a:srgbClr val="0066FF"/>
    <a:srgbClr val="CC00CC"/>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6517" autoAdjust="0"/>
  </p:normalViewPr>
  <p:slideViewPr>
    <p:cSldViewPr>
      <p:cViewPr varScale="1">
        <p:scale>
          <a:sx n="107" d="100"/>
          <a:sy n="107" d="100"/>
        </p:scale>
        <p:origin x="13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ilvestr\cernbox2\11_Missions\2023-11-17%20LNL%20-%20User%20Meetign\02_Analisi_Calendario_Tandem_Da2012ALuglio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rena\Documents\Job\Docs\2%20-%20Conferenze_&amp;_Seminari\2018%20LNL%20Users%20Meeting\Chart%20in%20Microsoft%20PowerPoi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erena\Documents\Job\Docs\4%20-%20LNL%20(SIRAD,%20scuola%20LNL,%20ann%20rep,%20mod,%20etc)\SIRAD\Log%20SIRAD%20activity\02_Analisi_Calendario_Tandem_Da2012ALuglio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erena\Documents\Job\Docs\4%20-%20LNL%20(SIRAD,%20scuola%20LNL,%20ann%20rep,%20mod,%20etc)\SIRAD\Log%20SIRAD%20activity\02_Analisi_Calendario_Tandem_Da2012ALuglio20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erena\Documents\Job\Docs\4%20-%20LNL%20(SIRAD,%20scuola%20LNL,%20ann%20rep,%20mod,%20etc)\SIRAD\Log%20SIRAD%20activity\02_Analisi_Calendario_Tandem_Da2012ALuglio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ilato\Dropbox%20(Personale)\MZM_driver\Measure\SEU_Test_LN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Days</a:t>
            </a:r>
            <a:r>
              <a:rPr lang="en-US" baseline="0"/>
              <a:t> of beamtime allocated for SIRAD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9.0462861558552571E-2"/>
          <c:y val="0.13948878549272251"/>
          <c:w val="0.88108363100827347"/>
          <c:h val="0.69287192794082553"/>
        </c:manualLayout>
      </c:layout>
      <c:scatterChart>
        <c:scatterStyle val="lineMarker"/>
        <c:varyColors val="0"/>
        <c:ser>
          <c:idx val="0"/>
          <c:order val="0"/>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'Updated to 2023'!$A$6:$A$18</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numCache>
            </c:numRef>
          </c:xVal>
          <c:yVal>
            <c:numRef>
              <c:f>'Updated to 2023'!$B$6:$B$18</c:f>
              <c:numCache>
                <c:formatCode>0</c:formatCode>
                <c:ptCount val="13"/>
                <c:pt idx="0">
                  <c:v>20</c:v>
                </c:pt>
                <c:pt idx="1">
                  <c:v>24</c:v>
                </c:pt>
                <c:pt idx="2">
                  <c:v>25</c:v>
                </c:pt>
                <c:pt idx="3">
                  <c:v>21</c:v>
                </c:pt>
                <c:pt idx="4">
                  <c:v>6</c:v>
                </c:pt>
                <c:pt idx="5">
                  <c:v>14</c:v>
                </c:pt>
                <c:pt idx="6">
                  <c:v>1</c:v>
                </c:pt>
                <c:pt idx="7">
                  <c:v>2</c:v>
                </c:pt>
                <c:pt idx="8">
                  <c:v>0</c:v>
                </c:pt>
                <c:pt idx="9">
                  <c:v>3</c:v>
                </c:pt>
                <c:pt idx="10">
                  <c:v>11</c:v>
                </c:pt>
              </c:numCache>
            </c:numRef>
          </c:yVal>
          <c:smooth val="0"/>
          <c:extLst>
            <c:ext xmlns:c16="http://schemas.microsoft.com/office/drawing/2014/chart" uri="{C3380CC4-5D6E-409C-BE32-E72D297353CC}">
              <c16:uniqueId val="{00000000-6321-4805-9A74-04DA9BDA2387}"/>
            </c:ext>
          </c:extLst>
        </c:ser>
        <c:dLbls>
          <c:showLegendKey val="0"/>
          <c:showVal val="0"/>
          <c:showCatName val="0"/>
          <c:showSerName val="0"/>
          <c:showPercent val="0"/>
          <c:showBubbleSize val="0"/>
        </c:dLbls>
        <c:axId val="1735757551"/>
        <c:axId val="1735761711"/>
      </c:scatterChart>
      <c:valAx>
        <c:axId val="1735757551"/>
        <c:scaling>
          <c:orientation val="minMax"/>
          <c:min val="201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35761711"/>
        <c:crosses val="autoZero"/>
        <c:crossBetween val="midCat"/>
        <c:majorUnit val="1"/>
      </c:valAx>
      <c:valAx>
        <c:axId val="17357617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a:t>Days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35757551"/>
        <c:crosses val="autoZero"/>
        <c:crossBetween val="midCat"/>
      </c:valAx>
      <c:spPr>
        <a:noFill/>
        <a:ln w="12700">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9525" cap="rnd">
              <a:solidFill>
                <a:schemeClr val="accent1">
                  <a:shade val="70000"/>
                  <a:satMod val="150000"/>
                  <a:alpha val="70000"/>
                </a:schemeClr>
              </a:solidFill>
              <a:prstDash val="sysDot"/>
              <a:round/>
            </a:ln>
            <a:effectLst/>
          </c:spPr>
          <c:marker>
            <c:symbol val="circle"/>
            <c:size val="5"/>
            <c:spPr>
              <a:gradFill>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a:solidFill>
                  <a:schemeClr val="accent1"/>
                </a:solidFill>
              </a:ln>
              <a:effectLst/>
            </c:spPr>
          </c:marker>
          <c:xVal>
            <c:numRef>
              <c:f>Foglio1!$A$4:$A$23</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xVal>
          <c:yVal>
            <c:numRef>
              <c:f>Foglio1!$B$4:$B$23</c:f>
              <c:numCache>
                <c:formatCode>General</c:formatCode>
                <c:ptCount val="20"/>
                <c:pt idx="0">
                  <c:v>7</c:v>
                </c:pt>
                <c:pt idx="1">
                  <c:v>17</c:v>
                </c:pt>
                <c:pt idx="2">
                  <c:v>25</c:v>
                </c:pt>
                <c:pt idx="3">
                  <c:v>26</c:v>
                </c:pt>
                <c:pt idx="4">
                  <c:v>20</c:v>
                </c:pt>
                <c:pt idx="5">
                  <c:v>12</c:v>
                </c:pt>
                <c:pt idx="6">
                  <c:v>6</c:v>
                </c:pt>
                <c:pt idx="7">
                  <c:v>12</c:v>
                </c:pt>
                <c:pt idx="8">
                  <c:v>6</c:v>
                </c:pt>
                <c:pt idx="9">
                  <c:v>8</c:v>
                </c:pt>
                <c:pt idx="10">
                  <c:v>8</c:v>
                </c:pt>
                <c:pt idx="11">
                  <c:v>7</c:v>
                </c:pt>
                <c:pt idx="12">
                  <c:v>22</c:v>
                </c:pt>
                <c:pt idx="13">
                  <c:v>20</c:v>
                </c:pt>
                <c:pt idx="14">
                  <c:v>24</c:v>
                </c:pt>
                <c:pt idx="15">
                  <c:v>25</c:v>
                </c:pt>
                <c:pt idx="16">
                  <c:v>21</c:v>
                </c:pt>
                <c:pt idx="17">
                  <c:v>6</c:v>
                </c:pt>
                <c:pt idx="18">
                  <c:v>14</c:v>
                </c:pt>
                <c:pt idx="19">
                  <c:v>0</c:v>
                </c:pt>
              </c:numCache>
            </c:numRef>
          </c:yVal>
          <c:smooth val="0"/>
          <c:extLst>
            <c:ext xmlns:c16="http://schemas.microsoft.com/office/drawing/2014/chart" uri="{C3380CC4-5D6E-409C-BE32-E72D297353CC}">
              <c16:uniqueId val="{00000000-C02B-440E-9EC8-760B231704AE}"/>
            </c:ext>
          </c:extLst>
        </c:ser>
        <c:dLbls>
          <c:showLegendKey val="0"/>
          <c:showVal val="0"/>
          <c:showCatName val="0"/>
          <c:showSerName val="0"/>
          <c:showPercent val="0"/>
          <c:showBubbleSize val="0"/>
        </c:dLbls>
        <c:axId val="462347688"/>
        <c:axId val="462350040"/>
      </c:scatterChart>
      <c:valAx>
        <c:axId val="462347688"/>
        <c:scaling>
          <c:orientation val="minMax"/>
          <c:max val="2020"/>
          <c:min val="2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it-IT" b="1"/>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462350040"/>
        <c:crosses val="autoZero"/>
        <c:crossBetween val="midCat"/>
      </c:valAx>
      <c:valAx>
        <c:axId val="462350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it-IT" b="1"/>
                  <a:t>Days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462347688"/>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Analisi_ORDINATA_2017!$O$9:$O$13</c:f>
              <c:strCache>
                <c:ptCount val="5"/>
                <c:pt idx="0">
                  <c:v>INFN</c:v>
                </c:pt>
                <c:pt idx="1">
                  <c:v>DEI Padova</c:v>
                </c:pt>
                <c:pt idx="2">
                  <c:v>Cassino</c:v>
                </c:pt>
                <c:pt idx="3">
                  <c:v>Enea</c:v>
                </c:pt>
                <c:pt idx="4">
                  <c:v>Others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C09-4B7D-86DF-82F4F5BEF29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C09-4B7D-86DF-82F4F5BEF29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C09-4B7D-86DF-82F4F5BEF29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C09-4B7D-86DF-82F4F5BEF29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C09-4B7D-86DF-82F4F5BEF296}"/>
              </c:ext>
            </c:extLst>
          </c:dPt>
          <c:dLbls>
            <c:dLbl>
              <c:idx val="0"/>
              <c:layout>
                <c:manualLayout>
                  <c:x val="-0.23874055537209668"/>
                  <c:y val="1.6852858048749583E-2"/>
                </c:manualLayout>
              </c:layout>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C09-4B7D-86DF-82F4F5BEF296}"/>
                </c:ext>
              </c:extLst>
            </c:dLbl>
            <c:dLbl>
              <c:idx val="1"/>
              <c:layout>
                <c:manualLayout>
                  <c:x val="0.16760932839054873"/>
                  <c:y val="-0.27395733561677088"/>
                </c:manualLayout>
              </c:layout>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C09-4B7D-86DF-82F4F5BEF296}"/>
                </c:ext>
              </c:extLst>
            </c:dLbl>
            <c:dLbl>
              <c:idx val="2"/>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extLst>
                <c:ext xmlns:c16="http://schemas.microsoft.com/office/drawing/2014/chart" uri="{C3380CC4-5D6E-409C-BE32-E72D297353CC}">
                  <c16:uniqueId val="{00000005-7C09-4B7D-86DF-82F4F5BEF296}"/>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it-I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Analisi_ORDINATA_2017!$O$9:$O$13</c:f>
              <c:strCache>
                <c:ptCount val="5"/>
                <c:pt idx="0">
                  <c:v>INFN</c:v>
                </c:pt>
                <c:pt idx="1">
                  <c:v>DEI Padova</c:v>
                </c:pt>
                <c:pt idx="2">
                  <c:v>Cassino</c:v>
                </c:pt>
                <c:pt idx="3">
                  <c:v>Enea</c:v>
                </c:pt>
                <c:pt idx="4">
                  <c:v>Others</c:v>
                </c:pt>
              </c:strCache>
            </c:strRef>
          </c:cat>
          <c:val>
            <c:numRef>
              <c:f>Analisi_ORDINATA_2017!$Q$9:$Q$13</c:f>
              <c:numCache>
                <c:formatCode>0</c:formatCode>
                <c:ptCount val="5"/>
                <c:pt idx="0">
                  <c:v>54</c:v>
                </c:pt>
                <c:pt idx="1">
                  <c:v>19</c:v>
                </c:pt>
                <c:pt idx="2">
                  <c:v>22</c:v>
                </c:pt>
                <c:pt idx="3">
                  <c:v>12</c:v>
                </c:pt>
                <c:pt idx="4">
                  <c:v>3</c:v>
                </c:pt>
              </c:numCache>
            </c:numRef>
          </c:val>
          <c:extLst>
            <c:ext xmlns:c16="http://schemas.microsoft.com/office/drawing/2014/chart" uri="{C3380CC4-5D6E-409C-BE32-E72D297353CC}">
              <c16:uniqueId val="{0000000A-7C09-4B7D-86DF-82F4F5BEF296}"/>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Analisi_ORDINATA_2017!$O$3:$O$5</c:f>
              <c:strCache>
                <c:ptCount val="3"/>
                <c:pt idx="0">
                  <c:v>HEP</c:v>
                </c:pt>
                <c:pt idx="1">
                  <c:v>SPACE</c:v>
                </c:pt>
                <c:pt idx="2">
                  <c:v>Other</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5D7-48A0-ACB2-101E711AF6E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5D7-48A0-ACB2-101E711AF6E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5D7-48A0-ACB2-101E711AF6E1}"/>
              </c:ext>
            </c:extLst>
          </c:dPt>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Analisi_ORDINATA!$M$5:$M$7</c:f>
              <c:strCache>
                <c:ptCount val="3"/>
                <c:pt idx="0">
                  <c:v>HEP</c:v>
                </c:pt>
                <c:pt idx="1">
                  <c:v>SPACE</c:v>
                </c:pt>
                <c:pt idx="2">
                  <c:v>Other</c:v>
                </c:pt>
              </c:strCache>
            </c:strRef>
          </c:cat>
          <c:val>
            <c:numRef>
              <c:f>Analisi_ORDINATA_2017!$Q$3:$Q$5</c:f>
              <c:numCache>
                <c:formatCode>0</c:formatCode>
                <c:ptCount val="3"/>
                <c:pt idx="0">
                  <c:v>54</c:v>
                </c:pt>
                <c:pt idx="1">
                  <c:v>27</c:v>
                </c:pt>
                <c:pt idx="2">
                  <c:v>29</c:v>
                </c:pt>
              </c:numCache>
            </c:numRef>
          </c:val>
          <c:extLst>
            <c:ext xmlns:c16="http://schemas.microsoft.com/office/drawing/2014/chart" uri="{C3380CC4-5D6E-409C-BE32-E72D297353CC}">
              <c16:uniqueId val="{00000006-65D7-48A0-ACB2-101E711AF6E1}"/>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Elab!$B$7:$L$7</c:f>
              <c:numCache>
                <c:formatCode>General</c:formatCode>
                <c:ptCount val="11"/>
                <c:pt idx="0">
                  <c:v>3.1579999999999999</c:v>
                </c:pt>
                <c:pt idx="1">
                  <c:v>3.1579999999999999</c:v>
                </c:pt>
                <c:pt idx="2">
                  <c:v>3.1579999999999999</c:v>
                </c:pt>
                <c:pt idx="3">
                  <c:v>8.7899999999999991</c:v>
                </c:pt>
                <c:pt idx="4">
                  <c:v>8.7899999999999991</c:v>
                </c:pt>
                <c:pt idx="5">
                  <c:v>13.2</c:v>
                </c:pt>
                <c:pt idx="6">
                  <c:v>13.2</c:v>
                </c:pt>
                <c:pt idx="7">
                  <c:v>28.4</c:v>
                </c:pt>
                <c:pt idx="8">
                  <c:v>42</c:v>
                </c:pt>
                <c:pt idx="9">
                  <c:v>57.01</c:v>
                </c:pt>
                <c:pt idx="10">
                  <c:v>62.5</c:v>
                </c:pt>
              </c:numCache>
            </c:numRef>
          </c:xVal>
          <c:yVal>
            <c:numRef>
              <c:f>Elab!$B$10:$L$10</c:f>
              <c:numCache>
                <c:formatCode>0.00E+00</c:formatCode>
                <c:ptCount val="11"/>
                <c:pt idx="0">
                  <c:v>1.0000000000000001E-9</c:v>
                </c:pt>
                <c:pt idx="1">
                  <c:v>1.0000000000000001E-9</c:v>
                </c:pt>
                <c:pt idx="2">
                  <c:v>1.0000000000000001E-9</c:v>
                </c:pt>
                <c:pt idx="3" formatCode="General">
                  <c:v>7.0315621254494605E-6</c:v>
                </c:pt>
                <c:pt idx="4" formatCode="General">
                  <c:v>7.2256913470115969E-6</c:v>
                </c:pt>
                <c:pt idx="5" formatCode="General">
                  <c:v>7.9905992949471213E-6</c:v>
                </c:pt>
                <c:pt idx="6" formatCode="General">
                  <c:v>8.0796252927400463E-6</c:v>
                </c:pt>
                <c:pt idx="7" formatCode="General">
                  <c:v>4.2448979591836737E-6</c:v>
                </c:pt>
                <c:pt idx="8" formatCode="General">
                  <c:v>3.303912213740458E-6</c:v>
                </c:pt>
                <c:pt idx="9" formatCode="General">
                  <c:v>2.1834061135371177E-6</c:v>
                </c:pt>
                <c:pt idx="10" formatCode="General">
                  <c:v>2.5023362060014535E-6</c:v>
                </c:pt>
              </c:numCache>
            </c:numRef>
          </c:yVal>
          <c:smooth val="1"/>
          <c:extLst>
            <c:ext xmlns:c16="http://schemas.microsoft.com/office/drawing/2014/chart" uri="{C3380CC4-5D6E-409C-BE32-E72D297353CC}">
              <c16:uniqueId val="{00000000-2D49-4FB0-BAD5-FBF156F8C26F}"/>
            </c:ext>
          </c:extLst>
        </c:ser>
        <c:dLbls>
          <c:showLegendKey val="0"/>
          <c:showVal val="0"/>
          <c:showCatName val="0"/>
          <c:showSerName val="0"/>
          <c:showPercent val="0"/>
          <c:showBubbleSize val="0"/>
        </c:dLbls>
        <c:axId val="401480144"/>
        <c:axId val="401476896"/>
      </c:scatterChart>
      <c:valAx>
        <c:axId val="4014801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dirty="0"/>
                  <a:t>LET(</a:t>
                </a:r>
                <a:r>
                  <a:rPr lang="en-US" dirty="0" err="1"/>
                  <a:t>Mev</a:t>
                </a:r>
                <a:r>
                  <a:rPr lang="en-US" dirty="0"/>
                  <a:t>*cm</a:t>
                </a:r>
                <a:r>
                  <a:rPr lang="en-US" baseline="30000" dirty="0"/>
                  <a:t>2</a:t>
                </a:r>
                <a:r>
                  <a:rPr lang="en-US" dirty="0"/>
                  <a:t>/mg)</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it-IT"/>
          </a:p>
        </c:txPr>
        <c:crossAx val="401476896"/>
        <c:crossesAt val="1.0000000000000005E-9"/>
        <c:crossBetween val="midCat"/>
      </c:valAx>
      <c:valAx>
        <c:axId val="401476896"/>
        <c:scaling>
          <c:logBase val="10"/>
          <c:orientation val="minMax"/>
          <c:max val="1.0000000000000003E-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dirty="0"/>
                  <a:t>Cross-section (cm</a:t>
                </a:r>
                <a:r>
                  <a:rPr lang="en-US" baseline="30000" dirty="0"/>
                  <a:t>2</a:t>
                </a:r>
                <a:r>
                  <a:rPr lang="en-US" dirty="0"/>
                  <a:t>)</a:t>
                </a:r>
              </a:p>
            </c:rich>
          </c:tx>
          <c:layout>
            <c:manualLayout>
              <c:xMode val="edge"/>
              <c:yMode val="edge"/>
              <c:x val="5.3947918145091166E-2"/>
              <c:y val="0.2222011071774391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it-IT"/>
          </a:p>
        </c:txPr>
        <c:crossAx val="4014801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02B96F-11C5-4206-8454-59D9516B2885}" type="datetimeFigureOut">
              <a:rPr lang="en-US" smtClean="0"/>
              <a:t>11/17/2023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E08675-541F-46F9-8FE8-20294D43C7FF}" type="slidenum">
              <a:rPr lang="en-US" smtClean="0"/>
              <a:t>‹N›</a:t>
            </a:fld>
            <a:endParaRPr lang="en-US"/>
          </a:p>
        </p:txBody>
      </p:sp>
    </p:spTree>
    <p:extLst>
      <p:ext uri="{BB962C8B-B14F-4D97-AF65-F5344CB8AC3E}">
        <p14:creationId xmlns:p14="http://schemas.microsoft.com/office/powerpoint/2010/main" val="4306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30E08675-541F-46F9-8FE8-20294D43C7FF}" type="slidenum">
              <a:rPr lang="en-US" smtClean="0"/>
              <a:t>9</a:t>
            </a:fld>
            <a:endParaRPr lang="en-US"/>
          </a:p>
        </p:txBody>
      </p:sp>
    </p:spTree>
    <p:extLst>
      <p:ext uri="{BB962C8B-B14F-4D97-AF65-F5344CB8AC3E}">
        <p14:creationId xmlns:p14="http://schemas.microsoft.com/office/powerpoint/2010/main" val="393933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30E08675-541F-46F9-8FE8-20294D43C7FF}" type="slidenum">
              <a:rPr lang="en-US" smtClean="0"/>
              <a:t>13</a:t>
            </a:fld>
            <a:endParaRPr lang="en-US"/>
          </a:p>
        </p:txBody>
      </p:sp>
    </p:spTree>
    <p:extLst>
      <p:ext uri="{BB962C8B-B14F-4D97-AF65-F5344CB8AC3E}">
        <p14:creationId xmlns:p14="http://schemas.microsoft.com/office/powerpoint/2010/main" val="374942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the GBT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part of the “Radiation Hard Optical Link Project” which aims at developing a radiation hard bi-directional optical link for use in the LHC upgrade programs. The link targets data transmission between the on-detector and off-detector electronics serving simultaneously applications such as data acquisition, timing, trigger and experiment control. The GBT Project it self aims at the development of radiation hard chipset that will allow the implementation of such a link. The project aims also at the development of HDL code to enable FPGAs to interface directly with the links based on the GBT chip set.</a:t>
            </a:r>
            <a:endParaRPr lang="it-IT" dirty="0"/>
          </a:p>
        </p:txBody>
      </p:sp>
      <p:sp>
        <p:nvSpPr>
          <p:cNvPr id="4" name="Slide Number Placeholder 3"/>
          <p:cNvSpPr>
            <a:spLocks noGrp="1"/>
          </p:cNvSpPr>
          <p:nvPr>
            <p:ph type="sldNum" sz="quarter" idx="10"/>
          </p:nvPr>
        </p:nvSpPr>
        <p:spPr/>
        <p:txBody>
          <a:bodyPr/>
          <a:lstStyle/>
          <a:p>
            <a:fld id="{30E08675-541F-46F9-8FE8-20294D43C7FF}" type="slidenum">
              <a:rPr lang="en-US" smtClean="0"/>
              <a:t>21</a:t>
            </a:fld>
            <a:endParaRPr lang="en-US"/>
          </a:p>
        </p:txBody>
      </p:sp>
    </p:spTree>
    <p:extLst>
      <p:ext uri="{BB962C8B-B14F-4D97-AF65-F5344CB8AC3E}">
        <p14:creationId xmlns:p14="http://schemas.microsoft.com/office/powerpoint/2010/main" val="37805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0E08675-541F-46F9-8FE8-20294D43C7FF}" type="slidenum">
              <a:rPr lang="en-US" smtClean="0"/>
              <a:t>26</a:t>
            </a:fld>
            <a:endParaRPr lang="en-US"/>
          </a:p>
        </p:txBody>
      </p:sp>
    </p:spTree>
    <p:extLst>
      <p:ext uri="{BB962C8B-B14F-4D97-AF65-F5344CB8AC3E}">
        <p14:creationId xmlns:p14="http://schemas.microsoft.com/office/powerpoint/2010/main" val="148636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18288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BD070782-0B7C-4AE8-904D-13FC86A01908}" type="datetime1">
              <a:rPr lang="en-US" smtClean="0"/>
              <a:t>11/17/2023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61F1979-B05D-4D1A-8CA8-8D4159EFA71A}" type="slidenum">
              <a:rPr lang="en-US" smtClean="0"/>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B5A7FA1-5357-4890-B20C-7161578A0A9A}"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F1979-B05D-4D1A-8CA8-8D4159EFA71A}"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3D9D13-FE85-4490-9199-E416C599853A}"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F1979-B05D-4D1A-8CA8-8D4159EFA71A}"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4BD0DC-4BB4-454E-9469-840A3690048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46714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D0DC-4BB4-454E-9469-840A3690048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179035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BD0DC-4BB4-454E-9469-840A3690048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2198395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BD0DC-4BB4-454E-9469-840A36900483}"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2017544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BD0DC-4BB4-454E-9469-840A36900483}"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270946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BD0DC-4BB4-454E-9469-840A36900483}"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1706391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BD0DC-4BB4-454E-9469-840A36900483}"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931577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BD0DC-4BB4-454E-9469-840A36900483}"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371956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924800" cy="563562"/>
          </a:xfrm>
        </p:spPr>
        <p:txBody>
          <a:bodyPr/>
          <a:lstStyle/>
          <a:p>
            <a:r>
              <a:rPr kumimoji="0" lang="en-US"/>
              <a:t>Click to edit Master title style</a:t>
            </a:r>
          </a:p>
        </p:txBody>
      </p:sp>
      <p:sp>
        <p:nvSpPr>
          <p:cNvPr id="8" name="Content Placeholder 7"/>
          <p:cNvSpPr>
            <a:spLocks noGrp="1"/>
          </p:cNvSpPr>
          <p:nvPr>
            <p:ph sz="quarter" idx="1"/>
          </p:nvPr>
        </p:nvSpPr>
        <p:spPr>
          <a:xfrm>
            <a:off x="457200" y="990600"/>
            <a:ext cx="7467600" cy="54833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FB428B68-39C4-4329-B9EC-9543D83721FD}" type="datetime1">
              <a:rPr lang="en-US" smtClean="0"/>
              <a:t>11/17/2023</a:t>
            </a:fld>
            <a:endParaRPr lang="en-US"/>
          </a:p>
        </p:txBody>
      </p:sp>
      <p:sp>
        <p:nvSpPr>
          <p:cNvPr id="9" name="Slide Number Placeholder 8"/>
          <p:cNvSpPr>
            <a:spLocks noGrp="1"/>
          </p:cNvSpPr>
          <p:nvPr>
            <p:ph type="sldNum" sz="quarter" idx="15"/>
          </p:nvPr>
        </p:nvSpPr>
        <p:spPr/>
        <p:txBody>
          <a:bodyPr rtlCol="0"/>
          <a:lstStyle/>
          <a:p>
            <a:fld id="{161F1979-B05D-4D1A-8CA8-8D4159EFA71A}" type="slidenum">
              <a:rPr lang="en-US" smtClean="0"/>
              <a:t>‹N›</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BD0DC-4BB4-454E-9469-840A36900483}"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1634448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D0DC-4BB4-454E-9469-840A3690048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197685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D0DC-4BB4-454E-9469-840A3690048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F4E28-D941-4F14-A9B1-613FF700D5FF}" type="slidenum">
              <a:rPr lang="en-US" smtClean="0"/>
              <a:t>‹N›</a:t>
            </a:fld>
            <a:endParaRPr lang="en-US"/>
          </a:p>
        </p:txBody>
      </p:sp>
    </p:spTree>
    <p:extLst>
      <p:ext uri="{BB962C8B-B14F-4D97-AF65-F5344CB8AC3E}">
        <p14:creationId xmlns:p14="http://schemas.microsoft.com/office/powerpoint/2010/main" val="326016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4F301A4-E65A-4C63-B2CF-10548E01AC87}" type="datetime1">
              <a:rPr lang="en-US" smtClean="0"/>
              <a:t>11/17/2023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61F1979-B05D-4D1A-8CA8-8D4159EFA71A}" type="slidenum">
              <a:rPr lang="en-US" smtClean="0"/>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9D3AFB1-C0B5-46E8-A409-405212417B77}" type="datetime1">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F1979-B05D-4D1A-8CA8-8D4159EFA71A}" type="slidenum">
              <a:rPr lang="en-US" smtClean="0"/>
              <a:t>‹N›</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96B8AE98-E942-466B-B288-DA37F46C2605}" type="datetime1">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F1979-B05D-4D1A-8CA8-8D4159EFA71A}" type="slidenum">
              <a:rPr lang="en-US" smtClean="0"/>
              <a:t>‹N›</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B1B21701-95DE-440B-A3F1-2A116FD06064}" type="datetime1">
              <a:rPr lang="en-US" smtClean="0"/>
              <a:t>11/17/2023</a:t>
            </a:fld>
            <a:endParaRPr lang="en-US"/>
          </a:p>
        </p:txBody>
      </p:sp>
      <p:sp>
        <p:nvSpPr>
          <p:cNvPr id="7" name="Slide Number Placeholder 6"/>
          <p:cNvSpPr>
            <a:spLocks noGrp="1"/>
          </p:cNvSpPr>
          <p:nvPr>
            <p:ph type="sldNum" sz="quarter" idx="11"/>
          </p:nvPr>
        </p:nvSpPr>
        <p:spPr/>
        <p:txBody>
          <a:bodyPr rtlCol="0"/>
          <a:lstStyle/>
          <a:p>
            <a:fld id="{161F1979-B05D-4D1A-8CA8-8D4159EFA71A}" type="slidenum">
              <a:rPr lang="en-US" smtClean="0"/>
              <a:t>‹N›</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D5110-FCFF-4034-AE64-6B45454F2A3D}" type="datetime1">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F1979-B05D-4D1A-8CA8-8D4159EFA71A}"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DF8F6FF6-2438-4810-879A-721C5422DB9E}" type="datetime1">
              <a:rPr lang="en-US" smtClean="0"/>
              <a:t>11/17/2023</a:t>
            </a:fld>
            <a:endParaRPr lang="en-US"/>
          </a:p>
        </p:txBody>
      </p:sp>
      <p:sp>
        <p:nvSpPr>
          <p:cNvPr id="22" name="Slide Number Placeholder 21"/>
          <p:cNvSpPr>
            <a:spLocks noGrp="1"/>
          </p:cNvSpPr>
          <p:nvPr>
            <p:ph type="sldNum" sz="quarter" idx="15"/>
          </p:nvPr>
        </p:nvSpPr>
        <p:spPr/>
        <p:txBody>
          <a:bodyPr rtlCol="0"/>
          <a:lstStyle/>
          <a:p>
            <a:fld id="{161F1979-B05D-4D1A-8CA8-8D4159EFA71A}" type="slidenum">
              <a:rPr lang="en-US" smtClean="0"/>
              <a:t>‹N›</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8556A0C-5A70-4FF9-A9EE-B41CC37C3007}" type="datetime1">
              <a:rPr lang="en-US" smtClean="0"/>
              <a:t>11/17/2023</a:t>
            </a:fld>
            <a:endParaRPr lang="en-US"/>
          </a:p>
        </p:txBody>
      </p:sp>
      <p:sp>
        <p:nvSpPr>
          <p:cNvPr id="18" name="Slide Number Placeholder 17"/>
          <p:cNvSpPr>
            <a:spLocks noGrp="1"/>
          </p:cNvSpPr>
          <p:nvPr>
            <p:ph type="sldNum" sz="quarter" idx="11"/>
          </p:nvPr>
        </p:nvSpPr>
        <p:spPr/>
        <p:txBody>
          <a:bodyPr rtlCol="0"/>
          <a:lstStyle/>
          <a:p>
            <a:fld id="{161F1979-B05D-4D1A-8CA8-8D4159EFA71A}" type="slidenum">
              <a:rPr lang="en-US" smtClean="0"/>
              <a:t>‹N›</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203200" y="76200"/>
            <a:ext cx="7912100" cy="48736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228600" y="762000"/>
            <a:ext cx="8077200" cy="57119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2033016"/>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5567D75-811B-49C2-9BD2-372D535554B0}" type="datetime1">
              <a:rPr lang="en-US" smtClean="0"/>
              <a:t>11/17/2023</a:t>
            </a:fld>
            <a:endParaRPr lang="en-US"/>
          </a:p>
        </p:txBody>
      </p:sp>
      <p:sp>
        <p:nvSpPr>
          <p:cNvPr id="3" name="Footer Placeholder 2"/>
          <p:cNvSpPr>
            <a:spLocks noGrp="1"/>
          </p:cNvSpPr>
          <p:nvPr>
            <p:ph type="ftr" sz="quarter" idx="3"/>
          </p:nvPr>
        </p:nvSpPr>
        <p:spPr>
          <a:xfrm rot="5400000">
            <a:off x="6990186" y="4688405"/>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762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95250"/>
            <a:ext cx="609600" cy="521208"/>
          </a:xfrm>
          <a:prstGeom prst="rect">
            <a:avLst/>
          </a:prstGeom>
        </p:spPr>
        <p:txBody>
          <a:bodyPr vert="horz" anchor="ctr"/>
          <a:lstStyle>
            <a:lvl1pPr algn="ctr" eaLnBrk="1" latinLnBrk="0" hangingPunct="1">
              <a:defRPr kumimoji="0" sz="1400" b="1">
                <a:solidFill>
                  <a:srgbClr val="FFFFFF"/>
                </a:solidFill>
              </a:defRPr>
            </a:lvl1pPr>
          </a:lstStyle>
          <a:p>
            <a:fld id="{161F1979-B05D-4D1A-8CA8-8D4159EFA71A}" type="slidenum">
              <a:rPr lang="en-US" smtClean="0"/>
              <a:t>‹N›</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D0DC-4BB4-454E-9469-840A36900483}" type="datetimeFigureOut">
              <a:rPr lang="en-US" smtClean="0"/>
              <a:t>11/17/2023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F4E28-D941-4F14-A9B1-613FF700D5FF}" type="slidenum">
              <a:rPr lang="en-US" smtClean="0"/>
              <a:t>‹N›</a:t>
            </a:fld>
            <a:endParaRPr lang="en-US"/>
          </a:p>
        </p:txBody>
      </p:sp>
    </p:spTree>
    <p:extLst>
      <p:ext uri="{BB962C8B-B14F-4D97-AF65-F5344CB8AC3E}">
        <p14:creationId xmlns:p14="http://schemas.microsoft.com/office/powerpoint/2010/main" val="2023038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jpeg"/><Relationship Id="rId4" Type="http://schemas.openxmlformats.org/officeDocument/2006/relationships/image" Target="../media/image30.emf"/><Relationship Id="rId9" Type="http://schemas.openxmlformats.org/officeDocument/2006/relationships/image" Target="../media/image3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emf"/><Relationship Id="rId5" Type="http://schemas.openxmlformats.org/officeDocument/2006/relationships/oleObject" Target="../embeddings/oleObject3.bin"/><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youtube.com/watch?v=sKPew-nnfog" TargetMode="Externa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685800"/>
            <a:ext cx="6172200" cy="1894362"/>
          </a:xfrm>
        </p:spPr>
        <p:txBody>
          <a:bodyPr>
            <a:normAutofit/>
          </a:bodyPr>
          <a:lstStyle/>
          <a:p>
            <a:r>
              <a:rPr lang="en-US" dirty="0"/>
              <a:t>Measurements at the </a:t>
            </a:r>
            <a:r>
              <a:rPr lang="it-IT" dirty="0"/>
              <a:t>SIRAD</a:t>
            </a:r>
            <a:r>
              <a:rPr lang="en-US" dirty="0"/>
              <a:t> irradiation facility</a:t>
            </a:r>
          </a:p>
        </p:txBody>
      </p:sp>
      <p:sp>
        <p:nvSpPr>
          <p:cNvPr id="3" name="Subtitle 2"/>
          <p:cNvSpPr>
            <a:spLocks noGrp="1"/>
          </p:cNvSpPr>
          <p:nvPr>
            <p:ph type="subTitle" idx="1"/>
          </p:nvPr>
        </p:nvSpPr>
        <p:spPr/>
        <p:txBody>
          <a:bodyPr>
            <a:normAutofit fontScale="85000" lnSpcReduction="20000"/>
          </a:bodyPr>
          <a:lstStyle/>
          <a:p>
            <a:r>
              <a:rPr lang="it-IT" dirty="0"/>
              <a:t>Luca Silvestrin</a:t>
            </a:r>
          </a:p>
          <a:p>
            <a:r>
              <a:rPr lang="it-IT" sz="1600" i="1" dirty="0"/>
              <a:t>Università di Padova, Dipartimento di Fisica e Astronomia</a:t>
            </a:r>
          </a:p>
          <a:p>
            <a:r>
              <a:rPr lang="it-IT" sz="1600" i="1" dirty="0"/>
              <a:t>INFN Sezione di Padova</a:t>
            </a:r>
          </a:p>
          <a:p>
            <a:endParaRPr lang="it-IT" dirty="0"/>
          </a:p>
          <a:p>
            <a:r>
              <a:rPr lang="it-IT" dirty="0"/>
              <a:t>LNL User Meeting      		LNL, November 17 2023</a:t>
            </a:r>
            <a:endParaRPr lang="en-US" dirty="0"/>
          </a:p>
        </p:txBody>
      </p:sp>
    </p:spTree>
    <p:extLst>
      <p:ext uri="{BB962C8B-B14F-4D97-AF65-F5344CB8AC3E}">
        <p14:creationId xmlns:p14="http://schemas.microsoft.com/office/powerpoint/2010/main" val="1278888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SEE </a:t>
            </a:r>
            <a:r>
              <a:rPr lang="it-IT" dirty="0" err="1"/>
              <a:t>tests</a:t>
            </a:r>
            <a:r>
              <a:rPr lang="it-IT" dirty="0"/>
              <a:t> in Non-Volatile </a:t>
            </a:r>
            <a:r>
              <a:rPr lang="it-IT" dirty="0" err="1"/>
              <a:t>Memories</a:t>
            </a:r>
            <a:endParaRPr lang="it-IT" dirty="0"/>
          </a:p>
        </p:txBody>
      </p:sp>
      <p:sp>
        <p:nvSpPr>
          <p:cNvPr id="3" name="Content Placeholder 2"/>
          <p:cNvSpPr>
            <a:spLocks noGrp="1"/>
          </p:cNvSpPr>
          <p:nvPr>
            <p:ph sz="quarter" idx="1"/>
          </p:nvPr>
        </p:nvSpPr>
        <p:spPr/>
        <p:txBody>
          <a:bodyPr>
            <a:normAutofit/>
          </a:bodyPr>
          <a:lstStyle/>
          <a:p>
            <a:r>
              <a:rPr lang="it-IT" sz="1600" dirty="0"/>
              <a:t>Non-volatile </a:t>
            </a:r>
            <a:r>
              <a:rPr lang="it-IT" sz="1600" dirty="0" err="1"/>
              <a:t>memories</a:t>
            </a:r>
            <a:r>
              <a:rPr lang="it-IT" sz="1600" dirty="0"/>
              <a:t> are </a:t>
            </a:r>
            <a:r>
              <a:rPr lang="it-IT" sz="1600" dirty="0" err="1"/>
              <a:t>used</a:t>
            </a:r>
            <a:r>
              <a:rPr lang="it-IT" sz="1600" dirty="0"/>
              <a:t> in </a:t>
            </a:r>
            <a:r>
              <a:rPr lang="it-IT" sz="1600" dirty="0" err="1"/>
              <a:t>almost</a:t>
            </a:r>
            <a:r>
              <a:rPr lang="it-IT" sz="1600" dirty="0"/>
              <a:t> </a:t>
            </a:r>
            <a:r>
              <a:rPr lang="it-IT" sz="1600" dirty="0" err="1"/>
              <a:t>all</a:t>
            </a:r>
            <a:r>
              <a:rPr lang="it-IT" sz="1600" dirty="0"/>
              <a:t> </a:t>
            </a:r>
            <a:r>
              <a:rPr lang="it-IT" sz="1600" dirty="0" err="1"/>
              <a:t>electronic</a:t>
            </a:r>
            <a:r>
              <a:rPr lang="it-IT" sz="1600" dirty="0"/>
              <a:t> </a:t>
            </a:r>
            <a:r>
              <a:rPr lang="it-IT" sz="1600" dirty="0" err="1"/>
              <a:t>applications</a:t>
            </a:r>
            <a:r>
              <a:rPr lang="it-IT" sz="1600" dirty="0"/>
              <a:t>, from smartphones to servers, and from </a:t>
            </a:r>
            <a:r>
              <a:rPr lang="it-IT" sz="1600" dirty="0" err="1"/>
              <a:t>microwave</a:t>
            </a:r>
            <a:r>
              <a:rPr lang="it-IT" sz="1600" dirty="0"/>
              <a:t> </a:t>
            </a:r>
            <a:r>
              <a:rPr lang="it-IT" sz="1600" dirty="0" err="1"/>
              <a:t>ovens</a:t>
            </a:r>
            <a:r>
              <a:rPr lang="it-IT" sz="1600" dirty="0"/>
              <a:t> to cars</a:t>
            </a:r>
          </a:p>
          <a:p>
            <a:r>
              <a:rPr lang="it-IT" sz="1600" dirty="0"/>
              <a:t>3D devices are the last </a:t>
            </a:r>
            <a:r>
              <a:rPr lang="it-IT" sz="1600" dirty="0" err="1"/>
              <a:t>frontier</a:t>
            </a:r>
            <a:r>
              <a:rPr lang="it-IT" sz="1600" dirty="0"/>
              <a:t> to </a:t>
            </a:r>
            <a:r>
              <a:rPr lang="it-IT" sz="1600" dirty="0" err="1"/>
              <a:t>reach</a:t>
            </a:r>
            <a:r>
              <a:rPr lang="it-IT" sz="1600" dirty="0"/>
              <a:t> </a:t>
            </a:r>
            <a:r>
              <a:rPr lang="it-IT" sz="1600" dirty="0" err="1"/>
              <a:t>ever-increasing</a:t>
            </a:r>
            <a:r>
              <a:rPr lang="it-IT" sz="1600" dirty="0"/>
              <a:t> </a:t>
            </a:r>
            <a:r>
              <a:rPr lang="it-IT" sz="1600" dirty="0" err="1"/>
              <a:t>levels</a:t>
            </a:r>
            <a:r>
              <a:rPr lang="it-IT" sz="1600" dirty="0"/>
              <a:t> of </a:t>
            </a:r>
            <a:r>
              <a:rPr lang="it-IT" sz="1600" dirty="0" err="1"/>
              <a:t>integration</a:t>
            </a:r>
            <a:r>
              <a:rPr lang="it-IT" sz="1600" dirty="0"/>
              <a:t> and </a:t>
            </a:r>
            <a:r>
              <a:rPr lang="it-IT" sz="1600" dirty="0" err="1"/>
              <a:t>capacity</a:t>
            </a:r>
            <a:endParaRPr lang="it-IT" sz="1600" dirty="0"/>
          </a:p>
          <a:p>
            <a:r>
              <a:rPr lang="it-IT" sz="1600" dirty="0" err="1"/>
              <a:t>Numerous</a:t>
            </a:r>
            <a:r>
              <a:rPr lang="it-IT" sz="1600" dirty="0"/>
              <a:t> </a:t>
            </a:r>
            <a:r>
              <a:rPr lang="it-IT" sz="1600" dirty="0" err="1"/>
              <a:t>irradiations</a:t>
            </a:r>
            <a:r>
              <a:rPr lang="it-IT" sz="1600" dirty="0"/>
              <a:t> </a:t>
            </a:r>
            <a:r>
              <a:rPr lang="it-IT" sz="1600" dirty="0" err="1"/>
              <a:t>performed</a:t>
            </a:r>
            <a:r>
              <a:rPr lang="it-IT" sz="1600" dirty="0"/>
              <a:t> on state-of-the art non-volatile </a:t>
            </a:r>
            <a:r>
              <a:rPr lang="it-IT" sz="1600" dirty="0" err="1"/>
              <a:t>memories</a:t>
            </a:r>
            <a:r>
              <a:rPr lang="it-IT" sz="1600" dirty="0"/>
              <a:t>, </a:t>
            </a:r>
            <a:r>
              <a:rPr lang="it-IT" sz="1600" dirty="0" err="1"/>
              <a:t>using</a:t>
            </a:r>
            <a:r>
              <a:rPr lang="it-IT" sz="1600" dirty="0"/>
              <a:t> heavy </a:t>
            </a:r>
            <a:r>
              <a:rPr lang="it-IT" sz="1600" dirty="0" err="1"/>
              <a:t>ions</a:t>
            </a:r>
            <a:endParaRPr lang="it-IT" sz="1600" dirty="0"/>
          </a:p>
        </p:txBody>
      </p:sp>
      <p:sp>
        <p:nvSpPr>
          <p:cNvPr id="4" name="Slide Number Placeholder 3"/>
          <p:cNvSpPr>
            <a:spLocks noGrp="1"/>
          </p:cNvSpPr>
          <p:nvPr>
            <p:ph type="sldNum" sz="quarter" idx="15"/>
          </p:nvPr>
        </p:nvSpPr>
        <p:spPr/>
        <p:txBody>
          <a:bodyPr/>
          <a:lstStyle/>
          <a:p>
            <a:fld id="{161F1979-B05D-4D1A-8CA8-8D4159EFA71A}" type="slidenum">
              <a:rPr lang="en-US" smtClean="0"/>
              <a:t>10</a:t>
            </a:fld>
            <a:endParaRPr lang="en-US"/>
          </a:p>
        </p:txBody>
      </p:sp>
      <p:sp>
        <p:nvSpPr>
          <p:cNvPr id="7" name="TextBox 6"/>
          <p:cNvSpPr txBox="1"/>
          <p:nvPr/>
        </p:nvSpPr>
        <p:spPr>
          <a:xfrm>
            <a:off x="1057330" y="6558979"/>
            <a:ext cx="7019870" cy="307777"/>
          </a:xfrm>
          <a:prstGeom prst="rect">
            <a:avLst/>
          </a:prstGeom>
          <a:noFill/>
        </p:spPr>
        <p:txBody>
          <a:bodyPr wrap="none" rtlCol="0">
            <a:spAutoFit/>
          </a:bodyPr>
          <a:lstStyle/>
          <a:p>
            <a:r>
              <a:rPr lang="it-IT" sz="1400" i="1" dirty="0" err="1">
                <a:solidFill>
                  <a:schemeClr val="accent6"/>
                </a:solidFill>
              </a:rPr>
              <a:t>Spokepersons</a:t>
            </a:r>
            <a:r>
              <a:rPr lang="it-IT" sz="1400" i="1" dirty="0">
                <a:solidFill>
                  <a:schemeClr val="accent6"/>
                </a:solidFill>
              </a:rPr>
              <a:t>: Marta </a:t>
            </a:r>
            <a:r>
              <a:rPr lang="it-IT" sz="1400" i="1" dirty="0" err="1">
                <a:solidFill>
                  <a:schemeClr val="accent6"/>
                </a:solidFill>
              </a:rPr>
              <a:t>Bagatin</a:t>
            </a:r>
            <a:r>
              <a:rPr lang="it-IT" sz="1400" i="1" dirty="0">
                <a:solidFill>
                  <a:schemeClr val="accent6"/>
                </a:solidFill>
              </a:rPr>
              <a:t> and Simone Gerardin, Università and INFN Padova</a:t>
            </a:r>
          </a:p>
        </p:txBody>
      </p:sp>
      <p:grpSp>
        <p:nvGrpSpPr>
          <p:cNvPr id="5" name="Gruppo 27">
            <a:extLst>
              <a:ext uri="{FF2B5EF4-FFF2-40B4-BE49-F238E27FC236}">
                <a16:creationId xmlns:a16="http://schemas.microsoft.com/office/drawing/2014/main" id="{7CB84380-5B78-D308-0E6B-AF84BABC442D}"/>
              </a:ext>
            </a:extLst>
          </p:cNvPr>
          <p:cNvGrpSpPr/>
          <p:nvPr/>
        </p:nvGrpSpPr>
        <p:grpSpPr>
          <a:xfrm>
            <a:off x="3484000" y="2927222"/>
            <a:ext cx="1480867" cy="1480867"/>
            <a:chOff x="7017055" y="1275865"/>
            <a:chExt cx="1480867" cy="1480867"/>
          </a:xfrm>
        </p:grpSpPr>
        <p:sp>
          <p:nvSpPr>
            <p:cNvPr id="8" name="Ovale 13">
              <a:extLst>
                <a:ext uri="{FF2B5EF4-FFF2-40B4-BE49-F238E27FC236}">
                  <a16:creationId xmlns:a16="http://schemas.microsoft.com/office/drawing/2014/main" id="{AFD9D46E-1B97-9E88-925A-D20FC5DE781D}"/>
                </a:ext>
              </a:extLst>
            </p:cNvPr>
            <p:cNvSpPr/>
            <p:nvPr/>
          </p:nvSpPr>
          <p:spPr>
            <a:xfrm>
              <a:off x="7017055" y="1275865"/>
              <a:ext cx="1480867" cy="148086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20">
              <a:extLst>
                <a:ext uri="{FF2B5EF4-FFF2-40B4-BE49-F238E27FC236}">
                  <a16:creationId xmlns:a16="http://schemas.microsoft.com/office/drawing/2014/main" id="{6D220BF5-2958-F2AE-0EA9-907B585C7B70}"/>
                </a:ext>
              </a:extLst>
            </p:cNvPr>
            <p:cNvSpPr/>
            <p:nvPr/>
          </p:nvSpPr>
          <p:spPr>
            <a:xfrm>
              <a:off x="7122725" y="1385629"/>
              <a:ext cx="1254416" cy="1254416"/>
            </a:xfrm>
            <a:prstGeom prst="ellipse">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21">
              <a:extLst>
                <a:ext uri="{FF2B5EF4-FFF2-40B4-BE49-F238E27FC236}">
                  <a16:creationId xmlns:a16="http://schemas.microsoft.com/office/drawing/2014/main" id="{EAD31CCF-4847-5C5D-9314-A8EA913BC7D8}"/>
                </a:ext>
              </a:extLst>
            </p:cNvPr>
            <p:cNvSpPr/>
            <p:nvPr/>
          </p:nvSpPr>
          <p:spPr>
            <a:xfrm>
              <a:off x="7320375" y="1615853"/>
              <a:ext cx="843657" cy="84365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22">
              <a:extLst>
                <a:ext uri="{FF2B5EF4-FFF2-40B4-BE49-F238E27FC236}">
                  <a16:creationId xmlns:a16="http://schemas.microsoft.com/office/drawing/2014/main" id="{D37DB3CF-7B56-DC79-7187-770C962EB31A}"/>
                </a:ext>
              </a:extLst>
            </p:cNvPr>
            <p:cNvSpPr/>
            <p:nvPr/>
          </p:nvSpPr>
          <p:spPr>
            <a:xfrm>
              <a:off x="7421833" y="1709907"/>
              <a:ext cx="659859" cy="6598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23">
              <a:extLst>
                <a:ext uri="{FF2B5EF4-FFF2-40B4-BE49-F238E27FC236}">
                  <a16:creationId xmlns:a16="http://schemas.microsoft.com/office/drawing/2014/main" id="{9143510E-48E6-0819-6D6B-C12F9247D98D}"/>
                </a:ext>
              </a:extLst>
            </p:cNvPr>
            <p:cNvSpPr/>
            <p:nvPr/>
          </p:nvSpPr>
          <p:spPr>
            <a:xfrm>
              <a:off x="7554777" y="1842851"/>
              <a:ext cx="378905" cy="3789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3" name="Connettore 2 24">
            <a:extLst>
              <a:ext uri="{FF2B5EF4-FFF2-40B4-BE49-F238E27FC236}">
                <a16:creationId xmlns:a16="http://schemas.microsoft.com/office/drawing/2014/main" id="{EFF1FF3D-B935-CD66-84A2-1B5108FF31E6}"/>
              </a:ext>
            </a:extLst>
          </p:cNvPr>
          <p:cNvCxnSpPr>
            <a:cxnSpLocks/>
            <a:stCxn id="23" idx="0"/>
          </p:cNvCxnSpPr>
          <p:nvPr/>
        </p:nvCxnSpPr>
        <p:spPr>
          <a:xfrm flipV="1">
            <a:off x="3787320" y="4172837"/>
            <a:ext cx="312152" cy="905086"/>
          </a:xfrm>
          <a:prstGeom prst="straightConnector1">
            <a:avLst/>
          </a:prstGeom>
          <a:ln w="34925">
            <a:tailEnd type="triangle"/>
          </a:ln>
        </p:spPr>
        <p:style>
          <a:lnRef idx="1">
            <a:schemeClr val="accent4"/>
          </a:lnRef>
          <a:fillRef idx="0">
            <a:schemeClr val="accent4"/>
          </a:fillRef>
          <a:effectRef idx="0">
            <a:schemeClr val="accent4"/>
          </a:effectRef>
          <a:fontRef idx="minor">
            <a:schemeClr val="tx1"/>
          </a:fontRef>
        </p:style>
      </p:cxnSp>
      <p:cxnSp>
        <p:nvCxnSpPr>
          <p:cNvPr id="14" name="Connettore 2 28">
            <a:extLst>
              <a:ext uri="{FF2B5EF4-FFF2-40B4-BE49-F238E27FC236}">
                <a16:creationId xmlns:a16="http://schemas.microsoft.com/office/drawing/2014/main" id="{F8362DFF-8539-AB84-4A5D-E5476A3F2456}"/>
              </a:ext>
            </a:extLst>
          </p:cNvPr>
          <p:cNvCxnSpPr/>
          <p:nvPr/>
        </p:nvCxnSpPr>
        <p:spPr>
          <a:xfrm flipH="1" flipV="1">
            <a:off x="4370139" y="3858313"/>
            <a:ext cx="299932" cy="744458"/>
          </a:xfrm>
          <a:prstGeom prst="straightConnector1">
            <a:avLst/>
          </a:prstGeom>
          <a:ln w="34925">
            <a:tailEnd type="triangle"/>
          </a:ln>
        </p:spPr>
        <p:style>
          <a:lnRef idx="1">
            <a:schemeClr val="accent4"/>
          </a:lnRef>
          <a:fillRef idx="0">
            <a:schemeClr val="accent4"/>
          </a:fillRef>
          <a:effectRef idx="0">
            <a:schemeClr val="accent4"/>
          </a:effectRef>
          <a:fontRef idx="minor">
            <a:schemeClr val="tx1"/>
          </a:fontRef>
        </p:style>
      </p:cxnSp>
      <p:sp>
        <p:nvSpPr>
          <p:cNvPr id="15" name="CasellaDiTesto 33">
            <a:extLst>
              <a:ext uri="{FF2B5EF4-FFF2-40B4-BE49-F238E27FC236}">
                <a16:creationId xmlns:a16="http://schemas.microsoft.com/office/drawing/2014/main" id="{071A8998-ACAD-BE49-41AE-F1C8712AEE77}"/>
              </a:ext>
            </a:extLst>
          </p:cNvPr>
          <p:cNvSpPr txBox="1"/>
          <p:nvPr/>
        </p:nvSpPr>
        <p:spPr>
          <a:xfrm>
            <a:off x="4250009" y="4612226"/>
            <a:ext cx="913681" cy="307777"/>
          </a:xfrm>
          <a:prstGeom prst="rect">
            <a:avLst/>
          </a:prstGeom>
          <a:noFill/>
        </p:spPr>
        <p:txBody>
          <a:bodyPr wrap="square" rtlCol="0">
            <a:spAutoFit/>
          </a:bodyPr>
          <a:lstStyle/>
          <a:p>
            <a:r>
              <a:rPr lang="it-IT" sz="1400" dirty="0">
                <a:solidFill>
                  <a:srgbClr val="981936"/>
                </a:solidFill>
              </a:rPr>
              <a:t>Channel</a:t>
            </a:r>
          </a:p>
        </p:txBody>
      </p:sp>
      <p:grpSp>
        <p:nvGrpSpPr>
          <p:cNvPr id="16" name="Gruppo 31">
            <a:extLst>
              <a:ext uri="{FF2B5EF4-FFF2-40B4-BE49-F238E27FC236}">
                <a16:creationId xmlns:a16="http://schemas.microsoft.com/office/drawing/2014/main" id="{AFE8DE11-62D5-69B6-9B0A-A81DCD009F55}"/>
              </a:ext>
            </a:extLst>
          </p:cNvPr>
          <p:cNvGrpSpPr/>
          <p:nvPr/>
        </p:nvGrpSpPr>
        <p:grpSpPr>
          <a:xfrm>
            <a:off x="177904" y="2831432"/>
            <a:ext cx="3111500" cy="2663826"/>
            <a:chOff x="2409771" y="1495424"/>
            <a:chExt cx="4208656" cy="3619003"/>
          </a:xfrm>
        </p:grpSpPr>
        <p:pic>
          <p:nvPicPr>
            <p:cNvPr id="17" name="Picture 3" descr="D:\Marta\PAPERS and CONFERENCES\2017\NSREC 2017\3D NAND\Fig 3D NAND.png">
              <a:extLst>
                <a:ext uri="{FF2B5EF4-FFF2-40B4-BE49-F238E27FC236}">
                  <a16:creationId xmlns:a16="http://schemas.microsoft.com/office/drawing/2014/main" id="{989AEA12-25A3-4581-18B2-A7596B9003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68" t="16533" r="1739"/>
            <a:stretch/>
          </p:blipFill>
          <p:spPr bwMode="auto">
            <a:xfrm>
              <a:off x="2409771" y="1521063"/>
              <a:ext cx="4208656" cy="3593364"/>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34">
              <a:extLst>
                <a:ext uri="{FF2B5EF4-FFF2-40B4-BE49-F238E27FC236}">
                  <a16:creationId xmlns:a16="http://schemas.microsoft.com/office/drawing/2014/main" id="{63E78AE9-5C08-F676-9550-320BB5A46A56}"/>
                </a:ext>
              </a:extLst>
            </p:cNvPr>
            <p:cNvSpPr/>
            <p:nvPr/>
          </p:nvSpPr>
          <p:spPr>
            <a:xfrm>
              <a:off x="3486149" y="1495424"/>
              <a:ext cx="628651" cy="40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asellaDiTesto 29">
            <a:extLst>
              <a:ext uri="{FF2B5EF4-FFF2-40B4-BE49-F238E27FC236}">
                <a16:creationId xmlns:a16="http://schemas.microsoft.com/office/drawing/2014/main" id="{DB22B7CD-17EA-07FE-8089-DE39EFB77DA8}"/>
              </a:ext>
            </a:extLst>
          </p:cNvPr>
          <p:cNvSpPr txBox="1"/>
          <p:nvPr/>
        </p:nvSpPr>
        <p:spPr>
          <a:xfrm>
            <a:off x="5941867" y="5997106"/>
            <a:ext cx="2197109" cy="261610"/>
          </a:xfrm>
          <a:prstGeom prst="rect">
            <a:avLst/>
          </a:prstGeom>
          <a:solidFill>
            <a:srgbClr val="E4E5E6">
              <a:alpha val="50196"/>
            </a:srgbClr>
          </a:solidFill>
        </p:spPr>
        <p:txBody>
          <a:bodyPr wrap="square" rtlCol="0">
            <a:spAutoFit/>
          </a:bodyPr>
          <a:lstStyle/>
          <a:p>
            <a:r>
              <a:rPr lang="en-US" sz="1100" i="1" dirty="0"/>
              <a:t>K. </a:t>
            </a:r>
            <a:r>
              <a:rPr lang="en-US" sz="1100" i="1" dirty="0" err="1"/>
              <a:t>Parat</a:t>
            </a:r>
            <a:r>
              <a:rPr lang="en-US" sz="1100" i="1" dirty="0"/>
              <a:t> et al., IEDM 2015</a:t>
            </a:r>
            <a:endParaRPr lang="it-IT" sz="1100" i="1" dirty="0"/>
          </a:p>
        </p:txBody>
      </p:sp>
      <p:cxnSp>
        <p:nvCxnSpPr>
          <p:cNvPr id="20" name="Connettore 2 30">
            <a:extLst>
              <a:ext uri="{FF2B5EF4-FFF2-40B4-BE49-F238E27FC236}">
                <a16:creationId xmlns:a16="http://schemas.microsoft.com/office/drawing/2014/main" id="{100BB6C9-7FF2-3DFA-26CA-9D63835164DE}"/>
              </a:ext>
            </a:extLst>
          </p:cNvPr>
          <p:cNvCxnSpPr/>
          <p:nvPr/>
        </p:nvCxnSpPr>
        <p:spPr>
          <a:xfrm>
            <a:off x="8123628" y="3540327"/>
            <a:ext cx="0" cy="16920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asellaDiTesto 38">
            <a:extLst>
              <a:ext uri="{FF2B5EF4-FFF2-40B4-BE49-F238E27FC236}">
                <a16:creationId xmlns:a16="http://schemas.microsoft.com/office/drawing/2014/main" id="{45F9AB40-9436-A977-DA40-C370E84490DB}"/>
              </a:ext>
            </a:extLst>
          </p:cNvPr>
          <p:cNvSpPr txBox="1"/>
          <p:nvPr/>
        </p:nvSpPr>
        <p:spPr>
          <a:xfrm>
            <a:off x="8035536" y="3772855"/>
            <a:ext cx="1116000" cy="738664"/>
          </a:xfrm>
          <a:prstGeom prst="rect">
            <a:avLst/>
          </a:prstGeom>
          <a:noFill/>
        </p:spPr>
        <p:txBody>
          <a:bodyPr wrap="square" rtlCol="0">
            <a:spAutoFit/>
          </a:bodyPr>
          <a:lstStyle/>
          <a:p>
            <a:pPr algn="ctr"/>
            <a:r>
              <a:rPr lang="it-IT" sz="1400" dirty="0"/>
              <a:t>32 </a:t>
            </a:r>
            <a:r>
              <a:rPr lang="it-IT" sz="1400" dirty="0" err="1"/>
              <a:t>layers</a:t>
            </a:r>
            <a:r>
              <a:rPr lang="it-IT" sz="1400" dirty="0"/>
              <a:t> (WL)</a:t>
            </a:r>
          </a:p>
          <a:p>
            <a:pPr algn="ctr"/>
            <a:r>
              <a:rPr lang="it-IT" sz="1400" dirty="0" err="1"/>
              <a:t>few</a:t>
            </a:r>
            <a:r>
              <a:rPr lang="it-IT" sz="1400" dirty="0"/>
              <a:t> </a:t>
            </a:r>
            <a:r>
              <a:rPr lang="it-IT" sz="1400" dirty="0">
                <a:latin typeface="Symbol" panose="05050102010706020507" pitchFamily="18" charset="2"/>
              </a:rPr>
              <a:t>m</a:t>
            </a:r>
            <a:r>
              <a:rPr lang="it-IT" sz="1400" dirty="0"/>
              <a:t>m</a:t>
            </a:r>
          </a:p>
        </p:txBody>
      </p:sp>
      <p:pic>
        <p:nvPicPr>
          <p:cNvPr id="22" name="Immagine 39" descr="Risultati immagini per 3d nand flash micron">
            <a:extLst>
              <a:ext uri="{FF2B5EF4-FFF2-40B4-BE49-F238E27FC236}">
                <a16:creationId xmlns:a16="http://schemas.microsoft.com/office/drawing/2014/main" id="{3A3853E1-3AFA-143D-B80E-319BBDF74D7C}"/>
              </a:ext>
            </a:extLst>
          </p:cNvPr>
          <p:cNvPicPr>
            <a:picLocks noChangeAspect="1"/>
          </p:cNvPicPr>
          <p:nvPr/>
        </p:nvPicPr>
        <p:blipFill rotWithShape="1">
          <a:blip r:embed="rId3">
            <a:extLst>
              <a:ext uri="{28A0092B-C50C-407E-A947-70E740481C1C}">
                <a14:useLocalDpi xmlns:a14="http://schemas.microsoft.com/office/drawing/2010/main" val="0"/>
              </a:ext>
            </a:extLst>
          </a:blip>
          <a:srcRect l="3348" t="8965" r="5858" b="2299"/>
          <a:stretch/>
        </p:blipFill>
        <p:spPr bwMode="auto">
          <a:xfrm>
            <a:off x="5314227" y="2819400"/>
            <a:ext cx="2762973" cy="3175016"/>
          </a:xfrm>
          <a:prstGeom prst="rect">
            <a:avLst/>
          </a:prstGeom>
          <a:noFill/>
          <a:ln>
            <a:noFill/>
          </a:ln>
          <a:extLst>
            <a:ext uri="{53640926-AAD7-44D8-BBD7-CCE9431645EC}">
              <a14:shadowObscured xmlns:a14="http://schemas.microsoft.com/office/drawing/2010/main"/>
            </a:ext>
          </a:extLst>
        </p:spPr>
      </p:pic>
      <p:sp>
        <p:nvSpPr>
          <p:cNvPr id="23" name="CasellaDiTesto 25">
            <a:extLst>
              <a:ext uri="{FF2B5EF4-FFF2-40B4-BE49-F238E27FC236}">
                <a16:creationId xmlns:a16="http://schemas.microsoft.com/office/drawing/2014/main" id="{CF097DF3-86F6-1493-F3D6-8688DC5D3A9C}"/>
              </a:ext>
            </a:extLst>
          </p:cNvPr>
          <p:cNvSpPr txBox="1"/>
          <p:nvPr/>
        </p:nvSpPr>
        <p:spPr>
          <a:xfrm>
            <a:off x="2688765" y="5077923"/>
            <a:ext cx="2197109" cy="1169551"/>
          </a:xfrm>
          <a:prstGeom prst="rect">
            <a:avLst/>
          </a:prstGeom>
          <a:noFill/>
        </p:spPr>
        <p:txBody>
          <a:bodyPr wrap="square" rtlCol="0">
            <a:spAutoFit/>
          </a:bodyPr>
          <a:lstStyle/>
          <a:p>
            <a:pPr algn="just"/>
            <a:r>
              <a:rPr lang="it-IT" sz="1400" dirty="0"/>
              <a:t>The</a:t>
            </a:r>
            <a:r>
              <a:rPr lang="it-IT" sz="1400" dirty="0">
                <a:solidFill>
                  <a:srgbClr val="981936"/>
                </a:solidFill>
              </a:rPr>
              <a:t> </a:t>
            </a:r>
            <a:r>
              <a:rPr lang="it-IT" sz="1400" dirty="0" err="1">
                <a:solidFill>
                  <a:srgbClr val="981936"/>
                </a:solidFill>
              </a:rPr>
              <a:t>floating</a:t>
            </a:r>
            <a:r>
              <a:rPr lang="it-IT" sz="1400" dirty="0">
                <a:solidFill>
                  <a:srgbClr val="981936"/>
                </a:solidFill>
              </a:rPr>
              <a:t> gate (</a:t>
            </a:r>
            <a:r>
              <a:rPr lang="it-IT" sz="1400" dirty="0" err="1">
                <a:solidFill>
                  <a:srgbClr val="981936"/>
                </a:solidFill>
              </a:rPr>
              <a:t>annulus</a:t>
            </a:r>
            <a:r>
              <a:rPr lang="it-IT" sz="1400" dirty="0">
                <a:solidFill>
                  <a:srgbClr val="981936"/>
                </a:solidFill>
              </a:rPr>
              <a:t> </a:t>
            </a:r>
            <a:r>
              <a:rPr lang="it-IT" sz="1400" dirty="0" err="1">
                <a:solidFill>
                  <a:srgbClr val="981936"/>
                </a:solidFill>
              </a:rPr>
              <a:t>shaped</a:t>
            </a:r>
            <a:r>
              <a:rPr lang="it-IT" sz="1400" dirty="0">
                <a:solidFill>
                  <a:srgbClr val="981936"/>
                </a:solidFill>
              </a:rPr>
              <a:t>) </a:t>
            </a:r>
            <a:r>
              <a:rPr lang="it-IT" sz="1400" dirty="0" err="1"/>
              <a:t>is</a:t>
            </a:r>
            <a:r>
              <a:rPr lang="it-IT" sz="1400" dirty="0">
                <a:solidFill>
                  <a:srgbClr val="981936"/>
                </a:solidFill>
              </a:rPr>
              <a:t> </a:t>
            </a:r>
            <a:r>
              <a:rPr lang="en-US" sz="1400" dirty="0"/>
              <a:t>sandwiched between the tunnel oxide and the </a:t>
            </a:r>
            <a:r>
              <a:rPr lang="en-US" sz="1400" dirty="0" err="1"/>
              <a:t>interpoly</a:t>
            </a:r>
            <a:r>
              <a:rPr lang="en-US" sz="1400" dirty="0"/>
              <a:t> dielectric. </a:t>
            </a:r>
            <a:endParaRPr lang="it-IT" sz="1400" dirty="0">
              <a:solidFill>
                <a:srgbClr val="00589A"/>
              </a:solidFill>
            </a:endParaRPr>
          </a:p>
        </p:txBody>
      </p:sp>
    </p:spTree>
    <p:extLst>
      <p:ext uri="{BB962C8B-B14F-4D97-AF65-F5344CB8AC3E}">
        <p14:creationId xmlns:p14="http://schemas.microsoft.com/office/powerpoint/2010/main" val="36763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SEE </a:t>
            </a:r>
            <a:r>
              <a:rPr lang="it-IT" dirty="0" err="1"/>
              <a:t>tests</a:t>
            </a:r>
            <a:r>
              <a:rPr lang="it-IT" dirty="0"/>
              <a:t> in Non-Volatile </a:t>
            </a:r>
            <a:r>
              <a:rPr lang="it-IT" dirty="0" err="1"/>
              <a:t>Memories</a:t>
            </a:r>
            <a:endParaRPr lang="it-IT" dirty="0"/>
          </a:p>
        </p:txBody>
      </p:sp>
      <p:sp>
        <p:nvSpPr>
          <p:cNvPr id="3" name="Content Placeholder 2"/>
          <p:cNvSpPr>
            <a:spLocks noGrp="1"/>
          </p:cNvSpPr>
          <p:nvPr>
            <p:ph sz="quarter" idx="1"/>
          </p:nvPr>
        </p:nvSpPr>
        <p:spPr/>
        <p:txBody>
          <a:bodyPr>
            <a:normAutofit/>
          </a:bodyPr>
          <a:lstStyle/>
          <a:p>
            <a:r>
              <a:rPr lang="it-IT" sz="1600" dirty="0" err="1"/>
              <a:t>Particles</a:t>
            </a:r>
            <a:r>
              <a:rPr lang="it-IT" sz="1600" dirty="0"/>
              <a:t> create clusters of </a:t>
            </a:r>
            <a:r>
              <a:rPr lang="it-IT" sz="1600" dirty="0" err="1"/>
              <a:t>cells</a:t>
            </a:r>
            <a:r>
              <a:rPr lang="it-IT" sz="1600" dirty="0"/>
              <a:t> with </a:t>
            </a:r>
            <a:r>
              <a:rPr lang="it-IT" sz="1600" dirty="0" err="1"/>
              <a:t>shifted</a:t>
            </a:r>
            <a:r>
              <a:rPr lang="it-IT" sz="1600" dirty="0"/>
              <a:t> </a:t>
            </a:r>
            <a:r>
              <a:rPr lang="it-IT" sz="1600" dirty="0" err="1"/>
              <a:t>threshold</a:t>
            </a:r>
            <a:r>
              <a:rPr lang="it-IT" sz="1600" dirty="0"/>
              <a:t> </a:t>
            </a:r>
            <a:r>
              <a:rPr lang="it-IT" sz="1600" dirty="0" err="1"/>
              <a:t>voltage</a:t>
            </a:r>
            <a:endParaRPr lang="it-IT" sz="1300" dirty="0"/>
          </a:p>
          <a:p>
            <a:r>
              <a:rPr lang="it-IT" sz="1600" dirty="0" err="1"/>
              <a:t>Different</a:t>
            </a:r>
            <a:r>
              <a:rPr lang="it-IT" sz="1600" dirty="0"/>
              <a:t> </a:t>
            </a:r>
            <a:r>
              <a:rPr lang="it-IT" sz="1600" dirty="0" err="1"/>
              <a:t>cell</a:t>
            </a:r>
            <a:r>
              <a:rPr lang="it-IT" sz="1600" dirty="0"/>
              <a:t> </a:t>
            </a:r>
            <a:r>
              <a:rPr lang="it-IT" sz="1600" dirty="0" err="1"/>
              <a:t>technologies</a:t>
            </a:r>
            <a:r>
              <a:rPr lang="it-IT" sz="1600" dirty="0"/>
              <a:t> </a:t>
            </a:r>
            <a:r>
              <a:rPr lang="it-IT" sz="1600" dirty="0" err="1"/>
              <a:t>tested</a:t>
            </a:r>
            <a:r>
              <a:rPr lang="it-IT" sz="1600" dirty="0"/>
              <a:t>: </a:t>
            </a:r>
            <a:r>
              <a:rPr lang="it-IT" sz="1600" dirty="0" err="1"/>
              <a:t>floating</a:t>
            </a:r>
            <a:r>
              <a:rPr lang="it-IT" sz="1600" dirty="0"/>
              <a:t> gate vs </a:t>
            </a:r>
            <a:r>
              <a:rPr lang="it-IT" sz="1600" dirty="0" err="1"/>
              <a:t>charge</a:t>
            </a:r>
            <a:r>
              <a:rPr lang="it-IT" sz="1600" dirty="0"/>
              <a:t> trap</a:t>
            </a:r>
          </a:p>
          <a:p>
            <a:r>
              <a:rPr lang="it-IT" sz="1600" dirty="0" err="1"/>
              <a:t>Tests</a:t>
            </a:r>
            <a:r>
              <a:rPr lang="it-IT" sz="1600" dirty="0"/>
              <a:t> </a:t>
            </a:r>
            <a:r>
              <a:rPr lang="it-IT" sz="1600" dirty="0" err="1"/>
              <a:t>at</a:t>
            </a:r>
            <a:r>
              <a:rPr lang="it-IT" sz="1600" dirty="0"/>
              <a:t> SIRAD by the </a:t>
            </a:r>
            <a:r>
              <a:rPr lang="it-IT" sz="1600" dirty="0" err="1"/>
              <a:t>UniPD</a:t>
            </a:r>
            <a:r>
              <a:rPr lang="it-IT" sz="1600" dirty="0"/>
              <a:t> Information Engineering Department </a:t>
            </a:r>
            <a:r>
              <a:rPr lang="it-IT" sz="1600" dirty="0" err="1"/>
              <a:t>were</a:t>
            </a:r>
            <a:r>
              <a:rPr lang="it-IT" sz="1600" dirty="0"/>
              <a:t> </a:t>
            </a:r>
            <a:r>
              <a:rPr lang="it-IT" sz="1600" dirty="0" err="1"/>
              <a:t>instrumental</a:t>
            </a:r>
            <a:r>
              <a:rPr lang="it-IT" sz="1600" dirty="0"/>
              <a:t> to </a:t>
            </a:r>
            <a:r>
              <a:rPr lang="it-IT" sz="1600" dirty="0" err="1"/>
              <a:t>assess</a:t>
            </a:r>
            <a:r>
              <a:rPr lang="it-IT" sz="1600" dirty="0"/>
              <a:t> the performance of 3D non-volatile </a:t>
            </a:r>
            <a:r>
              <a:rPr lang="it-IT" sz="1600" dirty="0" err="1"/>
              <a:t>memories</a:t>
            </a:r>
            <a:r>
              <a:rPr lang="it-IT" sz="1600" dirty="0"/>
              <a:t> in </a:t>
            </a:r>
            <a:r>
              <a:rPr lang="it-IT" sz="1600" dirty="0" err="1"/>
              <a:t>harsh</a:t>
            </a:r>
            <a:r>
              <a:rPr lang="it-IT" sz="1600" dirty="0"/>
              <a:t> </a:t>
            </a:r>
            <a:r>
              <a:rPr lang="it-IT" sz="1600" dirty="0" err="1"/>
              <a:t>environments</a:t>
            </a:r>
            <a:endParaRPr lang="it-IT" sz="1600" dirty="0"/>
          </a:p>
          <a:p>
            <a:endParaRPr lang="it-IT" sz="1600" dirty="0"/>
          </a:p>
        </p:txBody>
      </p:sp>
      <p:sp>
        <p:nvSpPr>
          <p:cNvPr id="4" name="Slide Number Placeholder 3"/>
          <p:cNvSpPr>
            <a:spLocks noGrp="1"/>
          </p:cNvSpPr>
          <p:nvPr>
            <p:ph type="sldNum" sz="quarter" idx="15"/>
          </p:nvPr>
        </p:nvSpPr>
        <p:spPr/>
        <p:txBody>
          <a:bodyPr/>
          <a:lstStyle/>
          <a:p>
            <a:fld id="{161F1979-B05D-4D1A-8CA8-8D4159EFA71A}" type="slidenum">
              <a:rPr lang="en-US" smtClean="0"/>
              <a:t>11</a:t>
            </a:fld>
            <a:endParaRPr lang="en-US"/>
          </a:p>
        </p:txBody>
      </p:sp>
      <p:sp>
        <p:nvSpPr>
          <p:cNvPr id="7" name="TextBox 6"/>
          <p:cNvSpPr txBox="1"/>
          <p:nvPr/>
        </p:nvSpPr>
        <p:spPr>
          <a:xfrm>
            <a:off x="1057330" y="6541964"/>
            <a:ext cx="7019870" cy="307777"/>
          </a:xfrm>
          <a:prstGeom prst="rect">
            <a:avLst/>
          </a:prstGeom>
          <a:noFill/>
        </p:spPr>
        <p:txBody>
          <a:bodyPr wrap="none" rtlCol="0">
            <a:spAutoFit/>
          </a:bodyPr>
          <a:lstStyle/>
          <a:p>
            <a:r>
              <a:rPr lang="it-IT" sz="1400" i="1" dirty="0" err="1">
                <a:solidFill>
                  <a:schemeClr val="accent6"/>
                </a:solidFill>
              </a:rPr>
              <a:t>Spokepersons</a:t>
            </a:r>
            <a:r>
              <a:rPr lang="it-IT" sz="1400" i="1" dirty="0">
                <a:solidFill>
                  <a:schemeClr val="accent6"/>
                </a:solidFill>
              </a:rPr>
              <a:t>: Marta </a:t>
            </a:r>
            <a:r>
              <a:rPr lang="it-IT" sz="1400" i="1" dirty="0" err="1">
                <a:solidFill>
                  <a:schemeClr val="accent6"/>
                </a:solidFill>
              </a:rPr>
              <a:t>Bagatin</a:t>
            </a:r>
            <a:r>
              <a:rPr lang="it-IT" sz="1400" i="1" dirty="0">
                <a:solidFill>
                  <a:schemeClr val="accent6"/>
                </a:solidFill>
              </a:rPr>
              <a:t> and Simone Gerardin, Università and INFN Padova</a:t>
            </a:r>
          </a:p>
        </p:txBody>
      </p:sp>
      <p:pic>
        <p:nvPicPr>
          <p:cNvPr id="5" name="Immagine 11">
            <a:extLst>
              <a:ext uri="{FF2B5EF4-FFF2-40B4-BE49-F238E27FC236}">
                <a16:creationId xmlns:a16="http://schemas.microsoft.com/office/drawing/2014/main" id="{1CEB96E2-D8A7-952B-BB00-B848BC798B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010" y="3607951"/>
            <a:ext cx="3203362" cy="2543770"/>
          </a:xfrm>
          <a:prstGeom prst="rect">
            <a:avLst/>
          </a:prstGeom>
          <a:noFill/>
          <a:ln>
            <a:noFill/>
          </a:ln>
        </p:spPr>
      </p:pic>
      <p:pic>
        <p:nvPicPr>
          <p:cNvPr id="8" name="Immagine 6">
            <a:extLst>
              <a:ext uri="{FF2B5EF4-FFF2-40B4-BE49-F238E27FC236}">
                <a16:creationId xmlns:a16="http://schemas.microsoft.com/office/drawing/2014/main" id="{A505EC91-DE33-49BB-7049-F334694EE4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78"/>
          <a:stretch/>
        </p:blipFill>
        <p:spPr bwMode="auto">
          <a:xfrm>
            <a:off x="4640209" y="3565442"/>
            <a:ext cx="3205343" cy="2520197"/>
          </a:xfrm>
          <a:prstGeom prst="rect">
            <a:avLst/>
          </a:prstGeom>
          <a:noFill/>
          <a:ln>
            <a:noFill/>
          </a:ln>
          <a:extLst>
            <a:ext uri="{53640926-AAD7-44D8-BBD7-CCE9431645EC}">
              <a14:shadowObscured xmlns:a14="http://schemas.microsoft.com/office/drawing/2010/main"/>
            </a:ext>
          </a:extLst>
        </p:spPr>
      </p:pic>
      <p:sp>
        <p:nvSpPr>
          <p:cNvPr id="9" name="CasellaDiTesto 7">
            <a:extLst>
              <a:ext uri="{FF2B5EF4-FFF2-40B4-BE49-F238E27FC236}">
                <a16:creationId xmlns:a16="http://schemas.microsoft.com/office/drawing/2014/main" id="{47BCB281-2068-5E2B-F90C-E1C11E5817A3}"/>
              </a:ext>
            </a:extLst>
          </p:cNvPr>
          <p:cNvSpPr txBox="1"/>
          <p:nvPr/>
        </p:nvSpPr>
        <p:spPr>
          <a:xfrm>
            <a:off x="233010" y="2908300"/>
            <a:ext cx="3869093" cy="348813"/>
          </a:xfrm>
          <a:prstGeom prst="rect">
            <a:avLst/>
          </a:prstGeom>
          <a:noFill/>
        </p:spPr>
        <p:txBody>
          <a:bodyPr wrap="square">
            <a:spAutoFit/>
          </a:bodyPr>
          <a:lstStyle/>
          <a:p>
            <a:pPr algn="just">
              <a:lnSpc>
                <a:spcPts val="2000"/>
              </a:lnSpc>
              <a:defRPr/>
            </a:pPr>
            <a:r>
              <a:rPr lang="it-IT" sz="1800" i="1" dirty="0">
                <a:solidFill>
                  <a:srgbClr val="981936"/>
                </a:solidFill>
              </a:rPr>
              <a:t>Nickel (LET 29 </a:t>
            </a:r>
            <a:r>
              <a:rPr lang="it-IT" sz="1800" i="1" dirty="0" err="1">
                <a:solidFill>
                  <a:srgbClr val="981936"/>
                </a:solidFill>
              </a:rPr>
              <a:t>MeV</a:t>
            </a:r>
            <a:r>
              <a:rPr lang="it-IT" sz="1800" i="1" baseline="-25000" dirty="0">
                <a:solidFill>
                  <a:srgbClr val="981936"/>
                </a:solidFill>
              </a:rPr>
              <a:t> </a:t>
            </a:r>
            <a:r>
              <a:rPr lang="it-IT" sz="1800" i="1" dirty="0">
                <a:solidFill>
                  <a:srgbClr val="981936"/>
                </a:solidFill>
              </a:rPr>
              <a:t>cm</a:t>
            </a:r>
            <a:r>
              <a:rPr lang="it-IT" sz="1800" i="1" baseline="30000" dirty="0">
                <a:solidFill>
                  <a:srgbClr val="981936"/>
                </a:solidFill>
              </a:rPr>
              <a:t>2</a:t>
            </a:r>
            <a:r>
              <a:rPr lang="it-IT" sz="1800" i="1" dirty="0">
                <a:solidFill>
                  <a:srgbClr val="981936"/>
                </a:solidFill>
              </a:rPr>
              <a:t>/mg) </a:t>
            </a:r>
            <a:r>
              <a:rPr lang="it-IT" sz="1800" i="1" dirty="0" err="1">
                <a:solidFill>
                  <a:srgbClr val="981936"/>
                </a:solidFill>
              </a:rPr>
              <a:t>at</a:t>
            </a:r>
            <a:r>
              <a:rPr lang="it-IT" sz="1800" i="1" dirty="0">
                <a:solidFill>
                  <a:srgbClr val="981936"/>
                </a:solidFill>
              </a:rPr>
              <a:t> 0°</a:t>
            </a:r>
            <a:endParaRPr lang="it-IT" sz="1800" i="1" baseline="30000" dirty="0">
              <a:solidFill>
                <a:srgbClr val="981936"/>
              </a:solidFill>
            </a:endParaRPr>
          </a:p>
        </p:txBody>
      </p:sp>
      <p:sp>
        <p:nvSpPr>
          <p:cNvPr id="10" name="CasellaDiTesto 8">
            <a:extLst>
              <a:ext uri="{FF2B5EF4-FFF2-40B4-BE49-F238E27FC236}">
                <a16:creationId xmlns:a16="http://schemas.microsoft.com/office/drawing/2014/main" id="{32C10608-E838-B26D-A219-71E1B11E09C3}"/>
              </a:ext>
            </a:extLst>
          </p:cNvPr>
          <p:cNvSpPr txBox="1"/>
          <p:nvPr/>
        </p:nvSpPr>
        <p:spPr>
          <a:xfrm>
            <a:off x="4654937" y="2943746"/>
            <a:ext cx="4031863" cy="348813"/>
          </a:xfrm>
          <a:prstGeom prst="rect">
            <a:avLst/>
          </a:prstGeom>
          <a:noFill/>
        </p:spPr>
        <p:txBody>
          <a:bodyPr wrap="square">
            <a:spAutoFit/>
          </a:bodyPr>
          <a:lstStyle/>
          <a:p>
            <a:pPr algn="just">
              <a:lnSpc>
                <a:spcPts val="2000"/>
              </a:lnSpc>
              <a:defRPr/>
            </a:pPr>
            <a:r>
              <a:rPr lang="it-IT" sz="1800" i="1" dirty="0">
                <a:solidFill>
                  <a:srgbClr val="981936"/>
                </a:solidFill>
              </a:rPr>
              <a:t>Nickel (LET 29 MeV</a:t>
            </a:r>
            <a:r>
              <a:rPr lang="it-IT" sz="1800" i="1" baseline="-25000" dirty="0">
                <a:solidFill>
                  <a:srgbClr val="981936"/>
                </a:solidFill>
              </a:rPr>
              <a:t> </a:t>
            </a:r>
            <a:r>
              <a:rPr lang="it-IT" sz="1800" i="1" dirty="0">
                <a:solidFill>
                  <a:srgbClr val="981936"/>
                </a:solidFill>
              </a:rPr>
              <a:t>cm</a:t>
            </a:r>
            <a:r>
              <a:rPr lang="it-IT" sz="1800" i="1" baseline="30000" dirty="0">
                <a:solidFill>
                  <a:srgbClr val="981936"/>
                </a:solidFill>
              </a:rPr>
              <a:t>2</a:t>
            </a:r>
            <a:r>
              <a:rPr lang="it-IT" sz="1800" i="1" dirty="0">
                <a:solidFill>
                  <a:srgbClr val="981936"/>
                </a:solidFill>
              </a:rPr>
              <a:t>/mg) </a:t>
            </a:r>
            <a:r>
              <a:rPr lang="it-IT" sz="1800" i="1" dirty="0" err="1">
                <a:solidFill>
                  <a:srgbClr val="981936"/>
                </a:solidFill>
              </a:rPr>
              <a:t>at</a:t>
            </a:r>
            <a:r>
              <a:rPr lang="it-IT" sz="1800" i="1" dirty="0">
                <a:solidFill>
                  <a:srgbClr val="981936"/>
                </a:solidFill>
              </a:rPr>
              <a:t> 30°</a:t>
            </a:r>
            <a:endParaRPr lang="it-IT" sz="1800" i="1" baseline="30000" dirty="0">
              <a:solidFill>
                <a:srgbClr val="981936"/>
              </a:solidFill>
            </a:endParaRPr>
          </a:p>
        </p:txBody>
      </p:sp>
      <p:pic>
        <p:nvPicPr>
          <p:cNvPr id="11" name="Immagine 9">
            <a:extLst>
              <a:ext uri="{FF2B5EF4-FFF2-40B4-BE49-F238E27FC236}">
                <a16:creationId xmlns:a16="http://schemas.microsoft.com/office/drawing/2014/main" id="{8AB10732-14B5-3278-A2B9-828A88DFA3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311"/>
          <a:stretch/>
        </p:blipFill>
        <p:spPr bwMode="auto">
          <a:xfrm>
            <a:off x="2994708" y="4201057"/>
            <a:ext cx="1571081" cy="1773936"/>
          </a:xfrm>
          <a:prstGeom prst="rect">
            <a:avLst/>
          </a:prstGeom>
          <a:noFill/>
          <a:ln>
            <a:noFill/>
          </a:ln>
        </p:spPr>
      </p:pic>
      <p:pic>
        <p:nvPicPr>
          <p:cNvPr id="12" name="Immagine 13">
            <a:extLst>
              <a:ext uri="{FF2B5EF4-FFF2-40B4-BE49-F238E27FC236}">
                <a16:creationId xmlns:a16="http://schemas.microsoft.com/office/drawing/2014/main" id="{3D4C1008-1F78-FC4C-A948-31C0C30B1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7004304" y="4236769"/>
            <a:ext cx="1682496" cy="1773936"/>
          </a:xfrm>
          <a:prstGeom prst="rect">
            <a:avLst/>
          </a:prstGeom>
          <a:noFill/>
          <a:ln>
            <a:noFill/>
          </a:ln>
        </p:spPr>
      </p:pic>
    </p:spTree>
    <p:extLst>
      <p:ext uri="{BB962C8B-B14F-4D97-AF65-F5344CB8AC3E}">
        <p14:creationId xmlns:p14="http://schemas.microsoft.com/office/powerpoint/2010/main" val="400480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SEE </a:t>
            </a:r>
            <a:r>
              <a:rPr lang="it-IT" dirty="0" err="1"/>
              <a:t>tests</a:t>
            </a:r>
            <a:r>
              <a:rPr lang="it-IT" dirty="0"/>
              <a:t> in </a:t>
            </a:r>
            <a:r>
              <a:rPr lang="it-IT" dirty="0" err="1"/>
              <a:t>SiC</a:t>
            </a:r>
            <a:r>
              <a:rPr lang="it-IT" dirty="0"/>
              <a:t> Power Devices</a:t>
            </a:r>
          </a:p>
        </p:txBody>
      </p:sp>
      <p:sp>
        <p:nvSpPr>
          <p:cNvPr id="4" name="Slide Number Placeholder 3"/>
          <p:cNvSpPr>
            <a:spLocks noGrp="1"/>
          </p:cNvSpPr>
          <p:nvPr>
            <p:ph type="sldNum" sz="quarter" idx="15"/>
          </p:nvPr>
        </p:nvSpPr>
        <p:spPr/>
        <p:txBody>
          <a:bodyPr/>
          <a:lstStyle/>
          <a:p>
            <a:fld id="{161F1979-B05D-4D1A-8CA8-8D4159EFA71A}" type="slidenum">
              <a:rPr lang="en-US" smtClean="0"/>
              <a:t>12</a:t>
            </a:fld>
            <a:endParaRPr lang="en-US"/>
          </a:p>
        </p:txBody>
      </p:sp>
      <p:pic>
        <p:nvPicPr>
          <p:cNvPr id="25" name="Immagine 24">
            <a:extLst>
              <a:ext uri="{FF2B5EF4-FFF2-40B4-BE49-F238E27FC236}">
                <a16:creationId xmlns:a16="http://schemas.microsoft.com/office/drawing/2014/main" id="{598002B6-3F7E-BADD-5687-109AFF03F0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3" b="9325"/>
          <a:stretch/>
        </p:blipFill>
        <p:spPr>
          <a:xfrm>
            <a:off x="80682" y="1202097"/>
            <a:ext cx="3887780" cy="237209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6" name="Picture 186" descr="atype_70_Ni">
            <a:extLst>
              <a:ext uri="{FF2B5EF4-FFF2-40B4-BE49-F238E27FC236}">
                <a16:creationId xmlns:a16="http://schemas.microsoft.com/office/drawing/2014/main" id="{888403C2-FA0F-A3EA-9D90-924A88AEE4ED}"/>
              </a:ext>
            </a:extLst>
          </p:cNvPr>
          <p:cNvPicPr>
            <a:picLocks noChangeAspect="1" noChangeArrowheads="1"/>
          </p:cNvPicPr>
          <p:nvPr/>
        </p:nvPicPr>
        <p:blipFill>
          <a:blip r:embed="rId3"/>
          <a:srcRect/>
          <a:stretch>
            <a:fillRect/>
          </a:stretch>
        </p:blipFill>
        <p:spPr bwMode="auto">
          <a:xfrm>
            <a:off x="3302199" y="4302622"/>
            <a:ext cx="2420795" cy="1692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7" name="Immagine 26">
            <a:extLst>
              <a:ext uri="{FF2B5EF4-FFF2-40B4-BE49-F238E27FC236}">
                <a16:creationId xmlns:a16="http://schemas.microsoft.com/office/drawing/2014/main" id="{79F688DA-BF4E-1A76-196C-15B1A3926F0A}"/>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215788" y="4294001"/>
            <a:ext cx="2664000" cy="1692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9" name="CasellaDiTesto 28">
            <a:extLst>
              <a:ext uri="{FF2B5EF4-FFF2-40B4-BE49-F238E27FC236}">
                <a16:creationId xmlns:a16="http://schemas.microsoft.com/office/drawing/2014/main" id="{DEB05280-AA5B-DBCD-7C40-78753C8E3ACD}"/>
              </a:ext>
            </a:extLst>
          </p:cNvPr>
          <p:cNvSpPr txBox="1"/>
          <p:nvPr/>
        </p:nvSpPr>
        <p:spPr>
          <a:xfrm>
            <a:off x="80682" y="6087490"/>
            <a:ext cx="2929875" cy="430887"/>
          </a:xfrm>
          <a:prstGeom prst="rect">
            <a:avLst/>
          </a:prstGeom>
          <a:solidFill>
            <a:srgbClr val="E4E5E6">
              <a:alpha val="50196"/>
            </a:srgbClr>
          </a:solidFill>
        </p:spPr>
        <p:txBody>
          <a:bodyPr wrap="square" rtlCol="0">
            <a:spAutoFit/>
          </a:bodyPr>
          <a:lstStyle/>
          <a:p>
            <a:pPr algn="just"/>
            <a:r>
              <a:rPr lang="it-IT" sz="1100" dirty="0"/>
              <a:t>A high-</a:t>
            </a:r>
            <a:r>
              <a:rPr lang="it-IT" sz="1100" dirty="0" err="1"/>
              <a:t>resolution</a:t>
            </a:r>
            <a:r>
              <a:rPr lang="it-IT" sz="1100" dirty="0"/>
              <a:t> </a:t>
            </a:r>
            <a:r>
              <a:rPr lang="it-IT" sz="1100" dirty="0" err="1"/>
              <a:t>measure</a:t>
            </a:r>
            <a:r>
              <a:rPr lang="it-IT" sz="1100" dirty="0"/>
              <a:t> of gate and drain leakage </a:t>
            </a:r>
            <a:r>
              <a:rPr lang="it-IT" sz="1100" dirty="0" err="1"/>
              <a:t>currents</a:t>
            </a:r>
            <a:r>
              <a:rPr lang="it-IT" sz="1100" dirty="0"/>
              <a:t> </a:t>
            </a:r>
            <a:r>
              <a:rPr lang="it-IT" sz="1100" dirty="0" err="1"/>
              <a:t>during</a:t>
            </a:r>
            <a:r>
              <a:rPr lang="it-IT" sz="1100" dirty="0"/>
              <a:t> </a:t>
            </a:r>
            <a:r>
              <a:rPr lang="it-IT" sz="1100" dirty="0" err="1"/>
              <a:t>irradiation</a:t>
            </a:r>
            <a:r>
              <a:rPr lang="it-IT" sz="1100" dirty="0"/>
              <a:t>.</a:t>
            </a:r>
          </a:p>
        </p:txBody>
      </p:sp>
      <p:sp>
        <p:nvSpPr>
          <p:cNvPr id="31" name="CasellaDiTesto 30">
            <a:extLst>
              <a:ext uri="{FF2B5EF4-FFF2-40B4-BE49-F238E27FC236}">
                <a16:creationId xmlns:a16="http://schemas.microsoft.com/office/drawing/2014/main" id="{8849910F-5346-B938-9988-7E97C7BE87E1}"/>
              </a:ext>
            </a:extLst>
          </p:cNvPr>
          <p:cNvSpPr txBox="1"/>
          <p:nvPr/>
        </p:nvSpPr>
        <p:spPr>
          <a:xfrm>
            <a:off x="6404604" y="6095965"/>
            <a:ext cx="2205996" cy="276999"/>
          </a:xfrm>
          <a:prstGeom prst="rect">
            <a:avLst/>
          </a:prstGeom>
          <a:solidFill>
            <a:srgbClr val="E4E5E6">
              <a:alpha val="50196"/>
            </a:srgbClr>
          </a:solidFill>
        </p:spPr>
        <p:txBody>
          <a:bodyPr wrap="square" rtlCol="0">
            <a:spAutoFit/>
          </a:bodyPr>
          <a:lstStyle/>
          <a:p>
            <a:pPr algn="ctr"/>
            <a:r>
              <a:rPr lang="it-IT" sz="1200" dirty="0"/>
              <a:t>A </a:t>
            </a:r>
            <a:r>
              <a:rPr lang="it-IT" sz="1200" dirty="0" err="1"/>
              <a:t>synchronized</a:t>
            </a:r>
            <a:r>
              <a:rPr lang="it-IT" sz="1200" dirty="0"/>
              <a:t> time base</a:t>
            </a:r>
          </a:p>
        </p:txBody>
      </p:sp>
      <p:sp>
        <p:nvSpPr>
          <p:cNvPr id="33" name="CasellaDiTesto 32">
            <a:extLst>
              <a:ext uri="{FF2B5EF4-FFF2-40B4-BE49-F238E27FC236}">
                <a16:creationId xmlns:a16="http://schemas.microsoft.com/office/drawing/2014/main" id="{C7F11F59-0E47-17F2-CBB9-6B20D65973E8}"/>
              </a:ext>
            </a:extLst>
          </p:cNvPr>
          <p:cNvSpPr txBox="1"/>
          <p:nvPr/>
        </p:nvSpPr>
        <p:spPr>
          <a:xfrm>
            <a:off x="3120397" y="6087489"/>
            <a:ext cx="2747003" cy="430887"/>
          </a:xfrm>
          <a:prstGeom prst="rect">
            <a:avLst/>
          </a:prstGeom>
          <a:solidFill>
            <a:srgbClr val="E4E5E6">
              <a:alpha val="50196"/>
            </a:srgbClr>
          </a:solidFill>
        </p:spPr>
        <p:txBody>
          <a:bodyPr wrap="square" rtlCol="0">
            <a:spAutoFit/>
          </a:bodyPr>
          <a:lstStyle/>
          <a:p>
            <a:pPr algn="just"/>
            <a:r>
              <a:rPr lang="it-IT" sz="1100" dirty="0"/>
              <a:t>The </a:t>
            </a:r>
            <a:r>
              <a:rPr lang="it-IT" sz="1100" dirty="0" err="1"/>
              <a:t>collection</a:t>
            </a:r>
            <a:r>
              <a:rPr lang="it-IT" sz="1100" dirty="0"/>
              <a:t> of drain and gate </a:t>
            </a:r>
            <a:r>
              <a:rPr lang="it-IT" sz="1100" dirty="0" err="1"/>
              <a:t>current</a:t>
            </a:r>
            <a:r>
              <a:rPr lang="it-IT" sz="1100" dirty="0"/>
              <a:t> </a:t>
            </a:r>
            <a:r>
              <a:rPr lang="it-IT" sz="1100" dirty="0" err="1"/>
              <a:t>pulses</a:t>
            </a:r>
            <a:r>
              <a:rPr lang="it-IT" sz="1100" dirty="0"/>
              <a:t> </a:t>
            </a:r>
            <a:r>
              <a:rPr lang="it-IT" sz="1100" dirty="0" err="1"/>
              <a:t>during</a:t>
            </a:r>
            <a:r>
              <a:rPr lang="it-IT" sz="1100" dirty="0"/>
              <a:t> </a:t>
            </a:r>
            <a:r>
              <a:rPr lang="it-IT" sz="1100" dirty="0" err="1"/>
              <a:t>each</a:t>
            </a:r>
            <a:r>
              <a:rPr lang="it-IT" sz="1100" dirty="0"/>
              <a:t> </a:t>
            </a:r>
            <a:r>
              <a:rPr lang="it-IT" sz="1100" dirty="0" err="1"/>
              <a:t>irradiation</a:t>
            </a:r>
            <a:r>
              <a:rPr lang="it-IT" sz="1100" dirty="0"/>
              <a:t> step.</a:t>
            </a:r>
          </a:p>
        </p:txBody>
      </p:sp>
      <p:sp>
        <p:nvSpPr>
          <p:cNvPr id="34" name="Title 1">
            <a:extLst>
              <a:ext uri="{FF2B5EF4-FFF2-40B4-BE49-F238E27FC236}">
                <a16:creationId xmlns:a16="http://schemas.microsoft.com/office/drawing/2014/main" id="{9B878CD0-286E-6E35-BC29-691872D4A929}"/>
              </a:ext>
            </a:extLst>
          </p:cNvPr>
          <p:cNvSpPr txBox="1">
            <a:spLocks/>
          </p:cNvSpPr>
          <p:nvPr/>
        </p:nvSpPr>
        <p:spPr>
          <a:xfrm>
            <a:off x="3302200" y="371016"/>
            <a:ext cx="2420795" cy="56356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it-IT" sz="1600" dirty="0" err="1"/>
              <a:t>Experimental</a:t>
            </a:r>
            <a:r>
              <a:rPr lang="it-IT" sz="1600" dirty="0"/>
              <a:t> Set Up</a:t>
            </a:r>
          </a:p>
        </p:txBody>
      </p:sp>
      <p:sp>
        <p:nvSpPr>
          <p:cNvPr id="37" name="CasellaDiTesto 36">
            <a:extLst>
              <a:ext uri="{FF2B5EF4-FFF2-40B4-BE49-F238E27FC236}">
                <a16:creationId xmlns:a16="http://schemas.microsoft.com/office/drawing/2014/main" id="{46184520-4EC4-5BCF-16F3-DA1B98341294}"/>
              </a:ext>
            </a:extLst>
          </p:cNvPr>
          <p:cNvSpPr txBox="1"/>
          <p:nvPr/>
        </p:nvSpPr>
        <p:spPr>
          <a:xfrm>
            <a:off x="4038600" y="911274"/>
            <a:ext cx="4572000" cy="954107"/>
          </a:xfrm>
          <a:prstGeom prst="rect">
            <a:avLst/>
          </a:prstGeom>
          <a:noFill/>
        </p:spPr>
        <p:txBody>
          <a:bodyPr wrap="square">
            <a:spAutoFit/>
          </a:bodyPr>
          <a:lstStyle/>
          <a:p>
            <a:pPr algn="just"/>
            <a:r>
              <a:rPr lang="it-IT" sz="1400" dirty="0" err="1"/>
              <a:t>SiC</a:t>
            </a:r>
            <a:r>
              <a:rPr lang="it-IT" sz="1400" dirty="0"/>
              <a:t> power devices are the </a:t>
            </a:r>
            <a:r>
              <a:rPr lang="it-IT" sz="1400" dirty="0" err="1"/>
              <a:t>primary</a:t>
            </a:r>
            <a:r>
              <a:rPr lang="it-IT" sz="1400" dirty="0"/>
              <a:t> </a:t>
            </a:r>
            <a:r>
              <a:rPr lang="it-IT" sz="1400" dirty="0" err="1"/>
              <a:t>candidates</a:t>
            </a:r>
            <a:r>
              <a:rPr lang="it-IT" sz="1400" dirty="0"/>
              <a:t> to integrate/</a:t>
            </a:r>
            <a:r>
              <a:rPr lang="it-IT" sz="1400" dirty="0" err="1"/>
              <a:t>replace</a:t>
            </a:r>
            <a:r>
              <a:rPr lang="it-IT" sz="1400" dirty="0"/>
              <a:t> standard Si-</a:t>
            </a:r>
            <a:r>
              <a:rPr lang="it-IT" sz="1400" dirty="0" err="1"/>
              <a:t>based</a:t>
            </a:r>
            <a:r>
              <a:rPr lang="it-IT" sz="1400" dirty="0"/>
              <a:t> devices in </a:t>
            </a:r>
            <a:r>
              <a:rPr lang="it-IT" sz="1400" dirty="0" err="1"/>
              <a:t>applications</a:t>
            </a:r>
            <a:r>
              <a:rPr lang="it-IT" sz="1400" dirty="0"/>
              <a:t> </a:t>
            </a:r>
            <a:r>
              <a:rPr lang="it-IT" sz="1400" dirty="0" err="1"/>
              <a:t>where</a:t>
            </a:r>
            <a:r>
              <a:rPr lang="it-IT" sz="1400" dirty="0"/>
              <a:t> high frequencies, high </a:t>
            </a:r>
            <a:r>
              <a:rPr lang="it-IT" sz="1400" dirty="0" err="1"/>
              <a:t>operating</a:t>
            </a:r>
            <a:r>
              <a:rPr lang="it-IT" sz="1400" dirty="0"/>
              <a:t> </a:t>
            </a:r>
            <a:r>
              <a:rPr lang="it-IT" sz="1400" dirty="0" err="1"/>
              <a:t>temperatures</a:t>
            </a:r>
            <a:r>
              <a:rPr lang="it-IT" sz="1400" dirty="0"/>
              <a:t>, and </a:t>
            </a:r>
            <a:r>
              <a:rPr lang="it-IT" sz="1400" dirty="0" err="1"/>
              <a:t>reduced</a:t>
            </a:r>
            <a:r>
              <a:rPr lang="it-IT" sz="1400" dirty="0"/>
              <a:t> </a:t>
            </a:r>
            <a:r>
              <a:rPr lang="it-IT" sz="1400" dirty="0" err="1"/>
              <a:t>volumes</a:t>
            </a:r>
            <a:r>
              <a:rPr lang="it-IT" sz="1400" dirty="0"/>
              <a:t> are </a:t>
            </a:r>
            <a:r>
              <a:rPr lang="it-IT" sz="1400" dirty="0" err="1"/>
              <a:t>required</a:t>
            </a:r>
            <a:r>
              <a:rPr lang="it-IT" sz="1400" dirty="0"/>
              <a:t>.</a:t>
            </a:r>
          </a:p>
        </p:txBody>
      </p:sp>
      <p:pic>
        <p:nvPicPr>
          <p:cNvPr id="38" name="Picture 17">
            <a:extLst>
              <a:ext uri="{FF2B5EF4-FFF2-40B4-BE49-F238E27FC236}">
                <a16:creationId xmlns:a16="http://schemas.microsoft.com/office/drawing/2014/main" id="{869605AF-3DD9-15FA-0E5A-9C06E06A8A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300" b="17449"/>
          <a:stretch/>
        </p:blipFill>
        <p:spPr>
          <a:xfrm>
            <a:off x="172453" y="4294001"/>
            <a:ext cx="2665420" cy="1692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0" name="CasellaDiTesto 39">
            <a:extLst>
              <a:ext uri="{FF2B5EF4-FFF2-40B4-BE49-F238E27FC236}">
                <a16:creationId xmlns:a16="http://schemas.microsoft.com/office/drawing/2014/main" id="{B36ED243-EAD4-7821-D386-6768108BACBB}"/>
              </a:ext>
            </a:extLst>
          </p:cNvPr>
          <p:cNvSpPr txBox="1"/>
          <p:nvPr/>
        </p:nvSpPr>
        <p:spPr>
          <a:xfrm>
            <a:off x="4038600" y="2001024"/>
            <a:ext cx="4572000" cy="2141292"/>
          </a:xfrm>
          <a:prstGeom prst="rect">
            <a:avLst/>
          </a:prstGeom>
          <a:noFill/>
        </p:spPr>
        <p:txBody>
          <a:bodyPr wrap="square">
            <a:spAutoFit/>
          </a:bodyPr>
          <a:lstStyle/>
          <a:p>
            <a:pPr algn="just">
              <a:lnSpc>
                <a:spcPct val="115000"/>
              </a:lnSpc>
              <a:spcAft>
                <a:spcPts val="800"/>
              </a:spcAft>
            </a:pPr>
            <a:r>
              <a:rPr lang="en-US" sz="1300" dirty="0">
                <a:solidFill>
                  <a:srgbClr val="0E101A"/>
                </a:solidFill>
                <a:effectLst/>
                <a:ea typeface="Times New Roman" panose="02020603050405020304" pitchFamily="18" charset="0"/>
                <a:cs typeface="Times New Roman" panose="02020603050405020304" pitchFamily="18" charset="0"/>
              </a:rPr>
              <a:t>The experimental set-up is designed to achieve the best behavior in terms of signal-to-noise ratio, allowing the measurement, during irradiation, of the </a:t>
            </a:r>
            <a:r>
              <a:rPr lang="en-US" sz="1300" b="1" dirty="0">
                <a:solidFill>
                  <a:srgbClr val="0E101A"/>
                </a:solidFill>
                <a:effectLst/>
                <a:ea typeface="Times New Roman" panose="02020603050405020304" pitchFamily="18" charset="0"/>
                <a:cs typeface="Times New Roman" panose="02020603050405020304" pitchFamily="18" charset="0"/>
              </a:rPr>
              <a:t>gate leakage current</a:t>
            </a:r>
            <a:r>
              <a:rPr lang="en-US" sz="1300" dirty="0">
                <a:solidFill>
                  <a:srgbClr val="0E101A"/>
                </a:solidFill>
                <a:effectLst/>
                <a:ea typeface="Times New Roman" panose="02020603050405020304" pitchFamily="18" charset="0"/>
                <a:cs typeface="Times New Roman" panose="02020603050405020304" pitchFamily="18" charset="0"/>
              </a:rPr>
              <a:t> down to the hundreds of picoamperes, range and the </a:t>
            </a:r>
            <a:r>
              <a:rPr lang="en-US" sz="1300" b="1" dirty="0">
                <a:solidFill>
                  <a:srgbClr val="0E101A"/>
                </a:solidFill>
                <a:effectLst/>
                <a:ea typeface="Times New Roman" panose="02020603050405020304" pitchFamily="18" charset="0"/>
                <a:cs typeface="Times New Roman" panose="02020603050405020304" pitchFamily="18" charset="0"/>
              </a:rPr>
              <a:t>drain leakage current </a:t>
            </a:r>
            <a:r>
              <a:rPr lang="en-US" sz="1300" dirty="0">
                <a:solidFill>
                  <a:srgbClr val="0E101A"/>
                </a:solidFill>
                <a:effectLst/>
                <a:ea typeface="Times New Roman" panose="02020603050405020304" pitchFamily="18" charset="0"/>
                <a:cs typeface="Times New Roman" panose="02020603050405020304" pitchFamily="18" charset="0"/>
              </a:rPr>
              <a:t>down to the nano amperes range. The circuit acquires the current pulses at both gate and drain terminals and, finally, a synchronized time base, allows us to correlate the leakage current jump to the current pulse that caused it.</a:t>
            </a:r>
            <a:endParaRPr lang="it-IT" sz="1300" dirty="0">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9CC8C65-BF10-4924-AA84-83EBAEC740B7}"/>
              </a:ext>
            </a:extLst>
          </p:cNvPr>
          <p:cNvSpPr txBox="1"/>
          <p:nvPr/>
        </p:nvSpPr>
        <p:spPr>
          <a:xfrm>
            <a:off x="2305193" y="6550223"/>
            <a:ext cx="4501553" cy="307777"/>
          </a:xfrm>
          <a:prstGeom prst="rect">
            <a:avLst/>
          </a:prstGeom>
          <a:noFill/>
        </p:spPr>
        <p:txBody>
          <a:bodyPr wrap="none" rtlCol="0">
            <a:spAutoFit/>
          </a:bodyPr>
          <a:lstStyle/>
          <a:p>
            <a:r>
              <a:rPr lang="it-IT" sz="1400" i="1" dirty="0" err="1">
                <a:solidFill>
                  <a:schemeClr val="accent6"/>
                </a:solidFill>
              </a:rPr>
              <a:t>Courtesy</a:t>
            </a:r>
            <a:r>
              <a:rPr lang="it-IT" sz="1400" i="1" dirty="0">
                <a:solidFill>
                  <a:schemeClr val="accent6"/>
                </a:solidFill>
              </a:rPr>
              <a:t> of Francesco Velardi, University of Cassino</a:t>
            </a:r>
          </a:p>
        </p:txBody>
      </p:sp>
    </p:spTree>
    <p:extLst>
      <p:ext uri="{BB962C8B-B14F-4D97-AF65-F5344CB8AC3E}">
        <p14:creationId xmlns:p14="http://schemas.microsoft.com/office/powerpoint/2010/main" val="384763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SEE </a:t>
            </a:r>
            <a:r>
              <a:rPr lang="it-IT" dirty="0" err="1"/>
              <a:t>tests</a:t>
            </a:r>
            <a:r>
              <a:rPr lang="it-IT" dirty="0"/>
              <a:t> in </a:t>
            </a:r>
            <a:r>
              <a:rPr lang="it-IT" dirty="0" err="1"/>
              <a:t>SiC</a:t>
            </a:r>
            <a:r>
              <a:rPr lang="it-IT" dirty="0"/>
              <a:t> Power Devices</a:t>
            </a:r>
          </a:p>
        </p:txBody>
      </p:sp>
      <p:sp>
        <p:nvSpPr>
          <p:cNvPr id="4" name="Slide Number Placeholder 3"/>
          <p:cNvSpPr>
            <a:spLocks noGrp="1"/>
          </p:cNvSpPr>
          <p:nvPr>
            <p:ph type="sldNum" sz="quarter" idx="15"/>
          </p:nvPr>
        </p:nvSpPr>
        <p:spPr/>
        <p:txBody>
          <a:bodyPr/>
          <a:lstStyle/>
          <a:p>
            <a:fld id="{161F1979-B05D-4D1A-8CA8-8D4159EFA71A}" type="slidenum">
              <a:rPr lang="en-US" smtClean="0"/>
              <a:t>13</a:t>
            </a:fld>
            <a:endParaRPr lang="en-US"/>
          </a:p>
        </p:txBody>
      </p:sp>
      <p:sp>
        <p:nvSpPr>
          <p:cNvPr id="34" name="Title 1">
            <a:extLst>
              <a:ext uri="{FF2B5EF4-FFF2-40B4-BE49-F238E27FC236}">
                <a16:creationId xmlns:a16="http://schemas.microsoft.com/office/drawing/2014/main" id="{9B878CD0-286E-6E35-BC29-691872D4A929}"/>
              </a:ext>
            </a:extLst>
          </p:cNvPr>
          <p:cNvSpPr txBox="1">
            <a:spLocks/>
          </p:cNvSpPr>
          <p:nvPr/>
        </p:nvSpPr>
        <p:spPr>
          <a:xfrm>
            <a:off x="3124200" y="323799"/>
            <a:ext cx="1981200" cy="56356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it-IT" sz="1600" dirty="0" err="1"/>
              <a:t>Main</a:t>
            </a:r>
            <a:r>
              <a:rPr lang="it-IT" sz="1600" dirty="0"/>
              <a:t> </a:t>
            </a:r>
            <a:r>
              <a:rPr lang="it-IT" sz="1600" dirty="0" err="1"/>
              <a:t>results</a:t>
            </a:r>
            <a:endParaRPr lang="it-IT" sz="1600" dirty="0"/>
          </a:p>
        </p:txBody>
      </p:sp>
      <p:pic>
        <p:nvPicPr>
          <p:cNvPr id="67" name="Immagine 66">
            <a:extLst>
              <a:ext uri="{FF2B5EF4-FFF2-40B4-BE49-F238E27FC236}">
                <a16:creationId xmlns:a16="http://schemas.microsoft.com/office/drawing/2014/main" id="{7274C921-2C04-794C-0D05-D7A900204BA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500" t="12967" r="36666" b="12967"/>
          <a:stretch/>
        </p:blipFill>
        <p:spPr>
          <a:xfrm>
            <a:off x="225164" y="622462"/>
            <a:ext cx="1732541" cy="2794316"/>
          </a:xfrm>
          <a:prstGeom prst="rect">
            <a:avLst/>
          </a:prstGeom>
        </p:spPr>
      </p:pic>
      <p:sp>
        <p:nvSpPr>
          <p:cNvPr id="69" name="TextBox 35">
            <a:extLst>
              <a:ext uri="{FF2B5EF4-FFF2-40B4-BE49-F238E27FC236}">
                <a16:creationId xmlns:a16="http://schemas.microsoft.com/office/drawing/2014/main" id="{28518B64-65A6-DB9F-91EE-D09CB7AE6E63}"/>
              </a:ext>
            </a:extLst>
          </p:cNvPr>
          <p:cNvSpPr txBox="1"/>
          <p:nvPr/>
        </p:nvSpPr>
        <p:spPr>
          <a:xfrm>
            <a:off x="-153548" y="3309095"/>
            <a:ext cx="2667000" cy="307777"/>
          </a:xfrm>
          <a:prstGeom prst="rect">
            <a:avLst/>
          </a:prstGeom>
          <a:noFill/>
        </p:spPr>
        <p:txBody>
          <a:bodyPr wrap="square" rtlCol="0">
            <a:spAutoFit/>
          </a:bodyPr>
          <a:lstStyle/>
          <a:p>
            <a:pPr algn="ctr"/>
            <a:r>
              <a:rPr lang="it-IT" sz="1400" dirty="0">
                <a:cs typeface="Arial" panose="020B0604020202020204" pitchFamily="34" charset="0"/>
              </a:rPr>
              <a:t>1.2 kV SiC Schottky </a:t>
            </a:r>
            <a:r>
              <a:rPr lang="it-IT" sz="1200" dirty="0">
                <a:cs typeface="Arial" panose="020B0604020202020204" pitchFamily="34" charset="0"/>
              </a:rPr>
              <a:t>diode</a:t>
            </a:r>
          </a:p>
        </p:txBody>
      </p:sp>
      <p:pic>
        <p:nvPicPr>
          <p:cNvPr id="72" name="Picture 2">
            <a:extLst>
              <a:ext uri="{FF2B5EF4-FFF2-40B4-BE49-F238E27FC236}">
                <a16:creationId xmlns:a16="http://schemas.microsoft.com/office/drawing/2014/main" id="{3A296B89-7C35-30A5-6874-84566F9463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203"/>
          <a:stretch/>
        </p:blipFill>
        <p:spPr>
          <a:xfrm>
            <a:off x="6100714" y="910665"/>
            <a:ext cx="2333102" cy="2268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0" name="TextBox 35">
            <a:extLst>
              <a:ext uri="{FF2B5EF4-FFF2-40B4-BE49-F238E27FC236}">
                <a16:creationId xmlns:a16="http://schemas.microsoft.com/office/drawing/2014/main" id="{BAAC0144-F2EE-4D23-5C02-875738A4103E}"/>
              </a:ext>
            </a:extLst>
          </p:cNvPr>
          <p:cNvSpPr txBox="1"/>
          <p:nvPr/>
        </p:nvSpPr>
        <p:spPr>
          <a:xfrm>
            <a:off x="6100714" y="3309095"/>
            <a:ext cx="2143435" cy="276999"/>
          </a:xfrm>
          <a:prstGeom prst="rect">
            <a:avLst/>
          </a:prstGeom>
          <a:noFill/>
        </p:spPr>
        <p:txBody>
          <a:bodyPr wrap="square" rtlCol="0">
            <a:spAutoFit/>
          </a:bodyPr>
          <a:lstStyle/>
          <a:p>
            <a:pPr algn="ctr"/>
            <a:r>
              <a:rPr lang="it-IT" sz="1200" dirty="0">
                <a:cs typeface="Arial" panose="020B0604020202020204" pitchFamily="34" charset="0"/>
              </a:rPr>
              <a:t>Thermal Burnout</a:t>
            </a:r>
          </a:p>
        </p:txBody>
      </p:sp>
      <p:pic>
        <p:nvPicPr>
          <p:cNvPr id="82" name="Immagine 81">
            <a:extLst>
              <a:ext uri="{FF2B5EF4-FFF2-40B4-BE49-F238E27FC236}">
                <a16:creationId xmlns:a16="http://schemas.microsoft.com/office/drawing/2014/main" id="{6AECA5CD-3905-F0C0-2775-935A31055FC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667" t="13089" r="35107" b="12966"/>
          <a:stretch/>
        </p:blipFill>
        <p:spPr>
          <a:xfrm>
            <a:off x="125506" y="3742093"/>
            <a:ext cx="1873390" cy="2760912"/>
          </a:xfrm>
          <a:prstGeom prst="rect">
            <a:avLst/>
          </a:prstGeom>
        </p:spPr>
      </p:pic>
      <p:sp>
        <p:nvSpPr>
          <p:cNvPr id="83" name="TextBox 35">
            <a:extLst>
              <a:ext uri="{FF2B5EF4-FFF2-40B4-BE49-F238E27FC236}">
                <a16:creationId xmlns:a16="http://schemas.microsoft.com/office/drawing/2014/main" id="{BD542F88-ABB5-B27C-E1F9-DB6512B0B98C}"/>
              </a:ext>
            </a:extLst>
          </p:cNvPr>
          <p:cNvSpPr txBox="1"/>
          <p:nvPr/>
        </p:nvSpPr>
        <p:spPr>
          <a:xfrm>
            <a:off x="-304800" y="6479513"/>
            <a:ext cx="2818252" cy="276999"/>
          </a:xfrm>
          <a:prstGeom prst="rect">
            <a:avLst/>
          </a:prstGeom>
          <a:noFill/>
        </p:spPr>
        <p:txBody>
          <a:bodyPr wrap="square" rtlCol="0">
            <a:spAutoFit/>
          </a:bodyPr>
          <a:lstStyle/>
          <a:p>
            <a:pPr algn="ctr"/>
            <a:r>
              <a:rPr lang="it-IT" sz="1200" dirty="0">
                <a:cs typeface="Arial" panose="020B0604020202020204" pitchFamily="34" charset="0"/>
              </a:rPr>
              <a:t>1.2 kV </a:t>
            </a:r>
            <a:r>
              <a:rPr lang="it-IT" sz="1200" dirty="0" err="1">
                <a:cs typeface="Arial" panose="020B0604020202020204" pitchFamily="34" charset="0"/>
              </a:rPr>
              <a:t>SiC</a:t>
            </a:r>
            <a:r>
              <a:rPr lang="it-IT" sz="1200" dirty="0">
                <a:cs typeface="Arial" panose="020B0604020202020204" pitchFamily="34" charset="0"/>
              </a:rPr>
              <a:t> Power MOSFET</a:t>
            </a:r>
          </a:p>
        </p:txBody>
      </p:sp>
      <p:sp>
        <p:nvSpPr>
          <p:cNvPr id="93" name="CasellaDiTesto 92">
            <a:extLst>
              <a:ext uri="{FF2B5EF4-FFF2-40B4-BE49-F238E27FC236}">
                <a16:creationId xmlns:a16="http://schemas.microsoft.com/office/drawing/2014/main" id="{BE53AFA6-D6BB-7321-525E-F4C2F059C353}"/>
              </a:ext>
            </a:extLst>
          </p:cNvPr>
          <p:cNvSpPr txBox="1"/>
          <p:nvPr/>
        </p:nvSpPr>
        <p:spPr>
          <a:xfrm>
            <a:off x="1676400" y="1099919"/>
            <a:ext cx="4267200" cy="1892826"/>
          </a:xfrm>
          <a:prstGeom prst="rect">
            <a:avLst/>
          </a:prstGeom>
          <a:noFill/>
        </p:spPr>
        <p:txBody>
          <a:bodyPr wrap="square" rtlCol="0">
            <a:spAutoFit/>
          </a:bodyPr>
          <a:lstStyle/>
          <a:p>
            <a:pPr algn="just"/>
            <a:r>
              <a:rPr lang="en-US" sz="1300" dirty="0"/>
              <a:t>The failure critical voltage is related to the different penetration ranges of the bromine ions.</a:t>
            </a:r>
          </a:p>
          <a:p>
            <a:pPr algn="just"/>
            <a:r>
              <a:rPr lang="en-US" sz="1300" dirty="0"/>
              <a:t>The plasma filament, created by the ionizing particle perturbing the electric field, forces it beyond its track. If the ion traverses the entire epitaxial layer, the simultaneous presence of a very high conduction current density and an intense electric field results in a considerable power density at the metal/epitaxy interface, leading to a thermal failure.</a:t>
            </a:r>
            <a:endParaRPr lang="it-IT" sz="1300" dirty="0"/>
          </a:p>
        </p:txBody>
      </p:sp>
      <p:sp>
        <p:nvSpPr>
          <p:cNvPr id="95" name="CasellaDiTesto 94">
            <a:extLst>
              <a:ext uri="{FF2B5EF4-FFF2-40B4-BE49-F238E27FC236}">
                <a16:creationId xmlns:a16="http://schemas.microsoft.com/office/drawing/2014/main" id="{2E05990B-CA1B-DCB5-A078-C1BB2457C835}"/>
              </a:ext>
            </a:extLst>
          </p:cNvPr>
          <p:cNvSpPr txBox="1"/>
          <p:nvPr/>
        </p:nvSpPr>
        <p:spPr>
          <a:xfrm>
            <a:off x="2034755" y="3816245"/>
            <a:ext cx="4316733" cy="2503827"/>
          </a:xfrm>
          <a:prstGeom prst="rect">
            <a:avLst/>
          </a:prstGeom>
          <a:noFill/>
        </p:spPr>
        <p:txBody>
          <a:bodyPr wrap="square">
            <a:spAutoFit/>
          </a:bodyPr>
          <a:lstStyle/>
          <a:p>
            <a:pPr algn="just">
              <a:lnSpc>
                <a:spcPct val="115000"/>
              </a:lnSpc>
              <a:spcAft>
                <a:spcPts val="800"/>
              </a:spcAft>
            </a:pPr>
            <a:r>
              <a:rPr lang="en-US" sz="1200" dirty="0"/>
              <a:t>The experimental data evidence three critical regions in terms of SEE sensitivity. </a:t>
            </a:r>
          </a:p>
          <a:p>
            <a:pPr algn="just">
              <a:lnSpc>
                <a:spcPct val="115000"/>
              </a:lnSpc>
              <a:spcAft>
                <a:spcPts val="800"/>
              </a:spcAft>
            </a:pPr>
            <a:r>
              <a:rPr lang="en-US" sz="1200" dirty="0"/>
              <a:t>At very low bias voltages, the </a:t>
            </a:r>
            <a:r>
              <a:rPr lang="en-US" sz="1200" b="1" dirty="0"/>
              <a:t>gate latent damage </a:t>
            </a:r>
            <a:r>
              <a:rPr lang="en-US" sz="1200" dirty="0"/>
              <a:t>severely compromises the oxide integrity, reducing the maximum operating voltage to a value lower than 100V. </a:t>
            </a:r>
          </a:p>
          <a:p>
            <a:pPr algn="just">
              <a:lnSpc>
                <a:spcPct val="115000"/>
              </a:lnSpc>
              <a:spcAft>
                <a:spcPts val="800"/>
              </a:spcAft>
            </a:pPr>
            <a:r>
              <a:rPr lang="en-US" sz="1200" dirty="0"/>
              <a:t>Starting from about V</a:t>
            </a:r>
            <a:r>
              <a:rPr lang="en-US" sz="1200" baseline="-25000" dirty="0"/>
              <a:t>DS</a:t>
            </a:r>
            <a:r>
              <a:rPr lang="en-US" sz="1200" dirty="0"/>
              <a:t>= 350V, the sudden increase of the drain leakage current reveals </a:t>
            </a:r>
            <a:r>
              <a:rPr lang="en-US" sz="1200" b="1" dirty="0"/>
              <a:t>progressive drain damage</a:t>
            </a:r>
            <a:r>
              <a:rPr lang="en-US" sz="1200" dirty="0"/>
              <a:t>, injuring the drain structure.</a:t>
            </a:r>
          </a:p>
          <a:p>
            <a:pPr algn="just">
              <a:lnSpc>
                <a:spcPct val="115000"/>
              </a:lnSpc>
            </a:pPr>
            <a:r>
              <a:rPr lang="en-US" sz="1200" dirty="0"/>
              <a:t>At about V</a:t>
            </a:r>
            <a:r>
              <a:rPr lang="en-US" sz="1200" baseline="-25000" dirty="0"/>
              <a:t>DS</a:t>
            </a:r>
            <a:r>
              <a:rPr lang="en-US" sz="1200" dirty="0"/>
              <a:t>=500V, a classical </a:t>
            </a:r>
            <a:r>
              <a:rPr lang="en-US" sz="1200" b="1" dirty="0"/>
              <a:t>burnout</a:t>
            </a:r>
            <a:r>
              <a:rPr lang="en-US" sz="1200" dirty="0"/>
              <a:t> takes place.</a:t>
            </a:r>
          </a:p>
          <a:p>
            <a:pPr algn="just">
              <a:lnSpc>
                <a:spcPct val="115000"/>
              </a:lnSpc>
            </a:pPr>
            <a:r>
              <a:rPr lang="en-US" sz="1200" dirty="0"/>
              <a:t>The burnout is not related to the progressive drain injury.</a:t>
            </a:r>
            <a:endParaRPr lang="it-IT" sz="1200" dirty="0"/>
          </a:p>
        </p:txBody>
      </p:sp>
      <p:graphicFrame>
        <p:nvGraphicFramePr>
          <p:cNvPr id="97" name="Table 1">
            <a:extLst>
              <a:ext uri="{FF2B5EF4-FFF2-40B4-BE49-F238E27FC236}">
                <a16:creationId xmlns:a16="http://schemas.microsoft.com/office/drawing/2014/main" id="{ACE0367A-4409-A9EF-B4C1-0B9003F3AA13}"/>
              </a:ext>
            </a:extLst>
          </p:cNvPr>
          <p:cNvGraphicFramePr>
            <a:graphicFrameLocks noGrp="1"/>
          </p:cNvGraphicFramePr>
          <p:nvPr>
            <p:extLst>
              <p:ext uri="{D42A27DB-BD31-4B8C-83A1-F6EECF244321}">
                <p14:modId xmlns:p14="http://schemas.microsoft.com/office/powerpoint/2010/main" val="3483689198"/>
              </p:ext>
            </p:extLst>
          </p:nvPr>
        </p:nvGraphicFramePr>
        <p:xfrm>
          <a:off x="6485940" y="4364535"/>
          <a:ext cx="2200860" cy="1731636"/>
        </p:xfrm>
        <a:graphic>
          <a:graphicData uri="http://schemas.openxmlformats.org/drawingml/2006/table">
            <a:tbl>
              <a:tblPr/>
              <a:tblGrid>
                <a:gridCol w="545415">
                  <a:extLst>
                    <a:ext uri="{9D8B030D-6E8A-4147-A177-3AD203B41FA5}">
                      <a16:colId xmlns:a16="http://schemas.microsoft.com/office/drawing/2014/main" val="3412225440"/>
                    </a:ext>
                  </a:extLst>
                </a:gridCol>
                <a:gridCol w="683260">
                  <a:extLst>
                    <a:ext uri="{9D8B030D-6E8A-4147-A177-3AD203B41FA5}">
                      <a16:colId xmlns:a16="http://schemas.microsoft.com/office/drawing/2014/main" val="624713859"/>
                    </a:ext>
                  </a:extLst>
                </a:gridCol>
                <a:gridCol w="972185">
                  <a:extLst>
                    <a:ext uri="{9D8B030D-6E8A-4147-A177-3AD203B41FA5}">
                      <a16:colId xmlns:a16="http://schemas.microsoft.com/office/drawing/2014/main" val="294243004"/>
                    </a:ext>
                  </a:extLst>
                </a:gridCol>
              </a:tblGrid>
              <a:tr h="610344">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dirty="0">
                          <a:solidFill>
                            <a:srgbClr val="FF0000"/>
                          </a:solidFill>
                          <a:effectLst/>
                          <a:latin typeface="+mn-lt"/>
                        </a:rPr>
                        <a:t>Ion</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dirty="0">
                          <a:solidFill>
                            <a:srgbClr val="FF0000"/>
                          </a:solidFill>
                          <a:effectLst/>
                          <a:latin typeface="+mn-lt"/>
                        </a:rPr>
                        <a:t>Energy</a:t>
                      </a:r>
                      <a:endParaRPr lang="it-IT" sz="1100" dirty="0">
                        <a:solidFill>
                          <a:srgbClr val="FF0000"/>
                        </a:solidFill>
                        <a:effectLst/>
                        <a:latin typeface="+mn-lt"/>
                      </a:endParaRPr>
                    </a:p>
                    <a:p>
                      <a:pPr algn="ctr">
                        <a:spcAft>
                          <a:spcPts val="0"/>
                        </a:spcAft>
                      </a:pPr>
                      <a:r>
                        <a:rPr lang="en-US" sz="1100" dirty="0">
                          <a:solidFill>
                            <a:srgbClr val="FF0000"/>
                          </a:solidFill>
                          <a:effectLst/>
                          <a:latin typeface="+mn-lt"/>
                        </a:rPr>
                        <a:t>[MeV]</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dirty="0">
                          <a:solidFill>
                            <a:srgbClr val="FF0000"/>
                          </a:solidFill>
                          <a:effectLst/>
                          <a:latin typeface="+mn-lt"/>
                        </a:rPr>
                        <a:t>Critical V</a:t>
                      </a:r>
                      <a:r>
                        <a:rPr lang="en-US" sz="1100" baseline="-25000" dirty="0">
                          <a:solidFill>
                            <a:srgbClr val="FF0000"/>
                          </a:solidFill>
                          <a:effectLst/>
                          <a:latin typeface="+mn-lt"/>
                        </a:rPr>
                        <a:t>DS</a:t>
                      </a:r>
                      <a:endParaRPr lang="it-IT" sz="1100" dirty="0">
                        <a:solidFill>
                          <a:srgbClr val="FF0000"/>
                        </a:solidFill>
                        <a:effectLst/>
                        <a:latin typeface="+mn-lt"/>
                      </a:endParaRPr>
                    </a:p>
                    <a:p>
                      <a:pPr algn="ctr">
                        <a:spcAft>
                          <a:spcPts val="0"/>
                        </a:spcAft>
                      </a:pPr>
                      <a:r>
                        <a:rPr lang="en-US" sz="1100" dirty="0">
                          <a:solidFill>
                            <a:srgbClr val="FF0000"/>
                          </a:solidFill>
                          <a:effectLst/>
                          <a:latin typeface="+mn-lt"/>
                        </a:rPr>
                        <a:t>[V]</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1916120"/>
                  </a:ext>
                </a:extLst>
              </a:tr>
              <a:tr h="359292">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baseline="30000" dirty="0">
                          <a:solidFill>
                            <a:srgbClr val="FF0000"/>
                          </a:solidFill>
                          <a:effectLst/>
                          <a:latin typeface="+mn-lt"/>
                        </a:rPr>
                        <a:t>127</a:t>
                      </a:r>
                      <a:r>
                        <a:rPr lang="en-US" sz="1100" dirty="0">
                          <a:solidFill>
                            <a:srgbClr val="FF0000"/>
                          </a:solidFill>
                          <a:effectLst/>
                          <a:latin typeface="+mn-lt"/>
                        </a:rPr>
                        <a:t>I</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a:solidFill>
                            <a:srgbClr val="FF0000"/>
                          </a:solidFill>
                          <a:effectLst/>
                          <a:latin typeface="+mn-lt"/>
                        </a:rPr>
                        <a:t>276</a:t>
                      </a:r>
                      <a:endParaRPr lang="it-IT" sz="110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dirty="0">
                          <a:solidFill>
                            <a:srgbClr val="FF0000"/>
                          </a:solidFill>
                          <a:effectLst/>
                          <a:latin typeface="+mn-lt"/>
                        </a:rPr>
                        <a:t>65 – 80</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2687544"/>
                  </a:ext>
                </a:extLst>
              </a:tr>
              <a:tr h="408782">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baseline="30000" dirty="0">
                          <a:solidFill>
                            <a:srgbClr val="FF0000"/>
                          </a:solidFill>
                          <a:effectLst/>
                          <a:latin typeface="+mn-lt"/>
                        </a:rPr>
                        <a:t>79</a:t>
                      </a:r>
                      <a:r>
                        <a:rPr lang="en-US" sz="1100" dirty="0">
                          <a:solidFill>
                            <a:srgbClr val="FF0000"/>
                          </a:solidFill>
                          <a:effectLst/>
                          <a:latin typeface="+mn-lt"/>
                        </a:rPr>
                        <a:t>Br</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a:solidFill>
                            <a:srgbClr val="FF0000"/>
                          </a:solidFill>
                          <a:effectLst/>
                          <a:latin typeface="+mn-lt"/>
                        </a:rPr>
                        <a:t>240</a:t>
                      </a:r>
                      <a:endParaRPr lang="it-IT" sz="110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dirty="0">
                          <a:solidFill>
                            <a:srgbClr val="FF0000"/>
                          </a:solidFill>
                          <a:effectLst/>
                          <a:latin typeface="+mn-lt"/>
                        </a:rPr>
                        <a:t>70 – 85</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8121766"/>
                  </a:ext>
                </a:extLst>
              </a:tr>
              <a:tr h="353218">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baseline="30000" dirty="0">
                          <a:solidFill>
                            <a:srgbClr val="FF0000"/>
                          </a:solidFill>
                          <a:effectLst/>
                          <a:latin typeface="+mn-lt"/>
                        </a:rPr>
                        <a:t>58</a:t>
                      </a:r>
                      <a:r>
                        <a:rPr lang="en-US" sz="1100" dirty="0">
                          <a:solidFill>
                            <a:srgbClr val="FF0000"/>
                          </a:solidFill>
                          <a:effectLst/>
                          <a:latin typeface="+mn-lt"/>
                        </a:rPr>
                        <a:t>Ni</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a:solidFill>
                            <a:srgbClr val="FF0000"/>
                          </a:solidFill>
                          <a:effectLst/>
                          <a:latin typeface="+mn-lt"/>
                        </a:rPr>
                        <a:t>220</a:t>
                      </a:r>
                      <a:endParaRPr lang="it-IT" sz="110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dk1"/>
                          </a:solidFill>
                          <a:latin typeface="Century Gothic"/>
                        </a:defRPr>
                      </a:lvl1pPr>
                      <a:lvl2pPr marL="457200" algn="l" rtl="0" eaLnBrk="1" latinLnBrk="0" hangingPunct="1">
                        <a:defRPr kumimoji="0" kern="1200">
                          <a:solidFill>
                            <a:schemeClr val="dk1"/>
                          </a:solidFill>
                          <a:latin typeface="Century Gothic"/>
                        </a:defRPr>
                      </a:lvl2pPr>
                      <a:lvl3pPr marL="914400" algn="l" rtl="0" eaLnBrk="1" latinLnBrk="0" hangingPunct="1">
                        <a:defRPr kumimoji="0" kern="1200">
                          <a:solidFill>
                            <a:schemeClr val="dk1"/>
                          </a:solidFill>
                          <a:latin typeface="Century Gothic"/>
                        </a:defRPr>
                      </a:lvl3pPr>
                      <a:lvl4pPr marL="1371600" algn="l" rtl="0" eaLnBrk="1" latinLnBrk="0" hangingPunct="1">
                        <a:defRPr kumimoji="0" kern="1200">
                          <a:solidFill>
                            <a:schemeClr val="dk1"/>
                          </a:solidFill>
                          <a:latin typeface="Century Gothic"/>
                        </a:defRPr>
                      </a:lvl4pPr>
                      <a:lvl5pPr marL="1828800" algn="l" rtl="0" eaLnBrk="1" latinLnBrk="0" hangingPunct="1">
                        <a:defRPr kumimoji="0" kern="1200">
                          <a:solidFill>
                            <a:schemeClr val="dk1"/>
                          </a:solidFill>
                          <a:latin typeface="Century Gothic"/>
                        </a:defRPr>
                      </a:lvl5pPr>
                      <a:lvl6pPr marL="2286000" algn="l" rtl="0" eaLnBrk="1" latinLnBrk="0" hangingPunct="1">
                        <a:defRPr kumimoji="0" kern="1200">
                          <a:solidFill>
                            <a:schemeClr val="dk1"/>
                          </a:solidFill>
                          <a:latin typeface="Century Gothic"/>
                        </a:defRPr>
                      </a:lvl6pPr>
                      <a:lvl7pPr marL="2743200" algn="l" rtl="0" eaLnBrk="1" latinLnBrk="0" hangingPunct="1">
                        <a:defRPr kumimoji="0" kern="1200">
                          <a:solidFill>
                            <a:schemeClr val="dk1"/>
                          </a:solidFill>
                          <a:latin typeface="Century Gothic"/>
                        </a:defRPr>
                      </a:lvl7pPr>
                      <a:lvl8pPr marL="3200400" algn="l" rtl="0" eaLnBrk="1" latinLnBrk="0" hangingPunct="1">
                        <a:defRPr kumimoji="0" kern="1200">
                          <a:solidFill>
                            <a:schemeClr val="dk1"/>
                          </a:solidFill>
                          <a:latin typeface="Century Gothic"/>
                        </a:defRPr>
                      </a:lvl8pPr>
                      <a:lvl9pPr marL="3657600" algn="l" rtl="0" eaLnBrk="1" latinLnBrk="0" hangingPunct="1">
                        <a:defRPr kumimoji="0" kern="1200">
                          <a:solidFill>
                            <a:schemeClr val="dk1"/>
                          </a:solidFill>
                          <a:latin typeface="Century Gothic"/>
                        </a:defRPr>
                      </a:lvl9pPr>
                    </a:lstStyle>
                    <a:p>
                      <a:pPr algn="ctr">
                        <a:spcAft>
                          <a:spcPts val="0"/>
                        </a:spcAft>
                      </a:pPr>
                      <a:r>
                        <a:rPr lang="en-US" sz="1100" dirty="0">
                          <a:solidFill>
                            <a:srgbClr val="FF0000"/>
                          </a:solidFill>
                          <a:effectLst/>
                          <a:latin typeface="+mn-lt"/>
                        </a:rPr>
                        <a:t>75 – 85</a:t>
                      </a:r>
                      <a:endParaRPr lang="it-IT" sz="1100" dirty="0">
                        <a:solidFill>
                          <a:srgbClr val="FF0000"/>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6204568"/>
                  </a:ext>
                </a:extLst>
              </a:tr>
            </a:tbl>
          </a:graphicData>
        </a:graphic>
      </p:graphicFrame>
      <p:sp>
        <p:nvSpPr>
          <p:cNvPr id="98" name="TextBox 35">
            <a:extLst>
              <a:ext uri="{FF2B5EF4-FFF2-40B4-BE49-F238E27FC236}">
                <a16:creationId xmlns:a16="http://schemas.microsoft.com/office/drawing/2014/main" id="{FFEF1B22-014D-049F-05AC-A1147132BEB8}"/>
              </a:ext>
            </a:extLst>
          </p:cNvPr>
          <p:cNvSpPr txBox="1"/>
          <p:nvPr/>
        </p:nvSpPr>
        <p:spPr>
          <a:xfrm>
            <a:off x="6514652" y="6094597"/>
            <a:ext cx="2143435" cy="276999"/>
          </a:xfrm>
          <a:prstGeom prst="rect">
            <a:avLst/>
          </a:prstGeom>
          <a:noFill/>
        </p:spPr>
        <p:txBody>
          <a:bodyPr wrap="square" rtlCol="0">
            <a:spAutoFit/>
          </a:bodyPr>
          <a:lstStyle/>
          <a:p>
            <a:pPr algn="ctr"/>
            <a:r>
              <a:rPr lang="it-IT" sz="1200" dirty="0">
                <a:cs typeface="Arial" panose="020B0604020202020204" pitchFamily="34" charset="0"/>
              </a:rPr>
              <a:t>Gate </a:t>
            </a:r>
            <a:r>
              <a:rPr lang="it-IT" sz="1200" dirty="0" err="1">
                <a:cs typeface="Arial" panose="020B0604020202020204" pitchFamily="34" charset="0"/>
              </a:rPr>
              <a:t>Latent</a:t>
            </a:r>
            <a:r>
              <a:rPr lang="it-IT" sz="1200" dirty="0">
                <a:cs typeface="Arial" panose="020B0604020202020204" pitchFamily="34" charset="0"/>
              </a:rPr>
              <a:t> </a:t>
            </a:r>
            <a:r>
              <a:rPr lang="it-IT" sz="1200" dirty="0" err="1">
                <a:cs typeface="Arial" panose="020B0604020202020204" pitchFamily="34" charset="0"/>
              </a:rPr>
              <a:t>Damage</a:t>
            </a:r>
            <a:endParaRPr lang="it-IT" sz="1200" dirty="0">
              <a:cs typeface="Arial" panose="020B0604020202020204" pitchFamily="34" charset="0"/>
            </a:endParaRPr>
          </a:p>
        </p:txBody>
      </p:sp>
      <p:sp>
        <p:nvSpPr>
          <p:cNvPr id="16" name="TextBox 15">
            <a:extLst>
              <a:ext uri="{FF2B5EF4-FFF2-40B4-BE49-F238E27FC236}">
                <a16:creationId xmlns:a16="http://schemas.microsoft.com/office/drawing/2014/main" id="{7CD30C71-49F9-4179-9C2E-C8B602A6A155}"/>
              </a:ext>
            </a:extLst>
          </p:cNvPr>
          <p:cNvSpPr txBox="1"/>
          <p:nvPr/>
        </p:nvSpPr>
        <p:spPr>
          <a:xfrm>
            <a:off x="2305193" y="6550223"/>
            <a:ext cx="4501553" cy="307777"/>
          </a:xfrm>
          <a:prstGeom prst="rect">
            <a:avLst/>
          </a:prstGeom>
          <a:noFill/>
        </p:spPr>
        <p:txBody>
          <a:bodyPr wrap="none" rtlCol="0">
            <a:spAutoFit/>
          </a:bodyPr>
          <a:lstStyle/>
          <a:p>
            <a:r>
              <a:rPr lang="it-IT" sz="1400" i="1" dirty="0" err="1">
                <a:solidFill>
                  <a:schemeClr val="accent6"/>
                </a:solidFill>
              </a:rPr>
              <a:t>Courtesy</a:t>
            </a:r>
            <a:r>
              <a:rPr lang="it-IT" sz="1400" i="1" dirty="0">
                <a:solidFill>
                  <a:schemeClr val="accent6"/>
                </a:solidFill>
              </a:rPr>
              <a:t> of Francesco Velardi, University of Cassino</a:t>
            </a:r>
          </a:p>
        </p:txBody>
      </p:sp>
    </p:spTree>
    <p:extLst>
      <p:ext uri="{BB962C8B-B14F-4D97-AF65-F5344CB8AC3E}">
        <p14:creationId xmlns:p14="http://schemas.microsoft.com/office/powerpoint/2010/main" val="834332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61F1979-B05D-4D1A-8CA8-8D4159EFA71A}" type="slidenum">
              <a:rPr lang="en-US" smtClean="0"/>
              <a:t>14</a:t>
            </a:fld>
            <a:endParaRPr lang="en-US"/>
          </a:p>
        </p:txBody>
      </p:sp>
      <p:sp>
        <p:nvSpPr>
          <p:cNvPr id="12" name="Title 1"/>
          <p:cNvSpPr txBox="1">
            <a:spLocks/>
          </p:cNvSpPr>
          <p:nvPr/>
        </p:nvSpPr>
        <p:spPr>
          <a:xfrm>
            <a:off x="152400" y="76200"/>
            <a:ext cx="7924800" cy="56356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it-IT" dirty="0" err="1"/>
              <a:t>Beamtime</a:t>
            </a:r>
            <a:r>
              <a:rPr lang="it-IT" dirty="0"/>
              <a:t> </a:t>
            </a:r>
            <a:r>
              <a:rPr lang="it-IT" dirty="0" err="1"/>
              <a:t>allocation</a:t>
            </a:r>
            <a:r>
              <a:rPr lang="it-IT" dirty="0"/>
              <a:t> (2013-2023)</a:t>
            </a:r>
            <a:endParaRPr lang="en-US" dirty="0"/>
          </a:p>
        </p:txBody>
      </p:sp>
      <p:graphicFrame>
        <p:nvGraphicFramePr>
          <p:cNvPr id="19" name="Chart 18">
            <a:extLst>
              <a:ext uri="{FF2B5EF4-FFF2-40B4-BE49-F238E27FC236}">
                <a16:creationId xmlns:a16="http://schemas.microsoft.com/office/drawing/2014/main" id="{56055781-959B-444F-A382-EE039A5421F0}"/>
              </a:ext>
            </a:extLst>
          </p:cNvPr>
          <p:cNvGraphicFramePr>
            <a:graphicFrameLocks/>
          </p:cNvGraphicFramePr>
          <p:nvPr>
            <p:extLst>
              <p:ext uri="{D42A27DB-BD31-4B8C-83A1-F6EECF244321}">
                <p14:modId xmlns:p14="http://schemas.microsoft.com/office/powerpoint/2010/main" val="3562775769"/>
              </p:ext>
            </p:extLst>
          </p:nvPr>
        </p:nvGraphicFramePr>
        <p:xfrm>
          <a:off x="931262" y="866273"/>
          <a:ext cx="7145938"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AC2594F2-AA48-44E3-8C09-815A4888E343}"/>
              </a:ext>
            </a:extLst>
          </p:cNvPr>
          <p:cNvSpPr txBox="1"/>
          <p:nvPr/>
        </p:nvSpPr>
        <p:spPr>
          <a:xfrm>
            <a:off x="1295400" y="4247147"/>
            <a:ext cx="3650358" cy="430887"/>
          </a:xfrm>
          <a:prstGeom prst="rect">
            <a:avLst/>
          </a:prstGeom>
          <a:solidFill>
            <a:srgbClr val="E4E5E6">
              <a:alpha val="50196"/>
            </a:srgbClr>
          </a:solidFill>
        </p:spPr>
        <p:txBody>
          <a:bodyPr wrap="none" rtlCol="0">
            <a:spAutoFit/>
          </a:bodyPr>
          <a:lstStyle/>
          <a:p>
            <a:r>
              <a:rPr lang="it-IT" sz="1100" dirty="0" err="1"/>
              <a:t>Courtesy</a:t>
            </a:r>
            <a:r>
              <a:rPr lang="it-IT" sz="1100" dirty="0"/>
              <a:t> of prof. S. Mattiazzo - University of Padova </a:t>
            </a:r>
          </a:p>
          <a:p>
            <a:r>
              <a:rPr lang="it-IT" sz="1100" dirty="0"/>
              <a:t>and O. Carletto - LNL </a:t>
            </a:r>
            <a:r>
              <a:rPr lang="it-IT" sz="1100" dirty="0" err="1"/>
              <a:t>accelerator</a:t>
            </a:r>
            <a:r>
              <a:rPr lang="it-IT" sz="1100" dirty="0"/>
              <a:t> </a:t>
            </a:r>
            <a:r>
              <a:rPr lang="it-IT" sz="1100" dirty="0" err="1"/>
              <a:t>division</a:t>
            </a:r>
            <a:r>
              <a:rPr lang="it-IT" sz="1100" dirty="0"/>
              <a:t>.</a:t>
            </a:r>
          </a:p>
        </p:txBody>
      </p:sp>
      <p:grpSp>
        <p:nvGrpSpPr>
          <p:cNvPr id="8" name="Group 7">
            <a:extLst>
              <a:ext uri="{FF2B5EF4-FFF2-40B4-BE49-F238E27FC236}">
                <a16:creationId xmlns:a16="http://schemas.microsoft.com/office/drawing/2014/main" id="{A2B755D1-92C0-4FB9-AF6C-D89DFC3B9910}"/>
              </a:ext>
            </a:extLst>
          </p:cNvPr>
          <p:cNvGrpSpPr/>
          <p:nvPr/>
        </p:nvGrpSpPr>
        <p:grpSpPr>
          <a:xfrm>
            <a:off x="5053263" y="1490989"/>
            <a:ext cx="1587391" cy="1958063"/>
            <a:chOff x="5053263" y="1490989"/>
            <a:chExt cx="1587391" cy="1958063"/>
          </a:xfrm>
        </p:grpSpPr>
        <p:sp>
          <p:nvSpPr>
            <p:cNvPr id="3" name="Freeform: Shape 2">
              <a:extLst>
                <a:ext uri="{FF2B5EF4-FFF2-40B4-BE49-F238E27FC236}">
                  <a16:creationId xmlns:a16="http://schemas.microsoft.com/office/drawing/2014/main" id="{F49EFD2D-E8B8-4E54-8F80-B41BB75957A0}"/>
                </a:ext>
              </a:extLst>
            </p:cNvPr>
            <p:cNvSpPr/>
            <p:nvPr/>
          </p:nvSpPr>
          <p:spPr>
            <a:xfrm>
              <a:off x="5053263" y="1752599"/>
              <a:ext cx="1483895" cy="1696453"/>
            </a:xfrm>
            <a:custGeom>
              <a:avLst/>
              <a:gdLst>
                <a:gd name="connsiteX0" fmla="*/ 0 w 1355558"/>
                <a:gd name="connsiteY0" fmla="*/ 577516 h 577516"/>
                <a:gd name="connsiteX1" fmla="*/ 216568 w 1355558"/>
                <a:gd name="connsiteY1" fmla="*/ 0 h 577516"/>
                <a:gd name="connsiteX2" fmla="*/ 1355558 w 1355558"/>
                <a:gd name="connsiteY2" fmla="*/ 0 h 577516"/>
              </a:gdLst>
              <a:ahLst/>
              <a:cxnLst>
                <a:cxn ang="0">
                  <a:pos x="connsiteX0" y="connsiteY0"/>
                </a:cxn>
                <a:cxn ang="0">
                  <a:pos x="connsiteX1" y="connsiteY1"/>
                </a:cxn>
                <a:cxn ang="0">
                  <a:pos x="connsiteX2" y="connsiteY2"/>
                </a:cxn>
              </a:cxnLst>
              <a:rect l="l" t="t" r="r" b="b"/>
              <a:pathLst>
                <a:path w="1355558" h="577516">
                  <a:moveTo>
                    <a:pt x="0" y="577516"/>
                  </a:moveTo>
                  <a:lnTo>
                    <a:pt x="216568" y="0"/>
                  </a:lnTo>
                  <a:lnTo>
                    <a:pt x="1355558" y="0"/>
                  </a:ln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B750A7D7-4D54-4259-A4C8-9DFC7E4E21EE}"/>
                </a:ext>
              </a:extLst>
            </p:cNvPr>
            <p:cNvSpPr txBox="1"/>
            <p:nvPr/>
          </p:nvSpPr>
          <p:spPr>
            <a:xfrm>
              <a:off x="5181600" y="1490989"/>
              <a:ext cx="1459054" cy="261610"/>
            </a:xfrm>
            <a:prstGeom prst="rect">
              <a:avLst/>
            </a:prstGeom>
            <a:noFill/>
          </p:spPr>
          <p:txBody>
            <a:bodyPr wrap="none" rtlCol="0">
              <a:spAutoFit/>
            </a:bodyPr>
            <a:lstStyle/>
            <a:p>
              <a:r>
                <a:rPr lang="it-IT" sz="1100" dirty="0" err="1"/>
                <a:t>Beamtime</a:t>
              </a:r>
              <a:r>
                <a:rPr lang="it-IT" sz="1100" dirty="0"/>
                <a:t> </a:t>
              </a:r>
              <a:r>
                <a:rPr lang="it-IT" sz="1100" dirty="0" err="1"/>
                <a:t>shortage</a:t>
              </a:r>
              <a:endParaRPr lang="it-IT" sz="1100" dirty="0"/>
            </a:p>
          </p:txBody>
        </p:sp>
      </p:grpSp>
      <p:grpSp>
        <p:nvGrpSpPr>
          <p:cNvPr id="7" name="Group 6">
            <a:extLst>
              <a:ext uri="{FF2B5EF4-FFF2-40B4-BE49-F238E27FC236}">
                <a16:creationId xmlns:a16="http://schemas.microsoft.com/office/drawing/2014/main" id="{363784D4-F5F3-4E5B-B56F-6FA45E7E5AE5}"/>
              </a:ext>
            </a:extLst>
          </p:cNvPr>
          <p:cNvGrpSpPr/>
          <p:nvPr/>
        </p:nvGrpSpPr>
        <p:grpSpPr>
          <a:xfrm>
            <a:off x="5583588" y="2037215"/>
            <a:ext cx="953570" cy="1357209"/>
            <a:chOff x="5824001" y="1625086"/>
            <a:chExt cx="911794" cy="1220225"/>
          </a:xfrm>
        </p:grpSpPr>
        <p:sp>
          <p:nvSpPr>
            <p:cNvPr id="21" name="Freeform: Shape 20">
              <a:extLst>
                <a:ext uri="{FF2B5EF4-FFF2-40B4-BE49-F238E27FC236}">
                  <a16:creationId xmlns:a16="http://schemas.microsoft.com/office/drawing/2014/main" id="{8922DFE8-7325-4A19-8797-EDD98CED1262}"/>
                </a:ext>
              </a:extLst>
            </p:cNvPr>
            <p:cNvSpPr/>
            <p:nvPr/>
          </p:nvSpPr>
          <p:spPr>
            <a:xfrm>
              <a:off x="5824001" y="1868903"/>
              <a:ext cx="829073" cy="976408"/>
            </a:xfrm>
            <a:custGeom>
              <a:avLst/>
              <a:gdLst>
                <a:gd name="connsiteX0" fmla="*/ 0 w 1355558"/>
                <a:gd name="connsiteY0" fmla="*/ 577516 h 577516"/>
                <a:gd name="connsiteX1" fmla="*/ 216568 w 1355558"/>
                <a:gd name="connsiteY1" fmla="*/ 0 h 577516"/>
                <a:gd name="connsiteX2" fmla="*/ 1355558 w 1355558"/>
                <a:gd name="connsiteY2" fmla="*/ 0 h 577516"/>
              </a:gdLst>
              <a:ahLst/>
              <a:cxnLst>
                <a:cxn ang="0">
                  <a:pos x="connsiteX0" y="connsiteY0"/>
                </a:cxn>
                <a:cxn ang="0">
                  <a:pos x="connsiteX1" y="connsiteY1"/>
                </a:cxn>
                <a:cxn ang="0">
                  <a:pos x="connsiteX2" y="connsiteY2"/>
                </a:cxn>
              </a:cxnLst>
              <a:rect l="l" t="t" r="r" b="b"/>
              <a:pathLst>
                <a:path w="1355558" h="577516">
                  <a:moveTo>
                    <a:pt x="0" y="577516"/>
                  </a:moveTo>
                  <a:lnTo>
                    <a:pt x="216568" y="0"/>
                  </a:lnTo>
                  <a:lnTo>
                    <a:pt x="1355558" y="0"/>
                  </a:ln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TextBox 21">
              <a:extLst>
                <a:ext uri="{FF2B5EF4-FFF2-40B4-BE49-F238E27FC236}">
                  <a16:creationId xmlns:a16="http://schemas.microsoft.com/office/drawing/2014/main" id="{98ED8EF5-74EC-489E-B95B-5034187C7189}"/>
                </a:ext>
              </a:extLst>
            </p:cNvPr>
            <p:cNvSpPr txBox="1"/>
            <p:nvPr/>
          </p:nvSpPr>
          <p:spPr>
            <a:xfrm>
              <a:off x="5906722" y="1625086"/>
              <a:ext cx="829073" cy="261610"/>
            </a:xfrm>
            <a:prstGeom prst="rect">
              <a:avLst/>
            </a:prstGeom>
            <a:noFill/>
          </p:spPr>
          <p:txBody>
            <a:bodyPr wrap="none" rtlCol="0">
              <a:spAutoFit/>
            </a:bodyPr>
            <a:lstStyle/>
            <a:p>
              <a:r>
                <a:rPr lang="it-IT" sz="1100" dirty="0" err="1"/>
                <a:t>Pandemic</a:t>
              </a:r>
              <a:endParaRPr lang="it-IT" sz="1100" dirty="0"/>
            </a:p>
          </p:txBody>
        </p:sp>
      </p:grpSp>
      <p:grpSp>
        <p:nvGrpSpPr>
          <p:cNvPr id="25" name="Group 24">
            <a:extLst>
              <a:ext uri="{FF2B5EF4-FFF2-40B4-BE49-F238E27FC236}">
                <a16:creationId xmlns:a16="http://schemas.microsoft.com/office/drawing/2014/main" id="{A2AA4D55-BC9E-4F5B-8784-0A157A05AA7A}"/>
              </a:ext>
            </a:extLst>
          </p:cNvPr>
          <p:cNvGrpSpPr/>
          <p:nvPr/>
        </p:nvGrpSpPr>
        <p:grpSpPr>
          <a:xfrm>
            <a:off x="6187998" y="2493574"/>
            <a:ext cx="1066460" cy="988639"/>
            <a:chOff x="5817254" y="1849345"/>
            <a:chExt cx="1066460" cy="988639"/>
          </a:xfrm>
        </p:grpSpPr>
        <p:sp>
          <p:nvSpPr>
            <p:cNvPr id="26" name="Freeform: Shape 25">
              <a:extLst>
                <a:ext uri="{FF2B5EF4-FFF2-40B4-BE49-F238E27FC236}">
                  <a16:creationId xmlns:a16="http://schemas.microsoft.com/office/drawing/2014/main" id="{7E02C1BE-585C-46D1-B9C0-653B80B8A627}"/>
                </a:ext>
              </a:extLst>
            </p:cNvPr>
            <p:cNvSpPr/>
            <p:nvPr/>
          </p:nvSpPr>
          <p:spPr>
            <a:xfrm>
              <a:off x="5817254" y="2099665"/>
              <a:ext cx="950666" cy="738319"/>
            </a:xfrm>
            <a:custGeom>
              <a:avLst/>
              <a:gdLst>
                <a:gd name="connsiteX0" fmla="*/ 0 w 1355558"/>
                <a:gd name="connsiteY0" fmla="*/ 577516 h 577516"/>
                <a:gd name="connsiteX1" fmla="*/ 216568 w 1355558"/>
                <a:gd name="connsiteY1" fmla="*/ 0 h 577516"/>
                <a:gd name="connsiteX2" fmla="*/ 1355558 w 1355558"/>
                <a:gd name="connsiteY2" fmla="*/ 0 h 577516"/>
              </a:gdLst>
              <a:ahLst/>
              <a:cxnLst>
                <a:cxn ang="0">
                  <a:pos x="connsiteX0" y="connsiteY0"/>
                </a:cxn>
                <a:cxn ang="0">
                  <a:pos x="connsiteX1" y="connsiteY1"/>
                </a:cxn>
                <a:cxn ang="0">
                  <a:pos x="connsiteX2" y="connsiteY2"/>
                </a:cxn>
              </a:cxnLst>
              <a:rect l="l" t="t" r="r" b="b"/>
              <a:pathLst>
                <a:path w="1355558" h="577516">
                  <a:moveTo>
                    <a:pt x="0" y="577516"/>
                  </a:moveTo>
                  <a:lnTo>
                    <a:pt x="216568" y="0"/>
                  </a:lnTo>
                  <a:lnTo>
                    <a:pt x="1355558" y="0"/>
                  </a:ln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TextBox 26">
              <a:extLst>
                <a:ext uri="{FF2B5EF4-FFF2-40B4-BE49-F238E27FC236}">
                  <a16:creationId xmlns:a16="http://schemas.microsoft.com/office/drawing/2014/main" id="{3003A46C-180E-41B5-AFF3-00A89DB58A62}"/>
                </a:ext>
              </a:extLst>
            </p:cNvPr>
            <p:cNvSpPr txBox="1"/>
            <p:nvPr/>
          </p:nvSpPr>
          <p:spPr>
            <a:xfrm>
              <a:off x="5851059" y="1849345"/>
              <a:ext cx="1032655" cy="261610"/>
            </a:xfrm>
            <a:prstGeom prst="rect">
              <a:avLst/>
            </a:prstGeom>
            <a:noFill/>
          </p:spPr>
          <p:txBody>
            <a:bodyPr wrap="none" rtlCol="0">
              <a:spAutoFit/>
            </a:bodyPr>
            <a:lstStyle/>
            <a:p>
              <a:r>
                <a:rPr lang="it-IT" sz="1100" dirty="0"/>
                <a:t>Tandem stop</a:t>
              </a:r>
            </a:p>
          </p:txBody>
        </p:sp>
      </p:grpSp>
    </p:spTree>
    <p:extLst>
      <p:ext uri="{BB962C8B-B14F-4D97-AF65-F5344CB8AC3E}">
        <p14:creationId xmlns:p14="http://schemas.microsoft.com/office/powerpoint/2010/main" val="1120807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924800" cy="898239"/>
          </a:xfrm>
        </p:spPr>
        <p:txBody>
          <a:bodyPr>
            <a:normAutofit fontScale="90000"/>
          </a:bodyPr>
          <a:lstStyle/>
          <a:p>
            <a:r>
              <a:rPr lang="it-IT" dirty="0"/>
              <a:t>International School </a:t>
            </a:r>
            <a:br>
              <a:rPr lang="it-IT" dirty="0"/>
            </a:br>
            <a:r>
              <a:rPr lang="it-IT" dirty="0"/>
              <a:t>on detectors and </a:t>
            </a:r>
            <a:r>
              <a:rPr lang="it-IT" dirty="0" err="1"/>
              <a:t>radiation</a:t>
            </a:r>
            <a:r>
              <a:rPr lang="it-IT" dirty="0"/>
              <a:t> </a:t>
            </a:r>
            <a:r>
              <a:rPr lang="it-IT" dirty="0" err="1"/>
              <a:t>damage</a:t>
            </a:r>
            <a:endParaRPr lang="it-IT" dirty="0"/>
          </a:p>
        </p:txBody>
      </p:sp>
      <p:sp>
        <p:nvSpPr>
          <p:cNvPr id="4" name="Slide Number Placeholder 3"/>
          <p:cNvSpPr>
            <a:spLocks noGrp="1"/>
          </p:cNvSpPr>
          <p:nvPr>
            <p:ph type="sldNum" sz="quarter" idx="15"/>
          </p:nvPr>
        </p:nvSpPr>
        <p:spPr/>
        <p:txBody>
          <a:bodyPr/>
          <a:lstStyle/>
          <a:p>
            <a:fld id="{161F1979-B05D-4D1A-8CA8-8D4159EFA71A}" type="slidenum">
              <a:rPr lang="en-US" smtClean="0"/>
              <a:t>15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035" y="2988364"/>
            <a:ext cx="1230903" cy="172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50" y="1104968"/>
            <a:ext cx="1220385" cy="172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39" y="2988364"/>
            <a:ext cx="1342139" cy="172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171" y="4973086"/>
            <a:ext cx="1230907" cy="172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6906" y="2988364"/>
            <a:ext cx="1203072" cy="172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2989" y="1082556"/>
            <a:ext cx="1230907" cy="1728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4026" y="1104968"/>
            <a:ext cx="1203072" cy="17280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194" y="4995498"/>
            <a:ext cx="1226323" cy="1728000"/>
          </a:xfrm>
          <a:prstGeom prst="rect">
            <a:avLst/>
          </a:prstGeom>
        </p:spPr>
      </p:pic>
      <p:pic>
        <p:nvPicPr>
          <p:cNvPr id="6" name="Picture 5" descr="A close-up of a logo&#10;&#10;Description automatically generated">
            <a:extLst>
              <a:ext uri="{FF2B5EF4-FFF2-40B4-BE49-F238E27FC236}">
                <a16:creationId xmlns:a16="http://schemas.microsoft.com/office/drawing/2014/main" id="{A5ED636B-6E5B-4344-8B10-84AFEEE642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b="-1226"/>
          <a:stretch/>
        </p:blipFill>
        <p:spPr>
          <a:xfrm>
            <a:off x="4572000" y="1382479"/>
            <a:ext cx="4282073" cy="4093041"/>
          </a:xfrm>
          <a:prstGeom prst="rect">
            <a:avLst/>
          </a:prstGeom>
        </p:spPr>
      </p:pic>
      <p:sp>
        <p:nvSpPr>
          <p:cNvPr id="14" name="Rectangle 13">
            <a:extLst>
              <a:ext uri="{FF2B5EF4-FFF2-40B4-BE49-F238E27FC236}">
                <a16:creationId xmlns:a16="http://schemas.microsoft.com/office/drawing/2014/main" id="{E332B085-041B-4711-B419-99A32FFAA85E}"/>
              </a:ext>
            </a:extLst>
          </p:cNvPr>
          <p:cNvSpPr/>
          <p:nvPr/>
        </p:nvSpPr>
        <p:spPr>
          <a:xfrm>
            <a:off x="5669002" y="6174571"/>
            <a:ext cx="2088065" cy="430887"/>
          </a:xfrm>
          <a:prstGeom prst="rect">
            <a:avLst/>
          </a:prstGeom>
          <a:solidFill>
            <a:srgbClr val="E4E5E6">
              <a:alpha val="50196"/>
            </a:srgbClr>
          </a:solidFill>
        </p:spPr>
        <p:txBody>
          <a:bodyPr wrap="square">
            <a:spAutoFit/>
          </a:bodyPr>
          <a:lstStyle/>
          <a:p>
            <a:r>
              <a:rPr lang="it-IT" sz="1100" dirty="0" err="1"/>
              <a:t>October</a:t>
            </a:r>
            <a:r>
              <a:rPr lang="it-IT" sz="1100" dirty="0"/>
              <a:t> 23–25, 2023</a:t>
            </a:r>
          </a:p>
          <a:p>
            <a:r>
              <a:rPr lang="it-IT" sz="1100" dirty="0"/>
              <a:t>Padova, Palazzo della Salute</a:t>
            </a:r>
          </a:p>
        </p:txBody>
      </p:sp>
      <p:sp>
        <p:nvSpPr>
          <p:cNvPr id="17" name="Title 1">
            <a:extLst>
              <a:ext uri="{FF2B5EF4-FFF2-40B4-BE49-F238E27FC236}">
                <a16:creationId xmlns:a16="http://schemas.microsoft.com/office/drawing/2014/main" id="{A28D9725-9C1C-4A8D-9BC7-BB394BBBB0CB}"/>
              </a:ext>
            </a:extLst>
          </p:cNvPr>
          <p:cNvSpPr txBox="1">
            <a:spLocks/>
          </p:cNvSpPr>
          <p:nvPr/>
        </p:nvSpPr>
        <p:spPr>
          <a:xfrm>
            <a:off x="5234401" y="841854"/>
            <a:ext cx="2957269" cy="504470"/>
          </a:xfrm>
          <a:prstGeom prst="rect">
            <a:avLst/>
          </a:prstGeom>
        </p:spPr>
        <p:txBody>
          <a:bodyPr vert="horz" anchor="b">
            <a:normAutofit fontScale="82500" lnSpcReduction="100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it-IT" dirty="0"/>
              <a:t>… and </a:t>
            </a:r>
            <a:r>
              <a:rPr lang="it-IT" dirty="0" err="1"/>
              <a:t>its</a:t>
            </a:r>
            <a:r>
              <a:rPr lang="it-IT" dirty="0"/>
              <a:t> legacy</a:t>
            </a:r>
          </a:p>
        </p:txBody>
      </p:sp>
      <p:sp>
        <p:nvSpPr>
          <p:cNvPr id="20" name="Rectangle 19">
            <a:extLst>
              <a:ext uri="{FF2B5EF4-FFF2-40B4-BE49-F238E27FC236}">
                <a16:creationId xmlns:a16="http://schemas.microsoft.com/office/drawing/2014/main" id="{58B44D25-A2F1-451C-84A0-3EC621B989CA}"/>
              </a:ext>
            </a:extLst>
          </p:cNvPr>
          <p:cNvSpPr/>
          <p:nvPr/>
        </p:nvSpPr>
        <p:spPr>
          <a:xfrm>
            <a:off x="4388935" y="5435907"/>
            <a:ext cx="4648200" cy="738664"/>
          </a:xfrm>
          <a:prstGeom prst="rect">
            <a:avLst/>
          </a:prstGeom>
        </p:spPr>
        <p:txBody>
          <a:bodyPr wrap="square">
            <a:spAutoFit/>
          </a:bodyPr>
          <a:lstStyle/>
          <a:p>
            <a:r>
              <a:rPr lang="en-US" sz="1400" dirty="0">
                <a:latin typeface="Arial Black" panose="020B0A04020102020204" pitchFamily="34" charset="0"/>
              </a:rPr>
              <a:t>The school, will review and explain the latest advancements in solid-state sensors design and manufacturing and their applications. </a:t>
            </a:r>
          </a:p>
        </p:txBody>
      </p:sp>
      <p:sp>
        <p:nvSpPr>
          <p:cNvPr id="3" name="Rectangle 2">
            <a:extLst>
              <a:ext uri="{FF2B5EF4-FFF2-40B4-BE49-F238E27FC236}">
                <a16:creationId xmlns:a16="http://schemas.microsoft.com/office/drawing/2014/main" id="{CAC55866-1697-4873-B730-081036A6ED3A}"/>
              </a:ext>
            </a:extLst>
          </p:cNvPr>
          <p:cNvSpPr/>
          <p:nvPr/>
        </p:nvSpPr>
        <p:spPr>
          <a:xfrm>
            <a:off x="3124200" y="4995498"/>
            <a:ext cx="1175778" cy="1728000"/>
          </a:xfrm>
          <a:prstGeom prst="rect">
            <a:avLst/>
          </a:prstGeom>
          <a:no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20000"/>
                  <a:lumOff val="80000"/>
                </a:schemeClr>
              </a:solidFill>
            </a:endParaRPr>
          </a:p>
        </p:txBody>
      </p:sp>
    </p:spTree>
    <p:extLst>
      <p:ext uri="{BB962C8B-B14F-4D97-AF65-F5344CB8AC3E}">
        <p14:creationId xmlns:p14="http://schemas.microsoft.com/office/powerpoint/2010/main" val="135920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Conclusions</a:t>
            </a:r>
            <a:r>
              <a:rPr lang="it-IT" dirty="0"/>
              <a:t>	</a:t>
            </a:r>
          </a:p>
        </p:txBody>
      </p:sp>
      <p:sp>
        <p:nvSpPr>
          <p:cNvPr id="3" name="Content Placeholder 2"/>
          <p:cNvSpPr>
            <a:spLocks noGrp="1"/>
          </p:cNvSpPr>
          <p:nvPr>
            <p:ph sz="quarter" idx="1"/>
          </p:nvPr>
        </p:nvSpPr>
        <p:spPr>
          <a:xfrm>
            <a:off x="1447800" y="1147011"/>
            <a:ext cx="6248400" cy="2286000"/>
          </a:xfrm>
        </p:spPr>
        <p:txBody>
          <a:bodyPr>
            <a:normAutofit/>
          </a:bodyPr>
          <a:lstStyle/>
          <a:p>
            <a:pPr algn="just"/>
            <a:r>
              <a:rPr lang="it-IT" sz="1800" dirty="0"/>
              <a:t>SIRAD </a:t>
            </a:r>
            <a:r>
              <a:rPr lang="it-IT" sz="1800" dirty="0" err="1"/>
              <a:t>is</a:t>
            </a:r>
            <a:r>
              <a:rPr lang="it-IT" sz="1800" dirty="0"/>
              <a:t> a </a:t>
            </a:r>
            <a:r>
              <a:rPr lang="it-IT" sz="1800" dirty="0" err="1"/>
              <a:t>strategic</a:t>
            </a:r>
            <a:r>
              <a:rPr lang="it-IT" sz="1800" dirty="0"/>
              <a:t> facility for INFN, to validate </a:t>
            </a:r>
            <a:r>
              <a:rPr lang="it-IT" sz="1800" dirty="0" err="1"/>
              <a:t>electronics</a:t>
            </a:r>
            <a:r>
              <a:rPr lang="it-IT" sz="1800" dirty="0"/>
              <a:t> </a:t>
            </a:r>
            <a:r>
              <a:rPr lang="it-IT" sz="1800" dirty="0" err="1"/>
              <a:t>which</a:t>
            </a:r>
            <a:r>
              <a:rPr lang="it-IT" sz="1800" dirty="0"/>
              <a:t> </a:t>
            </a:r>
            <a:r>
              <a:rPr lang="it-IT" sz="1800" dirty="0" err="1"/>
              <a:t>has</a:t>
            </a:r>
            <a:r>
              <a:rPr lang="it-IT" sz="1800" dirty="0"/>
              <a:t> to </a:t>
            </a:r>
            <a:r>
              <a:rPr lang="it-IT" sz="1800" dirty="0" err="1"/>
              <a:t>survive</a:t>
            </a:r>
            <a:r>
              <a:rPr lang="it-IT" sz="1800" dirty="0"/>
              <a:t> in </a:t>
            </a:r>
            <a:r>
              <a:rPr lang="it-IT" sz="1800" dirty="0" err="1"/>
              <a:t>radiation</a:t>
            </a:r>
            <a:r>
              <a:rPr lang="it-IT" sz="1800" dirty="0"/>
              <a:t> </a:t>
            </a:r>
            <a:r>
              <a:rPr lang="it-IT" sz="1800" dirty="0" err="1"/>
              <a:t>harsh</a:t>
            </a:r>
            <a:r>
              <a:rPr lang="it-IT" sz="1800" dirty="0"/>
              <a:t> </a:t>
            </a:r>
            <a:r>
              <a:rPr lang="it-IT" sz="1800" dirty="0" err="1"/>
              <a:t>environments</a:t>
            </a:r>
            <a:r>
              <a:rPr lang="it-IT" sz="1800" dirty="0"/>
              <a:t> in HEP </a:t>
            </a:r>
            <a:r>
              <a:rPr lang="it-IT" sz="1800" dirty="0" err="1"/>
              <a:t>experiments</a:t>
            </a:r>
            <a:r>
              <a:rPr lang="it-IT" sz="1800" dirty="0"/>
              <a:t>;</a:t>
            </a:r>
          </a:p>
          <a:p>
            <a:pPr algn="just"/>
            <a:endParaRPr lang="it-IT" sz="1800" dirty="0"/>
          </a:p>
          <a:p>
            <a:pPr algn="just"/>
            <a:endParaRPr lang="it-IT" sz="1800" dirty="0"/>
          </a:p>
          <a:p>
            <a:pPr algn="just"/>
            <a:r>
              <a:rPr lang="it-IT" sz="1800" dirty="0"/>
              <a:t>After </a:t>
            </a:r>
            <a:r>
              <a:rPr lang="it-IT" sz="1800" dirty="0" err="1"/>
              <a:t>thirty</a:t>
            </a:r>
            <a:r>
              <a:rPr lang="it-IT" sz="1800" dirty="0"/>
              <a:t> </a:t>
            </a:r>
            <a:r>
              <a:rPr lang="it-IT" sz="1800" dirty="0" err="1"/>
              <a:t>years</a:t>
            </a:r>
            <a:r>
              <a:rPr lang="it-IT" sz="1800" dirty="0"/>
              <a:t> of activity, the SIRAD </a:t>
            </a:r>
            <a:r>
              <a:rPr lang="it-IT" sz="1800" dirty="0" err="1"/>
              <a:t>collaboration</a:t>
            </a:r>
            <a:r>
              <a:rPr lang="it-IT" sz="1800" dirty="0"/>
              <a:t> </a:t>
            </a:r>
            <a:r>
              <a:rPr lang="it-IT" sz="1800" dirty="0" err="1"/>
              <a:t>is</a:t>
            </a:r>
            <a:r>
              <a:rPr lang="it-IT" sz="1800" dirty="0"/>
              <a:t> </a:t>
            </a:r>
            <a:r>
              <a:rPr lang="it-IT" sz="1800" dirty="0" err="1"/>
              <a:t>well</a:t>
            </a:r>
            <a:r>
              <a:rPr lang="it-IT" sz="1800" dirty="0"/>
              <a:t> </a:t>
            </a:r>
            <a:r>
              <a:rPr lang="it-IT" sz="1800" dirty="0" err="1"/>
              <a:t>established</a:t>
            </a:r>
            <a:r>
              <a:rPr lang="it-IT" sz="1800" dirty="0"/>
              <a:t> and </a:t>
            </a:r>
            <a:r>
              <a:rPr lang="it-IT" sz="1800" dirty="0" err="1"/>
              <a:t>still</a:t>
            </a:r>
            <a:r>
              <a:rPr lang="it-IT" sz="1800" dirty="0"/>
              <a:t> </a:t>
            </a:r>
            <a:r>
              <a:rPr lang="it-IT" sz="1800" dirty="0" err="1"/>
              <a:t>growing</a:t>
            </a:r>
            <a:r>
              <a:rPr lang="it-IT" sz="1800" dirty="0"/>
              <a:t>. </a:t>
            </a:r>
          </a:p>
        </p:txBody>
      </p:sp>
      <p:sp>
        <p:nvSpPr>
          <p:cNvPr id="4" name="Slide Number Placeholder 3"/>
          <p:cNvSpPr>
            <a:spLocks noGrp="1"/>
          </p:cNvSpPr>
          <p:nvPr>
            <p:ph type="sldNum" sz="quarter" idx="15"/>
          </p:nvPr>
        </p:nvSpPr>
        <p:spPr/>
        <p:txBody>
          <a:bodyPr/>
          <a:lstStyle/>
          <a:p>
            <a:fld id="{161F1979-B05D-4D1A-8CA8-8D4159EFA71A}" type="slidenum">
              <a:rPr lang="en-US" smtClean="0"/>
              <a:t>16</a:t>
            </a:fld>
            <a:endParaRPr lang="en-US"/>
          </a:p>
        </p:txBody>
      </p:sp>
    </p:spTree>
    <p:extLst>
      <p:ext uri="{BB962C8B-B14F-4D97-AF65-F5344CB8AC3E}">
        <p14:creationId xmlns:p14="http://schemas.microsoft.com/office/powerpoint/2010/main" val="105512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9131-1953-4DC8-AF06-7CD1DBA6A5A2}"/>
              </a:ext>
            </a:extLst>
          </p:cNvPr>
          <p:cNvSpPr>
            <a:spLocks noGrp="1"/>
          </p:cNvSpPr>
          <p:nvPr>
            <p:ph type="title"/>
          </p:nvPr>
        </p:nvSpPr>
        <p:spPr>
          <a:xfrm>
            <a:off x="609600" y="2895600"/>
            <a:ext cx="7924800" cy="1401762"/>
          </a:xfrm>
        </p:spPr>
        <p:txBody>
          <a:bodyPr>
            <a:normAutofit/>
          </a:bodyPr>
          <a:lstStyle/>
          <a:p>
            <a:pPr algn="ctr"/>
            <a:r>
              <a:rPr lang="it-IT" dirty="0"/>
              <a:t>The end</a:t>
            </a:r>
            <a:br>
              <a:rPr lang="it-IT" dirty="0"/>
            </a:br>
            <a:br>
              <a:rPr lang="it-IT" dirty="0"/>
            </a:br>
            <a:r>
              <a:rPr lang="it-IT" sz="1300" dirty="0"/>
              <a:t>backup slides follow</a:t>
            </a:r>
            <a:endParaRPr lang="it-IT" dirty="0"/>
          </a:p>
        </p:txBody>
      </p:sp>
      <p:sp>
        <p:nvSpPr>
          <p:cNvPr id="4" name="Slide Number Placeholder 3">
            <a:extLst>
              <a:ext uri="{FF2B5EF4-FFF2-40B4-BE49-F238E27FC236}">
                <a16:creationId xmlns:a16="http://schemas.microsoft.com/office/drawing/2014/main" id="{6ED4174F-E2BF-4F59-8F0F-147F98A2EDC0}"/>
              </a:ext>
            </a:extLst>
          </p:cNvPr>
          <p:cNvSpPr>
            <a:spLocks noGrp="1"/>
          </p:cNvSpPr>
          <p:nvPr>
            <p:ph type="sldNum" sz="quarter" idx="15"/>
          </p:nvPr>
        </p:nvSpPr>
        <p:spPr/>
        <p:txBody>
          <a:bodyPr/>
          <a:lstStyle/>
          <a:p>
            <a:fld id="{161F1979-B05D-4D1A-8CA8-8D4159EFA71A}" type="slidenum">
              <a:rPr lang="en-US" smtClean="0"/>
              <a:t>17</a:t>
            </a:fld>
            <a:endParaRPr lang="en-US"/>
          </a:p>
        </p:txBody>
      </p:sp>
    </p:spTree>
    <p:extLst>
      <p:ext uri="{BB962C8B-B14F-4D97-AF65-F5344CB8AC3E}">
        <p14:creationId xmlns:p14="http://schemas.microsoft.com/office/powerpoint/2010/main" val="888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it-IT" dirty="0">
                <a:latin typeface="Times New Roman" panose="02020603050405020304" pitchFamily="18" charset="0"/>
              </a:rPr>
              <a:t>SEU Test on the ALICE ITS ALPIDE DTU </a:t>
            </a:r>
            <a:endParaRPr lang="it-IT" dirty="0"/>
          </a:p>
        </p:txBody>
      </p:sp>
      <p:sp>
        <p:nvSpPr>
          <p:cNvPr id="4" name="Slide Number Placeholder 3"/>
          <p:cNvSpPr>
            <a:spLocks noGrp="1"/>
          </p:cNvSpPr>
          <p:nvPr>
            <p:ph type="sldNum" sz="quarter" idx="15"/>
          </p:nvPr>
        </p:nvSpPr>
        <p:spPr/>
        <p:txBody>
          <a:bodyPr/>
          <a:lstStyle/>
          <a:p>
            <a:fld id="{161F1979-B05D-4D1A-8CA8-8D4159EFA71A}" type="slidenum">
              <a:rPr lang="en-US" smtClean="0"/>
              <a:t>18</a:t>
            </a:fld>
            <a:endParaRPr lang="en-US"/>
          </a:p>
        </p:txBody>
      </p:sp>
      <p:sp>
        <p:nvSpPr>
          <p:cNvPr id="39" name="Rectangle 2"/>
          <p:cNvSpPr txBox="1">
            <a:spLocks noChangeArrowheads="1"/>
          </p:cNvSpPr>
          <p:nvPr/>
        </p:nvSpPr>
        <p:spPr bwMode="auto">
          <a:xfrm>
            <a:off x="450851" y="3810000"/>
            <a:ext cx="3816349" cy="2524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7640" rIns="0" bIns="0" anchor="ct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15900" indent="-215900" algn="just">
              <a:spcAft>
                <a:spcPct val="0"/>
              </a:spcAft>
              <a:tabLst>
                <a:tab pos="723900" algn="l"/>
                <a:tab pos="1447800" algn="l"/>
                <a:tab pos="2171700" algn="l"/>
                <a:tab pos="2895600" algn="l"/>
                <a:tab pos="3619500" algn="l"/>
                <a:tab pos="4343400" algn="l"/>
              </a:tabLst>
            </a:pPr>
            <a:r>
              <a:rPr lang="en-US" altLang="it-IT" sz="1600" dirty="0">
                <a:latin typeface="+mj-lt"/>
              </a:rPr>
              <a:t>Data Transmission Unit (</a:t>
            </a:r>
            <a:r>
              <a:rPr lang="en-US" altLang="it-IT" sz="1600" dirty="0">
                <a:solidFill>
                  <a:schemeClr val="accent1">
                    <a:lumMod val="75000"/>
                  </a:schemeClr>
                </a:solidFill>
                <a:latin typeface="+mj-lt"/>
              </a:rPr>
              <a:t>DTU</a:t>
            </a:r>
            <a:r>
              <a:rPr lang="en-US" altLang="it-IT" sz="1600" dirty="0">
                <a:latin typeface="+mj-lt"/>
              </a:rPr>
              <a:t>) for the ALPIDE ASIC for the </a:t>
            </a:r>
            <a:r>
              <a:rPr lang="en-US" altLang="it-IT" sz="1600" u="sng" dirty="0">
                <a:latin typeface="+mj-lt"/>
              </a:rPr>
              <a:t>ALICE</a:t>
            </a:r>
            <a:r>
              <a:rPr lang="en-US" altLang="it-IT" sz="1600" dirty="0">
                <a:latin typeface="+mj-lt"/>
              </a:rPr>
              <a:t> experiment</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600" dirty="0">
                <a:latin typeface="+mj-lt"/>
              </a:rPr>
              <a:t>Data rate : 1.2 Gb/s</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600" dirty="0">
                <a:latin typeface="+mj-lt"/>
              </a:rPr>
              <a:t>Input clock : 40 MHz</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600" dirty="0">
                <a:latin typeface="+mj-lt"/>
              </a:rPr>
              <a:t>Double Data Rate</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600" dirty="0">
                <a:latin typeface="+mj-lt"/>
              </a:rPr>
              <a:t>SEU tolerant </a:t>
            </a:r>
            <a:r>
              <a:rPr lang="en-US" altLang="it-IT" sz="1600" i="1" dirty="0">
                <a:latin typeface="+mj-lt"/>
              </a:rPr>
              <a:t>(tested at SIRAD)</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600" dirty="0">
                <a:latin typeface="+mj-lt"/>
              </a:rPr>
              <a:t>Installation ongoing</a:t>
            </a:r>
          </a:p>
          <a:p>
            <a:pPr marL="215900" indent="-215900" algn="just">
              <a:spcAft>
                <a:spcPct val="0"/>
              </a:spcAft>
              <a:buClrTx/>
              <a:buSzTx/>
              <a:buFontTx/>
              <a:buNone/>
              <a:tabLst>
                <a:tab pos="723900" algn="l"/>
                <a:tab pos="1447800" algn="l"/>
                <a:tab pos="2171700" algn="l"/>
                <a:tab pos="2895600" algn="l"/>
                <a:tab pos="3619500" algn="l"/>
                <a:tab pos="4343400" algn="l"/>
              </a:tabLst>
            </a:pPr>
            <a:endParaRPr lang="en-US" altLang="it-IT" sz="1800" dirty="0">
              <a:latin typeface="+mj-lt"/>
            </a:endParaRPr>
          </a:p>
        </p:txBody>
      </p:sp>
      <p:grpSp>
        <p:nvGrpSpPr>
          <p:cNvPr id="40" name="Group 4"/>
          <p:cNvGrpSpPr>
            <a:grpSpLocks noChangeAspect="1"/>
          </p:cNvGrpSpPr>
          <p:nvPr/>
        </p:nvGrpSpPr>
        <p:grpSpPr bwMode="auto">
          <a:xfrm>
            <a:off x="4648200" y="935014"/>
            <a:ext cx="4024309" cy="3017520"/>
            <a:chOff x="3515" y="536"/>
            <a:chExt cx="2834" cy="2125"/>
          </a:xfrm>
        </p:grpSpPr>
        <p:graphicFrame>
          <p:nvGraphicFramePr>
            <p:cNvPr id="41" name="Object 5"/>
            <p:cNvGraphicFramePr>
              <a:graphicFrameLocks noChangeAspect="1"/>
            </p:cNvGraphicFramePr>
            <p:nvPr/>
          </p:nvGraphicFramePr>
          <p:xfrm>
            <a:off x="3515" y="536"/>
            <a:ext cx="2834" cy="2125"/>
          </p:xfrm>
          <a:graphic>
            <a:graphicData uri="http://schemas.openxmlformats.org/presentationml/2006/ole">
              <mc:AlternateContent xmlns:mc="http://schemas.openxmlformats.org/markup-compatibility/2006">
                <mc:Choice xmlns:v="urn:schemas-microsoft-com:vml" Requires="v">
                  <p:oleObj spid="_x0000_s2062" r:id="rId3" imgW="4500360" imgH="3375360" progId="">
                    <p:embed/>
                  </p:oleObj>
                </mc:Choice>
                <mc:Fallback>
                  <p:oleObj r:id="rId3" imgW="4500360" imgH="3375360" progId="">
                    <p:embed/>
                    <p:pic>
                      <p:nvPicPr>
                        <p:cNvPr id="307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 y="536"/>
                          <a:ext cx="2834" cy="21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 name="Text Box 6"/>
            <p:cNvSpPr txBox="1">
              <a:spLocks noChangeArrowheads="1"/>
            </p:cNvSpPr>
            <p:nvPr/>
          </p:nvSpPr>
          <p:spPr bwMode="auto">
            <a:xfrm>
              <a:off x="5887" y="912"/>
              <a:ext cx="330"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Ag 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3" name="Text Box 7"/>
            <p:cNvSpPr txBox="1">
              <a:spLocks noChangeArrowheads="1"/>
            </p:cNvSpPr>
            <p:nvPr/>
          </p:nvSpPr>
          <p:spPr bwMode="auto">
            <a:xfrm>
              <a:off x="5367" y="1251"/>
              <a:ext cx="362"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Ni 45</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4" name="Text Box 8"/>
            <p:cNvSpPr txBox="1">
              <a:spLocks noChangeArrowheads="1"/>
            </p:cNvSpPr>
            <p:nvPr/>
          </p:nvSpPr>
          <p:spPr bwMode="auto">
            <a:xfrm>
              <a:off x="4925" y="1204"/>
              <a:ext cx="314"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Ni 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5" name="Text Box 9"/>
            <p:cNvSpPr txBox="1">
              <a:spLocks noChangeArrowheads="1"/>
            </p:cNvSpPr>
            <p:nvPr/>
          </p:nvSpPr>
          <p:spPr bwMode="auto">
            <a:xfrm>
              <a:off x="5032" y="927"/>
              <a:ext cx="362"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Ni 20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6" name="Text Box 10"/>
            <p:cNvSpPr txBox="1">
              <a:spLocks noChangeArrowheads="1"/>
            </p:cNvSpPr>
            <p:nvPr/>
          </p:nvSpPr>
          <p:spPr bwMode="auto">
            <a:xfrm>
              <a:off x="4487" y="1047"/>
              <a:ext cx="346"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Si 45</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7" name="Text Box 11"/>
            <p:cNvSpPr txBox="1">
              <a:spLocks noChangeArrowheads="1"/>
            </p:cNvSpPr>
            <p:nvPr/>
          </p:nvSpPr>
          <p:spPr bwMode="auto">
            <a:xfrm>
              <a:off x="4434" y="1352"/>
              <a:ext cx="346"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Si 20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8" name="Text Box 12"/>
            <p:cNvSpPr txBox="1">
              <a:spLocks noChangeArrowheads="1"/>
            </p:cNvSpPr>
            <p:nvPr/>
          </p:nvSpPr>
          <p:spPr bwMode="auto">
            <a:xfrm>
              <a:off x="4126" y="1223"/>
              <a:ext cx="298"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Si 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49" name="Text Box 13"/>
            <p:cNvSpPr txBox="1">
              <a:spLocks noChangeArrowheads="1"/>
            </p:cNvSpPr>
            <p:nvPr/>
          </p:nvSpPr>
          <p:spPr bwMode="auto">
            <a:xfrm>
              <a:off x="4236" y="1850"/>
              <a:ext cx="340"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O 45</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50" name="Text Box 14"/>
            <p:cNvSpPr txBox="1">
              <a:spLocks noChangeArrowheads="1"/>
            </p:cNvSpPr>
            <p:nvPr/>
          </p:nvSpPr>
          <p:spPr bwMode="auto">
            <a:xfrm>
              <a:off x="5727" y="672"/>
              <a:ext cx="330"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Ag 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51" name="Text Box 15"/>
            <p:cNvSpPr txBox="1">
              <a:spLocks noChangeArrowheads="1"/>
            </p:cNvSpPr>
            <p:nvPr/>
          </p:nvSpPr>
          <p:spPr bwMode="auto">
            <a:xfrm>
              <a:off x="4802" y="673"/>
              <a:ext cx="314"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Ni 0</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52" name="Text Box 16"/>
            <p:cNvSpPr txBox="1">
              <a:spLocks noChangeArrowheads="1"/>
            </p:cNvSpPr>
            <p:nvPr/>
          </p:nvSpPr>
          <p:spPr bwMode="auto">
            <a:xfrm>
              <a:off x="5398" y="811"/>
              <a:ext cx="362"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Ni 45</a:t>
              </a:r>
              <a:r>
                <a:rPr lang="en-US" altLang="it-IT" sz="1200" i="1">
                  <a:solidFill>
                    <a:srgbClr val="000000"/>
                  </a:solidFill>
                  <a:latin typeface="Times New Roman" panose="02020603050405020304" pitchFamily="18" charset="0"/>
                  <a:cs typeface="Times New Roman" panose="02020603050405020304" pitchFamily="18" charset="0"/>
                </a:rPr>
                <a:t>°</a:t>
              </a:r>
            </a:p>
          </p:txBody>
        </p:sp>
        <p:sp>
          <p:nvSpPr>
            <p:cNvPr id="53" name="Text Box 17"/>
            <p:cNvSpPr txBox="1">
              <a:spLocks noChangeArrowheads="1"/>
            </p:cNvSpPr>
            <p:nvPr/>
          </p:nvSpPr>
          <p:spPr bwMode="auto">
            <a:xfrm>
              <a:off x="4220" y="890"/>
              <a:ext cx="346"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it-IT" sz="1200" i="1">
                  <a:solidFill>
                    <a:srgbClr val="000000"/>
                  </a:solidFill>
                  <a:latin typeface="Times New Roman" panose="02020603050405020304" pitchFamily="18" charset="0"/>
                </a:rPr>
                <a:t>Si 45</a:t>
              </a:r>
              <a:r>
                <a:rPr lang="en-US" altLang="it-IT" sz="1200" i="1">
                  <a:solidFill>
                    <a:srgbClr val="000000"/>
                  </a:solidFill>
                  <a:latin typeface="Times New Roman" panose="02020603050405020304" pitchFamily="18" charset="0"/>
                  <a:cs typeface="Times New Roman" panose="02020603050405020304" pitchFamily="18" charset="0"/>
                </a:rPr>
                <a:t>°</a:t>
              </a:r>
            </a:p>
          </p:txBody>
        </p:sp>
      </p:grpSp>
      <p:graphicFrame>
        <p:nvGraphicFramePr>
          <p:cNvPr id="54" name="Object 18"/>
          <p:cNvGraphicFramePr>
            <a:graphicFrameLocks noChangeAspect="1"/>
          </p:cNvGraphicFramePr>
          <p:nvPr>
            <p:extLst>
              <p:ext uri="{D42A27DB-BD31-4B8C-83A1-F6EECF244321}">
                <p14:modId xmlns:p14="http://schemas.microsoft.com/office/powerpoint/2010/main" val="3693124575"/>
              </p:ext>
            </p:extLst>
          </p:nvPr>
        </p:nvGraphicFramePr>
        <p:xfrm>
          <a:off x="4538946" y="3810000"/>
          <a:ext cx="4242816" cy="3017520"/>
        </p:xfrm>
        <a:graphic>
          <a:graphicData uri="http://schemas.openxmlformats.org/presentationml/2006/ole">
            <mc:AlternateContent xmlns:mc="http://schemas.openxmlformats.org/markup-compatibility/2006">
              <mc:Choice xmlns:v="urn:schemas-microsoft-com:vml" Requires="v">
                <p:oleObj spid="_x0000_s2063" r:id="rId5" imgW="4500360" imgH="3375360" progId="">
                  <p:embed/>
                </p:oleObj>
              </mc:Choice>
              <mc:Fallback>
                <p:oleObj r:id="rId5" imgW="4500360" imgH="3375360" progId="">
                  <p:embed/>
                  <p:pic>
                    <p:nvPicPr>
                      <p:cNvPr id="309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8946" y="3810000"/>
                        <a:ext cx="4242816" cy="3017520"/>
                      </a:xfrm>
                      <a:prstGeom prst="rect">
                        <a:avLst/>
                      </a:prstGeom>
                      <a:noFill/>
                      <a:effectLst/>
                    </p:spPr>
                  </p:pic>
                </p:oleObj>
              </mc:Fallback>
            </mc:AlternateContent>
          </a:graphicData>
        </a:graphic>
      </p:graphicFrame>
      <p:pic>
        <p:nvPicPr>
          <p:cNvPr id="55"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912602"/>
            <a:ext cx="4144962" cy="24673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Box 56"/>
          <p:cNvSpPr txBox="1"/>
          <p:nvPr/>
        </p:nvSpPr>
        <p:spPr>
          <a:xfrm>
            <a:off x="2522538" y="6566552"/>
            <a:ext cx="3674404" cy="307777"/>
          </a:xfrm>
          <a:prstGeom prst="rect">
            <a:avLst/>
          </a:prstGeom>
          <a:noFill/>
        </p:spPr>
        <p:txBody>
          <a:bodyPr wrap="none" rtlCol="0">
            <a:spAutoFit/>
          </a:bodyPr>
          <a:lstStyle/>
          <a:p>
            <a:r>
              <a:rPr lang="it-IT" sz="1400" i="1" dirty="0" err="1">
                <a:solidFill>
                  <a:schemeClr val="accent6"/>
                </a:solidFill>
              </a:rPr>
              <a:t>Spokeperson</a:t>
            </a:r>
            <a:r>
              <a:rPr lang="it-IT" sz="1400" i="1" dirty="0">
                <a:solidFill>
                  <a:schemeClr val="accent6"/>
                </a:solidFill>
              </a:rPr>
              <a:t>: Gianni Mazza, INFN Torino</a:t>
            </a:r>
          </a:p>
        </p:txBody>
      </p:sp>
    </p:spTree>
    <p:extLst>
      <p:ext uri="{BB962C8B-B14F-4D97-AF65-F5344CB8AC3E}">
        <p14:creationId xmlns:p14="http://schemas.microsoft.com/office/powerpoint/2010/main" val="1973969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2013-2019: </a:t>
            </a:r>
            <a:r>
              <a:rPr lang="it-IT" dirty="0" err="1"/>
              <a:t>space</a:t>
            </a:r>
            <a:r>
              <a:rPr lang="it-IT" dirty="0"/>
              <a:t> and </a:t>
            </a:r>
            <a:r>
              <a:rPr lang="it-IT" dirty="0" err="1"/>
              <a:t>other</a:t>
            </a:r>
            <a:r>
              <a:rPr lang="it-IT" dirty="0"/>
              <a:t> </a:t>
            </a:r>
            <a:r>
              <a:rPr lang="it-IT" dirty="0" err="1"/>
              <a:t>applications</a:t>
            </a:r>
            <a:endParaRPr lang="it-IT" dirty="0"/>
          </a:p>
        </p:txBody>
      </p:sp>
      <p:sp>
        <p:nvSpPr>
          <p:cNvPr id="3" name="Content Placeholder 2"/>
          <p:cNvSpPr>
            <a:spLocks noGrp="1"/>
          </p:cNvSpPr>
          <p:nvPr>
            <p:ph sz="quarter" idx="1"/>
          </p:nvPr>
        </p:nvSpPr>
        <p:spPr>
          <a:xfrm>
            <a:off x="457200" y="990600"/>
            <a:ext cx="6248400" cy="5483352"/>
          </a:xfrm>
        </p:spPr>
        <p:txBody>
          <a:bodyPr>
            <a:normAutofit lnSpcReduction="10000"/>
          </a:bodyPr>
          <a:lstStyle/>
          <a:p>
            <a:pPr algn="just">
              <a:spcBef>
                <a:spcPts val="1200"/>
              </a:spcBef>
            </a:pPr>
            <a:r>
              <a:rPr lang="it-IT" sz="1600" b="1" dirty="0">
                <a:solidFill>
                  <a:schemeClr val="accent1"/>
                </a:solidFill>
              </a:rPr>
              <a:t>Università di Padova – DEI </a:t>
            </a:r>
            <a:r>
              <a:rPr lang="it-IT" sz="1600" dirty="0"/>
              <a:t>(Dipartimento di Ingegneria dell’Informazione)</a:t>
            </a:r>
          </a:p>
          <a:p>
            <a:pPr lvl="1" algn="just">
              <a:spcBef>
                <a:spcPts val="0"/>
              </a:spcBef>
            </a:pPr>
            <a:r>
              <a:rPr lang="it-IT" sz="1100" dirty="0"/>
              <a:t>SEE on non volatile Flash </a:t>
            </a:r>
            <a:r>
              <a:rPr lang="it-IT" sz="1100" dirty="0" err="1"/>
              <a:t>memories</a:t>
            </a:r>
            <a:r>
              <a:rPr lang="it-IT" sz="1100" dirty="0"/>
              <a:t>, non volatile </a:t>
            </a:r>
            <a:r>
              <a:rPr lang="it-IT" sz="1100" dirty="0" err="1"/>
              <a:t>phase</a:t>
            </a:r>
            <a:r>
              <a:rPr lang="it-IT" sz="1100" dirty="0"/>
              <a:t> </a:t>
            </a:r>
            <a:r>
              <a:rPr lang="it-IT" sz="1100" dirty="0" err="1"/>
              <a:t>change</a:t>
            </a:r>
            <a:r>
              <a:rPr lang="it-IT" sz="1100" dirty="0"/>
              <a:t> </a:t>
            </a:r>
            <a:r>
              <a:rPr lang="it-IT" sz="1100" dirty="0" err="1"/>
              <a:t>memories</a:t>
            </a:r>
            <a:r>
              <a:rPr lang="it-IT" sz="1100" dirty="0"/>
              <a:t> (PCM), non volatile resistive </a:t>
            </a:r>
            <a:r>
              <a:rPr lang="it-IT" sz="1100" dirty="0" err="1"/>
              <a:t>memories</a:t>
            </a:r>
            <a:r>
              <a:rPr lang="it-IT" sz="1100" dirty="0"/>
              <a:t> (RRAM), SRAM and </a:t>
            </a:r>
            <a:r>
              <a:rPr lang="it-IT" sz="1100" dirty="0" err="1"/>
              <a:t>flip</a:t>
            </a:r>
            <a:r>
              <a:rPr lang="it-IT" sz="1100" dirty="0"/>
              <a:t> flop in BCD </a:t>
            </a:r>
            <a:r>
              <a:rPr lang="it-IT" sz="1100" dirty="0" err="1"/>
              <a:t>technology</a:t>
            </a:r>
            <a:r>
              <a:rPr lang="it-IT" sz="1100" dirty="0"/>
              <a:t>, </a:t>
            </a:r>
            <a:r>
              <a:rPr lang="it-IT" sz="1100" dirty="0" err="1"/>
              <a:t>GaN</a:t>
            </a:r>
            <a:r>
              <a:rPr lang="it-IT" sz="1100" dirty="0"/>
              <a:t> </a:t>
            </a:r>
            <a:r>
              <a:rPr lang="it-IT" sz="1100" dirty="0" err="1"/>
              <a:t>transistors</a:t>
            </a:r>
            <a:r>
              <a:rPr lang="it-IT" sz="1100" dirty="0"/>
              <a:t> and MIM </a:t>
            </a:r>
            <a:r>
              <a:rPr lang="it-IT" sz="1100" dirty="0" err="1"/>
              <a:t>capacitors</a:t>
            </a:r>
            <a:r>
              <a:rPr lang="it-IT" sz="1100" dirty="0"/>
              <a:t>, in </a:t>
            </a:r>
            <a:r>
              <a:rPr lang="it-IT" sz="1100" dirty="0" err="1"/>
              <a:t>collaboration</a:t>
            </a:r>
            <a:r>
              <a:rPr lang="it-IT" sz="1100" dirty="0"/>
              <a:t> with Micron Technology, ESA, NASA-JPL, Technical University of Braunschweig, CEA-LETI, </a:t>
            </a:r>
            <a:r>
              <a:rPr lang="it-IT" sz="1100" dirty="0" err="1"/>
              <a:t>STMicroelectronics</a:t>
            </a:r>
            <a:endParaRPr lang="it-IT" sz="1100" dirty="0"/>
          </a:p>
          <a:p>
            <a:pPr marL="365760" lvl="1" indent="0" algn="just">
              <a:spcBef>
                <a:spcPts val="0"/>
              </a:spcBef>
              <a:buNone/>
            </a:pPr>
            <a:endParaRPr lang="it-IT" sz="1100" dirty="0"/>
          </a:p>
          <a:p>
            <a:pPr algn="just">
              <a:spcBef>
                <a:spcPts val="0"/>
              </a:spcBef>
            </a:pPr>
            <a:r>
              <a:rPr lang="it-IT" sz="1600" b="1" dirty="0">
                <a:solidFill>
                  <a:schemeClr val="accent1"/>
                </a:solidFill>
              </a:rPr>
              <a:t>IXPE</a:t>
            </a:r>
            <a:r>
              <a:rPr lang="it-IT" sz="1700" b="1" dirty="0"/>
              <a:t> </a:t>
            </a:r>
            <a:r>
              <a:rPr lang="it-IT" sz="1400" dirty="0"/>
              <a:t>(INFN Roma Tor Vergata, INFN Pisa, INAF IAPS)</a:t>
            </a:r>
          </a:p>
          <a:p>
            <a:pPr lvl="1" algn="just">
              <a:spcBef>
                <a:spcPts val="0"/>
              </a:spcBef>
            </a:pPr>
            <a:r>
              <a:rPr lang="it-IT" sz="1100" dirty="0"/>
              <a:t>Single </a:t>
            </a:r>
            <a:r>
              <a:rPr lang="it-IT" sz="1100" dirty="0" err="1"/>
              <a:t>Event</a:t>
            </a:r>
            <a:r>
              <a:rPr lang="it-IT" sz="1100" dirty="0"/>
              <a:t> </a:t>
            </a:r>
            <a:r>
              <a:rPr lang="it-IT" sz="1100" dirty="0" err="1"/>
              <a:t>Latchup</a:t>
            </a:r>
            <a:r>
              <a:rPr lang="it-IT" sz="1100" dirty="0"/>
              <a:t> (SEL) and SEU </a:t>
            </a:r>
            <a:r>
              <a:rPr lang="it-IT" sz="1100" dirty="0" err="1"/>
              <a:t>sensitivity</a:t>
            </a:r>
            <a:r>
              <a:rPr lang="it-IT" sz="1100" dirty="0"/>
              <a:t> of the ASIC in the Gas Pixel Detector of the X-</a:t>
            </a:r>
            <a:r>
              <a:rPr lang="it-IT" sz="1100" dirty="0" err="1"/>
              <a:t>ray</a:t>
            </a:r>
            <a:r>
              <a:rPr lang="it-IT" sz="1100" dirty="0"/>
              <a:t> </a:t>
            </a:r>
            <a:r>
              <a:rPr lang="it-IT" sz="1100" dirty="0" err="1"/>
              <a:t>Imaging</a:t>
            </a:r>
            <a:r>
              <a:rPr lang="it-IT" sz="1100" dirty="0"/>
              <a:t> </a:t>
            </a:r>
            <a:r>
              <a:rPr lang="it-IT" sz="1100" dirty="0" err="1"/>
              <a:t>Polarimetry</a:t>
            </a:r>
            <a:r>
              <a:rPr lang="it-IT" sz="1100" dirty="0"/>
              <a:t> Explorer satellite </a:t>
            </a:r>
            <a:r>
              <a:rPr lang="it-IT" sz="1100" dirty="0" err="1"/>
              <a:t>mission</a:t>
            </a:r>
            <a:endParaRPr lang="it-IT" sz="1100" dirty="0"/>
          </a:p>
          <a:p>
            <a:pPr algn="just">
              <a:spcBef>
                <a:spcPts val="1200"/>
              </a:spcBef>
            </a:pPr>
            <a:endParaRPr lang="en-US" sz="1600" b="1" dirty="0">
              <a:solidFill>
                <a:schemeClr val="accent1"/>
              </a:solidFill>
            </a:endParaRPr>
          </a:p>
          <a:p>
            <a:pPr algn="just">
              <a:spcBef>
                <a:spcPts val="1200"/>
              </a:spcBef>
            </a:pPr>
            <a:endParaRPr lang="en-US" sz="1600" b="1" dirty="0">
              <a:solidFill>
                <a:schemeClr val="accent1"/>
              </a:solidFill>
            </a:endParaRPr>
          </a:p>
          <a:p>
            <a:pPr algn="just">
              <a:spcBef>
                <a:spcPts val="1200"/>
              </a:spcBef>
            </a:pPr>
            <a:endParaRPr lang="en-US" sz="1600" b="1" dirty="0">
              <a:solidFill>
                <a:schemeClr val="accent1"/>
              </a:solidFill>
            </a:endParaRPr>
          </a:p>
          <a:p>
            <a:pPr algn="just">
              <a:spcBef>
                <a:spcPts val="1200"/>
              </a:spcBef>
            </a:pPr>
            <a:r>
              <a:rPr lang="it-IT" sz="1600" b="1" dirty="0">
                <a:solidFill>
                  <a:schemeClr val="accent1"/>
                </a:solidFill>
              </a:rPr>
              <a:t>Università di Cassino e del Lazio Meridionale </a:t>
            </a:r>
            <a:r>
              <a:rPr lang="it-IT" sz="1400" dirty="0"/>
              <a:t>(Dipartimento di Ingegneria Elettrica e dell’Informazione)</a:t>
            </a:r>
            <a:endParaRPr lang="it-IT" sz="1600" dirty="0"/>
          </a:p>
          <a:p>
            <a:pPr lvl="1" algn="just">
              <a:spcBef>
                <a:spcPts val="0"/>
              </a:spcBef>
            </a:pPr>
            <a:r>
              <a:rPr lang="it-IT" sz="1200" dirty="0"/>
              <a:t>Single </a:t>
            </a:r>
            <a:r>
              <a:rPr lang="it-IT" sz="1200" dirty="0" err="1"/>
              <a:t>Event</a:t>
            </a:r>
            <a:r>
              <a:rPr lang="it-IT" sz="1200" dirty="0"/>
              <a:t> </a:t>
            </a:r>
            <a:r>
              <a:rPr lang="it-IT" sz="1200" dirty="0" err="1"/>
              <a:t>Effects</a:t>
            </a:r>
            <a:r>
              <a:rPr lang="it-IT" sz="1200" dirty="0"/>
              <a:t> in </a:t>
            </a:r>
            <a:r>
              <a:rPr lang="it-IT" sz="1200" dirty="0" err="1"/>
              <a:t>Power</a:t>
            </a:r>
            <a:r>
              <a:rPr lang="it-IT" sz="1200" dirty="0"/>
              <a:t> </a:t>
            </a:r>
            <a:r>
              <a:rPr lang="it-IT" sz="1200" dirty="0" err="1"/>
              <a:t>MOSFETs</a:t>
            </a:r>
            <a:endParaRPr lang="it-IT" sz="1200" dirty="0"/>
          </a:p>
          <a:p>
            <a:pPr algn="just">
              <a:spcBef>
                <a:spcPts val="1200"/>
              </a:spcBef>
            </a:pPr>
            <a:r>
              <a:rPr lang="en-US" sz="1600" b="1" dirty="0">
                <a:solidFill>
                  <a:schemeClr val="accent1"/>
                </a:solidFill>
              </a:rPr>
              <a:t>ENEA</a:t>
            </a:r>
            <a:endParaRPr lang="en-US" sz="1900" b="1" dirty="0">
              <a:solidFill>
                <a:schemeClr val="accent1"/>
              </a:solidFill>
            </a:endParaRPr>
          </a:p>
          <a:p>
            <a:pPr lvl="1" algn="just">
              <a:spcBef>
                <a:spcPts val="0"/>
              </a:spcBef>
            </a:pPr>
            <a:r>
              <a:rPr lang="en-US" sz="1200" dirty="0"/>
              <a:t>Investigation of the effect of high </a:t>
            </a:r>
            <a:r>
              <a:rPr lang="en-US" sz="1200" dirty="0" err="1"/>
              <a:t>fluence</a:t>
            </a:r>
            <a:r>
              <a:rPr lang="en-US" sz="1200" dirty="0"/>
              <a:t> irradiation on the swelling and microstructural behavior of DS4 steel and on of anti corrosion coatings for high temperature operation</a:t>
            </a:r>
          </a:p>
          <a:p>
            <a:pPr algn="just">
              <a:spcBef>
                <a:spcPts val="1200"/>
              </a:spcBef>
            </a:pPr>
            <a:r>
              <a:rPr lang="en-US" sz="1600" b="1" dirty="0">
                <a:solidFill>
                  <a:schemeClr val="accent1"/>
                </a:solidFill>
              </a:rPr>
              <a:t>TERA </a:t>
            </a:r>
            <a:r>
              <a:rPr lang="en-US" sz="1400" dirty="0"/>
              <a:t>(INFN Torino)</a:t>
            </a:r>
          </a:p>
          <a:p>
            <a:pPr lvl="1" algn="just">
              <a:spcBef>
                <a:spcPts val="0"/>
              </a:spcBef>
            </a:pPr>
            <a:r>
              <a:rPr lang="en-US" sz="1200" dirty="0"/>
              <a:t>SEU test of the </a:t>
            </a:r>
            <a:r>
              <a:rPr lang="en-US" sz="1200" dirty="0" err="1"/>
              <a:t>Tera</a:t>
            </a:r>
            <a:r>
              <a:rPr lang="en-US" sz="1200" dirty="0"/>
              <a:t> ASIC (hadron beam monitoring in cancer treatment)</a:t>
            </a:r>
          </a:p>
          <a:p>
            <a:pPr algn="just"/>
            <a:endParaRPr lang="it-IT" dirty="0"/>
          </a:p>
        </p:txBody>
      </p:sp>
      <p:sp>
        <p:nvSpPr>
          <p:cNvPr id="4" name="Slide Number Placeholder 3"/>
          <p:cNvSpPr>
            <a:spLocks noGrp="1"/>
          </p:cNvSpPr>
          <p:nvPr>
            <p:ph type="sldNum" sz="quarter" idx="15"/>
          </p:nvPr>
        </p:nvSpPr>
        <p:spPr/>
        <p:txBody>
          <a:bodyPr/>
          <a:lstStyle/>
          <a:p>
            <a:fld id="{161F1979-B05D-4D1A-8CA8-8D4159EFA71A}" type="slidenum">
              <a:rPr lang="en-US" smtClean="0"/>
              <a:t>19</a:t>
            </a:fld>
            <a:endParaRPr lang="en-US"/>
          </a:p>
        </p:txBody>
      </p:sp>
      <p:sp>
        <p:nvSpPr>
          <p:cNvPr id="5" name="Rectangle 4"/>
          <p:cNvSpPr/>
          <p:nvPr/>
        </p:nvSpPr>
        <p:spPr>
          <a:xfrm rot="19967431">
            <a:off x="6847624" y="2184802"/>
            <a:ext cx="122661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space</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rot="19967431">
            <a:off x="6866860" y="5344681"/>
            <a:ext cx="1188146"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other</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p:cNvSpPr txBox="1"/>
          <p:nvPr/>
        </p:nvSpPr>
        <p:spPr>
          <a:xfrm>
            <a:off x="6821318" y="1470159"/>
            <a:ext cx="1786066" cy="307777"/>
          </a:xfrm>
          <a:prstGeom prst="rect">
            <a:avLst/>
          </a:prstGeom>
          <a:noFill/>
        </p:spPr>
        <p:txBody>
          <a:bodyPr wrap="none" rtlCol="0">
            <a:spAutoFit/>
          </a:bodyPr>
          <a:lstStyle/>
          <a:p>
            <a:r>
              <a:rPr lang="it-IT" sz="1400" dirty="0" err="1">
                <a:solidFill>
                  <a:schemeClr val="bg1">
                    <a:lumMod val="50000"/>
                  </a:schemeClr>
                </a:solidFill>
              </a:rPr>
              <a:t>See</a:t>
            </a:r>
            <a:r>
              <a:rPr lang="it-IT" sz="1400" dirty="0">
                <a:solidFill>
                  <a:schemeClr val="bg1">
                    <a:lumMod val="50000"/>
                  </a:schemeClr>
                </a:solidFill>
              </a:rPr>
              <a:t> </a:t>
            </a:r>
            <a:r>
              <a:rPr lang="it-IT" sz="1400" dirty="0" err="1">
                <a:solidFill>
                  <a:schemeClr val="bg1">
                    <a:lumMod val="50000"/>
                  </a:schemeClr>
                </a:solidFill>
              </a:rPr>
              <a:t>Gerardin’s</a:t>
            </a:r>
            <a:r>
              <a:rPr lang="it-IT" sz="1400" dirty="0">
                <a:solidFill>
                  <a:schemeClr val="bg1">
                    <a:lumMod val="50000"/>
                  </a:schemeClr>
                </a:solidFill>
              </a:rPr>
              <a:t> talk</a:t>
            </a:r>
          </a:p>
        </p:txBody>
      </p:sp>
      <p:sp>
        <p:nvSpPr>
          <p:cNvPr id="9" name="TextBox 8"/>
          <p:cNvSpPr txBox="1"/>
          <p:nvPr/>
        </p:nvSpPr>
        <p:spPr>
          <a:xfrm>
            <a:off x="6867003" y="4160728"/>
            <a:ext cx="1643399" cy="307777"/>
          </a:xfrm>
          <a:prstGeom prst="rect">
            <a:avLst/>
          </a:prstGeom>
          <a:noFill/>
        </p:spPr>
        <p:txBody>
          <a:bodyPr wrap="none" rtlCol="0">
            <a:spAutoFit/>
          </a:bodyPr>
          <a:lstStyle/>
          <a:p>
            <a:r>
              <a:rPr lang="it-IT" sz="1400" dirty="0" err="1">
                <a:solidFill>
                  <a:schemeClr val="bg1">
                    <a:lumMod val="50000"/>
                  </a:schemeClr>
                </a:solidFill>
              </a:rPr>
              <a:t>See</a:t>
            </a:r>
            <a:r>
              <a:rPr lang="it-IT" sz="1400" dirty="0">
                <a:solidFill>
                  <a:schemeClr val="bg1">
                    <a:lumMod val="50000"/>
                  </a:schemeClr>
                </a:solidFill>
              </a:rPr>
              <a:t> </a:t>
            </a:r>
            <a:r>
              <a:rPr lang="it-IT" sz="1400" dirty="0" err="1">
                <a:solidFill>
                  <a:schemeClr val="bg1">
                    <a:lumMod val="50000"/>
                  </a:schemeClr>
                </a:solidFill>
              </a:rPr>
              <a:t>Velardi’s</a:t>
            </a:r>
            <a:r>
              <a:rPr lang="it-IT" sz="1400" dirty="0">
                <a:solidFill>
                  <a:schemeClr val="bg1">
                    <a:lumMod val="50000"/>
                  </a:schemeClr>
                </a:solidFill>
              </a:rPr>
              <a:t> talk</a:t>
            </a:r>
          </a:p>
        </p:txBody>
      </p:sp>
    </p:spTree>
    <p:extLst>
      <p:ext uri="{BB962C8B-B14F-4D97-AF65-F5344CB8AC3E}">
        <p14:creationId xmlns:p14="http://schemas.microsoft.com/office/powerpoint/2010/main" val="332068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Radiation </a:t>
            </a:r>
            <a:r>
              <a:rPr lang="it-IT" dirty="0" err="1"/>
              <a:t>Effects</a:t>
            </a:r>
            <a:r>
              <a:rPr lang="it-IT" dirty="0"/>
              <a:t> in </a:t>
            </a:r>
            <a:r>
              <a:rPr lang="it-IT" dirty="0" err="1"/>
              <a:t>electronics</a:t>
            </a:r>
            <a:endParaRPr lang="it-IT" dirty="0"/>
          </a:p>
        </p:txBody>
      </p:sp>
      <p:sp>
        <p:nvSpPr>
          <p:cNvPr id="3" name="Content Placeholder 2"/>
          <p:cNvSpPr>
            <a:spLocks noGrp="1"/>
          </p:cNvSpPr>
          <p:nvPr>
            <p:ph sz="quarter" idx="1"/>
          </p:nvPr>
        </p:nvSpPr>
        <p:spPr>
          <a:xfrm>
            <a:off x="743232" y="2812430"/>
            <a:ext cx="4507535" cy="1831146"/>
          </a:xfrm>
        </p:spPr>
        <p:txBody>
          <a:bodyPr>
            <a:normAutofit/>
          </a:bodyPr>
          <a:lstStyle/>
          <a:p>
            <a:pPr>
              <a:buFont typeface="Wingdings" panose="05000000000000000000" pitchFamily="2" charset="2"/>
              <a:buChar char="q"/>
            </a:pPr>
            <a:r>
              <a:rPr lang="it-IT" sz="1800" b="1" dirty="0">
                <a:solidFill>
                  <a:schemeClr val="accent1">
                    <a:lumMod val="75000"/>
                  </a:schemeClr>
                </a:solidFill>
              </a:rPr>
              <a:t>TID - Total </a:t>
            </a:r>
            <a:r>
              <a:rPr lang="it-IT" sz="1800" b="1" dirty="0" err="1">
                <a:solidFill>
                  <a:schemeClr val="accent1">
                    <a:lumMod val="75000"/>
                  </a:schemeClr>
                </a:solidFill>
              </a:rPr>
              <a:t>Ionizing</a:t>
            </a:r>
            <a:r>
              <a:rPr lang="it-IT" sz="1800" b="1" dirty="0">
                <a:solidFill>
                  <a:schemeClr val="accent1">
                    <a:lumMod val="75000"/>
                  </a:schemeClr>
                </a:solidFill>
              </a:rPr>
              <a:t> Dose </a:t>
            </a:r>
          </a:p>
          <a:p>
            <a:pPr lvl="1"/>
            <a:r>
              <a:rPr lang="en-US" sz="1400" dirty="0"/>
              <a:t>Small </a:t>
            </a:r>
            <a:r>
              <a:rPr lang="en-US" sz="1400" dirty="0">
                <a:sym typeface="Symbol" panose="05050102010706020507" pitchFamily="18" charset="2"/>
              </a:rPr>
              <a:t></a:t>
            </a:r>
            <a:r>
              <a:rPr lang="en-US" sz="1400" dirty="0" err="1"/>
              <a:t>E</a:t>
            </a:r>
            <a:r>
              <a:rPr lang="en-US" sz="1400" baseline="-25000" dirty="0" err="1"/>
              <a:t>ionization</a:t>
            </a:r>
            <a:r>
              <a:rPr lang="en-US" sz="1400" dirty="0"/>
              <a:t> deposited uniformly and delivered over a long time</a:t>
            </a:r>
          </a:p>
          <a:p>
            <a:pPr lvl="1"/>
            <a:r>
              <a:rPr lang="en-US" sz="1400" dirty="0"/>
              <a:t>Slow drift of device parameters due to </a:t>
            </a:r>
            <a:r>
              <a:rPr lang="it-IT" sz="1400" dirty="0" err="1"/>
              <a:t>charge</a:t>
            </a:r>
            <a:r>
              <a:rPr lang="it-IT" sz="1400" dirty="0"/>
              <a:t> </a:t>
            </a:r>
            <a:r>
              <a:rPr lang="it-IT" sz="1400" dirty="0" err="1"/>
              <a:t>accumulation</a:t>
            </a:r>
            <a:r>
              <a:rPr lang="it-IT" sz="1400" dirty="0"/>
              <a:t> in SiO</a:t>
            </a:r>
            <a:r>
              <a:rPr lang="it-IT" sz="1400" baseline="-25000" dirty="0"/>
              <a:t>2</a:t>
            </a:r>
          </a:p>
          <a:p>
            <a:pPr lvl="1"/>
            <a:endParaRPr lang="it-IT" sz="1700" dirty="0"/>
          </a:p>
        </p:txBody>
      </p:sp>
      <p:sp>
        <p:nvSpPr>
          <p:cNvPr id="4" name="Slide Number Placeholder 3"/>
          <p:cNvSpPr>
            <a:spLocks noGrp="1"/>
          </p:cNvSpPr>
          <p:nvPr>
            <p:ph type="sldNum" sz="quarter" idx="15"/>
          </p:nvPr>
        </p:nvSpPr>
        <p:spPr/>
        <p:txBody>
          <a:bodyPr/>
          <a:lstStyle/>
          <a:p>
            <a:fld id="{161F1979-B05D-4D1A-8CA8-8D4159EFA71A}" type="slidenum">
              <a:rPr lang="en-US" smtClean="0"/>
              <a:t>2</a:t>
            </a:fld>
            <a:endParaRPr lang="en-US"/>
          </a:p>
        </p:txBody>
      </p:sp>
      <p:grpSp>
        <p:nvGrpSpPr>
          <p:cNvPr id="57" name="Group 56"/>
          <p:cNvGrpSpPr/>
          <p:nvPr/>
        </p:nvGrpSpPr>
        <p:grpSpPr>
          <a:xfrm>
            <a:off x="4888058" y="3022690"/>
            <a:ext cx="3809635" cy="836798"/>
            <a:chOff x="4800599" y="5828102"/>
            <a:chExt cx="3809635" cy="836798"/>
          </a:xfrm>
        </p:grpSpPr>
        <p:grpSp>
          <p:nvGrpSpPr>
            <p:cNvPr id="125" name="Group 124"/>
            <p:cNvGrpSpPr/>
            <p:nvPr/>
          </p:nvGrpSpPr>
          <p:grpSpPr>
            <a:xfrm>
              <a:off x="5197944" y="5958852"/>
              <a:ext cx="801674" cy="706048"/>
              <a:chOff x="595223" y="1447800"/>
              <a:chExt cx="1614578" cy="2057400"/>
            </a:xfrm>
          </p:grpSpPr>
          <p:sp>
            <p:nvSpPr>
              <p:cNvPr id="126" name="Rectangle 125"/>
              <p:cNvSpPr/>
              <p:nvPr/>
            </p:nvSpPr>
            <p:spPr>
              <a:xfrm>
                <a:off x="595223" y="1676400"/>
                <a:ext cx="948907" cy="381000"/>
              </a:xfrm>
              <a:prstGeom prst="rect">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27" name="Rectangle 126"/>
              <p:cNvSpPr/>
              <p:nvPr/>
            </p:nvSpPr>
            <p:spPr>
              <a:xfrm>
                <a:off x="595223" y="2057400"/>
                <a:ext cx="948907" cy="902732"/>
              </a:xfrm>
              <a:prstGeom prst="rect">
                <a:avLst/>
              </a:prstGeom>
              <a:solidFill>
                <a:srgbClr val="9CB084"/>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28" name="Rectangle 127"/>
              <p:cNvSpPr/>
              <p:nvPr/>
            </p:nvSpPr>
            <p:spPr>
              <a:xfrm>
                <a:off x="595223" y="2960132"/>
                <a:ext cx="952502" cy="375307"/>
              </a:xfrm>
              <a:prstGeom prst="rect">
                <a:avLst/>
              </a:prstGeom>
              <a:solidFill>
                <a:srgbClr val="6585CF"/>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cxnSp>
            <p:nvCxnSpPr>
              <p:cNvPr id="129" name="Straight Connector 128"/>
              <p:cNvCxnSpPr>
                <a:stCxn id="126" idx="0"/>
              </p:cNvCxnSpPr>
              <p:nvPr/>
            </p:nvCxnSpPr>
            <p:spPr>
              <a:xfrm flipV="1">
                <a:off x="1069677" y="1447800"/>
                <a:ext cx="0" cy="228600"/>
              </a:xfrm>
              <a:prstGeom prst="line">
                <a:avLst/>
              </a:prstGeom>
              <a:noFill/>
              <a:ln w="9525" cap="flat" cmpd="sng" algn="ctr">
                <a:solidFill>
                  <a:srgbClr val="CEB966">
                    <a:shade val="60000"/>
                    <a:satMod val="300000"/>
                  </a:srgbClr>
                </a:solidFill>
                <a:prstDash val="solid"/>
              </a:ln>
              <a:effectLst/>
            </p:spPr>
          </p:cxnSp>
          <p:cxnSp>
            <p:nvCxnSpPr>
              <p:cNvPr id="130" name="Straight Connector 129"/>
              <p:cNvCxnSpPr/>
              <p:nvPr/>
            </p:nvCxnSpPr>
            <p:spPr>
              <a:xfrm>
                <a:off x="1069676" y="1447800"/>
                <a:ext cx="911524" cy="0"/>
              </a:xfrm>
              <a:prstGeom prst="line">
                <a:avLst/>
              </a:prstGeom>
              <a:noFill/>
              <a:ln w="9525" cap="flat" cmpd="sng" algn="ctr">
                <a:solidFill>
                  <a:srgbClr val="CEB966">
                    <a:shade val="60000"/>
                    <a:satMod val="300000"/>
                  </a:srgbClr>
                </a:solidFill>
                <a:prstDash val="solid"/>
              </a:ln>
              <a:effectLst/>
            </p:spPr>
          </p:cxnSp>
          <p:sp>
            <p:nvSpPr>
              <p:cNvPr id="131" name="Oval 130"/>
              <p:cNvSpPr/>
              <p:nvPr/>
            </p:nvSpPr>
            <p:spPr>
              <a:xfrm>
                <a:off x="1752601" y="2209801"/>
                <a:ext cx="457200" cy="457201"/>
              </a:xfrm>
              <a:prstGeom prst="ellipse">
                <a:avLst/>
              </a:prstGeom>
              <a:noFill/>
              <a:ln w="3175"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V</a:t>
                </a:r>
              </a:p>
            </p:txBody>
          </p:sp>
          <p:cxnSp>
            <p:nvCxnSpPr>
              <p:cNvPr id="132" name="Straight Connector 131"/>
              <p:cNvCxnSpPr>
                <a:endCxn id="131" idx="0"/>
              </p:cNvCxnSpPr>
              <p:nvPr/>
            </p:nvCxnSpPr>
            <p:spPr>
              <a:xfrm>
                <a:off x="1981200" y="1447800"/>
                <a:ext cx="0" cy="762000"/>
              </a:xfrm>
              <a:prstGeom prst="line">
                <a:avLst/>
              </a:prstGeom>
              <a:noFill/>
              <a:ln w="9525" cap="flat" cmpd="sng" algn="ctr">
                <a:solidFill>
                  <a:srgbClr val="CEB966">
                    <a:shade val="60000"/>
                    <a:satMod val="300000"/>
                  </a:srgbClr>
                </a:solidFill>
                <a:prstDash val="solid"/>
              </a:ln>
              <a:effectLst/>
            </p:spPr>
          </p:cxnSp>
          <p:cxnSp>
            <p:nvCxnSpPr>
              <p:cNvPr id="133" name="Straight Connector 132"/>
              <p:cNvCxnSpPr/>
              <p:nvPr/>
            </p:nvCxnSpPr>
            <p:spPr>
              <a:xfrm>
                <a:off x="1981199" y="2655332"/>
                <a:ext cx="0" cy="849868"/>
              </a:xfrm>
              <a:prstGeom prst="line">
                <a:avLst/>
              </a:prstGeom>
              <a:noFill/>
              <a:ln w="9525" cap="flat" cmpd="sng" algn="ctr">
                <a:solidFill>
                  <a:srgbClr val="CEB966">
                    <a:shade val="60000"/>
                    <a:satMod val="300000"/>
                  </a:srgbClr>
                </a:solidFill>
                <a:prstDash val="solid"/>
              </a:ln>
              <a:effectLst/>
            </p:spPr>
          </p:cxnSp>
          <p:cxnSp>
            <p:nvCxnSpPr>
              <p:cNvPr id="134" name="Straight Connector 133"/>
              <p:cNvCxnSpPr/>
              <p:nvPr/>
            </p:nvCxnSpPr>
            <p:spPr>
              <a:xfrm flipH="1">
                <a:off x="1071475" y="3505200"/>
                <a:ext cx="909725" cy="0"/>
              </a:xfrm>
              <a:prstGeom prst="line">
                <a:avLst/>
              </a:prstGeom>
              <a:noFill/>
              <a:ln w="9525" cap="flat" cmpd="sng" algn="ctr">
                <a:solidFill>
                  <a:srgbClr val="CEB966">
                    <a:shade val="60000"/>
                    <a:satMod val="300000"/>
                  </a:srgbClr>
                </a:solidFill>
                <a:prstDash val="solid"/>
              </a:ln>
              <a:effectLst/>
            </p:spPr>
          </p:cxnSp>
          <p:cxnSp>
            <p:nvCxnSpPr>
              <p:cNvPr id="135" name="Straight Connector 134"/>
              <p:cNvCxnSpPr>
                <a:stCxn id="128" idx="2"/>
              </p:cNvCxnSpPr>
              <p:nvPr/>
            </p:nvCxnSpPr>
            <p:spPr>
              <a:xfrm>
                <a:off x="1071474" y="3335439"/>
                <a:ext cx="0" cy="169761"/>
              </a:xfrm>
              <a:prstGeom prst="line">
                <a:avLst/>
              </a:prstGeom>
              <a:noFill/>
              <a:ln w="9525" cap="flat" cmpd="sng" algn="ctr">
                <a:solidFill>
                  <a:srgbClr val="CEB966">
                    <a:shade val="60000"/>
                    <a:satMod val="300000"/>
                  </a:srgbClr>
                </a:solidFill>
                <a:prstDash val="solid"/>
              </a:ln>
              <a:effectLst/>
            </p:spPr>
          </p:cxnSp>
          <p:sp>
            <p:nvSpPr>
              <p:cNvPr id="136" name="TextBox 135"/>
              <p:cNvSpPr txBox="1"/>
              <p:nvPr/>
            </p:nvSpPr>
            <p:spPr>
              <a:xfrm>
                <a:off x="1676400" y="1905000"/>
                <a:ext cx="369770"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sp>
            <p:nvSpPr>
              <p:cNvPr id="137" name="TextBox 136"/>
              <p:cNvSpPr txBox="1"/>
              <p:nvPr/>
            </p:nvSpPr>
            <p:spPr>
              <a:xfrm>
                <a:off x="1719590" y="2590801"/>
                <a:ext cx="334838"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grpSp>
        <p:grpSp>
          <p:nvGrpSpPr>
            <p:cNvPr id="138" name="Group 137"/>
            <p:cNvGrpSpPr/>
            <p:nvPr/>
          </p:nvGrpSpPr>
          <p:grpSpPr>
            <a:xfrm>
              <a:off x="6068149" y="5958852"/>
              <a:ext cx="801674" cy="706048"/>
              <a:chOff x="595223" y="1447800"/>
              <a:chExt cx="1614577" cy="2057400"/>
            </a:xfrm>
          </p:grpSpPr>
          <p:sp>
            <p:nvSpPr>
              <p:cNvPr id="139" name="Rectangle 138"/>
              <p:cNvSpPr/>
              <p:nvPr/>
            </p:nvSpPr>
            <p:spPr>
              <a:xfrm>
                <a:off x="595223" y="1676400"/>
                <a:ext cx="948907" cy="381000"/>
              </a:xfrm>
              <a:prstGeom prst="rect">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40" name="Rectangle 139"/>
              <p:cNvSpPr/>
              <p:nvPr/>
            </p:nvSpPr>
            <p:spPr>
              <a:xfrm>
                <a:off x="595223" y="2057400"/>
                <a:ext cx="948907" cy="902732"/>
              </a:xfrm>
              <a:prstGeom prst="rect">
                <a:avLst/>
              </a:prstGeom>
              <a:solidFill>
                <a:srgbClr val="9CB084"/>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41" name="Rectangle 140"/>
              <p:cNvSpPr/>
              <p:nvPr/>
            </p:nvSpPr>
            <p:spPr>
              <a:xfrm>
                <a:off x="595223" y="2960132"/>
                <a:ext cx="952502" cy="375307"/>
              </a:xfrm>
              <a:prstGeom prst="rect">
                <a:avLst/>
              </a:prstGeom>
              <a:solidFill>
                <a:srgbClr val="6585CF"/>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effectLst/>
                  <a:uLnTx/>
                  <a:uFillTx/>
                  <a:latin typeface="Arial"/>
                  <a:ea typeface="+mn-ea"/>
                  <a:cs typeface="+mn-cs"/>
                </a:endParaRPr>
              </a:p>
            </p:txBody>
          </p:sp>
          <p:cxnSp>
            <p:nvCxnSpPr>
              <p:cNvPr id="142" name="Straight Connector 141"/>
              <p:cNvCxnSpPr>
                <a:stCxn id="139" idx="0"/>
              </p:cNvCxnSpPr>
              <p:nvPr/>
            </p:nvCxnSpPr>
            <p:spPr>
              <a:xfrm flipV="1">
                <a:off x="1069677" y="1447800"/>
                <a:ext cx="0" cy="228600"/>
              </a:xfrm>
              <a:prstGeom prst="line">
                <a:avLst/>
              </a:prstGeom>
              <a:noFill/>
              <a:ln w="9525" cap="flat" cmpd="sng" algn="ctr">
                <a:solidFill>
                  <a:srgbClr val="CEB966">
                    <a:shade val="60000"/>
                    <a:satMod val="300000"/>
                  </a:srgbClr>
                </a:solidFill>
                <a:prstDash val="solid"/>
              </a:ln>
              <a:effectLst/>
            </p:spPr>
          </p:cxnSp>
          <p:cxnSp>
            <p:nvCxnSpPr>
              <p:cNvPr id="143" name="Straight Connector 142"/>
              <p:cNvCxnSpPr/>
              <p:nvPr/>
            </p:nvCxnSpPr>
            <p:spPr>
              <a:xfrm>
                <a:off x="1069676" y="1447800"/>
                <a:ext cx="911524" cy="0"/>
              </a:xfrm>
              <a:prstGeom prst="line">
                <a:avLst/>
              </a:prstGeom>
              <a:noFill/>
              <a:ln w="9525" cap="flat" cmpd="sng" algn="ctr">
                <a:solidFill>
                  <a:srgbClr val="CEB966">
                    <a:shade val="60000"/>
                    <a:satMod val="300000"/>
                  </a:srgbClr>
                </a:solidFill>
                <a:prstDash val="solid"/>
              </a:ln>
              <a:effectLst/>
            </p:spPr>
          </p:cxnSp>
          <p:sp>
            <p:nvSpPr>
              <p:cNvPr id="144" name="Oval 143"/>
              <p:cNvSpPr/>
              <p:nvPr/>
            </p:nvSpPr>
            <p:spPr>
              <a:xfrm>
                <a:off x="1752600" y="2209801"/>
                <a:ext cx="457200" cy="457201"/>
              </a:xfrm>
              <a:prstGeom prst="ellipse">
                <a:avLst/>
              </a:prstGeom>
              <a:noFill/>
              <a:ln w="3175"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V</a:t>
                </a:r>
              </a:p>
            </p:txBody>
          </p:sp>
          <p:cxnSp>
            <p:nvCxnSpPr>
              <p:cNvPr id="145" name="Straight Connector 144"/>
              <p:cNvCxnSpPr>
                <a:endCxn id="144" idx="0"/>
              </p:cNvCxnSpPr>
              <p:nvPr/>
            </p:nvCxnSpPr>
            <p:spPr>
              <a:xfrm>
                <a:off x="1981200" y="1447800"/>
                <a:ext cx="0" cy="762000"/>
              </a:xfrm>
              <a:prstGeom prst="line">
                <a:avLst/>
              </a:prstGeom>
              <a:noFill/>
              <a:ln w="9525" cap="flat" cmpd="sng" algn="ctr">
                <a:solidFill>
                  <a:srgbClr val="CEB966">
                    <a:shade val="60000"/>
                    <a:satMod val="300000"/>
                  </a:srgbClr>
                </a:solidFill>
                <a:prstDash val="solid"/>
              </a:ln>
              <a:effectLst/>
            </p:spPr>
          </p:cxnSp>
          <p:cxnSp>
            <p:nvCxnSpPr>
              <p:cNvPr id="146" name="Straight Connector 145"/>
              <p:cNvCxnSpPr/>
              <p:nvPr/>
            </p:nvCxnSpPr>
            <p:spPr>
              <a:xfrm>
                <a:off x="1981200" y="2655332"/>
                <a:ext cx="0" cy="849868"/>
              </a:xfrm>
              <a:prstGeom prst="line">
                <a:avLst/>
              </a:prstGeom>
              <a:noFill/>
              <a:ln w="9525" cap="flat" cmpd="sng" algn="ctr">
                <a:solidFill>
                  <a:srgbClr val="CEB966">
                    <a:shade val="60000"/>
                    <a:satMod val="300000"/>
                  </a:srgbClr>
                </a:solidFill>
                <a:prstDash val="solid"/>
              </a:ln>
              <a:effectLst/>
            </p:spPr>
          </p:cxnSp>
          <p:cxnSp>
            <p:nvCxnSpPr>
              <p:cNvPr id="147" name="Straight Connector 146"/>
              <p:cNvCxnSpPr/>
              <p:nvPr/>
            </p:nvCxnSpPr>
            <p:spPr>
              <a:xfrm flipH="1">
                <a:off x="1071475" y="3505200"/>
                <a:ext cx="909725" cy="0"/>
              </a:xfrm>
              <a:prstGeom prst="line">
                <a:avLst/>
              </a:prstGeom>
              <a:noFill/>
              <a:ln w="9525" cap="flat" cmpd="sng" algn="ctr">
                <a:solidFill>
                  <a:srgbClr val="CEB966">
                    <a:shade val="60000"/>
                    <a:satMod val="300000"/>
                  </a:srgbClr>
                </a:solidFill>
                <a:prstDash val="solid"/>
              </a:ln>
              <a:effectLst/>
            </p:spPr>
          </p:cxnSp>
          <p:cxnSp>
            <p:nvCxnSpPr>
              <p:cNvPr id="148" name="Straight Connector 147"/>
              <p:cNvCxnSpPr>
                <a:stCxn id="141" idx="2"/>
              </p:cNvCxnSpPr>
              <p:nvPr/>
            </p:nvCxnSpPr>
            <p:spPr>
              <a:xfrm>
                <a:off x="1071474" y="3335439"/>
                <a:ext cx="0" cy="169761"/>
              </a:xfrm>
              <a:prstGeom prst="line">
                <a:avLst/>
              </a:prstGeom>
              <a:noFill/>
              <a:ln w="9525" cap="flat" cmpd="sng" algn="ctr">
                <a:solidFill>
                  <a:srgbClr val="CEB966">
                    <a:shade val="60000"/>
                    <a:satMod val="300000"/>
                  </a:srgbClr>
                </a:solidFill>
                <a:prstDash val="solid"/>
              </a:ln>
              <a:effectLst/>
            </p:spPr>
          </p:cxnSp>
          <p:sp>
            <p:nvSpPr>
              <p:cNvPr id="149" name="TextBox 148"/>
              <p:cNvSpPr txBox="1"/>
              <p:nvPr/>
            </p:nvSpPr>
            <p:spPr>
              <a:xfrm>
                <a:off x="1676400" y="1905000"/>
                <a:ext cx="369770"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sp>
            <p:nvSpPr>
              <p:cNvPr id="150" name="TextBox 149"/>
              <p:cNvSpPr txBox="1"/>
              <p:nvPr/>
            </p:nvSpPr>
            <p:spPr>
              <a:xfrm>
                <a:off x="1719590" y="2590801"/>
                <a:ext cx="334838"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grpSp>
        <p:grpSp>
          <p:nvGrpSpPr>
            <p:cNvPr id="151" name="Group 150"/>
            <p:cNvGrpSpPr/>
            <p:nvPr/>
          </p:nvGrpSpPr>
          <p:grpSpPr>
            <a:xfrm>
              <a:off x="6945493" y="5958852"/>
              <a:ext cx="801674" cy="706048"/>
              <a:chOff x="595223" y="1447800"/>
              <a:chExt cx="1614577" cy="2057400"/>
            </a:xfrm>
          </p:grpSpPr>
          <p:sp>
            <p:nvSpPr>
              <p:cNvPr id="152" name="Rectangle 151"/>
              <p:cNvSpPr/>
              <p:nvPr/>
            </p:nvSpPr>
            <p:spPr>
              <a:xfrm>
                <a:off x="595223" y="1676400"/>
                <a:ext cx="948907" cy="381000"/>
              </a:xfrm>
              <a:prstGeom prst="rect">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53" name="Rectangle 152"/>
              <p:cNvSpPr/>
              <p:nvPr/>
            </p:nvSpPr>
            <p:spPr>
              <a:xfrm>
                <a:off x="595223" y="2057400"/>
                <a:ext cx="948907" cy="902732"/>
              </a:xfrm>
              <a:prstGeom prst="rect">
                <a:avLst/>
              </a:prstGeom>
              <a:solidFill>
                <a:srgbClr val="9CB084"/>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54" name="Rectangle 153"/>
              <p:cNvSpPr/>
              <p:nvPr/>
            </p:nvSpPr>
            <p:spPr>
              <a:xfrm>
                <a:off x="595223" y="2960132"/>
                <a:ext cx="952502" cy="375307"/>
              </a:xfrm>
              <a:prstGeom prst="rect">
                <a:avLst/>
              </a:prstGeom>
              <a:solidFill>
                <a:srgbClr val="6585CF"/>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cxnSp>
            <p:nvCxnSpPr>
              <p:cNvPr id="155" name="Straight Connector 154"/>
              <p:cNvCxnSpPr>
                <a:stCxn id="152" idx="0"/>
              </p:cNvCxnSpPr>
              <p:nvPr/>
            </p:nvCxnSpPr>
            <p:spPr>
              <a:xfrm flipV="1">
                <a:off x="1069677" y="1447800"/>
                <a:ext cx="0" cy="228600"/>
              </a:xfrm>
              <a:prstGeom prst="line">
                <a:avLst/>
              </a:prstGeom>
              <a:noFill/>
              <a:ln w="9525" cap="flat" cmpd="sng" algn="ctr">
                <a:solidFill>
                  <a:srgbClr val="CEB966">
                    <a:shade val="60000"/>
                    <a:satMod val="300000"/>
                  </a:srgbClr>
                </a:solidFill>
                <a:prstDash val="solid"/>
              </a:ln>
              <a:effectLst/>
            </p:spPr>
          </p:cxnSp>
          <p:cxnSp>
            <p:nvCxnSpPr>
              <p:cNvPr id="156" name="Straight Connector 155"/>
              <p:cNvCxnSpPr/>
              <p:nvPr/>
            </p:nvCxnSpPr>
            <p:spPr>
              <a:xfrm>
                <a:off x="1069676" y="1447800"/>
                <a:ext cx="911524" cy="0"/>
              </a:xfrm>
              <a:prstGeom prst="line">
                <a:avLst/>
              </a:prstGeom>
              <a:noFill/>
              <a:ln w="9525" cap="flat" cmpd="sng" algn="ctr">
                <a:solidFill>
                  <a:srgbClr val="CEB966">
                    <a:shade val="60000"/>
                    <a:satMod val="300000"/>
                  </a:srgbClr>
                </a:solidFill>
                <a:prstDash val="solid"/>
              </a:ln>
              <a:effectLst/>
            </p:spPr>
          </p:cxnSp>
          <p:sp>
            <p:nvSpPr>
              <p:cNvPr id="157" name="Oval 156"/>
              <p:cNvSpPr/>
              <p:nvPr/>
            </p:nvSpPr>
            <p:spPr>
              <a:xfrm>
                <a:off x="1752600" y="2209801"/>
                <a:ext cx="457200" cy="457201"/>
              </a:xfrm>
              <a:prstGeom prst="ellipse">
                <a:avLst/>
              </a:prstGeom>
              <a:noFill/>
              <a:ln w="3175"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V</a:t>
                </a:r>
              </a:p>
            </p:txBody>
          </p:sp>
          <p:cxnSp>
            <p:nvCxnSpPr>
              <p:cNvPr id="158" name="Straight Connector 157"/>
              <p:cNvCxnSpPr>
                <a:endCxn id="157" idx="0"/>
              </p:cNvCxnSpPr>
              <p:nvPr/>
            </p:nvCxnSpPr>
            <p:spPr>
              <a:xfrm>
                <a:off x="1981200" y="1447800"/>
                <a:ext cx="0" cy="762000"/>
              </a:xfrm>
              <a:prstGeom prst="line">
                <a:avLst/>
              </a:prstGeom>
              <a:noFill/>
              <a:ln w="9525" cap="flat" cmpd="sng" algn="ctr">
                <a:solidFill>
                  <a:srgbClr val="CEB966">
                    <a:shade val="60000"/>
                    <a:satMod val="300000"/>
                  </a:srgbClr>
                </a:solidFill>
                <a:prstDash val="solid"/>
              </a:ln>
              <a:effectLst/>
            </p:spPr>
          </p:cxnSp>
          <p:cxnSp>
            <p:nvCxnSpPr>
              <p:cNvPr id="159" name="Straight Connector 158"/>
              <p:cNvCxnSpPr/>
              <p:nvPr/>
            </p:nvCxnSpPr>
            <p:spPr>
              <a:xfrm>
                <a:off x="1981200" y="2655332"/>
                <a:ext cx="0" cy="849868"/>
              </a:xfrm>
              <a:prstGeom prst="line">
                <a:avLst/>
              </a:prstGeom>
              <a:noFill/>
              <a:ln w="9525" cap="flat" cmpd="sng" algn="ctr">
                <a:solidFill>
                  <a:srgbClr val="CEB966">
                    <a:shade val="60000"/>
                    <a:satMod val="300000"/>
                  </a:srgbClr>
                </a:solidFill>
                <a:prstDash val="solid"/>
              </a:ln>
              <a:effectLst/>
            </p:spPr>
          </p:cxnSp>
          <p:cxnSp>
            <p:nvCxnSpPr>
              <p:cNvPr id="160" name="Straight Connector 159"/>
              <p:cNvCxnSpPr/>
              <p:nvPr/>
            </p:nvCxnSpPr>
            <p:spPr>
              <a:xfrm flipH="1">
                <a:off x="1071475" y="3505200"/>
                <a:ext cx="909725" cy="0"/>
              </a:xfrm>
              <a:prstGeom prst="line">
                <a:avLst/>
              </a:prstGeom>
              <a:noFill/>
              <a:ln w="9525" cap="flat" cmpd="sng" algn="ctr">
                <a:solidFill>
                  <a:srgbClr val="CEB966">
                    <a:shade val="60000"/>
                    <a:satMod val="300000"/>
                  </a:srgbClr>
                </a:solidFill>
                <a:prstDash val="solid"/>
              </a:ln>
              <a:effectLst/>
            </p:spPr>
          </p:cxnSp>
          <p:cxnSp>
            <p:nvCxnSpPr>
              <p:cNvPr id="161" name="Straight Connector 160"/>
              <p:cNvCxnSpPr>
                <a:stCxn id="154" idx="2"/>
              </p:cNvCxnSpPr>
              <p:nvPr/>
            </p:nvCxnSpPr>
            <p:spPr>
              <a:xfrm>
                <a:off x="1071474" y="3335439"/>
                <a:ext cx="0" cy="169761"/>
              </a:xfrm>
              <a:prstGeom prst="line">
                <a:avLst/>
              </a:prstGeom>
              <a:noFill/>
              <a:ln w="9525" cap="flat" cmpd="sng" algn="ctr">
                <a:solidFill>
                  <a:srgbClr val="CEB966">
                    <a:shade val="60000"/>
                    <a:satMod val="300000"/>
                  </a:srgbClr>
                </a:solidFill>
                <a:prstDash val="solid"/>
              </a:ln>
              <a:effectLst/>
            </p:spPr>
          </p:cxnSp>
          <p:sp>
            <p:nvSpPr>
              <p:cNvPr id="162" name="TextBox 161"/>
              <p:cNvSpPr txBox="1"/>
              <p:nvPr/>
            </p:nvSpPr>
            <p:spPr>
              <a:xfrm>
                <a:off x="1676400" y="1905000"/>
                <a:ext cx="369770"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sp>
            <p:nvSpPr>
              <p:cNvPr id="163" name="TextBox 162"/>
              <p:cNvSpPr txBox="1"/>
              <p:nvPr/>
            </p:nvSpPr>
            <p:spPr>
              <a:xfrm>
                <a:off x="1719590" y="2590801"/>
                <a:ext cx="334838"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grpSp>
        <p:grpSp>
          <p:nvGrpSpPr>
            <p:cNvPr id="164" name="Group 163"/>
            <p:cNvGrpSpPr/>
            <p:nvPr/>
          </p:nvGrpSpPr>
          <p:grpSpPr>
            <a:xfrm>
              <a:off x="7808560" y="5958852"/>
              <a:ext cx="801674" cy="706048"/>
              <a:chOff x="595223" y="1447800"/>
              <a:chExt cx="1614577" cy="2057400"/>
            </a:xfrm>
          </p:grpSpPr>
          <p:sp>
            <p:nvSpPr>
              <p:cNvPr id="165" name="Rectangle 164"/>
              <p:cNvSpPr/>
              <p:nvPr/>
            </p:nvSpPr>
            <p:spPr>
              <a:xfrm>
                <a:off x="595223" y="1676400"/>
                <a:ext cx="948907" cy="381000"/>
              </a:xfrm>
              <a:prstGeom prst="rect">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66" name="Rectangle 165"/>
              <p:cNvSpPr/>
              <p:nvPr/>
            </p:nvSpPr>
            <p:spPr>
              <a:xfrm>
                <a:off x="595223" y="2057400"/>
                <a:ext cx="948907" cy="750332"/>
              </a:xfrm>
              <a:prstGeom prst="rect">
                <a:avLst/>
              </a:prstGeom>
              <a:solidFill>
                <a:srgbClr val="9CB084"/>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67" name="Rectangle 166"/>
              <p:cNvSpPr/>
              <p:nvPr/>
            </p:nvSpPr>
            <p:spPr>
              <a:xfrm>
                <a:off x="595223" y="3080266"/>
                <a:ext cx="952502" cy="255173"/>
              </a:xfrm>
              <a:prstGeom prst="rect">
                <a:avLst/>
              </a:prstGeom>
              <a:solidFill>
                <a:srgbClr val="6585CF"/>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cxnSp>
            <p:nvCxnSpPr>
              <p:cNvPr id="168" name="Straight Connector 167"/>
              <p:cNvCxnSpPr>
                <a:stCxn id="165" idx="0"/>
              </p:cNvCxnSpPr>
              <p:nvPr/>
            </p:nvCxnSpPr>
            <p:spPr>
              <a:xfrm flipV="1">
                <a:off x="1069677" y="1447800"/>
                <a:ext cx="0" cy="228600"/>
              </a:xfrm>
              <a:prstGeom prst="line">
                <a:avLst/>
              </a:prstGeom>
              <a:noFill/>
              <a:ln w="9525" cap="flat" cmpd="sng" algn="ctr">
                <a:solidFill>
                  <a:srgbClr val="CEB966">
                    <a:shade val="60000"/>
                    <a:satMod val="300000"/>
                  </a:srgbClr>
                </a:solidFill>
                <a:prstDash val="solid"/>
              </a:ln>
              <a:effectLst/>
            </p:spPr>
          </p:cxnSp>
          <p:cxnSp>
            <p:nvCxnSpPr>
              <p:cNvPr id="169" name="Straight Connector 168"/>
              <p:cNvCxnSpPr/>
              <p:nvPr/>
            </p:nvCxnSpPr>
            <p:spPr>
              <a:xfrm>
                <a:off x="1069676" y="1447800"/>
                <a:ext cx="911524" cy="0"/>
              </a:xfrm>
              <a:prstGeom prst="line">
                <a:avLst/>
              </a:prstGeom>
              <a:noFill/>
              <a:ln w="9525" cap="flat" cmpd="sng" algn="ctr">
                <a:solidFill>
                  <a:srgbClr val="CEB966">
                    <a:shade val="60000"/>
                    <a:satMod val="300000"/>
                  </a:srgbClr>
                </a:solidFill>
                <a:prstDash val="solid"/>
              </a:ln>
              <a:effectLst/>
            </p:spPr>
          </p:cxnSp>
          <p:sp>
            <p:nvSpPr>
              <p:cNvPr id="170" name="Oval 169"/>
              <p:cNvSpPr/>
              <p:nvPr/>
            </p:nvSpPr>
            <p:spPr>
              <a:xfrm>
                <a:off x="1752600" y="2209801"/>
                <a:ext cx="457200" cy="457201"/>
              </a:xfrm>
              <a:prstGeom prst="ellipse">
                <a:avLst/>
              </a:prstGeom>
              <a:noFill/>
              <a:ln w="3175"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V</a:t>
                </a:r>
              </a:p>
            </p:txBody>
          </p:sp>
          <p:cxnSp>
            <p:nvCxnSpPr>
              <p:cNvPr id="171" name="Straight Connector 170"/>
              <p:cNvCxnSpPr>
                <a:endCxn id="170" idx="0"/>
              </p:cNvCxnSpPr>
              <p:nvPr/>
            </p:nvCxnSpPr>
            <p:spPr>
              <a:xfrm>
                <a:off x="1981200" y="1447800"/>
                <a:ext cx="0" cy="762000"/>
              </a:xfrm>
              <a:prstGeom prst="line">
                <a:avLst/>
              </a:prstGeom>
              <a:noFill/>
              <a:ln w="9525" cap="flat" cmpd="sng" algn="ctr">
                <a:solidFill>
                  <a:srgbClr val="CEB966">
                    <a:shade val="60000"/>
                    <a:satMod val="300000"/>
                  </a:srgbClr>
                </a:solidFill>
                <a:prstDash val="solid"/>
              </a:ln>
              <a:effectLst/>
            </p:spPr>
          </p:cxnSp>
          <p:cxnSp>
            <p:nvCxnSpPr>
              <p:cNvPr id="172" name="Straight Connector 171"/>
              <p:cNvCxnSpPr/>
              <p:nvPr/>
            </p:nvCxnSpPr>
            <p:spPr>
              <a:xfrm>
                <a:off x="1981200" y="2655332"/>
                <a:ext cx="0" cy="849868"/>
              </a:xfrm>
              <a:prstGeom prst="line">
                <a:avLst/>
              </a:prstGeom>
              <a:noFill/>
              <a:ln w="9525" cap="flat" cmpd="sng" algn="ctr">
                <a:solidFill>
                  <a:srgbClr val="CEB966">
                    <a:shade val="60000"/>
                    <a:satMod val="300000"/>
                  </a:srgbClr>
                </a:solidFill>
                <a:prstDash val="solid"/>
              </a:ln>
              <a:effectLst/>
            </p:spPr>
          </p:cxnSp>
          <p:cxnSp>
            <p:nvCxnSpPr>
              <p:cNvPr id="173" name="Straight Connector 172"/>
              <p:cNvCxnSpPr/>
              <p:nvPr/>
            </p:nvCxnSpPr>
            <p:spPr>
              <a:xfrm flipH="1">
                <a:off x="1071475" y="3505200"/>
                <a:ext cx="909725" cy="0"/>
              </a:xfrm>
              <a:prstGeom prst="line">
                <a:avLst/>
              </a:prstGeom>
              <a:noFill/>
              <a:ln w="9525" cap="flat" cmpd="sng" algn="ctr">
                <a:solidFill>
                  <a:srgbClr val="CEB966">
                    <a:shade val="60000"/>
                    <a:satMod val="300000"/>
                  </a:srgbClr>
                </a:solidFill>
                <a:prstDash val="solid"/>
              </a:ln>
              <a:effectLst/>
            </p:spPr>
          </p:cxnSp>
          <p:cxnSp>
            <p:nvCxnSpPr>
              <p:cNvPr id="174" name="Straight Connector 173"/>
              <p:cNvCxnSpPr>
                <a:stCxn id="167" idx="2"/>
              </p:cNvCxnSpPr>
              <p:nvPr/>
            </p:nvCxnSpPr>
            <p:spPr>
              <a:xfrm>
                <a:off x="1071474" y="3335439"/>
                <a:ext cx="0" cy="169761"/>
              </a:xfrm>
              <a:prstGeom prst="line">
                <a:avLst/>
              </a:prstGeom>
              <a:noFill/>
              <a:ln w="9525" cap="flat" cmpd="sng" algn="ctr">
                <a:solidFill>
                  <a:srgbClr val="CEB966">
                    <a:shade val="60000"/>
                    <a:satMod val="300000"/>
                  </a:srgbClr>
                </a:solidFill>
                <a:prstDash val="solid"/>
              </a:ln>
              <a:effectLst/>
            </p:spPr>
          </p:cxnSp>
          <p:sp>
            <p:nvSpPr>
              <p:cNvPr id="175" name="TextBox 174"/>
              <p:cNvSpPr txBox="1"/>
              <p:nvPr/>
            </p:nvSpPr>
            <p:spPr>
              <a:xfrm>
                <a:off x="1676400" y="1905000"/>
                <a:ext cx="369770"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sp>
            <p:nvSpPr>
              <p:cNvPr id="176" name="TextBox 175"/>
              <p:cNvSpPr txBox="1"/>
              <p:nvPr/>
            </p:nvSpPr>
            <p:spPr>
              <a:xfrm>
                <a:off x="1719590" y="2590801"/>
                <a:ext cx="334838" cy="4401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rPr>
                  <a:t>-</a:t>
                </a:r>
              </a:p>
            </p:txBody>
          </p:sp>
        </p:grpSp>
        <p:sp>
          <p:nvSpPr>
            <p:cNvPr id="177" name="TextBox 176"/>
            <p:cNvSpPr txBox="1"/>
            <p:nvPr/>
          </p:nvSpPr>
          <p:spPr>
            <a:xfrm>
              <a:off x="4800599" y="6033905"/>
              <a:ext cx="276512" cy="151038"/>
            </a:xfrm>
            <a:prstGeom prst="rect">
              <a:avLst/>
            </a:prstGeom>
            <a:noFill/>
          </p:spPr>
          <p:txBody>
            <a:bodyPr wrap="none" rtlCol="0">
              <a:spAutoFit/>
            </a:bodyPr>
            <a:lstStyle/>
            <a:p>
              <a:r>
                <a:rPr lang="en-US" sz="700" dirty="0">
                  <a:latin typeface="Arial"/>
                </a:rPr>
                <a:t>Poly</a:t>
              </a:r>
            </a:p>
          </p:txBody>
        </p:sp>
        <p:sp>
          <p:nvSpPr>
            <p:cNvPr id="178" name="TextBox 177"/>
            <p:cNvSpPr txBox="1"/>
            <p:nvPr/>
          </p:nvSpPr>
          <p:spPr>
            <a:xfrm>
              <a:off x="4864567" y="6242496"/>
              <a:ext cx="283945" cy="151038"/>
            </a:xfrm>
            <a:prstGeom prst="rect">
              <a:avLst/>
            </a:prstGeom>
            <a:noFill/>
          </p:spPr>
          <p:txBody>
            <a:bodyPr wrap="none" rtlCol="0">
              <a:spAutoFit/>
            </a:bodyPr>
            <a:lstStyle/>
            <a:p>
              <a:r>
                <a:rPr lang="en-US" sz="700" dirty="0">
                  <a:latin typeface="Arial"/>
                </a:rPr>
                <a:t>SiO</a:t>
              </a:r>
              <a:r>
                <a:rPr lang="en-US" sz="700" baseline="-25000" dirty="0">
                  <a:latin typeface="Arial"/>
                </a:rPr>
                <a:t>2</a:t>
              </a:r>
            </a:p>
          </p:txBody>
        </p:sp>
        <p:sp>
          <p:nvSpPr>
            <p:cNvPr id="179" name="TextBox 178"/>
            <p:cNvSpPr txBox="1"/>
            <p:nvPr/>
          </p:nvSpPr>
          <p:spPr>
            <a:xfrm>
              <a:off x="4864567" y="6428573"/>
              <a:ext cx="203421" cy="151038"/>
            </a:xfrm>
            <a:prstGeom prst="rect">
              <a:avLst/>
            </a:prstGeom>
            <a:noFill/>
          </p:spPr>
          <p:txBody>
            <a:bodyPr wrap="none" rtlCol="0">
              <a:spAutoFit/>
            </a:bodyPr>
            <a:lstStyle/>
            <a:p>
              <a:r>
                <a:rPr lang="en-US" sz="700" dirty="0">
                  <a:latin typeface="Arial"/>
                </a:rPr>
                <a:t>Si</a:t>
              </a:r>
              <a:endParaRPr lang="en-US" sz="700" baseline="-25000" dirty="0">
                <a:latin typeface="Arial"/>
              </a:endParaRPr>
            </a:p>
          </p:txBody>
        </p:sp>
        <p:sp>
          <p:nvSpPr>
            <p:cNvPr id="180" name="Lightning Bolt 179"/>
            <p:cNvSpPr/>
            <p:nvPr/>
          </p:nvSpPr>
          <p:spPr>
            <a:xfrm>
              <a:off x="5115150" y="5828102"/>
              <a:ext cx="318371" cy="392249"/>
            </a:xfrm>
            <a:prstGeom prst="lightningBolt">
              <a:avLst/>
            </a:prstGeom>
            <a:solidFill>
              <a:srgbClr val="FFFF00"/>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81" name="Oval 180"/>
            <p:cNvSpPr/>
            <p:nvPr/>
          </p:nvSpPr>
          <p:spPr>
            <a:xfrm>
              <a:off x="5298207" y="6251731"/>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e</a:t>
              </a:r>
            </a:p>
          </p:txBody>
        </p:sp>
        <p:sp>
          <p:nvSpPr>
            <p:cNvPr id="182" name="Oval 181"/>
            <p:cNvSpPr/>
            <p:nvPr/>
          </p:nvSpPr>
          <p:spPr>
            <a:xfrm>
              <a:off x="5457392" y="6251731"/>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83" name="Oval 182"/>
            <p:cNvSpPr/>
            <p:nvPr/>
          </p:nvSpPr>
          <p:spPr>
            <a:xfrm>
              <a:off x="6235623" y="6132054"/>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e</a:t>
              </a:r>
            </a:p>
          </p:txBody>
        </p:sp>
        <p:sp>
          <p:nvSpPr>
            <p:cNvPr id="184" name="Oval 183"/>
            <p:cNvSpPr/>
            <p:nvPr/>
          </p:nvSpPr>
          <p:spPr>
            <a:xfrm>
              <a:off x="6236516" y="6387710"/>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85" name="Oval 184"/>
            <p:cNvSpPr/>
            <p:nvPr/>
          </p:nvSpPr>
          <p:spPr>
            <a:xfrm>
              <a:off x="6945493" y="6322172"/>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86" name="Oval 185"/>
            <p:cNvSpPr/>
            <p:nvPr/>
          </p:nvSpPr>
          <p:spPr>
            <a:xfrm>
              <a:off x="7102938" y="6298800"/>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87" name="Oval 186"/>
            <p:cNvSpPr/>
            <p:nvPr/>
          </p:nvSpPr>
          <p:spPr>
            <a:xfrm>
              <a:off x="7262477" y="6326684"/>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89" name="Rectangle 188"/>
            <p:cNvSpPr/>
            <p:nvPr/>
          </p:nvSpPr>
          <p:spPr>
            <a:xfrm>
              <a:off x="7808560" y="6425546"/>
              <a:ext cx="472939" cy="108604"/>
            </a:xfrm>
            <a:prstGeom prst="rect">
              <a:avLst/>
            </a:prstGeom>
            <a:solidFill>
              <a:sysClr val="window" lastClr="FFFFFF">
                <a:lumMod val="95000"/>
              </a:sysClr>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Arial"/>
                <a:ea typeface="+mn-ea"/>
                <a:cs typeface="+mn-cs"/>
              </a:endParaRPr>
            </a:p>
          </p:txBody>
        </p:sp>
        <p:sp>
          <p:nvSpPr>
            <p:cNvPr id="190" name="Oval 189"/>
            <p:cNvSpPr/>
            <p:nvPr/>
          </p:nvSpPr>
          <p:spPr>
            <a:xfrm>
              <a:off x="7816529" y="6322172"/>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91" name="Oval 190"/>
            <p:cNvSpPr/>
            <p:nvPr/>
          </p:nvSpPr>
          <p:spPr>
            <a:xfrm>
              <a:off x="7973974" y="6298800"/>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sp>
          <p:nvSpPr>
            <p:cNvPr id="192" name="Oval 191"/>
            <p:cNvSpPr/>
            <p:nvPr/>
          </p:nvSpPr>
          <p:spPr>
            <a:xfrm>
              <a:off x="8133513" y="6326684"/>
              <a:ext cx="136206" cy="94140"/>
            </a:xfrm>
            <a:prstGeom prst="ellipse">
              <a:avLst/>
            </a:prstGeom>
            <a:solidFill>
              <a:srgbClr val="CEB966"/>
            </a:solidFill>
            <a:ln w="19050" cap="flat" cmpd="sng" algn="ctr">
              <a:solidFill>
                <a:srgbClr val="CEB9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Arial"/>
                  <a:ea typeface="+mn-ea"/>
                  <a:cs typeface="+mn-cs"/>
                </a:rPr>
                <a:t>h</a:t>
              </a:r>
            </a:p>
          </p:txBody>
        </p:sp>
      </p:grpSp>
      <p:grpSp>
        <p:nvGrpSpPr>
          <p:cNvPr id="55" name="Group 54"/>
          <p:cNvGrpSpPr/>
          <p:nvPr/>
        </p:nvGrpSpPr>
        <p:grpSpPr>
          <a:xfrm>
            <a:off x="803288" y="639762"/>
            <a:ext cx="7730876" cy="2013666"/>
            <a:chOff x="739848" y="725081"/>
            <a:chExt cx="7730876" cy="2013666"/>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308"/>
            <a:stretch/>
          </p:blipFill>
          <p:spPr bwMode="auto">
            <a:xfrm>
              <a:off x="6629718" y="725081"/>
              <a:ext cx="1841006" cy="201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 name="Content Placeholder 2"/>
            <p:cNvSpPr txBox="1">
              <a:spLocks/>
            </p:cNvSpPr>
            <p:nvPr/>
          </p:nvSpPr>
          <p:spPr>
            <a:xfrm>
              <a:off x="739848" y="1012178"/>
              <a:ext cx="5289164" cy="1655559"/>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Font typeface="Wingdings" panose="05000000000000000000" pitchFamily="2" charset="2"/>
                <a:buChar char="q"/>
              </a:pPr>
              <a:r>
                <a:rPr lang="it-IT" sz="1800" b="1" dirty="0">
                  <a:solidFill>
                    <a:schemeClr val="accent1">
                      <a:lumMod val="75000"/>
                    </a:schemeClr>
                  </a:solidFill>
                </a:rPr>
                <a:t>SEE - Single </a:t>
              </a:r>
              <a:r>
                <a:rPr lang="it-IT" sz="1800" b="1" dirty="0" err="1">
                  <a:solidFill>
                    <a:schemeClr val="accent1">
                      <a:lumMod val="75000"/>
                    </a:schemeClr>
                  </a:solidFill>
                </a:rPr>
                <a:t>Event</a:t>
              </a:r>
              <a:r>
                <a:rPr lang="it-IT" sz="1800" b="1" dirty="0">
                  <a:solidFill>
                    <a:schemeClr val="accent1">
                      <a:lumMod val="75000"/>
                    </a:schemeClr>
                  </a:solidFill>
                </a:rPr>
                <a:t> </a:t>
              </a:r>
              <a:r>
                <a:rPr lang="it-IT" sz="1800" b="1" dirty="0" err="1">
                  <a:solidFill>
                    <a:schemeClr val="accent1">
                      <a:lumMod val="75000"/>
                    </a:schemeClr>
                  </a:solidFill>
                </a:rPr>
                <a:t>Effects</a:t>
              </a:r>
              <a:endParaRPr lang="it-IT" sz="1800" b="1" dirty="0">
                <a:solidFill>
                  <a:schemeClr val="accent1">
                    <a:lumMod val="75000"/>
                  </a:schemeClr>
                </a:solidFill>
              </a:endParaRPr>
            </a:p>
            <a:p>
              <a:pPr lvl="1"/>
              <a:r>
                <a:rPr lang="en-US" sz="1400" dirty="0"/>
                <a:t>Effect due to the passage of a </a:t>
              </a:r>
              <a:r>
                <a:rPr lang="en-US" sz="1400" u="sng" dirty="0">
                  <a:solidFill>
                    <a:schemeClr val="accent1">
                      <a:lumMod val="75000"/>
                    </a:schemeClr>
                  </a:solidFill>
                </a:rPr>
                <a:t>single</a:t>
              </a:r>
              <a:r>
                <a:rPr lang="en-US" sz="1400" dirty="0"/>
                <a:t> energetic ionizing particle</a:t>
              </a:r>
            </a:p>
            <a:p>
              <a:pPr lvl="1"/>
              <a:r>
                <a:rPr lang="en-US" sz="1400" dirty="0"/>
                <a:t>Sudden large </a:t>
              </a:r>
              <a:r>
                <a:rPr lang="en-US" sz="1400" dirty="0">
                  <a:sym typeface="Symbol" panose="05050102010706020507" pitchFamily="18" charset="2"/>
                </a:rPr>
                <a:t></a:t>
              </a:r>
              <a:r>
                <a:rPr lang="en-US" sz="1400" dirty="0" err="1"/>
                <a:t>E</a:t>
              </a:r>
              <a:r>
                <a:rPr lang="en-US" sz="1400" baseline="-25000" dirty="0" err="1"/>
                <a:t>ionization</a:t>
              </a:r>
              <a:r>
                <a:rPr lang="en-US" sz="1400" dirty="0"/>
                <a:t> deposited in the “wrong” place at the “wrong” time (sensitive junction)</a:t>
              </a:r>
            </a:p>
          </p:txBody>
        </p:sp>
      </p:grpSp>
      <p:grpSp>
        <p:nvGrpSpPr>
          <p:cNvPr id="60" name="Group 59"/>
          <p:cNvGrpSpPr/>
          <p:nvPr/>
        </p:nvGrpSpPr>
        <p:grpSpPr>
          <a:xfrm>
            <a:off x="6415668" y="4800600"/>
            <a:ext cx="2186291" cy="1371600"/>
            <a:chOff x="6206168" y="2911255"/>
            <a:chExt cx="2186291" cy="1371600"/>
          </a:xfrm>
        </p:grpSpPr>
        <p:sp>
          <p:nvSpPr>
            <p:cNvPr id="6" name="Rectangle 88"/>
            <p:cNvSpPr>
              <a:spLocks noChangeArrowheads="1"/>
            </p:cNvSpPr>
            <p:nvPr/>
          </p:nvSpPr>
          <p:spPr bwMode="auto">
            <a:xfrm>
              <a:off x="6218374" y="2911255"/>
              <a:ext cx="2103832" cy="1371600"/>
            </a:xfrm>
            <a:prstGeom prst="roundRect">
              <a:avLst>
                <a:gd name="adj" fmla="val 8938"/>
              </a:avLst>
            </a:prstGeom>
            <a:solidFill>
              <a:srgbClr val="FFFF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it-IT" sz="700">
                <a:solidFill>
                  <a:schemeClr val="accent1"/>
                </a:solidFill>
              </a:endParaRPr>
            </a:p>
          </p:txBody>
        </p:sp>
        <p:sp>
          <p:nvSpPr>
            <p:cNvPr id="7" name="Rectangle 87"/>
            <p:cNvSpPr>
              <a:spLocks noChangeArrowheads="1"/>
            </p:cNvSpPr>
            <p:nvPr/>
          </p:nvSpPr>
          <p:spPr bwMode="auto">
            <a:xfrm>
              <a:off x="6463250" y="3723537"/>
              <a:ext cx="1402555" cy="259455"/>
            </a:xfrm>
            <a:prstGeom prst="rect">
              <a:avLst/>
            </a:prstGeom>
            <a:noFill/>
            <a:ln w="9525">
              <a:noFill/>
              <a:miter lim="800000"/>
              <a:headEnd/>
              <a:tailEnd/>
            </a:ln>
            <a:effectLst/>
          </p:spPr>
          <p:txBody>
            <a:bodyPr wrap="none" anchor="ctr"/>
            <a:lstStyle/>
            <a:p>
              <a:endParaRPr lang="it-IT" sz="1050">
                <a:solidFill>
                  <a:schemeClr val="accent1"/>
                </a:solidFill>
              </a:endParaRPr>
            </a:p>
          </p:txBody>
        </p:sp>
        <p:sp>
          <p:nvSpPr>
            <p:cNvPr id="8" name="Text Box 8"/>
            <p:cNvSpPr txBox="1">
              <a:spLocks noChangeArrowheads="1"/>
            </p:cNvSpPr>
            <p:nvPr/>
          </p:nvSpPr>
          <p:spPr bwMode="auto">
            <a:xfrm>
              <a:off x="6206168" y="4056265"/>
              <a:ext cx="2064873" cy="215444"/>
            </a:xfrm>
            <a:prstGeom prst="rect">
              <a:avLst/>
            </a:prstGeom>
            <a:noFill/>
            <a:ln w="38100">
              <a:noFill/>
              <a:miter lim="800000"/>
              <a:headEnd/>
              <a:tailEnd/>
            </a:ln>
          </p:spPr>
          <p:txBody>
            <a:bodyPr wrap="square">
              <a:spAutoFit/>
            </a:bodyPr>
            <a:lstStyle/>
            <a:p>
              <a:r>
                <a:rPr lang="en-US" sz="800" b="0" dirty="0">
                  <a:solidFill>
                    <a:schemeClr val="accent1"/>
                  </a:solidFill>
                </a:rPr>
                <a:t>Interstitial and vacancy defect creation.</a:t>
              </a:r>
            </a:p>
          </p:txBody>
        </p:sp>
        <p:sp>
          <p:nvSpPr>
            <p:cNvPr id="9" name="Line 16"/>
            <p:cNvSpPr>
              <a:spLocks noChangeShapeType="1"/>
            </p:cNvSpPr>
            <p:nvPr/>
          </p:nvSpPr>
          <p:spPr bwMode="auto">
            <a:xfrm flipV="1">
              <a:off x="7826034" y="3181654"/>
              <a:ext cx="275966" cy="37162"/>
            </a:xfrm>
            <a:prstGeom prst="line">
              <a:avLst/>
            </a:prstGeom>
            <a:noFill/>
            <a:ln w="38100">
              <a:solidFill>
                <a:srgbClr val="FF0000"/>
              </a:solidFill>
              <a:round/>
              <a:headEnd/>
              <a:tailEnd type="triangle" w="med" len="med"/>
            </a:ln>
            <a:effectLst/>
          </p:spPr>
          <p:txBody>
            <a:bodyPr wrap="none" anchor="ctr"/>
            <a:lstStyle/>
            <a:p>
              <a:pPr>
                <a:defRPr/>
              </a:pPr>
              <a:endParaRPr lang="it-IT" sz="1050">
                <a:solidFill>
                  <a:schemeClr val="accent1"/>
                </a:solidFill>
                <a:latin typeface="Arial" charset="0"/>
              </a:endParaRPr>
            </a:p>
          </p:txBody>
        </p:sp>
        <p:sp>
          <p:nvSpPr>
            <p:cNvPr id="10" name="Line 17"/>
            <p:cNvSpPr>
              <a:spLocks noChangeShapeType="1"/>
            </p:cNvSpPr>
            <p:nvPr/>
          </p:nvSpPr>
          <p:spPr bwMode="auto">
            <a:xfrm flipV="1">
              <a:off x="6583376" y="3387732"/>
              <a:ext cx="352262" cy="93917"/>
            </a:xfrm>
            <a:prstGeom prst="line">
              <a:avLst/>
            </a:prstGeom>
            <a:noFill/>
            <a:ln w="38100">
              <a:solidFill>
                <a:srgbClr val="FF0000"/>
              </a:solidFill>
              <a:round/>
              <a:headEnd/>
              <a:tailEnd type="triangle" w="med" len="med"/>
            </a:ln>
            <a:effectLst/>
          </p:spPr>
          <p:txBody>
            <a:bodyPr wrap="none" anchor="ctr"/>
            <a:lstStyle/>
            <a:p>
              <a:pPr>
                <a:defRPr/>
              </a:pPr>
              <a:endParaRPr lang="it-IT" sz="1050">
                <a:solidFill>
                  <a:schemeClr val="accent1"/>
                </a:solidFill>
                <a:latin typeface="Arial" charset="0"/>
              </a:endParaRPr>
            </a:p>
          </p:txBody>
        </p:sp>
        <p:sp>
          <p:nvSpPr>
            <p:cNvPr id="11" name="Oval 18"/>
            <p:cNvSpPr>
              <a:spLocks noChangeArrowheads="1"/>
            </p:cNvSpPr>
            <p:nvPr/>
          </p:nvSpPr>
          <p:spPr bwMode="auto">
            <a:xfrm>
              <a:off x="6935638" y="3593809"/>
              <a:ext cx="74673"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2" name="Oval 19"/>
            <p:cNvSpPr>
              <a:spLocks noChangeArrowheads="1"/>
            </p:cNvSpPr>
            <p:nvPr/>
          </p:nvSpPr>
          <p:spPr bwMode="auto">
            <a:xfrm>
              <a:off x="7136119" y="3593809"/>
              <a:ext cx="75484"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3" name="Oval 20"/>
            <p:cNvSpPr>
              <a:spLocks noChangeArrowheads="1"/>
            </p:cNvSpPr>
            <p:nvPr/>
          </p:nvSpPr>
          <p:spPr bwMode="auto">
            <a:xfrm>
              <a:off x="7337412" y="3593809"/>
              <a:ext cx="75484"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4" name="Oval 21"/>
            <p:cNvSpPr>
              <a:spLocks noChangeArrowheads="1"/>
            </p:cNvSpPr>
            <p:nvPr/>
          </p:nvSpPr>
          <p:spPr bwMode="auto">
            <a:xfrm>
              <a:off x="7537893" y="3593809"/>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5" name="Oval 22"/>
            <p:cNvSpPr>
              <a:spLocks noChangeArrowheads="1"/>
            </p:cNvSpPr>
            <p:nvPr/>
          </p:nvSpPr>
          <p:spPr bwMode="auto">
            <a:xfrm>
              <a:off x="7739185" y="3593809"/>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6" name="Oval 23"/>
            <p:cNvSpPr>
              <a:spLocks noChangeArrowheads="1"/>
            </p:cNvSpPr>
            <p:nvPr/>
          </p:nvSpPr>
          <p:spPr bwMode="auto">
            <a:xfrm>
              <a:off x="6935638" y="2993819"/>
              <a:ext cx="74673"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7" name="Oval 24"/>
            <p:cNvSpPr>
              <a:spLocks noChangeArrowheads="1"/>
            </p:cNvSpPr>
            <p:nvPr/>
          </p:nvSpPr>
          <p:spPr bwMode="auto">
            <a:xfrm>
              <a:off x="7136119" y="2993819"/>
              <a:ext cx="75484"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8" name="Oval 25"/>
            <p:cNvSpPr>
              <a:spLocks noChangeArrowheads="1"/>
            </p:cNvSpPr>
            <p:nvPr/>
          </p:nvSpPr>
          <p:spPr bwMode="auto">
            <a:xfrm>
              <a:off x="6935638" y="3143816"/>
              <a:ext cx="74673"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19" name="Oval 26"/>
            <p:cNvSpPr>
              <a:spLocks noChangeArrowheads="1"/>
            </p:cNvSpPr>
            <p:nvPr/>
          </p:nvSpPr>
          <p:spPr bwMode="auto">
            <a:xfrm>
              <a:off x="7136119" y="3143816"/>
              <a:ext cx="75484"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0" name="Oval 27"/>
            <p:cNvSpPr>
              <a:spLocks noChangeArrowheads="1"/>
            </p:cNvSpPr>
            <p:nvPr/>
          </p:nvSpPr>
          <p:spPr bwMode="auto">
            <a:xfrm>
              <a:off x="7337412" y="2993819"/>
              <a:ext cx="75484"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1" name="Oval 28"/>
            <p:cNvSpPr>
              <a:spLocks noChangeArrowheads="1"/>
            </p:cNvSpPr>
            <p:nvPr/>
          </p:nvSpPr>
          <p:spPr bwMode="auto">
            <a:xfrm>
              <a:off x="7537893" y="2993819"/>
              <a:ext cx="75485"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2" name="Oval 29"/>
            <p:cNvSpPr>
              <a:spLocks noChangeArrowheads="1"/>
            </p:cNvSpPr>
            <p:nvPr/>
          </p:nvSpPr>
          <p:spPr bwMode="auto">
            <a:xfrm>
              <a:off x="7337412" y="3143816"/>
              <a:ext cx="75484"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3" name="Oval 30"/>
            <p:cNvSpPr>
              <a:spLocks noChangeArrowheads="1"/>
            </p:cNvSpPr>
            <p:nvPr/>
          </p:nvSpPr>
          <p:spPr bwMode="auto">
            <a:xfrm>
              <a:off x="7537893" y="3143816"/>
              <a:ext cx="75485"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4" name="Oval 31"/>
            <p:cNvSpPr>
              <a:spLocks noChangeArrowheads="1"/>
            </p:cNvSpPr>
            <p:nvPr/>
          </p:nvSpPr>
          <p:spPr bwMode="auto">
            <a:xfrm>
              <a:off x="6935638" y="3293814"/>
              <a:ext cx="74673"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5" name="Oval 32"/>
            <p:cNvSpPr>
              <a:spLocks noChangeArrowheads="1"/>
            </p:cNvSpPr>
            <p:nvPr/>
          </p:nvSpPr>
          <p:spPr bwMode="auto">
            <a:xfrm>
              <a:off x="6935638" y="3443812"/>
              <a:ext cx="74673"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6" name="Oval 33"/>
            <p:cNvSpPr>
              <a:spLocks noChangeArrowheads="1"/>
            </p:cNvSpPr>
            <p:nvPr/>
          </p:nvSpPr>
          <p:spPr bwMode="auto">
            <a:xfrm>
              <a:off x="7136119" y="3443812"/>
              <a:ext cx="75484"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7" name="Oval 34"/>
            <p:cNvSpPr>
              <a:spLocks noChangeArrowheads="1"/>
            </p:cNvSpPr>
            <p:nvPr/>
          </p:nvSpPr>
          <p:spPr bwMode="auto">
            <a:xfrm>
              <a:off x="7337412" y="3293814"/>
              <a:ext cx="75484"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8" name="Oval 35"/>
            <p:cNvSpPr>
              <a:spLocks noChangeArrowheads="1"/>
            </p:cNvSpPr>
            <p:nvPr/>
          </p:nvSpPr>
          <p:spPr bwMode="auto">
            <a:xfrm>
              <a:off x="7537893" y="3293814"/>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29" name="Oval 36"/>
            <p:cNvSpPr>
              <a:spLocks noChangeArrowheads="1"/>
            </p:cNvSpPr>
            <p:nvPr/>
          </p:nvSpPr>
          <p:spPr bwMode="auto">
            <a:xfrm>
              <a:off x="7337412" y="3443812"/>
              <a:ext cx="75484"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30" name="Oval 37"/>
            <p:cNvSpPr>
              <a:spLocks noChangeArrowheads="1"/>
            </p:cNvSpPr>
            <p:nvPr/>
          </p:nvSpPr>
          <p:spPr bwMode="auto">
            <a:xfrm>
              <a:off x="7537893" y="3443812"/>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31" name="Oval 38"/>
            <p:cNvSpPr>
              <a:spLocks noChangeArrowheads="1"/>
            </p:cNvSpPr>
            <p:nvPr/>
          </p:nvSpPr>
          <p:spPr bwMode="auto">
            <a:xfrm>
              <a:off x="7739185" y="2993819"/>
              <a:ext cx="75485"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32" name="Oval 39"/>
            <p:cNvSpPr>
              <a:spLocks noChangeArrowheads="1"/>
            </p:cNvSpPr>
            <p:nvPr/>
          </p:nvSpPr>
          <p:spPr bwMode="auto">
            <a:xfrm>
              <a:off x="7739185" y="3143816"/>
              <a:ext cx="75485"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33" name="Oval 40"/>
            <p:cNvSpPr>
              <a:spLocks noChangeArrowheads="1"/>
            </p:cNvSpPr>
            <p:nvPr/>
          </p:nvSpPr>
          <p:spPr bwMode="auto">
            <a:xfrm>
              <a:off x="7739185" y="3293814"/>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34" name="Oval 41"/>
            <p:cNvSpPr>
              <a:spLocks noChangeArrowheads="1"/>
            </p:cNvSpPr>
            <p:nvPr/>
          </p:nvSpPr>
          <p:spPr bwMode="auto">
            <a:xfrm>
              <a:off x="7739185" y="3443812"/>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35" name="Oval 42"/>
            <p:cNvSpPr>
              <a:spLocks noChangeArrowheads="1"/>
            </p:cNvSpPr>
            <p:nvPr/>
          </p:nvSpPr>
          <p:spPr bwMode="auto">
            <a:xfrm>
              <a:off x="6572013" y="3462730"/>
              <a:ext cx="36525" cy="27702"/>
            </a:xfrm>
            <a:prstGeom prst="ellipse">
              <a:avLst/>
            </a:prstGeom>
            <a:solidFill>
              <a:srgbClr val="FF0000"/>
            </a:solidFill>
            <a:ln w="9525">
              <a:solidFill>
                <a:schemeClr val="tx1"/>
              </a:solidFill>
              <a:round/>
              <a:headEnd/>
              <a:tailEnd/>
            </a:ln>
            <a:effectLst/>
          </p:spPr>
          <p:txBody>
            <a:bodyPr wrap="none" anchor="ctr"/>
            <a:lstStyle/>
            <a:p>
              <a:endParaRPr lang="it-IT" sz="1050">
                <a:solidFill>
                  <a:schemeClr val="accent1"/>
                </a:solidFill>
              </a:endParaRPr>
            </a:p>
          </p:txBody>
        </p:sp>
        <p:sp>
          <p:nvSpPr>
            <p:cNvPr id="36" name="Oval 43"/>
            <p:cNvSpPr>
              <a:spLocks noChangeArrowheads="1"/>
            </p:cNvSpPr>
            <p:nvPr/>
          </p:nvSpPr>
          <p:spPr bwMode="auto">
            <a:xfrm>
              <a:off x="7814670" y="3210032"/>
              <a:ext cx="36525" cy="27702"/>
            </a:xfrm>
            <a:prstGeom prst="ellipse">
              <a:avLst/>
            </a:prstGeom>
            <a:solidFill>
              <a:srgbClr val="FF0000"/>
            </a:solidFill>
            <a:ln w="9525">
              <a:solidFill>
                <a:schemeClr val="tx1"/>
              </a:solidFill>
              <a:round/>
              <a:headEnd/>
              <a:tailEnd/>
            </a:ln>
            <a:effectLst/>
          </p:spPr>
          <p:txBody>
            <a:bodyPr wrap="none" anchor="ctr"/>
            <a:lstStyle/>
            <a:p>
              <a:endParaRPr lang="it-IT" sz="1050">
                <a:solidFill>
                  <a:schemeClr val="accent1"/>
                </a:solidFill>
              </a:endParaRPr>
            </a:p>
          </p:txBody>
        </p:sp>
        <p:sp>
          <p:nvSpPr>
            <p:cNvPr id="37" name="Oval 44"/>
            <p:cNvSpPr>
              <a:spLocks noChangeArrowheads="1"/>
            </p:cNvSpPr>
            <p:nvPr/>
          </p:nvSpPr>
          <p:spPr bwMode="auto">
            <a:xfrm>
              <a:off x="7236766" y="3068818"/>
              <a:ext cx="75484" cy="56080"/>
            </a:xfrm>
            <a:prstGeom prst="ellipse">
              <a:avLst/>
            </a:prstGeom>
            <a:solidFill>
              <a:schemeClr val="accent1"/>
            </a:solidFill>
            <a:ln w="38100">
              <a:solidFill>
                <a:schemeClr val="tx1"/>
              </a:solidFill>
              <a:round/>
              <a:headEnd/>
              <a:tailEnd/>
            </a:ln>
            <a:effectLst/>
          </p:spPr>
          <p:txBody>
            <a:bodyPr wrap="none" anchor="ctr"/>
            <a:lstStyle/>
            <a:p>
              <a:endParaRPr lang="it-IT" sz="1050">
                <a:solidFill>
                  <a:schemeClr val="accent1"/>
                </a:solidFill>
              </a:endParaRPr>
            </a:p>
          </p:txBody>
        </p:sp>
        <p:sp>
          <p:nvSpPr>
            <p:cNvPr id="38" name="Line 45"/>
            <p:cNvSpPr>
              <a:spLocks noChangeShapeType="1"/>
            </p:cNvSpPr>
            <p:nvPr/>
          </p:nvSpPr>
          <p:spPr bwMode="auto">
            <a:xfrm flipV="1">
              <a:off x="6608538" y="3331651"/>
              <a:ext cx="552743" cy="149998"/>
            </a:xfrm>
            <a:prstGeom prst="line">
              <a:avLst/>
            </a:prstGeom>
            <a:noFill/>
            <a:ln w="6350">
              <a:solidFill>
                <a:srgbClr val="FF0000"/>
              </a:solidFill>
              <a:prstDash val="dash"/>
              <a:round/>
              <a:headEnd/>
              <a:tailEnd/>
            </a:ln>
            <a:effectLst/>
          </p:spPr>
          <p:txBody>
            <a:bodyPr wrap="none" anchor="ctr"/>
            <a:lstStyle/>
            <a:p>
              <a:pPr>
                <a:defRPr/>
              </a:pPr>
              <a:endParaRPr lang="it-IT" sz="1050">
                <a:solidFill>
                  <a:schemeClr val="accent1"/>
                </a:solidFill>
                <a:latin typeface="Arial" charset="0"/>
              </a:endParaRPr>
            </a:p>
          </p:txBody>
        </p:sp>
        <p:sp>
          <p:nvSpPr>
            <p:cNvPr id="39" name="Line 46"/>
            <p:cNvSpPr>
              <a:spLocks noChangeShapeType="1"/>
            </p:cNvSpPr>
            <p:nvPr/>
          </p:nvSpPr>
          <p:spPr bwMode="auto">
            <a:xfrm flipV="1">
              <a:off x="7211604" y="3218815"/>
              <a:ext cx="653390" cy="93917"/>
            </a:xfrm>
            <a:prstGeom prst="line">
              <a:avLst/>
            </a:prstGeom>
            <a:noFill/>
            <a:ln w="6350">
              <a:solidFill>
                <a:srgbClr val="FF0000"/>
              </a:solidFill>
              <a:prstDash val="dash"/>
              <a:round/>
              <a:headEnd/>
              <a:tailEnd/>
            </a:ln>
            <a:effectLst/>
          </p:spPr>
          <p:txBody>
            <a:bodyPr wrap="none" anchor="ctr"/>
            <a:lstStyle/>
            <a:p>
              <a:pPr>
                <a:defRPr/>
              </a:pPr>
              <a:endParaRPr lang="it-IT" sz="1050">
                <a:solidFill>
                  <a:schemeClr val="accent1"/>
                </a:solidFill>
                <a:latin typeface="Arial" charset="0"/>
              </a:endParaRPr>
            </a:p>
          </p:txBody>
        </p:sp>
        <p:sp>
          <p:nvSpPr>
            <p:cNvPr id="40" name="Oval 47"/>
            <p:cNvSpPr>
              <a:spLocks noChangeArrowheads="1"/>
            </p:cNvSpPr>
            <p:nvPr/>
          </p:nvSpPr>
          <p:spPr bwMode="auto">
            <a:xfrm>
              <a:off x="7136119" y="3293814"/>
              <a:ext cx="75484" cy="56756"/>
            </a:xfrm>
            <a:prstGeom prst="ellipse">
              <a:avLst/>
            </a:prstGeom>
            <a:solidFill>
              <a:schemeClr val="bg1"/>
            </a:solidFill>
            <a:ln w="9525">
              <a:solidFill>
                <a:schemeClr val="tx1"/>
              </a:solidFill>
              <a:prstDash val="dash"/>
              <a:round/>
              <a:headEnd/>
              <a:tailEnd/>
            </a:ln>
            <a:effectLst/>
          </p:spPr>
          <p:txBody>
            <a:bodyPr wrap="none" anchor="ctr"/>
            <a:lstStyle/>
            <a:p>
              <a:endParaRPr lang="it-IT" sz="1050">
                <a:solidFill>
                  <a:schemeClr val="accent1"/>
                </a:solidFill>
              </a:endParaRPr>
            </a:p>
          </p:txBody>
        </p:sp>
        <p:sp>
          <p:nvSpPr>
            <p:cNvPr id="41" name="Text Box 48"/>
            <p:cNvSpPr txBox="1">
              <a:spLocks noChangeArrowheads="1"/>
            </p:cNvSpPr>
            <p:nvPr/>
          </p:nvSpPr>
          <p:spPr bwMode="auto">
            <a:xfrm>
              <a:off x="7845514" y="3204626"/>
              <a:ext cx="546945" cy="338554"/>
            </a:xfrm>
            <a:prstGeom prst="rect">
              <a:avLst/>
            </a:prstGeom>
            <a:noFill/>
            <a:ln w="9525">
              <a:noFill/>
              <a:miter lim="800000"/>
              <a:headEnd/>
              <a:tailEnd/>
            </a:ln>
          </p:spPr>
          <p:txBody>
            <a:bodyPr wrap="none">
              <a:spAutoFit/>
            </a:bodyPr>
            <a:lstStyle/>
            <a:p>
              <a:r>
                <a:rPr lang="en-US" sz="800" b="0">
                  <a:solidFill>
                    <a:schemeClr val="accent1"/>
                  </a:solidFill>
                </a:rPr>
                <a:t>exiting </a:t>
              </a:r>
            </a:p>
            <a:p>
              <a:r>
                <a:rPr lang="en-US" sz="800" b="0">
                  <a:solidFill>
                    <a:schemeClr val="accent1"/>
                  </a:solidFill>
                </a:rPr>
                <a:t>particle</a:t>
              </a:r>
            </a:p>
          </p:txBody>
        </p:sp>
        <p:sp>
          <p:nvSpPr>
            <p:cNvPr id="42" name="Text Box 49"/>
            <p:cNvSpPr txBox="1">
              <a:spLocks noChangeArrowheads="1"/>
            </p:cNvSpPr>
            <p:nvPr/>
          </p:nvSpPr>
          <p:spPr bwMode="auto">
            <a:xfrm>
              <a:off x="6253841" y="3464082"/>
              <a:ext cx="569387" cy="338554"/>
            </a:xfrm>
            <a:prstGeom prst="rect">
              <a:avLst/>
            </a:prstGeom>
            <a:noFill/>
            <a:ln w="9525">
              <a:noFill/>
              <a:miter lim="800000"/>
              <a:headEnd/>
              <a:tailEnd/>
            </a:ln>
          </p:spPr>
          <p:txBody>
            <a:bodyPr wrap="none">
              <a:spAutoFit/>
            </a:bodyPr>
            <a:lstStyle/>
            <a:p>
              <a:r>
                <a:rPr lang="en-US" sz="800" b="0" dirty="0">
                  <a:solidFill>
                    <a:schemeClr val="accent1"/>
                  </a:solidFill>
                </a:rPr>
                <a:t>incident</a:t>
              </a:r>
            </a:p>
            <a:p>
              <a:r>
                <a:rPr lang="en-US" sz="800" b="0" dirty="0">
                  <a:solidFill>
                    <a:schemeClr val="accent1"/>
                  </a:solidFill>
                </a:rPr>
                <a:t>particle</a:t>
              </a:r>
            </a:p>
          </p:txBody>
        </p:sp>
        <p:sp>
          <p:nvSpPr>
            <p:cNvPr id="43" name="Oval 50"/>
            <p:cNvSpPr>
              <a:spLocks noChangeArrowheads="1"/>
            </p:cNvSpPr>
            <p:nvPr/>
          </p:nvSpPr>
          <p:spPr bwMode="auto">
            <a:xfrm>
              <a:off x="7186443" y="3781644"/>
              <a:ext cx="75484" cy="56080"/>
            </a:xfrm>
            <a:prstGeom prst="ellipse">
              <a:avLst/>
            </a:prstGeom>
            <a:solidFill>
              <a:schemeClr val="bg1"/>
            </a:solidFill>
            <a:ln w="9525">
              <a:solidFill>
                <a:schemeClr val="tx1"/>
              </a:solidFill>
              <a:prstDash val="dash"/>
              <a:round/>
              <a:headEnd/>
              <a:tailEnd/>
            </a:ln>
            <a:effectLst/>
          </p:spPr>
          <p:txBody>
            <a:bodyPr wrap="none" anchor="ctr"/>
            <a:lstStyle/>
            <a:p>
              <a:endParaRPr lang="it-IT" sz="1050">
                <a:solidFill>
                  <a:schemeClr val="accent1"/>
                </a:solidFill>
              </a:endParaRPr>
            </a:p>
          </p:txBody>
        </p:sp>
        <p:sp>
          <p:nvSpPr>
            <p:cNvPr id="44" name="Oval 51"/>
            <p:cNvSpPr>
              <a:spLocks noChangeArrowheads="1"/>
            </p:cNvSpPr>
            <p:nvPr/>
          </p:nvSpPr>
          <p:spPr bwMode="auto">
            <a:xfrm>
              <a:off x="7186443" y="3875562"/>
              <a:ext cx="75484" cy="56080"/>
            </a:xfrm>
            <a:prstGeom prst="ellipse">
              <a:avLst/>
            </a:prstGeom>
            <a:solidFill>
              <a:schemeClr val="accent1"/>
            </a:solidFill>
            <a:ln w="38100">
              <a:solidFill>
                <a:schemeClr val="tx1"/>
              </a:solidFill>
              <a:round/>
              <a:headEnd/>
              <a:tailEnd/>
            </a:ln>
            <a:effectLst/>
          </p:spPr>
          <p:txBody>
            <a:bodyPr wrap="none" anchor="ctr"/>
            <a:lstStyle/>
            <a:p>
              <a:endParaRPr lang="it-IT" sz="1050">
                <a:solidFill>
                  <a:schemeClr val="accent1"/>
                </a:solidFill>
              </a:endParaRPr>
            </a:p>
          </p:txBody>
        </p:sp>
        <p:sp>
          <p:nvSpPr>
            <p:cNvPr id="45" name="Text Box 52"/>
            <p:cNvSpPr txBox="1">
              <a:spLocks noChangeArrowheads="1"/>
            </p:cNvSpPr>
            <p:nvPr/>
          </p:nvSpPr>
          <p:spPr bwMode="auto">
            <a:xfrm>
              <a:off x="7249752" y="3820833"/>
              <a:ext cx="697627" cy="215444"/>
            </a:xfrm>
            <a:prstGeom prst="rect">
              <a:avLst/>
            </a:prstGeom>
            <a:noFill/>
            <a:ln w="9525">
              <a:noFill/>
              <a:miter lim="800000"/>
              <a:headEnd/>
              <a:tailEnd/>
            </a:ln>
          </p:spPr>
          <p:txBody>
            <a:bodyPr wrap="none">
              <a:spAutoFit/>
            </a:bodyPr>
            <a:lstStyle/>
            <a:p>
              <a:r>
                <a:rPr lang="en-US" sz="800" b="0">
                  <a:solidFill>
                    <a:schemeClr val="accent1"/>
                  </a:solidFill>
                </a:rPr>
                <a:t>interstitial</a:t>
              </a:r>
            </a:p>
          </p:txBody>
        </p:sp>
        <p:sp>
          <p:nvSpPr>
            <p:cNvPr id="46" name="Text Box 53"/>
            <p:cNvSpPr txBox="1">
              <a:spLocks noChangeArrowheads="1"/>
            </p:cNvSpPr>
            <p:nvPr/>
          </p:nvSpPr>
          <p:spPr bwMode="auto">
            <a:xfrm>
              <a:off x="7277348" y="3723537"/>
              <a:ext cx="561372" cy="215444"/>
            </a:xfrm>
            <a:prstGeom prst="rect">
              <a:avLst/>
            </a:prstGeom>
            <a:noFill/>
            <a:ln w="9525">
              <a:noFill/>
              <a:miter lim="800000"/>
              <a:headEnd/>
              <a:tailEnd/>
            </a:ln>
          </p:spPr>
          <p:txBody>
            <a:bodyPr wrap="none">
              <a:spAutoFit/>
            </a:bodyPr>
            <a:lstStyle/>
            <a:p>
              <a:r>
                <a:rPr lang="en-US" sz="800" b="0">
                  <a:solidFill>
                    <a:schemeClr val="accent1"/>
                  </a:solidFill>
                </a:rPr>
                <a:t>vacancy</a:t>
              </a:r>
            </a:p>
          </p:txBody>
        </p:sp>
        <p:sp>
          <p:nvSpPr>
            <p:cNvPr id="47" name="AutoShape 54"/>
            <p:cNvSpPr>
              <a:spLocks/>
            </p:cNvSpPr>
            <p:nvPr/>
          </p:nvSpPr>
          <p:spPr bwMode="auto">
            <a:xfrm>
              <a:off x="7110958" y="3781644"/>
              <a:ext cx="50323" cy="168916"/>
            </a:xfrm>
            <a:prstGeom prst="leftBrace">
              <a:avLst>
                <a:gd name="adj1" fmla="val 33602"/>
                <a:gd name="adj2" fmla="val 50000"/>
              </a:avLst>
            </a:prstGeom>
            <a:noFill/>
            <a:ln w="25400">
              <a:solidFill>
                <a:schemeClr val="tx1"/>
              </a:solidFill>
              <a:round/>
              <a:headEnd/>
              <a:tailEnd/>
            </a:ln>
            <a:effectLst/>
          </p:spPr>
          <p:txBody>
            <a:bodyPr wrap="none" anchor="ctr"/>
            <a:lstStyle/>
            <a:p>
              <a:endParaRPr lang="it-IT" sz="1050">
                <a:solidFill>
                  <a:schemeClr val="accent1"/>
                </a:solidFill>
              </a:endParaRPr>
            </a:p>
          </p:txBody>
        </p:sp>
        <p:sp>
          <p:nvSpPr>
            <p:cNvPr id="48" name="Text Box 55"/>
            <p:cNvSpPr txBox="1">
              <a:spLocks noChangeArrowheads="1"/>
            </p:cNvSpPr>
            <p:nvPr/>
          </p:nvSpPr>
          <p:spPr bwMode="auto">
            <a:xfrm>
              <a:off x="6434030" y="3819481"/>
              <a:ext cx="779381" cy="215444"/>
            </a:xfrm>
            <a:prstGeom prst="rect">
              <a:avLst/>
            </a:prstGeom>
            <a:noFill/>
            <a:ln w="9525">
              <a:noFill/>
              <a:miter lim="800000"/>
              <a:headEnd/>
              <a:tailEnd/>
            </a:ln>
          </p:spPr>
          <p:txBody>
            <a:bodyPr wrap="none">
              <a:spAutoFit/>
            </a:bodyPr>
            <a:lstStyle/>
            <a:p>
              <a:r>
                <a:rPr lang="en-US" sz="800" dirty="0" err="1">
                  <a:solidFill>
                    <a:schemeClr val="accent1"/>
                  </a:solidFill>
                </a:rPr>
                <a:t>Frenkel</a:t>
              </a:r>
              <a:r>
                <a:rPr lang="en-US" sz="800" dirty="0">
                  <a:solidFill>
                    <a:schemeClr val="accent1"/>
                  </a:solidFill>
                </a:rPr>
                <a:t> pair</a:t>
              </a:r>
            </a:p>
          </p:txBody>
        </p:sp>
        <p:sp>
          <p:nvSpPr>
            <p:cNvPr id="49" name="Oval 56"/>
            <p:cNvSpPr>
              <a:spLocks noChangeArrowheads="1"/>
            </p:cNvSpPr>
            <p:nvPr/>
          </p:nvSpPr>
          <p:spPr bwMode="auto">
            <a:xfrm>
              <a:off x="6734346" y="3593809"/>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50" name="Oval 57"/>
            <p:cNvSpPr>
              <a:spLocks noChangeArrowheads="1"/>
            </p:cNvSpPr>
            <p:nvPr/>
          </p:nvSpPr>
          <p:spPr bwMode="auto">
            <a:xfrm>
              <a:off x="6734346" y="2993819"/>
              <a:ext cx="75485"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51" name="Oval 58"/>
            <p:cNvSpPr>
              <a:spLocks noChangeArrowheads="1"/>
            </p:cNvSpPr>
            <p:nvPr/>
          </p:nvSpPr>
          <p:spPr bwMode="auto">
            <a:xfrm>
              <a:off x="6734346" y="3143816"/>
              <a:ext cx="75485" cy="56080"/>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52" name="Oval 59"/>
            <p:cNvSpPr>
              <a:spLocks noChangeArrowheads="1"/>
            </p:cNvSpPr>
            <p:nvPr/>
          </p:nvSpPr>
          <p:spPr bwMode="auto">
            <a:xfrm>
              <a:off x="6734346" y="3293814"/>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sp>
          <p:nvSpPr>
            <p:cNvPr id="53" name="Oval 60"/>
            <p:cNvSpPr>
              <a:spLocks noChangeArrowheads="1"/>
            </p:cNvSpPr>
            <p:nvPr/>
          </p:nvSpPr>
          <p:spPr bwMode="auto">
            <a:xfrm>
              <a:off x="6734346" y="3443812"/>
              <a:ext cx="75485" cy="56756"/>
            </a:xfrm>
            <a:prstGeom prst="ellipse">
              <a:avLst/>
            </a:prstGeom>
            <a:solidFill>
              <a:schemeClr val="accent1"/>
            </a:solidFill>
            <a:ln w="9525">
              <a:solidFill>
                <a:schemeClr val="tx1"/>
              </a:solidFill>
              <a:round/>
              <a:headEnd/>
              <a:tailEnd/>
            </a:ln>
            <a:effectLst/>
          </p:spPr>
          <p:txBody>
            <a:bodyPr wrap="none" anchor="ctr"/>
            <a:lstStyle/>
            <a:p>
              <a:endParaRPr lang="it-IT" sz="1050">
                <a:solidFill>
                  <a:schemeClr val="accent1"/>
                </a:solidFill>
              </a:endParaRPr>
            </a:p>
          </p:txBody>
        </p:sp>
      </p:grpSp>
      <p:sp>
        <p:nvSpPr>
          <p:cNvPr id="194" name="Content Placeholder 2"/>
          <p:cNvSpPr txBox="1">
            <a:spLocks/>
          </p:cNvSpPr>
          <p:nvPr/>
        </p:nvSpPr>
        <p:spPr>
          <a:xfrm>
            <a:off x="788669" y="4740245"/>
            <a:ext cx="5123019" cy="1360666"/>
          </a:xfrm>
          <a:prstGeom prst="rect">
            <a:avLst/>
          </a:prstGeom>
        </p:spPr>
        <p:txBody>
          <a:bodyPr vert="horz">
            <a:normAutofit fontScale="925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Font typeface="Wingdings" panose="05000000000000000000" pitchFamily="2" charset="2"/>
              <a:buChar char="q"/>
            </a:pPr>
            <a:r>
              <a:rPr lang="it-IT" sz="1800" b="1" dirty="0">
                <a:solidFill>
                  <a:schemeClr val="accent1">
                    <a:lumMod val="75000"/>
                  </a:schemeClr>
                </a:solidFill>
              </a:rPr>
              <a:t>DDD - </a:t>
            </a:r>
            <a:r>
              <a:rPr lang="it-IT" sz="1800" b="1" dirty="0" err="1">
                <a:solidFill>
                  <a:schemeClr val="accent1">
                    <a:lumMod val="75000"/>
                  </a:schemeClr>
                </a:solidFill>
              </a:rPr>
              <a:t>Displacement</a:t>
            </a:r>
            <a:r>
              <a:rPr lang="it-IT" sz="1800" b="1" dirty="0">
                <a:solidFill>
                  <a:schemeClr val="accent1">
                    <a:lumMod val="75000"/>
                  </a:schemeClr>
                </a:solidFill>
              </a:rPr>
              <a:t> (Bulk) </a:t>
            </a:r>
            <a:r>
              <a:rPr lang="it-IT" sz="1800" b="1" dirty="0" err="1">
                <a:solidFill>
                  <a:schemeClr val="accent1">
                    <a:lumMod val="75000"/>
                  </a:schemeClr>
                </a:solidFill>
              </a:rPr>
              <a:t>Damage</a:t>
            </a:r>
            <a:r>
              <a:rPr lang="it-IT" sz="1800" b="1" dirty="0">
                <a:solidFill>
                  <a:schemeClr val="accent1">
                    <a:lumMod val="75000"/>
                  </a:schemeClr>
                </a:solidFill>
              </a:rPr>
              <a:t> Dose </a:t>
            </a:r>
          </a:p>
          <a:p>
            <a:pPr lvl="1"/>
            <a:r>
              <a:rPr lang="en-US" sz="1500" dirty="0">
                <a:sym typeface="Symbol" panose="05050102010706020507" pitchFamily="18" charset="2"/>
              </a:rPr>
              <a:t>Non-ionizing </a:t>
            </a:r>
            <a:r>
              <a:rPr lang="en-US" sz="1500" dirty="0"/>
              <a:t>E transfers to atomic nuclei (Coulomb nuclear interactions).</a:t>
            </a:r>
          </a:p>
          <a:p>
            <a:pPr lvl="1"/>
            <a:r>
              <a:rPr lang="en-US" sz="1500" dirty="0"/>
              <a:t>Cumulative displacement damage of silicon lattice</a:t>
            </a:r>
            <a:endParaRPr lang="it-IT" sz="1500" dirty="0"/>
          </a:p>
        </p:txBody>
      </p:sp>
      <p:sp>
        <p:nvSpPr>
          <p:cNvPr id="61" name="Left Bracket 60"/>
          <p:cNvSpPr/>
          <p:nvPr/>
        </p:nvSpPr>
        <p:spPr>
          <a:xfrm>
            <a:off x="717193" y="1021265"/>
            <a:ext cx="172190" cy="218689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6" name="Left Bracket 195"/>
          <p:cNvSpPr/>
          <p:nvPr/>
        </p:nvSpPr>
        <p:spPr>
          <a:xfrm>
            <a:off x="496986" y="2812430"/>
            <a:ext cx="180569" cy="2307476"/>
          </a:xfrm>
          <a:prstGeom prst="leftBracket">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2" name="TextBox 61"/>
          <p:cNvSpPr txBox="1"/>
          <p:nvPr/>
        </p:nvSpPr>
        <p:spPr>
          <a:xfrm rot="16200000">
            <a:off x="-122111" y="1713133"/>
            <a:ext cx="1282723" cy="338554"/>
          </a:xfrm>
          <a:prstGeom prst="rect">
            <a:avLst/>
          </a:prstGeom>
          <a:noFill/>
        </p:spPr>
        <p:txBody>
          <a:bodyPr wrap="none" rtlCol="0">
            <a:spAutoFit/>
          </a:bodyPr>
          <a:lstStyle/>
          <a:p>
            <a:r>
              <a:rPr lang="it-IT" sz="1600" b="1" dirty="0" err="1">
                <a:solidFill>
                  <a:schemeClr val="accent1">
                    <a:lumMod val="75000"/>
                  </a:schemeClr>
                </a:solidFill>
              </a:rPr>
              <a:t>Ionization</a:t>
            </a:r>
            <a:endParaRPr lang="it-IT" sz="1600" b="1" dirty="0">
              <a:solidFill>
                <a:schemeClr val="accent1">
                  <a:lumMod val="75000"/>
                </a:schemeClr>
              </a:solidFill>
            </a:endParaRPr>
          </a:p>
        </p:txBody>
      </p:sp>
      <p:sp>
        <p:nvSpPr>
          <p:cNvPr id="197" name="TextBox 196"/>
          <p:cNvSpPr txBox="1"/>
          <p:nvPr/>
        </p:nvSpPr>
        <p:spPr>
          <a:xfrm rot="16200000">
            <a:off x="-476439" y="3686670"/>
            <a:ext cx="1487908" cy="338554"/>
          </a:xfrm>
          <a:prstGeom prst="rect">
            <a:avLst/>
          </a:prstGeom>
          <a:noFill/>
        </p:spPr>
        <p:txBody>
          <a:bodyPr wrap="none" rtlCol="0">
            <a:spAutoFit/>
          </a:bodyPr>
          <a:lstStyle/>
          <a:p>
            <a:r>
              <a:rPr lang="it-IT" sz="1600" b="1" dirty="0">
                <a:solidFill>
                  <a:schemeClr val="tx2"/>
                </a:solidFill>
              </a:rPr>
              <a:t>Cumulative </a:t>
            </a:r>
          </a:p>
        </p:txBody>
      </p:sp>
    </p:spTree>
    <p:extLst>
      <p:ext uri="{BB962C8B-B14F-4D97-AF65-F5344CB8AC3E}">
        <p14:creationId xmlns:p14="http://schemas.microsoft.com/office/powerpoint/2010/main" val="1513310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61F1979-B05D-4D1A-8CA8-8D4159EFA71A}" type="slidenum">
              <a:rPr lang="en-US" smtClean="0"/>
              <a:t>20</a:t>
            </a:fld>
            <a:endParaRPr lang="en-US"/>
          </a:p>
        </p:txBody>
      </p:sp>
      <p:graphicFrame>
        <p:nvGraphicFramePr>
          <p:cNvPr id="6" name="Chart 5"/>
          <p:cNvGraphicFramePr>
            <a:graphicFrameLocks/>
          </p:cNvGraphicFramePr>
          <p:nvPr/>
        </p:nvGraphicFramePr>
        <p:xfrm>
          <a:off x="609600" y="990600"/>
          <a:ext cx="72390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ular Callout 8"/>
          <p:cNvSpPr/>
          <p:nvPr/>
        </p:nvSpPr>
        <p:spPr>
          <a:xfrm rot="16200000">
            <a:off x="5143500" y="1333500"/>
            <a:ext cx="2286000" cy="1905000"/>
          </a:xfrm>
          <a:prstGeom prst="wedgeRectCallout">
            <a:avLst>
              <a:gd name="adj1" fmla="val -89444"/>
              <a:gd name="adj2" fmla="val -90017"/>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p:cNvSpPr txBox="1"/>
          <p:nvPr/>
        </p:nvSpPr>
        <p:spPr>
          <a:xfrm>
            <a:off x="3985198" y="4357172"/>
            <a:ext cx="1326004" cy="369332"/>
          </a:xfrm>
          <a:prstGeom prst="rect">
            <a:avLst/>
          </a:prstGeom>
          <a:noFill/>
        </p:spPr>
        <p:txBody>
          <a:bodyPr wrap="none" rtlCol="0">
            <a:spAutoFit/>
          </a:bodyPr>
          <a:lstStyle/>
          <a:p>
            <a:r>
              <a:rPr lang="it-IT" b="1" dirty="0">
                <a:solidFill>
                  <a:schemeClr val="accent1"/>
                </a:solidFill>
              </a:rPr>
              <a:t>2013-2019</a:t>
            </a:r>
          </a:p>
        </p:txBody>
      </p:sp>
      <p:cxnSp>
        <p:nvCxnSpPr>
          <p:cNvPr id="13" name="Straight Arrow Connector 12"/>
          <p:cNvCxnSpPr>
            <a:stCxn id="10" idx="1"/>
          </p:cNvCxnSpPr>
          <p:nvPr/>
        </p:nvCxnSpPr>
        <p:spPr>
          <a:xfrm flipH="1">
            <a:off x="3352800" y="4541838"/>
            <a:ext cx="632398" cy="411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a:off x="5311202" y="4541838"/>
            <a:ext cx="479998" cy="411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152400" y="76200"/>
            <a:ext cx="7924800" cy="56356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it-IT" dirty="0" err="1"/>
              <a:t>Beamtime</a:t>
            </a:r>
            <a:r>
              <a:rPr lang="it-IT" dirty="0"/>
              <a:t> </a:t>
            </a:r>
            <a:r>
              <a:rPr lang="it-IT" dirty="0" err="1"/>
              <a:t>allocation</a:t>
            </a:r>
            <a:r>
              <a:rPr lang="it-IT" dirty="0"/>
              <a:t> (2000-2019)</a:t>
            </a:r>
            <a:endParaRPr lang="en-US" dirty="0"/>
          </a:p>
        </p:txBody>
      </p:sp>
      <p:graphicFrame>
        <p:nvGraphicFramePr>
          <p:cNvPr id="16" name="Chart 15"/>
          <p:cNvGraphicFramePr>
            <a:graphicFrameLocks/>
          </p:cNvGraphicFramePr>
          <p:nvPr/>
        </p:nvGraphicFramePr>
        <p:xfrm>
          <a:off x="3000829" y="-1440997"/>
          <a:ext cx="4557485" cy="2736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nvGraphicFramePr>
        <p:xfrm>
          <a:off x="-61685" y="4161183"/>
          <a:ext cx="4557485" cy="27187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nvGraphicFramePr>
        <p:xfrm>
          <a:off x="4583729" y="4169909"/>
          <a:ext cx="4557485" cy="27368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98478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it-IT" dirty="0">
                <a:latin typeface="Times New Roman" panose="02020603050405020304" pitchFamily="18" charset="0"/>
              </a:rPr>
              <a:t>SEU Test on GBLD chip</a:t>
            </a:r>
            <a:endParaRPr lang="it-IT" dirty="0"/>
          </a:p>
        </p:txBody>
      </p:sp>
      <p:sp>
        <p:nvSpPr>
          <p:cNvPr id="4" name="Slide Number Placeholder 3"/>
          <p:cNvSpPr>
            <a:spLocks noGrp="1"/>
          </p:cNvSpPr>
          <p:nvPr>
            <p:ph type="sldNum" sz="quarter" idx="15"/>
          </p:nvPr>
        </p:nvSpPr>
        <p:spPr/>
        <p:txBody>
          <a:bodyPr/>
          <a:lstStyle/>
          <a:p>
            <a:fld id="{161F1979-B05D-4D1A-8CA8-8D4159EFA71A}" type="slidenum">
              <a:rPr lang="en-US" smtClean="0"/>
              <a:t>21</a:t>
            </a:fld>
            <a:endParaRPr lang="en-US"/>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723206"/>
            <a:ext cx="3170237" cy="2571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016" y="944818"/>
            <a:ext cx="2971800" cy="23677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740" y="3352800"/>
            <a:ext cx="4673876" cy="3317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p:cNvSpPr txBox="1">
            <a:spLocks noChangeArrowheads="1"/>
          </p:cNvSpPr>
          <p:nvPr/>
        </p:nvSpPr>
        <p:spPr bwMode="auto">
          <a:xfrm>
            <a:off x="259557" y="3581400"/>
            <a:ext cx="3779043" cy="31390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7640" rIns="0" bIns="0" anchor="ct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15900" indent="-215900" algn="just">
              <a:spcAft>
                <a:spcPct val="0"/>
              </a:spcAft>
              <a:tabLst>
                <a:tab pos="723900" algn="l"/>
                <a:tab pos="1447800" algn="l"/>
                <a:tab pos="2171700" algn="l"/>
                <a:tab pos="2895600" algn="l"/>
                <a:tab pos="3619500" algn="l"/>
                <a:tab pos="4343400" algn="l"/>
              </a:tabLst>
            </a:pPr>
            <a:r>
              <a:rPr lang="en-US" altLang="it-IT" sz="1600" dirty="0">
                <a:solidFill>
                  <a:schemeClr val="accent1">
                    <a:lumMod val="75000"/>
                  </a:schemeClr>
                </a:solidFill>
                <a:latin typeface="+mj-lt"/>
              </a:rPr>
              <a:t>GBLD</a:t>
            </a:r>
            <a:r>
              <a:rPr lang="en-US" altLang="it-IT" sz="1600" dirty="0">
                <a:latin typeface="+mj-lt"/>
              </a:rPr>
              <a:t> is a radiation tolerant laser driver for the </a:t>
            </a:r>
            <a:r>
              <a:rPr lang="en-US" altLang="it-IT" sz="1600" dirty="0" err="1">
                <a:latin typeface="+mj-lt"/>
              </a:rPr>
              <a:t>GigaBit</a:t>
            </a:r>
            <a:r>
              <a:rPr lang="en-US" altLang="it-IT" sz="1600" dirty="0">
                <a:latin typeface="+mj-lt"/>
              </a:rPr>
              <a:t> Transceiver (</a:t>
            </a:r>
            <a:r>
              <a:rPr lang="en-US" altLang="it-IT" sz="1600" u="sng" dirty="0">
                <a:latin typeface="+mj-lt"/>
              </a:rPr>
              <a:t>GBT</a:t>
            </a:r>
            <a:r>
              <a:rPr lang="en-US" altLang="it-IT" sz="1600" dirty="0">
                <a:latin typeface="+mj-lt"/>
              </a:rPr>
              <a:t>) project </a:t>
            </a:r>
            <a:r>
              <a:rPr lang="en-US" altLang="it-IT" sz="1400" dirty="0">
                <a:latin typeface="+mj-lt"/>
              </a:rPr>
              <a:t>(which, in its turn, is </a:t>
            </a:r>
            <a:r>
              <a:rPr lang="en-US" sz="1400" dirty="0"/>
              <a:t>part of the “Radiation Hard Optical Link Project” which aims at developing a radiation hard bi-directional optical link for use in the LHC upgrade programs)</a:t>
            </a:r>
            <a:endParaRPr lang="en-US" altLang="it-IT" sz="1400" dirty="0">
              <a:latin typeface="+mj-lt"/>
            </a:endParaRP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400" dirty="0">
                <a:latin typeface="+mj-lt"/>
              </a:rPr>
              <a:t>Data rate : 5 Gb/s</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400" dirty="0">
                <a:latin typeface="+mj-lt"/>
              </a:rPr>
              <a:t>Laser types : EE and VCSEL</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400" dirty="0">
                <a:latin typeface="+mj-lt"/>
              </a:rPr>
              <a:t>Technology : CMOS 130 nm</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400" dirty="0">
                <a:latin typeface="+mj-lt"/>
              </a:rPr>
              <a:t>SEU tolerant </a:t>
            </a:r>
            <a:r>
              <a:rPr lang="en-US" altLang="it-IT" sz="1400" i="1" dirty="0">
                <a:latin typeface="+mj-lt"/>
              </a:rPr>
              <a:t>(tested at SIRAD)</a:t>
            </a: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it-IT" sz="1400" dirty="0">
                <a:latin typeface="+mj-lt"/>
              </a:rPr>
              <a:t>~91000 chips produced</a:t>
            </a:r>
          </a:p>
          <a:p>
            <a:pPr marL="215900" indent="-215900" algn="just">
              <a:spcAft>
                <a:spcPct val="0"/>
              </a:spcAft>
              <a:buClrTx/>
              <a:buSzTx/>
              <a:buFontTx/>
              <a:buNone/>
              <a:tabLst>
                <a:tab pos="723900" algn="l"/>
                <a:tab pos="1447800" algn="l"/>
                <a:tab pos="2171700" algn="l"/>
                <a:tab pos="2895600" algn="l"/>
                <a:tab pos="3619500" algn="l"/>
                <a:tab pos="4343400" algn="l"/>
              </a:tabLst>
            </a:pPr>
            <a:endParaRPr lang="en-US" altLang="it-IT" sz="1800" dirty="0">
              <a:latin typeface="+mj-lt"/>
            </a:endParaRPr>
          </a:p>
        </p:txBody>
      </p:sp>
      <p:sp>
        <p:nvSpPr>
          <p:cNvPr id="10" name="TextBox 9"/>
          <p:cNvSpPr txBox="1"/>
          <p:nvPr/>
        </p:nvSpPr>
        <p:spPr>
          <a:xfrm>
            <a:off x="2522538" y="6566552"/>
            <a:ext cx="3674404" cy="307777"/>
          </a:xfrm>
          <a:prstGeom prst="rect">
            <a:avLst/>
          </a:prstGeom>
          <a:noFill/>
        </p:spPr>
        <p:txBody>
          <a:bodyPr wrap="none" rtlCol="0">
            <a:spAutoFit/>
          </a:bodyPr>
          <a:lstStyle/>
          <a:p>
            <a:r>
              <a:rPr lang="it-IT" sz="1400" i="1" dirty="0" err="1">
                <a:solidFill>
                  <a:schemeClr val="accent6"/>
                </a:solidFill>
              </a:rPr>
              <a:t>Spokeperson</a:t>
            </a:r>
            <a:r>
              <a:rPr lang="it-IT" sz="1400" i="1" dirty="0">
                <a:solidFill>
                  <a:schemeClr val="accent6"/>
                </a:solidFill>
              </a:rPr>
              <a:t>: Gianni Mazza, INFN Torino</a:t>
            </a:r>
          </a:p>
        </p:txBody>
      </p:sp>
    </p:spTree>
    <p:extLst>
      <p:ext uri="{BB962C8B-B14F-4D97-AF65-F5344CB8AC3E}">
        <p14:creationId xmlns:p14="http://schemas.microsoft.com/office/powerpoint/2010/main" val="250885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2013-2019: HEP </a:t>
            </a:r>
            <a:r>
              <a:rPr lang="it-IT" dirty="0" err="1"/>
              <a:t>applications</a:t>
            </a:r>
            <a:endParaRPr lang="it-IT" dirty="0"/>
          </a:p>
        </p:txBody>
      </p:sp>
      <p:sp>
        <p:nvSpPr>
          <p:cNvPr id="3" name="Content Placeholder 2"/>
          <p:cNvSpPr>
            <a:spLocks noGrp="1"/>
          </p:cNvSpPr>
          <p:nvPr>
            <p:ph sz="quarter" idx="1"/>
          </p:nvPr>
        </p:nvSpPr>
        <p:spPr>
          <a:xfrm>
            <a:off x="457200" y="990600"/>
            <a:ext cx="8281416" cy="5483352"/>
          </a:xfrm>
        </p:spPr>
        <p:txBody>
          <a:bodyPr>
            <a:normAutofit lnSpcReduction="10000"/>
          </a:bodyPr>
          <a:lstStyle/>
          <a:p>
            <a:pPr>
              <a:spcBef>
                <a:spcPts val="0"/>
              </a:spcBef>
            </a:pPr>
            <a:r>
              <a:rPr lang="it-IT" sz="1700" b="1" dirty="0">
                <a:solidFill>
                  <a:schemeClr val="accent1"/>
                </a:solidFill>
              </a:rPr>
              <a:t>CHIPIX65</a:t>
            </a:r>
            <a:r>
              <a:rPr lang="it-IT" sz="1700" dirty="0"/>
              <a:t> </a:t>
            </a:r>
            <a:r>
              <a:rPr lang="it-IT" sz="1500" dirty="0"/>
              <a:t>(INFN Padova, INFN Torino, INFN Bari, INFN Pavia, INFN Pisa, INFN Milano, CERN)</a:t>
            </a:r>
          </a:p>
          <a:p>
            <a:pPr lvl="1">
              <a:spcBef>
                <a:spcPts val="0"/>
              </a:spcBef>
            </a:pPr>
            <a:r>
              <a:rPr lang="it-IT" sz="1200" dirty="0" err="1"/>
              <a:t>Study</a:t>
            </a:r>
            <a:r>
              <a:rPr lang="it-IT" sz="1200" dirty="0"/>
              <a:t> of Single </a:t>
            </a:r>
            <a:r>
              <a:rPr lang="it-IT" sz="1200" dirty="0" err="1"/>
              <a:t>Event</a:t>
            </a:r>
            <a:r>
              <a:rPr lang="it-IT" sz="1200" dirty="0"/>
              <a:t> </a:t>
            </a:r>
            <a:r>
              <a:rPr lang="it-IT" sz="1200" dirty="0" err="1"/>
              <a:t>Effect</a:t>
            </a:r>
            <a:r>
              <a:rPr lang="it-IT" sz="1200" dirty="0"/>
              <a:t> (SEE) on pixel </a:t>
            </a:r>
            <a:r>
              <a:rPr lang="it-IT" sz="1200" dirty="0" err="1"/>
              <a:t>readout</a:t>
            </a:r>
            <a:r>
              <a:rPr lang="it-IT" sz="1200" dirty="0"/>
              <a:t> </a:t>
            </a:r>
            <a:r>
              <a:rPr lang="it-IT" sz="1200" dirty="0" err="1"/>
              <a:t>integrated</a:t>
            </a:r>
            <a:r>
              <a:rPr lang="it-IT" sz="1200" dirty="0"/>
              <a:t> </a:t>
            </a:r>
            <a:r>
              <a:rPr lang="it-IT" sz="1200" dirty="0" err="1"/>
              <a:t>circuits</a:t>
            </a:r>
            <a:r>
              <a:rPr lang="it-IT" sz="1200" dirty="0"/>
              <a:t> in 65nm for HL-LHC upgrade</a:t>
            </a:r>
          </a:p>
          <a:p>
            <a:pPr>
              <a:spcBef>
                <a:spcPts val="1200"/>
              </a:spcBef>
            </a:pPr>
            <a:r>
              <a:rPr lang="en-US" sz="1700" b="1" dirty="0" err="1">
                <a:solidFill>
                  <a:schemeClr val="accent1"/>
                </a:solidFill>
              </a:rPr>
              <a:t>LHCb</a:t>
            </a:r>
            <a:r>
              <a:rPr lang="en-US" sz="1500" dirty="0"/>
              <a:t> (INFN Ferrara, CERN, IFIN-HH)</a:t>
            </a:r>
          </a:p>
          <a:p>
            <a:pPr lvl="1">
              <a:spcBef>
                <a:spcPts val="0"/>
              </a:spcBef>
            </a:pPr>
            <a:r>
              <a:rPr lang="en-US" sz="1200" dirty="0"/>
              <a:t>Radiation hardness tests and qualification for SEE of the read‐out electronics chain for the Upgrade of the </a:t>
            </a:r>
            <a:r>
              <a:rPr lang="en-US" sz="1200" dirty="0" err="1"/>
              <a:t>LHCb</a:t>
            </a:r>
            <a:r>
              <a:rPr lang="en-US" sz="1200" dirty="0"/>
              <a:t> RICH detectors at CERN and Radiation hardness (SEE) on FPGAs in the context of </a:t>
            </a:r>
            <a:r>
              <a:rPr lang="en-US" sz="1200" dirty="0" err="1"/>
              <a:t>LHCb</a:t>
            </a:r>
            <a:r>
              <a:rPr lang="en-US" sz="1200" dirty="0"/>
              <a:t> Upgrade </a:t>
            </a:r>
          </a:p>
          <a:p>
            <a:pPr>
              <a:spcBef>
                <a:spcPts val="1200"/>
              </a:spcBef>
            </a:pPr>
            <a:r>
              <a:rPr lang="en-US" sz="1700" b="1" dirty="0">
                <a:solidFill>
                  <a:schemeClr val="accent1"/>
                </a:solidFill>
              </a:rPr>
              <a:t>PANDA</a:t>
            </a:r>
            <a:r>
              <a:rPr lang="en-US" sz="1500" dirty="0"/>
              <a:t> (INFN Torino)</a:t>
            </a:r>
          </a:p>
          <a:p>
            <a:pPr lvl="1">
              <a:spcBef>
                <a:spcPts val="0"/>
              </a:spcBef>
            </a:pPr>
            <a:r>
              <a:rPr lang="en-US" sz="1200" dirty="0"/>
              <a:t>Single Event Upsets (SEU) in the ToPix4 ASIC for the pixel detector readout of the PANDA experiment </a:t>
            </a:r>
          </a:p>
          <a:p>
            <a:pPr>
              <a:spcBef>
                <a:spcPts val="1200"/>
              </a:spcBef>
            </a:pPr>
            <a:r>
              <a:rPr lang="it-IT" sz="1700" b="1" dirty="0">
                <a:solidFill>
                  <a:schemeClr val="accent1"/>
                </a:solidFill>
              </a:rPr>
              <a:t>ALICE</a:t>
            </a:r>
            <a:r>
              <a:rPr lang="it-IT" sz="1500" dirty="0"/>
              <a:t> (INFN Padova, INFN Torino, CERN)</a:t>
            </a:r>
          </a:p>
          <a:p>
            <a:pPr lvl="1">
              <a:spcBef>
                <a:spcPts val="0"/>
              </a:spcBef>
            </a:pPr>
            <a:r>
              <a:rPr lang="it-IT" sz="1200" dirty="0" err="1"/>
              <a:t>Study</a:t>
            </a:r>
            <a:r>
              <a:rPr lang="it-IT" sz="1200" dirty="0"/>
              <a:t> of </a:t>
            </a:r>
            <a:r>
              <a:rPr lang="it-IT" sz="1200" dirty="0" err="1"/>
              <a:t>proton-induced</a:t>
            </a:r>
            <a:r>
              <a:rPr lang="it-IT" sz="1200" dirty="0"/>
              <a:t> bulk </a:t>
            </a:r>
            <a:r>
              <a:rPr lang="it-IT" sz="1200" dirty="0" err="1"/>
              <a:t>damage</a:t>
            </a:r>
            <a:r>
              <a:rPr lang="it-IT" sz="1200" dirty="0"/>
              <a:t> on the </a:t>
            </a:r>
            <a:r>
              <a:rPr lang="it-IT" sz="1200" dirty="0" err="1"/>
              <a:t>prototype</a:t>
            </a:r>
            <a:r>
              <a:rPr lang="it-IT" sz="1200" dirty="0"/>
              <a:t> pixel and SEU </a:t>
            </a:r>
            <a:r>
              <a:rPr lang="it-IT" sz="1200" dirty="0" err="1"/>
              <a:t>tests</a:t>
            </a:r>
            <a:r>
              <a:rPr lang="it-IT" sz="1200" dirty="0"/>
              <a:t> of the GBLD laser driver for </a:t>
            </a:r>
            <a:r>
              <a:rPr lang="it-IT" sz="1200" dirty="0" err="1"/>
              <a:t>sensors</a:t>
            </a:r>
            <a:r>
              <a:rPr lang="it-IT" sz="1200" dirty="0"/>
              <a:t> for the ALICE ITS upgrade</a:t>
            </a:r>
          </a:p>
          <a:p>
            <a:pPr>
              <a:spcBef>
                <a:spcPts val="1200"/>
              </a:spcBef>
            </a:pPr>
            <a:r>
              <a:rPr lang="it-IT" sz="1700" b="1" dirty="0">
                <a:solidFill>
                  <a:schemeClr val="accent1"/>
                </a:solidFill>
              </a:rPr>
              <a:t>CMS</a:t>
            </a:r>
            <a:r>
              <a:rPr lang="it-IT" sz="1500" dirty="0"/>
              <a:t> (INFN Padova, INFN Pavia, INFN Trieste, CERN)</a:t>
            </a:r>
          </a:p>
          <a:p>
            <a:pPr lvl="1">
              <a:spcBef>
                <a:spcPts val="0"/>
              </a:spcBef>
            </a:pPr>
            <a:r>
              <a:rPr lang="it-IT" sz="1200" dirty="0"/>
              <a:t>TID </a:t>
            </a:r>
            <a:r>
              <a:rPr lang="it-IT" sz="1200" dirty="0" err="1"/>
              <a:t>effects</a:t>
            </a:r>
            <a:r>
              <a:rPr lang="it-IT" sz="1200" dirty="0"/>
              <a:t> on CMS </a:t>
            </a:r>
            <a:r>
              <a:rPr lang="it-IT" sz="1200" dirty="0" err="1"/>
              <a:t>muon</a:t>
            </a:r>
            <a:r>
              <a:rPr lang="it-IT" sz="1200" dirty="0"/>
              <a:t> </a:t>
            </a:r>
            <a:r>
              <a:rPr lang="it-IT" sz="1200" dirty="0" err="1"/>
              <a:t>barrel</a:t>
            </a:r>
            <a:r>
              <a:rPr lang="it-IT" sz="1200" dirty="0"/>
              <a:t> detector </a:t>
            </a:r>
            <a:r>
              <a:rPr lang="it-IT" sz="1200" dirty="0" err="1"/>
              <a:t>Electronics</a:t>
            </a:r>
            <a:r>
              <a:rPr lang="it-IT" sz="1200" dirty="0"/>
              <a:t>, bulk </a:t>
            </a:r>
            <a:r>
              <a:rPr lang="it-IT" sz="1200" dirty="0" err="1"/>
              <a:t>damage</a:t>
            </a:r>
            <a:r>
              <a:rPr lang="it-IT" sz="1200" dirty="0"/>
              <a:t> on </a:t>
            </a:r>
            <a:r>
              <a:rPr lang="it-IT" sz="1200" dirty="0" err="1"/>
              <a:t>SiPM</a:t>
            </a:r>
            <a:r>
              <a:rPr lang="it-IT" sz="1200" dirty="0"/>
              <a:t> for the CMS HCAL upgrade and SEE on </a:t>
            </a:r>
            <a:r>
              <a:rPr lang="it-IT" sz="1200" dirty="0" err="1"/>
              <a:t>RPCs</a:t>
            </a:r>
            <a:r>
              <a:rPr lang="it-IT" sz="1200" dirty="0"/>
              <a:t> (Resistive </a:t>
            </a:r>
            <a:r>
              <a:rPr lang="it-IT" sz="1200" dirty="0" err="1"/>
              <a:t>Plate</a:t>
            </a:r>
            <a:r>
              <a:rPr lang="it-IT" sz="1200" dirty="0"/>
              <a:t> </a:t>
            </a:r>
            <a:r>
              <a:rPr lang="it-IT" sz="1200" dirty="0" err="1"/>
              <a:t>Chamber</a:t>
            </a:r>
            <a:r>
              <a:rPr lang="it-IT" sz="1200" dirty="0"/>
              <a:t>) Front-End Board for the CMS </a:t>
            </a:r>
            <a:r>
              <a:rPr lang="it-IT" sz="1200" dirty="0" err="1"/>
              <a:t>Muon</a:t>
            </a:r>
            <a:r>
              <a:rPr lang="it-IT" sz="1200" dirty="0"/>
              <a:t> System </a:t>
            </a:r>
            <a:r>
              <a:rPr lang="it-IT" sz="1200" dirty="0" err="1"/>
              <a:t>at</a:t>
            </a:r>
            <a:r>
              <a:rPr lang="it-IT" sz="1200" dirty="0"/>
              <a:t> HL-LHC</a:t>
            </a:r>
          </a:p>
          <a:p>
            <a:pPr>
              <a:spcBef>
                <a:spcPts val="1200"/>
              </a:spcBef>
            </a:pPr>
            <a:r>
              <a:rPr lang="it-IT" sz="1700" b="1" dirty="0">
                <a:solidFill>
                  <a:schemeClr val="accent1"/>
                </a:solidFill>
              </a:rPr>
              <a:t>SCALTECH28</a:t>
            </a:r>
            <a:r>
              <a:rPr lang="it-IT" sz="1500" dirty="0"/>
              <a:t> (INFN Padova, INFN MI Bicocca, CERN, EPFL)</a:t>
            </a:r>
          </a:p>
          <a:p>
            <a:pPr lvl="1">
              <a:spcBef>
                <a:spcPts val="0"/>
              </a:spcBef>
            </a:pPr>
            <a:r>
              <a:rPr lang="it-IT" sz="1200" dirty="0" err="1"/>
              <a:t>Study</a:t>
            </a:r>
            <a:r>
              <a:rPr lang="it-IT" sz="1200" dirty="0"/>
              <a:t> of Single </a:t>
            </a:r>
            <a:r>
              <a:rPr lang="it-IT" sz="1200" dirty="0" err="1"/>
              <a:t>Event</a:t>
            </a:r>
            <a:r>
              <a:rPr lang="it-IT" sz="1200" dirty="0"/>
              <a:t> </a:t>
            </a:r>
            <a:r>
              <a:rPr lang="it-IT" sz="1200" dirty="0" err="1"/>
              <a:t>Effects</a:t>
            </a:r>
            <a:r>
              <a:rPr lang="it-IT" sz="1200" dirty="0"/>
              <a:t> (SEE) on a </a:t>
            </a:r>
            <a:r>
              <a:rPr lang="it-IT" sz="1200" dirty="0" err="1"/>
              <a:t>flip</a:t>
            </a:r>
            <a:r>
              <a:rPr lang="it-IT" sz="1200" dirty="0"/>
              <a:t> flop </a:t>
            </a:r>
            <a:r>
              <a:rPr lang="it-IT" sz="1200" dirty="0" err="1"/>
              <a:t>based</a:t>
            </a:r>
            <a:r>
              <a:rPr lang="it-IT" sz="1200" dirty="0"/>
              <a:t> </a:t>
            </a:r>
            <a:r>
              <a:rPr lang="it-IT" sz="1200" dirty="0" err="1"/>
              <a:t>shift</a:t>
            </a:r>
            <a:r>
              <a:rPr lang="it-IT" sz="1200" dirty="0"/>
              <a:t> </a:t>
            </a:r>
            <a:r>
              <a:rPr lang="it-IT" sz="1200" dirty="0" err="1"/>
              <a:t>register</a:t>
            </a:r>
            <a:r>
              <a:rPr lang="it-IT" sz="1200" dirty="0"/>
              <a:t> in a 28nm High-K CMOS </a:t>
            </a:r>
            <a:r>
              <a:rPr lang="it-IT" sz="1200" dirty="0" err="1"/>
              <a:t>technology</a:t>
            </a:r>
            <a:r>
              <a:rPr lang="it-IT" sz="1200" dirty="0"/>
              <a:t> for future HEP </a:t>
            </a:r>
            <a:r>
              <a:rPr lang="it-IT" sz="1200" dirty="0" err="1"/>
              <a:t>experiments</a:t>
            </a:r>
            <a:endParaRPr lang="it-IT" sz="1200" dirty="0"/>
          </a:p>
          <a:p>
            <a:pPr>
              <a:spcBef>
                <a:spcPts val="1200"/>
              </a:spcBef>
            </a:pPr>
            <a:r>
              <a:rPr lang="it-IT" sz="1700" b="1" dirty="0">
                <a:solidFill>
                  <a:schemeClr val="accent1"/>
                </a:solidFill>
              </a:rPr>
              <a:t>APOLLO</a:t>
            </a:r>
            <a:r>
              <a:rPr lang="it-IT" sz="1500" dirty="0"/>
              <a:t>  (INFN Padova, INFN Roma, CERN, Cassino University, Padova University)</a:t>
            </a:r>
          </a:p>
          <a:p>
            <a:pPr lvl="1">
              <a:spcBef>
                <a:spcPts val="0"/>
              </a:spcBef>
            </a:pPr>
            <a:r>
              <a:rPr lang="it-IT" sz="1500" dirty="0"/>
              <a:t> </a:t>
            </a:r>
            <a:r>
              <a:rPr lang="en-US" sz="1200" dirty="0"/>
              <a:t>SEE tests on LV Power Supplies for the next High Energy physics experiments</a:t>
            </a:r>
            <a:endParaRPr lang="en-US" sz="1500" dirty="0"/>
          </a:p>
          <a:p>
            <a:pPr>
              <a:spcBef>
                <a:spcPts val="0"/>
              </a:spcBef>
            </a:pPr>
            <a:endParaRPr lang="it-IT" sz="1600" dirty="0"/>
          </a:p>
          <a:p>
            <a:pPr lvl="1">
              <a:spcBef>
                <a:spcPts val="0"/>
              </a:spcBef>
            </a:pPr>
            <a:endParaRPr lang="it-IT" sz="1600" dirty="0"/>
          </a:p>
          <a:p>
            <a:pPr lvl="2">
              <a:spcBef>
                <a:spcPts val="0"/>
              </a:spcBef>
            </a:pPr>
            <a:endParaRPr lang="it-IT" sz="1300" dirty="0"/>
          </a:p>
          <a:p>
            <a:pPr lvl="1">
              <a:spcBef>
                <a:spcPts val="0"/>
              </a:spcBef>
            </a:pPr>
            <a:endParaRPr lang="it-IT" sz="1300" dirty="0"/>
          </a:p>
          <a:p>
            <a:endParaRPr lang="it-IT" dirty="0"/>
          </a:p>
          <a:p>
            <a:endParaRPr lang="it-IT" dirty="0"/>
          </a:p>
        </p:txBody>
      </p:sp>
      <p:sp>
        <p:nvSpPr>
          <p:cNvPr id="4" name="Slide Number Placeholder 3"/>
          <p:cNvSpPr>
            <a:spLocks noGrp="1"/>
          </p:cNvSpPr>
          <p:nvPr>
            <p:ph type="sldNum" sz="quarter" idx="15"/>
          </p:nvPr>
        </p:nvSpPr>
        <p:spPr/>
        <p:txBody>
          <a:bodyPr/>
          <a:lstStyle/>
          <a:p>
            <a:fld id="{161F1979-B05D-4D1A-8CA8-8D4159EFA71A}" type="slidenum">
              <a:rPr lang="en-US" smtClean="0"/>
              <a:t>22</a:t>
            </a:fld>
            <a:endParaRPr lang="en-US"/>
          </a:p>
        </p:txBody>
      </p:sp>
    </p:spTree>
    <p:extLst>
      <p:ext uri="{BB962C8B-B14F-4D97-AF65-F5344CB8AC3E}">
        <p14:creationId xmlns:p14="http://schemas.microsoft.com/office/powerpoint/2010/main" val="3991212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SEU Test on the PASTA chip</a:t>
            </a:r>
          </a:p>
        </p:txBody>
      </p:sp>
      <p:sp>
        <p:nvSpPr>
          <p:cNvPr id="3" name="Content Placeholder 2"/>
          <p:cNvSpPr>
            <a:spLocks noGrp="1"/>
          </p:cNvSpPr>
          <p:nvPr>
            <p:ph sz="quarter" idx="1"/>
          </p:nvPr>
        </p:nvSpPr>
        <p:spPr>
          <a:xfrm>
            <a:off x="457200" y="990600"/>
            <a:ext cx="3429000" cy="3429000"/>
          </a:xfrm>
        </p:spPr>
        <p:txBody>
          <a:bodyPr>
            <a:normAutofit/>
          </a:bodyPr>
          <a:lstStyle/>
          <a:p>
            <a:pPr algn="just">
              <a:defRPr/>
            </a:pPr>
            <a:r>
              <a:rPr lang="en-US" altLang="it-IT" sz="1600" dirty="0">
                <a:solidFill>
                  <a:schemeClr val="accent1">
                    <a:lumMod val="75000"/>
                  </a:schemeClr>
                </a:solidFill>
                <a:latin typeface="+mj-lt"/>
              </a:rPr>
              <a:t>PASTA</a:t>
            </a:r>
            <a:r>
              <a:rPr lang="en-US" altLang="it-IT" sz="1600" dirty="0">
                <a:latin typeface="+mj-lt"/>
              </a:rPr>
              <a:t>: custom readout circuit of silicon  double-sided micro-strips of the </a:t>
            </a:r>
            <a:r>
              <a:rPr lang="en-US" altLang="it-IT" sz="1600" u="sng" dirty="0">
                <a:latin typeface="+mj-lt"/>
              </a:rPr>
              <a:t>PANDA</a:t>
            </a:r>
            <a:r>
              <a:rPr lang="en-US" altLang="it-IT" sz="1600" dirty="0">
                <a:latin typeface="+mj-lt"/>
              </a:rPr>
              <a:t> MVD</a:t>
            </a:r>
          </a:p>
          <a:p>
            <a:pPr lvl="1" algn="just">
              <a:defRPr/>
            </a:pPr>
            <a:r>
              <a:rPr lang="en-US" altLang="it-IT" sz="1400" dirty="0">
                <a:latin typeface="+mj-lt"/>
              </a:rPr>
              <a:t>ASIC developed by JLU Giessen, FZ </a:t>
            </a:r>
            <a:r>
              <a:rPr lang="en-US" altLang="it-IT" sz="1400" dirty="0" err="1">
                <a:latin typeface="+mj-lt"/>
              </a:rPr>
              <a:t>Juelich</a:t>
            </a:r>
            <a:r>
              <a:rPr lang="en-US" altLang="it-IT" sz="1400" dirty="0">
                <a:latin typeface="+mj-lt"/>
              </a:rPr>
              <a:t> and INFN Torino</a:t>
            </a:r>
          </a:p>
          <a:p>
            <a:pPr lvl="1" algn="just">
              <a:defRPr/>
            </a:pPr>
            <a:r>
              <a:rPr lang="en-US" altLang="it-IT" sz="1400" dirty="0">
                <a:latin typeface="+mj-lt"/>
              </a:rPr>
              <a:t>Chip developed in 110 nm UMC technology</a:t>
            </a:r>
          </a:p>
          <a:p>
            <a:pPr lvl="1" algn="just"/>
            <a:r>
              <a:rPr lang="en-US" altLang="it-IT" sz="1400" dirty="0">
                <a:latin typeface="+mj-lt"/>
              </a:rPr>
              <a:t>Radiation tolerant circuits to Single Event Upset (SEU) effects are implemented</a:t>
            </a:r>
          </a:p>
          <a:p>
            <a:endParaRPr lang="it-IT" sz="1600" dirty="0">
              <a:latin typeface="+mj-lt"/>
            </a:endParaRPr>
          </a:p>
        </p:txBody>
      </p:sp>
      <p:sp>
        <p:nvSpPr>
          <p:cNvPr id="4" name="Slide Number Placeholder 3"/>
          <p:cNvSpPr>
            <a:spLocks noGrp="1"/>
          </p:cNvSpPr>
          <p:nvPr>
            <p:ph type="sldNum" sz="quarter" idx="15"/>
          </p:nvPr>
        </p:nvSpPr>
        <p:spPr/>
        <p:txBody>
          <a:bodyPr/>
          <a:lstStyle/>
          <a:p>
            <a:fld id="{161F1979-B05D-4D1A-8CA8-8D4159EFA71A}" type="slidenum">
              <a:rPr lang="en-US" smtClean="0"/>
              <a:t>23</a:t>
            </a:fld>
            <a:endParaRPr lang="en-US"/>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4462949" cy="339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609600" y="4544564"/>
            <a:ext cx="7968149" cy="151497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defRPr/>
            </a:pPr>
            <a:r>
              <a:rPr lang="en-US" altLang="it-IT" sz="1600" dirty="0">
                <a:latin typeface="+mj-lt"/>
              </a:rPr>
              <a:t>Test on the channel configuration register have been performed at SIRAD</a:t>
            </a:r>
          </a:p>
          <a:p>
            <a:r>
              <a:rPr lang="en-US" sz="1600" dirty="0">
                <a:latin typeface="+mj-lt"/>
              </a:rPr>
              <a:t>The obtained result is adequate since the number of upsets expected in the micro-strip detector equipped with 3112 electronics readout chips, is less than 1 bit flip per hour taking into account that an evaluated particle flux of 5× 10</a:t>
            </a:r>
            <a:r>
              <a:rPr lang="en-US" sz="1600" baseline="30000" dirty="0">
                <a:latin typeface="+mj-lt"/>
              </a:rPr>
              <a:t>4 </a:t>
            </a:r>
            <a:r>
              <a:rPr lang="en-US" sz="1600" dirty="0">
                <a:latin typeface="+mj-lt"/>
              </a:rPr>
              <a:t>hadrons/cm</a:t>
            </a:r>
            <a:r>
              <a:rPr lang="en-US" sz="1600" baseline="30000" dirty="0">
                <a:latin typeface="+mj-lt"/>
              </a:rPr>
              <a:t>2 </a:t>
            </a:r>
            <a:r>
              <a:rPr lang="en-US" sz="1600" dirty="0">
                <a:latin typeface="+mj-lt"/>
              </a:rPr>
              <a:t>contribute to upset effects.</a:t>
            </a:r>
            <a:endParaRPr lang="it-IT" sz="1600" dirty="0">
              <a:latin typeface="+mj-lt"/>
            </a:endParaRPr>
          </a:p>
        </p:txBody>
      </p:sp>
      <p:sp>
        <p:nvSpPr>
          <p:cNvPr id="12" name="Rectangle 11"/>
          <p:cNvSpPr/>
          <p:nvPr/>
        </p:nvSpPr>
        <p:spPr>
          <a:xfrm>
            <a:off x="3276600" y="3902570"/>
            <a:ext cx="4267200" cy="430887"/>
          </a:xfrm>
          <a:prstGeom prst="rect">
            <a:avLst/>
          </a:prstGeom>
        </p:spPr>
        <p:txBody>
          <a:bodyPr wrap="square">
            <a:spAutoFit/>
          </a:bodyPr>
          <a:lstStyle/>
          <a:p>
            <a:r>
              <a:rPr lang="en-US" sz="1100" i="1" dirty="0">
                <a:solidFill>
                  <a:schemeClr val="accent6"/>
                </a:solidFill>
                <a:latin typeface="+mj-lt"/>
              </a:rPr>
              <a:t>“Study of SEU effects in circuits developed in 110 nm </a:t>
            </a:r>
            <a:r>
              <a:rPr lang="it-IT" sz="1100" i="1" dirty="0">
                <a:solidFill>
                  <a:schemeClr val="accent6"/>
                </a:solidFill>
                <a:latin typeface="+mj-lt"/>
              </a:rPr>
              <a:t>CMOS </a:t>
            </a:r>
            <a:r>
              <a:rPr lang="it-IT" sz="1100" i="1" dirty="0" err="1">
                <a:solidFill>
                  <a:schemeClr val="accent6"/>
                </a:solidFill>
                <a:latin typeface="+mj-lt"/>
              </a:rPr>
              <a:t>technology</a:t>
            </a:r>
            <a:r>
              <a:rPr lang="it-IT" sz="1100" i="1" dirty="0">
                <a:solidFill>
                  <a:schemeClr val="accent6"/>
                </a:solidFill>
                <a:latin typeface="+mj-lt"/>
              </a:rPr>
              <a:t>» D. Calvo, et al. </a:t>
            </a:r>
            <a:r>
              <a:rPr lang="it-IT" sz="1100" i="1" dirty="0" err="1">
                <a:solidFill>
                  <a:schemeClr val="accent6"/>
                </a:solidFill>
                <a:latin typeface="+mj-lt"/>
              </a:rPr>
              <a:t>Presented</a:t>
            </a:r>
            <a:r>
              <a:rPr lang="it-IT" sz="1100" i="1" dirty="0">
                <a:solidFill>
                  <a:schemeClr val="accent6"/>
                </a:solidFill>
                <a:latin typeface="+mj-lt"/>
              </a:rPr>
              <a:t> </a:t>
            </a:r>
            <a:r>
              <a:rPr lang="it-IT" sz="1100" i="1" dirty="0" err="1">
                <a:solidFill>
                  <a:schemeClr val="accent6"/>
                </a:solidFill>
                <a:latin typeface="+mj-lt"/>
              </a:rPr>
              <a:t>at</a:t>
            </a:r>
            <a:r>
              <a:rPr lang="it-IT" sz="1100" i="1" dirty="0">
                <a:solidFill>
                  <a:schemeClr val="accent6"/>
                </a:solidFill>
                <a:latin typeface="+mj-lt"/>
              </a:rPr>
              <a:t> TWEPP2019</a:t>
            </a:r>
          </a:p>
        </p:txBody>
      </p:sp>
      <p:sp>
        <p:nvSpPr>
          <p:cNvPr id="13" name="TextBox 12"/>
          <p:cNvSpPr txBox="1"/>
          <p:nvPr/>
        </p:nvSpPr>
        <p:spPr>
          <a:xfrm>
            <a:off x="2522538" y="6566552"/>
            <a:ext cx="3680816" cy="307777"/>
          </a:xfrm>
          <a:prstGeom prst="rect">
            <a:avLst/>
          </a:prstGeom>
          <a:noFill/>
        </p:spPr>
        <p:txBody>
          <a:bodyPr wrap="none" rtlCol="0">
            <a:spAutoFit/>
          </a:bodyPr>
          <a:lstStyle/>
          <a:p>
            <a:r>
              <a:rPr lang="it-IT" sz="1400" i="1" dirty="0" err="1">
                <a:solidFill>
                  <a:schemeClr val="accent6"/>
                </a:solidFill>
              </a:rPr>
              <a:t>Spokeperson</a:t>
            </a:r>
            <a:r>
              <a:rPr lang="it-IT" sz="1400" i="1" dirty="0">
                <a:solidFill>
                  <a:schemeClr val="accent6"/>
                </a:solidFill>
              </a:rPr>
              <a:t>: Daniela Calvo, INFN Torino</a:t>
            </a:r>
          </a:p>
        </p:txBody>
      </p:sp>
    </p:spTree>
    <p:extLst>
      <p:ext uri="{BB962C8B-B14F-4D97-AF65-F5344CB8AC3E}">
        <p14:creationId xmlns:p14="http://schemas.microsoft.com/office/powerpoint/2010/main" val="20486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SEU Test on MZMD chip</a:t>
            </a:r>
          </a:p>
        </p:txBody>
      </p:sp>
      <p:sp>
        <p:nvSpPr>
          <p:cNvPr id="3" name="Content Placeholder 2"/>
          <p:cNvSpPr>
            <a:spLocks noGrp="1"/>
          </p:cNvSpPr>
          <p:nvPr>
            <p:ph sz="quarter" idx="1"/>
          </p:nvPr>
        </p:nvSpPr>
        <p:spPr>
          <a:xfrm>
            <a:off x="457199" y="990600"/>
            <a:ext cx="8001001" cy="5483352"/>
          </a:xfrm>
        </p:spPr>
        <p:txBody>
          <a:bodyPr>
            <a:normAutofit/>
          </a:bodyPr>
          <a:lstStyle/>
          <a:p>
            <a:pPr marL="274320" lvl="1">
              <a:spcBef>
                <a:spcPts val="600"/>
              </a:spcBef>
              <a:buSzPct val="70000"/>
              <a:buFont typeface="Wingdings"/>
              <a:buChar char=""/>
            </a:pPr>
            <a:r>
              <a:rPr lang="it-IT" sz="1600" dirty="0"/>
              <a:t>The </a:t>
            </a:r>
            <a:r>
              <a:rPr lang="it-IT" sz="1600" dirty="0">
                <a:solidFill>
                  <a:schemeClr val="accent1">
                    <a:lumMod val="75000"/>
                  </a:schemeClr>
                </a:solidFill>
              </a:rPr>
              <a:t>MZMD</a:t>
            </a:r>
            <a:r>
              <a:rPr lang="it-IT" sz="1600" dirty="0"/>
              <a:t> chip </a:t>
            </a:r>
            <a:r>
              <a:rPr lang="it-IT" sz="1600" dirty="0" err="1"/>
              <a:t>has</a:t>
            </a:r>
            <a:r>
              <a:rPr lang="it-IT" sz="1600" dirty="0"/>
              <a:t> been </a:t>
            </a:r>
            <a:r>
              <a:rPr lang="it-IT" sz="1600" dirty="0" err="1"/>
              <a:t>designed</a:t>
            </a:r>
            <a:r>
              <a:rPr lang="it-IT" sz="1600" dirty="0"/>
              <a:t> and </a:t>
            </a:r>
            <a:r>
              <a:rPr lang="it-IT" sz="1600" dirty="0" err="1"/>
              <a:t>produced</a:t>
            </a:r>
            <a:r>
              <a:rPr lang="it-IT" sz="1600" dirty="0"/>
              <a:t> for the </a:t>
            </a:r>
            <a:r>
              <a:rPr lang="it-IT" sz="1600" u="sng" dirty="0"/>
              <a:t>PHOS4BRAIN</a:t>
            </a:r>
            <a:r>
              <a:rPr lang="it-IT" sz="1600" dirty="0"/>
              <a:t> INFN Gr V </a:t>
            </a:r>
            <a:r>
              <a:rPr lang="it-IT" sz="1600" dirty="0" err="1"/>
              <a:t>experiment</a:t>
            </a:r>
            <a:r>
              <a:rPr lang="it-IT" sz="1600" dirty="0"/>
              <a:t>: </a:t>
            </a:r>
            <a:r>
              <a:rPr lang="en-US" sz="1600" dirty="0" err="1"/>
              <a:t>PHOtonic</a:t>
            </a:r>
            <a:r>
              <a:rPr lang="en-US" sz="1600" dirty="0"/>
              <a:t> Systems for Broad Rad </a:t>
            </a:r>
            <a:r>
              <a:rPr lang="en-US" sz="1600" dirty="0" err="1"/>
              <a:t>HArd</a:t>
            </a:r>
            <a:r>
              <a:rPr lang="en-US" sz="1600" dirty="0"/>
              <a:t> </a:t>
            </a:r>
            <a:r>
              <a:rPr lang="en-US" sz="1600" dirty="0" err="1"/>
              <a:t>INterconnect</a:t>
            </a:r>
            <a:endParaRPr lang="it-IT" sz="1600" dirty="0"/>
          </a:p>
          <a:p>
            <a:r>
              <a:rPr lang="it-IT" sz="1600" dirty="0" err="1"/>
              <a:t>It</a:t>
            </a:r>
            <a:r>
              <a:rPr lang="it-IT" sz="1600" dirty="0"/>
              <a:t> </a:t>
            </a:r>
            <a:r>
              <a:rPr lang="it-IT" sz="1600" dirty="0" err="1"/>
              <a:t>implements</a:t>
            </a:r>
            <a:r>
              <a:rPr lang="it-IT" sz="1600" dirty="0"/>
              <a:t> </a:t>
            </a:r>
            <a:r>
              <a:rPr lang="it-IT" sz="1600" dirty="0" err="1"/>
              <a:t>two</a:t>
            </a:r>
            <a:r>
              <a:rPr lang="it-IT" sz="1600" dirty="0"/>
              <a:t> 5 </a:t>
            </a:r>
            <a:r>
              <a:rPr lang="it-IT" sz="1600" dirty="0" err="1"/>
              <a:t>Gbps</a:t>
            </a:r>
            <a:r>
              <a:rPr lang="it-IT" sz="1600" dirty="0"/>
              <a:t> drivers for </a:t>
            </a:r>
            <a:r>
              <a:rPr lang="it-IT" sz="1600" dirty="0" err="1"/>
              <a:t>Silicon-Photonics</a:t>
            </a:r>
            <a:r>
              <a:rPr lang="it-IT" sz="1600" dirty="0"/>
              <a:t> Mach </a:t>
            </a:r>
            <a:r>
              <a:rPr lang="it-IT" sz="1600" dirty="0" err="1"/>
              <a:t>Zehnder</a:t>
            </a:r>
            <a:r>
              <a:rPr lang="it-IT" sz="1600" dirty="0"/>
              <a:t> </a:t>
            </a:r>
            <a:r>
              <a:rPr lang="it-IT" sz="1600" dirty="0" err="1"/>
              <a:t>Modulators</a:t>
            </a:r>
            <a:r>
              <a:rPr lang="it-IT" sz="1600" dirty="0"/>
              <a:t> and a high-</a:t>
            </a:r>
            <a:r>
              <a:rPr lang="it-IT" sz="1600" dirty="0" err="1"/>
              <a:t>speed</a:t>
            </a:r>
            <a:r>
              <a:rPr lang="it-IT" sz="1600" dirty="0"/>
              <a:t> </a:t>
            </a:r>
            <a:r>
              <a:rPr lang="it-IT" sz="1600" dirty="0" err="1"/>
              <a:t>serializer</a:t>
            </a:r>
            <a:r>
              <a:rPr lang="it-IT" sz="1600" dirty="0"/>
              <a:t> </a:t>
            </a:r>
          </a:p>
          <a:p>
            <a:r>
              <a:rPr lang="it-IT" sz="1600" dirty="0" err="1"/>
              <a:t>It</a:t>
            </a:r>
            <a:r>
              <a:rPr lang="it-IT" sz="1600" dirty="0"/>
              <a:t> </a:t>
            </a:r>
            <a:r>
              <a:rPr lang="it-IT" sz="1600" dirty="0" err="1"/>
              <a:t>is</a:t>
            </a:r>
            <a:r>
              <a:rPr lang="it-IT" sz="1600" dirty="0"/>
              <a:t> </a:t>
            </a:r>
            <a:r>
              <a:rPr lang="it-IT" sz="1600" dirty="0" err="1"/>
              <a:t>fabricated</a:t>
            </a:r>
            <a:r>
              <a:rPr lang="it-IT" sz="1600" dirty="0"/>
              <a:t> in 65 nm TSMC </a:t>
            </a:r>
            <a:r>
              <a:rPr lang="it-IT" sz="1600" dirty="0" err="1"/>
              <a:t>technology</a:t>
            </a:r>
            <a:r>
              <a:rPr lang="it-IT" sz="1600" dirty="0"/>
              <a:t> </a:t>
            </a:r>
            <a:r>
              <a:rPr lang="it-IT" sz="1600" dirty="0" err="1"/>
              <a:t>implementing</a:t>
            </a:r>
            <a:r>
              <a:rPr lang="it-IT" sz="1600" dirty="0"/>
              <a:t> RHBD </a:t>
            </a:r>
            <a:r>
              <a:rPr lang="it-IT" sz="1600" dirty="0" err="1"/>
              <a:t>techniques</a:t>
            </a:r>
            <a:r>
              <a:rPr lang="it-IT" sz="1600" dirty="0"/>
              <a:t> </a:t>
            </a:r>
            <a:r>
              <a:rPr lang="it-IT" sz="1600" dirty="0" err="1"/>
              <a:t>like</a:t>
            </a:r>
            <a:r>
              <a:rPr lang="it-IT" sz="1600" dirty="0"/>
              <a:t> </a:t>
            </a:r>
            <a:r>
              <a:rPr lang="it-IT" sz="1600" dirty="0" err="1"/>
              <a:t>Enclosed</a:t>
            </a:r>
            <a:r>
              <a:rPr lang="it-IT" sz="1600" dirty="0"/>
              <a:t> Layout, CML and double-long </a:t>
            </a:r>
            <a:r>
              <a:rPr lang="it-IT" sz="1600" dirty="0" err="1"/>
              <a:t>transistors</a:t>
            </a:r>
            <a:r>
              <a:rPr lang="it-IT" sz="1600" dirty="0"/>
              <a:t>.</a:t>
            </a:r>
          </a:p>
          <a:p>
            <a:endParaRPr lang="it-IT" sz="1600" dirty="0"/>
          </a:p>
        </p:txBody>
      </p:sp>
      <p:sp>
        <p:nvSpPr>
          <p:cNvPr id="4" name="Slide Number Placeholder 3"/>
          <p:cNvSpPr>
            <a:spLocks noGrp="1"/>
          </p:cNvSpPr>
          <p:nvPr>
            <p:ph type="sldNum" sz="quarter" idx="15"/>
          </p:nvPr>
        </p:nvSpPr>
        <p:spPr/>
        <p:txBody>
          <a:bodyPr/>
          <a:lstStyle/>
          <a:p>
            <a:fld id="{161F1979-B05D-4D1A-8CA8-8D4159EFA71A}" type="slidenum">
              <a:rPr lang="en-US" smtClean="0"/>
              <a:t>24</a:t>
            </a:fld>
            <a:endParaRPr lang="en-US"/>
          </a:p>
        </p:txBody>
      </p:sp>
      <p:grpSp>
        <p:nvGrpSpPr>
          <p:cNvPr id="18" name="Gruppo 3">
            <a:extLst>
              <a:ext uri="{FF2B5EF4-FFF2-40B4-BE49-F238E27FC236}">
                <a16:creationId xmlns:a16="http://schemas.microsoft.com/office/drawing/2014/main" id="{D48E8C11-768D-4B6E-B260-AF11E58C2012}"/>
              </a:ext>
            </a:extLst>
          </p:cNvPr>
          <p:cNvGrpSpPr/>
          <p:nvPr/>
        </p:nvGrpSpPr>
        <p:grpSpPr>
          <a:xfrm>
            <a:off x="1981200" y="3396581"/>
            <a:ext cx="5181600" cy="3077371"/>
            <a:chOff x="4151784" y="3947306"/>
            <a:chExt cx="4002008" cy="2373242"/>
          </a:xfrm>
        </p:grpSpPr>
        <p:graphicFrame>
          <p:nvGraphicFramePr>
            <p:cNvPr id="19" name="Grafico 4">
              <a:extLst>
                <a:ext uri="{FF2B5EF4-FFF2-40B4-BE49-F238E27FC236}">
                  <a16:creationId xmlns:a16="http://schemas.microsoft.com/office/drawing/2014/main" id="{6FE32A0E-734B-46BE-9E12-B89932737981}"/>
                </a:ext>
              </a:extLst>
            </p:cNvPr>
            <p:cNvGraphicFramePr>
              <a:graphicFrameLocks/>
            </p:cNvGraphicFramePr>
            <p:nvPr>
              <p:extLst>
                <p:ext uri="{D42A27DB-BD31-4B8C-83A1-F6EECF244321}">
                  <p14:modId xmlns:p14="http://schemas.microsoft.com/office/powerpoint/2010/main" val="1636597596"/>
                </p:ext>
              </p:extLst>
            </p:nvPr>
          </p:nvGraphicFramePr>
          <p:xfrm>
            <a:off x="4151784" y="3947306"/>
            <a:ext cx="4002008" cy="2373242"/>
          </p:xfrm>
          <a:graphic>
            <a:graphicData uri="http://schemas.openxmlformats.org/drawingml/2006/chart">
              <c:chart xmlns:c="http://schemas.openxmlformats.org/drawingml/2006/chart" xmlns:r="http://schemas.openxmlformats.org/officeDocument/2006/relationships" r:id="rId2"/>
            </a:graphicData>
          </a:graphic>
        </p:graphicFrame>
        <p:sp>
          <p:nvSpPr>
            <p:cNvPr id="20" name="CasellaDiTesto 6">
              <a:extLst>
                <a:ext uri="{FF2B5EF4-FFF2-40B4-BE49-F238E27FC236}">
                  <a16:creationId xmlns:a16="http://schemas.microsoft.com/office/drawing/2014/main" id="{5F4BB0BD-187E-43F0-A65E-1DF91C066479}"/>
                </a:ext>
              </a:extLst>
            </p:cNvPr>
            <p:cNvSpPr txBox="1"/>
            <p:nvPr/>
          </p:nvSpPr>
          <p:spPr>
            <a:xfrm>
              <a:off x="5001907" y="5592044"/>
              <a:ext cx="619614" cy="353602"/>
            </a:xfrm>
            <a:prstGeom prst="rect">
              <a:avLst/>
            </a:prstGeom>
            <a:noFill/>
          </p:spPr>
          <p:txBody>
            <a:bodyPr wrap="square" rtlCol="0">
              <a:noAutofit/>
            </a:bodyPr>
            <a:lstStyle/>
            <a:p>
              <a:pPr>
                <a:spcAft>
                  <a:spcPts val="0"/>
                </a:spcAft>
              </a:pPr>
              <a:r>
                <a:rPr lang="it-IT" sz="11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O16</a:t>
              </a:r>
              <a:endParaRPr lang="en-US" sz="1050" dirty="0">
                <a:effectLst/>
                <a:latin typeface="Times New Roman" panose="02020603050405020304" pitchFamily="18" charset="0"/>
                <a:ea typeface="Calibri" panose="020F0502020204030204" pitchFamily="34" charset="0"/>
              </a:endParaRPr>
            </a:p>
          </p:txBody>
        </p:sp>
        <p:sp>
          <p:nvSpPr>
            <p:cNvPr id="21" name="CasellaDiTesto 6">
              <a:extLst>
                <a:ext uri="{FF2B5EF4-FFF2-40B4-BE49-F238E27FC236}">
                  <a16:creationId xmlns:a16="http://schemas.microsoft.com/office/drawing/2014/main" id="{12465449-FBF8-4E07-AE58-664A293B9BC3}"/>
                </a:ext>
              </a:extLst>
            </p:cNvPr>
            <p:cNvSpPr txBox="1"/>
            <p:nvPr/>
          </p:nvSpPr>
          <p:spPr>
            <a:xfrm>
              <a:off x="4916874" y="4288378"/>
              <a:ext cx="619614" cy="353602"/>
            </a:xfrm>
            <a:prstGeom prst="rect">
              <a:avLst/>
            </a:prstGeom>
            <a:noFill/>
          </p:spPr>
          <p:txBody>
            <a:bodyPr wrap="square" rtlCol="0">
              <a:noAutofit/>
            </a:bodyPr>
            <a:lstStyle/>
            <a:p>
              <a:pPr>
                <a:spcAft>
                  <a:spcPts val="0"/>
                </a:spcAft>
              </a:pPr>
              <a:r>
                <a:rPr lang="it-IT" sz="11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Si28</a:t>
              </a:r>
              <a:endParaRPr lang="en-US" sz="1050" dirty="0">
                <a:effectLst/>
                <a:latin typeface="Times New Roman" panose="02020603050405020304" pitchFamily="18" charset="0"/>
                <a:ea typeface="Calibri" panose="020F0502020204030204" pitchFamily="34" charset="0"/>
              </a:endParaRPr>
            </a:p>
          </p:txBody>
        </p:sp>
        <p:sp>
          <p:nvSpPr>
            <p:cNvPr id="22" name="CasellaDiTesto 6">
              <a:extLst>
                <a:ext uri="{FF2B5EF4-FFF2-40B4-BE49-F238E27FC236}">
                  <a16:creationId xmlns:a16="http://schemas.microsoft.com/office/drawing/2014/main" id="{BCD0AE46-A0D8-43B9-80A0-934CA192BB31}"/>
                </a:ext>
              </a:extLst>
            </p:cNvPr>
            <p:cNvSpPr txBox="1"/>
            <p:nvPr/>
          </p:nvSpPr>
          <p:spPr>
            <a:xfrm>
              <a:off x="5311715" y="4170849"/>
              <a:ext cx="619614" cy="353602"/>
            </a:xfrm>
            <a:prstGeom prst="rect">
              <a:avLst/>
            </a:prstGeom>
            <a:noFill/>
          </p:spPr>
          <p:txBody>
            <a:bodyPr wrap="square" rtlCol="0">
              <a:noAutofit/>
            </a:bodyPr>
            <a:lstStyle/>
            <a:p>
              <a:pPr>
                <a:spcAft>
                  <a:spcPts val="0"/>
                </a:spcAft>
              </a:pPr>
              <a:r>
                <a:rPr lang="it-IT" sz="11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Cl35</a:t>
              </a:r>
              <a:endParaRPr lang="en-US" sz="1050" dirty="0">
                <a:effectLst/>
                <a:latin typeface="Times New Roman" panose="02020603050405020304" pitchFamily="18" charset="0"/>
                <a:ea typeface="Calibri" panose="020F0502020204030204" pitchFamily="34" charset="0"/>
              </a:endParaRPr>
            </a:p>
          </p:txBody>
        </p:sp>
        <p:sp>
          <p:nvSpPr>
            <p:cNvPr id="23" name="CasellaDiTesto 6">
              <a:extLst>
                <a:ext uri="{FF2B5EF4-FFF2-40B4-BE49-F238E27FC236}">
                  <a16:creationId xmlns:a16="http://schemas.microsoft.com/office/drawing/2014/main" id="{873F47CA-94AF-43EE-98B3-3A53EBFDF2D5}"/>
                </a:ext>
              </a:extLst>
            </p:cNvPr>
            <p:cNvSpPr txBox="1"/>
            <p:nvPr/>
          </p:nvSpPr>
          <p:spPr>
            <a:xfrm>
              <a:off x="5904472" y="4582202"/>
              <a:ext cx="619614" cy="353602"/>
            </a:xfrm>
            <a:prstGeom prst="rect">
              <a:avLst/>
            </a:prstGeom>
            <a:noFill/>
          </p:spPr>
          <p:txBody>
            <a:bodyPr wrap="square" rtlCol="0">
              <a:noAutofit/>
            </a:bodyPr>
            <a:lstStyle/>
            <a:p>
              <a:pPr>
                <a:spcAft>
                  <a:spcPts val="0"/>
                </a:spcAft>
              </a:pPr>
              <a:r>
                <a:rPr lang="it-IT" sz="1100" dirty="0">
                  <a:solidFill>
                    <a:srgbClr val="000000"/>
                  </a:solidFill>
                  <a:latin typeface="Calibri" panose="020F0502020204030204" pitchFamily="34" charset="0"/>
                  <a:ea typeface="Calibri" panose="020F0502020204030204" pitchFamily="34" charset="0"/>
                  <a:cs typeface="Arial" panose="020B0604020202020204" pitchFamily="34" charset="0"/>
                </a:rPr>
                <a:t>Ni58</a:t>
              </a:r>
              <a:endParaRPr lang="en-US" sz="1050" dirty="0">
                <a:effectLst/>
                <a:latin typeface="Times New Roman" panose="02020603050405020304" pitchFamily="18" charset="0"/>
                <a:ea typeface="Calibri" panose="020F0502020204030204" pitchFamily="34" charset="0"/>
              </a:endParaRPr>
            </a:p>
          </p:txBody>
        </p:sp>
        <p:sp>
          <p:nvSpPr>
            <p:cNvPr id="24" name="CasellaDiTesto 6">
              <a:extLst>
                <a:ext uri="{FF2B5EF4-FFF2-40B4-BE49-F238E27FC236}">
                  <a16:creationId xmlns:a16="http://schemas.microsoft.com/office/drawing/2014/main" id="{C6EDD85F-F17F-40FD-923C-362A3A957183}"/>
                </a:ext>
              </a:extLst>
            </p:cNvPr>
            <p:cNvSpPr txBox="1"/>
            <p:nvPr/>
          </p:nvSpPr>
          <p:spPr>
            <a:xfrm>
              <a:off x="6586902" y="4330760"/>
              <a:ext cx="619614" cy="353602"/>
            </a:xfrm>
            <a:prstGeom prst="rect">
              <a:avLst/>
            </a:prstGeom>
            <a:noFill/>
          </p:spPr>
          <p:txBody>
            <a:bodyPr wrap="square" rtlCol="0">
              <a:noAutofit/>
            </a:bodyPr>
            <a:lstStyle/>
            <a:p>
              <a:pPr>
                <a:spcAft>
                  <a:spcPts val="0"/>
                </a:spcAft>
              </a:pPr>
              <a:r>
                <a:rPr lang="it-IT" sz="1100" dirty="0">
                  <a:solidFill>
                    <a:srgbClr val="000000"/>
                  </a:solidFill>
                  <a:latin typeface="Calibri" panose="020F0502020204030204" pitchFamily="34" charset="0"/>
                  <a:ea typeface="Calibri" panose="020F0502020204030204" pitchFamily="34" charset="0"/>
                  <a:cs typeface="Arial" panose="020B0604020202020204" pitchFamily="34" charset="0"/>
                </a:rPr>
                <a:t>Br81</a:t>
              </a:r>
              <a:endParaRPr lang="en-US" sz="1050" dirty="0">
                <a:effectLst/>
                <a:latin typeface="Times New Roman" panose="02020603050405020304" pitchFamily="18" charset="0"/>
                <a:ea typeface="Calibri" panose="020F0502020204030204" pitchFamily="34" charset="0"/>
              </a:endParaRPr>
            </a:p>
          </p:txBody>
        </p:sp>
        <p:sp>
          <p:nvSpPr>
            <p:cNvPr id="25" name="CasellaDiTesto 6">
              <a:extLst>
                <a:ext uri="{FF2B5EF4-FFF2-40B4-BE49-F238E27FC236}">
                  <a16:creationId xmlns:a16="http://schemas.microsoft.com/office/drawing/2014/main" id="{4AD1F876-8831-4B41-BFC1-8810D7DA74D8}"/>
                </a:ext>
              </a:extLst>
            </p:cNvPr>
            <p:cNvSpPr txBox="1"/>
            <p:nvPr/>
          </p:nvSpPr>
          <p:spPr>
            <a:xfrm>
              <a:off x="7121075" y="4699732"/>
              <a:ext cx="619614" cy="353602"/>
            </a:xfrm>
            <a:prstGeom prst="rect">
              <a:avLst/>
            </a:prstGeom>
            <a:noFill/>
          </p:spPr>
          <p:txBody>
            <a:bodyPr wrap="square" rtlCol="0">
              <a:noAutofit/>
            </a:bodyPr>
            <a:lstStyle/>
            <a:p>
              <a:pPr>
                <a:spcAft>
                  <a:spcPts val="0"/>
                </a:spcAft>
              </a:pPr>
              <a:r>
                <a:rPr lang="it-IT" sz="1100" dirty="0">
                  <a:solidFill>
                    <a:srgbClr val="000000"/>
                  </a:solidFill>
                  <a:latin typeface="Calibri" panose="020F0502020204030204" pitchFamily="34" charset="0"/>
                  <a:ea typeface="Calibri" panose="020F0502020204030204" pitchFamily="34" charset="0"/>
                  <a:cs typeface="Arial" panose="020B0604020202020204" pitchFamily="34" charset="0"/>
                </a:rPr>
                <a:t>Ag109</a:t>
              </a:r>
              <a:endParaRPr lang="en-US" sz="1050" dirty="0">
                <a:effectLst/>
                <a:latin typeface="Times New Roman" panose="02020603050405020304" pitchFamily="18" charset="0"/>
                <a:ea typeface="Calibri" panose="020F0502020204030204" pitchFamily="34" charset="0"/>
              </a:endParaRPr>
            </a:p>
          </p:txBody>
        </p:sp>
        <p:sp>
          <p:nvSpPr>
            <p:cNvPr id="26" name="CasellaDiTesto 6">
              <a:extLst>
                <a:ext uri="{FF2B5EF4-FFF2-40B4-BE49-F238E27FC236}">
                  <a16:creationId xmlns:a16="http://schemas.microsoft.com/office/drawing/2014/main" id="{2A1C2A6C-4D8C-4738-BC80-0841EF6C00E3}"/>
                </a:ext>
              </a:extLst>
            </p:cNvPr>
            <p:cNvSpPr txBox="1"/>
            <p:nvPr/>
          </p:nvSpPr>
          <p:spPr>
            <a:xfrm>
              <a:off x="7534178" y="4405908"/>
              <a:ext cx="619614" cy="353602"/>
            </a:xfrm>
            <a:prstGeom prst="rect">
              <a:avLst/>
            </a:prstGeom>
            <a:noFill/>
          </p:spPr>
          <p:txBody>
            <a:bodyPr wrap="square" rtlCol="0">
              <a:noAutofit/>
            </a:bodyPr>
            <a:lstStyle/>
            <a:p>
              <a:pPr>
                <a:spcAft>
                  <a:spcPts val="0"/>
                </a:spcAft>
              </a:pPr>
              <a:r>
                <a:rPr lang="it-IT" sz="1100" dirty="0">
                  <a:solidFill>
                    <a:srgbClr val="000000"/>
                  </a:solidFill>
                  <a:latin typeface="Calibri" panose="020F0502020204030204" pitchFamily="34" charset="0"/>
                  <a:ea typeface="Calibri" panose="020F0502020204030204" pitchFamily="34" charset="0"/>
                  <a:cs typeface="Arial" panose="020B0604020202020204" pitchFamily="34" charset="0"/>
                </a:rPr>
                <a:t>I127</a:t>
              </a:r>
              <a:endParaRPr lang="en-US" sz="1050" dirty="0">
                <a:effectLst/>
                <a:latin typeface="Times New Roman" panose="02020603050405020304" pitchFamily="18" charset="0"/>
                <a:ea typeface="Calibri" panose="020F0502020204030204" pitchFamily="34" charset="0"/>
              </a:endParaRPr>
            </a:p>
          </p:txBody>
        </p:sp>
      </p:grpSp>
      <p:sp>
        <p:nvSpPr>
          <p:cNvPr id="29" name="TextBox 28"/>
          <p:cNvSpPr txBox="1"/>
          <p:nvPr/>
        </p:nvSpPr>
        <p:spPr>
          <a:xfrm>
            <a:off x="2742256" y="6550223"/>
            <a:ext cx="3618298" cy="307777"/>
          </a:xfrm>
          <a:prstGeom prst="rect">
            <a:avLst/>
          </a:prstGeom>
          <a:noFill/>
        </p:spPr>
        <p:txBody>
          <a:bodyPr wrap="none" rtlCol="0">
            <a:spAutoFit/>
          </a:bodyPr>
          <a:lstStyle/>
          <a:p>
            <a:r>
              <a:rPr lang="it-IT" sz="1400" i="1" dirty="0" err="1">
                <a:solidFill>
                  <a:schemeClr val="accent6"/>
                </a:solidFill>
              </a:rPr>
              <a:t>Spokeperson</a:t>
            </a:r>
            <a:r>
              <a:rPr lang="it-IT" sz="1400" i="1" dirty="0">
                <a:solidFill>
                  <a:schemeClr val="accent6"/>
                </a:solidFill>
              </a:rPr>
              <a:t>: Guido </a:t>
            </a:r>
            <a:r>
              <a:rPr lang="it-IT" sz="1400" i="1" dirty="0" err="1">
                <a:solidFill>
                  <a:schemeClr val="accent6"/>
                </a:solidFill>
              </a:rPr>
              <a:t>Magazzù</a:t>
            </a:r>
            <a:r>
              <a:rPr lang="it-IT" sz="1400" i="1" dirty="0">
                <a:solidFill>
                  <a:schemeClr val="accent6"/>
                </a:solidFill>
              </a:rPr>
              <a:t>, INFN Pisa</a:t>
            </a:r>
          </a:p>
        </p:txBody>
      </p:sp>
    </p:spTree>
    <p:extLst>
      <p:ext uri="{BB962C8B-B14F-4D97-AF65-F5344CB8AC3E}">
        <p14:creationId xmlns:p14="http://schemas.microsoft.com/office/powerpoint/2010/main" val="3111004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a:t>SEU test for </a:t>
            </a:r>
            <a:r>
              <a:rPr lang="it-IT" dirty="0" err="1"/>
              <a:t>LHCb</a:t>
            </a:r>
            <a:r>
              <a:rPr lang="it-IT" dirty="0"/>
              <a:t> RICH Detector Upgrade</a:t>
            </a:r>
          </a:p>
        </p:txBody>
      </p:sp>
      <p:sp>
        <p:nvSpPr>
          <p:cNvPr id="3" name="Content Placeholder 2"/>
          <p:cNvSpPr>
            <a:spLocks noGrp="1"/>
          </p:cNvSpPr>
          <p:nvPr>
            <p:ph sz="quarter" idx="1"/>
          </p:nvPr>
        </p:nvSpPr>
        <p:spPr/>
        <p:txBody>
          <a:bodyPr>
            <a:normAutofit/>
          </a:bodyPr>
          <a:lstStyle/>
          <a:p>
            <a:r>
              <a:rPr lang="it-IT" sz="1600" dirty="0" err="1"/>
              <a:t>Different</a:t>
            </a:r>
            <a:r>
              <a:rPr lang="it-IT" sz="1600" dirty="0"/>
              <a:t> </a:t>
            </a:r>
            <a:r>
              <a:rPr lang="it-IT" sz="1600" dirty="0" err="1"/>
              <a:t>irradiations</a:t>
            </a:r>
            <a:r>
              <a:rPr lang="it-IT" sz="1600" dirty="0"/>
              <a:t> </a:t>
            </a:r>
            <a:r>
              <a:rPr lang="it-IT" sz="1600" dirty="0" err="1"/>
              <a:t>performed</a:t>
            </a:r>
            <a:r>
              <a:rPr lang="it-IT" sz="1600" dirty="0"/>
              <a:t> in the </a:t>
            </a:r>
            <a:r>
              <a:rPr lang="it-IT" sz="1600" dirty="0" err="1"/>
              <a:t>period</a:t>
            </a:r>
            <a:r>
              <a:rPr lang="it-IT" sz="1600" dirty="0"/>
              <a:t> 2014-2018</a:t>
            </a:r>
          </a:p>
          <a:p>
            <a:pPr lvl="1"/>
            <a:r>
              <a:rPr lang="it-IT" sz="1300" dirty="0" err="1"/>
              <a:t>Heavy</a:t>
            </a:r>
            <a:r>
              <a:rPr lang="it-IT" sz="1300" dirty="0"/>
              <a:t> </a:t>
            </a:r>
            <a:r>
              <a:rPr lang="it-IT" sz="1300" dirty="0" err="1"/>
              <a:t>ions</a:t>
            </a:r>
            <a:r>
              <a:rPr lang="it-IT" sz="1300" dirty="0"/>
              <a:t> and 28 </a:t>
            </a:r>
            <a:r>
              <a:rPr lang="it-IT" sz="1300" dirty="0" err="1"/>
              <a:t>MeV</a:t>
            </a:r>
            <a:r>
              <a:rPr lang="it-IT" sz="1300" dirty="0"/>
              <a:t> </a:t>
            </a:r>
            <a:r>
              <a:rPr lang="it-IT" sz="1300" dirty="0" err="1"/>
              <a:t>protons</a:t>
            </a:r>
            <a:endParaRPr lang="it-IT" sz="1300" dirty="0"/>
          </a:p>
          <a:p>
            <a:r>
              <a:rPr lang="it-IT" sz="1600" dirty="0" err="1"/>
              <a:t>Radiation</a:t>
            </a:r>
            <a:r>
              <a:rPr lang="it-IT" sz="1600" dirty="0"/>
              <a:t> </a:t>
            </a:r>
            <a:r>
              <a:rPr lang="it-IT" sz="1600" dirty="0" err="1"/>
              <a:t>hardness</a:t>
            </a:r>
            <a:r>
              <a:rPr lang="it-IT" sz="1600" dirty="0"/>
              <a:t> </a:t>
            </a:r>
            <a:r>
              <a:rPr lang="it-IT" sz="1600" dirty="0" err="1"/>
              <a:t>characterization</a:t>
            </a:r>
            <a:r>
              <a:rPr lang="it-IT" sz="1600" dirty="0"/>
              <a:t> of the </a:t>
            </a:r>
            <a:r>
              <a:rPr lang="it-IT" sz="1600" dirty="0" err="1"/>
              <a:t>prototype</a:t>
            </a:r>
            <a:r>
              <a:rPr lang="it-IT" sz="1600" dirty="0"/>
              <a:t> and production </a:t>
            </a:r>
            <a:r>
              <a:rPr lang="it-IT" sz="1600" dirty="0" err="1"/>
              <a:t>versions</a:t>
            </a:r>
            <a:r>
              <a:rPr lang="it-IT" sz="1600" dirty="0"/>
              <a:t> of the CLARO ASIC (8 </a:t>
            </a:r>
            <a:r>
              <a:rPr lang="it-IT" sz="1600" dirty="0" err="1"/>
              <a:t>ch</a:t>
            </a:r>
            <a:r>
              <a:rPr lang="it-IT" sz="1600" dirty="0"/>
              <a:t>. </a:t>
            </a:r>
            <a:r>
              <a:rPr lang="it-IT" sz="1600" dirty="0" err="1"/>
              <a:t>ampl</a:t>
            </a:r>
            <a:r>
              <a:rPr lang="it-IT" sz="1600" dirty="0"/>
              <a:t>./</a:t>
            </a:r>
            <a:r>
              <a:rPr lang="it-IT" sz="1600" dirty="0" err="1"/>
              <a:t>discr</a:t>
            </a:r>
            <a:r>
              <a:rPr lang="it-IT" sz="1600" dirty="0"/>
              <a:t>. </a:t>
            </a:r>
            <a:r>
              <a:rPr lang="it-IT" sz="1600" dirty="0" err="1"/>
              <a:t>designed</a:t>
            </a:r>
            <a:r>
              <a:rPr lang="it-IT" sz="1600" dirty="0"/>
              <a:t> by INFN Ferrara/Milano-Bicocca/AGH-</a:t>
            </a:r>
            <a:r>
              <a:rPr lang="it-IT" sz="1600" dirty="0" err="1"/>
              <a:t>Krakow</a:t>
            </a:r>
            <a:r>
              <a:rPr lang="it-IT" sz="1600" dirty="0"/>
              <a:t>) and PMT </a:t>
            </a:r>
            <a:r>
              <a:rPr lang="it-IT" sz="1600" dirty="0" err="1"/>
              <a:t>glass</a:t>
            </a:r>
            <a:r>
              <a:rPr lang="it-IT" sz="1600" dirty="0"/>
              <a:t> </a:t>
            </a:r>
            <a:r>
              <a:rPr lang="it-IT" sz="1600" dirty="0" err="1"/>
              <a:t>transmittance</a:t>
            </a:r>
            <a:endParaRPr lang="it-IT" sz="1600" dirty="0"/>
          </a:p>
          <a:p>
            <a:r>
              <a:rPr lang="it-IT" sz="1600" dirty="0" err="1"/>
              <a:t>Tests</a:t>
            </a:r>
            <a:r>
              <a:rPr lang="it-IT" sz="1600" dirty="0"/>
              <a:t> </a:t>
            </a:r>
            <a:r>
              <a:rPr lang="it-IT" sz="1600" dirty="0" err="1"/>
              <a:t>at</a:t>
            </a:r>
            <a:r>
              <a:rPr lang="it-IT" sz="1600" dirty="0"/>
              <a:t> SIRAD </a:t>
            </a:r>
            <a:r>
              <a:rPr lang="it-IT" sz="1600" dirty="0" err="1"/>
              <a:t>were</a:t>
            </a:r>
            <a:r>
              <a:rPr lang="it-IT" sz="1600" dirty="0"/>
              <a:t> </a:t>
            </a:r>
            <a:r>
              <a:rPr lang="it-IT" sz="1600" dirty="0" err="1"/>
              <a:t>instrumental</a:t>
            </a:r>
            <a:r>
              <a:rPr lang="it-IT" sz="1600" dirty="0"/>
              <a:t> to </a:t>
            </a:r>
            <a:r>
              <a:rPr lang="it-IT" sz="1600" dirty="0" err="1"/>
              <a:t>assess</a:t>
            </a:r>
            <a:r>
              <a:rPr lang="it-IT" sz="1600" dirty="0"/>
              <a:t> the CLARO performance</a:t>
            </a:r>
          </a:p>
        </p:txBody>
      </p:sp>
      <p:sp>
        <p:nvSpPr>
          <p:cNvPr id="4" name="Slide Number Placeholder 3"/>
          <p:cNvSpPr>
            <a:spLocks noGrp="1"/>
          </p:cNvSpPr>
          <p:nvPr>
            <p:ph type="sldNum" sz="quarter" idx="15"/>
          </p:nvPr>
        </p:nvSpPr>
        <p:spPr/>
        <p:txBody>
          <a:bodyPr/>
          <a:lstStyle/>
          <a:p>
            <a:fld id="{161F1979-B05D-4D1A-8CA8-8D4159EFA71A}" type="slidenum">
              <a:rPr lang="en-US" smtClean="0"/>
              <a:t>25</a:t>
            </a:fld>
            <a:endParaRPr lang="en-US"/>
          </a:p>
        </p:txBody>
      </p:sp>
      <p:pic>
        <p:nvPicPr>
          <p:cNvPr id="6" name="Immagine 11">
            <a:extLst>
              <a:ext uri="{FF2B5EF4-FFF2-40B4-BE49-F238E27FC236}">
                <a16:creationId xmlns:a16="http://schemas.microsoft.com/office/drawing/2014/main" id="{4D735B8C-A9E4-4548-BB6A-FB09D14F8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791661"/>
            <a:ext cx="5187033" cy="3728591"/>
          </a:xfrm>
          <a:prstGeom prst="rect">
            <a:avLst/>
          </a:prstGeom>
        </p:spPr>
      </p:pic>
      <p:sp>
        <p:nvSpPr>
          <p:cNvPr id="7" name="TextBox 6"/>
          <p:cNvSpPr txBox="1"/>
          <p:nvPr/>
        </p:nvSpPr>
        <p:spPr>
          <a:xfrm>
            <a:off x="1750064" y="6550223"/>
            <a:ext cx="5649303" cy="307777"/>
          </a:xfrm>
          <a:prstGeom prst="rect">
            <a:avLst/>
          </a:prstGeom>
          <a:noFill/>
        </p:spPr>
        <p:txBody>
          <a:bodyPr wrap="none" rtlCol="0">
            <a:spAutoFit/>
          </a:bodyPr>
          <a:lstStyle/>
          <a:p>
            <a:r>
              <a:rPr lang="it-IT" sz="1400" i="1" dirty="0" err="1">
                <a:solidFill>
                  <a:schemeClr val="accent6"/>
                </a:solidFill>
              </a:rPr>
              <a:t>Spokeperson</a:t>
            </a:r>
            <a:r>
              <a:rPr lang="it-IT" sz="1400" i="1" dirty="0">
                <a:solidFill>
                  <a:schemeClr val="accent6"/>
                </a:solidFill>
              </a:rPr>
              <a:t>: Massimiliano Fiorini, Università and INFN Ferrara</a:t>
            </a:r>
          </a:p>
        </p:txBody>
      </p:sp>
    </p:spTree>
    <p:extLst>
      <p:ext uri="{BB962C8B-B14F-4D97-AF65-F5344CB8AC3E}">
        <p14:creationId xmlns:p14="http://schemas.microsoft.com/office/powerpoint/2010/main" val="39882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The </a:t>
            </a:r>
            <a:r>
              <a:rPr lang="it-IT" dirty="0" err="1"/>
              <a:t>Ion</a:t>
            </a:r>
            <a:r>
              <a:rPr lang="it-IT" dirty="0"/>
              <a:t> Electron </a:t>
            </a:r>
            <a:r>
              <a:rPr lang="it-IT" dirty="0" err="1"/>
              <a:t>Emission</a:t>
            </a:r>
            <a:r>
              <a:rPr lang="it-IT" dirty="0"/>
              <a:t> </a:t>
            </a:r>
            <a:r>
              <a:rPr lang="it-IT" dirty="0" err="1"/>
              <a:t>Microscope</a:t>
            </a:r>
            <a:endParaRPr lang="it-IT" dirty="0"/>
          </a:p>
        </p:txBody>
      </p:sp>
      <p:sp>
        <p:nvSpPr>
          <p:cNvPr id="3" name="Content Placeholder 2"/>
          <p:cNvSpPr>
            <a:spLocks noGrp="1"/>
          </p:cNvSpPr>
          <p:nvPr>
            <p:ph sz="quarter" idx="1"/>
          </p:nvPr>
        </p:nvSpPr>
        <p:spPr>
          <a:xfrm>
            <a:off x="457200" y="990600"/>
            <a:ext cx="8077200" cy="5483352"/>
          </a:xfrm>
        </p:spPr>
        <p:txBody>
          <a:bodyPr>
            <a:normAutofit/>
          </a:bodyPr>
          <a:lstStyle/>
          <a:p>
            <a:r>
              <a:rPr lang="en-US" sz="1600" dirty="0"/>
              <a:t>Time resolved ion induced SEE-</a:t>
            </a:r>
            <a:r>
              <a:rPr lang="en-US" sz="1600" dirty="0" err="1"/>
              <a:t>micromapping</a:t>
            </a:r>
            <a:r>
              <a:rPr lang="en-US" sz="1600" dirty="0"/>
              <a:t> with the IEEM: </a:t>
            </a:r>
          </a:p>
          <a:p>
            <a:pPr lvl="1"/>
            <a:r>
              <a:rPr lang="en-US" sz="1600" dirty="0"/>
              <a:t>single energetic heavy ion impact points are reconstructed with a resolution of a few microns at a rate of 1kHz over a circular area of 180 µm diameter.</a:t>
            </a:r>
          </a:p>
          <a:p>
            <a:endParaRPr lang="it-IT" sz="1600" dirty="0"/>
          </a:p>
        </p:txBody>
      </p:sp>
      <p:sp>
        <p:nvSpPr>
          <p:cNvPr id="4" name="Slide Number Placeholder 3"/>
          <p:cNvSpPr>
            <a:spLocks noGrp="1"/>
          </p:cNvSpPr>
          <p:nvPr>
            <p:ph type="sldNum" sz="quarter" idx="15"/>
          </p:nvPr>
        </p:nvSpPr>
        <p:spPr/>
        <p:txBody>
          <a:bodyPr/>
          <a:lstStyle/>
          <a:p>
            <a:fld id="{161F1979-B05D-4D1A-8CA8-8D4159EFA71A}" type="slidenum">
              <a:rPr lang="en-US" smtClean="0"/>
              <a:t>26</a:t>
            </a:fld>
            <a:endParaRPr lang="en-US"/>
          </a:p>
        </p:txBody>
      </p:sp>
      <p:pic>
        <p:nvPicPr>
          <p:cNvPr id="5" name="Picture 5" descr="DSC042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163888" y="2251837"/>
            <a:ext cx="5370512" cy="4359275"/>
          </a:xfrm>
          <a:prstGeom prst="rect">
            <a:avLst/>
          </a:prstGeom>
          <a:noFill/>
          <a:ln>
            <a:noFill/>
          </a:ln>
          <a:effectLst>
            <a:outerShdw blurRad="241300" dist="152400" dir="2700000" algn="tl" rotWithShape="0">
              <a:prstClr val="black">
                <a:alpha val="40000"/>
              </a:prstClr>
            </a:outerShdw>
          </a:effec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89" y="2280519"/>
            <a:ext cx="2275698" cy="2103120"/>
          </a:xfrm>
          <a:prstGeom prst="rect">
            <a:avLst/>
          </a:prstGeom>
          <a:noFill/>
          <a:ln w="9525">
            <a:noFill/>
            <a:miter lim="800000"/>
            <a:headEnd/>
            <a:tailEnd/>
          </a:ln>
        </p:spPr>
      </p:pic>
      <p:sp>
        <p:nvSpPr>
          <p:cNvPr id="7" name="Rettangolo 17"/>
          <p:cNvSpPr/>
          <p:nvPr/>
        </p:nvSpPr>
        <p:spPr>
          <a:xfrm>
            <a:off x="457200" y="1962643"/>
            <a:ext cx="3885331" cy="261610"/>
          </a:xfrm>
          <a:prstGeom prst="rect">
            <a:avLst/>
          </a:prstGeom>
        </p:spPr>
        <p:txBody>
          <a:bodyPr wrap="square">
            <a:spAutoFit/>
          </a:bodyPr>
          <a:lstStyle/>
          <a:p>
            <a:pPr marL="36576" algn="just" fontAlgn="auto">
              <a:spcBef>
                <a:spcPct val="20000"/>
              </a:spcBef>
              <a:spcAft>
                <a:spcPts val="0"/>
              </a:spcAft>
              <a:buClr>
                <a:schemeClr val="accent1"/>
              </a:buClr>
              <a:buSzPct val="80000"/>
              <a:defRPr/>
            </a:pPr>
            <a:r>
              <a:rPr lang="en-US" sz="1100" b="1" dirty="0">
                <a:solidFill>
                  <a:schemeClr val="accent1">
                    <a:lumMod val="75000"/>
                  </a:schemeClr>
                </a:solidFill>
                <a:cs typeface="Arial" pitchFamily="34" charset="0"/>
              </a:rPr>
              <a:t>power MOSFET device </a:t>
            </a:r>
            <a:r>
              <a:rPr lang="en-US" sz="1100" dirty="0">
                <a:cs typeface="Arial" pitchFamily="34" charset="0"/>
              </a:rPr>
              <a:t>with 223 MeV </a:t>
            </a:r>
            <a:r>
              <a:rPr lang="en-US" sz="1100" baseline="30000" dirty="0">
                <a:cs typeface="Arial" pitchFamily="34" charset="0"/>
              </a:rPr>
              <a:t>79</a:t>
            </a:r>
            <a:r>
              <a:rPr lang="en-US" sz="1100" dirty="0">
                <a:cs typeface="Arial" pitchFamily="34" charset="0"/>
              </a:rPr>
              <a:t>Br ions.</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665" y="4645152"/>
            <a:ext cx="2275697" cy="2103120"/>
          </a:xfrm>
          <a:prstGeom prst="rect">
            <a:avLst/>
          </a:prstGeom>
          <a:noFill/>
          <a:ln w="9525">
            <a:noFill/>
            <a:miter lim="800000"/>
            <a:headEnd/>
            <a:tailEnd/>
          </a:ln>
        </p:spPr>
      </p:pic>
    </p:spTree>
    <p:extLst>
      <p:ext uri="{BB962C8B-B14F-4D97-AF65-F5344CB8AC3E}">
        <p14:creationId xmlns:p14="http://schemas.microsoft.com/office/powerpoint/2010/main" val="72497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924800" cy="563562"/>
          </a:xfrm>
        </p:spPr>
        <p:txBody>
          <a:bodyPr/>
          <a:lstStyle/>
          <a:p>
            <a:r>
              <a:rPr lang="it-IT" dirty="0"/>
              <a:t>Radiation </a:t>
            </a:r>
            <a:r>
              <a:rPr lang="it-IT" dirty="0" err="1"/>
              <a:t>environments</a:t>
            </a:r>
            <a:r>
              <a:rPr lang="it-IT" dirty="0"/>
              <a:t> of </a:t>
            </a:r>
            <a:r>
              <a:rPr lang="it-IT" dirty="0" err="1"/>
              <a:t>interest</a:t>
            </a:r>
            <a:endParaRPr lang="it-IT" dirty="0"/>
          </a:p>
        </p:txBody>
      </p:sp>
      <p:sp>
        <p:nvSpPr>
          <p:cNvPr id="3" name="Content Placeholder 2"/>
          <p:cNvSpPr>
            <a:spLocks noGrp="1"/>
          </p:cNvSpPr>
          <p:nvPr>
            <p:ph sz="quarter" idx="1"/>
          </p:nvPr>
        </p:nvSpPr>
        <p:spPr>
          <a:xfrm>
            <a:off x="457200" y="990600"/>
            <a:ext cx="3962400" cy="5483352"/>
          </a:xfrm>
        </p:spPr>
        <p:txBody>
          <a:bodyPr>
            <a:normAutofit/>
          </a:bodyPr>
          <a:lstStyle/>
          <a:p>
            <a:endParaRPr lang="it-IT" sz="1800" b="1" dirty="0">
              <a:solidFill>
                <a:schemeClr val="accent1">
                  <a:lumMod val="75000"/>
                </a:schemeClr>
              </a:solidFill>
            </a:endParaRPr>
          </a:p>
          <a:p>
            <a:r>
              <a:rPr lang="it-IT" sz="1800" b="1" dirty="0">
                <a:solidFill>
                  <a:schemeClr val="accent1">
                    <a:lumMod val="75000"/>
                  </a:schemeClr>
                </a:solidFill>
              </a:rPr>
              <a:t>High Energy and </a:t>
            </a:r>
            <a:r>
              <a:rPr lang="it-IT" sz="1800" b="1" dirty="0" err="1">
                <a:solidFill>
                  <a:schemeClr val="accent1">
                    <a:lumMod val="75000"/>
                  </a:schemeClr>
                </a:solidFill>
              </a:rPr>
              <a:t>Nuclear</a:t>
            </a:r>
            <a:r>
              <a:rPr lang="it-IT" sz="1800" b="1" dirty="0">
                <a:solidFill>
                  <a:schemeClr val="accent1">
                    <a:lumMod val="75000"/>
                  </a:schemeClr>
                </a:solidFill>
              </a:rPr>
              <a:t> </a:t>
            </a:r>
            <a:r>
              <a:rPr lang="it-IT" sz="1800" b="1" dirty="0" err="1">
                <a:solidFill>
                  <a:schemeClr val="accent1">
                    <a:lumMod val="75000"/>
                  </a:schemeClr>
                </a:solidFill>
              </a:rPr>
              <a:t>Physics</a:t>
            </a:r>
            <a:r>
              <a:rPr lang="it-IT" sz="1800" b="1" dirty="0">
                <a:solidFill>
                  <a:schemeClr val="accent1">
                    <a:lumMod val="75000"/>
                  </a:schemeClr>
                </a:solidFill>
              </a:rPr>
              <a:t> </a:t>
            </a:r>
            <a:r>
              <a:rPr lang="it-IT" sz="1800" b="1" dirty="0" err="1">
                <a:solidFill>
                  <a:schemeClr val="accent1">
                    <a:lumMod val="75000"/>
                  </a:schemeClr>
                </a:solidFill>
              </a:rPr>
              <a:t>Environments</a:t>
            </a:r>
            <a:endParaRPr lang="it-IT" sz="1800" b="1"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r>
              <a:rPr lang="it-IT" sz="1800" b="1" dirty="0">
                <a:solidFill>
                  <a:schemeClr val="accent1">
                    <a:lumMod val="75000"/>
                  </a:schemeClr>
                </a:solidFill>
              </a:rPr>
              <a:t>Space </a:t>
            </a:r>
            <a:r>
              <a:rPr lang="it-IT" sz="1800" b="1" dirty="0" err="1">
                <a:solidFill>
                  <a:schemeClr val="accent1">
                    <a:lumMod val="75000"/>
                  </a:schemeClr>
                </a:solidFill>
              </a:rPr>
              <a:t>environments</a:t>
            </a:r>
            <a:endParaRPr lang="it-IT" sz="1800" b="1"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endParaRPr lang="it-IT" sz="1800" dirty="0">
              <a:solidFill>
                <a:schemeClr val="accent1">
                  <a:lumMod val="75000"/>
                </a:schemeClr>
              </a:solidFill>
            </a:endParaRPr>
          </a:p>
          <a:p>
            <a:r>
              <a:rPr lang="it-IT" sz="1800" b="1" dirty="0" err="1">
                <a:solidFill>
                  <a:schemeClr val="accent1">
                    <a:lumMod val="75000"/>
                  </a:schemeClr>
                </a:solidFill>
              </a:rPr>
              <a:t>Everyday</a:t>
            </a:r>
            <a:r>
              <a:rPr lang="it-IT" sz="1800" b="1" dirty="0">
                <a:solidFill>
                  <a:schemeClr val="accent1">
                    <a:lumMod val="75000"/>
                  </a:schemeClr>
                </a:solidFill>
              </a:rPr>
              <a:t> </a:t>
            </a:r>
            <a:r>
              <a:rPr lang="it-IT" sz="1800" b="1" dirty="0" err="1">
                <a:solidFill>
                  <a:schemeClr val="accent1">
                    <a:lumMod val="75000"/>
                  </a:schemeClr>
                </a:solidFill>
              </a:rPr>
              <a:t>environments</a:t>
            </a:r>
            <a:endParaRPr lang="it-IT" sz="1800" b="1" dirty="0">
              <a:solidFill>
                <a:schemeClr val="accent1">
                  <a:lumMod val="75000"/>
                </a:schemeClr>
              </a:solidFill>
            </a:endParaRPr>
          </a:p>
        </p:txBody>
      </p:sp>
      <p:sp>
        <p:nvSpPr>
          <p:cNvPr id="4" name="Slide Number Placeholder 3"/>
          <p:cNvSpPr>
            <a:spLocks noGrp="1"/>
          </p:cNvSpPr>
          <p:nvPr>
            <p:ph type="sldNum" sz="quarter" idx="15"/>
          </p:nvPr>
        </p:nvSpPr>
        <p:spPr/>
        <p:txBody>
          <a:bodyPr/>
          <a:lstStyle/>
          <a:p>
            <a:fld id="{161F1979-B05D-4D1A-8CA8-8D4159EFA71A}" type="slidenum">
              <a:rPr lang="en-US" smtClean="0"/>
              <a:t>3</a:t>
            </a:fld>
            <a:endParaRPr lang="en-US"/>
          </a:p>
        </p:txBody>
      </p:sp>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b="17381"/>
          <a:stretch/>
        </p:blipFill>
        <p:spPr>
          <a:xfrm>
            <a:off x="4921470" y="4883689"/>
            <a:ext cx="2987091" cy="1974311"/>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015999"/>
            <a:ext cx="3709416" cy="1610089"/>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F8086536-F8FF-4EDC-86AE-470C5CCB76FB}"/>
              </a:ext>
            </a:extLst>
          </p:cNvPr>
          <p:cNvGrpSpPr/>
          <p:nvPr/>
        </p:nvGrpSpPr>
        <p:grpSpPr>
          <a:xfrm>
            <a:off x="3627787" y="3025629"/>
            <a:ext cx="2739102" cy="1924229"/>
            <a:chOff x="3627787" y="3025629"/>
            <a:chExt cx="2739102" cy="1924229"/>
          </a:xfrm>
        </p:grpSpPr>
        <p:pic>
          <p:nvPicPr>
            <p:cNvPr id="7" name="Picture 6">
              <a:extLst>
                <a:ext uri="{FF2B5EF4-FFF2-40B4-BE49-F238E27FC236}">
                  <a16:creationId xmlns:a16="http://schemas.microsoft.com/office/drawing/2014/main" id="{17E925D1-65D5-4B5D-A2BB-59FE70E2E26E}"/>
                </a:ext>
              </a:extLst>
            </p:cNvPr>
            <p:cNvPicPr>
              <a:picLocks noChangeAspect="1"/>
            </p:cNvPicPr>
            <p:nvPr/>
          </p:nvPicPr>
          <p:blipFill>
            <a:blip r:embed="rId4"/>
            <a:stretch>
              <a:fillRect/>
            </a:stretch>
          </p:blipFill>
          <p:spPr>
            <a:xfrm>
              <a:off x="3735246" y="3025629"/>
              <a:ext cx="2631643" cy="1728787"/>
            </a:xfrm>
            <a:prstGeom prst="rect">
              <a:avLst/>
            </a:prstGeom>
          </p:spPr>
        </p:pic>
        <p:sp>
          <p:nvSpPr>
            <p:cNvPr id="8" name="TextBox 7">
              <a:extLst>
                <a:ext uri="{FF2B5EF4-FFF2-40B4-BE49-F238E27FC236}">
                  <a16:creationId xmlns:a16="http://schemas.microsoft.com/office/drawing/2014/main" id="{ECC861CD-398C-4FAF-9750-3C898541848A}"/>
                </a:ext>
              </a:extLst>
            </p:cNvPr>
            <p:cNvSpPr txBox="1"/>
            <p:nvPr/>
          </p:nvSpPr>
          <p:spPr>
            <a:xfrm>
              <a:off x="3627787" y="4688248"/>
              <a:ext cx="2193229" cy="261610"/>
            </a:xfrm>
            <a:prstGeom prst="rect">
              <a:avLst/>
            </a:prstGeom>
            <a:solidFill>
              <a:srgbClr val="E4E5E6">
                <a:alpha val="50196"/>
              </a:srgbClr>
            </a:solidFill>
          </p:spPr>
          <p:txBody>
            <a:bodyPr wrap="none" rtlCol="0">
              <a:spAutoFit/>
            </a:bodyPr>
            <a:lstStyle/>
            <a:p>
              <a:r>
                <a:rPr lang="it-IT" sz="1100" dirty="0"/>
                <a:t>NASA </a:t>
              </a:r>
              <a:r>
                <a:rPr lang="it-IT" sz="1100" dirty="0" err="1"/>
                <a:t>Curiosity</a:t>
              </a:r>
              <a:r>
                <a:rPr lang="it-IT" sz="1100" dirty="0"/>
                <a:t> </a:t>
              </a:r>
              <a:r>
                <a:rPr lang="it-IT" sz="1100" dirty="0" err="1"/>
                <a:t>rover</a:t>
              </a:r>
              <a:r>
                <a:rPr lang="it-IT" sz="1100" dirty="0"/>
                <a:t> on Mars</a:t>
              </a:r>
            </a:p>
          </p:txBody>
        </p:sp>
      </p:gr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2730416"/>
            <a:ext cx="2771632" cy="1797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360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71197-E40E-4C81-B8D3-BE69E47AF2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90600"/>
            <a:ext cx="7996238" cy="563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it-IT" dirty="0"/>
              <a:t>Single </a:t>
            </a:r>
            <a:r>
              <a:rPr lang="it-IT" dirty="0" err="1"/>
              <a:t>Event</a:t>
            </a:r>
            <a:r>
              <a:rPr lang="it-IT" dirty="0"/>
              <a:t> Cross </a:t>
            </a:r>
            <a:r>
              <a:rPr lang="it-IT" dirty="0" err="1"/>
              <a:t>section</a:t>
            </a:r>
            <a:r>
              <a:rPr lang="it-IT" dirty="0"/>
              <a:t> curve</a:t>
            </a:r>
          </a:p>
        </p:txBody>
      </p:sp>
      <p:sp>
        <p:nvSpPr>
          <p:cNvPr id="4" name="Slide Number Placeholder 3"/>
          <p:cNvSpPr>
            <a:spLocks noGrp="1"/>
          </p:cNvSpPr>
          <p:nvPr>
            <p:ph type="sldNum" sz="quarter" idx="15"/>
          </p:nvPr>
        </p:nvSpPr>
        <p:spPr/>
        <p:txBody>
          <a:bodyPr/>
          <a:lstStyle/>
          <a:p>
            <a:fld id="{161F1979-B05D-4D1A-8CA8-8D4159EFA71A}" type="slidenum">
              <a:rPr lang="en-US" smtClean="0"/>
              <a:t>4</a:t>
            </a:fld>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86200"/>
            <a:ext cx="4912292"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5504E6F-FD07-4D24-9A28-15C72B5FEB90}"/>
              </a:ext>
            </a:extLst>
          </p:cNvPr>
          <p:cNvSpPr txBox="1"/>
          <p:nvPr/>
        </p:nvSpPr>
        <p:spPr>
          <a:xfrm>
            <a:off x="268705" y="6524201"/>
            <a:ext cx="3122971" cy="261610"/>
          </a:xfrm>
          <a:prstGeom prst="rect">
            <a:avLst/>
          </a:prstGeom>
          <a:solidFill>
            <a:srgbClr val="E4E5E6">
              <a:alpha val="50196"/>
            </a:srgbClr>
          </a:solidFill>
        </p:spPr>
        <p:txBody>
          <a:bodyPr wrap="none" rtlCol="0">
            <a:spAutoFit/>
          </a:bodyPr>
          <a:lstStyle/>
          <a:p>
            <a:r>
              <a:rPr lang="it-IT" sz="1100" dirty="0"/>
              <a:t>Cross </a:t>
            </a:r>
            <a:r>
              <a:rPr lang="it-IT" sz="1100" dirty="0" err="1"/>
              <a:t>section</a:t>
            </a:r>
            <a:r>
              <a:rPr lang="it-IT" sz="1100" dirty="0"/>
              <a:t> curve of the ESA-SEU monitor.</a:t>
            </a:r>
          </a:p>
        </p:txBody>
      </p:sp>
      <p:sp>
        <p:nvSpPr>
          <p:cNvPr id="9" name="TextBox 8">
            <a:extLst>
              <a:ext uri="{FF2B5EF4-FFF2-40B4-BE49-F238E27FC236}">
                <a16:creationId xmlns:a16="http://schemas.microsoft.com/office/drawing/2014/main" id="{845C9512-97CB-4726-8900-64D8550819C7}"/>
              </a:ext>
            </a:extLst>
          </p:cNvPr>
          <p:cNvSpPr txBox="1"/>
          <p:nvPr/>
        </p:nvSpPr>
        <p:spPr>
          <a:xfrm>
            <a:off x="3657600" y="5239162"/>
            <a:ext cx="2662989" cy="600164"/>
          </a:xfrm>
          <a:prstGeom prst="rect">
            <a:avLst/>
          </a:prstGeom>
          <a:solidFill>
            <a:srgbClr val="E4E5E6">
              <a:alpha val="50196"/>
            </a:srgbClr>
          </a:solidFill>
        </p:spPr>
        <p:txBody>
          <a:bodyPr wrap="square" rtlCol="0">
            <a:spAutoFit/>
          </a:bodyPr>
          <a:lstStyle/>
          <a:p>
            <a:r>
              <a:rPr lang="it-IT" sz="1100" dirty="0" err="1"/>
              <a:t>Simulatio</a:t>
            </a:r>
            <a:r>
              <a:rPr lang="it-IT" sz="1100" dirty="0"/>
              <a:t> of the </a:t>
            </a:r>
            <a:r>
              <a:rPr lang="it-IT" sz="1100" dirty="0" err="1"/>
              <a:t>sensitivity</a:t>
            </a:r>
            <a:r>
              <a:rPr lang="it-IT" sz="1100" dirty="0"/>
              <a:t> to </a:t>
            </a:r>
            <a:r>
              <a:rPr lang="it-IT" sz="1100" i="1" dirty="0"/>
              <a:t>single event </a:t>
            </a:r>
            <a:r>
              <a:rPr lang="it-IT" sz="1100" i="1" dirty="0" err="1"/>
              <a:t>upset</a:t>
            </a:r>
            <a:r>
              <a:rPr lang="it-IT" sz="1100" dirty="0"/>
              <a:t>  of a SRAM </a:t>
            </a:r>
            <a:r>
              <a:rPr lang="it-IT" sz="1100" dirty="0" err="1"/>
              <a:t>memory</a:t>
            </a:r>
            <a:r>
              <a:rPr lang="it-IT" sz="1100" dirty="0"/>
              <a:t> </a:t>
            </a:r>
            <a:r>
              <a:rPr lang="it-IT" sz="1100" dirty="0" err="1"/>
              <a:t>cell</a:t>
            </a:r>
            <a:r>
              <a:rPr lang="it-IT" sz="1100" dirty="0"/>
              <a:t>.</a:t>
            </a:r>
            <a:br>
              <a:rPr lang="it-IT" sz="1100" dirty="0"/>
            </a:br>
            <a:r>
              <a:rPr lang="it-IT" sz="1100" dirty="0"/>
              <a:t>(</a:t>
            </a:r>
            <a:r>
              <a:rPr lang="it-IT" sz="1100" i="1" dirty="0" err="1"/>
              <a:t>Courtesy</a:t>
            </a:r>
            <a:r>
              <a:rPr lang="it-IT" sz="1100" i="1" dirty="0"/>
              <a:t> of prof. Barney Doyle)</a:t>
            </a:r>
          </a:p>
        </p:txBody>
      </p:sp>
    </p:spTree>
    <p:extLst>
      <p:ext uri="{BB962C8B-B14F-4D97-AF65-F5344CB8AC3E}">
        <p14:creationId xmlns:p14="http://schemas.microsoft.com/office/powerpoint/2010/main" val="290011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The SIRAD </a:t>
            </a:r>
            <a:r>
              <a:rPr lang="it-IT" dirty="0" err="1"/>
              <a:t>irradiation</a:t>
            </a:r>
            <a:r>
              <a:rPr lang="it-IT" dirty="0"/>
              <a:t> </a:t>
            </a:r>
            <a:r>
              <a:rPr lang="it-IT" dirty="0" err="1"/>
              <a:t>facility</a:t>
            </a:r>
            <a:endParaRPr lang="en-US" dirty="0"/>
          </a:p>
        </p:txBody>
      </p:sp>
      <p:sp>
        <p:nvSpPr>
          <p:cNvPr id="4" name="Slide Number Placeholder 3"/>
          <p:cNvSpPr>
            <a:spLocks noGrp="1"/>
          </p:cNvSpPr>
          <p:nvPr>
            <p:ph type="sldNum" sz="quarter" idx="15"/>
          </p:nvPr>
        </p:nvSpPr>
        <p:spPr/>
        <p:txBody>
          <a:bodyPr/>
          <a:lstStyle/>
          <a:p>
            <a:fld id="{161F1979-B05D-4D1A-8CA8-8D4159EFA71A}" type="slidenum">
              <a:rPr lang="en-US" smtClean="0"/>
              <a:t>5</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03" y="3490383"/>
            <a:ext cx="4048197" cy="329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5" descr="20_lineasirad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95" y="971551"/>
            <a:ext cx="8515205" cy="24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038600" y="4191000"/>
            <a:ext cx="4495800" cy="2362200"/>
          </a:xfrm>
          <a:prstGeom prst="rect">
            <a:avLst/>
          </a:prstGeom>
          <a:noFill/>
          <a:ln>
            <a:noFill/>
          </a:ln>
        </p:spPr>
        <p:txBody>
          <a:bodyPr lIns="90000" tIns="60876" rIns="90000" bIns="45000"/>
          <a:lstStyle>
            <a:lvl1pPr eaLnBrk="0" hangingPunct="0">
              <a:lnSpc>
                <a:spcPct val="120000"/>
              </a:lnSpc>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1pPr>
            <a:lvl2pPr eaLnBrk="0" hangingPunct="0">
              <a:lnSpc>
                <a:spcPct val="120000"/>
              </a:lnSpc>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2pPr>
            <a:lvl3pPr eaLnBrk="0" hangingPunct="0">
              <a:lnSpc>
                <a:spcPct val="120000"/>
              </a:lnSpc>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3pPr>
            <a:lvl4pPr eaLnBrk="0" hangingPunct="0">
              <a:lnSpc>
                <a:spcPct val="120000"/>
              </a:lnSpc>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4pPr>
            <a:lvl5pPr eaLnBrk="0" hangingPunct="0">
              <a:lnSpc>
                <a:spcPct val="120000"/>
              </a:lnSpc>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5pPr>
            <a:lvl6pPr marL="2514600" indent="-228600" defTabSz="449263" eaLnBrk="0" fontAlgn="base" hangingPunct="0">
              <a:lnSpc>
                <a:spcPct val="120000"/>
              </a:lnSpc>
              <a:spcBef>
                <a:spcPct val="0"/>
              </a:spcBef>
              <a:spcAft>
                <a:spcPct val="0"/>
              </a:spcAft>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6pPr>
            <a:lvl7pPr marL="2971800" indent="-228600" defTabSz="449263" eaLnBrk="0" fontAlgn="base" hangingPunct="0">
              <a:lnSpc>
                <a:spcPct val="120000"/>
              </a:lnSpc>
              <a:spcBef>
                <a:spcPct val="0"/>
              </a:spcBef>
              <a:spcAft>
                <a:spcPct val="0"/>
              </a:spcAft>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7pPr>
            <a:lvl8pPr marL="3429000" indent="-228600" defTabSz="449263" eaLnBrk="0" fontAlgn="base" hangingPunct="0">
              <a:lnSpc>
                <a:spcPct val="120000"/>
              </a:lnSpc>
              <a:spcBef>
                <a:spcPct val="0"/>
              </a:spcBef>
              <a:spcAft>
                <a:spcPct val="0"/>
              </a:spcAft>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8pPr>
            <a:lvl9pPr marL="3886200" indent="-228600" defTabSz="449263" eaLnBrk="0" fontAlgn="base" hangingPunct="0">
              <a:lnSpc>
                <a:spcPct val="120000"/>
              </a:lnSpc>
              <a:spcBef>
                <a:spcPct val="0"/>
              </a:spcBef>
              <a:spcAft>
                <a:spcPct val="0"/>
              </a:spcAft>
              <a:buClr>
                <a:schemeClr val="bg1"/>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D6D6F5"/>
                </a:solidFill>
                <a:latin typeface="Arial" charset="0"/>
                <a:ea typeface="Arial Unicode MS" pitchFamily="34" charset="-128"/>
                <a:cs typeface="Arial Unicode MS" pitchFamily="34" charset="-128"/>
              </a:defRPr>
            </a:lvl9pPr>
          </a:lstStyle>
          <a:p>
            <a:pPr marL="742950" lvl="1" indent="-285750" algn="just" eaLnBrk="1">
              <a:lnSpc>
                <a:spcPct val="93000"/>
              </a:lnSpc>
              <a:spcAft>
                <a:spcPts val="1425"/>
              </a:spcAft>
              <a:buClr>
                <a:schemeClr val="accent1">
                  <a:lumMod val="75000"/>
                </a:schemeClr>
              </a:buClr>
              <a:buFont typeface="Wingdings" panose="05000000000000000000" pitchFamily="2" charset="2"/>
              <a:buChar char="§"/>
            </a:pPr>
            <a:r>
              <a:rPr lang="en-US" b="1" dirty="0">
                <a:solidFill>
                  <a:schemeClr val="accent1">
                    <a:lumMod val="75000"/>
                  </a:schemeClr>
                </a:solidFill>
                <a:latin typeface="+mj-lt"/>
                <a:cs typeface="Times New Roman" pitchFamily="18" charset="0"/>
              </a:rPr>
              <a:t>SEE</a:t>
            </a:r>
            <a:r>
              <a:rPr lang="en-US" b="1" dirty="0">
                <a:solidFill>
                  <a:srgbClr val="0066FF"/>
                </a:solidFill>
                <a:latin typeface="+mj-lt"/>
                <a:cs typeface="Times New Roman" pitchFamily="18" charset="0"/>
              </a:rPr>
              <a:t> </a:t>
            </a:r>
            <a:r>
              <a:rPr lang="en-US" dirty="0">
                <a:solidFill>
                  <a:schemeClr val="tx1"/>
                </a:solidFill>
                <a:latin typeface="+mj-lt"/>
                <a:cs typeface="Times New Roman" pitchFamily="18" charset="0"/>
              </a:rPr>
              <a:t>tests with heavy ions</a:t>
            </a:r>
          </a:p>
          <a:p>
            <a:pPr marL="742950" lvl="1" indent="-285750" algn="just" eaLnBrk="1">
              <a:lnSpc>
                <a:spcPct val="93000"/>
              </a:lnSpc>
              <a:spcAft>
                <a:spcPts val="1425"/>
              </a:spcAft>
              <a:buClr>
                <a:schemeClr val="accent1">
                  <a:lumMod val="75000"/>
                </a:schemeClr>
              </a:buClr>
              <a:buFont typeface="Wingdings" panose="05000000000000000000" pitchFamily="2" charset="2"/>
              <a:buChar char="§"/>
            </a:pPr>
            <a:r>
              <a:rPr lang="en-US" b="1" dirty="0">
                <a:solidFill>
                  <a:schemeClr val="accent1">
                    <a:lumMod val="75000"/>
                  </a:schemeClr>
                </a:solidFill>
                <a:latin typeface="+mj-lt"/>
                <a:cs typeface="Times New Roman" pitchFamily="18" charset="0"/>
              </a:rPr>
              <a:t>DDD</a:t>
            </a:r>
            <a:r>
              <a:rPr lang="en-US" b="1" dirty="0">
                <a:solidFill>
                  <a:srgbClr val="0066FF"/>
                </a:solidFill>
                <a:latin typeface="+mj-lt"/>
                <a:cs typeface="Times New Roman" pitchFamily="18" charset="0"/>
              </a:rPr>
              <a:t> </a:t>
            </a:r>
            <a:r>
              <a:rPr lang="en-US" dirty="0">
                <a:solidFill>
                  <a:schemeClr val="tx1"/>
                </a:solidFill>
                <a:latin typeface="+mj-lt"/>
                <a:cs typeface="Times New Roman" pitchFamily="18" charset="0"/>
              </a:rPr>
              <a:t>with protons and lithium ions</a:t>
            </a:r>
          </a:p>
          <a:p>
            <a:pPr marL="742950" lvl="1" indent="-285750" algn="just" eaLnBrk="1">
              <a:lnSpc>
                <a:spcPct val="93000"/>
              </a:lnSpc>
              <a:spcAft>
                <a:spcPts val="1425"/>
              </a:spcAft>
              <a:buClr>
                <a:schemeClr val="accent1">
                  <a:lumMod val="75000"/>
                </a:schemeClr>
              </a:buClr>
              <a:buFont typeface="Wingdings" panose="05000000000000000000" pitchFamily="2" charset="2"/>
              <a:buChar char="§"/>
            </a:pPr>
            <a:r>
              <a:rPr lang="en-US" b="1" dirty="0">
                <a:solidFill>
                  <a:schemeClr val="accent1">
                    <a:lumMod val="75000"/>
                  </a:schemeClr>
                </a:solidFill>
                <a:latin typeface="+mj-lt"/>
                <a:cs typeface="Times New Roman" pitchFamily="18" charset="0"/>
              </a:rPr>
              <a:t>TID</a:t>
            </a:r>
            <a:r>
              <a:rPr lang="en-US" b="1" dirty="0">
                <a:solidFill>
                  <a:srgbClr val="0066FF"/>
                </a:solidFill>
                <a:latin typeface="+mj-lt"/>
                <a:cs typeface="Times New Roman" pitchFamily="18" charset="0"/>
              </a:rPr>
              <a:t> </a:t>
            </a:r>
            <a:r>
              <a:rPr lang="en-US" dirty="0">
                <a:solidFill>
                  <a:schemeClr val="tx1"/>
                </a:solidFill>
                <a:latin typeface="+mj-lt"/>
                <a:cs typeface="Times New Roman" pitchFamily="18" charset="0"/>
              </a:rPr>
              <a:t>with heavy ions</a:t>
            </a:r>
          </a:p>
          <a:p>
            <a:pPr marL="742950" lvl="1" indent="-285750" algn="just" eaLnBrk="1">
              <a:lnSpc>
                <a:spcPct val="93000"/>
              </a:lnSpc>
              <a:spcAft>
                <a:spcPts val="1425"/>
              </a:spcAft>
              <a:buClr>
                <a:schemeClr val="accent1">
                  <a:lumMod val="75000"/>
                </a:schemeClr>
              </a:buClr>
              <a:buFont typeface="Wingdings" panose="05000000000000000000" pitchFamily="2" charset="2"/>
              <a:buChar char="§"/>
            </a:pPr>
            <a:r>
              <a:rPr lang="en-US" b="1" dirty="0">
                <a:solidFill>
                  <a:schemeClr val="accent1">
                    <a:lumMod val="75000"/>
                  </a:schemeClr>
                </a:solidFill>
                <a:latin typeface="+mj-lt"/>
                <a:cs typeface="Times New Roman" pitchFamily="18" charset="0"/>
              </a:rPr>
              <a:t>Material modification</a:t>
            </a:r>
            <a:r>
              <a:rPr lang="en-US" dirty="0">
                <a:solidFill>
                  <a:schemeClr val="tx1"/>
                </a:solidFill>
                <a:latin typeface="+mj-lt"/>
                <a:cs typeface="Times New Roman" pitchFamily="18" charset="0"/>
              </a:rPr>
              <a:t> with heavy ions</a:t>
            </a:r>
          </a:p>
        </p:txBody>
      </p:sp>
      <p:sp>
        <p:nvSpPr>
          <p:cNvPr id="3" name="TextBox 2">
            <a:extLst>
              <a:ext uri="{FF2B5EF4-FFF2-40B4-BE49-F238E27FC236}">
                <a16:creationId xmlns:a16="http://schemas.microsoft.com/office/drawing/2014/main" id="{F2822914-88BC-473F-BA48-3E6AC23B2B33}"/>
              </a:ext>
            </a:extLst>
          </p:cNvPr>
          <p:cNvSpPr txBox="1"/>
          <p:nvPr/>
        </p:nvSpPr>
        <p:spPr>
          <a:xfrm>
            <a:off x="2502695" y="5707857"/>
            <a:ext cx="483590" cy="251795"/>
          </a:xfrm>
          <a:prstGeom prst="rect">
            <a:avLst/>
          </a:prstGeom>
          <a:solidFill>
            <a:schemeClr val="bg1"/>
          </a:solidFill>
        </p:spPr>
        <p:txBody>
          <a:bodyPr wrap="none" lIns="18000" tIns="18000" rIns="18000" bIns="18000" rtlCol="0">
            <a:spAutoFit/>
          </a:bodyPr>
          <a:lstStyle/>
          <a:p>
            <a:r>
              <a:rPr lang="it-IT" sz="700" dirty="0" err="1">
                <a:latin typeface="Arial" panose="020B0604020202020204" pitchFamily="34" charset="0"/>
                <a:cs typeface="Arial" panose="020B0604020202020204" pitchFamily="34" charset="0"/>
              </a:rPr>
              <a:t>Beam</a:t>
            </a:r>
            <a:r>
              <a:rPr lang="it-IT" sz="700" dirty="0">
                <a:latin typeface="Arial" panose="020B0604020202020204" pitchFamily="34" charset="0"/>
                <a:cs typeface="Arial" panose="020B0604020202020204" pitchFamily="34" charset="0"/>
              </a:rPr>
              <a:t> </a:t>
            </a:r>
          </a:p>
          <a:p>
            <a:r>
              <a:rPr lang="it-IT" sz="700" dirty="0" err="1">
                <a:latin typeface="Arial" panose="020B0604020202020204" pitchFamily="34" charset="0"/>
                <a:cs typeface="Arial" panose="020B0604020202020204" pitchFamily="34" charset="0"/>
              </a:rPr>
              <a:t>diagnostics</a:t>
            </a:r>
            <a:endParaRPr lang="it-I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44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SIRAD </a:t>
            </a:r>
            <a:r>
              <a:rPr lang="it-IT" dirty="0" err="1"/>
              <a:t>technical</a:t>
            </a:r>
            <a:r>
              <a:rPr lang="it-IT" dirty="0"/>
              <a:t> </a:t>
            </a:r>
            <a:r>
              <a:rPr lang="it-IT" dirty="0" err="1"/>
              <a:t>characteristics</a:t>
            </a:r>
            <a:endParaRPr lang="en-US" dirty="0"/>
          </a:p>
        </p:txBody>
      </p:sp>
      <p:sp>
        <p:nvSpPr>
          <p:cNvPr id="4" name="Slide Number Placeholder 3"/>
          <p:cNvSpPr>
            <a:spLocks noGrp="1"/>
          </p:cNvSpPr>
          <p:nvPr>
            <p:ph type="sldNum" sz="quarter" idx="15"/>
          </p:nvPr>
        </p:nvSpPr>
        <p:spPr/>
        <p:txBody>
          <a:bodyPr/>
          <a:lstStyle/>
          <a:p>
            <a:fld id="{161F1979-B05D-4D1A-8CA8-8D4159EFA71A}" type="slidenum">
              <a:rPr lang="en-US" smtClean="0"/>
              <a:t>6</a:t>
            </a:fld>
            <a:endParaRPr lang="en-US"/>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149" y="2819400"/>
            <a:ext cx="4275851" cy="347472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242165" y="4572000"/>
            <a:ext cx="3998379" cy="1913035"/>
          </a:xfrm>
          <a:prstGeom prst="rect">
            <a:avLst/>
          </a:prstGeom>
          <a:noFill/>
          <a:ln w="12700">
            <a:noFill/>
            <a:miter lim="800000"/>
            <a:headEnd/>
            <a:tailEnd/>
          </a:ln>
        </p:spPr>
        <p:txBody>
          <a:bodyPr wrap="square"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900" dirty="0">
                <a:solidFill>
                  <a:schemeClr val="tx1"/>
                </a:solidFill>
                <a:latin typeface="+mj-lt"/>
              </a:rPr>
              <a:t>The </a:t>
            </a:r>
            <a:r>
              <a:rPr lang="en-US" sz="1900" b="1" dirty="0">
                <a:solidFill>
                  <a:schemeClr val="accent1"/>
                </a:solidFill>
                <a:latin typeface="+mj-lt"/>
              </a:rPr>
              <a:t>irradiation chamber</a:t>
            </a:r>
          </a:p>
          <a:p>
            <a:pPr algn="ctr" eaLnBrk="1" hangingPunct="1">
              <a:lnSpc>
                <a:spcPct val="100000"/>
              </a:lnSpc>
              <a:buClrTx/>
              <a:buSzTx/>
            </a:pPr>
            <a:r>
              <a:rPr lang="en-US" sz="1900" dirty="0">
                <a:solidFill>
                  <a:schemeClr val="tx1"/>
                </a:solidFill>
                <a:latin typeface="+mj-lt"/>
              </a:rPr>
              <a:t>(active since 2006) </a:t>
            </a:r>
          </a:p>
          <a:p>
            <a:pPr eaLnBrk="1" hangingPunct="1">
              <a:lnSpc>
                <a:spcPct val="100000"/>
              </a:lnSpc>
              <a:buClrTx/>
              <a:buSzTx/>
            </a:pPr>
            <a:r>
              <a:rPr lang="en-US" dirty="0">
                <a:solidFill>
                  <a:schemeClr val="tx1"/>
                </a:solidFill>
                <a:latin typeface="+mj-lt"/>
              </a:rPr>
              <a:t>Diameter	: 80 cm</a:t>
            </a:r>
          </a:p>
          <a:p>
            <a:pPr eaLnBrk="1" hangingPunct="1">
              <a:lnSpc>
                <a:spcPct val="100000"/>
              </a:lnSpc>
              <a:buClrTx/>
              <a:buSzTx/>
            </a:pPr>
            <a:r>
              <a:rPr lang="en-US" dirty="0">
                <a:solidFill>
                  <a:schemeClr val="tx1"/>
                </a:solidFill>
                <a:latin typeface="+mj-lt"/>
              </a:rPr>
              <a:t>Depth:  	80 cm</a:t>
            </a:r>
          </a:p>
          <a:p>
            <a:pPr eaLnBrk="1" hangingPunct="1">
              <a:lnSpc>
                <a:spcPct val="100000"/>
              </a:lnSpc>
              <a:buClrTx/>
              <a:buSzTx/>
            </a:pPr>
            <a:endParaRPr lang="it-IT" dirty="0">
              <a:solidFill>
                <a:schemeClr val="tx1"/>
              </a:solidFill>
              <a:latin typeface="+mj-lt"/>
            </a:endParaRPr>
          </a:p>
          <a:p>
            <a:pPr eaLnBrk="1" hangingPunct="1">
              <a:lnSpc>
                <a:spcPct val="100000"/>
              </a:lnSpc>
              <a:buClrTx/>
              <a:buSzTx/>
            </a:pPr>
            <a:r>
              <a:rPr lang="it-IT" dirty="0" err="1">
                <a:solidFill>
                  <a:schemeClr val="tx1"/>
                </a:solidFill>
                <a:latin typeface="+mj-lt"/>
              </a:rPr>
              <a:t>It</a:t>
            </a:r>
            <a:r>
              <a:rPr lang="it-IT" dirty="0">
                <a:solidFill>
                  <a:schemeClr val="tx1"/>
                </a:solidFill>
                <a:latin typeface="+mj-lt"/>
              </a:rPr>
              <a:t> </a:t>
            </a:r>
            <a:r>
              <a:rPr lang="it-IT" dirty="0" err="1">
                <a:solidFill>
                  <a:schemeClr val="tx1"/>
                </a:solidFill>
                <a:latin typeface="+mj-lt"/>
              </a:rPr>
              <a:t>is</a:t>
            </a:r>
            <a:r>
              <a:rPr lang="it-IT" dirty="0">
                <a:solidFill>
                  <a:schemeClr val="tx1"/>
                </a:solidFill>
                <a:latin typeface="+mj-lt"/>
              </a:rPr>
              <a:t> </a:t>
            </a:r>
            <a:r>
              <a:rPr lang="it-IT" dirty="0" err="1">
                <a:solidFill>
                  <a:schemeClr val="tx1"/>
                </a:solidFill>
                <a:latin typeface="+mj-lt"/>
              </a:rPr>
              <a:t>used</a:t>
            </a:r>
            <a:r>
              <a:rPr lang="it-IT" dirty="0">
                <a:solidFill>
                  <a:schemeClr val="tx1"/>
                </a:solidFill>
                <a:latin typeface="+mj-lt"/>
              </a:rPr>
              <a:t> for global SEE </a:t>
            </a:r>
            <a:r>
              <a:rPr lang="it-IT" dirty="0" err="1">
                <a:solidFill>
                  <a:schemeClr val="tx1"/>
                </a:solidFill>
                <a:latin typeface="+mj-lt"/>
              </a:rPr>
              <a:t>tests</a:t>
            </a:r>
            <a:r>
              <a:rPr lang="it-IT" dirty="0">
                <a:solidFill>
                  <a:schemeClr val="tx1"/>
                </a:solidFill>
                <a:latin typeface="+mj-lt"/>
              </a:rPr>
              <a:t>, bulk </a:t>
            </a:r>
            <a:r>
              <a:rPr lang="it-IT" dirty="0" err="1">
                <a:solidFill>
                  <a:schemeClr val="tx1"/>
                </a:solidFill>
                <a:latin typeface="+mj-lt"/>
              </a:rPr>
              <a:t>damage</a:t>
            </a:r>
            <a:r>
              <a:rPr lang="it-IT" dirty="0">
                <a:solidFill>
                  <a:schemeClr val="tx1"/>
                </a:solidFill>
                <a:latin typeface="+mj-lt"/>
              </a:rPr>
              <a:t> and TID </a:t>
            </a:r>
            <a:r>
              <a:rPr lang="it-IT" dirty="0" err="1">
                <a:solidFill>
                  <a:schemeClr val="tx1"/>
                </a:solidFill>
                <a:latin typeface="+mj-lt"/>
              </a:rPr>
              <a:t>studies</a:t>
            </a:r>
            <a:endParaRPr lang="en-US" dirty="0">
              <a:solidFill>
                <a:schemeClr val="tx1"/>
              </a:solidFill>
              <a:latin typeface="+mj-lt"/>
            </a:endParaRPr>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12520"/>
            <a:ext cx="4164345" cy="338328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8" name="Text Box 17"/>
          <p:cNvSpPr txBox="1">
            <a:spLocks noChangeArrowheads="1"/>
          </p:cNvSpPr>
          <p:nvPr/>
        </p:nvSpPr>
        <p:spPr bwMode="auto">
          <a:xfrm>
            <a:off x="5257800" y="1676400"/>
            <a:ext cx="3421063" cy="685800"/>
          </a:xfrm>
          <a:prstGeom prst="rect">
            <a:avLst/>
          </a:prstGeom>
          <a:noFill/>
          <a:ln w="12700">
            <a:noFill/>
            <a:miter lim="800000"/>
            <a:headEnd/>
            <a:tailEnd/>
          </a:ln>
        </p:spPr>
        <p:txBody>
          <a:bodyPr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900" dirty="0">
                <a:solidFill>
                  <a:schemeClr val="tx1"/>
                </a:solidFill>
                <a:latin typeface="+mj-lt"/>
              </a:rPr>
              <a:t>The chamber is open with the </a:t>
            </a:r>
            <a:r>
              <a:rPr lang="en-US" sz="1900" b="1" dirty="0">
                <a:solidFill>
                  <a:schemeClr val="accent1"/>
                </a:solidFill>
                <a:latin typeface="+mj-lt"/>
              </a:rPr>
              <a:t>sample holder</a:t>
            </a:r>
            <a:r>
              <a:rPr lang="en-US" sz="1900" dirty="0">
                <a:solidFill>
                  <a:schemeClr val="accent1"/>
                </a:solidFill>
                <a:latin typeface="+mj-lt"/>
              </a:rPr>
              <a:t> </a:t>
            </a:r>
            <a:r>
              <a:rPr lang="en-US" sz="1900" dirty="0">
                <a:solidFill>
                  <a:schemeClr val="tx1"/>
                </a:solidFill>
                <a:latin typeface="+mj-lt"/>
              </a:rPr>
              <a:t>exposed</a:t>
            </a:r>
          </a:p>
        </p:txBody>
      </p:sp>
      <p:sp>
        <p:nvSpPr>
          <p:cNvPr id="9" name="Line 18"/>
          <p:cNvSpPr>
            <a:spLocks noChangeShapeType="1"/>
          </p:cNvSpPr>
          <p:nvPr/>
        </p:nvSpPr>
        <p:spPr bwMode="auto">
          <a:xfrm flipH="1">
            <a:off x="6968331" y="2530475"/>
            <a:ext cx="340916" cy="1736725"/>
          </a:xfrm>
          <a:prstGeom prst="line">
            <a:avLst/>
          </a:prstGeom>
          <a:noFill/>
          <a:ln w="5715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85007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SIRAD </a:t>
            </a:r>
            <a:r>
              <a:rPr lang="it-IT" dirty="0" err="1"/>
              <a:t>technical</a:t>
            </a:r>
            <a:r>
              <a:rPr lang="it-IT" dirty="0"/>
              <a:t> </a:t>
            </a:r>
            <a:r>
              <a:rPr lang="it-IT" dirty="0" err="1"/>
              <a:t>characteristics</a:t>
            </a:r>
            <a:endParaRPr lang="en-US" dirty="0"/>
          </a:p>
        </p:txBody>
      </p:sp>
      <p:sp>
        <p:nvSpPr>
          <p:cNvPr id="4" name="Slide Number Placeholder 3"/>
          <p:cNvSpPr>
            <a:spLocks noGrp="1"/>
          </p:cNvSpPr>
          <p:nvPr>
            <p:ph type="sldNum" sz="quarter" idx="15"/>
          </p:nvPr>
        </p:nvSpPr>
        <p:spPr/>
        <p:txBody>
          <a:bodyPr/>
          <a:lstStyle/>
          <a:p>
            <a:fld id="{161F1979-B05D-4D1A-8CA8-8D4159EFA71A}" type="slidenum">
              <a:rPr lang="en-US" smtClean="0"/>
              <a:t>7</a:t>
            </a:fld>
            <a:endParaRPr lang="en-US"/>
          </a:p>
        </p:txBody>
      </p:sp>
      <p:pic>
        <p:nvPicPr>
          <p:cNvPr id="5" name="Picture 14" descr="Diodes&amp;c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058" y="2860675"/>
            <a:ext cx="4168731" cy="3383280"/>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214024" y="4475352"/>
            <a:ext cx="4357975" cy="1174372"/>
          </a:xfrm>
          <a:prstGeom prst="rect">
            <a:avLst/>
          </a:prstGeom>
          <a:noFill/>
          <a:ln w="12700">
            <a:noFill/>
            <a:miter lim="800000"/>
            <a:headEnd/>
            <a:tailEnd/>
          </a:ln>
        </p:spPr>
        <p:txBody>
          <a:bodyPr wrap="square"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400" dirty="0">
                <a:solidFill>
                  <a:schemeClr val="tx1"/>
                </a:solidFill>
                <a:latin typeface="+mj-lt"/>
              </a:rPr>
              <a:t>Motorized sample holder </a:t>
            </a:r>
          </a:p>
          <a:p>
            <a:pPr eaLnBrk="1" hangingPunct="1">
              <a:lnSpc>
                <a:spcPct val="100000"/>
              </a:lnSpc>
              <a:buClrTx/>
              <a:buSzTx/>
            </a:pPr>
            <a:r>
              <a:rPr lang="en-US" sz="1400" dirty="0">
                <a:solidFill>
                  <a:schemeClr val="accent1"/>
                </a:solidFill>
                <a:latin typeface="+mj-lt"/>
              </a:rPr>
              <a:t>Horizontal transl.	30 cm</a:t>
            </a:r>
          </a:p>
          <a:p>
            <a:pPr eaLnBrk="1" hangingPunct="1">
              <a:lnSpc>
                <a:spcPct val="100000"/>
              </a:lnSpc>
              <a:buClrTx/>
              <a:buSzTx/>
            </a:pPr>
            <a:r>
              <a:rPr lang="en-US" sz="1400" dirty="0">
                <a:solidFill>
                  <a:schemeClr val="accent1"/>
                </a:solidFill>
                <a:latin typeface="+mj-lt"/>
              </a:rPr>
              <a:t>Vertical transl.		15 cm</a:t>
            </a:r>
          </a:p>
          <a:p>
            <a:pPr eaLnBrk="1" hangingPunct="1">
              <a:lnSpc>
                <a:spcPct val="100000"/>
              </a:lnSpc>
              <a:buClrTx/>
              <a:buSzTx/>
            </a:pPr>
            <a:r>
              <a:rPr lang="en-US" sz="1400" dirty="0">
                <a:solidFill>
                  <a:schemeClr val="tx1"/>
                </a:solidFill>
                <a:latin typeface="+mj-lt"/>
              </a:rPr>
              <a:t>Resolution			10 µm </a:t>
            </a:r>
          </a:p>
          <a:p>
            <a:pPr eaLnBrk="1" hangingPunct="1">
              <a:lnSpc>
                <a:spcPct val="100000"/>
              </a:lnSpc>
              <a:buClrTx/>
              <a:buSzTx/>
            </a:pPr>
            <a:r>
              <a:rPr lang="en-US" sz="1400" dirty="0">
                <a:solidFill>
                  <a:schemeClr val="tx1"/>
                </a:solidFill>
                <a:latin typeface="+mj-lt"/>
              </a:rPr>
              <a:t>Rotation axis		vertical, +/-80</a:t>
            </a:r>
            <a:r>
              <a:rPr lang="en-US" sz="1400" baseline="30000" dirty="0">
                <a:solidFill>
                  <a:schemeClr val="tx1"/>
                </a:solidFill>
                <a:latin typeface="+mj-lt"/>
              </a:rPr>
              <a:t>o  </a:t>
            </a:r>
            <a:r>
              <a:rPr lang="en-US" sz="1400" dirty="0">
                <a:solidFill>
                  <a:schemeClr val="tx1"/>
                </a:solidFill>
                <a:latin typeface="+mj-lt"/>
              </a:rPr>
              <a:t>(1</a:t>
            </a:r>
            <a:r>
              <a:rPr lang="en-US" sz="1400" baseline="30000" dirty="0">
                <a:solidFill>
                  <a:schemeClr val="tx1"/>
                </a:solidFill>
                <a:latin typeface="+mj-lt"/>
              </a:rPr>
              <a:t>o</a:t>
            </a:r>
            <a:r>
              <a:rPr lang="en-US" sz="1400" dirty="0">
                <a:solidFill>
                  <a:schemeClr val="tx1"/>
                </a:solidFill>
                <a:latin typeface="+mj-lt"/>
              </a:rPr>
              <a:t> steps) </a:t>
            </a:r>
          </a:p>
        </p:txBody>
      </p:sp>
      <p:sp>
        <p:nvSpPr>
          <p:cNvPr id="7" name="Text Box 6"/>
          <p:cNvSpPr txBox="1">
            <a:spLocks noChangeArrowheads="1"/>
          </p:cNvSpPr>
          <p:nvPr/>
        </p:nvSpPr>
        <p:spPr bwMode="auto">
          <a:xfrm>
            <a:off x="5448299" y="990600"/>
            <a:ext cx="3421063" cy="974317"/>
          </a:xfrm>
          <a:prstGeom prst="rect">
            <a:avLst/>
          </a:prstGeom>
          <a:noFill/>
          <a:ln w="12700">
            <a:noFill/>
            <a:miter lim="800000"/>
            <a:headEnd/>
            <a:tailEnd/>
          </a:ln>
        </p:spPr>
        <p:txBody>
          <a:bodyPr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900" dirty="0">
                <a:solidFill>
                  <a:schemeClr val="tx1"/>
                </a:solidFill>
                <a:latin typeface="+mj-lt"/>
              </a:rPr>
              <a:t>The </a:t>
            </a:r>
            <a:r>
              <a:rPr lang="en-US" sz="1900" dirty="0" err="1">
                <a:solidFill>
                  <a:srgbClr val="00B050"/>
                </a:solidFill>
                <a:latin typeface="+mj-lt"/>
              </a:rPr>
              <a:t>dosimetry</a:t>
            </a:r>
            <a:r>
              <a:rPr lang="en-US" sz="1900" dirty="0">
                <a:solidFill>
                  <a:srgbClr val="00B050"/>
                </a:solidFill>
                <a:latin typeface="+mj-lt"/>
              </a:rPr>
              <a:t> systems </a:t>
            </a:r>
            <a:r>
              <a:rPr lang="en-US" sz="1900" dirty="0">
                <a:solidFill>
                  <a:schemeClr val="tx1"/>
                </a:solidFill>
                <a:latin typeface="+mj-lt"/>
              </a:rPr>
              <a:t>inside the irradiation chamber</a:t>
            </a:r>
          </a:p>
        </p:txBody>
      </p:sp>
      <p:sp>
        <p:nvSpPr>
          <p:cNvPr id="8" name="Line 7"/>
          <p:cNvSpPr>
            <a:spLocks noChangeShapeType="1"/>
          </p:cNvSpPr>
          <p:nvPr/>
        </p:nvSpPr>
        <p:spPr bwMode="auto">
          <a:xfrm>
            <a:off x="5671054" y="2487230"/>
            <a:ext cx="464634" cy="946126"/>
          </a:xfrm>
          <a:prstGeom prst="line">
            <a:avLst/>
          </a:prstGeom>
          <a:noFill/>
          <a:ln w="5715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9" name="Object 12"/>
          <p:cNvGraphicFramePr>
            <a:graphicFrameLocks noGrp="1" noChangeAspect="1"/>
          </p:cNvGraphicFramePr>
          <p:nvPr>
            <p:ph/>
            <p:extLst>
              <p:ext uri="{D42A27DB-BD31-4B8C-83A1-F6EECF244321}">
                <p14:modId xmlns:p14="http://schemas.microsoft.com/office/powerpoint/2010/main" val="2245729182"/>
              </p:ext>
            </p:extLst>
          </p:nvPr>
        </p:nvGraphicFramePr>
        <p:xfrm>
          <a:off x="218208" y="1099191"/>
          <a:ext cx="4254500" cy="3194348"/>
        </p:xfrm>
        <a:graphic>
          <a:graphicData uri="http://schemas.openxmlformats.org/presentationml/2006/ole">
            <mc:AlternateContent xmlns:mc="http://schemas.openxmlformats.org/markup-compatibility/2006">
              <mc:Choice xmlns:v="urn:schemas-microsoft-com:vml" Requires="v">
                <p:oleObj spid="_x0000_s1032" name="Fotografia di Photo Editor" r:id="rId4" imgW="4933333" imgH="3704762" progId="MSPhotoEd.3">
                  <p:embed/>
                </p:oleObj>
              </mc:Choice>
              <mc:Fallback>
                <p:oleObj name="Fotografia di Photo Editor" r:id="rId4" imgW="4933333" imgH="3704762" progId="MSPhotoEd.3">
                  <p:embed/>
                  <p:pic>
                    <p:nvPicPr>
                      <p:cNvPr id="9"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08" y="1099191"/>
                        <a:ext cx="4254500" cy="3194348"/>
                      </a:xfrm>
                      <a:prstGeom prst="rect">
                        <a:avLst/>
                      </a:prstGeom>
                      <a:noFill/>
                      <a:ln w="38100">
                        <a:solidFill>
                          <a:schemeClr val="bg1"/>
                        </a:solidFill>
                        <a:miter lim="800000"/>
                        <a:headEnd/>
                        <a:tailEnd/>
                      </a:ln>
                      <a:effectLst/>
                    </p:spPr>
                  </p:pic>
                </p:oleObj>
              </mc:Fallback>
            </mc:AlternateContent>
          </a:graphicData>
        </a:graphic>
      </p:graphicFrame>
      <p:sp>
        <p:nvSpPr>
          <p:cNvPr id="10" name="Text Box 16"/>
          <p:cNvSpPr txBox="1">
            <a:spLocks noChangeArrowheads="1"/>
          </p:cNvSpPr>
          <p:nvPr/>
        </p:nvSpPr>
        <p:spPr bwMode="auto">
          <a:xfrm>
            <a:off x="1752600" y="5819595"/>
            <a:ext cx="2347912" cy="651151"/>
          </a:xfrm>
          <a:prstGeom prst="rect">
            <a:avLst/>
          </a:prstGeom>
          <a:noFill/>
          <a:ln w="12700">
            <a:noFill/>
            <a:miter lim="800000"/>
            <a:headEnd/>
            <a:tailEnd/>
          </a:ln>
        </p:spPr>
        <p:txBody>
          <a:bodyPr wrap="square"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800" b="1" dirty="0">
                <a:solidFill>
                  <a:srgbClr val="00B050"/>
                </a:solidFill>
                <a:latin typeface="+mj-lt"/>
              </a:rPr>
              <a:t>Fixed PIN Silicon diodes board</a:t>
            </a:r>
          </a:p>
        </p:txBody>
      </p:sp>
      <p:sp>
        <p:nvSpPr>
          <p:cNvPr id="11" name="Text Box 17"/>
          <p:cNvSpPr txBox="1">
            <a:spLocks noChangeArrowheads="1"/>
          </p:cNvSpPr>
          <p:nvPr/>
        </p:nvSpPr>
        <p:spPr bwMode="auto">
          <a:xfrm>
            <a:off x="6135688" y="6465176"/>
            <a:ext cx="2097087" cy="374152"/>
          </a:xfrm>
          <a:prstGeom prst="rect">
            <a:avLst/>
          </a:prstGeom>
          <a:noFill/>
          <a:ln w="12700">
            <a:noFill/>
            <a:miter lim="800000"/>
            <a:headEnd/>
            <a:tailEnd/>
          </a:ln>
        </p:spPr>
        <p:txBody>
          <a:bodyPr wrap="square"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800" b="1" dirty="0">
                <a:solidFill>
                  <a:srgbClr val="00B050"/>
                </a:solidFill>
                <a:latin typeface="+mj-lt"/>
              </a:rPr>
              <a:t>Faraday cup</a:t>
            </a:r>
          </a:p>
        </p:txBody>
      </p:sp>
      <p:sp>
        <p:nvSpPr>
          <p:cNvPr id="12" name="Text Box 18"/>
          <p:cNvSpPr txBox="1">
            <a:spLocks noChangeArrowheads="1"/>
          </p:cNvSpPr>
          <p:nvPr/>
        </p:nvSpPr>
        <p:spPr bwMode="auto">
          <a:xfrm>
            <a:off x="7467600" y="2238256"/>
            <a:ext cx="1349375" cy="320675"/>
          </a:xfrm>
          <a:prstGeom prst="rect">
            <a:avLst/>
          </a:prstGeom>
          <a:noFill/>
          <a:ln w="12700">
            <a:noFill/>
            <a:miter lim="800000"/>
            <a:headEnd/>
            <a:tailEnd/>
          </a:ln>
        </p:spPr>
        <p:txBody>
          <a:bodyPr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400">
                <a:solidFill>
                  <a:schemeClr val="tx1"/>
                </a:solidFill>
                <a:latin typeface="+mj-lt"/>
              </a:rPr>
              <a:t>Pointing laser</a:t>
            </a:r>
          </a:p>
        </p:txBody>
      </p:sp>
      <p:sp>
        <p:nvSpPr>
          <p:cNvPr id="13" name="Text Box 19"/>
          <p:cNvSpPr txBox="1">
            <a:spLocks noChangeArrowheads="1"/>
          </p:cNvSpPr>
          <p:nvPr/>
        </p:nvSpPr>
        <p:spPr bwMode="auto">
          <a:xfrm>
            <a:off x="4725698" y="1953830"/>
            <a:ext cx="1890712" cy="533400"/>
          </a:xfrm>
          <a:prstGeom prst="rect">
            <a:avLst/>
          </a:prstGeom>
          <a:noFill/>
          <a:ln w="12700">
            <a:noFill/>
            <a:miter lim="800000"/>
            <a:headEnd/>
            <a:tailEnd/>
          </a:ln>
        </p:spPr>
        <p:txBody>
          <a:bodyPr lIns="96213" tIns="48107" rIns="96213" bIns="48107">
            <a:spAutoFit/>
          </a:bodyPr>
          <a:lstStyle>
            <a:lvl1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1pPr>
            <a:lvl2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2pPr>
            <a:lvl3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3pPr>
            <a:lvl4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4pPr>
            <a:lvl5pPr defTabSz="473075" eaLnBrk="0" hangingPunct="0">
              <a:lnSpc>
                <a:spcPct val="120000"/>
              </a:lnSpc>
              <a:buClr>
                <a:schemeClr val="bg1"/>
              </a:buClr>
              <a:buSzPct val="100000"/>
              <a:defRPr sz="1600">
                <a:solidFill>
                  <a:srgbClr val="D6D6F5"/>
                </a:solidFill>
                <a:latin typeface="Arial" charset="0"/>
                <a:ea typeface="Arial Unicode MS" pitchFamily="34" charset="-128"/>
                <a:cs typeface="Arial Unicode MS" pitchFamily="34" charset="-128"/>
              </a:defRPr>
            </a:lvl5pPr>
            <a:lvl6pPr marL="25146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6pPr>
            <a:lvl7pPr marL="29718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7pPr>
            <a:lvl8pPr marL="34290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8pPr>
            <a:lvl9pPr marL="3886200" indent="-228600" defTabSz="473075" eaLnBrk="0" fontAlgn="base" hangingPunct="0">
              <a:lnSpc>
                <a:spcPct val="120000"/>
              </a:lnSpc>
              <a:spcBef>
                <a:spcPct val="0"/>
              </a:spcBef>
              <a:spcAft>
                <a:spcPct val="0"/>
              </a:spcAft>
              <a:buClr>
                <a:schemeClr val="bg1"/>
              </a:buClr>
              <a:buSzPct val="100000"/>
              <a:defRPr sz="1600">
                <a:solidFill>
                  <a:srgbClr val="D6D6F5"/>
                </a:solidFill>
                <a:latin typeface="Arial" charset="0"/>
                <a:ea typeface="Arial Unicode MS" pitchFamily="34" charset="-128"/>
                <a:cs typeface="Arial Unicode MS" pitchFamily="34" charset="-128"/>
              </a:defRPr>
            </a:lvl9pPr>
          </a:lstStyle>
          <a:p>
            <a:pPr algn="ctr" eaLnBrk="1" hangingPunct="1">
              <a:lnSpc>
                <a:spcPct val="100000"/>
              </a:lnSpc>
              <a:buClrTx/>
              <a:buSzTx/>
            </a:pPr>
            <a:r>
              <a:rPr lang="en-US" sz="1400" dirty="0">
                <a:solidFill>
                  <a:schemeClr val="tx1"/>
                </a:solidFill>
                <a:latin typeface="+mj-lt"/>
              </a:rPr>
              <a:t>Mirror of the optical inspection system</a:t>
            </a:r>
          </a:p>
        </p:txBody>
      </p:sp>
      <p:sp>
        <p:nvSpPr>
          <p:cNvPr id="14" name="Line 20"/>
          <p:cNvSpPr>
            <a:spLocks noChangeShapeType="1"/>
          </p:cNvSpPr>
          <p:nvPr/>
        </p:nvSpPr>
        <p:spPr bwMode="auto">
          <a:xfrm flipH="1">
            <a:off x="6858430" y="2558931"/>
            <a:ext cx="1447369" cy="1748848"/>
          </a:xfrm>
          <a:prstGeom prst="line">
            <a:avLst/>
          </a:prstGeom>
          <a:noFill/>
          <a:ln w="5715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21"/>
          <p:cNvSpPr>
            <a:spLocks noChangeShapeType="1"/>
          </p:cNvSpPr>
          <p:nvPr/>
        </p:nvSpPr>
        <p:spPr bwMode="auto">
          <a:xfrm flipV="1">
            <a:off x="4100512" y="4475351"/>
            <a:ext cx="1347787" cy="1344244"/>
          </a:xfrm>
          <a:prstGeom prst="line">
            <a:avLst/>
          </a:prstGeom>
          <a:noFill/>
          <a:ln w="5715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2"/>
          <p:cNvSpPr>
            <a:spLocks noChangeShapeType="1"/>
          </p:cNvSpPr>
          <p:nvPr/>
        </p:nvSpPr>
        <p:spPr bwMode="auto">
          <a:xfrm flipH="1" flipV="1">
            <a:off x="7239000" y="4552315"/>
            <a:ext cx="76200" cy="1848485"/>
          </a:xfrm>
          <a:prstGeom prst="line">
            <a:avLst/>
          </a:prstGeom>
          <a:noFill/>
          <a:ln w="5715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Rettangolo 11"/>
          <p:cNvSpPr>
            <a:spLocks noChangeArrowheads="1"/>
          </p:cNvSpPr>
          <p:nvPr/>
        </p:nvSpPr>
        <p:spPr bwMode="auto">
          <a:xfrm>
            <a:off x="250824" y="6453198"/>
            <a:ext cx="432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9" tIns="45492" rIns="90979" bIns="45492">
            <a:spAutoFit/>
          </a:bodyPr>
          <a:lstStyle/>
          <a:p>
            <a:r>
              <a:rPr lang="it-IT" sz="1400" dirty="0">
                <a:solidFill>
                  <a:srgbClr val="FF0000"/>
                </a:solidFill>
                <a:hlinkClick r:id="rId6"/>
              </a:rPr>
              <a:t>http://www.youtube.com/watch?v=sKPew-nnfog</a:t>
            </a:r>
            <a:endParaRPr lang="it-IT" sz="1400" dirty="0">
              <a:solidFill>
                <a:srgbClr val="FF0000"/>
              </a:solidFill>
            </a:endParaRPr>
          </a:p>
        </p:txBody>
      </p:sp>
    </p:spTree>
    <p:extLst>
      <p:ext uri="{BB962C8B-B14F-4D97-AF65-F5344CB8AC3E}">
        <p14:creationId xmlns:p14="http://schemas.microsoft.com/office/powerpoint/2010/main" val="321693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Ion</a:t>
            </a:r>
            <a:r>
              <a:rPr lang="it-IT" dirty="0"/>
              <a:t> </a:t>
            </a:r>
            <a:r>
              <a:rPr lang="it-IT" dirty="0" err="1"/>
              <a:t>beams</a:t>
            </a:r>
            <a:r>
              <a:rPr lang="it-IT" dirty="0"/>
              <a:t> </a:t>
            </a:r>
            <a:r>
              <a:rPr lang="it-IT" dirty="0" err="1"/>
              <a:t>available</a:t>
            </a:r>
            <a:r>
              <a:rPr lang="it-IT" dirty="0"/>
              <a:t> </a:t>
            </a:r>
            <a:r>
              <a:rPr lang="it-IT" dirty="0" err="1"/>
              <a:t>at</a:t>
            </a:r>
            <a:r>
              <a:rPr lang="it-IT" dirty="0"/>
              <a:t> SIRAD </a:t>
            </a:r>
            <a:endParaRPr lang="en-US" dirty="0"/>
          </a:p>
        </p:txBody>
      </p:sp>
      <p:sp>
        <p:nvSpPr>
          <p:cNvPr id="4" name="Slide Number Placeholder 3"/>
          <p:cNvSpPr>
            <a:spLocks noGrp="1"/>
          </p:cNvSpPr>
          <p:nvPr>
            <p:ph type="sldNum" sz="quarter" idx="15"/>
          </p:nvPr>
        </p:nvSpPr>
        <p:spPr/>
        <p:txBody>
          <a:bodyPr/>
          <a:lstStyle/>
          <a:p>
            <a:fld id="{161F1979-B05D-4D1A-8CA8-8D4159EFA71A}" type="slidenum">
              <a:rPr lang="en-US" smtClean="0"/>
              <a:t>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52075708"/>
              </p:ext>
            </p:extLst>
          </p:nvPr>
        </p:nvGraphicFramePr>
        <p:xfrm>
          <a:off x="3200400" y="1202628"/>
          <a:ext cx="5486400" cy="5449624"/>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90525">
                  <a:extLst>
                    <a:ext uri="{9D8B030D-6E8A-4147-A177-3AD203B41FA5}">
                      <a16:colId xmlns:a16="http://schemas.microsoft.com/office/drawing/2014/main" val="20002"/>
                    </a:ext>
                  </a:extLst>
                </a:gridCol>
                <a:gridCol w="390525">
                  <a:extLst>
                    <a:ext uri="{9D8B030D-6E8A-4147-A177-3AD203B41FA5}">
                      <a16:colId xmlns:a16="http://schemas.microsoft.com/office/drawing/2014/main" val="20003"/>
                    </a:ext>
                  </a:extLst>
                </a:gridCol>
                <a:gridCol w="89535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786184">
                <a:tc>
                  <a:txBody>
                    <a:bodyPr/>
                    <a:lstStyle/>
                    <a:p>
                      <a:pPr algn="ctr"/>
                      <a:r>
                        <a:rPr lang="it-IT" sz="1200" b="1" dirty="0" err="1"/>
                        <a:t>Ion</a:t>
                      </a:r>
                      <a:r>
                        <a:rPr lang="it-IT" sz="1200" b="1" baseline="0" dirty="0"/>
                        <a:t> </a:t>
                      </a:r>
                      <a:r>
                        <a:rPr lang="it-IT" sz="1200" b="1" baseline="0" dirty="0" err="1"/>
                        <a:t>Species</a:t>
                      </a:r>
                      <a:endParaRPr lang="en-US" sz="1200" b="1" dirty="0"/>
                    </a:p>
                  </a:txBody>
                  <a:tcPr anchor="ctr"/>
                </a:tc>
                <a:tc>
                  <a:txBody>
                    <a:bodyPr/>
                    <a:lstStyle/>
                    <a:p>
                      <a:pPr algn="ctr"/>
                      <a:r>
                        <a:rPr lang="it-IT" sz="1200" b="1" dirty="0"/>
                        <a:t>Energy [</a:t>
                      </a:r>
                      <a:r>
                        <a:rPr lang="it-IT" sz="1200" b="1" dirty="0" err="1"/>
                        <a:t>MeV</a:t>
                      </a:r>
                      <a:r>
                        <a:rPr lang="it-IT" sz="1200" b="1" dirty="0"/>
                        <a:t>]</a:t>
                      </a:r>
                      <a:endParaRPr lang="en-US" sz="1200" b="1" dirty="0"/>
                    </a:p>
                  </a:txBody>
                  <a:tcPr anchor="ctr"/>
                </a:tc>
                <a:tc>
                  <a:txBody>
                    <a:bodyPr/>
                    <a:lstStyle/>
                    <a:p>
                      <a:pPr algn="ctr"/>
                      <a:r>
                        <a:rPr lang="it-IT" sz="1200" b="1" dirty="0"/>
                        <a:t>q</a:t>
                      </a:r>
                      <a:r>
                        <a:rPr lang="it-IT" sz="1200" b="1" baseline="-25000" dirty="0"/>
                        <a:t>1</a:t>
                      </a:r>
                      <a:endParaRPr lang="en-US" sz="1200" b="1" baseline="-25000" dirty="0"/>
                    </a:p>
                  </a:txBody>
                  <a:tcPr anchor="ctr"/>
                </a:tc>
                <a:tc>
                  <a:txBody>
                    <a:bodyPr/>
                    <a:lstStyle/>
                    <a:p>
                      <a:pPr algn="ctr"/>
                      <a:r>
                        <a:rPr lang="it-IT" sz="1200" b="1" dirty="0"/>
                        <a:t>q</a:t>
                      </a:r>
                      <a:r>
                        <a:rPr lang="it-IT" sz="1200" b="1" baseline="-25000" dirty="0"/>
                        <a:t>2</a:t>
                      </a:r>
                      <a:endParaRPr lang="en-US" sz="1200" b="1" baseline="-25000" dirty="0"/>
                    </a:p>
                  </a:txBody>
                  <a:tcPr anchor="ctr"/>
                </a:tc>
                <a:tc>
                  <a:txBody>
                    <a:bodyPr/>
                    <a:lstStyle/>
                    <a:p>
                      <a:pPr algn="ctr"/>
                      <a:r>
                        <a:rPr lang="it-IT" sz="1200" b="1" dirty="0" err="1"/>
                        <a:t>Rigidity</a:t>
                      </a:r>
                      <a:endParaRPr lang="it-IT" sz="1200" b="1" dirty="0"/>
                    </a:p>
                    <a:p>
                      <a:pPr algn="ctr"/>
                      <a:r>
                        <a:rPr lang="it-IT" sz="1200" b="1" dirty="0"/>
                        <a:t>[</a:t>
                      </a:r>
                      <a:r>
                        <a:rPr lang="it-IT" sz="1200" b="1" dirty="0" err="1"/>
                        <a:t>T∙m</a:t>
                      </a:r>
                      <a:r>
                        <a:rPr lang="it-IT" sz="1200" b="1" dirty="0"/>
                        <a:t>]</a:t>
                      </a:r>
                      <a:endParaRPr lang="en-US" sz="1200" b="1" dirty="0"/>
                    </a:p>
                  </a:txBody>
                  <a:tcPr anchor="ctr"/>
                </a:tc>
                <a:tc>
                  <a:txBody>
                    <a:bodyPr/>
                    <a:lstStyle/>
                    <a:p>
                      <a:pPr algn="ctr"/>
                      <a:r>
                        <a:rPr lang="it-IT" sz="1200" b="1" dirty="0" err="1"/>
                        <a:t>Range</a:t>
                      </a:r>
                      <a:r>
                        <a:rPr lang="it-IT" sz="1200" b="1" dirty="0"/>
                        <a:t> in</a:t>
                      </a:r>
                      <a:r>
                        <a:rPr lang="it-IT" sz="1200" b="1" baseline="0" dirty="0"/>
                        <a:t> Si [</a:t>
                      </a:r>
                      <a:r>
                        <a:rPr lang="it-IT" sz="1200" b="1" baseline="0" dirty="0">
                          <a:sym typeface="Symbol"/>
                        </a:rPr>
                        <a:t>m]</a:t>
                      </a:r>
                      <a:endParaRPr lang="en-US" sz="1200" b="1" dirty="0"/>
                    </a:p>
                  </a:txBody>
                  <a:tcPr anchor="ctr"/>
                </a:tc>
                <a:tc>
                  <a:txBody>
                    <a:bodyPr/>
                    <a:lstStyle/>
                    <a:p>
                      <a:pPr algn="ctr"/>
                      <a:r>
                        <a:rPr lang="it-IT" sz="1200" b="1" dirty="0" err="1"/>
                        <a:t>Surface</a:t>
                      </a:r>
                      <a:endParaRPr lang="it-IT" sz="1200" b="1" dirty="0"/>
                    </a:p>
                    <a:p>
                      <a:pPr algn="ctr"/>
                      <a:r>
                        <a:rPr lang="it-IT" sz="1200" b="1" dirty="0"/>
                        <a:t>LET in Si [MeV×cm</a:t>
                      </a:r>
                      <a:r>
                        <a:rPr lang="it-IT" sz="1200" b="1" baseline="30000" dirty="0"/>
                        <a:t>2</a:t>
                      </a:r>
                      <a:r>
                        <a:rPr lang="it-IT" sz="1200" b="1" dirty="0"/>
                        <a:t>/mg]</a:t>
                      </a:r>
                      <a:endParaRPr lang="en-US" sz="1200" b="1" dirty="0"/>
                    </a:p>
                  </a:txBody>
                  <a:tcPr anchor="ctr"/>
                </a:tc>
                <a:extLst>
                  <a:ext uri="{0D108BD9-81ED-4DB2-BD59-A6C34878D82A}">
                    <a16:rowId xmlns:a16="http://schemas.microsoft.com/office/drawing/2014/main" val="10000"/>
                  </a:ext>
                </a:extLst>
              </a:tr>
              <a:tr h="247502">
                <a:tc>
                  <a:txBody>
                    <a:bodyPr/>
                    <a:lstStyle/>
                    <a:p>
                      <a:pPr algn="ctr"/>
                      <a:r>
                        <a:rPr lang="it-IT" sz="1100" b="1" baseline="30000" dirty="0"/>
                        <a:t>1</a:t>
                      </a:r>
                      <a:r>
                        <a:rPr lang="it-IT" sz="1100" b="1" dirty="0"/>
                        <a:t>H</a:t>
                      </a:r>
                      <a:endParaRPr lang="en-US" sz="1100" b="1" dirty="0"/>
                    </a:p>
                  </a:txBody>
                  <a:tcPr anchor="ctr"/>
                </a:tc>
                <a:tc>
                  <a:txBody>
                    <a:bodyPr/>
                    <a:lstStyle/>
                    <a:p>
                      <a:pPr algn="ctr"/>
                      <a:r>
                        <a:rPr lang="it-IT" sz="1100" b="1" dirty="0"/>
                        <a:t>28</a:t>
                      </a:r>
                      <a:endParaRPr lang="en-US" sz="1100" b="1" dirty="0"/>
                    </a:p>
                  </a:txBody>
                  <a:tcPr anchor="ctr"/>
                </a:tc>
                <a:tc>
                  <a:txBody>
                    <a:bodyPr/>
                    <a:lstStyle/>
                    <a:p>
                      <a:pPr algn="ctr"/>
                      <a:r>
                        <a:rPr lang="it-IT" sz="1100" b="1" dirty="0"/>
                        <a:t>1</a:t>
                      </a:r>
                      <a:endParaRPr lang="en-US" sz="1100" b="1" dirty="0"/>
                    </a:p>
                  </a:txBody>
                  <a:tcPr anchor="ctr"/>
                </a:tc>
                <a:tc>
                  <a:txBody>
                    <a:bodyPr/>
                    <a:lstStyle/>
                    <a:p>
                      <a:pPr algn="ctr"/>
                      <a:r>
                        <a:rPr lang="it-IT" sz="1100" b="1" dirty="0"/>
                        <a:t>1</a:t>
                      </a:r>
                      <a:endParaRPr lang="en-US" sz="1100" b="1" dirty="0"/>
                    </a:p>
                  </a:txBody>
                  <a:tcPr anchor="ctr"/>
                </a:tc>
                <a:tc>
                  <a:txBody>
                    <a:bodyPr/>
                    <a:lstStyle/>
                    <a:p>
                      <a:pPr algn="ctr"/>
                      <a:r>
                        <a:rPr lang="it-IT" sz="1100" b="1" dirty="0"/>
                        <a:t>0.77</a:t>
                      </a:r>
                      <a:endParaRPr lang="en-US" sz="1100" b="1" dirty="0"/>
                    </a:p>
                  </a:txBody>
                  <a:tcPr anchor="ctr"/>
                </a:tc>
                <a:tc>
                  <a:txBody>
                    <a:bodyPr/>
                    <a:lstStyle/>
                    <a:p>
                      <a:pPr algn="ctr"/>
                      <a:r>
                        <a:rPr lang="it-IT" sz="1100" b="1" dirty="0"/>
                        <a:t>4340</a:t>
                      </a:r>
                      <a:endParaRPr lang="en-US" sz="1100" b="1" dirty="0"/>
                    </a:p>
                  </a:txBody>
                  <a:tcPr anchor="ctr"/>
                </a:tc>
                <a:tc>
                  <a:txBody>
                    <a:bodyPr/>
                    <a:lstStyle/>
                    <a:p>
                      <a:pPr algn="ctr"/>
                      <a:r>
                        <a:rPr lang="it-IT" sz="1100" b="1" dirty="0"/>
                        <a:t>0.02</a:t>
                      </a:r>
                      <a:endParaRPr lang="en-US" sz="1100" b="1" dirty="0"/>
                    </a:p>
                  </a:txBody>
                  <a:tcPr anchor="ctr"/>
                </a:tc>
                <a:extLst>
                  <a:ext uri="{0D108BD9-81ED-4DB2-BD59-A6C34878D82A}">
                    <a16:rowId xmlns:a16="http://schemas.microsoft.com/office/drawing/2014/main" val="10001"/>
                  </a:ext>
                </a:extLst>
              </a:tr>
              <a:tr h="247502">
                <a:tc>
                  <a:txBody>
                    <a:bodyPr/>
                    <a:lstStyle/>
                    <a:p>
                      <a:pPr algn="ctr"/>
                      <a:r>
                        <a:rPr lang="it-IT" sz="1100" b="1" baseline="30000" dirty="0"/>
                        <a:t>7</a:t>
                      </a:r>
                      <a:r>
                        <a:rPr lang="it-IT" sz="1100" b="1" dirty="0"/>
                        <a:t>Li</a:t>
                      </a:r>
                      <a:endParaRPr lang="en-US" sz="1100" b="1" dirty="0"/>
                    </a:p>
                  </a:txBody>
                  <a:tcPr anchor="ctr"/>
                </a:tc>
                <a:tc>
                  <a:txBody>
                    <a:bodyPr/>
                    <a:lstStyle/>
                    <a:p>
                      <a:pPr algn="ctr"/>
                      <a:r>
                        <a:rPr lang="it-IT" sz="1100" b="1" dirty="0"/>
                        <a:t>56</a:t>
                      </a:r>
                      <a:endParaRPr lang="en-US" sz="1100" b="1" dirty="0"/>
                    </a:p>
                  </a:txBody>
                  <a:tcPr anchor="ctr"/>
                </a:tc>
                <a:tc>
                  <a:txBody>
                    <a:bodyPr/>
                    <a:lstStyle/>
                    <a:p>
                      <a:pPr algn="ctr"/>
                      <a:r>
                        <a:rPr lang="it-IT" sz="1100" b="1" dirty="0"/>
                        <a:t>3</a:t>
                      </a:r>
                      <a:endParaRPr lang="en-US" sz="1100" b="1" dirty="0"/>
                    </a:p>
                  </a:txBody>
                  <a:tcPr anchor="ctr"/>
                </a:tc>
                <a:tc>
                  <a:txBody>
                    <a:bodyPr/>
                    <a:lstStyle/>
                    <a:p>
                      <a:pPr algn="ctr"/>
                      <a:r>
                        <a:rPr lang="it-IT" sz="1100" b="1" dirty="0"/>
                        <a:t>3</a:t>
                      </a:r>
                      <a:endParaRPr lang="en-US" sz="1100" b="1" dirty="0"/>
                    </a:p>
                  </a:txBody>
                  <a:tcPr anchor="ctr"/>
                </a:tc>
                <a:tc>
                  <a:txBody>
                    <a:bodyPr/>
                    <a:lstStyle/>
                    <a:p>
                      <a:pPr algn="ctr"/>
                      <a:r>
                        <a:rPr lang="it-IT" sz="1100" b="1" dirty="0"/>
                        <a:t>0.95</a:t>
                      </a:r>
                      <a:endParaRPr lang="en-US" sz="1100" b="1" dirty="0"/>
                    </a:p>
                  </a:txBody>
                  <a:tcPr anchor="ctr"/>
                </a:tc>
                <a:tc>
                  <a:txBody>
                    <a:bodyPr/>
                    <a:lstStyle/>
                    <a:p>
                      <a:pPr algn="ctr"/>
                      <a:r>
                        <a:rPr lang="it-IT" sz="1100" b="1" dirty="0"/>
                        <a:t>376</a:t>
                      </a:r>
                      <a:endParaRPr lang="en-US" sz="1100" b="1" dirty="0"/>
                    </a:p>
                  </a:txBody>
                  <a:tcPr anchor="ctr"/>
                </a:tc>
                <a:tc>
                  <a:txBody>
                    <a:bodyPr/>
                    <a:lstStyle/>
                    <a:p>
                      <a:pPr algn="ctr"/>
                      <a:r>
                        <a:rPr lang="it-IT" sz="1100" b="1" dirty="0"/>
                        <a:t>0.37</a:t>
                      </a:r>
                      <a:endParaRPr lang="en-US" sz="1100" b="1" dirty="0"/>
                    </a:p>
                  </a:txBody>
                  <a:tcPr anchor="ctr"/>
                </a:tc>
                <a:extLst>
                  <a:ext uri="{0D108BD9-81ED-4DB2-BD59-A6C34878D82A}">
                    <a16:rowId xmlns:a16="http://schemas.microsoft.com/office/drawing/2014/main" val="10002"/>
                  </a:ext>
                </a:extLst>
              </a:tr>
              <a:tr h="247502">
                <a:tc>
                  <a:txBody>
                    <a:bodyPr/>
                    <a:lstStyle/>
                    <a:p>
                      <a:pPr algn="ctr"/>
                      <a:r>
                        <a:rPr lang="it-IT" sz="1100" b="1" baseline="30000" dirty="0"/>
                        <a:t>11</a:t>
                      </a:r>
                      <a:r>
                        <a:rPr lang="it-IT" sz="1100" b="1" dirty="0"/>
                        <a:t>B</a:t>
                      </a:r>
                      <a:endParaRPr lang="en-US" sz="1100" b="1" dirty="0"/>
                    </a:p>
                  </a:txBody>
                  <a:tcPr anchor="ctr"/>
                </a:tc>
                <a:tc>
                  <a:txBody>
                    <a:bodyPr/>
                    <a:lstStyle/>
                    <a:p>
                      <a:pPr algn="ctr"/>
                      <a:r>
                        <a:rPr lang="it-IT" sz="1100" b="1" dirty="0"/>
                        <a:t>80</a:t>
                      </a:r>
                      <a:endParaRPr lang="en-US" sz="1100" b="1" dirty="0"/>
                    </a:p>
                  </a:txBody>
                  <a:tcPr anchor="ctr"/>
                </a:tc>
                <a:tc>
                  <a:txBody>
                    <a:bodyPr/>
                    <a:lstStyle/>
                    <a:p>
                      <a:pPr algn="ctr"/>
                      <a:r>
                        <a:rPr lang="it-IT" sz="1100" b="1" dirty="0"/>
                        <a:t>4</a:t>
                      </a:r>
                      <a:endParaRPr lang="en-US" sz="1100" b="1" dirty="0"/>
                    </a:p>
                  </a:txBody>
                  <a:tcPr anchor="ctr"/>
                </a:tc>
                <a:tc>
                  <a:txBody>
                    <a:bodyPr/>
                    <a:lstStyle/>
                    <a:p>
                      <a:pPr algn="ctr"/>
                      <a:r>
                        <a:rPr lang="it-IT" sz="1100" b="1" dirty="0"/>
                        <a:t>5</a:t>
                      </a:r>
                      <a:endParaRPr lang="en-US" sz="1100" b="1" dirty="0"/>
                    </a:p>
                  </a:txBody>
                  <a:tcPr anchor="ctr"/>
                </a:tc>
                <a:tc>
                  <a:txBody>
                    <a:bodyPr/>
                    <a:lstStyle/>
                    <a:p>
                      <a:pPr algn="ctr"/>
                      <a:r>
                        <a:rPr lang="it-IT" sz="1100" b="1" dirty="0"/>
                        <a:t>0.86</a:t>
                      </a:r>
                      <a:endParaRPr lang="en-US" sz="1100" b="1" dirty="0"/>
                    </a:p>
                  </a:txBody>
                  <a:tcPr anchor="ctr"/>
                </a:tc>
                <a:tc>
                  <a:txBody>
                    <a:bodyPr/>
                    <a:lstStyle/>
                    <a:p>
                      <a:pPr algn="ctr"/>
                      <a:r>
                        <a:rPr lang="it-IT" sz="1100" b="1" dirty="0"/>
                        <a:t>185</a:t>
                      </a:r>
                      <a:endParaRPr lang="en-US" sz="1100" b="1" dirty="0"/>
                    </a:p>
                  </a:txBody>
                  <a:tcPr anchor="ctr"/>
                </a:tc>
                <a:tc>
                  <a:txBody>
                    <a:bodyPr/>
                    <a:lstStyle/>
                    <a:p>
                      <a:pPr algn="ctr"/>
                      <a:r>
                        <a:rPr lang="it-IT" sz="1100" b="1" dirty="0"/>
                        <a:t>1.13</a:t>
                      </a:r>
                      <a:endParaRPr lang="en-US" sz="1100" b="1" dirty="0"/>
                    </a:p>
                  </a:txBody>
                  <a:tcPr anchor="ctr"/>
                </a:tc>
                <a:extLst>
                  <a:ext uri="{0D108BD9-81ED-4DB2-BD59-A6C34878D82A}">
                    <a16:rowId xmlns:a16="http://schemas.microsoft.com/office/drawing/2014/main" val="10003"/>
                  </a:ext>
                </a:extLst>
              </a:tr>
              <a:tr h="247502">
                <a:tc>
                  <a:txBody>
                    <a:bodyPr/>
                    <a:lstStyle/>
                    <a:p>
                      <a:pPr algn="ctr"/>
                      <a:r>
                        <a:rPr lang="it-IT" sz="1100" b="1" baseline="30000" dirty="0"/>
                        <a:t>12</a:t>
                      </a:r>
                      <a:r>
                        <a:rPr lang="it-IT" sz="1100" b="1" dirty="0"/>
                        <a:t>C</a:t>
                      </a:r>
                      <a:endParaRPr lang="en-US" sz="1100" b="1" dirty="0"/>
                    </a:p>
                  </a:txBody>
                  <a:tcPr anchor="ctr"/>
                </a:tc>
                <a:tc>
                  <a:txBody>
                    <a:bodyPr/>
                    <a:lstStyle/>
                    <a:p>
                      <a:pPr algn="ctr"/>
                      <a:r>
                        <a:rPr lang="it-IT" sz="1100" b="1" dirty="0"/>
                        <a:t>94</a:t>
                      </a:r>
                      <a:endParaRPr lang="en-US" sz="1100" b="1" dirty="0"/>
                    </a:p>
                  </a:txBody>
                  <a:tcPr anchor="ctr"/>
                </a:tc>
                <a:tc>
                  <a:txBody>
                    <a:bodyPr/>
                    <a:lstStyle/>
                    <a:p>
                      <a:pPr algn="ctr"/>
                      <a:r>
                        <a:rPr lang="it-IT" sz="1100" b="1" dirty="0"/>
                        <a:t>5</a:t>
                      </a:r>
                      <a:endParaRPr lang="en-US" sz="1100" b="1" dirty="0"/>
                    </a:p>
                  </a:txBody>
                  <a:tcPr anchor="ctr"/>
                </a:tc>
                <a:tc>
                  <a:txBody>
                    <a:bodyPr/>
                    <a:lstStyle/>
                    <a:p>
                      <a:pPr algn="ctr"/>
                      <a:r>
                        <a:rPr lang="it-IT" sz="1100" b="1" dirty="0"/>
                        <a:t>6</a:t>
                      </a:r>
                      <a:endParaRPr lang="en-US" sz="1100" b="1" dirty="0"/>
                    </a:p>
                  </a:txBody>
                  <a:tcPr anchor="ctr"/>
                </a:tc>
                <a:tc>
                  <a:txBody>
                    <a:bodyPr/>
                    <a:lstStyle/>
                    <a:p>
                      <a:pPr algn="ctr"/>
                      <a:r>
                        <a:rPr lang="it-IT" sz="1100" b="1" dirty="0"/>
                        <a:t>0.81</a:t>
                      </a:r>
                      <a:endParaRPr lang="en-US" sz="1100" b="1" dirty="0"/>
                    </a:p>
                  </a:txBody>
                  <a:tcPr anchor="ctr"/>
                </a:tc>
                <a:tc>
                  <a:txBody>
                    <a:bodyPr/>
                    <a:lstStyle/>
                    <a:p>
                      <a:pPr algn="ctr"/>
                      <a:r>
                        <a:rPr lang="it-IT" sz="1100" b="1" dirty="0"/>
                        <a:t>164</a:t>
                      </a:r>
                      <a:endParaRPr lang="en-US" sz="1100" b="1" dirty="0"/>
                    </a:p>
                  </a:txBody>
                  <a:tcPr anchor="ctr"/>
                </a:tc>
                <a:tc>
                  <a:txBody>
                    <a:bodyPr/>
                    <a:lstStyle/>
                    <a:p>
                      <a:pPr algn="ctr"/>
                      <a:r>
                        <a:rPr lang="it-IT" sz="1100" b="1" dirty="0"/>
                        <a:t>1.53</a:t>
                      </a:r>
                      <a:endParaRPr lang="en-US" sz="1100" b="1" dirty="0"/>
                    </a:p>
                  </a:txBody>
                  <a:tcPr anchor="ctr"/>
                </a:tc>
                <a:extLst>
                  <a:ext uri="{0D108BD9-81ED-4DB2-BD59-A6C34878D82A}">
                    <a16:rowId xmlns:a16="http://schemas.microsoft.com/office/drawing/2014/main" val="10004"/>
                  </a:ext>
                </a:extLst>
              </a:tr>
              <a:tr h="247502">
                <a:tc>
                  <a:txBody>
                    <a:bodyPr/>
                    <a:lstStyle/>
                    <a:p>
                      <a:pPr algn="ctr"/>
                      <a:r>
                        <a:rPr lang="it-IT" sz="1100" b="1" strike="noStrike" baseline="30000" dirty="0">
                          <a:solidFill>
                            <a:srgbClr val="00B050"/>
                          </a:solidFill>
                        </a:rPr>
                        <a:t>16</a:t>
                      </a:r>
                      <a:r>
                        <a:rPr lang="it-IT" sz="1100" b="1" dirty="0">
                          <a:solidFill>
                            <a:srgbClr val="00B050"/>
                          </a:solidFill>
                        </a:rPr>
                        <a:t>O</a:t>
                      </a:r>
                      <a:endParaRPr lang="en-US" sz="1100" b="1" dirty="0">
                        <a:solidFill>
                          <a:srgbClr val="00B050"/>
                        </a:solidFill>
                      </a:endParaRPr>
                    </a:p>
                  </a:txBody>
                  <a:tcPr anchor="ctr"/>
                </a:tc>
                <a:tc>
                  <a:txBody>
                    <a:bodyPr/>
                    <a:lstStyle/>
                    <a:p>
                      <a:pPr algn="ctr"/>
                      <a:r>
                        <a:rPr lang="it-IT" sz="1100" b="1" dirty="0">
                          <a:solidFill>
                            <a:srgbClr val="00B050"/>
                          </a:solidFill>
                        </a:rPr>
                        <a:t>108</a:t>
                      </a:r>
                      <a:endParaRPr lang="en-US" sz="1100" b="1" dirty="0">
                        <a:solidFill>
                          <a:srgbClr val="00B050"/>
                        </a:solidFill>
                      </a:endParaRPr>
                    </a:p>
                  </a:txBody>
                  <a:tcPr anchor="ctr"/>
                </a:tc>
                <a:tc>
                  <a:txBody>
                    <a:bodyPr/>
                    <a:lstStyle/>
                    <a:p>
                      <a:pPr algn="ctr"/>
                      <a:r>
                        <a:rPr lang="it-IT" sz="1100" b="1" dirty="0">
                          <a:solidFill>
                            <a:srgbClr val="00B050"/>
                          </a:solidFill>
                        </a:rPr>
                        <a:t>6</a:t>
                      </a:r>
                      <a:endParaRPr lang="en-US" sz="1100" b="1" dirty="0">
                        <a:solidFill>
                          <a:srgbClr val="00B050"/>
                        </a:solidFill>
                      </a:endParaRPr>
                    </a:p>
                  </a:txBody>
                  <a:tcPr anchor="ctr"/>
                </a:tc>
                <a:tc>
                  <a:txBody>
                    <a:bodyPr/>
                    <a:lstStyle/>
                    <a:p>
                      <a:pPr algn="ctr"/>
                      <a:r>
                        <a:rPr lang="it-IT" sz="1100" b="1" dirty="0">
                          <a:solidFill>
                            <a:srgbClr val="00B050"/>
                          </a:solidFill>
                        </a:rPr>
                        <a:t>7</a:t>
                      </a:r>
                      <a:endParaRPr lang="en-US" sz="1100" b="1" dirty="0">
                        <a:solidFill>
                          <a:srgbClr val="00B050"/>
                        </a:solidFill>
                      </a:endParaRPr>
                    </a:p>
                  </a:txBody>
                  <a:tcPr anchor="ctr"/>
                </a:tc>
                <a:tc>
                  <a:txBody>
                    <a:bodyPr/>
                    <a:lstStyle/>
                    <a:p>
                      <a:pPr algn="ctr"/>
                      <a:r>
                        <a:rPr lang="it-IT" sz="1100" b="1" dirty="0">
                          <a:solidFill>
                            <a:srgbClr val="00B050"/>
                          </a:solidFill>
                        </a:rPr>
                        <a:t>0.86</a:t>
                      </a:r>
                      <a:endParaRPr lang="en-US" sz="1100" b="1" dirty="0">
                        <a:solidFill>
                          <a:srgbClr val="00B050"/>
                        </a:solidFill>
                      </a:endParaRPr>
                    </a:p>
                  </a:txBody>
                  <a:tcPr anchor="ctr"/>
                </a:tc>
                <a:tc>
                  <a:txBody>
                    <a:bodyPr/>
                    <a:lstStyle/>
                    <a:p>
                      <a:pPr algn="ctr"/>
                      <a:r>
                        <a:rPr lang="it-IT" sz="1100" b="1" dirty="0">
                          <a:solidFill>
                            <a:srgbClr val="00B050"/>
                          </a:solidFill>
                        </a:rPr>
                        <a:t>107</a:t>
                      </a:r>
                      <a:endParaRPr lang="en-US" sz="1100" b="1" dirty="0">
                        <a:solidFill>
                          <a:srgbClr val="00B050"/>
                        </a:solidFill>
                      </a:endParaRPr>
                    </a:p>
                  </a:txBody>
                  <a:tcPr anchor="ctr"/>
                </a:tc>
                <a:tc>
                  <a:txBody>
                    <a:bodyPr/>
                    <a:lstStyle/>
                    <a:p>
                      <a:pPr algn="ctr"/>
                      <a:r>
                        <a:rPr lang="it-IT" sz="1100" b="1" dirty="0">
                          <a:solidFill>
                            <a:srgbClr val="00B050"/>
                          </a:solidFill>
                        </a:rPr>
                        <a:t>2.95</a:t>
                      </a:r>
                      <a:endParaRPr lang="en-US" sz="1100" b="1" dirty="0">
                        <a:solidFill>
                          <a:srgbClr val="00B050"/>
                        </a:solidFill>
                      </a:endParaRPr>
                    </a:p>
                  </a:txBody>
                  <a:tcPr anchor="ctr"/>
                </a:tc>
                <a:extLst>
                  <a:ext uri="{0D108BD9-81ED-4DB2-BD59-A6C34878D82A}">
                    <a16:rowId xmlns:a16="http://schemas.microsoft.com/office/drawing/2014/main" val="10005"/>
                  </a:ext>
                </a:extLst>
              </a:tr>
              <a:tr h="247502">
                <a:tc>
                  <a:txBody>
                    <a:bodyPr/>
                    <a:lstStyle/>
                    <a:p>
                      <a:pPr algn="ctr"/>
                      <a:r>
                        <a:rPr lang="it-IT" sz="1100" b="1" baseline="30000" dirty="0">
                          <a:solidFill>
                            <a:schemeClr val="accent1">
                              <a:lumMod val="75000"/>
                            </a:schemeClr>
                          </a:solidFill>
                        </a:rPr>
                        <a:t>19</a:t>
                      </a:r>
                      <a:r>
                        <a:rPr lang="it-IT" sz="1100" b="1" dirty="0">
                          <a:solidFill>
                            <a:schemeClr val="accent1">
                              <a:lumMod val="75000"/>
                            </a:schemeClr>
                          </a:solidFill>
                        </a:rPr>
                        <a:t>F</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122</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7</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8</a:t>
                      </a:r>
                      <a:endParaRPr lang="en-US" sz="1100" b="1" dirty="0">
                        <a:solidFill>
                          <a:schemeClr val="accent1">
                            <a:lumMod val="75000"/>
                          </a:schemeClr>
                        </a:solidFill>
                      </a:endParaRPr>
                    </a:p>
                  </a:txBody>
                  <a:tcPr anchor="ctr"/>
                </a:tc>
                <a:tc>
                  <a:txBody>
                    <a:bodyPr/>
                    <a:lstStyle/>
                    <a:p>
                      <a:pPr algn="ctr"/>
                      <a:r>
                        <a:rPr lang="it-IT" sz="1100" b="1" dirty="0">
                          <a:solidFill>
                            <a:schemeClr val="accent1"/>
                          </a:solidFill>
                        </a:rPr>
                        <a:t>0.87</a:t>
                      </a:r>
                      <a:endParaRPr lang="en-US" sz="1100" b="1" dirty="0">
                        <a:solidFill>
                          <a:schemeClr val="accent1"/>
                        </a:solidFill>
                      </a:endParaRPr>
                    </a:p>
                  </a:txBody>
                  <a:tcPr anchor="ctr"/>
                </a:tc>
                <a:tc>
                  <a:txBody>
                    <a:bodyPr/>
                    <a:lstStyle/>
                    <a:p>
                      <a:pPr algn="ctr"/>
                      <a:r>
                        <a:rPr lang="it-IT" sz="1100" b="1" dirty="0">
                          <a:solidFill>
                            <a:schemeClr val="accent1">
                              <a:lumMod val="75000"/>
                            </a:schemeClr>
                          </a:solidFill>
                        </a:rPr>
                        <a:t>95</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3.90</a:t>
                      </a:r>
                      <a:endParaRPr lang="en-US" sz="1100" b="1" dirty="0">
                        <a:solidFill>
                          <a:schemeClr val="accent1">
                            <a:lumMod val="75000"/>
                          </a:schemeClr>
                        </a:solidFill>
                      </a:endParaRPr>
                    </a:p>
                  </a:txBody>
                  <a:tcPr anchor="ctr"/>
                </a:tc>
                <a:extLst>
                  <a:ext uri="{0D108BD9-81ED-4DB2-BD59-A6C34878D82A}">
                    <a16:rowId xmlns:a16="http://schemas.microsoft.com/office/drawing/2014/main" val="10006"/>
                  </a:ext>
                </a:extLst>
              </a:tr>
              <a:tr h="247502">
                <a:tc>
                  <a:txBody>
                    <a:bodyPr/>
                    <a:lstStyle/>
                    <a:p>
                      <a:pPr algn="ctr"/>
                      <a:r>
                        <a:rPr lang="it-IT" sz="1100" b="1" baseline="30000" dirty="0">
                          <a:solidFill>
                            <a:srgbClr val="00B050"/>
                          </a:solidFill>
                        </a:rPr>
                        <a:t>28</a:t>
                      </a:r>
                      <a:r>
                        <a:rPr lang="it-IT" sz="1100" b="1" dirty="0">
                          <a:solidFill>
                            <a:srgbClr val="00B050"/>
                          </a:solidFill>
                        </a:rPr>
                        <a:t>Si</a:t>
                      </a:r>
                      <a:endParaRPr lang="en-US" sz="1100" b="1" dirty="0">
                        <a:solidFill>
                          <a:srgbClr val="00B050"/>
                        </a:solidFill>
                      </a:endParaRPr>
                    </a:p>
                  </a:txBody>
                  <a:tcPr anchor="ctr"/>
                </a:tc>
                <a:tc>
                  <a:txBody>
                    <a:bodyPr/>
                    <a:lstStyle/>
                    <a:p>
                      <a:pPr algn="ctr"/>
                      <a:r>
                        <a:rPr lang="it-IT" sz="1100" b="1" dirty="0">
                          <a:solidFill>
                            <a:srgbClr val="00B050"/>
                          </a:solidFill>
                        </a:rPr>
                        <a:t>157</a:t>
                      </a:r>
                      <a:endParaRPr lang="en-US" sz="1100" b="1" dirty="0">
                        <a:solidFill>
                          <a:srgbClr val="00B050"/>
                        </a:solidFill>
                      </a:endParaRPr>
                    </a:p>
                  </a:txBody>
                  <a:tcPr anchor="ctr"/>
                </a:tc>
                <a:tc>
                  <a:txBody>
                    <a:bodyPr/>
                    <a:lstStyle/>
                    <a:p>
                      <a:pPr algn="ctr"/>
                      <a:r>
                        <a:rPr lang="it-IT" sz="1100" b="1" dirty="0">
                          <a:solidFill>
                            <a:srgbClr val="00B050"/>
                          </a:solidFill>
                        </a:rPr>
                        <a:t>8</a:t>
                      </a:r>
                      <a:endParaRPr lang="en-US" sz="1100" b="1" dirty="0">
                        <a:solidFill>
                          <a:srgbClr val="00B050"/>
                        </a:solidFill>
                      </a:endParaRPr>
                    </a:p>
                  </a:txBody>
                  <a:tcPr anchor="ctr"/>
                </a:tc>
                <a:tc>
                  <a:txBody>
                    <a:bodyPr/>
                    <a:lstStyle/>
                    <a:p>
                      <a:pPr algn="ctr"/>
                      <a:r>
                        <a:rPr lang="it-IT" sz="1100" b="1" dirty="0">
                          <a:solidFill>
                            <a:srgbClr val="00B050"/>
                          </a:solidFill>
                        </a:rPr>
                        <a:t>11</a:t>
                      </a:r>
                      <a:endParaRPr lang="en-US" sz="1100" b="1" dirty="0">
                        <a:solidFill>
                          <a:srgbClr val="00B050"/>
                        </a:solidFill>
                      </a:endParaRPr>
                    </a:p>
                  </a:txBody>
                  <a:tcPr anchor="ctr"/>
                </a:tc>
                <a:tc>
                  <a:txBody>
                    <a:bodyPr/>
                    <a:lstStyle/>
                    <a:p>
                      <a:pPr algn="ctr"/>
                      <a:r>
                        <a:rPr lang="it-IT" sz="1100" b="1" dirty="0">
                          <a:solidFill>
                            <a:srgbClr val="00B050"/>
                          </a:solidFill>
                        </a:rPr>
                        <a:t>0.87</a:t>
                      </a:r>
                      <a:endParaRPr lang="en-US" sz="1100" b="1" dirty="0">
                        <a:solidFill>
                          <a:srgbClr val="00B050"/>
                        </a:solidFill>
                      </a:endParaRPr>
                    </a:p>
                  </a:txBody>
                  <a:tcPr anchor="ctr"/>
                </a:tc>
                <a:tc>
                  <a:txBody>
                    <a:bodyPr/>
                    <a:lstStyle/>
                    <a:p>
                      <a:pPr algn="ctr"/>
                      <a:r>
                        <a:rPr lang="it-IT" sz="1100" b="1" dirty="0">
                          <a:solidFill>
                            <a:srgbClr val="00B050"/>
                          </a:solidFill>
                        </a:rPr>
                        <a:t>61</a:t>
                      </a:r>
                      <a:endParaRPr lang="en-US" sz="1100" b="1" dirty="0">
                        <a:solidFill>
                          <a:srgbClr val="00B050"/>
                        </a:solidFill>
                      </a:endParaRPr>
                    </a:p>
                  </a:txBody>
                  <a:tcPr anchor="ctr"/>
                </a:tc>
                <a:tc>
                  <a:txBody>
                    <a:bodyPr/>
                    <a:lstStyle/>
                    <a:p>
                      <a:pPr algn="ctr"/>
                      <a:r>
                        <a:rPr lang="it-IT" sz="1100" b="1" dirty="0">
                          <a:solidFill>
                            <a:srgbClr val="00B050"/>
                          </a:solidFill>
                        </a:rPr>
                        <a:t>8.58</a:t>
                      </a:r>
                      <a:endParaRPr lang="en-US" sz="1100" b="1" dirty="0">
                        <a:solidFill>
                          <a:srgbClr val="00B050"/>
                        </a:solidFill>
                      </a:endParaRPr>
                    </a:p>
                  </a:txBody>
                  <a:tcPr anchor="ctr"/>
                </a:tc>
                <a:extLst>
                  <a:ext uri="{0D108BD9-81ED-4DB2-BD59-A6C34878D82A}">
                    <a16:rowId xmlns:a16="http://schemas.microsoft.com/office/drawing/2014/main" val="10007"/>
                  </a:ext>
                </a:extLst>
              </a:tr>
              <a:tr h="247502">
                <a:tc>
                  <a:txBody>
                    <a:bodyPr/>
                    <a:lstStyle/>
                    <a:p>
                      <a:pPr algn="ctr"/>
                      <a:r>
                        <a:rPr lang="it-IT" sz="1100" b="1" baseline="30000" dirty="0"/>
                        <a:t>32</a:t>
                      </a:r>
                      <a:r>
                        <a:rPr lang="it-IT" sz="1100" b="1" dirty="0"/>
                        <a:t>S</a:t>
                      </a:r>
                      <a:endParaRPr lang="en-US" sz="1100" b="1" dirty="0"/>
                    </a:p>
                  </a:txBody>
                  <a:tcPr anchor="ctr"/>
                </a:tc>
                <a:tc>
                  <a:txBody>
                    <a:bodyPr/>
                    <a:lstStyle/>
                    <a:p>
                      <a:pPr algn="ctr"/>
                      <a:r>
                        <a:rPr lang="it-IT" sz="1100" b="1" dirty="0"/>
                        <a:t>171</a:t>
                      </a:r>
                      <a:endParaRPr lang="en-US" sz="1100" b="1" dirty="0"/>
                    </a:p>
                  </a:txBody>
                  <a:tcPr anchor="ctr"/>
                </a:tc>
                <a:tc>
                  <a:txBody>
                    <a:bodyPr/>
                    <a:lstStyle/>
                    <a:p>
                      <a:pPr algn="ctr"/>
                      <a:r>
                        <a:rPr lang="it-IT" sz="1100" b="1" dirty="0"/>
                        <a:t>9</a:t>
                      </a:r>
                      <a:endParaRPr lang="en-US" sz="1100" b="1" dirty="0"/>
                    </a:p>
                  </a:txBody>
                  <a:tcPr anchor="ctr"/>
                </a:tc>
                <a:tc>
                  <a:txBody>
                    <a:bodyPr/>
                    <a:lstStyle/>
                    <a:p>
                      <a:pPr algn="ctr"/>
                      <a:r>
                        <a:rPr lang="it-IT" sz="1100" b="1" dirty="0"/>
                        <a:t>12</a:t>
                      </a:r>
                      <a:endParaRPr lang="en-US" sz="1100" b="1" dirty="0"/>
                    </a:p>
                  </a:txBody>
                  <a:tcPr anchor="ctr"/>
                </a:tc>
                <a:tc>
                  <a:txBody>
                    <a:bodyPr/>
                    <a:lstStyle/>
                    <a:p>
                      <a:pPr algn="ctr"/>
                      <a:r>
                        <a:rPr lang="it-IT" sz="1100" b="1" dirty="0">
                          <a:solidFill>
                            <a:schemeClr val="tx1"/>
                          </a:solidFill>
                        </a:rPr>
                        <a:t>0.89</a:t>
                      </a:r>
                      <a:endParaRPr lang="en-US" sz="1100" b="1" dirty="0">
                        <a:solidFill>
                          <a:schemeClr val="tx1"/>
                        </a:solidFill>
                      </a:endParaRPr>
                    </a:p>
                  </a:txBody>
                  <a:tcPr anchor="ctr"/>
                </a:tc>
                <a:tc>
                  <a:txBody>
                    <a:bodyPr/>
                    <a:lstStyle/>
                    <a:p>
                      <a:pPr algn="ctr"/>
                      <a:r>
                        <a:rPr lang="it-IT" sz="1100" b="1" dirty="0"/>
                        <a:t>54</a:t>
                      </a:r>
                      <a:endParaRPr lang="en-US" sz="1100" b="1" dirty="0"/>
                    </a:p>
                  </a:txBody>
                  <a:tcPr anchor="ctr"/>
                </a:tc>
                <a:tc>
                  <a:txBody>
                    <a:bodyPr/>
                    <a:lstStyle/>
                    <a:p>
                      <a:pPr algn="ctr"/>
                      <a:r>
                        <a:rPr lang="it-IT" sz="1100" b="1" dirty="0"/>
                        <a:t>11.1</a:t>
                      </a:r>
                      <a:endParaRPr lang="en-US" sz="1100" b="1" dirty="0"/>
                    </a:p>
                  </a:txBody>
                  <a:tcPr anchor="ctr"/>
                </a:tc>
                <a:extLst>
                  <a:ext uri="{0D108BD9-81ED-4DB2-BD59-A6C34878D82A}">
                    <a16:rowId xmlns:a16="http://schemas.microsoft.com/office/drawing/2014/main" val="10008"/>
                  </a:ext>
                </a:extLst>
              </a:tr>
              <a:tr h="247502">
                <a:tc>
                  <a:txBody>
                    <a:bodyPr/>
                    <a:lstStyle/>
                    <a:p>
                      <a:pPr algn="ctr"/>
                      <a:r>
                        <a:rPr lang="it-IT" sz="1100" b="1" baseline="30000" dirty="0">
                          <a:solidFill>
                            <a:schemeClr val="accent1">
                              <a:lumMod val="75000"/>
                            </a:schemeClr>
                          </a:solidFill>
                        </a:rPr>
                        <a:t>35</a:t>
                      </a:r>
                      <a:r>
                        <a:rPr lang="it-IT" sz="1100" b="1" dirty="0">
                          <a:solidFill>
                            <a:schemeClr val="accent1">
                              <a:lumMod val="75000"/>
                            </a:schemeClr>
                          </a:solidFill>
                        </a:rPr>
                        <a:t>Cl</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171</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9</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12</a:t>
                      </a:r>
                      <a:endParaRPr lang="en-US" sz="1100" b="1" dirty="0">
                        <a:solidFill>
                          <a:schemeClr val="accent1">
                            <a:lumMod val="75000"/>
                          </a:schemeClr>
                        </a:solidFill>
                      </a:endParaRPr>
                    </a:p>
                  </a:txBody>
                  <a:tcPr anchor="ctr"/>
                </a:tc>
                <a:tc>
                  <a:txBody>
                    <a:bodyPr/>
                    <a:lstStyle/>
                    <a:p>
                      <a:pPr algn="ctr"/>
                      <a:r>
                        <a:rPr lang="it-IT" sz="1100" b="1" dirty="0">
                          <a:solidFill>
                            <a:schemeClr val="accent1"/>
                          </a:solidFill>
                        </a:rPr>
                        <a:t>0.93</a:t>
                      </a:r>
                      <a:endParaRPr lang="en-US" sz="1100" b="1" dirty="0">
                        <a:solidFill>
                          <a:schemeClr val="accent1"/>
                        </a:solidFill>
                      </a:endParaRPr>
                    </a:p>
                  </a:txBody>
                  <a:tcPr anchor="ctr"/>
                </a:tc>
                <a:tc>
                  <a:txBody>
                    <a:bodyPr/>
                    <a:lstStyle/>
                    <a:p>
                      <a:pPr algn="ctr"/>
                      <a:r>
                        <a:rPr lang="it-IT" sz="1100" b="1" dirty="0">
                          <a:solidFill>
                            <a:schemeClr val="accent1">
                              <a:lumMod val="75000"/>
                            </a:schemeClr>
                          </a:solidFill>
                        </a:rPr>
                        <a:t>50</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12.7</a:t>
                      </a:r>
                      <a:endParaRPr lang="en-US" sz="1100" b="1" dirty="0">
                        <a:solidFill>
                          <a:schemeClr val="accent1">
                            <a:lumMod val="75000"/>
                          </a:schemeClr>
                        </a:solidFill>
                      </a:endParaRPr>
                    </a:p>
                  </a:txBody>
                  <a:tcPr anchor="ctr"/>
                </a:tc>
                <a:extLst>
                  <a:ext uri="{0D108BD9-81ED-4DB2-BD59-A6C34878D82A}">
                    <a16:rowId xmlns:a16="http://schemas.microsoft.com/office/drawing/2014/main" val="10009"/>
                  </a:ext>
                </a:extLst>
              </a:tr>
              <a:tr h="247502">
                <a:tc>
                  <a:txBody>
                    <a:bodyPr/>
                    <a:lstStyle/>
                    <a:p>
                      <a:pPr algn="ctr"/>
                      <a:r>
                        <a:rPr lang="it-IT" sz="1100" b="1" baseline="30000" dirty="0"/>
                        <a:t>48</a:t>
                      </a:r>
                      <a:r>
                        <a:rPr lang="it-IT" sz="1100" b="1" dirty="0"/>
                        <a:t>Ti</a:t>
                      </a:r>
                      <a:endParaRPr lang="en-US" sz="1100" b="1" dirty="0"/>
                    </a:p>
                  </a:txBody>
                  <a:tcPr anchor="ctr"/>
                </a:tc>
                <a:tc>
                  <a:txBody>
                    <a:bodyPr/>
                    <a:lstStyle/>
                    <a:p>
                      <a:pPr algn="ctr"/>
                      <a:r>
                        <a:rPr lang="it-IT" sz="1100" b="1" dirty="0"/>
                        <a:t>196</a:t>
                      </a:r>
                      <a:endParaRPr lang="en-US" sz="1100" b="1" dirty="0"/>
                    </a:p>
                  </a:txBody>
                  <a:tcPr anchor="ctr"/>
                </a:tc>
                <a:tc>
                  <a:txBody>
                    <a:bodyPr/>
                    <a:lstStyle/>
                    <a:p>
                      <a:pPr algn="ctr"/>
                      <a:r>
                        <a:rPr lang="it-IT" sz="1100" b="1" dirty="0"/>
                        <a:t>10</a:t>
                      </a:r>
                      <a:endParaRPr lang="en-US" sz="1100" b="1" dirty="0"/>
                    </a:p>
                  </a:txBody>
                  <a:tcPr anchor="ctr"/>
                </a:tc>
                <a:tc>
                  <a:txBody>
                    <a:bodyPr/>
                    <a:lstStyle/>
                    <a:p>
                      <a:pPr algn="ctr"/>
                      <a:r>
                        <a:rPr lang="it-IT" sz="1100" b="1" dirty="0"/>
                        <a:t>14</a:t>
                      </a:r>
                      <a:endParaRPr lang="en-US" sz="1100" b="1" dirty="0"/>
                    </a:p>
                  </a:txBody>
                  <a:tcPr anchor="ctr"/>
                </a:tc>
                <a:tc>
                  <a:txBody>
                    <a:bodyPr/>
                    <a:lstStyle/>
                    <a:p>
                      <a:pPr algn="ctr"/>
                      <a:r>
                        <a:rPr lang="it-IT" sz="1100" b="1" dirty="0"/>
                        <a:t>1.00</a:t>
                      </a:r>
                      <a:endParaRPr lang="en-US" sz="1100" b="1" dirty="0"/>
                    </a:p>
                  </a:txBody>
                  <a:tcPr anchor="ctr"/>
                </a:tc>
                <a:tc>
                  <a:txBody>
                    <a:bodyPr/>
                    <a:lstStyle/>
                    <a:p>
                      <a:pPr algn="ctr"/>
                      <a:r>
                        <a:rPr lang="it-IT" sz="1100" b="1" dirty="0"/>
                        <a:t>40</a:t>
                      </a:r>
                      <a:endParaRPr lang="en-US" sz="1100" b="1" dirty="0"/>
                    </a:p>
                  </a:txBody>
                  <a:tcPr anchor="ctr"/>
                </a:tc>
                <a:tc>
                  <a:txBody>
                    <a:bodyPr/>
                    <a:lstStyle/>
                    <a:p>
                      <a:pPr algn="ctr"/>
                      <a:r>
                        <a:rPr lang="it-IT" sz="1100" b="1" dirty="0"/>
                        <a:t>20.9</a:t>
                      </a:r>
                      <a:endParaRPr lang="en-US" sz="1100" b="1" dirty="0"/>
                    </a:p>
                  </a:txBody>
                  <a:tcPr anchor="ctr"/>
                </a:tc>
                <a:extLst>
                  <a:ext uri="{0D108BD9-81ED-4DB2-BD59-A6C34878D82A}">
                    <a16:rowId xmlns:a16="http://schemas.microsoft.com/office/drawing/2014/main" val="10010"/>
                  </a:ext>
                </a:extLst>
              </a:tr>
              <a:tr h="247502">
                <a:tc>
                  <a:txBody>
                    <a:bodyPr/>
                    <a:lstStyle/>
                    <a:p>
                      <a:pPr algn="ctr"/>
                      <a:r>
                        <a:rPr lang="it-IT" sz="1100" b="1" baseline="30000" dirty="0"/>
                        <a:t>51</a:t>
                      </a:r>
                      <a:r>
                        <a:rPr lang="it-IT" sz="1100" b="1" dirty="0"/>
                        <a:t>V</a:t>
                      </a:r>
                      <a:endParaRPr lang="en-US" sz="1100" b="1" dirty="0"/>
                    </a:p>
                  </a:txBody>
                  <a:tcPr anchor="ctr"/>
                </a:tc>
                <a:tc>
                  <a:txBody>
                    <a:bodyPr/>
                    <a:lstStyle/>
                    <a:p>
                      <a:pPr algn="ctr"/>
                      <a:r>
                        <a:rPr lang="it-IT" sz="1100" b="1" dirty="0"/>
                        <a:t>196</a:t>
                      </a:r>
                      <a:endParaRPr lang="en-US" sz="1100" b="1" dirty="0"/>
                    </a:p>
                  </a:txBody>
                  <a:tcPr anchor="ctr"/>
                </a:tc>
                <a:tc>
                  <a:txBody>
                    <a:bodyPr/>
                    <a:lstStyle/>
                    <a:p>
                      <a:pPr algn="ctr"/>
                      <a:r>
                        <a:rPr lang="it-IT" sz="1100" b="1" dirty="0"/>
                        <a:t>10</a:t>
                      </a:r>
                      <a:endParaRPr lang="en-US" sz="1100" b="1" dirty="0"/>
                    </a:p>
                  </a:txBody>
                  <a:tcPr anchor="ctr"/>
                </a:tc>
                <a:tc>
                  <a:txBody>
                    <a:bodyPr/>
                    <a:lstStyle/>
                    <a:p>
                      <a:pPr algn="ctr"/>
                      <a:r>
                        <a:rPr lang="it-IT" sz="1100" b="1" dirty="0">
                          <a:solidFill>
                            <a:schemeClr val="tx1"/>
                          </a:solidFill>
                        </a:rPr>
                        <a:t>14</a:t>
                      </a:r>
                      <a:endParaRPr lang="en-US" sz="1100" b="1" dirty="0">
                        <a:solidFill>
                          <a:schemeClr val="tx1"/>
                        </a:solidFill>
                      </a:endParaRPr>
                    </a:p>
                  </a:txBody>
                  <a:tcPr anchor="ctr"/>
                </a:tc>
                <a:tc>
                  <a:txBody>
                    <a:bodyPr/>
                    <a:lstStyle/>
                    <a:p>
                      <a:pPr algn="ctr"/>
                      <a:r>
                        <a:rPr lang="it-IT" sz="1100" b="1" dirty="0">
                          <a:solidFill>
                            <a:schemeClr val="tx1"/>
                          </a:solidFill>
                        </a:rPr>
                        <a:t>1.03</a:t>
                      </a:r>
                      <a:endParaRPr lang="en-US" sz="1100" b="1" dirty="0">
                        <a:solidFill>
                          <a:schemeClr val="tx1"/>
                        </a:solidFill>
                      </a:endParaRPr>
                    </a:p>
                  </a:txBody>
                  <a:tcPr anchor="ctr"/>
                </a:tc>
                <a:tc>
                  <a:txBody>
                    <a:bodyPr/>
                    <a:lstStyle/>
                    <a:p>
                      <a:pPr algn="ctr"/>
                      <a:r>
                        <a:rPr lang="it-IT" sz="1100" b="1" dirty="0"/>
                        <a:t>38</a:t>
                      </a:r>
                      <a:endParaRPr lang="en-US" sz="1100" b="1" dirty="0"/>
                    </a:p>
                  </a:txBody>
                  <a:tcPr anchor="ctr"/>
                </a:tc>
                <a:tc>
                  <a:txBody>
                    <a:bodyPr/>
                    <a:lstStyle/>
                    <a:p>
                      <a:pPr algn="ctr"/>
                      <a:r>
                        <a:rPr lang="it-IT" sz="1100" b="1" dirty="0"/>
                        <a:t>22.6</a:t>
                      </a:r>
                      <a:endParaRPr lang="en-US" sz="1100" b="1" dirty="0"/>
                    </a:p>
                  </a:txBody>
                  <a:tcPr anchor="ctr"/>
                </a:tc>
                <a:extLst>
                  <a:ext uri="{0D108BD9-81ED-4DB2-BD59-A6C34878D82A}">
                    <a16:rowId xmlns:a16="http://schemas.microsoft.com/office/drawing/2014/main" val="10011"/>
                  </a:ext>
                </a:extLst>
              </a:tr>
              <a:tr h="247502">
                <a:tc>
                  <a:txBody>
                    <a:bodyPr/>
                    <a:lstStyle/>
                    <a:p>
                      <a:pPr algn="ctr"/>
                      <a:r>
                        <a:rPr lang="it-IT" sz="1100" b="1" baseline="30000" dirty="0">
                          <a:solidFill>
                            <a:srgbClr val="00B050"/>
                          </a:solidFill>
                        </a:rPr>
                        <a:t>58</a:t>
                      </a:r>
                      <a:r>
                        <a:rPr lang="it-IT" sz="1100" b="1" dirty="0">
                          <a:solidFill>
                            <a:srgbClr val="00B050"/>
                          </a:solidFill>
                        </a:rPr>
                        <a:t>Ni</a:t>
                      </a:r>
                      <a:endParaRPr lang="en-US" sz="1100" b="1" dirty="0">
                        <a:solidFill>
                          <a:srgbClr val="00B050"/>
                        </a:solidFill>
                      </a:endParaRPr>
                    </a:p>
                  </a:txBody>
                  <a:tcPr anchor="ctr"/>
                </a:tc>
                <a:tc>
                  <a:txBody>
                    <a:bodyPr/>
                    <a:lstStyle/>
                    <a:p>
                      <a:pPr algn="ctr"/>
                      <a:r>
                        <a:rPr lang="it-IT" sz="1100" b="1" dirty="0">
                          <a:solidFill>
                            <a:srgbClr val="00B050"/>
                          </a:solidFill>
                        </a:rPr>
                        <a:t>220</a:t>
                      </a:r>
                      <a:endParaRPr lang="en-US" sz="1100" b="1" dirty="0">
                        <a:solidFill>
                          <a:srgbClr val="00B050"/>
                        </a:solidFill>
                      </a:endParaRPr>
                    </a:p>
                  </a:txBody>
                  <a:tcPr anchor="ctr"/>
                </a:tc>
                <a:tc>
                  <a:txBody>
                    <a:bodyPr/>
                    <a:lstStyle/>
                    <a:p>
                      <a:pPr algn="ctr"/>
                      <a:r>
                        <a:rPr lang="it-IT" sz="1100" b="1" dirty="0">
                          <a:solidFill>
                            <a:srgbClr val="00B050"/>
                          </a:solidFill>
                        </a:rPr>
                        <a:t>11</a:t>
                      </a:r>
                      <a:endParaRPr lang="en-US" sz="1100" b="1" dirty="0">
                        <a:solidFill>
                          <a:srgbClr val="00B050"/>
                        </a:solidFill>
                      </a:endParaRPr>
                    </a:p>
                  </a:txBody>
                  <a:tcPr anchor="ctr"/>
                </a:tc>
                <a:tc>
                  <a:txBody>
                    <a:bodyPr/>
                    <a:lstStyle/>
                    <a:p>
                      <a:pPr algn="ctr"/>
                      <a:r>
                        <a:rPr lang="it-IT" sz="1100" b="1" dirty="0">
                          <a:solidFill>
                            <a:srgbClr val="00B050"/>
                          </a:solidFill>
                        </a:rPr>
                        <a:t>16</a:t>
                      </a:r>
                      <a:endParaRPr lang="en-US" sz="1100" b="1" dirty="0">
                        <a:solidFill>
                          <a:srgbClr val="00B050"/>
                        </a:solidFill>
                      </a:endParaRPr>
                    </a:p>
                  </a:txBody>
                  <a:tcPr anchor="ctr"/>
                </a:tc>
                <a:tc>
                  <a:txBody>
                    <a:bodyPr/>
                    <a:lstStyle/>
                    <a:p>
                      <a:pPr algn="ctr"/>
                      <a:r>
                        <a:rPr lang="it-IT" sz="1100" b="1" dirty="0">
                          <a:solidFill>
                            <a:srgbClr val="00B050"/>
                          </a:solidFill>
                        </a:rPr>
                        <a:t>1.02</a:t>
                      </a:r>
                      <a:endParaRPr lang="en-US" sz="1100" b="1" dirty="0">
                        <a:solidFill>
                          <a:srgbClr val="00B050"/>
                        </a:solidFill>
                      </a:endParaRPr>
                    </a:p>
                  </a:txBody>
                  <a:tcPr anchor="ctr"/>
                </a:tc>
                <a:tc>
                  <a:txBody>
                    <a:bodyPr/>
                    <a:lstStyle/>
                    <a:p>
                      <a:pPr algn="ctr"/>
                      <a:r>
                        <a:rPr lang="it-IT" sz="1100" b="1" dirty="0">
                          <a:solidFill>
                            <a:srgbClr val="00B050"/>
                          </a:solidFill>
                        </a:rPr>
                        <a:t>37</a:t>
                      </a:r>
                      <a:endParaRPr lang="en-US" sz="1100" b="1" dirty="0">
                        <a:solidFill>
                          <a:srgbClr val="00B050"/>
                        </a:solidFill>
                      </a:endParaRPr>
                    </a:p>
                  </a:txBody>
                  <a:tcPr anchor="ctr"/>
                </a:tc>
                <a:tc>
                  <a:txBody>
                    <a:bodyPr/>
                    <a:lstStyle/>
                    <a:p>
                      <a:pPr algn="ctr"/>
                      <a:r>
                        <a:rPr lang="it-IT" sz="1100" b="1" dirty="0">
                          <a:solidFill>
                            <a:srgbClr val="00B050"/>
                          </a:solidFill>
                        </a:rPr>
                        <a:t>29.4</a:t>
                      </a:r>
                      <a:endParaRPr lang="en-US" sz="1100" b="1" dirty="0">
                        <a:solidFill>
                          <a:srgbClr val="00B050"/>
                        </a:solidFill>
                      </a:endParaRPr>
                    </a:p>
                  </a:txBody>
                  <a:tcPr anchor="ctr"/>
                </a:tc>
                <a:extLst>
                  <a:ext uri="{0D108BD9-81ED-4DB2-BD59-A6C34878D82A}">
                    <a16:rowId xmlns:a16="http://schemas.microsoft.com/office/drawing/2014/main" val="10012"/>
                  </a:ext>
                </a:extLst>
              </a:tr>
              <a:tr h="247502">
                <a:tc>
                  <a:txBody>
                    <a:bodyPr/>
                    <a:lstStyle/>
                    <a:p>
                      <a:pPr algn="ctr"/>
                      <a:r>
                        <a:rPr lang="it-IT" sz="1100" b="1" baseline="30000" dirty="0"/>
                        <a:t>63</a:t>
                      </a:r>
                      <a:r>
                        <a:rPr lang="it-IT" sz="1100" b="1" dirty="0"/>
                        <a:t>Cu</a:t>
                      </a:r>
                      <a:endParaRPr lang="en-US" sz="1100" b="1" dirty="0"/>
                    </a:p>
                  </a:txBody>
                  <a:tcPr anchor="ctr"/>
                </a:tc>
                <a:tc>
                  <a:txBody>
                    <a:bodyPr/>
                    <a:lstStyle/>
                    <a:p>
                      <a:pPr algn="ctr"/>
                      <a:r>
                        <a:rPr lang="it-IT" sz="1100" b="1" dirty="0"/>
                        <a:t>220</a:t>
                      </a:r>
                      <a:endParaRPr lang="en-US" sz="1100" b="1" dirty="0"/>
                    </a:p>
                  </a:txBody>
                  <a:tcPr anchor="ctr"/>
                </a:tc>
                <a:tc>
                  <a:txBody>
                    <a:bodyPr/>
                    <a:lstStyle/>
                    <a:p>
                      <a:pPr algn="ctr"/>
                      <a:r>
                        <a:rPr lang="it-IT" sz="1100" b="1" dirty="0"/>
                        <a:t>11</a:t>
                      </a:r>
                      <a:endParaRPr lang="en-US" sz="1100" b="1" dirty="0"/>
                    </a:p>
                  </a:txBody>
                  <a:tcPr anchor="ctr"/>
                </a:tc>
                <a:tc>
                  <a:txBody>
                    <a:bodyPr/>
                    <a:lstStyle/>
                    <a:p>
                      <a:pPr algn="ctr"/>
                      <a:r>
                        <a:rPr lang="it-IT" sz="1100" b="1" dirty="0"/>
                        <a:t>16</a:t>
                      </a:r>
                      <a:endParaRPr lang="en-US" sz="1100" b="1" dirty="0"/>
                    </a:p>
                  </a:txBody>
                  <a:tcPr anchor="ctr"/>
                </a:tc>
                <a:tc>
                  <a:txBody>
                    <a:bodyPr/>
                    <a:lstStyle/>
                    <a:p>
                      <a:pPr algn="ctr"/>
                      <a:r>
                        <a:rPr lang="it-IT" sz="1100" b="1" dirty="0"/>
                        <a:t>1.06</a:t>
                      </a:r>
                      <a:endParaRPr lang="en-US" sz="1100" b="1" dirty="0"/>
                    </a:p>
                  </a:txBody>
                  <a:tcPr anchor="ctr"/>
                </a:tc>
                <a:tc>
                  <a:txBody>
                    <a:bodyPr/>
                    <a:lstStyle/>
                    <a:p>
                      <a:pPr algn="ctr"/>
                      <a:r>
                        <a:rPr lang="it-IT" sz="1100" b="1" dirty="0"/>
                        <a:t>34</a:t>
                      </a:r>
                      <a:endParaRPr lang="en-US" sz="1100" b="1" dirty="0"/>
                    </a:p>
                  </a:txBody>
                  <a:tcPr anchor="ctr"/>
                </a:tc>
                <a:tc>
                  <a:txBody>
                    <a:bodyPr/>
                    <a:lstStyle/>
                    <a:p>
                      <a:pPr algn="ctr"/>
                      <a:r>
                        <a:rPr lang="it-IT" sz="1100" b="1" dirty="0"/>
                        <a:t>31.9</a:t>
                      </a:r>
                      <a:endParaRPr lang="en-US" sz="1100" b="1" dirty="0"/>
                    </a:p>
                  </a:txBody>
                  <a:tcPr anchor="ctr"/>
                </a:tc>
                <a:extLst>
                  <a:ext uri="{0D108BD9-81ED-4DB2-BD59-A6C34878D82A}">
                    <a16:rowId xmlns:a16="http://schemas.microsoft.com/office/drawing/2014/main" val="10013"/>
                  </a:ext>
                </a:extLst>
              </a:tr>
              <a:tr h="247502">
                <a:tc>
                  <a:txBody>
                    <a:bodyPr/>
                    <a:lstStyle/>
                    <a:p>
                      <a:pPr algn="ctr"/>
                      <a:r>
                        <a:rPr lang="it-IT" sz="1100" b="1" baseline="30000" dirty="0"/>
                        <a:t>74</a:t>
                      </a:r>
                      <a:r>
                        <a:rPr lang="it-IT" sz="1100" b="1" dirty="0"/>
                        <a:t>Ge</a:t>
                      </a:r>
                      <a:endParaRPr lang="en-US" sz="1100" b="1" dirty="0"/>
                    </a:p>
                  </a:txBody>
                  <a:tcPr anchor="ctr"/>
                </a:tc>
                <a:tc>
                  <a:txBody>
                    <a:bodyPr/>
                    <a:lstStyle/>
                    <a:p>
                      <a:pPr algn="ctr"/>
                      <a:r>
                        <a:rPr lang="it-IT" sz="1100" b="1" dirty="0"/>
                        <a:t>231</a:t>
                      </a:r>
                      <a:endParaRPr lang="en-US" sz="1100" b="1" dirty="0"/>
                    </a:p>
                  </a:txBody>
                  <a:tcPr anchor="ctr"/>
                </a:tc>
                <a:tc>
                  <a:txBody>
                    <a:bodyPr/>
                    <a:lstStyle/>
                    <a:p>
                      <a:pPr algn="ctr"/>
                      <a:r>
                        <a:rPr lang="it-IT" sz="1100" b="1" dirty="0"/>
                        <a:t>11</a:t>
                      </a:r>
                      <a:endParaRPr lang="en-US" sz="1100" b="1" dirty="0"/>
                    </a:p>
                  </a:txBody>
                  <a:tcPr anchor="ctr"/>
                </a:tc>
                <a:tc>
                  <a:txBody>
                    <a:bodyPr/>
                    <a:lstStyle/>
                    <a:p>
                      <a:pPr algn="ctr"/>
                      <a:r>
                        <a:rPr lang="it-IT" sz="1100" b="1" dirty="0"/>
                        <a:t>17</a:t>
                      </a:r>
                      <a:endParaRPr lang="en-US" sz="1100" b="1" dirty="0"/>
                    </a:p>
                  </a:txBody>
                  <a:tcPr anchor="ctr"/>
                </a:tc>
                <a:tc>
                  <a:txBody>
                    <a:bodyPr/>
                    <a:lstStyle/>
                    <a:p>
                      <a:pPr algn="ctr"/>
                      <a:r>
                        <a:rPr lang="it-IT" sz="1100" b="1" dirty="0">
                          <a:solidFill>
                            <a:schemeClr val="tx1"/>
                          </a:solidFill>
                        </a:rPr>
                        <a:t>1.11</a:t>
                      </a:r>
                      <a:endParaRPr lang="en-US" sz="1100" b="1" dirty="0">
                        <a:solidFill>
                          <a:schemeClr val="tx1"/>
                        </a:solidFill>
                      </a:endParaRPr>
                    </a:p>
                  </a:txBody>
                  <a:tcPr anchor="ctr"/>
                </a:tc>
                <a:tc>
                  <a:txBody>
                    <a:bodyPr/>
                    <a:lstStyle/>
                    <a:p>
                      <a:pPr algn="ctr"/>
                      <a:r>
                        <a:rPr lang="it-IT" sz="1100" b="1" dirty="0"/>
                        <a:t>33</a:t>
                      </a:r>
                      <a:endParaRPr lang="en-US" sz="1100" b="1" dirty="0"/>
                    </a:p>
                  </a:txBody>
                  <a:tcPr anchor="ctr"/>
                </a:tc>
                <a:tc>
                  <a:txBody>
                    <a:bodyPr/>
                    <a:lstStyle/>
                    <a:p>
                      <a:pPr algn="ctr"/>
                      <a:r>
                        <a:rPr lang="it-IT" sz="1100" b="1" dirty="0"/>
                        <a:t>36.9</a:t>
                      </a:r>
                      <a:endParaRPr lang="en-US" sz="1100" b="1" dirty="0"/>
                    </a:p>
                  </a:txBody>
                  <a:tcPr anchor="ctr"/>
                </a:tc>
                <a:extLst>
                  <a:ext uri="{0D108BD9-81ED-4DB2-BD59-A6C34878D82A}">
                    <a16:rowId xmlns:a16="http://schemas.microsoft.com/office/drawing/2014/main" val="10014"/>
                  </a:ext>
                </a:extLst>
              </a:tr>
              <a:tr h="247502">
                <a:tc>
                  <a:txBody>
                    <a:bodyPr/>
                    <a:lstStyle/>
                    <a:p>
                      <a:pPr algn="ctr"/>
                      <a:r>
                        <a:rPr lang="it-IT" sz="1100" b="1" baseline="30000" dirty="0">
                          <a:solidFill>
                            <a:schemeClr val="accent1">
                              <a:lumMod val="75000"/>
                            </a:schemeClr>
                          </a:solidFill>
                        </a:rPr>
                        <a:t>79</a:t>
                      </a:r>
                      <a:r>
                        <a:rPr lang="it-IT" sz="1100" b="1" dirty="0">
                          <a:solidFill>
                            <a:schemeClr val="accent1">
                              <a:lumMod val="75000"/>
                            </a:schemeClr>
                          </a:solidFill>
                        </a:rPr>
                        <a:t>Br</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241</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11</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18</a:t>
                      </a:r>
                      <a:endParaRPr lang="en-US" sz="1100" b="1" dirty="0">
                        <a:solidFill>
                          <a:schemeClr val="accent1">
                            <a:lumMod val="75000"/>
                          </a:schemeClr>
                        </a:solidFill>
                      </a:endParaRPr>
                    </a:p>
                  </a:txBody>
                  <a:tcPr anchor="ctr"/>
                </a:tc>
                <a:tc>
                  <a:txBody>
                    <a:bodyPr/>
                    <a:lstStyle/>
                    <a:p>
                      <a:pPr algn="ctr"/>
                      <a:r>
                        <a:rPr lang="it-IT" sz="1100" b="1" dirty="0"/>
                        <a:t>1.10</a:t>
                      </a:r>
                      <a:endParaRPr lang="en-US" sz="1100" b="1" dirty="0"/>
                    </a:p>
                  </a:txBody>
                  <a:tcPr anchor="ctr"/>
                </a:tc>
                <a:tc>
                  <a:txBody>
                    <a:bodyPr/>
                    <a:lstStyle/>
                    <a:p>
                      <a:pPr algn="ctr"/>
                      <a:r>
                        <a:rPr lang="it-IT" sz="1100" b="1" dirty="0">
                          <a:solidFill>
                            <a:schemeClr val="accent1">
                              <a:lumMod val="75000"/>
                            </a:schemeClr>
                          </a:solidFill>
                        </a:rPr>
                        <a:t>33</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41.8</a:t>
                      </a:r>
                      <a:endParaRPr lang="en-US" sz="1100" b="1" dirty="0">
                        <a:solidFill>
                          <a:schemeClr val="accent1">
                            <a:lumMod val="75000"/>
                          </a:schemeClr>
                        </a:solidFill>
                      </a:endParaRPr>
                    </a:p>
                  </a:txBody>
                  <a:tcPr anchor="ctr"/>
                </a:tc>
                <a:extLst>
                  <a:ext uri="{0D108BD9-81ED-4DB2-BD59-A6C34878D82A}">
                    <a16:rowId xmlns:a16="http://schemas.microsoft.com/office/drawing/2014/main" val="10015"/>
                  </a:ext>
                </a:extLst>
              </a:tr>
              <a:tr h="247502">
                <a:tc>
                  <a:txBody>
                    <a:bodyPr/>
                    <a:lstStyle/>
                    <a:p>
                      <a:pPr algn="ctr"/>
                      <a:r>
                        <a:rPr lang="it-IT" sz="1100" b="1" baseline="30000" dirty="0">
                          <a:solidFill>
                            <a:srgbClr val="00B050"/>
                          </a:solidFill>
                        </a:rPr>
                        <a:t>107</a:t>
                      </a:r>
                      <a:r>
                        <a:rPr lang="it-IT" sz="1100" b="1" dirty="0">
                          <a:solidFill>
                            <a:srgbClr val="00B050"/>
                          </a:solidFill>
                        </a:rPr>
                        <a:t>Ag</a:t>
                      </a:r>
                      <a:endParaRPr lang="en-US" sz="1100" b="1" dirty="0">
                        <a:solidFill>
                          <a:srgbClr val="00B050"/>
                        </a:solidFill>
                      </a:endParaRPr>
                    </a:p>
                  </a:txBody>
                  <a:tcPr anchor="ctr"/>
                </a:tc>
                <a:tc>
                  <a:txBody>
                    <a:bodyPr/>
                    <a:lstStyle/>
                    <a:p>
                      <a:pPr algn="ctr"/>
                      <a:r>
                        <a:rPr lang="it-IT" sz="1100" b="1" dirty="0">
                          <a:solidFill>
                            <a:srgbClr val="00B050"/>
                          </a:solidFill>
                        </a:rPr>
                        <a:t>266</a:t>
                      </a:r>
                      <a:endParaRPr lang="en-US" sz="1100" b="1" dirty="0">
                        <a:solidFill>
                          <a:srgbClr val="00B050"/>
                        </a:solidFill>
                      </a:endParaRPr>
                    </a:p>
                  </a:txBody>
                  <a:tcPr anchor="ctr"/>
                </a:tc>
                <a:tc>
                  <a:txBody>
                    <a:bodyPr/>
                    <a:lstStyle/>
                    <a:p>
                      <a:pPr algn="ctr"/>
                      <a:r>
                        <a:rPr lang="it-IT" sz="1100" b="1" dirty="0">
                          <a:solidFill>
                            <a:srgbClr val="00B050"/>
                          </a:solidFill>
                        </a:rPr>
                        <a:t>12</a:t>
                      </a:r>
                      <a:endParaRPr lang="en-US" sz="1100" b="1" dirty="0">
                        <a:solidFill>
                          <a:srgbClr val="00B050"/>
                        </a:solidFill>
                      </a:endParaRPr>
                    </a:p>
                  </a:txBody>
                  <a:tcPr anchor="ctr"/>
                </a:tc>
                <a:tc>
                  <a:txBody>
                    <a:bodyPr/>
                    <a:lstStyle/>
                    <a:p>
                      <a:pPr algn="ctr"/>
                      <a:r>
                        <a:rPr lang="it-IT" sz="1100" b="1" dirty="0">
                          <a:solidFill>
                            <a:srgbClr val="00B050"/>
                          </a:solidFill>
                        </a:rPr>
                        <a:t>20</a:t>
                      </a:r>
                      <a:endParaRPr lang="en-US" sz="1100" b="1" dirty="0">
                        <a:solidFill>
                          <a:srgbClr val="00B050"/>
                        </a:solidFill>
                      </a:endParaRPr>
                    </a:p>
                  </a:txBody>
                  <a:tcPr anchor="ctr"/>
                </a:tc>
                <a:tc>
                  <a:txBody>
                    <a:bodyPr/>
                    <a:lstStyle/>
                    <a:p>
                      <a:pPr algn="ctr"/>
                      <a:r>
                        <a:rPr lang="it-IT" sz="1100" b="1" dirty="0">
                          <a:solidFill>
                            <a:srgbClr val="00B050"/>
                          </a:solidFill>
                        </a:rPr>
                        <a:t>1.21</a:t>
                      </a:r>
                      <a:endParaRPr lang="en-US" sz="1100" b="1" dirty="0">
                        <a:solidFill>
                          <a:srgbClr val="00B050"/>
                        </a:solidFill>
                      </a:endParaRPr>
                    </a:p>
                  </a:txBody>
                  <a:tcPr anchor="ctr"/>
                </a:tc>
                <a:tc>
                  <a:txBody>
                    <a:bodyPr/>
                    <a:lstStyle/>
                    <a:p>
                      <a:pPr algn="ctr"/>
                      <a:r>
                        <a:rPr lang="it-IT" sz="1100" b="1" dirty="0">
                          <a:solidFill>
                            <a:srgbClr val="00B050"/>
                          </a:solidFill>
                        </a:rPr>
                        <a:t>29</a:t>
                      </a:r>
                      <a:endParaRPr lang="en-US" sz="1100" b="1" dirty="0">
                        <a:solidFill>
                          <a:srgbClr val="00B050"/>
                        </a:solidFill>
                      </a:endParaRPr>
                    </a:p>
                  </a:txBody>
                  <a:tcPr anchor="ctr"/>
                </a:tc>
                <a:tc>
                  <a:txBody>
                    <a:bodyPr/>
                    <a:lstStyle/>
                    <a:p>
                      <a:pPr algn="ctr"/>
                      <a:r>
                        <a:rPr lang="it-IT" sz="1100" b="1" dirty="0">
                          <a:solidFill>
                            <a:srgbClr val="00B050"/>
                          </a:solidFill>
                        </a:rPr>
                        <a:t>58.4</a:t>
                      </a:r>
                      <a:endParaRPr lang="en-US" sz="1100" b="1" dirty="0">
                        <a:solidFill>
                          <a:srgbClr val="00B050"/>
                        </a:solidFill>
                      </a:endParaRPr>
                    </a:p>
                  </a:txBody>
                  <a:tcPr anchor="ctr"/>
                </a:tc>
                <a:extLst>
                  <a:ext uri="{0D108BD9-81ED-4DB2-BD59-A6C34878D82A}">
                    <a16:rowId xmlns:a16="http://schemas.microsoft.com/office/drawing/2014/main" val="10016"/>
                  </a:ext>
                </a:extLst>
              </a:tr>
              <a:tr h="247502">
                <a:tc>
                  <a:txBody>
                    <a:bodyPr/>
                    <a:lstStyle/>
                    <a:p>
                      <a:pPr algn="ctr"/>
                      <a:r>
                        <a:rPr lang="it-IT" sz="1100" b="1" baseline="30000" dirty="0">
                          <a:solidFill>
                            <a:schemeClr val="accent1">
                              <a:lumMod val="75000"/>
                            </a:schemeClr>
                          </a:solidFill>
                        </a:rPr>
                        <a:t>127</a:t>
                      </a:r>
                      <a:r>
                        <a:rPr lang="it-IT" sz="1100" b="1" dirty="0">
                          <a:solidFill>
                            <a:schemeClr val="accent1">
                              <a:lumMod val="75000"/>
                            </a:schemeClr>
                          </a:solidFill>
                        </a:rPr>
                        <a:t>I</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276</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12</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21</a:t>
                      </a:r>
                      <a:endParaRPr lang="en-US" sz="1100" b="1" dirty="0">
                        <a:solidFill>
                          <a:schemeClr val="accent1">
                            <a:lumMod val="75000"/>
                          </a:schemeClr>
                        </a:solidFill>
                      </a:endParaRPr>
                    </a:p>
                  </a:txBody>
                  <a:tcPr anchor="ctr"/>
                </a:tc>
                <a:tc>
                  <a:txBody>
                    <a:bodyPr/>
                    <a:lstStyle/>
                    <a:p>
                      <a:pPr algn="ctr"/>
                      <a:r>
                        <a:rPr lang="it-IT" sz="1100" b="1" dirty="0">
                          <a:solidFill>
                            <a:schemeClr val="accent1"/>
                          </a:solidFill>
                        </a:rPr>
                        <a:t>1.28</a:t>
                      </a:r>
                      <a:endParaRPr lang="en-US" sz="1100" b="1" dirty="0">
                        <a:solidFill>
                          <a:schemeClr val="accent1"/>
                        </a:solidFill>
                      </a:endParaRPr>
                    </a:p>
                  </a:txBody>
                  <a:tcPr anchor="ctr"/>
                </a:tc>
                <a:tc>
                  <a:txBody>
                    <a:bodyPr/>
                    <a:lstStyle/>
                    <a:p>
                      <a:pPr algn="ctr"/>
                      <a:r>
                        <a:rPr lang="it-IT" sz="1100" b="1" dirty="0">
                          <a:solidFill>
                            <a:schemeClr val="accent1">
                              <a:lumMod val="75000"/>
                            </a:schemeClr>
                          </a:solidFill>
                        </a:rPr>
                        <a:t>30</a:t>
                      </a:r>
                      <a:endParaRPr lang="en-US" sz="1100" b="1" dirty="0">
                        <a:solidFill>
                          <a:schemeClr val="accent1">
                            <a:lumMod val="75000"/>
                          </a:schemeClr>
                        </a:solidFill>
                      </a:endParaRPr>
                    </a:p>
                  </a:txBody>
                  <a:tcPr anchor="ctr"/>
                </a:tc>
                <a:tc>
                  <a:txBody>
                    <a:bodyPr/>
                    <a:lstStyle/>
                    <a:p>
                      <a:pPr algn="ctr"/>
                      <a:r>
                        <a:rPr lang="it-IT" sz="1100" b="1" dirty="0">
                          <a:solidFill>
                            <a:schemeClr val="accent1">
                              <a:lumMod val="75000"/>
                            </a:schemeClr>
                          </a:solidFill>
                        </a:rPr>
                        <a:t>65.4</a:t>
                      </a:r>
                      <a:endParaRPr lang="en-US" sz="1100" b="1" dirty="0">
                        <a:solidFill>
                          <a:schemeClr val="accent1">
                            <a:lumMod val="75000"/>
                          </a:schemeClr>
                        </a:solidFill>
                      </a:endParaRPr>
                    </a:p>
                  </a:txBody>
                  <a:tcPr anchor="ctr"/>
                </a:tc>
                <a:extLst>
                  <a:ext uri="{0D108BD9-81ED-4DB2-BD59-A6C34878D82A}">
                    <a16:rowId xmlns:a16="http://schemas.microsoft.com/office/drawing/2014/main" val="10017"/>
                  </a:ext>
                </a:extLst>
              </a:tr>
              <a:tr h="247502">
                <a:tc>
                  <a:txBody>
                    <a:bodyPr/>
                    <a:lstStyle/>
                    <a:p>
                      <a:pPr algn="ctr"/>
                      <a:r>
                        <a:rPr lang="it-IT" sz="1100" b="1" baseline="30000" dirty="0"/>
                        <a:t>197</a:t>
                      </a:r>
                      <a:r>
                        <a:rPr lang="it-IT" sz="1100" b="1" dirty="0"/>
                        <a:t>Au</a:t>
                      </a:r>
                      <a:endParaRPr lang="en-US" sz="1100" b="1" dirty="0"/>
                    </a:p>
                  </a:txBody>
                  <a:tcPr anchor="ctr"/>
                </a:tc>
                <a:tc>
                  <a:txBody>
                    <a:bodyPr/>
                    <a:lstStyle/>
                    <a:p>
                      <a:pPr algn="ctr"/>
                      <a:r>
                        <a:rPr lang="it-IT" sz="1100" b="1" dirty="0"/>
                        <a:t>275</a:t>
                      </a:r>
                      <a:endParaRPr lang="en-US" sz="1100" b="1" dirty="0"/>
                    </a:p>
                  </a:txBody>
                  <a:tcPr anchor="ctr"/>
                </a:tc>
                <a:tc>
                  <a:txBody>
                    <a:bodyPr/>
                    <a:lstStyle/>
                    <a:p>
                      <a:pPr algn="ctr"/>
                      <a:r>
                        <a:rPr lang="it-IT" sz="1100" b="1" dirty="0"/>
                        <a:t>13</a:t>
                      </a:r>
                      <a:endParaRPr lang="en-US" sz="1100" b="1" dirty="0"/>
                    </a:p>
                  </a:txBody>
                  <a:tcPr anchor="ctr"/>
                </a:tc>
                <a:tc>
                  <a:txBody>
                    <a:bodyPr/>
                    <a:lstStyle/>
                    <a:p>
                      <a:pPr algn="ctr"/>
                      <a:r>
                        <a:rPr lang="it-IT" sz="1100" b="1" dirty="0"/>
                        <a:t>26</a:t>
                      </a:r>
                      <a:endParaRPr lang="en-US" sz="1100" b="1" dirty="0"/>
                    </a:p>
                  </a:txBody>
                  <a:tcPr anchor="ctr"/>
                </a:tc>
                <a:tc>
                  <a:txBody>
                    <a:bodyPr/>
                    <a:lstStyle/>
                    <a:p>
                      <a:pPr algn="ctr"/>
                      <a:r>
                        <a:rPr lang="it-IT" sz="1100" b="1" dirty="0"/>
                        <a:t>1.52</a:t>
                      </a:r>
                      <a:endParaRPr lang="en-US" sz="1100" b="1" dirty="0"/>
                    </a:p>
                  </a:txBody>
                  <a:tcPr anchor="ctr"/>
                </a:tc>
                <a:tc>
                  <a:txBody>
                    <a:bodyPr/>
                    <a:lstStyle/>
                    <a:p>
                      <a:pPr algn="ctr"/>
                      <a:r>
                        <a:rPr lang="it-IT" sz="1100" b="1" dirty="0"/>
                        <a:t>26</a:t>
                      </a:r>
                      <a:endParaRPr lang="en-US" sz="1100" b="1" dirty="0"/>
                    </a:p>
                  </a:txBody>
                  <a:tcPr anchor="ctr"/>
                </a:tc>
                <a:tc>
                  <a:txBody>
                    <a:bodyPr/>
                    <a:lstStyle/>
                    <a:p>
                      <a:pPr algn="ctr"/>
                      <a:r>
                        <a:rPr lang="it-IT" sz="1100" b="1" dirty="0"/>
                        <a:t>79.1</a:t>
                      </a:r>
                      <a:endParaRPr lang="en-US" sz="1100" b="1" dirty="0"/>
                    </a:p>
                  </a:txBody>
                  <a:tcPr anchor="ctr"/>
                </a:tc>
                <a:extLst>
                  <a:ext uri="{0D108BD9-81ED-4DB2-BD59-A6C34878D82A}">
                    <a16:rowId xmlns:a16="http://schemas.microsoft.com/office/drawing/2014/main" val="10018"/>
                  </a:ext>
                </a:extLst>
              </a:tr>
            </a:tbl>
          </a:graphicData>
        </a:graphic>
      </p:graphicFrame>
      <p:sp>
        <p:nvSpPr>
          <p:cNvPr id="6" name="Text Box 9"/>
          <p:cNvSpPr txBox="1">
            <a:spLocks noChangeArrowheads="1"/>
          </p:cNvSpPr>
          <p:nvPr/>
        </p:nvSpPr>
        <p:spPr bwMode="auto">
          <a:xfrm>
            <a:off x="0" y="914400"/>
            <a:ext cx="3276600" cy="37856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Courier New" pitchFamily="49" charset="0"/>
              <a:buChar char="o"/>
            </a:pPr>
            <a:r>
              <a:rPr lang="en-GB" sz="1600" dirty="0">
                <a:solidFill>
                  <a:srgbClr val="000000"/>
                </a:solidFill>
              </a:rPr>
              <a:t>Typical ions available at SIRAD serviced by the XTU-Tandem accelerator, assuming:</a:t>
            </a:r>
          </a:p>
          <a:p>
            <a:pPr lvl="1">
              <a:buFontTx/>
              <a:buChar char="•"/>
            </a:pPr>
            <a:r>
              <a:rPr lang="en-GB" sz="1600" dirty="0">
                <a:solidFill>
                  <a:srgbClr val="000000"/>
                </a:solidFill>
              </a:rPr>
              <a:t>Tandem voltage at 14 MV, </a:t>
            </a:r>
          </a:p>
          <a:p>
            <a:pPr lvl="1">
              <a:buFontTx/>
              <a:buChar char="•"/>
            </a:pPr>
            <a:r>
              <a:rPr lang="en-GB" sz="1600" dirty="0">
                <a:solidFill>
                  <a:srgbClr val="000000"/>
                </a:solidFill>
              </a:rPr>
              <a:t>the most probable charge state using two strippers. </a:t>
            </a:r>
          </a:p>
          <a:p>
            <a:pPr>
              <a:buFontTx/>
              <a:buChar char="•"/>
            </a:pPr>
            <a:endParaRPr lang="en-GB" sz="1600" dirty="0">
              <a:solidFill>
                <a:srgbClr val="000000"/>
              </a:solidFill>
            </a:endParaRPr>
          </a:p>
          <a:p>
            <a:pPr marL="285750" indent="-285750">
              <a:buFont typeface="Courier New" pitchFamily="49" charset="0"/>
              <a:buChar char="o"/>
            </a:pPr>
            <a:r>
              <a:rPr lang="en-GB" sz="1600" dirty="0">
                <a:solidFill>
                  <a:srgbClr val="FF0000"/>
                </a:solidFill>
              </a:rPr>
              <a:t>Note: The range and surface LET are in silicon (SRIM). </a:t>
            </a:r>
          </a:p>
          <a:p>
            <a:endParaRPr lang="en-GB" sz="1600" dirty="0">
              <a:solidFill>
                <a:srgbClr val="FF0000"/>
              </a:solidFill>
            </a:endParaRPr>
          </a:p>
          <a:p>
            <a:pPr marL="285750" indent="-285750">
              <a:buFont typeface="Courier New" pitchFamily="49" charset="0"/>
              <a:buChar char="o"/>
            </a:pPr>
            <a:r>
              <a:rPr lang="en-GB" sz="1600" dirty="0">
                <a:solidFill>
                  <a:srgbClr val="000000"/>
                </a:solidFill>
              </a:rPr>
              <a:t>The magnetic rigidity is also tabulated.</a:t>
            </a:r>
            <a:r>
              <a:rPr lang="it-IT" sz="1600" dirty="0">
                <a:solidFill>
                  <a:srgbClr val="000000"/>
                </a:solidFill>
              </a:rPr>
              <a:t> The </a:t>
            </a:r>
            <a:r>
              <a:rPr lang="it-IT" sz="1600" dirty="0" err="1">
                <a:solidFill>
                  <a:srgbClr val="000000"/>
                </a:solidFill>
              </a:rPr>
              <a:t>rigidity</a:t>
            </a:r>
            <a:r>
              <a:rPr lang="it-IT" sz="1600" dirty="0">
                <a:solidFill>
                  <a:srgbClr val="000000"/>
                </a:solidFill>
              </a:rPr>
              <a:t> </a:t>
            </a:r>
            <a:r>
              <a:rPr lang="it-IT" sz="1600" dirty="0" err="1">
                <a:solidFill>
                  <a:srgbClr val="000000"/>
                </a:solidFill>
              </a:rPr>
              <a:t>limit</a:t>
            </a:r>
            <a:r>
              <a:rPr lang="it-IT" sz="1600" dirty="0">
                <a:solidFill>
                  <a:srgbClr val="000000"/>
                </a:solidFill>
              </a:rPr>
              <a:t> of SIRAD </a:t>
            </a:r>
            <a:r>
              <a:rPr lang="it-IT" sz="1600" dirty="0" err="1">
                <a:solidFill>
                  <a:srgbClr val="000000"/>
                </a:solidFill>
              </a:rPr>
              <a:t>is</a:t>
            </a:r>
            <a:r>
              <a:rPr lang="it-IT" sz="1600" dirty="0">
                <a:solidFill>
                  <a:srgbClr val="000000"/>
                </a:solidFill>
              </a:rPr>
              <a:t> ~ 1.6 T-m</a:t>
            </a:r>
          </a:p>
          <a:p>
            <a:pPr algn="ctr"/>
            <a:endParaRPr lang="it-IT" sz="1600" dirty="0">
              <a:latin typeface="Times New Roman" pitchFamily="18" charset="0"/>
            </a:endParaRPr>
          </a:p>
        </p:txBody>
      </p:sp>
      <p:sp>
        <p:nvSpPr>
          <p:cNvPr id="7" name="Text Box 12"/>
          <p:cNvSpPr txBox="1">
            <a:spLocks noChangeArrowheads="1"/>
          </p:cNvSpPr>
          <p:nvPr/>
        </p:nvSpPr>
        <p:spPr bwMode="auto">
          <a:xfrm>
            <a:off x="990600" y="5105400"/>
            <a:ext cx="1600200" cy="523220"/>
          </a:xfrm>
          <a:prstGeom prst="rect">
            <a:avLst/>
          </a:prstGeom>
          <a:noFill/>
          <a:ln w="952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400" dirty="0">
                <a:solidFill>
                  <a:srgbClr val="FF9900"/>
                </a:solidFill>
                <a:latin typeface="Times New Roman" pitchFamily="18" charset="0"/>
              </a:rPr>
              <a:t>1</a:t>
            </a:r>
            <a:r>
              <a:rPr lang="en-US" sz="1400" baseline="30000" dirty="0">
                <a:solidFill>
                  <a:srgbClr val="FF9900"/>
                </a:solidFill>
                <a:latin typeface="Times New Roman" pitchFamily="18" charset="0"/>
              </a:rPr>
              <a:t>st</a:t>
            </a:r>
            <a:r>
              <a:rPr lang="en-US" sz="1400" dirty="0">
                <a:solidFill>
                  <a:srgbClr val="FF9900"/>
                </a:solidFill>
                <a:latin typeface="Times New Roman" pitchFamily="18" charset="0"/>
              </a:rPr>
              <a:t> multi-source</a:t>
            </a:r>
          </a:p>
          <a:p>
            <a:pPr algn="ctr"/>
            <a:r>
              <a:rPr lang="it-IT" sz="1400" dirty="0">
                <a:solidFill>
                  <a:srgbClr val="FF9900"/>
                </a:solidFill>
                <a:latin typeface="Times New Roman" pitchFamily="18" charset="0"/>
              </a:rPr>
              <a:t>(</a:t>
            </a:r>
            <a:r>
              <a:rPr lang="it-IT" sz="1400" baseline="30000" dirty="0">
                <a:solidFill>
                  <a:srgbClr val="FF9900"/>
                </a:solidFill>
                <a:latin typeface="Times New Roman" pitchFamily="18" charset="0"/>
              </a:rPr>
              <a:t>19</a:t>
            </a:r>
            <a:r>
              <a:rPr lang="it-IT" sz="1400" dirty="0">
                <a:solidFill>
                  <a:srgbClr val="FF9900"/>
                </a:solidFill>
                <a:latin typeface="Times New Roman" pitchFamily="18" charset="0"/>
              </a:rPr>
              <a:t>F, </a:t>
            </a:r>
            <a:r>
              <a:rPr lang="it-IT" sz="1400" baseline="30000" dirty="0">
                <a:solidFill>
                  <a:srgbClr val="FF9900"/>
                </a:solidFill>
                <a:latin typeface="Times New Roman" pitchFamily="18" charset="0"/>
              </a:rPr>
              <a:t>35</a:t>
            </a:r>
            <a:r>
              <a:rPr lang="it-IT" sz="1400" dirty="0">
                <a:solidFill>
                  <a:srgbClr val="FF9900"/>
                </a:solidFill>
                <a:latin typeface="Times New Roman" pitchFamily="18" charset="0"/>
              </a:rPr>
              <a:t>Cl, </a:t>
            </a:r>
            <a:r>
              <a:rPr lang="it-IT" sz="1400" baseline="30000" dirty="0">
                <a:solidFill>
                  <a:srgbClr val="FF9900"/>
                </a:solidFill>
                <a:latin typeface="Times New Roman" pitchFamily="18" charset="0"/>
              </a:rPr>
              <a:t>79</a:t>
            </a:r>
            <a:r>
              <a:rPr lang="it-IT" sz="1400" dirty="0">
                <a:solidFill>
                  <a:srgbClr val="FF9900"/>
                </a:solidFill>
                <a:latin typeface="Times New Roman" pitchFamily="18" charset="0"/>
              </a:rPr>
              <a:t>Br, </a:t>
            </a:r>
            <a:r>
              <a:rPr lang="it-IT" sz="1400" baseline="30000" dirty="0">
                <a:solidFill>
                  <a:srgbClr val="FF9900"/>
                </a:solidFill>
                <a:latin typeface="Times New Roman" pitchFamily="18" charset="0"/>
              </a:rPr>
              <a:t>127</a:t>
            </a:r>
            <a:r>
              <a:rPr lang="it-IT" sz="1400" dirty="0">
                <a:solidFill>
                  <a:srgbClr val="FF9900"/>
                </a:solidFill>
                <a:latin typeface="Times New Roman" pitchFamily="18" charset="0"/>
              </a:rPr>
              <a:t>I)</a:t>
            </a:r>
          </a:p>
        </p:txBody>
      </p:sp>
      <p:sp>
        <p:nvSpPr>
          <p:cNvPr id="8" name="Text Box 13"/>
          <p:cNvSpPr txBox="1">
            <a:spLocks noChangeArrowheads="1"/>
          </p:cNvSpPr>
          <p:nvPr/>
        </p:nvSpPr>
        <p:spPr bwMode="auto">
          <a:xfrm>
            <a:off x="914400" y="5726024"/>
            <a:ext cx="1828800" cy="52322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400" dirty="0">
                <a:solidFill>
                  <a:srgbClr val="008000"/>
                </a:solidFill>
                <a:latin typeface="Times New Roman" pitchFamily="18" charset="0"/>
              </a:rPr>
              <a:t>2</a:t>
            </a:r>
            <a:r>
              <a:rPr lang="en-US" sz="1400" baseline="30000" dirty="0">
                <a:solidFill>
                  <a:srgbClr val="008000"/>
                </a:solidFill>
                <a:latin typeface="Times New Roman" pitchFamily="18" charset="0"/>
              </a:rPr>
              <a:t>nd</a:t>
            </a:r>
            <a:r>
              <a:rPr lang="en-US" sz="1400" dirty="0">
                <a:solidFill>
                  <a:srgbClr val="008000"/>
                </a:solidFill>
                <a:latin typeface="Times New Roman" pitchFamily="18" charset="0"/>
              </a:rPr>
              <a:t> multi-source</a:t>
            </a:r>
          </a:p>
          <a:p>
            <a:pPr algn="ctr"/>
            <a:r>
              <a:rPr lang="it-IT" sz="1400" dirty="0">
                <a:solidFill>
                  <a:srgbClr val="008000"/>
                </a:solidFill>
                <a:latin typeface="Times New Roman" pitchFamily="18" charset="0"/>
              </a:rPr>
              <a:t>(</a:t>
            </a:r>
            <a:r>
              <a:rPr lang="it-IT" sz="1400" baseline="30000" dirty="0">
                <a:solidFill>
                  <a:srgbClr val="008000"/>
                </a:solidFill>
                <a:latin typeface="Times New Roman" pitchFamily="18" charset="0"/>
              </a:rPr>
              <a:t>16</a:t>
            </a:r>
            <a:r>
              <a:rPr lang="it-IT" sz="1400" dirty="0">
                <a:solidFill>
                  <a:srgbClr val="008000"/>
                </a:solidFill>
                <a:latin typeface="Times New Roman" pitchFamily="18" charset="0"/>
              </a:rPr>
              <a:t>O, </a:t>
            </a:r>
            <a:r>
              <a:rPr lang="it-IT" sz="1400" baseline="30000" dirty="0">
                <a:solidFill>
                  <a:srgbClr val="008000"/>
                </a:solidFill>
                <a:latin typeface="Times New Roman" pitchFamily="18" charset="0"/>
              </a:rPr>
              <a:t>28</a:t>
            </a:r>
            <a:r>
              <a:rPr lang="it-IT" sz="1400" dirty="0">
                <a:solidFill>
                  <a:srgbClr val="008000"/>
                </a:solidFill>
                <a:latin typeface="Times New Roman" pitchFamily="18" charset="0"/>
              </a:rPr>
              <a:t>Si, </a:t>
            </a:r>
            <a:r>
              <a:rPr lang="it-IT" sz="1400" baseline="30000" dirty="0">
                <a:solidFill>
                  <a:srgbClr val="008000"/>
                </a:solidFill>
                <a:latin typeface="Times New Roman" pitchFamily="18" charset="0"/>
              </a:rPr>
              <a:t>58</a:t>
            </a:r>
            <a:r>
              <a:rPr lang="it-IT" sz="1400" dirty="0">
                <a:solidFill>
                  <a:srgbClr val="008000"/>
                </a:solidFill>
                <a:latin typeface="Times New Roman" pitchFamily="18" charset="0"/>
              </a:rPr>
              <a:t>Ni, </a:t>
            </a:r>
            <a:r>
              <a:rPr lang="it-IT" sz="1400" baseline="30000" dirty="0">
                <a:solidFill>
                  <a:srgbClr val="008000"/>
                </a:solidFill>
                <a:latin typeface="Times New Roman" pitchFamily="18" charset="0"/>
              </a:rPr>
              <a:t>107</a:t>
            </a:r>
            <a:r>
              <a:rPr lang="it-IT" sz="1400" dirty="0">
                <a:solidFill>
                  <a:srgbClr val="008000"/>
                </a:solidFill>
                <a:latin typeface="Times New Roman" pitchFamily="18" charset="0"/>
              </a:rPr>
              <a:t>Ag)</a:t>
            </a:r>
          </a:p>
        </p:txBody>
      </p:sp>
      <mc:AlternateContent xmlns:mc="http://schemas.openxmlformats.org/markup-compatibility/2006" xmlns:a14="http://schemas.microsoft.com/office/drawing/2010/main">
        <mc:Choice Requires="a14">
          <p:sp>
            <p:nvSpPr>
              <p:cNvPr id="3" name="TextBox 2"/>
              <p:cNvSpPr txBox="1"/>
              <p:nvPr/>
            </p:nvSpPr>
            <p:spPr>
              <a:xfrm>
                <a:off x="3048000" y="718577"/>
                <a:ext cx="4336473" cy="3916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𝐸</m:t>
                      </m:r>
                      <m:r>
                        <a:rPr lang="it-IT" b="0" i="1" smtClean="0">
                          <a:latin typeface="Cambria Math"/>
                        </a:rPr>
                        <m:t>=</m:t>
                      </m:r>
                      <m:sSub>
                        <m:sSubPr>
                          <m:ctrlPr>
                            <a:rPr lang="it-IT" b="0" i="1" smtClean="0">
                              <a:latin typeface="Cambria Math" panose="02040503050406030204" pitchFamily="18" charset="0"/>
                            </a:rPr>
                          </m:ctrlPr>
                        </m:sSubPr>
                        <m:e>
                          <m:r>
                            <a:rPr lang="it-IT" b="0" i="1" smtClean="0">
                              <a:latin typeface="Cambria Math"/>
                            </a:rPr>
                            <m:t>𝐸</m:t>
                          </m:r>
                        </m:e>
                        <m:sub>
                          <m:r>
                            <a:rPr lang="it-IT" b="0" i="1" smtClean="0">
                              <a:latin typeface="Cambria Math"/>
                            </a:rPr>
                            <m:t>𝑖𝑛𝑗</m:t>
                          </m:r>
                        </m:sub>
                      </m:sSub>
                      <m:r>
                        <a:rPr lang="it-IT" b="0" i="1" smtClean="0">
                          <a:latin typeface="Cambria Math"/>
                        </a:rPr>
                        <m:t>+</m:t>
                      </m:r>
                      <m:sSub>
                        <m:sSubPr>
                          <m:ctrlPr>
                            <a:rPr lang="it-IT" b="0" i="1" smtClean="0">
                              <a:latin typeface="Cambria Math" panose="02040503050406030204" pitchFamily="18" charset="0"/>
                            </a:rPr>
                          </m:ctrlPr>
                        </m:sSubPr>
                        <m:e>
                          <m:r>
                            <a:rPr lang="it-IT" b="0" i="1" smtClean="0">
                              <a:latin typeface="Cambria Math"/>
                            </a:rPr>
                            <m:t>𝑉</m:t>
                          </m:r>
                        </m:e>
                        <m:sub>
                          <m:r>
                            <a:rPr lang="it-IT" b="0" i="1" smtClean="0">
                              <a:latin typeface="Cambria Math"/>
                            </a:rPr>
                            <m:t>0</m:t>
                          </m:r>
                        </m:sub>
                      </m:sSub>
                      <m:r>
                        <a:rPr lang="it-IT" b="0" i="1" smtClean="0">
                          <a:latin typeface="Cambria Math"/>
                          <a:ea typeface="Cambria Math"/>
                        </a:rPr>
                        <m:t>∙</m:t>
                      </m:r>
                      <m:d>
                        <m:dPr>
                          <m:begChr m:val="["/>
                          <m:endChr m:val="]"/>
                          <m:ctrlPr>
                            <a:rPr lang="it-IT" b="0" i="1" smtClean="0">
                              <a:latin typeface="Cambria Math" panose="02040503050406030204" pitchFamily="18" charset="0"/>
                              <a:ea typeface="Cambria Math"/>
                            </a:rPr>
                          </m:ctrlPr>
                        </m:dPr>
                        <m:e>
                          <m:r>
                            <a:rPr lang="it-IT" b="0" i="1" smtClean="0">
                              <a:latin typeface="Cambria Math"/>
                              <a:ea typeface="Cambria Math"/>
                            </a:rPr>
                            <m:t>1+</m:t>
                          </m:r>
                          <m:sSub>
                            <m:sSubPr>
                              <m:ctrlPr>
                                <a:rPr lang="it-IT" b="0" i="1" smtClean="0">
                                  <a:latin typeface="Cambria Math" panose="02040503050406030204" pitchFamily="18" charset="0"/>
                                  <a:ea typeface="Cambria Math"/>
                                </a:rPr>
                              </m:ctrlPr>
                            </m:sSubPr>
                            <m:e>
                              <m:r>
                                <a:rPr lang="it-IT" b="0" i="1" smtClean="0">
                                  <a:latin typeface="Cambria Math"/>
                                  <a:ea typeface="Cambria Math"/>
                                </a:rPr>
                                <m:t>𝑞</m:t>
                              </m:r>
                            </m:e>
                            <m:sub>
                              <m:r>
                                <a:rPr lang="it-IT" b="0" i="1" smtClean="0">
                                  <a:latin typeface="Cambria Math"/>
                                  <a:ea typeface="Cambria Math"/>
                                </a:rPr>
                                <m:t>1</m:t>
                              </m:r>
                            </m:sub>
                          </m:sSub>
                          <m:r>
                            <a:rPr lang="it-IT" b="0" i="1" smtClean="0">
                              <a:latin typeface="Cambria Math"/>
                              <a:ea typeface="Cambria Math"/>
                            </a:rPr>
                            <m:t>∙</m:t>
                          </m:r>
                          <m:r>
                            <a:rPr lang="it-IT" b="0" i="1" smtClean="0">
                              <a:latin typeface="Cambria Math"/>
                              <a:ea typeface="Cambria Math"/>
                            </a:rPr>
                            <m:t>𝑓</m:t>
                          </m:r>
                          <m:r>
                            <a:rPr lang="it-IT" b="0" i="1" smtClean="0">
                              <a:latin typeface="Cambria Math"/>
                              <a:ea typeface="Cambria Math"/>
                            </a:rPr>
                            <m:t>+</m:t>
                          </m:r>
                          <m:sSub>
                            <m:sSubPr>
                              <m:ctrlPr>
                                <a:rPr lang="it-IT" b="0" i="1" smtClean="0">
                                  <a:latin typeface="Cambria Math" panose="02040503050406030204" pitchFamily="18" charset="0"/>
                                  <a:ea typeface="Cambria Math"/>
                                </a:rPr>
                              </m:ctrlPr>
                            </m:sSubPr>
                            <m:e>
                              <m:r>
                                <a:rPr lang="it-IT" b="0" i="1" smtClean="0">
                                  <a:latin typeface="Cambria Math"/>
                                  <a:ea typeface="Cambria Math"/>
                                </a:rPr>
                                <m:t>𝑞</m:t>
                              </m:r>
                            </m:e>
                            <m:sub>
                              <m:r>
                                <a:rPr lang="it-IT" b="0" i="1" smtClean="0">
                                  <a:latin typeface="Cambria Math"/>
                                  <a:ea typeface="Cambria Math"/>
                                </a:rPr>
                                <m:t>2</m:t>
                              </m:r>
                            </m:sub>
                          </m:sSub>
                          <m:r>
                            <a:rPr lang="it-IT" b="0" i="1" smtClean="0">
                              <a:latin typeface="Cambria Math"/>
                              <a:ea typeface="Cambria Math"/>
                            </a:rPr>
                            <m:t>∙</m:t>
                          </m:r>
                          <m:d>
                            <m:dPr>
                              <m:ctrlPr>
                                <a:rPr lang="it-IT" b="0" i="1" smtClean="0">
                                  <a:latin typeface="Cambria Math" panose="02040503050406030204" pitchFamily="18" charset="0"/>
                                  <a:ea typeface="Cambria Math"/>
                                </a:rPr>
                              </m:ctrlPr>
                            </m:dPr>
                            <m:e>
                              <m:r>
                                <a:rPr lang="it-IT" b="0" i="1" smtClean="0">
                                  <a:latin typeface="Cambria Math"/>
                                  <a:ea typeface="Cambria Math"/>
                                </a:rPr>
                                <m:t>1−</m:t>
                              </m:r>
                              <m:r>
                                <a:rPr lang="it-IT" b="0" i="1" smtClean="0">
                                  <a:latin typeface="Cambria Math"/>
                                  <a:ea typeface="Cambria Math"/>
                                </a:rPr>
                                <m:t>𝑓</m:t>
                              </m:r>
                            </m:e>
                          </m:d>
                        </m:e>
                      </m:d>
                    </m:oMath>
                  </m:oMathPara>
                </a14:m>
                <a:endParaRPr lang="it-IT" b="0" dirty="0">
                  <a:ea typeface="Cambria Math"/>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00" y="718577"/>
                <a:ext cx="4336473" cy="391646"/>
              </a:xfrm>
              <a:prstGeom prst="rect">
                <a:avLst/>
              </a:prstGeom>
              <a:blipFill rotWithShape="1">
                <a:blip r:embed="rId2"/>
                <a:stretch>
                  <a:fillRect b="-7813"/>
                </a:stretch>
              </a:blipFill>
            </p:spPr>
            <p:txBody>
              <a:bodyPr/>
              <a:lstStyle/>
              <a:p>
                <a:r>
                  <a:rPr lang="en-US">
                    <a:noFill/>
                  </a:rPr>
                  <a:t> </a:t>
                </a:r>
              </a:p>
            </p:txBody>
          </p:sp>
        </mc:Fallback>
      </mc:AlternateContent>
      <p:sp>
        <p:nvSpPr>
          <p:cNvPr id="9" name="TextBox 8"/>
          <p:cNvSpPr txBox="1"/>
          <p:nvPr/>
        </p:nvSpPr>
        <p:spPr>
          <a:xfrm>
            <a:off x="7467600" y="762000"/>
            <a:ext cx="893193" cy="338554"/>
          </a:xfrm>
          <a:prstGeom prst="rect">
            <a:avLst/>
          </a:prstGeom>
          <a:noFill/>
        </p:spPr>
        <p:txBody>
          <a:bodyPr wrap="none" rtlCol="0">
            <a:spAutoFit/>
          </a:bodyPr>
          <a:lstStyle/>
          <a:p>
            <a:r>
              <a:rPr lang="it-IT" sz="1600" i="1" dirty="0"/>
              <a:t>f</a:t>
            </a:r>
            <a:r>
              <a:rPr lang="it-IT" sz="1600" dirty="0"/>
              <a:t> = 0.25</a:t>
            </a:r>
            <a:endParaRPr lang="en-US" sz="1600" dirty="0"/>
          </a:p>
        </p:txBody>
      </p:sp>
    </p:spTree>
    <p:extLst>
      <p:ext uri="{BB962C8B-B14F-4D97-AF65-F5344CB8AC3E}">
        <p14:creationId xmlns:p14="http://schemas.microsoft.com/office/powerpoint/2010/main" val="424121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244285" y="1066800"/>
            <a:ext cx="4038600" cy="5483352"/>
          </a:xfrm>
        </p:spPr>
        <p:txBody>
          <a:bodyPr>
            <a:normAutofit/>
          </a:bodyPr>
          <a:lstStyle/>
          <a:p>
            <a:pPr>
              <a:spcBef>
                <a:spcPts val="0"/>
              </a:spcBef>
            </a:pPr>
            <a:r>
              <a:rPr lang="it-IT" sz="1400" dirty="0" err="1"/>
              <a:t>Univ</a:t>
            </a:r>
            <a:r>
              <a:rPr lang="it-IT" sz="1400" dirty="0"/>
              <a:t>. e INFN Padova</a:t>
            </a:r>
          </a:p>
          <a:p>
            <a:pPr>
              <a:spcBef>
                <a:spcPts val="0"/>
              </a:spcBef>
            </a:pPr>
            <a:r>
              <a:rPr lang="it-IT" sz="1400" dirty="0" err="1"/>
              <a:t>Univ</a:t>
            </a:r>
            <a:r>
              <a:rPr lang="it-IT" sz="1400" dirty="0"/>
              <a:t>. e INFN Milano-Bicocca</a:t>
            </a:r>
          </a:p>
          <a:p>
            <a:pPr>
              <a:spcBef>
                <a:spcPts val="0"/>
              </a:spcBef>
            </a:pPr>
            <a:r>
              <a:rPr lang="it-IT" sz="1400" dirty="0" err="1"/>
              <a:t>Univ</a:t>
            </a:r>
            <a:r>
              <a:rPr lang="it-IT" sz="1400" dirty="0"/>
              <a:t>. e INFN Torino</a:t>
            </a:r>
          </a:p>
          <a:p>
            <a:pPr>
              <a:spcBef>
                <a:spcPts val="0"/>
              </a:spcBef>
            </a:pPr>
            <a:r>
              <a:rPr lang="it-IT" sz="1400" dirty="0" err="1"/>
              <a:t>Univ</a:t>
            </a:r>
            <a:r>
              <a:rPr lang="it-IT" sz="1400" dirty="0"/>
              <a:t>. e INFN Ferrara</a:t>
            </a:r>
          </a:p>
          <a:p>
            <a:pPr>
              <a:spcBef>
                <a:spcPts val="0"/>
              </a:spcBef>
            </a:pPr>
            <a:r>
              <a:rPr lang="it-IT" sz="1400" dirty="0"/>
              <a:t>INFN Pisa</a:t>
            </a:r>
          </a:p>
          <a:p>
            <a:pPr>
              <a:spcBef>
                <a:spcPts val="0"/>
              </a:spcBef>
            </a:pPr>
            <a:r>
              <a:rPr lang="it-IT" sz="1400" dirty="0"/>
              <a:t>INFN Trieste</a:t>
            </a:r>
          </a:p>
          <a:p>
            <a:pPr>
              <a:spcBef>
                <a:spcPts val="0"/>
              </a:spcBef>
            </a:pPr>
            <a:r>
              <a:rPr lang="it-IT" sz="1400" dirty="0" err="1"/>
              <a:t>Univ</a:t>
            </a:r>
            <a:r>
              <a:rPr lang="it-IT" sz="1400" dirty="0"/>
              <a:t>. and INFN </a:t>
            </a:r>
            <a:r>
              <a:rPr lang="it-IT" sz="1400" dirty="0" err="1"/>
              <a:t>Padiva</a:t>
            </a:r>
            <a:endParaRPr lang="it-IT" sz="1400" dirty="0"/>
          </a:p>
          <a:p>
            <a:pPr>
              <a:spcBef>
                <a:spcPts val="0"/>
              </a:spcBef>
            </a:pPr>
            <a:r>
              <a:rPr lang="it-IT" sz="1400" dirty="0"/>
              <a:t>INFN Roma-Tor Vergata</a:t>
            </a:r>
          </a:p>
          <a:p>
            <a:pPr>
              <a:spcBef>
                <a:spcPts val="0"/>
              </a:spcBef>
            </a:pPr>
            <a:r>
              <a:rPr lang="it-IT" sz="1400" dirty="0" err="1"/>
              <a:t>Univ</a:t>
            </a:r>
            <a:r>
              <a:rPr lang="it-IT" sz="1400" dirty="0"/>
              <a:t>. Cassino</a:t>
            </a:r>
          </a:p>
          <a:p>
            <a:pPr>
              <a:spcBef>
                <a:spcPts val="0"/>
              </a:spcBef>
            </a:pPr>
            <a:r>
              <a:rPr lang="it-IT" sz="1400" dirty="0"/>
              <a:t>INAF IAPS</a:t>
            </a:r>
          </a:p>
          <a:p>
            <a:pPr>
              <a:spcBef>
                <a:spcPts val="0"/>
              </a:spcBef>
            </a:pPr>
            <a:r>
              <a:rPr lang="it-IT" sz="1400" dirty="0"/>
              <a:t>ENEA</a:t>
            </a:r>
          </a:p>
          <a:p>
            <a:pPr>
              <a:spcBef>
                <a:spcPts val="0"/>
              </a:spcBef>
            </a:pPr>
            <a:endParaRPr lang="it-IT" sz="1400" dirty="0"/>
          </a:p>
          <a:p>
            <a:pPr>
              <a:spcBef>
                <a:spcPts val="0"/>
              </a:spcBef>
            </a:pPr>
            <a:endParaRPr lang="it-IT" sz="1400" dirty="0"/>
          </a:p>
          <a:p>
            <a:pPr>
              <a:spcBef>
                <a:spcPts val="0"/>
              </a:spcBef>
            </a:pPr>
            <a:r>
              <a:rPr lang="it-IT" sz="1400" dirty="0"/>
              <a:t>CERN</a:t>
            </a:r>
          </a:p>
          <a:p>
            <a:pPr>
              <a:spcBef>
                <a:spcPts val="0"/>
              </a:spcBef>
            </a:pPr>
            <a:r>
              <a:rPr lang="it-IT" sz="1400" dirty="0"/>
              <a:t>EPFL</a:t>
            </a:r>
          </a:p>
          <a:p>
            <a:pPr>
              <a:spcBef>
                <a:spcPts val="0"/>
              </a:spcBef>
            </a:pPr>
            <a:r>
              <a:rPr lang="it-IT" sz="1400" dirty="0"/>
              <a:t>IFIN-HH</a:t>
            </a:r>
          </a:p>
          <a:p>
            <a:pPr>
              <a:spcBef>
                <a:spcPts val="0"/>
              </a:spcBef>
            </a:pPr>
            <a:r>
              <a:rPr lang="it-IT" sz="1400" dirty="0"/>
              <a:t>Micron Technology</a:t>
            </a:r>
          </a:p>
          <a:p>
            <a:pPr>
              <a:spcBef>
                <a:spcPts val="0"/>
              </a:spcBef>
            </a:pPr>
            <a:r>
              <a:rPr lang="it-IT" sz="1400" dirty="0"/>
              <a:t>ESA</a:t>
            </a:r>
          </a:p>
          <a:p>
            <a:pPr>
              <a:spcBef>
                <a:spcPts val="0"/>
              </a:spcBef>
            </a:pPr>
            <a:r>
              <a:rPr lang="it-IT" sz="1400" dirty="0"/>
              <a:t>NASA-JPL</a:t>
            </a:r>
          </a:p>
          <a:p>
            <a:pPr>
              <a:spcBef>
                <a:spcPts val="0"/>
              </a:spcBef>
            </a:pPr>
            <a:r>
              <a:rPr lang="it-IT" sz="1400" dirty="0"/>
              <a:t>Technical University of Braunschweig</a:t>
            </a:r>
          </a:p>
          <a:p>
            <a:pPr>
              <a:spcBef>
                <a:spcPts val="0"/>
              </a:spcBef>
            </a:pPr>
            <a:r>
              <a:rPr lang="it-IT" sz="1400" dirty="0"/>
              <a:t>CEA-LETI</a:t>
            </a:r>
          </a:p>
          <a:p>
            <a:pPr>
              <a:spcBef>
                <a:spcPts val="0"/>
              </a:spcBef>
            </a:pPr>
            <a:r>
              <a:rPr lang="it-IT" sz="1400" dirty="0" err="1"/>
              <a:t>STMicroelectronics</a:t>
            </a:r>
            <a:endParaRPr lang="it-IT" sz="1400" dirty="0"/>
          </a:p>
          <a:p>
            <a:pPr>
              <a:spcBef>
                <a:spcPts val="0"/>
              </a:spcBef>
            </a:pPr>
            <a:r>
              <a:rPr lang="it-IT" sz="1400" dirty="0" err="1"/>
              <a:t>Saphyrion</a:t>
            </a:r>
            <a:r>
              <a:rPr lang="it-IT" sz="1400" dirty="0"/>
              <a:t> (Lugano)</a:t>
            </a:r>
          </a:p>
          <a:p>
            <a:pPr>
              <a:spcBef>
                <a:spcPts val="0"/>
              </a:spcBef>
            </a:pPr>
            <a:endParaRPr lang="it-IT" sz="1400" dirty="0"/>
          </a:p>
          <a:p>
            <a:pPr>
              <a:spcBef>
                <a:spcPts val="0"/>
              </a:spcBef>
            </a:pPr>
            <a:endParaRPr lang="it-IT" sz="1400" dirty="0"/>
          </a:p>
        </p:txBody>
      </p:sp>
      <p:sp>
        <p:nvSpPr>
          <p:cNvPr id="4" name="Slide Number Placeholder 3"/>
          <p:cNvSpPr>
            <a:spLocks noGrp="1"/>
          </p:cNvSpPr>
          <p:nvPr>
            <p:ph type="sldNum" sz="quarter" idx="15"/>
          </p:nvPr>
        </p:nvSpPr>
        <p:spPr/>
        <p:txBody>
          <a:bodyPr/>
          <a:lstStyle/>
          <a:p>
            <a:fld id="{161F1979-B05D-4D1A-8CA8-8D4159EFA71A}" type="slidenum">
              <a:rPr lang="en-US" smtClean="0"/>
              <a:t>9</a:t>
            </a:fld>
            <a:endParaRPr lang="en-US"/>
          </a:p>
        </p:txBody>
      </p:sp>
      <p:sp>
        <p:nvSpPr>
          <p:cNvPr id="11" name="Title 1"/>
          <p:cNvSpPr>
            <a:spLocks noGrp="1"/>
          </p:cNvSpPr>
          <p:nvPr>
            <p:ph type="title"/>
          </p:nvPr>
        </p:nvSpPr>
        <p:spPr>
          <a:xfrm>
            <a:off x="152400" y="76200"/>
            <a:ext cx="7924800" cy="563562"/>
          </a:xfrm>
        </p:spPr>
        <p:txBody>
          <a:bodyPr/>
          <a:lstStyle/>
          <a:p>
            <a:r>
              <a:rPr lang="it-IT" dirty="0"/>
              <a:t>SIRAD </a:t>
            </a:r>
            <a:r>
              <a:rPr lang="it-IT" dirty="0" err="1"/>
              <a:t>collaboration</a:t>
            </a:r>
            <a:r>
              <a:rPr lang="it-IT" dirty="0"/>
              <a:t> in 2013-2023</a:t>
            </a:r>
            <a:endParaRPr lang="en-US" dirty="0"/>
          </a:p>
        </p:txBody>
      </p:sp>
      <p:grpSp>
        <p:nvGrpSpPr>
          <p:cNvPr id="10" name="Group 9">
            <a:extLst>
              <a:ext uri="{FF2B5EF4-FFF2-40B4-BE49-F238E27FC236}">
                <a16:creationId xmlns:a16="http://schemas.microsoft.com/office/drawing/2014/main" id="{C7240822-5504-4D8A-B826-30025711CA58}"/>
              </a:ext>
            </a:extLst>
          </p:cNvPr>
          <p:cNvGrpSpPr/>
          <p:nvPr/>
        </p:nvGrpSpPr>
        <p:grpSpPr>
          <a:xfrm>
            <a:off x="304800" y="1143000"/>
            <a:ext cx="4953000" cy="4800600"/>
            <a:chOff x="304800" y="1143000"/>
            <a:chExt cx="4953000" cy="4800600"/>
          </a:xfrm>
        </p:grpSpPr>
        <p:grpSp>
          <p:nvGrpSpPr>
            <p:cNvPr id="9" name="Group 8"/>
            <p:cNvGrpSpPr/>
            <p:nvPr/>
          </p:nvGrpSpPr>
          <p:grpSpPr>
            <a:xfrm>
              <a:off x="304800" y="1143000"/>
              <a:ext cx="4953000" cy="4800600"/>
              <a:chOff x="4815678" y="838200"/>
              <a:chExt cx="3490122" cy="350520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523" r="37188"/>
              <a:stretch/>
            </p:blipFill>
            <p:spPr>
              <a:xfrm>
                <a:off x="4815678" y="838200"/>
                <a:ext cx="3475044" cy="3505200"/>
              </a:xfrm>
              <a:prstGeom prst="rect">
                <a:avLst/>
              </a:prstGeom>
            </p:spPr>
          </p:pic>
          <p:sp>
            <p:nvSpPr>
              <p:cNvPr id="8" name="Rectangle 7"/>
              <p:cNvSpPr/>
              <p:nvPr/>
            </p:nvSpPr>
            <p:spPr>
              <a:xfrm>
                <a:off x="8229600" y="3352800"/>
                <a:ext cx="76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oup 5">
              <a:extLst>
                <a:ext uri="{FF2B5EF4-FFF2-40B4-BE49-F238E27FC236}">
                  <a16:creationId xmlns:a16="http://schemas.microsoft.com/office/drawing/2014/main" id="{42CA9640-EA6B-473A-BAFC-C22AB1112A1E}"/>
                </a:ext>
              </a:extLst>
            </p:cNvPr>
            <p:cNvGrpSpPr/>
            <p:nvPr/>
          </p:nvGrpSpPr>
          <p:grpSpPr>
            <a:xfrm>
              <a:off x="1435895" y="1676400"/>
              <a:ext cx="568423" cy="184666"/>
              <a:chOff x="1447800" y="1738878"/>
              <a:chExt cx="568423" cy="184666"/>
            </a:xfrm>
          </p:grpSpPr>
          <p:sp>
            <p:nvSpPr>
              <p:cNvPr id="2" name="TextBox 1">
                <a:extLst>
                  <a:ext uri="{FF2B5EF4-FFF2-40B4-BE49-F238E27FC236}">
                    <a16:creationId xmlns:a16="http://schemas.microsoft.com/office/drawing/2014/main" id="{AAB72AD6-F710-4D71-B024-D11F2E7106D1}"/>
                  </a:ext>
                </a:extLst>
              </p:cNvPr>
              <p:cNvSpPr txBox="1"/>
              <p:nvPr/>
            </p:nvSpPr>
            <p:spPr>
              <a:xfrm>
                <a:off x="1464469" y="1738878"/>
                <a:ext cx="551754" cy="184666"/>
              </a:xfrm>
              <a:prstGeom prst="rect">
                <a:avLst/>
              </a:prstGeom>
              <a:noFill/>
            </p:spPr>
            <p:txBody>
              <a:bodyPr wrap="none" rtlCol="0">
                <a:spAutoFit/>
              </a:bodyPr>
              <a:lstStyle/>
              <a:p>
                <a:r>
                  <a:rPr lang="it-IT" sz="600" dirty="0">
                    <a:latin typeface="Arial Black" panose="020B0A04020102020204" pitchFamily="34" charset="0"/>
                  </a:rPr>
                  <a:t>LUGANO</a:t>
                </a:r>
              </a:p>
            </p:txBody>
          </p:sp>
          <p:sp>
            <p:nvSpPr>
              <p:cNvPr id="5" name="Oval 4">
                <a:extLst>
                  <a:ext uri="{FF2B5EF4-FFF2-40B4-BE49-F238E27FC236}">
                    <a16:creationId xmlns:a16="http://schemas.microsoft.com/office/drawing/2014/main" id="{EF6C1220-A54D-4935-A831-E9C25AC76E9A}"/>
                  </a:ext>
                </a:extLst>
              </p:cNvPr>
              <p:cNvSpPr/>
              <p:nvPr/>
            </p:nvSpPr>
            <p:spPr>
              <a:xfrm>
                <a:off x="1447800" y="1793111"/>
                <a:ext cx="76200" cy="76200"/>
              </a:xfrm>
              <a:prstGeom prst="ellipse">
                <a:avLst/>
              </a:prstGeom>
              <a:no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 name="Group 11">
              <a:extLst>
                <a:ext uri="{FF2B5EF4-FFF2-40B4-BE49-F238E27FC236}">
                  <a16:creationId xmlns:a16="http://schemas.microsoft.com/office/drawing/2014/main" id="{148FA888-C7DF-4EC6-A679-AEB6174672B1}"/>
                </a:ext>
              </a:extLst>
            </p:cNvPr>
            <p:cNvGrpSpPr/>
            <p:nvPr/>
          </p:nvGrpSpPr>
          <p:grpSpPr>
            <a:xfrm>
              <a:off x="3276600" y="3733800"/>
              <a:ext cx="574196" cy="184666"/>
              <a:chOff x="1447800" y="1731183"/>
              <a:chExt cx="574196" cy="184666"/>
            </a:xfrm>
          </p:grpSpPr>
          <p:sp>
            <p:nvSpPr>
              <p:cNvPr id="13" name="TextBox 12">
                <a:extLst>
                  <a:ext uri="{FF2B5EF4-FFF2-40B4-BE49-F238E27FC236}">
                    <a16:creationId xmlns:a16="http://schemas.microsoft.com/office/drawing/2014/main" id="{92A1A091-D5EC-44EE-AE4D-43AFA9AA4700}"/>
                  </a:ext>
                </a:extLst>
              </p:cNvPr>
              <p:cNvSpPr txBox="1"/>
              <p:nvPr/>
            </p:nvSpPr>
            <p:spPr>
              <a:xfrm>
                <a:off x="1447800" y="1731183"/>
                <a:ext cx="574196" cy="184666"/>
              </a:xfrm>
              <a:prstGeom prst="rect">
                <a:avLst/>
              </a:prstGeom>
              <a:noFill/>
            </p:spPr>
            <p:txBody>
              <a:bodyPr wrap="none" rtlCol="0">
                <a:spAutoFit/>
              </a:bodyPr>
              <a:lstStyle/>
              <a:p>
                <a:r>
                  <a:rPr lang="it-IT" sz="600" dirty="0">
                    <a:latin typeface="Arial Black" panose="020B0A04020102020204" pitchFamily="34" charset="0"/>
                  </a:rPr>
                  <a:t>CASSINO</a:t>
                </a:r>
              </a:p>
            </p:txBody>
          </p:sp>
          <p:sp>
            <p:nvSpPr>
              <p:cNvPr id="14" name="Oval 13">
                <a:extLst>
                  <a:ext uri="{FF2B5EF4-FFF2-40B4-BE49-F238E27FC236}">
                    <a16:creationId xmlns:a16="http://schemas.microsoft.com/office/drawing/2014/main" id="{15DF44B6-40C1-421C-A177-19990D28D6E5}"/>
                  </a:ext>
                </a:extLst>
              </p:cNvPr>
              <p:cNvSpPr/>
              <p:nvPr/>
            </p:nvSpPr>
            <p:spPr>
              <a:xfrm>
                <a:off x="1447800" y="1793111"/>
                <a:ext cx="76200" cy="762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Tree>
    <p:extLst>
      <p:ext uri="{BB962C8B-B14F-4D97-AF65-F5344CB8AC3E}">
        <p14:creationId xmlns:p14="http://schemas.microsoft.com/office/powerpoint/2010/main" val="14208789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12997</TotalTime>
  <Words>2511</Words>
  <Application>Microsoft Office PowerPoint</Application>
  <PresentationFormat>Presentazione su schermo (4:3)</PresentationFormat>
  <Paragraphs>479</Paragraphs>
  <Slides>26</Slides>
  <Notes>4</Notes>
  <HiddenSlides>0</HiddenSlides>
  <MMClips>0</MMClips>
  <ScaleCrop>false</ScaleCrop>
  <HeadingPairs>
    <vt:vector size="8" baseType="variant">
      <vt:variant>
        <vt:lpstr>Caratteri utilizzati</vt:lpstr>
      </vt:variant>
      <vt:variant>
        <vt:i4>11</vt:i4>
      </vt:variant>
      <vt:variant>
        <vt:lpstr>Tema</vt:lpstr>
      </vt:variant>
      <vt:variant>
        <vt:i4>2</vt:i4>
      </vt:variant>
      <vt:variant>
        <vt:lpstr>Server OLE incorporati</vt:lpstr>
      </vt:variant>
      <vt:variant>
        <vt:i4>1</vt:i4>
      </vt:variant>
      <vt:variant>
        <vt:lpstr>Titoli diapositive</vt:lpstr>
      </vt:variant>
      <vt:variant>
        <vt:i4>26</vt:i4>
      </vt:variant>
    </vt:vector>
  </HeadingPairs>
  <TitlesOfParts>
    <vt:vector size="40" baseType="lpstr">
      <vt:lpstr>Arial</vt:lpstr>
      <vt:lpstr>Arial Black</vt:lpstr>
      <vt:lpstr>Arial Unicode MS</vt:lpstr>
      <vt:lpstr>Calibri</vt:lpstr>
      <vt:lpstr>Cambria Math</vt:lpstr>
      <vt:lpstr>Century Schoolbook</vt:lpstr>
      <vt:lpstr>Courier New</vt:lpstr>
      <vt:lpstr>Symbol</vt:lpstr>
      <vt:lpstr>Times New Roman</vt:lpstr>
      <vt:lpstr>Wingdings</vt:lpstr>
      <vt:lpstr>Wingdings 2</vt:lpstr>
      <vt:lpstr>Oriel</vt:lpstr>
      <vt:lpstr>Custom Design</vt:lpstr>
      <vt:lpstr>Fotografia di Photo Editor</vt:lpstr>
      <vt:lpstr>Measurements at the SIRAD irradiation facility</vt:lpstr>
      <vt:lpstr>Radiation Effects in electronics</vt:lpstr>
      <vt:lpstr>Radiation environments of interest</vt:lpstr>
      <vt:lpstr>Single Event Cross section curve</vt:lpstr>
      <vt:lpstr>The SIRAD irradiation facility</vt:lpstr>
      <vt:lpstr>SIRAD technical characteristics</vt:lpstr>
      <vt:lpstr>SIRAD technical characteristics</vt:lpstr>
      <vt:lpstr>Ion beams available at SIRAD </vt:lpstr>
      <vt:lpstr>SIRAD collaboration in 2013-2023</vt:lpstr>
      <vt:lpstr>SEE tests in Non-Volatile Memories</vt:lpstr>
      <vt:lpstr>SEE tests in Non-Volatile Memories</vt:lpstr>
      <vt:lpstr>SEE tests in SiC Power Devices</vt:lpstr>
      <vt:lpstr>SEE tests in SiC Power Devices</vt:lpstr>
      <vt:lpstr>Presentazione standard di PowerPoint</vt:lpstr>
      <vt:lpstr>International School  on detectors and radiation damage</vt:lpstr>
      <vt:lpstr>Conclusions </vt:lpstr>
      <vt:lpstr>The end  backup slides follow</vt:lpstr>
      <vt:lpstr>SEU Test on the ALICE ITS ALPIDE DTU </vt:lpstr>
      <vt:lpstr>2013-2019: space and other applications</vt:lpstr>
      <vt:lpstr>Presentazione standard di PowerPoint</vt:lpstr>
      <vt:lpstr>SEU Test on GBLD chip</vt:lpstr>
      <vt:lpstr>2013-2019: HEP applications</vt:lpstr>
      <vt:lpstr>SEU Test on the PASTA chip</vt:lpstr>
      <vt:lpstr>SEU Test on MZMD chip</vt:lpstr>
      <vt:lpstr>SEU test for LHCb RICH Detector Upgrade</vt:lpstr>
      <vt:lpstr>The Ion Electron Emission Microscope</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Andrea Gozzelino</cp:lastModifiedBy>
  <cp:revision>258</cp:revision>
  <dcterms:created xsi:type="dcterms:W3CDTF">2013-09-12T11:49:35Z</dcterms:created>
  <dcterms:modified xsi:type="dcterms:W3CDTF">2023-11-17T07:54:47Z</dcterms:modified>
</cp:coreProperties>
</file>