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9" r:id="rId1"/>
    <p:sldMasterId id="2147483664" r:id="rId2"/>
  </p:sldMasterIdLst>
  <p:notesMasterIdLst>
    <p:notesMasterId r:id="rId31"/>
  </p:notesMasterIdLst>
  <p:sldIdLst>
    <p:sldId id="258" r:id="rId3"/>
    <p:sldId id="2204" r:id="rId4"/>
    <p:sldId id="2015" r:id="rId5"/>
    <p:sldId id="726" r:id="rId6"/>
    <p:sldId id="325" r:id="rId7"/>
    <p:sldId id="2086" r:id="rId8"/>
    <p:sldId id="2074" r:id="rId9"/>
    <p:sldId id="2193" r:id="rId10"/>
    <p:sldId id="2010" r:id="rId11"/>
    <p:sldId id="2087" r:id="rId12"/>
    <p:sldId id="2115" r:id="rId13"/>
    <p:sldId id="2195" r:id="rId14"/>
    <p:sldId id="2089" r:id="rId15"/>
    <p:sldId id="2088" r:id="rId16"/>
    <p:sldId id="2083" r:id="rId17"/>
    <p:sldId id="2090" r:id="rId18"/>
    <p:sldId id="2084" r:id="rId19"/>
    <p:sldId id="2196" r:id="rId20"/>
    <p:sldId id="410" r:id="rId21"/>
    <p:sldId id="2202" r:id="rId22"/>
    <p:sldId id="2077" r:id="rId23"/>
    <p:sldId id="2067" r:id="rId24"/>
    <p:sldId id="2056" r:id="rId25"/>
    <p:sldId id="2092" r:id="rId26"/>
    <p:sldId id="2093" r:id="rId27"/>
    <p:sldId id="2047" r:id="rId28"/>
    <p:sldId id="2203" r:id="rId29"/>
    <p:sldId id="671" r:id="rId30"/>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070"/>
    <p:restoredTop sz="93732"/>
  </p:normalViewPr>
  <p:slideViewPr>
    <p:cSldViewPr>
      <p:cViewPr varScale="1">
        <p:scale>
          <a:sx n="115" d="100"/>
          <a:sy n="115" d="100"/>
        </p:scale>
        <p:origin x="728"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3E98045-4841-743C-9539-CC5EE2FA977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defRPr>
            </a:lvl1pPr>
          </a:lstStyle>
          <a:p>
            <a:pPr>
              <a:defRPr/>
            </a:pPr>
            <a:endParaRPr lang="it-IT"/>
          </a:p>
        </p:txBody>
      </p:sp>
      <p:sp>
        <p:nvSpPr>
          <p:cNvPr id="7171" name="Rectangle 3">
            <a:extLst>
              <a:ext uri="{FF2B5EF4-FFF2-40B4-BE49-F238E27FC236}">
                <a16:creationId xmlns:a16="http://schemas.microsoft.com/office/drawing/2014/main" id="{B3B00AE0-8F09-6261-2160-601F8D7BDE39}"/>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defRPr>
            </a:lvl1pPr>
          </a:lstStyle>
          <a:p>
            <a:pPr>
              <a:defRPr/>
            </a:pPr>
            <a:endParaRPr lang="it-IT"/>
          </a:p>
        </p:txBody>
      </p:sp>
      <p:sp>
        <p:nvSpPr>
          <p:cNvPr id="3076" name="Rectangle 4">
            <a:extLst>
              <a:ext uri="{FF2B5EF4-FFF2-40B4-BE49-F238E27FC236}">
                <a16:creationId xmlns:a16="http://schemas.microsoft.com/office/drawing/2014/main" id="{A59AF475-38C2-9470-8780-DB01FBE4FA0D}"/>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a:extLst>
              <a:ext uri="{FF2B5EF4-FFF2-40B4-BE49-F238E27FC236}">
                <a16:creationId xmlns:a16="http://schemas.microsoft.com/office/drawing/2014/main" id="{1A896C1A-78B8-FF4B-6F36-77673D6B2A20}"/>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Click to edit Master text styles</a:t>
            </a:r>
          </a:p>
          <a:p>
            <a:pPr lvl="1"/>
            <a:r>
              <a:rPr lang="it-IT" noProof="0"/>
              <a:t>Second level</a:t>
            </a:r>
          </a:p>
          <a:p>
            <a:pPr lvl="2"/>
            <a:r>
              <a:rPr lang="it-IT" noProof="0"/>
              <a:t>Third level</a:t>
            </a:r>
          </a:p>
          <a:p>
            <a:pPr lvl="3"/>
            <a:r>
              <a:rPr lang="it-IT" noProof="0"/>
              <a:t>Fourth level</a:t>
            </a:r>
          </a:p>
          <a:p>
            <a:pPr lvl="4"/>
            <a:r>
              <a:rPr lang="it-IT" noProof="0"/>
              <a:t>Fifth level</a:t>
            </a:r>
          </a:p>
        </p:txBody>
      </p:sp>
      <p:sp>
        <p:nvSpPr>
          <p:cNvPr id="7174" name="Rectangle 6">
            <a:extLst>
              <a:ext uri="{FF2B5EF4-FFF2-40B4-BE49-F238E27FC236}">
                <a16:creationId xmlns:a16="http://schemas.microsoft.com/office/drawing/2014/main" id="{CB77F1C7-714E-D5CF-6E8E-E8FD2175F1A8}"/>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defRPr>
            </a:lvl1pPr>
          </a:lstStyle>
          <a:p>
            <a:pPr>
              <a:defRPr/>
            </a:pPr>
            <a:endParaRPr lang="it-IT"/>
          </a:p>
        </p:txBody>
      </p:sp>
      <p:sp>
        <p:nvSpPr>
          <p:cNvPr id="7175" name="Rectangle 7">
            <a:extLst>
              <a:ext uri="{FF2B5EF4-FFF2-40B4-BE49-F238E27FC236}">
                <a16:creationId xmlns:a16="http://schemas.microsoft.com/office/drawing/2014/main" id="{A5B296F1-F416-4F74-38A7-2B74829BB0C5}"/>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a typeface="ＭＳ Ｐゴシック" panose="020B0600070205080204" pitchFamily="34" charset="-128"/>
              </a:defRPr>
            </a:lvl1pPr>
          </a:lstStyle>
          <a:p>
            <a:pPr>
              <a:defRPr/>
            </a:pPr>
            <a:fld id="{DAC1C43F-14AE-3847-AB21-76D78B4007FC}" type="slidenum">
              <a:rPr lang="it-IT" altLang="it-IT"/>
              <a:pPr>
                <a:defRPr/>
              </a:pPr>
              <a:t>‹#›</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a:extLst>
              <a:ext uri="{FF2B5EF4-FFF2-40B4-BE49-F238E27FC236}">
                <a16:creationId xmlns:a16="http://schemas.microsoft.com/office/drawing/2014/main" id="{C94767C9-B295-24C4-1DD5-B48A4C97D9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37931725" indent="-37474525">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623E839B-68EF-3E44-B5AA-3B8865018134}" type="slidenum">
              <a:rPr lang="it-IT" altLang="it-IT" smtClean="0"/>
              <a:pPr>
                <a:spcBef>
                  <a:spcPct val="0"/>
                </a:spcBef>
              </a:pPr>
              <a:t>1</a:t>
            </a:fld>
            <a:endParaRPr lang="it-IT" altLang="it-IT"/>
          </a:p>
        </p:txBody>
      </p:sp>
      <p:sp>
        <p:nvSpPr>
          <p:cNvPr id="5122" name="Rectangle 2">
            <a:extLst>
              <a:ext uri="{FF2B5EF4-FFF2-40B4-BE49-F238E27FC236}">
                <a16:creationId xmlns:a16="http://schemas.microsoft.com/office/drawing/2014/main" id="{7A5619C8-C1F3-9656-3F9D-60C9239ADA3E}"/>
              </a:ext>
            </a:extLst>
          </p:cNvPr>
          <p:cNvSpPr>
            <a:spLocks noRot="1" noChangeArrowheads="1" noTextEdit="1"/>
          </p:cNvSpPr>
          <p:nvPr>
            <p:ph type="sldImg"/>
          </p:nvPr>
        </p:nvSpPr>
        <p:spPr>
          <a:ln/>
        </p:spPr>
      </p:sp>
      <p:sp>
        <p:nvSpPr>
          <p:cNvPr id="5123" name="Rectangle 3">
            <a:extLst>
              <a:ext uri="{FF2B5EF4-FFF2-40B4-BE49-F238E27FC236}">
                <a16:creationId xmlns:a16="http://schemas.microsoft.com/office/drawing/2014/main" id="{9C42DF92-579A-91DC-1729-40760054B164}"/>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B89F3A12-A019-56AB-33E7-B3BF1BDA7B90}"/>
              </a:ext>
            </a:extLst>
          </p:cNvPr>
          <p:cNvSpPr>
            <a:spLocks noGrp="1" noRot="1" noChangeAspect="1" noChangeArrowheads="1" noTextEdit="1"/>
          </p:cNvSpPr>
          <p:nvPr>
            <p:ph type="sldImg"/>
          </p:nvPr>
        </p:nvSpPr>
        <p:spPr>
          <a:ln/>
        </p:spPr>
      </p:sp>
      <p:sp>
        <p:nvSpPr>
          <p:cNvPr id="13314" name="Notes Placeholder 2">
            <a:extLst>
              <a:ext uri="{FF2B5EF4-FFF2-40B4-BE49-F238E27FC236}">
                <a16:creationId xmlns:a16="http://schemas.microsoft.com/office/drawing/2014/main" id="{E9EC16BC-812A-069F-7017-568A61FE69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T" altLang="en-IT">
              <a:latin typeface="Arial" panose="020B0604020202020204" pitchFamily="34" charset="0"/>
            </a:endParaRPr>
          </a:p>
        </p:txBody>
      </p:sp>
      <p:sp>
        <p:nvSpPr>
          <p:cNvPr id="13315" name="Slide Number Placeholder 3">
            <a:extLst>
              <a:ext uri="{FF2B5EF4-FFF2-40B4-BE49-F238E27FC236}">
                <a16:creationId xmlns:a16="http://schemas.microsoft.com/office/drawing/2014/main" id="{D4956022-4932-45C0-393C-D41C71713A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F7B3161-33F7-EC43-B441-60DC1B8C6B69}" type="slidenum">
              <a:rPr lang="it-IT" altLang="it-IT" smtClean="0"/>
              <a:pPr/>
              <a:t>8</a:t>
            </a:fld>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egnaposto immagine diapositiva 1">
            <a:extLst>
              <a:ext uri="{FF2B5EF4-FFF2-40B4-BE49-F238E27FC236}">
                <a16:creationId xmlns:a16="http://schemas.microsoft.com/office/drawing/2014/main" id="{F86407A5-5285-193A-FDDC-BEA9E193BC34}"/>
              </a:ext>
            </a:extLst>
          </p:cNvPr>
          <p:cNvSpPr>
            <a:spLocks noGrp="1" noRot="1" noChangeAspect="1" noChangeArrowheads="1" noTextEdit="1"/>
          </p:cNvSpPr>
          <p:nvPr>
            <p:ph type="sldImg"/>
          </p:nvPr>
        </p:nvSpPr>
        <p:spPr>
          <a:ln/>
        </p:spPr>
      </p:sp>
      <p:sp>
        <p:nvSpPr>
          <p:cNvPr id="17410" name="Segnaposto note 2">
            <a:extLst>
              <a:ext uri="{FF2B5EF4-FFF2-40B4-BE49-F238E27FC236}">
                <a16:creationId xmlns:a16="http://schemas.microsoft.com/office/drawing/2014/main" id="{F9161B40-EA58-768D-54E3-CB3A02CCA5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latin typeface="Arial" panose="020B0604020202020204" pitchFamily="34" charset="0"/>
            </a:endParaRPr>
          </a:p>
        </p:txBody>
      </p:sp>
      <p:sp>
        <p:nvSpPr>
          <p:cNvPr id="17411" name="Segnaposto numero diapositiva 3">
            <a:extLst>
              <a:ext uri="{FF2B5EF4-FFF2-40B4-BE49-F238E27FC236}">
                <a16:creationId xmlns:a16="http://schemas.microsoft.com/office/drawing/2014/main" id="{446AA584-F452-DD3B-F864-212CDC3348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4C058FC-82E1-BE4F-A5CE-ECE095DDF7BF}" type="slidenum">
              <a:rPr lang="en-US" altLang="en-IT" smtClean="0"/>
              <a:pPr/>
              <a:t>11</a:t>
            </a:fld>
            <a:endParaRPr lang="en-US" altLang="en-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B14399F6-8E0D-89C7-B82E-78095CAEF8C8}"/>
              </a:ext>
            </a:extLst>
          </p:cNvPr>
          <p:cNvSpPr>
            <a:spLocks noGrp="1" noRot="1" noChangeAspect="1" noChangeArrowheads="1" noTextEdit="1"/>
          </p:cNvSpPr>
          <p:nvPr>
            <p:ph type="sldImg"/>
          </p:nvPr>
        </p:nvSpPr>
        <p:spPr>
          <a:ln/>
        </p:spPr>
      </p:sp>
      <p:sp>
        <p:nvSpPr>
          <p:cNvPr id="19458" name="Notes Placeholder 2">
            <a:extLst>
              <a:ext uri="{FF2B5EF4-FFF2-40B4-BE49-F238E27FC236}">
                <a16:creationId xmlns:a16="http://schemas.microsoft.com/office/drawing/2014/main" id="{4DE31A2B-F933-CDA7-35A4-EDF0F16511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T" altLang="en-IT">
              <a:latin typeface="Arial" panose="020B0604020202020204" pitchFamily="34" charset="0"/>
            </a:endParaRPr>
          </a:p>
        </p:txBody>
      </p:sp>
      <p:sp>
        <p:nvSpPr>
          <p:cNvPr id="19459" name="Slide Number Placeholder 3">
            <a:extLst>
              <a:ext uri="{FF2B5EF4-FFF2-40B4-BE49-F238E27FC236}">
                <a16:creationId xmlns:a16="http://schemas.microsoft.com/office/drawing/2014/main" id="{DF62F1D0-ED66-0918-E6D2-44B4AB968A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D629190-90A2-C64B-97AE-3BE3C136C954}" type="slidenum">
              <a:rPr lang="it-IT" altLang="it-IT" smtClean="0"/>
              <a:pPr/>
              <a:t>12</a:t>
            </a:fld>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egnaposto immagine diapositiva 1">
            <a:extLst>
              <a:ext uri="{FF2B5EF4-FFF2-40B4-BE49-F238E27FC236}">
                <a16:creationId xmlns:a16="http://schemas.microsoft.com/office/drawing/2014/main" id="{779321F7-E1E7-85FA-12C0-E74B5D67D5CE}"/>
              </a:ext>
            </a:extLst>
          </p:cNvPr>
          <p:cNvSpPr>
            <a:spLocks noGrp="1" noRot="1" noChangeAspect="1" noChangeArrowheads="1" noTextEdit="1"/>
          </p:cNvSpPr>
          <p:nvPr>
            <p:ph type="sldImg"/>
          </p:nvPr>
        </p:nvSpPr>
        <p:spPr>
          <a:ln/>
        </p:spPr>
      </p:sp>
      <p:sp>
        <p:nvSpPr>
          <p:cNvPr id="26626" name="Segnaposto note 2">
            <a:extLst>
              <a:ext uri="{FF2B5EF4-FFF2-40B4-BE49-F238E27FC236}">
                <a16:creationId xmlns:a16="http://schemas.microsoft.com/office/drawing/2014/main" id="{B50A9F17-700C-1437-4AAB-D70354A0D1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T" altLang="en-IT">
              <a:latin typeface="Arial" panose="020B0604020202020204" pitchFamily="34" charset="0"/>
            </a:endParaRPr>
          </a:p>
        </p:txBody>
      </p:sp>
      <p:sp>
        <p:nvSpPr>
          <p:cNvPr id="4" name="Segnaposto numero diapositiva 3">
            <a:extLst>
              <a:ext uri="{FF2B5EF4-FFF2-40B4-BE49-F238E27FC236}">
                <a16:creationId xmlns:a16="http://schemas.microsoft.com/office/drawing/2014/main" id="{8276AF13-6DE9-682E-90AE-2FF571F9B2D7}"/>
              </a:ext>
            </a:extLst>
          </p:cNvPr>
          <p:cNvSpPr>
            <a:spLocks noGrp="1"/>
          </p:cNvSpPr>
          <p:nvPr>
            <p:ph type="sldNum" sz="quarter" idx="5"/>
          </p:nvPr>
        </p:nvSpPr>
        <p:spPr/>
        <p:txBody>
          <a:bodyPr/>
          <a:lstStyle/>
          <a:p>
            <a:pPr defTabSz="913358" fontAlgn="auto">
              <a:spcBef>
                <a:spcPts val="0"/>
              </a:spcBef>
              <a:spcAft>
                <a:spcPts val="0"/>
              </a:spcAft>
              <a:defRPr/>
            </a:pPr>
            <a:fld id="{18807EEC-90A1-7243-95D0-8A80C5CBE6F9}" type="slidenum">
              <a:rPr lang="en-US" sz="1300" smtClean="0">
                <a:solidFill>
                  <a:prstClr val="black"/>
                </a:solidFill>
                <a:latin typeface="Calibri"/>
                <a:ea typeface="+mn-ea"/>
              </a:rPr>
              <a:pPr defTabSz="913358" fontAlgn="auto">
                <a:spcBef>
                  <a:spcPts val="0"/>
                </a:spcBef>
                <a:spcAft>
                  <a:spcPts val="0"/>
                </a:spcAft>
                <a:defRPr/>
              </a:pPr>
              <a:t>18</a:t>
            </a:fld>
            <a:endParaRPr lang="en-US" sz="1300">
              <a:solidFill>
                <a:prstClr val="black"/>
              </a:solidFill>
              <a:latin typeface="Calibri"/>
              <a:ea typeface="+mn-e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3C4D7A1F-2240-280E-15EA-C0DAB7C6CC07}"/>
              </a:ext>
            </a:extLst>
          </p:cNvPr>
          <p:cNvSpPr>
            <a:spLocks noGrp="1" noRot="1" noChangeAspect="1" noChangeArrowheads="1" noTextEdit="1"/>
          </p:cNvSpPr>
          <p:nvPr>
            <p:ph type="sldImg"/>
          </p:nvPr>
        </p:nvSpPr>
        <p:spPr>
          <a:ln/>
        </p:spPr>
      </p:sp>
      <p:sp>
        <p:nvSpPr>
          <p:cNvPr id="28674" name="Notes Placeholder 2">
            <a:extLst>
              <a:ext uri="{FF2B5EF4-FFF2-40B4-BE49-F238E27FC236}">
                <a16:creationId xmlns:a16="http://schemas.microsoft.com/office/drawing/2014/main" id="{D537C880-FE4D-FE85-3360-1A84BCA7DD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a:latin typeface="Arial" panose="020B0604020202020204" pitchFamily="34" charset="0"/>
              </a:rPr>
              <a:t>NOTA: Nel centro va il “Sistema AGATA” portato ai LNL dalla Collaborazione internazionale.</a:t>
            </a:r>
            <a:br>
              <a:rPr lang="en-GB" altLang="it-IT">
                <a:latin typeface="Arial" panose="020B0604020202020204" pitchFamily="34" charset="0"/>
              </a:rPr>
            </a:br>
            <a:r>
              <a:rPr lang="en-GB" altLang="it-IT">
                <a:latin typeface="Arial" panose="020B0604020202020204" pitchFamily="34" charset="0"/>
              </a:rPr>
              <a:t>Su questo investimento internazionale convergono le infrastrutture che lo faranno funzionare. Per questi intervento, la collaborazione AGATA e/o GAMMA e la Divisione Ricerca ha alcune stime dei costi, pero l’idea fondamentale è che questi interventi siano fatti a beneficio dei LNL e perche restino come improvement alla infrastrutture locali.</a:t>
            </a:r>
            <a:br>
              <a:rPr lang="en-GB" altLang="it-IT">
                <a:latin typeface="Arial" panose="020B0604020202020204" pitchFamily="34" charset="0"/>
              </a:rPr>
            </a:br>
            <a:r>
              <a:rPr lang="en-GB" altLang="it-IT">
                <a:latin typeface="Arial" panose="020B0604020202020204" pitchFamily="34" charset="0"/>
              </a:rPr>
              <a:t>Questo certamente significa una razionalizzazione dei costi e degli sforzi in vista ad un miglioramento delle condizioni di sperimentazione non solo per AGATA, nel periodo che questo apparato possa restare ai LNL, ma pure la esperimentazione eseguita con la strumentazione locale (anch’essa migliorata in quest’operazione) o altri apparati che possano venire ai LNL negli anni successive per lavorare con SPES. </a:t>
            </a:r>
            <a:endParaRPr lang="it-IT" altLang="it-IT">
              <a:latin typeface="Arial" panose="020B0604020202020204" pitchFamily="34" charset="0"/>
            </a:endParaRPr>
          </a:p>
        </p:txBody>
      </p:sp>
      <p:sp>
        <p:nvSpPr>
          <p:cNvPr id="28675" name="Slide Number Placeholder 3">
            <a:extLst>
              <a:ext uri="{FF2B5EF4-FFF2-40B4-BE49-F238E27FC236}">
                <a16:creationId xmlns:a16="http://schemas.microsoft.com/office/drawing/2014/main" id="{BBA4BB2C-651F-0FF2-5CA5-31CEBFF71F9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7B968C2-CC0B-B447-ADC6-DD3829B4877F}" type="slidenum">
              <a:rPr lang="it-IT" altLang="it-IT" smtClean="0"/>
              <a:pPr/>
              <a:t>19</a:t>
            </a:fld>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38756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9534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5973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6796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772400" cy="9144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07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772400" cy="9144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3938588"/>
            <a:ext cx="8229600" cy="218757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0506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52400"/>
            <a:ext cx="8229600" cy="59737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4691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99113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0716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045971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3071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1954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00754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62048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7975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66642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87188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46573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5973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3953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772400" cy="9144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91561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772400" cy="9144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3938588"/>
            <a:ext cx="8229600" cy="218757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5592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52400"/>
            <a:ext cx="8229600" cy="59737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5125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01741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0309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3528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4917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3680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41254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84710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hlink"/>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4C3B2AB-440E-974C-DD96-F0FBCA21DFDD}"/>
              </a:ext>
            </a:extLst>
          </p:cNvPr>
          <p:cNvSpPr>
            <a:spLocks noChangeArrowheads="1"/>
          </p:cNvSpPr>
          <p:nvPr userDrawn="1"/>
        </p:nvSpPr>
        <p:spPr bwMode="auto">
          <a:xfrm>
            <a:off x="0" y="0"/>
            <a:ext cx="9144000" cy="1219200"/>
          </a:xfrm>
          <a:prstGeom prst="rect">
            <a:avLst/>
          </a:prstGeom>
          <a:solidFill>
            <a:schemeClr val="accent2">
              <a:alpha val="50195"/>
            </a:schemeClr>
          </a:solidFill>
          <a:ln>
            <a:noFill/>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it-IT"/>
          </a:p>
        </p:txBody>
      </p:sp>
      <p:sp>
        <p:nvSpPr>
          <p:cNvPr id="1027" name="Rectangle 3">
            <a:extLst>
              <a:ext uri="{FF2B5EF4-FFF2-40B4-BE49-F238E27FC236}">
                <a16:creationId xmlns:a16="http://schemas.microsoft.com/office/drawing/2014/main" id="{A41BBD68-4B69-AAE7-9578-3640731ABA45}"/>
              </a:ext>
            </a:extLst>
          </p:cNvPr>
          <p:cNvSpPr>
            <a:spLocks noGrp="1" noChangeArrowheads="1"/>
          </p:cNvSpPr>
          <p:nvPr>
            <p:ph type="title"/>
          </p:nvPr>
        </p:nvSpPr>
        <p:spPr bwMode="auto">
          <a:xfrm>
            <a:off x="838200" y="1524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txStyles>
    <p:titleStyle>
      <a:lvl1pPr algn="l" rtl="0" eaLnBrk="0" fontAlgn="base" hangingPunct="0">
        <a:spcBef>
          <a:spcPct val="0"/>
        </a:spcBef>
        <a:spcAft>
          <a:spcPct val="0"/>
        </a:spcAft>
        <a:defRPr sz="3600">
          <a:solidFill>
            <a:schemeClr val="tx2"/>
          </a:solidFill>
          <a:latin typeface="+mj-lt"/>
          <a:ea typeface="MS PGothic" panose="020B0600070205080204" pitchFamily="34" charset="-128"/>
          <a:cs typeface="ＭＳ Ｐゴシック" charset="-128"/>
        </a:defRPr>
      </a:lvl1pPr>
      <a:lvl2pPr algn="l" rtl="0" eaLnBrk="0" fontAlgn="base" hangingPunct="0">
        <a:spcBef>
          <a:spcPct val="0"/>
        </a:spcBef>
        <a:spcAft>
          <a:spcPct val="0"/>
        </a:spcAft>
        <a:defRPr sz="3600">
          <a:solidFill>
            <a:schemeClr val="tx2"/>
          </a:solidFill>
          <a:latin typeface="Arial" charset="0"/>
          <a:ea typeface="MS PGothic" panose="020B0600070205080204" pitchFamily="34" charset="-128"/>
          <a:cs typeface="ＭＳ Ｐゴシック" charset="-128"/>
        </a:defRPr>
      </a:lvl2pPr>
      <a:lvl3pPr algn="l" rtl="0" eaLnBrk="0" fontAlgn="base" hangingPunct="0">
        <a:spcBef>
          <a:spcPct val="0"/>
        </a:spcBef>
        <a:spcAft>
          <a:spcPct val="0"/>
        </a:spcAft>
        <a:defRPr sz="3600">
          <a:solidFill>
            <a:schemeClr val="tx2"/>
          </a:solidFill>
          <a:latin typeface="Arial" charset="0"/>
          <a:ea typeface="MS PGothic" panose="020B0600070205080204" pitchFamily="34" charset="-128"/>
          <a:cs typeface="ＭＳ Ｐゴシック" charset="-128"/>
        </a:defRPr>
      </a:lvl3pPr>
      <a:lvl4pPr algn="l" rtl="0" eaLnBrk="0" fontAlgn="base" hangingPunct="0">
        <a:spcBef>
          <a:spcPct val="0"/>
        </a:spcBef>
        <a:spcAft>
          <a:spcPct val="0"/>
        </a:spcAft>
        <a:defRPr sz="3600">
          <a:solidFill>
            <a:schemeClr val="tx2"/>
          </a:solidFill>
          <a:latin typeface="Arial" charset="0"/>
          <a:ea typeface="MS PGothic" panose="020B0600070205080204" pitchFamily="34" charset="-128"/>
          <a:cs typeface="ＭＳ Ｐゴシック" charset="-128"/>
        </a:defRPr>
      </a:lvl4pPr>
      <a:lvl5pPr algn="l" rtl="0" eaLnBrk="0" fontAlgn="base" hangingPunct="0">
        <a:spcBef>
          <a:spcPct val="0"/>
        </a:spcBef>
        <a:spcAft>
          <a:spcPct val="0"/>
        </a:spcAft>
        <a:defRPr sz="3600">
          <a:solidFill>
            <a:schemeClr val="tx2"/>
          </a:solidFill>
          <a:latin typeface="Arial" charset="0"/>
          <a:ea typeface="MS PGothic" panose="020B0600070205080204" pitchFamily="34" charset="-128"/>
          <a:cs typeface="ＭＳ Ｐゴシック" charset="-128"/>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D31D02F-AA15-64CA-06EC-0D0EAB46E71C}"/>
              </a:ext>
            </a:extLst>
          </p:cNvPr>
          <p:cNvSpPr>
            <a:spLocks noChangeArrowheads="1"/>
          </p:cNvSpPr>
          <p:nvPr/>
        </p:nvSpPr>
        <p:spPr bwMode="auto">
          <a:xfrm>
            <a:off x="0" y="0"/>
            <a:ext cx="9144000" cy="1219200"/>
          </a:xfrm>
          <a:prstGeom prst="rect">
            <a:avLst/>
          </a:prstGeom>
          <a:solidFill>
            <a:schemeClr val="accent2">
              <a:alpha val="50195"/>
            </a:schemeClr>
          </a:solidFill>
          <a:ln>
            <a:noFill/>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it-IT"/>
          </a:p>
        </p:txBody>
      </p:sp>
      <p:sp>
        <p:nvSpPr>
          <p:cNvPr id="2051" name="Rectangle 3">
            <a:extLst>
              <a:ext uri="{FF2B5EF4-FFF2-40B4-BE49-F238E27FC236}">
                <a16:creationId xmlns:a16="http://schemas.microsoft.com/office/drawing/2014/main" id="{58A5362A-7B98-2604-0C18-67AE4C961181}"/>
              </a:ext>
            </a:extLst>
          </p:cNvPr>
          <p:cNvSpPr>
            <a:spLocks noGrp="1" noChangeArrowheads="1"/>
          </p:cNvSpPr>
          <p:nvPr>
            <p:ph type="title"/>
          </p:nvPr>
        </p:nvSpPr>
        <p:spPr bwMode="auto">
          <a:xfrm>
            <a:off x="838200" y="1524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2052" name="Rectangle 2">
            <a:extLst>
              <a:ext uri="{FF2B5EF4-FFF2-40B4-BE49-F238E27FC236}">
                <a16:creationId xmlns:a16="http://schemas.microsoft.com/office/drawing/2014/main" id="{23836AA9-03FB-71DE-3497-49ADA2598D56}"/>
              </a:ext>
            </a:extLst>
          </p:cNvPr>
          <p:cNvSpPr>
            <a:spLocks noChangeArrowheads="1"/>
          </p:cNvSpPr>
          <p:nvPr userDrawn="1"/>
        </p:nvSpPr>
        <p:spPr bwMode="auto">
          <a:xfrm>
            <a:off x="0" y="0"/>
            <a:ext cx="9144000" cy="1219200"/>
          </a:xfrm>
          <a:prstGeom prst="rect">
            <a:avLst/>
          </a:prstGeom>
          <a:solidFill>
            <a:schemeClr val="accent2">
              <a:alpha val="50195"/>
            </a:schemeClr>
          </a:solidFill>
          <a:ln>
            <a:noFill/>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it-IT"/>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txStyles>
    <p:titleStyle>
      <a:lvl1pPr algn="l" rtl="0" eaLnBrk="0" fontAlgn="base" hangingPunct="0">
        <a:spcBef>
          <a:spcPct val="0"/>
        </a:spcBef>
        <a:spcAft>
          <a:spcPct val="0"/>
        </a:spcAft>
        <a:defRPr sz="3600">
          <a:solidFill>
            <a:schemeClr val="tx2"/>
          </a:solidFill>
          <a:latin typeface="+mj-lt"/>
          <a:ea typeface="MS PGothic" panose="020B0600070205080204" pitchFamily="34" charset="-128"/>
          <a:cs typeface="ＭＳ Ｐゴシック" charset="-128"/>
        </a:defRPr>
      </a:lvl1pPr>
      <a:lvl2pPr algn="l" rtl="0" eaLnBrk="0" fontAlgn="base" hangingPunct="0">
        <a:spcBef>
          <a:spcPct val="0"/>
        </a:spcBef>
        <a:spcAft>
          <a:spcPct val="0"/>
        </a:spcAft>
        <a:defRPr sz="3600">
          <a:solidFill>
            <a:schemeClr val="tx2"/>
          </a:solidFill>
          <a:latin typeface="Arial" charset="0"/>
          <a:ea typeface="MS PGothic" panose="020B0600070205080204" pitchFamily="34" charset="-128"/>
          <a:cs typeface="ＭＳ Ｐゴシック" charset="-128"/>
        </a:defRPr>
      </a:lvl2pPr>
      <a:lvl3pPr algn="l" rtl="0" eaLnBrk="0" fontAlgn="base" hangingPunct="0">
        <a:spcBef>
          <a:spcPct val="0"/>
        </a:spcBef>
        <a:spcAft>
          <a:spcPct val="0"/>
        </a:spcAft>
        <a:defRPr sz="3600">
          <a:solidFill>
            <a:schemeClr val="tx2"/>
          </a:solidFill>
          <a:latin typeface="Arial" charset="0"/>
          <a:ea typeface="MS PGothic" panose="020B0600070205080204" pitchFamily="34" charset="-128"/>
          <a:cs typeface="ＭＳ Ｐゴシック" charset="-128"/>
        </a:defRPr>
      </a:lvl3pPr>
      <a:lvl4pPr algn="l" rtl="0" eaLnBrk="0" fontAlgn="base" hangingPunct="0">
        <a:spcBef>
          <a:spcPct val="0"/>
        </a:spcBef>
        <a:spcAft>
          <a:spcPct val="0"/>
        </a:spcAft>
        <a:defRPr sz="3600">
          <a:solidFill>
            <a:schemeClr val="tx2"/>
          </a:solidFill>
          <a:latin typeface="Arial" charset="0"/>
          <a:ea typeface="MS PGothic" panose="020B0600070205080204" pitchFamily="34" charset="-128"/>
          <a:cs typeface="ＭＳ Ｐゴシック" charset="-128"/>
        </a:defRPr>
      </a:lvl4pPr>
      <a:lvl5pPr algn="l" rtl="0" eaLnBrk="0" fontAlgn="base" hangingPunct="0">
        <a:spcBef>
          <a:spcPct val="0"/>
        </a:spcBef>
        <a:spcAft>
          <a:spcPct val="0"/>
        </a:spcAft>
        <a:defRPr sz="3600">
          <a:solidFill>
            <a:schemeClr val="tx2"/>
          </a:solidFill>
          <a:latin typeface="Arial" charset="0"/>
          <a:ea typeface="MS PGothic" panose="020B0600070205080204" pitchFamily="34" charset="-128"/>
          <a:cs typeface="ＭＳ Ｐゴシック" charset="-128"/>
        </a:defRPr>
      </a:lvl5pPr>
      <a:lvl6pPr marL="457200" algn="l" rtl="0" eaLnBrk="1" fontAlgn="base" hangingPunct="1">
        <a:spcBef>
          <a:spcPct val="0"/>
        </a:spcBef>
        <a:spcAft>
          <a:spcPct val="0"/>
        </a:spcAft>
        <a:defRPr sz="3600">
          <a:solidFill>
            <a:schemeClr val="tx2"/>
          </a:solidFill>
          <a:latin typeface="Arial" charset="0"/>
        </a:defRPr>
      </a:lvl6pPr>
      <a:lvl7pPr marL="914400" algn="l" rtl="0" eaLnBrk="1" fontAlgn="base" hangingPunct="1">
        <a:spcBef>
          <a:spcPct val="0"/>
        </a:spcBef>
        <a:spcAft>
          <a:spcPct val="0"/>
        </a:spcAft>
        <a:defRPr sz="3600">
          <a:solidFill>
            <a:schemeClr val="tx2"/>
          </a:solidFill>
          <a:latin typeface="Arial" charset="0"/>
        </a:defRPr>
      </a:lvl7pPr>
      <a:lvl8pPr marL="1371600" algn="l" rtl="0" eaLnBrk="1" fontAlgn="base" hangingPunct="1">
        <a:spcBef>
          <a:spcPct val="0"/>
        </a:spcBef>
        <a:spcAft>
          <a:spcPct val="0"/>
        </a:spcAft>
        <a:defRPr sz="3600">
          <a:solidFill>
            <a:schemeClr val="tx2"/>
          </a:solidFill>
          <a:latin typeface="Arial" charset="0"/>
        </a:defRPr>
      </a:lvl8pPr>
      <a:lvl9pPr marL="1828800" algn="l" rtl="0" eaLnBrk="1" fontAlgn="base" hangingPunct="1">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6.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gif"/><Relationship Id="rId9" Type="http://schemas.openxmlformats.org/officeDocument/2006/relationships/image" Target="../media/image49.jpeg"/></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6.xm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57.emf"/><Relationship Id="rId5" Type="http://schemas.openxmlformats.org/officeDocument/2006/relationships/oleObject" Target="../embeddings/oleObject3.bin"/><Relationship Id="rId4" Type="http://schemas.openxmlformats.org/officeDocument/2006/relationships/image" Target="../media/image56.emf"/></Relationships>
</file>

<file path=ppt/slides/_rels/slide1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60.emf"/><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image" Target="../media/image61.png"/><Relationship Id="rId1" Type="http://schemas.openxmlformats.org/officeDocument/2006/relationships/slideLayout" Target="../slideLayouts/slideLayout16.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png"/><Relationship Id="rId18" Type="http://schemas.openxmlformats.org/officeDocument/2006/relationships/image" Target="../media/image92.jpeg"/><Relationship Id="rId26" Type="http://schemas.openxmlformats.org/officeDocument/2006/relationships/image" Target="../media/image100.jpeg"/><Relationship Id="rId3" Type="http://schemas.openxmlformats.org/officeDocument/2006/relationships/image" Target="../media/image77.jpeg"/><Relationship Id="rId21" Type="http://schemas.openxmlformats.org/officeDocument/2006/relationships/image" Target="../media/image95.png"/><Relationship Id="rId7" Type="http://schemas.openxmlformats.org/officeDocument/2006/relationships/image" Target="../media/image81.jpeg"/><Relationship Id="rId12" Type="http://schemas.openxmlformats.org/officeDocument/2006/relationships/image" Target="../media/image86.jpeg"/><Relationship Id="rId17" Type="http://schemas.openxmlformats.org/officeDocument/2006/relationships/image" Target="../media/image91.jpeg"/><Relationship Id="rId25" Type="http://schemas.openxmlformats.org/officeDocument/2006/relationships/image" Target="../media/image99.jpeg"/><Relationship Id="rId2" Type="http://schemas.openxmlformats.org/officeDocument/2006/relationships/image" Target="../media/image76.jpeg"/><Relationship Id="rId16" Type="http://schemas.openxmlformats.org/officeDocument/2006/relationships/image" Target="../media/image90.jpeg"/><Relationship Id="rId20" Type="http://schemas.openxmlformats.org/officeDocument/2006/relationships/image" Target="../media/image94.png"/><Relationship Id="rId29" Type="http://schemas.openxmlformats.org/officeDocument/2006/relationships/image" Target="../media/image103.jpeg"/><Relationship Id="rId1" Type="http://schemas.openxmlformats.org/officeDocument/2006/relationships/slideLayout" Target="../slideLayouts/slideLayout16.xml"/><Relationship Id="rId6" Type="http://schemas.openxmlformats.org/officeDocument/2006/relationships/image" Target="../media/image80.jpeg"/><Relationship Id="rId11" Type="http://schemas.openxmlformats.org/officeDocument/2006/relationships/image" Target="../media/image85.jpeg"/><Relationship Id="rId24" Type="http://schemas.openxmlformats.org/officeDocument/2006/relationships/image" Target="../media/image98.jpeg"/><Relationship Id="rId32" Type="http://schemas.openxmlformats.org/officeDocument/2006/relationships/image" Target="../media/image106.jpeg"/><Relationship Id="rId5" Type="http://schemas.openxmlformats.org/officeDocument/2006/relationships/image" Target="../media/image79.jpeg"/><Relationship Id="rId15" Type="http://schemas.openxmlformats.org/officeDocument/2006/relationships/image" Target="../media/image89.jpeg"/><Relationship Id="rId23" Type="http://schemas.openxmlformats.org/officeDocument/2006/relationships/image" Target="../media/image97.png"/><Relationship Id="rId28" Type="http://schemas.openxmlformats.org/officeDocument/2006/relationships/image" Target="../media/image102.jpeg"/><Relationship Id="rId10" Type="http://schemas.openxmlformats.org/officeDocument/2006/relationships/image" Target="../media/image84.jpeg"/><Relationship Id="rId19" Type="http://schemas.openxmlformats.org/officeDocument/2006/relationships/image" Target="../media/image93.jpeg"/><Relationship Id="rId31" Type="http://schemas.openxmlformats.org/officeDocument/2006/relationships/image" Target="../media/image105.jpeg"/><Relationship Id="rId4" Type="http://schemas.openxmlformats.org/officeDocument/2006/relationships/image" Target="../media/image78.jpeg"/><Relationship Id="rId9" Type="http://schemas.openxmlformats.org/officeDocument/2006/relationships/image" Target="../media/image83.jpeg"/><Relationship Id="rId14" Type="http://schemas.openxmlformats.org/officeDocument/2006/relationships/image" Target="../media/image88.jpeg"/><Relationship Id="rId22" Type="http://schemas.openxmlformats.org/officeDocument/2006/relationships/image" Target="../media/image96.png"/><Relationship Id="rId27" Type="http://schemas.openxmlformats.org/officeDocument/2006/relationships/image" Target="../media/image101.jpeg"/><Relationship Id="rId30" Type="http://schemas.openxmlformats.org/officeDocument/2006/relationships/image" Target="../media/image10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e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1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jpe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oleObject" Target="../embeddings/oleObject1.bin"/><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6">
            <a:extLst>
              <a:ext uri="{FF2B5EF4-FFF2-40B4-BE49-F238E27FC236}">
                <a16:creationId xmlns:a16="http://schemas.microsoft.com/office/drawing/2014/main" id="{153C6B4C-DDD2-211D-CCBF-C609D674B02B}"/>
              </a:ext>
            </a:extLst>
          </p:cNvPr>
          <p:cNvSpPr>
            <a:spLocks noGrp="1" noChangeArrowheads="1"/>
          </p:cNvSpPr>
          <p:nvPr>
            <p:ph type="subTitle" idx="1"/>
          </p:nvPr>
        </p:nvSpPr>
        <p:spPr bwMode="auto">
          <a:xfrm>
            <a:off x="1116013" y="3976688"/>
            <a:ext cx="7310437" cy="2881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IT" sz="3600"/>
              <a:t>The AGATA campaign at LNL</a:t>
            </a:r>
          </a:p>
          <a:p>
            <a:pPr eaLnBrk="1" hangingPunct="1"/>
            <a:endParaRPr lang="it-IT" altLang="it-IT"/>
          </a:p>
          <a:p>
            <a:pPr eaLnBrk="1" hangingPunct="1"/>
            <a:r>
              <a:rPr lang="it-IT" altLang="it-IT"/>
              <a:t>Jose Javier Valiente Dobón</a:t>
            </a:r>
          </a:p>
          <a:p>
            <a:pPr eaLnBrk="1" hangingPunct="1"/>
            <a:r>
              <a:rPr lang="it-IT" altLang="it-IT"/>
              <a:t>LNL (INFN), Italy</a:t>
            </a:r>
          </a:p>
        </p:txBody>
      </p:sp>
      <p:pic>
        <p:nvPicPr>
          <p:cNvPr id="4098" name="Picture 3">
            <a:extLst>
              <a:ext uri="{FF2B5EF4-FFF2-40B4-BE49-F238E27FC236}">
                <a16:creationId xmlns:a16="http://schemas.microsoft.com/office/drawing/2014/main" id="{53C65E2D-DAC2-CF56-54B4-3A745BF572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3825" y="1268413"/>
            <a:ext cx="3816350"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0">
            <a:extLst>
              <a:ext uri="{FF2B5EF4-FFF2-40B4-BE49-F238E27FC236}">
                <a16:creationId xmlns:a16="http://schemas.microsoft.com/office/drawing/2014/main" id="{0972643E-8B8A-FB07-D969-3FEC8CCC7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8288" y="3429000"/>
            <a:ext cx="488950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itle 1">
            <a:extLst>
              <a:ext uri="{FF2B5EF4-FFF2-40B4-BE49-F238E27FC236}">
                <a16:creationId xmlns:a16="http://schemas.microsoft.com/office/drawing/2014/main" id="{A5913012-42D7-A335-BB11-F9C3C8E8A69B}"/>
              </a:ext>
            </a:extLst>
          </p:cNvPr>
          <p:cNvSpPr>
            <a:spLocks noGrp="1" noChangeArrowheads="1"/>
          </p:cNvSpPr>
          <p:nvPr>
            <p:ph type="title"/>
          </p:nvPr>
        </p:nvSpPr>
        <p:spPr>
          <a:xfrm>
            <a:off x="838200" y="152400"/>
            <a:ext cx="8305800" cy="914400"/>
          </a:xfrm>
        </p:spPr>
        <p:txBody>
          <a:bodyPr/>
          <a:lstStyle/>
          <a:p>
            <a:r>
              <a:rPr lang="it-IT" altLang="en-IT"/>
              <a:t>PrePAC + Workshop zero degrees</a:t>
            </a:r>
          </a:p>
        </p:txBody>
      </p:sp>
      <p:pic>
        <p:nvPicPr>
          <p:cNvPr id="15363" name="Picture 6">
            <a:extLst>
              <a:ext uri="{FF2B5EF4-FFF2-40B4-BE49-F238E27FC236}">
                <a16:creationId xmlns:a16="http://schemas.microsoft.com/office/drawing/2014/main" id="{F1615E1C-8496-F63C-C0DB-51162D84E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 y="1327150"/>
            <a:ext cx="6405563"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8">
            <a:extLst>
              <a:ext uri="{FF2B5EF4-FFF2-40B4-BE49-F238E27FC236}">
                <a16:creationId xmlns:a16="http://schemas.microsoft.com/office/drawing/2014/main" id="{B2748E91-CF2D-E3CF-0292-942715AD9887}"/>
              </a:ext>
            </a:extLst>
          </p:cNvPr>
          <p:cNvSpPr txBox="1">
            <a:spLocks noChangeArrowheads="1"/>
          </p:cNvSpPr>
          <p:nvPr/>
        </p:nvSpPr>
        <p:spPr bwMode="auto">
          <a:xfrm>
            <a:off x="31750" y="3429000"/>
            <a:ext cx="417671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GB" altLang="en-IT" sz="1600"/>
              <a:t>Meeting devoted to the discussion of the future campaign involving AGATA at zero degrees </a:t>
            </a:r>
            <a:r>
              <a:rPr lang="en-GB" altLang="en-IT" sz="1600">
                <a:sym typeface="Wingdings" pitchFamily="2" charset="2"/>
              </a:rPr>
              <a:t> </a:t>
            </a:r>
            <a:r>
              <a:rPr lang="en-GB" altLang="en-IT" sz="1600"/>
              <a:t>preliminary information about </a:t>
            </a:r>
            <a:r>
              <a:rPr lang="en-GB" altLang="en-IT" sz="1600" b="1"/>
              <a:t>DayOne SPES beams</a:t>
            </a:r>
            <a:endParaRPr lang="it-IT" altLang="en-IT" sz="1600"/>
          </a:p>
        </p:txBody>
      </p:sp>
      <p:pic>
        <p:nvPicPr>
          <p:cNvPr id="15365" name="Picture 2" descr="Table&#10;&#10;Description automatically generated">
            <a:extLst>
              <a:ext uri="{FF2B5EF4-FFF2-40B4-BE49-F238E27FC236}">
                <a16:creationId xmlns:a16="http://schemas.microsoft.com/office/drawing/2014/main" id="{C27B8FC2-0E31-1E67-FFC0-EA3DD1BE5D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5" y="4425950"/>
            <a:ext cx="4745038"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tangolo 14">
            <a:extLst>
              <a:ext uri="{FF2B5EF4-FFF2-40B4-BE49-F238E27FC236}">
                <a16:creationId xmlns:a16="http://schemas.microsoft.com/office/drawing/2014/main" id="{B248E593-4E27-209F-503E-C67B2CA039A9}"/>
              </a:ext>
            </a:extLst>
          </p:cNvPr>
          <p:cNvSpPr/>
          <p:nvPr/>
        </p:nvSpPr>
        <p:spPr>
          <a:xfrm>
            <a:off x="4303713" y="1901825"/>
            <a:ext cx="4805362" cy="3883025"/>
          </a:xfrm>
          <a:prstGeom prst="rect">
            <a:avLst/>
          </a:prstGeom>
          <a:noFill/>
          <a:ln w="47625">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386" name="Content Placeholder 4" descr="A diagram of a pie chart&#10;&#10;Description automatically generated">
            <a:extLst>
              <a:ext uri="{FF2B5EF4-FFF2-40B4-BE49-F238E27FC236}">
                <a16:creationId xmlns:a16="http://schemas.microsoft.com/office/drawing/2014/main" id="{B272157D-ACAB-4B40-D6AC-252DFD5ADF8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56100" y="2676525"/>
            <a:ext cx="4662488" cy="2962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a:extLst>
              <a:ext uri="{FF2B5EF4-FFF2-40B4-BE49-F238E27FC236}">
                <a16:creationId xmlns:a16="http://schemas.microsoft.com/office/drawing/2014/main" id="{BF530AF9-E6E8-72CA-C2F5-A00415656CC6}"/>
              </a:ext>
            </a:extLst>
          </p:cNvPr>
          <p:cNvSpPr/>
          <p:nvPr/>
        </p:nvSpPr>
        <p:spPr>
          <a:xfrm>
            <a:off x="4410075" y="3648075"/>
            <a:ext cx="3735388" cy="384175"/>
          </a:xfrm>
          <a:prstGeom prst="rect">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88" name="CasellaDiTesto 7">
            <a:extLst>
              <a:ext uri="{FF2B5EF4-FFF2-40B4-BE49-F238E27FC236}">
                <a16:creationId xmlns:a16="http://schemas.microsoft.com/office/drawing/2014/main" id="{1068FE04-1DC2-1583-8E2C-B639055A5946}"/>
              </a:ext>
            </a:extLst>
          </p:cNvPr>
          <p:cNvSpPr txBox="1">
            <a:spLocks noChangeArrowheads="1"/>
          </p:cNvSpPr>
          <p:nvPr/>
        </p:nvSpPr>
        <p:spPr bwMode="auto">
          <a:xfrm>
            <a:off x="5621338" y="1901825"/>
            <a:ext cx="24034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IT" b="1">
                <a:solidFill>
                  <a:srgbClr val="0432FF"/>
                </a:solidFill>
                <a:cs typeface="Arial" panose="020B0604020202020204" pitchFamily="34" charset="0"/>
              </a:rPr>
              <a:t>Strong response </a:t>
            </a:r>
          </a:p>
          <a:p>
            <a:pPr algn="ctr"/>
            <a:r>
              <a:rPr lang="en-US" altLang="en-IT" b="1">
                <a:solidFill>
                  <a:srgbClr val="0432FF"/>
                </a:solidFill>
                <a:cs typeface="Arial" panose="020B0604020202020204" pitchFamily="34" charset="0"/>
              </a:rPr>
              <a:t>from the community</a:t>
            </a:r>
          </a:p>
          <a:p>
            <a:pPr algn="ctr"/>
            <a:endParaRPr lang="en-US" altLang="en-IT" sz="600">
              <a:cs typeface="Arial" panose="020B0604020202020204" pitchFamily="34" charset="0"/>
            </a:endParaRPr>
          </a:p>
        </p:txBody>
      </p:sp>
      <p:sp>
        <p:nvSpPr>
          <p:cNvPr id="14" name="CasellaDiTesto 13">
            <a:extLst>
              <a:ext uri="{FF2B5EF4-FFF2-40B4-BE49-F238E27FC236}">
                <a16:creationId xmlns:a16="http://schemas.microsoft.com/office/drawing/2014/main" id="{FF8B8C53-4E94-FC6D-5270-AD8606A0DD3E}"/>
              </a:ext>
            </a:extLst>
          </p:cNvPr>
          <p:cNvSpPr txBox="1"/>
          <p:nvPr/>
        </p:nvSpPr>
        <p:spPr>
          <a:xfrm>
            <a:off x="1349375" y="6096000"/>
            <a:ext cx="6011863" cy="508000"/>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lgn="ctr">
              <a:defRPr/>
            </a:pPr>
            <a:r>
              <a:rPr lang="en-US" sz="1350" dirty="0">
                <a:cs typeface="Arial" panose="020B0604020202020204" pitchFamily="34" charset="0"/>
              </a:rPr>
              <a:t>Enough requests for at least 1.5 more year of AGATA operation at LNL (with STABLE beams) – up to 2027</a:t>
            </a:r>
          </a:p>
        </p:txBody>
      </p:sp>
      <p:cxnSp>
        <p:nvCxnSpPr>
          <p:cNvPr id="3" name="Connettore 1 2">
            <a:extLst>
              <a:ext uri="{FF2B5EF4-FFF2-40B4-BE49-F238E27FC236}">
                <a16:creationId xmlns:a16="http://schemas.microsoft.com/office/drawing/2014/main" id="{0857CCA0-1628-C7DB-34F7-4A59519ACBD9}"/>
              </a:ext>
            </a:extLst>
          </p:cNvPr>
          <p:cNvCxnSpPr/>
          <p:nvPr/>
        </p:nvCxnSpPr>
        <p:spPr>
          <a:xfrm>
            <a:off x="6246813" y="4999038"/>
            <a:ext cx="2484437"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ttore 1 9">
            <a:extLst>
              <a:ext uri="{FF2B5EF4-FFF2-40B4-BE49-F238E27FC236}">
                <a16:creationId xmlns:a16="http://schemas.microsoft.com/office/drawing/2014/main" id="{3E2A15FB-CC2A-AB0E-4666-D733E94394FD}"/>
              </a:ext>
            </a:extLst>
          </p:cNvPr>
          <p:cNvCxnSpPr>
            <a:cxnSpLocks/>
          </p:cNvCxnSpPr>
          <p:nvPr/>
        </p:nvCxnSpPr>
        <p:spPr>
          <a:xfrm>
            <a:off x="6246813" y="5160963"/>
            <a:ext cx="701675"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6392" name="CasellaDiTesto 17">
            <a:extLst>
              <a:ext uri="{FF2B5EF4-FFF2-40B4-BE49-F238E27FC236}">
                <a16:creationId xmlns:a16="http://schemas.microsoft.com/office/drawing/2014/main" id="{9AD5BFB2-F85C-18A3-8963-6EFE98A3C42F}"/>
              </a:ext>
            </a:extLst>
          </p:cNvPr>
          <p:cNvSpPr txBox="1">
            <a:spLocks noChangeArrowheads="1"/>
          </p:cNvSpPr>
          <p:nvPr/>
        </p:nvSpPr>
        <p:spPr bwMode="auto">
          <a:xfrm>
            <a:off x="4356100" y="4133850"/>
            <a:ext cx="1798638" cy="1816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IT" sz="1600" b="1" i="1">
                <a:solidFill>
                  <a:srgbClr val="FF0000"/>
                </a:solidFill>
              </a:rPr>
              <a:t>Spokespersons:</a:t>
            </a:r>
          </a:p>
          <a:p>
            <a:r>
              <a:rPr lang="en-US" altLang="en-IT" sz="1600" i="1">
                <a:solidFill>
                  <a:srgbClr val="0432FF"/>
                </a:solidFill>
              </a:rPr>
              <a:t>18 France</a:t>
            </a:r>
          </a:p>
          <a:p>
            <a:r>
              <a:rPr lang="en-US" altLang="en-IT" sz="1600" i="1">
                <a:solidFill>
                  <a:srgbClr val="0432FF"/>
                </a:solidFill>
              </a:rPr>
              <a:t>13 Poland</a:t>
            </a:r>
          </a:p>
          <a:p>
            <a:r>
              <a:rPr lang="en-US" altLang="en-IT" sz="1600" i="1">
                <a:solidFill>
                  <a:srgbClr val="0432FF"/>
                </a:solidFill>
              </a:rPr>
              <a:t>6 Spain</a:t>
            </a:r>
          </a:p>
          <a:p>
            <a:r>
              <a:rPr lang="en-US" altLang="en-IT" sz="1600" i="1">
                <a:solidFill>
                  <a:srgbClr val="0432FF"/>
                </a:solidFill>
              </a:rPr>
              <a:t>3 UK</a:t>
            </a:r>
          </a:p>
          <a:p>
            <a:r>
              <a:rPr lang="en-US" altLang="en-IT" sz="1600" i="1">
                <a:solidFill>
                  <a:srgbClr val="0432FF"/>
                </a:solidFill>
              </a:rPr>
              <a:t>2 Germany</a:t>
            </a:r>
          </a:p>
          <a:p>
            <a:r>
              <a:rPr lang="en-US" altLang="en-IT" sz="1600" i="1">
                <a:solidFill>
                  <a:srgbClr val="0432FF"/>
                </a:solidFill>
              </a:rPr>
              <a:t>10 Others</a:t>
            </a:r>
          </a:p>
        </p:txBody>
      </p:sp>
      <p:grpSp>
        <p:nvGrpSpPr>
          <p:cNvPr id="16393" name="Gruppo 21">
            <a:extLst>
              <a:ext uri="{FF2B5EF4-FFF2-40B4-BE49-F238E27FC236}">
                <a16:creationId xmlns:a16="http://schemas.microsoft.com/office/drawing/2014/main" id="{41DA0158-196B-3F49-683D-A6519133B29E}"/>
              </a:ext>
            </a:extLst>
          </p:cNvPr>
          <p:cNvGrpSpPr>
            <a:grpSpLocks/>
          </p:cNvGrpSpPr>
          <p:nvPr/>
        </p:nvGrpSpPr>
        <p:grpSpPr bwMode="auto">
          <a:xfrm>
            <a:off x="88900" y="1901825"/>
            <a:ext cx="4122738" cy="3135313"/>
            <a:chOff x="117748" y="2165435"/>
            <a:chExt cx="5497082" cy="4179832"/>
          </a:xfrm>
        </p:grpSpPr>
        <p:grpSp>
          <p:nvGrpSpPr>
            <p:cNvPr id="16396" name="Gruppo 16">
              <a:extLst>
                <a:ext uri="{FF2B5EF4-FFF2-40B4-BE49-F238E27FC236}">
                  <a16:creationId xmlns:a16="http://schemas.microsoft.com/office/drawing/2014/main" id="{60632972-9237-0653-B66D-A0A914DDC7E6}"/>
                </a:ext>
              </a:extLst>
            </p:cNvPr>
            <p:cNvGrpSpPr>
              <a:grpSpLocks/>
            </p:cNvGrpSpPr>
            <p:nvPr/>
          </p:nvGrpSpPr>
          <p:grpSpPr bwMode="auto">
            <a:xfrm>
              <a:off x="117748" y="2165435"/>
              <a:ext cx="5497082" cy="4179832"/>
              <a:chOff x="117748" y="2165435"/>
              <a:chExt cx="5497082" cy="4179832"/>
            </a:xfrm>
          </p:grpSpPr>
          <p:grpSp>
            <p:nvGrpSpPr>
              <p:cNvPr id="16398" name="Gruppo 11">
                <a:extLst>
                  <a:ext uri="{FF2B5EF4-FFF2-40B4-BE49-F238E27FC236}">
                    <a16:creationId xmlns:a16="http://schemas.microsoft.com/office/drawing/2014/main" id="{6FD80A1D-BBBC-AF2B-E6C0-22A66C32430B}"/>
                  </a:ext>
                </a:extLst>
              </p:cNvPr>
              <p:cNvGrpSpPr>
                <a:grpSpLocks/>
              </p:cNvGrpSpPr>
              <p:nvPr/>
            </p:nvGrpSpPr>
            <p:grpSpPr bwMode="auto">
              <a:xfrm>
                <a:off x="117748" y="2234664"/>
                <a:ext cx="5497082" cy="3970069"/>
                <a:chOff x="117748" y="2234664"/>
                <a:chExt cx="5497082" cy="3970069"/>
              </a:xfrm>
            </p:grpSpPr>
            <p:pic>
              <p:nvPicPr>
                <p:cNvPr id="16400" name="Content Placeholder 4">
                  <a:extLst>
                    <a:ext uri="{FF2B5EF4-FFF2-40B4-BE49-F238E27FC236}">
                      <a16:creationId xmlns:a16="http://schemas.microsoft.com/office/drawing/2014/main" id="{E7D82C9C-C621-B1A7-A947-B0DA5EA200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748" y="2780928"/>
                  <a:ext cx="5351271" cy="3423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8">
                  <a:extLst>
                    <a:ext uri="{FF2B5EF4-FFF2-40B4-BE49-F238E27FC236}">
                      <a16:creationId xmlns:a16="http://schemas.microsoft.com/office/drawing/2014/main" id="{394A80F8-1DCA-0587-067A-FD5AB48423EA}"/>
                    </a:ext>
                  </a:extLst>
                </p:cNvPr>
                <p:cNvSpPr/>
                <p:nvPr/>
              </p:nvSpPr>
              <p:spPr>
                <a:xfrm>
                  <a:off x="168549" y="4870156"/>
                  <a:ext cx="2902002" cy="431739"/>
                </a:xfrm>
                <a:prstGeom prst="rect">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CasellaDiTesto 10">
                  <a:extLst>
                    <a:ext uri="{FF2B5EF4-FFF2-40B4-BE49-F238E27FC236}">
                      <a16:creationId xmlns:a16="http://schemas.microsoft.com/office/drawing/2014/main" id="{8DA2AD9A-ED43-FEAD-32FD-1C56A3AA06B5}"/>
                    </a:ext>
                  </a:extLst>
                </p:cNvPr>
                <p:cNvSpPr txBox="1"/>
                <p:nvPr/>
              </p:nvSpPr>
              <p:spPr>
                <a:xfrm>
                  <a:off x="263801" y="2235276"/>
                  <a:ext cx="5351029" cy="399993"/>
                </a:xfrm>
                <a:prstGeom prst="rect">
                  <a:avLst/>
                </a:prstGeom>
                <a:noFill/>
              </p:spPr>
              <p:txBody>
                <a:bodyPr>
                  <a:spAutoFit/>
                </a:bodyPr>
                <a:lstStyle/>
                <a:p>
                  <a:pPr algn="ctr">
                    <a:defRPr/>
                  </a:pPr>
                  <a:r>
                    <a:rPr lang="en-US" sz="1350" b="1" dirty="0">
                      <a:solidFill>
                        <a:srgbClr val="0432FF"/>
                      </a:solidFill>
                      <a:cs typeface="Arial" panose="020B0604020202020204" pitchFamily="34" charset="0"/>
                    </a:rPr>
                    <a:t>Large Variety of complementary detectors</a:t>
                  </a:r>
                </a:p>
              </p:txBody>
            </p:sp>
          </p:grpSp>
          <p:sp>
            <p:nvSpPr>
              <p:cNvPr id="16" name="Rettangolo 15">
                <a:extLst>
                  <a:ext uri="{FF2B5EF4-FFF2-40B4-BE49-F238E27FC236}">
                    <a16:creationId xmlns:a16="http://schemas.microsoft.com/office/drawing/2014/main" id="{35D31551-5B9C-2112-8719-6C4CFB6C20FF}"/>
                  </a:ext>
                </a:extLst>
              </p:cNvPr>
              <p:cNvSpPr/>
              <p:nvPr/>
            </p:nvSpPr>
            <p:spPr>
              <a:xfrm>
                <a:off x="117748" y="2165435"/>
                <a:ext cx="5334095" cy="4179832"/>
              </a:xfrm>
              <a:prstGeom prst="rect">
                <a:avLst/>
              </a:prstGeom>
              <a:noFill/>
              <a:ln w="47625">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20" name="Connettore 1 19">
              <a:extLst>
                <a:ext uri="{FF2B5EF4-FFF2-40B4-BE49-F238E27FC236}">
                  <a16:creationId xmlns:a16="http://schemas.microsoft.com/office/drawing/2014/main" id="{2CB7B3C1-879B-EC03-019E-A19429B49618}"/>
                </a:ext>
              </a:extLst>
            </p:cNvPr>
            <p:cNvCxnSpPr>
              <a:cxnSpLocks/>
            </p:cNvCxnSpPr>
            <p:nvPr/>
          </p:nvCxnSpPr>
          <p:spPr>
            <a:xfrm>
              <a:off x="405620" y="6042625"/>
              <a:ext cx="237706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3" name="CasellaDiTesto 22">
            <a:extLst>
              <a:ext uri="{FF2B5EF4-FFF2-40B4-BE49-F238E27FC236}">
                <a16:creationId xmlns:a16="http://schemas.microsoft.com/office/drawing/2014/main" id="{CEA04294-54C8-F5AF-7337-46E73C602287}"/>
              </a:ext>
            </a:extLst>
          </p:cNvPr>
          <p:cNvSpPr txBox="1"/>
          <p:nvPr/>
        </p:nvSpPr>
        <p:spPr>
          <a:xfrm>
            <a:off x="7110413" y="3819525"/>
            <a:ext cx="1016000" cy="252413"/>
          </a:xfrm>
          <a:prstGeom prst="rect">
            <a:avLst/>
          </a:prstGeom>
          <a:noFill/>
        </p:spPr>
        <p:txBody>
          <a:bodyPr wrap="none">
            <a:spAutoFit/>
          </a:bodyPr>
          <a:lstStyle/>
          <a:p>
            <a:pPr>
              <a:defRPr/>
            </a:pPr>
            <a:r>
              <a:rPr lang="en-US" sz="1050" dirty="0">
                <a:cs typeface="Arial" panose="020B0604020202020204" pitchFamily="34" charset="0"/>
              </a:rPr>
              <a:t>(13 for SPES)</a:t>
            </a:r>
          </a:p>
        </p:txBody>
      </p:sp>
      <p:sp>
        <p:nvSpPr>
          <p:cNvPr id="16395" name="Title 1">
            <a:extLst>
              <a:ext uri="{FF2B5EF4-FFF2-40B4-BE49-F238E27FC236}">
                <a16:creationId xmlns:a16="http://schemas.microsoft.com/office/drawing/2014/main" id="{A284DE73-F0AB-3DA3-EBB0-B9E9584A184E}"/>
              </a:ext>
            </a:extLst>
          </p:cNvPr>
          <p:cNvSpPr>
            <a:spLocks noGrp="1" noChangeArrowheads="1"/>
          </p:cNvSpPr>
          <p:nvPr>
            <p:ph type="title"/>
          </p:nvPr>
        </p:nvSpPr>
        <p:spPr>
          <a:xfrm>
            <a:off x="838200" y="152400"/>
            <a:ext cx="8305800" cy="914400"/>
          </a:xfrm>
        </p:spPr>
        <p:txBody>
          <a:bodyPr/>
          <a:lstStyle/>
          <a:p>
            <a:r>
              <a:rPr lang="it-IT" altLang="en-IT"/>
              <a:t>PrePAC + Workshop zero degrees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4" descr="Table">
            <a:extLst>
              <a:ext uri="{FF2B5EF4-FFF2-40B4-BE49-F238E27FC236}">
                <a16:creationId xmlns:a16="http://schemas.microsoft.com/office/drawing/2014/main" id="{1F164C85-C9DA-70EC-590E-9DFA799937B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222" b="26683"/>
          <a:stretch>
            <a:fillRect/>
          </a:stretch>
        </p:blipFill>
        <p:spPr bwMode="auto">
          <a:xfrm rot="-675873">
            <a:off x="341313" y="1820863"/>
            <a:ext cx="80835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Box 6">
            <a:extLst>
              <a:ext uri="{FF2B5EF4-FFF2-40B4-BE49-F238E27FC236}">
                <a16:creationId xmlns:a16="http://schemas.microsoft.com/office/drawing/2014/main" id="{C81BE196-8FF8-5B4B-DB79-C0FFF51D9E60}"/>
              </a:ext>
            </a:extLst>
          </p:cNvPr>
          <p:cNvSpPr txBox="1">
            <a:spLocks noChangeArrowheads="1"/>
          </p:cNvSpPr>
          <p:nvPr/>
        </p:nvSpPr>
        <p:spPr bwMode="auto">
          <a:xfrm>
            <a:off x="1835150" y="1346200"/>
            <a:ext cx="33845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IT">
                <a:latin typeface="Helvetica" pitchFamily="2" charset="0"/>
              </a:rPr>
              <a:t>Hot rotating nuclei, GDR,</a:t>
            </a:r>
          </a:p>
          <a:p>
            <a:r>
              <a:rPr lang="en-GB" altLang="en-IT">
                <a:latin typeface="Helvetica" pitchFamily="2" charset="0"/>
              </a:rPr>
              <a:t>superdeformation, high-spin states…</a:t>
            </a:r>
          </a:p>
        </p:txBody>
      </p:sp>
      <p:sp>
        <p:nvSpPr>
          <p:cNvPr id="18435" name="TextBox 8">
            <a:extLst>
              <a:ext uri="{FF2B5EF4-FFF2-40B4-BE49-F238E27FC236}">
                <a16:creationId xmlns:a16="http://schemas.microsoft.com/office/drawing/2014/main" id="{44AC9B10-75B8-C596-2984-6A3017F84F2C}"/>
              </a:ext>
            </a:extLst>
          </p:cNvPr>
          <p:cNvSpPr txBox="1">
            <a:spLocks noChangeArrowheads="1"/>
          </p:cNvSpPr>
          <p:nvPr/>
        </p:nvSpPr>
        <p:spPr bwMode="auto">
          <a:xfrm>
            <a:off x="5640388" y="4848225"/>
            <a:ext cx="32178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IT">
                <a:latin typeface="Helvetica" pitchFamily="2" charset="0"/>
              </a:rPr>
              <a:t>Direct reactions, Coulex and lifetimes around </a:t>
            </a:r>
            <a:r>
              <a:rPr lang="en-GB" altLang="en-IT" baseline="30000">
                <a:latin typeface="Helvetica" pitchFamily="2" charset="0"/>
              </a:rPr>
              <a:t>132</a:t>
            </a:r>
            <a:r>
              <a:rPr lang="en-GB" altLang="en-IT">
                <a:latin typeface="Helvetica" pitchFamily="2" charset="0"/>
              </a:rPr>
              <a:t>Sn</a:t>
            </a:r>
          </a:p>
        </p:txBody>
      </p:sp>
      <p:sp>
        <p:nvSpPr>
          <p:cNvPr id="18436" name="TextBox 10">
            <a:extLst>
              <a:ext uri="{FF2B5EF4-FFF2-40B4-BE49-F238E27FC236}">
                <a16:creationId xmlns:a16="http://schemas.microsoft.com/office/drawing/2014/main" id="{A0D2B9A1-B2B6-FF99-B195-4E53F07FD3F2}"/>
              </a:ext>
            </a:extLst>
          </p:cNvPr>
          <p:cNvSpPr txBox="1">
            <a:spLocks noChangeArrowheads="1"/>
          </p:cNvSpPr>
          <p:nvPr/>
        </p:nvSpPr>
        <p:spPr bwMode="auto">
          <a:xfrm>
            <a:off x="250825" y="2868613"/>
            <a:ext cx="31686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IT">
                <a:latin typeface="Helvetica" pitchFamily="2" charset="0"/>
              </a:rPr>
              <a:t>Isospin symmetry, proton neutron pairing and spectroscopy of N~Z nuclei</a:t>
            </a:r>
          </a:p>
        </p:txBody>
      </p:sp>
      <p:sp>
        <p:nvSpPr>
          <p:cNvPr id="18437" name="TextBox 12">
            <a:extLst>
              <a:ext uri="{FF2B5EF4-FFF2-40B4-BE49-F238E27FC236}">
                <a16:creationId xmlns:a16="http://schemas.microsoft.com/office/drawing/2014/main" id="{4B13E8B6-2016-4C21-D921-B81E5BB9420D}"/>
              </a:ext>
            </a:extLst>
          </p:cNvPr>
          <p:cNvSpPr txBox="1">
            <a:spLocks noChangeArrowheads="1"/>
          </p:cNvSpPr>
          <p:nvPr/>
        </p:nvSpPr>
        <p:spPr bwMode="auto">
          <a:xfrm>
            <a:off x="2524125" y="5851525"/>
            <a:ext cx="3978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IT">
                <a:latin typeface="Helvetica" pitchFamily="2" charset="0"/>
              </a:rPr>
              <a:t>Reactions relevant for astrophysics, structure of </a:t>
            </a:r>
            <a:r>
              <a:rPr lang="en-GB" altLang="en-IT" baseline="30000">
                <a:latin typeface="Helvetica" pitchFamily="2" charset="0"/>
              </a:rPr>
              <a:t>12</a:t>
            </a:r>
            <a:r>
              <a:rPr lang="en-GB" altLang="en-IT">
                <a:latin typeface="Helvetica" pitchFamily="2" charset="0"/>
              </a:rPr>
              <a:t>C, three-body force </a:t>
            </a:r>
            <a:r>
              <a:rPr lang="en-GB" altLang="en-IT" baseline="30000">
                <a:latin typeface="Helvetica" pitchFamily="2" charset="0"/>
              </a:rPr>
              <a:t>16</a:t>
            </a:r>
            <a:r>
              <a:rPr lang="en-GB" altLang="en-IT">
                <a:latin typeface="Helvetica" pitchFamily="2" charset="0"/>
              </a:rPr>
              <a:t>C</a:t>
            </a:r>
          </a:p>
        </p:txBody>
      </p:sp>
      <p:pic>
        <p:nvPicPr>
          <p:cNvPr id="18438" name="Picture 13" descr="A picture containing mollusk&#10;&#10;Description automatically generated">
            <a:extLst>
              <a:ext uri="{FF2B5EF4-FFF2-40B4-BE49-F238E27FC236}">
                <a16:creationId xmlns:a16="http://schemas.microsoft.com/office/drawing/2014/main" id="{83B5858B-1E10-99C9-4C94-1909F7E557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2313" y="1344613"/>
            <a:ext cx="169545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5" descr="A diagram of a nuclear mirror&#10;&#10;Description automatically generated">
            <a:extLst>
              <a:ext uri="{FF2B5EF4-FFF2-40B4-BE49-F238E27FC236}">
                <a16:creationId xmlns:a16="http://schemas.microsoft.com/office/drawing/2014/main" id="{CCE93B7C-2510-3E64-689A-5B6C4628B8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3836988"/>
            <a:ext cx="1135063"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7" descr="A diagram of a graph&#10;&#10;Description automatically generated">
            <a:extLst>
              <a:ext uri="{FF2B5EF4-FFF2-40B4-BE49-F238E27FC236}">
                <a16:creationId xmlns:a16="http://schemas.microsoft.com/office/drawing/2014/main" id="{A8903ACC-83D9-F4FE-7184-4C19DBD3E6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1775" y="3321050"/>
            <a:ext cx="209391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9" descr="A diagram of a sphere with numbers and symbols&#10;&#10;Description automatically generated">
            <a:extLst>
              <a:ext uri="{FF2B5EF4-FFF2-40B4-BE49-F238E27FC236}">
                <a16:creationId xmlns:a16="http://schemas.microsoft.com/office/drawing/2014/main" id="{B037C771-BC39-949E-17AF-77CD1B43F1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0550" y="2098675"/>
            <a:ext cx="904875"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22" descr="Chart, bubble chart&#10;&#10;Description automatically generated">
            <a:extLst>
              <a:ext uri="{FF2B5EF4-FFF2-40B4-BE49-F238E27FC236}">
                <a16:creationId xmlns:a16="http://schemas.microsoft.com/office/drawing/2014/main" id="{13AFF956-237E-C2B3-C3A4-DCAA0364AD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6113" y="4419600"/>
            <a:ext cx="2265362"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
            <a:extLst>
              <a:ext uri="{FF2B5EF4-FFF2-40B4-BE49-F238E27FC236}">
                <a16:creationId xmlns:a16="http://schemas.microsoft.com/office/drawing/2014/main" id="{54D35D7F-6419-C3B7-384D-A9267EF68F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375" y="1320800"/>
            <a:ext cx="1181100"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4" name="Title 1">
            <a:extLst>
              <a:ext uri="{FF2B5EF4-FFF2-40B4-BE49-F238E27FC236}">
                <a16:creationId xmlns:a16="http://schemas.microsoft.com/office/drawing/2014/main" id="{CDB9386D-4E64-731E-B59E-1B7917DB8F65}"/>
              </a:ext>
            </a:extLst>
          </p:cNvPr>
          <p:cNvSpPr>
            <a:spLocks noGrp="1" noChangeArrowheads="1"/>
          </p:cNvSpPr>
          <p:nvPr>
            <p:ph type="title"/>
          </p:nvPr>
        </p:nvSpPr>
        <p:spPr>
          <a:xfrm>
            <a:off x="838200" y="152400"/>
            <a:ext cx="8305800" cy="914400"/>
          </a:xfrm>
        </p:spPr>
        <p:txBody>
          <a:bodyPr/>
          <a:lstStyle/>
          <a:p>
            <a:r>
              <a:rPr lang="it-IT" altLang="en-IT"/>
              <a:t>Physics addressed Zero degrees conf.</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6BC95A6D-425E-B9E7-D6D8-78D45E22A4AA}"/>
              </a:ext>
            </a:extLst>
          </p:cNvPr>
          <p:cNvSpPr>
            <a:spLocks noGrp="1" noChangeArrowheads="1"/>
          </p:cNvSpPr>
          <p:nvPr>
            <p:ph type="title"/>
          </p:nvPr>
        </p:nvSpPr>
        <p:spPr/>
        <p:txBody>
          <a:bodyPr/>
          <a:lstStyle/>
          <a:p>
            <a:r>
              <a:rPr lang="it-IT" altLang="en-IT"/>
              <a:t>Status Zero degrees design </a:t>
            </a:r>
          </a:p>
        </p:txBody>
      </p:sp>
      <p:pic>
        <p:nvPicPr>
          <p:cNvPr id="20482" name="Content Placeholder 4" descr="A computer generated illustration of a machine&#10;&#10;Description automatically generated with medium confidence">
            <a:extLst>
              <a:ext uri="{FF2B5EF4-FFF2-40B4-BE49-F238E27FC236}">
                <a16:creationId xmlns:a16="http://schemas.microsoft.com/office/drawing/2014/main" id="{8F7C4603-D2B9-A686-9080-BA7C78C758D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7663" y="2133600"/>
            <a:ext cx="4735512" cy="320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6" descr="A drawing of a machine&#10;&#10;Description automatically generated">
            <a:extLst>
              <a:ext uri="{FF2B5EF4-FFF2-40B4-BE49-F238E27FC236}">
                <a16:creationId xmlns:a16="http://schemas.microsoft.com/office/drawing/2014/main" id="{0346EE85-7F39-52AB-47D0-D3E45EC91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5888" y="2101850"/>
            <a:ext cx="3625850" cy="359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1">
            <a:extLst>
              <a:ext uri="{FF2B5EF4-FFF2-40B4-BE49-F238E27FC236}">
                <a16:creationId xmlns:a16="http://schemas.microsoft.com/office/drawing/2014/main" id="{7D05EC32-6A33-53B4-6B6C-767C8DD39630}"/>
              </a:ext>
            </a:extLst>
          </p:cNvPr>
          <p:cNvSpPr txBox="1">
            <a:spLocks noChangeArrowheads="1"/>
          </p:cNvSpPr>
          <p:nvPr/>
        </p:nvSpPr>
        <p:spPr bwMode="auto">
          <a:xfrm>
            <a:off x="660400" y="5805488"/>
            <a:ext cx="4919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a:t>Production of several parts are on going.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2BEED89B-2F3C-2509-982A-6BFF3870EBFD}"/>
              </a:ext>
            </a:extLst>
          </p:cNvPr>
          <p:cNvSpPr>
            <a:spLocks noGrp="1" noChangeArrowheads="1"/>
          </p:cNvSpPr>
          <p:nvPr>
            <p:ph type="title"/>
          </p:nvPr>
        </p:nvSpPr>
        <p:spPr/>
        <p:txBody>
          <a:bodyPr/>
          <a:lstStyle/>
          <a:p>
            <a:r>
              <a:rPr lang="it-IT" altLang="en-IT"/>
              <a:t>Status zero degree design </a:t>
            </a:r>
          </a:p>
        </p:txBody>
      </p:sp>
      <p:pic>
        <p:nvPicPr>
          <p:cNvPr id="21506" name="Content Placeholder 4" descr="A colorful machine with a curved part&#10;&#10;Description automatically generated with medium confidence">
            <a:extLst>
              <a:ext uri="{FF2B5EF4-FFF2-40B4-BE49-F238E27FC236}">
                <a16:creationId xmlns:a16="http://schemas.microsoft.com/office/drawing/2014/main" id="{57FBA2E2-1EE6-01ED-EA2C-731C3BBB500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30713" y="1954213"/>
            <a:ext cx="4043362" cy="2949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6" descr="A drawing of a machine&#10;&#10;Description automatically generated">
            <a:extLst>
              <a:ext uri="{FF2B5EF4-FFF2-40B4-BE49-F238E27FC236}">
                <a16:creationId xmlns:a16="http://schemas.microsoft.com/office/drawing/2014/main" id="{0D19D4F6-C18B-02B7-09B0-BF0E1002F8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388" y="1847850"/>
            <a:ext cx="3035300"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8" descr="A drawing of a machine&#10;&#10;Description automatically generated">
            <a:extLst>
              <a:ext uri="{FF2B5EF4-FFF2-40B4-BE49-F238E27FC236}">
                <a16:creationId xmlns:a16="http://schemas.microsoft.com/office/drawing/2014/main" id="{DD73BBE0-98BA-02C1-161B-C70269E0DC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125" y="4365625"/>
            <a:ext cx="2916238"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9">
            <a:extLst>
              <a:ext uri="{FF2B5EF4-FFF2-40B4-BE49-F238E27FC236}">
                <a16:creationId xmlns:a16="http://schemas.microsoft.com/office/drawing/2014/main" id="{525AFA16-BEF4-7515-DB63-710FF8352C6A}"/>
              </a:ext>
            </a:extLst>
          </p:cNvPr>
          <p:cNvSpPr txBox="1">
            <a:spLocks noChangeArrowheads="1"/>
          </p:cNvSpPr>
          <p:nvPr/>
        </p:nvSpPr>
        <p:spPr bwMode="auto">
          <a:xfrm>
            <a:off x="4430713" y="5013325"/>
            <a:ext cx="4537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a:t>We are at a good point with the final designs: beam line, beam dump, reaction chamber vacuum system compliant with rotations of AGATA (fixed)</a:t>
            </a:r>
          </a:p>
        </p:txBody>
      </p:sp>
      <p:sp>
        <p:nvSpPr>
          <p:cNvPr id="21510" name="TextBox 10">
            <a:extLst>
              <a:ext uri="{FF2B5EF4-FFF2-40B4-BE49-F238E27FC236}">
                <a16:creationId xmlns:a16="http://schemas.microsoft.com/office/drawing/2014/main" id="{62FE5EA1-EF06-649E-2B5A-45CCBB1C5362}"/>
              </a:ext>
            </a:extLst>
          </p:cNvPr>
          <p:cNvSpPr txBox="1">
            <a:spLocks noChangeArrowheads="1"/>
          </p:cNvSpPr>
          <p:nvPr/>
        </p:nvSpPr>
        <p:spPr bwMode="auto">
          <a:xfrm>
            <a:off x="539750" y="1166813"/>
            <a:ext cx="38909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a:t>Two possible design for the new LN2 line (waiting for the best offer)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E2A49109-E18B-6151-E6BA-F60FC1091EDD}"/>
              </a:ext>
            </a:extLst>
          </p:cNvPr>
          <p:cNvSpPr>
            <a:spLocks noGrp="1" noChangeArrowheads="1"/>
          </p:cNvSpPr>
          <p:nvPr>
            <p:ph type="title"/>
          </p:nvPr>
        </p:nvSpPr>
        <p:spPr/>
        <p:txBody>
          <a:bodyPr/>
          <a:lstStyle/>
          <a:p>
            <a:r>
              <a:rPr lang="it-IT" altLang="en-IT"/>
              <a:t>First AGATA physics campaign</a:t>
            </a:r>
          </a:p>
        </p:txBody>
      </p:sp>
      <p:pic>
        <p:nvPicPr>
          <p:cNvPr id="22530" name="Picture 4" descr="A picture containing graphical user interface&#10;&#10;Description automatically generated">
            <a:extLst>
              <a:ext uri="{FF2B5EF4-FFF2-40B4-BE49-F238E27FC236}">
                <a16:creationId xmlns:a16="http://schemas.microsoft.com/office/drawing/2014/main" id="{D84813AE-2667-3F91-0C60-4FE47AA352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34" t="19759" r="16672" b="-2"/>
          <a:stretch>
            <a:fillRect/>
          </a:stretch>
        </p:blipFill>
        <p:spPr bwMode="auto">
          <a:xfrm>
            <a:off x="674688" y="1243013"/>
            <a:ext cx="7772400" cy="538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6">
            <a:extLst>
              <a:ext uri="{FF2B5EF4-FFF2-40B4-BE49-F238E27FC236}">
                <a16:creationId xmlns:a16="http://schemas.microsoft.com/office/drawing/2014/main" id="{79737C7A-6650-52B9-3F40-E27EDE28E9E8}"/>
              </a:ext>
            </a:extLst>
          </p:cNvPr>
          <p:cNvSpPr txBox="1">
            <a:spLocks noChangeArrowheads="1"/>
          </p:cNvSpPr>
          <p:nvPr/>
        </p:nvSpPr>
        <p:spPr bwMode="auto">
          <a:xfrm>
            <a:off x="3586163" y="4498975"/>
            <a:ext cx="2425700" cy="369888"/>
          </a:xfrm>
          <a:prstGeom prst="rect">
            <a:avLst/>
          </a:prstGeom>
          <a:solidFill>
            <a:srgbClr val="49B1FF"/>
          </a:solidFill>
          <a:ln w="57150">
            <a:solidFill>
              <a:srgbClr val="FFC000"/>
            </a:solidFill>
            <a:miter lim="800000"/>
            <a:headEnd/>
            <a:tailEnd/>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lnSpc>
                <a:spcPct val="90000"/>
              </a:lnSpc>
            </a:pPr>
            <a:r>
              <a:rPr lang="en-GB" altLang="en-IT" sz="1000">
                <a:solidFill>
                  <a:srgbClr val="000000"/>
                </a:solidFill>
                <a:ea typeface="Calibri" panose="020F0502020204030204" pitchFamily="34" charset="0"/>
                <a:cs typeface="Arial" panose="020B0604020202020204" pitchFamily="34" charset="0"/>
                <a:sym typeface="Calibri" panose="020F0502020204030204" pitchFamily="34" charset="0"/>
              </a:rPr>
              <a:t>Coexisting Shapes in </a:t>
            </a:r>
            <a:r>
              <a:rPr lang="en-GB" altLang="en-IT" sz="1000" baseline="30000">
                <a:solidFill>
                  <a:srgbClr val="000000"/>
                </a:solidFill>
                <a:ea typeface="Calibri" panose="020F0502020204030204" pitchFamily="34" charset="0"/>
                <a:cs typeface="Arial" panose="020B0604020202020204" pitchFamily="34" charset="0"/>
                <a:sym typeface="Calibri" panose="020F0502020204030204" pitchFamily="34" charset="0"/>
              </a:rPr>
              <a:t>96</a:t>
            </a:r>
            <a:r>
              <a:rPr lang="en-GB" altLang="en-IT" sz="1000">
                <a:solidFill>
                  <a:srgbClr val="000000"/>
                </a:solidFill>
                <a:ea typeface="Calibri" panose="020F0502020204030204" pitchFamily="34" charset="0"/>
                <a:cs typeface="Arial" panose="020B0604020202020204" pitchFamily="34" charset="0"/>
                <a:sym typeface="Calibri" panose="020F0502020204030204" pitchFamily="34" charset="0"/>
              </a:rPr>
              <a:t>Zr </a:t>
            </a:r>
          </a:p>
          <a:p>
            <a:pPr algn="ctr">
              <a:lnSpc>
                <a:spcPct val="90000"/>
              </a:lnSpc>
            </a:pPr>
            <a:r>
              <a:rPr lang="en-GB" altLang="en-IT" sz="1000">
                <a:solidFill>
                  <a:srgbClr val="000000"/>
                </a:solidFill>
                <a:ea typeface="Calibri" panose="020F0502020204030204" pitchFamily="34" charset="0"/>
                <a:cs typeface="Arial" panose="020B0604020202020204" pitchFamily="34" charset="0"/>
                <a:sym typeface="Calibri" panose="020F0502020204030204" pitchFamily="34" charset="0"/>
              </a:rPr>
              <a:t>(D. Doherty, N. Marchini, M. Zielinska) </a:t>
            </a:r>
          </a:p>
        </p:txBody>
      </p:sp>
      <p:sp>
        <p:nvSpPr>
          <p:cNvPr id="22532" name="TextBox 8">
            <a:extLst>
              <a:ext uri="{FF2B5EF4-FFF2-40B4-BE49-F238E27FC236}">
                <a16:creationId xmlns:a16="http://schemas.microsoft.com/office/drawing/2014/main" id="{FF4AA7C9-BCB9-F182-E1D8-CA2D477331AF}"/>
              </a:ext>
            </a:extLst>
          </p:cNvPr>
          <p:cNvSpPr txBox="1">
            <a:spLocks noChangeArrowheads="1"/>
          </p:cNvSpPr>
          <p:nvPr/>
        </p:nvSpPr>
        <p:spPr bwMode="auto">
          <a:xfrm>
            <a:off x="5272088" y="1293813"/>
            <a:ext cx="3824287" cy="554037"/>
          </a:xfrm>
          <a:prstGeom prst="rect">
            <a:avLst/>
          </a:prstGeom>
          <a:solidFill>
            <a:srgbClr val="49B1FF"/>
          </a:solidFill>
          <a:ln w="57150">
            <a:solidFill>
              <a:srgbClr val="FFC000"/>
            </a:solidFill>
            <a:miter lim="800000"/>
            <a:headEnd/>
            <a:tailEnd/>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IT" altLang="en-IT" sz="1000">
                <a:solidFill>
                  <a:srgbClr val="000000"/>
                </a:solidFill>
                <a:ea typeface="Times New Roman" panose="02020603050405020304" pitchFamily="18" charset="0"/>
                <a:cs typeface="Arial" panose="020B0604020202020204" pitchFamily="34" charset="0"/>
              </a:rPr>
              <a:t>Pathway to nuclear structure in heavy neutron rich nuclei in the vicinity of N=126 and nuclei northwest of </a:t>
            </a:r>
            <a:r>
              <a:rPr lang="en-IT" altLang="en-IT" sz="1000" baseline="30000">
                <a:solidFill>
                  <a:srgbClr val="000000"/>
                </a:solidFill>
                <a:ea typeface="Times New Roman" panose="02020603050405020304" pitchFamily="18" charset="0"/>
                <a:cs typeface="Arial" panose="020B0604020202020204" pitchFamily="34" charset="0"/>
              </a:rPr>
              <a:t>132</a:t>
            </a:r>
            <a:r>
              <a:rPr lang="en-IT" altLang="en-IT" sz="1000">
                <a:solidFill>
                  <a:srgbClr val="000000"/>
                </a:solidFill>
                <a:ea typeface="Times New Roman" panose="02020603050405020304" pitchFamily="18" charset="0"/>
                <a:cs typeface="Arial" panose="020B0604020202020204" pitchFamily="34" charset="0"/>
              </a:rPr>
              <a:t>Sn via multinucleon transfer reactions</a:t>
            </a:r>
            <a:r>
              <a:rPr lang="en-GB" altLang="en-IT" sz="1000">
                <a:solidFill>
                  <a:srgbClr val="000000"/>
                </a:solidFill>
                <a:ea typeface="Times New Roman" panose="02020603050405020304" pitchFamily="18" charset="0"/>
                <a:cs typeface="Arial" panose="020B0604020202020204" pitchFamily="34" charset="0"/>
              </a:rPr>
              <a:t> (P.Reiter)</a:t>
            </a:r>
            <a:endParaRPr lang="en-IT" altLang="en-IT" sz="1000">
              <a:ea typeface="Calibri" panose="020F0502020204030204" pitchFamily="34" charset="0"/>
              <a:cs typeface="Arial" panose="020B0604020202020204" pitchFamily="34" charset="0"/>
            </a:endParaRPr>
          </a:p>
        </p:txBody>
      </p:sp>
      <p:sp>
        <p:nvSpPr>
          <p:cNvPr id="22533" name="TextBox 10">
            <a:extLst>
              <a:ext uri="{FF2B5EF4-FFF2-40B4-BE49-F238E27FC236}">
                <a16:creationId xmlns:a16="http://schemas.microsoft.com/office/drawing/2014/main" id="{2F9DE573-AAA3-12F5-377F-21466684CFB7}"/>
              </a:ext>
            </a:extLst>
          </p:cNvPr>
          <p:cNvSpPr txBox="1">
            <a:spLocks noChangeArrowheads="1"/>
          </p:cNvSpPr>
          <p:nvPr/>
        </p:nvSpPr>
        <p:spPr bwMode="auto">
          <a:xfrm>
            <a:off x="5884863" y="2874963"/>
            <a:ext cx="2933700" cy="554037"/>
          </a:xfrm>
          <a:prstGeom prst="rect">
            <a:avLst/>
          </a:prstGeom>
          <a:solidFill>
            <a:srgbClr val="00B050"/>
          </a:solidFill>
          <a:ln>
            <a:noFill/>
          </a:ln>
          <a:extLs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IT" altLang="en-IT" sz="1000">
                <a:solidFill>
                  <a:srgbClr val="000000"/>
                </a:solidFill>
                <a:ea typeface="Times New Roman" panose="02020603050405020304" pitchFamily="18" charset="0"/>
                <a:cs typeface="Arial" panose="020B0604020202020204" pitchFamily="34" charset="0"/>
              </a:rPr>
              <a:t>Lifetimes in the </a:t>
            </a:r>
            <a:r>
              <a:rPr lang="en-IT" altLang="en-IT" sz="1000" baseline="30000">
                <a:solidFill>
                  <a:srgbClr val="000000"/>
                </a:solidFill>
                <a:ea typeface="Times New Roman" panose="02020603050405020304" pitchFamily="18" charset="0"/>
                <a:cs typeface="Arial" panose="020B0604020202020204" pitchFamily="34" charset="0"/>
              </a:rPr>
              <a:t>196</a:t>
            </a:r>
            <a:r>
              <a:rPr lang="en-IT" altLang="en-IT" sz="1000">
                <a:solidFill>
                  <a:srgbClr val="000000"/>
                </a:solidFill>
                <a:ea typeface="Times New Roman" panose="02020603050405020304" pitchFamily="18" charset="0"/>
                <a:cs typeface="Arial" panose="020B0604020202020204" pitchFamily="34" charset="0"/>
              </a:rPr>
              <a:t>Os region populated with multinucleon transfer reactions</a:t>
            </a:r>
            <a:r>
              <a:rPr lang="en-GB" altLang="en-IT" sz="1000">
                <a:solidFill>
                  <a:srgbClr val="000000"/>
                </a:solidFill>
                <a:ea typeface="Times New Roman" panose="02020603050405020304" pitchFamily="18" charset="0"/>
                <a:cs typeface="Arial" panose="020B0604020202020204" pitchFamily="34" charset="0"/>
              </a:rPr>
              <a:t> </a:t>
            </a:r>
          </a:p>
          <a:p>
            <a:pPr algn="ctr"/>
            <a:r>
              <a:rPr lang="en-GB" altLang="en-IT" sz="1000">
                <a:solidFill>
                  <a:srgbClr val="000000"/>
                </a:solidFill>
                <a:ea typeface="Times New Roman" panose="02020603050405020304" pitchFamily="18" charset="0"/>
                <a:cs typeface="Arial" panose="020B0604020202020204" pitchFamily="34" charset="0"/>
              </a:rPr>
              <a:t>(D. Brugnara, M. Sedlak, J. Pellumaj)</a:t>
            </a:r>
            <a:endParaRPr lang="en-IT" altLang="en-IT" sz="1000">
              <a:ea typeface="Calibri" panose="020F0502020204030204" pitchFamily="34" charset="0"/>
              <a:cs typeface="Arial" panose="020B0604020202020204" pitchFamily="34" charset="0"/>
            </a:endParaRPr>
          </a:p>
        </p:txBody>
      </p:sp>
      <p:sp>
        <p:nvSpPr>
          <p:cNvPr id="22534" name="TextBox 12">
            <a:extLst>
              <a:ext uri="{FF2B5EF4-FFF2-40B4-BE49-F238E27FC236}">
                <a16:creationId xmlns:a16="http://schemas.microsoft.com/office/drawing/2014/main" id="{C52A0523-55EA-2896-4FCB-F880E2B20124}"/>
              </a:ext>
            </a:extLst>
          </p:cNvPr>
          <p:cNvSpPr txBox="1">
            <a:spLocks noChangeArrowheads="1"/>
          </p:cNvSpPr>
          <p:nvPr/>
        </p:nvSpPr>
        <p:spPr bwMode="auto">
          <a:xfrm>
            <a:off x="3354388" y="5476875"/>
            <a:ext cx="4859337" cy="400050"/>
          </a:xfrm>
          <a:prstGeom prst="rect">
            <a:avLst/>
          </a:prstGeom>
          <a:solidFill>
            <a:srgbClr val="49B1FF"/>
          </a:solidFill>
          <a:ln w="57150">
            <a:solidFill>
              <a:srgbClr val="FFC000"/>
            </a:solidFill>
            <a:miter lim="800000"/>
            <a:headEnd/>
            <a:tailEnd/>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IT" altLang="en-IT" sz="1000">
                <a:solidFill>
                  <a:srgbClr val="000000"/>
                </a:solidFill>
                <a:ea typeface="Times New Roman" panose="02020603050405020304" pitchFamily="18" charset="0"/>
                <a:cs typeface="Arial" panose="020B0604020202020204" pitchFamily="34" charset="0"/>
              </a:rPr>
              <a:t>Evolution of the mixing between single particle and intruder configurations at N=20</a:t>
            </a:r>
            <a:r>
              <a:rPr lang="en-GB" altLang="en-IT" sz="1000">
                <a:solidFill>
                  <a:srgbClr val="000000"/>
                </a:solidFill>
                <a:ea typeface="Times New Roman" panose="02020603050405020304" pitchFamily="18" charset="0"/>
                <a:cs typeface="Arial" panose="020B0604020202020204" pitchFamily="34" charset="0"/>
              </a:rPr>
              <a:t> </a:t>
            </a:r>
          </a:p>
          <a:p>
            <a:pPr algn="ctr"/>
            <a:r>
              <a:rPr lang="en-GB" altLang="en-IT" sz="1000">
                <a:solidFill>
                  <a:srgbClr val="000000"/>
                </a:solidFill>
                <a:ea typeface="Times New Roman" panose="02020603050405020304" pitchFamily="18" charset="0"/>
                <a:cs typeface="Arial" panose="020B0604020202020204" pitchFamily="34" charset="0"/>
              </a:rPr>
              <a:t>(F. Galtarossa, A. Gottardo)</a:t>
            </a:r>
            <a:endParaRPr lang="en-IT" altLang="en-IT" sz="1000">
              <a:ea typeface="Calibri" panose="020F0502020204030204" pitchFamily="34" charset="0"/>
              <a:cs typeface="Arial" panose="020B0604020202020204" pitchFamily="34" charset="0"/>
            </a:endParaRPr>
          </a:p>
        </p:txBody>
      </p:sp>
      <p:sp>
        <p:nvSpPr>
          <p:cNvPr id="22535" name="TextBox 14">
            <a:extLst>
              <a:ext uri="{FF2B5EF4-FFF2-40B4-BE49-F238E27FC236}">
                <a16:creationId xmlns:a16="http://schemas.microsoft.com/office/drawing/2014/main" id="{2574A0DB-0EF2-9483-51E8-2433EF8AEE54}"/>
              </a:ext>
            </a:extLst>
          </p:cNvPr>
          <p:cNvSpPr txBox="1">
            <a:spLocks noChangeArrowheads="1"/>
          </p:cNvSpPr>
          <p:nvPr/>
        </p:nvSpPr>
        <p:spPr bwMode="auto">
          <a:xfrm>
            <a:off x="182563" y="3879850"/>
            <a:ext cx="2833687" cy="400050"/>
          </a:xfrm>
          <a:prstGeom prst="rect">
            <a:avLst/>
          </a:prstGeom>
          <a:solidFill>
            <a:srgbClr val="00B050"/>
          </a:solidFill>
          <a:ln w="57150">
            <a:solidFill>
              <a:srgbClr val="FFC000"/>
            </a:solidFill>
            <a:miter lim="800000"/>
            <a:headEnd/>
            <a:tailEnd/>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IT" altLang="en-IT" sz="1000">
                <a:solidFill>
                  <a:srgbClr val="000000"/>
                </a:solidFill>
                <a:ea typeface="Times New Roman" panose="02020603050405020304" pitchFamily="18" charset="0"/>
                <a:cs typeface="Arial" panose="020B0604020202020204" pitchFamily="34" charset="0"/>
              </a:rPr>
              <a:t> Shape Coexistance Coulex of </a:t>
            </a:r>
            <a:r>
              <a:rPr lang="en-IT" altLang="en-IT" sz="1000" baseline="30000">
                <a:solidFill>
                  <a:srgbClr val="000000"/>
                </a:solidFill>
                <a:ea typeface="Times New Roman" panose="02020603050405020304" pitchFamily="18" charset="0"/>
                <a:cs typeface="Arial" panose="020B0604020202020204" pitchFamily="34" charset="0"/>
              </a:rPr>
              <a:t>74</a:t>
            </a:r>
            <a:r>
              <a:rPr lang="en-IT" altLang="en-IT" sz="1000">
                <a:solidFill>
                  <a:srgbClr val="000000"/>
                </a:solidFill>
                <a:ea typeface="Times New Roman" panose="02020603050405020304" pitchFamily="18" charset="0"/>
                <a:cs typeface="Arial" panose="020B0604020202020204" pitchFamily="34" charset="0"/>
              </a:rPr>
              <a:t>Se</a:t>
            </a:r>
            <a:r>
              <a:rPr lang="en-GB" altLang="en-IT" sz="1000">
                <a:solidFill>
                  <a:srgbClr val="000000"/>
                </a:solidFill>
                <a:ea typeface="Times New Roman" panose="02020603050405020304" pitchFamily="18" charset="0"/>
                <a:cs typeface="Arial" panose="020B0604020202020204" pitchFamily="34" charset="0"/>
              </a:rPr>
              <a:t> </a:t>
            </a:r>
          </a:p>
          <a:p>
            <a:pPr algn="ctr"/>
            <a:r>
              <a:rPr lang="en-GB" altLang="en-IT" sz="1000">
                <a:solidFill>
                  <a:srgbClr val="000000"/>
                </a:solidFill>
                <a:ea typeface="Times New Roman" panose="02020603050405020304" pitchFamily="18" charset="0"/>
                <a:cs typeface="Arial" panose="020B0604020202020204" pitchFamily="34" charset="0"/>
              </a:rPr>
              <a:t>(</a:t>
            </a:r>
            <a:r>
              <a:rPr lang="en-IT" altLang="en-IT" sz="1000">
                <a:solidFill>
                  <a:srgbClr val="000000"/>
                </a:solidFill>
                <a:ea typeface="Times New Roman" panose="02020603050405020304" pitchFamily="18" charset="0"/>
                <a:cs typeface="Arial" panose="020B0604020202020204" pitchFamily="34" charset="0"/>
              </a:rPr>
              <a:t>W.Korten</a:t>
            </a:r>
            <a:r>
              <a:rPr lang="en-GB" altLang="en-IT" sz="1000">
                <a:solidFill>
                  <a:srgbClr val="000000"/>
                </a:solidFill>
                <a:ea typeface="Times New Roman" panose="02020603050405020304" pitchFamily="18" charset="0"/>
                <a:cs typeface="Arial" panose="020B0604020202020204" pitchFamily="34" charset="0"/>
              </a:rPr>
              <a:t>, </a:t>
            </a:r>
            <a:r>
              <a:rPr lang="en-IT" altLang="en-IT" sz="1000">
                <a:solidFill>
                  <a:srgbClr val="000000"/>
                </a:solidFill>
                <a:ea typeface="Times New Roman" panose="02020603050405020304" pitchFamily="18" charset="0"/>
                <a:cs typeface="Arial" panose="020B0604020202020204" pitchFamily="34" charset="0"/>
              </a:rPr>
              <a:t>K.Wrzosek Lipska</a:t>
            </a:r>
            <a:r>
              <a:rPr lang="en-GB" altLang="en-IT" sz="1000">
                <a:solidFill>
                  <a:srgbClr val="000000"/>
                </a:solidFill>
                <a:ea typeface="Times New Roman" panose="02020603050405020304" pitchFamily="18" charset="0"/>
                <a:cs typeface="Arial" panose="020B0604020202020204" pitchFamily="34" charset="0"/>
              </a:rPr>
              <a:t>, </a:t>
            </a:r>
            <a:r>
              <a:rPr lang="en-IT" altLang="en-IT" sz="1000">
                <a:solidFill>
                  <a:srgbClr val="000000"/>
                </a:solidFill>
                <a:ea typeface="Times New Roman" panose="02020603050405020304" pitchFamily="18" charset="0"/>
                <a:cs typeface="Arial" panose="020B0604020202020204" pitchFamily="34" charset="0"/>
              </a:rPr>
              <a:t>E.Clement</a:t>
            </a:r>
            <a:r>
              <a:rPr lang="en-GB" altLang="en-IT" sz="1000">
                <a:solidFill>
                  <a:srgbClr val="000000"/>
                </a:solidFill>
                <a:ea typeface="Times New Roman" panose="02020603050405020304" pitchFamily="18" charset="0"/>
                <a:cs typeface="Arial" panose="020B0604020202020204" pitchFamily="34" charset="0"/>
              </a:rPr>
              <a:t>)</a:t>
            </a:r>
            <a:endParaRPr lang="en-IT" altLang="en-IT" sz="1000">
              <a:ea typeface="Calibri" panose="020F0502020204030204" pitchFamily="34" charset="0"/>
              <a:cs typeface="Arial" panose="020B0604020202020204" pitchFamily="34" charset="0"/>
            </a:endParaRPr>
          </a:p>
        </p:txBody>
      </p:sp>
      <p:sp>
        <p:nvSpPr>
          <p:cNvPr id="22536" name="TextBox 16">
            <a:extLst>
              <a:ext uri="{FF2B5EF4-FFF2-40B4-BE49-F238E27FC236}">
                <a16:creationId xmlns:a16="http://schemas.microsoft.com/office/drawing/2014/main" id="{38703880-F329-98E0-56C8-8A60F1A6B03A}"/>
              </a:ext>
            </a:extLst>
          </p:cNvPr>
          <p:cNvSpPr txBox="1">
            <a:spLocks noChangeArrowheads="1"/>
          </p:cNvSpPr>
          <p:nvPr/>
        </p:nvSpPr>
        <p:spPr bwMode="auto">
          <a:xfrm>
            <a:off x="455613" y="2014538"/>
            <a:ext cx="4241800" cy="400050"/>
          </a:xfrm>
          <a:prstGeom prst="rect">
            <a:avLst/>
          </a:prstGeom>
          <a:solidFill>
            <a:srgbClr val="49B1FF"/>
          </a:solidFill>
          <a:ln w="57150">
            <a:solidFill>
              <a:srgbClr val="FFC000"/>
            </a:solidFill>
            <a:miter lim="800000"/>
            <a:headEnd/>
            <a:tailEnd/>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IT" altLang="en-IT" sz="1000">
                <a:solidFill>
                  <a:srgbClr val="000000"/>
                </a:solidFill>
                <a:ea typeface="Times New Roman" panose="02020603050405020304" pitchFamily="18" charset="0"/>
                <a:cs typeface="Arial" panose="020B0604020202020204" pitchFamily="34" charset="0"/>
              </a:rPr>
              <a:t>Probing Multiple Shape Coexistence in </a:t>
            </a:r>
            <a:r>
              <a:rPr lang="en-IT" altLang="en-IT" sz="1000" baseline="30000">
                <a:solidFill>
                  <a:srgbClr val="000000"/>
                </a:solidFill>
                <a:ea typeface="Times New Roman" panose="02020603050405020304" pitchFamily="18" charset="0"/>
                <a:cs typeface="Arial" panose="020B0604020202020204" pitchFamily="34" charset="0"/>
              </a:rPr>
              <a:t>110</a:t>
            </a:r>
            <a:r>
              <a:rPr lang="en-IT" altLang="en-IT" sz="1000">
                <a:solidFill>
                  <a:srgbClr val="000000"/>
                </a:solidFill>
                <a:ea typeface="Times New Roman" panose="02020603050405020304" pitchFamily="18" charset="0"/>
                <a:cs typeface="Arial" panose="020B0604020202020204" pitchFamily="34" charset="0"/>
              </a:rPr>
              <a:t>Cd with Coulomb Excitation</a:t>
            </a:r>
            <a:r>
              <a:rPr lang="en-GB" altLang="en-IT" sz="1000">
                <a:solidFill>
                  <a:srgbClr val="000000"/>
                </a:solidFill>
                <a:ea typeface="Times New Roman" panose="02020603050405020304" pitchFamily="18" charset="0"/>
                <a:cs typeface="Arial" panose="020B0604020202020204" pitchFamily="34" charset="0"/>
              </a:rPr>
              <a:t> (</a:t>
            </a:r>
            <a:r>
              <a:rPr lang="en-IT" altLang="en-IT" sz="1000">
                <a:solidFill>
                  <a:srgbClr val="000000"/>
                </a:solidFill>
                <a:ea typeface="Times New Roman" panose="02020603050405020304" pitchFamily="18" charset="0"/>
                <a:cs typeface="Arial" panose="020B0604020202020204" pitchFamily="34" charset="0"/>
              </a:rPr>
              <a:t>M.Zielinska</a:t>
            </a:r>
            <a:r>
              <a:rPr lang="en-GB" altLang="en-IT" sz="1000">
                <a:solidFill>
                  <a:srgbClr val="000000"/>
                </a:solidFill>
                <a:ea typeface="Times New Roman" panose="02020603050405020304" pitchFamily="18" charset="0"/>
                <a:cs typeface="Arial" panose="020B0604020202020204" pitchFamily="34" charset="0"/>
              </a:rPr>
              <a:t>, </a:t>
            </a:r>
            <a:r>
              <a:rPr lang="en-IT" altLang="en-IT" sz="1000">
                <a:solidFill>
                  <a:srgbClr val="000000"/>
                </a:solidFill>
                <a:ea typeface="Times New Roman" panose="02020603050405020304" pitchFamily="18" charset="0"/>
                <a:cs typeface="Arial" panose="020B0604020202020204" pitchFamily="34" charset="0"/>
              </a:rPr>
              <a:t>K.Wrzosek Lipska</a:t>
            </a:r>
            <a:r>
              <a:rPr lang="en-GB" altLang="en-IT" sz="1000">
                <a:solidFill>
                  <a:srgbClr val="000000"/>
                </a:solidFill>
                <a:ea typeface="Times New Roman" panose="02020603050405020304" pitchFamily="18" charset="0"/>
                <a:cs typeface="Arial" panose="020B0604020202020204" pitchFamily="34" charset="0"/>
              </a:rPr>
              <a:t>, </a:t>
            </a:r>
            <a:r>
              <a:rPr lang="en-IT" altLang="en-IT" sz="1000">
                <a:solidFill>
                  <a:srgbClr val="000000"/>
                </a:solidFill>
                <a:ea typeface="Times New Roman" panose="02020603050405020304" pitchFamily="18" charset="0"/>
                <a:cs typeface="Arial" panose="020B0604020202020204" pitchFamily="34" charset="0"/>
              </a:rPr>
              <a:t>A.Nannini</a:t>
            </a:r>
            <a:r>
              <a:rPr lang="en-GB" altLang="en-IT" sz="1000">
                <a:solidFill>
                  <a:srgbClr val="000000"/>
                </a:solidFill>
                <a:ea typeface="Times New Roman" panose="02020603050405020304" pitchFamily="18" charset="0"/>
                <a:cs typeface="Arial" panose="020B0604020202020204" pitchFamily="34" charset="0"/>
              </a:rPr>
              <a:t>, </a:t>
            </a:r>
            <a:r>
              <a:rPr lang="en-IT" altLang="en-IT" sz="1000">
                <a:solidFill>
                  <a:srgbClr val="000000"/>
                </a:solidFill>
                <a:ea typeface="Times New Roman" panose="02020603050405020304" pitchFamily="18" charset="0"/>
                <a:cs typeface="Arial" panose="020B0604020202020204" pitchFamily="34" charset="0"/>
              </a:rPr>
              <a:t>P.Garrett</a:t>
            </a:r>
            <a:r>
              <a:rPr lang="en-GB" altLang="en-IT" sz="1000">
                <a:solidFill>
                  <a:srgbClr val="000000"/>
                </a:solidFill>
                <a:ea typeface="Times New Roman" panose="02020603050405020304" pitchFamily="18" charset="0"/>
                <a:cs typeface="Arial" panose="020B0604020202020204" pitchFamily="34" charset="0"/>
              </a:rPr>
              <a:t>)</a:t>
            </a:r>
            <a:endParaRPr lang="en-IT" altLang="en-IT" sz="1000">
              <a:ea typeface="Calibri" panose="020F0502020204030204" pitchFamily="34" charset="0"/>
              <a:cs typeface="Arial" panose="020B0604020202020204" pitchFamily="34" charset="0"/>
            </a:endParaRPr>
          </a:p>
        </p:txBody>
      </p:sp>
      <p:sp>
        <p:nvSpPr>
          <p:cNvPr id="22537" name="TextBox 18">
            <a:extLst>
              <a:ext uri="{FF2B5EF4-FFF2-40B4-BE49-F238E27FC236}">
                <a16:creationId xmlns:a16="http://schemas.microsoft.com/office/drawing/2014/main" id="{61A029C1-631D-B9CB-AB56-516BFF803E78}"/>
              </a:ext>
            </a:extLst>
          </p:cNvPr>
          <p:cNvSpPr txBox="1">
            <a:spLocks noChangeArrowheads="1"/>
          </p:cNvSpPr>
          <p:nvPr/>
        </p:nvSpPr>
        <p:spPr bwMode="auto">
          <a:xfrm>
            <a:off x="3932238" y="4959350"/>
            <a:ext cx="4640262" cy="414338"/>
          </a:xfrm>
          <a:prstGeom prst="rect">
            <a:avLst/>
          </a:prstGeom>
          <a:solidFill>
            <a:srgbClr val="49B1FF"/>
          </a:solidFill>
          <a:ln w="76200">
            <a:solidFill>
              <a:srgbClr val="FFC000"/>
            </a:solidFill>
            <a:miter lim="800000"/>
            <a:headEnd/>
            <a:tailEnd/>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IT" altLang="en-IT" sz="1000">
                <a:solidFill>
                  <a:srgbClr val="000000"/>
                </a:solidFill>
                <a:ea typeface="Times New Roman" panose="02020603050405020304" pitchFamily="18" charset="0"/>
                <a:cs typeface="Arial" panose="020B0604020202020204" pitchFamily="34" charset="0"/>
              </a:rPr>
              <a:t>Fusion fission for gamma ray spectroscopy of neutron rich nuclei around N=50</a:t>
            </a:r>
            <a:r>
              <a:rPr lang="en-GB" altLang="en-IT" sz="1000">
                <a:solidFill>
                  <a:srgbClr val="000000"/>
                </a:solidFill>
                <a:ea typeface="Times New Roman" panose="02020603050405020304" pitchFamily="18" charset="0"/>
                <a:cs typeface="Arial" panose="020B0604020202020204" pitchFamily="34" charset="0"/>
              </a:rPr>
              <a:t> (A. Gottardo, M. Caamano, JJVD)</a:t>
            </a:r>
            <a:endParaRPr lang="en-IT" altLang="en-IT" sz="1000">
              <a:ea typeface="Calibri" panose="020F0502020204030204" pitchFamily="34" charset="0"/>
              <a:cs typeface="Arial" panose="020B0604020202020204" pitchFamily="34" charset="0"/>
            </a:endParaRPr>
          </a:p>
        </p:txBody>
      </p:sp>
      <p:sp>
        <p:nvSpPr>
          <p:cNvPr id="22538" name="TextBox 20">
            <a:extLst>
              <a:ext uri="{FF2B5EF4-FFF2-40B4-BE49-F238E27FC236}">
                <a16:creationId xmlns:a16="http://schemas.microsoft.com/office/drawing/2014/main" id="{7211CA8D-B79B-7EAF-C392-2F0051953E56}"/>
              </a:ext>
            </a:extLst>
          </p:cNvPr>
          <p:cNvSpPr txBox="1">
            <a:spLocks noChangeArrowheads="1"/>
          </p:cNvSpPr>
          <p:nvPr/>
        </p:nvSpPr>
        <p:spPr bwMode="auto">
          <a:xfrm>
            <a:off x="182563" y="4462463"/>
            <a:ext cx="2246312" cy="40005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IT" altLang="en-IT" sz="1000">
                <a:solidFill>
                  <a:srgbClr val="000000"/>
                </a:solidFill>
                <a:ea typeface="Times New Roman" panose="02020603050405020304" pitchFamily="18" charset="0"/>
                <a:cs typeface="Arial" panose="020B0604020202020204" pitchFamily="34" charset="0"/>
              </a:rPr>
              <a:t>Isospin Mixing in the N=Z-36 </a:t>
            </a:r>
            <a:r>
              <a:rPr lang="en-IT" altLang="en-IT" sz="1000" baseline="30000">
                <a:solidFill>
                  <a:srgbClr val="000000"/>
                </a:solidFill>
                <a:ea typeface="Times New Roman" panose="02020603050405020304" pitchFamily="18" charset="0"/>
                <a:cs typeface="Arial" panose="020B0604020202020204" pitchFamily="34" charset="0"/>
              </a:rPr>
              <a:t>72</a:t>
            </a:r>
            <a:r>
              <a:rPr lang="en-IT" altLang="en-IT" sz="1000">
                <a:solidFill>
                  <a:srgbClr val="000000"/>
                </a:solidFill>
                <a:ea typeface="Times New Roman" panose="02020603050405020304" pitchFamily="18" charset="0"/>
                <a:cs typeface="Arial" panose="020B0604020202020204" pitchFamily="34" charset="0"/>
              </a:rPr>
              <a:t>Kr</a:t>
            </a:r>
            <a:endParaRPr lang="en-GB" altLang="en-IT" sz="1000">
              <a:solidFill>
                <a:srgbClr val="000000"/>
              </a:solidFill>
              <a:ea typeface="Times New Roman" panose="02020603050405020304" pitchFamily="18" charset="0"/>
              <a:cs typeface="Arial" panose="020B0604020202020204" pitchFamily="34" charset="0"/>
            </a:endParaRPr>
          </a:p>
          <a:p>
            <a:pPr algn="ctr"/>
            <a:r>
              <a:rPr lang="en-GB" altLang="en-IT" sz="1000">
                <a:solidFill>
                  <a:srgbClr val="000000"/>
                </a:solidFill>
                <a:ea typeface="Times New Roman" panose="02020603050405020304" pitchFamily="18" charset="0"/>
                <a:cs typeface="Arial" panose="020B0604020202020204" pitchFamily="34" charset="0"/>
              </a:rPr>
              <a:t>(G. de Angelis, B. Rubio)</a:t>
            </a:r>
            <a:endParaRPr lang="en-IT" altLang="en-IT" sz="1000">
              <a:ea typeface="Calibri" panose="020F050202020403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FEEFE1D6-E341-C988-FE6B-C26308ED5A4E}"/>
              </a:ext>
            </a:extLst>
          </p:cNvPr>
          <p:cNvSpPr txBox="1"/>
          <p:nvPr/>
        </p:nvSpPr>
        <p:spPr>
          <a:xfrm>
            <a:off x="444847" y="3058603"/>
            <a:ext cx="3562864" cy="400110"/>
          </a:xfrm>
          <a:prstGeom prst="rect">
            <a:avLst/>
          </a:prstGeom>
          <a:solidFill>
            <a:srgbClr val="49B1FF"/>
          </a:solidFill>
          <a:ln w="57150">
            <a:solidFill>
              <a:srgbClr val="FFC000"/>
            </a:solidFill>
          </a:ln>
        </p:spPr>
        <p:txBody>
          <a:bodyPr>
            <a:spAutoFit/>
          </a:bodyPr>
          <a:lstStyle/>
          <a:p>
            <a:pPr algn="ctr">
              <a:defRPr/>
            </a:pPr>
            <a:r>
              <a:rPr lang="en-IT" sz="1000" dirty="0">
                <a:solidFill>
                  <a:srgbClr val="000000"/>
                </a:solidFill>
                <a:highlight>
                  <a:srgbClr val="49B1FF"/>
                </a:highlight>
                <a:ea typeface="Times New Roman" panose="02020603050405020304" pitchFamily="18" charset="0"/>
                <a:cs typeface="Arial" panose="020B0604020202020204" pitchFamily="34" charset="0"/>
              </a:rPr>
              <a:t>Search for a Josephson like effect in the </a:t>
            </a:r>
            <a:r>
              <a:rPr lang="en-IT" sz="1000" baseline="30000" dirty="0">
                <a:solidFill>
                  <a:srgbClr val="000000"/>
                </a:solidFill>
                <a:highlight>
                  <a:srgbClr val="49B1FF"/>
                </a:highlight>
                <a:ea typeface="Times New Roman" panose="02020603050405020304" pitchFamily="18" charset="0"/>
                <a:cs typeface="Arial" panose="020B0604020202020204" pitchFamily="34" charset="0"/>
              </a:rPr>
              <a:t>116</a:t>
            </a:r>
            <a:r>
              <a:rPr lang="en-IT" sz="1000" dirty="0">
                <a:solidFill>
                  <a:srgbClr val="000000"/>
                </a:solidFill>
                <a:highlight>
                  <a:srgbClr val="49B1FF"/>
                </a:highlight>
                <a:ea typeface="Times New Roman" panose="02020603050405020304" pitchFamily="18" charset="0"/>
                <a:cs typeface="Arial" panose="020B0604020202020204" pitchFamily="34" charset="0"/>
              </a:rPr>
              <a:t>Sn+</a:t>
            </a:r>
            <a:r>
              <a:rPr lang="en-IT" sz="1000" baseline="30000" dirty="0">
                <a:solidFill>
                  <a:srgbClr val="000000"/>
                </a:solidFill>
                <a:highlight>
                  <a:srgbClr val="49B1FF"/>
                </a:highlight>
                <a:ea typeface="Times New Roman" panose="02020603050405020304" pitchFamily="18" charset="0"/>
                <a:cs typeface="Arial" panose="020B0604020202020204" pitchFamily="34" charset="0"/>
              </a:rPr>
              <a:t>60</a:t>
            </a:r>
            <a:r>
              <a:rPr lang="en-IT" sz="1000" dirty="0">
                <a:solidFill>
                  <a:srgbClr val="000000"/>
                </a:solidFill>
                <a:highlight>
                  <a:srgbClr val="49B1FF"/>
                </a:highlight>
                <a:ea typeface="Times New Roman" panose="02020603050405020304" pitchFamily="18" charset="0"/>
                <a:cs typeface="Arial" panose="020B0604020202020204" pitchFamily="34" charset="0"/>
              </a:rPr>
              <a:t>Ni system</a:t>
            </a:r>
            <a:r>
              <a:rPr lang="en-GB" sz="1000" dirty="0">
                <a:solidFill>
                  <a:srgbClr val="000000"/>
                </a:solidFill>
                <a:highlight>
                  <a:srgbClr val="49B1FF"/>
                </a:highlight>
                <a:ea typeface="Times New Roman" panose="02020603050405020304" pitchFamily="18" charset="0"/>
                <a:cs typeface="Arial" panose="020B0604020202020204" pitchFamily="34" charset="0"/>
              </a:rPr>
              <a:t> </a:t>
            </a:r>
          </a:p>
          <a:p>
            <a:pPr algn="ctr">
              <a:defRPr/>
            </a:pPr>
            <a:r>
              <a:rPr lang="en-GB" sz="1000" dirty="0">
                <a:solidFill>
                  <a:srgbClr val="000000"/>
                </a:solidFill>
                <a:highlight>
                  <a:srgbClr val="49B1FF"/>
                </a:highlight>
                <a:ea typeface="Times New Roman" panose="02020603050405020304" pitchFamily="18" charset="0"/>
                <a:cs typeface="Arial" panose="020B0604020202020204" pitchFamily="34" charset="0"/>
              </a:rPr>
              <a:t>(L. </a:t>
            </a:r>
            <a:r>
              <a:rPr lang="en-GB" sz="1000" dirty="0" err="1">
                <a:solidFill>
                  <a:srgbClr val="000000"/>
                </a:solidFill>
                <a:highlight>
                  <a:srgbClr val="49B1FF"/>
                </a:highlight>
                <a:ea typeface="Times New Roman" panose="02020603050405020304" pitchFamily="18" charset="0"/>
                <a:cs typeface="Arial" panose="020B0604020202020204" pitchFamily="34" charset="0"/>
              </a:rPr>
              <a:t>Corradi</a:t>
            </a:r>
            <a:r>
              <a:rPr lang="en-GB" sz="1000" dirty="0">
                <a:solidFill>
                  <a:srgbClr val="000000"/>
                </a:solidFill>
                <a:highlight>
                  <a:srgbClr val="49B1FF"/>
                </a:highlight>
                <a:ea typeface="Times New Roman" panose="02020603050405020304" pitchFamily="18" charset="0"/>
                <a:cs typeface="Arial" panose="020B0604020202020204" pitchFamily="34" charset="0"/>
              </a:rPr>
              <a:t>, S. </a:t>
            </a:r>
            <a:r>
              <a:rPr lang="en-GB" sz="1000" dirty="0" err="1">
                <a:solidFill>
                  <a:srgbClr val="000000"/>
                </a:solidFill>
                <a:highlight>
                  <a:srgbClr val="49B1FF"/>
                </a:highlight>
                <a:ea typeface="Times New Roman" panose="02020603050405020304" pitchFamily="18" charset="0"/>
                <a:cs typeface="Arial" panose="020B0604020202020204" pitchFamily="34" charset="0"/>
              </a:rPr>
              <a:t>Szilner</a:t>
            </a:r>
            <a:r>
              <a:rPr lang="en-GB" sz="1000" dirty="0">
                <a:solidFill>
                  <a:srgbClr val="000000"/>
                </a:solidFill>
                <a:highlight>
                  <a:srgbClr val="49B1FF"/>
                </a:highlight>
                <a:ea typeface="Times New Roman" panose="02020603050405020304" pitchFamily="18" charset="0"/>
                <a:cs typeface="Arial" panose="020B0604020202020204" pitchFamily="34" charset="0"/>
              </a:rPr>
              <a:t>) </a:t>
            </a:r>
            <a:endParaRPr lang="en-IT" sz="1000" dirty="0">
              <a:highlight>
                <a:srgbClr val="49B1FF"/>
              </a:highlight>
              <a:ea typeface="Calibri" panose="020F0502020204030204" pitchFamily="34" charset="0"/>
              <a:cs typeface="Arial" panose="020B0604020202020204" pitchFamily="34" charset="0"/>
            </a:endParaRPr>
          </a:p>
        </p:txBody>
      </p:sp>
      <p:sp>
        <p:nvSpPr>
          <p:cNvPr id="22540" name="TextBox 24">
            <a:extLst>
              <a:ext uri="{FF2B5EF4-FFF2-40B4-BE49-F238E27FC236}">
                <a16:creationId xmlns:a16="http://schemas.microsoft.com/office/drawing/2014/main" id="{32E5F92C-EE68-F60B-5093-BE952CA7809C}"/>
              </a:ext>
            </a:extLst>
          </p:cNvPr>
          <p:cNvSpPr txBox="1">
            <a:spLocks noChangeArrowheads="1"/>
          </p:cNvSpPr>
          <p:nvPr/>
        </p:nvSpPr>
        <p:spPr bwMode="auto">
          <a:xfrm>
            <a:off x="1244600" y="6453188"/>
            <a:ext cx="4640263" cy="40005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IT" altLang="en-IT" sz="1000">
                <a:solidFill>
                  <a:srgbClr val="000000"/>
                </a:solidFill>
                <a:ea typeface="Times New Roman" panose="02020603050405020304" pitchFamily="18" charset="0"/>
                <a:cs typeface="Arial" panose="020B0604020202020204" pitchFamily="34" charset="0"/>
              </a:rPr>
              <a:t>Establishing the properties of </a:t>
            </a:r>
            <a:r>
              <a:rPr lang="en-IT" altLang="en-IT" sz="1000" baseline="30000">
                <a:solidFill>
                  <a:srgbClr val="000000"/>
                </a:solidFill>
                <a:ea typeface="Times New Roman" panose="02020603050405020304" pitchFamily="18" charset="0"/>
                <a:cs typeface="Arial" panose="020B0604020202020204" pitchFamily="34" charset="0"/>
              </a:rPr>
              <a:t>19</a:t>
            </a:r>
            <a:r>
              <a:rPr lang="en-IT" altLang="en-IT" sz="1000">
                <a:solidFill>
                  <a:srgbClr val="000000"/>
                </a:solidFill>
                <a:ea typeface="Times New Roman" panose="02020603050405020304" pitchFamily="18" charset="0"/>
                <a:cs typeface="Arial" panose="020B0604020202020204" pitchFamily="34" charset="0"/>
              </a:rPr>
              <a:t>Ne cluster states important for X ray bursts</a:t>
            </a:r>
            <a:r>
              <a:rPr lang="en-GB" altLang="en-IT" sz="1000">
                <a:solidFill>
                  <a:srgbClr val="000000"/>
                </a:solidFill>
                <a:ea typeface="Times New Roman" panose="02020603050405020304" pitchFamily="18" charset="0"/>
                <a:cs typeface="Arial" panose="020B0604020202020204" pitchFamily="34" charset="0"/>
              </a:rPr>
              <a:t> </a:t>
            </a:r>
          </a:p>
          <a:p>
            <a:pPr algn="ctr"/>
            <a:r>
              <a:rPr lang="en-GB" altLang="en-IT" sz="1000">
                <a:solidFill>
                  <a:srgbClr val="000000"/>
                </a:solidFill>
                <a:ea typeface="Times New Roman" panose="02020603050405020304" pitchFamily="18" charset="0"/>
                <a:cs typeface="Arial" panose="020B0604020202020204" pitchFamily="34" charset="0"/>
              </a:rPr>
              <a:t>(</a:t>
            </a:r>
            <a:r>
              <a:rPr lang="en-IT" altLang="en-IT" sz="1000">
                <a:solidFill>
                  <a:srgbClr val="000000"/>
                </a:solidFill>
                <a:ea typeface="Times New Roman" panose="02020603050405020304" pitchFamily="18" charset="0"/>
                <a:cs typeface="Arial" panose="020B0604020202020204" pitchFamily="34" charset="0"/>
              </a:rPr>
              <a:t>C.Wheldon</a:t>
            </a:r>
            <a:r>
              <a:rPr lang="en-GB" altLang="en-IT" sz="1000">
                <a:solidFill>
                  <a:srgbClr val="000000"/>
                </a:solidFill>
                <a:ea typeface="Times New Roman" panose="02020603050405020304" pitchFamily="18" charset="0"/>
                <a:cs typeface="Arial" panose="020B0604020202020204" pitchFamily="34" charset="0"/>
              </a:rPr>
              <a:t>, </a:t>
            </a:r>
            <a:r>
              <a:rPr lang="en-IT" altLang="en-IT" sz="1000">
                <a:solidFill>
                  <a:srgbClr val="000000"/>
                </a:solidFill>
                <a:ea typeface="Times New Roman" panose="02020603050405020304" pitchFamily="18" charset="0"/>
                <a:cs typeface="Arial" panose="020B0604020202020204" pitchFamily="34" charset="0"/>
              </a:rPr>
              <a:t>T.Kokalova</a:t>
            </a:r>
            <a:r>
              <a:rPr lang="en-GB" altLang="en-IT" sz="1000">
                <a:solidFill>
                  <a:srgbClr val="000000"/>
                </a:solidFill>
                <a:ea typeface="Times New Roman" panose="02020603050405020304" pitchFamily="18" charset="0"/>
                <a:cs typeface="Arial" panose="020B0604020202020204" pitchFamily="34" charset="0"/>
              </a:rPr>
              <a:t>)</a:t>
            </a:r>
            <a:endParaRPr lang="en-IT" altLang="en-IT" sz="1000">
              <a:ea typeface="Calibri" panose="020F0502020204030204" pitchFamily="34" charset="0"/>
              <a:cs typeface="Arial" panose="020B0604020202020204" pitchFamily="34" charset="0"/>
            </a:endParaRPr>
          </a:p>
        </p:txBody>
      </p:sp>
      <p:sp>
        <p:nvSpPr>
          <p:cNvPr id="22541" name="TextBox 26">
            <a:extLst>
              <a:ext uri="{FF2B5EF4-FFF2-40B4-BE49-F238E27FC236}">
                <a16:creationId xmlns:a16="http://schemas.microsoft.com/office/drawing/2014/main" id="{6C1EF1CA-798D-D001-3AF7-C6C8B1551C43}"/>
              </a:ext>
            </a:extLst>
          </p:cNvPr>
          <p:cNvSpPr txBox="1">
            <a:spLocks noChangeArrowheads="1"/>
          </p:cNvSpPr>
          <p:nvPr/>
        </p:nvSpPr>
        <p:spPr bwMode="auto">
          <a:xfrm>
            <a:off x="2781300" y="5967413"/>
            <a:ext cx="5737225" cy="400050"/>
          </a:xfrm>
          <a:prstGeom prst="rect">
            <a:avLst/>
          </a:prstGeom>
          <a:solidFill>
            <a:srgbClr val="00B050"/>
          </a:solidFill>
          <a:ln w="57150">
            <a:solidFill>
              <a:srgbClr val="FFC000"/>
            </a:solidFill>
            <a:miter lim="800000"/>
            <a:headEnd/>
            <a:tailEnd/>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IT" altLang="en-IT" sz="1000">
                <a:solidFill>
                  <a:srgbClr val="000000"/>
                </a:solidFill>
                <a:ea typeface="Times New Roman" panose="02020603050405020304" pitchFamily="18" charset="0"/>
                <a:cs typeface="Arial" panose="020B0604020202020204" pitchFamily="34" charset="0"/>
              </a:rPr>
              <a:t>Lifetime measurements intruder states towards the island of inversion along the N=20 shell closure</a:t>
            </a:r>
            <a:r>
              <a:rPr lang="en-GB" altLang="en-IT" sz="1000">
                <a:solidFill>
                  <a:srgbClr val="000000"/>
                </a:solidFill>
                <a:ea typeface="Times New Roman" panose="02020603050405020304" pitchFamily="18" charset="0"/>
                <a:cs typeface="Arial" panose="020B0604020202020204" pitchFamily="34" charset="0"/>
              </a:rPr>
              <a:t> </a:t>
            </a:r>
          </a:p>
          <a:p>
            <a:pPr algn="ctr"/>
            <a:r>
              <a:rPr lang="en-GB" altLang="en-IT" sz="1000">
                <a:solidFill>
                  <a:srgbClr val="000000"/>
                </a:solidFill>
                <a:ea typeface="Times New Roman" panose="02020603050405020304" pitchFamily="18" charset="0"/>
                <a:cs typeface="Arial" panose="020B0604020202020204" pitchFamily="34" charset="0"/>
              </a:rPr>
              <a:t>(Z. Irene, D. Brugnara) </a:t>
            </a:r>
            <a:endParaRPr lang="en-IT" altLang="en-IT" sz="1000">
              <a:ea typeface="Calibri" panose="020F0502020204030204" pitchFamily="34" charset="0"/>
              <a:cs typeface="Arial" panose="020B0604020202020204" pitchFamily="34" charset="0"/>
            </a:endParaRPr>
          </a:p>
        </p:txBody>
      </p:sp>
      <p:sp>
        <p:nvSpPr>
          <p:cNvPr id="22542" name="TextBox 28">
            <a:extLst>
              <a:ext uri="{FF2B5EF4-FFF2-40B4-BE49-F238E27FC236}">
                <a16:creationId xmlns:a16="http://schemas.microsoft.com/office/drawing/2014/main" id="{348AA527-7398-6FD4-41B2-C821B9A3871C}"/>
              </a:ext>
            </a:extLst>
          </p:cNvPr>
          <p:cNvSpPr txBox="1">
            <a:spLocks noChangeArrowheads="1"/>
          </p:cNvSpPr>
          <p:nvPr/>
        </p:nvSpPr>
        <p:spPr bwMode="auto">
          <a:xfrm>
            <a:off x="306388" y="2527300"/>
            <a:ext cx="4081462" cy="400050"/>
          </a:xfrm>
          <a:prstGeom prst="rect">
            <a:avLst/>
          </a:prstGeom>
          <a:solidFill>
            <a:srgbClr val="49B1FF"/>
          </a:solidFill>
          <a:ln w="57150">
            <a:solidFill>
              <a:srgbClr val="FFC000"/>
            </a:solidFill>
            <a:miter lim="800000"/>
            <a:headEnd/>
            <a:tailEnd/>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IT" altLang="en-IT" sz="1000">
                <a:solidFill>
                  <a:srgbClr val="000000"/>
                </a:solidFill>
                <a:ea typeface="Times New Roman" panose="02020603050405020304" pitchFamily="18" charset="0"/>
                <a:cs typeface="Arial" panose="020B0604020202020204" pitchFamily="34" charset="0"/>
              </a:rPr>
              <a:t>Understanding the nature of 0</a:t>
            </a:r>
            <a:r>
              <a:rPr lang="en-IT" altLang="en-IT" sz="1000" baseline="30000">
                <a:solidFill>
                  <a:srgbClr val="000000"/>
                </a:solidFill>
                <a:ea typeface="Times New Roman" panose="02020603050405020304" pitchFamily="18" charset="0"/>
                <a:cs typeface="Arial" panose="020B0604020202020204" pitchFamily="34" charset="0"/>
              </a:rPr>
              <a:t>+</a:t>
            </a:r>
            <a:r>
              <a:rPr lang="en-IT" altLang="en-IT" sz="1000">
                <a:solidFill>
                  <a:srgbClr val="000000"/>
                </a:solidFill>
                <a:ea typeface="Times New Roman" panose="02020603050405020304" pitchFamily="18" charset="0"/>
                <a:cs typeface="Arial" panose="020B0604020202020204" pitchFamily="34" charset="0"/>
              </a:rPr>
              <a:t> states in </a:t>
            </a:r>
            <a:r>
              <a:rPr lang="en-IT" altLang="en-IT" sz="1000" baseline="30000">
                <a:solidFill>
                  <a:srgbClr val="000000"/>
                </a:solidFill>
                <a:ea typeface="Times New Roman" panose="02020603050405020304" pitchFamily="18" charset="0"/>
                <a:cs typeface="Arial" panose="020B0604020202020204" pitchFamily="34" charset="0"/>
              </a:rPr>
              <a:t>110</a:t>
            </a:r>
            <a:r>
              <a:rPr lang="en-IT" altLang="en-IT" sz="1000">
                <a:solidFill>
                  <a:srgbClr val="000000"/>
                </a:solidFill>
                <a:ea typeface="Times New Roman" panose="02020603050405020304" pitchFamily="18" charset="0"/>
                <a:cs typeface="Arial" panose="020B0604020202020204" pitchFamily="34" charset="0"/>
              </a:rPr>
              <a:t>Sn and </a:t>
            </a:r>
            <a:r>
              <a:rPr lang="en-IT" altLang="en-IT" sz="1000" baseline="30000">
                <a:solidFill>
                  <a:srgbClr val="000000"/>
                </a:solidFill>
                <a:ea typeface="Times New Roman" panose="02020603050405020304" pitchFamily="18" charset="0"/>
                <a:cs typeface="Arial" panose="020B0604020202020204" pitchFamily="34" charset="0"/>
              </a:rPr>
              <a:t>112</a:t>
            </a:r>
            <a:r>
              <a:rPr lang="en-IT" altLang="en-IT" sz="1000">
                <a:solidFill>
                  <a:srgbClr val="000000"/>
                </a:solidFill>
                <a:ea typeface="Times New Roman" panose="02020603050405020304" pitchFamily="18" charset="0"/>
                <a:cs typeface="Arial" panose="020B0604020202020204" pitchFamily="34" charset="0"/>
              </a:rPr>
              <a:t>Sn and </a:t>
            </a:r>
            <a:r>
              <a:rPr lang="en-IT" altLang="en-IT" sz="1000" baseline="30000">
                <a:solidFill>
                  <a:srgbClr val="000000"/>
                </a:solidFill>
                <a:ea typeface="Times New Roman" panose="02020603050405020304" pitchFamily="18" charset="0"/>
                <a:cs typeface="Arial" panose="020B0604020202020204" pitchFamily="34" charset="0"/>
              </a:rPr>
              <a:t>108</a:t>
            </a:r>
            <a:r>
              <a:rPr lang="en-IT" altLang="en-IT" sz="1000">
                <a:solidFill>
                  <a:srgbClr val="000000"/>
                </a:solidFill>
                <a:ea typeface="Times New Roman" panose="02020603050405020304" pitchFamily="18" charset="0"/>
                <a:cs typeface="Arial" panose="020B0604020202020204" pitchFamily="34" charset="0"/>
              </a:rPr>
              <a:t>Cd</a:t>
            </a:r>
            <a:r>
              <a:rPr lang="en-GB" altLang="en-IT" sz="1000">
                <a:solidFill>
                  <a:srgbClr val="000000"/>
                </a:solidFill>
                <a:ea typeface="Times New Roman" panose="02020603050405020304" pitchFamily="18" charset="0"/>
                <a:cs typeface="Arial" panose="020B0604020202020204" pitchFamily="34" charset="0"/>
              </a:rPr>
              <a:t> </a:t>
            </a:r>
          </a:p>
          <a:p>
            <a:pPr algn="ctr"/>
            <a:r>
              <a:rPr lang="en-GB" altLang="en-IT" sz="1000">
                <a:solidFill>
                  <a:srgbClr val="000000"/>
                </a:solidFill>
                <a:ea typeface="Times New Roman" panose="02020603050405020304" pitchFamily="18" charset="0"/>
                <a:cs typeface="Arial" panose="020B0604020202020204" pitchFamily="34" charset="0"/>
              </a:rPr>
              <a:t>( N. Marginean, </a:t>
            </a:r>
            <a:r>
              <a:rPr lang="en-IT" altLang="en-IT" sz="1000">
                <a:solidFill>
                  <a:srgbClr val="000000"/>
                </a:solidFill>
                <a:ea typeface="Times New Roman" panose="02020603050405020304" pitchFamily="18" charset="0"/>
                <a:cs typeface="Arial" panose="020B0604020202020204" pitchFamily="34" charset="0"/>
              </a:rPr>
              <a:t>M.Ciemala</a:t>
            </a:r>
            <a:r>
              <a:rPr lang="en-GB" altLang="en-IT" sz="1000">
                <a:solidFill>
                  <a:srgbClr val="000000"/>
                </a:solidFill>
                <a:ea typeface="Times New Roman" panose="02020603050405020304" pitchFamily="18" charset="0"/>
                <a:cs typeface="Arial" panose="020B0604020202020204" pitchFamily="34" charset="0"/>
              </a:rPr>
              <a:t>, </a:t>
            </a:r>
            <a:r>
              <a:rPr lang="en-IT" altLang="en-IT" sz="1000">
                <a:solidFill>
                  <a:srgbClr val="000000"/>
                </a:solidFill>
                <a:ea typeface="Times New Roman" panose="02020603050405020304" pitchFamily="18" charset="0"/>
                <a:cs typeface="Arial" panose="020B0604020202020204" pitchFamily="34" charset="0"/>
              </a:rPr>
              <a:t>F.Crespi</a:t>
            </a:r>
            <a:r>
              <a:rPr lang="en-GB" altLang="en-IT" sz="1000">
                <a:solidFill>
                  <a:srgbClr val="000000"/>
                </a:solidFill>
                <a:ea typeface="Times New Roman" panose="02020603050405020304" pitchFamily="18" charset="0"/>
                <a:cs typeface="Arial" panose="020B0604020202020204" pitchFamily="34" charset="0"/>
              </a:rPr>
              <a:t>)</a:t>
            </a:r>
            <a:endParaRPr lang="en-IT" altLang="en-IT" sz="1000">
              <a:ea typeface="Calibri" panose="020F050202020403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E1DF04F3-C8A5-0EDA-B726-6E601A35DA1E}"/>
              </a:ext>
            </a:extLst>
          </p:cNvPr>
          <p:cNvSpPr txBox="1"/>
          <p:nvPr/>
        </p:nvSpPr>
        <p:spPr>
          <a:xfrm>
            <a:off x="5703138" y="3572384"/>
            <a:ext cx="3068593" cy="400110"/>
          </a:xfrm>
          <a:prstGeom prst="rect">
            <a:avLst/>
          </a:prstGeom>
          <a:solidFill>
            <a:srgbClr val="49B1FF"/>
          </a:solidFill>
          <a:ln w="57150">
            <a:solidFill>
              <a:srgbClr val="FFC000"/>
            </a:solidFill>
          </a:ln>
        </p:spPr>
        <p:txBody>
          <a:bodyPr>
            <a:spAutoFit/>
          </a:bodyPr>
          <a:lstStyle/>
          <a:p>
            <a:pPr algn="ctr">
              <a:defRPr/>
            </a:pPr>
            <a:r>
              <a:rPr lang="en-IT" sz="1000" dirty="0">
                <a:solidFill>
                  <a:srgbClr val="000000"/>
                </a:solidFill>
                <a:highlight>
                  <a:srgbClr val="49B1FF"/>
                </a:highlight>
                <a:ea typeface="Times New Roman" panose="02020603050405020304" pitchFamily="18" charset="0"/>
                <a:cs typeface="Arial" panose="020B0604020202020204" pitchFamily="34" charset="0"/>
              </a:rPr>
              <a:t>The low energy fusion in the system </a:t>
            </a:r>
            <a:r>
              <a:rPr lang="en-IT" sz="1000" baseline="30000" dirty="0">
                <a:solidFill>
                  <a:srgbClr val="000000"/>
                </a:solidFill>
                <a:highlight>
                  <a:srgbClr val="49B1FF"/>
                </a:highlight>
                <a:ea typeface="Times New Roman" panose="02020603050405020304" pitchFamily="18" charset="0"/>
                <a:cs typeface="Arial" panose="020B0604020202020204" pitchFamily="34" charset="0"/>
              </a:rPr>
              <a:t>12</a:t>
            </a:r>
            <a:r>
              <a:rPr lang="en-IT" sz="1000" dirty="0">
                <a:solidFill>
                  <a:srgbClr val="000000"/>
                </a:solidFill>
                <a:highlight>
                  <a:srgbClr val="49B1FF"/>
                </a:highlight>
                <a:ea typeface="Times New Roman" panose="02020603050405020304" pitchFamily="18" charset="0"/>
                <a:cs typeface="Arial" panose="020B0604020202020204" pitchFamily="34" charset="0"/>
              </a:rPr>
              <a:t>C + </a:t>
            </a:r>
            <a:r>
              <a:rPr lang="en-IT" sz="1000" baseline="30000" dirty="0">
                <a:solidFill>
                  <a:srgbClr val="000000"/>
                </a:solidFill>
                <a:highlight>
                  <a:srgbClr val="49B1FF"/>
                </a:highlight>
                <a:ea typeface="Times New Roman" panose="02020603050405020304" pitchFamily="18" charset="0"/>
                <a:cs typeface="Arial" panose="020B0604020202020204" pitchFamily="34" charset="0"/>
              </a:rPr>
              <a:t>26</a:t>
            </a:r>
            <a:r>
              <a:rPr lang="en-IT" sz="1000" dirty="0">
                <a:solidFill>
                  <a:srgbClr val="000000"/>
                </a:solidFill>
                <a:highlight>
                  <a:srgbClr val="49B1FF"/>
                </a:highlight>
                <a:ea typeface="Times New Roman" panose="02020603050405020304" pitchFamily="18" charset="0"/>
                <a:cs typeface="Arial" panose="020B0604020202020204" pitchFamily="34" charset="0"/>
              </a:rPr>
              <a:t>Mg</a:t>
            </a:r>
            <a:r>
              <a:rPr lang="en-GB" sz="1000" dirty="0">
                <a:solidFill>
                  <a:srgbClr val="000000"/>
                </a:solidFill>
                <a:highlight>
                  <a:srgbClr val="49B1FF"/>
                </a:highlight>
                <a:ea typeface="Times New Roman" panose="02020603050405020304" pitchFamily="18" charset="0"/>
                <a:cs typeface="Arial" panose="020B0604020202020204" pitchFamily="34" charset="0"/>
              </a:rPr>
              <a:t> </a:t>
            </a:r>
          </a:p>
          <a:p>
            <a:pPr algn="ctr">
              <a:defRPr/>
            </a:pPr>
            <a:r>
              <a:rPr lang="en-GB" sz="1000" dirty="0">
                <a:solidFill>
                  <a:srgbClr val="000000"/>
                </a:solidFill>
                <a:highlight>
                  <a:srgbClr val="49B1FF"/>
                </a:highlight>
                <a:ea typeface="Times New Roman" panose="02020603050405020304" pitchFamily="18" charset="0"/>
                <a:cs typeface="Arial" panose="020B0604020202020204" pitchFamily="34" charset="0"/>
              </a:rPr>
              <a:t>(G. </a:t>
            </a:r>
            <a:r>
              <a:rPr lang="en-GB" sz="1000" dirty="0" err="1">
                <a:solidFill>
                  <a:srgbClr val="000000"/>
                </a:solidFill>
                <a:highlight>
                  <a:srgbClr val="49B1FF"/>
                </a:highlight>
                <a:ea typeface="Times New Roman" panose="02020603050405020304" pitchFamily="18" charset="0"/>
                <a:cs typeface="Arial" panose="020B0604020202020204" pitchFamily="34" charset="0"/>
              </a:rPr>
              <a:t>Montagnoli</a:t>
            </a:r>
            <a:r>
              <a:rPr lang="en-GB" sz="1000" dirty="0">
                <a:solidFill>
                  <a:srgbClr val="000000"/>
                </a:solidFill>
                <a:highlight>
                  <a:srgbClr val="49B1FF"/>
                </a:highlight>
                <a:ea typeface="Times New Roman" panose="02020603050405020304" pitchFamily="18" charset="0"/>
                <a:cs typeface="Arial" panose="020B0604020202020204" pitchFamily="34" charset="0"/>
              </a:rPr>
              <a:t>)</a:t>
            </a:r>
            <a:endParaRPr lang="en-IT" sz="1000" dirty="0">
              <a:highlight>
                <a:srgbClr val="49B1FF"/>
              </a:highlight>
              <a:ea typeface="Calibri" panose="020F0502020204030204" pitchFamily="34" charset="0"/>
              <a:cs typeface="Arial" panose="020B0604020202020204" pitchFamily="34" charset="0"/>
            </a:endParaRPr>
          </a:p>
        </p:txBody>
      </p:sp>
      <p:sp>
        <p:nvSpPr>
          <p:cNvPr id="22544" name="TextBox 1">
            <a:extLst>
              <a:ext uri="{FF2B5EF4-FFF2-40B4-BE49-F238E27FC236}">
                <a16:creationId xmlns:a16="http://schemas.microsoft.com/office/drawing/2014/main" id="{D38202BC-7A46-E0EF-A57D-78BF4F060A8B}"/>
              </a:ext>
            </a:extLst>
          </p:cNvPr>
          <p:cNvSpPr txBox="1">
            <a:spLocks noChangeArrowheads="1"/>
          </p:cNvSpPr>
          <p:nvPr/>
        </p:nvSpPr>
        <p:spPr bwMode="auto">
          <a:xfrm>
            <a:off x="1155700" y="1284288"/>
            <a:ext cx="12969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b="1">
                <a:solidFill>
                  <a:srgbClr val="0070C0"/>
                </a:solidFill>
              </a:rPr>
              <a:t>Priority A</a:t>
            </a:r>
          </a:p>
          <a:p>
            <a:r>
              <a:rPr lang="it-IT" altLang="en-IT" b="1">
                <a:solidFill>
                  <a:srgbClr val="00B050"/>
                </a:solidFill>
              </a:rPr>
              <a:t>Priority B</a:t>
            </a:r>
          </a:p>
        </p:txBody>
      </p:sp>
      <p:sp>
        <p:nvSpPr>
          <p:cNvPr id="22545" name="TextBox 12">
            <a:extLst>
              <a:ext uri="{FF2B5EF4-FFF2-40B4-BE49-F238E27FC236}">
                <a16:creationId xmlns:a16="http://schemas.microsoft.com/office/drawing/2014/main" id="{DFD1F0B2-9D89-1502-BCED-9F4B576A7235}"/>
              </a:ext>
            </a:extLst>
          </p:cNvPr>
          <p:cNvSpPr txBox="1">
            <a:spLocks noChangeArrowheads="1"/>
          </p:cNvSpPr>
          <p:nvPr/>
        </p:nvSpPr>
        <p:spPr bwMode="auto">
          <a:xfrm>
            <a:off x="5138738" y="4033838"/>
            <a:ext cx="3790950" cy="401637"/>
          </a:xfrm>
          <a:prstGeom prst="rect">
            <a:avLst/>
          </a:prstGeom>
          <a:solidFill>
            <a:srgbClr val="49B1FF"/>
          </a:solidFill>
          <a:ln w="57150">
            <a:solidFill>
              <a:srgbClr val="FFC000"/>
            </a:solidFill>
            <a:miter lim="800000"/>
            <a:headEnd/>
            <a:tailEnd/>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GB" altLang="en-IT" sz="1000">
                <a:solidFill>
                  <a:srgbClr val="000000"/>
                </a:solidFill>
                <a:latin typeface="Helvetica" pitchFamily="2" charset="0"/>
              </a:rPr>
              <a:t>Test Ni/Zn target vicinity of the Z=28 neutron rich isotopes</a:t>
            </a:r>
          </a:p>
          <a:p>
            <a:pPr algn="ctr"/>
            <a:r>
              <a:rPr lang="en-GB" altLang="en-IT" sz="1000">
                <a:solidFill>
                  <a:srgbClr val="000000"/>
                </a:solidFill>
                <a:ea typeface="Times New Roman" panose="02020603050405020304" pitchFamily="18" charset="0"/>
                <a:cs typeface="Arial" panose="020B0604020202020204" pitchFamily="34" charset="0"/>
              </a:rPr>
              <a:t>(</a:t>
            </a:r>
            <a:r>
              <a:rPr lang="en-IT" altLang="en-IT" sz="1000">
                <a:solidFill>
                  <a:srgbClr val="000000"/>
                </a:solidFill>
              </a:rPr>
              <a:t>R.M.PerezVidal/S.Bottoni/E.Sahin/A.Illana</a:t>
            </a:r>
            <a:r>
              <a:rPr lang="en-IT" altLang="en-IT" sz="1000"/>
              <a:t> </a:t>
            </a:r>
            <a:r>
              <a:rPr lang="en-GB" altLang="en-IT" sz="1000">
                <a:solidFill>
                  <a:srgbClr val="000000"/>
                </a:solidFill>
              </a:rPr>
              <a:t>)</a:t>
            </a:r>
            <a:endParaRPr lang="en-IT" altLang="en-IT" sz="1000">
              <a:cs typeface="Calibri" panose="020F05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descr="A picture containing graphical user interface&#10;&#10;Description automatically generated">
            <a:extLst>
              <a:ext uri="{FF2B5EF4-FFF2-40B4-BE49-F238E27FC236}">
                <a16:creationId xmlns:a16="http://schemas.microsoft.com/office/drawing/2014/main" id="{9960A11B-5F95-149D-CADA-D2A5B42C68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34" t="19759" r="16672" b="-2"/>
          <a:stretch>
            <a:fillRect/>
          </a:stretch>
        </p:blipFill>
        <p:spPr bwMode="auto">
          <a:xfrm>
            <a:off x="744538" y="1368425"/>
            <a:ext cx="7772400" cy="538321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3554" name="Title 1">
            <a:extLst>
              <a:ext uri="{FF2B5EF4-FFF2-40B4-BE49-F238E27FC236}">
                <a16:creationId xmlns:a16="http://schemas.microsoft.com/office/drawing/2014/main" id="{6CAEF030-D325-E54B-206B-484F949678FD}"/>
              </a:ext>
            </a:extLst>
          </p:cNvPr>
          <p:cNvSpPr>
            <a:spLocks noGrp="1" noChangeArrowheads="1"/>
          </p:cNvSpPr>
          <p:nvPr>
            <p:ph type="title"/>
          </p:nvPr>
        </p:nvSpPr>
        <p:spPr/>
        <p:txBody>
          <a:bodyPr/>
          <a:lstStyle/>
          <a:p>
            <a:r>
              <a:rPr lang="it-IT" altLang="en-IT"/>
              <a:t>Second AGATA physics campaign</a:t>
            </a:r>
          </a:p>
        </p:txBody>
      </p:sp>
      <p:sp>
        <p:nvSpPr>
          <p:cNvPr id="23555" name="TextBox 2">
            <a:extLst>
              <a:ext uri="{FF2B5EF4-FFF2-40B4-BE49-F238E27FC236}">
                <a16:creationId xmlns:a16="http://schemas.microsoft.com/office/drawing/2014/main" id="{EEC6C143-301E-6B2D-2C79-16E095CA0CE2}"/>
              </a:ext>
            </a:extLst>
          </p:cNvPr>
          <p:cNvSpPr txBox="1">
            <a:spLocks noChangeArrowheads="1"/>
          </p:cNvSpPr>
          <p:nvPr/>
        </p:nvSpPr>
        <p:spPr bwMode="auto">
          <a:xfrm>
            <a:off x="2092325" y="1574800"/>
            <a:ext cx="4778375" cy="461963"/>
          </a:xfrm>
          <a:prstGeom prst="rect">
            <a:avLst/>
          </a:prstGeom>
          <a:solidFill>
            <a:srgbClr val="00B050"/>
          </a:solidFill>
          <a:ln w="57150">
            <a:solidFill>
              <a:srgbClr val="FFC000"/>
            </a:solidFill>
            <a:miter lim="800000"/>
            <a:headEnd/>
            <a:tailEnd/>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IT" sz="1200">
                <a:solidFill>
                  <a:srgbClr val="000000"/>
                </a:solidFill>
                <a:cs typeface="Arial" panose="020B0604020202020204" pitchFamily="34" charset="0"/>
              </a:rPr>
              <a:t>Octupole correlations in the neutron deficient plutonium isotopes (</a:t>
            </a:r>
            <a:r>
              <a:rPr lang="en-IT" altLang="en-IT" sz="1200">
                <a:solidFill>
                  <a:srgbClr val="000000"/>
                </a:solidFill>
                <a:cs typeface="Arial" panose="020B0604020202020204" pitchFamily="34" charset="0"/>
              </a:rPr>
              <a:t>J.F.Smith/D.Mengoni </a:t>
            </a:r>
            <a:r>
              <a:rPr lang="en-GB" altLang="en-IT" sz="1200">
                <a:solidFill>
                  <a:srgbClr val="000000"/>
                </a:solidFill>
                <a:cs typeface="Arial" panose="020B0604020202020204" pitchFamily="34" charset="0"/>
              </a:rPr>
              <a:t>)</a:t>
            </a:r>
          </a:p>
        </p:txBody>
      </p:sp>
      <p:sp>
        <p:nvSpPr>
          <p:cNvPr id="23556" name="TextBox 4">
            <a:extLst>
              <a:ext uri="{FF2B5EF4-FFF2-40B4-BE49-F238E27FC236}">
                <a16:creationId xmlns:a16="http://schemas.microsoft.com/office/drawing/2014/main" id="{B09A9B29-1EEB-C61A-B4EC-F038C65E24AA}"/>
              </a:ext>
            </a:extLst>
          </p:cNvPr>
          <p:cNvSpPr txBox="1">
            <a:spLocks noChangeArrowheads="1"/>
          </p:cNvSpPr>
          <p:nvPr/>
        </p:nvSpPr>
        <p:spPr bwMode="auto">
          <a:xfrm>
            <a:off x="3167063" y="5703888"/>
            <a:ext cx="4791075" cy="461962"/>
          </a:xfrm>
          <a:prstGeom prst="rect">
            <a:avLst/>
          </a:prstGeom>
          <a:solidFill>
            <a:srgbClr val="00B050"/>
          </a:solidFill>
          <a:ln w="57150">
            <a:solidFill>
              <a:srgbClr val="FFC000"/>
            </a:solidFill>
            <a:miter lim="800000"/>
            <a:headEnd/>
            <a:tailEnd/>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IT" sz="1200">
                <a:solidFill>
                  <a:srgbClr val="000000"/>
                </a:solidFill>
                <a:cs typeface="Arial" panose="020B0604020202020204" pitchFamily="34" charset="0"/>
              </a:rPr>
              <a:t>Spectroscopy and lifetime measurements toward the Island of Inversion (</a:t>
            </a:r>
            <a:r>
              <a:rPr lang="en-IT" altLang="en-IT" sz="1200">
                <a:solidFill>
                  <a:srgbClr val="000000"/>
                </a:solidFill>
                <a:cs typeface="Arial" panose="020B0604020202020204" pitchFamily="34" charset="0"/>
              </a:rPr>
              <a:t>K.Wimmer/S.Bottoni/G.Benzoni/F.Recchia/P.Aguilera</a:t>
            </a:r>
            <a:r>
              <a:rPr lang="en-GB" altLang="en-IT" sz="1200">
                <a:solidFill>
                  <a:srgbClr val="000000"/>
                </a:solidFill>
                <a:cs typeface="Arial" panose="020B0604020202020204" pitchFamily="34" charset="0"/>
              </a:rPr>
              <a:t>)</a:t>
            </a:r>
          </a:p>
        </p:txBody>
      </p:sp>
      <p:sp>
        <p:nvSpPr>
          <p:cNvPr id="23557" name="TextBox 6">
            <a:extLst>
              <a:ext uri="{FF2B5EF4-FFF2-40B4-BE49-F238E27FC236}">
                <a16:creationId xmlns:a16="http://schemas.microsoft.com/office/drawing/2014/main" id="{B2853A72-EBDD-C0E4-CB0F-DA381AFD922F}"/>
              </a:ext>
            </a:extLst>
          </p:cNvPr>
          <p:cNvSpPr txBox="1">
            <a:spLocks noChangeArrowheads="1"/>
          </p:cNvSpPr>
          <p:nvPr/>
        </p:nvSpPr>
        <p:spPr bwMode="auto">
          <a:xfrm>
            <a:off x="5024438" y="2719388"/>
            <a:ext cx="3729037" cy="461962"/>
          </a:xfrm>
          <a:prstGeom prst="rect">
            <a:avLst/>
          </a:prstGeom>
          <a:solidFill>
            <a:srgbClr val="00B050"/>
          </a:solidFill>
          <a:ln w="57150">
            <a:solidFill>
              <a:srgbClr val="FFC000"/>
            </a:solidFill>
            <a:miter lim="800000"/>
            <a:headEnd/>
            <a:tailEnd/>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IT" sz="1200">
                <a:solidFill>
                  <a:srgbClr val="000000"/>
                </a:solidFill>
                <a:cs typeface="Arial" panose="020B0604020202020204" pitchFamily="34" charset="0"/>
              </a:rPr>
              <a:t>Investigating the low-lying states of </a:t>
            </a:r>
            <a:r>
              <a:rPr lang="en-GB" altLang="en-IT" sz="1200" baseline="30000">
                <a:solidFill>
                  <a:srgbClr val="000000"/>
                </a:solidFill>
                <a:cs typeface="Arial" panose="020B0604020202020204" pitchFamily="34" charset="0"/>
              </a:rPr>
              <a:t>196</a:t>
            </a:r>
            <a:r>
              <a:rPr lang="en-GB" altLang="en-IT" sz="1200">
                <a:solidFill>
                  <a:srgbClr val="000000"/>
                </a:solidFill>
                <a:cs typeface="Arial" panose="020B0604020202020204" pitchFamily="34" charset="0"/>
              </a:rPr>
              <a:t>Os via lifetime measurements (</a:t>
            </a:r>
            <a:r>
              <a:rPr lang="en-IT" altLang="en-IT" sz="1200">
                <a:solidFill>
                  <a:srgbClr val="000000"/>
                </a:solidFill>
                <a:cs typeface="Arial" panose="020B0604020202020204" pitchFamily="34" charset="0"/>
              </a:rPr>
              <a:t>D.Brugnara/M.Sedlak/J.Pellumaj</a:t>
            </a:r>
            <a:r>
              <a:rPr lang="en-GB" altLang="en-IT" sz="1200">
                <a:solidFill>
                  <a:srgbClr val="000000"/>
                </a:solidFill>
                <a:cs typeface="Arial" panose="020B0604020202020204" pitchFamily="34" charset="0"/>
              </a:rPr>
              <a:t>)</a:t>
            </a:r>
          </a:p>
        </p:txBody>
      </p:sp>
      <p:sp>
        <p:nvSpPr>
          <p:cNvPr id="23558" name="TextBox 8">
            <a:extLst>
              <a:ext uri="{FF2B5EF4-FFF2-40B4-BE49-F238E27FC236}">
                <a16:creationId xmlns:a16="http://schemas.microsoft.com/office/drawing/2014/main" id="{1191FF73-F68F-421F-4A16-4A85DA00DF93}"/>
              </a:ext>
            </a:extLst>
          </p:cNvPr>
          <p:cNvSpPr txBox="1">
            <a:spLocks noChangeArrowheads="1"/>
          </p:cNvSpPr>
          <p:nvPr/>
        </p:nvSpPr>
        <p:spPr bwMode="auto">
          <a:xfrm>
            <a:off x="5189538" y="3273425"/>
            <a:ext cx="3692525" cy="46196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IT" sz="1200">
                <a:solidFill>
                  <a:srgbClr val="000000"/>
                </a:solidFill>
                <a:cs typeface="Arial" panose="020B0604020202020204" pitchFamily="34" charset="0"/>
              </a:rPr>
              <a:t>Towards the </a:t>
            </a:r>
            <a:r>
              <a:rPr lang="en-GB" altLang="en-IT" sz="1200" baseline="30000">
                <a:solidFill>
                  <a:srgbClr val="000000"/>
                </a:solidFill>
                <a:cs typeface="Arial" panose="020B0604020202020204" pitchFamily="34" charset="0"/>
              </a:rPr>
              <a:t>132</a:t>
            </a:r>
            <a:r>
              <a:rPr lang="en-GB" altLang="en-IT" sz="1200">
                <a:solidFill>
                  <a:srgbClr val="000000"/>
                </a:solidFill>
                <a:cs typeface="Arial" panose="020B0604020202020204" pitchFamily="34" charset="0"/>
              </a:rPr>
              <a:t>Sn nucleus via lifetime measurements (</a:t>
            </a:r>
            <a:r>
              <a:rPr lang="en-IT" altLang="en-IT" sz="1200">
                <a:solidFill>
                  <a:srgbClr val="000000"/>
                </a:solidFill>
                <a:cs typeface="Arial" panose="020B0604020202020204" pitchFamily="34" charset="0"/>
              </a:rPr>
              <a:t>M.Siciliano/I.Zanon/S.Bottoni</a:t>
            </a:r>
            <a:r>
              <a:rPr lang="en-GB" altLang="en-IT" sz="1200">
                <a:solidFill>
                  <a:srgbClr val="000000"/>
                </a:solidFill>
                <a:cs typeface="Arial" panose="020B0604020202020204" pitchFamily="34" charset="0"/>
              </a:rPr>
              <a:t>)</a:t>
            </a:r>
          </a:p>
        </p:txBody>
      </p:sp>
      <p:sp>
        <p:nvSpPr>
          <p:cNvPr id="23559" name="TextBox 10">
            <a:extLst>
              <a:ext uri="{FF2B5EF4-FFF2-40B4-BE49-F238E27FC236}">
                <a16:creationId xmlns:a16="http://schemas.microsoft.com/office/drawing/2014/main" id="{037694A2-CD38-E094-D0DA-2A4E5DE28A42}"/>
              </a:ext>
            </a:extLst>
          </p:cNvPr>
          <p:cNvSpPr txBox="1">
            <a:spLocks noChangeArrowheads="1"/>
          </p:cNvSpPr>
          <p:nvPr/>
        </p:nvSpPr>
        <p:spPr bwMode="auto">
          <a:xfrm>
            <a:off x="185738" y="2924175"/>
            <a:ext cx="4352925" cy="46196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IT" sz="1200">
                <a:solidFill>
                  <a:srgbClr val="000000"/>
                </a:solidFill>
                <a:cs typeface="Arial" panose="020B0604020202020204" pitchFamily="34" charset="0"/>
              </a:rPr>
              <a:t>Isospin Mixing in the </a:t>
            </a:r>
            <a:r>
              <a:rPr lang="en-GB" altLang="en-IT" sz="1200" baseline="30000">
                <a:solidFill>
                  <a:srgbClr val="000000"/>
                </a:solidFill>
                <a:cs typeface="Arial" panose="020B0604020202020204" pitchFamily="34" charset="0"/>
              </a:rPr>
              <a:t>72</a:t>
            </a:r>
            <a:r>
              <a:rPr lang="en-GB" altLang="en-IT" sz="1200">
                <a:solidFill>
                  <a:srgbClr val="000000"/>
                </a:solidFill>
                <a:cs typeface="Arial" panose="020B0604020202020204" pitchFamily="34" charset="0"/>
              </a:rPr>
              <a:t>Kr Lifetime measurement of E1 isospin forbidden transitions (</a:t>
            </a:r>
            <a:r>
              <a:rPr lang="en-IT" altLang="en-IT" sz="1200">
                <a:solidFill>
                  <a:srgbClr val="000000"/>
                </a:solidFill>
                <a:cs typeface="Arial" panose="020B0604020202020204" pitchFamily="34" charset="0"/>
              </a:rPr>
              <a:t>A.Ertoprak/G.DeAngelis/B.Rubio</a:t>
            </a:r>
            <a:r>
              <a:rPr lang="en-GB" altLang="en-IT" sz="1200">
                <a:solidFill>
                  <a:srgbClr val="000000"/>
                </a:solidFill>
                <a:cs typeface="Arial" panose="020B0604020202020204" pitchFamily="34" charset="0"/>
              </a:rPr>
              <a:t>)</a:t>
            </a:r>
          </a:p>
        </p:txBody>
      </p:sp>
      <p:sp>
        <p:nvSpPr>
          <p:cNvPr id="23560" name="TextBox 12">
            <a:extLst>
              <a:ext uri="{FF2B5EF4-FFF2-40B4-BE49-F238E27FC236}">
                <a16:creationId xmlns:a16="http://schemas.microsoft.com/office/drawing/2014/main" id="{F2DA0ABC-5B21-9DFF-447A-16DC9A5737B9}"/>
              </a:ext>
            </a:extLst>
          </p:cNvPr>
          <p:cNvSpPr txBox="1">
            <a:spLocks noChangeArrowheads="1"/>
          </p:cNvSpPr>
          <p:nvPr/>
        </p:nvSpPr>
        <p:spPr bwMode="auto">
          <a:xfrm>
            <a:off x="3757613" y="3778250"/>
            <a:ext cx="5183187" cy="46196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IT" sz="1200">
                <a:solidFill>
                  <a:srgbClr val="000000"/>
                </a:solidFill>
                <a:cs typeface="Arial" panose="020B0604020202020204" pitchFamily="34" charset="0"/>
              </a:rPr>
              <a:t>The fusion dynamics far below the barrier for </a:t>
            </a:r>
            <a:r>
              <a:rPr lang="en-GB" altLang="en-IT" sz="1200" baseline="30000">
                <a:solidFill>
                  <a:srgbClr val="000000"/>
                </a:solidFill>
                <a:cs typeface="Arial" panose="020B0604020202020204" pitchFamily="34" charset="0"/>
              </a:rPr>
              <a:t>12</a:t>
            </a:r>
            <a:r>
              <a:rPr lang="en-GB" altLang="en-IT" sz="1200">
                <a:solidFill>
                  <a:srgbClr val="000000"/>
                </a:solidFill>
                <a:cs typeface="Arial" panose="020B0604020202020204" pitchFamily="34" charset="0"/>
              </a:rPr>
              <a:t>C+</a:t>
            </a:r>
            <a:r>
              <a:rPr lang="en-GB" altLang="en-IT" sz="1200" baseline="30000">
                <a:solidFill>
                  <a:srgbClr val="000000"/>
                </a:solidFill>
                <a:cs typeface="Arial" panose="020B0604020202020204" pitchFamily="34" charset="0"/>
              </a:rPr>
              <a:t>24</a:t>
            </a:r>
            <a:r>
              <a:rPr lang="en-GB" altLang="en-IT" sz="1200">
                <a:solidFill>
                  <a:srgbClr val="000000"/>
                </a:solidFill>
                <a:cs typeface="Arial" panose="020B0604020202020204" pitchFamily="34" charset="0"/>
              </a:rPr>
              <a:t>Mg by gamma particle coincidences with AGATA+Si detectors (</a:t>
            </a:r>
            <a:r>
              <a:rPr lang="en-IT" altLang="en-IT" sz="1200">
                <a:solidFill>
                  <a:srgbClr val="000000"/>
                </a:solidFill>
                <a:cs typeface="Arial" panose="020B0604020202020204" pitchFamily="34" charset="0"/>
              </a:rPr>
              <a:t>G.Montagnoli/A.Stefanini)</a:t>
            </a:r>
            <a:endParaRPr lang="en-GB" altLang="en-IT" sz="1200">
              <a:solidFill>
                <a:srgbClr val="000000"/>
              </a:solidFill>
              <a:cs typeface="Arial" panose="020B0604020202020204" pitchFamily="34" charset="0"/>
            </a:endParaRPr>
          </a:p>
        </p:txBody>
      </p:sp>
      <p:sp>
        <p:nvSpPr>
          <p:cNvPr id="23561" name="TextBox 14">
            <a:extLst>
              <a:ext uri="{FF2B5EF4-FFF2-40B4-BE49-F238E27FC236}">
                <a16:creationId xmlns:a16="http://schemas.microsoft.com/office/drawing/2014/main" id="{2A2DD0D1-864B-45C2-5830-FC1E363AF944}"/>
              </a:ext>
            </a:extLst>
          </p:cNvPr>
          <p:cNvSpPr txBox="1">
            <a:spLocks noChangeArrowheads="1"/>
          </p:cNvSpPr>
          <p:nvPr/>
        </p:nvSpPr>
        <p:spPr bwMode="auto">
          <a:xfrm>
            <a:off x="4381500" y="4695825"/>
            <a:ext cx="4252913" cy="46196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IT" sz="1200">
                <a:solidFill>
                  <a:srgbClr val="000000"/>
                </a:solidFill>
                <a:latin typeface="Helvetica" pitchFamily="2" charset="0"/>
              </a:rPr>
              <a:t>Doorway states and the development of deformation in the Island of inversion around </a:t>
            </a:r>
            <a:r>
              <a:rPr lang="en-GB" altLang="en-IT" sz="1200" baseline="30000">
                <a:solidFill>
                  <a:srgbClr val="000000"/>
                </a:solidFill>
                <a:latin typeface="Helvetica" pitchFamily="2" charset="0"/>
              </a:rPr>
              <a:t>32</a:t>
            </a:r>
            <a:r>
              <a:rPr lang="en-GB" altLang="en-IT" sz="1200">
                <a:solidFill>
                  <a:srgbClr val="000000"/>
                </a:solidFill>
                <a:latin typeface="Helvetica" pitchFamily="2" charset="0"/>
              </a:rPr>
              <a:t>Mg (</a:t>
            </a:r>
            <a:r>
              <a:rPr lang="en-IT" altLang="en-IT" sz="1200">
                <a:solidFill>
                  <a:srgbClr val="000000"/>
                </a:solidFill>
              </a:rPr>
              <a:t>S.Lenzi/D.Ackermann</a:t>
            </a:r>
            <a:r>
              <a:rPr lang="en-GB" altLang="en-IT" sz="1200">
                <a:solidFill>
                  <a:srgbClr val="000000"/>
                </a:solidFill>
                <a:latin typeface="Helvetica" pitchFamily="2" charset="0"/>
              </a:rPr>
              <a:t>)</a:t>
            </a:r>
          </a:p>
        </p:txBody>
      </p:sp>
      <p:sp>
        <p:nvSpPr>
          <p:cNvPr id="23562" name="TextBox 16">
            <a:extLst>
              <a:ext uri="{FF2B5EF4-FFF2-40B4-BE49-F238E27FC236}">
                <a16:creationId xmlns:a16="http://schemas.microsoft.com/office/drawing/2014/main" id="{9F7265A2-0146-30B2-E086-42BDF400F03C}"/>
              </a:ext>
            </a:extLst>
          </p:cNvPr>
          <p:cNvSpPr txBox="1">
            <a:spLocks noChangeArrowheads="1"/>
          </p:cNvSpPr>
          <p:nvPr/>
        </p:nvSpPr>
        <p:spPr bwMode="auto">
          <a:xfrm>
            <a:off x="711200" y="6388100"/>
            <a:ext cx="3787775" cy="27781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IT" sz="1200">
                <a:solidFill>
                  <a:srgbClr val="000000"/>
                </a:solidFill>
                <a:cs typeface="Arial" panose="020B0604020202020204" pitchFamily="34" charset="0"/>
              </a:rPr>
              <a:t>Lifetime of the 6793 keV state in </a:t>
            </a:r>
            <a:r>
              <a:rPr lang="en-GB" altLang="en-IT" sz="1200" baseline="30000">
                <a:solidFill>
                  <a:srgbClr val="000000"/>
                </a:solidFill>
                <a:cs typeface="Arial" panose="020B0604020202020204" pitchFamily="34" charset="0"/>
              </a:rPr>
              <a:t>15</a:t>
            </a:r>
            <a:r>
              <a:rPr lang="en-GB" altLang="en-IT" sz="1200">
                <a:solidFill>
                  <a:srgbClr val="000000"/>
                </a:solidFill>
                <a:cs typeface="Arial" panose="020B0604020202020204" pitchFamily="34" charset="0"/>
              </a:rPr>
              <a:t>O (</a:t>
            </a:r>
            <a:r>
              <a:rPr lang="en-IT" altLang="en-IT" sz="1200">
                <a:solidFill>
                  <a:srgbClr val="000000"/>
                </a:solidFill>
                <a:cs typeface="Arial" panose="020B0604020202020204" pitchFamily="34" charset="0"/>
              </a:rPr>
              <a:t>J.Skowronski</a:t>
            </a:r>
            <a:r>
              <a:rPr lang="en-GB" altLang="en-IT" sz="1200">
                <a:solidFill>
                  <a:srgbClr val="000000"/>
                </a:solidFill>
                <a:cs typeface="Arial" panose="020B0604020202020204" pitchFamily="34" charset="0"/>
              </a:rPr>
              <a:t>)</a:t>
            </a:r>
          </a:p>
        </p:txBody>
      </p:sp>
      <p:sp>
        <p:nvSpPr>
          <p:cNvPr id="23563" name="TextBox 18">
            <a:extLst>
              <a:ext uri="{FF2B5EF4-FFF2-40B4-BE49-F238E27FC236}">
                <a16:creationId xmlns:a16="http://schemas.microsoft.com/office/drawing/2014/main" id="{5ABA7811-11E7-A7FC-FE8C-3C8FA0391FEE}"/>
              </a:ext>
            </a:extLst>
          </p:cNvPr>
          <p:cNvSpPr txBox="1">
            <a:spLocks noChangeArrowheads="1"/>
          </p:cNvSpPr>
          <p:nvPr/>
        </p:nvSpPr>
        <p:spPr bwMode="auto">
          <a:xfrm>
            <a:off x="261938" y="3429000"/>
            <a:ext cx="3262312" cy="646113"/>
          </a:xfrm>
          <a:prstGeom prst="rect">
            <a:avLst/>
          </a:prstGeom>
          <a:solidFill>
            <a:srgbClr val="00B050"/>
          </a:solidFill>
          <a:ln>
            <a:noFill/>
          </a:ln>
          <a:extLs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IT" sz="1200">
                <a:solidFill>
                  <a:srgbClr val="000000"/>
                </a:solidFill>
                <a:cs typeface="Arial" panose="020B0604020202020204" pitchFamily="34" charset="0"/>
              </a:rPr>
              <a:t>Emergence of enhanced collectivity near magic nuclei: Coulomb excitation of </a:t>
            </a:r>
            <a:r>
              <a:rPr lang="en-GB" altLang="en-IT" sz="1200" baseline="30000">
                <a:solidFill>
                  <a:srgbClr val="000000"/>
                </a:solidFill>
                <a:cs typeface="Arial" panose="020B0604020202020204" pitchFamily="34" charset="0"/>
              </a:rPr>
              <a:t>60</a:t>
            </a:r>
            <a:r>
              <a:rPr lang="en-GB" altLang="en-IT" sz="1200">
                <a:solidFill>
                  <a:srgbClr val="000000"/>
                </a:solidFill>
                <a:cs typeface="Arial" panose="020B0604020202020204" pitchFamily="34" charset="0"/>
              </a:rPr>
              <a:t>Ni (</a:t>
            </a:r>
            <a:r>
              <a:rPr lang="en-IT" altLang="en-IT" sz="1200">
                <a:solidFill>
                  <a:srgbClr val="000000"/>
                </a:solidFill>
                <a:cs typeface="Arial" panose="020B0604020202020204" pitchFamily="34" charset="0"/>
              </a:rPr>
              <a:t>K.HadynskaKlek/M.Rocchini/N.Marchini</a:t>
            </a:r>
            <a:r>
              <a:rPr lang="en-GB" altLang="en-IT" sz="1200">
                <a:solidFill>
                  <a:srgbClr val="000000"/>
                </a:solidFill>
                <a:cs typeface="Arial" panose="020B0604020202020204" pitchFamily="34" charset="0"/>
              </a:rPr>
              <a:t>) </a:t>
            </a:r>
          </a:p>
        </p:txBody>
      </p:sp>
      <p:sp>
        <p:nvSpPr>
          <p:cNvPr id="23564" name="TextBox 20">
            <a:extLst>
              <a:ext uri="{FF2B5EF4-FFF2-40B4-BE49-F238E27FC236}">
                <a16:creationId xmlns:a16="http://schemas.microsoft.com/office/drawing/2014/main" id="{D723B9A8-1E39-2CD1-1259-E5919918ACEA}"/>
              </a:ext>
            </a:extLst>
          </p:cNvPr>
          <p:cNvSpPr txBox="1">
            <a:spLocks noChangeArrowheads="1"/>
          </p:cNvSpPr>
          <p:nvPr/>
        </p:nvSpPr>
        <p:spPr bwMode="auto">
          <a:xfrm>
            <a:off x="30163" y="4795838"/>
            <a:ext cx="3262312" cy="646112"/>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IT" sz="1200">
                <a:solidFill>
                  <a:srgbClr val="000000"/>
                </a:solidFill>
                <a:cs typeface="Arial" panose="020B0604020202020204" pitchFamily="34" charset="0"/>
              </a:rPr>
              <a:t>Evolution of deformation along the calcium isotopic chain: Coulomb excitation of </a:t>
            </a:r>
            <a:r>
              <a:rPr lang="en-GB" altLang="en-IT" sz="1200" baseline="30000">
                <a:solidFill>
                  <a:srgbClr val="000000"/>
                </a:solidFill>
                <a:cs typeface="Arial" panose="020B0604020202020204" pitchFamily="34" charset="0"/>
              </a:rPr>
              <a:t>44</a:t>
            </a:r>
            <a:r>
              <a:rPr lang="en-GB" altLang="en-IT" sz="1200">
                <a:solidFill>
                  <a:srgbClr val="000000"/>
                </a:solidFill>
                <a:cs typeface="Arial" panose="020B0604020202020204" pitchFamily="34" charset="0"/>
              </a:rPr>
              <a:t>Ca (</a:t>
            </a:r>
            <a:r>
              <a:rPr lang="en-US" altLang="en-IT" sz="1200">
                <a:solidFill>
                  <a:srgbClr val="000000"/>
                </a:solidFill>
                <a:cs typeface="Arial" panose="020B0604020202020204" pitchFamily="34" charset="0"/>
              </a:rPr>
              <a:t>M.Balogh/K.HadynskaKlek/P.J.Napiorkows</a:t>
            </a:r>
            <a:r>
              <a:rPr lang="en-GB" altLang="en-IT" sz="1200">
                <a:solidFill>
                  <a:srgbClr val="000000"/>
                </a:solidFill>
                <a:cs typeface="Arial" panose="020B0604020202020204" pitchFamily="34" charset="0"/>
              </a:rPr>
              <a:t>)</a:t>
            </a:r>
            <a:endParaRPr lang="en-IT" altLang="en-IT" sz="1200">
              <a:solidFill>
                <a:srgbClr val="000000"/>
              </a:solidFill>
              <a:cs typeface="Arial" panose="020B0604020202020204" pitchFamily="34" charset="0"/>
            </a:endParaRPr>
          </a:p>
        </p:txBody>
      </p:sp>
      <p:sp>
        <p:nvSpPr>
          <p:cNvPr id="23565" name="TextBox 1">
            <a:extLst>
              <a:ext uri="{FF2B5EF4-FFF2-40B4-BE49-F238E27FC236}">
                <a16:creationId xmlns:a16="http://schemas.microsoft.com/office/drawing/2014/main" id="{6CBE4C7F-7E83-AD2C-0B0E-E68C7242514A}"/>
              </a:ext>
            </a:extLst>
          </p:cNvPr>
          <p:cNvSpPr txBox="1">
            <a:spLocks noChangeArrowheads="1"/>
          </p:cNvSpPr>
          <p:nvPr/>
        </p:nvSpPr>
        <p:spPr bwMode="auto">
          <a:xfrm>
            <a:off x="1244600" y="2176463"/>
            <a:ext cx="12969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b="1">
                <a:solidFill>
                  <a:srgbClr val="0070C0"/>
                </a:solidFill>
              </a:rPr>
              <a:t>Priority A</a:t>
            </a:r>
          </a:p>
          <a:p>
            <a:r>
              <a:rPr lang="it-IT" altLang="en-IT" b="1">
                <a:solidFill>
                  <a:srgbClr val="00B050"/>
                </a:solidFill>
              </a:rPr>
              <a:t>Priority B</a:t>
            </a:r>
          </a:p>
        </p:txBody>
      </p:sp>
      <p:sp>
        <p:nvSpPr>
          <p:cNvPr id="23566" name="TextBox 12">
            <a:extLst>
              <a:ext uri="{FF2B5EF4-FFF2-40B4-BE49-F238E27FC236}">
                <a16:creationId xmlns:a16="http://schemas.microsoft.com/office/drawing/2014/main" id="{04626DE1-17E8-AD54-A035-B06ABBD914B4}"/>
              </a:ext>
            </a:extLst>
          </p:cNvPr>
          <p:cNvSpPr txBox="1">
            <a:spLocks noChangeArrowheads="1"/>
          </p:cNvSpPr>
          <p:nvPr/>
        </p:nvSpPr>
        <p:spPr bwMode="auto">
          <a:xfrm>
            <a:off x="3068638" y="5229225"/>
            <a:ext cx="5722937" cy="400050"/>
          </a:xfrm>
          <a:prstGeom prst="rect">
            <a:avLst/>
          </a:prstGeom>
          <a:solidFill>
            <a:srgbClr val="49B1FF"/>
          </a:solidFill>
          <a:ln w="57150">
            <a:solidFill>
              <a:srgbClr val="FFC000"/>
            </a:solidFill>
            <a:prstDash val="sysDash"/>
            <a:miter lim="800000"/>
            <a:headEnd/>
            <a:tailEnd/>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GB" altLang="en-IT" sz="1000">
                <a:solidFill>
                  <a:srgbClr val="000000"/>
                </a:solidFill>
                <a:latin typeface="Helvetica" pitchFamily="2" charset="0"/>
              </a:rPr>
              <a:t>Nuclear structure in the vicinity of the Z=28 neutron rich isotopes with AGATA and PRISMA</a:t>
            </a:r>
          </a:p>
          <a:p>
            <a:pPr algn="ctr"/>
            <a:r>
              <a:rPr lang="en-GB" altLang="en-IT" sz="1000">
                <a:solidFill>
                  <a:srgbClr val="000000"/>
                </a:solidFill>
                <a:ea typeface="Times New Roman" panose="02020603050405020304" pitchFamily="18" charset="0"/>
                <a:cs typeface="Arial" panose="020B0604020202020204" pitchFamily="34" charset="0"/>
              </a:rPr>
              <a:t>(</a:t>
            </a:r>
            <a:r>
              <a:rPr lang="en-IT" altLang="en-IT" sz="1000">
                <a:solidFill>
                  <a:srgbClr val="000000"/>
                </a:solidFill>
              </a:rPr>
              <a:t>R.M.PerezVidal/S.Bottoni/E.Sahin/A.Illana</a:t>
            </a:r>
            <a:r>
              <a:rPr lang="en-IT" altLang="en-IT" sz="1000"/>
              <a:t> </a:t>
            </a:r>
            <a:r>
              <a:rPr lang="en-GB" altLang="en-IT" sz="1000">
                <a:solidFill>
                  <a:srgbClr val="000000"/>
                </a:solidFill>
              </a:rPr>
              <a:t>)</a:t>
            </a:r>
            <a:endParaRPr lang="en-IT" altLang="en-IT" sz="1000">
              <a:cs typeface="Calibri" panose="020F0502020204030204" pitchFamily="34" charset="0"/>
            </a:endParaRPr>
          </a:p>
        </p:txBody>
      </p:sp>
      <p:sp>
        <p:nvSpPr>
          <p:cNvPr id="11" name="TextBox 10">
            <a:extLst>
              <a:ext uri="{FF2B5EF4-FFF2-40B4-BE49-F238E27FC236}">
                <a16:creationId xmlns:a16="http://schemas.microsoft.com/office/drawing/2014/main" id="{E80CBE8C-F2B9-C784-04BC-38646E71700D}"/>
              </a:ext>
            </a:extLst>
          </p:cNvPr>
          <p:cNvSpPr txBox="1"/>
          <p:nvPr/>
        </p:nvSpPr>
        <p:spPr>
          <a:xfrm>
            <a:off x="134937" y="4149080"/>
            <a:ext cx="2933700" cy="553998"/>
          </a:xfrm>
          <a:prstGeom prst="rect">
            <a:avLst/>
          </a:prstGeom>
          <a:solidFill>
            <a:srgbClr val="49B1FF"/>
          </a:solidFill>
          <a:ln w="57150">
            <a:solidFill>
              <a:srgbClr val="FFC000"/>
            </a:solidFill>
          </a:ln>
        </p:spPr>
        <p:txBody>
          <a:bodyPr>
            <a:spAutoFit/>
          </a:bodyPr>
          <a:lstStyle/>
          <a:p>
            <a:pPr algn="ctr">
              <a:defRPr/>
            </a:pPr>
            <a:r>
              <a:rPr lang="en-GB" sz="1000" dirty="0">
                <a:solidFill>
                  <a:srgbClr val="000000"/>
                </a:solidFill>
                <a:latin typeface="Helvetica" pitchFamily="2" charset="0"/>
              </a:rPr>
              <a:t>Study of shape coexistence in </a:t>
            </a:r>
            <a:r>
              <a:rPr lang="en-GB" sz="1000" baseline="30000" dirty="0">
                <a:solidFill>
                  <a:srgbClr val="000000"/>
                </a:solidFill>
                <a:latin typeface="Helvetica" pitchFamily="2" charset="0"/>
              </a:rPr>
              <a:t>60</a:t>
            </a:r>
            <a:r>
              <a:rPr lang="en-GB" sz="1000" dirty="0">
                <a:solidFill>
                  <a:srgbClr val="000000"/>
                </a:solidFill>
                <a:latin typeface="Helvetica" pitchFamily="2" charset="0"/>
              </a:rPr>
              <a:t>Fe via lifetime measurement of excited 0</a:t>
            </a:r>
            <a:r>
              <a:rPr lang="en-GB" sz="1000" baseline="30000" dirty="0">
                <a:solidFill>
                  <a:srgbClr val="000000"/>
                </a:solidFill>
                <a:latin typeface="Helvetica" pitchFamily="2" charset="0"/>
              </a:rPr>
              <a:t>+</a:t>
            </a:r>
            <a:r>
              <a:rPr lang="en-GB" sz="1000" dirty="0">
                <a:solidFill>
                  <a:srgbClr val="000000"/>
                </a:solidFill>
                <a:latin typeface="Helvetica" pitchFamily="2" charset="0"/>
              </a:rPr>
              <a:t> states </a:t>
            </a:r>
          </a:p>
          <a:p>
            <a:pPr algn="ctr">
              <a:defRPr/>
            </a:pPr>
            <a:r>
              <a:rPr lang="en-GB" sz="1000" dirty="0">
                <a:solidFill>
                  <a:srgbClr val="000000"/>
                </a:solidFill>
                <a:highlight>
                  <a:srgbClr val="49B1FF"/>
                </a:highlight>
                <a:ea typeface="Times New Roman" panose="02020603050405020304" pitchFamily="18" charset="0"/>
                <a:cs typeface="Arial" panose="020B0604020202020204" pitchFamily="34" charset="0"/>
              </a:rPr>
              <a:t>(</a:t>
            </a:r>
            <a:r>
              <a:rPr lang="en-IT" sz="1000" dirty="0">
                <a:solidFill>
                  <a:srgbClr val="000000"/>
                </a:solidFill>
                <a:ea typeface="Times New Roman" panose="02020603050405020304" pitchFamily="18" charset="0"/>
              </a:rPr>
              <a:t>G.Pasqualato/J.Ljungvall </a:t>
            </a:r>
            <a:r>
              <a:rPr lang="en-IT" sz="1000" dirty="0"/>
              <a:t> </a:t>
            </a:r>
            <a:r>
              <a:rPr lang="en-GB" sz="1000" dirty="0">
                <a:solidFill>
                  <a:srgbClr val="000000"/>
                </a:solidFill>
                <a:highlight>
                  <a:srgbClr val="49B1FF"/>
                </a:highlight>
                <a:ea typeface="Times New Roman" panose="02020603050405020304" pitchFamily="18" charset="0"/>
                <a:cs typeface="Arial" panose="020B0604020202020204" pitchFamily="34" charset="0"/>
              </a:rPr>
              <a:t>) </a:t>
            </a:r>
            <a:endParaRPr lang="en-IT" sz="1000" dirty="0">
              <a:highlight>
                <a:srgbClr val="49B1FF"/>
              </a:highlight>
              <a:ea typeface="Calibri" panose="020F0502020204030204" pitchFamily="34" charset="0"/>
              <a:cs typeface="Arial" panose="020B0604020202020204" pitchFamily="34" charset="0"/>
            </a:endParaRPr>
          </a:p>
        </p:txBody>
      </p:sp>
      <p:sp>
        <p:nvSpPr>
          <p:cNvPr id="23568" name="TextBox 6">
            <a:extLst>
              <a:ext uri="{FF2B5EF4-FFF2-40B4-BE49-F238E27FC236}">
                <a16:creationId xmlns:a16="http://schemas.microsoft.com/office/drawing/2014/main" id="{14716078-5B5D-2C5F-2A30-9D62B6992A6A}"/>
              </a:ext>
            </a:extLst>
          </p:cNvPr>
          <p:cNvSpPr txBox="1">
            <a:spLocks noChangeArrowheads="1"/>
          </p:cNvSpPr>
          <p:nvPr/>
        </p:nvSpPr>
        <p:spPr bwMode="auto">
          <a:xfrm>
            <a:off x="5124450" y="2276475"/>
            <a:ext cx="3573463" cy="368300"/>
          </a:xfrm>
          <a:prstGeom prst="rect">
            <a:avLst/>
          </a:prstGeom>
          <a:solidFill>
            <a:srgbClr val="49B1FF"/>
          </a:solidFill>
          <a:ln w="57150">
            <a:solidFill>
              <a:srgbClr val="FFC000"/>
            </a:solidFill>
            <a:miter lim="800000"/>
            <a:headEnd/>
            <a:tailEnd/>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lnSpc>
                <a:spcPct val="90000"/>
              </a:lnSpc>
            </a:pPr>
            <a:r>
              <a:rPr lang="en-GB" altLang="en-IT" sz="1000">
                <a:solidFill>
                  <a:srgbClr val="000000"/>
                </a:solidFill>
                <a:latin typeface="Helvetica" pitchFamily="2" charset="0"/>
              </a:rPr>
              <a:t>Probing nucleon nucleon correlations in the </a:t>
            </a:r>
            <a:r>
              <a:rPr lang="en-GB" altLang="en-IT" sz="1000" baseline="30000">
                <a:solidFill>
                  <a:srgbClr val="000000"/>
                </a:solidFill>
                <a:latin typeface="Helvetica" pitchFamily="2" charset="0"/>
              </a:rPr>
              <a:t>48</a:t>
            </a:r>
            <a:r>
              <a:rPr lang="en-GB" altLang="en-IT" sz="1000">
                <a:solidFill>
                  <a:srgbClr val="000000"/>
                </a:solidFill>
                <a:latin typeface="Helvetica" pitchFamily="2" charset="0"/>
              </a:rPr>
              <a:t>Ca+</a:t>
            </a:r>
            <a:r>
              <a:rPr lang="en-GB" altLang="en-IT" sz="1000" baseline="30000">
                <a:solidFill>
                  <a:srgbClr val="000000"/>
                </a:solidFill>
                <a:latin typeface="Helvetica" pitchFamily="2" charset="0"/>
              </a:rPr>
              <a:t>208</a:t>
            </a:r>
            <a:r>
              <a:rPr lang="en-GB" altLang="en-IT" sz="1000">
                <a:solidFill>
                  <a:srgbClr val="000000"/>
                </a:solidFill>
                <a:latin typeface="Helvetica" pitchFamily="2" charset="0"/>
              </a:rPr>
              <a:t>Pb system below the Coulomb barrier</a:t>
            </a:r>
            <a:r>
              <a:rPr lang="en-GB" altLang="en-IT" sz="1000">
                <a:solidFill>
                  <a:srgbClr val="000000"/>
                </a:solidFill>
                <a:ea typeface="Calibri" panose="020F0502020204030204" pitchFamily="34" charset="0"/>
                <a:cs typeface="Arial" panose="020B0604020202020204" pitchFamily="34" charset="0"/>
                <a:sym typeface="Calibri" panose="020F0502020204030204" pitchFamily="34" charset="0"/>
              </a:rPr>
              <a:t>(T. Mijatovic L. Corradi)</a:t>
            </a:r>
          </a:p>
        </p:txBody>
      </p:sp>
      <p:sp>
        <p:nvSpPr>
          <p:cNvPr id="23569" name="TextBox 8">
            <a:extLst>
              <a:ext uri="{FF2B5EF4-FFF2-40B4-BE49-F238E27FC236}">
                <a16:creationId xmlns:a16="http://schemas.microsoft.com/office/drawing/2014/main" id="{39DEC383-FCDE-5561-62CD-BAA60D275832}"/>
              </a:ext>
            </a:extLst>
          </p:cNvPr>
          <p:cNvSpPr txBox="1">
            <a:spLocks noChangeArrowheads="1"/>
          </p:cNvSpPr>
          <p:nvPr/>
        </p:nvSpPr>
        <p:spPr bwMode="auto">
          <a:xfrm>
            <a:off x="4595813" y="917575"/>
            <a:ext cx="3824287" cy="554038"/>
          </a:xfrm>
          <a:prstGeom prst="rect">
            <a:avLst/>
          </a:prstGeom>
          <a:solidFill>
            <a:srgbClr val="49B1FF"/>
          </a:solidFill>
          <a:ln w="57150">
            <a:solidFill>
              <a:srgbClr val="FFC000"/>
            </a:solidFill>
            <a:prstDash val="sysDash"/>
            <a:miter lim="800000"/>
            <a:headEnd/>
            <a:tailEnd/>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GB" altLang="en-IT" sz="1000">
                <a:solidFill>
                  <a:srgbClr val="000000"/>
                </a:solidFill>
                <a:latin typeface="Helvetica" pitchFamily="2" charset="0"/>
              </a:rPr>
              <a:t>Search for octupole structures in the light U Th and Pa isotopes via Multinucleon transfer</a:t>
            </a:r>
            <a:r>
              <a:rPr lang="en-IT" altLang="en-IT" sz="1000">
                <a:solidFill>
                  <a:srgbClr val="000000"/>
                </a:solidFill>
                <a:ea typeface="Times New Roman" panose="02020603050405020304" pitchFamily="18" charset="0"/>
                <a:cs typeface="Arial" panose="020B0604020202020204" pitchFamily="34" charset="0"/>
              </a:rPr>
              <a:t> reactions</a:t>
            </a:r>
            <a:r>
              <a:rPr lang="en-GB" altLang="en-IT" sz="1000">
                <a:solidFill>
                  <a:srgbClr val="000000"/>
                </a:solidFill>
                <a:ea typeface="Times New Roman" panose="02020603050405020304" pitchFamily="18" charset="0"/>
                <a:cs typeface="Arial" panose="020B0604020202020204" pitchFamily="34" charset="0"/>
              </a:rPr>
              <a:t> </a:t>
            </a:r>
          </a:p>
          <a:p>
            <a:pPr algn="ctr"/>
            <a:r>
              <a:rPr lang="en-GB" altLang="en-IT" sz="1000">
                <a:solidFill>
                  <a:srgbClr val="000000"/>
                </a:solidFill>
                <a:ea typeface="Times New Roman" panose="02020603050405020304" pitchFamily="18" charset="0"/>
                <a:cs typeface="Arial" panose="020B0604020202020204" pitchFamily="34" charset="0"/>
              </a:rPr>
              <a:t>(A. Goasduff  G. De Angelis)</a:t>
            </a:r>
            <a:endParaRPr lang="en-IT" altLang="en-IT" sz="1000">
              <a:ea typeface="Calibri" panose="020F0502020204030204" pitchFamily="34" charset="0"/>
              <a:cs typeface="Arial" panose="020B0604020202020204" pitchFamily="34" charset="0"/>
            </a:endParaRPr>
          </a:p>
        </p:txBody>
      </p:sp>
      <p:sp>
        <p:nvSpPr>
          <p:cNvPr id="23570" name="TextBox 18">
            <a:extLst>
              <a:ext uri="{FF2B5EF4-FFF2-40B4-BE49-F238E27FC236}">
                <a16:creationId xmlns:a16="http://schemas.microsoft.com/office/drawing/2014/main" id="{04E4234D-7884-DC38-3903-69A436F6758E}"/>
              </a:ext>
            </a:extLst>
          </p:cNvPr>
          <p:cNvSpPr txBox="1">
            <a:spLocks noChangeArrowheads="1"/>
          </p:cNvSpPr>
          <p:nvPr/>
        </p:nvSpPr>
        <p:spPr bwMode="auto">
          <a:xfrm>
            <a:off x="3578225" y="4238625"/>
            <a:ext cx="3128963" cy="461963"/>
          </a:xfrm>
          <a:prstGeom prst="rect">
            <a:avLst/>
          </a:prstGeom>
          <a:solidFill>
            <a:srgbClr val="49B1FF"/>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GB" altLang="en-IT" sz="1200">
                <a:solidFill>
                  <a:srgbClr val="000000"/>
                </a:solidFill>
                <a:latin typeface="Helvetica" pitchFamily="2" charset="0"/>
              </a:rPr>
              <a:t>Lifetime measurements around </a:t>
            </a:r>
            <a:r>
              <a:rPr lang="en-GB" altLang="en-IT" sz="1200" baseline="30000">
                <a:solidFill>
                  <a:srgbClr val="000000"/>
                </a:solidFill>
                <a:latin typeface="Helvetica" pitchFamily="2" charset="0"/>
              </a:rPr>
              <a:t>48</a:t>
            </a:r>
            <a:r>
              <a:rPr lang="en-GB" altLang="en-IT" sz="1200">
                <a:solidFill>
                  <a:srgbClr val="000000"/>
                </a:solidFill>
                <a:latin typeface="Helvetica" pitchFamily="2" charset="0"/>
              </a:rPr>
              <a:t>Ca</a:t>
            </a:r>
          </a:p>
          <a:p>
            <a:pPr algn="ctr"/>
            <a:r>
              <a:rPr lang="en-GB" altLang="en-IT" sz="1200">
                <a:solidFill>
                  <a:srgbClr val="000000"/>
                </a:solidFill>
                <a:ea typeface="Times New Roman" panose="02020603050405020304" pitchFamily="18" charset="0"/>
                <a:cs typeface="Arial" panose="020B0604020202020204" pitchFamily="34" charset="0"/>
              </a:rPr>
              <a:t>(C. Fransen, A. Gottardo, D. Menogni)</a:t>
            </a:r>
            <a:endParaRPr lang="en-IT" altLang="en-IT" sz="1200">
              <a:ea typeface="Calibri" panose="020F0502020204030204" pitchFamily="34" charset="0"/>
              <a:cs typeface="Arial" panose="020B0604020202020204" pitchFamily="34" charset="0"/>
            </a:endParaRPr>
          </a:p>
        </p:txBody>
      </p:sp>
      <p:sp>
        <p:nvSpPr>
          <p:cNvPr id="23571" name="TextBox 28">
            <a:extLst>
              <a:ext uri="{FF2B5EF4-FFF2-40B4-BE49-F238E27FC236}">
                <a16:creationId xmlns:a16="http://schemas.microsoft.com/office/drawing/2014/main" id="{4D860AA8-6CFA-1A6E-D5AB-155B78253F9E}"/>
              </a:ext>
            </a:extLst>
          </p:cNvPr>
          <p:cNvSpPr txBox="1">
            <a:spLocks noChangeArrowheads="1"/>
          </p:cNvSpPr>
          <p:nvPr/>
        </p:nvSpPr>
        <p:spPr bwMode="auto">
          <a:xfrm>
            <a:off x="4800600" y="6197600"/>
            <a:ext cx="4081463" cy="554038"/>
          </a:xfrm>
          <a:prstGeom prst="rect">
            <a:avLst/>
          </a:prstGeom>
          <a:solidFill>
            <a:srgbClr val="49B1FF"/>
          </a:solidFill>
          <a:ln w="57150">
            <a:solidFill>
              <a:srgbClr val="FFC000"/>
            </a:solidFill>
            <a:miter lim="800000"/>
            <a:headEnd/>
            <a:tailEnd/>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GB" altLang="en-IT" sz="1000">
                <a:solidFill>
                  <a:srgbClr val="000000"/>
                </a:solidFill>
                <a:latin typeface="Helvetica" pitchFamily="2" charset="0"/>
              </a:rPr>
              <a:t>Test of the CKM unitarity and the existence of Fierz interference through the measurement of superallowed beta decay of light nuclei </a:t>
            </a:r>
            <a:r>
              <a:rPr lang="en-GB" altLang="en-IT" sz="1000">
                <a:solidFill>
                  <a:srgbClr val="000000"/>
                </a:solidFill>
                <a:ea typeface="Times New Roman" panose="02020603050405020304" pitchFamily="18" charset="0"/>
                <a:cs typeface="Arial" panose="020B0604020202020204" pitchFamily="34" charset="0"/>
              </a:rPr>
              <a:t>(</a:t>
            </a:r>
            <a:r>
              <a:rPr lang="en-IT" altLang="en-IT" sz="1000">
                <a:solidFill>
                  <a:srgbClr val="000000"/>
                </a:solidFill>
              </a:rPr>
              <a:t>J.Ha/F.Recchia  </a:t>
            </a:r>
            <a:r>
              <a:rPr lang="en-GB" altLang="en-IT" sz="1000">
                <a:solidFill>
                  <a:srgbClr val="000000"/>
                </a:solidFill>
              </a:rPr>
              <a:t>)</a:t>
            </a:r>
            <a:endParaRPr lang="en-IT" altLang="en-IT" sz="1000">
              <a:cs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descr="A picture containing graphical user interface&#10;&#10;Description automatically generated">
            <a:extLst>
              <a:ext uri="{FF2B5EF4-FFF2-40B4-BE49-F238E27FC236}">
                <a16:creationId xmlns:a16="http://schemas.microsoft.com/office/drawing/2014/main" id="{187D6F2D-694F-66F3-27B9-0019F3B496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34" t="19759" r="16672" b="-2"/>
          <a:stretch>
            <a:fillRect/>
          </a:stretch>
        </p:blipFill>
        <p:spPr bwMode="auto">
          <a:xfrm>
            <a:off x="711200" y="1360488"/>
            <a:ext cx="7772400" cy="5383212"/>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578" name="TextBox 1">
            <a:extLst>
              <a:ext uri="{FF2B5EF4-FFF2-40B4-BE49-F238E27FC236}">
                <a16:creationId xmlns:a16="http://schemas.microsoft.com/office/drawing/2014/main" id="{54F03159-6CEB-ED92-80F2-AD341DFDADB7}"/>
              </a:ext>
            </a:extLst>
          </p:cNvPr>
          <p:cNvSpPr txBox="1">
            <a:spLocks noChangeArrowheads="1"/>
          </p:cNvSpPr>
          <p:nvPr/>
        </p:nvSpPr>
        <p:spPr bwMode="auto">
          <a:xfrm>
            <a:off x="4462463" y="1262063"/>
            <a:ext cx="12969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b="1">
                <a:solidFill>
                  <a:srgbClr val="0070C0"/>
                </a:solidFill>
              </a:rPr>
              <a:t>Priority A</a:t>
            </a:r>
          </a:p>
          <a:p>
            <a:r>
              <a:rPr lang="it-IT" altLang="en-IT" b="1">
                <a:solidFill>
                  <a:srgbClr val="00B050"/>
                </a:solidFill>
              </a:rPr>
              <a:t>Priority B</a:t>
            </a:r>
          </a:p>
        </p:txBody>
      </p:sp>
      <p:sp>
        <p:nvSpPr>
          <p:cNvPr id="24579" name="Title 1">
            <a:extLst>
              <a:ext uri="{FF2B5EF4-FFF2-40B4-BE49-F238E27FC236}">
                <a16:creationId xmlns:a16="http://schemas.microsoft.com/office/drawing/2014/main" id="{9FDE63C4-8597-03F8-8845-FDA991B1ABBE}"/>
              </a:ext>
            </a:extLst>
          </p:cNvPr>
          <p:cNvSpPr>
            <a:spLocks noGrp="1" noChangeArrowheads="1"/>
          </p:cNvSpPr>
          <p:nvPr>
            <p:ph type="title"/>
          </p:nvPr>
        </p:nvSpPr>
        <p:spPr/>
        <p:txBody>
          <a:bodyPr/>
          <a:lstStyle/>
          <a:p>
            <a:r>
              <a:rPr lang="it-IT" altLang="en-IT"/>
              <a:t>Third AGATA physics campaign</a:t>
            </a:r>
          </a:p>
        </p:txBody>
      </p:sp>
      <p:sp>
        <p:nvSpPr>
          <p:cNvPr id="24580" name="TextBox 16">
            <a:extLst>
              <a:ext uri="{FF2B5EF4-FFF2-40B4-BE49-F238E27FC236}">
                <a16:creationId xmlns:a16="http://schemas.microsoft.com/office/drawing/2014/main" id="{395D0FD8-A800-9CC6-075A-D3BE36FCCF22}"/>
              </a:ext>
            </a:extLst>
          </p:cNvPr>
          <p:cNvSpPr txBox="1">
            <a:spLocks noChangeArrowheads="1"/>
          </p:cNvSpPr>
          <p:nvPr/>
        </p:nvSpPr>
        <p:spPr bwMode="auto">
          <a:xfrm>
            <a:off x="711200" y="6388100"/>
            <a:ext cx="3787775" cy="277813"/>
          </a:xfrm>
          <a:prstGeom prst="rect">
            <a:avLst/>
          </a:prstGeom>
          <a:solidFill>
            <a:srgbClr val="00B0F0"/>
          </a:solidFill>
          <a:ln w="57150">
            <a:solidFill>
              <a:srgbClr val="FFC000"/>
            </a:solidFill>
            <a:miter lim="800000"/>
            <a:headEnd/>
            <a:tailEnd/>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IT" sz="1200">
                <a:solidFill>
                  <a:srgbClr val="000000"/>
                </a:solidFill>
                <a:cs typeface="Arial" panose="020B0604020202020204" pitchFamily="34" charset="0"/>
              </a:rPr>
              <a:t>Lifetime of the 6793 keV state in </a:t>
            </a:r>
            <a:r>
              <a:rPr lang="en-GB" altLang="en-IT" sz="1200" baseline="30000">
                <a:solidFill>
                  <a:srgbClr val="000000"/>
                </a:solidFill>
                <a:cs typeface="Arial" panose="020B0604020202020204" pitchFamily="34" charset="0"/>
              </a:rPr>
              <a:t>15</a:t>
            </a:r>
            <a:r>
              <a:rPr lang="en-GB" altLang="en-IT" sz="1200">
                <a:solidFill>
                  <a:srgbClr val="000000"/>
                </a:solidFill>
                <a:cs typeface="Arial" panose="020B0604020202020204" pitchFamily="34" charset="0"/>
              </a:rPr>
              <a:t>O (</a:t>
            </a:r>
            <a:r>
              <a:rPr lang="en-IT" altLang="en-IT" sz="1200">
                <a:solidFill>
                  <a:srgbClr val="000000"/>
                </a:solidFill>
                <a:cs typeface="Arial" panose="020B0604020202020204" pitchFamily="34" charset="0"/>
              </a:rPr>
              <a:t>J.Skowronski</a:t>
            </a:r>
            <a:r>
              <a:rPr lang="en-GB" altLang="en-IT" sz="1200">
                <a:solidFill>
                  <a:srgbClr val="000000"/>
                </a:solidFill>
                <a:cs typeface="Arial" panose="020B0604020202020204" pitchFamily="34" charset="0"/>
              </a:rPr>
              <a:t>)</a:t>
            </a:r>
          </a:p>
        </p:txBody>
      </p:sp>
      <p:sp>
        <p:nvSpPr>
          <p:cNvPr id="24581" name="TextBox 20">
            <a:extLst>
              <a:ext uri="{FF2B5EF4-FFF2-40B4-BE49-F238E27FC236}">
                <a16:creationId xmlns:a16="http://schemas.microsoft.com/office/drawing/2014/main" id="{82B6AB8D-E692-B64C-4B86-823667F14FC2}"/>
              </a:ext>
            </a:extLst>
          </p:cNvPr>
          <p:cNvSpPr txBox="1">
            <a:spLocks noChangeArrowheads="1"/>
          </p:cNvSpPr>
          <p:nvPr/>
        </p:nvSpPr>
        <p:spPr bwMode="auto">
          <a:xfrm>
            <a:off x="138113" y="5219700"/>
            <a:ext cx="3262312" cy="646113"/>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IT" sz="1200">
                <a:solidFill>
                  <a:srgbClr val="000000"/>
                </a:solidFill>
                <a:cs typeface="Arial" panose="020B0604020202020204" pitchFamily="34" charset="0"/>
              </a:rPr>
              <a:t>Evolution of deformation along the calcium isotopic chain: Coulomb excitation of </a:t>
            </a:r>
            <a:r>
              <a:rPr lang="en-GB" altLang="en-IT" sz="1200" baseline="30000">
                <a:solidFill>
                  <a:srgbClr val="000000"/>
                </a:solidFill>
                <a:cs typeface="Arial" panose="020B0604020202020204" pitchFamily="34" charset="0"/>
              </a:rPr>
              <a:t>44</a:t>
            </a:r>
            <a:r>
              <a:rPr lang="en-GB" altLang="en-IT" sz="1200">
                <a:solidFill>
                  <a:srgbClr val="000000"/>
                </a:solidFill>
                <a:cs typeface="Arial" panose="020B0604020202020204" pitchFamily="34" charset="0"/>
              </a:rPr>
              <a:t>Ca (</a:t>
            </a:r>
            <a:r>
              <a:rPr lang="en-US" altLang="en-IT" sz="1200">
                <a:solidFill>
                  <a:srgbClr val="000000"/>
                </a:solidFill>
                <a:cs typeface="Arial" panose="020B0604020202020204" pitchFamily="34" charset="0"/>
              </a:rPr>
              <a:t>M.Balogh/K.HadynskaKlek/P.J.Napiorkows</a:t>
            </a:r>
            <a:r>
              <a:rPr lang="en-GB" altLang="en-IT" sz="1200">
                <a:solidFill>
                  <a:srgbClr val="000000"/>
                </a:solidFill>
                <a:cs typeface="Arial" panose="020B0604020202020204" pitchFamily="34" charset="0"/>
              </a:rPr>
              <a:t>)</a:t>
            </a:r>
            <a:endParaRPr lang="en-IT" altLang="en-IT" sz="1200">
              <a:solidFill>
                <a:srgbClr val="000000"/>
              </a:solidFill>
              <a:cs typeface="Arial" panose="020B0604020202020204" pitchFamily="34" charset="0"/>
            </a:endParaRPr>
          </a:p>
        </p:txBody>
      </p:sp>
      <p:sp>
        <p:nvSpPr>
          <p:cNvPr id="24582" name="TextBox 6">
            <a:extLst>
              <a:ext uri="{FF2B5EF4-FFF2-40B4-BE49-F238E27FC236}">
                <a16:creationId xmlns:a16="http://schemas.microsoft.com/office/drawing/2014/main" id="{33AA90CC-0E6E-349C-88D7-7FA079310485}"/>
              </a:ext>
            </a:extLst>
          </p:cNvPr>
          <p:cNvSpPr txBox="1">
            <a:spLocks noChangeArrowheads="1"/>
          </p:cNvSpPr>
          <p:nvPr/>
        </p:nvSpPr>
        <p:spPr bwMode="auto">
          <a:xfrm>
            <a:off x="166688" y="4608513"/>
            <a:ext cx="3328987" cy="461962"/>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IT" sz="1200">
                <a:ea typeface="Times New Roman" panose="02020603050405020304" pitchFamily="18" charset="0"/>
                <a:cs typeface="Arial" panose="020B0604020202020204" pitchFamily="34" charset="0"/>
              </a:rPr>
              <a:t>Precise measurement of the B(E2; 2</a:t>
            </a:r>
            <a:r>
              <a:rPr lang="en-US" altLang="en-IT" sz="1200" baseline="30000">
                <a:ea typeface="Times New Roman" panose="02020603050405020304" pitchFamily="18" charset="0"/>
                <a:cs typeface="Arial" panose="020B0604020202020204" pitchFamily="34" charset="0"/>
              </a:rPr>
              <a:t>+</a:t>
            </a:r>
            <a:r>
              <a:rPr lang="en-US" altLang="en-IT" sz="1200" baseline="-25000">
                <a:ea typeface="Times New Roman" panose="02020603050405020304" pitchFamily="18" charset="0"/>
                <a:cs typeface="Arial" panose="020B0604020202020204" pitchFamily="34" charset="0"/>
              </a:rPr>
              <a:t>1</a:t>
            </a:r>
            <a:r>
              <a:rPr lang="en-US" altLang="en-IT" sz="1200">
                <a:ea typeface="Times New Roman" panose="02020603050405020304" pitchFamily="18" charset="0"/>
                <a:cs typeface="Arial" panose="020B0604020202020204" pitchFamily="34" charset="0"/>
              </a:rPr>
              <a:t> → 0</a:t>
            </a:r>
            <a:r>
              <a:rPr lang="en-US" altLang="en-IT" sz="1200" baseline="30000">
                <a:ea typeface="Times New Roman" panose="02020603050405020304" pitchFamily="18" charset="0"/>
                <a:cs typeface="Arial" panose="020B0604020202020204" pitchFamily="34" charset="0"/>
              </a:rPr>
              <a:t>+</a:t>
            </a:r>
            <a:r>
              <a:rPr lang="en-US" altLang="en-IT" sz="1200" baseline="-25000">
                <a:ea typeface="Times New Roman" panose="02020603050405020304" pitchFamily="18" charset="0"/>
                <a:cs typeface="Arial" panose="020B0604020202020204" pitchFamily="34" charset="0"/>
              </a:rPr>
              <a:t>1</a:t>
            </a:r>
            <a:r>
              <a:rPr lang="en-US" altLang="en-IT" sz="1200">
                <a:ea typeface="Times New Roman" panose="02020603050405020304" pitchFamily="18" charset="0"/>
                <a:cs typeface="Arial" panose="020B0604020202020204" pitchFamily="34" charset="0"/>
              </a:rPr>
              <a:t>) in </a:t>
            </a:r>
            <a:r>
              <a:rPr lang="en-US" altLang="en-IT" sz="1200" baseline="30000">
                <a:ea typeface="Times New Roman" panose="02020603050405020304" pitchFamily="18" charset="0"/>
                <a:cs typeface="Arial" panose="020B0604020202020204" pitchFamily="34" charset="0"/>
              </a:rPr>
              <a:t>56</a:t>
            </a:r>
            <a:r>
              <a:rPr lang="en-US" altLang="en-IT" sz="1200">
                <a:ea typeface="Times New Roman" panose="02020603050405020304" pitchFamily="18" charset="0"/>
                <a:cs typeface="Arial" panose="020B0604020202020204" pitchFamily="34" charset="0"/>
              </a:rPr>
              <a:t>Ni  (F. Galtarossa, A. Gottardo)</a:t>
            </a:r>
            <a:endParaRPr lang="it-IT" altLang="en-IT" sz="1200">
              <a:ea typeface="Times New Roman" panose="02020603050405020304" pitchFamily="18" charset="0"/>
              <a:cs typeface="Arial" panose="020B0604020202020204" pitchFamily="34" charset="0"/>
            </a:endParaRPr>
          </a:p>
        </p:txBody>
      </p:sp>
      <p:sp>
        <p:nvSpPr>
          <p:cNvPr id="24583" name="TextBox 8">
            <a:extLst>
              <a:ext uri="{FF2B5EF4-FFF2-40B4-BE49-F238E27FC236}">
                <a16:creationId xmlns:a16="http://schemas.microsoft.com/office/drawing/2014/main" id="{E47544CD-943B-5BF8-D344-79763B500A23}"/>
              </a:ext>
            </a:extLst>
          </p:cNvPr>
          <p:cNvSpPr txBox="1">
            <a:spLocks noChangeArrowheads="1"/>
          </p:cNvSpPr>
          <p:nvPr/>
        </p:nvSpPr>
        <p:spPr bwMode="auto">
          <a:xfrm>
            <a:off x="319088" y="2863850"/>
            <a:ext cx="3787775" cy="460375"/>
          </a:xfrm>
          <a:prstGeom prst="rect">
            <a:avLst/>
          </a:prstGeom>
          <a:solidFill>
            <a:srgbClr val="00B0F0"/>
          </a:solidFill>
          <a:ln w="57150">
            <a:solidFill>
              <a:srgbClr val="FFC000"/>
            </a:solidFill>
            <a:miter lim="800000"/>
            <a:headEnd/>
            <a:tailEnd/>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IT" sz="1200">
                <a:ea typeface="Times New Roman" panose="02020603050405020304" pitchFamily="18" charset="0"/>
                <a:cs typeface="Arial" panose="020B0604020202020204" pitchFamily="34" charset="0"/>
              </a:rPr>
              <a:t>Decay-out of the oblate, triaxial and highly-deformed bands in </a:t>
            </a:r>
            <a:r>
              <a:rPr lang="en-US" altLang="en-IT" sz="1200" baseline="30000">
                <a:ea typeface="Times New Roman" panose="02020603050405020304" pitchFamily="18" charset="0"/>
                <a:cs typeface="Arial" panose="020B0604020202020204" pitchFamily="34" charset="0"/>
              </a:rPr>
              <a:t>136,137</a:t>
            </a:r>
            <a:r>
              <a:rPr lang="en-US" altLang="en-IT" sz="1200">
                <a:ea typeface="Times New Roman" panose="02020603050405020304" pitchFamily="18" charset="0"/>
                <a:cs typeface="Arial" panose="020B0604020202020204" pitchFamily="34" charset="0"/>
              </a:rPr>
              <a:t>Nd (</a:t>
            </a:r>
            <a:r>
              <a:rPr lang="en-GB" altLang="en-IT" sz="1200">
                <a:solidFill>
                  <a:srgbClr val="000000"/>
                </a:solidFill>
                <a:ea typeface="Times New Roman" panose="02020603050405020304" pitchFamily="18" charset="0"/>
                <a:cs typeface="Arial" panose="020B0604020202020204" pitchFamily="34" charset="0"/>
              </a:rPr>
              <a:t>C. Petrache/O. Stezowski</a:t>
            </a:r>
            <a:r>
              <a:rPr lang="en-IT" altLang="en-IT" sz="1200">
                <a:ea typeface="Times New Roman" panose="02020603050405020304" pitchFamily="18" charset="0"/>
                <a:cs typeface="Arial" panose="020B0604020202020204" pitchFamily="34" charset="0"/>
              </a:rPr>
              <a:t> ) </a:t>
            </a:r>
            <a:endParaRPr lang="it-IT" altLang="en-IT" sz="1200">
              <a:ea typeface="Times New Roman" panose="02020603050405020304" pitchFamily="18" charset="0"/>
              <a:cs typeface="Arial" panose="020B0604020202020204" pitchFamily="34" charset="0"/>
            </a:endParaRPr>
          </a:p>
        </p:txBody>
      </p:sp>
      <p:sp>
        <p:nvSpPr>
          <p:cNvPr id="24584" name="TextBox 10">
            <a:extLst>
              <a:ext uri="{FF2B5EF4-FFF2-40B4-BE49-F238E27FC236}">
                <a16:creationId xmlns:a16="http://schemas.microsoft.com/office/drawing/2014/main" id="{4934F2BE-038D-5BE5-8CDE-F42F35D31CCD}"/>
              </a:ext>
            </a:extLst>
          </p:cNvPr>
          <p:cNvSpPr txBox="1">
            <a:spLocks noChangeArrowheads="1"/>
          </p:cNvSpPr>
          <p:nvPr/>
        </p:nvSpPr>
        <p:spPr bwMode="auto">
          <a:xfrm>
            <a:off x="3668713" y="5162550"/>
            <a:ext cx="4548187" cy="461963"/>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88900" algn="l"/>
                <a:tab pos="990600" algn="l"/>
              </a:tabLst>
              <a:defRPr>
                <a:solidFill>
                  <a:schemeClr val="tx1"/>
                </a:solidFill>
                <a:latin typeface="Arial" panose="020B0604020202020204" pitchFamily="34" charset="0"/>
                <a:ea typeface="MS PGothic" panose="020B0600070205080204" pitchFamily="34" charset="-128"/>
              </a:defRPr>
            </a:lvl1pPr>
            <a:lvl2pPr marL="742950" indent="-285750">
              <a:tabLst>
                <a:tab pos="88900" algn="l"/>
                <a:tab pos="990600" algn="l"/>
              </a:tabLst>
              <a:defRPr>
                <a:solidFill>
                  <a:schemeClr val="tx1"/>
                </a:solidFill>
                <a:latin typeface="Arial" panose="020B0604020202020204" pitchFamily="34" charset="0"/>
                <a:ea typeface="MS PGothic" panose="020B0600070205080204" pitchFamily="34" charset="-128"/>
              </a:defRPr>
            </a:lvl2pPr>
            <a:lvl3pPr marL="1143000" indent="-228600">
              <a:tabLst>
                <a:tab pos="88900" algn="l"/>
                <a:tab pos="990600" algn="l"/>
              </a:tabLst>
              <a:defRPr>
                <a:solidFill>
                  <a:schemeClr val="tx1"/>
                </a:solidFill>
                <a:latin typeface="Arial" panose="020B0604020202020204" pitchFamily="34" charset="0"/>
                <a:ea typeface="MS PGothic" panose="020B0600070205080204" pitchFamily="34" charset="-128"/>
              </a:defRPr>
            </a:lvl3pPr>
            <a:lvl4pPr marL="1600200" indent="-228600">
              <a:tabLst>
                <a:tab pos="88900" algn="l"/>
                <a:tab pos="990600" algn="l"/>
              </a:tabLst>
              <a:defRPr>
                <a:solidFill>
                  <a:schemeClr val="tx1"/>
                </a:solidFill>
                <a:latin typeface="Arial" panose="020B0604020202020204" pitchFamily="34" charset="0"/>
                <a:ea typeface="MS PGothic" panose="020B0600070205080204" pitchFamily="34" charset="-128"/>
              </a:defRPr>
            </a:lvl4pPr>
            <a:lvl5pPr marL="2057400" indent="-228600">
              <a:tabLst>
                <a:tab pos="88900" algn="l"/>
                <a:tab pos="9906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88900" algn="l"/>
                <a:tab pos="9906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88900" algn="l"/>
                <a:tab pos="9906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88900" algn="l"/>
                <a:tab pos="9906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88900" algn="l"/>
                <a:tab pos="990600" algn="l"/>
              </a:tabLst>
              <a:defRPr>
                <a:solidFill>
                  <a:schemeClr val="tx1"/>
                </a:solidFill>
                <a:latin typeface="Arial" panose="020B0604020202020204" pitchFamily="34" charset="0"/>
                <a:ea typeface="MS PGothic" panose="020B0600070205080204" pitchFamily="34" charset="-128"/>
              </a:defRPr>
            </a:lvl9pPr>
          </a:lstStyle>
          <a:p>
            <a:r>
              <a:rPr lang="en-US" altLang="en-IT" sz="1200">
                <a:ea typeface="Times New Roman" panose="02020603050405020304" pitchFamily="18" charset="0"/>
                <a:cs typeface="Arial" panose="020B0604020202020204" pitchFamily="34" charset="0"/>
              </a:rPr>
              <a:t>Shell and shapes above </a:t>
            </a:r>
            <a:r>
              <a:rPr lang="en-US" altLang="en-IT" sz="1200" baseline="30000">
                <a:ea typeface="Times New Roman" panose="02020603050405020304" pitchFamily="18" charset="0"/>
                <a:cs typeface="Arial" panose="020B0604020202020204" pitchFamily="34" charset="0"/>
              </a:rPr>
              <a:t>56</a:t>
            </a:r>
            <a:r>
              <a:rPr lang="en-US" altLang="en-IT" sz="1200">
                <a:ea typeface="Times New Roman" panose="02020603050405020304" pitchFamily="18" charset="0"/>
                <a:cs typeface="Arial" panose="020B0604020202020204" pitchFamily="34" charset="0"/>
              </a:rPr>
              <a:t>Ni: lifetime measurements in ground-state and side band of </a:t>
            </a:r>
            <a:r>
              <a:rPr lang="en-US" altLang="en-IT" sz="1200" baseline="30000">
                <a:ea typeface="Times New Roman" panose="02020603050405020304" pitchFamily="18" charset="0"/>
                <a:cs typeface="Arial" panose="020B0604020202020204" pitchFamily="34" charset="0"/>
              </a:rPr>
              <a:t>60</a:t>
            </a:r>
            <a:r>
              <a:rPr lang="en-US" altLang="en-IT" sz="1200">
                <a:ea typeface="Times New Roman" panose="02020603050405020304" pitchFamily="18" charset="0"/>
                <a:cs typeface="Arial" panose="020B0604020202020204" pitchFamily="34" charset="0"/>
              </a:rPr>
              <a:t>Zn (E. Pilotto, G. Pasqualato) </a:t>
            </a:r>
            <a:endParaRPr lang="it-IT" altLang="en-IT" sz="1200">
              <a:ea typeface="Times New Roman" panose="02020603050405020304" pitchFamily="18" charset="0"/>
              <a:cs typeface="Arial" panose="020B0604020202020204" pitchFamily="34" charset="0"/>
            </a:endParaRPr>
          </a:p>
        </p:txBody>
      </p:sp>
      <p:sp>
        <p:nvSpPr>
          <p:cNvPr id="24585" name="TextBox 10">
            <a:extLst>
              <a:ext uri="{FF2B5EF4-FFF2-40B4-BE49-F238E27FC236}">
                <a16:creationId xmlns:a16="http://schemas.microsoft.com/office/drawing/2014/main" id="{6469C262-87F1-9227-F48A-FBEC5418DDB3}"/>
              </a:ext>
            </a:extLst>
          </p:cNvPr>
          <p:cNvSpPr txBox="1">
            <a:spLocks noChangeArrowheads="1"/>
          </p:cNvSpPr>
          <p:nvPr/>
        </p:nvSpPr>
        <p:spPr bwMode="auto">
          <a:xfrm>
            <a:off x="146050" y="4052888"/>
            <a:ext cx="4352925" cy="461962"/>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IT" sz="1200">
                <a:solidFill>
                  <a:srgbClr val="000000"/>
                </a:solidFill>
                <a:cs typeface="Arial" panose="020B0604020202020204" pitchFamily="34" charset="0"/>
              </a:rPr>
              <a:t>Isospin Mixing in the </a:t>
            </a:r>
            <a:r>
              <a:rPr lang="en-GB" altLang="en-IT" sz="1200" baseline="30000">
                <a:solidFill>
                  <a:srgbClr val="000000"/>
                </a:solidFill>
                <a:cs typeface="Arial" panose="020B0604020202020204" pitchFamily="34" charset="0"/>
              </a:rPr>
              <a:t>72</a:t>
            </a:r>
            <a:r>
              <a:rPr lang="en-GB" altLang="en-IT" sz="1200">
                <a:solidFill>
                  <a:srgbClr val="000000"/>
                </a:solidFill>
                <a:cs typeface="Arial" panose="020B0604020202020204" pitchFamily="34" charset="0"/>
              </a:rPr>
              <a:t>Kr Lifetime measurement of E1 isospin forbidden transitions (</a:t>
            </a:r>
            <a:r>
              <a:rPr lang="en-IT" altLang="en-IT" sz="1200">
                <a:solidFill>
                  <a:srgbClr val="000000"/>
                </a:solidFill>
                <a:cs typeface="Arial" panose="020B0604020202020204" pitchFamily="34" charset="0"/>
              </a:rPr>
              <a:t>A.Ertoprak/G.DeAngelis/B.Rubio</a:t>
            </a:r>
            <a:r>
              <a:rPr lang="en-GB" altLang="en-IT" sz="1200">
                <a:solidFill>
                  <a:srgbClr val="000000"/>
                </a:solidFill>
                <a:cs typeface="Arial" panose="020B0604020202020204" pitchFamily="34" charset="0"/>
              </a:rPr>
              <a:t>)</a:t>
            </a:r>
          </a:p>
        </p:txBody>
      </p:sp>
      <p:sp>
        <p:nvSpPr>
          <p:cNvPr id="24586" name="TextBox 13">
            <a:extLst>
              <a:ext uri="{FF2B5EF4-FFF2-40B4-BE49-F238E27FC236}">
                <a16:creationId xmlns:a16="http://schemas.microsoft.com/office/drawing/2014/main" id="{CD0675FF-99EB-492F-FA43-C3CBCE564329}"/>
              </a:ext>
            </a:extLst>
          </p:cNvPr>
          <p:cNvSpPr txBox="1">
            <a:spLocks noChangeArrowheads="1"/>
          </p:cNvSpPr>
          <p:nvPr/>
        </p:nvSpPr>
        <p:spPr bwMode="auto">
          <a:xfrm>
            <a:off x="3170238" y="5775325"/>
            <a:ext cx="3600450" cy="461963"/>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IT" sz="1200">
                <a:ea typeface="Times New Roman" panose="02020603050405020304" pitchFamily="18" charset="0"/>
                <a:cs typeface="Arial" panose="020B0604020202020204" pitchFamily="34" charset="0"/>
              </a:rPr>
              <a:t>Two-Phonon Octupole excitation in </a:t>
            </a:r>
            <a:r>
              <a:rPr lang="en-US" altLang="en-IT" sz="1200" baseline="30000">
                <a:ea typeface="Times New Roman" panose="02020603050405020304" pitchFamily="18" charset="0"/>
                <a:cs typeface="Arial" panose="020B0604020202020204" pitchFamily="34" charset="0"/>
              </a:rPr>
              <a:t>96</a:t>
            </a:r>
            <a:r>
              <a:rPr lang="en-US" altLang="en-IT" sz="1200">
                <a:ea typeface="Times New Roman" panose="02020603050405020304" pitchFamily="18" charset="0"/>
                <a:cs typeface="Arial" panose="020B0604020202020204" pitchFamily="34" charset="0"/>
              </a:rPr>
              <a:t>Zr </a:t>
            </a:r>
          </a:p>
          <a:p>
            <a:r>
              <a:rPr lang="en-US" altLang="en-IT" sz="1200">
                <a:ea typeface="Times New Roman" panose="02020603050405020304" pitchFamily="18" charset="0"/>
                <a:cs typeface="Arial" panose="020B0604020202020204" pitchFamily="34" charset="0"/>
              </a:rPr>
              <a:t>(D. Stramaccioni, J.J. Valiente-Dobon, A. Gadea) </a:t>
            </a:r>
            <a:endParaRPr lang="it-IT" altLang="en-IT" sz="1200">
              <a:ea typeface="Times New Roman" panose="02020603050405020304" pitchFamily="18" charset="0"/>
              <a:cs typeface="Arial" panose="020B0604020202020204" pitchFamily="34" charset="0"/>
            </a:endParaRPr>
          </a:p>
        </p:txBody>
      </p:sp>
      <p:sp>
        <p:nvSpPr>
          <p:cNvPr id="24587" name="TextBox 12">
            <a:extLst>
              <a:ext uri="{FF2B5EF4-FFF2-40B4-BE49-F238E27FC236}">
                <a16:creationId xmlns:a16="http://schemas.microsoft.com/office/drawing/2014/main" id="{B11FEC7C-237A-BBE0-9871-0C57091FD922}"/>
              </a:ext>
            </a:extLst>
          </p:cNvPr>
          <p:cNvSpPr txBox="1">
            <a:spLocks noChangeArrowheads="1"/>
          </p:cNvSpPr>
          <p:nvPr/>
        </p:nvSpPr>
        <p:spPr bwMode="auto">
          <a:xfrm>
            <a:off x="5759450" y="3700463"/>
            <a:ext cx="3197225" cy="831850"/>
          </a:xfrm>
          <a:prstGeom prst="rect">
            <a:avLst/>
          </a:prstGeom>
          <a:solidFill>
            <a:srgbClr val="00B0F0"/>
          </a:solidFill>
          <a:ln w="57150">
            <a:solidFill>
              <a:srgbClr val="FFC000"/>
            </a:solidFill>
            <a:miter lim="800000"/>
            <a:headEnd/>
            <a:tailEnd/>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IT" sz="1200">
                <a:solidFill>
                  <a:srgbClr val="000000"/>
                </a:solidFill>
                <a:cs typeface="Arial" panose="020B0604020202020204" pitchFamily="34" charset="0"/>
              </a:rPr>
              <a:t>The fusion dynamics far below the barrier for </a:t>
            </a:r>
            <a:r>
              <a:rPr lang="en-GB" altLang="en-IT" sz="1200" baseline="30000">
                <a:solidFill>
                  <a:srgbClr val="000000"/>
                </a:solidFill>
                <a:cs typeface="Arial" panose="020B0604020202020204" pitchFamily="34" charset="0"/>
              </a:rPr>
              <a:t>12</a:t>
            </a:r>
            <a:r>
              <a:rPr lang="en-GB" altLang="en-IT" sz="1200">
                <a:solidFill>
                  <a:srgbClr val="000000"/>
                </a:solidFill>
                <a:cs typeface="Arial" panose="020B0604020202020204" pitchFamily="34" charset="0"/>
              </a:rPr>
              <a:t>C+</a:t>
            </a:r>
            <a:r>
              <a:rPr lang="en-GB" altLang="en-IT" sz="1200" baseline="30000">
                <a:solidFill>
                  <a:srgbClr val="000000"/>
                </a:solidFill>
                <a:cs typeface="Arial" panose="020B0604020202020204" pitchFamily="34" charset="0"/>
              </a:rPr>
              <a:t>24</a:t>
            </a:r>
            <a:r>
              <a:rPr lang="en-GB" altLang="en-IT" sz="1200">
                <a:solidFill>
                  <a:srgbClr val="000000"/>
                </a:solidFill>
                <a:cs typeface="Arial" panose="020B0604020202020204" pitchFamily="34" charset="0"/>
              </a:rPr>
              <a:t>Mg by gamma particle coincidences with AGATA+Si detectors (</a:t>
            </a:r>
            <a:r>
              <a:rPr lang="en-IT" altLang="en-IT" sz="1200">
                <a:solidFill>
                  <a:srgbClr val="000000"/>
                </a:solidFill>
                <a:cs typeface="Arial" panose="020B0604020202020204" pitchFamily="34" charset="0"/>
              </a:rPr>
              <a:t>G.Montagnoli/A.Stefanini)</a:t>
            </a:r>
            <a:endParaRPr lang="en-GB" altLang="en-IT" sz="1200">
              <a:solidFill>
                <a:srgbClr val="000000"/>
              </a:solidFill>
              <a:cs typeface="Arial" panose="020B0604020202020204" pitchFamily="34" charset="0"/>
            </a:endParaRPr>
          </a:p>
        </p:txBody>
      </p:sp>
      <p:sp>
        <p:nvSpPr>
          <p:cNvPr id="24588" name="TextBox 16">
            <a:extLst>
              <a:ext uri="{FF2B5EF4-FFF2-40B4-BE49-F238E27FC236}">
                <a16:creationId xmlns:a16="http://schemas.microsoft.com/office/drawing/2014/main" id="{DE55E5B6-5A76-E741-81D3-29695D64A913}"/>
              </a:ext>
            </a:extLst>
          </p:cNvPr>
          <p:cNvSpPr txBox="1">
            <a:spLocks noChangeArrowheads="1"/>
          </p:cNvSpPr>
          <p:nvPr/>
        </p:nvSpPr>
        <p:spPr bwMode="auto">
          <a:xfrm>
            <a:off x="3895725" y="4635500"/>
            <a:ext cx="4572000" cy="46196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IT" sz="1200">
                <a:ea typeface="Times New Roman" panose="02020603050405020304" pitchFamily="18" charset="0"/>
                <a:cs typeface="Arial" panose="020B0604020202020204" pitchFamily="34" charset="0"/>
              </a:rPr>
              <a:t>Test of the isospin symmetry in the A=22 triplet via multi-nucleon transfer reactions (P. Aguilera, F. Recchia)</a:t>
            </a:r>
            <a:endParaRPr lang="it-IT" altLang="en-IT" sz="1200">
              <a:ea typeface="Times New Roman" panose="02020603050405020304" pitchFamily="18" charset="0"/>
              <a:cs typeface="Arial" panose="020B0604020202020204" pitchFamily="34" charset="0"/>
            </a:endParaRPr>
          </a:p>
        </p:txBody>
      </p:sp>
      <p:sp>
        <p:nvSpPr>
          <p:cNvPr id="24589" name="TextBox 19">
            <a:extLst>
              <a:ext uri="{FF2B5EF4-FFF2-40B4-BE49-F238E27FC236}">
                <a16:creationId xmlns:a16="http://schemas.microsoft.com/office/drawing/2014/main" id="{5DCED8C2-B3B9-03B6-AB59-F38A8FE747F9}"/>
              </a:ext>
            </a:extLst>
          </p:cNvPr>
          <p:cNvSpPr txBox="1">
            <a:spLocks noChangeArrowheads="1"/>
          </p:cNvSpPr>
          <p:nvPr/>
        </p:nvSpPr>
        <p:spPr bwMode="auto">
          <a:xfrm>
            <a:off x="195263" y="2328863"/>
            <a:ext cx="4572000" cy="460375"/>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sz="1200"/>
              <a:t>Searching for intruder bands in </a:t>
            </a:r>
            <a:r>
              <a:rPr lang="it-IT" altLang="en-IT" sz="1200" baseline="30000"/>
              <a:t>106</a:t>
            </a:r>
            <a:r>
              <a:rPr lang="it-IT" altLang="en-IT" sz="1200"/>
              <a:t>Pd via Coulomb excitation (N. Marchini, A. Nannini, M. Rocchini, K. HadinskaKleck)</a:t>
            </a:r>
          </a:p>
        </p:txBody>
      </p:sp>
      <p:sp>
        <p:nvSpPr>
          <p:cNvPr id="24590" name="TextBox 21">
            <a:extLst>
              <a:ext uri="{FF2B5EF4-FFF2-40B4-BE49-F238E27FC236}">
                <a16:creationId xmlns:a16="http://schemas.microsoft.com/office/drawing/2014/main" id="{D46887C7-28B8-DCC8-8691-29D7B4077A20}"/>
              </a:ext>
            </a:extLst>
          </p:cNvPr>
          <p:cNvSpPr txBox="1">
            <a:spLocks noChangeArrowheads="1"/>
          </p:cNvSpPr>
          <p:nvPr/>
        </p:nvSpPr>
        <p:spPr bwMode="auto">
          <a:xfrm>
            <a:off x="319088" y="3468688"/>
            <a:ext cx="5183187" cy="461962"/>
          </a:xfrm>
          <a:prstGeom prst="rect">
            <a:avLst/>
          </a:prstGeom>
          <a:solidFill>
            <a:srgbClr val="00B050"/>
          </a:solidFill>
          <a:ln w="57150">
            <a:solidFill>
              <a:srgbClr val="FFC000"/>
            </a:solidFill>
            <a:miter lim="800000"/>
            <a:headEnd/>
            <a:tailEnd/>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IT" sz="1200">
                <a:cs typeface="Arial" panose="020B0604020202020204" pitchFamily="34" charset="0"/>
              </a:rPr>
              <a:t>The emergence of enhanced collectivity near magic nuclei:</a:t>
            </a:r>
          </a:p>
          <a:p>
            <a:r>
              <a:rPr lang="en-GB" altLang="en-IT" sz="1200">
                <a:cs typeface="Arial" panose="020B0604020202020204" pitchFamily="34" charset="0"/>
              </a:rPr>
              <a:t>Coulomb excitation of </a:t>
            </a:r>
            <a:r>
              <a:rPr lang="en-GB" altLang="en-IT" sz="1200" baseline="30000">
                <a:cs typeface="Arial" panose="020B0604020202020204" pitchFamily="34" charset="0"/>
              </a:rPr>
              <a:t>60</a:t>
            </a:r>
            <a:r>
              <a:rPr lang="en-GB" altLang="en-IT" sz="1200">
                <a:cs typeface="Arial" panose="020B0604020202020204" pitchFamily="34" charset="0"/>
              </a:rPr>
              <a:t>Ni (</a:t>
            </a:r>
            <a:r>
              <a:rPr lang="it-IT" altLang="en-IT" sz="1200">
                <a:cs typeface="Arial" panose="020B0604020202020204" pitchFamily="34" charset="0"/>
              </a:rPr>
              <a:t>K. HadinskaKleck, N. Marchini, M. Rocchini,)</a:t>
            </a:r>
            <a:endParaRPr lang="en-GB" altLang="en-IT" sz="120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693FC3-F9DE-4F66-E4DC-9C87E930561A}"/>
              </a:ext>
            </a:extLst>
          </p:cNvPr>
          <p:cNvSpPr txBox="1"/>
          <p:nvPr/>
        </p:nvSpPr>
        <p:spPr>
          <a:xfrm>
            <a:off x="125413" y="1762125"/>
            <a:ext cx="3429000" cy="715963"/>
          </a:xfrm>
          <a:prstGeom prst="rect">
            <a:avLst/>
          </a:prstGeom>
          <a:noFill/>
        </p:spPr>
        <p:txBody>
          <a:bodyPr>
            <a:spAutoFit/>
          </a:bodyPr>
          <a:lstStyle/>
          <a:p>
            <a:pPr defTabSz="685201" eaLnBrk="1" fontAlgn="auto" hangingPunct="1">
              <a:spcBef>
                <a:spcPts val="0"/>
              </a:spcBef>
              <a:spcAft>
                <a:spcPts val="0"/>
              </a:spcAft>
              <a:defRPr/>
            </a:pPr>
            <a:r>
              <a:rPr lang="en-US" sz="1350" b="1" dirty="0">
                <a:solidFill>
                  <a:prstClr val="black"/>
                </a:solidFill>
                <a:latin typeface="Times New Roman" panose="02020603050405020304" pitchFamily="18" charset="0"/>
                <a:ea typeface="+mn-ea"/>
                <a:cs typeface="Times New Roman" panose="02020603050405020304" pitchFamily="18" charset="0"/>
              </a:rPr>
              <a:t>28</a:t>
            </a:r>
            <a:r>
              <a:rPr lang="en-US" sz="1350" dirty="0">
                <a:solidFill>
                  <a:prstClr val="black"/>
                </a:solidFill>
                <a:latin typeface="Times New Roman" panose="02020603050405020304" pitchFamily="18" charset="0"/>
                <a:ea typeface="+mn-ea"/>
                <a:cs typeface="Times New Roman" panose="02020603050405020304" pitchFamily="18" charset="0"/>
              </a:rPr>
              <a:t> proposals submitted </a:t>
            </a:r>
            <a:endParaRPr lang="en-US" sz="1350" dirty="0">
              <a:solidFill>
                <a:prstClr val="black"/>
              </a:solidFill>
              <a:latin typeface="Times New Roman" panose="02020603050405020304" pitchFamily="18" charset="0"/>
              <a:ea typeface="+mn-ea"/>
              <a:cs typeface="Times New Roman" panose="02020603050405020304" pitchFamily="18" charset="0"/>
              <a:sym typeface="Wingdings" pitchFamily="2" charset="2"/>
            </a:endParaRPr>
          </a:p>
          <a:p>
            <a:pPr marL="214305" indent="-214305" defTabSz="685201" eaLnBrk="1" fontAlgn="auto" hangingPunct="1">
              <a:spcBef>
                <a:spcPts val="0"/>
              </a:spcBef>
              <a:spcAft>
                <a:spcPts val="0"/>
              </a:spcAft>
              <a:buFont typeface="Arial" panose="020B0604020202020204" pitchFamily="34" charset="0"/>
              <a:buChar char="•"/>
              <a:defRPr/>
            </a:pPr>
            <a:r>
              <a:rPr lang="en-US" sz="1350" b="1" dirty="0">
                <a:solidFill>
                  <a:prstClr val="black"/>
                </a:solidFill>
                <a:latin typeface="Times New Roman" panose="02020603050405020304" pitchFamily="18" charset="0"/>
                <a:ea typeface="+mn-ea"/>
                <a:cs typeface="Times New Roman" panose="02020603050405020304" pitchFamily="18" charset="0"/>
                <a:sym typeface="Wingdings" pitchFamily="2" charset="2"/>
              </a:rPr>
              <a:t>10</a:t>
            </a:r>
            <a:r>
              <a:rPr lang="en-US" sz="1350" dirty="0">
                <a:solidFill>
                  <a:prstClr val="black"/>
                </a:solidFill>
                <a:latin typeface="Times New Roman" panose="02020603050405020304" pitchFamily="18" charset="0"/>
                <a:ea typeface="+mn-ea"/>
                <a:cs typeface="Times New Roman" panose="02020603050405020304" pitchFamily="18" charset="0"/>
                <a:sym typeface="Wingdings" pitchFamily="2" charset="2"/>
              </a:rPr>
              <a:t> (+3 commissioning) priority A </a:t>
            </a:r>
          </a:p>
          <a:p>
            <a:pPr marL="214305" indent="-214305" defTabSz="685201" eaLnBrk="1" fontAlgn="auto" hangingPunct="1">
              <a:spcBef>
                <a:spcPts val="0"/>
              </a:spcBef>
              <a:spcAft>
                <a:spcPts val="0"/>
              </a:spcAft>
              <a:buFont typeface="Arial" panose="020B0604020202020204" pitchFamily="34" charset="0"/>
              <a:buChar char="•"/>
              <a:defRPr/>
            </a:pPr>
            <a:r>
              <a:rPr lang="en-US" sz="1350" b="1" dirty="0">
                <a:solidFill>
                  <a:prstClr val="black"/>
                </a:solidFill>
                <a:latin typeface="Times New Roman" panose="02020603050405020304" pitchFamily="18" charset="0"/>
                <a:ea typeface="+mn-ea"/>
                <a:cs typeface="Times New Roman" panose="02020603050405020304" pitchFamily="18" charset="0"/>
                <a:sym typeface="Wingdings" pitchFamily="2" charset="2"/>
              </a:rPr>
              <a:t>5</a:t>
            </a:r>
            <a:r>
              <a:rPr lang="en-US" sz="1350" dirty="0">
                <a:solidFill>
                  <a:prstClr val="black"/>
                </a:solidFill>
                <a:latin typeface="Times New Roman" panose="02020603050405020304" pitchFamily="18" charset="0"/>
                <a:ea typeface="+mn-ea"/>
                <a:cs typeface="Times New Roman" panose="02020603050405020304" pitchFamily="18" charset="0"/>
                <a:sym typeface="Wingdings" pitchFamily="2" charset="2"/>
              </a:rPr>
              <a:t> priority B</a:t>
            </a:r>
            <a:endParaRPr lang="en-US" sz="1350" dirty="0">
              <a:solidFill>
                <a:prstClr val="black"/>
              </a:solidFill>
              <a:latin typeface="Times New Roman" panose="02020603050405020304" pitchFamily="18" charset="0"/>
              <a:ea typeface="+mn-ea"/>
              <a:cs typeface="Times New Roman" panose="02020603050405020304" pitchFamily="18" charset="0"/>
            </a:endParaRPr>
          </a:p>
        </p:txBody>
      </p:sp>
      <p:sp>
        <p:nvSpPr>
          <p:cNvPr id="10" name="CasellaDiTesto 5">
            <a:extLst>
              <a:ext uri="{FF2B5EF4-FFF2-40B4-BE49-F238E27FC236}">
                <a16:creationId xmlns:a16="http://schemas.microsoft.com/office/drawing/2014/main" id="{9EF277A8-505C-80C1-2983-5773CF0F58E6}"/>
              </a:ext>
            </a:extLst>
          </p:cNvPr>
          <p:cNvSpPr txBox="1"/>
          <p:nvPr/>
        </p:nvSpPr>
        <p:spPr>
          <a:xfrm>
            <a:off x="387129" y="1412776"/>
            <a:ext cx="2746364" cy="300082"/>
          </a:xfrm>
          <a:prstGeom prst="rect">
            <a:avLst/>
          </a:prstGeom>
          <a:solidFill>
            <a:schemeClr val="bg1"/>
          </a:solidFill>
          <a:ln w="38100" cap="rnd">
            <a:solidFill>
              <a:srgbClr val="0070C0"/>
            </a:solidFill>
            <a:bevel/>
          </a:ln>
          <a:effectLst>
            <a:softEdge rad="0"/>
          </a:effectLst>
        </p:spPr>
        <p:style>
          <a:lnRef idx="1">
            <a:schemeClr val="dk1"/>
          </a:lnRef>
          <a:fillRef idx="2">
            <a:schemeClr val="dk1"/>
          </a:fillRef>
          <a:effectRef idx="1">
            <a:schemeClr val="dk1"/>
          </a:effectRef>
          <a:fontRef idx="minor">
            <a:schemeClr val="dk1"/>
          </a:fontRef>
        </p:style>
        <p:txBody>
          <a:bodyPr>
            <a:spAutoFit/>
          </a:bodyPr>
          <a:lstStyle>
            <a:defPPr>
              <a:defRPr lang="it-IT"/>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defTabSz="685201">
              <a:defRPr/>
            </a:pPr>
            <a:r>
              <a:rPr lang="en-US" altLang="en-IT" sz="1350" b="1" dirty="0">
                <a:solidFill>
                  <a:schemeClr val="tx1"/>
                </a:solidFill>
                <a:latin typeface="Times New Roman" panose="02020603050405020304" pitchFamily="18" charset="0"/>
                <a:cs typeface="Times New Roman" panose="02020603050405020304" pitchFamily="18" charset="0"/>
              </a:rPr>
              <a:t>PAC@LNL 21-23 February 2022</a:t>
            </a:r>
          </a:p>
        </p:txBody>
      </p:sp>
      <p:sp>
        <p:nvSpPr>
          <p:cNvPr id="12" name="TextBox 11">
            <a:extLst>
              <a:ext uri="{FF2B5EF4-FFF2-40B4-BE49-F238E27FC236}">
                <a16:creationId xmlns:a16="http://schemas.microsoft.com/office/drawing/2014/main" id="{9EF1443F-067D-3C45-1DD4-CF414A2978CB}"/>
              </a:ext>
            </a:extLst>
          </p:cNvPr>
          <p:cNvSpPr txBox="1"/>
          <p:nvPr/>
        </p:nvSpPr>
        <p:spPr>
          <a:xfrm>
            <a:off x="3311525" y="1784350"/>
            <a:ext cx="3429000" cy="714375"/>
          </a:xfrm>
          <a:prstGeom prst="rect">
            <a:avLst/>
          </a:prstGeom>
          <a:noFill/>
        </p:spPr>
        <p:txBody>
          <a:bodyPr>
            <a:spAutoFit/>
          </a:bodyPr>
          <a:lstStyle/>
          <a:p>
            <a:pPr defTabSz="685201" eaLnBrk="1" fontAlgn="auto" hangingPunct="1">
              <a:spcBef>
                <a:spcPts val="0"/>
              </a:spcBef>
              <a:spcAft>
                <a:spcPts val="0"/>
              </a:spcAft>
              <a:defRPr/>
            </a:pPr>
            <a:r>
              <a:rPr lang="en-US" sz="1350" b="1" dirty="0">
                <a:solidFill>
                  <a:prstClr val="black"/>
                </a:solidFill>
                <a:latin typeface="Times New Roman" panose="02020603050405020304" pitchFamily="18" charset="0"/>
                <a:ea typeface="+mn-ea"/>
                <a:cs typeface="Times New Roman" panose="02020603050405020304" pitchFamily="18" charset="0"/>
              </a:rPr>
              <a:t>24</a:t>
            </a:r>
            <a:r>
              <a:rPr lang="en-US" sz="1350" dirty="0">
                <a:solidFill>
                  <a:prstClr val="black"/>
                </a:solidFill>
                <a:latin typeface="Times New Roman" panose="02020603050405020304" pitchFamily="18" charset="0"/>
                <a:ea typeface="+mn-ea"/>
                <a:cs typeface="Times New Roman" panose="02020603050405020304" pitchFamily="18" charset="0"/>
              </a:rPr>
              <a:t> proposals submitted </a:t>
            </a:r>
            <a:endParaRPr lang="en-US" sz="1350" dirty="0">
              <a:solidFill>
                <a:prstClr val="black"/>
              </a:solidFill>
              <a:latin typeface="Times New Roman" panose="02020603050405020304" pitchFamily="18" charset="0"/>
              <a:ea typeface="+mn-ea"/>
              <a:cs typeface="Times New Roman" panose="02020603050405020304" pitchFamily="18" charset="0"/>
              <a:sym typeface="Wingdings" pitchFamily="2" charset="2"/>
            </a:endParaRPr>
          </a:p>
          <a:p>
            <a:pPr marL="214305" indent="-214305" defTabSz="685201" eaLnBrk="1" fontAlgn="auto" hangingPunct="1">
              <a:spcBef>
                <a:spcPts val="0"/>
              </a:spcBef>
              <a:spcAft>
                <a:spcPts val="0"/>
              </a:spcAft>
              <a:buFont typeface="Arial" panose="020B0604020202020204" pitchFamily="34" charset="0"/>
              <a:buChar char="•"/>
              <a:defRPr/>
            </a:pPr>
            <a:r>
              <a:rPr lang="en-US" sz="1350" b="1" dirty="0">
                <a:solidFill>
                  <a:prstClr val="black"/>
                </a:solidFill>
                <a:latin typeface="Times New Roman" panose="02020603050405020304" pitchFamily="18" charset="0"/>
                <a:ea typeface="+mn-ea"/>
                <a:cs typeface="Times New Roman" panose="02020603050405020304" pitchFamily="18" charset="0"/>
                <a:sym typeface="Wingdings" pitchFamily="2" charset="2"/>
              </a:rPr>
              <a:t>6</a:t>
            </a:r>
            <a:r>
              <a:rPr lang="en-US" sz="1350" dirty="0">
                <a:solidFill>
                  <a:prstClr val="black"/>
                </a:solidFill>
                <a:latin typeface="Times New Roman" panose="02020603050405020304" pitchFamily="18" charset="0"/>
                <a:ea typeface="+mn-ea"/>
                <a:cs typeface="Times New Roman" panose="02020603050405020304" pitchFamily="18" charset="0"/>
                <a:sym typeface="Wingdings" pitchFamily="2" charset="2"/>
              </a:rPr>
              <a:t> priority A </a:t>
            </a:r>
          </a:p>
          <a:p>
            <a:pPr marL="214305" indent="-214305" defTabSz="685201" eaLnBrk="1" fontAlgn="auto" hangingPunct="1">
              <a:spcBef>
                <a:spcPts val="0"/>
              </a:spcBef>
              <a:spcAft>
                <a:spcPts val="0"/>
              </a:spcAft>
              <a:buFont typeface="Arial" panose="020B0604020202020204" pitchFamily="34" charset="0"/>
              <a:buChar char="•"/>
              <a:defRPr/>
            </a:pPr>
            <a:r>
              <a:rPr lang="en-US" sz="1350" b="1" dirty="0">
                <a:solidFill>
                  <a:prstClr val="black"/>
                </a:solidFill>
                <a:latin typeface="Times New Roman" panose="02020603050405020304" pitchFamily="18" charset="0"/>
                <a:ea typeface="+mn-ea"/>
                <a:cs typeface="Times New Roman" panose="02020603050405020304" pitchFamily="18" charset="0"/>
                <a:sym typeface="Wingdings" pitchFamily="2" charset="2"/>
              </a:rPr>
              <a:t>10 </a:t>
            </a:r>
            <a:r>
              <a:rPr lang="en-US" sz="1350" dirty="0">
                <a:solidFill>
                  <a:prstClr val="black"/>
                </a:solidFill>
                <a:latin typeface="Times New Roman" panose="02020603050405020304" pitchFamily="18" charset="0"/>
                <a:ea typeface="+mn-ea"/>
                <a:cs typeface="Times New Roman" panose="02020603050405020304" pitchFamily="18" charset="0"/>
                <a:sym typeface="Wingdings" pitchFamily="2" charset="2"/>
              </a:rPr>
              <a:t>priority B</a:t>
            </a:r>
            <a:endParaRPr lang="en-US" sz="1350" dirty="0">
              <a:solidFill>
                <a:prstClr val="black"/>
              </a:solidFill>
              <a:latin typeface="Times New Roman" panose="02020603050405020304" pitchFamily="18" charset="0"/>
              <a:ea typeface="+mn-ea"/>
              <a:cs typeface="Times New Roman" panose="02020603050405020304" pitchFamily="18" charset="0"/>
            </a:endParaRPr>
          </a:p>
        </p:txBody>
      </p:sp>
      <p:sp>
        <p:nvSpPr>
          <p:cNvPr id="13" name="CasellaDiTesto 5">
            <a:extLst>
              <a:ext uri="{FF2B5EF4-FFF2-40B4-BE49-F238E27FC236}">
                <a16:creationId xmlns:a16="http://schemas.microsoft.com/office/drawing/2014/main" id="{BAC5907B-BE02-FE77-8E52-A1CF4CDCDA6B}"/>
              </a:ext>
            </a:extLst>
          </p:cNvPr>
          <p:cNvSpPr txBox="1"/>
          <p:nvPr/>
        </p:nvSpPr>
        <p:spPr>
          <a:xfrm>
            <a:off x="3442562" y="1430257"/>
            <a:ext cx="2810485" cy="300082"/>
          </a:xfrm>
          <a:prstGeom prst="rect">
            <a:avLst/>
          </a:prstGeom>
          <a:solidFill>
            <a:schemeClr val="bg1"/>
          </a:solidFill>
          <a:ln w="38100" cap="rnd">
            <a:solidFill>
              <a:srgbClr val="0070C0"/>
            </a:solidFill>
            <a:bevel/>
          </a:ln>
          <a:effectLst>
            <a:softEdge rad="0"/>
          </a:effectLst>
        </p:spPr>
        <p:style>
          <a:lnRef idx="1">
            <a:schemeClr val="dk1"/>
          </a:lnRef>
          <a:fillRef idx="2">
            <a:schemeClr val="dk1"/>
          </a:fillRef>
          <a:effectRef idx="1">
            <a:schemeClr val="dk1"/>
          </a:effectRef>
          <a:fontRef idx="minor">
            <a:schemeClr val="dk1"/>
          </a:fontRef>
        </p:style>
        <p:txBody>
          <a:bodyPr>
            <a:spAutoFit/>
          </a:bodyPr>
          <a:lstStyle>
            <a:defPPr>
              <a:defRPr lang="it-IT"/>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defTabSz="685201">
              <a:defRPr/>
            </a:pPr>
            <a:r>
              <a:rPr lang="en-US" altLang="en-IT" sz="1350" b="1" dirty="0">
                <a:solidFill>
                  <a:schemeClr val="tx1"/>
                </a:solidFill>
                <a:latin typeface="Times New Roman" panose="02020603050405020304" pitchFamily="18" charset="0"/>
                <a:cs typeface="Times New Roman" panose="02020603050405020304" pitchFamily="18" charset="0"/>
              </a:rPr>
              <a:t>PAC@LNL 05-06 December 2022</a:t>
            </a:r>
          </a:p>
        </p:txBody>
      </p:sp>
      <p:sp>
        <p:nvSpPr>
          <p:cNvPr id="15" name="TextBox 14">
            <a:extLst>
              <a:ext uri="{FF2B5EF4-FFF2-40B4-BE49-F238E27FC236}">
                <a16:creationId xmlns:a16="http://schemas.microsoft.com/office/drawing/2014/main" id="{87346B2E-0847-7278-EC97-69ABB0EE2568}"/>
              </a:ext>
            </a:extLst>
          </p:cNvPr>
          <p:cNvSpPr txBox="1"/>
          <p:nvPr/>
        </p:nvSpPr>
        <p:spPr>
          <a:xfrm>
            <a:off x="6615113" y="2565400"/>
            <a:ext cx="2278062" cy="923925"/>
          </a:xfrm>
          <a:prstGeom prst="rect">
            <a:avLst/>
          </a:prstGeom>
          <a:noFill/>
        </p:spPr>
        <p:txBody>
          <a:bodyPr>
            <a:spAutoFit/>
          </a:bodyPr>
          <a:lstStyle/>
          <a:p>
            <a:pPr defTabSz="685201" eaLnBrk="1" fontAlgn="auto" hangingPunct="1">
              <a:spcBef>
                <a:spcPts val="0"/>
              </a:spcBef>
              <a:spcAft>
                <a:spcPts val="0"/>
              </a:spcAft>
              <a:defRPr/>
            </a:pPr>
            <a:r>
              <a:rPr lang="en-US" sz="1350" b="1" dirty="0">
                <a:solidFill>
                  <a:prstClr val="black"/>
                </a:solidFill>
                <a:latin typeface="Times New Roman" panose="02020603050405020304" pitchFamily="18" charset="0"/>
                <a:ea typeface="+mn-ea"/>
                <a:cs typeface="Times New Roman" panose="02020603050405020304" pitchFamily="18" charset="0"/>
              </a:rPr>
              <a:t>15</a:t>
            </a:r>
            <a:r>
              <a:rPr lang="en-US" sz="1350" dirty="0">
                <a:solidFill>
                  <a:prstClr val="black"/>
                </a:solidFill>
                <a:latin typeface="Times New Roman" panose="02020603050405020304" pitchFamily="18" charset="0"/>
                <a:ea typeface="+mn-ea"/>
                <a:cs typeface="Times New Roman" panose="02020603050405020304" pitchFamily="18" charset="0"/>
              </a:rPr>
              <a:t> proposals submitted  </a:t>
            </a:r>
            <a:endParaRPr lang="en-US" sz="1350" b="1" dirty="0">
              <a:solidFill>
                <a:prstClr val="black"/>
              </a:solidFill>
              <a:latin typeface="Times New Roman" panose="02020603050405020304" pitchFamily="18" charset="0"/>
              <a:ea typeface="+mn-ea"/>
              <a:cs typeface="Times New Roman" panose="02020603050405020304" pitchFamily="18" charset="0"/>
            </a:endParaRPr>
          </a:p>
          <a:p>
            <a:pPr defTabSz="685201" eaLnBrk="1" fontAlgn="auto" hangingPunct="1">
              <a:spcBef>
                <a:spcPts val="0"/>
              </a:spcBef>
              <a:spcAft>
                <a:spcPts val="0"/>
              </a:spcAft>
              <a:defRPr/>
            </a:pPr>
            <a:r>
              <a:rPr lang="en-US" sz="1350" b="1" dirty="0">
                <a:solidFill>
                  <a:prstClr val="black"/>
                </a:solidFill>
                <a:latin typeface="Times New Roman" panose="02020603050405020304" pitchFamily="18" charset="0"/>
                <a:ea typeface="+mn-ea"/>
                <a:cs typeface="Times New Roman" panose="02020603050405020304" pitchFamily="18" charset="0"/>
              </a:rPr>
              <a:t>Tandem only beams:</a:t>
            </a:r>
          </a:p>
          <a:p>
            <a:pPr marL="214370" indent="-214370" defTabSz="685201" eaLnBrk="1" fontAlgn="auto" hangingPunct="1">
              <a:spcBef>
                <a:spcPts val="0"/>
              </a:spcBef>
              <a:spcAft>
                <a:spcPts val="0"/>
              </a:spcAft>
              <a:buFont typeface="Arial" panose="020B0604020202020204" pitchFamily="34" charset="0"/>
              <a:buChar char="•"/>
              <a:defRPr/>
            </a:pPr>
            <a:r>
              <a:rPr lang="en-US" sz="1350" b="1" dirty="0">
                <a:solidFill>
                  <a:prstClr val="black"/>
                </a:solidFill>
                <a:latin typeface="Times New Roman" panose="02020603050405020304" pitchFamily="18" charset="0"/>
                <a:ea typeface="+mn-ea"/>
                <a:cs typeface="Times New Roman" panose="02020603050405020304" pitchFamily="18" charset="0"/>
              </a:rPr>
              <a:t>8</a:t>
            </a:r>
            <a:r>
              <a:rPr lang="en-US" sz="1350" dirty="0">
                <a:solidFill>
                  <a:prstClr val="black"/>
                </a:solidFill>
                <a:latin typeface="Times New Roman" panose="02020603050405020304" pitchFamily="18" charset="0"/>
                <a:ea typeface="+mn-ea"/>
                <a:cs typeface="Times New Roman" panose="02020603050405020304" pitchFamily="18" charset="0"/>
              </a:rPr>
              <a:t> approved priority A</a:t>
            </a:r>
          </a:p>
          <a:p>
            <a:pPr marL="214370" indent="-214370" defTabSz="685201" eaLnBrk="1" fontAlgn="auto" hangingPunct="1">
              <a:spcBef>
                <a:spcPts val="0"/>
              </a:spcBef>
              <a:spcAft>
                <a:spcPts val="0"/>
              </a:spcAft>
              <a:buFont typeface="Arial" panose="020B0604020202020204" pitchFamily="34" charset="0"/>
              <a:buChar char="•"/>
              <a:defRPr/>
            </a:pPr>
            <a:r>
              <a:rPr lang="en-US" sz="1350" b="1" dirty="0">
                <a:solidFill>
                  <a:prstClr val="black"/>
                </a:solidFill>
                <a:latin typeface="Times New Roman" panose="02020603050405020304" pitchFamily="18" charset="0"/>
                <a:ea typeface="+mn-ea"/>
                <a:cs typeface="Times New Roman" panose="02020603050405020304" pitchFamily="18" charset="0"/>
                <a:sym typeface="Wingdings" pitchFamily="2" charset="2"/>
              </a:rPr>
              <a:t>3</a:t>
            </a:r>
            <a:r>
              <a:rPr lang="en-US" sz="1350" dirty="0">
                <a:solidFill>
                  <a:prstClr val="black"/>
                </a:solidFill>
                <a:latin typeface="Times New Roman" panose="02020603050405020304" pitchFamily="18" charset="0"/>
                <a:ea typeface="+mn-ea"/>
                <a:cs typeface="Times New Roman" panose="02020603050405020304" pitchFamily="18" charset="0"/>
                <a:sym typeface="Wingdings" pitchFamily="2" charset="2"/>
              </a:rPr>
              <a:t> approved priority B</a:t>
            </a:r>
          </a:p>
        </p:txBody>
      </p:sp>
      <p:sp>
        <p:nvSpPr>
          <p:cNvPr id="16" name="CasellaDiTesto 5">
            <a:extLst>
              <a:ext uri="{FF2B5EF4-FFF2-40B4-BE49-F238E27FC236}">
                <a16:creationId xmlns:a16="http://schemas.microsoft.com/office/drawing/2014/main" id="{32015951-5ABF-0DE7-98E4-352AE9F1B6B8}"/>
              </a:ext>
            </a:extLst>
          </p:cNvPr>
          <p:cNvSpPr txBox="1"/>
          <p:nvPr/>
        </p:nvSpPr>
        <p:spPr>
          <a:xfrm>
            <a:off x="6386001" y="2111672"/>
            <a:ext cx="2631978" cy="300082"/>
          </a:xfrm>
          <a:prstGeom prst="rect">
            <a:avLst/>
          </a:prstGeom>
          <a:solidFill>
            <a:schemeClr val="bg1"/>
          </a:solidFill>
          <a:ln w="38100" cap="rnd">
            <a:solidFill>
              <a:srgbClr val="0070C0"/>
            </a:solidFill>
            <a:bevel/>
          </a:ln>
          <a:effectLst>
            <a:softEdge rad="0"/>
          </a:effectLst>
        </p:spPr>
        <p:style>
          <a:lnRef idx="1">
            <a:schemeClr val="dk1"/>
          </a:lnRef>
          <a:fillRef idx="2">
            <a:schemeClr val="dk1"/>
          </a:fillRef>
          <a:effectRef idx="1">
            <a:schemeClr val="dk1"/>
          </a:effectRef>
          <a:fontRef idx="minor">
            <a:schemeClr val="dk1"/>
          </a:fontRef>
        </p:style>
        <p:txBody>
          <a:bodyPr>
            <a:spAutoFit/>
          </a:bodyPr>
          <a:lstStyle>
            <a:defPPr>
              <a:defRPr lang="it-IT"/>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defTabSz="685201">
              <a:defRPr/>
            </a:pPr>
            <a:r>
              <a:rPr lang="en-US" altLang="en-IT" sz="1350" b="1" dirty="0">
                <a:solidFill>
                  <a:schemeClr val="tx1"/>
                </a:solidFill>
                <a:latin typeface="Times New Roman" panose="02020603050405020304" pitchFamily="18" charset="0"/>
                <a:cs typeface="Times New Roman" panose="02020603050405020304" pitchFamily="18" charset="0"/>
              </a:rPr>
              <a:t>PAC@LNL 10-11-12 July 2023</a:t>
            </a:r>
          </a:p>
        </p:txBody>
      </p:sp>
      <p:graphicFrame>
        <p:nvGraphicFramePr>
          <p:cNvPr id="25613" name="Chart 18">
            <a:extLst>
              <a:ext uri="{FF2B5EF4-FFF2-40B4-BE49-F238E27FC236}">
                <a16:creationId xmlns:a16="http://schemas.microsoft.com/office/drawing/2014/main" id="{E4D38AEA-76F6-4704-F55C-088C0B324302}"/>
              </a:ext>
            </a:extLst>
          </p:cNvPr>
          <p:cNvGraphicFramePr>
            <a:graphicFrameLocks/>
          </p:cNvGraphicFramePr>
          <p:nvPr/>
        </p:nvGraphicFramePr>
        <p:xfrm>
          <a:off x="207963" y="3236913"/>
          <a:ext cx="2862262" cy="2271712"/>
        </p:xfrm>
        <a:graphic>
          <a:graphicData uri="http://schemas.openxmlformats.org/presentationml/2006/ole">
            <mc:AlternateContent xmlns:mc="http://schemas.openxmlformats.org/markup-compatibility/2006">
              <mc:Choice xmlns:v="urn:schemas-microsoft-com:vml" Requires="v">
                <p:oleObj name="Chart" r:id="rId3" imgW="18288000" imgH="10121900" progId="Excel.Chart.8">
                  <p:embed followColorScheme="full"/>
                </p:oleObj>
              </mc:Choice>
              <mc:Fallback>
                <p:oleObj name="Chart" r:id="rId3" imgW="18288000" imgH="10121900" progId="Excel.Chart.8">
                  <p:embed followColorScheme="full"/>
                  <p:pic>
                    <p:nvPicPr>
                      <p:cNvPr id="0" name="Chart 1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963" y="3236913"/>
                        <a:ext cx="2862262"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614" name="Chart 19">
            <a:extLst>
              <a:ext uri="{FF2B5EF4-FFF2-40B4-BE49-F238E27FC236}">
                <a16:creationId xmlns:a16="http://schemas.microsoft.com/office/drawing/2014/main" id="{85FC6250-E1D5-4142-EE15-D8EF023C0A51}"/>
              </a:ext>
            </a:extLst>
          </p:cNvPr>
          <p:cNvGraphicFramePr>
            <a:graphicFrameLocks/>
          </p:cNvGraphicFramePr>
          <p:nvPr/>
        </p:nvGraphicFramePr>
        <p:xfrm>
          <a:off x="3082925" y="2938463"/>
          <a:ext cx="3306763" cy="2973387"/>
        </p:xfrm>
        <a:graphic>
          <a:graphicData uri="http://schemas.openxmlformats.org/presentationml/2006/ole">
            <mc:AlternateContent xmlns:mc="http://schemas.openxmlformats.org/markup-compatibility/2006">
              <mc:Choice xmlns:v="urn:schemas-microsoft-com:vml" Requires="v">
                <p:oleObj name="Chart" r:id="rId5" imgW="18288000" imgH="10121900" progId="Excel.Chart.8">
                  <p:embed followColorScheme="full"/>
                </p:oleObj>
              </mc:Choice>
              <mc:Fallback>
                <p:oleObj name="Chart" r:id="rId5" imgW="18288000" imgH="10121900" progId="Excel.Chart.8">
                  <p:embed followColorScheme="full"/>
                  <p:pic>
                    <p:nvPicPr>
                      <p:cNvPr id="0" name="Chart 1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2925" y="2938463"/>
                        <a:ext cx="3306763"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TextBox 24">
            <a:extLst>
              <a:ext uri="{FF2B5EF4-FFF2-40B4-BE49-F238E27FC236}">
                <a16:creationId xmlns:a16="http://schemas.microsoft.com/office/drawing/2014/main" id="{1CBDBE7E-5000-6E30-1CAF-9EF6742AAA68}"/>
              </a:ext>
            </a:extLst>
          </p:cNvPr>
          <p:cNvSpPr txBox="1"/>
          <p:nvPr/>
        </p:nvSpPr>
        <p:spPr>
          <a:xfrm>
            <a:off x="1747838" y="2644775"/>
            <a:ext cx="3616325" cy="415925"/>
          </a:xfrm>
          <a:prstGeom prst="rect">
            <a:avLst/>
          </a:prstGeom>
          <a:noFill/>
          <a:ln w="57150">
            <a:solidFill>
              <a:srgbClr val="00B050"/>
            </a:solidFill>
          </a:ln>
        </p:spPr>
        <p:txBody>
          <a:bodyPr>
            <a:spAutoFit/>
          </a:bodyPr>
          <a:lstStyle/>
          <a:p>
            <a:pPr defTabSz="685201" eaLnBrk="1" fontAlgn="auto" hangingPunct="1">
              <a:spcBef>
                <a:spcPts val="0"/>
              </a:spcBef>
              <a:spcAft>
                <a:spcPts val="0"/>
              </a:spcAft>
              <a:defRPr/>
            </a:pPr>
            <a:r>
              <a:rPr lang="en-US" sz="2100" b="1" dirty="0">
                <a:solidFill>
                  <a:srgbClr val="4472C4"/>
                </a:solidFill>
                <a:latin typeface="Times New Roman" panose="02020603050405020304" pitchFamily="18" charset="0"/>
                <a:ea typeface="+mn-ea"/>
                <a:cs typeface="Times New Roman" panose="02020603050405020304" pitchFamily="18" charset="0"/>
              </a:rPr>
              <a:t>19 + 3 experiments performed</a:t>
            </a:r>
          </a:p>
        </p:txBody>
      </p:sp>
      <p:sp>
        <p:nvSpPr>
          <p:cNvPr id="25616" name="Title 1">
            <a:extLst>
              <a:ext uri="{FF2B5EF4-FFF2-40B4-BE49-F238E27FC236}">
                <a16:creationId xmlns:a16="http://schemas.microsoft.com/office/drawing/2014/main" id="{5F107C8A-676B-5909-2FE0-D30A690A0B63}"/>
              </a:ext>
            </a:extLst>
          </p:cNvPr>
          <p:cNvSpPr>
            <a:spLocks noGrp="1" noChangeArrowheads="1"/>
          </p:cNvSpPr>
          <p:nvPr>
            <p:ph type="title"/>
          </p:nvPr>
        </p:nvSpPr>
        <p:spPr/>
        <p:txBody>
          <a:bodyPr/>
          <a:lstStyle/>
          <a:p>
            <a:pPr eaLnBrk="1" hangingPunct="1"/>
            <a:r>
              <a:rPr lang="it-IT" altLang="en-IT"/>
              <a:t>Summary AGATA physics campaign</a:t>
            </a:r>
          </a:p>
        </p:txBody>
      </p:sp>
      <p:sp>
        <p:nvSpPr>
          <p:cNvPr id="25617" name="TextBox 5">
            <a:extLst>
              <a:ext uri="{FF2B5EF4-FFF2-40B4-BE49-F238E27FC236}">
                <a16:creationId xmlns:a16="http://schemas.microsoft.com/office/drawing/2014/main" id="{5A0C9A1E-9782-A506-A729-1DCE2F6831FD}"/>
              </a:ext>
            </a:extLst>
          </p:cNvPr>
          <p:cNvSpPr txBox="1">
            <a:spLocks noChangeArrowheads="1"/>
          </p:cNvSpPr>
          <p:nvPr/>
        </p:nvSpPr>
        <p:spPr bwMode="auto">
          <a:xfrm>
            <a:off x="327025" y="5732463"/>
            <a:ext cx="8566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sz="1600" b="1"/>
              <a:t>April 2022-June 2023:  </a:t>
            </a:r>
            <a:r>
              <a:rPr lang="it-IT" altLang="en-IT" sz="1600" b="1">
                <a:solidFill>
                  <a:srgbClr val="FF0000"/>
                </a:solidFill>
              </a:rPr>
              <a:t>22 experiments </a:t>
            </a:r>
            <a:r>
              <a:rPr lang="it-IT" altLang="en-IT" sz="1600"/>
              <a:t>– 9 months of beam time for AGATA - </a:t>
            </a:r>
            <a:r>
              <a:rPr lang="it-IT" altLang="en-IT" sz="1600" b="1">
                <a:solidFill>
                  <a:srgbClr val="FF0000"/>
                </a:solidFill>
              </a:rPr>
              <a:t>80% beam time (without beam preparation)</a:t>
            </a:r>
          </a:p>
          <a:p>
            <a:r>
              <a:rPr lang="it-IT" altLang="en-IT" sz="1600" b="1"/>
              <a:t>October-December 2023</a:t>
            </a:r>
            <a:r>
              <a:rPr lang="it-IT" altLang="en-IT" sz="1600"/>
              <a:t>: </a:t>
            </a:r>
            <a:r>
              <a:rPr lang="it-IT" altLang="en-IT" sz="1600" b="1">
                <a:solidFill>
                  <a:srgbClr val="FF0000"/>
                </a:solidFill>
              </a:rPr>
              <a:t>7 experiments scheduled </a:t>
            </a:r>
            <a:r>
              <a:rPr lang="it-IT" altLang="en-IT" sz="1600"/>
              <a:t>- </a:t>
            </a:r>
            <a:r>
              <a:rPr lang="it-IT" altLang="en-IT" sz="1600" b="1">
                <a:solidFill>
                  <a:srgbClr val="FF0000"/>
                </a:solidFill>
              </a:rPr>
              <a:t>90% TAP beam time (without beam preparation) </a:t>
            </a:r>
            <a:r>
              <a:rPr lang="it-IT" altLang="en-IT" sz="1600" b="1">
                <a:solidFill>
                  <a:srgbClr val="FF0000"/>
                </a:solidFill>
                <a:sym typeface="Wingdings" pitchFamily="2" charset="2"/>
              </a:rPr>
              <a:t> 3 already performed + 1 currently running. </a:t>
            </a:r>
            <a:endParaRPr lang="it-IT" altLang="en-IT" sz="1600" b="1">
              <a:solidFill>
                <a:srgbClr val="FF0000"/>
              </a:solidFill>
            </a:endParaRPr>
          </a:p>
          <a:p>
            <a:endParaRPr lang="it-IT" altLang="en-IT" sz="1600" b="1">
              <a:solidFill>
                <a:srgbClr val="FF0000"/>
              </a:solidFill>
            </a:endParaRPr>
          </a:p>
        </p:txBody>
      </p:sp>
      <p:sp>
        <p:nvSpPr>
          <p:cNvPr id="2" name="CasellaDiTesto 5">
            <a:extLst>
              <a:ext uri="{FF2B5EF4-FFF2-40B4-BE49-F238E27FC236}">
                <a16:creationId xmlns:a16="http://schemas.microsoft.com/office/drawing/2014/main" id="{67166F9C-0E10-FF5F-8ADC-E84259E7AE24}"/>
              </a:ext>
            </a:extLst>
          </p:cNvPr>
          <p:cNvSpPr txBox="1"/>
          <p:nvPr/>
        </p:nvSpPr>
        <p:spPr>
          <a:xfrm>
            <a:off x="6416483" y="3886416"/>
            <a:ext cx="2631978" cy="300082"/>
          </a:xfrm>
          <a:prstGeom prst="rect">
            <a:avLst/>
          </a:prstGeom>
          <a:solidFill>
            <a:schemeClr val="bg1"/>
          </a:solidFill>
          <a:ln w="38100" cap="rnd">
            <a:solidFill>
              <a:srgbClr val="FFC000"/>
            </a:solidFill>
            <a:bevel/>
          </a:ln>
          <a:effectLst>
            <a:softEdge rad="0"/>
          </a:effectLst>
        </p:spPr>
        <p:style>
          <a:lnRef idx="1">
            <a:schemeClr val="dk1"/>
          </a:lnRef>
          <a:fillRef idx="2">
            <a:schemeClr val="dk1"/>
          </a:fillRef>
          <a:effectRef idx="1">
            <a:schemeClr val="dk1"/>
          </a:effectRef>
          <a:fontRef idx="minor">
            <a:schemeClr val="dk1"/>
          </a:fontRef>
        </p:style>
        <p:txBody>
          <a:bodyPr>
            <a:spAutoFit/>
          </a:bodyPr>
          <a:lstStyle>
            <a:defPPr>
              <a:defRPr lang="it-IT"/>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defTabSz="685201">
              <a:defRPr/>
            </a:pPr>
            <a:r>
              <a:rPr lang="en-US" altLang="en-IT" sz="1350" b="1" dirty="0" err="1">
                <a:solidFill>
                  <a:schemeClr val="tx1"/>
                </a:solidFill>
                <a:latin typeface="Times New Roman" panose="02020603050405020304" pitchFamily="18" charset="0"/>
                <a:cs typeface="Times New Roman" panose="02020603050405020304" pitchFamily="18" charset="0"/>
              </a:rPr>
              <a:t>prePAC@LNL</a:t>
            </a:r>
            <a:r>
              <a:rPr lang="en-US" altLang="en-IT" sz="1350" b="1" dirty="0">
                <a:solidFill>
                  <a:schemeClr val="tx1"/>
                </a:solidFill>
                <a:latin typeface="Times New Roman" panose="02020603050405020304" pitchFamily="18" charset="0"/>
                <a:cs typeface="Times New Roman" panose="02020603050405020304" pitchFamily="18" charset="0"/>
              </a:rPr>
              <a:t>  2-3 October 2023</a:t>
            </a:r>
          </a:p>
        </p:txBody>
      </p:sp>
      <p:sp>
        <p:nvSpPr>
          <p:cNvPr id="3" name="TextBox 2">
            <a:extLst>
              <a:ext uri="{FF2B5EF4-FFF2-40B4-BE49-F238E27FC236}">
                <a16:creationId xmlns:a16="http://schemas.microsoft.com/office/drawing/2014/main" id="{1601ACAA-C281-CD8B-42F0-B1D7449C1786}"/>
              </a:ext>
            </a:extLst>
          </p:cNvPr>
          <p:cNvSpPr txBox="1"/>
          <p:nvPr/>
        </p:nvSpPr>
        <p:spPr>
          <a:xfrm>
            <a:off x="6653213" y="4243388"/>
            <a:ext cx="3429000" cy="508000"/>
          </a:xfrm>
          <a:prstGeom prst="rect">
            <a:avLst/>
          </a:prstGeom>
          <a:noFill/>
        </p:spPr>
        <p:txBody>
          <a:bodyPr>
            <a:spAutoFit/>
          </a:bodyPr>
          <a:lstStyle/>
          <a:p>
            <a:pPr defTabSz="685201" eaLnBrk="1" fontAlgn="auto" hangingPunct="1">
              <a:spcBef>
                <a:spcPts val="0"/>
              </a:spcBef>
              <a:spcAft>
                <a:spcPts val="0"/>
              </a:spcAft>
              <a:defRPr/>
            </a:pPr>
            <a:r>
              <a:rPr lang="en-US" sz="1350" b="1" dirty="0">
                <a:solidFill>
                  <a:prstClr val="black"/>
                </a:solidFill>
                <a:latin typeface="Times New Roman" panose="02020603050405020304" pitchFamily="18" charset="0"/>
                <a:ea typeface="+mn-ea"/>
                <a:cs typeface="Times New Roman" panose="02020603050405020304" pitchFamily="18" charset="0"/>
              </a:rPr>
              <a:t>TAP beams:</a:t>
            </a:r>
          </a:p>
          <a:p>
            <a:pPr marL="214370" indent="-214370" defTabSz="685201" eaLnBrk="1" fontAlgn="auto" hangingPunct="1">
              <a:spcBef>
                <a:spcPts val="0"/>
              </a:spcBef>
              <a:spcAft>
                <a:spcPts val="0"/>
              </a:spcAft>
              <a:buFont typeface="Arial" panose="020B0604020202020204" pitchFamily="34" charset="0"/>
              <a:buChar char="•"/>
              <a:defRPr/>
            </a:pPr>
            <a:r>
              <a:rPr lang="en-US" sz="1350" b="1" dirty="0">
                <a:solidFill>
                  <a:prstClr val="black"/>
                </a:solidFill>
                <a:latin typeface="Times New Roman" panose="02020603050405020304" pitchFamily="18" charset="0"/>
                <a:ea typeface="+mn-ea"/>
                <a:cs typeface="Times New Roman" panose="02020603050405020304" pitchFamily="18" charset="0"/>
              </a:rPr>
              <a:t>20</a:t>
            </a:r>
            <a:r>
              <a:rPr lang="en-US" sz="1350" dirty="0">
                <a:solidFill>
                  <a:prstClr val="black"/>
                </a:solidFill>
                <a:latin typeface="Times New Roman" panose="02020603050405020304" pitchFamily="18" charset="0"/>
                <a:ea typeface="+mn-ea"/>
                <a:cs typeface="Times New Roman" panose="02020603050405020304" pitchFamily="18" charset="0"/>
              </a:rPr>
              <a:t> </a:t>
            </a:r>
            <a:r>
              <a:rPr lang="en-US" sz="1350" dirty="0" err="1">
                <a:solidFill>
                  <a:prstClr val="black"/>
                </a:solidFill>
                <a:latin typeface="Times New Roman" panose="02020603050405020304" pitchFamily="18" charset="0"/>
                <a:ea typeface="+mn-ea"/>
                <a:cs typeface="Times New Roman" panose="02020603050405020304" pitchFamily="18" charset="0"/>
              </a:rPr>
              <a:t>LoIs</a:t>
            </a:r>
            <a:r>
              <a:rPr lang="en-US" sz="1350" dirty="0">
                <a:solidFill>
                  <a:prstClr val="black"/>
                </a:solidFill>
                <a:latin typeface="Times New Roman" panose="02020603050405020304" pitchFamily="18" charset="0"/>
                <a:ea typeface="+mn-ea"/>
                <a:cs typeface="Times New Roman" panose="02020603050405020304" pitchFamily="18" charset="0"/>
              </a:rPr>
              <a:t> submitted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A49F51E0-2869-6382-162B-89F8973845A0}"/>
              </a:ext>
            </a:extLst>
          </p:cNvPr>
          <p:cNvSpPr>
            <a:spLocks noGrp="1" noChangeArrowheads="1"/>
          </p:cNvSpPr>
          <p:nvPr>
            <p:ph type="title"/>
          </p:nvPr>
        </p:nvSpPr>
        <p:spPr>
          <a:xfrm>
            <a:off x="468313" y="184150"/>
            <a:ext cx="8424862" cy="914400"/>
          </a:xfrm>
        </p:spPr>
        <p:txBody>
          <a:bodyPr/>
          <a:lstStyle/>
          <a:p>
            <a:r>
              <a:rPr lang="it-IT" altLang="it-IT"/>
              <a:t>AGATA target/beam requests</a:t>
            </a:r>
          </a:p>
        </p:txBody>
      </p:sp>
      <p:pic>
        <p:nvPicPr>
          <p:cNvPr id="27650" name="Picture 2">
            <a:extLst>
              <a:ext uri="{FF2B5EF4-FFF2-40B4-BE49-F238E27FC236}">
                <a16:creationId xmlns:a16="http://schemas.microsoft.com/office/drawing/2014/main" id="{B3AB5769-C862-47FE-0502-5685EF09F1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13" y="1101725"/>
            <a:ext cx="2633662"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4">
            <a:extLst>
              <a:ext uri="{FF2B5EF4-FFF2-40B4-BE49-F238E27FC236}">
                <a16:creationId xmlns:a16="http://schemas.microsoft.com/office/drawing/2014/main" id="{7B6CB8DF-6D5F-80B9-E05E-E5368CB1A5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938" y="4365625"/>
            <a:ext cx="18748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673D04C-9980-8A27-8815-744F91713AA7}"/>
              </a:ext>
            </a:extLst>
          </p:cNvPr>
          <p:cNvSpPr/>
          <p:nvPr/>
        </p:nvSpPr>
        <p:spPr>
          <a:xfrm>
            <a:off x="669925" y="6038850"/>
            <a:ext cx="5846763" cy="646113"/>
          </a:xfrm>
          <a:prstGeom prst="rect">
            <a:avLst/>
          </a:prstGeom>
          <a:solidFill>
            <a:srgbClr val="92D050"/>
          </a:solidFill>
        </p:spPr>
        <p:style>
          <a:lnRef idx="1">
            <a:schemeClr val="accent5"/>
          </a:lnRef>
          <a:fillRef idx="2">
            <a:schemeClr val="accent5"/>
          </a:fillRef>
          <a:effectRef idx="1">
            <a:schemeClr val="accent5"/>
          </a:effectRef>
          <a:fontRef idx="minor">
            <a:schemeClr val="dk1"/>
          </a:fontRef>
        </p:style>
        <p:txBody>
          <a:bodyPr>
            <a:spAutoFit/>
          </a:bodyPr>
          <a:lstStyle/>
          <a:p>
            <a:pPr>
              <a:defRPr/>
            </a:pPr>
            <a:r>
              <a:rPr lang="it-IT" dirty="0"/>
              <a:t>Targets: </a:t>
            </a:r>
            <a:r>
              <a:rPr lang="it-IT" baseline="30000" dirty="0"/>
              <a:t>9</a:t>
            </a:r>
            <a:r>
              <a:rPr lang="it-IT" dirty="0"/>
              <a:t>Be, </a:t>
            </a:r>
            <a:r>
              <a:rPr lang="en-US" baseline="30000" dirty="0"/>
              <a:t>232</a:t>
            </a:r>
            <a:r>
              <a:rPr lang="en-US" dirty="0"/>
              <a:t>Th, </a:t>
            </a:r>
            <a:r>
              <a:rPr lang="en-US" baseline="30000" dirty="0"/>
              <a:t>238</a:t>
            </a:r>
            <a:r>
              <a:rPr lang="en-US" dirty="0"/>
              <a:t>U </a:t>
            </a:r>
            <a:r>
              <a:rPr lang="en-US" dirty="0">
                <a:sym typeface="Wingdings" pitchFamily="2" charset="2"/>
              </a:rPr>
              <a:t> ALL APPROVED and USED</a:t>
            </a:r>
            <a:endParaRPr lang="en-US" dirty="0"/>
          </a:p>
          <a:p>
            <a:pPr>
              <a:defRPr/>
            </a:pPr>
            <a:r>
              <a:rPr lang="en-US" dirty="0">
                <a:sym typeface="Wingdings" pitchFamily="2" charset="2"/>
              </a:rPr>
              <a:t>Beams: </a:t>
            </a:r>
            <a:r>
              <a:rPr lang="en-US" baseline="30000" dirty="0"/>
              <a:t>238</a:t>
            </a:r>
            <a:r>
              <a:rPr lang="en-US" dirty="0"/>
              <a:t>U test with Ta in progress </a:t>
            </a:r>
            <a:endParaRPr lang="it-IT" dirty="0"/>
          </a:p>
        </p:txBody>
      </p:sp>
      <p:sp>
        <p:nvSpPr>
          <p:cNvPr id="22" name="TextBox 21">
            <a:extLst>
              <a:ext uri="{FF2B5EF4-FFF2-40B4-BE49-F238E27FC236}">
                <a16:creationId xmlns:a16="http://schemas.microsoft.com/office/drawing/2014/main" id="{D62BB41F-C340-33BC-51D8-0FBA4944A7B4}"/>
              </a:ext>
            </a:extLst>
          </p:cNvPr>
          <p:cNvSpPr txBox="1"/>
          <p:nvPr/>
        </p:nvSpPr>
        <p:spPr>
          <a:xfrm>
            <a:off x="896938" y="3344863"/>
            <a:ext cx="3568700" cy="830262"/>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eaLnBrk="1" hangingPunct="1">
              <a:defRPr/>
            </a:pPr>
            <a:r>
              <a:rPr lang="en-GB" sz="1600" dirty="0"/>
              <a:t>New targets </a:t>
            </a:r>
            <a:r>
              <a:rPr lang="en-US" sz="1600" baseline="30000" dirty="0"/>
              <a:t>3</a:t>
            </a:r>
            <a:r>
              <a:rPr lang="en-US" sz="1600" dirty="0"/>
              <a:t>H, </a:t>
            </a:r>
            <a:r>
              <a:rPr lang="en-US" sz="1600" baseline="30000" dirty="0"/>
              <a:t>9,10</a:t>
            </a:r>
            <a:r>
              <a:rPr lang="en-US" sz="1600" dirty="0"/>
              <a:t>Be, </a:t>
            </a:r>
            <a:r>
              <a:rPr lang="en-US" sz="1600" baseline="30000" dirty="0"/>
              <a:t>232</a:t>
            </a:r>
            <a:r>
              <a:rPr lang="en-US" sz="1600" dirty="0"/>
              <a:t>Th, </a:t>
            </a:r>
            <a:r>
              <a:rPr lang="en-US" sz="1600" baseline="30000" dirty="0"/>
              <a:t>238</a:t>
            </a:r>
            <a:r>
              <a:rPr lang="en-US" sz="1600" dirty="0"/>
              <a:t>U</a:t>
            </a:r>
          </a:p>
          <a:p>
            <a:pPr eaLnBrk="1" hangingPunct="1">
              <a:defRPr/>
            </a:pPr>
            <a:r>
              <a:rPr lang="en-US" sz="1600" dirty="0"/>
              <a:t>New beams </a:t>
            </a:r>
            <a:r>
              <a:rPr lang="en-US" sz="1600" baseline="30000" dirty="0"/>
              <a:t>14</a:t>
            </a:r>
            <a:r>
              <a:rPr lang="en-US" sz="1600" dirty="0"/>
              <a:t>C, </a:t>
            </a:r>
            <a:r>
              <a:rPr lang="en-US" sz="1600" baseline="30000" dirty="0"/>
              <a:t>238</a:t>
            </a:r>
            <a:r>
              <a:rPr lang="en-US" sz="1600" dirty="0"/>
              <a:t>U </a:t>
            </a:r>
            <a:r>
              <a:rPr lang="en-US" sz="1600" baseline="30000" dirty="0"/>
              <a:t>204</a:t>
            </a:r>
            <a:r>
              <a:rPr lang="en-US" sz="1600" dirty="0"/>
              <a:t>Hg</a:t>
            </a:r>
          </a:p>
          <a:p>
            <a:pPr eaLnBrk="1" hangingPunct="1">
              <a:defRPr/>
            </a:pPr>
            <a:r>
              <a:rPr lang="en-US" sz="1600" dirty="0"/>
              <a:t>Coordination with </a:t>
            </a:r>
            <a:r>
              <a:rPr lang="it-IT" sz="1600" b="1" dirty="0"/>
              <a:t>LNL USERS</a:t>
            </a:r>
            <a:endParaRPr lang="en-GB" sz="1600" dirty="0"/>
          </a:p>
        </p:txBody>
      </p:sp>
      <p:pic>
        <p:nvPicPr>
          <p:cNvPr id="27654" name="Picture 2">
            <a:extLst>
              <a:ext uri="{FF2B5EF4-FFF2-40B4-BE49-F238E27FC236}">
                <a16:creationId xmlns:a16="http://schemas.microsoft.com/office/drawing/2014/main" id="{4D71BB40-4E3B-4361-888F-23A4354C1E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5100" y="1074738"/>
            <a:ext cx="263207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Box 3">
            <a:extLst>
              <a:ext uri="{FF2B5EF4-FFF2-40B4-BE49-F238E27FC236}">
                <a16:creationId xmlns:a16="http://schemas.microsoft.com/office/drawing/2014/main" id="{261C56ED-B75E-33F5-6B64-09F4A3846509}"/>
              </a:ext>
            </a:extLst>
          </p:cNvPr>
          <p:cNvSpPr txBox="1">
            <a:spLocks noChangeArrowheads="1"/>
          </p:cNvSpPr>
          <p:nvPr/>
        </p:nvSpPr>
        <p:spPr bwMode="auto">
          <a:xfrm>
            <a:off x="1654175" y="1341438"/>
            <a:ext cx="1006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b="1">
                <a:solidFill>
                  <a:srgbClr val="FF0000"/>
                </a:solidFill>
              </a:rPr>
              <a:t>2019</a:t>
            </a:r>
          </a:p>
        </p:txBody>
      </p:sp>
      <p:sp>
        <p:nvSpPr>
          <p:cNvPr id="27656" name="TextBox 4">
            <a:extLst>
              <a:ext uri="{FF2B5EF4-FFF2-40B4-BE49-F238E27FC236}">
                <a16:creationId xmlns:a16="http://schemas.microsoft.com/office/drawing/2014/main" id="{6C835939-5F32-A481-FACE-739EE1D84910}"/>
              </a:ext>
            </a:extLst>
          </p:cNvPr>
          <p:cNvSpPr txBox="1">
            <a:spLocks noChangeArrowheads="1"/>
          </p:cNvSpPr>
          <p:nvPr/>
        </p:nvSpPr>
        <p:spPr bwMode="auto">
          <a:xfrm>
            <a:off x="6848475" y="2012950"/>
            <a:ext cx="1006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b="1">
                <a:solidFill>
                  <a:srgbClr val="FF0000"/>
                </a:solidFill>
              </a:rPr>
              <a:t>2023</a:t>
            </a:r>
          </a:p>
        </p:txBody>
      </p:sp>
      <p:sp>
        <p:nvSpPr>
          <p:cNvPr id="7" name="TextBox 6">
            <a:extLst>
              <a:ext uri="{FF2B5EF4-FFF2-40B4-BE49-F238E27FC236}">
                <a16:creationId xmlns:a16="http://schemas.microsoft.com/office/drawing/2014/main" id="{E396677C-F449-B19D-6DE7-F895FD4BBEBE}"/>
              </a:ext>
            </a:extLst>
          </p:cNvPr>
          <p:cNvSpPr txBox="1"/>
          <p:nvPr/>
        </p:nvSpPr>
        <p:spPr>
          <a:xfrm>
            <a:off x="5480050" y="4805363"/>
            <a:ext cx="3268663" cy="830262"/>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eaLnBrk="1" hangingPunct="1">
              <a:defRPr/>
            </a:pPr>
            <a:r>
              <a:rPr lang="en-GB" sz="1600" dirty="0"/>
              <a:t>New targets </a:t>
            </a:r>
            <a:r>
              <a:rPr lang="en-US" sz="1600" baseline="30000" dirty="0"/>
              <a:t>3</a:t>
            </a:r>
            <a:r>
              <a:rPr lang="en-US" sz="1600" dirty="0"/>
              <a:t>H</a:t>
            </a:r>
          </a:p>
          <a:p>
            <a:pPr eaLnBrk="1" hangingPunct="1">
              <a:defRPr/>
            </a:pPr>
            <a:r>
              <a:rPr lang="en-US" sz="1600" dirty="0"/>
              <a:t>New beams </a:t>
            </a:r>
            <a:r>
              <a:rPr lang="en-US" sz="1600" baseline="30000" dirty="0"/>
              <a:t>14</a:t>
            </a:r>
            <a:r>
              <a:rPr lang="en-US" sz="1600" dirty="0"/>
              <a:t>C</a:t>
            </a:r>
          </a:p>
          <a:p>
            <a:pPr eaLnBrk="1" hangingPunct="1">
              <a:defRPr/>
            </a:pPr>
            <a:r>
              <a:rPr lang="en-US" sz="1600" dirty="0"/>
              <a:t>Coordination with </a:t>
            </a:r>
            <a:r>
              <a:rPr lang="it-IT" sz="1600" b="1" dirty="0"/>
              <a:t>LNL USERS</a:t>
            </a:r>
            <a:endParaRPr lang="en-GB"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a:extLst>
              <a:ext uri="{FF2B5EF4-FFF2-40B4-BE49-F238E27FC236}">
                <a16:creationId xmlns:a16="http://schemas.microsoft.com/office/drawing/2014/main" id="{33A80A47-92EA-A6B1-B217-3AE685BA6F56}"/>
              </a:ext>
            </a:extLst>
          </p:cNvPr>
          <p:cNvSpPr>
            <a:spLocks noGrp="1" noChangeArrowheads="1"/>
          </p:cNvSpPr>
          <p:nvPr>
            <p:ph type="title"/>
          </p:nvPr>
        </p:nvSpPr>
        <p:spPr/>
        <p:txBody>
          <a:bodyPr/>
          <a:lstStyle/>
          <a:p>
            <a:r>
              <a:rPr lang="it-IT" altLang="en-IT"/>
              <a:t>Overview</a:t>
            </a:r>
          </a:p>
        </p:txBody>
      </p:sp>
      <p:sp>
        <p:nvSpPr>
          <p:cNvPr id="6146" name="Content Placeholder 2">
            <a:extLst>
              <a:ext uri="{FF2B5EF4-FFF2-40B4-BE49-F238E27FC236}">
                <a16:creationId xmlns:a16="http://schemas.microsoft.com/office/drawing/2014/main" id="{111075B0-7FF9-F3D8-D86B-2BA0C5F18F65}"/>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it-IT" altLang="en-IT"/>
              <a:t>AGATA configurations for physics</a:t>
            </a:r>
          </a:p>
          <a:p>
            <a:pPr lvl="1"/>
            <a:r>
              <a:rPr lang="it-IT" altLang="en-IT" sz="2000"/>
              <a:t>PRISMA-like</a:t>
            </a:r>
          </a:p>
          <a:p>
            <a:pPr lvl="1"/>
            <a:r>
              <a:rPr lang="it-IT" altLang="en-IT" sz="2000"/>
              <a:t>Zero degrees-like</a:t>
            </a:r>
          </a:p>
          <a:p>
            <a:r>
              <a:rPr lang="it-IT" altLang="en-IT"/>
              <a:t>Status of the experiments performed</a:t>
            </a:r>
          </a:p>
          <a:p>
            <a:r>
              <a:rPr lang="it-IT" altLang="en-IT"/>
              <a:t>Some preliminary physics results </a:t>
            </a:r>
          </a:p>
          <a:p>
            <a:pPr lvl="1"/>
            <a:r>
              <a:rPr lang="it-IT" altLang="en-IT" sz="2000"/>
              <a:t>Intruder states around N=20</a:t>
            </a:r>
          </a:p>
          <a:p>
            <a:pPr lvl="1"/>
            <a:r>
              <a:rPr lang="it-IT" altLang="en-IT" sz="2000"/>
              <a:t>Fusion-fission to study N=50</a:t>
            </a:r>
          </a:p>
          <a:p>
            <a:pPr lvl="1"/>
            <a:r>
              <a:rPr lang="it-IT" altLang="en-IT" sz="2000"/>
              <a:t>Lifetiems measurements around N=126</a:t>
            </a:r>
          </a:p>
          <a:p>
            <a:r>
              <a:rPr lang="it-IT" altLang="en-IT"/>
              <a:t>Summary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F8A48644-D444-05F1-2DAA-5DF9E56950DF}"/>
              </a:ext>
            </a:extLst>
          </p:cNvPr>
          <p:cNvSpPr>
            <a:spLocks noGrp="1" noChangeArrowheads="1"/>
          </p:cNvSpPr>
          <p:nvPr>
            <p:ph type="title"/>
          </p:nvPr>
        </p:nvSpPr>
        <p:spPr/>
        <p:txBody>
          <a:bodyPr/>
          <a:lstStyle/>
          <a:p>
            <a:r>
              <a:rPr lang="it-IT" altLang="en-IT"/>
              <a:t>Data Centre for AGATA </a:t>
            </a:r>
          </a:p>
        </p:txBody>
      </p:sp>
      <p:pic>
        <p:nvPicPr>
          <p:cNvPr id="29698" name="Picture 4">
            <a:extLst>
              <a:ext uri="{FF2B5EF4-FFF2-40B4-BE49-F238E27FC236}">
                <a16:creationId xmlns:a16="http://schemas.microsoft.com/office/drawing/2014/main" id="{6768D156-7411-2F0A-A2E5-58D64CB59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844675"/>
            <a:ext cx="4884737"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6">
            <a:extLst>
              <a:ext uri="{FF2B5EF4-FFF2-40B4-BE49-F238E27FC236}">
                <a16:creationId xmlns:a16="http://schemas.microsoft.com/office/drawing/2014/main" id="{44D13032-B02E-9F21-02E4-38DE6F608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038" y="1322388"/>
            <a:ext cx="1944687"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7">
            <a:extLst>
              <a:ext uri="{FF2B5EF4-FFF2-40B4-BE49-F238E27FC236}">
                <a16:creationId xmlns:a16="http://schemas.microsoft.com/office/drawing/2014/main" id="{D811E7EB-2042-C975-FA10-271F3E6CA997}"/>
              </a:ext>
            </a:extLst>
          </p:cNvPr>
          <p:cNvSpPr txBox="1">
            <a:spLocks noChangeArrowheads="1"/>
          </p:cNvSpPr>
          <p:nvPr/>
        </p:nvSpPr>
        <p:spPr bwMode="auto">
          <a:xfrm>
            <a:off x="1908175" y="2708275"/>
            <a:ext cx="360363" cy="642938"/>
          </a:xfrm>
          <a:prstGeom prst="rect">
            <a:avLst/>
          </a:prstGeom>
          <a:noFill/>
          <a:ln w="76200">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IT" altLang="en-IT"/>
          </a:p>
        </p:txBody>
      </p:sp>
      <p:sp>
        <p:nvSpPr>
          <p:cNvPr id="2" name="Rectangle 1">
            <a:extLst>
              <a:ext uri="{FF2B5EF4-FFF2-40B4-BE49-F238E27FC236}">
                <a16:creationId xmlns:a16="http://schemas.microsoft.com/office/drawing/2014/main" id="{F59AEC21-0E91-6660-0D9A-F5B7B8E9FD3D}"/>
              </a:ext>
            </a:extLst>
          </p:cNvPr>
          <p:cNvSpPr/>
          <p:nvPr/>
        </p:nvSpPr>
        <p:spPr>
          <a:xfrm>
            <a:off x="1752600" y="4413250"/>
            <a:ext cx="658813" cy="311150"/>
          </a:xfrm>
          <a:prstGeom prst="rect">
            <a:avLst/>
          </a:prstGeom>
          <a:noFill/>
          <a:ln w="76200">
            <a:solidFill>
              <a:srgbClr val="0070C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pic>
        <p:nvPicPr>
          <p:cNvPr id="29702" name="Picture 3">
            <a:extLst>
              <a:ext uri="{FF2B5EF4-FFF2-40B4-BE49-F238E27FC236}">
                <a16:creationId xmlns:a16="http://schemas.microsoft.com/office/drawing/2014/main" id="{1045A3FC-301E-C91A-43AB-AFFEA84661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0175" y="1514475"/>
            <a:ext cx="2825750" cy="1836738"/>
          </a:xfrm>
          <a:prstGeom prst="rect">
            <a:avLst/>
          </a:prstGeom>
          <a:noFill/>
          <a:ln w="38100">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29703" name="TextBox 2">
            <a:extLst>
              <a:ext uri="{FF2B5EF4-FFF2-40B4-BE49-F238E27FC236}">
                <a16:creationId xmlns:a16="http://schemas.microsoft.com/office/drawing/2014/main" id="{27DAE5A8-C296-2CBE-E83A-B9D489B6F9F7}"/>
              </a:ext>
            </a:extLst>
          </p:cNvPr>
          <p:cNvSpPr txBox="1">
            <a:spLocks noChangeArrowheads="1"/>
          </p:cNvSpPr>
          <p:nvPr/>
        </p:nvSpPr>
        <p:spPr bwMode="auto">
          <a:xfrm>
            <a:off x="1403350" y="6035675"/>
            <a:ext cx="4537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b="1">
                <a:solidFill>
                  <a:srgbClr val="0070C0"/>
                </a:solidFill>
              </a:rPr>
              <a:t>Sala VAX </a:t>
            </a:r>
            <a:r>
              <a:rPr lang="it-IT" altLang="en-IT" b="1">
                <a:solidFill>
                  <a:srgbClr val="0070C0"/>
                </a:solidFill>
                <a:sym typeface="Wingdings" pitchFamily="2" charset="2"/>
              </a:rPr>
              <a:t> V1 electronics</a:t>
            </a:r>
            <a:endParaRPr lang="it-IT" altLang="en-IT" b="1">
              <a:solidFill>
                <a:srgbClr val="0070C0"/>
              </a:solidFill>
            </a:endParaRPr>
          </a:p>
          <a:p>
            <a:r>
              <a:rPr lang="it-IT" altLang="en-IT" b="1">
                <a:solidFill>
                  <a:srgbClr val="7030A0"/>
                </a:solidFill>
              </a:rPr>
              <a:t>New data centre </a:t>
            </a:r>
            <a:r>
              <a:rPr lang="it-IT" altLang="en-IT" b="1">
                <a:solidFill>
                  <a:srgbClr val="7030A0"/>
                </a:solidFill>
                <a:sym typeface="Wingdings" pitchFamily="2" charset="2"/>
              </a:rPr>
              <a:t> V2 electronics</a:t>
            </a:r>
          </a:p>
          <a:p>
            <a:r>
              <a:rPr lang="it-IT" altLang="en-IT">
                <a:sym typeface="Wingdings" pitchFamily="2" charset="2"/>
              </a:rPr>
              <a:t> </a:t>
            </a:r>
            <a:endParaRPr lang="it-IT" altLang="en-IT"/>
          </a:p>
        </p:txBody>
      </p:sp>
      <p:sp>
        <p:nvSpPr>
          <p:cNvPr id="29704" name="TextBox 3">
            <a:extLst>
              <a:ext uri="{FF2B5EF4-FFF2-40B4-BE49-F238E27FC236}">
                <a16:creationId xmlns:a16="http://schemas.microsoft.com/office/drawing/2014/main" id="{CCB81DBC-ADD8-DA53-5630-F9B7D585373A}"/>
              </a:ext>
            </a:extLst>
          </p:cNvPr>
          <p:cNvSpPr txBox="1">
            <a:spLocks noChangeArrowheads="1"/>
          </p:cNvSpPr>
          <p:nvPr/>
        </p:nvSpPr>
        <p:spPr bwMode="auto">
          <a:xfrm rot="-5400000">
            <a:off x="-645319" y="3574257"/>
            <a:ext cx="24876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b="1">
                <a:solidFill>
                  <a:srgbClr val="7030A0"/>
                </a:solidFill>
              </a:rPr>
              <a:t>AGATA DAQ Servers </a:t>
            </a:r>
          </a:p>
        </p:txBody>
      </p:sp>
      <p:pic>
        <p:nvPicPr>
          <p:cNvPr id="29705" name="Picture 5" descr="A picture containing sky, indoor, connector&#10;&#10;Description automatically generated">
            <a:extLst>
              <a:ext uri="{FF2B5EF4-FFF2-40B4-BE49-F238E27FC236}">
                <a16:creationId xmlns:a16="http://schemas.microsoft.com/office/drawing/2014/main" id="{A6FBA44E-F0B4-854A-7CA7-FD87DE6C90E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20925" y="4724400"/>
            <a:ext cx="898525" cy="903288"/>
          </a:xfrm>
          <a:prstGeom prst="rect">
            <a:avLst/>
          </a:prstGeom>
          <a:noFill/>
          <a:ln w="57150">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29706" name="Picture 13" descr="A picture containing sky, indoor, connector&#10;&#10;Description automatically generated">
            <a:extLst>
              <a:ext uri="{FF2B5EF4-FFF2-40B4-BE49-F238E27FC236}">
                <a16:creationId xmlns:a16="http://schemas.microsoft.com/office/drawing/2014/main" id="{A3BAB56E-2C01-0D89-0FF7-9F559108288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94250" y="1322388"/>
            <a:ext cx="911225" cy="915987"/>
          </a:xfrm>
          <a:prstGeom prst="rect">
            <a:avLst/>
          </a:prstGeom>
          <a:noFill/>
          <a:ln w="57150">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29707" name="Picture 2" descr="A construction site with a crane&#10;&#10;Description automatically generated">
            <a:extLst>
              <a:ext uri="{FF2B5EF4-FFF2-40B4-BE49-F238E27FC236}">
                <a16:creationId xmlns:a16="http://schemas.microsoft.com/office/drawing/2014/main" id="{17A145A5-8FD5-F951-42EE-72BC713520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4188" y="3781425"/>
            <a:ext cx="32829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3298CABE-7224-DEEF-D680-9CB07416CE63}"/>
              </a:ext>
            </a:extLst>
          </p:cNvPr>
          <p:cNvCxnSpPr>
            <a:cxnSpLocks/>
            <a:stCxn id="29707" idx="1"/>
          </p:cNvCxnSpPr>
          <p:nvPr/>
        </p:nvCxnSpPr>
        <p:spPr>
          <a:xfrm flipH="1" flipV="1">
            <a:off x="2339975" y="3344863"/>
            <a:ext cx="3224213" cy="1666875"/>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3">
            <a:extLst>
              <a:ext uri="{FF2B5EF4-FFF2-40B4-BE49-F238E27FC236}">
                <a16:creationId xmlns:a16="http://schemas.microsoft.com/office/drawing/2014/main" id="{6C85F34C-8200-906D-A944-2040A2403DBB}"/>
              </a:ext>
            </a:extLst>
          </p:cNvPr>
          <p:cNvSpPr txBox="1">
            <a:spLocks noChangeArrowheads="1"/>
          </p:cNvSpPr>
          <p:nvPr/>
        </p:nvSpPr>
        <p:spPr bwMode="auto">
          <a:xfrm>
            <a:off x="1331913" y="3136900"/>
            <a:ext cx="74882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sz="3200"/>
              <a:t>Lifetime measurement of heavy systems </a:t>
            </a:r>
          </a:p>
        </p:txBody>
      </p:sp>
      <p:cxnSp>
        <p:nvCxnSpPr>
          <p:cNvPr id="6" name="Straight Connector 5">
            <a:extLst>
              <a:ext uri="{FF2B5EF4-FFF2-40B4-BE49-F238E27FC236}">
                <a16:creationId xmlns:a16="http://schemas.microsoft.com/office/drawing/2014/main" id="{7DBDD37D-9FF4-FCFA-B834-A58108B5EA0A}"/>
              </a:ext>
            </a:extLst>
          </p:cNvPr>
          <p:cNvCxnSpPr/>
          <p:nvPr/>
        </p:nvCxnSpPr>
        <p:spPr>
          <a:xfrm>
            <a:off x="1439863" y="3789363"/>
            <a:ext cx="6264275" cy="0"/>
          </a:xfrm>
          <a:prstGeom prst="line">
            <a:avLst/>
          </a:prstGeom>
        </p:spPr>
        <p:style>
          <a:lnRef idx="2">
            <a:schemeClr val="accent1"/>
          </a:lnRef>
          <a:fillRef idx="0">
            <a:schemeClr val="accent1"/>
          </a:fillRef>
          <a:effectRef idx="1">
            <a:schemeClr val="accent1"/>
          </a:effectRef>
          <a:fontRef idx="minor">
            <a:schemeClr val="tx1"/>
          </a:fontRef>
        </p:style>
      </p:cxnSp>
      <p:pic>
        <p:nvPicPr>
          <p:cNvPr id="30723" name="Immagine 1">
            <a:extLst>
              <a:ext uri="{FF2B5EF4-FFF2-40B4-BE49-F238E27FC236}">
                <a16:creationId xmlns:a16="http://schemas.microsoft.com/office/drawing/2014/main" id="{F6FD6A7D-9AF9-91DA-A354-9D3216E529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8663" y="4149725"/>
            <a:ext cx="189547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2">
            <a:extLst>
              <a:ext uri="{FF2B5EF4-FFF2-40B4-BE49-F238E27FC236}">
                <a16:creationId xmlns:a16="http://schemas.microsoft.com/office/drawing/2014/main" id="{48C73B13-2B0E-A366-2225-326067C95038}"/>
              </a:ext>
            </a:extLst>
          </p:cNvPr>
          <p:cNvSpPr txBox="1">
            <a:spLocks noChangeArrowheads="1"/>
          </p:cNvSpPr>
          <p:nvPr/>
        </p:nvSpPr>
        <p:spPr bwMode="auto">
          <a:xfrm>
            <a:off x="4600575" y="5300663"/>
            <a:ext cx="14398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sz="3600" baseline="30000"/>
              <a:t>196</a:t>
            </a:r>
            <a:r>
              <a:rPr lang="it-IT" altLang="en-IT" sz="3600"/>
              <a:t>Os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olo 1">
            <a:extLst>
              <a:ext uri="{FF2B5EF4-FFF2-40B4-BE49-F238E27FC236}">
                <a16:creationId xmlns:a16="http://schemas.microsoft.com/office/drawing/2014/main" id="{1C8E9868-F9E2-A23E-C52A-69ADA0F444CF}"/>
              </a:ext>
            </a:extLst>
          </p:cNvPr>
          <p:cNvSpPr>
            <a:spLocks noGrp="1" noChangeArrowheads="1"/>
          </p:cNvSpPr>
          <p:nvPr>
            <p:ph type="title"/>
          </p:nvPr>
        </p:nvSpPr>
        <p:spPr/>
        <p:txBody>
          <a:bodyPr/>
          <a:lstStyle/>
          <a:p>
            <a:r>
              <a:rPr lang="it-IT" altLang="en-IT"/>
              <a:t>Shape transitions in Os isotopes</a:t>
            </a:r>
          </a:p>
        </p:txBody>
      </p:sp>
      <p:sp>
        <p:nvSpPr>
          <p:cNvPr id="19" name="Rettangolo 18">
            <a:extLst>
              <a:ext uri="{FF2B5EF4-FFF2-40B4-BE49-F238E27FC236}">
                <a16:creationId xmlns:a16="http://schemas.microsoft.com/office/drawing/2014/main" id="{44389C9B-9A85-E788-F4B0-0C0EDA785784}"/>
              </a:ext>
            </a:extLst>
          </p:cNvPr>
          <p:cNvSpPr/>
          <p:nvPr/>
        </p:nvSpPr>
        <p:spPr>
          <a:xfrm>
            <a:off x="5707063" y="1076325"/>
            <a:ext cx="3136900" cy="523875"/>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defRPr/>
            </a:pPr>
            <a:r>
              <a:rPr lang="it-IT" sz="1400" dirty="0"/>
              <a:t>An </a:t>
            </a:r>
            <a:r>
              <a:rPr lang="it-IT" sz="1400" dirty="0" err="1"/>
              <a:t>almost</a:t>
            </a:r>
            <a:r>
              <a:rPr lang="it-IT" sz="1400" dirty="0"/>
              <a:t> </a:t>
            </a:r>
            <a:r>
              <a:rPr lang="it-IT" sz="1400" dirty="0" err="1"/>
              <a:t>perfect</a:t>
            </a:r>
            <a:r>
              <a:rPr lang="it-IT" sz="1400" dirty="0"/>
              <a:t> </a:t>
            </a:r>
            <a:r>
              <a:rPr lang="it-IT" sz="1400" dirty="0" err="1"/>
              <a:t>γ</a:t>
            </a:r>
            <a:r>
              <a:rPr lang="it-IT" sz="1400" dirty="0"/>
              <a:t> -</a:t>
            </a:r>
            <a:r>
              <a:rPr lang="it-IT" sz="1400" dirty="0" err="1"/>
              <a:t>unstable</a:t>
            </a:r>
            <a:r>
              <a:rPr lang="it-IT" sz="1400" dirty="0"/>
              <a:t>/</a:t>
            </a:r>
            <a:r>
              <a:rPr lang="it-IT" sz="1400" dirty="0" err="1"/>
              <a:t>triaxial</a:t>
            </a:r>
            <a:r>
              <a:rPr lang="it-IT" sz="1400" dirty="0"/>
              <a:t> </a:t>
            </a:r>
            <a:r>
              <a:rPr lang="it-IT" sz="1400" dirty="0" err="1"/>
              <a:t>is</a:t>
            </a:r>
            <a:r>
              <a:rPr lang="it-IT" sz="1400" dirty="0"/>
              <a:t> </a:t>
            </a:r>
            <a:r>
              <a:rPr lang="it-IT" sz="1400" dirty="0" err="1"/>
              <a:t>predicted</a:t>
            </a:r>
            <a:r>
              <a:rPr lang="it-IT" sz="1400" dirty="0"/>
              <a:t> for </a:t>
            </a:r>
            <a:r>
              <a:rPr lang="it-IT" sz="1400" baseline="30000" dirty="0"/>
              <a:t>196</a:t>
            </a:r>
            <a:r>
              <a:rPr lang="it-IT" sz="1400" dirty="0"/>
              <a:t>Os</a:t>
            </a:r>
          </a:p>
        </p:txBody>
      </p:sp>
      <p:sp>
        <p:nvSpPr>
          <p:cNvPr id="20" name="Rettangolo 19">
            <a:extLst>
              <a:ext uri="{FF2B5EF4-FFF2-40B4-BE49-F238E27FC236}">
                <a16:creationId xmlns:a16="http://schemas.microsoft.com/office/drawing/2014/main" id="{0FBDD35D-5853-C438-706F-7662DBB96B2A}"/>
              </a:ext>
            </a:extLst>
          </p:cNvPr>
          <p:cNvSpPr/>
          <p:nvPr/>
        </p:nvSpPr>
        <p:spPr>
          <a:xfrm>
            <a:off x="5216525" y="5238750"/>
            <a:ext cx="3927475" cy="738188"/>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lgn="ctr">
              <a:defRPr/>
            </a:pPr>
            <a:r>
              <a:rPr lang="it-IT" sz="1400" dirty="0" err="1"/>
              <a:t>Smooth</a:t>
            </a:r>
            <a:r>
              <a:rPr lang="it-IT" sz="1400" dirty="0"/>
              <a:t> </a:t>
            </a:r>
            <a:r>
              <a:rPr lang="it-IT" sz="1400" dirty="0" err="1"/>
              <a:t>transition</a:t>
            </a:r>
            <a:r>
              <a:rPr lang="it-IT" sz="1400" dirty="0"/>
              <a:t>  from a more </a:t>
            </a:r>
            <a:r>
              <a:rPr lang="it-IT" sz="1400" dirty="0" err="1"/>
              <a:t>axial</a:t>
            </a:r>
            <a:r>
              <a:rPr lang="it-IT" sz="1400" dirty="0"/>
              <a:t> </a:t>
            </a:r>
            <a:r>
              <a:rPr lang="it-IT" sz="1400" dirty="0" err="1"/>
              <a:t>rotational</a:t>
            </a:r>
            <a:r>
              <a:rPr lang="it-IT" sz="1400" dirty="0"/>
              <a:t> </a:t>
            </a:r>
            <a:r>
              <a:rPr lang="it-IT" sz="1400" dirty="0" err="1"/>
              <a:t>behavior</a:t>
            </a:r>
            <a:r>
              <a:rPr lang="it-IT" sz="1400" dirty="0"/>
              <a:t> </a:t>
            </a:r>
            <a:r>
              <a:rPr lang="it-IT" sz="1400" dirty="0" err="1"/>
              <a:t>towards</a:t>
            </a:r>
            <a:r>
              <a:rPr lang="it-IT" sz="1400" dirty="0"/>
              <a:t> </a:t>
            </a:r>
            <a:r>
              <a:rPr lang="it-IT" sz="1400" dirty="0" err="1"/>
              <a:t>predominately</a:t>
            </a:r>
            <a:r>
              <a:rPr lang="it-IT" sz="1400" dirty="0"/>
              <a:t> </a:t>
            </a:r>
            <a:r>
              <a:rPr lang="it-IT" sz="1400" dirty="0" err="1"/>
              <a:t>vibrational</a:t>
            </a:r>
            <a:r>
              <a:rPr lang="it-IT" sz="1400" dirty="0"/>
              <a:t> nuclei </a:t>
            </a:r>
            <a:r>
              <a:rPr lang="it-IT" sz="1400" dirty="0" err="1"/>
              <a:t>through</a:t>
            </a:r>
            <a:r>
              <a:rPr lang="it-IT" sz="1400" dirty="0"/>
              <a:t> </a:t>
            </a:r>
            <a:r>
              <a:rPr lang="it-IT" sz="1400" dirty="0" err="1"/>
              <a:t>triaxial</a:t>
            </a:r>
            <a:r>
              <a:rPr lang="it-IT" sz="1400" dirty="0"/>
              <a:t> </a:t>
            </a:r>
            <a:r>
              <a:rPr lang="it-IT" sz="1400" dirty="0" err="1"/>
              <a:t>configurations</a:t>
            </a:r>
            <a:endParaRPr lang="it-IT" sz="1400" dirty="0"/>
          </a:p>
        </p:txBody>
      </p:sp>
      <p:sp>
        <p:nvSpPr>
          <p:cNvPr id="31748" name="Rettangolo 6">
            <a:extLst>
              <a:ext uri="{FF2B5EF4-FFF2-40B4-BE49-F238E27FC236}">
                <a16:creationId xmlns:a16="http://schemas.microsoft.com/office/drawing/2014/main" id="{CA56705C-44C5-64C8-3C78-EF9CC2E86F85}"/>
              </a:ext>
            </a:extLst>
          </p:cNvPr>
          <p:cNvSpPr>
            <a:spLocks noChangeArrowheads="1"/>
          </p:cNvSpPr>
          <p:nvPr/>
        </p:nvSpPr>
        <p:spPr bwMode="auto">
          <a:xfrm>
            <a:off x="5384800" y="6484938"/>
            <a:ext cx="3635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sz="1400"/>
              <a:t>P.R. John et al., PRC </a:t>
            </a:r>
            <a:r>
              <a:rPr lang="it-IT" altLang="en-IT" sz="1400" b="1"/>
              <a:t>90</a:t>
            </a:r>
            <a:r>
              <a:rPr lang="it-IT" altLang="en-IT" sz="1400"/>
              <a:t>, 021301(R) (2014)</a:t>
            </a:r>
          </a:p>
        </p:txBody>
      </p:sp>
      <p:sp>
        <p:nvSpPr>
          <p:cNvPr id="8" name="CasellaDiTesto 7">
            <a:extLst>
              <a:ext uri="{FF2B5EF4-FFF2-40B4-BE49-F238E27FC236}">
                <a16:creationId xmlns:a16="http://schemas.microsoft.com/office/drawing/2014/main" id="{F860C66D-0F7C-DFAC-1080-41EB624C9F95}"/>
              </a:ext>
            </a:extLst>
          </p:cNvPr>
          <p:cNvSpPr txBox="1"/>
          <p:nvPr/>
        </p:nvSpPr>
        <p:spPr>
          <a:xfrm>
            <a:off x="141288" y="5454650"/>
            <a:ext cx="1727200" cy="522288"/>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lgn="ctr">
              <a:defRPr/>
            </a:pPr>
            <a:r>
              <a:rPr lang="it-IT" sz="1400" dirty="0"/>
              <a:t>Beyond </a:t>
            </a:r>
            <a:r>
              <a:rPr lang="it-IT" sz="1400" dirty="0" err="1"/>
              <a:t>mean</a:t>
            </a:r>
            <a:r>
              <a:rPr lang="it-IT" sz="1400" dirty="0"/>
              <a:t> </a:t>
            </a:r>
            <a:r>
              <a:rPr lang="it-IT" sz="1400" dirty="0" err="1"/>
              <a:t>field</a:t>
            </a:r>
            <a:r>
              <a:rPr lang="it-IT" sz="1400" dirty="0"/>
              <a:t> </a:t>
            </a:r>
            <a:r>
              <a:rPr lang="it-IT" sz="1400" dirty="0" err="1"/>
              <a:t>calculations</a:t>
            </a:r>
            <a:r>
              <a:rPr lang="it-IT" sz="1400" dirty="0"/>
              <a:t> </a:t>
            </a:r>
          </a:p>
        </p:txBody>
      </p:sp>
      <p:pic>
        <p:nvPicPr>
          <p:cNvPr id="31750" name="Picture 10">
            <a:extLst>
              <a:ext uri="{FF2B5EF4-FFF2-40B4-BE49-F238E27FC236}">
                <a16:creationId xmlns:a16="http://schemas.microsoft.com/office/drawing/2014/main" id="{E8C380C6-5342-0694-910E-B4D2F93C61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513" y="1316038"/>
            <a:ext cx="8029575"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4D003DA8-D80C-5178-1694-AC273AEB4202}"/>
              </a:ext>
            </a:extLst>
          </p:cNvPr>
          <p:cNvCxnSpPr>
            <a:cxnSpLocks/>
          </p:cNvCxnSpPr>
          <p:nvPr/>
        </p:nvCxnSpPr>
        <p:spPr>
          <a:xfrm flipH="1">
            <a:off x="5514975" y="1614488"/>
            <a:ext cx="471488" cy="8858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1752" name="Picture 4">
            <a:extLst>
              <a:ext uri="{FF2B5EF4-FFF2-40B4-BE49-F238E27FC236}">
                <a16:creationId xmlns:a16="http://schemas.microsoft.com/office/drawing/2014/main" id="{83339509-579A-32A1-683F-82F2537DB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005263"/>
            <a:ext cx="2552700" cy="287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9EC6D36A-5255-CF46-8095-E563D7DFE31A}"/>
              </a:ext>
            </a:extLst>
          </p:cNvPr>
          <p:cNvSpPr>
            <a:spLocks noGrp="1" noChangeArrowheads="1"/>
          </p:cNvSpPr>
          <p:nvPr>
            <p:ph type="title"/>
          </p:nvPr>
        </p:nvSpPr>
        <p:spPr/>
        <p:txBody>
          <a:bodyPr/>
          <a:lstStyle/>
          <a:p>
            <a:r>
              <a:rPr lang="it-IT" altLang="it-IT"/>
              <a:t>Lifetime measurements in the Os</a:t>
            </a:r>
          </a:p>
        </p:txBody>
      </p:sp>
      <p:pic>
        <p:nvPicPr>
          <p:cNvPr id="32770" name="Picture 10">
            <a:extLst>
              <a:ext uri="{FF2B5EF4-FFF2-40B4-BE49-F238E27FC236}">
                <a16:creationId xmlns:a16="http://schemas.microsoft.com/office/drawing/2014/main" id="{0D18D6F5-79C5-202C-7B0F-7B1934D243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133600"/>
            <a:ext cx="77724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17">
            <a:extLst>
              <a:ext uri="{FF2B5EF4-FFF2-40B4-BE49-F238E27FC236}">
                <a16:creationId xmlns:a16="http://schemas.microsoft.com/office/drawing/2014/main" id="{26646EAD-A32E-ADBF-1879-DD1F3DD73D73}"/>
              </a:ext>
            </a:extLst>
          </p:cNvPr>
          <p:cNvSpPr txBox="1">
            <a:spLocks noChangeArrowheads="1"/>
          </p:cNvSpPr>
          <p:nvPr/>
        </p:nvSpPr>
        <p:spPr bwMode="auto">
          <a:xfrm>
            <a:off x="838200" y="1287463"/>
            <a:ext cx="69135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a:t>Measurement of lifetimes with an inversed plunger AGATA and the spectrometer PRISMA</a:t>
            </a:r>
          </a:p>
        </p:txBody>
      </p:sp>
      <p:sp>
        <p:nvSpPr>
          <p:cNvPr id="32772" name="Text Box 26">
            <a:extLst>
              <a:ext uri="{FF2B5EF4-FFF2-40B4-BE49-F238E27FC236}">
                <a16:creationId xmlns:a16="http://schemas.microsoft.com/office/drawing/2014/main" id="{CD2D36C0-BB75-2079-B66A-C149A6687DCD}"/>
              </a:ext>
            </a:extLst>
          </p:cNvPr>
          <p:cNvSpPr txBox="1">
            <a:spLocks noChangeArrowheads="1"/>
          </p:cNvSpPr>
          <p:nvPr/>
        </p:nvSpPr>
        <p:spPr bwMode="auto">
          <a:xfrm>
            <a:off x="1630363" y="1843088"/>
            <a:ext cx="53292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it-IT" altLang="en-IT" sz="2800">
                <a:latin typeface="Symbol" pitchFamily="2" charset="2"/>
              </a:rPr>
              <a:t>t</a:t>
            </a:r>
            <a:r>
              <a:rPr lang="it-IT" altLang="en-IT" sz="2000" baseline="30000"/>
              <a:t>-1</a:t>
            </a:r>
            <a:r>
              <a:rPr lang="it-IT" altLang="en-IT" sz="2000"/>
              <a:t> ~ B(E2: J</a:t>
            </a:r>
            <a:r>
              <a:rPr lang="it-IT" altLang="en-IT" sz="2000" baseline="-25000"/>
              <a:t>i</a:t>
            </a:r>
            <a:r>
              <a:rPr lang="it-IT" altLang="en-IT" sz="2000"/>
              <a:t> </a:t>
            </a:r>
            <a:r>
              <a:rPr lang="it-IT" altLang="en-IT" sz="2000">
                <a:cs typeface="Arial" panose="020B0604020202020204" pitchFamily="34" charset="0"/>
              </a:rPr>
              <a:t>→J</a:t>
            </a:r>
            <a:r>
              <a:rPr lang="it-IT" altLang="en-IT" sz="2000" baseline="-25000">
                <a:cs typeface="Arial" panose="020B0604020202020204" pitchFamily="34" charset="0"/>
              </a:rPr>
              <a:t>f</a:t>
            </a:r>
            <a:r>
              <a:rPr lang="it-IT" altLang="en-IT" sz="2000">
                <a:cs typeface="Arial" panose="020B0604020202020204" pitchFamily="34" charset="0"/>
              </a:rPr>
              <a:t>) = 1/(2J</a:t>
            </a:r>
            <a:r>
              <a:rPr lang="it-IT" altLang="en-IT" sz="2000" baseline="-25000">
                <a:cs typeface="Arial" panose="020B0604020202020204" pitchFamily="34" charset="0"/>
              </a:rPr>
              <a:t>i</a:t>
            </a:r>
            <a:r>
              <a:rPr lang="it-IT" altLang="en-IT" sz="2000">
                <a:cs typeface="Arial" panose="020B0604020202020204" pitchFamily="34" charset="0"/>
              </a:rPr>
              <a:t> +1)</a:t>
            </a:r>
            <a:r>
              <a:rPr lang="it-IT" altLang="en-IT" sz="3200">
                <a:cs typeface="Arial" panose="020B0604020202020204" pitchFamily="34" charset="0"/>
              </a:rPr>
              <a:t>‹</a:t>
            </a:r>
            <a:r>
              <a:rPr lang="el-GR" altLang="en-IT" sz="2000">
                <a:cs typeface="Arial" panose="020B0604020202020204" pitchFamily="34" charset="0"/>
              </a:rPr>
              <a:t>ψ</a:t>
            </a:r>
            <a:r>
              <a:rPr lang="it-IT" altLang="en-IT" sz="2000" baseline="-25000">
                <a:cs typeface="Arial" panose="020B0604020202020204" pitchFamily="34" charset="0"/>
              </a:rPr>
              <a:t>f</a:t>
            </a:r>
            <a:r>
              <a:rPr lang="it-IT" altLang="en-IT" sz="2000">
                <a:cs typeface="Arial" panose="020B0604020202020204" pitchFamily="34" charset="0"/>
              </a:rPr>
              <a:t> ||</a:t>
            </a:r>
            <a:r>
              <a:rPr lang="it-IT" altLang="en-IT" sz="2000" b="1">
                <a:cs typeface="Arial" panose="020B0604020202020204" pitchFamily="34" charset="0"/>
              </a:rPr>
              <a:t>E2</a:t>
            </a:r>
            <a:r>
              <a:rPr lang="it-IT" altLang="en-IT" sz="2000">
                <a:cs typeface="Arial" panose="020B0604020202020204" pitchFamily="34" charset="0"/>
              </a:rPr>
              <a:t>|| </a:t>
            </a:r>
            <a:r>
              <a:rPr lang="el-GR" altLang="en-IT" sz="2000">
                <a:cs typeface="Arial" panose="020B0604020202020204" pitchFamily="34" charset="0"/>
              </a:rPr>
              <a:t>ψ</a:t>
            </a:r>
            <a:r>
              <a:rPr lang="it-IT" altLang="en-IT" sz="2000" baseline="-25000">
                <a:cs typeface="Arial" panose="020B0604020202020204" pitchFamily="34" charset="0"/>
              </a:rPr>
              <a:t>i</a:t>
            </a:r>
            <a:r>
              <a:rPr lang="it-IT" altLang="en-IT" sz="3200">
                <a:cs typeface="Arial" panose="020B0604020202020204" pitchFamily="34" charset="0"/>
              </a:rPr>
              <a:t>›</a:t>
            </a:r>
            <a:r>
              <a:rPr lang="it-IT" altLang="en-IT" sz="3200" baseline="30000">
                <a:cs typeface="Arial" panose="020B0604020202020204" pitchFamily="34" charset="0"/>
              </a:rPr>
              <a:t>2</a:t>
            </a:r>
            <a:endParaRPr lang="it-IT" altLang="en-IT" sz="3200">
              <a:cs typeface="Arial" panose="020B0604020202020204" pitchFamily="34" charset="0"/>
            </a:endParaRPr>
          </a:p>
        </p:txBody>
      </p:sp>
      <p:pic>
        <p:nvPicPr>
          <p:cNvPr id="32773" name="Picture 44" descr="50Ca-lifetimes">
            <a:extLst>
              <a:ext uri="{FF2B5EF4-FFF2-40B4-BE49-F238E27FC236}">
                <a16:creationId xmlns:a16="http://schemas.microsoft.com/office/drawing/2014/main" id="{15779C98-201D-4BE0-2629-B754028E53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70" t="58673"/>
          <a:stretch>
            <a:fillRect/>
          </a:stretch>
        </p:blipFill>
        <p:spPr bwMode="auto">
          <a:xfrm>
            <a:off x="3995738" y="5661025"/>
            <a:ext cx="2635250" cy="1074738"/>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32774" name="TextBox 1">
            <a:extLst>
              <a:ext uri="{FF2B5EF4-FFF2-40B4-BE49-F238E27FC236}">
                <a16:creationId xmlns:a16="http://schemas.microsoft.com/office/drawing/2014/main" id="{A7416261-159D-7388-1688-6830400CDFD8}"/>
              </a:ext>
            </a:extLst>
          </p:cNvPr>
          <p:cNvSpPr txBox="1">
            <a:spLocks noChangeArrowheads="1"/>
          </p:cNvSpPr>
          <p:nvPr/>
        </p:nvSpPr>
        <p:spPr bwMode="auto">
          <a:xfrm>
            <a:off x="900113" y="836613"/>
            <a:ext cx="6335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a:t>Analised by: B. Gongora and J. Pellumaj</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4A732103-56AF-9720-62CA-3088A699158A}"/>
              </a:ext>
            </a:extLst>
          </p:cNvPr>
          <p:cNvSpPr>
            <a:spLocks noGrp="1" noChangeArrowheads="1"/>
          </p:cNvSpPr>
          <p:nvPr>
            <p:ph type="title"/>
          </p:nvPr>
        </p:nvSpPr>
        <p:spPr>
          <a:xfrm>
            <a:off x="827088" y="250825"/>
            <a:ext cx="7772400" cy="914400"/>
          </a:xfrm>
        </p:spPr>
        <p:txBody>
          <a:bodyPr/>
          <a:lstStyle/>
          <a:p>
            <a:r>
              <a:rPr lang="it-IT" altLang="en-IT" baseline="30000"/>
              <a:t>196</a:t>
            </a:r>
            <a:r>
              <a:rPr lang="it-IT" altLang="en-IT"/>
              <a:t>Os, </a:t>
            </a:r>
            <a:r>
              <a:rPr lang="it-IT" altLang="en-IT" baseline="30000"/>
              <a:t>200</a:t>
            </a:r>
            <a:r>
              <a:rPr lang="it-IT" altLang="en-IT"/>
              <a:t>Pt lifetime measurements</a:t>
            </a:r>
          </a:p>
        </p:txBody>
      </p:sp>
      <p:pic>
        <p:nvPicPr>
          <p:cNvPr id="33794" name="Picture 6" descr="Diagram&#10;&#10;Description automatically generated">
            <a:extLst>
              <a:ext uri="{FF2B5EF4-FFF2-40B4-BE49-F238E27FC236}">
                <a16:creationId xmlns:a16="http://schemas.microsoft.com/office/drawing/2014/main" id="{9306E6C6-A65F-61A4-0682-9A1659C5EF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838" y="1423988"/>
            <a:ext cx="5267325" cy="490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4" descr="A picture containing indoor&#10;&#10;Description automatically generated">
            <a:extLst>
              <a:ext uri="{FF2B5EF4-FFF2-40B4-BE49-F238E27FC236}">
                <a16:creationId xmlns:a16="http://schemas.microsoft.com/office/drawing/2014/main" id="{A96C4C5C-18CC-94C4-27E6-61DC461F7A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3573463"/>
            <a:ext cx="3887787"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7">
            <a:extLst>
              <a:ext uri="{FF2B5EF4-FFF2-40B4-BE49-F238E27FC236}">
                <a16:creationId xmlns:a16="http://schemas.microsoft.com/office/drawing/2014/main" id="{9CB31EAC-9A63-B64B-AF40-99ABB7BCA089}"/>
              </a:ext>
            </a:extLst>
          </p:cNvPr>
          <p:cNvSpPr txBox="1">
            <a:spLocks noChangeArrowheads="1"/>
          </p:cNvSpPr>
          <p:nvPr/>
        </p:nvSpPr>
        <p:spPr bwMode="auto">
          <a:xfrm>
            <a:off x="576263" y="205740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a:t>Setup inversed plunger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78218E8-3882-A9B7-F5E1-C272D4D37D66}"/>
              </a:ext>
            </a:extLst>
          </p:cNvPr>
          <p:cNvSpPr txBox="1">
            <a:spLocks/>
          </p:cNvSpPr>
          <p:nvPr/>
        </p:nvSpPr>
        <p:spPr bwMode="auto">
          <a:xfrm>
            <a:off x="827088" y="250825"/>
            <a:ext cx="7772400" cy="914400"/>
          </a:xfrm>
          <a:prstGeom prst="rect">
            <a:avLst/>
          </a:prstGeom>
          <a:noFill/>
          <a:ln>
            <a:noFill/>
          </a:ln>
        </p:spPr>
        <p:txBody>
          <a:bodyPr anchor="ctr"/>
          <a:lstStyle>
            <a:lvl1pPr algn="l" rtl="0" eaLnBrk="0" fontAlgn="base" hangingPunct="0">
              <a:spcBef>
                <a:spcPct val="0"/>
              </a:spcBef>
              <a:spcAft>
                <a:spcPct val="0"/>
              </a:spcAft>
              <a:defRPr sz="3600">
                <a:solidFill>
                  <a:schemeClr val="tx2"/>
                </a:solidFill>
                <a:latin typeface="+mj-lt"/>
                <a:ea typeface="MS PGothic" panose="020B0600070205080204" pitchFamily="34" charset="-128"/>
                <a:cs typeface="ＭＳ Ｐゴシック" charset="-128"/>
              </a:defRPr>
            </a:lvl1pPr>
            <a:lvl2pPr algn="l" rtl="0" eaLnBrk="0" fontAlgn="base" hangingPunct="0">
              <a:spcBef>
                <a:spcPct val="0"/>
              </a:spcBef>
              <a:spcAft>
                <a:spcPct val="0"/>
              </a:spcAft>
              <a:defRPr sz="3600">
                <a:solidFill>
                  <a:schemeClr val="tx2"/>
                </a:solidFill>
                <a:latin typeface="Arial" charset="0"/>
                <a:ea typeface="MS PGothic" panose="020B0600070205080204" pitchFamily="34" charset="-128"/>
                <a:cs typeface="ＭＳ Ｐゴシック" charset="-128"/>
              </a:defRPr>
            </a:lvl2pPr>
            <a:lvl3pPr algn="l" rtl="0" eaLnBrk="0" fontAlgn="base" hangingPunct="0">
              <a:spcBef>
                <a:spcPct val="0"/>
              </a:spcBef>
              <a:spcAft>
                <a:spcPct val="0"/>
              </a:spcAft>
              <a:defRPr sz="3600">
                <a:solidFill>
                  <a:schemeClr val="tx2"/>
                </a:solidFill>
                <a:latin typeface="Arial" charset="0"/>
                <a:ea typeface="MS PGothic" panose="020B0600070205080204" pitchFamily="34" charset="-128"/>
                <a:cs typeface="ＭＳ Ｐゴシック" charset="-128"/>
              </a:defRPr>
            </a:lvl3pPr>
            <a:lvl4pPr algn="l" rtl="0" eaLnBrk="0" fontAlgn="base" hangingPunct="0">
              <a:spcBef>
                <a:spcPct val="0"/>
              </a:spcBef>
              <a:spcAft>
                <a:spcPct val="0"/>
              </a:spcAft>
              <a:defRPr sz="3600">
                <a:solidFill>
                  <a:schemeClr val="tx2"/>
                </a:solidFill>
                <a:latin typeface="Arial" charset="0"/>
                <a:ea typeface="MS PGothic" panose="020B0600070205080204" pitchFamily="34" charset="-128"/>
                <a:cs typeface="ＭＳ Ｐゴシック" charset="-128"/>
              </a:defRPr>
            </a:lvl4pPr>
            <a:lvl5pPr algn="l" rtl="0" eaLnBrk="0" fontAlgn="base" hangingPunct="0">
              <a:spcBef>
                <a:spcPct val="0"/>
              </a:spcBef>
              <a:spcAft>
                <a:spcPct val="0"/>
              </a:spcAft>
              <a:defRPr sz="3600">
                <a:solidFill>
                  <a:schemeClr val="tx2"/>
                </a:solidFill>
                <a:latin typeface="Arial" charset="0"/>
                <a:ea typeface="MS PGothic" panose="020B0600070205080204" pitchFamily="34" charset="-128"/>
                <a:cs typeface="ＭＳ Ｐゴシック" charset="-128"/>
              </a:defRPr>
            </a:lvl5pPr>
            <a:lvl6pPr marL="457200" algn="l" rtl="0" eaLnBrk="1" fontAlgn="base" hangingPunct="1">
              <a:spcBef>
                <a:spcPct val="0"/>
              </a:spcBef>
              <a:spcAft>
                <a:spcPct val="0"/>
              </a:spcAft>
              <a:defRPr sz="3600">
                <a:solidFill>
                  <a:schemeClr val="tx2"/>
                </a:solidFill>
                <a:latin typeface="Arial" charset="0"/>
              </a:defRPr>
            </a:lvl6pPr>
            <a:lvl7pPr marL="914400" algn="l" rtl="0" eaLnBrk="1" fontAlgn="base" hangingPunct="1">
              <a:spcBef>
                <a:spcPct val="0"/>
              </a:spcBef>
              <a:spcAft>
                <a:spcPct val="0"/>
              </a:spcAft>
              <a:defRPr sz="3600">
                <a:solidFill>
                  <a:schemeClr val="tx2"/>
                </a:solidFill>
                <a:latin typeface="Arial" charset="0"/>
              </a:defRPr>
            </a:lvl7pPr>
            <a:lvl8pPr marL="1371600" algn="l" rtl="0" eaLnBrk="1" fontAlgn="base" hangingPunct="1">
              <a:spcBef>
                <a:spcPct val="0"/>
              </a:spcBef>
              <a:spcAft>
                <a:spcPct val="0"/>
              </a:spcAft>
              <a:defRPr sz="3600">
                <a:solidFill>
                  <a:schemeClr val="tx2"/>
                </a:solidFill>
                <a:latin typeface="Arial" charset="0"/>
              </a:defRPr>
            </a:lvl8pPr>
            <a:lvl9pPr marL="1828800" algn="l" rtl="0" eaLnBrk="1" fontAlgn="base" hangingPunct="1">
              <a:spcBef>
                <a:spcPct val="0"/>
              </a:spcBef>
              <a:spcAft>
                <a:spcPct val="0"/>
              </a:spcAft>
              <a:defRPr sz="3600">
                <a:solidFill>
                  <a:schemeClr val="tx2"/>
                </a:solidFill>
                <a:latin typeface="Arial" charset="0"/>
              </a:defRPr>
            </a:lvl9pPr>
          </a:lstStyle>
          <a:p>
            <a:pPr>
              <a:defRPr/>
            </a:pPr>
            <a:r>
              <a:rPr lang="it-IT" kern="0" baseline="30000"/>
              <a:t>196</a:t>
            </a:r>
            <a:r>
              <a:rPr lang="it-IT" kern="0"/>
              <a:t>Os, </a:t>
            </a:r>
            <a:r>
              <a:rPr lang="it-IT" kern="0" baseline="30000"/>
              <a:t>200</a:t>
            </a:r>
            <a:r>
              <a:rPr lang="it-IT" kern="0"/>
              <a:t>Pt lifetime measurements</a:t>
            </a:r>
            <a:endParaRPr lang="it-IT" kern="0" dirty="0"/>
          </a:p>
        </p:txBody>
      </p:sp>
      <p:pic>
        <p:nvPicPr>
          <p:cNvPr id="34818" name="Picture 9" descr="Chart, surface chart&#10;&#10;Description automatically generated">
            <a:extLst>
              <a:ext uri="{FF2B5EF4-FFF2-40B4-BE49-F238E27FC236}">
                <a16:creationId xmlns:a16="http://schemas.microsoft.com/office/drawing/2014/main" id="{72CA9A07-101F-C939-5C48-DB873E3148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63" y="1312863"/>
            <a:ext cx="4392612"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7" descr="Graphical user interface, application, PowerPoint&#10;&#10;Description automatically generated">
            <a:extLst>
              <a:ext uri="{FF2B5EF4-FFF2-40B4-BE49-F238E27FC236}">
                <a16:creationId xmlns:a16="http://schemas.microsoft.com/office/drawing/2014/main" id="{2303708C-DBB6-75D5-FF0A-F4E80B0D42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638" y="3068638"/>
            <a:ext cx="7413625"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10">
            <a:extLst>
              <a:ext uri="{FF2B5EF4-FFF2-40B4-BE49-F238E27FC236}">
                <a16:creationId xmlns:a16="http://schemas.microsoft.com/office/drawing/2014/main" id="{A7C45289-41CE-0418-9268-61606F95BBA1}"/>
              </a:ext>
            </a:extLst>
          </p:cNvPr>
          <p:cNvSpPr txBox="1">
            <a:spLocks noChangeArrowheads="1"/>
          </p:cNvSpPr>
          <p:nvPr/>
        </p:nvSpPr>
        <p:spPr bwMode="auto">
          <a:xfrm>
            <a:off x="4932363" y="1844675"/>
            <a:ext cx="25193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a:t>Z identification with the PRISMA IC</a:t>
            </a:r>
          </a:p>
        </p:txBody>
      </p:sp>
      <p:sp>
        <p:nvSpPr>
          <p:cNvPr id="34821" name="TextBox 12">
            <a:extLst>
              <a:ext uri="{FF2B5EF4-FFF2-40B4-BE49-F238E27FC236}">
                <a16:creationId xmlns:a16="http://schemas.microsoft.com/office/drawing/2014/main" id="{AD96EA4D-F9E2-A56A-B9D0-F7E1A257F8BD}"/>
              </a:ext>
            </a:extLst>
          </p:cNvPr>
          <p:cNvSpPr txBox="1">
            <a:spLocks noChangeArrowheads="1"/>
          </p:cNvSpPr>
          <p:nvPr/>
        </p:nvSpPr>
        <p:spPr bwMode="auto">
          <a:xfrm>
            <a:off x="5338763" y="2700338"/>
            <a:ext cx="1439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IT">
                <a:solidFill>
                  <a:srgbClr val="000000"/>
                </a:solidFill>
                <a:latin typeface="Helvetica" pitchFamily="2" charset="0"/>
              </a:rPr>
              <a:t> 2</a:t>
            </a:r>
            <a:r>
              <a:rPr lang="en-GB" altLang="en-IT" baseline="30000">
                <a:solidFill>
                  <a:srgbClr val="000000"/>
                </a:solidFill>
                <a:latin typeface="Helvetica" pitchFamily="2" charset="0"/>
              </a:rPr>
              <a:t>+</a:t>
            </a:r>
            <a:r>
              <a:rPr lang="en-GB" altLang="en-IT">
                <a:solidFill>
                  <a:srgbClr val="000000"/>
                </a:solidFill>
                <a:latin typeface="Helvetica" pitchFamily="2" charset="0"/>
              </a:rPr>
              <a:t> of </a:t>
            </a:r>
            <a:r>
              <a:rPr lang="en-GB" altLang="en-IT" baseline="30000">
                <a:solidFill>
                  <a:srgbClr val="000000"/>
                </a:solidFill>
                <a:latin typeface="Helvetica" pitchFamily="2" charset="0"/>
              </a:rPr>
              <a:t>198</a:t>
            </a:r>
            <a:r>
              <a:rPr lang="en-GB" altLang="en-IT">
                <a:solidFill>
                  <a:srgbClr val="000000"/>
                </a:solidFill>
                <a:latin typeface="Helvetica" pitchFamily="2" charset="0"/>
              </a:rPr>
              <a:t>Pt</a:t>
            </a:r>
            <a:endParaRPr lang="it-IT" altLang="en-IT"/>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9C4FC570-FCDE-CE59-A5D0-8C95BAE41E76}"/>
              </a:ext>
            </a:extLst>
          </p:cNvPr>
          <p:cNvSpPr>
            <a:spLocks noGrp="1" noChangeArrowheads="1"/>
          </p:cNvSpPr>
          <p:nvPr>
            <p:ph type="title"/>
          </p:nvPr>
        </p:nvSpPr>
        <p:spPr/>
        <p:txBody>
          <a:bodyPr/>
          <a:lstStyle/>
          <a:p>
            <a:r>
              <a:rPr lang="it-IT" altLang="en-IT"/>
              <a:t>Summary</a:t>
            </a:r>
          </a:p>
        </p:txBody>
      </p:sp>
      <p:sp>
        <p:nvSpPr>
          <p:cNvPr id="35842" name="TextBox 5">
            <a:extLst>
              <a:ext uri="{FF2B5EF4-FFF2-40B4-BE49-F238E27FC236}">
                <a16:creationId xmlns:a16="http://schemas.microsoft.com/office/drawing/2014/main" id="{4FDA3677-1A1F-97D9-BE71-E55EB61A8E75}"/>
              </a:ext>
            </a:extLst>
          </p:cNvPr>
          <p:cNvSpPr txBox="1">
            <a:spLocks noChangeArrowheads="1"/>
          </p:cNvSpPr>
          <p:nvPr/>
        </p:nvSpPr>
        <p:spPr bwMode="auto">
          <a:xfrm>
            <a:off x="590550" y="1855788"/>
            <a:ext cx="82677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n-GB" altLang="en-IT" sz="2000"/>
              <a:t>Rich experimental campaign thanks to a overwhelming response from the community. So far 26 experiments performed. </a:t>
            </a:r>
          </a:p>
          <a:p>
            <a:pPr>
              <a:buFont typeface="Arial" panose="020B0604020202020204" pitchFamily="34" charset="0"/>
              <a:buChar char="•"/>
            </a:pPr>
            <a:r>
              <a:rPr lang="en-GB" altLang="en-IT" sz="2000"/>
              <a:t>The experimental (TANDEM + PIAVE + ALPI beams) finished this summer</a:t>
            </a:r>
          </a:p>
          <a:p>
            <a:pPr>
              <a:buFont typeface="Arial" panose="020B0604020202020204" pitchFamily="34" charset="0"/>
              <a:buChar char="•"/>
            </a:pPr>
            <a:r>
              <a:rPr lang="en-GB" altLang="en-IT" sz="2000"/>
              <a:t>This semester only TANDEM (again large response of the community).</a:t>
            </a:r>
          </a:p>
          <a:p>
            <a:pPr>
              <a:buFont typeface="Arial" panose="020B0604020202020204" pitchFamily="34" charset="0"/>
              <a:buChar char="•"/>
            </a:pPr>
            <a:r>
              <a:rPr lang="en-GB" altLang="en-IT" sz="2000"/>
              <a:t>Next PAC December/January next year (TANDEM + PIAVE + ALPI beams).</a:t>
            </a:r>
          </a:p>
          <a:p>
            <a:pPr>
              <a:buFont typeface="Arial" panose="020B0604020202020204" pitchFamily="34" charset="0"/>
              <a:buChar char="•"/>
            </a:pPr>
            <a:r>
              <a:rPr lang="en-GB" altLang="en-IT" sz="2000"/>
              <a:t>Exciting results from the performed experiments to come! </a:t>
            </a:r>
          </a:p>
        </p:txBody>
      </p:sp>
      <p:sp>
        <p:nvSpPr>
          <p:cNvPr id="35843" name="TextBox 2">
            <a:extLst>
              <a:ext uri="{FF2B5EF4-FFF2-40B4-BE49-F238E27FC236}">
                <a16:creationId xmlns:a16="http://schemas.microsoft.com/office/drawing/2014/main" id="{6ECE15FC-33A1-DED5-9F33-2B5417726742}"/>
              </a:ext>
            </a:extLst>
          </p:cNvPr>
          <p:cNvSpPr txBox="1">
            <a:spLocks noChangeArrowheads="1"/>
          </p:cNvSpPr>
          <p:nvPr/>
        </p:nvSpPr>
        <p:spPr bwMode="auto">
          <a:xfrm>
            <a:off x="1979613" y="5084763"/>
            <a:ext cx="5308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GB" altLang="en-IT" sz="2400"/>
              <a:t>Big thanks to the AGATA collaboration, GAMMA group and LNL/PD/Mi technical staff</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54D62E4D-1510-E826-8AA2-AA46EE4CAF32}"/>
              </a:ext>
            </a:extLst>
          </p:cNvPr>
          <p:cNvSpPr>
            <a:spLocks noGrp="1" noChangeArrowheads="1"/>
          </p:cNvSpPr>
          <p:nvPr>
            <p:ph type="title"/>
          </p:nvPr>
        </p:nvSpPr>
        <p:spPr>
          <a:xfrm>
            <a:off x="868363" y="-100013"/>
            <a:ext cx="7886700" cy="1325563"/>
          </a:xfrm>
        </p:spPr>
        <p:txBody>
          <a:bodyPr/>
          <a:lstStyle/>
          <a:p>
            <a:r>
              <a:rPr lang="it-IT" altLang="en-IT"/>
              <a:t>The young stregth of AGATA@LNL</a:t>
            </a:r>
          </a:p>
        </p:txBody>
      </p:sp>
      <p:pic>
        <p:nvPicPr>
          <p:cNvPr id="36866" name="Immagine 4" descr="Immagine che contiene persona, uomo, abito, vestiti&#10;&#10;Descrizione generata automaticamente">
            <a:extLst>
              <a:ext uri="{FF2B5EF4-FFF2-40B4-BE49-F238E27FC236}">
                <a16:creationId xmlns:a16="http://schemas.microsoft.com/office/drawing/2014/main" id="{AADAB848-E1E6-CC05-239C-BC05A75CD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2113" y="3343275"/>
            <a:ext cx="900112"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Immagine 5" descr="Immagine che contiene persona, uomo, occhiali&#10;&#10;Descrizione generata automaticamente">
            <a:extLst>
              <a:ext uri="{FF2B5EF4-FFF2-40B4-BE49-F238E27FC236}">
                <a16:creationId xmlns:a16="http://schemas.microsoft.com/office/drawing/2014/main" id="{268326D9-0E27-0084-8653-D4AEECC674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8425" y="1276350"/>
            <a:ext cx="974725"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Immagine 6" descr="Immagine che contiene persona, seduto&#10;&#10;Descrizione generata automaticamente">
            <a:extLst>
              <a:ext uri="{FF2B5EF4-FFF2-40B4-BE49-F238E27FC236}">
                <a16:creationId xmlns:a16="http://schemas.microsoft.com/office/drawing/2014/main" id="{BFBB4D38-1FD6-39FC-8D19-493A08BC58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9738" y="2189163"/>
            <a:ext cx="89058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Immagine 7" descr="Immagine che contiene persona, aria aperta&#10;&#10;Descrizione generata automaticamente">
            <a:extLst>
              <a:ext uri="{FF2B5EF4-FFF2-40B4-BE49-F238E27FC236}">
                <a16:creationId xmlns:a16="http://schemas.microsoft.com/office/drawing/2014/main" id="{127F7FFC-8DA8-EC4D-F7B6-228525F82A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2263" y="1308100"/>
            <a:ext cx="9144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Immagine 8" descr="Immagine che contiene persona, folla&#10;&#10;Descrizione generata automaticamente">
            <a:extLst>
              <a:ext uri="{FF2B5EF4-FFF2-40B4-BE49-F238E27FC236}">
                <a16:creationId xmlns:a16="http://schemas.microsoft.com/office/drawing/2014/main" id="{B84C9B2D-F5C8-C137-9F97-AE93560474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8338" y="4584700"/>
            <a:ext cx="86042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Immagine 10" descr="Immagine che contiene persona, uomo&#10;&#10;Descrizione generata automaticamente">
            <a:extLst>
              <a:ext uri="{FF2B5EF4-FFF2-40B4-BE49-F238E27FC236}">
                <a16:creationId xmlns:a16="http://schemas.microsoft.com/office/drawing/2014/main" id="{E2763FA9-93B8-3481-635C-7713DCF412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1063" y="2228850"/>
            <a:ext cx="8413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Immagine 11" descr="Immagine che contiene cielo, aria aperta, acqua, persona&#10;&#10;Descrizione generata automaticamente">
            <a:extLst>
              <a:ext uri="{FF2B5EF4-FFF2-40B4-BE49-F238E27FC236}">
                <a16:creationId xmlns:a16="http://schemas.microsoft.com/office/drawing/2014/main" id="{A8885EBA-EC19-6599-AB84-FA6E291932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7975" y="3349625"/>
            <a:ext cx="842963"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Immagine 12" descr="Immagine che contiene persona, muro, uomo, interno&#10;&#10;Descrizione generata automaticamente">
            <a:extLst>
              <a:ext uri="{FF2B5EF4-FFF2-40B4-BE49-F238E27FC236}">
                <a16:creationId xmlns:a16="http://schemas.microsoft.com/office/drawing/2014/main" id="{916D0A72-73E2-04AC-F026-EB12D0AC18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8975" y="2187575"/>
            <a:ext cx="881063"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Immagine 13" descr="Immagine che contiene persona, muro&#10;&#10;Descrizione generata automaticamente">
            <a:extLst>
              <a:ext uri="{FF2B5EF4-FFF2-40B4-BE49-F238E27FC236}">
                <a16:creationId xmlns:a16="http://schemas.microsoft.com/office/drawing/2014/main" id="{AB44C576-1B1E-5920-F405-FE815D024D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9000" y="4552950"/>
            <a:ext cx="8588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Immagine 14" descr="Immagine che contiene aria aperta, albero, persona&#10;&#10;Descrizione generata automaticamente">
            <a:extLst>
              <a:ext uri="{FF2B5EF4-FFF2-40B4-BE49-F238E27FC236}">
                <a16:creationId xmlns:a16="http://schemas.microsoft.com/office/drawing/2014/main" id="{B727125F-835A-198D-9B11-38D55E04B2F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9313" y="3402013"/>
            <a:ext cx="8921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Immagine 15" descr="Immagine che contiene persona, muro, vestiti, interno&#10;&#10;Descrizione generata automaticamente">
            <a:extLst>
              <a:ext uri="{FF2B5EF4-FFF2-40B4-BE49-F238E27FC236}">
                <a16:creationId xmlns:a16="http://schemas.microsoft.com/office/drawing/2014/main" id="{8ECAEA00-1891-36B4-CA7D-80827E22F89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62438" y="1279525"/>
            <a:ext cx="842962"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Immagine 18">
            <a:extLst>
              <a:ext uri="{FF2B5EF4-FFF2-40B4-BE49-F238E27FC236}">
                <a16:creationId xmlns:a16="http://schemas.microsoft.com/office/drawing/2014/main" id="{9A73DBB4-ABCC-9C5E-763F-64EDB1419BF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97213" y="1225550"/>
            <a:ext cx="8890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8" name="Immagine 25">
            <a:extLst>
              <a:ext uri="{FF2B5EF4-FFF2-40B4-BE49-F238E27FC236}">
                <a16:creationId xmlns:a16="http://schemas.microsoft.com/office/drawing/2014/main" id="{233BBEA8-C76E-05D5-DB01-EA29E68AECD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8363" y="1284288"/>
            <a:ext cx="879475"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9" name="Immagine 27">
            <a:extLst>
              <a:ext uri="{FF2B5EF4-FFF2-40B4-BE49-F238E27FC236}">
                <a16:creationId xmlns:a16="http://schemas.microsoft.com/office/drawing/2014/main" id="{E2629FA8-2774-55B6-3A49-C9EDBA44438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14975" y="1281113"/>
            <a:ext cx="862013"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0" name="Immagine 29">
            <a:extLst>
              <a:ext uri="{FF2B5EF4-FFF2-40B4-BE49-F238E27FC236}">
                <a16:creationId xmlns:a16="http://schemas.microsoft.com/office/drawing/2014/main" id="{03B8A1E8-94B6-F44C-6DA5-827AAA9067B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20025" y="4633913"/>
            <a:ext cx="935038"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1" name="Immagine 31">
            <a:extLst>
              <a:ext uri="{FF2B5EF4-FFF2-40B4-BE49-F238E27FC236}">
                <a16:creationId xmlns:a16="http://schemas.microsoft.com/office/drawing/2014/main" id="{E26A3DCD-3135-1E50-AB79-070CC37BB3E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81200" y="1270000"/>
            <a:ext cx="884238"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2" name="Immagine 33">
            <a:extLst>
              <a:ext uri="{FF2B5EF4-FFF2-40B4-BE49-F238E27FC236}">
                <a16:creationId xmlns:a16="http://schemas.microsoft.com/office/drawing/2014/main" id="{4A2DD314-16EA-82FB-B78E-B9A8BE201B6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28813" y="3379788"/>
            <a:ext cx="8937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3" name="Immagine 39">
            <a:extLst>
              <a:ext uri="{FF2B5EF4-FFF2-40B4-BE49-F238E27FC236}">
                <a16:creationId xmlns:a16="http://schemas.microsoft.com/office/drawing/2014/main" id="{ACF2211C-F73D-FD7C-12A6-BFB3B7353EB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777163" y="2357438"/>
            <a:ext cx="87947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4" name="Picture 32" descr="A person in front of a chalkboard&#10;&#10;Description automatically generated">
            <a:extLst>
              <a:ext uri="{FF2B5EF4-FFF2-40B4-BE49-F238E27FC236}">
                <a16:creationId xmlns:a16="http://schemas.microsoft.com/office/drawing/2014/main" id="{4F3929D9-E61A-E194-0819-2576EB3E0A9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59125" y="2187575"/>
            <a:ext cx="79375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5" name="Picture 34" descr="A person with long hair smiling&#10;&#10;Description automatically generated">
            <a:extLst>
              <a:ext uri="{FF2B5EF4-FFF2-40B4-BE49-F238E27FC236}">
                <a16:creationId xmlns:a16="http://schemas.microsoft.com/office/drawing/2014/main" id="{0643D413-41C3-6071-6CA7-473D7FCEBA2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64175" y="2235200"/>
            <a:ext cx="893763"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Placeholder 18">
            <a:extLst>
              <a:ext uri="{FF2B5EF4-FFF2-40B4-BE49-F238E27FC236}">
                <a16:creationId xmlns:a16="http://schemas.microsoft.com/office/drawing/2014/main" id="{E604F34B-408F-CE76-5650-BB6E02F5CAF9}"/>
              </a:ext>
            </a:extLst>
          </p:cNvPr>
          <p:cNvPicPr>
            <a:picLocks noChangeAspect="1"/>
          </p:cNvPicPr>
          <p:nvPr/>
        </p:nvPicPr>
        <p:blipFill>
          <a:blip r:embed="rId22"/>
          <a:srcRect t="16176" b="16176"/>
          <a:stretch/>
        </p:blipFill>
        <p:spPr>
          <a:xfrm>
            <a:off x="4235767" y="3329809"/>
            <a:ext cx="908878" cy="908878"/>
          </a:xfrm>
          <a:prstGeom prst="ellipse">
            <a:avLst/>
          </a:prstGeom>
          <a:solidFill>
            <a:schemeClr val="bg2"/>
          </a:solidFill>
        </p:spPr>
      </p:pic>
      <p:pic>
        <p:nvPicPr>
          <p:cNvPr id="36887" name="Picture 37" descr="A person with curly hair and beard smiling&#10;&#10;Description automatically generated">
            <a:extLst>
              <a:ext uri="{FF2B5EF4-FFF2-40B4-BE49-F238E27FC236}">
                <a16:creationId xmlns:a16="http://schemas.microsoft.com/office/drawing/2014/main" id="{4B5F8427-6C36-F16A-24A7-254F017E4AC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672263" y="2255838"/>
            <a:ext cx="9509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8" name="Picture 39" descr="A person wearing a hat and glasses&#10;&#10;Description automatically generated">
            <a:extLst>
              <a:ext uri="{FF2B5EF4-FFF2-40B4-BE49-F238E27FC236}">
                <a16:creationId xmlns:a16="http://schemas.microsoft.com/office/drawing/2014/main" id="{509C4AD0-74C2-76C5-5956-B8F40D91388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565900" y="4570413"/>
            <a:ext cx="944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9" name="Picture 41" descr="A person taking a selfie&#10;&#10;Description automatically generated">
            <a:extLst>
              <a:ext uri="{FF2B5EF4-FFF2-40B4-BE49-F238E27FC236}">
                <a16:creationId xmlns:a16="http://schemas.microsoft.com/office/drawing/2014/main" id="{AFDC3A11-17C5-05FE-D9B8-3EDFE22D9B1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820025" y="3378200"/>
            <a:ext cx="795338"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0" name="Picture 43" descr="A person with long hair and a beard&#10;&#10;Description automatically generated">
            <a:extLst>
              <a:ext uri="{FF2B5EF4-FFF2-40B4-BE49-F238E27FC236}">
                <a16:creationId xmlns:a16="http://schemas.microsoft.com/office/drawing/2014/main" id="{E4E9C255-2305-E6C1-C085-1808997CCD3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084513" y="4483100"/>
            <a:ext cx="8890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1" name="Picture 45">
            <a:extLst>
              <a:ext uri="{FF2B5EF4-FFF2-40B4-BE49-F238E27FC236}">
                <a16:creationId xmlns:a16="http://schemas.microsoft.com/office/drawing/2014/main" id="{9FA14D8D-03CB-1406-9542-8C5DBE2AC0D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211513" y="3335338"/>
            <a:ext cx="685800"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2" name="Picture 46" descr="A person smiling and looking to the side&#10;&#10;Description automatically generated">
            <a:extLst>
              <a:ext uri="{FF2B5EF4-FFF2-40B4-BE49-F238E27FC236}">
                <a16:creationId xmlns:a16="http://schemas.microsoft.com/office/drawing/2014/main" id="{39CFE1C6-15A8-045F-09CB-317DD795616A}"/>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r="36710"/>
          <a:stretch>
            <a:fillRect/>
          </a:stretch>
        </p:blipFill>
        <p:spPr bwMode="auto">
          <a:xfrm>
            <a:off x="5441950" y="4487863"/>
            <a:ext cx="833438"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3" name="Picture 16" descr="A person with a beard and glasses&#10;&#10;Description automatically generated">
            <a:extLst>
              <a:ext uri="{FF2B5EF4-FFF2-40B4-BE49-F238E27FC236}">
                <a16:creationId xmlns:a16="http://schemas.microsoft.com/office/drawing/2014/main" id="{4BF1E6E1-DE99-25DC-D4A3-ED8A91FF2B7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08050" y="5599113"/>
            <a:ext cx="833438"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4" name="Picture 15" descr="A person in a green shirt&#10;&#10;Description automatically generated">
            <a:extLst>
              <a:ext uri="{FF2B5EF4-FFF2-40B4-BE49-F238E27FC236}">
                <a16:creationId xmlns:a16="http://schemas.microsoft.com/office/drawing/2014/main" id="{56AD232C-5EFE-20F4-5F74-C7A686F90A48}"/>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016125" y="5561013"/>
            <a:ext cx="746125"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5" name="Picture 19" descr="A person with a beard&#10;&#10;Description automatically generated">
            <a:extLst>
              <a:ext uri="{FF2B5EF4-FFF2-40B4-BE49-F238E27FC236}">
                <a16:creationId xmlns:a16="http://schemas.microsoft.com/office/drawing/2014/main" id="{47F66D4B-AFF6-5EDD-BBDE-07B548D0D8E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rot="5400000">
            <a:off x="2929732" y="5698331"/>
            <a:ext cx="123825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6" name="Picture 21" descr="A person smiling for the camera&#10;&#10;Description automatically generated">
            <a:extLst>
              <a:ext uri="{FF2B5EF4-FFF2-40B4-BE49-F238E27FC236}">
                <a16:creationId xmlns:a16="http://schemas.microsoft.com/office/drawing/2014/main" id="{C82346F8-78F3-A2E5-2853-5193E1526985}"/>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341813" y="4352925"/>
            <a:ext cx="746125"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33D8D16B-5422-8A09-AC3D-F909DA6244CF}"/>
              </a:ext>
            </a:extLst>
          </p:cNvPr>
          <p:cNvSpPr>
            <a:spLocks noGrp="1" noChangeArrowheads="1"/>
          </p:cNvSpPr>
          <p:nvPr>
            <p:ph type="title"/>
          </p:nvPr>
        </p:nvSpPr>
        <p:spPr>
          <a:xfrm>
            <a:off x="684213" y="2205038"/>
            <a:ext cx="7772400" cy="914400"/>
          </a:xfrm>
        </p:spPr>
        <p:txBody>
          <a:bodyPr/>
          <a:lstStyle/>
          <a:p>
            <a:r>
              <a:rPr lang="it-IT" altLang="it-IT"/>
              <a:t>END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Image 5" descr="_STR7931.jpg">
            <a:extLst>
              <a:ext uri="{FF2B5EF4-FFF2-40B4-BE49-F238E27FC236}">
                <a16:creationId xmlns:a16="http://schemas.microsoft.com/office/drawing/2014/main" id="{CC540DA6-229F-77FF-ABEB-12549F3171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3041650"/>
            <a:ext cx="1228725"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Immagine 2">
            <a:extLst>
              <a:ext uri="{FF2B5EF4-FFF2-40B4-BE49-F238E27FC236}">
                <a16:creationId xmlns:a16="http://schemas.microsoft.com/office/drawing/2014/main" id="{0ACB2679-B1CB-7BDC-603A-F5DF4B84FA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5663" y="3211513"/>
            <a:ext cx="1622425"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itolo 1">
            <a:extLst>
              <a:ext uri="{FF2B5EF4-FFF2-40B4-BE49-F238E27FC236}">
                <a16:creationId xmlns:a16="http://schemas.microsoft.com/office/drawing/2014/main" id="{5C1B2A2D-43A4-3F0F-DBB6-6F77427BEFD5}"/>
              </a:ext>
            </a:extLst>
          </p:cNvPr>
          <p:cNvSpPr>
            <a:spLocks noGrp="1" noChangeArrowheads="1"/>
          </p:cNvSpPr>
          <p:nvPr>
            <p:ph type="title"/>
          </p:nvPr>
        </p:nvSpPr>
        <p:spPr>
          <a:xfrm>
            <a:off x="814388" y="168275"/>
            <a:ext cx="8305800" cy="914400"/>
          </a:xfrm>
        </p:spPr>
        <p:txBody>
          <a:bodyPr/>
          <a:lstStyle/>
          <a:p>
            <a:r>
              <a:rPr lang="it-IT" altLang="it-IT"/>
              <a:t>The AGATA time line</a:t>
            </a:r>
          </a:p>
        </p:txBody>
      </p:sp>
      <p:pic>
        <p:nvPicPr>
          <p:cNvPr id="7172" name="Picture 24">
            <a:extLst>
              <a:ext uri="{FF2B5EF4-FFF2-40B4-BE49-F238E27FC236}">
                <a16:creationId xmlns:a16="http://schemas.microsoft.com/office/drawing/2014/main" id="{780B2791-1836-A547-2F08-0C1568B62B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2593" b="12888"/>
          <a:stretch>
            <a:fillRect/>
          </a:stretch>
        </p:blipFill>
        <p:spPr bwMode="auto">
          <a:xfrm>
            <a:off x="285750" y="3192463"/>
            <a:ext cx="14509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a:extLst>
              <a:ext uri="{FF2B5EF4-FFF2-40B4-BE49-F238E27FC236}">
                <a16:creationId xmlns:a16="http://schemas.microsoft.com/office/drawing/2014/main" id="{59AD6750-5BBF-D699-C84A-685FDC234812}"/>
              </a:ext>
            </a:extLst>
          </p:cNvPr>
          <p:cNvSpPr txBox="1"/>
          <p:nvPr/>
        </p:nvSpPr>
        <p:spPr>
          <a:xfrm>
            <a:off x="79375" y="2579688"/>
            <a:ext cx="1657350" cy="368300"/>
          </a:xfrm>
          <a:prstGeom prst="rect">
            <a:avLst/>
          </a:prstGeom>
          <a:solidFill>
            <a:srgbClr val="92D050"/>
          </a:solidFill>
        </p:spPr>
        <p:style>
          <a:lnRef idx="1">
            <a:schemeClr val="dk1"/>
          </a:lnRef>
          <a:fillRef idx="2">
            <a:schemeClr val="dk1"/>
          </a:fillRef>
          <a:effectRef idx="1">
            <a:schemeClr val="dk1"/>
          </a:effectRef>
          <a:fontRef idx="minor">
            <a:schemeClr val="dk1"/>
          </a:fontRef>
        </p:style>
        <p:txBody>
          <a:bodyPr>
            <a:spAutoFit/>
          </a:bodyPr>
          <a:lstStyle/>
          <a:p>
            <a:pPr algn="ctr" eaLnBrk="1" hangingPunct="1">
              <a:defRPr/>
            </a:pPr>
            <a:r>
              <a:rPr lang="it-IT" dirty="0">
                <a:solidFill>
                  <a:schemeClr val="tx1"/>
                </a:solidFill>
              </a:rPr>
              <a:t>AGATA@LNL</a:t>
            </a:r>
          </a:p>
        </p:txBody>
      </p:sp>
      <p:sp>
        <p:nvSpPr>
          <p:cNvPr id="8" name="CasellaDiTesto 7">
            <a:extLst>
              <a:ext uri="{FF2B5EF4-FFF2-40B4-BE49-F238E27FC236}">
                <a16:creationId xmlns:a16="http://schemas.microsoft.com/office/drawing/2014/main" id="{B8ECAEB1-710C-C319-9BAB-2D100AA202EC}"/>
              </a:ext>
            </a:extLst>
          </p:cNvPr>
          <p:cNvSpPr txBox="1"/>
          <p:nvPr/>
        </p:nvSpPr>
        <p:spPr>
          <a:xfrm>
            <a:off x="3925888" y="2579688"/>
            <a:ext cx="1876425" cy="369887"/>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lgn="ctr" eaLnBrk="1" hangingPunct="1">
              <a:defRPr/>
            </a:pPr>
            <a:r>
              <a:rPr lang="it-IT" dirty="0"/>
              <a:t>AGATA@GANIL</a:t>
            </a:r>
          </a:p>
        </p:txBody>
      </p:sp>
      <p:sp>
        <p:nvSpPr>
          <p:cNvPr id="12" name="CasellaDiTesto 11">
            <a:extLst>
              <a:ext uri="{FF2B5EF4-FFF2-40B4-BE49-F238E27FC236}">
                <a16:creationId xmlns:a16="http://schemas.microsoft.com/office/drawing/2014/main" id="{1E9B0327-74A3-3005-45B3-76A33C6DECBC}"/>
              </a:ext>
            </a:extLst>
          </p:cNvPr>
          <p:cNvSpPr txBox="1"/>
          <p:nvPr/>
        </p:nvSpPr>
        <p:spPr>
          <a:xfrm>
            <a:off x="2155825" y="2597150"/>
            <a:ext cx="1622425" cy="368300"/>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lgn="ctr" eaLnBrk="1" hangingPunct="1">
              <a:defRPr/>
            </a:pPr>
            <a:r>
              <a:rPr lang="it-IT" dirty="0"/>
              <a:t>AGATA@GSI</a:t>
            </a:r>
          </a:p>
        </p:txBody>
      </p:sp>
      <p:sp>
        <p:nvSpPr>
          <p:cNvPr id="14" name="Freccia destra 13">
            <a:extLst>
              <a:ext uri="{FF2B5EF4-FFF2-40B4-BE49-F238E27FC236}">
                <a16:creationId xmlns:a16="http://schemas.microsoft.com/office/drawing/2014/main" id="{8E1C2ACB-19C7-02B2-4EC5-D66F1CEE30C7}"/>
              </a:ext>
            </a:extLst>
          </p:cNvPr>
          <p:cNvSpPr/>
          <p:nvPr/>
        </p:nvSpPr>
        <p:spPr>
          <a:xfrm>
            <a:off x="1449388" y="5143500"/>
            <a:ext cx="1103312" cy="558800"/>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dirty="0"/>
          </a:p>
        </p:txBody>
      </p:sp>
      <p:sp>
        <p:nvSpPr>
          <p:cNvPr id="15" name="Freccia destra 14">
            <a:extLst>
              <a:ext uri="{FF2B5EF4-FFF2-40B4-BE49-F238E27FC236}">
                <a16:creationId xmlns:a16="http://schemas.microsoft.com/office/drawing/2014/main" id="{2AD1A7BA-CEC2-6ADF-0489-F51061A0632F}"/>
              </a:ext>
            </a:extLst>
          </p:cNvPr>
          <p:cNvSpPr/>
          <p:nvPr/>
        </p:nvSpPr>
        <p:spPr>
          <a:xfrm>
            <a:off x="3490913" y="5143500"/>
            <a:ext cx="1101725" cy="558800"/>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a:p>
        </p:txBody>
      </p:sp>
      <p:sp>
        <p:nvSpPr>
          <p:cNvPr id="6" name="Rettangolo 5">
            <a:extLst>
              <a:ext uri="{FF2B5EF4-FFF2-40B4-BE49-F238E27FC236}">
                <a16:creationId xmlns:a16="http://schemas.microsoft.com/office/drawing/2014/main" id="{67650BB6-5C86-D103-2149-7BAAE3CE104D}"/>
              </a:ext>
            </a:extLst>
          </p:cNvPr>
          <p:cNvSpPr/>
          <p:nvPr/>
        </p:nvSpPr>
        <p:spPr>
          <a:xfrm>
            <a:off x="558800" y="5238750"/>
            <a:ext cx="698500" cy="368300"/>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pPr eaLnBrk="1" hangingPunct="1">
              <a:defRPr/>
            </a:pPr>
            <a:r>
              <a:rPr lang="en-GB" dirty="0"/>
              <a:t>2009</a:t>
            </a:r>
            <a:r>
              <a:rPr lang="en-US" dirty="0"/>
              <a:t> </a:t>
            </a:r>
            <a:endParaRPr lang="it-IT" dirty="0"/>
          </a:p>
        </p:txBody>
      </p:sp>
      <p:sp>
        <p:nvSpPr>
          <p:cNvPr id="10" name="CasellaDiTesto 9">
            <a:extLst>
              <a:ext uri="{FF2B5EF4-FFF2-40B4-BE49-F238E27FC236}">
                <a16:creationId xmlns:a16="http://schemas.microsoft.com/office/drawing/2014/main" id="{D81159A3-F781-E508-F450-1F9CFF09E756}"/>
              </a:ext>
            </a:extLst>
          </p:cNvPr>
          <p:cNvSpPr txBox="1"/>
          <p:nvPr/>
        </p:nvSpPr>
        <p:spPr>
          <a:xfrm>
            <a:off x="7153275" y="5238750"/>
            <a:ext cx="1379538" cy="338138"/>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lgn="ctr" eaLnBrk="1" hangingPunct="1">
              <a:defRPr/>
            </a:pPr>
            <a:r>
              <a:rPr lang="it-IT" sz="1600" dirty="0"/>
              <a:t>2021-2025</a:t>
            </a:r>
          </a:p>
        </p:txBody>
      </p:sp>
      <p:sp>
        <p:nvSpPr>
          <p:cNvPr id="16" name="Rettangolo 15">
            <a:extLst>
              <a:ext uri="{FF2B5EF4-FFF2-40B4-BE49-F238E27FC236}">
                <a16:creationId xmlns:a16="http://schemas.microsoft.com/office/drawing/2014/main" id="{252BCA5D-5C80-AD03-8D22-55FF4A609AD6}"/>
              </a:ext>
            </a:extLst>
          </p:cNvPr>
          <p:cNvSpPr/>
          <p:nvPr/>
        </p:nvSpPr>
        <p:spPr>
          <a:xfrm>
            <a:off x="2687638" y="5238750"/>
            <a:ext cx="679450" cy="368300"/>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pPr eaLnBrk="1" hangingPunct="1">
              <a:defRPr/>
            </a:pPr>
            <a:r>
              <a:rPr lang="en-GB" dirty="0"/>
              <a:t>2011</a:t>
            </a:r>
            <a:r>
              <a:rPr lang="en-US" dirty="0"/>
              <a:t> </a:t>
            </a:r>
            <a:endParaRPr lang="it-IT" dirty="0"/>
          </a:p>
        </p:txBody>
      </p:sp>
      <p:sp>
        <p:nvSpPr>
          <p:cNvPr id="17" name="Rettangolo 16">
            <a:extLst>
              <a:ext uri="{FF2B5EF4-FFF2-40B4-BE49-F238E27FC236}">
                <a16:creationId xmlns:a16="http://schemas.microsoft.com/office/drawing/2014/main" id="{3A7645D5-3542-0175-8704-7670D9195D7A}"/>
              </a:ext>
            </a:extLst>
          </p:cNvPr>
          <p:cNvSpPr/>
          <p:nvPr/>
        </p:nvSpPr>
        <p:spPr>
          <a:xfrm>
            <a:off x="4762500" y="5238750"/>
            <a:ext cx="698500" cy="368300"/>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pPr eaLnBrk="1" hangingPunct="1">
              <a:defRPr/>
            </a:pPr>
            <a:r>
              <a:rPr lang="en-GB" dirty="0"/>
              <a:t>2014</a:t>
            </a:r>
            <a:r>
              <a:rPr lang="en-US" dirty="0"/>
              <a:t> </a:t>
            </a:r>
            <a:endParaRPr lang="it-IT" dirty="0"/>
          </a:p>
        </p:txBody>
      </p:sp>
      <p:sp>
        <p:nvSpPr>
          <p:cNvPr id="20" name="Freccia destra 14">
            <a:extLst>
              <a:ext uri="{FF2B5EF4-FFF2-40B4-BE49-F238E27FC236}">
                <a16:creationId xmlns:a16="http://schemas.microsoft.com/office/drawing/2014/main" id="{0A35C00D-7C71-AB61-FD14-9F42D7F12AEB}"/>
              </a:ext>
            </a:extLst>
          </p:cNvPr>
          <p:cNvSpPr/>
          <p:nvPr/>
        </p:nvSpPr>
        <p:spPr>
          <a:xfrm>
            <a:off x="5673725" y="5143500"/>
            <a:ext cx="1379538" cy="558800"/>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a:p>
        </p:txBody>
      </p:sp>
      <p:pic>
        <p:nvPicPr>
          <p:cNvPr id="7183" name="Google Shape;206;p34">
            <a:extLst>
              <a:ext uri="{FF2B5EF4-FFF2-40B4-BE49-F238E27FC236}">
                <a16:creationId xmlns:a16="http://schemas.microsoft.com/office/drawing/2014/main" id="{47595715-4B6F-9B28-94E4-7277A255C1FF}"/>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l="26151" t="25775" r="31197" b="29906"/>
          <a:stretch>
            <a:fillRect/>
          </a:stretch>
        </p:blipFill>
        <p:spPr bwMode="auto">
          <a:xfrm>
            <a:off x="6259513" y="2335213"/>
            <a:ext cx="1754187"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right Arrow 1">
            <a:extLst>
              <a:ext uri="{FF2B5EF4-FFF2-40B4-BE49-F238E27FC236}">
                <a16:creationId xmlns:a16="http://schemas.microsoft.com/office/drawing/2014/main" id="{4DCE68A3-0406-4779-EB7A-4BB8E66671A0}"/>
              </a:ext>
            </a:extLst>
          </p:cNvPr>
          <p:cNvSpPr/>
          <p:nvPr/>
        </p:nvSpPr>
        <p:spPr>
          <a:xfrm>
            <a:off x="381000" y="6094413"/>
            <a:ext cx="5741988" cy="214312"/>
          </a:xfrm>
          <a:prstGeom prst="leftRightArrow">
            <a:avLst/>
          </a:prstGeom>
          <a:solidFill>
            <a:srgbClr val="7030A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3" name="Left-right Arrow 2">
            <a:extLst>
              <a:ext uri="{FF2B5EF4-FFF2-40B4-BE49-F238E27FC236}">
                <a16:creationId xmlns:a16="http://schemas.microsoft.com/office/drawing/2014/main" id="{6D6EF2CA-CBDE-A52E-CA06-43A28D7ECD3C}"/>
              </a:ext>
            </a:extLst>
          </p:cNvPr>
          <p:cNvSpPr/>
          <p:nvPr/>
        </p:nvSpPr>
        <p:spPr>
          <a:xfrm>
            <a:off x="6267450" y="6094413"/>
            <a:ext cx="2470150" cy="204787"/>
          </a:xfrm>
          <a:prstGeom prst="leftRightArrow">
            <a:avLst/>
          </a:prstGeom>
          <a:solidFill>
            <a:srgbClr val="7030A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7186" name="TextBox 3">
            <a:extLst>
              <a:ext uri="{FF2B5EF4-FFF2-40B4-BE49-F238E27FC236}">
                <a16:creationId xmlns:a16="http://schemas.microsoft.com/office/drawing/2014/main" id="{3A918E92-E1D5-89BF-F0A9-C73216A6B9B4}"/>
              </a:ext>
            </a:extLst>
          </p:cNvPr>
          <p:cNvSpPr txBox="1">
            <a:spLocks noChangeArrowheads="1"/>
          </p:cNvSpPr>
          <p:nvPr/>
        </p:nvSpPr>
        <p:spPr bwMode="auto">
          <a:xfrm>
            <a:off x="2687638" y="5721350"/>
            <a:ext cx="1381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sz="2400" b="1">
                <a:solidFill>
                  <a:srgbClr val="7030A0"/>
                </a:solidFill>
              </a:rPr>
              <a:t>Phase 1</a:t>
            </a:r>
          </a:p>
        </p:txBody>
      </p:sp>
      <p:sp>
        <p:nvSpPr>
          <p:cNvPr id="7187" name="TextBox 6">
            <a:extLst>
              <a:ext uri="{FF2B5EF4-FFF2-40B4-BE49-F238E27FC236}">
                <a16:creationId xmlns:a16="http://schemas.microsoft.com/office/drawing/2014/main" id="{54988CB8-8BE8-D647-ACD1-21B18805EE35}"/>
              </a:ext>
            </a:extLst>
          </p:cNvPr>
          <p:cNvSpPr txBox="1">
            <a:spLocks noChangeArrowheads="1"/>
          </p:cNvSpPr>
          <p:nvPr/>
        </p:nvSpPr>
        <p:spPr bwMode="auto">
          <a:xfrm>
            <a:off x="6902450" y="5745163"/>
            <a:ext cx="1381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sz="2400" b="1">
                <a:solidFill>
                  <a:srgbClr val="7030A0"/>
                </a:solidFill>
              </a:rPr>
              <a:t>Phase 2</a:t>
            </a:r>
          </a:p>
        </p:txBody>
      </p:sp>
      <p:sp>
        <p:nvSpPr>
          <p:cNvPr id="9" name="TextBox 8">
            <a:extLst>
              <a:ext uri="{FF2B5EF4-FFF2-40B4-BE49-F238E27FC236}">
                <a16:creationId xmlns:a16="http://schemas.microsoft.com/office/drawing/2014/main" id="{0713967A-2B17-0708-5F87-51D08BE89223}"/>
              </a:ext>
            </a:extLst>
          </p:cNvPr>
          <p:cNvSpPr txBox="1"/>
          <p:nvPr/>
        </p:nvSpPr>
        <p:spPr>
          <a:xfrm>
            <a:off x="5761038" y="4849813"/>
            <a:ext cx="2751137" cy="307975"/>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defRPr/>
            </a:pPr>
            <a:r>
              <a:rPr lang="it-IT" sz="1400" dirty="0"/>
              <a:t>M. </a:t>
            </a:r>
            <a:r>
              <a:rPr lang="it-IT" sz="1400" dirty="0" err="1"/>
              <a:t>Zielinska</a:t>
            </a:r>
            <a:r>
              <a:rPr lang="it-IT" sz="1400" dirty="0"/>
              <a:t> </a:t>
            </a:r>
            <a:r>
              <a:rPr lang="it-IT" sz="1400" dirty="0" err="1"/>
              <a:t>physics</a:t>
            </a:r>
            <a:r>
              <a:rPr lang="it-IT" sz="1400" dirty="0"/>
              <a:t> coordinator </a:t>
            </a:r>
          </a:p>
        </p:txBody>
      </p:sp>
      <p:pic>
        <p:nvPicPr>
          <p:cNvPr id="7189" name="Immagine 3" descr="Screen Shot 2014-09-17 at 18.02.42.png">
            <a:extLst>
              <a:ext uri="{FF2B5EF4-FFF2-40B4-BE49-F238E27FC236}">
                <a16:creationId xmlns:a16="http://schemas.microsoft.com/office/drawing/2014/main" id="{0C8A74FE-B3EA-217D-1FB4-12FB5028D1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8738" y="2173288"/>
            <a:ext cx="1398587"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0" name="Immagine 3">
            <a:extLst>
              <a:ext uri="{FF2B5EF4-FFF2-40B4-BE49-F238E27FC236}">
                <a16:creationId xmlns:a16="http://schemas.microsoft.com/office/drawing/2014/main" id="{B4135EC6-F3C9-4179-DD9E-94FEBB87AC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1638" y="303213"/>
            <a:ext cx="3255962"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asellaDiTesto 4">
            <a:extLst>
              <a:ext uri="{FF2B5EF4-FFF2-40B4-BE49-F238E27FC236}">
                <a16:creationId xmlns:a16="http://schemas.microsoft.com/office/drawing/2014/main" id="{F802ECB6-27F7-B296-DBF7-EE9581E6F48A}"/>
              </a:ext>
            </a:extLst>
          </p:cNvPr>
          <p:cNvSpPr txBox="1"/>
          <p:nvPr/>
        </p:nvSpPr>
        <p:spPr>
          <a:xfrm>
            <a:off x="6356350" y="2559050"/>
            <a:ext cx="1657350" cy="368300"/>
          </a:xfrm>
          <a:prstGeom prst="rect">
            <a:avLst/>
          </a:prstGeom>
          <a:solidFill>
            <a:srgbClr val="92D050"/>
          </a:solidFill>
        </p:spPr>
        <p:style>
          <a:lnRef idx="1">
            <a:schemeClr val="dk1"/>
          </a:lnRef>
          <a:fillRef idx="2">
            <a:schemeClr val="dk1"/>
          </a:fillRef>
          <a:effectRef idx="1">
            <a:schemeClr val="dk1"/>
          </a:effectRef>
          <a:fontRef idx="minor">
            <a:schemeClr val="dk1"/>
          </a:fontRef>
        </p:style>
        <p:txBody>
          <a:bodyPr>
            <a:spAutoFit/>
          </a:bodyPr>
          <a:lstStyle/>
          <a:p>
            <a:pPr algn="ctr" eaLnBrk="1" hangingPunct="1">
              <a:defRPr/>
            </a:pPr>
            <a:r>
              <a:rPr lang="it-IT" dirty="0"/>
              <a:t>AGATA@LNL</a:t>
            </a:r>
          </a:p>
        </p:txBody>
      </p:sp>
      <p:sp>
        <p:nvSpPr>
          <p:cNvPr id="7192" name="TextBox 18">
            <a:extLst>
              <a:ext uri="{FF2B5EF4-FFF2-40B4-BE49-F238E27FC236}">
                <a16:creationId xmlns:a16="http://schemas.microsoft.com/office/drawing/2014/main" id="{E833EE65-B7F2-3E90-E021-6ED719DBFF03}"/>
              </a:ext>
            </a:extLst>
          </p:cNvPr>
          <p:cNvSpPr txBox="1">
            <a:spLocks noChangeArrowheads="1"/>
          </p:cNvSpPr>
          <p:nvPr/>
        </p:nvSpPr>
        <p:spPr bwMode="auto">
          <a:xfrm>
            <a:off x="5778500" y="76200"/>
            <a:ext cx="2854325" cy="369888"/>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it-IT" altLang="en-IT"/>
              <a:t>Celebration 10(+2) years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a:extLst>
              <a:ext uri="{FF2B5EF4-FFF2-40B4-BE49-F238E27FC236}">
                <a16:creationId xmlns:a16="http://schemas.microsoft.com/office/drawing/2014/main" id="{ED004E62-627D-14D4-7FB3-B768ABFC884A}"/>
              </a:ext>
            </a:extLst>
          </p:cNvPr>
          <p:cNvSpPr>
            <a:spLocks noGrp="1" noChangeArrowheads="1"/>
          </p:cNvSpPr>
          <p:nvPr>
            <p:ph type="title"/>
          </p:nvPr>
        </p:nvSpPr>
        <p:spPr>
          <a:xfrm>
            <a:off x="758825" y="192088"/>
            <a:ext cx="8286750" cy="914400"/>
          </a:xfrm>
        </p:spPr>
        <p:txBody>
          <a:bodyPr/>
          <a:lstStyle/>
          <a:p>
            <a:r>
              <a:rPr lang="en-GB" altLang="en-IT"/>
              <a:t>AGATA installation: PRISMA conf.</a:t>
            </a:r>
            <a:endParaRPr lang="en-IT" altLang="en-IT"/>
          </a:p>
        </p:txBody>
      </p:sp>
      <p:pic>
        <p:nvPicPr>
          <p:cNvPr id="8194" name="Picture 4" descr="A picture containing indoor, ceiling, subway&#10;&#10;Description automatically generated">
            <a:extLst>
              <a:ext uri="{FF2B5EF4-FFF2-40B4-BE49-F238E27FC236}">
                <a16:creationId xmlns:a16="http://schemas.microsoft.com/office/drawing/2014/main" id="{156E062D-2371-CD3E-31EA-BEDB295768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41438"/>
            <a:ext cx="3671888"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D944400-FDA3-9B03-0AAB-2C03946B660C}"/>
              </a:ext>
            </a:extLst>
          </p:cNvPr>
          <p:cNvSpPr txBox="1"/>
          <p:nvPr/>
        </p:nvSpPr>
        <p:spPr>
          <a:xfrm>
            <a:off x="758825" y="1284288"/>
            <a:ext cx="3525838" cy="400050"/>
          </a:xfrm>
          <a:prstGeom prst="rect">
            <a:avLst/>
          </a:prstGeom>
          <a:solidFill>
            <a:schemeClr val="bg1">
              <a:lumMod val="75000"/>
            </a:schemeClr>
          </a:solidFill>
        </p:spPr>
        <p:txBody>
          <a:bodyPr>
            <a:spAutoFit/>
          </a:bodyPr>
          <a:lstStyle/>
          <a:p>
            <a:pPr>
              <a:defRPr/>
            </a:pPr>
            <a:r>
              <a:rPr lang="en-GB" sz="2000" b="1" dirty="0">
                <a:solidFill>
                  <a:srgbClr val="0070C0"/>
                </a:solidFill>
                <a:ea typeface="ＭＳ Ｐゴシック" panose="020B0600070205080204" pitchFamily="34" charset="-128"/>
              </a:rPr>
              <a:t>G</a:t>
            </a:r>
            <a:r>
              <a:rPr lang="en-IT" sz="2000" b="1" dirty="0">
                <a:solidFill>
                  <a:srgbClr val="0070C0"/>
                </a:solidFill>
                <a:ea typeface="ＭＳ Ｐゴシック" panose="020B0600070205080204" pitchFamily="34" charset="-128"/>
              </a:rPr>
              <a:t>round breaking 10/3/2021</a:t>
            </a:r>
          </a:p>
        </p:txBody>
      </p:sp>
      <p:pic>
        <p:nvPicPr>
          <p:cNvPr id="8196" name="Picture 3" descr="A picture containing indoor, engine&#10;&#10;Description automatically generated">
            <a:extLst>
              <a:ext uri="{FF2B5EF4-FFF2-40B4-BE49-F238E27FC236}">
                <a16:creationId xmlns:a16="http://schemas.microsoft.com/office/drawing/2014/main" id="{DB9F29A3-883A-59E5-194B-A294811A1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375" y="2046288"/>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2D19BDF-6C18-A341-4C9D-DA9F7D61C20A}"/>
              </a:ext>
            </a:extLst>
          </p:cNvPr>
          <p:cNvSpPr txBox="1"/>
          <p:nvPr/>
        </p:nvSpPr>
        <p:spPr>
          <a:xfrm>
            <a:off x="7288213" y="2165350"/>
            <a:ext cx="1558925" cy="400050"/>
          </a:xfrm>
          <a:prstGeom prst="rect">
            <a:avLst/>
          </a:prstGeom>
          <a:solidFill>
            <a:schemeClr val="bg1">
              <a:lumMod val="75000"/>
            </a:schemeClr>
          </a:solidFill>
        </p:spPr>
        <p:txBody>
          <a:bodyPr>
            <a:spAutoFit/>
          </a:bodyPr>
          <a:lstStyle/>
          <a:p>
            <a:pPr>
              <a:defRPr/>
            </a:pPr>
            <a:r>
              <a:rPr lang="en-IT" sz="2000" b="1" dirty="0">
                <a:solidFill>
                  <a:srgbClr val="0070C0"/>
                </a:solidFill>
                <a:ea typeface="ＭＳ Ｐゴシック" panose="020B0600070205080204" pitchFamily="34" charset="-128"/>
              </a:rPr>
              <a:t>26/11/2021</a:t>
            </a:r>
          </a:p>
        </p:txBody>
      </p:sp>
      <p:pic>
        <p:nvPicPr>
          <p:cNvPr id="8198" name="Picture 2" descr="A picture containing indoor&#10;&#10;Description automatically generated">
            <a:extLst>
              <a:ext uri="{FF2B5EF4-FFF2-40B4-BE49-F238E27FC236}">
                <a16:creationId xmlns:a16="http://schemas.microsoft.com/office/drawing/2014/main" id="{64E4880E-3D0C-E43B-9B0B-F9A85BCB8C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863" y="394335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3F6E03D-1B9D-19B3-D481-8DC4485B5E5C}"/>
              </a:ext>
            </a:extLst>
          </p:cNvPr>
          <p:cNvSpPr txBox="1"/>
          <p:nvPr/>
        </p:nvSpPr>
        <p:spPr>
          <a:xfrm>
            <a:off x="1052513" y="3863975"/>
            <a:ext cx="3671887" cy="400050"/>
          </a:xfrm>
          <a:prstGeom prst="rect">
            <a:avLst/>
          </a:prstGeom>
          <a:solidFill>
            <a:schemeClr val="bg1">
              <a:lumMod val="75000"/>
            </a:schemeClr>
          </a:solidFill>
        </p:spPr>
        <p:txBody>
          <a:bodyPr>
            <a:spAutoFit/>
          </a:bodyPr>
          <a:lstStyle/>
          <a:p>
            <a:pPr>
              <a:defRPr/>
            </a:pPr>
            <a:r>
              <a:rPr lang="en-IT" sz="2000" b="1" dirty="0">
                <a:solidFill>
                  <a:srgbClr val="0070C0"/>
                </a:solidFill>
                <a:ea typeface="ＭＳ Ｐゴシック" panose="020B0600070205080204" pitchFamily="34" charset="-128"/>
              </a:rPr>
              <a:t>Commmissioning 26/4/2022</a:t>
            </a:r>
          </a:p>
        </p:txBody>
      </p:sp>
      <p:sp>
        <p:nvSpPr>
          <p:cNvPr id="7" name="Striped Right Arrow 6">
            <a:extLst>
              <a:ext uri="{FF2B5EF4-FFF2-40B4-BE49-F238E27FC236}">
                <a16:creationId xmlns:a16="http://schemas.microsoft.com/office/drawing/2014/main" id="{14DB6DCC-F7A3-65EA-C375-1F2379383D16}"/>
              </a:ext>
            </a:extLst>
          </p:cNvPr>
          <p:cNvSpPr/>
          <p:nvPr/>
        </p:nvSpPr>
        <p:spPr>
          <a:xfrm rot="2159974">
            <a:off x="4117975" y="2940050"/>
            <a:ext cx="1654175" cy="374650"/>
          </a:xfrm>
          <a:prstGeom prst="stripedRightArrow">
            <a:avLst>
              <a:gd name="adj1" fmla="val 38456"/>
              <a:gd name="adj2" fmla="val 50000"/>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8" name="Striped Right Arrow 7">
            <a:extLst>
              <a:ext uri="{FF2B5EF4-FFF2-40B4-BE49-F238E27FC236}">
                <a16:creationId xmlns:a16="http://schemas.microsoft.com/office/drawing/2014/main" id="{1A3AADE1-CD24-9F43-5165-999C2F006BCD}"/>
              </a:ext>
            </a:extLst>
          </p:cNvPr>
          <p:cNvSpPr/>
          <p:nvPr/>
        </p:nvSpPr>
        <p:spPr>
          <a:xfrm rot="9011430">
            <a:off x="4068763" y="4822825"/>
            <a:ext cx="1655762" cy="415925"/>
          </a:xfrm>
          <a:prstGeom prst="stripedRightArrow">
            <a:avLst>
              <a:gd name="adj1" fmla="val 38456"/>
              <a:gd name="adj2" fmla="val 50000"/>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pic>
        <p:nvPicPr>
          <p:cNvPr id="8202" name="Picture 10">
            <a:extLst>
              <a:ext uri="{FF2B5EF4-FFF2-40B4-BE49-F238E27FC236}">
                <a16:creationId xmlns:a16="http://schemas.microsoft.com/office/drawing/2014/main" id="{05F9B5EC-E9A4-B561-C599-A7843127BF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8175" y="5160963"/>
            <a:ext cx="19812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8B453F66-B2CA-4280-BDCF-14923888D02B}"/>
              </a:ext>
            </a:extLst>
          </p:cNvPr>
          <p:cNvSpPr txBox="1"/>
          <p:nvPr/>
        </p:nvSpPr>
        <p:spPr>
          <a:xfrm>
            <a:off x="7102475" y="5791200"/>
            <a:ext cx="1828800" cy="923925"/>
          </a:xfrm>
          <a:prstGeom prst="rect">
            <a:avLst/>
          </a:prstGeom>
          <a:solidFill>
            <a:schemeClr val="bg1">
              <a:lumMod val="85000"/>
            </a:schemeClr>
          </a:solidFill>
        </p:spPr>
        <p:txBody>
          <a:bodyPr>
            <a:spAutoFit/>
          </a:bodyPr>
          <a:lstStyle/>
          <a:p>
            <a:pPr algn="ctr">
              <a:defRPr/>
            </a:pPr>
            <a:r>
              <a:rPr lang="it-IT" dirty="0">
                <a:solidFill>
                  <a:srgbClr val="0070C0"/>
                </a:solidFill>
              </a:rPr>
              <a:t>~more </a:t>
            </a:r>
            <a:r>
              <a:rPr lang="it-IT" dirty="0" err="1">
                <a:solidFill>
                  <a:srgbClr val="0070C0"/>
                </a:solidFill>
              </a:rPr>
              <a:t>than</a:t>
            </a:r>
            <a:r>
              <a:rPr lang="it-IT" dirty="0">
                <a:solidFill>
                  <a:srgbClr val="0070C0"/>
                </a:solidFill>
              </a:rPr>
              <a:t> a </a:t>
            </a:r>
            <a:r>
              <a:rPr lang="it-IT" dirty="0" err="1">
                <a:solidFill>
                  <a:srgbClr val="0070C0"/>
                </a:solidFill>
              </a:rPr>
              <a:t>year</a:t>
            </a:r>
            <a:r>
              <a:rPr lang="it-IT" dirty="0">
                <a:solidFill>
                  <a:srgbClr val="0070C0"/>
                </a:solidFill>
              </a:rPr>
              <a:t> of data </a:t>
            </a:r>
            <a:r>
              <a:rPr lang="it-IT" dirty="0" err="1">
                <a:solidFill>
                  <a:srgbClr val="0070C0"/>
                </a:solidFill>
              </a:rPr>
              <a:t>taking</a:t>
            </a:r>
            <a:r>
              <a:rPr lang="it-IT" dirty="0">
                <a:solidFill>
                  <a:srgbClr val="0070C0"/>
                </a:solidFill>
              </a:rPr>
              <a:t>!!</a:t>
            </a:r>
          </a:p>
        </p:txBody>
      </p:sp>
      <p:sp>
        <p:nvSpPr>
          <p:cNvPr id="12" name="Striped Right Arrow 11">
            <a:extLst>
              <a:ext uri="{FF2B5EF4-FFF2-40B4-BE49-F238E27FC236}">
                <a16:creationId xmlns:a16="http://schemas.microsoft.com/office/drawing/2014/main" id="{DB0C1B31-48D7-6845-0B7D-751A5FE84ADE}"/>
              </a:ext>
            </a:extLst>
          </p:cNvPr>
          <p:cNvSpPr/>
          <p:nvPr/>
        </p:nvSpPr>
        <p:spPr>
          <a:xfrm rot="21315884">
            <a:off x="4205288" y="6253163"/>
            <a:ext cx="1654175" cy="417512"/>
          </a:xfrm>
          <a:prstGeom prst="stripedRightArrow">
            <a:avLst>
              <a:gd name="adj1" fmla="val 38456"/>
              <a:gd name="adj2" fmla="val 50000"/>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4">
            <a:extLst>
              <a:ext uri="{FF2B5EF4-FFF2-40B4-BE49-F238E27FC236}">
                <a16:creationId xmlns:a16="http://schemas.microsoft.com/office/drawing/2014/main" id="{63984E60-1476-441D-D02D-7B4BD3A029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86" t="13934" r="15804" b="17117"/>
          <a:stretch>
            <a:fillRect/>
          </a:stretch>
        </p:blipFill>
        <p:spPr bwMode="auto">
          <a:xfrm>
            <a:off x="4830763" y="3843338"/>
            <a:ext cx="3697287"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useBgFill="1">
        <p:nvSpPr>
          <p:cNvPr id="21" name="Rettangolo 20">
            <a:extLst>
              <a:ext uri="{FF2B5EF4-FFF2-40B4-BE49-F238E27FC236}">
                <a16:creationId xmlns:a16="http://schemas.microsoft.com/office/drawing/2014/main" id="{2F1E383B-CE1A-551C-3F29-5CFC3BECE58D}"/>
              </a:ext>
            </a:extLst>
          </p:cNvPr>
          <p:cNvSpPr/>
          <p:nvPr/>
        </p:nvSpPr>
        <p:spPr>
          <a:xfrm>
            <a:off x="4929188" y="3429000"/>
            <a:ext cx="3917275" cy="400110"/>
          </a:xfrm>
          <a:prstGeom prst="rect">
            <a:avLst/>
          </a:prstGeom>
          <a:effectLst>
            <a:softEdge rad="50800"/>
          </a:effectLst>
        </p:spPr>
        <p:txBody>
          <a:bodyPr>
            <a:spAutoFit/>
          </a:bodyPr>
          <a:lstStyle/>
          <a:p>
            <a:pPr algn="ctr">
              <a:defRPr/>
            </a:pPr>
            <a:r>
              <a:rPr lang="it-IT" sz="2000" b="1" dirty="0">
                <a:ln w="31750">
                  <a:noFill/>
                  <a:prstDash val="solid"/>
                </a:ln>
              </a:rPr>
              <a:t>AGATA zero degrees</a:t>
            </a:r>
          </a:p>
        </p:txBody>
      </p:sp>
      <p:cxnSp>
        <p:nvCxnSpPr>
          <p:cNvPr id="25" name="Connettore diritto 24">
            <a:extLst>
              <a:ext uri="{FF2B5EF4-FFF2-40B4-BE49-F238E27FC236}">
                <a16:creationId xmlns:a16="http://schemas.microsoft.com/office/drawing/2014/main" id="{368830D7-1136-A525-2F32-0B9D921B9875}"/>
              </a:ext>
            </a:extLst>
          </p:cNvPr>
          <p:cNvCxnSpPr/>
          <p:nvPr/>
        </p:nvCxnSpPr>
        <p:spPr>
          <a:xfrm flipV="1">
            <a:off x="6399213" y="4279900"/>
            <a:ext cx="303212" cy="7207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ttore diritto 28">
            <a:extLst>
              <a:ext uri="{FF2B5EF4-FFF2-40B4-BE49-F238E27FC236}">
                <a16:creationId xmlns:a16="http://schemas.microsoft.com/office/drawing/2014/main" id="{7199B704-623E-A7DA-5721-D5E898822EE0}"/>
              </a:ext>
            </a:extLst>
          </p:cNvPr>
          <p:cNvCxnSpPr/>
          <p:nvPr/>
        </p:nvCxnSpPr>
        <p:spPr>
          <a:xfrm flipV="1">
            <a:off x="7767638" y="4832350"/>
            <a:ext cx="234950" cy="6254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ttore diritto 29">
            <a:extLst>
              <a:ext uri="{FF2B5EF4-FFF2-40B4-BE49-F238E27FC236}">
                <a16:creationId xmlns:a16="http://schemas.microsoft.com/office/drawing/2014/main" id="{3A03471E-3C93-4A11-09F2-B9330474D4E9}"/>
              </a:ext>
            </a:extLst>
          </p:cNvPr>
          <p:cNvCxnSpPr/>
          <p:nvPr/>
        </p:nvCxnSpPr>
        <p:spPr>
          <a:xfrm>
            <a:off x="6551613" y="4319588"/>
            <a:ext cx="1558925" cy="6381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6" name="Rettangolo 35">
            <a:extLst>
              <a:ext uri="{FF2B5EF4-FFF2-40B4-BE49-F238E27FC236}">
                <a16:creationId xmlns:a16="http://schemas.microsoft.com/office/drawing/2014/main" id="{0E4873D9-AF4A-F901-0F37-E5E89F4D4990}"/>
              </a:ext>
            </a:extLst>
          </p:cNvPr>
          <p:cNvSpPr/>
          <p:nvPr/>
        </p:nvSpPr>
        <p:spPr>
          <a:xfrm>
            <a:off x="410118" y="3460938"/>
            <a:ext cx="4161882" cy="400110"/>
          </a:xfrm>
          <a:prstGeom prst="rect">
            <a:avLst/>
          </a:prstGeom>
          <a:effectLst>
            <a:softEdge rad="50800"/>
          </a:effectLst>
        </p:spPr>
        <p:txBody>
          <a:bodyPr>
            <a:spAutoFit/>
          </a:bodyPr>
          <a:lstStyle/>
          <a:p>
            <a:pPr algn="ctr">
              <a:defRPr/>
            </a:pPr>
            <a:r>
              <a:rPr lang="it-IT" sz="2000" b="1" dirty="0">
                <a:ln w="31750">
                  <a:noFill/>
                  <a:prstDash val="solid"/>
                </a:ln>
              </a:rPr>
              <a:t>AGATA </a:t>
            </a:r>
            <a:r>
              <a:rPr lang="it-IT" sz="2000" b="1" dirty="0" err="1">
                <a:ln w="31750">
                  <a:noFill/>
                  <a:prstDash val="solid"/>
                </a:ln>
              </a:rPr>
              <a:t>coupled</a:t>
            </a:r>
            <a:r>
              <a:rPr lang="it-IT" sz="2000" b="1" dirty="0">
                <a:ln w="31750">
                  <a:noFill/>
                  <a:prstDash val="solid"/>
                </a:ln>
              </a:rPr>
              <a:t> with PRISMA</a:t>
            </a:r>
          </a:p>
        </p:txBody>
      </p:sp>
      <p:pic>
        <p:nvPicPr>
          <p:cNvPr id="9227" name="Picture 6">
            <a:extLst>
              <a:ext uri="{FF2B5EF4-FFF2-40B4-BE49-F238E27FC236}">
                <a16:creationId xmlns:a16="http://schemas.microsoft.com/office/drawing/2014/main" id="{246E9496-FB56-6E42-5FF3-7CB5FFD34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096" t="17575" r="22095" b="13062"/>
          <a:stretch>
            <a:fillRect/>
          </a:stretch>
        </p:blipFill>
        <p:spPr bwMode="auto">
          <a:xfrm rot="5123082">
            <a:off x="693738" y="3470275"/>
            <a:ext cx="2487612"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4" name="Straight Arrow Connector 17">
            <a:extLst>
              <a:ext uri="{FF2B5EF4-FFF2-40B4-BE49-F238E27FC236}">
                <a16:creationId xmlns:a16="http://schemas.microsoft.com/office/drawing/2014/main" id="{A84BD98D-1368-D6CD-EE07-3309ED737B39}"/>
              </a:ext>
            </a:extLst>
          </p:cNvPr>
          <p:cNvCxnSpPr/>
          <p:nvPr/>
        </p:nvCxnSpPr>
        <p:spPr>
          <a:xfrm flipH="1">
            <a:off x="2540000" y="5313363"/>
            <a:ext cx="976313" cy="53975"/>
          </a:xfrm>
          <a:prstGeom prst="straightConnector1">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5" name="Arco 54">
            <a:extLst>
              <a:ext uri="{FF2B5EF4-FFF2-40B4-BE49-F238E27FC236}">
                <a16:creationId xmlns:a16="http://schemas.microsoft.com/office/drawing/2014/main" id="{6B5556BA-AEB0-339C-173A-62609AEE2F45}"/>
              </a:ext>
            </a:extLst>
          </p:cNvPr>
          <p:cNvSpPr/>
          <p:nvPr/>
        </p:nvSpPr>
        <p:spPr>
          <a:xfrm>
            <a:off x="1466850" y="3725863"/>
            <a:ext cx="2354263" cy="2714625"/>
          </a:xfrm>
          <a:prstGeom prst="arc">
            <a:avLst>
              <a:gd name="adj1" fmla="val 18505878"/>
              <a:gd name="adj2" fmla="val 2729274"/>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cxnSp>
        <p:nvCxnSpPr>
          <p:cNvPr id="57" name="Connettore diritto 56">
            <a:extLst>
              <a:ext uri="{FF2B5EF4-FFF2-40B4-BE49-F238E27FC236}">
                <a16:creationId xmlns:a16="http://schemas.microsoft.com/office/drawing/2014/main" id="{8A1F35AB-E1BD-DBCB-43AC-45D32E668B4D}"/>
              </a:ext>
            </a:extLst>
          </p:cNvPr>
          <p:cNvCxnSpPr>
            <a:stCxn id="55" idx="0"/>
          </p:cNvCxnSpPr>
          <p:nvPr/>
        </p:nvCxnSpPr>
        <p:spPr>
          <a:xfrm flipH="1">
            <a:off x="3438525" y="4083050"/>
            <a:ext cx="0" cy="1571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Connettore diritto 59">
            <a:extLst>
              <a:ext uri="{FF2B5EF4-FFF2-40B4-BE49-F238E27FC236}">
                <a16:creationId xmlns:a16="http://schemas.microsoft.com/office/drawing/2014/main" id="{1052BD6C-B3DD-7C16-8AEF-4D053D32D969}"/>
              </a:ext>
            </a:extLst>
          </p:cNvPr>
          <p:cNvCxnSpPr/>
          <p:nvPr/>
        </p:nvCxnSpPr>
        <p:spPr>
          <a:xfrm flipH="1">
            <a:off x="3444875" y="4083050"/>
            <a:ext cx="127000" cy="31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Connettore diritto 62">
            <a:extLst>
              <a:ext uri="{FF2B5EF4-FFF2-40B4-BE49-F238E27FC236}">
                <a16:creationId xmlns:a16="http://schemas.microsoft.com/office/drawing/2014/main" id="{9A240F2A-C9ED-3EB5-5AE9-53BFA42B4CF4}"/>
              </a:ext>
            </a:extLst>
          </p:cNvPr>
          <p:cNvCxnSpPr/>
          <p:nvPr/>
        </p:nvCxnSpPr>
        <p:spPr>
          <a:xfrm flipH="1">
            <a:off x="3524250" y="5819775"/>
            <a:ext cx="0" cy="1587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Connettore diritto 63">
            <a:extLst>
              <a:ext uri="{FF2B5EF4-FFF2-40B4-BE49-F238E27FC236}">
                <a16:creationId xmlns:a16="http://schemas.microsoft.com/office/drawing/2014/main" id="{ACA1300C-046E-E535-91C5-C0DA469576BD}"/>
              </a:ext>
            </a:extLst>
          </p:cNvPr>
          <p:cNvCxnSpPr/>
          <p:nvPr/>
        </p:nvCxnSpPr>
        <p:spPr>
          <a:xfrm>
            <a:off x="3524250" y="5972175"/>
            <a:ext cx="122238" cy="63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873EF0DA-5F83-BC3D-944F-B87436BC6B56}"/>
              </a:ext>
            </a:extLst>
          </p:cNvPr>
          <p:cNvSpPr txBox="1">
            <a:spLocks noChangeArrowheads="1"/>
          </p:cNvSpPr>
          <p:nvPr/>
        </p:nvSpPr>
        <p:spPr bwMode="auto">
          <a:xfrm>
            <a:off x="900113" y="115888"/>
            <a:ext cx="7772400" cy="914400"/>
          </a:xfrm>
          <a:prstGeom prst="rect">
            <a:avLst/>
          </a:prstGeom>
          <a:noFill/>
          <a:ln>
            <a:noFill/>
          </a:ln>
        </p:spPr>
        <p:txBody>
          <a:bodyPr anchor="ctr"/>
          <a:lst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600">
                <a:solidFill>
                  <a:schemeClr val="tx2"/>
                </a:solidFill>
                <a:latin typeface="Arial" charset="0"/>
              </a:defRPr>
            </a:lvl6pPr>
            <a:lvl7pPr marL="914400" algn="l" rtl="0" eaLnBrk="1" fontAlgn="base" hangingPunct="1">
              <a:spcBef>
                <a:spcPct val="0"/>
              </a:spcBef>
              <a:spcAft>
                <a:spcPct val="0"/>
              </a:spcAft>
              <a:defRPr sz="3600">
                <a:solidFill>
                  <a:schemeClr val="tx2"/>
                </a:solidFill>
                <a:latin typeface="Arial" charset="0"/>
              </a:defRPr>
            </a:lvl7pPr>
            <a:lvl8pPr marL="1371600" algn="l" rtl="0" eaLnBrk="1" fontAlgn="base" hangingPunct="1">
              <a:spcBef>
                <a:spcPct val="0"/>
              </a:spcBef>
              <a:spcAft>
                <a:spcPct val="0"/>
              </a:spcAft>
              <a:defRPr sz="3600">
                <a:solidFill>
                  <a:schemeClr val="tx2"/>
                </a:solidFill>
                <a:latin typeface="Arial" charset="0"/>
              </a:defRPr>
            </a:lvl8pPr>
            <a:lvl9pPr marL="1828800" algn="l" rtl="0" eaLnBrk="1" fontAlgn="base" hangingPunct="1">
              <a:spcBef>
                <a:spcPct val="0"/>
              </a:spcBef>
              <a:spcAft>
                <a:spcPct val="0"/>
              </a:spcAft>
              <a:defRPr sz="3600">
                <a:solidFill>
                  <a:schemeClr val="tx2"/>
                </a:solidFill>
                <a:latin typeface="Arial" charset="0"/>
              </a:defRPr>
            </a:lvl9pPr>
          </a:lstStyle>
          <a:p>
            <a:pPr>
              <a:defRPr/>
            </a:pPr>
            <a:r>
              <a:rPr lang="it-IT" altLang="it-IT" kern="0" dirty="0" err="1">
                <a:ea typeface="ＭＳ Ｐゴシック" panose="020B0600070205080204" pitchFamily="34" charset="-128"/>
              </a:rPr>
              <a:t>Two</a:t>
            </a:r>
            <a:r>
              <a:rPr lang="it-IT" altLang="it-IT" kern="0" dirty="0">
                <a:ea typeface="ＭＳ Ｐゴシック" panose="020B0600070205080204" pitchFamily="34" charset="-128"/>
              </a:rPr>
              <a:t> </a:t>
            </a:r>
            <a:r>
              <a:rPr lang="it-IT" altLang="it-IT" kern="0" dirty="0" err="1">
                <a:ea typeface="ＭＳ Ｐゴシック" panose="020B0600070205080204" pitchFamily="34" charset="-128"/>
              </a:rPr>
              <a:t>different</a:t>
            </a:r>
            <a:r>
              <a:rPr lang="it-IT" altLang="it-IT" kern="0" dirty="0">
                <a:ea typeface="ＭＳ Ｐゴシック" panose="020B0600070205080204" pitchFamily="34" charset="-128"/>
              </a:rPr>
              <a:t> </a:t>
            </a:r>
            <a:r>
              <a:rPr lang="it-IT" altLang="it-IT" kern="0" dirty="0" err="1">
                <a:ea typeface="ＭＳ Ｐゴシック" panose="020B0600070205080204" pitchFamily="34" charset="-128"/>
              </a:rPr>
              <a:t>configurations</a:t>
            </a:r>
            <a:endParaRPr lang="it-IT" altLang="it-IT" kern="0" dirty="0">
              <a:ea typeface="ＭＳ Ｐゴシック" panose="020B0600070205080204" pitchFamily="34" charset="-128"/>
            </a:endParaRPr>
          </a:p>
        </p:txBody>
      </p:sp>
      <p:sp>
        <p:nvSpPr>
          <p:cNvPr id="9235" name="TextBox 1">
            <a:extLst>
              <a:ext uri="{FF2B5EF4-FFF2-40B4-BE49-F238E27FC236}">
                <a16:creationId xmlns:a16="http://schemas.microsoft.com/office/drawing/2014/main" id="{75E48DCB-6E25-7C3D-4010-B366F0CB6434}"/>
              </a:ext>
            </a:extLst>
          </p:cNvPr>
          <p:cNvSpPr txBox="1">
            <a:spLocks noChangeArrowheads="1"/>
          </p:cNvSpPr>
          <p:nvPr/>
        </p:nvSpPr>
        <p:spPr bwMode="auto">
          <a:xfrm>
            <a:off x="8140700" y="5649913"/>
            <a:ext cx="955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a:t>NEDA</a:t>
            </a:r>
          </a:p>
        </p:txBody>
      </p:sp>
      <p:pic>
        <p:nvPicPr>
          <p:cNvPr id="9236" name="Picture 1">
            <a:extLst>
              <a:ext uri="{FF2B5EF4-FFF2-40B4-BE49-F238E27FC236}">
                <a16:creationId xmlns:a16="http://schemas.microsoft.com/office/drawing/2014/main" id="{1661DD87-EE50-20C1-6E2C-BF4399915E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263" y="1255713"/>
            <a:ext cx="67564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a:extLst>
              <a:ext uri="{FF2B5EF4-FFF2-40B4-BE49-F238E27FC236}">
                <a16:creationId xmlns:a16="http://schemas.microsoft.com/office/drawing/2014/main" id="{FE2A933D-33F9-2BEF-EA06-EC44F2431319}"/>
              </a:ext>
            </a:extLst>
          </p:cNvPr>
          <p:cNvSpPr/>
          <p:nvPr/>
        </p:nvSpPr>
        <p:spPr>
          <a:xfrm>
            <a:off x="271463" y="3373438"/>
            <a:ext cx="4341812" cy="3168650"/>
          </a:xfrm>
          <a:prstGeom prst="round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9238" name="TextBox 3">
            <a:extLst>
              <a:ext uri="{FF2B5EF4-FFF2-40B4-BE49-F238E27FC236}">
                <a16:creationId xmlns:a16="http://schemas.microsoft.com/office/drawing/2014/main" id="{359F03FD-B549-0804-2915-139E5CCA71E3}"/>
              </a:ext>
            </a:extLst>
          </p:cNvPr>
          <p:cNvSpPr txBox="1">
            <a:spLocks noChangeArrowheads="1"/>
          </p:cNvSpPr>
          <p:nvPr/>
        </p:nvSpPr>
        <p:spPr bwMode="auto">
          <a:xfrm>
            <a:off x="1222375" y="6148388"/>
            <a:ext cx="2635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b="1">
                <a:solidFill>
                  <a:srgbClr val="FFC000"/>
                </a:solidFill>
              </a:rPr>
              <a:t>Current configuration</a:t>
            </a:r>
          </a:p>
        </p:txBody>
      </p:sp>
      <p:sp>
        <p:nvSpPr>
          <p:cNvPr id="9239" name="TextBox 1">
            <a:extLst>
              <a:ext uri="{FF2B5EF4-FFF2-40B4-BE49-F238E27FC236}">
                <a16:creationId xmlns:a16="http://schemas.microsoft.com/office/drawing/2014/main" id="{1C246501-59C5-7D12-4C8E-3A2F0D7E7707}"/>
              </a:ext>
            </a:extLst>
          </p:cNvPr>
          <p:cNvSpPr txBox="1">
            <a:spLocks noChangeArrowheads="1"/>
          </p:cNvSpPr>
          <p:nvPr/>
        </p:nvSpPr>
        <p:spPr bwMode="auto">
          <a:xfrm>
            <a:off x="382588" y="5694363"/>
            <a:ext cx="1149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a:t>PRISMA</a:t>
            </a:r>
          </a:p>
        </p:txBody>
      </p:sp>
      <p:sp>
        <p:nvSpPr>
          <p:cNvPr id="2" name="Rounded Rectangle 1">
            <a:extLst>
              <a:ext uri="{FF2B5EF4-FFF2-40B4-BE49-F238E27FC236}">
                <a16:creationId xmlns:a16="http://schemas.microsoft.com/office/drawing/2014/main" id="{AA0061EC-4EBA-8545-8EAF-C7684C1A557F}"/>
              </a:ext>
            </a:extLst>
          </p:cNvPr>
          <p:cNvSpPr/>
          <p:nvPr/>
        </p:nvSpPr>
        <p:spPr>
          <a:xfrm>
            <a:off x="4719638" y="3360738"/>
            <a:ext cx="4341812" cy="3168650"/>
          </a:xfrm>
          <a:prstGeom prst="roundRect">
            <a:avLst/>
          </a:pr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92236D4C-7E99-29DD-3E74-A1660F7DACA9}"/>
              </a:ext>
            </a:extLst>
          </p:cNvPr>
          <p:cNvSpPr>
            <a:spLocks noGrp="1" noChangeArrowheads="1"/>
          </p:cNvSpPr>
          <p:nvPr>
            <p:ph type="title"/>
          </p:nvPr>
        </p:nvSpPr>
        <p:spPr/>
        <p:txBody>
          <a:bodyPr/>
          <a:lstStyle/>
          <a:p>
            <a:r>
              <a:rPr lang="en-IT" altLang="en-IT"/>
              <a:t>Complementary detectors </a:t>
            </a:r>
          </a:p>
        </p:txBody>
      </p:sp>
      <p:pic>
        <p:nvPicPr>
          <p:cNvPr id="10242" name="Picture 4" descr="Graphical user interface, text, application&#10;&#10;Description automatically generated">
            <a:extLst>
              <a:ext uri="{FF2B5EF4-FFF2-40B4-BE49-F238E27FC236}">
                <a16:creationId xmlns:a16="http://schemas.microsoft.com/office/drawing/2014/main" id="{844136E8-9ECB-69D3-A6FD-D61993CC0E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88" y="1708150"/>
            <a:ext cx="4067175"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10" descr="A picture containing indoor, blue, equipment, cluttered&#10;&#10;Description automatically generated">
            <a:extLst>
              <a:ext uri="{FF2B5EF4-FFF2-40B4-BE49-F238E27FC236}">
                <a16:creationId xmlns:a16="http://schemas.microsoft.com/office/drawing/2014/main" id="{67A78AA8-4D21-191B-A3EA-A7A3E4691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113" y="4997450"/>
            <a:ext cx="1974850"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6">
            <a:extLst>
              <a:ext uri="{FF2B5EF4-FFF2-40B4-BE49-F238E27FC236}">
                <a16:creationId xmlns:a16="http://schemas.microsoft.com/office/drawing/2014/main" id="{6C2A3B44-FD31-933B-065E-75E73468E3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1500" y="3543300"/>
            <a:ext cx="1881188"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10245" name="Picture 7">
            <a:extLst>
              <a:ext uri="{FF2B5EF4-FFF2-40B4-BE49-F238E27FC236}">
                <a16:creationId xmlns:a16="http://schemas.microsoft.com/office/drawing/2014/main" id="{0BEC5EA3-7BCA-AA74-E758-F4195943BD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778" r="15125"/>
          <a:stretch>
            <a:fillRect/>
          </a:stretch>
        </p:blipFill>
        <p:spPr bwMode="auto">
          <a:xfrm>
            <a:off x="3403600" y="4897438"/>
            <a:ext cx="1882775"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10246" name="Picture 8">
            <a:extLst>
              <a:ext uri="{FF2B5EF4-FFF2-40B4-BE49-F238E27FC236}">
                <a16:creationId xmlns:a16="http://schemas.microsoft.com/office/drawing/2014/main" id="{4A42B44D-7E07-CF49-E56A-F84D522BB5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46429"/>
          <a:stretch>
            <a:fillRect/>
          </a:stretch>
        </p:blipFill>
        <p:spPr bwMode="auto">
          <a:xfrm>
            <a:off x="85725" y="5287963"/>
            <a:ext cx="1101725"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10247" name="Picture 9">
            <a:extLst>
              <a:ext uri="{FF2B5EF4-FFF2-40B4-BE49-F238E27FC236}">
                <a16:creationId xmlns:a16="http://schemas.microsoft.com/office/drawing/2014/main" id="{A98EF987-795E-7137-58C5-F54EBC2A6F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7177" t="20432" r="14610" b="14853"/>
          <a:stretch>
            <a:fillRect/>
          </a:stretch>
        </p:blipFill>
        <p:spPr bwMode="auto">
          <a:xfrm>
            <a:off x="34925" y="3390900"/>
            <a:ext cx="1152525"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10248" name="Picture 10">
            <a:extLst>
              <a:ext uri="{FF2B5EF4-FFF2-40B4-BE49-F238E27FC236}">
                <a16:creationId xmlns:a16="http://schemas.microsoft.com/office/drawing/2014/main" id="{09F66C9F-A4E9-83AF-1C52-0A1E7E0EC4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4450" y="3386138"/>
            <a:ext cx="16573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10249" name="TextBox 1">
            <a:extLst>
              <a:ext uri="{FF2B5EF4-FFF2-40B4-BE49-F238E27FC236}">
                <a16:creationId xmlns:a16="http://schemas.microsoft.com/office/drawing/2014/main" id="{62FFF01D-21F6-05C9-C7C0-53B49D00566C}"/>
              </a:ext>
            </a:extLst>
          </p:cNvPr>
          <p:cNvSpPr txBox="1">
            <a:spLocks noChangeArrowheads="1"/>
          </p:cNvSpPr>
          <p:nvPr/>
        </p:nvSpPr>
        <p:spPr bwMode="auto">
          <a:xfrm>
            <a:off x="611188" y="1352550"/>
            <a:ext cx="2592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a:t>First PACs</a:t>
            </a:r>
          </a:p>
        </p:txBody>
      </p:sp>
      <p:pic>
        <p:nvPicPr>
          <p:cNvPr id="10250" name="Picture 2">
            <a:extLst>
              <a:ext uri="{FF2B5EF4-FFF2-40B4-BE49-F238E27FC236}">
                <a16:creationId xmlns:a16="http://schemas.microsoft.com/office/drawing/2014/main" id="{C0DBB75D-D3FB-9D5C-3E93-53D933B5ED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7512050" y="5103813"/>
            <a:ext cx="1258888"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15">
            <a:extLst>
              <a:ext uri="{FF2B5EF4-FFF2-40B4-BE49-F238E27FC236}">
                <a16:creationId xmlns:a16="http://schemas.microsoft.com/office/drawing/2014/main" id="{ED867704-D86B-F7F6-3559-56DA0258E5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5611019" y="5069682"/>
            <a:ext cx="1597025"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TextBox 4">
            <a:extLst>
              <a:ext uri="{FF2B5EF4-FFF2-40B4-BE49-F238E27FC236}">
                <a16:creationId xmlns:a16="http://schemas.microsoft.com/office/drawing/2014/main" id="{B5052FE4-DF15-A33D-5F2B-673CC1EBE570}"/>
              </a:ext>
            </a:extLst>
          </p:cNvPr>
          <p:cNvSpPr txBox="1">
            <a:spLocks noChangeArrowheads="1"/>
          </p:cNvSpPr>
          <p:nvPr/>
        </p:nvSpPr>
        <p:spPr bwMode="auto">
          <a:xfrm>
            <a:off x="6145213" y="6521450"/>
            <a:ext cx="86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a:t>NEDA</a:t>
            </a:r>
          </a:p>
        </p:txBody>
      </p:sp>
      <p:sp>
        <p:nvSpPr>
          <p:cNvPr id="10253" name="TextBox 20">
            <a:extLst>
              <a:ext uri="{FF2B5EF4-FFF2-40B4-BE49-F238E27FC236}">
                <a16:creationId xmlns:a16="http://schemas.microsoft.com/office/drawing/2014/main" id="{6E75A084-4BDF-BFEE-53EA-A7AF67B83A97}"/>
              </a:ext>
            </a:extLst>
          </p:cNvPr>
          <p:cNvSpPr txBox="1">
            <a:spLocks noChangeArrowheads="1"/>
          </p:cNvSpPr>
          <p:nvPr/>
        </p:nvSpPr>
        <p:spPr bwMode="auto">
          <a:xfrm>
            <a:off x="7708900" y="6376988"/>
            <a:ext cx="788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a:t>GRIT</a:t>
            </a:r>
          </a:p>
        </p:txBody>
      </p:sp>
      <p:pic>
        <p:nvPicPr>
          <p:cNvPr id="10254" name="Picture 11">
            <a:extLst>
              <a:ext uri="{FF2B5EF4-FFF2-40B4-BE49-F238E27FC236}">
                <a16:creationId xmlns:a16="http://schemas.microsoft.com/office/drawing/2014/main" id="{E9744AFB-6367-447B-BC5C-9BB6A525F2F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9713" y="2816225"/>
            <a:ext cx="2181225"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5" name="TextBox 23">
            <a:extLst>
              <a:ext uri="{FF2B5EF4-FFF2-40B4-BE49-F238E27FC236}">
                <a16:creationId xmlns:a16="http://schemas.microsoft.com/office/drawing/2014/main" id="{C1410DE6-40C6-7E9E-A417-30BCFC524434}"/>
              </a:ext>
            </a:extLst>
          </p:cNvPr>
          <p:cNvSpPr txBox="1">
            <a:spLocks noChangeArrowheads="1"/>
          </p:cNvSpPr>
          <p:nvPr/>
        </p:nvSpPr>
        <p:spPr bwMode="auto">
          <a:xfrm>
            <a:off x="6550025" y="3292475"/>
            <a:ext cx="865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a:t>PARIS</a:t>
            </a:r>
          </a:p>
        </p:txBody>
      </p:sp>
      <p:sp>
        <p:nvSpPr>
          <p:cNvPr id="10256" name="TextBox 14">
            <a:extLst>
              <a:ext uri="{FF2B5EF4-FFF2-40B4-BE49-F238E27FC236}">
                <a16:creationId xmlns:a16="http://schemas.microsoft.com/office/drawing/2014/main" id="{9F9169F3-93F5-35E5-1EED-AF934A91C040}"/>
              </a:ext>
            </a:extLst>
          </p:cNvPr>
          <p:cNvSpPr txBox="1">
            <a:spLocks noChangeArrowheads="1"/>
          </p:cNvSpPr>
          <p:nvPr/>
        </p:nvSpPr>
        <p:spPr bwMode="auto">
          <a:xfrm>
            <a:off x="2111375" y="2755900"/>
            <a:ext cx="11096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sz="1200"/>
              <a:t>J. Benito</a:t>
            </a:r>
          </a:p>
        </p:txBody>
      </p:sp>
      <p:pic>
        <p:nvPicPr>
          <p:cNvPr id="10257" name="Picture 22" descr="Diagram&#10;&#10;Description automatically generated">
            <a:extLst>
              <a:ext uri="{FF2B5EF4-FFF2-40B4-BE49-F238E27FC236}">
                <a16:creationId xmlns:a16="http://schemas.microsoft.com/office/drawing/2014/main" id="{78C760C4-F9E0-0FC4-44AA-CBC5F00D708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32941" t="26184" r="24232" b="24905"/>
          <a:stretch>
            <a:fillRect/>
          </a:stretch>
        </p:blipFill>
        <p:spPr bwMode="auto">
          <a:xfrm>
            <a:off x="4011613" y="1963738"/>
            <a:ext cx="1098550"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8" name="TextBox 25">
            <a:extLst>
              <a:ext uri="{FF2B5EF4-FFF2-40B4-BE49-F238E27FC236}">
                <a16:creationId xmlns:a16="http://schemas.microsoft.com/office/drawing/2014/main" id="{CA897678-259F-82F2-FD3C-C38F181AD88E}"/>
              </a:ext>
            </a:extLst>
          </p:cNvPr>
          <p:cNvSpPr txBox="1">
            <a:spLocks noChangeArrowheads="1"/>
          </p:cNvSpPr>
          <p:nvPr/>
        </p:nvSpPr>
        <p:spPr bwMode="auto">
          <a:xfrm>
            <a:off x="5614988" y="1231900"/>
            <a:ext cx="2995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a:t>Targets: CTADIR + SUGAR</a:t>
            </a:r>
          </a:p>
        </p:txBody>
      </p:sp>
      <p:pic>
        <p:nvPicPr>
          <p:cNvPr id="10259" name="Picture 3">
            <a:extLst>
              <a:ext uri="{FF2B5EF4-FFF2-40B4-BE49-F238E27FC236}">
                <a16:creationId xmlns:a16="http://schemas.microsoft.com/office/drawing/2014/main" id="{BA0096D3-2DA4-3927-4E3E-8B929EC2C00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2239" r="27344"/>
          <a:stretch>
            <a:fillRect/>
          </a:stretch>
        </p:blipFill>
        <p:spPr bwMode="auto">
          <a:xfrm>
            <a:off x="5811838" y="1670050"/>
            <a:ext cx="15335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0" name="Picture 5">
            <a:extLst>
              <a:ext uri="{FF2B5EF4-FFF2-40B4-BE49-F238E27FC236}">
                <a16:creationId xmlns:a16="http://schemas.microsoft.com/office/drawing/2014/main" id="{4447190B-E9BE-FB9F-02E5-3316893E805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75538" y="1670050"/>
            <a:ext cx="157162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a:extLst>
              <a:ext uri="{FF2B5EF4-FFF2-40B4-BE49-F238E27FC236}">
                <a16:creationId xmlns:a16="http://schemas.microsoft.com/office/drawing/2014/main" id="{109BDAF1-798F-AD7E-8C8A-A9E6BB62667F}"/>
              </a:ext>
            </a:extLst>
          </p:cNvPr>
          <p:cNvSpPr/>
          <p:nvPr/>
        </p:nvSpPr>
        <p:spPr>
          <a:xfrm>
            <a:off x="5414963" y="1231900"/>
            <a:ext cx="3729037" cy="5626100"/>
          </a:xfrm>
          <a:prstGeom prst="roundRect">
            <a:avLst/>
          </a:prstGeom>
          <a:noFill/>
          <a:ln w="57150">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pic>
        <p:nvPicPr>
          <p:cNvPr id="10262" name="Picture 3">
            <a:extLst>
              <a:ext uri="{FF2B5EF4-FFF2-40B4-BE49-F238E27FC236}">
                <a16:creationId xmlns:a16="http://schemas.microsoft.com/office/drawing/2014/main" id="{0EDB8AFE-E84D-80EA-497E-9556123F6E4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21563" y="2871788"/>
            <a:ext cx="16319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a:extLst>
              <a:ext uri="{FF2B5EF4-FFF2-40B4-BE49-F238E27FC236}">
                <a16:creationId xmlns:a16="http://schemas.microsoft.com/office/drawing/2014/main" id="{0E5275DE-1BB7-A0B8-3CF1-5B30504D3966}"/>
              </a:ext>
            </a:extLst>
          </p:cNvPr>
          <p:cNvSpPr/>
          <p:nvPr/>
        </p:nvSpPr>
        <p:spPr>
          <a:xfrm>
            <a:off x="69850" y="1258888"/>
            <a:ext cx="5276850" cy="5487987"/>
          </a:xfrm>
          <a:prstGeom prst="round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10264" name="TextBox 1">
            <a:extLst>
              <a:ext uri="{FF2B5EF4-FFF2-40B4-BE49-F238E27FC236}">
                <a16:creationId xmlns:a16="http://schemas.microsoft.com/office/drawing/2014/main" id="{CC4E0581-871F-A113-9ABF-1FBF88AC59BD}"/>
              </a:ext>
            </a:extLst>
          </p:cNvPr>
          <p:cNvSpPr txBox="1">
            <a:spLocks noChangeArrowheads="1"/>
          </p:cNvSpPr>
          <p:nvPr/>
        </p:nvSpPr>
        <p:spPr bwMode="auto">
          <a:xfrm>
            <a:off x="7572375" y="3973513"/>
            <a:ext cx="14351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b="1">
                <a:solidFill>
                  <a:srgbClr val="C00000"/>
                </a:solidFill>
              </a:rPr>
              <a:t>SLICES</a:t>
            </a:r>
          </a:p>
          <a:p>
            <a:r>
              <a:rPr lang="it-IT" altLang="en-IT" b="1">
                <a:solidFill>
                  <a:srgbClr val="C00000"/>
                </a:solidFill>
              </a:rPr>
              <a:t>CHYMENE TRACE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A7DE133E-A741-F1A6-44ED-1B08A5ADEFBC}"/>
              </a:ext>
            </a:extLst>
          </p:cNvPr>
          <p:cNvSpPr>
            <a:spLocks noGrp="1" noChangeArrowheads="1"/>
          </p:cNvSpPr>
          <p:nvPr>
            <p:ph type="title"/>
          </p:nvPr>
        </p:nvSpPr>
        <p:spPr/>
        <p:txBody>
          <a:bodyPr/>
          <a:lstStyle/>
          <a:p>
            <a:r>
              <a:rPr lang="it-IT" altLang="en-IT"/>
              <a:t>Exotic beams (endorsed by PAC)</a:t>
            </a:r>
          </a:p>
        </p:txBody>
      </p:sp>
      <p:pic>
        <p:nvPicPr>
          <p:cNvPr id="11266" name="Picture 3" descr="Diagram&#10;&#10;Description automatically generated">
            <a:extLst>
              <a:ext uri="{FF2B5EF4-FFF2-40B4-BE49-F238E27FC236}">
                <a16:creationId xmlns:a16="http://schemas.microsoft.com/office/drawing/2014/main" id="{DF328041-BB21-4C40-EEAD-72C048B1E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2437" b="12827"/>
          <a:stretch>
            <a:fillRect/>
          </a:stretch>
        </p:blipFill>
        <p:spPr bwMode="auto">
          <a:xfrm>
            <a:off x="900113" y="1341438"/>
            <a:ext cx="7608887"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69C250C3-8897-95AD-4992-BF4CB47CEC84}"/>
              </a:ext>
            </a:extLst>
          </p:cNvPr>
          <p:cNvCxnSpPr>
            <a:cxnSpLocks/>
          </p:cNvCxnSpPr>
          <p:nvPr/>
        </p:nvCxnSpPr>
        <p:spPr>
          <a:xfrm flipH="1" flipV="1">
            <a:off x="5364163" y="4292600"/>
            <a:ext cx="3529012" cy="1223963"/>
          </a:xfrm>
          <a:prstGeom prst="line">
            <a:avLst/>
          </a:prstGeom>
          <a:ln w="69850">
            <a:solidFill>
              <a:srgbClr val="002060"/>
            </a:solidFill>
            <a:tailEnd type="triangle"/>
          </a:ln>
        </p:spPr>
        <p:style>
          <a:lnRef idx="2">
            <a:schemeClr val="accent1"/>
          </a:lnRef>
          <a:fillRef idx="0">
            <a:schemeClr val="accent1"/>
          </a:fillRef>
          <a:effectRef idx="1">
            <a:schemeClr val="accent1"/>
          </a:effectRef>
          <a:fontRef idx="minor">
            <a:schemeClr val="tx1"/>
          </a:fontRef>
        </p:style>
      </p:cxnSp>
      <p:sp>
        <p:nvSpPr>
          <p:cNvPr id="11268" name="TextBox 8">
            <a:extLst>
              <a:ext uri="{FF2B5EF4-FFF2-40B4-BE49-F238E27FC236}">
                <a16:creationId xmlns:a16="http://schemas.microsoft.com/office/drawing/2014/main" id="{826E3B88-EF7F-D244-B999-E0D4FABFB1E5}"/>
              </a:ext>
            </a:extLst>
          </p:cNvPr>
          <p:cNvSpPr txBox="1">
            <a:spLocks noChangeArrowheads="1"/>
          </p:cNvSpPr>
          <p:nvPr/>
        </p:nvSpPr>
        <p:spPr bwMode="auto">
          <a:xfrm rot="1189208">
            <a:off x="7158038" y="4610100"/>
            <a:ext cx="1103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sz="2400" b="1">
                <a:solidFill>
                  <a:srgbClr val="002060"/>
                </a:solidFill>
              </a:rPr>
              <a:t>Beam</a:t>
            </a:r>
          </a:p>
        </p:txBody>
      </p:sp>
      <p:cxnSp>
        <p:nvCxnSpPr>
          <p:cNvPr id="10" name="Straight Connector 9">
            <a:extLst>
              <a:ext uri="{FF2B5EF4-FFF2-40B4-BE49-F238E27FC236}">
                <a16:creationId xmlns:a16="http://schemas.microsoft.com/office/drawing/2014/main" id="{FFD91652-C6C5-4EF3-7131-37A666955BD7}"/>
              </a:ext>
            </a:extLst>
          </p:cNvPr>
          <p:cNvCxnSpPr>
            <a:cxnSpLocks/>
          </p:cNvCxnSpPr>
          <p:nvPr/>
        </p:nvCxnSpPr>
        <p:spPr>
          <a:xfrm flipH="1" flipV="1">
            <a:off x="5435600" y="4292600"/>
            <a:ext cx="3073400" cy="2413000"/>
          </a:xfrm>
          <a:prstGeom prst="line">
            <a:avLst/>
          </a:prstGeom>
          <a:ln w="6985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1270" name="TextBox 14">
            <a:extLst>
              <a:ext uri="{FF2B5EF4-FFF2-40B4-BE49-F238E27FC236}">
                <a16:creationId xmlns:a16="http://schemas.microsoft.com/office/drawing/2014/main" id="{17BE795A-ED1E-A121-019F-4131F7D69A94}"/>
              </a:ext>
            </a:extLst>
          </p:cNvPr>
          <p:cNvSpPr txBox="1">
            <a:spLocks noChangeArrowheads="1"/>
          </p:cNvSpPr>
          <p:nvPr/>
        </p:nvSpPr>
        <p:spPr bwMode="auto">
          <a:xfrm rot="2243472">
            <a:off x="6858000" y="5299075"/>
            <a:ext cx="11033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sz="2400" b="1">
                <a:solidFill>
                  <a:srgbClr val="FFC000"/>
                </a:solidFill>
              </a:rPr>
              <a:t>Exotic</a:t>
            </a:r>
          </a:p>
        </p:txBody>
      </p:sp>
      <p:pic>
        <p:nvPicPr>
          <p:cNvPr id="11271" name="Picture 7" descr="Table&#10;&#10;Description automatically generated">
            <a:extLst>
              <a:ext uri="{FF2B5EF4-FFF2-40B4-BE49-F238E27FC236}">
                <a16:creationId xmlns:a16="http://schemas.microsoft.com/office/drawing/2014/main" id="{4D882C23-7B79-5E10-92B0-301900DA2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402" r="28841" b="21469"/>
          <a:stretch>
            <a:fillRect/>
          </a:stretch>
        </p:blipFill>
        <p:spPr bwMode="auto">
          <a:xfrm>
            <a:off x="395288" y="1316038"/>
            <a:ext cx="3476625"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TextBox 10">
            <a:extLst>
              <a:ext uri="{FF2B5EF4-FFF2-40B4-BE49-F238E27FC236}">
                <a16:creationId xmlns:a16="http://schemas.microsoft.com/office/drawing/2014/main" id="{F569C07D-33A1-2517-829D-ED7640C72316}"/>
              </a:ext>
            </a:extLst>
          </p:cNvPr>
          <p:cNvSpPr txBox="1">
            <a:spLocks noChangeArrowheads="1"/>
          </p:cNvSpPr>
          <p:nvPr/>
        </p:nvSpPr>
        <p:spPr bwMode="auto">
          <a:xfrm>
            <a:off x="4051300" y="1365250"/>
            <a:ext cx="4572000" cy="1200150"/>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r>
              <a:rPr lang="en-GB" altLang="en-IT" dirty="0">
                <a:latin typeface="Helvetica" pitchFamily="2" charset="0"/>
              </a:rPr>
              <a:t>Possibility to connect the facility EXOTIC for the In-Flight production of light Radioactive Ion Beams to the gamma-ray Spectrometer AGATA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id="{570F33CE-B642-850E-296D-2E82F294B70C}"/>
              </a:ext>
            </a:extLst>
          </p:cNvPr>
          <p:cNvSpPr>
            <a:spLocks noGrp="1" noChangeArrowheads="1"/>
          </p:cNvSpPr>
          <p:nvPr>
            <p:ph type="title"/>
          </p:nvPr>
        </p:nvSpPr>
        <p:spPr>
          <a:xfrm>
            <a:off x="628650" y="150813"/>
            <a:ext cx="7886700" cy="1325562"/>
          </a:xfrm>
        </p:spPr>
        <p:txBody>
          <a:bodyPr/>
          <a:lstStyle/>
          <a:p>
            <a:pPr eaLnBrk="1" hangingPunct="1"/>
            <a:r>
              <a:rPr lang="it-IT" altLang="en-IT"/>
              <a:t>LNL beam time </a:t>
            </a:r>
          </a:p>
        </p:txBody>
      </p:sp>
      <p:sp>
        <p:nvSpPr>
          <p:cNvPr id="12290" name="TextBox 12">
            <a:extLst>
              <a:ext uri="{FF2B5EF4-FFF2-40B4-BE49-F238E27FC236}">
                <a16:creationId xmlns:a16="http://schemas.microsoft.com/office/drawing/2014/main" id="{69FBA412-E64D-C947-69AC-D06CB8E01BBD}"/>
              </a:ext>
            </a:extLst>
          </p:cNvPr>
          <p:cNvSpPr txBox="1">
            <a:spLocks noChangeArrowheads="1"/>
          </p:cNvSpPr>
          <p:nvPr/>
        </p:nvSpPr>
        <p:spPr bwMode="auto">
          <a:xfrm>
            <a:off x="552450" y="3254375"/>
            <a:ext cx="1008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ea typeface="MS PGothic" panose="020B0600070205080204" pitchFamily="34" charset="-128"/>
              </a:defRPr>
            </a:lvl1pPr>
            <a:lvl2pPr marL="742950" indent="-285750" defTabSz="912813">
              <a:defRPr>
                <a:solidFill>
                  <a:schemeClr val="tx1"/>
                </a:solidFill>
                <a:latin typeface="Arial" panose="020B0604020202020204" pitchFamily="34" charset="0"/>
                <a:ea typeface="MS PGothic" panose="020B0600070205080204" pitchFamily="34" charset="-128"/>
              </a:defRPr>
            </a:lvl2pPr>
            <a:lvl3pPr marL="1143000" indent="-228600" defTabSz="912813">
              <a:defRPr>
                <a:solidFill>
                  <a:schemeClr val="tx1"/>
                </a:solidFill>
                <a:latin typeface="Arial" panose="020B0604020202020204" pitchFamily="34" charset="0"/>
                <a:ea typeface="MS PGothic" panose="020B0600070205080204" pitchFamily="34" charset="-128"/>
              </a:defRPr>
            </a:lvl3pPr>
            <a:lvl4pPr marL="1600200" indent="-228600" defTabSz="912813">
              <a:defRPr>
                <a:solidFill>
                  <a:schemeClr val="tx1"/>
                </a:solidFill>
                <a:latin typeface="Arial" panose="020B0604020202020204" pitchFamily="34" charset="0"/>
                <a:ea typeface="MS PGothic" panose="020B0600070205080204" pitchFamily="34" charset="-128"/>
              </a:defRPr>
            </a:lvl4pPr>
            <a:lvl5pPr marL="2057400" indent="-228600" defTabSz="912813">
              <a:defRPr>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en-IT" sz="2000" b="1">
                <a:solidFill>
                  <a:srgbClr val="000000"/>
                </a:solidFill>
              </a:rPr>
              <a:t>2022</a:t>
            </a:r>
          </a:p>
        </p:txBody>
      </p:sp>
      <p:graphicFrame>
        <p:nvGraphicFramePr>
          <p:cNvPr id="7" name="Table 18">
            <a:extLst>
              <a:ext uri="{FF2B5EF4-FFF2-40B4-BE49-F238E27FC236}">
                <a16:creationId xmlns:a16="http://schemas.microsoft.com/office/drawing/2014/main" id="{BACC763D-42A5-D822-4B6A-2D31308E1D50}"/>
              </a:ext>
            </a:extLst>
          </p:cNvPr>
          <p:cNvGraphicFramePr>
            <a:graphicFrameLocks noGrp="1"/>
          </p:cNvGraphicFramePr>
          <p:nvPr/>
        </p:nvGraphicFramePr>
        <p:xfrm>
          <a:off x="1313100" y="3345662"/>
          <a:ext cx="7489824" cy="280988"/>
        </p:xfrm>
        <a:graphic>
          <a:graphicData uri="http://schemas.openxmlformats.org/drawingml/2006/table">
            <a:tbl>
              <a:tblPr firstRow="1" bandRow="1">
                <a:tableStyleId>{5C22544A-7EE6-4342-B048-85BDC9FD1C3A}</a:tableStyleId>
              </a:tblPr>
              <a:tblGrid>
                <a:gridCol w="624152">
                  <a:extLst>
                    <a:ext uri="{9D8B030D-6E8A-4147-A177-3AD203B41FA5}">
                      <a16:colId xmlns:a16="http://schemas.microsoft.com/office/drawing/2014/main" val="20000"/>
                    </a:ext>
                  </a:extLst>
                </a:gridCol>
                <a:gridCol w="624152">
                  <a:extLst>
                    <a:ext uri="{9D8B030D-6E8A-4147-A177-3AD203B41FA5}">
                      <a16:colId xmlns:a16="http://schemas.microsoft.com/office/drawing/2014/main" val="20001"/>
                    </a:ext>
                  </a:extLst>
                </a:gridCol>
                <a:gridCol w="624152">
                  <a:extLst>
                    <a:ext uri="{9D8B030D-6E8A-4147-A177-3AD203B41FA5}">
                      <a16:colId xmlns:a16="http://schemas.microsoft.com/office/drawing/2014/main" val="20002"/>
                    </a:ext>
                  </a:extLst>
                </a:gridCol>
                <a:gridCol w="624152">
                  <a:extLst>
                    <a:ext uri="{9D8B030D-6E8A-4147-A177-3AD203B41FA5}">
                      <a16:colId xmlns:a16="http://schemas.microsoft.com/office/drawing/2014/main" val="20003"/>
                    </a:ext>
                  </a:extLst>
                </a:gridCol>
                <a:gridCol w="624152">
                  <a:extLst>
                    <a:ext uri="{9D8B030D-6E8A-4147-A177-3AD203B41FA5}">
                      <a16:colId xmlns:a16="http://schemas.microsoft.com/office/drawing/2014/main" val="20004"/>
                    </a:ext>
                  </a:extLst>
                </a:gridCol>
                <a:gridCol w="624152">
                  <a:extLst>
                    <a:ext uri="{9D8B030D-6E8A-4147-A177-3AD203B41FA5}">
                      <a16:colId xmlns:a16="http://schemas.microsoft.com/office/drawing/2014/main" val="20005"/>
                    </a:ext>
                  </a:extLst>
                </a:gridCol>
                <a:gridCol w="624152">
                  <a:extLst>
                    <a:ext uri="{9D8B030D-6E8A-4147-A177-3AD203B41FA5}">
                      <a16:colId xmlns:a16="http://schemas.microsoft.com/office/drawing/2014/main" val="20006"/>
                    </a:ext>
                  </a:extLst>
                </a:gridCol>
                <a:gridCol w="624152">
                  <a:extLst>
                    <a:ext uri="{9D8B030D-6E8A-4147-A177-3AD203B41FA5}">
                      <a16:colId xmlns:a16="http://schemas.microsoft.com/office/drawing/2014/main" val="20007"/>
                    </a:ext>
                  </a:extLst>
                </a:gridCol>
                <a:gridCol w="624152">
                  <a:extLst>
                    <a:ext uri="{9D8B030D-6E8A-4147-A177-3AD203B41FA5}">
                      <a16:colId xmlns:a16="http://schemas.microsoft.com/office/drawing/2014/main" val="20008"/>
                    </a:ext>
                  </a:extLst>
                </a:gridCol>
                <a:gridCol w="624152">
                  <a:extLst>
                    <a:ext uri="{9D8B030D-6E8A-4147-A177-3AD203B41FA5}">
                      <a16:colId xmlns:a16="http://schemas.microsoft.com/office/drawing/2014/main" val="20009"/>
                    </a:ext>
                  </a:extLst>
                </a:gridCol>
                <a:gridCol w="624152">
                  <a:extLst>
                    <a:ext uri="{9D8B030D-6E8A-4147-A177-3AD203B41FA5}">
                      <a16:colId xmlns:a16="http://schemas.microsoft.com/office/drawing/2014/main" val="20010"/>
                    </a:ext>
                  </a:extLst>
                </a:gridCol>
                <a:gridCol w="624152">
                  <a:extLst>
                    <a:ext uri="{9D8B030D-6E8A-4147-A177-3AD203B41FA5}">
                      <a16:colId xmlns:a16="http://schemas.microsoft.com/office/drawing/2014/main" val="20011"/>
                    </a:ext>
                  </a:extLst>
                </a:gridCol>
              </a:tblGrid>
              <a:tr h="280988">
                <a:tc>
                  <a:txBody>
                    <a:bodyPr/>
                    <a:lstStyle/>
                    <a:p>
                      <a:endParaRPr lang="it-IT" sz="800" dirty="0">
                        <a:highlight>
                          <a:srgbClr val="FECC66"/>
                        </a:highlight>
                      </a:endParaRPr>
                    </a:p>
                  </a:txBody>
                  <a:tcPr marL="68575" marR="68575" marT="34174" marB="34174">
                    <a:solidFill>
                      <a:srgbClr val="FEC3FF"/>
                    </a:solidFill>
                  </a:tcPr>
                </a:tc>
                <a:tc>
                  <a:txBody>
                    <a:bodyPr/>
                    <a:lstStyle/>
                    <a:p>
                      <a:endParaRPr lang="it-IT" sz="800" dirty="0">
                        <a:highlight>
                          <a:srgbClr val="FECC66"/>
                        </a:highlight>
                      </a:endParaRPr>
                    </a:p>
                  </a:txBody>
                  <a:tcPr marL="68575" marR="68575" marT="34174" marB="34174">
                    <a:solidFill>
                      <a:srgbClr val="FEC3FF"/>
                    </a:solidFill>
                  </a:tcPr>
                </a:tc>
                <a:tc>
                  <a:txBody>
                    <a:bodyPr/>
                    <a:lstStyle/>
                    <a:p>
                      <a:endParaRPr lang="it-IT" sz="800" dirty="0">
                        <a:highlight>
                          <a:srgbClr val="FECC66"/>
                        </a:highlight>
                      </a:endParaRPr>
                    </a:p>
                  </a:txBody>
                  <a:tcPr marL="68575" marR="68575" marT="34174" marB="34174">
                    <a:solidFill>
                      <a:srgbClr val="FEC3FF"/>
                    </a:solidFill>
                  </a:tcPr>
                </a:tc>
                <a:tc>
                  <a:txBody>
                    <a:bodyPr/>
                    <a:lstStyle/>
                    <a:p>
                      <a:endParaRPr lang="it-IT" sz="800" dirty="0"/>
                    </a:p>
                  </a:txBody>
                  <a:tcPr marL="68575" marR="68575" marT="34174" marB="34174">
                    <a:solidFill>
                      <a:srgbClr val="00B050"/>
                    </a:solidFill>
                  </a:tcPr>
                </a:tc>
                <a:tc>
                  <a:txBody>
                    <a:bodyPr/>
                    <a:lstStyle/>
                    <a:p>
                      <a:endParaRPr lang="it-IT" sz="800" dirty="0"/>
                    </a:p>
                  </a:txBody>
                  <a:tcPr marL="68575" marR="68575" marT="34174" marB="34174">
                    <a:solidFill>
                      <a:srgbClr val="00B050"/>
                    </a:solidFill>
                  </a:tcPr>
                </a:tc>
                <a:tc>
                  <a:txBody>
                    <a:bodyPr/>
                    <a:lstStyle/>
                    <a:p>
                      <a:r>
                        <a:rPr lang="it-IT" sz="800" dirty="0"/>
                        <a:t>TANDEM</a:t>
                      </a:r>
                    </a:p>
                  </a:txBody>
                  <a:tcPr marL="68575" marR="68575" marT="34174" marB="34174">
                    <a:solidFill>
                      <a:srgbClr val="00B050"/>
                    </a:solidFill>
                  </a:tcPr>
                </a:tc>
                <a:tc>
                  <a:txBody>
                    <a:bodyPr/>
                    <a:lstStyle/>
                    <a:p>
                      <a:endParaRPr lang="it-IT" sz="800" dirty="0"/>
                    </a:p>
                  </a:txBody>
                  <a:tcPr marL="68575" marR="68575" marT="34174" marB="34174">
                    <a:solidFill>
                      <a:srgbClr val="00B050"/>
                    </a:solidFill>
                  </a:tcPr>
                </a:tc>
                <a:tc>
                  <a:txBody>
                    <a:bodyPr/>
                    <a:lstStyle/>
                    <a:p>
                      <a:endParaRPr lang="it-IT" sz="800" dirty="0"/>
                    </a:p>
                  </a:txBody>
                  <a:tcPr marL="68575" marR="68575" marT="34174" marB="34174">
                    <a:solidFill>
                      <a:srgbClr val="00B050"/>
                    </a:solidFill>
                  </a:tcPr>
                </a:tc>
                <a:tc>
                  <a:txBody>
                    <a:bodyPr/>
                    <a:lstStyle/>
                    <a:p>
                      <a:endParaRPr lang="it-IT" sz="800"/>
                    </a:p>
                  </a:txBody>
                  <a:tcPr marL="68575" marR="68575" marT="34174" marB="34174">
                    <a:solidFill>
                      <a:srgbClr val="00B050"/>
                    </a:solidFill>
                  </a:tcPr>
                </a:tc>
                <a:tc>
                  <a:txBody>
                    <a:bodyPr/>
                    <a:lstStyle/>
                    <a:p>
                      <a:endParaRPr lang="it-IT" sz="800" dirty="0"/>
                    </a:p>
                  </a:txBody>
                  <a:tcPr marL="68575" marR="68575" marT="34174" marB="34174">
                    <a:solidFill>
                      <a:srgbClr val="00B050"/>
                    </a:solidFill>
                  </a:tcPr>
                </a:tc>
                <a:tc>
                  <a:txBody>
                    <a:bodyPr/>
                    <a:lstStyle/>
                    <a:p>
                      <a:r>
                        <a:rPr lang="it-IT" sz="800" dirty="0"/>
                        <a:t>TAP</a:t>
                      </a:r>
                    </a:p>
                  </a:txBody>
                  <a:tcPr marL="68575" marR="68575" marT="34174" marB="34174">
                    <a:solidFill>
                      <a:srgbClr val="00B050"/>
                    </a:solidFill>
                  </a:tcPr>
                </a:tc>
                <a:tc>
                  <a:txBody>
                    <a:bodyPr/>
                    <a:lstStyle/>
                    <a:p>
                      <a:r>
                        <a:rPr lang="it-IT" sz="800" dirty="0"/>
                        <a:t>TAP</a:t>
                      </a:r>
                    </a:p>
                  </a:txBody>
                  <a:tcPr marL="68575" marR="68575" marT="34174" marB="34174">
                    <a:solidFill>
                      <a:srgbClr val="00B050"/>
                    </a:solidFill>
                  </a:tcPr>
                </a:tc>
                <a:extLst>
                  <a:ext uri="{0D108BD9-81ED-4DB2-BD59-A6C34878D82A}">
                    <a16:rowId xmlns:a16="http://schemas.microsoft.com/office/drawing/2014/main" val="10000"/>
                  </a:ext>
                </a:extLst>
              </a:tr>
            </a:tbl>
          </a:graphicData>
        </a:graphic>
      </p:graphicFrame>
      <p:sp>
        <p:nvSpPr>
          <p:cNvPr id="12292" name="TextBox 21">
            <a:extLst>
              <a:ext uri="{FF2B5EF4-FFF2-40B4-BE49-F238E27FC236}">
                <a16:creationId xmlns:a16="http://schemas.microsoft.com/office/drawing/2014/main" id="{454273D9-240E-CF52-2D5D-E30EFE0C0F2F}"/>
              </a:ext>
            </a:extLst>
          </p:cNvPr>
          <p:cNvSpPr txBox="1">
            <a:spLocks noChangeArrowheads="1"/>
          </p:cNvSpPr>
          <p:nvPr/>
        </p:nvSpPr>
        <p:spPr bwMode="auto">
          <a:xfrm>
            <a:off x="2825750" y="3017838"/>
            <a:ext cx="4899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ea typeface="MS PGothic" panose="020B0600070205080204" pitchFamily="34" charset="-128"/>
              </a:defRPr>
            </a:lvl1pPr>
            <a:lvl2pPr marL="742950" indent="-285750" defTabSz="912813">
              <a:defRPr>
                <a:solidFill>
                  <a:schemeClr val="tx1"/>
                </a:solidFill>
                <a:latin typeface="Arial" panose="020B0604020202020204" pitchFamily="34" charset="0"/>
                <a:ea typeface="MS PGothic" panose="020B0600070205080204" pitchFamily="34" charset="-128"/>
              </a:defRPr>
            </a:lvl2pPr>
            <a:lvl3pPr marL="1143000" indent="-228600" defTabSz="912813">
              <a:defRPr>
                <a:solidFill>
                  <a:schemeClr val="tx1"/>
                </a:solidFill>
                <a:latin typeface="Arial" panose="020B0604020202020204" pitchFamily="34" charset="0"/>
                <a:ea typeface="MS PGothic" panose="020B0600070205080204" pitchFamily="34" charset="-128"/>
              </a:defRPr>
            </a:lvl3pPr>
            <a:lvl4pPr marL="1600200" indent="-228600" defTabSz="912813">
              <a:defRPr>
                <a:solidFill>
                  <a:schemeClr val="tx1"/>
                </a:solidFill>
                <a:latin typeface="Arial" panose="020B0604020202020204" pitchFamily="34" charset="0"/>
                <a:ea typeface="MS PGothic" panose="020B0600070205080204" pitchFamily="34" charset="-128"/>
              </a:defRPr>
            </a:lvl4pPr>
            <a:lvl5pPr marL="2057400" indent="-228600" defTabSz="912813">
              <a:defRPr>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it-IT" altLang="en-IT" b="1">
                <a:solidFill>
                  <a:srgbClr val="00B050"/>
                </a:solidFill>
              </a:rPr>
              <a:t>04/2022: AGATA with STABLE BEAMS </a:t>
            </a:r>
          </a:p>
        </p:txBody>
      </p:sp>
      <p:sp>
        <p:nvSpPr>
          <p:cNvPr id="12293" name="TextBox 20">
            <a:extLst>
              <a:ext uri="{FF2B5EF4-FFF2-40B4-BE49-F238E27FC236}">
                <a16:creationId xmlns:a16="http://schemas.microsoft.com/office/drawing/2014/main" id="{A47FAA7F-89B8-67BD-784C-BF8AA27885CF}"/>
              </a:ext>
            </a:extLst>
          </p:cNvPr>
          <p:cNvSpPr txBox="1">
            <a:spLocks noChangeArrowheads="1"/>
          </p:cNvSpPr>
          <p:nvPr/>
        </p:nvSpPr>
        <p:spPr bwMode="auto">
          <a:xfrm>
            <a:off x="1797050" y="3573463"/>
            <a:ext cx="1000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Arial" panose="020B0604020202020204" pitchFamily="34" charset="0"/>
                <a:ea typeface="MS PGothic" panose="020B0600070205080204" pitchFamily="34" charset="-128"/>
              </a:defRPr>
            </a:lvl1pPr>
            <a:lvl2pPr marL="742950" indent="-285750" defTabSz="912813">
              <a:defRPr>
                <a:solidFill>
                  <a:schemeClr val="tx1"/>
                </a:solidFill>
                <a:latin typeface="Arial" panose="020B0604020202020204" pitchFamily="34" charset="0"/>
                <a:ea typeface="MS PGothic" panose="020B0600070205080204" pitchFamily="34" charset="-128"/>
              </a:defRPr>
            </a:lvl2pPr>
            <a:lvl3pPr marL="1143000" indent="-228600" defTabSz="912813">
              <a:defRPr>
                <a:solidFill>
                  <a:schemeClr val="tx1"/>
                </a:solidFill>
                <a:latin typeface="Arial" panose="020B0604020202020204" pitchFamily="34" charset="0"/>
                <a:ea typeface="MS PGothic" panose="020B0600070205080204" pitchFamily="34" charset="-128"/>
              </a:defRPr>
            </a:lvl3pPr>
            <a:lvl4pPr marL="1600200" indent="-228600" defTabSz="912813">
              <a:defRPr>
                <a:solidFill>
                  <a:schemeClr val="tx1"/>
                </a:solidFill>
                <a:latin typeface="Arial" panose="020B0604020202020204" pitchFamily="34" charset="0"/>
                <a:ea typeface="MS PGothic" panose="020B0600070205080204" pitchFamily="34" charset="-128"/>
              </a:defRPr>
            </a:lvl4pPr>
            <a:lvl5pPr marL="2057400" indent="-228600" defTabSz="912813">
              <a:defRPr>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en-IT" b="1">
                <a:solidFill>
                  <a:srgbClr val="7030A0"/>
                </a:solidFill>
              </a:rPr>
              <a:t>1. PAC</a:t>
            </a:r>
          </a:p>
          <a:p>
            <a:pPr eaLnBrk="1" hangingPunct="1"/>
            <a:r>
              <a:rPr lang="it-IT" altLang="en-IT" b="1">
                <a:solidFill>
                  <a:srgbClr val="7030A0"/>
                </a:solidFill>
              </a:rPr>
              <a:t>Feb. 22</a:t>
            </a:r>
          </a:p>
        </p:txBody>
      </p:sp>
      <p:sp>
        <p:nvSpPr>
          <p:cNvPr id="12294" name="TextBox 12">
            <a:extLst>
              <a:ext uri="{FF2B5EF4-FFF2-40B4-BE49-F238E27FC236}">
                <a16:creationId xmlns:a16="http://schemas.microsoft.com/office/drawing/2014/main" id="{797DA171-2030-9DD6-1855-95F524BC8797}"/>
              </a:ext>
            </a:extLst>
          </p:cNvPr>
          <p:cNvSpPr txBox="1">
            <a:spLocks noChangeArrowheads="1"/>
          </p:cNvSpPr>
          <p:nvPr/>
        </p:nvSpPr>
        <p:spPr bwMode="auto">
          <a:xfrm>
            <a:off x="552450" y="4449763"/>
            <a:ext cx="1008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ea typeface="MS PGothic" panose="020B0600070205080204" pitchFamily="34" charset="-128"/>
              </a:defRPr>
            </a:lvl1pPr>
            <a:lvl2pPr marL="742950" indent="-285750" defTabSz="912813">
              <a:defRPr>
                <a:solidFill>
                  <a:schemeClr val="tx1"/>
                </a:solidFill>
                <a:latin typeface="Arial" panose="020B0604020202020204" pitchFamily="34" charset="0"/>
                <a:ea typeface="MS PGothic" panose="020B0600070205080204" pitchFamily="34" charset="-128"/>
              </a:defRPr>
            </a:lvl2pPr>
            <a:lvl3pPr marL="1143000" indent="-228600" defTabSz="912813">
              <a:defRPr>
                <a:solidFill>
                  <a:schemeClr val="tx1"/>
                </a:solidFill>
                <a:latin typeface="Arial" panose="020B0604020202020204" pitchFamily="34" charset="0"/>
                <a:ea typeface="MS PGothic" panose="020B0600070205080204" pitchFamily="34" charset="-128"/>
              </a:defRPr>
            </a:lvl3pPr>
            <a:lvl4pPr marL="1600200" indent="-228600" defTabSz="912813">
              <a:defRPr>
                <a:solidFill>
                  <a:schemeClr val="tx1"/>
                </a:solidFill>
                <a:latin typeface="Arial" panose="020B0604020202020204" pitchFamily="34" charset="0"/>
                <a:ea typeface="MS PGothic" panose="020B0600070205080204" pitchFamily="34" charset="-128"/>
              </a:defRPr>
            </a:lvl4pPr>
            <a:lvl5pPr marL="2057400" indent="-228600" defTabSz="912813">
              <a:defRPr>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en-IT" sz="2000" b="1">
                <a:solidFill>
                  <a:srgbClr val="000000"/>
                </a:solidFill>
              </a:rPr>
              <a:t>2023</a:t>
            </a:r>
          </a:p>
        </p:txBody>
      </p:sp>
      <p:graphicFrame>
        <p:nvGraphicFramePr>
          <p:cNvPr id="11" name="Table 18">
            <a:extLst>
              <a:ext uri="{FF2B5EF4-FFF2-40B4-BE49-F238E27FC236}">
                <a16:creationId xmlns:a16="http://schemas.microsoft.com/office/drawing/2014/main" id="{20A417C8-4149-ACE3-2675-CA5BF10AD5FB}"/>
              </a:ext>
            </a:extLst>
          </p:cNvPr>
          <p:cNvGraphicFramePr>
            <a:graphicFrameLocks noGrp="1"/>
          </p:cNvGraphicFramePr>
          <p:nvPr/>
        </p:nvGraphicFramePr>
        <p:xfrm>
          <a:off x="1312863" y="4541838"/>
          <a:ext cx="7489825" cy="312737"/>
        </p:xfrm>
        <a:graphic>
          <a:graphicData uri="http://schemas.openxmlformats.org/drawingml/2006/table">
            <a:tbl>
              <a:tblPr/>
              <a:tblGrid>
                <a:gridCol w="623887">
                  <a:extLst>
                    <a:ext uri="{9D8B030D-6E8A-4147-A177-3AD203B41FA5}">
                      <a16:colId xmlns:a16="http://schemas.microsoft.com/office/drawing/2014/main" val="20000"/>
                    </a:ext>
                  </a:extLst>
                </a:gridCol>
                <a:gridCol w="623888">
                  <a:extLst>
                    <a:ext uri="{9D8B030D-6E8A-4147-A177-3AD203B41FA5}">
                      <a16:colId xmlns:a16="http://schemas.microsoft.com/office/drawing/2014/main" val="20001"/>
                    </a:ext>
                  </a:extLst>
                </a:gridCol>
                <a:gridCol w="625475">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623888">
                  <a:extLst>
                    <a:ext uri="{9D8B030D-6E8A-4147-A177-3AD203B41FA5}">
                      <a16:colId xmlns:a16="http://schemas.microsoft.com/office/drawing/2014/main" val="20004"/>
                    </a:ext>
                  </a:extLst>
                </a:gridCol>
                <a:gridCol w="623887">
                  <a:extLst>
                    <a:ext uri="{9D8B030D-6E8A-4147-A177-3AD203B41FA5}">
                      <a16:colId xmlns:a16="http://schemas.microsoft.com/office/drawing/2014/main" val="20005"/>
                    </a:ext>
                  </a:extLst>
                </a:gridCol>
                <a:gridCol w="623888">
                  <a:extLst>
                    <a:ext uri="{9D8B030D-6E8A-4147-A177-3AD203B41FA5}">
                      <a16:colId xmlns:a16="http://schemas.microsoft.com/office/drawing/2014/main" val="20006"/>
                    </a:ext>
                  </a:extLst>
                </a:gridCol>
                <a:gridCol w="623887">
                  <a:extLst>
                    <a:ext uri="{9D8B030D-6E8A-4147-A177-3AD203B41FA5}">
                      <a16:colId xmlns:a16="http://schemas.microsoft.com/office/drawing/2014/main" val="20007"/>
                    </a:ext>
                  </a:extLst>
                </a:gridCol>
                <a:gridCol w="625475">
                  <a:extLst>
                    <a:ext uri="{9D8B030D-6E8A-4147-A177-3AD203B41FA5}">
                      <a16:colId xmlns:a16="http://schemas.microsoft.com/office/drawing/2014/main" val="20008"/>
                    </a:ext>
                  </a:extLst>
                </a:gridCol>
                <a:gridCol w="623888">
                  <a:extLst>
                    <a:ext uri="{9D8B030D-6E8A-4147-A177-3AD203B41FA5}">
                      <a16:colId xmlns:a16="http://schemas.microsoft.com/office/drawing/2014/main" val="20009"/>
                    </a:ext>
                  </a:extLst>
                </a:gridCol>
                <a:gridCol w="623887">
                  <a:extLst>
                    <a:ext uri="{9D8B030D-6E8A-4147-A177-3AD203B41FA5}">
                      <a16:colId xmlns:a16="http://schemas.microsoft.com/office/drawing/2014/main" val="20010"/>
                    </a:ext>
                  </a:extLst>
                </a:gridCol>
                <a:gridCol w="623888">
                  <a:extLst>
                    <a:ext uri="{9D8B030D-6E8A-4147-A177-3AD203B41FA5}">
                      <a16:colId xmlns:a16="http://schemas.microsoft.com/office/drawing/2014/main" val="20011"/>
                    </a:ext>
                  </a:extLst>
                </a:gridCol>
              </a:tblGrid>
              <a:tr h="312737">
                <a:tc>
                  <a:txBody>
                    <a:bodyPr/>
                    <a:lstStyle>
                      <a:lvl1pPr defTabSz="457200">
                        <a:spcBef>
                          <a:spcPct val="20000"/>
                        </a:spcBef>
                        <a:defRPr>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en-IT" sz="8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TAP</a:t>
                      </a:r>
                    </a:p>
                  </a:txBody>
                  <a:tcPr marL="68575" marR="68575" marT="34234" marB="342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lvl1pPr defTabSz="912813">
                        <a:spcBef>
                          <a:spcPct val="20000"/>
                        </a:spcBef>
                        <a:defRPr>
                          <a:solidFill>
                            <a:schemeClr val="tx1"/>
                          </a:solidFill>
                          <a:latin typeface="Arial" panose="020B0604020202020204" pitchFamily="34" charset="0"/>
                          <a:ea typeface="MS PGothic" panose="020B0600070205080204" pitchFamily="34" charset="-128"/>
                        </a:defRPr>
                      </a:lvl1pPr>
                      <a:lvl2pPr marL="742950" indent="-285750" defTabSz="912813">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defTabSz="912813">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defTabSz="912813">
                        <a:spcBef>
                          <a:spcPct val="20000"/>
                        </a:spcBef>
                        <a:defRPr>
                          <a:solidFill>
                            <a:schemeClr val="tx1"/>
                          </a:solidFill>
                          <a:latin typeface="Arial" panose="020B0604020202020204" pitchFamily="34" charset="0"/>
                          <a:ea typeface="MS PGothic" panose="020B0600070205080204" pitchFamily="34" charset="-128"/>
                        </a:defRPr>
                      </a:lvl4pPr>
                      <a:lvl5pPr marL="2057400" indent="-228600" defTabSz="912813">
                        <a:spcBef>
                          <a:spcPct val="20000"/>
                        </a:spcBef>
                        <a:defRPr>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it-IT" altLang="en-IT" sz="8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TAP</a:t>
                      </a:r>
                    </a:p>
                  </a:txBody>
                  <a:tcPr marL="68575" marR="68575" marT="34234" marB="342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lvl1pPr defTabSz="912813">
                        <a:spcBef>
                          <a:spcPct val="20000"/>
                        </a:spcBef>
                        <a:defRPr>
                          <a:solidFill>
                            <a:schemeClr val="tx1"/>
                          </a:solidFill>
                          <a:latin typeface="Arial" panose="020B0604020202020204" pitchFamily="34" charset="0"/>
                          <a:ea typeface="MS PGothic" panose="020B0600070205080204" pitchFamily="34" charset="-128"/>
                        </a:defRPr>
                      </a:lvl1pPr>
                      <a:lvl2pPr marL="742950" indent="-285750" defTabSz="912813">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defTabSz="912813">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defTabSz="912813">
                        <a:spcBef>
                          <a:spcPct val="20000"/>
                        </a:spcBef>
                        <a:defRPr>
                          <a:solidFill>
                            <a:schemeClr val="tx1"/>
                          </a:solidFill>
                          <a:latin typeface="Arial" panose="020B0604020202020204" pitchFamily="34" charset="0"/>
                          <a:ea typeface="MS PGothic" panose="020B0600070205080204" pitchFamily="34" charset="-128"/>
                        </a:defRPr>
                      </a:lvl4pPr>
                      <a:lvl5pPr marL="2057400" indent="-228600" defTabSz="912813">
                        <a:spcBef>
                          <a:spcPct val="20000"/>
                        </a:spcBef>
                        <a:defRPr>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it-IT" altLang="en-IT" sz="8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TAP</a:t>
                      </a:r>
                    </a:p>
                  </a:txBody>
                  <a:tcPr marL="68575" marR="68575" marT="34234" marB="342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lvl1pPr defTabSz="912813">
                        <a:spcBef>
                          <a:spcPct val="20000"/>
                        </a:spcBef>
                        <a:defRPr>
                          <a:solidFill>
                            <a:schemeClr val="tx1"/>
                          </a:solidFill>
                          <a:latin typeface="Arial" panose="020B0604020202020204" pitchFamily="34" charset="0"/>
                          <a:ea typeface="MS PGothic" panose="020B0600070205080204" pitchFamily="34" charset="-128"/>
                        </a:defRPr>
                      </a:lvl1pPr>
                      <a:lvl2pPr marL="742950" indent="-285750" defTabSz="912813">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defTabSz="912813">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defTabSz="912813">
                        <a:spcBef>
                          <a:spcPct val="20000"/>
                        </a:spcBef>
                        <a:defRPr>
                          <a:solidFill>
                            <a:schemeClr val="tx1"/>
                          </a:solidFill>
                          <a:latin typeface="Arial" panose="020B0604020202020204" pitchFamily="34" charset="0"/>
                          <a:ea typeface="MS PGothic" panose="020B0600070205080204" pitchFamily="34" charset="-128"/>
                        </a:defRPr>
                      </a:lvl4pPr>
                      <a:lvl5pPr marL="2057400" indent="-228600" defTabSz="912813">
                        <a:spcBef>
                          <a:spcPct val="20000"/>
                        </a:spcBef>
                        <a:defRPr>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it-IT" altLang="en-IT" sz="8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TAP</a:t>
                      </a:r>
                    </a:p>
                  </a:txBody>
                  <a:tcPr marL="68575" marR="68575" marT="34234" marB="342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lvl1pPr defTabSz="912813">
                        <a:spcBef>
                          <a:spcPct val="20000"/>
                        </a:spcBef>
                        <a:defRPr>
                          <a:solidFill>
                            <a:schemeClr val="tx1"/>
                          </a:solidFill>
                          <a:latin typeface="Arial" panose="020B0604020202020204" pitchFamily="34" charset="0"/>
                          <a:ea typeface="MS PGothic" panose="020B0600070205080204" pitchFamily="34" charset="-128"/>
                        </a:defRPr>
                      </a:lvl1pPr>
                      <a:lvl2pPr marL="742950" indent="-285750" defTabSz="912813">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defTabSz="912813">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defTabSz="912813">
                        <a:spcBef>
                          <a:spcPct val="20000"/>
                        </a:spcBef>
                        <a:defRPr>
                          <a:solidFill>
                            <a:schemeClr val="tx1"/>
                          </a:solidFill>
                          <a:latin typeface="Arial" panose="020B0604020202020204" pitchFamily="34" charset="0"/>
                          <a:ea typeface="MS PGothic" panose="020B0600070205080204" pitchFamily="34" charset="-128"/>
                        </a:defRPr>
                      </a:lvl4pPr>
                      <a:lvl5pPr marL="2057400" indent="-228600" defTabSz="912813">
                        <a:spcBef>
                          <a:spcPct val="20000"/>
                        </a:spcBef>
                        <a:defRPr>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it-IT" altLang="en-IT" sz="8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TAP</a:t>
                      </a:r>
                    </a:p>
                  </a:txBody>
                  <a:tcPr marL="68575" marR="68575" marT="34234" marB="342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lvl1pPr defTabSz="912813">
                        <a:spcBef>
                          <a:spcPct val="20000"/>
                        </a:spcBef>
                        <a:defRPr>
                          <a:solidFill>
                            <a:schemeClr val="tx1"/>
                          </a:solidFill>
                          <a:latin typeface="Arial" panose="020B0604020202020204" pitchFamily="34" charset="0"/>
                          <a:ea typeface="MS PGothic" panose="020B0600070205080204" pitchFamily="34" charset="-128"/>
                        </a:defRPr>
                      </a:lvl1pPr>
                      <a:lvl2pPr marL="742950" indent="-285750" defTabSz="912813">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defTabSz="912813">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defTabSz="912813">
                        <a:spcBef>
                          <a:spcPct val="20000"/>
                        </a:spcBef>
                        <a:defRPr>
                          <a:solidFill>
                            <a:schemeClr val="tx1"/>
                          </a:solidFill>
                          <a:latin typeface="Arial" panose="020B0604020202020204" pitchFamily="34" charset="0"/>
                          <a:ea typeface="MS PGothic" panose="020B0600070205080204" pitchFamily="34" charset="-128"/>
                        </a:defRPr>
                      </a:lvl4pPr>
                      <a:lvl5pPr marL="2057400" indent="-228600" defTabSz="912813">
                        <a:spcBef>
                          <a:spcPct val="20000"/>
                        </a:spcBef>
                        <a:defRPr>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it-IT" altLang="en-IT" sz="8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TAP</a:t>
                      </a:r>
                    </a:p>
                  </a:txBody>
                  <a:tcPr marL="68575" marR="68575" marT="34234" marB="342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lvl1pPr defTabSz="457200">
                        <a:spcBef>
                          <a:spcPct val="20000"/>
                        </a:spcBef>
                        <a:defRPr>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IT" altLang="en-IT" sz="800" b="1" i="0" u="none" strike="noStrike" cap="none" normalizeH="0" baseline="0">
                        <a:ln>
                          <a:noFill/>
                        </a:ln>
                        <a:solidFill>
                          <a:srgbClr val="FFFFFF"/>
                        </a:solidFill>
                        <a:effectLst/>
                        <a:latin typeface="Arial" panose="020B0604020202020204" pitchFamily="34" charset="0"/>
                        <a:ea typeface="MS PGothic" panose="020B0600070205080204" pitchFamily="34" charset="-128"/>
                      </a:endParaRPr>
                    </a:p>
                  </a:txBody>
                  <a:tcPr marL="68575" marR="68575" marT="34234" marB="342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lvl1pPr defTabSz="457200">
                        <a:spcBef>
                          <a:spcPct val="20000"/>
                        </a:spcBef>
                        <a:defRPr>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IT" altLang="en-IT" sz="800" b="1" i="0" u="none" strike="noStrike" cap="none" normalizeH="0" baseline="0">
                        <a:ln>
                          <a:noFill/>
                        </a:ln>
                        <a:solidFill>
                          <a:srgbClr val="FFFFFF"/>
                        </a:solidFill>
                        <a:effectLst/>
                        <a:latin typeface="Arial" panose="020B0604020202020204" pitchFamily="34" charset="0"/>
                        <a:ea typeface="MS PGothic" panose="020B0600070205080204" pitchFamily="34" charset="-128"/>
                      </a:endParaRPr>
                    </a:p>
                  </a:txBody>
                  <a:tcPr marL="68575" marR="68575" marT="34234" marB="342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lvl1pPr defTabSz="912813">
                        <a:spcBef>
                          <a:spcPct val="20000"/>
                        </a:spcBef>
                        <a:defRPr>
                          <a:solidFill>
                            <a:schemeClr val="tx1"/>
                          </a:solidFill>
                          <a:latin typeface="Arial" panose="020B0604020202020204" pitchFamily="34" charset="0"/>
                          <a:ea typeface="MS PGothic" panose="020B0600070205080204" pitchFamily="34" charset="-128"/>
                        </a:defRPr>
                      </a:lvl1pPr>
                      <a:lvl2pPr marL="742950" indent="-285750" defTabSz="912813">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defTabSz="912813">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defTabSz="912813">
                        <a:spcBef>
                          <a:spcPct val="20000"/>
                        </a:spcBef>
                        <a:defRPr>
                          <a:solidFill>
                            <a:schemeClr val="tx1"/>
                          </a:solidFill>
                          <a:latin typeface="Arial" panose="020B0604020202020204" pitchFamily="34" charset="0"/>
                          <a:ea typeface="MS PGothic" panose="020B0600070205080204" pitchFamily="34" charset="-128"/>
                        </a:defRPr>
                      </a:lvl4pPr>
                      <a:lvl5pPr marL="2057400" indent="-228600" defTabSz="912813">
                        <a:spcBef>
                          <a:spcPct val="20000"/>
                        </a:spcBef>
                        <a:defRPr>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it-IT" altLang="en-IT" sz="8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TANDEM</a:t>
                      </a:r>
                    </a:p>
                  </a:txBody>
                  <a:tcPr marL="68575" marR="68575" marT="34234" marB="342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lvl1pPr defTabSz="912813">
                        <a:spcBef>
                          <a:spcPct val="20000"/>
                        </a:spcBef>
                        <a:defRPr>
                          <a:solidFill>
                            <a:schemeClr val="tx1"/>
                          </a:solidFill>
                          <a:latin typeface="Arial" panose="020B0604020202020204" pitchFamily="34" charset="0"/>
                          <a:ea typeface="MS PGothic" panose="020B0600070205080204" pitchFamily="34" charset="-128"/>
                        </a:defRPr>
                      </a:lvl1pPr>
                      <a:lvl2pPr marL="742950" indent="-285750" defTabSz="912813">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defTabSz="912813">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defTabSz="912813">
                        <a:spcBef>
                          <a:spcPct val="20000"/>
                        </a:spcBef>
                        <a:defRPr>
                          <a:solidFill>
                            <a:schemeClr val="tx1"/>
                          </a:solidFill>
                          <a:latin typeface="Arial" panose="020B0604020202020204" pitchFamily="34" charset="0"/>
                          <a:ea typeface="MS PGothic" panose="020B0600070205080204" pitchFamily="34" charset="-128"/>
                        </a:defRPr>
                      </a:lvl4pPr>
                      <a:lvl5pPr marL="2057400" indent="-228600" defTabSz="912813">
                        <a:spcBef>
                          <a:spcPct val="20000"/>
                        </a:spcBef>
                        <a:defRPr>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it-IT" altLang="en-IT" sz="8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TANDEM</a:t>
                      </a:r>
                    </a:p>
                  </a:txBody>
                  <a:tcPr marL="68575" marR="68575" marT="34234" marB="342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lvl1pPr defTabSz="912813">
                        <a:spcBef>
                          <a:spcPct val="20000"/>
                        </a:spcBef>
                        <a:defRPr>
                          <a:solidFill>
                            <a:schemeClr val="tx1"/>
                          </a:solidFill>
                          <a:latin typeface="Arial" panose="020B0604020202020204" pitchFamily="34" charset="0"/>
                          <a:ea typeface="MS PGothic" panose="020B0600070205080204" pitchFamily="34" charset="-128"/>
                        </a:defRPr>
                      </a:lvl1pPr>
                      <a:lvl2pPr marL="742950" indent="-285750" defTabSz="912813">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defTabSz="912813">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defTabSz="912813">
                        <a:spcBef>
                          <a:spcPct val="20000"/>
                        </a:spcBef>
                        <a:defRPr>
                          <a:solidFill>
                            <a:schemeClr val="tx1"/>
                          </a:solidFill>
                          <a:latin typeface="Arial" panose="020B0604020202020204" pitchFamily="34" charset="0"/>
                          <a:ea typeface="MS PGothic" panose="020B0600070205080204" pitchFamily="34" charset="-128"/>
                        </a:defRPr>
                      </a:lvl4pPr>
                      <a:lvl5pPr marL="2057400" indent="-228600" defTabSz="912813">
                        <a:spcBef>
                          <a:spcPct val="20000"/>
                        </a:spcBef>
                        <a:defRPr>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it-IT" altLang="en-IT" sz="8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TANDEM</a:t>
                      </a:r>
                    </a:p>
                    <a:p>
                      <a:pPr marL="0" marR="0" lvl="0" indent="0" algn="l" defTabSz="912813" rtl="0" eaLnBrk="1" fontAlgn="base" latinLnBrk="0" hangingPunct="1">
                        <a:lnSpc>
                          <a:spcPct val="100000"/>
                        </a:lnSpc>
                        <a:spcBef>
                          <a:spcPct val="0"/>
                        </a:spcBef>
                        <a:spcAft>
                          <a:spcPct val="0"/>
                        </a:spcAft>
                        <a:buClrTx/>
                        <a:buSzTx/>
                        <a:buFontTx/>
                        <a:buNone/>
                        <a:tabLst/>
                      </a:pPr>
                      <a:endParaRPr kumimoji="0" lang="it-IT" altLang="en-IT" sz="800" b="1" i="0" u="none" strike="noStrike" cap="none" normalizeH="0" baseline="0">
                        <a:ln>
                          <a:noFill/>
                        </a:ln>
                        <a:solidFill>
                          <a:srgbClr val="FFFFFF"/>
                        </a:solidFill>
                        <a:effectLst/>
                        <a:latin typeface="Arial" panose="020B0604020202020204" pitchFamily="34" charset="0"/>
                        <a:ea typeface="MS PGothic" panose="020B0600070205080204" pitchFamily="34" charset="-128"/>
                      </a:endParaRPr>
                    </a:p>
                  </a:txBody>
                  <a:tcPr marL="68575" marR="68575" marT="34234" marB="342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lvl1pPr defTabSz="912813">
                        <a:spcBef>
                          <a:spcPct val="20000"/>
                        </a:spcBef>
                        <a:defRPr>
                          <a:solidFill>
                            <a:schemeClr val="tx1"/>
                          </a:solidFill>
                          <a:latin typeface="Arial" panose="020B0604020202020204" pitchFamily="34" charset="0"/>
                          <a:ea typeface="MS PGothic" panose="020B0600070205080204" pitchFamily="34" charset="-128"/>
                        </a:defRPr>
                      </a:lvl1pPr>
                      <a:lvl2pPr marL="742950" indent="-285750" defTabSz="912813">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defTabSz="912813">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defTabSz="912813">
                        <a:spcBef>
                          <a:spcPct val="20000"/>
                        </a:spcBef>
                        <a:defRPr>
                          <a:solidFill>
                            <a:schemeClr val="tx1"/>
                          </a:solidFill>
                          <a:latin typeface="Arial" panose="020B0604020202020204" pitchFamily="34" charset="0"/>
                          <a:ea typeface="MS PGothic" panose="020B0600070205080204" pitchFamily="34" charset="-128"/>
                        </a:defRPr>
                      </a:lvl4pPr>
                      <a:lvl5pPr marL="2057400" indent="-228600" defTabSz="912813">
                        <a:spcBef>
                          <a:spcPct val="20000"/>
                        </a:spcBef>
                        <a:defRPr>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it-IT" altLang="en-IT" sz="8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TANDEM</a:t>
                      </a:r>
                    </a:p>
                    <a:p>
                      <a:pPr marL="0" marR="0" lvl="0" indent="0" algn="l" defTabSz="912813" rtl="0" eaLnBrk="1" fontAlgn="base" latinLnBrk="0" hangingPunct="1">
                        <a:lnSpc>
                          <a:spcPct val="100000"/>
                        </a:lnSpc>
                        <a:spcBef>
                          <a:spcPct val="0"/>
                        </a:spcBef>
                        <a:spcAft>
                          <a:spcPct val="0"/>
                        </a:spcAft>
                        <a:buClrTx/>
                        <a:buSzTx/>
                        <a:buFontTx/>
                        <a:buNone/>
                        <a:tabLst/>
                      </a:pPr>
                      <a:endParaRPr kumimoji="0" lang="it-IT" altLang="en-IT" sz="800" b="1" i="0" u="none" strike="noStrike" cap="none" normalizeH="0" baseline="0">
                        <a:ln>
                          <a:noFill/>
                        </a:ln>
                        <a:solidFill>
                          <a:srgbClr val="FFFFFF"/>
                        </a:solidFill>
                        <a:effectLst/>
                        <a:latin typeface="Arial" panose="020B0604020202020204" pitchFamily="34" charset="0"/>
                        <a:ea typeface="MS PGothic" panose="020B0600070205080204" pitchFamily="34" charset="-128"/>
                      </a:endParaRPr>
                    </a:p>
                  </a:txBody>
                  <a:tcPr marL="68575" marR="68575" marT="34234" marB="342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00"/>
                  </a:ext>
                </a:extLst>
              </a:tr>
            </a:tbl>
          </a:graphicData>
        </a:graphic>
      </p:graphicFrame>
      <p:sp>
        <p:nvSpPr>
          <p:cNvPr id="12323" name="TextBox 21">
            <a:extLst>
              <a:ext uri="{FF2B5EF4-FFF2-40B4-BE49-F238E27FC236}">
                <a16:creationId xmlns:a16="http://schemas.microsoft.com/office/drawing/2014/main" id="{541FAD7E-A877-0CDE-6A03-0F05C9FC4CBF}"/>
              </a:ext>
            </a:extLst>
          </p:cNvPr>
          <p:cNvSpPr txBox="1">
            <a:spLocks noChangeArrowheads="1"/>
          </p:cNvSpPr>
          <p:nvPr/>
        </p:nvSpPr>
        <p:spPr bwMode="auto">
          <a:xfrm>
            <a:off x="1098550" y="4198938"/>
            <a:ext cx="7704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ea typeface="MS PGothic" panose="020B0600070205080204" pitchFamily="34" charset="-128"/>
              </a:defRPr>
            </a:lvl1pPr>
            <a:lvl2pPr marL="742950" indent="-285750" defTabSz="912813">
              <a:defRPr>
                <a:solidFill>
                  <a:schemeClr val="tx1"/>
                </a:solidFill>
                <a:latin typeface="Arial" panose="020B0604020202020204" pitchFamily="34" charset="0"/>
                <a:ea typeface="MS PGothic" panose="020B0600070205080204" pitchFamily="34" charset="-128"/>
              </a:defRPr>
            </a:lvl2pPr>
            <a:lvl3pPr marL="1143000" indent="-228600" defTabSz="912813">
              <a:defRPr>
                <a:solidFill>
                  <a:schemeClr val="tx1"/>
                </a:solidFill>
                <a:latin typeface="Arial" panose="020B0604020202020204" pitchFamily="34" charset="0"/>
                <a:ea typeface="MS PGothic" panose="020B0600070205080204" pitchFamily="34" charset="-128"/>
              </a:defRPr>
            </a:lvl3pPr>
            <a:lvl4pPr marL="1600200" indent="-228600" defTabSz="912813">
              <a:defRPr>
                <a:solidFill>
                  <a:schemeClr val="tx1"/>
                </a:solidFill>
                <a:latin typeface="Arial" panose="020B0604020202020204" pitchFamily="34" charset="0"/>
                <a:ea typeface="MS PGothic" panose="020B0600070205080204" pitchFamily="34" charset="-128"/>
              </a:defRPr>
            </a:lvl4pPr>
            <a:lvl5pPr marL="2057400" indent="-228600" defTabSz="912813">
              <a:defRPr>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it-IT" altLang="en-IT" b="1">
                <a:solidFill>
                  <a:srgbClr val="00B050"/>
                </a:solidFill>
              </a:rPr>
              <a:t>01/2023-12/2023: AGATA with STABLE (Tandem-Piave-ALPI) BEAMS </a:t>
            </a:r>
          </a:p>
        </p:txBody>
      </p:sp>
      <p:sp>
        <p:nvSpPr>
          <p:cNvPr id="12324" name="TextBox 12">
            <a:extLst>
              <a:ext uri="{FF2B5EF4-FFF2-40B4-BE49-F238E27FC236}">
                <a16:creationId xmlns:a16="http://schemas.microsoft.com/office/drawing/2014/main" id="{01AF782E-9672-9564-160E-0D983DEE4873}"/>
              </a:ext>
            </a:extLst>
          </p:cNvPr>
          <p:cNvSpPr txBox="1">
            <a:spLocks noChangeArrowheads="1"/>
          </p:cNvSpPr>
          <p:nvPr/>
        </p:nvSpPr>
        <p:spPr bwMode="auto">
          <a:xfrm>
            <a:off x="4860925" y="4913313"/>
            <a:ext cx="9667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Arial" panose="020B0604020202020204" pitchFamily="34" charset="0"/>
                <a:ea typeface="MS PGothic" panose="020B0600070205080204" pitchFamily="34" charset="-128"/>
              </a:defRPr>
            </a:lvl1pPr>
            <a:lvl2pPr marL="742950" indent="-285750" defTabSz="912813">
              <a:defRPr>
                <a:solidFill>
                  <a:schemeClr val="tx1"/>
                </a:solidFill>
                <a:latin typeface="Arial" panose="020B0604020202020204" pitchFamily="34" charset="0"/>
                <a:ea typeface="MS PGothic" panose="020B0600070205080204" pitchFamily="34" charset="-128"/>
              </a:defRPr>
            </a:lvl2pPr>
            <a:lvl3pPr marL="1143000" indent="-228600" defTabSz="912813">
              <a:defRPr>
                <a:solidFill>
                  <a:schemeClr val="tx1"/>
                </a:solidFill>
                <a:latin typeface="Arial" panose="020B0604020202020204" pitchFamily="34" charset="0"/>
                <a:ea typeface="MS PGothic" panose="020B0600070205080204" pitchFamily="34" charset="-128"/>
              </a:defRPr>
            </a:lvl3pPr>
            <a:lvl4pPr marL="1600200" indent="-228600" defTabSz="912813">
              <a:defRPr>
                <a:solidFill>
                  <a:schemeClr val="tx1"/>
                </a:solidFill>
                <a:latin typeface="Arial" panose="020B0604020202020204" pitchFamily="34" charset="0"/>
                <a:ea typeface="MS PGothic" panose="020B0600070205080204" pitchFamily="34" charset="-128"/>
              </a:defRPr>
            </a:lvl4pPr>
            <a:lvl5pPr marL="2057400" indent="-228600" defTabSz="912813">
              <a:defRPr>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en-IT" b="1">
                <a:solidFill>
                  <a:srgbClr val="7030A0"/>
                </a:solidFill>
              </a:rPr>
              <a:t>3. PAC</a:t>
            </a:r>
          </a:p>
          <a:p>
            <a:pPr eaLnBrk="1" hangingPunct="1"/>
            <a:r>
              <a:rPr lang="it-IT" altLang="en-IT" b="1">
                <a:solidFill>
                  <a:srgbClr val="7030A0"/>
                </a:solidFill>
              </a:rPr>
              <a:t>July 23</a:t>
            </a:r>
          </a:p>
        </p:txBody>
      </p:sp>
      <p:sp>
        <p:nvSpPr>
          <p:cNvPr id="12325" name="TextBox 20">
            <a:extLst>
              <a:ext uri="{FF2B5EF4-FFF2-40B4-BE49-F238E27FC236}">
                <a16:creationId xmlns:a16="http://schemas.microsoft.com/office/drawing/2014/main" id="{35B4AA64-74EE-AFBD-8D1F-8BC3803EB274}"/>
              </a:ext>
            </a:extLst>
          </p:cNvPr>
          <p:cNvSpPr txBox="1">
            <a:spLocks noChangeArrowheads="1"/>
          </p:cNvSpPr>
          <p:nvPr/>
        </p:nvSpPr>
        <p:spPr bwMode="auto">
          <a:xfrm>
            <a:off x="8089900" y="3622675"/>
            <a:ext cx="9286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Arial" panose="020B0604020202020204" pitchFamily="34" charset="0"/>
                <a:ea typeface="MS PGothic" panose="020B0600070205080204" pitchFamily="34" charset="-128"/>
              </a:defRPr>
            </a:lvl1pPr>
            <a:lvl2pPr marL="742950" indent="-285750" defTabSz="912813">
              <a:defRPr>
                <a:solidFill>
                  <a:schemeClr val="tx1"/>
                </a:solidFill>
                <a:latin typeface="Arial" panose="020B0604020202020204" pitchFamily="34" charset="0"/>
                <a:ea typeface="MS PGothic" panose="020B0600070205080204" pitchFamily="34" charset="-128"/>
              </a:defRPr>
            </a:lvl2pPr>
            <a:lvl3pPr marL="1143000" indent="-228600" defTabSz="912813">
              <a:defRPr>
                <a:solidFill>
                  <a:schemeClr val="tx1"/>
                </a:solidFill>
                <a:latin typeface="Arial" panose="020B0604020202020204" pitchFamily="34" charset="0"/>
                <a:ea typeface="MS PGothic" panose="020B0600070205080204" pitchFamily="34" charset="-128"/>
              </a:defRPr>
            </a:lvl3pPr>
            <a:lvl4pPr marL="1600200" indent="-228600" defTabSz="912813">
              <a:defRPr>
                <a:solidFill>
                  <a:schemeClr val="tx1"/>
                </a:solidFill>
                <a:latin typeface="Arial" panose="020B0604020202020204" pitchFamily="34" charset="0"/>
                <a:ea typeface="MS PGothic" panose="020B0600070205080204" pitchFamily="34" charset="-128"/>
              </a:defRPr>
            </a:lvl4pPr>
            <a:lvl5pPr marL="2057400" indent="-228600" defTabSz="912813">
              <a:defRPr>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en-IT" b="1">
                <a:solidFill>
                  <a:srgbClr val="7030A0"/>
                </a:solidFill>
              </a:rPr>
              <a:t>2. PAC</a:t>
            </a:r>
          </a:p>
          <a:p>
            <a:pPr eaLnBrk="1" hangingPunct="1"/>
            <a:r>
              <a:rPr lang="it-IT" altLang="en-IT" b="1">
                <a:solidFill>
                  <a:srgbClr val="7030A0"/>
                </a:solidFill>
              </a:rPr>
              <a:t>Dic. 22</a:t>
            </a:r>
          </a:p>
        </p:txBody>
      </p:sp>
      <p:sp>
        <p:nvSpPr>
          <p:cNvPr id="12326" name="TextBox 20">
            <a:extLst>
              <a:ext uri="{FF2B5EF4-FFF2-40B4-BE49-F238E27FC236}">
                <a16:creationId xmlns:a16="http://schemas.microsoft.com/office/drawing/2014/main" id="{2FBB6384-64CE-20E7-B4DA-DE9DAD18EBA9}"/>
              </a:ext>
            </a:extLst>
          </p:cNvPr>
          <p:cNvSpPr txBox="1">
            <a:spLocks noChangeArrowheads="1"/>
          </p:cNvSpPr>
          <p:nvPr/>
        </p:nvSpPr>
        <p:spPr bwMode="auto">
          <a:xfrm>
            <a:off x="7596188" y="4953000"/>
            <a:ext cx="15049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Arial" panose="020B0604020202020204" pitchFamily="34" charset="0"/>
                <a:ea typeface="MS PGothic" panose="020B0600070205080204" pitchFamily="34" charset="-128"/>
              </a:defRPr>
            </a:lvl1pPr>
            <a:lvl2pPr marL="742950" indent="-285750" defTabSz="912813">
              <a:defRPr>
                <a:solidFill>
                  <a:schemeClr val="tx1"/>
                </a:solidFill>
                <a:latin typeface="Arial" panose="020B0604020202020204" pitchFamily="34" charset="0"/>
                <a:ea typeface="MS PGothic" panose="020B0600070205080204" pitchFamily="34" charset="-128"/>
              </a:defRPr>
            </a:lvl2pPr>
            <a:lvl3pPr marL="1143000" indent="-228600" defTabSz="912813">
              <a:defRPr>
                <a:solidFill>
                  <a:schemeClr val="tx1"/>
                </a:solidFill>
                <a:latin typeface="Arial" panose="020B0604020202020204" pitchFamily="34" charset="0"/>
                <a:ea typeface="MS PGothic" panose="020B0600070205080204" pitchFamily="34" charset="-128"/>
              </a:defRPr>
            </a:lvl3pPr>
            <a:lvl4pPr marL="1600200" indent="-228600" defTabSz="912813">
              <a:defRPr>
                <a:solidFill>
                  <a:schemeClr val="tx1"/>
                </a:solidFill>
                <a:latin typeface="Arial" panose="020B0604020202020204" pitchFamily="34" charset="0"/>
                <a:ea typeface="MS PGothic" panose="020B0600070205080204" pitchFamily="34" charset="-128"/>
              </a:defRPr>
            </a:lvl4pPr>
            <a:lvl5pPr marL="2057400" indent="-228600" defTabSz="912813">
              <a:defRPr>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en-IT" b="1">
                <a:solidFill>
                  <a:srgbClr val="7030A0"/>
                </a:solidFill>
              </a:rPr>
              <a:t>4. PAC</a:t>
            </a:r>
          </a:p>
          <a:p>
            <a:pPr eaLnBrk="1" hangingPunct="1"/>
            <a:r>
              <a:rPr lang="it-IT" altLang="en-IT" b="1">
                <a:solidFill>
                  <a:srgbClr val="7030A0"/>
                </a:solidFill>
              </a:rPr>
              <a:t>Dic./Gen. 23</a:t>
            </a:r>
          </a:p>
        </p:txBody>
      </p:sp>
      <p:sp>
        <p:nvSpPr>
          <p:cNvPr id="12327" name="TextBox 12">
            <a:extLst>
              <a:ext uri="{FF2B5EF4-FFF2-40B4-BE49-F238E27FC236}">
                <a16:creationId xmlns:a16="http://schemas.microsoft.com/office/drawing/2014/main" id="{4C995B25-9DEF-2C0C-C632-D57212840053}"/>
              </a:ext>
            </a:extLst>
          </p:cNvPr>
          <p:cNvSpPr txBox="1">
            <a:spLocks noChangeArrowheads="1"/>
          </p:cNvSpPr>
          <p:nvPr/>
        </p:nvSpPr>
        <p:spPr bwMode="auto">
          <a:xfrm>
            <a:off x="569913" y="5910263"/>
            <a:ext cx="1008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ea typeface="MS PGothic" panose="020B0600070205080204" pitchFamily="34" charset="-128"/>
              </a:defRPr>
            </a:lvl1pPr>
            <a:lvl2pPr marL="742950" indent="-285750" defTabSz="912813">
              <a:defRPr>
                <a:solidFill>
                  <a:schemeClr val="tx1"/>
                </a:solidFill>
                <a:latin typeface="Arial" panose="020B0604020202020204" pitchFamily="34" charset="0"/>
                <a:ea typeface="MS PGothic" panose="020B0600070205080204" pitchFamily="34" charset="-128"/>
              </a:defRPr>
            </a:lvl2pPr>
            <a:lvl3pPr marL="1143000" indent="-228600" defTabSz="912813">
              <a:defRPr>
                <a:solidFill>
                  <a:schemeClr val="tx1"/>
                </a:solidFill>
                <a:latin typeface="Arial" panose="020B0604020202020204" pitchFamily="34" charset="0"/>
                <a:ea typeface="MS PGothic" panose="020B0600070205080204" pitchFamily="34" charset="-128"/>
              </a:defRPr>
            </a:lvl3pPr>
            <a:lvl4pPr marL="1600200" indent="-228600" defTabSz="912813">
              <a:defRPr>
                <a:solidFill>
                  <a:schemeClr val="tx1"/>
                </a:solidFill>
                <a:latin typeface="Arial" panose="020B0604020202020204" pitchFamily="34" charset="0"/>
                <a:ea typeface="MS PGothic" panose="020B0600070205080204" pitchFamily="34" charset="-128"/>
              </a:defRPr>
            </a:lvl4pPr>
            <a:lvl5pPr marL="2057400" indent="-228600" defTabSz="912813">
              <a:defRPr>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en-IT" sz="2000" b="1">
                <a:solidFill>
                  <a:srgbClr val="000000"/>
                </a:solidFill>
              </a:rPr>
              <a:t>2024</a:t>
            </a:r>
          </a:p>
        </p:txBody>
      </p:sp>
      <p:graphicFrame>
        <p:nvGraphicFramePr>
          <p:cNvPr id="19" name="Table 18">
            <a:extLst>
              <a:ext uri="{FF2B5EF4-FFF2-40B4-BE49-F238E27FC236}">
                <a16:creationId xmlns:a16="http://schemas.microsoft.com/office/drawing/2014/main" id="{871FB4AD-5AFA-C66F-98AB-EDFD3577DE1B}"/>
              </a:ext>
            </a:extLst>
          </p:cNvPr>
          <p:cNvGraphicFramePr>
            <a:graphicFrameLocks noGrp="1"/>
          </p:cNvGraphicFramePr>
          <p:nvPr/>
        </p:nvGraphicFramePr>
        <p:xfrm>
          <a:off x="1330196" y="6001472"/>
          <a:ext cx="7489824" cy="280988"/>
        </p:xfrm>
        <a:graphic>
          <a:graphicData uri="http://schemas.openxmlformats.org/drawingml/2006/table">
            <a:tbl>
              <a:tblPr firstRow="1" bandRow="1">
                <a:tableStyleId>{5C22544A-7EE6-4342-B048-85BDC9FD1C3A}</a:tableStyleId>
              </a:tblPr>
              <a:tblGrid>
                <a:gridCol w="624152">
                  <a:extLst>
                    <a:ext uri="{9D8B030D-6E8A-4147-A177-3AD203B41FA5}">
                      <a16:colId xmlns:a16="http://schemas.microsoft.com/office/drawing/2014/main" val="20000"/>
                    </a:ext>
                  </a:extLst>
                </a:gridCol>
                <a:gridCol w="624152">
                  <a:extLst>
                    <a:ext uri="{9D8B030D-6E8A-4147-A177-3AD203B41FA5}">
                      <a16:colId xmlns:a16="http://schemas.microsoft.com/office/drawing/2014/main" val="20001"/>
                    </a:ext>
                  </a:extLst>
                </a:gridCol>
                <a:gridCol w="624152">
                  <a:extLst>
                    <a:ext uri="{9D8B030D-6E8A-4147-A177-3AD203B41FA5}">
                      <a16:colId xmlns:a16="http://schemas.microsoft.com/office/drawing/2014/main" val="20002"/>
                    </a:ext>
                  </a:extLst>
                </a:gridCol>
                <a:gridCol w="624152">
                  <a:extLst>
                    <a:ext uri="{9D8B030D-6E8A-4147-A177-3AD203B41FA5}">
                      <a16:colId xmlns:a16="http://schemas.microsoft.com/office/drawing/2014/main" val="20003"/>
                    </a:ext>
                  </a:extLst>
                </a:gridCol>
                <a:gridCol w="624152">
                  <a:extLst>
                    <a:ext uri="{9D8B030D-6E8A-4147-A177-3AD203B41FA5}">
                      <a16:colId xmlns:a16="http://schemas.microsoft.com/office/drawing/2014/main" val="20004"/>
                    </a:ext>
                  </a:extLst>
                </a:gridCol>
                <a:gridCol w="624152">
                  <a:extLst>
                    <a:ext uri="{9D8B030D-6E8A-4147-A177-3AD203B41FA5}">
                      <a16:colId xmlns:a16="http://schemas.microsoft.com/office/drawing/2014/main" val="20005"/>
                    </a:ext>
                  </a:extLst>
                </a:gridCol>
                <a:gridCol w="624152">
                  <a:extLst>
                    <a:ext uri="{9D8B030D-6E8A-4147-A177-3AD203B41FA5}">
                      <a16:colId xmlns:a16="http://schemas.microsoft.com/office/drawing/2014/main" val="20006"/>
                    </a:ext>
                  </a:extLst>
                </a:gridCol>
                <a:gridCol w="624152">
                  <a:extLst>
                    <a:ext uri="{9D8B030D-6E8A-4147-A177-3AD203B41FA5}">
                      <a16:colId xmlns:a16="http://schemas.microsoft.com/office/drawing/2014/main" val="20007"/>
                    </a:ext>
                  </a:extLst>
                </a:gridCol>
                <a:gridCol w="624152">
                  <a:extLst>
                    <a:ext uri="{9D8B030D-6E8A-4147-A177-3AD203B41FA5}">
                      <a16:colId xmlns:a16="http://schemas.microsoft.com/office/drawing/2014/main" val="20008"/>
                    </a:ext>
                  </a:extLst>
                </a:gridCol>
                <a:gridCol w="624152">
                  <a:extLst>
                    <a:ext uri="{9D8B030D-6E8A-4147-A177-3AD203B41FA5}">
                      <a16:colId xmlns:a16="http://schemas.microsoft.com/office/drawing/2014/main" val="20009"/>
                    </a:ext>
                  </a:extLst>
                </a:gridCol>
                <a:gridCol w="624152">
                  <a:extLst>
                    <a:ext uri="{9D8B030D-6E8A-4147-A177-3AD203B41FA5}">
                      <a16:colId xmlns:a16="http://schemas.microsoft.com/office/drawing/2014/main" val="20010"/>
                    </a:ext>
                  </a:extLst>
                </a:gridCol>
                <a:gridCol w="624152">
                  <a:extLst>
                    <a:ext uri="{9D8B030D-6E8A-4147-A177-3AD203B41FA5}">
                      <a16:colId xmlns:a16="http://schemas.microsoft.com/office/drawing/2014/main" val="20011"/>
                    </a:ext>
                  </a:extLst>
                </a:gridCol>
              </a:tblGrid>
              <a:tr h="280988">
                <a:tc>
                  <a:txBody>
                    <a:bodyPr/>
                    <a:lstStyle/>
                    <a:p>
                      <a:r>
                        <a:rPr lang="it-IT" sz="800" dirty="0"/>
                        <a:t>TAP</a:t>
                      </a:r>
                    </a:p>
                  </a:txBody>
                  <a:tcPr marL="68575" marR="68575" marT="34174" marB="34174">
                    <a:solidFill>
                      <a:srgbClr val="00B050"/>
                    </a:solidFill>
                  </a:tcP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it-IT" sz="800" dirty="0"/>
                        <a:t>TAP</a:t>
                      </a:r>
                    </a:p>
                  </a:txBody>
                  <a:tcPr marL="68575" marR="68575" marT="34174" marB="34174">
                    <a:solidFill>
                      <a:srgbClr val="00B050"/>
                    </a:solidFill>
                  </a:tcP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it-IT" sz="800" dirty="0"/>
                        <a:t>TAP</a:t>
                      </a:r>
                    </a:p>
                  </a:txBody>
                  <a:tcPr marL="68575" marR="68575" marT="34174" marB="34174">
                    <a:solidFill>
                      <a:srgbClr val="00B050"/>
                    </a:solidFill>
                  </a:tcP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it-IT" sz="800" dirty="0"/>
                        <a:t>TAP</a:t>
                      </a:r>
                    </a:p>
                  </a:txBody>
                  <a:tcPr marL="68575" marR="68575" marT="34174" marB="34174">
                    <a:solidFill>
                      <a:srgbClr val="00B050"/>
                    </a:solidFill>
                  </a:tcP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it-IT" sz="800" dirty="0"/>
                        <a:t>TAP</a:t>
                      </a:r>
                    </a:p>
                  </a:txBody>
                  <a:tcPr marL="68575" marR="68575" marT="34174" marB="34174">
                    <a:solidFill>
                      <a:srgbClr val="00B050"/>
                    </a:solidFill>
                  </a:tcP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it-IT" sz="800" dirty="0"/>
                        <a:t>TAP</a:t>
                      </a:r>
                    </a:p>
                  </a:txBody>
                  <a:tcPr marL="68575" marR="68575" marT="34174" marB="34174">
                    <a:solidFill>
                      <a:srgbClr val="00B050"/>
                    </a:solidFill>
                  </a:tcPr>
                </a:tc>
                <a:tc>
                  <a:txBody>
                    <a:bodyPr/>
                    <a:lstStyle/>
                    <a:p>
                      <a:endParaRPr lang="it-IT" sz="800" dirty="0">
                        <a:highlight>
                          <a:srgbClr val="FEC3FF"/>
                        </a:highlight>
                      </a:endParaRPr>
                    </a:p>
                  </a:txBody>
                  <a:tcPr marL="68575" marR="68575" marT="34174" marB="34174">
                    <a:solidFill>
                      <a:srgbClr val="FFCC66"/>
                    </a:solidFill>
                  </a:tcPr>
                </a:tc>
                <a:tc>
                  <a:txBody>
                    <a:bodyPr/>
                    <a:lstStyle/>
                    <a:p>
                      <a:endParaRPr lang="it-IT" sz="800" dirty="0">
                        <a:highlight>
                          <a:srgbClr val="FEC3FF"/>
                        </a:highlight>
                      </a:endParaRPr>
                    </a:p>
                  </a:txBody>
                  <a:tcPr marL="68575" marR="68575" marT="34174" marB="34174">
                    <a:solidFill>
                      <a:srgbClr val="FFCC66"/>
                    </a:solidFill>
                  </a:tcP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it-IT" sz="800" b="1" i="0" u="none" strike="noStrike" kern="1200" cap="none" spc="0" normalizeH="0" baseline="0" noProof="0" dirty="0">
                        <a:ln>
                          <a:noFill/>
                        </a:ln>
                        <a:solidFill>
                          <a:prstClr val="white"/>
                        </a:solidFill>
                        <a:effectLst/>
                        <a:highlight>
                          <a:srgbClr val="FEC3FF"/>
                        </a:highlight>
                        <a:uLnTx/>
                        <a:uFillTx/>
                        <a:latin typeface="+mn-lt"/>
                        <a:ea typeface="+mn-ea"/>
                        <a:cs typeface="+mn-cs"/>
                      </a:endParaRPr>
                    </a:p>
                  </a:txBody>
                  <a:tcPr marL="68575" marR="68575" marT="34174" marB="34174">
                    <a:solidFill>
                      <a:srgbClr val="FFCC66"/>
                    </a:solidFill>
                  </a:tcP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it-IT" sz="800" b="1" i="0" u="none" strike="noStrike" kern="1200" cap="none" spc="0" normalizeH="0" baseline="0" noProof="0" dirty="0">
                        <a:ln>
                          <a:noFill/>
                        </a:ln>
                        <a:solidFill>
                          <a:prstClr val="white"/>
                        </a:solidFill>
                        <a:effectLst/>
                        <a:highlight>
                          <a:srgbClr val="FEC3FF"/>
                        </a:highlight>
                        <a:uLnTx/>
                        <a:uFillTx/>
                        <a:latin typeface="+mn-lt"/>
                        <a:ea typeface="+mn-ea"/>
                        <a:cs typeface="+mn-cs"/>
                      </a:endParaRPr>
                    </a:p>
                  </a:txBody>
                  <a:tcPr marL="68575" marR="68575" marT="34174" marB="34174">
                    <a:solidFill>
                      <a:srgbClr val="FFCC66"/>
                    </a:solidFill>
                  </a:tcPr>
                </a:tc>
                <a:tc>
                  <a:txBody>
                    <a:bodyPr/>
                    <a:lstStyle/>
                    <a:p>
                      <a:endParaRPr lang="it-IT" sz="800" dirty="0">
                        <a:highlight>
                          <a:srgbClr val="FEC3FF"/>
                        </a:highlight>
                      </a:endParaRPr>
                    </a:p>
                  </a:txBody>
                  <a:tcPr marL="68575" marR="68575" marT="34174" marB="34174">
                    <a:solidFill>
                      <a:srgbClr val="FFCC66"/>
                    </a:solidFill>
                  </a:tcPr>
                </a:tc>
                <a:tc>
                  <a:txBody>
                    <a:bodyPr/>
                    <a:lstStyle/>
                    <a:p>
                      <a:endParaRPr lang="it-IT" sz="800" dirty="0">
                        <a:highlight>
                          <a:srgbClr val="FEC3FF"/>
                        </a:highlight>
                      </a:endParaRPr>
                    </a:p>
                  </a:txBody>
                  <a:tcPr marL="68575" marR="68575" marT="34174" marB="34174">
                    <a:solidFill>
                      <a:srgbClr val="FFCC66"/>
                    </a:solidFill>
                  </a:tcPr>
                </a:tc>
                <a:extLst>
                  <a:ext uri="{0D108BD9-81ED-4DB2-BD59-A6C34878D82A}">
                    <a16:rowId xmlns:a16="http://schemas.microsoft.com/office/drawing/2014/main" val="10000"/>
                  </a:ext>
                </a:extLst>
              </a:tr>
            </a:tbl>
          </a:graphicData>
        </a:graphic>
      </p:graphicFrame>
      <p:sp>
        <p:nvSpPr>
          <p:cNvPr id="12329" name="TextBox 21">
            <a:extLst>
              <a:ext uri="{FF2B5EF4-FFF2-40B4-BE49-F238E27FC236}">
                <a16:creationId xmlns:a16="http://schemas.microsoft.com/office/drawing/2014/main" id="{95B405B4-B79D-3BED-7DFD-B075F026C906}"/>
              </a:ext>
            </a:extLst>
          </p:cNvPr>
          <p:cNvSpPr txBox="1">
            <a:spLocks noChangeArrowheads="1"/>
          </p:cNvSpPr>
          <p:nvPr/>
        </p:nvSpPr>
        <p:spPr bwMode="auto">
          <a:xfrm>
            <a:off x="1114425" y="5659438"/>
            <a:ext cx="7705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ea typeface="MS PGothic" panose="020B0600070205080204" pitchFamily="34" charset="-128"/>
              </a:defRPr>
            </a:lvl1pPr>
            <a:lvl2pPr marL="742950" indent="-285750" defTabSz="912813">
              <a:defRPr>
                <a:solidFill>
                  <a:schemeClr val="tx1"/>
                </a:solidFill>
                <a:latin typeface="Arial" panose="020B0604020202020204" pitchFamily="34" charset="0"/>
                <a:ea typeface="MS PGothic" panose="020B0600070205080204" pitchFamily="34" charset="-128"/>
              </a:defRPr>
            </a:lvl2pPr>
            <a:lvl3pPr marL="1143000" indent="-228600" defTabSz="912813">
              <a:defRPr>
                <a:solidFill>
                  <a:schemeClr val="tx1"/>
                </a:solidFill>
                <a:latin typeface="Arial" panose="020B0604020202020204" pitchFamily="34" charset="0"/>
                <a:ea typeface="MS PGothic" panose="020B0600070205080204" pitchFamily="34" charset="-128"/>
              </a:defRPr>
            </a:lvl3pPr>
            <a:lvl4pPr marL="1600200" indent="-228600" defTabSz="912813">
              <a:defRPr>
                <a:solidFill>
                  <a:schemeClr val="tx1"/>
                </a:solidFill>
                <a:latin typeface="Arial" panose="020B0604020202020204" pitchFamily="34" charset="0"/>
                <a:ea typeface="MS PGothic" panose="020B0600070205080204" pitchFamily="34" charset="-128"/>
              </a:defRPr>
            </a:lvl4pPr>
            <a:lvl5pPr marL="2057400" indent="-228600" defTabSz="912813">
              <a:defRPr>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it-IT" altLang="en-IT" b="1">
                <a:solidFill>
                  <a:srgbClr val="00B050"/>
                </a:solidFill>
              </a:rPr>
              <a:t>01/2024 …  AGATA with STABLE (Tandem-Piave-ALPI) BEAMS </a:t>
            </a:r>
          </a:p>
        </p:txBody>
      </p:sp>
      <p:sp>
        <p:nvSpPr>
          <p:cNvPr id="12330" name="TextBox 20">
            <a:extLst>
              <a:ext uri="{FF2B5EF4-FFF2-40B4-BE49-F238E27FC236}">
                <a16:creationId xmlns:a16="http://schemas.microsoft.com/office/drawing/2014/main" id="{E030BB9C-9BF4-E460-F61C-C66801119B58}"/>
              </a:ext>
            </a:extLst>
          </p:cNvPr>
          <p:cNvSpPr txBox="1">
            <a:spLocks noChangeArrowheads="1"/>
          </p:cNvSpPr>
          <p:nvPr/>
        </p:nvSpPr>
        <p:spPr bwMode="auto">
          <a:xfrm>
            <a:off x="4630738" y="6311900"/>
            <a:ext cx="2047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ea typeface="MS PGothic" panose="020B0600070205080204" pitchFamily="34" charset="-128"/>
              </a:defRPr>
            </a:lvl1pPr>
            <a:lvl2pPr marL="742950" indent="-285750" defTabSz="912813">
              <a:defRPr>
                <a:solidFill>
                  <a:schemeClr val="tx1"/>
                </a:solidFill>
                <a:latin typeface="Arial" panose="020B0604020202020204" pitchFamily="34" charset="0"/>
                <a:ea typeface="MS PGothic" panose="020B0600070205080204" pitchFamily="34" charset="-128"/>
              </a:defRPr>
            </a:lvl2pPr>
            <a:lvl3pPr marL="1143000" indent="-228600" defTabSz="912813">
              <a:defRPr>
                <a:solidFill>
                  <a:schemeClr val="tx1"/>
                </a:solidFill>
                <a:latin typeface="Arial" panose="020B0604020202020204" pitchFamily="34" charset="0"/>
                <a:ea typeface="MS PGothic" panose="020B0600070205080204" pitchFamily="34" charset="-128"/>
              </a:defRPr>
            </a:lvl3pPr>
            <a:lvl4pPr marL="1600200" indent="-228600" defTabSz="912813">
              <a:defRPr>
                <a:solidFill>
                  <a:schemeClr val="tx1"/>
                </a:solidFill>
                <a:latin typeface="Arial" panose="020B0604020202020204" pitchFamily="34" charset="0"/>
                <a:ea typeface="MS PGothic" panose="020B0600070205080204" pitchFamily="34" charset="-128"/>
              </a:defRPr>
            </a:lvl4pPr>
            <a:lvl5pPr marL="2057400" indent="-228600" defTabSz="912813">
              <a:defRPr>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en-IT" b="1">
                <a:solidFill>
                  <a:srgbClr val="7030A0"/>
                </a:solidFill>
              </a:rPr>
              <a:t>5. PAC July 24?</a:t>
            </a:r>
          </a:p>
        </p:txBody>
      </p:sp>
      <p:pic>
        <p:nvPicPr>
          <p:cNvPr id="12331" name="Picture 23" descr="A blue and white logo&#10;&#10;Description automatically generated">
            <a:extLst>
              <a:ext uri="{FF2B5EF4-FFF2-40B4-BE49-F238E27FC236}">
                <a16:creationId xmlns:a16="http://schemas.microsoft.com/office/drawing/2014/main" id="{104690F6-118D-80D8-19D9-F12790C0D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816100"/>
            <a:ext cx="26416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2" name="Picture 25" descr="A blue and white sign&#10;&#10;Description automatically generated">
            <a:extLst>
              <a:ext uri="{FF2B5EF4-FFF2-40B4-BE49-F238E27FC236}">
                <a16:creationId xmlns:a16="http://schemas.microsoft.com/office/drawing/2014/main" id="{41D52949-0039-4494-D55E-510DD75185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5200" y="2181225"/>
            <a:ext cx="25654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33" name="TextBox 12">
            <a:extLst>
              <a:ext uri="{FF2B5EF4-FFF2-40B4-BE49-F238E27FC236}">
                <a16:creationId xmlns:a16="http://schemas.microsoft.com/office/drawing/2014/main" id="{885DF537-EB10-0608-CD32-5D0E37EC1829}"/>
              </a:ext>
            </a:extLst>
          </p:cNvPr>
          <p:cNvSpPr txBox="1">
            <a:spLocks noChangeArrowheads="1"/>
          </p:cNvSpPr>
          <p:nvPr/>
        </p:nvSpPr>
        <p:spPr bwMode="auto">
          <a:xfrm>
            <a:off x="593725" y="2205038"/>
            <a:ext cx="1008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ea typeface="MS PGothic" panose="020B0600070205080204" pitchFamily="34" charset="-128"/>
              </a:defRPr>
            </a:lvl1pPr>
            <a:lvl2pPr marL="742950" indent="-285750" defTabSz="912813">
              <a:defRPr>
                <a:solidFill>
                  <a:schemeClr val="tx1"/>
                </a:solidFill>
                <a:latin typeface="Arial" panose="020B0604020202020204" pitchFamily="34" charset="0"/>
                <a:ea typeface="MS PGothic" panose="020B0600070205080204" pitchFamily="34" charset="-128"/>
              </a:defRPr>
            </a:lvl2pPr>
            <a:lvl3pPr marL="1143000" indent="-228600" defTabSz="912813">
              <a:defRPr>
                <a:solidFill>
                  <a:schemeClr val="tx1"/>
                </a:solidFill>
                <a:latin typeface="Arial" panose="020B0604020202020204" pitchFamily="34" charset="0"/>
                <a:ea typeface="MS PGothic" panose="020B0600070205080204" pitchFamily="34" charset="-128"/>
              </a:defRPr>
            </a:lvl3pPr>
            <a:lvl4pPr marL="1600200" indent="-228600" defTabSz="912813">
              <a:defRPr>
                <a:solidFill>
                  <a:schemeClr val="tx1"/>
                </a:solidFill>
                <a:latin typeface="Arial" panose="020B0604020202020204" pitchFamily="34" charset="0"/>
                <a:ea typeface="MS PGothic" panose="020B0600070205080204" pitchFamily="34" charset="-128"/>
              </a:defRPr>
            </a:lvl4pPr>
            <a:lvl5pPr marL="2057400" indent="-228600" defTabSz="912813">
              <a:defRPr>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en-IT" sz="2000" b="1">
                <a:solidFill>
                  <a:srgbClr val="000000"/>
                </a:solidFill>
              </a:rPr>
              <a:t>2021</a:t>
            </a:r>
          </a:p>
        </p:txBody>
      </p:sp>
      <p:pic>
        <p:nvPicPr>
          <p:cNvPr id="12334" name="Picture 28" descr="A blue and white sign&#10;&#10;Description automatically generated">
            <a:extLst>
              <a:ext uri="{FF2B5EF4-FFF2-40B4-BE49-F238E27FC236}">
                <a16:creationId xmlns:a16="http://schemas.microsoft.com/office/drawing/2014/main" id="{19EE0A7B-5789-5B7B-F22F-9B08E2E91D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163" y="4964113"/>
            <a:ext cx="2906712"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5" name="Picture 30" descr="A blue and white sign&#10;&#10;Description automatically generated">
            <a:extLst>
              <a:ext uri="{FF2B5EF4-FFF2-40B4-BE49-F238E27FC236}">
                <a16:creationId xmlns:a16="http://schemas.microsoft.com/office/drawing/2014/main" id="{096E6A71-ADF2-1E3D-211D-FB486B2ECF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8925" y="3641725"/>
            <a:ext cx="2563813"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Arrow Connector 32">
            <a:extLst>
              <a:ext uri="{FF2B5EF4-FFF2-40B4-BE49-F238E27FC236}">
                <a16:creationId xmlns:a16="http://schemas.microsoft.com/office/drawing/2014/main" id="{49A3E601-7A3D-984D-5D3E-E325BB0D8088}"/>
              </a:ext>
            </a:extLst>
          </p:cNvPr>
          <p:cNvCxnSpPr>
            <a:cxnSpLocks/>
          </p:cNvCxnSpPr>
          <p:nvPr/>
        </p:nvCxnSpPr>
        <p:spPr>
          <a:xfrm flipH="1">
            <a:off x="7327900" y="2657475"/>
            <a:ext cx="396875" cy="828675"/>
          </a:xfrm>
          <a:prstGeom prst="straightConnector1">
            <a:avLst/>
          </a:prstGeom>
          <a:ln w="5715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3A5AF653-97C1-1F35-5517-134A15B9EC5B}"/>
              </a:ext>
            </a:extLst>
          </p:cNvPr>
          <p:cNvCxnSpPr>
            <a:cxnSpLocks/>
          </p:cNvCxnSpPr>
          <p:nvPr/>
        </p:nvCxnSpPr>
        <p:spPr>
          <a:xfrm flipV="1">
            <a:off x="1746250" y="4743450"/>
            <a:ext cx="1654175" cy="349250"/>
          </a:xfrm>
          <a:prstGeom prst="straightConnector1">
            <a:avLst/>
          </a:prstGeom>
          <a:ln w="5715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FA1E3742-2185-842E-621D-22A65B7822D9}"/>
              </a:ext>
            </a:extLst>
          </p:cNvPr>
          <p:cNvCxnSpPr>
            <a:cxnSpLocks/>
          </p:cNvCxnSpPr>
          <p:nvPr/>
        </p:nvCxnSpPr>
        <p:spPr>
          <a:xfrm>
            <a:off x="6821488" y="3989388"/>
            <a:ext cx="414337" cy="684212"/>
          </a:xfrm>
          <a:prstGeom prst="straightConnector1">
            <a:avLst/>
          </a:prstGeom>
          <a:ln w="57150">
            <a:solidFill>
              <a:schemeClr val="tx2"/>
            </a:solidFill>
            <a:tailEnd type="triangle"/>
          </a:ln>
        </p:spPr>
        <p:style>
          <a:lnRef idx="2">
            <a:schemeClr val="accent1"/>
          </a:lnRef>
          <a:fillRef idx="0">
            <a:schemeClr val="accent1"/>
          </a:fillRef>
          <a:effectRef idx="1">
            <a:schemeClr val="accent1"/>
          </a:effectRef>
          <a:fontRef idx="minor">
            <a:schemeClr val="tx1"/>
          </a:fontRef>
        </p:style>
      </p:cxnSp>
      <p:pic>
        <p:nvPicPr>
          <p:cNvPr id="12339" name="Picture 3" descr="A blue background with yellow text&#10;&#10;Description automatically generated">
            <a:extLst>
              <a:ext uri="{FF2B5EF4-FFF2-40B4-BE49-F238E27FC236}">
                <a16:creationId xmlns:a16="http://schemas.microsoft.com/office/drawing/2014/main" id="{F9E80B8C-BF02-5D52-325A-D87BF1A738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5113" y="765175"/>
            <a:ext cx="2874962"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40" name="TextBox 12">
            <a:extLst>
              <a:ext uri="{FF2B5EF4-FFF2-40B4-BE49-F238E27FC236}">
                <a16:creationId xmlns:a16="http://schemas.microsoft.com/office/drawing/2014/main" id="{DAE42F5F-F03D-6001-06B8-744207383C29}"/>
              </a:ext>
            </a:extLst>
          </p:cNvPr>
          <p:cNvSpPr txBox="1">
            <a:spLocks noChangeArrowheads="1"/>
          </p:cNvSpPr>
          <p:nvPr/>
        </p:nvSpPr>
        <p:spPr bwMode="auto">
          <a:xfrm>
            <a:off x="4446588" y="974725"/>
            <a:ext cx="1008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ea typeface="MS PGothic" panose="020B0600070205080204" pitchFamily="34" charset="-128"/>
              </a:defRPr>
            </a:lvl1pPr>
            <a:lvl2pPr marL="742950" indent="-285750" defTabSz="912813">
              <a:defRPr>
                <a:solidFill>
                  <a:schemeClr val="tx1"/>
                </a:solidFill>
                <a:latin typeface="Arial" panose="020B0604020202020204" pitchFamily="34" charset="0"/>
                <a:ea typeface="MS PGothic" panose="020B0600070205080204" pitchFamily="34" charset="-128"/>
              </a:defRPr>
            </a:lvl2pPr>
            <a:lvl3pPr marL="1143000" indent="-228600" defTabSz="912813">
              <a:defRPr>
                <a:solidFill>
                  <a:schemeClr val="tx1"/>
                </a:solidFill>
                <a:latin typeface="Arial" panose="020B0604020202020204" pitchFamily="34" charset="0"/>
                <a:ea typeface="MS PGothic" panose="020B0600070205080204" pitchFamily="34" charset="-128"/>
              </a:defRPr>
            </a:lvl3pPr>
            <a:lvl4pPr marL="1600200" indent="-228600" defTabSz="912813">
              <a:defRPr>
                <a:solidFill>
                  <a:schemeClr val="tx1"/>
                </a:solidFill>
                <a:latin typeface="Arial" panose="020B0604020202020204" pitchFamily="34" charset="0"/>
                <a:ea typeface="MS PGothic" panose="020B0600070205080204" pitchFamily="34" charset="-128"/>
              </a:defRPr>
            </a:lvl4pPr>
            <a:lvl5pPr marL="2057400" indent="-228600" defTabSz="912813">
              <a:defRPr>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en-IT" sz="2000" b="1">
                <a:solidFill>
                  <a:srgbClr val="000000"/>
                </a:solidFill>
              </a:rPr>
              <a:t>2019</a:t>
            </a:r>
          </a:p>
        </p:txBody>
      </p:sp>
      <p:sp>
        <p:nvSpPr>
          <p:cNvPr id="6" name="Rounded Rectangle 5">
            <a:extLst>
              <a:ext uri="{FF2B5EF4-FFF2-40B4-BE49-F238E27FC236}">
                <a16:creationId xmlns:a16="http://schemas.microsoft.com/office/drawing/2014/main" id="{31F762F4-6A0B-9D6C-A1C0-C4D1777F06A0}"/>
              </a:ext>
            </a:extLst>
          </p:cNvPr>
          <p:cNvSpPr/>
          <p:nvPr/>
        </p:nvSpPr>
        <p:spPr>
          <a:xfrm>
            <a:off x="4446588" y="446088"/>
            <a:ext cx="4021137" cy="1339850"/>
          </a:xfrm>
          <a:prstGeom prst="round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2342" name="TextBox 7">
            <a:extLst>
              <a:ext uri="{FF2B5EF4-FFF2-40B4-BE49-F238E27FC236}">
                <a16:creationId xmlns:a16="http://schemas.microsoft.com/office/drawing/2014/main" id="{13AEC4CC-8612-5B80-26D4-1DC90F6A6033}"/>
              </a:ext>
            </a:extLst>
          </p:cNvPr>
          <p:cNvSpPr txBox="1">
            <a:spLocks noChangeArrowheads="1"/>
          </p:cNvSpPr>
          <p:nvPr/>
        </p:nvSpPr>
        <p:spPr bwMode="auto">
          <a:xfrm rot="-5400000">
            <a:off x="3476625" y="776288"/>
            <a:ext cx="1368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b="1">
                <a:solidFill>
                  <a:srgbClr val="0070C0"/>
                </a:solidFill>
              </a:rPr>
              <a:t>genesis</a:t>
            </a:r>
          </a:p>
        </p:txBody>
      </p:sp>
      <p:pic>
        <p:nvPicPr>
          <p:cNvPr id="12343" name="Picture 2" descr="A screenshot of a computer&#10;&#10;Description automatically generated">
            <a:extLst>
              <a:ext uri="{FF2B5EF4-FFF2-40B4-BE49-F238E27FC236}">
                <a16:creationId xmlns:a16="http://schemas.microsoft.com/office/drawing/2014/main" id="{9783EF36-BF5E-F38F-DB4D-F53208372E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78613" y="1039813"/>
            <a:ext cx="2232025"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44" name="TextBox 4">
            <a:extLst>
              <a:ext uri="{FF2B5EF4-FFF2-40B4-BE49-F238E27FC236}">
                <a16:creationId xmlns:a16="http://schemas.microsoft.com/office/drawing/2014/main" id="{19DBC21D-E504-6B0A-E7AC-07E06ACA5F99}"/>
              </a:ext>
            </a:extLst>
          </p:cNvPr>
          <p:cNvSpPr txBox="1">
            <a:spLocks noChangeArrowheads="1"/>
          </p:cNvSpPr>
          <p:nvPr/>
        </p:nvSpPr>
        <p:spPr bwMode="auto">
          <a:xfrm>
            <a:off x="4535488" y="4445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Arial" panose="020B0604020202020204" pitchFamily="34" charset="0"/>
                <a:ea typeface="MS PGothic" panose="020B0600070205080204" pitchFamily="34" charset="-128"/>
              </a:defRPr>
            </a:lvl1pPr>
            <a:lvl2pPr marL="742950" indent="-285750" defTabSz="342900">
              <a:defRPr>
                <a:solidFill>
                  <a:schemeClr val="tx1"/>
                </a:solidFill>
                <a:latin typeface="Arial" panose="020B0604020202020204" pitchFamily="34" charset="0"/>
                <a:ea typeface="MS PGothic" panose="020B0600070205080204" pitchFamily="34" charset="-128"/>
              </a:defRPr>
            </a:lvl2pPr>
            <a:lvl3pPr marL="1143000" indent="-228600" defTabSz="342900">
              <a:defRPr>
                <a:solidFill>
                  <a:schemeClr val="tx1"/>
                </a:solidFill>
                <a:latin typeface="Arial" panose="020B0604020202020204" pitchFamily="34" charset="0"/>
                <a:ea typeface="MS PGothic" panose="020B0600070205080204" pitchFamily="34" charset="-128"/>
              </a:defRPr>
            </a:lvl3pPr>
            <a:lvl4pPr marL="1600200" indent="-228600" defTabSz="342900">
              <a:defRPr>
                <a:solidFill>
                  <a:schemeClr val="tx1"/>
                </a:solidFill>
                <a:latin typeface="Arial" panose="020B0604020202020204" pitchFamily="34" charset="0"/>
                <a:ea typeface="MS PGothic" panose="020B0600070205080204" pitchFamily="34" charset="-128"/>
              </a:defRPr>
            </a:lvl4pPr>
            <a:lvl5pPr marL="2057400" indent="-228600" defTabSz="342900">
              <a:defRPr>
                <a:solidFill>
                  <a:schemeClr val="tx1"/>
                </a:solidFill>
                <a:latin typeface="Arial" panose="020B0604020202020204" pitchFamily="34" charset="0"/>
                <a:ea typeface="MS PGothic" panose="020B0600070205080204" pitchFamily="34" charset="-128"/>
              </a:defRPr>
            </a:lvl5pPr>
            <a:lvl6pPr marL="2514600" indent="-228600" defTabSz="3429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3429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3429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3429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b="1">
                <a:latin typeface="Calibri" panose="020F0502020204030204" pitchFamily="34" charset="0"/>
              </a:rPr>
              <a:t>60 Letters of intents for STABLE BEAMS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28D2AF2D-E4B5-57DE-6FE0-68E3A0BA3EC1}"/>
              </a:ext>
            </a:extLst>
          </p:cNvPr>
          <p:cNvSpPr>
            <a:spLocks noGrp="1" noChangeArrowheads="1"/>
          </p:cNvSpPr>
          <p:nvPr>
            <p:ph type="title"/>
          </p:nvPr>
        </p:nvSpPr>
        <p:spPr>
          <a:xfrm>
            <a:off x="685800" y="300038"/>
            <a:ext cx="7772400" cy="914400"/>
          </a:xfrm>
        </p:spPr>
        <p:txBody>
          <a:bodyPr/>
          <a:lstStyle/>
          <a:p>
            <a:r>
              <a:rPr lang="en-US" altLang="en-IT"/>
              <a:t>GAMMA PAC peaks</a:t>
            </a:r>
          </a:p>
        </p:txBody>
      </p:sp>
      <p:sp>
        <p:nvSpPr>
          <p:cNvPr id="14338" name="TextBox 5">
            <a:extLst>
              <a:ext uri="{FF2B5EF4-FFF2-40B4-BE49-F238E27FC236}">
                <a16:creationId xmlns:a16="http://schemas.microsoft.com/office/drawing/2014/main" id="{24C5713C-2DC6-D658-194F-0621C06113B3}"/>
              </a:ext>
            </a:extLst>
          </p:cNvPr>
          <p:cNvSpPr txBox="1">
            <a:spLocks noChangeArrowheads="1"/>
          </p:cNvSpPr>
          <p:nvPr/>
        </p:nvSpPr>
        <p:spPr bwMode="auto">
          <a:xfrm>
            <a:off x="1257300" y="5684838"/>
            <a:ext cx="6934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it-IT" altLang="en-IT"/>
              <a:t>10-12 July 2023 PAC (TANDEM) – next December/January 2023. </a:t>
            </a:r>
          </a:p>
          <a:p>
            <a:pPr algn="ctr"/>
            <a:r>
              <a:rPr lang="it-IT" altLang="en-IT"/>
              <a:t>There will be two PACs fixed per year</a:t>
            </a:r>
          </a:p>
        </p:txBody>
      </p:sp>
      <p:graphicFrame>
        <p:nvGraphicFramePr>
          <p:cNvPr id="14339" name="Segnaposto contenuto 3">
            <a:extLst>
              <a:ext uri="{FF2B5EF4-FFF2-40B4-BE49-F238E27FC236}">
                <a16:creationId xmlns:a16="http://schemas.microsoft.com/office/drawing/2014/main" id="{B4B2EAEA-2E6D-9554-FCBE-4FBB0062D7FA}"/>
              </a:ext>
            </a:extLst>
          </p:cNvPr>
          <p:cNvGraphicFramePr>
            <a:graphicFrameLocks noGrp="1"/>
          </p:cNvGraphicFramePr>
          <p:nvPr>
            <p:ph idx="1"/>
          </p:nvPr>
        </p:nvGraphicFramePr>
        <p:xfrm>
          <a:off x="635000" y="1423988"/>
          <a:ext cx="7950200" cy="3987800"/>
        </p:xfrm>
        <a:graphic>
          <a:graphicData uri="http://schemas.openxmlformats.org/presentationml/2006/ole">
            <mc:AlternateContent xmlns:mc="http://schemas.openxmlformats.org/markup-compatibility/2006">
              <mc:Choice xmlns:v="urn:schemas-microsoft-com:vml" Requires="v">
                <p:oleObj name="Chart" r:id="rId2" imgW="8280400" imgH="4165600" progId="Excel.Chart.8">
                  <p:embed followColorScheme="full"/>
                </p:oleObj>
              </mc:Choice>
              <mc:Fallback>
                <p:oleObj name="Chart" r:id="rId2" imgW="8280400" imgH="4165600" progId="Excel.Chart.8">
                  <p:embed followColorScheme="full"/>
                  <p:pic>
                    <p:nvPicPr>
                      <p:cNvPr id="0" name="Segnaposto contenuto 3"/>
                      <p:cNvPicPr>
                        <a:picLocks noGrp="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0" y="1423988"/>
                        <a:ext cx="79502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340" name="TextBox 2">
            <a:extLst>
              <a:ext uri="{FF2B5EF4-FFF2-40B4-BE49-F238E27FC236}">
                <a16:creationId xmlns:a16="http://schemas.microsoft.com/office/drawing/2014/main" id="{20F15225-E411-2F2C-9E39-DA5CCD36C23F}"/>
              </a:ext>
            </a:extLst>
          </p:cNvPr>
          <p:cNvSpPr txBox="1">
            <a:spLocks noChangeArrowheads="1"/>
          </p:cNvSpPr>
          <p:nvPr/>
        </p:nvSpPr>
        <p:spPr bwMode="auto">
          <a:xfrm rot="-3638788">
            <a:off x="2054225" y="2357438"/>
            <a:ext cx="1008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a:t>CLARA</a:t>
            </a:r>
          </a:p>
        </p:txBody>
      </p:sp>
      <p:sp>
        <p:nvSpPr>
          <p:cNvPr id="14341" name="TextBox 3">
            <a:extLst>
              <a:ext uri="{FF2B5EF4-FFF2-40B4-BE49-F238E27FC236}">
                <a16:creationId xmlns:a16="http://schemas.microsoft.com/office/drawing/2014/main" id="{3F19CF4B-E410-2B7B-9F94-DC13AB376003}"/>
              </a:ext>
            </a:extLst>
          </p:cNvPr>
          <p:cNvSpPr txBox="1">
            <a:spLocks noChangeArrowheads="1"/>
          </p:cNvSpPr>
          <p:nvPr/>
        </p:nvSpPr>
        <p:spPr bwMode="auto">
          <a:xfrm rot="-3541687">
            <a:off x="4112419" y="2448719"/>
            <a:ext cx="1223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a:t>AGATA D.</a:t>
            </a:r>
          </a:p>
        </p:txBody>
      </p:sp>
      <p:sp>
        <p:nvSpPr>
          <p:cNvPr id="14342" name="TextBox 4">
            <a:extLst>
              <a:ext uri="{FF2B5EF4-FFF2-40B4-BE49-F238E27FC236}">
                <a16:creationId xmlns:a16="http://schemas.microsoft.com/office/drawing/2014/main" id="{3DC91691-FF07-0C0C-97B9-4FA9724A66F1}"/>
              </a:ext>
            </a:extLst>
          </p:cNvPr>
          <p:cNvSpPr txBox="1">
            <a:spLocks noChangeArrowheads="1"/>
          </p:cNvSpPr>
          <p:nvPr/>
        </p:nvSpPr>
        <p:spPr bwMode="auto">
          <a:xfrm rot="-3551787">
            <a:off x="5892800" y="2811463"/>
            <a:ext cx="1223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a:t>GALILEO</a:t>
            </a:r>
          </a:p>
        </p:txBody>
      </p:sp>
      <p:sp>
        <p:nvSpPr>
          <p:cNvPr id="14343" name="TextBox 5">
            <a:extLst>
              <a:ext uri="{FF2B5EF4-FFF2-40B4-BE49-F238E27FC236}">
                <a16:creationId xmlns:a16="http://schemas.microsoft.com/office/drawing/2014/main" id="{81C0C023-F6F2-E0E7-75F3-91407B584B93}"/>
              </a:ext>
            </a:extLst>
          </p:cNvPr>
          <p:cNvSpPr txBox="1">
            <a:spLocks noChangeArrowheads="1"/>
          </p:cNvSpPr>
          <p:nvPr/>
        </p:nvSpPr>
        <p:spPr bwMode="auto">
          <a:xfrm rot="-3510918">
            <a:off x="7182644" y="2418556"/>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altLang="en-IT"/>
              <a:t>AGATA 1</a:t>
            </a:r>
            <a:r>
              <a:rPr lang="it-IT" altLang="en-IT">
                <a:latin typeface="Symbol" pitchFamily="2" charset="2"/>
              </a:rPr>
              <a:t>p</a:t>
            </a:r>
          </a:p>
        </p:txBody>
      </p:sp>
    </p:spTree>
  </p:cSld>
  <p:clrMapOvr>
    <a:masterClrMapping/>
  </p:clrMapOvr>
</p:sld>
</file>

<file path=ppt/theme/theme1.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k8">
  <a:themeElements>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53829</TotalTime>
  <Words>2051</Words>
  <Application>Microsoft Macintosh PowerPoint</Application>
  <PresentationFormat>On-screen Show (4:3)</PresentationFormat>
  <Paragraphs>258</Paragraphs>
  <Slides>28</Slides>
  <Notes>6</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28</vt:i4>
      </vt:variant>
    </vt:vector>
  </HeadingPairs>
  <TitlesOfParts>
    <vt:vector size="43" baseType="lpstr">
      <vt:lpstr>Arial</vt:lpstr>
      <vt:lpstr>MS PGothic</vt:lpstr>
      <vt:lpstr>Helvetica</vt:lpstr>
      <vt:lpstr>Calibri</vt:lpstr>
      <vt:lpstr>Symbol</vt:lpstr>
      <vt:lpstr>Wingdings</vt:lpstr>
      <vt:lpstr>Times New Roman</vt:lpstr>
      <vt:lpstr>Aptos</vt:lpstr>
      <vt:lpstr>Aptos Display</vt:lpstr>
      <vt:lpstr>Consolas</vt:lpstr>
      <vt:lpstr>Daytona</vt:lpstr>
      <vt:lpstr>Cambria Math</vt:lpstr>
      <vt:lpstr>1_Default Design</vt:lpstr>
      <vt:lpstr>kk8</vt:lpstr>
      <vt:lpstr>Microsoft Excel Chart</vt:lpstr>
      <vt:lpstr>PowerPoint Presentation</vt:lpstr>
      <vt:lpstr>Overview</vt:lpstr>
      <vt:lpstr>The AGATA time line</vt:lpstr>
      <vt:lpstr>AGATA installation: PRISMA conf.</vt:lpstr>
      <vt:lpstr>PowerPoint Presentation</vt:lpstr>
      <vt:lpstr>Complementary detectors </vt:lpstr>
      <vt:lpstr>Exotic beams (endorsed by PAC)</vt:lpstr>
      <vt:lpstr>LNL beam time </vt:lpstr>
      <vt:lpstr>GAMMA PAC peaks</vt:lpstr>
      <vt:lpstr>PrePAC + Workshop zero degrees</vt:lpstr>
      <vt:lpstr>PrePAC + Workshop zero degrees</vt:lpstr>
      <vt:lpstr>Physics addressed Zero degrees conf.</vt:lpstr>
      <vt:lpstr>Status Zero degrees design </vt:lpstr>
      <vt:lpstr>Status zero degree design </vt:lpstr>
      <vt:lpstr>First AGATA physics campaign</vt:lpstr>
      <vt:lpstr>Second AGATA physics campaign</vt:lpstr>
      <vt:lpstr>Third AGATA physics campaign</vt:lpstr>
      <vt:lpstr>Summary AGATA physics campaign</vt:lpstr>
      <vt:lpstr>AGATA target/beam requests</vt:lpstr>
      <vt:lpstr>Data Centre for AGATA </vt:lpstr>
      <vt:lpstr>PowerPoint Presentation</vt:lpstr>
      <vt:lpstr>Shape transitions in Os isotopes</vt:lpstr>
      <vt:lpstr>Lifetime measurements in the Os</vt:lpstr>
      <vt:lpstr>196Os, 200Pt lifetime measurements</vt:lpstr>
      <vt:lpstr>PowerPoint Presentation</vt:lpstr>
      <vt:lpstr>Summary</vt:lpstr>
      <vt:lpstr>The young stregth of AGATA@LNL</vt:lpstr>
      <vt:lpstr>END</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dc:creator>
  <cp:lastModifiedBy>Simone Bottoni</cp:lastModifiedBy>
  <cp:revision>707</cp:revision>
  <dcterms:created xsi:type="dcterms:W3CDTF">2011-01-16T15:16:52Z</dcterms:created>
  <dcterms:modified xsi:type="dcterms:W3CDTF">2023-12-22T13:52:18Z</dcterms:modified>
</cp:coreProperties>
</file>