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</p:sldMasterIdLst>
  <p:notesMasterIdLst>
    <p:notesMasterId r:id="rId19"/>
  </p:notesMasterIdLst>
  <p:sldIdLst>
    <p:sldId id="438" r:id="rId3"/>
    <p:sldId id="418" r:id="rId4"/>
    <p:sldId id="414" r:id="rId5"/>
    <p:sldId id="430" r:id="rId6"/>
    <p:sldId id="439" r:id="rId7"/>
    <p:sldId id="441" r:id="rId8"/>
    <p:sldId id="445" r:id="rId9"/>
    <p:sldId id="444" r:id="rId10"/>
    <p:sldId id="426" r:id="rId11"/>
    <p:sldId id="431" r:id="rId12"/>
    <p:sldId id="387" r:id="rId13"/>
    <p:sldId id="447" r:id="rId14"/>
    <p:sldId id="436" r:id="rId15"/>
    <p:sldId id="434" r:id="rId16"/>
    <p:sldId id="433" r:id="rId17"/>
    <p:sldId id="42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242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507" autoAdjust="0"/>
  </p:normalViewPr>
  <p:slideViewPr>
    <p:cSldViewPr>
      <p:cViewPr varScale="1">
        <p:scale>
          <a:sx n="93" d="100"/>
          <a:sy n="93" d="100"/>
        </p:scale>
        <p:origin x="91" y="2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5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98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70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6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27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67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97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7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46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6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30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8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0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56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35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7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582807"/>
            <a:ext cx="103632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E13C79-1C97-4B32-B2AE-1A69C169643E}" type="datetime2">
              <a:rPr lang="en-US" smtClean="0"/>
              <a:pPr/>
              <a:t>Thursday, November 16, 2023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EF5B-F2CC-4EC5-8F1F-29A8BF9EFFA9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888512"/>
            <a:ext cx="6096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09C1-563D-4D9C-B702-B64C84A5A174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303D9-A6EB-41FB-BF22-3F49E470997E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72431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72431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0534-5698-4F62-9CFE-5DE61A073E78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27A3-B249-4F87-AB1A-1E06AC1AA2A4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6142-29B2-49CC-BCC6-A3AD70B4960E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34000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E86C4691-4882-40A8-AF62-8CF6A18D40B2}" type="datetime2">
              <a:rPr lang="en-US" smtClean="0"/>
              <a:pPr/>
              <a:t>Thursday, November 16,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371568"/>
            <a:ext cx="95504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6776A-4DEC-47EE-8A49-2C150ECB5465}" type="datetime2">
              <a:rPr lang="en-US" smtClean="0"/>
              <a:pPr/>
              <a:t>Thursday, November 16, 2023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07688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D10E14BF-C004-4398-9186-5EE680724D95}" type="datetime2">
              <a:rPr lang="en-US" smtClean="0"/>
              <a:pPr/>
              <a:t>Thursday, November 16, 2023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5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2063552" y="827017"/>
            <a:ext cx="7772400" cy="228257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LNL computing and network infrastructure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631504" y="3501008"/>
            <a:ext cx="10363200" cy="1574385"/>
          </a:xfrm>
        </p:spPr>
        <p:txBody>
          <a:bodyPr>
            <a:normAutofit fontScale="85000" lnSpcReduction="20000"/>
          </a:bodyPr>
          <a:lstStyle/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LNL User Community 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Meeting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 November,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Michele Gulmini</a:t>
            </a:r>
          </a:p>
          <a:p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INFN-LNL</a:t>
            </a:r>
          </a:p>
          <a:p>
            <a:r>
              <a:rPr lang="en-US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Divisione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Servizio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Tecnologie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Informatiche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35" y="89343"/>
            <a:ext cx="3096344" cy="1427909"/>
          </a:xfrm>
          <a:prstGeom prst="rect">
            <a:avLst/>
          </a:prstGeom>
        </p:spPr>
      </p:pic>
      <p:sp>
        <p:nvSpPr>
          <p:cNvPr id="4" name="Rettangolo 15"/>
          <p:cNvSpPr/>
          <p:nvPr/>
        </p:nvSpPr>
        <p:spPr>
          <a:xfrm>
            <a:off x="4706335" y="260648"/>
            <a:ext cx="47290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New Data </a:t>
            </a: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</a:p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Nov 2023 – Building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28800"/>
            <a:ext cx="8452546" cy="4752528"/>
          </a:xfrm>
          <a:prstGeom prst="rect">
            <a:avLst/>
          </a:prstGeom>
        </p:spPr>
      </p:pic>
      <p:pic>
        <p:nvPicPr>
          <p:cNvPr id="6" name="Picture 2" descr="LOGO_NOME_ESTESO_LN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3220" y="13642"/>
            <a:ext cx="2219443" cy="1503609"/>
          </a:xfrm>
          <a:prstGeom prst="rect">
            <a:avLst/>
          </a:prstGeom>
        </p:spPr>
      </p:pic>
      <p:sp>
        <p:nvSpPr>
          <p:cNvPr id="10" name="Rettangolo 15"/>
          <p:cNvSpPr/>
          <p:nvPr/>
        </p:nvSpPr>
        <p:spPr>
          <a:xfrm>
            <a:off x="8020347" y="1628800"/>
            <a:ext cx="17036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15/11/2023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9958703" y="3068960"/>
            <a:ext cx="2008476" cy="43204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sz="18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 Feb 2024</a:t>
            </a:r>
            <a:endParaRPr lang="en-US" sz="18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15"/>
          <p:cNvSpPr/>
          <p:nvPr/>
        </p:nvSpPr>
        <p:spPr>
          <a:xfrm>
            <a:off x="2351584" y="188641"/>
            <a:ext cx="75608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New Data </a:t>
            </a: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Center: layout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6682728" y="2801367"/>
            <a:ext cx="5029896" cy="249993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 and 2 Funded (INFN + PNRR):</a:t>
            </a: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racks</a:t>
            </a:r>
            <a:endParaRPr lang="en-US" sz="2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 network racks</a:t>
            </a:r>
            <a:endParaRPr lang="en-US" sz="2800" b="1" dirty="0" smtClean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 kW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sz="28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</a:p>
          <a:p>
            <a:pPr marL="109728" indent="0">
              <a:buNone/>
            </a:pP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1233" y="1000272"/>
            <a:ext cx="6294247" cy="3575390"/>
            <a:chOff x="506589" y="952321"/>
            <a:chExt cx="5715465" cy="28730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589" y="1277213"/>
              <a:ext cx="5338113" cy="2548207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2723861" y="965984"/>
              <a:ext cx="1547004" cy="272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Racks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ttangolo 15"/>
            <p:cNvSpPr/>
            <p:nvPr/>
          </p:nvSpPr>
          <p:spPr>
            <a:xfrm>
              <a:off x="741418" y="952321"/>
              <a:ext cx="160509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Technical Rooms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ttangolo 15"/>
            <p:cNvSpPr/>
            <p:nvPr/>
          </p:nvSpPr>
          <p:spPr>
            <a:xfrm>
              <a:off x="4429784" y="965984"/>
              <a:ext cx="1792270" cy="4699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Entrance/Temporary Storage 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Area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561988" y="1244824"/>
              <a:ext cx="114752" cy="8661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508684" y="1244824"/>
              <a:ext cx="0" cy="65450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065589" y="1382480"/>
              <a:ext cx="22300" cy="71925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LOGO_NOME_ESTESO_LN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6682728" y="5522317"/>
            <a:ext cx="5029896" cy="1296144"/>
          </a:xfrm>
          <a:prstGeom prst="rect">
            <a:avLst/>
          </a:prstGeom>
          <a:noFill/>
          <a:ln w="31750">
            <a:solidFill>
              <a:schemeClr val="bg1">
                <a:lumMod val="50000"/>
              </a:schemeClr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3: application to Regional Research HPC Center</a:t>
            </a:r>
          </a:p>
          <a:p>
            <a:pPr lvl="1"/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66 computing racks</a:t>
            </a:r>
          </a:p>
          <a:p>
            <a:pPr lvl="1"/>
            <a:r>
              <a:rPr lang="en-US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 MW IT power</a:t>
            </a:r>
            <a:endParaRPr lang="en-US" sz="1600" i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7217456" y="1645220"/>
            <a:ext cx="3960440" cy="102817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Energy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Efficiency: Annual PUE ~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1.2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Availability: Tier3 “Uptime Institute” classification</a:t>
            </a:r>
            <a:endParaRPr lang="en-US" sz="20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"/>
          <p:cNvSpPr txBox="1">
            <a:spLocks/>
          </p:cNvSpPr>
          <p:nvPr/>
        </p:nvSpPr>
        <p:spPr>
          <a:xfrm>
            <a:off x="1361689" y="4343990"/>
            <a:ext cx="4412812" cy="163994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Tender DONE (waiting for contract signature) </a:t>
            </a:r>
          </a:p>
          <a:p>
            <a:r>
              <a:rPr lang="en-US" sz="20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Ready: end 2024</a:t>
            </a:r>
          </a:p>
          <a:p>
            <a:r>
              <a:rPr lang="en-US" sz="20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installation and operation: 2025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3220" y="13642"/>
            <a:ext cx="2219443" cy="15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7" name="Rettangolo 15"/>
          <p:cNvSpPr/>
          <p:nvPr/>
        </p:nvSpPr>
        <p:spPr>
          <a:xfrm>
            <a:off x="2351584" y="188641"/>
            <a:ext cx="75608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Infrastructure: fibers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335360" y="1052736"/>
            <a:ext cx="11403031" cy="482453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93192" lvl="1" indent="0">
              <a:buNone/>
            </a:pP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2022-2023</a:t>
            </a:r>
          </a:p>
          <a:p>
            <a:pPr lvl="1"/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AGATA 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New rack, OM4 fibers to VAX: 2x10Gb link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 1 – 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24 OM4 fibers to VAX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 1 – </a:t>
            </a:r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PRISMA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12 OM4 fibers to VAX: 2x10Gb link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SPES Building: full backbone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(16 new network racks, OM4 and SM fibers)</a:t>
            </a:r>
          </a:p>
          <a:p>
            <a:pPr lvl="1"/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3192" lvl="1" indent="0">
              <a:buNone/>
            </a:pP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 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OM4 and SM fibers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LNL Buildings (LAE, Auriga)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Guest Houses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4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7" name="Rettangolo 15"/>
          <p:cNvSpPr/>
          <p:nvPr/>
        </p:nvSpPr>
        <p:spPr>
          <a:xfrm>
            <a:off x="2351584" y="188641"/>
            <a:ext cx="756084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Infrastructure for experiments</a:t>
            </a: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695400" y="835055"/>
            <a:ext cx="10729192" cy="547260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AGATA </a:t>
            </a:r>
            <a:r>
              <a:rPr lang="en-US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(+ancillaries), NUCLEX, </a:t>
            </a:r>
            <a:r>
              <a:rPr lang="en-US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GARFIELD: dedicated VPN network</a:t>
            </a:r>
            <a:endParaRPr lang="en-US" sz="2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OpenVPN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access: personal certificates delivered on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</a:p>
          <a:p>
            <a:pPr lvl="2">
              <a:buSzPct val="65000"/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Easier </a:t>
            </a:r>
            <a:r>
              <a:rPr lang="en-US" sz="2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to for external users and experts</a:t>
            </a:r>
          </a:p>
          <a:p>
            <a:pPr lvl="2">
              <a:buSzPct val="65000"/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equires </a:t>
            </a:r>
            <a:r>
              <a:rPr lang="en-US" sz="22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“LNL User” Registration, INFN-AAI account, security course</a:t>
            </a:r>
            <a:r>
              <a:rPr lang="en-US" sz="2200" dirty="0" smtClean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  <a:endParaRPr lang="en-US" sz="24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Configurable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gateway in terms of services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ntp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dhcp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Dedicated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subnet/VLAN</a:t>
            </a:r>
          </a:p>
          <a:p>
            <a:pPr lvl="1">
              <a:buSzPct val="65000"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Easily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extendable to the different parts of the lab through the laboratory switch VLAN configuration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DAQ setups provided by users</a:t>
            </a:r>
            <a:endParaRPr lang="en-US" sz="2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Private network for the devices, dedicated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gateway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Contact well in advance the Information Technologies – Network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User personal devices: normal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registration on general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LNL network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calcolo@lnl.infn.it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7" name="Rettangolo 15"/>
          <p:cNvSpPr/>
          <p:nvPr/>
        </p:nvSpPr>
        <p:spPr>
          <a:xfrm>
            <a:off x="2351584" y="188641"/>
            <a:ext cx="756084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Wi-Fi Network</a:t>
            </a: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623392" y="1046563"/>
            <a:ext cx="10729192" cy="490271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Wi-Fi is available in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LNL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areas</a:t>
            </a:r>
          </a:p>
          <a:p>
            <a:pPr lvl="1"/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duroam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INFN-dot1x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Ongoing: gradual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replacement of older devices with new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points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Tandem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</a:p>
          <a:p>
            <a:pPr lvl="1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signal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uality in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meeting room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Some issues during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VAX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Computing Room works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now fixed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 Houses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Guest Houses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B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miss fiber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network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infrastructure (no cabling at all)</a:t>
            </a:r>
          </a:p>
          <a:p>
            <a:pPr lvl="2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weak signal from other buildings</a:t>
            </a:r>
          </a:p>
          <a:p>
            <a:pPr lvl="2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Fibers installation scheduled in 2024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Temporary solution for Guest House C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Advanced Test Phase</a:t>
            </a:r>
          </a:p>
          <a:p>
            <a:pPr lvl="2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Mesh Technology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vailable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end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  <a:p>
            <a:pPr marL="109728" indent="0" algn="ctr">
              <a:buNone/>
            </a:pP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</a:p>
          <a:p>
            <a:pPr marL="109728" indent="0" algn="ctr">
              <a:buNone/>
            </a:pP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</p:txBody>
      </p:sp>
      <p:sp>
        <p:nvSpPr>
          <p:cNvPr id="5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6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SPARE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5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2379239" y="1412776"/>
            <a:ext cx="7200800" cy="3528392"/>
          </a:xfrm>
          <a:noFill/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LNL Computing </a:t>
            </a:r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VAX Computing Room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</a:p>
          <a:p>
            <a:pPr lvl="1"/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LNL Network Infrastructure</a:t>
            </a:r>
          </a:p>
          <a:p>
            <a:pPr lvl="1"/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Fiber Installations</a:t>
            </a:r>
          </a:p>
          <a:p>
            <a:pPr lvl="1"/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 gateway and VPN for experiments</a:t>
            </a:r>
          </a:p>
          <a:p>
            <a:pPr lvl="1"/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Wi-Fi support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799856" y="260648"/>
            <a:ext cx="25922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LOGO_NOME_ESTESO_LN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data 1"/>
          <p:cNvSpPr txBox="1">
            <a:spLocks/>
          </p:cNvSpPr>
          <p:nvPr/>
        </p:nvSpPr>
        <p:spPr>
          <a:xfrm>
            <a:off x="178180" y="6438751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2639617" y="78552"/>
            <a:ext cx="736359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LNL </a:t>
            </a: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Computing Infrastructure – Data Centers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2"/>
          <p:cNvSpPr txBox="1">
            <a:spLocks/>
          </p:cNvSpPr>
          <p:nvPr/>
        </p:nvSpPr>
        <p:spPr>
          <a:xfrm>
            <a:off x="1559496" y="717584"/>
            <a:ext cx="9577063" cy="165106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The support for </a:t>
            </a:r>
            <a:r>
              <a:rPr lang="it-IT" sz="20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AGATA@LNL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it-IT" alt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p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 an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opportunity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the LNL to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renew and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upgrade the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computing infrastructures</a:t>
            </a:r>
          </a:p>
          <a:p>
            <a:pPr lvl="1"/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VAX Computing Room renovation</a:t>
            </a:r>
          </a:p>
          <a:p>
            <a:pPr lvl="1"/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New Data Center</a:t>
            </a:r>
            <a:endParaRPr lang="it-I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49668" y="2787405"/>
            <a:ext cx="5976664" cy="1872208"/>
            <a:chOff x="1544478" y="4599415"/>
            <a:chExt cx="5976664" cy="1872208"/>
          </a:xfrm>
        </p:grpSpPr>
        <p:sp>
          <p:nvSpPr>
            <p:cNvPr id="32" name="Rectangle 31"/>
            <p:cNvSpPr/>
            <p:nvPr/>
          </p:nvSpPr>
          <p:spPr>
            <a:xfrm>
              <a:off x="1544478" y="4599415"/>
              <a:ext cx="5976664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15"/>
            <p:cNvSpPr/>
            <p:nvPr/>
          </p:nvSpPr>
          <p:spPr>
            <a:xfrm>
              <a:off x="5071230" y="4611828"/>
              <a:ext cx="1751978" cy="344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New Data Center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6175" y="4929226"/>
              <a:ext cx="2002089" cy="15249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0723" y="5199468"/>
              <a:ext cx="1427792" cy="994446"/>
            </a:xfrm>
            <a:prstGeom prst="rect">
              <a:avLst/>
            </a:prstGeom>
          </p:spPr>
        </p:pic>
        <p:sp>
          <p:nvSpPr>
            <p:cNvPr id="27" name="Rettangolo 15"/>
            <p:cNvSpPr/>
            <p:nvPr/>
          </p:nvSpPr>
          <p:spPr>
            <a:xfrm>
              <a:off x="1757224" y="4603431"/>
              <a:ext cx="175197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GRID Data Center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 rot="16200000">
              <a:off x="3980259" y="5146883"/>
              <a:ext cx="303432" cy="78622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328" y="2787405"/>
            <a:ext cx="5976664" cy="1872208"/>
            <a:chOff x="1544478" y="2518092"/>
            <a:chExt cx="5976664" cy="1872208"/>
          </a:xfrm>
        </p:grpSpPr>
        <p:sp>
          <p:nvSpPr>
            <p:cNvPr id="6" name="Rectangle 5"/>
            <p:cNvSpPr/>
            <p:nvPr/>
          </p:nvSpPr>
          <p:spPr>
            <a:xfrm>
              <a:off x="1544478" y="2518092"/>
              <a:ext cx="5976664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15"/>
            <p:cNvSpPr/>
            <p:nvPr/>
          </p:nvSpPr>
          <p:spPr>
            <a:xfrm>
              <a:off x="1916944" y="2664597"/>
              <a:ext cx="17254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VAX Room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rot="16200000">
              <a:off x="4233933" y="3093556"/>
              <a:ext cx="303432" cy="78622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38" y="3069776"/>
              <a:ext cx="2498588" cy="11513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7154" y="3069776"/>
              <a:ext cx="2185022" cy="1007296"/>
            </a:xfrm>
            <a:prstGeom prst="rect">
              <a:avLst/>
            </a:prstGeom>
          </p:spPr>
        </p:pic>
        <p:sp>
          <p:nvSpPr>
            <p:cNvPr id="18" name="Rettangolo 15"/>
            <p:cNvSpPr/>
            <p:nvPr/>
          </p:nvSpPr>
          <p:spPr>
            <a:xfrm>
              <a:off x="5300211" y="2696732"/>
              <a:ext cx="17254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New VAX Room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Segnaposto data 1"/>
          <p:cNvSpPr>
            <a:spLocks noGrp="1"/>
          </p:cNvSpPr>
          <p:nvPr>
            <p:ph type="dt" sz="half" idx="10"/>
          </p:nvPr>
        </p:nvSpPr>
        <p:spPr>
          <a:xfrm>
            <a:off x="178180" y="6438751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28" name="Picture 2" descr="LOGO_NOME_ESTESO_LN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58053" y="4891781"/>
            <a:ext cx="5748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for AGATA DAQ, up to 20kW IT power,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V1 electronics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ancillaries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1517" y="4891780"/>
            <a:ext cx="590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for AGATA DAQ up to 2</a:t>
            </a:r>
            <a:r>
              <a:rPr lang="it-IT" altLang="en-US" sz="2400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it-IT" altLang="en-US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V2 electronics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ancillaries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4551253" y="135231"/>
            <a:ext cx="676875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VAX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Computing </a:t>
            </a:r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Room (Feb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2022)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85" y="1131831"/>
            <a:ext cx="4285915" cy="1975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209" y="1145435"/>
            <a:ext cx="4258398" cy="19622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738683" y="4670381"/>
            <a:ext cx="1725441" cy="1686032"/>
            <a:chOff x="8372036" y="3881755"/>
            <a:chExt cx="1725441" cy="16860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494" y="3881755"/>
              <a:ext cx="1264524" cy="1686032"/>
            </a:xfrm>
            <a:prstGeom prst="rect">
              <a:avLst/>
            </a:prstGeom>
          </p:spPr>
        </p:pic>
        <p:sp>
          <p:nvSpPr>
            <p:cNvPr id="23" name="Rettangolo 15"/>
            <p:cNvSpPr/>
            <p:nvPr/>
          </p:nvSpPr>
          <p:spPr>
            <a:xfrm>
              <a:off x="8372036" y="3881755"/>
              <a:ext cx="17254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AGATA fibers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ettangolo 15"/>
          <p:cNvSpPr/>
          <p:nvPr/>
        </p:nvSpPr>
        <p:spPr>
          <a:xfrm>
            <a:off x="4332032" y="790851"/>
            <a:ext cx="17254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REI120 walls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64733" y="3468223"/>
            <a:ext cx="2915816" cy="2697811"/>
            <a:chOff x="123446" y="3547874"/>
            <a:chExt cx="2915816" cy="26978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46" y="4901494"/>
              <a:ext cx="2915816" cy="134419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446" y="3547874"/>
              <a:ext cx="2915816" cy="1344191"/>
            </a:xfrm>
            <a:prstGeom prst="rect">
              <a:avLst/>
            </a:prstGeom>
          </p:spPr>
        </p:pic>
        <p:sp>
          <p:nvSpPr>
            <p:cNvPr id="25" name="Rettangolo 15"/>
            <p:cNvSpPr/>
            <p:nvPr/>
          </p:nvSpPr>
          <p:spPr>
            <a:xfrm>
              <a:off x="123447" y="4791982"/>
              <a:ext cx="17254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Cooling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ttangolo 15"/>
          <p:cNvSpPr/>
          <p:nvPr/>
        </p:nvSpPr>
        <p:spPr>
          <a:xfrm>
            <a:off x="9768408" y="806881"/>
            <a:ext cx="17254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New racks</a:t>
            </a:r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15012" y="3336078"/>
            <a:ext cx="2106376" cy="3111974"/>
            <a:chOff x="3168496" y="3466256"/>
            <a:chExt cx="2106376" cy="31119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52652" y="4908940"/>
              <a:ext cx="2285134" cy="1053446"/>
            </a:xfrm>
            <a:prstGeom prst="rect">
              <a:avLst/>
            </a:prstGeom>
          </p:spPr>
        </p:pic>
        <p:sp>
          <p:nvSpPr>
            <p:cNvPr id="26" name="Rettangolo 15"/>
            <p:cNvSpPr/>
            <p:nvPr/>
          </p:nvSpPr>
          <p:spPr>
            <a:xfrm>
              <a:off x="3372741" y="3466256"/>
              <a:ext cx="1725441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Power distribution: electric panels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943" y="4293096"/>
              <a:ext cx="1052929" cy="22851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960096" y="3756483"/>
            <a:ext cx="2346381" cy="2409551"/>
            <a:chOff x="5697433" y="3451044"/>
            <a:chExt cx="2346381" cy="2409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433" y="3743431"/>
              <a:ext cx="975533" cy="21171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294" y="3865851"/>
              <a:ext cx="1323520" cy="1764044"/>
            </a:xfrm>
            <a:prstGeom prst="rect">
              <a:avLst/>
            </a:prstGeom>
          </p:spPr>
        </p:pic>
        <p:sp>
          <p:nvSpPr>
            <p:cNvPr id="28" name="Rettangolo 15"/>
            <p:cNvSpPr/>
            <p:nvPr/>
          </p:nvSpPr>
          <p:spPr>
            <a:xfrm>
              <a:off x="6057473" y="3451044"/>
              <a:ext cx="172544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Fire estinguishing system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Segnaposto data 1"/>
          <p:cNvSpPr>
            <a:spLocks noGrp="1"/>
          </p:cNvSpPr>
          <p:nvPr>
            <p:ph type="dt" sz="half" idx="10"/>
          </p:nvPr>
        </p:nvSpPr>
        <p:spPr>
          <a:xfrm>
            <a:off x="35695" y="6492875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21" name="Picture 20" descr="A room with a white and pink ceiling&#10;&#10;Description automatically generated">
            <a:extLst>
              <a:ext uri="{FF2B5EF4-FFF2-40B4-BE49-F238E27FC236}">
                <a16:creationId xmlns:a16="http://schemas.microsoft.com/office/drawing/2014/main" id="{0AD284BB-78B0-A50A-32BC-402A9A430F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44" y="1145436"/>
            <a:ext cx="2616271" cy="1962203"/>
          </a:xfrm>
          <a:prstGeom prst="rect">
            <a:avLst/>
          </a:prstGeom>
        </p:spPr>
      </p:pic>
      <p:pic>
        <p:nvPicPr>
          <p:cNvPr id="29" name="Picture 2" descr="LOGO_NOME_ESTESO_LN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42" y="88281"/>
            <a:ext cx="2185022" cy="10072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617" y="3175920"/>
            <a:ext cx="2498588" cy="11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991544" y="181349"/>
            <a:ext cx="61926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VAX Computing Room</a:t>
            </a:r>
          </a:p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AGATA DAQ (March/May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2022)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egnaposto data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733FFE-5140-081D-062D-EC5BF27D4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69" y="1306983"/>
            <a:ext cx="3638550" cy="48514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ACAB50-5B8A-BB70-0134-51BFD3BD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2204864"/>
            <a:ext cx="3098223" cy="4130964"/>
          </a:xfrm>
          <a:prstGeom prst="rect">
            <a:avLst/>
          </a:prstGeom>
        </p:spPr>
      </p:pic>
      <p:pic>
        <p:nvPicPr>
          <p:cNvPr id="32" name="Picture 2" descr="LOGO_NOME_ESTESO_LN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271089"/>
            <a:ext cx="3096344" cy="55052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74" y="21191"/>
            <a:ext cx="2498588" cy="11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775520" y="41149"/>
            <a:ext cx="768991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VAX Computing Room</a:t>
            </a:r>
          </a:p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Summer 2023</a:t>
            </a:r>
          </a:p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Fiber reorganization and Upgrade of the air conditioning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egnaposto data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63352" y="1310455"/>
            <a:ext cx="11676062" cy="4810703"/>
            <a:chOff x="515938" y="1272791"/>
            <a:chExt cx="11676062" cy="48107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D16DF2-2CB3-7858-17B4-1F7F0490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3965" y="1272791"/>
              <a:ext cx="2706020" cy="481070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E1606B6-B39B-7694-D902-8544949A8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938" y="1272791"/>
              <a:ext cx="3608027" cy="481070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12B003-EF84-E0A1-1FEE-037A2F7FF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985" y="1272791"/>
              <a:ext cx="2706020" cy="48107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3644F1B-F7A6-2CB1-926C-5D8BD19BE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3974" y="1272791"/>
              <a:ext cx="3608026" cy="4810702"/>
            </a:xfrm>
            <a:prstGeom prst="rect">
              <a:avLst/>
            </a:prstGeom>
          </p:spPr>
        </p:pic>
      </p:grpSp>
      <p:pic>
        <p:nvPicPr>
          <p:cNvPr id="34" name="Picture 2" descr="LOGO_NOME_ESTESO_LN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5657"/>
            <a:ext cx="2498588" cy="11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1991544" y="116632"/>
            <a:ext cx="734481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VAX Computing Room</a:t>
            </a:r>
          </a:p>
          <a:p>
            <a:pPr algn="ctr"/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egnaposto data 1"/>
          <p:cNvSpPr>
            <a:spLocks noGrp="1"/>
          </p:cNvSpPr>
          <p:nvPr>
            <p:ph type="dt" sz="half" idx="10"/>
          </p:nvPr>
        </p:nvSpPr>
        <p:spPr>
          <a:xfrm>
            <a:off x="47328" y="6453336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" y="1383504"/>
            <a:ext cx="7717302" cy="4349752"/>
          </a:xfrm>
          <a:prstGeom prst="rect">
            <a:avLst/>
          </a:prstGeom>
        </p:spPr>
      </p:pic>
      <p:pic>
        <p:nvPicPr>
          <p:cNvPr id="8" name="Picture 2" descr="LOGO_NOME_ESTESO_LN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/>
          </p:cNvSpPr>
          <p:nvPr/>
        </p:nvSpPr>
        <p:spPr>
          <a:xfrm>
            <a:off x="8019364" y="1556792"/>
            <a:ext cx="4083982" cy="460851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Up to 20 kW IT power</a:t>
            </a:r>
          </a:p>
          <a:p>
            <a:endParaRPr lang="en-US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AGATA DAQ racks</a:t>
            </a:r>
          </a:p>
          <a:p>
            <a:r>
              <a:rPr lang="en-US" sz="28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Network racks</a:t>
            </a:r>
          </a:p>
          <a:p>
            <a:r>
              <a:rPr lang="en-US" sz="28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LNL IT racks</a:t>
            </a:r>
          </a:p>
          <a:p>
            <a:endParaRPr lang="en-US" sz="2800" dirty="0" smtClean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Coming: GARR-T POP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rack</a:t>
            </a:r>
            <a:endParaRPr lang="en-US" sz="2400" dirty="0" smtClean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100 Gb internet link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ready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5657"/>
            <a:ext cx="2498588" cy="115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/>
          <p:cNvSpPr/>
          <p:nvPr/>
        </p:nvSpPr>
        <p:spPr>
          <a:xfrm>
            <a:off x="2082440" y="56558"/>
            <a:ext cx="736359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LNL Computing </a:t>
            </a:r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Infrastructure: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New Data Center</a:t>
            </a:r>
            <a:endParaRPr 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83632" y="1124744"/>
            <a:ext cx="5976664" cy="1872208"/>
            <a:chOff x="1544478" y="4599415"/>
            <a:chExt cx="5976664" cy="1872208"/>
          </a:xfrm>
        </p:grpSpPr>
        <p:sp>
          <p:nvSpPr>
            <p:cNvPr id="32" name="Rectangle 31"/>
            <p:cNvSpPr/>
            <p:nvPr/>
          </p:nvSpPr>
          <p:spPr>
            <a:xfrm>
              <a:off x="1544478" y="4599415"/>
              <a:ext cx="5976664" cy="187220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15"/>
            <p:cNvSpPr/>
            <p:nvPr/>
          </p:nvSpPr>
          <p:spPr>
            <a:xfrm>
              <a:off x="5071230" y="4611828"/>
              <a:ext cx="1751978" cy="344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New Data Center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6175" y="4929226"/>
              <a:ext cx="2002089" cy="152496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0723" y="5199468"/>
              <a:ext cx="1427792" cy="994446"/>
            </a:xfrm>
            <a:prstGeom prst="rect">
              <a:avLst/>
            </a:prstGeom>
          </p:spPr>
        </p:pic>
        <p:sp>
          <p:nvSpPr>
            <p:cNvPr id="27" name="Rettangolo 15"/>
            <p:cNvSpPr/>
            <p:nvPr/>
          </p:nvSpPr>
          <p:spPr>
            <a:xfrm>
              <a:off x="1757224" y="4603431"/>
              <a:ext cx="175197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GRID Data Center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 rot="16200000">
              <a:off x="3980259" y="5146883"/>
              <a:ext cx="303432" cy="78622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Segnaposto data 1"/>
          <p:cNvSpPr>
            <a:spLocks noGrp="1"/>
          </p:cNvSpPr>
          <p:nvPr>
            <p:ph type="dt" sz="half" idx="10"/>
          </p:nvPr>
        </p:nvSpPr>
        <p:spPr>
          <a:xfrm>
            <a:off x="47328" y="6453336"/>
            <a:ext cx="2048148" cy="365125"/>
          </a:xfrm>
        </p:spPr>
        <p:txBody>
          <a:bodyPr/>
          <a:lstStyle/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28" name="Rectangle 2"/>
          <p:cNvSpPr>
            <a:spLocks noGrp="1"/>
          </p:cNvSpPr>
          <p:nvPr>
            <p:ph idx="1"/>
          </p:nvPr>
        </p:nvSpPr>
        <p:spPr>
          <a:xfrm>
            <a:off x="185747" y="3103312"/>
            <a:ext cx="11814909" cy="3170366"/>
          </a:xfrm>
          <a:noFill/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New Data Center will </a:t>
            </a:r>
            <a:r>
              <a:rPr lang="it-IT" sz="2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Grid Computing Room</a:t>
            </a:r>
          </a:p>
          <a:p>
            <a:pPr lvl="1"/>
            <a:r>
              <a:rPr lang="it-IT" sz="20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AGATA@LNL DAQ + ancillaries, local experiments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local IT network services</a:t>
            </a:r>
          </a:p>
          <a:p>
            <a:pPr lvl="1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INFN Business Continuity and Disaster Recovery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center (LNL, CNAF, LNF)</a:t>
            </a:r>
          </a:p>
          <a:p>
            <a:pPr lvl="1"/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LHC-Grid Tier2 Data Analysis Center: CMS and Alice experiments</a:t>
            </a:r>
          </a:p>
          <a:p>
            <a:pPr lvl="1"/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PNRR: ICSC (Italian Center for Supercomputing) and Terabit (Terabit Network for Research and Academic Big Data in Italy) projects</a:t>
            </a:r>
          </a:p>
          <a:p>
            <a:pPr lvl="1"/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INFN Cloud and CloudVeneto (INFN-LNL, INFN-PD, UniPD) Data Center</a:t>
            </a:r>
          </a:p>
          <a:p>
            <a:pPr lvl="1"/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Regione Veneto supercomputing HPC infrastructure - Application</a:t>
            </a:r>
          </a:p>
          <a:p>
            <a:pPr lvl="5"/>
            <a:r>
              <a:rPr lang="it-IT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UniPD, UniVE, UniVR, INFN-LNL, INFN-PD</a:t>
            </a:r>
          </a:p>
        </p:txBody>
      </p:sp>
      <p:pic>
        <p:nvPicPr>
          <p:cNvPr id="33" name="Picture 2" descr="LOGO_NOME_ESTESO_LN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0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7368" y="1196752"/>
            <a:ext cx="8568952" cy="4464496"/>
            <a:chOff x="2298200" y="606358"/>
            <a:chExt cx="8125701" cy="43801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8200" y="606358"/>
              <a:ext cx="6669891" cy="4380198"/>
            </a:xfrm>
            <a:prstGeom prst="rect">
              <a:avLst/>
            </a:prstGeom>
          </p:spPr>
        </p:pic>
        <p:sp>
          <p:nvSpPr>
            <p:cNvPr id="7" name="Rettangolo 15"/>
            <p:cNvSpPr/>
            <p:nvPr/>
          </p:nvSpPr>
          <p:spPr>
            <a:xfrm>
              <a:off x="3009254" y="2780928"/>
              <a:ext cx="1214539" cy="52322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NEW DATA CENTER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ttangolo 15"/>
            <p:cNvSpPr/>
            <p:nvPr/>
          </p:nvSpPr>
          <p:spPr>
            <a:xfrm>
              <a:off x="3009253" y="3989553"/>
              <a:ext cx="110164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SPES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ttangolo 15"/>
            <p:cNvSpPr/>
            <p:nvPr/>
          </p:nvSpPr>
          <p:spPr>
            <a:xfrm>
              <a:off x="5633145" y="3153347"/>
              <a:ext cx="78132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AGATA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ttangolo 15"/>
            <p:cNvSpPr/>
            <p:nvPr/>
          </p:nvSpPr>
          <p:spPr>
            <a:xfrm>
              <a:off x="4698325" y="4533503"/>
              <a:ext cx="64262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GRID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ttangolo 15"/>
            <p:cNvSpPr/>
            <p:nvPr/>
          </p:nvSpPr>
          <p:spPr>
            <a:xfrm>
              <a:off x="6176816" y="3384715"/>
              <a:ext cx="56942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VAX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ttangolo 15"/>
            <p:cNvSpPr/>
            <p:nvPr/>
          </p:nvSpPr>
          <p:spPr>
            <a:xfrm>
              <a:off x="8726094" y="936150"/>
              <a:ext cx="1697807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LNL</a:t>
              </a:r>
            </a:p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Entrance</a:t>
              </a:r>
              <a:endParaRPr lang="it-IT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ttangolo 15"/>
          <p:cNvSpPr/>
          <p:nvPr/>
        </p:nvSpPr>
        <p:spPr>
          <a:xfrm>
            <a:off x="3143672" y="123209"/>
            <a:ext cx="56166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LNL New </a:t>
            </a:r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Data Center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LOGO_NOME_ESTESO_LN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6632"/>
            <a:ext cx="12241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data 1"/>
          <p:cNvSpPr txBox="1">
            <a:spLocks/>
          </p:cNvSpPr>
          <p:nvPr/>
        </p:nvSpPr>
        <p:spPr>
          <a:xfrm>
            <a:off x="47328" y="6453336"/>
            <a:ext cx="2048148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M.Gulmini</a:t>
            </a:r>
            <a:r>
              <a:rPr lang="en-US" dirty="0" smtClean="0"/>
              <a:t>, LNL User Meeting, 16 November, 2023</a:t>
            </a:r>
            <a:endParaRPr lang="en-US" dirty="0"/>
          </a:p>
        </p:txBody>
      </p:sp>
      <p:sp>
        <p:nvSpPr>
          <p:cNvPr id="18" name="Rectangle 2"/>
          <p:cNvSpPr txBox="1">
            <a:spLocks/>
          </p:cNvSpPr>
          <p:nvPr/>
        </p:nvSpPr>
        <p:spPr>
          <a:xfrm>
            <a:off x="7706294" y="2356966"/>
            <a:ext cx="4083982" cy="330428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phases:</a:t>
            </a:r>
          </a:p>
          <a:p>
            <a:r>
              <a:rPr lang="en-US" sz="24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0: Building</a:t>
            </a:r>
          </a:p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1: AGATA DAQ support</a:t>
            </a:r>
          </a:p>
          <a:p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2: Scientific Computing (Grid Data Center replacement)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3: Upgrade for New Applications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424" y="0"/>
            <a:ext cx="2219443" cy="15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strmSess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4B2C8F-C7CE-4FA1-B28D-E59C84E15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BrainstrmSess</Template>
  <TotalTime>0</TotalTime>
  <Words>898</Words>
  <Application>Microsoft Office PowerPoint</Application>
  <PresentationFormat>Widescreen</PresentationFormat>
  <Paragraphs>172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Courier New</vt:lpstr>
      <vt:lpstr>Lucida Sans Unicode</vt:lpstr>
      <vt:lpstr>Symbol</vt:lpstr>
      <vt:lpstr>Verdana</vt:lpstr>
      <vt:lpstr>Wingdings 2</vt:lpstr>
      <vt:lpstr>Wingdings 3</vt:lpstr>
      <vt:lpstr>BrainstrmSess</vt:lpstr>
      <vt:lpstr>The LNL computing and network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2014-02-12T16:17:56Z</dcterms:created>
  <dcterms:modified xsi:type="dcterms:W3CDTF">2023-11-16T10:50:05Z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