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330" r:id="rId5"/>
    <p:sldId id="1462" r:id="rId6"/>
    <p:sldId id="2119" r:id="rId7"/>
    <p:sldId id="1458" r:id="rId8"/>
    <p:sldId id="1459" r:id="rId9"/>
    <p:sldId id="2118" r:id="rId10"/>
    <p:sldId id="1418" r:id="rId11"/>
    <p:sldId id="2125" r:id="rId12"/>
    <p:sldId id="2137" r:id="rId13"/>
    <p:sldId id="2138" r:id="rId14"/>
    <p:sldId id="2101" r:id="rId15"/>
    <p:sldId id="2140" r:id="rId16"/>
    <p:sldId id="2141" r:id="rId17"/>
    <p:sldId id="2129" r:id="rId18"/>
    <p:sldId id="2130" r:id="rId19"/>
    <p:sldId id="2131" r:id="rId20"/>
    <p:sldId id="2135" r:id="rId21"/>
    <p:sldId id="2139" r:id="rId22"/>
    <p:sldId id="2126" r:id="rId23"/>
    <p:sldId id="2127" r:id="rId24"/>
    <p:sldId id="2128" r:id="rId25"/>
    <p:sldId id="2142" r:id="rId26"/>
    <p:sldId id="2136" r:id="rId27"/>
    <p:sldId id="2143" r:id="rId28"/>
    <p:sldId id="2144" r:id="rId29"/>
    <p:sldId id="2145" r:id="rId30"/>
    <p:sldId id="1395"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initials="E" lastIdx="1" clrIdx="0">
    <p:extLst>
      <p:ext uri="{19B8F6BF-5375-455C-9EA6-DF929625EA0E}">
        <p15:presenceInfo xmlns:p15="http://schemas.microsoft.com/office/powerpoint/2012/main" userId="4ba4f2a2551795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9933FF"/>
    <a:srgbClr val="DFDA00"/>
    <a:srgbClr val="DD9401"/>
    <a:srgbClr val="B88C00"/>
    <a:srgbClr val="3333CC"/>
    <a:srgbClr val="FF66FF"/>
    <a:srgbClr val="FF9900"/>
    <a:srgbClr val="CCFF33"/>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86405" autoAdjust="0"/>
  </p:normalViewPr>
  <p:slideViewPr>
    <p:cSldViewPr snapToGrid="0">
      <p:cViewPr varScale="1">
        <p:scale>
          <a:sx n="140" d="100"/>
          <a:sy n="140" d="100"/>
        </p:scale>
        <p:origin x="1104" y="120"/>
      </p:cViewPr>
      <p:guideLst/>
    </p:cSldViewPr>
  </p:slideViewPr>
  <p:notesTextViewPr>
    <p:cViewPr>
      <p:scale>
        <a:sx n="3" d="2"/>
        <a:sy n="3" d="2"/>
      </p:scale>
      <p:origin x="0" y="0"/>
    </p:cViewPr>
  </p:notesTextViewPr>
  <p:notesViewPr>
    <p:cSldViewPr snapToGrid="0">
      <p:cViewPr varScale="1">
        <p:scale>
          <a:sx n="65" d="100"/>
          <a:sy n="65" d="100"/>
        </p:scale>
        <p:origin x="2299"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nric\Desktop\User%20meeting\Beam%20on%20target_proiezione.xlsb.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nric\Desktop\User%20meeting\Beam%20on%20target_proiezione.xlsb.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nric\Desktop\User%20meeting\Beam%20on%20target_prova.xlsb.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tx>
            <c:strRef>
              <c:f>Foglio1!$F$1</c:f>
              <c:strCache>
                <c:ptCount val="1"/>
                <c:pt idx="0">
                  <c:v>TANDEM</c:v>
                </c:pt>
              </c:strCache>
            </c:strRef>
          </c:tx>
          <c:spPr>
            <a:solidFill>
              <a:schemeClr val="accent2">
                <a:lumMod val="75000"/>
              </a:schemeClr>
            </a:solidFill>
            <a:ln>
              <a:noFill/>
            </a:ln>
            <a:effectLst>
              <a:outerShdw blurRad="57150" dist="19050" dir="5400000" algn="ctr" rotWithShape="0">
                <a:srgbClr val="000000">
                  <a:alpha val="63000"/>
                </a:srgbClr>
              </a:outerShdw>
            </a:effectLst>
            <a:sp3d/>
          </c:spPr>
          <c:invertIfNegative val="0"/>
          <c:cat>
            <c:strRef>
              <c:f>Foglio1!$A$2:$A$15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2023(now)</c:v>
                </c:pt>
              </c:strCache>
            </c:strRef>
          </c:cat>
          <c:val>
            <c:numRef>
              <c:f>Foglio1!$F$2:$F$15</c:f>
              <c:numCache>
                <c:formatCode>General</c:formatCode>
                <c:ptCount val="14"/>
                <c:pt idx="0">
                  <c:v>542</c:v>
                </c:pt>
                <c:pt idx="1">
                  <c:v>1565</c:v>
                </c:pt>
                <c:pt idx="2">
                  <c:v>2231</c:v>
                </c:pt>
                <c:pt idx="3">
                  <c:v>2011.5</c:v>
                </c:pt>
                <c:pt idx="4">
                  <c:v>2770</c:v>
                </c:pt>
                <c:pt idx="5">
                  <c:v>3024</c:v>
                </c:pt>
                <c:pt idx="6">
                  <c:v>2686</c:v>
                </c:pt>
                <c:pt idx="7">
                  <c:v>520</c:v>
                </c:pt>
                <c:pt idx="8">
                  <c:v>1588</c:v>
                </c:pt>
                <c:pt idx="9">
                  <c:v>103.5</c:v>
                </c:pt>
                <c:pt idx="10">
                  <c:v>506</c:v>
                </c:pt>
                <c:pt idx="11">
                  <c:v>563</c:v>
                </c:pt>
                <c:pt idx="12">
                  <c:v>2030</c:v>
                </c:pt>
                <c:pt idx="13">
                  <c:v>1180</c:v>
                </c:pt>
              </c:numCache>
            </c:numRef>
          </c:val>
          <c:extLst>
            <c:ext xmlns:c16="http://schemas.microsoft.com/office/drawing/2014/chart" uri="{C3380CC4-5D6E-409C-BE32-E72D297353CC}">
              <c16:uniqueId val="{00000000-794E-4EB3-A22C-E2C9C0884E7A}"/>
            </c:ext>
          </c:extLst>
        </c:ser>
        <c:ser>
          <c:idx val="2"/>
          <c:order val="2"/>
          <c:tx>
            <c:strRef>
              <c:f>Foglio1!$G$1</c:f>
              <c:strCache>
                <c:ptCount val="1"/>
                <c:pt idx="0">
                  <c:v>TANDEM-ALPI</c:v>
                </c:pt>
              </c:strCache>
            </c:strRef>
          </c:tx>
          <c:spPr>
            <a:solidFill>
              <a:srgbClr val="FFFF00"/>
            </a:solidFill>
            <a:ln>
              <a:noFill/>
            </a:ln>
            <a:effectLst>
              <a:outerShdw blurRad="57150" dist="19050" dir="5400000" algn="ctr" rotWithShape="0">
                <a:srgbClr val="000000">
                  <a:alpha val="63000"/>
                </a:srgbClr>
              </a:outerShdw>
            </a:effectLst>
            <a:sp3d/>
          </c:spPr>
          <c:invertIfNegative val="0"/>
          <c:cat>
            <c:strRef>
              <c:f>Foglio1!$A$2:$A$15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2023(now)</c:v>
                </c:pt>
              </c:strCache>
            </c:strRef>
          </c:cat>
          <c:val>
            <c:numRef>
              <c:f>Foglio1!$G$2:$G$15</c:f>
              <c:numCache>
                <c:formatCode>General</c:formatCode>
                <c:ptCount val="14"/>
                <c:pt idx="0">
                  <c:v>174</c:v>
                </c:pt>
                <c:pt idx="1">
                  <c:v>1379.5</c:v>
                </c:pt>
                <c:pt idx="2">
                  <c:v>433.5</c:v>
                </c:pt>
                <c:pt idx="3">
                  <c:v>744.5</c:v>
                </c:pt>
                <c:pt idx="4">
                  <c:v>113.5</c:v>
                </c:pt>
                <c:pt idx="5">
                  <c:v>825.5</c:v>
                </c:pt>
                <c:pt idx="6">
                  <c:v>94</c:v>
                </c:pt>
                <c:pt idx="7">
                  <c:v>0</c:v>
                </c:pt>
                <c:pt idx="8">
                  <c:v>336</c:v>
                </c:pt>
                <c:pt idx="9">
                  <c:v>0</c:v>
                </c:pt>
                <c:pt idx="10">
                  <c:v>168</c:v>
                </c:pt>
                <c:pt idx="11">
                  <c:v>156</c:v>
                </c:pt>
                <c:pt idx="12">
                  <c:v>186</c:v>
                </c:pt>
                <c:pt idx="13">
                  <c:v>53</c:v>
                </c:pt>
              </c:numCache>
            </c:numRef>
          </c:val>
          <c:extLst>
            <c:ext xmlns:c16="http://schemas.microsoft.com/office/drawing/2014/chart" uri="{C3380CC4-5D6E-409C-BE32-E72D297353CC}">
              <c16:uniqueId val="{00000001-794E-4EB3-A22C-E2C9C0884E7A}"/>
            </c:ext>
          </c:extLst>
        </c:ser>
        <c:ser>
          <c:idx val="3"/>
          <c:order val="3"/>
          <c:tx>
            <c:strRef>
              <c:f>Foglio1!$H$1</c:f>
              <c:strCache>
                <c:ptCount val="1"/>
                <c:pt idx="0">
                  <c:v>PIAVE-ALPI</c:v>
                </c:pt>
              </c:strCache>
            </c:strRef>
          </c:tx>
          <c:spPr>
            <a:solidFill>
              <a:srgbClr val="0070C0"/>
            </a:solidFill>
            <a:ln>
              <a:noFill/>
            </a:ln>
            <a:effectLst>
              <a:outerShdw blurRad="57150" dist="19050" dir="5400000" algn="ctr" rotWithShape="0">
                <a:srgbClr val="000000">
                  <a:alpha val="63000"/>
                </a:srgbClr>
              </a:outerShdw>
            </a:effectLst>
            <a:sp3d/>
          </c:spPr>
          <c:invertIfNegative val="0"/>
          <c:cat>
            <c:strRef>
              <c:f>Foglio1!$A$2:$A$15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2023(now)</c:v>
                </c:pt>
              </c:strCache>
            </c:strRef>
          </c:cat>
          <c:val>
            <c:numRef>
              <c:f>Foglio1!$H$2:$H$15</c:f>
              <c:numCache>
                <c:formatCode>General</c:formatCode>
                <c:ptCount val="14"/>
                <c:pt idx="0">
                  <c:v>0</c:v>
                </c:pt>
                <c:pt idx="1">
                  <c:v>989</c:v>
                </c:pt>
                <c:pt idx="2">
                  <c:v>162</c:v>
                </c:pt>
                <c:pt idx="3">
                  <c:v>271.5</c:v>
                </c:pt>
                <c:pt idx="4">
                  <c:v>369.5</c:v>
                </c:pt>
                <c:pt idx="5">
                  <c:v>0</c:v>
                </c:pt>
                <c:pt idx="6">
                  <c:v>130</c:v>
                </c:pt>
                <c:pt idx="7">
                  <c:v>272</c:v>
                </c:pt>
                <c:pt idx="8">
                  <c:v>329.5</c:v>
                </c:pt>
                <c:pt idx="9">
                  <c:v>424.5</c:v>
                </c:pt>
                <c:pt idx="10">
                  <c:v>0</c:v>
                </c:pt>
                <c:pt idx="11">
                  <c:v>0</c:v>
                </c:pt>
                <c:pt idx="12">
                  <c:v>344</c:v>
                </c:pt>
                <c:pt idx="13">
                  <c:v>1638.5</c:v>
                </c:pt>
              </c:numCache>
            </c:numRef>
          </c:val>
          <c:extLst>
            <c:ext xmlns:c16="http://schemas.microsoft.com/office/drawing/2014/chart" uri="{C3380CC4-5D6E-409C-BE32-E72D297353CC}">
              <c16:uniqueId val="{00000002-794E-4EB3-A22C-E2C9C0884E7A}"/>
            </c:ext>
          </c:extLst>
        </c:ser>
        <c:ser>
          <c:idx val="4"/>
          <c:order val="4"/>
          <c:tx>
            <c:strRef>
              <c:f>Foglio1!$I$1</c:f>
              <c:strCache>
                <c:ptCount val="1"/>
                <c:pt idx="0">
                  <c:v>AN2000</c:v>
                </c:pt>
              </c:strCache>
            </c:strRef>
          </c:tx>
          <c:spPr>
            <a:solidFill>
              <a:srgbClr val="FFC000"/>
            </a:solidFill>
            <a:ln>
              <a:noFill/>
            </a:ln>
            <a:effectLst>
              <a:outerShdw blurRad="57150" dist="19050" dir="5400000" algn="ctr" rotWithShape="0">
                <a:srgbClr val="000000">
                  <a:alpha val="63000"/>
                </a:srgbClr>
              </a:outerShdw>
            </a:effectLst>
            <a:sp3d/>
          </c:spPr>
          <c:invertIfNegative val="0"/>
          <c:cat>
            <c:strRef>
              <c:f>Foglio1!$A$2:$A$15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2023(now)</c:v>
                </c:pt>
              </c:strCache>
            </c:strRef>
          </c:cat>
          <c:val>
            <c:numRef>
              <c:f>Foglio1!$I$2:$I$15</c:f>
              <c:numCache>
                <c:formatCode>General</c:formatCode>
                <c:ptCount val="14"/>
                <c:pt idx="0">
                  <c:v>1480</c:v>
                </c:pt>
                <c:pt idx="1">
                  <c:v>2000</c:v>
                </c:pt>
                <c:pt idx="2">
                  <c:v>1610</c:v>
                </c:pt>
                <c:pt idx="3">
                  <c:v>1890</c:v>
                </c:pt>
                <c:pt idx="4">
                  <c:v>1029</c:v>
                </c:pt>
                <c:pt idx="5">
                  <c:v>975</c:v>
                </c:pt>
                <c:pt idx="6">
                  <c:v>1275</c:v>
                </c:pt>
                <c:pt idx="7">
                  <c:v>1031</c:v>
                </c:pt>
                <c:pt idx="8">
                  <c:v>1138</c:v>
                </c:pt>
                <c:pt idx="9">
                  <c:v>868</c:v>
                </c:pt>
                <c:pt idx="10">
                  <c:v>638</c:v>
                </c:pt>
                <c:pt idx="11">
                  <c:v>1621</c:v>
                </c:pt>
                <c:pt idx="12">
                  <c:v>1049</c:v>
                </c:pt>
                <c:pt idx="13">
                  <c:v>815.45</c:v>
                </c:pt>
              </c:numCache>
            </c:numRef>
          </c:val>
          <c:extLst>
            <c:ext xmlns:c16="http://schemas.microsoft.com/office/drawing/2014/chart" uri="{C3380CC4-5D6E-409C-BE32-E72D297353CC}">
              <c16:uniqueId val="{00000003-794E-4EB3-A22C-E2C9C0884E7A}"/>
            </c:ext>
          </c:extLst>
        </c:ser>
        <c:ser>
          <c:idx val="5"/>
          <c:order val="5"/>
          <c:tx>
            <c:strRef>
              <c:f>Foglio1!$J$1</c:f>
              <c:strCache>
                <c:ptCount val="1"/>
                <c:pt idx="0">
                  <c:v>CN</c:v>
                </c:pt>
              </c:strCache>
            </c:strRef>
          </c:tx>
          <c:spPr>
            <a:solidFill>
              <a:srgbClr val="7030A0"/>
            </a:solidFill>
            <a:ln>
              <a:noFill/>
            </a:ln>
            <a:effectLst>
              <a:outerShdw blurRad="57150" dist="19050" dir="5400000" algn="ctr" rotWithShape="0">
                <a:srgbClr val="000000">
                  <a:alpha val="63000"/>
                </a:srgbClr>
              </a:outerShdw>
            </a:effectLst>
            <a:sp3d/>
          </c:spPr>
          <c:invertIfNegative val="0"/>
          <c:cat>
            <c:strRef>
              <c:f>Foglio1!$A$2:$A$15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2023(now)</c:v>
                </c:pt>
              </c:strCache>
            </c:strRef>
          </c:cat>
          <c:val>
            <c:numRef>
              <c:f>Foglio1!$J$2:$J$15</c:f>
              <c:numCache>
                <c:formatCode>General</c:formatCode>
                <c:ptCount val="14"/>
                <c:pt idx="0">
                  <c:v>1274</c:v>
                </c:pt>
                <c:pt idx="1">
                  <c:v>1104</c:v>
                </c:pt>
                <c:pt idx="2">
                  <c:v>1029</c:v>
                </c:pt>
                <c:pt idx="3">
                  <c:v>1237</c:v>
                </c:pt>
                <c:pt idx="4">
                  <c:v>1119</c:v>
                </c:pt>
                <c:pt idx="5">
                  <c:v>1081</c:v>
                </c:pt>
                <c:pt idx="6">
                  <c:v>1268</c:v>
                </c:pt>
                <c:pt idx="7">
                  <c:v>1193</c:v>
                </c:pt>
                <c:pt idx="8">
                  <c:v>1018</c:v>
                </c:pt>
                <c:pt idx="9">
                  <c:v>948</c:v>
                </c:pt>
                <c:pt idx="10">
                  <c:v>815</c:v>
                </c:pt>
                <c:pt idx="11">
                  <c:v>1361</c:v>
                </c:pt>
                <c:pt idx="12">
                  <c:v>1247</c:v>
                </c:pt>
                <c:pt idx="13">
                  <c:v>1369</c:v>
                </c:pt>
              </c:numCache>
            </c:numRef>
          </c:val>
          <c:extLst>
            <c:ext xmlns:c16="http://schemas.microsoft.com/office/drawing/2014/chart" uri="{C3380CC4-5D6E-409C-BE32-E72D297353CC}">
              <c16:uniqueId val="{00000004-794E-4EB3-A22C-E2C9C0884E7A}"/>
            </c:ext>
          </c:extLst>
        </c:ser>
        <c:ser>
          <c:idx val="6"/>
          <c:order val="6"/>
          <c:tx>
            <c:strRef>
              <c:f>Foglio1!$K$1</c:f>
              <c:strCache>
                <c:ptCount val="1"/>
                <c:pt idx="0">
                  <c:v>TOTAL</c:v>
                </c:pt>
              </c:strCache>
            </c:strRef>
          </c:tx>
          <c:spPr>
            <a:solidFill>
              <a:srgbClr val="00B050"/>
            </a:solidFill>
            <a:ln>
              <a:noFill/>
            </a:ln>
            <a:effectLst>
              <a:outerShdw blurRad="57150" dist="19050" dir="5400000" algn="ctr" rotWithShape="0">
                <a:srgbClr val="000000">
                  <a:alpha val="63000"/>
                </a:srgbClr>
              </a:outerShdw>
            </a:effectLst>
            <a:sp3d/>
          </c:spPr>
          <c:invertIfNegative val="0"/>
          <c:cat>
            <c:strRef>
              <c:f>Foglio1!$A$2:$A$15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2023(now)</c:v>
                </c:pt>
              </c:strCache>
            </c:strRef>
          </c:cat>
          <c:val>
            <c:numRef>
              <c:f>Foglio1!$K$2:$K$15</c:f>
              <c:numCache>
                <c:formatCode>General</c:formatCode>
                <c:ptCount val="14"/>
                <c:pt idx="0">
                  <c:v>3470</c:v>
                </c:pt>
                <c:pt idx="1">
                  <c:v>7037.5</c:v>
                </c:pt>
                <c:pt idx="2">
                  <c:v>5465.5</c:v>
                </c:pt>
                <c:pt idx="3">
                  <c:v>6154.5</c:v>
                </c:pt>
                <c:pt idx="4">
                  <c:v>5401</c:v>
                </c:pt>
                <c:pt idx="5">
                  <c:v>5905.5</c:v>
                </c:pt>
                <c:pt idx="6">
                  <c:v>5453</c:v>
                </c:pt>
                <c:pt idx="7">
                  <c:v>3016</c:v>
                </c:pt>
                <c:pt idx="8">
                  <c:v>4409.5</c:v>
                </c:pt>
                <c:pt idx="9">
                  <c:v>2344</c:v>
                </c:pt>
                <c:pt idx="10">
                  <c:v>2127</c:v>
                </c:pt>
                <c:pt idx="11">
                  <c:v>3701</c:v>
                </c:pt>
                <c:pt idx="12">
                  <c:v>4856</c:v>
                </c:pt>
                <c:pt idx="13">
                  <c:v>5055.95</c:v>
                </c:pt>
              </c:numCache>
            </c:numRef>
          </c:val>
          <c:extLst>
            <c:ext xmlns:c16="http://schemas.microsoft.com/office/drawing/2014/chart" uri="{C3380CC4-5D6E-409C-BE32-E72D297353CC}">
              <c16:uniqueId val="{00000005-794E-4EB3-A22C-E2C9C0884E7A}"/>
            </c:ext>
          </c:extLst>
        </c:ser>
        <c:dLbls>
          <c:showLegendKey val="0"/>
          <c:showVal val="0"/>
          <c:showCatName val="0"/>
          <c:showSerName val="0"/>
          <c:showPercent val="0"/>
          <c:showBubbleSize val="0"/>
        </c:dLbls>
        <c:gapWidth val="150"/>
        <c:shape val="box"/>
        <c:axId val="1120871599"/>
        <c:axId val="511574447"/>
        <c:axId val="0"/>
        <c:extLst>
          <c:ext xmlns:c15="http://schemas.microsoft.com/office/drawing/2012/chart" uri="{02D57815-91ED-43cb-92C2-25804820EDAC}">
            <c15:filteredBarSeries>
              <c15:ser>
                <c:idx val="0"/>
                <c:order val="0"/>
                <c:tx>
                  <c:strRef>
                    <c:extLst>
                      <c:ext uri="{02D57815-91ED-43cb-92C2-25804820EDAC}">
                        <c15:formulaRef>
                          <c15:sqref>Foglio1!$A$1</c15:sqref>
                        </c15:formulaRef>
                      </c:ext>
                    </c:extLst>
                    <c:strCache>
                      <c:ptCount val="1"/>
                      <c:pt idx="0">
                        <c:v>anno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extLst>
                      <c:ext uri="{02D57815-91ED-43cb-92C2-25804820EDAC}">
                        <c15:formulaRef>
                          <c15:sqref>Foglio1!$A$2:$A$15</c15:sqref>
                        </c15:formulaRef>
                      </c:ext>
                    </c:extLst>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2023(now)</c:v>
                      </c:pt>
                    </c:strCache>
                  </c:strRef>
                </c:cat>
                <c:val>
                  <c:numRef>
                    <c:extLst>
                      <c:ext uri="{02D57815-91ED-43cb-92C2-25804820EDAC}">
                        <c15:formulaRef>
                          <c15:sqref>Foglio1!$A$2:$A$12</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extLst>
                  <c:ext xmlns:c16="http://schemas.microsoft.com/office/drawing/2014/chart" uri="{C3380CC4-5D6E-409C-BE32-E72D297353CC}">
                    <c16:uniqueId val="{00000006-794E-4EB3-A22C-E2C9C0884E7A}"/>
                  </c:ext>
                </c:extLst>
              </c15:ser>
            </c15:filteredBarSeries>
          </c:ext>
        </c:extLst>
      </c:bar3DChart>
      <c:catAx>
        <c:axId val="1120871599"/>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1574447"/>
        <c:crosses val="autoZero"/>
        <c:auto val="1"/>
        <c:lblAlgn val="ctr"/>
        <c:lblOffset val="100"/>
        <c:noMultiLvlLbl val="0"/>
      </c:catAx>
      <c:valAx>
        <c:axId val="511574447"/>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Hours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2087159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tx>
            <c:strRef>
              <c:f>'Foglio1 (2)'!$F$1</c:f>
              <c:strCache>
                <c:ptCount val="1"/>
                <c:pt idx="0">
                  <c:v>TANDEM</c:v>
                </c:pt>
              </c:strCache>
            </c:strRef>
          </c:tx>
          <c:spPr>
            <a:solidFill>
              <a:schemeClr val="accent2">
                <a:lumMod val="75000"/>
              </a:schemeClr>
            </a:solidFill>
            <a:ln>
              <a:noFill/>
            </a:ln>
            <a:effectLst>
              <a:outerShdw blurRad="57150" dist="19050" dir="5400000" algn="ctr" rotWithShape="0">
                <a:srgbClr val="000000">
                  <a:alpha val="63000"/>
                </a:srgbClr>
              </a:outerShdw>
            </a:effectLst>
            <a:sp3d/>
          </c:spPr>
          <c:invertIfNegative val="0"/>
          <c:cat>
            <c:strRef>
              <c:f>'Foglio1 (2)'!$A$2:$A$15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2023(dec)</c:v>
                </c:pt>
              </c:strCache>
            </c:strRef>
          </c:cat>
          <c:val>
            <c:numRef>
              <c:f>'Foglio1 (2)'!$F$2:$F$15</c:f>
              <c:numCache>
                <c:formatCode>General</c:formatCode>
                <c:ptCount val="14"/>
                <c:pt idx="0">
                  <c:v>542</c:v>
                </c:pt>
                <c:pt idx="1">
                  <c:v>1565</c:v>
                </c:pt>
                <c:pt idx="2">
                  <c:v>2231</c:v>
                </c:pt>
                <c:pt idx="3">
                  <c:v>2011.5</c:v>
                </c:pt>
                <c:pt idx="4">
                  <c:v>2770</c:v>
                </c:pt>
                <c:pt idx="5">
                  <c:v>3024</c:v>
                </c:pt>
                <c:pt idx="6">
                  <c:v>2686</c:v>
                </c:pt>
                <c:pt idx="7">
                  <c:v>520</c:v>
                </c:pt>
                <c:pt idx="8">
                  <c:v>1588</c:v>
                </c:pt>
                <c:pt idx="9">
                  <c:v>103.5</c:v>
                </c:pt>
                <c:pt idx="10">
                  <c:v>506</c:v>
                </c:pt>
                <c:pt idx="11">
                  <c:v>563</c:v>
                </c:pt>
                <c:pt idx="12">
                  <c:v>2030</c:v>
                </c:pt>
                <c:pt idx="13">
                  <c:v>1751</c:v>
                </c:pt>
              </c:numCache>
            </c:numRef>
          </c:val>
          <c:extLst>
            <c:ext xmlns:c16="http://schemas.microsoft.com/office/drawing/2014/chart" uri="{C3380CC4-5D6E-409C-BE32-E72D297353CC}">
              <c16:uniqueId val="{00000000-FE03-46C5-AADA-AA88A3F313E5}"/>
            </c:ext>
          </c:extLst>
        </c:ser>
        <c:ser>
          <c:idx val="2"/>
          <c:order val="2"/>
          <c:tx>
            <c:strRef>
              <c:f>'Foglio1 (2)'!$G$1</c:f>
              <c:strCache>
                <c:ptCount val="1"/>
                <c:pt idx="0">
                  <c:v>TANDEM-ALPI</c:v>
                </c:pt>
              </c:strCache>
            </c:strRef>
          </c:tx>
          <c:spPr>
            <a:solidFill>
              <a:srgbClr val="FFFF00"/>
            </a:solidFill>
            <a:ln>
              <a:noFill/>
            </a:ln>
            <a:effectLst>
              <a:outerShdw blurRad="57150" dist="19050" dir="5400000" algn="ctr" rotWithShape="0">
                <a:srgbClr val="000000">
                  <a:alpha val="63000"/>
                </a:srgbClr>
              </a:outerShdw>
            </a:effectLst>
            <a:sp3d/>
          </c:spPr>
          <c:invertIfNegative val="0"/>
          <c:cat>
            <c:strRef>
              <c:f>'Foglio1 (2)'!$A$2:$A$15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2023(dec)</c:v>
                </c:pt>
              </c:strCache>
            </c:strRef>
          </c:cat>
          <c:val>
            <c:numRef>
              <c:f>'Foglio1 (2)'!$G$2:$G$15</c:f>
              <c:numCache>
                <c:formatCode>General</c:formatCode>
                <c:ptCount val="14"/>
                <c:pt idx="0">
                  <c:v>174</c:v>
                </c:pt>
                <c:pt idx="1">
                  <c:v>1379.5</c:v>
                </c:pt>
                <c:pt idx="2">
                  <c:v>433.5</c:v>
                </c:pt>
                <c:pt idx="3">
                  <c:v>744.5</c:v>
                </c:pt>
                <c:pt idx="4">
                  <c:v>113.5</c:v>
                </c:pt>
                <c:pt idx="5">
                  <c:v>825.5</c:v>
                </c:pt>
                <c:pt idx="6">
                  <c:v>94</c:v>
                </c:pt>
                <c:pt idx="7">
                  <c:v>0</c:v>
                </c:pt>
                <c:pt idx="8">
                  <c:v>336</c:v>
                </c:pt>
                <c:pt idx="9">
                  <c:v>0</c:v>
                </c:pt>
                <c:pt idx="10">
                  <c:v>168</c:v>
                </c:pt>
                <c:pt idx="11">
                  <c:v>156</c:v>
                </c:pt>
                <c:pt idx="12">
                  <c:v>186</c:v>
                </c:pt>
                <c:pt idx="13">
                  <c:v>53</c:v>
                </c:pt>
              </c:numCache>
            </c:numRef>
          </c:val>
          <c:extLst>
            <c:ext xmlns:c16="http://schemas.microsoft.com/office/drawing/2014/chart" uri="{C3380CC4-5D6E-409C-BE32-E72D297353CC}">
              <c16:uniqueId val="{00000001-FE03-46C5-AADA-AA88A3F313E5}"/>
            </c:ext>
          </c:extLst>
        </c:ser>
        <c:ser>
          <c:idx val="3"/>
          <c:order val="3"/>
          <c:tx>
            <c:strRef>
              <c:f>'Foglio1 (2)'!$H$1</c:f>
              <c:strCache>
                <c:ptCount val="1"/>
                <c:pt idx="0">
                  <c:v>PIAVE-ALPI</c:v>
                </c:pt>
              </c:strCache>
            </c:strRef>
          </c:tx>
          <c:spPr>
            <a:solidFill>
              <a:srgbClr val="0070C0"/>
            </a:solidFill>
            <a:ln>
              <a:noFill/>
            </a:ln>
            <a:effectLst>
              <a:outerShdw blurRad="57150" dist="19050" dir="5400000" algn="ctr" rotWithShape="0">
                <a:srgbClr val="000000">
                  <a:alpha val="63000"/>
                </a:srgbClr>
              </a:outerShdw>
            </a:effectLst>
            <a:sp3d/>
          </c:spPr>
          <c:invertIfNegative val="0"/>
          <c:cat>
            <c:strRef>
              <c:f>'Foglio1 (2)'!$A$2:$A$15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2023(dec)</c:v>
                </c:pt>
              </c:strCache>
            </c:strRef>
          </c:cat>
          <c:val>
            <c:numRef>
              <c:f>'Foglio1 (2)'!$H$2:$H$15</c:f>
              <c:numCache>
                <c:formatCode>General</c:formatCode>
                <c:ptCount val="14"/>
                <c:pt idx="0">
                  <c:v>0</c:v>
                </c:pt>
                <c:pt idx="1">
                  <c:v>989</c:v>
                </c:pt>
                <c:pt idx="2">
                  <c:v>162</c:v>
                </c:pt>
                <c:pt idx="3">
                  <c:v>271.5</c:v>
                </c:pt>
                <c:pt idx="4">
                  <c:v>369.5</c:v>
                </c:pt>
                <c:pt idx="5">
                  <c:v>0</c:v>
                </c:pt>
                <c:pt idx="6">
                  <c:v>130</c:v>
                </c:pt>
                <c:pt idx="7">
                  <c:v>272</c:v>
                </c:pt>
                <c:pt idx="8">
                  <c:v>329.5</c:v>
                </c:pt>
                <c:pt idx="9">
                  <c:v>424.5</c:v>
                </c:pt>
                <c:pt idx="10">
                  <c:v>0</c:v>
                </c:pt>
                <c:pt idx="11">
                  <c:v>0</c:v>
                </c:pt>
                <c:pt idx="12">
                  <c:v>344</c:v>
                </c:pt>
                <c:pt idx="13">
                  <c:v>1638.5</c:v>
                </c:pt>
              </c:numCache>
            </c:numRef>
          </c:val>
          <c:extLst>
            <c:ext xmlns:c16="http://schemas.microsoft.com/office/drawing/2014/chart" uri="{C3380CC4-5D6E-409C-BE32-E72D297353CC}">
              <c16:uniqueId val="{00000002-FE03-46C5-AADA-AA88A3F313E5}"/>
            </c:ext>
          </c:extLst>
        </c:ser>
        <c:ser>
          <c:idx val="4"/>
          <c:order val="4"/>
          <c:tx>
            <c:strRef>
              <c:f>'Foglio1 (2)'!$I$1</c:f>
              <c:strCache>
                <c:ptCount val="1"/>
                <c:pt idx="0">
                  <c:v>AN2000</c:v>
                </c:pt>
              </c:strCache>
            </c:strRef>
          </c:tx>
          <c:spPr>
            <a:solidFill>
              <a:srgbClr val="FFC000"/>
            </a:solidFill>
            <a:ln>
              <a:noFill/>
            </a:ln>
            <a:effectLst>
              <a:outerShdw blurRad="57150" dist="19050" dir="5400000" algn="ctr" rotWithShape="0">
                <a:srgbClr val="000000">
                  <a:alpha val="63000"/>
                </a:srgbClr>
              </a:outerShdw>
            </a:effectLst>
            <a:sp3d/>
          </c:spPr>
          <c:invertIfNegative val="0"/>
          <c:cat>
            <c:strRef>
              <c:f>'Foglio1 (2)'!$A$2:$A$15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2023(dec)</c:v>
                </c:pt>
              </c:strCache>
            </c:strRef>
          </c:cat>
          <c:val>
            <c:numRef>
              <c:f>'Foglio1 (2)'!$I$2:$I$15</c:f>
              <c:numCache>
                <c:formatCode>General</c:formatCode>
                <c:ptCount val="14"/>
                <c:pt idx="0">
                  <c:v>1480</c:v>
                </c:pt>
                <c:pt idx="1">
                  <c:v>2000</c:v>
                </c:pt>
                <c:pt idx="2">
                  <c:v>1610</c:v>
                </c:pt>
                <c:pt idx="3">
                  <c:v>1890</c:v>
                </c:pt>
                <c:pt idx="4">
                  <c:v>1029</c:v>
                </c:pt>
                <c:pt idx="5">
                  <c:v>975</c:v>
                </c:pt>
                <c:pt idx="6">
                  <c:v>1275</c:v>
                </c:pt>
                <c:pt idx="7">
                  <c:v>1031</c:v>
                </c:pt>
                <c:pt idx="8">
                  <c:v>1138</c:v>
                </c:pt>
                <c:pt idx="9">
                  <c:v>868</c:v>
                </c:pt>
                <c:pt idx="10">
                  <c:v>638</c:v>
                </c:pt>
                <c:pt idx="11">
                  <c:v>1621</c:v>
                </c:pt>
                <c:pt idx="12">
                  <c:v>1049</c:v>
                </c:pt>
                <c:pt idx="13">
                  <c:v>1189</c:v>
                </c:pt>
              </c:numCache>
            </c:numRef>
          </c:val>
          <c:extLst>
            <c:ext xmlns:c16="http://schemas.microsoft.com/office/drawing/2014/chart" uri="{C3380CC4-5D6E-409C-BE32-E72D297353CC}">
              <c16:uniqueId val="{00000003-FE03-46C5-AADA-AA88A3F313E5}"/>
            </c:ext>
          </c:extLst>
        </c:ser>
        <c:ser>
          <c:idx val="5"/>
          <c:order val="5"/>
          <c:tx>
            <c:strRef>
              <c:f>'Foglio1 (2)'!$J$1</c:f>
              <c:strCache>
                <c:ptCount val="1"/>
                <c:pt idx="0">
                  <c:v>CN</c:v>
                </c:pt>
              </c:strCache>
            </c:strRef>
          </c:tx>
          <c:spPr>
            <a:solidFill>
              <a:srgbClr val="7030A0"/>
            </a:solidFill>
            <a:ln>
              <a:noFill/>
            </a:ln>
            <a:effectLst>
              <a:outerShdw blurRad="57150" dist="19050" dir="5400000" algn="ctr" rotWithShape="0">
                <a:srgbClr val="000000">
                  <a:alpha val="63000"/>
                </a:srgbClr>
              </a:outerShdw>
            </a:effectLst>
            <a:sp3d/>
          </c:spPr>
          <c:invertIfNegative val="0"/>
          <c:cat>
            <c:strRef>
              <c:f>'Foglio1 (2)'!$A$2:$A$15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2023(dec)</c:v>
                </c:pt>
              </c:strCache>
            </c:strRef>
          </c:cat>
          <c:val>
            <c:numRef>
              <c:f>'Foglio1 (2)'!$J$2:$J$15</c:f>
              <c:numCache>
                <c:formatCode>General</c:formatCode>
                <c:ptCount val="14"/>
                <c:pt idx="0">
                  <c:v>1274</c:v>
                </c:pt>
                <c:pt idx="1">
                  <c:v>1104</c:v>
                </c:pt>
                <c:pt idx="2">
                  <c:v>1029</c:v>
                </c:pt>
                <c:pt idx="3">
                  <c:v>1237</c:v>
                </c:pt>
                <c:pt idx="4">
                  <c:v>1119</c:v>
                </c:pt>
                <c:pt idx="5">
                  <c:v>1081</c:v>
                </c:pt>
                <c:pt idx="6">
                  <c:v>1268</c:v>
                </c:pt>
                <c:pt idx="7">
                  <c:v>1193</c:v>
                </c:pt>
                <c:pt idx="8">
                  <c:v>1018</c:v>
                </c:pt>
                <c:pt idx="9">
                  <c:v>948</c:v>
                </c:pt>
                <c:pt idx="10">
                  <c:v>815</c:v>
                </c:pt>
                <c:pt idx="11">
                  <c:v>1361</c:v>
                </c:pt>
                <c:pt idx="12">
                  <c:v>1247</c:v>
                </c:pt>
                <c:pt idx="13">
                  <c:v>1900</c:v>
                </c:pt>
              </c:numCache>
            </c:numRef>
          </c:val>
          <c:extLst>
            <c:ext xmlns:c16="http://schemas.microsoft.com/office/drawing/2014/chart" uri="{C3380CC4-5D6E-409C-BE32-E72D297353CC}">
              <c16:uniqueId val="{00000004-FE03-46C5-AADA-AA88A3F313E5}"/>
            </c:ext>
          </c:extLst>
        </c:ser>
        <c:ser>
          <c:idx val="6"/>
          <c:order val="6"/>
          <c:tx>
            <c:strRef>
              <c:f>'Foglio1 (2)'!$K$1</c:f>
              <c:strCache>
                <c:ptCount val="1"/>
                <c:pt idx="0">
                  <c:v>TOTAL</c:v>
                </c:pt>
              </c:strCache>
            </c:strRef>
          </c:tx>
          <c:spPr>
            <a:solidFill>
              <a:srgbClr val="00B050"/>
            </a:solidFill>
            <a:ln>
              <a:noFill/>
            </a:ln>
            <a:effectLst>
              <a:outerShdw blurRad="57150" dist="19050" dir="5400000" algn="ctr" rotWithShape="0">
                <a:srgbClr val="000000">
                  <a:alpha val="63000"/>
                </a:srgbClr>
              </a:outerShdw>
            </a:effectLst>
            <a:sp3d/>
          </c:spPr>
          <c:invertIfNegative val="0"/>
          <c:cat>
            <c:strRef>
              <c:f>'Foglio1 (2)'!$A$2:$A$15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2023(dec)</c:v>
                </c:pt>
              </c:strCache>
            </c:strRef>
          </c:cat>
          <c:val>
            <c:numRef>
              <c:f>'Foglio1 (2)'!$K$2:$K$15</c:f>
              <c:numCache>
                <c:formatCode>General</c:formatCode>
                <c:ptCount val="14"/>
                <c:pt idx="0">
                  <c:v>3470</c:v>
                </c:pt>
                <c:pt idx="1">
                  <c:v>7037.5</c:v>
                </c:pt>
                <c:pt idx="2">
                  <c:v>5465.5</c:v>
                </c:pt>
                <c:pt idx="3">
                  <c:v>6154.5</c:v>
                </c:pt>
                <c:pt idx="4">
                  <c:v>5401</c:v>
                </c:pt>
                <c:pt idx="5">
                  <c:v>5905.5</c:v>
                </c:pt>
                <c:pt idx="6">
                  <c:v>5453</c:v>
                </c:pt>
                <c:pt idx="7">
                  <c:v>3016</c:v>
                </c:pt>
                <c:pt idx="8">
                  <c:v>4409.5</c:v>
                </c:pt>
                <c:pt idx="9">
                  <c:v>2344</c:v>
                </c:pt>
                <c:pt idx="10">
                  <c:v>2127</c:v>
                </c:pt>
                <c:pt idx="11">
                  <c:v>3701</c:v>
                </c:pt>
                <c:pt idx="12">
                  <c:v>4856</c:v>
                </c:pt>
                <c:pt idx="13">
                  <c:v>6531.5</c:v>
                </c:pt>
              </c:numCache>
            </c:numRef>
          </c:val>
          <c:extLst>
            <c:ext xmlns:c16="http://schemas.microsoft.com/office/drawing/2014/chart" uri="{C3380CC4-5D6E-409C-BE32-E72D297353CC}">
              <c16:uniqueId val="{00000005-FE03-46C5-AADA-AA88A3F313E5}"/>
            </c:ext>
          </c:extLst>
        </c:ser>
        <c:dLbls>
          <c:showLegendKey val="0"/>
          <c:showVal val="0"/>
          <c:showCatName val="0"/>
          <c:showSerName val="0"/>
          <c:showPercent val="0"/>
          <c:showBubbleSize val="0"/>
        </c:dLbls>
        <c:gapWidth val="150"/>
        <c:shape val="box"/>
        <c:axId val="1120871599"/>
        <c:axId val="511574447"/>
        <c:axId val="0"/>
        <c:extLst>
          <c:ext xmlns:c15="http://schemas.microsoft.com/office/drawing/2012/chart" uri="{02D57815-91ED-43cb-92C2-25804820EDAC}">
            <c15:filteredBarSeries>
              <c15:ser>
                <c:idx val="0"/>
                <c:order val="0"/>
                <c:tx>
                  <c:strRef>
                    <c:extLst>
                      <c:ext uri="{02D57815-91ED-43cb-92C2-25804820EDAC}">
                        <c15:formulaRef>
                          <c15:sqref>'Foglio1 (2)'!$A$1</c15:sqref>
                        </c15:formulaRef>
                      </c:ext>
                    </c:extLst>
                    <c:strCache>
                      <c:ptCount val="1"/>
                      <c:pt idx="0">
                        <c:v>anno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extLst>
                      <c:ext uri="{02D57815-91ED-43cb-92C2-25804820EDAC}">
                        <c15:formulaRef>
                          <c15:sqref>'Foglio1 (2)'!$A$2:$A$15</c15:sqref>
                        </c15:formulaRef>
                      </c:ext>
                    </c:extLst>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2023(dec)</c:v>
                      </c:pt>
                    </c:strCache>
                  </c:strRef>
                </c:cat>
                <c:val>
                  <c:numRef>
                    <c:extLst>
                      <c:ext uri="{02D57815-91ED-43cb-92C2-25804820EDAC}">
                        <c15:formulaRef>
                          <c15:sqref>'Foglio1 (2)'!$A$2:$A$12</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extLst>
                  <c:ext xmlns:c16="http://schemas.microsoft.com/office/drawing/2014/chart" uri="{C3380CC4-5D6E-409C-BE32-E72D297353CC}">
                    <c16:uniqueId val="{00000006-FE03-46C5-AADA-AA88A3F313E5}"/>
                  </c:ext>
                </c:extLst>
              </c15:ser>
            </c15:filteredBarSeries>
          </c:ext>
        </c:extLst>
      </c:bar3DChart>
      <c:catAx>
        <c:axId val="1120871599"/>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1574447"/>
        <c:crosses val="autoZero"/>
        <c:auto val="1"/>
        <c:lblAlgn val="ctr"/>
        <c:lblOffset val="100"/>
        <c:noMultiLvlLbl val="0"/>
      </c:catAx>
      <c:valAx>
        <c:axId val="511574447"/>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Hours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2087159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tx>
            <c:strRef>
              <c:f>Foglio1!$C$1</c:f>
              <c:strCache>
                <c:ptCount val="1"/>
                <c:pt idx="0">
                  <c:v>Beam on Target</c:v>
                </c:pt>
              </c:strCache>
            </c:strRef>
          </c:tx>
          <c:spPr>
            <a:solidFill>
              <a:srgbClr val="00B05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 (now)</c:v>
                </c:pt>
                <c:pt idx="3">
                  <c:v>22-23 (now)</c:v>
                </c:pt>
                <c:pt idx="4">
                  <c:v>2023 (end)</c:v>
                </c:pt>
                <c:pt idx="5">
                  <c:v>22-23 (end 2023)</c:v>
                </c:pt>
              </c:strCache>
            </c:strRef>
          </c:cat>
          <c:val>
            <c:numRef>
              <c:f>Foglio1!$C$14:$C$19</c:f>
              <c:numCache>
                <c:formatCode>General</c:formatCode>
                <c:ptCount val="6"/>
                <c:pt idx="1">
                  <c:v>2560</c:v>
                </c:pt>
                <c:pt idx="2">
                  <c:v>2871.5</c:v>
                </c:pt>
                <c:pt idx="3">
                  <c:v>5431.5</c:v>
                </c:pt>
                <c:pt idx="4">
                  <c:v>3442.5</c:v>
                </c:pt>
                <c:pt idx="5">
                  <c:v>6002.5</c:v>
                </c:pt>
              </c:numCache>
            </c:numRef>
          </c:val>
          <c:extLst>
            <c:ext xmlns:c16="http://schemas.microsoft.com/office/drawing/2014/chart" uri="{C3380CC4-5D6E-409C-BE32-E72D297353CC}">
              <c16:uniqueId val="{00000000-8E39-4B38-92B2-A80CCF3E0300}"/>
            </c:ext>
          </c:extLst>
        </c:ser>
        <c:ser>
          <c:idx val="5"/>
          <c:order val="2"/>
          <c:tx>
            <c:strRef>
              <c:f>Foglio1!$B$1</c:f>
              <c:strCache>
                <c:ptCount val="1"/>
                <c:pt idx="0">
                  <c:v>AGATA Beam on Target</c:v>
                </c:pt>
              </c:strCache>
            </c:strRef>
          </c:tx>
          <c:spPr>
            <a:solidFill>
              <a:schemeClr val="accent6">
                <a:lumMod val="50000"/>
              </a:schemeClr>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 (now)</c:v>
                </c:pt>
                <c:pt idx="3">
                  <c:v>22-23 (now)</c:v>
                </c:pt>
                <c:pt idx="4">
                  <c:v>2023 (end)</c:v>
                </c:pt>
                <c:pt idx="5">
                  <c:v>22-23 (end 2023)</c:v>
                </c:pt>
              </c:strCache>
            </c:strRef>
          </c:cat>
          <c:val>
            <c:numRef>
              <c:f>Foglio1!$B$14:$B$19</c:f>
              <c:numCache>
                <c:formatCode>General</c:formatCode>
                <c:ptCount val="6"/>
                <c:pt idx="0">
                  <c:v>6568</c:v>
                </c:pt>
                <c:pt idx="1">
                  <c:v>1712.5</c:v>
                </c:pt>
                <c:pt idx="2">
                  <c:v>2505.5</c:v>
                </c:pt>
                <c:pt idx="3">
                  <c:v>4218</c:v>
                </c:pt>
                <c:pt idx="4">
                  <c:v>2927.5</c:v>
                </c:pt>
                <c:pt idx="5">
                  <c:v>4640</c:v>
                </c:pt>
              </c:numCache>
            </c:numRef>
          </c:val>
          <c:extLst>
            <c:ext xmlns:c16="http://schemas.microsoft.com/office/drawing/2014/chart" uri="{C3380CC4-5D6E-409C-BE32-E72D297353CC}">
              <c16:uniqueId val="{00000001-8E39-4B38-92B2-A80CCF3E0300}"/>
            </c:ext>
          </c:extLst>
        </c:ser>
        <c:ser>
          <c:idx val="2"/>
          <c:order val="3"/>
          <c:tx>
            <c:strRef>
              <c:f>Foglio1!$E$1</c:f>
              <c:strCache>
                <c:ptCount val="1"/>
                <c:pt idx="0">
                  <c:v>Beam Preparation</c:v>
                </c:pt>
              </c:strCache>
            </c:strRef>
          </c:tx>
          <c:spPr>
            <a:solidFill>
              <a:srgbClr val="FFFF0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 (now)</c:v>
                </c:pt>
                <c:pt idx="3">
                  <c:v>22-23 (now)</c:v>
                </c:pt>
                <c:pt idx="4">
                  <c:v>2023 (end)</c:v>
                </c:pt>
                <c:pt idx="5">
                  <c:v>22-23 (end 2023)</c:v>
                </c:pt>
              </c:strCache>
            </c:strRef>
          </c:cat>
          <c:val>
            <c:numRef>
              <c:f>Foglio1!$E$14:$E$19</c:f>
              <c:numCache>
                <c:formatCode>General</c:formatCode>
                <c:ptCount val="6"/>
                <c:pt idx="1">
                  <c:v>541</c:v>
                </c:pt>
                <c:pt idx="2">
                  <c:v>1101</c:v>
                </c:pt>
                <c:pt idx="3">
                  <c:v>1642</c:v>
                </c:pt>
                <c:pt idx="4">
                  <c:v>1128</c:v>
                </c:pt>
                <c:pt idx="5">
                  <c:v>1669</c:v>
                </c:pt>
              </c:numCache>
            </c:numRef>
          </c:val>
          <c:extLst>
            <c:ext xmlns:c16="http://schemas.microsoft.com/office/drawing/2014/chart" uri="{C3380CC4-5D6E-409C-BE32-E72D297353CC}">
              <c16:uniqueId val="{00000002-8E39-4B38-92B2-A80CCF3E0300}"/>
            </c:ext>
          </c:extLst>
        </c:ser>
        <c:ser>
          <c:idx val="6"/>
          <c:order val="4"/>
          <c:tx>
            <c:strRef>
              <c:f>Foglio1!$D$1</c:f>
              <c:strCache>
                <c:ptCount val="1"/>
                <c:pt idx="0">
                  <c:v>AGATA Beam Preparation</c:v>
                </c:pt>
              </c:strCache>
            </c:strRef>
          </c:tx>
          <c:spPr>
            <a:solidFill>
              <a:schemeClr val="accent4">
                <a:lumMod val="75000"/>
              </a:schemeClr>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 (now)</c:v>
                </c:pt>
                <c:pt idx="3">
                  <c:v>22-23 (now)</c:v>
                </c:pt>
                <c:pt idx="4">
                  <c:v>2023 (end)</c:v>
                </c:pt>
                <c:pt idx="5">
                  <c:v>22-23 (end 2023)</c:v>
                </c:pt>
              </c:strCache>
            </c:strRef>
          </c:cat>
          <c:val>
            <c:numRef>
              <c:f>Foglio1!$D$14:$D$19</c:f>
              <c:numCache>
                <c:formatCode>General</c:formatCode>
                <c:ptCount val="6"/>
                <c:pt idx="1">
                  <c:v>368.5</c:v>
                </c:pt>
                <c:pt idx="2">
                  <c:v>849.5</c:v>
                </c:pt>
                <c:pt idx="3">
                  <c:v>1218</c:v>
                </c:pt>
                <c:pt idx="4">
                  <c:v>858.5</c:v>
                </c:pt>
                <c:pt idx="5">
                  <c:v>1227</c:v>
                </c:pt>
              </c:numCache>
            </c:numRef>
          </c:val>
          <c:extLst>
            <c:ext xmlns:c16="http://schemas.microsoft.com/office/drawing/2014/chart" uri="{C3380CC4-5D6E-409C-BE32-E72D297353CC}">
              <c16:uniqueId val="{00000003-8E39-4B38-92B2-A80CCF3E0300}"/>
            </c:ext>
          </c:extLst>
        </c:ser>
        <c:ser>
          <c:idx val="3"/>
          <c:order val="5"/>
          <c:tx>
            <c:strRef>
              <c:f>Foglio1!$F$1</c:f>
              <c:strCache>
                <c:ptCount val="1"/>
                <c:pt idx="0">
                  <c:v>Accelerator Division Tests</c:v>
                </c:pt>
              </c:strCache>
            </c:strRef>
          </c:tx>
          <c:spPr>
            <a:solidFill>
              <a:srgbClr val="FF33CC"/>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 (now)</c:v>
                </c:pt>
                <c:pt idx="3">
                  <c:v>22-23 (now)</c:v>
                </c:pt>
                <c:pt idx="4">
                  <c:v>2023 (end)</c:v>
                </c:pt>
                <c:pt idx="5">
                  <c:v>22-23 (end 2023)</c:v>
                </c:pt>
              </c:strCache>
            </c:strRef>
          </c:cat>
          <c:val>
            <c:numRef>
              <c:f>Foglio1!$F$14:$F$19</c:f>
              <c:numCache>
                <c:formatCode>General</c:formatCode>
                <c:ptCount val="6"/>
                <c:pt idx="1">
                  <c:v>240</c:v>
                </c:pt>
                <c:pt idx="2">
                  <c:v>214</c:v>
                </c:pt>
                <c:pt idx="3">
                  <c:v>454</c:v>
                </c:pt>
                <c:pt idx="4">
                  <c:v>214</c:v>
                </c:pt>
                <c:pt idx="5">
                  <c:v>454</c:v>
                </c:pt>
              </c:numCache>
            </c:numRef>
          </c:val>
          <c:extLst>
            <c:ext xmlns:c16="http://schemas.microsoft.com/office/drawing/2014/chart" uri="{C3380CC4-5D6E-409C-BE32-E72D297353CC}">
              <c16:uniqueId val="{00000004-8E39-4B38-92B2-A80CCF3E0300}"/>
            </c:ext>
          </c:extLst>
        </c:ser>
        <c:ser>
          <c:idx val="4"/>
          <c:order val="6"/>
          <c:tx>
            <c:strRef>
              <c:f>Foglio1!$G$1</c:f>
              <c:strCache>
                <c:ptCount val="1"/>
                <c:pt idx="0">
                  <c:v>Unscheduled Maintenance</c:v>
                </c:pt>
              </c:strCache>
            </c:strRef>
          </c:tx>
          <c:spPr>
            <a:solidFill>
              <a:srgbClr val="FF000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 (now)</c:v>
                </c:pt>
                <c:pt idx="3">
                  <c:v>22-23 (now)</c:v>
                </c:pt>
                <c:pt idx="4">
                  <c:v>2023 (end)</c:v>
                </c:pt>
                <c:pt idx="5">
                  <c:v>22-23 (end 2023)</c:v>
                </c:pt>
              </c:strCache>
            </c:strRef>
          </c:cat>
          <c:val>
            <c:numRef>
              <c:f>Foglio1!$G$14:$G$19</c:f>
              <c:numCache>
                <c:formatCode>General</c:formatCode>
                <c:ptCount val="6"/>
                <c:pt idx="1">
                  <c:v>461</c:v>
                </c:pt>
                <c:pt idx="2">
                  <c:v>517.5</c:v>
                </c:pt>
                <c:pt idx="3">
                  <c:v>978.5</c:v>
                </c:pt>
                <c:pt idx="4">
                  <c:v>517.5</c:v>
                </c:pt>
                <c:pt idx="5">
                  <c:v>978.5</c:v>
                </c:pt>
              </c:numCache>
            </c:numRef>
          </c:val>
          <c:extLst>
            <c:ext xmlns:c16="http://schemas.microsoft.com/office/drawing/2014/chart" uri="{C3380CC4-5D6E-409C-BE32-E72D297353CC}">
              <c16:uniqueId val="{00000005-8E39-4B38-92B2-A80CCF3E0300}"/>
            </c:ext>
          </c:extLst>
        </c:ser>
        <c:dLbls>
          <c:showLegendKey val="0"/>
          <c:showVal val="0"/>
          <c:showCatName val="0"/>
          <c:showSerName val="0"/>
          <c:showPercent val="0"/>
          <c:showBubbleSize val="0"/>
        </c:dLbls>
        <c:gapWidth val="150"/>
        <c:shape val="box"/>
        <c:axId val="1120871599"/>
        <c:axId val="511574447"/>
        <c:axId val="0"/>
        <c:extLst>
          <c:ext xmlns:c15="http://schemas.microsoft.com/office/drawing/2012/chart" uri="{02D57815-91ED-43cb-92C2-25804820EDAC}">
            <c15:filteredBarSeries>
              <c15:ser>
                <c:idx val="0"/>
                <c:order val="0"/>
                <c:tx>
                  <c:strRef>
                    <c:extLst>
                      <c:ext uri="{02D57815-91ED-43cb-92C2-25804820EDAC}">
                        <c15:formulaRef>
                          <c15:sqref>Foglio1!$A$1</c15:sqref>
                        </c15:formulaRef>
                      </c:ext>
                    </c:extLst>
                    <c:strCache>
                      <c:ptCount val="1"/>
                      <c:pt idx="0">
                        <c:v>anno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extLst>
                      <c:ext uri="{02D57815-91ED-43cb-92C2-25804820EDAC}">
                        <c15:formulaRef>
                          <c15:sqref>Foglio1!$A$14:$A$19</c15:sqref>
                        </c15:formulaRef>
                      </c:ext>
                    </c:extLst>
                    <c:strCache>
                      <c:ptCount val="6"/>
                      <c:pt idx="0">
                        <c:v>15-21 (GANIL)</c:v>
                      </c:pt>
                      <c:pt idx="1">
                        <c:v>2022</c:v>
                      </c:pt>
                      <c:pt idx="2">
                        <c:v>2023 (now)</c:v>
                      </c:pt>
                      <c:pt idx="3">
                        <c:v>22-23 (now)</c:v>
                      </c:pt>
                      <c:pt idx="4">
                        <c:v>2023 (end)</c:v>
                      </c:pt>
                      <c:pt idx="5">
                        <c:v>22-23 (end 2023)</c:v>
                      </c:pt>
                    </c:strCache>
                  </c:strRef>
                </c:cat>
                <c:val>
                  <c:numRef>
                    <c:extLst>
                      <c:ext uri="{02D57815-91ED-43cb-92C2-25804820EDAC}">
                        <c15:formulaRef>
                          <c15:sqref>Foglio1!$A$2:$A$12</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extLst>
                  <c:ext xmlns:c16="http://schemas.microsoft.com/office/drawing/2014/chart" uri="{C3380CC4-5D6E-409C-BE32-E72D297353CC}">
                    <c16:uniqueId val="{00000006-8E39-4B38-92B2-A80CCF3E0300}"/>
                  </c:ext>
                </c:extLst>
              </c15:ser>
            </c15:filteredBarSeries>
          </c:ext>
        </c:extLst>
      </c:bar3DChart>
      <c:catAx>
        <c:axId val="1120871599"/>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1574447"/>
        <c:crosses val="autoZero"/>
        <c:auto val="1"/>
        <c:lblAlgn val="ctr"/>
        <c:lblOffset val="100"/>
        <c:noMultiLvlLbl val="0"/>
      </c:catAx>
      <c:valAx>
        <c:axId val="511574447"/>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Hours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2087159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3C6DB-934B-4510-A89A-B4423A470A92}" type="datetimeFigureOut">
              <a:rPr lang="it-IT" smtClean="0"/>
              <a:t>16/11/2023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B0820-A2AE-4AFE-95E2-1A75AF5E5EE3}" type="slidenum">
              <a:rPr lang="it-IT" smtClean="0"/>
              <a:t>‹#›</a:t>
            </a:fld>
            <a:endParaRPr lang="it-IT"/>
          </a:p>
        </p:txBody>
      </p:sp>
    </p:spTree>
    <p:extLst>
      <p:ext uri="{BB962C8B-B14F-4D97-AF65-F5344CB8AC3E}">
        <p14:creationId xmlns:p14="http://schemas.microsoft.com/office/powerpoint/2010/main" val="146966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13B0820-A2AE-4AFE-95E2-1A75AF5E5EE3}" type="slidenum">
              <a:rPr lang="it-IT" smtClean="0"/>
              <a:t>1</a:t>
            </a:fld>
            <a:endParaRPr lang="it-IT"/>
          </a:p>
        </p:txBody>
      </p:sp>
    </p:spTree>
    <p:extLst>
      <p:ext uri="{BB962C8B-B14F-4D97-AF65-F5344CB8AC3E}">
        <p14:creationId xmlns:p14="http://schemas.microsoft.com/office/powerpoint/2010/main" val="2286878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10</a:t>
            </a:fld>
            <a:endParaRPr lang="it-IT"/>
          </a:p>
        </p:txBody>
      </p:sp>
    </p:spTree>
    <p:extLst>
      <p:ext uri="{BB962C8B-B14F-4D97-AF65-F5344CB8AC3E}">
        <p14:creationId xmlns:p14="http://schemas.microsoft.com/office/powerpoint/2010/main" val="4147819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11</a:t>
            </a:fld>
            <a:endParaRPr lang="it-IT"/>
          </a:p>
        </p:txBody>
      </p:sp>
    </p:spTree>
    <p:extLst>
      <p:ext uri="{BB962C8B-B14F-4D97-AF65-F5344CB8AC3E}">
        <p14:creationId xmlns:p14="http://schemas.microsoft.com/office/powerpoint/2010/main" val="58606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12</a:t>
            </a:fld>
            <a:endParaRPr lang="it-IT"/>
          </a:p>
        </p:txBody>
      </p:sp>
    </p:spTree>
    <p:extLst>
      <p:ext uri="{BB962C8B-B14F-4D97-AF65-F5344CB8AC3E}">
        <p14:creationId xmlns:p14="http://schemas.microsoft.com/office/powerpoint/2010/main" val="1287954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13</a:t>
            </a:fld>
            <a:endParaRPr lang="it-IT"/>
          </a:p>
        </p:txBody>
      </p:sp>
    </p:spTree>
    <p:extLst>
      <p:ext uri="{BB962C8B-B14F-4D97-AF65-F5344CB8AC3E}">
        <p14:creationId xmlns:p14="http://schemas.microsoft.com/office/powerpoint/2010/main" val="2646334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14</a:t>
            </a:fld>
            <a:endParaRPr lang="it-IT"/>
          </a:p>
        </p:txBody>
      </p:sp>
    </p:spTree>
    <p:extLst>
      <p:ext uri="{BB962C8B-B14F-4D97-AF65-F5344CB8AC3E}">
        <p14:creationId xmlns:p14="http://schemas.microsoft.com/office/powerpoint/2010/main" val="4113649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15</a:t>
            </a:fld>
            <a:endParaRPr lang="it-IT"/>
          </a:p>
        </p:txBody>
      </p:sp>
    </p:spTree>
    <p:extLst>
      <p:ext uri="{BB962C8B-B14F-4D97-AF65-F5344CB8AC3E}">
        <p14:creationId xmlns:p14="http://schemas.microsoft.com/office/powerpoint/2010/main" val="2927235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b="0" strike="noStrike" spc="-1" dirty="0">
              <a:solidFill>
                <a:srgbClr val="000000"/>
              </a:solidFill>
              <a:latin typeface="+mn-lt"/>
              <a:ea typeface="DejaVu Sans"/>
            </a:endParaRPr>
          </a:p>
          <a:p>
            <a:pPr marL="171450" indent="-171450">
              <a:buFont typeface="Arial" panose="020B0604020202020204" pitchFamily="34" charset="0"/>
              <a:buChar char="•"/>
              <a:defRPr/>
            </a:pPr>
            <a:r>
              <a:rPr lang="it-IT" sz="1200" spc="-1" dirty="0">
                <a:solidFill>
                  <a:srgbClr val="000000"/>
                </a:solidFill>
                <a:ea typeface="DejaVu Sans"/>
              </a:rPr>
              <a:t>La Sostituituzione dei</a:t>
            </a:r>
            <a:r>
              <a:rPr lang="it-IT" sz="1200" b="0" strike="noStrike" spc="-1" dirty="0">
                <a:solidFill>
                  <a:srgbClr val="000000"/>
                </a:solidFill>
                <a:latin typeface="+mn-lt"/>
                <a:ea typeface="DejaVu Sans"/>
              </a:rPr>
              <a:t> 13PC industriali con 8 Device master passando da controllo distribuito a centralizzato </a:t>
            </a:r>
            <a:r>
              <a:rPr lang="it-IT" sz="1200" spc="-1" dirty="0">
                <a:solidFill>
                  <a:srgbClr val="000000"/>
                </a:solidFill>
                <a:ea typeface="DejaVu Sans"/>
              </a:rPr>
              <a:t>pare essere andata a buon fine (scopo</a:t>
            </a:r>
            <a:r>
              <a:rPr lang="it-IT" sz="1200" b="0" strike="noStrike" spc="-1" dirty="0">
                <a:solidFill>
                  <a:srgbClr val="000000"/>
                </a:solidFill>
                <a:latin typeface="+mn-lt"/>
                <a:ea typeface="DejaVu Sans"/>
              </a:rPr>
              <a:t> di migliorare l’affidabilità e la manutenzione</a:t>
            </a:r>
            <a:r>
              <a:rPr lang="it-IT" sz="1200" spc="-1" dirty="0">
                <a:solidFill>
                  <a:srgbClr val="000000"/>
                </a:solidFill>
                <a:ea typeface="DejaVu Sans"/>
              </a:rPr>
              <a:t>)</a:t>
            </a:r>
            <a:endParaRPr lang="it-IT" sz="1200" b="0" strike="noStrike" spc="-1" dirty="0">
              <a:solidFill>
                <a:srgbClr val="000000"/>
              </a:solidFill>
              <a:latin typeface="+mn-lt"/>
              <a:ea typeface="DejaVu Sans"/>
              <a:cs typeface="Calibri"/>
            </a:endParaRPr>
          </a:p>
          <a:p>
            <a:pPr>
              <a:defRPr/>
            </a:pPr>
            <a:endParaRPr lang="it-IT" sz="1200" spc="-1" dirty="0">
              <a:solidFill>
                <a:srgbClr val="000000"/>
              </a:solidFill>
              <a:ea typeface="DejaVu Sans"/>
              <a:cs typeface="Calibri" panose="020F0502020204030204"/>
            </a:endParaRPr>
          </a:p>
          <a:p>
            <a:pPr marL="171450" indent="-171450">
              <a:buFont typeface="Arial" panose="020B0604020202020204" pitchFamily="34" charset="0"/>
              <a:buChar char="•"/>
              <a:defRPr/>
            </a:pPr>
            <a:r>
              <a:rPr lang="it-IT" sz="1200" spc="-1" dirty="0">
                <a:solidFill>
                  <a:srgbClr val="000000"/>
                </a:solidFill>
                <a:ea typeface="DejaVu Sans"/>
              </a:rPr>
              <a:t>Sw e interfaccia per diagnostiche SPES in produzione in ALPI </a:t>
            </a:r>
            <a:endParaRPr lang="it-IT" sz="1200" b="0" strike="noStrike" spc="-1" dirty="0">
              <a:solidFill>
                <a:srgbClr val="000000"/>
              </a:solidFill>
              <a:latin typeface="+mn-lt"/>
              <a:ea typeface="DejaVu Sans"/>
              <a:cs typeface="Calibri"/>
            </a:endParaRPr>
          </a:p>
          <a:p>
            <a:pPr marL="171450" indent="-171450">
              <a:buFont typeface="Arial" panose="020B0604020202020204" pitchFamily="34" charset="0"/>
              <a:buChar char="•"/>
              <a:defRPr/>
            </a:pPr>
            <a:r>
              <a:rPr lang="en-US" b="1" spc="-1" dirty="0"/>
              <a:t>NOTA</a:t>
            </a:r>
            <a:r>
              <a:rPr lang="en-US" spc="-1" dirty="0"/>
              <a:t> </a:t>
            </a:r>
            <a:r>
              <a:rPr lang="en-US" spc="-1" dirty="0" err="1"/>
              <a:t>Elettrovalvola</a:t>
            </a:r>
            <a:r>
              <a:rPr lang="en-US" spc="-1" dirty="0"/>
              <a:t> </a:t>
            </a:r>
            <a:r>
              <a:rPr lang="en-US" spc="-1" dirty="0" err="1"/>
              <a:t>diagnosticha</a:t>
            </a:r>
            <a:r>
              <a:rPr lang="en-US" spc="-1" dirty="0"/>
              <a:t> dopo ID2 è </a:t>
            </a:r>
            <a:r>
              <a:rPr lang="en-US" spc="-1" dirty="0" err="1"/>
              <a:t>ancora</a:t>
            </a:r>
            <a:r>
              <a:rPr lang="en-US" spc="-1" dirty="0"/>
              <a:t> </a:t>
            </a:r>
            <a:r>
              <a:rPr lang="en-US" spc="-1" dirty="0" err="1"/>
              <a:t>posticcia</a:t>
            </a:r>
            <a:r>
              <a:rPr lang="en-US" spc="-1" dirty="0"/>
              <a:t>? (era </a:t>
            </a:r>
            <a:r>
              <a:rPr lang="en-US" spc="-1" dirty="0" err="1"/>
              <a:t>stata</a:t>
            </a:r>
            <a:r>
              <a:rPr lang="en-US" spc="-1" dirty="0"/>
              <a:t> </a:t>
            </a:r>
            <a:r>
              <a:rPr lang="en-US" spc="-1" dirty="0" err="1"/>
              <a:t>smontata</a:t>
            </a:r>
            <a:r>
              <a:rPr lang="en-US" spc="-1" dirty="0"/>
              <a:t> al </a:t>
            </a:r>
            <a:r>
              <a:rPr lang="en-US" spc="-1" dirty="0" err="1"/>
              <a:t>volo</a:t>
            </a:r>
            <a:r>
              <a:rPr lang="en-US" spc="-1" dirty="0"/>
              <a:t> da ADIGE)</a:t>
            </a:r>
            <a:endParaRPr lang="it-IT" sz="1200" spc="-1" dirty="0">
              <a:solidFill>
                <a:srgbClr val="000000"/>
              </a:solidFill>
              <a:ea typeface="DejaVu Sans"/>
              <a:cs typeface="Calibri"/>
            </a:endParaRPr>
          </a:p>
          <a:p>
            <a:pPr marL="171450" indent="-171450">
              <a:buFont typeface="Arial" panose="020B0604020202020204" pitchFamily="34" charset="0"/>
              <a:buChar char="•"/>
              <a:defRPr/>
            </a:pPr>
            <a:r>
              <a:rPr lang="en-US" spc="-1" dirty="0">
                <a:solidFill>
                  <a:srgbClr val="000000"/>
                </a:solidFill>
                <a:ea typeface="DejaVu Sans"/>
                <a:cs typeface="Calibri"/>
              </a:rPr>
              <a:t>Le </a:t>
            </a:r>
            <a:r>
              <a:rPr lang="en-US" spc="-1" dirty="0" err="1">
                <a:solidFill>
                  <a:srgbClr val="000000"/>
                </a:solidFill>
                <a:ea typeface="DejaVu Sans"/>
                <a:cs typeface="Calibri"/>
              </a:rPr>
              <a:t>problematiche</a:t>
            </a:r>
            <a:r>
              <a:rPr lang="en-US" spc="-1" dirty="0">
                <a:solidFill>
                  <a:srgbClr val="000000"/>
                </a:solidFill>
                <a:ea typeface="DejaVu Sans"/>
                <a:cs typeface="Calibri"/>
              </a:rPr>
              <a:t> </a:t>
            </a:r>
            <a:r>
              <a:rPr lang="en-US" spc="-1" dirty="0" err="1">
                <a:solidFill>
                  <a:srgbClr val="000000"/>
                </a:solidFill>
                <a:ea typeface="DejaVu Sans"/>
                <a:cs typeface="Calibri"/>
              </a:rPr>
              <a:t>riguardano</a:t>
            </a:r>
            <a:r>
              <a:rPr lang="en-US" spc="-1" dirty="0">
                <a:solidFill>
                  <a:srgbClr val="000000"/>
                </a:solidFill>
                <a:ea typeface="DejaVu Sans"/>
                <a:cs typeface="Calibri"/>
              </a:rPr>
              <a:t> </a:t>
            </a:r>
            <a:r>
              <a:rPr lang="en-US" spc="-1" dirty="0" err="1">
                <a:solidFill>
                  <a:srgbClr val="000000"/>
                </a:solidFill>
                <a:ea typeface="DejaVu Sans"/>
                <a:cs typeface="Calibri"/>
              </a:rPr>
              <a:t>principalmente</a:t>
            </a:r>
            <a:r>
              <a:rPr lang="en-US" spc="-1" dirty="0">
                <a:solidFill>
                  <a:srgbClr val="000000"/>
                </a:solidFill>
                <a:ea typeface="DejaVu Sans"/>
                <a:cs typeface="Calibri"/>
              </a:rPr>
              <a:t> </a:t>
            </a:r>
            <a:r>
              <a:rPr lang="en-US" spc="-1" dirty="0" err="1">
                <a:solidFill>
                  <a:srgbClr val="000000"/>
                </a:solidFill>
                <a:ea typeface="DejaVu Sans"/>
                <a:cs typeface="Calibri"/>
              </a:rPr>
              <a:t>movimentazioni</a:t>
            </a:r>
            <a:r>
              <a:rPr lang="en-US" spc="-1" dirty="0">
                <a:solidFill>
                  <a:srgbClr val="000000"/>
                </a:solidFill>
                <a:ea typeface="DejaVu Sans"/>
                <a:cs typeface="Calibri"/>
              </a:rPr>
              <a:t> e in </a:t>
            </a:r>
            <a:r>
              <a:rPr lang="en-US" spc="-1" dirty="0" err="1">
                <a:solidFill>
                  <a:srgbClr val="000000"/>
                </a:solidFill>
                <a:ea typeface="DejaVu Sans"/>
                <a:cs typeface="Calibri"/>
              </a:rPr>
              <a:t>particolare</a:t>
            </a:r>
            <a:r>
              <a:rPr lang="en-US" spc="-1" dirty="0">
                <a:solidFill>
                  <a:srgbClr val="000000"/>
                </a:solidFill>
                <a:ea typeface="DejaVu Sans"/>
                <a:cs typeface="Calibri"/>
              </a:rPr>
              <a:t> </a:t>
            </a:r>
            <a:r>
              <a:rPr lang="en-US" spc="-1" dirty="0" err="1">
                <a:solidFill>
                  <a:srgbClr val="000000"/>
                </a:solidFill>
                <a:ea typeface="DejaVu Sans"/>
                <a:cs typeface="Calibri"/>
              </a:rPr>
              <a:t>acquisizione</a:t>
            </a:r>
            <a:r>
              <a:rPr lang="en-US" spc="-1" dirty="0">
                <a:solidFill>
                  <a:srgbClr val="000000"/>
                </a:solidFill>
                <a:ea typeface="DejaVu Sans"/>
                <a:cs typeface="Calibri"/>
              </a:rPr>
              <a:t> </a:t>
            </a:r>
            <a:r>
              <a:rPr lang="en-US" spc="-1" dirty="0" err="1">
                <a:solidFill>
                  <a:srgbClr val="000000"/>
                </a:solidFill>
                <a:ea typeface="DejaVu Sans"/>
                <a:cs typeface="Calibri"/>
              </a:rPr>
              <a:t>su</a:t>
            </a:r>
            <a:r>
              <a:rPr lang="en-US" spc="-1" dirty="0">
                <a:solidFill>
                  <a:srgbClr val="000000"/>
                </a:solidFill>
                <a:ea typeface="DejaVu Sans"/>
                <a:cs typeface="Calibri"/>
              </a:rPr>
              <a:t> VME</a:t>
            </a:r>
            <a:endParaRPr lang="en-US" spc="-1" dirty="0">
              <a:solidFill>
                <a:srgbClr val="000000"/>
              </a:solidFill>
              <a:ea typeface="DejaVu Sans"/>
              <a:sym typeface="Wingdings" panose="05000000000000000000" pitchFamily="2" charset="2"/>
            </a:endParaRPr>
          </a:p>
          <a:p>
            <a:pPr marL="0" indent="0">
              <a:buFont typeface="Arial" panose="020B0604020202020204" pitchFamily="34" charset="0"/>
              <a:buNone/>
              <a:defRPr/>
            </a:pPr>
            <a:endParaRPr lang="en-US" spc="-1" dirty="0">
              <a:solidFill>
                <a:srgbClr val="000000"/>
              </a:solidFill>
              <a:ea typeface="DejaVu Sans"/>
              <a:sym typeface="Wingdings" panose="05000000000000000000" pitchFamily="2" charset="2"/>
            </a:endParaRPr>
          </a:p>
          <a:p>
            <a:pPr>
              <a:defRPr/>
            </a:pPr>
            <a:r>
              <a:rPr lang="it-IT" sz="1200" b="1" spc="-1" dirty="0">
                <a:solidFill>
                  <a:srgbClr val="000000"/>
                </a:solidFill>
                <a:ea typeface="DejaVu Sans"/>
                <a:cs typeface="Calibri" panose="020F0502020204030204"/>
              </a:rPr>
              <a:t>PIANO UPGRADE DIAGNOSTIC</a:t>
            </a:r>
            <a:r>
              <a:rPr lang="it-IT" sz="1200" spc="-1" dirty="0">
                <a:solidFill>
                  <a:srgbClr val="000000"/>
                </a:solidFill>
                <a:ea typeface="DejaVu Sans"/>
                <a:cs typeface="Calibri" panose="020F0502020204030204"/>
              </a:rPr>
              <a:t>HE</a:t>
            </a:r>
            <a:endParaRPr lang="it-IT" sz="1200" b="0" strike="noStrike" spc="-1" dirty="0">
              <a:solidFill>
                <a:srgbClr val="000000"/>
              </a:solidFill>
              <a:latin typeface="+mn-lt"/>
              <a:ea typeface="DejaVu Sans"/>
              <a:cs typeface="Calibri" panose="020F0502020204030204"/>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dirty="0">
                <a:solidFill>
                  <a:srgbClr val="000000"/>
                </a:solidFill>
                <a:latin typeface="+mn-lt"/>
                <a:ea typeface="DejaVu Sans"/>
              </a:rPr>
              <a:t>Motivazione dei cambiamenti:</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dirty="0">
                <a:solidFill>
                  <a:srgbClr val="000000"/>
                </a:solidFill>
                <a:latin typeface="+mn-lt"/>
                <a:ea typeface="DejaVu Sans"/>
              </a:rPr>
              <a:t>Obsolescenza del sistema VME parti di ricambio a costo elevato rispetto alla nuova soluzione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dirty="0">
                <a:solidFill>
                  <a:srgbClr val="000000"/>
                </a:solidFill>
                <a:latin typeface="+mn-lt"/>
              </a:rPr>
              <a:t>Vantaggi</a:t>
            </a:r>
            <a:r>
              <a:rPr lang="it-IT" sz="1200" b="0" strike="noStrike" spc="-1" baseline="0" dirty="0">
                <a:solidFill>
                  <a:srgbClr val="000000"/>
                </a:solidFill>
                <a:latin typeface="+mn-lt"/>
              </a:rPr>
              <a:t> in termini di velocità, accuratezza e flessibilità del sistema.</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b="0" strike="noStrike" spc="-1" baseline="0" dirty="0">
              <a:solidFill>
                <a:srgbClr val="000000"/>
              </a:solidFill>
              <a:latin typeface="+mn-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baseline="0" dirty="0">
                <a:solidFill>
                  <a:srgbClr val="000000"/>
                </a:solidFill>
                <a:latin typeface="+mn-lt"/>
              </a:rPr>
              <a:t>Il piano temporale dipende fortemente dalla possibilità di fare nuovi acquisti di elettronica per completare l’installazione di ambo i progetti.</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b="0" strike="noStrike" spc="-1" baseline="0" dirty="0">
              <a:solidFill>
                <a:srgbClr val="000000"/>
              </a:solidFill>
              <a:latin typeface="+mn-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baseline="0" dirty="0">
                <a:solidFill>
                  <a:srgbClr val="000000"/>
                </a:solidFill>
                <a:latin typeface="+mn-lt"/>
              </a:rPr>
              <a:t>Il costo per il sistema di preamplificazione, acquisizione e gestione movimentazione è di circa 5k€ per ogni diagnostica, ma il sistema ha modularità di 4 diagnostiche quindi si ragiona in multipli di 20k€, tuttavia una gestione ottimizzata della elettronica richiederebbe l’acquisto a lotti omogenei.</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b="0" strike="noStrike" spc="-1" baseline="0" dirty="0">
              <a:solidFill>
                <a:srgbClr val="000000"/>
              </a:solidFill>
              <a:latin typeface="+mn-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baseline="0" dirty="0">
                <a:solidFill>
                  <a:srgbClr val="000000"/>
                </a:solidFill>
                <a:latin typeface="+mn-lt"/>
              </a:rPr>
              <a:t>12 Baco </a:t>
            </a:r>
            <a:r>
              <a:rPr lang="it-IT" sz="1200" b="0" strike="noStrike" spc="-1" baseline="0" dirty="0">
                <a:solidFill>
                  <a:srgbClr val="000000"/>
                </a:solidFill>
                <a:latin typeface="+mn-lt"/>
                <a:sym typeface="Wingdings" panose="05000000000000000000" pitchFamily="2" charset="2"/>
              </a:rPr>
              <a:t></a:t>
            </a:r>
            <a:r>
              <a:rPr lang="en-US" sz="1200" b="0" strike="noStrike" spc="-1" baseline="0" dirty="0">
                <a:solidFill>
                  <a:srgbClr val="000000"/>
                </a:solidFill>
                <a:latin typeface="+mn-lt"/>
                <a:sym typeface="Wingdings" panose="05000000000000000000" pitchFamily="2" charset="2"/>
              </a:rPr>
              <a:t> 36</a:t>
            </a:r>
            <a:r>
              <a:rPr lang="it-IT" sz="1200" b="0" strike="noStrike" spc="-1" baseline="0" dirty="0">
                <a:solidFill>
                  <a:srgbClr val="000000"/>
                </a:solidFill>
                <a:latin typeface="+mn-lt"/>
              </a:rPr>
              <a:t>k€  </a:t>
            </a:r>
            <a:r>
              <a:rPr lang="it-IT" sz="1200" b="0" strike="noStrike" spc="-1" baseline="0" dirty="0">
                <a:solidFill>
                  <a:srgbClr val="000000"/>
                </a:solidFill>
                <a:latin typeface="+mn-lt"/>
                <a:sym typeface="Wingdings" panose="05000000000000000000" pitchFamily="2" charset="2"/>
              </a:rPr>
              <a:t> 1 lotto</a:t>
            </a:r>
            <a:br>
              <a:rPr lang="it-IT" sz="1200" b="0" strike="noStrike" spc="-1" baseline="0" dirty="0">
                <a:solidFill>
                  <a:srgbClr val="000000"/>
                </a:solidFill>
                <a:latin typeface="+mn-lt"/>
              </a:rPr>
            </a:br>
            <a:r>
              <a:rPr lang="it-IT" sz="1200" b="0" strike="noStrike" spc="-1" baseline="0" dirty="0">
                <a:solidFill>
                  <a:srgbClr val="000000"/>
                </a:solidFill>
                <a:latin typeface="+mn-lt"/>
              </a:rPr>
              <a:t>24 preamplificatori </a:t>
            </a:r>
            <a:r>
              <a:rPr lang="it-IT" sz="1200" b="0" strike="noStrike" spc="-1" baseline="0" dirty="0">
                <a:solidFill>
                  <a:srgbClr val="000000"/>
                </a:solidFill>
                <a:latin typeface="+mn-lt"/>
                <a:sym typeface="Wingdings" panose="05000000000000000000" pitchFamily="2" charset="2"/>
              </a:rPr>
              <a:t></a:t>
            </a:r>
            <a:r>
              <a:rPr lang="en-US" sz="1200" b="0" strike="noStrike" spc="-1" baseline="0" dirty="0">
                <a:solidFill>
                  <a:srgbClr val="000000"/>
                </a:solidFill>
                <a:latin typeface="+mn-lt"/>
                <a:sym typeface="Wingdings" panose="05000000000000000000" pitchFamily="2" charset="2"/>
              </a:rPr>
              <a:t> 44</a:t>
            </a:r>
            <a:r>
              <a:rPr lang="it-IT" sz="1200" b="0" strike="noStrike" spc="-1" baseline="0" dirty="0">
                <a:solidFill>
                  <a:srgbClr val="000000"/>
                </a:solidFill>
                <a:latin typeface="+mn-lt"/>
              </a:rPr>
              <a:t>k€ </a:t>
            </a:r>
            <a:r>
              <a:rPr lang="it-IT" sz="1200" b="0" strike="noStrike" spc="-1" baseline="0" dirty="0">
                <a:solidFill>
                  <a:srgbClr val="000000"/>
                </a:solidFill>
                <a:latin typeface="+mn-lt"/>
                <a:sym typeface="Wingdings" panose="05000000000000000000" pitchFamily="2" charset="2"/>
              </a:rPr>
              <a:t> 1 lotto</a:t>
            </a:r>
            <a:endParaRPr lang="it-IT"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baseline="0" dirty="0">
                <a:solidFill>
                  <a:srgbClr val="000000"/>
                </a:solidFill>
                <a:latin typeface="+mn-lt"/>
              </a:rPr>
              <a:t>12 Box Motori </a:t>
            </a:r>
            <a:r>
              <a:rPr lang="it-IT" sz="1200" b="0" strike="noStrike" spc="-1" baseline="0" dirty="0">
                <a:solidFill>
                  <a:srgbClr val="000000"/>
                </a:solidFill>
                <a:latin typeface="+mn-lt"/>
                <a:sym typeface="Wingdings" panose="05000000000000000000" pitchFamily="2" charset="2"/>
              </a:rPr>
              <a:t></a:t>
            </a:r>
            <a:r>
              <a:rPr lang="en-US" sz="1200" b="0" strike="noStrike" spc="-1" baseline="0" dirty="0">
                <a:solidFill>
                  <a:srgbClr val="000000"/>
                </a:solidFill>
                <a:latin typeface="+mn-lt"/>
                <a:sym typeface="Wingdings" panose="05000000000000000000" pitchFamily="2" charset="2"/>
              </a:rPr>
              <a:t> 18</a:t>
            </a:r>
            <a:r>
              <a:rPr lang="it-IT" sz="1200" b="0" strike="noStrike" spc="-1" baseline="0" dirty="0">
                <a:solidFill>
                  <a:srgbClr val="000000"/>
                </a:solidFill>
                <a:latin typeface="+mn-lt"/>
              </a:rPr>
              <a:t>k€ </a:t>
            </a:r>
            <a:r>
              <a:rPr lang="it-IT" sz="1200" b="0" strike="noStrike" spc="-1" baseline="0" dirty="0">
                <a:solidFill>
                  <a:srgbClr val="000000"/>
                </a:solidFill>
                <a:latin typeface="+mn-lt"/>
                <a:sym typeface="Wingdings" panose="05000000000000000000" pitchFamily="2" charset="2"/>
              </a:rPr>
              <a:t> 1 lotto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baseline="0" dirty="0">
                <a:solidFill>
                  <a:srgbClr val="000000"/>
                </a:solidFill>
                <a:latin typeface="+mn-lt"/>
              </a:rPr>
              <a:t>24 preamplificatori </a:t>
            </a:r>
            <a:r>
              <a:rPr lang="it-IT" sz="1200" b="0" strike="noStrike" spc="-1" baseline="0" dirty="0">
                <a:solidFill>
                  <a:srgbClr val="000000"/>
                </a:solidFill>
                <a:latin typeface="+mn-lt"/>
                <a:sym typeface="Wingdings" panose="05000000000000000000" pitchFamily="2" charset="2"/>
              </a:rPr>
              <a:t></a:t>
            </a:r>
            <a:r>
              <a:rPr lang="en-US" sz="1200" b="0" strike="noStrike" spc="-1" baseline="0" dirty="0">
                <a:solidFill>
                  <a:srgbClr val="000000"/>
                </a:solidFill>
                <a:latin typeface="+mn-lt"/>
                <a:sym typeface="Wingdings" panose="05000000000000000000" pitchFamily="2" charset="2"/>
              </a:rPr>
              <a:t> 44</a:t>
            </a:r>
            <a:r>
              <a:rPr lang="it-IT" sz="1200" b="0" strike="noStrike" spc="-1" baseline="0" dirty="0">
                <a:solidFill>
                  <a:srgbClr val="000000"/>
                </a:solidFill>
                <a:latin typeface="+mn-lt"/>
              </a:rPr>
              <a:t>k€ </a:t>
            </a:r>
            <a:r>
              <a:rPr lang="it-IT" sz="1200" b="0" strike="noStrike" spc="-1" baseline="0" dirty="0">
                <a:solidFill>
                  <a:srgbClr val="000000"/>
                </a:solidFill>
                <a:latin typeface="+mn-lt"/>
                <a:sym typeface="Wingdings" panose="05000000000000000000" pitchFamily="2" charset="2"/>
              </a:rPr>
              <a:t> 1 lotto</a:t>
            </a:r>
            <a:endParaRPr lang="it-IT"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baseline="0" dirty="0">
                <a:solidFill>
                  <a:srgbClr val="000000"/>
                </a:solidFill>
                <a:latin typeface="+mn-lt"/>
              </a:rPr>
              <a:t>7 Racks </a:t>
            </a:r>
            <a:r>
              <a:rPr lang="it-IT" sz="1200" b="0" strike="noStrike" spc="-1" baseline="0" dirty="0">
                <a:solidFill>
                  <a:srgbClr val="000000"/>
                </a:solidFill>
                <a:latin typeface="+mn-lt"/>
                <a:sym typeface="Wingdings" panose="05000000000000000000" pitchFamily="2" charset="2"/>
              </a:rPr>
              <a:t>13</a:t>
            </a:r>
            <a:r>
              <a:rPr lang="it-IT" sz="1200" b="0" strike="noStrike" spc="-1" baseline="0" dirty="0">
                <a:solidFill>
                  <a:srgbClr val="000000"/>
                </a:solidFill>
                <a:latin typeface="+mn-lt"/>
              </a:rPr>
              <a:t>k€ </a:t>
            </a:r>
            <a:r>
              <a:rPr lang="it-IT" sz="1200" b="0" strike="noStrike" spc="-1" baseline="0" dirty="0">
                <a:solidFill>
                  <a:srgbClr val="000000"/>
                </a:solidFill>
                <a:latin typeface="+mn-lt"/>
                <a:sym typeface="Wingdings" panose="05000000000000000000" pitchFamily="2" charset="2"/>
              </a:rPr>
              <a:t> possibile acquistare singolarmente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strike="noStrike" spc="-1" baseline="0" dirty="0">
                <a:solidFill>
                  <a:srgbClr val="000000"/>
                </a:solidFill>
                <a:latin typeface="+mn-lt"/>
                <a:sym typeface="Wingdings" panose="05000000000000000000" pitchFamily="2" charset="2"/>
              </a:rPr>
              <a:t>7 PDU  5</a:t>
            </a:r>
            <a:r>
              <a:rPr lang="it-IT" sz="1200" b="0" strike="noStrike" spc="-1" baseline="0" dirty="0">
                <a:solidFill>
                  <a:srgbClr val="000000"/>
                </a:solidFill>
                <a:latin typeface="+mn-lt"/>
              </a:rPr>
              <a:t>k€ </a:t>
            </a:r>
            <a:r>
              <a:rPr lang="it-IT" sz="1200" b="0" strike="noStrike" spc="-1" baseline="0" dirty="0">
                <a:solidFill>
                  <a:srgbClr val="000000"/>
                </a:solidFill>
                <a:latin typeface="+mn-lt"/>
                <a:sym typeface="Wingdings" panose="05000000000000000000" pitchFamily="2" charset="2"/>
              </a:rPr>
              <a:t> 1 lotto</a:t>
            </a:r>
          </a:p>
          <a:p>
            <a:pPr>
              <a:defRPr/>
            </a:pPr>
            <a:r>
              <a:rPr lang="it-IT" sz="1200" b="0" strike="noStrike" spc="-1" baseline="0" dirty="0">
                <a:solidFill>
                  <a:srgbClr val="000000"/>
                </a:solidFill>
                <a:latin typeface="+mn-lt"/>
              </a:rPr>
              <a:t>24 set di cablaggi per diagnostiche</a:t>
            </a:r>
            <a:r>
              <a:rPr lang="it-IT" sz="1200" spc="-1" dirty="0">
                <a:solidFill>
                  <a:srgbClr val="000000"/>
                </a:solidFill>
              </a:rPr>
              <a:t> </a:t>
            </a:r>
            <a:r>
              <a:rPr lang="it-IT" sz="1200" b="0" strike="noStrike" spc="-1" baseline="0" dirty="0">
                <a:solidFill>
                  <a:srgbClr val="000000"/>
                </a:solidFill>
                <a:latin typeface="+mn-lt"/>
              </a:rPr>
              <a:t> 20k€ </a:t>
            </a:r>
            <a:r>
              <a:rPr lang="it-IT" sz="1200" b="0" strike="noStrike" spc="-1" baseline="0" dirty="0">
                <a:solidFill>
                  <a:srgbClr val="000000"/>
                </a:solidFill>
                <a:latin typeface="+mn-lt"/>
                <a:sym typeface="Wingdings" panose="05000000000000000000" pitchFamily="2" charset="2"/>
              </a:rPr>
              <a:t>possibile suddividere in pi</a:t>
            </a:r>
            <a:r>
              <a:rPr lang="en-US" sz="1200" b="0" strike="noStrike" spc="-1" baseline="0" dirty="0">
                <a:solidFill>
                  <a:srgbClr val="000000"/>
                </a:solidFill>
                <a:latin typeface="+mn-lt"/>
                <a:sym typeface="Wingdings" panose="05000000000000000000" pitchFamily="2" charset="2"/>
              </a:rPr>
              <a:t>ù anni.</a:t>
            </a:r>
            <a:br>
              <a:rPr lang="en-US" sz="1200" b="0" strike="noStrike" spc="-1" baseline="0" dirty="0">
                <a:cs typeface="+mn-lt"/>
              </a:rPr>
            </a:br>
            <a:br>
              <a:rPr lang="en-US" sz="1200" b="0" strike="noStrike" spc="-1" baseline="0" dirty="0">
                <a:cs typeface="+mn-lt"/>
              </a:rPr>
            </a:br>
            <a:r>
              <a:rPr lang="en-US" sz="1200" b="0" strike="noStrike" spc="-1" baseline="0" dirty="0">
                <a:solidFill>
                  <a:srgbClr val="000000"/>
                </a:solidFill>
                <a:latin typeface="+mn-lt"/>
                <a:sym typeface="Wingdings" panose="05000000000000000000" pitchFamily="2" charset="2"/>
              </a:rPr>
              <a:t>Tot circa 180</a:t>
            </a:r>
            <a:r>
              <a:rPr lang="it-IT" sz="1200" b="0" strike="noStrike" spc="-1" baseline="0" dirty="0">
                <a:solidFill>
                  <a:srgbClr val="000000"/>
                </a:solidFill>
                <a:latin typeface="+mn-lt"/>
              </a:rPr>
              <a:t>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b="0" strike="noStrike" spc="-1" baseline="0" dirty="0">
              <a:solidFill>
                <a:srgbClr val="000000"/>
              </a:solidFill>
              <a:latin typeface="+mn-lt"/>
            </a:endParaRPr>
          </a:p>
          <a:p>
            <a:pPr>
              <a:defRPr/>
            </a:pPr>
            <a:r>
              <a:rPr lang="it-IT" sz="1200" b="1" strike="noStrike" spc="-1" baseline="0" dirty="0">
                <a:solidFill>
                  <a:srgbClr val="000000"/>
                </a:solidFill>
                <a:latin typeface="+mn-lt"/>
              </a:rPr>
              <a:t>Non considerato: acquisto nuove griglie, movimentazioni, installazione cablaggi da parte di ditte e quanto necessario per la parte di Piave</a:t>
            </a:r>
            <a:endParaRPr lang="it-IT" sz="1200" b="1" spc="-1" dirty="0">
              <a:solidFill>
                <a:srgbClr val="000000"/>
              </a:solidFill>
              <a:cs typeface="Calibri"/>
            </a:endParaRPr>
          </a:p>
          <a:p>
            <a:pPr>
              <a:defRPr/>
            </a:pPr>
            <a:endParaRPr lang="it-IT" sz="1200" b="1" spc="-1" dirty="0">
              <a:solidFill>
                <a:srgbClr val="000000"/>
              </a:solidFill>
            </a:endParaRPr>
          </a:p>
          <a:p>
            <a:pPr marL="0" marR="0" lvl="0" indent="0" algn="l" defTabSz="914400">
              <a:lnSpc>
                <a:spcPct val="100000"/>
              </a:lnSpc>
              <a:spcBef>
                <a:spcPts val="0"/>
              </a:spcBef>
              <a:spcAft>
                <a:spcPts val="0"/>
              </a:spcAft>
              <a:buClrTx/>
              <a:buSzTx/>
              <a:buFontTx/>
              <a:buNone/>
              <a:tabLst/>
              <a:defRPr/>
            </a:pPr>
            <a:endParaRPr lang="it-IT" sz="1200" b="1" spc="-1"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b="0" strike="noStrike" spc="-1" baseline="0" dirty="0">
              <a:solidFill>
                <a:srgbClr val="000000"/>
              </a:solidFill>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16</a:t>
            </a:fld>
            <a:endParaRPr lang="it-IT"/>
          </a:p>
        </p:txBody>
      </p:sp>
    </p:spTree>
    <p:extLst>
      <p:ext uri="{BB962C8B-B14F-4D97-AF65-F5344CB8AC3E}">
        <p14:creationId xmlns:p14="http://schemas.microsoft.com/office/powerpoint/2010/main" val="3462763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noProof="0" dirty="0"/>
              <a:t>DESCRIZIONE GENERALE</a:t>
            </a:r>
          </a:p>
          <a:p>
            <a:endParaRPr lang="it-IT" sz="1200" noProof="0" dirty="0"/>
          </a:p>
          <a:p>
            <a:r>
              <a:rPr lang="it-IT" sz="1200" noProof="0" dirty="0"/>
              <a:t>In questa slide ha</a:t>
            </a:r>
            <a:r>
              <a:rPr lang="it-IT" sz="1200" baseline="0" noProof="0" dirty="0"/>
              <a:t> cercato di fare una programmazione </a:t>
            </a:r>
            <a:r>
              <a:rPr lang="it-IT" sz="1200" dirty="0"/>
              <a:t>temporale</a:t>
            </a:r>
            <a:r>
              <a:rPr lang="it-IT" sz="1200" baseline="0" noProof="0" dirty="0"/>
              <a:t> per </a:t>
            </a:r>
            <a:r>
              <a:rPr lang="it-IT" sz="1200" dirty="0"/>
              <a:t>il </a:t>
            </a:r>
            <a:r>
              <a:rPr lang="it-IT" sz="1200" baseline="0" noProof="0" dirty="0"/>
              <a:t>cambio di tutte le apparecchiature del complesso acceleratori dei LNL.</a:t>
            </a:r>
          </a:p>
          <a:p>
            <a:endParaRPr lang="it-IT" sz="1200" baseline="0" noProof="0" dirty="0"/>
          </a:p>
          <a:p>
            <a:r>
              <a:rPr lang="it-IT" sz="1200" baseline="0" noProof="0" dirty="0"/>
              <a:t>Le scritte in </a:t>
            </a:r>
            <a:r>
              <a:rPr lang="it-IT" sz="1200" b="1" baseline="0" noProof="0" dirty="0"/>
              <a:t>verde sono il materiale già presente </a:t>
            </a:r>
            <a:r>
              <a:rPr lang="it-IT" sz="1200" baseline="0" noProof="0" dirty="0"/>
              <a:t>a magazzino dei LNL,</a:t>
            </a:r>
          </a:p>
          <a:p>
            <a:r>
              <a:rPr lang="it-IT" sz="1200" baseline="0" noProof="0" dirty="0"/>
              <a:t>le scritte in </a:t>
            </a:r>
            <a:r>
              <a:rPr lang="it-IT" sz="1200" b="1" baseline="0" noProof="0" dirty="0"/>
              <a:t>arancio sono forniture incomplete </a:t>
            </a:r>
            <a:r>
              <a:rPr lang="it-IT" sz="1200" baseline="0" noProof="0" dirty="0"/>
              <a:t>da completare (sono incomplete perché i fondi MAC non erano sufficienti). </a:t>
            </a:r>
          </a:p>
          <a:p>
            <a:r>
              <a:rPr lang="it-IT" sz="1200" baseline="0" noProof="0" dirty="0"/>
              <a:t>Le scritte in </a:t>
            </a:r>
            <a:r>
              <a:rPr lang="it-IT" sz="1200" b="1" baseline="0" noProof="0" dirty="0"/>
              <a:t>rosso è il materiale da finanziare</a:t>
            </a:r>
            <a:r>
              <a:rPr lang="it-IT" sz="1200" baseline="0" noProof="0" dirty="0"/>
              <a:t>.</a:t>
            </a:r>
          </a:p>
          <a:p>
            <a:endParaRPr lang="it-IT" sz="1200" baseline="0" noProof="0" dirty="0"/>
          </a:p>
          <a:p>
            <a:r>
              <a:rPr lang="it-IT" sz="1200" baseline="0" noProof="0" dirty="0"/>
              <a:t>Nella slide non si vedono n.1 gruppo di controllo della III sala (perché fuori dal bordo dello schermo) e 3 del Vano Tandem (perché non disegnati).</a:t>
            </a:r>
          </a:p>
          <a:p>
            <a:endParaRPr lang="it-IT" sz="120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dirty="0"/>
              <a:t>NOTE SIGNIFICATIVE</a:t>
            </a:r>
          </a:p>
          <a:p>
            <a:endParaRPr lang="it-IT" sz="1200" dirty="0">
              <a:cs typeface="Calibri"/>
            </a:endParaRPr>
          </a:p>
          <a:p>
            <a:r>
              <a:rPr lang="it-IT" sz="1200" b="1" dirty="0">
                <a:cs typeface="Calibri"/>
              </a:rPr>
              <a:t>Come si vede con il materiale in casa, recuperato in parte da quanto acquistato per progetto SPES, copriamo le installazioni del 2023.</a:t>
            </a:r>
          </a:p>
          <a:p>
            <a:endParaRPr lang="it-IT" sz="1200" b="1" dirty="0">
              <a:cs typeface="Calibri"/>
            </a:endParaRPr>
          </a:p>
          <a:p>
            <a:r>
              <a:rPr lang="it-IT" sz="1200" b="1" dirty="0">
                <a:cs typeface="Calibri"/>
              </a:rPr>
              <a:t>Nel 2024 si farà il basso beta di ALPI, i rack ci sono ma va già pianificato l’acquisto di 2 pompe TMP-600 e 12 pompe primarie. Per le 8 TMP-300 ci sono due possibilità: si aggiungono alla lista, oppure si utilizzano quelle previste per le sale sperimentali (che poi bisognerà cmq riacquistare).</a:t>
            </a:r>
          </a:p>
          <a:p>
            <a:endParaRPr lang="it-IT" sz="1200" b="1" dirty="0">
              <a:cs typeface="Calibri"/>
            </a:endParaRPr>
          </a:p>
          <a:p>
            <a:r>
              <a:rPr lang="it-IT" sz="1200" b="1" dirty="0">
                <a:cs typeface="Calibri"/>
              </a:rPr>
              <a:t>Si vede che le installazioni prevedono sempre 5 o 6 rack all’anno. E’ difficile pensare a un impegno impiantistico superiore, dati i tempi di fermo macchina.</a:t>
            </a:r>
          </a:p>
          <a:p>
            <a:endParaRPr lang="it-IT" sz="1200" b="1" dirty="0">
              <a:cs typeface="Calibri"/>
            </a:endParaRPr>
          </a:p>
          <a:p>
            <a:r>
              <a:rPr lang="it-IT" sz="1200" b="1" dirty="0">
                <a:cs typeface="Calibri"/>
              </a:rPr>
              <a:t>Nel 2026 è previsto l’aggiornamento delle linee SALITA/DISCESA e VANO TANDEM, e solo alla fine viene PIAVE e Sala Esperimenti II, all’ultimo posto.</a:t>
            </a:r>
          </a:p>
          <a:p>
            <a:endParaRPr lang="it-IT" sz="1200" dirty="0">
              <a:cs typeface="Calibri"/>
            </a:endParaRPr>
          </a:p>
          <a:p>
            <a:endParaRPr lang="it-IT" sz="1200" dirty="0"/>
          </a:p>
          <a:p>
            <a:r>
              <a:rPr lang="it-IT" sz="1200" dirty="0"/>
              <a:t>ALTRE CONSIDERAZIONI</a:t>
            </a:r>
          </a:p>
          <a:p>
            <a:endParaRPr lang="it-IT" sz="1200" dirty="0"/>
          </a:p>
          <a:p>
            <a:endParaRPr lang="it-IT" sz="1200" dirty="0"/>
          </a:p>
          <a:p>
            <a:r>
              <a:rPr lang="it-IT" sz="1200" baseline="0" noProof="0" dirty="0"/>
              <a:t>I prezzi stimati sono i seguenti (già ivati)</a:t>
            </a:r>
          </a:p>
          <a:p>
            <a:r>
              <a:rPr lang="it-IT" sz="1200" baseline="0" noProof="0" dirty="0"/>
              <a:t>RACK = 13 k€ + PLC + Moxa + </a:t>
            </a:r>
            <a:r>
              <a:rPr lang="it-IT" sz="1200" dirty="0"/>
              <a:t>Cablaggio e </a:t>
            </a:r>
            <a:r>
              <a:rPr lang="it-IT" sz="1200" baseline="0" noProof="0" dirty="0"/>
              <a:t>installazione </a:t>
            </a:r>
            <a:r>
              <a:rPr lang="it-IT" sz="1200" baseline="0" noProof="0" dirty="0">
                <a:sym typeface="Wingdings" panose="05000000000000000000" pitchFamily="2" charset="2"/>
              </a:rPr>
              <a:t> 24 </a:t>
            </a:r>
            <a:r>
              <a:rPr lang="it-IT" sz="1200" baseline="0" noProof="0" dirty="0"/>
              <a:t>k€ installato</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noProof="0" dirty="0"/>
              <a:t>TMP 300 lt/s = 10 k€ montate su diagnostiche ALPI e linee IN&amp;OUT da XTU-TANDEM</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noProof="0" dirty="0"/>
              <a:t>TMP 600 lt/s = 13 k€ montate su criostati ALPI e linee in III sala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noProof="0" dirty="0"/>
              <a:t>TMP 1000 lt/s = 16 k€ montate in tre punti su tre punti in PIAVE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noProof="0" dirty="0"/>
              <a:t>PP 28mc/h = 5k€ multiroot </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noProof="0" dirty="0"/>
              <a:t>Pompaggio centralizzato = 1,5k€ per ogni coppia di criostati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noProof="0" dirty="0"/>
              <a:t>IP = 11 k€ (da aggiornare)</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aseline="0" noProof="0" dirty="0"/>
              <a:t>Ne risulta 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3600" b="0" i="0" u="none" strike="noStrike" dirty="0">
                <a:solidFill>
                  <a:srgbClr val="000000"/>
                </a:solidFill>
                <a:effectLst/>
                <a:latin typeface="Calibri" panose="020F0502020204030204" pitchFamily="34" charset="0"/>
              </a:rPr>
              <a:t>Sistema	(Costo Ivato in k€)</a:t>
            </a:r>
            <a:endParaRPr lang="it-IT"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3600" b="0" i="0" u="none" strike="noStrike" dirty="0">
                <a:solidFill>
                  <a:srgbClr val="000000"/>
                </a:solidFill>
                <a:effectLst/>
                <a:latin typeface="Calibri" panose="020F0502020204030204" pitchFamily="34" charset="0"/>
              </a:rPr>
              <a:t>ALPI	353</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3600" b="0" i="0" u="none" strike="noStrike" dirty="0">
                <a:solidFill>
                  <a:srgbClr val="000000"/>
                </a:solidFill>
                <a:effectLst/>
                <a:latin typeface="Calibri" panose="020F0502020204030204" pitchFamily="34" charset="0"/>
              </a:rPr>
              <a:t>LINES	441</a:t>
            </a:r>
            <a:endParaRPr lang="it-IT"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3600" b="0" i="0" u="none" strike="noStrike" dirty="0">
                <a:solidFill>
                  <a:srgbClr val="000000"/>
                </a:solidFill>
                <a:effectLst/>
                <a:latin typeface="Calibri" panose="020F0502020204030204" pitchFamily="34" charset="0"/>
              </a:rPr>
              <a:t>PIAVE	188</a:t>
            </a:r>
            <a:endParaRPr lang="it-IT"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3600" b="0" i="0" u="none" strike="noStrike" dirty="0">
                <a:solidFill>
                  <a:srgbClr val="000000"/>
                </a:solidFill>
                <a:effectLst/>
                <a:latin typeface="Calibri" panose="020F0502020204030204" pitchFamily="34" charset="0"/>
              </a:rPr>
              <a:t>XTU	171</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3600" b="0" i="0" u="none" strike="noStrike" dirty="0">
                <a:solidFill>
                  <a:srgbClr val="000000"/>
                </a:solidFill>
                <a:effectLst/>
                <a:latin typeface="Calibri" panose="020F0502020204030204" pitchFamily="34" charset="0"/>
              </a:rPr>
              <a:t>SALA1	101</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3600" b="0" i="0" u="none" strike="noStrike" dirty="0">
                <a:solidFill>
                  <a:srgbClr val="000000"/>
                </a:solidFill>
                <a:effectLst/>
                <a:latin typeface="Calibri" panose="020F0502020204030204" pitchFamily="34" charset="0"/>
              </a:rPr>
              <a:t>SALA2</a:t>
            </a:r>
            <a:r>
              <a:rPr lang="it-IT" sz="1800" dirty="0"/>
              <a:t> 	104</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baseline="0" noProof="0" dirty="0"/>
              <a:t>Totale	1368k€</a:t>
            </a:r>
            <a:endParaRPr lang="it-IT" sz="1200" b="1" baseline="0" noProof="0" dirty="0"/>
          </a:p>
          <a:p>
            <a:endParaRPr lang="it-IT" sz="1200" baseline="0" noProof="0" dirty="0"/>
          </a:p>
          <a:p>
            <a:r>
              <a:rPr lang="it-IT" sz="1200" baseline="0" noProof="0" dirty="0"/>
              <a:t>Da un’ultima gara MAC a circa 10k€ si prende la TMP piccola per 8k€, mentre con la valvola gate si sale a circa 10 k€. Le valvole gate a mio avviso non sono in priorità per quanto detto, tant’é che esistono i kit di sostituzione completa delle guarnizioni da VAT.</a:t>
            </a:r>
          </a:p>
          <a:p>
            <a:endParaRPr lang="it-IT" sz="1200" baseline="0" noProof="0" dirty="0"/>
          </a:p>
          <a:p>
            <a:r>
              <a:rPr lang="it-IT" sz="1200" baseline="0" noProof="0" dirty="0"/>
              <a:t>Abbiamo acquistato con i fondi MAC2020 pompe non a lievitazione completa magnetica, ma solo parziale, che richiedono manutenzione.</a:t>
            </a:r>
            <a:br>
              <a:rPr lang="it-IT" sz="1200" baseline="0" noProof="0" dirty="0"/>
            </a:br>
            <a:r>
              <a:rPr lang="it-IT" sz="1200" baseline="0" noProof="0" dirty="0"/>
              <a:t>Così abbiamo risparmiato, rimandando il costo negli anni, ma necessario personale per la gestione delle manutenzioni. </a:t>
            </a:r>
          </a:p>
          <a:p>
            <a:endParaRPr lang="it-IT" sz="1200" baseline="0" noProof="0" dirty="0"/>
          </a:p>
          <a:p>
            <a:r>
              <a:rPr lang="it-IT" sz="1200" baseline="0" noProof="0" dirty="0"/>
              <a:t>A mio avviso si possono tenere le cifre indicate affermando in sede di presentazione che questi costi tengono conto anche di eventuali sostituzioni di valvole e sensori a corredo del sistema di pompaggio.</a:t>
            </a:r>
          </a:p>
          <a:p>
            <a:endParaRPr lang="it-IT" sz="1200" baseline="0" noProof="0" dirty="0"/>
          </a:p>
          <a:p>
            <a:r>
              <a:rPr lang="it-IT" sz="1200" baseline="0" noProof="0" dirty="0"/>
              <a:t>L’impegno del personale non è gravoso, dato che sono solo assemblaggi di componenti già pronti. Stimo 2 settimane gruppo di pompaggio con 3FTE. </a:t>
            </a:r>
          </a:p>
          <a:p>
            <a:r>
              <a:rPr lang="it-IT" sz="1200" baseline="0" noProof="0" dirty="0"/>
              <a:t>Considerato costo di rimozione e installazione cavi a cura della ditta solo per i rack ancora da acquistare.  </a:t>
            </a:r>
          </a:p>
          <a:p>
            <a:pPr marL="0" indent="0">
              <a:buFont typeface="Arial" panose="020B0604020202020204" pitchFamily="34" charset="0"/>
              <a:buNone/>
              <a:defRPr/>
            </a:pPr>
            <a:endParaRPr lang="en-US" spc="-1" dirty="0">
              <a:solidFill>
                <a:srgbClr val="000000"/>
              </a:solidFill>
              <a:ea typeface="DejaVu Sans"/>
              <a:cs typeface="Calibri"/>
            </a:endParaRPr>
          </a:p>
        </p:txBody>
      </p:sp>
      <p:sp>
        <p:nvSpPr>
          <p:cNvPr id="4" name="Slide Number Placeholder 3"/>
          <p:cNvSpPr>
            <a:spLocks noGrp="1"/>
          </p:cNvSpPr>
          <p:nvPr>
            <p:ph type="sldNum" sz="quarter" idx="5"/>
          </p:nvPr>
        </p:nvSpPr>
        <p:spPr/>
        <p:txBody>
          <a:bodyPr/>
          <a:lstStyle/>
          <a:p>
            <a:fld id="{613B0820-A2AE-4AFE-95E2-1A75AF5E5EE3}" type="slidenum">
              <a:rPr lang="it-IT" smtClean="0"/>
              <a:t>17</a:t>
            </a:fld>
            <a:endParaRPr lang="it-IT"/>
          </a:p>
        </p:txBody>
      </p:sp>
    </p:spTree>
    <p:extLst>
      <p:ext uri="{BB962C8B-B14F-4D97-AF65-F5344CB8AC3E}">
        <p14:creationId xmlns:p14="http://schemas.microsoft.com/office/powerpoint/2010/main" val="63415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18</a:t>
            </a:fld>
            <a:endParaRPr lang="it-IT"/>
          </a:p>
        </p:txBody>
      </p:sp>
    </p:spTree>
    <p:extLst>
      <p:ext uri="{BB962C8B-B14F-4D97-AF65-F5344CB8AC3E}">
        <p14:creationId xmlns:p14="http://schemas.microsoft.com/office/powerpoint/2010/main" val="343200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19</a:t>
            </a:fld>
            <a:endParaRPr lang="it-IT"/>
          </a:p>
        </p:txBody>
      </p:sp>
    </p:spTree>
    <p:extLst>
      <p:ext uri="{BB962C8B-B14F-4D97-AF65-F5344CB8AC3E}">
        <p14:creationId xmlns:p14="http://schemas.microsoft.com/office/powerpoint/2010/main" val="111520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a:t>
            </a:fld>
            <a:endParaRPr lang="it-IT"/>
          </a:p>
        </p:txBody>
      </p:sp>
    </p:spTree>
    <p:extLst>
      <p:ext uri="{BB962C8B-B14F-4D97-AF65-F5344CB8AC3E}">
        <p14:creationId xmlns:p14="http://schemas.microsoft.com/office/powerpoint/2010/main" val="2691872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20</a:t>
            </a:fld>
            <a:endParaRPr lang="it-IT"/>
          </a:p>
        </p:txBody>
      </p:sp>
    </p:spTree>
    <p:extLst>
      <p:ext uri="{BB962C8B-B14F-4D97-AF65-F5344CB8AC3E}">
        <p14:creationId xmlns:p14="http://schemas.microsoft.com/office/powerpoint/2010/main" val="168083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21</a:t>
            </a:fld>
            <a:endParaRPr lang="it-IT"/>
          </a:p>
        </p:txBody>
      </p:sp>
    </p:spTree>
    <p:extLst>
      <p:ext uri="{BB962C8B-B14F-4D97-AF65-F5344CB8AC3E}">
        <p14:creationId xmlns:p14="http://schemas.microsoft.com/office/powerpoint/2010/main" val="2337673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22</a:t>
            </a:fld>
            <a:endParaRPr lang="it-IT"/>
          </a:p>
        </p:txBody>
      </p:sp>
    </p:spTree>
    <p:extLst>
      <p:ext uri="{BB962C8B-B14F-4D97-AF65-F5344CB8AC3E}">
        <p14:creationId xmlns:p14="http://schemas.microsoft.com/office/powerpoint/2010/main" val="1402952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spc="-1" dirty="0">
              <a:solidFill>
                <a:srgbClr val="000000"/>
              </a:solidFill>
              <a:ea typeface="DejaVu Sans"/>
              <a:cs typeface="Calibri"/>
            </a:endParaRPr>
          </a:p>
        </p:txBody>
      </p:sp>
      <p:sp>
        <p:nvSpPr>
          <p:cNvPr id="4" name="Slide Number Placeholder 3"/>
          <p:cNvSpPr>
            <a:spLocks noGrp="1"/>
          </p:cNvSpPr>
          <p:nvPr>
            <p:ph type="sldNum" sz="quarter" idx="5"/>
          </p:nvPr>
        </p:nvSpPr>
        <p:spPr/>
        <p:txBody>
          <a:bodyPr/>
          <a:lstStyle/>
          <a:p>
            <a:fld id="{613B0820-A2AE-4AFE-95E2-1A75AF5E5EE3}" type="slidenum">
              <a:rPr lang="it-IT" smtClean="0"/>
              <a:t>23</a:t>
            </a:fld>
            <a:endParaRPr lang="it-IT"/>
          </a:p>
        </p:txBody>
      </p:sp>
    </p:spTree>
    <p:extLst>
      <p:ext uri="{BB962C8B-B14F-4D97-AF65-F5344CB8AC3E}">
        <p14:creationId xmlns:p14="http://schemas.microsoft.com/office/powerpoint/2010/main" val="537412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spc="-1" dirty="0">
              <a:solidFill>
                <a:srgbClr val="000000"/>
              </a:solidFill>
              <a:ea typeface="DejaVu Sans"/>
              <a:cs typeface="Calibri"/>
            </a:endParaRPr>
          </a:p>
        </p:txBody>
      </p:sp>
      <p:sp>
        <p:nvSpPr>
          <p:cNvPr id="4" name="Slide Number Placeholder 3"/>
          <p:cNvSpPr>
            <a:spLocks noGrp="1"/>
          </p:cNvSpPr>
          <p:nvPr>
            <p:ph type="sldNum" sz="quarter" idx="5"/>
          </p:nvPr>
        </p:nvSpPr>
        <p:spPr/>
        <p:txBody>
          <a:bodyPr/>
          <a:lstStyle/>
          <a:p>
            <a:fld id="{613B0820-A2AE-4AFE-95E2-1A75AF5E5EE3}" type="slidenum">
              <a:rPr lang="it-IT" smtClean="0"/>
              <a:t>24</a:t>
            </a:fld>
            <a:endParaRPr lang="it-IT"/>
          </a:p>
        </p:txBody>
      </p:sp>
    </p:spTree>
    <p:extLst>
      <p:ext uri="{BB962C8B-B14F-4D97-AF65-F5344CB8AC3E}">
        <p14:creationId xmlns:p14="http://schemas.microsoft.com/office/powerpoint/2010/main" val="1456405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spc="-1" dirty="0">
              <a:solidFill>
                <a:srgbClr val="000000"/>
              </a:solidFill>
              <a:ea typeface="DejaVu Sans"/>
              <a:cs typeface="Calibri"/>
            </a:endParaRPr>
          </a:p>
        </p:txBody>
      </p:sp>
      <p:sp>
        <p:nvSpPr>
          <p:cNvPr id="4" name="Slide Number Placeholder 3"/>
          <p:cNvSpPr>
            <a:spLocks noGrp="1"/>
          </p:cNvSpPr>
          <p:nvPr>
            <p:ph type="sldNum" sz="quarter" idx="5"/>
          </p:nvPr>
        </p:nvSpPr>
        <p:spPr/>
        <p:txBody>
          <a:bodyPr/>
          <a:lstStyle/>
          <a:p>
            <a:fld id="{613B0820-A2AE-4AFE-95E2-1A75AF5E5EE3}" type="slidenum">
              <a:rPr lang="it-IT" smtClean="0"/>
              <a:t>25</a:t>
            </a:fld>
            <a:endParaRPr lang="it-IT"/>
          </a:p>
        </p:txBody>
      </p:sp>
    </p:spTree>
    <p:extLst>
      <p:ext uri="{BB962C8B-B14F-4D97-AF65-F5344CB8AC3E}">
        <p14:creationId xmlns:p14="http://schemas.microsoft.com/office/powerpoint/2010/main" val="2971130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spc="-1" dirty="0">
              <a:solidFill>
                <a:srgbClr val="000000"/>
              </a:solidFill>
              <a:ea typeface="DejaVu Sans"/>
              <a:cs typeface="Calibri"/>
            </a:endParaRPr>
          </a:p>
        </p:txBody>
      </p:sp>
      <p:sp>
        <p:nvSpPr>
          <p:cNvPr id="4" name="Slide Number Placeholder 3"/>
          <p:cNvSpPr>
            <a:spLocks noGrp="1"/>
          </p:cNvSpPr>
          <p:nvPr>
            <p:ph type="sldNum" sz="quarter" idx="5"/>
          </p:nvPr>
        </p:nvSpPr>
        <p:spPr/>
        <p:txBody>
          <a:bodyPr/>
          <a:lstStyle/>
          <a:p>
            <a:fld id="{613B0820-A2AE-4AFE-95E2-1A75AF5E5EE3}" type="slidenum">
              <a:rPr lang="it-IT" smtClean="0"/>
              <a:t>26</a:t>
            </a:fld>
            <a:endParaRPr lang="it-IT"/>
          </a:p>
        </p:txBody>
      </p:sp>
    </p:spTree>
    <p:extLst>
      <p:ext uri="{BB962C8B-B14F-4D97-AF65-F5344CB8AC3E}">
        <p14:creationId xmlns:p14="http://schemas.microsoft.com/office/powerpoint/2010/main" val="1830550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13B0820-A2AE-4AFE-95E2-1A75AF5E5EE3}" type="slidenum">
              <a:rPr lang="it-IT" smtClean="0"/>
              <a:t>27</a:t>
            </a:fld>
            <a:endParaRPr lang="it-IT"/>
          </a:p>
        </p:txBody>
      </p:sp>
    </p:spTree>
    <p:extLst>
      <p:ext uri="{BB962C8B-B14F-4D97-AF65-F5344CB8AC3E}">
        <p14:creationId xmlns:p14="http://schemas.microsoft.com/office/powerpoint/2010/main" val="2258124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p:cNvSpPr>
            <a:spLocks noGrp="1"/>
          </p:cNvSpPr>
          <p:nvPr>
            <p:ph type="sldNum" sz="quarter" idx="5"/>
          </p:nvPr>
        </p:nvSpPr>
        <p:spPr/>
        <p:txBody>
          <a:bodyPr/>
          <a:lstStyle/>
          <a:p>
            <a:fld id="{613B0820-A2AE-4AFE-95E2-1A75AF5E5EE3}" type="slidenum">
              <a:rPr lang="it-IT" smtClean="0"/>
              <a:t>3</a:t>
            </a:fld>
            <a:endParaRPr lang="it-IT"/>
          </a:p>
        </p:txBody>
      </p:sp>
    </p:spTree>
    <p:extLst>
      <p:ext uri="{BB962C8B-B14F-4D97-AF65-F5344CB8AC3E}">
        <p14:creationId xmlns:p14="http://schemas.microsoft.com/office/powerpoint/2010/main" val="304765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3B0820-A2AE-4AFE-95E2-1A75AF5E5EE3}" type="slidenum">
              <a:rPr lang="it-IT" smtClean="0"/>
              <a:t>4</a:t>
            </a:fld>
            <a:endParaRPr lang="it-IT"/>
          </a:p>
        </p:txBody>
      </p:sp>
    </p:spTree>
    <p:extLst>
      <p:ext uri="{BB962C8B-B14F-4D97-AF65-F5344CB8AC3E}">
        <p14:creationId xmlns:p14="http://schemas.microsoft.com/office/powerpoint/2010/main" val="213550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noProof="0" dirty="0"/>
              <a:t>TANDEM operation will proceed till the end of this year.</a:t>
            </a:r>
          </a:p>
          <a:p>
            <a:pPr marL="0" indent="0">
              <a:buFontTx/>
              <a:buNone/>
            </a:pPr>
            <a:r>
              <a:rPr lang="en-US" sz="1200" noProof="0" dirty="0"/>
              <a:t>We should recover average beam time we offered during 2012-2016.</a:t>
            </a:r>
          </a:p>
        </p:txBody>
      </p:sp>
      <p:sp>
        <p:nvSpPr>
          <p:cNvPr id="4" name="Slide Number Placeholder 3"/>
          <p:cNvSpPr>
            <a:spLocks noGrp="1"/>
          </p:cNvSpPr>
          <p:nvPr>
            <p:ph type="sldNum" sz="quarter" idx="5"/>
          </p:nvPr>
        </p:nvSpPr>
        <p:spPr/>
        <p:txBody>
          <a:bodyPr/>
          <a:lstStyle/>
          <a:p>
            <a:fld id="{613B0820-A2AE-4AFE-95E2-1A75AF5E5EE3}" type="slidenum">
              <a:rPr lang="it-IT" smtClean="0"/>
              <a:t>5</a:t>
            </a:fld>
            <a:endParaRPr lang="it-IT"/>
          </a:p>
        </p:txBody>
      </p:sp>
    </p:spTree>
    <p:extLst>
      <p:ext uri="{BB962C8B-B14F-4D97-AF65-F5344CB8AC3E}">
        <p14:creationId xmlns:p14="http://schemas.microsoft.com/office/powerpoint/2010/main" val="1750436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We reached 4218 h on AGATA until now and we should reach 4640 h for the end of the year. If so this will be 71% of beam on target guaranteed at GANIL in the last campaign.</a:t>
            </a:r>
            <a:endParaRPr lang="en-GB" dirty="0"/>
          </a:p>
        </p:txBody>
      </p:sp>
      <p:sp>
        <p:nvSpPr>
          <p:cNvPr id="4" name="Slide Number Placeholder 3"/>
          <p:cNvSpPr>
            <a:spLocks noGrp="1"/>
          </p:cNvSpPr>
          <p:nvPr>
            <p:ph type="sldNum" sz="quarter" idx="5"/>
          </p:nvPr>
        </p:nvSpPr>
        <p:spPr/>
        <p:txBody>
          <a:bodyPr/>
          <a:lstStyle/>
          <a:p>
            <a:fld id="{613B0820-A2AE-4AFE-95E2-1A75AF5E5EE3}" type="slidenum">
              <a:rPr lang="it-IT" smtClean="0"/>
              <a:t>6</a:t>
            </a:fld>
            <a:endParaRPr lang="it-IT"/>
          </a:p>
        </p:txBody>
      </p:sp>
    </p:spTree>
    <p:extLst>
      <p:ext uri="{BB962C8B-B14F-4D97-AF65-F5344CB8AC3E}">
        <p14:creationId xmlns:p14="http://schemas.microsoft.com/office/powerpoint/2010/main" val="414919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3B0820-A2AE-4AFE-95E2-1A75AF5E5EE3}" type="slidenum">
              <a:rPr lang="it-IT" smtClean="0"/>
              <a:t>7</a:t>
            </a:fld>
            <a:endParaRPr lang="it-IT"/>
          </a:p>
        </p:txBody>
      </p:sp>
    </p:spTree>
    <p:extLst>
      <p:ext uri="{BB962C8B-B14F-4D97-AF65-F5344CB8AC3E}">
        <p14:creationId xmlns:p14="http://schemas.microsoft.com/office/powerpoint/2010/main" val="1487406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3B0820-A2AE-4AFE-95E2-1A75AF5E5EE3}" type="slidenum">
              <a:rPr lang="it-IT" smtClean="0"/>
              <a:t>8</a:t>
            </a:fld>
            <a:endParaRPr lang="it-IT"/>
          </a:p>
        </p:txBody>
      </p:sp>
    </p:spTree>
    <p:extLst>
      <p:ext uri="{BB962C8B-B14F-4D97-AF65-F5344CB8AC3E}">
        <p14:creationId xmlns:p14="http://schemas.microsoft.com/office/powerpoint/2010/main" val="1322245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3B0820-A2AE-4AFE-95E2-1A75AF5E5EE3}" type="slidenum">
              <a:rPr lang="it-IT" smtClean="0"/>
              <a:t>9</a:t>
            </a:fld>
            <a:endParaRPr lang="it-IT"/>
          </a:p>
        </p:txBody>
      </p:sp>
    </p:spTree>
    <p:extLst>
      <p:ext uri="{BB962C8B-B14F-4D97-AF65-F5344CB8AC3E}">
        <p14:creationId xmlns:p14="http://schemas.microsoft.com/office/powerpoint/2010/main" val="131237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2DA624-E1F4-47FF-A8C0-4F52D3B5B62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111DDEB-D0DA-4108-91ED-E4E93AB81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3680993-C9CD-4A5E-A193-254C8FC0868E}"/>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5" name="Segnaposto piè di pagina 4">
            <a:extLst>
              <a:ext uri="{FF2B5EF4-FFF2-40B4-BE49-F238E27FC236}">
                <a16:creationId xmlns:a16="http://schemas.microsoft.com/office/drawing/2014/main" id="{29F8F09C-5B5D-4099-A43E-D87B68D2D1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AD34B3-3EEA-4268-BD61-D40F369204D0}"/>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76896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02040-042D-4BA2-8117-D29CA1ECD07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112D44E-EF0C-4489-A52F-4F302C949D73}"/>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AA53544-1B05-4B04-9A31-84F05649AEA8}"/>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5" name="Segnaposto piè di pagina 4">
            <a:extLst>
              <a:ext uri="{FF2B5EF4-FFF2-40B4-BE49-F238E27FC236}">
                <a16:creationId xmlns:a16="http://schemas.microsoft.com/office/drawing/2014/main" id="{F3539415-EB64-4B12-973D-8AE78772BB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22A2778-B8B4-4785-8CCA-D296AD54DF6A}"/>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3050142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8A374F7-E901-4BCD-8F29-84BE5F9CDE7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5D2CA90-5888-4B67-B360-68BA8209A8E7}"/>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DBF16A-58FE-4B29-8FDD-CE4ADA79C5E7}"/>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5" name="Segnaposto piè di pagina 4">
            <a:extLst>
              <a:ext uri="{FF2B5EF4-FFF2-40B4-BE49-F238E27FC236}">
                <a16:creationId xmlns:a16="http://schemas.microsoft.com/office/drawing/2014/main" id="{F1325530-F0D4-403D-B9AB-54AB3445C5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E6DEB9-A513-4853-ABFF-740E1693877B}"/>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535305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Connettore diritto 7"/>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581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C65B62-068B-44DA-9FC9-F34B1A0CB1DA}"/>
              </a:ext>
            </a:extLst>
          </p:cNvPr>
          <p:cNvSpPr>
            <a:spLocks noGrp="1"/>
          </p:cNvSpPr>
          <p:nvPr>
            <p:ph type="title"/>
          </p:nvPr>
        </p:nvSpPr>
        <p:spPr>
          <a:xfrm>
            <a:off x="608641" y="273629"/>
            <a:ext cx="10957439" cy="1134839"/>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AEC519D-7DF6-4B78-9563-2F2985E03737}"/>
              </a:ext>
            </a:extLst>
          </p:cNvPr>
          <p:cNvSpPr>
            <a:spLocks noGrp="1"/>
          </p:cNvSpPr>
          <p:nvPr>
            <p:ph type="dt" idx="10"/>
          </p:nvPr>
        </p:nvSpPr>
        <p:spPr>
          <a:xfrm>
            <a:off x="608641" y="6247376"/>
            <a:ext cx="2826240" cy="462289"/>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28039883-A0CD-4482-ABFF-A9C5995B74E4}"/>
              </a:ext>
            </a:extLst>
          </p:cNvPr>
          <p:cNvSpPr>
            <a:spLocks noGrp="1"/>
          </p:cNvSpPr>
          <p:nvPr>
            <p:ph type="ftr" idx="11"/>
          </p:nvPr>
        </p:nvSpPr>
        <p:spPr>
          <a:xfrm>
            <a:off x="4170241" y="6247376"/>
            <a:ext cx="3851520" cy="462289"/>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8AF17A4F-9505-41C8-AE72-2B4D02003FEB}"/>
              </a:ext>
            </a:extLst>
          </p:cNvPr>
          <p:cNvSpPr>
            <a:spLocks noGrp="1"/>
          </p:cNvSpPr>
          <p:nvPr>
            <p:ph type="sldNum" idx="12"/>
          </p:nvPr>
        </p:nvSpPr>
        <p:spPr>
          <a:xfrm>
            <a:off x="8741761" y="6247376"/>
            <a:ext cx="2826240" cy="462289"/>
          </a:xfrm>
        </p:spPr>
        <p:txBody>
          <a:bodyPr/>
          <a:lstStyle>
            <a:lvl1pPr>
              <a:defRPr/>
            </a:lvl1pPr>
          </a:lstStyle>
          <a:p>
            <a:fld id="{0EDC0827-13A5-4F8C-AE18-7D713813C70E}" type="slidenum">
              <a:rPr lang="it-IT" altLang="it-IT"/>
              <a:pPr/>
              <a:t>‹#›</a:t>
            </a:fld>
            <a:endParaRPr lang="it-IT" altLang="it-IT"/>
          </a:p>
        </p:txBody>
      </p:sp>
    </p:spTree>
    <p:extLst>
      <p:ext uri="{BB962C8B-B14F-4D97-AF65-F5344CB8AC3E}">
        <p14:creationId xmlns:p14="http://schemas.microsoft.com/office/powerpoint/2010/main" val="4149485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8CAAB6-738E-4ECE-9B85-ADE5301E960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69B002-8DB6-46E7-B804-8EF4DFC211C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1D4034B-5244-4C71-BBBB-FD9AC76EA817}"/>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5" name="Segnaposto piè di pagina 4">
            <a:extLst>
              <a:ext uri="{FF2B5EF4-FFF2-40B4-BE49-F238E27FC236}">
                <a16:creationId xmlns:a16="http://schemas.microsoft.com/office/drawing/2014/main" id="{821B354D-CA8B-4AEE-8F70-C0EC0E3B68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273FB56-46CD-4FE3-AB87-5157921435E7}"/>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258321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317601-4A21-46BD-BA1F-1C1CC05AB54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A591846-8163-4B6C-A961-03E29FB78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9F69566-414E-4A5C-A386-67488D2FD1C1}"/>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5" name="Segnaposto piè di pagina 4">
            <a:extLst>
              <a:ext uri="{FF2B5EF4-FFF2-40B4-BE49-F238E27FC236}">
                <a16:creationId xmlns:a16="http://schemas.microsoft.com/office/drawing/2014/main" id="{82ED4B80-7881-4AD8-9A4D-7003E536A71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EBFD9B7-8AF2-4338-951A-FE6D1B5664D3}"/>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40871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046469-7087-47D0-9C39-C563BBE4072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8BC7A4-9EAE-44F3-B504-1BEA13582646}"/>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78C0D63-992D-4DEC-A02A-B38231E6E9C2}"/>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B7A33E9-540A-4A4C-BEA9-602E61A8A79F}"/>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6" name="Segnaposto piè di pagina 5">
            <a:extLst>
              <a:ext uri="{FF2B5EF4-FFF2-40B4-BE49-F238E27FC236}">
                <a16:creationId xmlns:a16="http://schemas.microsoft.com/office/drawing/2014/main" id="{A24AD980-6434-43A3-98F4-B61DCD764C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B290C09-21B3-4DC7-88E8-37F842D1D877}"/>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320989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660B6C-7015-40A7-9DBC-2A0985325B4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A55D720-E70C-42D4-9723-9FB371B4C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6EA42676-B82C-407B-B41F-BF7AA019AA81}"/>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38692E0-9CB6-40CA-A913-AC6479634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B652F72-854B-4FE1-8600-34E938F2A1CA}"/>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C209AE7-C071-4DBB-A80E-CCFA76E91903}"/>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8" name="Segnaposto piè di pagina 7">
            <a:extLst>
              <a:ext uri="{FF2B5EF4-FFF2-40B4-BE49-F238E27FC236}">
                <a16:creationId xmlns:a16="http://schemas.microsoft.com/office/drawing/2014/main" id="{D709F96F-A24A-4725-B7EE-07DBB16D41A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1E941A3-19F3-4EF4-9B07-86C72810E599}"/>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34236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51D07-2AF8-4B61-844A-A334139A957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705F322-4DB8-4810-B09E-523569E76D43}"/>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4" name="Segnaposto piè di pagina 3">
            <a:extLst>
              <a:ext uri="{FF2B5EF4-FFF2-40B4-BE49-F238E27FC236}">
                <a16:creationId xmlns:a16="http://schemas.microsoft.com/office/drawing/2014/main" id="{55A071DE-A791-40AE-B3F5-AD4D6F382E7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4DEAF0E-E5CE-4BBF-959E-46170184F8BA}"/>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2063190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D8643B6-4D45-4298-86F5-92D69B56F20C}"/>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3" name="Segnaposto piè di pagina 2">
            <a:extLst>
              <a:ext uri="{FF2B5EF4-FFF2-40B4-BE49-F238E27FC236}">
                <a16:creationId xmlns:a16="http://schemas.microsoft.com/office/drawing/2014/main" id="{7BFA2051-CD95-4605-9E12-A835446B1ED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AFDF63-2C95-4829-9EBF-E626F8045FA0}"/>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233849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E88C31-48A6-4EF5-8853-2287CEF9E3C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B16EF0C-F26A-4A20-AEC4-6B0157262B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2EE6821-D9AD-4B95-B33F-ADB5FA321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1227F10C-AFDD-4DE3-9EED-D7B2B4FEAA8C}"/>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6" name="Segnaposto piè di pagina 5">
            <a:extLst>
              <a:ext uri="{FF2B5EF4-FFF2-40B4-BE49-F238E27FC236}">
                <a16:creationId xmlns:a16="http://schemas.microsoft.com/office/drawing/2014/main" id="{D13E431F-FB60-4448-829A-6E0FF36B612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73F84A6-FFF9-443B-A8C5-46380234FD95}"/>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419888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7BDD0D-EE03-4C69-A069-96534DDAEF6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3B5B203-9A79-4DD0-8E51-DA36AA601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37A0567-3A94-459C-9D00-BF4A8995F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EDE4B95F-F55E-48D9-BCF4-99F110EEEC2F}"/>
              </a:ext>
            </a:extLst>
          </p:cNvPr>
          <p:cNvSpPr>
            <a:spLocks noGrp="1"/>
          </p:cNvSpPr>
          <p:nvPr>
            <p:ph type="dt" sz="half" idx="10"/>
          </p:nvPr>
        </p:nvSpPr>
        <p:spPr/>
        <p:txBody>
          <a:bodyPr/>
          <a:lstStyle/>
          <a:p>
            <a:fld id="{A03C4797-E685-4A61-91D7-3FB37D6C15B3}" type="datetimeFigureOut">
              <a:rPr lang="it-IT" smtClean="0"/>
              <a:t>16/11/2023</a:t>
            </a:fld>
            <a:endParaRPr lang="it-IT"/>
          </a:p>
        </p:txBody>
      </p:sp>
      <p:sp>
        <p:nvSpPr>
          <p:cNvPr id="6" name="Segnaposto piè di pagina 5">
            <a:extLst>
              <a:ext uri="{FF2B5EF4-FFF2-40B4-BE49-F238E27FC236}">
                <a16:creationId xmlns:a16="http://schemas.microsoft.com/office/drawing/2014/main" id="{174101DB-3760-4D75-933E-898A5C8DBFA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12B8563-43D4-4D46-B455-AB14D4718D56}"/>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345886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38F4CD6-4975-4898-81D8-B0A3013E4B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9E8AA6-79E8-4B25-843F-2E5A62864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86B962-E8F5-4B6E-A289-15EA1587B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C4797-E685-4A61-91D7-3FB37D6C15B3}" type="datetimeFigureOut">
              <a:rPr lang="it-IT" smtClean="0"/>
              <a:t>16/11/2023</a:t>
            </a:fld>
            <a:endParaRPr lang="it-IT"/>
          </a:p>
        </p:txBody>
      </p:sp>
      <p:sp>
        <p:nvSpPr>
          <p:cNvPr id="5" name="Segnaposto piè di pagina 4">
            <a:extLst>
              <a:ext uri="{FF2B5EF4-FFF2-40B4-BE49-F238E27FC236}">
                <a16:creationId xmlns:a16="http://schemas.microsoft.com/office/drawing/2014/main" id="{8C6BED66-B7B2-4DF1-99FE-993559E85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B84C36E-A232-43C1-A5FD-BD881172D7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C881D-D9BF-42FE-B990-0D25DD830E22}" type="slidenum">
              <a:rPr lang="it-IT" smtClean="0"/>
              <a:t>‹#›</a:t>
            </a:fld>
            <a:endParaRPr lang="it-IT"/>
          </a:p>
        </p:txBody>
      </p:sp>
    </p:spTree>
    <p:extLst>
      <p:ext uri="{BB962C8B-B14F-4D97-AF65-F5344CB8AC3E}">
        <p14:creationId xmlns:p14="http://schemas.microsoft.com/office/powerpoint/2010/main" val="2424208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hyperlink" Target="https://istnazfisnucl.sharepoint.com/:b:/s/RepartoControlli/EUC1HtKoBjtBj8kfP336QVkB65W5-2JsYn_SAy4VpOQPrQ?e=kh8O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5.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15" descr="Immagine che contiene edificio, treno, stazione, piattaforma&#10;&#10;Descrizione generata automaticamente">
            <a:extLst>
              <a:ext uri="{FF2B5EF4-FFF2-40B4-BE49-F238E27FC236}">
                <a16:creationId xmlns:a16="http://schemas.microsoft.com/office/drawing/2014/main" id="{79EBE811-7B4B-9A27-52C3-68BF42872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910" y="-8225"/>
            <a:ext cx="3224682" cy="2410976"/>
          </a:xfrm>
          <a:prstGeom prst="rect">
            <a:avLst/>
          </a:prstGeom>
          <a:ln>
            <a:solidFill>
              <a:schemeClr val="tx1"/>
            </a:solidFill>
          </a:ln>
        </p:spPr>
      </p:pic>
      <p:pic>
        <p:nvPicPr>
          <p:cNvPr id="9" name="Immagine 17" descr="Immagine che contiene interni, oggetto, sedendo, aeroplano&#10;&#10;Descrizione generata automaticamente">
            <a:extLst>
              <a:ext uri="{FF2B5EF4-FFF2-40B4-BE49-F238E27FC236}">
                <a16:creationId xmlns:a16="http://schemas.microsoft.com/office/drawing/2014/main" id="{8C4AECC2-960E-5E61-AA0B-03E50F470B60}"/>
              </a:ext>
            </a:extLst>
          </p:cNvPr>
          <p:cNvPicPr>
            <a:picLocks noChangeAspect="1"/>
          </p:cNvPicPr>
          <p:nvPr/>
        </p:nvPicPr>
        <p:blipFill rotWithShape="1">
          <a:blip r:embed="rId4">
            <a:extLst>
              <a:ext uri="{28A0092B-C50C-407E-A947-70E740481C1C}">
                <a14:useLocalDpi xmlns:a14="http://schemas.microsoft.com/office/drawing/2010/main" val="0"/>
              </a:ext>
            </a:extLst>
          </a:blip>
          <a:srcRect r="591"/>
          <a:stretch/>
        </p:blipFill>
        <p:spPr>
          <a:xfrm>
            <a:off x="-16885" y="2409151"/>
            <a:ext cx="6015827" cy="4448849"/>
          </a:xfrm>
          <a:prstGeom prst="rect">
            <a:avLst/>
          </a:prstGeom>
          <a:ln>
            <a:solidFill>
              <a:schemeClr val="tx1"/>
            </a:solidFill>
          </a:ln>
        </p:spPr>
      </p:pic>
      <p:pic>
        <p:nvPicPr>
          <p:cNvPr id="10" name="Immagine 19" descr="Immagine che contiene interni, tavolo, cucina, uomo&#10;&#10;Descrizione generata automaticamente">
            <a:extLst>
              <a:ext uri="{FF2B5EF4-FFF2-40B4-BE49-F238E27FC236}">
                <a16:creationId xmlns:a16="http://schemas.microsoft.com/office/drawing/2014/main" id="{FFE49666-34A8-C782-BEC0-C656C9CAC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327" y="-8225"/>
            <a:ext cx="1611583" cy="2417376"/>
          </a:xfrm>
          <a:prstGeom prst="rect">
            <a:avLst/>
          </a:prstGeom>
          <a:ln>
            <a:solidFill>
              <a:schemeClr val="tx1"/>
            </a:solidFill>
          </a:ln>
        </p:spPr>
      </p:pic>
      <p:pic>
        <p:nvPicPr>
          <p:cNvPr id="11" name="Immagine 21" descr="Immagine che contiene interni, oggetto, edificio, motore&#10;&#10;Descrizione generata automaticamente">
            <a:extLst>
              <a:ext uri="{FF2B5EF4-FFF2-40B4-BE49-F238E27FC236}">
                <a16:creationId xmlns:a16="http://schemas.microsoft.com/office/drawing/2014/main" id="{1B294767-2123-DB2E-66C0-5B5CDCCA0F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72" y="2415551"/>
            <a:ext cx="2476353" cy="1853558"/>
          </a:xfrm>
          <a:prstGeom prst="rect">
            <a:avLst/>
          </a:prstGeom>
          <a:ln>
            <a:solidFill>
              <a:schemeClr val="tx1"/>
            </a:solidFill>
          </a:ln>
        </p:spPr>
      </p:pic>
      <p:pic>
        <p:nvPicPr>
          <p:cNvPr id="12" name="Immagine 23" descr="Immagine che contiene interni, edificio, tavolo, largo&#10;&#10;Descrizione generata automaticamente">
            <a:extLst>
              <a:ext uri="{FF2B5EF4-FFF2-40B4-BE49-F238E27FC236}">
                <a16:creationId xmlns:a16="http://schemas.microsoft.com/office/drawing/2014/main" id="{96D5A342-52F9-E6BB-D487-7CFF1E50929D}"/>
              </a:ext>
            </a:extLst>
          </p:cNvPr>
          <p:cNvPicPr>
            <a:picLocks noChangeAspect="1"/>
          </p:cNvPicPr>
          <p:nvPr/>
        </p:nvPicPr>
        <p:blipFill rotWithShape="1">
          <a:blip r:embed="rId7">
            <a:extLst>
              <a:ext uri="{28A0092B-C50C-407E-A947-70E740481C1C}">
                <a14:useLocalDpi xmlns:a14="http://schemas.microsoft.com/office/drawing/2010/main" val="0"/>
              </a:ext>
            </a:extLst>
          </a:blip>
          <a:srcRect l="65036" t="2518" b="3683"/>
          <a:stretch/>
        </p:blipFill>
        <p:spPr>
          <a:xfrm>
            <a:off x="5319040" y="1882219"/>
            <a:ext cx="3490440" cy="4990483"/>
          </a:xfrm>
          <a:prstGeom prst="rect">
            <a:avLst/>
          </a:prstGeom>
          <a:ln>
            <a:solidFill>
              <a:schemeClr val="tx1"/>
            </a:solidFill>
          </a:ln>
        </p:spPr>
      </p:pic>
      <p:pic>
        <p:nvPicPr>
          <p:cNvPr id="13" name="Immagine 25" descr="Immagine che contiene interni, edificio, tavolo, largo&#10;&#10;Descrizione generata automaticamente">
            <a:extLst>
              <a:ext uri="{FF2B5EF4-FFF2-40B4-BE49-F238E27FC236}">
                <a16:creationId xmlns:a16="http://schemas.microsoft.com/office/drawing/2014/main" id="{8E56B9A9-F69A-222A-F2A7-F96DDFECB8E9}"/>
              </a:ext>
            </a:extLst>
          </p:cNvPr>
          <p:cNvPicPr>
            <a:picLocks noChangeAspect="1"/>
          </p:cNvPicPr>
          <p:nvPr/>
        </p:nvPicPr>
        <p:blipFill rotWithShape="1">
          <a:blip r:embed="rId7">
            <a:extLst>
              <a:ext uri="{28A0092B-C50C-407E-A947-70E740481C1C}">
                <a14:useLocalDpi xmlns:a14="http://schemas.microsoft.com/office/drawing/2010/main" val="0"/>
              </a:ext>
            </a:extLst>
          </a:blip>
          <a:srcRect r="38018"/>
          <a:stretch/>
        </p:blipFill>
        <p:spPr>
          <a:xfrm>
            <a:off x="8173878" y="1879938"/>
            <a:ext cx="4018122" cy="3423104"/>
          </a:xfrm>
          <a:prstGeom prst="rect">
            <a:avLst/>
          </a:prstGeom>
          <a:ln>
            <a:solidFill>
              <a:schemeClr val="tx1"/>
            </a:solidFill>
          </a:ln>
        </p:spPr>
      </p:pic>
      <p:pic>
        <p:nvPicPr>
          <p:cNvPr id="14" name="Immagine 27" descr="Immagine che contiene esterni, edificio, via, rotaie&#10;&#10;Descrizione generata automaticamente">
            <a:extLst>
              <a:ext uri="{FF2B5EF4-FFF2-40B4-BE49-F238E27FC236}">
                <a16:creationId xmlns:a16="http://schemas.microsoft.com/office/drawing/2014/main" id="{1ACCF513-472A-8808-D593-8E659CAECA87}"/>
              </a:ext>
            </a:extLst>
          </p:cNvPr>
          <p:cNvPicPr>
            <a:picLocks noChangeAspect="1"/>
          </p:cNvPicPr>
          <p:nvPr/>
        </p:nvPicPr>
        <p:blipFill rotWithShape="1">
          <a:blip r:embed="rId8">
            <a:extLst>
              <a:ext uri="{28A0092B-C50C-407E-A947-70E740481C1C}">
                <a14:useLocalDpi xmlns:a14="http://schemas.microsoft.com/office/drawing/2010/main" val="0"/>
              </a:ext>
            </a:extLst>
          </a:blip>
          <a:srcRect l="53128" r="4063"/>
          <a:stretch/>
        </p:blipFill>
        <p:spPr>
          <a:xfrm>
            <a:off x="0" y="-8225"/>
            <a:ext cx="1551326" cy="2417376"/>
          </a:xfrm>
          <a:prstGeom prst="rect">
            <a:avLst/>
          </a:prstGeom>
          <a:ln>
            <a:solidFill>
              <a:schemeClr val="tx1"/>
            </a:solidFill>
          </a:ln>
        </p:spPr>
      </p:pic>
      <p:pic>
        <p:nvPicPr>
          <p:cNvPr id="16" name="Immagine 35" descr="Immagine che contiene interni, metallo, sedendo, tavolo&#10;&#10;Descrizione generata automaticamente">
            <a:extLst>
              <a:ext uri="{FF2B5EF4-FFF2-40B4-BE49-F238E27FC236}">
                <a16:creationId xmlns:a16="http://schemas.microsoft.com/office/drawing/2014/main" id="{6472206A-4425-B877-B338-A13BA3D36B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1407" y="3961172"/>
            <a:ext cx="2260880" cy="2896828"/>
          </a:xfrm>
          <a:prstGeom prst="rect">
            <a:avLst/>
          </a:prstGeom>
          <a:ln>
            <a:solidFill>
              <a:schemeClr val="tx1"/>
            </a:solidFill>
          </a:ln>
        </p:spPr>
      </p:pic>
      <p:pic>
        <p:nvPicPr>
          <p:cNvPr id="17" name="Immagine 37">
            <a:extLst>
              <a:ext uri="{FF2B5EF4-FFF2-40B4-BE49-F238E27FC236}">
                <a16:creationId xmlns:a16="http://schemas.microsoft.com/office/drawing/2014/main" id="{6E3404A5-A35E-6DC8-AB0A-01B115B0D587}"/>
              </a:ext>
            </a:extLst>
          </p:cNvPr>
          <p:cNvPicPr>
            <a:picLocks noChangeAspect="1"/>
          </p:cNvPicPr>
          <p:nvPr/>
        </p:nvPicPr>
        <p:blipFill rotWithShape="1">
          <a:blip r:embed="rId10">
            <a:extLst>
              <a:ext uri="{28A0092B-C50C-407E-A947-70E740481C1C}">
                <a14:useLocalDpi xmlns:a14="http://schemas.microsoft.com/office/drawing/2010/main" val="0"/>
              </a:ext>
            </a:extLst>
          </a:blip>
          <a:srcRect l="3359" t="5064" r="4390" b="7903"/>
          <a:stretch/>
        </p:blipFill>
        <p:spPr>
          <a:xfrm>
            <a:off x="8259429" y="4893818"/>
            <a:ext cx="1663099" cy="1964182"/>
          </a:xfrm>
          <a:prstGeom prst="rect">
            <a:avLst/>
          </a:prstGeom>
          <a:ln>
            <a:solidFill>
              <a:schemeClr val="tx1"/>
            </a:solidFill>
          </a:ln>
        </p:spPr>
      </p:pic>
      <p:sp>
        <p:nvSpPr>
          <p:cNvPr id="2" name="Titolo 1">
            <a:extLst>
              <a:ext uri="{FF2B5EF4-FFF2-40B4-BE49-F238E27FC236}">
                <a16:creationId xmlns:a16="http://schemas.microsoft.com/office/drawing/2014/main" id="{57E837B3-882E-44B3-A043-25C3955D9B73}"/>
              </a:ext>
            </a:extLst>
          </p:cNvPr>
          <p:cNvSpPr>
            <a:spLocks noGrp="1"/>
          </p:cNvSpPr>
          <p:nvPr>
            <p:ph type="ctrTitle"/>
          </p:nvPr>
        </p:nvSpPr>
        <p:spPr>
          <a:xfrm>
            <a:off x="6663559" y="374371"/>
            <a:ext cx="5370786" cy="1275457"/>
          </a:xfrm>
          <a:gradFill flip="none" rotWithShape="1">
            <a:gsLst>
              <a:gs pos="0">
                <a:schemeClr val="bg1"/>
              </a:gs>
              <a:gs pos="19000">
                <a:schemeClr val="accent1">
                  <a:lumMod val="20000"/>
                  <a:lumOff val="80000"/>
                </a:schemeClr>
              </a:gs>
              <a:gs pos="48000">
                <a:schemeClr val="accent1">
                  <a:lumMod val="40000"/>
                  <a:lumOff val="60000"/>
                </a:schemeClr>
              </a:gs>
              <a:gs pos="85000">
                <a:schemeClr val="accent1">
                  <a:lumMod val="60000"/>
                  <a:lumOff val="40000"/>
                </a:schemeClr>
              </a:gs>
              <a:gs pos="100000">
                <a:schemeClr val="accent1">
                  <a:lumMod val="75000"/>
                </a:schemeClr>
              </a:gs>
            </a:gsLst>
            <a:path path="shape">
              <a:fillToRect l="50000" t="50000" r="50000" b="50000"/>
            </a:path>
            <a:tileRect/>
          </a:gradFill>
          <a:ln>
            <a:solidFill>
              <a:schemeClr val="tx1"/>
            </a:solidFill>
          </a:ln>
        </p:spPr>
        <p:txBody>
          <a:bodyPr anchor="ctr">
            <a:normAutofit fontScale="90000"/>
          </a:bodyPr>
          <a:lstStyle/>
          <a:p>
            <a:r>
              <a:rPr lang="en-US" sz="3200" b="1" dirty="0"/>
              <a:t>News from the accelerator division</a:t>
            </a:r>
            <a:br>
              <a:rPr lang="en-US" sz="3200" b="1" dirty="0"/>
            </a:br>
            <a:r>
              <a:rPr lang="en-US" sz="3200" b="1" dirty="0"/>
              <a:t>E. Fagotti</a:t>
            </a:r>
            <a:endParaRPr lang="it-IT" sz="3200" b="1" dirty="0"/>
          </a:p>
        </p:txBody>
      </p:sp>
      <p:sp>
        <p:nvSpPr>
          <p:cNvPr id="6" name="CustomShape 2">
            <a:extLst>
              <a:ext uri="{FF2B5EF4-FFF2-40B4-BE49-F238E27FC236}">
                <a16:creationId xmlns:a16="http://schemas.microsoft.com/office/drawing/2014/main" id="{05386B74-E1C9-1775-293B-1BF913693722}"/>
              </a:ext>
            </a:extLst>
          </p:cNvPr>
          <p:cNvSpPr/>
          <p:nvPr/>
        </p:nvSpPr>
        <p:spPr>
          <a:xfrm>
            <a:off x="769680" y="1479600"/>
            <a:ext cx="10300680" cy="50223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417"/>
              </a:spcBef>
            </a:pPr>
            <a:endParaRPr lang="it-IT" sz="2200" b="0" strike="noStrike" spc="-1" dirty="0">
              <a:latin typeface="Arial"/>
            </a:endParaRPr>
          </a:p>
          <a:p>
            <a:pPr>
              <a:lnSpc>
                <a:spcPct val="100000"/>
              </a:lnSpc>
              <a:spcBef>
                <a:spcPts val="1417"/>
              </a:spcBef>
            </a:pPr>
            <a:endParaRPr lang="it-IT" sz="2200" b="0" strike="noStrike" spc="-1" dirty="0">
              <a:latin typeface="Arial"/>
            </a:endParaRPr>
          </a:p>
        </p:txBody>
      </p:sp>
    </p:spTree>
    <p:extLst>
      <p:ext uri="{BB962C8B-B14F-4D97-AF65-F5344CB8AC3E}">
        <p14:creationId xmlns:p14="http://schemas.microsoft.com/office/powerpoint/2010/main" val="3020030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err="1">
                <a:solidFill>
                  <a:schemeClr val="bg1"/>
                </a:solidFill>
              </a:rPr>
              <a:t>Outline</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D3D70399-EE1B-4DAC-5E7C-1B262427DE6E}"/>
              </a:ext>
            </a:extLst>
          </p:cNvPr>
          <p:cNvSpPr txBox="1"/>
          <p:nvPr/>
        </p:nvSpPr>
        <p:spPr>
          <a:xfrm>
            <a:off x="1597572" y="2610770"/>
            <a:ext cx="9059918"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t>General considerations on LNL accelerators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u="sng" dirty="0"/>
              <a:t>PIAVE-TANDEM-ALPI complex: current status</a:t>
            </a:r>
          </a:p>
          <a:p>
            <a:pPr marL="342900" indent="-342900">
              <a:buFont typeface="Arial" panose="020B0604020202020204" pitchFamily="34" charset="0"/>
              <a:buChar char="•"/>
            </a:pPr>
            <a:endParaRPr lang="en-US" sz="2800" u="sng" dirty="0"/>
          </a:p>
          <a:p>
            <a:pPr marL="342900" indent="-342900">
              <a:buFont typeface="Arial" panose="020B0604020202020204" pitchFamily="34" charset="0"/>
              <a:buChar char="•"/>
            </a:pPr>
            <a:r>
              <a:rPr lang="en-US" sz="2800" dirty="0"/>
              <a:t>PA AD tests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CN/AN2000 news</a:t>
            </a:r>
          </a:p>
        </p:txBody>
      </p:sp>
    </p:spTree>
    <p:extLst>
      <p:ext uri="{BB962C8B-B14F-4D97-AF65-F5344CB8AC3E}">
        <p14:creationId xmlns:p14="http://schemas.microsoft.com/office/powerpoint/2010/main" val="3887382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PTA accelerators status: opportunities</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3" name="CasellaDiTesto 37">
            <a:extLst>
              <a:ext uri="{FF2B5EF4-FFF2-40B4-BE49-F238E27FC236}">
                <a16:creationId xmlns:a16="http://schemas.microsoft.com/office/drawing/2014/main" id="{7C402F2F-6501-E372-16E3-D05224B9135D}"/>
              </a:ext>
            </a:extLst>
          </p:cNvPr>
          <p:cNvSpPr txBox="1"/>
          <p:nvPr/>
        </p:nvSpPr>
        <p:spPr>
          <a:xfrm>
            <a:off x="271861" y="1030253"/>
            <a:ext cx="9859963" cy="5324535"/>
          </a:xfrm>
          <a:prstGeom prst="rect">
            <a:avLst/>
          </a:prstGeom>
          <a:noFill/>
        </p:spPr>
        <p:txBody>
          <a:bodyPr wrap="square" lIns="91440" tIns="45720" rIns="91440" bIns="45720" rtlCol="0" anchor="t">
            <a:spAutoFit/>
          </a:bodyPr>
          <a:lstStyle/>
          <a:p>
            <a:pPr>
              <a:spcBef>
                <a:spcPts val="600"/>
              </a:spcBef>
              <a:spcAft>
                <a:spcPts val="600"/>
              </a:spcAft>
            </a:pPr>
            <a:r>
              <a:rPr lang="en-US" sz="2000" dirty="0">
                <a:ea typeface="+mn-lt"/>
                <a:cs typeface="+mn-lt"/>
              </a:rPr>
              <a:t>First long campaign with PA configuration highlighted some weak points to fix:</a:t>
            </a:r>
          </a:p>
          <a:p>
            <a:pPr marL="457200" indent="-457200">
              <a:spcBef>
                <a:spcPts val="600"/>
              </a:spcBef>
              <a:spcAft>
                <a:spcPts val="600"/>
              </a:spcAft>
              <a:buFont typeface="+mj-lt"/>
              <a:buAutoNum type="arabicPeriod"/>
            </a:pPr>
            <a:r>
              <a:rPr lang="en-US" sz="2000" dirty="0">
                <a:ea typeface="+mn-lt"/>
                <a:cs typeface="+mn-lt"/>
              </a:rPr>
              <a:t>Phase references for some cavities such as SRFQ1, SRFQ2 and B3H change with time. Time-scale is in the order of hours. It could be related to LLRF controller or to master clock, but it is probably related to both. Deep impact on SPES. [New LLRF (HW &amp; SW)! – Master clock upgrade?]. </a:t>
            </a:r>
            <a:r>
              <a:rPr lang="en-US" sz="2000" u="sng" dirty="0">
                <a:ea typeface="+mn-lt"/>
                <a:cs typeface="+mn-lt"/>
              </a:rPr>
              <a:t>No impact on AGATA.</a:t>
            </a:r>
          </a:p>
          <a:p>
            <a:pPr marL="457200" indent="-457200">
              <a:spcBef>
                <a:spcPts val="600"/>
              </a:spcBef>
              <a:spcAft>
                <a:spcPts val="600"/>
              </a:spcAft>
              <a:buFont typeface="+mj-lt"/>
              <a:buAutoNum type="arabicPeriod"/>
            </a:pPr>
            <a:r>
              <a:rPr lang="en-US" sz="2000" dirty="0">
                <a:ea typeface="+mn-lt"/>
                <a:cs typeface="+mn-lt"/>
              </a:rPr>
              <a:t>SRFQ alignment was not correct, probably due to bad positioning of cryostat. </a:t>
            </a:r>
            <a:r>
              <a:rPr lang="en-US" sz="2000" u="sng" dirty="0">
                <a:ea typeface="+mn-lt"/>
                <a:cs typeface="+mn-lt"/>
              </a:rPr>
              <a:t>[Already realigned].</a:t>
            </a:r>
          </a:p>
          <a:p>
            <a:pPr marL="457200" indent="-457200">
              <a:spcBef>
                <a:spcPts val="600"/>
              </a:spcBef>
              <a:spcAft>
                <a:spcPts val="600"/>
              </a:spcAft>
              <a:buFont typeface="+mj-lt"/>
              <a:buAutoNum type="arabicPeriod"/>
            </a:pPr>
            <a:r>
              <a:rPr lang="en-US" sz="2000" dirty="0">
                <a:ea typeface="+mn-lt"/>
                <a:cs typeface="+mn-lt"/>
              </a:rPr>
              <a:t>Slew rate of magnets power supplies is too slow. This imply a not negligible increase in accelerator setting time. Automatic procedures based on ML and GA are affected by this setting time. [Interaction with company to improve power supplies].</a:t>
            </a:r>
          </a:p>
          <a:p>
            <a:pPr marL="457200" indent="-457200">
              <a:spcBef>
                <a:spcPts val="600"/>
              </a:spcBef>
              <a:spcAft>
                <a:spcPts val="600"/>
              </a:spcAft>
              <a:buFont typeface="+mj-lt"/>
              <a:buAutoNum type="arabicPeriod"/>
            </a:pPr>
            <a:endParaRPr lang="en-US" sz="2000" dirty="0">
              <a:ea typeface="+mn-lt"/>
              <a:cs typeface="+mn-lt"/>
            </a:endParaRPr>
          </a:p>
          <a:p>
            <a:pPr marL="457200" indent="-457200">
              <a:spcBef>
                <a:spcPts val="600"/>
              </a:spcBef>
              <a:spcAft>
                <a:spcPts val="600"/>
              </a:spcAft>
              <a:buFont typeface="+mj-lt"/>
              <a:buAutoNum type="arabicPeriod"/>
            </a:pPr>
            <a:r>
              <a:rPr lang="en-US" sz="2000" dirty="0">
                <a:ea typeface="+mn-lt"/>
                <a:cs typeface="+mn-lt"/>
              </a:rPr>
              <a:t>Insulating transformer for PIAVE ECR platform suffered lack of maintenance in the last 20 years and it is undergoing performances degradation.</a:t>
            </a:r>
          </a:p>
          <a:p>
            <a:pPr marL="457200" indent="-457200">
              <a:spcBef>
                <a:spcPts val="600"/>
              </a:spcBef>
              <a:spcAft>
                <a:spcPts val="600"/>
              </a:spcAft>
              <a:buFont typeface="+mj-lt"/>
              <a:buAutoNum type="arabicPeriod"/>
            </a:pPr>
            <a:r>
              <a:rPr lang="en-US" sz="2000" dirty="0">
                <a:ea typeface="+mn-lt"/>
                <a:cs typeface="+mn-lt"/>
              </a:rPr>
              <a:t>Ca and Mg beam production with ECR failed. </a:t>
            </a:r>
          </a:p>
        </p:txBody>
      </p:sp>
      <p:pic>
        <p:nvPicPr>
          <p:cNvPr id="2" name="Picture 1">
            <a:extLst>
              <a:ext uri="{FF2B5EF4-FFF2-40B4-BE49-F238E27FC236}">
                <a16:creationId xmlns:a16="http://schemas.microsoft.com/office/drawing/2014/main" id="{35DE1FBF-F5EA-6B35-5EB7-30FB1DF6BEC3}"/>
              </a:ext>
            </a:extLst>
          </p:cNvPr>
          <p:cNvPicPr>
            <a:picLocks noChangeAspect="1"/>
          </p:cNvPicPr>
          <p:nvPr/>
        </p:nvPicPr>
        <p:blipFill>
          <a:blip r:embed="rId4"/>
          <a:stretch>
            <a:fillRect/>
          </a:stretch>
        </p:blipFill>
        <p:spPr>
          <a:xfrm>
            <a:off x="10074453" y="1557681"/>
            <a:ext cx="2052973" cy="1092077"/>
          </a:xfrm>
          <a:prstGeom prst="rect">
            <a:avLst/>
          </a:prstGeom>
          <a:ln>
            <a:solidFill>
              <a:schemeClr val="tx1"/>
            </a:solidFill>
          </a:ln>
        </p:spPr>
      </p:pic>
      <p:pic>
        <p:nvPicPr>
          <p:cNvPr id="4" name="Picture 3" descr="A large round object with a brown object in the middle&#10;&#10;Description automatically generated">
            <a:extLst>
              <a:ext uri="{FF2B5EF4-FFF2-40B4-BE49-F238E27FC236}">
                <a16:creationId xmlns:a16="http://schemas.microsoft.com/office/drawing/2014/main" id="{EB8BCB54-EBDF-386A-C1A7-52BD8E524EA8}"/>
              </a:ext>
            </a:extLst>
          </p:cNvPr>
          <p:cNvPicPr>
            <a:picLocks noChangeAspect="1"/>
          </p:cNvPicPr>
          <p:nvPr/>
        </p:nvPicPr>
        <p:blipFill rotWithShape="1">
          <a:blip r:embed="rId5">
            <a:extLst>
              <a:ext uri="{28A0092B-C50C-407E-A947-70E740481C1C}">
                <a14:useLocalDpi xmlns:a14="http://schemas.microsoft.com/office/drawing/2010/main" val="0"/>
              </a:ext>
            </a:extLst>
          </a:blip>
          <a:srcRect t="35132" r="27056"/>
          <a:stretch/>
        </p:blipFill>
        <p:spPr>
          <a:xfrm>
            <a:off x="10074452" y="4208243"/>
            <a:ext cx="2052973" cy="1369261"/>
          </a:xfrm>
          <a:prstGeom prst="rect">
            <a:avLst/>
          </a:prstGeom>
          <a:ln>
            <a:solidFill>
              <a:schemeClr val="tx1"/>
            </a:solidFill>
          </a:ln>
        </p:spPr>
      </p:pic>
      <p:pic>
        <p:nvPicPr>
          <p:cNvPr id="6" name="Picture 5" descr="A close up of a machine&#10;&#10;Description automatically generated">
            <a:extLst>
              <a:ext uri="{FF2B5EF4-FFF2-40B4-BE49-F238E27FC236}">
                <a16:creationId xmlns:a16="http://schemas.microsoft.com/office/drawing/2014/main" id="{9D03330C-892A-C34C-7658-57AB1E6CF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9007" y="5654066"/>
            <a:ext cx="1548418" cy="1161314"/>
          </a:xfrm>
          <a:prstGeom prst="rect">
            <a:avLst/>
          </a:prstGeom>
          <a:ln>
            <a:solidFill>
              <a:schemeClr val="tx1"/>
            </a:solidFill>
          </a:ln>
        </p:spPr>
      </p:pic>
    </p:spTree>
    <p:extLst>
      <p:ext uri="{BB962C8B-B14F-4D97-AF65-F5344CB8AC3E}">
        <p14:creationId xmlns:p14="http://schemas.microsoft.com/office/powerpoint/2010/main" val="373823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PIAVE ECR and Insulating Transformer</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3387D64F-01B6-5C89-2CE2-8B7342986FC6}"/>
              </a:ext>
            </a:extLst>
          </p:cNvPr>
          <p:cNvSpPr txBox="1"/>
          <p:nvPr/>
        </p:nvSpPr>
        <p:spPr>
          <a:xfrm>
            <a:off x="115456" y="1257618"/>
            <a:ext cx="8275509"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t>At the beginning of 2023 we observed discharge along the cables from the Tx to the ECR platform that kept us from putting it at high voltage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After cleaning insulators and HV cables situation improved but we heard sparks that forced us to work below 200 kV</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last experiment a possible overheating of the transformer caused the firefighting system to activate, thus stopping measurement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restore the operability of the platform we planned an extraordinary maintenance to the transformer:</a:t>
            </a:r>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Oil purification</a:t>
            </a:r>
          </a:p>
          <a:p>
            <a:pPr marL="742950" lvl="1" indent="-285750">
              <a:buFont typeface="Arial" panose="020B0604020202020204" pitchFamily="34" charset="0"/>
              <a:buChar char="•"/>
            </a:pPr>
            <a:r>
              <a:rPr lang="en-US" sz="2000" dirty="0"/>
              <a:t>Substitution of the safety systems (</a:t>
            </a:r>
            <a:r>
              <a:rPr lang="en-US" sz="2000" dirty="0" err="1"/>
              <a:t>buchholz</a:t>
            </a:r>
            <a:r>
              <a:rPr lang="en-US" sz="2000" dirty="0"/>
              <a:t> relay)</a:t>
            </a:r>
          </a:p>
          <a:p>
            <a:pPr marL="742950" lvl="1" indent="-285750">
              <a:buFont typeface="Arial" panose="020B0604020202020204" pitchFamily="34" charset="0"/>
              <a:buChar char="•"/>
            </a:pPr>
            <a:r>
              <a:rPr lang="en-US" sz="2000" dirty="0"/>
              <a:t>Installation of new cables from the transformer to the platform</a:t>
            </a:r>
          </a:p>
          <a:p>
            <a:pPr marL="742950" lvl="1" indent="-285750">
              <a:buFont typeface="Arial" panose="020B0604020202020204" pitchFamily="34" charset="0"/>
              <a:buChar char="•"/>
            </a:pPr>
            <a:endParaRPr lang="en-US" sz="2000" dirty="0"/>
          </a:p>
          <a:p>
            <a:pPr marL="285750" lvl="1" indent="-285750">
              <a:buFont typeface="Arial" panose="020B0604020202020204" pitchFamily="34" charset="0"/>
              <a:buChar char="•"/>
            </a:pPr>
            <a:r>
              <a:rPr lang="en-US" sz="2000" dirty="0"/>
              <a:t>Special maintenance will be completed on January.</a:t>
            </a:r>
          </a:p>
        </p:txBody>
      </p:sp>
      <p:pic>
        <p:nvPicPr>
          <p:cNvPr id="6" name="Picture 5">
            <a:extLst>
              <a:ext uri="{FF2B5EF4-FFF2-40B4-BE49-F238E27FC236}">
                <a16:creationId xmlns:a16="http://schemas.microsoft.com/office/drawing/2014/main" id="{6059AAE6-E377-7CA4-2B93-F06F6E5A0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6544" y="1257618"/>
            <a:ext cx="3600000" cy="2025135"/>
          </a:xfrm>
          <a:prstGeom prst="rect">
            <a:avLst/>
          </a:prstGeom>
          <a:ln>
            <a:solidFill>
              <a:schemeClr val="tx1"/>
            </a:solidFill>
          </a:ln>
        </p:spPr>
      </p:pic>
      <p:pic>
        <p:nvPicPr>
          <p:cNvPr id="8" name="Picture 7">
            <a:extLst>
              <a:ext uri="{FF2B5EF4-FFF2-40B4-BE49-F238E27FC236}">
                <a16:creationId xmlns:a16="http://schemas.microsoft.com/office/drawing/2014/main" id="{2027EF11-185A-59A5-11B0-1B5770B1F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169271" y="3419927"/>
            <a:ext cx="2907273" cy="2180455"/>
          </a:xfrm>
          <a:prstGeom prst="rect">
            <a:avLst/>
          </a:prstGeom>
          <a:ln>
            <a:solidFill>
              <a:schemeClr val="tx1"/>
            </a:solidFill>
          </a:ln>
        </p:spPr>
      </p:pic>
      <p:sp>
        <p:nvSpPr>
          <p:cNvPr id="9" name="TextBox 8">
            <a:extLst>
              <a:ext uri="{FF2B5EF4-FFF2-40B4-BE49-F238E27FC236}">
                <a16:creationId xmlns:a16="http://schemas.microsoft.com/office/drawing/2014/main" id="{4AC4102D-CC4D-0690-4218-47B57AC9D415}"/>
              </a:ext>
            </a:extLst>
          </p:cNvPr>
          <p:cNvSpPr txBox="1"/>
          <p:nvPr/>
        </p:nvSpPr>
        <p:spPr>
          <a:xfrm>
            <a:off x="9989105" y="5081997"/>
            <a:ext cx="1671782" cy="369332"/>
          </a:xfrm>
          <a:prstGeom prst="rect">
            <a:avLst/>
          </a:prstGeom>
          <a:solidFill>
            <a:schemeClr val="bg1"/>
          </a:solidFill>
          <a:ln>
            <a:solidFill>
              <a:schemeClr val="tx1"/>
            </a:solidFill>
          </a:ln>
        </p:spPr>
        <p:txBody>
          <a:bodyPr wrap="square" rtlCol="0">
            <a:spAutoFit/>
          </a:bodyPr>
          <a:lstStyle/>
          <a:p>
            <a:pPr algn="ctr"/>
            <a:r>
              <a:rPr lang="en-US" dirty="0" err="1"/>
              <a:t>buchholz</a:t>
            </a:r>
            <a:r>
              <a:rPr lang="en-US" dirty="0"/>
              <a:t> relay</a:t>
            </a:r>
          </a:p>
        </p:txBody>
      </p:sp>
    </p:spTree>
    <p:extLst>
      <p:ext uri="{BB962C8B-B14F-4D97-AF65-F5344CB8AC3E}">
        <p14:creationId xmlns:p14="http://schemas.microsoft.com/office/powerpoint/2010/main" val="1624499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Ca and Mg issues</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TextBox 1">
            <a:extLst>
              <a:ext uri="{FF2B5EF4-FFF2-40B4-BE49-F238E27FC236}">
                <a16:creationId xmlns:a16="http://schemas.microsoft.com/office/drawing/2014/main" id="{C6FABD20-AD00-3E33-6B75-0D33121FC2A9}"/>
              </a:ext>
            </a:extLst>
          </p:cNvPr>
          <p:cNvSpPr txBox="1"/>
          <p:nvPr/>
        </p:nvSpPr>
        <p:spPr>
          <a:xfrm>
            <a:off x="0" y="1510307"/>
            <a:ext cx="12231465" cy="5016758"/>
          </a:xfrm>
          <a:prstGeom prst="rect">
            <a:avLst/>
          </a:prstGeom>
          <a:noFill/>
        </p:spPr>
        <p:txBody>
          <a:bodyPr wrap="square" rtlCol="0">
            <a:spAutoFit/>
          </a:bodyPr>
          <a:lstStyle/>
          <a:p>
            <a:r>
              <a:rPr lang="en-US" sz="2000" dirty="0"/>
              <a:t>ECR SOURCE</a:t>
            </a:r>
          </a:p>
          <a:p>
            <a:pPr marL="285750" indent="-285750">
              <a:buFont typeface="Arial" panose="020B0604020202020204" pitchFamily="34" charset="0"/>
              <a:buChar char="•"/>
            </a:pPr>
            <a:r>
              <a:rPr lang="en-US" sz="2000" dirty="0"/>
              <a:t>Despite the problems to the transformer the ECR was able to produce beams for the PIAVE-ALPI complex</a:t>
            </a:r>
          </a:p>
          <a:p>
            <a:pPr marL="285750" indent="-285750">
              <a:buFont typeface="Arial" panose="020B0604020202020204" pitchFamily="34" charset="0"/>
              <a:buChar char="•"/>
            </a:pPr>
            <a:r>
              <a:rPr lang="en-US" sz="2000" dirty="0"/>
              <a:t>Unfortunately we did not succeed in producing Ca and Mg beams (even if extensively tested in the past)</a:t>
            </a:r>
          </a:p>
          <a:p>
            <a:pPr marL="285750" indent="-285750">
              <a:buFont typeface="Arial" panose="020B0604020202020204" pitchFamily="34" charset="0"/>
              <a:buChar char="•"/>
            </a:pPr>
            <a:r>
              <a:rPr lang="en-US" sz="2000" dirty="0"/>
              <a:t>A subsequent inspection revealed that the oven’s components were not enough clean( Ca and Mg are really reactive)</a:t>
            </a:r>
          </a:p>
          <a:p>
            <a:pPr marL="285750" indent="-285750">
              <a:buFont typeface="Arial" panose="020B0604020202020204" pitchFamily="34" charset="0"/>
              <a:buChar char="•"/>
            </a:pPr>
            <a:r>
              <a:rPr lang="en-US" sz="2000" dirty="0"/>
              <a:t>We decided not to let them be available for users before new tests will confirm availability</a:t>
            </a:r>
          </a:p>
          <a:p>
            <a:pPr marL="285750" indent="-285750">
              <a:buFont typeface="Arial" panose="020B0604020202020204" pitchFamily="34" charset="0"/>
              <a:buChar char="•"/>
            </a:pPr>
            <a:r>
              <a:rPr lang="en-US" sz="2000" dirty="0"/>
              <a:t>We plan to test at least Ca before the end of the year </a:t>
            </a:r>
          </a:p>
          <a:p>
            <a:pPr marL="285750" indent="-285750">
              <a:buFont typeface="Arial" panose="020B0604020202020204" pitchFamily="34" charset="0"/>
              <a:buChar char="•"/>
            </a:pPr>
            <a:endParaRPr lang="en-US" sz="2000" dirty="0"/>
          </a:p>
          <a:p>
            <a:r>
              <a:rPr lang="en-US" sz="2000" dirty="0"/>
              <a:t>NEGATIVE IONS SOURCES</a:t>
            </a:r>
          </a:p>
          <a:p>
            <a:pPr marL="285750" indent="-285750">
              <a:buFont typeface="Arial" panose="020B0604020202020204" pitchFamily="34" charset="0"/>
              <a:buChar char="•"/>
            </a:pPr>
            <a:r>
              <a:rPr lang="en-US" sz="2000" dirty="0"/>
              <a:t>Experiments are going as expected</a:t>
            </a:r>
          </a:p>
          <a:p>
            <a:pPr marL="285750" indent="-285750">
              <a:buFont typeface="Arial" panose="020B0604020202020204" pitchFamily="34" charset="0"/>
              <a:buChar char="•"/>
            </a:pPr>
            <a:r>
              <a:rPr lang="en-US" sz="2000" dirty="0"/>
              <a:t>Here again, we had some problems only with Ca, due to bad properties of an important components of the ion source that worsen its performances (ionizer)</a:t>
            </a:r>
          </a:p>
          <a:p>
            <a:pPr marL="285750" indent="-285750">
              <a:buFont typeface="Arial" panose="020B0604020202020204" pitchFamily="34" charset="0"/>
              <a:buChar char="•"/>
            </a:pPr>
            <a:r>
              <a:rPr lang="en-US" sz="2000" dirty="0"/>
              <a:t>For this reason, we had to cancel the Mg experiment because the ion source was not is an “optimum shape” </a:t>
            </a:r>
          </a:p>
          <a:p>
            <a:pPr marL="285750" indent="-285750">
              <a:buFont typeface="Arial" panose="020B0604020202020204" pitchFamily="34" charset="0"/>
              <a:buChar char="•"/>
            </a:pPr>
            <a:r>
              <a:rPr lang="en-US" sz="2000" dirty="0"/>
              <a:t>We suspect that other ionizers could not have the expected properties, so we are testing them on a bench </a:t>
            </a:r>
          </a:p>
          <a:p>
            <a:pPr marL="285750" indent="-285750">
              <a:buFont typeface="Arial" panose="020B0604020202020204" pitchFamily="34" charset="0"/>
              <a:buChar char="•"/>
            </a:pPr>
            <a:r>
              <a:rPr lang="en-US" sz="2000" dirty="0"/>
              <a:t>To be confident for the future experiments, we will test Ca and eventually Mg during the experimental campaign with PA</a:t>
            </a:r>
          </a:p>
        </p:txBody>
      </p:sp>
      <p:sp>
        <p:nvSpPr>
          <p:cNvPr id="3" name="Title 1">
            <a:extLst>
              <a:ext uri="{FF2B5EF4-FFF2-40B4-BE49-F238E27FC236}">
                <a16:creationId xmlns:a16="http://schemas.microsoft.com/office/drawing/2014/main" id="{EA06ADDD-ECBE-87F3-76C1-237AB1092A45}"/>
              </a:ext>
            </a:extLst>
          </p:cNvPr>
          <p:cNvSpPr txBox="1">
            <a:spLocks/>
          </p:cNvSpPr>
          <p:nvPr/>
        </p:nvSpPr>
        <p:spPr>
          <a:xfrm>
            <a:off x="296081" y="925688"/>
            <a:ext cx="11500757" cy="72965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mn-lt"/>
              </a:rPr>
              <a:t>Ca and Mg are considered very difficult beams for both ECR and Tandem source!</a:t>
            </a:r>
          </a:p>
        </p:txBody>
      </p:sp>
    </p:spTree>
    <p:extLst>
      <p:ext uri="{BB962C8B-B14F-4D97-AF65-F5344CB8AC3E}">
        <p14:creationId xmlns:p14="http://schemas.microsoft.com/office/powerpoint/2010/main" val="710287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RF system status</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2" name="Picture 1">
            <a:extLst>
              <a:ext uri="{FF2B5EF4-FFF2-40B4-BE49-F238E27FC236}">
                <a16:creationId xmlns:a16="http://schemas.microsoft.com/office/drawing/2014/main" id="{768F777E-34BA-4C5C-4B83-E7A0F71AAD0F}"/>
              </a:ext>
            </a:extLst>
          </p:cNvPr>
          <p:cNvPicPr>
            <a:picLocks noChangeAspect="1"/>
          </p:cNvPicPr>
          <p:nvPr/>
        </p:nvPicPr>
        <p:blipFill>
          <a:blip r:embed="rId4">
            <a:lum/>
            <a:alphaModFix/>
          </a:blip>
          <a:srcRect/>
          <a:stretch>
            <a:fillRect/>
          </a:stretch>
        </p:blipFill>
        <p:spPr>
          <a:xfrm>
            <a:off x="105103" y="1938051"/>
            <a:ext cx="6069707" cy="3264569"/>
          </a:xfrm>
          <a:prstGeom prst="rect">
            <a:avLst/>
          </a:prstGeom>
          <a:noFill/>
          <a:ln>
            <a:noFill/>
          </a:ln>
        </p:spPr>
      </p:pic>
      <p:sp>
        <p:nvSpPr>
          <p:cNvPr id="3" name="TextBox 2">
            <a:extLst>
              <a:ext uri="{FF2B5EF4-FFF2-40B4-BE49-F238E27FC236}">
                <a16:creationId xmlns:a16="http://schemas.microsoft.com/office/drawing/2014/main" id="{B2836A44-0858-A603-658D-69B4789CF990}"/>
              </a:ext>
            </a:extLst>
          </p:cNvPr>
          <p:cNvSpPr txBox="1"/>
          <p:nvPr/>
        </p:nvSpPr>
        <p:spPr>
          <a:xfrm>
            <a:off x="6237532" y="1717334"/>
            <a:ext cx="5849365" cy="3706004"/>
          </a:xfrm>
          <a:prstGeom prst="rect">
            <a:avLst/>
          </a:prstGeom>
          <a:noFill/>
          <a:ln>
            <a:solidFill>
              <a:schemeClr val="tx1"/>
            </a:solidFill>
          </a:ln>
        </p:spPr>
        <p:txBody>
          <a:bodyPr vert="horz" wrap="square" lIns="90000" tIns="45000" rIns="90000" bIns="45000" anchorCtr="0" compatLnSpc="0">
            <a:normAutofit/>
          </a:bodyPr>
          <a:lstStyle/>
          <a:p>
            <a:pPr marL="0" marR="0" lvl="0" indent="0" rtl="0" hangingPunct="0">
              <a:lnSpc>
                <a:spcPct val="100000"/>
              </a:lnSpc>
              <a:spcBef>
                <a:spcPts val="0"/>
              </a:spcBef>
              <a:spcAft>
                <a:spcPts val="0"/>
              </a:spcAft>
              <a:buNone/>
              <a:tabLst/>
            </a:pPr>
            <a:r>
              <a:rPr lang="it-IT" sz="2000" b="0" i="0" u="none" strike="noStrike" kern="1200" cap="none" dirty="0">
                <a:ln>
                  <a:noFill/>
                </a:ln>
                <a:ea typeface="Noto Sans CJK SC" pitchFamily="2"/>
                <a:cs typeface="Lohit Devanagari" pitchFamily="2"/>
              </a:rPr>
              <a:t>All cavities, but SRFQ1/2 will be controlled by the new epics-based control system. This will allow:</a:t>
            </a:r>
          </a:p>
          <a:p>
            <a:pPr marL="342900" marR="0" lvl="0" indent="-342900" rtl="0" hangingPunct="0">
              <a:lnSpc>
                <a:spcPct val="100000"/>
              </a:lnSpc>
              <a:spcBef>
                <a:spcPts val="0"/>
              </a:spcBef>
              <a:spcAft>
                <a:spcPts val="0"/>
              </a:spcAft>
              <a:buFont typeface="Arial" panose="020B0604020202020204" pitchFamily="34" charset="0"/>
              <a:buChar char="•"/>
              <a:tabLst/>
            </a:pPr>
            <a:r>
              <a:rPr lang="it-IT" sz="2000" b="0" i="0" u="none" strike="noStrike" kern="1200" cap="none" dirty="0">
                <a:ln>
                  <a:noFill/>
                </a:ln>
                <a:ea typeface="Noto Sans CJK SC" pitchFamily="2"/>
                <a:cs typeface="Lohit Devanagari" pitchFamily="2"/>
              </a:rPr>
              <a:t>Data archiving</a:t>
            </a:r>
          </a:p>
          <a:p>
            <a:pPr marL="342900" marR="0" lvl="0" indent="-342900" rtl="0" hangingPunct="0">
              <a:lnSpc>
                <a:spcPct val="100000"/>
              </a:lnSpc>
              <a:spcBef>
                <a:spcPts val="0"/>
              </a:spcBef>
              <a:spcAft>
                <a:spcPts val="0"/>
              </a:spcAft>
              <a:buFont typeface="Arial" panose="020B0604020202020204" pitchFamily="34" charset="0"/>
              <a:buChar char="•"/>
              <a:tabLst/>
            </a:pPr>
            <a:r>
              <a:rPr lang="it-IT" sz="2000" b="0" i="0" u="none" strike="noStrike" kern="1200" cap="none" dirty="0">
                <a:ln>
                  <a:noFill/>
                </a:ln>
                <a:ea typeface="Noto Sans CJK SC" pitchFamily="2"/>
                <a:cs typeface="Lohit Devanagari" pitchFamily="2"/>
              </a:rPr>
              <a:t>Automatic procedure for conditioning and phasing (improved setup time)</a:t>
            </a:r>
            <a:endParaRPr lang="it-IT" sz="20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it-IT" sz="2000" b="0" i="0" u="none" strike="noStrike" kern="1200" cap="none" dirty="0">
                <a:ln>
                  <a:noFill/>
                </a:ln>
                <a:ea typeface="Noto Sans CJK SC" pitchFamily="2"/>
                <a:cs typeface="Lohit Devanagari" pitchFamily="2"/>
              </a:rPr>
              <a:t>Availability of high level optimization procedures involving RF (i.e. Bayesian Genetic etc..).</a:t>
            </a:r>
          </a:p>
          <a:p>
            <a:pPr marL="0" marR="0" lvl="0" indent="0" rtl="0" hangingPunct="0">
              <a:lnSpc>
                <a:spcPct val="100000"/>
              </a:lnSpc>
              <a:spcBef>
                <a:spcPts val="0"/>
              </a:spcBef>
              <a:spcAft>
                <a:spcPts val="0"/>
              </a:spcAft>
              <a:buNone/>
              <a:tabLst/>
            </a:pPr>
            <a:endParaRPr lang="it-IT" sz="2000" b="0" i="0" u="none" strike="noStrike" kern="1200" cap="none" dirty="0">
              <a:ln>
                <a:noFill/>
              </a:ln>
              <a:ea typeface="Noto Sans CJK SC" pitchFamily="2"/>
              <a:cs typeface="Lohit Devanagari" pitchFamily="2"/>
            </a:endParaRPr>
          </a:p>
          <a:p>
            <a:pPr marL="0" marR="0" lvl="0" indent="0" rtl="0" hangingPunct="0">
              <a:lnSpc>
                <a:spcPct val="100000"/>
              </a:lnSpc>
              <a:spcBef>
                <a:spcPts val="0"/>
              </a:spcBef>
              <a:spcAft>
                <a:spcPts val="0"/>
              </a:spcAft>
              <a:buNone/>
              <a:tabLst/>
            </a:pPr>
            <a:r>
              <a:rPr lang="it-IT" sz="2000" b="0" i="0" u="none" strike="noStrike" kern="1200" cap="none" dirty="0">
                <a:ln>
                  <a:noFill/>
                </a:ln>
                <a:ea typeface="Noto Sans CJK SC" pitchFamily="2"/>
                <a:cs typeface="Lohit Devanagari" pitchFamily="2"/>
              </a:rPr>
              <a:t>To be done:</a:t>
            </a:r>
          </a:p>
          <a:p>
            <a:pPr marL="342900" marR="0" lvl="0" indent="-342900" rtl="0" hangingPunct="0">
              <a:lnSpc>
                <a:spcPct val="100000"/>
              </a:lnSpc>
              <a:spcBef>
                <a:spcPts val="0"/>
              </a:spcBef>
              <a:spcAft>
                <a:spcPts val="0"/>
              </a:spcAft>
              <a:buFont typeface="Arial" panose="020B0604020202020204" pitchFamily="34" charset="0"/>
              <a:buChar char="•"/>
              <a:tabLst/>
            </a:pPr>
            <a:r>
              <a:rPr lang="it-IT" sz="2000" b="0" i="0" u="none" strike="noStrike" kern="1200" cap="none" dirty="0">
                <a:ln>
                  <a:noFill/>
                </a:ln>
                <a:ea typeface="Noto Sans CJK SC" pitchFamily="2"/>
                <a:cs typeface="Lohit Devanagari" pitchFamily="2"/>
              </a:rPr>
              <a:t>SRFQ1/2</a:t>
            </a:r>
            <a:endParaRPr lang="it-IT" sz="20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it-IT" sz="2000" b="0" i="0" u="none" strike="noStrike" kern="1200" cap="none" dirty="0">
                <a:ln>
                  <a:noFill/>
                </a:ln>
                <a:ea typeface="Noto Sans CJK SC" pitchFamily="2"/>
                <a:cs typeface="Lohit Devanagari" pitchFamily="2"/>
              </a:rPr>
              <a:t>New LLRF HW controller upgrade</a:t>
            </a:r>
          </a:p>
        </p:txBody>
      </p:sp>
    </p:spTree>
    <p:extLst>
      <p:ext uri="{BB962C8B-B14F-4D97-AF65-F5344CB8AC3E}">
        <p14:creationId xmlns:p14="http://schemas.microsoft.com/office/powerpoint/2010/main" val="2489968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err="1">
                <a:solidFill>
                  <a:schemeClr val="bg1"/>
                </a:solidFill>
              </a:rPr>
              <a:t>Overlall</a:t>
            </a:r>
            <a:r>
              <a:rPr lang="en-US" sz="4000" b="1" dirty="0">
                <a:solidFill>
                  <a:schemeClr val="bg1"/>
                </a:solidFill>
              </a:rPr>
              <a:t> RF cavities performances</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 name="TextBox 7">
            <a:extLst>
              <a:ext uri="{FF2B5EF4-FFF2-40B4-BE49-F238E27FC236}">
                <a16:creationId xmlns:a16="http://schemas.microsoft.com/office/drawing/2014/main" id="{8EBA39BD-3055-EF2E-B7CF-66045E371539}"/>
              </a:ext>
            </a:extLst>
          </p:cNvPr>
          <p:cNvSpPr txBox="1"/>
          <p:nvPr/>
        </p:nvSpPr>
        <p:spPr>
          <a:xfrm>
            <a:off x="262759" y="1202017"/>
            <a:ext cx="11735462" cy="4610203"/>
          </a:xfrm>
          <a:prstGeom prst="rect">
            <a:avLst/>
          </a:prstGeom>
          <a:noFill/>
          <a:ln>
            <a:solidFill>
              <a:schemeClr val="tx1"/>
            </a:solidFill>
          </a:ln>
        </p:spPr>
        <p:txBody>
          <a:bodyPr vert="horz" wrap="square" lIns="90000" tIns="45000" rIns="90000" bIns="45000" anchorCtr="0" compatLnSpc="0">
            <a:normAutofit/>
          </a:bodyPr>
          <a:lstStyle/>
          <a:p>
            <a:pPr marL="342900" marR="0" lvl="0" indent="-342900" rtl="0" hangingPunct="0">
              <a:lnSpc>
                <a:spcPct val="100000"/>
              </a:lnSpc>
              <a:spcBef>
                <a:spcPts val="0"/>
              </a:spcBef>
              <a:spcAft>
                <a:spcPts val="0"/>
              </a:spcAft>
              <a:buFont typeface="Arial" panose="020B0604020202020204" pitchFamily="34" charset="0"/>
              <a:buChar char="•"/>
              <a:tabLst/>
            </a:pPr>
            <a:r>
              <a:rPr lang="en-US" sz="2400" b="0" i="0" u="none" strike="noStrike" kern="1200" cap="none" dirty="0">
                <a:ln>
                  <a:noFill/>
                </a:ln>
                <a:ea typeface="Noto Sans CJK SC" pitchFamily="2"/>
                <a:cs typeface="Lohit Devanagari" pitchFamily="2"/>
              </a:rPr>
              <a:t>CR19 installed after maintenance: cavities performance to be tested ASAP - coupler problem solved</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b="0" i="0" u="none" strike="noStrike" kern="1200" cap="none" dirty="0">
                <a:ln>
                  <a:noFill/>
                </a:ln>
                <a:ea typeface="Noto Sans CJK SC" pitchFamily="2"/>
                <a:cs typeface="Lohit Devanagari" pitchFamily="2"/>
              </a:rPr>
              <a:t>CR15 &amp; CRB2 : vacuum leak problems on the coupler shaft feedthrough solved - feedthroughs replaced without removing the cryostat</a:t>
            </a:r>
          </a:p>
          <a:p>
            <a:pPr marL="0" marR="0" lvl="0" indent="0" rtl="0" hangingPunct="0">
              <a:lnSpc>
                <a:spcPct val="100000"/>
              </a:lnSpc>
              <a:spcBef>
                <a:spcPts val="0"/>
              </a:spcBef>
              <a:spcAft>
                <a:spcPts val="0"/>
              </a:spcAft>
              <a:buNone/>
              <a:tabLst/>
            </a:pPr>
            <a:endParaRPr lang="en-US" sz="2400" b="0" i="0" u="none" strike="noStrike" kern="1200" cap="none" dirty="0">
              <a:ln>
                <a:noFill/>
              </a:ln>
              <a:ea typeface="Noto Sans CJK SC" pitchFamily="2"/>
              <a:cs typeface="Lohit Devanagari" pitchFamily="2"/>
            </a:endParaRPr>
          </a:p>
          <a:p>
            <a:pPr marL="0" marR="0" lvl="0" indent="0" rtl="0" hangingPunct="0">
              <a:lnSpc>
                <a:spcPct val="100000"/>
              </a:lnSpc>
              <a:spcBef>
                <a:spcPts val="0"/>
              </a:spcBef>
              <a:spcAft>
                <a:spcPts val="0"/>
              </a:spcAft>
              <a:buNone/>
              <a:tabLst/>
            </a:pPr>
            <a:r>
              <a:rPr lang="en-US" sz="2400" b="0" i="0" u="none" strike="noStrike" kern="1200" cap="none" dirty="0">
                <a:ln>
                  <a:noFill/>
                </a:ln>
                <a:ea typeface="Noto Sans CJK SC" pitchFamily="2"/>
                <a:cs typeface="Lohit Devanagari" pitchFamily="2"/>
              </a:rPr>
              <a:t>Not usable cavities (1 LB + 1 MB + 2 HB):</a:t>
            </a:r>
          </a:p>
          <a:p>
            <a:pPr marL="0" marR="0" lvl="0" indent="0" rtl="0" hangingPunct="0">
              <a:lnSpc>
                <a:spcPct val="100000"/>
              </a:lnSpc>
              <a:spcBef>
                <a:spcPts val="0"/>
              </a:spcBef>
              <a:spcAft>
                <a:spcPts val="0"/>
              </a:spcAft>
              <a:buNone/>
              <a:tabLst/>
            </a:pPr>
            <a:endParaRPr lang="en-US" sz="2400" b="0" i="0" u="none" strike="noStrike" kern="1200" cap="none" dirty="0">
              <a:ln>
                <a:noFill/>
              </a:ln>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b="0" i="0" u="none" strike="noStrike" kern="1200" cap="none" dirty="0">
                <a:ln>
                  <a:noFill/>
                </a:ln>
                <a:ea typeface="Noto Sans CJK SC" pitchFamily="2"/>
                <a:cs typeface="Lohit Devanagari" pitchFamily="2"/>
              </a:rPr>
              <a:t>CR4-4, CR14-2: cavity issue</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The two worst cavities in CR19, CR20: malfunctioning LLRS (no spares available @160 MHz)</a:t>
            </a:r>
            <a:endParaRPr lang="en-US" sz="2400" b="0" i="0" u="none" strike="noStrike" kern="1200" cap="none" dirty="0">
              <a:ln>
                <a:noFill/>
              </a:ln>
              <a:ea typeface="Noto Sans CJK SC" pitchFamily="2"/>
              <a:cs typeface="Lohit Devanagari" pitchFamily="2"/>
            </a:endParaRPr>
          </a:p>
        </p:txBody>
      </p:sp>
    </p:spTree>
    <p:extLst>
      <p:ext uri="{BB962C8B-B14F-4D97-AF65-F5344CB8AC3E}">
        <p14:creationId xmlns:p14="http://schemas.microsoft.com/office/powerpoint/2010/main" val="3678269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Beam diagnostics controls</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CustomShape 3">
            <a:extLst>
              <a:ext uri="{FF2B5EF4-FFF2-40B4-BE49-F238E27FC236}">
                <a16:creationId xmlns:a16="http://schemas.microsoft.com/office/drawing/2014/main" id="{7B65AE31-D71F-E709-C4F1-F01383D99D3D}"/>
              </a:ext>
            </a:extLst>
          </p:cNvPr>
          <p:cNvSpPr/>
          <p:nvPr/>
        </p:nvSpPr>
        <p:spPr>
          <a:xfrm>
            <a:off x="10566666" y="2879077"/>
            <a:ext cx="453522" cy="334363"/>
          </a:xfrm>
          <a:custGeom>
            <a:avLst/>
            <a:gdLst/>
            <a:ahLst/>
            <a:cxnLst/>
            <a:rect l="l" t="t" r="r" b="b"/>
            <a:pathLst>
              <a:path w="1401" h="1401">
                <a:moveTo>
                  <a:pt x="0" y="350"/>
                </a:moveTo>
                <a:lnTo>
                  <a:pt x="1050" y="350"/>
                </a:lnTo>
                <a:lnTo>
                  <a:pt x="1050" y="0"/>
                </a:lnTo>
                <a:lnTo>
                  <a:pt x="1400" y="700"/>
                </a:lnTo>
                <a:lnTo>
                  <a:pt x="1050" y="1400"/>
                </a:lnTo>
                <a:lnTo>
                  <a:pt x="1050" y="1050"/>
                </a:lnTo>
                <a:lnTo>
                  <a:pt x="0" y="1050"/>
                </a:lnTo>
                <a:lnTo>
                  <a:pt x="0" y="350"/>
                </a:lnTo>
              </a:path>
            </a:pathLst>
          </a:custGeom>
          <a:solidFill>
            <a:srgbClr val="FF0000"/>
          </a:solidFill>
          <a:ln>
            <a:solidFill>
              <a:schemeClr val="accent6"/>
            </a:solidFill>
          </a:ln>
        </p:spPr>
        <p:style>
          <a:lnRef idx="0">
            <a:scrgbClr r="0" g="0" b="0"/>
          </a:lnRef>
          <a:fillRef idx="0">
            <a:scrgbClr r="0" g="0" b="0"/>
          </a:fillRef>
          <a:effectRef idx="0">
            <a:scrgbClr r="0" g="0" b="0"/>
          </a:effectRef>
          <a:fontRef idx="minor"/>
        </p:style>
        <p:txBody>
          <a:bodyPr/>
          <a:lstStyle/>
          <a:p>
            <a:endParaRPr lang="en-GB"/>
          </a:p>
        </p:txBody>
      </p:sp>
      <p:pic>
        <p:nvPicPr>
          <p:cNvPr id="3" name="Picture 2">
            <a:extLst>
              <a:ext uri="{FF2B5EF4-FFF2-40B4-BE49-F238E27FC236}">
                <a16:creationId xmlns:a16="http://schemas.microsoft.com/office/drawing/2014/main" id="{7AFA6C85-E156-9556-4E70-771BF237C1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4855" y="1400160"/>
            <a:ext cx="1082998" cy="35079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1D31F655-5F0B-2AFE-F1CE-B049D800E3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52859" y="1403144"/>
            <a:ext cx="1003406" cy="35079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a:extLst>
              <a:ext uri="{FF2B5EF4-FFF2-40B4-BE49-F238E27FC236}">
                <a16:creationId xmlns:a16="http://schemas.microsoft.com/office/drawing/2014/main" id="{8E5EFDA6-F920-930A-2A65-BF2390A19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7588" y="4205152"/>
            <a:ext cx="4103215" cy="24230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15C3283-A9A6-4A09-673D-B6BA2A5225E3}"/>
              </a:ext>
            </a:extLst>
          </p:cNvPr>
          <p:cNvPicPr>
            <a:picLocks noChangeAspect="1"/>
          </p:cNvPicPr>
          <p:nvPr/>
        </p:nvPicPr>
        <p:blipFill>
          <a:blip r:embed="rId7"/>
          <a:stretch>
            <a:fillRect/>
          </a:stretch>
        </p:blipFill>
        <p:spPr>
          <a:xfrm>
            <a:off x="140421" y="4908131"/>
            <a:ext cx="1378436" cy="826445"/>
          </a:xfrm>
          <a:prstGeom prst="rect">
            <a:avLst/>
          </a:prstGeom>
        </p:spPr>
      </p:pic>
      <p:pic>
        <p:nvPicPr>
          <p:cNvPr id="10" name="Picture 9">
            <a:extLst>
              <a:ext uri="{FF2B5EF4-FFF2-40B4-BE49-F238E27FC236}">
                <a16:creationId xmlns:a16="http://schemas.microsoft.com/office/drawing/2014/main" id="{6AE191D9-8B05-767C-9AC5-006D66956036}"/>
              </a:ext>
            </a:extLst>
          </p:cNvPr>
          <p:cNvPicPr>
            <a:picLocks noChangeAspect="1"/>
          </p:cNvPicPr>
          <p:nvPr/>
        </p:nvPicPr>
        <p:blipFill>
          <a:blip r:embed="rId8"/>
          <a:stretch>
            <a:fillRect/>
          </a:stretch>
        </p:blipFill>
        <p:spPr>
          <a:xfrm>
            <a:off x="2145862" y="5102503"/>
            <a:ext cx="1459185" cy="632100"/>
          </a:xfrm>
          <a:prstGeom prst="rect">
            <a:avLst/>
          </a:prstGeom>
        </p:spPr>
      </p:pic>
      <p:sp>
        <p:nvSpPr>
          <p:cNvPr id="11" name="CustomShape 3">
            <a:extLst>
              <a:ext uri="{FF2B5EF4-FFF2-40B4-BE49-F238E27FC236}">
                <a16:creationId xmlns:a16="http://schemas.microsoft.com/office/drawing/2014/main" id="{FBA638D5-5C15-0789-4C03-DAD79679CDC1}"/>
              </a:ext>
            </a:extLst>
          </p:cNvPr>
          <p:cNvSpPr/>
          <p:nvPr/>
        </p:nvSpPr>
        <p:spPr>
          <a:xfrm>
            <a:off x="1638594" y="5252357"/>
            <a:ext cx="376611" cy="265885"/>
          </a:xfrm>
          <a:custGeom>
            <a:avLst/>
            <a:gdLst/>
            <a:ahLst/>
            <a:cxnLst/>
            <a:rect l="l" t="t" r="r" b="b"/>
            <a:pathLst>
              <a:path w="1401" h="1401">
                <a:moveTo>
                  <a:pt x="0" y="350"/>
                </a:moveTo>
                <a:lnTo>
                  <a:pt x="1050" y="350"/>
                </a:lnTo>
                <a:lnTo>
                  <a:pt x="1050" y="0"/>
                </a:lnTo>
                <a:lnTo>
                  <a:pt x="1400" y="700"/>
                </a:lnTo>
                <a:lnTo>
                  <a:pt x="1050" y="1400"/>
                </a:lnTo>
                <a:lnTo>
                  <a:pt x="1050" y="1050"/>
                </a:lnTo>
                <a:lnTo>
                  <a:pt x="0" y="1050"/>
                </a:lnTo>
                <a:lnTo>
                  <a:pt x="0" y="350"/>
                </a:lnTo>
              </a:path>
            </a:pathLst>
          </a:custGeom>
          <a:solidFill>
            <a:srgbClr val="008000"/>
          </a:solidFill>
          <a:ln>
            <a:solidFill>
              <a:srgbClr val="3465A4"/>
            </a:solidFill>
          </a:ln>
        </p:spPr>
        <p:style>
          <a:lnRef idx="0">
            <a:scrgbClr r="0" g="0" b="0"/>
          </a:lnRef>
          <a:fillRef idx="0">
            <a:scrgbClr r="0" g="0" b="0"/>
          </a:fillRef>
          <a:effectRef idx="0">
            <a:scrgbClr r="0" g="0" b="0"/>
          </a:effectRef>
          <a:fontRef idx="minor"/>
        </p:style>
        <p:txBody>
          <a:bodyPr/>
          <a:lstStyle/>
          <a:p>
            <a:endParaRPr lang="en-GB"/>
          </a:p>
        </p:txBody>
      </p:sp>
      <p:sp>
        <p:nvSpPr>
          <p:cNvPr id="12" name="TextBox 11">
            <a:extLst>
              <a:ext uri="{FF2B5EF4-FFF2-40B4-BE49-F238E27FC236}">
                <a16:creationId xmlns:a16="http://schemas.microsoft.com/office/drawing/2014/main" id="{EB307180-DEA8-02FD-0216-64B9A7050EAE}"/>
              </a:ext>
            </a:extLst>
          </p:cNvPr>
          <p:cNvSpPr txBox="1"/>
          <p:nvPr/>
        </p:nvSpPr>
        <p:spPr>
          <a:xfrm>
            <a:off x="187234" y="935976"/>
            <a:ext cx="9207621" cy="3416320"/>
          </a:xfrm>
          <a:prstGeom prst="rect">
            <a:avLst/>
          </a:prstGeom>
          <a:noFill/>
        </p:spPr>
        <p:txBody>
          <a:bodyPr wrap="square" lIns="91440" tIns="45720" rIns="91440" bIns="45720" rtlCol="0" anchor="t">
            <a:spAutoFit/>
          </a:bodyPr>
          <a:lstStyle/>
          <a:p>
            <a:endParaRPr lang="en-US" sz="1600" dirty="0">
              <a:cs typeface="Calibri" panose="020F0502020204030204"/>
            </a:endParaRPr>
          </a:p>
          <a:p>
            <a:r>
              <a:rPr lang="en-US" sz="2000" b="1" dirty="0">
                <a:cs typeface="Calibri"/>
              </a:rPr>
              <a:t>Diagnostic Control</a:t>
            </a:r>
          </a:p>
          <a:p>
            <a:pPr marL="285750" indent="-285750">
              <a:buFont typeface="Arial"/>
              <a:buChar char="•"/>
            </a:pPr>
            <a:r>
              <a:rPr lang="en-US" sz="2000" b="1" dirty="0">
                <a:cs typeface="Calibri"/>
                <a:hlinkClick r:id="rId9"/>
              </a:rPr>
              <a:t>Status report received from diagnostic group</a:t>
            </a:r>
          </a:p>
          <a:p>
            <a:pPr marL="285750" indent="-285750">
              <a:buFont typeface="Arial"/>
              <a:buChar char="•"/>
            </a:pPr>
            <a:r>
              <a:rPr lang="en-US" sz="2000" dirty="0">
                <a:cs typeface="Calibri"/>
              </a:rPr>
              <a:t>corrective actions expected by the end of January 2024</a:t>
            </a:r>
          </a:p>
          <a:p>
            <a:pPr marL="285750" indent="-285750">
              <a:buFont typeface="Arial"/>
              <a:buChar char="•"/>
            </a:pPr>
            <a:r>
              <a:rPr lang="en-US" sz="2000" dirty="0">
                <a:cs typeface="Calibri"/>
              </a:rPr>
              <a:t>Few VME spart parts </a:t>
            </a:r>
            <a:endParaRPr lang="en-US" sz="2000" dirty="0"/>
          </a:p>
          <a:p>
            <a:r>
              <a:rPr lang="en-US" sz="2000" b="1" dirty="0">
                <a:cs typeface="Calibri"/>
              </a:rPr>
              <a:t>Diagnostic Upgrade status:</a:t>
            </a:r>
          </a:p>
          <a:p>
            <a:pPr marL="285750" indent="-285750">
              <a:buFont typeface="Arial"/>
              <a:buChar char="•"/>
            </a:pPr>
            <a:r>
              <a:rPr lang="en-US" sz="2000" dirty="0">
                <a:cs typeface="Calibri"/>
              </a:rPr>
              <a:t>large part of the material is now in house, purchase of some parts and services moved to 2024</a:t>
            </a:r>
          </a:p>
          <a:p>
            <a:pPr marL="285750" indent="-285750">
              <a:buFont typeface="Arial"/>
              <a:buChar char="•"/>
            </a:pPr>
            <a:r>
              <a:rPr lang="en-US" sz="2000" dirty="0">
                <a:cs typeface="Calibri"/>
              </a:rPr>
              <a:t>Time slot and resources for the installation to be defined</a:t>
            </a:r>
          </a:p>
          <a:p>
            <a:pPr marL="285750" indent="-285750">
              <a:buFont typeface="Arial"/>
              <a:buChar char="•"/>
            </a:pPr>
            <a:r>
              <a:rPr lang="en-US" sz="2000" dirty="0">
                <a:cs typeface="Calibri"/>
              </a:rPr>
              <a:t>Electronic upgrade finalization will require short time - extra funds or many years – current accelerator division budget </a:t>
            </a:r>
          </a:p>
        </p:txBody>
      </p:sp>
    </p:spTree>
    <p:extLst>
      <p:ext uri="{BB962C8B-B14F-4D97-AF65-F5344CB8AC3E}">
        <p14:creationId xmlns:p14="http://schemas.microsoft.com/office/powerpoint/2010/main" val="59239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Vacuum system maintenance status</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graphicFrame>
        <p:nvGraphicFramePr>
          <p:cNvPr id="2" name="Tabella 82">
            <a:extLst>
              <a:ext uri="{FF2B5EF4-FFF2-40B4-BE49-F238E27FC236}">
                <a16:creationId xmlns:a16="http://schemas.microsoft.com/office/drawing/2014/main" id="{1D71EAE2-7D5B-A10D-45A5-5880DF078C44}"/>
              </a:ext>
            </a:extLst>
          </p:cNvPr>
          <p:cNvGraphicFramePr>
            <a:graphicFrameLocks noGrp="1"/>
          </p:cNvGraphicFramePr>
          <p:nvPr>
            <p:extLst>
              <p:ext uri="{D42A27DB-BD31-4B8C-83A1-F6EECF244321}">
                <p14:modId xmlns:p14="http://schemas.microsoft.com/office/powerpoint/2010/main" val="1348056136"/>
              </p:ext>
            </p:extLst>
          </p:nvPr>
        </p:nvGraphicFramePr>
        <p:xfrm>
          <a:off x="582935" y="1088989"/>
          <a:ext cx="5380532" cy="5595206"/>
        </p:xfrm>
        <a:graphic>
          <a:graphicData uri="http://schemas.openxmlformats.org/drawingml/2006/table">
            <a:tbl>
              <a:tblPr>
                <a:tableStyleId>{5C22544A-7EE6-4342-B048-85BDC9FD1C3A}</a:tableStyleId>
              </a:tblPr>
              <a:tblGrid>
                <a:gridCol w="971868">
                  <a:extLst>
                    <a:ext uri="{9D8B030D-6E8A-4147-A177-3AD203B41FA5}">
                      <a16:colId xmlns:a16="http://schemas.microsoft.com/office/drawing/2014/main" val="3459933796"/>
                    </a:ext>
                  </a:extLst>
                </a:gridCol>
                <a:gridCol w="1212778">
                  <a:extLst>
                    <a:ext uri="{9D8B030D-6E8A-4147-A177-3AD203B41FA5}">
                      <a16:colId xmlns:a16="http://schemas.microsoft.com/office/drawing/2014/main" val="3187696850"/>
                    </a:ext>
                  </a:extLst>
                </a:gridCol>
                <a:gridCol w="1017965">
                  <a:extLst>
                    <a:ext uri="{9D8B030D-6E8A-4147-A177-3AD203B41FA5}">
                      <a16:colId xmlns:a16="http://schemas.microsoft.com/office/drawing/2014/main" val="1821899564"/>
                    </a:ext>
                  </a:extLst>
                </a:gridCol>
                <a:gridCol w="1157640">
                  <a:extLst>
                    <a:ext uri="{9D8B030D-6E8A-4147-A177-3AD203B41FA5}">
                      <a16:colId xmlns:a16="http://schemas.microsoft.com/office/drawing/2014/main" val="2913656283"/>
                    </a:ext>
                  </a:extLst>
                </a:gridCol>
                <a:gridCol w="1020281">
                  <a:extLst>
                    <a:ext uri="{9D8B030D-6E8A-4147-A177-3AD203B41FA5}">
                      <a16:colId xmlns:a16="http://schemas.microsoft.com/office/drawing/2014/main" val="3749646493"/>
                    </a:ext>
                  </a:extLst>
                </a:gridCol>
              </a:tblGrid>
              <a:tr h="575713">
                <a:tc>
                  <a:txBody>
                    <a:bodyPr/>
                    <a:lstStyle/>
                    <a:p>
                      <a:pPr algn="ctr"/>
                      <a:r>
                        <a:rPr lang="en-US" sz="1200" b="1" dirty="0"/>
                        <a:t>ALPI</a:t>
                      </a:r>
                    </a:p>
                  </a:txBody>
                  <a:tcPr anchor="ctr">
                    <a:solidFill>
                      <a:srgbClr val="FFCDCD"/>
                    </a:solidFill>
                  </a:tcPr>
                </a:tc>
                <a:tc>
                  <a:txBody>
                    <a:bodyPr/>
                    <a:lstStyle/>
                    <a:p>
                      <a:pPr algn="ctr"/>
                      <a:r>
                        <a:rPr lang="en-US" sz="1200" b="1" dirty="0"/>
                        <a:t>LINES IN&amp;OUT,</a:t>
                      </a:r>
                      <a:br>
                        <a:rPr lang="en-US" sz="1200" b="1" dirty="0"/>
                      </a:br>
                      <a:r>
                        <a:rPr lang="en-US" sz="1200" b="1" dirty="0"/>
                        <a:t>III Exp. Hall</a:t>
                      </a:r>
                    </a:p>
                  </a:txBody>
                  <a:tcPr anchor="ctr">
                    <a:solidFill>
                      <a:srgbClr val="FFCDCD"/>
                    </a:solidFill>
                  </a:tcPr>
                </a:tc>
                <a:tc>
                  <a:txBody>
                    <a:bodyPr/>
                    <a:lstStyle/>
                    <a:p>
                      <a:pPr algn="ctr"/>
                      <a:r>
                        <a:rPr lang="en-US" sz="1200" b="1" dirty="0"/>
                        <a:t>PIAVE</a:t>
                      </a:r>
                    </a:p>
                  </a:txBody>
                  <a:tcPr anchor="ctr">
                    <a:solidFill>
                      <a:srgbClr val="FFCDCD"/>
                    </a:solidFill>
                  </a:tcPr>
                </a:tc>
                <a:tc>
                  <a:txBody>
                    <a:bodyPr/>
                    <a:lstStyle/>
                    <a:p>
                      <a:pPr algn="ctr"/>
                      <a:r>
                        <a:rPr lang="en-US" sz="1200" b="1" dirty="0"/>
                        <a:t>I &amp; II Exp. Hall</a:t>
                      </a:r>
                    </a:p>
                  </a:txBody>
                  <a:tcPr anchor="ctr">
                    <a:solidFill>
                      <a:srgbClr val="FFCDCD"/>
                    </a:solidFill>
                  </a:tcPr>
                </a:tc>
                <a:tc>
                  <a:txBody>
                    <a:bodyPr/>
                    <a:lstStyle/>
                    <a:p>
                      <a:pPr algn="ctr"/>
                      <a:r>
                        <a:rPr lang="it-IT" sz="1200" b="1" dirty="0"/>
                        <a:t>XTU TANDEM</a:t>
                      </a:r>
                      <a:endParaRPr lang="en-US" sz="1200" b="1" dirty="0"/>
                    </a:p>
                  </a:txBody>
                  <a:tcPr anchor="ctr">
                    <a:solidFill>
                      <a:srgbClr val="FFCDCD"/>
                    </a:solidFill>
                  </a:tcPr>
                </a:tc>
                <a:extLst>
                  <a:ext uri="{0D108BD9-81ED-4DB2-BD59-A6C34878D82A}">
                    <a16:rowId xmlns:a16="http://schemas.microsoft.com/office/drawing/2014/main" val="4178860405"/>
                  </a:ext>
                </a:extLst>
              </a:tr>
              <a:tr h="802583">
                <a:tc>
                  <a:txBody>
                    <a:bodyPr/>
                    <a:lstStyle/>
                    <a:p>
                      <a:pPr lvl="0">
                        <a:buNone/>
                      </a:pPr>
                      <a:r>
                        <a:rPr lang="en-US" sz="1200" b="1" dirty="0">
                          <a:solidFill>
                            <a:schemeClr val="accent6"/>
                          </a:solidFill>
                        </a:rPr>
                        <a:t>4 TMP-600</a:t>
                      </a:r>
                      <a:br>
                        <a:rPr lang="en-US" sz="1200" b="1" dirty="0">
                          <a:solidFill>
                            <a:srgbClr val="70AD47"/>
                          </a:solidFill>
                        </a:rPr>
                      </a:br>
                      <a:r>
                        <a:rPr lang="en-US" sz="1200" b="1" dirty="0">
                          <a:solidFill>
                            <a:schemeClr val="accent6"/>
                          </a:solidFill>
                        </a:rPr>
                        <a:t>2 TMP-300</a:t>
                      </a:r>
                      <a:br>
                        <a:rPr lang="en-US" sz="1200" b="1" dirty="0">
                          <a:solidFill>
                            <a:srgbClr val="70AD47"/>
                          </a:solidFill>
                        </a:rPr>
                      </a:br>
                      <a:r>
                        <a:rPr lang="en-US" sz="1200" b="1" dirty="0">
                          <a:solidFill>
                            <a:schemeClr val="accent6"/>
                          </a:solidFill>
                        </a:rPr>
                        <a:t>4 PP</a:t>
                      </a:r>
                      <a:br>
                        <a:rPr lang="en-US" sz="1200" b="1" dirty="0">
                          <a:solidFill>
                            <a:srgbClr val="70AD47"/>
                          </a:solidFill>
                        </a:rPr>
                      </a:br>
                      <a:r>
                        <a:rPr lang="en-US" sz="1200" b="1" dirty="0">
                          <a:solidFill>
                            <a:schemeClr val="accent6"/>
                          </a:solidFill>
                        </a:rPr>
                        <a:t>2 Rack</a:t>
                      </a:r>
                    </a:p>
                  </a:txBody>
                  <a:tcPr/>
                </a:tc>
                <a:tc>
                  <a:txBody>
                    <a:bodyPr/>
                    <a:lstStyle/>
                    <a:p>
                      <a:pPr lvl="0">
                        <a:buNone/>
                      </a:pPr>
                      <a:r>
                        <a:rPr lang="en-US" sz="1200" b="1" dirty="0">
                          <a:solidFill>
                            <a:schemeClr val="accent6"/>
                          </a:solidFill>
                        </a:rPr>
                        <a:t>3 TMP-300</a:t>
                      </a:r>
                      <a:endParaRPr lang="en-US" sz="1200" dirty="0"/>
                    </a:p>
                  </a:txBody>
                  <a:tcPr/>
                </a:tc>
                <a:tc>
                  <a:txBody>
                    <a:bodyPr/>
                    <a:lstStyle/>
                    <a:p>
                      <a:pPr lvl="0">
                        <a:buNone/>
                      </a:pPr>
                      <a:endParaRPr lang="en-US" sz="1200"/>
                    </a:p>
                  </a:txBody>
                  <a:tcPr/>
                </a:tc>
                <a:tc>
                  <a:txBody>
                    <a:bodyPr/>
                    <a:lstStyle/>
                    <a:p>
                      <a:pPr lvl="0">
                        <a:buNone/>
                      </a:pPr>
                      <a:r>
                        <a:rPr lang="en-US" sz="1200" b="1" dirty="0">
                          <a:solidFill>
                            <a:schemeClr val="accent6"/>
                          </a:solidFill>
                        </a:rPr>
                        <a:t>2 TMP-300</a:t>
                      </a:r>
                    </a:p>
                    <a:p>
                      <a:pPr lvl="0">
                        <a:buNone/>
                      </a:pPr>
                      <a:r>
                        <a:rPr lang="en-US" sz="1200" b="1" dirty="0">
                          <a:solidFill>
                            <a:schemeClr val="accent6"/>
                          </a:solidFill>
                        </a:rPr>
                        <a:t>4 PP</a:t>
                      </a:r>
                    </a:p>
                    <a:p>
                      <a:pPr lvl="0">
                        <a:buNone/>
                      </a:pPr>
                      <a:r>
                        <a:rPr lang="en-US" sz="1200" b="1" dirty="0">
                          <a:solidFill>
                            <a:schemeClr val="accent6"/>
                          </a:solidFill>
                        </a:rPr>
                        <a:t>2 Rack</a:t>
                      </a:r>
                      <a:endParaRPr lang="en-US" sz="1200" b="1" dirty="0"/>
                    </a:p>
                  </a:txBody>
                  <a:tcPr/>
                </a:tc>
                <a:tc>
                  <a:txBody>
                    <a:bodyPr/>
                    <a:lstStyle/>
                    <a:p>
                      <a:pPr lvl="0">
                        <a:buNone/>
                      </a:pPr>
                      <a:endParaRPr lang="en-US" sz="1200" b="1"/>
                    </a:p>
                  </a:txBody>
                  <a:tcPr/>
                </a:tc>
                <a:extLst>
                  <a:ext uri="{0D108BD9-81ED-4DB2-BD59-A6C34878D82A}">
                    <a16:rowId xmlns:a16="http://schemas.microsoft.com/office/drawing/2014/main" val="3782072792"/>
                  </a:ext>
                </a:extLst>
              </a:tr>
              <a:tr h="802583">
                <a:tc>
                  <a:txBody>
                    <a:bodyPr/>
                    <a:lstStyle/>
                    <a:p>
                      <a:pPr lvl="0">
                        <a:buNone/>
                      </a:pPr>
                      <a:r>
                        <a:rPr lang="en-US" sz="1200" b="1" i="0" u="none" strike="noStrike" noProof="0" dirty="0">
                          <a:solidFill>
                            <a:schemeClr val="accent6"/>
                          </a:solidFill>
                          <a:latin typeface="Calibri"/>
                        </a:rPr>
                        <a:t>5 TMP-600</a:t>
                      </a:r>
                      <a:br>
                        <a:rPr lang="en-US" sz="1200" b="1" i="0" u="none" strike="noStrike" noProof="0" dirty="0">
                          <a:solidFill>
                            <a:srgbClr val="70AD47"/>
                          </a:solidFill>
                          <a:latin typeface="Calibri"/>
                        </a:rPr>
                      </a:br>
                      <a:r>
                        <a:rPr lang="en-US" sz="1200" b="1" i="0" u="none" strike="noStrike" noProof="0" dirty="0">
                          <a:solidFill>
                            <a:schemeClr val="accent6"/>
                          </a:solidFill>
                          <a:latin typeface="Calibri"/>
                        </a:rPr>
                        <a:t>4 TMP-300</a:t>
                      </a:r>
                      <a:br>
                        <a:rPr lang="en-US" sz="1200" b="1" i="0" u="none" strike="noStrike" noProof="0" dirty="0">
                          <a:solidFill>
                            <a:srgbClr val="70AD47"/>
                          </a:solidFill>
                          <a:latin typeface="Calibri"/>
                        </a:rPr>
                      </a:br>
                      <a:r>
                        <a:rPr lang="en-US" sz="1200" b="1" i="0" u="none" strike="noStrike" noProof="0" dirty="0">
                          <a:solidFill>
                            <a:schemeClr val="accent6"/>
                          </a:solidFill>
                          <a:latin typeface="Calibri"/>
                        </a:rPr>
                        <a:t>6 PP</a:t>
                      </a:r>
                      <a:br>
                        <a:rPr lang="en-US" sz="1200" b="1" i="0" u="none" strike="noStrike" noProof="0" dirty="0">
                          <a:solidFill>
                            <a:srgbClr val="70AD47"/>
                          </a:solidFill>
                          <a:latin typeface="Calibri"/>
                        </a:rPr>
                      </a:br>
                      <a:r>
                        <a:rPr lang="en-US" sz="1200" b="1" i="0" u="none" strike="noStrike" noProof="0" dirty="0">
                          <a:solidFill>
                            <a:schemeClr val="accent6"/>
                          </a:solidFill>
                          <a:latin typeface="Calibri"/>
                        </a:rPr>
                        <a:t>4 Rack</a:t>
                      </a:r>
                      <a:endParaRPr lang="en-US" sz="1200" b="1" dirty="0">
                        <a:solidFill>
                          <a:schemeClr val="accent6"/>
                        </a:solidFill>
                      </a:endParaRPr>
                    </a:p>
                  </a:txBody>
                  <a:tcPr/>
                </a:tc>
                <a:tc>
                  <a:txBody>
                    <a:bodyPr/>
                    <a:lstStyle/>
                    <a:p>
                      <a:endParaRPr lang="en-US" sz="1200"/>
                    </a:p>
                  </a:txBody>
                  <a:tcPr/>
                </a:tc>
                <a:tc>
                  <a:txBody>
                    <a:bodyPr/>
                    <a:lstStyle/>
                    <a:p>
                      <a:endParaRPr lang="en-US" sz="1200"/>
                    </a:p>
                  </a:txBody>
                  <a:tcPr/>
                </a:tc>
                <a:tc>
                  <a:txBody>
                    <a:bodyPr/>
                    <a:lstStyle/>
                    <a:p>
                      <a:pPr lvl="0">
                        <a:buNone/>
                      </a:pPr>
                      <a:r>
                        <a:rPr lang="en-US" sz="1200" b="1" dirty="0">
                          <a:solidFill>
                            <a:schemeClr val="accent6"/>
                          </a:solidFill>
                        </a:rPr>
                        <a:t>1 TMP-300</a:t>
                      </a:r>
                    </a:p>
                    <a:p>
                      <a:pPr lvl="0">
                        <a:buNone/>
                      </a:pPr>
                      <a:r>
                        <a:rPr lang="en-US" sz="1200" b="1" dirty="0">
                          <a:solidFill>
                            <a:schemeClr val="accent6"/>
                          </a:solidFill>
                        </a:rPr>
                        <a:t>2 PP</a:t>
                      </a:r>
                    </a:p>
                  </a:txBody>
                  <a:tcPr/>
                </a:tc>
                <a:tc>
                  <a:txBody>
                    <a:bodyPr/>
                    <a:lstStyle/>
                    <a:p>
                      <a:endParaRPr lang="en-US" sz="1200" b="1"/>
                    </a:p>
                  </a:txBody>
                  <a:tcPr/>
                </a:tc>
                <a:extLst>
                  <a:ext uri="{0D108BD9-81ED-4DB2-BD59-A6C34878D82A}">
                    <a16:rowId xmlns:a16="http://schemas.microsoft.com/office/drawing/2014/main" val="2113869080"/>
                  </a:ext>
                </a:extLst>
              </a:tr>
              <a:tr h="904693">
                <a:tc>
                  <a:txBody>
                    <a:bodyPr/>
                    <a:lstStyle/>
                    <a:p>
                      <a:pPr lvl="0">
                        <a:buNone/>
                      </a:pPr>
                      <a:r>
                        <a:rPr lang="en-US" sz="1200" b="0" i="0" u="none" strike="noStrike" noProof="0" dirty="0">
                          <a:solidFill>
                            <a:schemeClr val="accent2"/>
                          </a:solidFill>
                          <a:latin typeface="Calibri"/>
                        </a:rPr>
                        <a:t>12 TMP-600</a:t>
                      </a:r>
                      <a:br>
                        <a:rPr lang="en-US" sz="1200" b="0" i="0" u="none" strike="noStrike" noProof="0" dirty="0">
                          <a:latin typeface="Calibri"/>
                        </a:rPr>
                      </a:br>
                      <a:r>
                        <a:rPr lang="en-US" sz="1200" b="0" i="0" u="none" strike="noStrike" noProof="0" dirty="0">
                          <a:solidFill>
                            <a:schemeClr val="accent2"/>
                          </a:solidFill>
                          <a:latin typeface="Calibri"/>
                        </a:rPr>
                        <a:t>9  TMP-300</a:t>
                      </a:r>
                      <a:br>
                        <a:rPr lang="en-US" sz="1200" b="0" i="0" u="none" strike="noStrike" noProof="0" dirty="0">
                          <a:latin typeface="Calibri"/>
                        </a:rPr>
                      </a:br>
                      <a:r>
                        <a:rPr lang="en-US" sz="1200" b="0" i="0" u="none" strike="noStrike" noProof="0" dirty="0">
                          <a:solidFill>
                            <a:srgbClr val="FF0000"/>
                          </a:solidFill>
                          <a:latin typeface="Calibri"/>
                        </a:rPr>
                        <a:t>14 PP</a:t>
                      </a:r>
                      <a:br>
                        <a:rPr lang="en-US" sz="1200" b="0" i="0" u="none" strike="noStrike" noProof="0" dirty="0">
                          <a:latin typeface="Calibri"/>
                        </a:rPr>
                      </a:br>
                      <a:r>
                        <a:rPr lang="en-US" sz="1200" b="1" i="0" u="none" strike="noStrike" noProof="0" dirty="0">
                          <a:solidFill>
                            <a:schemeClr val="accent6"/>
                          </a:solidFill>
                          <a:latin typeface="Calibri"/>
                        </a:rPr>
                        <a:t>7 Rack</a:t>
                      </a:r>
                      <a:endParaRPr lang="en-US" sz="1200" b="1" dirty="0">
                        <a:solidFill>
                          <a:schemeClr val="accent6"/>
                        </a:solidFill>
                      </a:endParaRPr>
                    </a:p>
                  </a:txBody>
                  <a:tcPr/>
                </a:tc>
                <a:tc>
                  <a:txBody>
                    <a:bodyPr/>
                    <a:lstStyle/>
                    <a:p>
                      <a:endParaRPr lang="en-US" sz="1200"/>
                    </a:p>
                  </a:txBody>
                  <a:tcPr/>
                </a:tc>
                <a:tc>
                  <a:txBody>
                    <a:bodyPr/>
                    <a:lstStyle/>
                    <a:p>
                      <a:endParaRPr lang="en-US"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a:p>
                    <a:p>
                      <a:endParaRPr lang="en-US" sz="1200" b="1"/>
                    </a:p>
                  </a:txBody>
                  <a:tcPr/>
                </a:tc>
                <a:tc>
                  <a:txBody>
                    <a:bodyPr/>
                    <a:lstStyle/>
                    <a:p>
                      <a:endParaRPr lang="en-US" sz="1200" b="1"/>
                    </a:p>
                  </a:txBody>
                  <a:tcPr/>
                </a:tc>
                <a:extLst>
                  <a:ext uri="{0D108BD9-81ED-4DB2-BD59-A6C34878D82A}">
                    <a16:rowId xmlns:a16="http://schemas.microsoft.com/office/drawing/2014/main" val="1144764769"/>
                  </a:ext>
                </a:extLst>
              </a:tr>
              <a:tr h="802583">
                <a:tc>
                  <a:txBody>
                    <a:bodyPr/>
                    <a:lstStyle/>
                    <a:p>
                      <a:pPr lvl="0">
                        <a:buNone/>
                      </a:pPr>
                      <a:r>
                        <a:rPr lang="en-US" sz="1200" b="0" i="0" u="none" strike="noStrike" noProof="0" dirty="0">
                          <a:solidFill>
                            <a:srgbClr val="FF0000"/>
                          </a:solidFill>
                          <a:latin typeface="Calibri"/>
                        </a:rPr>
                        <a:t>1 TMP-600</a:t>
                      </a:r>
                      <a:br>
                        <a:rPr lang="en-US" sz="1200" b="0" i="0" u="none" strike="noStrike" noProof="0" dirty="0">
                          <a:solidFill>
                            <a:srgbClr val="FF0000"/>
                          </a:solidFill>
                          <a:latin typeface="Calibri"/>
                        </a:rPr>
                      </a:br>
                      <a:r>
                        <a:rPr lang="en-US" sz="1200" b="0" i="0" u="none" strike="noStrike" noProof="0" dirty="0">
                          <a:solidFill>
                            <a:srgbClr val="FF0000"/>
                          </a:solidFill>
                          <a:latin typeface="Calibri"/>
                        </a:rPr>
                        <a:t>3  TMP-300</a:t>
                      </a:r>
                      <a:br>
                        <a:rPr lang="en-US" sz="1200" b="0" i="0" u="none" strike="noStrike" noProof="0" dirty="0">
                          <a:solidFill>
                            <a:srgbClr val="FF0000"/>
                          </a:solidFill>
                          <a:latin typeface="Calibri"/>
                        </a:rPr>
                      </a:br>
                      <a:r>
                        <a:rPr lang="en-US" sz="1200" b="0" i="0" u="none" strike="noStrike" noProof="0" dirty="0">
                          <a:solidFill>
                            <a:srgbClr val="FF0000"/>
                          </a:solidFill>
                          <a:latin typeface="Calibri"/>
                        </a:rPr>
                        <a:t>3 PP</a:t>
                      </a:r>
                      <a:br>
                        <a:rPr lang="en-US" sz="1200" b="0" i="0" u="none" strike="noStrike" noProof="0" dirty="0">
                          <a:latin typeface="Calibri"/>
                        </a:rPr>
                      </a:br>
                      <a:r>
                        <a:rPr lang="en-US" sz="1200" b="1" i="0" u="none" strike="noStrike" kern="1200" noProof="0" dirty="0">
                          <a:solidFill>
                            <a:schemeClr val="accent6"/>
                          </a:solidFill>
                          <a:latin typeface="Calibri"/>
                          <a:ea typeface="+mn-ea"/>
                          <a:cs typeface="+mn-cs"/>
                        </a:rPr>
                        <a:t>2 Rack</a:t>
                      </a:r>
                      <a:endParaRPr lang="en-US" sz="1200" b="1" i="0" u="none" strike="noStrike" kern="1200" dirty="0">
                        <a:solidFill>
                          <a:schemeClr val="accent6"/>
                        </a:solidFill>
                        <a:latin typeface="Calibri"/>
                        <a:ea typeface="+mn-ea"/>
                        <a:cs typeface="+mn-cs"/>
                      </a:endParaRPr>
                    </a:p>
                  </a:txBody>
                  <a:tcPr/>
                </a:tc>
                <a:tc>
                  <a:txBody>
                    <a:bodyPr/>
                    <a:lstStyle/>
                    <a:p>
                      <a:pPr lvl="0">
                        <a:buNone/>
                      </a:pPr>
                      <a:r>
                        <a:rPr lang="en-US" sz="1200" b="0" i="0" u="none" strike="noStrike" noProof="0" dirty="0">
                          <a:solidFill>
                            <a:srgbClr val="FF0000"/>
                          </a:solidFill>
                          <a:latin typeface="Calibri"/>
                        </a:rPr>
                        <a:t>5 TMP-600</a:t>
                      </a:r>
                      <a:br>
                        <a:rPr lang="en-US" sz="1200" b="0" i="0" u="none" strike="noStrike" noProof="0" dirty="0">
                          <a:solidFill>
                            <a:srgbClr val="FF0000"/>
                          </a:solidFill>
                          <a:latin typeface="Calibri"/>
                        </a:rPr>
                      </a:br>
                      <a:r>
                        <a:rPr lang="en-US" sz="1200" b="0" i="0" u="none" strike="noStrike" noProof="0" dirty="0">
                          <a:solidFill>
                            <a:srgbClr val="FF0000"/>
                          </a:solidFill>
                          <a:latin typeface="Calibri"/>
                        </a:rPr>
                        <a:t>7 TMP-300</a:t>
                      </a:r>
                      <a:br>
                        <a:rPr lang="en-US" sz="1200" b="0" i="0" u="none" strike="noStrike" noProof="0" dirty="0">
                          <a:solidFill>
                            <a:srgbClr val="FF0000"/>
                          </a:solidFill>
                          <a:latin typeface="Calibri"/>
                        </a:rPr>
                      </a:br>
                      <a:r>
                        <a:rPr lang="en-US" sz="1200" b="0" i="0" u="none" strike="noStrike" noProof="0" dirty="0">
                          <a:solidFill>
                            <a:srgbClr val="FF0000"/>
                          </a:solidFill>
                          <a:latin typeface="Calibri"/>
                        </a:rPr>
                        <a:t>12 PP </a:t>
                      </a:r>
                      <a:br>
                        <a:rPr lang="en-US" sz="1200" b="0" i="0" u="none" strike="noStrike" noProof="0" dirty="0">
                          <a:latin typeface="Calibri"/>
                        </a:rPr>
                      </a:br>
                      <a:r>
                        <a:rPr lang="en-US" sz="1200" b="0" i="0" u="none" strike="noStrike" noProof="0" dirty="0">
                          <a:solidFill>
                            <a:schemeClr val="accent2"/>
                          </a:solidFill>
                          <a:latin typeface="Calibri"/>
                        </a:rPr>
                        <a:t>3 Rack</a:t>
                      </a:r>
                      <a:endParaRPr lang="en-US" sz="1200" b="0" dirty="0">
                        <a:solidFill>
                          <a:schemeClr val="accent2"/>
                        </a:solidFill>
                      </a:endParaRPr>
                    </a:p>
                  </a:txBody>
                  <a:tcPr/>
                </a:tc>
                <a:tc>
                  <a:txBody>
                    <a:bodyPr/>
                    <a:lstStyle/>
                    <a:p>
                      <a:endParaRPr lang="en-US" sz="1200" dirty="0"/>
                    </a:p>
                  </a:txBody>
                  <a:tcPr/>
                </a:tc>
                <a:tc>
                  <a:txBody>
                    <a:bodyPr/>
                    <a:lstStyle/>
                    <a:p>
                      <a:pPr lvl="0">
                        <a:buNone/>
                      </a:pPr>
                      <a:r>
                        <a:rPr lang="en-US" sz="1200" b="0" i="0" u="none" strike="noStrike" kern="1200" dirty="0">
                          <a:solidFill>
                            <a:srgbClr val="FF0000"/>
                          </a:solidFill>
                          <a:latin typeface="Calibri"/>
                          <a:ea typeface="+mn-ea"/>
                          <a:cs typeface="+mn-cs"/>
                        </a:rPr>
                        <a:t>3 TMP-300</a:t>
                      </a:r>
                    </a:p>
                    <a:p>
                      <a:pPr lvl="0">
                        <a:buNone/>
                      </a:pPr>
                      <a:r>
                        <a:rPr lang="en-US" sz="1200" b="0" i="0" u="none" strike="noStrike" kern="1200" dirty="0">
                          <a:solidFill>
                            <a:srgbClr val="FF0000"/>
                          </a:solidFill>
                          <a:latin typeface="Calibri"/>
                          <a:ea typeface="+mn-ea"/>
                          <a:cs typeface="+mn-cs"/>
                        </a:rPr>
                        <a:t>2 PP</a:t>
                      </a:r>
                    </a:p>
                    <a:p>
                      <a:endParaRPr lang="en-US" sz="1200" b="1"/>
                    </a:p>
                  </a:txBody>
                  <a:tcPr/>
                </a:tc>
                <a:tc>
                  <a:txBody>
                    <a:bodyPr/>
                    <a:lstStyle/>
                    <a:p>
                      <a:endParaRPr lang="en-US" sz="1200" b="1"/>
                    </a:p>
                  </a:txBody>
                  <a:tcPr/>
                </a:tc>
                <a:extLst>
                  <a:ext uri="{0D108BD9-81ED-4DB2-BD59-A6C34878D82A}">
                    <a16:rowId xmlns:a16="http://schemas.microsoft.com/office/drawing/2014/main" val="2956366605"/>
                  </a:ext>
                </a:extLst>
              </a:tr>
              <a:tr h="802583">
                <a:tc>
                  <a:txBody>
                    <a:bodyPr/>
                    <a:lstStyle/>
                    <a:p>
                      <a:endParaRPr lang="en-US" sz="1200"/>
                    </a:p>
                  </a:txBody>
                  <a:tcPr/>
                </a:tc>
                <a:tc>
                  <a:txBody>
                    <a:bodyPr/>
                    <a:lstStyle/>
                    <a:p>
                      <a:pPr lvl="0" algn="l">
                        <a:lnSpc>
                          <a:spcPct val="100000"/>
                        </a:lnSpc>
                        <a:spcBef>
                          <a:spcPts val="0"/>
                        </a:spcBef>
                        <a:spcAft>
                          <a:spcPts val="0"/>
                        </a:spcAft>
                        <a:buNone/>
                      </a:pPr>
                      <a:r>
                        <a:rPr lang="en-US" sz="1200" b="0" i="0" u="none" strike="noStrike" noProof="0" dirty="0">
                          <a:solidFill>
                            <a:srgbClr val="FF0000"/>
                          </a:solidFill>
                          <a:latin typeface="Calibri"/>
                        </a:rPr>
                        <a:t>3 TMP-300</a:t>
                      </a:r>
                      <a:br>
                        <a:rPr lang="en-US" sz="1200" b="0" i="0" u="none" strike="noStrike" noProof="0" dirty="0">
                          <a:solidFill>
                            <a:srgbClr val="FF0000"/>
                          </a:solidFill>
                          <a:latin typeface="Calibri"/>
                        </a:rPr>
                      </a:br>
                      <a:r>
                        <a:rPr lang="en-US" sz="1200" b="0" i="0" u="none" strike="noStrike" noProof="0" dirty="0">
                          <a:solidFill>
                            <a:srgbClr val="FF0000"/>
                          </a:solidFill>
                          <a:latin typeface="Calibri"/>
                        </a:rPr>
                        <a:t>6 PP </a:t>
                      </a:r>
                      <a:br>
                        <a:rPr lang="en-US" sz="1200" b="0" i="0" u="none" strike="noStrike" noProof="0" dirty="0">
                          <a:solidFill>
                            <a:srgbClr val="FF0000"/>
                          </a:solidFill>
                          <a:latin typeface="Calibri"/>
                        </a:rPr>
                      </a:br>
                      <a:r>
                        <a:rPr lang="en-US" sz="1200" b="0" i="0" u="none" strike="noStrike" noProof="0" dirty="0">
                          <a:solidFill>
                            <a:srgbClr val="FF0000"/>
                          </a:solidFill>
                          <a:latin typeface="Calibri"/>
                        </a:rPr>
                        <a:t>2 Rack</a:t>
                      </a:r>
                      <a:endParaRPr lang="en-US" dirty="0">
                        <a:solidFill>
                          <a:srgbClr val="FF0000"/>
                        </a:solidFill>
                      </a:endParaRPr>
                    </a:p>
                  </a:txBody>
                  <a:tcPr/>
                </a:tc>
                <a:tc>
                  <a:txBody>
                    <a:bodyPr/>
                    <a:lstStyle/>
                    <a:p>
                      <a:endParaRPr lang="en-US" sz="1200"/>
                    </a:p>
                  </a:txBody>
                  <a:tcPr/>
                </a:tc>
                <a:tc>
                  <a:txBody>
                    <a:bodyPr/>
                    <a:lstStyle/>
                    <a:p>
                      <a:pPr lvl="0">
                        <a:buNone/>
                      </a:pPr>
                      <a:r>
                        <a:rPr lang="en-US" sz="1200" b="0" i="0" u="none" strike="noStrike" kern="1200" dirty="0">
                          <a:solidFill>
                            <a:srgbClr val="FF0000"/>
                          </a:solidFill>
                          <a:latin typeface="+mn-lt"/>
                          <a:ea typeface="+mn-ea"/>
                          <a:cs typeface="+mn-cs"/>
                        </a:rPr>
                        <a:t>3 TMP-300</a:t>
                      </a:r>
                    </a:p>
                    <a:p>
                      <a:pPr lvl="0">
                        <a:buNone/>
                      </a:pPr>
                      <a:r>
                        <a:rPr lang="en-US" sz="1200" b="0" i="0" u="none" strike="noStrike" kern="1200" dirty="0">
                          <a:solidFill>
                            <a:srgbClr val="FF0000"/>
                          </a:solidFill>
                          <a:latin typeface="+mn-lt"/>
                          <a:ea typeface="+mn-ea"/>
                          <a:cs typeface="+mn-cs"/>
                        </a:rPr>
                        <a:t>2 PP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a:p>
                    <a:p>
                      <a:endParaRPr lang="en-US" sz="12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noProof="0" dirty="0">
                          <a:solidFill>
                            <a:schemeClr val="accent2"/>
                          </a:solidFill>
                          <a:latin typeface="+mn-lt"/>
                        </a:rPr>
                        <a:t>3 TMP-600</a:t>
                      </a:r>
                      <a:br>
                        <a:rPr lang="en-US" sz="1200" b="0" i="0" u="none" strike="noStrike" noProof="0" dirty="0">
                          <a:solidFill>
                            <a:srgbClr val="FF0000"/>
                          </a:solidFill>
                          <a:latin typeface="+mn-lt"/>
                        </a:rPr>
                      </a:br>
                      <a:r>
                        <a:rPr lang="en-US" sz="1200" b="0" i="0" u="none" strike="noStrike" noProof="0" dirty="0">
                          <a:solidFill>
                            <a:schemeClr val="accent2"/>
                          </a:solidFill>
                          <a:latin typeface="+mn-lt"/>
                        </a:rPr>
                        <a:t>4 TMP-300</a:t>
                      </a:r>
                      <a:br>
                        <a:rPr lang="en-US" sz="1200" b="0" i="0" u="none" strike="noStrike" noProof="0" dirty="0">
                          <a:solidFill>
                            <a:srgbClr val="FF0000"/>
                          </a:solidFill>
                          <a:latin typeface="+mn-lt"/>
                        </a:rPr>
                      </a:br>
                      <a:r>
                        <a:rPr lang="en-US" sz="1200" b="0" i="0" u="none" strike="noStrike" noProof="0" dirty="0">
                          <a:solidFill>
                            <a:schemeClr val="accent2"/>
                          </a:solidFill>
                          <a:latin typeface="+mn-lt"/>
                        </a:rPr>
                        <a:t>7 PP</a:t>
                      </a:r>
                      <a:r>
                        <a:rPr lang="en-US" sz="1200" b="0" i="0" u="none" strike="noStrike" noProof="0" dirty="0">
                          <a:solidFill>
                            <a:srgbClr val="FF0000"/>
                          </a:solidFill>
                          <a:latin typeface="+mn-lt"/>
                        </a:rPr>
                        <a:t> </a:t>
                      </a:r>
                      <a:br>
                        <a:rPr lang="en-US" sz="1200" b="0" i="0" u="none" strike="noStrike" noProof="0" dirty="0">
                          <a:solidFill>
                            <a:srgbClr val="FF0000"/>
                          </a:solidFill>
                          <a:latin typeface="+mn-lt"/>
                        </a:rPr>
                      </a:br>
                      <a:r>
                        <a:rPr lang="en-US" sz="1200" b="0" i="0" u="none" strike="noStrike" noProof="0" dirty="0">
                          <a:solidFill>
                            <a:srgbClr val="FF0000"/>
                          </a:solidFill>
                          <a:latin typeface="+mn-lt"/>
                        </a:rPr>
                        <a:t>4 Rack</a:t>
                      </a:r>
                      <a:endParaRPr lang="en-US" sz="1200" dirty="0">
                        <a:solidFill>
                          <a:srgbClr val="FF0000"/>
                        </a:solidFill>
                      </a:endParaRPr>
                    </a:p>
                  </a:txBody>
                  <a:tcPr/>
                </a:tc>
                <a:extLst>
                  <a:ext uri="{0D108BD9-81ED-4DB2-BD59-A6C34878D82A}">
                    <a16:rowId xmlns:a16="http://schemas.microsoft.com/office/drawing/2014/main" val="1467166015"/>
                  </a:ext>
                </a:extLst>
              </a:tr>
              <a:tr h="806265">
                <a:tc>
                  <a:txBody>
                    <a:bodyPr/>
                    <a:lstStyle/>
                    <a:p>
                      <a:endParaRPr lang="en-US" sz="1200"/>
                    </a:p>
                  </a:txBody>
                  <a:tcPr/>
                </a:tc>
                <a:tc>
                  <a:txBody>
                    <a:bodyPr/>
                    <a:lstStyle/>
                    <a:p>
                      <a:endParaRPr lang="en-US" sz="1200"/>
                    </a:p>
                  </a:txBody>
                  <a:tcPr/>
                </a:tc>
                <a:tc>
                  <a:txBody>
                    <a:bodyPr/>
                    <a:lstStyle/>
                    <a:p>
                      <a:r>
                        <a:rPr lang="en-US" sz="1200" b="0" i="0" u="none" strike="noStrike" noProof="0" dirty="0">
                          <a:solidFill>
                            <a:srgbClr val="FF0000"/>
                          </a:solidFill>
                          <a:latin typeface="Calibri"/>
                        </a:rPr>
                        <a:t>3 TMP-1000</a:t>
                      </a:r>
                      <a:endParaRPr lang="en-US" sz="1200" dirty="0">
                        <a:solidFill>
                          <a:srgbClr val="FF0000"/>
                        </a:solidFill>
                      </a:endParaRPr>
                    </a:p>
                    <a:p>
                      <a:pPr lvl="0">
                        <a:buNone/>
                      </a:pPr>
                      <a:r>
                        <a:rPr lang="en-US" sz="1200" b="0" i="0" u="none" strike="noStrike" noProof="0" dirty="0">
                          <a:solidFill>
                            <a:srgbClr val="FF0000"/>
                          </a:solidFill>
                          <a:latin typeface="Calibri"/>
                        </a:rPr>
                        <a:t>4 TMP-600</a:t>
                      </a:r>
                    </a:p>
                    <a:p>
                      <a:pPr lvl="0">
                        <a:buNone/>
                      </a:pPr>
                      <a:r>
                        <a:rPr lang="en-US" sz="1200" b="0" i="0" u="none" strike="noStrike" noProof="0" dirty="0">
                          <a:solidFill>
                            <a:srgbClr val="FF0000"/>
                          </a:solidFill>
                          <a:latin typeface="Calibri"/>
                        </a:rPr>
                        <a:t>8 PP </a:t>
                      </a:r>
                      <a:br>
                        <a:rPr lang="en-US" sz="1200" b="0" i="0" u="none" strike="noStrike" noProof="0" dirty="0">
                          <a:solidFill>
                            <a:srgbClr val="FF0000"/>
                          </a:solidFill>
                          <a:latin typeface="Calibri"/>
                        </a:rPr>
                      </a:br>
                      <a:r>
                        <a:rPr lang="en-US" sz="1200" b="0" i="0" u="none" strike="noStrike" noProof="0" dirty="0">
                          <a:solidFill>
                            <a:srgbClr val="FF0000"/>
                          </a:solidFill>
                          <a:latin typeface="Calibri"/>
                        </a:rPr>
                        <a:t>2 Rack</a:t>
                      </a:r>
                      <a:endParaRPr lang="en-US" sz="1200" dirty="0">
                        <a:solidFill>
                          <a:srgbClr val="FF0000"/>
                        </a:solidFill>
                      </a:endParaRPr>
                    </a:p>
                  </a:txBody>
                  <a:tcPr/>
                </a:tc>
                <a:tc>
                  <a:txBody>
                    <a:bodyPr/>
                    <a:lstStyle/>
                    <a:p>
                      <a:pPr lvl="0">
                        <a:buNone/>
                      </a:pPr>
                      <a:r>
                        <a:rPr lang="en-US" sz="1200" b="0" i="0" u="none" strike="noStrike" kern="1200" dirty="0">
                          <a:solidFill>
                            <a:srgbClr val="FF0000"/>
                          </a:solidFill>
                          <a:latin typeface="+mn-lt"/>
                          <a:ea typeface="+mn-ea"/>
                          <a:cs typeface="+mn-cs"/>
                        </a:rPr>
                        <a:t>4 TMP-300</a:t>
                      </a:r>
                    </a:p>
                    <a:p>
                      <a:pPr lvl="0">
                        <a:buNone/>
                      </a:pPr>
                      <a:r>
                        <a:rPr lang="en-US" sz="1200" b="0" i="0" u="none" strike="noStrike" kern="1200" dirty="0">
                          <a:solidFill>
                            <a:srgbClr val="FF0000"/>
                          </a:solidFill>
                          <a:latin typeface="+mn-lt"/>
                          <a:ea typeface="+mn-ea"/>
                          <a:cs typeface="+mn-cs"/>
                        </a:rPr>
                        <a:t>4 PP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rPr>
                        <a:t>3 rack</a:t>
                      </a:r>
                    </a:p>
                    <a:p>
                      <a:endParaRPr lang="en-US" sz="1200" b="1"/>
                    </a:p>
                  </a:txBody>
                  <a:tcPr/>
                </a:tc>
                <a:tc>
                  <a:txBody>
                    <a:bodyPr/>
                    <a:lstStyle/>
                    <a:p>
                      <a:endParaRPr lang="en-US" sz="1200" b="1" dirty="0"/>
                    </a:p>
                  </a:txBody>
                  <a:tcPr/>
                </a:tc>
                <a:extLst>
                  <a:ext uri="{0D108BD9-81ED-4DB2-BD59-A6C34878D82A}">
                    <a16:rowId xmlns:a16="http://schemas.microsoft.com/office/drawing/2014/main" val="4030167825"/>
                  </a:ext>
                </a:extLst>
              </a:tr>
            </a:tbl>
          </a:graphicData>
        </a:graphic>
      </p:graphicFrame>
      <p:sp>
        <p:nvSpPr>
          <p:cNvPr id="4" name="Rettangolo 9">
            <a:extLst>
              <a:ext uri="{FF2B5EF4-FFF2-40B4-BE49-F238E27FC236}">
                <a16:creationId xmlns:a16="http://schemas.microsoft.com/office/drawing/2014/main" id="{BB0FBA23-C471-B8B0-9200-66E3977834C9}"/>
              </a:ext>
            </a:extLst>
          </p:cNvPr>
          <p:cNvSpPr/>
          <p:nvPr/>
        </p:nvSpPr>
        <p:spPr>
          <a:xfrm>
            <a:off x="97700" y="2483842"/>
            <a:ext cx="369277" cy="813580"/>
          </a:xfrm>
          <a:prstGeom prst="rect">
            <a:avLst/>
          </a:prstGeom>
          <a:solidFill>
            <a:srgbClr val="FF0000"/>
          </a:solidFill>
          <a:ln>
            <a:solidFill>
              <a:srgbClr val="FF2323"/>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chorCtr="1"/>
          <a:lstStyle/>
          <a:p>
            <a:pPr algn="ctr"/>
            <a:r>
              <a:rPr lang="en-US"/>
              <a:t>2023</a:t>
            </a:r>
          </a:p>
        </p:txBody>
      </p:sp>
      <p:sp>
        <p:nvSpPr>
          <p:cNvPr id="6" name="Rettangolo 63">
            <a:extLst>
              <a:ext uri="{FF2B5EF4-FFF2-40B4-BE49-F238E27FC236}">
                <a16:creationId xmlns:a16="http://schemas.microsoft.com/office/drawing/2014/main" id="{BBC6E4EE-F0BC-BB7D-4D7C-6955DD09F125}"/>
              </a:ext>
            </a:extLst>
          </p:cNvPr>
          <p:cNvSpPr/>
          <p:nvPr/>
        </p:nvSpPr>
        <p:spPr>
          <a:xfrm>
            <a:off x="97700" y="3305059"/>
            <a:ext cx="369277" cy="906952"/>
          </a:xfrm>
          <a:prstGeom prst="rect">
            <a:avLst/>
          </a:prstGeom>
          <a:solidFill>
            <a:srgbClr val="FF2323"/>
          </a:solidFill>
          <a:ln>
            <a:solidFill>
              <a:srgbClr val="FF3939"/>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t>2024</a:t>
            </a:r>
          </a:p>
        </p:txBody>
      </p:sp>
      <p:sp>
        <p:nvSpPr>
          <p:cNvPr id="8" name="Rettangolo 64">
            <a:extLst>
              <a:ext uri="{FF2B5EF4-FFF2-40B4-BE49-F238E27FC236}">
                <a16:creationId xmlns:a16="http://schemas.microsoft.com/office/drawing/2014/main" id="{4F1BCFB4-6C3C-CB98-CAB2-2812C03539D5}"/>
              </a:ext>
            </a:extLst>
          </p:cNvPr>
          <p:cNvSpPr/>
          <p:nvPr/>
        </p:nvSpPr>
        <p:spPr>
          <a:xfrm>
            <a:off x="103514" y="4222716"/>
            <a:ext cx="369277" cy="827113"/>
          </a:xfrm>
          <a:prstGeom prst="rect">
            <a:avLst/>
          </a:prstGeom>
          <a:solidFill>
            <a:srgbClr val="FF4545"/>
          </a:solidFill>
          <a:ln>
            <a:solidFill>
              <a:srgbClr val="FF454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t>2025</a:t>
            </a:r>
          </a:p>
        </p:txBody>
      </p:sp>
      <p:sp>
        <p:nvSpPr>
          <p:cNvPr id="9" name="Rettangolo 65">
            <a:extLst>
              <a:ext uri="{FF2B5EF4-FFF2-40B4-BE49-F238E27FC236}">
                <a16:creationId xmlns:a16="http://schemas.microsoft.com/office/drawing/2014/main" id="{95930CBB-178C-502A-C984-C446159E5C52}"/>
              </a:ext>
            </a:extLst>
          </p:cNvPr>
          <p:cNvSpPr/>
          <p:nvPr/>
        </p:nvSpPr>
        <p:spPr>
          <a:xfrm>
            <a:off x="97700" y="5057464"/>
            <a:ext cx="369277" cy="802496"/>
          </a:xfrm>
          <a:prstGeom prst="rect">
            <a:avLst/>
          </a:prstGeom>
          <a:solidFill>
            <a:srgbClr val="FF6767"/>
          </a:solidFill>
          <a:ln>
            <a:solidFill>
              <a:srgbClr val="FF676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t>2026</a:t>
            </a:r>
          </a:p>
        </p:txBody>
      </p:sp>
      <p:sp>
        <p:nvSpPr>
          <p:cNvPr id="10" name="Triangolo isoscele 10">
            <a:extLst>
              <a:ext uri="{FF2B5EF4-FFF2-40B4-BE49-F238E27FC236}">
                <a16:creationId xmlns:a16="http://schemas.microsoft.com/office/drawing/2014/main" id="{8F475718-E440-4466-5C49-9A24124CCD3C}"/>
              </a:ext>
            </a:extLst>
          </p:cNvPr>
          <p:cNvSpPr/>
          <p:nvPr/>
        </p:nvSpPr>
        <p:spPr>
          <a:xfrm rot="10800000">
            <a:off x="-18257" y="6601260"/>
            <a:ext cx="612823" cy="286402"/>
          </a:xfrm>
          <a:prstGeom prst="triangl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66">
            <a:extLst>
              <a:ext uri="{FF2B5EF4-FFF2-40B4-BE49-F238E27FC236}">
                <a16:creationId xmlns:a16="http://schemas.microsoft.com/office/drawing/2014/main" id="{4612946A-AEB8-339C-70D8-6D69CA6B2892}"/>
              </a:ext>
            </a:extLst>
          </p:cNvPr>
          <p:cNvSpPr/>
          <p:nvPr/>
        </p:nvSpPr>
        <p:spPr>
          <a:xfrm>
            <a:off x="103515" y="5859960"/>
            <a:ext cx="369277" cy="771897"/>
          </a:xfrm>
          <a:prstGeom prst="rect">
            <a:avLst/>
          </a:prstGeom>
          <a:solidFill>
            <a:srgbClr val="FF8989"/>
          </a:solidFill>
          <a:ln>
            <a:solidFill>
              <a:srgbClr val="FF8989"/>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400"/>
          </a:p>
        </p:txBody>
      </p:sp>
      <p:sp>
        <p:nvSpPr>
          <p:cNvPr id="12" name="Rettangolo 9">
            <a:extLst>
              <a:ext uri="{FF2B5EF4-FFF2-40B4-BE49-F238E27FC236}">
                <a16:creationId xmlns:a16="http://schemas.microsoft.com/office/drawing/2014/main" id="{5B71D069-3DE6-E3F9-7CA6-0FE98DEE232D}"/>
              </a:ext>
            </a:extLst>
          </p:cNvPr>
          <p:cNvSpPr/>
          <p:nvPr/>
        </p:nvSpPr>
        <p:spPr>
          <a:xfrm>
            <a:off x="97700" y="1417040"/>
            <a:ext cx="369277" cy="106680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chorCtr="1"/>
          <a:lstStyle/>
          <a:p>
            <a:pPr algn="ctr"/>
            <a:r>
              <a:rPr lang="en-US" sz="1400">
                <a:solidFill>
                  <a:schemeClr val="tx1"/>
                </a:solidFill>
              </a:rPr>
              <a:t>≤ 2022</a:t>
            </a:r>
          </a:p>
        </p:txBody>
      </p:sp>
      <p:sp>
        <p:nvSpPr>
          <p:cNvPr id="13" name="CasellaDiTesto 61">
            <a:extLst>
              <a:ext uri="{FF2B5EF4-FFF2-40B4-BE49-F238E27FC236}">
                <a16:creationId xmlns:a16="http://schemas.microsoft.com/office/drawing/2014/main" id="{DFEBA723-3E7B-9E8D-AEA6-3FFCE8AAE028}"/>
              </a:ext>
            </a:extLst>
          </p:cNvPr>
          <p:cNvSpPr txBox="1"/>
          <p:nvPr/>
        </p:nvSpPr>
        <p:spPr>
          <a:xfrm rot="16200000">
            <a:off x="-57657" y="6179870"/>
            <a:ext cx="679994" cy="307777"/>
          </a:xfrm>
          <a:prstGeom prst="rect">
            <a:avLst/>
          </a:prstGeom>
          <a:noFill/>
        </p:spPr>
        <p:txBody>
          <a:bodyPr wrap="none" rtlCol="0">
            <a:spAutoFit/>
          </a:bodyPr>
          <a:lstStyle/>
          <a:p>
            <a:r>
              <a:rPr lang="it-IT" sz="1400"/>
              <a:t>≥ 2027</a:t>
            </a:r>
            <a:endParaRPr lang="en-US" sz="1400"/>
          </a:p>
        </p:txBody>
      </p:sp>
      <p:grpSp>
        <p:nvGrpSpPr>
          <p:cNvPr id="14" name="Gruppo 24">
            <a:extLst>
              <a:ext uri="{FF2B5EF4-FFF2-40B4-BE49-F238E27FC236}">
                <a16:creationId xmlns:a16="http://schemas.microsoft.com/office/drawing/2014/main" id="{F604D6FA-4308-806D-AA70-8E72E1F6FFDA}"/>
              </a:ext>
            </a:extLst>
          </p:cNvPr>
          <p:cNvGrpSpPr/>
          <p:nvPr/>
        </p:nvGrpSpPr>
        <p:grpSpPr>
          <a:xfrm>
            <a:off x="6003637" y="955353"/>
            <a:ext cx="9531474" cy="4862923"/>
            <a:chOff x="6251071" y="955353"/>
            <a:chExt cx="9531474" cy="4862923"/>
          </a:xfrm>
        </p:grpSpPr>
        <p:pic>
          <p:nvPicPr>
            <p:cNvPr id="15" name="Immagine 4">
              <a:extLst>
                <a:ext uri="{FF2B5EF4-FFF2-40B4-BE49-F238E27FC236}">
                  <a16:creationId xmlns:a16="http://schemas.microsoft.com/office/drawing/2014/main" id="{416443D9-893F-5770-8779-E54E8793A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071" y="1204567"/>
              <a:ext cx="9531474" cy="4613709"/>
            </a:xfrm>
            <a:prstGeom prst="rect">
              <a:avLst/>
            </a:prstGeom>
          </p:spPr>
        </p:pic>
        <p:sp>
          <p:nvSpPr>
            <p:cNvPr id="16" name="CasellaDiTesto 68">
              <a:extLst>
                <a:ext uri="{FF2B5EF4-FFF2-40B4-BE49-F238E27FC236}">
                  <a16:creationId xmlns:a16="http://schemas.microsoft.com/office/drawing/2014/main" id="{79555106-DB3C-A2CF-5FFB-7C18BF728209}"/>
                </a:ext>
              </a:extLst>
            </p:cNvPr>
            <p:cNvSpPr txBox="1"/>
            <p:nvPr/>
          </p:nvSpPr>
          <p:spPr>
            <a:xfrm>
              <a:off x="7203702" y="955353"/>
              <a:ext cx="652743" cy="369332"/>
            </a:xfrm>
            <a:prstGeom prst="rect">
              <a:avLst/>
            </a:prstGeom>
            <a:noFill/>
          </p:spPr>
          <p:txBody>
            <a:bodyPr wrap="none" rtlCol="0">
              <a:spAutoFit/>
            </a:bodyPr>
            <a:lstStyle/>
            <a:p>
              <a:r>
                <a:rPr lang="it-IT" dirty="0">
                  <a:solidFill>
                    <a:schemeClr val="accent2">
                      <a:lumMod val="50000"/>
                    </a:schemeClr>
                  </a:solidFill>
                </a:rPr>
                <a:t>2022</a:t>
              </a:r>
              <a:endParaRPr lang="en-US" dirty="0">
                <a:solidFill>
                  <a:schemeClr val="accent2">
                    <a:lumMod val="50000"/>
                  </a:schemeClr>
                </a:solidFill>
              </a:endParaRPr>
            </a:p>
          </p:txBody>
        </p:sp>
        <p:sp>
          <p:nvSpPr>
            <p:cNvPr id="17" name="CasellaDiTesto 74">
              <a:extLst>
                <a:ext uri="{FF2B5EF4-FFF2-40B4-BE49-F238E27FC236}">
                  <a16:creationId xmlns:a16="http://schemas.microsoft.com/office/drawing/2014/main" id="{73FAC6EB-1338-E092-A414-BEBFED6CFE2F}"/>
                </a:ext>
              </a:extLst>
            </p:cNvPr>
            <p:cNvSpPr txBox="1"/>
            <p:nvPr/>
          </p:nvSpPr>
          <p:spPr>
            <a:xfrm>
              <a:off x="8449120" y="969349"/>
              <a:ext cx="652743" cy="369332"/>
            </a:xfrm>
            <a:prstGeom prst="rect">
              <a:avLst/>
            </a:prstGeom>
            <a:noFill/>
          </p:spPr>
          <p:txBody>
            <a:bodyPr wrap="none" rtlCol="0">
              <a:spAutoFit/>
            </a:bodyPr>
            <a:lstStyle/>
            <a:p>
              <a:r>
                <a:rPr lang="it-IT">
                  <a:solidFill>
                    <a:schemeClr val="accent1"/>
                  </a:solidFill>
                </a:rPr>
                <a:t>2023</a:t>
              </a:r>
              <a:endParaRPr lang="en-US">
                <a:solidFill>
                  <a:schemeClr val="accent1"/>
                </a:solidFill>
              </a:endParaRPr>
            </a:p>
          </p:txBody>
        </p:sp>
        <p:sp>
          <p:nvSpPr>
            <p:cNvPr id="18" name="CasellaDiTesto 75">
              <a:extLst>
                <a:ext uri="{FF2B5EF4-FFF2-40B4-BE49-F238E27FC236}">
                  <a16:creationId xmlns:a16="http://schemas.microsoft.com/office/drawing/2014/main" id="{29BC2954-748C-9972-EE92-01547047BE7C}"/>
                </a:ext>
              </a:extLst>
            </p:cNvPr>
            <p:cNvSpPr txBox="1"/>
            <p:nvPr/>
          </p:nvSpPr>
          <p:spPr>
            <a:xfrm>
              <a:off x="8619929" y="2770157"/>
              <a:ext cx="652743" cy="369332"/>
            </a:xfrm>
            <a:prstGeom prst="rect">
              <a:avLst/>
            </a:prstGeom>
            <a:noFill/>
          </p:spPr>
          <p:txBody>
            <a:bodyPr wrap="none" rtlCol="0">
              <a:spAutoFit/>
            </a:bodyPr>
            <a:lstStyle/>
            <a:p>
              <a:r>
                <a:rPr lang="it-IT">
                  <a:solidFill>
                    <a:srgbClr val="C00000"/>
                  </a:solidFill>
                </a:rPr>
                <a:t>2024</a:t>
              </a:r>
              <a:endParaRPr lang="en-US">
                <a:solidFill>
                  <a:srgbClr val="C00000"/>
                </a:solidFill>
              </a:endParaRPr>
            </a:p>
          </p:txBody>
        </p:sp>
        <p:sp>
          <p:nvSpPr>
            <p:cNvPr id="19" name="CasellaDiTesto 76">
              <a:extLst>
                <a:ext uri="{FF2B5EF4-FFF2-40B4-BE49-F238E27FC236}">
                  <a16:creationId xmlns:a16="http://schemas.microsoft.com/office/drawing/2014/main" id="{DC28F21E-6327-47F1-4774-8E8E6315DC25}"/>
                </a:ext>
              </a:extLst>
            </p:cNvPr>
            <p:cNvSpPr txBox="1"/>
            <p:nvPr/>
          </p:nvSpPr>
          <p:spPr>
            <a:xfrm>
              <a:off x="10063902" y="1761802"/>
              <a:ext cx="652743" cy="369332"/>
            </a:xfrm>
            <a:prstGeom prst="rect">
              <a:avLst/>
            </a:prstGeom>
            <a:noFill/>
          </p:spPr>
          <p:txBody>
            <a:bodyPr wrap="none" rtlCol="0">
              <a:spAutoFit/>
            </a:bodyPr>
            <a:lstStyle/>
            <a:p>
              <a:r>
                <a:rPr lang="it-IT">
                  <a:solidFill>
                    <a:schemeClr val="accent6">
                      <a:lumMod val="50000"/>
                    </a:schemeClr>
                  </a:solidFill>
                </a:rPr>
                <a:t>2025</a:t>
              </a:r>
              <a:endParaRPr lang="en-US">
                <a:solidFill>
                  <a:schemeClr val="accent6">
                    <a:lumMod val="50000"/>
                  </a:schemeClr>
                </a:solidFill>
              </a:endParaRPr>
            </a:p>
          </p:txBody>
        </p:sp>
        <p:sp>
          <p:nvSpPr>
            <p:cNvPr id="20" name="CasellaDiTesto 83">
              <a:extLst>
                <a:ext uri="{FF2B5EF4-FFF2-40B4-BE49-F238E27FC236}">
                  <a16:creationId xmlns:a16="http://schemas.microsoft.com/office/drawing/2014/main" id="{D1D54C86-133A-A90B-58E2-C52E9857301F}"/>
                </a:ext>
              </a:extLst>
            </p:cNvPr>
            <p:cNvSpPr txBox="1"/>
            <p:nvPr/>
          </p:nvSpPr>
          <p:spPr>
            <a:xfrm>
              <a:off x="10330783" y="4322656"/>
              <a:ext cx="652743" cy="369332"/>
            </a:xfrm>
            <a:prstGeom prst="rect">
              <a:avLst/>
            </a:prstGeom>
            <a:noFill/>
          </p:spPr>
          <p:txBody>
            <a:bodyPr wrap="none" rtlCol="0">
              <a:spAutoFit/>
            </a:bodyPr>
            <a:lstStyle/>
            <a:p>
              <a:r>
                <a:rPr lang="it-IT">
                  <a:solidFill>
                    <a:srgbClr val="7030A0"/>
                  </a:solidFill>
                </a:rPr>
                <a:t>2026</a:t>
              </a:r>
              <a:endParaRPr lang="en-US">
                <a:solidFill>
                  <a:srgbClr val="7030A0"/>
                </a:solidFill>
              </a:endParaRPr>
            </a:p>
          </p:txBody>
        </p:sp>
        <p:sp>
          <p:nvSpPr>
            <p:cNvPr id="21" name="CasellaDiTesto 84">
              <a:extLst>
                <a:ext uri="{FF2B5EF4-FFF2-40B4-BE49-F238E27FC236}">
                  <a16:creationId xmlns:a16="http://schemas.microsoft.com/office/drawing/2014/main" id="{902D1D0E-A7BC-660C-75AA-0160009B7F61}"/>
                </a:ext>
              </a:extLst>
            </p:cNvPr>
            <p:cNvSpPr txBox="1"/>
            <p:nvPr/>
          </p:nvSpPr>
          <p:spPr>
            <a:xfrm>
              <a:off x="8894397" y="3725998"/>
              <a:ext cx="652743" cy="369332"/>
            </a:xfrm>
            <a:prstGeom prst="rect">
              <a:avLst/>
            </a:prstGeom>
            <a:noFill/>
          </p:spPr>
          <p:txBody>
            <a:bodyPr wrap="none" rtlCol="0">
              <a:spAutoFit/>
            </a:bodyPr>
            <a:lstStyle/>
            <a:p>
              <a:r>
                <a:rPr lang="it-IT" dirty="0">
                  <a:solidFill>
                    <a:schemeClr val="bg2">
                      <a:lumMod val="25000"/>
                    </a:schemeClr>
                  </a:solidFill>
                </a:rPr>
                <a:t>2027</a:t>
              </a:r>
              <a:endParaRPr lang="en-US" dirty="0">
                <a:solidFill>
                  <a:schemeClr val="bg2">
                    <a:lumMod val="25000"/>
                  </a:schemeClr>
                </a:solidFill>
              </a:endParaRPr>
            </a:p>
          </p:txBody>
        </p:sp>
        <p:sp>
          <p:nvSpPr>
            <p:cNvPr id="22" name="Figura a mano libera: forma 8">
              <a:extLst>
                <a:ext uri="{FF2B5EF4-FFF2-40B4-BE49-F238E27FC236}">
                  <a16:creationId xmlns:a16="http://schemas.microsoft.com/office/drawing/2014/main" id="{0E3BE23B-35D2-CBEC-17AD-B6E9A58C7CDB}"/>
                </a:ext>
              </a:extLst>
            </p:cNvPr>
            <p:cNvSpPr/>
            <p:nvPr/>
          </p:nvSpPr>
          <p:spPr>
            <a:xfrm>
              <a:off x="10315612" y="2166213"/>
              <a:ext cx="1330158" cy="1591898"/>
            </a:xfrm>
            <a:prstGeom prst="rect">
              <a:avLst/>
            </a:prstGeom>
            <a:solidFill>
              <a:srgbClr val="00B050">
                <a:alpha val="50196"/>
              </a:srgbClr>
            </a:solidFill>
            <a:ln w="19050">
              <a:solidFill>
                <a:schemeClr val="accent6">
                  <a:lumMod val="50000"/>
                </a:schemeClr>
              </a:solidFill>
              <a:extLst>
                <a:ext uri="{C807C97D-BFC1-408E-A445-0C87EB9F89A2}">
                  <ask:lineSketchStyleProps xmlns:ask="http://schemas.microsoft.com/office/drawing/2018/sketchyshapes" sd="945471733">
                    <a:custGeom>
                      <a:avLst/>
                      <a:gdLst>
                        <a:gd name="connsiteX0" fmla="*/ 111561 w 1330158"/>
                        <a:gd name="connsiteY0" fmla="*/ 1587607 h 1591898"/>
                        <a:gd name="connsiteX1" fmla="*/ 699405 w 1330158"/>
                        <a:gd name="connsiteY1" fmla="*/ 1574734 h 1591898"/>
                        <a:gd name="connsiteX2" fmla="*/ 695114 w 1330158"/>
                        <a:gd name="connsiteY2" fmla="*/ 566389 h 1591898"/>
                        <a:gd name="connsiteX3" fmla="*/ 993585 w 1330158"/>
                        <a:gd name="connsiteY3" fmla="*/ 570423 h 1591898"/>
                        <a:gd name="connsiteX4" fmla="*/ 1330158 w 1330158"/>
                        <a:gd name="connsiteY4" fmla="*/ 574971 h 1591898"/>
                        <a:gd name="connsiteX5" fmla="*/ 1330158 w 1330158"/>
                        <a:gd name="connsiteY5" fmla="*/ 0 h 1591898"/>
                        <a:gd name="connsiteX6" fmla="*/ 856021 w 1330158"/>
                        <a:gd name="connsiteY6" fmla="*/ 0 h 1591898"/>
                        <a:gd name="connsiteX7" fmla="*/ 381884 w 1330158"/>
                        <a:gd name="connsiteY7" fmla="*/ 0 h 1591898"/>
                        <a:gd name="connsiteX8" fmla="*/ 381884 w 1330158"/>
                        <a:gd name="connsiteY8" fmla="*/ 574971 h 1591898"/>
                        <a:gd name="connsiteX9" fmla="*/ 381884 w 1330158"/>
                        <a:gd name="connsiteY9" fmla="*/ 1149942 h 1591898"/>
                        <a:gd name="connsiteX10" fmla="*/ 0 w 1330158"/>
                        <a:gd name="connsiteY10" fmla="*/ 1149942 h 1591898"/>
                        <a:gd name="connsiteX11" fmla="*/ 4290 w 1330158"/>
                        <a:gd name="connsiteY11" fmla="*/ 1591898 h 1591898"/>
                        <a:gd name="connsiteX12" fmla="*/ 111561 w 1330158"/>
                        <a:gd name="connsiteY12" fmla="*/ 1587607 h 159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0158" h="1591898" fill="none" extrusionOk="0">
                          <a:moveTo>
                            <a:pt x="111561" y="1587607"/>
                          </a:moveTo>
                          <a:cubicBezTo>
                            <a:pt x="268762" y="1572016"/>
                            <a:pt x="507991" y="1625074"/>
                            <a:pt x="699405" y="1574734"/>
                          </a:cubicBezTo>
                          <a:cubicBezTo>
                            <a:pt x="754801" y="1247226"/>
                            <a:pt x="696583" y="922938"/>
                            <a:pt x="695114" y="566389"/>
                          </a:cubicBezTo>
                          <a:cubicBezTo>
                            <a:pt x="779824" y="563293"/>
                            <a:pt x="869764" y="586913"/>
                            <a:pt x="993585" y="570423"/>
                          </a:cubicBezTo>
                          <a:cubicBezTo>
                            <a:pt x="1117406" y="553933"/>
                            <a:pt x="1167458" y="598470"/>
                            <a:pt x="1330158" y="574971"/>
                          </a:cubicBezTo>
                          <a:cubicBezTo>
                            <a:pt x="1282021" y="390862"/>
                            <a:pt x="1345063" y="134647"/>
                            <a:pt x="1330158" y="0"/>
                          </a:cubicBezTo>
                          <a:cubicBezTo>
                            <a:pt x="1139776" y="51100"/>
                            <a:pt x="1000156" y="-36618"/>
                            <a:pt x="856021" y="0"/>
                          </a:cubicBezTo>
                          <a:cubicBezTo>
                            <a:pt x="711886" y="36618"/>
                            <a:pt x="501243" y="-25283"/>
                            <a:pt x="381884" y="0"/>
                          </a:cubicBezTo>
                          <a:cubicBezTo>
                            <a:pt x="387851" y="127514"/>
                            <a:pt x="380660" y="384302"/>
                            <a:pt x="381884" y="574971"/>
                          </a:cubicBezTo>
                          <a:cubicBezTo>
                            <a:pt x="383108" y="765640"/>
                            <a:pt x="330217" y="890386"/>
                            <a:pt x="381884" y="1149942"/>
                          </a:cubicBezTo>
                          <a:cubicBezTo>
                            <a:pt x="227858" y="1175993"/>
                            <a:pt x="86285" y="1125707"/>
                            <a:pt x="0" y="1149942"/>
                          </a:cubicBezTo>
                          <a:cubicBezTo>
                            <a:pt x="39026" y="1312550"/>
                            <a:pt x="-35733" y="1432880"/>
                            <a:pt x="4290" y="1591898"/>
                          </a:cubicBezTo>
                          <a:cubicBezTo>
                            <a:pt x="32546" y="1578147"/>
                            <a:pt x="77736" y="1595404"/>
                            <a:pt x="111561" y="1587607"/>
                          </a:cubicBezTo>
                          <a:close/>
                        </a:path>
                        <a:path w="1330158" h="1591898" stroke="0" extrusionOk="0">
                          <a:moveTo>
                            <a:pt x="111561" y="1587607"/>
                          </a:moveTo>
                          <a:cubicBezTo>
                            <a:pt x="248134" y="1550244"/>
                            <a:pt x="557438" y="1621155"/>
                            <a:pt x="699405" y="1574734"/>
                          </a:cubicBezTo>
                          <a:cubicBezTo>
                            <a:pt x="772519" y="1240788"/>
                            <a:pt x="717216" y="841080"/>
                            <a:pt x="695114" y="566389"/>
                          </a:cubicBezTo>
                          <a:cubicBezTo>
                            <a:pt x="775488" y="555672"/>
                            <a:pt x="876291" y="598355"/>
                            <a:pt x="1006286" y="570594"/>
                          </a:cubicBezTo>
                          <a:cubicBezTo>
                            <a:pt x="1136281" y="542833"/>
                            <a:pt x="1212263" y="590377"/>
                            <a:pt x="1330158" y="574971"/>
                          </a:cubicBezTo>
                          <a:cubicBezTo>
                            <a:pt x="1277392" y="432926"/>
                            <a:pt x="1360991" y="243384"/>
                            <a:pt x="1330158" y="0"/>
                          </a:cubicBezTo>
                          <a:cubicBezTo>
                            <a:pt x="1236066" y="18253"/>
                            <a:pt x="1048143" y="-27178"/>
                            <a:pt x="884469" y="0"/>
                          </a:cubicBezTo>
                          <a:cubicBezTo>
                            <a:pt x="720795" y="27178"/>
                            <a:pt x="567003" y="-44652"/>
                            <a:pt x="381884" y="0"/>
                          </a:cubicBezTo>
                          <a:cubicBezTo>
                            <a:pt x="411585" y="152361"/>
                            <a:pt x="321797" y="431488"/>
                            <a:pt x="381884" y="540473"/>
                          </a:cubicBezTo>
                          <a:cubicBezTo>
                            <a:pt x="441971" y="649458"/>
                            <a:pt x="315884" y="923982"/>
                            <a:pt x="381884" y="1149942"/>
                          </a:cubicBezTo>
                          <a:cubicBezTo>
                            <a:pt x="276977" y="1152953"/>
                            <a:pt x="189472" y="1108943"/>
                            <a:pt x="0" y="1149942"/>
                          </a:cubicBezTo>
                          <a:cubicBezTo>
                            <a:pt x="19660" y="1280377"/>
                            <a:pt x="-7101" y="1483045"/>
                            <a:pt x="4290" y="1591898"/>
                          </a:cubicBezTo>
                          <a:cubicBezTo>
                            <a:pt x="32072" y="1581943"/>
                            <a:pt x="78265" y="1599605"/>
                            <a:pt x="111561" y="158760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igura a mano libera: forma 19">
              <a:extLst>
                <a:ext uri="{FF2B5EF4-FFF2-40B4-BE49-F238E27FC236}">
                  <a16:creationId xmlns:a16="http://schemas.microsoft.com/office/drawing/2014/main" id="{DF613C54-BF0D-17BC-9AB8-6437EDD8717F}"/>
                </a:ext>
              </a:extLst>
            </p:cNvPr>
            <p:cNvSpPr/>
            <p:nvPr/>
          </p:nvSpPr>
          <p:spPr>
            <a:xfrm>
              <a:off x="6316557" y="3196013"/>
              <a:ext cx="2565917" cy="1330158"/>
            </a:xfrm>
            <a:prstGeom prst="rect">
              <a:avLst/>
            </a:prstGeom>
            <a:solidFill>
              <a:srgbClr val="767171">
                <a:alpha val="50196"/>
              </a:srgbClr>
            </a:solidFill>
            <a:ln w="19050">
              <a:solidFill>
                <a:schemeClr val="bg2">
                  <a:lumMod val="50000"/>
                </a:schemeClr>
              </a:solidFill>
              <a:extLst>
                <a:ext uri="{C807C97D-BFC1-408E-A445-0C87EB9F89A2}">
                  <ask:lineSketchStyleProps xmlns:ask="http://schemas.microsoft.com/office/drawing/2018/sketchyshapes" sd="2044115065">
                    <a:custGeom>
                      <a:avLst/>
                      <a:gdLst>
                        <a:gd name="connsiteX0" fmla="*/ 509812 w 2565917"/>
                        <a:gd name="connsiteY0" fmla="*/ 1330158 h 1330158"/>
                        <a:gd name="connsiteX1" fmla="*/ 517902 w 2565917"/>
                        <a:gd name="connsiteY1" fmla="*/ 912059 h 1330158"/>
                        <a:gd name="connsiteX2" fmla="*/ 526666 w 2565917"/>
                        <a:gd name="connsiteY2" fmla="*/ 459119 h 1330158"/>
                        <a:gd name="connsiteX3" fmla="*/ 1016086 w 2565917"/>
                        <a:gd name="connsiteY3" fmla="*/ 463238 h 1330158"/>
                        <a:gd name="connsiteX4" fmla="*/ 1485114 w 2565917"/>
                        <a:gd name="connsiteY4" fmla="*/ 467186 h 1330158"/>
                        <a:gd name="connsiteX5" fmla="*/ 1954142 w 2565917"/>
                        <a:gd name="connsiteY5" fmla="*/ 471133 h 1330158"/>
                        <a:gd name="connsiteX6" fmla="*/ 2565917 w 2565917"/>
                        <a:gd name="connsiteY6" fmla="*/ 476282 h 1330158"/>
                        <a:gd name="connsiteX7" fmla="*/ 2565917 w 2565917"/>
                        <a:gd name="connsiteY7" fmla="*/ 0 h 1330158"/>
                        <a:gd name="connsiteX8" fmla="*/ 2054419 w 2565917"/>
                        <a:gd name="connsiteY8" fmla="*/ 3433 h 1330158"/>
                        <a:gd name="connsiteX9" fmla="*/ 1594070 w 2565917"/>
                        <a:gd name="connsiteY9" fmla="*/ 6522 h 1330158"/>
                        <a:gd name="connsiteX10" fmla="*/ 1159297 w 2565917"/>
                        <a:gd name="connsiteY10" fmla="*/ 9440 h 1330158"/>
                        <a:gd name="connsiteX11" fmla="*/ 698949 w 2565917"/>
                        <a:gd name="connsiteY11" fmla="*/ 12529 h 1330158"/>
                        <a:gd name="connsiteX12" fmla="*/ 8426 w 2565917"/>
                        <a:gd name="connsiteY12" fmla="*/ 17163 h 1330158"/>
                        <a:gd name="connsiteX13" fmla="*/ 0 w 2565917"/>
                        <a:gd name="connsiteY13" fmla="*/ 1304413 h 1330158"/>
                        <a:gd name="connsiteX14" fmla="*/ 509812 w 2565917"/>
                        <a:gd name="connsiteY14" fmla="*/ 1330158 h 133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917" h="1330158" fill="none" extrusionOk="0">
                          <a:moveTo>
                            <a:pt x="509812" y="1330158"/>
                          </a:moveTo>
                          <a:cubicBezTo>
                            <a:pt x="469804" y="1139077"/>
                            <a:pt x="560069" y="1082803"/>
                            <a:pt x="517902" y="912059"/>
                          </a:cubicBezTo>
                          <a:cubicBezTo>
                            <a:pt x="475735" y="741315"/>
                            <a:pt x="544265" y="594644"/>
                            <a:pt x="526666" y="459119"/>
                          </a:cubicBezTo>
                          <a:cubicBezTo>
                            <a:pt x="632152" y="440789"/>
                            <a:pt x="785023" y="466331"/>
                            <a:pt x="1016086" y="463238"/>
                          </a:cubicBezTo>
                          <a:cubicBezTo>
                            <a:pt x="1247149" y="460145"/>
                            <a:pt x="1315909" y="520653"/>
                            <a:pt x="1485114" y="467186"/>
                          </a:cubicBezTo>
                          <a:cubicBezTo>
                            <a:pt x="1654319" y="413719"/>
                            <a:pt x="1853998" y="476850"/>
                            <a:pt x="1954142" y="471133"/>
                          </a:cubicBezTo>
                          <a:cubicBezTo>
                            <a:pt x="2054286" y="465416"/>
                            <a:pt x="2353129" y="520568"/>
                            <a:pt x="2565917" y="476282"/>
                          </a:cubicBezTo>
                          <a:cubicBezTo>
                            <a:pt x="2520112" y="367398"/>
                            <a:pt x="2590281" y="134450"/>
                            <a:pt x="2565917" y="0"/>
                          </a:cubicBezTo>
                          <a:cubicBezTo>
                            <a:pt x="2390080" y="55183"/>
                            <a:pt x="2247351" y="-7439"/>
                            <a:pt x="2054419" y="3433"/>
                          </a:cubicBezTo>
                          <a:cubicBezTo>
                            <a:pt x="1861487" y="14305"/>
                            <a:pt x="1773281" y="-20070"/>
                            <a:pt x="1594070" y="6522"/>
                          </a:cubicBezTo>
                          <a:cubicBezTo>
                            <a:pt x="1414860" y="33114"/>
                            <a:pt x="1371215" y="3289"/>
                            <a:pt x="1159297" y="9440"/>
                          </a:cubicBezTo>
                          <a:cubicBezTo>
                            <a:pt x="947379" y="15591"/>
                            <a:pt x="793326" y="9084"/>
                            <a:pt x="698949" y="12529"/>
                          </a:cubicBezTo>
                          <a:cubicBezTo>
                            <a:pt x="604572" y="15974"/>
                            <a:pt x="244506" y="-48551"/>
                            <a:pt x="8426" y="17163"/>
                          </a:cubicBezTo>
                          <a:cubicBezTo>
                            <a:pt x="20521" y="372154"/>
                            <a:pt x="110714" y="860180"/>
                            <a:pt x="0" y="1304413"/>
                          </a:cubicBezTo>
                          <a:cubicBezTo>
                            <a:pt x="242558" y="1262778"/>
                            <a:pt x="280990" y="1328968"/>
                            <a:pt x="509812" y="1330158"/>
                          </a:cubicBezTo>
                          <a:close/>
                        </a:path>
                        <a:path w="2565917" h="1330158" stroke="0" extrusionOk="0">
                          <a:moveTo>
                            <a:pt x="509812" y="1330158"/>
                          </a:moveTo>
                          <a:cubicBezTo>
                            <a:pt x="482003" y="1221965"/>
                            <a:pt x="560570" y="1063413"/>
                            <a:pt x="517902" y="912059"/>
                          </a:cubicBezTo>
                          <a:cubicBezTo>
                            <a:pt x="475234" y="760705"/>
                            <a:pt x="526432" y="576214"/>
                            <a:pt x="526666" y="459119"/>
                          </a:cubicBezTo>
                          <a:cubicBezTo>
                            <a:pt x="715115" y="405234"/>
                            <a:pt x="803961" y="515429"/>
                            <a:pt x="1056871" y="463581"/>
                          </a:cubicBezTo>
                          <a:cubicBezTo>
                            <a:pt x="1309781" y="411733"/>
                            <a:pt x="1396802" y="510864"/>
                            <a:pt x="1505506" y="467357"/>
                          </a:cubicBezTo>
                          <a:cubicBezTo>
                            <a:pt x="1614210" y="423850"/>
                            <a:pt x="1774230" y="511667"/>
                            <a:pt x="2035712" y="471820"/>
                          </a:cubicBezTo>
                          <a:cubicBezTo>
                            <a:pt x="2297194" y="431973"/>
                            <a:pt x="2428020" y="537142"/>
                            <a:pt x="2565917" y="476282"/>
                          </a:cubicBezTo>
                          <a:cubicBezTo>
                            <a:pt x="2555377" y="377406"/>
                            <a:pt x="2593073" y="113800"/>
                            <a:pt x="2565917" y="0"/>
                          </a:cubicBezTo>
                          <a:cubicBezTo>
                            <a:pt x="2397412" y="5936"/>
                            <a:pt x="2242358" y="-41171"/>
                            <a:pt x="2105569" y="3089"/>
                          </a:cubicBezTo>
                          <a:cubicBezTo>
                            <a:pt x="1968781" y="47349"/>
                            <a:pt x="1786588" y="1884"/>
                            <a:pt x="1670795" y="6007"/>
                          </a:cubicBezTo>
                          <a:cubicBezTo>
                            <a:pt x="1555002" y="10130"/>
                            <a:pt x="1296986" y="-34236"/>
                            <a:pt x="1159297" y="9440"/>
                          </a:cubicBezTo>
                          <a:cubicBezTo>
                            <a:pt x="1021608" y="53116"/>
                            <a:pt x="799175" y="-27793"/>
                            <a:pt x="647799" y="12872"/>
                          </a:cubicBezTo>
                          <a:cubicBezTo>
                            <a:pt x="496423" y="53538"/>
                            <a:pt x="279424" y="-53791"/>
                            <a:pt x="8426" y="17163"/>
                          </a:cubicBezTo>
                          <a:cubicBezTo>
                            <a:pt x="99027" y="469181"/>
                            <a:pt x="-57807" y="934350"/>
                            <a:pt x="0" y="1304413"/>
                          </a:cubicBezTo>
                          <a:cubicBezTo>
                            <a:pt x="113365" y="1291681"/>
                            <a:pt x="394049" y="1382610"/>
                            <a:pt x="509812" y="133015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igura a mano libera: forma 23">
              <a:extLst>
                <a:ext uri="{FF2B5EF4-FFF2-40B4-BE49-F238E27FC236}">
                  <a16:creationId xmlns:a16="http://schemas.microsoft.com/office/drawing/2014/main" id="{C18BF945-3914-A09C-BCE6-914D9B9E7D52}"/>
                </a:ext>
              </a:extLst>
            </p:cNvPr>
            <p:cNvSpPr/>
            <p:nvPr/>
          </p:nvSpPr>
          <p:spPr>
            <a:xfrm>
              <a:off x="10944225" y="1285875"/>
              <a:ext cx="1314450" cy="857250"/>
            </a:xfrm>
            <a:prstGeom prst="rect">
              <a:avLst/>
            </a:prstGeom>
            <a:solidFill>
              <a:srgbClr val="00B050">
                <a:alpha val="50196"/>
              </a:srgbClr>
            </a:solidFill>
            <a:ln w="19050">
              <a:solidFill>
                <a:schemeClr val="accent6">
                  <a:lumMod val="50000"/>
                </a:schemeClr>
              </a:solidFill>
              <a:extLst>
                <a:ext uri="{C807C97D-BFC1-408E-A445-0C87EB9F89A2}">
                  <ask:lineSketchStyleProps xmlns:ask="http://schemas.microsoft.com/office/drawing/2018/sketchyshapes" sd="3336517340">
                    <a:custGeom>
                      <a:avLst/>
                      <a:gdLst>
                        <a:gd name="connsiteX0" fmla="*/ 0 w 1149651"/>
                        <a:gd name="connsiteY0" fmla="*/ 75624 h 453736"/>
                        <a:gd name="connsiteX1" fmla="*/ 75624 w 1149651"/>
                        <a:gd name="connsiteY1" fmla="*/ 0 h 453736"/>
                        <a:gd name="connsiteX2" fmla="*/ 574826 w 1149651"/>
                        <a:gd name="connsiteY2" fmla="*/ 0 h 453736"/>
                        <a:gd name="connsiteX3" fmla="*/ 1074027 w 1149651"/>
                        <a:gd name="connsiteY3" fmla="*/ 0 h 453736"/>
                        <a:gd name="connsiteX4" fmla="*/ 1149651 w 1149651"/>
                        <a:gd name="connsiteY4" fmla="*/ 75624 h 453736"/>
                        <a:gd name="connsiteX5" fmla="*/ 1149651 w 1149651"/>
                        <a:gd name="connsiteY5" fmla="*/ 378112 h 453736"/>
                        <a:gd name="connsiteX6" fmla="*/ 1074027 w 1149651"/>
                        <a:gd name="connsiteY6" fmla="*/ 453736 h 453736"/>
                        <a:gd name="connsiteX7" fmla="*/ 574826 w 1149651"/>
                        <a:gd name="connsiteY7" fmla="*/ 453736 h 453736"/>
                        <a:gd name="connsiteX8" fmla="*/ 75624 w 1149651"/>
                        <a:gd name="connsiteY8" fmla="*/ 453736 h 453736"/>
                        <a:gd name="connsiteX9" fmla="*/ 0 w 1149651"/>
                        <a:gd name="connsiteY9" fmla="*/ 378112 h 453736"/>
                        <a:gd name="connsiteX10" fmla="*/ 0 w 1149651"/>
                        <a:gd name="connsiteY10"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651" h="453736" fill="none" extrusionOk="0">
                          <a:moveTo>
                            <a:pt x="0" y="75624"/>
                          </a:moveTo>
                          <a:cubicBezTo>
                            <a:pt x="6374" y="37904"/>
                            <a:pt x="37419" y="11570"/>
                            <a:pt x="75624" y="0"/>
                          </a:cubicBezTo>
                          <a:cubicBezTo>
                            <a:pt x="178070" y="-38092"/>
                            <a:pt x="376459" y="13593"/>
                            <a:pt x="574826" y="0"/>
                          </a:cubicBezTo>
                          <a:cubicBezTo>
                            <a:pt x="773193" y="-13593"/>
                            <a:pt x="953632" y="36179"/>
                            <a:pt x="1074027" y="0"/>
                          </a:cubicBezTo>
                          <a:cubicBezTo>
                            <a:pt x="1116131" y="-1164"/>
                            <a:pt x="1151173" y="42244"/>
                            <a:pt x="1149651" y="75624"/>
                          </a:cubicBezTo>
                          <a:cubicBezTo>
                            <a:pt x="1164282" y="186444"/>
                            <a:pt x="1139889" y="286038"/>
                            <a:pt x="1149651" y="378112"/>
                          </a:cubicBezTo>
                          <a:cubicBezTo>
                            <a:pt x="1149112" y="426887"/>
                            <a:pt x="1120543" y="454658"/>
                            <a:pt x="1074027" y="453736"/>
                          </a:cubicBezTo>
                          <a:cubicBezTo>
                            <a:pt x="934460" y="489779"/>
                            <a:pt x="794398" y="442158"/>
                            <a:pt x="574826" y="453736"/>
                          </a:cubicBezTo>
                          <a:cubicBezTo>
                            <a:pt x="355254" y="465314"/>
                            <a:pt x="256258" y="433517"/>
                            <a:pt x="75624" y="453736"/>
                          </a:cubicBezTo>
                          <a:cubicBezTo>
                            <a:pt x="35732" y="447212"/>
                            <a:pt x="3108" y="426618"/>
                            <a:pt x="0" y="378112"/>
                          </a:cubicBezTo>
                          <a:cubicBezTo>
                            <a:pt x="-7720" y="285947"/>
                            <a:pt x="31718" y="196934"/>
                            <a:pt x="0" y="75624"/>
                          </a:cubicBezTo>
                          <a:close/>
                        </a:path>
                        <a:path w="1149651" h="453736" stroke="0" extrusionOk="0">
                          <a:moveTo>
                            <a:pt x="0" y="75624"/>
                          </a:moveTo>
                          <a:cubicBezTo>
                            <a:pt x="7880" y="35321"/>
                            <a:pt x="38512" y="-6445"/>
                            <a:pt x="75624" y="0"/>
                          </a:cubicBezTo>
                          <a:cubicBezTo>
                            <a:pt x="234293" y="-44601"/>
                            <a:pt x="348140" y="12731"/>
                            <a:pt x="574826" y="0"/>
                          </a:cubicBezTo>
                          <a:cubicBezTo>
                            <a:pt x="801512" y="-12731"/>
                            <a:pt x="958855" y="2272"/>
                            <a:pt x="1074027" y="0"/>
                          </a:cubicBezTo>
                          <a:cubicBezTo>
                            <a:pt x="1114893" y="-4783"/>
                            <a:pt x="1138254" y="34881"/>
                            <a:pt x="1149651" y="75624"/>
                          </a:cubicBezTo>
                          <a:cubicBezTo>
                            <a:pt x="1165104" y="186024"/>
                            <a:pt x="1145281" y="292681"/>
                            <a:pt x="1149651" y="378112"/>
                          </a:cubicBezTo>
                          <a:cubicBezTo>
                            <a:pt x="1155905" y="419984"/>
                            <a:pt x="1125538" y="458531"/>
                            <a:pt x="1074027" y="453736"/>
                          </a:cubicBezTo>
                          <a:cubicBezTo>
                            <a:pt x="903797" y="460539"/>
                            <a:pt x="694887" y="432603"/>
                            <a:pt x="574826" y="453736"/>
                          </a:cubicBezTo>
                          <a:cubicBezTo>
                            <a:pt x="454765" y="474869"/>
                            <a:pt x="322518" y="446055"/>
                            <a:pt x="75624" y="453736"/>
                          </a:cubicBezTo>
                          <a:cubicBezTo>
                            <a:pt x="41858" y="461027"/>
                            <a:pt x="-5694" y="410900"/>
                            <a:pt x="0" y="378112"/>
                          </a:cubicBezTo>
                          <a:cubicBezTo>
                            <a:pt x="-28109" y="244792"/>
                            <a:pt x="29725" y="158229"/>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arrotondato 33">
              <a:extLst>
                <a:ext uri="{FF2B5EF4-FFF2-40B4-BE49-F238E27FC236}">
                  <a16:creationId xmlns:a16="http://schemas.microsoft.com/office/drawing/2014/main" id="{1F2B4EC5-32E5-AE16-2AFD-23159B353FA9}"/>
                </a:ext>
              </a:extLst>
            </p:cNvPr>
            <p:cNvSpPr/>
            <p:nvPr/>
          </p:nvSpPr>
          <p:spPr>
            <a:xfrm>
              <a:off x="11373214" y="2739941"/>
              <a:ext cx="302591" cy="2238911"/>
            </a:xfrm>
            <a:prstGeom prst="rect">
              <a:avLst/>
            </a:prstGeom>
            <a:solidFill>
              <a:srgbClr val="B889DB">
                <a:alpha val="50196"/>
              </a:srgbClr>
            </a:solidFill>
            <a:ln w="19050">
              <a:solidFill>
                <a:srgbClr val="7030A0"/>
              </a:solidFill>
              <a:extLst>
                <a:ext uri="{C807C97D-BFC1-408E-A445-0C87EB9F89A2}">
                  <ask:lineSketchStyleProps xmlns:ask="http://schemas.microsoft.com/office/drawing/2018/sketchyshapes" sd="2062475948">
                    <a:custGeom>
                      <a:avLst/>
                      <a:gdLst>
                        <a:gd name="connsiteX0" fmla="*/ 0 w 302591"/>
                        <a:gd name="connsiteY0" fmla="*/ 50433 h 2238911"/>
                        <a:gd name="connsiteX1" fmla="*/ 50433 w 302591"/>
                        <a:gd name="connsiteY1" fmla="*/ 0 h 2238911"/>
                        <a:gd name="connsiteX2" fmla="*/ 252158 w 302591"/>
                        <a:gd name="connsiteY2" fmla="*/ 0 h 2238911"/>
                        <a:gd name="connsiteX3" fmla="*/ 302591 w 302591"/>
                        <a:gd name="connsiteY3" fmla="*/ 50433 h 2238911"/>
                        <a:gd name="connsiteX4" fmla="*/ 302591 w 302591"/>
                        <a:gd name="connsiteY4" fmla="*/ 584944 h 2238911"/>
                        <a:gd name="connsiteX5" fmla="*/ 302591 w 302591"/>
                        <a:gd name="connsiteY5" fmla="*/ 1098075 h 2238911"/>
                        <a:gd name="connsiteX6" fmla="*/ 302591 w 302591"/>
                        <a:gd name="connsiteY6" fmla="*/ 1611206 h 2238911"/>
                        <a:gd name="connsiteX7" fmla="*/ 302591 w 302591"/>
                        <a:gd name="connsiteY7" fmla="*/ 2188478 h 2238911"/>
                        <a:gd name="connsiteX8" fmla="*/ 252158 w 302591"/>
                        <a:gd name="connsiteY8" fmla="*/ 2238911 h 2238911"/>
                        <a:gd name="connsiteX9" fmla="*/ 50433 w 302591"/>
                        <a:gd name="connsiteY9" fmla="*/ 2238911 h 2238911"/>
                        <a:gd name="connsiteX10" fmla="*/ 0 w 302591"/>
                        <a:gd name="connsiteY10" fmla="*/ 2188478 h 2238911"/>
                        <a:gd name="connsiteX11" fmla="*/ 0 w 302591"/>
                        <a:gd name="connsiteY11" fmla="*/ 1611206 h 2238911"/>
                        <a:gd name="connsiteX12" fmla="*/ 0 w 302591"/>
                        <a:gd name="connsiteY12" fmla="*/ 1098075 h 2238911"/>
                        <a:gd name="connsiteX13" fmla="*/ 0 w 302591"/>
                        <a:gd name="connsiteY13" fmla="*/ 627705 h 2238911"/>
                        <a:gd name="connsiteX14" fmla="*/ 0 w 302591"/>
                        <a:gd name="connsiteY14" fmla="*/ 50433 h 223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91" h="2238911" fill="none" extrusionOk="0">
                          <a:moveTo>
                            <a:pt x="0" y="50433"/>
                          </a:moveTo>
                          <a:cubicBezTo>
                            <a:pt x="2852" y="15564"/>
                            <a:pt x="22464" y="-5277"/>
                            <a:pt x="50433" y="0"/>
                          </a:cubicBezTo>
                          <a:cubicBezTo>
                            <a:pt x="137490" y="-10007"/>
                            <a:pt x="165902" y="8539"/>
                            <a:pt x="252158" y="0"/>
                          </a:cubicBezTo>
                          <a:cubicBezTo>
                            <a:pt x="282818" y="-7837"/>
                            <a:pt x="307175" y="25881"/>
                            <a:pt x="302591" y="50433"/>
                          </a:cubicBezTo>
                          <a:cubicBezTo>
                            <a:pt x="351102" y="230004"/>
                            <a:pt x="289738" y="330655"/>
                            <a:pt x="302591" y="584944"/>
                          </a:cubicBezTo>
                          <a:cubicBezTo>
                            <a:pt x="315444" y="839233"/>
                            <a:pt x="287606" y="877437"/>
                            <a:pt x="302591" y="1098075"/>
                          </a:cubicBezTo>
                          <a:cubicBezTo>
                            <a:pt x="317576" y="1318713"/>
                            <a:pt x="302035" y="1432555"/>
                            <a:pt x="302591" y="1611206"/>
                          </a:cubicBezTo>
                          <a:cubicBezTo>
                            <a:pt x="303147" y="1789857"/>
                            <a:pt x="234176" y="1924499"/>
                            <a:pt x="302591" y="2188478"/>
                          </a:cubicBezTo>
                          <a:cubicBezTo>
                            <a:pt x="300134" y="2216235"/>
                            <a:pt x="281017" y="2237161"/>
                            <a:pt x="252158" y="2238911"/>
                          </a:cubicBezTo>
                          <a:cubicBezTo>
                            <a:pt x="180024" y="2241624"/>
                            <a:pt x="107782" y="2217026"/>
                            <a:pt x="50433" y="2238911"/>
                          </a:cubicBezTo>
                          <a:cubicBezTo>
                            <a:pt x="22403" y="2242863"/>
                            <a:pt x="-4603" y="2212343"/>
                            <a:pt x="0" y="2188478"/>
                          </a:cubicBezTo>
                          <a:cubicBezTo>
                            <a:pt x="-20353" y="2053250"/>
                            <a:pt x="23238" y="1730364"/>
                            <a:pt x="0" y="1611206"/>
                          </a:cubicBezTo>
                          <a:cubicBezTo>
                            <a:pt x="-23238" y="1492048"/>
                            <a:pt x="60386" y="1246704"/>
                            <a:pt x="0" y="1098075"/>
                          </a:cubicBezTo>
                          <a:cubicBezTo>
                            <a:pt x="-60386" y="949446"/>
                            <a:pt x="33204" y="845183"/>
                            <a:pt x="0" y="627705"/>
                          </a:cubicBezTo>
                          <a:cubicBezTo>
                            <a:pt x="-33204" y="410227"/>
                            <a:pt x="44830" y="295874"/>
                            <a:pt x="0" y="50433"/>
                          </a:cubicBezTo>
                          <a:close/>
                        </a:path>
                        <a:path w="302591" h="2238911" stroke="0" extrusionOk="0">
                          <a:moveTo>
                            <a:pt x="0" y="50433"/>
                          </a:moveTo>
                          <a:cubicBezTo>
                            <a:pt x="2531" y="16408"/>
                            <a:pt x="20969" y="6707"/>
                            <a:pt x="50433" y="0"/>
                          </a:cubicBezTo>
                          <a:cubicBezTo>
                            <a:pt x="143073" y="-5388"/>
                            <a:pt x="173768" y="22357"/>
                            <a:pt x="252158" y="0"/>
                          </a:cubicBezTo>
                          <a:cubicBezTo>
                            <a:pt x="283918" y="-5315"/>
                            <a:pt x="302559" y="23492"/>
                            <a:pt x="302591" y="50433"/>
                          </a:cubicBezTo>
                          <a:cubicBezTo>
                            <a:pt x="335049" y="239502"/>
                            <a:pt x="299170" y="368116"/>
                            <a:pt x="302591" y="542183"/>
                          </a:cubicBezTo>
                          <a:cubicBezTo>
                            <a:pt x="306012" y="716250"/>
                            <a:pt x="275101" y="882622"/>
                            <a:pt x="302591" y="1033934"/>
                          </a:cubicBezTo>
                          <a:cubicBezTo>
                            <a:pt x="330081" y="1185246"/>
                            <a:pt x="256573" y="1310158"/>
                            <a:pt x="302591" y="1525684"/>
                          </a:cubicBezTo>
                          <a:cubicBezTo>
                            <a:pt x="348609" y="1741210"/>
                            <a:pt x="290955" y="1943554"/>
                            <a:pt x="302591" y="2188478"/>
                          </a:cubicBezTo>
                          <a:cubicBezTo>
                            <a:pt x="307137" y="2222391"/>
                            <a:pt x="285218" y="2241449"/>
                            <a:pt x="252158" y="2238911"/>
                          </a:cubicBezTo>
                          <a:cubicBezTo>
                            <a:pt x="193075" y="2257614"/>
                            <a:pt x="108517" y="2229457"/>
                            <a:pt x="50433" y="2238911"/>
                          </a:cubicBezTo>
                          <a:cubicBezTo>
                            <a:pt x="24640" y="2236938"/>
                            <a:pt x="3786" y="2223045"/>
                            <a:pt x="0" y="2188478"/>
                          </a:cubicBezTo>
                          <a:cubicBezTo>
                            <a:pt x="-48196" y="1945309"/>
                            <a:pt x="26568" y="1784442"/>
                            <a:pt x="0" y="1675347"/>
                          </a:cubicBezTo>
                          <a:cubicBezTo>
                            <a:pt x="-26568" y="1566252"/>
                            <a:pt x="41702" y="1411191"/>
                            <a:pt x="0" y="1204977"/>
                          </a:cubicBezTo>
                          <a:cubicBezTo>
                            <a:pt x="-41702" y="998763"/>
                            <a:pt x="32144" y="946147"/>
                            <a:pt x="0" y="691847"/>
                          </a:cubicBezTo>
                          <a:cubicBezTo>
                            <a:pt x="-32144" y="437547"/>
                            <a:pt x="66073" y="206682"/>
                            <a:pt x="0" y="5043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ttangolo arrotondato 33">
              <a:extLst>
                <a:ext uri="{FF2B5EF4-FFF2-40B4-BE49-F238E27FC236}">
                  <a16:creationId xmlns:a16="http://schemas.microsoft.com/office/drawing/2014/main" id="{7D98A330-7A27-F5F1-E7E7-FBDC500B36CC}"/>
                </a:ext>
              </a:extLst>
            </p:cNvPr>
            <p:cNvSpPr/>
            <p:nvPr/>
          </p:nvSpPr>
          <p:spPr>
            <a:xfrm>
              <a:off x="11009611" y="2739941"/>
              <a:ext cx="336829" cy="2238911"/>
            </a:xfrm>
            <a:prstGeom prst="rect">
              <a:avLst/>
            </a:prstGeom>
            <a:solidFill>
              <a:srgbClr val="B889DB">
                <a:alpha val="50196"/>
              </a:srgbClr>
            </a:solidFill>
            <a:ln w="19050">
              <a:solidFill>
                <a:srgbClr val="7030A0"/>
              </a:solidFill>
              <a:extLst>
                <a:ext uri="{C807C97D-BFC1-408E-A445-0C87EB9F89A2}">
                  <ask:lineSketchStyleProps xmlns:ask="http://schemas.microsoft.com/office/drawing/2018/sketchyshapes" sd="2062475948">
                    <a:custGeom>
                      <a:avLst/>
                      <a:gdLst>
                        <a:gd name="connsiteX0" fmla="*/ 0 w 336829"/>
                        <a:gd name="connsiteY0" fmla="*/ 56139 h 2238911"/>
                        <a:gd name="connsiteX1" fmla="*/ 56139 w 336829"/>
                        <a:gd name="connsiteY1" fmla="*/ 0 h 2238911"/>
                        <a:gd name="connsiteX2" fmla="*/ 280690 w 336829"/>
                        <a:gd name="connsiteY2" fmla="*/ 0 h 2238911"/>
                        <a:gd name="connsiteX3" fmla="*/ 336829 w 336829"/>
                        <a:gd name="connsiteY3" fmla="*/ 56139 h 2238911"/>
                        <a:gd name="connsiteX4" fmla="*/ 336829 w 336829"/>
                        <a:gd name="connsiteY4" fmla="*/ 587797 h 2238911"/>
                        <a:gd name="connsiteX5" fmla="*/ 336829 w 336829"/>
                        <a:gd name="connsiteY5" fmla="*/ 1098189 h 2238911"/>
                        <a:gd name="connsiteX6" fmla="*/ 336829 w 336829"/>
                        <a:gd name="connsiteY6" fmla="*/ 1608581 h 2238911"/>
                        <a:gd name="connsiteX7" fmla="*/ 336829 w 336829"/>
                        <a:gd name="connsiteY7" fmla="*/ 2182772 h 2238911"/>
                        <a:gd name="connsiteX8" fmla="*/ 280690 w 336829"/>
                        <a:gd name="connsiteY8" fmla="*/ 2238911 h 2238911"/>
                        <a:gd name="connsiteX9" fmla="*/ 56139 w 336829"/>
                        <a:gd name="connsiteY9" fmla="*/ 2238911 h 2238911"/>
                        <a:gd name="connsiteX10" fmla="*/ 0 w 336829"/>
                        <a:gd name="connsiteY10" fmla="*/ 2182772 h 2238911"/>
                        <a:gd name="connsiteX11" fmla="*/ 0 w 336829"/>
                        <a:gd name="connsiteY11" fmla="*/ 1608581 h 2238911"/>
                        <a:gd name="connsiteX12" fmla="*/ 0 w 336829"/>
                        <a:gd name="connsiteY12" fmla="*/ 1098189 h 2238911"/>
                        <a:gd name="connsiteX13" fmla="*/ 0 w 336829"/>
                        <a:gd name="connsiteY13" fmla="*/ 630330 h 2238911"/>
                        <a:gd name="connsiteX14" fmla="*/ 0 w 336829"/>
                        <a:gd name="connsiteY14" fmla="*/ 56139 h 223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829" h="2238911" fill="none" extrusionOk="0">
                          <a:moveTo>
                            <a:pt x="0" y="56139"/>
                          </a:moveTo>
                          <a:cubicBezTo>
                            <a:pt x="3354" y="16884"/>
                            <a:pt x="24945" y="-8570"/>
                            <a:pt x="56139" y="0"/>
                          </a:cubicBezTo>
                          <a:cubicBezTo>
                            <a:pt x="145780" y="-10395"/>
                            <a:pt x="172788" y="9153"/>
                            <a:pt x="280690" y="0"/>
                          </a:cubicBezTo>
                          <a:cubicBezTo>
                            <a:pt x="314554" y="-7983"/>
                            <a:pt x="341817" y="28726"/>
                            <a:pt x="336829" y="56139"/>
                          </a:cubicBezTo>
                          <a:cubicBezTo>
                            <a:pt x="352925" y="268810"/>
                            <a:pt x="332274" y="415012"/>
                            <a:pt x="336829" y="587797"/>
                          </a:cubicBezTo>
                          <a:cubicBezTo>
                            <a:pt x="341384" y="760582"/>
                            <a:pt x="278255" y="991648"/>
                            <a:pt x="336829" y="1098189"/>
                          </a:cubicBezTo>
                          <a:cubicBezTo>
                            <a:pt x="395403" y="1204730"/>
                            <a:pt x="277547" y="1400288"/>
                            <a:pt x="336829" y="1608581"/>
                          </a:cubicBezTo>
                          <a:cubicBezTo>
                            <a:pt x="396111" y="1816874"/>
                            <a:pt x="319831" y="2043576"/>
                            <a:pt x="336829" y="2182772"/>
                          </a:cubicBezTo>
                          <a:cubicBezTo>
                            <a:pt x="332599" y="2213612"/>
                            <a:pt x="315250" y="2232730"/>
                            <a:pt x="280690" y="2238911"/>
                          </a:cubicBezTo>
                          <a:cubicBezTo>
                            <a:pt x="216424" y="2256110"/>
                            <a:pt x="148507" y="2238610"/>
                            <a:pt x="56139" y="2238911"/>
                          </a:cubicBezTo>
                          <a:cubicBezTo>
                            <a:pt x="25094" y="2239813"/>
                            <a:pt x="-5114" y="2209347"/>
                            <a:pt x="0" y="2182772"/>
                          </a:cubicBezTo>
                          <a:cubicBezTo>
                            <a:pt x="-50903" y="1936346"/>
                            <a:pt x="52866" y="1761662"/>
                            <a:pt x="0" y="1608581"/>
                          </a:cubicBezTo>
                          <a:cubicBezTo>
                            <a:pt x="-52866" y="1455500"/>
                            <a:pt x="46861" y="1211959"/>
                            <a:pt x="0" y="1098189"/>
                          </a:cubicBezTo>
                          <a:cubicBezTo>
                            <a:pt x="-46861" y="984419"/>
                            <a:pt x="19786" y="835563"/>
                            <a:pt x="0" y="630330"/>
                          </a:cubicBezTo>
                          <a:cubicBezTo>
                            <a:pt x="-19786" y="425097"/>
                            <a:pt x="18233" y="337378"/>
                            <a:pt x="0" y="56139"/>
                          </a:cubicBezTo>
                          <a:close/>
                        </a:path>
                        <a:path w="336829" h="2238911" stroke="0" extrusionOk="0">
                          <a:moveTo>
                            <a:pt x="0" y="56139"/>
                          </a:moveTo>
                          <a:cubicBezTo>
                            <a:pt x="1149" y="22332"/>
                            <a:pt x="24959" y="730"/>
                            <a:pt x="56139" y="0"/>
                          </a:cubicBezTo>
                          <a:cubicBezTo>
                            <a:pt x="137124" y="-16677"/>
                            <a:pt x="228469" y="24586"/>
                            <a:pt x="280690" y="0"/>
                          </a:cubicBezTo>
                          <a:cubicBezTo>
                            <a:pt x="313042" y="-1832"/>
                            <a:pt x="336515" y="34093"/>
                            <a:pt x="336829" y="56139"/>
                          </a:cubicBezTo>
                          <a:cubicBezTo>
                            <a:pt x="352739" y="189858"/>
                            <a:pt x="318537" y="399566"/>
                            <a:pt x="336829" y="545265"/>
                          </a:cubicBezTo>
                          <a:cubicBezTo>
                            <a:pt x="355121" y="690964"/>
                            <a:pt x="332232" y="915481"/>
                            <a:pt x="336829" y="1034390"/>
                          </a:cubicBezTo>
                          <a:cubicBezTo>
                            <a:pt x="341426" y="1153300"/>
                            <a:pt x="304650" y="1385111"/>
                            <a:pt x="336829" y="1523516"/>
                          </a:cubicBezTo>
                          <a:cubicBezTo>
                            <a:pt x="369008" y="1661921"/>
                            <a:pt x="310262" y="2015291"/>
                            <a:pt x="336829" y="2182772"/>
                          </a:cubicBezTo>
                          <a:cubicBezTo>
                            <a:pt x="340946" y="2219265"/>
                            <a:pt x="318315" y="2242138"/>
                            <a:pt x="280690" y="2238911"/>
                          </a:cubicBezTo>
                          <a:cubicBezTo>
                            <a:pt x="171675" y="2253252"/>
                            <a:pt x="149421" y="2228951"/>
                            <a:pt x="56139" y="2238911"/>
                          </a:cubicBezTo>
                          <a:cubicBezTo>
                            <a:pt x="27792" y="2236365"/>
                            <a:pt x="2842" y="2218817"/>
                            <a:pt x="0" y="2182772"/>
                          </a:cubicBezTo>
                          <a:cubicBezTo>
                            <a:pt x="-45769" y="2053646"/>
                            <a:pt x="17135" y="1805853"/>
                            <a:pt x="0" y="1672380"/>
                          </a:cubicBezTo>
                          <a:cubicBezTo>
                            <a:pt x="-17135" y="1538907"/>
                            <a:pt x="31698" y="1327333"/>
                            <a:pt x="0" y="1204521"/>
                          </a:cubicBezTo>
                          <a:cubicBezTo>
                            <a:pt x="-31698" y="1081709"/>
                            <a:pt x="34672" y="828102"/>
                            <a:pt x="0" y="694129"/>
                          </a:cubicBezTo>
                          <a:cubicBezTo>
                            <a:pt x="-34672" y="560156"/>
                            <a:pt x="52012" y="354419"/>
                            <a:pt x="0" y="561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tangolo arrotondato 33">
              <a:extLst>
                <a:ext uri="{FF2B5EF4-FFF2-40B4-BE49-F238E27FC236}">
                  <a16:creationId xmlns:a16="http://schemas.microsoft.com/office/drawing/2014/main" id="{75F17FD0-F4E7-7AD7-7A43-350A5DB899DC}"/>
                </a:ext>
              </a:extLst>
            </p:cNvPr>
            <p:cNvSpPr/>
            <p:nvPr/>
          </p:nvSpPr>
          <p:spPr>
            <a:xfrm>
              <a:off x="10052798" y="1306994"/>
              <a:ext cx="1149651" cy="453736"/>
            </a:xfrm>
            <a:prstGeom prst="rect">
              <a:avLst/>
            </a:prstGeom>
            <a:solidFill>
              <a:srgbClr val="00B050">
                <a:alpha val="50196"/>
              </a:srgbClr>
            </a:solidFill>
            <a:ln w="19050">
              <a:solidFill>
                <a:schemeClr val="accent6">
                  <a:lumMod val="50000"/>
                </a:schemeClr>
              </a:solidFill>
              <a:extLst>
                <a:ext uri="{C807C97D-BFC1-408E-A445-0C87EB9F89A2}">
                  <ask:lineSketchStyleProps xmlns:ask="http://schemas.microsoft.com/office/drawing/2018/sketchyshapes" sd="3336517340">
                    <a:custGeom>
                      <a:avLst/>
                      <a:gdLst>
                        <a:gd name="connsiteX0" fmla="*/ 0 w 1149651"/>
                        <a:gd name="connsiteY0" fmla="*/ 75624 h 453736"/>
                        <a:gd name="connsiteX1" fmla="*/ 75624 w 1149651"/>
                        <a:gd name="connsiteY1" fmla="*/ 0 h 453736"/>
                        <a:gd name="connsiteX2" fmla="*/ 574826 w 1149651"/>
                        <a:gd name="connsiteY2" fmla="*/ 0 h 453736"/>
                        <a:gd name="connsiteX3" fmla="*/ 1074027 w 1149651"/>
                        <a:gd name="connsiteY3" fmla="*/ 0 h 453736"/>
                        <a:gd name="connsiteX4" fmla="*/ 1149651 w 1149651"/>
                        <a:gd name="connsiteY4" fmla="*/ 75624 h 453736"/>
                        <a:gd name="connsiteX5" fmla="*/ 1149651 w 1149651"/>
                        <a:gd name="connsiteY5" fmla="*/ 378112 h 453736"/>
                        <a:gd name="connsiteX6" fmla="*/ 1074027 w 1149651"/>
                        <a:gd name="connsiteY6" fmla="*/ 453736 h 453736"/>
                        <a:gd name="connsiteX7" fmla="*/ 574826 w 1149651"/>
                        <a:gd name="connsiteY7" fmla="*/ 453736 h 453736"/>
                        <a:gd name="connsiteX8" fmla="*/ 75624 w 1149651"/>
                        <a:gd name="connsiteY8" fmla="*/ 453736 h 453736"/>
                        <a:gd name="connsiteX9" fmla="*/ 0 w 1149651"/>
                        <a:gd name="connsiteY9" fmla="*/ 378112 h 453736"/>
                        <a:gd name="connsiteX10" fmla="*/ 0 w 1149651"/>
                        <a:gd name="connsiteY10"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651" h="453736" fill="none" extrusionOk="0">
                          <a:moveTo>
                            <a:pt x="0" y="75624"/>
                          </a:moveTo>
                          <a:cubicBezTo>
                            <a:pt x="6374" y="37904"/>
                            <a:pt x="37419" y="11570"/>
                            <a:pt x="75624" y="0"/>
                          </a:cubicBezTo>
                          <a:cubicBezTo>
                            <a:pt x="178070" y="-38092"/>
                            <a:pt x="376459" y="13593"/>
                            <a:pt x="574826" y="0"/>
                          </a:cubicBezTo>
                          <a:cubicBezTo>
                            <a:pt x="773193" y="-13593"/>
                            <a:pt x="953632" y="36179"/>
                            <a:pt x="1074027" y="0"/>
                          </a:cubicBezTo>
                          <a:cubicBezTo>
                            <a:pt x="1116131" y="-1164"/>
                            <a:pt x="1151173" y="42244"/>
                            <a:pt x="1149651" y="75624"/>
                          </a:cubicBezTo>
                          <a:cubicBezTo>
                            <a:pt x="1164282" y="186444"/>
                            <a:pt x="1139889" y="286038"/>
                            <a:pt x="1149651" y="378112"/>
                          </a:cubicBezTo>
                          <a:cubicBezTo>
                            <a:pt x="1149112" y="426887"/>
                            <a:pt x="1120543" y="454658"/>
                            <a:pt x="1074027" y="453736"/>
                          </a:cubicBezTo>
                          <a:cubicBezTo>
                            <a:pt x="934460" y="489779"/>
                            <a:pt x="794398" y="442158"/>
                            <a:pt x="574826" y="453736"/>
                          </a:cubicBezTo>
                          <a:cubicBezTo>
                            <a:pt x="355254" y="465314"/>
                            <a:pt x="256258" y="433517"/>
                            <a:pt x="75624" y="453736"/>
                          </a:cubicBezTo>
                          <a:cubicBezTo>
                            <a:pt x="35732" y="447212"/>
                            <a:pt x="3108" y="426618"/>
                            <a:pt x="0" y="378112"/>
                          </a:cubicBezTo>
                          <a:cubicBezTo>
                            <a:pt x="-7720" y="285947"/>
                            <a:pt x="31718" y="196934"/>
                            <a:pt x="0" y="75624"/>
                          </a:cubicBezTo>
                          <a:close/>
                        </a:path>
                        <a:path w="1149651" h="453736" stroke="0" extrusionOk="0">
                          <a:moveTo>
                            <a:pt x="0" y="75624"/>
                          </a:moveTo>
                          <a:cubicBezTo>
                            <a:pt x="7880" y="35321"/>
                            <a:pt x="38512" y="-6445"/>
                            <a:pt x="75624" y="0"/>
                          </a:cubicBezTo>
                          <a:cubicBezTo>
                            <a:pt x="234293" y="-44601"/>
                            <a:pt x="348140" y="12731"/>
                            <a:pt x="574826" y="0"/>
                          </a:cubicBezTo>
                          <a:cubicBezTo>
                            <a:pt x="801512" y="-12731"/>
                            <a:pt x="958855" y="2272"/>
                            <a:pt x="1074027" y="0"/>
                          </a:cubicBezTo>
                          <a:cubicBezTo>
                            <a:pt x="1114893" y="-4783"/>
                            <a:pt x="1138254" y="34881"/>
                            <a:pt x="1149651" y="75624"/>
                          </a:cubicBezTo>
                          <a:cubicBezTo>
                            <a:pt x="1165104" y="186024"/>
                            <a:pt x="1145281" y="292681"/>
                            <a:pt x="1149651" y="378112"/>
                          </a:cubicBezTo>
                          <a:cubicBezTo>
                            <a:pt x="1155905" y="419984"/>
                            <a:pt x="1125538" y="458531"/>
                            <a:pt x="1074027" y="453736"/>
                          </a:cubicBezTo>
                          <a:cubicBezTo>
                            <a:pt x="903797" y="460539"/>
                            <a:pt x="694887" y="432603"/>
                            <a:pt x="574826" y="453736"/>
                          </a:cubicBezTo>
                          <a:cubicBezTo>
                            <a:pt x="454765" y="474869"/>
                            <a:pt x="322518" y="446055"/>
                            <a:pt x="75624" y="453736"/>
                          </a:cubicBezTo>
                          <a:cubicBezTo>
                            <a:pt x="41858" y="461027"/>
                            <a:pt x="-5694" y="410900"/>
                            <a:pt x="0" y="378112"/>
                          </a:cubicBezTo>
                          <a:cubicBezTo>
                            <a:pt x="-28109" y="244792"/>
                            <a:pt x="29725" y="158229"/>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ttangolo arrotondato 33">
              <a:extLst>
                <a:ext uri="{FF2B5EF4-FFF2-40B4-BE49-F238E27FC236}">
                  <a16:creationId xmlns:a16="http://schemas.microsoft.com/office/drawing/2014/main" id="{DA46E8BC-A664-499C-EE25-872A5BE7A692}"/>
                </a:ext>
              </a:extLst>
            </p:cNvPr>
            <p:cNvSpPr/>
            <p:nvPr/>
          </p:nvSpPr>
          <p:spPr>
            <a:xfrm>
              <a:off x="8551370" y="1316494"/>
              <a:ext cx="532503" cy="453736"/>
            </a:xfrm>
            <a:prstGeom prst="rect">
              <a:avLst/>
            </a:prstGeom>
            <a:solidFill>
              <a:srgbClr val="DAE3F3">
                <a:alpha val="50196"/>
              </a:srgbClr>
            </a:solidFill>
            <a:ln w="19050">
              <a:solidFill>
                <a:schemeClr val="accent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tangolo arrotondato 33">
              <a:extLst>
                <a:ext uri="{FF2B5EF4-FFF2-40B4-BE49-F238E27FC236}">
                  <a16:creationId xmlns:a16="http://schemas.microsoft.com/office/drawing/2014/main" id="{2D932515-7FDC-C628-D531-A5D616C1DA53}"/>
                </a:ext>
              </a:extLst>
            </p:cNvPr>
            <p:cNvSpPr/>
            <p:nvPr/>
          </p:nvSpPr>
          <p:spPr>
            <a:xfrm>
              <a:off x="7495003" y="1328491"/>
              <a:ext cx="532503" cy="453736"/>
            </a:xfrm>
            <a:prstGeom prst="rect">
              <a:avLst/>
            </a:prstGeom>
            <a:solidFill>
              <a:srgbClr val="FFE699">
                <a:alpha val="50196"/>
              </a:srgbClr>
            </a:solidFill>
            <a:ln w="19050">
              <a:solidFill>
                <a:schemeClr val="accent4">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ttangolo arrotondato 33">
              <a:extLst>
                <a:ext uri="{FF2B5EF4-FFF2-40B4-BE49-F238E27FC236}">
                  <a16:creationId xmlns:a16="http://schemas.microsoft.com/office/drawing/2014/main" id="{471B45C2-3B07-0F46-C15C-3B76A40F3995}"/>
                </a:ext>
              </a:extLst>
            </p:cNvPr>
            <p:cNvSpPr/>
            <p:nvPr/>
          </p:nvSpPr>
          <p:spPr>
            <a:xfrm>
              <a:off x="6948607" y="1328490"/>
              <a:ext cx="532503" cy="453736"/>
            </a:xfrm>
            <a:prstGeom prst="rect">
              <a:avLst/>
            </a:prstGeom>
            <a:solidFill>
              <a:srgbClr val="FFE699">
                <a:alpha val="50196"/>
              </a:srgbClr>
            </a:solidFill>
            <a:ln w="19050">
              <a:solidFill>
                <a:schemeClr val="accent4">
                  <a:lumMod val="75000"/>
                </a:schemeClr>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ttangolo arrotondato 33">
              <a:extLst>
                <a:ext uri="{FF2B5EF4-FFF2-40B4-BE49-F238E27FC236}">
                  <a16:creationId xmlns:a16="http://schemas.microsoft.com/office/drawing/2014/main" id="{B1716E78-8318-F08F-55D3-E4FEC50A310F}"/>
                </a:ext>
              </a:extLst>
            </p:cNvPr>
            <p:cNvSpPr/>
            <p:nvPr/>
          </p:nvSpPr>
          <p:spPr>
            <a:xfrm>
              <a:off x="6616695" y="1808515"/>
              <a:ext cx="411068" cy="514716"/>
            </a:xfrm>
            <a:prstGeom prst="rect">
              <a:avLst/>
            </a:prstGeom>
            <a:solidFill>
              <a:srgbClr val="DAE3F3">
                <a:alpha val="50196"/>
              </a:srgbClr>
            </a:solidFill>
            <a:ln w="19050">
              <a:solidFill>
                <a:schemeClr val="accent1"/>
              </a:solidFill>
              <a:extLst>
                <a:ext uri="{C807C97D-BFC1-408E-A445-0C87EB9F89A2}">
                  <ask:lineSketchStyleProps xmlns:ask="http://schemas.microsoft.com/office/drawing/2018/sketchyshapes" sd="3336517340">
                    <a:custGeom>
                      <a:avLst/>
                      <a:gdLst>
                        <a:gd name="connsiteX0" fmla="*/ 0 w 411068"/>
                        <a:gd name="connsiteY0" fmla="*/ 68513 h 514716"/>
                        <a:gd name="connsiteX1" fmla="*/ 68513 w 411068"/>
                        <a:gd name="connsiteY1" fmla="*/ 0 h 514716"/>
                        <a:gd name="connsiteX2" fmla="*/ 342555 w 411068"/>
                        <a:gd name="connsiteY2" fmla="*/ 0 h 514716"/>
                        <a:gd name="connsiteX3" fmla="*/ 411068 w 411068"/>
                        <a:gd name="connsiteY3" fmla="*/ 68513 h 514716"/>
                        <a:gd name="connsiteX4" fmla="*/ 411068 w 411068"/>
                        <a:gd name="connsiteY4" fmla="*/ 446203 h 514716"/>
                        <a:gd name="connsiteX5" fmla="*/ 342555 w 411068"/>
                        <a:gd name="connsiteY5" fmla="*/ 514716 h 514716"/>
                        <a:gd name="connsiteX6" fmla="*/ 68513 w 411068"/>
                        <a:gd name="connsiteY6" fmla="*/ 514716 h 514716"/>
                        <a:gd name="connsiteX7" fmla="*/ 0 w 411068"/>
                        <a:gd name="connsiteY7" fmla="*/ 446203 h 514716"/>
                        <a:gd name="connsiteX8" fmla="*/ 0 w 411068"/>
                        <a:gd name="connsiteY8" fmla="*/ 68513 h 51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068" h="514716" fill="none" extrusionOk="0">
                          <a:moveTo>
                            <a:pt x="0" y="68513"/>
                          </a:moveTo>
                          <a:cubicBezTo>
                            <a:pt x="-3218" y="35808"/>
                            <a:pt x="26957" y="4582"/>
                            <a:pt x="68513" y="0"/>
                          </a:cubicBezTo>
                          <a:cubicBezTo>
                            <a:pt x="145968" y="-22542"/>
                            <a:pt x="244691" y="32818"/>
                            <a:pt x="342555" y="0"/>
                          </a:cubicBezTo>
                          <a:cubicBezTo>
                            <a:pt x="390268" y="-1721"/>
                            <a:pt x="408833" y="32092"/>
                            <a:pt x="411068" y="68513"/>
                          </a:cubicBezTo>
                          <a:cubicBezTo>
                            <a:pt x="450869" y="171360"/>
                            <a:pt x="382284" y="269198"/>
                            <a:pt x="411068" y="446203"/>
                          </a:cubicBezTo>
                          <a:cubicBezTo>
                            <a:pt x="411930" y="481072"/>
                            <a:pt x="381494" y="520776"/>
                            <a:pt x="342555" y="514716"/>
                          </a:cubicBezTo>
                          <a:cubicBezTo>
                            <a:pt x="212561" y="535347"/>
                            <a:pt x="203675" y="493375"/>
                            <a:pt x="68513" y="514716"/>
                          </a:cubicBezTo>
                          <a:cubicBezTo>
                            <a:pt x="29918" y="524554"/>
                            <a:pt x="2754" y="484577"/>
                            <a:pt x="0" y="446203"/>
                          </a:cubicBezTo>
                          <a:cubicBezTo>
                            <a:pt x="-36633" y="268428"/>
                            <a:pt x="25371" y="148089"/>
                            <a:pt x="0" y="68513"/>
                          </a:cubicBezTo>
                          <a:close/>
                        </a:path>
                        <a:path w="411068" h="514716" stroke="0" extrusionOk="0">
                          <a:moveTo>
                            <a:pt x="0" y="68513"/>
                          </a:moveTo>
                          <a:cubicBezTo>
                            <a:pt x="4661" y="31539"/>
                            <a:pt x="32177" y="-2081"/>
                            <a:pt x="68513" y="0"/>
                          </a:cubicBezTo>
                          <a:cubicBezTo>
                            <a:pt x="127758" y="-29583"/>
                            <a:pt x="281729" y="10957"/>
                            <a:pt x="342555" y="0"/>
                          </a:cubicBezTo>
                          <a:cubicBezTo>
                            <a:pt x="380414" y="-1320"/>
                            <a:pt x="413286" y="27913"/>
                            <a:pt x="411068" y="68513"/>
                          </a:cubicBezTo>
                          <a:cubicBezTo>
                            <a:pt x="430136" y="175354"/>
                            <a:pt x="392024" y="306570"/>
                            <a:pt x="411068" y="446203"/>
                          </a:cubicBezTo>
                          <a:cubicBezTo>
                            <a:pt x="407826" y="488235"/>
                            <a:pt x="376241" y="507830"/>
                            <a:pt x="342555" y="514716"/>
                          </a:cubicBezTo>
                          <a:cubicBezTo>
                            <a:pt x="279888" y="544452"/>
                            <a:pt x="199125" y="486879"/>
                            <a:pt x="68513" y="514716"/>
                          </a:cubicBezTo>
                          <a:cubicBezTo>
                            <a:pt x="20443" y="512771"/>
                            <a:pt x="2850" y="485004"/>
                            <a:pt x="0" y="446203"/>
                          </a:cubicBezTo>
                          <a:cubicBezTo>
                            <a:pt x="-10112" y="305689"/>
                            <a:pt x="37268" y="231279"/>
                            <a:pt x="0" y="6851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ttangolo arrotondato 33">
              <a:extLst>
                <a:ext uri="{FF2B5EF4-FFF2-40B4-BE49-F238E27FC236}">
                  <a16:creationId xmlns:a16="http://schemas.microsoft.com/office/drawing/2014/main" id="{DBB96B84-22AF-AC6D-51E7-628A77B19CDA}"/>
                </a:ext>
              </a:extLst>
            </p:cNvPr>
            <p:cNvSpPr/>
            <p:nvPr/>
          </p:nvSpPr>
          <p:spPr>
            <a:xfrm>
              <a:off x="6974943" y="2305718"/>
              <a:ext cx="532503" cy="453736"/>
            </a:xfrm>
            <a:prstGeom prst="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ttangolo arrotondato 33">
              <a:extLst>
                <a:ext uri="{FF2B5EF4-FFF2-40B4-BE49-F238E27FC236}">
                  <a16:creationId xmlns:a16="http://schemas.microsoft.com/office/drawing/2014/main" id="{FB544D4C-994A-AFFC-4386-88633726A85E}"/>
                </a:ext>
              </a:extLst>
            </p:cNvPr>
            <p:cNvSpPr/>
            <p:nvPr/>
          </p:nvSpPr>
          <p:spPr>
            <a:xfrm>
              <a:off x="9603076" y="1306994"/>
              <a:ext cx="446346" cy="453736"/>
            </a:xfrm>
            <a:prstGeom prst="rect">
              <a:avLst/>
            </a:prstGeom>
            <a:solidFill>
              <a:srgbClr val="00B050">
                <a:alpha val="50196"/>
              </a:srgbClr>
            </a:solidFill>
            <a:ln w="19050">
              <a:solidFill>
                <a:schemeClr val="accent6">
                  <a:lumMod val="50000"/>
                </a:schemeClr>
              </a:solidFill>
              <a:extLst>
                <a:ext uri="{C807C97D-BFC1-408E-A445-0C87EB9F89A2}">
                  <ask:lineSketchStyleProps xmlns:ask="http://schemas.microsoft.com/office/drawing/2018/sketchyshapes" sd="3336517340">
                    <a:custGeom>
                      <a:avLst/>
                      <a:gdLst>
                        <a:gd name="connsiteX0" fmla="*/ 0 w 446346"/>
                        <a:gd name="connsiteY0" fmla="*/ 74392 h 453736"/>
                        <a:gd name="connsiteX1" fmla="*/ 74392 w 446346"/>
                        <a:gd name="connsiteY1" fmla="*/ 0 h 453736"/>
                        <a:gd name="connsiteX2" fmla="*/ 371954 w 446346"/>
                        <a:gd name="connsiteY2" fmla="*/ 0 h 453736"/>
                        <a:gd name="connsiteX3" fmla="*/ 446346 w 446346"/>
                        <a:gd name="connsiteY3" fmla="*/ 74392 h 453736"/>
                        <a:gd name="connsiteX4" fmla="*/ 446346 w 446346"/>
                        <a:gd name="connsiteY4" fmla="*/ 379344 h 453736"/>
                        <a:gd name="connsiteX5" fmla="*/ 371954 w 446346"/>
                        <a:gd name="connsiteY5" fmla="*/ 453736 h 453736"/>
                        <a:gd name="connsiteX6" fmla="*/ 74392 w 446346"/>
                        <a:gd name="connsiteY6" fmla="*/ 453736 h 453736"/>
                        <a:gd name="connsiteX7" fmla="*/ 0 w 446346"/>
                        <a:gd name="connsiteY7" fmla="*/ 379344 h 453736"/>
                        <a:gd name="connsiteX8" fmla="*/ 0 w 446346"/>
                        <a:gd name="connsiteY8" fmla="*/ 74392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46" h="453736" fill="none" extrusionOk="0">
                          <a:moveTo>
                            <a:pt x="0" y="74392"/>
                          </a:moveTo>
                          <a:cubicBezTo>
                            <a:pt x="-2448" y="37213"/>
                            <a:pt x="26531" y="8351"/>
                            <a:pt x="74392" y="0"/>
                          </a:cubicBezTo>
                          <a:cubicBezTo>
                            <a:pt x="201082" y="-30646"/>
                            <a:pt x="279959" y="2964"/>
                            <a:pt x="371954" y="0"/>
                          </a:cubicBezTo>
                          <a:cubicBezTo>
                            <a:pt x="422913" y="-1721"/>
                            <a:pt x="438796" y="38096"/>
                            <a:pt x="446346" y="74392"/>
                          </a:cubicBezTo>
                          <a:cubicBezTo>
                            <a:pt x="481479" y="152828"/>
                            <a:pt x="442545" y="240305"/>
                            <a:pt x="446346" y="379344"/>
                          </a:cubicBezTo>
                          <a:cubicBezTo>
                            <a:pt x="449041" y="411143"/>
                            <a:pt x="413834" y="458108"/>
                            <a:pt x="371954" y="453736"/>
                          </a:cubicBezTo>
                          <a:cubicBezTo>
                            <a:pt x="305178" y="484464"/>
                            <a:pt x="150076" y="441412"/>
                            <a:pt x="74392" y="453736"/>
                          </a:cubicBezTo>
                          <a:cubicBezTo>
                            <a:pt x="32613" y="462755"/>
                            <a:pt x="7020" y="421792"/>
                            <a:pt x="0" y="379344"/>
                          </a:cubicBezTo>
                          <a:cubicBezTo>
                            <a:pt x="-16407" y="289772"/>
                            <a:pt x="23906" y="201893"/>
                            <a:pt x="0" y="74392"/>
                          </a:cubicBezTo>
                          <a:close/>
                        </a:path>
                        <a:path w="446346" h="453736" stroke="0" extrusionOk="0">
                          <a:moveTo>
                            <a:pt x="0" y="74392"/>
                          </a:moveTo>
                          <a:cubicBezTo>
                            <a:pt x="5091" y="34251"/>
                            <a:pt x="35686" y="-3296"/>
                            <a:pt x="74392" y="0"/>
                          </a:cubicBezTo>
                          <a:cubicBezTo>
                            <a:pt x="215285" y="-27130"/>
                            <a:pt x="229727" y="485"/>
                            <a:pt x="371954" y="0"/>
                          </a:cubicBezTo>
                          <a:cubicBezTo>
                            <a:pt x="413125" y="-5647"/>
                            <a:pt x="451317" y="27118"/>
                            <a:pt x="446346" y="74392"/>
                          </a:cubicBezTo>
                          <a:cubicBezTo>
                            <a:pt x="453259" y="138878"/>
                            <a:pt x="438110" y="298823"/>
                            <a:pt x="446346" y="379344"/>
                          </a:cubicBezTo>
                          <a:cubicBezTo>
                            <a:pt x="443157" y="424555"/>
                            <a:pt x="409834" y="448420"/>
                            <a:pt x="371954" y="453736"/>
                          </a:cubicBezTo>
                          <a:cubicBezTo>
                            <a:pt x="273470" y="489206"/>
                            <a:pt x="172888" y="426068"/>
                            <a:pt x="74392" y="453736"/>
                          </a:cubicBezTo>
                          <a:cubicBezTo>
                            <a:pt x="27336" y="452601"/>
                            <a:pt x="5840" y="422401"/>
                            <a:pt x="0" y="379344"/>
                          </a:cubicBezTo>
                          <a:cubicBezTo>
                            <a:pt x="-6382" y="228609"/>
                            <a:pt x="24080" y="217286"/>
                            <a:pt x="0" y="743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ttangolo arrotondato 33">
              <a:extLst>
                <a:ext uri="{FF2B5EF4-FFF2-40B4-BE49-F238E27FC236}">
                  <a16:creationId xmlns:a16="http://schemas.microsoft.com/office/drawing/2014/main" id="{64F65F35-F6E1-8826-CB78-E3D78B2C0656}"/>
                </a:ext>
              </a:extLst>
            </p:cNvPr>
            <p:cNvSpPr/>
            <p:nvPr/>
          </p:nvSpPr>
          <p:spPr>
            <a:xfrm>
              <a:off x="9077042" y="1269456"/>
              <a:ext cx="508044" cy="514716"/>
            </a:xfrm>
            <a:prstGeom prst="rect">
              <a:avLst/>
            </a:prstGeom>
            <a:solidFill>
              <a:srgbClr val="DAE3F3">
                <a:alpha val="50196"/>
              </a:srgbClr>
            </a:solidFill>
            <a:ln w="19050">
              <a:solidFill>
                <a:schemeClr val="accent1"/>
              </a:solidFill>
              <a:extLst>
                <a:ext uri="{C807C97D-BFC1-408E-A445-0C87EB9F89A2}">
                  <ask:lineSketchStyleProps xmlns:ask="http://schemas.microsoft.com/office/drawing/2018/sketchyshapes" sd="3336517340">
                    <a:custGeom>
                      <a:avLst/>
                      <a:gdLst>
                        <a:gd name="connsiteX0" fmla="*/ 0 w 508044"/>
                        <a:gd name="connsiteY0" fmla="*/ 84676 h 514716"/>
                        <a:gd name="connsiteX1" fmla="*/ 84676 w 508044"/>
                        <a:gd name="connsiteY1" fmla="*/ 0 h 514716"/>
                        <a:gd name="connsiteX2" fmla="*/ 423368 w 508044"/>
                        <a:gd name="connsiteY2" fmla="*/ 0 h 514716"/>
                        <a:gd name="connsiteX3" fmla="*/ 508044 w 508044"/>
                        <a:gd name="connsiteY3" fmla="*/ 84676 h 514716"/>
                        <a:gd name="connsiteX4" fmla="*/ 508044 w 508044"/>
                        <a:gd name="connsiteY4" fmla="*/ 430040 h 514716"/>
                        <a:gd name="connsiteX5" fmla="*/ 423368 w 508044"/>
                        <a:gd name="connsiteY5" fmla="*/ 514716 h 514716"/>
                        <a:gd name="connsiteX6" fmla="*/ 84676 w 508044"/>
                        <a:gd name="connsiteY6" fmla="*/ 514716 h 514716"/>
                        <a:gd name="connsiteX7" fmla="*/ 0 w 508044"/>
                        <a:gd name="connsiteY7" fmla="*/ 430040 h 514716"/>
                        <a:gd name="connsiteX8" fmla="*/ 0 w 508044"/>
                        <a:gd name="connsiteY8" fmla="*/ 84676 h 51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044" h="514716" fill="none" extrusionOk="0">
                          <a:moveTo>
                            <a:pt x="0" y="84676"/>
                          </a:moveTo>
                          <a:cubicBezTo>
                            <a:pt x="-4886" y="45708"/>
                            <a:pt x="33548" y="5378"/>
                            <a:pt x="84676" y="0"/>
                          </a:cubicBezTo>
                          <a:cubicBezTo>
                            <a:pt x="194613" y="-39006"/>
                            <a:pt x="258629" y="13468"/>
                            <a:pt x="423368" y="0"/>
                          </a:cubicBezTo>
                          <a:cubicBezTo>
                            <a:pt x="478181" y="-1403"/>
                            <a:pt x="497322" y="44714"/>
                            <a:pt x="508044" y="84676"/>
                          </a:cubicBezTo>
                          <a:cubicBezTo>
                            <a:pt x="530431" y="194673"/>
                            <a:pt x="489724" y="312504"/>
                            <a:pt x="508044" y="430040"/>
                          </a:cubicBezTo>
                          <a:cubicBezTo>
                            <a:pt x="510855" y="467115"/>
                            <a:pt x="471528" y="522399"/>
                            <a:pt x="423368" y="514716"/>
                          </a:cubicBezTo>
                          <a:cubicBezTo>
                            <a:pt x="337127" y="552362"/>
                            <a:pt x="218416" y="493075"/>
                            <a:pt x="84676" y="514716"/>
                          </a:cubicBezTo>
                          <a:cubicBezTo>
                            <a:pt x="37094" y="525341"/>
                            <a:pt x="3726" y="477528"/>
                            <a:pt x="0" y="430040"/>
                          </a:cubicBezTo>
                          <a:cubicBezTo>
                            <a:pt x="-34717" y="283246"/>
                            <a:pt x="31302" y="212401"/>
                            <a:pt x="0" y="84676"/>
                          </a:cubicBezTo>
                          <a:close/>
                        </a:path>
                        <a:path w="508044" h="514716" stroke="0" extrusionOk="0">
                          <a:moveTo>
                            <a:pt x="0" y="84676"/>
                          </a:moveTo>
                          <a:cubicBezTo>
                            <a:pt x="3879" y="38631"/>
                            <a:pt x="43031" y="-7090"/>
                            <a:pt x="84676" y="0"/>
                          </a:cubicBezTo>
                          <a:cubicBezTo>
                            <a:pt x="212361" y="-32474"/>
                            <a:pt x="342885" y="36723"/>
                            <a:pt x="423368" y="0"/>
                          </a:cubicBezTo>
                          <a:cubicBezTo>
                            <a:pt x="470276" y="-9460"/>
                            <a:pt x="509345" y="36292"/>
                            <a:pt x="508044" y="84676"/>
                          </a:cubicBezTo>
                          <a:cubicBezTo>
                            <a:pt x="530302" y="217688"/>
                            <a:pt x="483657" y="276199"/>
                            <a:pt x="508044" y="430040"/>
                          </a:cubicBezTo>
                          <a:cubicBezTo>
                            <a:pt x="502056" y="484549"/>
                            <a:pt x="468284" y="511650"/>
                            <a:pt x="423368" y="514716"/>
                          </a:cubicBezTo>
                          <a:cubicBezTo>
                            <a:pt x="333886" y="524562"/>
                            <a:pt x="211844" y="497567"/>
                            <a:pt x="84676" y="514716"/>
                          </a:cubicBezTo>
                          <a:cubicBezTo>
                            <a:pt x="27288" y="512697"/>
                            <a:pt x="10151" y="480232"/>
                            <a:pt x="0" y="430040"/>
                          </a:cubicBezTo>
                          <a:cubicBezTo>
                            <a:pt x="-14099" y="323285"/>
                            <a:pt x="19096" y="207704"/>
                            <a:pt x="0" y="846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ttangolo arrotondato 33">
              <a:extLst>
                <a:ext uri="{FF2B5EF4-FFF2-40B4-BE49-F238E27FC236}">
                  <a16:creationId xmlns:a16="http://schemas.microsoft.com/office/drawing/2014/main" id="{40A36E06-61D4-F404-7D13-5076763DDCF5}"/>
                </a:ext>
              </a:extLst>
            </p:cNvPr>
            <p:cNvSpPr/>
            <p:nvPr/>
          </p:nvSpPr>
          <p:spPr>
            <a:xfrm>
              <a:off x="8082718" y="1264754"/>
              <a:ext cx="486569" cy="514716"/>
            </a:xfrm>
            <a:prstGeom prst="rect">
              <a:avLst/>
            </a:prstGeom>
            <a:solidFill>
              <a:srgbClr val="DAE3F3">
                <a:alpha val="50196"/>
              </a:srgbClr>
            </a:solidFill>
            <a:ln w="19050">
              <a:solidFill>
                <a:schemeClr val="accent1"/>
              </a:solidFill>
              <a:extLst>
                <a:ext uri="{C807C97D-BFC1-408E-A445-0C87EB9F89A2}">
                  <ask:lineSketchStyleProps xmlns:ask="http://schemas.microsoft.com/office/drawing/2018/sketchyshapes" sd="3336517340">
                    <a:custGeom>
                      <a:avLst/>
                      <a:gdLst>
                        <a:gd name="connsiteX0" fmla="*/ 0 w 486569"/>
                        <a:gd name="connsiteY0" fmla="*/ 81096 h 514716"/>
                        <a:gd name="connsiteX1" fmla="*/ 81096 w 486569"/>
                        <a:gd name="connsiteY1" fmla="*/ 0 h 514716"/>
                        <a:gd name="connsiteX2" fmla="*/ 405473 w 486569"/>
                        <a:gd name="connsiteY2" fmla="*/ 0 h 514716"/>
                        <a:gd name="connsiteX3" fmla="*/ 486569 w 486569"/>
                        <a:gd name="connsiteY3" fmla="*/ 81096 h 514716"/>
                        <a:gd name="connsiteX4" fmla="*/ 486569 w 486569"/>
                        <a:gd name="connsiteY4" fmla="*/ 433620 h 514716"/>
                        <a:gd name="connsiteX5" fmla="*/ 405473 w 486569"/>
                        <a:gd name="connsiteY5" fmla="*/ 514716 h 514716"/>
                        <a:gd name="connsiteX6" fmla="*/ 81096 w 486569"/>
                        <a:gd name="connsiteY6" fmla="*/ 514716 h 514716"/>
                        <a:gd name="connsiteX7" fmla="*/ 0 w 486569"/>
                        <a:gd name="connsiteY7" fmla="*/ 433620 h 514716"/>
                        <a:gd name="connsiteX8" fmla="*/ 0 w 486569"/>
                        <a:gd name="connsiteY8" fmla="*/ 81096 h 51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569" h="514716" fill="none" extrusionOk="0">
                          <a:moveTo>
                            <a:pt x="0" y="81096"/>
                          </a:moveTo>
                          <a:cubicBezTo>
                            <a:pt x="-1154" y="38150"/>
                            <a:pt x="28270" y="9908"/>
                            <a:pt x="81096" y="0"/>
                          </a:cubicBezTo>
                          <a:cubicBezTo>
                            <a:pt x="171537" y="-31048"/>
                            <a:pt x="253255" y="14115"/>
                            <a:pt x="405473" y="0"/>
                          </a:cubicBezTo>
                          <a:cubicBezTo>
                            <a:pt x="460400" y="-1768"/>
                            <a:pt x="479424" y="40841"/>
                            <a:pt x="486569" y="81096"/>
                          </a:cubicBezTo>
                          <a:cubicBezTo>
                            <a:pt x="511143" y="158280"/>
                            <a:pt x="485821" y="360652"/>
                            <a:pt x="486569" y="433620"/>
                          </a:cubicBezTo>
                          <a:cubicBezTo>
                            <a:pt x="490039" y="466450"/>
                            <a:pt x="452132" y="525021"/>
                            <a:pt x="405473" y="514716"/>
                          </a:cubicBezTo>
                          <a:cubicBezTo>
                            <a:pt x="335133" y="529675"/>
                            <a:pt x="152629" y="500250"/>
                            <a:pt x="81096" y="514716"/>
                          </a:cubicBezTo>
                          <a:cubicBezTo>
                            <a:pt x="35744" y="522056"/>
                            <a:pt x="6108" y="479593"/>
                            <a:pt x="0" y="433620"/>
                          </a:cubicBezTo>
                          <a:cubicBezTo>
                            <a:pt x="-4028" y="290994"/>
                            <a:pt x="32353" y="239050"/>
                            <a:pt x="0" y="81096"/>
                          </a:cubicBezTo>
                          <a:close/>
                        </a:path>
                        <a:path w="486569" h="514716" stroke="0" extrusionOk="0">
                          <a:moveTo>
                            <a:pt x="0" y="81096"/>
                          </a:moveTo>
                          <a:cubicBezTo>
                            <a:pt x="7950" y="37784"/>
                            <a:pt x="40517" y="-5829"/>
                            <a:pt x="81096" y="0"/>
                          </a:cubicBezTo>
                          <a:cubicBezTo>
                            <a:pt x="214139" y="-33744"/>
                            <a:pt x="315682" y="16311"/>
                            <a:pt x="405473" y="0"/>
                          </a:cubicBezTo>
                          <a:cubicBezTo>
                            <a:pt x="450324" y="-4144"/>
                            <a:pt x="490114" y="31895"/>
                            <a:pt x="486569" y="81096"/>
                          </a:cubicBezTo>
                          <a:cubicBezTo>
                            <a:pt x="526579" y="175767"/>
                            <a:pt x="476696" y="280096"/>
                            <a:pt x="486569" y="433620"/>
                          </a:cubicBezTo>
                          <a:cubicBezTo>
                            <a:pt x="482068" y="484230"/>
                            <a:pt x="449282" y="513093"/>
                            <a:pt x="405473" y="514716"/>
                          </a:cubicBezTo>
                          <a:cubicBezTo>
                            <a:pt x="284951" y="521708"/>
                            <a:pt x="237065" y="485219"/>
                            <a:pt x="81096" y="514716"/>
                          </a:cubicBezTo>
                          <a:cubicBezTo>
                            <a:pt x="33883" y="514255"/>
                            <a:pt x="12330" y="482570"/>
                            <a:pt x="0" y="433620"/>
                          </a:cubicBezTo>
                          <a:cubicBezTo>
                            <a:pt x="-41894" y="355085"/>
                            <a:pt x="11150" y="165140"/>
                            <a:pt x="0" y="8109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ttangolo arrotondato 33">
              <a:extLst>
                <a:ext uri="{FF2B5EF4-FFF2-40B4-BE49-F238E27FC236}">
                  <a16:creationId xmlns:a16="http://schemas.microsoft.com/office/drawing/2014/main" id="{0108A5B2-9BF3-437C-E632-D5AFD16B7E2D}"/>
                </a:ext>
              </a:extLst>
            </p:cNvPr>
            <p:cNvSpPr/>
            <p:nvPr/>
          </p:nvSpPr>
          <p:spPr>
            <a:xfrm>
              <a:off x="8587278" y="1272192"/>
              <a:ext cx="499183" cy="514716"/>
            </a:xfrm>
            <a:prstGeom prst="rect">
              <a:avLst/>
            </a:prstGeom>
            <a:solidFill>
              <a:srgbClr val="DAE3F3">
                <a:alpha val="50196"/>
              </a:srgbClr>
            </a:solidFill>
            <a:ln w="19050">
              <a:solidFill>
                <a:schemeClr val="accent1"/>
              </a:solidFill>
              <a:extLst>
                <a:ext uri="{C807C97D-BFC1-408E-A445-0C87EB9F89A2}">
                  <ask:lineSketchStyleProps xmlns:ask="http://schemas.microsoft.com/office/drawing/2018/sketchyshapes" sd="3336517340">
                    <a:custGeom>
                      <a:avLst/>
                      <a:gdLst>
                        <a:gd name="connsiteX0" fmla="*/ 0 w 499183"/>
                        <a:gd name="connsiteY0" fmla="*/ 83199 h 514716"/>
                        <a:gd name="connsiteX1" fmla="*/ 83199 w 499183"/>
                        <a:gd name="connsiteY1" fmla="*/ 0 h 514716"/>
                        <a:gd name="connsiteX2" fmla="*/ 415984 w 499183"/>
                        <a:gd name="connsiteY2" fmla="*/ 0 h 514716"/>
                        <a:gd name="connsiteX3" fmla="*/ 499183 w 499183"/>
                        <a:gd name="connsiteY3" fmla="*/ 83199 h 514716"/>
                        <a:gd name="connsiteX4" fmla="*/ 499183 w 499183"/>
                        <a:gd name="connsiteY4" fmla="*/ 431517 h 514716"/>
                        <a:gd name="connsiteX5" fmla="*/ 415984 w 499183"/>
                        <a:gd name="connsiteY5" fmla="*/ 514716 h 514716"/>
                        <a:gd name="connsiteX6" fmla="*/ 83199 w 499183"/>
                        <a:gd name="connsiteY6" fmla="*/ 514716 h 514716"/>
                        <a:gd name="connsiteX7" fmla="*/ 0 w 499183"/>
                        <a:gd name="connsiteY7" fmla="*/ 431517 h 514716"/>
                        <a:gd name="connsiteX8" fmla="*/ 0 w 499183"/>
                        <a:gd name="connsiteY8" fmla="*/ 83199 h 51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183" h="514716" fill="none" extrusionOk="0">
                          <a:moveTo>
                            <a:pt x="0" y="83199"/>
                          </a:moveTo>
                          <a:cubicBezTo>
                            <a:pt x="-2103" y="40605"/>
                            <a:pt x="35279" y="2429"/>
                            <a:pt x="83199" y="0"/>
                          </a:cubicBezTo>
                          <a:cubicBezTo>
                            <a:pt x="180495" y="-9493"/>
                            <a:pt x="261494" y="21407"/>
                            <a:pt x="415984" y="0"/>
                          </a:cubicBezTo>
                          <a:cubicBezTo>
                            <a:pt x="465438" y="-611"/>
                            <a:pt x="496350" y="39046"/>
                            <a:pt x="499183" y="83199"/>
                          </a:cubicBezTo>
                          <a:cubicBezTo>
                            <a:pt x="510790" y="158110"/>
                            <a:pt x="482084" y="350539"/>
                            <a:pt x="499183" y="431517"/>
                          </a:cubicBezTo>
                          <a:cubicBezTo>
                            <a:pt x="502071" y="467512"/>
                            <a:pt x="462266" y="516547"/>
                            <a:pt x="415984" y="514716"/>
                          </a:cubicBezTo>
                          <a:cubicBezTo>
                            <a:pt x="312685" y="550659"/>
                            <a:pt x="223264" y="482579"/>
                            <a:pt x="83199" y="514716"/>
                          </a:cubicBezTo>
                          <a:cubicBezTo>
                            <a:pt x="36942" y="518713"/>
                            <a:pt x="12063" y="479808"/>
                            <a:pt x="0" y="431517"/>
                          </a:cubicBezTo>
                          <a:cubicBezTo>
                            <a:pt x="-26658" y="320026"/>
                            <a:pt x="359" y="214396"/>
                            <a:pt x="0" y="83199"/>
                          </a:cubicBezTo>
                          <a:close/>
                        </a:path>
                        <a:path w="499183" h="514716" stroke="0" extrusionOk="0">
                          <a:moveTo>
                            <a:pt x="0" y="83199"/>
                          </a:moveTo>
                          <a:cubicBezTo>
                            <a:pt x="3221" y="37847"/>
                            <a:pt x="44131" y="-9530"/>
                            <a:pt x="83199" y="0"/>
                          </a:cubicBezTo>
                          <a:cubicBezTo>
                            <a:pt x="185848" y="-25902"/>
                            <a:pt x="268491" y="34743"/>
                            <a:pt x="415984" y="0"/>
                          </a:cubicBezTo>
                          <a:cubicBezTo>
                            <a:pt x="462116" y="-12016"/>
                            <a:pt x="500428" y="35699"/>
                            <a:pt x="499183" y="83199"/>
                          </a:cubicBezTo>
                          <a:cubicBezTo>
                            <a:pt x="508227" y="197063"/>
                            <a:pt x="476367" y="343695"/>
                            <a:pt x="499183" y="431517"/>
                          </a:cubicBezTo>
                          <a:cubicBezTo>
                            <a:pt x="491339" y="487612"/>
                            <a:pt x="457488" y="507344"/>
                            <a:pt x="415984" y="514716"/>
                          </a:cubicBezTo>
                          <a:cubicBezTo>
                            <a:pt x="283839" y="537159"/>
                            <a:pt x="173905" y="507385"/>
                            <a:pt x="83199" y="514716"/>
                          </a:cubicBezTo>
                          <a:cubicBezTo>
                            <a:pt x="34663" y="514224"/>
                            <a:pt x="5744" y="479406"/>
                            <a:pt x="0" y="431517"/>
                          </a:cubicBezTo>
                          <a:cubicBezTo>
                            <a:pt x="-36944" y="329978"/>
                            <a:pt x="19347" y="157778"/>
                            <a:pt x="0" y="8319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ttangolo arrotondato 33">
              <a:extLst>
                <a:ext uri="{FF2B5EF4-FFF2-40B4-BE49-F238E27FC236}">
                  <a16:creationId xmlns:a16="http://schemas.microsoft.com/office/drawing/2014/main" id="{2D4EA836-170B-7B3A-BCC4-8D3961A81178}"/>
                </a:ext>
              </a:extLst>
            </p:cNvPr>
            <p:cNvSpPr/>
            <p:nvPr/>
          </p:nvSpPr>
          <p:spPr>
            <a:xfrm>
              <a:off x="7513442" y="1314701"/>
              <a:ext cx="532503" cy="453736"/>
            </a:xfrm>
            <a:prstGeom prst="rect">
              <a:avLst/>
            </a:prstGeom>
            <a:solidFill>
              <a:srgbClr val="FFE699">
                <a:alpha val="50196"/>
              </a:srgbClr>
            </a:solidFill>
            <a:ln w="19050">
              <a:solidFill>
                <a:schemeClr val="accent4">
                  <a:lumMod val="75000"/>
                </a:schemeClr>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ttangolo arrotondato 33">
              <a:extLst>
                <a:ext uri="{FF2B5EF4-FFF2-40B4-BE49-F238E27FC236}">
                  <a16:creationId xmlns:a16="http://schemas.microsoft.com/office/drawing/2014/main" id="{ADE916F3-9FD0-0159-900E-07BD42469921}"/>
                </a:ext>
              </a:extLst>
            </p:cNvPr>
            <p:cNvSpPr/>
            <p:nvPr/>
          </p:nvSpPr>
          <p:spPr>
            <a:xfrm>
              <a:off x="7513442" y="2305718"/>
              <a:ext cx="532503" cy="453736"/>
            </a:xfrm>
            <a:prstGeom prst="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ttangolo arrotondato 33">
              <a:extLst>
                <a:ext uri="{FF2B5EF4-FFF2-40B4-BE49-F238E27FC236}">
                  <a16:creationId xmlns:a16="http://schemas.microsoft.com/office/drawing/2014/main" id="{04A4D796-8FB0-511D-5F74-EBF06A431AB4}"/>
                </a:ext>
              </a:extLst>
            </p:cNvPr>
            <p:cNvSpPr/>
            <p:nvPr/>
          </p:nvSpPr>
          <p:spPr>
            <a:xfrm>
              <a:off x="8038530" y="2305718"/>
              <a:ext cx="532503" cy="453736"/>
            </a:xfrm>
            <a:prstGeom prst="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ttangolo arrotondato 33">
              <a:extLst>
                <a:ext uri="{FF2B5EF4-FFF2-40B4-BE49-F238E27FC236}">
                  <a16:creationId xmlns:a16="http://schemas.microsoft.com/office/drawing/2014/main" id="{387A8FD7-27DD-32AD-B7FF-F7371D1EB358}"/>
                </a:ext>
              </a:extLst>
            </p:cNvPr>
            <p:cNvSpPr/>
            <p:nvPr/>
          </p:nvSpPr>
          <p:spPr>
            <a:xfrm>
              <a:off x="8587278" y="2324666"/>
              <a:ext cx="532503" cy="453736"/>
            </a:xfrm>
            <a:prstGeom prst="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532503"/>
                        <a:gd name="connsiteY0" fmla="*/ 75624 h 453736"/>
                        <a:gd name="connsiteX1" fmla="*/ 75624 w 532503"/>
                        <a:gd name="connsiteY1" fmla="*/ 0 h 453736"/>
                        <a:gd name="connsiteX2" fmla="*/ 456879 w 532503"/>
                        <a:gd name="connsiteY2" fmla="*/ 0 h 453736"/>
                        <a:gd name="connsiteX3" fmla="*/ 532503 w 532503"/>
                        <a:gd name="connsiteY3" fmla="*/ 75624 h 453736"/>
                        <a:gd name="connsiteX4" fmla="*/ 532503 w 532503"/>
                        <a:gd name="connsiteY4" fmla="*/ 378112 h 453736"/>
                        <a:gd name="connsiteX5" fmla="*/ 456879 w 532503"/>
                        <a:gd name="connsiteY5" fmla="*/ 453736 h 453736"/>
                        <a:gd name="connsiteX6" fmla="*/ 75624 w 532503"/>
                        <a:gd name="connsiteY6" fmla="*/ 453736 h 453736"/>
                        <a:gd name="connsiteX7" fmla="*/ 0 w 532503"/>
                        <a:gd name="connsiteY7" fmla="*/ 378112 h 453736"/>
                        <a:gd name="connsiteX8" fmla="*/ 0 w 532503"/>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503" h="453736" fill="none" extrusionOk="0">
                          <a:moveTo>
                            <a:pt x="0" y="75624"/>
                          </a:moveTo>
                          <a:cubicBezTo>
                            <a:pt x="-4372" y="40833"/>
                            <a:pt x="30751" y="3830"/>
                            <a:pt x="75624" y="0"/>
                          </a:cubicBezTo>
                          <a:cubicBezTo>
                            <a:pt x="153331" y="-34756"/>
                            <a:pt x="317755" y="25093"/>
                            <a:pt x="456879" y="0"/>
                          </a:cubicBezTo>
                          <a:cubicBezTo>
                            <a:pt x="504936" y="-1097"/>
                            <a:pt x="524780" y="38758"/>
                            <a:pt x="532503" y="75624"/>
                          </a:cubicBezTo>
                          <a:cubicBezTo>
                            <a:pt x="552086" y="208497"/>
                            <a:pt x="500277" y="284302"/>
                            <a:pt x="532503" y="378112"/>
                          </a:cubicBezTo>
                          <a:cubicBezTo>
                            <a:pt x="532841" y="418714"/>
                            <a:pt x="500167" y="462122"/>
                            <a:pt x="456879" y="453736"/>
                          </a:cubicBezTo>
                          <a:cubicBezTo>
                            <a:pt x="357922" y="495465"/>
                            <a:pt x="251051" y="439856"/>
                            <a:pt x="75624" y="453736"/>
                          </a:cubicBezTo>
                          <a:cubicBezTo>
                            <a:pt x="33319" y="460745"/>
                            <a:pt x="4750" y="420800"/>
                            <a:pt x="0" y="378112"/>
                          </a:cubicBezTo>
                          <a:cubicBezTo>
                            <a:pt x="-21813" y="269998"/>
                            <a:pt x="27150" y="195072"/>
                            <a:pt x="0" y="75624"/>
                          </a:cubicBezTo>
                          <a:close/>
                        </a:path>
                        <a:path w="532503" h="453736" stroke="0" extrusionOk="0">
                          <a:moveTo>
                            <a:pt x="0" y="75624"/>
                          </a:moveTo>
                          <a:cubicBezTo>
                            <a:pt x="7880" y="35321"/>
                            <a:pt x="38512" y="-6445"/>
                            <a:pt x="75624" y="0"/>
                          </a:cubicBezTo>
                          <a:cubicBezTo>
                            <a:pt x="191405" y="-40507"/>
                            <a:pt x="293464" y="37257"/>
                            <a:pt x="456879" y="0"/>
                          </a:cubicBezTo>
                          <a:cubicBezTo>
                            <a:pt x="498718" y="-4829"/>
                            <a:pt x="536123" y="29352"/>
                            <a:pt x="532503" y="75624"/>
                          </a:cubicBezTo>
                          <a:cubicBezTo>
                            <a:pt x="562138" y="187496"/>
                            <a:pt x="507967" y="234964"/>
                            <a:pt x="532503" y="378112"/>
                          </a:cubicBezTo>
                          <a:cubicBezTo>
                            <a:pt x="529988" y="423131"/>
                            <a:pt x="493965" y="445976"/>
                            <a:pt x="456879" y="453736"/>
                          </a:cubicBezTo>
                          <a:cubicBezTo>
                            <a:pt x="283346" y="461615"/>
                            <a:pt x="260484" y="430319"/>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ttangolo arrotondato 33">
              <a:extLst>
                <a:ext uri="{FF2B5EF4-FFF2-40B4-BE49-F238E27FC236}">
                  <a16:creationId xmlns:a16="http://schemas.microsoft.com/office/drawing/2014/main" id="{BCA67212-304B-5EF6-085A-8C1307647642}"/>
                </a:ext>
              </a:extLst>
            </p:cNvPr>
            <p:cNvSpPr/>
            <p:nvPr/>
          </p:nvSpPr>
          <p:spPr>
            <a:xfrm>
              <a:off x="9128611" y="2324666"/>
              <a:ext cx="899397" cy="453736"/>
            </a:xfrm>
            <a:prstGeom prst="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899397"/>
                        <a:gd name="connsiteY0" fmla="*/ 75624 h 453736"/>
                        <a:gd name="connsiteX1" fmla="*/ 75624 w 899397"/>
                        <a:gd name="connsiteY1" fmla="*/ 0 h 453736"/>
                        <a:gd name="connsiteX2" fmla="*/ 449699 w 899397"/>
                        <a:gd name="connsiteY2" fmla="*/ 0 h 453736"/>
                        <a:gd name="connsiteX3" fmla="*/ 823773 w 899397"/>
                        <a:gd name="connsiteY3" fmla="*/ 0 h 453736"/>
                        <a:gd name="connsiteX4" fmla="*/ 899397 w 899397"/>
                        <a:gd name="connsiteY4" fmla="*/ 75624 h 453736"/>
                        <a:gd name="connsiteX5" fmla="*/ 899397 w 899397"/>
                        <a:gd name="connsiteY5" fmla="*/ 378112 h 453736"/>
                        <a:gd name="connsiteX6" fmla="*/ 823773 w 899397"/>
                        <a:gd name="connsiteY6" fmla="*/ 453736 h 453736"/>
                        <a:gd name="connsiteX7" fmla="*/ 449699 w 899397"/>
                        <a:gd name="connsiteY7" fmla="*/ 453736 h 453736"/>
                        <a:gd name="connsiteX8" fmla="*/ 75624 w 899397"/>
                        <a:gd name="connsiteY8" fmla="*/ 453736 h 453736"/>
                        <a:gd name="connsiteX9" fmla="*/ 0 w 899397"/>
                        <a:gd name="connsiteY9" fmla="*/ 378112 h 453736"/>
                        <a:gd name="connsiteX10" fmla="*/ 0 w 899397"/>
                        <a:gd name="connsiteY10"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9397" h="453736" fill="none" extrusionOk="0">
                          <a:moveTo>
                            <a:pt x="0" y="75624"/>
                          </a:moveTo>
                          <a:cubicBezTo>
                            <a:pt x="6374" y="37904"/>
                            <a:pt x="37419" y="11570"/>
                            <a:pt x="75624" y="0"/>
                          </a:cubicBezTo>
                          <a:cubicBezTo>
                            <a:pt x="196516" y="-12033"/>
                            <a:pt x="339469" y="33809"/>
                            <a:pt x="449699" y="0"/>
                          </a:cubicBezTo>
                          <a:cubicBezTo>
                            <a:pt x="559929" y="-33809"/>
                            <a:pt x="662118" y="34559"/>
                            <a:pt x="823773" y="0"/>
                          </a:cubicBezTo>
                          <a:cubicBezTo>
                            <a:pt x="865877" y="-1164"/>
                            <a:pt x="900919" y="42244"/>
                            <a:pt x="899397" y="75624"/>
                          </a:cubicBezTo>
                          <a:cubicBezTo>
                            <a:pt x="914028" y="186444"/>
                            <a:pt x="889635" y="286038"/>
                            <a:pt x="899397" y="378112"/>
                          </a:cubicBezTo>
                          <a:cubicBezTo>
                            <a:pt x="898858" y="426887"/>
                            <a:pt x="870289" y="454658"/>
                            <a:pt x="823773" y="453736"/>
                          </a:cubicBezTo>
                          <a:cubicBezTo>
                            <a:pt x="748876" y="463117"/>
                            <a:pt x="572886" y="427544"/>
                            <a:pt x="449699" y="453736"/>
                          </a:cubicBezTo>
                          <a:cubicBezTo>
                            <a:pt x="326512" y="479928"/>
                            <a:pt x="246089" y="450581"/>
                            <a:pt x="75624" y="453736"/>
                          </a:cubicBezTo>
                          <a:cubicBezTo>
                            <a:pt x="35732" y="447212"/>
                            <a:pt x="3108" y="426618"/>
                            <a:pt x="0" y="378112"/>
                          </a:cubicBezTo>
                          <a:cubicBezTo>
                            <a:pt x="-7720" y="285947"/>
                            <a:pt x="31718" y="196934"/>
                            <a:pt x="0" y="75624"/>
                          </a:cubicBezTo>
                          <a:close/>
                        </a:path>
                        <a:path w="899397" h="453736" stroke="0" extrusionOk="0">
                          <a:moveTo>
                            <a:pt x="0" y="75624"/>
                          </a:moveTo>
                          <a:cubicBezTo>
                            <a:pt x="7880" y="35321"/>
                            <a:pt x="38512" y="-6445"/>
                            <a:pt x="75624" y="0"/>
                          </a:cubicBezTo>
                          <a:cubicBezTo>
                            <a:pt x="207351" y="-11931"/>
                            <a:pt x="335522" y="3833"/>
                            <a:pt x="449699" y="0"/>
                          </a:cubicBezTo>
                          <a:cubicBezTo>
                            <a:pt x="563877" y="-3833"/>
                            <a:pt x="643958" y="15691"/>
                            <a:pt x="823773" y="0"/>
                          </a:cubicBezTo>
                          <a:cubicBezTo>
                            <a:pt x="864639" y="-4783"/>
                            <a:pt x="888000" y="34881"/>
                            <a:pt x="899397" y="75624"/>
                          </a:cubicBezTo>
                          <a:cubicBezTo>
                            <a:pt x="914850" y="186024"/>
                            <a:pt x="895027" y="292681"/>
                            <a:pt x="899397" y="378112"/>
                          </a:cubicBezTo>
                          <a:cubicBezTo>
                            <a:pt x="905651" y="419984"/>
                            <a:pt x="875284" y="458531"/>
                            <a:pt x="823773" y="453736"/>
                          </a:cubicBezTo>
                          <a:cubicBezTo>
                            <a:pt x="697350" y="464512"/>
                            <a:pt x="603048" y="431437"/>
                            <a:pt x="449699" y="453736"/>
                          </a:cubicBezTo>
                          <a:cubicBezTo>
                            <a:pt x="296350" y="476035"/>
                            <a:pt x="155454" y="424926"/>
                            <a:pt x="75624" y="453736"/>
                          </a:cubicBezTo>
                          <a:cubicBezTo>
                            <a:pt x="41858" y="461027"/>
                            <a:pt x="-5694" y="410900"/>
                            <a:pt x="0" y="378112"/>
                          </a:cubicBezTo>
                          <a:cubicBezTo>
                            <a:pt x="-28109" y="244792"/>
                            <a:pt x="29725" y="158229"/>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ttangolo arrotondato 33">
              <a:extLst>
                <a:ext uri="{FF2B5EF4-FFF2-40B4-BE49-F238E27FC236}">
                  <a16:creationId xmlns:a16="http://schemas.microsoft.com/office/drawing/2014/main" id="{6036E805-835E-4BE1-A01E-05B6EAE7B9E8}"/>
                </a:ext>
              </a:extLst>
            </p:cNvPr>
            <p:cNvSpPr/>
            <p:nvPr/>
          </p:nvSpPr>
          <p:spPr>
            <a:xfrm>
              <a:off x="10063902" y="2305718"/>
              <a:ext cx="614045" cy="453736"/>
            </a:xfrm>
            <a:prstGeom prst="rect">
              <a:avLst/>
            </a:prstGeom>
            <a:solidFill>
              <a:srgbClr val="FF4545">
                <a:alpha val="50196"/>
              </a:srgbClr>
            </a:solidFill>
            <a:ln w="19050">
              <a:solidFill>
                <a:srgbClr val="C00000"/>
              </a:solidFill>
              <a:extLst>
                <a:ext uri="{C807C97D-BFC1-408E-A445-0C87EB9F89A2}">
                  <ask:lineSketchStyleProps xmlns:ask="http://schemas.microsoft.com/office/drawing/2018/sketchyshapes" sd="3336517340">
                    <a:custGeom>
                      <a:avLst/>
                      <a:gdLst>
                        <a:gd name="connsiteX0" fmla="*/ 0 w 614045"/>
                        <a:gd name="connsiteY0" fmla="*/ 75624 h 453736"/>
                        <a:gd name="connsiteX1" fmla="*/ 75624 w 614045"/>
                        <a:gd name="connsiteY1" fmla="*/ 0 h 453736"/>
                        <a:gd name="connsiteX2" fmla="*/ 538421 w 614045"/>
                        <a:gd name="connsiteY2" fmla="*/ 0 h 453736"/>
                        <a:gd name="connsiteX3" fmla="*/ 614045 w 614045"/>
                        <a:gd name="connsiteY3" fmla="*/ 75624 h 453736"/>
                        <a:gd name="connsiteX4" fmla="*/ 614045 w 614045"/>
                        <a:gd name="connsiteY4" fmla="*/ 378112 h 453736"/>
                        <a:gd name="connsiteX5" fmla="*/ 538421 w 614045"/>
                        <a:gd name="connsiteY5" fmla="*/ 453736 h 453736"/>
                        <a:gd name="connsiteX6" fmla="*/ 75624 w 614045"/>
                        <a:gd name="connsiteY6" fmla="*/ 453736 h 453736"/>
                        <a:gd name="connsiteX7" fmla="*/ 0 w 614045"/>
                        <a:gd name="connsiteY7" fmla="*/ 378112 h 453736"/>
                        <a:gd name="connsiteX8" fmla="*/ 0 w 614045"/>
                        <a:gd name="connsiteY8"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045" h="453736" fill="none" extrusionOk="0">
                          <a:moveTo>
                            <a:pt x="0" y="75624"/>
                          </a:moveTo>
                          <a:cubicBezTo>
                            <a:pt x="-4372" y="40833"/>
                            <a:pt x="30751" y="3830"/>
                            <a:pt x="75624" y="0"/>
                          </a:cubicBezTo>
                          <a:cubicBezTo>
                            <a:pt x="225914" y="-1184"/>
                            <a:pt x="392966" y="21938"/>
                            <a:pt x="538421" y="0"/>
                          </a:cubicBezTo>
                          <a:cubicBezTo>
                            <a:pt x="586478" y="-1097"/>
                            <a:pt x="606322" y="38758"/>
                            <a:pt x="614045" y="75624"/>
                          </a:cubicBezTo>
                          <a:cubicBezTo>
                            <a:pt x="633628" y="208497"/>
                            <a:pt x="581819" y="284302"/>
                            <a:pt x="614045" y="378112"/>
                          </a:cubicBezTo>
                          <a:cubicBezTo>
                            <a:pt x="614383" y="418714"/>
                            <a:pt x="581709" y="462122"/>
                            <a:pt x="538421" y="453736"/>
                          </a:cubicBezTo>
                          <a:cubicBezTo>
                            <a:pt x="355250" y="503153"/>
                            <a:pt x="283321" y="406837"/>
                            <a:pt x="75624" y="453736"/>
                          </a:cubicBezTo>
                          <a:cubicBezTo>
                            <a:pt x="33319" y="460745"/>
                            <a:pt x="4750" y="420800"/>
                            <a:pt x="0" y="378112"/>
                          </a:cubicBezTo>
                          <a:cubicBezTo>
                            <a:pt x="-21813" y="269998"/>
                            <a:pt x="27150" y="195072"/>
                            <a:pt x="0" y="75624"/>
                          </a:cubicBezTo>
                          <a:close/>
                        </a:path>
                        <a:path w="614045" h="453736" stroke="0" extrusionOk="0">
                          <a:moveTo>
                            <a:pt x="0" y="75624"/>
                          </a:moveTo>
                          <a:cubicBezTo>
                            <a:pt x="7880" y="35321"/>
                            <a:pt x="38512" y="-6445"/>
                            <a:pt x="75624" y="0"/>
                          </a:cubicBezTo>
                          <a:cubicBezTo>
                            <a:pt x="206274" y="-43806"/>
                            <a:pt x="346177" y="34303"/>
                            <a:pt x="538421" y="0"/>
                          </a:cubicBezTo>
                          <a:cubicBezTo>
                            <a:pt x="580260" y="-4829"/>
                            <a:pt x="617665" y="29352"/>
                            <a:pt x="614045" y="75624"/>
                          </a:cubicBezTo>
                          <a:cubicBezTo>
                            <a:pt x="643680" y="187496"/>
                            <a:pt x="589509" y="234964"/>
                            <a:pt x="614045" y="378112"/>
                          </a:cubicBezTo>
                          <a:cubicBezTo>
                            <a:pt x="611530" y="423131"/>
                            <a:pt x="575507" y="445976"/>
                            <a:pt x="538421" y="453736"/>
                          </a:cubicBezTo>
                          <a:cubicBezTo>
                            <a:pt x="377495" y="462020"/>
                            <a:pt x="226960" y="452778"/>
                            <a:pt x="75624" y="453736"/>
                          </a:cubicBezTo>
                          <a:cubicBezTo>
                            <a:pt x="30219" y="453044"/>
                            <a:pt x="11717" y="423833"/>
                            <a:pt x="0" y="378112"/>
                          </a:cubicBezTo>
                          <a:cubicBezTo>
                            <a:pt x="-9803" y="239801"/>
                            <a:pt x="34054" y="208102"/>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ttangolo arrotondato 33">
              <a:extLst>
                <a:ext uri="{FF2B5EF4-FFF2-40B4-BE49-F238E27FC236}">
                  <a16:creationId xmlns:a16="http://schemas.microsoft.com/office/drawing/2014/main" id="{4557964E-D6E7-65AF-A3AF-980C44B8B580}"/>
                </a:ext>
              </a:extLst>
            </p:cNvPr>
            <p:cNvSpPr/>
            <p:nvPr/>
          </p:nvSpPr>
          <p:spPr>
            <a:xfrm>
              <a:off x="8908559" y="3186138"/>
              <a:ext cx="1330158" cy="520911"/>
            </a:xfrm>
            <a:prstGeom prst="rect">
              <a:avLst/>
            </a:prstGeom>
            <a:solidFill>
              <a:srgbClr val="767171">
                <a:alpha val="50196"/>
              </a:srgbClr>
            </a:solidFill>
            <a:ln w="19050">
              <a:solidFill>
                <a:schemeClr val="bg2">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ttangolo arrotondato 33">
              <a:extLst>
                <a:ext uri="{FF2B5EF4-FFF2-40B4-BE49-F238E27FC236}">
                  <a16:creationId xmlns:a16="http://schemas.microsoft.com/office/drawing/2014/main" id="{94DD7593-37B2-AF9A-917A-56483908B5C2}"/>
                </a:ext>
              </a:extLst>
            </p:cNvPr>
            <p:cNvSpPr/>
            <p:nvPr/>
          </p:nvSpPr>
          <p:spPr>
            <a:xfrm>
              <a:off x="12248266" y="1325734"/>
              <a:ext cx="2164321" cy="453736"/>
            </a:xfrm>
            <a:prstGeom prst="rect">
              <a:avLst/>
            </a:prstGeom>
            <a:solidFill>
              <a:srgbClr val="00B050">
                <a:alpha val="50196"/>
              </a:srgbClr>
            </a:solidFill>
            <a:ln w="19050">
              <a:solidFill>
                <a:schemeClr val="accent6">
                  <a:lumMod val="50000"/>
                </a:schemeClr>
              </a:solidFill>
              <a:extLst>
                <a:ext uri="{C807C97D-BFC1-408E-A445-0C87EB9F89A2}">
                  <ask:lineSketchStyleProps xmlns:ask="http://schemas.microsoft.com/office/drawing/2018/sketchyshapes" sd="3336517340">
                    <a:custGeom>
                      <a:avLst/>
                      <a:gdLst>
                        <a:gd name="connsiteX0" fmla="*/ 0 w 2164321"/>
                        <a:gd name="connsiteY0" fmla="*/ 75624 h 453736"/>
                        <a:gd name="connsiteX1" fmla="*/ 75624 w 2164321"/>
                        <a:gd name="connsiteY1" fmla="*/ 0 h 453736"/>
                        <a:gd name="connsiteX2" fmla="*/ 599023 w 2164321"/>
                        <a:gd name="connsiteY2" fmla="*/ 0 h 453736"/>
                        <a:gd name="connsiteX3" fmla="*/ 1142553 w 2164321"/>
                        <a:gd name="connsiteY3" fmla="*/ 0 h 453736"/>
                        <a:gd name="connsiteX4" fmla="*/ 2088697 w 2164321"/>
                        <a:gd name="connsiteY4" fmla="*/ 0 h 453736"/>
                        <a:gd name="connsiteX5" fmla="*/ 2164321 w 2164321"/>
                        <a:gd name="connsiteY5" fmla="*/ 75624 h 453736"/>
                        <a:gd name="connsiteX6" fmla="*/ 2164321 w 2164321"/>
                        <a:gd name="connsiteY6" fmla="*/ 378112 h 453736"/>
                        <a:gd name="connsiteX7" fmla="*/ 2088697 w 2164321"/>
                        <a:gd name="connsiteY7" fmla="*/ 453736 h 453736"/>
                        <a:gd name="connsiteX8" fmla="*/ 1585429 w 2164321"/>
                        <a:gd name="connsiteY8" fmla="*/ 453736 h 453736"/>
                        <a:gd name="connsiteX9" fmla="*/ 1122422 w 2164321"/>
                        <a:gd name="connsiteY9" fmla="*/ 453736 h 453736"/>
                        <a:gd name="connsiteX10" fmla="*/ 578892 w 2164321"/>
                        <a:gd name="connsiteY10" fmla="*/ 453736 h 453736"/>
                        <a:gd name="connsiteX11" fmla="*/ 75624 w 2164321"/>
                        <a:gd name="connsiteY11" fmla="*/ 453736 h 453736"/>
                        <a:gd name="connsiteX12" fmla="*/ 0 w 2164321"/>
                        <a:gd name="connsiteY12" fmla="*/ 378112 h 453736"/>
                        <a:gd name="connsiteX13" fmla="*/ 0 w 2164321"/>
                        <a:gd name="connsiteY13" fmla="*/ 75624 h 4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4321" h="453736" fill="none" extrusionOk="0">
                          <a:moveTo>
                            <a:pt x="0" y="75624"/>
                          </a:moveTo>
                          <a:cubicBezTo>
                            <a:pt x="338" y="32694"/>
                            <a:pt x="35380" y="8386"/>
                            <a:pt x="75624" y="0"/>
                          </a:cubicBezTo>
                          <a:cubicBezTo>
                            <a:pt x="214476" y="-8596"/>
                            <a:pt x="355975" y="20669"/>
                            <a:pt x="599023" y="0"/>
                          </a:cubicBezTo>
                          <a:cubicBezTo>
                            <a:pt x="842071" y="-20669"/>
                            <a:pt x="1020327" y="143"/>
                            <a:pt x="1142553" y="0"/>
                          </a:cubicBezTo>
                          <a:cubicBezTo>
                            <a:pt x="1264779" y="-143"/>
                            <a:pt x="1641142" y="49863"/>
                            <a:pt x="2088697" y="0"/>
                          </a:cubicBezTo>
                          <a:cubicBezTo>
                            <a:pt x="2137411" y="4072"/>
                            <a:pt x="2170381" y="42600"/>
                            <a:pt x="2164321" y="75624"/>
                          </a:cubicBezTo>
                          <a:cubicBezTo>
                            <a:pt x="2179980" y="150724"/>
                            <a:pt x="2156240" y="307268"/>
                            <a:pt x="2164321" y="378112"/>
                          </a:cubicBezTo>
                          <a:cubicBezTo>
                            <a:pt x="2170577" y="419982"/>
                            <a:pt x="2127661" y="462914"/>
                            <a:pt x="2088697" y="453736"/>
                          </a:cubicBezTo>
                          <a:cubicBezTo>
                            <a:pt x="1914764" y="490553"/>
                            <a:pt x="1784038" y="415689"/>
                            <a:pt x="1585429" y="453736"/>
                          </a:cubicBezTo>
                          <a:cubicBezTo>
                            <a:pt x="1386820" y="491783"/>
                            <a:pt x="1246027" y="437929"/>
                            <a:pt x="1122422" y="453736"/>
                          </a:cubicBezTo>
                          <a:cubicBezTo>
                            <a:pt x="998817" y="469543"/>
                            <a:pt x="830652" y="424706"/>
                            <a:pt x="578892" y="453736"/>
                          </a:cubicBezTo>
                          <a:cubicBezTo>
                            <a:pt x="327132" y="482766"/>
                            <a:pt x="273731" y="437963"/>
                            <a:pt x="75624" y="453736"/>
                          </a:cubicBezTo>
                          <a:cubicBezTo>
                            <a:pt x="31003" y="446967"/>
                            <a:pt x="-8878" y="416150"/>
                            <a:pt x="0" y="378112"/>
                          </a:cubicBezTo>
                          <a:cubicBezTo>
                            <a:pt x="-30785" y="250005"/>
                            <a:pt x="14563" y="170715"/>
                            <a:pt x="0" y="75624"/>
                          </a:cubicBezTo>
                          <a:close/>
                        </a:path>
                        <a:path w="2164321" h="453736" stroke="0" extrusionOk="0">
                          <a:moveTo>
                            <a:pt x="0" y="75624"/>
                          </a:moveTo>
                          <a:cubicBezTo>
                            <a:pt x="7880" y="35321"/>
                            <a:pt x="38512" y="-6445"/>
                            <a:pt x="75624" y="0"/>
                          </a:cubicBezTo>
                          <a:cubicBezTo>
                            <a:pt x="282785" y="-12995"/>
                            <a:pt x="329289" y="30365"/>
                            <a:pt x="578892" y="0"/>
                          </a:cubicBezTo>
                          <a:cubicBezTo>
                            <a:pt x="828495" y="-30365"/>
                            <a:pt x="899537" y="37737"/>
                            <a:pt x="1062030" y="0"/>
                          </a:cubicBezTo>
                          <a:cubicBezTo>
                            <a:pt x="1224523" y="-37737"/>
                            <a:pt x="1409831" y="47048"/>
                            <a:pt x="1504906" y="0"/>
                          </a:cubicBezTo>
                          <a:cubicBezTo>
                            <a:pt x="1599981" y="-47048"/>
                            <a:pt x="1836764" y="36151"/>
                            <a:pt x="2088697" y="0"/>
                          </a:cubicBezTo>
                          <a:cubicBezTo>
                            <a:pt x="2127948" y="3253"/>
                            <a:pt x="2159641" y="26098"/>
                            <a:pt x="2164321" y="75624"/>
                          </a:cubicBezTo>
                          <a:cubicBezTo>
                            <a:pt x="2185680" y="203989"/>
                            <a:pt x="2162104" y="267816"/>
                            <a:pt x="2164321" y="378112"/>
                          </a:cubicBezTo>
                          <a:cubicBezTo>
                            <a:pt x="2160682" y="419186"/>
                            <a:pt x="2142180" y="457691"/>
                            <a:pt x="2088697" y="453736"/>
                          </a:cubicBezTo>
                          <a:cubicBezTo>
                            <a:pt x="1911620" y="496559"/>
                            <a:pt x="1814549" y="421794"/>
                            <a:pt x="1585429" y="453736"/>
                          </a:cubicBezTo>
                          <a:cubicBezTo>
                            <a:pt x="1356309" y="485678"/>
                            <a:pt x="1320748" y="396630"/>
                            <a:pt x="1062030" y="453736"/>
                          </a:cubicBezTo>
                          <a:cubicBezTo>
                            <a:pt x="803312" y="510842"/>
                            <a:pt x="662947" y="446679"/>
                            <a:pt x="518500" y="453736"/>
                          </a:cubicBezTo>
                          <a:cubicBezTo>
                            <a:pt x="374053" y="460793"/>
                            <a:pt x="229703" y="439404"/>
                            <a:pt x="75624" y="453736"/>
                          </a:cubicBezTo>
                          <a:cubicBezTo>
                            <a:pt x="40149" y="452639"/>
                            <a:pt x="-7723" y="424778"/>
                            <a:pt x="0" y="378112"/>
                          </a:cubicBezTo>
                          <a:cubicBezTo>
                            <a:pt x="-19583" y="245239"/>
                            <a:pt x="32226" y="169434"/>
                            <a:pt x="0" y="756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ttangolo arrotondato 33">
              <a:extLst>
                <a:ext uri="{FF2B5EF4-FFF2-40B4-BE49-F238E27FC236}">
                  <a16:creationId xmlns:a16="http://schemas.microsoft.com/office/drawing/2014/main" id="{18CE588A-FC1C-0302-BB73-AC89D8F53C61}"/>
                </a:ext>
              </a:extLst>
            </p:cNvPr>
            <p:cNvSpPr/>
            <p:nvPr/>
          </p:nvSpPr>
          <p:spPr>
            <a:xfrm>
              <a:off x="11006326" y="4978852"/>
              <a:ext cx="669480" cy="453736"/>
            </a:xfrm>
            <a:prstGeom prst="rect">
              <a:avLst/>
            </a:prstGeom>
            <a:solidFill>
              <a:srgbClr val="B889DB">
                <a:alpha val="50196"/>
              </a:srgbClr>
            </a:solidFill>
            <a:ln w="19050">
              <a:solidFill>
                <a:srgbClr val="7030A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CasellaDiTesto 75">
            <a:extLst>
              <a:ext uri="{FF2B5EF4-FFF2-40B4-BE49-F238E27FC236}">
                <a16:creationId xmlns:a16="http://schemas.microsoft.com/office/drawing/2014/main" id="{0AF6FA29-E6D1-E268-8051-BC5DB485E8A7}"/>
              </a:ext>
            </a:extLst>
          </p:cNvPr>
          <p:cNvSpPr txBox="1"/>
          <p:nvPr/>
        </p:nvSpPr>
        <p:spPr>
          <a:xfrm>
            <a:off x="8765935" y="978146"/>
            <a:ext cx="652743" cy="369332"/>
          </a:xfrm>
          <a:prstGeom prst="rect">
            <a:avLst/>
          </a:prstGeom>
          <a:noFill/>
        </p:spPr>
        <p:txBody>
          <a:bodyPr wrap="none" rtlCol="0">
            <a:spAutoFit/>
          </a:bodyPr>
          <a:lstStyle/>
          <a:p>
            <a:r>
              <a:rPr lang="it-IT" dirty="0">
                <a:solidFill>
                  <a:srgbClr val="C00000"/>
                </a:solidFill>
              </a:rPr>
              <a:t>2024</a:t>
            </a:r>
            <a:endParaRPr lang="en-US" dirty="0">
              <a:solidFill>
                <a:srgbClr val="C00000"/>
              </a:solidFill>
            </a:endParaRPr>
          </a:p>
        </p:txBody>
      </p:sp>
    </p:spTree>
    <p:extLst>
      <p:ext uri="{BB962C8B-B14F-4D97-AF65-F5344CB8AC3E}">
        <p14:creationId xmlns:p14="http://schemas.microsoft.com/office/powerpoint/2010/main" val="1376516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err="1">
                <a:solidFill>
                  <a:schemeClr val="bg1"/>
                </a:solidFill>
              </a:rPr>
              <a:t>Outline</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D3D70399-EE1B-4DAC-5E7C-1B262427DE6E}"/>
              </a:ext>
            </a:extLst>
          </p:cNvPr>
          <p:cNvSpPr txBox="1"/>
          <p:nvPr/>
        </p:nvSpPr>
        <p:spPr>
          <a:xfrm>
            <a:off x="1597572" y="2610770"/>
            <a:ext cx="9059918"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t>General considerations on LNL accelerators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PIAVE-TANDEM-ALPI complex: current status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u="sng" dirty="0"/>
              <a:t>PA AD tests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CN/AN2000 news</a:t>
            </a:r>
          </a:p>
          <a:p>
            <a:endParaRPr lang="en-US" sz="2800" dirty="0"/>
          </a:p>
        </p:txBody>
      </p:sp>
    </p:spTree>
    <p:extLst>
      <p:ext uri="{BB962C8B-B14F-4D97-AF65-F5344CB8AC3E}">
        <p14:creationId xmlns:p14="http://schemas.microsoft.com/office/powerpoint/2010/main" val="4245635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r>
              <a:rPr lang="en-US" sz="4000" b="1" dirty="0">
                <a:solidFill>
                  <a:schemeClr val="bg1"/>
                </a:solidFill>
              </a:rPr>
              <a:t>Accelerator division tests (under construction)</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mc:AlternateContent xmlns:mc="http://schemas.openxmlformats.org/markup-compatibility/2006" xmlns:a14="http://schemas.microsoft.com/office/drawing/2010/main">
        <mc:Choice Requires="a14">
          <p:sp>
            <p:nvSpPr>
              <p:cNvPr id="8" name="Segnaposto contenuto 2">
                <a:extLst>
                  <a:ext uri="{FF2B5EF4-FFF2-40B4-BE49-F238E27FC236}">
                    <a16:creationId xmlns:a16="http://schemas.microsoft.com/office/drawing/2014/main" id="{8584C524-DA8F-D820-EAF5-6192E6C67A91}"/>
                  </a:ext>
                </a:extLst>
              </p:cNvPr>
              <p:cNvSpPr txBox="1">
                <a:spLocks/>
              </p:cNvSpPr>
              <p:nvPr/>
            </p:nvSpPr>
            <p:spPr>
              <a:xfrm>
                <a:off x="506400" y="1429867"/>
                <a:ext cx="9622679" cy="4724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From 1 - 15 February: Xe beam (if possible),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1 GeV.</a:t>
                </a:r>
              </a:p>
            </p:txBody>
          </p:sp>
        </mc:Choice>
        <mc:Fallback xmlns="">
          <p:sp>
            <p:nvSpPr>
              <p:cNvPr id="8" name="Segnaposto contenuto 2">
                <a:extLst>
                  <a:ext uri="{FF2B5EF4-FFF2-40B4-BE49-F238E27FC236}">
                    <a16:creationId xmlns:a16="http://schemas.microsoft.com/office/drawing/2014/main" id="{8584C524-DA8F-D820-EAF5-6192E6C67A91}"/>
                  </a:ext>
                </a:extLst>
              </p:cNvPr>
              <p:cNvSpPr txBox="1">
                <a:spLocks noRot="1" noChangeAspect="1" noMove="1" noResize="1" noEditPoints="1" noAdjustHandles="1" noChangeArrowheads="1" noChangeShapeType="1" noTextEdit="1"/>
              </p:cNvSpPr>
              <p:nvPr/>
            </p:nvSpPr>
            <p:spPr>
              <a:xfrm>
                <a:off x="506400" y="1429867"/>
                <a:ext cx="9622679" cy="4724400"/>
              </a:xfrm>
              <a:prstGeom prst="rect">
                <a:avLst/>
              </a:prstGeom>
              <a:blipFill>
                <a:blip r:embed="rId4"/>
                <a:stretch>
                  <a:fillRect l="-1267" t="-2194"/>
                </a:stretch>
              </a:blipFill>
            </p:spPr>
            <p:txBody>
              <a:bodyPr/>
              <a:lstStyle/>
              <a:p>
                <a:r>
                  <a:rPr lang="it-IT">
                    <a:noFill/>
                  </a:rPr>
                  <a:t> </a:t>
                </a:r>
              </a:p>
            </p:txBody>
          </p:sp>
        </mc:Fallback>
      </mc:AlternateContent>
      <p:sp>
        <p:nvSpPr>
          <p:cNvPr id="9" name="CasellaDiTesto 4">
            <a:extLst>
              <a:ext uri="{FF2B5EF4-FFF2-40B4-BE49-F238E27FC236}">
                <a16:creationId xmlns:a16="http://schemas.microsoft.com/office/drawing/2014/main" id="{21635750-A9F0-AB1C-0E2A-72639A001ED0}"/>
              </a:ext>
            </a:extLst>
          </p:cNvPr>
          <p:cNvSpPr txBox="1"/>
          <p:nvPr/>
        </p:nvSpPr>
        <p:spPr>
          <a:xfrm>
            <a:off x="346842" y="1936351"/>
            <a:ext cx="6285186" cy="1938992"/>
          </a:xfrm>
          <a:prstGeom prst="rect">
            <a:avLst/>
          </a:prstGeom>
          <a:noFill/>
        </p:spPr>
        <p:txBody>
          <a:bodyPr wrap="square" rtlCol="0">
            <a:spAutoFit/>
          </a:bodyPr>
          <a:lstStyle/>
          <a:p>
            <a:r>
              <a:rPr lang="en-US" sz="2000" b="1" dirty="0"/>
              <a:t>Where we are (</a:t>
            </a:r>
            <a:r>
              <a:rPr lang="en-US" sz="2000" b="1" dirty="0" err="1"/>
              <a:t>w.r.</a:t>
            </a:r>
            <a:r>
              <a:rPr lang="en-US" sz="2000" b="1" dirty="0"/>
              <a:t> to last campaign):</a:t>
            </a:r>
          </a:p>
          <a:p>
            <a:pPr marL="742950" lvl="1" indent="-285750">
              <a:buFont typeface="Arial" panose="020B0604020202020204" pitchFamily="34" charset="0"/>
              <a:buChar char="•"/>
            </a:pPr>
            <a:r>
              <a:rPr lang="en-US" sz="2000" dirty="0"/>
              <a:t>Re-alignment of the SRFQ12 and SRFs cavities</a:t>
            </a:r>
          </a:p>
          <a:p>
            <a:pPr marL="742950" lvl="1" indent="-285750">
              <a:buFont typeface="Arial" panose="020B0604020202020204" pitchFamily="34" charset="0"/>
              <a:buChar char="•"/>
            </a:pPr>
            <a:r>
              <a:rPr lang="en-US" sz="2000" dirty="0"/>
              <a:t>New SRF control system</a:t>
            </a:r>
          </a:p>
          <a:p>
            <a:pPr marL="742950" lvl="1" indent="-285750">
              <a:buFont typeface="Arial" panose="020B0604020202020204" pitchFamily="34" charset="0"/>
              <a:buChar char="•"/>
            </a:pPr>
            <a:r>
              <a:rPr lang="en-US" sz="2000" dirty="0"/>
              <a:t>We need to check on the bunchers calibration. </a:t>
            </a:r>
            <a:r>
              <a:rPr lang="en-US" sz="2000" b="1" dirty="0"/>
              <a:t>Huge impact on the long. </a:t>
            </a:r>
            <a:r>
              <a:rPr lang="en-US" sz="2000" b="1" dirty="0" err="1"/>
              <a:t>dyn</a:t>
            </a:r>
            <a:r>
              <a:rPr lang="en-US" sz="2000" b="1" dirty="0"/>
              <a:t>.</a:t>
            </a:r>
          </a:p>
          <a:p>
            <a:pPr marL="742950" lvl="1" indent="-285750">
              <a:buFont typeface="Arial" panose="020B0604020202020204" pitchFamily="34" charset="0"/>
              <a:buChar char="•"/>
            </a:pPr>
            <a:r>
              <a:rPr lang="en-US" sz="2000" dirty="0"/>
              <a:t>New results from TSO.</a:t>
            </a:r>
          </a:p>
        </p:txBody>
      </p:sp>
      <p:sp>
        <p:nvSpPr>
          <p:cNvPr id="10" name="Parentesi graffa chiusa 8">
            <a:extLst>
              <a:ext uri="{FF2B5EF4-FFF2-40B4-BE49-F238E27FC236}">
                <a16:creationId xmlns:a16="http://schemas.microsoft.com/office/drawing/2014/main" id="{3328C8C6-10E8-0AD9-BD66-84852ED26751}"/>
              </a:ext>
            </a:extLst>
          </p:cNvPr>
          <p:cNvSpPr/>
          <p:nvPr/>
        </p:nvSpPr>
        <p:spPr bwMode="auto">
          <a:xfrm rot="5400000">
            <a:off x="4056717" y="3109467"/>
            <a:ext cx="447995" cy="5745620"/>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p:sp>
        <p:nvSpPr>
          <p:cNvPr id="11" name="Parentesi graffa chiusa 9">
            <a:extLst>
              <a:ext uri="{FF2B5EF4-FFF2-40B4-BE49-F238E27FC236}">
                <a16:creationId xmlns:a16="http://schemas.microsoft.com/office/drawing/2014/main" id="{71CC0B78-E1E2-2009-AD5C-4F20843E8DE9}"/>
              </a:ext>
            </a:extLst>
          </p:cNvPr>
          <p:cNvSpPr/>
          <p:nvPr/>
        </p:nvSpPr>
        <p:spPr bwMode="auto">
          <a:xfrm rot="5400000">
            <a:off x="8838618" y="4073184"/>
            <a:ext cx="447995" cy="3818183"/>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p:sp>
        <p:nvSpPr>
          <p:cNvPr id="12" name="CasellaDiTesto 10">
            <a:extLst>
              <a:ext uri="{FF2B5EF4-FFF2-40B4-BE49-F238E27FC236}">
                <a16:creationId xmlns:a16="http://schemas.microsoft.com/office/drawing/2014/main" id="{69846817-797D-9C0A-42AF-5F8CF09B1818}"/>
              </a:ext>
            </a:extLst>
          </p:cNvPr>
          <p:cNvSpPr txBox="1"/>
          <p:nvPr/>
        </p:nvSpPr>
        <p:spPr>
          <a:xfrm>
            <a:off x="2256268" y="6230216"/>
            <a:ext cx="3933763" cy="400110"/>
          </a:xfrm>
          <a:prstGeom prst="rect">
            <a:avLst/>
          </a:prstGeom>
          <a:noFill/>
        </p:spPr>
        <p:txBody>
          <a:bodyPr wrap="square" rtlCol="0">
            <a:spAutoFit/>
          </a:bodyPr>
          <a:lstStyle/>
          <a:p>
            <a:r>
              <a:rPr lang="en-US" sz="2000" dirty="0"/>
              <a:t>“Standard” </a:t>
            </a:r>
            <a:r>
              <a:rPr lang="en-US" sz="2000" dirty="0" err="1"/>
              <a:t>linac</a:t>
            </a:r>
            <a:r>
              <a:rPr lang="en-US" sz="2000" dirty="0"/>
              <a:t> studies pre-runs</a:t>
            </a:r>
          </a:p>
        </p:txBody>
      </p:sp>
      <p:sp>
        <p:nvSpPr>
          <p:cNvPr id="13" name="CasellaDiTesto 11">
            <a:extLst>
              <a:ext uri="{FF2B5EF4-FFF2-40B4-BE49-F238E27FC236}">
                <a16:creationId xmlns:a16="http://schemas.microsoft.com/office/drawing/2014/main" id="{C7174798-797E-BD27-7842-2051A7B65453}"/>
              </a:ext>
            </a:extLst>
          </p:cNvPr>
          <p:cNvSpPr txBox="1"/>
          <p:nvPr/>
        </p:nvSpPr>
        <p:spPr>
          <a:xfrm>
            <a:off x="7375987" y="6276506"/>
            <a:ext cx="3595720" cy="400110"/>
          </a:xfrm>
          <a:prstGeom prst="rect">
            <a:avLst/>
          </a:prstGeom>
          <a:noFill/>
        </p:spPr>
        <p:txBody>
          <a:bodyPr wrap="square" rtlCol="0">
            <a:spAutoFit/>
          </a:bodyPr>
          <a:lstStyle/>
          <a:p>
            <a:r>
              <a:rPr lang="en-US" sz="2000" dirty="0"/>
              <a:t>Where the magic happens…</a:t>
            </a:r>
          </a:p>
        </p:txBody>
      </p:sp>
      <p:sp>
        <p:nvSpPr>
          <p:cNvPr id="14" name="Freccia a destra 12">
            <a:extLst>
              <a:ext uri="{FF2B5EF4-FFF2-40B4-BE49-F238E27FC236}">
                <a16:creationId xmlns:a16="http://schemas.microsoft.com/office/drawing/2014/main" id="{F41C2766-339C-44DD-3C8E-5B0C8A465B04}"/>
              </a:ext>
            </a:extLst>
          </p:cNvPr>
          <p:cNvSpPr/>
          <p:nvPr/>
        </p:nvSpPr>
        <p:spPr bwMode="auto">
          <a:xfrm>
            <a:off x="6928247" y="2380200"/>
            <a:ext cx="336074" cy="68324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p:sp>
        <p:nvSpPr>
          <p:cNvPr id="16" name="Freccia a destra 5">
            <a:extLst>
              <a:ext uri="{FF2B5EF4-FFF2-40B4-BE49-F238E27FC236}">
                <a16:creationId xmlns:a16="http://schemas.microsoft.com/office/drawing/2014/main" id="{849CFE35-1085-8335-26FF-BCB2335D1575}"/>
              </a:ext>
            </a:extLst>
          </p:cNvPr>
          <p:cNvSpPr/>
          <p:nvPr/>
        </p:nvSpPr>
        <p:spPr bwMode="auto">
          <a:xfrm rot="5400000">
            <a:off x="8693483" y="3303617"/>
            <a:ext cx="614848" cy="68324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p:sp>
        <p:nvSpPr>
          <p:cNvPr id="18" name="CasellaDiTesto 14">
            <a:extLst>
              <a:ext uri="{FF2B5EF4-FFF2-40B4-BE49-F238E27FC236}">
                <a16:creationId xmlns:a16="http://schemas.microsoft.com/office/drawing/2014/main" id="{74D4419F-592B-8E01-53BF-2987E691B04D}"/>
              </a:ext>
            </a:extLst>
          </p:cNvPr>
          <p:cNvSpPr txBox="1"/>
          <p:nvPr/>
        </p:nvSpPr>
        <p:spPr>
          <a:xfrm>
            <a:off x="7710750" y="2121659"/>
            <a:ext cx="3263560" cy="1200329"/>
          </a:xfrm>
          <a:prstGeom prst="rect">
            <a:avLst/>
          </a:prstGeom>
          <a:noFill/>
        </p:spPr>
        <p:txBody>
          <a:bodyPr wrap="square" rtlCol="0">
            <a:spAutoFit/>
          </a:bodyPr>
          <a:lstStyle/>
          <a:p>
            <a:r>
              <a:rPr lang="en-US" sz="3600" dirty="0"/>
              <a:t>Two main parts to investigate</a:t>
            </a:r>
          </a:p>
        </p:txBody>
      </p:sp>
      <p:pic>
        <p:nvPicPr>
          <p:cNvPr id="20" name="Immagine 19">
            <a:extLst>
              <a:ext uri="{FF2B5EF4-FFF2-40B4-BE49-F238E27FC236}">
                <a16:creationId xmlns:a16="http://schemas.microsoft.com/office/drawing/2014/main" id="{95B00969-A94A-DC93-92BC-85953CBD8C92}"/>
              </a:ext>
            </a:extLst>
          </p:cNvPr>
          <p:cNvPicPr>
            <a:picLocks noChangeAspect="1"/>
          </p:cNvPicPr>
          <p:nvPr/>
        </p:nvPicPr>
        <p:blipFill>
          <a:blip r:embed="rId5"/>
          <a:stretch>
            <a:fillRect/>
          </a:stretch>
        </p:blipFill>
        <p:spPr>
          <a:xfrm>
            <a:off x="1339819" y="4164891"/>
            <a:ext cx="9735191" cy="1550738"/>
          </a:xfrm>
          <a:prstGeom prst="rect">
            <a:avLst/>
          </a:prstGeom>
        </p:spPr>
      </p:pic>
    </p:spTree>
    <p:extLst>
      <p:ext uri="{BB962C8B-B14F-4D97-AF65-F5344CB8AC3E}">
        <p14:creationId xmlns:p14="http://schemas.microsoft.com/office/powerpoint/2010/main" val="3239004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err="1">
                <a:solidFill>
                  <a:schemeClr val="bg1"/>
                </a:solidFill>
              </a:rPr>
              <a:t>Outline</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D3D70399-EE1B-4DAC-5E7C-1B262427DE6E}"/>
              </a:ext>
            </a:extLst>
          </p:cNvPr>
          <p:cNvSpPr txBox="1"/>
          <p:nvPr/>
        </p:nvSpPr>
        <p:spPr>
          <a:xfrm>
            <a:off x="1597572" y="2610770"/>
            <a:ext cx="9059918"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t>General considerations on LNL accelerators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PIAVE-TANDEM-ALPI complex: current status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PA AD tests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CN/AN2000 news</a:t>
            </a:r>
          </a:p>
          <a:p>
            <a:endParaRPr lang="en-US" sz="2800" dirty="0"/>
          </a:p>
        </p:txBody>
      </p:sp>
    </p:spTree>
    <p:extLst>
      <p:ext uri="{BB962C8B-B14F-4D97-AF65-F5344CB8AC3E}">
        <p14:creationId xmlns:p14="http://schemas.microsoft.com/office/powerpoint/2010/main" val="4166147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TSO for ALPI plan</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Segnaposto contenuto 2">
            <a:extLst>
              <a:ext uri="{FF2B5EF4-FFF2-40B4-BE49-F238E27FC236}">
                <a16:creationId xmlns:a16="http://schemas.microsoft.com/office/drawing/2014/main" id="{2CB42373-BFB8-5481-6E9B-932FE037865E}"/>
              </a:ext>
            </a:extLst>
          </p:cNvPr>
          <p:cNvSpPr txBox="1">
            <a:spLocks/>
          </p:cNvSpPr>
          <p:nvPr/>
        </p:nvSpPr>
        <p:spPr>
          <a:xfrm>
            <a:off x="78476" y="1030253"/>
            <a:ext cx="12035050" cy="483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ability to sustain a very large noise environment was the main outcome of the last experimental shift.</a:t>
            </a:r>
          </a:p>
          <a:p>
            <a:r>
              <a:rPr lang="en-US" sz="2000" dirty="0"/>
              <a:t>Extension to the second half of ALPI, up to FC7 that now is digitalized. </a:t>
            </a:r>
          </a:p>
          <a:p>
            <a:pPr lvl="1"/>
            <a:r>
              <a:rPr lang="en-US" sz="2000" dirty="0"/>
              <a:t>From PM1 - PM9</a:t>
            </a:r>
          </a:p>
          <a:p>
            <a:pPr lvl="1"/>
            <a:r>
              <a:rPr lang="en-US" sz="2000" dirty="0"/>
              <a:t>From DI8Bis - FC7</a:t>
            </a:r>
          </a:p>
          <a:p>
            <a:r>
              <a:rPr lang="en-US" sz="2000" dirty="0"/>
              <a:t>Tests on several algorithms (transverse optics):</a:t>
            </a:r>
          </a:p>
          <a:p>
            <a:pPr lvl="1"/>
            <a:r>
              <a:rPr lang="en-US" sz="2000" dirty="0"/>
              <a:t>Swarm PSO</a:t>
            </a:r>
          </a:p>
          <a:p>
            <a:pPr lvl="1"/>
            <a:r>
              <a:rPr lang="en-US" sz="2000" dirty="0"/>
              <a:t>Genetic (DNSGA II) </a:t>
            </a:r>
          </a:p>
          <a:p>
            <a:pPr lvl="1"/>
            <a:r>
              <a:rPr lang="en-US" sz="2000" dirty="0"/>
              <a:t>Genetic (SMS-EMOA, selection based on dominated hypervolume)</a:t>
            </a:r>
          </a:p>
          <a:p>
            <a:pPr lvl="1"/>
            <a:r>
              <a:rPr lang="en-US" sz="2000" dirty="0"/>
              <a:t>Bayesian </a:t>
            </a:r>
          </a:p>
          <a:p>
            <a:r>
              <a:rPr lang="en-US" sz="2000" dirty="0"/>
              <a:t>Longitudinal phases optimization (longitudinal optics):</a:t>
            </a:r>
          </a:p>
          <a:p>
            <a:pPr lvl="1"/>
            <a:r>
              <a:rPr lang="en-US" sz="2000" dirty="0"/>
              <a:t>The best of the previous ones.</a:t>
            </a:r>
          </a:p>
        </p:txBody>
      </p:sp>
      <p:sp>
        <p:nvSpPr>
          <p:cNvPr id="3" name="Parentesi graffa chiusa 6">
            <a:extLst>
              <a:ext uri="{FF2B5EF4-FFF2-40B4-BE49-F238E27FC236}">
                <a16:creationId xmlns:a16="http://schemas.microsoft.com/office/drawing/2014/main" id="{7B56EAEA-CD9E-7C2F-EC8F-27699866E6F8}"/>
              </a:ext>
            </a:extLst>
          </p:cNvPr>
          <p:cNvSpPr/>
          <p:nvPr/>
        </p:nvSpPr>
        <p:spPr bwMode="auto">
          <a:xfrm>
            <a:off x="7789507" y="2933443"/>
            <a:ext cx="429584" cy="1302225"/>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mc:AlternateContent xmlns:mc="http://schemas.openxmlformats.org/markup-compatibility/2006" xmlns:a14="http://schemas.microsoft.com/office/drawing/2010/main">
        <mc:Choice Requires="a14">
          <p:sp>
            <p:nvSpPr>
              <p:cNvPr id="4" name="CasellaDiTesto 8">
                <a:extLst>
                  <a:ext uri="{FF2B5EF4-FFF2-40B4-BE49-F238E27FC236}">
                    <a16:creationId xmlns:a16="http://schemas.microsoft.com/office/drawing/2014/main" id="{C4CD10AB-9DE6-12E9-C967-ED43BEB0294E}"/>
                  </a:ext>
                </a:extLst>
              </p:cNvPr>
              <p:cNvSpPr txBox="1"/>
              <p:nvPr/>
            </p:nvSpPr>
            <p:spPr>
              <a:xfrm>
                <a:off x="8390924" y="3028271"/>
                <a:ext cx="2859802" cy="1015663"/>
              </a:xfrm>
              <a:prstGeom prst="rect">
                <a:avLst/>
              </a:prstGeom>
              <a:noFill/>
            </p:spPr>
            <p:txBody>
              <a:bodyPr wrap="square" rtlCol="0">
                <a:spAutoFit/>
              </a:bodyPr>
              <a:lstStyle/>
              <a:p>
                <a:r>
                  <a:rPr lang="en-US" sz="2000" b="1" dirty="0"/>
                  <a:t>Indicators:</a:t>
                </a:r>
              </a:p>
              <a:p>
                <a:pPr marL="342900" indent="-342900">
                  <a:buFont typeface="Arial" panose="020B0604020202020204" pitchFamily="34" charset="0"/>
                  <a:buChar char="•"/>
                </a:pPr>
                <a14:m>
                  <m:oMath xmlns:m="http://schemas.openxmlformats.org/officeDocument/2006/math">
                    <m:r>
                      <a:rPr lang="en-US" sz="2000" b="1" i="1" smtClean="0">
                        <a:latin typeface="Cambria Math" panose="02040503050406030204" pitchFamily="18" charset="0"/>
                        <a:ea typeface="Cambria Math" panose="02040503050406030204" pitchFamily="18" charset="0"/>
                      </a:rPr>
                      <m:t>∆</m:t>
                    </m:r>
                    <m:sSub>
                      <m:sSubPr>
                        <m:ctrlPr>
                          <a:rPr lang="it-IT" sz="2000" b="1" i="1" smtClean="0">
                            <a:latin typeface="Cambria Math" panose="02040503050406030204" pitchFamily="18" charset="0"/>
                            <a:ea typeface="Cambria Math" panose="02040503050406030204" pitchFamily="18" charset="0"/>
                          </a:rPr>
                        </m:ctrlPr>
                      </m:sSubPr>
                      <m:e>
                        <m:r>
                          <a:rPr lang="it-IT" sz="2000" b="1" i="0" smtClean="0">
                            <a:latin typeface="Cambria Math" panose="02040503050406030204" pitchFamily="18" charset="0"/>
                            <a:ea typeface="Cambria Math" panose="02040503050406030204" pitchFamily="18" charset="0"/>
                          </a:rPr>
                          <m:t>𝐭</m:t>
                        </m:r>
                      </m:e>
                      <m:sub>
                        <m:r>
                          <a:rPr lang="it-IT" sz="2000" b="1" i="0" smtClean="0">
                            <a:latin typeface="Cambria Math" panose="02040503050406030204" pitchFamily="18" charset="0"/>
                            <a:ea typeface="Cambria Math" panose="02040503050406030204" pitchFamily="18" charset="0"/>
                          </a:rPr>
                          <m:t>𝐓𝐒𝐎</m:t>
                        </m:r>
                      </m:sub>
                    </m:sSub>
                    <m:r>
                      <a:rPr lang="it-IT" sz="2000" b="1" i="1" smtClean="0">
                        <a:latin typeface="Cambria Math" panose="02040503050406030204" pitchFamily="18" charset="0"/>
                        <a:ea typeface="Cambria Math" panose="02040503050406030204" pitchFamily="18" charset="0"/>
                      </a:rPr>
                      <m:t>&lt;</m:t>
                    </m:r>
                    <m:r>
                      <a:rPr lang="en-US" sz="2000" b="1" i="1" smtClean="0">
                        <a:latin typeface="Cambria Math" panose="02040503050406030204" pitchFamily="18" charset="0"/>
                        <a:ea typeface="Cambria Math" panose="02040503050406030204" pitchFamily="18" charset="0"/>
                      </a:rPr>
                      <m:t>∆</m:t>
                    </m:r>
                    <m:sSub>
                      <m:sSubPr>
                        <m:ctrlPr>
                          <a:rPr lang="it-IT" sz="2000" b="1" i="1">
                            <a:latin typeface="Cambria Math" panose="02040503050406030204" pitchFamily="18" charset="0"/>
                            <a:ea typeface="Cambria Math" panose="02040503050406030204" pitchFamily="18" charset="0"/>
                          </a:rPr>
                        </m:ctrlPr>
                      </m:sSubPr>
                      <m:e>
                        <m:r>
                          <a:rPr lang="it-IT" sz="2000" b="1" i="0" smtClean="0">
                            <a:latin typeface="Cambria Math" panose="02040503050406030204" pitchFamily="18" charset="0"/>
                            <a:ea typeface="Cambria Math" panose="02040503050406030204" pitchFamily="18" charset="0"/>
                          </a:rPr>
                          <m:t>𝐭</m:t>
                        </m:r>
                      </m:e>
                      <m:sub>
                        <m:r>
                          <a:rPr lang="it-IT" sz="2000" b="1" i="1" smtClean="0">
                            <a:latin typeface="Cambria Math" panose="02040503050406030204" pitchFamily="18" charset="0"/>
                            <a:ea typeface="Cambria Math" panose="02040503050406030204" pitchFamily="18" charset="0"/>
                          </a:rPr>
                          <m:t>𝒎𝒂𝒏𝒖𝒂𝒍</m:t>
                        </m:r>
                      </m:sub>
                    </m:sSub>
                  </m:oMath>
                </a14:m>
                <a:endParaRPr lang="en-US" sz="2000" b="1" dirty="0"/>
              </a:p>
              <a:p>
                <a:pPr marL="342900" indent="-342900">
                  <a:buFont typeface="Arial" panose="020B0604020202020204" pitchFamily="34" charset="0"/>
                  <a:buChar char="•"/>
                </a:pPr>
                <a:r>
                  <a:rPr lang="en-US" sz="2000" b="1" dirty="0" err="1"/>
                  <a:t>Tr</a:t>
                </a:r>
                <a:r>
                  <a:rPr lang="en-US" sz="2000" b="1" baseline="-25000" dirty="0" err="1"/>
                  <a:t>TSO</a:t>
                </a:r>
                <a:r>
                  <a:rPr lang="en-US" sz="2000" b="1" baseline="-25000" dirty="0"/>
                  <a:t> </a:t>
                </a:r>
                <a14:m>
                  <m:oMath xmlns:m="http://schemas.openxmlformats.org/officeDocument/2006/math">
                    <m:r>
                      <a:rPr lang="en-US" sz="2000" b="1" i="1" smtClean="0">
                        <a:latin typeface="Cambria Math" panose="02040503050406030204" pitchFamily="18" charset="0"/>
                        <a:ea typeface="Cambria Math" panose="02040503050406030204" pitchFamily="18" charset="0"/>
                      </a:rPr>
                      <m:t>≥</m:t>
                    </m:r>
                  </m:oMath>
                </a14:m>
                <a:r>
                  <a:rPr lang="en-US" sz="2000" b="1" dirty="0"/>
                  <a:t> Tr</a:t>
                </a:r>
                <a:r>
                  <a:rPr lang="en-US" sz="2000" b="1" baseline="-25000" dirty="0"/>
                  <a:t>manual</a:t>
                </a:r>
                <a:endParaRPr lang="en-US" sz="2000" b="1" dirty="0"/>
              </a:p>
            </p:txBody>
          </p:sp>
        </mc:Choice>
        <mc:Fallback xmlns="">
          <p:sp>
            <p:nvSpPr>
              <p:cNvPr id="4" name="CasellaDiTesto 8">
                <a:extLst>
                  <a:ext uri="{FF2B5EF4-FFF2-40B4-BE49-F238E27FC236}">
                    <a16:creationId xmlns:a16="http://schemas.microsoft.com/office/drawing/2014/main" id="{C4CD10AB-9DE6-12E9-C967-ED43BEB0294E}"/>
                  </a:ext>
                </a:extLst>
              </p:cNvPr>
              <p:cNvSpPr txBox="1">
                <a:spLocks noRot="1" noChangeAspect="1" noMove="1" noResize="1" noEditPoints="1" noAdjustHandles="1" noChangeArrowheads="1" noChangeShapeType="1" noTextEdit="1"/>
              </p:cNvSpPr>
              <p:nvPr/>
            </p:nvSpPr>
            <p:spPr>
              <a:xfrm>
                <a:off x="8390924" y="3028271"/>
                <a:ext cx="2859802" cy="1015663"/>
              </a:xfrm>
              <a:prstGeom prst="rect">
                <a:avLst/>
              </a:prstGeom>
              <a:blipFill>
                <a:blip r:embed="rId4"/>
                <a:stretch>
                  <a:fillRect l="-2128" t="-3614" b="-10241"/>
                </a:stretch>
              </a:blipFill>
            </p:spPr>
            <p:txBody>
              <a:bodyPr/>
              <a:lstStyle/>
              <a:p>
                <a:r>
                  <a:rPr lang="it-IT">
                    <a:noFill/>
                  </a:rPr>
                  <a:t> </a:t>
                </a:r>
              </a:p>
            </p:txBody>
          </p:sp>
        </mc:Fallback>
      </mc:AlternateContent>
      <p:sp>
        <p:nvSpPr>
          <p:cNvPr id="6" name="Rettangolo 9">
            <a:extLst>
              <a:ext uri="{FF2B5EF4-FFF2-40B4-BE49-F238E27FC236}">
                <a16:creationId xmlns:a16="http://schemas.microsoft.com/office/drawing/2014/main" id="{6A8FAE93-92A5-4DC3-04F3-32930D9DB5BF}"/>
              </a:ext>
            </a:extLst>
          </p:cNvPr>
          <p:cNvSpPr/>
          <p:nvPr/>
        </p:nvSpPr>
        <p:spPr bwMode="auto">
          <a:xfrm>
            <a:off x="1081116" y="5232773"/>
            <a:ext cx="9807598" cy="1531695"/>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p:sp>
        <p:nvSpPr>
          <p:cNvPr id="17" name="CasellaDiTesto 11">
            <a:extLst>
              <a:ext uri="{FF2B5EF4-FFF2-40B4-BE49-F238E27FC236}">
                <a16:creationId xmlns:a16="http://schemas.microsoft.com/office/drawing/2014/main" id="{A03AE584-283D-4750-7DA5-24AA5D7015CB}"/>
              </a:ext>
            </a:extLst>
          </p:cNvPr>
          <p:cNvSpPr txBox="1"/>
          <p:nvPr/>
        </p:nvSpPr>
        <p:spPr>
          <a:xfrm>
            <a:off x="1763049" y="4940385"/>
            <a:ext cx="8232218" cy="369332"/>
          </a:xfrm>
          <a:prstGeom prst="rect">
            <a:avLst/>
          </a:prstGeom>
          <a:noFill/>
        </p:spPr>
        <p:txBody>
          <a:bodyPr wrap="square" rtlCol="0">
            <a:spAutoFit/>
          </a:bodyPr>
          <a:lstStyle/>
          <a:p>
            <a:r>
              <a:rPr lang="en-US" b="1" dirty="0">
                <a:solidFill>
                  <a:srgbClr val="FF0000"/>
                </a:solidFill>
              </a:rPr>
              <a:t>Main idea: support to the optimization of transmission of the LNL accelerator lines.</a:t>
            </a:r>
          </a:p>
        </p:txBody>
      </p:sp>
      <p:sp>
        <p:nvSpPr>
          <p:cNvPr id="21" name="CasellaDiTesto 12">
            <a:extLst>
              <a:ext uri="{FF2B5EF4-FFF2-40B4-BE49-F238E27FC236}">
                <a16:creationId xmlns:a16="http://schemas.microsoft.com/office/drawing/2014/main" id="{DD7D30AE-E24F-2FE6-3D8D-1296B71D1D00}"/>
              </a:ext>
            </a:extLst>
          </p:cNvPr>
          <p:cNvSpPr txBox="1"/>
          <p:nvPr/>
        </p:nvSpPr>
        <p:spPr>
          <a:xfrm>
            <a:off x="1134306" y="5264932"/>
            <a:ext cx="7915592" cy="1015663"/>
          </a:xfrm>
          <a:prstGeom prst="rect">
            <a:avLst/>
          </a:prstGeom>
          <a:noFill/>
        </p:spPr>
        <p:txBody>
          <a:bodyPr wrap="square" rtlCol="0">
            <a:spAutoFit/>
          </a:bodyPr>
          <a:lstStyle/>
          <a:p>
            <a:r>
              <a:rPr lang="en-US" dirty="0"/>
              <a:t>TSO usage in ALPI (3 +1 scenario), starting from scaled rigidity reference values:</a:t>
            </a:r>
          </a:p>
          <a:p>
            <a:pPr marL="342900" indent="-342900">
              <a:buFont typeface="Arial" panose="020B0604020202020204" pitchFamily="34" charset="0"/>
              <a:buChar char="•"/>
            </a:pPr>
            <a:r>
              <a:rPr lang="en-US" sz="1400" dirty="0"/>
              <a:t>PIAVE SRFQ optimization</a:t>
            </a:r>
          </a:p>
          <a:p>
            <a:pPr marL="342900" indent="-342900">
              <a:buFont typeface="Arial" panose="020B0604020202020204" pitchFamily="34" charset="0"/>
              <a:buChar char="•"/>
            </a:pPr>
            <a:r>
              <a:rPr lang="en-US" sz="1400" dirty="0"/>
              <a:t>Transport up to DU2 from PIAVE SRFQ</a:t>
            </a:r>
          </a:p>
          <a:p>
            <a:pPr marL="342900" indent="-342900">
              <a:buFont typeface="Arial" panose="020B0604020202020204" pitchFamily="34" charset="0"/>
              <a:buChar char="•"/>
            </a:pPr>
            <a:r>
              <a:rPr lang="en-US" sz="1400" dirty="0"/>
              <a:t>Transport up to FC7 from PIAVE SRFQ with phased cavities</a:t>
            </a:r>
          </a:p>
        </p:txBody>
      </p:sp>
      <p:sp>
        <p:nvSpPr>
          <p:cNvPr id="22" name="Freccia a destra 13">
            <a:extLst>
              <a:ext uri="{FF2B5EF4-FFF2-40B4-BE49-F238E27FC236}">
                <a16:creationId xmlns:a16="http://schemas.microsoft.com/office/drawing/2014/main" id="{709E0E07-164D-A97C-394E-6D0C47B1BA20}"/>
              </a:ext>
            </a:extLst>
          </p:cNvPr>
          <p:cNvSpPr/>
          <p:nvPr/>
        </p:nvSpPr>
        <p:spPr bwMode="auto">
          <a:xfrm>
            <a:off x="1208393" y="6382487"/>
            <a:ext cx="133543" cy="23770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p:sp>
        <p:nvSpPr>
          <p:cNvPr id="23" name="CasellaDiTesto 14">
            <a:extLst>
              <a:ext uri="{FF2B5EF4-FFF2-40B4-BE49-F238E27FC236}">
                <a16:creationId xmlns:a16="http://schemas.microsoft.com/office/drawing/2014/main" id="{D3E681E9-8C77-AFB6-9818-1BD3D3A35E5E}"/>
              </a:ext>
            </a:extLst>
          </p:cNvPr>
          <p:cNvSpPr txBox="1"/>
          <p:nvPr/>
        </p:nvSpPr>
        <p:spPr>
          <a:xfrm>
            <a:off x="1341936" y="6332063"/>
            <a:ext cx="6118502" cy="369332"/>
          </a:xfrm>
          <a:prstGeom prst="rect">
            <a:avLst/>
          </a:prstGeom>
          <a:noFill/>
        </p:spPr>
        <p:txBody>
          <a:bodyPr wrap="square" rtlCol="0">
            <a:spAutoFit/>
          </a:bodyPr>
          <a:lstStyle/>
          <a:p>
            <a:r>
              <a:rPr lang="en-US" dirty="0"/>
              <a:t>Current loss due to injector first order moment instability</a:t>
            </a:r>
          </a:p>
        </p:txBody>
      </p:sp>
      <p:sp>
        <p:nvSpPr>
          <p:cNvPr id="24" name="Freccia a destra 15">
            <a:extLst>
              <a:ext uri="{FF2B5EF4-FFF2-40B4-BE49-F238E27FC236}">
                <a16:creationId xmlns:a16="http://schemas.microsoft.com/office/drawing/2014/main" id="{1B10F465-324E-FCC1-433A-44F0321B2992}"/>
              </a:ext>
            </a:extLst>
          </p:cNvPr>
          <p:cNvSpPr/>
          <p:nvPr/>
        </p:nvSpPr>
        <p:spPr bwMode="auto">
          <a:xfrm>
            <a:off x="6957518" y="6411407"/>
            <a:ext cx="133542" cy="23770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p:sp>
        <p:nvSpPr>
          <p:cNvPr id="25" name="CasellaDiTesto 16">
            <a:extLst>
              <a:ext uri="{FF2B5EF4-FFF2-40B4-BE49-F238E27FC236}">
                <a16:creationId xmlns:a16="http://schemas.microsoft.com/office/drawing/2014/main" id="{4CF1C9C3-7BD8-3173-BDDC-F8CFA228799E}"/>
              </a:ext>
            </a:extLst>
          </p:cNvPr>
          <p:cNvSpPr txBox="1"/>
          <p:nvPr/>
        </p:nvSpPr>
        <p:spPr>
          <a:xfrm>
            <a:off x="7280245" y="6360983"/>
            <a:ext cx="2733433" cy="369332"/>
          </a:xfrm>
          <a:prstGeom prst="rect">
            <a:avLst/>
          </a:prstGeom>
          <a:noFill/>
        </p:spPr>
        <p:txBody>
          <a:bodyPr wrap="square" rtlCol="0">
            <a:spAutoFit/>
          </a:bodyPr>
          <a:lstStyle/>
          <a:p>
            <a:r>
              <a:rPr lang="en-US" dirty="0"/>
              <a:t>Steerer re-setting</a:t>
            </a:r>
          </a:p>
        </p:txBody>
      </p:sp>
    </p:spTree>
    <p:extLst>
      <p:ext uri="{BB962C8B-B14F-4D97-AF65-F5344CB8AC3E}">
        <p14:creationId xmlns:p14="http://schemas.microsoft.com/office/powerpoint/2010/main" val="3137082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Possible experiments (</a:t>
            </a:r>
            <a:r>
              <a:rPr lang="en-US" sz="4000" b="1" dirty="0" err="1">
                <a:solidFill>
                  <a:schemeClr val="bg1"/>
                </a:solidFill>
              </a:rPr>
              <a:t>tbd</a:t>
            </a:r>
            <a:r>
              <a:rPr lang="en-US" sz="4000" b="1" dirty="0">
                <a:solidFill>
                  <a:schemeClr val="bg1"/>
                </a:solidFill>
              </a:rPr>
              <a:t>, second priority)</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mc:AlternateContent xmlns:mc="http://schemas.openxmlformats.org/markup-compatibility/2006" xmlns:a14="http://schemas.microsoft.com/office/drawing/2010/main">
        <mc:Choice Requires="a14">
          <p:sp>
            <p:nvSpPr>
              <p:cNvPr id="8" name="Segnaposto contenuto 2">
                <a:extLst>
                  <a:ext uri="{FF2B5EF4-FFF2-40B4-BE49-F238E27FC236}">
                    <a16:creationId xmlns:a16="http://schemas.microsoft.com/office/drawing/2014/main" id="{25B95C51-DBED-0B32-1BE9-79277299262E}"/>
                  </a:ext>
                </a:extLst>
              </p:cNvPr>
              <p:cNvSpPr txBox="1">
                <a:spLocks/>
              </p:cNvSpPr>
              <p:nvPr/>
            </p:nvSpPr>
            <p:spPr>
              <a:xfrm>
                <a:off x="742949" y="1747662"/>
                <a:ext cx="10944553" cy="1205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Procedure check with different A/q: usage of different Xe isotopes.</a:t>
                </a:r>
              </a:p>
              <a:p>
                <a:r>
                  <a:rPr lang="en-US" sz="2400" dirty="0"/>
                  <a:t>For a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f>
                      <m:fPr>
                        <m:ctrlPr>
                          <a:rPr lang="en-US" sz="2400" i="1" smtClean="0">
                            <a:latin typeface="Cambria Math" panose="02040503050406030204" pitchFamily="18" charset="0"/>
                            <a:ea typeface="Cambria Math" panose="02040503050406030204" pitchFamily="18" charset="0"/>
                          </a:rPr>
                        </m:ctrlPr>
                      </m:fPr>
                      <m:num>
                        <m:r>
                          <m:rPr>
                            <m:sty m:val="p"/>
                          </m:rPr>
                          <a:rPr lang="en-US" sz="2400" smtClean="0">
                            <a:latin typeface="Cambria Math" panose="02040503050406030204" pitchFamily="18" charset="0"/>
                            <a:ea typeface="Cambria Math" panose="02040503050406030204" pitchFamily="18" charset="0"/>
                          </a:rPr>
                          <m:t>A</m:t>
                        </m:r>
                      </m:num>
                      <m:den>
                        <m:r>
                          <m:rPr>
                            <m:sty m:val="p"/>
                          </m:rPr>
                          <a:rPr lang="en-US" sz="2400" smtClean="0">
                            <a:latin typeface="Cambria Math" panose="02040503050406030204" pitchFamily="18" charset="0"/>
                            <a:ea typeface="Cambria Math" panose="02040503050406030204" pitchFamily="18" charset="0"/>
                          </a:rPr>
                          <m:t>q</m:t>
                        </m:r>
                      </m:den>
                    </m:f>
                    <m:r>
                      <a:rPr lang="it-IT" sz="2400" smtClean="0">
                        <a:latin typeface="Cambria Math" panose="02040503050406030204" pitchFamily="18" charset="0"/>
                        <a:ea typeface="Cambria Math" panose="02040503050406030204" pitchFamily="18" charset="0"/>
                      </a:rPr>
                      <m:t> </m:t>
                    </m:r>
                  </m:oMath>
                </a14:m>
                <a:r>
                  <a:rPr lang="en-US" sz="2400" dirty="0"/>
                  <a:t>as small as possible</a:t>
                </a:r>
              </a:p>
              <a:p>
                <a:pPr marL="0" indent="0">
                  <a:buFont typeface="Arial" panose="020B0604020202020204" pitchFamily="34" charset="0"/>
                  <a:buNone/>
                </a:pPr>
                <a:endParaRPr lang="en-US" dirty="0"/>
              </a:p>
            </p:txBody>
          </p:sp>
        </mc:Choice>
        <mc:Fallback xmlns="">
          <p:sp>
            <p:nvSpPr>
              <p:cNvPr id="8" name="Segnaposto contenuto 2">
                <a:extLst>
                  <a:ext uri="{FF2B5EF4-FFF2-40B4-BE49-F238E27FC236}">
                    <a16:creationId xmlns:a16="http://schemas.microsoft.com/office/drawing/2014/main" id="{25B95C51-DBED-0B32-1BE9-79277299262E}"/>
                  </a:ext>
                </a:extLst>
              </p:cNvPr>
              <p:cNvSpPr txBox="1">
                <a:spLocks noRot="1" noChangeAspect="1" noMove="1" noResize="1" noEditPoints="1" noAdjustHandles="1" noChangeArrowheads="1" noChangeShapeType="1" noTextEdit="1"/>
              </p:cNvSpPr>
              <p:nvPr/>
            </p:nvSpPr>
            <p:spPr>
              <a:xfrm>
                <a:off x="742949" y="1747662"/>
                <a:ext cx="10944553" cy="1205745"/>
              </a:xfrm>
              <a:prstGeom prst="rect">
                <a:avLst/>
              </a:prstGeom>
              <a:blipFill>
                <a:blip r:embed="rId4"/>
                <a:stretch>
                  <a:fillRect l="-780" t="-7107"/>
                </a:stretch>
              </a:blipFill>
            </p:spPr>
            <p:txBody>
              <a:bodyPr/>
              <a:lstStyle/>
              <a:p>
                <a:r>
                  <a:rPr lang="it-IT">
                    <a:noFill/>
                  </a:rPr>
                  <a:t> </a:t>
                </a:r>
              </a:p>
            </p:txBody>
          </p:sp>
        </mc:Fallback>
      </mc:AlternateContent>
      <p:sp>
        <p:nvSpPr>
          <p:cNvPr id="9" name="Segnaposto contenuto 2">
            <a:extLst>
              <a:ext uri="{FF2B5EF4-FFF2-40B4-BE49-F238E27FC236}">
                <a16:creationId xmlns:a16="http://schemas.microsoft.com/office/drawing/2014/main" id="{9A0E5ECF-F9E8-57B8-35A0-A985E16FD1F2}"/>
              </a:ext>
            </a:extLst>
          </p:cNvPr>
          <p:cNvSpPr txBox="1">
            <a:spLocks/>
          </p:cNvSpPr>
          <p:nvPr/>
        </p:nvSpPr>
        <p:spPr bwMode="auto">
          <a:xfrm>
            <a:off x="742949" y="4268982"/>
            <a:ext cx="8420100" cy="153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075" tIns="46038" rIns="92075" bIns="46038" numCol="1" anchor="t" anchorCtr="0" compatLnSpc="1">
            <a:prstTxWarp prst="textNoShape">
              <a:avLst/>
            </a:prstTxWarp>
          </a:bodyPr>
          <a:lstStyle>
            <a:lvl1pPr marL="192088" indent="-192088" algn="l" rtl="0" eaLnBrk="0" fontAlgn="base" hangingPunct="0">
              <a:spcBef>
                <a:spcPct val="20000"/>
              </a:spcBef>
              <a:spcAft>
                <a:spcPct val="0"/>
              </a:spcAft>
              <a:buChar char="•"/>
              <a:defRPr sz="2000">
                <a:solidFill>
                  <a:schemeClr val="tx1"/>
                </a:solidFill>
                <a:latin typeface="+mn-lt"/>
                <a:ea typeface="ＭＳ Ｐゴシック" charset="0"/>
                <a:cs typeface="+mn-cs"/>
              </a:defRPr>
            </a:lvl1pPr>
            <a:lvl2pPr marL="569913" indent="-187325" algn="l" rtl="0" eaLnBrk="0" fontAlgn="base" hangingPunct="0">
              <a:spcBef>
                <a:spcPct val="20000"/>
              </a:spcBef>
              <a:spcAft>
                <a:spcPct val="0"/>
              </a:spcAft>
              <a:buChar char="–"/>
              <a:defRPr>
                <a:solidFill>
                  <a:schemeClr val="tx1"/>
                </a:solidFill>
                <a:latin typeface="+mn-lt"/>
                <a:ea typeface="ＭＳ Ｐゴシック" charset="0"/>
              </a:defRPr>
            </a:lvl2pPr>
            <a:lvl3pPr marL="954088" indent="-192088" algn="l" rtl="0" eaLnBrk="0" fontAlgn="base" hangingPunct="0">
              <a:spcBef>
                <a:spcPct val="20000"/>
              </a:spcBef>
              <a:spcAft>
                <a:spcPct val="0"/>
              </a:spcAft>
              <a:buChar char="•"/>
              <a:defRPr sz="1600">
                <a:solidFill>
                  <a:schemeClr val="tx1"/>
                </a:solidFill>
                <a:latin typeface="+mn-lt"/>
                <a:ea typeface="ＭＳ Ｐゴシック" charset="0"/>
              </a:defRPr>
            </a:lvl3pPr>
            <a:lvl4pPr marL="1331913" indent="-184150" algn="l" rtl="0" eaLnBrk="0" fontAlgn="base" hangingPunct="0">
              <a:spcBef>
                <a:spcPct val="20000"/>
              </a:spcBef>
              <a:spcAft>
                <a:spcPct val="0"/>
              </a:spcAft>
              <a:buChar char="–"/>
              <a:defRPr sz="1400">
                <a:solidFill>
                  <a:schemeClr val="tx1"/>
                </a:solidFill>
                <a:latin typeface="+mn-lt"/>
                <a:ea typeface="ＭＳ Ｐゴシック" charset="0"/>
              </a:defRPr>
            </a:lvl4pPr>
            <a:lvl5pPr marL="1716088" indent="-192088" algn="l" rtl="0" eaLnBrk="0" fontAlgn="base" hangingPunct="0">
              <a:spcBef>
                <a:spcPct val="20000"/>
              </a:spcBef>
              <a:spcAft>
                <a:spcPct val="0"/>
              </a:spcAft>
              <a:buChar char="•"/>
              <a:defRPr sz="1400">
                <a:solidFill>
                  <a:schemeClr val="tx1"/>
                </a:solidFill>
                <a:latin typeface="+mn-lt"/>
                <a:ea typeface="ＭＳ Ｐゴシック" charset="0"/>
              </a:defRPr>
            </a:lvl5pPr>
            <a:lvl6pPr marL="2173288" indent="-192088" algn="l" rtl="0" eaLnBrk="0" fontAlgn="base" hangingPunct="0">
              <a:spcBef>
                <a:spcPct val="20000"/>
              </a:spcBef>
              <a:spcAft>
                <a:spcPct val="0"/>
              </a:spcAft>
              <a:buChar char="•"/>
              <a:defRPr sz="1400">
                <a:solidFill>
                  <a:schemeClr val="tx1"/>
                </a:solidFill>
                <a:latin typeface="+mn-lt"/>
              </a:defRPr>
            </a:lvl6pPr>
            <a:lvl7pPr marL="2630488" indent="-192088" algn="l" rtl="0" eaLnBrk="0" fontAlgn="base" hangingPunct="0">
              <a:spcBef>
                <a:spcPct val="20000"/>
              </a:spcBef>
              <a:spcAft>
                <a:spcPct val="0"/>
              </a:spcAft>
              <a:buChar char="•"/>
              <a:defRPr sz="1400">
                <a:solidFill>
                  <a:schemeClr val="tx1"/>
                </a:solidFill>
                <a:latin typeface="+mn-lt"/>
              </a:defRPr>
            </a:lvl7pPr>
            <a:lvl8pPr marL="3087688" indent="-192088" algn="l" rtl="0" eaLnBrk="0" fontAlgn="base" hangingPunct="0">
              <a:spcBef>
                <a:spcPct val="20000"/>
              </a:spcBef>
              <a:spcAft>
                <a:spcPct val="0"/>
              </a:spcAft>
              <a:buChar char="•"/>
              <a:defRPr sz="1400">
                <a:solidFill>
                  <a:schemeClr val="tx1"/>
                </a:solidFill>
                <a:latin typeface="+mn-lt"/>
              </a:defRPr>
            </a:lvl8pPr>
            <a:lvl9pPr marL="3544888" indent="-192088" algn="l" rtl="0" eaLnBrk="0" fontAlgn="base" hangingPunct="0">
              <a:spcBef>
                <a:spcPct val="20000"/>
              </a:spcBef>
              <a:spcAft>
                <a:spcPct val="0"/>
              </a:spcAft>
              <a:buChar char="•"/>
              <a:defRPr sz="1400">
                <a:solidFill>
                  <a:schemeClr val="tx1"/>
                </a:solidFill>
                <a:latin typeface="+mn-lt"/>
              </a:defRPr>
            </a:lvl9pPr>
          </a:lstStyle>
          <a:p>
            <a:r>
              <a:rPr lang="en-US" sz="2400" kern="0" dirty="0"/>
              <a:t>Low energy section synchronous phases will be changed accordingly to optimization.</a:t>
            </a:r>
          </a:p>
          <a:p>
            <a:r>
              <a:rPr lang="en-US" sz="2400" kern="0" dirty="0"/>
              <a:t>When finished, we will come back to the previous setting. It will be a check of the reproducibility (</a:t>
            </a:r>
            <a:r>
              <a:rPr lang="en-US" sz="2400" b="1" u="sng" kern="0" dirty="0"/>
              <a:t>the last one failed</a:t>
            </a:r>
            <a:r>
              <a:rPr lang="en-US" sz="2400" kern="0" dirty="0"/>
              <a:t>).</a:t>
            </a:r>
          </a:p>
        </p:txBody>
      </p:sp>
      <p:sp>
        <p:nvSpPr>
          <p:cNvPr id="10" name="Rettangolo 5">
            <a:extLst>
              <a:ext uri="{FF2B5EF4-FFF2-40B4-BE49-F238E27FC236}">
                <a16:creationId xmlns:a16="http://schemas.microsoft.com/office/drawing/2014/main" id="{4B11D6E3-05A3-FEE9-CE03-33FE7AB3B7BD}"/>
              </a:ext>
            </a:extLst>
          </p:cNvPr>
          <p:cNvSpPr/>
          <p:nvPr/>
        </p:nvSpPr>
        <p:spPr bwMode="auto">
          <a:xfrm>
            <a:off x="742949" y="1747662"/>
            <a:ext cx="10706101" cy="1205745"/>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p:sp>
        <p:nvSpPr>
          <p:cNvPr id="11" name="Rettangolo 6">
            <a:extLst>
              <a:ext uri="{FF2B5EF4-FFF2-40B4-BE49-F238E27FC236}">
                <a16:creationId xmlns:a16="http://schemas.microsoft.com/office/drawing/2014/main" id="{C6DF4A8C-1242-3CFF-C182-7AED48E10B8E}"/>
              </a:ext>
            </a:extLst>
          </p:cNvPr>
          <p:cNvSpPr/>
          <p:nvPr/>
        </p:nvSpPr>
        <p:spPr bwMode="auto">
          <a:xfrm>
            <a:off x="742949" y="4268981"/>
            <a:ext cx="10706100" cy="1674021"/>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34" charset="0"/>
            </a:endParaRPr>
          </a:p>
        </p:txBody>
      </p:sp>
      <mc:AlternateContent xmlns:mc="http://schemas.openxmlformats.org/markup-compatibility/2006" xmlns:a14="http://schemas.microsoft.com/office/drawing/2010/main">
        <mc:Choice Requires="a14">
          <p:sp>
            <p:nvSpPr>
              <p:cNvPr id="12" name="CasellaDiTesto 7">
                <a:extLst>
                  <a:ext uri="{FF2B5EF4-FFF2-40B4-BE49-F238E27FC236}">
                    <a16:creationId xmlns:a16="http://schemas.microsoft.com/office/drawing/2014/main" id="{8459340F-2B72-590B-EFA1-432A07206265}"/>
                  </a:ext>
                </a:extLst>
              </p:cNvPr>
              <p:cNvSpPr txBox="1"/>
              <p:nvPr/>
            </p:nvSpPr>
            <p:spPr>
              <a:xfrm>
                <a:off x="657033" y="1273112"/>
                <a:ext cx="4760088" cy="461665"/>
              </a:xfrm>
              <a:prstGeom prst="rect">
                <a:avLst/>
              </a:prstGeom>
              <a:noFill/>
            </p:spPr>
            <p:txBody>
              <a:bodyPr wrap="square" rtlCol="0">
                <a:spAutoFit/>
              </a:bodyPr>
              <a:lstStyle/>
              <a:p>
                <a:r>
                  <a:rPr lang="en-US" sz="2400" b="1" dirty="0" err="1"/>
                  <a:t>B</a:t>
                </a:r>
                <a14:m>
                  <m:oMath xmlns:m="http://schemas.openxmlformats.org/officeDocument/2006/math">
                    <m:r>
                      <a:rPr lang="en-US" sz="2400" b="1" i="0" dirty="0" smtClean="0">
                        <a:latin typeface="Cambria Math" panose="02040503050406030204" pitchFamily="18" charset="0"/>
                        <a:ea typeface="Cambria Math" panose="02040503050406030204" pitchFamily="18" charset="0"/>
                      </a:rPr>
                      <m:t>𝛒</m:t>
                    </m:r>
                  </m:oMath>
                </a14:m>
                <a:r>
                  <a:rPr lang="en-US" sz="2400" b="1" dirty="0"/>
                  <a:t> scaling + TSO</a:t>
                </a:r>
              </a:p>
            </p:txBody>
          </p:sp>
        </mc:Choice>
        <mc:Fallback xmlns="">
          <p:sp>
            <p:nvSpPr>
              <p:cNvPr id="12" name="CasellaDiTesto 7">
                <a:extLst>
                  <a:ext uri="{FF2B5EF4-FFF2-40B4-BE49-F238E27FC236}">
                    <a16:creationId xmlns:a16="http://schemas.microsoft.com/office/drawing/2014/main" id="{8459340F-2B72-590B-EFA1-432A07206265}"/>
                  </a:ext>
                </a:extLst>
              </p:cNvPr>
              <p:cNvSpPr txBox="1">
                <a:spLocks noRot="1" noChangeAspect="1" noMove="1" noResize="1" noEditPoints="1" noAdjustHandles="1" noChangeArrowheads="1" noChangeShapeType="1" noTextEdit="1"/>
              </p:cNvSpPr>
              <p:nvPr/>
            </p:nvSpPr>
            <p:spPr>
              <a:xfrm>
                <a:off x="657033" y="1273112"/>
                <a:ext cx="4760088" cy="461665"/>
              </a:xfrm>
              <a:prstGeom prst="rect">
                <a:avLst/>
              </a:prstGeom>
              <a:blipFill>
                <a:blip r:embed="rId5"/>
                <a:stretch>
                  <a:fillRect l="-2049" t="-10526" b="-28947"/>
                </a:stretch>
              </a:blipFill>
            </p:spPr>
            <p:txBody>
              <a:bodyPr/>
              <a:lstStyle/>
              <a:p>
                <a:r>
                  <a:rPr lang="it-IT">
                    <a:noFill/>
                  </a:rPr>
                  <a:t> </a:t>
                </a:r>
              </a:p>
            </p:txBody>
          </p:sp>
        </mc:Fallback>
      </mc:AlternateContent>
      <p:sp>
        <p:nvSpPr>
          <p:cNvPr id="13" name="CasellaDiTesto 8">
            <a:extLst>
              <a:ext uri="{FF2B5EF4-FFF2-40B4-BE49-F238E27FC236}">
                <a16:creationId xmlns:a16="http://schemas.microsoft.com/office/drawing/2014/main" id="{6D9F9464-EA6E-6860-6E13-6F264E08970C}"/>
              </a:ext>
            </a:extLst>
          </p:cNvPr>
          <p:cNvSpPr txBox="1"/>
          <p:nvPr/>
        </p:nvSpPr>
        <p:spPr>
          <a:xfrm>
            <a:off x="657033" y="3731125"/>
            <a:ext cx="4760088" cy="461665"/>
          </a:xfrm>
          <a:prstGeom prst="rect">
            <a:avLst/>
          </a:prstGeom>
          <a:noFill/>
        </p:spPr>
        <p:txBody>
          <a:bodyPr wrap="square" rtlCol="0">
            <a:spAutoFit/>
          </a:bodyPr>
          <a:lstStyle/>
          <a:p>
            <a:r>
              <a:rPr lang="en-US" sz="2400" b="1" dirty="0"/>
              <a:t>New synchronous phases studies</a:t>
            </a:r>
          </a:p>
        </p:txBody>
      </p:sp>
    </p:spTree>
    <p:extLst>
      <p:ext uri="{BB962C8B-B14F-4D97-AF65-F5344CB8AC3E}">
        <p14:creationId xmlns:p14="http://schemas.microsoft.com/office/powerpoint/2010/main" val="2105626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err="1">
                <a:solidFill>
                  <a:schemeClr val="bg1"/>
                </a:solidFill>
              </a:rPr>
              <a:t>Outline</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D3D70399-EE1B-4DAC-5E7C-1B262427DE6E}"/>
              </a:ext>
            </a:extLst>
          </p:cNvPr>
          <p:cNvSpPr txBox="1"/>
          <p:nvPr/>
        </p:nvSpPr>
        <p:spPr>
          <a:xfrm>
            <a:off x="1597572" y="2610770"/>
            <a:ext cx="9059918"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t>General considerations on LNL accelerators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PIAVE-TANDEM-ALPI complex: current status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PA AD tests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u="sng" dirty="0"/>
              <a:t>CN/AN2000 news</a:t>
            </a:r>
          </a:p>
          <a:p>
            <a:endParaRPr lang="en-US" sz="2800" dirty="0"/>
          </a:p>
        </p:txBody>
      </p:sp>
    </p:spTree>
    <p:extLst>
      <p:ext uri="{BB962C8B-B14F-4D97-AF65-F5344CB8AC3E}">
        <p14:creationId xmlns:p14="http://schemas.microsoft.com/office/powerpoint/2010/main" val="86154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CN accelerator: status</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51" name="CasellaDiTesto 1">
            <a:extLst>
              <a:ext uri="{FF2B5EF4-FFF2-40B4-BE49-F238E27FC236}">
                <a16:creationId xmlns:a16="http://schemas.microsoft.com/office/drawing/2014/main" id="{5BCB9556-92CB-730C-D3F0-330371F1E48D}"/>
              </a:ext>
            </a:extLst>
          </p:cNvPr>
          <p:cNvSpPr txBox="1"/>
          <p:nvPr/>
        </p:nvSpPr>
        <p:spPr>
          <a:xfrm>
            <a:off x="308250" y="1162889"/>
            <a:ext cx="8900296" cy="338554"/>
          </a:xfrm>
          <a:prstGeom prst="rect">
            <a:avLst/>
          </a:prstGeom>
          <a:noFill/>
        </p:spPr>
        <p:txBody>
          <a:bodyPr wrap="square" rtlCol="0">
            <a:spAutoFit/>
          </a:bodyPr>
          <a:lstStyle/>
          <a:p>
            <a:pPr lvl="1">
              <a:buSzPct val="45000"/>
              <a:buFont typeface="Wingdings" charset="2"/>
              <a:buChar char=""/>
            </a:pPr>
            <a:endParaRPr lang="en-US" sz="1600" dirty="0">
              <a:solidFill>
                <a:schemeClr val="accent6">
                  <a:lumMod val="75000"/>
                </a:schemeClr>
              </a:solidFill>
            </a:endParaRPr>
          </a:p>
        </p:txBody>
      </p:sp>
      <p:pic>
        <p:nvPicPr>
          <p:cNvPr id="53" name="Immagine 4" descr="Immagine che contiene ingegneria, acciaio, tubo, Impianto elettrico&#10;&#10;Descrizione generata automaticamente">
            <a:extLst>
              <a:ext uri="{FF2B5EF4-FFF2-40B4-BE49-F238E27FC236}">
                <a16:creationId xmlns:a16="http://schemas.microsoft.com/office/drawing/2014/main" id="{D29F5B02-D83D-E3D9-B389-BE86E58A5EAB}"/>
              </a:ext>
            </a:extLst>
          </p:cNvPr>
          <p:cNvPicPr>
            <a:picLocks noChangeAspect="1"/>
          </p:cNvPicPr>
          <p:nvPr/>
        </p:nvPicPr>
        <p:blipFill rotWithShape="1">
          <a:blip r:embed="rId4">
            <a:extLst>
              <a:ext uri="{28A0092B-C50C-407E-A947-70E740481C1C}">
                <a14:useLocalDpi xmlns:a14="http://schemas.microsoft.com/office/drawing/2010/main" val="0"/>
              </a:ext>
            </a:extLst>
          </a:blip>
          <a:srcRect l="26277"/>
          <a:stretch/>
        </p:blipFill>
        <p:spPr>
          <a:xfrm>
            <a:off x="9701784" y="3235567"/>
            <a:ext cx="2360187" cy="2401824"/>
          </a:xfrm>
          <a:prstGeom prst="rect">
            <a:avLst/>
          </a:prstGeom>
          <a:ln>
            <a:solidFill>
              <a:schemeClr val="tx1"/>
            </a:solidFill>
          </a:ln>
        </p:spPr>
      </p:pic>
      <p:pic>
        <p:nvPicPr>
          <p:cNvPr id="54" name="Immagine 8" descr="Immagine che contiene metallo, interno, argento">
            <a:extLst>
              <a:ext uri="{FF2B5EF4-FFF2-40B4-BE49-F238E27FC236}">
                <a16:creationId xmlns:a16="http://schemas.microsoft.com/office/drawing/2014/main" id="{04ACA6BA-4E89-5368-7954-808EFD1F70B3}"/>
              </a:ext>
            </a:extLst>
          </p:cNvPr>
          <p:cNvPicPr>
            <a:picLocks noChangeAspect="1"/>
          </p:cNvPicPr>
          <p:nvPr/>
        </p:nvPicPr>
        <p:blipFill rotWithShape="1">
          <a:blip r:embed="rId5">
            <a:extLst>
              <a:ext uri="{28A0092B-C50C-407E-A947-70E740481C1C}">
                <a14:useLocalDpi xmlns:a14="http://schemas.microsoft.com/office/drawing/2010/main" val="0"/>
              </a:ext>
            </a:extLst>
          </a:blip>
          <a:srcRect t="27694"/>
          <a:stretch/>
        </p:blipFill>
        <p:spPr>
          <a:xfrm>
            <a:off x="8858970" y="1220609"/>
            <a:ext cx="3203001" cy="1736654"/>
          </a:xfrm>
          <a:prstGeom prst="rect">
            <a:avLst/>
          </a:prstGeom>
          <a:ln>
            <a:solidFill>
              <a:schemeClr val="tx1"/>
            </a:solidFill>
          </a:ln>
        </p:spPr>
      </p:pic>
      <p:sp>
        <p:nvSpPr>
          <p:cNvPr id="55" name="TextBox 54">
            <a:extLst>
              <a:ext uri="{FF2B5EF4-FFF2-40B4-BE49-F238E27FC236}">
                <a16:creationId xmlns:a16="http://schemas.microsoft.com/office/drawing/2014/main" id="{51811626-81CC-5C01-D824-AA2B6BC6B662}"/>
              </a:ext>
            </a:extLst>
          </p:cNvPr>
          <p:cNvSpPr txBox="1"/>
          <p:nvPr/>
        </p:nvSpPr>
        <p:spPr>
          <a:xfrm>
            <a:off x="262759" y="1332166"/>
            <a:ext cx="9214728" cy="5380606"/>
          </a:xfrm>
          <a:prstGeom prst="rect">
            <a:avLst/>
          </a:prstGeom>
          <a:noFill/>
          <a:ln>
            <a:solidFill>
              <a:schemeClr val="tx1"/>
            </a:solidFill>
          </a:ln>
        </p:spPr>
        <p:txBody>
          <a:bodyPr vert="horz" wrap="square" lIns="90000" tIns="45000" rIns="90000" bIns="45000" anchorCtr="0" compatLnSpc="0">
            <a:normAutofit fontScale="85000" lnSpcReduction="20000"/>
          </a:bodyPr>
          <a:lstStyle/>
          <a:p>
            <a:pPr marR="0" lvl="0" rtl="0" hangingPunct="0">
              <a:lnSpc>
                <a:spcPct val="100000"/>
              </a:lnSpc>
              <a:spcBef>
                <a:spcPts val="0"/>
              </a:spcBef>
              <a:spcAft>
                <a:spcPts val="0"/>
              </a:spcAft>
              <a:tabLst/>
            </a:pPr>
            <a:r>
              <a:rPr lang="en-US" sz="2400" b="0" i="0" u="none" strike="noStrike" kern="1200" cap="none" dirty="0">
                <a:ln>
                  <a:noFill/>
                </a:ln>
                <a:ea typeface="Noto Sans CJK SC" pitchFamily="2"/>
                <a:cs typeface="Lohit Devanagari" pitchFamily="2"/>
              </a:rPr>
              <a:t>Sep 2023: </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o</a:t>
            </a:r>
            <a:r>
              <a:rPr lang="en-US" sz="2400" b="0" i="0" u="none" strike="noStrike" kern="1200" cap="none" dirty="0">
                <a:ln>
                  <a:noFill/>
                </a:ln>
                <a:ea typeface="Noto Sans CJK SC" pitchFamily="2"/>
                <a:cs typeface="Lohit Devanagari" pitchFamily="2"/>
              </a:rPr>
              <a:t>rdinary </a:t>
            </a:r>
            <a:r>
              <a:rPr lang="en-US" sz="2400" b="0" i="0" u="none" strike="noStrike" kern="1200" cap="none" dirty="0" err="1">
                <a:ln>
                  <a:noFill/>
                </a:ln>
                <a:ea typeface="Noto Sans CJK SC" pitchFamily="2"/>
                <a:cs typeface="Lohit Devanagari" pitchFamily="2"/>
              </a:rPr>
              <a:t>maintenace</a:t>
            </a:r>
            <a:r>
              <a:rPr lang="en-US" sz="2400" b="0" i="0" u="none" strike="noStrike" kern="1200" cap="none" dirty="0">
                <a:ln>
                  <a:noFill/>
                </a:ln>
                <a:ea typeface="Noto Sans CJK SC" pitchFamily="2"/>
                <a:cs typeface="Lohit Devanagari" pitchFamily="2"/>
              </a:rPr>
              <a:t> for gas filling</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s</a:t>
            </a:r>
            <a:r>
              <a:rPr lang="en-US" sz="2400" b="0" i="0" u="none" strike="noStrike" kern="1200" cap="none" dirty="0">
                <a:ln>
                  <a:noFill/>
                </a:ln>
                <a:ea typeface="Noto Sans CJK SC" pitchFamily="2"/>
                <a:cs typeface="Lohit Devanagari" pitchFamily="2"/>
              </a:rPr>
              <a:t>ubstitution of ion beam source with a refurbished one and set up</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c</a:t>
            </a:r>
            <a:r>
              <a:rPr lang="en-US" sz="2400" b="0" i="0" u="none" strike="noStrike" kern="1200" cap="none" dirty="0">
                <a:ln>
                  <a:noFill/>
                </a:ln>
                <a:ea typeface="Noto Sans CJK SC" pitchFamily="2"/>
                <a:cs typeface="Lohit Devanagari" pitchFamily="2"/>
              </a:rPr>
              <a:t>heck of all wiring system for the HV terminal controls</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b="0" i="0" u="none" strike="noStrike" kern="1200" cap="none" dirty="0">
                <a:ln>
                  <a:noFill/>
                </a:ln>
                <a:ea typeface="Noto Sans CJK SC" pitchFamily="2"/>
                <a:cs typeface="Lohit Devanagari" pitchFamily="2"/>
              </a:rPr>
              <a:t>check of 3MHz signal and substitution of 2 6AU8 electronic tubes</a:t>
            </a:r>
          </a:p>
          <a:p>
            <a:pPr marR="0" lvl="0" rtl="0" hangingPunct="0">
              <a:lnSpc>
                <a:spcPct val="100000"/>
              </a:lnSpc>
              <a:spcBef>
                <a:spcPts val="0"/>
              </a:spcBef>
              <a:spcAft>
                <a:spcPts val="0"/>
              </a:spcAft>
              <a:tabLst/>
            </a:pPr>
            <a:endParaRPr lang="en-US" sz="2400" b="0" i="0" u="none" strike="noStrike" kern="1200" cap="none" dirty="0">
              <a:ln>
                <a:noFill/>
              </a:ln>
              <a:ea typeface="Noto Sans CJK SC" pitchFamily="2"/>
              <a:cs typeface="Lohit Devanagari" pitchFamily="2"/>
            </a:endParaRPr>
          </a:p>
          <a:p>
            <a:pPr marR="0" lvl="0" rtl="0" hangingPunct="0">
              <a:lnSpc>
                <a:spcPct val="100000"/>
              </a:lnSpc>
              <a:spcBef>
                <a:spcPts val="0"/>
              </a:spcBef>
              <a:spcAft>
                <a:spcPts val="0"/>
              </a:spcAft>
              <a:tabLst/>
            </a:pPr>
            <a:r>
              <a:rPr lang="en-US" sz="2400" b="0" i="0" u="none" strike="noStrike" kern="1200" cap="none" dirty="0">
                <a:ln>
                  <a:noFill/>
                </a:ln>
                <a:ea typeface="Noto Sans CJK SC" pitchFamily="2"/>
                <a:cs typeface="Lohit Devanagari" pitchFamily="2"/>
              </a:rPr>
              <a:t>Oct 2023:</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r</a:t>
            </a:r>
            <a:r>
              <a:rPr lang="en-US" sz="2400" b="0" i="0" u="none" strike="noStrike" kern="1200" cap="none" dirty="0">
                <a:ln>
                  <a:noFill/>
                </a:ln>
                <a:ea typeface="Noto Sans CJK SC" pitchFamily="2"/>
                <a:cs typeface="Lohit Devanagari" pitchFamily="2"/>
              </a:rPr>
              <a:t>estart of calendar shifts with 4He++</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d</a:t>
            </a:r>
            <a:r>
              <a:rPr lang="en-US" sz="2400" b="0" i="0" u="none" strike="noStrike" kern="1200" cap="none" dirty="0">
                <a:ln>
                  <a:noFill/>
                </a:ln>
                <a:ea typeface="Noto Sans CJK SC" pitchFamily="2"/>
                <a:cs typeface="Lohit Devanagari" pitchFamily="2"/>
              </a:rPr>
              <a:t>ifficulties on 4He2+ beam extraction</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t</a:t>
            </a:r>
            <a:r>
              <a:rPr lang="en-US" sz="2400" b="0" i="0" u="none" strike="noStrike" kern="1200" cap="none" dirty="0">
                <a:ln>
                  <a:noFill/>
                </a:ln>
                <a:ea typeface="Noto Sans CJK SC" pitchFamily="2"/>
                <a:cs typeface="Lohit Devanagari" pitchFamily="2"/>
              </a:rPr>
              <a:t>est for pulsed beam revealed a failure inside the bunching system (machine opening was needed)</a:t>
            </a:r>
          </a:p>
          <a:p>
            <a:pPr marR="0" lvl="0" rtl="0" hangingPunct="0">
              <a:lnSpc>
                <a:spcPct val="100000"/>
              </a:lnSpc>
              <a:spcBef>
                <a:spcPts val="0"/>
              </a:spcBef>
              <a:spcAft>
                <a:spcPts val="0"/>
              </a:spcAft>
              <a:tabLst/>
            </a:pPr>
            <a:endParaRPr lang="en-US" sz="2400" b="0" i="0" u="none" strike="noStrike" kern="1200" cap="none" dirty="0">
              <a:ln>
                <a:noFill/>
              </a:ln>
              <a:ea typeface="Noto Sans CJK SC" pitchFamily="2"/>
              <a:cs typeface="Lohit Devanagari" pitchFamily="2"/>
            </a:endParaRPr>
          </a:p>
          <a:p>
            <a:pPr marR="0" lvl="0" rtl="0" hangingPunct="0">
              <a:lnSpc>
                <a:spcPct val="100000"/>
              </a:lnSpc>
              <a:spcBef>
                <a:spcPts val="0"/>
              </a:spcBef>
              <a:spcAft>
                <a:spcPts val="0"/>
              </a:spcAft>
              <a:tabLst/>
            </a:pPr>
            <a:r>
              <a:rPr lang="en-US" sz="2400" b="0" i="0" u="none" strike="noStrike" kern="1200" cap="none" dirty="0">
                <a:ln>
                  <a:noFill/>
                </a:ln>
                <a:ea typeface="Noto Sans CJK SC" pitchFamily="2"/>
                <a:cs typeface="Lohit Devanagari" pitchFamily="2"/>
              </a:rPr>
              <a:t>Nov 2023:</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main capacity measurements revealed an issue on </a:t>
            </a:r>
            <a:r>
              <a:rPr lang="en-US" sz="2400" b="0" i="0" u="none" strike="noStrike" kern="1200" cap="none" dirty="0">
                <a:ln>
                  <a:noFill/>
                </a:ln>
                <a:ea typeface="Noto Sans CJK SC" pitchFamily="2"/>
                <a:cs typeface="Lohit Devanagari" pitchFamily="2"/>
              </a:rPr>
              <a:t>the buncher circuit</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b="0" i="0" u="none" strike="noStrike" kern="1200" cap="none" dirty="0">
                <a:ln>
                  <a:noFill/>
                </a:ln>
                <a:ea typeface="Noto Sans CJK SC" pitchFamily="2"/>
                <a:cs typeface="Lohit Devanagari" pitchFamily="2"/>
              </a:rPr>
              <a:t>bunching system was dismounted for checking inside components</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a</a:t>
            </a:r>
            <a:r>
              <a:rPr lang="en-US" sz="2400" b="0" i="0" u="none" strike="noStrike" kern="1200" cap="none" dirty="0">
                <a:ln>
                  <a:noFill/>
                </a:ln>
                <a:ea typeface="Noto Sans CJK SC" pitchFamily="2"/>
                <a:cs typeface="Lohit Devanagari" pitchFamily="2"/>
              </a:rPr>
              <a:t>ll stainless-steel components of the buncher refurbished and re-assembled in order to recover right position (thickness measurements revealed a measure mismatch)</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e</a:t>
            </a:r>
            <a:r>
              <a:rPr lang="en-US" sz="2400" b="0" i="0" u="none" strike="noStrike" kern="1200" cap="none" dirty="0">
                <a:ln>
                  <a:noFill/>
                </a:ln>
                <a:ea typeface="Noto Sans CJK SC" pitchFamily="2"/>
                <a:cs typeface="Lohit Devanagari" pitchFamily="2"/>
              </a:rPr>
              <a:t>lectronics oscillators and power supply was checked and repaired</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a</a:t>
            </a:r>
            <a:r>
              <a:rPr lang="en-US" sz="2400" b="0" i="0" u="none" strike="noStrike" kern="1200" cap="none" dirty="0">
                <a:ln>
                  <a:noFill/>
                </a:ln>
                <a:ea typeface="Noto Sans CJK SC" pitchFamily="2"/>
                <a:cs typeface="Lohit Devanagari" pitchFamily="2"/>
              </a:rPr>
              <a:t>fter refurbishing, capacity was verified to have the right value.</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p:txBody>
      </p:sp>
    </p:spTree>
    <p:extLst>
      <p:ext uri="{BB962C8B-B14F-4D97-AF65-F5344CB8AC3E}">
        <p14:creationId xmlns:p14="http://schemas.microsoft.com/office/powerpoint/2010/main" val="2627388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CN accelerator: status</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4" name="Immagine 3" descr="Immagine che contiene ottone, interno, metallo">
            <a:extLst>
              <a:ext uri="{FF2B5EF4-FFF2-40B4-BE49-F238E27FC236}">
                <a16:creationId xmlns:a16="http://schemas.microsoft.com/office/drawing/2014/main" id="{E2349648-BAA2-D210-7187-9F09447D8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3143" y="1159200"/>
            <a:ext cx="3362857" cy="2522143"/>
          </a:xfrm>
          <a:prstGeom prst="rect">
            <a:avLst/>
          </a:prstGeom>
          <a:ln>
            <a:solidFill>
              <a:schemeClr val="tx1"/>
            </a:solidFill>
          </a:ln>
        </p:spPr>
      </p:pic>
      <p:pic>
        <p:nvPicPr>
          <p:cNvPr id="6" name="Immagine 4" descr="Immagine che contiene macchina, Ricambio auto, interno, ingegneria&#10;&#10;Descrizione generata automaticamente">
            <a:extLst>
              <a:ext uri="{FF2B5EF4-FFF2-40B4-BE49-F238E27FC236}">
                <a16:creationId xmlns:a16="http://schemas.microsoft.com/office/drawing/2014/main" id="{B58BE7FC-9638-AF0F-1508-33C8A83450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60414" y="4040950"/>
            <a:ext cx="2876862" cy="2157647"/>
          </a:xfrm>
          <a:prstGeom prst="rect">
            <a:avLst/>
          </a:prstGeom>
          <a:ln>
            <a:solidFill>
              <a:schemeClr val="tx1"/>
            </a:solidFill>
          </a:ln>
        </p:spPr>
      </p:pic>
      <p:pic>
        <p:nvPicPr>
          <p:cNvPr id="8" name="Immagine 6" descr="Immagine che contiene elettronica, Impianto elettrico, Ingegneria elettronica, cavo&#10;&#10;Descrizione generata automaticamente">
            <a:extLst>
              <a:ext uri="{FF2B5EF4-FFF2-40B4-BE49-F238E27FC236}">
                <a16:creationId xmlns:a16="http://schemas.microsoft.com/office/drawing/2014/main" id="{F5A3854A-ED59-5B6C-2386-F2CC2C056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3143" y="3860146"/>
            <a:ext cx="3362857" cy="2521635"/>
          </a:xfrm>
          <a:prstGeom prst="rect">
            <a:avLst/>
          </a:prstGeom>
          <a:ln>
            <a:solidFill>
              <a:schemeClr val="tx1"/>
            </a:solidFill>
          </a:ln>
        </p:spPr>
      </p:pic>
      <p:pic>
        <p:nvPicPr>
          <p:cNvPr id="9" name="Immagine 8" descr="Immagine che contiene schermata, testo, Software multimediale, Software per la grafica&#10;&#10;Descrizione generata automaticamente">
            <a:extLst>
              <a:ext uri="{FF2B5EF4-FFF2-40B4-BE49-F238E27FC236}">
                <a16:creationId xmlns:a16="http://schemas.microsoft.com/office/drawing/2014/main" id="{80ED4292-7C61-060A-DA0C-220781B477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575" y="4665422"/>
            <a:ext cx="2387743" cy="1432646"/>
          </a:xfrm>
          <a:prstGeom prst="rect">
            <a:avLst/>
          </a:prstGeom>
          <a:ln>
            <a:solidFill>
              <a:schemeClr val="tx1"/>
            </a:solidFill>
          </a:ln>
        </p:spPr>
      </p:pic>
      <p:sp>
        <p:nvSpPr>
          <p:cNvPr id="10" name="Freccia a destra 9">
            <a:extLst>
              <a:ext uri="{FF2B5EF4-FFF2-40B4-BE49-F238E27FC236}">
                <a16:creationId xmlns:a16="http://schemas.microsoft.com/office/drawing/2014/main" id="{E9D925AC-7A3F-7590-125C-FA73780CBBEB}"/>
              </a:ext>
            </a:extLst>
          </p:cNvPr>
          <p:cNvSpPr/>
          <p:nvPr/>
        </p:nvSpPr>
        <p:spPr>
          <a:xfrm>
            <a:off x="2696381" y="5067504"/>
            <a:ext cx="256032" cy="621792"/>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1" descr="Immagine che contiene monitor, Visualizzatore, elettronica, Dispositivo elettronico&#10;&#10;Descrizione generata automaticamente">
            <a:extLst>
              <a:ext uri="{FF2B5EF4-FFF2-40B4-BE49-F238E27FC236}">
                <a16:creationId xmlns:a16="http://schemas.microsoft.com/office/drawing/2014/main" id="{3E4C92B9-0E57-1417-1C33-307D152436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472" y="4345322"/>
            <a:ext cx="2889451" cy="2167510"/>
          </a:xfrm>
          <a:prstGeom prst="rect">
            <a:avLst/>
          </a:prstGeom>
          <a:ln>
            <a:solidFill>
              <a:schemeClr val="tx1"/>
            </a:solidFill>
          </a:ln>
        </p:spPr>
      </p:pic>
      <p:sp>
        <p:nvSpPr>
          <p:cNvPr id="12" name="TextBox 11">
            <a:extLst>
              <a:ext uri="{FF2B5EF4-FFF2-40B4-BE49-F238E27FC236}">
                <a16:creationId xmlns:a16="http://schemas.microsoft.com/office/drawing/2014/main" id="{BDA65FFC-0393-66C2-9F1A-B7AAC14D5F19}"/>
              </a:ext>
            </a:extLst>
          </p:cNvPr>
          <p:cNvSpPr txBox="1"/>
          <p:nvPr/>
        </p:nvSpPr>
        <p:spPr>
          <a:xfrm>
            <a:off x="239575" y="1258183"/>
            <a:ext cx="8493568" cy="2423160"/>
          </a:xfrm>
          <a:prstGeom prst="rect">
            <a:avLst/>
          </a:prstGeom>
          <a:noFill/>
          <a:ln>
            <a:solidFill>
              <a:schemeClr val="tx1"/>
            </a:solidFill>
          </a:ln>
        </p:spPr>
        <p:txBody>
          <a:bodyPr vert="horz" wrap="square" lIns="90000" tIns="45000" rIns="90000" bIns="45000" anchorCtr="0" compatLnSpc="0">
            <a:normAutofit/>
          </a:bodyPr>
          <a:lstStyle/>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global pulsing system was checked</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ion source was changed</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after special maintenance 3MHz beam was successfully tested with good compression ratio and peak voltage</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during first shift the </a:t>
            </a:r>
            <a:r>
              <a:rPr lang="en-US" sz="2400" dirty="0" err="1">
                <a:ea typeface="Noto Sans CJK SC" pitchFamily="2"/>
                <a:cs typeface="Lohit Devanagari" pitchFamily="2"/>
              </a:rPr>
              <a:t>Behlke</a:t>
            </a:r>
            <a:r>
              <a:rPr lang="en-US" sz="2400" dirty="0">
                <a:ea typeface="Noto Sans CJK SC" pitchFamily="2"/>
                <a:cs typeface="Lohit Devanagari" pitchFamily="2"/>
              </a:rPr>
              <a:t> 120V power supply experienced a failure and was changed with a new one</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b="0" i="0" u="none" strike="noStrike" kern="1200" cap="none" dirty="0">
              <a:ln>
                <a:noFill/>
              </a:ln>
              <a:ea typeface="Noto Sans CJK SC" pitchFamily="2"/>
              <a:cs typeface="Lohit Devanagari" pitchFamily="2"/>
            </a:endParaRPr>
          </a:p>
        </p:txBody>
      </p:sp>
    </p:spTree>
    <p:extLst>
      <p:ext uri="{BB962C8B-B14F-4D97-AF65-F5344CB8AC3E}">
        <p14:creationId xmlns:p14="http://schemas.microsoft.com/office/powerpoint/2010/main" val="1063278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News from AN2000</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CustomShape 2">
            <a:extLst>
              <a:ext uri="{FF2B5EF4-FFF2-40B4-BE49-F238E27FC236}">
                <a16:creationId xmlns:a16="http://schemas.microsoft.com/office/drawing/2014/main" id="{DDCBC37C-2504-2652-733B-435805855FFD}"/>
              </a:ext>
            </a:extLst>
          </p:cNvPr>
          <p:cNvSpPr/>
          <p:nvPr/>
        </p:nvSpPr>
        <p:spPr>
          <a:xfrm>
            <a:off x="769680" y="1479600"/>
            <a:ext cx="10300680" cy="502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432000" indent="-323640">
              <a:lnSpc>
                <a:spcPct val="100000"/>
              </a:lnSpc>
              <a:spcBef>
                <a:spcPts val="1417"/>
              </a:spcBef>
              <a:buClr>
                <a:srgbClr val="000000"/>
              </a:buClr>
              <a:buSzPct val="45000"/>
              <a:buFont typeface="Wingdings" charset="2"/>
              <a:buChar char=""/>
            </a:pPr>
            <a:endParaRPr lang="it-IT" sz="2800" b="0" strike="noStrike" spc="-1" dirty="0">
              <a:latin typeface="Arial"/>
            </a:endParaRPr>
          </a:p>
        </p:txBody>
      </p:sp>
      <p:pic>
        <p:nvPicPr>
          <p:cNvPr id="14" name="Immagine 2" descr="Immagine che contiene aria aperta, pianta, tomba, cimitero&#10;&#10;Descrizione generata automaticamente">
            <a:extLst>
              <a:ext uri="{FF2B5EF4-FFF2-40B4-BE49-F238E27FC236}">
                <a16:creationId xmlns:a16="http://schemas.microsoft.com/office/drawing/2014/main" id="{7A5583DD-FAEB-54AD-7224-6F0FAB3C5B68}"/>
              </a:ext>
            </a:extLst>
          </p:cNvPr>
          <p:cNvPicPr>
            <a:picLocks noChangeAspect="1"/>
          </p:cNvPicPr>
          <p:nvPr/>
        </p:nvPicPr>
        <p:blipFill rotWithShape="1">
          <a:blip r:embed="rId4">
            <a:extLst>
              <a:ext uri="{28A0092B-C50C-407E-A947-70E740481C1C}">
                <a14:useLocalDpi xmlns:a14="http://schemas.microsoft.com/office/drawing/2010/main" val="0"/>
              </a:ext>
            </a:extLst>
          </a:blip>
          <a:srcRect t="13896" r="27047" b="23892"/>
          <a:stretch/>
        </p:blipFill>
        <p:spPr>
          <a:xfrm rot="5400000">
            <a:off x="7752138" y="2232806"/>
            <a:ext cx="5315728" cy="3399071"/>
          </a:xfrm>
          <a:prstGeom prst="rect">
            <a:avLst/>
          </a:prstGeom>
          <a:ln>
            <a:solidFill>
              <a:schemeClr val="tx1"/>
            </a:solidFill>
          </a:ln>
        </p:spPr>
      </p:pic>
      <p:pic>
        <p:nvPicPr>
          <p:cNvPr id="15" name="Immagine 4" descr="Immagine che contiene aria aperta, edificio, pianta, finestra&#10;&#10;Descrizione generata automaticamente">
            <a:extLst>
              <a:ext uri="{FF2B5EF4-FFF2-40B4-BE49-F238E27FC236}">
                <a16:creationId xmlns:a16="http://schemas.microsoft.com/office/drawing/2014/main" id="{8265B91D-C031-F575-01EB-69867EB30B08}"/>
              </a:ext>
            </a:extLst>
          </p:cNvPr>
          <p:cNvPicPr>
            <a:picLocks noChangeAspect="1"/>
          </p:cNvPicPr>
          <p:nvPr/>
        </p:nvPicPr>
        <p:blipFill rotWithShape="1">
          <a:blip r:embed="rId5">
            <a:extLst>
              <a:ext uri="{28A0092B-C50C-407E-A947-70E740481C1C}">
                <a14:useLocalDpi xmlns:a14="http://schemas.microsoft.com/office/drawing/2010/main" val="0"/>
              </a:ext>
            </a:extLst>
          </a:blip>
          <a:srcRect t="33585" b="10455"/>
          <a:stretch/>
        </p:blipFill>
        <p:spPr>
          <a:xfrm>
            <a:off x="1229217" y="3840480"/>
            <a:ext cx="6549062" cy="2749726"/>
          </a:xfrm>
          <a:prstGeom prst="rect">
            <a:avLst/>
          </a:prstGeom>
          <a:ln>
            <a:solidFill>
              <a:schemeClr val="tx1"/>
            </a:solidFill>
          </a:ln>
        </p:spPr>
      </p:pic>
      <p:sp>
        <p:nvSpPr>
          <p:cNvPr id="16" name="TextBox 15">
            <a:extLst>
              <a:ext uri="{FF2B5EF4-FFF2-40B4-BE49-F238E27FC236}">
                <a16:creationId xmlns:a16="http://schemas.microsoft.com/office/drawing/2014/main" id="{636AAE5A-9B23-8E9E-4F79-C649A4522F78}"/>
              </a:ext>
            </a:extLst>
          </p:cNvPr>
          <p:cNvSpPr txBox="1"/>
          <p:nvPr/>
        </p:nvSpPr>
        <p:spPr>
          <a:xfrm>
            <a:off x="82462" y="1274477"/>
            <a:ext cx="8493568" cy="2468379"/>
          </a:xfrm>
          <a:prstGeom prst="rect">
            <a:avLst/>
          </a:prstGeom>
          <a:noFill/>
          <a:ln>
            <a:solidFill>
              <a:schemeClr val="tx1"/>
            </a:solidFill>
          </a:ln>
        </p:spPr>
        <p:txBody>
          <a:bodyPr vert="horz" wrap="square" lIns="90000" tIns="45000" rIns="90000" bIns="45000" anchorCtr="0" compatLnSpc="0">
            <a:normAutofit/>
          </a:bodyPr>
          <a:lstStyle/>
          <a:p>
            <a:pPr marR="0" lvl="0" rtl="0" hangingPunct="0">
              <a:lnSpc>
                <a:spcPct val="100000"/>
              </a:lnSpc>
              <a:spcBef>
                <a:spcPts val="0"/>
              </a:spcBef>
              <a:spcAft>
                <a:spcPts val="0"/>
              </a:spcAft>
              <a:tabLst/>
            </a:pPr>
            <a:r>
              <a:rPr lang="en-US" sz="2400" dirty="0">
                <a:ea typeface="Noto Sans CJK SC" pitchFamily="2"/>
                <a:cs typeface="Lohit Devanagari" pitchFamily="2"/>
              </a:rPr>
              <a:t>Sept 2023 – Oct 2023: </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A new chiller for water cooling was installed (old one remains as spare)</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A small water leak in the cooling distribution causes the pump to stop for low pressure alarm. A temporary patch used till maintenance. Issue will be fixed in January.</a:t>
            </a:r>
          </a:p>
        </p:txBody>
      </p:sp>
    </p:spTree>
    <p:extLst>
      <p:ext uri="{BB962C8B-B14F-4D97-AF65-F5344CB8AC3E}">
        <p14:creationId xmlns:p14="http://schemas.microsoft.com/office/powerpoint/2010/main" val="4088422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en-US" sz="4000" b="1" dirty="0">
                <a:solidFill>
                  <a:schemeClr val="bg1"/>
                </a:solidFill>
              </a:rPr>
              <a:t>CN/AN2000 summary</a:t>
            </a:r>
            <a:endParaRPr lang="en-GB"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CustomShape 2">
            <a:extLst>
              <a:ext uri="{FF2B5EF4-FFF2-40B4-BE49-F238E27FC236}">
                <a16:creationId xmlns:a16="http://schemas.microsoft.com/office/drawing/2014/main" id="{DDCBC37C-2504-2652-733B-435805855FFD}"/>
              </a:ext>
            </a:extLst>
          </p:cNvPr>
          <p:cNvSpPr/>
          <p:nvPr/>
        </p:nvSpPr>
        <p:spPr>
          <a:xfrm>
            <a:off x="769680" y="1479600"/>
            <a:ext cx="10300680" cy="502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432000" indent="-323640">
              <a:lnSpc>
                <a:spcPct val="100000"/>
              </a:lnSpc>
              <a:spcBef>
                <a:spcPts val="1417"/>
              </a:spcBef>
              <a:buClr>
                <a:srgbClr val="000000"/>
              </a:buClr>
              <a:buSzPct val="45000"/>
              <a:buFont typeface="Wingdings" charset="2"/>
              <a:buChar char=""/>
            </a:pPr>
            <a:endParaRPr lang="it-IT" sz="2800" b="0" strike="noStrike" spc="-1" dirty="0">
              <a:latin typeface="Arial"/>
            </a:endParaRPr>
          </a:p>
        </p:txBody>
      </p:sp>
      <p:sp>
        <p:nvSpPr>
          <p:cNvPr id="16" name="TextBox 15">
            <a:extLst>
              <a:ext uri="{FF2B5EF4-FFF2-40B4-BE49-F238E27FC236}">
                <a16:creationId xmlns:a16="http://schemas.microsoft.com/office/drawing/2014/main" id="{636AAE5A-9B23-8E9E-4F79-C649A4522F78}"/>
              </a:ext>
            </a:extLst>
          </p:cNvPr>
          <p:cNvSpPr txBox="1"/>
          <p:nvPr/>
        </p:nvSpPr>
        <p:spPr>
          <a:xfrm>
            <a:off x="209767" y="1317508"/>
            <a:ext cx="11772465" cy="5184452"/>
          </a:xfrm>
          <a:prstGeom prst="rect">
            <a:avLst/>
          </a:prstGeom>
          <a:noFill/>
          <a:ln>
            <a:solidFill>
              <a:schemeClr val="tx1"/>
            </a:solidFill>
          </a:ln>
        </p:spPr>
        <p:txBody>
          <a:bodyPr vert="horz" wrap="square" lIns="90000" tIns="45000" rIns="90000" bIns="45000" anchorCtr="0" compatLnSpc="0">
            <a:normAutofit/>
          </a:bodyPr>
          <a:lstStyle/>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Considering CN global conditions, maximum voltage for the next experimental campaign will be limited to 5.5 MV</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4He2+ beam will not be available</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Pulsed beam will be available, but limited in time to three weeks at maximum for each campaign</a:t>
            </a: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It will be advisable to schedule experiments requiring pulsed beam near maintenance period: April and July</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No comments/restriction on AN2000</a:t>
            </a:r>
          </a:p>
          <a:p>
            <a:pPr marR="0" lvl="0" rtl="0" hangingPunct="0">
              <a:lnSpc>
                <a:spcPct val="100000"/>
              </a:lnSpc>
              <a:spcBef>
                <a:spcPts val="0"/>
              </a:spcBef>
              <a:spcAft>
                <a:spcPts val="0"/>
              </a:spcAft>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p:txBody>
      </p:sp>
    </p:spTree>
    <p:extLst>
      <p:ext uri="{BB962C8B-B14F-4D97-AF65-F5344CB8AC3E}">
        <p14:creationId xmlns:p14="http://schemas.microsoft.com/office/powerpoint/2010/main" val="1358802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2">
            <a:extLst>
              <a:ext uri="{FF2B5EF4-FFF2-40B4-BE49-F238E27FC236}">
                <a16:creationId xmlns:a16="http://schemas.microsoft.com/office/drawing/2014/main" id="{05386B74-E1C9-1775-293B-1BF913693722}"/>
              </a:ext>
            </a:extLst>
          </p:cNvPr>
          <p:cNvSpPr/>
          <p:nvPr/>
        </p:nvSpPr>
        <p:spPr>
          <a:xfrm>
            <a:off x="769680" y="1479600"/>
            <a:ext cx="10300680" cy="50223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417"/>
              </a:spcBef>
            </a:pPr>
            <a:endParaRPr lang="it-IT" sz="2200" b="0" strike="noStrike" spc="-1" dirty="0">
              <a:latin typeface="Arial"/>
            </a:endParaRPr>
          </a:p>
          <a:p>
            <a:pPr>
              <a:lnSpc>
                <a:spcPct val="100000"/>
              </a:lnSpc>
              <a:spcBef>
                <a:spcPts val="1417"/>
              </a:spcBef>
            </a:pPr>
            <a:endParaRPr lang="it-IT" sz="2200" b="0" strike="noStrike" spc="-1" dirty="0">
              <a:latin typeface="Arial"/>
            </a:endParaRPr>
          </a:p>
        </p:txBody>
      </p:sp>
      <p:sp>
        <p:nvSpPr>
          <p:cNvPr id="5" name="Titolo 1">
            <a:extLst>
              <a:ext uri="{FF2B5EF4-FFF2-40B4-BE49-F238E27FC236}">
                <a16:creationId xmlns:a16="http://schemas.microsoft.com/office/drawing/2014/main" id="{971CA730-A0EB-719C-C18B-3570E6DF524C}"/>
              </a:ext>
            </a:extLst>
          </p:cNvPr>
          <p:cNvSpPr>
            <a:spLocks noGrp="1"/>
          </p:cNvSpPr>
          <p:nvPr>
            <p:ph type="ctrTitle"/>
          </p:nvPr>
        </p:nvSpPr>
        <p:spPr>
          <a:xfrm>
            <a:off x="7035939" y="374371"/>
            <a:ext cx="4712397" cy="1275457"/>
          </a:xfrm>
          <a:gradFill flip="none" rotWithShape="1">
            <a:gsLst>
              <a:gs pos="0">
                <a:schemeClr val="bg1"/>
              </a:gs>
              <a:gs pos="19000">
                <a:schemeClr val="accent1">
                  <a:lumMod val="20000"/>
                  <a:lumOff val="80000"/>
                </a:schemeClr>
              </a:gs>
              <a:gs pos="48000">
                <a:schemeClr val="accent1">
                  <a:lumMod val="40000"/>
                  <a:lumOff val="60000"/>
                </a:schemeClr>
              </a:gs>
              <a:gs pos="85000">
                <a:schemeClr val="accent1">
                  <a:lumMod val="60000"/>
                  <a:lumOff val="40000"/>
                </a:schemeClr>
              </a:gs>
              <a:gs pos="100000">
                <a:schemeClr val="accent1">
                  <a:lumMod val="75000"/>
                </a:schemeClr>
              </a:gs>
            </a:gsLst>
            <a:path path="shape">
              <a:fillToRect l="50000" t="50000" r="50000" b="50000"/>
            </a:path>
            <a:tileRect/>
          </a:gradFill>
          <a:ln>
            <a:solidFill>
              <a:schemeClr val="tx1"/>
            </a:solidFill>
          </a:ln>
        </p:spPr>
        <p:txBody>
          <a:bodyPr anchor="ctr">
            <a:normAutofit/>
          </a:bodyPr>
          <a:lstStyle/>
          <a:p>
            <a:r>
              <a:rPr lang="en-US" sz="3200" b="1" dirty="0"/>
              <a:t>Thank you</a:t>
            </a:r>
            <a:endParaRPr lang="it-IT" sz="3200" b="1" dirty="0"/>
          </a:p>
        </p:txBody>
      </p:sp>
      <p:pic>
        <p:nvPicPr>
          <p:cNvPr id="2" name="Immagine 15" descr="Immagine che contiene edificio, treno, stazione, piattaforma&#10;&#10;Descrizione generata automaticamente">
            <a:extLst>
              <a:ext uri="{FF2B5EF4-FFF2-40B4-BE49-F238E27FC236}">
                <a16:creationId xmlns:a16="http://schemas.microsoft.com/office/drawing/2014/main" id="{B0ACC6FC-D4DE-D454-B673-B9FD3C61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310" y="144175"/>
            <a:ext cx="3224682" cy="2410976"/>
          </a:xfrm>
          <a:prstGeom prst="rect">
            <a:avLst/>
          </a:prstGeom>
          <a:ln>
            <a:solidFill>
              <a:schemeClr val="tx1"/>
            </a:solidFill>
          </a:ln>
        </p:spPr>
      </p:pic>
      <p:pic>
        <p:nvPicPr>
          <p:cNvPr id="3" name="Immagine 17" descr="Immagine che contiene interni, oggetto, sedendo, aeroplano&#10;&#10;Descrizione generata automaticamente">
            <a:extLst>
              <a:ext uri="{FF2B5EF4-FFF2-40B4-BE49-F238E27FC236}">
                <a16:creationId xmlns:a16="http://schemas.microsoft.com/office/drawing/2014/main" id="{F7431A7D-3197-AE3D-47E1-AB61C105B78F}"/>
              </a:ext>
            </a:extLst>
          </p:cNvPr>
          <p:cNvPicPr>
            <a:picLocks noChangeAspect="1"/>
          </p:cNvPicPr>
          <p:nvPr/>
        </p:nvPicPr>
        <p:blipFill rotWithShape="1">
          <a:blip r:embed="rId4">
            <a:extLst>
              <a:ext uri="{28A0092B-C50C-407E-A947-70E740481C1C}">
                <a14:useLocalDpi xmlns:a14="http://schemas.microsoft.com/office/drawing/2010/main" val="0"/>
              </a:ext>
            </a:extLst>
          </a:blip>
          <a:srcRect r="591"/>
          <a:stretch/>
        </p:blipFill>
        <p:spPr>
          <a:xfrm>
            <a:off x="135515" y="2561551"/>
            <a:ext cx="6015827" cy="4448849"/>
          </a:xfrm>
          <a:prstGeom prst="rect">
            <a:avLst/>
          </a:prstGeom>
          <a:ln>
            <a:solidFill>
              <a:schemeClr val="tx1"/>
            </a:solidFill>
          </a:ln>
        </p:spPr>
      </p:pic>
      <p:pic>
        <p:nvPicPr>
          <p:cNvPr id="4" name="Immagine 19" descr="Immagine che contiene interni, tavolo, cucina, uomo&#10;&#10;Descrizione generata automaticamente">
            <a:extLst>
              <a:ext uri="{FF2B5EF4-FFF2-40B4-BE49-F238E27FC236}">
                <a16:creationId xmlns:a16="http://schemas.microsoft.com/office/drawing/2014/main" id="{7AA3D7F1-282E-E580-A1E4-7143755EC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727" y="144175"/>
            <a:ext cx="1611583" cy="2417376"/>
          </a:xfrm>
          <a:prstGeom prst="rect">
            <a:avLst/>
          </a:prstGeom>
          <a:ln>
            <a:solidFill>
              <a:schemeClr val="tx1"/>
            </a:solidFill>
          </a:ln>
        </p:spPr>
      </p:pic>
      <p:pic>
        <p:nvPicPr>
          <p:cNvPr id="7" name="Immagine 21" descr="Immagine che contiene interni, oggetto, edificio, motore&#10;&#10;Descrizione generata automaticamente">
            <a:extLst>
              <a:ext uri="{FF2B5EF4-FFF2-40B4-BE49-F238E27FC236}">
                <a16:creationId xmlns:a16="http://schemas.microsoft.com/office/drawing/2014/main" id="{79892943-5A91-F989-74F1-39DBC96F43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28" y="2567951"/>
            <a:ext cx="2476353" cy="1853558"/>
          </a:xfrm>
          <a:prstGeom prst="rect">
            <a:avLst/>
          </a:prstGeom>
          <a:ln>
            <a:solidFill>
              <a:schemeClr val="tx1"/>
            </a:solidFill>
          </a:ln>
        </p:spPr>
      </p:pic>
      <p:pic>
        <p:nvPicPr>
          <p:cNvPr id="15" name="Immagine 23" descr="Immagine che contiene interni, edificio, tavolo, largo&#10;&#10;Descrizione generata automaticamente">
            <a:extLst>
              <a:ext uri="{FF2B5EF4-FFF2-40B4-BE49-F238E27FC236}">
                <a16:creationId xmlns:a16="http://schemas.microsoft.com/office/drawing/2014/main" id="{B4C5EA92-3A8F-E72F-EC65-A9FA4BC8818B}"/>
              </a:ext>
            </a:extLst>
          </p:cNvPr>
          <p:cNvPicPr>
            <a:picLocks noChangeAspect="1"/>
          </p:cNvPicPr>
          <p:nvPr/>
        </p:nvPicPr>
        <p:blipFill rotWithShape="1">
          <a:blip r:embed="rId7">
            <a:extLst>
              <a:ext uri="{28A0092B-C50C-407E-A947-70E740481C1C}">
                <a14:useLocalDpi xmlns:a14="http://schemas.microsoft.com/office/drawing/2010/main" val="0"/>
              </a:ext>
            </a:extLst>
          </a:blip>
          <a:srcRect l="65036" t="2518" b="3683"/>
          <a:stretch/>
        </p:blipFill>
        <p:spPr>
          <a:xfrm>
            <a:off x="5471440" y="2034619"/>
            <a:ext cx="3490440" cy="4990483"/>
          </a:xfrm>
          <a:prstGeom prst="rect">
            <a:avLst/>
          </a:prstGeom>
          <a:ln>
            <a:solidFill>
              <a:schemeClr val="tx1"/>
            </a:solidFill>
          </a:ln>
        </p:spPr>
      </p:pic>
      <p:pic>
        <p:nvPicPr>
          <p:cNvPr id="20" name="Immagine 25" descr="Immagine che contiene interni, edificio, tavolo, largo&#10;&#10;Descrizione generata automaticamente">
            <a:extLst>
              <a:ext uri="{FF2B5EF4-FFF2-40B4-BE49-F238E27FC236}">
                <a16:creationId xmlns:a16="http://schemas.microsoft.com/office/drawing/2014/main" id="{5CBC9434-0291-0E3A-2B32-31EC7CEDDA15}"/>
              </a:ext>
            </a:extLst>
          </p:cNvPr>
          <p:cNvPicPr>
            <a:picLocks noChangeAspect="1"/>
          </p:cNvPicPr>
          <p:nvPr/>
        </p:nvPicPr>
        <p:blipFill rotWithShape="1">
          <a:blip r:embed="rId7">
            <a:extLst>
              <a:ext uri="{28A0092B-C50C-407E-A947-70E740481C1C}">
                <a14:useLocalDpi xmlns:a14="http://schemas.microsoft.com/office/drawing/2010/main" val="0"/>
              </a:ext>
            </a:extLst>
          </a:blip>
          <a:srcRect r="38018"/>
          <a:stretch/>
        </p:blipFill>
        <p:spPr>
          <a:xfrm>
            <a:off x="8326278" y="2032338"/>
            <a:ext cx="4018122" cy="3423104"/>
          </a:xfrm>
          <a:prstGeom prst="rect">
            <a:avLst/>
          </a:prstGeom>
          <a:ln>
            <a:solidFill>
              <a:schemeClr val="tx1"/>
            </a:solidFill>
          </a:ln>
        </p:spPr>
      </p:pic>
      <p:pic>
        <p:nvPicPr>
          <p:cNvPr id="21" name="Immagine 27" descr="Immagine che contiene esterni, edificio, via, rotaie&#10;&#10;Descrizione generata automaticamente">
            <a:extLst>
              <a:ext uri="{FF2B5EF4-FFF2-40B4-BE49-F238E27FC236}">
                <a16:creationId xmlns:a16="http://schemas.microsoft.com/office/drawing/2014/main" id="{CB08D94C-2AD7-4E32-1584-881466167C56}"/>
              </a:ext>
            </a:extLst>
          </p:cNvPr>
          <p:cNvPicPr>
            <a:picLocks noChangeAspect="1"/>
          </p:cNvPicPr>
          <p:nvPr/>
        </p:nvPicPr>
        <p:blipFill rotWithShape="1">
          <a:blip r:embed="rId8">
            <a:extLst>
              <a:ext uri="{28A0092B-C50C-407E-A947-70E740481C1C}">
                <a14:useLocalDpi xmlns:a14="http://schemas.microsoft.com/office/drawing/2010/main" val="0"/>
              </a:ext>
            </a:extLst>
          </a:blip>
          <a:srcRect l="53128" r="4063"/>
          <a:stretch/>
        </p:blipFill>
        <p:spPr>
          <a:xfrm>
            <a:off x="152400" y="144175"/>
            <a:ext cx="1551326" cy="2417376"/>
          </a:xfrm>
          <a:prstGeom prst="rect">
            <a:avLst/>
          </a:prstGeom>
          <a:ln>
            <a:solidFill>
              <a:schemeClr val="tx1"/>
            </a:solidFill>
          </a:ln>
        </p:spPr>
      </p:pic>
      <p:pic>
        <p:nvPicPr>
          <p:cNvPr id="22" name="Immagine 35" descr="Immagine che contiene interni, metallo, sedendo, tavolo&#10;&#10;Descrizione generata automaticamente">
            <a:extLst>
              <a:ext uri="{FF2B5EF4-FFF2-40B4-BE49-F238E27FC236}">
                <a16:creationId xmlns:a16="http://schemas.microsoft.com/office/drawing/2014/main" id="{7C5BAA24-AFD8-E47F-ABF1-7487067C11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807" y="4113572"/>
            <a:ext cx="2260880" cy="2896828"/>
          </a:xfrm>
          <a:prstGeom prst="rect">
            <a:avLst/>
          </a:prstGeom>
          <a:ln>
            <a:solidFill>
              <a:schemeClr val="tx1"/>
            </a:solidFill>
          </a:ln>
        </p:spPr>
      </p:pic>
      <p:pic>
        <p:nvPicPr>
          <p:cNvPr id="23" name="Immagine 37">
            <a:extLst>
              <a:ext uri="{FF2B5EF4-FFF2-40B4-BE49-F238E27FC236}">
                <a16:creationId xmlns:a16="http://schemas.microsoft.com/office/drawing/2014/main" id="{5CB3C289-9105-88D9-191F-17EC4F4FE884}"/>
              </a:ext>
            </a:extLst>
          </p:cNvPr>
          <p:cNvPicPr>
            <a:picLocks noChangeAspect="1"/>
          </p:cNvPicPr>
          <p:nvPr/>
        </p:nvPicPr>
        <p:blipFill rotWithShape="1">
          <a:blip r:embed="rId10">
            <a:extLst>
              <a:ext uri="{28A0092B-C50C-407E-A947-70E740481C1C}">
                <a14:useLocalDpi xmlns:a14="http://schemas.microsoft.com/office/drawing/2010/main" val="0"/>
              </a:ext>
            </a:extLst>
          </a:blip>
          <a:srcRect l="3359" t="5064" r="4390" b="7903"/>
          <a:stretch/>
        </p:blipFill>
        <p:spPr>
          <a:xfrm>
            <a:off x="8411829" y="5046218"/>
            <a:ext cx="1663099" cy="1964182"/>
          </a:xfrm>
          <a:prstGeom prst="rect">
            <a:avLst/>
          </a:prstGeom>
          <a:ln>
            <a:solidFill>
              <a:schemeClr val="tx1"/>
            </a:solidFill>
          </a:ln>
        </p:spPr>
      </p:pic>
      <p:sp>
        <p:nvSpPr>
          <p:cNvPr id="25" name="CustomShape 2">
            <a:extLst>
              <a:ext uri="{FF2B5EF4-FFF2-40B4-BE49-F238E27FC236}">
                <a16:creationId xmlns:a16="http://schemas.microsoft.com/office/drawing/2014/main" id="{8AD44712-2382-E85D-94A9-3F4019390F6E}"/>
              </a:ext>
            </a:extLst>
          </p:cNvPr>
          <p:cNvSpPr/>
          <p:nvPr/>
        </p:nvSpPr>
        <p:spPr>
          <a:xfrm>
            <a:off x="922080" y="1632000"/>
            <a:ext cx="10300680" cy="50223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417"/>
              </a:spcBef>
            </a:pPr>
            <a:endParaRPr lang="it-IT" sz="2200" b="0" strike="noStrike" spc="-1" dirty="0">
              <a:latin typeface="Arial"/>
            </a:endParaRPr>
          </a:p>
          <a:p>
            <a:pPr>
              <a:lnSpc>
                <a:spcPct val="100000"/>
              </a:lnSpc>
              <a:spcBef>
                <a:spcPts val="1417"/>
              </a:spcBef>
            </a:pPr>
            <a:endParaRPr lang="it-IT" sz="2200" b="0" strike="noStrike" spc="-1" dirty="0">
              <a:latin typeface="Arial"/>
            </a:endParaRPr>
          </a:p>
        </p:txBody>
      </p:sp>
    </p:spTree>
    <p:extLst>
      <p:ext uri="{BB962C8B-B14F-4D97-AF65-F5344CB8AC3E}">
        <p14:creationId xmlns:p14="http://schemas.microsoft.com/office/powerpoint/2010/main" val="1214843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5297FB7-D858-134E-14B8-DB6D2F76F654}"/>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err="1">
                <a:solidFill>
                  <a:schemeClr val="bg1"/>
                </a:solidFill>
              </a:rPr>
              <a:t>Outline</a:t>
            </a:r>
            <a:endParaRPr lang="it-IT" sz="4000" b="1" dirty="0">
              <a:solidFill>
                <a:schemeClr val="bg1"/>
              </a:solidFill>
            </a:endParaRPr>
          </a:p>
        </p:txBody>
      </p:sp>
      <p:pic>
        <p:nvPicPr>
          <p:cNvPr id="7" name="Immagine 3">
            <a:extLst>
              <a:ext uri="{FF2B5EF4-FFF2-40B4-BE49-F238E27FC236}">
                <a16:creationId xmlns:a16="http://schemas.microsoft.com/office/drawing/2014/main" id="{7B9DA673-91F4-C8AC-E19B-3ED4D886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extBox 3">
            <a:extLst>
              <a:ext uri="{FF2B5EF4-FFF2-40B4-BE49-F238E27FC236}">
                <a16:creationId xmlns:a16="http://schemas.microsoft.com/office/drawing/2014/main" id="{D3D70399-EE1B-4DAC-5E7C-1B262427DE6E}"/>
              </a:ext>
            </a:extLst>
          </p:cNvPr>
          <p:cNvSpPr txBox="1"/>
          <p:nvPr/>
        </p:nvSpPr>
        <p:spPr>
          <a:xfrm>
            <a:off x="1597572" y="2610770"/>
            <a:ext cx="9059918" cy="3539430"/>
          </a:xfrm>
          <a:prstGeom prst="rect">
            <a:avLst/>
          </a:prstGeom>
          <a:noFill/>
        </p:spPr>
        <p:txBody>
          <a:bodyPr wrap="square" rtlCol="0">
            <a:spAutoFit/>
          </a:bodyPr>
          <a:lstStyle/>
          <a:p>
            <a:pPr marL="342900" indent="-342900">
              <a:buFont typeface="Arial" panose="020B0604020202020204" pitchFamily="34" charset="0"/>
              <a:buChar char="•"/>
            </a:pPr>
            <a:r>
              <a:rPr lang="en-US" sz="2800" u="sng" dirty="0"/>
              <a:t>General considerations on LNL accelerators</a:t>
            </a:r>
          </a:p>
          <a:p>
            <a:pPr marL="342900" indent="-342900">
              <a:buFont typeface="Arial" panose="020B0604020202020204" pitchFamily="34" charset="0"/>
              <a:buChar char="•"/>
            </a:pPr>
            <a:endParaRPr lang="en-US" sz="2800" u="sng" dirty="0"/>
          </a:p>
          <a:p>
            <a:pPr marL="342900" indent="-342900">
              <a:buFont typeface="Arial" panose="020B0604020202020204" pitchFamily="34" charset="0"/>
              <a:buChar char="•"/>
            </a:pPr>
            <a:r>
              <a:rPr lang="en-US" sz="2800" dirty="0"/>
              <a:t>PIAVE-TANDEM-ALPI complex: current status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PA AD tests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CN/AN2000 news</a:t>
            </a:r>
          </a:p>
          <a:p>
            <a:endParaRPr lang="en-US" sz="2800" dirty="0"/>
          </a:p>
        </p:txBody>
      </p:sp>
    </p:spTree>
    <p:extLst>
      <p:ext uri="{BB962C8B-B14F-4D97-AF65-F5344CB8AC3E}">
        <p14:creationId xmlns:p14="http://schemas.microsoft.com/office/powerpoint/2010/main" val="142714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F373F4A-BED3-C17D-25D7-4886026AE9BC}"/>
              </a:ext>
            </a:extLst>
          </p:cNvPr>
          <p:cNvSpPr>
            <a:spLocks noGrp="1"/>
          </p:cNvSpPr>
          <p:nvPr>
            <p:ph type="title"/>
          </p:nvPr>
        </p:nvSpPr>
        <p:spPr>
          <a:xfrm>
            <a:off x="0" y="0"/>
            <a:ext cx="12192000" cy="1030253"/>
          </a:xfrm>
          <a:solidFill>
            <a:srgbClr val="002060"/>
          </a:solidFill>
        </p:spPr>
        <p:txBody>
          <a:bodyPr>
            <a:normAutofit/>
          </a:bodyPr>
          <a:lstStyle/>
          <a:p>
            <a:pPr algn="ctr"/>
            <a:r>
              <a:rPr lang="en-GB" sz="4000" b="1" dirty="0">
                <a:solidFill>
                  <a:schemeClr val="bg1"/>
                </a:solidFill>
              </a:rPr>
              <a:t>Global LNL beam production(2010 - now)</a:t>
            </a:r>
            <a:endParaRPr lang="it-IT" sz="4000" b="1" dirty="0">
              <a:solidFill>
                <a:schemeClr val="bg1"/>
              </a:solidFill>
            </a:endParaRPr>
          </a:p>
        </p:txBody>
      </p:sp>
      <p:pic>
        <p:nvPicPr>
          <p:cNvPr id="10" name="Immagine 3">
            <a:extLst>
              <a:ext uri="{FF2B5EF4-FFF2-40B4-BE49-F238E27FC236}">
                <a16:creationId xmlns:a16="http://schemas.microsoft.com/office/drawing/2014/main" id="{025FCF2E-6561-2120-3738-3661E4CC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graphicFrame>
        <p:nvGraphicFramePr>
          <p:cNvPr id="2" name="Grafico 2">
            <a:extLst>
              <a:ext uri="{FF2B5EF4-FFF2-40B4-BE49-F238E27FC236}">
                <a16:creationId xmlns:a16="http://schemas.microsoft.com/office/drawing/2014/main" id="{13397459-B76A-4F04-99F1-2BC45A81B3DE}"/>
              </a:ext>
            </a:extLst>
          </p:cNvPr>
          <p:cNvGraphicFramePr>
            <a:graphicFrameLocks/>
          </p:cNvGraphicFramePr>
          <p:nvPr>
            <p:extLst>
              <p:ext uri="{D42A27DB-BD31-4B8C-83A1-F6EECF244321}">
                <p14:modId xmlns:p14="http://schemas.microsoft.com/office/powerpoint/2010/main" val="355185270"/>
              </p:ext>
            </p:extLst>
          </p:nvPr>
        </p:nvGraphicFramePr>
        <p:xfrm>
          <a:off x="4" y="1166647"/>
          <a:ext cx="12192000" cy="56913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5127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F373F4A-BED3-C17D-25D7-4886026AE9BC}"/>
              </a:ext>
            </a:extLst>
          </p:cNvPr>
          <p:cNvSpPr>
            <a:spLocks noGrp="1"/>
          </p:cNvSpPr>
          <p:nvPr>
            <p:ph type="title"/>
          </p:nvPr>
        </p:nvSpPr>
        <p:spPr>
          <a:xfrm>
            <a:off x="0" y="0"/>
            <a:ext cx="12192000" cy="1030253"/>
          </a:xfrm>
          <a:solidFill>
            <a:srgbClr val="002060"/>
          </a:solidFill>
        </p:spPr>
        <p:txBody>
          <a:bodyPr>
            <a:normAutofit/>
          </a:bodyPr>
          <a:lstStyle/>
          <a:p>
            <a:pPr algn="ctr"/>
            <a:r>
              <a:rPr lang="en-GB" sz="4000" b="1" dirty="0">
                <a:solidFill>
                  <a:schemeClr val="bg1"/>
                </a:solidFill>
              </a:rPr>
              <a:t>Global LNL beam production (2012 – 2023*)</a:t>
            </a:r>
            <a:endParaRPr lang="it-IT" sz="4000" b="1" dirty="0">
              <a:solidFill>
                <a:schemeClr val="bg1"/>
              </a:solidFill>
            </a:endParaRPr>
          </a:p>
        </p:txBody>
      </p:sp>
      <p:pic>
        <p:nvPicPr>
          <p:cNvPr id="10" name="Immagine 3">
            <a:extLst>
              <a:ext uri="{FF2B5EF4-FFF2-40B4-BE49-F238E27FC236}">
                <a16:creationId xmlns:a16="http://schemas.microsoft.com/office/drawing/2014/main" id="{025FCF2E-6561-2120-3738-3661E4CC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TextBox 1">
            <a:extLst>
              <a:ext uri="{FF2B5EF4-FFF2-40B4-BE49-F238E27FC236}">
                <a16:creationId xmlns:a16="http://schemas.microsoft.com/office/drawing/2014/main" id="{ADD9ADF3-B998-C9AE-98B7-1760FC45C722}"/>
              </a:ext>
            </a:extLst>
          </p:cNvPr>
          <p:cNvSpPr txBox="1"/>
          <p:nvPr/>
        </p:nvSpPr>
        <p:spPr>
          <a:xfrm>
            <a:off x="11245844" y="746478"/>
            <a:ext cx="946156" cy="276999"/>
          </a:xfrm>
          <a:prstGeom prst="rect">
            <a:avLst/>
          </a:prstGeom>
          <a:noFill/>
        </p:spPr>
        <p:txBody>
          <a:bodyPr wrap="none" rtlCol="0">
            <a:spAutoFit/>
          </a:bodyPr>
          <a:lstStyle/>
          <a:p>
            <a:r>
              <a:rPr lang="it-IT" sz="1200" b="1" dirty="0">
                <a:solidFill>
                  <a:schemeClr val="bg1"/>
                </a:solidFill>
              </a:rPr>
              <a:t>*</a:t>
            </a:r>
            <a:r>
              <a:rPr lang="it-IT" sz="1200" b="1" dirty="0" err="1">
                <a:solidFill>
                  <a:schemeClr val="bg1"/>
                </a:solidFill>
              </a:rPr>
              <a:t>estimation</a:t>
            </a:r>
            <a:endParaRPr lang="en-GB" sz="1200" b="1" dirty="0">
              <a:solidFill>
                <a:schemeClr val="bg1"/>
              </a:solidFill>
            </a:endParaRPr>
          </a:p>
        </p:txBody>
      </p:sp>
      <p:graphicFrame>
        <p:nvGraphicFramePr>
          <p:cNvPr id="3" name="Grafico 2">
            <a:extLst>
              <a:ext uri="{FF2B5EF4-FFF2-40B4-BE49-F238E27FC236}">
                <a16:creationId xmlns:a16="http://schemas.microsoft.com/office/drawing/2014/main" id="{201EC2DD-9B5B-4C7F-8FDF-4084F6F98E5E}"/>
              </a:ext>
            </a:extLst>
          </p:cNvPr>
          <p:cNvGraphicFramePr>
            <a:graphicFrameLocks/>
          </p:cNvGraphicFramePr>
          <p:nvPr>
            <p:extLst>
              <p:ext uri="{D42A27DB-BD31-4B8C-83A1-F6EECF244321}">
                <p14:modId xmlns:p14="http://schemas.microsoft.com/office/powerpoint/2010/main" val="2786147156"/>
              </p:ext>
            </p:extLst>
          </p:nvPr>
        </p:nvGraphicFramePr>
        <p:xfrm>
          <a:off x="4" y="1141329"/>
          <a:ext cx="12192000" cy="57166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2808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F373F4A-BED3-C17D-25D7-4886026AE9BC}"/>
              </a:ext>
            </a:extLst>
          </p:cNvPr>
          <p:cNvSpPr>
            <a:spLocks noGrp="1"/>
          </p:cNvSpPr>
          <p:nvPr>
            <p:ph type="title"/>
          </p:nvPr>
        </p:nvSpPr>
        <p:spPr>
          <a:xfrm>
            <a:off x="0" y="0"/>
            <a:ext cx="12192000" cy="1030253"/>
          </a:xfrm>
          <a:solidFill>
            <a:srgbClr val="002060"/>
          </a:solidFill>
        </p:spPr>
        <p:txBody>
          <a:bodyPr>
            <a:normAutofit/>
          </a:bodyPr>
          <a:lstStyle/>
          <a:p>
            <a:pPr algn="ctr"/>
            <a:r>
              <a:rPr lang="en-GB" sz="4000" b="1" dirty="0">
                <a:solidFill>
                  <a:schemeClr val="bg1"/>
                </a:solidFill>
              </a:rPr>
              <a:t>AGATA campaign on PTA complex</a:t>
            </a:r>
            <a:endParaRPr lang="it-IT" sz="4000" b="1" dirty="0">
              <a:solidFill>
                <a:schemeClr val="bg1"/>
              </a:solidFill>
            </a:endParaRPr>
          </a:p>
        </p:txBody>
      </p:sp>
      <p:pic>
        <p:nvPicPr>
          <p:cNvPr id="10" name="Immagine 3">
            <a:extLst>
              <a:ext uri="{FF2B5EF4-FFF2-40B4-BE49-F238E27FC236}">
                <a16:creationId xmlns:a16="http://schemas.microsoft.com/office/drawing/2014/main" id="{025FCF2E-6561-2120-3738-3661E4CC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9" name="TextBox 8">
            <a:extLst>
              <a:ext uri="{FF2B5EF4-FFF2-40B4-BE49-F238E27FC236}">
                <a16:creationId xmlns:a16="http://schemas.microsoft.com/office/drawing/2014/main" id="{BEEEF8DA-B470-FFA3-3BB5-B44499D8522A}"/>
              </a:ext>
            </a:extLst>
          </p:cNvPr>
          <p:cNvSpPr txBox="1"/>
          <p:nvPr/>
        </p:nvSpPr>
        <p:spPr>
          <a:xfrm>
            <a:off x="2518745" y="6117600"/>
            <a:ext cx="223138" cy="246221"/>
          </a:xfrm>
          <a:prstGeom prst="rect">
            <a:avLst/>
          </a:prstGeom>
          <a:noFill/>
        </p:spPr>
        <p:txBody>
          <a:bodyPr wrap="none" rtlCol="0">
            <a:spAutoFit/>
          </a:bodyPr>
          <a:lstStyle/>
          <a:p>
            <a:r>
              <a:rPr lang="it-IT" sz="1000" dirty="0">
                <a:solidFill>
                  <a:schemeClr val="bg1"/>
                </a:solidFill>
              </a:rPr>
              <a:t>-</a:t>
            </a:r>
            <a:endParaRPr lang="en-GB" sz="1000" dirty="0">
              <a:solidFill>
                <a:schemeClr val="bg1"/>
              </a:solidFill>
            </a:endParaRPr>
          </a:p>
        </p:txBody>
      </p:sp>
      <p:sp>
        <p:nvSpPr>
          <p:cNvPr id="11" name="TextBox 10">
            <a:extLst>
              <a:ext uri="{FF2B5EF4-FFF2-40B4-BE49-F238E27FC236}">
                <a16:creationId xmlns:a16="http://schemas.microsoft.com/office/drawing/2014/main" id="{C15A4CDE-C9EF-9BB9-CDFF-4C401FA65F7B}"/>
              </a:ext>
            </a:extLst>
          </p:cNvPr>
          <p:cNvSpPr txBox="1"/>
          <p:nvPr/>
        </p:nvSpPr>
        <p:spPr>
          <a:xfrm>
            <a:off x="2518745" y="5953806"/>
            <a:ext cx="223138" cy="246221"/>
          </a:xfrm>
          <a:prstGeom prst="rect">
            <a:avLst/>
          </a:prstGeom>
          <a:noFill/>
        </p:spPr>
        <p:txBody>
          <a:bodyPr wrap="none" rtlCol="0">
            <a:spAutoFit/>
          </a:bodyPr>
          <a:lstStyle/>
          <a:p>
            <a:r>
              <a:rPr lang="it-IT" sz="1000" dirty="0">
                <a:solidFill>
                  <a:schemeClr val="bg1"/>
                </a:solidFill>
              </a:rPr>
              <a:t>-</a:t>
            </a:r>
            <a:endParaRPr lang="en-GB" sz="1000" dirty="0">
              <a:solidFill>
                <a:schemeClr val="bg1"/>
              </a:solidFill>
            </a:endParaRPr>
          </a:p>
        </p:txBody>
      </p:sp>
      <p:sp>
        <p:nvSpPr>
          <p:cNvPr id="12" name="TextBox 11">
            <a:extLst>
              <a:ext uri="{FF2B5EF4-FFF2-40B4-BE49-F238E27FC236}">
                <a16:creationId xmlns:a16="http://schemas.microsoft.com/office/drawing/2014/main" id="{6F566A40-DA17-9533-4BF6-A9E799E44073}"/>
              </a:ext>
            </a:extLst>
          </p:cNvPr>
          <p:cNvSpPr txBox="1"/>
          <p:nvPr/>
        </p:nvSpPr>
        <p:spPr>
          <a:xfrm>
            <a:off x="2518745" y="5773434"/>
            <a:ext cx="223138" cy="246221"/>
          </a:xfrm>
          <a:prstGeom prst="rect">
            <a:avLst/>
          </a:prstGeom>
          <a:noFill/>
        </p:spPr>
        <p:txBody>
          <a:bodyPr wrap="none" rtlCol="0">
            <a:spAutoFit/>
          </a:bodyPr>
          <a:lstStyle/>
          <a:p>
            <a:r>
              <a:rPr lang="it-IT" sz="1000" dirty="0">
                <a:solidFill>
                  <a:schemeClr val="bg1"/>
                </a:solidFill>
              </a:rPr>
              <a:t>-</a:t>
            </a:r>
            <a:endParaRPr lang="en-GB" sz="1000" dirty="0">
              <a:solidFill>
                <a:schemeClr val="bg1"/>
              </a:solidFill>
            </a:endParaRPr>
          </a:p>
        </p:txBody>
      </p:sp>
      <p:sp>
        <p:nvSpPr>
          <p:cNvPr id="13" name="TextBox 12">
            <a:extLst>
              <a:ext uri="{FF2B5EF4-FFF2-40B4-BE49-F238E27FC236}">
                <a16:creationId xmlns:a16="http://schemas.microsoft.com/office/drawing/2014/main" id="{3436128E-970E-8DA2-0AD8-9BBE39C9346C}"/>
              </a:ext>
            </a:extLst>
          </p:cNvPr>
          <p:cNvSpPr txBox="1"/>
          <p:nvPr/>
        </p:nvSpPr>
        <p:spPr>
          <a:xfrm>
            <a:off x="2518745" y="5377200"/>
            <a:ext cx="223138" cy="246221"/>
          </a:xfrm>
          <a:prstGeom prst="rect">
            <a:avLst/>
          </a:prstGeom>
          <a:noFill/>
        </p:spPr>
        <p:txBody>
          <a:bodyPr wrap="none" rtlCol="0">
            <a:spAutoFit/>
          </a:bodyPr>
          <a:lstStyle/>
          <a:p>
            <a:r>
              <a:rPr lang="it-IT" sz="1000" dirty="0">
                <a:solidFill>
                  <a:schemeClr val="bg1"/>
                </a:solidFill>
              </a:rPr>
              <a:t>-</a:t>
            </a:r>
            <a:endParaRPr lang="en-GB" sz="1000" dirty="0">
              <a:solidFill>
                <a:schemeClr val="bg1"/>
              </a:solidFill>
            </a:endParaRPr>
          </a:p>
        </p:txBody>
      </p:sp>
      <p:sp>
        <p:nvSpPr>
          <p:cNvPr id="14" name="TextBox 13">
            <a:extLst>
              <a:ext uri="{FF2B5EF4-FFF2-40B4-BE49-F238E27FC236}">
                <a16:creationId xmlns:a16="http://schemas.microsoft.com/office/drawing/2014/main" id="{0BBDC5E1-7741-A144-6738-B607E2863216}"/>
              </a:ext>
            </a:extLst>
          </p:cNvPr>
          <p:cNvSpPr txBox="1"/>
          <p:nvPr/>
        </p:nvSpPr>
        <p:spPr>
          <a:xfrm>
            <a:off x="2518745" y="6297271"/>
            <a:ext cx="223138" cy="246221"/>
          </a:xfrm>
          <a:prstGeom prst="rect">
            <a:avLst/>
          </a:prstGeom>
          <a:noFill/>
        </p:spPr>
        <p:txBody>
          <a:bodyPr wrap="none" rtlCol="0">
            <a:spAutoFit/>
          </a:bodyPr>
          <a:lstStyle/>
          <a:p>
            <a:r>
              <a:rPr lang="it-IT" sz="1000" dirty="0">
                <a:solidFill>
                  <a:schemeClr val="bg1"/>
                </a:solidFill>
              </a:rPr>
              <a:t>-</a:t>
            </a:r>
            <a:endParaRPr lang="en-GB" sz="1000" dirty="0">
              <a:solidFill>
                <a:schemeClr val="bg1"/>
              </a:solidFill>
            </a:endParaRPr>
          </a:p>
        </p:txBody>
      </p:sp>
      <p:graphicFrame>
        <p:nvGraphicFramePr>
          <p:cNvPr id="2" name="Grafico 1">
            <a:extLst>
              <a:ext uri="{FF2B5EF4-FFF2-40B4-BE49-F238E27FC236}">
                <a16:creationId xmlns:a16="http://schemas.microsoft.com/office/drawing/2014/main" id="{62A812CF-BBF5-4AF4-9270-39EA2BCBC9E1}"/>
              </a:ext>
            </a:extLst>
          </p:cNvPr>
          <p:cNvGraphicFramePr>
            <a:graphicFrameLocks/>
          </p:cNvGraphicFramePr>
          <p:nvPr>
            <p:extLst>
              <p:ext uri="{D42A27DB-BD31-4B8C-83A1-F6EECF244321}">
                <p14:modId xmlns:p14="http://schemas.microsoft.com/office/powerpoint/2010/main" val="2818719630"/>
              </p:ext>
            </p:extLst>
          </p:nvPr>
        </p:nvGraphicFramePr>
        <p:xfrm>
          <a:off x="0" y="1195529"/>
          <a:ext cx="12192000" cy="56631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583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F373F4A-BED3-C17D-25D7-4886026AE9BC}"/>
              </a:ext>
            </a:extLst>
          </p:cNvPr>
          <p:cNvSpPr>
            <a:spLocks noGrp="1"/>
          </p:cNvSpPr>
          <p:nvPr>
            <p:ph type="title"/>
          </p:nvPr>
        </p:nvSpPr>
        <p:spPr>
          <a:xfrm>
            <a:off x="0" y="0"/>
            <a:ext cx="12192000" cy="1030253"/>
          </a:xfrm>
          <a:solidFill>
            <a:srgbClr val="002060"/>
          </a:solidFill>
        </p:spPr>
        <p:txBody>
          <a:bodyPr>
            <a:normAutofit/>
          </a:bodyPr>
          <a:lstStyle/>
          <a:p>
            <a:r>
              <a:rPr lang="it-IT" sz="4000" b="1" dirty="0">
                <a:solidFill>
                  <a:schemeClr val="bg1"/>
                </a:solidFill>
              </a:rPr>
              <a:t>PTA:current status and perspective for next campaign</a:t>
            </a:r>
          </a:p>
        </p:txBody>
      </p:sp>
      <p:pic>
        <p:nvPicPr>
          <p:cNvPr id="10" name="Immagine 3">
            <a:extLst>
              <a:ext uri="{FF2B5EF4-FFF2-40B4-BE49-F238E27FC236}">
                <a16:creationId xmlns:a16="http://schemas.microsoft.com/office/drawing/2014/main" id="{025FCF2E-6561-2120-3738-3661E4CC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6" name="Content Placeholder 2">
            <a:extLst>
              <a:ext uri="{FF2B5EF4-FFF2-40B4-BE49-F238E27FC236}">
                <a16:creationId xmlns:a16="http://schemas.microsoft.com/office/drawing/2014/main" id="{F9336EA0-8033-161A-0AA0-4CB6D8D3D400}"/>
              </a:ext>
            </a:extLst>
          </p:cNvPr>
          <p:cNvSpPr>
            <a:spLocks noGrp="1"/>
          </p:cNvSpPr>
          <p:nvPr>
            <p:ph sz="quarter" idx="13"/>
          </p:nvPr>
        </p:nvSpPr>
        <p:spPr>
          <a:xfrm>
            <a:off x="124725" y="1287324"/>
            <a:ext cx="10423275" cy="3148042"/>
          </a:xfrm>
          <a:solidFill>
            <a:schemeClr val="accent5">
              <a:lumMod val="50000"/>
            </a:schemeClr>
          </a:solidFill>
          <a:ln>
            <a:solidFill>
              <a:schemeClr val="tx1"/>
            </a:solidFill>
          </a:ln>
        </p:spPr>
        <p:txBody>
          <a:bodyPr>
            <a:normAutofit lnSpcReduction="10000"/>
          </a:bodyPr>
          <a:lstStyle/>
          <a:p>
            <a:pPr marL="457200" indent="-457200">
              <a:buFont typeface="+mj-lt"/>
              <a:buAutoNum type="arabicPeriod"/>
            </a:pPr>
            <a:r>
              <a:rPr lang="en-US" sz="2200" dirty="0">
                <a:solidFill>
                  <a:schemeClr val="bg1"/>
                </a:solidFill>
              </a:rPr>
              <a:t>PIAVE-ALPI complex started ordinary maintenance last June. An issue on PIAVE ECR high voltage transformer resulted in earlier maintenance. </a:t>
            </a:r>
          </a:p>
          <a:p>
            <a:pPr marL="457200" indent="-457200">
              <a:buFont typeface="+mj-lt"/>
              <a:buAutoNum type="arabicPeriod"/>
            </a:pPr>
            <a:r>
              <a:rPr lang="en-US" sz="2200" dirty="0">
                <a:solidFill>
                  <a:schemeClr val="bg1"/>
                </a:solidFill>
              </a:rPr>
              <a:t>PIAVE ECR insulating transformer special maintenance will be completed before the starting of the next year beam campaign.</a:t>
            </a:r>
          </a:p>
          <a:p>
            <a:pPr marL="457200" indent="-457200">
              <a:buFont typeface="+mj-lt"/>
              <a:buAutoNum type="arabicPeriod"/>
            </a:pPr>
            <a:r>
              <a:rPr lang="en-US" sz="2200" dirty="0">
                <a:solidFill>
                  <a:schemeClr val="bg1"/>
                </a:solidFill>
              </a:rPr>
              <a:t>In the meantime, last part of the year will be used to finalize Tantalum, Calcium and Magnesium production with ECR source. In case of success Ca and Mg beam from PIAVE could be schedule since the beginning of the next campaign.</a:t>
            </a:r>
          </a:p>
          <a:p>
            <a:pPr marL="457200" indent="-457200">
              <a:buFont typeface="+mj-lt"/>
              <a:buAutoNum type="arabicPeriod"/>
            </a:pPr>
            <a:r>
              <a:rPr lang="en-US" sz="2200" dirty="0">
                <a:solidFill>
                  <a:schemeClr val="bg1"/>
                </a:solidFill>
              </a:rPr>
              <a:t>Cryogenic system was already restarted.</a:t>
            </a:r>
          </a:p>
          <a:p>
            <a:pPr marL="457200" indent="-457200">
              <a:buFont typeface="+mj-lt"/>
              <a:buAutoNum type="arabicPeriod"/>
            </a:pPr>
            <a:r>
              <a:rPr lang="en-US" sz="2200" dirty="0">
                <a:solidFill>
                  <a:schemeClr val="bg1"/>
                </a:solidFill>
              </a:rPr>
              <a:t>Users shifts can restart on mid February  following accelerator division beam tests.</a:t>
            </a:r>
            <a:endParaRPr lang="en-US" sz="2000" dirty="0">
              <a:solidFill>
                <a:schemeClr val="bg1"/>
              </a:solidFill>
            </a:endParaRPr>
          </a:p>
        </p:txBody>
      </p:sp>
      <p:sp>
        <p:nvSpPr>
          <p:cNvPr id="7" name="Rectangle 6">
            <a:extLst>
              <a:ext uri="{FF2B5EF4-FFF2-40B4-BE49-F238E27FC236}">
                <a16:creationId xmlns:a16="http://schemas.microsoft.com/office/drawing/2014/main" id="{C2DBCCC1-6466-9E1C-5F80-5FFCFEB2523F}"/>
              </a:ext>
            </a:extLst>
          </p:cNvPr>
          <p:cNvSpPr/>
          <p:nvPr/>
        </p:nvSpPr>
        <p:spPr>
          <a:xfrm>
            <a:off x="124725" y="4545292"/>
            <a:ext cx="1064746" cy="150866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TANDEM</a:t>
            </a:r>
          </a:p>
        </p:txBody>
      </p:sp>
      <p:sp>
        <p:nvSpPr>
          <p:cNvPr id="9" name="Content Placeholder 2">
            <a:extLst>
              <a:ext uri="{FF2B5EF4-FFF2-40B4-BE49-F238E27FC236}">
                <a16:creationId xmlns:a16="http://schemas.microsoft.com/office/drawing/2014/main" id="{113CF93D-969B-E0FA-5F48-0262E2186948}"/>
              </a:ext>
            </a:extLst>
          </p:cNvPr>
          <p:cNvSpPr txBox="1">
            <a:spLocks/>
          </p:cNvSpPr>
          <p:nvPr/>
        </p:nvSpPr>
        <p:spPr>
          <a:xfrm>
            <a:off x="1281203" y="4552978"/>
            <a:ext cx="10786071" cy="1500981"/>
          </a:xfrm>
          <a:prstGeom prst="rect">
            <a:avLst/>
          </a:prstGeom>
          <a:solidFill>
            <a:schemeClr val="tx2">
              <a:lumMod val="75000"/>
            </a:schemeClr>
          </a:solidFill>
          <a:ln>
            <a:solidFill>
              <a:schemeClr val="tx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200" dirty="0">
                <a:solidFill>
                  <a:schemeClr val="bg1"/>
                </a:solidFill>
              </a:rPr>
              <a:t>TANDEM operation resumed on October 12</a:t>
            </a:r>
            <a:r>
              <a:rPr lang="en-US" sz="2200" baseline="30000" dirty="0">
                <a:solidFill>
                  <a:schemeClr val="bg1"/>
                </a:solidFill>
              </a:rPr>
              <a:t>th</a:t>
            </a:r>
            <a:r>
              <a:rPr lang="en-US" sz="2200" dirty="0">
                <a:solidFill>
                  <a:schemeClr val="bg1"/>
                </a:solidFill>
              </a:rPr>
              <a:t> and it will proceed till December 22</a:t>
            </a:r>
            <a:r>
              <a:rPr lang="en-US" sz="2200" baseline="30000" dirty="0">
                <a:solidFill>
                  <a:schemeClr val="bg1"/>
                </a:solidFill>
              </a:rPr>
              <a:t>nd</a:t>
            </a:r>
            <a:r>
              <a:rPr lang="en-US" sz="2200" dirty="0">
                <a:solidFill>
                  <a:schemeClr val="bg1"/>
                </a:solidFill>
              </a:rPr>
              <a:t>. </a:t>
            </a:r>
          </a:p>
          <a:p>
            <a:pPr marL="457200" indent="-457200">
              <a:buFont typeface="+mj-lt"/>
              <a:buAutoNum type="arabicPeriod"/>
            </a:pPr>
            <a:r>
              <a:rPr lang="en-US" sz="2200" dirty="0">
                <a:solidFill>
                  <a:schemeClr val="bg1"/>
                </a:solidFill>
              </a:rPr>
              <a:t>A technical issue on TANDEM injector was the main cause of Ca and Mg beams suppression. We will test Ca production with TANDEM injector at the beginning of the next year. New Ca and Mg beam could be available in April.</a:t>
            </a:r>
          </a:p>
        </p:txBody>
      </p:sp>
      <p:sp>
        <p:nvSpPr>
          <p:cNvPr id="28" name="Rectangle 27">
            <a:extLst>
              <a:ext uri="{FF2B5EF4-FFF2-40B4-BE49-F238E27FC236}">
                <a16:creationId xmlns:a16="http://schemas.microsoft.com/office/drawing/2014/main" id="{A839B5CD-E26B-859D-F311-8D8F35F3CD1D}"/>
              </a:ext>
            </a:extLst>
          </p:cNvPr>
          <p:cNvSpPr/>
          <p:nvPr/>
        </p:nvSpPr>
        <p:spPr>
          <a:xfrm>
            <a:off x="10634400" y="1297902"/>
            <a:ext cx="1450333" cy="3137464"/>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PIAVE - ALPI</a:t>
            </a:r>
          </a:p>
        </p:txBody>
      </p:sp>
    </p:spTree>
    <p:extLst>
      <p:ext uri="{BB962C8B-B14F-4D97-AF65-F5344CB8AC3E}">
        <p14:creationId xmlns:p14="http://schemas.microsoft.com/office/powerpoint/2010/main" val="2550952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F373F4A-BED3-C17D-25D7-4886026AE9BC}"/>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PTA 2024 time schedule</a:t>
            </a:r>
          </a:p>
        </p:txBody>
      </p:sp>
      <p:pic>
        <p:nvPicPr>
          <p:cNvPr id="10" name="Immagine 3">
            <a:extLst>
              <a:ext uri="{FF2B5EF4-FFF2-40B4-BE49-F238E27FC236}">
                <a16:creationId xmlns:a16="http://schemas.microsoft.com/office/drawing/2014/main" id="{025FCF2E-6561-2120-3738-3661E4CC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16" name="Picture 15">
            <a:extLst>
              <a:ext uri="{FF2B5EF4-FFF2-40B4-BE49-F238E27FC236}">
                <a16:creationId xmlns:a16="http://schemas.microsoft.com/office/drawing/2014/main" id="{23FFAE63-325F-CEED-67F8-C36BCB92FAEA}"/>
              </a:ext>
            </a:extLst>
          </p:cNvPr>
          <p:cNvPicPr>
            <a:picLocks noChangeAspect="1"/>
          </p:cNvPicPr>
          <p:nvPr/>
        </p:nvPicPr>
        <p:blipFill rotWithShape="1">
          <a:blip r:embed="rId4"/>
          <a:srcRect l="10776" t="26514" r="2241" b="30421"/>
          <a:stretch/>
        </p:blipFill>
        <p:spPr>
          <a:xfrm>
            <a:off x="0" y="1040528"/>
            <a:ext cx="12155707" cy="3385286"/>
          </a:xfrm>
          <a:prstGeom prst="rect">
            <a:avLst/>
          </a:prstGeom>
          <a:ln>
            <a:solidFill>
              <a:schemeClr val="tx1"/>
            </a:solidFill>
          </a:ln>
        </p:spPr>
      </p:pic>
      <p:pic>
        <p:nvPicPr>
          <p:cNvPr id="20" name="Picture 19">
            <a:extLst>
              <a:ext uri="{FF2B5EF4-FFF2-40B4-BE49-F238E27FC236}">
                <a16:creationId xmlns:a16="http://schemas.microsoft.com/office/drawing/2014/main" id="{36A0669A-A53D-7E3E-CC14-861245A60D81}"/>
              </a:ext>
            </a:extLst>
          </p:cNvPr>
          <p:cNvPicPr>
            <a:picLocks noChangeAspect="1"/>
          </p:cNvPicPr>
          <p:nvPr/>
        </p:nvPicPr>
        <p:blipFill rotWithShape="1">
          <a:blip r:embed="rId5"/>
          <a:srcRect l="10604" t="38008" r="1590" b="29808"/>
          <a:stretch/>
        </p:blipFill>
        <p:spPr>
          <a:xfrm>
            <a:off x="0" y="4419606"/>
            <a:ext cx="12155707" cy="2506176"/>
          </a:xfrm>
          <a:prstGeom prst="rect">
            <a:avLst/>
          </a:prstGeom>
          <a:ln>
            <a:solidFill>
              <a:schemeClr val="tx1"/>
            </a:solidFill>
          </a:ln>
        </p:spPr>
      </p:pic>
    </p:spTree>
    <p:extLst>
      <p:ext uri="{BB962C8B-B14F-4D97-AF65-F5344CB8AC3E}">
        <p14:creationId xmlns:p14="http://schemas.microsoft.com/office/powerpoint/2010/main" val="778284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F373F4A-BED3-C17D-25D7-4886026AE9BC}"/>
              </a:ext>
            </a:extLst>
          </p:cNvPr>
          <p:cNvSpPr>
            <a:spLocks noGrp="1"/>
          </p:cNvSpPr>
          <p:nvPr>
            <p:ph type="title"/>
          </p:nvPr>
        </p:nvSpPr>
        <p:spPr>
          <a:xfrm>
            <a:off x="0" y="0"/>
            <a:ext cx="12192000" cy="1030253"/>
          </a:xfrm>
          <a:solidFill>
            <a:srgbClr val="002060"/>
          </a:solidFill>
        </p:spPr>
        <p:txBody>
          <a:bodyPr>
            <a:normAutofit/>
          </a:bodyPr>
          <a:lstStyle/>
          <a:p>
            <a:pPr algn="ctr"/>
            <a:r>
              <a:rPr lang="it-IT" sz="4000" b="1" dirty="0">
                <a:solidFill>
                  <a:schemeClr val="bg1"/>
                </a:solidFill>
              </a:rPr>
              <a:t>CN/AN2000 2024 time schedule</a:t>
            </a:r>
          </a:p>
        </p:txBody>
      </p:sp>
      <p:pic>
        <p:nvPicPr>
          <p:cNvPr id="10" name="Immagine 3">
            <a:extLst>
              <a:ext uri="{FF2B5EF4-FFF2-40B4-BE49-F238E27FC236}">
                <a16:creationId xmlns:a16="http://schemas.microsoft.com/office/drawing/2014/main" id="{025FCF2E-6561-2120-3738-3661E4CC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996" y="60290"/>
            <a:ext cx="1173225" cy="686188"/>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6" name="Picture 5">
            <a:extLst>
              <a:ext uri="{FF2B5EF4-FFF2-40B4-BE49-F238E27FC236}">
                <a16:creationId xmlns:a16="http://schemas.microsoft.com/office/drawing/2014/main" id="{FE7DFF63-BFCF-D44E-8F8D-2BB286DFACEF}"/>
              </a:ext>
            </a:extLst>
          </p:cNvPr>
          <p:cNvPicPr>
            <a:picLocks noChangeAspect="1"/>
          </p:cNvPicPr>
          <p:nvPr/>
        </p:nvPicPr>
        <p:blipFill rotWithShape="1">
          <a:blip r:embed="rId4"/>
          <a:srcRect l="10588" t="26352" r="1590" b="12314"/>
          <a:stretch/>
        </p:blipFill>
        <p:spPr>
          <a:xfrm>
            <a:off x="0" y="1409248"/>
            <a:ext cx="12186061" cy="4787154"/>
          </a:xfrm>
          <a:prstGeom prst="rect">
            <a:avLst/>
          </a:prstGeom>
          <a:ln>
            <a:solidFill>
              <a:schemeClr val="tx1"/>
            </a:solidFill>
          </a:ln>
        </p:spPr>
      </p:pic>
    </p:spTree>
    <p:extLst>
      <p:ext uri="{BB962C8B-B14F-4D97-AF65-F5344CB8AC3E}">
        <p14:creationId xmlns:p14="http://schemas.microsoft.com/office/powerpoint/2010/main" val="41573547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mac" id="{695B7A4F-1378-4BF3-A3BB-F17C9E33F859}" vid="{0DAF7666-2F30-41A1-B555-CD84CE1A59A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F8EF2080911546BB0FA980F61713EC" ma:contentTypeVersion="13" ma:contentTypeDescription="Create a new document." ma:contentTypeScope="" ma:versionID="f78cd81e4ae93aada478ee853558c368">
  <xsd:schema xmlns:xsd="http://www.w3.org/2001/XMLSchema" xmlns:xs="http://www.w3.org/2001/XMLSchema" xmlns:p="http://schemas.microsoft.com/office/2006/metadata/properties" xmlns:ns3="3429970b-c4ac-4c1e-a45a-fd6bab96e0cf" xmlns:ns4="83577b1f-99a4-4dee-b714-239731d12948" targetNamespace="http://schemas.microsoft.com/office/2006/metadata/properties" ma:root="true" ma:fieldsID="8f025d3fed3708e64c3052bcb99aca38" ns3:_="" ns4:_="">
    <xsd:import namespace="3429970b-c4ac-4c1e-a45a-fd6bab96e0cf"/>
    <xsd:import namespace="83577b1f-99a4-4dee-b714-239731d1294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9970b-c4ac-4c1e-a45a-fd6bab96e0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577b1f-99a4-4dee-b714-239731d1294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57DB81-F1F0-404C-BCDA-472F9D39AC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29970b-c4ac-4c1e-a45a-fd6bab96e0cf"/>
    <ds:schemaRef ds:uri="83577b1f-99a4-4dee-b714-239731d129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160F3C-AC7F-4F8A-976A-BFA34ABB187F}">
  <ds:schemaRefs>
    <ds:schemaRef ds:uri="http://purl.org/dc/dcmitype/"/>
    <ds:schemaRef ds:uri="http://purl.org/dc/elements/1.1/"/>
    <ds:schemaRef ds:uri="http://schemas.microsoft.com/office/infopath/2007/PartnerControls"/>
    <ds:schemaRef ds:uri="http://schemas.microsoft.com/office/2006/documentManagement/types"/>
    <ds:schemaRef ds:uri="83577b1f-99a4-4dee-b714-239731d12948"/>
    <ds:schemaRef ds:uri="http://schemas.openxmlformats.org/package/2006/metadata/core-properties"/>
    <ds:schemaRef ds:uri="http://purl.org/dc/terms/"/>
    <ds:schemaRef ds:uri="3429970b-c4ac-4c1e-a45a-fd6bab96e0c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026CE3D-9CD8-4A6B-BC07-1042E24602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73483</TotalTime>
  <Words>2757</Words>
  <Application>Microsoft Office PowerPoint</Application>
  <PresentationFormat>Widescreen</PresentationFormat>
  <Paragraphs>364</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Cambria Math</vt:lpstr>
      <vt:lpstr>Wingdings</vt:lpstr>
      <vt:lpstr>Tema di Office</vt:lpstr>
      <vt:lpstr>News from the accelerator division E. Fagotti</vt:lpstr>
      <vt:lpstr>Outline</vt:lpstr>
      <vt:lpstr>Outline</vt:lpstr>
      <vt:lpstr>Global LNL beam production(2010 - now)</vt:lpstr>
      <vt:lpstr>Global LNL beam production (2012 – 2023*)</vt:lpstr>
      <vt:lpstr>AGATA campaign on PTA complex</vt:lpstr>
      <vt:lpstr>PTA:current status and perspective for next campaign</vt:lpstr>
      <vt:lpstr>PTA 2024 time schedule</vt:lpstr>
      <vt:lpstr>CN/AN2000 2024 time schedule</vt:lpstr>
      <vt:lpstr>Outline</vt:lpstr>
      <vt:lpstr>PTA accelerators status: opportunities</vt:lpstr>
      <vt:lpstr>PIAVE ECR and Insulating Transformer</vt:lpstr>
      <vt:lpstr>Ca and Mg issues</vt:lpstr>
      <vt:lpstr>RF system status</vt:lpstr>
      <vt:lpstr>Overlall RF cavities performances</vt:lpstr>
      <vt:lpstr>Beam diagnostics controls</vt:lpstr>
      <vt:lpstr>Vacuum system maintenance status</vt:lpstr>
      <vt:lpstr>Outline</vt:lpstr>
      <vt:lpstr>Accelerator division tests (under construction)</vt:lpstr>
      <vt:lpstr>TSO for ALPI plan</vt:lpstr>
      <vt:lpstr>Possible experiments (tbd, second priority)</vt:lpstr>
      <vt:lpstr>Outline</vt:lpstr>
      <vt:lpstr>CN accelerator: status</vt:lpstr>
      <vt:lpstr>CN accelerator: status</vt:lpstr>
      <vt:lpstr>News from AN2000</vt:lpstr>
      <vt:lpstr>CN/AN2000 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Attività sugli acceleratori ai LNL nel triennio 2021-2023 e risorse necessarie</dc:title>
  <dc:creator>Enrico</dc:creator>
  <cp:lastModifiedBy>Enrico Fagotti</cp:lastModifiedBy>
  <cp:revision>508</cp:revision>
  <dcterms:created xsi:type="dcterms:W3CDTF">2020-11-04T09:40:16Z</dcterms:created>
  <dcterms:modified xsi:type="dcterms:W3CDTF">2023-11-16T12:18:50Z</dcterms:modified>
</cp:coreProperties>
</file>