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6"/>
  </p:notesMasterIdLst>
  <p:sldIdLst>
    <p:sldId id="280" r:id="rId3"/>
    <p:sldId id="283" r:id="rId4"/>
    <p:sldId id="281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0"/>
    <p:restoredTop sz="94718"/>
  </p:normalViewPr>
  <p:slideViewPr>
    <p:cSldViewPr snapToGrid="0" snapToObjects="1">
      <p:cViewPr varScale="1">
        <p:scale>
          <a:sx n="56" d="100"/>
          <a:sy n="56" d="100"/>
        </p:scale>
        <p:origin x="424" y="19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7917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8873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833937" y="2303873"/>
            <a:ext cx="14716126" cy="4643438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85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3597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5329064" y="406559"/>
            <a:ext cx="13716002" cy="9148766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833937" y="9447610"/>
            <a:ext cx="14716126" cy="2000252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3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87336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9"/>
            <a:ext cx="14716126" cy="464343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8114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idx="13"/>
          </p:nvPr>
        </p:nvSpPr>
        <p:spPr>
          <a:xfrm>
            <a:off x="6231434" y="863217"/>
            <a:ext cx="17439680" cy="11626454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4387453" y="892969"/>
            <a:ext cx="7500938" cy="5607846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701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4347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387454" y="357188"/>
            <a:ext cx="15609093" cy="3036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4817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8794258" y="3637358"/>
            <a:ext cx="13260586" cy="884039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4387454" y="357188"/>
            <a:ext cx="15609093" cy="3036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29" indent="-465329">
              <a:spcBef>
                <a:spcPts val="4500"/>
              </a:spcBef>
              <a:defRPr sz="3900"/>
            </a:lvl1pPr>
            <a:lvl2pPr marL="808199" indent="-465329">
              <a:spcBef>
                <a:spcPts val="4500"/>
              </a:spcBef>
              <a:defRPr sz="3900"/>
            </a:lvl2pPr>
            <a:lvl3pPr marL="1151068" indent="-465329">
              <a:spcBef>
                <a:spcPts val="4500"/>
              </a:spcBef>
              <a:defRPr sz="3900"/>
            </a:lvl3pPr>
            <a:lvl4pPr marL="1493937" indent="-465329">
              <a:spcBef>
                <a:spcPts val="4500"/>
              </a:spcBef>
              <a:defRPr sz="3900"/>
            </a:lvl4pPr>
            <a:lvl5pPr marL="1836805" indent="-465329">
              <a:spcBef>
                <a:spcPts val="4500"/>
              </a:spcBef>
              <a:defRPr sz="3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8373" y="13073062"/>
            <a:ext cx="537729" cy="46871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25080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4" y="1785945"/>
            <a:ext cx="15609093" cy="10144126"/>
          </a:xfrm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</a:lvl1pPr>
            <a:lvl2pPr>
              <a:spcBef>
                <a:spcPts val="5900"/>
              </a:spcBef>
            </a:lvl2pPr>
            <a:lvl3pPr>
              <a:spcBef>
                <a:spcPts val="5900"/>
              </a:spcBef>
            </a:lvl3pPr>
            <a:lvl4pPr>
              <a:spcBef>
                <a:spcPts val="5900"/>
              </a:spcBef>
            </a:lvl4pPr>
            <a:lvl5pPr>
              <a:spcBef>
                <a:spcPts val="59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64595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12442047" y="7072325"/>
            <a:ext cx="8514489" cy="567928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63"/>
            <a:ext cx="8251033" cy="5500690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idx="15"/>
          </p:nvPr>
        </p:nvSpPr>
        <p:spPr>
          <a:xfrm>
            <a:off x="-291689" y="1250156"/>
            <a:ext cx="16850321" cy="11233548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80217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59"/>
            <a:ext cx="14716126" cy="6367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6010994"/>
            <a:ext cx="14716126" cy="8367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83085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1712287" y="0"/>
            <a:ext cx="20959461" cy="1398389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1168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18911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610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6999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071113" y="381051"/>
            <a:ext cx="22241809" cy="19049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610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9673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91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75897" y="381252"/>
            <a:ext cx="22232207" cy="1904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4" y="3643312"/>
            <a:ext cx="15609093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19" y="13073062"/>
            <a:ext cx="461039" cy="49821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821467">
              <a:lnSpc>
                <a:spcPct val="100000"/>
              </a:lnSpc>
              <a:spcBef>
                <a:spcPts val="0"/>
              </a:spcBef>
            </a:pPr>
            <a:fld id="{86CB4B4D-7CA3-9044-876B-883B54F8677D}" type="slidenum">
              <a:rPr lang="uk-UA" smtClean="0"/>
              <a:pPr algn="ctr" defTabSz="821467">
                <a:lnSpc>
                  <a:spcPct val="100000"/>
                </a:lnSpc>
                <a:spcBef>
                  <a:spcPts val="0"/>
                </a:spcBef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3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ransition spd="med"/>
  <p:txStyles>
    <p:titleStyle>
      <a:lvl1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38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59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05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527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8983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448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7913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36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6836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58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165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742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321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290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488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069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64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072" y="2908601"/>
            <a:ext cx="8587977" cy="9209809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LIMADO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438337">
              <a:defRPr spc="-265"/>
            </a:lvl1pPr>
          </a:lstStyle>
          <a:p>
            <a:r>
              <a:rPr dirty="0"/>
              <a:t>LIMADOU</a:t>
            </a:r>
            <a:r>
              <a:rPr lang="it-IT" dirty="0"/>
              <a:t> 2023-24</a:t>
            </a:r>
            <a:endParaRPr dirty="0"/>
          </a:p>
        </p:txBody>
      </p:sp>
      <p:sp>
        <p:nvSpPr>
          <p:cNvPr id="292" name="studio da satellite di perturbazioni e.m, fenomeni sismici, magnetosfera, ionosfera e Terr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602615">
              <a:defRPr sz="4015"/>
            </a:lvl1pPr>
          </a:lstStyle>
          <a:p>
            <a:r>
              <a:t>studio da satellite di perturbazioni e.m, fenomeni sismici, magnetosfera, ionosfera e Terra</a:t>
            </a:r>
          </a:p>
        </p:txBody>
      </p:sp>
      <p:sp>
        <p:nvSpPr>
          <p:cNvPr id="293" name="Attività 2022:…"/>
          <p:cNvSpPr txBox="1">
            <a:spLocks noGrp="1"/>
          </p:cNvSpPr>
          <p:nvPr>
            <p:ph type="body" sz="half" idx="1"/>
          </p:nvPr>
        </p:nvSpPr>
        <p:spPr>
          <a:xfrm>
            <a:off x="966024" y="4288583"/>
            <a:ext cx="12635827" cy="8507361"/>
          </a:xfrm>
          <a:prstGeom prst="rect">
            <a:avLst/>
          </a:prstGeom>
        </p:spPr>
        <p:txBody>
          <a:bodyPr/>
          <a:lstStyle/>
          <a:p>
            <a:pPr marL="560831" indent="-560831" defTabSz="2243271">
              <a:spcBef>
                <a:spcPts val="900"/>
              </a:spcBef>
              <a:defRPr sz="4048" b="1"/>
            </a:pPr>
            <a:r>
              <a:rPr sz="3600" dirty="0" err="1">
                <a:solidFill>
                  <a:srgbClr val="FF0000"/>
                </a:solidFill>
              </a:rPr>
              <a:t>Attività</a:t>
            </a:r>
            <a:r>
              <a:rPr sz="3600" dirty="0">
                <a:solidFill>
                  <a:srgbClr val="FF0000"/>
                </a:solidFill>
              </a:rPr>
              <a:t> 2022</a:t>
            </a:r>
            <a:r>
              <a:rPr lang="it-IT" sz="3600" dirty="0">
                <a:solidFill>
                  <a:srgbClr val="FF0000"/>
                </a:solidFill>
              </a:rPr>
              <a:t> (2° </a:t>
            </a:r>
            <a:r>
              <a:rPr lang="it-IT" sz="3600" dirty="0" err="1">
                <a:solidFill>
                  <a:srgbClr val="FF0000"/>
                </a:solidFill>
              </a:rPr>
              <a:t>sem</a:t>
            </a:r>
            <a:r>
              <a:rPr lang="it-IT" sz="3600" dirty="0">
                <a:solidFill>
                  <a:srgbClr val="FF0000"/>
                </a:solidFill>
              </a:rPr>
              <a:t>.) - 2023 (1° </a:t>
            </a:r>
            <a:r>
              <a:rPr lang="it-IT" sz="3600" dirty="0" err="1">
                <a:solidFill>
                  <a:srgbClr val="FF0000"/>
                </a:solidFill>
              </a:rPr>
              <a:t>sem</a:t>
            </a:r>
            <a:r>
              <a:rPr lang="it-IT" sz="3600" dirty="0">
                <a:solidFill>
                  <a:srgbClr val="FF0000"/>
                </a:solidFill>
              </a:rPr>
              <a:t>.)</a:t>
            </a:r>
            <a:endParaRPr sz="3600" b="0" dirty="0"/>
          </a:p>
          <a:p>
            <a:pPr marL="1121663" lvl="1" indent="-560831" defTabSz="2243271">
              <a:spcBef>
                <a:spcPts val="900"/>
              </a:spcBef>
              <a:defRPr sz="4048"/>
            </a:pPr>
            <a:r>
              <a:rPr sz="3600" dirty="0" err="1"/>
              <a:t>Analisi</a:t>
            </a:r>
            <a:r>
              <a:rPr sz="3600" dirty="0"/>
              <a:t> </a:t>
            </a:r>
            <a:r>
              <a:rPr sz="3600" dirty="0" err="1"/>
              <a:t>dati</a:t>
            </a:r>
            <a:r>
              <a:rPr sz="3600" dirty="0"/>
              <a:t> e </a:t>
            </a:r>
            <a:r>
              <a:rPr sz="3600" dirty="0" err="1"/>
              <a:t>pubblicazoni</a:t>
            </a:r>
            <a:r>
              <a:rPr sz="3600" dirty="0"/>
              <a:t> (+ </a:t>
            </a:r>
            <a:r>
              <a:rPr sz="3600" dirty="0" err="1"/>
              <a:t>Conferenze</a:t>
            </a:r>
            <a:r>
              <a:rPr sz="3600" dirty="0"/>
              <a:t>) </a:t>
            </a:r>
            <a:r>
              <a:rPr sz="3600" dirty="0" err="1"/>
              <a:t>risultati</a:t>
            </a:r>
            <a:r>
              <a:rPr sz="3600" dirty="0"/>
              <a:t> </a:t>
            </a:r>
            <a:r>
              <a:rPr sz="3600" dirty="0" err="1"/>
              <a:t>missione</a:t>
            </a:r>
            <a:r>
              <a:rPr sz="3600" dirty="0"/>
              <a:t> </a:t>
            </a:r>
            <a:r>
              <a:rPr sz="3600" b="1" dirty="0"/>
              <a:t>CSES-01 (</a:t>
            </a:r>
            <a:r>
              <a:rPr sz="3600" b="1" dirty="0" err="1"/>
              <a:t>tuttora</a:t>
            </a:r>
            <a:r>
              <a:rPr sz="3600" b="1" dirty="0"/>
              <a:t> in presa </a:t>
            </a:r>
            <a:r>
              <a:rPr sz="3600" b="1" dirty="0" err="1"/>
              <a:t>dati</a:t>
            </a:r>
            <a:r>
              <a:rPr sz="3600" b="1" dirty="0"/>
              <a:t>)</a:t>
            </a:r>
          </a:p>
          <a:p>
            <a:pPr marL="1121663" lvl="1" indent="-560831" defTabSz="2243271">
              <a:spcBef>
                <a:spcPts val="900"/>
              </a:spcBef>
              <a:defRPr sz="4048"/>
            </a:pPr>
            <a:r>
              <a:rPr sz="3600" dirty="0" err="1"/>
              <a:t>Preparazione</a:t>
            </a:r>
            <a:r>
              <a:rPr sz="3600" dirty="0"/>
              <a:t> </a:t>
            </a:r>
            <a:r>
              <a:rPr sz="3600" dirty="0" err="1"/>
              <a:t>nuova</a:t>
            </a:r>
            <a:r>
              <a:rPr sz="3600" dirty="0"/>
              <a:t> </a:t>
            </a:r>
            <a:r>
              <a:rPr sz="3600" dirty="0" err="1"/>
              <a:t>missione</a:t>
            </a:r>
            <a:r>
              <a:rPr sz="3600" dirty="0"/>
              <a:t> </a:t>
            </a:r>
            <a:r>
              <a:rPr sz="3600" b="1" dirty="0"/>
              <a:t>CSES-02 </a:t>
            </a:r>
          </a:p>
          <a:p>
            <a:pPr marL="560831" lvl="1" indent="0" defTabSz="2243271">
              <a:spcBef>
                <a:spcPts val="900"/>
              </a:spcBef>
              <a:defRPr sz="4048"/>
            </a:pPr>
            <a:r>
              <a:rPr sz="3600" dirty="0"/>
              <a:t>    (2° satellite). 		</a:t>
            </a:r>
          </a:p>
          <a:p>
            <a:pPr marL="560831" lvl="1" indent="0" defTabSz="2243271">
              <a:spcBef>
                <a:spcPts val="900"/>
              </a:spcBef>
              <a:defRPr sz="4048"/>
            </a:pPr>
            <a:r>
              <a:rPr sz="3600" dirty="0"/>
              <a:t>    </a:t>
            </a:r>
            <a:r>
              <a:rPr sz="3600" b="1" dirty="0" err="1"/>
              <a:t>Responsabilità</a:t>
            </a:r>
            <a:r>
              <a:rPr sz="3600" b="1" dirty="0"/>
              <a:t> </a:t>
            </a:r>
            <a:r>
              <a:rPr sz="3600" b="1" dirty="0" err="1"/>
              <a:t>gruppo</a:t>
            </a:r>
            <a:r>
              <a:rPr sz="3600" b="1" dirty="0"/>
              <a:t> </a:t>
            </a:r>
            <a:r>
              <a:rPr sz="3600" b="1" dirty="0" err="1"/>
              <a:t>italiano</a:t>
            </a:r>
            <a:r>
              <a:rPr sz="3600" b="1" dirty="0"/>
              <a:t> </a:t>
            </a:r>
            <a:r>
              <a:rPr sz="3600" b="1" dirty="0" err="1"/>
              <a:t>su</a:t>
            </a:r>
            <a:r>
              <a:rPr sz="3600" b="1" dirty="0"/>
              <a:t> due </a:t>
            </a:r>
            <a:r>
              <a:rPr sz="3600" b="1" dirty="0" err="1"/>
              <a:t>rivelatori</a:t>
            </a:r>
            <a:r>
              <a:rPr sz="3600" dirty="0"/>
              <a:t>:</a:t>
            </a:r>
          </a:p>
          <a:p>
            <a:pPr marL="560831" lvl="1" indent="0" defTabSz="2243271">
              <a:spcBef>
                <a:spcPts val="900"/>
              </a:spcBef>
              <a:defRPr sz="4048"/>
            </a:pPr>
            <a:r>
              <a:rPr sz="3600" dirty="0"/>
              <a:t> - HEPD-02 (High Energy Particle Detector)</a:t>
            </a:r>
          </a:p>
          <a:p>
            <a:pPr marL="560831" lvl="1" indent="0" defTabSz="2243271">
              <a:spcBef>
                <a:spcPts val="900"/>
              </a:spcBef>
              <a:defRPr sz="4048"/>
            </a:pPr>
            <a:r>
              <a:rPr sz="3600" dirty="0"/>
              <a:t> - EFD-02 (Electric Field Detector)</a:t>
            </a:r>
            <a:endParaRPr lang="it-IT" sz="3600" dirty="0"/>
          </a:p>
          <a:p>
            <a:pPr marL="560831" lvl="1" indent="0" defTabSz="2243271">
              <a:spcBef>
                <a:spcPts val="900"/>
              </a:spcBef>
              <a:buNone/>
              <a:defRPr sz="4048"/>
            </a:pPr>
            <a:endParaRPr sz="3600" dirty="0"/>
          </a:p>
          <a:p>
            <a:pPr marL="560831" indent="-560831" defTabSz="2243271">
              <a:spcBef>
                <a:spcPts val="900"/>
              </a:spcBef>
              <a:defRPr sz="4048" b="1"/>
            </a:pPr>
            <a:r>
              <a:rPr sz="3600" dirty="0" err="1">
                <a:solidFill>
                  <a:srgbClr val="FF0000"/>
                </a:solidFill>
              </a:rPr>
              <a:t>Obiettivi</a:t>
            </a:r>
            <a:r>
              <a:rPr sz="3600" dirty="0">
                <a:solidFill>
                  <a:srgbClr val="FF0000"/>
                </a:solidFill>
              </a:rPr>
              <a:t>/milestones 2023</a:t>
            </a:r>
            <a:r>
              <a:rPr lang="it-IT" sz="3600" dirty="0">
                <a:solidFill>
                  <a:srgbClr val="FF0000"/>
                </a:solidFill>
              </a:rPr>
              <a:t>-2024</a:t>
            </a:r>
            <a:r>
              <a:rPr sz="3600" dirty="0"/>
              <a:t>:</a:t>
            </a:r>
          </a:p>
          <a:p>
            <a:pPr marL="1121663" lvl="1" indent="-560831" defTabSz="2243271">
              <a:spcBef>
                <a:spcPts val="900"/>
              </a:spcBef>
              <a:defRPr sz="4048"/>
            </a:pPr>
            <a:r>
              <a:rPr sz="3600" dirty="0" err="1"/>
              <a:t>Completamento</a:t>
            </a:r>
            <a:r>
              <a:rPr sz="3600" dirty="0"/>
              <a:t> </a:t>
            </a:r>
            <a:r>
              <a:rPr lang="it-IT" sz="3600" dirty="0"/>
              <a:t>e Integrazione </a:t>
            </a:r>
            <a:r>
              <a:rPr sz="3600" dirty="0"/>
              <a:t>FM HEPD-02 e EFD-02</a:t>
            </a:r>
            <a:endParaRPr lang="it-IT" sz="3600" dirty="0"/>
          </a:p>
          <a:p>
            <a:pPr marL="1121663" lvl="1" indent="-560831" defTabSz="2243271">
              <a:spcBef>
                <a:spcPts val="900"/>
              </a:spcBef>
              <a:defRPr sz="4048"/>
            </a:pPr>
            <a:r>
              <a:rPr lang="en-IT" sz="3600" dirty="0"/>
              <a:t>Beam tests su vari fasci</a:t>
            </a:r>
            <a:endParaRPr sz="3600" dirty="0"/>
          </a:p>
          <a:p>
            <a:pPr marL="1121663" lvl="1" indent="-560831" defTabSz="2243271">
              <a:spcBef>
                <a:spcPts val="900"/>
              </a:spcBef>
              <a:defRPr sz="4048"/>
            </a:pPr>
            <a:r>
              <a:rPr lang="it-IT" sz="3600" dirty="0"/>
              <a:t>Spedizione e </a:t>
            </a:r>
            <a:r>
              <a:rPr sz="3600" dirty="0" err="1"/>
              <a:t>Integrazione</a:t>
            </a:r>
            <a:r>
              <a:rPr sz="3600" dirty="0"/>
              <a:t> </a:t>
            </a:r>
            <a:r>
              <a:rPr sz="3600" dirty="0" err="1"/>
              <a:t>nel</a:t>
            </a:r>
            <a:r>
              <a:rPr sz="3600" dirty="0"/>
              <a:t> satellite </a:t>
            </a:r>
            <a:r>
              <a:rPr sz="3600" dirty="0" err="1"/>
              <a:t>cinese</a:t>
            </a:r>
            <a:endParaRPr sz="3600" dirty="0"/>
          </a:p>
          <a:p>
            <a:pPr marL="1121663" lvl="1" indent="-560831" defTabSz="2243271">
              <a:spcBef>
                <a:spcPts val="900"/>
              </a:spcBef>
              <a:defRPr sz="4048"/>
            </a:pPr>
            <a:r>
              <a:rPr sz="3600" dirty="0" err="1"/>
              <a:t>Lancio</a:t>
            </a:r>
            <a:r>
              <a:rPr sz="3600" dirty="0"/>
              <a:t> </a:t>
            </a:r>
            <a:r>
              <a:rPr sz="3600" dirty="0" err="1"/>
              <a:t>previsto</a:t>
            </a:r>
            <a:r>
              <a:rPr sz="3600" dirty="0"/>
              <a:t> a Primavera </a:t>
            </a:r>
            <a:r>
              <a:rPr sz="3600" b="1" dirty="0"/>
              <a:t>202</a:t>
            </a:r>
            <a:r>
              <a:rPr lang="it-IT" sz="3600" b="1" dirty="0"/>
              <a:t>4</a:t>
            </a:r>
            <a:endParaRPr sz="3600" b="1" dirty="0"/>
          </a:p>
        </p:txBody>
      </p:sp>
      <p:sp>
        <p:nvSpPr>
          <p:cNvPr id="294" name="CSES - China Seismo-Electromagnetic Satellite…"/>
          <p:cNvSpPr txBox="1"/>
          <p:nvPr/>
        </p:nvSpPr>
        <p:spPr>
          <a:xfrm>
            <a:off x="11525556" y="251677"/>
            <a:ext cx="12420561" cy="2114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3200" i="1"/>
            </a:pPr>
            <a:r>
              <a:rPr b="1"/>
              <a:t>CSES - China Seismo-Electromagnetic Satellite</a:t>
            </a:r>
            <a:r>
              <a:t> 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sz="3200" i="1"/>
            </a:pPr>
            <a:r>
              <a:t>ASI, INFN (BO, LNF, PG, RM2, TN, FI), Uninettuno, TIFPA, INAF, INGV Chinese National Space Agency, China Earthquake Administration </a:t>
            </a:r>
          </a:p>
        </p:txBody>
      </p:sp>
      <p:pic>
        <p:nvPicPr>
          <p:cNvPr id="295" name="Screen Shot 2019-06-29 at 16.52.34.png" descr="Screen Shot 2019-06-29 at 16.52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040" y="9634277"/>
            <a:ext cx="5905187" cy="3721932"/>
          </a:xfrm>
          <a:prstGeom prst="rect">
            <a:avLst/>
          </a:prstGeom>
          <a:ln w="127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96" name="CSES-01…"/>
          <p:cNvSpPr txBox="1"/>
          <p:nvPr/>
        </p:nvSpPr>
        <p:spPr>
          <a:xfrm rot="20778902">
            <a:off x="18324980" y="10047351"/>
            <a:ext cx="4127274" cy="820569"/>
          </a:xfrm>
          <a:prstGeom prst="rect">
            <a:avLst/>
          </a:prstGeom>
          <a:solidFill>
            <a:srgbClr val="02700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ctr" defTabSz="821467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CSES-01</a:t>
            </a:r>
          </a:p>
          <a:p>
            <a:pPr algn="ctr" defTabSz="821467"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launched 2 February, 2018 </a:t>
            </a:r>
          </a:p>
        </p:txBody>
      </p:sp>
      <p:sp>
        <p:nvSpPr>
          <p:cNvPr id="297" name="TextBox 1"/>
          <p:cNvSpPr txBox="1"/>
          <p:nvPr/>
        </p:nvSpPr>
        <p:spPr>
          <a:xfrm>
            <a:off x="21697681" y="5512158"/>
            <a:ext cx="2085748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2438337">
              <a:lnSpc>
                <a:spcPct val="50000"/>
              </a:lnSpc>
              <a:defRPr sz="3200" i="1"/>
            </a:pPr>
            <a:r>
              <a:t>La “suite”</a:t>
            </a:r>
          </a:p>
          <a:p>
            <a:pPr defTabSz="2438337">
              <a:lnSpc>
                <a:spcPct val="50000"/>
              </a:lnSpc>
              <a:defRPr sz="3200" i="1"/>
            </a:pPr>
            <a:r>
              <a:t>di rivelatori</a:t>
            </a:r>
          </a:p>
          <a:p>
            <a:pPr defTabSz="2438337">
              <a:lnSpc>
                <a:spcPct val="50000"/>
              </a:lnSpc>
              <a:defRPr sz="3200" i="1"/>
            </a:pPr>
            <a:r>
              <a:t>di CSES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CC0461A9-2A8E-E147-60FF-BF1FC2B55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1612337"/>
            <a:ext cx="11522522" cy="6112167"/>
          </a:xfrm>
          <a:prstGeom prst="rect">
            <a:avLst/>
          </a:prstGeom>
        </p:spPr>
      </p:pic>
      <p:pic>
        <p:nvPicPr>
          <p:cNvPr id="7" name="Picture 6" descr="A screenshot of a test&#10;&#10;Description automatically generated with medium confidence">
            <a:extLst>
              <a:ext uri="{FF2B5EF4-FFF2-40B4-BE49-F238E27FC236}">
                <a16:creationId xmlns:a16="http://schemas.microsoft.com/office/drawing/2014/main" id="{1D476E0C-8F6D-5569-590D-488A363ED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038" y="1873098"/>
            <a:ext cx="9945007" cy="611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51EB2E-3F06-E3DE-807E-27387CA473C7}"/>
              </a:ext>
            </a:extLst>
          </p:cNvPr>
          <p:cNvSpPr txBox="1"/>
          <p:nvPr/>
        </p:nvSpPr>
        <p:spPr>
          <a:xfrm>
            <a:off x="8729000" y="271267"/>
            <a:ext cx="4599015" cy="8213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T" sz="4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Beam tests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832BF-D688-53CB-C2D7-87F4AF7EA9E8}"/>
              </a:ext>
            </a:extLst>
          </p:cNvPr>
          <p:cNvSpPr txBox="1"/>
          <p:nvPr/>
        </p:nvSpPr>
        <p:spPr>
          <a:xfrm>
            <a:off x="15388658" y="8767852"/>
            <a:ext cx="7692811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T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BTF-LNF 22-25 June 2023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8E33A4-2DE9-290C-FFD3-2BC776F9E690}"/>
              </a:ext>
            </a:extLst>
          </p:cNvPr>
          <p:cNvSpPr txBox="1"/>
          <p:nvPr/>
        </p:nvSpPr>
        <p:spPr>
          <a:xfrm>
            <a:off x="576742" y="8695015"/>
            <a:ext cx="7663957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IT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Trento &amp; BTF-LNF Jan, Apr &amp; Jun 2023</a:t>
            </a:r>
          </a:p>
        </p:txBody>
      </p:sp>
    </p:spTree>
    <p:extLst>
      <p:ext uri="{BB962C8B-B14F-4D97-AF65-F5344CB8AC3E}">
        <p14:creationId xmlns:p14="http://schemas.microsoft.com/office/powerpoint/2010/main" val="24799611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LIMADOU 20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LIMADOU 202</a:t>
            </a:r>
            <a:r>
              <a:rPr lang="it-IT" dirty="0"/>
              <a:t>4</a:t>
            </a:r>
            <a:endParaRPr dirty="0"/>
          </a:p>
        </p:txBody>
      </p:sp>
      <p:sp>
        <p:nvSpPr>
          <p:cNvPr id="300" name="LIMADOU @ LNF (dot.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LIMADOU @ LNF (dot.)</a:t>
            </a:r>
          </a:p>
        </p:txBody>
      </p:sp>
      <p:sp>
        <p:nvSpPr>
          <p:cNvPr id="301" name="FTE: M.Ricci (Assoc. Senior 50%) B. Spataro (Assoc. Senior (0%)…"/>
          <p:cNvSpPr txBox="1">
            <a:spLocks noGrp="1"/>
          </p:cNvSpPr>
          <p:nvPr>
            <p:ph type="body" idx="1"/>
          </p:nvPr>
        </p:nvSpPr>
        <p:spPr>
          <a:xfrm>
            <a:off x="6174340" y="3823666"/>
            <a:ext cx="17164768" cy="8680850"/>
          </a:xfrm>
          <a:prstGeom prst="rect">
            <a:avLst/>
          </a:prstGeom>
        </p:spPr>
        <p:txBody>
          <a:bodyPr/>
          <a:lstStyle/>
          <a:p>
            <a:pPr marL="469391" indent="-469391" defTabSz="1877520">
              <a:spcBef>
                <a:spcPts val="3400"/>
              </a:spcBef>
              <a:defRPr sz="3696"/>
            </a:pPr>
            <a:r>
              <a:rPr b="1" dirty="0"/>
              <a:t>FTE:</a:t>
            </a:r>
            <a:r>
              <a:rPr dirty="0"/>
              <a:t> </a:t>
            </a:r>
            <a:r>
              <a:rPr dirty="0" err="1"/>
              <a:t>M.Ricci</a:t>
            </a:r>
            <a:r>
              <a:rPr dirty="0"/>
              <a:t> (Assoc. Senior 50%) B. </a:t>
            </a:r>
            <a:r>
              <a:rPr dirty="0" err="1"/>
              <a:t>Spataro</a:t>
            </a:r>
            <a:r>
              <a:rPr dirty="0"/>
              <a:t> (</a:t>
            </a:r>
            <a:r>
              <a:rPr lang="it-IT" dirty="0"/>
              <a:t>Affiliato)</a:t>
            </a:r>
            <a:endParaRPr dirty="0"/>
          </a:p>
          <a:p>
            <a:pPr marL="469391" indent="-469391" defTabSz="1877520">
              <a:spcBef>
                <a:spcPts val="3400"/>
              </a:spcBef>
              <a:defRPr sz="3696" b="1"/>
            </a:pPr>
            <a:r>
              <a:rPr dirty="0" err="1"/>
              <a:t>Attività</a:t>
            </a:r>
            <a:r>
              <a:rPr dirty="0"/>
              <a:t> 2023</a:t>
            </a:r>
            <a:r>
              <a:rPr lang="it-IT" dirty="0"/>
              <a:t>-2024</a:t>
            </a:r>
            <a:r>
              <a:rPr dirty="0"/>
              <a:t> LNF: </a:t>
            </a:r>
          </a:p>
          <a:p>
            <a:pPr marL="938783" lvl="1" indent="-469391" defTabSz="1877520">
              <a:spcBef>
                <a:spcPts val="3400"/>
              </a:spcBef>
              <a:defRPr sz="3696"/>
            </a:pPr>
            <a:r>
              <a:rPr dirty="0" err="1"/>
              <a:t>Partecipazione</a:t>
            </a:r>
            <a:r>
              <a:rPr dirty="0"/>
              <a:t> a </a:t>
            </a:r>
            <a:r>
              <a:rPr dirty="0" err="1"/>
              <a:t>fasi</a:t>
            </a:r>
            <a:r>
              <a:rPr dirty="0"/>
              <a:t> </a:t>
            </a:r>
            <a:r>
              <a:rPr dirty="0" err="1"/>
              <a:t>finali</a:t>
            </a:r>
            <a:r>
              <a:rPr dirty="0"/>
              <a:t> di test e </a:t>
            </a:r>
            <a:r>
              <a:rPr dirty="0" err="1"/>
              <a:t>integrazione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satellite</a:t>
            </a:r>
          </a:p>
          <a:p>
            <a:pPr marL="938783" lvl="1" indent="-469391" defTabSz="1877520">
              <a:spcBef>
                <a:spcPts val="3400"/>
              </a:spcBef>
              <a:defRPr sz="3696"/>
            </a:pPr>
            <a:r>
              <a:rPr dirty="0" err="1"/>
              <a:t>Lancio</a:t>
            </a:r>
            <a:r>
              <a:rPr dirty="0"/>
              <a:t> CSES-02 </a:t>
            </a:r>
            <a:r>
              <a:rPr dirty="0" err="1"/>
              <a:t>dalla</a:t>
            </a:r>
            <a:r>
              <a:rPr dirty="0"/>
              <a:t> base </a:t>
            </a:r>
            <a:r>
              <a:rPr dirty="0" err="1"/>
              <a:t>cinese</a:t>
            </a:r>
            <a:r>
              <a:rPr dirty="0"/>
              <a:t> </a:t>
            </a:r>
            <a:r>
              <a:rPr dirty="0" err="1"/>
              <a:t>Jiuquan</a:t>
            </a:r>
            <a:r>
              <a:rPr dirty="0"/>
              <a:t> Satellite Launch Center,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deserto</a:t>
            </a:r>
            <a:r>
              <a:rPr dirty="0"/>
              <a:t> del Gobi </a:t>
            </a:r>
            <a:r>
              <a:rPr dirty="0" err="1"/>
              <a:t>nella</a:t>
            </a:r>
            <a:r>
              <a:rPr dirty="0"/>
              <a:t> Mongolia Interna</a:t>
            </a:r>
            <a:r>
              <a:rPr lang="it-IT" dirty="0"/>
              <a:t> (Primavera </a:t>
            </a:r>
            <a:r>
              <a:rPr lang="it-IT" b="1" dirty="0"/>
              <a:t>2024</a:t>
            </a:r>
            <a:r>
              <a:rPr lang="it-IT" dirty="0"/>
              <a:t>)</a:t>
            </a:r>
            <a:endParaRPr dirty="0"/>
          </a:p>
          <a:p>
            <a:pPr marL="938783" lvl="1" indent="-469391" defTabSz="1877520">
              <a:spcBef>
                <a:spcPts val="3400"/>
              </a:spcBef>
              <a:defRPr sz="3696"/>
            </a:pP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dati</a:t>
            </a:r>
            <a:r>
              <a:rPr dirty="0"/>
              <a:t> e </a:t>
            </a:r>
            <a:r>
              <a:rPr dirty="0" err="1"/>
              <a:t>pubblicazioni</a:t>
            </a:r>
            <a:r>
              <a:rPr dirty="0"/>
              <a:t> CSES -02 (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prima </a:t>
            </a:r>
            <a:r>
              <a:rPr dirty="0" err="1"/>
              <a:t>missione</a:t>
            </a:r>
            <a:r>
              <a:rPr dirty="0"/>
              <a:t> CSES-01)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rPr b="1" dirty="0" err="1"/>
              <a:t>Richieste</a:t>
            </a:r>
            <a:r>
              <a:rPr b="1" dirty="0"/>
              <a:t> </a:t>
            </a:r>
            <a:r>
              <a:rPr b="1" dirty="0" err="1"/>
              <a:t>Servizi</a:t>
            </a:r>
            <a:r>
              <a:rPr b="1" dirty="0"/>
              <a:t> LNF 202</a:t>
            </a:r>
            <a:r>
              <a:rPr lang="it-IT" b="1" dirty="0"/>
              <a:t>4</a:t>
            </a:r>
            <a:r>
              <a:rPr b="1" dirty="0"/>
              <a:t>: </a:t>
            </a:r>
            <a:r>
              <a:rPr lang="it-IT" b="1" dirty="0"/>
              <a:t>nessuna</a:t>
            </a:r>
            <a:endParaRPr dirty="0"/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rPr b="1" dirty="0" err="1"/>
              <a:t>Richieste</a:t>
            </a:r>
            <a:r>
              <a:rPr b="1" dirty="0"/>
              <a:t> </a:t>
            </a:r>
            <a:r>
              <a:rPr b="1" dirty="0" err="1"/>
              <a:t>Finanziarie</a:t>
            </a:r>
            <a:r>
              <a:rPr b="1" dirty="0"/>
              <a:t> LNF 202</a:t>
            </a:r>
            <a:r>
              <a:rPr lang="it-IT" b="1" dirty="0"/>
              <a:t>4</a:t>
            </a:r>
            <a:r>
              <a:rPr b="1" dirty="0"/>
              <a:t>:</a:t>
            </a:r>
            <a:r>
              <a:rPr dirty="0"/>
              <a:t> solo </a:t>
            </a:r>
            <a:r>
              <a:rPr dirty="0" err="1"/>
              <a:t>missioni</a:t>
            </a:r>
            <a:r>
              <a:rPr dirty="0"/>
              <a:t> 3-4 k€</a:t>
            </a:r>
          </a:p>
          <a:p>
            <a:pPr marL="469391" indent="-469391" defTabSz="1877520">
              <a:spcBef>
                <a:spcPts val="3400"/>
              </a:spcBef>
              <a:defRPr sz="3696"/>
            </a:pPr>
            <a:r>
              <a:rPr b="1" dirty="0" err="1"/>
              <a:t>Fondi</a:t>
            </a:r>
            <a:r>
              <a:rPr b="1" dirty="0"/>
              <a:t> </a:t>
            </a:r>
            <a:r>
              <a:rPr b="1" dirty="0" err="1"/>
              <a:t>Esterni</a:t>
            </a:r>
            <a:r>
              <a:rPr dirty="0"/>
              <a:t>: </a:t>
            </a:r>
            <a:r>
              <a:rPr dirty="0">
                <a:solidFill>
                  <a:schemeClr val="accent1">
                    <a:lumOff val="-13575"/>
                  </a:schemeClr>
                </a:solidFill>
              </a:rPr>
              <a:t>(ASI-Limadou2): disp. residua </a:t>
            </a:r>
            <a:r>
              <a:rPr lang="it-IT" dirty="0">
                <a:solidFill>
                  <a:schemeClr val="accent1">
                    <a:lumOff val="-13575"/>
                  </a:schemeClr>
                </a:solidFill>
              </a:rPr>
              <a:t>16</a:t>
            </a:r>
            <a:r>
              <a:rPr dirty="0">
                <a:solidFill>
                  <a:schemeClr val="accent1">
                    <a:lumOff val="-13575"/>
                  </a:schemeClr>
                </a:solidFill>
              </a:rPr>
              <a:t> k€ (</a:t>
            </a:r>
            <a:r>
              <a:rPr dirty="0" err="1">
                <a:solidFill>
                  <a:schemeClr val="accent1">
                    <a:lumOff val="-13575"/>
                  </a:schemeClr>
                </a:solidFill>
              </a:rPr>
              <a:t>Consumo</a:t>
            </a:r>
            <a:r>
              <a:rPr dirty="0">
                <a:solidFill>
                  <a:schemeClr val="accent1">
                    <a:lumOff val="-13575"/>
                  </a:schemeClr>
                </a:solidFill>
              </a:rPr>
              <a:t>) + </a:t>
            </a:r>
            <a:r>
              <a:rPr lang="it-IT" dirty="0">
                <a:solidFill>
                  <a:schemeClr val="accent1">
                    <a:lumOff val="-13575"/>
                  </a:schemeClr>
                </a:solidFill>
              </a:rPr>
              <a:t>10</a:t>
            </a:r>
            <a:r>
              <a:rPr dirty="0">
                <a:solidFill>
                  <a:schemeClr val="accent1">
                    <a:lumOff val="-13575"/>
                  </a:schemeClr>
                </a:solidFill>
              </a:rPr>
              <a:t> k€ (</a:t>
            </a:r>
            <a:r>
              <a:rPr dirty="0" err="1">
                <a:solidFill>
                  <a:schemeClr val="accent1">
                    <a:lumOff val="-13575"/>
                  </a:schemeClr>
                </a:solidFill>
              </a:rPr>
              <a:t>Missioni</a:t>
            </a:r>
            <a:r>
              <a:rPr dirty="0">
                <a:solidFill>
                  <a:schemeClr val="accent1">
                    <a:lumOff val="-13575"/>
                  </a:schemeClr>
                </a:solidFill>
              </a:rPr>
              <a:t>) da </a:t>
            </a:r>
            <a:r>
              <a:rPr dirty="0" err="1">
                <a:solidFill>
                  <a:schemeClr val="accent1">
                    <a:lumOff val="-13575"/>
                  </a:schemeClr>
                </a:solidFill>
              </a:rPr>
              <a:t>spendere</a:t>
            </a:r>
            <a:r>
              <a:rPr dirty="0">
                <a:solidFill>
                  <a:schemeClr val="accent1">
                    <a:lumOff val="-13575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Off val="-13575"/>
                  </a:schemeClr>
                </a:solidFill>
              </a:rPr>
              <a:t>tra</a:t>
            </a:r>
            <a:r>
              <a:rPr dirty="0">
                <a:solidFill>
                  <a:schemeClr val="accent1">
                    <a:lumOff val="-13575"/>
                  </a:schemeClr>
                </a:solidFill>
              </a:rPr>
              <a:t> 202</a:t>
            </a:r>
            <a:r>
              <a:rPr lang="it-IT" dirty="0">
                <a:solidFill>
                  <a:schemeClr val="accent1">
                    <a:lumOff val="-13575"/>
                  </a:schemeClr>
                </a:solidFill>
              </a:rPr>
              <a:t>3</a:t>
            </a:r>
            <a:r>
              <a:rPr dirty="0">
                <a:solidFill>
                  <a:schemeClr val="accent1">
                    <a:lumOff val="-13575"/>
                  </a:schemeClr>
                </a:solidFill>
              </a:rPr>
              <a:t> e 202</a:t>
            </a:r>
            <a:r>
              <a:rPr lang="it-IT" dirty="0">
                <a:solidFill>
                  <a:schemeClr val="accent1">
                    <a:lumOff val="-13575"/>
                  </a:schemeClr>
                </a:solidFill>
              </a:rPr>
              <a:t>4</a:t>
            </a:r>
            <a:endParaRPr dirty="0">
              <a:solidFill>
                <a:schemeClr val="accent1">
                  <a:lumOff val="-13575"/>
                </a:schemeClr>
              </a:solidFill>
            </a:endParaRPr>
          </a:p>
        </p:txBody>
      </p:sp>
      <p:pic>
        <p:nvPicPr>
          <p:cNvPr id="30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396" y="3930556"/>
            <a:ext cx="4321371" cy="3198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magine 3" descr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30" y="7217030"/>
            <a:ext cx="4315169" cy="5753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306</Words>
  <Application>Microsoft Macintosh PowerPoint</Application>
  <PresentationFormat>Custom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Helvetica Light</vt:lpstr>
      <vt:lpstr>Helvetica Neue</vt:lpstr>
      <vt:lpstr>Helvetica Neue Light</vt:lpstr>
      <vt:lpstr>Helvetica Neue Medium</vt:lpstr>
      <vt:lpstr>Helvetica Neue Thin</vt:lpstr>
      <vt:lpstr>21_BasicWhite</vt:lpstr>
      <vt:lpstr>White</vt:lpstr>
      <vt:lpstr>LIMADOU 2023-24</vt:lpstr>
      <vt:lpstr>PowerPoint Presentation</vt:lpstr>
      <vt:lpstr>LIMADOU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LIMADOU 2021</dc:title>
  <cp:lastModifiedBy>Marco Ricci</cp:lastModifiedBy>
  <cp:revision>75</cp:revision>
  <dcterms:modified xsi:type="dcterms:W3CDTF">2023-06-26T09:20:49Z</dcterms:modified>
</cp:coreProperties>
</file>