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0"/>
  </p:notesMasterIdLst>
  <p:sldIdLst>
    <p:sldId id="259" r:id="rId4"/>
    <p:sldId id="266" r:id="rId5"/>
    <p:sldId id="264" r:id="rId6"/>
    <p:sldId id="265" r:id="rId7"/>
    <p:sldId id="292" r:id="rId8"/>
    <p:sldId id="28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1"/>
    <p:restoredTop sz="94648"/>
  </p:normalViewPr>
  <p:slideViewPr>
    <p:cSldViewPr snapToGrid="0" snapToObjects="1">
      <p:cViewPr varScale="1">
        <p:scale>
          <a:sx n="112" d="100"/>
          <a:sy n="112" d="100"/>
        </p:scale>
        <p:origin x="14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80816-922C-F645-8DE5-1CD38FD82980}" type="datetimeFigureOut">
              <a:rPr lang="en-IT" smtClean="0"/>
              <a:t>26/06/23</a:t>
            </a:fld>
            <a:endParaRPr lang="en-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7A24C-C0D6-FE4E-B120-5C2D908CA58E}" type="slidenum">
              <a:rPr lang="en-IT" smtClean="0"/>
              <a:t>‹#›</a:t>
            </a:fld>
            <a:endParaRPr lang="en-IT"/>
          </a:p>
        </p:txBody>
      </p:sp>
    </p:spTree>
    <p:extLst>
      <p:ext uri="{BB962C8B-B14F-4D97-AF65-F5344CB8AC3E}">
        <p14:creationId xmlns:p14="http://schemas.microsoft.com/office/powerpoint/2010/main" val="81401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5">
            <a:extLst>
              <a:ext uri="{FF2B5EF4-FFF2-40B4-BE49-F238E27FC236}">
                <a16:creationId xmlns:a16="http://schemas.microsoft.com/office/drawing/2014/main" id="{A516E3F3-C626-4A55-C312-08C08BD5E3EE}"/>
              </a:ext>
            </a:extLst>
          </p:cNvPr>
          <p:cNvSpPr>
            <a:spLocks noGrp="1" noChangeArrowheads="1"/>
          </p:cNvSpPr>
          <p:nvPr>
            <p:ph type="sldNum"/>
          </p:nvPr>
        </p:nvSpPr>
        <p:spPr>
          <a:ln/>
        </p:spPr>
        <p:txBody>
          <a:body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366713" algn="l"/>
                <a:tab pos="815975" algn="l"/>
                <a:tab pos="1265238" algn="l"/>
                <a:tab pos="1714500" algn="l"/>
                <a:tab pos="2163763" algn="l"/>
                <a:tab pos="2613025" algn="l"/>
                <a:tab pos="3062288" algn="l"/>
                <a:tab pos="3511550" algn="l"/>
                <a:tab pos="3960813" algn="l"/>
                <a:tab pos="4410075" algn="l"/>
                <a:tab pos="4859338" algn="l"/>
                <a:tab pos="5308600" algn="l"/>
                <a:tab pos="5757863" algn="l"/>
                <a:tab pos="6207125" algn="l"/>
                <a:tab pos="6656388" algn="l"/>
                <a:tab pos="7105650" algn="l"/>
                <a:tab pos="7554913" algn="l"/>
                <a:tab pos="8004175" algn="l"/>
                <a:tab pos="8458200" algn="l"/>
                <a:tab pos="8915400" algn="l"/>
                <a:tab pos="9372600" algn="l"/>
                <a:tab pos="9829800" algn="l"/>
                <a:tab pos="10287000" algn="l"/>
                <a:tab pos="10744200" algn="l"/>
                <a:tab pos="10758488" algn="l"/>
                <a:tab pos="10760075" algn="l"/>
                <a:tab pos="10761663" algn="l"/>
                <a:tab pos="10763250" algn="l"/>
                <a:tab pos="10764838" algn="l"/>
                <a:tab pos="10766425" algn="l"/>
                <a:tab pos="10768013" algn="l"/>
              </a:tabLst>
              <a:defRPr/>
            </a:pPr>
            <a:fld id="{7BA84B88-53ED-A04A-9E71-7A7CD776CBBF}" type="slidenum">
              <a:rPr kumimoji="0" lang="it-IT" altLang="en-IT" sz="1400" b="0" i="0" u="none" strike="noStrike" kern="1200" cap="none" spc="0" normalizeH="0" baseline="0" noProof="0" smtClean="0">
                <a:ln>
                  <a:noFill/>
                </a:ln>
                <a:solidFill>
                  <a:srgbClr val="000000"/>
                </a:solidFill>
                <a:effectLst/>
                <a:uLnTx/>
                <a:uFillTx/>
                <a:latin typeface="Times New Roman" panose="02020603050405020304" pitchFamily="18"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366713" algn="l"/>
                  <a:tab pos="815975" algn="l"/>
                  <a:tab pos="1265238" algn="l"/>
                  <a:tab pos="1714500" algn="l"/>
                  <a:tab pos="2163763" algn="l"/>
                  <a:tab pos="2613025" algn="l"/>
                  <a:tab pos="3062288" algn="l"/>
                  <a:tab pos="3511550" algn="l"/>
                  <a:tab pos="3960813" algn="l"/>
                  <a:tab pos="4410075" algn="l"/>
                  <a:tab pos="4859338" algn="l"/>
                  <a:tab pos="5308600" algn="l"/>
                  <a:tab pos="5757863" algn="l"/>
                  <a:tab pos="6207125" algn="l"/>
                  <a:tab pos="6656388" algn="l"/>
                  <a:tab pos="7105650" algn="l"/>
                  <a:tab pos="7554913" algn="l"/>
                  <a:tab pos="8004175" algn="l"/>
                  <a:tab pos="8458200" algn="l"/>
                  <a:tab pos="8915400" algn="l"/>
                  <a:tab pos="9372600" algn="l"/>
                  <a:tab pos="9829800" algn="l"/>
                  <a:tab pos="10287000" algn="l"/>
                  <a:tab pos="10744200" algn="l"/>
                  <a:tab pos="10758488" algn="l"/>
                  <a:tab pos="10760075" algn="l"/>
                  <a:tab pos="10761663" algn="l"/>
                  <a:tab pos="10763250" algn="l"/>
                  <a:tab pos="10764838" algn="l"/>
                  <a:tab pos="10766425" algn="l"/>
                  <a:tab pos="10768013" algn="l"/>
                </a:tabLst>
                <a:defRPr/>
              </a:pPr>
              <a:t>5</a:t>
            </a:fld>
            <a:endParaRPr kumimoji="0" lang="it-IT" altLang="en-IT" sz="1400" b="0" i="0" u="none" strike="noStrike" kern="1200" cap="none" spc="0" normalizeH="0" baseline="0" noProof="0">
              <a:ln>
                <a:noFill/>
              </a:ln>
              <a:solidFill>
                <a:srgbClr val="000000"/>
              </a:solidFill>
              <a:effectLst/>
              <a:uLnTx/>
              <a:uFillTx/>
              <a:latin typeface="Times New Roman" panose="02020603050405020304" pitchFamily="18" charset="0"/>
            </a:endParaRPr>
          </a:p>
        </p:txBody>
      </p:sp>
      <p:sp>
        <p:nvSpPr>
          <p:cNvPr id="103425" name="Text Box 1">
            <a:extLst>
              <a:ext uri="{FF2B5EF4-FFF2-40B4-BE49-F238E27FC236}">
                <a16:creationId xmlns:a16="http://schemas.microsoft.com/office/drawing/2014/main" id="{88CB98E6-F068-CA4D-E8D0-DBACB5EB1148}"/>
              </a:ext>
            </a:extLst>
          </p:cNvPr>
          <p:cNvSpPr txBox="1">
            <a:spLocks noGrp="1" noRot="1" noChangeAspect="1" noChangeArrowheads="1"/>
          </p:cNvSpPr>
          <p:nvPr>
            <p:ph type="sldImg"/>
          </p:nvPr>
        </p:nvSpPr>
        <p:spPr bwMode="auto">
          <a:xfrm>
            <a:off x="215900" y="812800"/>
            <a:ext cx="7040563" cy="39211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E7607CB3-50CA-E88E-86D7-0D797AE3F71B}"/>
              </a:ext>
            </a:extLst>
          </p:cNvPr>
          <p:cNvSpPr txBox="1">
            <a:spLocks noGrp="1" noChangeArrowheads="1"/>
          </p:cNvSpPr>
          <p:nvPr>
            <p:ph type="body" idx="1"/>
          </p:nvPr>
        </p:nvSpPr>
        <p:spPr bwMode="auto">
          <a:xfrm>
            <a:off x="755650" y="5078413"/>
            <a:ext cx="5961063" cy="472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T" altLang="en-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63A90D46-00A1-C645-ADE6-EC1B1FFD5EC3}" type="datetimeFigureOut">
              <a:rPr lang="en-US" smtClean="0"/>
              <a:t>6/26/23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383664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63A90D46-00A1-C645-ADE6-EC1B1FFD5EC3}" type="datetimeFigureOut">
              <a:rPr lang="en-US" smtClean="0"/>
              <a:t>6/26/23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91048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63A90D46-00A1-C645-ADE6-EC1B1FFD5EC3}" type="datetimeFigureOut">
              <a:rPr lang="en-US" smtClean="0"/>
              <a:t>6/26/23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331316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45"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2762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5" name="フッター プレースホルダー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スライド番号プレースホルダー 5"/>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78104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5" name="フッター プレースホルダー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スライド番号プレースホルダー 5"/>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16539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5" name="フッター プレースホルダー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スライド番号プレースホルダー 5"/>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74342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6" name="フッター プレースホルダー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スライド番号プレースホルダー 6"/>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69023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8" name="フッター プレースホルダー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スライド番号プレースホルダー 8"/>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040550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4" name="フッター プレースホルダー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スライド番号プレースホルダー 4"/>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78697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3" name="フッター プレースホルダー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スライド番号プレースホルダー 3"/>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8406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63A90D46-00A1-C645-ADE6-EC1B1FFD5EC3}" type="datetimeFigureOut">
              <a:rPr lang="en-US" smtClean="0"/>
              <a:t>6/26/23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301366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6" name="フッター プレースホルダー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スライド番号プレースホルダー 6"/>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721083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6" name="フッター プレースホルダー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スライド番号プレースホルダー 6"/>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701104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5" name="フッター プレースホルダー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スライド番号プレースホルダー 5"/>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405118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7CB4C2-5285-4B72-87D4-551866B83CDC}" type="datetimeFigureOut">
              <a:rPr lang="it-IT" smtClean="0">
                <a:solidFill>
                  <a:prstClr val="black">
                    <a:tint val="75000"/>
                  </a:prstClr>
                </a:solidFill>
                <a:latin typeface="Calibri"/>
              </a:rPr>
              <a:pPr/>
              <a:t>26/06/23</a:t>
            </a:fld>
            <a:endParaRPr lang="it-IT">
              <a:solidFill>
                <a:prstClr val="black">
                  <a:tint val="75000"/>
                </a:prstClr>
              </a:solidFill>
              <a:latin typeface="Calibri"/>
            </a:endParaRPr>
          </a:p>
        </p:txBody>
      </p:sp>
      <p:sp>
        <p:nvSpPr>
          <p:cNvPr id="5" name="フッター プレースホルダー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スライド番号プレースホルダー 5"/>
          <p:cNvSpPr>
            <a:spLocks noGrp="1"/>
          </p:cNvSpPr>
          <p:nvPr>
            <p:ph type="sldNum" sz="quarter" idx="12"/>
          </p:nvPr>
        </p:nvSpPr>
        <p:spPr/>
        <p:txBody>
          <a:bodyPr/>
          <a:lstStyle/>
          <a:p>
            <a:fld id="{7520C778-48C7-4F07-9266-1675A3DABC16}"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8257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99A8-837A-CBBA-2C2C-AF1AC01950E7}"/>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7391C92E-9D0E-5156-3845-24ED6C10622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Tree>
    <p:extLst>
      <p:ext uri="{BB962C8B-B14F-4D97-AF65-F5344CB8AC3E}">
        <p14:creationId xmlns:p14="http://schemas.microsoft.com/office/powerpoint/2010/main" val="419243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2079-46B4-7443-E20B-8A815EF9DD97}"/>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732A8ED3-0B39-8765-8A37-BA56FC116C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Tree>
    <p:extLst>
      <p:ext uri="{BB962C8B-B14F-4D97-AF65-F5344CB8AC3E}">
        <p14:creationId xmlns:p14="http://schemas.microsoft.com/office/powerpoint/2010/main" val="369861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82DA-2DDE-582A-4DAC-8752564C6AD2}"/>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4DCDD7E8-6165-AE2E-0237-DE71A3B7C2D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408592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7994-E7D6-FD47-950D-6A5C0C99D41A}"/>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D173CF09-924B-725C-70DF-73120E21D363}"/>
              </a:ext>
            </a:extLst>
          </p:cNvPr>
          <p:cNvSpPr>
            <a:spLocks noGrp="1"/>
          </p:cNvSpPr>
          <p:nvPr>
            <p:ph sz="half" idx="1"/>
          </p:nvPr>
        </p:nvSpPr>
        <p:spPr>
          <a:xfrm>
            <a:off x="457200" y="1604963"/>
            <a:ext cx="3990975" cy="38814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612A4DBA-6986-02BC-3410-3DF4B3726BF9}"/>
              </a:ext>
            </a:extLst>
          </p:cNvPr>
          <p:cNvSpPr>
            <a:spLocks noGrp="1"/>
          </p:cNvSpPr>
          <p:nvPr>
            <p:ph sz="half" idx="2"/>
          </p:nvPr>
        </p:nvSpPr>
        <p:spPr>
          <a:xfrm>
            <a:off x="4600575" y="1604963"/>
            <a:ext cx="3990975" cy="38814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Tree>
    <p:extLst>
      <p:ext uri="{BB962C8B-B14F-4D97-AF65-F5344CB8AC3E}">
        <p14:creationId xmlns:p14="http://schemas.microsoft.com/office/powerpoint/2010/main" val="2356826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30DE-454E-A1E6-F36F-BAC17F5146AD}"/>
              </a:ext>
            </a:extLst>
          </p:cNvPr>
          <p:cNvSpPr>
            <a:spLocks noGrp="1"/>
          </p:cNvSpPr>
          <p:nvPr>
            <p:ph type="title"/>
          </p:nvPr>
        </p:nvSpPr>
        <p:spPr>
          <a:xfrm>
            <a:off x="630238" y="365125"/>
            <a:ext cx="78867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0A04244A-EC14-40FC-AD0C-7155273033E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5836CE-5CF3-210E-C611-CD0006E4ACEB}"/>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07495AD3-2E65-ED92-3E07-AE7AD9BC793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AC849D-EBE7-D1C6-69AD-67217B77B914}"/>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Tree>
    <p:extLst>
      <p:ext uri="{BB962C8B-B14F-4D97-AF65-F5344CB8AC3E}">
        <p14:creationId xmlns:p14="http://schemas.microsoft.com/office/powerpoint/2010/main" val="3312710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FDDE-CC9C-A841-4B03-80C0A005EC4B}"/>
              </a:ext>
            </a:extLst>
          </p:cNvPr>
          <p:cNvSpPr>
            <a:spLocks noGrp="1"/>
          </p:cNvSpPr>
          <p:nvPr>
            <p:ph type="title"/>
          </p:nvPr>
        </p:nvSpPr>
        <p:spPr/>
        <p:txBody>
          <a:bodyPr/>
          <a:lstStyle/>
          <a:p>
            <a:r>
              <a:rPr lang="en-GB"/>
              <a:t>Click to edit Master title style</a:t>
            </a:r>
            <a:endParaRPr lang="en-IT"/>
          </a:p>
        </p:txBody>
      </p:sp>
    </p:spTree>
    <p:extLst>
      <p:ext uri="{BB962C8B-B14F-4D97-AF65-F5344CB8AC3E}">
        <p14:creationId xmlns:p14="http://schemas.microsoft.com/office/powerpoint/2010/main" val="318960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63A90D46-00A1-C645-ADE6-EC1B1FFD5EC3}" type="datetimeFigureOut">
              <a:rPr lang="en-US" smtClean="0"/>
              <a:t>6/26/23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520645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283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E0BC-FF11-7327-D684-A86629D48397}"/>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F48691D9-45F8-8C38-7B2C-D41312F7EA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B442FA8F-457E-A77F-A628-7D9D7BF24F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42448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CB74-95D8-B0A3-DC68-5CD7A4743DA0}"/>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E0DD74F5-16BE-7F5B-1E53-595F1760F4F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0D53F2B1-CD76-FEE2-D41F-82B093618C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59471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1244-8426-5153-8FB4-135C4F9EC9B8}"/>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A1D73C4-98DE-A7E8-91A4-BE742D567C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Tree>
    <p:extLst>
      <p:ext uri="{BB962C8B-B14F-4D97-AF65-F5344CB8AC3E}">
        <p14:creationId xmlns:p14="http://schemas.microsoft.com/office/powerpoint/2010/main" val="2262803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882B45-F2E4-1A6A-5468-1FB747B34C58}"/>
              </a:ext>
            </a:extLst>
          </p:cNvPr>
          <p:cNvSpPr>
            <a:spLocks noGrp="1"/>
          </p:cNvSpPr>
          <p:nvPr>
            <p:ph type="title" orient="vert"/>
          </p:nvPr>
        </p:nvSpPr>
        <p:spPr>
          <a:xfrm>
            <a:off x="6557963" y="273050"/>
            <a:ext cx="2033587" cy="5213350"/>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515E8AB7-CF97-903D-763E-3DD5CFFC5892}"/>
              </a:ext>
            </a:extLst>
          </p:cNvPr>
          <p:cNvSpPr>
            <a:spLocks noGrp="1"/>
          </p:cNvSpPr>
          <p:nvPr>
            <p:ph type="body" orient="vert" idx="1"/>
          </p:nvPr>
        </p:nvSpPr>
        <p:spPr>
          <a:xfrm>
            <a:off x="457200" y="273050"/>
            <a:ext cx="5948363" cy="5213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Tree>
    <p:extLst>
      <p:ext uri="{BB962C8B-B14F-4D97-AF65-F5344CB8AC3E}">
        <p14:creationId xmlns:p14="http://schemas.microsoft.com/office/powerpoint/2010/main" val="158947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63A90D46-00A1-C645-ADE6-EC1B1FFD5EC3}" type="datetimeFigureOut">
              <a:rPr lang="en-US" smtClean="0"/>
              <a:t>6/26/23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61072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63A90D46-00A1-C645-ADE6-EC1B1FFD5EC3}" type="datetimeFigureOut">
              <a:rPr lang="en-US" smtClean="0"/>
              <a:t>6/26/23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201820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63A90D46-00A1-C645-ADE6-EC1B1FFD5EC3}" type="datetimeFigureOut">
              <a:rPr lang="en-US" smtClean="0"/>
              <a:t>6/26/23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335255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90D46-00A1-C645-ADE6-EC1B1FFD5EC3}" type="datetimeFigureOut">
              <a:rPr lang="en-US" smtClean="0"/>
              <a:t>6/26/23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186317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63A90D46-00A1-C645-ADE6-EC1B1FFD5EC3}" type="datetimeFigureOut">
              <a:rPr lang="en-US" smtClean="0"/>
              <a:t>6/26/23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160778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63A90D46-00A1-C645-ADE6-EC1B1FFD5EC3}" type="datetimeFigureOut">
              <a:rPr lang="en-US" smtClean="0"/>
              <a:t>6/26/23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08414-6A04-8044-A54F-82AF197F4674}" type="slidenum">
              <a:rPr lang="en-US" smtClean="0"/>
              <a:t>‹#›</a:t>
            </a:fld>
            <a:endParaRPr lang="en-US"/>
          </a:p>
        </p:txBody>
      </p:sp>
    </p:spTree>
    <p:extLst>
      <p:ext uri="{BB962C8B-B14F-4D97-AF65-F5344CB8AC3E}">
        <p14:creationId xmlns:p14="http://schemas.microsoft.com/office/powerpoint/2010/main" val="76206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90D46-00A1-C645-ADE6-EC1B1FFD5EC3}" type="datetimeFigureOut">
              <a:rPr lang="en-US" smtClean="0"/>
              <a:t>6/26/23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08414-6A04-8044-A54F-82AF197F4674}" type="slidenum">
              <a:rPr lang="en-US" smtClean="0"/>
              <a:t>‹#›</a:t>
            </a:fld>
            <a:endParaRPr lang="en-US"/>
          </a:p>
        </p:txBody>
      </p:sp>
    </p:spTree>
    <p:extLst>
      <p:ext uri="{BB962C8B-B14F-4D97-AF65-F5344CB8AC3E}">
        <p14:creationId xmlns:p14="http://schemas.microsoft.com/office/powerpoint/2010/main" val="3375336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7"/>
            <a:ext cx="8229600" cy="4525963"/>
          </a:xfrm>
          <a:prstGeom prst="rect">
            <a:avLst/>
          </a:prstGeom>
        </p:spPr>
        <p:txBody>
          <a:bodyPr vert="horz" lIns="91435" tIns="45718" rIns="91435" bIns="4571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9"/>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400"/>
            <a:fld id="{967CB4C2-5285-4B72-87D4-551866B83CDC}" type="datetimeFigureOut">
              <a:rPr lang="it-IT" smtClean="0">
                <a:solidFill>
                  <a:prstClr val="black">
                    <a:tint val="75000"/>
                  </a:prstClr>
                </a:solidFill>
                <a:latin typeface="Calibri"/>
              </a:rPr>
              <a:pPr defTabSz="914400"/>
              <a:t>26/06/23</a:t>
            </a:fld>
            <a:endParaRPr lang="it-IT">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1" y="6356359"/>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400"/>
            <a:endParaRPr lang="it-IT">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9"/>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400"/>
            <a:fld id="{7520C778-48C7-4F07-9266-1675A3DABC16}" type="slidenum">
              <a:rPr lang="it-IT" smtClean="0">
                <a:solidFill>
                  <a:prstClr val="black">
                    <a:tint val="75000"/>
                  </a:prstClr>
                </a:solidFill>
                <a:latin typeface="Calibri"/>
              </a:rPr>
              <a:pPr defTabSz="914400"/>
              <a:t>‹#›</a:t>
            </a:fld>
            <a:endParaRPr lang="it-IT">
              <a:solidFill>
                <a:prstClr val="black">
                  <a:tint val="75000"/>
                </a:prstClr>
              </a:solidFill>
              <a:latin typeface="Calibri"/>
            </a:endParaRPr>
          </a:p>
        </p:txBody>
      </p:sp>
    </p:spTree>
    <p:extLst>
      <p:ext uri="{BB962C8B-B14F-4D97-AF65-F5344CB8AC3E}">
        <p14:creationId xmlns:p14="http://schemas.microsoft.com/office/powerpoint/2010/main" val="41823415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53" rtl="0" eaLnBrk="1" latinLnBrk="0" hangingPunct="1">
        <a:spcBef>
          <a:spcPct val="0"/>
        </a:spcBef>
        <a:buNone/>
        <a:defRPr kumimoji="1"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3" algn="l" defTabSz="914353" rtl="0" eaLnBrk="1" latinLnBrk="0" hangingPunct="1">
        <a:defRPr kumimoji="1" sz="1800" kern="1200">
          <a:solidFill>
            <a:schemeClr val="tx1"/>
          </a:solidFill>
          <a:latin typeface="+mn-lt"/>
          <a:ea typeface="+mn-ea"/>
          <a:cs typeface="+mn-cs"/>
        </a:defRPr>
      </a:lvl6pPr>
      <a:lvl7pPr marL="2743060" algn="l" defTabSz="914353" rtl="0" eaLnBrk="1" latinLnBrk="0" hangingPunct="1">
        <a:defRPr kumimoji="1" sz="1800" kern="1200">
          <a:solidFill>
            <a:schemeClr val="tx1"/>
          </a:solidFill>
          <a:latin typeface="+mn-lt"/>
          <a:ea typeface="+mn-ea"/>
          <a:cs typeface="+mn-cs"/>
        </a:defRPr>
      </a:lvl7pPr>
      <a:lvl8pPr marL="3200236" algn="l" defTabSz="914353" rtl="0" eaLnBrk="1" latinLnBrk="0" hangingPunct="1">
        <a:defRPr kumimoji="1" sz="1800" kern="1200">
          <a:solidFill>
            <a:schemeClr val="tx1"/>
          </a:solidFill>
          <a:latin typeface="+mn-lt"/>
          <a:ea typeface="+mn-ea"/>
          <a:cs typeface="+mn-cs"/>
        </a:defRPr>
      </a:lvl8pPr>
      <a:lvl9pPr marL="3657413" algn="l" defTabSz="91435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44AA6D7-C88D-94E8-4A77-7EE85D6B8FFB}"/>
              </a:ext>
            </a:extLst>
          </p:cNvPr>
          <p:cNvSpPr>
            <a:spLocks noGrp="1" noChangeArrowheads="1"/>
          </p:cNvSpPr>
          <p:nvPr>
            <p:ph type="title"/>
          </p:nvPr>
        </p:nvSpPr>
        <p:spPr bwMode="auto">
          <a:xfrm>
            <a:off x="457200" y="273050"/>
            <a:ext cx="8134350"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IT"/>
              <a:t>Click to edit the title text format</a:t>
            </a:r>
          </a:p>
        </p:txBody>
      </p:sp>
      <p:sp>
        <p:nvSpPr>
          <p:cNvPr id="6146" name="Rectangle 2">
            <a:extLst>
              <a:ext uri="{FF2B5EF4-FFF2-40B4-BE49-F238E27FC236}">
                <a16:creationId xmlns:a16="http://schemas.microsoft.com/office/drawing/2014/main" id="{87D87E3B-A802-FAEA-EF3D-E1AD38FC8515}"/>
              </a:ext>
            </a:extLst>
          </p:cNvPr>
          <p:cNvSpPr>
            <a:spLocks noGrp="1" noChangeArrowheads="1"/>
          </p:cNvSpPr>
          <p:nvPr>
            <p:ph type="body" idx="1"/>
          </p:nvPr>
        </p:nvSpPr>
        <p:spPr bwMode="auto">
          <a:xfrm>
            <a:off x="457200" y="1604963"/>
            <a:ext cx="8134350" cy="388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IT"/>
              <a:t>Click to edit the outline text format</a:t>
            </a:r>
          </a:p>
          <a:p>
            <a:pPr lvl="1"/>
            <a:r>
              <a:rPr lang="en-GB" altLang="en-IT"/>
              <a:t>Second Outline Level</a:t>
            </a:r>
          </a:p>
          <a:p>
            <a:pPr lvl="2"/>
            <a:r>
              <a:rPr lang="en-GB" altLang="en-IT"/>
              <a:t>Third Outline Level</a:t>
            </a:r>
          </a:p>
          <a:p>
            <a:pPr lvl="3"/>
            <a:r>
              <a:rPr lang="en-GB" altLang="en-IT"/>
              <a:t>Fourth Outline Level</a:t>
            </a:r>
          </a:p>
          <a:p>
            <a:pPr lvl="4"/>
            <a:r>
              <a:rPr lang="en-GB" altLang="en-IT"/>
              <a:t>Fifth Outline Level</a:t>
            </a:r>
          </a:p>
          <a:p>
            <a:pPr lvl="4"/>
            <a:r>
              <a:rPr lang="en-GB" altLang="en-IT"/>
              <a:t>Sixth Outline Level</a:t>
            </a:r>
          </a:p>
          <a:p>
            <a:pPr lvl="4"/>
            <a:r>
              <a:rPr lang="en-GB" altLang="en-IT"/>
              <a:t>Seventh Outline Level</a:t>
            </a:r>
          </a:p>
        </p:txBody>
      </p:sp>
    </p:spTree>
    <p:extLst>
      <p:ext uri="{BB962C8B-B14F-4D97-AF65-F5344CB8AC3E}">
        <p14:creationId xmlns:p14="http://schemas.microsoft.com/office/powerpoint/2010/main" val="30244017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FFFFFF"/>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Noto Sans CJK SC" charset="0"/>
          <a:cs typeface="Noto Sans CJK SC" charset="0"/>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Noto Sans CJK SC" charset="0"/>
          <a:cs typeface="Noto Sans CJK SC" charset="0"/>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Noto Sans CJK SC" charset="0"/>
          <a:cs typeface="Noto Sans CJK SC" charset="0"/>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Noto Sans CJK SC" charset="0"/>
          <a:cs typeface="Noto Sans CJK SC"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Noto Sans CJK SC" charset="0"/>
          <a:cs typeface="Noto Sans CJK SC"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Noto Sans CJK SC" charset="0"/>
          <a:cs typeface="Noto Sans CJK SC"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Noto Sans CJK SC" charset="0"/>
          <a:cs typeface="Noto Sans CJK SC"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Noto Sans CJK SC" charset="0"/>
          <a:cs typeface="Noto Sans CJK SC"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5AC1D-6402-4046-A2A1-B5D3E3AF4DF9}"/>
              </a:ext>
            </a:extLst>
          </p:cNvPr>
          <p:cNvSpPr>
            <a:spLocks noGrp="1"/>
          </p:cNvSpPr>
          <p:nvPr>
            <p:ph type="title"/>
          </p:nvPr>
        </p:nvSpPr>
        <p:spPr>
          <a:xfrm>
            <a:off x="399302" y="-70522"/>
            <a:ext cx="8229600" cy="1143000"/>
          </a:xfrm>
        </p:spPr>
        <p:txBody>
          <a:bodyPr/>
          <a:lstStyle/>
          <a:p>
            <a:r>
              <a:rPr lang="it-IT" dirty="0">
                <a:solidFill>
                  <a:srgbClr val="FFC000"/>
                </a:solidFill>
                <a:latin typeface="Times New Roman" panose="02020603050405020304" pitchFamily="18" charset="0"/>
                <a:cs typeface="Times New Roman" panose="02020603050405020304" pitchFamily="18" charset="0"/>
              </a:rPr>
              <a:t>   Mini-EUSO/UV-</a:t>
            </a:r>
            <a:r>
              <a:rPr lang="it-IT" dirty="0" err="1">
                <a:solidFill>
                  <a:srgbClr val="FFC000"/>
                </a:solidFill>
                <a:latin typeface="Times New Roman" panose="02020603050405020304" pitchFamily="18" charset="0"/>
                <a:cs typeface="Times New Roman" panose="02020603050405020304" pitchFamily="18" charset="0"/>
              </a:rPr>
              <a:t>Atmosphere</a:t>
            </a:r>
            <a:endParaRPr lang="it-IT" dirty="0">
              <a:solidFill>
                <a:srgbClr val="FFC000"/>
              </a:solidFill>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825E1C1A-A98E-4EE1-B528-66DED8D1C4BD}"/>
              </a:ext>
            </a:extLst>
          </p:cNvPr>
          <p:cNvSpPr>
            <a:spLocks noGrp="1"/>
          </p:cNvSpPr>
          <p:nvPr>
            <p:ph idx="1"/>
          </p:nvPr>
        </p:nvSpPr>
        <p:spPr>
          <a:xfrm>
            <a:off x="222887" y="1331246"/>
            <a:ext cx="4562212" cy="4525963"/>
          </a:xfrm>
        </p:spPr>
        <p:txBody>
          <a:bodyPr>
            <a:normAutofit fontScale="92500" lnSpcReduction="10000"/>
          </a:bodyPr>
          <a:lstStyle/>
          <a:p>
            <a:r>
              <a:rPr lang="it-IT" sz="1800" dirty="0">
                <a:latin typeface="Times New Roman" panose="02020603050405020304" pitchFamily="18" charset="0"/>
                <a:cs typeface="Times New Roman" panose="02020603050405020304" pitchFamily="18" charset="0"/>
              </a:rPr>
              <a:t>Programma congiunto ASI - </a:t>
            </a:r>
            <a:r>
              <a:rPr lang="it-IT" sz="1800" dirty="0" err="1">
                <a:latin typeface="Times New Roman" panose="02020603050405020304" pitchFamily="18" charset="0"/>
                <a:cs typeface="Times New Roman" panose="02020603050405020304" pitchFamily="18" charset="0"/>
              </a:rPr>
              <a:t>Roscosmos</a:t>
            </a:r>
            <a:endParaRPr lang="it-IT" sz="1800" dirty="0">
              <a:latin typeface="Times New Roman" panose="02020603050405020304" pitchFamily="18"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Lanciato nell’ambito della missione </a:t>
            </a:r>
            <a:r>
              <a:rPr lang="it-IT" sz="1800" i="1" dirty="0">
                <a:latin typeface="Times New Roman" panose="02020603050405020304" pitchFamily="18" charset="0"/>
                <a:cs typeface="Times New Roman" panose="02020603050405020304" pitchFamily="18" charset="0"/>
              </a:rPr>
              <a:t>«Beyond» </a:t>
            </a:r>
            <a:r>
              <a:rPr lang="it-IT" sz="1800" dirty="0">
                <a:latin typeface="Times New Roman" panose="02020603050405020304" pitchFamily="18" charset="0"/>
                <a:cs typeface="Times New Roman" panose="02020603050405020304" pitchFamily="18" charset="0"/>
              </a:rPr>
              <a:t> L. </a:t>
            </a:r>
            <a:r>
              <a:rPr lang="it-IT" sz="1800" dirty="0" err="1">
                <a:latin typeface="Times New Roman" panose="02020603050405020304" pitchFamily="18" charset="0"/>
                <a:cs typeface="Times New Roman" panose="02020603050405020304" pitchFamily="18" charset="0"/>
              </a:rPr>
              <a:t>Parmitano</a:t>
            </a:r>
            <a:r>
              <a:rPr lang="it-IT" sz="1800" dirty="0">
                <a:latin typeface="Times New Roman" panose="02020603050405020304" pitchFamily="18" charset="0"/>
                <a:cs typeface="Times New Roman" panose="02020603050405020304" pitchFamily="18" charset="0"/>
              </a:rPr>
              <a:t> sulla ISS il 22.08.2019</a:t>
            </a:r>
          </a:p>
          <a:p>
            <a:r>
              <a:rPr lang="it-IT" sz="1800" dirty="0">
                <a:latin typeface="Times New Roman" panose="02020603050405020304" pitchFamily="18" charset="0"/>
                <a:cs typeface="Times New Roman" panose="02020603050405020304" pitchFamily="18" charset="0"/>
              </a:rPr>
              <a:t>Operato da cosmonauti russi</a:t>
            </a:r>
          </a:p>
          <a:p>
            <a:r>
              <a:rPr lang="it-IT" sz="1800" dirty="0">
                <a:latin typeface="Times New Roman" panose="02020603050405020304" pitchFamily="18" charset="0"/>
                <a:cs typeface="Times New Roman" panose="02020603050405020304" pitchFamily="18" charset="0"/>
              </a:rPr>
              <a:t>Leadership italiana </a:t>
            </a:r>
          </a:p>
          <a:p>
            <a:pPr lvl="1"/>
            <a:r>
              <a:rPr lang="it-IT" sz="1400" dirty="0">
                <a:latin typeface="Times New Roman" panose="02020603050405020304" pitchFamily="18" charset="0"/>
                <a:cs typeface="Times New Roman" panose="02020603050405020304" pitchFamily="18" charset="0"/>
              </a:rPr>
              <a:t>Analisi - Simulazioni</a:t>
            </a:r>
          </a:p>
          <a:p>
            <a:pPr lvl="1"/>
            <a:r>
              <a:rPr lang="it-IT" sz="1400" dirty="0">
                <a:latin typeface="Times New Roman" panose="02020603050405020304" pitchFamily="18" charset="0"/>
                <a:cs typeface="Times New Roman" panose="02020603050405020304" pitchFamily="18" charset="0"/>
              </a:rPr>
              <a:t>Progettazione, realizzazione, integrazione in Italia</a:t>
            </a:r>
          </a:p>
          <a:p>
            <a:pPr lvl="1"/>
            <a:endParaRPr lang="it-IT" sz="1400" dirty="0">
              <a:latin typeface="Times New Roman" panose="02020603050405020304" pitchFamily="18" charset="0"/>
              <a:cs typeface="Times New Roman" panose="02020603050405020304" pitchFamily="18" charset="0"/>
            </a:endParaRPr>
          </a:p>
          <a:p>
            <a:pPr marL="457176" lvl="1" indent="0">
              <a:buNone/>
            </a:pPr>
            <a:endParaRPr lang="it-IT" sz="1400" dirty="0">
              <a:latin typeface="Times New Roman" panose="02020603050405020304" pitchFamily="18"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HW sviluppato da </a:t>
            </a:r>
            <a:r>
              <a:rPr lang="it-IT" sz="1800" dirty="0" err="1">
                <a:latin typeface="Times New Roman" panose="02020603050405020304" pitchFamily="18" charset="0"/>
                <a:cs typeface="Times New Roman" panose="02020603050405020304" pitchFamily="18" charset="0"/>
              </a:rPr>
              <a:t>collab</a:t>
            </a:r>
            <a:r>
              <a:rPr lang="it-IT" sz="1800" dirty="0">
                <a:latin typeface="Times New Roman" panose="02020603050405020304" pitchFamily="18" charset="0"/>
                <a:cs typeface="Times New Roman" panose="02020603050405020304" pitchFamily="18" charset="0"/>
              </a:rPr>
              <a:t>. JEM-EUSO (lenti, </a:t>
            </a:r>
            <a:r>
              <a:rPr lang="it-IT" sz="1800" dirty="0" err="1">
                <a:latin typeface="Times New Roman" panose="02020603050405020304" pitchFamily="18" charset="0"/>
                <a:cs typeface="Times New Roman" panose="02020603050405020304" pitchFamily="18" charset="0"/>
              </a:rPr>
              <a:t>elettr</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sup</a:t>
            </a:r>
            <a:r>
              <a:rPr lang="it-IT" sz="1800" dirty="0">
                <a:latin typeface="Times New Roman" panose="02020603050405020304" pitchFamily="18" charset="0"/>
                <a:cs typeface="Times New Roman" panose="02020603050405020304" pitchFamily="18" charset="0"/>
              </a:rPr>
              <a:t>. focale…)</a:t>
            </a:r>
          </a:p>
          <a:p>
            <a:r>
              <a:rPr lang="it-IT" sz="1800" dirty="0">
                <a:latin typeface="Times New Roman" panose="02020603050405020304" pitchFamily="18" charset="0"/>
                <a:cs typeface="Times New Roman" panose="02020603050405020304" pitchFamily="18" charset="0"/>
              </a:rPr>
              <a:t>Due modelli (FM e EM) e due ground model </a:t>
            </a:r>
          </a:p>
          <a:p>
            <a:r>
              <a:rPr lang="it-IT" sz="1800" dirty="0">
                <a:latin typeface="Times New Roman" panose="02020603050405020304" pitchFamily="18" charset="0"/>
                <a:cs typeface="Times New Roman" panose="02020603050405020304" pitchFamily="18" charset="0"/>
              </a:rPr>
              <a:t>Sviluppati in tre anni (@LNF/SPCM)</a:t>
            </a:r>
          </a:p>
          <a:p>
            <a:pPr marL="0" indent="0">
              <a:buNone/>
            </a:pPr>
            <a:endParaRPr lang="it-IT"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à"/>
            </a:pPr>
            <a:r>
              <a:rPr lang="it-IT" sz="2000" b="1"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1/100 di futuri rivelatori di UHECR dallo spazio  </a:t>
            </a:r>
            <a:r>
              <a:rPr lang="it-IT" sz="1800" b="1" i="1"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(stessa luce/pixel)</a:t>
            </a:r>
            <a:endParaRPr lang="it-IT" sz="2000" b="1" i="1" dirty="0">
              <a:solidFill>
                <a:srgbClr val="FFC00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93CD6124-152A-4320-B3D0-7D82ED96229C}"/>
              </a:ext>
            </a:extLst>
          </p:cNvPr>
          <p:cNvPicPr>
            <a:picLocks noChangeAspect="1" noChangeArrowheads="1"/>
          </p:cNvPicPr>
          <p:nvPr/>
        </p:nvPicPr>
        <p:blipFill>
          <a:blip r:embed="rId2" cstate="print"/>
          <a:srcRect/>
          <a:stretch>
            <a:fillRect/>
          </a:stretch>
        </p:blipFill>
        <p:spPr bwMode="auto">
          <a:xfrm>
            <a:off x="4495800" y="752146"/>
            <a:ext cx="3096390" cy="314732"/>
          </a:xfrm>
          <a:prstGeom prst="rect">
            <a:avLst/>
          </a:prstGeom>
          <a:noFill/>
          <a:ln w="9525">
            <a:noFill/>
            <a:miter lim="800000"/>
            <a:headEnd/>
            <a:tailEnd/>
          </a:ln>
        </p:spPr>
      </p:pic>
      <p:pic>
        <p:nvPicPr>
          <p:cNvPr id="5" name="Picture 19" descr="Image result for ASI LOGO agenzia">
            <a:extLst>
              <a:ext uri="{FF2B5EF4-FFF2-40B4-BE49-F238E27FC236}">
                <a16:creationId xmlns:a16="http://schemas.microsoft.com/office/drawing/2014/main" id="{21370315-0629-41E6-84D9-A97434B2D990}"/>
              </a:ext>
            </a:extLst>
          </p:cNvPr>
          <p:cNvPicPr>
            <a:picLocks noChangeAspect="1" noChangeArrowheads="1"/>
          </p:cNvPicPr>
          <p:nvPr/>
        </p:nvPicPr>
        <p:blipFill>
          <a:blip r:embed="rId3" cstate="print"/>
          <a:srcRect/>
          <a:stretch>
            <a:fillRect/>
          </a:stretch>
        </p:blipFill>
        <p:spPr bwMode="auto">
          <a:xfrm>
            <a:off x="115795" y="92069"/>
            <a:ext cx="1168411" cy="817819"/>
          </a:xfrm>
          <a:prstGeom prst="rect">
            <a:avLst/>
          </a:prstGeom>
          <a:noFill/>
        </p:spPr>
      </p:pic>
      <p:pic>
        <p:nvPicPr>
          <p:cNvPr id="6" name="Picture 20">
            <a:extLst>
              <a:ext uri="{FF2B5EF4-FFF2-40B4-BE49-F238E27FC236}">
                <a16:creationId xmlns:a16="http://schemas.microsoft.com/office/drawing/2014/main" id="{951800D8-1BE1-4CEC-85CF-F0345C925537}"/>
              </a:ext>
            </a:extLst>
          </p:cNvPr>
          <p:cNvPicPr>
            <a:picLocks noChangeAspect="1" noChangeArrowheads="1"/>
          </p:cNvPicPr>
          <p:nvPr/>
        </p:nvPicPr>
        <p:blipFill>
          <a:blip r:embed="rId4" cstate="print"/>
          <a:srcRect/>
          <a:stretch>
            <a:fillRect/>
          </a:stretch>
        </p:blipFill>
        <p:spPr bwMode="auto">
          <a:xfrm>
            <a:off x="8229600" y="92756"/>
            <a:ext cx="798605" cy="949748"/>
          </a:xfrm>
          <a:prstGeom prst="rect">
            <a:avLst/>
          </a:prstGeom>
          <a:noFill/>
          <a:ln w="9525">
            <a:noFill/>
            <a:miter lim="800000"/>
            <a:headEnd/>
            <a:tailEnd/>
          </a:ln>
        </p:spPr>
      </p:pic>
      <p:pic>
        <p:nvPicPr>
          <p:cNvPr id="8" name="Picture 6">
            <a:extLst>
              <a:ext uri="{FF2B5EF4-FFF2-40B4-BE49-F238E27FC236}">
                <a16:creationId xmlns:a16="http://schemas.microsoft.com/office/drawing/2014/main" id="{6BDA919B-845F-445E-9499-243EE580F29C}"/>
              </a:ext>
            </a:extLst>
          </p:cNvPr>
          <p:cNvPicPr>
            <a:picLocks noChangeAspect="1"/>
          </p:cNvPicPr>
          <p:nvPr/>
        </p:nvPicPr>
        <p:blipFill>
          <a:blip r:embed="rId5"/>
          <a:stretch>
            <a:fillRect/>
          </a:stretch>
        </p:blipFill>
        <p:spPr>
          <a:xfrm>
            <a:off x="4876800" y="1414692"/>
            <a:ext cx="3810000" cy="4851093"/>
          </a:xfrm>
          <a:prstGeom prst="rect">
            <a:avLst/>
          </a:prstGeom>
        </p:spPr>
      </p:pic>
      <p:cxnSp>
        <p:nvCxnSpPr>
          <p:cNvPr id="10" name="Connettore 2 9">
            <a:extLst>
              <a:ext uri="{FF2B5EF4-FFF2-40B4-BE49-F238E27FC236}">
                <a16:creationId xmlns:a16="http://schemas.microsoft.com/office/drawing/2014/main" id="{0C644BF3-307B-44D5-AC23-4B8FF880F818}"/>
              </a:ext>
            </a:extLst>
          </p:cNvPr>
          <p:cNvCxnSpPr/>
          <p:nvPr/>
        </p:nvCxnSpPr>
        <p:spPr>
          <a:xfrm>
            <a:off x="6172200" y="2057400"/>
            <a:ext cx="1219200" cy="762000"/>
          </a:xfrm>
          <a:prstGeom prst="straightConnector1">
            <a:avLst/>
          </a:prstGeom>
          <a:ln w="444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62801991-3219-4E3C-B629-97F6E73B524D}"/>
              </a:ext>
            </a:extLst>
          </p:cNvPr>
          <p:cNvCxnSpPr>
            <a:cxnSpLocks/>
          </p:cNvCxnSpPr>
          <p:nvPr/>
        </p:nvCxnSpPr>
        <p:spPr>
          <a:xfrm>
            <a:off x="5715000" y="4953000"/>
            <a:ext cx="1219200" cy="1133849"/>
          </a:xfrm>
          <a:prstGeom prst="straightConnector1">
            <a:avLst/>
          </a:prstGeom>
          <a:ln w="444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977995C-2B6E-4F7E-806C-E3660FC80755}"/>
              </a:ext>
            </a:extLst>
          </p:cNvPr>
          <p:cNvCxnSpPr>
            <a:cxnSpLocks/>
          </p:cNvCxnSpPr>
          <p:nvPr/>
        </p:nvCxnSpPr>
        <p:spPr>
          <a:xfrm>
            <a:off x="6629400" y="3661302"/>
            <a:ext cx="457200" cy="2358498"/>
          </a:xfrm>
          <a:prstGeom prst="straightConnector1">
            <a:avLst/>
          </a:prstGeom>
          <a:ln w="444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C08FA1E3-1930-42DF-A28A-99AB051C2BDE}"/>
              </a:ext>
            </a:extLst>
          </p:cNvPr>
          <p:cNvSpPr txBox="1"/>
          <p:nvPr/>
        </p:nvSpPr>
        <p:spPr>
          <a:xfrm rot="2596135">
            <a:off x="5393426" y="5287834"/>
            <a:ext cx="939681" cy="461665"/>
          </a:xfrm>
          <a:prstGeom prst="rect">
            <a:avLst/>
          </a:prstGeom>
          <a:noFill/>
        </p:spPr>
        <p:txBody>
          <a:bodyPr wrap="none" rtlCol="0">
            <a:spAutoFit/>
          </a:bodyPr>
          <a:lstStyle/>
          <a:p>
            <a:pPr defTabSz="914400"/>
            <a:r>
              <a:rPr lang="it-IT" sz="2400" b="1" dirty="0">
                <a:solidFill>
                  <a:prstClr val="black"/>
                </a:solidFill>
                <a:latin typeface="Calibri"/>
              </a:rPr>
              <a:t>37 cm</a:t>
            </a:r>
          </a:p>
        </p:txBody>
      </p:sp>
      <p:sp>
        <p:nvSpPr>
          <p:cNvPr id="18" name="CasellaDiTesto 17">
            <a:extLst>
              <a:ext uri="{FF2B5EF4-FFF2-40B4-BE49-F238E27FC236}">
                <a16:creationId xmlns:a16="http://schemas.microsoft.com/office/drawing/2014/main" id="{9F4149F3-6A31-4E3E-8FA8-1B2EC546AA43}"/>
              </a:ext>
            </a:extLst>
          </p:cNvPr>
          <p:cNvSpPr txBox="1"/>
          <p:nvPr/>
        </p:nvSpPr>
        <p:spPr>
          <a:xfrm rot="4558529">
            <a:off x="6495768" y="4122737"/>
            <a:ext cx="942887" cy="461665"/>
          </a:xfrm>
          <a:prstGeom prst="rect">
            <a:avLst/>
          </a:prstGeom>
          <a:noFill/>
        </p:spPr>
        <p:txBody>
          <a:bodyPr wrap="none" rtlCol="0">
            <a:spAutoFit/>
          </a:bodyPr>
          <a:lstStyle/>
          <a:p>
            <a:pPr defTabSz="914400"/>
            <a:r>
              <a:rPr lang="it-IT" sz="2400" b="1" dirty="0">
                <a:solidFill>
                  <a:srgbClr val="FFC000"/>
                </a:solidFill>
                <a:latin typeface="Calibri"/>
              </a:rPr>
              <a:t>62 cm</a:t>
            </a:r>
          </a:p>
        </p:txBody>
      </p:sp>
      <p:sp>
        <p:nvSpPr>
          <p:cNvPr id="19" name="CasellaDiTesto 18">
            <a:extLst>
              <a:ext uri="{FF2B5EF4-FFF2-40B4-BE49-F238E27FC236}">
                <a16:creationId xmlns:a16="http://schemas.microsoft.com/office/drawing/2014/main" id="{02052D2F-24A6-4A97-B450-5E55A4D90A2C}"/>
              </a:ext>
            </a:extLst>
          </p:cNvPr>
          <p:cNvSpPr txBox="1"/>
          <p:nvPr/>
        </p:nvSpPr>
        <p:spPr>
          <a:xfrm rot="1987337">
            <a:off x="6216014" y="2330967"/>
            <a:ext cx="942887" cy="461665"/>
          </a:xfrm>
          <a:prstGeom prst="rect">
            <a:avLst/>
          </a:prstGeom>
          <a:noFill/>
        </p:spPr>
        <p:txBody>
          <a:bodyPr wrap="none" rtlCol="0">
            <a:spAutoFit/>
          </a:bodyPr>
          <a:lstStyle/>
          <a:p>
            <a:pPr defTabSz="914400"/>
            <a:r>
              <a:rPr lang="it-IT" sz="2400" b="1" dirty="0">
                <a:solidFill>
                  <a:srgbClr val="FFC000"/>
                </a:solidFill>
                <a:latin typeface="Calibri"/>
              </a:rPr>
              <a:t>25 cm</a:t>
            </a:r>
          </a:p>
        </p:txBody>
      </p:sp>
      <p:pic>
        <p:nvPicPr>
          <p:cNvPr id="15" name="Immagine 14">
            <a:extLst>
              <a:ext uri="{FF2B5EF4-FFF2-40B4-BE49-F238E27FC236}">
                <a16:creationId xmlns:a16="http://schemas.microsoft.com/office/drawing/2014/main" id="{CA494A3B-FDC8-434E-8014-44CC2EF698AD}"/>
              </a:ext>
            </a:extLst>
          </p:cNvPr>
          <p:cNvPicPr/>
          <p:nvPr/>
        </p:nvPicPr>
        <p:blipFill>
          <a:blip r:embed="rId6" cstate="print"/>
          <a:srcRect/>
          <a:stretch>
            <a:fillRect/>
          </a:stretch>
        </p:blipFill>
        <p:spPr bwMode="auto">
          <a:xfrm>
            <a:off x="228600" y="6019799"/>
            <a:ext cx="990600" cy="766543"/>
          </a:xfrm>
          <a:prstGeom prst="rect">
            <a:avLst/>
          </a:prstGeom>
          <a:noFill/>
          <a:ln w="9525">
            <a:noFill/>
            <a:miter lim="800000"/>
            <a:headEnd/>
            <a:tailEnd/>
          </a:ln>
        </p:spPr>
      </p:pic>
    </p:spTree>
    <p:extLst>
      <p:ext uri="{BB962C8B-B14F-4D97-AF65-F5344CB8AC3E}">
        <p14:creationId xmlns:p14="http://schemas.microsoft.com/office/powerpoint/2010/main" val="25903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96732-0FD3-B94C-9920-2A4FB8098C7A}"/>
              </a:ext>
            </a:extLst>
          </p:cNvPr>
          <p:cNvSpPr txBox="1"/>
          <p:nvPr/>
        </p:nvSpPr>
        <p:spPr>
          <a:xfrm>
            <a:off x="1453017" y="776614"/>
            <a:ext cx="4874604" cy="1200329"/>
          </a:xfrm>
          <a:prstGeom prst="rect">
            <a:avLst/>
          </a:prstGeom>
          <a:noFill/>
        </p:spPr>
        <p:txBody>
          <a:bodyPr wrap="none" rtlCol="0">
            <a:spAutoFit/>
          </a:bodyPr>
          <a:lstStyle/>
          <a:p>
            <a:pPr algn="ctr"/>
            <a:r>
              <a:rPr lang="en-IT" sz="3600" b="1" dirty="0">
                <a:solidFill>
                  <a:srgbClr val="0070C0"/>
                </a:solidFill>
              </a:rPr>
              <a:t>Science with Mini-EUSO</a:t>
            </a:r>
          </a:p>
          <a:p>
            <a:pPr algn="ctr"/>
            <a:r>
              <a:rPr lang="en-GB" sz="3600" b="1" dirty="0">
                <a:solidFill>
                  <a:srgbClr val="0070C0"/>
                </a:solidFill>
              </a:rPr>
              <a:t>O</a:t>
            </a:r>
            <a:r>
              <a:rPr lang="en-IT" sz="3600" b="1" dirty="0">
                <a:solidFill>
                  <a:srgbClr val="0070C0"/>
                </a:solidFill>
              </a:rPr>
              <a:t>bservations from ISS</a:t>
            </a:r>
          </a:p>
        </p:txBody>
      </p:sp>
      <p:sp>
        <p:nvSpPr>
          <p:cNvPr id="3" name="TextBox 2">
            <a:extLst>
              <a:ext uri="{FF2B5EF4-FFF2-40B4-BE49-F238E27FC236}">
                <a16:creationId xmlns:a16="http://schemas.microsoft.com/office/drawing/2014/main" id="{1C8D298B-ACBB-994F-9FB9-1E36FEE5A2F2}"/>
              </a:ext>
            </a:extLst>
          </p:cNvPr>
          <p:cNvSpPr txBox="1"/>
          <p:nvPr/>
        </p:nvSpPr>
        <p:spPr>
          <a:xfrm>
            <a:off x="538620" y="2417522"/>
            <a:ext cx="8384090" cy="3416320"/>
          </a:xfrm>
          <a:prstGeom prst="rect">
            <a:avLst/>
          </a:prstGeom>
          <a:noFill/>
        </p:spPr>
        <p:txBody>
          <a:bodyPr wrap="none" rtlCol="0">
            <a:spAutoFit/>
          </a:bodyPr>
          <a:lstStyle/>
          <a:p>
            <a:pPr marL="342900" indent="-342900">
              <a:buFontTx/>
              <a:buChar char="-"/>
            </a:pPr>
            <a:r>
              <a:rPr lang="en-GB" sz="2400" b="1" dirty="0"/>
              <a:t>Night UV emissions from the Earth</a:t>
            </a:r>
          </a:p>
          <a:p>
            <a:pPr marL="342900" indent="-342900">
              <a:buFontTx/>
              <a:buChar char="-"/>
            </a:pPr>
            <a:r>
              <a:rPr lang="en-GB" sz="2400" b="1" dirty="0"/>
              <a:t>Transient luminous events (TLEs: sprites, blue and</a:t>
            </a:r>
          </a:p>
          <a:p>
            <a:r>
              <a:rPr lang="en-GB" sz="2400" b="1" dirty="0"/>
              <a:t>      gigantic jets, halo, ELVEs, etc.)</a:t>
            </a:r>
          </a:p>
          <a:p>
            <a:pPr marL="342900" indent="-342900">
              <a:buFontTx/>
              <a:buChar char="-"/>
            </a:pPr>
            <a:r>
              <a:rPr lang="en-GB" sz="2400" b="1" dirty="0"/>
              <a:t>Meteors</a:t>
            </a:r>
          </a:p>
          <a:p>
            <a:pPr marL="342900" indent="-342900">
              <a:buFontTx/>
              <a:buChar char="-"/>
            </a:pPr>
            <a:r>
              <a:rPr lang="en-GB" sz="2400" b="1" dirty="0"/>
              <a:t>UHECR: threshold energy for UHECR detection around 10</a:t>
            </a:r>
            <a:r>
              <a:rPr lang="en-GB" sz="2400" b="1" baseline="30000" dirty="0"/>
              <a:t>21</a:t>
            </a:r>
            <a:r>
              <a:rPr lang="en-GB" sz="2400" b="1" dirty="0"/>
              <a:t> eV</a:t>
            </a:r>
          </a:p>
          <a:p>
            <a:pPr marL="342900" indent="-342900">
              <a:buFontTx/>
              <a:buChar char="-"/>
            </a:pPr>
            <a:r>
              <a:rPr lang="en-GB" sz="2400" b="1" dirty="0"/>
              <a:t>Strange quark matter (SQM)</a:t>
            </a:r>
          </a:p>
          <a:p>
            <a:pPr marL="342900" indent="-342900">
              <a:buFontTx/>
              <a:buChar char="-"/>
            </a:pPr>
            <a:r>
              <a:rPr lang="en-GB" sz="2400" b="1" dirty="0"/>
              <a:t>Airglows</a:t>
            </a:r>
          </a:p>
          <a:p>
            <a:pPr marL="342900" indent="-342900">
              <a:buFontTx/>
              <a:buChar char="-"/>
            </a:pPr>
            <a:r>
              <a:rPr lang="en-GB" sz="2400" b="1" dirty="0"/>
              <a:t>Space debris tracking</a:t>
            </a:r>
          </a:p>
          <a:p>
            <a:endParaRPr lang="en-IT" sz="2400" b="1" dirty="0"/>
          </a:p>
        </p:txBody>
      </p:sp>
    </p:spTree>
    <p:extLst>
      <p:ext uri="{BB962C8B-B14F-4D97-AF65-F5344CB8AC3E}">
        <p14:creationId xmlns:p14="http://schemas.microsoft.com/office/powerpoint/2010/main" val="27370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low confidence">
            <a:extLst>
              <a:ext uri="{FF2B5EF4-FFF2-40B4-BE49-F238E27FC236}">
                <a16:creationId xmlns:a16="http://schemas.microsoft.com/office/drawing/2014/main" id="{82AA196D-C857-5744-A8C0-950838B20701}"/>
              </a:ext>
            </a:extLst>
          </p:cNvPr>
          <p:cNvPicPr>
            <a:picLocks noChangeAspect="1"/>
          </p:cNvPicPr>
          <p:nvPr/>
        </p:nvPicPr>
        <p:blipFill>
          <a:blip r:embed="rId2"/>
          <a:stretch>
            <a:fillRect/>
          </a:stretch>
        </p:blipFill>
        <p:spPr>
          <a:xfrm>
            <a:off x="0" y="15039"/>
            <a:ext cx="9144000" cy="6827921"/>
          </a:xfrm>
          <a:prstGeom prst="rect">
            <a:avLst/>
          </a:prstGeom>
        </p:spPr>
      </p:pic>
    </p:spTree>
    <p:extLst>
      <p:ext uri="{BB962C8B-B14F-4D97-AF65-F5344CB8AC3E}">
        <p14:creationId xmlns:p14="http://schemas.microsoft.com/office/powerpoint/2010/main" val="299093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C0E5D4D-CAE5-2E42-AC65-E0F0ECCB19A6}"/>
              </a:ext>
            </a:extLst>
          </p:cNvPr>
          <p:cNvPicPr>
            <a:picLocks noChangeAspect="1"/>
          </p:cNvPicPr>
          <p:nvPr/>
        </p:nvPicPr>
        <p:blipFill>
          <a:blip r:embed="rId2"/>
          <a:stretch>
            <a:fillRect/>
          </a:stretch>
        </p:blipFill>
        <p:spPr>
          <a:xfrm>
            <a:off x="1195755" y="291827"/>
            <a:ext cx="5368681" cy="2647854"/>
          </a:xfrm>
          <a:prstGeom prst="rect">
            <a:avLst/>
          </a:prstGeom>
        </p:spPr>
      </p:pic>
      <p:pic>
        <p:nvPicPr>
          <p:cNvPr id="8" name="Picture 2">
            <a:extLst>
              <a:ext uri="{FF2B5EF4-FFF2-40B4-BE49-F238E27FC236}">
                <a16:creationId xmlns:a16="http://schemas.microsoft.com/office/drawing/2014/main" id="{5EA5C100-89E6-B16A-87AB-C4C436B90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319" y="3080823"/>
            <a:ext cx="5295117" cy="297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51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65537" name="Picture 1">
            <a:extLst>
              <a:ext uri="{FF2B5EF4-FFF2-40B4-BE49-F238E27FC236}">
                <a16:creationId xmlns:a16="http://schemas.microsoft.com/office/drawing/2014/main" id="{09037729-0354-2A0D-BDD7-18F47702C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6550"/>
            <a:ext cx="9144000" cy="48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8" name="Text Box 2">
            <a:extLst>
              <a:ext uri="{FF2B5EF4-FFF2-40B4-BE49-F238E27FC236}">
                <a16:creationId xmlns:a16="http://schemas.microsoft.com/office/drawing/2014/main" id="{48FCCADE-1ED5-1863-13B2-4711D03859D0}"/>
              </a:ext>
            </a:extLst>
          </p:cNvPr>
          <p:cNvSpPr txBox="1">
            <a:spLocks noChangeArrowheads="1"/>
          </p:cNvSpPr>
          <p:nvPr/>
        </p:nvSpPr>
        <p:spPr bwMode="auto">
          <a:xfrm rot="2220000">
            <a:off x="6732588" y="2951163"/>
            <a:ext cx="2351087"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1pPr>
            <a:lvl2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2pPr>
            <a:lvl3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3pPr>
            <a:lvl4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4pPr>
            <a:lvl5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9pPr>
          </a:lstStyle>
          <a:p>
            <a:pPr marL="0" marR="0" lvl="0" indent="0" algn="l" defTabSz="449263" rtl="0" eaLnBrk="0" fontAlgn="base" latinLnBrk="0" hangingPunct="0">
              <a:lnSpc>
                <a:spcPct val="93000"/>
              </a:lnSpc>
              <a:spcBef>
                <a:spcPct val="0"/>
              </a:spcBef>
              <a:spcAft>
                <a:spcPct val="0"/>
              </a:spcAft>
              <a:buClrTx/>
              <a:buSzPct val="100000"/>
              <a:buFontTx/>
              <a:buNone/>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pPr>
            <a:r>
              <a:rPr kumimoji="0" lang="it-IT" altLang="en-IT" sz="3200" b="1" i="0" u="none" strike="noStrike" kern="1200" cap="none" spc="0" normalizeH="0" baseline="0" noProof="0">
                <a:ln>
                  <a:noFill/>
                </a:ln>
                <a:solidFill>
                  <a:srgbClr val="3FAF46"/>
                </a:solidFill>
                <a:effectLst/>
                <a:uLnTx/>
                <a:uFillTx/>
                <a:latin typeface="Arial" panose="020B0604020202020204" pitchFamily="34" charset="0"/>
              </a:rPr>
              <a:t>SELECTED</a:t>
            </a:r>
          </a:p>
        </p:txBody>
      </p:sp>
      <p:sp>
        <p:nvSpPr>
          <p:cNvPr id="65539" name="Text Box 3">
            <a:extLst>
              <a:ext uri="{FF2B5EF4-FFF2-40B4-BE49-F238E27FC236}">
                <a16:creationId xmlns:a16="http://schemas.microsoft.com/office/drawing/2014/main" id="{E98F8E39-A32E-BC86-C535-A0B551CE1ADC}"/>
              </a:ext>
            </a:extLst>
          </p:cNvPr>
          <p:cNvSpPr txBox="1">
            <a:spLocks noChangeArrowheads="1"/>
          </p:cNvSpPr>
          <p:nvPr/>
        </p:nvSpPr>
        <p:spPr bwMode="auto">
          <a:xfrm>
            <a:off x="215900" y="5400675"/>
            <a:ext cx="8856663"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1pPr>
            <a:lvl2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2pPr>
            <a:lvl3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3pPr>
            <a:lvl4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4pPr>
            <a:lvl5pPr>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solidFill>
                  <a:srgbClr val="FFFFFF"/>
                </a:solidFill>
                <a:latin typeface="Arial" panose="020B0604020202020204" pitchFamily="34" charset="0"/>
                <a:ea typeface="Noto Sans CJK SC" charset="0"/>
                <a:cs typeface="Noto Sans CJK SC" charset="0"/>
              </a:defRPr>
            </a:lvl9pPr>
          </a:lstStyle>
          <a:p>
            <a:pPr marL="0" marR="0" lvl="0" indent="0" algn="l" defTabSz="449263" rtl="0" eaLnBrk="0" fontAlgn="base" latinLnBrk="0" hangingPunct="0">
              <a:lnSpc>
                <a:spcPct val="93000"/>
              </a:lnSpc>
              <a:spcBef>
                <a:spcPct val="0"/>
              </a:spcBef>
              <a:spcAft>
                <a:spcPct val="0"/>
              </a:spcAft>
              <a:buClrTx/>
              <a:buSzPct val="100000"/>
              <a:buFontTx/>
              <a:buNone/>
              <a:tabLst>
                <a:tab pos="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pPr>
            <a:r>
              <a:rPr kumimoji="0" lang="it-IT" altLang="en-IT" sz="1600" b="0" i="1" u="none" strike="noStrike" kern="1200" cap="none" spc="0" normalizeH="0" baseline="0" noProof="0">
                <a:ln>
                  <a:noFill/>
                </a:ln>
                <a:solidFill>
                  <a:srgbClr val="000000"/>
                </a:solidFill>
                <a:effectLst/>
                <a:uLnTx/>
                <a:uFillTx/>
                <a:latin typeface="Arial" panose="020B0604020202020204" pitchFamily="34" charset="0"/>
              </a:rPr>
              <a:t>“…. It is our pleasure to inform you that your proposal, with the registration code AO-2022-ISS-I-2022-02839 and the title “SQM-ISS Search for Strange Quark Matter and nuclearites on board the International Space Station” was judged favourable by the peers and has been selected for definition. The overall scientific merit was</a:t>
            </a:r>
            <a:r>
              <a:rPr kumimoji="0" lang="it-IT" altLang="en-IT" sz="1600" b="1" i="1" u="none" strike="noStrike" kern="1200" cap="none" spc="0" normalizeH="0" baseline="0" noProof="0">
                <a:ln>
                  <a:noFill/>
                </a:ln>
                <a:solidFill>
                  <a:srgbClr val="000000"/>
                </a:solidFill>
                <a:effectLst/>
                <a:uLnTx/>
                <a:uFillTx/>
                <a:latin typeface="Arial" panose="020B0604020202020204" pitchFamily="34" charset="0"/>
              </a:rPr>
              <a:t> Excellent (90/100).”</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Mini-EUSO"/>
          <p:cNvSpPr txBox="1">
            <a:spLocks noGrp="1"/>
          </p:cNvSpPr>
          <p:nvPr>
            <p:ph type="title"/>
          </p:nvPr>
        </p:nvSpPr>
        <p:spPr>
          <a:prstGeom prst="rect">
            <a:avLst/>
          </a:prstGeom>
        </p:spPr>
        <p:txBody>
          <a:bodyPr/>
          <a:lstStyle/>
          <a:p>
            <a:r>
              <a:t>Mini-EUSO</a:t>
            </a:r>
          </a:p>
        </p:txBody>
      </p:sp>
      <p:sp>
        <p:nvSpPr>
          <p:cNvPr id="324" name="Slide Subtitle"/>
          <p:cNvSpPr txBox="1">
            <a:spLocks noGrp="1"/>
          </p:cNvSpPr>
          <p:nvPr>
            <p:ph type="body" idx="21"/>
          </p:nvPr>
        </p:nvSpPr>
        <p:spPr>
          <a:prstGeom prst="rect">
            <a:avLst/>
          </a:prstGeom>
        </p:spPr>
        <p:txBody>
          <a:bodyPr/>
          <a:lstStyle/>
          <a:p>
            <a:endParaRPr/>
          </a:p>
        </p:txBody>
      </p:sp>
      <p:sp>
        <p:nvSpPr>
          <p:cNvPr id="325" name="Mini-EUSO e’ un prototipo 1/100 dei possibili futuri rivelatori di UHECR dallo spazio, realizzato in buona parte ai LNF e’ stato lanciato nel 2019 nella missione Beyond.…"/>
          <p:cNvSpPr txBox="1">
            <a:spLocks noGrp="1"/>
          </p:cNvSpPr>
          <p:nvPr>
            <p:ph type="body" sz="half" idx="1"/>
          </p:nvPr>
        </p:nvSpPr>
        <p:spPr>
          <a:xfrm>
            <a:off x="452438" y="2268988"/>
            <a:ext cx="3942440" cy="3325940"/>
          </a:xfrm>
          <a:prstGeom prst="rect">
            <a:avLst/>
          </a:prstGeom>
        </p:spPr>
        <p:txBody>
          <a:bodyPr>
            <a:normAutofit fontScale="32500" lnSpcReduction="20000"/>
          </a:bodyPr>
          <a:lstStyle/>
          <a:p>
            <a:pPr marL="192024" indent="-192024" defTabSz="768077">
              <a:spcBef>
                <a:spcPts val="1388"/>
              </a:spcBef>
              <a:defRPr sz="4032"/>
            </a:pPr>
            <a:r>
              <a:rPr dirty="0"/>
              <a:t>Mini-EUSO e’ un </a:t>
            </a:r>
            <a:r>
              <a:rPr dirty="0" err="1"/>
              <a:t>prototipo</a:t>
            </a:r>
            <a:r>
              <a:rPr dirty="0"/>
              <a:t> 1/100 </a:t>
            </a:r>
            <a:r>
              <a:rPr dirty="0" err="1"/>
              <a:t>dei</a:t>
            </a:r>
            <a:r>
              <a:rPr dirty="0"/>
              <a:t> </a:t>
            </a:r>
            <a:r>
              <a:rPr dirty="0" err="1"/>
              <a:t>possibili</a:t>
            </a:r>
            <a:r>
              <a:rPr dirty="0"/>
              <a:t> </a:t>
            </a:r>
            <a:r>
              <a:rPr dirty="0" err="1"/>
              <a:t>futuri</a:t>
            </a:r>
            <a:r>
              <a:rPr dirty="0"/>
              <a:t> </a:t>
            </a:r>
            <a:r>
              <a:rPr dirty="0" err="1"/>
              <a:t>rivelatori</a:t>
            </a:r>
            <a:r>
              <a:rPr dirty="0"/>
              <a:t> di UHECR </a:t>
            </a:r>
            <a:r>
              <a:rPr dirty="0" err="1"/>
              <a:t>dallo</a:t>
            </a:r>
            <a:r>
              <a:rPr dirty="0"/>
              <a:t> </a:t>
            </a:r>
            <a:r>
              <a:rPr dirty="0" err="1"/>
              <a:t>spazio</a:t>
            </a:r>
            <a:r>
              <a:rPr dirty="0"/>
              <a:t>, </a:t>
            </a:r>
            <a:r>
              <a:rPr dirty="0" err="1"/>
              <a:t>realizzato</a:t>
            </a:r>
            <a:r>
              <a:rPr dirty="0"/>
              <a:t> in </a:t>
            </a:r>
            <a:r>
              <a:rPr dirty="0" err="1"/>
              <a:t>buona</a:t>
            </a:r>
            <a:r>
              <a:rPr dirty="0"/>
              <a:t> </a:t>
            </a:r>
            <a:r>
              <a:rPr dirty="0" err="1"/>
              <a:t>parte</a:t>
            </a:r>
            <a:r>
              <a:rPr dirty="0"/>
              <a:t> ai LNF e’ </a:t>
            </a:r>
            <a:r>
              <a:rPr dirty="0" err="1"/>
              <a:t>stato</a:t>
            </a:r>
            <a:r>
              <a:rPr dirty="0"/>
              <a:t> </a:t>
            </a:r>
            <a:r>
              <a:rPr dirty="0" err="1"/>
              <a:t>lanciato</a:t>
            </a:r>
            <a:r>
              <a:rPr dirty="0"/>
              <a:t> </a:t>
            </a:r>
            <a:r>
              <a:rPr dirty="0" err="1"/>
              <a:t>nel</a:t>
            </a:r>
            <a:r>
              <a:rPr dirty="0"/>
              <a:t> 2019 </a:t>
            </a:r>
            <a:r>
              <a:rPr dirty="0" err="1"/>
              <a:t>nella</a:t>
            </a:r>
            <a:r>
              <a:rPr dirty="0"/>
              <a:t> </a:t>
            </a:r>
            <a:r>
              <a:rPr dirty="0" err="1"/>
              <a:t>missione</a:t>
            </a:r>
            <a:r>
              <a:rPr dirty="0"/>
              <a:t> Beyond</a:t>
            </a:r>
            <a:r>
              <a:rPr lang="it-IT" dirty="0"/>
              <a:t> </a:t>
            </a:r>
            <a:r>
              <a:rPr lang="it-IT" dirty="0">
                <a:solidFill>
                  <a:srgbClr val="FF0000"/>
                </a:solidFill>
              </a:rPr>
              <a:t>(astronauta Luca </a:t>
            </a:r>
            <a:r>
              <a:rPr lang="it-IT" dirty="0" err="1">
                <a:solidFill>
                  <a:srgbClr val="FF0000"/>
                </a:solidFill>
              </a:rPr>
              <a:t>Parmitano</a:t>
            </a:r>
            <a:r>
              <a:rPr lang="it-IT" dirty="0">
                <a:solidFill>
                  <a:srgbClr val="FF0000"/>
                </a:solidFill>
              </a:rPr>
              <a:t>)</a:t>
            </a:r>
            <a:endParaRPr dirty="0">
              <a:solidFill>
                <a:srgbClr val="FF0000"/>
              </a:solidFill>
            </a:endParaRPr>
          </a:p>
          <a:p>
            <a:pPr marL="192024" indent="-192024" defTabSz="768077">
              <a:spcBef>
                <a:spcPts val="1388"/>
              </a:spcBef>
              <a:defRPr sz="4032"/>
            </a:pPr>
            <a:r>
              <a:rPr dirty="0"/>
              <a:t>Mini-EUSO </a:t>
            </a:r>
            <a:r>
              <a:rPr dirty="0" err="1"/>
              <a:t>sta</a:t>
            </a:r>
            <a:r>
              <a:rPr dirty="0"/>
              <a:t> </a:t>
            </a:r>
            <a:r>
              <a:rPr dirty="0" err="1"/>
              <a:t>prendendo</a:t>
            </a:r>
            <a:r>
              <a:rPr dirty="0"/>
              <a:t> </a:t>
            </a:r>
            <a:r>
              <a:rPr dirty="0" err="1"/>
              <a:t>dati</a:t>
            </a:r>
            <a:r>
              <a:rPr dirty="0"/>
              <a:t> </a:t>
            </a:r>
            <a:r>
              <a:rPr dirty="0" err="1"/>
              <a:t>costantemente</a:t>
            </a:r>
            <a:r>
              <a:rPr dirty="0"/>
              <a:t> </a:t>
            </a:r>
            <a:r>
              <a:rPr dirty="0" err="1"/>
              <a:t>dall</a:t>
            </a:r>
            <a:r>
              <a:rPr lang="it-IT" dirty="0"/>
              <a:t>'</a:t>
            </a:r>
            <a:r>
              <a:rPr dirty="0"/>
              <a:t>ISS</a:t>
            </a:r>
            <a:r>
              <a:rPr lang="it-IT" dirty="0"/>
              <a:t> </a:t>
            </a:r>
            <a:endParaRPr dirty="0"/>
          </a:p>
          <a:p>
            <a:pPr marL="192024" indent="-192024" defTabSz="768077">
              <a:spcBef>
                <a:spcPts val="1388"/>
              </a:spcBef>
              <a:defRPr sz="4032"/>
            </a:pPr>
            <a:r>
              <a:rPr dirty="0"/>
              <a:t>Ha </a:t>
            </a:r>
            <a:r>
              <a:rPr dirty="0" err="1"/>
              <a:t>dimostrato</a:t>
            </a:r>
            <a:r>
              <a:rPr dirty="0"/>
              <a:t> la </a:t>
            </a:r>
            <a:r>
              <a:rPr dirty="0" err="1"/>
              <a:t>rivelazione</a:t>
            </a:r>
            <a:r>
              <a:rPr dirty="0"/>
              <a:t> di UHECR </a:t>
            </a:r>
            <a:r>
              <a:rPr dirty="0" err="1"/>
              <a:t>dallo</a:t>
            </a:r>
            <a:r>
              <a:rPr dirty="0"/>
              <a:t> </a:t>
            </a:r>
            <a:r>
              <a:rPr dirty="0" err="1"/>
              <a:t>spazio</a:t>
            </a:r>
            <a:r>
              <a:rPr dirty="0"/>
              <a:t> in </a:t>
            </a:r>
            <a:r>
              <a:rPr dirty="0" err="1"/>
              <a:t>accordo</a:t>
            </a:r>
            <a:r>
              <a:rPr dirty="0"/>
              <a:t> con </a:t>
            </a:r>
            <a:r>
              <a:rPr dirty="0" err="1"/>
              <a:t>quanto</a:t>
            </a:r>
            <a:r>
              <a:rPr dirty="0"/>
              <a:t> </a:t>
            </a:r>
            <a:r>
              <a:rPr dirty="0" err="1"/>
              <a:t>atteso</a:t>
            </a:r>
            <a:r>
              <a:rPr dirty="0"/>
              <a:t> e le </a:t>
            </a:r>
            <a:r>
              <a:rPr dirty="0" err="1"/>
              <a:t>simulazioni</a:t>
            </a:r>
            <a:r>
              <a:rPr lang="it-IT" dirty="0"/>
              <a:t> e ha fornito mappe molto dettagliate della Terra in UV.</a:t>
            </a:r>
            <a:endParaRPr dirty="0"/>
          </a:p>
          <a:p>
            <a:pPr marL="192024" indent="-192024" defTabSz="768077">
              <a:spcBef>
                <a:spcPts val="1388"/>
              </a:spcBef>
              <a:defRPr sz="4032"/>
            </a:pPr>
            <a:r>
              <a:rPr dirty="0" err="1">
                <a:solidFill>
                  <a:srgbClr val="FF0000"/>
                </a:solidFill>
              </a:rPr>
              <a:t>i</a:t>
            </a:r>
            <a:r>
              <a:rPr dirty="0">
                <a:solidFill>
                  <a:srgbClr val="FF0000"/>
                </a:solidFill>
              </a:rPr>
              <a:t> </a:t>
            </a:r>
            <a:r>
              <a:rPr dirty="0" err="1">
                <a:solidFill>
                  <a:srgbClr val="FF0000"/>
                </a:solidFill>
              </a:rPr>
              <a:t>dati</a:t>
            </a:r>
            <a:r>
              <a:rPr dirty="0">
                <a:solidFill>
                  <a:srgbClr val="FF0000"/>
                </a:solidFill>
              </a:rPr>
              <a:t> </a:t>
            </a:r>
            <a:r>
              <a:rPr dirty="0" err="1">
                <a:solidFill>
                  <a:srgbClr val="FF0000"/>
                </a:solidFill>
              </a:rPr>
              <a:t>stanno</a:t>
            </a:r>
            <a:r>
              <a:rPr dirty="0">
                <a:solidFill>
                  <a:srgbClr val="FF0000"/>
                </a:solidFill>
              </a:rPr>
              <a:t> </a:t>
            </a:r>
            <a:r>
              <a:rPr dirty="0" err="1">
                <a:solidFill>
                  <a:srgbClr val="FF0000"/>
                </a:solidFill>
              </a:rPr>
              <a:t>dando</a:t>
            </a:r>
            <a:r>
              <a:rPr dirty="0">
                <a:solidFill>
                  <a:srgbClr val="FF0000"/>
                </a:solidFill>
              </a:rPr>
              <a:t> </a:t>
            </a:r>
            <a:r>
              <a:rPr dirty="0" err="1">
                <a:solidFill>
                  <a:srgbClr val="FF0000"/>
                </a:solidFill>
              </a:rPr>
              <a:t>informazioni</a:t>
            </a:r>
            <a:r>
              <a:rPr dirty="0">
                <a:solidFill>
                  <a:srgbClr val="FF0000"/>
                </a:solidFill>
              </a:rPr>
              <a:t> </a:t>
            </a:r>
            <a:r>
              <a:rPr dirty="0" err="1">
                <a:solidFill>
                  <a:srgbClr val="FF0000"/>
                </a:solidFill>
              </a:rPr>
              <a:t>fondamentali</a:t>
            </a:r>
            <a:r>
              <a:rPr dirty="0">
                <a:solidFill>
                  <a:srgbClr val="FF0000"/>
                </a:solidFill>
              </a:rPr>
              <a:t> per l</a:t>
            </a:r>
            <a:r>
              <a:rPr lang="it-IT" dirty="0">
                <a:solidFill>
                  <a:srgbClr val="FF0000"/>
                </a:solidFill>
              </a:rPr>
              <a:t>e</a:t>
            </a:r>
            <a:r>
              <a:rPr dirty="0">
                <a:solidFill>
                  <a:srgbClr val="FF0000"/>
                </a:solidFill>
              </a:rPr>
              <a:t> </a:t>
            </a:r>
            <a:r>
              <a:rPr dirty="0" err="1">
                <a:solidFill>
                  <a:srgbClr val="FF0000"/>
                </a:solidFill>
              </a:rPr>
              <a:t>prossi</a:t>
            </a:r>
            <a:r>
              <a:rPr lang="it-IT" dirty="0">
                <a:solidFill>
                  <a:srgbClr val="FF0000"/>
                </a:solidFill>
              </a:rPr>
              <a:t>me missioni spaziali e su pallone</a:t>
            </a:r>
            <a:r>
              <a:rPr dirty="0">
                <a:solidFill>
                  <a:srgbClr val="FF0000"/>
                </a:solidFill>
              </a:rPr>
              <a:t> </a:t>
            </a:r>
            <a:endParaRPr lang="it-IT" dirty="0">
              <a:solidFill>
                <a:srgbClr val="FF0000"/>
              </a:solidFill>
            </a:endParaRPr>
          </a:p>
          <a:p>
            <a:pPr marL="192024" indent="-192024" defTabSz="768077">
              <a:spcBef>
                <a:spcPts val="1388"/>
              </a:spcBef>
              <a:defRPr sz="4032"/>
            </a:pPr>
            <a:r>
              <a:rPr lang="en-IT" dirty="0">
                <a:solidFill>
                  <a:srgbClr val="FF0000"/>
                </a:solidFill>
              </a:rPr>
              <a:t>Accordi in corso per prolungare la missione sulla ISS oltre il 2024</a:t>
            </a:r>
            <a:endParaRPr dirty="0">
              <a:solidFill>
                <a:srgbClr val="FF0000"/>
              </a:solidFill>
            </a:endParaRPr>
          </a:p>
        </p:txBody>
      </p:sp>
      <p:pic>
        <p:nvPicPr>
          <p:cNvPr id="326" name="Picture 2" descr="Picture 2"/>
          <p:cNvPicPr>
            <a:picLocks noChangeAspect="1"/>
          </p:cNvPicPr>
          <p:nvPr/>
        </p:nvPicPr>
        <p:blipFill>
          <a:blip r:embed="rId2"/>
          <a:srcRect l="1871" t="17447" r="8598" b="14190"/>
          <a:stretch>
            <a:fillRect/>
          </a:stretch>
        </p:blipFill>
        <p:spPr>
          <a:xfrm>
            <a:off x="4443686" y="3123596"/>
            <a:ext cx="4532873" cy="2584482"/>
          </a:xfrm>
          <a:prstGeom prst="rect">
            <a:avLst/>
          </a:prstGeom>
          <a:ln w="12700">
            <a:miter lim="400000"/>
          </a:ln>
        </p:spPr>
      </p:pic>
      <p:grpSp>
        <p:nvGrpSpPr>
          <p:cNvPr id="334" name="Group"/>
          <p:cNvGrpSpPr/>
          <p:nvPr/>
        </p:nvGrpSpPr>
        <p:grpSpPr>
          <a:xfrm>
            <a:off x="7134922" y="1125241"/>
            <a:ext cx="1428750" cy="1819161"/>
            <a:chOff x="0" y="0"/>
            <a:chExt cx="3810000" cy="4851094"/>
          </a:xfrm>
        </p:grpSpPr>
        <p:pic>
          <p:nvPicPr>
            <p:cNvPr id="327" name="Picture 6" descr="Picture 6"/>
            <p:cNvPicPr>
              <a:picLocks noChangeAspect="1"/>
            </p:cNvPicPr>
            <p:nvPr/>
          </p:nvPicPr>
          <p:blipFill>
            <a:blip r:embed="rId3"/>
            <a:stretch>
              <a:fillRect/>
            </a:stretch>
          </p:blipFill>
          <p:spPr>
            <a:xfrm>
              <a:off x="0" y="0"/>
              <a:ext cx="3810000" cy="4851094"/>
            </a:xfrm>
            <a:prstGeom prst="rect">
              <a:avLst/>
            </a:prstGeom>
            <a:ln w="12700" cap="flat">
              <a:noFill/>
              <a:miter lim="400000"/>
            </a:ln>
            <a:effectLst/>
          </p:spPr>
        </p:pic>
        <p:sp>
          <p:nvSpPr>
            <p:cNvPr id="328" name="Connettore 2 9"/>
            <p:cNvSpPr/>
            <p:nvPr/>
          </p:nvSpPr>
          <p:spPr>
            <a:xfrm>
              <a:off x="1295399" y="642708"/>
              <a:ext cx="1219201" cy="762000"/>
            </a:xfrm>
            <a:prstGeom prst="line">
              <a:avLst/>
            </a:prstGeom>
            <a:noFill/>
            <a:ln w="44450" cap="flat">
              <a:solidFill>
                <a:srgbClr val="FFC000"/>
              </a:solidFill>
              <a:prstDash val="solid"/>
              <a:round/>
              <a:headEnd type="triangle" w="med" len="med"/>
              <a:tailEnd type="triangle" w="med" len="med"/>
            </a:ln>
            <a:effectLst/>
          </p:spPr>
          <p:txBody>
            <a:bodyPr wrap="square" lIns="17145" tIns="17145" rIns="17145" bIns="17145" numCol="1" anchor="t">
              <a:noAutofit/>
            </a:bodyPr>
            <a:lstStyle/>
            <a:p>
              <a:pPr defTabSz="171450">
                <a:defRPr sz="1800">
                  <a:latin typeface="Calibri"/>
                  <a:ea typeface="Calibri"/>
                  <a:cs typeface="Calibri"/>
                  <a:sym typeface="Calibri"/>
                </a:defRPr>
              </a:pPr>
              <a:endParaRPr sz="675"/>
            </a:p>
          </p:txBody>
        </p:sp>
        <p:sp>
          <p:nvSpPr>
            <p:cNvPr id="329" name="Connettore 2 10"/>
            <p:cNvSpPr/>
            <p:nvPr/>
          </p:nvSpPr>
          <p:spPr>
            <a:xfrm>
              <a:off x="838199" y="3538307"/>
              <a:ext cx="1219201" cy="1133850"/>
            </a:xfrm>
            <a:prstGeom prst="line">
              <a:avLst/>
            </a:prstGeom>
            <a:noFill/>
            <a:ln w="44450" cap="flat">
              <a:solidFill>
                <a:srgbClr val="FFC000"/>
              </a:solidFill>
              <a:prstDash val="solid"/>
              <a:round/>
              <a:headEnd type="triangle" w="med" len="med"/>
              <a:tailEnd type="triangle" w="med" len="med"/>
            </a:ln>
            <a:effectLst/>
          </p:spPr>
          <p:txBody>
            <a:bodyPr wrap="square" lIns="17145" tIns="17145" rIns="17145" bIns="17145" numCol="1" anchor="t">
              <a:noAutofit/>
            </a:bodyPr>
            <a:lstStyle/>
            <a:p>
              <a:pPr defTabSz="171450">
                <a:defRPr sz="1800">
                  <a:latin typeface="Calibri"/>
                  <a:ea typeface="Calibri"/>
                  <a:cs typeface="Calibri"/>
                  <a:sym typeface="Calibri"/>
                </a:defRPr>
              </a:pPr>
              <a:endParaRPr sz="675"/>
            </a:p>
          </p:txBody>
        </p:sp>
        <p:sp>
          <p:nvSpPr>
            <p:cNvPr id="330" name="Connettore 2 13"/>
            <p:cNvSpPr/>
            <p:nvPr/>
          </p:nvSpPr>
          <p:spPr>
            <a:xfrm>
              <a:off x="1752600" y="2246610"/>
              <a:ext cx="457200" cy="2358499"/>
            </a:xfrm>
            <a:prstGeom prst="line">
              <a:avLst/>
            </a:prstGeom>
            <a:noFill/>
            <a:ln w="44450" cap="flat">
              <a:solidFill>
                <a:srgbClr val="FFC000"/>
              </a:solidFill>
              <a:prstDash val="solid"/>
              <a:round/>
              <a:headEnd type="triangle" w="med" len="med"/>
              <a:tailEnd type="triangle" w="med" len="med"/>
            </a:ln>
            <a:effectLst/>
          </p:spPr>
          <p:txBody>
            <a:bodyPr wrap="square" lIns="17145" tIns="17145" rIns="17145" bIns="17145" numCol="1" anchor="t">
              <a:noAutofit/>
            </a:bodyPr>
            <a:lstStyle/>
            <a:p>
              <a:pPr defTabSz="171450">
                <a:defRPr sz="1800">
                  <a:latin typeface="Calibri"/>
                  <a:ea typeface="Calibri"/>
                  <a:cs typeface="Calibri"/>
                  <a:sym typeface="Calibri"/>
                </a:defRPr>
              </a:pPr>
              <a:endParaRPr sz="675"/>
            </a:p>
          </p:txBody>
        </p:sp>
        <p:sp>
          <p:nvSpPr>
            <p:cNvPr id="331" name="CasellaDiTesto 16"/>
            <p:cNvSpPr txBox="1"/>
            <p:nvPr/>
          </p:nvSpPr>
          <p:spPr>
            <a:xfrm rot="2596135">
              <a:off x="589080" y="3851126"/>
              <a:ext cx="848952" cy="461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7145" tIns="17145" rIns="17145" bIns="17145" numCol="1" anchor="t">
              <a:spAutoFit/>
            </a:bodyPr>
            <a:lstStyle>
              <a:lvl1pPr defTabSz="914400">
                <a:lnSpc>
                  <a:spcPct val="100000"/>
                </a:lnSpc>
                <a:spcBef>
                  <a:spcPts val="0"/>
                </a:spcBef>
                <a:defRPr sz="2400" b="1">
                  <a:latin typeface="Calibri"/>
                  <a:ea typeface="Calibri"/>
                  <a:cs typeface="Calibri"/>
                  <a:sym typeface="Calibri"/>
                </a:defRPr>
              </a:lvl1pPr>
            </a:lstStyle>
            <a:p>
              <a:r>
                <a:rPr sz="900"/>
                <a:t>37 cm</a:t>
              </a:r>
            </a:p>
          </p:txBody>
        </p:sp>
        <p:sp>
          <p:nvSpPr>
            <p:cNvPr id="332" name="CasellaDiTesto 17"/>
            <p:cNvSpPr txBox="1"/>
            <p:nvPr/>
          </p:nvSpPr>
          <p:spPr>
            <a:xfrm rot="4558530">
              <a:off x="1700238" y="2702601"/>
              <a:ext cx="848952" cy="461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7145" tIns="17145" rIns="17145" bIns="17145" numCol="1" anchor="t">
              <a:spAutoFit/>
            </a:bodyPr>
            <a:lstStyle>
              <a:lvl1pPr defTabSz="914400">
                <a:lnSpc>
                  <a:spcPct val="100000"/>
                </a:lnSpc>
                <a:spcBef>
                  <a:spcPts val="0"/>
                </a:spcBef>
                <a:defRPr sz="2400" b="1">
                  <a:solidFill>
                    <a:srgbClr val="FFC000"/>
                  </a:solidFill>
                  <a:latin typeface="Calibri"/>
                  <a:ea typeface="Calibri"/>
                  <a:cs typeface="Calibri"/>
                  <a:sym typeface="Calibri"/>
                </a:defRPr>
              </a:lvl1pPr>
            </a:lstStyle>
            <a:p>
              <a:r>
                <a:rPr sz="900"/>
                <a:t>62 cm</a:t>
              </a:r>
            </a:p>
          </p:txBody>
        </p:sp>
        <p:sp>
          <p:nvSpPr>
            <p:cNvPr id="333" name="CasellaDiTesto 18"/>
            <p:cNvSpPr txBox="1"/>
            <p:nvPr/>
          </p:nvSpPr>
          <p:spPr>
            <a:xfrm rot="1987337">
              <a:off x="1407627" y="888957"/>
              <a:ext cx="848952" cy="461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7145" tIns="17145" rIns="17145" bIns="17145" numCol="1" anchor="t">
              <a:spAutoFit/>
            </a:bodyPr>
            <a:lstStyle>
              <a:lvl1pPr defTabSz="914400">
                <a:lnSpc>
                  <a:spcPct val="100000"/>
                </a:lnSpc>
                <a:spcBef>
                  <a:spcPts val="0"/>
                </a:spcBef>
                <a:defRPr sz="2400" b="1">
                  <a:solidFill>
                    <a:srgbClr val="FFC000"/>
                  </a:solidFill>
                  <a:latin typeface="Calibri"/>
                  <a:ea typeface="Calibri"/>
                  <a:cs typeface="Calibri"/>
                  <a:sym typeface="Calibri"/>
                </a:defRPr>
              </a:lvl1pPr>
            </a:lstStyle>
            <a:p>
              <a:r>
                <a:rPr sz="900"/>
                <a:t>25 cm</a:t>
              </a:r>
            </a:p>
          </p:txBody>
        </p:sp>
      </p:grpSp>
      <p:pic>
        <p:nvPicPr>
          <p:cNvPr id="335" name="Picture 19" descr="Picture 19"/>
          <p:cNvPicPr>
            <a:picLocks noChangeAspect="1"/>
          </p:cNvPicPr>
          <p:nvPr/>
        </p:nvPicPr>
        <p:blipFill>
          <a:blip r:embed="rId4"/>
          <a:stretch>
            <a:fillRect/>
          </a:stretch>
        </p:blipFill>
        <p:spPr>
          <a:xfrm>
            <a:off x="4225130" y="1368147"/>
            <a:ext cx="1109055" cy="776273"/>
          </a:xfrm>
          <a:prstGeom prst="rect">
            <a:avLst/>
          </a:prstGeom>
          <a:ln w="12700">
            <a:miter lim="400000"/>
          </a:ln>
        </p:spPr>
      </p:pic>
      <p:pic>
        <p:nvPicPr>
          <p:cNvPr id="336" name="Immagine 14" descr="Immagine 14"/>
          <p:cNvPicPr>
            <a:picLocks noChangeAspect="1"/>
          </p:cNvPicPr>
          <p:nvPr/>
        </p:nvPicPr>
        <p:blipFill>
          <a:blip r:embed="rId5"/>
          <a:stretch>
            <a:fillRect/>
          </a:stretch>
        </p:blipFill>
        <p:spPr>
          <a:xfrm>
            <a:off x="5568407" y="1387054"/>
            <a:ext cx="954308" cy="738459"/>
          </a:xfrm>
          <a:prstGeom prst="rect">
            <a:avLst/>
          </a:prstGeom>
          <a:ln w="12700">
            <a:miter lim="400000"/>
          </a:ln>
        </p:spPr>
      </p:pic>
      <p:sp>
        <p:nvSpPr>
          <p:cNvPr id="2" name="TextBox 1">
            <a:extLst>
              <a:ext uri="{FF2B5EF4-FFF2-40B4-BE49-F238E27FC236}">
                <a16:creationId xmlns:a16="http://schemas.microsoft.com/office/drawing/2014/main" id="{28689421-69DA-E940-3F03-9ACB0FEEB2B4}"/>
              </a:ext>
            </a:extLst>
          </p:cNvPr>
          <p:cNvSpPr txBox="1"/>
          <p:nvPr/>
        </p:nvSpPr>
        <p:spPr>
          <a:xfrm>
            <a:off x="685800" y="480060"/>
            <a:ext cx="1714315" cy="369332"/>
          </a:xfrm>
          <a:prstGeom prst="rect">
            <a:avLst/>
          </a:prstGeom>
          <a:noFill/>
        </p:spPr>
        <p:txBody>
          <a:bodyPr wrap="none" rtlCol="0">
            <a:spAutoFit/>
          </a:bodyPr>
          <a:lstStyle/>
          <a:p>
            <a:r>
              <a:rPr lang="en-IT" dirty="0">
                <a:sym typeface="Wingdings" pitchFamily="2" charset="2"/>
              </a:rPr>
              <a:t> per Giovanni </a:t>
            </a:r>
            <a:endParaRPr lang="en-IT" dirty="0"/>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a:cs typeface="Noto Sans CJK SC"/>
      </a:majorFont>
      <a:minorFont>
        <a:latin typeface="Arial"/>
        <a:ea typeface="Noto Sans CJK SC"/>
        <a:cs typeface="Noto Sans CJK S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IT"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IT"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316</Words>
  <Application>Microsoft Macintosh PowerPoint</Application>
  <PresentationFormat>On-screen Show (4:3)</PresentationFormat>
  <Paragraphs>40</Paragraphs>
  <Slides>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Times New Roman</vt:lpstr>
      <vt:lpstr>Wingdings</vt:lpstr>
      <vt:lpstr>Office Theme</vt:lpstr>
      <vt:lpstr>2_Office ​​テーマ</vt:lpstr>
      <vt:lpstr>1_Office Theme</vt:lpstr>
      <vt:lpstr>   Mini-EUSO/UV-Atmosphere</vt:lpstr>
      <vt:lpstr>PowerPoint Presentation</vt:lpstr>
      <vt:lpstr>PowerPoint Presentation</vt:lpstr>
      <vt:lpstr>PowerPoint Presentation</vt:lpstr>
      <vt:lpstr>PowerPoint Presentation</vt:lpstr>
      <vt:lpstr>Mini-EUSO</vt:lpstr>
    </vt:vector>
  </TitlesOfParts>
  <Company>INFN-LNF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Ricci</dc:creator>
  <cp:lastModifiedBy>Marco Ricci</cp:lastModifiedBy>
  <cp:revision>34</cp:revision>
  <dcterms:created xsi:type="dcterms:W3CDTF">2020-06-30T21:42:58Z</dcterms:created>
  <dcterms:modified xsi:type="dcterms:W3CDTF">2023-06-26T09:15:51Z</dcterms:modified>
</cp:coreProperties>
</file>