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7"/>
  </p:notesMasterIdLst>
  <p:sldIdLst>
    <p:sldId id="256" r:id="rId3"/>
    <p:sldId id="260" r:id="rId4"/>
    <p:sldId id="259" r:id="rId5"/>
    <p:sldId id="257" r:id="rId6"/>
  </p:sldIdLst>
  <p:sldSz cx="24384000" cy="13716000"/>
  <p:notesSz cx="6858000" cy="9144000"/>
  <p:defaultTextStyle>
    <a:defPPr marL="0" marR="0" indent="0" algn="l" defTabSz="91435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221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7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456" y="20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2239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1pPr>
    <a:lvl2pPr indent="228590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2pPr>
    <a:lvl3pPr indent="457179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3pPr>
    <a:lvl4pPr indent="685767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4pPr>
    <a:lvl5pPr indent="914355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5pPr>
    <a:lvl6pPr indent="1142945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6pPr>
    <a:lvl7pPr indent="1371536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7pPr>
    <a:lvl8pPr indent="1600124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8pPr>
    <a:lvl9pPr indent="1828712" defTabSz="457179" latinLnBrk="0">
      <a:lnSpc>
        <a:spcPct val="117999"/>
      </a:lnSpc>
      <a:defRPr sz="23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2" y="11859862"/>
            <a:ext cx="21971003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9"/>
            <a:ext cx="21971003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50" y="7223197"/>
            <a:ext cx="21971001" cy="1905002"/>
          </a:xfrm>
          <a:prstGeom prst="rect">
            <a:avLst/>
          </a:prstGeom>
        </p:spPr>
        <p:txBody>
          <a:bodyPr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9" y="4920851"/>
            <a:ext cx="21971001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9" y="1075928"/>
            <a:ext cx="21971001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9" y="8262180"/>
            <a:ext cx="21971001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9" y="10675454"/>
            <a:ext cx="20200052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5" cy="3836280"/>
          </a:xfrm>
          <a:prstGeom prst="rect">
            <a:avLst/>
          </a:prstGeom>
        </p:spPr>
        <p:txBody>
          <a:bodyPr/>
          <a:lstStyle>
            <a:lvl1pPr marL="638892" indent="-469878">
              <a:spcBef>
                <a:spcPts val="0"/>
              </a:spcBef>
              <a:buSzTx/>
              <a:buNone/>
              <a:defRPr sz="84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892" indent="-469878">
              <a:spcBef>
                <a:spcPts val="0"/>
              </a:spcBef>
              <a:buSzTx/>
              <a:buNone/>
              <a:defRPr sz="84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892" indent="-469878">
              <a:spcBef>
                <a:spcPts val="0"/>
              </a:spcBef>
              <a:buSzTx/>
              <a:buNone/>
              <a:defRPr sz="84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892" indent="-469878">
              <a:spcBef>
                <a:spcPts val="0"/>
              </a:spcBef>
              <a:buSzTx/>
              <a:buNone/>
              <a:defRPr sz="84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892" indent="-469878">
              <a:spcBef>
                <a:spcPts val="0"/>
              </a:spcBef>
              <a:buSzTx/>
              <a:buNone/>
              <a:defRPr sz="84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2" y="1016005"/>
            <a:ext cx="7439099" cy="5949678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1" y="3978283"/>
            <a:ext cx="10439399" cy="12150182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691" y="495300"/>
            <a:ext cx="16611601" cy="12458700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1333501" y="-5524500"/>
            <a:ext cx="27051001" cy="21640800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5" y="4260921"/>
            <a:ext cx="20726400" cy="294005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1" y="7772421"/>
            <a:ext cx="17068802" cy="35052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640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95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71" y="8813865"/>
            <a:ext cx="20726400" cy="2724150"/>
          </a:xfrm>
        </p:spPr>
        <p:txBody>
          <a:bodyPr anchor="t"/>
          <a:lstStyle>
            <a:lvl1pPr algn="l">
              <a:defRPr sz="93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71" y="5813441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28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588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3pPr>
            <a:lvl4pPr marL="3264877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4pPr>
            <a:lvl5pPr marL="4353166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5pPr>
            <a:lvl6pPr marL="5441457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6pPr>
            <a:lvl7pPr marL="6529749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7pPr>
            <a:lvl8pPr marL="7618038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8pPr>
            <a:lvl9pPr marL="8706332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170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33"/>
            <a:ext cx="10769600" cy="9051926"/>
          </a:xfrm>
        </p:spPr>
        <p:txBody>
          <a:bodyPr/>
          <a:lstStyle>
            <a:lvl1pPr>
              <a:defRPr sz="6800"/>
            </a:lvl1pPr>
            <a:lvl2pPr>
              <a:defRPr sz="59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2" y="3200433"/>
            <a:ext cx="10769600" cy="9051926"/>
          </a:xfrm>
        </p:spPr>
        <p:txBody>
          <a:bodyPr/>
          <a:lstStyle>
            <a:lvl1pPr>
              <a:defRPr sz="6800"/>
            </a:lvl1pPr>
            <a:lvl2pPr>
              <a:defRPr sz="59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75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6" y="3070226"/>
            <a:ext cx="10773836" cy="1279524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088289" indent="0">
              <a:buNone/>
              <a:defRPr sz="4800" b="1"/>
            </a:lvl2pPr>
            <a:lvl3pPr marL="2176588" indent="0">
              <a:buNone/>
              <a:defRPr sz="4300" b="1"/>
            </a:lvl3pPr>
            <a:lvl4pPr marL="3264877" indent="0">
              <a:buNone/>
              <a:defRPr sz="4100" b="1"/>
            </a:lvl4pPr>
            <a:lvl5pPr marL="4353166" indent="0">
              <a:buNone/>
              <a:defRPr sz="4100" b="1"/>
            </a:lvl5pPr>
            <a:lvl6pPr marL="5441457" indent="0">
              <a:buNone/>
              <a:defRPr sz="4100" b="1"/>
            </a:lvl6pPr>
            <a:lvl7pPr marL="6529749" indent="0">
              <a:buNone/>
              <a:defRPr sz="4100" b="1"/>
            </a:lvl7pPr>
            <a:lvl8pPr marL="7618038" indent="0">
              <a:buNone/>
              <a:defRPr sz="4100" b="1"/>
            </a:lvl8pPr>
            <a:lvl9pPr marL="8706332" indent="0">
              <a:buNone/>
              <a:defRPr sz="41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6" y="4349748"/>
            <a:ext cx="10773836" cy="7902576"/>
          </a:xfrm>
        </p:spPr>
        <p:txBody>
          <a:bodyPr/>
          <a:lstStyle>
            <a:lvl1pPr>
              <a:defRPr sz="5900"/>
            </a:lvl1pPr>
            <a:lvl2pPr>
              <a:defRPr sz="4800"/>
            </a:lvl2pPr>
            <a:lvl3pPr>
              <a:defRPr sz="43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90" y="3070226"/>
            <a:ext cx="10778065" cy="1279524"/>
          </a:xfrm>
        </p:spPr>
        <p:txBody>
          <a:bodyPr anchor="b"/>
          <a:lstStyle>
            <a:lvl1pPr marL="0" indent="0">
              <a:buNone/>
              <a:defRPr sz="5900" b="1"/>
            </a:lvl1pPr>
            <a:lvl2pPr marL="1088289" indent="0">
              <a:buNone/>
              <a:defRPr sz="4800" b="1"/>
            </a:lvl2pPr>
            <a:lvl3pPr marL="2176588" indent="0">
              <a:buNone/>
              <a:defRPr sz="4300" b="1"/>
            </a:lvl3pPr>
            <a:lvl4pPr marL="3264877" indent="0">
              <a:buNone/>
              <a:defRPr sz="4100" b="1"/>
            </a:lvl4pPr>
            <a:lvl5pPr marL="4353166" indent="0">
              <a:buNone/>
              <a:defRPr sz="4100" b="1"/>
            </a:lvl5pPr>
            <a:lvl6pPr marL="5441457" indent="0">
              <a:buNone/>
              <a:defRPr sz="4100" b="1"/>
            </a:lvl6pPr>
            <a:lvl7pPr marL="6529749" indent="0">
              <a:buNone/>
              <a:defRPr sz="4100" b="1"/>
            </a:lvl7pPr>
            <a:lvl8pPr marL="7618038" indent="0">
              <a:buNone/>
              <a:defRPr sz="4100" b="1"/>
            </a:lvl8pPr>
            <a:lvl9pPr marL="8706332" indent="0">
              <a:buNone/>
              <a:defRPr sz="41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90" y="4349748"/>
            <a:ext cx="10778065" cy="7902576"/>
          </a:xfrm>
        </p:spPr>
        <p:txBody>
          <a:bodyPr/>
          <a:lstStyle>
            <a:lvl1pPr>
              <a:defRPr sz="5900"/>
            </a:lvl1pPr>
            <a:lvl2pPr>
              <a:defRPr sz="4800"/>
            </a:lvl2pPr>
            <a:lvl3pPr>
              <a:defRPr sz="43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42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399"/>
            <a:ext cx="26746201" cy="16018934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9" y="7124700"/>
            <a:ext cx="21971001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7690" y="1106138"/>
            <a:ext cx="21968620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9" y="11609910"/>
            <a:ext cx="21971001" cy="1116952"/>
          </a:xfrm>
          <a:prstGeom prst="rect">
            <a:avLst/>
          </a:prstGeom>
        </p:spPr>
        <p:txBody>
          <a:bodyPr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522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572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5" y="546106"/>
            <a:ext cx="8022169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83" y="546173"/>
            <a:ext cx="13631333" cy="11706226"/>
          </a:xfrm>
        </p:spPr>
        <p:txBody>
          <a:bodyPr/>
          <a:lstStyle>
            <a:lvl1pPr>
              <a:defRPr sz="7500"/>
            </a:lvl1pPr>
            <a:lvl2pPr>
              <a:defRPr sz="6800"/>
            </a:lvl2pPr>
            <a:lvl3pPr>
              <a:defRPr sz="59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5" y="2870207"/>
            <a:ext cx="8022169" cy="9382126"/>
          </a:xfrm>
        </p:spPr>
        <p:txBody>
          <a:bodyPr/>
          <a:lstStyle>
            <a:lvl1pPr marL="0" indent="0">
              <a:buNone/>
              <a:defRPr sz="3400"/>
            </a:lvl1pPr>
            <a:lvl2pPr marL="1088289" indent="0">
              <a:buNone/>
              <a:defRPr sz="3000"/>
            </a:lvl2pPr>
            <a:lvl3pPr marL="2176588" indent="0">
              <a:buNone/>
              <a:defRPr sz="2500"/>
            </a:lvl3pPr>
            <a:lvl4pPr marL="3264877" indent="0">
              <a:buNone/>
              <a:defRPr sz="2300"/>
            </a:lvl4pPr>
            <a:lvl5pPr marL="4353166" indent="0">
              <a:buNone/>
              <a:defRPr sz="2300"/>
            </a:lvl5pPr>
            <a:lvl6pPr marL="5441457" indent="0">
              <a:buNone/>
              <a:defRPr sz="2300"/>
            </a:lvl6pPr>
            <a:lvl7pPr marL="6529749" indent="0">
              <a:buNone/>
              <a:defRPr sz="2300"/>
            </a:lvl7pPr>
            <a:lvl8pPr marL="7618038" indent="0">
              <a:buNone/>
              <a:defRPr sz="2300"/>
            </a:lvl8pPr>
            <a:lvl9pPr marL="8706332" indent="0">
              <a:buNone/>
              <a:defRPr sz="23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182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9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9" y="1225550"/>
            <a:ext cx="14630400" cy="8229600"/>
          </a:xfrm>
        </p:spPr>
        <p:txBody>
          <a:bodyPr/>
          <a:lstStyle>
            <a:lvl1pPr marL="0" indent="0">
              <a:buNone/>
              <a:defRPr sz="7500"/>
            </a:lvl1pPr>
            <a:lvl2pPr marL="1088289" indent="0">
              <a:buNone/>
              <a:defRPr sz="6800"/>
            </a:lvl2pPr>
            <a:lvl3pPr marL="2176588" indent="0">
              <a:buNone/>
              <a:defRPr sz="5900"/>
            </a:lvl3pPr>
            <a:lvl4pPr marL="3264877" indent="0">
              <a:buNone/>
              <a:defRPr sz="4800"/>
            </a:lvl4pPr>
            <a:lvl5pPr marL="4353166" indent="0">
              <a:buNone/>
              <a:defRPr sz="4800"/>
            </a:lvl5pPr>
            <a:lvl6pPr marL="5441457" indent="0">
              <a:buNone/>
              <a:defRPr sz="4800"/>
            </a:lvl6pPr>
            <a:lvl7pPr marL="6529749" indent="0">
              <a:buNone/>
              <a:defRPr sz="4800"/>
            </a:lvl7pPr>
            <a:lvl8pPr marL="7618038" indent="0">
              <a:buNone/>
              <a:defRPr sz="4800"/>
            </a:lvl8pPr>
            <a:lvl9pPr marL="8706332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9" y="10734689"/>
            <a:ext cx="14630400" cy="1609726"/>
          </a:xfrm>
        </p:spPr>
        <p:txBody>
          <a:bodyPr/>
          <a:lstStyle>
            <a:lvl1pPr marL="0" indent="0">
              <a:buNone/>
              <a:defRPr sz="3400"/>
            </a:lvl1pPr>
            <a:lvl2pPr marL="1088289" indent="0">
              <a:buNone/>
              <a:defRPr sz="3000"/>
            </a:lvl2pPr>
            <a:lvl3pPr marL="2176588" indent="0">
              <a:buNone/>
              <a:defRPr sz="2500"/>
            </a:lvl3pPr>
            <a:lvl4pPr marL="3264877" indent="0">
              <a:buNone/>
              <a:defRPr sz="2300"/>
            </a:lvl4pPr>
            <a:lvl5pPr marL="4353166" indent="0">
              <a:buNone/>
              <a:defRPr sz="2300"/>
            </a:lvl5pPr>
            <a:lvl6pPr marL="5441457" indent="0">
              <a:buNone/>
              <a:defRPr sz="2300"/>
            </a:lvl6pPr>
            <a:lvl7pPr marL="6529749" indent="0">
              <a:buNone/>
              <a:defRPr sz="2300"/>
            </a:lvl7pPr>
            <a:lvl8pPr marL="7618038" indent="0">
              <a:buNone/>
              <a:defRPr sz="2300"/>
            </a:lvl8pPr>
            <a:lvl9pPr marL="8706332" indent="0">
              <a:buNone/>
              <a:defRPr sz="23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896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781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11" y="549341"/>
            <a:ext cx="5486402" cy="11703050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5" y="549341"/>
            <a:ext cx="16052800" cy="1170305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4EEA-252D-394B-96EF-2135A810F2D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B035D-6C2A-624E-8929-5E3FADF085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90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9" y="1270007"/>
            <a:ext cx="9779001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9" y="7060576"/>
            <a:ext cx="9779001" cy="5385424"/>
          </a:xfrm>
          <a:prstGeom prst="rect">
            <a:avLst/>
          </a:prstGeom>
        </p:spPr>
        <p:txBody>
          <a:bodyPr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511" y="13080252"/>
            <a:ext cx="350498" cy="3795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9" y="2372962"/>
            <a:ext cx="21971001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496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9" y="2372962"/>
            <a:ext cx="9779001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9" y="4248505"/>
            <a:ext cx="9779001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8" tIns="45718" rIns="91438" bIns="45718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9" y="1079500"/>
            <a:ext cx="9779001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3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511" y="13080252"/>
            <a:ext cx="350498" cy="3795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9" y="1079501"/>
            <a:ext cx="21971001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9" y="2372962"/>
            <a:ext cx="21971001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9" y="1079500"/>
            <a:ext cx="21971001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9" y="2372962"/>
            <a:ext cx="21971001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463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463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463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463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463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463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9" y="1079500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9" tIns="50799" rIns="50799" bIns="50799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9" y="4248504"/>
            <a:ext cx="21971001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9" tIns="50799" rIns="50799" bIns="50799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511" y="13076018"/>
            <a:ext cx="350498" cy="379589"/>
          </a:xfrm>
          <a:prstGeom prst="rect">
            <a:avLst/>
          </a:prstGeom>
          <a:ln w="12700">
            <a:miter lim="400000"/>
          </a:ln>
        </p:spPr>
        <p:txBody>
          <a:bodyPr wrap="none" lIns="50799" tIns="50799" rIns="50799" bIns="50799" anchor="b">
            <a:spAutoFit/>
          </a:bodyPr>
          <a:lstStyle>
            <a:lvl1pPr algn="ctr" defTabSz="584173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221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572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140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712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282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7854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427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6999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564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136" marR="0" indent="-609572" algn="l" defTabSz="2438221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17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11" y="549289"/>
            <a:ext cx="21945602" cy="2286002"/>
          </a:xfrm>
          <a:prstGeom prst="rect">
            <a:avLst/>
          </a:prstGeom>
        </p:spPr>
        <p:txBody>
          <a:bodyPr vert="horz" lIns="217659" tIns="108833" rIns="217659" bIns="108833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11" y="3200433"/>
            <a:ext cx="21945602" cy="9051926"/>
          </a:xfrm>
          <a:prstGeom prst="rect">
            <a:avLst/>
          </a:prstGeom>
        </p:spPr>
        <p:txBody>
          <a:bodyPr vert="horz" lIns="217659" tIns="108833" rIns="217659" bIns="108833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69"/>
            <a:ext cx="5689600" cy="730250"/>
          </a:xfrm>
          <a:prstGeom prst="rect">
            <a:avLst/>
          </a:prstGeom>
        </p:spPr>
        <p:txBody>
          <a:bodyPr vert="horz" lIns="217659" tIns="108833" rIns="217659" bIns="108833" rtlCol="0" anchor="ctr"/>
          <a:lstStyle>
            <a:lvl1pPr algn="l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9" hangingPunct="1">
              <a:lnSpc>
                <a:spcPct val="100000"/>
              </a:lnSpc>
              <a:spcBef>
                <a:spcPts val="0"/>
              </a:spcBef>
            </a:pPr>
            <a:fld id="{98A34EEA-252D-394B-96EF-2135A810F2D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88289" hangingPunct="1">
                <a:lnSpc>
                  <a:spcPct val="100000"/>
                </a:lnSpc>
                <a:spcBef>
                  <a:spcPts val="0"/>
                </a:spcBef>
              </a:pPr>
              <a:t>6/26/23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5" y="12712769"/>
            <a:ext cx="7721600" cy="730250"/>
          </a:xfrm>
          <a:prstGeom prst="rect">
            <a:avLst/>
          </a:prstGeom>
        </p:spPr>
        <p:txBody>
          <a:bodyPr vert="horz" lIns="217659" tIns="108833" rIns="217659" bIns="108833" rtlCol="0" anchor="ctr"/>
          <a:lstStyle>
            <a:lvl1pPr algn="ctr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9" hangingPunct="1">
              <a:lnSpc>
                <a:spcPct val="100000"/>
              </a:lnSpc>
              <a:spcBef>
                <a:spcPts val="0"/>
              </a:spcBef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69"/>
            <a:ext cx="5689600" cy="730250"/>
          </a:xfrm>
          <a:prstGeom prst="rect">
            <a:avLst/>
          </a:prstGeom>
        </p:spPr>
        <p:txBody>
          <a:bodyPr vert="horz" lIns="217659" tIns="108833" rIns="217659" bIns="108833" rtlCol="0" anchor="ctr"/>
          <a:lstStyle>
            <a:lvl1pPr algn="r">
              <a:defRPr sz="3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289" hangingPunct="1">
              <a:lnSpc>
                <a:spcPct val="100000"/>
              </a:lnSpc>
              <a:spcBef>
                <a:spcPts val="0"/>
              </a:spcBef>
            </a:pPr>
            <a:fld id="{284B035D-6C2A-624E-8929-5E3FADF0859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88289" hangingPunct="1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90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08828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22" indent="-816222" algn="l" defTabSz="1088289" rtl="0" eaLnBrk="1" latinLnBrk="0" hangingPunct="1">
        <a:spcBef>
          <a:spcPct val="20000"/>
        </a:spcBef>
        <a:buFont typeface="Arial"/>
        <a:buChar char="•"/>
        <a:defRPr sz="75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474" indent="-680183" algn="l" defTabSz="1088289" rtl="0" eaLnBrk="1" latinLnBrk="0" hangingPunct="1">
        <a:spcBef>
          <a:spcPct val="20000"/>
        </a:spcBef>
        <a:buFont typeface="Arial"/>
        <a:buChar char="–"/>
        <a:defRPr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726" indent="-544146" algn="l" defTabSz="1088289" rtl="0" eaLnBrk="1" latinLnBrk="0" hangingPunct="1">
        <a:spcBef>
          <a:spcPct val="20000"/>
        </a:spcBef>
        <a:buFont typeface="Arial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022" indent="-544146" algn="l" defTabSz="1088289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312" indent="-544146" algn="l" defTabSz="1088289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5599" indent="-544146" algn="l" defTabSz="108828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3897" indent="-544146" algn="l" defTabSz="108828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186" indent="-544146" algn="l" defTabSz="108828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478" indent="-544146" algn="l" defTabSz="108828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289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588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877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166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457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749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038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332" algn="l" defTabSz="108828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SPERIMENTO X 2021"/>
          <p:cNvSpPr txBox="1">
            <a:spLocks noGrp="1"/>
          </p:cNvSpPr>
          <p:nvPr>
            <p:ph type="title"/>
          </p:nvPr>
        </p:nvSpPr>
        <p:spPr>
          <a:xfrm>
            <a:off x="398366" y="455567"/>
            <a:ext cx="21971001" cy="276412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6000" dirty="0"/>
              <a:t>ESPERIMENTO </a:t>
            </a:r>
            <a:r>
              <a:rPr lang="it-IT" sz="6000" dirty="0"/>
              <a:t>SPB2</a:t>
            </a:r>
            <a:br>
              <a:rPr lang="it-IT" sz="6000" dirty="0"/>
            </a:br>
            <a:r>
              <a:rPr lang="it-IT" sz="6000" i="1" dirty="0"/>
              <a:t>Super Pressure Balloon 2 </a:t>
            </a:r>
            <a:br>
              <a:rPr lang="it-IT" sz="6000" dirty="0"/>
            </a:br>
            <a:br>
              <a:rPr lang="it-IT" sz="6000" dirty="0"/>
            </a:br>
            <a:r>
              <a:rPr lang="it-IT" sz="5300" dirty="0"/>
              <a:t>Bari, Catania, LNF, Napoli, Roma2, Torino (40 Ric. /20 FTE) </a:t>
            </a:r>
            <a:endParaRPr sz="5300" dirty="0"/>
          </a:p>
        </p:txBody>
      </p:sp>
      <p:sp>
        <p:nvSpPr>
          <p:cNvPr id="152" name="obiettivo"/>
          <p:cNvSpPr txBox="1">
            <a:spLocks noGrp="1"/>
          </p:cNvSpPr>
          <p:nvPr>
            <p:ph type="body" idx="13"/>
          </p:nvPr>
        </p:nvSpPr>
        <p:spPr>
          <a:xfrm>
            <a:off x="244434" y="3258185"/>
            <a:ext cx="21971001" cy="276412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r>
              <a:rPr lang="it-IT" sz="4300" dirty="0">
                <a:solidFill>
                  <a:srgbClr val="FF0000"/>
                </a:solidFill>
              </a:rPr>
              <a:t>Osservazione e studio di Raggi cosmici e neutrini dalla stratosfera </a:t>
            </a:r>
          </a:p>
          <a:p>
            <a:r>
              <a:rPr lang="it-IT" sz="4300" dirty="0">
                <a:solidFill>
                  <a:srgbClr val="FF0000"/>
                </a:solidFill>
              </a:rPr>
              <a:t>		con doppio telescopio, </a:t>
            </a:r>
            <a:r>
              <a:rPr lang="it-IT" sz="4300" dirty="0" err="1">
                <a:solidFill>
                  <a:srgbClr val="FF0000"/>
                </a:solidFill>
              </a:rPr>
              <a:t>Cherenkov</a:t>
            </a:r>
            <a:r>
              <a:rPr lang="it-IT" sz="4300" dirty="0">
                <a:solidFill>
                  <a:srgbClr val="FF0000"/>
                </a:solidFill>
              </a:rPr>
              <a:t> (CT) e a Fluorescenza (FT)</a:t>
            </a:r>
          </a:p>
          <a:p>
            <a:r>
              <a:rPr lang="en-US" sz="3600" b="1" i="1" dirty="0" err="1">
                <a:solidFill>
                  <a:srgbClr val="FF0000"/>
                </a:solidFill>
              </a:rPr>
              <a:t>Precursore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nella</a:t>
            </a:r>
            <a:r>
              <a:rPr lang="en-US" sz="3600" b="1" i="1" dirty="0">
                <a:solidFill>
                  <a:srgbClr val="FF0000"/>
                </a:solidFill>
              </a:rPr>
              <a:t> road map verso la </a:t>
            </a:r>
            <a:r>
              <a:rPr lang="en-US" sz="3600" b="1" i="1" dirty="0" err="1">
                <a:solidFill>
                  <a:srgbClr val="FF0000"/>
                </a:solidFill>
              </a:rPr>
              <a:t>missione</a:t>
            </a:r>
            <a:r>
              <a:rPr lang="en-US" sz="3600" b="1" i="1" dirty="0">
                <a:solidFill>
                  <a:srgbClr val="FF0000"/>
                </a:solidFill>
              </a:rPr>
              <a:t> NASA POEMMA (Probe Of Extreme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Multi Messenger Astrophysics)</a:t>
            </a:r>
            <a:endParaRPr lang="en-US" sz="3600" b="1" i="1" dirty="0">
              <a:solidFill>
                <a:srgbClr val="FF0000"/>
              </a:solidFill>
            </a:endParaRPr>
          </a:p>
          <a:p>
            <a:endParaRPr lang="en-US" sz="3600" b="1" i="1" dirty="0">
              <a:solidFill>
                <a:srgbClr val="FF0000"/>
              </a:solidFill>
            </a:endParaRPr>
          </a:p>
          <a:p>
            <a:endParaRPr lang="it-IT" sz="4300" dirty="0">
              <a:solidFill>
                <a:srgbClr val="FF0000"/>
              </a:solidFill>
            </a:endParaRPr>
          </a:p>
          <a:p>
            <a:endParaRPr sz="4300" dirty="0">
              <a:solidFill>
                <a:srgbClr val="FF0000"/>
              </a:solidFill>
            </a:endParaRPr>
          </a:p>
        </p:txBody>
      </p:sp>
      <p:sp>
        <p:nvSpPr>
          <p:cNvPr id="153" name="Risultati 2020:…"/>
          <p:cNvSpPr txBox="1">
            <a:spLocks noGrp="1"/>
          </p:cNvSpPr>
          <p:nvPr>
            <p:ph type="body" sz="half" idx="1"/>
          </p:nvPr>
        </p:nvSpPr>
        <p:spPr>
          <a:xfrm>
            <a:off x="2279407" y="6330354"/>
            <a:ext cx="11061455" cy="65650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it-IT" sz="3600" b="1" dirty="0">
                <a:solidFill>
                  <a:srgbClr val="FF0000"/>
                </a:solidFill>
              </a:rPr>
              <a:t>Attività </a:t>
            </a:r>
            <a:r>
              <a:rPr sz="3600" b="1" dirty="0">
                <a:solidFill>
                  <a:srgbClr val="FF0000"/>
                </a:solidFill>
              </a:rPr>
              <a:t>202</a:t>
            </a:r>
            <a:r>
              <a:rPr lang="it-IT" sz="3600" b="1" dirty="0">
                <a:solidFill>
                  <a:srgbClr val="FF0000"/>
                </a:solidFill>
              </a:rPr>
              <a:t>2 - 2023</a:t>
            </a:r>
            <a:endParaRPr lang="it-IT" sz="3600" dirty="0">
              <a:solidFill>
                <a:srgbClr val="FF0000"/>
              </a:solidFill>
            </a:endParaRPr>
          </a:p>
          <a:p>
            <a:pPr marL="762000" lvl="1" indent="-685800">
              <a:spcBef>
                <a:spcPts val="1000"/>
              </a:spcBef>
            </a:pPr>
            <a:r>
              <a:rPr lang="it-IT" sz="3600" b="1" dirty="0">
                <a:solidFill>
                  <a:srgbClr val="FF0000"/>
                </a:solidFill>
              </a:rPr>
              <a:t>2022 2° semestre:</a:t>
            </a:r>
            <a:endParaRPr lang="it-IT" sz="3600" dirty="0"/>
          </a:p>
          <a:p>
            <a:pPr marL="76200" lvl="1" indent="0">
              <a:spcBef>
                <a:spcPts val="1000"/>
              </a:spcBef>
              <a:buNone/>
            </a:pPr>
            <a:r>
              <a:rPr lang="it-IT" sz="3600" dirty="0"/>
              <a:t> - Completamento Payload (CT+FT)</a:t>
            </a:r>
          </a:p>
          <a:p>
            <a:pPr marL="76200" lvl="1" indent="0">
              <a:spcBef>
                <a:spcPts val="1000"/>
              </a:spcBef>
              <a:buNone/>
            </a:pPr>
            <a:r>
              <a:rPr lang="it-IT" sz="3600" dirty="0"/>
              <a:t> - Realizzazione Data Processor/CPU in Italia</a:t>
            </a:r>
          </a:p>
          <a:p>
            <a:pPr marL="76200" lvl="1" indent="0">
              <a:spcBef>
                <a:spcPts val="1000"/>
              </a:spcBef>
              <a:buNone/>
            </a:pPr>
            <a:r>
              <a:rPr lang="it-IT" sz="3600" dirty="0"/>
              <a:t> - </a:t>
            </a:r>
            <a:r>
              <a:rPr lang="it-IT" sz="3600" dirty="0" err="1"/>
              <a:t>Tests</a:t>
            </a:r>
            <a:r>
              <a:rPr lang="it-IT" sz="3600" dirty="0"/>
              <a:t> in Termo-Vuoto in Italia del piano focale FT</a:t>
            </a:r>
          </a:p>
          <a:p>
            <a:pPr marL="76200" lvl="1" indent="0">
              <a:spcBef>
                <a:spcPts val="1000"/>
              </a:spcBef>
              <a:buNone/>
            </a:pPr>
            <a:r>
              <a:rPr lang="it-IT" sz="3600" dirty="0"/>
              <a:t> - Integrazione in USA (Colorado)</a:t>
            </a:r>
          </a:p>
          <a:p>
            <a:pPr marL="762000" lvl="1" indent="-685800">
              <a:spcBef>
                <a:spcPts val="1000"/>
              </a:spcBef>
            </a:pPr>
            <a:r>
              <a:rPr lang="it-IT" sz="3600" b="1" dirty="0">
                <a:solidFill>
                  <a:srgbClr val="FF0000"/>
                </a:solidFill>
              </a:rPr>
              <a:t>2023:</a:t>
            </a:r>
          </a:p>
          <a:p>
            <a:pPr marL="762000" lvl="1" indent="-685800">
              <a:spcBef>
                <a:spcPts val="1000"/>
              </a:spcBef>
              <a:buFontTx/>
              <a:buChar char="-"/>
            </a:pPr>
            <a:r>
              <a:rPr lang="it-IT" sz="3600" dirty="0"/>
              <a:t>Spedizione in Nuova Zelanda</a:t>
            </a:r>
          </a:p>
          <a:p>
            <a:pPr marL="762000" lvl="1" indent="-685800">
              <a:spcBef>
                <a:spcPts val="1000"/>
              </a:spcBef>
              <a:buFontTx/>
              <a:buChar char="-"/>
            </a:pPr>
            <a:r>
              <a:rPr lang="it-IT" sz="3600" dirty="0"/>
              <a:t>Integrazione e Preparazione al lancio</a:t>
            </a:r>
          </a:p>
          <a:p>
            <a:pPr marL="76200" lvl="1" indent="0">
              <a:spcBef>
                <a:spcPts val="1000"/>
              </a:spcBef>
              <a:buNone/>
            </a:pPr>
            <a:r>
              <a:rPr lang="it-IT" sz="3600" dirty="0"/>
              <a:t>-   </a:t>
            </a:r>
            <a:r>
              <a:rPr lang="it-IT" sz="3600" b="1" dirty="0">
                <a:solidFill>
                  <a:srgbClr val="FF0000"/>
                </a:solidFill>
              </a:rPr>
              <a:t>Lancio: 12 Maggio 2023 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5" name="collaborazione"/>
          <p:cNvSpPr txBox="1"/>
          <p:nvPr/>
        </p:nvSpPr>
        <p:spPr>
          <a:xfrm>
            <a:off x="14332193" y="226061"/>
            <a:ext cx="9181122" cy="1963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>
              <a:lnSpc>
                <a:spcPct val="30000"/>
              </a:lnSpc>
            </a:pPr>
            <a:r>
              <a:rPr lang="it-IT" dirty="0"/>
              <a:t> </a:t>
            </a:r>
            <a:r>
              <a:rPr lang="it-IT" sz="4400" b="1" dirty="0">
                <a:solidFill>
                  <a:srgbClr val="0000FF"/>
                </a:solidFill>
              </a:rPr>
              <a:t>Collaborazione Internazionale</a:t>
            </a:r>
          </a:p>
          <a:p>
            <a:pPr>
              <a:lnSpc>
                <a:spcPct val="30000"/>
              </a:lnSpc>
            </a:pPr>
            <a:r>
              <a:rPr lang="it-IT" sz="4400" b="1" dirty="0">
                <a:solidFill>
                  <a:srgbClr val="0000FF"/>
                </a:solidFill>
              </a:rPr>
              <a:t>        JEM-EUSO - POEMMA</a:t>
            </a:r>
          </a:p>
          <a:p>
            <a:pPr>
              <a:lnSpc>
                <a:spcPct val="30000"/>
              </a:lnSpc>
            </a:pPr>
            <a:r>
              <a:rPr lang="it-IT" sz="4400" b="1" dirty="0">
                <a:solidFill>
                  <a:srgbClr val="0000FF"/>
                </a:solidFill>
              </a:rPr>
              <a:t>UHECR e neutrini dallo spazio</a:t>
            </a:r>
            <a:endParaRPr sz="4400" b="1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shot 2020-06-28 at 01.5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0238" y="2634616"/>
            <a:ext cx="5863811" cy="4752773"/>
          </a:xfrm>
          <a:prstGeom prst="rect">
            <a:avLst/>
          </a:prstGeom>
        </p:spPr>
      </p:pic>
      <p:pic>
        <p:nvPicPr>
          <p:cNvPr id="4" name="Picture 3" descr="A picture containing text, outdoor, sky, transport&#10;&#10;Description automatically generated">
            <a:extLst>
              <a:ext uri="{FF2B5EF4-FFF2-40B4-BE49-F238E27FC236}">
                <a16:creationId xmlns:a16="http://schemas.microsoft.com/office/drawing/2014/main" id="{AA11E819-BAC6-5DEA-7923-A68FB9F98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93" y="8060840"/>
            <a:ext cx="7772400" cy="47939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8AD6150-57E9-8560-E085-E7A2B6DCF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6" y="3226661"/>
            <a:ext cx="11807904" cy="8205492"/>
          </a:xfrm>
          <a:prstGeom prst="rect">
            <a:avLst/>
          </a:prstGeom>
        </p:spPr>
      </p:pic>
      <p:pic>
        <p:nvPicPr>
          <p:cNvPr id="5" name="Picture 4" descr="A picture containing text, screenshot, sky, hot air balloon&#10;&#10;Description automatically generated">
            <a:extLst>
              <a:ext uri="{FF2B5EF4-FFF2-40B4-BE49-F238E27FC236}">
                <a16:creationId xmlns:a16="http://schemas.microsoft.com/office/drawing/2014/main" id="{9DEF202E-B203-D38A-6942-E48C0EBBE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200" y="236779"/>
            <a:ext cx="9550400" cy="6636719"/>
          </a:xfrm>
          <a:prstGeom prst="rect">
            <a:avLst/>
          </a:prstGeom>
        </p:spPr>
      </p:pic>
      <p:pic>
        <p:nvPicPr>
          <p:cNvPr id="7" name="Picture 6" descr="A picture containing screenshot, text, sky, multimedia software&#10;&#10;Description automatically generated">
            <a:extLst>
              <a:ext uri="{FF2B5EF4-FFF2-40B4-BE49-F238E27FC236}">
                <a16:creationId xmlns:a16="http://schemas.microsoft.com/office/drawing/2014/main" id="{6EB6EDED-6ADC-4B82-6DFE-1A001D8AA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904" y="7813298"/>
            <a:ext cx="6146800" cy="4271505"/>
          </a:xfrm>
          <a:prstGeom prst="rect">
            <a:avLst/>
          </a:prstGeom>
        </p:spPr>
      </p:pic>
      <p:pic>
        <p:nvPicPr>
          <p:cNvPr id="9" name="Picture 8" descr="A balloon in the sky&#10;&#10;Description automatically generated with low confidence">
            <a:extLst>
              <a:ext uri="{FF2B5EF4-FFF2-40B4-BE49-F238E27FC236}">
                <a16:creationId xmlns:a16="http://schemas.microsoft.com/office/drawing/2014/main" id="{20993264-717D-B2D7-5990-B88E8D8B9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704" y="7813299"/>
            <a:ext cx="6146800" cy="4271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97B03-CDFE-D9C4-6FF8-13A5C59CCED6}"/>
              </a:ext>
            </a:extLst>
          </p:cNvPr>
          <p:cNvSpPr txBox="1"/>
          <p:nvPr/>
        </p:nvSpPr>
        <p:spPr>
          <a:xfrm>
            <a:off x="779938" y="1425389"/>
            <a:ext cx="1047434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Lancio da Wanaka, NZ – 12 Maggio 2023</a:t>
            </a:r>
          </a:p>
        </p:txBody>
      </p:sp>
    </p:spTree>
    <p:extLst>
      <p:ext uri="{BB962C8B-B14F-4D97-AF65-F5344CB8AC3E}">
        <p14:creationId xmlns:p14="http://schemas.microsoft.com/office/powerpoint/2010/main" val="276473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1B3F2-69D6-2C22-70AD-564A0298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7" y="3997983"/>
            <a:ext cx="6279730" cy="8886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467D-B2AB-0E68-5C8F-DFF324D4A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46" y="4325004"/>
            <a:ext cx="6636154" cy="9390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FAC37-901B-D0FF-52A8-1CC925E125BF}"/>
              </a:ext>
            </a:extLst>
          </p:cNvPr>
          <p:cNvSpPr txBox="1"/>
          <p:nvPr/>
        </p:nvSpPr>
        <p:spPr>
          <a:xfrm>
            <a:off x="10236200" y="1879600"/>
            <a:ext cx="18473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A271F-4315-7B47-B45E-EBC1CC9F489C}"/>
              </a:ext>
            </a:extLst>
          </p:cNvPr>
          <p:cNvSpPr txBox="1"/>
          <p:nvPr/>
        </p:nvSpPr>
        <p:spPr>
          <a:xfrm>
            <a:off x="1092200" y="990600"/>
            <a:ext cx="17575645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IT" sz="3200" b="1" dirty="0"/>
              <a:t>Volo terminato in anticipo dopo 2 giorni, a causa di una perdita di elio nel pallone superpressurizzato. 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IT" sz="3200" b="1" dirty="0"/>
              <a:t>Payload andato perso nell’oceano – Circa 36 ore  di dati disponibili da analizzare 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IT" sz="3200" b="1" dirty="0">
                <a:solidFill>
                  <a:srgbClr val="FF0000"/>
                </a:solidFill>
              </a:rPr>
              <a:t>Progetto per un terzo volo (SPB3) nel 2026 con nuovo Payload e lancio offerto dalla NASA</a:t>
            </a:r>
          </a:p>
        </p:txBody>
      </p:sp>
    </p:spTree>
    <p:extLst>
      <p:ext uri="{BB962C8B-B14F-4D97-AF65-F5344CB8AC3E}">
        <p14:creationId xmlns:p14="http://schemas.microsoft.com/office/powerpoint/2010/main" val="185348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ESPERIMENTO X 20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6600" dirty="0"/>
              <a:t>SPB2</a:t>
            </a:r>
            <a:r>
              <a:rPr sz="6600" dirty="0"/>
              <a:t> 202</a:t>
            </a:r>
            <a:r>
              <a:rPr lang="it-IT" sz="6600" dirty="0"/>
              <a:t>3-24 - LNF</a:t>
            </a:r>
            <a:endParaRPr sz="6600" dirty="0"/>
          </a:p>
        </p:txBody>
      </p:sp>
      <p:sp>
        <p:nvSpPr>
          <p:cNvPr id="159" name="FTE: aaa (51%, resp. loc), bbb (51%), ccc (20%), ……"/>
          <p:cNvSpPr txBox="1">
            <a:spLocks noGrp="1"/>
          </p:cNvSpPr>
          <p:nvPr>
            <p:ph type="body" idx="1"/>
          </p:nvPr>
        </p:nvSpPr>
        <p:spPr>
          <a:xfrm>
            <a:off x="4440221" y="2666616"/>
            <a:ext cx="19751364" cy="105836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1000"/>
              </a:spcBef>
            </a:pPr>
            <a:r>
              <a:rPr sz="3200" b="1" dirty="0">
                <a:solidFill>
                  <a:srgbClr val="FF0000"/>
                </a:solidFill>
              </a:rPr>
              <a:t>FTE:</a:t>
            </a:r>
            <a:r>
              <a:rPr sz="3200" dirty="0"/>
              <a:t> </a:t>
            </a:r>
            <a:r>
              <a:rPr lang="it-IT" sz="3200" dirty="0"/>
              <a:t>M. Ricci</a:t>
            </a:r>
            <a:r>
              <a:rPr sz="3200" dirty="0"/>
              <a:t> (</a:t>
            </a:r>
            <a:r>
              <a:rPr lang="it-IT" sz="3200" dirty="0"/>
              <a:t>50% </a:t>
            </a:r>
            <a:r>
              <a:rPr lang="it-IT" sz="3200" dirty="0" err="1"/>
              <a:t>Assoc</a:t>
            </a:r>
            <a:r>
              <a:rPr lang="it-IT" sz="3200" dirty="0"/>
              <a:t>. Senior</a:t>
            </a:r>
            <a:r>
              <a:rPr sz="3200" dirty="0"/>
              <a:t>)</a:t>
            </a:r>
            <a:r>
              <a:rPr lang="it-IT" sz="3200" dirty="0"/>
              <a:t>, </a:t>
            </a:r>
            <a:r>
              <a:rPr lang="it-IT" sz="3200" dirty="0" err="1"/>
              <a:t>F</a:t>
            </a:r>
            <a:r>
              <a:rPr lang="it-IT" sz="3200" dirty="0"/>
              <a:t>. Ronga (Affiliato); 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it-IT" sz="3200" dirty="0">
                <a:solidFill>
                  <a:srgbClr val="FF0000"/>
                </a:solidFill>
              </a:rPr>
              <a:t>	Sigla in Dotazioni Gr. II LNF, </a:t>
            </a:r>
            <a:r>
              <a:rPr lang="it-IT" sz="3200" dirty="0" err="1">
                <a:solidFill>
                  <a:srgbClr val="FF0000"/>
                </a:solidFill>
              </a:rPr>
              <a:t>Resp</a:t>
            </a:r>
            <a:r>
              <a:rPr lang="it-IT" sz="3200" dirty="0">
                <a:solidFill>
                  <a:srgbClr val="FF0000"/>
                </a:solidFill>
              </a:rPr>
              <a:t>. G. Mazzitelli</a:t>
            </a:r>
            <a:endParaRPr lang="it-IT" sz="3200" dirty="0"/>
          </a:p>
          <a:p>
            <a:pPr>
              <a:spcBef>
                <a:spcPts val="1000"/>
              </a:spcBef>
            </a:pPr>
            <a:endParaRPr sz="3200" dirty="0"/>
          </a:p>
          <a:p>
            <a:pPr>
              <a:spcBef>
                <a:spcPts val="1000"/>
              </a:spcBef>
            </a:pPr>
            <a:r>
              <a:rPr lang="it-IT" sz="3200" b="1" dirty="0">
                <a:solidFill>
                  <a:srgbClr val="FF0000"/>
                </a:solidFill>
              </a:rPr>
              <a:t>Nessuna </a:t>
            </a:r>
            <a:r>
              <a:rPr sz="3200" b="1" dirty="0" err="1">
                <a:solidFill>
                  <a:srgbClr val="FF0000"/>
                </a:solidFill>
              </a:rPr>
              <a:t>Attività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HW </a:t>
            </a:r>
            <a:r>
              <a:rPr sz="3200" b="1" dirty="0">
                <a:solidFill>
                  <a:srgbClr val="FF0000"/>
                </a:solidFill>
              </a:rPr>
              <a:t>a carico LNF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/>
              <a:t>e quindi nessuna richiesta di </a:t>
            </a:r>
            <a:r>
              <a:rPr lang="it-IT" sz="3200" b="1" dirty="0" err="1"/>
              <a:t>m.u</a:t>
            </a:r>
            <a:r>
              <a:rPr lang="it-IT" sz="3200" b="1" dirty="0"/>
              <a:t>. Servizi</a:t>
            </a:r>
          </a:p>
          <a:p>
            <a:pPr marL="0" indent="0">
              <a:spcBef>
                <a:spcPts val="1000"/>
              </a:spcBef>
              <a:buNone/>
            </a:pPr>
            <a:endParaRPr lang="it-IT" sz="3200" b="1" dirty="0"/>
          </a:p>
          <a:p>
            <a:pPr defTabSz="1038285" hangingPunct="1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 err="1">
                <a:solidFill>
                  <a:srgbClr val="FF0000"/>
                </a:solidFill>
                <a:latin typeface="Arial"/>
                <a:cs typeface="Arial"/>
              </a:rPr>
              <a:t>Attività</a:t>
            </a:r>
            <a:r>
              <a:rPr lang="en-US" sz="3200" b="1" kern="1200" dirty="0">
                <a:solidFill>
                  <a:srgbClr val="FF0000"/>
                </a:solidFill>
                <a:latin typeface="Arial"/>
                <a:cs typeface="Arial"/>
              </a:rPr>
              <a:t> 2022 – 2023 LNF</a:t>
            </a:r>
            <a:r>
              <a:rPr lang="en-US" sz="3200" b="1"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lvl="1" defTabSz="103828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sviluppo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R&amp;D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SiPM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per lo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spazio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(in collab. con Roma 2)</a:t>
            </a:r>
          </a:p>
          <a:p>
            <a:pPr lvl="1" defTabSz="103828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supporto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alle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fasi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di test e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integrazione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del Payload</a:t>
            </a:r>
          </a:p>
          <a:p>
            <a:pPr lvl="1" defTabSz="103828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Coordinamento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Gruppo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Italiano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nell’Executive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Committee JEM-EUSO</a:t>
            </a:r>
          </a:p>
          <a:p>
            <a:pPr lvl="1" defTabSz="1038285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Attività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 editorial Speaker’s Office (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pubblicazioni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3200" kern="1200" dirty="0" err="1">
                <a:solidFill>
                  <a:prstClr val="black"/>
                </a:solidFill>
                <a:latin typeface="Arial"/>
                <a:cs typeface="Arial"/>
              </a:rPr>
              <a:t>conferenze</a:t>
            </a:r>
            <a:r>
              <a:rPr lang="en-US" sz="3200" kern="1200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</a:p>
          <a:p>
            <a:pPr marL="609568" lvl="1" indent="0" defTabSz="1038285">
              <a:lnSpc>
                <a:spcPct val="100000"/>
              </a:lnSpc>
              <a:spcBef>
                <a:spcPts val="0"/>
              </a:spcBef>
              <a:buNone/>
            </a:pPr>
            <a:endParaRPr lang="en-US" sz="32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00075" lvl="1" indent="-600075" defTabSz="1038285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 err="1">
                <a:solidFill>
                  <a:srgbClr val="FF0000"/>
                </a:solidFill>
                <a:latin typeface="Arial"/>
                <a:cs typeface="Arial"/>
              </a:rPr>
              <a:t>Attività</a:t>
            </a:r>
            <a:r>
              <a:rPr lang="en-US" sz="3200" b="1" kern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Arial"/>
                <a:cs typeface="Arial"/>
              </a:rPr>
              <a:t>prevista</a:t>
            </a:r>
            <a:r>
              <a:rPr lang="en-US" sz="3200" b="1" kern="1200" dirty="0">
                <a:solidFill>
                  <a:srgbClr val="FF0000"/>
                </a:solidFill>
                <a:latin typeface="Arial"/>
                <a:cs typeface="Arial"/>
              </a:rPr>
              <a:t> per la </a:t>
            </a:r>
            <a:r>
              <a:rPr lang="en-US" sz="3200" b="1" kern="1200" dirty="0" err="1">
                <a:solidFill>
                  <a:srgbClr val="FF0000"/>
                </a:solidFill>
                <a:latin typeface="Arial"/>
                <a:cs typeface="Arial"/>
              </a:rPr>
              <a:t>seconda</a:t>
            </a:r>
            <a:r>
              <a:rPr lang="en-US" sz="3200" b="1" kern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Arial"/>
                <a:cs typeface="Arial"/>
              </a:rPr>
              <a:t>metà</a:t>
            </a:r>
            <a:r>
              <a:rPr lang="en-US" sz="3200" b="1" kern="1200" dirty="0">
                <a:solidFill>
                  <a:srgbClr val="FF0000"/>
                </a:solidFill>
                <a:latin typeface="Arial"/>
                <a:cs typeface="Arial"/>
              </a:rPr>
              <a:t> del 2023 e il 2024:</a:t>
            </a:r>
          </a:p>
          <a:p>
            <a:pPr marL="1209647" lvl="2" indent="-600075" defTabSz="1038285">
              <a:lnSpc>
                <a:spcPct val="100000"/>
              </a:lnSpc>
              <a:spcBef>
                <a:spcPts val="0"/>
              </a:spcBef>
            </a:pP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analisi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dati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raccolti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con SPB2</a:t>
            </a:r>
          </a:p>
          <a:p>
            <a:pPr marL="1209647" lvl="2" indent="-600075" defTabSz="1038285">
              <a:lnSpc>
                <a:spcPct val="100000"/>
              </a:lnSpc>
              <a:spcBef>
                <a:spcPts val="0"/>
              </a:spcBef>
            </a:pP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partecipazione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alla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realizzazione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prototipi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piano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focale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per SPB3 (con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gruppi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609572" lvl="2" indent="0" defTabSz="103828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kern="1200">
                <a:solidFill>
                  <a:schemeClr val="tx1"/>
                </a:solidFill>
                <a:latin typeface="Arial"/>
                <a:cs typeface="Arial"/>
              </a:rPr>
              <a:t>	  Roma 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2, Torino e Napoli)</a:t>
            </a:r>
          </a:p>
          <a:p>
            <a:pPr marL="1066772" lvl="2" indent="-457200" defTabSz="1038285">
              <a:lnSpc>
                <a:spcPct val="100000"/>
              </a:lnSpc>
              <a:spcBef>
                <a:spcPts val="0"/>
              </a:spcBef>
            </a:pP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test SIPM per piano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focale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 SPB3 (idem </a:t>
            </a:r>
            <a:r>
              <a:rPr lang="en-US" sz="3200" kern="1200" dirty="0" err="1">
                <a:solidFill>
                  <a:schemeClr val="tx1"/>
                </a:solidFill>
                <a:latin typeface="Arial"/>
                <a:cs typeface="Arial"/>
              </a:rPr>
              <a:t>c.s</a:t>
            </a:r>
            <a:r>
              <a:rPr lang="en-US" sz="3200" kern="1200" dirty="0">
                <a:solidFill>
                  <a:schemeClr val="tx1"/>
                </a:solidFill>
                <a:latin typeface="Arial"/>
                <a:cs typeface="Arial"/>
              </a:rPr>
              <a:t>.) </a:t>
            </a:r>
          </a:p>
          <a:p>
            <a:pPr marL="609568" lvl="1" indent="0" defTabSz="1038285">
              <a:lnSpc>
                <a:spcPct val="100000"/>
              </a:lnSpc>
              <a:spcBef>
                <a:spcPts val="0"/>
              </a:spcBef>
              <a:buNone/>
            </a:pPr>
            <a:endParaRPr sz="3200" dirty="0"/>
          </a:p>
          <a:p>
            <a:pPr>
              <a:spcBef>
                <a:spcPts val="1000"/>
              </a:spcBef>
            </a:pPr>
            <a:r>
              <a:rPr sz="3200" b="1" dirty="0" err="1">
                <a:solidFill>
                  <a:srgbClr val="FF0000"/>
                </a:solidFill>
              </a:rPr>
              <a:t>Richieste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lang="it-IT" sz="3200" b="1" dirty="0">
                <a:solidFill>
                  <a:srgbClr val="FF0000"/>
                </a:solidFill>
              </a:rPr>
              <a:t>finanziarie 2024 LNF: </a:t>
            </a:r>
            <a:r>
              <a:rPr lang="it-IT" sz="3200" dirty="0">
                <a:solidFill>
                  <a:schemeClr val="tx1"/>
                </a:solidFill>
              </a:rPr>
              <a:t>missioni (~ 5 k€); consumi (~ 4 k€ per materiali prototipi meccanici e contributo a schede elettronica piano focale)</a:t>
            </a:r>
          </a:p>
          <a:p>
            <a:pPr>
              <a:spcBef>
                <a:spcPts val="1000"/>
              </a:spcBef>
            </a:pPr>
            <a:r>
              <a:rPr lang="it-IT" sz="3200" b="1" dirty="0">
                <a:solidFill>
                  <a:srgbClr val="FF0000"/>
                </a:solidFill>
              </a:rPr>
              <a:t>Fondi esterni: </a:t>
            </a:r>
            <a:r>
              <a:rPr lang="it-IT" sz="3200" dirty="0">
                <a:solidFill>
                  <a:schemeClr val="tx1"/>
                </a:solidFill>
              </a:rPr>
              <a:t>finanziamento ASI (contratto triennale 2022-2024:  500 k€)  </a:t>
            </a:r>
          </a:p>
          <a:p>
            <a:pPr marL="609568" lvl="1" indent="0">
              <a:spcBef>
                <a:spcPts val="1000"/>
              </a:spcBef>
              <a:buNone/>
            </a:pPr>
            <a:r>
              <a:rPr lang="it-IT" sz="3200" dirty="0">
                <a:solidFill>
                  <a:schemeClr val="tx1"/>
                </a:solidFill>
              </a:rPr>
              <a:t>	Possibilità di estensione contratto per SPB3 - fase negoziale)</a:t>
            </a:r>
          </a:p>
          <a:p>
            <a:pPr marL="0" indent="0">
              <a:spcBef>
                <a:spcPts val="1000"/>
              </a:spcBef>
              <a:buNone/>
            </a:pP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DCED-B00A-4846-8D82-2B96CD97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24" y="3749875"/>
            <a:ext cx="2240741" cy="310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24" y="7069655"/>
            <a:ext cx="2550656" cy="62382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409</Words>
  <Application>Microsoft Macintosh PowerPoint</Application>
  <PresentationFormat>Custom</PresentationFormat>
  <Paragraphs>44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Helvetica Neue</vt:lpstr>
      <vt:lpstr>Helvetica Neue Medium</vt:lpstr>
      <vt:lpstr>21_BasicWhite</vt:lpstr>
      <vt:lpstr>1_Office Theme</vt:lpstr>
      <vt:lpstr>ESPERIMENTO SPB2 Super Pressure Balloon 2   Bari, Catania, LNF, Napoli, Roma2, Torino (40 Ric. /20 FTE) </vt:lpstr>
      <vt:lpstr>PowerPoint Presentation</vt:lpstr>
      <vt:lpstr>PowerPoint Presentation</vt:lpstr>
      <vt:lpstr>SPB2 2023-24 - LNF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ESPERIMENTO X 2021</dc:title>
  <cp:lastModifiedBy>Marco Ricci</cp:lastModifiedBy>
  <cp:revision>115</cp:revision>
  <dcterms:modified xsi:type="dcterms:W3CDTF">2023-06-26T09:11:34Z</dcterms:modified>
</cp:coreProperties>
</file>