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7" r:id="rId2"/>
    <p:sldId id="492" r:id="rId3"/>
    <p:sldId id="281" r:id="rId4"/>
    <p:sldId id="279" r:id="rId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2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F51D-5384-3043-9962-85D2AB480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8B3CB-61C3-3748-AE59-34F8A56E6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9D909-1B7A-E24C-A217-C309AFD6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49B2-EC21-574C-82E6-BBC7C856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5D449-7285-8649-9D9E-77A47466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9624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E47AD-8909-1948-9CA4-CCB0DCD03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8C9FC-A112-904A-948E-93E26CCE1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D4CAA-1A15-CE42-8DC3-5A089168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E3868-1BEE-C642-807D-F35470EBE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4577-DB39-D343-B2AC-480BA5D4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2435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DBA93-0B57-9142-8C5D-B25BC5109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1C711-297E-CB4B-B44F-5D43AD122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F9B85-EF53-794F-BCED-F0052872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0C04-CED5-DB4E-99E8-BE8F50CE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F928-807C-A04E-B489-38D1FC29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32774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3640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9F63-E0DB-6E4E-A516-CB8EC64C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37C1-ABD6-1940-A2F1-1064BF82F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327A6-44AD-C845-B93A-079CD08A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D686-1AFF-7345-B024-1EF3987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4158E-EC52-3A43-9567-82CF0942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728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7B98-3EAF-2243-BC37-836D066A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EEA90-11F4-CE41-907A-31138E27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F9323-4816-8148-AB2B-FDCB856A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2C504-219B-9E41-995C-784D75683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CD9DF-D09C-B142-8843-B572902A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34695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A055-44D5-5745-9AE2-78BD853A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99D8B-6599-9F4F-875E-43873AC7DE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5AE4F-9B53-C743-91C6-FB4EAA22A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29464-42DB-AF41-98A0-8ADA36DA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BD6A4-EBA6-234C-AD41-F1539D92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22C59-1233-8945-97FF-D654D3D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45383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5AB8-F841-B541-9BDB-2142EDE9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43272-C7EB-3146-9D18-769974023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28089-5FC6-874C-90C1-9146D2006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FD6E70-F0EE-8540-9519-F6E03F63C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06F54-BD18-0F40-A945-C47A478387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EAC534-F6B1-854D-B5E3-87A0DF88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E5B58-B47B-D34E-A99D-B0122D27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1C34A0-2C70-7741-9606-40301DAD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7775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6A57-D2EB-6341-8862-693654B6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FE6F5-5BCA-0942-A89E-E3DEE96EE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7DF93-82DC-FF4E-8C0B-5EF89A62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BC60C-7C50-3C48-A829-DDD7CBF6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6637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51307-9CD2-0844-97C2-DDD6340C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CC4C6-BFC6-5E42-928C-7DC5EAD1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D6733-02D0-014C-9165-5EAAE519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8158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D8C3-5EB8-9A40-9810-0E0223EB6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E7DE0-6789-C143-93D1-EBE80613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610C3-08C7-C64E-996D-FE88F2231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BA82E-9F99-364B-9E26-78C079AB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E232D-B1C9-B64B-BA3F-427B46183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74CAA-AE34-1A40-B4AE-20040962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86341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E88B-1E03-8A45-A1AF-B489C6CDA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16B561-7311-4545-B317-173D6B9E5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581A2-A2F9-CC42-90AA-C6E9A81B4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43473-CDDC-D548-A72C-F33EF3398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A2F9B-7CB3-1948-98A7-C1259055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6A9C8-68C0-084B-97DB-2719CEC8C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6803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74E9B7-BC3A-2546-871E-5BA29D17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9BC3A-22F6-5547-BF39-7BC8726BE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16AFD-5240-DE4B-A981-ED6BDBB31C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39D14-93CA-F040-A14A-AFD240310E6B}" type="datetimeFigureOut">
              <a:rPr lang="en-IT" smtClean="0"/>
              <a:t>25/06/23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19FDF-87DB-9244-96DA-17C000F12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321AA-C870-A144-AB81-0F1F6AE8B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52F96-E598-CF48-B42C-A721AAA7CEBC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3906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C4CD44-3DEE-DC44-891F-F1A8FE45BEC5}"/>
              </a:ext>
            </a:extLst>
          </p:cNvPr>
          <p:cNvSpPr txBox="1"/>
          <p:nvPr/>
        </p:nvSpPr>
        <p:spPr>
          <a:xfrm>
            <a:off x="603249" y="1658352"/>
            <a:ext cx="109855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Risultati 2022-2023:</a:t>
            </a:r>
          </a:p>
          <a:p>
            <a:endParaRPr lang="en-IT" dirty="0"/>
          </a:p>
          <a:p>
            <a:pPr marL="285750" indent="-285750">
              <a:buFont typeface="Wingdings" pitchFamily="2" charset="2"/>
              <a:buChar char="§"/>
            </a:pPr>
            <a:r>
              <a:rPr lang="en-IT" dirty="0"/>
              <a:t>Primo Run con aloscopio a LNF</a:t>
            </a:r>
          </a:p>
          <a:p>
            <a:pPr marL="285750" indent="-285750">
              <a:buFont typeface="Wingdings" pitchFamily="2" charset="2"/>
              <a:buChar char="§"/>
            </a:pPr>
            <a:endParaRPr lang="en-IT" dirty="0"/>
          </a:p>
          <a:p>
            <a:endParaRPr lang="en-IT" dirty="0"/>
          </a:p>
          <a:p>
            <a:pPr marL="285750" indent="-285750">
              <a:buFont typeface="Wingdings" pitchFamily="2" charset="2"/>
              <a:buChar char="§"/>
            </a:pPr>
            <a:endParaRPr lang="en-IT" dirty="0"/>
          </a:p>
          <a:p>
            <a:pPr marL="285750" indent="-285750">
              <a:buFont typeface="Wingdings" pitchFamily="2" charset="2"/>
              <a:buChar char="§"/>
            </a:pPr>
            <a:endParaRPr lang="en-IT" dirty="0"/>
          </a:p>
          <a:p>
            <a:pPr marL="285750" indent="-285750">
              <a:buFont typeface="Wingdings" pitchFamily="2" charset="2"/>
              <a:buChar char="§"/>
            </a:pPr>
            <a:endParaRPr lang="en-IT" dirty="0"/>
          </a:p>
          <a:p>
            <a:pPr marL="285750" indent="-285750">
              <a:buFont typeface="Wingdings" pitchFamily="2" charset="2"/>
              <a:buChar char="§"/>
            </a:pPr>
            <a:r>
              <a:rPr lang="en-IT" dirty="0"/>
              <a:t>Sottomissione articolo con misure aloscopio LNL con cavità dielettrica e amplificatore TWPA - </a:t>
            </a:r>
            <a:r>
              <a:rPr lang="en-GB" dirty="0"/>
              <a:t>arXiv:2304.07505</a:t>
            </a:r>
          </a:p>
          <a:p>
            <a:pPr marL="285750" indent="-285750">
              <a:buFont typeface="Wingdings" pitchFamily="2" charset="2"/>
              <a:buChar char="§"/>
            </a:pPr>
            <a:endParaRPr lang="en-IT" dirty="0"/>
          </a:p>
        </p:txBody>
      </p:sp>
      <p:sp>
        <p:nvSpPr>
          <p:cNvPr id="345" name="ESPERIMENTO X 2021"/>
          <p:cNvSpPr txBox="1">
            <a:spLocks noGrp="1"/>
          </p:cNvSpPr>
          <p:nvPr>
            <p:ph type="title"/>
          </p:nvPr>
        </p:nvSpPr>
        <p:spPr>
          <a:xfrm>
            <a:off x="603249" y="539750"/>
            <a:ext cx="5948626" cy="71658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pc="-200"/>
            </a:lvl1pPr>
          </a:lstStyle>
          <a:p>
            <a:r>
              <a:rPr dirty="0"/>
              <a:t>QUA</a:t>
            </a:r>
            <a:r>
              <a:rPr lang="it-IT" dirty="0"/>
              <a:t>X: </a:t>
            </a:r>
            <a:r>
              <a:rPr lang="it-IT" dirty="0" err="1"/>
              <a:t>QUest</a:t>
            </a:r>
            <a:r>
              <a:rPr lang="it-IT" dirty="0"/>
              <a:t> for </a:t>
            </a:r>
            <a:r>
              <a:rPr lang="it-IT" dirty="0" err="1"/>
              <a:t>AXions</a:t>
            </a:r>
            <a:r>
              <a:rPr lang="it-IT" dirty="0"/>
              <a:t>  (2024)</a:t>
            </a:r>
            <a:endParaRPr dirty="0"/>
          </a:p>
        </p:txBody>
      </p:sp>
      <p:sp>
        <p:nvSpPr>
          <p:cNvPr id="346" name="Ricerca di assioni Dark Matter (ma=30-60 μeV)"/>
          <p:cNvSpPr txBox="1">
            <a:spLocks noGrp="1"/>
          </p:cNvSpPr>
          <p:nvPr>
            <p:ph type="body" idx="21"/>
          </p:nvPr>
        </p:nvSpPr>
        <p:spPr>
          <a:xfrm>
            <a:off x="724464" y="1134035"/>
            <a:ext cx="4392262" cy="292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r>
              <a:rPr sz="1600" b="0" dirty="0" err="1"/>
              <a:t>Ricerca</a:t>
            </a:r>
            <a:r>
              <a:rPr sz="1600" b="0" dirty="0"/>
              <a:t> di </a:t>
            </a:r>
            <a:r>
              <a:rPr sz="1600" b="0" dirty="0" err="1"/>
              <a:t>assioni</a:t>
            </a:r>
            <a:r>
              <a:rPr sz="1600" b="0" dirty="0"/>
              <a:t> Dark Matter (m</a:t>
            </a:r>
            <a:r>
              <a:rPr sz="1600" b="0" baseline="-25000" dirty="0"/>
              <a:t>a</a:t>
            </a:r>
            <a:r>
              <a:rPr sz="1600" b="0" dirty="0"/>
              <a:t>=30-60 </a:t>
            </a:r>
            <a:r>
              <a:rPr sz="1600" b="0" dirty="0" err="1"/>
              <a:t>μeV</a:t>
            </a:r>
            <a:r>
              <a:rPr sz="1600" b="0" dirty="0"/>
              <a:t>)</a:t>
            </a:r>
          </a:p>
        </p:txBody>
      </p:sp>
      <p:graphicFrame>
        <p:nvGraphicFramePr>
          <p:cNvPr id="353" name="Table 1"/>
          <p:cNvGraphicFramePr/>
          <p:nvPr>
            <p:extLst>
              <p:ext uri="{D42A27DB-BD31-4B8C-83A1-F6EECF244321}">
                <p14:modId xmlns:p14="http://schemas.microsoft.com/office/powerpoint/2010/main" val="2420487594"/>
              </p:ext>
            </p:extLst>
          </p:nvPr>
        </p:nvGraphicFramePr>
        <p:xfrm>
          <a:off x="9279525" y="375797"/>
          <a:ext cx="2309225" cy="1371600"/>
        </p:xfrm>
        <a:graphic>
          <a:graphicData uri="http://schemas.openxmlformats.org/drawingml/2006/table">
            <a:tbl>
              <a:tblPr firstRow="1" bandRow="1"/>
              <a:tblGrid>
                <a:gridCol w="230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>
                        <a:defRPr b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QUAX Collaboration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Padova (Resp. Naz. G. Carugno)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LNL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LNF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TIFPA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Salerno</a:t>
                      </a:r>
                    </a:p>
                  </a:txBody>
                  <a:tcPr marL="22860" marR="22860" marT="22860" marB="228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25400">
                      <a:solidFill>
                        <a:srgbClr val="000000"/>
                      </a:solidFill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F46F86-F6E5-2B47-AE3D-3B916B7F6AF6}"/>
              </a:ext>
            </a:extLst>
          </p:cNvPr>
          <p:cNvSpPr txBox="1"/>
          <p:nvPr/>
        </p:nvSpPr>
        <p:spPr>
          <a:xfrm>
            <a:off x="894977" y="4450877"/>
            <a:ext cx="694037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/>
              <a:t>Obiettivi/Milestone QUAX 2024-2026: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Richiesta approvazione presa dati nel 2024-2026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Completamento automazione apparati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Ricerca assioni di Dark Matter tra 8 e 11 GHz – Scan di 100 MHz nel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Migliorie apparato sperimentale (amplificatori, cavità) </a:t>
            </a:r>
          </a:p>
        </p:txBody>
      </p:sp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E6BAAF62-CB96-CDE2-08A4-83AF23AD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746" y="243075"/>
            <a:ext cx="1376000" cy="15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CCCDC67D-6E40-647B-E3F1-9746B7087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142" y="4206539"/>
            <a:ext cx="2716983" cy="25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3E779D-C199-1B2B-9ABE-A89B8BBE4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69669" y="1829601"/>
            <a:ext cx="2640000" cy="1980000"/>
          </a:xfrm>
          <a:prstGeom prst="roundRect">
            <a:avLst/>
          </a:prstGeom>
        </p:spPr>
      </p:pic>
      <p:pic>
        <p:nvPicPr>
          <p:cNvPr id="351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195" y="1970037"/>
            <a:ext cx="532088" cy="5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7C99-BB27-0FF7-C17F-32CE0857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09" y="323852"/>
            <a:ext cx="7443533" cy="794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QUAX@LNF Commissioning</a:t>
            </a:r>
          </a:p>
        </p:txBody>
      </p:sp>
      <p:pic>
        <p:nvPicPr>
          <p:cNvPr id="5" name="Picture 4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F40B7C9E-CDEC-D428-FBDC-6E6863A96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48"/>
          <a:stretch/>
        </p:blipFill>
        <p:spPr>
          <a:xfrm rot="5400000">
            <a:off x="714503" y="1270467"/>
            <a:ext cx="2059921" cy="2412000"/>
          </a:xfrm>
          <a:prstGeom prst="round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92238FA-A740-8F9B-2CE7-49C329339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79" y="1555085"/>
            <a:ext cx="5992573" cy="4824000"/>
          </a:xfrm>
          <a:prstGeom prst="roundRect">
            <a:avLst/>
          </a:prstGeom>
        </p:spPr>
      </p:pic>
      <p:pic>
        <p:nvPicPr>
          <p:cNvPr id="11" name="Picture 1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CD8C471F-29F1-E989-2427-6DAEEA753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502" y="1629000"/>
            <a:ext cx="2400000" cy="1800000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A3010D-D879-9DA4-CC0A-23C4C6CED3E3}"/>
              </a:ext>
            </a:extLst>
          </p:cNvPr>
          <p:cNvSpPr txBox="1"/>
          <p:nvPr/>
        </p:nvSpPr>
        <p:spPr>
          <a:xfrm>
            <a:off x="652892" y="1086897"/>
            <a:ext cx="2585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CryoPhi – Al magnetic shield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B1644-E2A6-B308-32ED-0C49DCEF0900}"/>
              </a:ext>
            </a:extLst>
          </p:cNvPr>
          <p:cNvSpPr txBox="1"/>
          <p:nvPr/>
        </p:nvSpPr>
        <p:spPr>
          <a:xfrm>
            <a:off x="9259173" y="1124372"/>
            <a:ext cx="2588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Sample holder for SC devices</a:t>
            </a:r>
          </a:p>
        </p:txBody>
      </p:sp>
      <p:pic>
        <p:nvPicPr>
          <p:cNvPr id="13" name="Picture 12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AC1409B4-A729-9996-4953-9D886962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72" r="15960" b="22242"/>
          <a:stretch/>
        </p:blipFill>
        <p:spPr>
          <a:xfrm rot="5400000">
            <a:off x="2387929" y="4287500"/>
            <a:ext cx="3109073" cy="1620000"/>
          </a:xfrm>
          <a:prstGeom prst="roundRect">
            <a:avLst/>
          </a:prstGeom>
        </p:spPr>
      </p:pic>
      <p:pic>
        <p:nvPicPr>
          <p:cNvPr id="16" name="Picture 15" descr="A picture containing machine, control panel, electronics, electrical wiring&#10;&#10;Description automatically generated">
            <a:extLst>
              <a:ext uri="{FF2B5EF4-FFF2-40B4-BE49-F238E27FC236}">
                <a16:creationId xmlns:a16="http://schemas.microsoft.com/office/drawing/2014/main" id="{82453B4C-1046-87D6-66BA-A03FD12D7F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05" t="31887" b="36692"/>
          <a:stretch/>
        </p:blipFill>
        <p:spPr>
          <a:xfrm>
            <a:off x="9650894" y="4407648"/>
            <a:ext cx="2435913" cy="1260000"/>
          </a:xfrm>
          <a:prstGeom prst="roundRect">
            <a:avLst/>
          </a:prstGeom>
        </p:spPr>
      </p:pic>
      <p:pic>
        <p:nvPicPr>
          <p:cNvPr id="10" name="Immagine 12">
            <a:extLst>
              <a:ext uri="{FF2B5EF4-FFF2-40B4-BE49-F238E27FC236}">
                <a16:creationId xmlns:a16="http://schemas.microsoft.com/office/drawing/2014/main" id="{FA159FC5-023E-E2DE-E306-EA3C83874C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50087" r="8543" b="2422"/>
          <a:stretch/>
        </p:blipFill>
        <p:spPr>
          <a:xfrm>
            <a:off x="322421" y="6091127"/>
            <a:ext cx="2606470" cy="7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1CB6D3-ECBD-25D1-13CD-9929C9EEBAE4}"/>
              </a:ext>
            </a:extLst>
          </p:cNvPr>
          <p:cNvSpPr txBox="1"/>
          <p:nvPr/>
        </p:nvSpPr>
        <p:spPr>
          <a:xfrm>
            <a:off x="8061419" y="3506428"/>
            <a:ext cx="15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NbTi 9T magnet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2FB267-2A47-3438-1FA6-E72A17CC0C41}"/>
              </a:ext>
            </a:extLst>
          </p:cNvPr>
          <p:cNvCxnSpPr>
            <a:cxnSpLocks/>
          </p:cNvCxnSpPr>
          <p:nvPr/>
        </p:nvCxnSpPr>
        <p:spPr>
          <a:xfrm flipH="1" flipV="1">
            <a:off x="3117719" y="2487011"/>
            <a:ext cx="2734441" cy="6412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687C67E-E8FA-8037-EEC9-A9908FE09604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4752466" y="4708244"/>
            <a:ext cx="1360442" cy="38925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5">
            <a:extLst>
              <a:ext uri="{FF2B5EF4-FFF2-40B4-BE49-F238E27FC236}">
                <a16:creationId xmlns:a16="http://schemas.microsoft.com/office/drawing/2014/main" id="{DCC69BE9-2704-D957-61F2-D9A84CEC0D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406" t="17051" r="27175"/>
          <a:stretch/>
        </p:blipFill>
        <p:spPr>
          <a:xfrm>
            <a:off x="1025717" y="3909117"/>
            <a:ext cx="1336641" cy="21600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E883004-F130-9A9A-F840-92B358AEF49C}"/>
              </a:ext>
            </a:extLst>
          </p:cNvPr>
          <p:cNvCxnSpPr>
            <a:cxnSpLocks/>
          </p:cNvCxnSpPr>
          <p:nvPr/>
        </p:nvCxnSpPr>
        <p:spPr>
          <a:xfrm flipV="1">
            <a:off x="6832600" y="2578620"/>
            <a:ext cx="2512052" cy="67821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148E6E-B610-FCF4-5427-BD02AFCA58A3}"/>
              </a:ext>
            </a:extLst>
          </p:cNvPr>
          <p:cNvCxnSpPr>
            <a:cxnSpLocks/>
            <a:endCxn id="37" idx="0"/>
          </p:cNvCxnSpPr>
          <p:nvPr/>
        </p:nvCxnSpPr>
        <p:spPr>
          <a:xfrm flipV="1">
            <a:off x="7439536" y="5037649"/>
            <a:ext cx="504730" cy="26526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E3BEDD8-9587-98C6-8F47-D93A684EA0AB}"/>
              </a:ext>
            </a:extLst>
          </p:cNvPr>
          <p:cNvSpPr txBox="1"/>
          <p:nvPr/>
        </p:nvSpPr>
        <p:spPr>
          <a:xfrm>
            <a:off x="538464" y="3628531"/>
            <a:ext cx="231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Cavity with t</a:t>
            </a:r>
            <a:r>
              <a:rPr lang="en-IT" sz="1600" dirty="0"/>
              <a:t>uning system</a:t>
            </a:r>
          </a:p>
        </p:txBody>
      </p:sp>
      <p:pic>
        <p:nvPicPr>
          <p:cNvPr id="37" name="Picture 36" descr="A picture containing floor, ground, armor&#10;&#10;Description automatically generated">
            <a:extLst>
              <a:ext uri="{FF2B5EF4-FFF2-40B4-BE49-F238E27FC236}">
                <a16:creationId xmlns:a16="http://schemas.microsoft.com/office/drawing/2014/main" id="{42E6942E-055A-A7B0-58A5-5B3F6DB88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674266" y="4227649"/>
            <a:ext cx="2160000" cy="162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60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9872D-2BFB-1B0F-D5CB-DCA07E5D1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QUAX: </a:t>
            </a:r>
            <a:r>
              <a:rPr lang="en-GB" dirty="0" err="1"/>
              <a:t>QUest</a:t>
            </a:r>
            <a:r>
              <a:rPr lang="en-GB" dirty="0"/>
              <a:t> for </a:t>
            </a:r>
            <a:r>
              <a:rPr lang="en-GB" dirty="0" err="1"/>
              <a:t>AXions</a:t>
            </a:r>
            <a:r>
              <a:rPr lang="en-GB" dirty="0"/>
              <a:t> (2024)</a:t>
            </a:r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DFB2D-29D7-130B-650B-484F04989CAD}"/>
              </a:ext>
            </a:extLst>
          </p:cNvPr>
          <p:cNvSpPr txBox="1"/>
          <p:nvPr/>
        </p:nvSpPr>
        <p:spPr>
          <a:xfrm>
            <a:off x="838200" y="1421499"/>
            <a:ext cx="407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QUAX@LNF (</a:t>
            </a:r>
            <a:r>
              <a:rPr lang="en-IT" dirty="0">
                <a:solidFill>
                  <a:schemeClr val="accent1"/>
                </a:solidFill>
              </a:rPr>
              <a:t>PRIN – IRONMOON, SQMS</a:t>
            </a:r>
            <a:r>
              <a:rPr lang="en-IT" dirty="0"/>
              <a:t>)</a:t>
            </a:r>
          </a:p>
        </p:txBody>
      </p:sp>
      <p:pic>
        <p:nvPicPr>
          <p:cNvPr id="5" name="Picture 5" descr="Picture 5">
            <a:extLst>
              <a:ext uri="{FF2B5EF4-FFF2-40B4-BE49-F238E27FC236}">
                <a16:creationId xmlns:a16="http://schemas.microsoft.com/office/drawing/2014/main" id="{60F6D259-ED91-A8EF-15A9-530E19BB5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12" y="2747062"/>
            <a:ext cx="1920001" cy="2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CC3B7B-377A-DEDF-33B8-AC85621AFD20}"/>
              </a:ext>
            </a:extLst>
          </p:cNvPr>
          <p:cNvSpPr txBox="1"/>
          <p:nvPr/>
        </p:nvSpPr>
        <p:spPr>
          <a:xfrm>
            <a:off x="3415363" y="2140699"/>
            <a:ext cx="80483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FTE</a:t>
            </a:r>
            <a:r>
              <a:rPr lang="en-IT" dirty="0"/>
              <a:t>: LNF 3,4 + </a:t>
            </a:r>
            <a:r>
              <a:rPr lang="en-IT" dirty="0">
                <a:solidFill>
                  <a:schemeClr val="accent1"/>
                </a:solidFill>
              </a:rPr>
              <a:t>0.1</a:t>
            </a:r>
            <a:r>
              <a:rPr lang="en-IT" dirty="0"/>
              <a:t> - </a:t>
            </a:r>
            <a:r>
              <a:rPr lang="en-GB" dirty="0"/>
              <a:t>C. </a:t>
            </a:r>
            <a:r>
              <a:rPr lang="en-GB" dirty="0" err="1"/>
              <a:t>Gatti</a:t>
            </a:r>
            <a:r>
              <a:rPr lang="en-GB" dirty="0"/>
              <a:t> (40%, Resp. Loc.), D. </a:t>
            </a:r>
            <a:r>
              <a:rPr lang="en-GB" dirty="0" err="1"/>
              <a:t>Alesini</a:t>
            </a:r>
            <a:r>
              <a:rPr lang="en-GB" dirty="0"/>
              <a:t> (20%), D. </a:t>
            </a:r>
            <a:r>
              <a:rPr lang="en-GB" dirty="0" err="1"/>
              <a:t>Babusci</a:t>
            </a:r>
            <a:r>
              <a:rPr lang="en-GB" dirty="0"/>
              <a:t> (50%), D. Di </a:t>
            </a:r>
            <a:r>
              <a:rPr lang="en-GB" dirty="0" err="1"/>
              <a:t>Gioacchino</a:t>
            </a:r>
            <a:r>
              <a:rPr lang="en-GB" dirty="0"/>
              <a:t> (60%), C. </a:t>
            </a:r>
            <a:r>
              <a:rPr lang="en-GB" dirty="0" err="1"/>
              <a:t>Ligi</a:t>
            </a:r>
            <a:r>
              <a:rPr lang="en-GB" dirty="0"/>
              <a:t> (30%+</a:t>
            </a:r>
            <a:r>
              <a:rPr lang="en-GB" dirty="0">
                <a:solidFill>
                  <a:schemeClr val="accent1"/>
                </a:solidFill>
              </a:rPr>
              <a:t>10%</a:t>
            </a:r>
            <a:r>
              <a:rPr lang="en-GB" dirty="0"/>
              <a:t>), G. </a:t>
            </a:r>
            <a:r>
              <a:rPr lang="en-GB" dirty="0" err="1"/>
              <a:t>Maccarrone</a:t>
            </a:r>
            <a:r>
              <a:rPr lang="en-GB" dirty="0"/>
              <a:t> (40%), A. </a:t>
            </a:r>
            <a:r>
              <a:rPr lang="en-GB" dirty="0" err="1"/>
              <a:t>Rettaroli</a:t>
            </a:r>
            <a:r>
              <a:rPr lang="en-GB" dirty="0"/>
              <a:t> (100%).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Attività a carico LNF</a:t>
            </a:r>
            <a:r>
              <a:rPr lang="en-IT" dirty="0"/>
              <a:t>: Completamento automazione, acquisizione e trasferimento dati su Cloud; Ricerca di assioni a 8.5 GHz per almeno 50 MHz di banda. Sviluppo cavità a maggiore prodotto Q×V.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Richieste LNF a CSNII 2024</a:t>
            </a:r>
            <a:r>
              <a:rPr lang="en-IT" dirty="0"/>
              <a:t>: Inventario (80 k€), Apparato e Manutenzione (16 k€), Consumi Gas e Trasporti (23+2+2 k€), Missioni (8k€)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Richieste a LNF 2024</a:t>
            </a:r>
            <a:r>
              <a:rPr lang="en-IT" dirty="0"/>
              <a:t>: </a:t>
            </a:r>
            <a:r>
              <a:rPr lang="en-GB" dirty="0"/>
              <a:t>2 mu </a:t>
            </a:r>
            <a:r>
              <a:rPr lang="en-GB" dirty="0" err="1"/>
              <a:t>tecnico</a:t>
            </a:r>
            <a:r>
              <a:rPr lang="en-GB" dirty="0"/>
              <a:t> </a:t>
            </a:r>
            <a:r>
              <a:rPr lang="en-GB" dirty="0" err="1"/>
              <a:t>meccanico</a:t>
            </a:r>
            <a:r>
              <a:rPr lang="en-GB" dirty="0"/>
              <a:t>; 2 mu </a:t>
            </a:r>
            <a:r>
              <a:rPr lang="en-GB" dirty="0" err="1"/>
              <a:t>tecnico</a:t>
            </a:r>
            <a:r>
              <a:rPr lang="en-GB" dirty="0"/>
              <a:t> </a:t>
            </a:r>
            <a:r>
              <a:rPr lang="en-GB" dirty="0" err="1"/>
              <a:t>elettronico</a:t>
            </a:r>
            <a:r>
              <a:rPr lang="en-GB" dirty="0"/>
              <a:t>; 2 mu </a:t>
            </a:r>
            <a:r>
              <a:rPr lang="en-GB" dirty="0" err="1"/>
              <a:t>progettazione</a:t>
            </a:r>
            <a:r>
              <a:rPr lang="en-GB" dirty="0"/>
              <a:t> </a:t>
            </a:r>
            <a:r>
              <a:rPr lang="en-GB" dirty="0" err="1"/>
              <a:t>meccanica</a:t>
            </a:r>
            <a:r>
              <a:rPr lang="en-GB" dirty="0"/>
              <a:t>; 2 mu </a:t>
            </a:r>
            <a:r>
              <a:rPr lang="en-GB" dirty="0" err="1"/>
              <a:t>progettazione</a:t>
            </a:r>
            <a:r>
              <a:rPr lang="en-GB" dirty="0"/>
              <a:t> </a:t>
            </a:r>
            <a:r>
              <a:rPr lang="en-GB" dirty="0" err="1"/>
              <a:t>elettronica</a:t>
            </a:r>
            <a:r>
              <a:rPr lang="en-GB" dirty="0"/>
              <a:t>; 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Meccanica</a:t>
            </a:r>
            <a:r>
              <a:rPr lang="en-GB" dirty="0"/>
              <a:t> per </a:t>
            </a:r>
            <a:r>
              <a:rPr lang="en-GB" dirty="0" err="1"/>
              <a:t>fabbricazione</a:t>
            </a:r>
            <a:r>
              <a:rPr lang="en-GB" dirty="0"/>
              <a:t> </a:t>
            </a:r>
            <a:r>
              <a:rPr lang="en-GB" dirty="0" err="1"/>
              <a:t>cavità</a:t>
            </a:r>
            <a:r>
              <a:rPr lang="en-GB" dirty="0"/>
              <a:t>  9 GHz.</a:t>
            </a: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b="1" dirty="0"/>
              <a:t>Fondi Esterni</a:t>
            </a:r>
            <a:r>
              <a:rPr lang="en-IT" dirty="0"/>
              <a:t>: PRIN-IRONMOON, SQMS</a:t>
            </a:r>
          </a:p>
        </p:txBody>
      </p:sp>
    </p:spTree>
    <p:extLst>
      <p:ext uri="{BB962C8B-B14F-4D97-AF65-F5344CB8AC3E}">
        <p14:creationId xmlns:p14="http://schemas.microsoft.com/office/powerpoint/2010/main" val="3646210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1394-F984-17D1-8183-744831B5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887" y="254530"/>
            <a:ext cx="7034766" cy="1325563"/>
          </a:xfrm>
        </p:spPr>
        <p:txBody>
          <a:bodyPr/>
          <a:lstStyle/>
          <a:p>
            <a:r>
              <a:rPr lang="en-IT" dirty="0"/>
              <a:t>IRON MOON - PRIN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BC3F6-0E84-CDD0-C19C-FBDF5EA8FD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3250" y="1356376"/>
            <a:ext cx="10985500" cy="646331"/>
          </a:xfrm>
        </p:spPr>
        <p:txBody>
          <a:bodyPr>
            <a:normAutofit/>
          </a:bodyPr>
          <a:lstStyle/>
          <a:p>
            <a:pPr algn="ctr"/>
            <a:r>
              <a:rPr lang="en-IT" sz="1600" dirty="0"/>
              <a:t>IRON-based superconducting electropolished films at Microwaves fo the detection of axions </a:t>
            </a:r>
          </a:p>
          <a:p>
            <a:pPr algn="ctr"/>
            <a:r>
              <a:rPr lang="en-IT" sz="1600" dirty="0"/>
              <a:t>Goal: Superconducting cavity able to operate in strong magnetic field with high Q factor for axion searches.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39EB8-5DA3-109A-5C3E-002454E87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0695" y="649068"/>
            <a:ext cx="3185160" cy="5457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IT" sz="1400" dirty="0"/>
              <a:t>24 Months </a:t>
            </a:r>
          </a:p>
          <a:p>
            <a:pPr>
              <a:buFont typeface="Wingdings" pitchFamily="2" charset="2"/>
              <a:buChar char="§"/>
            </a:pPr>
            <a:r>
              <a:rPr lang="en-IT" sz="1400" dirty="0"/>
              <a:t>PI Nicola Pompeo, Ing. Dept. Roma Tre</a:t>
            </a:r>
          </a:p>
        </p:txBody>
      </p:sp>
      <p:pic>
        <p:nvPicPr>
          <p:cNvPr id="6" name="Picture 5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C13CA2D6-1D64-EC1B-5056-70401B44A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383" y="3084986"/>
            <a:ext cx="4532453" cy="349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ED1B01-945A-3ADE-4682-ED8F811260B6}"/>
              </a:ext>
            </a:extLst>
          </p:cNvPr>
          <p:cNvSpPr txBox="1"/>
          <p:nvPr/>
        </p:nvSpPr>
        <p:spPr>
          <a:xfrm>
            <a:off x="4631598" y="6428484"/>
            <a:ext cx="261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Applied DC magnetic field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2F77F-047E-DBCD-1208-1F12BC7CC711}"/>
              </a:ext>
            </a:extLst>
          </p:cNvPr>
          <p:cNvSpPr txBox="1"/>
          <p:nvPr/>
        </p:nvSpPr>
        <p:spPr>
          <a:xfrm>
            <a:off x="1423411" y="3228058"/>
            <a:ext cx="237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Figure of merit for axion searches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2ACB9-3859-41C3-F668-FD21A46787C3}"/>
              </a:ext>
            </a:extLst>
          </p:cNvPr>
          <p:cNvSpPr txBox="1"/>
          <p:nvPr/>
        </p:nvSpPr>
        <p:spPr>
          <a:xfrm>
            <a:off x="3300383" y="2113394"/>
            <a:ext cx="5464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600" dirty="0"/>
              <a:t>FeSe vs YBCO</a:t>
            </a:r>
          </a:p>
          <a:p>
            <a:pPr marL="285750" indent="-285750" algn="ctr">
              <a:buFontTx/>
              <a:buChar char="-"/>
            </a:pPr>
            <a:r>
              <a:rPr lang="en-IT" sz="1600" dirty="0"/>
              <a:t>FeSe performance comparable to YBCO</a:t>
            </a:r>
          </a:p>
          <a:p>
            <a:pPr marL="285750" indent="-285750" algn="ctr">
              <a:buFontTx/>
              <a:buChar char="-"/>
            </a:pPr>
            <a:r>
              <a:rPr lang="en-IT" sz="1600" dirty="0"/>
              <a:t>FeSe has a simpler and more versatile deposition technique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CE6CF2-37E4-DB8A-3451-5BC64D4687C2}"/>
              </a:ext>
            </a:extLst>
          </p:cNvPr>
          <p:cNvSpPr txBox="1"/>
          <p:nvPr/>
        </p:nvSpPr>
        <p:spPr>
          <a:xfrm>
            <a:off x="7619397" y="6068677"/>
            <a:ext cx="16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Quax@LNF field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AE7E6C-0D7C-91A5-FE3E-2BDC1FB25025}"/>
              </a:ext>
            </a:extLst>
          </p:cNvPr>
          <p:cNvCxnSpPr/>
          <p:nvPr/>
        </p:nvCxnSpPr>
        <p:spPr>
          <a:xfrm flipH="1" flipV="1">
            <a:off x="7241993" y="6126428"/>
            <a:ext cx="377404" cy="1347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3547CE-72E6-922B-19D5-7B9DDFD05E61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609780" y="3874389"/>
            <a:ext cx="821144" cy="7136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EA2FA0-633C-27BB-24CA-F82AE542A4BA}"/>
              </a:ext>
            </a:extLst>
          </p:cNvPr>
          <p:cNvSpPr txBox="1"/>
          <p:nvPr/>
        </p:nvSpPr>
        <p:spPr>
          <a:xfrm>
            <a:off x="7872966" y="3488032"/>
            <a:ext cx="319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Quax@LNF operation frequency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BC74D8F-B64C-F0AF-7E71-7968CE5EBE75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241993" y="3672698"/>
            <a:ext cx="630973" cy="852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023701A3-1D23-89D1-48BE-B5E550CD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4" y="-19402"/>
            <a:ext cx="1501454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782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389</Words>
  <Application>Microsoft Macintosh PowerPoint</Application>
  <PresentationFormat>Widescreen</PresentationFormat>
  <Paragraphs>51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QUAX: QUest for AXions  (2024)</vt:lpstr>
      <vt:lpstr>QUAX@LNF Commissioning</vt:lpstr>
      <vt:lpstr>QUAX: QUest for AXions (2024)</vt:lpstr>
      <vt:lpstr>IRON MOON - PRIN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QUAX: QUest for AXions (2022)</dc:title>
  <dc:creator>Claudio Gatti</dc:creator>
  <cp:lastModifiedBy>Claudio Gatti</cp:lastModifiedBy>
  <cp:revision>132</cp:revision>
  <dcterms:created xsi:type="dcterms:W3CDTF">2021-06-28T08:26:10Z</dcterms:created>
  <dcterms:modified xsi:type="dcterms:W3CDTF">2023-06-25T10:33:19Z</dcterms:modified>
</cp:coreProperties>
</file>