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5"/>
    <p:restoredTop sz="94717"/>
  </p:normalViewPr>
  <p:slideViewPr>
    <p:cSldViewPr snapToGrid="0" snapToObjects="1">
      <p:cViewPr varScale="1">
        <p:scale>
          <a:sx n="65" d="100"/>
          <a:sy n="65" d="100"/>
        </p:scale>
        <p:origin x="2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86039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/>
              <a:t>CUORE_CUPID </a:t>
            </a:r>
            <a:r>
              <a:rPr dirty="0"/>
              <a:t>202</a:t>
            </a:r>
            <a:r>
              <a:rPr lang="it-IT" dirty="0"/>
              <a:t>4</a:t>
            </a:r>
            <a:endParaRPr dirty="0"/>
          </a:p>
        </p:txBody>
      </p:sp>
      <p:sp>
        <p:nvSpPr>
          <p:cNvPr id="152" name="obiettivo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it-IT" dirty="0" err="1"/>
              <a:t>Neutrinoless</a:t>
            </a:r>
            <a:r>
              <a:rPr lang="it-IT" dirty="0"/>
              <a:t> double Beta </a:t>
            </a:r>
            <a:r>
              <a:rPr lang="it-IT" dirty="0" err="1"/>
              <a:t>decay</a:t>
            </a:r>
            <a:endParaRPr dirty="0"/>
          </a:p>
        </p:txBody>
      </p:sp>
      <p:sp>
        <p:nvSpPr>
          <p:cNvPr id="153" name="Risultati 2020:…"/>
          <p:cNvSpPr txBox="1">
            <a:spLocks noGrp="1"/>
          </p:cNvSpPr>
          <p:nvPr>
            <p:ph type="body" sz="half" idx="1"/>
          </p:nvPr>
        </p:nvSpPr>
        <p:spPr>
          <a:xfrm>
            <a:off x="1" y="3627178"/>
            <a:ext cx="13558060" cy="1008882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spcBef>
                <a:spcPts val="1000"/>
              </a:spcBef>
            </a:pPr>
            <a:r>
              <a:rPr b="1" dirty="0" err="1"/>
              <a:t>Risultati</a:t>
            </a:r>
            <a:r>
              <a:rPr b="1" dirty="0"/>
              <a:t> 202</a:t>
            </a:r>
            <a:r>
              <a:rPr lang="it-IT" b="1" dirty="0"/>
              <a:t>3</a:t>
            </a:r>
            <a:r>
              <a:rPr dirty="0"/>
              <a:t>: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Presa dati esperimento CUORE</a:t>
            </a:r>
            <a:endParaRPr dirty="0"/>
          </a:p>
          <a:p>
            <a:pPr lvl="1">
              <a:spcBef>
                <a:spcPts val="1000"/>
              </a:spcBef>
            </a:pPr>
            <a:r>
              <a:rPr lang="it-IT" dirty="0"/>
              <a:t>Progettazione upgrade detector CUPID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Costruita prima torre funzionante completa (prototipo delle 57 costituenti il detector)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Primi test criogenici su torre completa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Realizzato prototipo «0» WC (</a:t>
            </a:r>
            <a:r>
              <a:rPr lang="it-IT" dirty="0" err="1"/>
              <a:t>Neutron</a:t>
            </a:r>
            <a:r>
              <a:rPr lang="it-IT" dirty="0"/>
              <a:t> Shield)</a:t>
            </a:r>
          </a:p>
          <a:p>
            <a:pPr lvl="1"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  <a:defRPr b="1"/>
            </a:pPr>
            <a:r>
              <a:rPr lang="it-IT" dirty="0"/>
              <a:t>O</a:t>
            </a:r>
            <a:r>
              <a:rPr dirty="0" err="1"/>
              <a:t>biettivi</a:t>
            </a:r>
            <a:r>
              <a:rPr dirty="0"/>
              <a:t>/milestone 202</a:t>
            </a:r>
            <a:r>
              <a:rPr lang="it-IT" dirty="0"/>
              <a:t>4</a:t>
            </a:r>
            <a:r>
              <a:rPr dirty="0"/>
              <a:t>: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Ottimizzazione layout torre detector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Avanzamento progettazione detector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Realizzazione prototipo «1» WC con SIPM e test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Individuare fornitori cristalli (no Russia)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5D364-947B-F24B-9D2B-D21BC28C5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788" y="2768599"/>
            <a:ext cx="9656113" cy="7242085"/>
          </a:xfrm>
          <a:prstGeom prst="rect">
            <a:avLst/>
          </a:prstGeom>
        </p:spPr>
      </p:pic>
      <p:pic>
        <p:nvPicPr>
          <p:cNvPr id="6" name="Picture 1" descr="page5image48249280">
            <a:extLst>
              <a:ext uri="{FF2B5EF4-FFF2-40B4-BE49-F238E27FC236}">
                <a16:creationId xmlns:a16="http://schemas.microsoft.com/office/drawing/2014/main" id="{136C23A6-3DD6-2C47-8946-F01DE72E5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438954" y="6717491"/>
            <a:ext cx="3966520" cy="1032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/>
              <a:t>CUORE_CUPID 2024</a:t>
            </a:r>
            <a:endParaRPr dirty="0"/>
          </a:p>
        </p:txBody>
      </p:sp>
      <p:sp>
        <p:nvSpPr>
          <p:cNvPr id="157" name="Slide Subtitle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CUORE_CUPID @LNF</a:t>
            </a:r>
            <a:endParaRPr dirty="0"/>
          </a:p>
        </p:txBody>
      </p:sp>
      <p:sp>
        <p:nvSpPr>
          <p:cNvPr id="158" name="FTE: aaa (51%, resp. loc), bbb (51%), ccc (20%), ……"/>
          <p:cNvSpPr txBox="1">
            <a:spLocks noGrp="1"/>
          </p:cNvSpPr>
          <p:nvPr>
            <p:ph type="body" idx="1"/>
          </p:nvPr>
        </p:nvSpPr>
        <p:spPr>
          <a:xfrm>
            <a:off x="6718357" y="3729924"/>
            <a:ext cx="17614843" cy="990987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</a:pPr>
            <a:r>
              <a:rPr b="1" dirty="0"/>
              <a:t>FTE:</a:t>
            </a:r>
            <a:r>
              <a:rPr dirty="0"/>
              <a:t> </a:t>
            </a:r>
            <a:r>
              <a:rPr lang="it-IT" dirty="0"/>
              <a:t>A. Franceschi</a:t>
            </a:r>
            <a:r>
              <a:rPr dirty="0"/>
              <a:t> (</a:t>
            </a:r>
            <a:r>
              <a:rPr lang="it-IT" dirty="0"/>
              <a:t>100</a:t>
            </a:r>
            <a:r>
              <a:rPr dirty="0"/>
              <a:t>%, </a:t>
            </a:r>
            <a:r>
              <a:rPr lang="it-IT" dirty="0" err="1"/>
              <a:t>R</a:t>
            </a:r>
            <a:r>
              <a:rPr dirty="0"/>
              <a:t>esp. </a:t>
            </a:r>
            <a:r>
              <a:rPr lang="it-IT" dirty="0"/>
              <a:t>L</a:t>
            </a:r>
            <a:r>
              <a:rPr dirty="0" err="1"/>
              <a:t>oc</a:t>
            </a:r>
            <a:r>
              <a:rPr lang="it-IT" dirty="0"/>
              <a:t>.</a:t>
            </a:r>
            <a:r>
              <a:rPr dirty="0"/>
              <a:t>), </a:t>
            </a:r>
            <a:r>
              <a:rPr lang="it-IT" dirty="0"/>
              <a:t>T. Napolitano</a:t>
            </a:r>
            <a:r>
              <a:rPr dirty="0"/>
              <a:t> (</a:t>
            </a:r>
            <a:r>
              <a:rPr lang="it-IT" dirty="0"/>
              <a:t>7</a:t>
            </a:r>
            <a:r>
              <a:rPr dirty="0"/>
              <a:t>0%)</a:t>
            </a:r>
            <a:endParaRPr lang="it-IT" dirty="0"/>
          </a:p>
          <a:p>
            <a:pPr marL="1219200" lvl="2" indent="0">
              <a:spcBef>
                <a:spcPts val="1000"/>
              </a:spcBef>
              <a:buNone/>
            </a:pPr>
            <a:r>
              <a:rPr lang="en-IT" dirty="0"/>
              <a:t>	G. Mazzitelli (20%) L. Benussi (10%)</a:t>
            </a:r>
            <a:endParaRPr lang="it-IT" dirty="0"/>
          </a:p>
          <a:p>
            <a:pPr marL="0" indent="0">
              <a:spcBef>
                <a:spcPts val="1000"/>
              </a:spcBef>
              <a:buNone/>
            </a:pPr>
            <a:endParaRPr strike="sngStrike" dirty="0"/>
          </a:p>
          <a:p>
            <a:pPr>
              <a:spcBef>
                <a:spcPts val="1000"/>
              </a:spcBef>
            </a:pPr>
            <a:r>
              <a:rPr b="1" dirty="0" err="1"/>
              <a:t>Attività</a:t>
            </a:r>
            <a:r>
              <a:rPr b="1" dirty="0"/>
              <a:t> a </a:t>
            </a:r>
            <a:r>
              <a:rPr b="1" dirty="0" err="1"/>
              <a:t>carico</a:t>
            </a:r>
            <a:r>
              <a:rPr b="1" dirty="0"/>
              <a:t> LNF:</a:t>
            </a:r>
            <a:r>
              <a:rPr dirty="0"/>
              <a:t> 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Eventuali interventi di m</a:t>
            </a:r>
            <a:r>
              <a:rPr dirty="0" err="1"/>
              <a:t>eccanica</a:t>
            </a:r>
            <a:r>
              <a:rPr dirty="0"/>
              <a:t> </a:t>
            </a:r>
            <a:r>
              <a:rPr lang="it-IT" dirty="0"/>
              <a:t>CUORE</a:t>
            </a:r>
            <a:r>
              <a:rPr dirty="0"/>
              <a:t>;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Progettazione e integrazione detector CUPID (</a:t>
            </a:r>
            <a:r>
              <a:rPr lang="it-IT" dirty="0" err="1"/>
              <a:t>Resp</a:t>
            </a:r>
            <a:r>
              <a:rPr lang="it-IT" dirty="0"/>
              <a:t>. LNF)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Progettazione/Realizzazione water </a:t>
            </a:r>
            <a:r>
              <a:rPr lang="it-IT" dirty="0" err="1"/>
              <a:t>Neutron</a:t>
            </a:r>
            <a:r>
              <a:rPr lang="it-IT" dirty="0"/>
              <a:t> </a:t>
            </a:r>
            <a:r>
              <a:rPr lang="it-IT" dirty="0" err="1"/>
              <a:t>Shielding</a:t>
            </a:r>
            <a:endParaRPr lang="it-IT" dirty="0"/>
          </a:p>
          <a:p>
            <a:pPr marL="609600" lvl="1" indent="0">
              <a:spcBef>
                <a:spcPts val="1000"/>
              </a:spcBef>
              <a:buNone/>
            </a:pPr>
            <a:endParaRPr dirty="0"/>
          </a:p>
          <a:p>
            <a:pPr>
              <a:spcBef>
                <a:spcPts val="1000"/>
              </a:spcBef>
            </a:pPr>
            <a:r>
              <a:rPr b="1" dirty="0" err="1"/>
              <a:t>Richieste</a:t>
            </a:r>
            <a:r>
              <a:rPr b="1" dirty="0"/>
              <a:t> CSNII 202</a:t>
            </a:r>
            <a:r>
              <a:rPr lang="it-IT" b="1" dirty="0"/>
              <a:t>4</a:t>
            </a:r>
            <a:r>
              <a:rPr dirty="0"/>
              <a:t>: </a:t>
            </a:r>
            <a:r>
              <a:rPr lang="it-IT" dirty="0"/>
              <a:t>missioni</a:t>
            </a:r>
            <a:r>
              <a:rPr dirty="0"/>
              <a:t> </a:t>
            </a:r>
            <a:r>
              <a:rPr lang="it-IT" dirty="0"/>
              <a:t>14.0 </a:t>
            </a:r>
            <a:r>
              <a:rPr dirty="0"/>
              <a:t>k</a:t>
            </a:r>
            <a:r>
              <a:rPr lang="it-IT" dirty="0"/>
              <a:t>€ consumo 4.0 k€</a:t>
            </a:r>
          </a:p>
          <a:p>
            <a:pPr lvl="1">
              <a:spcBef>
                <a:spcPts val="1000"/>
              </a:spcBef>
            </a:pPr>
            <a:r>
              <a:rPr lang="it-IT"/>
              <a:t>CUPID</a:t>
            </a:r>
            <a:r>
              <a:rPr lang="it-IT" dirty="0"/>
              <a:t>: meeting, riunioni tecniche, sopralluoghi, test @LNGS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CUPID: acquisto SIPM, fibre ottiche, serbatoi/raccorderia</a:t>
            </a:r>
          </a:p>
          <a:p>
            <a:pPr lvl="1"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</a:pPr>
            <a:r>
              <a:rPr b="1" dirty="0" err="1"/>
              <a:t>Richieste</a:t>
            </a:r>
            <a:r>
              <a:rPr b="1" dirty="0"/>
              <a:t> LNF 202</a:t>
            </a:r>
            <a:r>
              <a:rPr lang="it-IT" b="1" dirty="0"/>
              <a:t>4</a:t>
            </a:r>
            <a:r>
              <a:rPr dirty="0"/>
              <a:t>:</a:t>
            </a:r>
            <a:r>
              <a:rPr lang="it-IT" dirty="0"/>
              <a:t> SPCM 2 </a:t>
            </a:r>
            <a:r>
              <a:rPr lang="it-IT" dirty="0" err="1"/>
              <a:t>m.u</a:t>
            </a:r>
            <a:r>
              <a:rPr lang="it-IT" dirty="0"/>
              <a:t>.</a:t>
            </a:r>
          </a:p>
          <a:p>
            <a:pPr>
              <a:spcBef>
                <a:spcPts val="1000"/>
              </a:spcBef>
            </a:pPr>
            <a:endParaRPr lang="it-IT" dirty="0"/>
          </a:p>
          <a:p>
            <a:pPr>
              <a:spcBef>
                <a:spcPts val="1000"/>
              </a:spcBef>
            </a:pPr>
            <a:r>
              <a:rPr lang="it-IT" b="1" dirty="0"/>
              <a:t>Fondi Esterni: </a:t>
            </a:r>
            <a:r>
              <a:rPr lang="it-IT" dirty="0"/>
              <a:t>-</a:t>
            </a:r>
            <a:endParaRPr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DCBD1A7-7C46-7845-B576-227A6BE24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1" y="3729924"/>
            <a:ext cx="6573466" cy="7200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4975</TotalTime>
  <Words>206</Words>
  <Application>Microsoft Macintosh PowerPoint</Application>
  <PresentationFormat>Custom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Helvetica Neue Medium</vt:lpstr>
      <vt:lpstr>21_BasicWhite</vt:lpstr>
      <vt:lpstr>ESPERIMENTO CUORE_CUPID 2024</vt:lpstr>
      <vt:lpstr>ESPERIMENTO CUORE_CUPID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ESPERIMENTO X 2021</dc:title>
  <cp:lastModifiedBy>Massimo Alberto Franceschi</cp:lastModifiedBy>
  <cp:revision>108</cp:revision>
  <dcterms:modified xsi:type="dcterms:W3CDTF">2023-06-21T15:27:55Z</dcterms:modified>
</cp:coreProperties>
</file>