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spTree>
      <p:nvGrpSpPr>
        <p:cNvPr id="1" name=""/>
        <p:cNvGrpSpPr/>
        <p:nvPr/>
      </p:nvGrpSpPr>
      <p:grpSpPr>
        <a:xfrm>
          <a:off x="0" y="0"/>
          <a:ext cx="0" cy="0"/>
          <a:chOff x="0" y="0"/>
          <a:chExt cx="0" cy="0"/>
        </a:xfrm>
      </p:grpSpPr>
      <p:sp>
        <p:nvSpPr>
          <p:cNvPr id="12"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3"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4"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6" name="Slide Title"/>
          <p:cNvSpPr txBox="1"/>
          <p:nvPr>
            <p:ph type="title" hasCustomPrompt="1"/>
          </p:nvPr>
        </p:nvSpPr>
        <p:spPr>
          <a:prstGeom prst="rect">
            <a:avLst/>
          </a:prstGeom>
        </p:spPr>
        <p:txBody>
          <a:bodyPr/>
          <a:lstStyle/>
          <a:p>
            <a:pPr/>
            <a:r>
              <a:t>Slide Title</a:t>
            </a:r>
          </a:p>
        </p:txBody>
      </p:sp>
      <p:sp>
        <p:nvSpPr>
          <p:cNvPr id="97"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98"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06" name="Line"/>
          <p:cNvSpPr/>
          <p:nvPr/>
        </p:nvSpPr>
        <p:spPr>
          <a:xfrm>
            <a:off x="1716885" y="2056607"/>
            <a:ext cx="16689524" cy="182"/>
          </a:xfrm>
          <a:prstGeom prst="line">
            <a:avLst/>
          </a:prstGeom>
          <a:ln w="12700">
            <a:solidFill>
              <a:srgbClr val="9A9A9A"/>
            </a:solidFill>
            <a:miter lim="400000"/>
          </a:ln>
        </p:spPr>
        <p:txBody>
          <a:bodyPr lIns="71437" tIns="71437" rIns="71437" bIns="71437" anchor="ctr"/>
          <a:lstStyle/>
          <a:p>
            <a:pPr defTabSz="642937">
              <a:lnSpc>
                <a:spcPct val="100000"/>
              </a:lnSpc>
              <a:spcBef>
                <a:spcPts val="0"/>
              </a:spcBef>
              <a:defRPr sz="1600">
                <a:latin typeface="Helvetica"/>
                <a:ea typeface="Helvetica"/>
                <a:cs typeface="Helvetica"/>
                <a:sym typeface="Helvetica"/>
              </a:defRPr>
            </a:pPr>
          </a:p>
        </p:txBody>
      </p:sp>
      <p:sp>
        <p:nvSpPr>
          <p:cNvPr id="107" name="Title Text"/>
          <p:cNvSpPr txBox="1"/>
          <p:nvPr>
            <p:ph type="title"/>
          </p:nvPr>
        </p:nvSpPr>
        <p:spPr>
          <a:xfrm>
            <a:off x="1337368" y="484602"/>
            <a:ext cx="16680657" cy="1088196"/>
          </a:xfrm>
          <a:prstGeom prst="rect">
            <a:avLst/>
          </a:prstGeom>
        </p:spPr>
        <p:txBody>
          <a:bodyPr lIns="71437" tIns="71437" rIns="71437" bIns="71437" anchor="b"/>
          <a:lstStyle>
            <a:lvl1pPr defTabSz="821531">
              <a:lnSpc>
                <a:spcPct val="100000"/>
              </a:lnSpc>
              <a:defRPr b="0" spc="0" sz="5800">
                <a:latin typeface="Helvetica Neue Light"/>
                <a:ea typeface="Helvetica Neue Light"/>
                <a:cs typeface="Helvetica Neue Light"/>
                <a:sym typeface="Helvetica Neue Light"/>
              </a:defRPr>
            </a:lvl1pPr>
          </a:lstStyle>
          <a:p>
            <a:pPr/>
            <a:r>
              <a:t>Title Text</a:t>
            </a:r>
          </a:p>
        </p:txBody>
      </p:sp>
      <p:sp>
        <p:nvSpPr>
          <p:cNvPr id="108" name="Slide Number"/>
          <p:cNvSpPr txBox="1"/>
          <p:nvPr>
            <p:ph type="sldNum" sz="quarter" idx="2"/>
          </p:nvPr>
        </p:nvSpPr>
        <p:spPr>
          <a:xfrm>
            <a:off x="23535777" y="12902003"/>
            <a:ext cx="551003" cy="564719"/>
          </a:xfrm>
          <a:prstGeom prst="rect">
            <a:avLst/>
          </a:prstGeom>
        </p:spPr>
        <p:txBody>
          <a:bodyPr lIns="71437" tIns="71437" rIns="71437" bIns="71437" anchor="t"/>
          <a:lstStyle>
            <a:lvl1pPr algn="r" defTabSz="821531">
              <a:defRPr sz="2800"/>
            </a:lvl1pPr>
          </a:lstStyle>
          <a:p>
            <a:pPr/>
            <a:fld id="{86CB4B4D-7CA3-9044-876B-883B54F8677D}" type="slidenum"/>
          </a:p>
        </p:txBody>
      </p:sp>
      <p:grpSp>
        <p:nvGrpSpPr>
          <p:cNvPr id="111" name="Group"/>
          <p:cNvGrpSpPr/>
          <p:nvPr/>
        </p:nvGrpSpPr>
        <p:grpSpPr>
          <a:xfrm>
            <a:off x="21319991" y="208415"/>
            <a:ext cx="2614111" cy="1640570"/>
            <a:chOff x="0" y="0"/>
            <a:chExt cx="2614110" cy="1640569"/>
          </a:xfrm>
        </p:grpSpPr>
        <p:sp>
          <p:nvSpPr>
            <p:cNvPr id="109" name="Rounded Rectangle"/>
            <p:cNvSpPr/>
            <p:nvPr/>
          </p:nvSpPr>
          <p:spPr>
            <a:xfrm>
              <a:off x="0" y="0"/>
              <a:ext cx="2604738" cy="1640570"/>
            </a:xfrm>
            <a:prstGeom prst="roundRect">
              <a:avLst>
                <a:gd name="adj" fmla="val 6315"/>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p>
          </p:txBody>
        </p:sp>
        <p:pic>
          <p:nvPicPr>
            <p:cNvPr id="110" name="logo_final.png" descr="logo_final.png"/>
            <p:cNvPicPr>
              <a:picLocks noChangeAspect="1"/>
            </p:cNvPicPr>
            <p:nvPr/>
          </p:nvPicPr>
          <p:blipFill>
            <a:blip r:embed="rId2">
              <a:extLst/>
            </a:blip>
            <a:srcRect l="0" t="19761" r="0" b="19761"/>
            <a:stretch>
              <a:fillRect/>
            </a:stretch>
          </p:blipFill>
          <p:spPr>
            <a:xfrm>
              <a:off x="9434" y="38626"/>
              <a:ext cx="2604677" cy="1563261"/>
            </a:xfrm>
            <a:prstGeom prst="rect">
              <a:avLst/>
            </a:prstGeom>
            <a:ln w="12700" cap="flat">
              <a:noFill/>
              <a:miter lim="400000"/>
            </a:ln>
            <a:effectLst/>
          </p:spPr>
        </p:pic>
      </p:grpSp>
      <p:sp>
        <p:nvSpPr>
          <p:cNvPr id="112" name="Davide Pinci, INFN - Roma"/>
          <p:cNvSpPr txBox="1"/>
          <p:nvPr/>
        </p:nvSpPr>
        <p:spPr>
          <a:xfrm rot="16200000">
            <a:off x="-2189506" y="10658378"/>
            <a:ext cx="5251623" cy="5477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55600">
              <a:lnSpc>
                <a:spcPct val="20000"/>
              </a:lnSpc>
              <a:spcBef>
                <a:spcPts val="3800"/>
              </a:spcBef>
              <a:defRPr spc="29" sz="3000">
                <a:latin typeface="Helvetica Neue Light"/>
                <a:ea typeface="Helvetica Neue Light"/>
                <a:cs typeface="Helvetica Neue Light"/>
                <a:sym typeface="Helvetica Neue Light"/>
              </a:defRPr>
            </a:lvl1pPr>
          </a:lstStyle>
          <a:p>
            <a:pPr/>
            <a:r>
              <a:t>Davide Pinci, INFN - Roma</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3"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4"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5"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33"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4"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5"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6"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 name="Slide Title"/>
          <p:cNvSpPr txBox="1"/>
          <p:nvPr>
            <p:ph type="title" hasCustomPrompt="1"/>
          </p:nvPr>
        </p:nvSpPr>
        <p:spPr>
          <a:prstGeom prst="rect">
            <a:avLst/>
          </a:prstGeom>
        </p:spPr>
        <p:txBody>
          <a:bodyPr/>
          <a:lstStyle/>
          <a:p>
            <a:pPr/>
            <a:r>
              <a:t>Slide Title</a:t>
            </a:r>
          </a:p>
        </p:txBody>
      </p:sp>
      <p:sp>
        <p:nvSpPr>
          <p:cNvPr id="44"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5"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3"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3"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4"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2"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0"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1"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G. Mazzitelli, CL preventivi 06-07-2022"/>
          <p:cNvSpPr txBox="1"/>
          <p:nvPr/>
        </p:nvSpPr>
        <p:spPr>
          <a:xfrm>
            <a:off x="19100747" y="13020441"/>
            <a:ext cx="4999255" cy="47795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200"/>
            </a:lvl1pPr>
          </a:lstStyle>
          <a:p>
            <a:pPr/>
            <a:r>
              <a:t>G. Mazzitelli, CL preventivi 06-07-2022</a:t>
            </a:r>
          </a:p>
        </p:txBody>
      </p:sp>
      <p:sp>
        <p:nvSpPr>
          <p:cNvPr id="5"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14.png"/><Relationship Id="rId5"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 Id="rId3" Type="http://schemas.openxmlformats.org/officeDocument/2006/relationships/image" Target="../media/image19.png"/><Relationship Id="rId4"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 Id="rId3"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 Id="rId3" Type="http://schemas.openxmlformats.org/officeDocument/2006/relationships/image" Target="../media/image2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 Id="rId3" Type="http://schemas.openxmlformats.org/officeDocument/2006/relationships/image" Target="../media/image2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11.jpeg"/><Relationship Id="rId5" Type="http://schemas.openxmlformats.org/officeDocument/2006/relationships/image" Target="../media/image3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Relationship Id="rId3" Type="http://schemas.openxmlformats.org/officeDocument/2006/relationships/image" Target="../media/image3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sservi.nasa.gov/els2022/" TargetMode="Externa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1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10.tif"/><Relationship Id="rId6" Type="http://schemas.openxmlformats.org/officeDocument/2006/relationships/image" Target="../media/image1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eg"/><Relationship Id="rId3" Type="http://schemas.openxmlformats.org/officeDocument/2006/relationships/image" Target="../media/image37.png"/><Relationship Id="rId4" Type="http://schemas.openxmlformats.org/officeDocument/2006/relationships/image" Target="../media/image3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41.png"/><Relationship Id="rId7" Type="http://schemas.openxmlformats.org/officeDocument/2006/relationships/image" Target="../media/image16.jpeg"/><Relationship Id="rId8" Type="http://schemas.openxmlformats.org/officeDocument/2006/relationships/image" Target="../media/image42.png"/><Relationship Id="rId9" Type="http://schemas.openxmlformats.org/officeDocument/2006/relationships/image" Target="../media/image4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G. Mazzitelli per il gruppo CSNII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 Mazzitelli per il gruppo CSNII - LNF </a:t>
            </a:r>
          </a:p>
        </p:txBody>
      </p:sp>
      <p:sp>
        <p:nvSpPr>
          <p:cNvPr id="122" name="CSN II"/>
          <p:cNvSpPr txBox="1"/>
          <p:nvPr>
            <p:ph type="ctrTitle"/>
          </p:nvPr>
        </p:nvSpPr>
        <p:spPr>
          <a:prstGeom prst="rect">
            <a:avLst/>
          </a:prstGeom>
        </p:spPr>
        <p:txBody>
          <a:bodyPr/>
          <a:lstStyle/>
          <a:p>
            <a:pPr/>
            <a:r>
              <a:t>CSN II</a:t>
            </a:r>
          </a:p>
        </p:txBody>
      </p:sp>
      <p:sp>
        <p:nvSpPr>
          <p:cNvPr id="123" name="CL Preventivi  6/7/2022"/>
          <p:cNvSpPr txBox="1"/>
          <p:nvPr>
            <p:ph type="subTitle" sz="quarter" idx="1"/>
          </p:nvPr>
        </p:nvSpPr>
        <p:spPr>
          <a:prstGeom prst="rect">
            <a:avLst/>
          </a:prstGeom>
        </p:spPr>
        <p:txBody>
          <a:bodyPr/>
          <a:lstStyle/>
          <a:p>
            <a:pPr/>
            <a:r>
              <a:t>CL Preventivi  6/7/2022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ESPERIMENTO X 2021"/>
          <p:cNvSpPr txBox="1"/>
          <p:nvPr>
            <p:ph type="title"/>
          </p:nvPr>
        </p:nvSpPr>
        <p:spPr>
          <a:xfrm>
            <a:off x="1206500" y="1079500"/>
            <a:ext cx="21971000" cy="1433164"/>
          </a:xfrm>
          <a:prstGeom prst="rect">
            <a:avLst/>
          </a:prstGeom>
        </p:spPr>
        <p:txBody>
          <a:bodyPr/>
          <a:lstStyle>
            <a:lvl1pPr>
              <a:defRPr spc="-200"/>
            </a:lvl1pPr>
          </a:lstStyle>
          <a:p>
            <a:pPr/>
            <a:r>
              <a:t>CUORE_CUPID 2023</a:t>
            </a:r>
          </a:p>
        </p:txBody>
      </p:sp>
      <p:sp>
        <p:nvSpPr>
          <p:cNvPr id="186" name="CUORE_CUPID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CUORE_CUPID @LNF</a:t>
            </a:r>
          </a:p>
        </p:txBody>
      </p:sp>
      <p:sp>
        <p:nvSpPr>
          <p:cNvPr id="187" name="Slide Subtitle"/>
          <p:cNvSpPr txBox="1"/>
          <p:nvPr>
            <p:ph type="body" idx="1"/>
          </p:nvPr>
        </p:nvSpPr>
        <p:spPr>
          <a:xfrm>
            <a:off x="7453391" y="3605994"/>
            <a:ext cx="16384458" cy="8805665"/>
          </a:xfrm>
          <a:prstGeom prst="rect">
            <a:avLst/>
          </a:prstGeom>
        </p:spPr>
        <p:txBody>
          <a:bodyPr/>
          <a:lstStyle/>
          <a:p>
            <a:pPr marL="530352" indent="-530352" defTabSz="2121354">
              <a:lnSpc>
                <a:spcPct val="81000"/>
              </a:lnSpc>
              <a:spcBef>
                <a:spcPts val="800"/>
              </a:spcBef>
              <a:defRPr b="1" sz="3828"/>
            </a:pPr>
            <a:r>
              <a:t>FTE:</a:t>
            </a:r>
            <a:r>
              <a:rPr b="0"/>
              <a:t> </a:t>
            </a:r>
            <a:r>
              <a:rPr b="0"/>
              <a:t>A. Franceschi</a:t>
            </a:r>
            <a:r>
              <a:rPr b="0"/>
              <a:t> (</a:t>
            </a:r>
            <a:r>
              <a:rPr b="0"/>
              <a:t>80</a:t>
            </a:r>
            <a:r>
              <a:rPr b="0"/>
              <a:t>%, </a:t>
            </a:r>
            <a:r>
              <a:rPr b="0"/>
              <a:t>R</a:t>
            </a:r>
            <a:r>
              <a:rPr b="0"/>
              <a:t>esp. </a:t>
            </a:r>
            <a:r>
              <a:rPr b="0"/>
              <a:t>L</a:t>
            </a:r>
            <a:r>
              <a:rPr b="0"/>
              <a:t>oc</a:t>
            </a:r>
            <a:r>
              <a:rPr b="0"/>
              <a:t>.</a:t>
            </a:r>
            <a:r>
              <a:rPr b="0"/>
              <a:t>), </a:t>
            </a:r>
            <a:r>
              <a:rPr b="0"/>
              <a:t>T. Napolitano</a:t>
            </a:r>
            <a:r>
              <a:rPr b="0"/>
              <a:t> (</a:t>
            </a:r>
            <a:r>
              <a:rPr b="0"/>
              <a:t>7</a:t>
            </a:r>
            <a:r>
              <a:rPr b="0"/>
              <a:t>0%)</a:t>
            </a:r>
          </a:p>
          <a:p>
            <a:pPr lvl="2" marL="0" indent="1060704" defTabSz="2121354">
              <a:lnSpc>
                <a:spcPct val="81000"/>
              </a:lnSpc>
              <a:spcBef>
                <a:spcPts val="800"/>
              </a:spcBef>
              <a:buSzTx/>
              <a:buNone/>
              <a:defRPr sz="3828"/>
            </a:pPr>
            <a:r>
              <a:t>	G. Mazzitelli (20%)</a:t>
            </a:r>
          </a:p>
          <a:p>
            <a:pPr marL="0" indent="0" defTabSz="2121354">
              <a:lnSpc>
                <a:spcPct val="81000"/>
              </a:lnSpc>
              <a:spcBef>
                <a:spcPts val="800"/>
              </a:spcBef>
              <a:buSzTx/>
              <a:buNone/>
              <a:defRPr strike="sngStrike" sz="3828"/>
            </a:pPr>
          </a:p>
          <a:p>
            <a:pPr marL="530352" indent="-530352" defTabSz="2121354">
              <a:lnSpc>
                <a:spcPct val="81000"/>
              </a:lnSpc>
              <a:spcBef>
                <a:spcPts val="800"/>
              </a:spcBef>
              <a:defRPr b="1" sz="3828"/>
            </a:pPr>
            <a:r>
              <a:t>Attività a carico LNF:</a:t>
            </a:r>
            <a:r>
              <a:rPr b="0"/>
              <a:t> </a:t>
            </a:r>
          </a:p>
          <a:p>
            <a:pPr lvl="1" marL="1060704" indent="-530352" defTabSz="2121354">
              <a:lnSpc>
                <a:spcPct val="81000"/>
              </a:lnSpc>
              <a:spcBef>
                <a:spcPts val="800"/>
              </a:spcBef>
              <a:defRPr sz="3828"/>
            </a:pPr>
            <a:r>
              <a:t>Eventuali interventi di meccanica CUORE;</a:t>
            </a:r>
          </a:p>
          <a:p>
            <a:pPr lvl="1" marL="1060704" indent="-530352" defTabSz="2121354">
              <a:lnSpc>
                <a:spcPct val="81000"/>
              </a:lnSpc>
              <a:spcBef>
                <a:spcPts val="800"/>
              </a:spcBef>
              <a:defRPr sz="3828"/>
            </a:pPr>
            <a:r>
              <a:t>Progettazione e integrazione detector CUPID (Resp. LNF)</a:t>
            </a:r>
          </a:p>
          <a:p>
            <a:pPr lvl="1" marL="1060704" indent="-530352" defTabSz="2121354">
              <a:lnSpc>
                <a:spcPct val="81000"/>
              </a:lnSpc>
              <a:spcBef>
                <a:spcPts val="800"/>
              </a:spcBef>
              <a:defRPr sz="3828"/>
            </a:pPr>
            <a:r>
              <a:t>partecipazione all’ideazione del CR/NS</a:t>
            </a:r>
          </a:p>
          <a:p>
            <a:pPr lvl="1" marL="0" indent="530352" defTabSz="2121354">
              <a:lnSpc>
                <a:spcPct val="81000"/>
              </a:lnSpc>
              <a:spcBef>
                <a:spcPts val="800"/>
              </a:spcBef>
              <a:buSzTx/>
              <a:buNone/>
              <a:defRPr sz="3828"/>
            </a:pPr>
          </a:p>
          <a:p>
            <a:pPr marL="530352" indent="-530352" defTabSz="2121354">
              <a:lnSpc>
                <a:spcPct val="81000"/>
              </a:lnSpc>
              <a:spcBef>
                <a:spcPts val="800"/>
              </a:spcBef>
              <a:defRPr b="1" sz="3828"/>
            </a:pPr>
            <a:r>
              <a:t>Richieste CSNII 202</a:t>
            </a:r>
            <a:r>
              <a:t>3</a:t>
            </a:r>
            <a:r>
              <a:rPr b="0"/>
              <a:t>: </a:t>
            </a:r>
            <a:r>
              <a:rPr b="0"/>
              <a:t>missioni</a:t>
            </a:r>
            <a:r>
              <a:rPr b="0"/>
              <a:t> </a:t>
            </a:r>
            <a:r>
              <a:rPr b="0"/>
              <a:t>9.0 </a:t>
            </a:r>
            <a:r>
              <a:rPr b="0"/>
              <a:t>k</a:t>
            </a:r>
            <a:r>
              <a:rPr b="0"/>
              <a:t>€ </a:t>
            </a:r>
          </a:p>
          <a:p>
            <a:pPr lvl="1" marL="1060704" indent="-530352" defTabSz="2121354">
              <a:lnSpc>
                <a:spcPct val="81000"/>
              </a:lnSpc>
              <a:spcBef>
                <a:spcPts val="800"/>
              </a:spcBef>
              <a:defRPr sz="3828"/>
            </a:pPr>
            <a:r>
              <a:t>CUORE: meeting, eventuale manutenzione on site</a:t>
            </a:r>
          </a:p>
          <a:p>
            <a:pPr lvl="1" marL="1060704" indent="-530352" defTabSz="2121354">
              <a:lnSpc>
                <a:spcPct val="81000"/>
              </a:lnSpc>
              <a:spcBef>
                <a:spcPts val="800"/>
              </a:spcBef>
              <a:defRPr sz="3828"/>
            </a:pPr>
            <a:r>
              <a:t>CUPID: meeting, riunioni tecniche, test @LNGS</a:t>
            </a:r>
          </a:p>
          <a:p>
            <a:pPr lvl="1" marL="1060704" indent="-530352" defTabSz="2121354">
              <a:lnSpc>
                <a:spcPct val="81000"/>
              </a:lnSpc>
              <a:spcBef>
                <a:spcPts val="800"/>
              </a:spcBef>
              <a:defRPr sz="3828"/>
            </a:pPr>
          </a:p>
          <a:p>
            <a:pPr marL="530352" indent="-530352" defTabSz="2121354">
              <a:lnSpc>
                <a:spcPct val="81000"/>
              </a:lnSpc>
              <a:spcBef>
                <a:spcPts val="800"/>
              </a:spcBef>
              <a:defRPr b="1" sz="3828"/>
            </a:pPr>
            <a:r>
              <a:t>Richieste LNF 202</a:t>
            </a:r>
            <a:r>
              <a:t>3</a:t>
            </a:r>
            <a:r>
              <a:rPr b="0"/>
              <a:t>:</a:t>
            </a:r>
            <a:r>
              <a:rPr b="0"/>
              <a:t> SPCM 2 m.u.</a:t>
            </a:r>
          </a:p>
          <a:p>
            <a:pPr marL="530352" indent="-530352" defTabSz="2121354">
              <a:lnSpc>
                <a:spcPct val="81000"/>
              </a:lnSpc>
              <a:spcBef>
                <a:spcPts val="800"/>
              </a:spcBef>
              <a:defRPr sz="3828"/>
            </a:pPr>
          </a:p>
          <a:p>
            <a:pPr marL="530352" indent="-530352" defTabSz="2121354">
              <a:lnSpc>
                <a:spcPct val="81000"/>
              </a:lnSpc>
              <a:spcBef>
                <a:spcPts val="800"/>
              </a:spcBef>
              <a:defRPr b="1" sz="3828"/>
            </a:pPr>
            <a:r>
              <a:t>Fondi Esterni: </a:t>
            </a:r>
            <a:r>
              <a:rPr b="0"/>
              <a:t>-</a:t>
            </a:r>
          </a:p>
        </p:txBody>
      </p:sp>
      <p:pic>
        <p:nvPicPr>
          <p:cNvPr id="188" name="Picture 2" descr="Picture 2"/>
          <p:cNvPicPr>
            <a:picLocks noChangeAspect="1"/>
          </p:cNvPicPr>
          <p:nvPr/>
        </p:nvPicPr>
        <p:blipFill>
          <a:blip r:embed="rId2">
            <a:extLst/>
          </a:blip>
          <a:stretch>
            <a:fillRect/>
          </a:stretch>
        </p:blipFill>
        <p:spPr>
          <a:xfrm>
            <a:off x="373491" y="4408826"/>
            <a:ext cx="6573467" cy="72000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CYGNO/INITIUM"/>
          <p:cNvSpPr txBox="1"/>
          <p:nvPr>
            <p:ph type="title"/>
          </p:nvPr>
        </p:nvSpPr>
        <p:spPr>
          <a:prstGeom prst="rect">
            <a:avLst/>
          </a:prstGeom>
        </p:spPr>
        <p:txBody>
          <a:bodyPr/>
          <a:lstStyle/>
          <a:p>
            <a:pPr/>
            <a:r>
              <a:t>CYGNO/INITIUM</a:t>
            </a:r>
          </a:p>
        </p:txBody>
      </p:sp>
      <p:sp>
        <p:nvSpPr>
          <p:cNvPr id="191" name="1 m3 demonstrator for directional dark matter search and solar neutrino physic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616148">
              <a:defRPr b="0" sz="4650">
                <a:latin typeface="Helvetica Neue Medium"/>
                <a:ea typeface="Helvetica Neue Medium"/>
                <a:cs typeface="Helvetica Neue Medium"/>
                <a:sym typeface="Helvetica Neue Medium"/>
              </a:defRPr>
            </a:pPr>
            <a:r>
              <a:t>1 m</a:t>
            </a:r>
            <a:r>
              <a:rPr baseline="31999"/>
              <a:t>3</a:t>
            </a:r>
            <a:r>
              <a:t> demonstrator for directional dark matter search and solar neutrino physics</a:t>
            </a:r>
          </a:p>
        </p:txBody>
      </p:sp>
      <p:sp>
        <p:nvSpPr>
          <p:cNvPr id="192" name="Risultati 2022:…"/>
          <p:cNvSpPr txBox="1"/>
          <p:nvPr>
            <p:ph type="body" sz="half" idx="1"/>
          </p:nvPr>
        </p:nvSpPr>
        <p:spPr>
          <a:xfrm>
            <a:off x="352377" y="3181489"/>
            <a:ext cx="9672045" cy="9398726"/>
          </a:xfrm>
          <a:prstGeom prst="rect">
            <a:avLst/>
          </a:prstGeom>
        </p:spPr>
        <p:txBody>
          <a:bodyPr/>
          <a:lstStyle/>
          <a:p>
            <a:pPr marL="548639" indent="-548639" defTabSz="2194504">
              <a:spcBef>
                <a:spcPts val="900"/>
              </a:spcBef>
              <a:defRPr b="1" sz="4319"/>
            </a:pPr>
            <a:r>
              <a:t>Risultati 2022</a:t>
            </a:r>
            <a:r>
              <a:rPr b="0"/>
              <a:t>:</a:t>
            </a:r>
            <a:endParaRPr b="0"/>
          </a:p>
          <a:p>
            <a:pPr lvl="1" marL="1097279" indent="-548639" defTabSz="2194504">
              <a:spcBef>
                <a:spcPts val="900"/>
              </a:spcBef>
              <a:defRPr sz="4319"/>
            </a:pPr>
            <a:r>
              <a:t>Installation and commissioning </a:t>
            </a:r>
            <a:br/>
            <a:r>
              <a:t>of LIME at LNGS </a:t>
            </a:r>
            <a:br/>
            <a:r>
              <a:t>(LIME2 ai LNF)</a:t>
            </a:r>
          </a:p>
          <a:p>
            <a:pPr lvl="1" marL="1097279" indent="-548639" defTabSz="2194504">
              <a:spcBef>
                <a:spcPts val="900"/>
              </a:spcBef>
              <a:defRPr sz="4319"/>
            </a:pPr>
            <a:r>
              <a:t>TDR CYGNO-04</a:t>
            </a:r>
          </a:p>
          <a:p>
            <a:pPr lvl="1" marL="1097279" indent="-548639" defTabSz="2194504">
              <a:spcBef>
                <a:spcPts val="900"/>
              </a:spcBef>
              <a:defRPr sz="4319"/>
            </a:pPr>
            <a:r>
              <a:t>analysis/computing</a:t>
            </a:r>
          </a:p>
          <a:p>
            <a:pPr lvl="1" marL="1097279" indent="-548639" defTabSz="2194504">
              <a:spcBef>
                <a:spcPts val="900"/>
              </a:spcBef>
              <a:defRPr sz="4319"/>
            </a:pPr>
            <a:r>
              <a:t>GIN construction @ LNF</a:t>
            </a:r>
          </a:p>
          <a:p>
            <a:pPr lvl="1" marL="0" indent="548639" defTabSz="2194504">
              <a:spcBef>
                <a:spcPts val="900"/>
              </a:spcBef>
              <a:buSzTx/>
              <a:buNone/>
              <a:defRPr sz="4319"/>
            </a:pPr>
          </a:p>
          <a:p>
            <a:pPr marL="548639" indent="-548639" defTabSz="2194504">
              <a:spcBef>
                <a:spcPts val="900"/>
              </a:spcBef>
              <a:defRPr b="1" sz="4319"/>
            </a:pPr>
            <a:r>
              <a:t>Obiettivi/Milestone 2023 (*):</a:t>
            </a:r>
          </a:p>
          <a:p>
            <a:pPr lvl="1" marL="1097279" indent="-548639" defTabSz="2194504">
              <a:spcBef>
                <a:spcPts val="900"/>
              </a:spcBef>
              <a:defRPr sz="4319"/>
            </a:pPr>
            <a:r>
              <a:t>CYGNO-04 design and first procurements </a:t>
            </a:r>
          </a:p>
          <a:p>
            <a:pPr lvl="1" marL="1097279" indent="-548639" defTabSz="2194504">
              <a:spcBef>
                <a:spcPts val="900"/>
              </a:spcBef>
              <a:defRPr sz="4319"/>
            </a:pPr>
            <a:r>
              <a:t>LIME underground @ LNGS measurements</a:t>
            </a:r>
          </a:p>
          <a:p>
            <a:pPr lvl="1" marL="0" indent="0" defTabSz="2194504">
              <a:spcBef>
                <a:spcPts val="900"/>
              </a:spcBef>
              <a:buSzTx/>
              <a:buNone/>
              <a:defRPr i="1" sz="4319"/>
            </a:pPr>
            <a:r>
              <a:t>(*) due to COVID19 ~ one year delay</a:t>
            </a:r>
          </a:p>
        </p:txBody>
      </p:sp>
      <p:sp>
        <p:nvSpPr>
          <p:cNvPr id="193" name="INFN (LNF, RM1, RM3, Dip di Ing. Chimica), GSSI, Centro Fermi…"/>
          <p:cNvSpPr txBox="1"/>
          <p:nvPr/>
        </p:nvSpPr>
        <p:spPr>
          <a:xfrm>
            <a:off x="11525556" y="500344"/>
            <a:ext cx="12420561" cy="16173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i="1" sz="3200"/>
            </a:pPr>
            <a:r>
              <a:t>INFN (LNF, RM1, RM3, Dip di Ing. Chimica), GSSI, Centro Fermi</a:t>
            </a:r>
          </a:p>
          <a:p>
            <a:pPr algn="ctr" defTabSz="821531">
              <a:lnSpc>
                <a:spcPct val="100000"/>
              </a:lnSpc>
              <a:spcBef>
                <a:spcPts val="0"/>
              </a:spcBef>
              <a:defRPr i="1" sz="3200"/>
            </a:pPr>
            <a:r>
              <a:t>University of Sheffield, University of New Mexico, University of Hawaii, University of UFJF Brasil</a:t>
            </a:r>
          </a:p>
        </p:txBody>
      </p:sp>
      <p:pic>
        <p:nvPicPr>
          <p:cNvPr id="194" name="time-line.jpg" descr="time-line.jpg"/>
          <p:cNvPicPr>
            <a:picLocks noChangeAspect="1"/>
          </p:cNvPicPr>
          <p:nvPr/>
        </p:nvPicPr>
        <p:blipFill>
          <a:blip r:embed="rId2">
            <a:extLst/>
          </a:blip>
          <a:srcRect l="0" t="2068" r="0" b="0"/>
          <a:stretch>
            <a:fillRect/>
          </a:stretch>
        </p:blipFill>
        <p:spPr>
          <a:xfrm>
            <a:off x="10105459" y="3313638"/>
            <a:ext cx="13279989" cy="4822729"/>
          </a:xfrm>
          <a:prstGeom prst="rect">
            <a:avLst/>
          </a:prstGeom>
          <a:ln w="12700">
            <a:miter lim="400000"/>
          </a:ln>
        </p:spPr>
      </p:pic>
      <p:pic>
        <p:nvPicPr>
          <p:cNvPr id="195" name="Screenshot 2022-07-03 at 10.28.07.png" descr="Screenshot 2022-07-03 at 10.28.07.png"/>
          <p:cNvPicPr>
            <a:picLocks noChangeAspect="1"/>
          </p:cNvPicPr>
          <p:nvPr/>
        </p:nvPicPr>
        <p:blipFill>
          <a:blip r:embed="rId3">
            <a:extLst/>
          </a:blip>
          <a:stretch>
            <a:fillRect/>
          </a:stretch>
        </p:blipFill>
        <p:spPr>
          <a:xfrm>
            <a:off x="19731845" y="6470856"/>
            <a:ext cx="4453354" cy="6234696"/>
          </a:xfrm>
          <a:prstGeom prst="rect">
            <a:avLst/>
          </a:prstGeom>
          <a:ln w="12700">
            <a:miter lim="400000"/>
          </a:ln>
        </p:spPr>
      </p:pic>
      <p:sp>
        <p:nvSpPr>
          <p:cNvPr id="196" name="LNF"/>
          <p:cNvSpPr txBox="1"/>
          <p:nvPr/>
        </p:nvSpPr>
        <p:spPr>
          <a:xfrm>
            <a:off x="11995104" y="12394728"/>
            <a:ext cx="12432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LNF</a:t>
            </a:r>
          </a:p>
        </p:txBody>
      </p:sp>
      <p:sp>
        <p:nvSpPr>
          <p:cNvPr id="197" name="LNGS"/>
          <p:cNvSpPr txBox="1"/>
          <p:nvPr/>
        </p:nvSpPr>
        <p:spPr>
          <a:xfrm>
            <a:off x="16385074" y="12394728"/>
            <a:ext cx="1751077"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LNGS</a:t>
            </a:r>
          </a:p>
        </p:txBody>
      </p:sp>
      <p:pic>
        <p:nvPicPr>
          <p:cNvPr id="198" name="Image" descr="Image"/>
          <p:cNvPicPr>
            <a:picLocks noChangeAspect="1"/>
          </p:cNvPicPr>
          <p:nvPr/>
        </p:nvPicPr>
        <p:blipFill>
          <a:blip r:embed="rId4">
            <a:extLst/>
          </a:blip>
          <a:srcRect l="22398" t="13103" r="20508" b="11392"/>
          <a:stretch>
            <a:fillRect/>
          </a:stretch>
        </p:blipFill>
        <p:spPr>
          <a:xfrm>
            <a:off x="15087920" y="7925476"/>
            <a:ext cx="4345427" cy="4310079"/>
          </a:xfrm>
          <a:prstGeom prst="rect">
            <a:avLst/>
          </a:prstGeom>
          <a:ln w="12700">
            <a:miter lim="400000"/>
          </a:ln>
        </p:spPr>
      </p:pic>
      <p:pic>
        <p:nvPicPr>
          <p:cNvPr id="199" name="200ms-39.PNG" descr="200ms-39.PNG"/>
          <p:cNvPicPr>
            <a:picLocks noChangeAspect="1"/>
          </p:cNvPicPr>
          <p:nvPr/>
        </p:nvPicPr>
        <p:blipFill>
          <a:blip r:embed="rId5">
            <a:extLst/>
          </a:blip>
          <a:stretch>
            <a:fillRect/>
          </a:stretch>
        </p:blipFill>
        <p:spPr>
          <a:xfrm>
            <a:off x="10444109" y="7904839"/>
            <a:ext cx="4345270" cy="435133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LIME @ LNGS"/>
          <p:cNvSpPr txBox="1"/>
          <p:nvPr>
            <p:ph type="title"/>
          </p:nvPr>
        </p:nvSpPr>
        <p:spPr>
          <a:prstGeom prst="rect">
            <a:avLst/>
          </a:prstGeom>
        </p:spPr>
        <p:txBody>
          <a:bodyPr/>
          <a:lstStyle/>
          <a:p>
            <a:pPr/>
            <a:r>
              <a:t>LIME @ LNGS</a:t>
            </a:r>
          </a:p>
        </p:txBody>
      </p:sp>
      <p:sp>
        <p:nvSpPr>
          <p:cNvPr id="202" name="Slide Subtitle"/>
          <p:cNvSpPr txBox="1"/>
          <p:nvPr>
            <p:ph type="body" idx="21"/>
          </p:nvPr>
        </p:nvSpPr>
        <p:spPr>
          <a:prstGeom prst="rect">
            <a:avLst/>
          </a:prstGeom>
        </p:spPr>
        <p:txBody>
          <a:bodyPr/>
          <a:lstStyle/>
          <a:p>
            <a:pPr/>
          </a:p>
        </p:txBody>
      </p:sp>
      <p:pic>
        <p:nvPicPr>
          <p:cNvPr id="203" name="image_04.jpeg" descr="image_04.jpeg"/>
          <p:cNvPicPr>
            <a:picLocks noChangeAspect="1"/>
          </p:cNvPicPr>
          <p:nvPr/>
        </p:nvPicPr>
        <p:blipFill>
          <a:blip r:embed="rId2">
            <a:extLst/>
          </a:blip>
          <a:srcRect l="22442" t="0" r="13265" b="13689"/>
          <a:stretch>
            <a:fillRect/>
          </a:stretch>
        </p:blipFill>
        <p:spPr>
          <a:xfrm>
            <a:off x="7474992" y="3377833"/>
            <a:ext cx="9900973" cy="9968915"/>
          </a:xfrm>
          <a:prstGeom prst="rect">
            <a:avLst/>
          </a:prstGeom>
          <a:ln w="12700">
            <a:miter lim="400000"/>
          </a:ln>
        </p:spPr>
      </p:pic>
      <p:pic>
        <p:nvPicPr>
          <p:cNvPr id="204" name="image_06.jpeg" descr="image_06.jpeg"/>
          <p:cNvPicPr>
            <a:picLocks noChangeAspect="1"/>
          </p:cNvPicPr>
          <p:nvPr/>
        </p:nvPicPr>
        <p:blipFill>
          <a:blip r:embed="rId3">
            <a:extLst/>
          </a:blip>
          <a:srcRect l="0" t="0" r="0" b="4737"/>
          <a:stretch>
            <a:fillRect/>
          </a:stretch>
        </p:blipFill>
        <p:spPr>
          <a:xfrm>
            <a:off x="1213878" y="4517460"/>
            <a:ext cx="6054228" cy="7689844"/>
          </a:xfrm>
          <a:prstGeom prst="rect">
            <a:avLst/>
          </a:prstGeom>
          <a:ln w="12700">
            <a:miter lim="400000"/>
          </a:ln>
        </p:spPr>
      </p:pic>
      <p:pic>
        <p:nvPicPr>
          <p:cNvPr id="205" name="image_03.jpeg" descr="image_03.jpeg"/>
          <p:cNvPicPr>
            <a:picLocks noChangeAspect="1"/>
          </p:cNvPicPr>
          <p:nvPr/>
        </p:nvPicPr>
        <p:blipFill>
          <a:blip r:embed="rId4">
            <a:extLst/>
          </a:blip>
          <a:srcRect l="12535" t="0" r="0" b="13727"/>
          <a:stretch>
            <a:fillRect/>
          </a:stretch>
        </p:blipFill>
        <p:spPr>
          <a:xfrm>
            <a:off x="17582618" y="4580761"/>
            <a:ext cx="5750635" cy="7563083"/>
          </a:xfrm>
          <a:prstGeom prst="rect">
            <a:avLst/>
          </a:prstGeom>
          <a:ln w="12700">
            <a:miter lim="400000"/>
          </a:ln>
        </p:spPr>
      </p:pic>
      <p:sp>
        <p:nvSpPr>
          <p:cNvPr id="206" name="Line"/>
          <p:cNvSpPr/>
          <p:nvPr/>
        </p:nvSpPr>
        <p:spPr>
          <a:xfrm rot="9355020">
            <a:off x="14178439" y="8646124"/>
            <a:ext cx="5774876" cy="1254270"/>
          </a:xfrm>
          <a:custGeom>
            <a:avLst/>
            <a:gdLst/>
            <a:ahLst/>
            <a:cxnLst>
              <a:cxn ang="0">
                <a:pos x="wd2" y="hd2"/>
              </a:cxn>
              <a:cxn ang="5400000">
                <a:pos x="wd2" y="hd2"/>
              </a:cxn>
              <a:cxn ang="10800000">
                <a:pos x="wd2" y="hd2"/>
              </a:cxn>
              <a:cxn ang="16200000">
                <a:pos x="wd2" y="hd2"/>
              </a:cxn>
            </a:cxnLst>
            <a:rect l="0" t="0" r="r" b="b"/>
            <a:pathLst>
              <a:path w="21600" h="19046" fill="norm" stroke="1" extrusionOk="0">
                <a:moveTo>
                  <a:pt x="0" y="19046"/>
                </a:moveTo>
                <a:cubicBezTo>
                  <a:pt x="2431" y="9360"/>
                  <a:pt x="5282" y="3120"/>
                  <a:pt x="8288" y="910"/>
                </a:cubicBezTo>
                <a:cubicBezTo>
                  <a:pt x="12999" y="-2554"/>
                  <a:pt x="17777" y="3956"/>
                  <a:pt x="21600" y="19046"/>
                </a:cubicBezTo>
              </a:path>
            </a:pathLst>
          </a:custGeom>
          <a:ln w="38100">
            <a:solidFill>
              <a:srgbClr val="000000"/>
            </a:solidFill>
            <a:miter lim="400000"/>
            <a:tailEnd type="stealth"/>
          </a:ln>
        </p:spPr>
        <p:txBody>
          <a:bodyPr lIns="50800" tIns="50800" rIns="50800" bIns="50800" anchor="ctr"/>
          <a:lstStyle/>
          <a:p>
            <a:pPr defTabSz="355600">
              <a:lnSpc>
                <a:spcPct val="100000"/>
              </a:lnSpc>
              <a:spcBef>
                <a:spcPts val="3800"/>
              </a:spcBef>
              <a:defRPr spc="45" sz="4500">
                <a:latin typeface="Helvetica Neue Light"/>
                <a:ea typeface="Helvetica Neue Light"/>
                <a:cs typeface="Helvetica Neue Light"/>
                <a:sym typeface="Helvetica Neue Light"/>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ata Quality Monitor"/>
          <p:cNvSpPr txBox="1"/>
          <p:nvPr>
            <p:ph type="title"/>
          </p:nvPr>
        </p:nvSpPr>
        <p:spPr>
          <a:prstGeom prst="rect">
            <a:avLst/>
          </a:prstGeom>
        </p:spPr>
        <p:txBody>
          <a:bodyPr/>
          <a:lstStyle/>
          <a:p>
            <a:pPr/>
            <a:r>
              <a:t>Data Quality Monitor </a:t>
            </a:r>
          </a:p>
        </p:txBody>
      </p:sp>
      <p:sp>
        <p:nvSpPr>
          <p:cNvPr id="209" name="Cloud INF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Cloud INFN</a:t>
            </a:r>
          </a:p>
        </p:txBody>
      </p:sp>
      <p:pic>
        <p:nvPicPr>
          <p:cNvPr id="210" name="Image" descr="Image"/>
          <p:cNvPicPr>
            <a:picLocks noChangeAspect="1"/>
          </p:cNvPicPr>
          <p:nvPr/>
        </p:nvPicPr>
        <p:blipFill>
          <a:blip r:embed="rId2">
            <a:extLst/>
          </a:blip>
          <a:stretch>
            <a:fillRect/>
          </a:stretch>
        </p:blipFill>
        <p:spPr>
          <a:xfrm>
            <a:off x="467323" y="5961291"/>
            <a:ext cx="11484867" cy="5559982"/>
          </a:xfrm>
          <a:prstGeom prst="rect">
            <a:avLst/>
          </a:prstGeom>
          <a:ln w="12700">
            <a:miter lim="400000"/>
          </a:ln>
        </p:spPr>
      </p:pic>
      <p:sp>
        <p:nvSpPr>
          <p:cNvPr id="211" name="Gas and environmental parameters"/>
          <p:cNvSpPr txBox="1"/>
          <p:nvPr/>
        </p:nvSpPr>
        <p:spPr>
          <a:xfrm>
            <a:off x="1006709" y="4961497"/>
            <a:ext cx="10406095"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55600">
              <a:lnSpc>
                <a:spcPct val="100000"/>
              </a:lnSpc>
              <a:spcBef>
                <a:spcPts val="1700"/>
              </a:spcBef>
              <a:defRPr b="1" spc="45" sz="4500"/>
            </a:lvl1pPr>
          </a:lstStyle>
          <a:p>
            <a:pPr/>
            <a:r>
              <a:t>Gas and environmental parameters</a:t>
            </a:r>
          </a:p>
        </p:txBody>
      </p:sp>
      <p:sp>
        <p:nvSpPr>
          <p:cNvPr id="212" name="Detector performance"/>
          <p:cNvSpPr txBox="1"/>
          <p:nvPr/>
        </p:nvSpPr>
        <p:spPr>
          <a:xfrm>
            <a:off x="14406892" y="2182053"/>
            <a:ext cx="6722302"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55600">
              <a:lnSpc>
                <a:spcPct val="100000"/>
              </a:lnSpc>
              <a:spcBef>
                <a:spcPts val="1700"/>
              </a:spcBef>
              <a:defRPr b="1" spc="45" sz="4500"/>
            </a:lvl1pPr>
          </a:lstStyle>
          <a:p>
            <a:pPr/>
            <a:r>
              <a:t>Detector performance</a:t>
            </a:r>
          </a:p>
        </p:txBody>
      </p:sp>
      <p:grpSp>
        <p:nvGrpSpPr>
          <p:cNvPr id="215" name="Group"/>
          <p:cNvGrpSpPr/>
          <p:nvPr/>
        </p:nvGrpSpPr>
        <p:grpSpPr>
          <a:xfrm>
            <a:off x="12102488" y="3279895"/>
            <a:ext cx="11585692" cy="9922980"/>
            <a:chOff x="0" y="0"/>
            <a:chExt cx="11585691" cy="9922979"/>
          </a:xfrm>
        </p:grpSpPr>
        <p:pic>
          <p:nvPicPr>
            <p:cNvPr id="213" name="Image" descr="Image"/>
            <p:cNvPicPr>
              <a:picLocks noChangeAspect="1"/>
            </p:cNvPicPr>
            <p:nvPr/>
          </p:nvPicPr>
          <p:blipFill>
            <a:blip r:embed="rId3">
              <a:extLst/>
            </a:blip>
            <a:stretch>
              <a:fillRect/>
            </a:stretch>
          </p:blipFill>
          <p:spPr>
            <a:xfrm>
              <a:off x="0" y="2413735"/>
              <a:ext cx="11585692" cy="7509245"/>
            </a:xfrm>
            <a:prstGeom prst="rect">
              <a:avLst/>
            </a:prstGeom>
            <a:ln w="12700" cap="flat">
              <a:noFill/>
              <a:miter lim="400000"/>
            </a:ln>
            <a:effectLst/>
          </p:spPr>
        </p:pic>
        <p:pic>
          <p:nvPicPr>
            <p:cNvPr id="214" name="Image" descr="Image"/>
            <p:cNvPicPr>
              <a:picLocks noChangeAspect="1"/>
            </p:cNvPicPr>
            <p:nvPr/>
          </p:nvPicPr>
          <p:blipFill>
            <a:blip r:embed="rId4">
              <a:extLst/>
            </a:blip>
            <a:stretch>
              <a:fillRect/>
            </a:stretch>
          </p:blipFill>
          <p:spPr>
            <a:xfrm>
              <a:off x="0" y="0"/>
              <a:ext cx="11585692" cy="2927932"/>
            </a:xfrm>
            <a:prstGeom prst="rect">
              <a:avLst/>
            </a:prstGeom>
            <a:ln w="12700" cap="flat">
              <a:noFill/>
              <a:miter lim="400000"/>
            </a:ln>
            <a:effectLst/>
          </p:spPr>
        </p:pic>
      </p:grpSp>
      <p:sp>
        <p:nvSpPr>
          <p:cNvPr id="216" name="Gas Temperature"/>
          <p:cNvSpPr txBox="1"/>
          <p:nvPr/>
        </p:nvSpPr>
        <p:spPr>
          <a:xfrm>
            <a:off x="7421631" y="8989911"/>
            <a:ext cx="3869437"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FFF36A"/>
                </a:solidFill>
                <a:latin typeface="Helvetica Neue Light"/>
                <a:ea typeface="Helvetica Neue Light"/>
                <a:cs typeface="Helvetica Neue Light"/>
                <a:sym typeface="Helvetica Neue Light"/>
              </a:defRPr>
            </a:lvl1pPr>
          </a:lstStyle>
          <a:p>
            <a:pPr/>
            <a:r>
              <a:t>Gas Temperature</a:t>
            </a:r>
          </a:p>
        </p:txBody>
      </p:sp>
      <p:sp>
        <p:nvSpPr>
          <p:cNvPr id="217" name="Gas Pressure"/>
          <p:cNvSpPr txBox="1"/>
          <p:nvPr/>
        </p:nvSpPr>
        <p:spPr>
          <a:xfrm>
            <a:off x="8309273" y="5961291"/>
            <a:ext cx="305054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4F8F00"/>
                </a:solidFill>
                <a:latin typeface="Helvetica Neue Light"/>
                <a:ea typeface="Helvetica Neue Light"/>
                <a:cs typeface="Helvetica Neue Light"/>
                <a:sym typeface="Helvetica Neue Light"/>
              </a:defRPr>
            </a:lvl1pPr>
          </a:lstStyle>
          <a:p>
            <a:pPr/>
            <a:r>
              <a:t>Gas Pressure</a:t>
            </a:r>
          </a:p>
        </p:txBody>
      </p:sp>
      <p:sp>
        <p:nvSpPr>
          <p:cNvPr id="218" name="Clusters/image"/>
          <p:cNvSpPr txBox="1"/>
          <p:nvPr/>
        </p:nvSpPr>
        <p:spPr>
          <a:xfrm>
            <a:off x="19761502" y="3499229"/>
            <a:ext cx="3397505"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73FA79"/>
                </a:solidFill>
                <a:latin typeface="Helvetica Neue Light"/>
                <a:ea typeface="Helvetica Neue Light"/>
                <a:cs typeface="Helvetica Neue Light"/>
                <a:sym typeface="Helvetica Neue Light"/>
              </a:defRPr>
            </a:lvl1pPr>
          </a:lstStyle>
          <a:p>
            <a:pPr/>
            <a:r>
              <a:t>Clusters/image</a:t>
            </a:r>
          </a:p>
        </p:txBody>
      </p:sp>
      <p:sp>
        <p:nvSpPr>
          <p:cNvPr id="219" name="Clusters/run"/>
          <p:cNvSpPr txBox="1"/>
          <p:nvPr/>
        </p:nvSpPr>
        <p:spPr>
          <a:xfrm>
            <a:off x="19761502" y="4140787"/>
            <a:ext cx="2776221"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FFFB00"/>
                </a:solidFill>
                <a:latin typeface="Helvetica Neue Light"/>
                <a:ea typeface="Helvetica Neue Light"/>
                <a:cs typeface="Helvetica Neue Light"/>
                <a:sym typeface="Helvetica Neue Light"/>
              </a:defRPr>
            </a:lvl1pPr>
          </a:lstStyle>
          <a:p>
            <a:pPr/>
            <a:r>
              <a:t>Clusters/run</a:t>
            </a:r>
          </a:p>
        </p:txBody>
      </p:sp>
      <p:sp>
        <p:nvSpPr>
          <p:cNvPr id="220" name="Total light/run"/>
          <p:cNvSpPr txBox="1"/>
          <p:nvPr/>
        </p:nvSpPr>
        <p:spPr>
          <a:xfrm>
            <a:off x="19930412" y="6025163"/>
            <a:ext cx="3040381" cy="7091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0096FF"/>
                </a:solidFill>
                <a:latin typeface="Helvetica Neue Light"/>
                <a:ea typeface="Helvetica Neue Light"/>
                <a:cs typeface="Helvetica Neue Light"/>
                <a:sym typeface="Helvetica Neue Light"/>
              </a:defRPr>
            </a:lvl1pPr>
          </a:lstStyle>
          <a:p>
            <a:pPr/>
            <a:r>
              <a:t>Total light/run</a:t>
            </a:r>
          </a:p>
        </p:txBody>
      </p:sp>
      <p:sp>
        <p:nvSpPr>
          <p:cNvPr id="221" name="Avg clusters/img"/>
          <p:cNvSpPr txBox="1"/>
          <p:nvPr/>
        </p:nvSpPr>
        <p:spPr>
          <a:xfrm>
            <a:off x="19629421" y="8347157"/>
            <a:ext cx="374599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rgbClr val="D783FF"/>
                </a:solidFill>
                <a:latin typeface="Helvetica Neue Light"/>
                <a:ea typeface="Helvetica Neue Light"/>
                <a:cs typeface="Helvetica Neue Light"/>
                <a:sym typeface="Helvetica Neue Light"/>
              </a:defRPr>
            </a:lvl1pPr>
          </a:lstStyle>
          <a:p>
            <a:pPr/>
            <a:r>
              <a:t>Avg clusters/img</a:t>
            </a:r>
          </a:p>
        </p:txBody>
      </p:sp>
      <p:sp>
        <p:nvSpPr>
          <p:cNvPr id="222" name="Avg light/cluster size"/>
          <p:cNvSpPr txBox="1"/>
          <p:nvPr/>
        </p:nvSpPr>
        <p:spPr>
          <a:xfrm>
            <a:off x="18168252" y="11820981"/>
            <a:ext cx="4574033" cy="709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1531">
              <a:lnSpc>
                <a:spcPct val="100000"/>
              </a:lnSpc>
              <a:spcBef>
                <a:spcPts val="0"/>
              </a:spcBef>
              <a:defRPr sz="4000">
                <a:solidFill>
                  <a:schemeClr val="accent4">
                    <a:hueOff val="-858837"/>
                    <a:lumOff val="-9791"/>
                  </a:schemeClr>
                </a:solidFill>
                <a:latin typeface="Helvetica Neue Light"/>
                <a:ea typeface="Helvetica Neue Light"/>
                <a:cs typeface="Helvetica Neue Light"/>
                <a:sym typeface="Helvetica Neue Light"/>
              </a:defRPr>
            </a:lvl1pPr>
          </a:lstStyle>
          <a:p>
            <a:pPr/>
            <a:r>
              <a:t>Avg light/cluster size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FTE (2.6): L. Benussi (20%), S. Bianco (20%), E. Danè (20%) M. Caponero (20%), G. Maccarrone (40%), G. Mazzitelli (40%+10%+20%), D. Piccolo (20%), G. Saviano (20%), S. Tomassini (10%+10%) C. Capoccia, F. Rosatelli, E. Paoletti, L. Passamonti, P. Pierluig"/>
          <p:cNvSpPr txBox="1"/>
          <p:nvPr>
            <p:ph type="body" idx="1"/>
          </p:nvPr>
        </p:nvSpPr>
        <p:spPr>
          <a:xfrm>
            <a:off x="3216783" y="3855547"/>
            <a:ext cx="19487690" cy="9390929"/>
          </a:xfrm>
          <a:prstGeom prst="rect">
            <a:avLst/>
          </a:prstGeom>
        </p:spPr>
        <p:txBody>
          <a:bodyPr/>
          <a:lstStyle/>
          <a:p>
            <a:pPr marL="341376" indent="-341376" defTabSz="1365469">
              <a:lnSpc>
                <a:spcPct val="100000"/>
              </a:lnSpc>
              <a:spcBef>
                <a:spcPts val="500"/>
              </a:spcBef>
              <a:defRPr b="1" sz="2688"/>
            </a:pPr>
            <a:r>
              <a:t>FTE (2.6):</a:t>
            </a:r>
            <a:r>
              <a:rPr b="0"/>
              <a:t> </a:t>
            </a:r>
            <a:r>
              <a:rPr b="0"/>
              <a:t>L. Benussi (20%), S. Bianco (20%), E. Danè (20%) M. Caponero (20%)</a:t>
            </a:r>
            <a:r>
              <a:rPr b="0"/>
              <a:t>, G. Maccarrone (40%), G. Mazzitelli (40%+</a:t>
            </a:r>
            <a:r>
              <a:rPr b="0">
                <a:solidFill>
                  <a:schemeClr val="accent1">
                    <a:lumOff val="-13575"/>
                  </a:schemeClr>
                </a:solidFill>
              </a:rPr>
              <a:t>10%+20%</a:t>
            </a:r>
            <a:r>
              <a:rPr b="0"/>
              <a:t>), D. Piccolo (20%), G. Saviano (20%), S. Tomassini (10%+</a:t>
            </a:r>
            <a:r>
              <a:rPr b="0">
                <a:solidFill>
                  <a:schemeClr val="accent1">
                    <a:lumOff val="-13575"/>
                  </a:schemeClr>
                </a:solidFill>
              </a:rPr>
              <a:t>10%</a:t>
            </a:r>
            <a:r>
              <a:rPr b="0"/>
              <a:t>)</a:t>
            </a:r>
            <a:br>
              <a:rPr b="0"/>
            </a:br>
            <a:r>
              <a:rPr b="0"/>
              <a:t>C. Capoccia, </a:t>
            </a:r>
            <a:r>
              <a:rPr b="0">
                <a:solidFill>
                  <a:schemeClr val="accent1">
                    <a:lumOff val="-13575"/>
                  </a:schemeClr>
                </a:solidFill>
              </a:rPr>
              <a:t>F. Rosatelli</a:t>
            </a:r>
            <a:r>
              <a:rPr b="0"/>
              <a:t>, E. Paoletti, </a:t>
            </a:r>
            <a:r>
              <a:rPr b="0">
                <a:solidFill>
                  <a:schemeClr val="accent5">
                    <a:hueOff val="-82419"/>
                    <a:satOff val="-9513"/>
                    <a:lumOff val="-16343"/>
                  </a:schemeClr>
                </a:solidFill>
              </a:rPr>
              <a:t>L. Passamonti</a:t>
            </a:r>
            <a:r>
              <a:rPr b="0"/>
              <a:t>, P. Pierluigi, A. Russo, R. Tesauro.</a:t>
            </a:r>
            <a:br/>
            <a:r>
              <a:rPr b="0"/>
              <a:t>ROMA1:  2.6; ROMA3: 0.4+(1); FTE+PD; GSSI: 6 FTE </a:t>
            </a:r>
            <a:endParaRPr b="0"/>
          </a:p>
          <a:p>
            <a:pPr marL="341376" indent="-341376" defTabSz="1365469">
              <a:lnSpc>
                <a:spcPct val="100000"/>
              </a:lnSpc>
              <a:spcBef>
                <a:spcPts val="500"/>
              </a:spcBef>
              <a:defRPr b="1" sz="2688"/>
            </a:pPr>
            <a:endParaRPr b="0"/>
          </a:p>
          <a:p>
            <a:pPr marL="341376" indent="-341376" defTabSz="1365469">
              <a:lnSpc>
                <a:spcPct val="100000"/>
              </a:lnSpc>
              <a:spcBef>
                <a:spcPts val="500"/>
              </a:spcBef>
              <a:defRPr b="1" sz="2688"/>
            </a:pPr>
            <a:r>
              <a:t>Attività a carico LNF (LNGS):</a:t>
            </a:r>
            <a:r>
              <a:rPr b="0"/>
              <a:t> </a:t>
            </a:r>
            <a:endParaRPr b="0"/>
          </a:p>
          <a:p>
            <a:pPr lvl="1" marL="682752" indent="-341376" defTabSz="1365469">
              <a:lnSpc>
                <a:spcPct val="100000"/>
              </a:lnSpc>
              <a:spcBef>
                <a:spcPts val="500"/>
              </a:spcBef>
              <a:defRPr b="1" sz="2688"/>
            </a:pPr>
            <a:r>
              <a:rPr b="0"/>
              <a:t>coordinamento e progettazione degli apparati.</a:t>
            </a:r>
            <a:endParaRPr b="0"/>
          </a:p>
          <a:p>
            <a:pPr lvl="1" marL="682752" indent="-341376" defTabSz="1365469">
              <a:lnSpc>
                <a:spcPct val="100000"/>
              </a:lnSpc>
              <a:spcBef>
                <a:spcPts val="500"/>
              </a:spcBef>
              <a:defRPr b="1" sz="2688"/>
            </a:pPr>
            <a:r>
              <a:rPr b="0"/>
              <a:t>coordinamento, costruzione e test degli apparati</a:t>
            </a:r>
            <a:endParaRPr b="0"/>
          </a:p>
          <a:p>
            <a:pPr lvl="1" marL="682752" indent="-341376" defTabSz="1365469">
              <a:lnSpc>
                <a:spcPct val="100000"/>
              </a:lnSpc>
              <a:spcBef>
                <a:spcPts val="500"/>
              </a:spcBef>
              <a:defRPr b="1" sz="2688"/>
            </a:pPr>
            <a:r>
              <a:rPr b="0"/>
              <a:t>coordinamento e sviluppo del readout elettronico</a:t>
            </a:r>
            <a:endParaRPr b="0"/>
          </a:p>
          <a:p>
            <a:pPr lvl="1" marL="682752" indent="-341376" defTabSz="1365469">
              <a:lnSpc>
                <a:spcPct val="100000"/>
              </a:lnSpc>
              <a:spcBef>
                <a:spcPts val="500"/>
              </a:spcBef>
              <a:defRPr b="1" sz="2688"/>
            </a:pPr>
            <a:r>
              <a:rPr b="0"/>
              <a:t>coordinamento e test eco friendly gas</a:t>
            </a:r>
            <a:endParaRPr b="0"/>
          </a:p>
          <a:p>
            <a:pPr lvl="1" marL="682752" indent="-341376" defTabSz="1365469">
              <a:lnSpc>
                <a:spcPct val="100000"/>
              </a:lnSpc>
              <a:spcBef>
                <a:spcPts val="500"/>
              </a:spcBef>
              <a:defRPr b="1" sz="2688"/>
            </a:pPr>
            <a:r>
              <a:rPr b="0"/>
              <a:t>computing and analisi</a:t>
            </a:r>
            <a:endParaRPr b="0"/>
          </a:p>
          <a:p>
            <a:pPr lvl="1" marL="682752" indent="-341376" defTabSz="1365469">
              <a:lnSpc>
                <a:spcPct val="100000"/>
              </a:lnSpc>
              <a:spcBef>
                <a:spcPts val="500"/>
              </a:spcBef>
              <a:defRPr b="1" sz="2688"/>
            </a:pPr>
          </a:p>
          <a:p>
            <a:pPr marL="341376" indent="-341376" defTabSz="1365469">
              <a:lnSpc>
                <a:spcPct val="100000"/>
              </a:lnSpc>
              <a:spcBef>
                <a:spcPts val="500"/>
              </a:spcBef>
              <a:defRPr b="1" sz="2688"/>
            </a:pPr>
            <a:r>
              <a:t>Richieste CSNII 202</a:t>
            </a:r>
            <a:r>
              <a:t>2</a:t>
            </a:r>
            <a:r>
              <a:rPr b="0"/>
              <a:t>: costruzione LNGS e turni 20ke, consumo 30ke (gas/gem bassa radioattività/sistema di calibrazione)</a:t>
            </a:r>
            <a:endParaRPr b="0"/>
          </a:p>
          <a:p>
            <a:pPr marL="341376" indent="-341376" defTabSz="1365469">
              <a:lnSpc>
                <a:spcPct val="100000"/>
              </a:lnSpc>
              <a:spcBef>
                <a:spcPts val="500"/>
              </a:spcBef>
              <a:defRPr b="1" sz="2688"/>
            </a:pPr>
            <a:endParaRPr b="0"/>
          </a:p>
          <a:p>
            <a:pPr marL="341376" indent="-341376" defTabSz="1365469">
              <a:lnSpc>
                <a:spcPct val="100000"/>
              </a:lnSpc>
              <a:spcBef>
                <a:spcPts val="500"/>
              </a:spcBef>
              <a:buClr>
                <a:srgbClr val="000000"/>
              </a:buClr>
              <a:defRPr b="1" sz="2688"/>
            </a:pPr>
            <a:r>
              <a:t>Richieste LNF 2022:</a:t>
            </a:r>
            <a:r>
              <a:rPr b="0"/>
              <a:t> Servizio Meccanica DR (12mu) + Servizio Meccanica (2 mu) + stampa 3d + supporto dei tecnici servizio rivelatori (</a:t>
            </a:r>
            <a:r>
              <a:rPr b="0"/>
              <a:t>12mu intsalllation, shift)</a:t>
            </a:r>
            <a:endParaRPr b="0">
              <a:solidFill>
                <a:schemeClr val="accent5">
                  <a:lumOff val="-29866"/>
                </a:schemeClr>
              </a:solidFill>
            </a:endParaRPr>
          </a:p>
          <a:p>
            <a:pPr marL="341376" indent="-341376" defTabSz="1365469">
              <a:lnSpc>
                <a:spcPct val="100000"/>
              </a:lnSpc>
              <a:spcBef>
                <a:spcPts val="500"/>
              </a:spcBef>
              <a:defRPr b="1" sz="2688"/>
            </a:pPr>
            <a:endParaRPr b="0"/>
          </a:p>
          <a:p>
            <a:pPr marL="341376" indent="-341376" defTabSz="1365469">
              <a:lnSpc>
                <a:spcPct val="100000"/>
              </a:lnSpc>
              <a:spcBef>
                <a:spcPts val="500"/>
              </a:spcBef>
              <a:defRPr b="1" sz="2688"/>
            </a:pPr>
            <a:r>
              <a:t>Fondi Esterni</a:t>
            </a:r>
            <a:r>
              <a:rPr b="0"/>
              <a:t>: </a:t>
            </a:r>
            <a:r>
              <a:rPr b="0">
                <a:solidFill>
                  <a:schemeClr val="accent1">
                    <a:lumOff val="-13575"/>
                  </a:schemeClr>
                </a:solidFill>
              </a:rPr>
              <a:t>ERC INITUM, 1.9 Me (LNF2 TD+50ke), </a:t>
            </a:r>
            <a:r>
              <a:rPr b="0"/>
              <a:t>PRIN Zero radioactivity in future experiments (GSSI-ROMA1) 160ke,</a:t>
            </a:r>
            <a:r>
              <a:rPr b="0">
                <a:solidFill>
                  <a:schemeClr val="accent1">
                    <a:lumOff val="-13575"/>
                  </a:schemeClr>
                </a:solidFill>
              </a:rPr>
              <a:t> PRIN HypeX (GSSI-INAF-LNF) 245ke</a:t>
            </a:r>
          </a:p>
        </p:txBody>
      </p:sp>
      <p:sp>
        <p:nvSpPr>
          <p:cNvPr id="225" name="CYGNO/INITIUM 2023"/>
          <p:cNvSpPr txBox="1"/>
          <p:nvPr>
            <p:ph type="title"/>
          </p:nvPr>
        </p:nvSpPr>
        <p:spPr>
          <a:prstGeom prst="rect">
            <a:avLst/>
          </a:prstGeom>
        </p:spPr>
        <p:txBody>
          <a:bodyPr/>
          <a:lstStyle/>
          <a:p>
            <a:pPr/>
            <a:r>
              <a:t>CYGNO/INITIUM 2023</a:t>
            </a:r>
          </a:p>
        </p:txBody>
      </p:sp>
      <p:sp>
        <p:nvSpPr>
          <p:cNvPr id="226" name="CYGNO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CYGNO @ LNF</a:t>
            </a:r>
          </a:p>
        </p:txBody>
      </p:sp>
      <p:pic>
        <p:nvPicPr>
          <p:cNvPr id="227" name="Image" descr="Image"/>
          <p:cNvPicPr>
            <a:picLocks noChangeAspect="1"/>
          </p:cNvPicPr>
          <p:nvPr/>
        </p:nvPicPr>
        <p:blipFill>
          <a:blip r:embed="rId2">
            <a:extLst/>
          </a:blip>
          <a:stretch>
            <a:fillRect/>
          </a:stretch>
        </p:blipFill>
        <p:spPr>
          <a:xfrm rot="16200000">
            <a:off x="-1775075" y="7148536"/>
            <a:ext cx="7796655" cy="2455947"/>
          </a:xfrm>
          <a:prstGeom prst="rect">
            <a:avLst/>
          </a:prstGeom>
          <a:ln w="12700">
            <a:miter lim="400000"/>
          </a:ln>
        </p:spPr>
      </p:pic>
      <p:pic>
        <p:nvPicPr>
          <p:cNvPr id="228" name="Image" descr="Image"/>
          <p:cNvPicPr>
            <a:picLocks noChangeAspect="1"/>
          </p:cNvPicPr>
          <p:nvPr/>
        </p:nvPicPr>
        <p:blipFill>
          <a:blip r:embed="rId3">
            <a:extLst/>
          </a:blip>
          <a:srcRect l="0" t="25444" r="0" b="0"/>
          <a:stretch>
            <a:fillRect/>
          </a:stretch>
        </p:blipFill>
        <p:spPr>
          <a:xfrm>
            <a:off x="12031864" y="5777856"/>
            <a:ext cx="5539472" cy="3097506"/>
          </a:xfrm>
          <a:prstGeom prst="rect">
            <a:avLst/>
          </a:prstGeom>
          <a:ln w="12700">
            <a:miter lim="400000"/>
          </a:ln>
        </p:spPr>
      </p:pic>
      <p:pic>
        <p:nvPicPr>
          <p:cNvPr id="229" name="7odJd_TBQdXwfP4oiz-JK-w_JUqw9mP9Z4j3ECVPy_H3uVhv12iNmh3mKz61vP-xmhCBK0Uz1JJ_AxXaEPs93zbtgZoPx9chc2wM8jwZdAracDSwFJmj6L8JHKqQP5grW-2KJbJASKVRoVl2iw.png" descr="7odJd_TBQdXwfP4oiz-JK-w_JUqw9mP9Z4j3ECVPy_H3uVhv12iNmh3mKz61vP-xmhCBK0Uz1JJ_AxXaEPs93zbtgZoPx9chc2wM8jwZdAracDSwFJmj6L8JHKqQP5grW-2KJbJASKVRoVl2iw.png"/>
          <p:cNvPicPr>
            <a:picLocks noChangeAspect="1"/>
          </p:cNvPicPr>
          <p:nvPr/>
        </p:nvPicPr>
        <p:blipFill>
          <a:blip r:embed="rId4">
            <a:extLst/>
          </a:blip>
          <a:stretch>
            <a:fillRect/>
          </a:stretch>
        </p:blipFill>
        <p:spPr>
          <a:xfrm>
            <a:off x="12339063" y="147611"/>
            <a:ext cx="11813836" cy="3356700"/>
          </a:xfrm>
          <a:prstGeom prst="rect">
            <a:avLst/>
          </a:prstGeom>
          <a:ln w="12700">
            <a:miter lim="400000"/>
          </a:ln>
        </p:spPr>
      </p:pic>
      <p:pic>
        <p:nvPicPr>
          <p:cNvPr id="230" name="LFRYwcJ0y97rLzjxEoSj9_F-I-BxZ_cJYE1w726So7UqftAmI-P3ZqULwZ3RfyWPSf4MX-qBpglnJE1OY_UWxkwf8L55F5fmiTJ3s_k_nSTLDth1HdaQNCN1BdqhBLHv4ldanydSRv20oanH9A.jpg" descr="LFRYwcJ0y97rLzjxEoSj9_F-I-BxZ_cJYE1w726So7UqftAmI-P3ZqULwZ3RfyWPSf4MX-qBpglnJE1OY_UWxkwf8L55F5fmiTJ3s_k_nSTLDth1HdaQNCN1BdqhBLHv4ldanydSRv20oanH9A.jpg"/>
          <p:cNvPicPr>
            <a:picLocks noChangeAspect="1"/>
          </p:cNvPicPr>
          <p:nvPr/>
        </p:nvPicPr>
        <p:blipFill>
          <a:blip r:embed="rId5">
            <a:extLst/>
          </a:blip>
          <a:srcRect l="5186" t="4682" r="5186" b="4682"/>
          <a:stretch>
            <a:fillRect/>
          </a:stretch>
        </p:blipFill>
        <p:spPr>
          <a:xfrm>
            <a:off x="17204229" y="4774108"/>
            <a:ext cx="6450838" cy="4611275"/>
          </a:xfrm>
          <a:prstGeom prst="rect">
            <a:avLst/>
          </a:prstGeom>
          <a:ln w="12700">
            <a:miter lim="400000"/>
          </a:ln>
        </p:spPr>
      </p:pic>
      <p:sp>
        <p:nvSpPr>
          <p:cNvPr id="231" name="LIME@LNGS  apr 2023"/>
          <p:cNvSpPr txBox="1"/>
          <p:nvPr/>
        </p:nvSpPr>
        <p:spPr>
          <a:xfrm>
            <a:off x="12062900" y="7481375"/>
            <a:ext cx="3346705" cy="1294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solidFill>
                  <a:srgbClr val="FFFFFF"/>
                </a:solidFill>
              </a:defRPr>
            </a:pPr>
            <a:r>
              <a:t>LIME@LNGS </a:t>
            </a:r>
            <a:br/>
            <a:r>
              <a:t>apr 2023</a:t>
            </a:r>
          </a:p>
        </p:txBody>
      </p:sp>
      <p:sp>
        <p:nvSpPr>
          <p:cNvPr id="232" name="CYGN04"/>
          <p:cNvSpPr txBox="1"/>
          <p:nvPr/>
        </p:nvSpPr>
        <p:spPr>
          <a:xfrm>
            <a:off x="20486292" y="5862872"/>
            <a:ext cx="2228165" cy="721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defRPr>
            </a:lvl1pPr>
          </a:lstStyle>
          <a:p>
            <a:pPr/>
            <a:r>
              <a:t>CYGN04</a:t>
            </a:r>
          </a:p>
        </p:txBody>
      </p:sp>
      <p:sp>
        <p:nvSpPr>
          <p:cNvPr id="233" name="CYGN04 HALL F"/>
          <p:cNvSpPr txBox="1"/>
          <p:nvPr/>
        </p:nvSpPr>
        <p:spPr>
          <a:xfrm>
            <a:off x="12969096" y="1178631"/>
            <a:ext cx="2228165" cy="12946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200"/>
            </a:pPr>
            <a:r>
              <a:t>CYGN04</a:t>
            </a:r>
            <a:br/>
            <a:r>
              <a:t>HALL F</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DUNE (Nu@FNAL/ICARUS)"/>
          <p:cNvSpPr txBox="1"/>
          <p:nvPr>
            <p:ph type="title"/>
          </p:nvPr>
        </p:nvSpPr>
        <p:spPr>
          <a:prstGeom prst="rect">
            <a:avLst/>
          </a:prstGeom>
        </p:spPr>
        <p:txBody>
          <a:bodyPr/>
          <a:lstStyle/>
          <a:p>
            <a:pPr/>
            <a:r>
              <a:t>DUNE (Nu@FNAL/ICARUS)</a:t>
            </a:r>
          </a:p>
        </p:txBody>
      </p:sp>
      <p:sp>
        <p:nvSpPr>
          <p:cNvPr id="236" name="Studio di oscillazioni di neutrini con fascio a FNAL Long Baseline Neutrino Facility e rivelatore DU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36575">
              <a:defRPr sz="3575"/>
            </a:lvl1pPr>
          </a:lstStyle>
          <a:p>
            <a:pPr/>
            <a:r>
              <a:t>Studio di oscillazioni di neutrini con fascio a FNAL Long Baseline Neutrino Facility e rivelatore DUNE</a:t>
            </a:r>
          </a:p>
        </p:txBody>
      </p:sp>
      <p:sp>
        <p:nvSpPr>
          <p:cNvPr id="237" name="Risultati 2022:…"/>
          <p:cNvSpPr txBox="1"/>
          <p:nvPr>
            <p:ph type="body" sz="half" idx="1"/>
          </p:nvPr>
        </p:nvSpPr>
        <p:spPr>
          <a:xfrm>
            <a:off x="1206500" y="4248504"/>
            <a:ext cx="8223840" cy="8256012"/>
          </a:xfrm>
          <a:prstGeom prst="rect">
            <a:avLst/>
          </a:prstGeom>
        </p:spPr>
        <p:txBody>
          <a:bodyPr/>
          <a:lstStyle/>
          <a:p>
            <a:pPr marL="469391" indent="-469391" defTabSz="1877520">
              <a:spcBef>
                <a:spcPts val="3400"/>
              </a:spcBef>
              <a:defRPr b="1" sz="3696"/>
            </a:pPr>
            <a:r>
              <a:t>Risultati 2022:</a:t>
            </a:r>
          </a:p>
          <a:p>
            <a:pPr lvl="1" marL="938783" indent="-469391" defTabSz="1877520">
              <a:spcBef>
                <a:spcPts val="3400"/>
              </a:spcBef>
              <a:defRPr sz="3696"/>
            </a:pPr>
            <a:r>
              <a:t>smontaggio FEE KLOE</a:t>
            </a:r>
          </a:p>
          <a:p>
            <a:pPr lvl="1" marL="938783" indent="-469391" defTabSz="1877520">
              <a:spcBef>
                <a:spcPts val="3400"/>
              </a:spcBef>
              <a:defRPr sz="3696"/>
            </a:pPr>
            <a:r>
              <a:t>preparazione tools</a:t>
            </a:r>
          </a:p>
          <a:p>
            <a:pPr lvl="1" marL="938783" indent="-469391" defTabSz="1877520">
              <a:spcBef>
                <a:spcPts val="3400"/>
              </a:spcBef>
              <a:defRPr sz="3696"/>
            </a:pPr>
            <a:r>
              <a:t>estrazione DC (autunno) </a:t>
            </a:r>
          </a:p>
          <a:p>
            <a:pPr marL="469391" indent="-469391" defTabSz="1877520">
              <a:spcBef>
                <a:spcPts val="3400"/>
              </a:spcBef>
              <a:defRPr b="1" sz="3696"/>
            </a:pPr>
            <a:r>
              <a:t>Obiettivi/Milestone 2023:</a:t>
            </a:r>
          </a:p>
          <a:p>
            <a:pPr lvl="1" marL="938783" indent="-469391" defTabSz="1877520">
              <a:spcBef>
                <a:spcPts val="3400"/>
              </a:spcBef>
              <a:defRPr sz="3696"/>
            </a:pPr>
            <a:r>
              <a:t>smontaggio e test ECAL</a:t>
            </a:r>
          </a:p>
          <a:p>
            <a:pPr lvl="1" marL="938783" indent="-469391" defTabSz="1877520">
              <a:spcBef>
                <a:spcPts val="3400"/>
              </a:spcBef>
              <a:defRPr sz="3696"/>
            </a:pPr>
            <a:r>
              <a:t>test magnete SC </a:t>
            </a:r>
          </a:p>
          <a:p>
            <a:pPr lvl="1" marL="938783" indent="-469391" defTabSz="1877520">
              <a:spcBef>
                <a:spcPts val="3400"/>
              </a:spcBef>
              <a:defRPr sz="3696"/>
            </a:pPr>
            <a:r>
              <a:t>smontaggio yoke</a:t>
            </a:r>
          </a:p>
          <a:p>
            <a:pPr lvl="1" marL="938783" indent="-469391" defTabSz="1877520">
              <a:spcBef>
                <a:spcPts val="3400"/>
              </a:spcBef>
              <a:defRPr sz="3696"/>
            </a:pPr>
            <a:r>
              <a:t>preparazione shipping to FNAL</a:t>
            </a:r>
          </a:p>
        </p:txBody>
      </p:sp>
      <p:sp>
        <p:nvSpPr>
          <p:cNvPr id="238" name="INFN (BO, CT, FE, GE, LE, LNL, LNS, MI, MIB, NA, PD, RM1, LNF) + 200 istituti in +30 paesi"/>
          <p:cNvSpPr txBox="1"/>
          <p:nvPr/>
        </p:nvSpPr>
        <p:spPr>
          <a:xfrm>
            <a:off x="15443799" y="1364254"/>
            <a:ext cx="7307861" cy="8654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2600"/>
            </a:lvl1pPr>
          </a:lstStyle>
          <a:p>
            <a:pPr/>
            <a:r>
              <a:t>INFN (BO, CT, FE, GE, LE, LNL, LNS, MI, MIB, NA, PD, RM1, LNF) + 200 istituti in +30 paesi </a:t>
            </a:r>
          </a:p>
        </p:txBody>
      </p:sp>
      <p:pic>
        <p:nvPicPr>
          <p:cNvPr id="239" name="Picture 3" descr="Picture 3"/>
          <p:cNvPicPr>
            <a:picLocks noChangeAspect="1"/>
          </p:cNvPicPr>
          <p:nvPr/>
        </p:nvPicPr>
        <p:blipFill>
          <a:blip r:embed="rId2">
            <a:extLst/>
          </a:blip>
          <a:stretch>
            <a:fillRect/>
          </a:stretch>
        </p:blipFill>
        <p:spPr>
          <a:xfrm>
            <a:off x="13077186" y="5014350"/>
            <a:ext cx="11005237" cy="7947385"/>
          </a:xfrm>
          <a:prstGeom prst="rect">
            <a:avLst/>
          </a:prstGeom>
          <a:ln w="12700">
            <a:miter lim="400000"/>
          </a:ln>
        </p:spPr>
      </p:pic>
      <p:pic>
        <p:nvPicPr>
          <p:cNvPr id="240" name="Picture 5" descr="Picture 5"/>
          <p:cNvPicPr>
            <a:picLocks noChangeAspect="1"/>
          </p:cNvPicPr>
          <p:nvPr/>
        </p:nvPicPr>
        <p:blipFill>
          <a:blip r:embed="rId3">
            <a:extLst/>
          </a:blip>
          <a:stretch>
            <a:fillRect/>
          </a:stretch>
        </p:blipFill>
        <p:spPr>
          <a:xfrm>
            <a:off x="8988431" y="4029719"/>
            <a:ext cx="8036034" cy="417521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NU_AT_FNAL 2023"/>
          <p:cNvSpPr txBox="1"/>
          <p:nvPr>
            <p:ph type="title"/>
          </p:nvPr>
        </p:nvSpPr>
        <p:spPr>
          <a:prstGeom prst="rect">
            <a:avLst/>
          </a:prstGeom>
        </p:spPr>
        <p:txBody>
          <a:bodyPr/>
          <a:lstStyle/>
          <a:p>
            <a:pPr/>
            <a:r>
              <a:t>NU_AT_FNAL 2023</a:t>
            </a:r>
          </a:p>
        </p:txBody>
      </p:sp>
      <p:sp>
        <p:nvSpPr>
          <p:cNvPr id="245" name="NU_AT_FNAL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NU_AT_FNAL @ LNF</a:t>
            </a:r>
          </a:p>
        </p:txBody>
      </p:sp>
      <p:sp>
        <p:nvSpPr>
          <p:cNvPr id="246" name="FTE 2023: D. Domenici (40% resp. loc.), S. Gazzana (70%), G. Delle Monache (10%), M. Iliescu (30%), L. Benussi (10%), S. Giovannella (10%), S. Miscetti (10%), F. Happacher (10%)…"/>
          <p:cNvSpPr txBox="1"/>
          <p:nvPr>
            <p:ph type="body" idx="1"/>
          </p:nvPr>
        </p:nvSpPr>
        <p:spPr>
          <a:xfrm>
            <a:off x="4085496" y="3486503"/>
            <a:ext cx="19840057" cy="9780013"/>
          </a:xfrm>
          <a:prstGeom prst="rect">
            <a:avLst/>
          </a:prstGeom>
        </p:spPr>
        <p:txBody>
          <a:bodyPr/>
          <a:lstStyle/>
          <a:p>
            <a:pPr marL="463295" indent="-463295" defTabSz="1853136">
              <a:lnSpc>
                <a:spcPct val="100000"/>
              </a:lnSpc>
              <a:spcBef>
                <a:spcPts val="700"/>
              </a:spcBef>
              <a:defRPr b="1" sz="3648"/>
            </a:pPr>
            <a:r>
              <a:t>FTE 2023: </a:t>
            </a:r>
            <a:r>
              <a:rPr b="0"/>
              <a:t>D. Domenici (40% resp. loc.), S. Gazzana (70%), G. Delle Monache (10%), M. Iliescu (30%), L. Benussi (10%), S. Giovannella (10%), S. Miscetti (10%), F. Happacher (10%)</a:t>
            </a:r>
            <a:endParaRPr b="0"/>
          </a:p>
          <a:p>
            <a:pPr marL="463295" indent="-463295" defTabSz="1853136">
              <a:lnSpc>
                <a:spcPct val="100000"/>
              </a:lnSpc>
              <a:spcBef>
                <a:spcPts val="700"/>
              </a:spcBef>
              <a:defRPr b="1" sz="3648"/>
            </a:pPr>
          </a:p>
          <a:p>
            <a:pPr marL="463295" indent="-463295" defTabSz="1853136">
              <a:lnSpc>
                <a:spcPct val="100000"/>
              </a:lnSpc>
              <a:spcBef>
                <a:spcPts val="700"/>
              </a:spcBef>
              <a:defRPr b="1" sz="3648"/>
            </a:pPr>
            <a:r>
              <a:t>Attività a carico LNF: </a:t>
            </a:r>
          </a:p>
          <a:p>
            <a:pPr lvl="1" marL="926591" indent="-463295" defTabSz="1853136">
              <a:lnSpc>
                <a:spcPct val="100000"/>
              </a:lnSpc>
              <a:spcBef>
                <a:spcPts val="700"/>
              </a:spcBef>
              <a:defRPr sz="3648"/>
            </a:pPr>
            <a:r>
              <a:t>smontaggio e test calorimetro di KLOE (area stoccaggio/test a Ed.8)</a:t>
            </a:r>
          </a:p>
          <a:p>
            <a:pPr lvl="1" marL="926591" indent="-463295" defTabSz="1853136">
              <a:lnSpc>
                <a:spcPct val="100000"/>
              </a:lnSpc>
              <a:spcBef>
                <a:spcPts val="700"/>
              </a:spcBef>
              <a:defRPr sz="3648"/>
            </a:pPr>
            <a:r>
              <a:t>test e estrazione magnete</a:t>
            </a:r>
          </a:p>
          <a:p>
            <a:pPr lvl="1" marL="926591" indent="-463295" defTabSz="1853136">
              <a:lnSpc>
                <a:spcPct val="100000"/>
              </a:lnSpc>
              <a:spcBef>
                <a:spcPts val="700"/>
              </a:spcBef>
              <a:defRPr sz="3648"/>
            </a:pPr>
            <a:r>
              <a:t>smontaggio yoke</a:t>
            </a:r>
          </a:p>
          <a:p>
            <a:pPr lvl="1" marL="926591" indent="-463295" defTabSz="1853136">
              <a:lnSpc>
                <a:spcPct val="100000"/>
              </a:lnSpc>
              <a:spcBef>
                <a:spcPts val="700"/>
              </a:spcBef>
              <a:defRPr sz="3648"/>
            </a:pPr>
            <a:r>
              <a:t>definizione nuova FEE e nuova HV</a:t>
            </a:r>
          </a:p>
          <a:p>
            <a:pPr marL="463295" indent="-463295" defTabSz="1853136">
              <a:lnSpc>
                <a:spcPct val="100000"/>
              </a:lnSpc>
              <a:spcBef>
                <a:spcPts val="700"/>
              </a:spcBef>
              <a:defRPr b="1" sz="3648"/>
            </a:pPr>
          </a:p>
          <a:p>
            <a:pPr marL="463295" indent="-463295" defTabSz="1853136">
              <a:lnSpc>
                <a:spcPct val="100000"/>
              </a:lnSpc>
              <a:spcBef>
                <a:spcPts val="700"/>
              </a:spcBef>
              <a:defRPr b="1" sz="3648"/>
            </a:pPr>
            <a:r>
              <a:t>Richieste CSN2 2023: </a:t>
            </a:r>
            <a:r>
              <a:rPr b="0"/>
              <a:t>10k missioni, 20k metabolismo smontaggio, 150k test magnete, 50k supporto smontaggio ditta esterna, 70k estensione piattaforma di carico, 100k casse trasporto</a:t>
            </a:r>
            <a:endParaRPr b="0"/>
          </a:p>
          <a:p>
            <a:pPr marL="463295" indent="-463295" defTabSz="1853136">
              <a:lnSpc>
                <a:spcPct val="100000"/>
              </a:lnSpc>
              <a:spcBef>
                <a:spcPts val="700"/>
              </a:spcBef>
              <a:defRPr b="1" sz="3648"/>
            </a:pPr>
          </a:p>
          <a:p>
            <a:pPr marL="463295" indent="-463295" defTabSz="1853136">
              <a:lnSpc>
                <a:spcPct val="100000"/>
              </a:lnSpc>
              <a:spcBef>
                <a:spcPts val="700"/>
              </a:spcBef>
              <a:defRPr b="1" sz="3648"/>
            </a:pPr>
            <a:r>
              <a:t>Richieste LNF 2023: </a:t>
            </a:r>
            <a:r>
              <a:rPr b="0"/>
              <a:t>0.5mu Serv. Impianti a Fluido (cooling PS magnete),  0.5mu Serv. Criogenia (test magnete), 0.5 mu Elettronica</a:t>
            </a:r>
          </a:p>
        </p:txBody>
      </p:sp>
      <p:pic>
        <p:nvPicPr>
          <p:cNvPr id="247" name="Screenshot 2021-07-02 at 10.24.41.png" descr="Screenshot 2021-07-02 at 10.24.41.png"/>
          <p:cNvPicPr>
            <a:picLocks noChangeAspect="1"/>
          </p:cNvPicPr>
          <p:nvPr/>
        </p:nvPicPr>
        <p:blipFill>
          <a:blip r:embed="rId2">
            <a:extLst/>
          </a:blip>
          <a:stretch>
            <a:fillRect/>
          </a:stretch>
        </p:blipFill>
        <p:spPr>
          <a:xfrm>
            <a:off x="1085891" y="3436209"/>
            <a:ext cx="2015325" cy="933766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IGLA"/>
          <p:cNvSpPr txBox="1"/>
          <p:nvPr>
            <p:ph type="title"/>
          </p:nvPr>
        </p:nvSpPr>
        <p:spPr>
          <a:xfrm>
            <a:off x="1206500" y="1079500"/>
            <a:ext cx="21971000" cy="1433164"/>
          </a:xfrm>
          <a:prstGeom prst="rect">
            <a:avLst/>
          </a:prstGeom>
        </p:spPr>
        <p:txBody>
          <a:bodyPr/>
          <a:lstStyle>
            <a:lvl1pPr>
              <a:defRPr spc="-200"/>
            </a:lvl1pPr>
          </a:lstStyle>
          <a:p>
            <a:pPr/>
            <a:r>
              <a:t>Einstein Telescope @ LNF</a:t>
            </a:r>
          </a:p>
        </p:txBody>
      </p:sp>
      <p:sp>
        <p:nvSpPr>
          <p:cNvPr id="250" name="Characterisation of the vacuum properties of all components of the ET tower vacuum syste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77850">
              <a:defRPr sz="3850"/>
            </a:lvl1pPr>
          </a:lstStyle>
          <a:p>
            <a:pPr/>
            <a:r>
              <a:t>Characterisation of the vacuum properties of all components of the ET tower vacuum system </a:t>
            </a:r>
          </a:p>
        </p:txBody>
      </p:sp>
      <p:sp>
        <p:nvSpPr>
          <p:cNvPr id="251" name="Collaborazione"/>
          <p:cNvSpPr txBox="1"/>
          <p:nvPr/>
        </p:nvSpPr>
        <p:spPr>
          <a:xfrm>
            <a:off x="16182753" y="500345"/>
            <a:ext cx="7763365" cy="1617396"/>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ctr" defTabSz="821530">
              <a:lnSpc>
                <a:spcPct val="100000"/>
              </a:lnSpc>
              <a:spcBef>
                <a:spcPts val="0"/>
              </a:spcBef>
              <a:defRPr i="1" sz="3200"/>
            </a:pPr>
            <a:r>
              <a:t>ET-Italia , </a:t>
            </a:r>
          </a:p>
          <a:p>
            <a:pPr algn="ctr" defTabSz="821530">
              <a:lnSpc>
                <a:spcPct val="100000"/>
              </a:lnSpc>
              <a:spcBef>
                <a:spcPts val="0"/>
              </a:spcBef>
              <a:defRPr i="1" sz="3200"/>
            </a:pPr>
            <a:r>
              <a:t>LNF is a Reserch Unit in new born ET coll.</a:t>
            </a:r>
          </a:p>
        </p:txBody>
      </p:sp>
      <p:pic>
        <p:nvPicPr>
          <p:cNvPr id="252" name="Content Placeholder 4" descr="Content Placeholder 4"/>
          <p:cNvPicPr>
            <a:picLocks noChangeAspect="1"/>
          </p:cNvPicPr>
          <p:nvPr/>
        </p:nvPicPr>
        <p:blipFill>
          <a:blip r:embed="rId2">
            <a:extLst/>
          </a:blip>
          <a:srcRect l="0" t="0" r="19560" b="0"/>
          <a:stretch>
            <a:fillRect/>
          </a:stretch>
        </p:blipFill>
        <p:spPr>
          <a:xfrm rot="5400000">
            <a:off x="17539724" y="3789925"/>
            <a:ext cx="7552405" cy="6136149"/>
          </a:xfrm>
          <a:prstGeom prst="rect">
            <a:avLst/>
          </a:prstGeom>
          <a:ln w="12700">
            <a:miter lim="400000"/>
          </a:ln>
        </p:spPr>
      </p:pic>
      <p:pic>
        <p:nvPicPr>
          <p:cNvPr id="253" name="Immagine 4" descr="Immagine 4"/>
          <p:cNvPicPr>
            <a:picLocks noChangeAspect="1"/>
          </p:cNvPicPr>
          <p:nvPr/>
        </p:nvPicPr>
        <p:blipFill>
          <a:blip r:embed="rId3">
            <a:extLst/>
          </a:blip>
          <a:stretch>
            <a:fillRect/>
          </a:stretch>
        </p:blipFill>
        <p:spPr>
          <a:xfrm>
            <a:off x="12528842" y="9389150"/>
            <a:ext cx="9848436" cy="3628373"/>
          </a:xfrm>
          <a:prstGeom prst="rect">
            <a:avLst/>
          </a:prstGeom>
          <a:ln w="12700">
            <a:miter lim="400000"/>
          </a:ln>
        </p:spPr>
      </p:pic>
      <p:pic>
        <p:nvPicPr>
          <p:cNvPr id="254" name="Immagine 3" descr="Immagine 3"/>
          <p:cNvPicPr>
            <a:picLocks noChangeAspect="1"/>
          </p:cNvPicPr>
          <p:nvPr/>
        </p:nvPicPr>
        <p:blipFill>
          <a:blip r:embed="rId4">
            <a:extLst/>
          </a:blip>
          <a:stretch>
            <a:fillRect/>
          </a:stretch>
        </p:blipFill>
        <p:spPr>
          <a:xfrm>
            <a:off x="10272735" y="3307739"/>
            <a:ext cx="9791701" cy="3987801"/>
          </a:xfrm>
          <a:prstGeom prst="rect">
            <a:avLst/>
          </a:prstGeom>
          <a:ln w="12700">
            <a:miter lim="400000"/>
          </a:ln>
        </p:spPr>
      </p:pic>
      <p:sp>
        <p:nvSpPr>
          <p:cNvPr id="255" name="Risultati 2021:…"/>
          <p:cNvSpPr txBox="1"/>
          <p:nvPr/>
        </p:nvSpPr>
        <p:spPr>
          <a:xfrm>
            <a:off x="301576" y="3935526"/>
            <a:ext cx="10079943" cy="93987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560831" indent="-560831" defTabSz="2243270">
              <a:lnSpc>
                <a:spcPct val="100000"/>
              </a:lnSpc>
              <a:spcBef>
                <a:spcPts val="900"/>
              </a:spcBef>
              <a:buSzPct val="123000"/>
              <a:buChar char="•"/>
              <a:defRPr b="1" sz="3404"/>
            </a:pPr>
            <a:r>
              <a:t>Risultati 202</a:t>
            </a:r>
            <a:r>
              <a:t>2</a:t>
            </a:r>
            <a:r>
              <a:rPr b="0"/>
              <a:t>:</a:t>
            </a:r>
          </a:p>
          <a:p>
            <a:pPr lvl="1" marL="1121663" indent="-560831" defTabSz="2243270">
              <a:lnSpc>
                <a:spcPct val="100000"/>
              </a:lnSpc>
              <a:spcBef>
                <a:spcPts val="900"/>
              </a:spcBef>
              <a:buSzPct val="123000"/>
              <a:buChar char="•"/>
              <a:defRPr sz="3404"/>
            </a:pPr>
            <a:r>
              <a:t>Pubblicazione articoli: Phys Rev D 104 (2021) and 105 (2022), Nuovo Cimento (2022).</a:t>
            </a:r>
          </a:p>
          <a:p>
            <a:pPr lvl="1" marL="1121663" indent="-560831" defTabSz="2243270">
              <a:lnSpc>
                <a:spcPct val="100000"/>
              </a:lnSpc>
              <a:spcBef>
                <a:spcPts val="900"/>
              </a:spcBef>
              <a:buSzPct val="123000"/>
              <a:buChar char="•"/>
              <a:defRPr sz="3404"/>
            </a:pPr>
            <a:r>
              <a:t>Sistema di controllo misure emissività.</a:t>
            </a:r>
          </a:p>
          <a:p>
            <a:pPr lvl="1" marL="1121663" indent="-560831" defTabSz="2243270">
              <a:lnSpc>
                <a:spcPct val="100000"/>
              </a:lnSpc>
              <a:spcBef>
                <a:spcPts val="900"/>
              </a:spcBef>
              <a:buSzPct val="123000"/>
              <a:buChar char="•"/>
              <a:defRPr sz="3404"/>
            </a:pPr>
            <a:r>
              <a:t>Commissioning sistema di degasamento (Latino).</a:t>
            </a:r>
          </a:p>
          <a:p>
            <a:pPr lvl="1" marL="1121663" indent="-560831" defTabSz="2243270">
              <a:lnSpc>
                <a:spcPct val="100000"/>
              </a:lnSpc>
              <a:spcBef>
                <a:spcPts val="900"/>
              </a:spcBef>
              <a:buSzPct val="123000"/>
              <a:buChar char="•"/>
              <a:defRPr sz="3404"/>
            </a:pPr>
            <a:r>
              <a:t>Preparazione workshop GWDVac sept 2022.</a:t>
            </a:r>
          </a:p>
          <a:p>
            <a:pPr lvl="1" indent="560831" defTabSz="2243270">
              <a:lnSpc>
                <a:spcPct val="100000"/>
              </a:lnSpc>
              <a:spcBef>
                <a:spcPts val="900"/>
              </a:spcBef>
              <a:defRPr sz="3404"/>
            </a:pPr>
          </a:p>
          <a:p>
            <a:pPr marL="560831" indent="-560831" defTabSz="2243270">
              <a:lnSpc>
                <a:spcPct val="100000"/>
              </a:lnSpc>
              <a:spcBef>
                <a:spcPts val="900"/>
              </a:spcBef>
              <a:buSzPct val="123000"/>
              <a:buChar char="•"/>
              <a:defRPr b="1" sz="3404"/>
            </a:pPr>
            <a:r>
              <a:t>Obiettivi/Milestone 2023:</a:t>
            </a:r>
          </a:p>
          <a:p>
            <a:pPr lvl="1" marL="1121663" indent="-560831" defTabSz="2243271">
              <a:lnSpc>
                <a:spcPct val="100000"/>
              </a:lnSpc>
              <a:spcBef>
                <a:spcPts val="900"/>
              </a:spcBef>
              <a:buSzPct val="123000"/>
              <a:buChar char="•"/>
              <a:defRPr sz="3404"/>
            </a:pPr>
            <a:r>
              <a:t>Validazione Latino come set up per le misure di degasamento specifico dei materiali da usarsi in ET</a:t>
            </a:r>
          </a:p>
          <a:p>
            <a:pPr lvl="1" marL="1121663" indent="-560831" defTabSz="2243271">
              <a:lnSpc>
                <a:spcPct val="100000"/>
              </a:lnSpc>
              <a:spcBef>
                <a:spcPts val="900"/>
              </a:spcBef>
              <a:buSzPct val="123000"/>
              <a:buChar char="•"/>
              <a:defRPr sz="3404"/>
            </a:pPr>
            <a:r>
              <a:t>Validazione set up misure di emittenza</a:t>
            </a:r>
          </a:p>
          <a:p>
            <a:pPr lvl="1" marL="1121663" indent="-560831" defTabSz="2243271">
              <a:lnSpc>
                <a:spcPct val="100000"/>
              </a:lnSpc>
              <a:spcBef>
                <a:spcPts val="900"/>
              </a:spcBef>
              <a:buSzPct val="123000"/>
              <a:buChar char="•"/>
              <a:defRPr sz="3404"/>
            </a:pPr>
            <a:r>
              <a:t>Messa in funzione del set up per la caratterizzazione e neutralizzazione del charging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SIGLA 2022"/>
          <p:cNvSpPr txBox="1"/>
          <p:nvPr>
            <p:ph type="title"/>
          </p:nvPr>
        </p:nvSpPr>
        <p:spPr>
          <a:xfrm>
            <a:off x="1206500" y="1079500"/>
            <a:ext cx="21971000" cy="1433164"/>
          </a:xfrm>
          <a:prstGeom prst="rect">
            <a:avLst/>
          </a:prstGeom>
        </p:spPr>
        <p:txBody>
          <a:bodyPr/>
          <a:lstStyle>
            <a:lvl1pPr>
              <a:defRPr spc="-200"/>
            </a:lvl1pPr>
          </a:lstStyle>
          <a:p>
            <a:pPr/>
            <a:r>
              <a:t>Einstein Telescope ITALIA</a:t>
            </a:r>
          </a:p>
        </p:txBody>
      </p:sp>
      <p:sp>
        <p:nvSpPr>
          <p:cNvPr id="258" name="Slide Subtitle"/>
          <p:cNvSpPr txBox="1"/>
          <p:nvPr>
            <p:ph type="body" idx="21"/>
          </p:nvPr>
        </p:nvSpPr>
        <p:spPr>
          <a:prstGeom prst="rect">
            <a:avLst/>
          </a:prstGeom>
        </p:spPr>
        <p:txBody>
          <a:bodyPr/>
          <a:lstStyle/>
          <a:p>
            <a:pPr/>
          </a:p>
        </p:txBody>
      </p:sp>
      <p:sp>
        <p:nvSpPr>
          <p:cNvPr id="259" name="SIGLA @ LNF"/>
          <p:cNvSpPr txBox="1"/>
          <p:nvPr>
            <p:ph type="body" idx="1"/>
          </p:nvPr>
        </p:nvSpPr>
        <p:spPr>
          <a:xfrm>
            <a:off x="4259196" y="4084528"/>
            <a:ext cx="18893524" cy="8256011"/>
          </a:xfrm>
          <a:prstGeom prst="rect">
            <a:avLst/>
          </a:prstGeom>
        </p:spPr>
        <p:txBody>
          <a:bodyPr/>
          <a:lstStyle/>
          <a:p>
            <a:pPr marL="560831" indent="-560831" defTabSz="2243270">
              <a:lnSpc>
                <a:spcPct val="80000"/>
              </a:lnSpc>
              <a:spcBef>
                <a:spcPts val="900"/>
              </a:spcBef>
              <a:defRPr b="1" sz="3404"/>
            </a:pPr>
            <a:r>
              <a:t>FTE 202</a:t>
            </a:r>
            <a:r>
              <a:t>3</a:t>
            </a:r>
            <a:r>
              <a:t>:</a:t>
            </a:r>
            <a:r>
              <a:t> tot 2.2 @ LNF. (Preliminary)</a:t>
            </a:r>
          </a:p>
          <a:p>
            <a:pPr lvl="1" marL="1121663" indent="-560831" defTabSz="2243270">
              <a:lnSpc>
                <a:spcPct val="80000"/>
              </a:lnSpc>
              <a:spcBef>
                <a:spcPts val="900"/>
              </a:spcBef>
              <a:defRPr sz="3680"/>
            </a:pPr>
            <a:r>
              <a:t>R. Cimino (50% Resp. Loc.), M. Angelucci (40%), A. Liedl (40%), L. Spallino (50%), S. Bini (10%), F. Cioeta (10%), G. Delle Monache (10%), L. Sabbatini (10%).</a:t>
            </a:r>
            <a:endParaRPr sz="3404"/>
          </a:p>
          <a:p>
            <a:pPr lvl="1" marL="0" indent="560831" defTabSz="2243270">
              <a:lnSpc>
                <a:spcPct val="80000"/>
              </a:lnSpc>
              <a:spcBef>
                <a:spcPts val="900"/>
              </a:spcBef>
              <a:buSzTx/>
              <a:buNone/>
              <a:defRPr sz="3404"/>
            </a:pPr>
          </a:p>
          <a:p>
            <a:pPr marL="560831" indent="-560831" defTabSz="2243270">
              <a:lnSpc>
                <a:spcPct val="80000"/>
              </a:lnSpc>
              <a:spcBef>
                <a:spcPts val="900"/>
              </a:spcBef>
              <a:defRPr b="1" sz="3404"/>
            </a:pPr>
            <a:r>
              <a:t>Attività a LNF:</a:t>
            </a:r>
            <a:r>
              <a:rPr b="0"/>
              <a:t> </a:t>
            </a:r>
          </a:p>
          <a:p>
            <a:pPr lvl="1" marL="1121663" indent="-560831" defTabSz="2243270">
              <a:lnSpc>
                <a:spcPct val="72000"/>
              </a:lnSpc>
              <a:spcBef>
                <a:spcPts val="900"/>
              </a:spcBef>
              <a:defRPr sz="3404"/>
            </a:pPr>
            <a:r>
              <a:t>Caratterizzazioni materiali isolanti rappresentativi delle ottiche</a:t>
            </a:r>
          </a:p>
          <a:p>
            <a:pPr lvl="1" marL="1121663" indent="-560831" defTabSz="2243270">
              <a:lnSpc>
                <a:spcPct val="72000"/>
              </a:lnSpc>
              <a:spcBef>
                <a:spcPts val="900"/>
              </a:spcBef>
              <a:defRPr sz="3404"/>
            </a:pPr>
            <a:r>
              <a:t>Mitigazione di carica</a:t>
            </a:r>
          </a:p>
          <a:p>
            <a:pPr lvl="1" marL="1121663" indent="-560831" defTabSz="2243270">
              <a:lnSpc>
                <a:spcPct val="72000"/>
              </a:lnSpc>
              <a:spcBef>
                <a:spcPts val="900"/>
              </a:spcBef>
              <a:defRPr sz="3404"/>
            </a:pPr>
            <a:r>
              <a:t>Misure di Outgassing</a:t>
            </a:r>
          </a:p>
          <a:p>
            <a:pPr lvl="1" marL="1121663" indent="-560831" defTabSz="2243270">
              <a:lnSpc>
                <a:spcPct val="72000"/>
              </a:lnSpc>
              <a:spcBef>
                <a:spcPts val="900"/>
              </a:spcBef>
              <a:defRPr sz="3404"/>
            </a:pPr>
            <a:r>
              <a:t>Upgrade camere sperimentali</a:t>
            </a:r>
          </a:p>
          <a:p>
            <a:pPr lvl="1" marL="1121663" indent="-560831" defTabSz="2243270">
              <a:lnSpc>
                <a:spcPct val="80000"/>
              </a:lnSpc>
              <a:spcBef>
                <a:spcPts val="900"/>
              </a:spcBef>
              <a:defRPr sz="3404"/>
            </a:pPr>
          </a:p>
          <a:p>
            <a:pPr marL="560831" indent="-560831" defTabSz="2243270">
              <a:lnSpc>
                <a:spcPct val="80000"/>
              </a:lnSpc>
              <a:spcBef>
                <a:spcPts val="900"/>
              </a:spcBef>
              <a:defRPr b="1" sz="3404"/>
            </a:pPr>
            <a:r>
              <a:t>Richieste CSNII 202</a:t>
            </a:r>
            <a:r>
              <a:t>3</a:t>
            </a:r>
            <a:r>
              <a:rPr b="0"/>
              <a:t>: </a:t>
            </a:r>
            <a:r>
              <a:rPr b="0"/>
              <a:t>62 k€ di cui 12 k€ missioni (meetings, workshop, spostamenti tra laboratori) , 20 k€ consumo , 30k€ inventario (movimentazione piccole ottiche, kelvin probe)</a:t>
            </a:r>
            <a:endParaRPr b="0"/>
          </a:p>
          <a:p>
            <a:pPr marL="560831" indent="-560831" defTabSz="2243270">
              <a:lnSpc>
                <a:spcPct val="80000"/>
              </a:lnSpc>
              <a:spcBef>
                <a:spcPts val="900"/>
              </a:spcBef>
              <a:defRPr sz="3404"/>
            </a:pPr>
          </a:p>
          <a:p>
            <a:pPr marL="560831" indent="-560831" defTabSz="2243270">
              <a:lnSpc>
                <a:spcPct val="80000"/>
              </a:lnSpc>
              <a:spcBef>
                <a:spcPts val="900"/>
              </a:spcBef>
              <a:defRPr b="1" sz="3404"/>
            </a:pPr>
            <a:r>
              <a:t>Richieste LNF 202</a:t>
            </a:r>
            <a:r>
              <a:t>3</a:t>
            </a:r>
            <a:r>
              <a:rPr b="0"/>
              <a:t>:</a:t>
            </a:r>
            <a:r>
              <a:rPr b="0"/>
              <a:t>  0,25 mu Criogenia, 0,25 elettronica e automazione</a:t>
            </a:r>
          </a:p>
          <a:p>
            <a:pPr marL="560831" indent="-560831" defTabSz="2243270">
              <a:lnSpc>
                <a:spcPct val="80000"/>
              </a:lnSpc>
              <a:spcBef>
                <a:spcPts val="900"/>
              </a:spcBef>
              <a:defRPr sz="3404"/>
            </a:pPr>
          </a:p>
          <a:p>
            <a:pPr marL="560831" indent="-560831" defTabSz="2243270">
              <a:lnSpc>
                <a:spcPct val="80000"/>
              </a:lnSpc>
              <a:spcBef>
                <a:spcPts val="900"/>
              </a:spcBef>
              <a:defRPr b="1" sz="3404"/>
            </a:pPr>
            <a:r>
              <a:t>Fondi Esterni</a:t>
            </a:r>
            <a:r>
              <a:rPr b="0"/>
              <a:t>:</a:t>
            </a:r>
            <a:r>
              <a:rPr b="0"/>
              <a:t> </a:t>
            </a:r>
            <a:r>
              <a:t>MUR</a:t>
            </a:r>
          </a:p>
        </p:txBody>
      </p:sp>
      <p:pic>
        <p:nvPicPr>
          <p:cNvPr id="260" name="Picture 2" descr="Picture 2"/>
          <p:cNvPicPr>
            <a:picLocks noChangeAspect="1"/>
          </p:cNvPicPr>
          <p:nvPr/>
        </p:nvPicPr>
        <p:blipFill>
          <a:blip r:embed="rId2">
            <a:extLst/>
          </a:blip>
          <a:stretch>
            <a:fillRect/>
          </a:stretch>
        </p:blipFill>
        <p:spPr>
          <a:xfrm rot="16200000">
            <a:off x="-1374049" y="6903880"/>
            <a:ext cx="7536914" cy="261730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CSN II @ LNF 2022"/>
          <p:cNvSpPr txBox="1"/>
          <p:nvPr>
            <p:ph type="title"/>
          </p:nvPr>
        </p:nvSpPr>
        <p:spPr>
          <a:prstGeom prst="rect">
            <a:avLst/>
          </a:prstGeom>
        </p:spPr>
        <p:txBody>
          <a:bodyPr/>
          <a:lstStyle/>
          <a:p>
            <a:pPr/>
            <a:r>
              <a:t>CSN II @ LNF 2022</a:t>
            </a:r>
          </a:p>
        </p:txBody>
      </p:sp>
      <p:sp>
        <p:nvSpPr>
          <p:cNvPr id="126" name="New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News</a:t>
            </a:r>
          </a:p>
        </p:txBody>
      </p:sp>
      <p:sp>
        <p:nvSpPr>
          <p:cNvPr id="127" name="ringrazio gli afferenti a CSN2 per avermi rieletto e dato il mandato per altri 3 anni…"/>
          <p:cNvSpPr txBox="1"/>
          <p:nvPr>
            <p:ph type="body" idx="1"/>
          </p:nvPr>
        </p:nvSpPr>
        <p:spPr>
          <a:prstGeom prst="rect">
            <a:avLst/>
          </a:prstGeom>
        </p:spPr>
        <p:txBody>
          <a:bodyPr/>
          <a:lstStyle/>
          <a:p>
            <a:pPr marL="463295" indent="-463295" defTabSz="1853137">
              <a:spcBef>
                <a:spcPts val="3400"/>
              </a:spcBef>
              <a:defRPr sz="3648"/>
            </a:pPr>
            <a:r>
              <a:rPr b="1"/>
              <a:t>ringrazio</a:t>
            </a:r>
            <a:r>
              <a:t> gli afferenti a CSN2 per avermi rieletto e dato il mandato per altri 3 anni</a:t>
            </a:r>
          </a:p>
          <a:p>
            <a:pPr marL="463295" indent="-463295" defTabSz="1853137">
              <a:spcBef>
                <a:spcPts val="3400"/>
              </a:spcBef>
              <a:defRPr sz="3648"/>
            </a:pPr>
            <a:r>
              <a:t>chiudono le sigle </a:t>
            </a:r>
            <a:r>
              <a:rPr b="1"/>
              <a:t>DarkSide</a:t>
            </a:r>
            <a:r>
              <a:t> (Franceschi, Napolitano) e </a:t>
            </a:r>
            <a:r>
              <a:rPr b="1"/>
              <a:t>KM3</a:t>
            </a:r>
            <a:r>
              <a:t> (Martini, Chiarella) si apre la sigla </a:t>
            </a:r>
            <a:r>
              <a:rPr b="1"/>
              <a:t>LiteBIRD</a:t>
            </a:r>
            <a:r>
              <a:t> (vedi presentazione di L. Porcelli &amp; co.) e la sigla a supporto tecnico a </a:t>
            </a:r>
            <a:r>
              <a:rPr b="1"/>
              <a:t>LEGEND</a:t>
            </a:r>
            <a:r>
              <a:t> e LVD (Gazana)</a:t>
            </a:r>
          </a:p>
          <a:p>
            <a:pPr marL="463295" indent="-463295" defTabSz="1853137">
              <a:spcBef>
                <a:spcPts val="3400"/>
              </a:spcBef>
              <a:defRPr sz="3648"/>
            </a:pPr>
            <a:r>
              <a:rPr b="1"/>
              <a:t>calcolo</a:t>
            </a:r>
            <a:r>
              <a:t> (doppio capello di coordinatore di CSN2 e membro er rep locale della C3SN): </a:t>
            </a:r>
          </a:p>
          <a:p>
            <a:pPr lvl="1" marL="926591" indent="-463295" defTabSz="1853137">
              <a:spcBef>
                <a:spcPts val="3400"/>
              </a:spcBef>
              <a:defRPr sz="3648"/>
            </a:pPr>
            <a:r>
              <a:t>PNRR: Ampliamento Tier2/Cloud INFN; CDC ESA; partecipazione a “Fundamental Research and Origin of the Universe”</a:t>
            </a:r>
          </a:p>
          <a:p>
            <a:pPr lvl="1" marL="926591" indent="-463295" defTabSz="1853137">
              <a:spcBef>
                <a:spcPts val="3400"/>
              </a:spcBef>
              <a:defRPr sz="3648"/>
            </a:pPr>
            <a:r>
              <a:t>CDC CTA</a:t>
            </a:r>
          </a:p>
          <a:p>
            <a:pPr lvl="1" marL="926591" indent="-463295" defTabSz="1853137">
              <a:spcBef>
                <a:spcPts val="3400"/>
              </a:spcBef>
              <a:defRPr sz="3648"/>
            </a:pPr>
            <a:r>
              <a:t>ricognizione dei modelli di calcolo in CSN2 (ora copiata in C3SN) </a:t>
            </a:r>
          </a:p>
          <a:p>
            <a:pPr lvl="1" marL="926591" indent="-463295" defTabSz="1853137">
              <a:spcBef>
                <a:spcPts val="3400"/>
              </a:spcBef>
              <a:defRPr sz="3648"/>
            </a:pPr>
            <a:r>
              <a:t>in itinere… adozione da parte di QUAX del modello di storage analisi di dati di CYGNO basato sulla Cloud INFN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image.jpeg" descr="image.jpeg"/>
          <p:cNvPicPr>
            <a:picLocks noChangeAspect="1"/>
          </p:cNvPicPr>
          <p:nvPr/>
        </p:nvPicPr>
        <p:blipFill>
          <a:blip r:embed="rId2">
            <a:alphaModFix amt="58079"/>
            <a:extLst/>
          </a:blip>
          <a:stretch>
            <a:fillRect/>
          </a:stretch>
        </p:blipFill>
        <p:spPr>
          <a:xfrm>
            <a:off x="8223495" y="3470901"/>
            <a:ext cx="15321485" cy="9973298"/>
          </a:xfrm>
          <a:prstGeom prst="rect">
            <a:avLst/>
          </a:prstGeom>
          <a:ln w="12700">
            <a:miter lim="400000"/>
          </a:ln>
        </p:spPr>
      </p:pic>
      <p:sp>
        <p:nvSpPr>
          <p:cNvPr id="263" name="JUNO"/>
          <p:cNvSpPr txBox="1"/>
          <p:nvPr/>
        </p:nvSpPr>
        <p:spPr>
          <a:xfrm>
            <a:off x="1212850" y="1079500"/>
            <a:ext cx="21967825" cy="1365976"/>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b="1" sz="8400"/>
            </a:lvl1pPr>
          </a:lstStyle>
          <a:p>
            <a:pPr/>
            <a:r>
              <a:t>JUNO</a:t>
            </a:r>
          </a:p>
        </p:txBody>
      </p:sp>
      <p:sp>
        <p:nvSpPr>
          <p:cNvPr id="264" name="Fisica del neutrino: misura delle oscillazioni"/>
          <p:cNvSpPr txBox="1"/>
          <p:nvPr/>
        </p:nvSpPr>
        <p:spPr>
          <a:xfrm>
            <a:off x="1213570" y="2373312"/>
            <a:ext cx="21966385" cy="94567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latin typeface="Helvetica Neue Medium"/>
                <a:ea typeface="Helvetica Neue Medium"/>
                <a:cs typeface="Helvetica Neue Medium"/>
                <a:sym typeface="Helvetica Neue Medium"/>
              </a:defRPr>
            </a:lvl1pPr>
          </a:lstStyle>
          <a:p>
            <a:pPr/>
            <a:r>
              <a:t>Fisica del neutrino: misura delle oscillazioni</a:t>
            </a:r>
          </a:p>
        </p:txBody>
      </p:sp>
      <p:sp>
        <p:nvSpPr>
          <p:cNvPr id="265" name="Risultati 2022:…"/>
          <p:cNvSpPr txBox="1"/>
          <p:nvPr/>
        </p:nvSpPr>
        <p:spPr>
          <a:xfrm>
            <a:off x="633786" y="4092323"/>
            <a:ext cx="13300586" cy="8344024"/>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p>
            <a:pPr marL="4572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b="1" sz="3600"/>
            </a:pPr>
            <a:r>
              <a:t>Risultati 2022</a:t>
            </a:r>
            <a:r>
              <a:rPr b="0"/>
              <a:t>:</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Fine scavo water pool (Settembre 2021)...</a:t>
            </a:r>
            <a:br/>
            <a:r>
              <a:t>….E successivo inizio installazione</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Installazione impianto di purificazione </a:t>
            </a:r>
            <a:br/>
            <a:r>
              <a:t>(con contributo INFN).</a:t>
            </a:r>
          </a:p>
          <a:p>
            <a:pPr marL="4572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rPr b="1"/>
              <a:t>Pubblicazioni JUNO nel 2021</a:t>
            </a:r>
            <a:r>
              <a:t>: </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NIM</a:t>
            </a:r>
            <a:r>
              <a:t>A985 (2021) 164600</a:t>
            </a:r>
            <a:r>
              <a:t> (PMT read-out)</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Chinese Physics C Vol. 45 (solar </a:t>
            </a:r>
            <a:r>
              <a:rPr>
                <a:latin typeface="Standard Symbols L"/>
                <a:ea typeface="Standard Symbols L"/>
                <a:cs typeface="Standard Symbols L"/>
                <a:sym typeface="Standard Symbols L"/>
              </a:rPr>
              <a:t>n</a:t>
            </a:r>
            <a:r>
              <a:t> physics)</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NIMA988 164823 (liquid scintillator)</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JHEP3 (2021) 4 (calibration strategy)</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JHEP11 (2021) 102 (radioactivity control strategy)</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Eur. Phys. J. C 81 887 (atmospheric </a:t>
            </a:r>
            <a:r>
              <a:rPr>
                <a:latin typeface="Standard Symbols L"/>
                <a:ea typeface="Standard Symbols L"/>
                <a:cs typeface="Standard Symbols L"/>
                <a:sym typeface="Standard Symbols L"/>
              </a:rPr>
              <a:t>n</a:t>
            </a:r>
            <a:r>
              <a:t>)</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Eur. Phys. J. C 81 973 (OSIRIS subdetector)</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Progr. Part. Nucl. Phys. 123 (2022) 103927 (project update)</a:t>
            </a:r>
          </a:p>
          <a:p>
            <a:pPr lvl="1" marL="1066800" indent="-457200" defTabSz="457200">
              <a:lnSpc>
                <a:spcPct val="10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Lst>
              <a:defRPr sz="3600"/>
            </a:pPr>
            <a:r>
              <a:t>ArXiv:2112.14450 (</a:t>
            </a:r>
            <a:r>
              <a:rPr>
                <a:latin typeface="Standard Symbols L"/>
                <a:ea typeface="Standard Symbols L"/>
                <a:cs typeface="Standard Symbols L"/>
                <a:sym typeface="Standard Symbols L"/>
              </a:rPr>
              <a:t>n</a:t>
            </a:r>
            <a:r>
              <a:t> NSI, decoherence studies)</a:t>
            </a:r>
          </a:p>
        </p:txBody>
      </p:sp>
      <p:pic>
        <p:nvPicPr>
          <p:cNvPr id="266" name="image.png" descr="image.png"/>
          <p:cNvPicPr>
            <a:picLocks noChangeAspect="1"/>
          </p:cNvPicPr>
          <p:nvPr/>
        </p:nvPicPr>
        <p:blipFill>
          <a:blip r:embed="rId3">
            <a:extLst/>
          </a:blip>
          <a:stretch>
            <a:fillRect/>
          </a:stretch>
        </p:blipFill>
        <p:spPr>
          <a:xfrm>
            <a:off x="18020690" y="10886744"/>
            <a:ext cx="5961023" cy="2752052"/>
          </a:xfrm>
          <a:prstGeom prst="rect">
            <a:avLst/>
          </a:prstGeom>
          <a:ln w="12700">
            <a:miter lim="400000"/>
          </a:ln>
        </p:spPr>
      </p:pic>
      <p:sp>
        <p:nvSpPr>
          <p:cNvPr id="267" name="Installazione impianto di…"/>
          <p:cNvSpPr txBox="1"/>
          <p:nvPr/>
        </p:nvSpPr>
        <p:spPr>
          <a:xfrm>
            <a:off x="19641689" y="11102182"/>
            <a:ext cx="4285825" cy="839796"/>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defTabSz="457200">
              <a:lnSpc>
                <a:spcPct val="93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2600">
                <a:solidFill>
                  <a:srgbClr val="FFFFFF"/>
                </a:solidFill>
                <a:latin typeface="Arial"/>
                <a:ea typeface="Arial"/>
                <a:cs typeface="Arial"/>
                <a:sym typeface="Arial"/>
              </a:defRPr>
            </a:pPr>
            <a:r>
              <a:t>Installazione impianto di </a:t>
            </a:r>
          </a:p>
          <a:p>
            <a:pPr defTabSz="457200">
              <a:lnSpc>
                <a:spcPct val="93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2600">
                <a:solidFill>
                  <a:srgbClr val="FFFFFF"/>
                </a:solidFill>
                <a:latin typeface="Arial"/>
                <a:ea typeface="Arial"/>
                <a:cs typeface="Arial"/>
                <a:sym typeface="Arial"/>
              </a:defRPr>
            </a:pPr>
            <a:r>
              <a:t>distillazione (Giugno 2022)</a:t>
            </a:r>
          </a:p>
        </p:txBody>
      </p:sp>
      <p:sp>
        <p:nvSpPr>
          <p:cNvPr id="268" name="Water pool…"/>
          <p:cNvSpPr txBox="1"/>
          <p:nvPr/>
        </p:nvSpPr>
        <p:spPr>
          <a:xfrm>
            <a:off x="21001125" y="4170835"/>
            <a:ext cx="2084385" cy="839796"/>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defTabSz="457200">
              <a:lnSpc>
                <a:spcPct val="93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2600">
                <a:solidFill>
                  <a:srgbClr val="FFFFFF"/>
                </a:solidFill>
                <a:latin typeface="Arial"/>
                <a:ea typeface="Arial"/>
                <a:cs typeface="Arial"/>
                <a:sym typeface="Arial"/>
              </a:defRPr>
            </a:pPr>
            <a:r>
              <a:t>Water pool</a:t>
            </a:r>
          </a:p>
          <a:p>
            <a:pPr defTabSz="457200">
              <a:lnSpc>
                <a:spcPct val="93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2600">
                <a:solidFill>
                  <a:srgbClr val="FFFFFF"/>
                </a:solidFill>
                <a:latin typeface="Arial"/>
                <a:ea typeface="Arial"/>
                <a:cs typeface="Arial"/>
                <a:sym typeface="Arial"/>
              </a:defRPr>
            </a:pPr>
            <a:r>
              <a:t>Giugno 2022</a:t>
            </a:r>
          </a:p>
        </p:txBody>
      </p:sp>
      <p:sp>
        <p:nvSpPr>
          <p:cNvPr id="269" name="China, Pakistam, Thailand, France, Germany, Italy, Belgium, Cech republic, Slovakia, Finland, Russia, Brazil, Chile."/>
          <p:cNvSpPr txBox="1"/>
          <p:nvPr/>
        </p:nvSpPr>
        <p:spPr>
          <a:xfrm>
            <a:off x="11525556" y="747994"/>
            <a:ext cx="12420561" cy="11220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3200"/>
            </a:lvl1pPr>
          </a:lstStyle>
          <a:p>
            <a:pPr/>
            <a:r>
              <a:t>China, Pakistam, Thailand, France, Germany, Italy, Belgium, Cech republic, Slovakia, Finland, Russia, Brazil, Chile.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JUNO"/>
          <p:cNvSpPr txBox="1"/>
          <p:nvPr/>
        </p:nvSpPr>
        <p:spPr>
          <a:xfrm>
            <a:off x="1212850" y="1079500"/>
            <a:ext cx="21967825" cy="1365976"/>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b="1" sz="8400"/>
            </a:lvl1pPr>
          </a:lstStyle>
          <a:p>
            <a:pPr/>
            <a:r>
              <a:t>JUNO</a:t>
            </a:r>
          </a:p>
        </p:txBody>
      </p:sp>
      <p:sp>
        <p:nvSpPr>
          <p:cNvPr id="272" name="Attività del gruppo LNF"/>
          <p:cNvSpPr txBox="1"/>
          <p:nvPr/>
        </p:nvSpPr>
        <p:spPr>
          <a:xfrm>
            <a:off x="1213570" y="2373312"/>
            <a:ext cx="21966385" cy="945671"/>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latin typeface="Helvetica Neue Medium"/>
                <a:ea typeface="Helvetica Neue Medium"/>
                <a:cs typeface="Helvetica Neue Medium"/>
                <a:sym typeface="Helvetica Neue Medium"/>
              </a:defRPr>
            </a:lvl1pPr>
          </a:lstStyle>
          <a:p>
            <a:pPr/>
            <a:r>
              <a:t>Attività del gruppo LNF</a:t>
            </a:r>
          </a:p>
        </p:txBody>
      </p:sp>
      <p:sp>
        <p:nvSpPr>
          <p:cNvPr id="273" name="Risultati 2022:…"/>
          <p:cNvSpPr txBox="1"/>
          <p:nvPr/>
        </p:nvSpPr>
        <p:spPr>
          <a:xfrm>
            <a:off x="679682" y="4821586"/>
            <a:ext cx="11401426" cy="6304872"/>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p>
            <a:pPr marL="482600" indent="-482600" defTabSz="457200">
              <a:lnSpc>
                <a:spcPct val="110000"/>
              </a:lnSpc>
              <a:spcBef>
                <a:spcPts val="0"/>
              </a:spcBef>
              <a:buSzPct val="125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b="1" sz="3800"/>
            </a:pPr>
            <a:r>
              <a:t>Risultati 2022</a:t>
            </a:r>
            <a:r>
              <a:rPr b="0"/>
              <a:t>:</a:t>
            </a:r>
          </a:p>
          <a:p>
            <a:pPr lvl="1" marL="1092200" indent="-482600" defTabSz="457200">
              <a:lnSpc>
                <a:spcPct val="11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r>
              <a:t>Test intera catena di acquisizione del Top Tracker (Novembre 2021)</a:t>
            </a:r>
          </a:p>
          <a:p>
            <a:pPr lvl="1" marL="1092200" indent="-482600" defTabSz="457200">
              <a:lnSpc>
                <a:spcPct val="11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r>
              <a:t>Avvio produzione delle Read-out boards (Giugno 2022)</a:t>
            </a:r>
            <a:endParaRPr i="1"/>
          </a:p>
          <a:p>
            <a:pPr defTabSz="457200">
              <a:lnSpc>
                <a:spcPct val="110000"/>
              </a:lnSpc>
              <a:spcBef>
                <a:spcPts val="0"/>
              </a:spcBef>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endParaRPr>
              <a:latin typeface="Arial"/>
              <a:ea typeface="Arial"/>
              <a:cs typeface="Arial"/>
              <a:sym typeface="Arial"/>
            </a:endParaRPr>
          </a:p>
          <a:p>
            <a:pPr marL="482600" indent="-482600" defTabSz="457200">
              <a:lnSpc>
                <a:spcPct val="110000"/>
              </a:lnSpc>
              <a:spcBef>
                <a:spcPts val="0"/>
              </a:spcBef>
              <a:buSzPct val="125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b="1" sz="3800"/>
            </a:pPr>
            <a:r>
              <a:t>Obiettivi/Milestone 2022-2023:</a:t>
            </a:r>
          </a:p>
          <a:p>
            <a:pPr lvl="1" marL="1092200" indent="-482600" defTabSz="457200">
              <a:lnSpc>
                <a:spcPct val="11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r>
              <a:t>Test a campione (100 schede) @ LNF</a:t>
            </a:r>
          </a:p>
          <a:p>
            <a:pPr lvl="1" marL="1092200" indent="-482600" defTabSz="457200">
              <a:lnSpc>
                <a:spcPct val="11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r>
              <a:t>Realizzazione Concentratori</a:t>
            </a:r>
          </a:p>
          <a:p>
            <a:pPr lvl="1" marL="1092200" indent="-482600" defTabSz="457200">
              <a:lnSpc>
                <a:spcPct val="110000"/>
              </a:lnSpc>
              <a:spcBef>
                <a:spcPts val="0"/>
              </a:spcBef>
              <a:buSzPct val="123000"/>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Lst>
              <a:defRPr sz="3800"/>
            </a:pPr>
            <a:r>
              <a:t>Inizio installazione Top Tracker (Giugno 2023)</a:t>
            </a:r>
          </a:p>
        </p:txBody>
      </p:sp>
      <p:pic>
        <p:nvPicPr>
          <p:cNvPr id="274" name="image.jpeg" descr="image.jpeg"/>
          <p:cNvPicPr>
            <a:picLocks noChangeAspect="1"/>
          </p:cNvPicPr>
          <p:nvPr/>
        </p:nvPicPr>
        <p:blipFill>
          <a:blip r:embed="rId2">
            <a:extLst/>
          </a:blip>
          <a:stretch>
            <a:fillRect/>
          </a:stretch>
        </p:blipFill>
        <p:spPr>
          <a:xfrm>
            <a:off x="17654587" y="179387"/>
            <a:ext cx="6610351" cy="6496051"/>
          </a:xfrm>
          <a:prstGeom prst="rect">
            <a:avLst/>
          </a:prstGeom>
          <a:ln w="12700">
            <a:miter lim="400000"/>
          </a:ln>
        </p:spPr>
      </p:pic>
      <p:pic>
        <p:nvPicPr>
          <p:cNvPr id="275" name="image.png" descr="image.png"/>
          <p:cNvPicPr>
            <a:picLocks noChangeAspect="1"/>
          </p:cNvPicPr>
          <p:nvPr/>
        </p:nvPicPr>
        <p:blipFill>
          <a:blip r:embed="rId3">
            <a:alphaModFix amt="84373"/>
            <a:extLst/>
          </a:blip>
          <a:stretch>
            <a:fillRect/>
          </a:stretch>
        </p:blipFill>
        <p:spPr>
          <a:xfrm>
            <a:off x="12766675" y="3478212"/>
            <a:ext cx="7197397" cy="6905935"/>
          </a:xfrm>
          <a:prstGeom prst="rect">
            <a:avLst/>
          </a:prstGeom>
          <a:ln w="12700">
            <a:miter lim="400000"/>
          </a:ln>
        </p:spPr>
      </p:pic>
      <p:sp>
        <p:nvSpPr>
          <p:cNvPr id="276" name="GPS synchronisation"/>
          <p:cNvSpPr txBox="1"/>
          <p:nvPr/>
        </p:nvSpPr>
        <p:spPr>
          <a:xfrm>
            <a:off x="18785178" y="9925247"/>
            <a:ext cx="3033574" cy="435630"/>
          </a:xfrm>
          <a:prstGeom prst="rect">
            <a:avLst/>
          </a:prstGeom>
          <a:ln w="12700">
            <a:miter lim="400000"/>
          </a:ln>
          <a:extLst>
            <a:ext uri="{C572A759-6A51-4108-AA02-DFA0A04FC94B}">
              <ma14:wrappingTextBoxFlag xmlns:ma14="http://schemas.microsoft.com/office/mac/drawingml/2011/main" val="1"/>
            </a:ext>
          </a:extLst>
        </p:spPr>
        <p:txBody>
          <a:bodyPr wrap="none" lIns="44999" tIns="44999" rIns="44999" bIns="44999">
            <a:spAutoFit/>
          </a:bodyPr>
          <a:lstStyle/>
          <a:p>
            <a:pPr defTabSz="457200">
              <a:lnSpc>
                <a:spcPct val="94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latin typeface="Arial"/>
                <a:ea typeface="Arial"/>
                <a:cs typeface="Arial"/>
                <a:sym typeface="Arial"/>
              </a:defRPr>
            </a:pPr>
            <a:r>
              <a:t> </a:t>
            </a:r>
            <a:r>
              <a:rPr>
                <a:solidFill>
                  <a:srgbClr val="0066CC"/>
                </a:solidFill>
              </a:rPr>
              <a:t>GPS synchronisation</a:t>
            </a:r>
          </a:p>
        </p:txBody>
      </p:sp>
      <p:sp>
        <p:nvSpPr>
          <p:cNvPr id="277" name="Basic TT module"/>
          <p:cNvSpPr txBox="1"/>
          <p:nvPr/>
        </p:nvSpPr>
        <p:spPr>
          <a:xfrm>
            <a:off x="12633875" y="2854325"/>
            <a:ext cx="2932601" cy="891167"/>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sz="2800">
                <a:latin typeface="Arial"/>
                <a:ea typeface="Arial"/>
                <a:cs typeface="Arial"/>
                <a:sym typeface="Arial"/>
              </a:defRPr>
            </a:lvl1pPr>
          </a:lstStyle>
          <a:p>
            <a:pPr/>
            <a:r>
              <a:t>Basic TT module</a:t>
            </a:r>
          </a:p>
        </p:txBody>
      </p:sp>
      <p:sp>
        <p:nvSpPr>
          <p:cNvPr id="278" name="Oval"/>
          <p:cNvSpPr/>
          <p:nvPr/>
        </p:nvSpPr>
        <p:spPr>
          <a:xfrm>
            <a:off x="22501225" y="1554162"/>
            <a:ext cx="1279525" cy="822326"/>
          </a:xfrm>
          <a:prstGeom prst="ellipse">
            <a:avLst/>
          </a:prstGeom>
          <a:ln w="50800">
            <a:solidFill>
              <a:srgbClr val="000000"/>
            </a:solidFill>
          </a:ln>
        </p:spPr>
        <p:txBody>
          <a:bodyPr lIns="45719" rIns="45719" anchor="ctr"/>
          <a:lstStyle/>
          <a:p>
            <a:pPr defTabSz="457200">
              <a:lnSpc>
                <a:spcPct val="93000"/>
              </a:lnSpc>
              <a:spcBef>
                <a:spcPts val="0"/>
              </a:spcBef>
              <a:defRPr sz="1800">
                <a:latin typeface="Arial"/>
                <a:ea typeface="Arial"/>
                <a:cs typeface="Arial"/>
                <a:sym typeface="Arial"/>
              </a:defRPr>
            </a:pPr>
          </a:p>
        </p:txBody>
      </p:sp>
      <p:sp>
        <p:nvSpPr>
          <p:cNvPr id="279" name="Line"/>
          <p:cNvSpPr/>
          <p:nvPr/>
        </p:nvSpPr>
        <p:spPr>
          <a:xfrm flipH="1">
            <a:off x="17283112" y="2103437"/>
            <a:ext cx="5224463" cy="2103438"/>
          </a:xfrm>
          <a:prstGeom prst="line">
            <a:avLst/>
          </a:prstGeom>
          <a:ln w="50800">
            <a:solidFill>
              <a:srgbClr val="000000"/>
            </a:solidFill>
            <a:tailEnd type="triangle"/>
          </a:ln>
        </p:spPr>
        <p:txBody>
          <a:bodyPr lIns="45719" rIns="45719"/>
          <a:lstStyle/>
          <a:p>
            <a:pPr defTabSz="457200">
              <a:lnSpc>
                <a:spcPct val="93000"/>
              </a:lnSpc>
              <a:spcBef>
                <a:spcPts val="0"/>
              </a:spcBef>
              <a:defRPr sz="1800">
                <a:latin typeface="Times New Roman"/>
                <a:ea typeface="Times New Roman"/>
                <a:cs typeface="Times New Roman"/>
                <a:sym typeface="Times New Roman"/>
              </a:defRPr>
            </a:pPr>
          </a:p>
        </p:txBody>
      </p:sp>
      <p:sp>
        <p:nvSpPr>
          <p:cNvPr id="280" name="Elettronica per Top Tracker:…"/>
          <p:cNvSpPr txBox="1"/>
          <p:nvPr/>
        </p:nvSpPr>
        <p:spPr>
          <a:xfrm>
            <a:off x="13006511" y="10488564"/>
            <a:ext cx="10939951" cy="2426206"/>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defRPr sz="3200">
                <a:latin typeface="Arial"/>
                <a:ea typeface="Arial"/>
                <a:cs typeface="Arial"/>
                <a:sym typeface="Arial"/>
              </a:defRPr>
            </a:pPr>
            <a:r>
              <a:t>Elettronica per Top Tracker:</a:t>
            </a:r>
          </a:p>
          <a:p>
            <a: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defRPr sz="3200">
                <a:latin typeface="Arial"/>
                <a:ea typeface="Arial"/>
                <a:cs typeface="Arial"/>
                <a:sym typeface="Arial"/>
              </a:defRPr>
            </a:pPr>
            <a:r>
              <a:t>1000 Front-End Cards (MAROC3 chip)</a:t>
            </a:r>
          </a:p>
          <a:p>
            <a: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defRPr sz="3200">
                <a:latin typeface="Arial"/>
                <a:ea typeface="Arial"/>
                <a:cs typeface="Arial"/>
                <a:sym typeface="Arial"/>
              </a:defRPr>
            </a:pPr>
            <a:r>
              <a:t>1000 Read-Out Boards (made by CAEN, LNF responsibility)</a:t>
            </a:r>
          </a:p>
          <a:p>
            <a: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defRPr sz="3200">
                <a:latin typeface="Arial"/>
                <a:ea typeface="Arial"/>
                <a:cs typeface="Arial"/>
                <a:sym typeface="Arial"/>
              </a:defRPr>
            </a:pPr>
            <a:r>
              <a:t>63 Concentrators</a:t>
            </a:r>
          </a:p>
          <a:p>
            <a: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Lst>
              <a:defRPr sz="3200">
                <a:latin typeface="Arial"/>
                <a:ea typeface="Arial"/>
                <a:cs typeface="Arial"/>
                <a:sym typeface="Arial"/>
              </a:defRPr>
            </a:pPr>
            <a:r>
              <a:t>1 LVL2 Global Trigger Board</a:t>
            </a:r>
          </a:p>
        </p:txBody>
      </p:sp>
      <p:sp>
        <p:nvSpPr>
          <p:cNvPr id="281" name="Rectangle"/>
          <p:cNvSpPr/>
          <p:nvPr/>
        </p:nvSpPr>
        <p:spPr>
          <a:xfrm>
            <a:off x="12158584" y="10802473"/>
            <a:ext cx="731839" cy="182563"/>
          </a:xfrm>
          <a:prstGeom prst="rect">
            <a:avLst/>
          </a:prstGeom>
          <a:solidFill>
            <a:srgbClr val="C5000B"/>
          </a:solidFill>
          <a:ln w="3175">
            <a:solidFill>
              <a:srgbClr val="C5000B"/>
            </a:solidFill>
          </a:ln>
        </p:spPr>
        <p:txBody>
          <a:bodyPr lIns="45719" rIns="45719" anchor="ctr"/>
          <a:lstStyle/>
          <a:p>
            <a:pPr defTabSz="457200">
              <a:lnSpc>
                <a:spcPct val="93000"/>
              </a:lnSpc>
              <a:spcBef>
                <a:spcPts val="0"/>
              </a:spcBef>
              <a:defRPr sz="1800">
                <a:latin typeface="Arial"/>
                <a:ea typeface="Arial"/>
                <a:cs typeface="Arial"/>
                <a:sym typeface="Arial"/>
              </a:defRPr>
            </a:pPr>
          </a:p>
        </p:txBody>
      </p:sp>
      <p:sp>
        <p:nvSpPr>
          <p:cNvPr id="282" name="Rectangle"/>
          <p:cNvSpPr/>
          <p:nvPr/>
        </p:nvSpPr>
        <p:spPr>
          <a:xfrm>
            <a:off x="12158584" y="11270785"/>
            <a:ext cx="731839" cy="182564"/>
          </a:xfrm>
          <a:prstGeom prst="rect">
            <a:avLst/>
          </a:prstGeom>
          <a:solidFill>
            <a:srgbClr val="FF0000"/>
          </a:solidFill>
          <a:ln w="3175">
            <a:solidFill>
              <a:srgbClr val="FF0000"/>
            </a:solidFill>
          </a:ln>
        </p:spPr>
        <p:txBody>
          <a:bodyPr lIns="45719" rIns="45719" anchor="ctr"/>
          <a:lstStyle/>
          <a:p>
            <a:pPr defTabSz="457200">
              <a:lnSpc>
                <a:spcPct val="93000"/>
              </a:lnSpc>
              <a:spcBef>
                <a:spcPts val="0"/>
              </a:spcBef>
              <a:defRPr sz="1800">
                <a:latin typeface="Arial"/>
                <a:ea typeface="Arial"/>
                <a:cs typeface="Arial"/>
                <a:sym typeface="Arial"/>
              </a:defRPr>
            </a:pPr>
          </a:p>
        </p:txBody>
      </p:sp>
      <p:sp>
        <p:nvSpPr>
          <p:cNvPr id="283" name="Rectangle"/>
          <p:cNvSpPr/>
          <p:nvPr/>
        </p:nvSpPr>
        <p:spPr>
          <a:xfrm>
            <a:off x="12158584" y="11739098"/>
            <a:ext cx="731839" cy="182563"/>
          </a:xfrm>
          <a:prstGeom prst="rect">
            <a:avLst/>
          </a:prstGeom>
          <a:solidFill>
            <a:srgbClr val="0047FF"/>
          </a:solidFill>
          <a:ln w="3175">
            <a:solidFill>
              <a:srgbClr val="0047FF"/>
            </a:solidFill>
          </a:ln>
        </p:spPr>
        <p:txBody>
          <a:bodyPr lIns="45719" rIns="45719" anchor="ctr"/>
          <a:lstStyle/>
          <a:p>
            <a:pPr defTabSz="457200">
              <a:lnSpc>
                <a:spcPct val="93000"/>
              </a:lnSpc>
              <a:spcBef>
                <a:spcPts val="0"/>
              </a:spcBef>
              <a:defRPr sz="18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JUNO 2023"/>
          <p:cNvSpPr txBox="1"/>
          <p:nvPr/>
        </p:nvSpPr>
        <p:spPr>
          <a:xfrm>
            <a:off x="1212850" y="1079500"/>
            <a:ext cx="21967825" cy="1365976"/>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b="1" sz="8400"/>
            </a:lvl1pPr>
          </a:lstStyle>
          <a:p>
            <a:pPr/>
            <a:r>
              <a:t>JUNO 2023</a:t>
            </a:r>
          </a:p>
        </p:txBody>
      </p:sp>
      <p:sp>
        <p:nvSpPr>
          <p:cNvPr id="286" name="JUNO @ LNF"/>
          <p:cNvSpPr txBox="1"/>
          <p:nvPr/>
        </p:nvSpPr>
        <p:spPr>
          <a:xfrm>
            <a:off x="1213570" y="2373312"/>
            <a:ext cx="21966385" cy="921008"/>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lvl1pPr defTabSz="457200">
              <a:lnSpc>
                <a:spcPct val="100000"/>
              </a:lnSpc>
              <a:spcBef>
                <a:spcPts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b="1" sz="5400"/>
            </a:lvl1pPr>
          </a:lstStyle>
          <a:p>
            <a:pPr/>
            <a:r>
              <a:t>JUNO @ LNF</a:t>
            </a:r>
          </a:p>
        </p:txBody>
      </p:sp>
      <p:sp>
        <p:nvSpPr>
          <p:cNvPr id="287" name="FTE 2023:  1.6 90% Paoloni, 10% Felici, 60 % Martini 1.6…"/>
          <p:cNvSpPr txBox="1"/>
          <p:nvPr/>
        </p:nvSpPr>
        <p:spPr>
          <a:xfrm>
            <a:off x="4416775" y="4074700"/>
            <a:ext cx="17804325" cy="8161038"/>
          </a:xfrm>
          <a:prstGeom prst="rect">
            <a:avLst/>
          </a:prstGeom>
          <a:ln w="12700">
            <a:miter lim="400000"/>
          </a:ln>
          <a:extLst>
            <a:ext uri="{C572A759-6A51-4108-AA02-DFA0A04FC94B}">
              <ma14:wrappingTextBoxFlag xmlns:ma14="http://schemas.microsoft.com/office/mac/drawingml/2011/main" val="1"/>
            </a:ext>
          </a:extLst>
        </p:spPr>
        <p:txBody>
          <a:bodyPr lIns="50760" tIns="50760" rIns="50760" bIns="50760">
            <a:spAutoFit/>
          </a:bodyPr>
          <a:lstStyle/>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r>
              <a:t>FTE 2023: </a:t>
            </a:r>
            <a:r>
              <a:rPr b="0"/>
              <a:t> 1.6 90% Paoloni, 10% Felici, 60 % Martini 1.6</a:t>
            </a:r>
            <a:endParaRPr b="0"/>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r>
              <a:t>Attività a carico LNF:</a:t>
            </a:r>
            <a:r>
              <a:rPr b="0"/>
              <a:t> </a:t>
            </a:r>
          </a:p>
          <a:p>
            <a:pPr lvl="1" marL="427037" indent="-215900" defTabSz="457200">
              <a:lnSpc>
                <a:spcPct val="100000"/>
              </a:lnSpc>
              <a:spcBef>
                <a:spcPts val="0"/>
              </a:spcBef>
              <a:buClr>
                <a:srgbClr val="000000"/>
              </a:buClr>
              <a:buSzPct val="45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t>Installazione Top Tracker (Giugno 2023)</a:t>
            </a: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r>
              <a:t>Richieste CSNII 2023</a:t>
            </a:r>
            <a:r>
              <a:rPr b="0"/>
              <a:t>: missioni 20 ke</a:t>
            </a:r>
            <a:endParaRPr b="0"/>
          </a:p>
          <a:p>
            <a:pPr defTabSz="457200">
              <a:lnSpc>
                <a:spcPct val="100000"/>
              </a:lnSpc>
              <a:spcBef>
                <a:spcPts val="0"/>
              </a:spcBef>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r>
              <a:t>Richieste LNF 2023</a:t>
            </a:r>
            <a:r>
              <a:rPr b="0"/>
              <a:t>: assistenza tecnica (SEA) per i test delle schede (1 mu), installazione (1 mu)</a:t>
            </a: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p>
          <a:p>
            <a:pPr marL="211137" indent="-211137" defTabSz="457200">
              <a:lnSpc>
                <a:spcPct val="100000"/>
              </a:lnSpc>
              <a:spcBef>
                <a:spcPts val="0"/>
              </a:spcBef>
              <a:buClr>
                <a:srgbClr val="000000"/>
              </a:buClr>
              <a:buSzPct val="60000"/>
              <a:buFont typeface="Helvetica"/>
              <a:buChar char="•"/>
              <a:tabLst>
                <a:tab pos="203200" algn="l"/>
                <a:tab pos="660400" algn="l"/>
                <a:tab pos="1117600" algn="l"/>
                <a:tab pos="1574800" algn="l"/>
                <a:tab pos="2032000" algn="l"/>
                <a:tab pos="2489200" algn="l"/>
                <a:tab pos="2946400" algn="l"/>
                <a:tab pos="3403600" algn="l"/>
                <a:tab pos="3860800" algn="l"/>
                <a:tab pos="4318000" algn="l"/>
                <a:tab pos="4775200" algn="l"/>
                <a:tab pos="5232400" algn="l"/>
                <a:tab pos="5689600" algn="l"/>
                <a:tab pos="6146800" algn="l"/>
                <a:tab pos="6604000" algn="l"/>
                <a:tab pos="7061200" algn="l"/>
                <a:tab pos="7518400" algn="l"/>
                <a:tab pos="7975600" algn="l"/>
                <a:tab pos="8432800" algn="l"/>
                <a:tab pos="8890000" algn="l"/>
                <a:tab pos="93472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b="1"/>
            </a:pPr>
            <a:r>
              <a:t>Fondi Esterni</a:t>
            </a:r>
            <a:r>
              <a:rPr b="0"/>
              <a:t>: -</a:t>
            </a:r>
          </a:p>
        </p:txBody>
      </p:sp>
      <p:pic>
        <p:nvPicPr>
          <p:cNvPr id="288" name="image4.jpeg" descr="image4.jpeg"/>
          <p:cNvPicPr>
            <a:picLocks noChangeAspect="1"/>
          </p:cNvPicPr>
          <p:nvPr/>
        </p:nvPicPr>
        <p:blipFill>
          <a:blip r:embed="rId2">
            <a:extLst/>
          </a:blip>
          <a:stretch>
            <a:fillRect/>
          </a:stretch>
        </p:blipFill>
        <p:spPr>
          <a:xfrm>
            <a:off x="579437" y="5254625"/>
            <a:ext cx="3076576" cy="29718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13115072" y="2908601"/>
            <a:ext cx="8587977" cy="9209809"/>
          </a:xfrm>
          <a:prstGeom prst="rect">
            <a:avLst/>
          </a:prstGeom>
          <a:ln w="12700">
            <a:miter lim="400000"/>
          </a:ln>
        </p:spPr>
      </p:pic>
      <p:sp>
        <p:nvSpPr>
          <p:cNvPr id="291" name="LIMADOU"/>
          <p:cNvSpPr txBox="1"/>
          <p:nvPr>
            <p:ph type="title"/>
          </p:nvPr>
        </p:nvSpPr>
        <p:spPr>
          <a:prstGeom prst="rect">
            <a:avLst/>
          </a:prstGeom>
        </p:spPr>
        <p:txBody>
          <a:bodyPr/>
          <a:lstStyle>
            <a:lvl1pPr defTabSz="2438337">
              <a:defRPr spc="-265"/>
            </a:lvl1pPr>
          </a:lstStyle>
          <a:p>
            <a:pPr/>
            <a:r>
              <a:t>LIMADOU</a:t>
            </a:r>
          </a:p>
        </p:txBody>
      </p:sp>
      <p:sp>
        <p:nvSpPr>
          <p:cNvPr id="292" name="studio da satellite di perturbazioni e.m, fenomeni sismici, magnetosfera, ionosfera e Terr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02615">
              <a:defRPr sz="4015"/>
            </a:lvl1pPr>
          </a:lstStyle>
          <a:p>
            <a:pPr/>
            <a:r>
              <a:t>studio da satellite di perturbazioni e.m, fenomeni sismici, magnetosfera, ionosfera e Terra</a:t>
            </a:r>
          </a:p>
        </p:txBody>
      </p:sp>
      <p:sp>
        <p:nvSpPr>
          <p:cNvPr id="293" name="Attività 2022:…"/>
          <p:cNvSpPr txBox="1"/>
          <p:nvPr>
            <p:ph type="body" sz="half" idx="1"/>
          </p:nvPr>
        </p:nvSpPr>
        <p:spPr>
          <a:xfrm>
            <a:off x="966024" y="4288583"/>
            <a:ext cx="12635827" cy="8507361"/>
          </a:xfrm>
          <a:prstGeom prst="rect">
            <a:avLst/>
          </a:prstGeom>
        </p:spPr>
        <p:txBody>
          <a:bodyPr/>
          <a:lstStyle/>
          <a:p>
            <a:pPr marL="560831" indent="-560831" defTabSz="2243271">
              <a:spcBef>
                <a:spcPts val="900"/>
              </a:spcBef>
              <a:defRPr b="1" sz="4048"/>
            </a:pPr>
            <a:r>
              <a:t>Attività 2022</a:t>
            </a:r>
            <a:r>
              <a:rPr b="0"/>
              <a:t>:</a:t>
            </a:r>
          </a:p>
          <a:p>
            <a:pPr lvl="1" marL="1121663" indent="-560831" defTabSz="2243271">
              <a:spcBef>
                <a:spcPts val="900"/>
              </a:spcBef>
              <a:defRPr sz="4048"/>
            </a:pPr>
            <a:r>
              <a:t>Analisi dati e pubblicazoni (+ Conferenze) risultati missione </a:t>
            </a:r>
            <a:r>
              <a:rPr b="1"/>
              <a:t>CSES-01 (tuttora in presa dati)</a:t>
            </a:r>
          </a:p>
          <a:p>
            <a:pPr lvl="1" marL="1121663" indent="-560831" defTabSz="2243271">
              <a:spcBef>
                <a:spcPts val="900"/>
              </a:spcBef>
              <a:defRPr sz="4048"/>
            </a:pPr>
            <a:r>
              <a:t>Preparazione nuova missione </a:t>
            </a:r>
            <a:r>
              <a:rPr b="1"/>
              <a:t>CSES-02 </a:t>
            </a:r>
          </a:p>
          <a:p>
            <a:pPr lvl="1" marL="560831" indent="0" defTabSz="2243271">
              <a:spcBef>
                <a:spcPts val="900"/>
              </a:spcBef>
              <a:defRPr sz="4048"/>
            </a:pPr>
            <a:r>
              <a:t>    (2° satellite). 		</a:t>
            </a:r>
          </a:p>
          <a:p>
            <a:pPr lvl="1" marL="560831" indent="0" defTabSz="2243271">
              <a:spcBef>
                <a:spcPts val="900"/>
              </a:spcBef>
              <a:defRPr sz="4048"/>
            </a:pPr>
            <a:r>
              <a:t>    Responsabilità gruppo italiano su due rivelatori:</a:t>
            </a:r>
          </a:p>
          <a:p>
            <a:pPr lvl="1" marL="560831" indent="0" defTabSz="2243271">
              <a:spcBef>
                <a:spcPts val="900"/>
              </a:spcBef>
              <a:defRPr sz="4048"/>
            </a:pPr>
            <a:r>
              <a:t> - HEPD-02 (High Energy Particle Detector)</a:t>
            </a:r>
          </a:p>
          <a:p>
            <a:pPr lvl="1" marL="560831" indent="0" defTabSz="2243271">
              <a:spcBef>
                <a:spcPts val="900"/>
              </a:spcBef>
              <a:defRPr sz="4048"/>
            </a:pPr>
            <a:r>
              <a:t> - EFD-02 (Electric Field Detector)</a:t>
            </a:r>
          </a:p>
          <a:p>
            <a:pPr marL="560831" indent="-560831" defTabSz="2243271">
              <a:spcBef>
                <a:spcPts val="900"/>
              </a:spcBef>
              <a:defRPr b="1" sz="4048"/>
            </a:pPr>
            <a:r>
              <a:t>Obiettivi/milestones 2023:</a:t>
            </a:r>
          </a:p>
          <a:p>
            <a:pPr lvl="1" marL="1121663" indent="-560831" defTabSz="2243271">
              <a:spcBef>
                <a:spcPts val="900"/>
              </a:spcBef>
              <a:defRPr sz="4048"/>
            </a:pPr>
            <a:r>
              <a:t>Completamento FM HEPD-02 e EFD-02</a:t>
            </a:r>
          </a:p>
          <a:p>
            <a:pPr lvl="1" marL="1121663" indent="-560831" defTabSz="2243271">
              <a:spcBef>
                <a:spcPts val="900"/>
              </a:spcBef>
              <a:defRPr sz="4048"/>
            </a:pPr>
            <a:r>
              <a:t>Integrazione nel satellite cinese</a:t>
            </a:r>
          </a:p>
          <a:p>
            <a:pPr lvl="1" marL="1121663" indent="-560831" defTabSz="2243271">
              <a:spcBef>
                <a:spcPts val="900"/>
              </a:spcBef>
              <a:defRPr sz="4048"/>
            </a:pPr>
            <a:r>
              <a:t>Lancio previsto a Primavera </a:t>
            </a:r>
            <a:r>
              <a:rPr b="1"/>
              <a:t>2023</a:t>
            </a:r>
          </a:p>
        </p:txBody>
      </p:sp>
      <p:sp>
        <p:nvSpPr>
          <p:cNvPr id="294" name="CSES - China Seismo-Electromagnetic Satellite…"/>
          <p:cNvSpPr txBox="1"/>
          <p:nvPr/>
        </p:nvSpPr>
        <p:spPr>
          <a:xfrm>
            <a:off x="11525556" y="251677"/>
            <a:ext cx="12420561" cy="21147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i="1" sz="3200"/>
            </a:pPr>
            <a:r>
              <a:rPr b="1"/>
              <a:t>CSES - China Seismo-Electromagnetic Satellite</a:t>
            </a:r>
            <a:r>
              <a:t> </a:t>
            </a:r>
          </a:p>
          <a:p>
            <a:pPr algn="ctr" defTabSz="821531">
              <a:lnSpc>
                <a:spcPct val="100000"/>
              </a:lnSpc>
              <a:spcBef>
                <a:spcPts val="0"/>
              </a:spcBef>
              <a:defRPr i="1" sz="3200"/>
            </a:pPr>
            <a:r>
              <a:t>ASI, INFN (BO, LNF, PG, RM2, TN, FI), Uninettuno, TIFPA, INAF, INGV Chinese National Space Agency, China Earthquake Administration </a:t>
            </a:r>
          </a:p>
        </p:txBody>
      </p:sp>
      <p:pic>
        <p:nvPicPr>
          <p:cNvPr id="295" name="Screen Shot 2019-06-29 at 16.52.34.png" descr="Screen Shot 2019-06-29 at 16.52.34.png"/>
          <p:cNvPicPr>
            <a:picLocks noChangeAspect="1"/>
          </p:cNvPicPr>
          <p:nvPr/>
        </p:nvPicPr>
        <p:blipFill>
          <a:blip r:embed="rId3">
            <a:extLst/>
          </a:blip>
          <a:stretch>
            <a:fillRect/>
          </a:stretch>
        </p:blipFill>
        <p:spPr>
          <a:xfrm>
            <a:off x="18202040" y="9634277"/>
            <a:ext cx="5905187" cy="3721932"/>
          </a:xfrm>
          <a:prstGeom prst="rect">
            <a:avLst/>
          </a:prstGeom>
          <a:ln w="12700">
            <a:miter lim="400000"/>
          </a:ln>
          <a:effectLst>
            <a:outerShdw sx="100000" sy="100000" kx="0" ky="0" algn="b" rotWithShape="0" blurRad="355600" dist="177800" dir="5400000">
              <a:srgbClr val="000000">
                <a:alpha val="70000"/>
              </a:srgbClr>
            </a:outerShdw>
          </a:effectLst>
        </p:spPr>
      </p:pic>
      <p:sp>
        <p:nvSpPr>
          <p:cNvPr id="296" name="CSES-01…"/>
          <p:cNvSpPr txBox="1"/>
          <p:nvPr/>
        </p:nvSpPr>
        <p:spPr>
          <a:xfrm rot="20778902">
            <a:off x="18324980" y="10047351"/>
            <a:ext cx="4127274" cy="820569"/>
          </a:xfrm>
          <a:prstGeom prst="rect">
            <a:avLst/>
          </a:prstGeom>
          <a:solidFill>
            <a:srgbClr val="027001"/>
          </a:solidFill>
          <a:ln w="12700">
            <a:miter lim="400000"/>
          </a:ln>
          <a:extLst>
            <a:ext uri="{C572A759-6A51-4108-AA02-DFA0A04FC94B}">
              <ma14:wrappingTextBoxFlag xmlns:ma14="http://schemas.microsoft.com/office/mac/drawingml/2011/main" val="1"/>
            </a:ext>
          </a:extLst>
        </p:spPr>
        <p:txBody>
          <a:bodyPr lIns="71435" tIns="71435" rIns="71435" bIns="71435" anchor="ctr">
            <a:spAutoFit/>
          </a:bodyPr>
          <a:lstStyle/>
          <a:p>
            <a:pPr algn="ctr" defTabSz="821467">
              <a:lnSpc>
                <a:spcPct val="100000"/>
              </a:lnSpc>
              <a:spcBef>
                <a:spcPts val="0"/>
              </a:spcBef>
              <a:defRPr sz="2200">
                <a:solidFill>
                  <a:srgbClr val="FFFFFF"/>
                </a:solidFill>
                <a:latin typeface="Helvetica Neue Medium"/>
                <a:ea typeface="Helvetica Neue Medium"/>
                <a:cs typeface="Helvetica Neue Medium"/>
                <a:sym typeface="Helvetica Neue Medium"/>
              </a:defRPr>
            </a:pPr>
            <a:r>
              <a:t>CSES-01</a:t>
            </a:r>
          </a:p>
          <a:p>
            <a:pPr algn="ctr" defTabSz="821467">
              <a:lnSpc>
                <a:spcPct val="100000"/>
              </a:lnSpc>
              <a:spcBef>
                <a:spcPts val="0"/>
              </a:spcBef>
              <a:defRPr sz="2200">
                <a:solidFill>
                  <a:srgbClr val="FFFFFF"/>
                </a:solidFill>
                <a:latin typeface="Helvetica Neue Medium"/>
                <a:ea typeface="Helvetica Neue Medium"/>
                <a:cs typeface="Helvetica Neue Medium"/>
                <a:sym typeface="Helvetica Neue Medium"/>
              </a:defRPr>
            </a:pPr>
            <a:r>
              <a:t>launched 2 February, 2018 </a:t>
            </a:r>
          </a:p>
        </p:txBody>
      </p:sp>
      <p:sp>
        <p:nvSpPr>
          <p:cNvPr id="297" name="TextBox 1"/>
          <p:cNvSpPr txBox="1"/>
          <p:nvPr/>
        </p:nvSpPr>
        <p:spPr>
          <a:xfrm>
            <a:off x="21697681" y="5512158"/>
            <a:ext cx="2085748" cy="223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337">
              <a:lnSpc>
                <a:spcPct val="50000"/>
              </a:lnSpc>
              <a:defRPr i="1" sz="3200"/>
            </a:pPr>
            <a:r>
              <a:t>La “suite”</a:t>
            </a:r>
          </a:p>
          <a:p>
            <a:pPr defTabSz="2438337">
              <a:lnSpc>
                <a:spcPct val="50000"/>
              </a:lnSpc>
              <a:defRPr i="1" sz="3200"/>
            </a:pPr>
            <a:r>
              <a:t>di rivelatori</a:t>
            </a:r>
          </a:p>
          <a:p>
            <a:pPr defTabSz="2438337">
              <a:lnSpc>
                <a:spcPct val="50000"/>
              </a:lnSpc>
              <a:defRPr i="1" sz="3200"/>
            </a:pPr>
            <a:r>
              <a:t>di CSES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LIMADOU 2023"/>
          <p:cNvSpPr txBox="1"/>
          <p:nvPr>
            <p:ph type="title"/>
          </p:nvPr>
        </p:nvSpPr>
        <p:spPr>
          <a:prstGeom prst="rect">
            <a:avLst/>
          </a:prstGeom>
        </p:spPr>
        <p:txBody>
          <a:bodyPr/>
          <a:lstStyle/>
          <a:p>
            <a:pPr/>
            <a:r>
              <a:t>LIMADOU 2023</a:t>
            </a:r>
          </a:p>
        </p:txBody>
      </p:sp>
      <p:sp>
        <p:nvSpPr>
          <p:cNvPr id="300" name="LIMADOU @ LNF (do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LIMADOU @ LNF (dot.)</a:t>
            </a:r>
          </a:p>
        </p:txBody>
      </p:sp>
      <p:sp>
        <p:nvSpPr>
          <p:cNvPr id="301" name="FTE: M.Ricci (Assoc. Senior 50%) B. Spataro (Assoc. Senior (0%)…"/>
          <p:cNvSpPr txBox="1"/>
          <p:nvPr>
            <p:ph type="body" idx="1"/>
          </p:nvPr>
        </p:nvSpPr>
        <p:spPr>
          <a:xfrm>
            <a:off x="6174340" y="3823666"/>
            <a:ext cx="17164768" cy="8680850"/>
          </a:xfrm>
          <a:prstGeom prst="rect">
            <a:avLst/>
          </a:prstGeom>
        </p:spPr>
        <p:txBody>
          <a:bodyPr/>
          <a:lstStyle/>
          <a:p>
            <a:pPr marL="469391" indent="-469391" defTabSz="1877520">
              <a:spcBef>
                <a:spcPts val="3400"/>
              </a:spcBef>
              <a:defRPr sz="3696"/>
            </a:pPr>
            <a:r>
              <a:rPr b="1"/>
              <a:t>FTE:</a:t>
            </a:r>
            <a:r>
              <a:t> M.Ricci (Assoc. Senior 50%) B. Spataro (Assoc. Senior (0%) </a:t>
            </a:r>
          </a:p>
          <a:p>
            <a:pPr marL="469391" indent="-469391" defTabSz="1877520">
              <a:spcBef>
                <a:spcPts val="3400"/>
              </a:spcBef>
              <a:defRPr b="1" sz="3696"/>
            </a:pPr>
            <a:r>
              <a:t>Attività 2023 LNF: </a:t>
            </a:r>
          </a:p>
          <a:p>
            <a:pPr lvl="1" marL="938783" indent="-469391" defTabSz="1877520">
              <a:spcBef>
                <a:spcPts val="3400"/>
              </a:spcBef>
              <a:defRPr sz="3696"/>
            </a:pPr>
            <a:r>
              <a:t>Partecipazione a fasi finali di test e integrazione nel satellite</a:t>
            </a:r>
          </a:p>
          <a:p>
            <a:pPr lvl="1" marL="938783" indent="-469391" defTabSz="1877520">
              <a:spcBef>
                <a:spcPts val="3400"/>
              </a:spcBef>
              <a:defRPr sz="3696"/>
            </a:pPr>
            <a:r>
              <a:t>Lancio CSES-02 dalla base cinese Jiuquan Satellite Launch Center, nel deserto del Gobi nella Mongolia Interna</a:t>
            </a:r>
          </a:p>
          <a:p>
            <a:pPr lvl="1" marL="938783" indent="-469391" defTabSz="1877520">
              <a:spcBef>
                <a:spcPts val="3400"/>
              </a:spcBef>
              <a:defRPr sz="3696"/>
            </a:pPr>
            <a:r>
              <a:t>Analisi dati e pubblicazioni CSES -02 (anche della prima missione CSES-01)</a:t>
            </a:r>
          </a:p>
          <a:p>
            <a:pPr marL="469391" indent="-469391" defTabSz="1877520">
              <a:spcBef>
                <a:spcPts val="3400"/>
              </a:spcBef>
              <a:defRPr sz="3696"/>
            </a:pPr>
            <a:r>
              <a:rPr b="1"/>
              <a:t>Richieste Servizi LNF 2023: </a:t>
            </a:r>
            <a:r>
              <a:t>- </a:t>
            </a:r>
          </a:p>
          <a:p>
            <a:pPr marL="469391" indent="-469391" defTabSz="1877520">
              <a:spcBef>
                <a:spcPts val="3400"/>
              </a:spcBef>
              <a:defRPr sz="3696"/>
            </a:pPr>
            <a:r>
              <a:rPr b="1"/>
              <a:t>Richieste Finanziarie LNF 2023:</a:t>
            </a:r>
            <a:r>
              <a:t> solo missioni 3-4 k€</a:t>
            </a:r>
          </a:p>
          <a:p>
            <a:pPr marL="469391" indent="-469391" defTabSz="1877520">
              <a:spcBef>
                <a:spcPts val="3400"/>
              </a:spcBef>
              <a:defRPr sz="3696"/>
            </a:pPr>
            <a:r>
              <a:rPr b="1"/>
              <a:t>Fondi Esterni</a:t>
            </a:r>
            <a:r>
              <a:t>: </a:t>
            </a:r>
            <a:r>
              <a:rPr>
                <a:solidFill>
                  <a:schemeClr val="accent1">
                    <a:lumOff val="-13575"/>
                  </a:schemeClr>
                </a:solidFill>
              </a:rPr>
              <a:t>(ASI-Limadou2): disp. residua 60 k€ (Consumo) + 10 k€ (Missioni) da spendere tra 2022 e 2023</a:t>
            </a:r>
          </a:p>
        </p:txBody>
      </p:sp>
      <p:pic>
        <p:nvPicPr>
          <p:cNvPr id="302" name="Picture 1" descr="Picture 1"/>
          <p:cNvPicPr>
            <a:picLocks noChangeAspect="1"/>
          </p:cNvPicPr>
          <p:nvPr/>
        </p:nvPicPr>
        <p:blipFill>
          <a:blip r:embed="rId2">
            <a:extLst/>
          </a:blip>
          <a:stretch>
            <a:fillRect/>
          </a:stretch>
        </p:blipFill>
        <p:spPr>
          <a:xfrm>
            <a:off x="1189396" y="3930556"/>
            <a:ext cx="4321371" cy="3198897"/>
          </a:xfrm>
          <a:prstGeom prst="rect">
            <a:avLst/>
          </a:prstGeom>
          <a:ln w="12700">
            <a:miter lim="400000"/>
          </a:ln>
        </p:spPr>
      </p:pic>
      <p:pic>
        <p:nvPicPr>
          <p:cNvPr id="303" name="Immagine 3" descr="Immagine 3"/>
          <p:cNvPicPr>
            <a:picLocks noChangeAspect="1"/>
          </p:cNvPicPr>
          <p:nvPr/>
        </p:nvPicPr>
        <p:blipFill>
          <a:blip r:embed="rId3">
            <a:extLst/>
          </a:blip>
          <a:stretch>
            <a:fillRect/>
          </a:stretch>
        </p:blipFill>
        <p:spPr>
          <a:xfrm>
            <a:off x="1135330" y="7217030"/>
            <a:ext cx="4315169" cy="575355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LiteBIRD"/>
          <p:cNvSpPr txBox="1"/>
          <p:nvPr>
            <p:ph type="title"/>
          </p:nvPr>
        </p:nvSpPr>
        <p:spPr>
          <a:prstGeom prst="rect">
            <a:avLst/>
          </a:prstGeom>
        </p:spPr>
        <p:txBody>
          <a:bodyPr/>
          <a:lstStyle/>
          <a:p>
            <a:pPr/>
            <a:r>
              <a:t>LiteBIRD</a:t>
            </a:r>
          </a:p>
        </p:txBody>
      </p:sp>
      <p:sp>
        <p:nvSpPr>
          <p:cNvPr id="306" name="Study of B-mode polarisation and inflation from CMB"/>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Study of B-mode polarisation and inflation from CMB </a:t>
            </a:r>
          </a:p>
        </p:txBody>
      </p:sp>
      <p:pic>
        <p:nvPicPr>
          <p:cNvPr id="307" name="Screenshot 2022-07-05 at 14.55.14.png" descr="Screenshot 2022-07-05 at 14.55.14.png"/>
          <p:cNvPicPr>
            <a:picLocks noChangeAspect="1"/>
          </p:cNvPicPr>
          <p:nvPr/>
        </p:nvPicPr>
        <p:blipFill>
          <a:blip r:embed="rId2">
            <a:extLst/>
          </a:blip>
          <a:stretch>
            <a:fillRect/>
          </a:stretch>
        </p:blipFill>
        <p:spPr>
          <a:xfrm>
            <a:off x="9623103" y="3385104"/>
            <a:ext cx="13889728" cy="10121568"/>
          </a:xfrm>
          <a:prstGeom prst="rect">
            <a:avLst/>
          </a:prstGeom>
          <a:ln w="12700">
            <a:miter lim="400000"/>
          </a:ln>
        </p:spPr>
      </p:pic>
      <p:pic>
        <p:nvPicPr>
          <p:cNvPr id="308" name="Screenshot 2022-07-05 at 14.55.42.png" descr="Screenshot 2022-07-05 at 14.55.42.png"/>
          <p:cNvPicPr>
            <a:picLocks noChangeAspect="1"/>
          </p:cNvPicPr>
          <p:nvPr/>
        </p:nvPicPr>
        <p:blipFill>
          <a:blip r:embed="rId3">
            <a:extLst/>
          </a:blip>
          <a:srcRect l="0" t="0" r="12292" b="0"/>
          <a:stretch>
            <a:fillRect/>
          </a:stretch>
        </p:blipFill>
        <p:spPr>
          <a:xfrm>
            <a:off x="1479800" y="4625949"/>
            <a:ext cx="7529832" cy="7325052"/>
          </a:xfrm>
          <a:prstGeom prst="rect">
            <a:avLst/>
          </a:prstGeom>
          <a:ln w="12700">
            <a:miter lim="400000"/>
          </a:ln>
        </p:spPr>
      </p:pic>
      <p:sp>
        <p:nvSpPr>
          <p:cNvPr id="309" name="vedi presentazione di L. Porcelli"/>
          <p:cNvSpPr txBox="1"/>
          <p:nvPr/>
        </p:nvSpPr>
        <p:spPr>
          <a:xfrm>
            <a:off x="874989" y="12225197"/>
            <a:ext cx="873953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vedi presentazione di L. Porcelli</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LiteBIRD"/>
          <p:cNvSpPr txBox="1"/>
          <p:nvPr>
            <p:ph type="title"/>
          </p:nvPr>
        </p:nvSpPr>
        <p:spPr>
          <a:prstGeom prst="rect">
            <a:avLst/>
          </a:prstGeom>
        </p:spPr>
        <p:txBody>
          <a:bodyPr/>
          <a:lstStyle/>
          <a:p>
            <a:pPr/>
            <a:r>
              <a:t>LiteBIRD</a:t>
            </a:r>
          </a:p>
        </p:txBody>
      </p:sp>
      <p:sp>
        <p:nvSpPr>
          <p:cNvPr id="312" name="LiteBIRD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LiteBIRD @ LNF</a:t>
            </a:r>
          </a:p>
        </p:txBody>
      </p:sp>
      <p:sp>
        <p:nvSpPr>
          <p:cNvPr id="313" name="FTE(LNF): L. Porcelli (RL, 40%), S. Dabagov (40%), D. Hampai (40%), V. Guglielmotti (40%), G. Delle Monache (30%) + S. Savaglio (Unical, 30%) = 1.9 FTE (2.2 FTE)…"/>
          <p:cNvSpPr txBox="1"/>
          <p:nvPr>
            <p:ph type="body" idx="1"/>
          </p:nvPr>
        </p:nvSpPr>
        <p:spPr>
          <a:xfrm>
            <a:off x="6285800" y="4377969"/>
            <a:ext cx="16871661" cy="8256012"/>
          </a:xfrm>
          <a:prstGeom prst="rect">
            <a:avLst/>
          </a:prstGeom>
        </p:spPr>
        <p:txBody>
          <a:bodyPr/>
          <a:lstStyle/>
          <a:p>
            <a:pPr/>
            <a:r>
              <a:rPr b="1"/>
              <a:t>FTE(LNF):</a:t>
            </a:r>
            <a:r>
              <a:t> L. Porcelli (RL, 40%), S. Dabagov (40%), D. Hampai (40%), V. Guglielmotti (40%), G. Delle Monache (30%) + S. Savaglio (Unical, 30%) = 1.9 FTE (2.2 FTE) </a:t>
            </a:r>
          </a:p>
          <a:p>
            <a:pPr/>
            <a:r>
              <a:rPr b="1"/>
              <a:t>Richieste CSN22023 (overall, TBD): </a:t>
            </a:r>
            <a:r>
              <a:t>missioni 10k, consumo 40k, altri cons 5k, inventario 40k, license SW 20k, apparati …k, servizi …k </a:t>
            </a:r>
          </a:p>
          <a:p>
            <a:pPr/>
            <a:r>
              <a:rPr b="1"/>
              <a:t>Richieste LNF2023 (mu)</a:t>
            </a:r>
            <a:r>
              <a:t>: Elettronica 0.5; Impianti Fluido 0.5; Criogenia 0.5 </a:t>
            </a:r>
          </a:p>
          <a:p>
            <a:pPr/>
            <a:r>
              <a:rPr b="1"/>
              <a:t>Fondi Esterni</a:t>
            </a:r>
            <a:r>
              <a:t>: -</a:t>
            </a:r>
          </a:p>
        </p:txBody>
      </p:sp>
      <p:pic>
        <p:nvPicPr>
          <p:cNvPr id="314" name="Screenshot 2022-07-05 at 14.55.14.png" descr="Screenshot 2022-07-05 at 14.55.14.png"/>
          <p:cNvPicPr>
            <a:picLocks noChangeAspect="1"/>
          </p:cNvPicPr>
          <p:nvPr/>
        </p:nvPicPr>
        <p:blipFill>
          <a:blip r:embed="rId2">
            <a:extLst/>
          </a:blip>
          <a:srcRect l="81191" t="0" r="0" b="0"/>
          <a:stretch>
            <a:fillRect/>
          </a:stretch>
        </p:blipFill>
        <p:spPr>
          <a:xfrm>
            <a:off x="1542115" y="3445223"/>
            <a:ext cx="2612434" cy="1012156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Picture 1" descr="Picture 1"/>
          <p:cNvPicPr>
            <a:picLocks noChangeAspect="1"/>
          </p:cNvPicPr>
          <p:nvPr/>
        </p:nvPicPr>
        <p:blipFill>
          <a:blip r:embed="rId2">
            <a:extLst/>
          </a:blip>
          <a:stretch>
            <a:fillRect/>
          </a:stretch>
        </p:blipFill>
        <p:spPr>
          <a:xfrm>
            <a:off x="15417023" y="5251868"/>
            <a:ext cx="8530973" cy="6914579"/>
          </a:xfrm>
          <a:prstGeom prst="rect">
            <a:avLst/>
          </a:prstGeom>
          <a:ln w="12700">
            <a:miter lim="400000"/>
          </a:ln>
        </p:spPr>
      </p:pic>
      <p:sp>
        <p:nvSpPr>
          <p:cNvPr id="317" name="SPB2 (Super Pressure Balloon 2)"/>
          <p:cNvSpPr txBox="1"/>
          <p:nvPr>
            <p:ph type="title"/>
          </p:nvPr>
        </p:nvSpPr>
        <p:spPr>
          <a:prstGeom prst="rect">
            <a:avLst/>
          </a:prstGeom>
        </p:spPr>
        <p:txBody>
          <a:bodyPr/>
          <a:lstStyle/>
          <a:p>
            <a:pPr/>
            <a:r>
              <a:t>SPB2 (Super Pressure Balloon 2)</a:t>
            </a:r>
          </a:p>
        </p:txBody>
      </p:sp>
      <p:sp>
        <p:nvSpPr>
          <p:cNvPr id="318" name="studio di UHECR e neutrini dallo spazio attraverso luce Cherenkov e fluorescenza nella stratosfer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44830">
              <a:defRPr sz="3630"/>
            </a:lvl1pPr>
          </a:lstStyle>
          <a:p>
            <a:pPr/>
            <a:r>
              <a:t>studio di UHECR e neutrini dallo spazio attraverso luce Cherenkov e fluorescenza nella stratosfera </a:t>
            </a:r>
          </a:p>
        </p:txBody>
      </p:sp>
      <p:sp>
        <p:nvSpPr>
          <p:cNvPr id="319" name="Attività 2022:…"/>
          <p:cNvSpPr txBox="1"/>
          <p:nvPr>
            <p:ph type="body" sz="half" idx="1"/>
          </p:nvPr>
        </p:nvSpPr>
        <p:spPr>
          <a:xfrm>
            <a:off x="1206500" y="3419242"/>
            <a:ext cx="12465064" cy="9085274"/>
          </a:xfrm>
          <a:prstGeom prst="rect">
            <a:avLst/>
          </a:prstGeom>
        </p:spPr>
        <p:txBody>
          <a:bodyPr/>
          <a:lstStyle/>
          <a:p>
            <a:pPr marL="310896" indent="-310896" defTabSz="1243552">
              <a:spcBef>
                <a:spcPts val="1000"/>
              </a:spcBef>
              <a:defRPr b="1" sz="3009"/>
            </a:pPr>
            <a:r>
              <a:t>Attività 2022:</a:t>
            </a:r>
          </a:p>
          <a:p>
            <a:pPr lvl="1" marL="621791" indent="-310895" defTabSz="1243552">
              <a:spcBef>
                <a:spcPts val="1000"/>
              </a:spcBef>
              <a:defRPr sz="3009"/>
            </a:pPr>
            <a:r>
              <a:t>1° semestre – attività svolta</a:t>
            </a:r>
          </a:p>
          <a:p>
            <a:pPr lvl="2" marL="932688" indent="-310895" defTabSz="1243552">
              <a:spcBef>
                <a:spcPts val="1000"/>
              </a:spcBef>
              <a:defRPr sz="3009"/>
            </a:pPr>
            <a:r>
              <a:t>Apparato in costruzione: riprese le attività in lab. a pieno ritmo (Europa, Giappone e USA) </a:t>
            </a:r>
          </a:p>
          <a:p>
            <a:pPr lvl="2" marL="932688" indent="-310895" defTabSz="1243552">
              <a:spcBef>
                <a:spcPts val="1000"/>
              </a:spcBef>
              <a:defRPr sz="3009"/>
            </a:pPr>
            <a:r>
              <a:t> Completamento superficie focale Telescopio Fluorescenza (Europa)</a:t>
            </a:r>
          </a:p>
          <a:p>
            <a:pPr lvl="2" marL="932688" indent="-310895" defTabSz="1243552">
              <a:spcBef>
                <a:spcPts val="1000"/>
              </a:spcBef>
              <a:defRPr sz="3009"/>
            </a:pPr>
            <a:r>
              <a:t>Completamento Telescopio Cherenkov (USA)</a:t>
            </a:r>
          </a:p>
          <a:p>
            <a:pPr lvl="2" marL="932688" indent="-310895" defTabSz="1243552">
              <a:spcBef>
                <a:spcPts val="1000"/>
              </a:spcBef>
              <a:defRPr sz="3009"/>
            </a:pPr>
            <a:r>
              <a:t>Flight Model CPU (Italia)</a:t>
            </a:r>
          </a:p>
          <a:p>
            <a:pPr lvl="2" marL="932688" indent="-310895" defTabSz="1243552">
              <a:spcBef>
                <a:spcPts val="1000"/>
              </a:spcBef>
              <a:defRPr sz="3009"/>
            </a:pPr>
            <a:r>
              <a:t>Test in Termo-Vuoto (Italia)</a:t>
            </a:r>
          </a:p>
          <a:p>
            <a:pPr lvl="1" marL="621791" indent="-310895" defTabSz="1243552">
              <a:spcBef>
                <a:spcPts val="1000"/>
              </a:spcBef>
              <a:defRPr sz="3009"/>
            </a:pPr>
            <a:r>
              <a:t>  2° semestre – previsione di attività (Milestones 2022)</a:t>
            </a:r>
          </a:p>
          <a:p>
            <a:pPr lvl="2" marL="932688" indent="-310895" defTabSz="1243552">
              <a:spcBef>
                <a:spcPts val="1000"/>
              </a:spcBef>
              <a:defRPr sz="3009"/>
            </a:pPr>
            <a:r>
              <a:t>Completamento Payload</a:t>
            </a:r>
          </a:p>
          <a:p>
            <a:pPr lvl="2" marL="932688" indent="-310895" defTabSz="1243552">
              <a:spcBef>
                <a:spcPts val="1000"/>
              </a:spcBef>
              <a:defRPr sz="3009"/>
            </a:pPr>
            <a:r>
              <a:t>Integrazione e assemblaggio finale in USA </a:t>
            </a:r>
          </a:p>
          <a:p>
            <a:pPr lvl="2" marL="932688" indent="-310895" defTabSz="1243552">
              <a:spcBef>
                <a:spcPts val="1000"/>
              </a:spcBef>
              <a:defRPr sz="3009"/>
            </a:pPr>
            <a:r>
              <a:t>Test finali di verifica e compatibilità (supervisione NASA)</a:t>
            </a:r>
          </a:p>
          <a:p>
            <a:pPr lvl="2" marL="932688" indent="-310895" defTabSz="1243552">
              <a:spcBef>
                <a:spcPts val="1000"/>
              </a:spcBef>
              <a:defRPr sz="3009"/>
            </a:pPr>
            <a:r>
              <a:t> Spedizione in Nuova Zelanda</a:t>
            </a:r>
          </a:p>
          <a:p>
            <a:pPr marL="310896" indent="-310896" defTabSz="1243552">
              <a:spcBef>
                <a:spcPts val="1000"/>
              </a:spcBef>
              <a:defRPr b="1" sz="3009"/>
            </a:pPr>
            <a:r>
              <a:t>Obiettivi/Milestones 2023:</a:t>
            </a:r>
          </a:p>
          <a:p>
            <a:pPr lvl="1" marL="621791" indent="-310895" defTabSz="1243552">
              <a:spcBef>
                <a:spcPts val="1000"/>
              </a:spcBef>
              <a:defRPr sz="3009"/>
            </a:pPr>
            <a:r>
              <a:t>Lancio previsto: Primavera 2023 dalla Nuova Zelanda. </a:t>
            </a:r>
          </a:p>
          <a:p>
            <a:pPr lvl="1" marL="621791" indent="-310895" defTabSz="1243552">
              <a:spcBef>
                <a:spcPts val="1000"/>
              </a:spcBef>
              <a:defRPr sz="3009"/>
            </a:pPr>
            <a:r>
              <a:t>Analisi dati</a:t>
            </a:r>
          </a:p>
        </p:txBody>
      </p:sp>
      <p:pic>
        <p:nvPicPr>
          <p:cNvPr id="320" name="Picture 7" descr="Picture 7"/>
          <p:cNvPicPr>
            <a:picLocks noChangeAspect="1"/>
          </p:cNvPicPr>
          <p:nvPr/>
        </p:nvPicPr>
        <p:blipFill>
          <a:blip r:embed="rId3">
            <a:extLst/>
          </a:blip>
          <a:stretch>
            <a:fillRect/>
          </a:stretch>
        </p:blipFill>
        <p:spPr>
          <a:xfrm flipH="1">
            <a:off x="11285597" y="6719772"/>
            <a:ext cx="6820122" cy="6089940"/>
          </a:xfrm>
          <a:prstGeom prst="rect">
            <a:avLst/>
          </a:prstGeom>
          <a:ln w="12700">
            <a:miter lim="400000"/>
          </a:ln>
        </p:spPr>
      </p:pic>
      <p:sp>
        <p:nvSpPr>
          <p:cNvPr id="321" name="Collaborazione Internazionale  JEM-EUSO - POEMMA UHECR e neutrini dallo spazio 300 persone, 16 paesi e circa 80 Istituzioni  (USA, Europa, Russia, Giappone)"/>
          <p:cNvSpPr txBox="1"/>
          <p:nvPr/>
        </p:nvSpPr>
        <p:spPr>
          <a:xfrm>
            <a:off x="14735342" y="3236440"/>
            <a:ext cx="8754435" cy="1692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800"/>
            </a:pPr>
            <a:r>
              <a:t>Collaborazione Internazionale </a:t>
            </a:r>
            <a:br/>
            <a:r>
              <a:t>JEM-EUSO - POEMMA UHECR e neutrini dallo spazio 300 persone, 16 paesi e circa 80 Istituzioni </a:t>
            </a:r>
            <a:br/>
            <a:r>
              <a:t>(USA, Europa, Russia, Giappone)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Mini-EUSO"/>
          <p:cNvSpPr txBox="1"/>
          <p:nvPr>
            <p:ph type="title"/>
          </p:nvPr>
        </p:nvSpPr>
        <p:spPr>
          <a:prstGeom prst="rect">
            <a:avLst/>
          </a:prstGeom>
        </p:spPr>
        <p:txBody>
          <a:bodyPr/>
          <a:lstStyle/>
          <a:p>
            <a:pPr/>
            <a:r>
              <a:t>Mini-EUSO</a:t>
            </a:r>
          </a:p>
        </p:txBody>
      </p:sp>
      <p:sp>
        <p:nvSpPr>
          <p:cNvPr id="324" name="Slide Subtitle"/>
          <p:cNvSpPr txBox="1"/>
          <p:nvPr>
            <p:ph type="body" idx="21"/>
          </p:nvPr>
        </p:nvSpPr>
        <p:spPr>
          <a:prstGeom prst="rect">
            <a:avLst/>
          </a:prstGeom>
        </p:spPr>
        <p:txBody>
          <a:bodyPr/>
          <a:lstStyle/>
          <a:p>
            <a:pPr/>
          </a:p>
        </p:txBody>
      </p:sp>
      <p:sp>
        <p:nvSpPr>
          <p:cNvPr id="325" name="Mini-EUSO e’ un prototipo 1/100 dei possibili futuri rivelatori di UHECR dallo spazio, realizzato in buona parte ai LNF e’ stato lanciato nel 2019 nella missione Beyond.…"/>
          <p:cNvSpPr txBox="1"/>
          <p:nvPr>
            <p:ph type="body" sz="half" idx="1"/>
          </p:nvPr>
        </p:nvSpPr>
        <p:spPr>
          <a:xfrm>
            <a:off x="1206500" y="3764633"/>
            <a:ext cx="10513174" cy="8869174"/>
          </a:xfrm>
          <a:prstGeom prst="rect">
            <a:avLst/>
          </a:prstGeom>
        </p:spPr>
        <p:txBody>
          <a:bodyPr/>
          <a:lstStyle/>
          <a:p>
            <a:pPr marL="512063" indent="-512063" defTabSz="2048204">
              <a:spcBef>
                <a:spcPts val="3700"/>
              </a:spcBef>
              <a:defRPr sz="4032"/>
            </a:pPr>
            <a:r>
              <a:t>Mini-EUSO e’ un prototipo 1/100 dei possibili futuri rivelatori di UHECR dallo spazio, realizzato in buona parte ai LNF e’ stato lanciato nel 2019 nella missione Beyond.</a:t>
            </a:r>
          </a:p>
          <a:p>
            <a:pPr marL="512063" indent="-512063" defTabSz="2048204">
              <a:spcBef>
                <a:spcPts val="3700"/>
              </a:spcBef>
              <a:defRPr sz="4032"/>
            </a:pPr>
            <a:r>
              <a:t>Mini-EUSO sta prendendo dati costantemente dall ISS</a:t>
            </a:r>
          </a:p>
          <a:p>
            <a:pPr marL="512063" indent="-512063" defTabSz="2048204">
              <a:spcBef>
                <a:spcPts val="3700"/>
              </a:spcBef>
              <a:defRPr sz="4032"/>
            </a:pPr>
            <a:r>
              <a:t>Ha dimostrato la rivelazione di UHECR dallo spazio in accordo con quanto atteso e le simulazioni</a:t>
            </a:r>
          </a:p>
          <a:p>
            <a:pPr marL="512063" indent="-512063" defTabSz="2048204">
              <a:spcBef>
                <a:spcPts val="3700"/>
              </a:spcBef>
              <a:defRPr sz="4032"/>
            </a:pPr>
            <a:r>
              <a:t>i dati stanno dando informazioni fondamentali per la prossima missione SPB2 </a:t>
            </a:r>
          </a:p>
        </p:txBody>
      </p:sp>
      <p:pic>
        <p:nvPicPr>
          <p:cNvPr id="326" name="Picture 2" descr="Picture 2"/>
          <p:cNvPicPr>
            <a:picLocks noChangeAspect="1"/>
          </p:cNvPicPr>
          <p:nvPr/>
        </p:nvPicPr>
        <p:blipFill>
          <a:blip r:embed="rId2">
            <a:extLst/>
          </a:blip>
          <a:srcRect l="1871" t="17447" r="8598" b="14190"/>
          <a:stretch>
            <a:fillRect/>
          </a:stretch>
        </p:blipFill>
        <p:spPr>
          <a:xfrm>
            <a:off x="11849829" y="6043590"/>
            <a:ext cx="12087660" cy="6891951"/>
          </a:xfrm>
          <a:prstGeom prst="rect">
            <a:avLst/>
          </a:prstGeom>
          <a:ln w="12700">
            <a:miter lim="400000"/>
          </a:ln>
        </p:spPr>
      </p:pic>
      <p:grpSp>
        <p:nvGrpSpPr>
          <p:cNvPr id="334" name="Group"/>
          <p:cNvGrpSpPr/>
          <p:nvPr/>
        </p:nvGrpSpPr>
        <p:grpSpPr>
          <a:xfrm>
            <a:off x="19026458" y="714643"/>
            <a:ext cx="3810001" cy="4851094"/>
            <a:chOff x="0" y="0"/>
            <a:chExt cx="3810000" cy="4851093"/>
          </a:xfrm>
        </p:grpSpPr>
        <p:pic>
          <p:nvPicPr>
            <p:cNvPr id="327" name="Picture 6" descr="Picture 6"/>
            <p:cNvPicPr>
              <a:picLocks noChangeAspect="1"/>
            </p:cNvPicPr>
            <p:nvPr/>
          </p:nvPicPr>
          <p:blipFill>
            <a:blip r:embed="rId3">
              <a:extLst/>
            </a:blip>
            <a:stretch>
              <a:fillRect/>
            </a:stretch>
          </p:blipFill>
          <p:spPr>
            <a:xfrm>
              <a:off x="0" y="0"/>
              <a:ext cx="3810000" cy="4851094"/>
            </a:xfrm>
            <a:prstGeom prst="rect">
              <a:avLst/>
            </a:prstGeom>
            <a:ln w="12700" cap="flat">
              <a:noFill/>
              <a:miter lim="400000"/>
            </a:ln>
            <a:effectLst/>
          </p:spPr>
        </p:pic>
        <p:sp>
          <p:nvSpPr>
            <p:cNvPr id="328" name="Connettore 2 9"/>
            <p:cNvSpPr/>
            <p:nvPr/>
          </p:nvSpPr>
          <p:spPr>
            <a:xfrm>
              <a:off x="1295399" y="642708"/>
              <a:ext cx="1219201" cy="762000"/>
            </a:xfrm>
            <a:prstGeom prst="line">
              <a:avLst/>
            </a:prstGeom>
            <a:noFill/>
            <a:ln w="44450" cap="flat">
              <a:solidFill>
                <a:srgbClr val="FFC000"/>
              </a:solidFill>
              <a:prstDash val="solid"/>
              <a:round/>
              <a:headEnd type="triangle" w="med" len="med"/>
              <a:tailEnd type="triangle" w="med" len="med"/>
            </a:ln>
            <a:effectLst/>
          </p:spPr>
          <p:txBody>
            <a:bodyPr wrap="square" lIns="45719" tIns="45719" rIns="45719" bIns="45719" numCol="1" anchor="t">
              <a:noAutofit/>
            </a:bodyPr>
            <a:lstStyle/>
            <a:p>
              <a:pPr defTabSz="457200">
                <a:lnSpc>
                  <a:spcPct val="100000"/>
                </a:lnSpc>
                <a:spcBef>
                  <a:spcPts val="0"/>
                </a:spcBef>
                <a:defRPr sz="1800">
                  <a:latin typeface="Calibri"/>
                  <a:ea typeface="Calibri"/>
                  <a:cs typeface="Calibri"/>
                  <a:sym typeface="Calibri"/>
                </a:defRPr>
              </a:pPr>
            </a:p>
          </p:txBody>
        </p:sp>
        <p:sp>
          <p:nvSpPr>
            <p:cNvPr id="329" name="Connettore 2 10"/>
            <p:cNvSpPr/>
            <p:nvPr/>
          </p:nvSpPr>
          <p:spPr>
            <a:xfrm>
              <a:off x="838199" y="3538307"/>
              <a:ext cx="1219201" cy="1133850"/>
            </a:xfrm>
            <a:prstGeom prst="line">
              <a:avLst/>
            </a:prstGeom>
            <a:noFill/>
            <a:ln w="44450" cap="flat">
              <a:solidFill>
                <a:srgbClr val="FFC000"/>
              </a:solidFill>
              <a:prstDash val="solid"/>
              <a:round/>
              <a:headEnd type="triangle" w="med" len="med"/>
              <a:tailEnd type="triangle" w="med" len="med"/>
            </a:ln>
            <a:effectLst/>
          </p:spPr>
          <p:txBody>
            <a:bodyPr wrap="square" lIns="45719" tIns="45719" rIns="45719" bIns="45719" numCol="1" anchor="t">
              <a:noAutofit/>
            </a:bodyPr>
            <a:lstStyle/>
            <a:p>
              <a:pPr defTabSz="457200">
                <a:lnSpc>
                  <a:spcPct val="100000"/>
                </a:lnSpc>
                <a:spcBef>
                  <a:spcPts val="0"/>
                </a:spcBef>
                <a:defRPr sz="1800">
                  <a:latin typeface="Calibri"/>
                  <a:ea typeface="Calibri"/>
                  <a:cs typeface="Calibri"/>
                  <a:sym typeface="Calibri"/>
                </a:defRPr>
              </a:pPr>
            </a:p>
          </p:txBody>
        </p:sp>
        <p:sp>
          <p:nvSpPr>
            <p:cNvPr id="330" name="Connettore 2 13"/>
            <p:cNvSpPr/>
            <p:nvPr/>
          </p:nvSpPr>
          <p:spPr>
            <a:xfrm>
              <a:off x="1752600" y="2246610"/>
              <a:ext cx="457200" cy="2358499"/>
            </a:xfrm>
            <a:prstGeom prst="line">
              <a:avLst/>
            </a:prstGeom>
            <a:noFill/>
            <a:ln w="44450" cap="flat">
              <a:solidFill>
                <a:srgbClr val="FFC000"/>
              </a:solidFill>
              <a:prstDash val="solid"/>
              <a:round/>
              <a:headEnd type="triangle" w="med" len="med"/>
              <a:tailEnd type="triangle" w="med" len="med"/>
            </a:ln>
            <a:effectLst/>
          </p:spPr>
          <p:txBody>
            <a:bodyPr wrap="square" lIns="45719" tIns="45719" rIns="45719" bIns="45719" numCol="1" anchor="t">
              <a:noAutofit/>
            </a:bodyPr>
            <a:lstStyle/>
            <a:p>
              <a:pPr defTabSz="457200">
                <a:lnSpc>
                  <a:spcPct val="100000"/>
                </a:lnSpc>
                <a:spcBef>
                  <a:spcPts val="0"/>
                </a:spcBef>
                <a:defRPr sz="1800">
                  <a:latin typeface="Calibri"/>
                  <a:ea typeface="Calibri"/>
                  <a:cs typeface="Calibri"/>
                  <a:sym typeface="Calibri"/>
                </a:defRPr>
              </a:pPr>
            </a:p>
          </p:txBody>
        </p:sp>
        <p:sp>
          <p:nvSpPr>
            <p:cNvPr id="331" name="CasellaDiTesto 16"/>
            <p:cNvSpPr txBox="1"/>
            <p:nvPr/>
          </p:nvSpPr>
          <p:spPr>
            <a:xfrm rot="2596135">
              <a:off x="584800" y="3885722"/>
              <a:ext cx="857509" cy="3924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lnSpc>
                  <a:spcPct val="100000"/>
                </a:lnSpc>
                <a:spcBef>
                  <a:spcPts val="0"/>
                </a:spcBef>
                <a:defRPr b="1" sz="2400">
                  <a:latin typeface="Calibri"/>
                  <a:ea typeface="Calibri"/>
                  <a:cs typeface="Calibri"/>
                  <a:sym typeface="Calibri"/>
                </a:defRPr>
              </a:lvl1pPr>
            </a:lstStyle>
            <a:p>
              <a:pPr/>
              <a:r>
                <a:t>37 cm</a:t>
              </a:r>
            </a:p>
          </p:txBody>
        </p:sp>
        <p:sp>
          <p:nvSpPr>
            <p:cNvPr id="332" name="CasellaDiTesto 17"/>
            <p:cNvSpPr txBox="1"/>
            <p:nvPr/>
          </p:nvSpPr>
          <p:spPr>
            <a:xfrm rot="4558530">
              <a:off x="1695957" y="2737198"/>
              <a:ext cx="857509" cy="3924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lnSpc>
                  <a:spcPct val="100000"/>
                </a:lnSpc>
                <a:spcBef>
                  <a:spcPts val="0"/>
                </a:spcBef>
                <a:defRPr b="1" sz="2400">
                  <a:solidFill>
                    <a:srgbClr val="FFC000"/>
                  </a:solidFill>
                  <a:latin typeface="Calibri"/>
                  <a:ea typeface="Calibri"/>
                  <a:cs typeface="Calibri"/>
                  <a:sym typeface="Calibri"/>
                </a:defRPr>
              </a:lvl1pPr>
            </a:lstStyle>
            <a:p>
              <a:pPr/>
              <a:r>
                <a:t>62 cm</a:t>
              </a:r>
            </a:p>
          </p:txBody>
        </p:sp>
        <p:sp>
          <p:nvSpPr>
            <p:cNvPr id="333" name="CasellaDiTesto 18"/>
            <p:cNvSpPr txBox="1"/>
            <p:nvPr/>
          </p:nvSpPr>
          <p:spPr>
            <a:xfrm rot="1987337">
              <a:off x="1403346" y="923552"/>
              <a:ext cx="857509" cy="3924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lnSpc>
                  <a:spcPct val="100000"/>
                </a:lnSpc>
                <a:spcBef>
                  <a:spcPts val="0"/>
                </a:spcBef>
                <a:defRPr b="1" sz="2400">
                  <a:solidFill>
                    <a:srgbClr val="FFC000"/>
                  </a:solidFill>
                  <a:latin typeface="Calibri"/>
                  <a:ea typeface="Calibri"/>
                  <a:cs typeface="Calibri"/>
                  <a:sym typeface="Calibri"/>
                </a:defRPr>
              </a:lvl1pPr>
            </a:lstStyle>
            <a:p>
              <a:pPr/>
              <a:r>
                <a:t>25 cm</a:t>
              </a:r>
            </a:p>
          </p:txBody>
        </p:sp>
      </p:grpSp>
      <p:pic>
        <p:nvPicPr>
          <p:cNvPr id="335" name="Picture 19" descr="Picture 19"/>
          <p:cNvPicPr>
            <a:picLocks noChangeAspect="1"/>
          </p:cNvPicPr>
          <p:nvPr/>
        </p:nvPicPr>
        <p:blipFill>
          <a:blip r:embed="rId4">
            <a:extLst/>
          </a:blip>
          <a:stretch>
            <a:fillRect/>
          </a:stretch>
        </p:blipFill>
        <p:spPr>
          <a:xfrm>
            <a:off x="11267014" y="1362391"/>
            <a:ext cx="2957479" cy="2070062"/>
          </a:xfrm>
          <a:prstGeom prst="rect">
            <a:avLst/>
          </a:prstGeom>
          <a:ln w="12700">
            <a:miter lim="400000"/>
          </a:ln>
        </p:spPr>
      </p:pic>
      <p:pic>
        <p:nvPicPr>
          <p:cNvPr id="336" name="Immagine 14" descr="Immagine 14"/>
          <p:cNvPicPr>
            <a:picLocks noChangeAspect="1"/>
          </p:cNvPicPr>
          <p:nvPr/>
        </p:nvPicPr>
        <p:blipFill>
          <a:blip r:embed="rId5">
            <a:extLst/>
          </a:blip>
          <a:stretch>
            <a:fillRect/>
          </a:stretch>
        </p:blipFill>
        <p:spPr>
          <a:xfrm>
            <a:off x="14849087" y="1412809"/>
            <a:ext cx="2544820" cy="1969225"/>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PB2 2022"/>
          <p:cNvSpPr txBox="1"/>
          <p:nvPr>
            <p:ph type="title"/>
          </p:nvPr>
        </p:nvSpPr>
        <p:spPr>
          <a:prstGeom prst="rect">
            <a:avLst/>
          </a:prstGeom>
        </p:spPr>
        <p:txBody>
          <a:bodyPr/>
          <a:lstStyle/>
          <a:p>
            <a:pPr/>
            <a:r>
              <a:t>SPB2 2022</a:t>
            </a:r>
          </a:p>
        </p:txBody>
      </p:sp>
      <p:sp>
        <p:nvSpPr>
          <p:cNvPr id="339" name="SPB2 @ LNF (do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SPB2 @ LNF (dot)</a:t>
            </a:r>
          </a:p>
        </p:txBody>
      </p:sp>
      <p:sp>
        <p:nvSpPr>
          <p:cNvPr id="340" name="FTE: M. Ricci (50% Assoc. Senior), F. Ronga (Assoc. senior);…"/>
          <p:cNvSpPr txBox="1"/>
          <p:nvPr>
            <p:ph type="body" idx="1"/>
          </p:nvPr>
        </p:nvSpPr>
        <p:spPr>
          <a:xfrm>
            <a:off x="4755103" y="4248504"/>
            <a:ext cx="18422397" cy="8256012"/>
          </a:xfrm>
          <a:prstGeom prst="rect">
            <a:avLst/>
          </a:prstGeom>
        </p:spPr>
        <p:txBody>
          <a:bodyPr/>
          <a:lstStyle/>
          <a:p>
            <a:pPr marL="553847" indent="-553847" defTabSz="2170016">
              <a:lnSpc>
                <a:spcPct val="100000"/>
              </a:lnSpc>
              <a:spcBef>
                <a:spcPts val="1400"/>
              </a:spcBef>
              <a:defRPr b="1" sz="3916"/>
            </a:pPr>
            <a:r>
              <a:t>FTE: </a:t>
            </a:r>
            <a:r>
              <a:rPr b="0"/>
              <a:t>M. Ricci (50% Assoc. Senior), F. Ronga (Assoc. senior);</a:t>
            </a:r>
          </a:p>
          <a:p>
            <a:pPr marL="553847" indent="-553847" defTabSz="2170016">
              <a:lnSpc>
                <a:spcPct val="100000"/>
              </a:lnSpc>
              <a:spcBef>
                <a:spcPts val="1400"/>
              </a:spcBef>
              <a:defRPr b="1" sz="3916"/>
            </a:pPr>
            <a:r>
              <a:t>Attività 2023 LNF :</a:t>
            </a:r>
          </a:p>
          <a:p>
            <a:pPr lvl="1" marL="1096362" indent="-553847" defTabSz="2170016">
              <a:lnSpc>
                <a:spcPct val="100000"/>
              </a:lnSpc>
              <a:spcBef>
                <a:spcPts val="1400"/>
              </a:spcBef>
              <a:defRPr sz="3916"/>
            </a:pPr>
            <a:r>
              <a:t>sviluppo R&amp;D SiPM per lo spazio (in collab. con Roma 2)</a:t>
            </a:r>
          </a:p>
          <a:p>
            <a:pPr lvl="1" marL="1096362" indent="-553847" defTabSz="2170016">
              <a:lnSpc>
                <a:spcPct val="100000"/>
              </a:lnSpc>
              <a:spcBef>
                <a:spcPts val="1400"/>
              </a:spcBef>
              <a:defRPr sz="3916"/>
            </a:pPr>
            <a:r>
              <a:t>supporto alle fasi di test e integrazione del Payload</a:t>
            </a:r>
          </a:p>
          <a:p>
            <a:pPr lvl="1" marL="1096362" indent="-553847" defTabSz="2170016">
              <a:lnSpc>
                <a:spcPct val="100000"/>
              </a:lnSpc>
              <a:spcBef>
                <a:spcPts val="1400"/>
              </a:spcBef>
              <a:defRPr sz="3916"/>
            </a:pPr>
            <a:r>
              <a:t>Coordinamento Gruppo Italiano nell’Executive Committee JEM-EUSO</a:t>
            </a:r>
          </a:p>
          <a:p>
            <a:pPr lvl="1" marL="1096362" indent="-553847" defTabSz="2170016">
              <a:lnSpc>
                <a:spcPct val="100000"/>
              </a:lnSpc>
              <a:spcBef>
                <a:spcPts val="1400"/>
              </a:spcBef>
              <a:defRPr sz="3916"/>
            </a:pPr>
            <a:r>
              <a:t>Attività editoriale (pubblicazioni, conferenze) – Speaker Office</a:t>
            </a:r>
          </a:p>
          <a:p>
            <a:pPr marL="542544" indent="-542544" defTabSz="2170121">
              <a:lnSpc>
                <a:spcPct val="100000"/>
              </a:lnSpc>
              <a:spcBef>
                <a:spcPts val="1400"/>
              </a:spcBef>
              <a:defRPr sz="4272"/>
            </a:pPr>
            <a:r>
              <a:rPr b="1"/>
              <a:t>Richieste Servizi LNF 2023: </a:t>
            </a:r>
            <a:r>
              <a:t>- </a:t>
            </a:r>
          </a:p>
          <a:p>
            <a:pPr marL="553847" indent="-553847" defTabSz="2170016">
              <a:lnSpc>
                <a:spcPct val="100000"/>
              </a:lnSpc>
              <a:spcBef>
                <a:spcPts val="1400"/>
              </a:spcBef>
              <a:defRPr b="1" sz="3916"/>
            </a:pPr>
            <a:r>
              <a:t>Richieste finanziarie 2023 LNF:</a:t>
            </a:r>
            <a:r>
              <a:rPr b="0"/>
              <a:t> missioni per meeting internazionali di Collaborazione (~ 5 k€); consumi per supporto ad integrazione apparato (~ 2 k€)</a:t>
            </a:r>
          </a:p>
          <a:p>
            <a:pPr marL="553847" indent="-553847" defTabSz="2170016">
              <a:lnSpc>
                <a:spcPct val="100000"/>
              </a:lnSpc>
              <a:spcBef>
                <a:spcPts val="1400"/>
              </a:spcBef>
              <a:defRPr b="1" sz="3916"/>
            </a:pPr>
            <a:r>
              <a:t>Supporto da fondi esterni</a:t>
            </a:r>
            <a:r>
              <a:rPr b="0"/>
              <a:t>: </a:t>
            </a:r>
            <a:r>
              <a:rPr b="0">
                <a:solidFill>
                  <a:schemeClr val="accent1">
                    <a:lumOff val="-13575"/>
                  </a:schemeClr>
                </a:solidFill>
              </a:rPr>
              <a:t>finanziamento ASI (contratto triennale 2021-2023, 500 k€ prima tranche di due)</a:t>
            </a:r>
          </a:p>
        </p:txBody>
      </p:sp>
      <p:pic>
        <p:nvPicPr>
          <p:cNvPr id="341" name="Picture 5" descr="Picture 5"/>
          <p:cNvPicPr>
            <a:picLocks noChangeAspect="1"/>
          </p:cNvPicPr>
          <p:nvPr/>
        </p:nvPicPr>
        <p:blipFill>
          <a:blip r:embed="rId2">
            <a:extLst/>
          </a:blip>
          <a:stretch>
            <a:fillRect/>
          </a:stretch>
        </p:blipFill>
        <p:spPr>
          <a:xfrm>
            <a:off x="754424" y="3319667"/>
            <a:ext cx="2664977" cy="3696581"/>
          </a:xfrm>
          <a:prstGeom prst="rect">
            <a:avLst/>
          </a:prstGeom>
          <a:ln w="12700">
            <a:miter lim="400000"/>
          </a:ln>
        </p:spPr>
      </p:pic>
      <p:pic>
        <p:nvPicPr>
          <p:cNvPr id="342" name="Picture 6" descr="Picture 6"/>
          <p:cNvPicPr>
            <a:picLocks noChangeAspect="1"/>
          </p:cNvPicPr>
          <p:nvPr/>
        </p:nvPicPr>
        <p:blipFill>
          <a:blip r:embed="rId3">
            <a:extLst/>
          </a:blip>
          <a:stretch>
            <a:fillRect/>
          </a:stretch>
        </p:blipFill>
        <p:spPr>
          <a:xfrm>
            <a:off x="803063" y="7155174"/>
            <a:ext cx="2567698" cy="627995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9" name="CSN II @ LNF 2022"/>
          <p:cNvSpPr txBox="1"/>
          <p:nvPr>
            <p:ph type="title"/>
          </p:nvPr>
        </p:nvSpPr>
        <p:spPr>
          <a:prstGeom prst="rect">
            <a:avLst/>
          </a:prstGeom>
        </p:spPr>
        <p:txBody>
          <a:bodyPr/>
          <a:lstStyle/>
          <a:p>
            <a:pPr/>
            <a:r>
              <a:t>CSN II @ LNF 2022</a:t>
            </a:r>
          </a:p>
        </p:txBody>
      </p:sp>
      <p:sp>
        <p:nvSpPr>
          <p:cNvPr id="130" name="Slide Subtitle"/>
          <p:cNvSpPr txBox="1"/>
          <p:nvPr>
            <p:ph type="body" idx="21"/>
          </p:nvPr>
        </p:nvSpPr>
        <p:spPr>
          <a:prstGeom prst="rect">
            <a:avLst/>
          </a:prstGeom>
        </p:spPr>
        <p:txBody>
          <a:bodyPr/>
          <a:lstStyle/>
          <a:p>
            <a:pPr/>
          </a:p>
        </p:txBody>
      </p:sp>
      <p:sp>
        <p:nvSpPr>
          <p:cNvPr id="131" name="afferenti:…"/>
          <p:cNvSpPr txBox="1"/>
          <p:nvPr>
            <p:ph type="body" sz="half" idx="1"/>
          </p:nvPr>
        </p:nvSpPr>
        <p:spPr>
          <a:xfrm>
            <a:off x="9762185" y="3476378"/>
            <a:ext cx="13415315" cy="9028138"/>
          </a:xfrm>
          <a:prstGeom prst="rect">
            <a:avLst/>
          </a:prstGeom>
        </p:spPr>
        <p:txBody>
          <a:bodyPr/>
          <a:lstStyle/>
          <a:p>
            <a:pPr marL="347472" indent="-347472" defTabSz="1389853">
              <a:spcBef>
                <a:spcPts val="1500"/>
              </a:spcBef>
              <a:defRPr sz="2736"/>
            </a:pPr>
            <a:r>
              <a:rPr b="1"/>
              <a:t>afferenti</a:t>
            </a:r>
            <a:r>
              <a:t>: </a:t>
            </a:r>
          </a:p>
          <a:p>
            <a:pPr lvl="1" marL="694944" indent="-347472" defTabSz="1389853">
              <a:spcBef>
                <a:spcPts val="200"/>
              </a:spcBef>
              <a:defRPr sz="2736"/>
            </a:pPr>
            <a:r>
              <a:t>19 tecnologi, 5 afferenti; </a:t>
            </a:r>
          </a:p>
          <a:p>
            <a:pPr lvl="1" marL="694944" indent="-347472" defTabSz="1389853">
              <a:spcBef>
                <a:spcPts val="200"/>
              </a:spcBef>
              <a:defRPr sz="2736"/>
            </a:pPr>
            <a:r>
              <a:t>29+4 ricercatori, 15 afferenti. </a:t>
            </a:r>
          </a:p>
          <a:p>
            <a:pPr lvl="1" marL="694944" indent="-347472" defTabSz="1389853">
              <a:spcBef>
                <a:spcPts val="200"/>
              </a:spcBef>
              <a:defRPr sz="2736"/>
            </a:pPr>
            <a:r>
              <a:t>52 nominativi/63 persone (sulle quali normalizzare gli FTE)</a:t>
            </a:r>
          </a:p>
          <a:p>
            <a:pPr lvl="1" marL="694944" indent="-347472" defTabSz="1389853">
              <a:spcBef>
                <a:spcPts val="200"/>
              </a:spcBef>
              <a:defRPr sz="2736"/>
            </a:pPr>
          </a:p>
          <a:p>
            <a:pPr marL="347472" indent="-347472" defTabSz="1389853">
              <a:spcBef>
                <a:spcPts val="200"/>
              </a:spcBef>
              <a:defRPr sz="2736"/>
            </a:pPr>
            <a:r>
              <a:rPr b="1"/>
              <a:t>partecipanti</a:t>
            </a:r>
            <a:r>
              <a:t>: </a:t>
            </a:r>
            <a:r>
              <a:t>A. Franceschi, T. Napolitano, G. Mazzitelli, L. Benussi, S. Bianco, E. Danè,  M. Caponero, G. Maccarrone, D. Piccolo, G. Saviano, S. Tomassini, </a:t>
            </a:r>
            <a:r>
              <a:rPr>
                <a:solidFill>
                  <a:schemeClr val="accent3">
                    <a:hueOff val="914338"/>
                    <a:satOff val="31515"/>
                    <a:lumOff val="-30790"/>
                  </a:schemeClr>
                </a:solidFill>
              </a:rPr>
              <a:t>D. Domenici, M. Iliescu, S. Giovannella, S. Miscetti, F. Happacher, I. Sarra, E. Diociaiuti</a:t>
            </a:r>
            <a:r>
              <a:t>, </a:t>
            </a:r>
            <a:r>
              <a:rPr>
                <a:solidFill>
                  <a:schemeClr val="accent3">
                    <a:hueOff val="914338"/>
                    <a:satOff val="31515"/>
                    <a:lumOff val="-30790"/>
                  </a:schemeClr>
                </a:solidFill>
              </a:rPr>
              <a:t>M. Angelucci, S. Bini, R. Cimino, F Cioeta</a:t>
            </a:r>
            <a:r>
              <a:t>, G. Delle Monache,</a:t>
            </a:r>
            <a:r>
              <a:rPr>
                <a:solidFill>
                  <a:schemeClr val="accent3">
                    <a:hueOff val="914338"/>
                    <a:satOff val="31515"/>
                    <a:lumOff val="-30790"/>
                  </a:schemeClr>
                </a:solidFill>
              </a:rPr>
              <a:t> A Liedl, L. Sabbatini, L. Spallino</a:t>
            </a:r>
            <a:r>
              <a:t>, A. Paoloni, A. Martini, G. Felici, L. Votano, O. Ciaffoni, M.Ricci,  B. Spataro, F. Ronga, </a:t>
            </a:r>
            <a:r>
              <a:t>G. Bellettini, G. Bianco, S. Dell’Agnello, L. Filomena, M. Maiello, R. March, L. Mauro, L. Porcelli, L. Rubino C. Gatti, D. Alesini, D. Babusci, D. Di Gioacchino, C. Ligi, G. Maccarrone, D. Moricciani, S. Tocci, A. D’Elia</a:t>
            </a:r>
            <a:br/>
          </a:p>
          <a:p>
            <a:pPr lvl="1" marL="694944" indent="-347472" defTabSz="1389853">
              <a:spcBef>
                <a:spcPts val="200"/>
              </a:spcBef>
              <a:defRPr sz="2736"/>
            </a:pPr>
            <a:endParaRPr>
              <a:solidFill>
                <a:schemeClr val="accent5">
                  <a:lumOff val="-29866"/>
                </a:schemeClr>
              </a:solidFill>
            </a:endParaRPr>
          </a:p>
          <a:p>
            <a:pPr marL="347472" indent="-347472" defTabSz="1389853">
              <a:spcBef>
                <a:spcPts val="1500"/>
              </a:spcBef>
              <a:defRPr sz="2736"/>
            </a:pPr>
            <a:r>
              <a:t>3 </a:t>
            </a:r>
            <a:r>
              <a:rPr b="1"/>
              <a:t>infrastrutture</a:t>
            </a:r>
            <a:r>
              <a:t>: SCF Lab e Cold Lab ed 28(/48) ex LHCb</a:t>
            </a:r>
          </a:p>
          <a:p>
            <a:pPr marL="347472" indent="-347472" defTabSz="1389853">
              <a:spcBef>
                <a:spcPts val="1500"/>
              </a:spcBef>
              <a:defRPr sz="2736"/>
            </a:pPr>
            <a:r>
              <a:rPr b="1"/>
              <a:t>competenze</a:t>
            </a:r>
            <a:r>
              <a:t>: meccanica, criogenia, elettronica, spazio, rivelatori a basso rumore, sviluppo e integrazione di rivelatori, calcolo, analisi…</a:t>
            </a:r>
          </a:p>
          <a:p>
            <a:pPr marL="347472" indent="-347472" defTabSz="1389853">
              <a:spcBef>
                <a:spcPts val="1500"/>
              </a:spcBef>
              <a:defRPr sz="2736"/>
            </a:pPr>
            <a:r>
              <a:rPr b="1"/>
              <a:t>campi di interesse</a:t>
            </a:r>
            <a:r>
              <a:t>: fisica del </a:t>
            </a:r>
            <a:r>
              <a:rPr b="1"/>
              <a:t>neutrino</a:t>
            </a:r>
            <a:r>
              <a:t> (0νββ e gerarchia di massa), materia oscura (WIMP e assioni), raggi cosmici (UHECR – EECR / E &gt; 10</a:t>
            </a:r>
            <a:r>
              <a:rPr baseline="31999"/>
              <a:t>19</a:t>
            </a:r>
            <a:r>
              <a:t>-10</a:t>
            </a:r>
            <a:r>
              <a:rPr baseline="31999"/>
              <a:t>20</a:t>
            </a:r>
            <a:r>
              <a:t> eV), </a:t>
            </a:r>
            <a:r>
              <a:rPr b="1"/>
              <a:t>OG</a:t>
            </a:r>
            <a:r>
              <a:t> (multimessager), gravità e relatività generale.</a:t>
            </a:r>
          </a:p>
        </p:txBody>
      </p:sp>
      <p:sp>
        <p:nvSpPr>
          <p:cNvPr id="132" name="Meeting agenda https://agenda.infn.it/category/1288/"/>
          <p:cNvSpPr txBox="1"/>
          <p:nvPr/>
        </p:nvSpPr>
        <p:spPr>
          <a:xfrm>
            <a:off x="599156" y="12673152"/>
            <a:ext cx="8658683" cy="56471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457200">
              <a:lnSpc>
                <a:spcPts val="4700"/>
              </a:lnSpc>
              <a:spcBef>
                <a:spcPts val="0"/>
              </a:spcBef>
              <a:defRPr sz="2800" u="sng"/>
            </a:lvl1pPr>
          </a:lstStyle>
          <a:p>
            <a:pPr/>
            <a:r>
              <a:t>Meeting agenda https://agenda.infn.it/category/1288/</a:t>
            </a:r>
          </a:p>
        </p:txBody>
      </p:sp>
      <p:pic>
        <p:nvPicPr>
          <p:cNvPr id="133" name="Screenshot 2020-06-30 at 13.15.30.png" descr="Screenshot 2020-06-30 at 13.15.30.png"/>
          <p:cNvPicPr>
            <a:picLocks noChangeAspect="1"/>
          </p:cNvPicPr>
          <p:nvPr/>
        </p:nvPicPr>
        <p:blipFill>
          <a:blip r:embed="rId2">
            <a:extLst/>
          </a:blip>
          <a:stretch>
            <a:fillRect/>
          </a:stretch>
        </p:blipFill>
        <p:spPr>
          <a:xfrm>
            <a:off x="407297" y="3354946"/>
            <a:ext cx="9042401" cy="9271001"/>
          </a:xfrm>
          <a:prstGeom prst="rect">
            <a:avLst/>
          </a:prstGeom>
          <a:ln w="12700">
            <a:miter lim="400000"/>
          </a:ln>
        </p:spPr>
      </p:pic>
      <p:sp>
        <p:nvSpPr>
          <p:cNvPr id="134" name="meeting ~ 3/4…"/>
          <p:cNvSpPr txBox="1"/>
          <p:nvPr/>
        </p:nvSpPr>
        <p:spPr>
          <a:xfrm>
            <a:off x="4241269" y="8894849"/>
            <a:ext cx="2913000" cy="11216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b="1" sz="3200"/>
            </a:pPr>
            <a:r>
              <a:t>meeting ~ 3/4 </a:t>
            </a:r>
          </a:p>
          <a:p>
            <a:pPr algn="ctr" defTabSz="821531">
              <a:lnSpc>
                <a:spcPct val="100000"/>
              </a:lnSpc>
              <a:spcBef>
                <a:spcPts val="0"/>
              </a:spcBef>
              <a:defRPr b="1" sz="3200"/>
            </a:pPr>
            <a:r>
              <a:t>mesi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ESPERIMENTO X 2021"/>
          <p:cNvSpPr txBox="1"/>
          <p:nvPr>
            <p:ph type="title"/>
          </p:nvPr>
        </p:nvSpPr>
        <p:spPr>
          <a:xfrm>
            <a:off x="1206500" y="1079500"/>
            <a:ext cx="21971000" cy="1433164"/>
          </a:xfrm>
          <a:prstGeom prst="rect">
            <a:avLst/>
          </a:prstGeom>
        </p:spPr>
        <p:txBody>
          <a:bodyPr/>
          <a:lstStyle>
            <a:lvl1pPr>
              <a:defRPr spc="-200"/>
            </a:lvl1pPr>
          </a:lstStyle>
          <a:p>
            <a:pPr/>
            <a:r>
              <a:t>MoonLIGHT-2 x 2023</a:t>
            </a:r>
          </a:p>
        </p:txBody>
      </p:sp>
      <p:sp>
        <p:nvSpPr>
          <p:cNvPr id="345" name="delivery of flight hardware to ESA/NASA for integration onboard lunar land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693419">
              <a:defRPr sz="4619"/>
            </a:lvl1pPr>
          </a:lstStyle>
          <a:p>
            <a:pPr/>
            <a:r>
              <a:t>delivery of flight hardware to ESA/NASA for integration onboard lunar landers.</a:t>
            </a:r>
          </a:p>
        </p:txBody>
      </p:sp>
      <p:sp>
        <p:nvSpPr>
          <p:cNvPr id="346" name="obiettivo"/>
          <p:cNvSpPr txBox="1"/>
          <p:nvPr>
            <p:ph type="body" sz="half" idx="1"/>
          </p:nvPr>
        </p:nvSpPr>
        <p:spPr>
          <a:xfrm>
            <a:off x="1206500" y="4248504"/>
            <a:ext cx="11588763" cy="8256012"/>
          </a:xfrm>
          <a:prstGeom prst="rect">
            <a:avLst/>
          </a:prstGeom>
        </p:spPr>
        <p:txBody>
          <a:bodyPr/>
          <a:lstStyle/>
          <a:p>
            <a:pPr marL="560832" indent="-560832" defTabSz="2243271">
              <a:spcBef>
                <a:spcPts val="900"/>
              </a:spcBef>
              <a:defRPr b="1" sz="3864"/>
            </a:pPr>
            <a:r>
              <a:t>2022 Results:</a:t>
            </a:r>
          </a:p>
          <a:p>
            <a:pPr lvl="1" marL="1121663" indent="-560831" defTabSz="2243271">
              <a:spcBef>
                <a:spcPts val="900"/>
              </a:spcBef>
              <a:defRPr sz="3864"/>
            </a:pPr>
            <a:r>
              <a:t>Milestones of constructions and tests for deliveries in 2023.</a:t>
            </a:r>
          </a:p>
          <a:p>
            <a:pPr lvl="1" marL="1121663" indent="-560831" defTabSz="2243271">
              <a:spcBef>
                <a:spcPts val="900"/>
              </a:spcBef>
              <a:defRPr sz="3864"/>
            </a:pPr>
            <a:r>
              <a:t>Manufacturing Readiness Reviews (without and with Dust Cover) passed </a:t>
            </a:r>
            <a:r>
              <a:rPr>
                <a:latin typeface="Wingdings"/>
                <a:ea typeface="Wingdings"/>
                <a:cs typeface="Wingdings"/>
                <a:sym typeface="Wingdings"/>
              </a:rPr>
              <a:t>➔ </a:t>
            </a:r>
            <a:r>
              <a:t>road to manufacturing and testing of Engineering Models, Qualification Models and Flight Models open.</a:t>
            </a:r>
          </a:p>
          <a:p>
            <a:pPr lvl="1" marL="1121663" indent="-560831" defTabSz="2243271">
              <a:spcBef>
                <a:spcPts val="900"/>
              </a:spcBef>
              <a:defRPr sz="3864"/>
            </a:pPr>
            <a:r>
              <a:t>European Lunar Symposium 2022</a:t>
            </a:r>
            <a:br/>
            <a:r>
              <a:t>(</a:t>
            </a:r>
            <a:r>
              <a:rPr u="sng">
                <a:solidFill>
                  <a:srgbClr val="0000FF"/>
                </a:solidFill>
                <a:uFill>
                  <a:solidFill>
                    <a:srgbClr val="0000FF"/>
                  </a:solidFill>
                </a:uFill>
                <a:hlinkClick r:id="rId2" invalidUrl="" action="" tgtFrame="" tooltip="" history="1" highlightClick="0" endSnd="0"/>
              </a:rPr>
              <a:t>https://sservi.nasa.gov/els2022/</a:t>
            </a:r>
            <a:r>
              <a:t>).</a:t>
            </a:r>
          </a:p>
          <a:p>
            <a:pPr marL="560832" indent="-560832" defTabSz="2243271">
              <a:spcBef>
                <a:spcPts val="900"/>
              </a:spcBef>
              <a:defRPr b="1" sz="3864"/>
            </a:pPr>
            <a:r>
              <a:t>202</a:t>
            </a:r>
            <a:r>
              <a:t>3 Objectives:</a:t>
            </a:r>
          </a:p>
          <a:p>
            <a:pPr lvl="1" marL="1121663" indent="-560831" defTabSz="2243271">
              <a:spcBef>
                <a:spcPts val="900"/>
              </a:spcBef>
              <a:defRPr sz="3864"/>
            </a:pPr>
            <a:r>
              <a:t>Delivery of ‘MoonLIGHT + MPAc + Dust Cover’ to ESA.</a:t>
            </a:r>
          </a:p>
          <a:p>
            <a:pPr lvl="1" marL="1121663" indent="-560831" defTabSz="2243271">
              <a:spcBef>
                <a:spcPts val="900"/>
              </a:spcBef>
              <a:defRPr sz="3864"/>
            </a:pPr>
            <a:r>
              <a:t>European Lunar Symposium 2023.</a:t>
            </a:r>
          </a:p>
        </p:txBody>
      </p:sp>
      <p:pic>
        <p:nvPicPr>
          <p:cNvPr id="347" name="Picture 13" descr="Picture 13"/>
          <p:cNvPicPr>
            <a:picLocks noChangeAspect="1"/>
          </p:cNvPicPr>
          <p:nvPr/>
        </p:nvPicPr>
        <p:blipFill>
          <a:blip r:embed="rId3">
            <a:extLst/>
          </a:blip>
          <a:stretch>
            <a:fillRect/>
          </a:stretch>
        </p:blipFill>
        <p:spPr>
          <a:xfrm>
            <a:off x="12494285" y="2832099"/>
            <a:ext cx="6988528" cy="7087157"/>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48" name="Picture 14" descr="Picture 14"/>
          <p:cNvPicPr>
            <a:picLocks noChangeAspect="1"/>
          </p:cNvPicPr>
          <p:nvPr/>
        </p:nvPicPr>
        <p:blipFill>
          <a:blip r:embed="rId4">
            <a:extLst/>
          </a:blip>
          <a:stretch>
            <a:fillRect/>
          </a:stretch>
        </p:blipFill>
        <p:spPr>
          <a:xfrm>
            <a:off x="19260374" y="6486835"/>
            <a:ext cx="4680001" cy="3779349"/>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49" name="Picture 1" descr="Picture 1"/>
          <p:cNvPicPr>
            <a:picLocks noChangeAspect="1"/>
          </p:cNvPicPr>
          <p:nvPr/>
        </p:nvPicPr>
        <p:blipFill>
          <a:blip r:embed="rId5">
            <a:extLst/>
          </a:blip>
          <a:stretch>
            <a:fillRect/>
          </a:stretch>
        </p:blipFill>
        <p:spPr>
          <a:xfrm>
            <a:off x="13687818" y="10238691"/>
            <a:ext cx="4680001" cy="26403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ESPERIMENTO X 2021"/>
          <p:cNvSpPr txBox="1"/>
          <p:nvPr>
            <p:ph type="title"/>
          </p:nvPr>
        </p:nvSpPr>
        <p:spPr>
          <a:xfrm>
            <a:off x="1206500" y="1079500"/>
            <a:ext cx="21971000" cy="1433164"/>
          </a:xfrm>
          <a:prstGeom prst="rect">
            <a:avLst/>
          </a:prstGeom>
        </p:spPr>
        <p:txBody>
          <a:bodyPr/>
          <a:lstStyle>
            <a:lvl1pPr>
              <a:defRPr spc="-200"/>
            </a:lvl1pPr>
          </a:lstStyle>
          <a:p>
            <a:pPr/>
            <a:r>
              <a:t>MoonLIGHT-2 x 2023</a:t>
            </a:r>
          </a:p>
        </p:txBody>
      </p:sp>
      <p:sp>
        <p:nvSpPr>
          <p:cNvPr id="352" name="Slide Subtitle"/>
          <p:cNvSpPr txBox="1"/>
          <p:nvPr>
            <p:ph type="body" idx="21"/>
          </p:nvPr>
        </p:nvSpPr>
        <p:spPr>
          <a:prstGeom prst="rect">
            <a:avLst/>
          </a:prstGeom>
        </p:spPr>
        <p:txBody>
          <a:bodyPr/>
          <a:lstStyle/>
          <a:p>
            <a:pPr/>
          </a:p>
        </p:txBody>
      </p:sp>
      <p:sp>
        <p:nvSpPr>
          <p:cNvPr id="353" name="obiettivo"/>
          <p:cNvSpPr txBox="1"/>
          <p:nvPr>
            <p:ph type="body" idx="1"/>
          </p:nvPr>
        </p:nvSpPr>
        <p:spPr>
          <a:xfrm>
            <a:off x="6449147" y="4248504"/>
            <a:ext cx="16728353" cy="8256012"/>
          </a:xfrm>
          <a:prstGeom prst="rect">
            <a:avLst/>
          </a:prstGeom>
        </p:spPr>
        <p:txBody>
          <a:bodyPr/>
          <a:lstStyle/>
          <a:p>
            <a:pPr marL="438911" indent="-438911" defTabSz="1755602">
              <a:lnSpc>
                <a:spcPct val="100000"/>
              </a:lnSpc>
              <a:spcBef>
                <a:spcPts val="600"/>
              </a:spcBef>
              <a:defRPr b="1" sz="3455"/>
            </a:pPr>
            <a:r>
              <a:t>FTE</a:t>
            </a:r>
            <a:r>
              <a:t> (LNF)</a:t>
            </a:r>
            <a:r>
              <a:t>: </a:t>
            </a:r>
            <a:r>
              <a:rPr b="0"/>
              <a:t>~ </a:t>
            </a:r>
            <a:r>
              <a:rPr b="0"/>
              <a:t>G. Bellettini 50%, G. Bianco 50%, S. Dell’Agnello 100%, L. Filomena 100%, M. Maiello 100%, R. March 80%, L. Mauro 100%, L. Porcelli 60% (RN), L. Rubino 100%</a:t>
            </a:r>
            <a:endParaRPr b="0"/>
          </a:p>
          <a:p>
            <a:pPr marL="329184" indent="-329184" defTabSz="1755602">
              <a:lnSpc>
                <a:spcPct val="100000"/>
              </a:lnSpc>
              <a:spcBef>
                <a:spcPts val="600"/>
              </a:spcBef>
              <a:defRPr b="1" sz="3455"/>
            </a:pPr>
            <a:r>
              <a:rPr b="0" sz="2592"/>
              <a:t>INFN/University - Padova ~</a:t>
            </a:r>
            <a:r>
              <a:rPr b="0" sz="2592"/>
              <a:t> 2.3</a:t>
            </a:r>
            <a:r>
              <a:rPr b="0" sz="2592"/>
              <a:t> FTE: Villoresi+</a:t>
            </a:r>
            <a:r>
              <a:rPr b="0" sz="2592"/>
              <a:t>5</a:t>
            </a:r>
            <a:br>
              <a:rPr b="0" sz="2592"/>
            </a:br>
            <a:r>
              <a:rPr b="0" sz="2592"/>
              <a:t>INFN/University - Naples ~</a:t>
            </a:r>
            <a:r>
              <a:rPr b="0" sz="2592"/>
              <a:t> 4.6</a:t>
            </a:r>
            <a:r>
              <a:rPr b="0" sz="2592"/>
              <a:t> FTE: Capozziello+</a:t>
            </a:r>
            <a:r>
              <a:rPr b="0" sz="2592"/>
              <a:t>6</a:t>
            </a:r>
            <a:br>
              <a:rPr b="0" sz="2592"/>
            </a:br>
            <a:r>
              <a:rPr b="0" sz="2592"/>
              <a:t>ASI-Matera Laser Ranging Observatory ~</a:t>
            </a:r>
            <a:r>
              <a:rPr b="0" sz="2592"/>
              <a:t> 3</a:t>
            </a:r>
            <a:r>
              <a:rPr b="0" sz="2592"/>
              <a:t> FTE</a:t>
            </a:r>
          </a:p>
          <a:p>
            <a:pPr marL="0" indent="0" defTabSz="1755602">
              <a:lnSpc>
                <a:spcPct val="100000"/>
              </a:lnSpc>
              <a:spcBef>
                <a:spcPts val="600"/>
              </a:spcBef>
              <a:buSzTx/>
              <a:buNone/>
              <a:defRPr sz="3455"/>
            </a:pPr>
          </a:p>
          <a:p>
            <a:pPr marL="438911" indent="-438911" defTabSz="1755602">
              <a:lnSpc>
                <a:spcPct val="100000"/>
              </a:lnSpc>
              <a:spcBef>
                <a:spcPts val="600"/>
              </a:spcBef>
              <a:defRPr b="1" sz="3455"/>
            </a:pPr>
            <a:r>
              <a:t>Richieste CSN</a:t>
            </a:r>
            <a:r>
              <a:t>2</a:t>
            </a:r>
            <a:r>
              <a:t> 202</a:t>
            </a:r>
            <a:r>
              <a:t>3 (overall, TBD)</a:t>
            </a:r>
            <a:r>
              <a:t>:</a:t>
            </a:r>
            <a:r>
              <a:rPr b="0"/>
              <a:t> </a:t>
            </a:r>
            <a:r>
              <a:rPr b="0"/>
              <a:t>missioni 35k, consumo 45k, altri cons 10k, inventario 10k, license SW 30k, apparati 80k, servizi 55k</a:t>
            </a:r>
            <a:endParaRPr b="0"/>
          </a:p>
          <a:p>
            <a:pPr marL="0" indent="0" defTabSz="1755602">
              <a:lnSpc>
                <a:spcPct val="100000"/>
              </a:lnSpc>
              <a:spcBef>
                <a:spcPts val="600"/>
              </a:spcBef>
              <a:buSzTx/>
              <a:buNone/>
              <a:defRPr sz="3455"/>
            </a:pPr>
          </a:p>
          <a:p>
            <a:pPr marL="438911" indent="-438911" defTabSz="1755602">
              <a:lnSpc>
                <a:spcPct val="100000"/>
              </a:lnSpc>
              <a:spcBef>
                <a:spcPts val="600"/>
              </a:spcBef>
              <a:defRPr b="1" sz="3455"/>
            </a:pPr>
            <a:r>
              <a:t>Richieste LNF</a:t>
            </a:r>
            <a:r>
              <a:t> 2023 (mesi-uomo, TBD)</a:t>
            </a:r>
            <a:r>
              <a:t>:</a:t>
            </a:r>
            <a:r>
              <a:rPr b="0"/>
              <a:t> Officina 1; SPCM 1; Elettronica 1; DT 1; Crio 1; Laser 1; ES 1</a:t>
            </a:r>
            <a:endParaRPr b="0"/>
          </a:p>
          <a:p>
            <a:pPr marL="0" indent="0" defTabSz="1755602">
              <a:lnSpc>
                <a:spcPct val="100000"/>
              </a:lnSpc>
              <a:spcBef>
                <a:spcPts val="600"/>
              </a:spcBef>
              <a:buSzTx/>
              <a:buNone/>
              <a:defRPr sz="3455"/>
            </a:pPr>
          </a:p>
          <a:p>
            <a:pPr marL="438911" indent="-438911" defTabSz="1755602">
              <a:lnSpc>
                <a:spcPct val="100000"/>
              </a:lnSpc>
              <a:spcBef>
                <a:spcPts val="600"/>
              </a:spcBef>
              <a:defRPr b="1" sz="3455"/>
            </a:pPr>
            <a:r>
              <a:t>Fondi Esterni:</a:t>
            </a:r>
            <a:r>
              <a:rPr b="0"/>
              <a:t> </a:t>
            </a:r>
            <a:r>
              <a:rPr b="0">
                <a:solidFill>
                  <a:schemeClr val="accent1"/>
                </a:solidFill>
              </a:rPr>
              <a:t>Joint</a:t>
            </a:r>
            <a:r>
              <a:rPr b="0">
                <a:solidFill>
                  <a:schemeClr val="accent1"/>
                </a:solidFill>
              </a:rPr>
              <a:t> </a:t>
            </a:r>
            <a:r>
              <a:rPr b="0">
                <a:solidFill>
                  <a:schemeClr val="accent1"/>
                </a:solidFill>
              </a:rPr>
              <a:t>Lab INFN-Frascati with ASI-Matera, 1.5 M</a:t>
            </a:r>
            <a:r>
              <a:rPr b="0">
                <a:solidFill>
                  <a:schemeClr val="accent1"/>
                </a:solidFill>
              </a:rPr>
              <a:t>Euro;</a:t>
            </a:r>
            <a:r>
              <a:rPr b="0">
                <a:solidFill>
                  <a:schemeClr val="accent1"/>
                </a:solidFill>
              </a:rPr>
              <a:t> </a:t>
            </a:r>
            <a:r>
              <a:rPr b="0">
                <a:solidFill>
                  <a:schemeClr val="accent1"/>
                </a:solidFill>
              </a:rPr>
              <a:t>ESA, </a:t>
            </a:r>
            <a:r>
              <a:rPr b="0">
                <a:solidFill>
                  <a:schemeClr val="accent1"/>
                </a:solidFill>
              </a:rPr>
              <a:t>250k</a:t>
            </a:r>
            <a:r>
              <a:rPr b="0">
                <a:solidFill>
                  <a:schemeClr val="accent1"/>
                </a:solidFill>
              </a:rPr>
              <a:t>E+240kE=490kE</a:t>
            </a:r>
            <a:r>
              <a:rPr b="0">
                <a:solidFill>
                  <a:schemeClr val="accent1"/>
                </a:solidFill>
              </a:rPr>
              <a:t> for dual Earth pointing actuator</a:t>
            </a:r>
            <a:r>
              <a:rPr b="0">
                <a:solidFill>
                  <a:schemeClr val="accent1"/>
                </a:solidFill>
              </a:rPr>
              <a:t> (MPAc) and Dust Cover</a:t>
            </a:r>
          </a:p>
        </p:txBody>
      </p:sp>
      <p:grpSp>
        <p:nvGrpSpPr>
          <p:cNvPr id="359" name="Group"/>
          <p:cNvGrpSpPr/>
          <p:nvPr/>
        </p:nvGrpSpPr>
        <p:grpSpPr>
          <a:xfrm>
            <a:off x="885639" y="3842175"/>
            <a:ext cx="4931116" cy="8840673"/>
            <a:chOff x="0" y="0"/>
            <a:chExt cx="4931115" cy="8840672"/>
          </a:xfrm>
        </p:grpSpPr>
        <p:pic>
          <p:nvPicPr>
            <p:cNvPr id="354" name="Image" descr="Image"/>
            <p:cNvPicPr>
              <a:picLocks noChangeAspect="1"/>
            </p:cNvPicPr>
            <p:nvPr/>
          </p:nvPicPr>
          <p:blipFill>
            <a:blip r:embed="rId2">
              <a:extLst/>
            </a:blip>
            <a:srcRect l="12384" t="5822" r="5690" b="5822"/>
            <a:stretch>
              <a:fillRect/>
            </a:stretch>
          </p:blipFill>
          <p:spPr>
            <a:xfrm>
              <a:off x="110468" y="1762390"/>
              <a:ext cx="4820648" cy="5190111"/>
            </a:xfrm>
            <a:prstGeom prst="rect">
              <a:avLst/>
            </a:prstGeom>
            <a:ln w="12700" cap="flat">
              <a:noFill/>
              <a:miter lim="400000"/>
            </a:ln>
            <a:effectLst>
              <a:outerShdw sx="100000" sy="100000" kx="0" ky="0" algn="b" rotWithShape="0" blurRad="355600" dist="177800" dir="5400000">
                <a:srgbClr val="000000">
                  <a:alpha val="70000"/>
                </a:srgbClr>
              </a:outerShdw>
            </a:effectLst>
          </p:spPr>
        </p:pic>
        <p:pic>
          <p:nvPicPr>
            <p:cNvPr id="355" name="Image" descr="Image"/>
            <p:cNvPicPr>
              <a:picLocks noChangeAspect="1"/>
            </p:cNvPicPr>
            <p:nvPr/>
          </p:nvPicPr>
          <p:blipFill>
            <a:blip r:embed="rId3">
              <a:extLst/>
            </a:blip>
            <a:stretch>
              <a:fillRect/>
            </a:stretch>
          </p:blipFill>
          <p:spPr>
            <a:xfrm>
              <a:off x="-1" y="0"/>
              <a:ext cx="2878275" cy="1246385"/>
            </a:xfrm>
            <a:prstGeom prst="rect">
              <a:avLst/>
            </a:prstGeom>
            <a:ln w="12700" cap="flat">
              <a:noFill/>
              <a:miter lim="400000"/>
            </a:ln>
            <a:effectLst/>
          </p:spPr>
        </p:pic>
        <p:pic>
          <p:nvPicPr>
            <p:cNvPr id="356" name="Image" descr="Image"/>
            <p:cNvPicPr>
              <a:picLocks noChangeAspect="1"/>
            </p:cNvPicPr>
            <p:nvPr/>
          </p:nvPicPr>
          <p:blipFill>
            <a:blip r:embed="rId4">
              <a:extLst/>
            </a:blip>
            <a:stretch>
              <a:fillRect/>
            </a:stretch>
          </p:blipFill>
          <p:spPr>
            <a:xfrm>
              <a:off x="85350" y="7167228"/>
              <a:ext cx="2000133" cy="1673445"/>
            </a:xfrm>
            <a:prstGeom prst="rect">
              <a:avLst/>
            </a:prstGeom>
            <a:ln w="12700" cap="flat">
              <a:noFill/>
              <a:miter lim="400000"/>
            </a:ln>
            <a:effectLst/>
          </p:spPr>
        </p:pic>
        <p:pic>
          <p:nvPicPr>
            <p:cNvPr id="357" name="Image" descr="Image"/>
            <p:cNvPicPr>
              <a:picLocks noChangeAspect="1"/>
            </p:cNvPicPr>
            <p:nvPr/>
          </p:nvPicPr>
          <p:blipFill>
            <a:blip r:embed="rId5">
              <a:extLst/>
            </a:blip>
            <a:stretch>
              <a:fillRect/>
            </a:stretch>
          </p:blipFill>
          <p:spPr>
            <a:xfrm>
              <a:off x="3082564" y="7200038"/>
              <a:ext cx="1654975" cy="1607829"/>
            </a:xfrm>
            <a:prstGeom prst="rect">
              <a:avLst/>
            </a:prstGeom>
            <a:ln w="12700" cap="flat">
              <a:noFill/>
              <a:miter lim="400000"/>
            </a:ln>
            <a:effectLst/>
          </p:spPr>
        </p:pic>
        <p:pic>
          <p:nvPicPr>
            <p:cNvPr id="358" name="Image" descr="Image"/>
            <p:cNvPicPr>
              <a:picLocks noChangeAspect="1"/>
            </p:cNvPicPr>
            <p:nvPr/>
          </p:nvPicPr>
          <p:blipFill>
            <a:blip r:embed="rId6">
              <a:extLst/>
            </a:blip>
            <a:stretch>
              <a:fillRect/>
            </a:stretch>
          </p:blipFill>
          <p:spPr>
            <a:xfrm>
              <a:off x="3298458" y="41888"/>
              <a:ext cx="1505789" cy="150578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Picture 6" descr="Picture 6"/>
          <p:cNvPicPr>
            <a:picLocks noChangeAspect="1"/>
          </p:cNvPicPr>
          <p:nvPr/>
        </p:nvPicPr>
        <p:blipFill>
          <a:blip r:embed="rId2">
            <a:extLst/>
          </a:blip>
          <a:stretch>
            <a:fillRect/>
          </a:stretch>
        </p:blipFill>
        <p:spPr>
          <a:xfrm>
            <a:off x="16109934" y="7127632"/>
            <a:ext cx="7743069" cy="5807303"/>
          </a:xfrm>
          <a:prstGeom prst="rect">
            <a:avLst/>
          </a:prstGeom>
          <a:ln w="12700">
            <a:miter lim="400000"/>
          </a:ln>
        </p:spPr>
      </p:pic>
      <p:sp>
        <p:nvSpPr>
          <p:cNvPr id="362" name="ESPERIMENTO X 2021"/>
          <p:cNvSpPr txBox="1"/>
          <p:nvPr>
            <p:ph type="title"/>
          </p:nvPr>
        </p:nvSpPr>
        <p:spPr>
          <a:xfrm>
            <a:off x="1206500" y="1079500"/>
            <a:ext cx="21971000" cy="1433164"/>
          </a:xfrm>
          <a:prstGeom prst="rect">
            <a:avLst/>
          </a:prstGeom>
        </p:spPr>
        <p:txBody>
          <a:bodyPr/>
          <a:lstStyle>
            <a:lvl1pPr>
              <a:defRPr spc="-200"/>
            </a:lvl1pPr>
          </a:lstStyle>
          <a:p>
            <a:pPr/>
            <a:r>
              <a:t>QUAX: QUest for AXions</a:t>
            </a:r>
          </a:p>
        </p:txBody>
      </p:sp>
      <p:sp>
        <p:nvSpPr>
          <p:cNvPr id="363" name="Ricerca di assioni Dark Matter (ma=30-60 μeV)"/>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Ricerca di assioni Dark Matter (ma=30-60 μeV)</a:t>
            </a:r>
          </a:p>
        </p:txBody>
      </p:sp>
      <p:sp>
        <p:nvSpPr>
          <p:cNvPr id="364" name="obiettivo"/>
          <p:cNvSpPr txBox="1"/>
          <p:nvPr>
            <p:ph type="body" idx="1"/>
          </p:nvPr>
        </p:nvSpPr>
        <p:spPr>
          <a:xfrm>
            <a:off x="1099740" y="3634439"/>
            <a:ext cx="14777104" cy="9241589"/>
          </a:xfrm>
          <a:prstGeom prst="rect">
            <a:avLst/>
          </a:prstGeom>
        </p:spPr>
        <p:txBody>
          <a:bodyPr/>
          <a:lstStyle/>
          <a:p>
            <a:pPr marL="390143" indent="-390143" defTabSz="1560536">
              <a:lnSpc>
                <a:spcPct val="100000"/>
              </a:lnSpc>
              <a:spcBef>
                <a:spcPts val="600"/>
              </a:spcBef>
              <a:defRPr b="1" sz="2688"/>
            </a:pPr>
            <a:r>
              <a:t>Risultati 2022</a:t>
            </a:r>
            <a:r>
              <a:rPr b="0"/>
              <a:t>:</a:t>
            </a:r>
          </a:p>
          <a:p>
            <a:pPr lvl="1" marL="780287" indent="-390143" defTabSz="1560536">
              <a:lnSpc>
                <a:spcPct val="100000"/>
              </a:lnSpc>
              <a:spcBef>
                <a:spcPts val="600"/>
              </a:spcBef>
              <a:defRPr sz="2688"/>
            </a:pPr>
            <a:r>
              <a:rPr b="1"/>
              <a:t>Analisi</a:t>
            </a:r>
            <a:r>
              <a:t> dati e articolo su ricerca di assioni con cavità dielettrica alto Q con haloscope LNL</a:t>
            </a:r>
          </a:p>
          <a:p>
            <a:pPr lvl="1" marL="780287" indent="-390143" defTabSz="1560536">
              <a:lnSpc>
                <a:spcPct val="100000"/>
              </a:lnSpc>
              <a:spcBef>
                <a:spcPts val="600"/>
              </a:spcBef>
              <a:defRPr sz="2688"/>
            </a:pPr>
            <a:r>
              <a:rPr b="1"/>
              <a:t>Installazione e test magnete 9T</a:t>
            </a:r>
            <a:r>
              <a:t> haloscope LNF (nuovo pulse tube in arrivo)</a:t>
            </a:r>
          </a:p>
          <a:p>
            <a:pPr lvl="1" marL="780287" indent="-390143" defTabSz="1560536">
              <a:lnSpc>
                <a:spcPct val="100000"/>
              </a:lnSpc>
              <a:spcBef>
                <a:spcPts val="600"/>
              </a:spcBef>
              <a:defRPr sz="2688"/>
            </a:pPr>
            <a:r>
              <a:rPr b="1"/>
              <a:t>DAQ</a:t>
            </a:r>
            <a:r>
              <a:t> haloscope LNF</a:t>
            </a:r>
          </a:p>
          <a:p>
            <a:pPr lvl="1" marL="780287" indent="-390143" defTabSz="1560536">
              <a:lnSpc>
                <a:spcPct val="100000"/>
              </a:lnSpc>
              <a:spcBef>
                <a:spcPts val="600"/>
              </a:spcBef>
              <a:defRPr sz="2688"/>
            </a:pPr>
            <a:r>
              <a:t>Fabbricazione e test cavità 8.5 GHz</a:t>
            </a:r>
          </a:p>
          <a:p>
            <a:pPr lvl="1" marL="780287" indent="-390143" defTabSz="1560536">
              <a:lnSpc>
                <a:spcPct val="100000"/>
              </a:lnSpc>
              <a:spcBef>
                <a:spcPts val="600"/>
              </a:spcBef>
              <a:defRPr sz="2688"/>
            </a:pPr>
            <a:r>
              <a:t>Fabbricazione supporti meccanici haloscope e nuovo portacampioni</a:t>
            </a:r>
          </a:p>
          <a:p>
            <a:pPr lvl="1" marL="780287" indent="-390143" defTabSz="1560536">
              <a:lnSpc>
                <a:spcPct val="100000"/>
              </a:lnSpc>
              <a:spcBef>
                <a:spcPts val="600"/>
              </a:spcBef>
              <a:defRPr sz="2688"/>
            </a:pPr>
            <a:r>
              <a:t>In preparazione schermo magnetico e sistema di sintonizzazione frequenza</a:t>
            </a:r>
          </a:p>
          <a:p>
            <a:pPr lvl="1" marL="780287" indent="-390143" defTabSz="1560536">
              <a:lnSpc>
                <a:spcPct val="100000"/>
              </a:lnSpc>
              <a:spcBef>
                <a:spcPts val="600"/>
              </a:spcBef>
              <a:defRPr sz="2688"/>
            </a:pPr>
            <a:r>
              <a:rPr b="1"/>
              <a:t>Run di prova Luglio 2022</a:t>
            </a:r>
            <a:r>
              <a:t> (4T, 20 mK, HEMT, singola frequenza)</a:t>
            </a:r>
          </a:p>
          <a:p>
            <a:pPr lvl="1" marL="780287" indent="-390143" defTabSz="1560536">
              <a:lnSpc>
                <a:spcPct val="100000"/>
              </a:lnSpc>
              <a:spcBef>
                <a:spcPts val="600"/>
              </a:spcBef>
              <a:defRPr sz="2688"/>
            </a:pPr>
            <a:r>
              <a:t>Progettazione e test cavità superconduttive (SQMS, SAMARA)</a:t>
            </a:r>
          </a:p>
          <a:p>
            <a:pPr lvl="1" marL="780287" indent="-390143" defTabSz="1560536">
              <a:lnSpc>
                <a:spcPct val="100000"/>
              </a:lnSpc>
              <a:spcBef>
                <a:spcPts val="600"/>
              </a:spcBef>
              <a:defRPr sz="2688"/>
            </a:pPr>
            <a:r>
              <a:t>Test del dispositivo con 10 flux qubits per single photond etection (SUPERGALAX)</a:t>
            </a:r>
            <a:br/>
          </a:p>
          <a:p>
            <a:pPr marL="390143" indent="-390143" defTabSz="1560536">
              <a:lnSpc>
                <a:spcPct val="100000"/>
              </a:lnSpc>
              <a:spcBef>
                <a:spcPts val="600"/>
              </a:spcBef>
              <a:defRPr b="1" sz="2688"/>
            </a:pPr>
            <a:r>
              <a:t>Obiettivi/Milestone 2023:</a:t>
            </a:r>
          </a:p>
          <a:p>
            <a:pPr lvl="1" marL="780287" indent="-390143" defTabSz="1560536">
              <a:lnSpc>
                <a:spcPct val="100000"/>
              </a:lnSpc>
              <a:spcBef>
                <a:spcPts val="600"/>
              </a:spcBef>
              <a:defRPr sz="2688"/>
            </a:pPr>
            <a:r>
              <a:t>Run con magnete 9T cavità rame 8.5 GHz a 20 mK con sistema di tuning (scan 100 MHz)</a:t>
            </a:r>
          </a:p>
          <a:p>
            <a:pPr lvl="1" marL="780287" indent="-390143" defTabSz="1560536">
              <a:lnSpc>
                <a:spcPct val="100000"/>
              </a:lnSpc>
              <a:spcBef>
                <a:spcPts val="600"/>
              </a:spcBef>
              <a:defRPr sz="2688"/>
            </a:pPr>
            <a:r>
              <a:t>Run con amplificazione parametrica da JPA (QubIT) o TWPA (DART WARS)</a:t>
            </a:r>
          </a:p>
          <a:p>
            <a:pPr lvl="1" marL="780287" indent="-390143" defTabSz="1560536">
              <a:lnSpc>
                <a:spcPct val="100000"/>
              </a:lnSpc>
              <a:spcBef>
                <a:spcPts val="600"/>
              </a:spcBef>
              <a:defRPr sz="2688"/>
            </a:pPr>
            <a:r>
              <a:t>Disegno e fabbricazione multicavità e sistema di tuning</a:t>
            </a:r>
          </a:p>
          <a:p>
            <a:pPr lvl="1" marL="780287" indent="-390143" defTabSz="1560536">
              <a:lnSpc>
                <a:spcPct val="100000"/>
              </a:lnSpc>
              <a:spcBef>
                <a:spcPts val="600"/>
              </a:spcBef>
              <a:defRPr sz="2688"/>
            </a:pPr>
            <a:r>
              <a:t>Test single photon detector (SUPERGALAX)</a:t>
            </a:r>
          </a:p>
          <a:p>
            <a:pPr lvl="1" marL="780287" indent="-390143" defTabSz="1560536">
              <a:lnSpc>
                <a:spcPct val="100000"/>
              </a:lnSpc>
              <a:spcBef>
                <a:spcPts val="600"/>
              </a:spcBef>
              <a:defRPr sz="2688"/>
            </a:pPr>
            <a:r>
              <a:t>Run con cavità superconduttiva Nb3Sn (SQMS)</a:t>
            </a:r>
          </a:p>
        </p:txBody>
      </p:sp>
      <p:sp>
        <p:nvSpPr>
          <p:cNvPr id="365" name="TextBox 6"/>
          <p:cNvSpPr txBox="1"/>
          <p:nvPr/>
        </p:nvSpPr>
        <p:spPr>
          <a:xfrm>
            <a:off x="20762211" y="4632371"/>
            <a:ext cx="2688032"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a:solidFill>
                  <a:srgbClr val="FFFFFF"/>
                </a:solidFill>
              </a:defRPr>
            </a:lvl1pPr>
          </a:lstStyle>
          <a:p>
            <a:pPr/>
            <a:r>
              <a:t>LNF SITE</a:t>
            </a:r>
          </a:p>
        </p:txBody>
      </p:sp>
      <p:graphicFrame>
        <p:nvGraphicFramePr>
          <p:cNvPr id="366" name="Table 1"/>
          <p:cNvGraphicFramePr/>
          <p:nvPr/>
        </p:nvGraphicFramePr>
        <p:xfrm>
          <a:off x="17398672" y="1062711"/>
          <a:ext cx="5615540" cy="256975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615539"/>
              </a:tblGrid>
              <a:tr h="428293">
                <a:tc>
                  <a:txBody>
                    <a:bodyPr/>
                    <a:lstStyle/>
                    <a:p>
                      <a:pPr>
                        <a:defRPr b="0"/>
                      </a:pPr>
                      <a:r>
                        <a:rPr b="1" sz="2400">
                          <a:solidFill>
                            <a:srgbClr val="FFFFFF"/>
                          </a:solidFill>
                        </a:rPr>
                        <a:t>QUAX Collaboration</a:t>
                      </a:r>
                    </a:p>
                  </a:txBody>
                  <a:tcPr marL="45720" marR="45720" marT="45720" marB="45720" anchor="t" anchorCtr="0" horzOverflow="overflow">
                    <a:lnL w="12700">
                      <a:miter lim="400000"/>
                    </a:lnL>
                    <a:lnR w="12700">
                      <a:miter lim="400000"/>
                    </a:lnR>
                    <a:lnT w="25400">
                      <a:solidFill>
                        <a:srgbClr val="000000"/>
                      </a:solidFill>
                    </a:lnT>
                    <a:lnB w="25400">
                      <a:solidFill>
                        <a:srgbClr val="000000"/>
                      </a:solidFill>
                    </a:lnB>
                    <a:solidFill>
                      <a:schemeClr val="accent1"/>
                    </a:solidFill>
                  </a:tcPr>
                </a:tc>
              </a:tr>
              <a:tr h="428293">
                <a:tc>
                  <a:txBody>
                    <a:bodyPr/>
                    <a:lstStyle/>
                    <a:p>
                      <a:pPr/>
                      <a:r>
                        <a:rPr sz="2400"/>
                        <a:t>Padova (Resp. Naz. G. Carugno)</a:t>
                      </a:r>
                    </a:p>
                  </a:txBody>
                  <a:tcPr marL="45720" marR="45720" marT="45720" marB="45720" anchor="t" anchorCtr="0" horzOverflow="overflow">
                    <a:lnL w="12700">
                      <a:miter lim="400000"/>
                    </a:lnL>
                    <a:lnR w="12700">
                      <a:miter lim="400000"/>
                    </a:lnR>
                    <a:lnT w="25400">
                      <a:solidFill>
                        <a:srgbClr val="000000"/>
                      </a:solidFill>
                    </a:lnT>
                    <a:lnB w="12700">
                      <a:miter lim="400000"/>
                    </a:lnB>
                    <a:solidFill>
                      <a:srgbClr val="E6E6E6"/>
                    </a:solidFill>
                  </a:tcPr>
                </a:tc>
              </a:tr>
              <a:tr h="428293">
                <a:tc>
                  <a:txBody>
                    <a:bodyPr/>
                    <a:lstStyle/>
                    <a:p>
                      <a:pPr/>
                      <a:r>
                        <a:rPr sz="2400"/>
                        <a:t>LNL</a:t>
                      </a:r>
                    </a:p>
                  </a:txBody>
                  <a:tcPr marL="45720" marR="45720" marT="45720" marB="45720" anchor="t" anchorCtr="0" horzOverflow="overflow">
                    <a:lnL w="12700">
                      <a:miter lim="400000"/>
                    </a:lnL>
                    <a:lnR w="12700">
                      <a:miter lim="400000"/>
                    </a:lnR>
                    <a:lnT w="12700">
                      <a:miter lim="400000"/>
                    </a:lnT>
                    <a:lnB w="12700">
                      <a:miter lim="400000"/>
                    </a:lnB>
                    <a:solidFill>
                      <a:srgbClr val="FFFFFF"/>
                    </a:solidFill>
                  </a:tcPr>
                </a:tc>
              </a:tr>
              <a:tr h="428293">
                <a:tc>
                  <a:txBody>
                    <a:bodyPr/>
                    <a:lstStyle/>
                    <a:p>
                      <a:pPr/>
                      <a:r>
                        <a:rPr sz="2400"/>
                        <a:t>LNF</a:t>
                      </a:r>
                    </a:p>
                  </a:txBody>
                  <a:tcPr marL="45720" marR="45720" marT="45720" marB="45720" anchor="t" anchorCtr="0" horzOverflow="overflow">
                    <a:lnL w="12700">
                      <a:miter lim="400000"/>
                    </a:lnL>
                    <a:lnR w="12700">
                      <a:miter lim="400000"/>
                    </a:lnR>
                    <a:lnT w="12700">
                      <a:miter lim="400000"/>
                    </a:lnT>
                    <a:lnB w="12700">
                      <a:miter lim="400000"/>
                    </a:lnB>
                    <a:solidFill>
                      <a:srgbClr val="E6E6E6"/>
                    </a:solidFill>
                  </a:tcPr>
                </a:tc>
              </a:tr>
              <a:tr h="428293">
                <a:tc>
                  <a:txBody>
                    <a:bodyPr/>
                    <a:lstStyle/>
                    <a:p>
                      <a:pPr/>
                      <a:r>
                        <a:rPr sz="2400"/>
                        <a:t>TIFPA</a:t>
                      </a:r>
                    </a:p>
                  </a:txBody>
                  <a:tcPr marL="45720" marR="45720" marT="45720" marB="45720" anchor="t" anchorCtr="0" horzOverflow="overflow">
                    <a:lnL w="12700">
                      <a:miter lim="400000"/>
                    </a:lnL>
                    <a:lnR w="12700">
                      <a:miter lim="400000"/>
                    </a:lnR>
                    <a:lnT w="12700">
                      <a:miter lim="400000"/>
                    </a:lnT>
                    <a:lnB w="12700">
                      <a:miter lim="400000"/>
                    </a:lnB>
                    <a:solidFill>
                      <a:srgbClr val="FFFFFF"/>
                    </a:solidFill>
                  </a:tcPr>
                </a:tc>
              </a:tr>
              <a:tr h="428293">
                <a:tc>
                  <a:txBody>
                    <a:bodyPr/>
                    <a:lstStyle/>
                    <a:p>
                      <a:pPr/>
                      <a:r>
                        <a:rPr sz="2400"/>
                        <a:t>Salerno</a:t>
                      </a:r>
                    </a:p>
                  </a:txBody>
                  <a:tcPr marL="45720" marR="45720" marT="45720" marB="45720" anchor="t" anchorCtr="0" horzOverflow="overflow">
                    <a:lnL w="12700">
                      <a:miter lim="400000"/>
                    </a:lnL>
                    <a:lnR w="12700">
                      <a:miter lim="400000"/>
                    </a:lnR>
                    <a:lnT w="12700">
                      <a:miter lim="400000"/>
                    </a:lnT>
                    <a:lnB w="25400">
                      <a:solidFill>
                        <a:srgbClr val="000000"/>
                      </a:solidFill>
                    </a:lnB>
                    <a:solidFill>
                      <a:srgbClr val="E6E6E6"/>
                    </a:solidFill>
                  </a:tcPr>
                </a:tc>
              </a:tr>
            </a:tbl>
          </a:graphicData>
        </a:graphic>
      </p:graphicFrame>
      <p:pic>
        <p:nvPicPr>
          <p:cNvPr id="367" name="Picture 8" descr="Picture 8"/>
          <p:cNvPicPr>
            <a:picLocks noChangeAspect="1"/>
          </p:cNvPicPr>
          <p:nvPr/>
        </p:nvPicPr>
        <p:blipFill>
          <a:blip r:embed="rId3">
            <a:extLst/>
          </a:blip>
          <a:stretch>
            <a:fillRect/>
          </a:stretch>
        </p:blipFill>
        <p:spPr>
          <a:xfrm>
            <a:off x="16740213" y="4018156"/>
            <a:ext cx="5186485" cy="4309551"/>
          </a:xfrm>
          <a:prstGeom prst="rect">
            <a:avLst/>
          </a:prstGeom>
          <a:ln w="12700">
            <a:miter lim="400000"/>
          </a:ln>
        </p:spPr>
      </p:pic>
      <p:pic>
        <p:nvPicPr>
          <p:cNvPr id="368" name="Picture 9" descr="Picture 9"/>
          <p:cNvPicPr>
            <a:picLocks noChangeAspect="1"/>
          </p:cNvPicPr>
          <p:nvPr/>
        </p:nvPicPr>
        <p:blipFill>
          <a:blip r:embed="rId4">
            <a:extLst/>
          </a:blip>
          <a:stretch>
            <a:fillRect/>
          </a:stretch>
        </p:blipFill>
        <p:spPr>
          <a:xfrm>
            <a:off x="22790069" y="7299162"/>
            <a:ext cx="921083" cy="93478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Picture 15" descr="Picture 15"/>
          <p:cNvPicPr>
            <a:picLocks noChangeAspect="1"/>
          </p:cNvPicPr>
          <p:nvPr/>
        </p:nvPicPr>
        <p:blipFill>
          <a:blip r:embed="rId2">
            <a:extLst/>
          </a:blip>
          <a:srcRect l="23282" t="0" r="24560" b="0"/>
          <a:stretch>
            <a:fillRect/>
          </a:stretch>
        </p:blipFill>
        <p:spPr>
          <a:xfrm>
            <a:off x="18677926" y="4052399"/>
            <a:ext cx="4738981" cy="9360001"/>
          </a:xfrm>
          <a:prstGeom prst="rect">
            <a:avLst/>
          </a:prstGeom>
          <a:ln w="12700">
            <a:miter lim="400000"/>
          </a:ln>
        </p:spPr>
      </p:pic>
      <p:pic>
        <p:nvPicPr>
          <p:cNvPr id="371" name="Picture 5" descr="Picture 5"/>
          <p:cNvPicPr>
            <a:picLocks noChangeAspect="1"/>
          </p:cNvPicPr>
          <p:nvPr/>
        </p:nvPicPr>
        <p:blipFill>
          <a:blip r:embed="rId3">
            <a:extLst/>
          </a:blip>
          <a:stretch>
            <a:fillRect/>
          </a:stretch>
        </p:blipFill>
        <p:spPr>
          <a:xfrm>
            <a:off x="2833228" y="8472347"/>
            <a:ext cx="3832467" cy="4680001"/>
          </a:xfrm>
          <a:prstGeom prst="rect">
            <a:avLst/>
          </a:prstGeom>
          <a:ln w="12700">
            <a:miter lim="400000"/>
          </a:ln>
        </p:spPr>
      </p:pic>
      <p:pic>
        <p:nvPicPr>
          <p:cNvPr id="372" name="Picture 6" descr="Picture 6"/>
          <p:cNvPicPr>
            <a:picLocks noChangeAspect="1"/>
          </p:cNvPicPr>
          <p:nvPr/>
        </p:nvPicPr>
        <p:blipFill>
          <a:blip r:embed="rId4">
            <a:extLst/>
          </a:blip>
          <a:stretch>
            <a:fillRect/>
          </a:stretch>
        </p:blipFill>
        <p:spPr>
          <a:xfrm rot="5400000">
            <a:off x="7130233" y="5669615"/>
            <a:ext cx="8640001" cy="6480001"/>
          </a:xfrm>
          <a:prstGeom prst="rect">
            <a:avLst/>
          </a:prstGeom>
          <a:ln w="12700">
            <a:miter lim="400000"/>
          </a:ln>
        </p:spPr>
      </p:pic>
      <p:sp>
        <p:nvSpPr>
          <p:cNvPr id="373" name="TextBox 7"/>
          <p:cNvSpPr txBox="1"/>
          <p:nvPr/>
        </p:nvSpPr>
        <p:spPr>
          <a:xfrm>
            <a:off x="975043" y="9057908"/>
            <a:ext cx="1970206" cy="139979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lnSpc>
                <a:spcPct val="100000"/>
              </a:lnSpc>
              <a:spcBef>
                <a:spcPts val="0"/>
              </a:spcBef>
              <a:defRPr sz="2800">
                <a:latin typeface="Calibri"/>
                <a:ea typeface="Calibri"/>
                <a:cs typeface="Calibri"/>
                <a:sym typeface="Calibri"/>
              </a:defRPr>
            </a:lvl1pPr>
          </a:lstStyle>
          <a:p>
            <a:pPr/>
            <a:r>
              <a:t>Sensore di campo magnetico</a:t>
            </a:r>
          </a:p>
        </p:txBody>
      </p:sp>
      <p:sp>
        <p:nvSpPr>
          <p:cNvPr id="374" name="TextBox 8"/>
          <p:cNvSpPr txBox="1"/>
          <p:nvPr/>
        </p:nvSpPr>
        <p:spPr>
          <a:xfrm>
            <a:off x="2924667" y="12475240"/>
            <a:ext cx="2594889" cy="58848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3200">
                <a:latin typeface="Calibri"/>
                <a:ea typeface="Calibri"/>
                <a:cs typeface="Calibri"/>
                <a:sym typeface="Calibri"/>
              </a:defRPr>
            </a:lvl1pPr>
          </a:lstStyle>
          <a:p>
            <a:pPr/>
            <a:r>
              <a:t>Portacampioni</a:t>
            </a:r>
          </a:p>
        </p:txBody>
      </p:sp>
      <p:sp>
        <p:nvSpPr>
          <p:cNvPr id="375" name="Straight Arrow Connector 9"/>
          <p:cNvSpPr/>
          <p:nvPr/>
        </p:nvSpPr>
        <p:spPr>
          <a:xfrm flipV="1">
            <a:off x="6665693" y="10258123"/>
            <a:ext cx="3750722" cy="554226"/>
          </a:xfrm>
          <a:prstGeom prst="line">
            <a:avLst/>
          </a:prstGeom>
          <a:ln w="76200">
            <a:solidFill>
              <a:srgbClr val="ED7D31"/>
            </a:solidFill>
            <a:miter/>
            <a:tailEnd type="triangle"/>
          </a:ln>
        </p:spPr>
        <p:txBody>
          <a:bodyPr tIns="91439" bIns="91439"/>
          <a:lstStyle/>
          <a:p>
            <a:pPr defTabSz="1828800">
              <a:lnSpc>
                <a:spcPct val="100000"/>
              </a:lnSpc>
              <a:spcBef>
                <a:spcPts val="0"/>
              </a:spcBef>
              <a:defRPr sz="3600">
                <a:latin typeface="Calibri"/>
                <a:ea typeface="Calibri"/>
                <a:cs typeface="Calibri"/>
                <a:sym typeface="Calibri"/>
              </a:defRPr>
            </a:pPr>
          </a:p>
        </p:txBody>
      </p:sp>
      <p:pic>
        <p:nvPicPr>
          <p:cNvPr id="376" name="Content Placeholder 5" descr="Content Placeholder 5"/>
          <p:cNvPicPr>
            <a:picLocks noChangeAspect="1"/>
          </p:cNvPicPr>
          <p:nvPr/>
        </p:nvPicPr>
        <p:blipFill>
          <a:blip r:embed="rId5">
            <a:extLst/>
          </a:blip>
          <a:srcRect l="8138" t="28690" r="3015" b="30889"/>
          <a:stretch>
            <a:fillRect/>
          </a:stretch>
        </p:blipFill>
        <p:spPr>
          <a:xfrm rot="16200000">
            <a:off x="12460940" y="7439429"/>
            <a:ext cx="8651627" cy="2952001"/>
          </a:xfrm>
          <a:prstGeom prst="rect">
            <a:avLst/>
          </a:prstGeom>
          <a:ln w="12700">
            <a:miter lim="400000"/>
          </a:ln>
        </p:spPr>
      </p:pic>
      <p:pic>
        <p:nvPicPr>
          <p:cNvPr id="377" name="Picture 11" descr="Picture 11"/>
          <p:cNvPicPr>
            <a:picLocks noChangeAspect="1"/>
          </p:cNvPicPr>
          <p:nvPr/>
        </p:nvPicPr>
        <p:blipFill>
          <a:blip r:embed="rId6">
            <a:extLst/>
          </a:blip>
          <a:stretch>
            <a:fillRect/>
          </a:stretch>
        </p:blipFill>
        <p:spPr>
          <a:xfrm>
            <a:off x="8210233" y="269616"/>
            <a:ext cx="5964065" cy="4320000"/>
          </a:xfrm>
          <a:prstGeom prst="rect">
            <a:avLst/>
          </a:prstGeom>
          <a:ln w="12700">
            <a:miter lim="400000"/>
          </a:ln>
        </p:spPr>
      </p:pic>
      <p:pic>
        <p:nvPicPr>
          <p:cNvPr id="378" name="Picture 12" descr="Picture 12"/>
          <p:cNvPicPr>
            <a:picLocks noChangeAspect="1"/>
          </p:cNvPicPr>
          <p:nvPr/>
        </p:nvPicPr>
        <p:blipFill>
          <a:blip r:embed="rId7">
            <a:extLst/>
          </a:blip>
          <a:stretch>
            <a:fillRect/>
          </a:stretch>
        </p:blipFill>
        <p:spPr>
          <a:xfrm rot="5400000">
            <a:off x="-66730" y="1327212"/>
            <a:ext cx="7680001" cy="5760000"/>
          </a:xfrm>
          <a:prstGeom prst="rect">
            <a:avLst/>
          </a:prstGeom>
          <a:ln w="12700">
            <a:miter lim="400000"/>
          </a:ln>
        </p:spPr>
      </p:pic>
      <p:pic>
        <p:nvPicPr>
          <p:cNvPr id="379" name="Immagine 8" descr="Immagine 8"/>
          <p:cNvPicPr>
            <a:picLocks noChangeAspect="1"/>
          </p:cNvPicPr>
          <p:nvPr/>
        </p:nvPicPr>
        <p:blipFill>
          <a:blip r:embed="rId8">
            <a:extLst/>
          </a:blip>
          <a:stretch>
            <a:fillRect/>
          </a:stretch>
        </p:blipFill>
        <p:spPr>
          <a:xfrm>
            <a:off x="14831683" y="60594"/>
            <a:ext cx="5122607" cy="3960001"/>
          </a:xfrm>
          <a:prstGeom prst="rect">
            <a:avLst/>
          </a:prstGeom>
          <a:ln w="12700">
            <a:miter lim="400000"/>
          </a:ln>
        </p:spPr>
      </p:pic>
      <p:pic>
        <p:nvPicPr>
          <p:cNvPr id="380" name="Picture 14" descr="Picture 14"/>
          <p:cNvPicPr>
            <a:picLocks noChangeAspect="1"/>
          </p:cNvPicPr>
          <p:nvPr/>
        </p:nvPicPr>
        <p:blipFill>
          <a:blip r:embed="rId9">
            <a:extLst/>
          </a:blip>
          <a:stretch>
            <a:fillRect/>
          </a:stretch>
        </p:blipFill>
        <p:spPr>
          <a:xfrm>
            <a:off x="18513519" y="367212"/>
            <a:ext cx="4903387" cy="4320000"/>
          </a:xfrm>
          <a:prstGeom prst="rect">
            <a:avLst/>
          </a:prstGeom>
          <a:ln w="12700">
            <a:miter lim="400000"/>
          </a:ln>
        </p:spPr>
      </p:pic>
      <p:sp>
        <p:nvSpPr>
          <p:cNvPr id="381" name="TextBox 16"/>
          <p:cNvSpPr txBox="1"/>
          <p:nvPr/>
        </p:nvSpPr>
        <p:spPr>
          <a:xfrm>
            <a:off x="3418383" y="7308547"/>
            <a:ext cx="2914001" cy="64077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3600">
                <a:latin typeface="Calibri"/>
                <a:ea typeface="Calibri"/>
                <a:cs typeface="Calibri"/>
                <a:sym typeface="Calibri"/>
              </a:defRPr>
            </a:lvl1pPr>
          </a:lstStyle>
          <a:p>
            <a:pPr/>
            <a:r>
              <a:t>DAQ con FPGA</a:t>
            </a:r>
          </a:p>
        </p:txBody>
      </p:sp>
      <p:sp>
        <p:nvSpPr>
          <p:cNvPr id="382" name="TextBox 17"/>
          <p:cNvSpPr txBox="1"/>
          <p:nvPr/>
        </p:nvSpPr>
        <p:spPr>
          <a:xfrm>
            <a:off x="9489446" y="11582989"/>
            <a:ext cx="3889123" cy="64077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3600">
                <a:latin typeface="Calibri"/>
                <a:ea typeface="Calibri"/>
                <a:cs typeface="Calibri"/>
                <a:sym typeface="Calibri"/>
              </a:defRPr>
            </a:lvl1pPr>
          </a:lstStyle>
          <a:p>
            <a:pPr/>
            <a:r>
              <a:t>Schermo magnetico</a:t>
            </a:r>
          </a:p>
        </p:txBody>
      </p:sp>
      <p:sp>
        <p:nvSpPr>
          <p:cNvPr id="383" name="TextBox 18"/>
          <p:cNvSpPr txBox="1"/>
          <p:nvPr/>
        </p:nvSpPr>
        <p:spPr>
          <a:xfrm>
            <a:off x="16068225" y="3053302"/>
            <a:ext cx="1430780" cy="64077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lnSpc>
                <a:spcPct val="100000"/>
              </a:lnSpc>
              <a:spcBef>
                <a:spcPts val="0"/>
              </a:spcBef>
              <a:defRPr sz="3600">
                <a:latin typeface="Calibri"/>
                <a:ea typeface="Calibri"/>
                <a:cs typeface="Calibri"/>
                <a:sym typeface="Calibri"/>
              </a:defRPr>
            </a:lvl1pPr>
          </a:lstStyle>
          <a:p>
            <a:pPr/>
            <a:r>
              <a:t>Tuning</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ESPERIMENTO X 2021"/>
          <p:cNvSpPr txBox="1"/>
          <p:nvPr>
            <p:ph type="title"/>
          </p:nvPr>
        </p:nvSpPr>
        <p:spPr>
          <a:xfrm>
            <a:off x="1206500" y="1079500"/>
            <a:ext cx="21971000" cy="1433164"/>
          </a:xfrm>
          <a:prstGeom prst="rect">
            <a:avLst/>
          </a:prstGeom>
        </p:spPr>
        <p:txBody>
          <a:bodyPr/>
          <a:lstStyle>
            <a:lvl1pPr>
              <a:defRPr spc="-200"/>
            </a:lvl1pPr>
          </a:lstStyle>
          <a:p>
            <a:pPr/>
            <a:r>
              <a:t>QUAX: QUest for AXions (2022)</a:t>
            </a:r>
          </a:p>
        </p:txBody>
      </p:sp>
      <p:sp>
        <p:nvSpPr>
          <p:cNvPr id="386" name="QUAX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QUAX @ LNF</a:t>
            </a:r>
          </a:p>
        </p:txBody>
      </p:sp>
      <p:sp>
        <p:nvSpPr>
          <p:cNvPr id="387" name="Slide Subtitle"/>
          <p:cNvSpPr txBox="1"/>
          <p:nvPr>
            <p:ph type="body" idx="1"/>
          </p:nvPr>
        </p:nvSpPr>
        <p:spPr>
          <a:xfrm>
            <a:off x="4667646" y="3280328"/>
            <a:ext cx="18713054" cy="9726235"/>
          </a:xfrm>
          <a:prstGeom prst="rect">
            <a:avLst/>
          </a:prstGeom>
        </p:spPr>
        <p:txBody>
          <a:bodyPr/>
          <a:lstStyle/>
          <a:p>
            <a:pPr marL="512063" indent="-512063" defTabSz="2048203">
              <a:lnSpc>
                <a:spcPct val="100000"/>
              </a:lnSpc>
              <a:spcBef>
                <a:spcPts val="800"/>
              </a:spcBef>
              <a:defRPr b="1" sz="4032"/>
            </a:pPr>
            <a:r>
              <a:t>FTE: </a:t>
            </a:r>
            <a:r>
              <a:rPr b="0"/>
              <a:t>LNF  2,3+1 FTE: C.Gatti (60%, Resp. Loc.), D.Alesini (20%), D.Babusci (30%), D.Di Gioacchino (50%), C.Ligi (40%), G.Maccarrone (30%), A.D’Elia (100%).</a:t>
            </a:r>
            <a:endParaRPr b="0"/>
          </a:p>
          <a:p>
            <a:pPr marL="512063" indent="-512063" defTabSz="2048203">
              <a:lnSpc>
                <a:spcPct val="100000"/>
              </a:lnSpc>
              <a:spcBef>
                <a:spcPts val="800"/>
              </a:spcBef>
              <a:defRPr b="1" sz="4032"/>
            </a:pPr>
          </a:p>
          <a:p>
            <a:pPr marL="512063" indent="-512063" defTabSz="2048203">
              <a:lnSpc>
                <a:spcPct val="100000"/>
              </a:lnSpc>
              <a:spcBef>
                <a:spcPts val="800"/>
              </a:spcBef>
              <a:defRPr b="1" sz="4032"/>
            </a:pPr>
            <a:r>
              <a:t>Attività a carico LNF: </a:t>
            </a:r>
          </a:p>
          <a:p>
            <a:pPr lvl="1" marL="1024127" indent="-512063" defTabSz="2048203">
              <a:lnSpc>
                <a:spcPct val="100000"/>
              </a:lnSpc>
              <a:spcBef>
                <a:spcPts val="800"/>
              </a:spcBef>
              <a:defRPr sz="4032"/>
            </a:pPr>
            <a:r>
              <a:t>Haloscope LNF</a:t>
            </a:r>
          </a:p>
          <a:p>
            <a:pPr lvl="1" marL="1024127" indent="-512063" defTabSz="2048203">
              <a:lnSpc>
                <a:spcPct val="100000"/>
              </a:lnSpc>
              <a:spcBef>
                <a:spcPts val="800"/>
              </a:spcBef>
              <a:defRPr sz="4032"/>
            </a:pPr>
            <a:r>
              <a:t>Richieste CSNII 2023: DAQ computing (15 k€); 10 k€ (gas cryo); termometri (10k); 20 k€ (consumi); Chiller (sj 20 k€); missioni (10 k€).</a:t>
            </a:r>
          </a:p>
          <a:p>
            <a:pPr marL="512063" indent="-512063" defTabSz="2048203">
              <a:lnSpc>
                <a:spcPct val="100000"/>
              </a:lnSpc>
              <a:spcBef>
                <a:spcPts val="800"/>
              </a:spcBef>
              <a:defRPr b="1" sz="4032"/>
            </a:pPr>
          </a:p>
          <a:p>
            <a:pPr marL="512063" indent="-512063" defTabSz="2048203">
              <a:lnSpc>
                <a:spcPct val="100000"/>
              </a:lnSpc>
              <a:spcBef>
                <a:spcPts val="800"/>
              </a:spcBef>
              <a:defRPr b="1" sz="4032"/>
            </a:pPr>
            <a:r>
              <a:t>Richieste LNF 2023: </a:t>
            </a:r>
            <a:r>
              <a:rPr b="0"/>
              <a:t>4 mu tecnico meccanico; 4 mu tecnico elettronico; 4 mu progettazione meccanica (DA); 4 mu progettazione elettronica; 4 mu officina meccanica. (In linea con richieste 2022)</a:t>
            </a:r>
            <a:endParaRPr b="0"/>
          </a:p>
          <a:p>
            <a:pPr marL="512063" indent="-512063" defTabSz="2048203">
              <a:lnSpc>
                <a:spcPct val="100000"/>
              </a:lnSpc>
              <a:spcBef>
                <a:spcPts val="800"/>
              </a:spcBef>
              <a:defRPr b="1" sz="4032"/>
            </a:pPr>
          </a:p>
          <a:p>
            <a:pPr marL="512063" indent="-512063" defTabSz="2048203">
              <a:lnSpc>
                <a:spcPct val="100000"/>
              </a:lnSpc>
              <a:spcBef>
                <a:spcPts val="800"/>
              </a:spcBef>
              <a:defRPr b="1" sz="4032"/>
            </a:pPr>
            <a:r>
              <a:t>Fondi Esterni: </a:t>
            </a:r>
            <a:r>
              <a:rPr b="0">
                <a:solidFill>
                  <a:schemeClr val="accent1"/>
                </a:solidFill>
              </a:rPr>
              <a:t>SUPERGALAX, SQMS </a:t>
            </a:r>
          </a:p>
        </p:txBody>
      </p:sp>
      <p:pic>
        <p:nvPicPr>
          <p:cNvPr id="388" name="Picture 5" descr="Picture 5"/>
          <p:cNvPicPr>
            <a:picLocks noChangeAspect="1"/>
          </p:cNvPicPr>
          <p:nvPr/>
        </p:nvPicPr>
        <p:blipFill>
          <a:blip r:embed="rId2">
            <a:extLst/>
          </a:blip>
          <a:stretch>
            <a:fillRect/>
          </a:stretch>
        </p:blipFill>
        <p:spPr>
          <a:xfrm>
            <a:off x="534048" y="5651579"/>
            <a:ext cx="3840002" cy="43200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CSN II @ LNF - Preventivi 2022/DRAFT"/>
          <p:cNvSpPr txBox="1"/>
          <p:nvPr>
            <p:ph type="title"/>
          </p:nvPr>
        </p:nvSpPr>
        <p:spPr>
          <a:prstGeom prst="rect">
            <a:avLst/>
          </a:prstGeom>
        </p:spPr>
        <p:txBody>
          <a:bodyPr/>
          <a:lstStyle/>
          <a:p>
            <a:pPr/>
            <a:r>
              <a:t>CSN II @ LNF - Preventivi 2022/DRAFT</a:t>
            </a:r>
          </a:p>
        </p:txBody>
      </p:sp>
      <p:graphicFrame>
        <p:nvGraphicFramePr>
          <p:cNvPr id="391" name="Table 2"/>
          <p:cNvGraphicFramePr/>
          <p:nvPr/>
        </p:nvGraphicFramePr>
        <p:xfrm>
          <a:off x="1384578" y="2750993"/>
          <a:ext cx="20875089" cy="1003111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5907431"/>
                <a:gridCol w="2237816"/>
                <a:gridCol w="2140578"/>
                <a:gridCol w="2169505"/>
                <a:gridCol w="2180399"/>
                <a:gridCol w="2378460"/>
                <a:gridCol w="2043448"/>
                <a:gridCol w="2303202"/>
              </a:tblGrid>
              <a:tr h="1005188">
                <a:tc>
                  <a:txBody>
                    <a:bodyPr/>
                    <a:lstStyle/>
                    <a:p>
                      <a:pPr defTabSz="914400">
                        <a:defRPr b="0"/>
                      </a:pPr>
                      <a:r>
                        <a:rPr b="1" sz="3000">
                          <a:solidFill>
                            <a:srgbClr val="FFFFFF"/>
                          </a:solidFill>
                        </a:rPr>
                        <a:t>SIGLA</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gridSpan="2">
                  <a:txBody>
                    <a:bodyPr/>
                    <a:lstStyle/>
                    <a:p>
                      <a:pPr defTabSz="914400">
                        <a:defRPr b="0"/>
                      </a:pPr>
                      <a:r>
                        <a:rPr b="1" sz="3000">
                          <a:solidFill>
                            <a:srgbClr val="FFFFFF"/>
                          </a:solidFill>
                        </a:rPr>
                        <a:t>RICERCATORI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gridSpan="2">
                  <a:txBody>
                    <a:bodyPr/>
                    <a:lstStyle/>
                    <a:p>
                      <a:pPr defTabSz="914400">
                        <a:defRPr b="0"/>
                      </a:pPr>
                      <a:r>
                        <a:rPr b="1" sz="3000">
                          <a:solidFill>
                            <a:srgbClr val="FFFFFF"/>
                          </a:solidFill>
                        </a:rPr>
                        <a:t>TECNOLOGI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a:txBody>
                    <a:bodyPr/>
                    <a:lstStyle/>
                    <a:p>
                      <a:pPr defTabSz="914400">
                        <a:defRPr b="0"/>
                      </a:pPr>
                      <a:r>
                        <a:rPr b="1" sz="3000">
                          <a:solidFill>
                            <a:srgbClr val="FFFFFF"/>
                          </a:solidFill>
                        </a:rPr>
                        <a:t>TOT.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 /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r h="652010">
                <a:tc>
                  <a:txBody>
                    <a:bodyPr/>
                    <a:lstStyle/>
                    <a:p>
                      <a:pPr algn="l" defTabSz="821531">
                        <a:spcBef>
                          <a:spcPts val="2800"/>
                        </a:spcBef>
                        <a:defRPr b="0" sz="2800"/>
                      </a:pPr>
                      <a:r>
                        <a:rPr b="1"/>
                        <a:t>CUORE_CUPID</a:t>
                      </a:r>
                      <a:r>
                        <a:t> (A. Franceschi)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25588">
                <a:tc>
                  <a:txBody>
                    <a:bodyPr/>
                    <a:lstStyle/>
                    <a:p>
                      <a:pPr algn="l" defTabSz="821531">
                        <a:spcBef>
                          <a:spcPts val="2800"/>
                        </a:spcBef>
                        <a:defRPr b="0" sz="2800"/>
                      </a:pPr>
                      <a:r>
                        <a:rPr b="1"/>
                        <a:t>CYGNO/INITIUM</a:t>
                      </a:r>
                      <a:r>
                        <a:t> (G. Mazzitelli) </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0,29</a:t>
                      </a:r>
                    </a:p>
                  </a:txBody>
                  <a:tcPr marL="50800" marR="50800" marT="50800" marB="50800" anchor="ctr" anchorCtr="0" horzOverflow="overflow">
                    <a:lnL w="12700">
                      <a:miter lim="400000"/>
                    </a:lnL>
                    <a:lnR w="12700">
                      <a:miter lim="400000"/>
                    </a:lnR>
                    <a:lnT w="12700">
                      <a:miter lim="400000"/>
                    </a:lnT>
                    <a:lnB w="12700">
                      <a:miter lim="400000"/>
                    </a:lnB>
                  </a:tcPr>
                </a:tc>
              </a:tr>
              <a:tr h="654352">
                <a:tc>
                  <a:txBody>
                    <a:bodyPr/>
                    <a:lstStyle/>
                    <a:p>
                      <a:pPr algn="l" defTabSz="821531">
                        <a:spcBef>
                          <a:spcPts val="2800"/>
                        </a:spcBef>
                        <a:defRPr b="0" sz="2800">
                          <a:solidFill>
                            <a:srgbClr val="5E5E5E"/>
                          </a:solidFill>
                        </a:defRPr>
                      </a:pPr>
                      <a:r>
                        <a:rPr b="1"/>
                        <a:t>LIMADOU</a:t>
                      </a:r>
                      <a:r>
                        <a:t>  (M. Ricci)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36422">
                <a:tc>
                  <a:txBody>
                    <a:bodyPr/>
                    <a:lstStyle/>
                    <a:p>
                      <a:pPr algn="l" defTabSz="821531">
                        <a:spcBef>
                          <a:spcPts val="2800"/>
                        </a:spcBef>
                        <a:defRPr b="0" sz="2800">
                          <a:solidFill>
                            <a:srgbClr val="5E5E5E"/>
                          </a:solidFill>
                        </a:defRPr>
                      </a:pPr>
                      <a:r>
                        <a:rPr b="1"/>
                        <a:t>SPB2</a:t>
                      </a:r>
                      <a:r>
                        <a:t>  (M. Ricci)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0,25</a:t>
                      </a:r>
                    </a:p>
                  </a:txBody>
                  <a:tcPr marL="50800" marR="50800" marT="50800" marB="50800" anchor="ctr" anchorCtr="0" horzOverflow="overflow">
                    <a:lnL w="12700">
                      <a:miter lim="400000"/>
                    </a:lnL>
                    <a:lnR w="12700">
                      <a:miter lim="400000"/>
                    </a:lnR>
                    <a:lnT w="12700">
                      <a:miter lim="400000"/>
                    </a:lnT>
                    <a:lnB w="12700">
                      <a:miter lim="400000"/>
                    </a:lnB>
                  </a:tcPr>
                </a:tc>
              </a:tr>
              <a:tr h="736422">
                <a:tc>
                  <a:txBody>
                    <a:bodyPr/>
                    <a:lstStyle/>
                    <a:p>
                      <a:pPr algn="l" defTabSz="821531">
                        <a:spcBef>
                          <a:spcPts val="2800"/>
                        </a:spcBef>
                        <a:defRPr b="0" sz="2800"/>
                      </a:pPr>
                      <a:r>
                        <a:rPr b="1"/>
                        <a:t>NU@FNAL</a:t>
                      </a:r>
                      <a:r>
                        <a:t> (D. Domenici)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36422">
                <a:tc>
                  <a:txBody>
                    <a:bodyPr/>
                    <a:lstStyle/>
                    <a:p>
                      <a:pPr algn="l" defTabSz="821531">
                        <a:spcBef>
                          <a:spcPts val="2800"/>
                        </a:spcBef>
                        <a:defRPr b="0" sz="2800"/>
                      </a:pPr>
                      <a:r>
                        <a:rPr b="1"/>
                        <a:t>ET</a:t>
                      </a:r>
                      <a:r>
                        <a:t> (R. Cimino)</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0,28</a:t>
                      </a:r>
                    </a:p>
                  </a:txBody>
                  <a:tcPr marL="50800" marR="50800" marT="50800" marB="50800" anchor="ctr" anchorCtr="0" horzOverflow="overflow">
                    <a:lnL w="12700">
                      <a:miter lim="400000"/>
                    </a:lnL>
                    <a:lnR w="12700">
                      <a:miter lim="400000"/>
                    </a:lnR>
                    <a:lnT w="12700">
                      <a:miter lim="400000"/>
                    </a:lnT>
                    <a:lnB w="12700">
                      <a:miter lim="400000"/>
                    </a:lnB>
                  </a:tcPr>
                </a:tc>
              </a:tr>
              <a:tr h="736422">
                <a:tc>
                  <a:txBody>
                    <a:bodyPr/>
                    <a:lstStyle/>
                    <a:p>
                      <a:pPr algn="l" defTabSz="821531">
                        <a:spcBef>
                          <a:spcPts val="2800"/>
                        </a:spcBef>
                        <a:defRPr b="0" sz="2800">
                          <a:solidFill>
                            <a:schemeClr val="accent5">
                              <a:lumOff val="-29866"/>
                            </a:schemeClr>
                          </a:solidFill>
                        </a:defRPr>
                      </a:pPr>
                      <a:r>
                        <a:rPr b="1"/>
                        <a:t>LightBIRD</a:t>
                      </a:r>
                      <a:r>
                        <a:t> (L. Porcelli)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36422">
                <a:tc>
                  <a:txBody>
                    <a:bodyPr/>
                    <a:lstStyle/>
                    <a:p>
                      <a:pPr algn="l" defTabSz="821531">
                        <a:spcBef>
                          <a:spcPts val="2800"/>
                        </a:spcBef>
                        <a:defRPr b="0" sz="2800">
                          <a:solidFill>
                            <a:schemeClr val="accent5">
                              <a:lumOff val="-29866"/>
                            </a:schemeClr>
                          </a:solidFill>
                        </a:defRPr>
                      </a:pPr>
                      <a:r>
                        <a:rPr b="1"/>
                        <a:t>LEGEND</a:t>
                      </a:r>
                      <a:r>
                        <a:t> (S. Gazana)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0,40</a:t>
                      </a:r>
                    </a:p>
                  </a:txBody>
                  <a:tcPr marL="50800" marR="50800" marT="50800" marB="50800" anchor="ctr" anchorCtr="0" horzOverflow="overflow">
                    <a:lnL w="12700">
                      <a:miter lim="400000"/>
                    </a:lnL>
                    <a:lnR w="12700">
                      <a:miter lim="400000"/>
                    </a:lnR>
                    <a:lnT w="12700">
                      <a:miter lim="400000"/>
                    </a:lnT>
                    <a:lnB w="12700">
                      <a:miter lim="400000"/>
                    </a:lnB>
                  </a:tcPr>
                </a:tc>
              </a:tr>
              <a:tr h="672858">
                <a:tc>
                  <a:txBody>
                    <a:bodyPr/>
                    <a:lstStyle/>
                    <a:p>
                      <a:pPr algn="l" defTabSz="821531">
                        <a:spcBef>
                          <a:spcPts val="2800"/>
                        </a:spcBef>
                        <a:defRPr b="0" sz="2800"/>
                      </a:pPr>
                      <a:r>
                        <a:rPr b="1"/>
                        <a:t>JUNO</a:t>
                      </a:r>
                      <a:r>
                        <a:t> (A. Paoloni)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0,40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2097">
                <a:tc>
                  <a:txBody>
                    <a:bodyPr/>
                    <a:lstStyle/>
                    <a:p>
                      <a:pPr algn="l" defTabSz="821531">
                        <a:spcBef>
                          <a:spcPts val="2800"/>
                        </a:spcBef>
                        <a:defRPr b="0" sz="2800">
                          <a:solidFill>
                            <a:schemeClr val="accent2">
                              <a:hueOff val="-202083"/>
                              <a:satOff val="17755"/>
                              <a:lumOff val="-16089"/>
                            </a:schemeClr>
                          </a:solidFill>
                        </a:defRPr>
                      </a:pPr>
                      <a:r>
                        <a:rPr b="1"/>
                        <a:t>MOM</a:t>
                      </a:r>
                      <a:r>
                        <a:t> (G. Modestino)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1,00</a:t>
                      </a:r>
                    </a:p>
                  </a:txBody>
                  <a:tcPr marL="50800" marR="50800" marT="50800" marB="50800" anchor="ctr" anchorCtr="0" horzOverflow="overflow">
                    <a:lnL w="12700">
                      <a:miter lim="400000"/>
                    </a:lnL>
                    <a:lnR w="12700">
                      <a:miter lim="400000"/>
                    </a:lnR>
                    <a:lnT w="12700">
                      <a:miter lim="400000"/>
                    </a:lnT>
                    <a:lnB w="12700">
                      <a:miter lim="400000"/>
                    </a:lnB>
                  </a:tcPr>
                </a:tc>
              </a:tr>
              <a:tr h="651536">
                <a:tc>
                  <a:txBody>
                    <a:bodyPr/>
                    <a:lstStyle/>
                    <a:p>
                      <a:pPr algn="l" defTabSz="821531">
                        <a:spcBef>
                          <a:spcPts val="2800"/>
                        </a:spcBef>
                        <a:defRPr b="0" sz="2800"/>
                      </a:pPr>
                      <a:r>
                        <a:rPr b="1"/>
                        <a:t>MOONLIGHT-2</a:t>
                      </a:r>
                      <a:r>
                        <a:t> (L. Porcelli RN)</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6,3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8,8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0,88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12686">
                <a:tc>
                  <a:txBody>
                    <a:bodyPr/>
                    <a:lstStyle/>
                    <a:p>
                      <a:pPr algn="l" defTabSz="821531">
                        <a:spcBef>
                          <a:spcPts val="2800"/>
                        </a:spcBef>
                        <a:defRPr b="0" sz="2800"/>
                      </a:pPr>
                      <a:r>
                        <a:rPr b="1"/>
                        <a:t>QUAX</a:t>
                      </a:r>
                      <a:r>
                        <a:t> “- RD” (C. Gatti)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2,7</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3,3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0,41</a:t>
                      </a:r>
                    </a:p>
                  </a:txBody>
                  <a:tcPr marL="50800" marR="50800" marT="50800" marB="50800" anchor="ctr" anchorCtr="0" horzOverflow="overflow">
                    <a:lnL w="12700">
                      <a:miter lim="400000"/>
                    </a:lnL>
                    <a:lnR w="12700">
                      <a:miter lim="400000"/>
                    </a:lnR>
                    <a:lnT w="12700">
                      <a:miter lim="400000"/>
                    </a:lnT>
                    <a:lnB w="12700">
                      <a:miter lim="400000"/>
                    </a:lnB>
                  </a:tcPr>
                </a:tc>
              </a:tr>
              <a:tr h="712686">
                <a:tc>
                  <a:txBody>
                    <a:bodyPr/>
                    <a:lstStyle/>
                    <a:p>
                      <a:pPr defTabSz="914400">
                        <a:defRPr b="0"/>
                      </a:pPr>
                      <a:r>
                        <a:rPr b="1" sz="2800">
                          <a:solidFill>
                            <a:srgbClr val="FFFFFF"/>
                          </a:solidFill>
                        </a:rPr>
                        <a:t>TOTALE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17,9</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38</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8,7</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23</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61</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26,6</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0,44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bl>
          </a:graphicData>
        </a:graphic>
      </p:graphicFrame>
      <p:sp>
        <p:nvSpPr>
          <p:cNvPr id="392" name="(INITUM)"/>
          <p:cNvSpPr txBox="1"/>
          <p:nvPr/>
        </p:nvSpPr>
        <p:spPr>
          <a:xfrm>
            <a:off x="8724316" y="4479094"/>
            <a:ext cx="1302068" cy="4902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300"/>
            </a:lvl1pPr>
          </a:lstStyle>
          <a:p>
            <a:pPr/>
            <a:r>
              <a:t>(INITUM)</a:t>
            </a:r>
          </a:p>
        </p:txBody>
      </p:sp>
      <p:sp>
        <p:nvSpPr>
          <p:cNvPr id="393" name="sigle: in essere (7+2); concluse (2); proposte (2) —&gt; 2022 totale 10 (6 dot)"/>
          <p:cNvSpPr txBox="1"/>
          <p:nvPr/>
        </p:nvSpPr>
        <p:spPr>
          <a:xfrm>
            <a:off x="886771" y="12946223"/>
            <a:ext cx="14084936"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b="1" sz="3200"/>
            </a:pPr>
            <a:r>
              <a:t>sigle: in essere (7+</a:t>
            </a:r>
            <a:r>
              <a:rPr>
                <a:solidFill>
                  <a:srgbClr val="5E5E5E"/>
                </a:solidFill>
              </a:rPr>
              <a:t>2</a:t>
            </a:r>
            <a:r>
              <a:t>); </a:t>
            </a:r>
            <a:r>
              <a:rPr>
                <a:solidFill>
                  <a:schemeClr val="accent3">
                    <a:hueOff val="914338"/>
                    <a:satOff val="31515"/>
                    <a:lumOff val="-30790"/>
                  </a:schemeClr>
                </a:solidFill>
              </a:rPr>
              <a:t>concluse (2)</a:t>
            </a:r>
            <a:r>
              <a:t>; </a:t>
            </a:r>
            <a:r>
              <a:rPr>
                <a:solidFill>
                  <a:schemeClr val="accent5">
                    <a:lumOff val="-29866"/>
                  </a:schemeClr>
                </a:solidFill>
              </a:rPr>
              <a:t>proposte (2) —&gt; 2022 totale 10 (6 dot)</a:t>
            </a:r>
          </a:p>
        </p:txBody>
      </p:sp>
      <p:sp>
        <p:nvSpPr>
          <p:cNvPr id="394" name="(SUPER GALAX)"/>
          <p:cNvSpPr txBox="1"/>
          <p:nvPr/>
        </p:nvSpPr>
        <p:spPr>
          <a:xfrm>
            <a:off x="8775726" y="11271608"/>
            <a:ext cx="1199249" cy="8458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sz="2300"/>
            </a:pPr>
            <a:r>
              <a:t>(SUPER</a:t>
            </a:r>
            <a:br/>
            <a:r>
              <a:t>GALAX)</a:t>
            </a:r>
          </a:p>
        </p:txBody>
      </p:sp>
      <p:sp>
        <p:nvSpPr>
          <p:cNvPr id="395" name="(*) persone a % = 0"/>
          <p:cNvSpPr txBox="1"/>
          <p:nvPr/>
        </p:nvSpPr>
        <p:spPr>
          <a:xfrm>
            <a:off x="15096925" y="12952369"/>
            <a:ext cx="3643707" cy="614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3200"/>
            </a:lvl1pPr>
          </a:lstStyle>
          <a:p>
            <a:pPr/>
            <a:r>
              <a:t>(*) persone a % = 0</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Conclusioni"/>
          <p:cNvSpPr txBox="1"/>
          <p:nvPr>
            <p:ph type="title"/>
          </p:nvPr>
        </p:nvSpPr>
        <p:spPr>
          <a:prstGeom prst="rect">
            <a:avLst/>
          </a:prstGeom>
        </p:spPr>
        <p:txBody>
          <a:bodyPr/>
          <a:lstStyle/>
          <a:p>
            <a:pPr/>
            <a:r>
              <a:t>Conclusioni</a:t>
            </a:r>
          </a:p>
        </p:txBody>
      </p:sp>
      <p:sp>
        <p:nvSpPr>
          <p:cNvPr id="398" name="partecipazione e richieste 2023"/>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partecipazione e richieste 2023</a:t>
            </a:r>
          </a:p>
        </p:txBody>
      </p:sp>
      <p:graphicFrame>
        <p:nvGraphicFramePr>
          <p:cNvPr id="399" name="Table 1"/>
          <p:cNvGraphicFramePr/>
          <p:nvPr/>
        </p:nvGraphicFramePr>
        <p:xfrm>
          <a:off x="11847706" y="3753806"/>
          <a:ext cx="12100350" cy="921452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720220"/>
                <a:gridCol w="1217240"/>
                <a:gridCol w="1806538"/>
                <a:gridCol w="1468730"/>
                <a:gridCol w="1468730"/>
                <a:gridCol w="1468730"/>
                <a:gridCol w="1468730"/>
                <a:gridCol w="1468730"/>
              </a:tblGrid>
              <a:tr h="766818">
                <a:tc>
                  <a:txBody>
                    <a:bodyPr/>
                    <a:lstStyle/>
                    <a:p>
                      <a:pPr defTabSz="914400">
                        <a:defRPr b="1" sz="2200"/>
                      </a:pPr>
                    </a:p>
                  </a:txBody>
                  <a:tcPr marL="38100" marR="38100" marT="25400" marB="25400" anchor="b" anchorCtr="0" horzOverflow="overflow"/>
                </a:tc>
                <a:tc>
                  <a:txBody>
                    <a:bodyPr/>
                    <a:lstStyle/>
                    <a:p>
                      <a:pPr algn="l" defTabSz="457200"/>
                      <a:r>
                        <a:rPr b="1" sz="2200">
                          <a:latin typeface="Arial"/>
                          <a:ea typeface="Arial"/>
                          <a:cs typeface="Arial"/>
                          <a:sym typeface="Arial"/>
                        </a:rPr>
                        <a:t>SPCM</a:t>
                      </a:r>
                    </a:p>
                  </a:txBody>
                  <a:tcPr marL="38100" marR="38100" marT="25400" marB="25400" anchor="b" anchorCtr="0" horzOverflow="overflow"/>
                </a:tc>
                <a:tc>
                  <a:txBody>
                    <a:bodyPr/>
                    <a:lstStyle/>
                    <a:p>
                      <a:pPr algn="l" defTabSz="457200"/>
                      <a:r>
                        <a:rPr b="1" sz="2200">
                          <a:latin typeface="Arial"/>
                          <a:ea typeface="Arial"/>
                          <a:cs typeface="Arial"/>
                          <a:sym typeface="Arial"/>
                        </a:rPr>
                        <a:t>Mecc. DR</a:t>
                      </a:r>
                    </a:p>
                  </a:txBody>
                  <a:tcPr marL="38100" marR="38100" marT="25400" marB="25400" anchor="b" anchorCtr="0" horzOverflow="overflow"/>
                </a:tc>
                <a:tc>
                  <a:txBody>
                    <a:bodyPr/>
                    <a:lstStyle/>
                    <a:p>
                      <a:pPr algn="l" defTabSz="457200"/>
                      <a:r>
                        <a:rPr b="1" sz="2200">
                          <a:latin typeface="Arial"/>
                          <a:ea typeface="Arial"/>
                          <a:cs typeface="Arial"/>
                          <a:sym typeface="Arial"/>
                        </a:rPr>
                        <a:t>Staff DR</a:t>
                      </a:r>
                    </a:p>
                  </a:txBody>
                  <a:tcPr marL="38100" marR="38100" marT="25400" marB="25400" anchor="b" anchorCtr="0" horzOverflow="overflow"/>
                </a:tc>
                <a:tc>
                  <a:txBody>
                    <a:bodyPr/>
                    <a:lstStyle/>
                    <a:p>
                      <a:pPr algn="l" defTabSz="457200"/>
                      <a:r>
                        <a:rPr b="1" sz="2200">
                          <a:latin typeface="Arial"/>
                          <a:ea typeface="Arial"/>
                          <a:cs typeface="Arial"/>
                          <a:sym typeface="Arial"/>
                        </a:rPr>
                        <a:t>Elett. DR</a:t>
                      </a:r>
                    </a:p>
                  </a:txBody>
                  <a:tcPr marL="38100" marR="38100" marT="25400" marB="25400" anchor="b" anchorCtr="0" horzOverflow="overflow"/>
                </a:tc>
                <a:tc>
                  <a:txBody>
                    <a:bodyPr/>
                    <a:lstStyle/>
                    <a:p>
                      <a:pPr algn="l" defTabSz="457200"/>
                      <a:r>
                        <a:rPr b="1" sz="2200">
                          <a:latin typeface="Arial"/>
                          <a:ea typeface="Arial"/>
                          <a:cs typeface="Arial"/>
                          <a:sym typeface="Arial"/>
                        </a:rPr>
                        <a:t>Altro crio/laser..</a:t>
                      </a:r>
                    </a:p>
                  </a:txBody>
                  <a:tcPr marL="38100" marR="38100" marT="25400" marB="25400" anchor="b" anchorCtr="0" horzOverflow="overflow"/>
                </a:tc>
                <a:tc>
                  <a:txBody>
                    <a:bodyPr/>
                    <a:lstStyle/>
                    <a:p>
                      <a:pPr algn="l" defTabSz="457200"/>
                      <a:r>
                        <a:rPr b="1" sz="2200">
                          <a:solidFill>
                            <a:schemeClr val="accent1">
                              <a:lumOff val="-13575"/>
                            </a:schemeClr>
                          </a:solidFill>
                          <a:latin typeface="Arial"/>
                          <a:ea typeface="Arial"/>
                          <a:cs typeface="Arial"/>
                          <a:sym typeface="Arial"/>
                        </a:rPr>
                        <a:t>Supporto dall’esp</a:t>
                      </a:r>
                    </a:p>
                  </a:txBody>
                  <a:tcPr marL="38100" marR="38100" marT="25400" marB="25400" anchor="b" anchorCtr="0" horzOverflow="overflow"/>
                </a:tc>
                <a:tc>
                  <a:txBody>
                    <a:bodyPr/>
                    <a:lstStyle/>
                    <a:p>
                      <a:pPr algn="l" defTabSz="457200"/>
                      <a:r>
                        <a:rPr b="1" sz="3200">
                          <a:latin typeface="Arial"/>
                          <a:ea typeface="Arial"/>
                          <a:cs typeface="Arial"/>
                          <a:sym typeface="Arial"/>
                        </a:rPr>
                        <a:t>Totale</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CUORE COPID</a:t>
                      </a:r>
                    </a:p>
                  </a:txBody>
                  <a:tcPr marL="38100" marR="38100" marT="25400" marB="25400" anchor="b" anchorCtr="0" horzOverflow="overflow">
                    <a:solidFill>
                      <a:srgbClr val="FFFFFF"/>
                    </a:solidFill>
                  </a:tcPr>
                </a:tc>
                <a:tc>
                  <a:txBody>
                    <a:bodyPr/>
                    <a:lstStyle/>
                    <a:p>
                      <a:pPr algn="r" defTabSz="457200"/>
                      <a:r>
                        <a:rPr sz="3200">
                          <a:latin typeface="Arial"/>
                          <a:ea typeface="Arial"/>
                          <a:cs typeface="Arial"/>
                          <a:sym typeface="Arial"/>
                        </a:rPr>
                        <a:t>2</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2</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CYGNO</a:t>
                      </a:r>
                    </a:p>
                  </a:txBody>
                  <a:tcPr marL="38100" marR="38100" marT="25400" marB="25400" anchor="b" anchorCtr="0" horzOverflow="overflow"/>
                </a:tc>
                <a:tc>
                  <a:txBody>
                    <a:bodyPr/>
                    <a:lstStyle/>
                    <a:p>
                      <a:pPr algn="r" defTabSz="457200"/>
                      <a:r>
                        <a:rPr sz="3200">
                          <a:latin typeface="Arial"/>
                          <a:ea typeface="Arial"/>
                          <a:cs typeface="Arial"/>
                          <a:sym typeface="Arial"/>
                        </a:rPr>
                        <a:t>4</a:t>
                      </a:r>
                    </a:p>
                  </a:txBody>
                  <a:tcPr marL="38100" marR="38100" marT="25400" marB="25400" anchor="b" anchorCtr="0" horzOverflow="overflow"/>
                </a:tc>
                <a:tc>
                  <a:txBody>
                    <a:bodyPr/>
                    <a:lstStyle/>
                    <a:p>
                      <a:pPr algn="r" defTabSz="457200"/>
                      <a:r>
                        <a:rPr sz="3200">
                          <a:latin typeface="Arial"/>
                          <a:ea typeface="Arial"/>
                          <a:cs typeface="Arial"/>
                          <a:sym typeface="Arial"/>
                        </a:rPr>
                        <a:t>12</a:t>
                      </a:r>
                    </a:p>
                  </a:txBody>
                  <a:tcPr marL="38100" marR="38100" marT="25400" marB="25400" anchor="b" anchorCtr="0" horzOverflow="overflow"/>
                </a:tc>
                <a:tc>
                  <a:txBody>
                    <a:bodyPr/>
                    <a:lstStyle/>
                    <a:p>
                      <a:pPr algn="r" defTabSz="457200"/>
                      <a:r>
                        <a:rPr sz="3200">
                          <a:latin typeface="Arial"/>
                          <a:ea typeface="Arial"/>
                          <a:cs typeface="Arial"/>
                          <a:sym typeface="Arial"/>
                        </a:rPr>
                        <a:t>12</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algn="r" defTabSz="457200"/>
                      <a:r>
                        <a:rPr sz="3200">
                          <a:solidFill>
                            <a:schemeClr val="accent1">
                              <a:lumOff val="-13575"/>
                            </a:schemeClr>
                          </a:solidFill>
                          <a:latin typeface="Arial"/>
                          <a:ea typeface="Arial"/>
                          <a:cs typeface="Arial"/>
                          <a:sym typeface="Arial"/>
                        </a:rPr>
                        <a:t>-12</a:t>
                      </a:r>
                    </a:p>
                  </a:txBody>
                  <a:tcPr marL="38100" marR="38100" marT="25400" marB="25400" anchor="b" anchorCtr="0" horzOverflow="overflow"/>
                </a:tc>
                <a:tc>
                  <a:txBody>
                    <a:bodyPr/>
                    <a:lstStyle/>
                    <a:p>
                      <a:pPr algn="r" defTabSz="457200"/>
                      <a:r>
                        <a:rPr b="1" sz="3200">
                          <a:latin typeface="Arial"/>
                          <a:ea typeface="Arial"/>
                          <a:cs typeface="Arial"/>
                          <a:sym typeface="Arial"/>
                        </a:rPr>
                        <a:t>16</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NU@FNAL</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algn="l" defTabSz="457200">
                        <a:defRPr sz="3200">
                          <a:latin typeface="Arial"/>
                          <a:ea typeface="Arial"/>
                          <a:cs typeface="Arial"/>
                          <a:sym typeface="Arial"/>
                        </a:defRPr>
                      </a:pPr>
                    </a:p>
                  </a:txBody>
                  <a:tcPr marL="38100" marR="38100" marT="25400" marB="25400" anchor="b" anchorCtr="0" horzOverflow="overflow"/>
                </a:tc>
                <a:tc>
                  <a:txBody>
                    <a:bodyPr/>
                    <a:lstStyle/>
                    <a:p>
                      <a:pPr defTabSz="914400"/>
                      <a:r>
                        <a:rPr sz="3200"/>
                        <a:t>0.5</a:t>
                      </a:r>
                    </a:p>
                  </a:txBody>
                  <a:tcPr marL="38100" marR="38100" marT="25400" marB="25400" anchor="b" anchorCtr="0" horzOverflow="overflow"/>
                </a:tc>
                <a:tc>
                  <a:txBody>
                    <a:bodyPr/>
                    <a:lstStyle/>
                    <a:p>
                      <a:pPr defTabSz="914400"/>
                      <a:r>
                        <a:rPr sz="3200"/>
                        <a:t>1</a:t>
                      </a: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1</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ET ITALIA</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0</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JUNO</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algn="r" defTabSz="457200"/>
                      <a:r>
                        <a:rPr sz="3200">
                          <a:latin typeface="Arial"/>
                          <a:ea typeface="Arial"/>
                          <a:cs typeface="Arial"/>
                          <a:sym typeface="Arial"/>
                        </a:rPr>
                        <a:t>2</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2</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liteBIRD</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r>
                        <a:rPr sz="3200"/>
                        <a:t>0.5</a:t>
                      </a:r>
                    </a:p>
                  </a:txBody>
                  <a:tcPr marL="38100" marR="38100" marT="25400" marB="25400" anchor="b" anchorCtr="0" horzOverflow="overflow"/>
                </a:tc>
                <a:tc>
                  <a:txBody>
                    <a:bodyPr/>
                    <a:lstStyle/>
                    <a:p>
                      <a:pPr defTabSz="914400"/>
                      <a:r>
                        <a:rPr sz="3200"/>
                        <a:t>1</a:t>
                      </a: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1</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LIMADOU</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0</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SPB2</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0</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MUNLIGHT</a:t>
                      </a:r>
                    </a:p>
                  </a:txBody>
                  <a:tcPr marL="38100" marR="38100" marT="25400" marB="25400" anchor="b" anchorCtr="0" horzOverflow="overflow"/>
                </a:tc>
                <a:tc>
                  <a:txBody>
                    <a:bodyPr/>
                    <a:lstStyle/>
                    <a:p>
                      <a:pPr algn="r" defTabSz="457200"/>
                      <a:r>
                        <a:rPr sz="3200">
                          <a:latin typeface="Arial"/>
                          <a:ea typeface="Arial"/>
                          <a:cs typeface="Arial"/>
                          <a:sym typeface="Arial"/>
                        </a:rPr>
                        <a:t>1</a:t>
                      </a:r>
                    </a:p>
                  </a:txBody>
                  <a:tcPr marL="38100" marR="38100" marT="25400" marB="25400" anchor="b" anchorCtr="0" horzOverflow="overflow"/>
                </a:tc>
                <a:tc>
                  <a:txBody>
                    <a:bodyPr/>
                    <a:lstStyle/>
                    <a:p>
                      <a:pPr algn="r" defTabSz="457200"/>
                      <a:r>
                        <a:rPr sz="3200">
                          <a:latin typeface="Arial"/>
                          <a:ea typeface="Arial"/>
                          <a:cs typeface="Arial"/>
                          <a:sym typeface="Arial"/>
                        </a:rPr>
                        <a:t>1</a:t>
                      </a:r>
                    </a:p>
                  </a:txBody>
                  <a:tcPr marL="38100" marR="38100" marT="25400" marB="25400" anchor="b" anchorCtr="0" horzOverflow="overflow"/>
                </a:tc>
                <a:tc>
                  <a:txBody>
                    <a:bodyPr/>
                    <a:lstStyle/>
                    <a:p>
                      <a:pPr defTabSz="914400">
                        <a:defRPr sz="3200"/>
                      </a:pPr>
                    </a:p>
                  </a:txBody>
                  <a:tcPr marL="38100" marR="38100" marT="25400" marB="25400" anchor="b" anchorCtr="0" horzOverflow="overflow"/>
                </a:tc>
                <a:tc>
                  <a:txBody>
                    <a:bodyPr/>
                    <a:lstStyle/>
                    <a:p>
                      <a:pPr algn="r" defTabSz="457200"/>
                      <a:r>
                        <a:rPr sz="3200">
                          <a:latin typeface="Arial"/>
                          <a:ea typeface="Arial"/>
                          <a:cs typeface="Arial"/>
                          <a:sym typeface="Arial"/>
                        </a:rPr>
                        <a:t>1</a:t>
                      </a:r>
                    </a:p>
                  </a:txBody>
                  <a:tcPr marL="38100" marR="38100" marT="25400" marB="25400" anchor="b" anchorCtr="0" horzOverflow="overflow"/>
                </a:tc>
                <a:tc>
                  <a:txBody>
                    <a:bodyPr/>
                    <a:lstStyle/>
                    <a:p>
                      <a:pPr algn="r" defTabSz="457200"/>
                      <a:r>
                        <a:rPr sz="3200">
                          <a:latin typeface="Arial"/>
                          <a:ea typeface="Arial"/>
                          <a:cs typeface="Arial"/>
                          <a:sym typeface="Arial"/>
                        </a:rPr>
                        <a:t>4</a:t>
                      </a: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7</a:t>
                      </a:r>
                    </a:p>
                  </a:txBody>
                  <a:tcPr marL="38100" marR="38100" marT="25400" marB="25400" anchor="b" anchorCtr="0" horzOverflow="overflow"/>
                </a:tc>
              </a:tr>
              <a:tr h="766818">
                <a:tc>
                  <a:txBody>
                    <a:bodyPr/>
                    <a:lstStyle/>
                    <a:p>
                      <a:pPr algn="l" defTabSz="457200"/>
                      <a:r>
                        <a:rPr b="1" sz="2200">
                          <a:latin typeface="Arial"/>
                          <a:ea typeface="Arial"/>
                          <a:cs typeface="Arial"/>
                          <a:sym typeface="Arial"/>
                        </a:rPr>
                        <a:t>QUAX</a:t>
                      </a:r>
                    </a:p>
                  </a:txBody>
                  <a:tcPr marL="38100" marR="38100" marT="25400" marB="25400" anchor="b" anchorCtr="0" horzOverflow="overflow"/>
                </a:tc>
                <a:tc>
                  <a:txBody>
                    <a:bodyPr/>
                    <a:lstStyle/>
                    <a:p>
                      <a:pPr defTabSz="914400"/>
                      <a:r>
                        <a:rPr sz="3200"/>
                        <a:t>4</a:t>
                      </a:r>
                    </a:p>
                  </a:txBody>
                  <a:tcPr marL="38100" marR="38100" marT="25400" marB="25400" anchor="b" anchorCtr="0" horzOverflow="overflow"/>
                </a:tc>
                <a:tc>
                  <a:txBody>
                    <a:bodyPr/>
                    <a:lstStyle/>
                    <a:p>
                      <a:pPr defTabSz="914400"/>
                      <a:r>
                        <a:rPr sz="3200"/>
                        <a:t>4</a:t>
                      </a:r>
                    </a:p>
                  </a:txBody>
                  <a:tcPr marL="38100" marR="38100" marT="25400" marB="25400" anchor="b" anchorCtr="0" horzOverflow="overflow"/>
                </a:tc>
                <a:tc>
                  <a:txBody>
                    <a:bodyPr/>
                    <a:lstStyle/>
                    <a:p>
                      <a:pPr algn="r" defTabSz="457200"/>
                      <a:r>
                        <a:rPr sz="3200">
                          <a:latin typeface="Arial"/>
                          <a:ea typeface="Arial"/>
                          <a:cs typeface="Arial"/>
                          <a:sym typeface="Arial"/>
                        </a:rPr>
                        <a:t>4</a:t>
                      </a:r>
                    </a:p>
                  </a:txBody>
                  <a:tcPr marL="38100" marR="38100" marT="25400" marB="25400" anchor="b" anchorCtr="0" horzOverflow="overflow"/>
                </a:tc>
                <a:tc>
                  <a:txBody>
                    <a:bodyPr/>
                    <a:lstStyle/>
                    <a:p>
                      <a:pPr algn="r" defTabSz="457200"/>
                      <a:r>
                        <a:rPr sz="3200">
                          <a:latin typeface="Arial"/>
                          <a:ea typeface="Arial"/>
                          <a:cs typeface="Arial"/>
                          <a:sym typeface="Arial"/>
                        </a:rPr>
                        <a:t>4</a:t>
                      </a:r>
                    </a:p>
                  </a:txBody>
                  <a:tcPr marL="38100" marR="38100" marT="25400" marB="25400" anchor="b" anchorCtr="0" horzOverflow="overflow"/>
                </a:tc>
                <a:tc>
                  <a:txBody>
                    <a:bodyPr/>
                    <a:lstStyle/>
                    <a:p>
                      <a:pPr algn="l" defTabSz="457200">
                        <a:defRPr sz="3200">
                          <a:latin typeface="Arial"/>
                          <a:ea typeface="Arial"/>
                          <a:cs typeface="Arial"/>
                          <a:sym typeface="Arial"/>
                        </a:defRPr>
                      </a:pPr>
                    </a:p>
                  </a:txBody>
                  <a:tcPr marL="38100" marR="38100" marT="25400" marB="25400" anchor="b" anchorCtr="0" horzOverflow="overflow"/>
                </a:tc>
                <a:tc>
                  <a:txBody>
                    <a:bodyPr/>
                    <a:lstStyle/>
                    <a:p>
                      <a:pPr defTabSz="914400">
                        <a:defRPr sz="3200">
                          <a:solidFill>
                            <a:schemeClr val="accent1">
                              <a:lumOff val="-13575"/>
                            </a:schemeClr>
                          </a:solidFill>
                        </a:defRPr>
                      </a:pPr>
                    </a:p>
                  </a:txBody>
                  <a:tcPr marL="38100" marR="38100" marT="25400" marB="25400" anchor="b" anchorCtr="0" horzOverflow="overflow"/>
                </a:tc>
                <a:tc>
                  <a:txBody>
                    <a:bodyPr/>
                    <a:lstStyle/>
                    <a:p>
                      <a:pPr algn="r" defTabSz="457200"/>
                      <a:r>
                        <a:rPr b="1" sz="3200">
                          <a:latin typeface="Arial"/>
                          <a:ea typeface="Arial"/>
                          <a:cs typeface="Arial"/>
                          <a:sym typeface="Arial"/>
                        </a:rPr>
                        <a:t>16</a:t>
                      </a:r>
                    </a:p>
                  </a:txBody>
                  <a:tcPr marL="38100" marR="38100" marT="25400" marB="25400" anchor="b" anchorCtr="0" horzOverflow="overflow"/>
                </a:tc>
              </a:tr>
              <a:tr h="766818">
                <a:tc>
                  <a:txBody>
                    <a:bodyPr/>
                    <a:lstStyle/>
                    <a:p>
                      <a:pPr algn="l" defTabSz="457200"/>
                      <a:r>
                        <a:rPr b="1" sz="3200">
                          <a:latin typeface="Arial"/>
                          <a:ea typeface="Arial"/>
                          <a:cs typeface="Arial"/>
                          <a:sym typeface="Arial"/>
                        </a:rPr>
                        <a:t>Totale</a:t>
                      </a:r>
                    </a:p>
                  </a:txBody>
                  <a:tcPr marL="38100" marR="38100" marT="25400" marB="25400" anchor="b" anchorCtr="0" horzOverflow="overflow"/>
                </a:tc>
                <a:tc>
                  <a:txBody>
                    <a:bodyPr/>
                    <a:lstStyle/>
                    <a:p>
                      <a:pPr algn="r" defTabSz="457200"/>
                      <a:r>
                        <a:rPr b="1" sz="3200">
                          <a:latin typeface="Arial"/>
                          <a:ea typeface="Arial"/>
                          <a:cs typeface="Arial"/>
                          <a:sym typeface="Arial"/>
                        </a:rPr>
                        <a:t>11</a:t>
                      </a:r>
                    </a:p>
                  </a:txBody>
                  <a:tcPr marL="38100" marR="38100" marT="25400" marB="25400" anchor="b" anchorCtr="0" horzOverflow="overflow"/>
                </a:tc>
                <a:tc>
                  <a:txBody>
                    <a:bodyPr/>
                    <a:lstStyle/>
                    <a:p>
                      <a:pPr algn="r" defTabSz="457200"/>
                      <a:r>
                        <a:rPr b="1" sz="3200">
                          <a:latin typeface="Arial"/>
                          <a:ea typeface="Arial"/>
                          <a:cs typeface="Arial"/>
                          <a:sym typeface="Arial"/>
                        </a:rPr>
                        <a:t>17</a:t>
                      </a:r>
                    </a:p>
                  </a:txBody>
                  <a:tcPr marL="38100" marR="38100" marT="25400" marB="25400" anchor="b" anchorCtr="0" horzOverflow="overflow"/>
                </a:tc>
                <a:tc>
                  <a:txBody>
                    <a:bodyPr/>
                    <a:lstStyle/>
                    <a:p>
                      <a:pPr algn="r" defTabSz="457200"/>
                      <a:r>
                        <a:rPr b="1" sz="3200">
                          <a:latin typeface="Arial"/>
                          <a:ea typeface="Arial"/>
                          <a:cs typeface="Arial"/>
                          <a:sym typeface="Arial"/>
                        </a:rPr>
                        <a:t>18</a:t>
                      </a:r>
                    </a:p>
                  </a:txBody>
                  <a:tcPr marL="38100" marR="38100" marT="25400" marB="25400" anchor="b" anchorCtr="0" horzOverflow="overflow"/>
                </a:tc>
                <a:tc>
                  <a:txBody>
                    <a:bodyPr/>
                    <a:lstStyle/>
                    <a:p>
                      <a:pPr algn="r" defTabSz="457200"/>
                      <a:r>
                        <a:rPr b="1" sz="3200">
                          <a:latin typeface="Arial"/>
                          <a:ea typeface="Arial"/>
                          <a:cs typeface="Arial"/>
                          <a:sym typeface="Arial"/>
                        </a:rPr>
                        <a:t>5</a:t>
                      </a:r>
                    </a:p>
                  </a:txBody>
                  <a:tcPr marL="38100" marR="38100" marT="25400" marB="25400" anchor="b" anchorCtr="0" horzOverflow="overflow"/>
                </a:tc>
                <a:tc>
                  <a:txBody>
                    <a:bodyPr/>
                    <a:lstStyle/>
                    <a:p>
                      <a:pPr algn="r" defTabSz="457200"/>
                      <a:r>
                        <a:rPr b="1" sz="3200">
                          <a:latin typeface="Arial"/>
                          <a:ea typeface="Arial"/>
                          <a:cs typeface="Arial"/>
                          <a:sym typeface="Arial"/>
                        </a:rPr>
                        <a:t>6</a:t>
                      </a:r>
                    </a:p>
                  </a:txBody>
                  <a:tcPr marL="38100" marR="38100" marT="25400" marB="25400" anchor="b" anchorCtr="0" horzOverflow="overflow"/>
                </a:tc>
                <a:tc>
                  <a:txBody>
                    <a:bodyPr/>
                    <a:lstStyle/>
                    <a:p>
                      <a:pPr algn="r" defTabSz="457200"/>
                      <a:r>
                        <a:rPr b="1" sz="3200">
                          <a:latin typeface="Arial"/>
                          <a:ea typeface="Arial"/>
                          <a:cs typeface="Arial"/>
                          <a:sym typeface="Arial"/>
                        </a:rPr>
                        <a:t>-12</a:t>
                      </a:r>
                    </a:p>
                  </a:txBody>
                  <a:tcPr marL="38100" marR="38100" marT="25400" marB="25400" anchor="b" anchorCtr="0" horzOverflow="overflow"/>
                </a:tc>
                <a:tc>
                  <a:txBody>
                    <a:bodyPr/>
                    <a:lstStyle/>
                    <a:p>
                      <a:pPr algn="r" defTabSz="457200"/>
                      <a:r>
                        <a:rPr b="1" sz="3200">
                          <a:latin typeface="Arial"/>
                          <a:ea typeface="Arial"/>
                          <a:cs typeface="Arial"/>
                          <a:sym typeface="Arial"/>
                        </a:rPr>
                        <a:t>45</a:t>
                      </a:r>
                    </a:p>
                  </a:txBody>
                  <a:tcPr marL="38100" marR="38100" marT="25400" marB="25400" anchor="b" anchorCtr="0" horzOverflow="overflow"/>
                </a:tc>
              </a:tr>
            </a:tbl>
          </a:graphicData>
        </a:graphic>
      </p:graphicFrame>
      <p:sp>
        <p:nvSpPr>
          <p:cNvPr id="400" name="richieste ai LNF [mesi uomo]"/>
          <p:cNvSpPr txBox="1"/>
          <p:nvPr/>
        </p:nvSpPr>
        <p:spPr>
          <a:xfrm>
            <a:off x="13972869" y="2910174"/>
            <a:ext cx="783732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richieste ai LNF [mesi uomo]</a:t>
            </a:r>
          </a:p>
        </p:txBody>
      </p:sp>
      <p:sp>
        <p:nvSpPr>
          <p:cNvPr id="401" name="Line"/>
          <p:cNvSpPr/>
          <p:nvPr/>
        </p:nvSpPr>
        <p:spPr>
          <a:xfrm flipH="1">
            <a:off x="21791698" y="2862464"/>
            <a:ext cx="1019113" cy="2590075"/>
          </a:xfrm>
          <a:prstGeom prst="line">
            <a:avLst/>
          </a:prstGeom>
          <a:ln w="25400">
            <a:solidFill>
              <a:srgbClr val="000000"/>
            </a:solidFill>
            <a:miter lim="400000"/>
            <a:tailEnd type="triangle"/>
          </a:ln>
        </p:spPr>
        <p:txBody>
          <a:bodyPr lIns="50800" tIns="50800" rIns="50800" bIns="50800" anchor="ctr"/>
          <a:lstStyle/>
          <a:p>
            <a:pPr/>
          </a:p>
        </p:txBody>
      </p:sp>
      <p:sp>
        <p:nvSpPr>
          <p:cNvPr id="402" name="Tesauro e’ stato assunto ma nel 23 ci aspettiamo altri 12+12(24) mesi dal  PRIN HypeX"/>
          <p:cNvSpPr txBox="1"/>
          <p:nvPr/>
        </p:nvSpPr>
        <p:spPr>
          <a:xfrm>
            <a:off x="19929310" y="1169984"/>
            <a:ext cx="4302749" cy="170499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800"/>
            </a:pPr>
            <a:r>
              <a:t>Tesauro e’ stato assunto ma nel 23 ci aspettiamo altri 12+12(24) mesi dal </a:t>
            </a:r>
            <a:br/>
            <a:r>
              <a:t>PRIN </a:t>
            </a:r>
            <a:r>
              <a:rPr>
                <a:solidFill>
                  <a:schemeClr val="accent1">
                    <a:lumOff val="-13575"/>
                  </a:schemeClr>
                </a:solidFill>
              </a:rPr>
              <a:t>HypeX</a:t>
            </a:r>
          </a:p>
        </p:txBody>
      </p:sp>
      <p:pic>
        <p:nvPicPr>
          <p:cNvPr id="403" name="Image" descr="Image"/>
          <p:cNvPicPr>
            <a:picLocks noChangeAspect="1"/>
          </p:cNvPicPr>
          <p:nvPr/>
        </p:nvPicPr>
        <p:blipFill>
          <a:blip r:embed="rId2">
            <a:extLst/>
          </a:blip>
          <a:stretch>
            <a:fillRect/>
          </a:stretch>
        </p:blipFill>
        <p:spPr>
          <a:xfrm>
            <a:off x="1016735" y="4677709"/>
            <a:ext cx="10497294" cy="745860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Conclusioni"/>
          <p:cNvSpPr txBox="1"/>
          <p:nvPr>
            <p:ph type="title"/>
          </p:nvPr>
        </p:nvSpPr>
        <p:spPr>
          <a:prstGeom prst="rect">
            <a:avLst/>
          </a:prstGeom>
        </p:spPr>
        <p:txBody>
          <a:bodyPr/>
          <a:lstStyle/>
          <a:p>
            <a:pPr/>
            <a:r>
              <a:t>Conclusioni</a:t>
            </a:r>
          </a:p>
        </p:txBody>
      </p:sp>
      <p:sp>
        <p:nvSpPr>
          <p:cNvPr id="406" name="considerazioni per il 2023"/>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considerazioni per il 2023</a:t>
            </a:r>
          </a:p>
        </p:txBody>
      </p:sp>
      <p:sp>
        <p:nvSpPr>
          <p:cNvPr id="407" name="la situazione del persone e percentuali media sulle attività di gruppo 2 rimane stabile;…"/>
          <p:cNvSpPr txBox="1"/>
          <p:nvPr>
            <p:ph type="body" idx="1"/>
          </p:nvPr>
        </p:nvSpPr>
        <p:spPr>
          <a:xfrm>
            <a:off x="1206500" y="4248504"/>
            <a:ext cx="21971000" cy="7036096"/>
          </a:xfrm>
          <a:prstGeom prst="rect">
            <a:avLst/>
          </a:prstGeom>
        </p:spPr>
        <p:txBody>
          <a:bodyPr/>
          <a:lstStyle/>
          <a:p>
            <a:pPr marL="554736" indent="-554736" algn="just" defTabSz="2218888">
              <a:spcBef>
                <a:spcPts val="4000"/>
              </a:spcBef>
              <a:defRPr sz="4368"/>
            </a:pPr>
            <a:r>
              <a:t>la situazione del </a:t>
            </a:r>
            <a:r>
              <a:rPr b="1"/>
              <a:t>persone</a:t>
            </a:r>
            <a:r>
              <a:t> e percentuali media sulle attività di gruppo 2 rimane stabile;</a:t>
            </a:r>
          </a:p>
          <a:p>
            <a:pPr marL="554736" indent="-554736" algn="just" defTabSz="2218888">
              <a:spcBef>
                <a:spcPts val="4000"/>
              </a:spcBef>
              <a:defRPr sz="4368"/>
            </a:pPr>
            <a:r>
              <a:t>le richieste ai </a:t>
            </a:r>
            <a:r>
              <a:rPr b="1"/>
              <a:t>servizi</a:t>
            </a:r>
            <a:r>
              <a:t> rimangono stabili e li dove sono consistenti, rimangono ben supportate dai progetti esterni;</a:t>
            </a:r>
          </a:p>
          <a:p>
            <a:pPr marL="554736" indent="-554736" algn="just" defTabSz="2218888">
              <a:spcBef>
                <a:spcPts val="4000"/>
              </a:spcBef>
              <a:defRPr sz="4368"/>
            </a:pPr>
            <a:r>
              <a:t>commento personale: non ostante continuiamo a disitribuirci su molti progetti mi sembra che DUNE e ET e il crescente interesse verso le attività per la ricerca di eventi rari ai LNGS stano efficacemente rafforzando le </a:t>
            </a:r>
            <a:r>
              <a:rPr b="1"/>
              <a:t>competenze e capacita’</a:t>
            </a:r>
            <a:r>
              <a:t> dei LNF nell’INFN.</a:t>
            </a:r>
          </a:p>
          <a:p>
            <a:pPr marL="554736" indent="-554736" algn="just" defTabSz="2218888">
              <a:spcBef>
                <a:spcPts val="4000"/>
              </a:spcBef>
              <a:defRPr sz="4368"/>
            </a:pPr>
            <a:r>
              <a:t>gli impegni, compreso il calcolo, sono tanti, ma… “so far so good” (cit)…</a:t>
            </a:r>
          </a:p>
        </p:txBody>
      </p:sp>
      <p:sp>
        <p:nvSpPr>
          <p:cNvPr id="408" name="…ringrazio Maddalena e tutti i responsabili per il supporto e i contributi"/>
          <p:cNvSpPr txBox="1"/>
          <p:nvPr/>
        </p:nvSpPr>
        <p:spPr>
          <a:xfrm>
            <a:off x="13515705" y="11604172"/>
            <a:ext cx="8302919" cy="10966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3200"/>
            </a:lvl1pPr>
          </a:lstStyle>
          <a:p>
            <a:pPr/>
            <a:r>
              <a:t>…ringrazio Maddalena e tutti i responsabili per il supporto e i contributi</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 name="CSN II @ LNF - Assegnazioni 2021"/>
          <p:cNvSpPr txBox="1"/>
          <p:nvPr>
            <p:ph type="title"/>
          </p:nvPr>
        </p:nvSpPr>
        <p:spPr>
          <a:prstGeom prst="rect">
            <a:avLst/>
          </a:prstGeom>
        </p:spPr>
        <p:txBody>
          <a:bodyPr/>
          <a:lstStyle/>
          <a:p>
            <a:pPr/>
            <a:r>
              <a:t>CSN II @ LNF - Assegnazioni 2021 </a:t>
            </a:r>
          </a:p>
        </p:txBody>
      </p:sp>
      <p:sp>
        <p:nvSpPr>
          <p:cNvPr id="137" name="CUORE (A. Franceschi)…"/>
          <p:cNvSpPr txBox="1"/>
          <p:nvPr>
            <p:ph type="body" idx="1"/>
          </p:nvPr>
        </p:nvSpPr>
        <p:spPr>
          <a:xfrm>
            <a:off x="825500" y="4121504"/>
            <a:ext cx="21971000" cy="8256012"/>
          </a:xfrm>
          <a:prstGeom prst="rect">
            <a:avLst/>
          </a:prstGeom>
        </p:spPr>
        <p:txBody>
          <a:bodyPr/>
          <a:lstStyle/>
          <a:p>
            <a:pPr marL="408431" indent="-408431" defTabSz="1633687">
              <a:spcBef>
                <a:spcPts val="1800"/>
              </a:spcBef>
              <a:defRPr sz="3216"/>
            </a:pPr>
            <a:r>
              <a:rPr b="1"/>
              <a:t>CUORE</a:t>
            </a:r>
            <a:r>
              <a:t> (A. Franceschi)</a:t>
            </a:r>
          </a:p>
          <a:p>
            <a:pPr marL="408431" indent="-408431" defTabSz="1633687">
              <a:spcBef>
                <a:spcPts val="1800"/>
              </a:spcBef>
              <a:defRPr sz="3216"/>
            </a:pPr>
            <a:r>
              <a:rPr b="1"/>
              <a:t>DARKSIDE</a:t>
            </a:r>
            <a:r>
              <a:t> (A. Franceschi)</a:t>
            </a:r>
          </a:p>
          <a:p>
            <a:pPr marL="408431" indent="-408431" defTabSz="1633687">
              <a:spcBef>
                <a:spcPts val="1800"/>
              </a:spcBef>
              <a:defRPr sz="3216">
                <a:solidFill>
                  <a:schemeClr val="accent5">
                    <a:lumOff val="-29866"/>
                  </a:schemeClr>
                </a:solidFill>
              </a:defRPr>
            </a:pPr>
            <a:r>
              <a:rPr b="1"/>
              <a:t>CYGNO/INITIUM</a:t>
            </a:r>
            <a:r>
              <a:t> (G. Mazzitelli) </a:t>
            </a:r>
          </a:p>
          <a:p>
            <a:pPr marL="408431" indent="-408431" defTabSz="1633687">
              <a:spcBef>
                <a:spcPts val="1800"/>
              </a:spcBef>
              <a:defRPr b="1" sz="3216">
                <a:solidFill>
                  <a:schemeClr val="accent3">
                    <a:hueOff val="914338"/>
                    <a:satOff val="31515"/>
                    <a:lumOff val="-30790"/>
                  </a:schemeClr>
                </a:solidFill>
              </a:defRPr>
            </a:pPr>
            <a:r>
              <a:t>Mini-EUSO</a:t>
            </a:r>
            <a:r>
              <a:rPr b="0"/>
              <a:t> (M. Ricci)</a:t>
            </a:r>
            <a:endParaRPr b="0"/>
          </a:p>
          <a:p>
            <a:pPr marL="408431" indent="-408431" defTabSz="1633687">
              <a:spcBef>
                <a:spcPts val="1800"/>
              </a:spcBef>
              <a:defRPr sz="3216"/>
            </a:pPr>
            <a:r>
              <a:rPr b="1"/>
              <a:t>LIMADU</a:t>
            </a:r>
            <a:r>
              <a:t>  (M. Ricci)</a:t>
            </a:r>
          </a:p>
          <a:p>
            <a:pPr marL="408431" indent="-408431" defTabSz="1633687">
              <a:spcBef>
                <a:spcPts val="1800"/>
              </a:spcBef>
              <a:defRPr sz="3216">
                <a:solidFill>
                  <a:schemeClr val="accent5">
                    <a:lumOff val="-29866"/>
                  </a:schemeClr>
                </a:solidFill>
              </a:defRPr>
            </a:pPr>
            <a:r>
              <a:rPr b="1"/>
              <a:t>SPB2</a:t>
            </a:r>
            <a:r>
              <a:t>  (M. Ricci)</a:t>
            </a:r>
          </a:p>
          <a:p>
            <a:pPr marL="408431" indent="-408431" defTabSz="1633687">
              <a:spcBef>
                <a:spcPts val="1800"/>
              </a:spcBef>
              <a:defRPr sz="3216"/>
            </a:pPr>
            <a:r>
              <a:rPr b="1"/>
              <a:t>JUNO</a:t>
            </a:r>
            <a:r>
              <a:t> (A. Paoloni)</a:t>
            </a:r>
          </a:p>
          <a:p>
            <a:pPr marL="408431" indent="-408431" defTabSz="1633687">
              <a:spcBef>
                <a:spcPts val="1800"/>
              </a:spcBef>
              <a:defRPr sz="3216"/>
            </a:pPr>
            <a:r>
              <a:rPr b="1"/>
              <a:t>KM3</a:t>
            </a:r>
            <a:r>
              <a:t> (A. Martini)</a:t>
            </a:r>
          </a:p>
          <a:p>
            <a:pPr marL="408431" indent="-408431" defTabSz="1633687">
              <a:spcBef>
                <a:spcPts val="1800"/>
              </a:spcBef>
              <a:defRPr sz="3216">
                <a:solidFill>
                  <a:schemeClr val="accent5">
                    <a:lumOff val="-29866"/>
                  </a:schemeClr>
                </a:solidFill>
              </a:defRPr>
            </a:pPr>
            <a:r>
              <a:rPr b="1"/>
              <a:t>MOM</a:t>
            </a:r>
            <a:r>
              <a:t> (G. Modestino)</a:t>
            </a:r>
          </a:p>
          <a:p>
            <a:pPr marL="408431" indent="-408431" defTabSz="1633687">
              <a:spcBef>
                <a:spcPts val="1800"/>
              </a:spcBef>
              <a:defRPr sz="3216"/>
            </a:pPr>
            <a:r>
              <a:rPr b="1"/>
              <a:t>MOONLIGHT-2</a:t>
            </a:r>
            <a:r>
              <a:t> (S. Dell’Agnello)</a:t>
            </a:r>
          </a:p>
          <a:p>
            <a:pPr marL="408431" indent="-408431" defTabSz="1633687">
              <a:spcBef>
                <a:spcPts val="1800"/>
              </a:spcBef>
              <a:defRPr sz="3216"/>
            </a:pPr>
            <a:r>
              <a:rPr b="1"/>
              <a:t>QUAX</a:t>
            </a:r>
            <a:r>
              <a:t> (C. Gatti)</a:t>
            </a:r>
          </a:p>
          <a:p>
            <a:pPr marL="408431" indent="-408431" defTabSz="1633687">
              <a:spcBef>
                <a:spcPts val="1800"/>
              </a:spcBef>
              <a:defRPr sz="3216">
                <a:solidFill>
                  <a:schemeClr val="accent5">
                    <a:lumOff val="-29866"/>
                  </a:schemeClr>
                </a:solidFill>
              </a:defRPr>
            </a:pPr>
            <a:r>
              <a:rPr b="1"/>
              <a:t>KLASH</a:t>
            </a:r>
            <a:r>
              <a:t>  (C. Gatti)</a:t>
            </a:r>
          </a:p>
        </p:txBody>
      </p:sp>
      <p:graphicFrame>
        <p:nvGraphicFramePr>
          <p:cNvPr id="138" name="Table 2"/>
          <p:cNvGraphicFramePr/>
          <p:nvPr/>
        </p:nvGraphicFramePr>
        <p:xfrm>
          <a:off x="1130578" y="2769460"/>
          <a:ext cx="20875089" cy="1003111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5907431"/>
                <a:gridCol w="2237816"/>
                <a:gridCol w="2140578"/>
                <a:gridCol w="2169505"/>
                <a:gridCol w="2180399"/>
                <a:gridCol w="2378460"/>
                <a:gridCol w="2043448"/>
                <a:gridCol w="2303202"/>
              </a:tblGrid>
              <a:tr h="1179202">
                <a:tc>
                  <a:txBody>
                    <a:bodyPr/>
                    <a:lstStyle/>
                    <a:p>
                      <a:pPr defTabSz="914400">
                        <a:defRPr b="0"/>
                      </a:pPr>
                      <a:r>
                        <a:rPr b="1" sz="3000">
                          <a:solidFill>
                            <a:srgbClr val="FFFFFF"/>
                          </a:solidFill>
                        </a:rPr>
                        <a:t>SIGLA</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gridSpan="2">
                  <a:txBody>
                    <a:bodyPr/>
                    <a:lstStyle/>
                    <a:p>
                      <a:pPr defTabSz="914400">
                        <a:defRPr b="0"/>
                      </a:pPr>
                      <a:r>
                        <a:rPr b="1" sz="3000">
                          <a:solidFill>
                            <a:srgbClr val="FFFFFF"/>
                          </a:solidFill>
                        </a:rPr>
                        <a:t>RICERCATORI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gridSpan="2">
                  <a:txBody>
                    <a:bodyPr/>
                    <a:lstStyle/>
                    <a:p>
                      <a:pPr defTabSz="914400">
                        <a:defRPr b="0"/>
                      </a:pPr>
                      <a:r>
                        <a:rPr b="1" sz="3000">
                          <a:solidFill>
                            <a:srgbClr val="FFFFFF"/>
                          </a:solidFill>
                        </a:rPr>
                        <a:t>TECNOLOGI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a:txBody>
                    <a:bodyPr/>
                    <a:lstStyle/>
                    <a:p>
                      <a:pPr defTabSz="914400">
                        <a:defRPr b="0"/>
                      </a:pPr>
                      <a:r>
                        <a:rPr b="1" sz="3000">
                          <a:solidFill>
                            <a:srgbClr val="FFFFFF"/>
                          </a:solidFill>
                        </a:rPr>
                        <a:t>TOT.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 /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r h="764884">
                <a:tc>
                  <a:txBody>
                    <a:bodyPr/>
                    <a:lstStyle/>
                    <a:p>
                      <a:pPr algn="l" defTabSz="821531">
                        <a:spcBef>
                          <a:spcPts val="2800"/>
                        </a:spcBef>
                        <a:defRPr b="0" sz="2800"/>
                      </a:pPr>
                      <a:r>
                        <a:rPr b="1"/>
                        <a:t>CUORE</a:t>
                      </a:r>
                      <a:r>
                        <a:t> (A. Franceschi)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1,50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83088">
                <a:tc>
                  <a:txBody>
                    <a:bodyPr/>
                    <a:lstStyle/>
                    <a:p>
                      <a:pPr algn="l" defTabSz="821531">
                        <a:spcBef>
                          <a:spcPts val="2800"/>
                        </a:spcBef>
                        <a:defRPr b="0" sz="2800"/>
                      </a:pPr>
                      <a:r>
                        <a:rPr b="1"/>
                        <a:t>DARKSIDE</a:t>
                      </a:r>
                      <a:r>
                        <a:t> (A. Franceschi)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0,20</a:t>
                      </a:r>
                    </a:p>
                  </a:txBody>
                  <a:tcPr marL="50800" marR="50800" marT="50800" marB="50800" anchor="ctr" anchorCtr="0" horzOverflow="overflow">
                    <a:lnL w="12700">
                      <a:miter lim="400000"/>
                    </a:lnL>
                    <a:lnR w="12700">
                      <a:miter lim="400000"/>
                    </a:lnR>
                    <a:lnT w="12700">
                      <a:miter lim="400000"/>
                    </a:lnT>
                    <a:lnB w="12700">
                      <a:miter lim="400000"/>
                    </a:lnB>
                  </a:tcPr>
                </a:tc>
              </a:tr>
              <a:tr h="733887">
                <a:tc>
                  <a:txBody>
                    <a:bodyPr/>
                    <a:lstStyle/>
                    <a:p>
                      <a:pPr algn="l" defTabSz="821531">
                        <a:spcBef>
                          <a:spcPts val="2800"/>
                        </a:spcBef>
                        <a:defRPr b="0" sz="2800">
                          <a:solidFill>
                            <a:schemeClr val="accent5">
                              <a:lumOff val="-29866"/>
                            </a:schemeClr>
                          </a:solidFill>
                        </a:defRPr>
                      </a:pPr>
                      <a:r>
                        <a:rPr b="1"/>
                        <a:t>CYGNO/INITIUM</a:t>
                      </a:r>
                      <a:r>
                        <a:t> (G. Mazzitelli) </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67631">
                <a:tc>
                  <a:txBody>
                    <a:bodyPr/>
                    <a:lstStyle/>
                    <a:p>
                      <a:pPr algn="l" defTabSz="821531">
                        <a:spcBef>
                          <a:spcPts val="2800"/>
                        </a:spcBef>
                        <a:defRPr b="0" sz="2800"/>
                      </a:pPr>
                      <a:r>
                        <a:rPr b="1"/>
                        <a:t>LIMADOU</a:t>
                      </a:r>
                      <a:r>
                        <a:t>  (M. Ricci)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0,36</a:t>
                      </a:r>
                    </a:p>
                  </a:txBody>
                  <a:tcPr marL="50800" marR="50800" marT="50800" marB="50800" anchor="ctr" anchorCtr="0" horzOverflow="overflow">
                    <a:lnL w="12700">
                      <a:miter lim="400000"/>
                    </a:lnL>
                    <a:lnR w="12700">
                      <a:miter lim="400000"/>
                    </a:lnR>
                    <a:lnT w="12700">
                      <a:miter lim="400000"/>
                    </a:lnT>
                    <a:lnB w="12700">
                      <a:miter lim="400000"/>
                    </a:lnB>
                  </a:tcPr>
                </a:tc>
              </a:tr>
              <a:tr h="863908">
                <a:tc>
                  <a:txBody>
                    <a:bodyPr/>
                    <a:lstStyle/>
                    <a:p>
                      <a:pPr algn="l" defTabSz="821531">
                        <a:spcBef>
                          <a:spcPts val="2800"/>
                        </a:spcBef>
                        <a:defRPr b="0" sz="2800">
                          <a:solidFill>
                            <a:schemeClr val="accent5">
                              <a:lumOff val="-29866"/>
                            </a:schemeClr>
                          </a:solidFill>
                        </a:defRPr>
                      </a:pPr>
                      <a:r>
                        <a:rPr b="1"/>
                        <a:t>SPB2</a:t>
                      </a:r>
                      <a:r>
                        <a:t>  (M. Ricci)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0,44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89341">
                <a:tc>
                  <a:txBody>
                    <a:bodyPr/>
                    <a:lstStyle/>
                    <a:p>
                      <a:pPr algn="l" defTabSz="821531">
                        <a:spcBef>
                          <a:spcPts val="2800"/>
                        </a:spcBef>
                        <a:defRPr b="0" sz="2800"/>
                      </a:pPr>
                      <a:r>
                        <a:rPr b="1"/>
                        <a:t>JUNO</a:t>
                      </a:r>
                      <a:r>
                        <a:t> (A. Paoloni)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0,30</a:t>
                      </a:r>
                    </a:p>
                  </a:txBody>
                  <a:tcPr marL="50800" marR="50800" marT="50800" marB="50800" anchor="ctr" anchorCtr="0" horzOverflow="overflow">
                    <a:lnL w="12700">
                      <a:miter lim="400000"/>
                    </a:lnL>
                    <a:lnR w="12700">
                      <a:miter lim="400000"/>
                    </a:lnR>
                    <a:lnT w="12700">
                      <a:miter lim="400000"/>
                    </a:lnT>
                    <a:lnB w="12700">
                      <a:miter lim="400000"/>
                    </a:lnB>
                  </a:tcPr>
                </a:tc>
              </a:tr>
              <a:tr h="935998">
                <a:tc>
                  <a:txBody>
                    <a:bodyPr/>
                    <a:lstStyle/>
                    <a:p>
                      <a:pPr algn="l" defTabSz="821531">
                        <a:spcBef>
                          <a:spcPts val="2800"/>
                        </a:spcBef>
                        <a:defRPr b="0" sz="2800"/>
                      </a:pPr>
                      <a:r>
                        <a:rPr b="1"/>
                        <a:t>KM3</a:t>
                      </a:r>
                      <a:r>
                        <a:t> (A. Martini)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76716">
                <a:tc>
                  <a:txBody>
                    <a:bodyPr/>
                    <a:lstStyle/>
                    <a:p>
                      <a:pPr algn="l" defTabSz="821531">
                        <a:spcBef>
                          <a:spcPts val="2800"/>
                        </a:spcBef>
                        <a:defRPr b="0" sz="2800">
                          <a:solidFill>
                            <a:srgbClr val="929292"/>
                          </a:solidFill>
                        </a:defRPr>
                      </a:pPr>
                      <a:r>
                        <a:rPr b="1"/>
                        <a:t>MOM</a:t>
                      </a:r>
                      <a:r>
                        <a:t> (G. Modestino)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1,00</a:t>
                      </a:r>
                    </a:p>
                  </a:txBody>
                  <a:tcPr marL="50800" marR="50800" marT="50800" marB="50800" anchor="ctr" anchorCtr="0" horzOverflow="overflow">
                    <a:lnL w="12700">
                      <a:miter lim="400000"/>
                    </a:lnL>
                    <a:lnR w="12700">
                      <a:miter lim="400000"/>
                    </a:lnR>
                    <a:lnT w="12700">
                      <a:miter lim="400000"/>
                    </a:lnT>
                    <a:lnB w="12700">
                      <a:miter lim="400000"/>
                    </a:lnB>
                  </a:tcPr>
                </a:tc>
              </a:tr>
              <a:tr h="764328">
                <a:tc>
                  <a:txBody>
                    <a:bodyPr/>
                    <a:lstStyle/>
                    <a:p>
                      <a:pPr algn="l" defTabSz="821531">
                        <a:spcBef>
                          <a:spcPts val="2800"/>
                        </a:spcBef>
                        <a:defRPr b="0" sz="2800"/>
                      </a:pPr>
                      <a:r>
                        <a:rPr b="1"/>
                        <a:t>MOONLIGHT-2</a:t>
                      </a:r>
                      <a:r>
                        <a:t> (L. Porcelli)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6,5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9,4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0,67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836064">
                <a:tc>
                  <a:txBody>
                    <a:bodyPr/>
                    <a:lstStyle/>
                    <a:p>
                      <a:pPr algn="l" defTabSz="821531">
                        <a:spcBef>
                          <a:spcPts val="2800"/>
                        </a:spcBef>
                        <a:defRPr b="0" sz="2800">
                          <a:solidFill>
                            <a:schemeClr val="accent5">
                              <a:lumOff val="-29866"/>
                            </a:schemeClr>
                          </a:solidFill>
                        </a:defRPr>
                      </a:pPr>
                      <a:r>
                        <a:rPr b="1"/>
                        <a:t>QUAX</a:t>
                      </a:r>
                      <a:r>
                        <a:t> “- RD” (C. Gatti)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3,3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0,41</a:t>
                      </a:r>
                    </a:p>
                  </a:txBody>
                  <a:tcPr marL="50800" marR="50800" marT="50800" marB="50800" anchor="ctr" anchorCtr="0" horzOverflow="overflow">
                    <a:lnL w="12700">
                      <a:miter lim="400000"/>
                    </a:lnL>
                    <a:lnR w="12700">
                      <a:miter lim="400000"/>
                    </a:lnR>
                    <a:lnT w="12700">
                      <a:miter lim="400000"/>
                    </a:lnT>
                    <a:lnB w="12700">
                      <a:miter lim="400000"/>
                    </a:lnB>
                  </a:tcPr>
                </a:tc>
              </a:tr>
              <a:tr h="836064">
                <a:tc>
                  <a:txBody>
                    <a:bodyPr/>
                    <a:lstStyle/>
                    <a:p>
                      <a:pPr defTabSz="914400">
                        <a:defRPr b="0"/>
                      </a:pPr>
                      <a:r>
                        <a:rPr b="1" sz="2800">
                          <a:solidFill>
                            <a:srgbClr val="FFFFFF"/>
                          </a:solidFill>
                        </a:rPr>
                        <a:t>TOTALE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18,1</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37</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6,4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17</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54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24,5</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0,45</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bl>
          </a:graphicData>
        </a:graphic>
      </p:graphicFrame>
      <p:sp>
        <p:nvSpPr>
          <p:cNvPr id="139" name="(ESCAPE)"/>
          <p:cNvSpPr txBox="1"/>
          <p:nvPr/>
        </p:nvSpPr>
        <p:spPr>
          <a:xfrm>
            <a:off x="12875805" y="8878268"/>
            <a:ext cx="1442569" cy="4902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300"/>
            </a:lvl1pPr>
          </a:lstStyle>
          <a:p>
            <a:pPr/>
            <a:r>
              <a:t>(ESCAPE)</a:t>
            </a:r>
          </a:p>
        </p:txBody>
      </p:sp>
      <p:sp>
        <p:nvSpPr>
          <p:cNvPr id="140" name="(INITUM)"/>
          <p:cNvSpPr txBox="1"/>
          <p:nvPr/>
        </p:nvSpPr>
        <p:spPr>
          <a:xfrm>
            <a:off x="8724316" y="5611641"/>
            <a:ext cx="1302068" cy="4902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300"/>
            </a:lvl1pPr>
          </a:lstStyle>
          <a:p>
            <a:pPr/>
            <a:r>
              <a:t>(INITUM)</a:t>
            </a:r>
          </a:p>
        </p:txBody>
      </p:sp>
      <p:sp>
        <p:nvSpPr>
          <p:cNvPr id="141" name="sigle: in essere (8); concluse (1 - miniEUSO); proposte (1+2) —&gt; 2021 totale 9"/>
          <p:cNvSpPr txBox="1"/>
          <p:nvPr/>
        </p:nvSpPr>
        <p:spPr>
          <a:xfrm>
            <a:off x="1225099" y="12819223"/>
            <a:ext cx="1488148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b="1" sz="3200"/>
            </a:pPr>
            <a:r>
              <a:t>sigle: in essere (8); </a:t>
            </a:r>
            <a:r>
              <a:rPr>
                <a:solidFill>
                  <a:schemeClr val="accent3">
                    <a:hueOff val="914338"/>
                    <a:satOff val="31515"/>
                    <a:lumOff val="-30790"/>
                  </a:schemeClr>
                </a:solidFill>
              </a:rPr>
              <a:t>concluse (1 - miniEUSO)</a:t>
            </a:r>
            <a:r>
              <a:t>; </a:t>
            </a:r>
            <a:r>
              <a:rPr>
                <a:solidFill>
                  <a:schemeClr val="accent5">
                    <a:lumOff val="-29866"/>
                  </a:schemeClr>
                </a:solidFill>
              </a:rPr>
              <a:t>proposte (1+2) —&gt; 2021 totale 9</a:t>
            </a:r>
          </a:p>
        </p:txBody>
      </p:sp>
      <p:sp>
        <p:nvSpPr>
          <p:cNvPr id="142" name="(SUPER…"/>
          <p:cNvSpPr txBox="1"/>
          <p:nvPr/>
        </p:nvSpPr>
        <p:spPr>
          <a:xfrm>
            <a:off x="8775726" y="11144608"/>
            <a:ext cx="1199249" cy="8458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sz="2300"/>
            </a:pPr>
            <a:r>
              <a:t>(SUPER</a:t>
            </a:r>
          </a:p>
          <a:p>
            <a:pPr algn="ctr" defTabSz="821531">
              <a:lnSpc>
                <a:spcPct val="100000"/>
              </a:lnSpc>
              <a:spcBef>
                <a:spcPts val="0"/>
              </a:spcBef>
              <a:defRPr sz="2300"/>
            </a:pPr>
            <a:r>
              <a:t>GALAX)</a:t>
            </a:r>
          </a:p>
        </p:txBody>
      </p:sp>
      <p:sp>
        <p:nvSpPr>
          <p:cNvPr id="143" name="1.2 FTE in sigle di FE"/>
          <p:cNvSpPr txBox="1"/>
          <p:nvPr/>
        </p:nvSpPr>
        <p:spPr>
          <a:xfrm rot="16200000">
            <a:off x="20386056" y="6907706"/>
            <a:ext cx="5827472"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 FTE in sigle di FE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CSN II @ LNF - Assegnazioni 2022"/>
          <p:cNvSpPr txBox="1"/>
          <p:nvPr>
            <p:ph type="title"/>
          </p:nvPr>
        </p:nvSpPr>
        <p:spPr>
          <a:prstGeom prst="rect">
            <a:avLst/>
          </a:prstGeom>
        </p:spPr>
        <p:txBody>
          <a:bodyPr/>
          <a:lstStyle/>
          <a:p>
            <a:pPr/>
            <a:r>
              <a:t>CSN II @ LNF - Assegnazioni 2022</a:t>
            </a:r>
          </a:p>
        </p:txBody>
      </p:sp>
      <p:sp>
        <p:nvSpPr>
          <p:cNvPr id="146" name="CUORE (A. Franceschi)…"/>
          <p:cNvSpPr txBox="1"/>
          <p:nvPr>
            <p:ph type="body" idx="1"/>
          </p:nvPr>
        </p:nvSpPr>
        <p:spPr>
          <a:xfrm>
            <a:off x="825500" y="4121504"/>
            <a:ext cx="21971000" cy="8256012"/>
          </a:xfrm>
          <a:prstGeom prst="rect">
            <a:avLst/>
          </a:prstGeom>
        </p:spPr>
        <p:txBody>
          <a:bodyPr/>
          <a:lstStyle/>
          <a:p>
            <a:pPr marL="408431" indent="-408431" defTabSz="1633687">
              <a:spcBef>
                <a:spcPts val="1800"/>
              </a:spcBef>
              <a:defRPr sz="3216"/>
            </a:pPr>
            <a:r>
              <a:rPr b="1"/>
              <a:t>CUORE</a:t>
            </a:r>
            <a:r>
              <a:t> (A. Franceschi)</a:t>
            </a:r>
          </a:p>
          <a:p>
            <a:pPr marL="408431" indent="-408431" defTabSz="1633687">
              <a:spcBef>
                <a:spcPts val="1800"/>
              </a:spcBef>
              <a:defRPr sz="3216"/>
            </a:pPr>
            <a:r>
              <a:rPr b="1"/>
              <a:t>DARKSIDE</a:t>
            </a:r>
            <a:r>
              <a:t> (A. Franceschi)</a:t>
            </a:r>
          </a:p>
          <a:p>
            <a:pPr marL="408431" indent="-408431" defTabSz="1633687">
              <a:spcBef>
                <a:spcPts val="1800"/>
              </a:spcBef>
              <a:defRPr sz="3216">
                <a:solidFill>
                  <a:schemeClr val="accent5">
                    <a:lumOff val="-29866"/>
                  </a:schemeClr>
                </a:solidFill>
              </a:defRPr>
            </a:pPr>
            <a:r>
              <a:rPr b="1"/>
              <a:t>CYGNO/INITIUM</a:t>
            </a:r>
            <a:r>
              <a:t> (G. Mazzitelli) </a:t>
            </a:r>
          </a:p>
          <a:p>
            <a:pPr marL="408431" indent="-408431" defTabSz="1633687">
              <a:spcBef>
                <a:spcPts val="1800"/>
              </a:spcBef>
              <a:defRPr b="1" sz="3216">
                <a:solidFill>
                  <a:schemeClr val="accent3">
                    <a:hueOff val="914338"/>
                    <a:satOff val="31515"/>
                    <a:lumOff val="-30790"/>
                  </a:schemeClr>
                </a:solidFill>
              </a:defRPr>
            </a:pPr>
            <a:r>
              <a:t>Mini-EUSO</a:t>
            </a:r>
            <a:r>
              <a:rPr b="0"/>
              <a:t> (M. Ricci)</a:t>
            </a:r>
            <a:endParaRPr b="0"/>
          </a:p>
          <a:p>
            <a:pPr marL="408431" indent="-408431" defTabSz="1633687">
              <a:spcBef>
                <a:spcPts val="1800"/>
              </a:spcBef>
              <a:defRPr sz="3216"/>
            </a:pPr>
            <a:r>
              <a:rPr b="1"/>
              <a:t>LIMADU</a:t>
            </a:r>
            <a:r>
              <a:t>  (M. Ricci)</a:t>
            </a:r>
          </a:p>
          <a:p>
            <a:pPr marL="408431" indent="-408431" defTabSz="1633687">
              <a:spcBef>
                <a:spcPts val="1800"/>
              </a:spcBef>
              <a:defRPr sz="3216">
                <a:solidFill>
                  <a:schemeClr val="accent5">
                    <a:lumOff val="-29866"/>
                  </a:schemeClr>
                </a:solidFill>
              </a:defRPr>
            </a:pPr>
            <a:r>
              <a:rPr b="1"/>
              <a:t>SPB2</a:t>
            </a:r>
            <a:r>
              <a:t>  (M. Ricci)</a:t>
            </a:r>
          </a:p>
          <a:p>
            <a:pPr marL="408431" indent="-408431" defTabSz="1633687">
              <a:spcBef>
                <a:spcPts val="1800"/>
              </a:spcBef>
              <a:defRPr sz="3216"/>
            </a:pPr>
            <a:r>
              <a:rPr b="1"/>
              <a:t>JUNO</a:t>
            </a:r>
            <a:r>
              <a:t> (A. Paoloni)</a:t>
            </a:r>
          </a:p>
          <a:p>
            <a:pPr marL="408431" indent="-408431" defTabSz="1633687">
              <a:spcBef>
                <a:spcPts val="1800"/>
              </a:spcBef>
              <a:defRPr sz="3216"/>
            </a:pPr>
            <a:r>
              <a:rPr b="1"/>
              <a:t>KM3</a:t>
            </a:r>
            <a:r>
              <a:t> (A. Martini)</a:t>
            </a:r>
          </a:p>
          <a:p>
            <a:pPr marL="408431" indent="-408431" defTabSz="1633687">
              <a:spcBef>
                <a:spcPts val="1800"/>
              </a:spcBef>
              <a:defRPr sz="3216">
                <a:solidFill>
                  <a:schemeClr val="accent5">
                    <a:lumOff val="-29866"/>
                  </a:schemeClr>
                </a:solidFill>
              </a:defRPr>
            </a:pPr>
            <a:r>
              <a:rPr b="1"/>
              <a:t>MOM</a:t>
            </a:r>
            <a:r>
              <a:t> (G. Modestino)</a:t>
            </a:r>
          </a:p>
          <a:p>
            <a:pPr marL="408431" indent="-408431" defTabSz="1633687">
              <a:spcBef>
                <a:spcPts val="1800"/>
              </a:spcBef>
              <a:defRPr sz="3216"/>
            </a:pPr>
            <a:r>
              <a:rPr b="1"/>
              <a:t>MOONLIGHT-2</a:t>
            </a:r>
            <a:r>
              <a:t> (S. Dell’Agnello)</a:t>
            </a:r>
          </a:p>
          <a:p>
            <a:pPr marL="408431" indent="-408431" defTabSz="1633687">
              <a:spcBef>
                <a:spcPts val="1800"/>
              </a:spcBef>
              <a:defRPr sz="3216"/>
            </a:pPr>
            <a:r>
              <a:rPr b="1"/>
              <a:t>QUAX</a:t>
            </a:r>
            <a:r>
              <a:t> (C. Gatti)</a:t>
            </a:r>
          </a:p>
          <a:p>
            <a:pPr marL="408431" indent="-408431" defTabSz="1633687">
              <a:spcBef>
                <a:spcPts val="1800"/>
              </a:spcBef>
              <a:defRPr sz="3216">
                <a:solidFill>
                  <a:schemeClr val="accent5">
                    <a:lumOff val="-29866"/>
                  </a:schemeClr>
                </a:solidFill>
              </a:defRPr>
            </a:pPr>
            <a:r>
              <a:rPr b="1"/>
              <a:t>KLASH</a:t>
            </a:r>
            <a:r>
              <a:t>  (C. Gatti)</a:t>
            </a:r>
          </a:p>
        </p:txBody>
      </p:sp>
      <p:graphicFrame>
        <p:nvGraphicFramePr>
          <p:cNvPr id="147" name="Table 2"/>
          <p:cNvGraphicFramePr/>
          <p:nvPr/>
        </p:nvGraphicFramePr>
        <p:xfrm>
          <a:off x="1130578" y="2769460"/>
          <a:ext cx="20875089" cy="1003111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5907431"/>
                <a:gridCol w="2237816"/>
                <a:gridCol w="2140578"/>
                <a:gridCol w="2169505"/>
                <a:gridCol w="2180399"/>
                <a:gridCol w="2378460"/>
                <a:gridCol w="2043448"/>
                <a:gridCol w="2303202"/>
              </a:tblGrid>
              <a:tr h="1005934">
                <a:tc>
                  <a:txBody>
                    <a:bodyPr/>
                    <a:lstStyle/>
                    <a:p>
                      <a:pPr defTabSz="914400">
                        <a:defRPr b="0"/>
                      </a:pPr>
                      <a:r>
                        <a:rPr b="1" sz="3000">
                          <a:solidFill>
                            <a:srgbClr val="FFFFFF"/>
                          </a:solidFill>
                        </a:rPr>
                        <a:t>SIGLA</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gridSpan="2">
                  <a:txBody>
                    <a:bodyPr/>
                    <a:lstStyle/>
                    <a:p>
                      <a:pPr defTabSz="914400">
                        <a:defRPr b="0"/>
                      </a:pPr>
                      <a:r>
                        <a:rPr b="1" sz="3000">
                          <a:solidFill>
                            <a:srgbClr val="FFFFFF"/>
                          </a:solidFill>
                        </a:rPr>
                        <a:t>RICERCATORI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gridSpan="2">
                  <a:txBody>
                    <a:bodyPr/>
                    <a:lstStyle/>
                    <a:p>
                      <a:pPr defTabSz="914400">
                        <a:defRPr b="0"/>
                      </a:pPr>
                      <a:r>
                        <a:rPr b="1" sz="3000">
                          <a:solidFill>
                            <a:srgbClr val="FFFFFF"/>
                          </a:solidFill>
                        </a:rPr>
                        <a:t>TECNOLOGI</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hMerge="1">
                  <a:tcPr/>
                </a:tc>
                <a:tc>
                  <a:txBody>
                    <a:bodyPr/>
                    <a:lstStyle/>
                    <a:p>
                      <a:pPr defTabSz="914400">
                        <a:defRPr b="0"/>
                      </a:pPr>
                      <a:r>
                        <a:rPr b="1" sz="3000">
                          <a:solidFill>
                            <a:srgbClr val="FFFFFF"/>
                          </a:solidFill>
                        </a:rPr>
                        <a:t>TOT.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defRPr b="0"/>
                      </a:pPr>
                      <a:r>
                        <a:rPr b="1" sz="3000">
                          <a:solidFill>
                            <a:srgbClr val="FFFFFF"/>
                          </a:solidFill>
                        </a:rPr>
                        <a:t>FTE / PERS</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r h="652494">
                <a:tc>
                  <a:txBody>
                    <a:bodyPr/>
                    <a:lstStyle/>
                    <a:p>
                      <a:pPr algn="l" defTabSz="821531">
                        <a:spcBef>
                          <a:spcPts val="2800"/>
                        </a:spcBef>
                        <a:defRPr b="0" sz="2800"/>
                      </a:pPr>
                      <a:r>
                        <a:rPr b="1"/>
                        <a:t>CUORE</a:t>
                      </a:r>
                      <a:r>
                        <a:t> (A. Franceschi)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8023">
                <a:tc>
                  <a:txBody>
                    <a:bodyPr/>
                    <a:lstStyle/>
                    <a:p>
                      <a:pPr algn="l" defTabSz="821531">
                        <a:spcBef>
                          <a:spcPts val="2800"/>
                        </a:spcBef>
                        <a:defRPr b="0" sz="2800">
                          <a:solidFill>
                            <a:srgbClr val="5E5E5E"/>
                          </a:solidFill>
                        </a:defRPr>
                      </a:pPr>
                      <a:r>
                        <a:rPr b="1"/>
                        <a:t>DARKSIDE</a:t>
                      </a:r>
                      <a:r>
                        <a:t> (A. Franceschi)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0,20</a:t>
                      </a:r>
                    </a:p>
                  </a:txBody>
                  <a:tcPr marL="50800" marR="50800" marT="50800" marB="50800" anchor="ctr" anchorCtr="0" horzOverflow="overflow">
                    <a:lnL w="12700">
                      <a:miter lim="400000"/>
                    </a:lnL>
                    <a:lnR w="12700">
                      <a:miter lim="400000"/>
                    </a:lnR>
                    <a:lnT w="12700">
                      <a:miter lim="400000"/>
                    </a:lnT>
                    <a:lnB w="12700">
                      <a:miter lim="400000"/>
                    </a:lnB>
                  </a:tcPr>
                </a:tc>
              </a:tr>
              <a:tr h="626052">
                <a:tc>
                  <a:txBody>
                    <a:bodyPr/>
                    <a:lstStyle/>
                    <a:p>
                      <a:pPr algn="l" defTabSz="821531">
                        <a:spcBef>
                          <a:spcPts val="2800"/>
                        </a:spcBef>
                        <a:defRPr b="0" sz="2800"/>
                      </a:pPr>
                      <a:r>
                        <a:rPr b="1"/>
                        <a:t>CYGNO/INITIUM</a:t>
                      </a:r>
                      <a:r>
                        <a:t> (G. Mazzitelli) </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0,29</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54838">
                <a:tc>
                  <a:txBody>
                    <a:bodyPr/>
                    <a:lstStyle/>
                    <a:p>
                      <a:pPr algn="l" defTabSz="821531">
                        <a:spcBef>
                          <a:spcPts val="2800"/>
                        </a:spcBef>
                        <a:defRPr b="0" sz="2800">
                          <a:solidFill>
                            <a:srgbClr val="5E5E5E"/>
                          </a:solidFill>
                        </a:defRPr>
                      </a:pPr>
                      <a:r>
                        <a:rPr b="1"/>
                        <a:t>LIMADOU</a:t>
                      </a:r>
                      <a:r>
                        <a:t>  (M. Ricci)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0,25</a:t>
                      </a:r>
                    </a:p>
                  </a:txBody>
                  <a:tcPr marL="50800" marR="50800" marT="50800" marB="50800" anchor="ctr" anchorCtr="0" horzOverflow="overflow">
                    <a:lnL w="12700">
                      <a:miter lim="400000"/>
                    </a:lnL>
                    <a:lnR w="12700">
                      <a:miter lim="400000"/>
                    </a:lnR>
                    <a:lnT w="12700">
                      <a:miter lim="400000"/>
                    </a:lnT>
                    <a:lnB w="12700">
                      <a:miter lim="400000"/>
                    </a:lnB>
                  </a:tcPr>
                </a:tc>
              </a:tr>
              <a:tr h="736969">
                <a:tc>
                  <a:txBody>
                    <a:bodyPr/>
                    <a:lstStyle/>
                    <a:p>
                      <a:pPr algn="l" defTabSz="821531">
                        <a:spcBef>
                          <a:spcPts val="2800"/>
                        </a:spcBef>
                        <a:defRPr b="0" sz="2800">
                          <a:solidFill>
                            <a:srgbClr val="5E5E5E"/>
                          </a:solidFill>
                        </a:defRPr>
                      </a:pPr>
                      <a:r>
                        <a:rPr b="1"/>
                        <a:t>SPB2</a:t>
                      </a:r>
                      <a:r>
                        <a:t>  (M. Ricci)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0,25</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36969">
                <a:tc>
                  <a:txBody>
                    <a:bodyPr/>
                    <a:lstStyle/>
                    <a:p>
                      <a:pPr algn="l" defTabSz="821531">
                        <a:spcBef>
                          <a:spcPts val="2800"/>
                        </a:spcBef>
                        <a:defRPr b="0" sz="2800">
                          <a:solidFill>
                            <a:schemeClr val="accent5">
                              <a:lumOff val="-29866"/>
                            </a:schemeClr>
                          </a:solidFill>
                        </a:defRPr>
                      </a:pPr>
                      <a:r>
                        <a:rPr b="1"/>
                        <a:t>NU@FNAL</a:t>
                      </a:r>
                      <a:r>
                        <a:t> (D. Domenici)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0,16</a:t>
                      </a:r>
                    </a:p>
                  </a:txBody>
                  <a:tcPr marL="50800" marR="50800" marT="50800" marB="50800" anchor="ctr" anchorCtr="0" horzOverflow="overflow">
                    <a:lnL w="12700">
                      <a:miter lim="400000"/>
                    </a:lnL>
                    <a:lnR w="12700">
                      <a:miter lim="400000"/>
                    </a:lnR>
                    <a:lnT w="12700">
                      <a:miter lim="400000"/>
                    </a:lnT>
                    <a:lnB w="12700">
                      <a:miter lim="400000"/>
                    </a:lnB>
                  </a:tcPr>
                </a:tc>
              </a:tr>
              <a:tr h="736969">
                <a:tc>
                  <a:txBody>
                    <a:bodyPr/>
                    <a:lstStyle/>
                    <a:p>
                      <a:pPr algn="l" defTabSz="821531">
                        <a:spcBef>
                          <a:spcPts val="2800"/>
                        </a:spcBef>
                        <a:defRPr b="0" sz="2800">
                          <a:solidFill>
                            <a:schemeClr val="accent5">
                              <a:lumOff val="-29866"/>
                            </a:schemeClr>
                          </a:solidFill>
                        </a:defRPr>
                      </a:pPr>
                      <a:r>
                        <a:rPr b="1"/>
                        <a:t>ET</a:t>
                      </a:r>
                      <a:r>
                        <a:t> (G. Delle Monache)</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8</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0,26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73358">
                <a:tc>
                  <a:txBody>
                    <a:bodyPr/>
                    <a:lstStyle/>
                    <a:p>
                      <a:pPr algn="l" defTabSz="821531">
                        <a:spcBef>
                          <a:spcPts val="2800"/>
                        </a:spcBef>
                        <a:defRPr b="0" sz="2800"/>
                      </a:pPr>
                      <a:r>
                        <a:rPr b="1"/>
                        <a:t>JUNO</a:t>
                      </a:r>
                      <a:r>
                        <a:t> (A. Paoloni)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4</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1,5</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0,38</a:t>
                      </a:r>
                    </a:p>
                  </a:txBody>
                  <a:tcPr marL="50800" marR="50800" marT="50800" marB="50800" anchor="ctr" anchorCtr="0" horzOverflow="overflow">
                    <a:lnL w="12700">
                      <a:miter lim="400000"/>
                    </a:lnL>
                    <a:lnR w="12700">
                      <a:miter lim="400000"/>
                    </a:lnR>
                    <a:lnT w="12700">
                      <a:miter lim="400000"/>
                    </a:lnT>
                    <a:lnB w="12700">
                      <a:miter lim="400000"/>
                    </a:lnB>
                  </a:tcPr>
                </a:tc>
              </a:tr>
              <a:tr h="798466">
                <a:tc>
                  <a:txBody>
                    <a:bodyPr/>
                    <a:lstStyle/>
                    <a:p>
                      <a:pPr algn="l" defTabSz="821531">
                        <a:spcBef>
                          <a:spcPts val="2800"/>
                        </a:spcBef>
                        <a:defRPr b="0" sz="2800"/>
                      </a:pPr>
                      <a:r>
                        <a:rPr b="1"/>
                        <a:t>KM3</a:t>
                      </a:r>
                      <a:r>
                        <a:t> (A. Martini)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2</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0,6</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0,30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662588">
                <a:tc>
                  <a:txBody>
                    <a:bodyPr/>
                    <a:lstStyle/>
                    <a:p>
                      <a:pPr algn="l" defTabSz="821531">
                        <a:spcBef>
                          <a:spcPts val="2800"/>
                        </a:spcBef>
                        <a:defRPr b="0" sz="2800">
                          <a:solidFill>
                            <a:schemeClr val="accent2">
                              <a:hueOff val="-202083"/>
                              <a:satOff val="17755"/>
                              <a:lumOff val="-16089"/>
                            </a:schemeClr>
                          </a:solidFill>
                        </a:defRPr>
                      </a:pPr>
                      <a:r>
                        <a:rPr b="1"/>
                        <a:t>MOM</a:t>
                      </a:r>
                      <a:r>
                        <a:t> (G. Modestino) (dot)</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1,00</a:t>
                      </a:r>
                    </a:p>
                  </a:txBody>
                  <a:tcPr marL="50800" marR="50800" marT="50800" marB="50800" anchor="ctr" anchorCtr="0" horzOverflow="overflow">
                    <a:lnL w="12700">
                      <a:miter lim="400000"/>
                    </a:lnL>
                    <a:lnR w="12700">
                      <a:miter lim="400000"/>
                    </a:lnR>
                    <a:lnT w="12700">
                      <a:miter lim="400000"/>
                    </a:lnT>
                    <a:lnB w="12700">
                      <a:miter lim="400000"/>
                    </a:lnB>
                  </a:tcPr>
                </a:tc>
              </a:tr>
              <a:tr h="652020">
                <a:tc>
                  <a:txBody>
                    <a:bodyPr/>
                    <a:lstStyle/>
                    <a:p>
                      <a:pPr algn="l" defTabSz="821531">
                        <a:spcBef>
                          <a:spcPts val="2800"/>
                        </a:spcBef>
                        <a:defRPr b="0" sz="2800"/>
                      </a:pPr>
                      <a:r>
                        <a:rPr b="1"/>
                        <a:t>MOONLIGHT-2</a:t>
                      </a:r>
                      <a:r>
                        <a:t> (L. Porcelli)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6,3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7</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10</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9,3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0,93</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r>
              <a:tr h="713215">
                <a:tc>
                  <a:txBody>
                    <a:bodyPr/>
                    <a:lstStyle/>
                    <a:p>
                      <a:pPr algn="l" defTabSz="821531">
                        <a:spcBef>
                          <a:spcPts val="2800"/>
                        </a:spcBef>
                        <a:defRPr b="0" sz="2800"/>
                      </a:pPr>
                      <a:r>
                        <a:rPr b="1"/>
                        <a:t>QUAX</a:t>
                      </a:r>
                      <a:r>
                        <a:t> “- RD” (C. Gatti)</a:t>
                      </a:r>
                    </a:p>
                  </a:txBody>
                  <a:tcPr marL="50800" marR="50800" marT="50800" marB="50800" anchor="ctr" anchorCtr="0" horzOverflow="overflow">
                    <a:lnL w="12700">
                      <a:miter lim="400000"/>
                    </a:lnL>
                    <a:lnR w="12700">
                      <a:miter lim="400000"/>
                    </a:lnR>
                    <a:lnT w="12700">
                      <a:miter lim="400000"/>
                    </a:lnT>
                    <a:lnB w="12700">
                      <a:miter lim="400000"/>
                    </a:lnB>
                    <a:solidFill>
                      <a:srgbClr val="FFFFFF"/>
                    </a:solidFill>
                  </a:tcPr>
                </a:tc>
                <a:tc>
                  <a:txBody>
                    <a:bodyPr/>
                    <a:lstStyle/>
                    <a:p>
                      <a:pPr defTabSz="914400"/>
                      <a:r>
                        <a:rPr sz="3000"/>
                        <a:t>3,2</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1,6</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3</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9</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4,8</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defTabSz="914400"/>
                      <a:r>
                        <a:rPr sz="3000"/>
                        <a:t>0,53</a:t>
                      </a:r>
                    </a:p>
                  </a:txBody>
                  <a:tcPr marL="50800" marR="50800" marT="50800" marB="50800" anchor="ctr" anchorCtr="0" horzOverflow="overflow">
                    <a:lnL w="12700">
                      <a:miter lim="400000"/>
                    </a:lnL>
                    <a:lnR w="12700">
                      <a:miter lim="400000"/>
                    </a:lnR>
                    <a:lnT w="12700">
                      <a:miter lim="400000"/>
                    </a:lnT>
                    <a:lnB w="12700">
                      <a:miter lim="400000"/>
                    </a:lnB>
                  </a:tcPr>
                </a:tc>
              </a:tr>
              <a:tr h="713215">
                <a:tc>
                  <a:txBody>
                    <a:bodyPr/>
                    <a:lstStyle/>
                    <a:p>
                      <a:pPr defTabSz="914400">
                        <a:defRPr b="0"/>
                      </a:pPr>
                      <a:r>
                        <a:rPr b="1" sz="2800">
                          <a:solidFill>
                            <a:srgbClr val="FFFFFF"/>
                          </a:solidFill>
                        </a:rPr>
                        <a:t>TOTALE</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17</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38</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9,4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24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62</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26,4</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c>
                  <a:txBody>
                    <a:bodyPr/>
                    <a:lstStyle/>
                    <a:p>
                      <a:pPr defTabSz="914400"/>
                      <a:r>
                        <a:rPr b="1" sz="3000">
                          <a:solidFill>
                            <a:srgbClr val="FFFFFF"/>
                          </a:solidFill>
                        </a:rPr>
                        <a:t>0,43</a:t>
                      </a:r>
                    </a:p>
                  </a:txBody>
                  <a:tcPr marL="50800" marR="50800" marT="50800" marB="50800" anchor="ctr" anchorCtr="0" horzOverflow="overflow">
                    <a:lnL w="12700">
                      <a:miter lim="400000"/>
                    </a:lnL>
                    <a:lnR w="12700">
                      <a:miter lim="400000"/>
                    </a:lnR>
                    <a:lnT w="12700">
                      <a:miter lim="400000"/>
                    </a:lnT>
                    <a:lnB w="12700">
                      <a:miter lim="400000"/>
                    </a:lnB>
                    <a:solidFill>
                      <a:schemeClr val="accent1">
                        <a:hueOff val="114395"/>
                        <a:lumOff val="-24975"/>
                      </a:schemeClr>
                    </a:solidFill>
                  </a:tcPr>
                </a:tc>
              </a:tr>
            </a:tbl>
          </a:graphicData>
        </a:graphic>
      </p:graphicFrame>
      <p:sp>
        <p:nvSpPr>
          <p:cNvPr id="148" name="(ESCAPE)"/>
          <p:cNvSpPr txBox="1"/>
          <p:nvPr/>
        </p:nvSpPr>
        <p:spPr>
          <a:xfrm>
            <a:off x="12870466" y="9411668"/>
            <a:ext cx="1442569" cy="4902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300"/>
            </a:lvl1pPr>
          </a:lstStyle>
          <a:p>
            <a:pPr/>
            <a:r>
              <a:t>(ESCAPE)</a:t>
            </a:r>
          </a:p>
        </p:txBody>
      </p:sp>
      <p:sp>
        <p:nvSpPr>
          <p:cNvPr id="149" name="(INITUM)"/>
          <p:cNvSpPr txBox="1"/>
          <p:nvPr/>
        </p:nvSpPr>
        <p:spPr>
          <a:xfrm>
            <a:off x="8724316" y="5179841"/>
            <a:ext cx="1302068" cy="4902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2300"/>
            </a:lvl1pPr>
          </a:lstStyle>
          <a:p>
            <a:pPr/>
            <a:r>
              <a:t>(INITUM)</a:t>
            </a:r>
          </a:p>
        </p:txBody>
      </p:sp>
      <p:sp>
        <p:nvSpPr>
          <p:cNvPr id="150" name="sigle: in essere (9); concluse (0); proposte (2) —&gt; 2022 totale 11 (6 dot)"/>
          <p:cNvSpPr txBox="1"/>
          <p:nvPr/>
        </p:nvSpPr>
        <p:spPr>
          <a:xfrm>
            <a:off x="1121670" y="12946223"/>
            <a:ext cx="1361513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b="1" sz="3200"/>
            </a:pPr>
            <a:r>
              <a:t>sigle: in essere (9); </a:t>
            </a:r>
            <a:r>
              <a:rPr>
                <a:solidFill>
                  <a:schemeClr val="accent3">
                    <a:hueOff val="914338"/>
                    <a:satOff val="31515"/>
                    <a:lumOff val="-30790"/>
                  </a:schemeClr>
                </a:solidFill>
              </a:rPr>
              <a:t>concluse (0)</a:t>
            </a:r>
            <a:r>
              <a:t>; </a:t>
            </a:r>
            <a:r>
              <a:rPr>
                <a:solidFill>
                  <a:schemeClr val="accent5">
                    <a:lumOff val="-29866"/>
                  </a:schemeClr>
                </a:solidFill>
              </a:rPr>
              <a:t>proposte (2) —&gt; 2022 totale 11 (6 dot)</a:t>
            </a:r>
          </a:p>
        </p:txBody>
      </p:sp>
      <p:sp>
        <p:nvSpPr>
          <p:cNvPr id="151" name="(SUPER GALAX)"/>
          <p:cNvSpPr txBox="1"/>
          <p:nvPr/>
        </p:nvSpPr>
        <p:spPr>
          <a:xfrm>
            <a:off x="8775726" y="11271608"/>
            <a:ext cx="1199249" cy="84589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spcBef>
                <a:spcPts val="0"/>
              </a:spcBef>
              <a:defRPr sz="2300"/>
            </a:pPr>
            <a:r>
              <a:t>(SUPER</a:t>
            </a:r>
            <a:br/>
            <a:r>
              <a:t>GALAX)</a:t>
            </a:r>
          </a:p>
        </p:txBody>
      </p:sp>
      <p:sp>
        <p:nvSpPr>
          <p:cNvPr id="152" name="2.1 FTE in sigle di FE"/>
          <p:cNvSpPr txBox="1"/>
          <p:nvPr/>
        </p:nvSpPr>
        <p:spPr>
          <a:xfrm rot="16200000">
            <a:off x="20386056" y="6907706"/>
            <a:ext cx="5827472" cy="8084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2.1 FTE in sigle di FE</a:t>
            </a:r>
          </a:p>
        </p:txBody>
      </p:sp>
      <p:sp>
        <p:nvSpPr>
          <p:cNvPr id="153" name="1 (*)"/>
          <p:cNvSpPr txBox="1"/>
          <p:nvPr/>
        </p:nvSpPr>
        <p:spPr>
          <a:xfrm>
            <a:off x="10767883" y="5730962"/>
            <a:ext cx="804800" cy="5894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3000"/>
            </a:lvl1pPr>
          </a:lstStyle>
          <a:p>
            <a:pPr/>
            <a:r>
              <a:t>1 (*)</a:t>
            </a:r>
          </a:p>
        </p:txBody>
      </p:sp>
      <p:sp>
        <p:nvSpPr>
          <p:cNvPr id="154" name="(*) persone a % = 0"/>
          <p:cNvSpPr txBox="1"/>
          <p:nvPr/>
        </p:nvSpPr>
        <p:spPr>
          <a:xfrm>
            <a:off x="15096925" y="12952369"/>
            <a:ext cx="3643707" cy="614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3200"/>
            </a:lvl1pPr>
          </a:lstStyle>
          <a:p>
            <a:pPr/>
            <a:r>
              <a:t>(*) persone a % = 0</a:t>
            </a:r>
          </a:p>
        </p:txBody>
      </p:sp>
      <p:sp>
        <p:nvSpPr>
          <p:cNvPr id="155" name="1 (*)"/>
          <p:cNvSpPr txBox="1"/>
          <p:nvPr/>
        </p:nvSpPr>
        <p:spPr>
          <a:xfrm>
            <a:off x="10767883" y="6429462"/>
            <a:ext cx="804800" cy="5894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3000"/>
            </a:lvl1pPr>
          </a:lstStyle>
          <a:p>
            <a:pPr/>
            <a:r>
              <a:t>1 (*)</a:t>
            </a:r>
          </a:p>
        </p:txBody>
      </p:sp>
      <p:sp>
        <p:nvSpPr>
          <p:cNvPr id="156" name="1 (*)"/>
          <p:cNvSpPr txBox="1"/>
          <p:nvPr/>
        </p:nvSpPr>
        <p:spPr>
          <a:xfrm>
            <a:off x="10742483" y="8626562"/>
            <a:ext cx="804800" cy="5894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3000"/>
            </a:lvl1pPr>
          </a:lstStyle>
          <a:p>
            <a:pPr/>
            <a:r>
              <a:t>1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8" name="SIGLA"/>
          <p:cNvSpPr txBox="1"/>
          <p:nvPr>
            <p:ph type="title"/>
          </p:nvPr>
        </p:nvSpPr>
        <p:spPr>
          <a:prstGeom prst="rect">
            <a:avLst/>
          </a:prstGeom>
        </p:spPr>
        <p:txBody>
          <a:bodyPr/>
          <a:lstStyle/>
          <a:p>
            <a:pPr/>
            <a:r>
              <a:t>SIGLA</a:t>
            </a:r>
          </a:p>
        </p:txBody>
      </p:sp>
      <p:sp>
        <p:nvSpPr>
          <p:cNvPr id="159" name="Obiettivo della sigl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747593">
              <a:defRPr b="0" sz="5642">
                <a:latin typeface="Helvetica Neue Medium"/>
                <a:ea typeface="Helvetica Neue Medium"/>
                <a:cs typeface="Helvetica Neue Medium"/>
                <a:sym typeface="Helvetica Neue Medium"/>
              </a:defRPr>
            </a:lvl1pPr>
          </a:lstStyle>
          <a:p>
            <a:pPr/>
            <a:r>
              <a:t>Obiettivo della sigla</a:t>
            </a:r>
          </a:p>
        </p:txBody>
      </p:sp>
      <p:sp>
        <p:nvSpPr>
          <p:cNvPr id="160" name="Risultati 2021:…"/>
          <p:cNvSpPr txBox="1"/>
          <p:nvPr>
            <p:ph type="body" sz="half" idx="1"/>
          </p:nvPr>
        </p:nvSpPr>
        <p:spPr>
          <a:xfrm>
            <a:off x="301577" y="3935526"/>
            <a:ext cx="10079941" cy="9398725"/>
          </a:xfrm>
          <a:prstGeom prst="rect">
            <a:avLst/>
          </a:prstGeom>
        </p:spPr>
        <p:txBody>
          <a:bodyPr/>
          <a:lstStyle/>
          <a:p>
            <a:pPr defTabSz="2438337">
              <a:spcBef>
                <a:spcPts val="1000"/>
              </a:spcBef>
              <a:defRPr b="1"/>
            </a:pPr>
            <a:r>
              <a:t>Risultati 2021</a:t>
            </a:r>
            <a:r>
              <a:rPr b="0"/>
              <a:t>:</a:t>
            </a:r>
            <a:endParaRPr b="0"/>
          </a:p>
          <a:p>
            <a:pPr lvl="1" defTabSz="2438337">
              <a:spcBef>
                <a:spcPts val="1000"/>
              </a:spcBef>
            </a:pPr>
            <a:r>
              <a:t>…</a:t>
            </a:r>
          </a:p>
          <a:p>
            <a:pPr lvl="1" marL="0" indent="609600" defTabSz="2438337">
              <a:spcBef>
                <a:spcPts val="1000"/>
              </a:spcBef>
              <a:buSzTx/>
              <a:buNone/>
            </a:pPr>
          </a:p>
          <a:p>
            <a:pPr defTabSz="2438337">
              <a:spcBef>
                <a:spcPts val="1000"/>
              </a:spcBef>
              <a:defRPr b="1"/>
            </a:pPr>
            <a:r>
              <a:t>Obiettivi/Milestone 2022:</a:t>
            </a:r>
          </a:p>
          <a:p>
            <a:pPr lvl="1" defTabSz="2438337">
              <a:spcBef>
                <a:spcPts val="1000"/>
              </a:spcBef>
            </a:pPr>
            <a:r>
              <a:t>…</a:t>
            </a:r>
          </a:p>
        </p:txBody>
      </p:sp>
      <p:sp>
        <p:nvSpPr>
          <p:cNvPr id="161" name="Collaborazione"/>
          <p:cNvSpPr txBox="1"/>
          <p:nvPr/>
        </p:nvSpPr>
        <p:spPr>
          <a:xfrm>
            <a:off x="11525556" y="995644"/>
            <a:ext cx="12420561" cy="62679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i="1" sz="3200"/>
            </a:lvl1pPr>
          </a:lstStyle>
          <a:p>
            <a:pPr/>
            <a:r>
              <a:t>Collaborazione</a:t>
            </a:r>
          </a:p>
        </p:txBody>
      </p:sp>
      <p:sp>
        <p:nvSpPr>
          <p:cNvPr id="162" name="Eventuali imagini / grafici"/>
          <p:cNvSpPr/>
          <p:nvPr/>
        </p:nvSpPr>
        <p:spPr>
          <a:xfrm>
            <a:off x="10566400" y="3790586"/>
            <a:ext cx="13667047" cy="9688605"/>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lvl1pPr>
          </a:lstStyle>
          <a:p>
            <a:pPr/>
            <a:r>
              <a:t>Eventuali imagini / grafici</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4" name="SIGLA 2022"/>
          <p:cNvSpPr txBox="1"/>
          <p:nvPr>
            <p:ph type="title"/>
          </p:nvPr>
        </p:nvSpPr>
        <p:spPr>
          <a:prstGeom prst="rect">
            <a:avLst/>
          </a:prstGeom>
        </p:spPr>
        <p:txBody>
          <a:bodyPr/>
          <a:lstStyle/>
          <a:p>
            <a:pPr/>
            <a:r>
              <a:t>SIGLA 2022</a:t>
            </a:r>
          </a:p>
        </p:txBody>
      </p:sp>
      <p:sp>
        <p:nvSpPr>
          <p:cNvPr id="165" name="SIGLA @ LNF"/>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SIGLA @ LNF</a:t>
            </a:r>
          </a:p>
        </p:txBody>
      </p:sp>
      <p:sp>
        <p:nvSpPr>
          <p:cNvPr id="166" name="FTE 2022:…"/>
          <p:cNvSpPr txBox="1"/>
          <p:nvPr>
            <p:ph type="body" idx="1"/>
          </p:nvPr>
        </p:nvSpPr>
        <p:spPr>
          <a:xfrm>
            <a:off x="4085496" y="3486503"/>
            <a:ext cx="19840057" cy="9780013"/>
          </a:xfrm>
          <a:prstGeom prst="rect">
            <a:avLst/>
          </a:prstGeom>
        </p:spPr>
        <p:txBody>
          <a:bodyPr/>
          <a:lstStyle/>
          <a:p>
            <a:pPr defTabSz="2438337">
              <a:lnSpc>
                <a:spcPct val="100000"/>
              </a:lnSpc>
              <a:spcBef>
                <a:spcPts val="1000"/>
              </a:spcBef>
              <a:defRPr b="1"/>
            </a:pPr>
            <a:r>
              <a:t>FTE 2022:</a:t>
            </a:r>
            <a:r>
              <a:rPr b="0"/>
              <a:t> </a:t>
            </a:r>
            <a:endParaRPr b="0"/>
          </a:p>
          <a:p>
            <a:pPr defTabSz="2438337">
              <a:lnSpc>
                <a:spcPct val="100000"/>
              </a:lnSpc>
              <a:spcBef>
                <a:spcPts val="1000"/>
              </a:spcBef>
              <a:defRPr b="1"/>
            </a:pPr>
            <a:endParaRPr b="0"/>
          </a:p>
          <a:p>
            <a:pPr defTabSz="2438337">
              <a:lnSpc>
                <a:spcPct val="100000"/>
              </a:lnSpc>
              <a:spcBef>
                <a:spcPts val="1000"/>
              </a:spcBef>
              <a:defRPr b="1"/>
            </a:pPr>
            <a:r>
              <a:t>Attività a carico LNF (LNGS):</a:t>
            </a:r>
            <a:r>
              <a:rPr b="0"/>
              <a:t> </a:t>
            </a:r>
            <a:endParaRPr b="0"/>
          </a:p>
          <a:p>
            <a:pPr lvl="1" defTabSz="2438337">
              <a:lnSpc>
                <a:spcPct val="100000"/>
              </a:lnSpc>
              <a:spcBef>
                <a:spcPts val="1000"/>
              </a:spcBef>
              <a:defRPr b="1"/>
            </a:pPr>
            <a:r>
              <a:rPr b="0"/>
              <a:t>…</a:t>
            </a:r>
            <a:endParaRPr b="0"/>
          </a:p>
          <a:p>
            <a:pPr lvl="1" defTabSz="2438337">
              <a:lnSpc>
                <a:spcPct val="100000"/>
              </a:lnSpc>
              <a:spcBef>
                <a:spcPts val="1000"/>
              </a:spcBef>
              <a:defRPr b="1"/>
            </a:pPr>
          </a:p>
          <a:p>
            <a:pPr defTabSz="2438337">
              <a:lnSpc>
                <a:spcPct val="100000"/>
              </a:lnSpc>
              <a:spcBef>
                <a:spcPts val="1000"/>
              </a:spcBef>
              <a:defRPr b="1"/>
            </a:pPr>
            <a:r>
              <a:t>Richieste CSNII 202</a:t>
            </a:r>
            <a:r>
              <a:t>2</a:t>
            </a:r>
            <a:r>
              <a:rPr b="0"/>
              <a:t>: …</a:t>
            </a:r>
            <a:endParaRPr b="0"/>
          </a:p>
          <a:p>
            <a:pPr defTabSz="2438337">
              <a:lnSpc>
                <a:spcPct val="100000"/>
              </a:lnSpc>
              <a:spcBef>
                <a:spcPts val="1000"/>
              </a:spcBef>
              <a:defRPr b="1"/>
            </a:pPr>
            <a:endParaRPr b="0"/>
          </a:p>
          <a:p>
            <a:pPr defTabSz="2438337">
              <a:lnSpc>
                <a:spcPct val="100000"/>
              </a:lnSpc>
              <a:spcBef>
                <a:spcPts val="1000"/>
              </a:spcBef>
              <a:defRPr b="1"/>
            </a:pPr>
            <a:r>
              <a:t>Richieste LNF 2022</a:t>
            </a:r>
            <a:r>
              <a:rPr b="0"/>
              <a:t>: …</a:t>
            </a:r>
            <a:endParaRPr b="0"/>
          </a:p>
          <a:p>
            <a:pPr defTabSz="2438337">
              <a:lnSpc>
                <a:spcPct val="100000"/>
              </a:lnSpc>
              <a:spcBef>
                <a:spcPts val="1000"/>
              </a:spcBef>
              <a:defRPr b="1"/>
            </a:pPr>
            <a:endParaRPr b="0"/>
          </a:p>
          <a:p>
            <a:pPr defTabSz="2438337">
              <a:lnSpc>
                <a:spcPct val="100000"/>
              </a:lnSpc>
              <a:spcBef>
                <a:spcPts val="1000"/>
              </a:spcBef>
              <a:defRPr b="1"/>
            </a:pPr>
            <a:r>
              <a:t>Fondi Esterni</a:t>
            </a:r>
            <a:r>
              <a:rPr b="0"/>
              <a:t>: </a:t>
            </a:r>
            <a:r>
              <a:rPr b="0">
                <a:solidFill>
                  <a:schemeClr val="accent1">
                    <a:lumOff val="-13575"/>
                  </a:schemeClr>
                </a:solidFill>
              </a:rPr>
              <a:t>….</a:t>
            </a:r>
          </a:p>
        </p:txBody>
      </p:sp>
      <p:sp>
        <p:nvSpPr>
          <p:cNvPr id="167" name="Logo esperimento"/>
          <p:cNvSpPr/>
          <p:nvPr/>
        </p:nvSpPr>
        <p:spPr>
          <a:xfrm>
            <a:off x="863600" y="3987800"/>
            <a:ext cx="2556583" cy="863419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lvl1pPr>
          </a:lstStyle>
          <a:p>
            <a:pPr/>
            <a:r>
              <a:t>Logo esperimento</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ESPERIMENTO X 2021"/>
          <p:cNvSpPr txBox="1"/>
          <p:nvPr>
            <p:ph type="title"/>
          </p:nvPr>
        </p:nvSpPr>
        <p:spPr>
          <a:xfrm>
            <a:off x="1206500" y="1079500"/>
            <a:ext cx="21971000" cy="1433164"/>
          </a:xfrm>
          <a:prstGeom prst="rect">
            <a:avLst/>
          </a:prstGeom>
        </p:spPr>
        <p:txBody>
          <a:bodyPr/>
          <a:lstStyle>
            <a:lvl1pPr>
              <a:defRPr spc="-200"/>
            </a:lvl1pPr>
          </a:lstStyle>
          <a:p>
            <a:pPr/>
            <a:r>
              <a:t>CUORE_CUPID</a:t>
            </a:r>
          </a:p>
        </p:txBody>
      </p:sp>
      <p:sp>
        <p:nvSpPr>
          <p:cNvPr id="170" name="neutrinoless double beta deca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neutrinoless double beta decay</a:t>
            </a:r>
          </a:p>
        </p:txBody>
      </p:sp>
      <p:sp>
        <p:nvSpPr>
          <p:cNvPr id="171" name="obiettivo"/>
          <p:cNvSpPr txBox="1"/>
          <p:nvPr>
            <p:ph type="body" sz="half" idx="1"/>
          </p:nvPr>
        </p:nvSpPr>
        <p:spPr>
          <a:xfrm>
            <a:off x="518814" y="4646465"/>
            <a:ext cx="11482610" cy="7409458"/>
          </a:xfrm>
          <a:prstGeom prst="rect">
            <a:avLst/>
          </a:prstGeom>
        </p:spPr>
        <p:txBody>
          <a:bodyPr/>
          <a:lstStyle/>
          <a:p>
            <a:pPr marL="512063" indent="-512063" defTabSz="2048203">
              <a:spcBef>
                <a:spcPts val="800"/>
              </a:spcBef>
              <a:defRPr b="1" sz="4032"/>
            </a:pPr>
            <a:r>
              <a:t>Risultati 2022</a:t>
            </a:r>
            <a:r>
              <a:rPr b="0"/>
              <a:t>:</a:t>
            </a:r>
            <a:endParaRPr b="0"/>
          </a:p>
          <a:p>
            <a:pPr lvl="1" marL="1024127" indent="-512063" defTabSz="2048203">
              <a:spcBef>
                <a:spcPts val="800"/>
              </a:spcBef>
              <a:defRPr sz="4032"/>
            </a:pPr>
            <a:r>
              <a:t>Presa dati esperimento CUORE</a:t>
            </a:r>
          </a:p>
          <a:p>
            <a:pPr lvl="1" marL="1024127" indent="-512063" defTabSz="2048203">
              <a:spcBef>
                <a:spcPts val="800"/>
              </a:spcBef>
              <a:defRPr sz="4032"/>
            </a:pPr>
            <a:r>
              <a:t>Progettazione upgrade detector CUPID</a:t>
            </a:r>
          </a:p>
          <a:p>
            <a:pPr lvl="1" marL="1024127" indent="-512063" defTabSz="2048203">
              <a:spcBef>
                <a:spcPts val="800"/>
              </a:spcBef>
              <a:defRPr sz="4032"/>
            </a:pPr>
            <a:r>
              <a:t>CUPID: (CUORE </a:t>
            </a:r>
            <a:r>
              <a:rPr u="sng"/>
              <a:t>U</a:t>
            </a:r>
            <a:r>
              <a:t>pgrade with </a:t>
            </a:r>
            <a:r>
              <a:rPr u="sng"/>
              <a:t>P</a:t>
            </a:r>
            <a:r>
              <a:t>article </a:t>
            </a:r>
            <a:r>
              <a:rPr u="sng"/>
              <a:t>ID</a:t>
            </a:r>
            <a:r>
              <a:t>entification)</a:t>
            </a:r>
          </a:p>
          <a:p>
            <a:pPr lvl="1" marL="1024127" indent="-512063" defTabSz="2048203">
              <a:spcBef>
                <a:spcPts val="800"/>
              </a:spcBef>
              <a:defRPr sz="4032"/>
            </a:pPr>
            <a:r>
              <a:t>Estensione sigla CUORE  -&gt; CUORE_CUPID</a:t>
            </a:r>
          </a:p>
          <a:p>
            <a:pPr lvl="1" marL="1024127" indent="-512063" defTabSz="2048203">
              <a:spcBef>
                <a:spcPts val="800"/>
              </a:spcBef>
              <a:defRPr sz="4032"/>
            </a:pPr>
            <a:r>
              <a:t>Costruito primo prototipo torre detector</a:t>
            </a:r>
          </a:p>
          <a:p>
            <a:pPr lvl="1" marL="1024127" indent="-512063" defTabSz="2048203">
              <a:spcBef>
                <a:spcPts val="800"/>
              </a:spcBef>
              <a:defRPr sz="4032"/>
            </a:pPr>
            <a:r>
              <a:t>Primi test criogenici su prototipo torre</a:t>
            </a:r>
          </a:p>
          <a:p>
            <a:pPr marL="512063" indent="-512063" defTabSz="2048203">
              <a:spcBef>
                <a:spcPts val="800"/>
              </a:spcBef>
              <a:defRPr b="1" sz="4032"/>
            </a:pPr>
            <a:r>
              <a:t>Obiettivi/Milestone 2023:</a:t>
            </a:r>
          </a:p>
          <a:p>
            <a:pPr lvl="1" marL="1024127" indent="-512063" defTabSz="2048203">
              <a:spcBef>
                <a:spcPts val="800"/>
              </a:spcBef>
              <a:defRPr sz="4032"/>
            </a:pPr>
            <a:r>
              <a:t>Completamento progettazione detector</a:t>
            </a:r>
          </a:p>
          <a:p>
            <a:pPr lvl="1" marL="1024127" indent="-512063" defTabSz="2048203">
              <a:spcBef>
                <a:spcPts val="800"/>
              </a:spcBef>
              <a:defRPr sz="4032"/>
            </a:pPr>
            <a:r>
              <a:t>Costruzione prototipi avanzati</a:t>
            </a:r>
          </a:p>
        </p:txBody>
      </p:sp>
      <p:pic>
        <p:nvPicPr>
          <p:cNvPr id="172" name="Picture 2" descr="Picture 2"/>
          <p:cNvPicPr>
            <a:picLocks noChangeAspect="1"/>
          </p:cNvPicPr>
          <p:nvPr/>
        </p:nvPicPr>
        <p:blipFill>
          <a:blip r:embed="rId2">
            <a:extLst/>
          </a:blip>
          <a:stretch>
            <a:fillRect/>
          </a:stretch>
        </p:blipFill>
        <p:spPr>
          <a:xfrm>
            <a:off x="12371631" y="4148795"/>
            <a:ext cx="11273903" cy="845542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Image" descr="Image"/>
          <p:cNvPicPr>
            <a:picLocks noChangeAspect="1"/>
          </p:cNvPicPr>
          <p:nvPr/>
        </p:nvPicPr>
        <p:blipFill>
          <a:blip r:embed="rId2">
            <a:extLst/>
          </a:blip>
          <a:srcRect l="0" t="0" r="0" b="0"/>
          <a:stretch>
            <a:fillRect/>
          </a:stretch>
        </p:blipFill>
        <p:spPr>
          <a:xfrm rot="5400000">
            <a:off x="8426980" y="4562239"/>
            <a:ext cx="9686667" cy="7248299"/>
          </a:xfrm>
          <a:prstGeom prst="rect">
            <a:avLst/>
          </a:prstGeom>
          <a:ln w="12700">
            <a:miter lim="400000"/>
          </a:ln>
        </p:spPr>
      </p:pic>
      <p:sp>
        <p:nvSpPr>
          <p:cNvPr id="175" name="CUORE_CUPID update"/>
          <p:cNvSpPr txBox="1"/>
          <p:nvPr>
            <p:ph type="title"/>
          </p:nvPr>
        </p:nvSpPr>
        <p:spPr>
          <a:prstGeom prst="rect">
            <a:avLst/>
          </a:prstGeom>
        </p:spPr>
        <p:txBody>
          <a:bodyPr/>
          <a:lstStyle/>
          <a:p>
            <a:pPr/>
            <a:r>
              <a:t>CUORE_CUPID</a:t>
            </a:r>
            <a:r>
              <a:t> update</a:t>
            </a:r>
          </a:p>
        </p:txBody>
      </p:sp>
      <p:sp>
        <p:nvSpPr>
          <p:cNvPr id="176" name="neutrinoless double beta decay"/>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neutrinoless double beta decay</a:t>
            </a:r>
          </a:p>
        </p:txBody>
      </p:sp>
      <p:pic>
        <p:nvPicPr>
          <p:cNvPr id="177" name="Screenshot 2021-07-04 at 11.23.13.png" descr="Screenshot 2021-07-04 at 11.23.13.png"/>
          <p:cNvPicPr>
            <a:picLocks noChangeAspect="1"/>
          </p:cNvPicPr>
          <p:nvPr/>
        </p:nvPicPr>
        <p:blipFill>
          <a:blip r:embed="rId3">
            <a:extLst/>
          </a:blip>
          <a:stretch>
            <a:fillRect/>
          </a:stretch>
        </p:blipFill>
        <p:spPr>
          <a:xfrm>
            <a:off x="490355" y="8199219"/>
            <a:ext cx="5663366" cy="3748665"/>
          </a:xfrm>
          <a:prstGeom prst="rect">
            <a:avLst/>
          </a:prstGeom>
          <a:ln w="12700">
            <a:miter lim="400000"/>
          </a:ln>
        </p:spPr>
      </p:pic>
      <p:sp>
        <p:nvSpPr>
          <p:cNvPr id="178" name="CUORE—&gt; CUPID"/>
          <p:cNvSpPr txBox="1"/>
          <p:nvPr/>
        </p:nvSpPr>
        <p:spPr>
          <a:xfrm>
            <a:off x="6535327" y="9780996"/>
            <a:ext cx="3579674" cy="585112"/>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lvl1pPr>
          </a:lstStyle>
          <a:p>
            <a:pPr/>
            <a:r>
              <a:t>CUORE—&gt; CUPID</a:t>
            </a:r>
          </a:p>
        </p:txBody>
      </p:sp>
      <p:pic>
        <p:nvPicPr>
          <p:cNvPr id="179" name="Screenshot 2021-07-04 at 11.53.20.png" descr="Screenshot 2021-07-04 at 11.53.20.png"/>
          <p:cNvPicPr>
            <a:picLocks noChangeAspect="1"/>
          </p:cNvPicPr>
          <p:nvPr/>
        </p:nvPicPr>
        <p:blipFill>
          <a:blip r:embed="rId4">
            <a:extLst/>
          </a:blip>
          <a:stretch>
            <a:fillRect/>
          </a:stretch>
        </p:blipFill>
        <p:spPr>
          <a:xfrm>
            <a:off x="5583950" y="10776430"/>
            <a:ext cx="5482428" cy="2635570"/>
          </a:xfrm>
          <a:prstGeom prst="rect">
            <a:avLst/>
          </a:prstGeom>
          <a:ln w="12700">
            <a:miter lim="400000"/>
          </a:ln>
        </p:spPr>
      </p:pic>
      <p:pic>
        <p:nvPicPr>
          <p:cNvPr id="180" name="Screenshot 2022-07-03 at 13.29.45.png" descr="Screenshot 2022-07-03 at 13.29.45.png"/>
          <p:cNvPicPr>
            <a:picLocks noChangeAspect="1"/>
          </p:cNvPicPr>
          <p:nvPr/>
        </p:nvPicPr>
        <p:blipFill>
          <a:blip r:embed="rId5">
            <a:extLst/>
          </a:blip>
          <a:stretch>
            <a:fillRect/>
          </a:stretch>
        </p:blipFill>
        <p:spPr>
          <a:xfrm>
            <a:off x="17045210" y="2313270"/>
            <a:ext cx="4927601" cy="4660901"/>
          </a:xfrm>
          <a:prstGeom prst="rect">
            <a:avLst/>
          </a:prstGeom>
          <a:ln w="12700">
            <a:miter lim="400000"/>
          </a:ln>
        </p:spPr>
      </p:pic>
      <p:sp>
        <p:nvSpPr>
          <p:cNvPr id="181" name="si sta attivando una collaborazione con il servizio di radioprotezione di Frascati per la caratterizzazione della risposta ai neutroni su alcuni cristalli al fine di validare le simulazioni Montecarlo nel range di interesse dell’esperimento"/>
          <p:cNvSpPr txBox="1"/>
          <p:nvPr/>
        </p:nvSpPr>
        <p:spPr>
          <a:xfrm>
            <a:off x="17408259" y="9310492"/>
            <a:ext cx="6684529" cy="3185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vl1pPr>
          </a:lstStyle>
          <a:p>
            <a:pPr/>
            <a:r>
              <a:t>si sta attivando una collaborazione con il servizio di radioprotezione di Frascati per la caratterizzazione della risposta ai neutroni su alcuni cristalli al fine di validare le simulazioni Montecarlo nel range di interesse dell’esperimento</a:t>
            </a:r>
          </a:p>
        </p:txBody>
      </p:sp>
      <p:pic>
        <p:nvPicPr>
          <p:cNvPr id="182" name="Screenshot 2021-07-04 at 11.24.03.png" descr="Screenshot 2021-07-04 at 11.24.03.png"/>
          <p:cNvPicPr>
            <a:picLocks noChangeAspect="1"/>
          </p:cNvPicPr>
          <p:nvPr/>
        </p:nvPicPr>
        <p:blipFill>
          <a:blip r:embed="rId6">
            <a:extLst/>
          </a:blip>
          <a:srcRect l="4055" t="0" r="0" b="0"/>
          <a:stretch>
            <a:fillRect/>
          </a:stretch>
        </p:blipFill>
        <p:spPr>
          <a:xfrm>
            <a:off x="1259852" y="4544762"/>
            <a:ext cx="9002510" cy="3361414"/>
          </a:xfrm>
          <a:prstGeom prst="rect">
            <a:avLst/>
          </a:prstGeom>
          <a:ln w="12700">
            <a:miter lim="400000"/>
          </a:ln>
        </p:spPr>
      </p:pic>
      <p:pic>
        <p:nvPicPr>
          <p:cNvPr id="183" name="Screenshot 2022-07-04 at 11.20.36.png" descr="Screenshot 2022-07-04 at 11.20.36.png"/>
          <p:cNvPicPr>
            <a:picLocks noChangeAspect="1"/>
          </p:cNvPicPr>
          <p:nvPr/>
        </p:nvPicPr>
        <p:blipFill>
          <a:blip r:embed="rId7">
            <a:extLst/>
          </a:blip>
          <a:stretch>
            <a:fillRect/>
          </a:stretch>
        </p:blipFill>
        <p:spPr>
          <a:xfrm>
            <a:off x="18914935" y="5364668"/>
            <a:ext cx="4952987" cy="374866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