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277" r:id="rId2"/>
    <p:sldId id="956" r:id="rId3"/>
    <p:sldId id="957" r:id="rId4"/>
    <p:sldId id="294" r:id="rId5"/>
    <p:sldId id="958" r:id="rId6"/>
    <p:sldId id="966" r:id="rId7"/>
    <p:sldId id="959" r:id="rId8"/>
    <p:sldId id="916" r:id="rId9"/>
    <p:sldId id="304" r:id="rId10"/>
    <p:sldId id="942" r:id="rId11"/>
    <p:sldId id="943" r:id="rId12"/>
    <p:sldId id="969" r:id="rId13"/>
    <p:sldId id="968" r:id="rId14"/>
    <p:sldId id="970" r:id="rId15"/>
    <p:sldId id="973" r:id="rId16"/>
    <p:sldId id="971" r:id="rId17"/>
    <p:sldId id="972" r:id="rId18"/>
    <p:sldId id="967" r:id="rId19"/>
    <p:sldId id="947" r:id="rId20"/>
    <p:sldId id="960" r:id="rId21"/>
    <p:sldId id="297" r:id="rId22"/>
    <p:sldId id="941" r:id="rId23"/>
    <p:sldId id="951" r:id="rId24"/>
    <p:sldId id="955" r:id="rId25"/>
  </p:sldIdLst>
  <p:sldSz cx="12192000" cy="6858000"/>
  <p:notesSz cx="6858000" cy="12192000"/>
  <p:defaultTextStyle>
    <a:def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</a:defRPr>
    </a:defPPr>
    <a:lvl1pPr marL="0" marR="0" indent="0" algn="l" defTabSz="4572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Century Gothic"/>
        <a:ea typeface="Century Gothic"/>
        <a:cs typeface="Century Gothic"/>
      </a:defRPr>
    </a:lvl1pPr>
    <a:lvl2pPr marL="0" marR="0" indent="457200" algn="l" defTabSz="4572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Century Gothic"/>
        <a:ea typeface="Century Gothic"/>
        <a:cs typeface="Century Gothic"/>
      </a:defRPr>
    </a:lvl2pPr>
    <a:lvl3pPr marL="0" marR="0" indent="914400" algn="l" defTabSz="4572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Century Gothic"/>
        <a:ea typeface="Century Gothic"/>
        <a:cs typeface="Century Gothic"/>
      </a:defRPr>
    </a:lvl3pPr>
    <a:lvl4pPr marL="0" marR="0" indent="1371600" algn="l" defTabSz="4572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Century Gothic"/>
        <a:ea typeface="Century Gothic"/>
        <a:cs typeface="Century Gothic"/>
      </a:defRPr>
    </a:lvl4pPr>
    <a:lvl5pPr marL="0" marR="0" indent="1828800" algn="l" defTabSz="4572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Century Gothic"/>
        <a:ea typeface="Century Gothic"/>
        <a:cs typeface="Century Gothic"/>
      </a:defRPr>
    </a:lvl5pPr>
    <a:lvl6pPr marL="0" marR="0" indent="2286000" algn="l" defTabSz="4572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Century Gothic"/>
        <a:ea typeface="Century Gothic"/>
        <a:cs typeface="Century Gothic"/>
      </a:defRPr>
    </a:lvl6pPr>
    <a:lvl7pPr marL="0" marR="0" indent="2743200" algn="l" defTabSz="4572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Century Gothic"/>
        <a:ea typeface="Century Gothic"/>
        <a:cs typeface="Century Gothic"/>
      </a:defRPr>
    </a:lvl7pPr>
    <a:lvl8pPr marL="0" marR="0" indent="3200400" algn="l" defTabSz="4572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Century Gothic"/>
        <a:ea typeface="Century Gothic"/>
        <a:cs typeface="Century Gothic"/>
      </a:defRPr>
    </a:lvl8pPr>
    <a:lvl9pPr marL="0" marR="0" indent="3657600" algn="l" defTabSz="4572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Century Gothic"/>
        <a:ea typeface="Century Gothic"/>
        <a:cs typeface="Century Gothic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86"/>
    <p:restoredTop sz="94656"/>
  </p:normalViewPr>
  <p:slideViewPr>
    <p:cSldViewPr>
      <p:cViewPr varScale="1">
        <p:scale>
          <a:sx n="101" d="100"/>
          <a:sy n="101" d="100"/>
        </p:scale>
        <p:origin x="216" y="9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5AB708-AA27-E54E-BCDD-CAB9AEC3FDD2}" type="datetimeFigureOut">
              <a:rPr lang="en-US" smtClean="0"/>
              <a:t>6/24/23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55BD55-C11D-1744-8965-8303EC88C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95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5BD55-C11D-1744-8965-8303EC88C66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50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Text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t>Title Text</a:t>
            </a:r>
          </a:p>
        </p:txBody>
      </p:sp>
      <p:sp>
        <p:nvSpPr>
          <p:cNvPr id="5" name="Body Level One…"/>
          <p:cNvSpPr>
            <a:spLocks noGrp="1"/>
          </p:cNvSpPr>
          <p:nvPr>
            <p:ph type="body" idx="1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t>Body Level One</a:t>
            </a:r>
          </a:p>
          <a:p>
            <a:pPr lvl="1">
              <a:defRPr/>
            </a:pPr>
            <a:r>
              <a:t>Body Level Two</a:t>
            </a:r>
          </a:p>
          <a:p>
            <a:pPr lvl="2">
              <a:defRPr/>
            </a:pPr>
            <a:r>
              <a:t>Body Level Three</a:t>
            </a:r>
          </a:p>
          <a:p>
            <a:pPr lvl="3">
              <a:defRPr/>
            </a:pPr>
            <a:r>
              <a:t>Body Level Four</a:t>
            </a:r>
          </a:p>
          <a:p>
            <a:pPr lvl="4">
              <a:defRPr/>
            </a:pPr>
            <a:r>
              <a:t>Body Level Five</a:t>
            </a:r>
          </a:p>
        </p:txBody>
      </p:sp>
      <p:sp>
        <p:nvSpPr>
          <p:cNvPr id="6" name="Slide Numb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Text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t>Title Text</a:t>
            </a:r>
          </a:p>
        </p:txBody>
      </p:sp>
      <p:sp>
        <p:nvSpPr>
          <p:cNvPr id="5" name="Body Level One…"/>
          <p:cNvSpPr>
            <a:spLocks noGrp="1"/>
          </p:cNvSpPr>
          <p:nvPr>
            <p:ph type="body" sz="quarter" idx="1"/>
          </p:nvPr>
        </p:nvSpPr>
        <p:spPr bwMode="auto"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>
              <a:defRPr/>
            </a:pPr>
            <a:r>
              <a:t>Body Level One</a:t>
            </a:r>
          </a:p>
          <a:p>
            <a:pPr lvl="1">
              <a:defRPr/>
            </a:pPr>
            <a:r>
              <a:t>Body Level Two</a:t>
            </a:r>
          </a:p>
          <a:p>
            <a:pPr lvl="2">
              <a:defRPr/>
            </a:pPr>
            <a:r>
              <a:t>Body Level Three</a:t>
            </a:r>
          </a:p>
          <a:p>
            <a:pPr lvl="3">
              <a:defRPr/>
            </a:pPr>
            <a:r>
              <a:t>Body Level Four</a:t>
            </a:r>
          </a:p>
          <a:p>
            <a:pPr lvl="4">
              <a:defRPr/>
            </a:pPr>
            <a:r>
              <a:t>Body Level Five</a:t>
            </a:r>
          </a:p>
        </p:txBody>
      </p:sp>
      <p:sp>
        <p:nvSpPr>
          <p:cNvPr id="6" name="Slide Numb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Text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t>Title Text</a:t>
            </a:r>
          </a:p>
        </p:txBody>
      </p:sp>
      <p:sp>
        <p:nvSpPr>
          <p:cNvPr id="5" name="Body Level One…"/>
          <p:cNvSpPr>
            <a:spLocks noGrp="1"/>
          </p:cNvSpPr>
          <p:nvPr>
            <p:ph type="body" sz="half" idx="1"/>
          </p:nvPr>
        </p:nvSpPr>
        <p:spPr bwMode="auto"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t>Body Level One</a:t>
            </a:r>
          </a:p>
          <a:p>
            <a:pPr lvl="1">
              <a:defRPr/>
            </a:pPr>
            <a:r>
              <a:t>Body Level Two</a:t>
            </a:r>
          </a:p>
          <a:p>
            <a:pPr lvl="2">
              <a:defRPr/>
            </a:pPr>
            <a:r>
              <a:t>Body Level Three</a:t>
            </a:r>
          </a:p>
          <a:p>
            <a:pPr lvl="3">
              <a:defRPr/>
            </a:pPr>
            <a:r>
              <a:t>Body Level Four</a:t>
            </a:r>
          </a:p>
          <a:p>
            <a:pPr lvl="4">
              <a:defRPr/>
            </a:pPr>
            <a:r>
              <a:t>Body Level Five</a:t>
            </a:r>
          </a:p>
        </p:txBody>
      </p:sp>
      <p:sp>
        <p:nvSpPr>
          <p:cNvPr id="6" name="Slide Numb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Text"/>
          <p:cNvSpPr>
            <a:spLocks noGrp="1"/>
          </p:cNvSpPr>
          <p:nvPr>
            <p:ph type="title"/>
          </p:nvPr>
        </p:nvSpPr>
        <p:spPr bwMode="auto"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t>Title Text</a:t>
            </a:r>
          </a:p>
        </p:txBody>
      </p:sp>
      <p:sp>
        <p:nvSpPr>
          <p:cNvPr id="5" name="Body Level One…"/>
          <p:cNvSpPr>
            <a:spLocks noGrp="1"/>
          </p:cNvSpPr>
          <p:nvPr>
            <p:ph type="body" sz="quarter" idx="1"/>
          </p:nvPr>
        </p:nvSpPr>
        <p:spPr bwMode="auto">
          <a:xfrm>
            <a:off x="839787" y="1681163"/>
            <a:ext cx="5157789" cy="823912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pPr>
              <a:defRPr/>
            </a:pPr>
            <a:r>
              <a:t>Body Level One</a:t>
            </a:r>
          </a:p>
          <a:p>
            <a:pPr lvl="1">
              <a:defRPr/>
            </a:pPr>
            <a:r>
              <a:t>Body Level Two</a:t>
            </a:r>
          </a:p>
          <a:p>
            <a:pPr lvl="2">
              <a:defRPr/>
            </a:pPr>
            <a:r>
              <a:t>Body Level Three</a:t>
            </a:r>
          </a:p>
          <a:p>
            <a:pPr lvl="3">
              <a:defRPr/>
            </a:pPr>
            <a:r>
              <a:t>Body Level Four</a:t>
            </a:r>
          </a:p>
          <a:p>
            <a:pPr lvl="4">
              <a:defRPr/>
            </a:pPr>
            <a:r>
              <a:t>Body Level Five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/>
          </p:nvPr>
        </p:nvSpPr>
        <p:spPr bwMode="auto"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7" name="Slide Numb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Text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t>Title Text</a:t>
            </a:r>
          </a:p>
        </p:txBody>
      </p:sp>
      <p:sp>
        <p:nvSpPr>
          <p:cNvPr id="5" name="Body Level One…"/>
          <p:cNvSpPr>
            <a:spLocks noGrp="1"/>
          </p:cNvSpPr>
          <p:nvPr>
            <p:ph type="body" sz="half" idx="1"/>
          </p:nvPr>
        </p:nvSpPr>
        <p:spPr bwMode="auto"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>
              <a:defRPr/>
            </a:pPr>
            <a:r>
              <a:t>Body Level One</a:t>
            </a:r>
          </a:p>
          <a:p>
            <a:pPr lvl="1">
              <a:defRPr/>
            </a:pPr>
            <a:r>
              <a:t>Body Level Two</a:t>
            </a:r>
          </a:p>
          <a:p>
            <a:pPr lvl="2">
              <a:defRPr/>
            </a:pPr>
            <a:r>
              <a:t>Body Level Three</a:t>
            </a:r>
          </a:p>
          <a:p>
            <a:pPr lvl="3">
              <a:defRPr/>
            </a:pPr>
            <a:r>
              <a:t>Body Level Four</a:t>
            </a:r>
          </a:p>
          <a:p>
            <a:pPr lvl="4">
              <a:defRPr/>
            </a:pPr>
            <a:r>
              <a:t>Body Level Five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/>
          </p:nvPr>
        </p:nvSpPr>
        <p:spPr bwMode="auto"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" name="Slide Numb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Text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t>Title Text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half" idx="13"/>
          </p:nvPr>
        </p:nvSpPr>
        <p:spPr bwMode="auto"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6" name="Body Level One…"/>
          <p:cNvSpPr>
            <a:spLocks noGrp="1"/>
          </p:cNvSpPr>
          <p:nvPr>
            <p:ph type="body" sz="quarter" idx="1"/>
          </p:nvPr>
        </p:nvSpPr>
        <p:spPr bwMode="auto"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>
              <a:defRPr/>
            </a:pPr>
            <a:r>
              <a:t>Body Level One</a:t>
            </a:r>
          </a:p>
          <a:p>
            <a:pPr lvl="1">
              <a:defRPr/>
            </a:pPr>
            <a:r>
              <a:t>Body Level Two</a:t>
            </a:r>
          </a:p>
          <a:p>
            <a:pPr lvl="2">
              <a:defRPr/>
            </a:pPr>
            <a:r>
              <a:t>Body Level Three</a:t>
            </a:r>
          </a:p>
          <a:p>
            <a:pPr lvl="3">
              <a:defRPr/>
            </a:pPr>
            <a:r>
              <a:t>Body Level Four</a:t>
            </a:r>
          </a:p>
          <a:p>
            <a:pPr lvl="4">
              <a:defRPr/>
            </a:pPr>
            <a:r>
              <a:t>Body Level Five</a:t>
            </a:r>
          </a:p>
        </p:txBody>
      </p:sp>
      <p:sp>
        <p:nvSpPr>
          <p:cNvPr id="7" name="Slide Numb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6F8FC"/>
            </a:gs>
            <a:gs pos="74000">
              <a:srgbClr val="ABC0E4"/>
            </a:gs>
            <a:gs pos="83000">
              <a:srgbClr val="ABC0E4"/>
            </a:gs>
            <a:gs pos="100000">
              <a:srgbClr val="C7D5E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Text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/>
          </a:bodyPr>
          <a:lstStyle/>
          <a:p>
            <a:pPr>
              <a:defRPr/>
            </a:pPr>
            <a:r>
              <a:t>Title Text</a:t>
            </a:r>
          </a:p>
        </p:txBody>
      </p:sp>
      <p:sp>
        <p:nvSpPr>
          <p:cNvPr id="5" name="Body Level One…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rmAutofit/>
          </a:bodyPr>
          <a:lstStyle/>
          <a:p>
            <a:pPr>
              <a:defRPr/>
            </a:pPr>
            <a:r>
              <a:t>Body Level One</a:t>
            </a:r>
          </a:p>
          <a:p>
            <a:pPr lvl="1">
              <a:defRPr/>
            </a:pPr>
            <a:r>
              <a:t>Body Level Two</a:t>
            </a:r>
          </a:p>
          <a:p>
            <a:pPr lvl="2">
              <a:defRPr/>
            </a:pPr>
            <a:r>
              <a:t>Body Level Three</a:t>
            </a:r>
          </a:p>
          <a:p>
            <a:pPr lvl="3">
              <a:defRPr/>
            </a:pPr>
            <a:r>
              <a:t>Body Level Four</a:t>
            </a:r>
          </a:p>
          <a:p>
            <a:pPr lvl="4">
              <a:defRPr/>
            </a:pPr>
            <a:r>
              <a:t>Body Level Five</a:t>
            </a:r>
          </a:p>
        </p:txBody>
      </p:sp>
      <p:sp>
        <p:nvSpPr>
          <p:cNvPr id="6" name="Slide Number"/>
          <p:cNvSpPr>
            <a:spLocks noGrp="1"/>
          </p:cNvSpPr>
          <p:nvPr>
            <p:ph type="sldNum" sz="quarter" idx="2"/>
          </p:nvPr>
        </p:nvSpPr>
        <p:spPr bwMode="auto">
          <a:xfrm>
            <a:off x="11080740" y="6397942"/>
            <a:ext cx="273060" cy="2819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6" r:id="rId5"/>
    <p:sldLayoutId id="2147483657" r:id="rId6"/>
  </p:sldLayoutIdLst>
  <p:hf hdr="0"/>
  <p:txStyles>
    <p:titleStyle>
      <a:lvl1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>
          <a:ln>
            <a:noFill/>
          </a:ln>
          <a:solidFill>
            <a:srgbClr val="000000"/>
          </a:solidFill>
          <a:latin typeface="Century Gothic"/>
          <a:ea typeface="Century Gothic"/>
          <a:cs typeface="Century Gothic"/>
        </a:defRPr>
      </a:lvl1pPr>
      <a:lvl2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>
          <a:ln>
            <a:noFill/>
          </a:ln>
          <a:solidFill>
            <a:srgbClr val="000000"/>
          </a:solidFill>
          <a:latin typeface="Century Gothic"/>
          <a:ea typeface="Century Gothic"/>
          <a:cs typeface="Century Gothic"/>
        </a:defRPr>
      </a:lvl2pPr>
      <a:lvl3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>
          <a:ln>
            <a:noFill/>
          </a:ln>
          <a:solidFill>
            <a:srgbClr val="000000"/>
          </a:solidFill>
          <a:latin typeface="Century Gothic"/>
          <a:ea typeface="Century Gothic"/>
          <a:cs typeface="Century Gothic"/>
        </a:defRPr>
      </a:lvl3pPr>
      <a:lvl4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>
          <a:ln>
            <a:noFill/>
          </a:ln>
          <a:solidFill>
            <a:srgbClr val="000000"/>
          </a:solidFill>
          <a:latin typeface="Century Gothic"/>
          <a:ea typeface="Century Gothic"/>
          <a:cs typeface="Century Gothic"/>
        </a:defRPr>
      </a:lvl4pPr>
      <a:lvl5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>
          <a:ln>
            <a:noFill/>
          </a:ln>
          <a:solidFill>
            <a:srgbClr val="000000"/>
          </a:solidFill>
          <a:latin typeface="Century Gothic"/>
          <a:ea typeface="Century Gothic"/>
          <a:cs typeface="Century Gothic"/>
        </a:defRPr>
      </a:lvl5pPr>
      <a:lvl6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>
          <a:ln>
            <a:noFill/>
          </a:ln>
          <a:solidFill>
            <a:srgbClr val="000000"/>
          </a:solidFill>
          <a:latin typeface="Century Gothic"/>
          <a:ea typeface="Century Gothic"/>
          <a:cs typeface="Century Gothic"/>
        </a:defRPr>
      </a:lvl6pPr>
      <a:lvl7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>
          <a:ln>
            <a:noFill/>
          </a:ln>
          <a:solidFill>
            <a:srgbClr val="000000"/>
          </a:solidFill>
          <a:latin typeface="Century Gothic"/>
          <a:ea typeface="Century Gothic"/>
          <a:cs typeface="Century Gothic"/>
        </a:defRPr>
      </a:lvl7pPr>
      <a:lvl8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>
          <a:ln>
            <a:noFill/>
          </a:ln>
          <a:solidFill>
            <a:srgbClr val="000000"/>
          </a:solidFill>
          <a:latin typeface="Century Gothic"/>
          <a:ea typeface="Century Gothic"/>
          <a:cs typeface="Century Gothic"/>
        </a:defRPr>
      </a:lvl8pPr>
      <a:lvl9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>
          <a:ln>
            <a:noFill/>
          </a:ln>
          <a:solidFill>
            <a:srgbClr val="000000"/>
          </a:solidFill>
          <a:latin typeface="Century Gothic"/>
          <a:ea typeface="Century Gothic"/>
          <a:cs typeface="Century Gothic"/>
        </a:defRPr>
      </a:lvl9pPr>
    </p:titleStyle>
    <p:bodyStyle>
      <a:lvl1pPr marL="228600" marR="0" indent="-228600" algn="l" defTabSz="91440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defRPr sz="2800" b="0" i="0" u="none" strike="noStrike" cap="none" spc="0">
          <a:ln>
            <a:noFill/>
          </a:ln>
          <a:solidFill>
            <a:srgbClr val="000000"/>
          </a:solidFill>
          <a:latin typeface="Century Gothic"/>
          <a:ea typeface="Century Gothic"/>
          <a:cs typeface="Century Gothic"/>
        </a:defRPr>
      </a:lvl1pPr>
      <a:lvl2pPr marL="723900" marR="0" indent="-266700" algn="l" defTabSz="91440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defRPr sz="2800" b="0" i="0" u="none" strike="noStrike" cap="none" spc="0">
          <a:ln>
            <a:noFill/>
          </a:ln>
          <a:solidFill>
            <a:srgbClr val="000000"/>
          </a:solidFill>
          <a:latin typeface="Century Gothic"/>
          <a:ea typeface="Century Gothic"/>
          <a:cs typeface="Century Gothic"/>
        </a:defRPr>
      </a:lvl2pPr>
      <a:lvl3pPr marL="1234439" marR="0" indent="-320039" algn="l" defTabSz="91440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defRPr sz="2800" b="0" i="0" u="none" strike="noStrike" cap="none" spc="0">
          <a:ln>
            <a:noFill/>
          </a:ln>
          <a:solidFill>
            <a:srgbClr val="000000"/>
          </a:solidFill>
          <a:latin typeface="Century Gothic"/>
          <a:ea typeface="Century Gothic"/>
          <a:cs typeface="Century Gothic"/>
        </a:defRPr>
      </a:lvl3pPr>
      <a:lvl4pPr marL="1727199" marR="0" indent="-355600" algn="l" defTabSz="91440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defRPr sz="2800" b="0" i="0" u="none" strike="noStrike" cap="none" spc="0">
          <a:ln>
            <a:noFill/>
          </a:ln>
          <a:solidFill>
            <a:srgbClr val="000000"/>
          </a:solidFill>
          <a:latin typeface="Century Gothic"/>
          <a:ea typeface="Century Gothic"/>
          <a:cs typeface="Century Gothic"/>
        </a:defRPr>
      </a:lvl4pPr>
      <a:lvl5pPr marL="2184400" marR="0" indent="-355600" algn="l" defTabSz="91440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defRPr sz="2800" b="0" i="0" u="none" strike="noStrike" cap="none" spc="0">
          <a:ln>
            <a:noFill/>
          </a:ln>
          <a:solidFill>
            <a:srgbClr val="000000"/>
          </a:solidFill>
          <a:latin typeface="Century Gothic"/>
          <a:ea typeface="Century Gothic"/>
          <a:cs typeface="Century Gothic"/>
        </a:defRPr>
      </a:lvl5pPr>
      <a:lvl6pPr marL="2641600" marR="0" indent="-355600" algn="l" defTabSz="91440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defRPr sz="2800" b="0" i="0" u="none" strike="noStrike" cap="none" spc="0">
          <a:ln>
            <a:noFill/>
          </a:ln>
          <a:solidFill>
            <a:srgbClr val="000000"/>
          </a:solidFill>
          <a:latin typeface="Century Gothic"/>
          <a:ea typeface="Century Gothic"/>
          <a:cs typeface="Century Gothic"/>
        </a:defRPr>
      </a:lvl6pPr>
      <a:lvl7pPr marL="3098800" marR="0" indent="-355600" algn="l" defTabSz="91440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defRPr sz="2800" b="0" i="0" u="none" strike="noStrike" cap="none" spc="0">
          <a:ln>
            <a:noFill/>
          </a:ln>
          <a:solidFill>
            <a:srgbClr val="000000"/>
          </a:solidFill>
          <a:latin typeface="Century Gothic"/>
          <a:ea typeface="Century Gothic"/>
          <a:cs typeface="Century Gothic"/>
        </a:defRPr>
      </a:lvl7pPr>
      <a:lvl8pPr marL="3556000" marR="0" indent="-355600" algn="l" defTabSz="91440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defRPr sz="2800" b="0" i="0" u="none" strike="noStrike" cap="none" spc="0">
          <a:ln>
            <a:noFill/>
          </a:ln>
          <a:solidFill>
            <a:srgbClr val="000000"/>
          </a:solidFill>
          <a:latin typeface="Century Gothic"/>
          <a:ea typeface="Century Gothic"/>
          <a:cs typeface="Century Gothic"/>
        </a:defRPr>
      </a:lvl8pPr>
      <a:lvl9pPr marL="4013200" marR="0" indent="-355600" algn="l" defTabSz="91440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defRPr sz="2800" b="0" i="0" u="none" strike="noStrike" cap="none" spc="0">
          <a:ln>
            <a:noFill/>
          </a:ln>
          <a:solidFill>
            <a:srgbClr val="000000"/>
          </a:solidFill>
          <a:latin typeface="Century Gothic"/>
          <a:ea typeface="Century Gothic"/>
          <a:cs typeface="Century Gothic"/>
        </a:defRPr>
      </a:lvl9pPr>
    </p:bodyStyle>
    <p:otherStyle>
      <a:lvl1pPr marL="0" marR="0" indent="0" algn="r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457200" algn="r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914400" algn="r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3pPr>
      <a:lvl4pPr marL="0" marR="0" indent="1371600" algn="r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4pPr>
      <a:lvl5pPr marL="0" marR="0" indent="1828800" algn="r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5pPr>
      <a:lvl6pPr marL="0" marR="0" indent="2286000" algn="r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6pPr>
      <a:lvl7pPr marL="0" marR="0" indent="2743200" algn="r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7pPr>
      <a:lvl8pPr marL="0" marR="0" indent="3200400" algn="r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8pPr>
      <a:lvl9pPr marL="0" marR="0" indent="3657600" algn="r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ptolemy.lngs.infn.it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chopen.com/chapters/82927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tiff"/><Relationship Id="rId5" Type="http://schemas.openxmlformats.org/officeDocument/2006/relationships/hyperlink" Target="https://arxiv.org/abs/2101.10069" TargetMode="External"/><Relationship Id="rId4" Type="http://schemas.openxmlformats.org/officeDocument/2006/relationships/hyperlink" Target="https://doi.org/10.1088/1475-7516/2007/06/015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emf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45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chopen.com/chapters/82927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ithub.com/gkrossi/lorentz4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1A979D3-A54F-9F45-8D0C-643F5C618230}"/>
              </a:ext>
            </a:extLst>
          </p:cNvPr>
          <p:cNvSpPr txBox="1"/>
          <p:nvPr/>
        </p:nvSpPr>
        <p:spPr bwMode="auto">
          <a:xfrm>
            <a:off x="2855640" y="188640"/>
            <a:ext cx="9030932" cy="230832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E-Gun Injection from a Zero Field Chamber</a:t>
            </a:r>
          </a:p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Chris Tully (Princeton)</a:t>
            </a:r>
          </a:p>
          <a:p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26 June 2023</a:t>
            </a:r>
          </a:p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LNGS</a:t>
            </a:r>
          </a:p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PTOLEMY General Meeting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9648CB-0674-6C4C-BA50-CE190D404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380" y="4350246"/>
            <a:ext cx="2629620" cy="11142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07DBF0-61D8-6F40-91F4-58CF58F25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2496964"/>
            <a:ext cx="8544272" cy="40257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5FEBE4-206F-BE49-A3A2-2B408075786A}"/>
              </a:ext>
            </a:extLst>
          </p:cNvPr>
          <p:cNvSpPr txBox="1"/>
          <p:nvPr/>
        </p:nvSpPr>
        <p:spPr bwMode="auto">
          <a:xfrm>
            <a:off x="2711624" y="6525344"/>
            <a:ext cx="2980303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http://ptolemy.lngs.infn.it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259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EC063-D734-DD43-94A7-30F06B96E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80728"/>
          </a:xfrm>
        </p:spPr>
        <p:txBody>
          <a:bodyPr/>
          <a:lstStyle/>
          <a:p>
            <a:r>
              <a:rPr lang="en-US" dirty="0"/>
              <a:t>End-to-end Transport w/</a:t>
            </a:r>
            <a:r>
              <a:rPr lang="en-US" dirty="0" err="1"/>
              <a:t>Kassiopeia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8EEFE7-6227-944C-BA89-246826B2E7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5" t="33553"/>
          <a:stretch/>
        </p:blipFill>
        <p:spPr>
          <a:xfrm>
            <a:off x="0" y="927177"/>
            <a:ext cx="4853128" cy="24633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DD11FA-E43D-AA4F-9A99-B6DB5BF73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887" y="933749"/>
            <a:ext cx="7391634" cy="52315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62AA87-2BD9-0A45-A987-838D1B4979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85" y="3397063"/>
            <a:ext cx="4889939" cy="34609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6FD786-13B0-E349-A08C-C69244F66D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1145" b="95577"/>
          <a:stretch/>
        </p:blipFill>
        <p:spPr>
          <a:xfrm>
            <a:off x="119337" y="965408"/>
            <a:ext cx="4733792" cy="3033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16729C-9029-B841-9B5A-71345F31254E}"/>
              </a:ext>
            </a:extLst>
          </p:cNvPr>
          <p:cNvSpPr txBox="1"/>
          <p:nvPr/>
        </p:nvSpPr>
        <p:spPr bwMode="auto">
          <a:xfrm>
            <a:off x="7657279" y="6310551"/>
            <a:ext cx="3395481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en-US" dirty="0" err="1"/>
              <a:t>Wonyong</a:t>
            </a:r>
            <a:r>
              <a:rPr lang="en-US" dirty="0"/>
              <a:t> Chung (Princeton)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0249AE74-CF62-474D-B9FC-7CE9050E9E9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080740" y="6397942"/>
            <a:ext cx="273060" cy="281941"/>
          </a:xfrm>
        </p:spPr>
        <p:txBody>
          <a:bodyPr/>
          <a:lstStyle/>
          <a:p>
            <a:pPr>
              <a:defRPr/>
            </a:pPr>
            <a:fld id="{86CB4B4D-7CA3-9044-876B-883B54F867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64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EC063-D734-DD43-94A7-30F06B96E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64703"/>
          </a:xfrm>
        </p:spPr>
        <p:txBody>
          <a:bodyPr/>
          <a:lstStyle/>
          <a:p>
            <a:r>
              <a:rPr lang="en-US" dirty="0"/>
              <a:t>Zero-Field Calorimeter Transition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8EEFE7-6227-944C-BA89-246826B2E7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53"/>
          <a:stretch/>
        </p:blipFill>
        <p:spPr>
          <a:xfrm>
            <a:off x="3452971" y="764704"/>
            <a:ext cx="5237848" cy="2463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8F2DE1-C03A-294B-A7E5-AAA9A4807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99000"/>
                    </a14:imgEffect>
                    <a14:imgEffect>
                      <a14:colorTemperature colorTemp="3938"/>
                    </a14:imgEffect>
                    <a14:imgEffect>
                      <a14:saturation sat="336000"/>
                    </a14:imgEffect>
                    <a14:imgEffect>
                      <a14:brightnessContrast bright="28000" contrast="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638" y="1919525"/>
            <a:ext cx="7002362" cy="49560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D32598-42DA-3046-B694-E9CC17378C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2042"/>
            <a:ext cx="6984678" cy="49435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49A5FE-A3B3-A24C-8E4E-D8D8877ABA8C}"/>
              </a:ext>
            </a:extLst>
          </p:cNvPr>
          <p:cNvSpPr txBox="1"/>
          <p:nvPr/>
        </p:nvSpPr>
        <p:spPr bwMode="auto">
          <a:xfrm>
            <a:off x="8796519" y="1539176"/>
            <a:ext cx="3395481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en-US" dirty="0" err="1"/>
              <a:t>Wonyong</a:t>
            </a:r>
            <a:r>
              <a:rPr lang="en-US" dirty="0"/>
              <a:t> Chung (Princeton)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B9F27A18-B978-164D-A254-BBA9AABD1BE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080740" y="6397942"/>
            <a:ext cx="273060" cy="281941"/>
          </a:xfrm>
        </p:spPr>
        <p:txBody>
          <a:bodyPr/>
          <a:lstStyle/>
          <a:p>
            <a:pPr>
              <a:defRPr/>
            </a:pPr>
            <a:fld id="{86CB4B4D-7CA3-9044-876B-883B54F867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69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FA7CA-F421-9B45-AA96-7CED15D44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508" y="132855"/>
            <a:ext cx="11348616" cy="1325563"/>
          </a:xfrm>
        </p:spPr>
        <p:txBody>
          <a:bodyPr/>
          <a:lstStyle/>
          <a:p>
            <a:r>
              <a:rPr lang="en-US" dirty="0"/>
              <a:t>Zero Field Injection into Princeton Magnet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AD6AB-7A6F-7E45-B700-5120E5E7C7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78FD7B-1DD8-8A45-A86F-98C4F66B5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4" y="1458418"/>
            <a:ext cx="12192000" cy="4939524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DAA28B8-9C96-164F-BAB2-3CBDD65AB49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080740" y="6397942"/>
            <a:ext cx="273060" cy="281941"/>
          </a:xfrm>
        </p:spPr>
        <p:txBody>
          <a:bodyPr/>
          <a:lstStyle/>
          <a:p>
            <a:pPr>
              <a:defRPr/>
            </a:pPr>
            <a:fld id="{86CB4B4D-7CA3-9044-876B-883B54F867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410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FD953-1124-C74E-AF82-BEAD9820B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22611"/>
            <a:ext cx="11809312" cy="1325563"/>
          </a:xfrm>
        </p:spPr>
        <p:txBody>
          <a:bodyPr/>
          <a:lstStyle/>
          <a:p>
            <a:r>
              <a:rPr lang="en-US" dirty="0"/>
              <a:t>First Simulations of Non-Adiabatic Transition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ADFF0E-CBAB-014A-A64C-B85D588151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E957A1-4AE2-284F-8728-B656B943D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8418"/>
            <a:ext cx="12192000" cy="4939524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7EB1A75F-7AA5-6846-A512-33BEAE03D9A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080740" y="6397942"/>
            <a:ext cx="273060" cy="281941"/>
          </a:xfrm>
        </p:spPr>
        <p:txBody>
          <a:bodyPr/>
          <a:lstStyle/>
          <a:p>
            <a:pPr>
              <a:defRPr/>
            </a:pPr>
            <a:fld id="{86CB4B4D-7CA3-9044-876B-883B54F867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30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09038-9A94-5242-B31B-894FF8D22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680"/>
            <a:ext cx="10515600" cy="1325563"/>
          </a:xfrm>
        </p:spPr>
        <p:txBody>
          <a:bodyPr/>
          <a:lstStyle/>
          <a:p>
            <a:r>
              <a:rPr lang="en-US" dirty="0"/>
              <a:t>E-Gun Arrived at Princeton (5eV-3keV)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A9B941-5C41-B749-9DC4-9A2C100C5C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7" t="34693" r="15438" b="30615"/>
          <a:stretch/>
        </p:blipFill>
        <p:spPr>
          <a:xfrm>
            <a:off x="479376" y="4417495"/>
            <a:ext cx="6094787" cy="21199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05C198-FEB8-4547-AC11-E490FD6A82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1" t="18467" r="16969" b="21886"/>
          <a:stretch/>
        </p:blipFill>
        <p:spPr>
          <a:xfrm>
            <a:off x="7593454" y="3217365"/>
            <a:ext cx="3970372" cy="2952328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2E506DA8-7BE6-2C49-9107-780AEC7BFA7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080740" y="6397942"/>
            <a:ext cx="273060" cy="281941"/>
          </a:xfrm>
        </p:spPr>
        <p:txBody>
          <a:bodyPr/>
          <a:lstStyle/>
          <a:p>
            <a:pPr>
              <a:defRPr/>
            </a:pPr>
            <a:fld id="{86CB4B4D-7CA3-9044-876B-883B54F8677D}" type="slidenum">
              <a:rPr lang="en-US" smtClean="0"/>
              <a:t>14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4F4D75-C7EF-F54C-A49F-31E1D40560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02" r="15035" b="17399"/>
          <a:stretch/>
        </p:blipFill>
        <p:spPr>
          <a:xfrm>
            <a:off x="289621" y="1412776"/>
            <a:ext cx="6474296" cy="28803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00664C-419B-9F48-BF2A-2B27752036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0" b="26901"/>
          <a:stretch/>
        </p:blipFill>
        <p:spPr>
          <a:xfrm>
            <a:off x="6960096" y="1412776"/>
            <a:ext cx="5237088" cy="157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30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0F60E-4829-9B4E-A84C-EBF2B867F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554" y="15156"/>
            <a:ext cx="10515600" cy="1325563"/>
          </a:xfrm>
        </p:spPr>
        <p:txBody>
          <a:bodyPr/>
          <a:lstStyle/>
          <a:p>
            <a:r>
              <a:rPr lang="en-US" dirty="0"/>
              <a:t>Test Data Sheet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CB67C2-2376-344F-8CB0-4617576DFA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1" t="6629" r="9614"/>
          <a:stretch/>
        </p:blipFill>
        <p:spPr>
          <a:xfrm rot="5400000">
            <a:off x="3345050" y="-2028962"/>
            <a:ext cx="5472608" cy="11780021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48D4D216-B67B-D643-AC16-D6D62F0AC2E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080740" y="6397942"/>
            <a:ext cx="273060" cy="281941"/>
          </a:xfrm>
        </p:spPr>
        <p:txBody>
          <a:bodyPr/>
          <a:lstStyle/>
          <a:p>
            <a:pPr>
              <a:defRPr/>
            </a:pPr>
            <a:fld id="{86CB4B4D-7CA3-9044-876B-883B54F867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78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1983E-452C-4548-BE5E-F3149C17D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632"/>
            <a:ext cx="10515600" cy="1325563"/>
          </a:xfrm>
        </p:spPr>
        <p:txBody>
          <a:bodyPr/>
          <a:lstStyle/>
          <a:p>
            <a:r>
              <a:rPr lang="en-US" dirty="0"/>
              <a:t>Other Applications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CD0FD1B-B516-534E-8EC7-F1AB2CE3BDCF}"/>
              </a:ext>
            </a:extLst>
          </p:cNvPr>
          <p:cNvGrpSpPr/>
          <p:nvPr/>
        </p:nvGrpSpPr>
        <p:grpSpPr>
          <a:xfrm>
            <a:off x="2402" y="6093296"/>
            <a:ext cx="12458860" cy="646331"/>
            <a:chOff x="2402" y="6243077"/>
            <a:chExt cx="12458860" cy="64633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F8213CD-1123-6541-8BAF-9B6AE178B7E7}"/>
                </a:ext>
              </a:extLst>
            </p:cNvPr>
            <p:cNvSpPr txBox="1"/>
            <p:nvPr/>
          </p:nvSpPr>
          <p:spPr bwMode="auto">
            <a:xfrm>
              <a:off x="2402" y="6243077"/>
              <a:ext cx="12458860" cy="646331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wrap="none" rtlCol="0">
              <a:spAutoFit/>
            </a:bodyPr>
            <a:lstStyle/>
            <a:p>
              <a:r>
                <a:rPr lang="en-US" dirty="0"/>
                <a:t>New type of particle accelerator (useful for fusion reactor heating),</a:t>
              </a:r>
            </a:p>
            <a:p>
              <a:r>
                <a:rPr lang="en-US" dirty="0"/>
                <a:t>Chung, Tan and Tully, (</a:t>
              </a:r>
              <a:r>
                <a:rPr lang="en-US" b="1" dirty="0"/>
                <a:t>Highly Efficient) “Charged Particle Beam Injection into Magnetically Confined Plasmas”</a:t>
              </a:r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1E23B14-98C2-DE41-8E53-0874D5684880}"/>
                </a:ext>
              </a:extLst>
            </p:cNvPr>
            <p:cNvSpPr/>
            <p:nvPr/>
          </p:nvSpPr>
          <p:spPr>
            <a:xfrm>
              <a:off x="7458293" y="6245298"/>
              <a:ext cx="47243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Helvetica" pitchFamily="2" charset="0"/>
                  <a:hlinkClick r:id="rId3"/>
                </a:rPr>
                <a:t>https://www.intechopen.com/chapters/82927</a:t>
              </a:r>
              <a:endParaRPr lang="en-US" dirty="0"/>
            </a:p>
          </p:txBody>
        </p:sp>
      </p:grpSp>
      <p:sp>
        <p:nvSpPr>
          <p:cNvPr id="35" name="Slide Number Placeholder 4">
            <a:extLst>
              <a:ext uri="{FF2B5EF4-FFF2-40B4-BE49-F238E27FC236}">
                <a16:creationId xmlns:a16="http://schemas.microsoft.com/office/drawing/2014/main" id="{F372A807-50B0-2C4E-9C53-61FA14DDEE8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080740" y="6397942"/>
            <a:ext cx="273060" cy="281941"/>
          </a:xfrm>
        </p:spPr>
        <p:txBody>
          <a:bodyPr/>
          <a:lstStyle/>
          <a:p>
            <a:pPr>
              <a:defRPr/>
            </a:pPr>
            <a:fld id="{86CB4B4D-7CA3-9044-876B-883B54F8677D}" type="slidenum">
              <a:rPr lang="en-US" smtClean="0"/>
              <a:t>16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C1BB1CC-D51F-DA40-B76A-999259E9561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556792"/>
            <a:ext cx="6627241" cy="167797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2DA279E-BC71-A1DB-2826-BA2885FB1FF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1198002"/>
            <a:ext cx="4320480" cy="4835550"/>
          </a:xfrm>
          <a:prstGeom prst="rect">
            <a:avLst/>
          </a:prstGeom>
          <a:noFill/>
          <a:extLst/>
        </p:spPr>
      </p:pic>
      <p:pic>
        <p:nvPicPr>
          <p:cNvPr id="38" name="Picture 37" descr="Ion Gun">
            <a:extLst>
              <a:ext uri="{FF2B5EF4-FFF2-40B4-BE49-F238E27FC236}">
                <a16:creationId xmlns:a16="http://schemas.microsoft.com/office/drawing/2014/main" id="{ADF77694-6CEB-514A-AE72-9018284BE31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3573016"/>
            <a:ext cx="3744416" cy="2460536"/>
          </a:xfrm>
          <a:prstGeom prst="rect">
            <a:avLst/>
          </a:prstGeom>
          <a:noFill/>
          <a:extLst/>
        </p:spPr>
      </p:pic>
      <p:sp>
        <p:nvSpPr>
          <p:cNvPr id="39" name="Slide Number Placeholder 4">
            <a:extLst>
              <a:ext uri="{FF2B5EF4-FFF2-40B4-BE49-F238E27FC236}">
                <a16:creationId xmlns:a16="http://schemas.microsoft.com/office/drawing/2014/main" id="{FF71FE86-D065-6F41-BCC8-49555C69EDC2}"/>
              </a:ext>
            </a:extLst>
          </p:cNvPr>
          <p:cNvSpPr txBox="1">
            <a:spLocks/>
          </p:cNvSpPr>
          <p:nvPr/>
        </p:nvSpPr>
        <p:spPr bwMode="auto">
          <a:xfrm>
            <a:off x="11233140" y="6550342"/>
            <a:ext cx="273060" cy="2819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</a:defRPr>
            </a:defPPr>
            <a:lvl1pPr marL="0" marR="0" indent="0" algn="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 b="0" i="0" u="none" strike="noStrike" cap="none" spc="0">
                <a:ln>
                  <a:noFill/>
                </a:ln>
                <a:solidFill>
                  <a:srgbClr val="888888"/>
                </a:solidFill>
                <a:latin typeface="Century Gothic"/>
                <a:ea typeface="Century Gothic"/>
                <a:cs typeface="Century Gothic"/>
              </a:defRPr>
            </a:lvl1pPr>
            <a:lvl2pPr marL="0" marR="0" indent="4572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2pPr>
            <a:lvl3pPr marL="0" marR="0" indent="9144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3pPr>
            <a:lvl4pPr marL="0" marR="0" indent="1371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4pPr>
            <a:lvl5pPr marL="0" marR="0" indent="18288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5pPr>
            <a:lvl6pPr marL="0" marR="0" indent="22860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6pPr>
            <a:lvl7pPr marL="0" marR="0" indent="27432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7pPr>
            <a:lvl8pPr marL="0" marR="0" indent="32004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8pPr>
            <a:lvl9pPr marL="0" marR="0" indent="3657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9pPr>
          </a:lstStyle>
          <a:p>
            <a:pPr>
              <a:defRPr/>
            </a:pPr>
            <a:fld id="{86CB4B4D-7CA3-9044-876B-883B54F8677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85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76FFB-AB4A-FF43-8C1F-DEE17E11E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Injection into a Toroidal Fusion Reactor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CEDEE4-F4A7-C749-9CDC-AB85FC51954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844824"/>
            <a:ext cx="6840760" cy="26202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088E8A-13A6-CD4F-9E33-4C21AADC344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4797152"/>
            <a:ext cx="4191000" cy="18776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D54EE0-54F1-AB45-9755-C8E7D367445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1920667"/>
            <a:ext cx="3960440" cy="45344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81DCCE-8E49-394F-8C70-5B18BE477DA6}"/>
              </a:ext>
            </a:extLst>
          </p:cNvPr>
          <p:cNvSpPr txBox="1"/>
          <p:nvPr/>
        </p:nvSpPr>
        <p:spPr bwMode="auto">
          <a:xfrm>
            <a:off x="10022124" y="6085795"/>
            <a:ext cx="1853392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en-US" dirty="0"/>
              <a:t>ITER-scale Coils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37C4BF-0051-C141-B6F4-97946BF2AC05}"/>
              </a:ext>
            </a:extLst>
          </p:cNvPr>
          <p:cNvSpPr txBox="1"/>
          <p:nvPr/>
        </p:nvSpPr>
        <p:spPr bwMode="auto">
          <a:xfrm>
            <a:off x="1343472" y="4797152"/>
            <a:ext cx="2310248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en-US" dirty="0"/>
              <a:t>Iron-Free Filter Coils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54B5F6-9E5D-484E-A5AA-44646032E71B}"/>
              </a:ext>
            </a:extLst>
          </p:cNvPr>
          <p:cNvSpPr txBox="1"/>
          <p:nvPr/>
        </p:nvSpPr>
        <p:spPr bwMode="auto">
          <a:xfrm>
            <a:off x="8472264" y="1844824"/>
            <a:ext cx="3413114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en-US" dirty="0"/>
              <a:t>Filter Coils w/ Counter-Dipole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FCF49E94-CF00-AB41-AF44-C56329F9C95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080740" y="6397942"/>
            <a:ext cx="273060" cy="281941"/>
          </a:xfrm>
        </p:spPr>
        <p:txBody>
          <a:bodyPr/>
          <a:lstStyle/>
          <a:p>
            <a:pPr>
              <a:defRPr/>
            </a:pPr>
            <a:fld id="{86CB4B4D-7CA3-9044-876B-883B54F8677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45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90289-5FAA-5247-B330-509779650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37A0B-CA14-0E44-A385-F4850850B0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Include example of velocity selector</a:t>
            </a:r>
          </a:p>
          <a:p>
            <a:r>
              <a:rPr lang="en-US" dirty="0"/>
              <a:t>Include spectrometer precision</a:t>
            </a:r>
          </a:p>
          <a:p>
            <a:r>
              <a:rPr lang="en-US" dirty="0"/>
              <a:t>Include views of end of filter</a:t>
            </a:r>
          </a:p>
          <a:p>
            <a:r>
              <a:rPr lang="en-US" dirty="0"/>
              <a:t>Include views of e-gun hardware</a:t>
            </a:r>
          </a:p>
          <a:p>
            <a:r>
              <a:rPr lang="en-US" dirty="0"/>
              <a:t>Describe relationship between e-gun injection and plasma heating</a:t>
            </a:r>
          </a:p>
          <a:p>
            <a:r>
              <a:rPr lang="en-US" dirty="0"/>
              <a:t>Describe funding proposal to ARPA-E/PU to develop ion injection version – long-term possibility to fund an iron-free high-field superconducting conduction-cooled filter coil</a:t>
            </a:r>
          </a:p>
          <a:p>
            <a:r>
              <a:rPr lang="en-US" dirty="0"/>
              <a:t>Original idea (iron-free) counter-dipole winding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45CA1CFF-BCFA-8746-84CB-CEF83B25C49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080740" y="6397942"/>
            <a:ext cx="273060" cy="281941"/>
          </a:xfrm>
        </p:spPr>
        <p:txBody>
          <a:bodyPr/>
          <a:lstStyle/>
          <a:p>
            <a:pPr>
              <a:defRPr/>
            </a:pPr>
            <a:fld id="{86CB4B4D-7CA3-9044-876B-883B54F867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33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0956F-FCF5-1A49-BE0F-3D1658FFB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397632-76E7-D54A-8E61-131A5681B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730408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 Field:</a:t>
            </a:r>
          </a:p>
          <a:p>
            <a:pPr lvl="1"/>
            <a:r>
              <a:rPr lang="en-US" dirty="0"/>
              <a:t>Magnetic shielding and Zeroing Coils</a:t>
            </a:r>
          </a:p>
          <a:p>
            <a:pPr lvl="1"/>
            <a:r>
              <a:rPr lang="en-US" dirty="0"/>
              <a:t>Measure B Field Map</a:t>
            </a:r>
          </a:p>
          <a:p>
            <a:r>
              <a:rPr lang="en-US" dirty="0"/>
              <a:t>Solving for Voltages:  (working with Jessica Fox (Caltech))</a:t>
            </a:r>
          </a:p>
          <a:p>
            <a:pPr lvl="1"/>
            <a:r>
              <a:rPr lang="en-US" dirty="0"/>
              <a:t>Develop Template Method for Non-Adiabatic Injection</a:t>
            </a:r>
          </a:p>
          <a:p>
            <a:pPr lvl="1"/>
            <a:r>
              <a:rPr lang="en-US" dirty="0"/>
              <a:t>Starting w/ CST, but may move to Relaxation Approach to solving E fields (templates) as an input to Lorentz4</a:t>
            </a:r>
          </a:p>
          <a:p>
            <a:r>
              <a:rPr lang="en-US" dirty="0"/>
              <a:t>Setup E-Gun at Princeton</a:t>
            </a:r>
          </a:p>
          <a:p>
            <a:pPr lvl="1"/>
            <a:r>
              <a:rPr lang="en-US" dirty="0"/>
              <a:t>Extend vacuum chamber and electrodes to central region</a:t>
            </a:r>
          </a:p>
          <a:p>
            <a:pPr lvl="1"/>
            <a:r>
              <a:rPr lang="en-US" dirty="0"/>
              <a:t>Use “slow drift” test system for electron detection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CA62FD-D397-484C-816B-95E335D877A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080740" y="6397942"/>
            <a:ext cx="273060" cy="281941"/>
          </a:xfrm>
        </p:spPr>
        <p:txBody>
          <a:bodyPr/>
          <a:lstStyle/>
          <a:p>
            <a:pPr>
              <a:defRPr/>
            </a:pPr>
            <a:fld id="{86CB4B4D-7CA3-9044-876B-883B54F8677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014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CF0C8-E56E-A84A-A614-8E74443BC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18440" cy="1325563"/>
          </a:xfrm>
        </p:spPr>
        <p:txBody>
          <a:bodyPr/>
          <a:lstStyle/>
          <a:p>
            <a:r>
              <a:rPr lang="en-US" dirty="0"/>
              <a:t>Motion of a Charged Particle in a B Field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52E3D-503F-C946-AF17-62A7CD4200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EF6186-914E-ED45-9ABD-A1575C8735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3"/>
          <a:stretch/>
        </p:blipFill>
        <p:spPr>
          <a:xfrm>
            <a:off x="5447928" y="1900150"/>
            <a:ext cx="6096202" cy="4446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812DD2-DD13-A946-AA53-7F34166FF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42" y="1887202"/>
            <a:ext cx="4185870" cy="4446402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C566DB8F-A4C1-0A4A-AA5A-64C9F83A62E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080740" y="6397942"/>
            <a:ext cx="273060" cy="281941"/>
          </a:xfrm>
        </p:spPr>
        <p:txBody>
          <a:bodyPr/>
          <a:lstStyle/>
          <a:p>
            <a:pPr>
              <a:defRPr/>
            </a:pPr>
            <a:fld id="{86CB4B4D-7CA3-9044-876B-883B54F867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39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B16DC-C24A-7A4E-A68A-418C21553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0A7ACD-6DA2-E84C-BA84-04FF4D75213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/>
            </a:pPr>
            <a:fld id="{86CB4B4D-7CA3-9044-876B-883B54F8677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99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4CD64-18BF-124F-8B11-31E647CC2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241"/>
            <a:ext cx="10515600" cy="683456"/>
          </a:xfrm>
        </p:spPr>
        <p:txBody>
          <a:bodyPr>
            <a:normAutofit fontScale="90000"/>
          </a:bodyPr>
          <a:lstStyle/>
          <a:p>
            <a:r>
              <a:rPr lang="en-US" dirty="0"/>
              <a:t>Detection Concept:  Neutrino Capture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356F3FE-4C90-9D41-8009-56087D7BE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1834051"/>
            <a:ext cx="3067943" cy="25310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C0E8B5-FAD4-0949-9030-2B1EF271A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78" y="1907811"/>
            <a:ext cx="3065819" cy="2529301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56867D6-C030-374D-82D2-68CC90F741E4}"/>
              </a:ext>
            </a:extLst>
          </p:cNvPr>
          <p:cNvSpPr txBox="1">
            <a:spLocks/>
          </p:cNvSpPr>
          <p:nvPr/>
        </p:nvSpPr>
        <p:spPr bwMode="auto">
          <a:xfrm>
            <a:off x="0" y="620688"/>
            <a:ext cx="12191999" cy="497649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rmAutofit/>
          </a:bodyPr>
          <a:lstStyle>
            <a:lvl1pPr marL="228600" marR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2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1pPr>
            <a:lvl2pPr marL="723900" marR="0" indent="-2667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2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2pPr>
            <a:lvl3pPr marL="1234439" marR="0" indent="-320039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2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3pPr>
            <a:lvl4pPr marL="1727199" marR="0" indent="-355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2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4pPr>
            <a:lvl5pPr marL="2184400" marR="0" indent="-355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2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5pPr>
            <a:lvl6pPr marL="2641600" marR="0" indent="-355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2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6pPr>
            <a:lvl7pPr marL="3098800" marR="0" indent="-355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2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7pPr>
            <a:lvl8pPr marL="3556000" marR="0" indent="-355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2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8pPr>
            <a:lvl9pPr marL="4013200" marR="0" indent="-355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2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9pPr>
          </a:lstStyle>
          <a:p>
            <a:r>
              <a:rPr lang="en-US" sz="2000" dirty="0"/>
              <a:t>Basic concepts for relic neutrino detection were laid out in a paper by Steven Weinberg in </a:t>
            </a:r>
            <a:r>
              <a:rPr lang="en-US" sz="2000" b="1" dirty="0"/>
              <a:t>1962</a:t>
            </a:r>
            <a:r>
              <a:rPr lang="en-US" sz="2000" dirty="0"/>
              <a:t> [</a:t>
            </a:r>
            <a:r>
              <a:rPr lang="en-US" sz="2000" i="1" dirty="0"/>
              <a:t>Phys. Rev</a:t>
            </a:r>
            <a:r>
              <a:rPr lang="en-US" sz="2000" dirty="0"/>
              <a:t>. 128:3, 1457] applied for the first time to massive neutrinos in </a:t>
            </a:r>
            <a:r>
              <a:rPr lang="en-US" sz="2000" b="1" dirty="0"/>
              <a:t>2007</a:t>
            </a:r>
            <a:r>
              <a:rPr lang="en-US" sz="2000" dirty="0"/>
              <a:t> by </a:t>
            </a:r>
            <a:r>
              <a:rPr lang="en-US" sz="2000" dirty="0" err="1"/>
              <a:t>Cocco</a:t>
            </a:r>
            <a:r>
              <a:rPr lang="en-US" sz="2000" dirty="0"/>
              <a:t>, </a:t>
            </a:r>
            <a:r>
              <a:rPr lang="en-US" sz="2000" dirty="0" err="1"/>
              <a:t>Mangano</a:t>
            </a:r>
            <a:r>
              <a:rPr lang="en-US" sz="2000" dirty="0"/>
              <a:t>, Messina [</a:t>
            </a:r>
            <a:r>
              <a:rPr lang="mr-IN" sz="1600" dirty="0">
                <a:solidFill>
                  <a:schemeClr val="bg1"/>
                </a:solidFill>
                <a:hlinkClick r:id="rId4"/>
              </a:rPr>
              <a:t>DOI: 10.1088/1475-7516/2007/06/015</a:t>
            </a:r>
            <a:r>
              <a:rPr lang="en-US" sz="2000" dirty="0"/>
              <a:t>] and revisited in </a:t>
            </a:r>
            <a:r>
              <a:rPr lang="en-US" sz="2000" b="1" dirty="0"/>
              <a:t>2021</a:t>
            </a:r>
            <a:r>
              <a:rPr lang="en-US" sz="2000" dirty="0"/>
              <a:t> by </a:t>
            </a:r>
            <a:r>
              <a:rPr lang="en-US" sz="2000" dirty="0" err="1"/>
              <a:t>Cheipesh</a:t>
            </a:r>
            <a:r>
              <a:rPr lang="en-US" sz="2000" dirty="0"/>
              <a:t>, </a:t>
            </a:r>
            <a:r>
              <a:rPr lang="en-US" sz="2000" dirty="0" err="1"/>
              <a:t>Cheianov</a:t>
            </a:r>
            <a:r>
              <a:rPr lang="en-US" sz="2000" dirty="0"/>
              <a:t>, </a:t>
            </a:r>
            <a:r>
              <a:rPr lang="en-US" sz="2000" dirty="0" err="1"/>
              <a:t>Boyarsky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bg1"/>
                </a:solidFill>
              </a:rPr>
              <a:t>[</a:t>
            </a:r>
            <a:r>
              <a:rPr lang="en-US" sz="1600" dirty="0">
                <a:solidFill>
                  <a:schemeClr val="bg1"/>
                </a:solidFill>
                <a:hlinkClick r:id="rId5"/>
              </a:rPr>
              <a:t>https://arxiv.org/abs/2101.10069</a:t>
            </a:r>
            <a:r>
              <a:rPr lang="en-US" sz="1600" dirty="0">
                <a:solidFill>
                  <a:schemeClr val="bg1"/>
                </a:solidFill>
              </a:rPr>
              <a:t>]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DED8FC6-D962-304F-9249-3FEF3DD59C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1252" y="1772816"/>
            <a:ext cx="5481960" cy="360252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587F937-0B5C-664B-A27E-E9C5BB1673A0}"/>
              </a:ext>
            </a:extLst>
          </p:cNvPr>
          <p:cNvSpPr/>
          <p:nvPr/>
        </p:nvSpPr>
        <p:spPr>
          <a:xfrm>
            <a:off x="6240016" y="1887786"/>
            <a:ext cx="2320357" cy="2819400"/>
          </a:xfrm>
          <a:prstGeom prst="rect">
            <a:avLst/>
          </a:prstGeom>
          <a:solidFill>
            <a:srgbClr val="BF8EC0">
              <a:alpha val="2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BDAFF02-B62B-604A-8F97-982433E6A431}"/>
              </a:ext>
            </a:extLst>
          </p:cNvPr>
          <p:cNvSpPr/>
          <p:nvPr/>
        </p:nvSpPr>
        <p:spPr>
          <a:xfrm>
            <a:off x="4295800" y="1887786"/>
            <a:ext cx="1908547" cy="2805920"/>
          </a:xfrm>
          <a:prstGeom prst="rect">
            <a:avLst/>
          </a:prstGeom>
          <a:solidFill>
            <a:srgbClr val="4BBCEC">
              <a:alpha val="1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70A4C5C-C7D8-164C-A58A-52775B575366}"/>
              </a:ext>
            </a:extLst>
          </p:cNvPr>
          <p:cNvGrpSpPr/>
          <p:nvPr/>
        </p:nvGrpSpPr>
        <p:grpSpPr>
          <a:xfrm>
            <a:off x="5971704" y="5322730"/>
            <a:ext cx="4992072" cy="1535270"/>
            <a:chOff x="4728617" y="6097395"/>
            <a:chExt cx="4118460" cy="153527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6DCDE69-20CD-FA4B-8667-7E7477196DC4}"/>
                </a:ext>
              </a:extLst>
            </p:cNvPr>
            <p:cNvSpPr txBox="1"/>
            <p:nvPr/>
          </p:nvSpPr>
          <p:spPr>
            <a:xfrm>
              <a:off x="4728617" y="6097395"/>
              <a:ext cx="381429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 err="1">
                  <a:solidFill>
                    <a:srgbClr val="0432FF"/>
                  </a:solidFill>
                </a:rPr>
                <a:t>C</a:t>
              </a:r>
              <a:r>
                <a:rPr lang="en-US" b="1" u="sng" dirty="0" err="1">
                  <a:solidFill>
                    <a:srgbClr val="0432FF"/>
                  </a:solidFill>
                  <a:latin typeface="Symbol" pitchFamily="2" charset="2"/>
                </a:rPr>
                <a:t>n</a:t>
              </a:r>
              <a:r>
                <a:rPr lang="en-US" b="1" u="sng" dirty="0" err="1">
                  <a:solidFill>
                    <a:srgbClr val="0432FF"/>
                  </a:solidFill>
                </a:rPr>
                <a:t>B</a:t>
              </a:r>
              <a:r>
                <a:rPr lang="en-US" b="1" u="sng" dirty="0">
                  <a:solidFill>
                    <a:srgbClr val="0432FF"/>
                  </a:solidFill>
                </a:rPr>
                <a:t> Detection Requires</a:t>
              </a:r>
              <a:r>
                <a:rPr lang="en-US" u="sng" dirty="0">
                  <a:solidFill>
                    <a:srgbClr val="0432FF"/>
                  </a:solidFill>
                </a:rPr>
                <a:t>:</a:t>
              </a:r>
            </a:p>
            <a:p>
              <a:r>
                <a:rPr lang="en-US" dirty="0">
                  <a:solidFill>
                    <a:srgbClr val="0432FF"/>
                  </a:solidFill>
                </a:rPr>
                <a:t>     few x 10</a:t>
              </a:r>
              <a:r>
                <a:rPr lang="en-US" baseline="30000" dirty="0">
                  <a:solidFill>
                    <a:srgbClr val="0432FF"/>
                  </a:solidFill>
                </a:rPr>
                <a:t>-6</a:t>
              </a:r>
              <a:r>
                <a:rPr lang="en-US" dirty="0">
                  <a:solidFill>
                    <a:srgbClr val="0432FF"/>
                  </a:solidFill>
                </a:rPr>
                <a:t> energy resolution set by </a:t>
              </a:r>
              <a:r>
                <a:rPr lang="en-US" dirty="0" err="1">
                  <a:solidFill>
                    <a:srgbClr val="0432FF"/>
                  </a:solidFill>
                </a:rPr>
                <a:t>m</a:t>
              </a:r>
              <a:r>
                <a:rPr lang="en-US" baseline="-25000" dirty="0" err="1">
                  <a:solidFill>
                    <a:srgbClr val="0432FF"/>
                  </a:solidFill>
                  <a:latin typeface="Symbol" pitchFamily="2" charset="2"/>
                </a:rPr>
                <a:t>n</a:t>
              </a:r>
              <a:endParaRPr lang="en-US" dirty="0">
                <a:solidFill>
                  <a:srgbClr val="0432FF"/>
                </a:solidFill>
              </a:endParaRPr>
            </a:p>
            <a:p>
              <a:r>
                <a:rPr lang="en-US" dirty="0">
                  <a:solidFill>
                    <a:srgbClr val="0432FF"/>
                  </a:solidFill>
                </a:rPr>
                <a:t>     KATRIN ~ 10</a:t>
              </a:r>
              <a:r>
                <a:rPr lang="en-US" baseline="30000" dirty="0">
                  <a:solidFill>
                    <a:srgbClr val="0432FF"/>
                  </a:solidFill>
                </a:rPr>
                <a:t>-4</a:t>
              </a:r>
              <a:r>
                <a:rPr lang="en-US" dirty="0">
                  <a:solidFill>
                    <a:srgbClr val="0432FF"/>
                  </a:solidFill>
                </a:rPr>
                <a:t> (current limitation)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9E8775D-77A5-4C4B-AFDF-C5E19A44A553}"/>
                </a:ext>
              </a:extLst>
            </p:cNvPr>
            <p:cNvSpPr txBox="1"/>
            <p:nvPr/>
          </p:nvSpPr>
          <p:spPr>
            <a:xfrm>
              <a:off x="4728617" y="6986334"/>
              <a:ext cx="4118460" cy="646331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432FF"/>
                  </a:solidFill>
                </a:rPr>
                <a:t>PTOLEMY:            10</a:t>
              </a:r>
              <a:r>
                <a:rPr lang="en-US" b="1" baseline="30000" dirty="0">
                  <a:solidFill>
                    <a:srgbClr val="0432FF"/>
                  </a:solidFill>
                </a:rPr>
                <a:t>-4</a:t>
              </a:r>
              <a:r>
                <a:rPr lang="en-US" b="1" dirty="0">
                  <a:solidFill>
                    <a:srgbClr val="0432FF"/>
                  </a:solidFill>
                </a:rPr>
                <a:t> x 10</a:t>
              </a:r>
              <a:r>
                <a:rPr lang="en-US" b="1" baseline="30000" dirty="0">
                  <a:solidFill>
                    <a:srgbClr val="0432FF"/>
                  </a:solidFill>
                </a:rPr>
                <a:t>-2</a:t>
              </a:r>
              <a:endParaRPr lang="en-US" b="1" dirty="0">
                <a:solidFill>
                  <a:srgbClr val="0432FF"/>
                </a:solidFill>
              </a:endParaRPr>
            </a:p>
            <a:p>
              <a:r>
                <a:rPr lang="en-US" b="1" dirty="0">
                  <a:solidFill>
                    <a:srgbClr val="0432FF"/>
                  </a:solidFill>
                </a:rPr>
                <a:t>           (compact filter) x (microcalorimeter)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C5B65B0-2B9E-474A-BA60-11741204001D}"/>
              </a:ext>
            </a:extLst>
          </p:cNvPr>
          <p:cNvGrpSpPr/>
          <p:nvPr/>
        </p:nvGrpSpPr>
        <p:grpSpPr>
          <a:xfrm>
            <a:off x="-295005" y="4354984"/>
            <a:ext cx="4415007" cy="2511965"/>
            <a:chOff x="-500553" y="2850326"/>
            <a:chExt cx="3642381" cy="197258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A5A52A1-0606-E847-BE18-CA21D6477888}"/>
                </a:ext>
              </a:extLst>
            </p:cNvPr>
            <p:cNvSpPr txBox="1"/>
            <p:nvPr/>
          </p:nvSpPr>
          <p:spPr>
            <a:xfrm>
              <a:off x="-399921" y="3126902"/>
              <a:ext cx="3081016" cy="1087750"/>
            </a:xfrm>
            <a:prstGeom prst="rect">
              <a:avLst/>
            </a:prstGeom>
            <a:noFill/>
          </p:spPr>
          <p:txBody>
            <a:bodyPr wrap="square" lIns="101870" tIns="50935" rIns="101870" bIns="50935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FF99"/>
                  </a:solidFill>
                </a:rPr>
                <a:t>Gap (2m) constrained to </a:t>
              </a:r>
            </a:p>
            <a:p>
              <a:pPr algn="ctr"/>
              <a:r>
                <a:rPr lang="en-US" sz="2800" b="1" dirty="0">
                  <a:solidFill>
                    <a:srgbClr val="FFFF99"/>
                  </a:solidFill>
                </a:rPr>
                <a:t>m &lt; ~200meV</a:t>
              </a:r>
            </a:p>
            <a:p>
              <a:pPr algn="ctr"/>
              <a:r>
                <a:rPr lang="en-US" dirty="0">
                  <a:solidFill>
                    <a:srgbClr val="FFFF99"/>
                  </a:solidFill>
                </a:rPr>
                <a:t>from </a:t>
              </a:r>
              <a:r>
                <a:rPr lang="en-US" b="1" dirty="0">
                  <a:solidFill>
                    <a:schemeClr val="bg1"/>
                  </a:solidFill>
                </a:rPr>
                <a:t>precision cosmology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2C1E0B9-618C-5348-A12E-C6634D8689D8}"/>
                </a:ext>
              </a:extLst>
            </p:cNvPr>
            <p:cNvSpPr txBox="1"/>
            <p:nvPr/>
          </p:nvSpPr>
          <p:spPr>
            <a:xfrm>
              <a:off x="-247969" y="2850326"/>
              <a:ext cx="2970910" cy="472197"/>
            </a:xfrm>
            <a:prstGeom prst="rect">
              <a:avLst/>
            </a:prstGeom>
            <a:noFill/>
          </p:spPr>
          <p:txBody>
            <a:bodyPr wrap="none" lIns="101870" tIns="50935" rIns="101870" bIns="50935" rtlCol="0">
              <a:spAutoFit/>
            </a:bodyPr>
            <a:lstStyle/>
            <a:p>
              <a:r>
                <a:rPr lang="en-US" sz="2400" b="1" dirty="0">
                  <a:solidFill>
                    <a:srgbClr val="FFFF99"/>
                  </a:solidFill>
                </a:rPr>
                <a:t>What do we know?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0720E4D-4926-F948-BDB4-819B7FA8103F}"/>
                </a:ext>
              </a:extLst>
            </p:cNvPr>
            <p:cNvSpPr txBox="1"/>
            <p:nvPr/>
          </p:nvSpPr>
          <p:spPr>
            <a:xfrm>
              <a:off x="-500553" y="3968728"/>
              <a:ext cx="3642381" cy="854183"/>
            </a:xfrm>
            <a:prstGeom prst="rect">
              <a:avLst/>
            </a:prstGeom>
            <a:noFill/>
          </p:spPr>
          <p:txBody>
            <a:bodyPr wrap="square" lIns="101870" tIns="50935" rIns="101870" bIns="50935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FF99"/>
                  </a:solidFill>
                </a:rPr>
                <a:t>Electron flavor expected with </a:t>
              </a:r>
            </a:p>
            <a:p>
              <a:pPr algn="ctr"/>
              <a:r>
                <a:rPr lang="en-US" sz="2800" b="1" dirty="0">
                  <a:solidFill>
                    <a:srgbClr val="FFFF99"/>
                  </a:solidFill>
                </a:rPr>
                <a:t>m &gt; ~50meV</a:t>
              </a:r>
            </a:p>
            <a:p>
              <a:pPr algn="ctr"/>
              <a:r>
                <a:rPr lang="en-US" dirty="0">
                  <a:solidFill>
                    <a:srgbClr val="FFFF99"/>
                  </a:solidFill>
                </a:rPr>
                <a:t>from </a:t>
              </a:r>
              <a:r>
                <a:rPr lang="en-US" b="1" dirty="0">
                  <a:solidFill>
                    <a:schemeClr val="bg1"/>
                  </a:solidFill>
                </a:rPr>
                <a:t>neutrino oscillations</a:t>
              </a:r>
            </a:p>
          </p:txBody>
        </p:sp>
      </p:grp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3A6E0254-51C5-AC4E-8E22-D0B9CF6E90E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080740" y="6397942"/>
            <a:ext cx="273060" cy="281941"/>
          </a:xfrm>
        </p:spPr>
        <p:txBody>
          <a:bodyPr/>
          <a:lstStyle/>
          <a:p>
            <a:pPr>
              <a:defRPr/>
            </a:pPr>
            <a:fld id="{86CB4B4D-7CA3-9044-876B-883B54F8677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3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2F292-A1E9-7840-867C-6BFDFCEDA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0"/>
            <a:ext cx="11665296" cy="1325563"/>
          </a:xfrm>
        </p:spPr>
        <p:txBody>
          <a:bodyPr>
            <a:normAutofit/>
          </a:bodyPr>
          <a:lstStyle/>
          <a:p>
            <a:r>
              <a:rPr lang="en-US" sz="4000" dirty="0"/>
              <a:t>Bobsledding (pushing electron up potential)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80C1F7-CD61-2744-9008-BB5B868EBE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623" y="1340768"/>
            <a:ext cx="3842085" cy="20589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7367CB-30C6-2E45-A65E-DC1355FC4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623" y="3470137"/>
            <a:ext cx="3844169" cy="20608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0C4582-2EA2-B747-BC3D-F89F87AC60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408281"/>
            <a:ext cx="8110255" cy="40050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DCA4F7-25BC-DE47-AA5C-2B3EBBE3A610}"/>
              </a:ext>
            </a:extLst>
          </p:cNvPr>
          <p:cNvSpPr txBox="1"/>
          <p:nvPr/>
        </p:nvSpPr>
        <p:spPr bwMode="auto">
          <a:xfrm>
            <a:off x="844705" y="5694347"/>
            <a:ext cx="3329758" cy="83099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432FF"/>
                </a:solidFill>
              </a:rPr>
              <a:t>Transverse</a:t>
            </a:r>
            <a:r>
              <a:rPr lang="en-US" sz="2400" b="1" dirty="0"/>
              <a:t> “Selector”</a:t>
            </a:r>
          </a:p>
          <a:p>
            <a:pPr algn="ctr"/>
            <a:r>
              <a:rPr lang="en-US" sz="2400" b="1" dirty="0"/>
              <a:t>(one channel)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FA1DCA-5332-CD4A-8E58-91764DCE2A62}"/>
              </a:ext>
            </a:extLst>
          </p:cNvPr>
          <p:cNvSpPr txBox="1"/>
          <p:nvPr/>
        </p:nvSpPr>
        <p:spPr bwMode="auto">
          <a:xfrm>
            <a:off x="4479384" y="5517232"/>
            <a:ext cx="3961341" cy="120032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Dynamically Adjusted</a:t>
            </a:r>
          </a:p>
          <a:p>
            <a:pPr algn="ctr"/>
            <a:r>
              <a:rPr lang="en-US" sz="2400" b="1" dirty="0"/>
              <a:t>(side channels)</a:t>
            </a:r>
          </a:p>
          <a:p>
            <a:pPr algn="ctr"/>
            <a:r>
              <a:rPr lang="en-US" sz="2400" b="1" dirty="0"/>
              <a:t>to </a:t>
            </a:r>
            <a:r>
              <a:rPr lang="en-US" sz="2400" b="1" dirty="0">
                <a:solidFill>
                  <a:srgbClr val="0432FF"/>
                </a:solidFill>
              </a:rPr>
              <a:t>Total Energy </a:t>
            </a:r>
            <a:r>
              <a:rPr lang="en-US" sz="2400" b="1" dirty="0"/>
              <a:t>“Selector”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F3F2D06E-5E87-7C4A-BF49-F768F0DD48E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080740" y="6397942"/>
            <a:ext cx="273060" cy="281941"/>
          </a:xfrm>
        </p:spPr>
        <p:txBody>
          <a:bodyPr/>
          <a:lstStyle/>
          <a:p>
            <a:pPr>
              <a:defRPr/>
            </a:pPr>
            <a:fld id="{86CB4B4D-7CA3-9044-876B-883B54F8677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216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E2816-24C7-3243-9853-6F979B8A5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Ultra-slow electron drift region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BB6ADE-7552-2246-90FE-FC86718D6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1988840"/>
            <a:ext cx="4134021" cy="3905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B6BBDF-60DB-1B45-AB09-D5EE8625A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58849" y="4133704"/>
            <a:ext cx="1445109" cy="3204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5328DB-FCF8-844A-8B6F-C2BDB33EBD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2622" y="1677442"/>
            <a:ext cx="3106464" cy="31329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8CEC11-A6C6-9242-8098-7026C76BD0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878" y="1584647"/>
            <a:ext cx="3627746" cy="48736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8FB07F-98BD-E643-AF81-ED690EDD3DEF}"/>
              </a:ext>
            </a:extLst>
          </p:cNvPr>
          <p:cNvSpPr txBox="1"/>
          <p:nvPr/>
        </p:nvSpPr>
        <p:spPr bwMode="auto">
          <a:xfrm>
            <a:off x="6918434" y="4170035"/>
            <a:ext cx="1029449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baseline="30000" dirty="0"/>
              <a:t>14</a:t>
            </a:r>
            <a:r>
              <a:rPr lang="en-US" dirty="0"/>
              <a:t> Disk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1AE20D-6F00-8E47-9FDB-5D11F5542634}"/>
              </a:ext>
            </a:extLst>
          </p:cNvPr>
          <p:cNvSpPr txBox="1"/>
          <p:nvPr/>
        </p:nvSpPr>
        <p:spPr bwMode="auto">
          <a:xfrm>
            <a:off x="6129434" y="4688443"/>
            <a:ext cx="1840568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en-US" dirty="0" err="1"/>
              <a:t>Phoshor</a:t>
            </a:r>
            <a:r>
              <a:rPr lang="en-US" dirty="0"/>
              <a:t> + </a:t>
            </a:r>
            <a:r>
              <a:rPr lang="en-US" dirty="0" err="1"/>
              <a:t>SiPM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B4F04C-0055-2141-B71C-B8C6D70DAC0B}"/>
              </a:ext>
            </a:extLst>
          </p:cNvPr>
          <p:cNvSpPr txBox="1"/>
          <p:nvPr/>
        </p:nvSpPr>
        <p:spPr bwMode="auto">
          <a:xfrm>
            <a:off x="1553898" y="1770242"/>
            <a:ext cx="1205779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en-US" dirty="0"/>
              <a:t>Top View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DD1314-B3CB-F64C-B5BD-0DB7F7ED9D0E}"/>
              </a:ext>
            </a:extLst>
          </p:cNvPr>
          <p:cNvSpPr txBox="1"/>
          <p:nvPr/>
        </p:nvSpPr>
        <p:spPr bwMode="auto">
          <a:xfrm>
            <a:off x="445550" y="4503777"/>
            <a:ext cx="1029449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baseline="30000" dirty="0"/>
              <a:t>14</a:t>
            </a:r>
            <a:r>
              <a:rPr lang="en-US" dirty="0"/>
              <a:t> Disk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ADBB3F-8C72-2642-9233-7D61A2EEA9F3}"/>
              </a:ext>
            </a:extLst>
          </p:cNvPr>
          <p:cNvSpPr txBox="1"/>
          <p:nvPr/>
        </p:nvSpPr>
        <p:spPr bwMode="auto">
          <a:xfrm>
            <a:off x="2219305" y="4503777"/>
            <a:ext cx="1673856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en-US" dirty="0" err="1"/>
              <a:t>Phoshor</a:t>
            </a:r>
            <a:r>
              <a:rPr lang="en-US" dirty="0"/>
              <a:t>/</a:t>
            </a:r>
            <a:r>
              <a:rPr lang="en-US" dirty="0" err="1"/>
              <a:t>SiPM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003032-0377-014D-B561-D562C36826B9}"/>
              </a:ext>
            </a:extLst>
          </p:cNvPr>
          <p:cNvSpPr txBox="1"/>
          <p:nvPr/>
        </p:nvSpPr>
        <p:spPr bwMode="auto">
          <a:xfrm>
            <a:off x="1257343" y="3113092"/>
            <a:ext cx="1798890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en-US" dirty="0"/>
              <a:t>50-100m/s drift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31B10B-F803-2444-89B1-8BFC6D738A1C}"/>
              </a:ext>
            </a:extLst>
          </p:cNvPr>
          <p:cNvSpPr txBox="1"/>
          <p:nvPr/>
        </p:nvSpPr>
        <p:spPr bwMode="auto">
          <a:xfrm>
            <a:off x="1558913" y="5192761"/>
            <a:ext cx="1271502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en-US" dirty="0"/>
              <a:t>Side View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C9EA5ADC-9C38-5B40-8372-B604AA23A07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080740" y="6397942"/>
            <a:ext cx="273060" cy="281941"/>
          </a:xfrm>
        </p:spPr>
        <p:txBody>
          <a:bodyPr/>
          <a:lstStyle/>
          <a:p>
            <a:pPr>
              <a:defRPr/>
            </a:pPr>
            <a:fld id="{86CB4B4D-7CA3-9044-876B-883B54F8677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4323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4B0F7FF-A9C3-FD44-8E72-2ADB7A64C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20862"/>
            <a:ext cx="4134021" cy="55537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2F5132-1C7D-4048-A395-5AD099DE9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1616993"/>
            <a:ext cx="6858000" cy="4572000"/>
          </a:xfrm>
          <a:prstGeom prst="rect">
            <a:avLst/>
          </a:prstGeom>
          <a:ln w="50800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26C49C-D21A-C440-BE3E-49010F4E7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92"/>
            <a:ext cx="4134021" cy="39056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399DD6-8E41-7A4B-885E-B57BC53B1F1B}"/>
              </a:ext>
            </a:extLst>
          </p:cNvPr>
          <p:cNvSpPr txBox="1"/>
          <p:nvPr/>
        </p:nvSpPr>
        <p:spPr bwMode="auto">
          <a:xfrm>
            <a:off x="4213300" y="453938"/>
            <a:ext cx="7887096" cy="95410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Scanning </a:t>
            </a:r>
            <a:r>
              <a:rPr lang="en-US" sz="2800" dirty="0" err="1"/>
              <a:t>ExB</a:t>
            </a:r>
            <a:r>
              <a:rPr lang="en-US" sz="2800" dirty="0"/>
              <a:t> Voltages to Maximize Duration</a:t>
            </a:r>
          </a:p>
          <a:p>
            <a:pPr algn="ctr"/>
            <a:r>
              <a:rPr lang="en-US" sz="2800" dirty="0"/>
              <a:t>of Antenna Signal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08E4E60-BF20-0A49-9ECA-896CD583F831}"/>
              </a:ext>
            </a:extLst>
          </p:cNvPr>
          <p:cNvCxnSpPr/>
          <p:nvPr/>
        </p:nvCxnSpPr>
        <p:spPr bwMode="auto">
          <a:xfrm>
            <a:off x="8112224" y="2420888"/>
            <a:ext cx="0" cy="399974"/>
          </a:xfrm>
          <a:prstGeom prst="straightConnector1">
            <a:avLst/>
          </a:prstGeom>
          <a:noFill/>
          <a:ln w="50800" cap="flat">
            <a:solidFill>
              <a:schemeClr val="tx1"/>
            </a:solidFill>
            <a:prstDash val="solid"/>
            <a:miter lim="800000"/>
            <a:tailEnd type="triangle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A6825B6-E3E3-3F40-AD29-24B32FC88D13}"/>
              </a:ext>
            </a:extLst>
          </p:cNvPr>
          <p:cNvSpPr txBox="1"/>
          <p:nvPr/>
        </p:nvSpPr>
        <p:spPr bwMode="auto">
          <a:xfrm>
            <a:off x="6343691" y="2027273"/>
            <a:ext cx="3626314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en-US" dirty="0"/>
              <a:t>Circular Cavity w/ Pin Antenna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2F36F3-FCE8-DE40-875E-22A802CF6958}"/>
              </a:ext>
            </a:extLst>
          </p:cNvPr>
          <p:cNvSpPr/>
          <p:nvPr/>
        </p:nvSpPr>
        <p:spPr bwMode="auto">
          <a:xfrm flipH="1">
            <a:off x="8040216" y="2996952"/>
            <a:ext cx="144016" cy="144016"/>
          </a:xfrm>
          <a:prstGeom prst="ellipse">
            <a:avLst/>
          </a:prstGeom>
          <a:solidFill>
            <a:schemeClr val="tx1">
              <a:alpha val="33000"/>
            </a:schemeClr>
          </a:solidFill>
          <a:ln w="12700" cap="flat">
            <a:noFill/>
            <a:prstDash val="solid"/>
            <a:miter lim="8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54B5CE9-41C7-944C-BE64-465BD1F3ADD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/>
            </a:pPr>
            <a:fld id="{86CB4B4D-7CA3-9044-876B-883B54F8677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42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CF0C8-E56E-A84A-A614-8E74443BC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22225"/>
            <a:ext cx="10515600" cy="1325563"/>
          </a:xfrm>
        </p:spPr>
        <p:txBody>
          <a:bodyPr/>
          <a:lstStyle/>
          <a:p>
            <a:r>
              <a:rPr lang="en-US" dirty="0"/>
              <a:t>Classic Velocity Selector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0C56AB-E80D-674B-B8C0-E5ACA8780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337122"/>
            <a:ext cx="7920880" cy="4254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7C7B84-208E-D94B-A688-E005B1A84FA0}"/>
              </a:ext>
            </a:extLst>
          </p:cNvPr>
          <p:cNvSpPr txBox="1"/>
          <p:nvPr/>
        </p:nvSpPr>
        <p:spPr bwMode="auto">
          <a:xfrm>
            <a:off x="1632659" y="5877272"/>
            <a:ext cx="8494633" cy="64633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en-US" sz="3600" dirty="0"/>
              <a:t>Is this the only way to select velocity?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16C447A-2F8F-1C46-B49A-B13832EC9F5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080740" y="6397942"/>
            <a:ext cx="273060" cy="281941"/>
          </a:xfrm>
        </p:spPr>
        <p:txBody>
          <a:bodyPr/>
          <a:lstStyle/>
          <a:p>
            <a:pPr>
              <a:defRPr/>
            </a:pPr>
            <a:fld id="{86CB4B4D-7CA3-9044-876B-883B54F867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14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4C453A79-37FC-1042-91EB-2574CFE96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846" y="801079"/>
            <a:ext cx="1855065" cy="19705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7B6EA7-6213-F94B-8CEB-624D5ECCA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41690"/>
            <a:ext cx="10515600" cy="1325563"/>
          </a:xfrm>
        </p:spPr>
        <p:txBody>
          <a:bodyPr/>
          <a:lstStyle/>
          <a:p>
            <a:r>
              <a:rPr lang="en-US" dirty="0"/>
              <a:t>PTOLEMY Filter Concept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7379ED-3DE8-134E-9F0C-CC9FCA926B3F}"/>
              </a:ext>
            </a:extLst>
          </p:cNvPr>
          <p:cNvSpPr txBox="1"/>
          <p:nvPr/>
        </p:nvSpPr>
        <p:spPr>
          <a:xfrm>
            <a:off x="7425497" y="348729"/>
            <a:ext cx="3785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Auke Pieter </a:t>
            </a:r>
            <a:r>
              <a:rPr lang="en-US" dirty="0" err="1">
                <a:solidFill>
                  <a:srgbClr val="92D050"/>
                </a:solidFill>
              </a:rPr>
              <a:t>Colijn</a:t>
            </a:r>
            <a:r>
              <a:rPr lang="en-US" dirty="0">
                <a:solidFill>
                  <a:srgbClr val="92D050"/>
                </a:solidFill>
              </a:rPr>
              <a:t> (PATRAS 2019)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BDBB0A-BA4E-3748-8657-00264F63B6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01" r="1586" b="36749"/>
          <a:stretch/>
        </p:blipFill>
        <p:spPr bwMode="auto">
          <a:xfrm>
            <a:off x="1271464" y="707773"/>
            <a:ext cx="9573530" cy="218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DD75477-5B40-5C40-8506-91A3E97E35C3}"/>
              </a:ext>
            </a:extLst>
          </p:cNvPr>
          <p:cNvGrpSpPr/>
          <p:nvPr/>
        </p:nvGrpSpPr>
        <p:grpSpPr>
          <a:xfrm>
            <a:off x="1232683" y="5325004"/>
            <a:ext cx="5172903" cy="1579431"/>
            <a:chOff x="1232683" y="5325004"/>
            <a:chExt cx="5172903" cy="15794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E68FC5A-EB36-684C-8ADF-1C3BBB4A3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1542" y="5325004"/>
              <a:ext cx="5144044" cy="757245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EAF94A2-4005-5D4D-848D-7C18818726FC}"/>
                </a:ext>
              </a:extLst>
            </p:cNvPr>
            <p:cNvGrpSpPr/>
            <p:nvPr/>
          </p:nvGrpSpPr>
          <p:grpSpPr>
            <a:xfrm>
              <a:off x="1232683" y="6223063"/>
              <a:ext cx="5172903" cy="681372"/>
              <a:chOff x="264376" y="7151460"/>
              <a:chExt cx="6091215" cy="80423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0A4CEBF-0963-8B47-8A56-A6D5DD2110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4376" y="7151460"/>
                <a:ext cx="3993418" cy="804230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6E304D5-8C9C-5549-ADBF-E9C6B3F447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40861" y="7151460"/>
                <a:ext cx="2114730" cy="804193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1FDE966-8DC5-5B4C-8157-1648E79CE368}"/>
              </a:ext>
            </a:extLst>
          </p:cNvPr>
          <p:cNvGrpSpPr/>
          <p:nvPr/>
        </p:nvGrpSpPr>
        <p:grpSpPr>
          <a:xfrm>
            <a:off x="2993052" y="1509895"/>
            <a:ext cx="1773235" cy="1182485"/>
            <a:chOff x="1884365" y="4586958"/>
            <a:chExt cx="1773235" cy="1182485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533D6D5-1C26-8A48-B66D-CE87BB8761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63658" y="4626507"/>
              <a:ext cx="893942" cy="661861"/>
            </a:xfrm>
            <a:prstGeom prst="straightConnector1">
              <a:avLst/>
            </a:prstGeom>
            <a:ln>
              <a:solidFill>
                <a:srgbClr val="FF0000"/>
              </a:solidFill>
              <a:headEnd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ACDB0B9D-66DA-8943-830D-4216AA7A8E61}"/>
                </a:ext>
              </a:extLst>
            </p:cNvPr>
            <p:cNvSpPr/>
            <p:nvPr/>
          </p:nvSpPr>
          <p:spPr>
            <a:xfrm rot="912632">
              <a:off x="1884365" y="4586958"/>
              <a:ext cx="1387049" cy="1182485"/>
            </a:xfrm>
            <a:prstGeom prst="arc">
              <a:avLst>
                <a:gd name="adj1" fmla="val 16178122"/>
                <a:gd name="adj2" fmla="val 19395120"/>
              </a:avLst>
            </a:prstGeom>
            <a:ln>
              <a:solidFill>
                <a:srgbClr val="FF0000"/>
              </a:solidFill>
              <a:prstDash val="dash"/>
              <a:tailEnd type="stealth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450E10A-6691-524B-AD72-E0D888D9509A}"/>
              </a:ext>
            </a:extLst>
          </p:cNvPr>
          <p:cNvGrpSpPr/>
          <p:nvPr/>
        </p:nvGrpSpPr>
        <p:grpSpPr>
          <a:xfrm>
            <a:off x="6456386" y="5259969"/>
            <a:ext cx="4592231" cy="1346860"/>
            <a:chOff x="5386480" y="6047066"/>
            <a:chExt cx="4592231" cy="13468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A965A3B5-70E2-114C-8664-A483A1BA6227}"/>
                    </a:ext>
                  </a:extLst>
                </p:cNvPr>
                <p:cNvSpPr/>
                <p:nvPr/>
              </p:nvSpPr>
              <p:spPr>
                <a:xfrm>
                  <a:off x="5386480" y="6522597"/>
                  <a:ext cx="4592231" cy="87132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vertJc m:val="bot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m:rPr>
                                <m:nor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yields</m:t>
                            </m:r>
                          </m:e>
                        </m:groupCh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     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den>
                        </m:f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𝑑𝑧</m:t>
                            </m:r>
                          </m:den>
                        </m:f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28149A6F-C0C6-3843-BBFD-1D59FFE644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6480" y="6522597"/>
                  <a:ext cx="4592231" cy="871329"/>
                </a:xfrm>
                <a:prstGeom prst="rect">
                  <a:avLst/>
                </a:prstGeom>
                <a:blipFill>
                  <a:blip r:embed="rId7"/>
                  <a:stretch>
                    <a:fillRect l="-551" r="-826" b="-57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D803A7D-25D9-664B-9390-7CC002D3C733}"/>
                </a:ext>
              </a:extLst>
            </p:cNvPr>
            <p:cNvSpPr txBox="1"/>
            <p:nvPr/>
          </p:nvSpPr>
          <p:spPr>
            <a:xfrm>
              <a:off x="5433877" y="6047066"/>
              <a:ext cx="45448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u="sng" dirty="0">
                  <a:solidFill>
                    <a:schemeClr val="bg1"/>
                  </a:solidFill>
                </a:rPr>
                <a:t>Enforce zero drift in y (rotate E):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EBFDF34-7E7D-7B47-BB97-EB7B1B1E8B86}"/>
              </a:ext>
            </a:extLst>
          </p:cNvPr>
          <p:cNvCxnSpPr>
            <a:cxnSpLocks/>
          </p:cNvCxnSpPr>
          <p:nvPr/>
        </p:nvCxnSpPr>
        <p:spPr>
          <a:xfrm flipV="1">
            <a:off x="1805346" y="1341001"/>
            <a:ext cx="0" cy="11853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DBF7D75-8B08-2A45-8769-0C7ED3A65DCB}"/>
              </a:ext>
            </a:extLst>
          </p:cNvPr>
          <p:cNvSpPr txBox="1"/>
          <p:nvPr/>
        </p:nvSpPr>
        <p:spPr>
          <a:xfrm>
            <a:off x="1353189" y="120842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7E0756-EC55-8D4D-997A-1F9E6C1FA020}"/>
              </a:ext>
            </a:extLst>
          </p:cNvPr>
          <p:cNvSpPr txBox="1"/>
          <p:nvPr/>
        </p:nvSpPr>
        <p:spPr>
          <a:xfrm>
            <a:off x="2136274" y="1747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F20DDB-DD5A-9346-A9C0-6D6FB0845C15}"/>
              </a:ext>
            </a:extLst>
          </p:cNvPr>
          <p:cNvSpPr txBox="1"/>
          <p:nvPr/>
        </p:nvSpPr>
        <p:spPr>
          <a:xfrm>
            <a:off x="2361335" y="1747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F2C2AF1-819E-564D-B22E-F47B9D54FFD6}"/>
              </a:ext>
            </a:extLst>
          </p:cNvPr>
          <p:cNvSpPr/>
          <p:nvPr/>
        </p:nvSpPr>
        <p:spPr>
          <a:xfrm>
            <a:off x="2436355" y="1881984"/>
            <a:ext cx="151099" cy="1554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D29D0CA-E42F-CF49-B32F-F1B4588BA374}"/>
              </a:ext>
            </a:extLst>
          </p:cNvPr>
          <p:cNvCxnSpPr/>
          <p:nvPr/>
        </p:nvCxnSpPr>
        <p:spPr>
          <a:xfrm>
            <a:off x="1652946" y="2373934"/>
            <a:ext cx="141441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00DF7DF-AFCE-E945-A446-C3CBB2528F55}"/>
              </a:ext>
            </a:extLst>
          </p:cNvPr>
          <p:cNvSpPr txBox="1"/>
          <p:nvPr/>
        </p:nvSpPr>
        <p:spPr>
          <a:xfrm>
            <a:off x="3067365" y="243098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8F5B0E1F-F8E9-A041-8188-4BF9591E45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10" r="1586" b="-1"/>
          <a:stretch/>
        </p:blipFill>
        <p:spPr bwMode="auto">
          <a:xfrm>
            <a:off x="1271464" y="2931484"/>
            <a:ext cx="9573530" cy="21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7BADF5BF-3C6D-A24B-B5F7-2956960AAB9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080740" y="6397942"/>
            <a:ext cx="273060" cy="281941"/>
          </a:xfrm>
        </p:spPr>
        <p:txBody>
          <a:bodyPr/>
          <a:lstStyle/>
          <a:p>
            <a:pPr>
              <a:defRPr/>
            </a:pPr>
            <a:fld id="{86CB4B4D-7CA3-9044-876B-883B54F867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1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1983E-452C-4548-BE5E-F3149C17D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632"/>
            <a:ext cx="10515600" cy="1325563"/>
          </a:xfrm>
        </p:spPr>
        <p:txBody>
          <a:bodyPr/>
          <a:lstStyle/>
          <a:p>
            <a:r>
              <a:rPr lang="en-US" dirty="0"/>
              <a:t>Bingo!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D7F8D1-C263-184F-83CF-836ACDEEF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0" y="1308299"/>
            <a:ext cx="10350500" cy="36703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1DF0E6C-1379-AB44-8091-2A24B9B04A92}"/>
              </a:ext>
            </a:extLst>
          </p:cNvPr>
          <p:cNvSpPr/>
          <p:nvPr/>
        </p:nvSpPr>
        <p:spPr bwMode="auto">
          <a:xfrm>
            <a:off x="9984432" y="3108499"/>
            <a:ext cx="144016" cy="144016"/>
          </a:xfrm>
          <a:prstGeom prst="ellipse">
            <a:avLst/>
          </a:prstGeom>
          <a:solidFill>
            <a:srgbClr val="FF0000"/>
          </a:solidFill>
          <a:ln w="12700" cap="flat">
            <a:noFill/>
            <a:prstDash val="solid"/>
            <a:miter lim="8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A023D47-0095-104C-8B56-23076D72DF4B}"/>
              </a:ext>
            </a:extLst>
          </p:cNvPr>
          <p:cNvSpPr/>
          <p:nvPr/>
        </p:nvSpPr>
        <p:spPr bwMode="auto">
          <a:xfrm>
            <a:off x="8697614" y="3108499"/>
            <a:ext cx="144016" cy="144016"/>
          </a:xfrm>
          <a:prstGeom prst="ellipse">
            <a:avLst/>
          </a:prstGeom>
          <a:solidFill>
            <a:srgbClr val="FF0000"/>
          </a:solidFill>
          <a:ln w="12700" cap="flat">
            <a:noFill/>
            <a:prstDash val="solid"/>
            <a:miter lim="8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B51A7CF-1880-4841-A16D-92FEEBBB1B34}"/>
              </a:ext>
            </a:extLst>
          </p:cNvPr>
          <p:cNvSpPr/>
          <p:nvPr/>
        </p:nvSpPr>
        <p:spPr bwMode="auto">
          <a:xfrm>
            <a:off x="7917194" y="3108499"/>
            <a:ext cx="144016" cy="144016"/>
          </a:xfrm>
          <a:prstGeom prst="ellipse">
            <a:avLst/>
          </a:prstGeom>
          <a:solidFill>
            <a:srgbClr val="FF0000"/>
          </a:solidFill>
          <a:ln w="12700" cap="flat">
            <a:noFill/>
            <a:prstDash val="solid"/>
            <a:miter lim="8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E6C26B2-B183-CE45-9FA0-12187D3DD6E9}"/>
              </a:ext>
            </a:extLst>
          </p:cNvPr>
          <p:cNvSpPr/>
          <p:nvPr/>
        </p:nvSpPr>
        <p:spPr bwMode="auto">
          <a:xfrm>
            <a:off x="7320136" y="3108499"/>
            <a:ext cx="144016" cy="144016"/>
          </a:xfrm>
          <a:prstGeom prst="ellipse">
            <a:avLst/>
          </a:prstGeom>
          <a:solidFill>
            <a:srgbClr val="FF0000"/>
          </a:solidFill>
          <a:ln w="12700" cap="flat">
            <a:noFill/>
            <a:prstDash val="solid"/>
            <a:miter lim="8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24F09E1-2F30-B94E-8AFF-237CD034AA06}"/>
              </a:ext>
            </a:extLst>
          </p:cNvPr>
          <p:cNvSpPr/>
          <p:nvPr/>
        </p:nvSpPr>
        <p:spPr bwMode="auto">
          <a:xfrm>
            <a:off x="6919597" y="3108499"/>
            <a:ext cx="144016" cy="144016"/>
          </a:xfrm>
          <a:prstGeom prst="ellipse">
            <a:avLst/>
          </a:prstGeom>
          <a:solidFill>
            <a:srgbClr val="FF0000"/>
          </a:solidFill>
          <a:ln w="12700" cap="flat">
            <a:noFill/>
            <a:prstDash val="solid"/>
            <a:miter lim="8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CAD1027-7B7B-884D-BD17-7737E5633621}"/>
              </a:ext>
            </a:extLst>
          </p:cNvPr>
          <p:cNvSpPr/>
          <p:nvPr/>
        </p:nvSpPr>
        <p:spPr bwMode="auto">
          <a:xfrm>
            <a:off x="6575312" y="3108499"/>
            <a:ext cx="144016" cy="144016"/>
          </a:xfrm>
          <a:prstGeom prst="ellipse">
            <a:avLst/>
          </a:prstGeom>
          <a:solidFill>
            <a:srgbClr val="FF0000"/>
          </a:solidFill>
          <a:ln w="12700" cap="flat">
            <a:noFill/>
            <a:prstDash val="solid"/>
            <a:miter lim="8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52BDB9C-6449-CD4F-B4C7-A82C24CDA529}"/>
              </a:ext>
            </a:extLst>
          </p:cNvPr>
          <p:cNvSpPr/>
          <p:nvPr/>
        </p:nvSpPr>
        <p:spPr bwMode="auto">
          <a:xfrm>
            <a:off x="6259154" y="3109976"/>
            <a:ext cx="144016" cy="144016"/>
          </a:xfrm>
          <a:prstGeom prst="ellipse">
            <a:avLst/>
          </a:prstGeom>
          <a:solidFill>
            <a:srgbClr val="FF0000"/>
          </a:solidFill>
          <a:ln w="12700" cap="flat">
            <a:noFill/>
            <a:prstDash val="solid"/>
            <a:miter lim="8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A85C258-1442-714B-9104-53970D1CD906}"/>
              </a:ext>
            </a:extLst>
          </p:cNvPr>
          <p:cNvSpPr/>
          <p:nvPr/>
        </p:nvSpPr>
        <p:spPr bwMode="auto">
          <a:xfrm>
            <a:off x="6015004" y="3108499"/>
            <a:ext cx="144016" cy="144016"/>
          </a:xfrm>
          <a:prstGeom prst="ellipse">
            <a:avLst/>
          </a:prstGeom>
          <a:solidFill>
            <a:srgbClr val="FF0000"/>
          </a:solidFill>
          <a:ln w="12700" cap="flat">
            <a:noFill/>
            <a:prstDash val="solid"/>
            <a:miter lim="8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A143945-9186-424D-82F8-DC95943EBF97}"/>
              </a:ext>
            </a:extLst>
          </p:cNvPr>
          <p:cNvSpPr/>
          <p:nvPr/>
        </p:nvSpPr>
        <p:spPr bwMode="auto">
          <a:xfrm>
            <a:off x="9552384" y="2460427"/>
            <a:ext cx="144016" cy="144016"/>
          </a:xfrm>
          <a:prstGeom prst="ellipse">
            <a:avLst/>
          </a:prstGeom>
          <a:solidFill>
            <a:srgbClr val="0432FF"/>
          </a:solidFill>
          <a:ln w="12700" cap="flat">
            <a:noFill/>
            <a:prstDash val="solid"/>
            <a:miter lim="8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FE933C9-BCF8-844D-B776-5636067C2BD8}"/>
              </a:ext>
            </a:extLst>
          </p:cNvPr>
          <p:cNvSpPr/>
          <p:nvPr/>
        </p:nvSpPr>
        <p:spPr bwMode="auto">
          <a:xfrm>
            <a:off x="8328248" y="2748459"/>
            <a:ext cx="144016" cy="144016"/>
          </a:xfrm>
          <a:prstGeom prst="ellipse">
            <a:avLst/>
          </a:prstGeom>
          <a:solidFill>
            <a:srgbClr val="0432FF"/>
          </a:solidFill>
          <a:ln w="12700" cap="flat">
            <a:noFill/>
            <a:prstDash val="solid"/>
            <a:miter lim="8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D5A2627-738B-5446-BEEE-D65731583097}"/>
              </a:ext>
            </a:extLst>
          </p:cNvPr>
          <p:cNvSpPr/>
          <p:nvPr/>
        </p:nvSpPr>
        <p:spPr bwMode="auto">
          <a:xfrm>
            <a:off x="7608168" y="2891339"/>
            <a:ext cx="144016" cy="144016"/>
          </a:xfrm>
          <a:prstGeom prst="ellipse">
            <a:avLst/>
          </a:prstGeom>
          <a:solidFill>
            <a:srgbClr val="0432FF"/>
          </a:solidFill>
          <a:ln w="12700" cap="flat">
            <a:noFill/>
            <a:prstDash val="solid"/>
            <a:miter lim="8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B12DADB-4A68-F54E-812B-0B9EE297E487}"/>
              </a:ext>
            </a:extLst>
          </p:cNvPr>
          <p:cNvSpPr/>
          <p:nvPr/>
        </p:nvSpPr>
        <p:spPr bwMode="auto">
          <a:xfrm>
            <a:off x="7063613" y="2963347"/>
            <a:ext cx="144016" cy="144016"/>
          </a:xfrm>
          <a:prstGeom prst="ellipse">
            <a:avLst/>
          </a:prstGeom>
          <a:solidFill>
            <a:srgbClr val="0432FF"/>
          </a:solidFill>
          <a:ln w="12700" cap="flat">
            <a:noFill/>
            <a:prstDash val="solid"/>
            <a:miter lim="8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C0072D2-BC1E-C84E-93B9-A8B32380B3C9}"/>
              </a:ext>
            </a:extLst>
          </p:cNvPr>
          <p:cNvSpPr/>
          <p:nvPr/>
        </p:nvSpPr>
        <p:spPr bwMode="auto">
          <a:xfrm>
            <a:off x="6658413" y="2994373"/>
            <a:ext cx="144016" cy="144016"/>
          </a:xfrm>
          <a:prstGeom prst="ellipse">
            <a:avLst/>
          </a:prstGeom>
          <a:solidFill>
            <a:srgbClr val="0432FF"/>
          </a:solidFill>
          <a:ln w="12700" cap="flat">
            <a:noFill/>
            <a:prstDash val="solid"/>
            <a:miter lim="8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BD57C4D-284A-4F44-8080-E029A09B8426}"/>
              </a:ext>
            </a:extLst>
          </p:cNvPr>
          <p:cNvSpPr/>
          <p:nvPr/>
        </p:nvSpPr>
        <p:spPr bwMode="auto">
          <a:xfrm>
            <a:off x="6359288" y="2994373"/>
            <a:ext cx="144016" cy="144016"/>
          </a:xfrm>
          <a:prstGeom prst="ellipse">
            <a:avLst/>
          </a:prstGeom>
          <a:solidFill>
            <a:srgbClr val="0432FF"/>
          </a:solidFill>
          <a:ln w="12700" cap="flat">
            <a:noFill/>
            <a:prstDash val="solid"/>
            <a:miter lim="8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0601593-42DD-9F45-B90B-75C056487C5D}"/>
              </a:ext>
            </a:extLst>
          </p:cNvPr>
          <p:cNvSpPr/>
          <p:nvPr/>
        </p:nvSpPr>
        <p:spPr bwMode="auto">
          <a:xfrm>
            <a:off x="6056554" y="3006907"/>
            <a:ext cx="144016" cy="144016"/>
          </a:xfrm>
          <a:prstGeom prst="ellipse">
            <a:avLst/>
          </a:prstGeom>
          <a:solidFill>
            <a:srgbClr val="0432FF"/>
          </a:solidFill>
          <a:ln w="12700" cap="flat">
            <a:noFill/>
            <a:prstDash val="solid"/>
            <a:miter lim="8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040C145-3B65-1F47-90CF-422611DF7CE0}"/>
              </a:ext>
            </a:extLst>
          </p:cNvPr>
          <p:cNvSpPr txBox="1"/>
          <p:nvPr/>
        </p:nvSpPr>
        <p:spPr bwMode="auto">
          <a:xfrm>
            <a:off x="1322898" y="5375329"/>
            <a:ext cx="9546203" cy="64633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en-US" sz="3600" dirty="0"/>
              <a:t>Selected velocity based on cyclotron drift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CD0FD1B-B516-534E-8EC7-F1AB2CE3BDCF}"/>
              </a:ext>
            </a:extLst>
          </p:cNvPr>
          <p:cNvGrpSpPr/>
          <p:nvPr/>
        </p:nvGrpSpPr>
        <p:grpSpPr>
          <a:xfrm>
            <a:off x="2402" y="6093296"/>
            <a:ext cx="12180261" cy="371553"/>
            <a:chOff x="2402" y="6243077"/>
            <a:chExt cx="12180261" cy="37155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F8213CD-1123-6541-8BAF-9B6AE178B7E7}"/>
                </a:ext>
              </a:extLst>
            </p:cNvPr>
            <p:cNvSpPr txBox="1"/>
            <p:nvPr/>
          </p:nvSpPr>
          <p:spPr bwMode="auto">
            <a:xfrm>
              <a:off x="2402" y="6243077"/>
              <a:ext cx="7629012" cy="369332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wrap="none" rtlCol="0">
              <a:spAutoFit/>
            </a:bodyPr>
            <a:lstStyle/>
            <a:p>
              <a:r>
                <a:rPr lang="en-US" dirty="0"/>
                <a:t>New type of particle accelerator (useful for fusion reactor heating)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1E23B14-98C2-DE41-8E53-0874D5684880}"/>
                </a:ext>
              </a:extLst>
            </p:cNvPr>
            <p:cNvSpPr/>
            <p:nvPr/>
          </p:nvSpPr>
          <p:spPr>
            <a:xfrm>
              <a:off x="7458293" y="6245298"/>
              <a:ext cx="47243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Helvetica" pitchFamily="2" charset="0"/>
                  <a:hlinkClick r:id="rId3"/>
                </a:rPr>
                <a:t>https://www.intechopen.com/chapters/82927</a:t>
              </a:r>
              <a:endParaRPr lang="en-US" dirty="0"/>
            </a:p>
          </p:txBody>
        </p:sp>
      </p:grpSp>
      <p:sp>
        <p:nvSpPr>
          <p:cNvPr id="35" name="Slide Number Placeholder 4">
            <a:extLst>
              <a:ext uri="{FF2B5EF4-FFF2-40B4-BE49-F238E27FC236}">
                <a16:creationId xmlns:a16="http://schemas.microsoft.com/office/drawing/2014/main" id="{F372A807-50B0-2C4E-9C53-61FA14DDEE8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080740" y="6397942"/>
            <a:ext cx="273060" cy="281941"/>
          </a:xfrm>
        </p:spPr>
        <p:txBody>
          <a:bodyPr/>
          <a:lstStyle/>
          <a:p>
            <a:pPr>
              <a:defRPr/>
            </a:pPr>
            <a:fld id="{86CB4B4D-7CA3-9044-876B-883B54F8677D}" type="slidenum">
              <a:rPr lang="en-US" smtClean="0"/>
              <a:t>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B4DF9E-88BF-6045-8D7B-25862E68445E}"/>
              </a:ext>
            </a:extLst>
          </p:cNvPr>
          <p:cNvSpPr txBox="1"/>
          <p:nvPr/>
        </p:nvSpPr>
        <p:spPr bwMode="auto">
          <a:xfrm>
            <a:off x="-17200" y="2640181"/>
            <a:ext cx="896399" cy="64633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pPr algn="ctr"/>
            <a:r>
              <a:rPr lang="en-US" dirty="0"/>
              <a:t>High</a:t>
            </a:r>
          </a:p>
          <a:p>
            <a:pPr algn="ctr"/>
            <a:r>
              <a:rPr lang="en-US" dirty="0"/>
              <a:t>B Field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278B8E3-ECAE-5547-B712-DCFAFEC06BE8}"/>
              </a:ext>
            </a:extLst>
          </p:cNvPr>
          <p:cNvSpPr txBox="1"/>
          <p:nvPr/>
        </p:nvSpPr>
        <p:spPr bwMode="auto">
          <a:xfrm>
            <a:off x="11280576" y="2782669"/>
            <a:ext cx="896399" cy="64633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pPr algn="ctr"/>
            <a:r>
              <a:rPr lang="en-US" dirty="0"/>
              <a:t>Low</a:t>
            </a:r>
          </a:p>
          <a:p>
            <a:pPr algn="ctr"/>
            <a:r>
              <a:rPr lang="en-US" dirty="0"/>
              <a:t>B Field</a:t>
            </a:r>
          </a:p>
        </p:txBody>
      </p:sp>
    </p:spTree>
    <p:extLst>
      <p:ext uri="{BB962C8B-B14F-4D97-AF65-F5344CB8AC3E}">
        <p14:creationId xmlns:p14="http://schemas.microsoft.com/office/powerpoint/2010/main" val="314837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98D25-C22B-AD48-859A-519EDA8BE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632"/>
            <a:ext cx="10515600" cy="1325563"/>
          </a:xfrm>
        </p:spPr>
        <p:txBody>
          <a:bodyPr/>
          <a:lstStyle/>
          <a:p>
            <a:r>
              <a:rPr lang="en-US" dirty="0"/>
              <a:t>Lorentz4 Code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0D7D4C-1420-F742-9F20-DCFC7976DE54}"/>
              </a:ext>
            </a:extLst>
          </p:cNvPr>
          <p:cNvSpPr txBox="1"/>
          <p:nvPr/>
        </p:nvSpPr>
        <p:spPr bwMode="auto">
          <a:xfrm>
            <a:off x="5763659" y="738412"/>
            <a:ext cx="4076757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https://github.com/gkrossi/lorentz4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60D905-D51B-1A49-9023-136FDEF41488}"/>
              </a:ext>
            </a:extLst>
          </p:cNvPr>
          <p:cNvSpPr txBox="1"/>
          <p:nvPr/>
        </p:nvSpPr>
        <p:spPr bwMode="auto">
          <a:xfrm>
            <a:off x="9840416" y="738412"/>
            <a:ext cx="2116285" cy="923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en-US" u="sng" dirty="0"/>
              <a:t>LNGS software</a:t>
            </a:r>
          </a:p>
          <a:p>
            <a:r>
              <a:rPr lang="en-US" dirty="0"/>
              <a:t>Nicola Rossi</a:t>
            </a:r>
          </a:p>
          <a:p>
            <a:r>
              <a:rPr lang="en-US" dirty="0"/>
              <a:t>Marcello Messina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F2083C-5412-A04D-A072-71CDEBF77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99" y="1483721"/>
            <a:ext cx="5912902" cy="5173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5AA5FC-F4D6-8345-86B3-A44374D82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923" y="2123393"/>
            <a:ext cx="5284558" cy="358865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DC1AA09-8469-BF47-82E6-EE0858E6B2E4}"/>
              </a:ext>
            </a:extLst>
          </p:cNvPr>
          <p:cNvSpPr/>
          <p:nvPr/>
        </p:nvSpPr>
        <p:spPr bwMode="auto">
          <a:xfrm>
            <a:off x="3215680" y="5949280"/>
            <a:ext cx="1948338" cy="216024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5ADA9C7-227D-CD46-BC45-5D45E28D0263}"/>
              </a:ext>
            </a:extLst>
          </p:cNvPr>
          <p:cNvCxnSpPr>
            <a:cxnSpLocks/>
          </p:cNvCxnSpPr>
          <p:nvPr/>
        </p:nvCxnSpPr>
        <p:spPr bwMode="auto">
          <a:xfrm flipV="1">
            <a:off x="3215680" y="2152339"/>
            <a:ext cx="3163243" cy="3796941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CFAB451-2982-3143-9296-DBB5E77E497C}"/>
              </a:ext>
            </a:extLst>
          </p:cNvPr>
          <p:cNvCxnSpPr>
            <a:cxnSpLocks/>
          </p:cNvCxnSpPr>
          <p:nvPr/>
        </p:nvCxnSpPr>
        <p:spPr bwMode="auto">
          <a:xfrm flipV="1">
            <a:off x="5164018" y="5740993"/>
            <a:ext cx="6499463" cy="424311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74551E2-3607-3E4F-9034-4CBA14A85C34}"/>
              </a:ext>
            </a:extLst>
          </p:cNvPr>
          <p:cNvSpPr txBox="1"/>
          <p:nvPr/>
        </p:nvSpPr>
        <p:spPr bwMode="auto">
          <a:xfrm>
            <a:off x="1270360" y="2348880"/>
            <a:ext cx="1202573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en-US" dirty="0"/>
              <a:t>18,600eV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5E704D-6093-EE42-BA9F-143785E30D8C}"/>
              </a:ext>
            </a:extLst>
          </p:cNvPr>
          <p:cNvSpPr txBox="1"/>
          <p:nvPr/>
        </p:nvSpPr>
        <p:spPr bwMode="auto">
          <a:xfrm>
            <a:off x="5447928" y="6237312"/>
            <a:ext cx="534121" cy="33855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en-US" sz="1600" dirty="0"/>
              <a:t>[ns]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06C9C2-184D-944A-9382-BDEC94AF9BF5}"/>
              </a:ext>
            </a:extLst>
          </p:cNvPr>
          <p:cNvSpPr txBox="1"/>
          <p:nvPr/>
        </p:nvSpPr>
        <p:spPr bwMode="auto">
          <a:xfrm>
            <a:off x="11086739" y="5367438"/>
            <a:ext cx="534121" cy="33855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en-US" sz="1600" dirty="0"/>
              <a:t>[ns]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4A3D1AC0-11A6-D74F-B298-629B4D57BE8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080740" y="6397942"/>
            <a:ext cx="273060" cy="281941"/>
          </a:xfrm>
        </p:spPr>
        <p:txBody>
          <a:bodyPr/>
          <a:lstStyle/>
          <a:p>
            <a:pPr>
              <a:defRPr/>
            </a:pPr>
            <a:fld id="{86CB4B4D-7CA3-9044-876B-883B54F867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650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B9EC3-AE20-5744-B092-8BAEA4C4E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64" y="90291"/>
            <a:ext cx="10515600" cy="1325563"/>
          </a:xfrm>
        </p:spPr>
        <p:txBody>
          <a:bodyPr/>
          <a:lstStyle/>
          <a:p>
            <a:r>
              <a:rPr lang="en-US" dirty="0"/>
              <a:t>How well can one select velocities?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CB179F-E4DD-1047-9197-12E65E001E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14" t="7380"/>
          <a:stretch/>
        </p:blipFill>
        <p:spPr>
          <a:xfrm>
            <a:off x="1159644" y="1649040"/>
            <a:ext cx="3784228" cy="450049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CC616B2-A4D7-2649-A1D4-08DA1B69A3D8}"/>
              </a:ext>
            </a:extLst>
          </p:cNvPr>
          <p:cNvSpPr/>
          <p:nvPr/>
        </p:nvSpPr>
        <p:spPr bwMode="auto">
          <a:xfrm>
            <a:off x="3051758" y="1186632"/>
            <a:ext cx="269342" cy="298152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accent1"/>
            </a:solidFill>
            <a:prstDash val="solid"/>
            <a:miter lim="8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1A707CE-7428-2148-947E-A6B8B3A8753C}"/>
              </a:ext>
            </a:extLst>
          </p:cNvPr>
          <p:cNvCxnSpPr/>
          <p:nvPr/>
        </p:nvCxnSpPr>
        <p:spPr bwMode="auto">
          <a:xfrm>
            <a:off x="3465116" y="1340768"/>
            <a:ext cx="720080" cy="0"/>
          </a:xfrm>
          <a:prstGeom prst="straightConnector1">
            <a:avLst/>
          </a:prstGeom>
          <a:noFill/>
          <a:ln w="50800" cap="flat">
            <a:solidFill>
              <a:schemeClr val="tx1"/>
            </a:solidFill>
            <a:prstDash val="solid"/>
            <a:miter lim="800000"/>
            <a:tailEnd type="triangle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C105900-B0A0-2C4B-AC69-BC56D8DDA23F}"/>
              </a:ext>
            </a:extLst>
          </p:cNvPr>
          <p:cNvCxnSpPr/>
          <p:nvPr/>
        </p:nvCxnSpPr>
        <p:spPr bwMode="auto">
          <a:xfrm>
            <a:off x="2168972" y="1340768"/>
            <a:ext cx="720080" cy="0"/>
          </a:xfrm>
          <a:prstGeom prst="straightConnector1">
            <a:avLst/>
          </a:prstGeom>
          <a:noFill/>
          <a:ln w="50800" cap="flat">
            <a:solidFill>
              <a:schemeClr val="tx1"/>
            </a:solidFill>
            <a:prstDash val="solid"/>
            <a:miter lim="800000"/>
            <a:headEnd type="triangle"/>
            <a:tailEnd type="none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9B5F8CD-D80E-F442-9684-14F2AF51D1FB}"/>
              </a:ext>
            </a:extLst>
          </p:cNvPr>
          <p:cNvCxnSpPr/>
          <p:nvPr/>
        </p:nvCxnSpPr>
        <p:spPr bwMode="auto">
          <a:xfrm flipV="1">
            <a:off x="479376" y="2780928"/>
            <a:ext cx="0" cy="2520280"/>
          </a:xfrm>
          <a:prstGeom prst="straightConnector1">
            <a:avLst/>
          </a:prstGeom>
          <a:noFill/>
          <a:ln w="50800" cap="flat">
            <a:solidFill>
              <a:schemeClr val="tx1"/>
            </a:solidFill>
            <a:prstDash val="solid"/>
            <a:miter lim="800000"/>
            <a:headEnd type="triangle"/>
            <a:tailEnd type="triangle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FDBD05A-B14A-5241-98AE-6F20805A846C}"/>
              </a:ext>
            </a:extLst>
          </p:cNvPr>
          <p:cNvCxnSpPr/>
          <p:nvPr/>
        </p:nvCxnSpPr>
        <p:spPr bwMode="auto">
          <a:xfrm>
            <a:off x="335360" y="2780928"/>
            <a:ext cx="288032" cy="0"/>
          </a:xfrm>
          <a:prstGeom prst="line">
            <a:avLst/>
          </a:prstGeom>
          <a:noFill/>
          <a:ln w="50800" cap="flat">
            <a:solidFill>
              <a:schemeClr val="tx1"/>
            </a:solidFill>
            <a:prstDash val="solid"/>
            <a:miter lim="8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9E17778-9EF7-FC40-840C-18D4B9E3DB4D}"/>
              </a:ext>
            </a:extLst>
          </p:cNvPr>
          <p:cNvCxnSpPr/>
          <p:nvPr/>
        </p:nvCxnSpPr>
        <p:spPr bwMode="auto">
          <a:xfrm>
            <a:off x="335360" y="5301208"/>
            <a:ext cx="288032" cy="0"/>
          </a:xfrm>
          <a:prstGeom prst="line">
            <a:avLst/>
          </a:prstGeom>
          <a:noFill/>
          <a:ln w="50800" cap="flat">
            <a:solidFill>
              <a:schemeClr val="tx1"/>
            </a:solidFill>
            <a:prstDash val="solid"/>
            <a:miter lim="8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F83BC2F-16F0-1246-9BE8-E27E5BBB83A2}"/>
              </a:ext>
            </a:extLst>
          </p:cNvPr>
          <p:cNvSpPr txBox="1"/>
          <p:nvPr/>
        </p:nvSpPr>
        <p:spPr bwMode="auto">
          <a:xfrm rot="16200000">
            <a:off x="72014" y="3810235"/>
            <a:ext cx="1271502" cy="46166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en-US" sz="2400" dirty="0"/>
              <a:t>400mm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D21BE73-AAC6-F641-A4F4-43E06CC03459}"/>
              </a:ext>
            </a:extLst>
          </p:cNvPr>
          <p:cNvCxnSpPr>
            <a:cxnSpLocks/>
          </p:cNvCxnSpPr>
          <p:nvPr/>
        </p:nvCxnSpPr>
        <p:spPr bwMode="auto">
          <a:xfrm>
            <a:off x="1775520" y="6581581"/>
            <a:ext cx="2736304" cy="12869"/>
          </a:xfrm>
          <a:prstGeom prst="straightConnector1">
            <a:avLst/>
          </a:prstGeom>
          <a:noFill/>
          <a:ln w="50800" cap="flat">
            <a:solidFill>
              <a:schemeClr val="tx1"/>
            </a:solidFill>
            <a:prstDash val="solid"/>
            <a:miter lim="800000"/>
            <a:headEnd type="triangle"/>
            <a:tailEnd type="triangle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D69D208-415D-9D4B-B9D7-27FBE0616615}"/>
              </a:ext>
            </a:extLst>
          </p:cNvPr>
          <p:cNvSpPr txBox="1"/>
          <p:nvPr/>
        </p:nvSpPr>
        <p:spPr bwMode="auto">
          <a:xfrm>
            <a:off x="2546390" y="6163617"/>
            <a:ext cx="1101584" cy="46166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en-US" sz="2400" dirty="0"/>
              <a:t>45mm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41F0E30-1EA9-FD45-A545-A743F3DA2786}"/>
              </a:ext>
            </a:extLst>
          </p:cNvPr>
          <p:cNvGrpSpPr/>
          <p:nvPr/>
        </p:nvGrpSpPr>
        <p:grpSpPr>
          <a:xfrm>
            <a:off x="5158333" y="1988840"/>
            <a:ext cx="6551794" cy="4605610"/>
            <a:chOff x="5158333" y="1988840"/>
            <a:chExt cx="6551794" cy="460561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E06EFB3-C839-494D-BD12-E6C6B5BAA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5960" y="1988840"/>
              <a:ext cx="5477556" cy="339911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7CA61D4-95F8-C849-838F-ED08D660B2BC}"/>
                </a:ext>
              </a:extLst>
            </p:cNvPr>
            <p:cNvSpPr txBox="1"/>
            <p:nvPr/>
          </p:nvSpPr>
          <p:spPr bwMode="auto">
            <a:xfrm>
              <a:off x="5158333" y="5517232"/>
              <a:ext cx="6551794" cy="1077218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3200" dirty="0"/>
                <a:t>Deflection is ~ 4mm/eV</a:t>
              </a:r>
            </a:p>
            <a:p>
              <a:pPr algn="ctr"/>
              <a:r>
                <a:rPr lang="en-US" sz="3200" dirty="0"/>
                <a:t>(over a drift distance of 400mm)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1CD8D5C-ADA9-EB48-B4CF-5958BCEBB08B}"/>
                </a:ext>
              </a:extLst>
            </p:cNvPr>
            <p:cNvSpPr/>
            <p:nvPr/>
          </p:nvSpPr>
          <p:spPr bwMode="auto">
            <a:xfrm>
              <a:off x="11400457" y="3168391"/>
              <a:ext cx="269342" cy="298152"/>
            </a:xfrm>
            <a:prstGeom prst="ellipse">
              <a:avLst/>
            </a:prstGeom>
            <a:solidFill>
              <a:schemeClr val="tx1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048205C-FE9F-7B4C-804D-6AF73EA9148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535128" y="3621340"/>
              <a:ext cx="0" cy="635751"/>
            </a:xfrm>
            <a:prstGeom prst="straightConnector1">
              <a:avLst/>
            </a:prstGeom>
            <a:noFill/>
            <a:ln w="50800" cap="flat">
              <a:solidFill>
                <a:schemeClr val="tx1"/>
              </a:solidFill>
              <a:prstDash val="solid"/>
              <a:miter lim="800000"/>
              <a:tailEnd type="triangle"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382B6D3F-689F-CF4C-AA61-5872D51D0AA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535128" y="2361201"/>
              <a:ext cx="0" cy="635751"/>
            </a:xfrm>
            <a:prstGeom prst="straightConnector1">
              <a:avLst/>
            </a:prstGeom>
            <a:noFill/>
            <a:ln w="50800" cap="flat">
              <a:solidFill>
                <a:schemeClr val="tx1"/>
              </a:solidFill>
              <a:prstDash val="solid"/>
              <a:miter lim="800000"/>
              <a:headEnd type="triangle"/>
              <a:tailEnd type="none"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</p:cxnSp>
      </p:grp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53391D1D-FF5F-B04B-A6D9-053E6A20436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080740" y="6397942"/>
            <a:ext cx="273060" cy="281941"/>
          </a:xfrm>
        </p:spPr>
        <p:txBody>
          <a:bodyPr/>
          <a:lstStyle/>
          <a:p>
            <a:pPr>
              <a:defRPr/>
            </a:pPr>
            <a:fld id="{86CB4B4D-7CA3-9044-876B-883B54F867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6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6CEC1F9-C1DE-624A-BF25-D91733D1B3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15" b="8801"/>
          <a:stretch/>
        </p:blipFill>
        <p:spPr>
          <a:xfrm>
            <a:off x="3427319" y="5055169"/>
            <a:ext cx="5815853" cy="17456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2745CF-94E5-7248-8A1B-49666668B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-5083"/>
            <a:ext cx="10515600" cy="1129827"/>
          </a:xfrm>
        </p:spPr>
        <p:txBody>
          <a:bodyPr/>
          <a:lstStyle/>
          <a:p>
            <a:r>
              <a:rPr lang="en-US" dirty="0"/>
              <a:t>Electrode Prototype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D0C1B6-A944-774D-92F0-56061A8D7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8929" y="1025310"/>
            <a:ext cx="2434841" cy="17847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FCF781-EB20-2646-ADBC-159401660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8930" y="3105822"/>
            <a:ext cx="2448485" cy="18608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49EE1F-B58F-D647-B641-EA1CECACC3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4232" y="1025310"/>
            <a:ext cx="6151518" cy="39413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2A9A9F-11E1-724D-B0B9-5FEBC210AA52}"/>
              </a:ext>
            </a:extLst>
          </p:cNvPr>
          <p:cNvSpPr txBox="1"/>
          <p:nvPr/>
        </p:nvSpPr>
        <p:spPr>
          <a:xfrm>
            <a:off x="3606091" y="6395594"/>
            <a:ext cx="2061783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88" dirty="0"/>
              <a:t>Electrode Voltages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0DF390-0B54-6F44-B64B-6A1FDBC00104}"/>
              </a:ext>
            </a:extLst>
          </p:cNvPr>
          <p:cNvSpPr txBox="1"/>
          <p:nvPr/>
        </p:nvSpPr>
        <p:spPr>
          <a:xfrm>
            <a:off x="1735726" y="5546387"/>
            <a:ext cx="1691593" cy="825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dirty="0" err="1">
                <a:solidFill>
                  <a:srgbClr val="0432FF"/>
                </a:solidFill>
              </a:rPr>
              <a:t>Wonyong</a:t>
            </a:r>
            <a:r>
              <a:rPr lang="en-US" sz="1588" dirty="0">
                <a:solidFill>
                  <a:srgbClr val="0432FF"/>
                </a:solidFill>
              </a:rPr>
              <a:t> Chung (Princeton)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D9330C-25AC-F444-83A1-AAC80405CA17}"/>
              </a:ext>
            </a:extLst>
          </p:cNvPr>
          <p:cNvSpPr txBox="1"/>
          <p:nvPr/>
        </p:nvSpPr>
        <p:spPr>
          <a:xfrm>
            <a:off x="8476948" y="677017"/>
            <a:ext cx="2185214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88" dirty="0">
                <a:solidFill>
                  <a:srgbClr val="0432FF"/>
                </a:solidFill>
              </a:rPr>
              <a:t>Andi Tan (Princeton)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9D1EA323-06C7-4E43-85DF-23254A5D219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080740" y="6397942"/>
            <a:ext cx="273060" cy="281941"/>
          </a:xfrm>
        </p:spPr>
        <p:txBody>
          <a:bodyPr/>
          <a:lstStyle/>
          <a:p>
            <a:pPr>
              <a:defRPr/>
            </a:pPr>
            <a:fld id="{86CB4B4D-7CA3-9044-876B-883B54F867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60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11B02BC-05E3-A64B-B7AA-22A9D9B18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5992"/>
            <a:ext cx="7510153" cy="54520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210109-F0A4-A247-BBF1-8E6164CD4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804" y="12219"/>
            <a:ext cx="4991196" cy="431879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0EE25A7-8786-D742-A501-408386746428}"/>
              </a:ext>
            </a:extLst>
          </p:cNvPr>
          <p:cNvSpPr txBox="1">
            <a:spLocks/>
          </p:cNvSpPr>
          <p:nvPr/>
        </p:nvSpPr>
        <p:spPr bwMode="auto">
          <a:xfrm>
            <a:off x="380999" y="12219"/>
            <a:ext cx="6819805" cy="1325563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/>
          </a:bodyPr>
          <a:lstStyle>
            <a:lvl1pPr marL="0" marR="0" indent="0" algn="l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1pPr>
            <a:lvl2pPr marL="0" marR="0" indent="0" algn="l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2pPr>
            <a:lvl3pPr marL="0" marR="0" indent="0" algn="l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3pPr>
            <a:lvl4pPr marL="0" marR="0" indent="0" algn="l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4pPr>
            <a:lvl5pPr marL="0" marR="0" indent="0" algn="l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5pPr>
            <a:lvl6pPr marL="0" marR="0" indent="0" algn="l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6pPr>
            <a:lvl7pPr marL="0" marR="0" indent="0" algn="l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7pPr>
            <a:lvl8pPr marL="0" marR="0" indent="0" algn="l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8pPr>
            <a:lvl9pPr marL="0" marR="0" indent="0" algn="l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9pPr>
          </a:lstStyle>
          <a:p>
            <a:r>
              <a:rPr lang="en-US"/>
              <a:t>Pitch 85 Long Trajectory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24C076-CA70-E142-AC86-60BBA4E9035C}"/>
              </a:ext>
            </a:extLst>
          </p:cNvPr>
          <p:cNvSpPr txBox="1"/>
          <p:nvPr/>
        </p:nvSpPr>
        <p:spPr bwMode="auto">
          <a:xfrm>
            <a:off x="9192344" y="4869160"/>
            <a:ext cx="2459328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en-US" dirty="0"/>
              <a:t>Andi Tan (Princeton)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7DA6C6C-6EFF-3849-8618-92FD4F88917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080740" y="6397942"/>
            <a:ext cx="273060" cy="281941"/>
          </a:xfrm>
        </p:spPr>
        <p:txBody>
          <a:bodyPr/>
          <a:lstStyle/>
          <a:p>
            <a:pPr>
              <a:defRPr/>
            </a:pPr>
            <a:fld id="{86CB4B4D-7CA3-9044-876B-883B54F867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646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 bwMode="auto">
        <a:prstGeom prst="rect">
          <a:avLst/>
        </a:prstGeom>
        <a:noFill/>
        <a:ln w="12700" cap="flat">
          <a:solidFill>
            <a:schemeClr val="accent1"/>
          </a:solidFill>
          <a:prstDash val="solid"/>
          <a:miter lim="8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 bwMode="auto">
        <a:prstGeom prst="rect">
          <a:avLst/>
        </a:prstGeom>
        <a:noFill/>
        <a:ln w="12700" cap="flat">
          <a:noFill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23641</TotalTime>
  <Words>647</Words>
  <Application>Microsoft Macintosh PowerPoint</Application>
  <DocSecurity>0</DocSecurity>
  <PresentationFormat>Widescreen</PresentationFormat>
  <Paragraphs>136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Cambria Math</vt:lpstr>
      <vt:lpstr>Century Gothic</vt:lpstr>
      <vt:lpstr>Helvetica</vt:lpstr>
      <vt:lpstr>Symbol</vt:lpstr>
      <vt:lpstr>Office Theme</vt:lpstr>
      <vt:lpstr>PowerPoint Presentation</vt:lpstr>
      <vt:lpstr>Motion of a Charged Particle in a B Field</vt:lpstr>
      <vt:lpstr>Classic Velocity Selector</vt:lpstr>
      <vt:lpstr>PTOLEMY Filter Concept</vt:lpstr>
      <vt:lpstr>Bingo!</vt:lpstr>
      <vt:lpstr>Lorentz4 Code</vt:lpstr>
      <vt:lpstr>How well can one select velocities?</vt:lpstr>
      <vt:lpstr>Electrode Prototype</vt:lpstr>
      <vt:lpstr>PowerPoint Presentation</vt:lpstr>
      <vt:lpstr>End-to-end Transport w/Kassiopeia</vt:lpstr>
      <vt:lpstr>Zero-Field Calorimeter Transition</vt:lpstr>
      <vt:lpstr>Zero Field Injection into Princeton Magnet</vt:lpstr>
      <vt:lpstr>First Simulations of Non-Adiabatic Transition</vt:lpstr>
      <vt:lpstr>E-Gun Arrived at Princeton (5eV-3keV)</vt:lpstr>
      <vt:lpstr>Test Data Sheet</vt:lpstr>
      <vt:lpstr>Other Applications</vt:lpstr>
      <vt:lpstr>Injection into a Toroidal Fusion Reactor</vt:lpstr>
      <vt:lpstr>Plans</vt:lpstr>
      <vt:lpstr>Plans</vt:lpstr>
      <vt:lpstr>Backup</vt:lpstr>
      <vt:lpstr>Detection Concept:  Neutrino Capture</vt:lpstr>
      <vt:lpstr>Bobsledding (pushing electron up potential)</vt:lpstr>
      <vt:lpstr>Ultra-slow electron drift region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PTOLEMY experiment, a path from a dream to a challenging project</dc:title>
  <dc:subject/>
  <dc:creator/>
  <cp:keywords/>
  <dc:description/>
  <cp:lastModifiedBy>Microsoft Office User</cp:lastModifiedBy>
  <cp:revision>206</cp:revision>
  <cp:lastPrinted>2023-04-26T06:46:18Z</cp:lastPrinted>
  <dcterms:modified xsi:type="dcterms:W3CDTF">2023-06-26T06:59:07Z</dcterms:modified>
  <cp:category/>
  <dc:identifier/>
  <cp:contentStatus/>
  <dc:language/>
  <cp:version/>
</cp:coreProperties>
</file>