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8" r:id="rId4"/>
    <p:sldId id="294" r:id="rId5"/>
    <p:sldId id="264" r:id="rId6"/>
    <p:sldId id="275" r:id="rId7"/>
    <p:sldId id="285" r:id="rId8"/>
    <p:sldId id="268" r:id="rId9"/>
    <p:sldId id="287" r:id="rId10"/>
    <p:sldId id="288" r:id="rId11"/>
    <p:sldId id="291" r:id="rId12"/>
    <p:sldId id="292" r:id="rId13"/>
    <p:sldId id="293" r:id="rId14"/>
    <p:sldId id="296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41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28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28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9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89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7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597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428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036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112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377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FCD6-2B46-B94B-A0F1-DA7C7FA5DB1E}" type="datetimeFigureOut">
              <a:rPr lang="en-US" smtClean="0"/>
              <a:t>7/6/2023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584F-8467-4D49-BE36-FD7A7BF243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52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5817" y="1426723"/>
            <a:ext cx="6952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FLYDOS</a:t>
            </a:r>
          </a:p>
          <a:p>
            <a:pPr algn="ctr"/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Giovani CSN 5</a:t>
            </a:r>
          </a:p>
          <a:p>
            <a:pPr algn="ctr"/>
            <a:r>
              <a:rPr lang="en-GB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dosimetry for aircrew and onboard electronic components</a:t>
            </a:r>
          </a:p>
          <a:p>
            <a:pPr algn="ctr"/>
            <a:endParaRPr lang="en-GB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06/07/2023</a:t>
            </a:r>
          </a:p>
          <a:p>
            <a:pPr algn="ctr"/>
            <a:endParaRPr lang="en-GB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 Calamida (&amp; LEMRAP Group - INFN)</a:t>
            </a:r>
          </a:p>
          <a:p>
            <a:pPr algn="ctr"/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IEAv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(Brazil) – Instituto De Estudos Avançados</a:t>
            </a:r>
          </a:p>
        </p:txBody>
      </p:sp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918E6E5-928A-B6F9-9255-8ACAD7C8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9" y="255046"/>
            <a:ext cx="1651357" cy="11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7372E-FF90-BFA9-3FA5-A5F1A6CE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162128"/>
            <a:ext cx="8112868" cy="8236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FLYDOS Participants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6FD69B-64E2-4277-6B60-66A2291F0CF3}"/>
              </a:ext>
            </a:extLst>
          </p:cNvPr>
          <p:cNvSpPr txBox="1"/>
          <p:nvPr/>
        </p:nvSpPr>
        <p:spPr>
          <a:xfrm>
            <a:off x="857778" y="1040204"/>
            <a:ext cx="213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PI of the Project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AEAB8D8-FE8F-BC50-008C-F1670C8EA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99845"/>
              </p:ext>
            </p:extLst>
          </p:nvPr>
        </p:nvGraphicFramePr>
        <p:xfrm>
          <a:off x="998302" y="1852943"/>
          <a:ext cx="7532956" cy="4059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195">
                  <a:extLst>
                    <a:ext uri="{9D8B030D-6E8A-4147-A177-3AD203B41FA5}">
                      <a16:colId xmlns:a16="http://schemas.microsoft.com/office/drawing/2014/main" val="3072918238"/>
                    </a:ext>
                  </a:extLst>
                </a:gridCol>
                <a:gridCol w="2610760">
                  <a:extLst>
                    <a:ext uri="{9D8B030D-6E8A-4147-A177-3AD203B41FA5}">
                      <a16:colId xmlns:a16="http://schemas.microsoft.com/office/drawing/2014/main" val="922436618"/>
                    </a:ext>
                  </a:extLst>
                </a:gridCol>
                <a:gridCol w="2062001">
                  <a:extLst>
                    <a:ext uri="{9D8B030D-6E8A-4147-A177-3AD203B41FA5}">
                      <a16:colId xmlns:a16="http://schemas.microsoft.com/office/drawing/2014/main" val="2989504625"/>
                    </a:ext>
                  </a:extLst>
                </a:gridCol>
              </a:tblGrid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Name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Institution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3758330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Alessandro Calamida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INFN-LNF (assegnista)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73757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Roberto Bedogni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INFN-LNF (T.I., Ric. II)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5288093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Claudio Cantone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INFN-LNF ()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6001622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Jose-Maria Gomez-Ròs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INFN-LNF (associato)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1560356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Antonino Pietropaolo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INFN-LNF (associato)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8637400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Claudio Antonio Federico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IEAv Brazil (senior Res.)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6048541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Odair Lelis Gonçalez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IEAv Brazil (senior Res.)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1873421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Adriane Cristina Mendes Prado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IEAv Brazil (junior Res.)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469222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Williams Principe Fernandes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IEAv Brazil (junior Res.)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9996490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Felipe B. Gaspar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IEAv Brazil (Master Student)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5382263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Maurizio T. Pazianotto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 err="1">
                          <a:effectLst/>
                        </a:rPr>
                        <a:t>IEAv</a:t>
                      </a:r>
                      <a:r>
                        <a:rPr lang="it-IT" sz="1200" u="none" strike="noStrike" dirty="0">
                          <a:effectLst/>
                        </a:rPr>
                        <a:t> Brazil (senior Res.)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0.3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0152508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Guilherme Gazolla Santana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 err="1">
                          <a:effectLst/>
                        </a:rPr>
                        <a:t>IEAv</a:t>
                      </a:r>
                      <a:r>
                        <a:rPr lang="it-IT" sz="1200" u="none" strike="noStrike" dirty="0">
                          <a:effectLst/>
                        </a:rPr>
                        <a:t> Brazil (Master </a:t>
                      </a:r>
                      <a:r>
                        <a:rPr lang="it-IT" sz="1200" u="none" strike="noStrike" dirty="0" err="1">
                          <a:effectLst/>
                        </a:rPr>
                        <a:t>Student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0.2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1927134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TOTAL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4.5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0230311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293F2925-9436-4ECA-C0F0-AC012550CE9E}"/>
              </a:ext>
            </a:extLst>
          </p:cNvPr>
          <p:cNvSpPr/>
          <p:nvPr/>
        </p:nvSpPr>
        <p:spPr>
          <a:xfrm>
            <a:off x="980329" y="2142443"/>
            <a:ext cx="1647217" cy="220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83FD6D9-CA7F-8CBE-0FAC-52661612B980}"/>
              </a:ext>
            </a:extLst>
          </p:cNvPr>
          <p:cNvCxnSpPr>
            <a:cxnSpLocks/>
          </p:cNvCxnSpPr>
          <p:nvPr/>
        </p:nvCxnSpPr>
        <p:spPr>
          <a:xfrm flipV="1">
            <a:off x="1848255" y="1375594"/>
            <a:ext cx="77821" cy="742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974D-16C7-2B26-6BEA-836B6CC6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0"/>
            <a:ext cx="8112868" cy="8236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FLYDOS Activities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31DD2D3-3059-3A67-9CC5-92B4C3C2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0"/>
          <a:stretch/>
        </p:blipFill>
        <p:spPr bwMode="auto">
          <a:xfrm>
            <a:off x="1242500" y="853597"/>
            <a:ext cx="6659000" cy="300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6BC551BA-6865-12D0-DEA3-A92990492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32" y="4156282"/>
            <a:ext cx="4835136" cy="257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0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CB9DD-1139-B28B-8131-B1B5CD50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0"/>
            <a:ext cx="8112868" cy="8236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FLYDOS Budget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BDBE2D51-49BF-E7C1-8C0E-4C31CDD00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80"/>
          <a:stretch/>
        </p:blipFill>
        <p:spPr>
          <a:xfrm>
            <a:off x="308085" y="1020963"/>
            <a:ext cx="4395483" cy="2159635"/>
          </a:xfrm>
          <a:prstGeom prst="rect">
            <a:avLst/>
          </a:prstGeom>
        </p:spPr>
      </p:pic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78F7A7B-FFF6-6064-D3C7-27AA06066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80"/>
          <a:stretch/>
        </p:blipFill>
        <p:spPr>
          <a:xfrm>
            <a:off x="235722" y="3873552"/>
            <a:ext cx="4395483" cy="17291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FA1D67-E669-D6B1-6995-28DC4A6E0DC6}"/>
              </a:ext>
            </a:extLst>
          </p:cNvPr>
          <p:cNvSpPr txBox="1"/>
          <p:nvPr/>
        </p:nvSpPr>
        <p:spPr>
          <a:xfrm>
            <a:off x="4881186" y="1805254"/>
            <a:ext cx="4104932" cy="32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IEAv group will co-fund the project in-kind by providing the following equipment and facilities for 74 k€: 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RANDO human phantom, 36 k€;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dedicated flight, for an estimated cost of 20 k€;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semiconductor detectors that will be installed in the phantom organs, 1 k€;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beam time for the Organ Dose system calibration, 1 k€;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manufacturing of the mechanical support for the FLYDOS in the aircraft, 5 k€.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WENDI system for ambient dose equivalent measurement onboard, 11.5 k.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systems for acquiring micro-dosimetric spectra (TEPC) and total deposited dose in Silicon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(LIULIN) are already available at IEAv.</a:t>
            </a: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1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19C9C-2755-3C75-8D27-0285201D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78941"/>
            <a:ext cx="8112868" cy="8236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Confirmation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43CBBEB3-995A-049E-84D2-49C681EB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518"/>
            <a:ext cx="9144000" cy="5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8ED5ACB-9F52-B620-661C-B4A6AA78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78941"/>
            <a:ext cx="8112868" cy="8236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082AE00-360F-42EC-3E4B-6B2C5B7F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118"/>
            <a:ext cx="8843631" cy="536773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gap for neutrons in the SAA will be filled;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dose measurements will allow to assess accurately the effective dose delivered to the aircrew, allowing to solve a long-term problem for the aircrew safety;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dose data will allow to experimentally validate a new MC code for the effective dose estimation developed by IEAv, the REP code;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mapping of the thermal neutrons in the aircraft will be the first experimental measurement of this kind ever made and it will allow to have a better understanding of SEE occurrence inside the aircraft.</a:t>
            </a:r>
          </a:p>
        </p:txBody>
      </p:sp>
    </p:spTree>
    <p:extLst>
      <p:ext uri="{BB962C8B-B14F-4D97-AF65-F5344CB8AC3E}">
        <p14:creationId xmlns:p14="http://schemas.microsoft.com/office/powerpoint/2010/main" val="408923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172A79-8623-0447-52C3-2DD7DA8CD45A}"/>
              </a:ext>
            </a:extLst>
          </p:cNvPr>
          <p:cNvSpPr txBox="1"/>
          <p:nvPr/>
        </p:nvSpPr>
        <p:spPr>
          <a:xfrm>
            <a:off x="2373087" y="2367171"/>
            <a:ext cx="439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you all for the Attention!!!</a:t>
            </a:r>
          </a:p>
        </p:txBody>
      </p:sp>
    </p:spTree>
    <p:extLst>
      <p:ext uri="{BB962C8B-B14F-4D97-AF65-F5344CB8AC3E}">
        <p14:creationId xmlns:p14="http://schemas.microsoft.com/office/powerpoint/2010/main" val="374557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0FF31-26D6-A90B-F1F6-33EA0D76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9046722" cy="706877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727C22-9901-0F52-E45B-97E7EF07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81" y="1550559"/>
            <a:ext cx="3289107" cy="2192738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5507B8C-F099-637D-830D-49B442ADB87B}"/>
              </a:ext>
            </a:extLst>
          </p:cNvPr>
          <p:cNvSpPr txBox="1"/>
          <p:nvPr/>
        </p:nvSpPr>
        <p:spPr>
          <a:xfrm>
            <a:off x="99933" y="931564"/>
            <a:ext cx="623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gap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neutron measurements at flight altitudes.</a:t>
            </a:r>
            <a:endParaRPr lang="en-GB" sz="1400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0925C-2628-4365-556A-0A1FB9C6FC17}"/>
              </a:ext>
            </a:extLst>
          </p:cNvPr>
          <p:cNvSpPr txBox="1"/>
          <p:nvPr/>
        </p:nvSpPr>
        <p:spPr>
          <a:xfrm>
            <a:off x="99933" y="1550559"/>
            <a:ext cx="5214013" cy="266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targets: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Aircrew radiation protection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2013/59/EURATOM and D. Lgs. 101/2020;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Event Effects (SEE):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Affecting on-board electronics;</a:t>
            </a:r>
          </a:p>
          <a:p>
            <a:pPr algn="just"/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INFN-LNF;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IEAv (Brazil), Instituto De Estudos Avançados.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933" y="4599641"/>
            <a:ext cx="87106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spectrometry and dosimetry at flight altitude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SAA: 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data available;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Barycentre now in South Brazil - Van Allen Belts closest to the Earth's surface: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geomagnetic field;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flux of neutrons (95% of SEE in satellites occur in SAA  + poles).</a:t>
            </a:r>
          </a:p>
        </p:txBody>
      </p:sp>
    </p:spTree>
    <p:extLst>
      <p:ext uri="{BB962C8B-B14F-4D97-AF65-F5344CB8AC3E}">
        <p14:creationId xmlns:p14="http://schemas.microsoft.com/office/powerpoint/2010/main" val="297778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175" y="3336901"/>
            <a:ext cx="859165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Spectrum – Compact ERBSS;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Dose –personal dosimeter extended to high-E;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Dose – Sensors in anthropomorphic phantom;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dose – Commercial dosemeters from IEAv;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neutron mapping on-board aircraft (SEE-related);  </a:t>
            </a:r>
          </a:p>
          <a:p>
            <a:pPr indent="-457200" algn="just"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a new aircrew dosimetry code (REP).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3F07D1-9857-D9C2-8065-9A6C223EBEF0}"/>
              </a:ext>
            </a:extLst>
          </p:cNvPr>
          <p:cNvSpPr txBox="1"/>
          <p:nvPr/>
        </p:nvSpPr>
        <p:spPr>
          <a:xfrm>
            <a:off x="371779" y="286008"/>
            <a:ext cx="840044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A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</a:p>
          <a:p>
            <a:pPr algn="just"/>
            <a:r>
              <a:rPr lang="en-A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 for aircrew dosimetry: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code REP by </a:t>
            </a:r>
            <a:r>
              <a:rPr lang="en-AU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IEAv</a:t>
            </a:r>
            <a:r>
              <a:rPr lang="en-AU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for SEE in aircrafts.</a:t>
            </a:r>
          </a:p>
          <a:p>
            <a:pPr marL="0" lvl="1" algn="just"/>
            <a:r>
              <a:rPr lang="en-A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neutron measurements function of the elevation </a:t>
            </a:r>
            <a:r>
              <a:rPr lang="en-AU" sz="2400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(dedicated flight up to 12 km).</a:t>
            </a:r>
          </a:p>
        </p:txBody>
      </p:sp>
    </p:spTree>
    <p:extLst>
      <p:ext uri="{BB962C8B-B14F-4D97-AF65-F5344CB8AC3E}">
        <p14:creationId xmlns:p14="http://schemas.microsoft.com/office/powerpoint/2010/main" val="33809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88646A5-908D-FD8A-DB02-A30D5262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9046722" cy="70687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 at High Elevations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7EA2E26D-2DCD-3448-C0C7-640BA87D9496}"/>
                  </a:ext>
                </a:extLst>
              </p:cNvPr>
              <p:cNvSpPr/>
              <p:nvPr/>
            </p:nvSpPr>
            <p:spPr>
              <a:xfrm>
                <a:off x="808" y="1047029"/>
                <a:ext cx="871065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According to the IEC 62396 Part 5, almost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it-IT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50÷60 %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dose equivalent at high elevations is due to neutrons.</a:t>
                </a:r>
              </a:p>
            </p:txBody>
          </p:sp>
        </mc:Choice>
        <mc:Fallback xmlns="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7EA2E26D-2DCD-3448-C0C7-640BA87D9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" y="1047029"/>
                <a:ext cx="8710655" cy="707886"/>
              </a:xfrm>
              <a:prstGeom prst="rect">
                <a:avLst/>
              </a:prstGeom>
              <a:blipFill>
                <a:blip r:embed="rId2"/>
                <a:stretch>
                  <a:fillRect l="-700" t="-4310" r="-770" b="-155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4B528E6A-3F12-0675-3079-804C9030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" y="3539523"/>
            <a:ext cx="4458002" cy="32628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5F0D53-CED0-E315-10C5-FA71E36E6F9F}"/>
              </a:ext>
            </a:extLst>
          </p:cNvPr>
          <p:cNvSpPr txBox="1"/>
          <p:nvPr/>
        </p:nvSpPr>
        <p:spPr>
          <a:xfrm>
            <a:off x="815307" y="2610592"/>
            <a:ext cx="30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neutron spectra, Gulmarg, India, ~2600 m.</a:t>
            </a:r>
          </a:p>
        </p:txBody>
      </p:sp>
      <p:pic>
        <p:nvPicPr>
          <p:cNvPr id="14" name="Immagine 13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E9375EC8-3ECF-50EC-7E74-74298183B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510285"/>
            <a:ext cx="4462830" cy="334771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BBF2BE0-4E82-7F93-6A64-3E7D8902759A}"/>
              </a:ext>
            </a:extLst>
          </p:cNvPr>
          <p:cNvSpPr txBox="1"/>
          <p:nvPr/>
        </p:nvSpPr>
        <p:spPr>
          <a:xfrm>
            <a:off x="5337941" y="2610592"/>
            <a:ext cx="30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 to Dose coefficients for neutrons.</a:t>
            </a:r>
          </a:p>
        </p:txBody>
      </p:sp>
    </p:spTree>
    <p:extLst>
      <p:ext uri="{BB962C8B-B14F-4D97-AF65-F5344CB8AC3E}">
        <p14:creationId xmlns:p14="http://schemas.microsoft.com/office/powerpoint/2010/main" val="21001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2019D-A332-8756-179D-2A6F9A9B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14"/>
            <a:ext cx="9098604" cy="429788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Spectrum with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Range Bonner Sphere Spectrometer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(ERBSS)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215E3-21D1-A862-F84D-DFBCC95A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" y="1093786"/>
            <a:ext cx="9137422" cy="268401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based, 8 spheres (2 high-energy);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and stand-alone (no PC allowed);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in ISO reference neutron fields;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at high altitudes at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Grigia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  (~3500 m);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measurement in the SAA at high altitudes with a dedicated flight from 8 km to 12 km. </a:t>
            </a:r>
          </a:p>
        </p:txBody>
      </p:sp>
      <p:pic>
        <p:nvPicPr>
          <p:cNvPr id="7" name="Immagine 6" descr="Immagine che contiene interno, arredo, schermata, sedia&#10;&#10;Descrizione generata automaticamente">
            <a:extLst>
              <a:ext uri="{FF2B5EF4-FFF2-40B4-BE49-F238E27FC236}">
                <a16:creationId xmlns:a16="http://schemas.microsoft.com/office/drawing/2014/main" id="{D83B47EC-F250-4BA9-ECC3-4AE79C3A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611" y="3850763"/>
            <a:ext cx="4395926" cy="28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2019D-A332-8756-179D-2A6F9A9B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955"/>
            <a:ext cx="9144000" cy="45391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dosimetry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, diagramma, schermata, Rettangolo&#10;&#10;Descrizione generata automaticamente">
            <a:extLst>
              <a:ext uri="{FF2B5EF4-FFF2-40B4-BE49-F238E27FC236}">
                <a16:creationId xmlns:a16="http://schemas.microsoft.com/office/drawing/2014/main" id="{FB792C43-847C-33AB-9CBA-E5CDB4B71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7880" y="2823452"/>
            <a:ext cx="1405933" cy="1903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A1B31EBF-3EA7-A14D-8AF2-BAC15F0599F6}"/>
              </a:ext>
            </a:extLst>
          </p:cNvPr>
          <p:cNvGrpSpPr/>
          <p:nvPr/>
        </p:nvGrpSpPr>
        <p:grpSpPr>
          <a:xfrm>
            <a:off x="5753772" y="4550383"/>
            <a:ext cx="3090208" cy="1812667"/>
            <a:chOff x="1086289" y="3654238"/>
            <a:chExt cx="5299834" cy="3007576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F7A89AC9-D39D-888F-6EB7-4AAD73DB5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4796" y="4134222"/>
              <a:ext cx="2311327" cy="2527592"/>
            </a:xfrm>
            <a:prstGeom prst="rect">
              <a:avLst/>
            </a:prstGeom>
          </p:spPr>
        </p:pic>
        <p:pic>
          <p:nvPicPr>
            <p:cNvPr id="9" name="Picture 6" descr="Macintosh HD:Users:bedorobby:Dropbox:Screenshot:Screenshot 2023-05-25 at 08.23.31.png">
              <a:extLst>
                <a:ext uri="{FF2B5EF4-FFF2-40B4-BE49-F238E27FC236}">
                  <a16:creationId xmlns:a16="http://schemas.microsoft.com/office/drawing/2014/main" id="{AE34962C-F6F1-593A-1B99-3947E4E1E57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289" y="3654238"/>
              <a:ext cx="2250440" cy="21189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3">
              <a:extLst>
                <a:ext uri="{FF2B5EF4-FFF2-40B4-BE49-F238E27FC236}">
                  <a16:creationId xmlns:a16="http://schemas.microsoft.com/office/drawing/2014/main" id="{148D5EB1-0C55-29EB-C868-3D6E1CAF75C6}"/>
                </a:ext>
              </a:extLst>
            </p:cNvPr>
            <p:cNvCxnSpPr>
              <a:cxnSpLocks/>
            </p:cNvCxnSpPr>
            <p:nvPr/>
          </p:nvCxnSpPr>
          <p:spPr>
            <a:xfrm>
              <a:off x="3041596" y="5136927"/>
              <a:ext cx="1439904" cy="566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530" y="867168"/>
            <a:ext cx="1057676" cy="2028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216" y="1242862"/>
            <a:ext cx="1603764" cy="936958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3499A5E-681D-E9D0-252C-62C0E9D334B8}"/>
              </a:ext>
            </a:extLst>
          </p:cNvPr>
          <p:cNvSpPr txBox="1">
            <a:spLocks/>
          </p:cNvSpPr>
          <p:nvPr/>
        </p:nvSpPr>
        <p:spPr>
          <a:xfrm>
            <a:off x="37463" y="1206312"/>
            <a:ext cx="5657562" cy="536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 patented design will be: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to high-Energy;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in reference ISO fields;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at high-elevation (Testa Grigia);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measurements onboard the dedicated flight (8 km to 12 km);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IEAv will develop an anthropomorphic phantom (RANDO-type) for: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Allocating DOIN-H;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Allocating internal neutron sensors for organ-dose measurements.</a:t>
            </a:r>
          </a:p>
        </p:txBody>
      </p:sp>
    </p:spTree>
    <p:extLst>
      <p:ext uri="{BB962C8B-B14F-4D97-AF65-F5344CB8AC3E}">
        <p14:creationId xmlns:p14="http://schemas.microsoft.com/office/powerpoint/2010/main" val="68129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62A43-4420-493D-6A29-DFE73512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47"/>
            <a:ext cx="9144000" cy="12319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neutron mapping on-board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57F4A-5ED7-0D89-357F-CDDD904B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792"/>
            <a:ext cx="8843631" cy="536773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International IEC and Aeronautic EASA Standards, thermal neutrons are mainly responsible for SEE onboard;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numerical works were done to estimate the distribution of the thermal neutron field onboard;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dedicated flight will comprise an </a:t>
            </a: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based thermal neutron detector mapping their distribution onboard with the purpose of providing MEASURED data for the first time.</a:t>
            </a:r>
          </a:p>
        </p:txBody>
      </p:sp>
    </p:spTree>
    <p:extLst>
      <p:ext uri="{BB962C8B-B14F-4D97-AF65-F5344CB8AC3E}">
        <p14:creationId xmlns:p14="http://schemas.microsoft.com/office/powerpoint/2010/main" val="320034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215E3-21D1-A862-F84D-DFBCC95A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47" y="981186"/>
            <a:ext cx="9033753" cy="2027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IEAv  developed a new code (REP) for aircrew dosimetry: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to change nuclear models;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distributions are given up to 80 km;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FLYDOS measurements will be fundamental for the validation of REP and other existing aircrew dosimetry codes.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65B0DF-E7EA-96FE-945B-77E263B2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51" y="3009089"/>
            <a:ext cx="4218697" cy="373076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632019D-A332-8756-179D-2A6F9A9BDEC7}"/>
              </a:ext>
            </a:extLst>
          </p:cNvPr>
          <p:cNvSpPr txBox="1">
            <a:spLocks/>
          </p:cNvSpPr>
          <p:nvPr/>
        </p:nvSpPr>
        <p:spPr>
          <a:xfrm>
            <a:off x="0" y="6747"/>
            <a:ext cx="9144000" cy="1231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Aircrew dosimetry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4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871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Century</vt:lpstr>
      <vt:lpstr>Symbol</vt:lpstr>
      <vt:lpstr>Wingdings</vt:lpstr>
      <vt:lpstr>Office Theme</vt:lpstr>
      <vt:lpstr>PowerPoint Presentation</vt:lpstr>
      <vt:lpstr>Framework</vt:lpstr>
      <vt:lpstr>PowerPoint Presentation</vt:lpstr>
      <vt:lpstr>Neutrons at High Elevations</vt:lpstr>
      <vt:lpstr>Neutron Spectrum with Extended Range Bonner Sphere Spectrometer (ERBSS)</vt:lpstr>
      <vt:lpstr>Individual dosimetry</vt:lpstr>
      <vt:lpstr>Thermal neutron mapping on-board</vt:lpstr>
      <vt:lpstr>PowerPoint Presentation</vt:lpstr>
      <vt:lpstr>PowerPoint Presentation</vt:lpstr>
      <vt:lpstr>FLYDOS Participants</vt:lpstr>
      <vt:lpstr>FLYDOS Activities</vt:lpstr>
      <vt:lpstr>FLYDOS Budget</vt:lpstr>
      <vt:lpstr>Flight Confirmation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Bedogni</dc:creator>
  <cp:lastModifiedBy>Alessandro Calamida</cp:lastModifiedBy>
  <cp:revision>84</cp:revision>
  <dcterms:created xsi:type="dcterms:W3CDTF">2023-03-27T12:30:14Z</dcterms:created>
  <dcterms:modified xsi:type="dcterms:W3CDTF">2023-07-06T08:46:41Z</dcterms:modified>
</cp:coreProperties>
</file>