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64"/>
  </p:normalViewPr>
  <p:slideViewPr>
    <p:cSldViewPr snapToGrid="0">
      <p:cViewPr varScale="1">
        <p:scale>
          <a:sx n="112" d="100"/>
          <a:sy n="112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159FD7-5999-64C3-A76E-0DAE85ED5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79EACE6-A766-61DC-2F72-954B50D31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F2709A-1CC1-3D30-EB3B-1E47B0BC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D13-BB61-6841-B1EC-8381F08D11B7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2F9524-BBE5-20B0-684C-5F1DBDB9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E5F647-E86C-662A-163B-718FF35C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C508-F16B-E244-9555-67E85E43A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2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909754-7C59-4B18-CD10-13E46950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779437-DC25-CA8C-9156-234745ACB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81C870-A7A9-5C63-A3B8-4EB5776F2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D13-BB61-6841-B1EC-8381F08D11B7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91EEEE-FB6E-1353-468D-21E81D9F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8D4827-9558-E651-CC3D-BD13610E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C508-F16B-E244-9555-67E85E43A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66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66B8849-C8DC-D8F7-0A15-20CFD408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3B2362-21A3-FE2F-6E4F-E697B515F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AEE5BA-B8C1-26B8-081F-EA6F824BE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D13-BB61-6841-B1EC-8381F08D11B7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389729-CEC8-B6A8-AB58-676A1476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0E6326-E9D7-F1F8-FDC0-52CCD060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C508-F16B-E244-9555-67E85E43A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98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42696D-6803-3A68-7B4A-C2364315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3B6E58-76F5-2A35-9379-C6DDA9F12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ACC7D9-D84D-D35E-3DB6-0308B0E63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D13-BB61-6841-B1EC-8381F08D11B7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EDB32C-8D00-1BE3-1ED5-E18883D3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A4F71F-B723-D0D6-7DC6-8A43BB00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C508-F16B-E244-9555-67E85E43A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78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F094E3-D6F6-953C-34A4-49380031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8CD651-67A6-DB49-C8A0-44CCB19F1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29F9AE-A29E-F1DD-2D2E-D3CF1355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D13-BB61-6841-B1EC-8381F08D11B7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2C3E62-9FF5-FA0D-EFDA-5783FA24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1F2E9B-0855-C833-C5B2-C04BFB61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C508-F16B-E244-9555-67E85E43A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81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B3DEE-04A8-3AF0-FECE-E4554F98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A71984-648E-9625-5B7F-8E02CF4B3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12C67F-720F-D4BE-FAA6-3117F96EC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454865-F7F1-D958-E41D-36C2EB0C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D13-BB61-6841-B1EC-8381F08D11B7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97720D-CC65-12D4-F15D-056DB280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A2E59A-D18B-B05D-428E-2331A507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C508-F16B-E244-9555-67E85E43A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60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3C4FD-FCDB-2AED-E279-3F96F26A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E2E5A4-80BF-9CB3-3E3B-E90202FA2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3C0BB5-82FA-B899-6AAF-AFAE793A4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6468B78-6685-222A-171B-CCC8F67AD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4617118-CAB9-0BB6-DB03-8F9A282F4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3E7A09C-0DB3-7F3C-AA3C-6C615262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D13-BB61-6841-B1EC-8381F08D11B7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9D8D70-3AC4-C05C-4C80-F77F462B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112E99E-FE3F-4CBD-C588-14ED1458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C508-F16B-E244-9555-67E85E43A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23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073C4-784E-D3E1-0B2C-F71B8F39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5DAAED-23BA-97E3-CE4D-86F15184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D13-BB61-6841-B1EC-8381F08D11B7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7CE777D-39D0-7BB5-903E-DF10CCC3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DE8FF7-5924-949A-05ED-2E5A3A6E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C508-F16B-E244-9555-67E85E43A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80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B6B33D3-AF6E-252C-11D2-2D945181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D13-BB61-6841-B1EC-8381F08D11B7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64654D8-7ABA-3324-7ABE-1892184B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C95151-6641-5580-B6BF-4542D934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C508-F16B-E244-9555-67E85E43A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58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9A108D-9D71-EB1E-DB5B-8DF9A788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D33EDC-BCF8-3FDB-D20E-0103D16F7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A7B93A-D2E5-3BEE-E25B-89061DB7E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2E67FE-C55D-E98D-12A1-12324D28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D13-BB61-6841-B1EC-8381F08D11B7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ECBF92-2B2C-6FA5-2D1D-2C77AB4B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B52AF7-393B-AA38-129C-DBA315F5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C508-F16B-E244-9555-67E85E43A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62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615CC-CD19-D8FF-327F-367A903E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5E0FBAE-15D9-D409-C13C-34B2947B2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76DA9A-D1CC-EBC2-A101-6C69332BC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DD9D0B-2D9D-CB00-2427-2D17A764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D13-BB61-6841-B1EC-8381F08D11B7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313D7E-FF9E-1123-D076-628F9290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065745-9392-1551-5F19-70D49AB1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C508-F16B-E244-9555-67E85E43A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1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BF8C10A-3876-4F9E-0510-8B56C012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88AE23-C510-9A58-BEC9-47906EAA0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844B9F-F5CB-94A3-D4C8-A34D5B49F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3ED13-BB61-6841-B1EC-8381F08D11B7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41FF8A-36B0-ABBC-A210-B76C1958D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1E9A82-A0A2-568E-59E9-04C9D6F9C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C508-F16B-E244-9555-67E85E43A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90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BE4B32-046D-9578-ECD6-5B51B9748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4011"/>
            <a:ext cx="9144000" cy="1655762"/>
          </a:xfrm>
        </p:spPr>
        <p:txBody>
          <a:bodyPr>
            <a:normAutofit/>
          </a:bodyPr>
          <a:lstStyle/>
          <a:p>
            <a:r>
              <a:rPr lang="it-IT" sz="320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misure TWPA (terza </a:t>
            </a:r>
            <a:r>
              <a:rPr lang="it-IT" sz="320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</a:t>
            </a:r>
            <a:r>
              <a:rPr lang="it-IT" sz="320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Aprile 2023</a:t>
            </a:r>
            <a:br>
              <a:rPr lang="it-IT" sz="320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20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 LNF</a:t>
            </a:r>
            <a:endParaRPr lang="it-IT" sz="8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9EAF5B7-8FA2-6A05-98AB-4A4033222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818" y="4072128"/>
            <a:ext cx="2455866" cy="124928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EFCE2F8-2120-7B6C-E11E-6CC2F0B4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316" y="3698860"/>
            <a:ext cx="1872692" cy="189870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403B65-F224-406D-85C3-1B44C1B7A040}"/>
              </a:ext>
            </a:extLst>
          </p:cNvPr>
          <p:cNvSpPr txBox="1"/>
          <p:nvPr/>
        </p:nvSpPr>
        <p:spPr>
          <a:xfrm>
            <a:off x="708660" y="4696772"/>
            <a:ext cx="2287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Alessio </a:t>
            </a:r>
            <a:r>
              <a:rPr lang="it-IT" sz="2000" dirty="0" err="1"/>
              <a:t>Rettaroli</a:t>
            </a:r>
            <a:r>
              <a:rPr lang="it-IT" sz="2000" dirty="0"/>
              <a:t>     X</a:t>
            </a:r>
          </a:p>
        </p:txBody>
      </p:sp>
    </p:spTree>
    <p:extLst>
      <p:ext uri="{BB962C8B-B14F-4D97-AF65-F5344CB8AC3E}">
        <p14:creationId xmlns:p14="http://schemas.microsoft.com/office/powerpoint/2010/main" val="4189525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B182C39A-07D5-1407-C401-C5F7DCC13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23007"/>
            <a:ext cx="5291666" cy="4412085"/>
          </a:xfrm>
          <a:prstGeom prst="rect">
            <a:avLst/>
          </a:prstGeom>
        </p:spPr>
      </p:pic>
      <p:pic>
        <p:nvPicPr>
          <p:cNvPr id="3" name="Immagine 2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A55A24B8-0DD1-D21F-61ED-6D76635E3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732227"/>
            <a:ext cx="5291667" cy="419364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BE82B58-ADE8-D62B-8150-5B9A5A748492}"/>
              </a:ext>
            </a:extLst>
          </p:cNvPr>
          <p:cNvSpPr/>
          <p:nvPr/>
        </p:nvSpPr>
        <p:spPr>
          <a:xfrm>
            <a:off x="280416" y="0"/>
            <a:ext cx="9054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Modulation</a:t>
            </a:r>
            <a:r>
              <a:rPr lang="it-IT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with coil </a:t>
            </a:r>
            <a:r>
              <a:rPr lang="it-IT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magnetic</a:t>
            </a:r>
            <a:r>
              <a:rPr lang="it-IT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field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FE9087C8-D15B-33B6-2A1A-CF73E38C0B18}"/>
              </a:ext>
            </a:extLst>
          </p:cNvPr>
          <p:cNvCxnSpPr/>
          <p:nvPr/>
        </p:nvCxnSpPr>
        <p:spPr>
          <a:xfrm>
            <a:off x="280416" y="829056"/>
            <a:ext cx="9802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ABB542-98E0-20D0-7A43-BBE5C6233988}"/>
              </a:ext>
            </a:extLst>
          </p:cNvPr>
          <p:cNvSpPr txBox="1"/>
          <p:nvPr/>
        </p:nvSpPr>
        <p:spPr>
          <a:xfrm>
            <a:off x="903923" y="1271916"/>
            <a:ext cx="4277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Acquisita modulazione degli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-SQUID in funzione della bobina sul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portacampioni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C9AEB66-ED81-987C-3212-7C83D6A16A03}"/>
              </a:ext>
            </a:extLst>
          </p:cNvPr>
          <p:cNvSpPr txBox="1"/>
          <p:nvPr/>
        </p:nvSpPr>
        <p:spPr>
          <a:xfrm>
            <a:off x="1813189" y="6201517"/>
            <a:ext cx="8243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 Dopo i 20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temperatura del piatto a 10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comincia a salire rapidamente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746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FBAC6F6-7B98-0EDE-8791-42E3A0244BBF}"/>
              </a:ext>
            </a:extLst>
          </p:cNvPr>
          <p:cNvSpPr/>
          <p:nvPr/>
        </p:nvSpPr>
        <p:spPr>
          <a:xfrm>
            <a:off x="1456819" y="0"/>
            <a:ext cx="31582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Conclusions</a:t>
            </a:r>
            <a:endParaRPr lang="it-IT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F53157D1-BFA2-D07D-5209-90A563ABA107}"/>
              </a:ext>
            </a:extLst>
          </p:cNvPr>
          <p:cNvCxnSpPr/>
          <p:nvPr/>
        </p:nvCxnSpPr>
        <p:spPr>
          <a:xfrm>
            <a:off x="280416" y="829056"/>
            <a:ext cx="9802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F2AC05-1E13-D8F4-6FEF-D8C85EB0B1C8}"/>
              </a:ext>
            </a:extLst>
          </p:cNvPr>
          <p:cNvSpPr txBox="1"/>
          <p:nvPr/>
        </p:nvSpPr>
        <p:spPr>
          <a:xfrm>
            <a:off x="1456819" y="2023110"/>
            <a:ext cx="7738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Seems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stop band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right</a:t>
            </a:r>
            <a:r>
              <a:rPr lang="it-IT" dirty="0"/>
              <a:t> inside the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region</a:t>
            </a:r>
            <a:r>
              <a:rPr lang="it-IT" dirty="0"/>
              <a:t> (7 GHz and 7.8 GHz)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Ripples</a:t>
            </a:r>
            <a:r>
              <a:rPr lang="it-IT" dirty="0"/>
              <a:t>: mismatches in </a:t>
            </a:r>
            <a:r>
              <a:rPr lang="it-IT" dirty="0" err="1"/>
              <a:t>our</a:t>
            </a:r>
            <a:r>
              <a:rPr lang="it-IT" dirty="0"/>
              <a:t> setup?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 </a:t>
            </a:r>
            <a:r>
              <a:rPr lang="it-IT" dirty="0" err="1"/>
              <a:t>particular</a:t>
            </a:r>
            <a:r>
              <a:rPr lang="it-IT" dirty="0"/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bandwidth</a:t>
            </a:r>
            <a:r>
              <a:rPr lang="it-IT" dirty="0"/>
              <a:t> or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signal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gain </a:t>
            </a:r>
            <a:r>
              <a:rPr lang="it-IT" dirty="0" err="1"/>
              <a:t>observed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Modulation</a:t>
            </a:r>
            <a:r>
              <a:rPr lang="it-IT" dirty="0"/>
              <a:t> of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3WM</a:t>
            </a:r>
            <a:r>
              <a:rPr lang="it-IT" dirty="0"/>
              <a:t> with </a:t>
            </a:r>
            <a:r>
              <a:rPr lang="it-IT" dirty="0" err="1"/>
              <a:t>Ibias</a:t>
            </a:r>
            <a:r>
              <a:rPr lang="it-IT" dirty="0"/>
              <a:t> </a:t>
            </a:r>
            <a:r>
              <a:rPr lang="it-IT" dirty="0" err="1"/>
              <a:t>verified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Parametric</a:t>
            </a:r>
            <a:r>
              <a:rPr lang="it-IT" dirty="0"/>
              <a:t> </a:t>
            </a:r>
            <a:r>
              <a:rPr lang="it-IT" dirty="0" err="1"/>
              <a:t>amplification</a:t>
            </a:r>
            <a:r>
              <a:rPr lang="it-IT" dirty="0"/>
              <a:t> of single frequency points </a:t>
            </a:r>
            <a:r>
              <a:rPr lang="it-IT" dirty="0" err="1"/>
              <a:t>observed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633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D3A8B33-D79F-34E2-9512-C30EA0938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358306"/>
            <a:ext cx="5311711" cy="730165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EE18692-2F43-C70F-EA7A-98C8D85B18FC}"/>
              </a:ext>
            </a:extLst>
          </p:cNvPr>
          <p:cNvSpPr/>
          <p:nvPr/>
        </p:nvSpPr>
        <p:spPr>
          <a:xfrm>
            <a:off x="7624867" y="-94274"/>
            <a:ext cx="3794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Cryostat</a:t>
            </a:r>
            <a:r>
              <a:rPr lang="it-IT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setup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AF70A3E4-ECE0-17E3-680F-1355D07F95F3}"/>
              </a:ext>
            </a:extLst>
          </p:cNvPr>
          <p:cNvCxnSpPr>
            <a:cxnSpLocks/>
          </p:cNvCxnSpPr>
          <p:nvPr/>
        </p:nvCxnSpPr>
        <p:spPr>
          <a:xfrm>
            <a:off x="6461760" y="829056"/>
            <a:ext cx="52913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magine 6" descr="Immagine che contiene vestiti, persona, barca, interno&#10;&#10;Descrizione generata automaticamente">
            <a:extLst>
              <a:ext uri="{FF2B5EF4-FFF2-40B4-BE49-F238E27FC236}">
                <a16:creationId xmlns:a16="http://schemas.microsoft.com/office/drawing/2014/main" id="{1A9A8B87-349F-70AD-746B-AC70CF35A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68" t="11685" r="16158" b="10325"/>
          <a:stretch/>
        </p:blipFill>
        <p:spPr>
          <a:xfrm>
            <a:off x="8066453" y="3338443"/>
            <a:ext cx="3094291" cy="3280410"/>
          </a:xfrm>
          <a:prstGeom prst="rect">
            <a:avLst/>
          </a:prstGeom>
        </p:spPr>
      </p:pic>
      <p:pic>
        <p:nvPicPr>
          <p:cNvPr id="9" name="Immagine 8" descr="Immagine che contiene metallo, specchio, bronzo, cerchio&#10;&#10;Descrizione generata automaticamente">
            <a:extLst>
              <a:ext uri="{FF2B5EF4-FFF2-40B4-BE49-F238E27FC236}">
                <a16:creationId xmlns:a16="http://schemas.microsoft.com/office/drawing/2014/main" id="{FFE33EFF-B300-66CA-EEB9-9F244F3AB7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62" t="26302" r="27447" b="7430"/>
          <a:stretch/>
        </p:blipFill>
        <p:spPr>
          <a:xfrm>
            <a:off x="8391609" y="921390"/>
            <a:ext cx="2501947" cy="232472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61A73F8B-DDD8-EFFE-A095-C13119EF9A1F}"/>
              </a:ext>
            </a:extLst>
          </p:cNvPr>
          <p:cNvSpPr/>
          <p:nvPr/>
        </p:nvSpPr>
        <p:spPr>
          <a:xfrm>
            <a:off x="6914576" y="2628371"/>
            <a:ext cx="14205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chip</a:t>
            </a:r>
          </a:p>
        </p:txBody>
      </p:sp>
    </p:spTree>
    <p:extLst>
      <p:ext uri="{BB962C8B-B14F-4D97-AF65-F5344CB8AC3E}">
        <p14:creationId xmlns:p14="http://schemas.microsoft.com/office/powerpoint/2010/main" val="102994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7BB80D0-AB34-4951-A7E4-094CC8680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182760"/>
            <a:ext cx="5291666" cy="402867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D3E264C-B2F3-1386-755B-67F525A80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2220636"/>
            <a:ext cx="5291667" cy="395292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711477-9C38-12D8-322E-EE7B2C116ADF}"/>
              </a:ext>
            </a:extLst>
          </p:cNvPr>
          <p:cNvSpPr txBox="1"/>
          <p:nvPr/>
        </p:nvSpPr>
        <p:spPr>
          <a:xfrm>
            <a:off x="1182624" y="1221676"/>
            <a:ext cx="5291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freddo si notano due zone di attenuazione attorno a 7 GHz e a 7.8 GHz. Inoltre su tutta la banda ci sono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ripple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almeno 10 dB.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403014-2130-018F-552C-8E8B81E0F0E5}"/>
              </a:ext>
            </a:extLst>
          </p:cNvPr>
          <p:cNvSpPr txBox="1"/>
          <p:nvPr/>
        </p:nvSpPr>
        <p:spPr>
          <a:xfrm>
            <a:off x="7589520" y="1851304"/>
            <a:ext cx="5291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 tra 6 e 9 GHz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9299936-9814-1D9D-A537-8EE8202BB434}"/>
              </a:ext>
            </a:extLst>
          </p:cNvPr>
          <p:cNvSpPr/>
          <p:nvPr/>
        </p:nvSpPr>
        <p:spPr>
          <a:xfrm>
            <a:off x="699572" y="0"/>
            <a:ext cx="10919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S21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3E8381BD-0FD5-DDA1-4E0D-80729F595821}"/>
              </a:ext>
            </a:extLst>
          </p:cNvPr>
          <p:cNvCxnSpPr/>
          <p:nvPr/>
        </p:nvCxnSpPr>
        <p:spPr>
          <a:xfrm>
            <a:off x="280416" y="829056"/>
            <a:ext cx="9802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94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7BB80D0-AB34-4951-A7E4-094CC8680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182760"/>
            <a:ext cx="5291666" cy="402867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711477-9C38-12D8-322E-EE7B2C116ADF}"/>
              </a:ext>
            </a:extLst>
          </p:cNvPr>
          <p:cNvSpPr txBox="1"/>
          <p:nvPr/>
        </p:nvSpPr>
        <p:spPr>
          <a:xfrm>
            <a:off x="1182624" y="1221676"/>
            <a:ext cx="5291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freddo si notano due zone di attenuazione attorno a 7 GHz e a 7.8 GHz. Inoltre su tutta la banda ci sono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ripple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almeno 10 dB.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9299936-9814-1D9D-A537-8EE8202BB434}"/>
              </a:ext>
            </a:extLst>
          </p:cNvPr>
          <p:cNvSpPr/>
          <p:nvPr/>
        </p:nvSpPr>
        <p:spPr>
          <a:xfrm>
            <a:off x="699572" y="0"/>
            <a:ext cx="10919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S21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3E8381BD-0FD5-DDA1-4E0D-80729F595821}"/>
              </a:ext>
            </a:extLst>
          </p:cNvPr>
          <p:cNvCxnSpPr/>
          <p:nvPr/>
        </p:nvCxnSpPr>
        <p:spPr>
          <a:xfrm>
            <a:off x="280416" y="829056"/>
            <a:ext cx="9802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F2BA738E-3E40-8247-DF29-81CF01F0B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92040"/>
            <a:ext cx="5748443" cy="281011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14AD69-D5A6-A408-7876-62A3FDA6C467}"/>
              </a:ext>
            </a:extLst>
          </p:cNvPr>
          <p:cNvSpPr txBox="1"/>
          <p:nvPr/>
        </p:nvSpPr>
        <p:spPr>
          <a:xfrm>
            <a:off x="9779546" y="5411074"/>
            <a:ext cx="109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E. Enrico,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F50A852-80D9-C92B-32D4-5540D1E94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5744" y="5411074"/>
            <a:ext cx="1098699" cy="3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2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7A77EAA-F222-9763-F136-925CD0A24537}"/>
              </a:ext>
            </a:extLst>
          </p:cNvPr>
          <p:cNvSpPr/>
          <p:nvPr/>
        </p:nvSpPr>
        <p:spPr>
          <a:xfrm>
            <a:off x="280416" y="0"/>
            <a:ext cx="8341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Single </a:t>
            </a:r>
            <a:r>
              <a:rPr lang="it-IT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tone</a:t>
            </a:r>
            <a:r>
              <a:rPr lang="it-IT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spectroscopy</a:t>
            </a:r>
            <a:r>
              <a:rPr lang="it-IT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vs </a:t>
            </a:r>
            <a:r>
              <a:rPr lang="it-IT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Ibias</a:t>
            </a:r>
            <a:endParaRPr lang="it-IT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2746C239-0718-0CF4-093E-D82070AF66A8}"/>
              </a:ext>
            </a:extLst>
          </p:cNvPr>
          <p:cNvCxnSpPr/>
          <p:nvPr/>
        </p:nvCxnSpPr>
        <p:spPr>
          <a:xfrm>
            <a:off x="280416" y="829056"/>
            <a:ext cx="9802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magine 3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89F64B7E-1E0E-4BFB-940A-A0092204C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1426706"/>
            <a:ext cx="5266944" cy="400458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00B6462-C0EA-257B-E56C-79384EFE7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528" y="18044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3465920-3393-34F7-2E3C-B3D589D27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874" y="2890391"/>
            <a:ext cx="23567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Ibias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-50 </a:t>
            </a:r>
            <a:r>
              <a:rPr kumimoji="0" lang="it-IT" altLang="it-IT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μA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+50 </a:t>
            </a:r>
            <a:r>
              <a:rPr kumimoji="0" lang="it-IT" altLang="it-IT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μA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VNA:  8 GHz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P_VNA = -30 dBm</a:t>
            </a:r>
            <a:endParaRPr kumimoji="0" lang="en-US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Pump off</a:t>
            </a:r>
            <a:endParaRPr kumimoji="0" lang="en-US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CCC47D-8320-883C-D9C3-E39A44E2B873}"/>
              </a:ext>
            </a:extLst>
          </p:cNvPr>
          <p:cNvSpPr txBox="1"/>
          <p:nvPr/>
        </p:nvSpPr>
        <p:spPr>
          <a:xfrm>
            <a:off x="6264874" y="4596384"/>
            <a:ext cx="232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chemeClr val="accent2">
                    <a:lumMod val="75000"/>
                  </a:schemeClr>
                </a:solidFill>
              </a:rPr>
              <a:t>Period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it-IT" sz="2000" dirty="0" err="1">
                <a:solidFill>
                  <a:schemeClr val="accent2">
                    <a:lumMod val="75000"/>
                  </a:schemeClr>
                </a:solidFill>
              </a:rPr>
              <a:t>about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 46 A</a:t>
            </a:r>
          </a:p>
        </p:txBody>
      </p:sp>
    </p:spTree>
    <p:extLst>
      <p:ext uri="{BB962C8B-B14F-4D97-AF65-F5344CB8AC3E}">
        <p14:creationId xmlns:p14="http://schemas.microsoft.com/office/powerpoint/2010/main" val="114786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7A77EAA-F222-9763-F136-925CD0A24537}"/>
              </a:ext>
            </a:extLst>
          </p:cNvPr>
          <p:cNvSpPr/>
          <p:nvPr/>
        </p:nvSpPr>
        <p:spPr>
          <a:xfrm>
            <a:off x="280416" y="0"/>
            <a:ext cx="8929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Single vs double </a:t>
            </a:r>
            <a:r>
              <a:rPr lang="it-IT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tone</a:t>
            </a:r>
            <a:r>
              <a:rPr lang="it-IT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spectroscopy</a:t>
            </a:r>
            <a:endParaRPr lang="it-IT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2746C239-0718-0CF4-093E-D82070AF66A8}"/>
              </a:ext>
            </a:extLst>
          </p:cNvPr>
          <p:cNvCxnSpPr/>
          <p:nvPr/>
        </p:nvCxnSpPr>
        <p:spPr>
          <a:xfrm>
            <a:off x="280416" y="829056"/>
            <a:ext cx="9802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000B6462-C0EA-257B-E56C-79384EFE7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528" y="18044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55715F-1536-09B6-99CC-343F4F580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808" y="20330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mmagine 4">
            <a:extLst>
              <a:ext uri="{FF2B5EF4-FFF2-40B4-BE49-F238E27FC236}">
                <a16:creationId xmlns:a16="http://schemas.microsoft.com/office/drawing/2014/main" id="{A11353EB-D1F6-92E2-7022-AB4F59A31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3" y="918075"/>
            <a:ext cx="4826462" cy="3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743822A-6790-38E7-724F-A71BD0FB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987505"/>
            <a:ext cx="247811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Ibias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kumimoji="0" lang="it-IT" altLang="it-IT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μA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altLang="it-IT" sz="1600" i="1" dirty="0"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kumimoji="0" lang="it-IT" altLang="it-IT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μA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VNA:  16.5 GHz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P_VNA = -20 dBm</a:t>
            </a:r>
            <a:endParaRPr kumimoji="0" lang="en-US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Pump off</a:t>
            </a:r>
            <a:endParaRPr kumimoji="0" lang="en-US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3292249-F656-12CE-86CA-6EF0B5263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416" y="51562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52" name="Immagine 5">
            <a:extLst>
              <a:ext uri="{FF2B5EF4-FFF2-40B4-BE49-F238E27FC236}">
                <a16:creationId xmlns:a16="http://schemas.microsoft.com/office/drawing/2014/main" id="{38ADBE30-6A3E-1291-DC9A-48C6A82FD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24" y="918075"/>
            <a:ext cx="4826463" cy="39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3AD42792-5E19-5E8E-EB40-86933917B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808" y="4928201"/>
            <a:ext cx="247811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Ibias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kumimoji="0" lang="it-IT" altLang="it-IT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μA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altLang="it-IT" sz="1600" i="1" dirty="0"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kumimoji="0" lang="it-IT" altLang="it-IT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μA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VNA:  16.5 GHz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P_VNA = -20 dBm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fPump</a:t>
            </a:r>
            <a:r>
              <a:rPr kumimoji="0" lang="en-US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7.5 GHz</a:t>
            </a:r>
            <a:endParaRPr kumimoji="0" lang="en-US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P_pump</a:t>
            </a:r>
            <a:r>
              <a:rPr kumimoji="0" lang="en-US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-30 dBm</a:t>
            </a:r>
            <a:endParaRPr kumimoji="0" lang="en-US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D7C2C74-6739-17AB-B5F6-B910FA106F0C}"/>
              </a:ext>
            </a:extLst>
          </p:cNvPr>
          <p:cNvSpPr/>
          <p:nvPr/>
        </p:nvSpPr>
        <p:spPr>
          <a:xfrm>
            <a:off x="2326956" y="905648"/>
            <a:ext cx="13294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Pump off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5F3EB71-67F9-CACD-7DE2-04C4D9965B35}"/>
              </a:ext>
            </a:extLst>
          </p:cNvPr>
          <p:cNvSpPr/>
          <p:nvPr/>
        </p:nvSpPr>
        <p:spPr>
          <a:xfrm>
            <a:off x="8194283" y="928300"/>
            <a:ext cx="13051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Pump on</a:t>
            </a:r>
          </a:p>
        </p:txBody>
      </p:sp>
    </p:spTree>
    <p:extLst>
      <p:ext uri="{BB962C8B-B14F-4D97-AF65-F5344CB8AC3E}">
        <p14:creationId xmlns:p14="http://schemas.microsoft.com/office/powerpoint/2010/main" val="422578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7A77EAA-F222-9763-F136-925CD0A24537}"/>
              </a:ext>
            </a:extLst>
          </p:cNvPr>
          <p:cNvSpPr/>
          <p:nvPr/>
        </p:nvSpPr>
        <p:spPr>
          <a:xfrm>
            <a:off x="280416" y="0"/>
            <a:ext cx="8929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Single vs double </a:t>
            </a:r>
            <a:r>
              <a:rPr lang="it-IT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tone</a:t>
            </a:r>
            <a:r>
              <a:rPr lang="it-IT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spectroscopy</a:t>
            </a:r>
            <a:endParaRPr lang="it-IT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2746C239-0718-0CF4-093E-D82070AF66A8}"/>
              </a:ext>
            </a:extLst>
          </p:cNvPr>
          <p:cNvCxnSpPr/>
          <p:nvPr/>
        </p:nvCxnSpPr>
        <p:spPr>
          <a:xfrm>
            <a:off x="280416" y="829056"/>
            <a:ext cx="9802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000B6462-C0EA-257B-E56C-79384EFE7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528" y="18044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55715F-1536-09B6-99CC-343F4F580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808" y="20330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3292249-F656-12CE-86CA-6EF0B5263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416" y="51562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039C82C-6542-B28B-76D8-6FDE108D0CDF}"/>
                  </a:ext>
                </a:extLst>
              </p:cNvPr>
              <p:cNvSpPr txBox="1"/>
              <p:nvPr/>
            </p:nvSpPr>
            <p:spPr>
              <a:xfrm>
                <a:off x="5711952" y="2540308"/>
                <a:ext cx="9351264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/>
                <a:r>
                  <a:rPr lang="it-IT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Ibias</a:t>
                </a:r>
                <a:r>
                  <a:rPr lang="it-I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 </a:t>
                </a:r>
                <a14:m>
                  <m:oMath xmlns:m="http://schemas.openxmlformats.org/officeDocument/2006/math"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0 </m:t>
                    </m:r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it-I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+50 </m:t>
                    </m:r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it-I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/>
                <a:r>
                  <a:rPr lang="it-I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centro </a:t>
                </a:r>
                <a:r>
                  <a:rPr lang="it-IT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span</a:t>
                </a:r>
                <a:r>
                  <a:rPr lang="it-I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VNA:  16.4 GHz</a:t>
                </a:r>
                <a:endPara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/>
                <a:r>
                  <a:rPr lang="it-I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P_VNA = -20 dBm</a:t>
                </a:r>
                <a:endPara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/>
                <a:r>
                  <a:rPr lang="en-US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fPump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8.2 GHz</a:t>
                </a:r>
                <a:endPara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/>
                <a:r>
                  <a:rPr lang="en-US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P_pump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-4 dBm</a:t>
                </a:r>
                <a:endPara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039C82C-6542-B28B-76D8-6FDE108D0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952" y="2540308"/>
                <a:ext cx="9351264" cy="1477328"/>
              </a:xfrm>
              <a:prstGeom prst="rect">
                <a:avLst/>
              </a:prstGeom>
              <a:blipFill>
                <a:blip r:embed="rId2"/>
                <a:stretch>
                  <a:fillRect t="-2564" b="-59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>
            <a:extLst>
              <a:ext uri="{FF2B5EF4-FFF2-40B4-BE49-F238E27FC236}">
                <a16:creationId xmlns:a16="http://schemas.microsoft.com/office/drawing/2014/main" id="{8B777CA4-964E-3553-193E-DE36C4A02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61" y="1312944"/>
            <a:ext cx="4785424" cy="42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7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38ADA25-F3BA-07F9-6415-BAA00A36D65C}"/>
              </a:ext>
            </a:extLst>
          </p:cNvPr>
          <p:cNvSpPr/>
          <p:nvPr/>
        </p:nvSpPr>
        <p:spPr>
          <a:xfrm>
            <a:off x="375877" y="0"/>
            <a:ext cx="63001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Parametric</a:t>
            </a:r>
            <a:r>
              <a:rPr lang="it-IT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amplification</a:t>
            </a:r>
            <a:endParaRPr lang="it-IT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AC54A53E-DB87-99ED-0AAF-01EBF721C1BE}"/>
              </a:ext>
            </a:extLst>
          </p:cNvPr>
          <p:cNvCxnSpPr/>
          <p:nvPr/>
        </p:nvCxnSpPr>
        <p:spPr>
          <a:xfrm>
            <a:off x="280416" y="829056"/>
            <a:ext cx="9802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7A7974B3-D58D-9186-62BA-50649D05F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3" y="1461073"/>
            <a:ext cx="8292635" cy="442687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F6CA744-2704-438F-32AE-8EE2DCE69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3" y="1459132"/>
            <a:ext cx="8292636" cy="442881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B17B37-546D-0C1F-2351-10D90F399665}"/>
              </a:ext>
            </a:extLst>
          </p:cNvPr>
          <p:cNvSpPr txBox="1"/>
          <p:nvPr/>
        </p:nvSpPr>
        <p:spPr>
          <a:xfrm>
            <a:off x="8423130" y="1896232"/>
            <a:ext cx="35004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/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Trovato un punto di amplificazione parametrica (circa 8 dB)</a:t>
            </a:r>
          </a:p>
          <a:p>
            <a:pPr marL="449580"/>
            <a:r>
              <a:rPr lang="it-IT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Ibias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</a:p>
          <a:p>
            <a:pPr marL="449580"/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F_pump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7.74727 GHz</a:t>
            </a:r>
          </a:p>
          <a:p>
            <a:pPr marL="449580"/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P_pump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4.5 dBm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F_vna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7.6863 GHz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P_vna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-30 dBm</a:t>
            </a:r>
            <a:r>
              <a:rPr lang="it-IT" sz="1600" dirty="0">
                <a:effectLst/>
              </a:rPr>
              <a:t>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16182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3607FA1-7CA9-563F-DFC3-E8CE59A7D3A4}"/>
                  </a:ext>
                </a:extLst>
              </p:cNvPr>
              <p:cNvSpPr txBox="1"/>
              <p:nvPr/>
            </p:nvSpPr>
            <p:spPr>
              <a:xfrm>
                <a:off x="7034213" y="1934617"/>
                <a:ext cx="5157787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/>
                <a:r>
                  <a:rPr lang="it-I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Acquisiti </a:t>
                </a:r>
                <a:r>
                  <a:rPr lang="it-IT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signal</a:t>
                </a:r>
                <a:r>
                  <a:rPr lang="it-I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 </a:t>
                </a:r>
                <a:r>
                  <a:rPr lang="it-IT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idler</a:t>
                </a:r>
                <a:r>
                  <a:rPr lang="it-I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funzione della frequenza di segnale (svolto da </a:t>
                </a:r>
                <a:r>
                  <a:rPr lang="it-IT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signal</a:t>
                </a:r>
                <a:r>
                  <a:rPr lang="it-I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generator), con:</a:t>
                </a:r>
              </a:p>
              <a:p>
                <a:pPr marL="228600"/>
                <a:r>
                  <a:rPr lang="it-IT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Ibias</a:t>
                </a:r>
                <a:r>
                  <a:rPr lang="it-I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23 </m:t>
                    </m:r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/>
                <a:r>
                  <a:rPr lang="it-IT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P_sig</a:t>
                </a:r>
                <a:r>
                  <a:rPr lang="it-I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-20 dBm</a:t>
                </a:r>
                <a:endPara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/>
                <a:r>
                  <a:rPr lang="it-IT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F_p</a:t>
                </a:r>
                <a:r>
                  <a:rPr lang="it-I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8.2 GHz (svolta da VNA in CW)</a:t>
                </a:r>
                <a:endPara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/>
                <a:r>
                  <a:rPr lang="it-IT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P_p</a:t>
                </a:r>
                <a:r>
                  <a:rPr lang="it-I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-9.5 dBm</a:t>
                </a:r>
                <a:endPara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3607FA1-7CA9-563F-DFC3-E8CE59A7D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13" y="1934617"/>
                <a:ext cx="5157787" cy="1754326"/>
              </a:xfrm>
              <a:prstGeom prst="rect">
                <a:avLst/>
              </a:prstGeom>
              <a:blipFill>
                <a:blip r:embed="rId2"/>
                <a:stretch>
                  <a:fillRect t="-1439" b="-50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>
            <a:extLst>
              <a:ext uri="{FF2B5EF4-FFF2-40B4-BE49-F238E27FC236}">
                <a16:creationId xmlns:a16="http://schemas.microsoft.com/office/drawing/2014/main" id="{73F7A05F-A40B-928A-A86E-4BF4EE01CD17}"/>
              </a:ext>
            </a:extLst>
          </p:cNvPr>
          <p:cNvSpPr/>
          <p:nvPr/>
        </p:nvSpPr>
        <p:spPr>
          <a:xfrm>
            <a:off x="640619" y="0"/>
            <a:ext cx="52677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Signal</a:t>
            </a:r>
            <a:r>
              <a:rPr lang="it-IT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</a:t>
            </a:r>
            <a:r>
              <a:rPr lang="it-IT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idler</a:t>
            </a:r>
            <a:r>
              <a:rPr lang="it-IT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(4WM)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9F35291A-B3F2-65DB-A1CC-8C8E6712C883}"/>
              </a:ext>
            </a:extLst>
          </p:cNvPr>
          <p:cNvCxnSpPr/>
          <p:nvPr/>
        </p:nvCxnSpPr>
        <p:spPr>
          <a:xfrm>
            <a:off x="280416" y="829056"/>
            <a:ext cx="9802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magine 6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DAFF5D77-F9CE-357C-611F-19CA3BD7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19" y="1506788"/>
            <a:ext cx="5699760" cy="43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05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405</Words>
  <Application>Microsoft Macintosh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Tema di Office</vt:lpstr>
      <vt:lpstr>Report misure TWPA (terza gen) Aprile 2023 @ LNF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misure TWPA (terza gen) Aprile 2023</dc:title>
  <dc:creator>Alessio Rettaroli</dc:creator>
  <cp:lastModifiedBy>Alessio Rettaroli</cp:lastModifiedBy>
  <cp:revision>21</cp:revision>
  <dcterms:created xsi:type="dcterms:W3CDTF">2023-05-17T14:20:32Z</dcterms:created>
  <dcterms:modified xsi:type="dcterms:W3CDTF">2023-05-19T16:08:57Z</dcterms:modified>
</cp:coreProperties>
</file>