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7"/>
  </p:notesMasterIdLst>
  <p:handoutMasterIdLst>
    <p:handoutMasterId r:id="rId28"/>
  </p:handoutMasterIdLst>
  <p:sldIdLst>
    <p:sldId id="264" r:id="rId2"/>
    <p:sldId id="282" r:id="rId3"/>
    <p:sldId id="265" r:id="rId4"/>
    <p:sldId id="25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79" r:id="rId19"/>
    <p:sldId id="283" r:id="rId20"/>
    <p:sldId id="281" r:id="rId21"/>
    <p:sldId id="284" r:id="rId22"/>
    <p:sldId id="285" r:id="rId23"/>
    <p:sldId id="286" r:id="rId24"/>
    <p:sldId id="287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B403338-1DE1-416C-AFD0-2A1247DC78D2}">
          <p14:sldIdLst>
            <p14:sldId id="264"/>
            <p14:sldId id="282"/>
            <p14:sldId id="265"/>
            <p14:sldId id="25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0"/>
            <p14:sldId id="279"/>
            <p14:sldId id="283"/>
            <p14:sldId id="281"/>
            <p14:sldId id="284"/>
            <p14:sldId id="285"/>
            <p14:sldId id="286"/>
            <p14:sldId id="287"/>
            <p14:sldId id="288"/>
          </p14:sldIdLst>
        </p14:section>
        <p14:section name="Sezione senza titolo" id="{36933222-25E4-46AE-AD56-DEDCF499CDF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403EF"/>
    <a:srgbClr val="0E0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mcesar\Desktop\Presentazione%20meeting%20Gruppo%20Frascati\plot%20sovrappressio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Tabelle1!$A$1:$A$7</c:f>
              <c:numCache>
                <c:formatCode>General</c:formatCode>
                <c:ptCount val="7"/>
                <c:pt idx="0">
                  <c:v>2.2000000000000002</c:v>
                </c:pt>
                <c:pt idx="1">
                  <c:v>1.87</c:v>
                </c:pt>
                <c:pt idx="2">
                  <c:v>1.64</c:v>
                </c:pt>
                <c:pt idx="3">
                  <c:v>1.4</c:v>
                </c:pt>
                <c:pt idx="4">
                  <c:v>1.21</c:v>
                </c:pt>
                <c:pt idx="5">
                  <c:v>1</c:v>
                </c:pt>
                <c:pt idx="6">
                  <c:v>0.9</c:v>
                </c:pt>
              </c:numCache>
            </c:numRef>
          </c:xVal>
          <c:yVal>
            <c:numRef>
              <c:f>Tabelle1!$B$1:$B$7</c:f>
              <c:numCache>
                <c:formatCode>General</c:formatCode>
                <c:ptCount val="7"/>
                <c:pt idx="0">
                  <c:v>-58.6</c:v>
                </c:pt>
                <c:pt idx="1">
                  <c:v>-58.3</c:v>
                </c:pt>
                <c:pt idx="2">
                  <c:v>-58.2</c:v>
                </c:pt>
                <c:pt idx="3">
                  <c:v>-58.3</c:v>
                </c:pt>
                <c:pt idx="4">
                  <c:v>-58.2</c:v>
                </c:pt>
                <c:pt idx="5">
                  <c:v>-57.7</c:v>
                </c:pt>
                <c:pt idx="6">
                  <c:v>-56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32-432B-9CC3-57010876D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4694287"/>
        <c:axId val="1184693871"/>
      </c:scatterChart>
      <c:valAx>
        <c:axId val="11846942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Overpressure</a:t>
                </a:r>
                <a:r>
                  <a:rPr lang="it-IT" sz="14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[mbar]</a:t>
                </a:r>
                <a:endPara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84693871"/>
        <c:crosses val="autoZero"/>
        <c:crossBetween val="midCat"/>
      </c:valAx>
      <c:valAx>
        <c:axId val="1184693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Dew Point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846942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BBFFD-7DE7-4774-8828-4CA1E3C48851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Croce Antonio SEM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AE5E6-49FD-46A8-850E-6B98C3CA4D9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033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D1343-71CC-4B6B-86A9-355B416CE85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Croce Antonio SEM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8963A-C427-4B15-9FC7-5A180BAFC5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538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8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9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5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2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6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1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3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0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Croce Antonio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45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06/12/2021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Croce Antonio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67D4-EC07-4DC6-9A06-049B9F13E3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0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524000" y="2883994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it-IT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CIF 07/06/2023</a:t>
            </a:r>
          </a:p>
          <a:p>
            <a:r>
              <a:rPr lang="it-IT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</a:p>
          <a:p>
            <a:r>
              <a:rPr lang="it-IT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PP1 </a:t>
            </a:r>
            <a:r>
              <a:rPr lang="it-IT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Heaters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3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28DCA4F-F2E7-6EDC-EC7D-22245B15E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C91FC1-E409-C7F2-5EF9-B54F6D72F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196D151-AEC9-5D38-88FB-42F0D53F5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4575" y="544473"/>
            <a:ext cx="4743450" cy="63246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319C7FB-D085-2887-2CF1-88888C23C081}"/>
              </a:ext>
            </a:extLst>
          </p:cNvPr>
          <p:cNvSpPr txBox="1"/>
          <p:nvPr/>
        </p:nvSpPr>
        <p:spPr>
          <a:xfrm>
            <a:off x="3086098" y="3116402"/>
            <a:ext cx="8987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NTC_1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506EC3E-15F4-889C-60CC-231C4D562EA7}"/>
              </a:ext>
            </a:extLst>
          </p:cNvPr>
          <p:cNvSpPr txBox="1"/>
          <p:nvPr/>
        </p:nvSpPr>
        <p:spPr>
          <a:xfrm>
            <a:off x="3185517" y="4439810"/>
            <a:ext cx="7768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NTC_2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3F75432-B12C-F311-78F7-5D973FE636DF}"/>
              </a:ext>
            </a:extLst>
          </p:cNvPr>
          <p:cNvSpPr txBox="1"/>
          <p:nvPr/>
        </p:nvSpPr>
        <p:spPr>
          <a:xfrm>
            <a:off x="4248149" y="3640098"/>
            <a:ext cx="7905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NTC_3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A13840-E7A2-0B52-759F-9F1086E6C72D}"/>
              </a:ext>
            </a:extLst>
          </p:cNvPr>
          <p:cNvSpPr txBox="1"/>
          <p:nvPr/>
        </p:nvSpPr>
        <p:spPr>
          <a:xfrm>
            <a:off x="5972174" y="3216622"/>
            <a:ext cx="7768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NTC_4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252613-ABA4-E160-62DA-04083576AB4F}"/>
              </a:ext>
            </a:extLst>
          </p:cNvPr>
          <p:cNvSpPr txBox="1"/>
          <p:nvPr/>
        </p:nvSpPr>
        <p:spPr>
          <a:xfrm>
            <a:off x="5295898" y="4439810"/>
            <a:ext cx="7768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NTC_5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BC4061F-C226-1B77-FD17-90F2676423A4}"/>
              </a:ext>
            </a:extLst>
          </p:cNvPr>
          <p:cNvSpPr txBox="1"/>
          <p:nvPr/>
        </p:nvSpPr>
        <p:spPr>
          <a:xfrm>
            <a:off x="2827203" y="2397086"/>
            <a:ext cx="8987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Left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781525F-0B37-F1EA-E206-56166A0315D9}"/>
              </a:ext>
            </a:extLst>
          </p:cNvPr>
          <p:cNvSpPr txBox="1"/>
          <p:nvPr/>
        </p:nvSpPr>
        <p:spPr>
          <a:xfrm>
            <a:off x="5934073" y="2397086"/>
            <a:ext cx="8987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</a:t>
            </a:r>
            <a:r>
              <a:rPr lang="it-IT" sz="1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endParaRPr lang="it-IT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8807A5-C6AE-E8AE-3B04-7ABBADB35C40}"/>
              </a:ext>
            </a:extLst>
          </p:cNvPr>
          <p:cNvSpPr txBox="1"/>
          <p:nvPr/>
        </p:nvSpPr>
        <p:spPr>
          <a:xfrm>
            <a:off x="3962400" y="4578309"/>
            <a:ext cx="13334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 Center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374A492-130A-9C8C-6E18-1CBD7FAD07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23" y="1310434"/>
            <a:ext cx="3557587" cy="474344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929519E-C4A0-8502-6649-FBEF9F66C12E}"/>
              </a:ext>
            </a:extLst>
          </p:cNvPr>
          <p:cNvSpPr txBox="1"/>
          <p:nvPr/>
        </p:nvSpPr>
        <p:spPr>
          <a:xfrm>
            <a:off x="9381529" y="2978494"/>
            <a:ext cx="9251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 </a:t>
            </a:r>
            <a:r>
              <a:rPr lang="it-IT" sz="1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endParaRPr lang="it-IT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776AF33-A230-651C-501C-F7E3BF45C04F}"/>
              </a:ext>
            </a:extLst>
          </p:cNvPr>
          <p:cNvSpPr txBox="1"/>
          <p:nvPr/>
        </p:nvSpPr>
        <p:spPr>
          <a:xfrm>
            <a:off x="10145316" y="3078122"/>
            <a:ext cx="9251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 Air</a:t>
            </a:r>
          </a:p>
        </p:txBody>
      </p:sp>
      <p:sp>
        <p:nvSpPr>
          <p:cNvPr id="21" name="Segnaposto data 13">
            <a:extLst>
              <a:ext uri="{FF2B5EF4-FFF2-40B4-BE49-F238E27FC236}">
                <a16:creationId xmlns:a16="http://schemas.microsoft.com/office/drawing/2014/main" id="{35D2E40D-0543-7002-1359-66BEDC128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22" name="Segnaposto piè di pagina 7">
            <a:extLst>
              <a:ext uri="{FF2B5EF4-FFF2-40B4-BE49-F238E27FC236}">
                <a16:creationId xmlns:a16="http://schemas.microsoft.com/office/drawing/2014/main" id="{798497A9-D5F2-FD9D-D48A-51DB1D562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egnaposto numero diapositiva 6">
            <a:extLst>
              <a:ext uri="{FF2B5EF4-FFF2-40B4-BE49-F238E27FC236}">
                <a16:creationId xmlns:a16="http://schemas.microsoft.com/office/drawing/2014/main" id="{372D7B11-8F7D-4EF4-7333-9F064B0A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1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B4390E4-78F2-7EA7-9C06-F73AA21E9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3" y="0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ACE7E9-E3DA-04EA-85BD-AE3F34D95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443C72AA-6A16-DD8A-319A-FFF01AE7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D8B181B-8F37-066F-CF37-AB8AA0ED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91449BBE-445C-9990-49DE-50404FB5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02F9581-3116-0DBF-8EED-E582073BA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987758"/>
            <a:ext cx="3962399" cy="5283199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C990E53-C784-FAF0-081B-5C2211689C3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178300" y="3697054"/>
            <a:ext cx="479425" cy="186541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2CCE52E-B8AC-B5E9-DD77-0750CCE0C019}"/>
              </a:ext>
            </a:extLst>
          </p:cNvPr>
          <p:cNvSpPr txBox="1"/>
          <p:nvPr/>
        </p:nvSpPr>
        <p:spPr>
          <a:xfrm>
            <a:off x="3667125" y="5562465"/>
            <a:ext cx="1022350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Armaflex</a:t>
            </a:r>
            <a:endParaRPr lang="it-IT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69ECC03-5154-A8BC-B4B2-A38FF3437A9C}"/>
              </a:ext>
            </a:extLst>
          </p:cNvPr>
          <p:cNvCxnSpPr>
            <a:cxnSpLocks/>
          </p:cNvCxnSpPr>
          <p:nvPr/>
        </p:nvCxnSpPr>
        <p:spPr>
          <a:xfrm flipH="1">
            <a:off x="4210050" y="2791424"/>
            <a:ext cx="207962" cy="58880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839BFD9-1884-E7DA-0839-DF310798E195}"/>
              </a:ext>
            </a:extLst>
          </p:cNvPr>
          <p:cNvSpPr txBox="1"/>
          <p:nvPr/>
        </p:nvSpPr>
        <p:spPr>
          <a:xfrm>
            <a:off x="4178300" y="2268204"/>
            <a:ext cx="1022350" cy="52322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Dew</a:t>
            </a: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Point </a:t>
            </a:r>
            <a:r>
              <a:rPr lang="it-IT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pipe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8D1DB0F-7D49-DE24-56BC-83F92B973F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r="-1667" b="29306"/>
          <a:stretch/>
        </p:blipFill>
        <p:spPr>
          <a:xfrm>
            <a:off x="6578600" y="1272941"/>
            <a:ext cx="4575174" cy="484822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8D8BA28-F56A-7598-A5CB-7A6908C4AFFF}"/>
              </a:ext>
            </a:extLst>
          </p:cNvPr>
          <p:cNvSpPr txBox="1"/>
          <p:nvPr/>
        </p:nvSpPr>
        <p:spPr>
          <a:xfrm>
            <a:off x="8416791" y="3921086"/>
            <a:ext cx="8987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Left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D39942-8245-5509-391D-0AADCC687E3F}"/>
              </a:ext>
            </a:extLst>
          </p:cNvPr>
          <p:cNvSpPr txBox="1"/>
          <p:nvPr/>
        </p:nvSpPr>
        <p:spPr>
          <a:xfrm>
            <a:off x="8378691" y="2268204"/>
            <a:ext cx="8987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</a:t>
            </a:r>
            <a:r>
              <a:rPr lang="it-IT" sz="1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endParaRPr lang="it-IT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DCBE4B6-4F5A-C571-1C74-6E11EAE1323E}"/>
              </a:ext>
            </a:extLst>
          </p:cNvPr>
          <p:cNvSpPr txBox="1"/>
          <p:nvPr/>
        </p:nvSpPr>
        <p:spPr>
          <a:xfrm>
            <a:off x="7760363" y="3404665"/>
            <a:ext cx="13334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 Center</a:t>
            </a:r>
          </a:p>
        </p:txBody>
      </p:sp>
    </p:spTree>
    <p:extLst>
      <p:ext uri="{BB962C8B-B14F-4D97-AF65-F5344CB8AC3E}">
        <p14:creationId xmlns:p14="http://schemas.microsoft.com/office/powerpoint/2010/main" val="2389415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C302CC8-D061-1FD1-9AF8-BC2476C4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D640F76-4400-B1D6-5F21-4EEE2450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6A37158A-5EB8-1589-5F06-CE6E5D9D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6C5E5D1-42A3-CED7-A23D-98F092AD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3713177D-09C4-C92E-CCB1-1A818579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DB9ACE4-BC7F-7130-2D10-781D96384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90" y="969862"/>
            <a:ext cx="7724917" cy="5364263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3A81D47-8995-B4E5-D2EA-E7CD64B7B60A}"/>
              </a:ext>
            </a:extLst>
          </p:cNvPr>
          <p:cNvCxnSpPr>
            <a:cxnSpLocks/>
          </p:cNvCxnSpPr>
          <p:nvPr/>
        </p:nvCxnSpPr>
        <p:spPr>
          <a:xfrm flipH="1">
            <a:off x="4835524" y="1785284"/>
            <a:ext cx="180975" cy="2655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8A996CD-0357-438C-C25A-8E59E0A6EC9D}"/>
              </a:ext>
            </a:extLst>
          </p:cNvPr>
          <p:cNvSpPr txBox="1"/>
          <p:nvPr/>
        </p:nvSpPr>
        <p:spPr>
          <a:xfrm>
            <a:off x="4511675" y="1252526"/>
            <a:ext cx="1377950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reduction in the box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5A54E0-904E-914C-525F-458FA141FF05}"/>
              </a:ext>
            </a:extLst>
          </p:cNvPr>
          <p:cNvSpPr txBox="1"/>
          <p:nvPr/>
        </p:nvSpPr>
        <p:spPr>
          <a:xfrm>
            <a:off x="4452936" y="3576754"/>
            <a:ext cx="1127125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 flow in the box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B335E00-91DB-4FE2-5678-4FC0514C154D}"/>
              </a:ext>
            </a:extLst>
          </p:cNvPr>
          <p:cNvCxnSpPr>
            <a:cxnSpLocks/>
          </p:cNvCxnSpPr>
          <p:nvPr/>
        </p:nvCxnSpPr>
        <p:spPr>
          <a:xfrm flipV="1">
            <a:off x="5305425" y="3039563"/>
            <a:ext cx="333375" cy="5306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E524697-EF69-3A74-A3A5-CDA45D153667}"/>
              </a:ext>
            </a:extLst>
          </p:cNvPr>
          <p:cNvCxnSpPr>
            <a:cxnSpLocks/>
          </p:cNvCxnSpPr>
          <p:nvPr/>
        </p:nvCxnSpPr>
        <p:spPr>
          <a:xfrm flipH="1">
            <a:off x="6448425" y="2537223"/>
            <a:ext cx="673076" cy="1583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6687A3C-3433-760B-E56E-BC2E936A14AE}"/>
              </a:ext>
            </a:extLst>
          </p:cNvPr>
          <p:cNvSpPr txBox="1"/>
          <p:nvPr/>
        </p:nvSpPr>
        <p:spPr>
          <a:xfrm>
            <a:off x="7121501" y="2014003"/>
            <a:ext cx="822842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resistor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F5DD622-7C82-BC4C-F3F8-3AEFBFB99A3C}"/>
              </a:ext>
            </a:extLst>
          </p:cNvPr>
          <p:cNvCxnSpPr>
            <a:cxnSpLocks/>
          </p:cNvCxnSpPr>
          <p:nvPr/>
        </p:nvCxnSpPr>
        <p:spPr>
          <a:xfrm>
            <a:off x="7467871" y="2537223"/>
            <a:ext cx="472754" cy="8917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F00B1CF-A5DA-589C-4338-4D3AF7CC2719}"/>
              </a:ext>
            </a:extLst>
          </p:cNvPr>
          <p:cNvSpPr txBox="1"/>
          <p:nvPr/>
        </p:nvSpPr>
        <p:spPr>
          <a:xfrm>
            <a:off x="7832060" y="1202789"/>
            <a:ext cx="1377950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resistors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8F6E8FC-2C2B-1D57-BCE4-59064C6FB266}"/>
              </a:ext>
            </a:extLst>
          </p:cNvPr>
          <p:cNvCxnSpPr>
            <a:cxnSpLocks/>
          </p:cNvCxnSpPr>
          <p:nvPr/>
        </p:nvCxnSpPr>
        <p:spPr>
          <a:xfrm>
            <a:off x="8507153" y="1510761"/>
            <a:ext cx="13882" cy="6704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E10F20B7-9EA6-1A71-126C-9A1393431009}"/>
              </a:ext>
            </a:extLst>
          </p:cNvPr>
          <p:cNvCxnSpPr>
            <a:cxnSpLocks/>
          </p:cNvCxnSpPr>
          <p:nvPr/>
        </p:nvCxnSpPr>
        <p:spPr>
          <a:xfrm flipH="1">
            <a:off x="6828883" y="1510566"/>
            <a:ext cx="1678270" cy="335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BE4FB3C-8F79-41AC-DEDD-7F081C4BD97C}"/>
              </a:ext>
            </a:extLst>
          </p:cNvPr>
          <p:cNvSpPr txBox="1"/>
          <p:nvPr/>
        </p:nvSpPr>
        <p:spPr>
          <a:xfrm>
            <a:off x="5587018" y="1884434"/>
            <a:ext cx="822842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resistor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46E97C4-6BD2-D844-634F-17EA2A3CAC47}"/>
              </a:ext>
            </a:extLst>
          </p:cNvPr>
          <p:cNvCxnSpPr>
            <a:cxnSpLocks/>
          </p:cNvCxnSpPr>
          <p:nvPr/>
        </p:nvCxnSpPr>
        <p:spPr>
          <a:xfrm>
            <a:off x="5998439" y="2407654"/>
            <a:ext cx="0" cy="2155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5DD8EE0-75FC-899F-B2DF-530EC972974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5998439" y="2407654"/>
            <a:ext cx="1358141" cy="14058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801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84840F6-FC0B-E609-032E-0D1B222DE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10" y="971550"/>
            <a:ext cx="6437190" cy="53721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22677CF-8C62-C6D1-1D7D-EEDD06BE58F2}"/>
              </a:ext>
            </a:extLst>
          </p:cNvPr>
          <p:cNvSpPr txBox="1"/>
          <p:nvPr/>
        </p:nvSpPr>
        <p:spPr>
          <a:xfrm>
            <a:off x="4330700" y="2749550"/>
            <a:ext cx="666750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F3BD2ED-42D7-03CF-1BDD-D535165C5EE2}"/>
              </a:ext>
            </a:extLst>
          </p:cNvPr>
          <p:cNvSpPr txBox="1"/>
          <p:nvPr/>
        </p:nvSpPr>
        <p:spPr>
          <a:xfrm>
            <a:off x="5873815" y="2755900"/>
            <a:ext cx="933580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1A55AD-8725-2689-152E-492DFD2A10D2}"/>
              </a:ext>
            </a:extLst>
          </p:cNvPr>
          <p:cNvSpPr txBox="1"/>
          <p:nvPr/>
        </p:nvSpPr>
        <p:spPr>
          <a:xfrm>
            <a:off x="7581965" y="1473200"/>
            <a:ext cx="933580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52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A5F297D5-9DA5-31EC-AEAD-69FF6069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8569" cy="1127858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F3B3B6C1-B8A5-EE3C-62A9-52385DEDB428}"/>
              </a:ext>
            </a:extLst>
          </p:cNvPr>
          <p:cNvSpPr txBox="1">
            <a:spLocks/>
          </p:cNvSpPr>
          <p:nvPr/>
        </p:nvSpPr>
        <p:spPr>
          <a:xfrm>
            <a:off x="8427112" y="6404477"/>
            <a:ext cx="1565796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15/05/2023</a:t>
            </a:r>
            <a:endParaRPr lang="it-IT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354EE1A5-468A-96D1-8433-A5A05CA2548E}"/>
              </a:ext>
            </a:extLst>
          </p:cNvPr>
          <p:cNvSpPr txBox="1">
            <a:spLocks/>
          </p:cNvSpPr>
          <p:nvPr/>
        </p:nvSpPr>
        <p:spPr>
          <a:xfrm>
            <a:off x="452613" y="6414102"/>
            <a:ext cx="1334646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89A5B7-659C-43EA-B4A0-B0F71C0760F0}" type="slidenum">
              <a:rPr lang="it-IT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it-IT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3C9FC79-669E-05E3-B5A2-C02859BE8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" y="971551"/>
            <a:ext cx="6414364" cy="53530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C74016-B5B4-8775-9F13-734EF1193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34"/>
          <a:stretch/>
        </p:blipFill>
        <p:spPr>
          <a:xfrm>
            <a:off x="5930037" y="971551"/>
            <a:ext cx="6414364" cy="53530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1D6EB4F-6D82-5975-98C4-6B05296FF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88" y="0"/>
            <a:ext cx="1158240" cy="11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0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E716FD-CC97-A10D-9DEB-B74D5F23B15A}"/>
              </a:ext>
            </a:extLst>
          </p:cNvPr>
          <p:cNvSpPr txBox="1"/>
          <p:nvPr/>
        </p:nvSpPr>
        <p:spPr>
          <a:xfrm>
            <a:off x="1787259" y="1212849"/>
            <a:ext cx="8204200" cy="5847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to reach -30 °C and saturation temperature when the climatic chamber temperature is -55 °C and the test box temperature is -50 °C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la 10">
            <a:extLst>
              <a:ext uri="{FF2B5EF4-FFF2-40B4-BE49-F238E27FC236}">
                <a16:creationId xmlns:a16="http://schemas.microsoft.com/office/drawing/2014/main" id="{A437AEAB-4C67-0C34-04FF-B59F810CF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490944"/>
              </p:ext>
            </p:extLst>
          </p:nvPr>
        </p:nvGraphicFramePr>
        <p:xfrm>
          <a:off x="1825359" y="2594881"/>
          <a:ext cx="8128000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6976091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4439942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0362069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61995144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0487391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59984069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138823567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pPr algn="ctr"/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 (min)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Bottom (min)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Both</a:t>
                      </a:r>
                      <a:r>
                        <a:rPr lang="it-IT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(min)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525305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= -30 °C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it-IT" sz="1400" b="1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</a:t>
                      </a:r>
                      <a:endParaRPr lang="it-IT" sz="1400" b="1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= -30 °C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it-IT" sz="1400" b="1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</a:t>
                      </a:r>
                      <a:endParaRPr lang="it-IT" sz="1400" b="1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= -30 °C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it-IT" sz="1400" b="1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</a:t>
                      </a:r>
                      <a:endParaRPr lang="it-IT" sz="1400" b="1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464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Heater</a:t>
                      </a:r>
                      <a:r>
                        <a:rPr lang="it-IT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without </a:t>
                      </a:r>
                      <a:r>
                        <a:rPr lang="it-IT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tinned</a:t>
                      </a:r>
                      <a:r>
                        <a:rPr lang="it-IT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</a:t>
                      </a:r>
                      <a:r>
                        <a:rPr lang="it-IT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foil</a:t>
                      </a:r>
                      <a:endParaRPr lang="it-IT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992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Heater</a:t>
                      </a:r>
                      <a:r>
                        <a:rPr lang="it-IT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with </a:t>
                      </a:r>
                      <a:r>
                        <a:rPr lang="it-IT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tinned</a:t>
                      </a:r>
                      <a:r>
                        <a:rPr lang="it-IT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</a:t>
                      </a:r>
                      <a:r>
                        <a:rPr lang="it-IT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foil</a:t>
                      </a:r>
                      <a:endParaRPr lang="it-IT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975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685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F9C388E4-6F34-0A96-1418-1EA343BDF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4" y="1361926"/>
            <a:ext cx="7955246" cy="464517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964FE6-4DC6-07DF-C8E7-56AD473264F8}"/>
              </a:ext>
            </a:extLst>
          </p:cNvPr>
          <p:cNvSpPr txBox="1"/>
          <p:nvPr/>
        </p:nvSpPr>
        <p:spPr>
          <a:xfrm>
            <a:off x="266700" y="1146033"/>
            <a:ext cx="36830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with IR camera to see the surface temperature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performed only on the heater without tinned copper foil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FR4 emissivity 0.9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Reflected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 ~30 °C (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reflector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measurement only via NTC sensors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9DC4D6-5E67-D8E5-99E9-8248FC6264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4101"/>
            <a:ext cx="1809749" cy="2412999"/>
          </a:xfrm>
          <a:prstGeom prst="rect">
            <a:avLst/>
          </a:prstGeom>
        </p:spPr>
      </p:pic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D00E3225-9301-4B3D-4E77-512FCFE2B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52" y="3594101"/>
            <a:ext cx="2412999" cy="24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8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 descr="Immagine che contiene grafico, diagramma&#10;&#10;Descrizione generata automaticamente">
            <a:extLst>
              <a:ext uri="{FF2B5EF4-FFF2-40B4-BE49-F238E27FC236}">
                <a16:creationId xmlns:a16="http://schemas.microsoft.com/office/drawing/2014/main" id="{F87047A5-48E9-7CFE-0817-F736CE5E3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672"/>
            <a:ext cx="5988050" cy="537197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0E312A0-AED3-080E-6EFB-0C9E9EC9CB77}"/>
              </a:ext>
            </a:extLst>
          </p:cNvPr>
          <p:cNvSpPr/>
          <p:nvPr/>
        </p:nvSpPr>
        <p:spPr>
          <a:xfrm>
            <a:off x="1606550" y="1943100"/>
            <a:ext cx="927100" cy="501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58FA499-1032-0482-8766-029288D63B53}"/>
              </a:ext>
            </a:extLst>
          </p:cNvPr>
          <p:cNvSpPr/>
          <p:nvPr/>
        </p:nvSpPr>
        <p:spPr>
          <a:xfrm>
            <a:off x="3797300" y="1943100"/>
            <a:ext cx="927100" cy="501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2B363D-DF95-B66C-8EF2-75627407BC06}"/>
              </a:ext>
            </a:extLst>
          </p:cNvPr>
          <p:cNvSpPr txBox="1"/>
          <p:nvPr/>
        </p:nvSpPr>
        <p:spPr>
          <a:xfrm>
            <a:off x="1803400" y="1604546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B95F7D-A9C7-C620-18A8-DCC276111472}"/>
              </a:ext>
            </a:extLst>
          </p:cNvPr>
          <p:cNvSpPr txBox="1"/>
          <p:nvPr/>
        </p:nvSpPr>
        <p:spPr>
          <a:xfrm>
            <a:off x="3873500" y="1604546"/>
            <a:ext cx="927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61D04AC-08DA-33BD-AC8C-CDB6A03F0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1095374"/>
            <a:ext cx="2698751" cy="26987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9A4E96C-830B-234C-386A-D6AB79B96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1" y="3546976"/>
            <a:ext cx="2698751" cy="269875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8D7806-FE9F-4E17-4164-623D8BC422BF}"/>
              </a:ext>
            </a:extLst>
          </p:cNvPr>
          <p:cNvSpPr txBox="1"/>
          <p:nvPr/>
        </p:nvSpPr>
        <p:spPr>
          <a:xfrm>
            <a:off x="9467851" y="1655316"/>
            <a:ext cx="2152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</a:t>
            </a:r>
            <a:r>
              <a:rPr lang="it-IT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Resistor</a:t>
            </a:r>
            <a:endParaRPr lang="it-I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obtained near the peak of saturation temperature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04A2035-D9A9-9722-9980-83E44F5FD546}"/>
              </a:ext>
            </a:extLst>
          </p:cNvPr>
          <p:cNvSpPr txBox="1"/>
          <p:nvPr/>
        </p:nvSpPr>
        <p:spPr>
          <a:xfrm>
            <a:off x="6654800" y="4404866"/>
            <a:ext cx="2152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</a:t>
            </a:r>
            <a:r>
              <a:rPr lang="it-IT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Resistor</a:t>
            </a:r>
            <a:endParaRPr lang="it-I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obtained near the peak of saturation temperature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7993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60A2DDE-3F4D-3C4F-F21F-03101759F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1631950"/>
            <a:ext cx="4197350" cy="41973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72745DB-D19E-D3B7-176D-FC2B47FF2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2" y="1631950"/>
            <a:ext cx="4197351" cy="41973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F9C46F-7F6C-D983-E54A-8D49B8317FD2}"/>
              </a:ext>
            </a:extLst>
          </p:cNvPr>
          <p:cNvSpPr txBox="1"/>
          <p:nvPr/>
        </p:nvSpPr>
        <p:spPr>
          <a:xfrm>
            <a:off x="5006598" y="5894122"/>
            <a:ext cx="2178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Bottom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Resistor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3623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524000" y="2883994"/>
            <a:ext cx="9144000" cy="1655762"/>
          </a:xfrm>
        </p:spPr>
        <p:txBody>
          <a:bodyPr>
            <a:normAutofit/>
          </a:bodyPr>
          <a:lstStyle/>
          <a:p>
            <a:r>
              <a:rPr lang="it-IT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Climatic</a:t>
            </a:r>
            <a:r>
              <a:rPr lang="it-IT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Chamber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20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524000" y="2883994"/>
            <a:ext cx="9144000" cy="1655762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PP1 </a:t>
            </a:r>
            <a:r>
              <a:rPr lang="it-IT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Heaters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90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CD8F9F-69BB-97E6-6B9E-1131308708E1}"/>
              </a:ext>
            </a:extLst>
          </p:cNvPr>
          <p:cNvSpPr txBox="1"/>
          <p:nvPr/>
        </p:nvSpPr>
        <p:spPr>
          <a:xfrm>
            <a:off x="1971155" y="1114155"/>
            <a:ext cx="85598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dew point sensors in the functional test</a:t>
            </a:r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7C62756-3F2B-FD6B-AEE0-3CF398DB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995" y="2096102"/>
            <a:ext cx="5306353" cy="343083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83E4D8F-0BF1-9B80-2443-088ABB8CB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99590"/>
            <a:ext cx="6251055" cy="402385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53BE7E-7501-DA31-F98B-90EBBE80D0B0}"/>
              </a:ext>
            </a:extLst>
          </p:cNvPr>
          <p:cNvSpPr txBox="1"/>
          <p:nvPr/>
        </p:nvSpPr>
        <p:spPr>
          <a:xfrm>
            <a:off x="7032449" y="1645702"/>
            <a:ext cx="473963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Dew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Vaisala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DMT143</a:t>
            </a:r>
          </a:p>
          <a:p>
            <a:pPr algn="ctr"/>
            <a:endParaRPr lang="it-IT" sz="14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ABB7CE-0473-0F9D-E522-995C50DBC4D4}"/>
              </a:ext>
            </a:extLst>
          </p:cNvPr>
          <p:cNvSpPr txBox="1"/>
          <p:nvPr/>
        </p:nvSpPr>
        <p:spPr>
          <a:xfrm>
            <a:off x="1070349" y="1645701"/>
            <a:ext cx="4533900" cy="30777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Dew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Rotronic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Hygroflex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11952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192" y="42635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5940" y="6363294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296B8DA-B0FB-8F1B-D95D-A83227F45FB1}"/>
              </a:ext>
            </a:extLst>
          </p:cNvPr>
          <p:cNvSpPr txBox="1"/>
          <p:nvPr/>
        </p:nvSpPr>
        <p:spPr>
          <a:xfrm>
            <a:off x="946770" y="1139338"/>
            <a:ext cx="5175250" cy="17543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 of the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climatic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21.5 °C</a:t>
            </a:r>
          </a:p>
          <a:p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Dryer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Dew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 -73 °C</a:t>
            </a:r>
          </a:p>
          <a:p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Dew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 Chamber 12.5 °C</a:t>
            </a:r>
          </a:p>
          <a:p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 pressure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reducer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bar</a:t>
            </a:r>
          </a:p>
          <a:p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Overpressure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1.8 mbar</a:t>
            </a: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Dew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 reading with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 pressure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reducer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2.8 bar -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Overpressure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1.7 mbar)</a:t>
            </a:r>
          </a:p>
        </p:txBody>
      </p:sp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F62BAECD-FDB7-15DA-A469-1C24152E05ED}"/>
              </a:ext>
            </a:extLst>
          </p:cNvPr>
          <p:cNvSpPr/>
          <p:nvPr/>
        </p:nvSpPr>
        <p:spPr>
          <a:xfrm>
            <a:off x="6223499" y="2052428"/>
            <a:ext cx="1022350" cy="2667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A0868C6D-DC85-8A8B-DECD-CEA8CF7C3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459" y="3398372"/>
            <a:ext cx="5716024" cy="3106808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CB89645-7ED7-78CF-D258-FB638430D8A6}"/>
              </a:ext>
            </a:extLst>
          </p:cNvPr>
          <p:cNvSpPr txBox="1"/>
          <p:nvPr/>
        </p:nvSpPr>
        <p:spPr>
          <a:xfrm rot="16200000">
            <a:off x="992740" y="4849386"/>
            <a:ext cx="24066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Dew Point [°C]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EB88E2D7-268A-0B45-E9E6-F279281B8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328" y="673854"/>
            <a:ext cx="3495796" cy="2646660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2042B40-1F3F-284C-DE56-BB32A0721D71}"/>
              </a:ext>
            </a:extLst>
          </p:cNvPr>
          <p:cNvSpPr txBox="1"/>
          <p:nvPr/>
        </p:nvSpPr>
        <p:spPr>
          <a:xfrm>
            <a:off x="-62760" y="4685020"/>
            <a:ext cx="210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Dew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Vaisala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DMT143 Data</a:t>
            </a: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68762C55-8BD6-E6D9-DE3D-21B8EDDB19BF}"/>
              </a:ext>
            </a:extLst>
          </p:cNvPr>
          <p:cNvCxnSpPr/>
          <p:nvPr/>
        </p:nvCxnSpPr>
        <p:spPr>
          <a:xfrm>
            <a:off x="2552122" y="6586533"/>
            <a:ext cx="548313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D6D6E477-2300-EF81-6882-11D2B38C9138}"/>
              </a:ext>
            </a:extLst>
          </p:cNvPr>
          <p:cNvCxnSpPr/>
          <p:nvPr/>
        </p:nvCxnSpPr>
        <p:spPr>
          <a:xfrm>
            <a:off x="4190422" y="6510333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B3175CAA-6962-4B32-0E3A-175A8940F830}"/>
              </a:ext>
            </a:extLst>
          </p:cNvPr>
          <p:cNvCxnSpPr/>
          <p:nvPr/>
        </p:nvCxnSpPr>
        <p:spPr>
          <a:xfrm>
            <a:off x="5885872" y="6510333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AAE3A936-5951-5303-191C-B3FD5E943C92}"/>
              </a:ext>
            </a:extLst>
          </p:cNvPr>
          <p:cNvCxnSpPr/>
          <p:nvPr/>
        </p:nvCxnSpPr>
        <p:spPr>
          <a:xfrm>
            <a:off x="7581322" y="6510333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8B64AAF-B254-EBD1-85B2-C47E7692C3CB}"/>
              </a:ext>
            </a:extLst>
          </p:cNvPr>
          <p:cNvSpPr txBox="1"/>
          <p:nvPr/>
        </p:nvSpPr>
        <p:spPr>
          <a:xfrm>
            <a:off x="8035258" y="6432644"/>
            <a:ext cx="105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[h]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5A3F1EE-B2AE-DA84-9BC2-FA8420C0C954}"/>
              </a:ext>
            </a:extLst>
          </p:cNvPr>
          <p:cNvSpPr txBox="1"/>
          <p:nvPr/>
        </p:nvSpPr>
        <p:spPr>
          <a:xfrm>
            <a:off x="4091364" y="6592408"/>
            <a:ext cx="198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395A6EDF-8BB0-B59B-D3A4-486DE0E0711A}"/>
              </a:ext>
            </a:extLst>
          </p:cNvPr>
          <p:cNvSpPr txBox="1"/>
          <p:nvPr/>
        </p:nvSpPr>
        <p:spPr>
          <a:xfrm>
            <a:off x="5786813" y="6592408"/>
            <a:ext cx="198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2875F04-2E2E-D7FD-93F0-50B67CC6213E}"/>
              </a:ext>
            </a:extLst>
          </p:cNvPr>
          <p:cNvSpPr txBox="1"/>
          <p:nvPr/>
        </p:nvSpPr>
        <p:spPr>
          <a:xfrm>
            <a:off x="7482262" y="6588676"/>
            <a:ext cx="198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1B3F587C-63E3-CEA4-54AE-CBEA7FC8367E}"/>
              </a:ext>
            </a:extLst>
          </p:cNvPr>
          <p:cNvSpPr txBox="1"/>
          <p:nvPr/>
        </p:nvSpPr>
        <p:spPr>
          <a:xfrm>
            <a:off x="2402897" y="3676840"/>
            <a:ext cx="149225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8784196-CCF6-CFD5-432F-F8F8D4A61162}"/>
              </a:ext>
            </a:extLst>
          </p:cNvPr>
          <p:cNvSpPr txBox="1"/>
          <p:nvPr/>
        </p:nvSpPr>
        <p:spPr>
          <a:xfrm>
            <a:off x="2286453" y="4059652"/>
            <a:ext cx="35353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B49FCCF-C654-56C1-C1A3-D0FD7786EF64}"/>
              </a:ext>
            </a:extLst>
          </p:cNvPr>
          <p:cNvSpPr txBox="1"/>
          <p:nvPr/>
        </p:nvSpPr>
        <p:spPr>
          <a:xfrm>
            <a:off x="2291120" y="4442464"/>
            <a:ext cx="35353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2A56927A-4B01-132D-A63E-8FD019DDA8C6}"/>
              </a:ext>
            </a:extLst>
          </p:cNvPr>
          <p:cNvSpPr/>
          <p:nvPr/>
        </p:nvSpPr>
        <p:spPr>
          <a:xfrm>
            <a:off x="2380672" y="4790226"/>
            <a:ext cx="82550" cy="323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E4F03766-5DE8-AB88-46B1-96BF8B18ADF1}"/>
              </a:ext>
            </a:extLst>
          </p:cNvPr>
          <p:cNvSpPr txBox="1"/>
          <p:nvPr/>
        </p:nvSpPr>
        <p:spPr>
          <a:xfrm>
            <a:off x="2286453" y="4825276"/>
            <a:ext cx="35353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4373BA02-5193-6231-9A3D-6BF5D608C3F5}"/>
              </a:ext>
            </a:extLst>
          </p:cNvPr>
          <p:cNvSpPr txBox="1"/>
          <p:nvPr/>
        </p:nvSpPr>
        <p:spPr>
          <a:xfrm>
            <a:off x="2286453" y="5225453"/>
            <a:ext cx="35353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39B05411-9C49-2D91-F07A-69C0EF70A788}"/>
              </a:ext>
            </a:extLst>
          </p:cNvPr>
          <p:cNvSpPr txBox="1"/>
          <p:nvPr/>
        </p:nvSpPr>
        <p:spPr>
          <a:xfrm>
            <a:off x="2286453" y="5625630"/>
            <a:ext cx="35353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B2A9CD6E-0B43-9F00-948C-748A0BD62CC8}"/>
              </a:ext>
            </a:extLst>
          </p:cNvPr>
          <p:cNvSpPr txBox="1"/>
          <p:nvPr/>
        </p:nvSpPr>
        <p:spPr>
          <a:xfrm>
            <a:off x="2286453" y="6023880"/>
            <a:ext cx="35353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-60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25AF6ED7-6749-C419-E577-8FDF742030CC}"/>
              </a:ext>
            </a:extLst>
          </p:cNvPr>
          <p:cNvSpPr txBox="1"/>
          <p:nvPr/>
        </p:nvSpPr>
        <p:spPr>
          <a:xfrm>
            <a:off x="8351646" y="4392631"/>
            <a:ext cx="34957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dew point sensor of the climatic chamber differs considerably from the Vaisala (after 90 minutes the difference is already over 20 °C)</a:t>
            </a:r>
            <a:endParaRPr lang="it-IT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8B2C520C-9CC9-0A2D-077D-6B71CE54431B}"/>
              </a:ext>
            </a:extLst>
          </p:cNvPr>
          <p:cNvSpPr txBox="1"/>
          <p:nvPr/>
        </p:nvSpPr>
        <p:spPr>
          <a:xfrm>
            <a:off x="5786812" y="4897499"/>
            <a:ext cx="169545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Autocalibrations</a:t>
            </a: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FAA288F9-5874-B700-A2EF-89CDA524336C}"/>
              </a:ext>
            </a:extLst>
          </p:cNvPr>
          <p:cNvCxnSpPr>
            <a:cxnSpLocks/>
          </p:cNvCxnSpPr>
          <p:nvPr/>
        </p:nvCxnSpPr>
        <p:spPr>
          <a:xfrm flipH="1">
            <a:off x="6056312" y="5225453"/>
            <a:ext cx="459454" cy="72337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CC382D45-FF35-95F8-366D-753C7685E64A}"/>
              </a:ext>
            </a:extLst>
          </p:cNvPr>
          <p:cNvCxnSpPr>
            <a:cxnSpLocks/>
          </p:cNvCxnSpPr>
          <p:nvPr/>
        </p:nvCxnSpPr>
        <p:spPr>
          <a:xfrm flipH="1">
            <a:off x="6515766" y="5210446"/>
            <a:ext cx="118771" cy="73838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DF61A19F-45E3-2D91-6096-B6DFAB4FF976}"/>
              </a:ext>
            </a:extLst>
          </p:cNvPr>
          <p:cNvCxnSpPr>
            <a:cxnSpLocks/>
          </p:cNvCxnSpPr>
          <p:nvPr/>
        </p:nvCxnSpPr>
        <p:spPr>
          <a:xfrm>
            <a:off x="6767947" y="5205276"/>
            <a:ext cx="153608" cy="74355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C08AA500-3B5E-5B78-E573-2E9DD0C307E6}"/>
              </a:ext>
            </a:extLst>
          </p:cNvPr>
          <p:cNvSpPr txBox="1"/>
          <p:nvPr/>
        </p:nvSpPr>
        <p:spPr>
          <a:xfrm>
            <a:off x="2755637" y="199259"/>
            <a:ext cx="7179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Drying of the climatic chamber environment and comparison between dew point sensors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1246832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F0C84D-AFF4-A281-E381-1F34B9AC3BBA}"/>
              </a:ext>
            </a:extLst>
          </p:cNvPr>
          <p:cNvSpPr txBox="1"/>
          <p:nvPr/>
        </p:nvSpPr>
        <p:spPr>
          <a:xfrm>
            <a:off x="5418557" y="627003"/>
            <a:ext cx="4004563" cy="138499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Chamber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 21 °C</a:t>
            </a:r>
          </a:p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Dryer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Dew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 -74 °C</a:t>
            </a:r>
          </a:p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Dew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 Chamber -20.8 °C</a:t>
            </a:r>
          </a:p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 pressure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reducer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2.8 bar</a:t>
            </a:r>
          </a:p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Overpressure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1.65 mbar (after one hour 1.88 mbar)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06C691-81D1-4056-91F8-F088C0B64700}"/>
              </a:ext>
            </a:extLst>
          </p:cNvPr>
          <p:cNvSpPr txBox="1"/>
          <p:nvPr/>
        </p:nvSpPr>
        <p:spPr>
          <a:xfrm>
            <a:off x="161905" y="1415818"/>
            <a:ext cx="429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Dew point variation test with overpressure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Dew point variation test with refrigeration and subsequent heating</a:t>
            </a:r>
            <a:endParaRPr lang="it-I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D882F11-8626-6F62-0AD9-4CAC89926F35}"/>
              </a:ext>
            </a:extLst>
          </p:cNvPr>
          <p:cNvGrpSpPr/>
          <p:nvPr/>
        </p:nvGrpSpPr>
        <p:grpSpPr>
          <a:xfrm>
            <a:off x="3051286" y="2117762"/>
            <a:ext cx="8775914" cy="4421150"/>
            <a:chOff x="3416086" y="2522167"/>
            <a:chExt cx="8775914" cy="442115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143A522A-F9AE-71F5-E852-879F21C299D2}"/>
                </a:ext>
              </a:extLst>
            </p:cNvPr>
            <p:cNvGrpSpPr/>
            <p:nvPr/>
          </p:nvGrpSpPr>
          <p:grpSpPr>
            <a:xfrm>
              <a:off x="3416086" y="2522167"/>
              <a:ext cx="8775914" cy="4421150"/>
              <a:chOff x="2131945" y="2450073"/>
              <a:chExt cx="8775914" cy="4421150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2D07B84E-58D4-624E-36D5-60339D27165E}"/>
                  </a:ext>
                </a:extLst>
              </p:cNvPr>
              <p:cNvGrpSpPr/>
              <p:nvPr/>
            </p:nvGrpSpPr>
            <p:grpSpPr>
              <a:xfrm>
                <a:off x="2131945" y="2450073"/>
                <a:ext cx="7524713" cy="3961089"/>
                <a:chOff x="2906128" y="3253836"/>
                <a:chExt cx="6678247" cy="3482203"/>
              </a:xfrm>
            </p:grpSpPr>
            <p:pic>
              <p:nvPicPr>
                <p:cNvPr id="27" name="Immagine 26">
                  <a:extLst>
                    <a:ext uri="{FF2B5EF4-FFF2-40B4-BE49-F238E27FC236}">
                      <a16:creationId xmlns:a16="http://schemas.microsoft.com/office/drawing/2014/main" id="{C9AA95F0-D91F-8CF0-9263-7450E90BA6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72775" y="3253836"/>
                  <a:ext cx="6411600" cy="3482203"/>
                </a:xfrm>
                <a:prstGeom prst="rect">
                  <a:avLst/>
                </a:prstGeom>
              </p:spPr>
            </p:pic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4DD2CC7D-05CF-FCD3-E5D9-C3C25D3E678E}"/>
                    </a:ext>
                  </a:extLst>
                </p:cNvPr>
                <p:cNvSpPr txBox="1"/>
                <p:nvPr/>
              </p:nvSpPr>
              <p:spPr>
                <a:xfrm rot="16200000">
                  <a:off x="2116664" y="4845329"/>
                  <a:ext cx="1852084" cy="2731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Dew Point [°C]</a:t>
                  </a:r>
                </a:p>
              </p:txBody>
            </p:sp>
            <p:cxnSp>
              <p:nvCxnSpPr>
                <p:cNvPr id="29" name="Connettore 2 28">
                  <a:extLst>
                    <a:ext uri="{FF2B5EF4-FFF2-40B4-BE49-F238E27FC236}">
                      <a16:creationId xmlns:a16="http://schemas.microsoft.com/office/drawing/2014/main" id="{B10BABE0-CC50-0F6E-984F-015B381BDE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6506" y="5903119"/>
                  <a:ext cx="1494001" cy="0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50C702BE-8B8C-8A15-CC66-90CDC727319D}"/>
                    </a:ext>
                  </a:extLst>
                </p:cNvPr>
                <p:cNvSpPr txBox="1"/>
                <p:nvPr/>
              </p:nvSpPr>
              <p:spPr>
                <a:xfrm>
                  <a:off x="6224587" y="5208388"/>
                  <a:ext cx="1716881" cy="568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 err="1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Overpressure</a:t>
                  </a:r>
                  <a:r>
                    <a:rPr lang="it-IT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ctr"/>
                  <a:r>
                    <a:rPr lang="it-IT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test</a:t>
                  </a:r>
                </a:p>
              </p:txBody>
            </p: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88BCD0D1-1A27-8CC3-5A57-5E9C8FC82BC6}"/>
                    </a:ext>
                  </a:extLst>
                </p:cNvPr>
                <p:cNvSpPr txBox="1"/>
                <p:nvPr/>
              </p:nvSpPr>
              <p:spPr>
                <a:xfrm>
                  <a:off x="7773357" y="5208207"/>
                  <a:ext cx="1716881" cy="568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Temperature</a:t>
                  </a:r>
                </a:p>
                <a:p>
                  <a:pPr algn="ctr"/>
                  <a:r>
                    <a:rPr lang="it-IT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test </a:t>
                  </a:r>
                </a:p>
              </p:txBody>
            </p:sp>
            <p:cxnSp>
              <p:nvCxnSpPr>
                <p:cNvPr id="32" name="Connettore 2 31">
                  <a:extLst>
                    <a:ext uri="{FF2B5EF4-FFF2-40B4-BE49-F238E27FC236}">
                      <a16:creationId xmlns:a16="http://schemas.microsoft.com/office/drawing/2014/main" id="{8F2ADBAA-08A3-64CC-F2C0-AD33757195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6699" y="5905500"/>
                  <a:ext cx="1416050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Connettore 2 12">
                <a:extLst>
                  <a:ext uri="{FF2B5EF4-FFF2-40B4-BE49-F238E27FC236}">
                    <a16:creationId xmlns:a16="http://schemas.microsoft.com/office/drawing/2014/main" id="{FB714F82-50D8-90DC-0992-356B65A3F4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3622" y="6496470"/>
                <a:ext cx="722426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ABFE2203-C2BC-7563-FCE7-269AFE9DCFB7}"/>
                  </a:ext>
                </a:extLst>
              </p:cNvPr>
              <p:cNvCxnSpPr/>
              <p:nvPr/>
            </p:nvCxnSpPr>
            <p:spPr>
              <a:xfrm>
                <a:off x="4296467" y="6420271"/>
                <a:ext cx="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3B4C9EBE-342E-8AB8-D22F-441F6F50FDDC}"/>
                  </a:ext>
                </a:extLst>
              </p:cNvPr>
              <p:cNvCxnSpPr/>
              <p:nvPr/>
            </p:nvCxnSpPr>
            <p:spPr>
              <a:xfrm>
                <a:off x="6235757" y="6420271"/>
                <a:ext cx="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>
                <a:extLst>
                  <a:ext uri="{FF2B5EF4-FFF2-40B4-BE49-F238E27FC236}">
                    <a16:creationId xmlns:a16="http://schemas.microsoft.com/office/drawing/2014/main" id="{5E9C0BE2-192F-DCC9-E3E9-E20291ED81AA}"/>
                  </a:ext>
                </a:extLst>
              </p:cNvPr>
              <p:cNvCxnSpPr/>
              <p:nvPr/>
            </p:nvCxnSpPr>
            <p:spPr>
              <a:xfrm>
                <a:off x="8098847" y="6420271"/>
                <a:ext cx="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4137B5A-E779-2DA1-557C-61CD808862AD}"/>
                  </a:ext>
                </a:extLst>
              </p:cNvPr>
              <p:cNvSpPr txBox="1"/>
              <p:nvPr/>
            </p:nvSpPr>
            <p:spPr>
              <a:xfrm>
                <a:off x="9847891" y="6342582"/>
                <a:ext cx="10599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[h]</a:t>
                </a:r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1E5E008D-8DA8-BA9C-CA40-C92BD4B16497}"/>
                  </a:ext>
                </a:extLst>
              </p:cNvPr>
              <p:cNvSpPr txBox="1"/>
              <p:nvPr/>
            </p:nvSpPr>
            <p:spPr>
              <a:xfrm>
                <a:off x="4205218" y="6532669"/>
                <a:ext cx="1981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357C895-807A-9970-6D14-F0B0088381BB}"/>
                  </a:ext>
                </a:extLst>
              </p:cNvPr>
              <p:cNvSpPr txBox="1"/>
              <p:nvPr/>
            </p:nvSpPr>
            <p:spPr>
              <a:xfrm>
                <a:off x="6136698" y="6507908"/>
                <a:ext cx="1981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995D504D-AFAF-34D2-40E9-6724ED8E023B}"/>
                  </a:ext>
                </a:extLst>
              </p:cNvPr>
              <p:cNvSpPr txBox="1"/>
              <p:nvPr/>
            </p:nvSpPr>
            <p:spPr>
              <a:xfrm>
                <a:off x="7999789" y="6513891"/>
                <a:ext cx="1981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23B84DB-29AB-232E-9295-741D67606D8B}"/>
                  </a:ext>
                </a:extLst>
              </p:cNvPr>
              <p:cNvSpPr txBox="1"/>
              <p:nvPr/>
            </p:nvSpPr>
            <p:spPr>
              <a:xfrm>
                <a:off x="2394403" y="2650212"/>
                <a:ext cx="353537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-20</a:t>
                </a: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DCE9145-B967-B653-B423-5D10AC2DDF8E}"/>
                  </a:ext>
                </a:extLst>
              </p:cNvPr>
              <p:cNvSpPr txBox="1"/>
              <p:nvPr/>
            </p:nvSpPr>
            <p:spPr>
              <a:xfrm>
                <a:off x="2394403" y="3472537"/>
                <a:ext cx="353537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-30</a:t>
                </a:r>
              </a:p>
            </p:txBody>
          </p:sp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094272E6-2364-9D50-E697-CA8E06769FA6}"/>
                  </a:ext>
                </a:extLst>
              </p:cNvPr>
              <p:cNvSpPr/>
              <p:nvPr/>
            </p:nvSpPr>
            <p:spPr>
              <a:xfrm>
                <a:off x="2449394" y="4184650"/>
                <a:ext cx="102953" cy="48856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D17FBB2-6FD6-F116-3456-83EC558983F4}"/>
                  </a:ext>
                </a:extLst>
              </p:cNvPr>
              <p:cNvSpPr txBox="1"/>
              <p:nvPr/>
            </p:nvSpPr>
            <p:spPr>
              <a:xfrm>
                <a:off x="2394403" y="4269462"/>
                <a:ext cx="353537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-40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D104462-C3F1-F354-F731-E1EFEBCB5BDF}"/>
                  </a:ext>
                </a:extLst>
              </p:cNvPr>
              <p:cNvSpPr txBox="1"/>
              <p:nvPr/>
            </p:nvSpPr>
            <p:spPr>
              <a:xfrm>
                <a:off x="2391902" y="5071883"/>
                <a:ext cx="353537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-50</a:t>
                </a:r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68E5689-1FF6-ED68-FD3E-4E636A33DB29}"/>
                  </a:ext>
                </a:extLst>
              </p:cNvPr>
              <p:cNvSpPr txBox="1"/>
              <p:nvPr/>
            </p:nvSpPr>
            <p:spPr>
              <a:xfrm>
                <a:off x="2391901" y="5888197"/>
                <a:ext cx="353537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-60</a:t>
                </a:r>
              </a:p>
            </p:txBody>
          </p:sp>
        </p:grp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1F4FB28-D0A2-0650-3E09-54EE122276EB}"/>
                </a:ext>
              </a:extLst>
            </p:cNvPr>
            <p:cNvSpPr/>
            <p:nvPr/>
          </p:nvSpPr>
          <p:spPr>
            <a:xfrm>
              <a:off x="10623477" y="5587999"/>
              <a:ext cx="115961" cy="4984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77566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1" y="135500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EAD5E-9AD1-8EE2-8E61-59B11267E375}"/>
              </a:ext>
            </a:extLst>
          </p:cNvPr>
          <p:cNvSpPr txBox="1"/>
          <p:nvPr/>
        </p:nvSpPr>
        <p:spPr>
          <a:xfrm>
            <a:off x="1362074" y="119291"/>
            <a:ext cx="1002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Dew Point as a function of the overpressure by regulating the pressure reducer</a:t>
            </a:r>
          </a:p>
          <a:p>
            <a:pPr algn="ctr"/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20/10/2022)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0D1F7FC6-F1F3-9D83-005F-A831813DF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791618"/>
              </p:ext>
            </p:extLst>
          </p:nvPr>
        </p:nvGraphicFramePr>
        <p:xfrm>
          <a:off x="841375" y="1767070"/>
          <a:ext cx="5530849" cy="3652176"/>
        </p:xfrm>
        <a:graphic>
          <a:graphicData uri="http://schemas.openxmlformats.org/drawingml/2006/table">
            <a:tbl>
              <a:tblPr firstRow="1" firstCol="1" bandRow="1"/>
              <a:tblGrid>
                <a:gridCol w="1843425">
                  <a:extLst>
                    <a:ext uri="{9D8B030D-6E8A-4147-A177-3AD203B41FA5}">
                      <a16:colId xmlns:a16="http://schemas.microsoft.com/office/drawing/2014/main" val="2418752638"/>
                    </a:ext>
                  </a:extLst>
                </a:gridCol>
                <a:gridCol w="1843425">
                  <a:extLst>
                    <a:ext uri="{9D8B030D-6E8A-4147-A177-3AD203B41FA5}">
                      <a16:colId xmlns:a16="http://schemas.microsoft.com/office/drawing/2014/main" val="3869498832"/>
                    </a:ext>
                  </a:extLst>
                </a:gridCol>
                <a:gridCol w="1843999">
                  <a:extLst>
                    <a:ext uri="{9D8B030D-6E8A-4147-A177-3AD203B41FA5}">
                      <a16:colId xmlns:a16="http://schemas.microsoft.com/office/drawing/2014/main" val="903537042"/>
                    </a:ext>
                  </a:extLst>
                </a:gridCol>
              </a:tblGrid>
              <a:tr h="30434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it-IT" sz="14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CC  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 20.4 °C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617114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Pressure (bar)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Overpressure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(mbar)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Dew Point (°C)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139113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2,20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-58.6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509975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1.87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-58.3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501898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1.64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-58.2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276893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-58.3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255056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-58.2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56538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-57.7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37638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-56.0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824408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-56.9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043436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1.75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-58.2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145090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-58.4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2419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4B99B5-0BC5-7EE8-2ED0-7B0793D45EAC}"/>
              </a:ext>
            </a:extLst>
          </p:cNvPr>
          <p:cNvSpPr txBox="1"/>
          <p:nvPr/>
        </p:nvSpPr>
        <p:spPr>
          <a:xfrm>
            <a:off x="604753" y="5806945"/>
            <a:ext cx="736282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Overpressure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results from the upgrade of the Extreme Energy Events experiment, M.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Abbrescia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 JINST 14 C08005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50EB48-F5EC-D8B1-D255-E871A38990E8}"/>
              </a:ext>
            </a:extLst>
          </p:cNvPr>
          <p:cNvSpPr txBox="1"/>
          <p:nvPr/>
        </p:nvSpPr>
        <p:spPr>
          <a:xfrm>
            <a:off x="7630554" y="1065081"/>
            <a:ext cx="3117850" cy="16004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dependence on the overpressure is approximately 2.5 °C from 0.9 mbar to 2.20 mbar (reducer pressure), but since the requirement of -60 °C is stringent, it is advisable to stay between 1 and 2 mbar (upper limit up to which work is considered safe of the climatic chamber)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FBDBE280-AB05-4FE7-F8C7-0D84DC87B0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60539"/>
              </p:ext>
            </p:extLst>
          </p:nvPr>
        </p:nvGraphicFramePr>
        <p:xfrm>
          <a:off x="6915150" y="2845314"/>
          <a:ext cx="4883150" cy="3149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21960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6E5610-FE72-E101-842C-9ABC2110AD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3" y="1160657"/>
            <a:ext cx="9724134" cy="525770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22B711-1DA7-7613-AA26-D74033AFD4C4}"/>
              </a:ext>
            </a:extLst>
          </p:cNvPr>
          <p:cNvSpPr txBox="1"/>
          <p:nvPr/>
        </p:nvSpPr>
        <p:spPr>
          <a:xfrm>
            <a:off x="1085850" y="236219"/>
            <a:ext cx="1002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Cycle for Type I Cable Test</a:t>
            </a:r>
          </a:p>
          <a:p>
            <a:pPr algn="ctr"/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20/03/2023)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30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7DB75E-4EA6-DE6C-057B-5FEB3338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BC9E3-D7BA-6EA3-76FE-D458CBED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116BADA8-38E3-4E2C-0E8D-977F097B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DF708F-E85C-6223-0411-1C3E864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81B29E0B-0122-4A51-BD9C-38278E0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F0B2E4-C265-11CF-1F12-9360A8C82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1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9EDD2ED-09B0-094A-FD41-433E55D8A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50" y="1195614"/>
            <a:ext cx="7495954" cy="5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3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FCB53D-DC36-3544-0E91-8679B0F33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50" y="1001056"/>
            <a:ext cx="6928073" cy="532143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7949676C-A854-D637-5ED4-3B82EBFA5A9A}"/>
              </a:ext>
            </a:extLst>
          </p:cNvPr>
          <p:cNvSpPr/>
          <p:nvPr/>
        </p:nvSpPr>
        <p:spPr>
          <a:xfrm>
            <a:off x="9383308" y="1441638"/>
            <a:ext cx="1037042" cy="2921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BB941B3F-3F23-A648-770B-4CB181E1717A}"/>
              </a:ext>
            </a:extLst>
          </p:cNvPr>
          <p:cNvCxnSpPr>
            <a:cxnSpLocks/>
          </p:cNvCxnSpPr>
          <p:nvPr/>
        </p:nvCxnSpPr>
        <p:spPr>
          <a:xfrm>
            <a:off x="9360694" y="1936938"/>
            <a:ext cx="108108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417275B-8BCB-2F4B-1D1E-167D1D97AD01}"/>
              </a:ext>
            </a:extLst>
          </p:cNvPr>
          <p:cNvSpPr txBox="1"/>
          <p:nvPr/>
        </p:nvSpPr>
        <p:spPr>
          <a:xfrm>
            <a:off x="9245203" y="2004138"/>
            <a:ext cx="1312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= 0.5 mm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56AAA9E-65F5-387F-37D6-3ECF99E41E52}"/>
              </a:ext>
            </a:extLst>
          </p:cNvPr>
          <p:cNvSpPr txBox="1"/>
          <p:nvPr/>
        </p:nvSpPr>
        <p:spPr>
          <a:xfrm>
            <a:off x="10557271" y="1429108"/>
            <a:ext cx="1312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35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01A5613-029B-6432-B01E-BAE62CC0CD79}"/>
              </a:ext>
            </a:extLst>
          </p:cNvPr>
          <p:cNvSpPr txBox="1"/>
          <p:nvPr/>
        </p:nvSpPr>
        <p:spPr>
          <a:xfrm>
            <a:off x="311150" y="2959100"/>
            <a:ext cx="2025650" cy="9233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~50 m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= 48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8051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data 13">
            <a:extLst>
              <a:ext uri="{FF2B5EF4-FFF2-40B4-BE49-F238E27FC236}">
                <a16:creationId xmlns:a16="http://schemas.microsoft.com/office/drawing/2014/main" id="{8AD52A11-F075-22E8-058C-742D4ED42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10" name="Segnaposto piè di pagina 7">
            <a:extLst>
              <a:ext uri="{FF2B5EF4-FFF2-40B4-BE49-F238E27FC236}">
                <a16:creationId xmlns:a16="http://schemas.microsoft.com/office/drawing/2014/main" id="{E64DAA07-4F5C-F6A2-241D-FC3030B4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egnaposto numero diapositiva 6">
            <a:extLst>
              <a:ext uri="{FF2B5EF4-FFF2-40B4-BE49-F238E27FC236}">
                <a16:creationId xmlns:a16="http://schemas.microsoft.com/office/drawing/2014/main" id="{AA8F93E1-881D-4D3A-7B04-00D9758C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829E7B5-6D40-D862-A8DF-91B335B6F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57" y="1139312"/>
            <a:ext cx="5509261" cy="43222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F0ECE0-6739-AEE1-8AE4-302886414D6D}"/>
              </a:ext>
            </a:extLst>
          </p:cNvPr>
          <p:cNvSpPr txBox="1"/>
          <p:nvPr/>
        </p:nvSpPr>
        <p:spPr>
          <a:xfrm>
            <a:off x="6300304" y="1139312"/>
            <a:ext cx="2406650" cy="116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Heater with copper layer to homogenize the surface temperature and minimize the thermal contact resistance</a:t>
            </a:r>
          </a:p>
          <a:p>
            <a:pPr algn="ctr"/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35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864AFC-9FB3-EAD1-3DAF-81374FB11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5" y="4311947"/>
            <a:ext cx="2549159" cy="19893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35E6E3-0097-82D6-7326-8801B95AE3C1}"/>
              </a:ext>
            </a:extLst>
          </p:cNvPr>
          <p:cNvSpPr txBox="1"/>
          <p:nvPr/>
        </p:nvSpPr>
        <p:spPr>
          <a:xfrm>
            <a:off x="5073650" y="1496655"/>
            <a:ext cx="66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72451B-83B4-D077-5E2C-7A857A279FDB}"/>
              </a:ext>
            </a:extLst>
          </p:cNvPr>
          <p:cNvSpPr txBox="1"/>
          <p:nvPr/>
        </p:nvSpPr>
        <p:spPr>
          <a:xfrm>
            <a:off x="7774976" y="4043134"/>
            <a:ext cx="100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E2D0EC-7975-8A4C-5FB6-D5D269A73185}"/>
              </a:ext>
            </a:extLst>
          </p:cNvPr>
          <p:cNvSpPr txBox="1"/>
          <p:nvPr/>
        </p:nvSpPr>
        <p:spPr>
          <a:xfrm>
            <a:off x="81227" y="5645458"/>
            <a:ext cx="627194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it-IT" dirty="0"/>
              <a:t>*</a:t>
            </a:r>
            <a:r>
              <a:rPr lang="en-US" dirty="0"/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diffusivity of aromatic polyimide thin films by temperature wave analysis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Journal of Applied Physics 105, 113506 (2009)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Tabella 20">
            <a:extLst>
              <a:ext uri="{FF2B5EF4-FFF2-40B4-BE49-F238E27FC236}">
                <a16:creationId xmlns:a16="http://schemas.microsoft.com/office/drawing/2014/main" id="{96CFE1CD-1993-8FE2-F9CD-9140FAB93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722765"/>
              </p:ext>
            </p:extLst>
          </p:nvPr>
        </p:nvGraphicFramePr>
        <p:xfrm>
          <a:off x="9416682" y="2557383"/>
          <a:ext cx="216571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859">
                  <a:extLst>
                    <a:ext uri="{9D8B030D-6E8A-4147-A177-3AD203B41FA5}">
                      <a16:colId xmlns:a16="http://schemas.microsoft.com/office/drawing/2014/main" val="135600367"/>
                    </a:ext>
                  </a:extLst>
                </a:gridCol>
                <a:gridCol w="1082859">
                  <a:extLst>
                    <a:ext uri="{9D8B030D-6E8A-4147-A177-3AD203B41FA5}">
                      <a16:colId xmlns:a16="http://schemas.microsoft.com/office/drawing/2014/main" val="1989687698"/>
                    </a:ext>
                  </a:extLst>
                </a:gridCol>
              </a:tblGrid>
              <a:tr h="307477"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Diffusivity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(·10</a:t>
                      </a:r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[m</a:t>
                      </a:r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474294"/>
                  </a:ext>
                </a:extLst>
              </a:tr>
              <a:tr h="307477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395249"/>
                  </a:ext>
                </a:extLst>
              </a:tr>
              <a:tr h="307477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AA6061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967758"/>
                  </a:ext>
                </a:extLst>
              </a:tr>
              <a:tr h="307477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Kapton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624502"/>
                  </a:ext>
                </a:extLst>
              </a:tr>
              <a:tr h="307477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38701"/>
                  </a:ext>
                </a:extLst>
              </a:tr>
            </a:tbl>
          </a:graphicData>
        </a:graphic>
      </p:graphicFrame>
      <p:pic>
        <p:nvPicPr>
          <p:cNvPr id="28" name="Immagine 27">
            <a:extLst>
              <a:ext uri="{FF2B5EF4-FFF2-40B4-BE49-F238E27FC236}">
                <a16:creationId xmlns:a16="http://schemas.microsoft.com/office/drawing/2014/main" id="{94CCB11A-655F-C103-D872-BD73DB436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6EC3F3B-E563-5A38-A893-21A043B2B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FC27FFD9-DF35-D3B1-0A27-7503AD1C296F}"/>
              </a:ext>
            </a:extLst>
          </p:cNvPr>
          <p:cNvSpPr/>
          <p:nvPr/>
        </p:nvSpPr>
        <p:spPr>
          <a:xfrm>
            <a:off x="3117712" y="5589550"/>
            <a:ext cx="4602377" cy="25386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B52877-C93A-F58A-20CA-E8AEB3CECE18}"/>
              </a:ext>
            </a:extLst>
          </p:cNvPr>
          <p:cNvSpPr/>
          <p:nvPr/>
        </p:nvSpPr>
        <p:spPr>
          <a:xfrm>
            <a:off x="3117712" y="5489557"/>
            <a:ext cx="2709084" cy="999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9C553A8-7E60-DD68-B6A8-30F88963F1ED}"/>
              </a:ext>
            </a:extLst>
          </p:cNvPr>
          <p:cNvSpPr/>
          <p:nvPr/>
        </p:nvSpPr>
        <p:spPr>
          <a:xfrm>
            <a:off x="3117712" y="5274491"/>
            <a:ext cx="2709084" cy="208801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55A470C-401B-9D97-036E-EBCDFF090693}"/>
              </a:ext>
            </a:extLst>
          </p:cNvPr>
          <p:cNvSpPr/>
          <p:nvPr/>
        </p:nvSpPr>
        <p:spPr>
          <a:xfrm>
            <a:off x="3115639" y="5174497"/>
            <a:ext cx="2709084" cy="999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4BEADBD-C1EE-97DF-BFF4-6D00A9F1C2F9}"/>
              </a:ext>
            </a:extLst>
          </p:cNvPr>
          <p:cNvSpPr/>
          <p:nvPr/>
        </p:nvSpPr>
        <p:spPr>
          <a:xfrm>
            <a:off x="3117712" y="4970626"/>
            <a:ext cx="2709084" cy="208801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A500967-31B3-6AFB-4C08-9C80DCACDB52}"/>
              </a:ext>
            </a:extLst>
          </p:cNvPr>
          <p:cNvSpPr/>
          <p:nvPr/>
        </p:nvSpPr>
        <p:spPr>
          <a:xfrm>
            <a:off x="4152122" y="4764999"/>
            <a:ext cx="584188" cy="2056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7032E5-804F-3D94-4BE8-1ECB0F9230A2}"/>
              </a:ext>
            </a:extLst>
          </p:cNvPr>
          <p:cNvSpPr txBox="1"/>
          <p:nvPr/>
        </p:nvSpPr>
        <p:spPr>
          <a:xfrm>
            <a:off x="8913976" y="5132670"/>
            <a:ext cx="1220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389ED1-6176-A3A1-2C80-21D3D08BC5B8}"/>
              </a:ext>
            </a:extLst>
          </p:cNvPr>
          <p:cNvSpPr txBox="1"/>
          <p:nvPr/>
        </p:nvSpPr>
        <p:spPr>
          <a:xfrm>
            <a:off x="9210010" y="5386112"/>
            <a:ext cx="9404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Strips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BE9DAB4-AAA1-10F7-04C6-698635A33016}"/>
              </a:ext>
            </a:extLst>
          </p:cNvPr>
          <p:cNvSpPr/>
          <p:nvPr/>
        </p:nvSpPr>
        <p:spPr>
          <a:xfrm>
            <a:off x="8973986" y="5216817"/>
            <a:ext cx="142802" cy="9231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6E84119-0C1F-0357-511B-163A183ABF8B}"/>
              </a:ext>
            </a:extLst>
          </p:cNvPr>
          <p:cNvSpPr/>
          <p:nvPr/>
        </p:nvSpPr>
        <p:spPr>
          <a:xfrm>
            <a:off x="8973986" y="5463065"/>
            <a:ext cx="142802" cy="923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B2DECDB-5A26-BE32-657D-77C7A6645301}"/>
              </a:ext>
            </a:extLst>
          </p:cNvPr>
          <p:cNvSpPr txBox="1"/>
          <p:nvPr/>
        </p:nvSpPr>
        <p:spPr>
          <a:xfrm>
            <a:off x="3603634" y="4555859"/>
            <a:ext cx="1726601" cy="12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NTC 10 k</a:t>
            </a:r>
            <a:r>
              <a:rPr lang="el-G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295BAD6-A8D4-0BC0-8484-331E75123BB8}"/>
              </a:ext>
            </a:extLst>
          </p:cNvPr>
          <p:cNvSpPr/>
          <p:nvPr/>
        </p:nvSpPr>
        <p:spPr>
          <a:xfrm>
            <a:off x="5619084" y="4867813"/>
            <a:ext cx="207711" cy="1028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EDF75A3-2883-CBC5-7E59-F5EFE08D32F0}"/>
              </a:ext>
            </a:extLst>
          </p:cNvPr>
          <p:cNvSpPr/>
          <p:nvPr/>
        </p:nvSpPr>
        <p:spPr>
          <a:xfrm>
            <a:off x="5826795" y="4868587"/>
            <a:ext cx="140729" cy="4170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AB6D59E-3895-1453-E7E8-7DB2928101E7}"/>
              </a:ext>
            </a:extLst>
          </p:cNvPr>
          <p:cNvSpPr/>
          <p:nvPr/>
        </p:nvSpPr>
        <p:spPr>
          <a:xfrm>
            <a:off x="5969597" y="5179427"/>
            <a:ext cx="207711" cy="1028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08FF09C-13EE-A1F8-41E8-944EDC32516C}"/>
              </a:ext>
            </a:extLst>
          </p:cNvPr>
          <p:cNvSpPr/>
          <p:nvPr/>
        </p:nvSpPr>
        <p:spPr>
          <a:xfrm>
            <a:off x="6177308" y="4868587"/>
            <a:ext cx="142802" cy="4170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6BD676A-9A0D-D71E-FD48-C3047941E5FA}"/>
              </a:ext>
            </a:extLst>
          </p:cNvPr>
          <p:cNvSpPr/>
          <p:nvPr/>
        </p:nvSpPr>
        <p:spPr>
          <a:xfrm>
            <a:off x="6320110" y="4867813"/>
            <a:ext cx="207711" cy="1028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50151F7-24F1-FA74-2E45-FD9549D27633}"/>
              </a:ext>
            </a:extLst>
          </p:cNvPr>
          <p:cNvSpPr/>
          <p:nvPr/>
        </p:nvSpPr>
        <p:spPr>
          <a:xfrm>
            <a:off x="6322183" y="4976891"/>
            <a:ext cx="906664" cy="308795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57D4D32-ED8D-D4B7-C7F9-2C7156C0BF60}"/>
              </a:ext>
            </a:extLst>
          </p:cNvPr>
          <p:cNvSpPr/>
          <p:nvPr/>
        </p:nvSpPr>
        <p:spPr>
          <a:xfrm>
            <a:off x="5826795" y="5283220"/>
            <a:ext cx="1402052" cy="208801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D55658E4-9885-19A7-6DC6-C8E3C62439EC}"/>
              </a:ext>
            </a:extLst>
          </p:cNvPr>
          <p:cNvSpPr/>
          <p:nvPr/>
        </p:nvSpPr>
        <p:spPr>
          <a:xfrm>
            <a:off x="5826795" y="5493002"/>
            <a:ext cx="1402052" cy="940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E20E760-E7F6-A7A0-B23B-40EB5CBDB4E5}"/>
              </a:ext>
            </a:extLst>
          </p:cNvPr>
          <p:cNvSpPr/>
          <p:nvPr/>
        </p:nvSpPr>
        <p:spPr>
          <a:xfrm>
            <a:off x="7021136" y="4867812"/>
            <a:ext cx="207711" cy="1028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AFE5DC31-FCAF-7F0A-D274-7A6DB8D6AEE1}"/>
              </a:ext>
            </a:extLst>
          </p:cNvPr>
          <p:cNvSpPr/>
          <p:nvPr/>
        </p:nvSpPr>
        <p:spPr>
          <a:xfrm>
            <a:off x="7230920" y="4868587"/>
            <a:ext cx="140729" cy="7184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19804705-B0B8-E9C6-554C-728E2BEBCC88}"/>
              </a:ext>
            </a:extLst>
          </p:cNvPr>
          <p:cNvSpPr/>
          <p:nvPr/>
        </p:nvSpPr>
        <p:spPr>
          <a:xfrm>
            <a:off x="7371649" y="5484273"/>
            <a:ext cx="207711" cy="1028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FE3913A-8807-F43F-39B0-C9F6B67E90EB}"/>
              </a:ext>
            </a:extLst>
          </p:cNvPr>
          <p:cNvSpPr/>
          <p:nvPr/>
        </p:nvSpPr>
        <p:spPr>
          <a:xfrm>
            <a:off x="7579360" y="4868587"/>
            <a:ext cx="140729" cy="7184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36548DC-A211-3119-2568-EA4BFCB9D497}"/>
              </a:ext>
            </a:extLst>
          </p:cNvPr>
          <p:cNvSpPr/>
          <p:nvPr/>
        </p:nvSpPr>
        <p:spPr>
          <a:xfrm>
            <a:off x="7726308" y="4973445"/>
            <a:ext cx="906664" cy="869973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6E26EDA-7EA7-88F8-0784-5456DAC3E1FC}"/>
              </a:ext>
            </a:extLst>
          </p:cNvPr>
          <p:cNvSpPr/>
          <p:nvPr/>
        </p:nvSpPr>
        <p:spPr>
          <a:xfrm>
            <a:off x="7726579" y="4867812"/>
            <a:ext cx="207711" cy="1028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1E851579-3524-ADB5-F835-74A7F148A035}"/>
              </a:ext>
            </a:extLst>
          </p:cNvPr>
          <p:cNvSpPr/>
          <p:nvPr/>
        </p:nvSpPr>
        <p:spPr>
          <a:xfrm rot="5400000">
            <a:off x="4136744" y="5105790"/>
            <a:ext cx="29167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FE24140-1D5E-27E6-AF00-8AED2F1978D5}"/>
              </a:ext>
            </a:extLst>
          </p:cNvPr>
          <p:cNvSpPr txBox="1"/>
          <p:nvPr/>
        </p:nvSpPr>
        <p:spPr>
          <a:xfrm>
            <a:off x="5476281" y="4629697"/>
            <a:ext cx="1155395" cy="12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FF47C5D-DE31-30AC-F1B0-F6CF2D3A1F64}"/>
              </a:ext>
            </a:extLst>
          </p:cNvPr>
          <p:cNvSpPr txBox="1"/>
          <p:nvPr/>
        </p:nvSpPr>
        <p:spPr>
          <a:xfrm>
            <a:off x="6855615" y="4629697"/>
            <a:ext cx="1239778" cy="12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0C8B472-E92A-72C9-F470-4E1751ECCF2E}"/>
              </a:ext>
            </a:extLst>
          </p:cNvPr>
          <p:cNvSpPr/>
          <p:nvPr/>
        </p:nvSpPr>
        <p:spPr>
          <a:xfrm>
            <a:off x="6532239" y="4867812"/>
            <a:ext cx="482406" cy="1059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FBBB059-1A08-8176-15E0-34F3532014E1}"/>
              </a:ext>
            </a:extLst>
          </p:cNvPr>
          <p:cNvSpPr txBox="1"/>
          <p:nvPr/>
        </p:nvSpPr>
        <p:spPr>
          <a:xfrm>
            <a:off x="6215943" y="4216751"/>
            <a:ext cx="1155395" cy="12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Circuit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50EBE19A-1353-DE01-9737-D30A85065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46" y="997669"/>
            <a:ext cx="3954590" cy="3125857"/>
          </a:xfrm>
          <a:prstGeom prst="rect">
            <a:avLst/>
          </a:prstGeom>
        </p:spPr>
      </p:pic>
      <p:pic>
        <p:nvPicPr>
          <p:cNvPr id="36" name="Immagine 35" descr="Immagine che contiene scatola">
            <a:extLst>
              <a:ext uri="{FF2B5EF4-FFF2-40B4-BE49-F238E27FC236}">
                <a16:creationId xmlns:a16="http://schemas.microsoft.com/office/drawing/2014/main" id="{1B05093A-4447-3FDD-21C1-97FD1FCAE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39" y="1393319"/>
            <a:ext cx="689060" cy="6890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40B6EE35-1406-65D2-667B-C43AB2AFE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54" y="2082379"/>
            <a:ext cx="1328831" cy="1406089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45381CE7-6364-4805-4AC1-1E2CCA2C4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8" y="3527008"/>
            <a:ext cx="2660122" cy="779004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3A8FA7C-2B6D-F181-639A-4A3D68AFA428}"/>
              </a:ext>
            </a:extLst>
          </p:cNvPr>
          <p:cNvSpPr txBox="1"/>
          <p:nvPr/>
        </p:nvSpPr>
        <p:spPr>
          <a:xfrm>
            <a:off x="704274" y="1192030"/>
            <a:ext cx="13936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SMD NTC 10k</a:t>
            </a:r>
            <a:r>
              <a:rPr lang="el-G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it-IT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0FB5AD9-0000-7196-569D-4B161F25FCF8}"/>
              </a:ext>
            </a:extLst>
          </p:cNvPr>
          <p:cNvSpPr txBox="1"/>
          <p:nvPr/>
        </p:nvSpPr>
        <p:spPr>
          <a:xfrm>
            <a:off x="5828771" y="988687"/>
            <a:ext cx="1400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Feedback</a:t>
            </a:r>
          </a:p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Interlock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Monitoring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54F1742-DAF1-F982-368E-55C6AED38177}"/>
              </a:ext>
            </a:extLst>
          </p:cNvPr>
          <p:cNvSpPr txBox="1"/>
          <p:nvPr/>
        </p:nvSpPr>
        <p:spPr>
          <a:xfrm>
            <a:off x="4649126" y="2524312"/>
            <a:ext cx="306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it-IT" sz="1000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8D6E1BC-B268-A537-8325-D999EB914B80}"/>
              </a:ext>
            </a:extLst>
          </p:cNvPr>
          <p:cNvSpPr txBox="1"/>
          <p:nvPr/>
        </p:nvSpPr>
        <p:spPr>
          <a:xfrm>
            <a:off x="6131529" y="2679663"/>
            <a:ext cx="234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it-IT" sz="1000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FFD8EFE-86D7-8A30-097C-AD6FB3691617}"/>
              </a:ext>
            </a:extLst>
          </p:cNvPr>
          <p:cNvSpPr txBox="1"/>
          <p:nvPr/>
        </p:nvSpPr>
        <p:spPr>
          <a:xfrm>
            <a:off x="3400557" y="3087011"/>
            <a:ext cx="234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it-IT" sz="1000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D6A22BA1-B863-E017-1DA5-773F5CF19AC5}"/>
              </a:ext>
            </a:extLst>
          </p:cNvPr>
          <p:cNvSpPr txBox="1"/>
          <p:nvPr/>
        </p:nvSpPr>
        <p:spPr>
          <a:xfrm>
            <a:off x="3400557" y="1582891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it-IT" sz="1000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F2872A4-3519-D1BB-3473-56A5954EABD1}"/>
              </a:ext>
            </a:extLst>
          </p:cNvPr>
          <p:cNvSpPr txBox="1"/>
          <p:nvPr/>
        </p:nvSpPr>
        <p:spPr>
          <a:xfrm>
            <a:off x="5330235" y="3482118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it-IT" sz="1000" dirty="0"/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CAC1859A-AC68-0E44-ACBE-55260FAB0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254" y="1050671"/>
            <a:ext cx="3932275" cy="3072855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52B4C6B-1BB2-9631-062F-C0C2E7799621}"/>
              </a:ext>
            </a:extLst>
          </p:cNvPr>
          <p:cNvSpPr txBox="1"/>
          <p:nvPr/>
        </p:nvSpPr>
        <p:spPr>
          <a:xfrm>
            <a:off x="8226469" y="1782075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it-IT" sz="1000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FECDF53B-21C0-9F9F-0026-086393CBB1CC}"/>
              </a:ext>
            </a:extLst>
          </p:cNvPr>
          <p:cNvSpPr txBox="1"/>
          <p:nvPr/>
        </p:nvSpPr>
        <p:spPr>
          <a:xfrm>
            <a:off x="9627526" y="2522846"/>
            <a:ext cx="306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it-IT" sz="1000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263C30C-6BA5-77F1-9DBF-476459688648}"/>
              </a:ext>
            </a:extLst>
          </p:cNvPr>
          <p:cNvSpPr txBox="1"/>
          <p:nvPr/>
        </p:nvSpPr>
        <p:spPr>
          <a:xfrm>
            <a:off x="8255323" y="3137811"/>
            <a:ext cx="234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it-IT" sz="1000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DFD4ABC-153A-05F7-15C6-5FBFACDFF59B}"/>
              </a:ext>
            </a:extLst>
          </p:cNvPr>
          <p:cNvSpPr txBox="1"/>
          <p:nvPr/>
        </p:nvSpPr>
        <p:spPr>
          <a:xfrm>
            <a:off x="10429285" y="3527008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it-IT" sz="1000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68155848-BE4B-8DF4-81CC-109FDD0EEEC2}"/>
              </a:ext>
            </a:extLst>
          </p:cNvPr>
          <p:cNvSpPr txBox="1"/>
          <p:nvPr/>
        </p:nvSpPr>
        <p:spPr>
          <a:xfrm>
            <a:off x="11252494" y="2748424"/>
            <a:ext cx="234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it-IT" sz="1000" dirty="0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07E1A2FB-385D-0BFE-9850-0F44148001BD}"/>
              </a:ext>
            </a:extLst>
          </p:cNvPr>
          <p:cNvSpPr/>
          <p:nvPr/>
        </p:nvSpPr>
        <p:spPr>
          <a:xfrm rot="5400000">
            <a:off x="4319746" y="5262088"/>
            <a:ext cx="60427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6A5F75AF-DB77-3565-BD06-8ABCDA1CBE5A}"/>
              </a:ext>
            </a:extLst>
          </p:cNvPr>
          <p:cNvCxnSpPr/>
          <p:nvPr/>
        </p:nvCxnSpPr>
        <p:spPr>
          <a:xfrm>
            <a:off x="6767513" y="4426744"/>
            <a:ext cx="0" cy="397669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4F99A7BD-004F-24D7-B929-27419D7932F1}"/>
              </a:ext>
            </a:extLst>
          </p:cNvPr>
          <p:cNvCxnSpPr>
            <a:cxnSpLocks/>
          </p:cNvCxnSpPr>
          <p:nvPr/>
        </p:nvCxnSpPr>
        <p:spPr>
          <a:xfrm>
            <a:off x="2819400" y="4970625"/>
            <a:ext cx="0" cy="872793"/>
          </a:xfrm>
          <a:prstGeom prst="straightConnector1">
            <a:avLst/>
          </a:prstGeom>
          <a:ln w="9525">
            <a:solidFill>
              <a:schemeClr val="tx1"/>
            </a:solidFill>
            <a:headEnd type="arrow" w="sm" len="lg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5ED23D16-E824-C7B4-838B-8D37ABCEAE10}"/>
              </a:ext>
            </a:extLst>
          </p:cNvPr>
          <p:cNvSpPr txBox="1"/>
          <p:nvPr/>
        </p:nvSpPr>
        <p:spPr>
          <a:xfrm>
            <a:off x="1914396" y="5194225"/>
            <a:ext cx="8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 mm</a:t>
            </a:r>
          </a:p>
        </p:txBody>
      </p:sp>
      <p:sp>
        <p:nvSpPr>
          <p:cNvPr id="56" name="Segnaposto data 13">
            <a:extLst>
              <a:ext uri="{FF2B5EF4-FFF2-40B4-BE49-F238E27FC236}">
                <a16:creationId xmlns:a16="http://schemas.microsoft.com/office/drawing/2014/main" id="{33896BC9-5E70-9113-D83F-F919D305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57" name="Segnaposto piè di pagina 7">
            <a:extLst>
              <a:ext uri="{FF2B5EF4-FFF2-40B4-BE49-F238E27FC236}">
                <a16:creationId xmlns:a16="http://schemas.microsoft.com/office/drawing/2014/main" id="{317F37C6-4D55-EC1A-6555-E8933BAA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Segnaposto numero diapositiva 6">
            <a:extLst>
              <a:ext uri="{FF2B5EF4-FFF2-40B4-BE49-F238E27FC236}">
                <a16:creationId xmlns:a16="http://schemas.microsoft.com/office/drawing/2014/main" id="{D22D6B78-1CE9-4384-E931-D2B6003E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F91CB77F-18C7-D2C1-4E77-292ABA7FC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E657AE89-D71D-58EB-766F-12E6D3B0D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71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13">
            <a:extLst>
              <a:ext uri="{FF2B5EF4-FFF2-40B4-BE49-F238E27FC236}">
                <a16:creationId xmlns:a16="http://schemas.microsoft.com/office/drawing/2014/main" id="{990D65C1-43C3-B90D-AAED-5B4C35CE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6" name="Segnaposto piè di pagina 7">
            <a:extLst>
              <a:ext uri="{FF2B5EF4-FFF2-40B4-BE49-F238E27FC236}">
                <a16:creationId xmlns:a16="http://schemas.microsoft.com/office/drawing/2014/main" id="{E5ED5B06-6BB0-1FF4-3682-F5CDADFB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8166F4-9F4F-412C-9EF2-5E2F0303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testo, interno&#10;&#10;Descrizione generata automaticamente">
            <a:extLst>
              <a:ext uri="{FF2B5EF4-FFF2-40B4-BE49-F238E27FC236}">
                <a16:creationId xmlns:a16="http://schemas.microsoft.com/office/drawing/2014/main" id="{989A82A7-8439-C6C1-84CD-A825388B72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7" r="6891" b="7091"/>
          <a:stretch/>
        </p:blipFill>
        <p:spPr>
          <a:xfrm>
            <a:off x="120650" y="1584325"/>
            <a:ext cx="3689350" cy="3689350"/>
          </a:xfrm>
          <a:prstGeom prst="rect">
            <a:avLst/>
          </a:prstGeom>
        </p:spPr>
      </p:pic>
      <p:pic>
        <p:nvPicPr>
          <p:cNvPr id="9" name="Immagine 8" descr="Immagine che contiene interno, forno, elettrodomestico, aperto&#10;&#10;Descrizione generata automaticamente">
            <a:extLst>
              <a:ext uri="{FF2B5EF4-FFF2-40B4-BE49-F238E27FC236}">
                <a16:creationId xmlns:a16="http://schemas.microsoft.com/office/drawing/2014/main" id="{F9823953-104F-745F-0E17-F12A6F1EA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1128182"/>
            <a:ext cx="3835400" cy="5113867"/>
          </a:xfrm>
          <a:prstGeom prst="rect">
            <a:avLst/>
          </a:prstGeom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B5FA4982-0CE3-A714-CA70-9C846FC6721A}"/>
              </a:ext>
            </a:extLst>
          </p:cNvPr>
          <p:cNvSpPr/>
          <p:nvPr/>
        </p:nvSpPr>
        <p:spPr>
          <a:xfrm>
            <a:off x="3867150" y="3348565"/>
            <a:ext cx="469900" cy="342900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99FEED6B-74F2-C5BB-8D22-B6737BF973AE}"/>
              </a:ext>
            </a:extLst>
          </p:cNvPr>
          <p:cNvSpPr/>
          <p:nvPr/>
        </p:nvSpPr>
        <p:spPr>
          <a:xfrm>
            <a:off x="8340725" y="3342215"/>
            <a:ext cx="469900" cy="342900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539AFF-CF2F-47A8-A893-80AEA0145A96}"/>
              </a:ext>
            </a:extLst>
          </p:cNvPr>
          <p:cNvSpPr txBox="1"/>
          <p:nvPr/>
        </p:nvSpPr>
        <p:spPr>
          <a:xfrm>
            <a:off x="9093200" y="1222667"/>
            <a:ext cx="2660650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carried out in the small climatic chamber of the Electronic Service at three temperatures: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-40°C, 0 °C and 40 °C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CD02F5A-EAA3-0AE4-0299-7D23A10A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817" y="2622916"/>
            <a:ext cx="2119416" cy="7192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53DB400-6D36-FD4F-DD7F-9A295F8BB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0" y="3342214"/>
            <a:ext cx="3213100" cy="287072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DD320E6-EB9F-5B85-43E4-B5493A63A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4985" y="4232808"/>
            <a:ext cx="1565797" cy="73189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9627417-B986-3C8D-26D5-A4FCDABFA442}"/>
              </a:ext>
            </a:extLst>
          </p:cNvPr>
          <p:cNvSpPr txBox="1"/>
          <p:nvPr/>
        </p:nvSpPr>
        <p:spPr>
          <a:xfrm rot="16200000">
            <a:off x="8440837" y="4483790"/>
            <a:ext cx="654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[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A039EA9-53D8-CE54-08D0-98653122B460}"/>
              </a:ext>
            </a:extLst>
          </p:cNvPr>
          <p:cNvSpPr txBox="1"/>
          <p:nvPr/>
        </p:nvSpPr>
        <p:spPr>
          <a:xfrm>
            <a:off x="636916" y="4500575"/>
            <a:ext cx="96603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NTC 10 k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it-IT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69B8378-5333-E76D-9ACB-4918F334DC4D}"/>
              </a:ext>
            </a:extLst>
          </p:cNvPr>
          <p:cNvCxnSpPr>
            <a:cxnSpLocks/>
          </p:cNvCxnSpPr>
          <p:nvPr/>
        </p:nvCxnSpPr>
        <p:spPr>
          <a:xfrm flipH="1" flipV="1">
            <a:off x="939800" y="4413250"/>
            <a:ext cx="57150" cy="13970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A8D7B5A-130B-3C5B-55CE-61B2B5767162}"/>
              </a:ext>
            </a:extLst>
          </p:cNvPr>
          <p:cNvSpPr txBox="1"/>
          <p:nvPr/>
        </p:nvSpPr>
        <p:spPr>
          <a:xfrm>
            <a:off x="821220" y="3952203"/>
            <a:ext cx="96603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PT100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365EB247-E2D6-DCC9-6EF9-3B67A02CF890}"/>
              </a:ext>
            </a:extLst>
          </p:cNvPr>
          <p:cNvCxnSpPr>
            <a:cxnSpLocks/>
          </p:cNvCxnSpPr>
          <p:nvPr/>
        </p:nvCxnSpPr>
        <p:spPr>
          <a:xfrm flipV="1">
            <a:off x="1519127" y="3860512"/>
            <a:ext cx="277503" cy="143962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C0DCC82F-212B-B919-B696-CB83D30FDD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17" y="119291"/>
            <a:ext cx="2688569" cy="112785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D63D5C3-0DFD-99FE-D8BE-3D7945286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0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0982B3A-7E75-2693-1B8A-32A169E1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7" y="94809"/>
            <a:ext cx="2688569" cy="1127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DAD5DAA-C065-008C-D165-1159BE49F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7" name="Segnaposto data 13">
            <a:extLst>
              <a:ext uri="{FF2B5EF4-FFF2-40B4-BE49-F238E27FC236}">
                <a16:creationId xmlns:a16="http://schemas.microsoft.com/office/drawing/2014/main" id="{8BE1BB76-88D6-C59A-CD8C-31A40196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5C5877D-AF71-3125-DC95-9AB957C0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0ACA9D5F-A03A-5E37-B967-6C1E3EDE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634D205-B1C9-620B-7A68-0E3873FAC707}"/>
              </a:ext>
            </a:extLst>
          </p:cNvPr>
          <p:cNvCxnSpPr>
            <a:cxnSpLocks/>
          </p:cNvCxnSpPr>
          <p:nvPr/>
        </p:nvCxnSpPr>
        <p:spPr>
          <a:xfrm>
            <a:off x="2045110" y="1011980"/>
            <a:ext cx="0" cy="5312620"/>
          </a:xfrm>
          <a:prstGeom prst="line">
            <a:avLst/>
          </a:prstGeom>
          <a:ln w="38100">
            <a:solidFill>
              <a:srgbClr val="1B0F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B5C2C3E-7DF3-3D01-F754-9D0965690C82}"/>
              </a:ext>
            </a:extLst>
          </p:cNvPr>
          <p:cNvCxnSpPr>
            <a:cxnSpLocks/>
          </p:cNvCxnSpPr>
          <p:nvPr/>
        </p:nvCxnSpPr>
        <p:spPr>
          <a:xfrm>
            <a:off x="10125644" y="1011980"/>
            <a:ext cx="0" cy="5312620"/>
          </a:xfrm>
          <a:prstGeom prst="line">
            <a:avLst/>
          </a:prstGeom>
          <a:ln w="38100">
            <a:solidFill>
              <a:srgbClr val="1B0F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C3960B-0DEC-E646-3EF1-FC05AC1D70B8}"/>
              </a:ext>
            </a:extLst>
          </p:cNvPr>
          <p:cNvSpPr txBox="1"/>
          <p:nvPr/>
        </p:nvSpPr>
        <p:spPr>
          <a:xfrm>
            <a:off x="512447" y="1555183"/>
            <a:ext cx="111747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Climatic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Chamber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41E8FF8-486F-3E01-A9F2-6BD5BEBECF8D}"/>
              </a:ext>
            </a:extLst>
          </p:cNvPr>
          <p:cNvCxnSpPr>
            <a:cxnSpLocks/>
          </p:cNvCxnSpPr>
          <p:nvPr/>
        </p:nvCxnSpPr>
        <p:spPr>
          <a:xfrm>
            <a:off x="1317977" y="2145898"/>
            <a:ext cx="623894" cy="5799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AE99B307-33CB-9E0B-991A-313C402FB2E6}"/>
              </a:ext>
            </a:extLst>
          </p:cNvPr>
          <p:cNvSpPr/>
          <p:nvPr/>
        </p:nvSpPr>
        <p:spPr>
          <a:xfrm rot="5400000">
            <a:off x="5955838" y="4168247"/>
            <a:ext cx="2381250" cy="791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F7D67D4-DF8E-D482-AC91-0F3A56CB8AB2}"/>
              </a:ext>
            </a:extLst>
          </p:cNvPr>
          <p:cNvSpPr/>
          <p:nvPr/>
        </p:nvSpPr>
        <p:spPr>
          <a:xfrm rot="5400000">
            <a:off x="6060834" y="4170602"/>
            <a:ext cx="2012951" cy="791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B9F43C1-3C38-4573-FA5A-367563E664F3}"/>
              </a:ext>
            </a:extLst>
          </p:cNvPr>
          <p:cNvSpPr/>
          <p:nvPr/>
        </p:nvSpPr>
        <p:spPr>
          <a:xfrm>
            <a:off x="4725637" y="3017198"/>
            <a:ext cx="2381249" cy="791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B4D8F2-C4D2-2565-62E5-65B5D57B5FB7}"/>
              </a:ext>
            </a:extLst>
          </p:cNvPr>
          <p:cNvSpPr/>
          <p:nvPr/>
        </p:nvSpPr>
        <p:spPr>
          <a:xfrm rot="16200000">
            <a:off x="3495435" y="4168246"/>
            <a:ext cx="2381250" cy="791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1CCA096-99A0-7395-53F4-C607F31B67B9}"/>
              </a:ext>
            </a:extLst>
          </p:cNvPr>
          <p:cNvSpPr/>
          <p:nvPr/>
        </p:nvSpPr>
        <p:spPr>
          <a:xfrm>
            <a:off x="4728588" y="5319296"/>
            <a:ext cx="2381250" cy="791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204DA38-D465-9546-405D-EC978F258A8D}"/>
              </a:ext>
            </a:extLst>
          </p:cNvPr>
          <p:cNvGrpSpPr/>
          <p:nvPr/>
        </p:nvGrpSpPr>
        <p:grpSpPr>
          <a:xfrm>
            <a:off x="5690874" y="2039128"/>
            <a:ext cx="410105" cy="1308551"/>
            <a:chOff x="5820414" y="2501730"/>
            <a:chExt cx="410105" cy="1308551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84D76C30-3077-B9D0-75E5-4E4B84961299}"/>
                </a:ext>
              </a:extLst>
            </p:cNvPr>
            <p:cNvSpPr/>
            <p:nvPr/>
          </p:nvSpPr>
          <p:spPr>
            <a:xfrm>
              <a:off x="5964266" y="2524591"/>
              <a:ext cx="140555" cy="124394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B48C2E10-E496-917B-BE0A-DF91577B1721}"/>
                </a:ext>
              </a:extLst>
            </p:cNvPr>
            <p:cNvSpPr/>
            <p:nvPr/>
          </p:nvSpPr>
          <p:spPr>
            <a:xfrm>
              <a:off x="5820414" y="3764562"/>
              <a:ext cx="391952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B11DBD30-511A-2FD1-1DB2-883DB6077C4C}"/>
                </a:ext>
              </a:extLst>
            </p:cNvPr>
            <p:cNvSpPr/>
            <p:nvPr/>
          </p:nvSpPr>
          <p:spPr>
            <a:xfrm>
              <a:off x="5838567" y="2501730"/>
              <a:ext cx="391952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Rettangolo 22">
            <a:extLst>
              <a:ext uri="{FF2B5EF4-FFF2-40B4-BE49-F238E27FC236}">
                <a16:creationId xmlns:a16="http://schemas.microsoft.com/office/drawing/2014/main" id="{2A8E9C0D-5B8B-613E-807A-201CD9C1440E}"/>
              </a:ext>
            </a:extLst>
          </p:cNvPr>
          <p:cNvSpPr/>
          <p:nvPr/>
        </p:nvSpPr>
        <p:spPr>
          <a:xfrm>
            <a:off x="5841141" y="5235045"/>
            <a:ext cx="127361" cy="247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curvo 23">
            <a:extLst>
              <a:ext uri="{FF2B5EF4-FFF2-40B4-BE49-F238E27FC236}">
                <a16:creationId xmlns:a16="http://schemas.microsoft.com/office/drawing/2014/main" id="{AAA8BE46-DAA1-1352-4B04-2F4FED67D325}"/>
              </a:ext>
            </a:extLst>
          </p:cNvPr>
          <p:cNvCxnSpPr>
            <a:cxnSpLocks/>
          </p:cNvCxnSpPr>
          <p:nvPr/>
        </p:nvCxnSpPr>
        <p:spPr>
          <a:xfrm rot="5400000">
            <a:off x="7275481" y="2542181"/>
            <a:ext cx="1376218" cy="1014078"/>
          </a:xfrm>
          <a:prstGeom prst="curvedConnector3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curvo 24">
            <a:extLst>
              <a:ext uri="{FF2B5EF4-FFF2-40B4-BE49-F238E27FC236}">
                <a16:creationId xmlns:a16="http://schemas.microsoft.com/office/drawing/2014/main" id="{22177A98-0FBD-7887-B2EB-7AFD83205A21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77621" y="4383909"/>
            <a:ext cx="1251824" cy="1069354"/>
          </a:xfrm>
          <a:prstGeom prst="curvedConnector3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>
            <a:extLst>
              <a:ext uri="{FF2B5EF4-FFF2-40B4-BE49-F238E27FC236}">
                <a16:creationId xmlns:a16="http://schemas.microsoft.com/office/drawing/2014/main" id="{176CF57E-9F44-70D2-270A-AAE7C853B3DE}"/>
              </a:ext>
            </a:extLst>
          </p:cNvPr>
          <p:cNvSpPr/>
          <p:nvPr/>
        </p:nvSpPr>
        <p:spPr>
          <a:xfrm rot="16200000">
            <a:off x="3237984" y="4141149"/>
            <a:ext cx="2679700" cy="12699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8EF5B73-6329-A3CC-536D-2CB1B67A6ACD}"/>
              </a:ext>
            </a:extLst>
          </p:cNvPr>
          <p:cNvSpPr/>
          <p:nvPr/>
        </p:nvSpPr>
        <p:spPr>
          <a:xfrm>
            <a:off x="4621054" y="5407971"/>
            <a:ext cx="1205074" cy="1365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F3B279BE-30F1-8BB1-D460-B90CC25A3F7A}"/>
              </a:ext>
            </a:extLst>
          </p:cNvPr>
          <p:cNvSpPr/>
          <p:nvPr/>
        </p:nvSpPr>
        <p:spPr>
          <a:xfrm>
            <a:off x="5983514" y="5407972"/>
            <a:ext cx="1202525" cy="1365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C9B22A3-E523-9780-4C5D-849AEB85D5E2}"/>
              </a:ext>
            </a:extLst>
          </p:cNvPr>
          <p:cNvSpPr/>
          <p:nvPr/>
        </p:nvSpPr>
        <p:spPr>
          <a:xfrm>
            <a:off x="4641333" y="2864795"/>
            <a:ext cx="1184794" cy="13970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0FC6EE1-93A8-D0F1-BB54-E207BE77DADC}"/>
              </a:ext>
            </a:extLst>
          </p:cNvPr>
          <p:cNvSpPr/>
          <p:nvPr/>
        </p:nvSpPr>
        <p:spPr>
          <a:xfrm>
            <a:off x="5983513" y="2874637"/>
            <a:ext cx="1202525" cy="13970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7619982-BBE9-94BC-C2AA-C4E462A8D43B}"/>
              </a:ext>
            </a:extLst>
          </p:cNvPr>
          <p:cNvSpPr txBox="1"/>
          <p:nvPr/>
        </p:nvSpPr>
        <p:spPr>
          <a:xfrm>
            <a:off x="4216759" y="1820955"/>
            <a:ext cx="139362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Air Inlet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511A171-8360-8327-0486-159291007030}"/>
              </a:ext>
            </a:extLst>
          </p:cNvPr>
          <p:cNvCxnSpPr>
            <a:cxnSpLocks/>
          </p:cNvCxnSpPr>
          <p:nvPr/>
        </p:nvCxnSpPr>
        <p:spPr>
          <a:xfrm>
            <a:off x="5186802" y="2158599"/>
            <a:ext cx="623894" cy="5799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355B0A2-6BFA-0784-9589-FBF6A714D71E}"/>
              </a:ext>
            </a:extLst>
          </p:cNvPr>
          <p:cNvSpPr txBox="1"/>
          <p:nvPr/>
        </p:nvSpPr>
        <p:spPr>
          <a:xfrm>
            <a:off x="3975101" y="5815958"/>
            <a:ext cx="158784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Air Exhaust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A4769BB1-2CDE-C655-224C-4E93B5F646FE}"/>
              </a:ext>
            </a:extLst>
          </p:cNvPr>
          <p:cNvCxnSpPr>
            <a:cxnSpLocks/>
          </p:cNvCxnSpPr>
          <p:nvPr/>
        </p:nvCxnSpPr>
        <p:spPr>
          <a:xfrm flipV="1">
            <a:off x="5401893" y="5594454"/>
            <a:ext cx="408803" cy="2160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405A094-64C4-F7EA-A8F8-8FF41A5388C0}"/>
              </a:ext>
            </a:extLst>
          </p:cNvPr>
          <p:cNvSpPr txBox="1"/>
          <p:nvPr/>
        </p:nvSpPr>
        <p:spPr>
          <a:xfrm>
            <a:off x="2486681" y="3777417"/>
            <a:ext cx="139362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Insulating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B6F2EA46-F3E3-BAF4-6FF3-089F8D81DAAB}"/>
              </a:ext>
            </a:extLst>
          </p:cNvPr>
          <p:cNvCxnSpPr>
            <a:cxnSpLocks/>
          </p:cNvCxnSpPr>
          <p:nvPr/>
        </p:nvCxnSpPr>
        <p:spPr>
          <a:xfrm>
            <a:off x="3924300" y="4069805"/>
            <a:ext cx="54034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06D3423-37FE-0A8F-C8DE-BC0A0309FF90}"/>
              </a:ext>
            </a:extLst>
          </p:cNvPr>
          <p:cNvSpPr txBox="1"/>
          <p:nvPr/>
        </p:nvSpPr>
        <p:spPr>
          <a:xfrm>
            <a:off x="6082826" y="4638256"/>
            <a:ext cx="82431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Heater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A042DCFB-10DB-D67B-307A-22ABACB938AF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6494982" y="4104997"/>
            <a:ext cx="475984" cy="5332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9D60932-340F-1150-D112-F91F0A8CD899}"/>
              </a:ext>
            </a:extLst>
          </p:cNvPr>
          <p:cNvSpPr txBox="1"/>
          <p:nvPr/>
        </p:nvSpPr>
        <p:spPr>
          <a:xfrm>
            <a:off x="4781910" y="4164210"/>
            <a:ext cx="117628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Box</a:t>
            </a:r>
          </a:p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(Dew Point &lt;-30 °C)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A8C0F7C4-747C-45C2-40F4-30CC263608A4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5164268" y="3116061"/>
            <a:ext cx="205782" cy="10481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5848639-CAB1-4AC1-F322-1818B4369A6F}"/>
              </a:ext>
            </a:extLst>
          </p:cNvPr>
          <p:cNvSpPr txBox="1"/>
          <p:nvPr/>
        </p:nvSpPr>
        <p:spPr>
          <a:xfrm>
            <a:off x="4127977" y="1011980"/>
            <a:ext cx="3576569" cy="338554"/>
          </a:xfrm>
          <a:prstGeom prst="rect">
            <a:avLst/>
          </a:prstGeom>
          <a:noFill/>
          <a:ln w="19050">
            <a:solidFill>
              <a:srgbClr val="1B0FB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Climatic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Chamber Dew Point -60 °C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7700C9E-71C1-8AF1-8691-77D8F20FD3CF}"/>
              </a:ext>
            </a:extLst>
          </p:cNvPr>
          <p:cNvSpPr txBox="1"/>
          <p:nvPr/>
        </p:nvSpPr>
        <p:spPr>
          <a:xfrm>
            <a:off x="8245271" y="3558316"/>
            <a:ext cx="1358116" cy="584775"/>
          </a:xfrm>
          <a:prstGeom prst="rect">
            <a:avLst/>
          </a:prstGeom>
          <a:noFill/>
          <a:ln w="19050">
            <a:solidFill>
              <a:srgbClr val="1B0FB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Dry Air -55 °C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747598D-1467-4A77-AFBE-43BC513043D0}"/>
              </a:ext>
            </a:extLst>
          </p:cNvPr>
          <p:cNvSpPr txBox="1"/>
          <p:nvPr/>
        </p:nvSpPr>
        <p:spPr>
          <a:xfrm>
            <a:off x="5548087" y="3398938"/>
            <a:ext cx="108528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Aluminum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panel</a:t>
            </a:r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2D3C5FC7-D30A-393D-DEAA-714D02C1D6FF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6090730" y="3142170"/>
            <a:ext cx="443709" cy="2567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6EF3D3DA-E5DA-A017-08B3-A6D1F276DF6C}"/>
              </a:ext>
            </a:extLst>
          </p:cNvPr>
          <p:cNvCxnSpPr>
            <a:cxnSpLocks/>
          </p:cNvCxnSpPr>
          <p:nvPr/>
        </p:nvCxnSpPr>
        <p:spPr>
          <a:xfrm>
            <a:off x="6531501" y="3140869"/>
            <a:ext cx="57538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472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9AC4BBC7-54FF-7BEF-D9BA-B4940DF6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9" y="39448"/>
            <a:ext cx="2688569" cy="112785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F586993-6FE6-0F46-1C2A-7B4E21F6A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12" y="0"/>
            <a:ext cx="1158240" cy="11033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4F784E6-B267-6709-2F94-4C4CA6F97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3" y="1047750"/>
            <a:ext cx="3943350" cy="5257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3710B2D-EA13-7476-5206-8452A6BB38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62" y="1047750"/>
            <a:ext cx="3943350" cy="5257800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1AD633B-F67A-427B-B2FB-A539B88CF36F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986719" y="3209925"/>
            <a:ext cx="651581" cy="186541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54D04A-B6FE-65EE-0902-230AE8FEDC94}"/>
              </a:ext>
            </a:extLst>
          </p:cNvPr>
          <p:cNvSpPr txBox="1"/>
          <p:nvPr/>
        </p:nvSpPr>
        <p:spPr>
          <a:xfrm>
            <a:off x="303388" y="5075336"/>
            <a:ext cx="1366662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Air Exhaust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71A62CE-E640-A928-AFEE-0E7A9B0766CA}"/>
              </a:ext>
            </a:extLst>
          </p:cNvPr>
          <p:cNvCxnSpPr>
            <a:cxnSpLocks/>
          </p:cNvCxnSpPr>
          <p:nvPr/>
        </p:nvCxnSpPr>
        <p:spPr>
          <a:xfrm flipV="1">
            <a:off x="4831644" y="4142630"/>
            <a:ext cx="424215" cy="16676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F21023-EC27-4B92-B5AE-C611D4BD57EF}"/>
              </a:ext>
            </a:extLst>
          </p:cNvPr>
          <p:cNvSpPr txBox="1"/>
          <p:nvPr/>
        </p:nvSpPr>
        <p:spPr>
          <a:xfrm>
            <a:off x="4515512" y="5814218"/>
            <a:ext cx="1366662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Air Inlet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B4FCD5D-D775-D220-5823-C68C841CBD8B}"/>
              </a:ext>
            </a:extLst>
          </p:cNvPr>
          <p:cNvCxnSpPr>
            <a:cxnSpLocks/>
          </p:cNvCxnSpPr>
          <p:nvPr/>
        </p:nvCxnSpPr>
        <p:spPr>
          <a:xfrm flipH="1" flipV="1">
            <a:off x="5521832" y="4752975"/>
            <a:ext cx="1831468" cy="63013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F889F0-9D61-0AFB-1D8A-7ACC6E859665}"/>
              </a:ext>
            </a:extLst>
          </p:cNvPr>
          <p:cNvSpPr txBox="1"/>
          <p:nvPr/>
        </p:nvSpPr>
        <p:spPr>
          <a:xfrm>
            <a:off x="6939669" y="5395118"/>
            <a:ext cx="1366662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 cables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5B54DB5-6C4A-7187-F45E-EBEA2FC243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353" y="1349077"/>
            <a:ext cx="3491359" cy="4655145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CC671C6-58DC-463A-5AC2-8C195E6085B3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0511430" y="1321195"/>
            <a:ext cx="280395" cy="8028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C5CCBC4-5329-F188-A79B-834C811A4BBA}"/>
              </a:ext>
            </a:extLst>
          </p:cNvPr>
          <p:cNvSpPr txBox="1"/>
          <p:nvPr/>
        </p:nvSpPr>
        <p:spPr>
          <a:xfrm>
            <a:off x="9353551" y="1013418"/>
            <a:ext cx="2315758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mm thick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aluminum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sheet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egnaposto data 13">
            <a:extLst>
              <a:ext uri="{FF2B5EF4-FFF2-40B4-BE49-F238E27FC236}">
                <a16:creationId xmlns:a16="http://schemas.microsoft.com/office/drawing/2014/main" id="{F2024957-DDAD-5644-E388-CB5C1C39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07/06/2023</a:t>
            </a:r>
          </a:p>
        </p:txBody>
      </p:sp>
      <p:sp>
        <p:nvSpPr>
          <p:cNvPr id="17" name="Segnaposto piè di pagina 7">
            <a:extLst>
              <a:ext uri="{FF2B5EF4-FFF2-40B4-BE49-F238E27FC236}">
                <a16:creationId xmlns:a16="http://schemas.microsoft.com/office/drawing/2014/main" id="{175B2577-D388-4E98-3F2D-5154CF04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Gianmario Cesarini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egnaposto numero diapositiva 6">
            <a:extLst>
              <a:ext uri="{FF2B5EF4-FFF2-40B4-BE49-F238E27FC236}">
                <a16:creationId xmlns:a16="http://schemas.microsoft.com/office/drawing/2014/main" id="{A1B9EC36-AB7F-7E64-DB42-89011124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9167D4-EC07-4DC6-9A06-049B9F13E3C2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237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933</Words>
  <Application>Microsoft Office PowerPoint</Application>
  <PresentationFormat>Widescreen</PresentationFormat>
  <Paragraphs>294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CIF 12/2021</dc:title>
  <dc:creator>croce</dc:creator>
  <cp:lastModifiedBy>Gianmario Cesarini</cp:lastModifiedBy>
  <cp:revision>159</cp:revision>
  <dcterms:created xsi:type="dcterms:W3CDTF">2021-11-23T08:31:56Z</dcterms:created>
  <dcterms:modified xsi:type="dcterms:W3CDTF">2023-06-07T07:20:49Z</dcterms:modified>
</cp:coreProperties>
</file>