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9" r:id="rId3"/>
    <p:sldId id="360" r:id="rId4"/>
    <p:sldId id="361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7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93FA-634A-2048-844F-C04320094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48280-4A84-7F4D-B954-A5FD7362C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93F93-A591-D040-B568-841A4E81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49372-C42A-814B-96B2-4E339BE2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E6E1-1D16-2345-8D4D-96104934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017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54E9-FF35-F846-B0A9-5433844A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6DBC3-B413-EB4B-A74B-3581B56A7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13F45-B7C6-9D40-9B40-E2CE9CFF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9A93-3A53-6C4D-8C63-D8D77766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BD4F-E381-0344-B303-2EA0F552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7949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68A20-1D22-BC49-A9DF-2ABE45F1B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0662D-5B6D-E145-A00D-D2A11BE10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D8C7B-2F7F-A744-808E-C85186E6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1ABB0-3372-A447-AEA4-6FF47DBA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2984D-9E83-8D42-B47D-DA125C0A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7487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15CED-07E5-CB4B-BF04-CA4A1704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E293E-493D-5447-8A4B-1FE69025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DDA86-7AD8-B441-9CE9-87FB0C40C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BC961-985D-B243-A223-FF25BC70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6C32-663D-6242-B3F4-B7A55B19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5119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0488-0EE6-6049-A137-FC3CB0E5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4507F-5753-9B4E-8B22-90F55552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F3CEB-A7D6-8442-8AB0-5E84B05A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D9BE9-4FD0-1B41-9AB8-F263A95F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B88D-7C33-C642-8DC7-389CD488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1665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1C80-65A8-5948-BB14-0B718503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7E9C-A3AA-DA44-9665-23BE5A707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72EEF-8BAE-BC4A-9FC4-9B192F412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4974C-60D9-894E-8D68-ED9B31881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9FE7E-4A75-EA47-8A81-11886AC7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E2AEF-B632-5A44-B780-1DDCB112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143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718A-4F3C-C548-8C7D-D9E86618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5B9A3-5739-444D-BCF0-EC49BACF6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5D5C4-73A1-6647-866D-206078F85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CA95F-F6F0-E540-AA48-87AC618F8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8E5B1-0131-B845-82AF-52845F37B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1BEF6-672C-C548-B89A-CFFF86E6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8843A-BFA9-7B46-BC9D-56BE1A2D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B4AF1-5F7C-7B4F-B700-62575FFD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6200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8E30-D422-5D45-8960-330C237BB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8A427-69AF-7241-85F9-453CCCDA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E5551-75F5-A04F-B091-46D07542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7FC07-F13E-4446-846C-6BDFC7BF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0688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34C2D-7163-2247-85F3-926F8AB7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32996-3BDE-5644-A66B-163D6E18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1713F-F119-7944-B5DF-C40B65B0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516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264B-C467-9A4E-BCA2-37B96F1A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134CB-A256-674D-9D76-75EAE2891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C5B96-3AB9-6040-B91B-A5213EBED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DF5CB-D4B0-0940-AD81-43CADF62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5AEF6-A441-524F-AE47-5C8D9F68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BA409-03DA-0D4A-AF58-D7854EB9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8327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9068-70A4-3249-836F-552655F2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831CBF-7976-E349-B9A2-F793C3B05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E1DE2-CAD4-1C4F-82EE-0506834FD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E0B1-FBA7-3242-A5C4-C972C348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E9224-A3E9-204A-BCB3-BC13EBD6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87676-EB6A-0A4A-A372-1E06F950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7730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9FC12-C38A-674C-BE48-4CBB4C3A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C8703-76E6-314E-BC0F-74EB645D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251DD-76C0-EE4A-859C-E29A5F00F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7F0F-F4C0-A54E-B904-234F7A9D87AB}" type="datetimeFigureOut">
              <a:rPr lang="en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ED4EA-7472-C240-8514-579C8E755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44A46-6AF4-F148-9DE6-664A98265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0D18-E37C-244C-9A52-6BE5B8B03AA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26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63CE-71CC-8240-9A16-BD1D8D105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Tabella preliminare ITS3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20BDE-E35C-0741-B6AF-6109B4035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2544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32FCAE-2EEE-4C48-9E03-1D6B6252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486" y="136525"/>
            <a:ext cx="10515600" cy="803799"/>
          </a:xfrm>
        </p:spPr>
        <p:txBody>
          <a:bodyPr/>
          <a:lstStyle/>
          <a:p>
            <a:r>
              <a:rPr lang="en-IT" dirty="0"/>
              <a:t>OVERVIEW RICHIESTE ITS3 2021-2025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F2AB-2682-6346-B142-CACF419C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2C28-E853-6D4F-966C-1B0BB6B77A6E}" type="datetime1">
              <a:rPr lang="it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0A542-9136-944D-985B-C4A492ED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S. Beolé - ITS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BB51-DBD4-BE47-A285-184EEFC1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CDD8-6AEC-7346-B32B-810D32E16B1B}" type="slidenum">
              <a:rPr lang="en-IT" smtClean="0"/>
              <a:t>2</a:t>
            </a:fld>
            <a:endParaRPr lang="en-IT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46B947F-3FFA-694F-BA62-101E257659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48126"/>
              </p:ext>
            </p:extLst>
          </p:nvPr>
        </p:nvGraphicFramePr>
        <p:xfrm>
          <a:off x="714486" y="859370"/>
          <a:ext cx="10437420" cy="2009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489">
                  <a:extLst>
                    <a:ext uri="{9D8B030D-6E8A-4147-A177-3AD203B41FA5}">
                      <a16:colId xmlns:a16="http://schemas.microsoft.com/office/drawing/2014/main" val="2188883505"/>
                    </a:ext>
                  </a:extLst>
                </a:gridCol>
                <a:gridCol w="829388">
                  <a:extLst>
                    <a:ext uri="{9D8B030D-6E8A-4147-A177-3AD203B41FA5}">
                      <a16:colId xmlns:a16="http://schemas.microsoft.com/office/drawing/2014/main" val="1153736004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319264362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3057711443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1869876657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642264445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01749353"/>
                    </a:ext>
                  </a:extLst>
                </a:gridCol>
                <a:gridCol w="1433588">
                  <a:extLst>
                    <a:ext uri="{9D8B030D-6E8A-4147-A177-3AD203B41FA5}">
                      <a16:colId xmlns:a16="http://schemas.microsoft.com/office/drawing/2014/main" val="1989107357"/>
                    </a:ext>
                  </a:extLst>
                </a:gridCol>
                <a:gridCol w="1678290">
                  <a:extLst>
                    <a:ext uri="{9D8B030D-6E8A-4147-A177-3AD203B41FA5}">
                      <a16:colId xmlns:a16="http://schemas.microsoft.com/office/drawing/2014/main" val="2402382914"/>
                    </a:ext>
                  </a:extLst>
                </a:gridCol>
              </a:tblGrid>
              <a:tr h="616665">
                <a:tc>
                  <a:txBody>
                    <a:bodyPr/>
                    <a:lstStyle/>
                    <a:p>
                      <a:r>
                        <a:rPr lang="en-IT" sz="1400" dirty="0"/>
                        <a:t>tipo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/>
                        <a:t>2021 </a:t>
                      </a:r>
                    </a:p>
                    <a:p>
                      <a:pPr algn="ctr"/>
                      <a:r>
                        <a:rPr lang="en-IT" sz="1400"/>
                        <a:t>(k€)</a:t>
                      </a:r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2022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2024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2025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2026 (*)?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richiesta INFN 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ITS3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49390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700 (**)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9206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IT" sz="1400" dirty="0"/>
                        <a:t>Costruzione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250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400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400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86069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100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80481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viaggi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0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6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32FCAE-2EEE-4C48-9E03-1D6B6252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486" y="136525"/>
            <a:ext cx="10515600" cy="803799"/>
          </a:xfrm>
        </p:spPr>
        <p:txBody>
          <a:bodyPr/>
          <a:lstStyle/>
          <a:p>
            <a:r>
              <a:rPr lang="en-IT" dirty="0"/>
              <a:t>OVERVIEW RICHIESTE ITS3 2021-2025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F2AB-2682-6346-B142-CACF419C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2C28-E853-6D4F-966C-1B0BB6B77A6E}" type="datetime1">
              <a:rPr lang="it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0A542-9136-944D-985B-C4A492ED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S. Beolé - ITS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BB51-DBD4-BE47-A285-184EEFC1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CDD8-6AEC-7346-B32B-810D32E16B1B}" type="slidenum">
              <a:rPr lang="en-IT" smtClean="0"/>
              <a:t>3</a:t>
            </a:fld>
            <a:endParaRPr lang="en-IT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46B947F-3FFA-694F-BA62-101E25765995}"/>
              </a:ext>
            </a:extLst>
          </p:cNvPr>
          <p:cNvGraphicFramePr>
            <a:graphicFrameLocks/>
          </p:cNvGraphicFramePr>
          <p:nvPr/>
        </p:nvGraphicFramePr>
        <p:xfrm>
          <a:off x="714486" y="859370"/>
          <a:ext cx="10437420" cy="54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489">
                  <a:extLst>
                    <a:ext uri="{9D8B030D-6E8A-4147-A177-3AD203B41FA5}">
                      <a16:colId xmlns:a16="http://schemas.microsoft.com/office/drawing/2014/main" val="2188883505"/>
                    </a:ext>
                  </a:extLst>
                </a:gridCol>
                <a:gridCol w="829388">
                  <a:extLst>
                    <a:ext uri="{9D8B030D-6E8A-4147-A177-3AD203B41FA5}">
                      <a16:colId xmlns:a16="http://schemas.microsoft.com/office/drawing/2014/main" val="1153736004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319264362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3057711443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1869876657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642264445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01749353"/>
                    </a:ext>
                  </a:extLst>
                </a:gridCol>
                <a:gridCol w="1433588">
                  <a:extLst>
                    <a:ext uri="{9D8B030D-6E8A-4147-A177-3AD203B41FA5}">
                      <a16:colId xmlns:a16="http://schemas.microsoft.com/office/drawing/2014/main" val="1989107357"/>
                    </a:ext>
                  </a:extLst>
                </a:gridCol>
                <a:gridCol w="1678290">
                  <a:extLst>
                    <a:ext uri="{9D8B030D-6E8A-4147-A177-3AD203B41FA5}">
                      <a16:colId xmlns:a16="http://schemas.microsoft.com/office/drawing/2014/main" val="2402382914"/>
                    </a:ext>
                  </a:extLst>
                </a:gridCol>
              </a:tblGrid>
              <a:tr h="616665">
                <a:tc>
                  <a:txBody>
                    <a:bodyPr/>
                    <a:lstStyle/>
                    <a:p>
                      <a:r>
                        <a:rPr lang="en-IT" sz="1400" dirty="0"/>
                        <a:t>tipo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/>
                        <a:t>2021 </a:t>
                      </a:r>
                    </a:p>
                    <a:p>
                      <a:pPr algn="ctr"/>
                      <a:r>
                        <a:rPr lang="en-IT" sz="1400"/>
                        <a:t>(k€)</a:t>
                      </a:r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2022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2024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2025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2026 (*)?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richiesta INFN 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ITS3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49390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R&amp;D richiesto</a:t>
                      </a:r>
                    </a:p>
                    <a:p>
                      <a:r>
                        <a:rPr lang="en-IT" sz="1400"/>
                        <a:t>(assegnato)</a:t>
                      </a:r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 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700 (**)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9206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IT" sz="1400" dirty="0"/>
                        <a:t>Costruzione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250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400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400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IT" sz="1400" dirty="0"/>
                        <a:t>+ </a:t>
                      </a:r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IT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86069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</a:t>
                      </a:r>
                    </a:p>
                    <a:p>
                      <a:pPr algn="ctr"/>
                      <a:r>
                        <a:rPr lang="en-IT" sz="1400" dirty="0"/>
                        <a:t> </a:t>
                      </a:r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100 + </a:t>
                      </a:r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80481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viaggi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08227"/>
                  </a:ext>
                </a:extLst>
              </a:tr>
              <a:tr h="362744">
                <a:tc gridSpan="9">
                  <a:txBody>
                    <a:bodyPr/>
                    <a:lstStyle/>
                    <a:p>
                      <a:r>
                        <a:rPr lang="en-IT" sz="1400" dirty="0"/>
                        <a:t>RICHIESTE 2023 (PRELIMINARE)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4685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CORE/WP2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250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Sottomissione + Post Processing ER2 (TO)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0925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70 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Produzione test set-up per wide area structures e caratterizzazione risposta temporale APTS OA e DPTS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0407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70 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Produzione FPC e Jig per bending &amp; interconnection studies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25648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10 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Studi di materiali per struttura supporto e cooling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978916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VIAGGI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Beam test, assembly @ CERN, prese dati per caratterizzazione large are astructures @ CERN o altri istituti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27098"/>
                  </a:ext>
                </a:extLst>
              </a:tr>
              <a:tr h="435293">
                <a:tc gridSpan="9">
                  <a:txBody>
                    <a:bodyPr/>
                    <a:lstStyle/>
                    <a:p>
                      <a:r>
                        <a:rPr lang="en-IT" dirty="0"/>
                        <a:t>(*) possibili ritardi di LS3 potrebbero ritardare il completamento del progetto. In questo caso potremmo ridistribuire la spesa relativa agli anni 2024-25 anche sul 2026.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dirty="0"/>
                        <a:t>(**) R&amp;D di interesse per altri esperimenti della commissione (EIC, NA60+)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925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35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32FCAE-2EEE-4C48-9E03-1D6B6252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486" y="136525"/>
            <a:ext cx="10515600" cy="803799"/>
          </a:xfrm>
        </p:spPr>
        <p:txBody>
          <a:bodyPr/>
          <a:lstStyle/>
          <a:p>
            <a:r>
              <a:rPr lang="en-IT" dirty="0"/>
              <a:t>OVERVIEW RICHIESTE ITS3 2021-2026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F2AB-2682-6346-B142-CACF419C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2C28-E853-6D4F-966C-1B0BB6B77A6E}" type="datetime1">
              <a:rPr lang="it-IT" smtClean="0"/>
              <a:t>18/05/23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0A542-9136-944D-985B-C4A492ED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S. Beolé - ITS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BB51-DBD4-BE47-A285-184EEFC1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CDD8-6AEC-7346-B32B-810D32E16B1B}" type="slidenum">
              <a:rPr lang="en-IT" smtClean="0"/>
              <a:t>4</a:t>
            </a:fld>
            <a:endParaRPr lang="en-IT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46B947F-3FFA-694F-BA62-101E257659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398705"/>
              </p:ext>
            </p:extLst>
          </p:nvPr>
        </p:nvGraphicFramePr>
        <p:xfrm>
          <a:off x="714486" y="859370"/>
          <a:ext cx="10437420" cy="58192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489">
                  <a:extLst>
                    <a:ext uri="{9D8B030D-6E8A-4147-A177-3AD203B41FA5}">
                      <a16:colId xmlns:a16="http://schemas.microsoft.com/office/drawing/2014/main" val="2188883505"/>
                    </a:ext>
                  </a:extLst>
                </a:gridCol>
                <a:gridCol w="829388">
                  <a:extLst>
                    <a:ext uri="{9D8B030D-6E8A-4147-A177-3AD203B41FA5}">
                      <a16:colId xmlns:a16="http://schemas.microsoft.com/office/drawing/2014/main" val="1153736004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319264362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3057711443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1869876657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642264445"/>
                    </a:ext>
                  </a:extLst>
                </a:gridCol>
                <a:gridCol w="1024933">
                  <a:extLst>
                    <a:ext uri="{9D8B030D-6E8A-4147-A177-3AD203B41FA5}">
                      <a16:colId xmlns:a16="http://schemas.microsoft.com/office/drawing/2014/main" val="201749353"/>
                    </a:ext>
                  </a:extLst>
                </a:gridCol>
                <a:gridCol w="1433588">
                  <a:extLst>
                    <a:ext uri="{9D8B030D-6E8A-4147-A177-3AD203B41FA5}">
                      <a16:colId xmlns:a16="http://schemas.microsoft.com/office/drawing/2014/main" val="1989107357"/>
                    </a:ext>
                  </a:extLst>
                </a:gridCol>
                <a:gridCol w="1678290">
                  <a:extLst>
                    <a:ext uri="{9D8B030D-6E8A-4147-A177-3AD203B41FA5}">
                      <a16:colId xmlns:a16="http://schemas.microsoft.com/office/drawing/2014/main" val="2402382914"/>
                    </a:ext>
                  </a:extLst>
                </a:gridCol>
              </a:tblGrid>
              <a:tr h="616665">
                <a:tc>
                  <a:txBody>
                    <a:bodyPr/>
                    <a:lstStyle/>
                    <a:p>
                      <a:r>
                        <a:rPr lang="en-IT" sz="1400" dirty="0"/>
                        <a:t>tipo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/>
                        <a:t>2021 </a:t>
                      </a:r>
                    </a:p>
                    <a:p>
                      <a:pPr algn="ctr"/>
                      <a:r>
                        <a:rPr lang="en-IT" sz="1400"/>
                        <a:t>(k€)</a:t>
                      </a:r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2022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2024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2025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2026 (*)?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richiesta INFN (k€)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totale ITS3 </a:t>
                      </a:r>
                    </a:p>
                    <a:p>
                      <a:pPr algn="ctr"/>
                      <a:r>
                        <a:rPr lang="en-IT" sz="1400" dirty="0"/>
                        <a:t>(k€)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49390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R&amp;D richiesto</a:t>
                      </a:r>
                    </a:p>
                    <a:p>
                      <a:r>
                        <a:rPr lang="en-IT" sz="1400" dirty="0"/>
                        <a:t>(assegnato)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 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150  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124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100</a:t>
                      </a:r>
                    </a:p>
                    <a:p>
                      <a:pPr algn="ctr"/>
                      <a:endParaRPr lang="en-IT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700 (**)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39206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IT" sz="1400" dirty="0"/>
                        <a:t>Costruzione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250</a:t>
                      </a:r>
                      <a:endParaRPr lang="en-IT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300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400" u="none" strike="noStrike" dirty="0">
                          <a:effectLst/>
                        </a:rPr>
                        <a:t>400</a:t>
                      </a:r>
                      <a:endParaRPr lang="en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IT" sz="1400" dirty="0"/>
                        <a:t>+ </a:t>
                      </a:r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IT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86069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viaggi richiesto</a:t>
                      </a:r>
                    </a:p>
                    <a:p>
                      <a:r>
                        <a:rPr lang="en-IT" sz="1400" dirty="0"/>
                        <a:t>(assegnato)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 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(31)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08227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 sz="1400" dirty="0"/>
                        <a:t>totale richiesto (assegnato)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200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 </a:t>
                      </a:r>
                    </a:p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450 (previsto 400)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100 + </a:t>
                      </a:r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42167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totale assegnato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>
                          <a:solidFill>
                            <a:srgbClr val="00B050"/>
                          </a:solidFill>
                        </a:rPr>
                        <a:t>155+250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559854"/>
                  </a:ext>
                </a:extLst>
              </a:tr>
              <a:tr h="362744">
                <a:tc gridSpan="9">
                  <a:txBody>
                    <a:bodyPr/>
                    <a:lstStyle/>
                    <a:p>
                      <a:r>
                        <a:rPr lang="en-IT" sz="1400" dirty="0"/>
                        <a:t>RICHIESTE 2024 (PRELIMINARE)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4685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CORE/WP2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300</a:t>
                      </a:r>
                      <a:endParaRPr lang="en-I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Sottomissione + Post Processing ER2 (TO)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09253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Produzione test set-up per wide area structures e caratterizzazione risposta temporale APTS OA e DPTS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70407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Produzione FPC e Jig per bending &amp; interconnection studies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25648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WP5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Studi di materiali per struttura supporto e cooling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978916"/>
                  </a:ext>
                </a:extLst>
              </a:tr>
              <a:tr h="362744">
                <a:tc>
                  <a:txBody>
                    <a:bodyPr/>
                    <a:lstStyle/>
                    <a:p>
                      <a:r>
                        <a:rPr lang="en-IT" sz="1400" dirty="0"/>
                        <a:t>VIAGGI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1400" dirty="0"/>
                        <a:t>50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IT" sz="1400" dirty="0"/>
                        <a:t>Beam test, assembly @ CERN, prese dati per caratterizzazione large are astructures @ CERN o altri istituti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27098"/>
                  </a:ext>
                </a:extLst>
              </a:tr>
              <a:tr h="43529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T"/>
                        <a:t>(**) </a:t>
                      </a:r>
                      <a:r>
                        <a:rPr lang="en-IT" dirty="0"/>
                        <a:t>R&amp;D di interesse per altri esperimenti della commissione (EIC, NA60+)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925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75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42102</TotalTime>
  <Words>500</Words>
  <Application>Microsoft Macintosh PowerPoint</Application>
  <PresentationFormat>Widescreen</PresentationFormat>
  <Paragraphs>182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Tabella preliminare ITS3</vt:lpstr>
      <vt:lpstr>OVERVIEW RICHIESTE ITS3 2021-2025</vt:lpstr>
      <vt:lpstr>OVERVIEW RICHIESTE ITS3 2021-2025</vt:lpstr>
      <vt:lpstr>OVERVIEW RICHIESTE ITS3 2021-2026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Stefania Beole'</dc:creator>
  <cp:lastModifiedBy>Stefania Beole'</cp:lastModifiedBy>
  <cp:revision>12</cp:revision>
  <dcterms:created xsi:type="dcterms:W3CDTF">2021-06-30T10:40:20Z</dcterms:created>
  <dcterms:modified xsi:type="dcterms:W3CDTF">2023-05-18T20:08:05Z</dcterms:modified>
</cp:coreProperties>
</file>