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359" r:id="rId3"/>
    <p:sldId id="360" r:id="rId4"/>
    <p:sldId id="361" r:id="rId5"/>
  </p:sldIdLst>
  <p:sldSz cx="12192000" cy="6858000"/>
  <p:notesSz cx="6858000" cy="9144000"/>
  <p:defaultTextStyle>
    <a:defPPr>
      <a:defRPr lang="en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47"/>
    <p:restoredTop sz="96327"/>
  </p:normalViewPr>
  <p:slideViewPr>
    <p:cSldViewPr snapToGrid="0" snapToObjects="1">
      <p:cViewPr varScale="1">
        <p:scale>
          <a:sx n="106" d="100"/>
          <a:sy n="106" d="100"/>
        </p:scale>
        <p:origin x="65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CC93FA-634A-2048-844F-C043200949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F48280-4A84-7F4D-B954-A5FD7362C6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B93F93-A591-D040-B568-841A4E814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F7F0F-F4C0-A54E-B904-234F7A9D87AB}" type="datetimeFigureOut">
              <a:rPr lang="en-IT" smtClean="0"/>
              <a:t>18/05/23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D49372-C42A-814B-96B2-4E339BE23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EDE6E1-1D16-2345-8D4D-96104934C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40D18-E37C-244C-9A52-6BE5B8B03AA9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780177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2254E9-FF35-F846-B0A9-5433844AA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16DBC3-B413-EB4B-A74B-3581B56A78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413F45-B7C6-9D40-9B40-E2CE9CFF5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F7F0F-F4C0-A54E-B904-234F7A9D87AB}" type="datetimeFigureOut">
              <a:rPr lang="en-IT" smtClean="0"/>
              <a:t>18/05/23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609A93-3A53-6C4D-8C63-D8D77766D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1BBD4F-E381-0344-B303-2EA0F552D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40D18-E37C-244C-9A52-6BE5B8B03AA9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679496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A68A20-1D22-BC49-A9DF-2ABE45F1BE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F0662D-5B6D-E145-A00D-D2A11BE10B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2D8C7B-2F7F-A744-808E-C85186E6D1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F7F0F-F4C0-A54E-B904-234F7A9D87AB}" type="datetimeFigureOut">
              <a:rPr lang="en-IT" smtClean="0"/>
              <a:t>18/05/23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D1ABB0-3372-A447-AEA4-6FF47DBA8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92984D-9E83-8D42-B47D-DA125C0A9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40D18-E37C-244C-9A52-6BE5B8B03AA9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4074878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B15CED-07E5-CB4B-BF04-CA4A17047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3E293E-493D-5447-8A4B-1FE69025A6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CDDA86-7AD8-B441-9CE9-87FB0C40C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F7F0F-F4C0-A54E-B904-234F7A9D87AB}" type="datetimeFigureOut">
              <a:rPr lang="en-IT" smtClean="0"/>
              <a:t>18/05/23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0BC961-985D-B243-A223-FF25BC702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EE6C32-663D-6242-B3F4-B7A55B19C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40D18-E37C-244C-9A52-6BE5B8B03AA9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351191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5E0488-0EE6-6049-A137-FC3CB0E5C6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D4507F-5753-9B4E-8B22-90F5555227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0F3CEB-A7D6-8442-8AB0-5E84B05A1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F7F0F-F4C0-A54E-B904-234F7A9D87AB}" type="datetimeFigureOut">
              <a:rPr lang="en-IT" smtClean="0"/>
              <a:t>18/05/23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DD9BE9-4FD0-1B41-9AB8-F263A95FA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7BB88D-7C33-C642-8DC7-389CD4881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40D18-E37C-244C-9A52-6BE5B8B03AA9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016659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F1C80-65A8-5948-BB14-0B7185030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277E9C-A3AA-DA44-9665-23BE5A707B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872EEF-8BAE-BC4A-9FC4-9B192F4128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54974C-60D9-894E-8D68-ED9B318815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F7F0F-F4C0-A54E-B904-234F7A9D87AB}" type="datetimeFigureOut">
              <a:rPr lang="en-IT" smtClean="0"/>
              <a:t>18/05/23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89FE7E-4A75-EA47-8A81-11886AC78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EE2AEF-B632-5A44-B780-1DDCB1125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40D18-E37C-244C-9A52-6BE5B8B03AA9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61433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F8718A-4F3C-C548-8C7D-D9E866182D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E5B9A3-5739-444D-BCF0-EC49BACF61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45D5C4-73A1-6647-866D-206078F85F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3CA95F-F6F0-E540-AA48-87AC618F84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E8E5B1-0131-B845-82AF-52845F37BD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31BEF6-672C-C548-B89A-CFFF86E61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F7F0F-F4C0-A54E-B904-234F7A9D87AB}" type="datetimeFigureOut">
              <a:rPr lang="en-IT" smtClean="0"/>
              <a:t>18/05/23</a:t>
            </a:fld>
            <a:endParaRPr lang="en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708843A-BFA9-7B46-BC9D-56BE1A2D5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5B4AF1-5F7C-7B4F-B700-62575FFD5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40D18-E37C-244C-9A52-6BE5B8B03AA9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962002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8D8E30-D422-5D45-8960-330C237BB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98A427-69AF-7241-85F9-453CCCDA3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F7F0F-F4C0-A54E-B904-234F7A9D87AB}" type="datetimeFigureOut">
              <a:rPr lang="en-IT" smtClean="0"/>
              <a:t>18/05/23</a:t>
            </a:fld>
            <a:endParaRPr lang="en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0E5551-75F5-A04F-B091-46D075425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B7FC07-F13E-4446-846C-6BDFC7BF2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40D18-E37C-244C-9A52-6BE5B8B03AA9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706884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2034C2D-7163-2247-85F3-926F8AB7A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F7F0F-F4C0-A54E-B904-234F7A9D87AB}" type="datetimeFigureOut">
              <a:rPr lang="en-IT" smtClean="0"/>
              <a:t>18/05/23</a:t>
            </a:fld>
            <a:endParaRPr lang="en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6532996-3BDE-5644-A66B-163D6E18A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91713F-F119-7944-B5DF-C40B65B03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40D18-E37C-244C-9A52-6BE5B8B03AA9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695162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D1264B-C467-9A4E-BCA2-37B96F1A0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D134CB-A256-674D-9D76-75EAE28919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9C5B96-3AB9-6040-B91B-A5213EBEDC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5DF5CB-D4B0-0940-AD81-43CADF628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F7F0F-F4C0-A54E-B904-234F7A9D87AB}" type="datetimeFigureOut">
              <a:rPr lang="en-IT" smtClean="0"/>
              <a:t>18/05/23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F5AEF6-A441-524F-AE47-5C8D9F68B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FBA409-03DA-0D4A-AF58-D7854EB99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40D18-E37C-244C-9A52-6BE5B8B03AA9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383272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C9068-70A4-3249-836F-552655F284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6831CBF-7976-E349-B9A2-F793C3B059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3E1DE2-CAD4-1C4F-82EE-0506834FDF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ACE0B1-FBA7-3242-A5C4-C972C348C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F7F0F-F4C0-A54E-B904-234F7A9D87AB}" type="datetimeFigureOut">
              <a:rPr lang="en-IT" smtClean="0"/>
              <a:t>18/05/23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AE9224-A3E9-204A-BCB3-BC13EBD6F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B87676-EB6A-0A4A-A372-1E06F9502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40D18-E37C-244C-9A52-6BE5B8B03AA9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4077309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039FC12-C38A-674C-BE48-4CBB4C3AE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9C8703-76E6-314E-BC0F-74EB645D3C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C251DD-76C0-EE4A-859C-E29A5F00F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8F7F0F-F4C0-A54E-B904-234F7A9D87AB}" type="datetimeFigureOut">
              <a:rPr lang="en-IT" smtClean="0"/>
              <a:t>18/05/23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3ED4EA-7472-C240-8514-579C8E7555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744A46-6AF4-F148-9DE6-664A982657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B40D18-E37C-244C-9A52-6BE5B8B03AA9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782688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A163CE-71CC-8240-9A16-BD1D8D1058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T" dirty="0"/>
              <a:t>Tabella preliminare ITS3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620BDE-E35C-0741-B6AF-6109B4035C5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125444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A32FCAE-2EEE-4C48-9E03-1D6B62522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486" y="136525"/>
            <a:ext cx="10515600" cy="803799"/>
          </a:xfrm>
        </p:spPr>
        <p:txBody>
          <a:bodyPr/>
          <a:lstStyle/>
          <a:p>
            <a:r>
              <a:rPr lang="en-IT" dirty="0"/>
              <a:t>OVERVIEW RICHIESTE ITS3 2021-2025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EAF2AB-2682-6346-B142-CACF419CC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62C28-E853-6D4F-966C-1B0BB6B77A6E}" type="datetime1">
              <a:rPr lang="it-IT" smtClean="0"/>
              <a:t>18/05/23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B0A542-9136-944D-985B-C4A492ED8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S. Beolé - ITS</a:t>
            </a:r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F5BB51-DBD4-BE47-A285-184EEFC10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5CDD8-6AEC-7346-B32B-810D32E16B1B}" type="slidenum">
              <a:rPr lang="en-IT" smtClean="0"/>
              <a:t>2</a:t>
            </a:fld>
            <a:endParaRPr lang="en-IT"/>
          </a:p>
        </p:txBody>
      </p:sp>
      <p:graphicFrame>
        <p:nvGraphicFramePr>
          <p:cNvPr id="8" name="Content Placeholder 3">
            <a:extLst>
              <a:ext uri="{FF2B5EF4-FFF2-40B4-BE49-F238E27FC236}">
                <a16:creationId xmlns:a16="http://schemas.microsoft.com/office/drawing/2014/main" id="{D46B947F-3FFA-694F-BA62-101E2576599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8348126"/>
              </p:ext>
            </p:extLst>
          </p:nvPr>
        </p:nvGraphicFramePr>
        <p:xfrm>
          <a:off x="714486" y="859370"/>
          <a:ext cx="10437420" cy="200969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489">
                  <a:extLst>
                    <a:ext uri="{9D8B030D-6E8A-4147-A177-3AD203B41FA5}">
                      <a16:colId xmlns:a16="http://schemas.microsoft.com/office/drawing/2014/main" val="2188883505"/>
                    </a:ext>
                  </a:extLst>
                </a:gridCol>
                <a:gridCol w="829388">
                  <a:extLst>
                    <a:ext uri="{9D8B030D-6E8A-4147-A177-3AD203B41FA5}">
                      <a16:colId xmlns:a16="http://schemas.microsoft.com/office/drawing/2014/main" val="1153736004"/>
                    </a:ext>
                  </a:extLst>
                </a:gridCol>
                <a:gridCol w="1024933">
                  <a:extLst>
                    <a:ext uri="{9D8B030D-6E8A-4147-A177-3AD203B41FA5}">
                      <a16:colId xmlns:a16="http://schemas.microsoft.com/office/drawing/2014/main" val="2319264362"/>
                    </a:ext>
                  </a:extLst>
                </a:gridCol>
                <a:gridCol w="1024933">
                  <a:extLst>
                    <a:ext uri="{9D8B030D-6E8A-4147-A177-3AD203B41FA5}">
                      <a16:colId xmlns:a16="http://schemas.microsoft.com/office/drawing/2014/main" val="3057711443"/>
                    </a:ext>
                  </a:extLst>
                </a:gridCol>
                <a:gridCol w="1024933">
                  <a:extLst>
                    <a:ext uri="{9D8B030D-6E8A-4147-A177-3AD203B41FA5}">
                      <a16:colId xmlns:a16="http://schemas.microsoft.com/office/drawing/2014/main" val="1869876657"/>
                    </a:ext>
                  </a:extLst>
                </a:gridCol>
                <a:gridCol w="1024933">
                  <a:extLst>
                    <a:ext uri="{9D8B030D-6E8A-4147-A177-3AD203B41FA5}">
                      <a16:colId xmlns:a16="http://schemas.microsoft.com/office/drawing/2014/main" val="642264445"/>
                    </a:ext>
                  </a:extLst>
                </a:gridCol>
                <a:gridCol w="1024933">
                  <a:extLst>
                    <a:ext uri="{9D8B030D-6E8A-4147-A177-3AD203B41FA5}">
                      <a16:colId xmlns:a16="http://schemas.microsoft.com/office/drawing/2014/main" val="201749353"/>
                    </a:ext>
                  </a:extLst>
                </a:gridCol>
                <a:gridCol w="1433588">
                  <a:extLst>
                    <a:ext uri="{9D8B030D-6E8A-4147-A177-3AD203B41FA5}">
                      <a16:colId xmlns:a16="http://schemas.microsoft.com/office/drawing/2014/main" val="1989107357"/>
                    </a:ext>
                  </a:extLst>
                </a:gridCol>
                <a:gridCol w="1678290">
                  <a:extLst>
                    <a:ext uri="{9D8B030D-6E8A-4147-A177-3AD203B41FA5}">
                      <a16:colId xmlns:a16="http://schemas.microsoft.com/office/drawing/2014/main" val="2402382914"/>
                    </a:ext>
                  </a:extLst>
                </a:gridCol>
              </a:tblGrid>
              <a:tr h="616665">
                <a:tc>
                  <a:txBody>
                    <a:bodyPr/>
                    <a:lstStyle/>
                    <a:p>
                      <a:r>
                        <a:rPr lang="en-IT" sz="1400" dirty="0"/>
                        <a:t>tipo attività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T" sz="1400"/>
                        <a:t>2021 </a:t>
                      </a:r>
                    </a:p>
                    <a:p>
                      <a:pPr algn="ctr"/>
                      <a:r>
                        <a:rPr lang="en-IT" sz="1400"/>
                        <a:t>(k€)</a:t>
                      </a:r>
                      <a:endParaRPr lang="en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T" sz="1400" dirty="0"/>
                        <a:t>2022 </a:t>
                      </a:r>
                    </a:p>
                    <a:p>
                      <a:pPr algn="ctr"/>
                      <a:r>
                        <a:rPr lang="en-IT" sz="1400" dirty="0"/>
                        <a:t>(k€)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T" sz="1400" dirty="0"/>
                        <a:t>2023 </a:t>
                      </a:r>
                    </a:p>
                    <a:p>
                      <a:pPr algn="ctr"/>
                      <a:r>
                        <a:rPr lang="en-IT" sz="1400" dirty="0"/>
                        <a:t>(k€)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T" sz="1400" dirty="0"/>
                        <a:t>2024 </a:t>
                      </a:r>
                    </a:p>
                    <a:p>
                      <a:pPr algn="ctr"/>
                      <a:r>
                        <a:rPr lang="en-IT" sz="1400" dirty="0"/>
                        <a:t>(k€)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T" sz="1400" dirty="0"/>
                        <a:t>2025 </a:t>
                      </a:r>
                    </a:p>
                    <a:p>
                      <a:pPr algn="ctr"/>
                      <a:r>
                        <a:rPr lang="en-IT" sz="1400" dirty="0"/>
                        <a:t>(k€)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T" sz="1400" dirty="0"/>
                        <a:t>2026 (*)?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T" sz="1400" dirty="0"/>
                        <a:t>totale richiesta INFN (k€)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T" sz="1400" dirty="0"/>
                        <a:t>totale ITS3 </a:t>
                      </a:r>
                    </a:p>
                    <a:p>
                      <a:pPr algn="ctr"/>
                      <a:r>
                        <a:rPr lang="en-IT" sz="1400" dirty="0"/>
                        <a:t>(k€)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5449390"/>
                  </a:ext>
                </a:extLst>
              </a:tr>
              <a:tr h="362744">
                <a:tc>
                  <a:txBody>
                    <a:bodyPr/>
                    <a:lstStyle/>
                    <a:p>
                      <a:r>
                        <a:rPr lang="en-IT" sz="1400" dirty="0"/>
                        <a:t>R&amp;D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T" sz="1400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T" sz="1400" dirty="0"/>
                        <a:t>300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T" sz="1400" dirty="0">
                          <a:solidFill>
                            <a:srgbClr val="FF0000"/>
                          </a:solidFill>
                        </a:rPr>
                        <a:t>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T" sz="1400" dirty="0"/>
                        <a:t>700 (**)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T" sz="1400" dirty="0"/>
                        <a:t>2500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4539206"/>
                  </a:ext>
                </a:extLst>
              </a:tr>
              <a:tr h="282108">
                <a:tc>
                  <a:txBody>
                    <a:bodyPr/>
                    <a:lstStyle/>
                    <a:p>
                      <a:r>
                        <a:rPr lang="en-IT" sz="1400" dirty="0"/>
                        <a:t>Costruzione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400" u="none" strike="noStrike" dirty="0">
                          <a:effectLst/>
                        </a:rPr>
                        <a:t>250</a:t>
                      </a:r>
                      <a:endParaRPr lang="en-IT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400" u="none" strike="noStrike" dirty="0">
                          <a:effectLst/>
                        </a:rPr>
                        <a:t>400</a:t>
                      </a:r>
                      <a:endParaRPr lang="en-IT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400" u="none" strike="noStrike" dirty="0">
                          <a:effectLst/>
                        </a:rPr>
                        <a:t>400</a:t>
                      </a:r>
                      <a:endParaRPr lang="en-IT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IT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IT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IT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3386069"/>
                  </a:ext>
                </a:extLst>
              </a:tr>
              <a:tr h="362744">
                <a:tc>
                  <a:txBody>
                    <a:bodyPr/>
                    <a:lstStyle/>
                    <a:p>
                      <a:r>
                        <a:rPr lang="en-IT" sz="1400" dirty="0"/>
                        <a:t>totale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T" sz="1400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T" sz="1400" dirty="0"/>
                        <a:t>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T" sz="1400" dirty="0"/>
                        <a:t>400</a:t>
                      </a:r>
                      <a:endParaRPr lang="en-IT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T" sz="1400" dirty="0"/>
                        <a:t>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T" sz="1400" dirty="0"/>
                        <a:t>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T" sz="1400" dirty="0"/>
                        <a:t>100</a:t>
                      </a:r>
                      <a:endParaRPr lang="en-IT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T" sz="1400" dirty="0"/>
                        <a:t>1800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T" sz="1400" dirty="0"/>
                        <a:t>6000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5804813"/>
                  </a:ext>
                </a:extLst>
              </a:tr>
              <a:tr h="362744">
                <a:tc>
                  <a:txBody>
                    <a:bodyPr/>
                    <a:lstStyle/>
                    <a:p>
                      <a:r>
                        <a:rPr lang="en-IT" sz="1400" dirty="0"/>
                        <a:t>viaggi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T" sz="140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T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7108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9666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A32FCAE-2EEE-4C48-9E03-1D6B62522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486" y="136525"/>
            <a:ext cx="10515600" cy="803799"/>
          </a:xfrm>
        </p:spPr>
        <p:txBody>
          <a:bodyPr/>
          <a:lstStyle/>
          <a:p>
            <a:r>
              <a:rPr lang="en-IT" dirty="0"/>
              <a:t>OVERVIEW RICHIESTE ITS3 2021-2025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EAF2AB-2682-6346-B142-CACF419CC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62C28-E853-6D4F-966C-1B0BB6B77A6E}" type="datetime1">
              <a:rPr lang="it-IT" smtClean="0"/>
              <a:t>18/05/23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B0A542-9136-944D-985B-C4A492ED8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S. Beolé - ITS</a:t>
            </a:r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F5BB51-DBD4-BE47-A285-184EEFC10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5CDD8-6AEC-7346-B32B-810D32E16B1B}" type="slidenum">
              <a:rPr lang="en-IT" smtClean="0"/>
              <a:t>3</a:t>
            </a:fld>
            <a:endParaRPr lang="en-IT"/>
          </a:p>
        </p:txBody>
      </p:sp>
      <p:graphicFrame>
        <p:nvGraphicFramePr>
          <p:cNvPr id="8" name="Content Placeholder 3">
            <a:extLst>
              <a:ext uri="{FF2B5EF4-FFF2-40B4-BE49-F238E27FC236}">
                <a16:creationId xmlns:a16="http://schemas.microsoft.com/office/drawing/2014/main" id="{D46B947F-3FFA-694F-BA62-101E25765995}"/>
              </a:ext>
            </a:extLst>
          </p:cNvPr>
          <p:cNvGraphicFramePr>
            <a:graphicFrameLocks/>
          </p:cNvGraphicFramePr>
          <p:nvPr/>
        </p:nvGraphicFramePr>
        <p:xfrm>
          <a:off x="714486" y="859370"/>
          <a:ext cx="10437420" cy="541139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489">
                  <a:extLst>
                    <a:ext uri="{9D8B030D-6E8A-4147-A177-3AD203B41FA5}">
                      <a16:colId xmlns:a16="http://schemas.microsoft.com/office/drawing/2014/main" val="2188883505"/>
                    </a:ext>
                  </a:extLst>
                </a:gridCol>
                <a:gridCol w="829388">
                  <a:extLst>
                    <a:ext uri="{9D8B030D-6E8A-4147-A177-3AD203B41FA5}">
                      <a16:colId xmlns:a16="http://schemas.microsoft.com/office/drawing/2014/main" val="1153736004"/>
                    </a:ext>
                  </a:extLst>
                </a:gridCol>
                <a:gridCol w="1024933">
                  <a:extLst>
                    <a:ext uri="{9D8B030D-6E8A-4147-A177-3AD203B41FA5}">
                      <a16:colId xmlns:a16="http://schemas.microsoft.com/office/drawing/2014/main" val="2319264362"/>
                    </a:ext>
                  </a:extLst>
                </a:gridCol>
                <a:gridCol w="1024933">
                  <a:extLst>
                    <a:ext uri="{9D8B030D-6E8A-4147-A177-3AD203B41FA5}">
                      <a16:colId xmlns:a16="http://schemas.microsoft.com/office/drawing/2014/main" val="3057711443"/>
                    </a:ext>
                  </a:extLst>
                </a:gridCol>
                <a:gridCol w="1024933">
                  <a:extLst>
                    <a:ext uri="{9D8B030D-6E8A-4147-A177-3AD203B41FA5}">
                      <a16:colId xmlns:a16="http://schemas.microsoft.com/office/drawing/2014/main" val="1869876657"/>
                    </a:ext>
                  </a:extLst>
                </a:gridCol>
                <a:gridCol w="1024933">
                  <a:extLst>
                    <a:ext uri="{9D8B030D-6E8A-4147-A177-3AD203B41FA5}">
                      <a16:colId xmlns:a16="http://schemas.microsoft.com/office/drawing/2014/main" val="642264445"/>
                    </a:ext>
                  </a:extLst>
                </a:gridCol>
                <a:gridCol w="1024933">
                  <a:extLst>
                    <a:ext uri="{9D8B030D-6E8A-4147-A177-3AD203B41FA5}">
                      <a16:colId xmlns:a16="http://schemas.microsoft.com/office/drawing/2014/main" val="201749353"/>
                    </a:ext>
                  </a:extLst>
                </a:gridCol>
                <a:gridCol w="1433588">
                  <a:extLst>
                    <a:ext uri="{9D8B030D-6E8A-4147-A177-3AD203B41FA5}">
                      <a16:colId xmlns:a16="http://schemas.microsoft.com/office/drawing/2014/main" val="1989107357"/>
                    </a:ext>
                  </a:extLst>
                </a:gridCol>
                <a:gridCol w="1678290">
                  <a:extLst>
                    <a:ext uri="{9D8B030D-6E8A-4147-A177-3AD203B41FA5}">
                      <a16:colId xmlns:a16="http://schemas.microsoft.com/office/drawing/2014/main" val="2402382914"/>
                    </a:ext>
                  </a:extLst>
                </a:gridCol>
              </a:tblGrid>
              <a:tr h="616665">
                <a:tc>
                  <a:txBody>
                    <a:bodyPr/>
                    <a:lstStyle/>
                    <a:p>
                      <a:r>
                        <a:rPr lang="en-IT" sz="1400" dirty="0"/>
                        <a:t>tipo attività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T" sz="1400"/>
                        <a:t>2021 </a:t>
                      </a:r>
                    </a:p>
                    <a:p>
                      <a:pPr algn="ctr"/>
                      <a:r>
                        <a:rPr lang="en-IT" sz="1400"/>
                        <a:t>(k€)</a:t>
                      </a:r>
                      <a:endParaRPr lang="en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T" sz="1400" dirty="0"/>
                        <a:t>2022 </a:t>
                      </a:r>
                    </a:p>
                    <a:p>
                      <a:pPr algn="ctr"/>
                      <a:r>
                        <a:rPr lang="en-IT" sz="1400" dirty="0"/>
                        <a:t>(k€)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T" sz="1400" dirty="0"/>
                        <a:t>2023 </a:t>
                      </a:r>
                    </a:p>
                    <a:p>
                      <a:pPr algn="ctr"/>
                      <a:r>
                        <a:rPr lang="en-IT" sz="1400" dirty="0"/>
                        <a:t>(k€)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T" sz="1400" dirty="0"/>
                        <a:t>2024 </a:t>
                      </a:r>
                    </a:p>
                    <a:p>
                      <a:pPr algn="ctr"/>
                      <a:r>
                        <a:rPr lang="en-IT" sz="1400" dirty="0"/>
                        <a:t>(k€)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T" sz="1400" dirty="0"/>
                        <a:t>2025 </a:t>
                      </a:r>
                    </a:p>
                    <a:p>
                      <a:pPr algn="ctr"/>
                      <a:r>
                        <a:rPr lang="en-IT" sz="1400" dirty="0"/>
                        <a:t>(k€)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T" sz="1400" dirty="0"/>
                        <a:t>2026 (*)?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T" sz="1400" dirty="0"/>
                        <a:t>totale richiesta INFN (k€)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T" sz="1400" dirty="0"/>
                        <a:t>totale ITS3 </a:t>
                      </a:r>
                    </a:p>
                    <a:p>
                      <a:pPr algn="ctr"/>
                      <a:r>
                        <a:rPr lang="en-IT" sz="1400" dirty="0"/>
                        <a:t>(k€)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5449390"/>
                  </a:ext>
                </a:extLst>
              </a:tr>
              <a:tr h="362744">
                <a:tc>
                  <a:txBody>
                    <a:bodyPr/>
                    <a:lstStyle/>
                    <a:p>
                      <a:r>
                        <a:rPr lang="en-IT" sz="1400" dirty="0"/>
                        <a:t>R&amp;D richiesto</a:t>
                      </a:r>
                    </a:p>
                    <a:p>
                      <a:r>
                        <a:rPr lang="en-IT" sz="1400"/>
                        <a:t>(assegnato)</a:t>
                      </a:r>
                      <a:endParaRPr lang="en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T" sz="1400" dirty="0"/>
                        <a:t>200</a:t>
                      </a:r>
                    </a:p>
                    <a:p>
                      <a:pPr algn="ctr"/>
                      <a:r>
                        <a:rPr lang="en-IT" sz="1400" dirty="0">
                          <a:solidFill>
                            <a:srgbClr val="00B050"/>
                          </a:solidFill>
                        </a:rPr>
                        <a:t>225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T" sz="1400" dirty="0"/>
                        <a:t>300 </a:t>
                      </a:r>
                    </a:p>
                    <a:p>
                      <a:pPr algn="ctr"/>
                      <a:r>
                        <a:rPr lang="en-IT" sz="1400" dirty="0">
                          <a:solidFill>
                            <a:srgbClr val="FF0000"/>
                          </a:solidFill>
                        </a:rPr>
                        <a:t>225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T" sz="1400" dirty="0"/>
                        <a:t>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T" sz="1400" dirty="0"/>
                        <a:t>700 (**)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T" sz="1400" dirty="0"/>
                        <a:t>2500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4539206"/>
                  </a:ext>
                </a:extLst>
              </a:tr>
              <a:tr h="282108">
                <a:tc>
                  <a:txBody>
                    <a:bodyPr/>
                    <a:lstStyle/>
                    <a:p>
                      <a:r>
                        <a:rPr lang="en-IT" sz="1400" dirty="0"/>
                        <a:t>Costruzione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400" u="none" strike="noStrike" dirty="0">
                          <a:effectLst/>
                        </a:rPr>
                        <a:t>250</a:t>
                      </a:r>
                      <a:endParaRPr lang="en-IT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400" u="none" strike="noStrike" dirty="0">
                          <a:effectLst/>
                        </a:rPr>
                        <a:t>400</a:t>
                      </a:r>
                      <a:endParaRPr lang="en-IT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400" u="none" strike="noStrike" dirty="0">
                          <a:effectLst/>
                        </a:rPr>
                        <a:t>400</a:t>
                      </a:r>
                      <a:endParaRPr lang="en-IT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IT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 </a:t>
                      </a:r>
                      <a:r>
                        <a:rPr lang="en-IT" sz="1400" dirty="0"/>
                        <a:t>+ </a:t>
                      </a:r>
                      <a:r>
                        <a:rPr lang="en-IT" sz="1400" dirty="0">
                          <a:solidFill>
                            <a:srgbClr val="FF0000"/>
                          </a:solidFill>
                        </a:rPr>
                        <a:t>50</a:t>
                      </a:r>
                      <a:endParaRPr lang="en-IT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IT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IT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3386069"/>
                  </a:ext>
                </a:extLst>
              </a:tr>
              <a:tr h="362744">
                <a:tc>
                  <a:txBody>
                    <a:bodyPr/>
                    <a:lstStyle/>
                    <a:p>
                      <a:r>
                        <a:rPr lang="en-IT" sz="1400" dirty="0"/>
                        <a:t>totale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T" sz="1400" dirty="0"/>
                        <a:t>200</a:t>
                      </a:r>
                    </a:p>
                    <a:p>
                      <a:pPr algn="ctr"/>
                      <a:r>
                        <a:rPr lang="en-IT" sz="1400" dirty="0">
                          <a:solidFill>
                            <a:srgbClr val="00B050"/>
                          </a:solidFill>
                        </a:rPr>
                        <a:t>225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T" sz="1400" dirty="0"/>
                        <a:t>300</a:t>
                      </a:r>
                    </a:p>
                    <a:p>
                      <a:pPr algn="ctr"/>
                      <a:r>
                        <a:rPr lang="en-IT" sz="1400" dirty="0"/>
                        <a:t> </a:t>
                      </a:r>
                      <a:r>
                        <a:rPr lang="en-IT" sz="1400" dirty="0">
                          <a:solidFill>
                            <a:srgbClr val="FF0000"/>
                          </a:solidFill>
                        </a:rPr>
                        <a:t>225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T" sz="1400" dirty="0"/>
                        <a:t>400</a:t>
                      </a:r>
                      <a:endParaRPr lang="en-IT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T" sz="1400" dirty="0"/>
                        <a:t>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T" sz="1400" dirty="0"/>
                        <a:t>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T" sz="1400" dirty="0"/>
                        <a:t>100 + </a:t>
                      </a:r>
                      <a:r>
                        <a:rPr lang="en-IT" sz="1400" dirty="0">
                          <a:solidFill>
                            <a:srgbClr val="FF0000"/>
                          </a:solidFill>
                        </a:rPr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T" sz="1400" dirty="0"/>
                        <a:t>1800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T" sz="1400" dirty="0"/>
                        <a:t>6000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5804813"/>
                  </a:ext>
                </a:extLst>
              </a:tr>
              <a:tr h="362744">
                <a:tc>
                  <a:txBody>
                    <a:bodyPr/>
                    <a:lstStyle/>
                    <a:p>
                      <a:r>
                        <a:rPr lang="en-IT" sz="1400" dirty="0"/>
                        <a:t>viaggi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T" sz="140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T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7108227"/>
                  </a:ext>
                </a:extLst>
              </a:tr>
              <a:tr h="362744">
                <a:tc gridSpan="9">
                  <a:txBody>
                    <a:bodyPr/>
                    <a:lstStyle/>
                    <a:p>
                      <a:r>
                        <a:rPr lang="en-IT" sz="1400" dirty="0"/>
                        <a:t>RICHIESTE 2023 (PRELIMINARE)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2046853"/>
                  </a:ext>
                </a:extLst>
              </a:tr>
              <a:tr h="362744">
                <a:tc>
                  <a:txBody>
                    <a:bodyPr/>
                    <a:lstStyle/>
                    <a:p>
                      <a:r>
                        <a:rPr lang="en-IT" sz="1400" dirty="0"/>
                        <a:t>CORE/WP2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T" sz="1400" dirty="0"/>
                        <a:t>250</a:t>
                      </a:r>
                      <a:endParaRPr lang="en-IT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l"/>
                      <a:r>
                        <a:rPr lang="en-IT" sz="1400" dirty="0"/>
                        <a:t>Sottomissione + Post Processing ER2 (TO)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3209253"/>
                  </a:ext>
                </a:extLst>
              </a:tr>
              <a:tr h="362744">
                <a:tc>
                  <a:txBody>
                    <a:bodyPr/>
                    <a:lstStyle/>
                    <a:p>
                      <a:r>
                        <a:rPr lang="en-IT" sz="1400" dirty="0"/>
                        <a:t>WP3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T" sz="1400" dirty="0"/>
                        <a:t>70 </a:t>
                      </a:r>
                      <a:endParaRPr lang="en-IT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l"/>
                      <a:r>
                        <a:rPr lang="en-IT" sz="1400" dirty="0"/>
                        <a:t>Produzione test set-up per wide area structures e caratterizzazione risposta temporale APTS OA e DPTS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0570407"/>
                  </a:ext>
                </a:extLst>
              </a:tr>
              <a:tr h="362744">
                <a:tc>
                  <a:txBody>
                    <a:bodyPr/>
                    <a:lstStyle/>
                    <a:p>
                      <a:r>
                        <a:rPr lang="en-IT" sz="1400" dirty="0"/>
                        <a:t>WP4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T" sz="1400" dirty="0"/>
                        <a:t>70 </a:t>
                      </a:r>
                      <a:endParaRPr lang="en-IT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l"/>
                      <a:r>
                        <a:rPr lang="en-IT" sz="1400" dirty="0"/>
                        <a:t>Produzione FPC e Jig per bending &amp; interconnection studies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4525648"/>
                  </a:ext>
                </a:extLst>
              </a:tr>
              <a:tr h="362744">
                <a:tc>
                  <a:txBody>
                    <a:bodyPr/>
                    <a:lstStyle/>
                    <a:p>
                      <a:r>
                        <a:rPr lang="en-IT" sz="1400" dirty="0"/>
                        <a:t>WP5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T" sz="1400" dirty="0"/>
                        <a:t>10 </a:t>
                      </a:r>
                      <a:endParaRPr lang="en-IT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l"/>
                      <a:r>
                        <a:rPr lang="en-IT" sz="1400" dirty="0"/>
                        <a:t>Studi di materiali per struttura supporto e cooling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5978916"/>
                  </a:ext>
                </a:extLst>
              </a:tr>
              <a:tr h="362744">
                <a:tc>
                  <a:txBody>
                    <a:bodyPr/>
                    <a:lstStyle/>
                    <a:p>
                      <a:r>
                        <a:rPr lang="en-IT" sz="1400" dirty="0"/>
                        <a:t>VIAGGI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T" sz="1400" dirty="0"/>
                        <a:t>50</a:t>
                      </a:r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l"/>
                      <a:r>
                        <a:rPr lang="en-IT" sz="1400" dirty="0"/>
                        <a:t>Beam test, assembly @ CERN, prese dati per caratterizzazione large are astructures @ CERN o altri istituti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9327098"/>
                  </a:ext>
                </a:extLst>
              </a:tr>
              <a:tr h="435293">
                <a:tc gridSpan="9">
                  <a:txBody>
                    <a:bodyPr/>
                    <a:lstStyle/>
                    <a:p>
                      <a:r>
                        <a:rPr lang="en-IT" dirty="0"/>
                        <a:t>(*) possibili ritardi di LS3 potrebbero ritardare il completamento del progetto. In questo caso potremmo ridistribuire la spesa relativa agli anni 2024-25 anche sul 2026.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T" dirty="0"/>
                        <a:t>(**) R&amp;D di interesse per altri esperimenti della commissione (EIC, NA60+)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79253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9356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A32FCAE-2EEE-4C48-9E03-1D6B62522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486" y="136525"/>
            <a:ext cx="10515600" cy="803799"/>
          </a:xfrm>
        </p:spPr>
        <p:txBody>
          <a:bodyPr/>
          <a:lstStyle/>
          <a:p>
            <a:r>
              <a:rPr lang="en-IT" dirty="0"/>
              <a:t>OVERVIEW RICHIESTE ITS3 2021-2026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EAF2AB-2682-6346-B142-CACF419CC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62C28-E853-6D4F-966C-1B0BB6B77A6E}" type="datetime1">
              <a:rPr lang="it-IT" smtClean="0"/>
              <a:t>18/05/23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B0A542-9136-944D-985B-C4A492ED8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S. Beolé - ITS</a:t>
            </a:r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F5BB51-DBD4-BE47-A285-184EEFC10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5CDD8-6AEC-7346-B32B-810D32E16B1B}" type="slidenum">
              <a:rPr lang="en-IT" smtClean="0"/>
              <a:t>4</a:t>
            </a:fld>
            <a:endParaRPr lang="en-IT"/>
          </a:p>
        </p:txBody>
      </p:sp>
      <p:graphicFrame>
        <p:nvGraphicFramePr>
          <p:cNvPr id="8" name="Content Placeholder 3">
            <a:extLst>
              <a:ext uri="{FF2B5EF4-FFF2-40B4-BE49-F238E27FC236}">
                <a16:creationId xmlns:a16="http://schemas.microsoft.com/office/drawing/2014/main" id="{D46B947F-3FFA-694F-BA62-101E2576599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2398705"/>
              </p:ext>
            </p:extLst>
          </p:nvPr>
        </p:nvGraphicFramePr>
        <p:xfrm>
          <a:off x="714486" y="859370"/>
          <a:ext cx="10437420" cy="581922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489">
                  <a:extLst>
                    <a:ext uri="{9D8B030D-6E8A-4147-A177-3AD203B41FA5}">
                      <a16:colId xmlns:a16="http://schemas.microsoft.com/office/drawing/2014/main" val="2188883505"/>
                    </a:ext>
                  </a:extLst>
                </a:gridCol>
                <a:gridCol w="829388">
                  <a:extLst>
                    <a:ext uri="{9D8B030D-6E8A-4147-A177-3AD203B41FA5}">
                      <a16:colId xmlns:a16="http://schemas.microsoft.com/office/drawing/2014/main" val="1153736004"/>
                    </a:ext>
                  </a:extLst>
                </a:gridCol>
                <a:gridCol w="1024933">
                  <a:extLst>
                    <a:ext uri="{9D8B030D-6E8A-4147-A177-3AD203B41FA5}">
                      <a16:colId xmlns:a16="http://schemas.microsoft.com/office/drawing/2014/main" val="2319264362"/>
                    </a:ext>
                  </a:extLst>
                </a:gridCol>
                <a:gridCol w="1024933">
                  <a:extLst>
                    <a:ext uri="{9D8B030D-6E8A-4147-A177-3AD203B41FA5}">
                      <a16:colId xmlns:a16="http://schemas.microsoft.com/office/drawing/2014/main" val="3057711443"/>
                    </a:ext>
                  </a:extLst>
                </a:gridCol>
                <a:gridCol w="1024933">
                  <a:extLst>
                    <a:ext uri="{9D8B030D-6E8A-4147-A177-3AD203B41FA5}">
                      <a16:colId xmlns:a16="http://schemas.microsoft.com/office/drawing/2014/main" val="1869876657"/>
                    </a:ext>
                  </a:extLst>
                </a:gridCol>
                <a:gridCol w="1024933">
                  <a:extLst>
                    <a:ext uri="{9D8B030D-6E8A-4147-A177-3AD203B41FA5}">
                      <a16:colId xmlns:a16="http://schemas.microsoft.com/office/drawing/2014/main" val="642264445"/>
                    </a:ext>
                  </a:extLst>
                </a:gridCol>
                <a:gridCol w="1024933">
                  <a:extLst>
                    <a:ext uri="{9D8B030D-6E8A-4147-A177-3AD203B41FA5}">
                      <a16:colId xmlns:a16="http://schemas.microsoft.com/office/drawing/2014/main" val="201749353"/>
                    </a:ext>
                  </a:extLst>
                </a:gridCol>
                <a:gridCol w="1433588">
                  <a:extLst>
                    <a:ext uri="{9D8B030D-6E8A-4147-A177-3AD203B41FA5}">
                      <a16:colId xmlns:a16="http://schemas.microsoft.com/office/drawing/2014/main" val="1989107357"/>
                    </a:ext>
                  </a:extLst>
                </a:gridCol>
                <a:gridCol w="1678290">
                  <a:extLst>
                    <a:ext uri="{9D8B030D-6E8A-4147-A177-3AD203B41FA5}">
                      <a16:colId xmlns:a16="http://schemas.microsoft.com/office/drawing/2014/main" val="2402382914"/>
                    </a:ext>
                  </a:extLst>
                </a:gridCol>
              </a:tblGrid>
              <a:tr h="616665">
                <a:tc>
                  <a:txBody>
                    <a:bodyPr/>
                    <a:lstStyle/>
                    <a:p>
                      <a:r>
                        <a:rPr lang="en-IT" sz="1400" dirty="0"/>
                        <a:t>tipo attività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T" sz="1400"/>
                        <a:t>2021 </a:t>
                      </a:r>
                    </a:p>
                    <a:p>
                      <a:pPr algn="ctr"/>
                      <a:r>
                        <a:rPr lang="en-IT" sz="1400"/>
                        <a:t>(k€)</a:t>
                      </a:r>
                      <a:endParaRPr lang="en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T" sz="1400" dirty="0"/>
                        <a:t>2022 </a:t>
                      </a:r>
                    </a:p>
                    <a:p>
                      <a:pPr algn="ctr"/>
                      <a:r>
                        <a:rPr lang="en-IT" sz="1400" dirty="0"/>
                        <a:t>(k€)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T" sz="1400" dirty="0"/>
                        <a:t>2023 </a:t>
                      </a:r>
                    </a:p>
                    <a:p>
                      <a:pPr algn="ctr"/>
                      <a:r>
                        <a:rPr lang="en-IT" sz="1400" dirty="0"/>
                        <a:t>(k€)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T" sz="1400" dirty="0"/>
                        <a:t>2024 </a:t>
                      </a:r>
                    </a:p>
                    <a:p>
                      <a:pPr algn="ctr"/>
                      <a:r>
                        <a:rPr lang="en-IT" sz="1400" dirty="0"/>
                        <a:t>(k€)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T" sz="1400" dirty="0"/>
                        <a:t>2025 </a:t>
                      </a:r>
                    </a:p>
                    <a:p>
                      <a:pPr algn="ctr"/>
                      <a:r>
                        <a:rPr lang="en-IT" sz="1400" dirty="0"/>
                        <a:t>(k€)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T" sz="1400" dirty="0"/>
                        <a:t>2026 (*)?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T" sz="1400" dirty="0"/>
                        <a:t>totale richiesta INFN (k€)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T" sz="1400" dirty="0"/>
                        <a:t>totale ITS3 </a:t>
                      </a:r>
                    </a:p>
                    <a:p>
                      <a:pPr algn="ctr"/>
                      <a:r>
                        <a:rPr lang="en-IT" sz="1400" dirty="0"/>
                        <a:t>(k€)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5449390"/>
                  </a:ext>
                </a:extLst>
              </a:tr>
              <a:tr h="362744">
                <a:tc>
                  <a:txBody>
                    <a:bodyPr/>
                    <a:lstStyle/>
                    <a:p>
                      <a:r>
                        <a:rPr lang="en-IT" sz="1400" dirty="0"/>
                        <a:t>R&amp;D richiesto</a:t>
                      </a:r>
                    </a:p>
                    <a:p>
                      <a:r>
                        <a:rPr lang="en-IT" sz="1400" dirty="0"/>
                        <a:t>(assegnato)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T" sz="1400" dirty="0"/>
                        <a:t>200</a:t>
                      </a:r>
                    </a:p>
                    <a:p>
                      <a:pPr algn="ctr"/>
                      <a:r>
                        <a:rPr lang="en-IT" sz="1400" dirty="0">
                          <a:solidFill>
                            <a:srgbClr val="00B050"/>
                          </a:solidFill>
                        </a:rPr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T" sz="1400" dirty="0"/>
                        <a:t>300 </a:t>
                      </a:r>
                    </a:p>
                    <a:p>
                      <a:pPr algn="ctr"/>
                      <a:r>
                        <a:rPr lang="en-IT" sz="1400" dirty="0">
                          <a:solidFill>
                            <a:srgbClr val="FF0000"/>
                          </a:solidFill>
                        </a:rPr>
                        <a:t>250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T" sz="1400" dirty="0"/>
                        <a:t>150  </a:t>
                      </a:r>
                    </a:p>
                    <a:p>
                      <a:pPr algn="ctr"/>
                      <a:r>
                        <a:rPr lang="en-IT" sz="1400" dirty="0">
                          <a:solidFill>
                            <a:srgbClr val="00B050"/>
                          </a:solidFill>
                        </a:rPr>
                        <a:t>124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T" sz="1400" dirty="0"/>
                        <a:t>100</a:t>
                      </a:r>
                    </a:p>
                    <a:p>
                      <a:pPr algn="ctr"/>
                      <a:endParaRPr lang="en-IT" sz="14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T" sz="1400" dirty="0"/>
                        <a:t>700 (**)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T" sz="1400" dirty="0"/>
                        <a:t>2500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4539206"/>
                  </a:ext>
                </a:extLst>
              </a:tr>
              <a:tr h="282108">
                <a:tc>
                  <a:txBody>
                    <a:bodyPr/>
                    <a:lstStyle/>
                    <a:p>
                      <a:r>
                        <a:rPr lang="en-IT" sz="1400" dirty="0"/>
                        <a:t>Costruzione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4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250</a:t>
                      </a:r>
                      <a:endParaRPr lang="en-IT" sz="1400" b="1" i="0" u="none" strike="noStrike" dirty="0"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400" u="none" strike="noStrike" dirty="0">
                          <a:effectLst/>
                        </a:rPr>
                        <a:t>300</a:t>
                      </a:r>
                      <a:endParaRPr lang="en-IT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400" u="none" strike="noStrike" dirty="0">
                          <a:effectLst/>
                        </a:rPr>
                        <a:t>400</a:t>
                      </a:r>
                      <a:endParaRPr lang="en-IT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IT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 </a:t>
                      </a:r>
                      <a:r>
                        <a:rPr lang="en-IT" sz="1400" dirty="0"/>
                        <a:t>+ </a:t>
                      </a:r>
                      <a:r>
                        <a:rPr lang="en-IT" sz="1400" dirty="0">
                          <a:solidFill>
                            <a:srgbClr val="FF0000"/>
                          </a:solidFill>
                        </a:rPr>
                        <a:t>50</a:t>
                      </a:r>
                      <a:endParaRPr lang="en-IT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IT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IT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3386069"/>
                  </a:ext>
                </a:extLst>
              </a:tr>
              <a:tr h="362744">
                <a:tc>
                  <a:txBody>
                    <a:bodyPr/>
                    <a:lstStyle/>
                    <a:p>
                      <a:r>
                        <a:rPr lang="en-IT" sz="1400" dirty="0"/>
                        <a:t>viaggi richiesto</a:t>
                      </a:r>
                    </a:p>
                    <a:p>
                      <a:r>
                        <a:rPr lang="en-IT" sz="1400" dirty="0"/>
                        <a:t>(assegnato)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T" sz="1400" dirty="0"/>
                        <a:t>50 </a:t>
                      </a:r>
                    </a:p>
                    <a:p>
                      <a:pPr algn="ctr"/>
                      <a:r>
                        <a:rPr lang="en-IT" sz="1400" dirty="0">
                          <a:solidFill>
                            <a:srgbClr val="00B050"/>
                          </a:solidFill>
                        </a:rPr>
                        <a:t>(31)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T" sz="1400" dirty="0"/>
                        <a:t>50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T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7108227"/>
                  </a:ext>
                </a:extLst>
              </a:tr>
              <a:tr h="3627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T" sz="1400" dirty="0"/>
                        <a:t>totale richiesto (assegnato)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T" sz="1400" dirty="0"/>
                        <a:t>200</a:t>
                      </a:r>
                    </a:p>
                    <a:p>
                      <a:pPr algn="ctr"/>
                      <a:r>
                        <a:rPr lang="en-IT" sz="1400" dirty="0">
                          <a:solidFill>
                            <a:srgbClr val="00B050"/>
                          </a:solidFill>
                        </a:rPr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T" sz="1400" dirty="0"/>
                        <a:t>300 </a:t>
                      </a:r>
                    </a:p>
                    <a:p>
                      <a:pPr algn="ctr"/>
                      <a:r>
                        <a:rPr lang="en-IT" sz="1400" dirty="0">
                          <a:solidFill>
                            <a:srgbClr val="FF0000"/>
                          </a:solidFill>
                        </a:rPr>
                        <a:t>250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T" sz="1400" dirty="0"/>
                        <a:t>450 (previsto 400)</a:t>
                      </a:r>
                      <a:endParaRPr lang="en-IT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T" sz="1400" dirty="0"/>
                        <a:t>400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T" sz="1400" dirty="0"/>
                        <a:t>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T" sz="1400" dirty="0"/>
                        <a:t>100 + </a:t>
                      </a:r>
                      <a:r>
                        <a:rPr lang="en-IT" sz="1400" dirty="0">
                          <a:solidFill>
                            <a:srgbClr val="FF0000"/>
                          </a:solidFill>
                        </a:rPr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T" sz="1400" dirty="0"/>
                        <a:t>1800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T" sz="1400" dirty="0"/>
                        <a:t>6000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242167"/>
                  </a:ext>
                </a:extLst>
              </a:tr>
              <a:tr h="362744">
                <a:tc>
                  <a:txBody>
                    <a:bodyPr/>
                    <a:lstStyle/>
                    <a:p>
                      <a:r>
                        <a:rPr lang="en-IT" sz="1400" dirty="0"/>
                        <a:t>totale assegnato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T" sz="1400" dirty="0">
                          <a:solidFill>
                            <a:srgbClr val="00B050"/>
                          </a:solidFill>
                        </a:rPr>
                        <a:t>155+250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T" sz="14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T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7559854"/>
                  </a:ext>
                </a:extLst>
              </a:tr>
              <a:tr h="362744">
                <a:tc gridSpan="9">
                  <a:txBody>
                    <a:bodyPr/>
                    <a:lstStyle/>
                    <a:p>
                      <a:r>
                        <a:rPr lang="en-IT" sz="1400" dirty="0"/>
                        <a:t>RICHIESTE 2024 (PRELIMINARE)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2046853"/>
                  </a:ext>
                </a:extLst>
              </a:tr>
              <a:tr h="362744">
                <a:tc>
                  <a:txBody>
                    <a:bodyPr/>
                    <a:lstStyle/>
                    <a:p>
                      <a:r>
                        <a:rPr lang="en-IT" sz="1400" dirty="0"/>
                        <a:t>CORE/WP2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T" sz="1400" dirty="0"/>
                        <a:t>300</a:t>
                      </a:r>
                      <a:endParaRPr lang="en-IT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l"/>
                      <a:r>
                        <a:rPr lang="en-IT" sz="1400" dirty="0"/>
                        <a:t>Sottomissione + Post Processing ER2 (TO)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3209253"/>
                  </a:ext>
                </a:extLst>
              </a:tr>
              <a:tr h="362744">
                <a:tc>
                  <a:txBody>
                    <a:bodyPr/>
                    <a:lstStyle/>
                    <a:p>
                      <a:r>
                        <a:rPr lang="en-IT" sz="1400" dirty="0"/>
                        <a:t>WP3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T" sz="1400" dirty="0">
                          <a:solidFill>
                            <a:srgbClr val="FF0000"/>
                          </a:solidFill>
                        </a:rPr>
                        <a:t>40</a:t>
                      </a:r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l"/>
                      <a:r>
                        <a:rPr lang="en-IT" sz="1400" dirty="0"/>
                        <a:t>Produzione test set-up per wide area structures e caratterizzazione risposta temporale APTS OA e DPTS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0570407"/>
                  </a:ext>
                </a:extLst>
              </a:tr>
              <a:tr h="362744">
                <a:tc>
                  <a:txBody>
                    <a:bodyPr/>
                    <a:lstStyle/>
                    <a:p>
                      <a:r>
                        <a:rPr lang="en-IT" sz="1400" dirty="0"/>
                        <a:t>WP4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T" sz="1400" dirty="0">
                          <a:solidFill>
                            <a:srgbClr val="FF0000"/>
                          </a:solidFill>
                        </a:rPr>
                        <a:t>40</a:t>
                      </a:r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l"/>
                      <a:r>
                        <a:rPr lang="en-IT" sz="1400" dirty="0"/>
                        <a:t>Produzione FPC e Jig per bending &amp; interconnection studies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4525648"/>
                  </a:ext>
                </a:extLst>
              </a:tr>
              <a:tr h="362744">
                <a:tc>
                  <a:txBody>
                    <a:bodyPr/>
                    <a:lstStyle/>
                    <a:p>
                      <a:r>
                        <a:rPr lang="en-IT" sz="1400" dirty="0"/>
                        <a:t>WP5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T" sz="1400" dirty="0">
                          <a:solidFill>
                            <a:srgbClr val="FF0000"/>
                          </a:solidFill>
                        </a:rPr>
                        <a:t>20</a:t>
                      </a:r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l"/>
                      <a:r>
                        <a:rPr lang="en-IT" sz="1400" dirty="0"/>
                        <a:t>Studi di materiali per struttura supporto e cooling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5978916"/>
                  </a:ext>
                </a:extLst>
              </a:tr>
              <a:tr h="362744">
                <a:tc>
                  <a:txBody>
                    <a:bodyPr/>
                    <a:lstStyle/>
                    <a:p>
                      <a:r>
                        <a:rPr lang="en-IT" sz="1400" dirty="0"/>
                        <a:t>VIAGGI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T" sz="1400" dirty="0"/>
                        <a:t>50</a:t>
                      </a:r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l"/>
                      <a:r>
                        <a:rPr lang="en-IT" sz="1400" dirty="0"/>
                        <a:t>Beam test, assembly @ CERN, prese dati per caratterizzazione large are astructures @ CERN o altri istituti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9327098"/>
                  </a:ext>
                </a:extLst>
              </a:tr>
              <a:tr h="435293"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T"/>
                        <a:t>(**) </a:t>
                      </a:r>
                      <a:r>
                        <a:rPr lang="en-IT" dirty="0"/>
                        <a:t>R&amp;D di interesse per altri esperimenti della commissione (EIC, NA60+)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79253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97505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42102</TotalTime>
  <Words>500</Words>
  <Application>Microsoft Macintosh PowerPoint</Application>
  <PresentationFormat>Widescreen</PresentationFormat>
  <Paragraphs>182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Tabella preliminare ITS3</vt:lpstr>
      <vt:lpstr>OVERVIEW RICHIESTE ITS3 2021-2025</vt:lpstr>
      <vt:lpstr>OVERVIEW RICHIESTE ITS3 2021-2025</vt:lpstr>
      <vt:lpstr>OVERVIEW RICHIESTE ITS3 2021-2026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Stefania Beole'</dc:creator>
  <cp:lastModifiedBy>Stefania Beole'</cp:lastModifiedBy>
  <cp:revision>12</cp:revision>
  <dcterms:created xsi:type="dcterms:W3CDTF">2021-06-30T10:40:20Z</dcterms:created>
  <dcterms:modified xsi:type="dcterms:W3CDTF">2023-05-18T20:08:05Z</dcterms:modified>
</cp:coreProperties>
</file>