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6" r:id="rId4"/>
    <p:sldMasterId id="2147483749" r:id="rId5"/>
    <p:sldMasterId id="2147483753" r:id="rId6"/>
    <p:sldMasterId id="2147483751" r:id="rId7"/>
    <p:sldMasterId id="2147483755" r:id="rId8"/>
  </p:sldMasterIdLst>
  <p:notesMasterIdLst>
    <p:notesMasterId r:id="rId26"/>
  </p:notesMasterIdLst>
  <p:sldIdLst>
    <p:sldId id="275" r:id="rId9"/>
    <p:sldId id="273" r:id="rId10"/>
    <p:sldId id="268" r:id="rId11"/>
    <p:sldId id="312" r:id="rId12"/>
    <p:sldId id="276" r:id="rId13"/>
    <p:sldId id="336" r:id="rId14"/>
    <p:sldId id="337" r:id="rId15"/>
    <p:sldId id="343" r:id="rId16"/>
    <p:sldId id="344" r:id="rId17"/>
    <p:sldId id="345" r:id="rId18"/>
    <p:sldId id="271" r:id="rId19"/>
    <p:sldId id="352" r:id="rId20"/>
    <p:sldId id="353" r:id="rId21"/>
    <p:sldId id="274" r:id="rId22"/>
    <p:sldId id="354" r:id="rId23"/>
    <p:sldId id="349" r:id="rId24"/>
    <p:sldId id="35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3709"/>
    <a:srgbClr val="006633"/>
    <a:srgbClr val="D5FC79"/>
    <a:srgbClr val="E3F5A4"/>
    <a:srgbClr val="006732"/>
    <a:srgbClr val="FF7C00"/>
    <a:srgbClr val="FFFFFF"/>
    <a:srgbClr val="000000"/>
    <a:srgbClr val="66993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4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7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C7EDF-2153-49BA-B7FB-2A30D2D2F2FB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BD18C-63EB-4854-826D-5F9767E17EC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832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1C16A-FF99-4B57-9525-89140AAD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5C0C3-777E-4543-8942-8AC22C0B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CLEANDEM Executive Board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CD0C5-C8A2-46B5-8C55-B7B9E3BE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744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686DD9D6-6B5E-48BD-9953-DED4B73CC5C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98AE22-DDD0-49CF-8438-27C0F5B0D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5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25 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43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8B1688-5463-4170-B2D7-F448E7C4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CLEANDEM Executive Board meeting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9A6B62E-E48F-404B-847E-9ECF85DC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744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686DD9D6-6B5E-48BD-9953-DED4B73CC5C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F810BE-6B66-430A-8F95-A8BF74F10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5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25 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31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1DE73-DC3D-4055-A274-1398FAB19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9012"/>
            <a:ext cx="3932237" cy="106838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36725-8799-4443-ACF2-D48EAEC63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52425"/>
            <a:ext cx="6172200" cy="480862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F017B6-9287-4092-B70B-C4599B53E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19C06-05B7-4635-A6D8-D6207C513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CLEANDEM Executive Board meeting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884C48-D163-4592-9BEC-51812E28E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744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686DD9D6-6B5E-48BD-9953-DED4B73CC5CE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5F2E246-F937-4931-8B87-25470767054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485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25 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062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315F-DFF8-4E9C-82C2-04FD4963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CCFFDE-530C-4A2E-B7A8-12BDDF1A1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A2A32-2C2E-42A9-B8B8-D0B2F080D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3D7DE-775C-44BB-94CC-5A4C29A9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CLEANDEM Executive Board meeting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EB096D4-F2BA-41C9-AC31-E64E8B7B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745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686DD9D6-6B5E-48BD-9953-DED4B73CC5C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84B4E20-42E5-4078-960A-2642AE01EAC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485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25 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423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6CF72-D34A-4C49-8075-79F1342D7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88E12-C1B8-4A29-A411-C7B6F6812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D2031-ECAF-4083-A7E6-2A1149FAE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CLEANDEM Executive Board meeting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CE790A-CF96-4AF2-A33B-794C231C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745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686DD9D6-6B5E-48BD-9953-DED4B73CC5C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79B1B0E-01F3-43F8-A8DB-F2B10C741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5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25 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62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1F4DAB-4AA1-449B-A763-779E1A6A6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8FCC78-0650-43C1-969F-39ECB792D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73D1D-BA28-4CC4-A73F-420F3E28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CLEANDEM Executive Board meeting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FDAF29-98A4-4EBF-B471-A4AC1F8B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8947" y="6485744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686DD9D6-6B5E-48BD-9953-DED4B73CC5C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3F7603D-95E5-4B09-BC71-BE2772218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5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25 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18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867810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46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912154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6BDB-0767-498F-9288-57CAC700B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9E179-DABD-4F3F-9258-B4E9C940F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CFCA9-9361-4874-B2C0-F70D8D1D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CLEANDEM Executive Board meeting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80B482-E5ED-4DE8-9B3D-B2406FD9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744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686DD9D6-6B5E-48BD-9953-DED4B73CC5CE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2B50616-046F-4730-94D9-0EEF8063F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5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25 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58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D2971-9EE7-470A-B95D-D01185932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3245B-766E-4440-98C3-B884A4BF4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DAE22-B931-4656-A128-E69433555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CLEANDEM Executive Board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24A55-D4F2-412E-BCC8-CFAFF886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744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686DD9D6-6B5E-48BD-9953-DED4B73CC5CE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7F9105-5AB3-4044-8001-DFFE59D84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5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25 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16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341E-3D4C-4C76-B14C-131D058BE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37532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rgbClr val="3A536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C183F-D464-47A5-8CE1-CC5634F0D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098124"/>
            <a:ext cx="10515600" cy="2004591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rgbClr val="3A536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4C2EB-46EC-4D11-A22A-7D3C2CBD4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CLEANDEM Executive Board meeting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C1539F-828C-4394-8D43-7FEDB45F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4426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686DD9D6-6B5E-48BD-9953-DED4B73CC5CE}" type="slidenum">
              <a:rPr lang="en-GB" smtClean="0"/>
              <a:pPr/>
              <a:t>‹N›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276378-6BCA-46A6-A703-C8B33ABED7E6}"/>
              </a:ext>
            </a:extLst>
          </p:cNvPr>
          <p:cNvCxnSpPr>
            <a:stCxn id="3" idx="1"/>
            <a:endCxn id="3" idx="3"/>
          </p:cNvCxnSpPr>
          <p:nvPr userDrawn="1"/>
        </p:nvCxnSpPr>
        <p:spPr>
          <a:xfrm>
            <a:off x="831851" y="5100419"/>
            <a:ext cx="10515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B91AA45-77D5-4766-9063-8BB84B707FEF}"/>
              </a:ext>
            </a:extLst>
          </p:cNvPr>
          <p:cNvSpPr/>
          <p:nvPr userDrawn="1"/>
        </p:nvSpPr>
        <p:spPr>
          <a:xfrm>
            <a:off x="1" y="112145"/>
            <a:ext cx="11412747" cy="1330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539444D6-BF81-46BF-96DD-CABBF6A182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17" y="646534"/>
            <a:ext cx="2294689" cy="212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A4CB7CD-C4A3-4F8F-BEEC-FF151A0FD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5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25 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40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2AB1-F363-49BD-BAA6-39E03896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4965"/>
            <a:ext cx="10515600" cy="50214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55C4F-B208-4A91-BE81-3A6A78EE5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6491"/>
            <a:ext cx="5181600" cy="4710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607C1-E56B-4891-A83A-536B879B4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6491"/>
            <a:ext cx="5181600" cy="4710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DB0F02-C38A-4BCB-A4C4-871D7955A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CLEANDEM Executive Board meeting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5569D63-FEB6-4BE8-953C-02E735C7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744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686DD9D6-6B5E-48BD-9953-DED4B73CC5C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546373A-5581-41B0-97B3-CB2A056C9A5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485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25 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56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98D9A-ADBF-495A-B3CC-FBC92CC0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383179" cy="65279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303D7-1EBE-43D9-96D8-397CD4D7C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232595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580C3-AAC1-4DCB-B462-860214F3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165232"/>
            <a:ext cx="5157787" cy="4024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14EBEB-6505-44E1-8FEC-46FD973A8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232595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724CB-4D4F-407D-8296-FD4F997C5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165232"/>
            <a:ext cx="5183188" cy="4024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647F5C-9439-45D1-9759-443EE7A5E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CLEANDEM Executive Board meeting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2637B6-8105-449B-BAF8-84BC9050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5744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686DD9D6-6B5E-48BD-9953-DED4B73CC5CE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227CFE4-2029-421F-81E2-3A889B685C0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485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25 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08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A8F322-73F1-8AA3-7B6F-6F3957AEEA46}"/>
              </a:ext>
            </a:extLst>
          </p:cNvPr>
          <p:cNvSpPr txBox="1"/>
          <p:nvPr userDrawn="1"/>
        </p:nvSpPr>
        <p:spPr>
          <a:xfrm>
            <a:off x="11196320" y="6485403"/>
            <a:ext cx="46676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r"/>
              </a:tabLst>
              <a:defRPr/>
            </a:pPr>
            <a:r>
              <a:rPr lang="en-GB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A8D5B94D-7FA4-8B4F-8B9F-A9966959A4A3}" type="slidenum">
              <a:rPr lang="en-GB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6363" algn="r"/>
                </a:tabLst>
                <a:defRPr/>
              </a:pPr>
              <a:t>‹N›</a:t>
            </a:fld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41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426B4F8F-56F1-DA4C-33C2-D9C8D0B71D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320" y="89712"/>
            <a:ext cx="1403340" cy="706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77069C-7048-B4FA-A3D0-074E1E0C3D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82" y="6207761"/>
            <a:ext cx="837606" cy="568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3D972E-E253-890A-D62C-69491F84A42F}"/>
              </a:ext>
            </a:extLst>
          </p:cNvPr>
          <p:cNvSpPr txBox="1"/>
          <p:nvPr userDrawn="1"/>
        </p:nvSpPr>
        <p:spPr>
          <a:xfrm>
            <a:off x="1300511" y="6307394"/>
            <a:ext cx="2621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Euratom Horizon 2020</a:t>
            </a:r>
            <a:endParaRPr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50" baseline="0">
          <a:solidFill>
            <a:srgbClr val="006633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rgbClr val="006633"/>
        </a:buClr>
        <a:buSzPct val="10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534988" indent="-26670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663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720725" indent="-185738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663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895350" indent="-174625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663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663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DD981BC8-51E8-6B42-89E3-01879F61B5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77" y="214076"/>
            <a:ext cx="2388806" cy="627062"/>
          </a:xfrm>
          <a:prstGeom prst="rect">
            <a:avLst/>
          </a:prstGeom>
          <a:ln w="12700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D8B895-C53D-41F2-C959-F32A553EE0B3}"/>
              </a:ext>
            </a:extLst>
          </p:cNvPr>
          <p:cNvSpPr/>
          <p:nvPr userDrawn="1"/>
        </p:nvSpPr>
        <p:spPr>
          <a:xfrm>
            <a:off x="1089279" y="6470171"/>
            <a:ext cx="104198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This project has received funding from the European Union’s Horizon 2020 research and innovation programme under grant agreement No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847641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82C5C-5462-0057-0C72-22826E5691B1}"/>
              </a:ext>
            </a:extLst>
          </p:cNvPr>
          <p:cNvSpPr txBox="1"/>
          <p:nvPr userDrawn="1"/>
        </p:nvSpPr>
        <p:spPr>
          <a:xfrm>
            <a:off x="11509120" y="6458454"/>
            <a:ext cx="48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8013" algn="r"/>
              </a:tabLst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3D488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fld id="{7ADC2682-86E0-43EF-9663-C77056E8D387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148013" algn="r"/>
                </a:tabLst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06DDB-8475-FED7-6863-4DC3DB2FA8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82" y="6304355"/>
            <a:ext cx="695311" cy="472003"/>
          </a:xfrm>
          <a:prstGeom prst="rect">
            <a:avLst/>
          </a:prstGeom>
        </p:spPr>
      </p:pic>
      <p:pic>
        <p:nvPicPr>
          <p:cNvPr id="5" name="Immagine 41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EC12629B-8ECB-0E35-B1F2-161F2F5A7D1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320" y="89712"/>
            <a:ext cx="1403340" cy="70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5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ftr="0"/>
  <p:txStyles>
    <p:titleStyle>
      <a:lvl1pPr algn="l" defTabSz="91438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6" indent="-228596" algn="l" defTabSz="9143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7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8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9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0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1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3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4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5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8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82" y="6304355"/>
            <a:ext cx="695311" cy="472003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2A221E8-3719-405F-BE5D-CFD53956D3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82" y="202405"/>
            <a:ext cx="2274283" cy="6807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A8F322-73F1-8AA3-7B6F-6F3957AEEA46}"/>
              </a:ext>
            </a:extLst>
          </p:cNvPr>
          <p:cNvSpPr txBox="1"/>
          <p:nvPr userDrawn="1"/>
        </p:nvSpPr>
        <p:spPr>
          <a:xfrm>
            <a:off x="11196320" y="6485403"/>
            <a:ext cx="466763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76363" algn="r"/>
              </a:tabLst>
              <a:defRPr/>
            </a:pPr>
            <a:r>
              <a:rPr lang="en-GB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A8D5B94D-7FA4-8B4F-8B9F-A9966959A4A3}" type="slidenum">
              <a:rPr lang="en-GB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376363" algn="r"/>
                </a:tabLst>
                <a:defRPr/>
              </a:pPr>
              <a:t>‹N›</a:t>
            </a:fld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41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426B4F8F-56F1-DA4C-33C2-D9C8D0B71D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320" y="89712"/>
            <a:ext cx="1403340" cy="7061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530383-FD56-24EA-B43D-15B6572E3AE8}"/>
              </a:ext>
            </a:extLst>
          </p:cNvPr>
          <p:cNvSpPr/>
          <p:nvPr userDrawn="1"/>
        </p:nvSpPr>
        <p:spPr>
          <a:xfrm>
            <a:off x="938893" y="6477708"/>
            <a:ext cx="104198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This project has received funding from the European Union’s Horizon 2020 research and innovation programme under grant agreement No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945098</a:t>
            </a:r>
          </a:p>
        </p:txBody>
      </p:sp>
    </p:spTree>
    <p:extLst>
      <p:ext uri="{BB962C8B-B14F-4D97-AF65-F5344CB8AC3E}">
        <p14:creationId xmlns:p14="http://schemas.microsoft.com/office/powerpoint/2010/main" val="190620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50" baseline="0">
          <a:solidFill>
            <a:srgbClr val="006633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rgbClr val="006633"/>
        </a:buClr>
        <a:buSzPct val="10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534988" indent="-26670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6633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720725" indent="-185738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663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895350" indent="-174625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663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663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664DE1-7722-0F6C-90D1-2A7BC4BA18A0}"/>
              </a:ext>
            </a:extLst>
          </p:cNvPr>
          <p:cNvSpPr/>
          <p:nvPr userDrawn="1"/>
        </p:nvSpPr>
        <p:spPr>
          <a:xfrm>
            <a:off x="1089279" y="6470171"/>
            <a:ext cx="104198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This project has received funding from the European Union’s Horizon 2020 research and innovation programme under grant agreement No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945335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E57AF-C70A-736A-1C3A-3894D823820B}"/>
              </a:ext>
            </a:extLst>
          </p:cNvPr>
          <p:cNvSpPr txBox="1"/>
          <p:nvPr userDrawn="1"/>
        </p:nvSpPr>
        <p:spPr>
          <a:xfrm>
            <a:off x="11509120" y="6458454"/>
            <a:ext cx="48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8013" algn="r"/>
              </a:tabLst>
              <a:defRPr/>
            </a:pPr>
            <a:r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3D488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fld id="{7ADC2682-86E0-43EF-9663-C77056E8D387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148013" algn="r"/>
                </a:tabLst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082B8-979F-1782-819F-6EF902C125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82" y="6304355"/>
            <a:ext cx="695311" cy="472003"/>
          </a:xfrm>
          <a:prstGeom prst="rect">
            <a:avLst/>
          </a:prstGeom>
        </p:spPr>
      </p:pic>
      <p:pic>
        <p:nvPicPr>
          <p:cNvPr id="6" name="Immagine 41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157F2C50-DC37-5C23-CB9B-CF90DC3F28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8320" y="89712"/>
            <a:ext cx="1403340" cy="706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BE6500-3E88-35D2-5637-4272C5AB7A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0" y="110830"/>
            <a:ext cx="3549650" cy="59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3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/>
  <p:txStyles>
    <p:titleStyle>
      <a:lvl1pPr algn="l" defTabSz="91438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6" indent="-228596" algn="l" defTabSz="91438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7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8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9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0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1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3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4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5" indent="-228596" algn="l" defTabSz="91438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6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8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59CA1-0C75-4A72-AC00-8C93BE126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96" y="365127"/>
            <a:ext cx="10335705" cy="530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B6630-1C1B-475C-9468-5036704CB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093" y="1357463"/>
            <a:ext cx="10335707" cy="481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0157-2B82-4C4E-B59C-81ACE1042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5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25 May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BCF56-381B-476E-8C56-8C83D92D6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57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CLEANDEM Executive Board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3D1AF-B3E0-470F-BE69-AAD2DDC9E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56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DD9D6-6B5E-48BD-9953-DED4B73CC5CE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4FD19E73-86D7-4E0B-A7A9-90D84B214D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9" y="365126"/>
            <a:ext cx="743931" cy="57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B25E0D-AE8B-41C7-8F6A-AC646E94EA75}"/>
              </a:ext>
            </a:extLst>
          </p:cNvPr>
          <p:cNvCxnSpPr>
            <a:cxnSpLocks/>
          </p:cNvCxnSpPr>
          <p:nvPr userDrawn="1"/>
        </p:nvCxnSpPr>
        <p:spPr>
          <a:xfrm>
            <a:off x="1018096" y="1012909"/>
            <a:ext cx="10335705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06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A536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C00000"/>
        </a:buClr>
        <a:buFont typeface="Wingdings" panose="05000000000000000000" pitchFamily="2" charset="2"/>
        <a:buChar char="§"/>
        <a:defRPr sz="2100" kern="1200">
          <a:solidFill>
            <a:srgbClr val="3A536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rgbClr val="3A536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SzPct val="80000"/>
        <a:buFont typeface="Calibri" panose="020F0502020204030204" pitchFamily="34" charset="0"/>
        <a:buChar char="□"/>
        <a:defRPr sz="1500" kern="1200">
          <a:solidFill>
            <a:srgbClr val="3A536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Font typeface="Calibri" panose="020F0502020204030204" pitchFamily="34" charset="0"/>
        <a:buChar char="‐"/>
        <a:defRPr sz="1350" kern="1200">
          <a:solidFill>
            <a:srgbClr val="3A536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C00000"/>
        </a:buClr>
        <a:buSzPct val="60000"/>
        <a:buFont typeface="Arial" panose="020B0604020202020204" pitchFamily="34" charset="0"/>
        <a:buChar char="•"/>
        <a:defRPr sz="1350" kern="1200">
          <a:solidFill>
            <a:srgbClr val="3A536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gif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C0436F8-7285-B52D-2957-E6ECDF40F3E2}"/>
              </a:ext>
            </a:extLst>
          </p:cNvPr>
          <p:cNvSpPr/>
          <p:nvPr/>
        </p:nvSpPr>
        <p:spPr>
          <a:xfrm>
            <a:off x="568502" y="1117314"/>
            <a:ext cx="11096090" cy="4623371"/>
          </a:xfrm>
          <a:prstGeom prst="roundRect">
            <a:avLst>
              <a:gd name="adj" fmla="val 2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C592B-5A5D-15D2-6189-9ED54CAD49EA}"/>
              </a:ext>
            </a:extLst>
          </p:cNvPr>
          <p:cNvSpPr txBox="1"/>
          <p:nvPr/>
        </p:nvSpPr>
        <p:spPr>
          <a:xfrm>
            <a:off x="3065366" y="1397286"/>
            <a:ext cx="6061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INFN in Euratom Horizon 2020</a:t>
            </a:r>
            <a:endParaRPr sz="32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4DC4B-7D1E-F3C1-25C5-21B51940FF17}"/>
              </a:ext>
            </a:extLst>
          </p:cNvPr>
          <p:cNvSpPr txBox="1"/>
          <p:nvPr/>
        </p:nvSpPr>
        <p:spPr>
          <a:xfrm>
            <a:off x="3799537" y="2876764"/>
            <a:ext cx="4592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in three projects </a:t>
            </a:r>
            <a:endParaRPr sz="24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B44E5C99-C8AD-749F-DDCD-483EB2EB22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108" y="4004524"/>
            <a:ext cx="2388806" cy="627062"/>
          </a:xfrm>
          <a:prstGeom prst="rect">
            <a:avLst/>
          </a:prstGeom>
          <a:ln w="12700">
            <a:noFill/>
          </a:ln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1EEA42C-F2FD-5991-924E-5B1E294A41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878" y="3860515"/>
            <a:ext cx="2274283" cy="6807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DB4FB-9F3E-4365-CF0A-2C9318892193}"/>
              </a:ext>
            </a:extLst>
          </p:cNvPr>
          <p:cNvSpPr txBox="1"/>
          <p:nvPr/>
        </p:nvSpPr>
        <p:spPr>
          <a:xfrm>
            <a:off x="799452" y="487812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Radwaste monitoring</a:t>
            </a:r>
            <a:endParaRPr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F3F2F4-B162-17A7-C880-C42C55D3484F}"/>
              </a:ext>
            </a:extLst>
          </p:cNvPr>
          <p:cNvSpPr txBox="1"/>
          <p:nvPr/>
        </p:nvSpPr>
        <p:spPr>
          <a:xfrm>
            <a:off x="4036269" y="487812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Radwaste predisposal monitoring</a:t>
            </a:r>
            <a:endParaRPr b="1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127A6A-5049-6318-34B4-E3833F7A4DA9}"/>
              </a:ext>
            </a:extLst>
          </p:cNvPr>
          <p:cNvSpPr txBox="1"/>
          <p:nvPr/>
        </p:nvSpPr>
        <p:spPr>
          <a:xfrm>
            <a:off x="8694078" y="473962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753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Decommissioning &amp; </a:t>
            </a:r>
          </a:p>
          <a:p>
            <a:pPr algn="ctr"/>
            <a:r>
              <a:rPr lang="en-US" b="1">
                <a:solidFill>
                  <a:srgbClr val="753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 remediation</a:t>
            </a:r>
            <a:endParaRPr b="1">
              <a:solidFill>
                <a:srgbClr val="7537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5D555A-5E6C-0640-748F-A9BA150DDB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8900" y="3941903"/>
            <a:ext cx="3103288" cy="5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70FF8118-22B9-EF81-5036-FEFA115BB539}"/>
              </a:ext>
            </a:extLst>
          </p:cNvPr>
          <p:cNvSpPr txBox="1">
            <a:spLocks/>
          </p:cNvSpPr>
          <p:nvPr/>
        </p:nvSpPr>
        <p:spPr>
          <a:xfrm>
            <a:off x="2420546" y="968402"/>
            <a:ext cx="7337425" cy="538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8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european partners</a:t>
            </a:r>
          </a:p>
        </p:txBody>
      </p:sp>
      <p:pic>
        <p:nvPicPr>
          <p:cNvPr id="4" name="Grafik 9">
            <a:extLst>
              <a:ext uri="{FF2B5EF4-FFF2-40B4-BE49-F238E27FC236}">
                <a16:creationId xmlns:a16="http://schemas.microsoft.com/office/drawing/2014/main" id="{DD1A8543-E9A8-6DA3-A5C4-5705ED9EE3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2" b="995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628" y="3669273"/>
            <a:ext cx="747262" cy="12199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3FDF314-2A98-68C3-764B-B2847F4008EC}"/>
              </a:ext>
            </a:extLst>
          </p:cNvPr>
          <p:cNvGrpSpPr/>
          <p:nvPr/>
        </p:nvGrpSpPr>
        <p:grpSpPr>
          <a:xfrm>
            <a:off x="2284399" y="2751556"/>
            <a:ext cx="7609717" cy="3055340"/>
            <a:chOff x="2291141" y="3160585"/>
            <a:chExt cx="7609717" cy="30553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DD71E7-8E4F-B7F1-1280-8F8C54AEF8C8}"/>
                </a:ext>
              </a:extLst>
            </p:cNvPr>
            <p:cNvGrpSpPr/>
            <p:nvPr/>
          </p:nvGrpSpPr>
          <p:grpSpPr>
            <a:xfrm>
              <a:off x="2291141" y="3160585"/>
              <a:ext cx="7609717" cy="3055340"/>
              <a:chOff x="775472" y="1562730"/>
              <a:chExt cx="10755936" cy="4318563"/>
            </a:xfrm>
          </p:grpSpPr>
          <p:sp>
            <p:nvSpPr>
              <p:cNvPr id="8" name="Rechteck: abgerundete Ecken 1">
                <a:extLst>
                  <a:ext uri="{FF2B5EF4-FFF2-40B4-BE49-F238E27FC236}">
                    <a16:creationId xmlns:a16="http://schemas.microsoft.com/office/drawing/2014/main" id="{9C32B57C-F079-FD5E-298A-78F1AFB58799}"/>
                  </a:ext>
                </a:extLst>
              </p:cNvPr>
              <p:cNvSpPr/>
              <p:nvPr/>
            </p:nvSpPr>
            <p:spPr>
              <a:xfrm>
                <a:off x="1424645" y="1562731"/>
                <a:ext cx="9462271" cy="586024"/>
              </a:xfrm>
              <a:prstGeom prst="roundRect">
                <a:avLst/>
              </a:prstGeom>
              <a:solidFill>
                <a:srgbClr val="33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T7.2 State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art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hteck: abgerundete Ecken 5">
                <a:extLst>
                  <a:ext uri="{FF2B5EF4-FFF2-40B4-BE49-F238E27FC236}">
                    <a16:creationId xmlns:a16="http://schemas.microsoft.com/office/drawing/2014/main" id="{55E8D9E4-4D05-CB30-6937-B8E8D057028D}"/>
                  </a:ext>
                </a:extLst>
              </p:cNvPr>
              <p:cNvSpPr/>
              <p:nvPr/>
            </p:nvSpPr>
            <p:spPr>
              <a:xfrm>
                <a:off x="1419964" y="5295269"/>
                <a:ext cx="9462270" cy="586024"/>
              </a:xfrm>
              <a:prstGeom prst="roundRect">
                <a:avLst/>
              </a:prstGeom>
              <a:solidFill>
                <a:srgbClr val="33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T7.6 Demonstration</a:t>
                </a:r>
              </a:p>
            </p:txBody>
          </p:sp>
          <p:sp>
            <p:nvSpPr>
              <p:cNvPr id="10" name="Rechteck: abgerundete Ecken 6">
                <a:extLst>
                  <a:ext uri="{FF2B5EF4-FFF2-40B4-BE49-F238E27FC236}">
                    <a16:creationId xmlns:a16="http://schemas.microsoft.com/office/drawing/2014/main" id="{E734AAC8-4B60-2FEF-806C-C5C608A886F8}"/>
                  </a:ext>
                </a:extLst>
              </p:cNvPr>
              <p:cNvSpPr/>
              <p:nvPr/>
            </p:nvSpPr>
            <p:spPr>
              <a:xfrm rot="16200000">
                <a:off x="-1090719" y="3428921"/>
                <a:ext cx="4318405" cy="586024"/>
              </a:xfrm>
              <a:prstGeom prst="roundRect">
                <a:avLst/>
              </a:prstGeom>
              <a:solidFill>
                <a:srgbClr val="33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T7.1 Management</a:t>
                </a:r>
              </a:p>
            </p:txBody>
          </p:sp>
          <p:sp>
            <p:nvSpPr>
              <p:cNvPr id="11" name="Rechteck: abgerundete Ecken 7">
                <a:extLst>
                  <a:ext uri="{FF2B5EF4-FFF2-40B4-BE49-F238E27FC236}">
                    <a16:creationId xmlns:a16="http://schemas.microsoft.com/office/drawing/2014/main" id="{8C40B52B-3A6A-D2A5-C616-B67E07A7C209}"/>
                  </a:ext>
                </a:extLst>
              </p:cNvPr>
              <p:cNvSpPr/>
              <p:nvPr/>
            </p:nvSpPr>
            <p:spPr>
              <a:xfrm rot="16200000">
                <a:off x="9079193" y="3428922"/>
                <a:ext cx="4318405" cy="586024"/>
              </a:xfrm>
              <a:prstGeom prst="roundRect">
                <a:avLst/>
              </a:prstGeom>
              <a:solidFill>
                <a:srgbClr val="33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T7.7 Reporting</a:t>
                </a:r>
              </a:p>
            </p:txBody>
          </p:sp>
          <p:sp>
            <p:nvSpPr>
              <p:cNvPr id="12" name="Rechteck: abgerundete Ecken 13">
                <a:extLst>
                  <a:ext uri="{FF2B5EF4-FFF2-40B4-BE49-F238E27FC236}">
                    <a16:creationId xmlns:a16="http://schemas.microsoft.com/office/drawing/2014/main" id="{EB371B89-DDE4-732D-6850-6EB33788952E}"/>
                  </a:ext>
                </a:extLst>
              </p:cNvPr>
              <p:cNvSpPr/>
              <p:nvPr/>
            </p:nvSpPr>
            <p:spPr>
              <a:xfrm>
                <a:off x="1692398" y="2303704"/>
                <a:ext cx="2288526" cy="1490298"/>
              </a:xfrm>
              <a:prstGeom prst="roundRect">
                <a:avLst/>
              </a:prstGeom>
              <a:solidFill>
                <a:srgbClr val="6699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T7.3</a:t>
                </a:r>
              </a:p>
              <a:p>
                <a:pPr algn="ctr"/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Testing and </a:t>
                </a:r>
                <a:r>
                  <a:rPr lang="de-DE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monitoring</a:t>
                </a:r>
                <a:endParaRPr lang="de-DE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hteck: abgerundete Ecken 14">
                <a:extLst>
                  <a:ext uri="{FF2B5EF4-FFF2-40B4-BE49-F238E27FC236}">
                    <a16:creationId xmlns:a16="http://schemas.microsoft.com/office/drawing/2014/main" id="{981059C2-DB51-2CDC-D841-EA26FBEAC386}"/>
                  </a:ext>
                </a:extLst>
              </p:cNvPr>
              <p:cNvSpPr/>
              <p:nvPr/>
            </p:nvSpPr>
            <p:spPr>
              <a:xfrm>
                <a:off x="8314621" y="2309189"/>
                <a:ext cx="2288526" cy="1490298"/>
              </a:xfrm>
              <a:prstGeom prst="roundRect">
                <a:avLst/>
              </a:prstGeom>
              <a:solidFill>
                <a:srgbClr val="6699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T7.4</a:t>
                </a:r>
              </a:p>
              <a:p>
                <a:pPr algn="ctr"/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Digital Twin</a:t>
                </a:r>
              </a:p>
            </p:txBody>
          </p:sp>
          <p:sp>
            <p:nvSpPr>
              <p:cNvPr id="14" name="Rechteck: abgerundete Ecken 15">
                <a:extLst>
                  <a:ext uri="{FF2B5EF4-FFF2-40B4-BE49-F238E27FC236}">
                    <a16:creationId xmlns:a16="http://schemas.microsoft.com/office/drawing/2014/main" id="{29B9C981-F1E5-2ECC-59ED-CA5D23D5E1BC}"/>
                  </a:ext>
                </a:extLst>
              </p:cNvPr>
              <p:cNvSpPr/>
              <p:nvPr/>
            </p:nvSpPr>
            <p:spPr>
              <a:xfrm>
                <a:off x="1692398" y="4571555"/>
                <a:ext cx="8865960" cy="586024"/>
              </a:xfrm>
              <a:prstGeom prst="roundRect">
                <a:avLst/>
              </a:prstGeom>
              <a:solidFill>
                <a:srgbClr val="6699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T7.5 Data and Decision</a:t>
                </a:r>
              </a:p>
            </p:txBody>
          </p:sp>
          <p:sp>
            <p:nvSpPr>
              <p:cNvPr id="15" name="Pfeil: nach rechts 8">
                <a:extLst>
                  <a:ext uri="{FF2B5EF4-FFF2-40B4-BE49-F238E27FC236}">
                    <a16:creationId xmlns:a16="http://schemas.microsoft.com/office/drawing/2014/main" id="{98783D09-B90F-ACF7-2C0E-B1157EF88874}"/>
                  </a:ext>
                </a:extLst>
              </p:cNvPr>
              <p:cNvSpPr/>
              <p:nvPr/>
            </p:nvSpPr>
            <p:spPr>
              <a:xfrm rot="5400000">
                <a:off x="1859814" y="4014004"/>
                <a:ext cx="721095" cy="334275"/>
              </a:xfrm>
              <a:prstGeom prst="rightArrow">
                <a:avLst/>
              </a:prstGeom>
              <a:solidFill>
                <a:srgbClr val="FF7C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Pfeil: nach rechts 25">
                <a:extLst>
                  <a:ext uri="{FF2B5EF4-FFF2-40B4-BE49-F238E27FC236}">
                    <a16:creationId xmlns:a16="http://schemas.microsoft.com/office/drawing/2014/main" id="{0EFCA1C2-707B-4275-C364-A189315973F0}"/>
                  </a:ext>
                </a:extLst>
              </p:cNvPr>
              <p:cNvSpPr/>
              <p:nvPr/>
            </p:nvSpPr>
            <p:spPr>
              <a:xfrm rot="16200000">
                <a:off x="3060471" y="3979906"/>
                <a:ext cx="721095" cy="334275"/>
              </a:xfrm>
              <a:prstGeom prst="rightArrow">
                <a:avLst/>
              </a:prstGeom>
              <a:solidFill>
                <a:srgbClr val="FF7C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Pfeil: nach rechts 26">
                <a:extLst>
                  <a:ext uri="{FF2B5EF4-FFF2-40B4-BE49-F238E27FC236}">
                    <a16:creationId xmlns:a16="http://schemas.microsoft.com/office/drawing/2014/main" id="{AAE270E6-A478-FB2B-E8F7-690A93F838DE}"/>
                  </a:ext>
                </a:extLst>
              </p:cNvPr>
              <p:cNvSpPr/>
              <p:nvPr/>
            </p:nvSpPr>
            <p:spPr>
              <a:xfrm rot="5400000">
                <a:off x="8518210" y="4020915"/>
                <a:ext cx="734916" cy="334275"/>
              </a:xfrm>
              <a:prstGeom prst="rightArrow">
                <a:avLst/>
              </a:prstGeom>
              <a:solidFill>
                <a:srgbClr val="FF7C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Pfeil: nach rechts 27">
                <a:extLst>
                  <a:ext uri="{FF2B5EF4-FFF2-40B4-BE49-F238E27FC236}">
                    <a16:creationId xmlns:a16="http://schemas.microsoft.com/office/drawing/2014/main" id="{02AC1C86-6AAF-58CF-F463-3C2B3EFD925C}"/>
                  </a:ext>
                </a:extLst>
              </p:cNvPr>
              <p:cNvSpPr/>
              <p:nvPr/>
            </p:nvSpPr>
            <p:spPr>
              <a:xfrm rot="16200000">
                <a:off x="9725778" y="3993727"/>
                <a:ext cx="721095" cy="334275"/>
              </a:xfrm>
              <a:prstGeom prst="rightArrow">
                <a:avLst/>
              </a:prstGeom>
              <a:solidFill>
                <a:srgbClr val="FF7C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Pfeil: nach rechts 28">
                <a:extLst>
                  <a:ext uri="{FF2B5EF4-FFF2-40B4-BE49-F238E27FC236}">
                    <a16:creationId xmlns:a16="http://schemas.microsoft.com/office/drawing/2014/main" id="{5D646590-3D50-054D-8585-2B3FDD9EE19D}"/>
                  </a:ext>
                </a:extLst>
              </p:cNvPr>
              <p:cNvSpPr/>
              <p:nvPr/>
            </p:nvSpPr>
            <p:spPr>
              <a:xfrm rot="5400000">
                <a:off x="5562609" y="4067746"/>
                <a:ext cx="657300" cy="334275"/>
              </a:xfrm>
              <a:prstGeom prst="rightArrow">
                <a:avLst/>
              </a:prstGeom>
              <a:solidFill>
                <a:srgbClr val="FF7C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Pfeil: nach rechts 29">
                <a:extLst>
                  <a:ext uri="{FF2B5EF4-FFF2-40B4-BE49-F238E27FC236}">
                    <a16:creationId xmlns:a16="http://schemas.microsoft.com/office/drawing/2014/main" id="{ED3B8549-95CC-AC6C-8B96-EA73D1816074}"/>
                  </a:ext>
                </a:extLst>
              </p:cNvPr>
              <p:cNvSpPr/>
              <p:nvPr/>
            </p:nvSpPr>
            <p:spPr>
              <a:xfrm rot="16200000">
                <a:off x="6017353" y="4059724"/>
                <a:ext cx="657299" cy="334275"/>
              </a:xfrm>
              <a:prstGeom prst="rightArrow">
                <a:avLst/>
              </a:prstGeom>
              <a:solidFill>
                <a:srgbClr val="FF7C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Pfeil: nach rechts 30">
                <a:extLst>
                  <a:ext uri="{FF2B5EF4-FFF2-40B4-BE49-F238E27FC236}">
                    <a16:creationId xmlns:a16="http://schemas.microsoft.com/office/drawing/2014/main" id="{D974A76E-36A7-E9AC-5337-75D8D886B848}"/>
                  </a:ext>
                </a:extLst>
              </p:cNvPr>
              <p:cNvSpPr/>
              <p:nvPr/>
            </p:nvSpPr>
            <p:spPr>
              <a:xfrm rot="1137538">
                <a:off x="4047695" y="3338962"/>
                <a:ext cx="1460275" cy="334275"/>
              </a:xfrm>
              <a:prstGeom prst="rightArrow">
                <a:avLst/>
              </a:prstGeom>
              <a:solidFill>
                <a:srgbClr val="FF7C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Pfeil: nach rechts 31">
                <a:extLst>
                  <a:ext uri="{FF2B5EF4-FFF2-40B4-BE49-F238E27FC236}">
                    <a16:creationId xmlns:a16="http://schemas.microsoft.com/office/drawing/2014/main" id="{C9A892E1-2D45-19E3-CFFD-177F7EE43A55}"/>
                  </a:ext>
                </a:extLst>
              </p:cNvPr>
              <p:cNvSpPr/>
              <p:nvPr/>
            </p:nvSpPr>
            <p:spPr>
              <a:xfrm flipH="1">
                <a:off x="3992528" y="2365785"/>
                <a:ext cx="4265699" cy="334275"/>
              </a:xfrm>
              <a:prstGeom prst="rightArrow">
                <a:avLst/>
              </a:prstGeom>
              <a:solidFill>
                <a:srgbClr val="FF7C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i-FI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de-DE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BA00083-FE26-9449-1923-022DC22315E8}"/>
                </a:ext>
              </a:extLst>
            </p:cNvPr>
            <p:cNvSpPr/>
            <p:nvPr/>
          </p:nvSpPr>
          <p:spPr>
            <a:xfrm>
              <a:off x="2900508" y="3646711"/>
              <a:ext cx="1724858" cy="1321422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A661C52-ECA3-44E4-A509-C3BFBD783611}"/>
              </a:ext>
            </a:extLst>
          </p:cNvPr>
          <p:cNvSpPr txBox="1"/>
          <p:nvPr/>
        </p:nvSpPr>
        <p:spPr>
          <a:xfrm>
            <a:off x="1660404" y="1474553"/>
            <a:ext cx="9380157" cy="915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87363" algn="l"/>
              </a:tabLst>
            </a:pPr>
            <a:r>
              <a:rPr lang="en-GB" sz="1900" b="1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WP7 - Innovations in cemented waste handling and pre-disposal storage</a:t>
            </a:r>
            <a:br>
              <a:rPr lang="en-GB" sz="1900" b="1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900" b="1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INFN involved in WP7.3 - Testing and monitoring</a:t>
            </a:r>
            <a:endParaRPr lang="en-IT" sz="1900" b="1">
              <a:solidFill>
                <a:srgbClr val="0066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43814-FE89-9244-993C-5E96FE2698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1738" y="553355"/>
            <a:ext cx="6611534" cy="48281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External radiological monitoring: how 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07E7A-4588-1C63-8111-1545DDE459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29" y="1106119"/>
            <a:ext cx="2535151" cy="2221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776ECE-5DD3-54EC-40A8-AB583F6A145E}"/>
              </a:ext>
            </a:extLst>
          </p:cNvPr>
          <p:cNvSpPr/>
          <p:nvPr/>
        </p:nvSpPr>
        <p:spPr>
          <a:xfrm>
            <a:off x="2947574" y="2031101"/>
            <a:ext cx="3148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006633"/>
                </a:solidFill>
                <a:latin typeface="Arial"/>
                <a:cs typeface="Arial"/>
              </a:rPr>
              <a:t>Developed WiFi front-end and </a:t>
            </a:r>
          </a:p>
          <a:p>
            <a:pPr algn="ctr"/>
            <a:r>
              <a:rPr lang="en-US" sz="1600" b="1">
                <a:solidFill>
                  <a:srgbClr val="006633"/>
                </a:solidFill>
                <a:latin typeface="Arial"/>
                <a:cs typeface="Arial"/>
              </a:rPr>
              <a:t>data acquisition </a:t>
            </a:r>
            <a:r>
              <a:rPr lang="en-US" sz="1600" b="1">
                <a:solidFill>
                  <a:srgbClr val="FF0000"/>
                </a:solidFill>
                <a:latin typeface="Arial"/>
                <a:cs typeface="Arial"/>
              </a:rPr>
              <a:t>electronics</a:t>
            </a:r>
            <a:endParaRPr lang="en-US" sz="160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ED23EC8-2547-3A2B-CA5B-BB85C09D4826}"/>
              </a:ext>
            </a:extLst>
          </p:cNvPr>
          <p:cNvGrpSpPr/>
          <p:nvPr/>
        </p:nvGrpSpPr>
        <p:grpSpPr>
          <a:xfrm>
            <a:off x="7476418" y="1057009"/>
            <a:ext cx="4258453" cy="788390"/>
            <a:chOff x="6983108" y="2588826"/>
            <a:chExt cx="4258453" cy="788390"/>
          </a:xfrm>
        </p:grpSpPr>
        <p:pic>
          <p:nvPicPr>
            <p:cNvPr id="8" name="Picture 7" descr="SciFi.jpg">
              <a:extLst>
                <a:ext uri="{FF2B5EF4-FFF2-40B4-BE49-F238E27FC236}">
                  <a16:creationId xmlns:a16="http://schemas.microsoft.com/office/drawing/2014/main" id="{D87ED20F-9CB2-951C-5B70-FD55C2C00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983108" y="2707021"/>
              <a:ext cx="4258453" cy="67019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09DAE1-BE7A-36F6-E012-258B8166CABA}"/>
                </a:ext>
              </a:extLst>
            </p:cNvPr>
            <p:cNvSpPr/>
            <p:nvPr/>
          </p:nvSpPr>
          <p:spPr>
            <a:xfrm>
              <a:off x="7342458" y="2588826"/>
              <a:ext cx="353975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6633"/>
                  </a:solidFill>
                  <a:latin typeface="Arial"/>
                  <a:cs typeface="Arial"/>
                </a:rPr>
                <a:t>gamma ray </a:t>
              </a:r>
              <a:r>
                <a:rPr lang="en-US" sz="1600" b="1">
                  <a:solidFill>
                    <a:srgbClr val="FF0000"/>
                  </a:solidFill>
                  <a:latin typeface="Arial"/>
                  <a:cs typeface="Arial"/>
                </a:rPr>
                <a:t>detector </a:t>
              </a:r>
              <a:r>
                <a:rPr lang="en-US" sz="1600" b="1">
                  <a:solidFill>
                    <a:srgbClr val="006633"/>
                  </a:solidFill>
                  <a:latin typeface="Arial"/>
                  <a:cs typeface="Arial"/>
                </a:rPr>
                <a:t>from MICADO</a:t>
              </a:r>
              <a:endParaRPr lang="en-US" sz="16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92C8255-6B75-5AA1-A628-1BAFFD97B214}"/>
              </a:ext>
            </a:extLst>
          </p:cNvPr>
          <p:cNvGrpSpPr/>
          <p:nvPr/>
        </p:nvGrpSpPr>
        <p:grpSpPr>
          <a:xfrm>
            <a:off x="7835768" y="1798802"/>
            <a:ext cx="3219151" cy="1431377"/>
            <a:chOff x="7537118" y="3913909"/>
            <a:chExt cx="3219151" cy="1431377"/>
          </a:xfrm>
        </p:grpSpPr>
        <p:pic>
          <p:nvPicPr>
            <p:cNvPr id="13" name="Picture 12" descr="SiLiF_inside_moderator.jpg">
              <a:extLst>
                <a:ext uri="{FF2B5EF4-FFF2-40B4-BE49-F238E27FC236}">
                  <a16:creationId xmlns:a16="http://schemas.microsoft.com/office/drawing/2014/main" id="{4E5C03FF-EF27-98E1-6D2F-54AC49F9B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4238" y="3913909"/>
              <a:ext cx="973898" cy="104937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B18F90-15E7-7738-5BF0-9E9464979410}"/>
                </a:ext>
              </a:extLst>
            </p:cNvPr>
            <p:cNvSpPr/>
            <p:nvPr/>
          </p:nvSpPr>
          <p:spPr>
            <a:xfrm>
              <a:off x="7537118" y="5006732"/>
              <a:ext cx="32191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rgbClr val="006633"/>
                  </a:solidFill>
                  <a:latin typeface="Arial"/>
                  <a:cs typeface="Arial"/>
                </a:rPr>
                <a:t>neutron </a:t>
              </a:r>
              <a:r>
                <a:rPr lang="en-US" sz="1600" b="1">
                  <a:solidFill>
                    <a:srgbClr val="FF0000"/>
                  </a:solidFill>
                  <a:latin typeface="Arial"/>
                  <a:cs typeface="Arial"/>
                </a:rPr>
                <a:t>detector </a:t>
              </a:r>
              <a:r>
                <a:rPr lang="en-US" sz="1600" b="1">
                  <a:solidFill>
                    <a:srgbClr val="006633"/>
                  </a:solidFill>
                  <a:latin typeface="Arial"/>
                  <a:cs typeface="Arial"/>
                </a:rPr>
                <a:t>from MICADO</a:t>
              </a:r>
              <a:endParaRPr lang="en-US" sz="16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BC92E6-B9DE-4C0D-A306-F0B46ADBFE90}"/>
              </a:ext>
            </a:extLst>
          </p:cNvPr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>
            <a:solidFill>
              <a:srgbClr val="00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878A72-C571-8854-7A7C-9747F959D6C3}"/>
              </a:ext>
            </a:extLst>
          </p:cNvPr>
          <p:cNvGrpSpPr/>
          <p:nvPr/>
        </p:nvGrpSpPr>
        <p:grpSpPr>
          <a:xfrm>
            <a:off x="267955" y="4096303"/>
            <a:ext cx="4815911" cy="1890232"/>
            <a:chOff x="447666" y="1550455"/>
            <a:chExt cx="4815911" cy="1890232"/>
          </a:xfrm>
        </p:grpSpPr>
        <p:sp>
          <p:nvSpPr>
            <p:cNvPr id="18" name="Left-Right Arrow 901">
              <a:extLst>
                <a:ext uri="{FF2B5EF4-FFF2-40B4-BE49-F238E27FC236}">
                  <a16:creationId xmlns:a16="http://schemas.microsoft.com/office/drawing/2014/main" id="{C5FDB260-1B4D-B54A-BE0D-61EBB87BDC8E}"/>
                </a:ext>
              </a:extLst>
            </p:cNvPr>
            <p:cNvSpPr/>
            <p:nvPr/>
          </p:nvSpPr>
          <p:spPr bwMode="auto">
            <a:xfrm>
              <a:off x="2249537" y="2921867"/>
              <a:ext cx="1323161" cy="325031"/>
            </a:xfrm>
            <a:prstGeom prst="leftRightArrow">
              <a:avLst/>
            </a:prstGeom>
            <a:gradFill flip="none" rotWithShape="1">
              <a:gsLst>
                <a:gs pos="0">
                  <a:srgbClr val="00BF00"/>
                </a:gs>
                <a:gs pos="100000">
                  <a:srgbClr val="CCFF66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8100" h="38100"/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7F7FF9A-2286-3B1B-461F-851892347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7027" y="2394428"/>
              <a:ext cx="1556550" cy="104625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ED8D879-E5BD-58D3-C3EB-8DF8309585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085415" y="2581104"/>
              <a:ext cx="344236" cy="2846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75954B-4506-2C4B-9D86-5509ED59B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3475258" y="2581104"/>
              <a:ext cx="344236" cy="2846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F87278-231A-6770-FB67-1A56AAA23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666" y="1550455"/>
              <a:ext cx="1667542" cy="1877737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DD34B5D-F2B3-44C4-7E98-DEA22E9325D3}"/>
              </a:ext>
            </a:extLst>
          </p:cNvPr>
          <p:cNvGrpSpPr/>
          <p:nvPr/>
        </p:nvGrpSpPr>
        <p:grpSpPr>
          <a:xfrm>
            <a:off x="7267073" y="3946989"/>
            <a:ext cx="4656972" cy="2379205"/>
            <a:chOff x="6708305" y="3429000"/>
            <a:chExt cx="4656972" cy="237920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3647D90-B9C1-922A-3F53-15C5142CD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20592" y="3429000"/>
              <a:ext cx="1644685" cy="2379205"/>
            </a:xfrm>
            <a:prstGeom prst="rect">
              <a:avLst/>
            </a:prstGeom>
          </p:spPr>
        </p:pic>
        <p:sp>
          <p:nvSpPr>
            <p:cNvPr id="26" name="Left-Right Arrow 901">
              <a:extLst>
                <a:ext uri="{FF2B5EF4-FFF2-40B4-BE49-F238E27FC236}">
                  <a16:creationId xmlns:a16="http://schemas.microsoft.com/office/drawing/2014/main" id="{5BDE5FA7-8467-4EF1-8804-397A25F94508}"/>
                </a:ext>
              </a:extLst>
            </p:cNvPr>
            <p:cNvSpPr/>
            <p:nvPr/>
          </p:nvSpPr>
          <p:spPr bwMode="auto">
            <a:xfrm flipH="1">
              <a:off x="8264855" y="4875995"/>
              <a:ext cx="1323161" cy="325031"/>
            </a:xfrm>
            <a:prstGeom prst="leftRightArrow">
              <a:avLst/>
            </a:prstGeom>
            <a:gradFill flip="none" rotWithShape="1">
              <a:gsLst>
                <a:gs pos="0">
                  <a:srgbClr val="00BF00"/>
                </a:gs>
                <a:gs pos="100000">
                  <a:srgbClr val="CCFF66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38100" h="38100"/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B0A9C03-736D-CD91-A3C2-CAFD7EAA4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708305" y="4389944"/>
              <a:ext cx="1556550" cy="104625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6E841CC-D6C7-CBC8-5698-2922C8DBF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218036" y="4535232"/>
              <a:ext cx="344236" cy="28465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BEBABCA-D205-84BE-4015-89EE302910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 flipH="1">
              <a:off x="9310220" y="4535232"/>
              <a:ext cx="344236" cy="284650"/>
            </a:xfrm>
            <a:prstGeom prst="rect">
              <a:avLst/>
            </a:prstGeom>
          </p:spPr>
        </p:pic>
      </p:grpSp>
      <p:sp>
        <p:nvSpPr>
          <p:cNvPr id="30" name="Rectangle 112">
            <a:extLst>
              <a:ext uri="{FF2B5EF4-FFF2-40B4-BE49-F238E27FC236}">
                <a16:creationId xmlns:a16="http://schemas.microsoft.com/office/drawing/2014/main" id="{DD28013C-E80D-0703-2C7E-7ED9B9510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913" y="3747537"/>
            <a:ext cx="2109332" cy="765096"/>
          </a:xfrm>
          <a:prstGeom prst="roundRect">
            <a:avLst>
              <a:gd name="adj" fmla="val 27128"/>
            </a:avLst>
          </a:prstGeom>
          <a:solidFill>
            <a:srgbClr val="CCFF66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>
                <a:solidFill>
                  <a:srgbClr val="1F497D"/>
                </a:solidFill>
                <a:latin typeface="Arial" charset="0"/>
              </a:rPr>
              <a:t>installed on stillage</a:t>
            </a:r>
          </a:p>
        </p:txBody>
      </p:sp>
      <p:sp>
        <p:nvSpPr>
          <p:cNvPr id="31" name="Rectangle 112">
            <a:extLst>
              <a:ext uri="{FF2B5EF4-FFF2-40B4-BE49-F238E27FC236}">
                <a16:creationId xmlns:a16="http://schemas.microsoft.com/office/drawing/2014/main" id="{A8CC3E67-3D80-0AFE-ABBF-5721C7F1D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8338" y="3713755"/>
            <a:ext cx="2153300" cy="765096"/>
          </a:xfrm>
          <a:prstGeom prst="roundRect">
            <a:avLst>
              <a:gd name="adj" fmla="val 27128"/>
            </a:avLst>
          </a:prstGeom>
          <a:solidFill>
            <a:srgbClr val="CCFF66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>
                <a:solidFill>
                  <a:srgbClr val="1F497D"/>
                </a:solidFill>
                <a:latin typeface="Arial" charset="0"/>
              </a:rPr>
              <a:t>installed on single drums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10002537-072C-B245-D52C-DBD428B31730}"/>
              </a:ext>
            </a:extLst>
          </p:cNvPr>
          <p:cNvSpPr/>
          <p:nvPr/>
        </p:nvSpPr>
        <p:spPr>
          <a:xfrm>
            <a:off x="5497279" y="3829051"/>
            <a:ext cx="1549400" cy="880533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1CB599-009D-5143-E164-6CFC59603016}"/>
              </a:ext>
            </a:extLst>
          </p:cNvPr>
          <p:cNvSpPr txBox="1"/>
          <p:nvPr/>
        </p:nvSpPr>
        <p:spPr>
          <a:xfrm>
            <a:off x="5550962" y="4032131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AzureDB</a:t>
            </a:r>
          </a:p>
        </p:txBody>
      </p:sp>
      <p:sp>
        <p:nvSpPr>
          <p:cNvPr id="34" name="Left-Right Arrow 901">
            <a:extLst>
              <a:ext uri="{FF2B5EF4-FFF2-40B4-BE49-F238E27FC236}">
                <a16:creationId xmlns:a16="http://schemas.microsoft.com/office/drawing/2014/main" id="{AF378679-8EC4-94E8-0210-6513F87D6F1B}"/>
              </a:ext>
            </a:extLst>
          </p:cNvPr>
          <p:cNvSpPr/>
          <p:nvPr/>
        </p:nvSpPr>
        <p:spPr bwMode="auto">
          <a:xfrm rot="20452222">
            <a:off x="4137268" y="4550996"/>
            <a:ext cx="1430500" cy="325031"/>
          </a:xfrm>
          <a:prstGeom prst="leftRightArrow">
            <a:avLst/>
          </a:prstGeom>
          <a:gradFill flip="none" rotWithShape="1">
            <a:gsLst>
              <a:gs pos="0">
                <a:srgbClr val="00BF00"/>
              </a:gs>
              <a:gs pos="100000">
                <a:srgbClr val="CCFF66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5" name="Left-Right Arrow 901">
            <a:extLst>
              <a:ext uri="{FF2B5EF4-FFF2-40B4-BE49-F238E27FC236}">
                <a16:creationId xmlns:a16="http://schemas.microsoft.com/office/drawing/2014/main" id="{695E58BB-6F52-87B2-E712-78444DFCE1F4}"/>
              </a:ext>
            </a:extLst>
          </p:cNvPr>
          <p:cNvSpPr/>
          <p:nvPr/>
        </p:nvSpPr>
        <p:spPr bwMode="auto">
          <a:xfrm rot="1147778" flipH="1">
            <a:off x="6794269" y="4571535"/>
            <a:ext cx="1430500" cy="325031"/>
          </a:xfrm>
          <a:prstGeom prst="leftRightArrow">
            <a:avLst/>
          </a:prstGeom>
          <a:gradFill flip="none" rotWithShape="1">
            <a:gsLst>
              <a:gs pos="0">
                <a:srgbClr val="00BF00"/>
              </a:gs>
              <a:gs pos="100000">
                <a:srgbClr val="CCFF66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38100"/>
          </a:sp3d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5F34-C3C3-F0B8-207E-5A37494BC10D}"/>
              </a:ext>
            </a:extLst>
          </p:cNvPr>
          <p:cNvSpPr txBox="1">
            <a:spLocks/>
          </p:cNvSpPr>
          <p:nvPr/>
        </p:nvSpPr>
        <p:spPr>
          <a:xfrm>
            <a:off x="2916406" y="202545"/>
            <a:ext cx="7861864" cy="836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Looking inside thick objects: muon tomography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635A74-81B0-6118-458F-EFC6340B88ED}"/>
              </a:ext>
            </a:extLst>
          </p:cNvPr>
          <p:cNvSpPr/>
          <p:nvPr/>
        </p:nvSpPr>
        <p:spPr>
          <a:xfrm>
            <a:off x="5375634" y="1761990"/>
            <a:ext cx="2021680" cy="865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>
                <a:solidFill>
                  <a:srgbClr val="FF0000"/>
                </a:solidFill>
                <a:latin typeface="Arial"/>
                <a:cs typeface="Arial"/>
              </a:rPr>
              <a:t>average deflection</a:t>
            </a:r>
            <a:endParaRPr lang="it-IT" sz="1600" b="1">
              <a:solidFill>
                <a:srgbClr val="FF0000"/>
              </a:solidFill>
              <a:latin typeface="Arial" charset="0"/>
            </a:endParaRPr>
          </a:p>
          <a:p>
            <a:pPr algn="ctr" defTabSz="1042988">
              <a:lnSpc>
                <a:spcPct val="150000"/>
              </a:lnSpc>
            </a:pPr>
            <a:r>
              <a:rPr lang="it-IT" sz="2000" b="1">
                <a:solidFill>
                  <a:srgbClr val="FF0000"/>
                </a:solidFill>
                <a:latin typeface="Arial" charset="0"/>
              </a:rPr>
              <a:t>&lt;</a:t>
            </a:r>
            <a:r>
              <a:rPr lang="it-IT" sz="2000" b="1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it-IT" sz="2000" b="1" baseline="-25000">
                <a:solidFill>
                  <a:srgbClr val="FF0000"/>
                </a:solidFill>
                <a:latin typeface="Arial" charset="0"/>
              </a:rPr>
              <a:t>scatt</a:t>
            </a:r>
            <a:r>
              <a:rPr lang="it-IT" sz="2000" b="1">
                <a:solidFill>
                  <a:srgbClr val="FF0000"/>
                </a:solidFill>
                <a:latin typeface="Arial" charset="0"/>
              </a:rPr>
              <a:t>&gt; = f(Z,</a:t>
            </a:r>
            <a:r>
              <a:rPr lang="it-IT" sz="2000" b="1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it-IT" sz="2000" b="1">
                <a:solidFill>
                  <a:srgbClr val="FF0000"/>
                </a:solidFill>
                <a:latin typeface="Arial" charset="0"/>
              </a:rPr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2C5016-67F2-EEB3-FD49-E18544EE7BCE}"/>
              </a:ext>
            </a:extLst>
          </p:cNvPr>
          <p:cNvSpPr/>
          <p:nvPr/>
        </p:nvSpPr>
        <p:spPr>
          <a:xfrm>
            <a:off x="4997940" y="1323813"/>
            <a:ext cx="3015569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Coulomb scattering 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1">
            <a:extLst>
              <a:ext uri="{FF2B5EF4-FFF2-40B4-BE49-F238E27FC236}">
                <a16:creationId xmlns:a16="http://schemas.microsoft.com/office/drawing/2014/main" id="{F6517E91-01D4-F36C-E7C9-8636E1A70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092" y="1792443"/>
            <a:ext cx="4179265" cy="33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14">
            <a:extLst>
              <a:ext uri="{FF2B5EF4-FFF2-40B4-BE49-F238E27FC236}">
                <a16:creationId xmlns:a16="http://schemas.microsoft.com/office/drawing/2014/main" id="{2290754D-E17C-31ED-A457-0D8F65592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00" y="1329190"/>
            <a:ext cx="45230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006633"/>
                </a:solidFill>
                <a:latin typeface="Arial" charset="0"/>
              </a:rPr>
              <a:t>detect and classify atomic number Z and density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C27E8876-0028-D715-9EC5-775DCE2C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92" y="5168626"/>
            <a:ext cx="3908777" cy="5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b="1" dirty="0">
                <a:solidFill>
                  <a:srgbClr val="006633"/>
                </a:solidFill>
                <a:latin typeface="Arial" charset="0"/>
              </a:rPr>
              <a:t>scan duration governed by the </a:t>
            </a:r>
          </a:p>
          <a:p>
            <a:pPr algn="ctr">
              <a:lnSpc>
                <a:spcPct val="110000"/>
              </a:lnSpc>
            </a:pPr>
            <a:r>
              <a:rPr lang="en-GB" sz="1400" b="1" dirty="0">
                <a:solidFill>
                  <a:srgbClr val="006633"/>
                </a:solidFill>
                <a:latin typeface="Arial" charset="0"/>
              </a:rPr>
              <a:t>limited incoming muon rate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55E336-BF5E-F251-E3E3-1A2EE22461CF}"/>
              </a:ext>
            </a:extLst>
          </p:cNvPr>
          <p:cNvSpPr txBox="1"/>
          <p:nvPr/>
        </p:nvSpPr>
        <p:spPr>
          <a:xfrm>
            <a:off x="4644079" y="2983677"/>
            <a:ext cx="374700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 dirty="0">
                <a:solidFill>
                  <a:srgbClr val="006633"/>
                </a:solidFill>
                <a:latin typeface="Arial" charset="0"/>
              </a:rPr>
              <a:t>2 detectors above and 2 below</a:t>
            </a:r>
            <a:endParaRPr lang="it-IT" sz="1400" b="1" dirty="0">
              <a:solidFill>
                <a:srgbClr val="006633"/>
              </a:solidFill>
              <a:latin typeface="Arial" charset="0"/>
            </a:endParaRPr>
          </a:p>
          <a:p>
            <a:pPr lvl="0" algn="ctr">
              <a:spcBef>
                <a:spcPct val="50000"/>
              </a:spcBef>
            </a:pP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event-by-event: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measure (X</a:t>
            </a:r>
            <a:r>
              <a:rPr lang="it-IT" sz="1400" b="1" baseline="-25000" dirty="0">
                <a:solidFill>
                  <a:srgbClr val="006633"/>
                </a:solidFill>
                <a:latin typeface="Arial" charset="0"/>
              </a:rPr>
              <a:t>1</a:t>
            </a: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, Y</a:t>
            </a:r>
            <a:r>
              <a:rPr lang="it-IT" sz="1400" b="1" baseline="-25000" dirty="0">
                <a:solidFill>
                  <a:srgbClr val="006633"/>
                </a:solidFill>
                <a:latin typeface="Arial" charset="0"/>
              </a:rPr>
              <a:t>1</a:t>
            </a: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), (X</a:t>
            </a:r>
            <a:r>
              <a:rPr lang="it-IT" sz="1400" b="1" baseline="-25000" dirty="0">
                <a:solidFill>
                  <a:srgbClr val="006633"/>
                </a:solidFill>
                <a:latin typeface="Arial" charset="0"/>
              </a:rPr>
              <a:t>2</a:t>
            </a: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, Y</a:t>
            </a:r>
            <a:r>
              <a:rPr lang="it-IT" sz="1400" b="1" baseline="-25000" dirty="0">
                <a:solidFill>
                  <a:srgbClr val="006633"/>
                </a:solidFill>
                <a:latin typeface="Arial" charset="0"/>
              </a:rPr>
              <a:t>2</a:t>
            </a: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)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measure (X</a:t>
            </a:r>
            <a:r>
              <a:rPr lang="it-IT" sz="1400" b="1" baseline="-25000" dirty="0">
                <a:solidFill>
                  <a:srgbClr val="006633"/>
                </a:solidFill>
                <a:latin typeface="Arial" charset="0"/>
              </a:rPr>
              <a:t>3</a:t>
            </a: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, Y</a:t>
            </a:r>
            <a:r>
              <a:rPr lang="it-IT" sz="1400" b="1" baseline="-25000" dirty="0">
                <a:solidFill>
                  <a:srgbClr val="006633"/>
                </a:solidFill>
                <a:latin typeface="Arial" charset="0"/>
              </a:rPr>
              <a:t>3</a:t>
            </a: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), (X</a:t>
            </a:r>
            <a:r>
              <a:rPr lang="it-IT" sz="1400" b="1" baseline="-25000" dirty="0">
                <a:solidFill>
                  <a:srgbClr val="006633"/>
                </a:solidFill>
                <a:latin typeface="Arial" charset="0"/>
              </a:rPr>
              <a:t>4</a:t>
            </a: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, Y</a:t>
            </a:r>
            <a:r>
              <a:rPr lang="it-IT" sz="1400" b="1" baseline="-25000" dirty="0">
                <a:solidFill>
                  <a:srgbClr val="006633"/>
                </a:solidFill>
                <a:latin typeface="Arial" charset="0"/>
              </a:rPr>
              <a:t>4</a:t>
            </a: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)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obtain in &amp; out directions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6633"/>
                </a:solidFill>
                <a:latin typeface="Arial" charset="0"/>
              </a:rPr>
              <a:t>obtain </a:t>
            </a:r>
            <a:r>
              <a:rPr lang="it-IT" sz="1400" b="1">
                <a:solidFill>
                  <a:srgbClr val="006633"/>
                </a:solidFill>
                <a:latin typeface="Symbol" charset="2"/>
                <a:cs typeface="Symbol" charset="2"/>
              </a:rPr>
              <a:t>q</a:t>
            </a:r>
            <a:r>
              <a:rPr lang="it-IT" sz="1400" b="1" baseline="-25000">
                <a:solidFill>
                  <a:srgbClr val="006633"/>
                </a:solidFill>
                <a:latin typeface="Arial" charset="0"/>
              </a:rPr>
              <a:t>scatt</a:t>
            </a:r>
            <a:r>
              <a:rPr lang="en-GB" sz="1400" b="1" dirty="0">
                <a:solidFill>
                  <a:srgbClr val="006633"/>
                </a:solidFill>
                <a:latin typeface="Arial" charset="0"/>
              </a:rPr>
              <a:t>  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7BAC314-82C1-6BC4-98A3-E83A3DB78522}"/>
              </a:ext>
            </a:extLst>
          </p:cNvPr>
          <p:cNvGrpSpPr/>
          <p:nvPr/>
        </p:nvGrpSpPr>
        <p:grpSpPr>
          <a:xfrm>
            <a:off x="8451809" y="961906"/>
            <a:ext cx="2975912" cy="4824038"/>
            <a:chOff x="181047" y="1185572"/>
            <a:chExt cx="2975912" cy="482403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32F29AE-1114-DEE0-4EA6-71C22C8CF18D}"/>
                </a:ext>
              </a:extLst>
            </p:cNvPr>
            <p:cNvGrpSpPr/>
            <p:nvPr/>
          </p:nvGrpSpPr>
          <p:grpSpPr>
            <a:xfrm>
              <a:off x="573387" y="1185572"/>
              <a:ext cx="2583572" cy="4824038"/>
              <a:chOff x="4824806" y="1275560"/>
              <a:chExt cx="2583572" cy="482403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4A78760-205B-9E11-5CF1-7EA07D473A62}"/>
                  </a:ext>
                </a:extLst>
              </p:cNvPr>
              <p:cNvSpPr/>
              <p:nvPr/>
            </p:nvSpPr>
            <p:spPr>
              <a:xfrm>
                <a:off x="5150073" y="1313980"/>
                <a:ext cx="92525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rgbClr val="006633"/>
                    </a:solidFill>
                    <a:latin typeface="Arial"/>
                    <a:cs typeface="Arial"/>
                  </a:rPr>
                  <a:t>Cosmic</a:t>
                </a:r>
              </a:p>
              <a:p>
                <a:pPr algn="ctr"/>
                <a:r>
                  <a:rPr lang="en-US" sz="1600" b="1">
                    <a:solidFill>
                      <a:srgbClr val="006633"/>
                    </a:solidFill>
                    <a:latin typeface="Arial"/>
                    <a:cs typeface="Arial"/>
                  </a:rPr>
                  <a:t>muon</a:t>
                </a:r>
                <a:endParaRPr lang="en-US" sz="160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47E111-EAF2-5FEE-1A84-C83540BDAFF2}"/>
                  </a:ext>
                </a:extLst>
              </p:cNvPr>
              <p:cNvSpPr txBox="1"/>
              <p:nvPr/>
            </p:nvSpPr>
            <p:spPr>
              <a:xfrm>
                <a:off x="6221576" y="1275560"/>
                <a:ext cx="4844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sz="2000" b="1">
                    <a:solidFill>
                      <a:srgbClr val="0066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µ</a:t>
                </a:r>
                <a:r>
                  <a:rPr lang="en-IT" sz="2000" b="1" baseline="-25000">
                    <a:solidFill>
                      <a:srgbClr val="0066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9B5212-210C-07EA-91BD-43604A097ABC}"/>
                  </a:ext>
                </a:extLst>
              </p:cNvPr>
              <p:cNvSpPr txBox="1"/>
              <p:nvPr/>
            </p:nvSpPr>
            <p:spPr>
              <a:xfrm>
                <a:off x="6746565" y="4440119"/>
                <a:ext cx="59824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sz="2000" b="1">
                    <a:solidFill>
                      <a:srgbClr val="0066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µ</a:t>
                </a:r>
                <a:r>
                  <a:rPr lang="en-IT" sz="2000" b="1" baseline="-25000">
                    <a:solidFill>
                      <a:srgbClr val="00663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out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E5C3122-E3F5-63A2-5EFC-865E6746740E}"/>
                  </a:ext>
                </a:extLst>
              </p:cNvPr>
              <p:cNvGrpSpPr/>
              <p:nvPr/>
            </p:nvGrpSpPr>
            <p:grpSpPr>
              <a:xfrm>
                <a:off x="4824806" y="1299821"/>
                <a:ext cx="2583572" cy="4799777"/>
                <a:chOff x="4824806" y="1299821"/>
                <a:chExt cx="2583572" cy="4799777"/>
              </a:xfrm>
            </p:grpSpPr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00E35B57-02C7-1B40-3E44-3C0362E777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36147" y="5200880"/>
                  <a:ext cx="240260" cy="652913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FFC7BD4-F455-1CC9-5A94-662ECD386E39}"/>
                    </a:ext>
                  </a:extLst>
                </p:cNvPr>
                <p:cNvSpPr/>
                <p:nvPr/>
              </p:nvSpPr>
              <p:spPr>
                <a:xfrm>
                  <a:off x="4824806" y="4410416"/>
                  <a:ext cx="2520000" cy="168918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79854"/>
                  </a:schemeClr>
                </a:solidFill>
                <a:scene3d>
                  <a:camera prst="perspectiveRelaxedModerately">
                    <a:rot lat="17400000" lon="0" rev="0"/>
                  </a:camera>
                  <a:lightRig rig="threePt" dir="t"/>
                </a:scene3d>
                <a:sp3d extrusionH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D630E3B7-DC6C-F2A9-4B1E-69A8211317F5}"/>
                    </a:ext>
                  </a:extLst>
                </p:cNvPr>
                <p:cNvSpPr/>
                <p:nvPr/>
              </p:nvSpPr>
              <p:spPr>
                <a:xfrm>
                  <a:off x="4824806" y="4287947"/>
                  <a:ext cx="2520000" cy="168918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79854"/>
                  </a:schemeClr>
                </a:solidFill>
                <a:scene3d>
                  <a:camera prst="perspectiveRelaxedModerately">
                    <a:rot lat="17400000" lon="0" rev="0"/>
                  </a:camera>
                  <a:lightRig rig="threePt" dir="t"/>
                </a:scene3d>
                <a:sp3d extrusionH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9E1150DB-E87F-E1A5-E60F-B8D10B8CB8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63451" y="2434272"/>
                  <a:ext cx="1498596" cy="2815833"/>
                </a:xfrm>
                <a:prstGeom prst="rect">
                  <a:avLst/>
                </a:prstGeom>
              </p:spPr>
            </p:pic>
            <p:sp>
              <p:nvSpPr>
                <p:cNvPr id="35" name="Arc 34">
                  <a:extLst>
                    <a:ext uri="{FF2B5EF4-FFF2-40B4-BE49-F238E27FC236}">
                      <a16:creationId xmlns:a16="http://schemas.microsoft.com/office/drawing/2014/main" id="{6CD751FC-6198-E666-2FC4-343CDF509A33}"/>
                    </a:ext>
                  </a:extLst>
                </p:cNvPr>
                <p:cNvSpPr/>
                <p:nvPr/>
              </p:nvSpPr>
              <p:spPr>
                <a:xfrm>
                  <a:off x="6225005" y="3981367"/>
                  <a:ext cx="634865" cy="634865"/>
                </a:xfrm>
                <a:prstGeom prst="arc">
                  <a:avLst>
                    <a:gd name="adj1" fmla="val 16200000"/>
                    <a:gd name="adj2" fmla="val 3374652"/>
                  </a:avLst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780E0E1-37D4-75BF-BDD3-4BBC5ABEB51B}"/>
                    </a:ext>
                  </a:extLst>
                </p:cNvPr>
                <p:cNvCxnSpPr/>
                <p:nvPr/>
              </p:nvCxnSpPr>
              <p:spPr>
                <a:xfrm>
                  <a:off x="6318211" y="2724440"/>
                  <a:ext cx="268449" cy="152234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32BD21F2-3D5A-9CDB-7A22-367ECFEF52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21576" y="2207534"/>
                  <a:ext cx="113910" cy="609311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DC2A28EE-734C-AD45-12C3-DE3AEBAF93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86660" y="4246782"/>
                  <a:ext cx="362416" cy="993339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F5057E1B-AF83-FAF3-3FD6-1F7F7991D210}"/>
                    </a:ext>
                  </a:extLst>
                </p:cNvPr>
                <p:cNvSpPr/>
                <p:nvPr/>
              </p:nvSpPr>
              <p:spPr>
                <a:xfrm>
                  <a:off x="6762047" y="3842188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000" b="1">
                      <a:solidFill>
                        <a:srgbClr val="FF0000"/>
                      </a:solidFill>
                      <a:latin typeface="Symbol" pitchFamily="2" charset="2"/>
                      <a:cs typeface="Arial"/>
                    </a:rPr>
                    <a:t>q</a:t>
                  </a:r>
                  <a:r>
                    <a:rPr lang="en-US" sz="2000" b="1" baseline="-25000">
                      <a:solidFill>
                        <a:srgbClr val="FF0000"/>
                      </a:solidFill>
                      <a:latin typeface="Arial Narrow" panose="020B0604020202020204" pitchFamily="34" charset="0"/>
                      <a:cs typeface="Arial Narrow" panose="020B0604020202020204" pitchFamily="34" charset="0"/>
                    </a:rPr>
                    <a:t>scatt</a:t>
                  </a:r>
                  <a:endParaRPr lang="en-US" sz="1600">
                    <a:solidFill>
                      <a:srgbClr val="FF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9BC5ED13-F2C5-26AC-5D0B-13E8D9D21EAB}"/>
                    </a:ext>
                  </a:extLst>
                </p:cNvPr>
                <p:cNvSpPr/>
                <p:nvPr/>
              </p:nvSpPr>
              <p:spPr>
                <a:xfrm>
                  <a:off x="4824806" y="1436449"/>
                  <a:ext cx="2520000" cy="168918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79854"/>
                  </a:schemeClr>
                </a:solidFill>
                <a:scene3d>
                  <a:camera prst="perspectiveRelaxedModerately">
                    <a:rot lat="17400000" lon="0" rev="0"/>
                  </a:camera>
                  <a:lightRig rig="threePt" dir="t"/>
                </a:scene3d>
                <a:sp3d extrusionH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819BCE4-A312-60AA-DF9D-B76475D2C8F1}"/>
                    </a:ext>
                  </a:extLst>
                </p:cNvPr>
                <p:cNvSpPr/>
                <p:nvPr/>
              </p:nvSpPr>
              <p:spPr>
                <a:xfrm>
                  <a:off x="4824806" y="1299821"/>
                  <a:ext cx="2520000" cy="168918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  <a:alpha val="79854"/>
                  </a:schemeClr>
                </a:solidFill>
                <a:scene3d>
                  <a:camera prst="perspectiveRelaxedModerately">
                    <a:rot lat="17400000" lon="0" rev="0"/>
                  </a:camera>
                  <a:lightRig rig="threePt" dir="t"/>
                </a:scene3d>
                <a:sp3d extrusionH="635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T"/>
                </a:p>
              </p:txBody>
            </p: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BE076846-9D0F-AD8D-9B33-E78C5035F5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75326" y="1412473"/>
                  <a:ext cx="148636" cy="795061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8F2AB1-CF6D-BB3A-446F-8461DF961960}"/>
                </a:ext>
              </a:extLst>
            </p:cNvPr>
            <p:cNvSpPr txBox="1"/>
            <p:nvPr/>
          </p:nvSpPr>
          <p:spPr>
            <a:xfrm>
              <a:off x="181047" y="2324458"/>
              <a:ext cx="3385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006633"/>
                  </a:solidFill>
                  <a:latin typeface="Arial" charset="0"/>
                </a:rPr>
                <a:t>2</a:t>
              </a:r>
              <a:endParaRPr lang="en-IT" sz="1600">
                <a:solidFill>
                  <a:srgbClr val="006633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7AEE17D-F5BC-D13B-08C6-8EF74B4B674E}"/>
                </a:ext>
              </a:extLst>
            </p:cNvPr>
            <p:cNvSpPr txBox="1"/>
            <p:nvPr/>
          </p:nvSpPr>
          <p:spPr>
            <a:xfrm>
              <a:off x="181047" y="2022379"/>
              <a:ext cx="3385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006633"/>
                  </a:solidFill>
                  <a:latin typeface="Arial" charset="0"/>
                </a:rPr>
                <a:t>1</a:t>
              </a:r>
              <a:endParaRPr lang="en-IT" sz="1600">
                <a:solidFill>
                  <a:srgbClr val="006633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5E8CFE0-BEB8-EB0A-AE98-06EAB745B3F3}"/>
                </a:ext>
              </a:extLst>
            </p:cNvPr>
            <p:cNvSpPr txBox="1"/>
            <p:nvPr/>
          </p:nvSpPr>
          <p:spPr>
            <a:xfrm>
              <a:off x="181047" y="4945193"/>
              <a:ext cx="3385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006633"/>
                  </a:solidFill>
                  <a:latin typeface="Arial" charset="0"/>
                </a:rPr>
                <a:t>3</a:t>
              </a:r>
              <a:endParaRPr lang="en-IT" sz="1600">
                <a:solidFill>
                  <a:srgbClr val="006633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1BC631A-3CB4-5723-E01A-C127B90865B5}"/>
                </a:ext>
              </a:extLst>
            </p:cNvPr>
            <p:cNvSpPr txBox="1"/>
            <p:nvPr/>
          </p:nvSpPr>
          <p:spPr>
            <a:xfrm>
              <a:off x="181047" y="5312583"/>
              <a:ext cx="33859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600" b="1" dirty="0">
                  <a:solidFill>
                    <a:srgbClr val="006633"/>
                  </a:solidFill>
                  <a:latin typeface="Arial" charset="0"/>
                </a:rPr>
                <a:t>4</a:t>
              </a:r>
              <a:endParaRPr lang="en-IT" sz="1600">
                <a:solidFill>
                  <a:srgbClr val="006633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95A0F13-7AE7-3C8A-D9FA-BF93E3B85B81}"/>
              </a:ext>
            </a:extLst>
          </p:cNvPr>
          <p:cNvSpPr txBox="1"/>
          <p:nvPr/>
        </p:nvSpPr>
        <p:spPr>
          <a:xfrm>
            <a:off x="4644079" y="4951270"/>
            <a:ext cx="3747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collect statistics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divide the volume into voxels</a:t>
            </a:r>
          </a:p>
          <a:p>
            <a:pPr marL="742950" lvl="1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reconstruct (Z,</a:t>
            </a:r>
            <a:r>
              <a:rPr lang="it-IT" sz="1400" b="1" dirty="0">
                <a:solidFill>
                  <a:srgbClr val="006633"/>
                </a:solidFill>
                <a:latin typeface="Symbol" pitchFamily="2" charset="2"/>
              </a:rPr>
              <a:t>r</a:t>
            </a:r>
            <a:r>
              <a:rPr lang="it-IT" sz="1400" b="1" dirty="0">
                <a:solidFill>
                  <a:srgbClr val="006633"/>
                </a:solidFill>
                <a:latin typeface="Arial" charset="0"/>
              </a:rPr>
              <a:t>) in voxels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05481795-BFDB-DE24-6AFB-FA9DD0ECB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931" y="5568822"/>
            <a:ext cx="3824111" cy="56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b="1" dirty="0">
                <a:solidFill>
                  <a:srgbClr val="FF0000"/>
                </a:solidFill>
                <a:latin typeface="Arial" charset="0"/>
              </a:rPr>
              <a:t>muon tomography is useful to investigate</a:t>
            </a:r>
          </a:p>
          <a:p>
            <a:pPr algn="ctr">
              <a:lnSpc>
                <a:spcPct val="110000"/>
              </a:lnSpc>
            </a:pPr>
            <a:r>
              <a:rPr lang="en-GB" sz="1400" b="1" dirty="0">
                <a:solidFill>
                  <a:srgbClr val="FF0000"/>
                </a:solidFill>
                <a:latin typeface="Arial" charset="0"/>
              </a:rPr>
              <a:t>unknown legacy radwaste with NDA</a:t>
            </a:r>
          </a:p>
        </p:txBody>
      </p:sp>
    </p:spTree>
    <p:extLst>
      <p:ext uri="{BB962C8B-B14F-4D97-AF65-F5344CB8AC3E}">
        <p14:creationId xmlns:p14="http://schemas.microsoft.com/office/powerpoint/2010/main" val="9929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55F34-C3C3-F0B8-207E-5A37494BC10D}"/>
              </a:ext>
            </a:extLst>
          </p:cNvPr>
          <p:cNvSpPr txBox="1">
            <a:spLocks/>
          </p:cNvSpPr>
          <p:nvPr/>
        </p:nvSpPr>
        <p:spPr>
          <a:xfrm>
            <a:off x="2408547" y="543794"/>
            <a:ext cx="7861864" cy="836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/>
              <a:t>Test with samples of various metals in cement  </a:t>
            </a:r>
          </a:p>
        </p:txBody>
      </p:sp>
      <p:pic>
        <p:nvPicPr>
          <p:cNvPr id="14" name="Immagine 6">
            <a:extLst>
              <a:ext uri="{FF2B5EF4-FFF2-40B4-BE49-F238E27FC236}">
                <a16:creationId xmlns:a16="http://schemas.microsoft.com/office/drawing/2014/main" id="{740E353F-CF39-20BC-EBD1-746C4A4BB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8381" y="1317651"/>
            <a:ext cx="2382805" cy="196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36E2D2-B670-4FC9-C7EF-3C1F75C4F85C}"/>
              </a:ext>
            </a:extLst>
          </p:cNvPr>
          <p:cNvSpPr txBox="1"/>
          <p:nvPr/>
        </p:nvSpPr>
        <p:spPr>
          <a:xfrm>
            <a:off x="10021537" y="1012019"/>
            <a:ext cx="1892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view (sketch)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768B53AE-2696-FCE7-7E75-BFD0EC498C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93609" y="3212685"/>
            <a:ext cx="2646921" cy="255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C1B8EC6-10D0-4EB1-D56F-FCA014CF941B}"/>
              </a:ext>
            </a:extLst>
          </p:cNvPr>
          <p:cNvSpPr txBox="1"/>
          <p:nvPr/>
        </p:nvSpPr>
        <p:spPr>
          <a:xfrm>
            <a:off x="9645683" y="5708613"/>
            <a:ext cx="2088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view (real data)</a:t>
            </a:r>
          </a:p>
        </p:txBody>
      </p:sp>
      <p:pic>
        <p:nvPicPr>
          <p:cNvPr id="18" name="Picture 11">
            <a:extLst>
              <a:ext uri="{FF2B5EF4-FFF2-40B4-BE49-F238E27FC236}">
                <a16:creationId xmlns:a16="http://schemas.microsoft.com/office/drawing/2014/main" id="{9F497F80-D83F-6790-EF7D-67723FC0E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9872" y="3367466"/>
            <a:ext cx="3350544" cy="174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8A774D-9A1B-4873-AE87-7B99CA3589EB}"/>
              </a:ext>
            </a:extLst>
          </p:cNvPr>
          <p:cNvSpPr txBox="1"/>
          <p:nvPr/>
        </p:nvSpPr>
        <p:spPr>
          <a:xfrm>
            <a:off x="6594559" y="5116530"/>
            <a:ext cx="216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0066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 view (real data)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EB3CEAB-9CD6-B79C-9E46-01F4E2D7BB67}"/>
              </a:ext>
            </a:extLst>
          </p:cNvPr>
          <p:cNvGrpSpPr/>
          <p:nvPr/>
        </p:nvGrpSpPr>
        <p:grpSpPr>
          <a:xfrm>
            <a:off x="296184" y="1220233"/>
            <a:ext cx="5549341" cy="4419983"/>
            <a:chOff x="921279" y="1301176"/>
            <a:chExt cx="5549341" cy="44199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033DB68-96A0-61BE-E854-C7E1B279A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1279" y="2288276"/>
              <a:ext cx="5549341" cy="3432883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2A7AB1-BE84-816B-4055-2A43E73DB403}"/>
                </a:ext>
              </a:extLst>
            </p:cNvPr>
            <p:cNvGrpSpPr/>
            <p:nvPr/>
          </p:nvGrpSpPr>
          <p:grpSpPr>
            <a:xfrm>
              <a:off x="3295969" y="1331807"/>
              <a:ext cx="1212595" cy="4123278"/>
              <a:chOff x="6276027" y="1778020"/>
              <a:chExt cx="1239027" cy="4213152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AE565F91-0742-AA09-16B9-B3D18E77D2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6027" y="1778020"/>
                <a:ext cx="165021" cy="882704"/>
              </a:xfrm>
              <a:prstGeom prst="straightConnector1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8C9DDDA-57A8-6617-B357-4BB9D9B63F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20206" y="4719194"/>
                <a:ext cx="694848" cy="1271978"/>
              </a:xfrm>
              <a:prstGeom prst="straightConnector1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5EE55D7D-ADCF-AA3A-3B4B-CAE16D1A9D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3738" y="2622895"/>
                <a:ext cx="398446" cy="2131305"/>
              </a:xfrm>
              <a:prstGeom prst="straightConnector1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9DBB7B-05EC-080B-54F8-85590CA0F8D5}"/>
                </a:ext>
              </a:extLst>
            </p:cNvPr>
            <p:cNvSpPr/>
            <p:nvPr/>
          </p:nvSpPr>
          <p:spPr>
            <a:xfrm>
              <a:off x="2293491" y="1301176"/>
              <a:ext cx="1018227" cy="646331"/>
            </a:xfrm>
            <a:prstGeom prst="rect">
              <a:avLst/>
            </a:prstGeom>
          </p:spPr>
          <p:txBody>
            <a:bodyPr wrap="none" anchor="ctr" anchorCtr="0">
              <a:spAutoFit/>
            </a:bodyPr>
            <a:lstStyle/>
            <a:p>
              <a:pPr algn="ctr"/>
              <a:r>
                <a:rPr lang="en-US" b="1">
                  <a:solidFill>
                    <a:srgbClr val="006633"/>
                  </a:solidFill>
                  <a:latin typeface="Arial"/>
                  <a:cs typeface="Arial"/>
                </a:rPr>
                <a:t>Cosmic</a:t>
              </a:r>
            </a:p>
            <a:p>
              <a:pPr algn="ctr"/>
              <a:r>
                <a:rPr lang="en-US" b="1">
                  <a:solidFill>
                    <a:srgbClr val="006633"/>
                  </a:solidFill>
                  <a:latin typeface="Arial"/>
                  <a:cs typeface="Arial"/>
                </a:rPr>
                <a:t>muon</a:t>
              </a: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F3298F8C-8FFC-AE3C-7E2A-2354A88B99E0}"/>
                </a:ext>
              </a:extLst>
            </p:cNvPr>
            <p:cNvSpPr/>
            <p:nvPr/>
          </p:nvSpPr>
          <p:spPr>
            <a:xfrm>
              <a:off x="3457399" y="3948334"/>
              <a:ext cx="634865" cy="634865"/>
            </a:xfrm>
            <a:prstGeom prst="arc">
              <a:avLst>
                <a:gd name="adj1" fmla="val 16200000"/>
                <a:gd name="adj2" fmla="val 2708522"/>
              </a:avLst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EBAAC18-F15C-BAEB-B89B-037CFEE5B525}"/>
              </a:ext>
            </a:extLst>
          </p:cNvPr>
          <p:cNvSpPr/>
          <p:nvPr/>
        </p:nvSpPr>
        <p:spPr>
          <a:xfrm>
            <a:off x="9504762" y="3281082"/>
            <a:ext cx="2376424" cy="23591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5719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0434C3E-FA5E-5281-3D3D-2D3E61847004}"/>
              </a:ext>
            </a:extLst>
          </p:cNvPr>
          <p:cNvSpPr txBox="1">
            <a:spLocks/>
          </p:cNvSpPr>
          <p:nvPr/>
        </p:nvSpPr>
        <p:spPr>
          <a:xfrm>
            <a:off x="2420546" y="713928"/>
            <a:ext cx="7337425" cy="538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8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rgbClr val="753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european partners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EFE30-EC36-2A97-A203-29EBE4CC6D35}"/>
              </a:ext>
            </a:extLst>
          </p:cNvPr>
          <p:cNvSpPr txBox="1"/>
          <p:nvPr/>
        </p:nvSpPr>
        <p:spPr>
          <a:xfrm>
            <a:off x="2600501" y="1191202"/>
            <a:ext cx="7458866" cy="1353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487363" algn="l"/>
              </a:tabLst>
            </a:pPr>
            <a:r>
              <a:rPr lang="en-GB" sz="1900" b="1">
                <a:solidFill>
                  <a:srgbClr val="753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INFN involved in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87363" algn="l"/>
              </a:tabLst>
            </a:pPr>
            <a:r>
              <a:rPr lang="en-GB" sz="1900" b="1">
                <a:solidFill>
                  <a:srgbClr val="753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WP3 (Low cost sensors for dose rate mapping)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487363" algn="l"/>
              </a:tabLst>
            </a:pPr>
            <a:r>
              <a:rPr lang="en-GB" sz="1900" b="1">
                <a:solidFill>
                  <a:srgbClr val="753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WP4 (Gamma and neutron detection and identification)</a:t>
            </a:r>
            <a:endParaRPr lang="en-IT" sz="1900" b="1">
              <a:solidFill>
                <a:srgbClr val="7537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389601-910C-DF9A-6450-97816FA10608}"/>
              </a:ext>
            </a:extLst>
          </p:cNvPr>
          <p:cNvGrpSpPr/>
          <p:nvPr/>
        </p:nvGrpSpPr>
        <p:grpSpPr>
          <a:xfrm>
            <a:off x="767381" y="2580574"/>
            <a:ext cx="6252406" cy="3464655"/>
            <a:chOff x="2657830" y="2504003"/>
            <a:chExt cx="6252406" cy="34646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8A0744-8A5D-3E2B-E69B-2340BF49F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8097" y="2657133"/>
              <a:ext cx="2804795" cy="331152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495BF44-FD1C-9094-4B6F-925C46092631}"/>
                </a:ext>
              </a:extLst>
            </p:cNvPr>
            <p:cNvGrpSpPr/>
            <p:nvPr/>
          </p:nvGrpSpPr>
          <p:grpSpPr>
            <a:xfrm>
              <a:off x="6509109" y="3496227"/>
              <a:ext cx="2269332" cy="1633341"/>
              <a:chOff x="6601577" y="3273373"/>
              <a:chExt cx="2269332" cy="163334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62A04E3-38E9-9E9F-EB83-D926AE97F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01577" y="3273373"/>
                <a:ext cx="2269332" cy="1633341"/>
              </a:xfrm>
              <a:prstGeom prst="rect">
                <a:avLst/>
              </a:prstGeom>
            </p:spPr>
          </p:pic>
          <p:pic>
            <p:nvPicPr>
              <p:cNvPr id="8" name="Immagine 41" descr="Immagine che contiene clipart&#10;&#10;Descrizione generata automaticamente">
                <a:extLst>
                  <a:ext uri="{FF2B5EF4-FFF2-40B4-BE49-F238E27FC236}">
                    <a16:creationId xmlns:a16="http://schemas.microsoft.com/office/drawing/2014/main" id="{ECBE2696-5DE2-45F0-F675-B0AF34641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1284389">
                <a:off x="7750431" y="3919745"/>
                <a:ext cx="676904" cy="340594"/>
              </a:xfrm>
              <a:prstGeom prst="rect">
                <a:avLst/>
              </a:prstGeom>
            </p:spPr>
          </p:pic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E7DE25C-3F85-05F5-A5EE-495650BAEE61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3842538" y="2517170"/>
              <a:ext cx="3818643" cy="4641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F158032-91C5-69E2-0844-D553303A4931}"/>
                </a:ext>
              </a:extLst>
            </p:cNvPr>
            <p:cNvCxnSpPr>
              <a:cxnSpLocks/>
              <a:endCxn id="18" idx="3"/>
            </p:cNvCxnSpPr>
            <p:nvPr/>
          </p:nvCxnSpPr>
          <p:spPr>
            <a:xfrm>
              <a:off x="3698697" y="3267182"/>
              <a:ext cx="3079269" cy="18463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F99F7B-1D59-397C-7A60-B01380E0E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657830" y="2504003"/>
              <a:ext cx="1538536" cy="1206170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A191BBF-5D11-D407-B719-82805B1B28B9}"/>
                </a:ext>
              </a:extLst>
            </p:cNvPr>
            <p:cNvSpPr/>
            <p:nvPr/>
          </p:nvSpPr>
          <p:spPr>
            <a:xfrm>
              <a:off x="6412126" y="2981277"/>
              <a:ext cx="2498110" cy="249811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3DFEE144-E64D-8F5D-9A58-BC53CDAF11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669" y="2876716"/>
            <a:ext cx="2766604" cy="278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1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line chart&#10;&#10;Description automatically generated">
            <a:extLst>
              <a:ext uri="{FF2B5EF4-FFF2-40B4-BE49-F238E27FC236}">
                <a16:creationId xmlns:a16="http://schemas.microsoft.com/office/drawing/2014/main" id="{1F192301-F9AC-8ABD-F766-929D481D19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506" y="1241066"/>
            <a:ext cx="3955277" cy="2447965"/>
          </a:xfrm>
          <a:prstGeom prst="rect">
            <a:avLst/>
          </a:prstGeom>
        </p:spPr>
      </p:pic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CDBD3CE2-D8F1-6E91-598C-A9B6921DCC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72" b="-3437"/>
          <a:stretch/>
        </p:blipFill>
        <p:spPr bwMode="auto">
          <a:xfrm>
            <a:off x="7454848" y="3689031"/>
            <a:ext cx="4051935" cy="2855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B7194C-116D-D095-E303-709C866AD4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33" y="1253669"/>
            <a:ext cx="3837355" cy="4927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4E494-9772-EE23-D668-ABF337A9A8A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017" y="2936030"/>
            <a:ext cx="2515202" cy="137864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2C79CF94-A6A7-3C64-9EAA-5AF7B0725D1B}"/>
              </a:ext>
            </a:extLst>
          </p:cNvPr>
          <p:cNvSpPr txBox="1">
            <a:spLocks/>
          </p:cNvSpPr>
          <p:nvPr/>
        </p:nvSpPr>
        <p:spPr>
          <a:xfrm>
            <a:off x="2030751" y="754496"/>
            <a:ext cx="8788044" cy="538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8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rgbClr val="7537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MiniRadMeter installed on the robot's top position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53E4E0-E72D-52BA-3153-EB934EC96775}"/>
              </a:ext>
            </a:extLst>
          </p:cNvPr>
          <p:cNvGrpSpPr/>
          <p:nvPr/>
        </p:nvGrpSpPr>
        <p:grpSpPr>
          <a:xfrm rot="10060228" flipH="1">
            <a:off x="5572212" y="2669205"/>
            <a:ext cx="1882636" cy="369725"/>
            <a:chOff x="6203950" y="2956304"/>
            <a:chExt cx="1181775" cy="472193"/>
          </a:xfrm>
          <a:solidFill>
            <a:srgbClr val="00C000"/>
          </a:solidFill>
          <a:scene3d>
            <a:camera prst="orthographicFront">
              <a:rot lat="21000000" lon="21000000" rev="90000"/>
            </a:camera>
            <a:lightRig rig="threePt" dir="t">
              <a:rot lat="0" lon="0" rev="13500000"/>
            </a:lightRig>
          </a:scene3d>
        </p:grpSpPr>
        <p:sp>
          <p:nvSpPr>
            <p:cNvPr id="9" name="Striped Right Arrow 105">
              <a:extLst>
                <a:ext uri="{FF2B5EF4-FFF2-40B4-BE49-F238E27FC236}">
                  <a16:creationId xmlns:a16="http://schemas.microsoft.com/office/drawing/2014/main" id="{AE0EBD43-354B-6CDD-7E9A-363C5D98201B}"/>
                </a:ext>
              </a:extLst>
            </p:cNvPr>
            <p:cNvSpPr/>
            <p:nvPr/>
          </p:nvSpPr>
          <p:spPr>
            <a:xfrm>
              <a:off x="6482087" y="2956304"/>
              <a:ext cx="903638" cy="472193"/>
            </a:xfrm>
            <a:prstGeom prst="rightArrow">
              <a:avLst/>
            </a:prstGeom>
            <a:grpFill/>
            <a:ln>
              <a:noFill/>
            </a:ln>
            <a:sp3d extrusionH="38100">
              <a:bevelT w="381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C51087-E303-4485-EAC6-0BFE2A6C24DB}"/>
                </a:ext>
              </a:extLst>
            </p:cNvPr>
            <p:cNvSpPr/>
            <p:nvPr/>
          </p:nvSpPr>
          <p:spPr>
            <a:xfrm>
              <a:off x="6340475" y="3075249"/>
              <a:ext cx="85725" cy="236276"/>
            </a:xfrm>
            <a:prstGeom prst="rect">
              <a:avLst/>
            </a:prstGeom>
            <a:grpFill/>
            <a:ln>
              <a:noFill/>
            </a:ln>
            <a:sp3d extrusionH="38100">
              <a:bevelT w="381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95F095-B716-48C9-2516-D8CDD7F1D62B}"/>
                </a:ext>
              </a:extLst>
            </p:cNvPr>
            <p:cNvSpPr/>
            <p:nvPr/>
          </p:nvSpPr>
          <p:spPr>
            <a:xfrm>
              <a:off x="6203950" y="3075249"/>
              <a:ext cx="85725" cy="236276"/>
            </a:xfrm>
            <a:prstGeom prst="rect">
              <a:avLst/>
            </a:prstGeom>
            <a:grpFill/>
            <a:ln>
              <a:noFill/>
            </a:ln>
            <a:sp3d extrusionH="38100">
              <a:bevelT w="381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CD3F073-BCBF-2F71-7514-6D2F6632DC64}"/>
              </a:ext>
            </a:extLst>
          </p:cNvPr>
          <p:cNvGrpSpPr/>
          <p:nvPr/>
        </p:nvGrpSpPr>
        <p:grpSpPr>
          <a:xfrm rot="12231146" flipH="1">
            <a:off x="7089645" y="3878615"/>
            <a:ext cx="779889" cy="369725"/>
            <a:chOff x="6203950" y="2956304"/>
            <a:chExt cx="1181775" cy="472193"/>
          </a:xfrm>
          <a:solidFill>
            <a:srgbClr val="00C000"/>
          </a:solidFill>
          <a:scene3d>
            <a:camera prst="orthographicFront">
              <a:rot lat="21000000" lon="21000000" rev="90000"/>
            </a:camera>
            <a:lightRig rig="threePt" dir="t">
              <a:rot lat="0" lon="0" rev="13500000"/>
            </a:lightRig>
          </a:scene3d>
        </p:grpSpPr>
        <p:sp>
          <p:nvSpPr>
            <p:cNvPr id="13" name="Striped Right Arrow 105">
              <a:extLst>
                <a:ext uri="{FF2B5EF4-FFF2-40B4-BE49-F238E27FC236}">
                  <a16:creationId xmlns:a16="http://schemas.microsoft.com/office/drawing/2014/main" id="{5180A2FE-E4AD-E883-D271-2BE2FBC07537}"/>
                </a:ext>
              </a:extLst>
            </p:cNvPr>
            <p:cNvSpPr/>
            <p:nvPr/>
          </p:nvSpPr>
          <p:spPr>
            <a:xfrm>
              <a:off x="6482087" y="2956304"/>
              <a:ext cx="903638" cy="472193"/>
            </a:xfrm>
            <a:prstGeom prst="rightArrow">
              <a:avLst/>
            </a:prstGeom>
            <a:grpFill/>
            <a:ln>
              <a:noFill/>
            </a:ln>
            <a:sp3d extrusionH="38100">
              <a:bevelT w="381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B15EBD-13B3-E6EF-243A-A72538A3A323}"/>
                </a:ext>
              </a:extLst>
            </p:cNvPr>
            <p:cNvSpPr/>
            <p:nvPr/>
          </p:nvSpPr>
          <p:spPr>
            <a:xfrm>
              <a:off x="6340475" y="3075249"/>
              <a:ext cx="85725" cy="236276"/>
            </a:xfrm>
            <a:prstGeom prst="rect">
              <a:avLst/>
            </a:prstGeom>
            <a:grpFill/>
            <a:ln>
              <a:noFill/>
            </a:ln>
            <a:sp3d extrusionH="38100">
              <a:bevelT w="381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B65947-1383-076B-45DB-37AFDBD2CD86}"/>
                </a:ext>
              </a:extLst>
            </p:cNvPr>
            <p:cNvSpPr/>
            <p:nvPr/>
          </p:nvSpPr>
          <p:spPr>
            <a:xfrm>
              <a:off x="6203950" y="3075249"/>
              <a:ext cx="85725" cy="236276"/>
            </a:xfrm>
            <a:prstGeom prst="rect">
              <a:avLst/>
            </a:prstGeom>
            <a:grpFill/>
            <a:ln>
              <a:noFill/>
            </a:ln>
            <a:sp3d extrusionH="38100">
              <a:bevelT w="381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8F33500-0C5A-51E7-5D99-0D9AC6AA8A06}"/>
              </a:ext>
            </a:extLst>
          </p:cNvPr>
          <p:cNvSpPr txBox="1"/>
          <p:nvPr/>
        </p:nvSpPr>
        <p:spPr>
          <a:xfrm>
            <a:off x="5987317" y="2266145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753709"/>
                </a:solidFill>
                <a:latin typeface="Arial"/>
                <a:cs typeface="Arial"/>
              </a:rPr>
              <a:t>gammas</a:t>
            </a:r>
            <a:endParaRPr b="1">
              <a:solidFill>
                <a:srgbClr val="753709"/>
              </a:solidFill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3C97A0-50DE-884E-3098-A813BD7B32EB}"/>
              </a:ext>
            </a:extLst>
          </p:cNvPr>
          <p:cNvSpPr txBox="1"/>
          <p:nvPr/>
        </p:nvSpPr>
        <p:spPr>
          <a:xfrm>
            <a:off x="6379390" y="423700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753709"/>
                </a:solidFill>
                <a:latin typeface="Arial"/>
                <a:cs typeface="Arial"/>
              </a:rPr>
              <a:t>neutrons</a:t>
            </a:r>
            <a:endParaRPr b="1">
              <a:solidFill>
                <a:srgbClr val="75370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89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D4B59-A1BB-4F8E-2681-87AC686E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INFN PADOVA in CLEANDEM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F5D3E-3BC0-63CB-2C75-6EAA4F430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7570" y="1357463"/>
            <a:ext cx="7751780" cy="5135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400" b="1" dirty="0"/>
              <a:t>The main goal: Gamma and neutron detection and identification technologies</a:t>
            </a: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r>
              <a:rPr lang="en-GB" sz="2300" i="1" dirty="0"/>
              <a:t>Upgrade and integrate n/g detection systems on the UGV Platform for the monitoring of the area, to identify the presence of neutrons or also to be able to discriminate between Uranium and Plutonium;</a:t>
            </a:r>
          </a:p>
          <a:p>
            <a:pPr marL="0" indent="0">
              <a:buNone/>
            </a:pPr>
            <a:r>
              <a:rPr lang="en-GB" sz="2300" i="1" dirty="0"/>
              <a:t> Have sensors to equip the UGV arms able to identify the gamma emitters and used for hot spot characterization of the zones/elements identified as critical during the monitoring phase of the area or small tubes and pipes not easily accessible.</a:t>
            </a: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endParaRPr lang="en-GB" sz="2300" dirty="0"/>
          </a:p>
          <a:p>
            <a:pPr marL="0" indent="0">
              <a:buNone/>
            </a:pPr>
            <a:r>
              <a:rPr lang="en-GB" sz="2300" b="1" dirty="0"/>
              <a:t>INFN Padova specifically participates to:</a:t>
            </a:r>
          </a:p>
          <a:p>
            <a:r>
              <a:rPr lang="en-GB" sz="2300" dirty="0"/>
              <a:t>Preliminary studies through </a:t>
            </a:r>
            <a:r>
              <a:rPr lang="en-GB" sz="2300" dirty="0" err="1"/>
              <a:t>MonteCarlo</a:t>
            </a:r>
            <a:r>
              <a:rPr lang="en-GB" sz="2300" dirty="0"/>
              <a:t> simulations to optimize the detection procedures and optimizing the detectors performances</a:t>
            </a:r>
          </a:p>
          <a:p>
            <a:r>
              <a:rPr lang="en-GB" sz="2300" dirty="0"/>
              <a:t>First validation tests for a toolbox of probes addressing the gamma/neutron detection and source identification (different shapes </a:t>
            </a:r>
            <a:r>
              <a:rPr lang="en-GB" sz="2300" dirty="0" err="1"/>
              <a:t>NaiL</a:t>
            </a:r>
            <a:r>
              <a:rPr lang="en-GB" sz="2300" dirty="0"/>
              <a:t>, Stilbene, </a:t>
            </a:r>
            <a:r>
              <a:rPr lang="en-GB" sz="2300" dirty="0" err="1"/>
              <a:t>CLLB,CeBr</a:t>
            </a:r>
            <a:r>
              <a:rPr lang="en-GB" sz="2300" dirty="0"/>
              <a:t>)</a:t>
            </a:r>
          </a:p>
          <a:p>
            <a:r>
              <a:rPr lang="en-GB" sz="2300" dirty="0"/>
              <a:t>Once the identified the final components (Stilbene </a:t>
            </a:r>
            <a:r>
              <a:rPr lang="en-GB" sz="2300" dirty="0" err="1"/>
              <a:t>NaIL</a:t>
            </a:r>
            <a:r>
              <a:rPr lang="en-GB" sz="2300" dirty="0"/>
              <a:t>, </a:t>
            </a:r>
            <a:r>
              <a:rPr lang="en-GB" sz="2300" dirty="0" err="1"/>
              <a:t>CeBr</a:t>
            </a:r>
            <a:r>
              <a:rPr lang="en-GB" sz="2300" dirty="0"/>
              <a:t>), the systems  have been prepared and tested extensively in laboratory, before with point-like laboratory sources with gamma and neutron (137Cs, 60Co, 241Am, 252Cf,  etc.) sources</a:t>
            </a:r>
          </a:p>
          <a:p>
            <a:r>
              <a:rPr lang="en-GB" sz="2300" dirty="0"/>
              <a:t>Study the g/n rejector factor mostly focused on the g/n detection system.</a:t>
            </a:r>
          </a:p>
          <a:p>
            <a:pPr marL="0" indent="0">
              <a:buNone/>
            </a:pPr>
            <a:endParaRPr lang="en-GB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C3F62-1D69-7396-D717-E37E11A64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CLEANDEM INFN PADOVA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9FFA8-13CC-FF9B-52E4-C8FA22A5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6DD9D6-6B5E-48BD-9953-DED4B73CC5CE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16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82D6BF-AF4E-9B2B-2668-6751513FD2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25 May 2023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8022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CC869-5177-71DB-E0E1-0C7EC23A2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Integration of the Gamma and neutron detection and identification technologies</a:t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 descr="A picture containing building, ground, machine, indoor&#10;&#10;Description automatically generated">
            <a:extLst>
              <a:ext uri="{FF2B5EF4-FFF2-40B4-BE49-F238E27FC236}">
                <a16:creationId xmlns:a16="http://schemas.microsoft.com/office/drawing/2014/main" id="{22B4E9E0-10B9-19BA-2E3B-E34CCF0A0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34" y="1280820"/>
            <a:ext cx="3213100" cy="48196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4B098A-9A0B-05ED-207A-DDFEB648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GB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CLEANDEM INFN PADOVA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18181-B127-5052-80F0-1068C301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6DD9D6-6B5E-48BD-9953-DED4B73CC5CE}" type="slidenum">
              <a:rPr lang="en-GB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457200"/>
              <a:t>17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7E854C4-6ECB-5DD8-CDC8-8BED4290EC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25 May 2023</a:t>
            </a:r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7452F9-B7C0-607B-4F2F-81A6EC37F4C1}"/>
              </a:ext>
            </a:extLst>
          </p:cNvPr>
          <p:cNvCxnSpPr/>
          <p:nvPr/>
        </p:nvCxnSpPr>
        <p:spPr>
          <a:xfrm>
            <a:off x="5362074" y="2827421"/>
            <a:ext cx="227697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1CB987-34BD-A30C-DE39-E0A1CA22D2FB}"/>
              </a:ext>
            </a:extLst>
          </p:cNvPr>
          <p:cNvSpPr txBox="1"/>
          <p:nvPr/>
        </p:nvSpPr>
        <p:spPr>
          <a:xfrm>
            <a:off x="7663114" y="2504256"/>
            <a:ext cx="224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NaIL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rectangular shape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4”x4”x2”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DB108-7F32-9684-517D-5B7DAC8F71E0}"/>
              </a:ext>
            </a:extLst>
          </p:cNvPr>
          <p:cNvSpPr txBox="1"/>
          <p:nvPr/>
        </p:nvSpPr>
        <p:spPr>
          <a:xfrm>
            <a:off x="7793072" y="1724073"/>
            <a:ext cx="3007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Stilbene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diam.2” length 2”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CeBr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diam.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1.5”  length  1.5”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B966F5-B0DF-ECB6-4634-D78FD5B3ACEB}"/>
              </a:ext>
            </a:extLst>
          </p:cNvPr>
          <p:cNvCxnSpPr/>
          <p:nvPr/>
        </p:nvCxnSpPr>
        <p:spPr>
          <a:xfrm>
            <a:off x="5575635" y="2185737"/>
            <a:ext cx="227697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2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2D7B4C5-BD13-65C3-A760-D63C5261A791}"/>
              </a:ext>
            </a:extLst>
          </p:cNvPr>
          <p:cNvSpPr txBox="1">
            <a:spLocks/>
          </p:cNvSpPr>
          <p:nvPr/>
        </p:nvSpPr>
        <p:spPr>
          <a:xfrm>
            <a:off x="2427287" y="1730174"/>
            <a:ext cx="7337425" cy="538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8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INFN leader of WP7 - long-term radwaste monitoring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FBD547F-12E2-C303-F439-07FFC77E544E}"/>
              </a:ext>
            </a:extLst>
          </p:cNvPr>
          <p:cNvSpPr txBox="1">
            <a:spLocks/>
          </p:cNvSpPr>
          <p:nvPr/>
        </p:nvSpPr>
        <p:spPr>
          <a:xfrm>
            <a:off x="2427287" y="928790"/>
            <a:ext cx="7337425" cy="538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8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european partners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8FEC2-B7A2-29CE-6855-399716319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453" y="2627932"/>
            <a:ext cx="4253597" cy="3301278"/>
          </a:xfrm>
          <a:prstGeom prst="rect">
            <a:avLst/>
          </a:prstGeom>
        </p:spPr>
      </p:pic>
      <p:pic>
        <p:nvPicPr>
          <p:cNvPr id="5" name="Picture 4" descr="Description: A drum set in a room&#10;&#10;Description automatically generated with low confidence">
            <a:extLst>
              <a:ext uri="{FF2B5EF4-FFF2-40B4-BE49-F238E27FC236}">
                <a16:creationId xmlns:a16="http://schemas.microsoft.com/office/drawing/2014/main" id="{200408E0-A927-4FB6-AF70-9251E05299A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5161" y="2627932"/>
            <a:ext cx="4388284" cy="3301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4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FCB2EE-9891-684F-BB59-AED90AE421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5111" y="589742"/>
            <a:ext cx="7337425" cy="5381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20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monitoring: what comes out of a radwaste drum?</a:t>
            </a:r>
          </a:p>
        </p:txBody>
      </p:sp>
      <p:sp>
        <p:nvSpPr>
          <p:cNvPr id="83" name="Rectangle 87">
            <a:extLst>
              <a:ext uri="{FF2B5EF4-FFF2-40B4-BE49-F238E27FC236}">
                <a16:creationId xmlns:a16="http://schemas.microsoft.com/office/drawing/2014/main" id="{A0D0123A-EE09-D243-A083-DC596DD00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429" y="4397485"/>
            <a:ext cx="6652506" cy="67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basic radioactivity coming out is 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gamma rays</a:t>
            </a:r>
            <a:r>
              <a:rPr lang="en-US" sz="16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and</a:t>
            </a:r>
            <a:r>
              <a:rPr lang="en-US" sz="1600" b="1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neutrons</a:t>
            </a:r>
          </a:p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they carry information from inside and are worth monitoring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A5F40F-396D-8FC6-10C0-D7CDF6007579}"/>
              </a:ext>
            </a:extLst>
          </p:cNvPr>
          <p:cNvGrpSpPr/>
          <p:nvPr/>
        </p:nvGrpSpPr>
        <p:grpSpPr>
          <a:xfrm>
            <a:off x="1959078" y="1346167"/>
            <a:ext cx="7238378" cy="2862548"/>
            <a:chOff x="253568" y="1280302"/>
            <a:chExt cx="7238378" cy="2862548"/>
          </a:xfrm>
        </p:grpSpPr>
        <p:sp>
          <p:nvSpPr>
            <p:cNvPr id="78" name="Rectangle 110">
              <a:extLst>
                <a:ext uri="{FF2B5EF4-FFF2-40B4-BE49-F238E27FC236}">
                  <a16:creationId xmlns:a16="http://schemas.microsoft.com/office/drawing/2014/main" id="{2A87CDFA-CD20-1B49-974E-F423671CF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464" y="1770576"/>
              <a:ext cx="5231481" cy="3405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135CAE"/>
                  </a:solidFill>
                  <a:latin typeface="Arial" charset="0"/>
                  <a:ea typeface="ＭＳ Ｐゴシック" charset="0"/>
                </a:rPr>
                <a:t>alpha particles are immediately stopped inside the material</a:t>
              </a:r>
              <a:endParaRPr lang="it-IT" sz="1400">
                <a:solidFill>
                  <a:srgbClr val="135CAE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9" name="Rectangle 111">
              <a:extLst>
                <a:ext uri="{FF2B5EF4-FFF2-40B4-BE49-F238E27FC236}">
                  <a16:creationId xmlns:a16="http://schemas.microsoft.com/office/drawing/2014/main" id="{32D80F33-BED4-324C-8790-7DDD66087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464" y="2839898"/>
              <a:ext cx="5214967" cy="553581"/>
            </a:xfrm>
            <a:prstGeom prst="roundRect">
              <a:avLst>
                <a:gd name="adj" fmla="val 9538"/>
              </a:avLst>
            </a:prstGeom>
            <a:solidFill>
              <a:srgbClr val="F3DE80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neutrons, from fission or (</a:t>
              </a:r>
              <a:r>
                <a:rPr lang="en-US" sz="1400" b="0">
                  <a:solidFill>
                    <a:srgbClr val="FF0000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,n) reactions</a:t>
              </a:r>
              <a:r>
                <a:rPr lang="en-US" sz="1400" b="0">
                  <a:solidFill>
                    <a:srgbClr val="135CAE"/>
                  </a:solidFill>
                  <a:latin typeface="Arial" charset="0"/>
                </a:rPr>
                <a:t>, come out very easily typically at low dose-rates; in some cases there can be many </a:t>
              </a:r>
              <a:endParaRPr lang="it-IT" sz="1400" b="0">
                <a:solidFill>
                  <a:srgbClr val="135CAE"/>
                </a:solidFill>
                <a:latin typeface="Arial" charset="0"/>
              </a:endParaRPr>
            </a:p>
          </p:txBody>
        </p:sp>
        <p:sp>
          <p:nvSpPr>
            <p:cNvPr id="80" name="Rectangle 112">
              <a:extLst>
                <a:ext uri="{FF2B5EF4-FFF2-40B4-BE49-F238E27FC236}">
                  <a16:creationId xmlns:a16="http://schemas.microsoft.com/office/drawing/2014/main" id="{0D288F67-4517-024B-B0EA-528AC40DA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2474" y="3563968"/>
              <a:ext cx="5227459" cy="578882"/>
            </a:xfrm>
            <a:prstGeom prst="roundRect">
              <a:avLst/>
            </a:prstGeom>
            <a:solidFill>
              <a:srgbClr val="CCFF66"/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r>
                <a:rPr lang="en-US" sz="1400" b="0">
                  <a:solidFill>
                    <a:srgbClr val="FF0000"/>
                  </a:solidFill>
                  <a:latin typeface="Arial" charset="0"/>
                </a:rPr>
                <a:t>gamma rays </a:t>
              </a:r>
              <a:r>
                <a:rPr lang="en-US" sz="1400" b="0">
                  <a:solidFill>
                    <a:srgbClr val="1F497D"/>
                  </a:solidFill>
                  <a:latin typeface="Arial" charset="0"/>
                </a:rPr>
                <a:t>are penetrating, therefore they come out easily and abundantly</a:t>
              </a:r>
              <a:endParaRPr lang="it-IT" sz="1400" b="0">
                <a:solidFill>
                  <a:srgbClr val="1F497D"/>
                </a:solidFill>
                <a:latin typeface="Arial" charset="0"/>
              </a:endParaRPr>
            </a:p>
          </p:txBody>
        </p:sp>
        <p:sp>
          <p:nvSpPr>
            <p:cNvPr id="81" name="Rectangle 163">
              <a:extLst>
                <a:ext uri="{FF2B5EF4-FFF2-40B4-BE49-F238E27FC236}">
                  <a16:creationId xmlns:a16="http://schemas.microsoft.com/office/drawing/2014/main" id="{8509F0B0-DDBB-2749-8056-A0E9F1FB7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464" y="2291793"/>
              <a:ext cx="5231481" cy="3405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135CAE"/>
                  </a:solidFill>
                  <a:latin typeface="Arial" charset="0"/>
                  <a:ea typeface="ＭＳ Ｐゴシック" charset="0"/>
                </a:rPr>
                <a:t>fission fragments are immediately stopped inside the material</a:t>
              </a:r>
              <a:endParaRPr lang="it-IT" sz="1400">
                <a:solidFill>
                  <a:srgbClr val="135CAE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2" name="Rectangle 164">
              <a:extLst>
                <a:ext uri="{FF2B5EF4-FFF2-40B4-BE49-F238E27FC236}">
                  <a16:creationId xmlns:a16="http://schemas.microsoft.com/office/drawing/2014/main" id="{0FC25145-B9DD-AF48-AFD5-F191A34B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465" y="1297728"/>
              <a:ext cx="5231481" cy="3405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135CAE"/>
                  </a:solidFill>
                  <a:latin typeface="Arial" charset="0"/>
                  <a:ea typeface="ＭＳ Ｐゴシック" charset="0"/>
                </a:rPr>
                <a:t>beta particles are mostly stopped inside the material and in air</a:t>
              </a:r>
              <a:endParaRPr lang="it-IT" sz="1400">
                <a:solidFill>
                  <a:srgbClr val="135CAE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C78CF1AD-901C-1548-822A-15F8A00F1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68" y="1280302"/>
              <a:ext cx="1912066" cy="2719169"/>
            </a:xfrm>
            <a:prstGeom prst="rect">
              <a:avLst/>
            </a:prstGeom>
          </p:spPr>
        </p:pic>
      </p:grpSp>
      <p:sp>
        <p:nvSpPr>
          <p:cNvPr id="12" name="Rectangle 112">
            <a:extLst>
              <a:ext uri="{FF2B5EF4-FFF2-40B4-BE49-F238E27FC236}">
                <a16:creationId xmlns:a16="http://schemas.microsoft.com/office/drawing/2014/main" id="{0D288F67-4517-024B-B0EA-528AC40DA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817" y="5314872"/>
            <a:ext cx="2509267" cy="646986"/>
          </a:xfrm>
          <a:prstGeom prst="roundRect">
            <a:avLst/>
          </a:prstGeom>
          <a:solidFill>
            <a:srgbClr val="CCFF66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solidFill>
                  <a:srgbClr val="1F497D"/>
                </a:solidFill>
                <a:latin typeface="Arial" charset="0"/>
              </a:rPr>
              <a:t>easier external monitoring</a:t>
            </a:r>
            <a:endParaRPr lang="it-IT" sz="1600" b="1">
              <a:solidFill>
                <a:srgbClr val="1F497D"/>
              </a:solidFill>
              <a:latin typeface="Arial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575935-4885-FA4D-87B9-11A952657E85}"/>
              </a:ext>
            </a:extLst>
          </p:cNvPr>
          <p:cNvGrpSpPr/>
          <p:nvPr/>
        </p:nvGrpSpPr>
        <p:grpSpPr>
          <a:xfrm rot="10800000" flipH="1">
            <a:off x="3778140" y="5453502"/>
            <a:ext cx="1047576" cy="369725"/>
            <a:chOff x="6203950" y="2956304"/>
            <a:chExt cx="1181775" cy="472193"/>
          </a:xfrm>
          <a:solidFill>
            <a:srgbClr val="00C000"/>
          </a:solidFill>
          <a:scene3d>
            <a:camera prst="orthographicFront">
              <a:rot lat="21000000" lon="21000000" rev="90000"/>
            </a:camera>
            <a:lightRig rig="threePt" dir="t">
              <a:rot lat="0" lon="0" rev="13500000"/>
            </a:lightRig>
          </a:scene3d>
        </p:grpSpPr>
        <p:sp>
          <p:nvSpPr>
            <p:cNvPr id="14" name="Striped Right Arrow 105">
              <a:extLst>
                <a:ext uri="{FF2B5EF4-FFF2-40B4-BE49-F238E27FC236}">
                  <a16:creationId xmlns:a16="http://schemas.microsoft.com/office/drawing/2014/main" id="{83844FD5-22C3-BF47-A6C5-703C697F83C1}"/>
                </a:ext>
              </a:extLst>
            </p:cNvPr>
            <p:cNvSpPr/>
            <p:nvPr/>
          </p:nvSpPr>
          <p:spPr>
            <a:xfrm>
              <a:off x="6482087" y="2956304"/>
              <a:ext cx="903638" cy="472193"/>
            </a:xfrm>
            <a:prstGeom prst="rightArrow">
              <a:avLst/>
            </a:prstGeom>
            <a:grpFill/>
            <a:ln>
              <a:noFill/>
            </a:ln>
            <a:sp3d extrusionH="38100">
              <a:bevelT w="381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2083ED-A7BB-AB41-951B-022E8A11B0EA}"/>
                </a:ext>
              </a:extLst>
            </p:cNvPr>
            <p:cNvSpPr/>
            <p:nvPr/>
          </p:nvSpPr>
          <p:spPr>
            <a:xfrm>
              <a:off x="6340475" y="3075249"/>
              <a:ext cx="85725" cy="236276"/>
            </a:xfrm>
            <a:prstGeom prst="rect">
              <a:avLst/>
            </a:prstGeom>
            <a:grpFill/>
            <a:ln>
              <a:noFill/>
            </a:ln>
            <a:sp3d extrusionH="38100">
              <a:bevelT w="381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CDA810-3A97-B941-AF85-1AAE89AD63FB}"/>
                </a:ext>
              </a:extLst>
            </p:cNvPr>
            <p:cNvSpPr/>
            <p:nvPr/>
          </p:nvSpPr>
          <p:spPr>
            <a:xfrm>
              <a:off x="6203950" y="3075249"/>
              <a:ext cx="85725" cy="236276"/>
            </a:xfrm>
            <a:prstGeom prst="rect">
              <a:avLst/>
            </a:prstGeom>
            <a:grpFill/>
            <a:ln>
              <a:noFill/>
            </a:ln>
            <a:sp3d extrusionH="38100">
              <a:bevelT w="38100" h="1524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53005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09D95EE-DB99-C645-A0C9-DEFA5CF14226}"/>
              </a:ext>
            </a:extLst>
          </p:cNvPr>
          <p:cNvSpPr txBox="1">
            <a:spLocks/>
          </p:cNvSpPr>
          <p:nvPr/>
        </p:nvSpPr>
        <p:spPr>
          <a:xfrm>
            <a:off x="864716" y="4740623"/>
            <a:ext cx="5389232" cy="495969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SciFi gamma ray detectors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2CF5DB3-4BEA-CB4B-BB65-8A14A79BA5C8}"/>
              </a:ext>
            </a:extLst>
          </p:cNvPr>
          <p:cNvSpPr txBox="1">
            <a:spLocks/>
          </p:cNvSpPr>
          <p:nvPr/>
        </p:nvSpPr>
        <p:spPr>
          <a:xfrm>
            <a:off x="1027337" y="1824019"/>
            <a:ext cx="5301951" cy="404949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SiLiF thermal neutron detectors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F132B3-FCDE-D749-B4D3-A017007A06EC}"/>
              </a:ext>
            </a:extLst>
          </p:cNvPr>
          <p:cNvGrpSpPr/>
          <p:nvPr/>
        </p:nvGrpSpPr>
        <p:grpSpPr>
          <a:xfrm>
            <a:off x="7601805" y="2007213"/>
            <a:ext cx="3545781" cy="2733410"/>
            <a:chOff x="6133441" y="2181124"/>
            <a:chExt cx="2781511" cy="2095918"/>
          </a:xfrm>
        </p:grpSpPr>
        <p:pic>
          <p:nvPicPr>
            <p:cNvPr id="19" name="Picture 18" descr="image014.jpg">
              <a:extLst>
                <a:ext uri="{FF2B5EF4-FFF2-40B4-BE49-F238E27FC236}">
                  <a16:creationId xmlns:a16="http://schemas.microsoft.com/office/drawing/2014/main" id="{352728B7-728D-1D40-8AE3-F19F29B21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3176" y="2515687"/>
              <a:ext cx="2771776" cy="1761355"/>
            </a:xfrm>
            <a:prstGeom prst="rect">
              <a:avLst/>
            </a:prstGeom>
          </p:spPr>
        </p:pic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E50789A2-67E2-D045-9351-EFBE0512B921}"/>
                </a:ext>
              </a:extLst>
            </p:cNvPr>
            <p:cNvSpPr txBox="1">
              <a:spLocks/>
            </p:cNvSpPr>
            <p:nvPr/>
          </p:nvSpPr>
          <p:spPr>
            <a:xfrm>
              <a:off x="6133441" y="2181124"/>
              <a:ext cx="2604101" cy="404949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3D4888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PET neutron moderators</a:t>
              </a:r>
              <a:endPara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 descr="MICADO_detectors.jpg">
            <a:extLst>
              <a:ext uri="{FF2B5EF4-FFF2-40B4-BE49-F238E27FC236}">
                <a16:creationId xmlns:a16="http://schemas.microsoft.com/office/drawing/2014/main" id="{AF801797-E0E3-204B-8306-F7AAD36F5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716" y="2443536"/>
            <a:ext cx="5464572" cy="1978175"/>
          </a:xfrm>
          <a:prstGeom prst="rect">
            <a:avLst/>
          </a:prstGeom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5ED8DE64-2C52-0C4A-A527-3A4CB2B47D23}"/>
              </a:ext>
            </a:extLst>
          </p:cNvPr>
          <p:cNvSpPr/>
          <p:nvPr/>
        </p:nvSpPr>
        <p:spPr>
          <a:xfrm rot="5400000">
            <a:off x="3657382" y="-109985"/>
            <a:ext cx="284218" cy="479272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3D97DD1A-C8C2-3348-9EF1-1395EC2E1528}"/>
              </a:ext>
            </a:extLst>
          </p:cNvPr>
          <p:cNvSpPr/>
          <p:nvPr/>
        </p:nvSpPr>
        <p:spPr>
          <a:xfrm rot="16200000" flipV="1">
            <a:off x="3318215" y="1962838"/>
            <a:ext cx="340049" cy="5215519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Alternate Process 893">
            <a:extLst>
              <a:ext uri="{FF2B5EF4-FFF2-40B4-BE49-F238E27FC236}">
                <a16:creationId xmlns:a16="http://schemas.microsoft.com/office/drawing/2014/main" id="{FF78F6C7-EAF3-1942-A32F-422C10082BE4}"/>
              </a:ext>
            </a:extLst>
          </p:cNvPr>
          <p:cNvSpPr/>
          <p:nvPr/>
        </p:nvSpPr>
        <p:spPr>
          <a:xfrm>
            <a:off x="4816750" y="974487"/>
            <a:ext cx="2558498" cy="541378"/>
          </a:xfrm>
          <a:prstGeom prst="flowChartAlternateProcess">
            <a:avLst/>
          </a:prstGeom>
          <a:solidFill>
            <a:srgbClr val="CDFF7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t"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what was built</a:t>
            </a:r>
            <a:endParaRPr lang="en-US" sz="2000" b="1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086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A drum set in a room&#10;&#10;Description automatically generated with low confidence">
            <a:extLst>
              <a:ext uri="{FF2B5EF4-FFF2-40B4-BE49-F238E27FC236}">
                <a16:creationId xmlns:a16="http://schemas.microsoft.com/office/drawing/2014/main" id="{425A546D-660E-1AE6-0E66-D9EF2181532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251" y="1390418"/>
            <a:ext cx="6060587" cy="45593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61341D74-DFB6-3A58-CE47-6D4FB9343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8437" y="709386"/>
            <a:ext cx="4518214" cy="397709"/>
          </a:xfrm>
          <a:prstGeom prst="roundRect">
            <a:avLst/>
          </a:prstGeom>
          <a:solidFill>
            <a:srgbClr val="E2FF9D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0">
            <a:noAutofit/>
          </a:bodyPr>
          <a:lstStyle/>
          <a:p>
            <a:pPr algn="ctr"/>
            <a:r>
              <a:rPr lang="en-US" altLang="en-US"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at ORANO La Hague on four drums (with Pu)</a:t>
            </a:r>
          </a:p>
        </p:txBody>
      </p:sp>
    </p:spTree>
    <p:extLst>
      <p:ext uri="{BB962C8B-B14F-4D97-AF65-F5344CB8AC3E}">
        <p14:creationId xmlns:p14="http://schemas.microsoft.com/office/powerpoint/2010/main" val="60128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ption: Diagram&#10;&#10;Description automatically generated with medium confidence">
            <a:extLst>
              <a:ext uri="{FF2B5EF4-FFF2-40B4-BE49-F238E27FC236}">
                <a16:creationId xmlns:a16="http://schemas.microsoft.com/office/drawing/2014/main" id="{DCA26DA5-A5BC-0647-AC07-9A64E331FD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0795" y="839730"/>
            <a:ext cx="5774055" cy="143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Description: drums_summary_gamma">
            <a:extLst>
              <a:ext uri="{FF2B5EF4-FFF2-40B4-BE49-F238E27FC236}">
                <a16:creationId xmlns:a16="http://schemas.microsoft.com/office/drawing/2014/main" id="{DEE486AE-33EF-E04C-8DEE-541344C2905A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77197" y="3946298"/>
            <a:ext cx="4075357" cy="2442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4B6DCA5-0993-C645-84B5-3589903B2D65}"/>
              </a:ext>
            </a:extLst>
          </p:cNvPr>
          <p:cNvGrpSpPr/>
          <p:nvPr/>
        </p:nvGrpSpPr>
        <p:grpSpPr>
          <a:xfrm>
            <a:off x="218275" y="4260645"/>
            <a:ext cx="7576279" cy="1667406"/>
            <a:chOff x="13324" y="2807696"/>
            <a:chExt cx="7894032" cy="1737338"/>
          </a:xfrm>
        </p:grpSpPr>
        <p:pic>
          <p:nvPicPr>
            <p:cNvPr id="4" name="Picture 3" descr="Description: D_gammas">
              <a:extLst>
                <a:ext uri="{FF2B5EF4-FFF2-40B4-BE49-F238E27FC236}">
                  <a16:creationId xmlns:a16="http://schemas.microsoft.com/office/drawing/2014/main" id="{E462E438-D35F-8741-AD01-AE903F6C2838}"/>
                </a:ext>
              </a:extLst>
            </p:cNvPr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4" y="2807696"/>
              <a:ext cx="1982831" cy="1737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Description: C_gammas">
              <a:extLst>
                <a:ext uri="{FF2B5EF4-FFF2-40B4-BE49-F238E27FC236}">
                  <a16:creationId xmlns:a16="http://schemas.microsoft.com/office/drawing/2014/main" id="{277C541D-FCF0-804C-BC41-27FDD4124FA2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6156" y="2807696"/>
              <a:ext cx="1957810" cy="1737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 descr="Description: B_gammas">
              <a:extLst>
                <a:ext uri="{FF2B5EF4-FFF2-40B4-BE49-F238E27FC236}">
                  <a16:creationId xmlns:a16="http://schemas.microsoft.com/office/drawing/2014/main" id="{54DEC73D-B211-C740-AF22-73121DF503DC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967" y="2807696"/>
              <a:ext cx="1976694" cy="1737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Description: A_gammas">
              <a:extLst>
                <a:ext uri="{FF2B5EF4-FFF2-40B4-BE49-F238E27FC236}">
                  <a16:creationId xmlns:a16="http://schemas.microsoft.com/office/drawing/2014/main" id="{1B8A26B5-B7DD-ED4B-8143-1C41C8BC2E93}"/>
                </a:ext>
              </a:extLst>
            </p:cNvPr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662" y="2807696"/>
              <a:ext cx="1976694" cy="17373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ctangle 9">
            <a:extLst>
              <a:ext uri="{FF2B5EF4-FFF2-40B4-BE49-F238E27FC236}">
                <a16:creationId xmlns:a16="http://schemas.microsoft.com/office/drawing/2014/main" id="{441796CC-C156-164B-9FC3-4667A5C14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893" y="203045"/>
            <a:ext cx="4518214" cy="397709"/>
          </a:xfrm>
          <a:prstGeom prst="roundRect">
            <a:avLst/>
          </a:prstGeom>
          <a:solidFill>
            <a:srgbClr val="E2FF9D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0">
            <a:noAutofit/>
          </a:bodyPr>
          <a:lstStyle/>
          <a:p>
            <a:pPr algn="ctr"/>
            <a:r>
              <a:rPr lang="en-US" altLang="en-US"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at ORANO La Hague on four drums (with Pu)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6F3970-D91E-C34B-9C17-60C5C43D997C}"/>
              </a:ext>
            </a:extLst>
          </p:cNvPr>
          <p:cNvGrpSpPr/>
          <p:nvPr/>
        </p:nvGrpSpPr>
        <p:grpSpPr>
          <a:xfrm>
            <a:off x="139446" y="2439306"/>
            <a:ext cx="11815156" cy="1378458"/>
            <a:chOff x="139446" y="2985662"/>
            <a:chExt cx="11223386" cy="1309417"/>
          </a:xfrm>
        </p:grpSpPr>
        <p:pic>
          <p:nvPicPr>
            <p:cNvPr id="10" name="Picture 9" descr="Description: Drum_D_monitor">
              <a:extLst>
                <a:ext uri="{FF2B5EF4-FFF2-40B4-BE49-F238E27FC236}">
                  <a16:creationId xmlns:a16="http://schemas.microsoft.com/office/drawing/2014/main" id="{BDF1C2BB-AC5C-8E4B-881A-19784A902331}"/>
                </a:ext>
              </a:extLst>
            </p:cNvPr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46" y="2990008"/>
              <a:ext cx="2808705" cy="13050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Description: Drum_C_monitor">
              <a:extLst>
                <a:ext uri="{FF2B5EF4-FFF2-40B4-BE49-F238E27FC236}">
                  <a16:creationId xmlns:a16="http://schemas.microsoft.com/office/drawing/2014/main" id="{8063FE14-4F35-A745-B924-A039CBD57C5A}"/>
                </a:ext>
              </a:extLst>
            </p:cNvPr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8151" y="2990009"/>
              <a:ext cx="2808705" cy="13050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Description: Drum_B_monitor">
              <a:extLst>
                <a:ext uri="{FF2B5EF4-FFF2-40B4-BE49-F238E27FC236}">
                  <a16:creationId xmlns:a16="http://schemas.microsoft.com/office/drawing/2014/main" id="{405E485A-82ED-1148-8899-D55297D6C8FF}"/>
                </a:ext>
              </a:extLst>
            </p:cNvPr>
            <p:cNvPicPr/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5816" y="2990008"/>
              <a:ext cx="2799351" cy="1300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Description: Drum_A_monitor">
              <a:extLst>
                <a:ext uri="{FF2B5EF4-FFF2-40B4-BE49-F238E27FC236}">
                  <a16:creationId xmlns:a16="http://schemas.microsoft.com/office/drawing/2014/main" id="{28DA1C43-9BAE-D642-A4A8-0592C8A3823A}"/>
                </a:ext>
              </a:extLst>
            </p:cNvPr>
            <p:cNvPicPr/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4127" y="2985662"/>
              <a:ext cx="2808705" cy="13050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9">
            <a:extLst>
              <a:ext uri="{FF2B5EF4-FFF2-40B4-BE49-F238E27FC236}">
                <a16:creationId xmlns:a16="http://schemas.microsoft.com/office/drawing/2014/main" id="{1E6A016E-E9CD-CA40-94DE-BC5925155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54" y="965374"/>
            <a:ext cx="2393162" cy="397709"/>
          </a:xfrm>
          <a:prstGeom prst="roundRect">
            <a:avLst/>
          </a:prstGeom>
          <a:solidFill>
            <a:srgbClr val="FFE07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0">
            <a:noAutofit/>
          </a:bodyPr>
          <a:lstStyle/>
          <a:p>
            <a:pPr algn="ctr"/>
            <a:r>
              <a:rPr lang="en-US" altLang="en-US" sz="1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SciFi gamma detectors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4DB0EB-C810-7741-9F3C-ED28E6798828}"/>
              </a:ext>
            </a:extLst>
          </p:cNvPr>
          <p:cNvSpPr txBox="1"/>
          <p:nvPr/>
        </p:nvSpPr>
        <p:spPr>
          <a:xfrm>
            <a:off x="418478" y="1945441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200">
                <a:latin typeface="Arial"/>
                <a:cs typeface="Arial"/>
              </a:rPr>
              <a:t>gamma source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CC3043-8A95-DF47-884B-7CCB906E2619}"/>
              </a:ext>
            </a:extLst>
          </p:cNvPr>
          <p:cNvCxnSpPr/>
          <p:nvPr/>
        </p:nvCxnSpPr>
        <p:spPr>
          <a:xfrm flipH="1">
            <a:off x="420914" y="2223079"/>
            <a:ext cx="370115" cy="33697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820817-C4B3-B586-CCDB-32ED8046E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6908" y="1437008"/>
            <a:ext cx="5946922" cy="4615492"/>
          </a:xfrm>
          <a:prstGeom prst="rect">
            <a:avLst/>
          </a:prstGeom>
        </p:spPr>
      </p:pic>
      <p:sp>
        <p:nvSpPr>
          <p:cNvPr id="3" name="Rectangle 9">
            <a:extLst>
              <a:ext uri="{FF2B5EF4-FFF2-40B4-BE49-F238E27FC236}">
                <a16:creationId xmlns:a16="http://schemas.microsoft.com/office/drawing/2014/main" id="{8D847EDB-70FC-45D7-AB72-07DBFF512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2042" y="630839"/>
            <a:ext cx="5536655" cy="524572"/>
          </a:xfrm>
          <a:prstGeom prst="roundRect">
            <a:avLst/>
          </a:prstGeom>
          <a:solidFill>
            <a:srgbClr val="E2FF9D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0">
            <a:noAutofit/>
          </a:bodyPr>
          <a:lstStyle/>
          <a:p>
            <a:pPr algn="ctr"/>
            <a:r>
              <a:rPr lang="en-US" altLang="en-US" sz="1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at Nucleco  ENEA Casaccia</a:t>
            </a:r>
            <a:endParaRPr lang="en-US" altLang="en-US" sz="14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1F228-2015-3540-97D4-281761504C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42" y="1869705"/>
            <a:ext cx="6487926" cy="4637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F9532-64D6-4242-B701-612262AD7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6936097" y="995529"/>
            <a:ext cx="3016216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33E61A-04A3-A340-8FD8-919C5893B3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6936098" y="3233775"/>
            <a:ext cx="3016216" cy="28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94775B-2C70-EC44-B01F-E6E8F5ED47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9293443" y="995527"/>
            <a:ext cx="3016216" cy="288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48F0CE-9DBE-0E41-AF66-CF3D4EF55FC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9293443" y="3233774"/>
            <a:ext cx="3016216" cy="2880000"/>
          </a:xfrm>
          <a:prstGeom prst="rect">
            <a:avLst/>
          </a:prstGeom>
        </p:spPr>
      </p:pic>
      <p:sp>
        <p:nvSpPr>
          <p:cNvPr id="2" name="Rectangle 9">
            <a:extLst>
              <a:ext uri="{FF2B5EF4-FFF2-40B4-BE49-F238E27FC236}">
                <a16:creationId xmlns:a16="http://schemas.microsoft.com/office/drawing/2014/main" id="{59AFDB03-11B1-9915-35A8-A4E59DAA8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081" y="848017"/>
            <a:ext cx="5536655" cy="524572"/>
          </a:xfrm>
          <a:prstGeom prst="roundRect">
            <a:avLst/>
          </a:prstGeom>
          <a:solidFill>
            <a:srgbClr val="E2FF9D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0">
            <a:noAutofit/>
          </a:bodyPr>
          <a:lstStyle/>
          <a:p>
            <a:pPr algn="ctr"/>
            <a:r>
              <a:rPr lang="en-US" altLang="en-US" sz="1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at Nucleco  ENEA Casaccia</a:t>
            </a:r>
            <a:endParaRPr lang="en-US" altLang="en-US" sz="14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6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CFE71E7-DD28-E70F-82C4-BB06DA9DF76B}"/>
              </a:ext>
            </a:extLst>
          </p:cNvPr>
          <p:cNvGrpSpPr/>
          <p:nvPr/>
        </p:nvGrpSpPr>
        <p:grpSpPr>
          <a:xfrm>
            <a:off x="801955" y="1100900"/>
            <a:ext cx="10435918" cy="5171212"/>
            <a:chOff x="24964" y="774233"/>
            <a:chExt cx="11624140" cy="57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A267AF0-74FB-1E4A-B82E-F4FEA49E1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64" y="774233"/>
              <a:ext cx="5799588" cy="2880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36FD9A-9FE5-9041-863D-A0C15DACE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64" y="3654233"/>
              <a:ext cx="5824552" cy="2880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B0F15A7-0FFF-6947-8EA4-C62BC5C2E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552" y="774233"/>
              <a:ext cx="5824552" cy="2880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E03523B-B2F3-3749-B772-B38A90F0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552" y="3654233"/>
              <a:ext cx="5817124" cy="2880000"/>
            </a:xfrm>
            <a:prstGeom prst="rect">
              <a:avLst/>
            </a:prstGeom>
          </p:spPr>
        </p:pic>
      </p:grpSp>
      <p:sp>
        <p:nvSpPr>
          <p:cNvPr id="2" name="Rectangle 9">
            <a:extLst>
              <a:ext uri="{FF2B5EF4-FFF2-40B4-BE49-F238E27FC236}">
                <a16:creationId xmlns:a16="http://schemas.microsoft.com/office/drawing/2014/main" id="{E081EAA8-4BBE-ED56-D589-90EEFC895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331" y="497087"/>
            <a:ext cx="5536655" cy="524572"/>
          </a:xfrm>
          <a:prstGeom prst="roundRect">
            <a:avLst/>
          </a:prstGeom>
          <a:solidFill>
            <a:srgbClr val="E2FF9D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 anchorCtr="0">
            <a:noAutofit/>
          </a:bodyPr>
          <a:lstStyle/>
          <a:p>
            <a:pPr algn="ctr"/>
            <a:r>
              <a:rPr lang="en-US" altLang="en-US" sz="1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at Nucleco  ENEA Casaccia</a:t>
            </a:r>
            <a:endParaRPr lang="en-US" altLang="en-US" sz="1400" b="1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b="1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de_template.potx" id="{F240F591-C87F-44FE-A90C-0BF2AF847651}" vid="{0E597A74-942C-4EEE-A8A2-1B0151F690D3}"/>
    </a:ext>
  </a:extLst>
</a:theme>
</file>

<file path=ppt/theme/theme2.xml><?xml version="1.0" encoding="utf-8"?>
<a:theme xmlns:a="http://schemas.openxmlformats.org/drawingml/2006/main" name="MIC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F_colors" id="{6D47982B-4C01-D24B-8044-580B7957634A}" vid="{1D81E329-5E7A-7941-899D-8105FCCBFDF4}"/>
    </a:ext>
  </a:extLst>
</a:theme>
</file>

<file path=ppt/theme/theme3.xml><?xml version="1.0" encoding="utf-8"?>
<a:theme xmlns:a="http://schemas.openxmlformats.org/drawingml/2006/main" name="PRED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_template.potx" id="{F240F591-C87F-44FE-A90C-0BF2AF847651}" vid="{0E597A74-942C-4EEE-A8A2-1B0151F690D3}"/>
    </a:ext>
  </a:extLst>
</a:theme>
</file>

<file path=ppt/theme/theme4.xml><?xml version="1.0" encoding="utf-8"?>
<a:theme xmlns:a="http://schemas.openxmlformats.org/drawingml/2006/main" name="CLEAND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F_colors" id="{6D47982B-4C01-D24B-8044-580B7957634A}" vid="{1D81E329-5E7A-7941-899D-8105FCCBFDF4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3338E7D11A543A734B7A8A46A6C1A" ma:contentTypeVersion="12" ma:contentTypeDescription="Create a new document." ma:contentTypeScope="" ma:versionID="99c548032119e3ae54f34663b978fd94">
  <xsd:schema xmlns:xsd="http://www.w3.org/2001/XMLSchema" xmlns:xs="http://www.w3.org/2001/XMLSchema" xmlns:p="http://schemas.microsoft.com/office/2006/metadata/properties" xmlns:ns2="00449bd9-56ac-4c95-9f11-4ccf3c69fbbd" xmlns:ns3="ce625027-c61f-4801-b32c-bbd0e57c2ced" targetNamespace="http://schemas.microsoft.com/office/2006/metadata/properties" ma:root="true" ma:fieldsID="828647eb094b975671433fe5a249c597" ns2:_="" ns3:_="">
    <xsd:import namespace="00449bd9-56ac-4c95-9f11-4ccf3c69fbbd"/>
    <xsd:import namespace="ce625027-c61f-4801-b32c-bbd0e57c2c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49bd9-56ac-4c95-9f11-4ccf3c69fb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25027-c61f-4801-b32c-bbd0e57c2ce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21EC1D-E5AA-43E1-A85A-9E6818ED1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449bd9-56ac-4c95-9f11-4ccf3c69fbbd"/>
    <ds:schemaRef ds:uri="ce625027-c61f-4801-b32c-bbd0e57c2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7BE82E-58AF-4E9D-B9E3-503F65A948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2B4B0F-01F9-4489-804C-187DE7DA0119}">
  <ds:schemaRefs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00449bd9-56ac-4c95-9f11-4ccf3c69fbbd"/>
    <ds:schemaRef ds:uri="ce625027-c61f-4801-b32c-bbd0e57c2ced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691</Words>
  <Application>Microsoft Office PowerPoint</Application>
  <PresentationFormat>Widescreen</PresentationFormat>
  <Paragraphs>109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17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Symbol</vt:lpstr>
      <vt:lpstr>Times</vt:lpstr>
      <vt:lpstr>Times New Roman</vt:lpstr>
      <vt:lpstr>Wingdings</vt:lpstr>
      <vt:lpstr>blank</vt:lpstr>
      <vt:lpstr>MICADO</vt:lpstr>
      <vt:lpstr>PREDIS</vt:lpstr>
      <vt:lpstr>CLEANDEM</vt:lpstr>
      <vt:lpstr>1_Office Theme</vt:lpstr>
      <vt:lpstr>Presentazione standard di PowerPoint</vt:lpstr>
      <vt:lpstr>Presentazione standard di PowerPoint</vt:lpstr>
      <vt:lpstr>External monitoring: what comes out of a radwaste drum?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External radiological monitoring: how 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INFN PADOVA in CLEANDEM</vt:lpstr>
      <vt:lpstr>Integration of the Gamma and neutron detection and identification technologies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creator/>
  <cp:lastModifiedBy/>
  <cp:revision>12</cp:revision>
  <dcterms:created xsi:type="dcterms:W3CDTF">2019-12-18T06:28:09Z</dcterms:created>
  <dcterms:modified xsi:type="dcterms:W3CDTF">2023-05-26T16:42:07Z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0x01010013A3338E7D11A543A734B7A8A46A6C1A</vt:lpwstr>
  </property>
</Properties>
</file>