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0"/>
  </p:notesMasterIdLst>
  <p:sldIdLst>
    <p:sldId id="256" r:id="rId3"/>
    <p:sldId id="259" r:id="rId4"/>
    <p:sldId id="260" r:id="rId5"/>
    <p:sldId id="261" r:id="rId6"/>
    <p:sldId id="262" r:id="rId7"/>
    <p:sldId id="274" r:id="rId8"/>
    <p:sldId id="275" r:id="rId9"/>
    <p:sldId id="282" r:id="rId10"/>
    <p:sldId id="276" r:id="rId11"/>
    <p:sldId id="263" r:id="rId12"/>
    <p:sldId id="277" r:id="rId13"/>
    <p:sldId id="278" r:id="rId14"/>
    <p:sldId id="279" r:id="rId15"/>
    <p:sldId id="280" r:id="rId16"/>
    <p:sldId id="281" r:id="rId17"/>
    <p:sldId id="273" r:id="rId18"/>
    <p:sldId id="272" r:id="rId19"/>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0168" autoAdjust="0"/>
  </p:normalViewPr>
  <p:slideViewPr>
    <p:cSldViewPr snapToGrid="0">
      <p:cViewPr varScale="1">
        <p:scale>
          <a:sx n="97" d="100"/>
          <a:sy n="97" d="100"/>
        </p:scale>
        <p:origin x="996" y="138"/>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D5882A6-EF36-4DED-9ADA-E4E1DA6F4F3B}" type="datetimeFigureOut">
              <a:rPr lang="it-IT" smtClean="0"/>
              <a:t>26/05/2023</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2E265B1-F976-4F50-864C-9459B2E7C7C9}" type="slidenum">
              <a:rPr lang="it-IT" smtClean="0"/>
              <a:t>‹N›</a:t>
            </a:fld>
            <a:endParaRPr lang="it-IT"/>
          </a:p>
        </p:txBody>
      </p:sp>
    </p:spTree>
    <p:extLst>
      <p:ext uri="{BB962C8B-B14F-4D97-AF65-F5344CB8AC3E}">
        <p14:creationId xmlns:p14="http://schemas.microsoft.com/office/powerpoint/2010/main" val="11623192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000000"/>
                </a:solidFill>
                <a:ea typeface="Times New Roman" panose="02020603050405020304" pitchFamily="18" charset="0"/>
              </a:rPr>
              <a:t>LW-SMR: M</a:t>
            </a:r>
            <a:r>
              <a:rPr lang="en-US" sz="1200" dirty="0">
                <a:solidFill>
                  <a:srgbClr val="000000"/>
                </a:solidFill>
                <a:effectLst/>
                <a:ea typeface="Times New Roman" panose="02020603050405020304" pitchFamily="18" charset="0"/>
              </a:rPr>
              <a:t>ethods and tools to increase safety, availability of systems, structures and components needed for reliable and safe operation, core physics and thermal hydraulics, radiation protection specificities, monitoring, Artificial Intelligence utilization, digital twins, modelling or simulation, and probabilistic safety assessment including multi-unit effects</a:t>
            </a:r>
          </a:p>
        </p:txBody>
      </p:sp>
      <p:sp>
        <p:nvSpPr>
          <p:cNvPr id="4" name="Segnaposto numero diapositiva 3"/>
          <p:cNvSpPr>
            <a:spLocks noGrp="1"/>
          </p:cNvSpPr>
          <p:nvPr>
            <p:ph type="sldNum" sz="quarter" idx="5"/>
          </p:nvPr>
        </p:nvSpPr>
        <p:spPr/>
        <p:txBody>
          <a:bodyPr/>
          <a:lstStyle/>
          <a:p>
            <a:fld id="{22E265B1-F976-4F50-864C-9459B2E7C7C9}" type="slidenum">
              <a:rPr lang="it-IT" smtClean="0"/>
              <a:t>4</a:t>
            </a:fld>
            <a:endParaRPr lang="it-IT"/>
          </a:p>
        </p:txBody>
      </p:sp>
    </p:spTree>
    <p:extLst>
      <p:ext uri="{BB962C8B-B14F-4D97-AF65-F5344CB8AC3E}">
        <p14:creationId xmlns:p14="http://schemas.microsoft.com/office/powerpoint/2010/main" val="28446640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rgbClr val="000000"/>
              </a:solidFill>
              <a:effectLst/>
              <a:ea typeface="Times New Roman" panose="02020603050405020304" pitchFamily="18" charset="0"/>
            </a:endParaRPr>
          </a:p>
        </p:txBody>
      </p:sp>
      <p:sp>
        <p:nvSpPr>
          <p:cNvPr id="4" name="Segnaposto numero diapositiva 3"/>
          <p:cNvSpPr>
            <a:spLocks noGrp="1"/>
          </p:cNvSpPr>
          <p:nvPr>
            <p:ph type="sldNum" sz="quarter" idx="5"/>
          </p:nvPr>
        </p:nvSpPr>
        <p:spPr/>
        <p:txBody>
          <a:bodyPr/>
          <a:lstStyle/>
          <a:p>
            <a:fld id="{22E265B1-F976-4F50-864C-9459B2E7C7C9}" type="slidenum">
              <a:rPr lang="it-IT" smtClean="0"/>
              <a:t>13</a:t>
            </a:fld>
            <a:endParaRPr lang="it-IT"/>
          </a:p>
        </p:txBody>
      </p:sp>
    </p:spTree>
    <p:extLst>
      <p:ext uri="{BB962C8B-B14F-4D97-AF65-F5344CB8AC3E}">
        <p14:creationId xmlns:p14="http://schemas.microsoft.com/office/powerpoint/2010/main" val="24395265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rgbClr val="000000"/>
              </a:solidFill>
              <a:effectLst/>
              <a:ea typeface="Times New Roman" panose="02020603050405020304" pitchFamily="18" charset="0"/>
            </a:endParaRPr>
          </a:p>
        </p:txBody>
      </p:sp>
      <p:sp>
        <p:nvSpPr>
          <p:cNvPr id="4" name="Segnaposto numero diapositiva 3"/>
          <p:cNvSpPr>
            <a:spLocks noGrp="1"/>
          </p:cNvSpPr>
          <p:nvPr>
            <p:ph type="sldNum" sz="quarter" idx="5"/>
          </p:nvPr>
        </p:nvSpPr>
        <p:spPr/>
        <p:txBody>
          <a:bodyPr/>
          <a:lstStyle/>
          <a:p>
            <a:fld id="{22E265B1-F976-4F50-864C-9459B2E7C7C9}" type="slidenum">
              <a:rPr lang="it-IT" smtClean="0"/>
              <a:t>14</a:t>
            </a:fld>
            <a:endParaRPr lang="it-IT"/>
          </a:p>
        </p:txBody>
      </p:sp>
    </p:spTree>
    <p:extLst>
      <p:ext uri="{BB962C8B-B14F-4D97-AF65-F5344CB8AC3E}">
        <p14:creationId xmlns:p14="http://schemas.microsoft.com/office/powerpoint/2010/main" val="11667477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rgbClr val="000000"/>
              </a:solidFill>
              <a:effectLst/>
              <a:ea typeface="Times New Roman" panose="02020603050405020304" pitchFamily="18" charset="0"/>
            </a:endParaRPr>
          </a:p>
        </p:txBody>
      </p:sp>
      <p:sp>
        <p:nvSpPr>
          <p:cNvPr id="4" name="Segnaposto numero diapositiva 3"/>
          <p:cNvSpPr>
            <a:spLocks noGrp="1"/>
          </p:cNvSpPr>
          <p:nvPr>
            <p:ph type="sldNum" sz="quarter" idx="5"/>
          </p:nvPr>
        </p:nvSpPr>
        <p:spPr/>
        <p:txBody>
          <a:bodyPr/>
          <a:lstStyle/>
          <a:p>
            <a:fld id="{22E265B1-F976-4F50-864C-9459B2E7C7C9}" type="slidenum">
              <a:rPr lang="it-IT" smtClean="0"/>
              <a:t>15</a:t>
            </a:fld>
            <a:endParaRPr lang="it-IT"/>
          </a:p>
        </p:txBody>
      </p:sp>
    </p:spTree>
    <p:extLst>
      <p:ext uri="{BB962C8B-B14F-4D97-AF65-F5344CB8AC3E}">
        <p14:creationId xmlns:p14="http://schemas.microsoft.com/office/powerpoint/2010/main" val="40850962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22E265B1-F976-4F50-864C-9459B2E7C7C9}" type="slidenum">
              <a:rPr lang="it-IT" smtClean="0"/>
              <a:t>17</a:t>
            </a:fld>
            <a:endParaRPr lang="it-IT"/>
          </a:p>
        </p:txBody>
      </p:sp>
    </p:spTree>
    <p:extLst>
      <p:ext uri="{BB962C8B-B14F-4D97-AF65-F5344CB8AC3E}">
        <p14:creationId xmlns:p14="http://schemas.microsoft.com/office/powerpoint/2010/main" val="18625301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rgbClr val="000000"/>
              </a:solidFill>
              <a:effectLst/>
              <a:ea typeface="Times New Roman" panose="02020603050405020304" pitchFamily="18" charset="0"/>
            </a:endParaRPr>
          </a:p>
        </p:txBody>
      </p:sp>
      <p:sp>
        <p:nvSpPr>
          <p:cNvPr id="4" name="Segnaposto numero diapositiva 3"/>
          <p:cNvSpPr>
            <a:spLocks noGrp="1"/>
          </p:cNvSpPr>
          <p:nvPr>
            <p:ph type="sldNum" sz="quarter" idx="5"/>
          </p:nvPr>
        </p:nvSpPr>
        <p:spPr/>
        <p:txBody>
          <a:bodyPr/>
          <a:lstStyle/>
          <a:p>
            <a:fld id="{22E265B1-F976-4F50-864C-9459B2E7C7C9}" type="slidenum">
              <a:rPr lang="it-IT" smtClean="0"/>
              <a:t>5</a:t>
            </a:fld>
            <a:endParaRPr lang="it-IT"/>
          </a:p>
        </p:txBody>
      </p:sp>
    </p:spTree>
    <p:extLst>
      <p:ext uri="{BB962C8B-B14F-4D97-AF65-F5344CB8AC3E}">
        <p14:creationId xmlns:p14="http://schemas.microsoft.com/office/powerpoint/2010/main" val="31936406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rgbClr val="000000"/>
              </a:solidFill>
              <a:effectLst/>
              <a:ea typeface="Times New Roman" panose="02020603050405020304" pitchFamily="18" charset="0"/>
            </a:endParaRPr>
          </a:p>
        </p:txBody>
      </p:sp>
      <p:sp>
        <p:nvSpPr>
          <p:cNvPr id="4" name="Segnaposto numero diapositiva 3"/>
          <p:cNvSpPr>
            <a:spLocks noGrp="1"/>
          </p:cNvSpPr>
          <p:nvPr>
            <p:ph type="sldNum" sz="quarter" idx="5"/>
          </p:nvPr>
        </p:nvSpPr>
        <p:spPr/>
        <p:txBody>
          <a:bodyPr/>
          <a:lstStyle/>
          <a:p>
            <a:fld id="{22E265B1-F976-4F50-864C-9459B2E7C7C9}" type="slidenum">
              <a:rPr lang="it-IT" smtClean="0"/>
              <a:t>6</a:t>
            </a:fld>
            <a:endParaRPr lang="it-IT"/>
          </a:p>
        </p:txBody>
      </p:sp>
    </p:spTree>
    <p:extLst>
      <p:ext uri="{BB962C8B-B14F-4D97-AF65-F5344CB8AC3E}">
        <p14:creationId xmlns:p14="http://schemas.microsoft.com/office/powerpoint/2010/main" val="18871245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rgbClr val="000000"/>
              </a:solidFill>
              <a:effectLst/>
              <a:ea typeface="Times New Roman" panose="02020603050405020304" pitchFamily="18" charset="0"/>
            </a:endParaRPr>
          </a:p>
        </p:txBody>
      </p:sp>
      <p:sp>
        <p:nvSpPr>
          <p:cNvPr id="4" name="Segnaposto numero diapositiva 3"/>
          <p:cNvSpPr>
            <a:spLocks noGrp="1"/>
          </p:cNvSpPr>
          <p:nvPr>
            <p:ph type="sldNum" sz="quarter" idx="5"/>
          </p:nvPr>
        </p:nvSpPr>
        <p:spPr/>
        <p:txBody>
          <a:bodyPr/>
          <a:lstStyle/>
          <a:p>
            <a:fld id="{22E265B1-F976-4F50-864C-9459B2E7C7C9}" type="slidenum">
              <a:rPr lang="it-IT" smtClean="0"/>
              <a:t>7</a:t>
            </a:fld>
            <a:endParaRPr lang="it-IT"/>
          </a:p>
        </p:txBody>
      </p:sp>
    </p:spTree>
    <p:extLst>
      <p:ext uri="{BB962C8B-B14F-4D97-AF65-F5344CB8AC3E}">
        <p14:creationId xmlns:p14="http://schemas.microsoft.com/office/powerpoint/2010/main" val="17617913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rgbClr val="000000"/>
              </a:solidFill>
              <a:effectLst/>
              <a:ea typeface="Times New Roman" panose="02020603050405020304" pitchFamily="18" charset="0"/>
            </a:endParaRPr>
          </a:p>
        </p:txBody>
      </p:sp>
      <p:sp>
        <p:nvSpPr>
          <p:cNvPr id="4" name="Segnaposto numero diapositiva 3"/>
          <p:cNvSpPr>
            <a:spLocks noGrp="1"/>
          </p:cNvSpPr>
          <p:nvPr>
            <p:ph type="sldNum" sz="quarter" idx="5"/>
          </p:nvPr>
        </p:nvSpPr>
        <p:spPr/>
        <p:txBody>
          <a:bodyPr/>
          <a:lstStyle/>
          <a:p>
            <a:fld id="{22E265B1-F976-4F50-864C-9459B2E7C7C9}" type="slidenum">
              <a:rPr lang="it-IT" smtClean="0"/>
              <a:t>8</a:t>
            </a:fld>
            <a:endParaRPr lang="it-IT"/>
          </a:p>
        </p:txBody>
      </p:sp>
    </p:spTree>
    <p:extLst>
      <p:ext uri="{BB962C8B-B14F-4D97-AF65-F5344CB8AC3E}">
        <p14:creationId xmlns:p14="http://schemas.microsoft.com/office/powerpoint/2010/main" val="35464556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rgbClr val="000000"/>
              </a:solidFill>
              <a:effectLst/>
              <a:ea typeface="Times New Roman" panose="02020603050405020304" pitchFamily="18" charset="0"/>
            </a:endParaRPr>
          </a:p>
        </p:txBody>
      </p:sp>
      <p:sp>
        <p:nvSpPr>
          <p:cNvPr id="4" name="Segnaposto numero diapositiva 3"/>
          <p:cNvSpPr>
            <a:spLocks noGrp="1"/>
          </p:cNvSpPr>
          <p:nvPr>
            <p:ph type="sldNum" sz="quarter" idx="5"/>
          </p:nvPr>
        </p:nvSpPr>
        <p:spPr/>
        <p:txBody>
          <a:bodyPr/>
          <a:lstStyle/>
          <a:p>
            <a:fld id="{22E265B1-F976-4F50-864C-9459B2E7C7C9}" type="slidenum">
              <a:rPr lang="it-IT" smtClean="0"/>
              <a:t>9</a:t>
            </a:fld>
            <a:endParaRPr lang="it-IT"/>
          </a:p>
        </p:txBody>
      </p:sp>
    </p:spTree>
    <p:extLst>
      <p:ext uri="{BB962C8B-B14F-4D97-AF65-F5344CB8AC3E}">
        <p14:creationId xmlns:p14="http://schemas.microsoft.com/office/powerpoint/2010/main" val="25737818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rgbClr val="000000"/>
              </a:solidFill>
              <a:effectLst/>
              <a:ea typeface="Times New Roman" panose="02020603050405020304" pitchFamily="18" charset="0"/>
            </a:endParaRPr>
          </a:p>
        </p:txBody>
      </p:sp>
      <p:sp>
        <p:nvSpPr>
          <p:cNvPr id="4" name="Segnaposto numero diapositiva 3"/>
          <p:cNvSpPr>
            <a:spLocks noGrp="1"/>
          </p:cNvSpPr>
          <p:nvPr>
            <p:ph type="sldNum" sz="quarter" idx="5"/>
          </p:nvPr>
        </p:nvSpPr>
        <p:spPr/>
        <p:txBody>
          <a:bodyPr/>
          <a:lstStyle/>
          <a:p>
            <a:fld id="{22E265B1-F976-4F50-864C-9459B2E7C7C9}" type="slidenum">
              <a:rPr lang="it-IT" smtClean="0"/>
              <a:t>10</a:t>
            </a:fld>
            <a:endParaRPr lang="it-IT"/>
          </a:p>
        </p:txBody>
      </p:sp>
    </p:spTree>
    <p:extLst>
      <p:ext uri="{BB962C8B-B14F-4D97-AF65-F5344CB8AC3E}">
        <p14:creationId xmlns:p14="http://schemas.microsoft.com/office/powerpoint/2010/main" val="29390168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rgbClr val="000000"/>
              </a:solidFill>
              <a:effectLst/>
              <a:ea typeface="Times New Roman" panose="02020603050405020304" pitchFamily="18" charset="0"/>
            </a:endParaRPr>
          </a:p>
        </p:txBody>
      </p:sp>
      <p:sp>
        <p:nvSpPr>
          <p:cNvPr id="4" name="Segnaposto numero diapositiva 3"/>
          <p:cNvSpPr>
            <a:spLocks noGrp="1"/>
          </p:cNvSpPr>
          <p:nvPr>
            <p:ph type="sldNum" sz="quarter" idx="5"/>
          </p:nvPr>
        </p:nvSpPr>
        <p:spPr/>
        <p:txBody>
          <a:bodyPr/>
          <a:lstStyle/>
          <a:p>
            <a:fld id="{22E265B1-F976-4F50-864C-9459B2E7C7C9}" type="slidenum">
              <a:rPr lang="it-IT" smtClean="0"/>
              <a:t>11</a:t>
            </a:fld>
            <a:endParaRPr lang="it-IT"/>
          </a:p>
        </p:txBody>
      </p:sp>
    </p:spTree>
    <p:extLst>
      <p:ext uri="{BB962C8B-B14F-4D97-AF65-F5344CB8AC3E}">
        <p14:creationId xmlns:p14="http://schemas.microsoft.com/office/powerpoint/2010/main" val="29054242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rgbClr val="000000"/>
              </a:solidFill>
              <a:effectLst/>
              <a:ea typeface="Times New Roman" panose="02020603050405020304" pitchFamily="18" charset="0"/>
            </a:endParaRPr>
          </a:p>
        </p:txBody>
      </p:sp>
      <p:sp>
        <p:nvSpPr>
          <p:cNvPr id="4" name="Segnaposto numero diapositiva 3"/>
          <p:cNvSpPr>
            <a:spLocks noGrp="1"/>
          </p:cNvSpPr>
          <p:nvPr>
            <p:ph type="sldNum" sz="quarter" idx="5"/>
          </p:nvPr>
        </p:nvSpPr>
        <p:spPr/>
        <p:txBody>
          <a:bodyPr/>
          <a:lstStyle/>
          <a:p>
            <a:fld id="{22E265B1-F976-4F50-864C-9459B2E7C7C9}" type="slidenum">
              <a:rPr lang="it-IT" smtClean="0"/>
              <a:t>12</a:t>
            </a:fld>
            <a:endParaRPr lang="it-IT"/>
          </a:p>
        </p:txBody>
      </p:sp>
    </p:spTree>
    <p:extLst>
      <p:ext uri="{BB962C8B-B14F-4D97-AF65-F5344CB8AC3E}">
        <p14:creationId xmlns:p14="http://schemas.microsoft.com/office/powerpoint/2010/main" val="40337357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8907908-546F-DD7A-E610-D04715303C09}"/>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DA000479-7C0A-9E95-F2D9-73BF47F2783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005B8509-7947-15FE-7AF1-BC4DDCD3A551}"/>
              </a:ext>
            </a:extLst>
          </p:cNvPr>
          <p:cNvSpPr>
            <a:spLocks noGrp="1"/>
          </p:cNvSpPr>
          <p:nvPr>
            <p:ph type="dt" sz="half" idx="10"/>
          </p:nvPr>
        </p:nvSpPr>
        <p:spPr/>
        <p:txBody>
          <a:bodyPr/>
          <a:lstStyle/>
          <a:p>
            <a:fld id="{B9F697D6-6D89-4CFC-8B51-75F44FA1A933}" type="datetime1">
              <a:rPr lang="it-IT" smtClean="0"/>
              <a:t>26/05/2023</a:t>
            </a:fld>
            <a:endParaRPr lang="it-IT" dirty="0"/>
          </a:p>
        </p:txBody>
      </p:sp>
      <p:sp>
        <p:nvSpPr>
          <p:cNvPr id="5" name="Segnaposto piè di pagina 4">
            <a:extLst>
              <a:ext uri="{FF2B5EF4-FFF2-40B4-BE49-F238E27FC236}">
                <a16:creationId xmlns:a16="http://schemas.microsoft.com/office/drawing/2014/main" id="{843F5E2A-2101-5348-6651-405A8330677B}"/>
              </a:ext>
            </a:extLst>
          </p:cNvPr>
          <p:cNvSpPr>
            <a:spLocks noGrp="1"/>
          </p:cNvSpPr>
          <p:nvPr>
            <p:ph type="ftr" sz="quarter" idx="11"/>
          </p:nvPr>
        </p:nvSpPr>
        <p:spPr/>
        <p:txBody>
          <a:bodyPr/>
          <a:lstStyle>
            <a:lvl1pPr>
              <a:defRPr sz="1400" b="1"/>
            </a:lvl1pPr>
          </a:lstStyle>
          <a:p>
            <a:r>
              <a:rPr lang="en-US" dirty="0" err="1"/>
              <a:t>Incontro</a:t>
            </a:r>
            <a:r>
              <a:rPr lang="en-US" dirty="0"/>
              <a:t> </a:t>
            </a:r>
            <a:r>
              <a:rPr lang="en-US" dirty="0" err="1"/>
              <a:t>su</a:t>
            </a:r>
            <a:r>
              <a:rPr lang="en-US" dirty="0"/>
              <a:t> WP Euratom Fission 2023-2025, 29 </a:t>
            </a:r>
            <a:r>
              <a:rPr lang="en-US" dirty="0" err="1"/>
              <a:t>maggio</a:t>
            </a:r>
            <a:r>
              <a:rPr lang="en-US" dirty="0"/>
              <a:t> 2023</a:t>
            </a:r>
            <a:endParaRPr lang="it-IT" dirty="0"/>
          </a:p>
        </p:txBody>
      </p:sp>
      <p:sp>
        <p:nvSpPr>
          <p:cNvPr id="6" name="Segnaposto numero diapositiva 5">
            <a:extLst>
              <a:ext uri="{FF2B5EF4-FFF2-40B4-BE49-F238E27FC236}">
                <a16:creationId xmlns:a16="http://schemas.microsoft.com/office/drawing/2014/main" id="{D8E4F1D0-792F-C601-C9C5-DCB1388D103C}"/>
              </a:ext>
            </a:extLst>
          </p:cNvPr>
          <p:cNvSpPr>
            <a:spLocks noGrp="1"/>
          </p:cNvSpPr>
          <p:nvPr>
            <p:ph type="sldNum" sz="quarter" idx="12"/>
          </p:nvPr>
        </p:nvSpPr>
        <p:spPr/>
        <p:txBody>
          <a:bodyPr/>
          <a:lstStyle/>
          <a:p>
            <a:fld id="{9E8BE3B4-FF9C-4704-BEFF-9C377925DE60}" type="slidenum">
              <a:rPr lang="it-IT" smtClean="0"/>
              <a:t>‹N›</a:t>
            </a:fld>
            <a:endParaRPr lang="it-IT" dirty="0"/>
          </a:p>
        </p:txBody>
      </p:sp>
    </p:spTree>
    <p:extLst>
      <p:ext uri="{BB962C8B-B14F-4D97-AF65-F5344CB8AC3E}">
        <p14:creationId xmlns:p14="http://schemas.microsoft.com/office/powerpoint/2010/main" val="7428606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00BE84B-0726-000C-0C8E-78B4C57ABE8D}"/>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EBD7A418-718B-D5E3-AF80-18ADC5211536}"/>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FDCC6695-7F33-C01D-3620-55DE4AC4A347}"/>
              </a:ext>
            </a:extLst>
          </p:cNvPr>
          <p:cNvSpPr>
            <a:spLocks noGrp="1"/>
          </p:cNvSpPr>
          <p:nvPr>
            <p:ph type="dt" sz="half" idx="10"/>
          </p:nvPr>
        </p:nvSpPr>
        <p:spPr/>
        <p:txBody>
          <a:bodyPr/>
          <a:lstStyle/>
          <a:p>
            <a:fld id="{F0F1CBB1-247D-4E00-8BCE-1F46CD828F47}" type="datetime1">
              <a:rPr lang="it-IT" smtClean="0"/>
              <a:t>26/05/2023</a:t>
            </a:fld>
            <a:endParaRPr lang="it-IT"/>
          </a:p>
        </p:txBody>
      </p:sp>
      <p:sp>
        <p:nvSpPr>
          <p:cNvPr id="5" name="Segnaposto piè di pagina 4">
            <a:extLst>
              <a:ext uri="{FF2B5EF4-FFF2-40B4-BE49-F238E27FC236}">
                <a16:creationId xmlns:a16="http://schemas.microsoft.com/office/drawing/2014/main" id="{CFBCD7F5-D731-1F50-5EBC-A2CB6B5B9D76}"/>
              </a:ext>
            </a:extLst>
          </p:cNvPr>
          <p:cNvSpPr>
            <a:spLocks noGrp="1"/>
          </p:cNvSpPr>
          <p:nvPr>
            <p:ph type="ftr" sz="quarter" idx="11"/>
          </p:nvPr>
        </p:nvSpPr>
        <p:spPr/>
        <p:txBody>
          <a:bodyPr/>
          <a:lstStyle/>
          <a:p>
            <a:r>
              <a:rPr lang="en-US" dirty="0" err="1"/>
              <a:t>Incontro</a:t>
            </a:r>
            <a:r>
              <a:rPr lang="en-US" dirty="0"/>
              <a:t> </a:t>
            </a:r>
            <a:r>
              <a:rPr lang="en-US" dirty="0" err="1"/>
              <a:t>su</a:t>
            </a:r>
            <a:r>
              <a:rPr lang="en-US" dirty="0"/>
              <a:t> WP Euratom Fission 2023-2025, 29 </a:t>
            </a:r>
            <a:r>
              <a:rPr lang="en-US" dirty="0" err="1"/>
              <a:t>maggio</a:t>
            </a:r>
            <a:r>
              <a:rPr lang="en-US" dirty="0"/>
              <a:t> 2023</a:t>
            </a:r>
            <a:endParaRPr lang="it-IT" dirty="0"/>
          </a:p>
        </p:txBody>
      </p:sp>
      <p:sp>
        <p:nvSpPr>
          <p:cNvPr id="6" name="Segnaposto numero diapositiva 5">
            <a:extLst>
              <a:ext uri="{FF2B5EF4-FFF2-40B4-BE49-F238E27FC236}">
                <a16:creationId xmlns:a16="http://schemas.microsoft.com/office/drawing/2014/main" id="{395BAFE4-8898-0F8E-8CDA-9483D14CE84A}"/>
              </a:ext>
            </a:extLst>
          </p:cNvPr>
          <p:cNvSpPr>
            <a:spLocks noGrp="1"/>
          </p:cNvSpPr>
          <p:nvPr>
            <p:ph type="sldNum" sz="quarter" idx="12"/>
          </p:nvPr>
        </p:nvSpPr>
        <p:spPr/>
        <p:txBody>
          <a:bodyPr/>
          <a:lstStyle/>
          <a:p>
            <a:fld id="{9E8BE3B4-FF9C-4704-BEFF-9C377925DE60}" type="slidenum">
              <a:rPr lang="it-IT" smtClean="0"/>
              <a:t>‹N›</a:t>
            </a:fld>
            <a:endParaRPr lang="it-IT"/>
          </a:p>
        </p:txBody>
      </p:sp>
    </p:spTree>
    <p:extLst>
      <p:ext uri="{BB962C8B-B14F-4D97-AF65-F5344CB8AC3E}">
        <p14:creationId xmlns:p14="http://schemas.microsoft.com/office/powerpoint/2010/main" val="25864273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3BAC86DE-7D1D-9657-999E-65DF278AB327}"/>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EED5CF6C-06D1-636A-6E10-7948CEFD3D28}"/>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739FB066-F7EF-4F6C-C1E5-92BA39D49DEE}"/>
              </a:ext>
            </a:extLst>
          </p:cNvPr>
          <p:cNvSpPr>
            <a:spLocks noGrp="1"/>
          </p:cNvSpPr>
          <p:nvPr>
            <p:ph type="dt" sz="half" idx="10"/>
          </p:nvPr>
        </p:nvSpPr>
        <p:spPr/>
        <p:txBody>
          <a:bodyPr/>
          <a:lstStyle/>
          <a:p>
            <a:fld id="{BDE9C18F-49B8-41A4-A6EC-B32513541835}" type="datetime1">
              <a:rPr lang="it-IT" smtClean="0"/>
              <a:t>26/05/2023</a:t>
            </a:fld>
            <a:endParaRPr lang="it-IT"/>
          </a:p>
        </p:txBody>
      </p:sp>
      <p:sp>
        <p:nvSpPr>
          <p:cNvPr id="5" name="Segnaposto piè di pagina 4">
            <a:extLst>
              <a:ext uri="{FF2B5EF4-FFF2-40B4-BE49-F238E27FC236}">
                <a16:creationId xmlns:a16="http://schemas.microsoft.com/office/drawing/2014/main" id="{0D68C5AE-1F0A-D7CB-B811-B64E8AA26E46}"/>
              </a:ext>
            </a:extLst>
          </p:cNvPr>
          <p:cNvSpPr>
            <a:spLocks noGrp="1"/>
          </p:cNvSpPr>
          <p:nvPr>
            <p:ph type="ftr" sz="quarter" idx="11"/>
          </p:nvPr>
        </p:nvSpPr>
        <p:spPr/>
        <p:txBody>
          <a:bodyPr/>
          <a:lstStyle/>
          <a:p>
            <a:r>
              <a:rPr lang="en-US" dirty="0" err="1"/>
              <a:t>Incontro</a:t>
            </a:r>
            <a:r>
              <a:rPr lang="en-US" dirty="0"/>
              <a:t> </a:t>
            </a:r>
            <a:r>
              <a:rPr lang="en-US" dirty="0" err="1"/>
              <a:t>su</a:t>
            </a:r>
            <a:r>
              <a:rPr lang="en-US" dirty="0"/>
              <a:t> WP Euratom Fission 2023-2025, 29 </a:t>
            </a:r>
            <a:r>
              <a:rPr lang="en-US" dirty="0" err="1"/>
              <a:t>maggio</a:t>
            </a:r>
            <a:r>
              <a:rPr lang="en-US" dirty="0"/>
              <a:t> 2023</a:t>
            </a:r>
            <a:endParaRPr lang="it-IT" dirty="0"/>
          </a:p>
        </p:txBody>
      </p:sp>
      <p:sp>
        <p:nvSpPr>
          <p:cNvPr id="6" name="Segnaposto numero diapositiva 5">
            <a:extLst>
              <a:ext uri="{FF2B5EF4-FFF2-40B4-BE49-F238E27FC236}">
                <a16:creationId xmlns:a16="http://schemas.microsoft.com/office/drawing/2014/main" id="{2E41AA01-9799-73BA-3CCA-942B10AB8D0C}"/>
              </a:ext>
            </a:extLst>
          </p:cNvPr>
          <p:cNvSpPr>
            <a:spLocks noGrp="1"/>
          </p:cNvSpPr>
          <p:nvPr>
            <p:ph type="sldNum" sz="quarter" idx="12"/>
          </p:nvPr>
        </p:nvSpPr>
        <p:spPr/>
        <p:txBody>
          <a:bodyPr/>
          <a:lstStyle/>
          <a:p>
            <a:fld id="{9E8BE3B4-FF9C-4704-BEFF-9C377925DE60}" type="slidenum">
              <a:rPr lang="it-IT" smtClean="0"/>
              <a:t>‹N›</a:t>
            </a:fld>
            <a:endParaRPr lang="it-IT"/>
          </a:p>
        </p:txBody>
      </p:sp>
    </p:spTree>
    <p:extLst>
      <p:ext uri="{BB962C8B-B14F-4D97-AF65-F5344CB8AC3E}">
        <p14:creationId xmlns:p14="http://schemas.microsoft.com/office/powerpoint/2010/main" val="33068782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1EDF260-272A-ABBA-CD66-96968D2FC4A8}"/>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B9F53E41-2C99-213A-EEB1-08EC8C50AF4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37DBB09F-15A4-ABF0-C754-B040CC10C22C}"/>
              </a:ext>
            </a:extLst>
          </p:cNvPr>
          <p:cNvSpPr>
            <a:spLocks noGrp="1"/>
          </p:cNvSpPr>
          <p:nvPr>
            <p:ph type="dt" sz="half" idx="10"/>
          </p:nvPr>
        </p:nvSpPr>
        <p:spPr/>
        <p:txBody>
          <a:bodyPr/>
          <a:lstStyle/>
          <a:p>
            <a:fld id="{1C82879E-3322-4CD3-8950-18273D3521EC}" type="datetime1">
              <a:rPr lang="it-IT" smtClean="0"/>
              <a:t>26/05/2023</a:t>
            </a:fld>
            <a:endParaRPr lang="it-IT"/>
          </a:p>
        </p:txBody>
      </p:sp>
      <p:sp>
        <p:nvSpPr>
          <p:cNvPr id="5" name="Segnaposto piè di pagina 4">
            <a:extLst>
              <a:ext uri="{FF2B5EF4-FFF2-40B4-BE49-F238E27FC236}">
                <a16:creationId xmlns:a16="http://schemas.microsoft.com/office/drawing/2014/main" id="{63421963-57B3-0C20-2A82-FCD25ADAB67D}"/>
              </a:ext>
            </a:extLst>
          </p:cNvPr>
          <p:cNvSpPr>
            <a:spLocks noGrp="1"/>
          </p:cNvSpPr>
          <p:nvPr>
            <p:ph type="ftr" sz="quarter" idx="11"/>
          </p:nvPr>
        </p:nvSpPr>
        <p:spPr/>
        <p:txBody>
          <a:bodyPr/>
          <a:lstStyle/>
          <a:p>
            <a:r>
              <a:rPr lang="en-US" dirty="0" err="1"/>
              <a:t>Incontro</a:t>
            </a:r>
            <a:r>
              <a:rPr lang="en-US" dirty="0"/>
              <a:t> </a:t>
            </a:r>
            <a:r>
              <a:rPr lang="en-US" dirty="0" err="1"/>
              <a:t>su</a:t>
            </a:r>
            <a:r>
              <a:rPr lang="en-US" dirty="0"/>
              <a:t> WP Euratom Fission 2023-2025, 29 </a:t>
            </a:r>
            <a:r>
              <a:rPr lang="en-US" dirty="0" err="1"/>
              <a:t>maggio</a:t>
            </a:r>
            <a:r>
              <a:rPr lang="en-US" dirty="0"/>
              <a:t> 2023</a:t>
            </a:r>
            <a:endParaRPr lang="it-IT" dirty="0"/>
          </a:p>
        </p:txBody>
      </p:sp>
      <p:sp>
        <p:nvSpPr>
          <p:cNvPr id="6" name="Segnaposto numero diapositiva 5">
            <a:extLst>
              <a:ext uri="{FF2B5EF4-FFF2-40B4-BE49-F238E27FC236}">
                <a16:creationId xmlns:a16="http://schemas.microsoft.com/office/drawing/2014/main" id="{988CCF92-2CA0-0A27-7370-800A30CEE039}"/>
              </a:ext>
            </a:extLst>
          </p:cNvPr>
          <p:cNvSpPr>
            <a:spLocks noGrp="1"/>
          </p:cNvSpPr>
          <p:nvPr>
            <p:ph type="sldNum" sz="quarter" idx="12"/>
          </p:nvPr>
        </p:nvSpPr>
        <p:spPr/>
        <p:txBody>
          <a:bodyPr/>
          <a:lstStyle/>
          <a:p>
            <a:fld id="{EC574D0A-5D7C-4690-B1AD-EE2ED5961728}" type="slidenum">
              <a:rPr lang="it-IT" smtClean="0"/>
              <a:t>‹N›</a:t>
            </a:fld>
            <a:endParaRPr lang="it-IT"/>
          </a:p>
        </p:txBody>
      </p:sp>
    </p:spTree>
    <p:extLst>
      <p:ext uri="{BB962C8B-B14F-4D97-AF65-F5344CB8AC3E}">
        <p14:creationId xmlns:p14="http://schemas.microsoft.com/office/powerpoint/2010/main" val="16928470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24AB94B-AADD-23E7-41F2-BBBEFE643188}"/>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62F80E66-7D72-9CC9-46F8-B7C88CDE7F4E}"/>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7A395B76-DDE7-BA26-2504-B41CEE324868}"/>
              </a:ext>
            </a:extLst>
          </p:cNvPr>
          <p:cNvSpPr>
            <a:spLocks noGrp="1"/>
          </p:cNvSpPr>
          <p:nvPr>
            <p:ph type="dt" sz="half" idx="10"/>
          </p:nvPr>
        </p:nvSpPr>
        <p:spPr/>
        <p:txBody>
          <a:bodyPr/>
          <a:lstStyle/>
          <a:p>
            <a:fld id="{936EB536-E507-42E6-BA3C-2C4E5B9D558A}" type="datetime1">
              <a:rPr lang="it-IT" smtClean="0"/>
              <a:t>26/05/2023</a:t>
            </a:fld>
            <a:endParaRPr lang="it-IT"/>
          </a:p>
        </p:txBody>
      </p:sp>
      <p:sp>
        <p:nvSpPr>
          <p:cNvPr id="5" name="Segnaposto piè di pagina 4">
            <a:extLst>
              <a:ext uri="{FF2B5EF4-FFF2-40B4-BE49-F238E27FC236}">
                <a16:creationId xmlns:a16="http://schemas.microsoft.com/office/drawing/2014/main" id="{08BC3CDF-8CA5-72DE-FCB3-E3D6D8D0120B}"/>
              </a:ext>
            </a:extLst>
          </p:cNvPr>
          <p:cNvSpPr>
            <a:spLocks noGrp="1"/>
          </p:cNvSpPr>
          <p:nvPr>
            <p:ph type="ftr" sz="quarter" idx="11"/>
          </p:nvPr>
        </p:nvSpPr>
        <p:spPr/>
        <p:txBody>
          <a:bodyPr/>
          <a:lstStyle/>
          <a:p>
            <a:r>
              <a:rPr lang="it-IT"/>
              <a:t>Info day Euratom, 23 gennaio 2023</a:t>
            </a:r>
          </a:p>
        </p:txBody>
      </p:sp>
      <p:sp>
        <p:nvSpPr>
          <p:cNvPr id="6" name="Segnaposto numero diapositiva 5">
            <a:extLst>
              <a:ext uri="{FF2B5EF4-FFF2-40B4-BE49-F238E27FC236}">
                <a16:creationId xmlns:a16="http://schemas.microsoft.com/office/drawing/2014/main" id="{7A7F9642-5F15-0442-30E2-32FA74716673}"/>
              </a:ext>
            </a:extLst>
          </p:cNvPr>
          <p:cNvSpPr>
            <a:spLocks noGrp="1"/>
          </p:cNvSpPr>
          <p:nvPr>
            <p:ph type="sldNum" sz="quarter" idx="12"/>
          </p:nvPr>
        </p:nvSpPr>
        <p:spPr/>
        <p:txBody>
          <a:bodyPr/>
          <a:lstStyle/>
          <a:p>
            <a:fld id="{EC574D0A-5D7C-4690-B1AD-EE2ED5961728}" type="slidenum">
              <a:rPr lang="it-IT" smtClean="0"/>
              <a:t>‹N›</a:t>
            </a:fld>
            <a:endParaRPr lang="it-IT"/>
          </a:p>
        </p:txBody>
      </p:sp>
    </p:spTree>
    <p:extLst>
      <p:ext uri="{BB962C8B-B14F-4D97-AF65-F5344CB8AC3E}">
        <p14:creationId xmlns:p14="http://schemas.microsoft.com/office/powerpoint/2010/main" val="38826710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2E5CBE9-2454-74A3-B545-F843863B1F8A}"/>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9B19B1D0-7998-6398-5618-F08659BCEF3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107C7346-E4C1-8C2A-52CC-BD0D9B51C8B1}"/>
              </a:ext>
            </a:extLst>
          </p:cNvPr>
          <p:cNvSpPr>
            <a:spLocks noGrp="1"/>
          </p:cNvSpPr>
          <p:nvPr>
            <p:ph type="dt" sz="half" idx="10"/>
          </p:nvPr>
        </p:nvSpPr>
        <p:spPr/>
        <p:txBody>
          <a:bodyPr/>
          <a:lstStyle/>
          <a:p>
            <a:fld id="{C9EB6934-8732-4605-8843-9CD519B4B689}" type="datetime1">
              <a:rPr lang="it-IT" smtClean="0"/>
              <a:t>26/05/2023</a:t>
            </a:fld>
            <a:endParaRPr lang="it-IT"/>
          </a:p>
        </p:txBody>
      </p:sp>
      <p:sp>
        <p:nvSpPr>
          <p:cNvPr id="5" name="Segnaposto piè di pagina 4">
            <a:extLst>
              <a:ext uri="{FF2B5EF4-FFF2-40B4-BE49-F238E27FC236}">
                <a16:creationId xmlns:a16="http://schemas.microsoft.com/office/drawing/2014/main" id="{4A541F93-70B0-BACF-C987-EFFB3DA48764}"/>
              </a:ext>
            </a:extLst>
          </p:cNvPr>
          <p:cNvSpPr>
            <a:spLocks noGrp="1"/>
          </p:cNvSpPr>
          <p:nvPr>
            <p:ph type="ftr" sz="quarter" idx="11"/>
          </p:nvPr>
        </p:nvSpPr>
        <p:spPr/>
        <p:txBody>
          <a:bodyPr/>
          <a:lstStyle/>
          <a:p>
            <a:r>
              <a:rPr lang="it-IT"/>
              <a:t>Info day Euratom, 23 gennaio 2023</a:t>
            </a:r>
          </a:p>
        </p:txBody>
      </p:sp>
      <p:sp>
        <p:nvSpPr>
          <p:cNvPr id="6" name="Segnaposto numero diapositiva 5">
            <a:extLst>
              <a:ext uri="{FF2B5EF4-FFF2-40B4-BE49-F238E27FC236}">
                <a16:creationId xmlns:a16="http://schemas.microsoft.com/office/drawing/2014/main" id="{80EC8E62-77A0-9294-D0BF-C7A9387CDB47}"/>
              </a:ext>
            </a:extLst>
          </p:cNvPr>
          <p:cNvSpPr>
            <a:spLocks noGrp="1"/>
          </p:cNvSpPr>
          <p:nvPr>
            <p:ph type="sldNum" sz="quarter" idx="12"/>
          </p:nvPr>
        </p:nvSpPr>
        <p:spPr/>
        <p:txBody>
          <a:bodyPr/>
          <a:lstStyle/>
          <a:p>
            <a:fld id="{EC574D0A-5D7C-4690-B1AD-EE2ED5961728}" type="slidenum">
              <a:rPr lang="it-IT" smtClean="0"/>
              <a:t>‹N›</a:t>
            </a:fld>
            <a:endParaRPr lang="it-IT"/>
          </a:p>
        </p:txBody>
      </p:sp>
    </p:spTree>
    <p:extLst>
      <p:ext uri="{BB962C8B-B14F-4D97-AF65-F5344CB8AC3E}">
        <p14:creationId xmlns:p14="http://schemas.microsoft.com/office/powerpoint/2010/main" val="26089751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24DE5FD-D8C7-5C62-01DB-6B98EBF00F75}"/>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2E040789-77C3-41A1-46D6-E42D021A9FA7}"/>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5FD62243-C299-AACC-6D4F-B70CFC69728A}"/>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1F9430DD-E945-E5E6-E150-7B875C974D1B}"/>
              </a:ext>
            </a:extLst>
          </p:cNvPr>
          <p:cNvSpPr>
            <a:spLocks noGrp="1"/>
          </p:cNvSpPr>
          <p:nvPr>
            <p:ph type="dt" sz="half" idx="10"/>
          </p:nvPr>
        </p:nvSpPr>
        <p:spPr/>
        <p:txBody>
          <a:bodyPr/>
          <a:lstStyle/>
          <a:p>
            <a:fld id="{3E76C79C-AE97-40AB-80E5-DA6AE3FF9F67}" type="datetime1">
              <a:rPr lang="it-IT" smtClean="0"/>
              <a:t>26/05/2023</a:t>
            </a:fld>
            <a:endParaRPr lang="it-IT"/>
          </a:p>
        </p:txBody>
      </p:sp>
      <p:sp>
        <p:nvSpPr>
          <p:cNvPr id="6" name="Segnaposto piè di pagina 5">
            <a:extLst>
              <a:ext uri="{FF2B5EF4-FFF2-40B4-BE49-F238E27FC236}">
                <a16:creationId xmlns:a16="http://schemas.microsoft.com/office/drawing/2014/main" id="{27FC5C83-1E25-DF6D-58E6-4F397C63606D}"/>
              </a:ext>
            </a:extLst>
          </p:cNvPr>
          <p:cNvSpPr>
            <a:spLocks noGrp="1"/>
          </p:cNvSpPr>
          <p:nvPr>
            <p:ph type="ftr" sz="quarter" idx="11"/>
          </p:nvPr>
        </p:nvSpPr>
        <p:spPr/>
        <p:txBody>
          <a:bodyPr/>
          <a:lstStyle/>
          <a:p>
            <a:r>
              <a:rPr lang="it-IT"/>
              <a:t>Info day Euratom, 23 gennaio 2023</a:t>
            </a:r>
          </a:p>
        </p:txBody>
      </p:sp>
      <p:sp>
        <p:nvSpPr>
          <p:cNvPr id="7" name="Segnaposto numero diapositiva 6">
            <a:extLst>
              <a:ext uri="{FF2B5EF4-FFF2-40B4-BE49-F238E27FC236}">
                <a16:creationId xmlns:a16="http://schemas.microsoft.com/office/drawing/2014/main" id="{45F064C7-4EC2-50DA-D093-8AD8B716F8DB}"/>
              </a:ext>
            </a:extLst>
          </p:cNvPr>
          <p:cNvSpPr>
            <a:spLocks noGrp="1"/>
          </p:cNvSpPr>
          <p:nvPr>
            <p:ph type="sldNum" sz="quarter" idx="12"/>
          </p:nvPr>
        </p:nvSpPr>
        <p:spPr/>
        <p:txBody>
          <a:bodyPr/>
          <a:lstStyle/>
          <a:p>
            <a:fld id="{EC574D0A-5D7C-4690-B1AD-EE2ED5961728}" type="slidenum">
              <a:rPr lang="it-IT" smtClean="0"/>
              <a:t>‹N›</a:t>
            </a:fld>
            <a:endParaRPr lang="it-IT"/>
          </a:p>
        </p:txBody>
      </p:sp>
    </p:spTree>
    <p:extLst>
      <p:ext uri="{BB962C8B-B14F-4D97-AF65-F5344CB8AC3E}">
        <p14:creationId xmlns:p14="http://schemas.microsoft.com/office/powerpoint/2010/main" val="419159123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CAF4F3B-B1D2-626A-7866-5E1494835581}"/>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3C8ADC06-037D-2987-6BAD-D3D0A6F2F9A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D54D06E1-B85E-9921-206A-C2E3BD07E770}"/>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A8F9EED7-3F6C-D4CD-223E-B3736BC2D2A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ACC0BB15-6CC2-1295-A8B1-45C8F330961E}"/>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53C271F8-96B2-174A-EFC4-025BF55566EC}"/>
              </a:ext>
            </a:extLst>
          </p:cNvPr>
          <p:cNvSpPr>
            <a:spLocks noGrp="1"/>
          </p:cNvSpPr>
          <p:nvPr>
            <p:ph type="dt" sz="half" idx="10"/>
          </p:nvPr>
        </p:nvSpPr>
        <p:spPr/>
        <p:txBody>
          <a:bodyPr/>
          <a:lstStyle/>
          <a:p>
            <a:fld id="{5074A3A2-EF57-47F8-92FB-4C5F1B464F9A}" type="datetime1">
              <a:rPr lang="it-IT" smtClean="0"/>
              <a:t>26/05/2023</a:t>
            </a:fld>
            <a:endParaRPr lang="it-IT"/>
          </a:p>
        </p:txBody>
      </p:sp>
      <p:sp>
        <p:nvSpPr>
          <p:cNvPr id="8" name="Segnaposto piè di pagina 7">
            <a:extLst>
              <a:ext uri="{FF2B5EF4-FFF2-40B4-BE49-F238E27FC236}">
                <a16:creationId xmlns:a16="http://schemas.microsoft.com/office/drawing/2014/main" id="{1B8EC4F0-BCB2-CC18-0681-7361D0BCDA78}"/>
              </a:ext>
            </a:extLst>
          </p:cNvPr>
          <p:cNvSpPr>
            <a:spLocks noGrp="1"/>
          </p:cNvSpPr>
          <p:nvPr>
            <p:ph type="ftr" sz="quarter" idx="11"/>
          </p:nvPr>
        </p:nvSpPr>
        <p:spPr/>
        <p:txBody>
          <a:bodyPr/>
          <a:lstStyle/>
          <a:p>
            <a:r>
              <a:rPr lang="it-IT"/>
              <a:t>Info day Euratom, 23 gennaio 2023</a:t>
            </a:r>
          </a:p>
        </p:txBody>
      </p:sp>
      <p:sp>
        <p:nvSpPr>
          <p:cNvPr id="9" name="Segnaposto numero diapositiva 8">
            <a:extLst>
              <a:ext uri="{FF2B5EF4-FFF2-40B4-BE49-F238E27FC236}">
                <a16:creationId xmlns:a16="http://schemas.microsoft.com/office/drawing/2014/main" id="{9363FA92-4348-CF55-85ED-E69A1877A839}"/>
              </a:ext>
            </a:extLst>
          </p:cNvPr>
          <p:cNvSpPr>
            <a:spLocks noGrp="1"/>
          </p:cNvSpPr>
          <p:nvPr>
            <p:ph type="sldNum" sz="quarter" idx="12"/>
          </p:nvPr>
        </p:nvSpPr>
        <p:spPr/>
        <p:txBody>
          <a:bodyPr/>
          <a:lstStyle/>
          <a:p>
            <a:fld id="{EC574D0A-5D7C-4690-B1AD-EE2ED5961728}" type="slidenum">
              <a:rPr lang="it-IT" smtClean="0"/>
              <a:t>‹N›</a:t>
            </a:fld>
            <a:endParaRPr lang="it-IT"/>
          </a:p>
        </p:txBody>
      </p:sp>
    </p:spTree>
    <p:extLst>
      <p:ext uri="{BB962C8B-B14F-4D97-AF65-F5344CB8AC3E}">
        <p14:creationId xmlns:p14="http://schemas.microsoft.com/office/powerpoint/2010/main" val="11604108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F386765-9D95-F48E-BA1E-991D711266D5}"/>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2AE65FA3-E905-DD1E-2A44-FBA2FFB80797}"/>
              </a:ext>
            </a:extLst>
          </p:cNvPr>
          <p:cNvSpPr>
            <a:spLocks noGrp="1"/>
          </p:cNvSpPr>
          <p:nvPr>
            <p:ph type="dt" sz="half" idx="10"/>
          </p:nvPr>
        </p:nvSpPr>
        <p:spPr/>
        <p:txBody>
          <a:bodyPr/>
          <a:lstStyle/>
          <a:p>
            <a:fld id="{9386AA98-6626-48EF-92DC-0B0E54A5ECD3}" type="datetime1">
              <a:rPr lang="it-IT" smtClean="0"/>
              <a:t>26/05/2023</a:t>
            </a:fld>
            <a:endParaRPr lang="it-IT"/>
          </a:p>
        </p:txBody>
      </p:sp>
      <p:sp>
        <p:nvSpPr>
          <p:cNvPr id="4" name="Segnaposto piè di pagina 3">
            <a:extLst>
              <a:ext uri="{FF2B5EF4-FFF2-40B4-BE49-F238E27FC236}">
                <a16:creationId xmlns:a16="http://schemas.microsoft.com/office/drawing/2014/main" id="{9ECEF5B1-6FFB-CC40-B9BA-96848F130BA3}"/>
              </a:ext>
            </a:extLst>
          </p:cNvPr>
          <p:cNvSpPr>
            <a:spLocks noGrp="1"/>
          </p:cNvSpPr>
          <p:nvPr>
            <p:ph type="ftr" sz="quarter" idx="11"/>
          </p:nvPr>
        </p:nvSpPr>
        <p:spPr/>
        <p:txBody>
          <a:bodyPr/>
          <a:lstStyle/>
          <a:p>
            <a:r>
              <a:rPr lang="it-IT"/>
              <a:t>Info day Euratom, 23 gennaio 2023</a:t>
            </a:r>
          </a:p>
        </p:txBody>
      </p:sp>
      <p:sp>
        <p:nvSpPr>
          <p:cNvPr id="5" name="Segnaposto numero diapositiva 4">
            <a:extLst>
              <a:ext uri="{FF2B5EF4-FFF2-40B4-BE49-F238E27FC236}">
                <a16:creationId xmlns:a16="http://schemas.microsoft.com/office/drawing/2014/main" id="{D2AD87D0-71DB-8AB4-560C-6749883B1E41}"/>
              </a:ext>
            </a:extLst>
          </p:cNvPr>
          <p:cNvSpPr>
            <a:spLocks noGrp="1"/>
          </p:cNvSpPr>
          <p:nvPr>
            <p:ph type="sldNum" sz="quarter" idx="12"/>
          </p:nvPr>
        </p:nvSpPr>
        <p:spPr/>
        <p:txBody>
          <a:bodyPr/>
          <a:lstStyle/>
          <a:p>
            <a:fld id="{EC574D0A-5D7C-4690-B1AD-EE2ED5961728}" type="slidenum">
              <a:rPr lang="it-IT" smtClean="0"/>
              <a:t>‹N›</a:t>
            </a:fld>
            <a:endParaRPr lang="it-IT"/>
          </a:p>
        </p:txBody>
      </p:sp>
    </p:spTree>
    <p:extLst>
      <p:ext uri="{BB962C8B-B14F-4D97-AF65-F5344CB8AC3E}">
        <p14:creationId xmlns:p14="http://schemas.microsoft.com/office/powerpoint/2010/main" val="211323933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8B7BF11E-4586-63D9-3AE4-306482BE5759}"/>
              </a:ext>
            </a:extLst>
          </p:cNvPr>
          <p:cNvSpPr>
            <a:spLocks noGrp="1"/>
          </p:cNvSpPr>
          <p:nvPr>
            <p:ph type="dt" sz="half" idx="10"/>
          </p:nvPr>
        </p:nvSpPr>
        <p:spPr/>
        <p:txBody>
          <a:bodyPr/>
          <a:lstStyle/>
          <a:p>
            <a:fld id="{1651D5CD-B61E-42C5-A5B3-184EE991BF9B}" type="datetime1">
              <a:rPr lang="it-IT" smtClean="0"/>
              <a:t>26/05/2023</a:t>
            </a:fld>
            <a:endParaRPr lang="it-IT"/>
          </a:p>
        </p:txBody>
      </p:sp>
      <p:sp>
        <p:nvSpPr>
          <p:cNvPr id="3" name="Segnaposto piè di pagina 2">
            <a:extLst>
              <a:ext uri="{FF2B5EF4-FFF2-40B4-BE49-F238E27FC236}">
                <a16:creationId xmlns:a16="http://schemas.microsoft.com/office/drawing/2014/main" id="{2D41AFE6-D57A-CFB4-98D6-CF6ECF6E8ED2}"/>
              </a:ext>
            </a:extLst>
          </p:cNvPr>
          <p:cNvSpPr>
            <a:spLocks noGrp="1"/>
          </p:cNvSpPr>
          <p:nvPr>
            <p:ph type="ftr" sz="quarter" idx="11"/>
          </p:nvPr>
        </p:nvSpPr>
        <p:spPr/>
        <p:txBody>
          <a:bodyPr/>
          <a:lstStyle/>
          <a:p>
            <a:r>
              <a:rPr lang="it-IT"/>
              <a:t>Info day Euratom, 23 gennaio 2023</a:t>
            </a:r>
          </a:p>
        </p:txBody>
      </p:sp>
      <p:sp>
        <p:nvSpPr>
          <p:cNvPr id="4" name="Segnaposto numero diapositiva 3">
            <a:extLst>
              <a:ext uri="{FF2B5EF4-FFF2-40B4-BE49-F238E27FC236}">
                <a16:creationId xmlns:a16="http://schemas.microsoft.com/office/drawing/2014/main" id="{E71DB784-347B-D5F0-374A-5D155689B9F9}"/>
              </a:ext>
            </a:extLst>
          </p:cNvPr>
          <p:cNvSpPr>
            <a:spLocks noGrp="1"/>
          </p:cNvSpPr>
          <p:nvPr>
            <p:ph type="sldNum" sz="quarter" idx="12"/>
          </p:nvPr>
        </p:nvSpPr>
        <p:spPr/>
        <p:txBody>
          <a:bodyPr/>
          <a:lstStyle/>
          <a:p>
            <a:fld id="{EC574D0A-5D7C-4690-B1AD-EE2ED5961728}" type="slidenum">
              <a:rPr lang="it-IT" smtClean="0"/>
              <a:t>‹N›</a:t>
            </a:fld>
            <a:endParaRPr lang="it-IT"/>
          </a:p>
        </p:txBody>
      </p:sp>
    </p:spTree>
    <p:extLst>
      <p:ext uri="{BB962C8B-B14F-4D97-AF65-F5344CB8AC3E}">
        <p14:creationId xmlns:p14="http://schemas.microsoft.com/office/powerpoint/2010/main" val="9667110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2951DBB-A4DB-A36F-5EB5-0BA6EEC6F190}"/>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28948CEF-22C2-0D22-2723-0570F6736DC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6DF5F5F4-1CFC-E29E-C7D7-EE5FA5ED84C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E7251391-0AEC-3E06-5009-FCB2D691928A}"/>
              </a:ext>
            </a:extLst>
          </p:cNvPr>
          <p:cNvSpPr>
            <a:spLocks noGrp="1"/>
          </p:cNvSpPr>
          <p:nvPr>
            <p:ph type="dt" sz="half" idx="10"/>
          </p:nvPr>
        </p:nvSpPr>
        <p:spPr/>
        <p:txBody>
          <a:bodyPr/>
          <a:lstStyle/>
          <a:p>
            <a:fld id="{E3E9C018-7668-4077-A5D2-8F35EE77CE15}" type="datetime1">
              <a:rPr lang="it-IT" smtClean="0"/>
              <a:t>26/05/2023</a:t>
            </a:fld>
            <a:endParaRPr lang="it-IT"/>
          </a:p>
        </p:txBody>
      </p:sp>
      <p:sp>
        <p:nvSpPr>
          <p:cNvPr id="6" name="Segnaposto piè di pagina 5">
            <a:extLst>
              <a:ext uri="{FF2B5EF4-FFF2-40B4-BE49-F238E27FC236}">
                <a16:creationId xmlns:a16="http://schemas.microsoft.com/office/drawing/2014/main" id="{B925C80B-3766-84FE-5E11-46B32DD4BC3A}"/>
              </a:ext>
            </a:extLst>
          </p:cNvPr>
          <p:cNvSpPr>
            <a:spLocks noGrp="1"/>
          </p:cNvSpPr>
          <p:nvPr>
            <p:ph type="ftr" sz="quarter" idx="11"/>
          </p:nvPr>
        </p:nvSpPr>
        <p:spPr/>
        <p:txBody>
          <a:bodyPr/>
          <a:lstStyle/>
          <a:p>
            <a:r>
              <a:rPr lang="it-IT"/>
              <a:t>Info day Euratom, 23 gennaio 2023</a:t>
            </a:r>
          </a:p>
        </p:txBody>
      </p:sp>
      <p:sp>
        <p:nvSpPr>
          <p:cNvPr id="7" name="Segnaposto numero diapositiva 6">
            <a:extLst>
              <a:ext uri="{FF2B5EF4-FFF2-40B4-BE49-F238E27FC236}">
                <a16:creationId xmlns:a16="http://schemas.microsoft.com/office/drawing/2014/main" id="{BBC660D5-C402-1430-F06D-23D20306C16E}"/>
              </a:ext>
            </a:extLst>
          </p:cNvPr>
          <p:cNvSpPr>
            <a:spLocks noGrp="1"/>
          </p:cNvSpPr>
          <p:nvPr>
            <p:ph type="sldNum" sz="quarter" idx="12"/>
          </p:nvPr>
        </p:nvSpPr>
        <p:spPr/>
        <p:txBody>
          <a:bodyPr/>
          <a:lstStyle/>
          <a:p>
            <a:fld id="{EC574D0A-5D7C-4690-B1AD-EE2ED5961728}" type="slidenum">
              <a:rPr lang="it-IT" smtClean="0"/>
              <a:t>‹N›</a:t>
            </a:fld>
            <a:endParaRPr lang="it-IT"/>
          </a:p>
        </p:txBody>
      </p:sp>
    </p:spTree>
    <p:extLst>
      <p:ext uri="{BB962C8B-B14F-4D97-AF65-F5344CB8AC3E}">
        <p14:creationId xmlns:p14="http://schemas.microsoft.com/office/powerpoint/2010/main" val="303814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F85ED89-9BDE-00ED-318B-89CA5CAF37A8}"/>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9CE22BC0-DA35-260A-AEA0-43082BE54BB2}"/>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5BE8B1B6-0E97-88D8-4539-7BE0092D5C2F}"/>
              </a:ext>
            </a:extLst>
          </p:cNvPr>
          <p:cNvSpPr>
            <a:spLocks noGrp="1"/>
          </p:cNvSpPr>
          <p:nvPr>
            <p:ph type="dt" sz="half" idx="10"/>
          </p:nvPr>
        </p:nvSpPr>
        <p:spPr/>
        <p:txBody>
          <a:bodyPr/>
          <a:lstStyle/>
          <a:p>
            <a:fld id="{352D1AD7-8D27-4FA2-B9FB-C6E9C54F26D5}" type="datetime1">
              <a:rPr lang="it-IT" smtClean="0"/>
              <a:t>26/05/2023</a:t>
            </a:fld>
            <a:endParaRPr lang="it-IT"/>
          </a:p>
        </p:txBody>
      </p:sp>
      <p:sp>
        <p:nvSpPr>
          <p:cNvPr id="5" name="Segnaposto piè di pagina 4">
            <a:extLst>
              <a:ext uri="{FF2B5EF4-FFF2-40B4-BE49-F238E27FC236}">
                <a16:creationId xmlns:a16="http://schemas.microsoft.com/office/drawing/2014/main" id="{9E7F5BAC-5119-5CB5-4A9D-D2E4DFA4094C}"/>
              </a:ext>
            </a:extLst>
          </p:cNvPr>
          <p:cNvSpPr>
            <a:spLocks noGrp="1"/>
          </p:cNvSpPr>
          <p:nvPr>
            <p:ph type="ftr" sz="quarter" idx="11"/>
          </p:nvPr>
        </p:nvSpPr>
        <p:spPr/>
        <p:txBody>
          <a:bodyPr/>
          <a:lstStyle>
            <a:lvl1pPr>
              <a:defRPr sz="1400" b="1"/>
            </a:lvl1pPr>
          </a:lstStyle>
          <a:p>
            <a:r>
              <a:rPr lang="en-US" dirty="0" err="1"/>
              <a:t>Incontro</a:t>
            </a:r>
            <a:r>
              <a:rPr lang="en-US" dirty="0"/>
              <a:t> </a:t>
            </a:r>
            <a:r>
              <a:rPr lang="en-US" dirty="0" err="1"/>
              <a:t>su</a:t>
            </a:r>
            <a:r>
              <a:rPr lang="en-US" dirty="0"/>
              <a:t> WP Euratom Fission 2023-2025, 29 </a:t>
            </a:r>
            <a:r>
              <a:rPr lang="en-US" dirty="0" err="1"/>
              <a:t>maggio</a:t>
            </a:r>
            <a:r>
              <a:rPr lang="en-US" dirty="0"/>
              <a:t> 2023</a:t>
            </a:r>
            <a:endParaRPr lang="it-IT" dirty="0"/>
          </a:p>
        </p:txBody>
      </p:sp>
      <p:sp>
        <p:nvSpPr>
          <p:cNvPr id="6" name="Segnaposto numero diapositiva 5">
            <a:extLst>
              <a:ext uri="{FF2B5EF4-FFF2-40B4-BE49-F238E27FC236}">
                <a16:creationId xmlns:a16="http://schemas.microsoft.com/office/drawing/2014/main" id="{95A3678F-62D7-E362-29BC-A00B3CB27DAF}"/>
              </a:ext>
            </a:extLst>
          </p:cNvPr>
          <p:cNvSpPr>
            <a:spLocks noGrp="1"/>
          </p:cNvSpPr>
          <p:nvPr>
            <p:ph type="sldNum" sz="quarter" idx="12"/>
          </p:nvPr>
        </p:nvSpPr>
        <p:spPr/>
        <p:txBody>
          <a:bodyPr/>
          <a:lstStyle/>
          <a:p>
            <a:fld id="{9E8BE3B4-FF9C-4704-BEFF-9C377925DE60}" type="slidenum">
              <a:rPr lang="it-IT" smtClean="0"/>
              <a:t>‹N›</a:t>
            </a:fld>
            <a:endParaRPr lang="it-IT"/>
          </a:p>
        </p:txBody>
      </p:sp>
    </p:spTree>
    <p:extLst>
      <p:ext uri="{BB962C8B-B14F-4D97-AF65-F5344CB8AC3E}">
        <p14:creationId xmlns:p14="http://schemas.microsoft.com/office/powerpoint/2010/main" val="61039756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A137F82-7D2A-1B2D-7715-EE48BCB60A8E}"/>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CC1A29E7-DA80-B445-0DC2-3B8AC3AA465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71E069E2-69A8-4B9B-D25D-D99C0B71FE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3D627DA5-C67D-4B13-4ACB-84EF3643D21E}"/>
              </a:ext>
            </a:extLst>
          </p:cNvPr>
          <p:cNvSpPr>
            <a:spLocks noGrp="1"/>
          </p:cNvSpPr>
          <p:nvPr>
            <p:ph type="dt" sz="half" idx="10"/>
          </p:nvPr>
        </p:nvSpPr>
        <p:spPr/>
        <p:txBody>
          <a:bodyPr/>
          <a:lstStyle/>
          <a:p>
            <a:fld id="{AE00E19C-38F8-47E4-AD9F-DE01C2E6A961}" type="datetime1">
              <a:rPr lang="it-IT" smtClean="0"/>
              <a:t>26/05/2023</a:t>
            </a:fld>
            <a:endParaRPr lang="it-IT"/>
          </a:p>
        </p:txBody>
      </p:sp>
      <p:sp>
        <p:nvSpPr>
          <p:cNvPr id="6" name="Segnaposto piè di pagina 5">
            <a:extLst>
              <a:ext uri="{FF2B5EF4-FFF2-40B4-BE49-F238E27FC236}">
                <a16:creationId xmlns:a16="http://schemas.microsoft.com/office/drawing/2014/main" id="{12D72C18-C7EF-9536-1805-393786AF7433}"/>
              </a:ext>
            </a:extLst>
          </p:cNvPr>
          <p:cNvSpPr>
            <a:spLocks noGrp="1"/>
          </p:cNvSpPr>
          <p:nvPr>
            <p:ph type="ftr" sz="quarter" idx="11"/>
          </p:nvPr>
        </p:nvSpPr>
        <p:spPr/>
        <p:txBody>
          <a:bodyPr/>
          <a:lstStyle/>
          <a:p>
            <a:r>
              <a:rPr lang="it-IT"/>
              <a:t>Info day Euratom, 23 gennaio 2023</a:t>
            </a:r>
          </a:p>
        </p:txBody>
      </p:sp>
      <p:sp>
        <p:nvSpPr>
          <p:cNvPr id="7" name="Segnaposto numero diapositiva 6">
            <a:extLst>
              <a:ext uri="{FF2B5EF4-FFF2-40B4-BE49-F238E27FC236}">
                <a16:creationId xmlns:a16="http://schemas.microsoft.com/office/drawing/2014/main" id="{4E5206E1-CF7B-6578-A5EA-971B4279C55B}"/>
              </a:ext>
            </a:extLst>
          </p:cNvPr>
          <p:cNvSpPr>
            <a:spLocks noGrp="1"/>
          </p:cNvSpPr>
          <p:nvPr>
            <p:ph type="sldNum" sz="quarter" idx="12"/>
          </p:nvPr>
        </p:nvSpPr>
        <p:spPr/>
        <p:txBody>
          <a:bodyPr/>
          <a:lstStyle/>
          <a:p>
            <a:fld id="{EC574D0A-5D7C-4690-B1AD-EE2ED5961728}" type="slidenum">
              <a:rPr lang="it-IT" smtClean="0"/>
              <a:t>‹N›</a:t>
            </a:fld>
            <a:endParaRPr lang="it-IT"/>
          </a:p>
        </p:txBody>
      </p:sp>
    </p:spTree>
    <p:extLst>
      <p:ext uri="{BB962C8B-B14F-4D97-AF65-F5344CB8AC3E}">
        <p14:creationId xmlns:p14="http://schemas.microsoft.com/office/powerpoint/2010/main" val="368822096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07F9B18-7C68-3453-B929-CD03FA45D3F5}"/>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BADB4135-8E1F-D0A0-649B-F33B4A1B976E}"/>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7E770CF6-0C91-5188-CF92-63C8CA215B5A}"/>
              </a:ext>
            </a:extLst>
          </p:cNvPr>
          <p:cNvSpPr>
            <a:spLocks noGrp="1"/>
          </p:cNvSpPr>
          <p:nvPr>
            <p:ph type="dt" sz="half" idx="10"/>
          </p:nvPr>
        </p:nvSpPr>
        <p:spPr/>
        <p:txBody>
          <a:bodyPr/>
          <a:lstStyle/>
          <a:p>
            <a:fld id="{C525A7F5-3972-416C-8488-2927D2F89149}" type="datetime1">
              <a:rPr lang="it-IT" smtClean="0"/>
              <a:t>26/05/2023</a:t>
            </a:fld>
            <a:endParaRPr lang="it-IT"/>
          </a:p>
        </p:txBody>
      </p:sp>
      <p:sp>
        <p:nvSpPr>
          <p:cNvPr id="5" name="Segnaposto piè di pagina 4">
            <a:extLst>
              <a:ext uri="{FF2B5EF4-FFF2-40B4-BE49-F238E27FC236}">
                <a16:creationId xmlns:a16="http://schemas.microsoft.com/office/drawing/2014/main" id="{D2EE415A-F705-C657-AFE4-40BA1123D09D}"/>
              </a:ext>
            </a:extLst>
          </p:cNvPr>
          <p:cNvSpPr>
            <a:spLocks noGrp="1"/>
          </p:cNvSpPr>
          <p:nvPr>
            <p:ph type="ftr" sz="quarter" idx="11"/>
          </p:nvPr>
        </p:nvSpPr>
        <p:spPr/>
        <p:txBody>
          <a:bodyPr/>
          <a:lstStyle/>
          <a:p>
            <a:r>
              <a:rPr lang="it-IT"/>
              <a:t>Info day Euratom, 23 gennaio 2023</a:t>
            </a:r>
          </a:p>
        </p:txBody>
      </p:sp>
      <p:sp>
        <p:nvSpPr>
          <p:cNvPr id="6" name="Segnaposto numero diapositiva 5">
            <a:extLst>
              <a:ext uri="{FF2B5EF4-FFF2-40B4-BE49-F238E27FC236}">
                <a16:creationId xmlns:a16="http://schemas.microsoft.com/office/drawing/2014/main" id="{1A98ADCD-7CFC-BD20-5965-1B08974A1EDF}"/>
              </a:ext>
            </a:extLst>
          </p:cNvPr>
          <p:cNvSpPr>
            <a:spLocks noGrp="1"/>
          </p:cNvSpPr>
          <p:nvPr>
            <p:ph type="sldNum" sz="quarter" idx="12"/>
          </p:nvPr>
        </p:nvSpPr>
        <p:spPr/>
        <p:txBody>
          <a:bodyPr/>
          <a:lstStyle/>
          <a:p>
            <a:fld id="{EC574D0A-5D7C-4690-B1AD-EE2ED5961728}" type="slidenum">
              <a:rPr lang="it-IT" smtClean="0"/>
              <a:t>‹N›</a:t>
            </a:fld>
            <a:endParaRPr lang="it-IT"/>
          </a:p>
        </p:txBody>
      </p:sp>
    </p:spTree>
    <p:extLst>
      <p:ext uri="{BB962C8B-B14F-4D97-AF65-F5344CB8AC3E}">
        <p14:creationId xmlns:p14="http://schemas.microsoft.com/office/powerpoint/2010/main" val="306641636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671DA581-6EC1-CC43-E6EF-5FF31F618176}"/>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ECBA0518-B05C-4106-348E-6E47901A7B81}"/>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47973C57-35C2-3E22-D46B-2AA4CAF21268}"/>
              </a:ext>
            </a:extLst>
          </p:cNvPr>
          <p:cNvSpPr>
            <a:spLocks noGrp="1"/>
          </p:cNvSpPr>
          <p:nvPr>
            <p:ph type="dt" sz="half" idx="10"/>
          </p:nvPr>
        </p:nvSpPr>
        <p:spPr/>
        <p:txBody>
          <a:bodyPr/>
          <a:lstStyle/>
          <a:p>
            <a:fld id="{1569760D-1DC9-413B-905E-899FA41A75C4}" type="datetime1">
              <a:rPr lang="it-IT" smtClean="0"/>
              <a:t>26/05/2023</a:t>
            </a:fld>
            <a:endParaRPr lang="it-IT"/>
          </a:p>
        </p:txBody>
      </p:sp>
      <p:sp>
        <p:nvSpPr>
          <p:cNvPr id="5" name="Segnaposto piè di pagina 4">
            <a:extLst>
              <a:ext uri="{FF2B5EF4-FFF2-40B4-BE49-F238E27FC236}">
                <a16:creationId xmlns:a16="http://schemas.microsoft.com/office/drawing/2014/main" id="{92FE0DF0-7BCB-CD51-7151-63749BD40058}"/>
              </a:ext>
            </a:extLst>
          </p:cNvPr>
          <p:cNvSpPr>
            <a:spLocks noGrp="1"/>
          </p:cNvSpPr>
          <p:nvPr>
            <p:ph type="ftr" sz="quarter" idx="11"/>
          </p:nvPr>
        </p:nvSpPr>
        <p:spPr/>
        <p:txBody>
          <a:bodyPr/>
          <a:lstStyle/>
          <a:p>
            <a:r>
              <a:rPr lang="it-IT"/>
              <a:t>Info day Euratom, 23 gennaio 2023</a:t>
            </a:r>
          </a:p>
        </p:txBody>
      </p:sp>
      <p:sp>
        <p:nvSpPr>
          <p:cNvPr id="6" name="Segnaposto numero diapositiva 5">
            <a:extLst>
              <a:ext uri="{FF2B5EF4-FFF2-40B4-BE49-F238E27FC236}">
                <a16:creationId xmlns:a16="http://schemas.microsoft.com/office/drawing/2014/main" id="{47A12E54-2B03-285F-DE53-24E2F443CD26}"/>
              </a:ext>
            </a:extLst>
          </p:cNvPr>
          <p:cNvSpPr>
            <a:spLocks noGrp="1"/>
          </p:cNvSpPr>
          <p:nvPr>
            <p:ph type="sldNum" sz="quarter" idx="12"/>
          </p:nvPr>
        </p:nvSpPr>
        <p:spPr/>
        <p:txBody>
          <a:bodyPr/>
          <a:lstStyle/>
          <a:p>
            <a:fld id="{EC574D0A-5D7C-4690-B1AD-EE2ED5961728}" type="slidenum">
              <a:rPr lang="it-IT" smtClean="0"/>
              <a:t>‹N›</a:t>
            </a:fld>
            <a:endParaRPr lang="it-IT"/>
          </a:p>
        </p:txBody>
      </p:sp>
    </p:spTree>
    <p:extLst>
      <p:ext uri="{BB962C8B-B14F-4D97-AF65-F5344CB8AC3E}">
        <p14:creationId xmlns:p14="http://schemas.microsoft.com/office/powerpoint/2010/main" val="41383702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A198E2E-4BD6-B4DC-1CFD-1F071908B292}"/>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45D98498-3C1A-80B9-8C7A-276F04204C9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5C2C4FC1-D0E7-8E52-7552-17F2D1A19D38}"/>
              </a:ext>
            </a:extLst>
          </p:cNvPr>
          <p:cNvSpPr>
            <a:spLocks noGrp="1"/>
          </p:cNvSpPr>
          <p:nvPr>
            <p:ph type="dt" sz="half" idx="10"/>
          </p:nvPr>
        </p:nvSpPr>
        <p:spPr/>
        <p:txBody>
          <a:bodyPr/>
          <a:lstStyle/>
          <a:p>
            <a:fld id="{76ED35AC-3A2E-49CA-9949-4B41F1E39498}" type="datetime1">
              <a:rPr lang="it-IT" smtClean="0"/>
              <a:t>26/05/2023</a:t>
            </a:fld>
            <a:endParaRPr lang="it-IT"/>
          </a:p>
        </p:txBody>
      </p:sp>
      <p:sp>
        <p:nvSpPr>
          <p:cNvPr id="5" name="Segnaposto piè di pagina 4">
            <a:extLst>
              <a:ext uri="{FF2B5EF4-FFF2-40B4-BE49-F238E27FC236}">
                <a16:creationId xmlns:a16="http://schemas.microsoft.com/office/drawing/2014/main" id="{E7E45097-2CC6-B736-5972-E4643AD7A6A8}"/>
              </a:ext>
            </a:extLst>
          </p:cNvPr>
          <p:cNvSpPr>
            <a:spLocks noGrp="1"/>
          </p:cNvSpPr>
          <p:nvPr>
            <p:ph type="ftr" sz="quarter" idx="11"/>
          </p:nvPr>
        </p:nvSpPr>
        <p:spPr/>
        <p:txBody>
          <a:bodyPr/>
          <a:lstStyle/>
          <a:p>
            <a:r>
              <a:rPr lang="en-US" dirty="0" err="1"/>
              <a:t>Incontro</a:t>
            </a:r>
            <a:r>
              <a:rPr lang="en-US" dirty="0"/>
              <a:t> </a:t>
            </a:r>
            <a:r>
              <a:rPr lang="en-US" dirty="0" err="1"/>
              <a:t>su</a:t>
            </a:r>
            <a:r>
              <a:rPr lang="en-US" dirty="0"/>
              <a:t> WP Euratom Fission 2023-2025, 29 </a:t>
            </a:r>
            <a:r>
              <a:rPr lang="en-US" dirty="0" err="1"/>
              <a:t>maggio</a:t>
            </a:r>
            <a:r>
              <a:rPr lang="en-US" dirty="0"/>
              <a:t> 2023</a:t>
            </a:r>
            <a:endParaRPr lang="it-IT" dirty="0"/>
          </a:p>
        </p:txBody>
      </p:sp>
      <p:sp>
        <p:nvSpPr>
          <p:cNvPr id="6" name="Segnaposto numero diapositiva 5">
            <a:extLst>
              <a:ext uri="{FF2B5EF4-FFF2-40B4-BE49-F238E27FC236}">
                <a16:creationId xmlns:a16="http://schemas.microsoft.com/office/drawing/2014/main" id="{ED6A7E70-7D47-1440-8331-082997F516D4}"/>
              </a:ext>
            </a:extLst>
          </p:cNvPr>
          <p:cNvSpPr>
            <a:spLocks noGrp="1"/>
          </p:cNvSpPr>
          <p:nvPr>
            <p:ph type="sldNum" sz="quarter" idx="12"/>
          </p:nvPr>
        </p:nvSpPr>
        <p:spPr/>
        <p:txBody>
          <a:bodyPr/>
          <a:lstStyle/>
          <a:p>
            <a:fld id="{9E8BE3B4-FF9C-4704-BEFF-9C377925DE60}" type="slidenum">
              <a:rPr lang="it-IT" smtClean="0"/>
              <a:t>‹N›</a:t>
            </a:fld>
            <a:endParaRPr lang="it-IT"/>
          </a:p>
        </p:txBody>
      </p:sp>
    </p:spTree>
    <p:extLst>
      <p:ext uri="{BB962C8B-B14F-4D97-AF65-F5344CB8AC3E}">
        <p14:creationId xmlns:p14="http://schemas.microsoft.com/office/powerpoint/2010/main" val="39822909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CF15606-0148-16D6-955E-98F44A26DD40}"/>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4250C995-FFEF-8BA5-3D15-CBEBAA1FC425}"/>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31BFD809-346D-E6A0-4E7E-32737A80AACC}"/>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49CBF7B3-0D97-DB91-4434-A7E2332DE0CC}"/>
              </a:ext>
            </a:extLst>
          </p:cNvPr>
          <p:cNvSpPr>
            <a:spLocks noGrp="1"/>
          </p:cNvSpPr>
          <p:nvPr>
            <p:ph type="dt" sz="half" idx="10"/>
          </p:nvPr>
        </p:nvSpPr>
        <p:spPr/>
        <p:txBody>
          <a:bodyPr/>
          <a:lstStyle/>
          <a:p>
            <a:fld id="{4050D618-27AD-4149-A4C3-9772B8E202BB}" type="datetime1">
              <a:rPr lang="it-IT" smtClean="0"/>
              <a:t>26/05/2023</a:t>
            </a:fld>
            <a:endParaRPr lang="it-IT"/>
          </a:p>
        </p:txBody>
      </p:sp>
      <p:sp>
        <p:nvSpPr>
          <p:cNvPr id="6" name="Segnaposto piè di pagina 5">
            <a:extLst>
              <a:ext uri="{FF2B5EF4-FFF2-40B4-BE49-F238E27FC236}">
                <a16:creationId xmlns:a16="http://schemas.microsoft.com/office/drawing/2014/main" id="{70BC503A-54ED-7DF5-80D1-A4E48530946B}"/>
              </a:ext>
            </a:extLst>
          </p:cNvPr>
          <p:cNvSpPr>
            <a:spLocks noGrp="1"/>
          </p:cNvSpPr>
          <p:nvPr>
            <p:ph type="ftr" sz="quarter" idx="11"/>
          </p:nvPr>
        </p:nvSpPr>
        <p:spPr/>
        <p:txBody>
          <a:bodyPr/>
          <a:lstStyle/>
          <a:p>
            <a:r>
              <a:rPr lang="en-US" dirty="0" err="1"/>
              <a:t>Incontro</a:t>
            </a:r>
            <a:r>
              <a:rPr lang="en-US" dirty="0"/>
              <a:t> </a:t>
            </a:r>
            <a:r>
              <a:rPr lang="en-US" dirty="0" err="1"/>
              <a:t>su</a:t>
            </a:r>
            <a:r>
              <a:rPr lang="en-US" dirty="0"/>
              <a:t> WP Euratom Fission 2023-2025, 29 </a:t>
            </a:r>
            <a:r>
              <a:rPr lang="en-US" dirty="0" err="1"/>
              <a:t>maggio</a:t>
            </a:r>
            <a:r>
              <a:rPr lang="en-US" dirty="0"/>
              <a:t> 2023</a:t>
            </a:r>
            <a:endParaRPr lang="it-IT" dirty="0"/>
          </a:p>
        </p:txBody>
      </p:sp>
      <p:sp>
        <p:nvSpPr>
          <p:cNvPr id="7" name="Segnaposto numero diapositiva 6">
            <a:extLst>
              <a:ext uri="{FF2B5EF4-FFF2-40B4-BE49-F238E27FC236}">
                <a16:creationId xmlns:a16="http://schemas.microsoft.com/office/drawing/2014/main" id="{D6A8CFAF-2F42-E246-5D44-B7F82E49F2C7}"/>
              </a:ext>
            </a:extLst>
          </p:cNvPr>
          <p:cNvSpPr>
            <a:spLocks noGrp="1"/>
          </p:cNvSpPr>
          <p:nvPr>
            <p:ph type="sldNum" sz="quarter" idx="12"/>
          </p:nvPr>
        </p:nvSpPr>
        <p:spPr/>
        <p:txBody>
          <a:bodyPr/>
          <a:lstStyle/>
          <a:p>
            <a:fld id="{9E8BE3B4-FF9C-4704-BEFF-9C377925DE60}" type="slidenum">
              <a:rPr lang="it-IT" smtClean="0"/>
              <a:t>‹N›</a:t>
            </a:fld>
            <a:endParaRPr lang="it-IT"/>
          </a:p>
        </p:txBody>
      </p:sp>
    </p:spTree>
    <p:extLst>
      <p:ext uri="{BB962C8B-B14F-4D97-AF65-F5344CB8AC3E}">
        <p14:creationId xmlns:p14="http://schemas.microsoft.com/office/powerpoint/2010/main" val="30323706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B403142-F3D9-6BA5-BE45-B4BE2F1398A1}"/>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4E82F9F9-FE23-C5D7-DFA6-71D01CB6435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9EBAFC50-31FB-152A-FF18-54254E98DB9C}"/>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59CADBC2-726B-19E3-ADA8-99D215B8CD1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564E05D8-1AA1-3685-64F3-AE11F59EA70D}"/>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42C28262-1720-DAAB-2D36-79B4AE81F3C9}"/>
              </a:ext>
            </a:extLst>
          </p:cNvPr>
          <p:cNvSpPr>
            <a:spLocks noGrp="1"/>
          </p:cNvSpPr>
          <p:nvPr>
            <p:ph type="dt" sz="half" idx="10"/>
          </p:nvPr>
        </p:nvSpPr>
        <p:spPr/>
        <p:txBody>
          <a:bodyPr/>
          <a:lstStyle/>
          <a:p>
            <a:fld id="{E5F6C9C7-31CA-4D60-B1F9-1D0D7DD9CD6D}" type="datetime1">
              <a:rPr lang="it-IT" smtClean="0"/>
              <a:t>26/05/2023</a:t>
            </a:fld>
            <a:endParaRPr lang="it-IT"/>
          </a:p>
        </p:txBody>
      </p:sp>
      <p:sp>
        <p:nvSpPr>
          <p:cNvPr id="8" name="Segnaposto piè di pagina 7">
            <a:extLst>
              <a:ext uri="{FF2B5EF4-FFF2-40B4-BE49-F238E27FC236}">
                <a16:creationId xmlns:a16="http://schemas.microsoft.com/office/drawing/2014/main" id="{50BBBEEE-42FC-B430-B55A-F410178636B5}"/>
              </a:ext>
            </a:extLst>
          </p:cNvPr>
          <p:cNvSpPr>
            <a:spLocks noGrp="1"/>
          </p:cNvSpPr>
          <p:nvPr>
            <p:ph type="ftr" sz="quarter" idx="11"/>
          </p:nvPr>
        </p:nvSpPr>
        <p:spPr/>
        <p:txBody>
          <a:bodyPr/>
          <a:lstStyle/>
          <a:p>
            <a:r>
              <a:rPr lang="en-US" dirty="0" err="1"/>
              <a:t>Incontro</a:t>
            </a:r>
            <a:r>
              <a:rPr lang="en-US" dirty="0"/>
              <a:t> </a:t>
            </a:r>
            <a:r>
              <a:rPr lang="en-US" dirty="0" err="1"/>
              <a:t>su</a:t>
            </a:r>
            <a:r>
              <a:rPr lang="en-US" dirty="0"/>
              <a:t> WP Euratom Fission 2023-2025, 29 </a:t>
            </a:r>
            <a:r>
              <a:rPr lang="en-US" dirty="0" err="1"/>
              <a:t>maggio</a:t>
            </a:r>
            <a:r>
              <a:rPr lang="en-US" dirty="0"/>
              <a:t> 2023</a:t>
            </a:r>
            <a:endParaRPr lang="it-IT" dirty="0"/>
          </a:p>
        </p:txBody>
      </p:sp>
      <p:sp>
        <p:nvSpPr>
          <p:cNvPr id="9" name="Segnaposto numero diapositiva 8">
            <a:extLst>
              <a:ext uri="{FF2B5EF4-FFF2-40B4-BE49-F238E27FC236}">
                <a16:creationId xmlns:a16="http://schemas.microsoft.com/office/drawing/2014/main" id="{22A4818A-1BF7-A827-CEA9-E80BCA304BCE}"/>
              </a:ext>
            </a:extLst>
          </p:cNvPr>
          <p:cNvSpPr>
            <a:spLocks noGrp="1"/>
          </p:cNvSpPr>
          <p:nvPr>
            <p:ph type="sldNum" sz="quarter" idx="12"/>
          </p:nvPr>
        </p:nvSpPr>
        <p:spPr/>
        <p:txBody>
          <a:bodyPr/>
          <a:lstStyle/>
          <a:p>
            <a:fld id="{9E8BE3B4-FF9C-4704-BEFF-9C377925DE60}" type="slidenum">
              <a:rPr lang="it-IT" smtClean="0"/>
              <a:t>‹N›</a:t>
            </a:fld>
            <a:endParaRPr lang="it-IT"/>
          </a:p>
        </p:txBody>
      </p:sp>
    </p:spTree>
    <p:extLst>
      <p:ext uri="{BB962C8B-B14F-4D97-AF65-F5344CB8AC3E}">
        <p14:creationId xmlns:p14="http://schemas.microsoft.com/office/powerpoint/2010/main" val="3886209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C3841AE-D696-DEED-E0C0-D420F886A599}"/>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33E88801-E4A3-1544-EF21-0F0358127EFA}"/>
              </a:ext>
            </a:extLst>
          </p:cNvPr>
          <p:cNvSpPr>
            <a:spLocks noGrp="1"/>
          </p:cNvSpPr>
          <p:nvPr>
            <p:ph type="dt" sz="half" idx="10"/>
          </p:nvPr>
        </p:nvSpPr>
        <p:spPr/>
        <p:txBody>
          <a:bodyPr/>
          <a:lstStyle/>
          <a:p>
            <a:fld id="{46704DD4-13B7-4887-A08D-1357D48CDCD4}" type="datetime1">
              <a:rPr lang="it-IT" smtClean="0"/>
              <a:t>26/05/2023</a:t>
            </a:fld>
            <a:endParaRPr lang="it-IT"/>
          </a:p>
        </p:txBody>
      </p:sp>
      <p:sp>
        <p:nvSpPr>
          <p:cNvPr id="4" name="Segnaposto piè di pagina 3">
            <a:extLst>
              <a:ext uri="{FF2B5EF4-FFF2-40B4-BE49-F238E27FC236}">
                <a16:creationId xmlns:a16="http://schemas.microsoft.com/office/drawing/2014/main" id="{B8723127-C2E6-4B4F-8DBF-64B316EA826A}"/>
              </a:ext>
            </a:extLst>
          </p:cNvPr>
          <p:cNvSpPr>
            <a:spLocks noGrp="1"/>
          </p:cNvSpPr>
          <p:nvPr>
            <p:ph type="ftr" sz="quarter" idx="11"/>
          </p:nvPr>
        </p:nvSpPr>
        <p:spPr/>
        <p:txBody>
          <a:bodyPr/>
          <a:lstStyle/>
          <a:p>
            <a:r>
              <a:rPr lang="en-US" dirty="0" err="1"/>
              <a:t>Incontro</a:t>
            </a:r>
            <a:r>
              <a:rPr lang="en-US" dirty="0"/>
              <a:t> </a:t>
            </a:r>
            <a:r>
              <a:rPr lang="en-US" dirty="0" err="1"/>
              <a:t>su</a:t>
            </a:r>
            <a:r>
              <a:rPr lang="en-US" dirty="0"/>
              <a:t> WP Euratom Fission 2023-2025, 29 </a:t>
            </a:r>
            <a:r>
              <a:rPr lang="en-US" dirty="0" err="1"/>
              <a:t>maggio</a:t>
            </a:r>
            <a:r>
              <a:rPr lang="en-US" dirty="0"/>
              <a:t> 2023</a:t>
            </a:r>
            <a:endParaRPr lang="it-IT" dirty="0"/>
          </a:p>
        </p:txBody>
      </p:sp>
      <p:sp>
        <p:nvSpPr>
          <p:cNvPr id="5" name="Segnaposto numero diapositiva 4">
            <a:extLst>
              <a:ext uri="{FF2B5EF4-FFF2-40B4-BE49-F238E27FC236}">
                <a16:creationId xmlns:a16="http://schemas.microsoft.com/office/drawing/2014/main" id="{A95C0AB1-D917-65B5-E5B2-496417B49C71}"/>
              </a:ext>
            </a:extLst>
          </p:cNvPr>
          <p:cNvSpPr>
            <a:spLocks noGrp="1"/>
          </p:cNvSpPr>
          <p:nvPr>
            <p:ph type="sldNum" sz="quarter" idx="12"/>
          </p:nvPr>
        </p:nvSpPr>
        <p:spPr/>
        <p:txBody>
          <a:bodyPr/>
          <a:lstStyle/>
          <a:p>
            <a:fld id="{9E8BE3B4-FF9C-4704-BEFF-9C377925DE60}" type="slidenum">
              <a:rPr lang="it-IT" smtClean="0"/>
              <a:t>‹N›</a:t>
            </a:fld>
            <a:endParaRPr lang="it-IT"/>
          </a:p>
        </p:txBody>
      </p:sp>
    </p:spTree>
    <p:extLst>
      <p:ext uri="{BB962C8B-B14F-4D97-AF65-F5344CB8AC3E}">
        <p14:creationId xmlns:p14="http://schemas.microsoft.com/office/powerpoint/2010/main" val="1668273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C368EDE2-ED08-6EB5-6F1C-D770448570CB}"/>
              </a:ext>
            </a:extLst>
          </p:cNvPr>
          <p:cNvSpPr>
            <a:spLocks noGrp="1"/>
          </p:cNvSpPr>
          <p:nvPr>
            <p:ph type="dt" sz="half" idx="10"/>
          </p:nvPr>
        </p:nvSpPr>
        <p:spPr/>
        <p:txBody>
          <a:bodyPr/>
          <a:lstStyle/>
          <a:p>
            <a:fld id="{DE342AF8-8372-4A65-8339-DB45A54FB5AB}" type="datetime1">
              <a:rPr lang="it-IT" smtClean="0"/>
              <a:t>26/05/2023</a:t>
            </a:fld>
            <a:endParaRPr lang="it-IT"/>
          </a:p>
        </p:txBody>
      </p:sp>
      <p:sp>
        <p:nvSpPr>
          <p:cNvPr id="3" name="Segnaposto piè di pagina 2">
            <a:extLst>
              <a:ext uri="{FF2B5EF4-FFF2-40B4-BE49-F238E27FC236}">
                <a16:creationId xmlns:a16="http://schemas.microsoft.com/office/drawing/2014/main" id="{E582056B-36CA-C657-EE4D-B65D3973BE62}"/>
              </a:ext>
            </a:extLst>
          </p:cNvPr>
          <p:cNvSpPr>
            <a:spLocks noGrp="1"/>
          </p:cNvSpPr>
          <p:nvPr>
            <p:ph type="ftr" sz="quarter" idx="11"/>
          </p:nvPr>
        </p:nvSpPr>
        <p:spPr/>
        <p:txBody>
          <a:bodyPr/>
          <a:lstStyle/>
          <a:p>
            <a:r>
              <a:rPr lang="en-US" dirty="0" err="1"/>
              <a:t>Incontro</a:t>
            </a:r>
            <a:r>
              <a:rPr lang="en-US" dirty="0"/>
              <a:t> </a:t>
            </a:r>
            <a:r>
              <a:rPr lang="en-US" dirty="0" err="1"/>
              <a:t>su</a:t>
            </a:r>
            <a:r>
              <a:rPr lang="en-US" dirty="0"/>
              <a:t> WP Euratom Fission 2023-2025, 29 </a:t>
            </a:r>
            <a:r>
              <a:rPr lang="en-US" dirty="0" err="1"/>
              <a:t>maggio</a:t>
            </a:r>
            <a:r>
              <a:rPr lang="en-US" dirty="0"/>
              <a:t> 2023</a:t>
            </a:r>
            <a:endParaRPr lang="it-IT" dirty="0"/>
          </a:p>
        </p:txBody>
      </p:sp>
      <p:sp>
        <p:nvSpPr>
          <p:cNvPr id="4" name="Segnaposto numero diapositiva 3">
            <a:extLst>
              <a:ext uri="{FF2B5EF4-FFF2-40B4-BE49-F238E27FC236}">
                <a16:creationId xmlns:a16="http://schemas.microsoft.com/office/drawing/2014/main" id="{CFBA106B-6DBC-0C03-8D41-269D46D8E428}"/>
              </a:ext>
            </a:extLst>
          </p:cNvPr>
          <p:cNvSpPr>
            <a:spLocks noGrp="1"/>
          </p:cNvSpPr>
          <p:nvPr>
            <p:ph type="sldNum" sz="quarter" idx="12"/>
          </p:nvPr>
        </p:nvSpPr>
        <p:spPr/>
        <p:txBody>
          <a:bodyPr/>
          <a:lstStyle/>
          <a:p>
            <a:fld id="{9E8BE3B4-FF9C-4704-BEFF-9C377925DE60}" type="slidenum">
              <a:rPr lang="it-IT" smtClean="0"/>
              <a:t>‹N›</a:t>
            </a:fld>
            <a:endParaRPr lang="it-IT"/>
          </a:p>
        </p:txBody>
      </p:sp>
    </p:spTree>
    <p:extLst>
      <p:ext uri="{BB962C8B-B14F-4D97-AF65-F5344CB8AC3E}">
        <p14:creationId xmlns:p14="http://schemas.microsoft.com/office/powerpoint/2010/main" val="7450643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D74335A-9770-5BDD-F692-E48FD3B85A6D}"/>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73F84A84-F5CC-743D-FDA0-4D22E09F60D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9CB38FD9-23A9-FC4C-F69B-9826F863CE0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E4B927C6-DE9A-D296-A41A-F424CEB3C6C8}"/>
              </a:ext>
            </a:extLst>
          </p:cNvPr>
          <p:cNvSpPr>
            <a:spLocks noGrp="1"/>
          </p:cNvSpPr>
          <p:nvPr>
            <p:ph type="dt" sz="half" idx="10"/>
          </p:nvPr>
        </p:nvSpPr>
        <p:spPr/>
        <p:txBody>
          <a:bodyPr/>
          <a:lstStyle/>
          <a:p>
            <a:fld id="{2ADF843A-CC71-4D45-9B09-5438E5684B32}" type="datetime1">
              <a:rPr lang="it-IT" smtClean="0"/>
              <a:t>26/05/2023</a:t>
            </a:fld>
            <a:endParaRPr lang="it-IT"/>
          </a:p>
        </p:txBody>
      </p:sp>
      <p:sp>
        <p:nvSpPr>
          <p:cNvPr id="6" name="Segnaposto piè di pagina 5">
            <a:extLst>
              <a:ext uri="{FF2B5EF4-FFF2-40B4-BE49-F238E27FC236}">
                <a16:creationId xmlns:a16="http://schemas.microsoft.com/office/drawing/2014/main" id="{2442BF9C-8AEC-A841-0D5B-CFDF16923E19}"/>
              </a:ext>
            </a:extLst>
          </p:cNvPr>
          <p:cNvSpPr>
            <a:spLocks noGrp="1"/>
          </p:cNvSpPr>
          <p:nvPr>
            <p:ph type="ftr" sz="quarter" idx="11"/>
          </p:nvPr>
        </p:nvSpPr>
        <p:spPr/>
        <p:txBody>
          <a:bodyPr/>
          <a:lstStyle/>
          <a:p>
            <a:r>
              <a:rPr lang="en-US" dirty="0" err="1"/>
              <a:t>Incontro</a:t>
            </a:r>
            <a:r>
              <a:rPr lang="en-US" dirty="0"/>
              <a:t> </a:t>
            </a:r>
            <a:r>
              <a:rPr lang="en-US" dirty="0" err="1"/>
              <a:t>su</a:t>
            </a:r>
            <a:r>
              <a:rPr lang="en-US" dirty="0"/>
              <a:t> WP Euratom Fission 2023-2025, 29 </a:t>
            </a:r>
            <a:r>
              <a:rPr lang="en-US" dirty="0" err="1"/>
              <a:t>maggio</a:t>
            </a:r>
            <a:r>
              <a:rPr lang="en-US" dirty="0"/>
              <a:t> 2023</a:t>
            </a:r>
            <a:endParaRPr lang="it-IT" dirty="0"/>
          </a:p>
        </p:txBody>
      </p:sp>
      <p:sp>
        <p:nvSpPr>
          <p:cNvPr id="7" name="Segnaposto numero diapositiva 6">
            <a:extLst>
              <a:ext uri="{FF2B5EF4-FFF2-40B4-BE49-F238E27FC236}">
                <a16:creationId xmlns:a16="http://schemas.microsoft.com/office/drawing/2014/main" id="{564012A7-2F70-8461-206F-5C0341488864}"/>
              </a:ext>
            </a:extLst>
          </p:cNvPr>
          <p:cNvSpPr>
            <a:spLocks noGrp="1"/>
          </p:cNvSpPr>
          <p:nvPr>
            <p:ph type="sldNum" sz="quarter" idx="12"/>
          </p:nvPr>
        </p:nvSpPr>
        <p:spPr/>
        <p:txBody>
          <a:bodyPr/>
          <a:lstStyle/>
          <a:p>
            <a:fld id="{9E8BE3B4-FF9C-4704-BEFF-9C377925DE60}" type="slidenum">
              <a:rPr lang="it-IT" smtClean="0"/>
              <a:t>‹N›</a:t>
            </a:fld>
            <a:endParaRPr lang="it-IT"/>
          </a:p>
        </p:txBody>
      </p:sp>
    </p:spTree>
    <p:extLst>
      <p:ext uri="{BB962C8B-B14F-4D97-AF65-F5344CB8AC3E}">
        <p14:creationId xmlns:p14="http://schemas.microsoft.com/office/powerpoint/2010/main" val="35215552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8CC25DF-02BC-390B-7E8C-CACF1279F4C3}"/>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BA218C07-6204-EB06-C890-82C453FE6C4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D0628EA6-E90D-6483-F584-B4EA132EE32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3AF04BF3-A967-8C0C-9105-659B9C2D72A3}"/>
              </a:ext>
            </a:extLst>
          </p:cNvPr>
          <p:cNvSpPr>
            <a:spLocks noGrp="1"/>
          </p:cNvSpPr>
          <p:nvPr>
            <p:ph type="dt" sz="half" idx="10"/>
          </p:nvPr>
        </p:nvSpPr>
        <p:spPr/>
        <p:txBody>
          <a:bodyPr/>
          <a:lstStyle/>
          <a:p>
            <a:fld id="{8236D562-A2DB-4970-B208-69598C3BE269}" type="datetime1">
              <a:rPr lang="it-IT" smtClean="0"/>
              <a:t>26/05/2023</a:t>
            </a:fld>
            <a:endParaRPr lang="it-IT"/>
          </a:p>
        </p:txBody>
      </p:sp>
      <p:sp>
        <p:nvSpPr>
          <p:cNvPr id="6" name="Segnaposto piè di pagina 5">
            <a:extLst>
              <a:ext uri="{FF2B5EF4-FFF2-40B4-BE49-F238E27FC236}">
                <a16:creationId xmlns:a16="http://schemas.microsoft.com/office/drawing/2014/main" id="{8F112F3B-1E77-FC65-0386-C53DA33B7EBE}"/>
              </a:ext>
            </a:extLst>
          </p:cNvPr>
          <p:cNvSpPr>
            <a:spLocks noGrp="1"/>
          </p:cNvSpPr>
          <p:nvPr>
            <p:ph type="ftr" sz="quarter" idx="11"/>
          </p:nvPr>
        </p:nvSpPr>
        <p:spPr/>
        <p:txBody>
          <a:bodyPr/>
          <a:lstStyle/>
          <a:p>
            <a:r>
              <a:rPr lang="en-US" dirty="0" err="1"/>
              <a:t>Incontro</a:t>
            </a:r>
            <a:r>
              <a:rPr lang="en-US" dirty="0"/>
              <a:t> </a:t>
            </a:r>
            <a:r>
              <a:rPr lang="en-US" dirty="0" err="1"/>
              <a:t>su</a:t>
            </a:r>
            <a:r>
              <a:rPr lang="en-US" dirty="0"/>
              <a:t> WP Euratom Fission 2023-2025, 29 </a:t>
            </a:r>
            <a:r>
              <a:rPr lang="en-US" dirty="0" err="1"/>
              <a:t>maggio</a:t>
            </a:r>
            <a:r>
              <a:rPr lang="en-US" dirty="0"/>
              <a:t> 2023</a:t>
            </a:r>
            <a:endParaRPr lang="it-IT" dirty="0"/>
          </a:p>
        </p:txBody>
      </p:sp>
      <p:sp>
        <p:nvSpPr>
          <p:cNvPr id="7" name="Segnaposto numero diapositiva 6">
            <a:extLst>
              <a:ext uri="{FF2B5EF4-FFF2-40B4-BE49-F238E27FC236}">
                <a16:creationId xmlns:a16="http://schemas.microsoft.com/office/drawing/2014/main" id="{0F32AA71-5757-739E-5B91-A86673D25F12}"/>
              </a:ext>
            </a:extLst>
          </p:cNvPr>
          <p:cNvSpPr>
            <a:spLocks noGrp="1"/>
          </p:cNvSpPr>
          <p:nvPr>
            <p:ph type="sldNum" sz="quarter" idx="12"/>
          </p:nvPr>
        </p:nvSpPr>
        <p:spPr/>
        <p:txBody>
          <a:bodyPr/>
          <a:lstStyle/>
          <a:p>
            <a:fld id="{9E8BE3B4-FF9C-4704-BEFF-9C377925DE60}" type="slidenum">
              <a:rPr lang="it-IT" smtClean="0"/>
              <a:t>‹N›</a:t>
            </a:fld>
            <a:endParaRPr lang="it-IT"/>
          </a:p>
        </p:txBody>
      </p:sp>
    </p:spTree>
    <p:extLst>
      <p:ext uri="{BB962C8B-B14F-4D97-AF65-F5344CB8AC3E}">
        <p14:creationId xmlns:p14="http://schemas.microsoft.com/office/powerpoint/2010/main" val="28502343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7543AEBC-DAAB-62D6-DEDF-F83231BCB9C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6CE16C6A-9736-A26A-8041-341D87BDE18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4" name="Segnaposto data 3">
            <a:extLst>
              <a:ext uri="{FF2B5EF4-FFF2-40B4-BE49-F238E27FC236}">
                <a16:creationId xmlns:a16="http://schemas.microsoft.com/office/drawing/2014/main" id="{DAC55C1B-43A8-CF13-9B4B-C309A5FCE51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741EEA-63CA-4810-9D94-7843806E1E4E}" type="datetime1">
              <a:rPr lang="it-IT" smtClean="0"/>
              <a:t>26/05/2023</a:t>
            </a:fld>
            <a:endParaRPr lang="it-IT"/>
          </a:p>
        </p:txBody>
      </p:sp>
      <p:sp>
        <p:nvSpPr>
          <p:cNvPr id="5" name="Segnaposto piè di pagina 4">
            <a:extLst>
              <a:ext uri="{FF2B5EF4-FFF2-40B4-BE49-F238E27FC236}">
                <a16:creationId xmlns:a16="http://schemas.microsoft.com/office/drawing/2014/main" id="{91CD2702-2629-9E16-6F93-0EC6F16DF1E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err="1"/>
              <a:t>Incontro</a:t>
            </a:r>
            <a:r>
              <a:rPr lang="en-US" dirty="0"/>
              <a:t> </a:t>
            </a:r>
            <a:r>
              <a:rPr lang="en-US" dirty="0" err="1"/>
              <a:t>su</a:t>
            </a:r>
            <a:r>
              <a:rPr lang="en-US" dirty="0"/>
              <a:t> WP Euratom Fission 2023-2025, 29 </a:t>
            </a:r>
            <a:r>
              <a:rPr lang="en-US" dirty="0" err="1"/>
              <a:t>maggio</a:t>
            </a:r>
            <a:r>
              <a:rPr lang="en-US" dirty="0"/>
              <a:t> 2023</a:t>
            </a:r>
            <a:endParaRPr lang="it-IT" dirty="0"/>
          </a:p>
        </p:txBody>
      </p:sp>
      <p:sp>
        <p:nvSpPr>
          <p:cNvPr id="6" name="Segnaposto numero diapositiva 5">
            <a:extLst>
              <a:ext uri="{FF2B5EF4-FFF2-40B4-BE49-F238E27FC236}">
                <a16:creationId xmlns:a16="http://schemas.microsoft.com/office/drawing/2014/main" id="{9997BC12-0AB3-816F-69F7-D1DD4C6058C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8BE3B4-FF9C-4704-BEFF-9C377925DE60}" type="slidenum">
              <a:rPr lang="it-IT" smtClean="0"/>
              <a:t>‹N›</a:t>
            </a:fld>
            <a:endParaRPr lang="it-IT"/>
          </a:p>
        </p:txBody>
      </p:sp>
    </p:spTree>
    <p:extLst>
      <p:ext uri="{BB962C8B-B14F-4D97-AF65-F5344CB8AC3E}">
        <p14:creationId xmlns:p14="http://schemas.microsoft.com/office/powerpoint/2010/main" val="34924557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D770AA65-4233-0869-EBC9-E4A0D1F634E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4D7DE0DA-43CC-B37C-DB08-FA522BEFDAF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F1A464E8-48DD-695A-759E-C7971D1232C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E9A3EB-2F0A-4189-95C0-A781DF8622CB}" type="datetime1">
              <a:rPr lang="it-IT" smtClean="0"/>
              <a:t>26/05/2023</a:t>
            </a:fld>
            <a:endParaRPr lang="it-IT"/>
          </a:p>
        </p:txBody>
      </p:sp>
      <p:sp>
        <p:nvSpPr>
          <p:cNvPr id="5" name="Segnaposto piè di pagina 4">
            <a:extLst>
              <a:ext uri="{FF2B5EF4-FFF2-40B4-BE49-F238E27FC236}">
                <a16:creationId xmlns:a16="http://schemas.microsoft.com/office/drawing/2014/main" id="{5D3D3C18-97C1-22CC-C148-7CE7AF2C0E3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err="1"/>
              <a:t>Incontro</a:t>
            </a:r>
            <a:r>
              <a:rPr lang="en-US" dirty="0"/>
              <a:t> </a:t>
            </a:r>
            <a:r>
              <a:rPr lang="en-US" dirty="0" err="1"/>
              <a:t>su</a:t>
            </a:r>
            <a:r>
              <a:rPr lang="en-US" dirty="0"/>
              <a:t> WP Euratom Fission 2023-2025, 29 </a:t>
            </a:r>
            <a:r>
              <a:rPr lang="en-US" dirty="0" err="1"/>
              <a:t>maggio</a:t>
            </a:r>
            <a:r>
              <a:rPr lang="en-US" dirty="0"/>
              <a:t> 2023</a:t>
            </a:r>
            <a:endParaRPr lang="it-IT" dirty="0"/>
          </a:p>
        </p:txBody>
      </p:sp>
      <p:sp>
        <p:nvSpPr>
          <p:cNvPr id="6" name="Segnaposto numero diapositiva 5">
            <a:extLst>
              <a:ext uri="{FF2B5EF4-FFF2-40B4-BE49-F238E27FC236}">
                <a16:creationId xmlns:a16="http://schemas.microsoft.com/office/drawing/2014/main" id="{1317CADC-5F98-9F74-2472-38F8F6162D2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574D0A-5D7C-4690-B1AD-EE2ED5961728}" type="slidenum">
              <a:rPr lang="it-IT" smtClean="0"/>
              <a:t>‹N›</a:t>
            </a:fld>
            <a:endParaRPr lang="it-IT"/>
          </a:p>
        </p:txBody>
      </p:sp>
    </p:spTree>
    <p:extLst>
      <p:ext uri="{BB962C8B-B14F-4D97-AF65-F5344CB8AC3E}">
        <p14:creationId xmlns:p14="http://schemas.microsoft.com/office/powerpoint/2010/main" val="5409521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hyperlink" Target="https://marie-sklodowska-curie-actions.ec.europa.eu/news/opening-of-postdoctoral-fellowships-2023-call"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8961BA9-5F32-6227-D72A-12EAF626E592}"/>
              </a:ext>
            </a:extLst>
          </p:cNvPr>
          <p:cNvSpPr>
            <a:spLocks noGrp="1"/>
          </p:cNvSpPr>
          <p:nvPr>
            <p:ph type="ctrTitle"/>
          </p:nvPr>
        </p:nvSpPr>
        <p:spPr>
          <a:xfrm>
            <a:off x="0" y="0"/>
            <a:ext cx="12192000" cy="2387600"/>
          </a:xfrm>
        </p:spPr>
        <p:txBody>
          <a:bodyPr>
            <a:normAutofit fontScale="90000"/>
          </a:bodyPr>
          <a:lstStyle/>
          <a:p>
            <a:pPr eaLnBrk="1" hangingPunct="1"/>
            <a:br>
              <a:rPr lang="it-IT" altLang="it-IT" sz="7200" b="1" dirty="0"/>
            </a:br>
            <a:r>
              <a:rPr lang="it-IT" sz="6000" dirty="0">
                <a:effectLst/>
                <a:latin typeface="+mn-lt"/>
              </a:rPr>
              <a:t>Il posizionamento e le prospettive italiane nel programma </a:t>
            </a:r>
            <a:r>
              <a:rPr lang="it-IT" sz="6000" dirty="0" err="1">
                <a:effectLst/>
                <a:latin typeface="+mn-lt"/>
              </a:rPr>
              <a:t>Euratom</a:t>
            </a:r>
            <a:r>
              <a:rPr lang="it-IT" sz="6000" dirty="0" err="1">
                <a:latin typeface="+mn-lt"/>
              </a:rPr>
              <a:t>-Fission</a:t>
            </a:r>
            <a:endParaRPr lang="it-IT" dirty="0">
              <a:latin typeface="+mn-lt"/>
            </a:endParaRPr>
          </a:p>
        </p:txBody>
      </p:sp>
      <p:sp>
        <p:nvSpPr>
          <p:cNvPr id="3" name="Sottotitolo 2">
            <a:extLst>
              <a:ext uri="{FF2B5EF4-FFF2-40B4-BE49-F238E27FC236}">
                <a16:creationId xmlns:a16="http://schemas.microsoft.com/office/drawing/2014/main" id="{53922874-459A-1390-D9FD-747B14643111}"/>
              </a:ext>
            </a:extLst>
          </p:cNvPr>
          <p:cNvSpPr>
            <a:spLocks noGrp="1"/>
          </p:cNvSpPr>
          <p:nvPr>
            <p:ph type="subTitle" idx="1"/>
          </p:nvPr>
        </p:nvSpPr>
        <p:spPr>
          <a:xfrm>
            <a:off x="-1" y="2499102"/>
            <a:ext cx="12192000" cy="1655762"/>
          </a:xfrm>
        </p:spPr>
        <p:txBody>
          <a:bodyPr>
            <a:normAutofit/>
          </a:bodyPr>
          <a:lstStyle/>
          <a:p>
            <a:pPr eaLnBrk="1" hangingPunct="1"/>
            <a:r>
              <a:rPr lang="it-IT" altLang="it-IT" sz="3200" b="1" dirty="0"/>
              <a:t>Marco Ripani – INFN</a:t>
            </a:r>
          </a:p>
        </p:txBody>
      </p:sp>
      <p:sp>
        <p:nvSpPr>
          <p:cNvPr id="5" name="Segnaposto numero diapositiva 4">
            <a:extLst>
              <a:ext uri="{FF2B5EF4-FFF2-40B4-BE49-F238E27FC236}">
                <a16:creationId xmlns:a16="http://schemas.microsoft.com/office/drawing/2014/main" id="{7FA48217-BB34-FF66-21C4-DFE97FDB944B}"/>
              </a:ext>
            </a:extLst>
          </p:cNvPr>
          <p:cNvSpPr>
            <a:spLocks noGrp="1"/>
          </p:cNvSpPr>
          <p:nvPr>
            <p:ph type="sldNum" sz="quarter" idx="12"/>
          </p:nvPr>
        </p:nvSpPr>
        <p:spPr/>
        <p:txBody>
          <a:bodyPr/>
          <a:lstStyle/>
          <a:p>
            <a:fld id="{9E8BE3B4-FF9C-4704-BEFF-9C377925DE60}" type="slidenum">
              <a:rPr lang="it-IT" smtClean="0"/>
              <a:t>1</a:t>
            </a:fld>
            <a:endParaRPr lang="it-IT" dirty="0"/>
          </a:p>
        </p:txBody>
      </p:sp>
      <p:pic>
        <p:nvPicPr>
          <p:cNvPr id="7" name="Immagine 6">
            <a:extLst>
              <a:ext uri="{FF2B5EF4-FFF2-40B4-BE49-F238E27FC236}">
                <a16:creationId xmlns:a16="http://schemas.microsoft.com/office/drawing/2014/main" id="{CABD18BB-1814-4D06-7D0C-EB0FA23AFBB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992061"/>
            <a:ext cx="12192000" cy="3194050"/>
          </a:xfrm>
          <a:prstGeom prst="rect">
            <a:avLst/>
          </a:prstGeom>
        </p:spPr>
      </p:pic>
      <p:sp>
        <p:nvSpPr>
          <p:cNvPr id="6" name="Segnaposto piè di pagina 4">
            <a:extLst>
              <a:ext uri="{FF2B5EF4-FFF2-40B4-BE49-F238E27FC236}">
                <a16:creationId xmlns:a16="http://schemas.microsoft.com/office/drawing/2014/main" id="{99CE9F39-AFAB-07EB-33EA-F58435BAE09F}"/>
              </a:ext>
            </a:extLst>
          </p:cNvPr>
          <p:cNvSpPr>
            <a:spLocks noGrp="1"/>
          </p:cNvSpPr>
          <p:nvPr>
            <p:ph type="ftr" sz="quarter" idx="11"/>
          </p:nvPr>
        </p:nvSpPr>
        <p:spPr>
          <a:xfrm>
            <a:off x="3774357" y="6356349"/>
            <a:ext cx="4643284" cy="365125"/>
          </a:xfrm>
        </p:spPr>
        <p:txBody>
          <a:bodyPr/>
          <a:lstStyle>
            <a:lvl1pPr>
              <a:defRPr sz="1400" b="1"/>
            </a:lvl1pPr>
          </a:lstStyle>
          <a:p>
            <a:r>
              <a:rPr lang="en-US" dirty="0" err="1"/>
              <a:t>Incontro</a:t>
            </a:r>
            <a:r>
              <a:rPr lang="en-US" dirty="0"/>
              <a:t> </a:t>
            </a:r>
            <a:r>
              <a:rPr lang="en-US" dirty="0" err="1"/>
              <a:t>su</a:t>
            </a:r>
            <a:r>
              <a:rPr lang="en-US" dirty="0"/>
              <a:t> WP Euratom Fission 2023-2025, 29 </a:t>
            </a:r>
            <a:r>
              <a:rPr lang="en-US" dirty="0" err="1"/>
              <a:t>maggio</a:t>
            </a:r>
            <a:r>
              <a:rPr lang="en-US" dirty="0"/>
              <a:t> 2023</a:t>
            </a:r>
            <a:endParaRPr lang="it-IT" dirty="0"/>
          </a:p>
        </p:txBody>
      </p:sp>
    </p:spTree>
    <p:extLst>
      <p:ext uri="{BB962C8B-B14F-4D97-AF65-F5344CB8AC3E}">
        <p14:creationId xmlns:p14="http://schemas.microsoft.com/office/powerpoint/2010/main" val="34290528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6648DDC-818A-62A0-B02A-73476C0C5344}"/>
              </a:ext>
            </a:extLst>
          </p:cNvPr>
          <p:cNvSpPr>
            <a:spLocks noGrp="1"/>
          </p:cNvSpPr>
          <p:nvPr>
            <p:ph type="title"/>
          </p:nvPr>
        </p:nvSpPr>
        <p:spPr>
          <a:xfrm>
            <a:off x="838200" y="0"/>
            <a:ext cx="10515600" cy="1325563"/>
          </a:xfrm>
        </p:spPr>
        <p:txBody>
          <a:bodyPr>
            <a:normAutofit/>
          </a:bodyPr>
          <a:lstStyle/>
          <a:p>
            <a:pPr algn="ctr"/>
            <a:r>
              <a:rPr lang="it-IT" dirty="0"/>
              <a:t>S</a:t>
            </a:r>
            <a:r>
              <a:rPr lang="en-US" dirty="0" err="1"/>
              <a:t>afe</a:t>
            </a:r>
            <a:r>
              <a:rPr lang="en-US" dirty="0"/>
              <a:t> spent fuel and radioactive waste management, decommissioning</a:t>
            </a:r>
            <a:endParaRPr lang="it-IT" dirty="0"/>
          </a:p>
        </p:txBody>
      </p:sp>
      <p:sp>
        <p:nvSpPr>
          <p:cNvPr id="3" name="Segnaposto contenuto 2">
            <a:extLst>
              <a:ext uri="{FF2B5EF4-FFF2-40B4-BE49-F238E27FC236}">
                <a16:creationId xmlns:a16="http://schemas.microsoft.com/office/drawing/2014/main" id="{610E79B4-BEB2-1BA0-5B57-7E065B2D986E}"/>
              </a:ext>
            </a:extLst>
          </p:cNvPr>
          <p:cNvSpPr>
            <a:spLocks noGrp="1"/>
          </p:cNvSpPr>
          <p:nvPr>
            <p:ph idx="1"/>
          </p:nvPr>
        </p:nvSpPr>
        <p:spPr>
          <a:xfrm>
            <a:off x="720213" y="1352933"/>
            <a:ext cx="10515600" cy="5003415"/>
          </a:xfrm>
        </p:spPr>
        <p:txBody>
          <a:bodyPr>
            <a:normAutofit fontScale="85000" lnSpcReduction="20000"/>
          </a:bodyPr>
          <a:lstStyle/>
          <a:p>
            <a:r>
              <a:rPr lang="en-US" sz="2000" b="1" dirty="0">
                <a:ea typeface="Times New Roman" panose="02020603050405020304" pitchFamily="18" charset="0"/>
              </a:rPr>
              <a:t>HORIZON-EURATOM-2023-NRT-01-07: Innovative technologies for safety and excellence in decommissioning, including robotics and artificial intelligence</a:t>
            </a:r>
            <a:endParaRPr lang="en-IE" sz="2000" b="1" dirty="0">
              <a:solidFill>
                <a:srgbClr val="000000"/>
              </a:solidFill>
              <a:ea typeface="Times New Roman" panose="02020603050405020304" pitchFamily="18" charset="0"/>
            </a:endParaRPr>
          </a:p>
          <a:p>
            <a:endParaRPr lang="en-IE" sz="1400" b="1" dirty="0">
              <a:solidFill>
                <a:srgbClr val="000000"/>
              </a:solidFill>
              <a:effectLst/>
              <a:ea typeface="Times New Roman" panose="02020603050405020304" pitchFamily="18" charset="0"/>
            </a:endParaRPr>
          </a:p>
          <a:p>
            <a:endParaRPr lang="en-IE" sz="1400" b="1" dirty="0">
              <a:solidFill>
                <a:srgbClr val="000000"/>
              </a:solidFill>
              <a:ea typeface="Times New Roman" panose="02020603050405020304" pitchFamily="18" charset="0"/>
            </a:endParaRPr>
          </a:p>
          <a:p>
            <a:endParaRPr lang="en-IE" sz="1400" b="1" dirty="0">
              <a:solidFill>
                <a:srgbClr val="000000"/>
              </a:solidFill>
              <a:effectLst/>
              <a:ea typeface="Times New Roman" panose="02020603050405020304" pitchFamily="18" charset="0"/>
            </a:endParaRPr>
          </a:p>
          <a:p>
            <a:endParaRPr lang="en-IE" sz="1400" b="1" dirty="0">
              <a:solidFill>
                <a:srgbClr val="000000"/>
              </a:solidFill>
              <a:ea typeface="Times New Roman" panose="02020603050405020304" pitchFamily="18" charset="0"/>
            </a:endParaRPr>
          </a:p>
          <a:p>
            <a:pPr marL="0" indent="0">
              <a:buNone/>
            </a:pPr>
            <a:endParaRPr lang="en-US" sz="1700" dirty="0">
              <a:solidFill>
                <a:srgbClr val="000000"/>
              </a:solidFill>
              <a:ea typeface="Times New Roman" panose="02020603050405020304" pitchFamily="18" charset="0"/>
            </a:endParaRPr>
          </a:p>
          <a:p>
            <a:pPr marL="0" indent="0">
              <a:buNone/>
            </a:pPr>
            <a:endParaRPr lang="en-US" sz="1700" dirty="0">
              <a:solidFill>
                <a:srgbClr val="000000"/>
              </a:solidFill>
              <a:ea typeface="Times New Roman" panose="02020603050405020304" pitchFamily="18" charset="0"/>
            </a:endParaRPr>
          </a:p>
          <a:p>
            <a:pPr marL="0" indent="0">
              <a:buNone/>
            </a:pPr>
            <a:r>
              <a:rPr lang="en-US" sz="1900" dirty="0">
                <a:solidFill>
                  <a:srgbClr val="000000"/>
                </a:solidFill>
                <a:ea typeface="Times New Roman" panose="02020603050405020304" pitchFamily="18" charset="0"/>
              </a:rPr>
              <a:t>As identified in the Euratom project portfolio and the SHARE project, a roadmap for research and innovation in decommissioning has been published based on the needs and gaps identified across the whole decommissioning value chain and built on the input of the international stakeholder community,. The thematic areas that should be </a:t>
            </a:r>
            <a:r>
              <a:rPr lang="en-US" sz="1900" dirty="0" err="1">
                <a:solidFill>
                  <a:srgbClr val="000000"/>
                </a:solidFill>
                <a:ea typeface="Times New Roman" panose="02020603050405020304" pitchFamily="18" charset="0"/>
              </a:rPr>
              <a:t>prioritised</a:t>
            </a:r>
            <a:r>
              <a:rPr lang="en-US" sz="1900" dirty="0">
                <a:solidFill>
                  <a:srgbClr val="000000"/>
                </a:solidFill>
                <a:ea typeface="Times New Roman" panose="02020603050405020304" pitchFamily="18" charset="0"/>
              </a:rPr>
              <a:t> are </a:t>
            </a:r>
            <a:r>
              <a:rPr lang="en-US" sz="1900" b="1" dirty="0">
                <a:solidFill>
                  <a:srgbClr val="FF0000"/>
                </a:solidFill>
                <a:ea typeface="Times New Roman" panose="02020603050405020304" pitchFamily="18" charset="0"/>
              </a:rPr>
              <a:t>in situ waste </a:t>
            </a:r>
            <a:r>
              <a:rPr lang="en-US" sz="1900" b="1" dirty="0" err="1">
                <a:solidFill>
                  <a:srgbClr val="FF0000"/>
                </a:solidFill>
                <a:ea typeface="Times New Roman" panose="02020603050405020304" pitchFamily="18" charset="0"/>
              </a:rPr>
              <a:t>characterisation</a:t>
            </a:r>
            <a:r>
              <a:rPr lang="en-US" sz="1900" b="1" dirty="0">
                <a:solidFill>
                  <a:srgbClr val="FF0000"/>
                </a:solidFill>
                <a:ea typeface="Times New Roman" panose="02020603050405020304" pitchFamily="18" charset="0"/>
              </a:rPr>
              <a:t> and segregation, robotics and remote systems, difficult to measure radionuclides, clearance of surfaces and structures, cost estimation and knowledge management.</a:t>
            </a:r>
            <a:r>
              <a:rPr lang="en-US" sz="1900" dirty="0">
                <a:solidFill>
                  <a:srgbClr val="000000"/>
                </a:solidFill>
                <a:ea typeface="Times New Roman" panose="02020603050405020304" pitchFamily="18" charset="0"/>
              </a:rPr>
              <a:t> In particular, </a:t>
            </a:r>
            <a:r>
              <a:rPr lang="en-US" sz="1900" b="1" dirty="0">
                <a:solidFill>
                  <a:srgbClr val="FF0000"/>
                </a:solidFill>
                <a:ea typeface="Times New Roman" panose="02020603050405020304" pitchFamily="18" charset="0"/>
              </a:rPr>
              <a:t>specific needs include developing remote, integrated and automatic technologies for waste </a:t>
            </a:r>
            <a:r>
              <a:rPr lang="en-US" sz="1900" b="1" dirty="0" err="1">
                <a:solidFill>
                  <a:srgbClr val="FF0000"/>
                </a:solidFill>
                <a:ea typeface="Times New Roman" panose="02020603050405020304" pitchFamily="18" charset="0"/>
              </a:rPr>
              <a:t>characterisation</a:t>
            </a:r>
            <a:r>
              <a:rPr lang="en-US" sz="1900" b="1" dirty="0">
                <a:solidFill>
                  <a:srgbClr val="FF0000"/>
                </a:solidFill>
                <a:ea typeface="Times New Roman" panose="02020603050405020304" pitchFamily="18" charset="0"/>
              </a:rPr>
              <a:t> and segregation, but also modular and mobile systems and robotic solutions</a:t>
            </a:r>
            <a:r>
              <a:rPr lang="en-US" sz="1900" dirty="0">
                <a:solidFill>
                  <a:srgbClr val="000000"/>
                </a:solidFill>
                <a:ea typeface="Times New Roman" panose="02020603050405020304" pitchFamily="18" charset="0"/>
              </a:rPr>
              <a:t> to address the hard-to-access areas in a new and cost-effective way and </a:t>
            </a:r>
            <a:r>
              <a:rPr lang="en-US" sz="1900" b="1" dirty="0">
                <a:solidFill>
                  <a:srgbClr val="FF0000"/>
                </a:solidFill>
                <a:ea typeface="Times New Roman" panose="02020603050405020304" pitchFamily="18" charset="0"/>
              </a:rPr>
              <a:t>developing data collection protocols and a global cost estimation methodology</a:t>
            </a:r>
            <a:r>
              <a:rPr lang="en-US" sz="1900" dirty="0">
                <a:solidFill>
                  <a:srgbClr val="000000"/>
                </a:solidFill>
                <a:ea typeface="Times New Roman" panose="02020603050405020304" pitchFamily="18" charset="0"/>
              </a:rPr>
              <a:t>.</a:t>
            </a:r>
          </a:p>
          <a:p>
            <a:pPr marL="0" indent="0">
              <a:buNone/>
            </a:pPr>
            <a:r>
              <a:rPr lang="en-US" sz="1900" b="1" dirty="0">
                <a:solidFill>
                  <a:srgbClr val="FF0000"/>
                </a:solidFill>
                <a:ea typeface="Times New Roman" panose="02020603050405020304" pitchFamily="18" charset="0"/>
              </a:rPr>
              <a:t>Establishing guidelines and sharing best practices on the implementation of digital technologies like Building Information Modelling, digital twins and artificial intelligence </a:t>
            </a:r>
            <a:r>
              <a:rPr lang="en-US" sz="1900" dirty="0">
                <a:solidFill>
                  <a:srgbClr val="000000"/>
                </a:solidFill>
                <a:ea typeface="Times New Roman" panose="02020603050405020304" pitchFamily="18" charset="0"/>
              </a:rPr>
              <a:t>is also expected to improve key decommissioning tasks. </a:t>
            </a:r>
            <a:r>
              <a:rPr lang="en-US" sz="1900" b="1" dirty="0">
                <a:solidFill>
                  <a:srgbClr val="FF0000"/>
                </a:solidFill>
                <a:ea typeface="Times New Roman" panose="02020603050405020304" pitchFamily="18" charset="0"/>
              </a:rPr>
              <a:t>International cooperation </a:t>
            </a:r>
            <a:r>
              <a:rPr lang="en-US" sz="1900" dirty="0">
                <a:solidFill>
                  <a:srgbClr val="000000"/>
                </a:solidFill>
                <a:ea typeface="Times New Roman" panose="02020603050405020304" pitchFamily="18" charset="0"/>
              </a:rPr>
              <a:t>will result in a relative </a:t>
            </a:r>
            <a:r>
              <a:rPr lang="en-US" sz="1900" dirty="0" err="1">
                <a:solidFill>
                  <a:srgbClr val="000000"/>
                </a:solidFill>
                <a:ea typeface="Times New Roman" panose="02020603050405020304" pitchFamily="18" charset="0"/>
              </a:rPr>
              <a:t>harmonisation</a:t>
            </a:r>
            <a:r>
              <a:rPr lang="en-US" sz="1900" dirty="0">
                <a:solidFill>
                  <a:srgbClr val="000000"/>
                </a:solidFill>
                <a:ea typeface="Times New Roman" panose="02020603050405020304" pitchFamily="18" charset="0"/>
              </a:rPr>
              <a:t> of decommissioning waste management systems, including its packaging, transport and storage. </a:t>
            </a:r>
            <a:r>
              <a:rPr lang="en-US" sz="1900" b="1" dirty="0" err="1">
                <a:solidFill>
                  <a:srgbClr val="FF0000"/>
                </a:solidFill>
                <a:ea typeface="Times New Roman" panose="02020603050405020304" pitchFamily="18" charset="0"/>
              </a:rPr>
              <a:t>Harmonisation</a:t>
            </a:r>
            <a:r>
              <a:rPr lang="en-US" sz="1900" b="1" dirty="0">
                <a:solidFill>
                  <a:srgbClr val="FF0000"/>
                </a:solidFill>
                <a:ea typeface="Times New Roman" panose="02020603050405020304" pitchFamily="18" charset="0"/>
              </a:rPr>
              <a:t> of clearance criteria</a:t>
            </a:r>
            <a:r>
              <a:rPr lang="en-US" sz="1900" dirty="0">
                <a:solidFill>
                  <a:srgbClr val="000000"/>
                </a:solidFill>
                <a:ea typeface="Times New Roman" panose="02020603050405020304" pitchFamily="18" charset="0"/>
              </a:rPr>
              <a:t> for radioactive materials from decommissioning will also improve recycling in and out of the nuclear sector.</a:t>
            </a:r>
          </a:p>
          <a:p>
            <a:pPr marL="0" indent="0">
              <a:buNone/>
            </a:pPr>
            <a:r>
              <a:rPr lang="en-US" sz="1900" dirty="0">
                <a:solidFill>
                  <a:srgbClr val="000000"/>
                </a:solidFill>
                <a:ea typeface="Times New Roman" panose="02020603050405020304" pitchFamily="18" charset="0"/>
              </a:rPr>
              <a:t>As a result, </a:t>
            </a:r>
            <a:r>
              <a:rPr lang="en-US" sz="1900" b="1" dirty="0">
                <a:solidFill>
                  <a:srgbClr val="FF0000"/>
                </a:solidFill>
                <a:ea typeface="Times New Roman" panose="02020603050405020304" pitchFamily="18" charset="0"/>
              </a:rPr>
              <a:t>it should build regulators’ trust in introducing innovative and modern techniques </a:t>
            </a:r>
            <a:r>
              <a:rPr lang="en-US" sz="1900" dirty="0">
                <a:solidFill>
                  <a:srgbClr val="000000"/>
                </a:solidFill>
                <a:ea typeface="Times New Roman" panose="02020603050405020304" pitchFamily="18" charset="0"/>
              </a:rPr>
              <a:t>by boosting safety and efficiency and improving the evaluation of safety margins and licensing procedures.</a:t>
            </a:r>
          </a:p>
        </p:txBody>
      </p:sp>
      <p:sp>
        <p:nvSpPr>
          <p:cNvPr id="5" name="Segnaposto numero diapositiva 4">
            <a:extLst>
              <a:ext uri="{FF2B5EF4-FFF2-40B4-BE49-F238E27FC236}">
                <a16:creationId xmlns:a16="http://schemas.microsoft.com/office/drawing/2014/main" id="{A638E61C-B1E2-48D6-1D11-68EF2B0C9D00}"/>
              </a:ext>
            </a:extLst>
          </p:cNvPr>
          <p:cNvSpPr>
            <a:spLocks noGrp="1"/>
          </p:cNvSpPr>
          <p:nvPr>
            <p:ph type="sldNum" sz="quarter" idx="12"/>
          </p:nvPr>
        </p:nvSpPr>
        <p:spPr/>
        <p:txBody>
          <a:bodyPr/>
          <a:lstStyle/>
          <a:p>
            <a:fld id="{9E8BE3B4-FF9C-4704-BEFF-9C377925DE60}" type="slidenum">
              <a:rPr lang="it-IT" smtClean="0"/>
              <a:t>10</a:t>
            </a:fld>
            <a:endParaRPr lang="it-IT"/>
          </a:p>
        </p:txBody>
      </p:sp>
      <p:sp>
        <p:nvSpPr>
          <p:cNvPr id="6" name="Segnaposto piè di pagina 4">
            <a:extLst>
              <a:ext uri="{FF2B5EF4-FFF2-40B4-BE49-F238E27FC236}">
                <a16:creationId xmlns:a16="http://schemas.microsoft.com/office/drawing/2014/main" id="{A657E9A9-631D-9257-63E6-893EEABE708A}"/>
              </a:ext>
            </a:extLst>
          </p:cNvPr>
          <p:cNvSpPr txBox="1">
            <a:spLocks/>
          </p:cNvSpPr>
          <p:nvPr/>
        </p:nvSpPr>
        <p:spPr>
          <a:xfrm>
            <a:off x="3774357" y="6356349"/>
            <a:ext cx="4643284" cy="365125"/>
          </a:xfrm>
          <a:prstGeom prst="rect">
            <a:avLst/>
          </a:prstGeom>
        </p:spPr>
        <p:txBody>
          <a:bodyPr vert="horz" lIns="91440" tIns="45720" rIns="91440" bIns="45720" rtlCol="0" anchor="ctr"/>
          <a:lstStyle>
            <a:defPPr>
              <a:defRPr lang="it-IT"/>
            </a:defPPr>
            <a:lvl1pPr marL="0" algn="ctr" defTabSz="914400" rtl="0" eaLnBrk="1" latinLnBrk="0" hangingPunct="1">
              <a:defRPr sz="1400" b="1"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t>Incontro su WP Euratom Fission 2023-2025, 29 maggio 2023</a:t>
            </a:r>
            <a:endParaRPr lang="it-IT" dirty="0"/>
          </a:p>
        </p:txBody>
      </p:sp>
      <p:pic>
        <p:nvPicPr>
          <p:cNvPr id="7" name="Immagine 6">
            <a:extLst>
              <a:ext uri="{FF2B5EF4-FFF2-40B4-BE49-F238E27FC236}">
                <a16:creationId xmlns:a16="http://schemas.microsoft.com/office/drawing/2014/main" id="{37199242-D542-DB04-34D3-6CA836A0F3CC}"/>
              </a:ext>
            </a:extLst>
          </p:cNvPr>
          <p:cNvPicPr>
            <a:picLocks noChangeAspect="1"/>
          </p:cNvPicPr>
          <p:nvPr/>
        </p:nvPicPr>
        <p:blipFill>
          <a:blip r:embed="rId3"/>
          <a:stretch>
            <a:fillRect/>
          </a:stretch>
        </p:blipFill>
        <p:spPr>
          <a:xfrm>
            <a:off x="1347647" y="1944062"/>
            <a:ext cx="9260732" cy="1264596"/>
          </a:xfrm>
          <a:prstGeom prst="rect">
            <a:avLst/>
          </a:prstGeom>
        </p:spPr>
      </p:pic>
    </p:spTree>
    <p:extLst>
      <p:ext uri="{BB962C8B-B14F-4D97-AF65-F5344CB8AC3E}">
        <p14:creationId xmlns:p14="http://schemas.microsoft.com/office/powerpoint/2010/main" val="20470039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6648DDC-818A-62A0-B02A-73476C0C5344}"/>
              </a:ext>
            </a:extLst>
          </p:cNvPr>
          <p:cNvSpPr>
            <a:spLocks noGrp="1"/>
          </p:cNvSpPr>
          <p:nvPr>
            <p:ph type="title"/>
          </p:nvPr>
        </p:nvSpPr>
        <p:spPr>
          <a:xfrm>
            <a:off x="0" y="0"/>
            <a:ext cx="12192000" cy="1325563"/>
          </a:xfrm>
        </p:spPr>
        <p:txBody>
          <a:bodyPr>
            <a:normAutofit/>
          </a:bodyPr>
          <a:lstStyle/>
          <a:p>
            <a:pPr algn="ctr"/>
            <a:r>
              <a:rPr lang="en-US" dirty="0"/>
              <a:t>Nuclear science and </a:t>
            </a:r>
            <a:r>
              <a:rPr lang="en-US" dirty="0" err="1"/>
              <a:t>ionising</a:t>
            </a:r>
            <a:r>
              <a:rPr lang="en-US" dirty="0"/>
              <a:t> radiation applications, radiation protection, and emergency preparedness…</a:t>
            </a:r>
            <a:endParaRPr lang="it-IT" dirty="0"/>
          </a:p>
        </p:txBody>
      </p:sp>
      <p:sp>
        <p:nvSpPr>
          <p:cNvPr id="3" name="Segnaposto contenuto 2">
            <a:extLst>
              <a:ext uri="{FF2B5EF4-FFF2-40B4-BE49-F238E27FC236}">
                <a16:creationId xmlns:a16="http://schemas.microsoft.com/office/drawing/2014/main" id="{610E79B4-BEB2-1BA0-5B57-7E065B2D986E}"/>
              </a:ext>
            </a:extLst>
          </p:cNvPr>
          <p:cNvSpPr>
            <a:spLocks noGrp="1"/>
          </p:cNvSpPr>
          <p:nvPr>
            <p:ph idx="1"/>
          </p:nvPr>
        </p:nvSpPr>
        <p:spPr>
          <a:xfrm>
            <a:off x="720213" y="1352933"/>
            <a:ext cx="10515600" cy="5003415"/>
          </a:xfrm>
        </p:spPr>
        <p:txBody>
          <a:bodyPr>
            <a:normAutofit fontScale="85000" lnSpcReduction="10000"/>
          </a:bodyPr>
          <a:lstStyle/>
          <a:p>
            <a:r>
              <a:rPr lang="en-US" sz="2100" b="1" dirty="0">
                <a:ea typeface="Times New Roman" panose="02020603050405020304" pitchFamily="18" charset="0"/>
              </a:rPr>
              <a:t>HORIZON-EURATOM-2023-NRT-01-08: Safety of low enriched fuel for research reactors - securing the supply of medical radioisotopes</a:t>
            </a:r>
            <a:endParaRPr lang="en-IE" sz="2100" b="1" dirty="0">
              <a:solidFill>
                <a:srgbClr val="000000"/>
              </a:solidFill>
              <a:effectLst/>
              <a:ea typeface="Times New Roman" panose="02020603050405020304" pitchFamily="18" charset="0"/>
            </a:endParaRPr>
          </a:p>
          <a:p>
            <a:endParaRPr lang="en-IE" sz="1400" b="1" dirty="0">
              <a:solidFill>
                <a:srgbClr val="000000"/>
              </a:solidFill>
              <a:ea typeface="Times New Roman" panose="02020603050405020304" pitchFamily="18" charset="0"/>
            </a:endParaRPr>
          </a:p>
          <a:p>
            <a:endParaRPr lang="en-IE" sz="1400" b="1" dirty="0">
              <a:solidFill>
                <a:srgbClr val="000000"/>
              </a:solidFill>
              <a:effectLst/>
              <a:ea typeface="Times New Roman" panose="02020603050405020304" pitchFamily="18" charset="0"/>
            </a:endParaRPr>
          </a:p>
          <a:p>
            <a:endParaRPr lang="en-IE" sz="1400" b="1" dirty="0">
              <a:solidFill>
                <a:srgbClr val="000000"/>
              </a:solidFill>
              <a:ea typeface="Times New Roman" panose="02020603050405020304" pitchFamily="18" charset="0"/>
            </a:endParaRPr>
          </a:p>
          <a:p>
            <a:pPr marL="0" indent="0">
              <a:buNone/>
            </a:pPr>
            <a:endParaRPr lang="en-US" sz="1700" dirty="0">
              <a:solidFill>
                <a:srgbClr val="000000"/>
              </a:solidFill>
              <a:ea typeface="Times New Roman" panose="02020603050405020304" pitchFamily="18" charset="0"/>
            </a:endParaRPr>
          </a:p>
          <a:p>
            <a:pPr marL="0" indent="0">
              <a:buNone/>
            </a:pPr>
            <a:endParaRPr lang="en-US" sz="1700" dirty="0">
              <a:solidFill>
                <a:srgbClr val="000000"/>
              </a:solidFill>
              <a:ea typeface="Times New Roman" panose="02020603050405020304" pitchFamily="18" charset="0"/>
            </a:endParaRPr>
          </a:p>
          <a:p>
            <a:pPr marL="0" indent="0">
              <a:buNone/>
            </a:pPr>
            <a:r>
              <a:rPr lang="en-US" sz="1800" dirty="0">
                <a:solidFill>
                  <a:srgbClr val="000000"/>
                </a:solidFill>
                <a:ea typeface="Times New Roman" panose="02020603050405020304" pitchFamily="18" charset="0"/>
              </a:rPr>
              <a:t>Euratom research will be driven by </a:t>
            </a:r>
            <a:r>
              <a:rPr lang="en-US" sz="1800" b="1" dirty="0">
                <a:solidFill>
                  <a:srgbClr val="FF0000"/>
                </a:solidFill>
                <a:ea typeface="Times New Roman" panose="02020603050405020304" pitchFamily="18" charset="0"/>
              </a:rPr>
              <a:t>further development and qualification work by European HPRR and MPRR operators to enable their research reactors to be converted from highly enriched uranium to low-enriched uranium, and/or to ensure the supply of alternative fuels, including reactor-specific prototype demonstrations</a:t>
            </a:r>
            <a:r>
              <a:rPr lang="en-US" sz="1800" dirty="0">
                <a:solidFill>
                  <a:srgbClr val="000000"/>
                </a:solidFill>
                <a:ea typeface="Times New Roman" panose="02020603050405020304" pitchFamily="18" charset="0"/>
              </a:rPr>
              <a:t>. Challenges relate among others to </a:t>
            </a:r>
            <a:r>
              <a:rPr lang="en-US" sz="1800" b="1" dirty="0">
                <a:solidFill>
                  <a:srgbClr val="FF0000"/>
                </a:solidFill>
                <a:ea typeface="Times New Roman" panose="02020603050405020304" pitchFamily="18" charset="0"/>
              </a:rPr>
              <a:t>innovative manufacturing technologies</a:t>
            </a:r>
            <a:r>
              <a:rPr lang="en-US" sz="1800" dirty="0">
                <a:solidFill>
                  <a:srgbClr val="000000"/>
                </a:solidFill>
                <a:ea typeface="Times New Roman" panose="02020603050405020304" pitchFamily="18" charset="0"/>
              </a:rPr>
              <a:t> for nuclear components and metallic nuclear fuel using HALEU, specifically in the domain of monolithic </a:t>
            </a:r>
            <a:r>
              <a:rPr lang="en-US" sz="1800" dirty="0" err="1">
                <a:solidFill>
                  <a:srgbClr val="000000"/>
                </a:solidFill>
                <a:ea typeface="Times New Roman" panose="02020603050405020304" pitchFamily="18" charset="0"/>
              </a:rPr>
              <a:t>UMo</a:t>
            </a:r>
            <a:r>
              <a:rPr lang="en-US" sz="1800" dirty="0">
                <a:solidFill>
                  <a:srgbClr val="000000"/>
                </a:solidFill>
                <a:ea typeface="Times New Roman" panose="02020603050405020304" pitchFamily="18" charset="0"/>
              </a:rPr>
              <a:t>-based fuel production in the EU as the highest density HALEU fuel possible to improve uranium economy in the conversion of current research reactors and the design of future research reactors, without excluding other alloys and metals.</a:t>
            </a:r>
          </a:p>
          <a:p>
            <a:pPr marL="0" indent="0">
              <a:buNone/>
            </a:pPr>
            <a:r>
              <a:rPr lang="en-US" sz="1800" dirty="0">
                <a:solidFill>
                  <a:srgbClr val="000000"/>
                </a:solidFill>
                <a:ea typeface="Times New Roman" panose="02020603050405020304" pitchFamily="18" charset="0"/>
              </a:rPr>
              <a:t>To secure the supply of HALEU, </a:t>
            </a:r>
            <a:r>
              <a:rPr lang="en-US" sz="1800" b="1" dirty="0">
                <a:solidFill>
                  <a:srgbClr val="FF0000"/>
                </a:solidFill>
                <a:ea typeface="Times New Roman" panose="02020603050405020304" pitchFamily="18" charset="0"/>
              </a:rPr>
              <a:t>it is necessary to carry out R&amp;D on the </a:t>
            </a:r>
            <a:r>
              <a:rPr lang="en-US" sz="1800" b="1" dirty="0" err="1">
                <a:solidFill>
                  <a:srgbClr val="FF0000"/>
                </a:solidFill>
                <a:ea typeface="Times New Roman" panose="02020603050405020304" pitchFamily="18" charset="0"/>
              </a:rPr>
              <a:t>metallisation</a:t>
            </a:r>
            <a:r>
              <a:rPr lang="en-US" sz="1800" b="1" dirty="0">
                <a:solidFill>
                  <a:srgbClr val="FF0000"/>
                </a:solidFill>
                <a:ea typeface="Times New Roman" panose="02020603050405020304" pitchFamily="18" charset="0"/>
              </a:rPr>
              <a:t> of low-enriched uranium by alternative methods </a:t>
            </a:r>
            <a:r>
              <a:rPr lang="en-US" sz="1800" dirty="0">
                <a:solidFill>
                  <a:srgbClr val="000000"/>
                </a:solidFill>
                <a:ea typeface="Times New Roman" panose="02020603050405020304" pitchFamily="18" charset="0"/>
              </a:rPr>
              <a:t>to provide options to potential future EU manufacturers of HALEU. </a:t>
            </a:r>
            <a:r>
              <a:rPr lang="en-US" sz="1800" b="1" dirty="0">
                <a:solidFill>
                  <a:srgbClr val="FF0000"/>
                </a:solidFill>
                <a:ea typeface="Times New Roman" panose="02020603050405020304" pitchFamily="18" charset="0"/>
              </a:rPr>
              <a:t>Advanced post-irradiation examinations and thermal conductivity measurements to support the qualification </a:t>
            </a:r>
            <a:r>
              <a:rPr lang="en-US" sz="1800" dirty="0">
                <a:solidFill>
                  <a:srgbClr val="000000"/>
                </a:solidFill>
                <a:ea typeface="Times New Roman" panose="02020603050405020304" pitchFamily="18" charset="0"/>
              </a:rPr>
              <a:t>of high-density fuels and reactor‑specific licensing are also necessary.</a:t>
            </a:r>
          </a:p>
          <a:p>
            <a:pPr marL="0" indent="0">
              <a:buNone/>
            </a:pPr>
            <a:r>
              <a:rPr lang="en-US" sz="1800" b="1" dirty="0">
                <a:solidFill>
                  <a:srgbClr val="FF0000"/>
                </a:solidFill>
                <a:ea typeface="Times New Roman" panose="02020603050405020304" pitchFamily="18" charset="0"/>
              </a:rPr>
              <a:t>Action should improve HPRR and MPRR operational safety and serve for state-of-art licensing procedures by developing, verifying and validating advanced modelling and simulation tools</a:t>
            </a:r>
            <a:r>
              <a:rPr lang="en-US" sz="1800" dirty="0">
                <a:solidFill>
                  <a:srgbClr val="000000"/>
                </a:solidFill>
                <a:ea typeface="Times New Roman" panose="02020603050405020304" pitchFamily="18" charset="0"/>
              </a:rPr>
              <a:t> </a:t>
            </a:r>
            <a:r>
              <a:rPr lang="en-US" sz="1800" b="1" dirty="0">
                <a:solidFill>
                  <a:srgbClr val="FF0000"/>
                </a:solidFill>
                <a:ea typeface="Times New Roman" panose="02020603050405020304" pitchFamily="18" charset="0"/>
              </a:rPr>
              <a:t>in relation to neutronics, thermal hydraulics and the mechanical stability of reactor cores </a:t>
            </a:r>
            <a:r>
              <a:rPr lang="en-US" sz="1800" dirty="0">
                <a:solidFill>
                  <a:srgbClr val="000000"/>
                </a:solidFill>
                <a:ea typeface="Times New Roman" panose="02020603050405020304" pitchFamily="18" charset="0"/>
              </a:rPr>
              <a:t>using codes developed in Europe, e.g. SERPENT 2, but </a:t>
            </a:r>
            <a:r>
              <a:rPr lang="en-US" sz="1800" b="1" dirty="0">
                <a:solidFill>
                  <a:srgbClr val="FF0000"/>
                </a:solidFill>
                <a:ea typeface="Times New Roman" panose="02020603050405020304" pitchFamily="18" charset="0"/>
              </a:rPr>
              <a:t>also by introducing digital technologies and artificial intelligence</a:t>
            </a:r>
            <a:r>
              <a:rPr lang="en-US" sz="1800" dirty="0">
                <a:solidFill>
                  <a:srgbClr val="000000"/>
                </a:solidFill>
                <a:ea typeface="Times New Roman" panose="02020603050405020304" pitchFamily="18" charset="0"/>
              </a:rPr>
              <a:t> to reactor design. As a result, </a:t>
            </a:r>
            <a:r>
              <a:rPr lang="en-US" sz="1800" b="1" dirty="0">
                <a:solidFill>
                  <a:srgbClr val="FF0000"/>
                </a:solidFill>
                <a:ea typeface="Times New Roman" panose="02020603050405020304" pitchFamily="18" charset="0"/>
              </a:rPr>
              <a:t>the action should increase regulators’ trust in introducing modern quality assured techniques into the licensing procedures </a:t>
            </a:r>
            <a:r>
              <a:rPr lang="en-US" sz="1800" dirty="0">
                <a:solidFill>
                  <a:srgbClr val="000000"/>
                </a:solidFill>
                <a:ea typeface="Times New Roman" panose="02020603050405020304" pitchFamily="18" charset="0"/>
              </a:rPr>
              <a:t>of nuclear facilities and the evaluation of reactor safety margins.</a:t>
            </a:r>
          </a:p>
        </p:txBody>
      </p:sp>
      <p:sp>
        <p:nvSpPr>
          <p:cNvPr id="5" name="Segnaposto numero diapositiva 4">
            <a:extLst>
              <a:ext uri="{FF2B5EF4-FFF2-40B4-BE49-F238E27FC236}">
                <a16:creationId xmlns:a16="http://schemas.microsoft.com/office/drawing/2014/main" id="{A638E61C-B1E2-48D6-1D11-68EF2B0C9D00}"/>
              </a:ext>
            </a:extLst>
          </p:cNvPr>
          <p:cNvSpPr>
            <a:spLocks noGrp="1"/>
          </p:cNvSpPr>
          <p:nvPr>
            <p:ph type="sldNum" sz="quarter" idx="12"/>
          </p:nvPr>
        </p:nvSpPr>
        <p:spPr/>
        <p:txBody>
          <a:bodyPr/>
          <a:lstStyle/>
          <a:p>
            <a:fld id="{9E8BE3B4-FF9C-4704-BEFF-9C377925DE60}" type="slidenum">
              <a:rPr lang="it-IT" smtClean="0"/>
              <a:t>11</a:t>
            </a:fld>
            <a:endParaRPr lang="it-IT"/>
          </a:p>
        </p:txBody>
      </p:sp>
      <p:sp>
        <p:nvSpPr>
          <p:cNvPr id="6" name="Segnaposto piè di pagina 4">
            <a:extLst>
              <a:ext uri="{FF2B5EF4-FFF2-40B4-BE49-F238E27FC236}">
                <a16:creationId xmlns:a16="http://schemas.microsoft.com/office/drawing/2014/main" id="{A657E9A9-631D-9257-63E6-893EEABE708A}"/>
              </a:ext>
            </a:extLst>
          </p:cNvPr>
          <p:cNvSpPr txBox="1">
            <a:spLocks/>
          </p:cNvSpPr>
          <p:nvPr/>
        </p:nvSpPr>
        <p:spPr>
          <a:xfrm>
            <a:off x="3774357" y="6356349"/>
            <a:ext cx="4643284" cy="365125"/>
          </a:xfrm>
          <a:prstGeom prst="rect">
            <a:avLst/>
          </a:prstGeom>
        </p:spPr>
        <p:txBody>
          <a:bodyPr vert="horz" lIns="91440" tIns="45720" rIns="91440" bIns="45720" rtlCol="0" anchor="ctr"/>
          <a:lstStyle>
            <a:defPPr>
              <a:defRPr lang="it-IT"/>
            </a:defPPr>
            <a:lvl1pPr marL="0" algn="ctr" defTabSz="914400" rtl="0" eaLnBrk="1" latinLnBrk="0" hangingPunct="1">
              <a:defRPr sz="1400" b="1"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t>Incontro su WP Euratom Fission 2023-2025, 29 maggio 2023</a:t>
            </a:r>
            <a:endParaRPr lang="it-IT" dirty="0"/>
          </a:p>
        </p:txBody>
      </p:sp>
      <p:pic>
        <p:nvPicPr>
          <p:cNvPr id="8" name="Immagine 7">
            <a:extLst>
              <a:ext uri="{FF2B5EF4-FFF2-40B4-BE49-F238E27FC236}">
                <a16:creationId xmlns:a16="http://schemas.microsoft.com/office/drawing/2014/main" id="{DD37287C-610E-81A7-71D3-063E6F87FCF1}"/>
              </a:ext>
            </a:extLst>
          </p:cNvPr>
          <p:cNvPicPr>
            <a:picLocks noChangeAspect="1"/>
          </p:cNvPicPr>
          <p:nvPr/>
        </p:nvPicPr>
        <p:blipFill>
          <a:blip r:embed="rId3"/>
          <a:stretch>
            <a:fillRect/>
          </a:stretch>
        </p:blipFill>
        <p:spPr>
          <a:xfrm>
            <a:off x="1309990" y="1958654"/>
            <a:ext cx="9572017" cy="1254868"/>
          </a:xfrm>
          <a:prstGeom prst="rect">
            <a:avLst/>
          </a:prstGeom>
        </p:spPr>
      </p:pic>
    </p:spTree>
    <p:extLst>
      <p:ext uri="{BB962C8B-B14F-4D97-AF65-F5344CB8AC3E}">
        <p14:creationId xmlns:p14="http://schemas.microsoft.com/office/powerpoint/2010/main" val="9642296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6648DDC-818A-62A0-B02A-73476C0C5344}"/>
              </a:ext>
            </a:extLst>
          </p:cNvPr>
          <p:cNvSpPr>
            <a:spLocks noGrp="1"/>
          </p:cNvSpPr>
          <p:nvPr>
            <p:ph type="title"/>
          </p:nvPr>
        </p:nvSpPr>
        <p:spPr>
          <a:xfrm>
            <a:off x="0" y="0"/>
            <a:ext cx="12192000" cy="1022555"/>
          </a:xfrm>
        </p:spPr>
        <p:txBody>
          <a:bodyPr>
            <a:normAutofit fontScale="90000"/>
          </a:bodyPr>
          <a:lstStyle/>
          <a:p>
            <a:pPr algn="ctr"/>
            <a:r>
              <a:rPr lang="en-US" sz="3600" dirty="0"/>
              <a:t>Nuclear science and </a:t>
            </a:r>
            <a:r>
              <a:rPr lang="en-US" sz="3600" dirty="0" err="1"/>
              <a:t>ionising</a:t>
            </a:r>
            <a:r>
              <a:rPr lang="en-US" sz="3600" dirty="0"/>
              <a:t> radiation applications, radiation protection, and emergency preparedness (…segue)</a:t>
            </a:r>
            <a:endParaRPr lang="it-IT" sz="3600" dirty="0"/>
          </a:p>
        </p:txBody>
      </p:sp>
      <p:sp>
        <p:nvSpPr>
          <p:cNvPr id="3" name="Segnaposto contenuto 2">
            <a:extLst>
              <a:ext uri="{FF2B5EF4-FFF2-40B4-BE49-F238E27FC236}">
                <a16:creationId xmlns:a16="http://schemas.microsoft.com/office/drawing/2014/main" id="{610E79B4-BEB2-1BA0-5B57-7E065B2D986E}"/>
              </a:ext>
            </a:extLst>
          </p:cNvPr>
          <p:cNvSpPr>
            <a:spLocks noGrp="1"/>
          </p:cNvSpPr>
          <p:nvPr>
            <p:ph idx="1"/>
          </p:nvPr>
        </p:nvSpPr>
        <p:spPr>
          <a:xfrm>
            <a:off x="157315" y="1022554"/>
            <a:ext cx="11838039" cy="5456903"/>
          </a:xfrm>
        </p:spPr>
        <p:txBody>
          <a:bodyPr>
            <a:normAutofit fontScale="32500" lnSpcReduction="20000"/>
          </a:bodyPr>
          <a:lstStyle/>
          <a:p>
            <a:r>
              <a:rPr lang="en-US" sz="4300" b="1" dirty="0">
                <a:ea typeface="Times New Roman" panose="02020603050405020304" pitchFamily="18" charset="0"/>
              </a:rPr>
              <a:t>HORIZON-EURATOM-2023-NRT-01-09: Nuclear and radiation techniques for EU strategic autonomy, circular economy and climate change policies</a:t>
            </a:r>
            <a:endParaRPr lang="en-IE" sz="4300" b="1" dirty="0">
              <a:solidFill>
                <a:srgbClr val="000000"/>
              </a:solidFill>
              <a:ea typeface="Times New Roman" panose="02020603050405020304" pitchFamily="18" charset="0"/>
            </a:endParaRPr>
          </a:p>
          <a:p>
            <a:endParaRPr lang="en-IE" sz="1400" b="1" dirty="0">
              <a:solidFill>
                <a:srgbClr val="000000"/>
              </a:solidFill>
              <a:effectLst/>
              <a:ea typeface="Times New Roman" panose="02020603050405020304" pitchFamily="18" charset="0"/>
            </a:endParaRPr>
          </a:p>
          <a:p>
            <a:endParaRPr lang="en-IE" sz="1400" b="1" dirty="0">
              <a:solidFill>
                <a:srgbClr val="000000"/>
              </a:solidFill>
              <a:ea typeface="Times New Roman" panose="02020603050405020304" pitchFamily="18" charset="0"/>
            </a:endParaRPr>
          </a:p>
          <a:p>
            <a:pPr marL="0" indent="0">
              <a:buNone/>
            </a:pPr>
            <a:endParaRPr lang="en-US" sz="1700" dirty="0">
              <a:solidFill>
                <a:srgbClr val="000000"/>
              </a:solidFill>
              <a:ea typeface="Times New Roman" panose="02020603050405020304" pitchFamily="18" charset="0"/>
            </a:endParaRPr>
          </a:p>
          <a:p>
            <a:pPr marL="0" indent="0">
              <a:buNone/>
            </a:pPr>
            <a:endParaRPr lang="en-US" sz="1700" dirty="0">
              <a:solidFill>
                <a:srgbClr val="000000"/>
              </a:solidFill>
              <a:ea typeface="Times New Roman" panose="02020603050405020304" pitchFamily="18" charset="0"/>
            </a:endParaRPr>
          </a:p>
          <a:p>
            <a:pPr marL="0" indent="0">
              <a:buNone/>
            </a:pPr>
            <a:endParaRPr lang="en-US" sz="1800" dirty="0">
              <a:solidFill>
                <a:srgbClr val="000000"/>
              </a:solidFill>
              <a:ea typeface="Times New Roman" panose="02020603050405020304" pitchFamily="18" charset="0"/>
            </a:endParaRPr>
          </a:p>
          <a:p>
            <a:pPr marL="0" indent="0">
              <a:buNone/>
            </a:pPr>
            <a:endParaRPr lang="en-US" sz="1800" dirty="0">
              <a:solidFill>
                <a:srgbClr val="000000"/>
              </a:solidFill>
              <a:ea typeface="Times New Roman" panose="02020603050405020304" pitchFamily="18" charset="0"/>
            </a:endParaRPr>
          </a:p>
          <a:p>
            <a:pPr>
              <a:buFont typeface="Wingdings" panose="05000000000000000000" pitchFamily="2" charset="2"/>
              <a:buChar char="ü"/>
            </a:pPr>
            <a:endParaRPr lang="en-US" sz="2500" b="1" dirty="0">
              <a:solidFill>
                <a:srgbClr val="FF0000"/>
              </a:solidFill>
              <a:latin typeface="Times New Roman" panose="02020603050405020304" pitchFamily="18" charset="0"/>
            </a:endParaRPr>
          </a:p>
          <a:p>
            <a:pPr>
              <a:buFont typeface="Wingdings" panose="05000000000000000000" pitchFamily="2" charset="2"/>
              <a:buChar char="ü"/>
            </a:pPr>
            <a:r>
              <a:rPr lang="en-US" sz="3700" b="1" dirty="0">
                <a:solidFill>
                  <a:srgbClr val="FF0000"/>
                </a:solidFill>
              </a:rPr>
              <a:t>A</a:t>
            </a:r>
            <a:r>
              <a:rPr lang="en-US" sz="3700" b="1" i="0" u="none" strike="noStrike" baseline="0" dirty="0">
                <a:solidFill>
                  <a:srgbClr val="FF0000"/>
                </a:solidFill>
              </a:rPr>
              <a:t>pplications of charged particle beams (accelerators), x-rays, radioisotopes (alpha, beta and gamma emitters) and neutrons</a:t>
            </a:r>
            <a:r>
              <a:rPr lang="en-US" sz="3700" b="0" i="0" u="none" strike="noStrike" baseline="0" dirty="0">
                <a:solidFill>
                  <a:srgbClr val="000000"/>
                </a:solidFill>
              </a:rPr>
              <a:t>. For example, radiometric techniques and radioisotopes as tracers allow for monitoring climate change effects on ecosystems and soil, water and air pollution.</a:t>
            </a:r>
          </a:p>
          <a:p>
            <a:pPr>
              <a:buFont typeface="Wingdings" panose="05000000000000000000" pitchFamily="2" charset="2"/>
              <a:buChar char="ü"/>
            </a:pPr>
            <a:r>
              <a:rPr lang="en-US" sz="3700" b="1" i="0" u="none" strike="noStrike" baseline="0" dirty="0">
                <a:solidFill>
                  <a:srgbClr val="FF0000"/>
                </a:solidFill>
              </a:rPr>
              <a:t>Help diversify the supply of secondary critical raw materials</a:t>
            </a:r>
            <a:r>
              <a:rPr lang="en-US" sz="3700" b="0" i="0" u="none" strike="noStrike" baseline="0" dirty="0">
                <a:solidFill>
                  <a:srgbClr val="000000"/>
                </a:solidFill>
              </a:rPr>
              <a:t> from non-EU countries and within Europe. Action in this area should </a:t>
            </a:r>
            <a:r>
              <a:rPr lang="en-US" sz="3700" b="1" i="0" u="none" strike="noStrike" baseline="0" dirty="0">
                <a:solidFill>
                  <a:srgbClr val="FF0000"/>
                </a:solidFill>
              </a:rPr>
              <a:t>develop EU capacity for innovative exploration and production of secondary raw materials and/or recovery/recycling of raw materials from spent nuclear fuel</a:t>
            </a:r>
            <a:r>
              <a:rPr lang="en-US" sz="3700" b="0" i="0" u="none" strike="noStrike" baseline="0" dirty="0">
                <a:solidFill>
                  <a:srgbClr val="000000"/>
                </a:solidFill>
              </a:rPr>
              <a:t>, e.g. rare-earth metals (lanthanides). </a:t>
            </a:r>
          </a:p>
          <a:p>
            <a:pPr>
              <a:buFont typeface="Wingdings" panose="05000000000000000000" pitchFamily="2" charset="2"/>
              <a:buChar char="ü"/>
            </a:pPr>
            <a:r>
              <a:rPr lang="en-US" sz="3700" b="1" dirty="0">
                <a:solidFill>
                  <a:srgbClr val="FF0000"/>
                </a:solidFill>
              </a:rPr>
              <a:t>M</a:t>
            </a:r>
            <a:r>
              <a:rPr lang="en-US" sz="3700" b="1" i="0" u="none" strike="noStrike" baseline="0" dirty="0">
                <a:solidFill>
                  <a:srgbClr val="FF0000"/>
                </a:solidFill>
              </a:rPr>
              <a:t>odify existing quality assured nuclear techniques and develop new ones to provide complementary solutions for conventional climate adaptation and climate science technologies. </a:t>
            </a:r>
            <a:r>
              <a:rPr lang="en-US" sz="3700" b="0" i="0" u="none" strike="noStrike" baseline="0" dirty="0">
                <a:solidFill>
                  <a:srgbClr val="000000"/>
                </a:solidFill>
              </a:rPr>
              <a:t>These solutions should </a:t>
            </a:r>
            <a:r>
              <a:rPr lang="en-US" sz="3700" b="1" i="0" u="none" strike="noStrike" baseline="0" dirty="0">
                <a:solidFill>
                  <a:srgbClr val="FF0000"/>
                </a:solidFill>
              </a:rPr>
              <a:t>help build EU resilience and reduce EU vulnerabilities </a:t>
            </a:r>
            <a:r>
              <a:rPr lang="en-US" sz="3700" b="0" i="0" u="none" strike="noStrike" baseline="0" dirty="0">
                <a:solidFill>
                  <a:srgbClr val="000000"/>
                </a:solidFill>
              </a:rPr>
              <a:t>in land use and management, smart climate agriculture, food production systems, analysis of greenhouse gas emissions, management of water resources, and ocean and coastal protection. </a:t>
            </a:r>
          </a:p>
          <a:p>
            <a:pPr>
              <a:buFont typeface="Wingdings" panose="05000000000000000000" pitchFamily="2" charset="2"/>
              <a:buChar char="ü"/>
            </a:pPr>
            <a:r>
              <a:rPr lang="en-US" sz="3700" b="1" i="0" u="none" strike="noStrike" baseline="0" dirty="0">
                <a:solidFill>
                  <a:srgbClr val="FF0000"/>
                </a:solidFill>
              </a:rPr>
              <a:t>On pollution</a:t>
            </a:r>
            <a:r>
              <a:rPr lang="en-US" sz="3700" b="0" i="0" u="none" strike="noStrike" baseline="0" dirty="0">
                <a:solidFill>
                  <a:srgbClr val="000000"/>
                </a:solidFill>
              </a:rPr>
              <a:t>, actions could cover sorting challenges, waste treatment and transformation into secondary products, cleaner production and recycling processes, reducing the use of potentially harmful additives and solvents and delivering energy savings. </a:t>
            </a:r>
          </a:p>
          <a:p>
            <a:pPr>
              <a:buFont typeface="Wingdings" panose="05000000000000000000" pitchFamily="2" charset="2"/>
              <a:buChar char="ü"/>
            </a:pPr>
            <a:r>
              <a:rPr lang="en-US" sz="3700" b="0" i="0" u="none" strike="noStrike" baseline="0" dirty="0">
                <a:solidFill>
                  <a:srgbClr val="000000"/>
                </a:solidFill>
              </a:rPr>
              <a:t>All potential solutions using nuclear techniques are expected to: </a:t>
            </a:r>
          </a:p>
          <a:p>
            <a:pPr marL="452438" indent="-285750">
              <a:buFont typeface="Wingdings" panose="05000000000000000000" pitchFamily="2" charset="2"/>
              <a:buChar char="q"/>
            </a:pPr>
            <a:r>
              <a:rPr lang="en-US" sz="3700" b="1" i="0" u="none" strike="noStrike" baseline="0" dirty="0">
                <a:solidFill>
                  <a:srgbClr val="FF0000"/>
                </a:solidFill>
              </a:rPr>
              <a:t>Improve radiation protection </a:t>
            </a:r>
            <a:r>
              <a:rPr lang="en-US" sz="3700" b="0" i="0" u="none" strike="noStrike" baseline="0" dirty="0"/>
              <a:t>of personnel, expertise in radiation protection, safety and security of radioactive sources, waste management, and reduce contamination risk, loss or theft. </a:t>
            </a:r>
          </a:p>
          <a:p>
            <a:pPr marL="452438" indent="-285750">
              <a:buFont typeface="Wingdings" panose="05000000000000000000" pitchFamily="2" charset="2"/>
              <a:buChar char="q"/>
            </a:pPr>
            <a:r>
              <a:rPr lang="en-US" sz="3700" b="1" i="0" u="none" strike="noStrike" baseline="0" dirty="0">
                <a:solidFill>
                  <a:srgbClr val="FF0000"/>
                </a:solidFill>
              </a:rPr>
              <a:t>Be combined with newly emerging technologies such as artificial intelligence, big data or metamaterials</a:t>
            </a:r>
            <a:endParaRPr lang="en-US" sz="3700" b="0" i="0" u="none" strike="noStrike" baseline="0" dirty="0"/>
          </a:p>
          <a:p>
            <a:pPr marL="452438" indent="-285750">
              <a:buFont typeface="Wingdings" panose="05000000000000000000" pitchFamily="2" charset="2"/>
              <a:buChar char="q"/>
            </a:pPr>
            <a:r>
              <a:rPr lang="en-US" sz="3700" b="1" i="0" u="none" strike="noStrike" baseline="0" dirty="0">
                <a:solidFill>
                  <a:srgbClr val="FF0000"/>
                </a:solidFill>
              </a:rPr>
              <a:t>Aim at ‘open innovation’, involving a broad range of actors from research and academic communities, industry, entrepreneurs and users. </a:t>
            </a:r>
            <a:r>
              <a:rPr lang="en-US" sz="3700" b="0" i="0" u="none" strike="noStrike" baseline="0" dirty="0"/>
              <a:t>It should bring together </a:t>
            </a:r>
            <a:r>
              <a:rPr lang="en-US" sz="3700" b="1" i="0" u="none" strike="noStrike" baseline="0" dirty="0">
                <a:solidFill>
                  <a:srgbClr val="FF0000"/>
                </a:solidFill>
              </a:rPr>
              <a:t>multidisciplinary teams </a:t>
            </a:r>
            <a:r>
              <a:rPr lang="en-US" sz="3700" b="0" i="0" u="none" strike="noStrike" baseline="0" dirty="0"/>
              <a:t>to generate ideas and solutions in an open innovation environment </a:t>
            </a:r>
            <a:r>
              <a:rPr lang="en-US" sz="3700" b="1" i="0" u="none" strike="noStrike" baseline="0" dirty="0">
                <a:solidFill>
                  <a:srgbClr val="FF0000"/>
                </a:solidFill>
              </a:rPr>
              <a:t>by increasing investment and bringing more companies and regions into the knowledge economy</a:t>
            </a:r>
            <a:r>
              <a:rPr lang="en-US" sz="3700" b="0" i="0" u="none" strike="noStrike" baseline="0" dirty="0"/>
              <a:t>. </a:t>
            </a:r>
          </a:p>
          <a:p>
            <a:pPr marL="452438" indent="-285750">
              <a:buFont typeface="Wingdings" panose="05000000000000000000" pitchFamily="2" charset="2"/>
              <a:buChar char="q"/>
            </a:pPr>
            <a:r>
              <a:rPr lang="en-US" sz="3700" b="1" i="0" u="none" strike="noStrike" baseline="0" dirty="0">
                <a:solidFill>
                  <a:srgbClr val="FF0000"/>
                </a:solidFill>
              </a:rPr>
              <a:t>Provide valid data from experiments</a:t>
            </a:r>
            <a:endParaRPr lang="en-US" sz="3700" b="0" i="0" u="none" strike="noStrike" baseline="0" dirty="0"/>
          </a:p>
          <a:p>
            <a:pPr marL="452438" indent="-285750">
              <a:buFont typeface="Wingdings" panose="05000000000000000000" pitchFamily="2" charset="2"/>
              <a:buChar char="q"/>
            </a:pPr>
            <a:r>
              <a:rPr lang="en-US" sz="3700" b="1" i="0" u="none" strike="noStrike" baseline="0" dirty="0">
                <a:solidFill>
                  <a:srgbClr val="FF0000"/>
                </a:solidFill>
              </a:rPr>
              <a:t>This action could focus on closer-to-the-market activities, including prototyping, testing, demonstrating, piloting and scaling up new or improved products, processes or services, </a:t>
            </a:r>
            <a:r>
              <a:rPr lang="en-US" sz="3700" i="0" u="none" strike="noStrike" baseline="0" dirty="0"/>
              <a:t>focusing </a:t>
            </a:r>
            <a:r>
              <a:rPr lang="en-US" sz="3700" b="0" i="0" u="none" strike="noStrike" baseline="0" dirty="0"/>
              <a:t>on </a:t>
            </a:r>
            <a:r>
              <a:rPr lang="en-US" sz="3700" b="1" i="0" u="none" strike="noStrike" baseline="0" dirty="0">
                <a:solidFill>
                  <a:srgbClr val="FF0000"/>
                </a:solidFill>
              </a:rPr>
              <a:t>Technology Readiness Levels 5 to 7</a:t>
            </a:r>
            <a:endParaRPr lang="en-US" sz="3700" b="1" dirty="0">
              <a:solidFill>
                <a:srgbClr val="FF0000"/>
              </a:solidFill>
              <a:ea typeface="Times New Roman" panose="02020603050405020304" pitchFamily="18" charset="0"/>
            </a:endParaRPr>
          </a:p>
        </p:txBody>
      </p:sp>
      <p:sp>
        <p:nvSpPr>
          <p:cNvPr id="5" name="Segnaposto numero diapositiva 4">
            <a:extLst>
              <a:ext uri="{FF2B5EF4-FFF2-40B4-BE49-F238E27FC236}">
                <a16:creationId xmlns:a16="http://schemas.microsoft.com/office/drawing/2014/main" id="{A638E61C-B1E2-48D6-1D11-68EF2B0C9D00}"/>
              </a:ext>
            </a:extLst>
          </p:cNvPr>
          <p:cNvSpPr>
            <a:spLocks noGrp="1"/>
          </p:cNvSpPr>
          <p:nvPr>
            <p:ph type="sldNum" sz="quarter" idx="12"/>
          </p:nvPr>
        </p:nvSpPr>
        <p:spPr/>
        <p:txBody>
          <a:bodyPr/>
          <a:lstStyle/>
          <a:p>
            <a:fld id="{9E8BE3B4-FF9C-4704-BEFF-9C377925DE60}" type="slidenum">
              <a:rPr lang="it-IT" smtClean="0"/>
              <a:t>12</a:t>
            </a:fld>
            <a:endParaRPr lang="it-IT"/>
          </a:p>
        </p:txBody>
      </p:sp>
      <p:sp>
        <p:nvSpPr>
          <p:cNvPr id="6" name="Segnaposto piè di pagina 4">
            <a:extLst>
              <a:ext uri="{FF2B5EF4-FFF2-40B4-BE49-F238E27FC236}">
                <a16:creationId xmlns:a16="http://schemas.microsoft.com/office/drawing/2014/main" id="{A657E9A9-631D-9257-63E6-893EEABE708A}"/>
              </a:ext>
            </a:extLst>
          </p:cNvPr>
          <p:cNvSpPr txBox="1">
            <a:spLocks/>
          </p:cNvSpPr>
          <p:nvPr/>
        </p:nvSpPr>
        <p:spPr>
          <a:xfrm>
            <a:off x="3774357" y="6356349"/>
            <a:ext cx="4643284" cy="365125"/>
          </a:xfrm>
          <a:prstGeom prst="rect">
            <a:avLst/>
          </a:prstGeom>
        </p:spPr>
        <p:txBody>
          <a:bodyPr vert="horz" lIns="91440" tIns="45720" rIns="91440" bIns="45720" rtlCol="0" anchor="ctr"/>
          <a:lstStyle>
            <a:defPPr>
              <a:defRPr lang="it-IT"/>
            </a:defPPr>
            <a:lvl1pPr marL="0" algn="ctr" defTabSz="914400" rtl="0" eaLnBrk="1" latinLnBrk="0" hangingPunct="1">
              <a:defRPr sz="1400" b="1"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t>Incontro su WP Euratom Fission 2023-2025, 29 maggio 2023</a:t>
            </a:r>
            <a:endParaRPr lang="it-IT" dirty="0"/>
          </a:p>
        </p:txBody>
      </p:sp>
      <p:pic>
        <p:nvPicPr>
          <p:cNvPr id="7" name="Immagine 6">
            <a:extLst>
              <a:ext uri="{FF2B5EF4-FFF2-40B4-BE49-F238E27FC236}">
                <a16:creationId xmlns:a16="http://schemas.microsoft.com/office/drawing/2014/main" id="{644F16AD-6E4F-39E8-4742-57E13AC7B091}"/>
              </a:ext>
            </a:extLst>
          </p:cNvPr>
          <p:cNvPicPr>
            <a:picLocks noChangeAspect="1"/>
          </p:cNvPicPr>
          <p:nvPr/>
        </p:nvPicPr>
        <p:blipFill>
          <a:blip r:embed="rId3"/>
          <a:stretch>
            <a:fillRect/>
          </a:stretch>
        </p:blipFill>
        <p:spPr>
          <a:xfrm>
            <a:off x="1952015" y="1315111"/>
            <a:ext cx="8287967" cy="1149172"/>
          </a:xfrm>
          <a:prstGeom prst="rect">
            <a:avLst/>
          </a:prstGeom>
        </p:spPr>
      </p:pic>
    </p:spTree>
    <p:extLst>
      <p:ext uri="{BB962C8B-B14F-4D97-AF65-F5344CB8AC3E}">
        <p14:creationId xmlns:p14="http://schemas.microsoft.com/office/powerpoint/2010/main" val="40296130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6648DDC-818A-62A0-B02A-73476C0C5344}"/>
              </a:ext>
            </a:extLst>
          </p:cNvPr>
          <p:cNvSpPr>
            <a:spLocks noGrp="1"/>
          </p:cNvSpPr>
          <p:nvPr>
            <p:ph type="title"/>
          </p:nvPr>
        </p:nvSpPr>
        <p:spPr>
          <a:xfrm>
            <a:off x="0" y="0"/>
            <a:ext cx="12192000" cy="1022555"/>
          </a:xfrm>
        </p:spPr>
        <p:txBody>
          <a:bodyPr>
            <a:normAutofit fontScale="90000"/>
          </a:bodyPr>
          <a:lstStyle/>
          <a:p>
            <a:pPr algn="ctr"/>
            <a:r>
              <a:rPr lang="en-US" sz="3600" dirty="0"/>
              <a:t>Nuclear science and </a:t>
            </a:r>
            <a:r>
              <a:rPr lang="en-US" sz="3600" dirty="0" err="1"/>
              <a:t>ionising</a:t>
            </a:r>
            <a:r>
              <a:rPr lang="en-US" sz="3600" dirty="0"/>
              <a:t> radiation applications, radiation protection, and emergency preparedness (…segue)</a:t>
            </a:r>
            <a:endParaRPr lang="it-IT" sz="3600" dirty="0"/>
          </a:p>
        </p:txBody>
      </p:sp>
      <p:sp>
        <p:nvSpPr>
          <p:cNvPr id="3" name="Segnaposto contenuto 2">
            <a:extLst>
              <a:ext uri="{FF2B5EF4-FFF2-40B4-BE49-F238E27FC236}">
                <a16:creationId xmlns:a16="http://schemas.microsoft.com/office/drawing/2014/main" id="{610E79B4-BEB2-1BA0-5B57-7E065B2D986E}"/>
              </a:ext>
            </a:extLst>
          </p:cNvPr>
          <p:cNvSpPr>
            <a:spLocks noGrp="1"/>
          </p:cNvSpPr>
          <p:nvPr>
            <p:ph idx="1"/>
          </p:nvPr>
        </p:nvSpPr>
        <p:spPr>
          <a:xfrm>
            <a:off x="157315" y="1022554"/>
            <a:ext cx="11838039" cy="5456903"/>
          </a:xfrm>
        </p:spPr>
        <p:txBody>
          <a:bodyPr>
            <a:normAutofit fontScale="40000" lnSpcReduction="20000"/>
          </a:bodyPr>
          <a:lstStyle/>
          <a:p>
            <a:r>
              <a:rPr lang="en-US" sz="4300" b="1" dirty="0">
                <a:ea typeface="Times New Roman" panose="02020603050405020304" pitchFamily="18" charset="0"/>
              </a:rPr>
              <a:t>HORIZON-EURATOM-2023-NRT-01-10: Harnessing innovation in nuclear science, technology and radiation protection</a:t>
            </a:r>
            <a:endParaRPr lang="en-IE" sz="1400" b="1" dirty="0">
              <a:solidFill>
                <a:srgbClr val="000000"/>
              </a:solidFill>
              <a:effectLst/>
              <a:ea typeface="Times New Roman" panose="02020603050405020304" pitchFamily="18" charset="0"/>
            </a:endParaRPr>
          </a:p>
          <a:p>
            <a:endParaRPr lang="en-IE" sz="1400" b="1" dirty="0">
              <a:solidFill>
                <a:srgbClr val="000000"/>
              </a:solidFill>
              <a:ea typeface="Times New Roman" panose="02020603050405020304" pitchFamily="18" charset="0"/>
            </a:endParaRPr>
          </a:p>
          <a:p>
            <a:pPr marL="0" indent="0">
              <a:buNone/>
            </a:pPr>
            <a:endParaRPr lang="en-US" sz="1700" dirty="0">
              <a:solidFill>
                <a:srgbClr val="000000"/>
              </a:solidFill>
              <a:ea typeface="Times New Roman" panose="02020603050405020304" pitchFamily="18" charset="0"/>
            </a:endParaRPr>
          </a:p>
          <a:p>
            <a:pPr marL="0" indent="0">
              <a:buNone/>
            </a:pPr>
            <a:endParaRPr lang="en-US" sz="1700" dirty="0">
              <a:solidFill>
                <a:srgbClr val="000000"/>
              </a:solidFill>
              <a:ea typeface="Times New Roman" panose="02020603050405020304" pitchFamily="18" charset="0"/>
            </a:endParaRPr>
          </a:p>
          <a:p>
            <a:pPr marL="0" indent="0">
              <a:buNone/>
            </a:pPr>
            <a:endParaRPr lang="en-US" sz="1800" dirty="0">
              <a:solidFill>
                <a:srgbClr val="000000"/>
              </a:solidFill>
              <a:ea typeface="Times New Roman" panose="02020603050405020304" pitchFamily="18" charset="0"/>
            </a:endParaRPr>
          </a:p>
          <a:p>
            <a:pPr marL="0" indent="0">
              <a:buNone/>
            </a:pPr>
            <a:endParaRPr lang="en-US" sz="1800" dirty="0">
              <a:solidFill>
                <a:srgbClr val="000000"/>
              </a:solidFill>
              <a:ea typeface="Times New Roman" panose="02020603050405020304" pitchFamily="18" charset="0"/>
            </a:endParaRPr>
          </a:p>
          <a:p>
            <a:pPr>
              <a:buFont typeface="Wingdings" panose="05000000000000000000" pitchFamily="2" charset="2"/>
              <a:buChar char="ü"/>
            </a:pPr>
            <a:endParaRPr lang="en-US" sz="2500" b="1" dirty="0">
              <a:solidFill>
                <a:srgbClr val="FF0000"/>
              </a:solidFill>
              <a:latin typeface="Times New Roman" panose="02020603050405020304" pitchFamily="18" charset="0"/>
            </a:endParaRPr>
          </a:p>
          <a:p>
            <a:pPr>
              <a:buFont typeface="Wingdings" panose="05000000000000000000" pitchFamily="2" charset="2"/>
              <a:buChar char="ü"/>
            </a:pPr>
            <a:endParaRPr lang="en-US" sz="3700" dirty="0">
              <a:latin typeface="Times New Roman" panose="02020603050405020304" pitchFamily="18" charset="0"/>
            </a:endParaRPr>
          </a:p>
          <a:p>
            <a:pPr>
              <a:buFont typeface="Wingdings" panose="05000000000000000000" pitchFamily="2" charset="2"/>
              <a:buChar char="ü"/>
            </a:pPr>
            <a:endParaRPr lang="en-US" sz="3700" dirty="0">
              <a:latin typeface="Times New Roman" panose="02020603050405020304" pitchFamily="18" charset="0"/>
            </a:endParaRPr>
          </a:p>
          <a:p>
            <a:pPr>
              <a:buFont typeface="Wingdings" panose="05000000000000000000" pitchFamily="2" charset="2"/>
              <a:buChar char="ü"/>
            </a:pPr>
            <a:r>
              <a:rPr lang="en-US" sz="3700" b="1" dirty="0">
                <a:solidFill>
                  <a:srgbClr val="FF0000"/>
                </a:solidFill>
              </a:rPr>
              <a:t>This action aims to bring innovation, including via </a:t>
            </a:r>
            <a:r>
              <a:rPr lang="en-US" sz="3700" b="1" dirty="0" err="1">
                <a:solidFill>
                  <a:srgbClr val="FF0000"/>
                </a:solidFill>
              </a:rPr>
              <a:t>cross-fertilisation</a:t>
            </a:r>
            <a:r>
              <a:rPr lang="en-US" sz="3700" b="1" dirty="0">
                <a:solidFill>
                  <a:srgbClr val="FF0000"/>
                </a:solidFill>
              </a:rPr>
              <a:t> with other scientific and technical sectors, to radiation protection. This complements the PIANOFORTE European partnership </a:t>
            </a:r>
            <a:r>
              <a:rPr lang="en-US" sz="3700" dirty="0"/>
              <a:t>in medical applications and emergency preparedness, alternative applications of nuclear energy, and risk communication with civil society and decision-makers.</a:t>
            </a:r>
          </a:p>
          <a:p>
            <a:pPr>
              <a:buFont typeface="Wingdings" panose="05000000000000000000" pitchFamily="2" charset="2"/>
              <a:buChar char="ü"/>
            </a:pPr>
            <a:r>
              <a:rPr lang="en-US" sz="3700" b="1" dirty="0">
                <a:solidFill>
                  <a:srgbClr val="FF0000"/>
                </a:solidFill>
              </a:rPr>
              <a:t>The purpose of this action is to complement the PIANOFORTE partnership </a:t>
            </a:r>
            <a:r>
              <a:rPr lang="en-US" sz="3700" dirty="0"/>
              <a:t>by fostering frontier research and testing novel ideas that can bring about a breakthrough innovation in the field. </a:t>
            </a:r>
          </a:p>
          <a:p>
            <a:pPr>
              <a:buFont typeface="Wingdings" panose="05000000000000000000" pitchFamily="2" charset="2"/>
              <a:buChar char="ü"/>
            </a:pPr>
            <a:r>
              <a:rPr lang="en-US" sz="3700" b="1" dirty="0">
                <a:solidFill>
                  <a:srgbClr val="FF0000"/>
                </a:solidFill>
              </a:rPr>
              <a:t>Nuclear technologies could provide solutions that enable energy-intensive industries to develop and reduce their environmental footprint while remaining competitive. Nuclear has the potential to supply heat to homes, businesses and industrial processes, and produce hydrogen and synthetic fuels or non-electric commodities such as purified water or </a:t>
            </a:r>
            <a:r>
              <a:rPr lang="en-US" sz="3700" b="1" dirty="0" err="1">
                <a:solidFill>
                  <a:srgbClr val="FF0000"/>
                </a:solidFill>
              </a:rPr>
              <a:t>fertilisers</a:t>
            </a:r>
            <a:r>
              <a:rPr lang="en-US" sz="3700" dirty="0"/>
              <a:t>. The Euratom-funded action </a:t>
            </a:r>
            <a:r>
              <a:rPr lang="en-US" sz="3700" b="1" dirty="0">
                <a:solidFill>
                  <a:srgbClr val="FF0000"/>
                </a:solidFill>
              </a:rPr>
              <a:t>should address the safety challenges</a:t>
            </a:r>
            <a:r>
              <a:rPr lang="en-US" sz="3700" dirty="0"/>
              <a:t> related to developing and implementing non-electric applications for nuclear energy.</a:t>
            </a:r>
          </a:p>
          <a:p>
            <a:pPr>
              <a:buFont typeface="Wingdings" panose="05000000000000000000" pitchFamily="2" charset="2"/>
              <a:buChar char="ü"/>
            </a:pPr>
            <a:r>
              <a:rPr lang="en-US" sz="3700" b="1" dirty="0">
                <a:solidFill>
                  <a:srgbClr val="FF0000"/>
                </a:solidFill>
              </a:rPr>
              <a:t>The Euratom-funded action should address the development of new quality assured nuclear techniques or </a:t>
            </a:r>
            <a:r>
              <a:rPr lang="en-US" sz="3700" b="1" dirty="0" err="1">
                <a:solidFill>
                  <a:srgbClr val="FF0000"/>
                </a:solidFill>
              </a:rPr>
              <a:t>optimisation</a:t>
            </a:r>
            <a:r>
              <a:rPr lang="en-US" sz="3700" b="1" dirty="0">
                <a:solidFill>
                  <a:srgbClr val="FF0000"/>
                </a:solidFill>
              </a:rPr>
              <a:t> of existing ones in the medical field. </a:t>
            </a:r>
            <a:r>
              <a:rPr lang="en-US" sz="3700" dirty="0"/>
              <a:t>This includes data processing methodologies using artificial intelligence, </a:t>
            </a:r>
            <a:r>
              <a:rPr lang="en-US" sz="3700" dirty="0" err="1"/>
              <a:t>optimisation</a:t>
            </a:r>
            <a:r>
              <a:rPr lang="en-US" sz="3700" dirty="0"/>
              <a:t> of the medical use of </a:t>
            </a:r>
            <a:r>
              <a:rPr lang="en-US" sz="3700" dirty="0" err="1"/>
              <a:t>ionising</a:t>
            </a:r>
            <a:r>
              <a:rPr lang="en-US" sz="3700" dirty="0"/>
              <a:t> radiation and corresponding </a:t>
            </a:r>
            <a:r>
              <a:rPr lang="en-US" sz="3700" dirty="0" err="1"/>
              <a:t>optimisation</a:t>
            </a:r>
            <a:r>
              <a:rPr lang="en-US" sz="3700" dirty="0"/>
              <a:t> of radiation protection.</a:t>
            </a:r>
          </a:p>
          <a:p>
            <a:pPr>
              <a:buFont typeface="Wingdings" panose="05000000000000000000" pitchFamily="2" charset="2"/>
              <a:buChar char="ü"/>
            </a:pPr>
            <a:r>
              <a:rPr lang="en-US" sz="3700" dirty="0"/>
              <a:t>The EU </a:t>
            </a:r>
            <a:r>
              <a:rPr lang="en-US" sz="3700" b="1" dirty="0">
                <a:solidFill>
                  <a:srgbClr val="FF0000"/>
                </a:solidFill>
              </a:rPr>
              <a:t>supply of novel radiopharmaceuticals for cancer therapy </a:t>
            </a:r>
            <a:r>
              <a:rPr lang="en-US" sz="3700" dirty="0"/>
              <a:t>is at risk due to the growing uncertainties over imports of enriched stable isotopes from Russia. </a:t>
            </a:r>
            <a:r>
              <a:rPr lang="en-US" sz="3700" b="1" dirty="0">
                <a:solidFill>
                  <a:srgbClr val="FF0000"/>
                </a:solidFill>
              </a:rPr>
              <a:t>Ensuring European know-how and the EU’s strategic capabilities in this field </a:t>
            </a:r>
            <a:r>
              <a:rPr lang="en-US" sz="3700" dirty="0"/>
              <a:t>is essential for the decades to come.</a:t>
            </a:r>
          </a:p>
          <a:p>
            <a:pPr>
              <a:buFont typeface="Wingdings" panose="05000000000000000000" pitchFamily="2" charset="2"/>
              <a:buChar char="ü"/>
            </a:pPr>
            <a:r>
              <a:rPr lang="en-US" sz="3700" b="1" dirty="0">
                <a:solidFill>
                  <a:srgbClr val="FF0000"/>
                </a:solidFill>
              </a:rPr>
              <a:t>Bring about and test novel ideas for risk communication</a:t>
            </a:r>
            <a:r>
              <a:rPr lang="en-US" sz="3700" dirty="0"/>
              <a:t> to ensure informed decisions by stakeholders, civil society and decision-makers.</a:t>
            </a:r>
            <a:endParaRPr lang="en-US" sz="3700" dirty="0">
              <a:ea typeface="Times New Roman" panose="02020603050405020304" pitchFamily="18" charset="0"/>
            </a:endParaRPr>
          </a:p>
        </p:txBody>
      </p:sp>
      <p:sp>
        <p:nvSpPr>
          <p:cNvPr id="5" name="Segnaposto numero diapositiva 4">
            <a:extLst>
              <a:ext uri="{FF2B5EF4-FFF2-40B4-BE49-F238E27FC236}">
                <a16:creationId xmlns:a16="http://schemas.microsoft.com/office/drawing/2014/main" id="{A638E61C-B1E2-48D6-1D11-68EF2B0C9D00}"/>
              </a:ext>
            </a:extLst>
          </p:cNvPr>
          <p:cNvSpPr>
            <a:spLocks noGrp="1"/>
          </p:cNvSpPr>
          <p:nvPr>
            <p:ph type="sldNum" sz="quarter" idx="12"/>
          </p:nvPr>
        </p:nvSpPr>
        <p:spPr/>
        <p:txBody>
          <a:bodyPr/>
          <a:lstStyle/>
          <a:p>
            <a:fld id="{9E8BE3B4-FF9C-4704-BEFF-9C377925DE60}" type="slidenum">
              <a:rPr lang="it-IT" smtClean="0"/>
              <a:t>13</a:t>
            </a:fld>
            <a:endParaRPr lang="it-IT"/>
          </a:p>
        </p:txBody>
      </p:sp>
      <p:sp>
        <p:nvSpPr>
          <p:cNvPr id="6" name="Segnaposto piè di pagina 4">
            <a:extLst>
              <a:ext uri="{FF2B5EF4-FFF2-40B4-BE49-F238E27FC236}">
                <a16:creationId xmlns:a16="http://schemas.microsoft.com/office/drawing/2014/main" id="{A657E9A9-631D-9257-63E6-893EEABE708A}"/>
              </a:ext>
            </a:extLst>
          </p:cNvPr>
          <p:cNvSpPr txBox="1">
            <a:spLocks/>
          </p:cNvSpPr>
          <p:nvPr/>
        </p:nvSpPr>
        <p:spPr>
          <a:xfrm>
            <a:off x="3774357" y="6356349"/>
            <a:ext cx="4643284" cy="365125"/>
          </a:xfrm>
          <a:prstGeom prst="rect">
            <a:avLst/>
          </a:prstGeom>
        </p:spPr>
        <p:txBody>
          <a:bodyPr vert="horz" lIns="91440" tIns="45720" rIns="91440" bIns="45720" rtlCol="0" anchor="ctr"/>
          <a:lstStyle>
            <a:defPPr>
              <a:defRPr lang="it-IT"/>
            </a:defPPr>
            <a:lvl1pPr marL="0" algn="ctr" defTabSz="914400" rtl="0" eaLnBrk="1" latinLnBrk="0" hangingPunct="1">
              <a:defRPr sz="1400" b="1"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t>Incontro su WP Euratom Fission 2023-2025, 29 maggio 2023</a:t>
            </a:r>
            <a:endParaRPr lang="it-IT" dirty="0"/>
          </a:p>
        </p:txBody>
      </p:sp>
      <p:pic>
        <p:nvPicPr>
          <p:cNvPr id="8" name="Immagine 7">
            <a:extLst>
              <a:ext uri="{FF2B5EF4-FFF2-40B4-BE49-F238E27FC236}">
                <a16:creationId xmlns:a16="http://schemas.microsoft.com/office/drawing/2014/main" id="{6E79E30D-727E-3FF2-E3D2-BB33E8A743C3}"/>
              </a:ext>
            </a:extLst>
          </p:cNvPr>
          <p:cNvPicPr>
            <a:picLocks noChangeAspect="1"/>
          </p:cNvPicPr>
          <p:nvPr/>
        </p:nvPicPr>
        <p:blipFill>
          <a:blip r:embed="rId3"/>
          <a:stretch>
            <a:fillRect/>
          </a:stretch>
        </p:blipFill>
        <p:spPr>
          <a:xfrm>
            <a:off x="1484671" y="1434078"/>
            <a:ext cx="10379606" cy="1387779"/>
          </a:xfrm>
          <a:prstGeom prst="rect">
            <a:avLst/>
          </a:prstGeom>
        </p:spPr>
      </p:pic>
    </p:spTree>
    <p:extLst>
      <p:ext uri="{BB962C8B-B14F-4D97-AF65-F5344CB8AC3E}">
        <p14:creationId xmlns:p14="http://schemas.microsoft.com/office/powerpoint/2010/main" val="32788572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6648DDC-818A-62A0-B02A-73476C0C5344}"/>
              </a:ext>
            </a:extLst>
          </p:cNvPr>
          <p:cNvSpPr>
            <a:spLocks noGrp="1"/>
          </p:cNvSpPr>
          <p:nvPr>
            <p:ph type="title"/>
          </p:nvPr>
        </p:nvSpPr>
        <p:spPr>
          <a:xfrm>
            <a:off x="0" y="0"/>
            <a:ext cx="12192000" cy="1022555"/>
          </a:xfrm>
        </p:spPr>
        <p:txBody>
          <a:bodyPr>
            <a:normAutofit fontScale="90000"/>
          </a:bodyPr>
          <a:lstStyle/>
          <a:p>
            <a:pPr algn="ctr"/>
            <a:r>
              <a:rPr lang="en-US" sz="3600" dirty="0"/>
              <a:t>Nuclear science and </a:t>
            </a:r>
            <a:r>
              <a:rPr lang="en-US" sz="3600" dirty="0" err="1"/>
              <a:t>ionising</a:t>
            </a:r>
            <a:r>
              <a:rPr lang="en-US" sz="3600" dirty="0"/>
              <a:t> radiation applications, radiation protection, and emergency preparedness (…segue)</a:t>
            </a:r>
            <a:endParaRPr lang="it-IT" sz="3600" dirty="0"/>
          </a:p>
        </p:txBody>
      </p:sp>
      <p:sp>
        <p:nvSpPr>
          <p:cNvPr id="3" name="Segnaposto contenuto 2">
            <a:extLst>
              <a:ext uri="{FF2B5EF4-FFF2-40B4-BE49-F238E27FC236}">
                <a16:creationId xmlns:a16="http://schemas.microsoft.com/office/drawing/2014/main" id="{610E79B4-BEB2-1BA0-5B57-7E065B2D986E}"/>
              </a:ext>
            </a:extLst>
          </p:cNvPr>
          <p:cNvSpPr>
            <a:spLocks noGrp="1"/>
          </p:cNvSpPr>
          <p:nvPr>
            <p:ph idx="1"/>
          </p:nvPr>
        </p:nvSpPr>
        <p:spPr>
          <a:xfrm>
            <a:off x="157315" y="1022554"/>
            <a:ext cx="11838039" cy="5456903"/>
          </a:xfrm>
        </p:spPr>
        <p:txBody>
          <a:bodyPr>
            <a:normAutofit/>
          </a:bodyPr>
          <a:lstStyle/>
          <a:p>
            <a:r>
              <a:rPr lang="en-US" sz="2000" b="1" dirty="0">
                <a:ea typeface="Times New Roman" panose="02020603050405020304" pitchFamily="18" charset="0"/>
              </a:rPr>
              <a:t>HORIZON-EURATOM-2023-NRT-01-11: Preparatory phase for a European production capability to secure a supply of high-assay low-enriched uranium (HALEU) fuel</a:t>
            </a:r>
            <a:endParaRPr lang="en-IE" sz="2000" b="1" dirty="0">
              <a:solidFill>
                <a:srgbClr val="000000"/>
              </a:solidFill>
              <a:ea typeface="Times New Roman" panose="02020603050405020304" pitchFamily="18" charset="0"/>
            </a:endParaRPr>
          </a:p>
          <a:p>
            <a:pPr marL="0" indent="0">
              <a:buNone/>
            </a:pPr>
            <a:endParaRPr lang="en-US" sz="2000" dirty="0">
              <a:solidFill>
                <a:srgbClr val="000000"/>
              </a:solidFill>
              <a:ea typeface="Times New Roman" panose="02020603050405020304" pitchFamily="18" charset="0"/>
            </a:endParaRPr>
          </a:p>
          <a:p>
            <a:endParaRPr lang="en-US" sz="1800" b="0" i="0" u="none" strike="noStrike" baseline="0" dirty="0">
              <a:solidFill>
                <a:srgbClr val="000000"/>
              </a:solidFill>
              <a:latin typeface="Times New Roman" panose="02020603050405020304" pitchFamily="18" charset="0"/>
            </a:endParaRPr>
          </a:p>
          <a:p>
            <a:endParaRPr lang="en-US" sz="1800" dirty="0">
              <a:solidFill>
                <a:srgbClr val="000000"/>
              </a:solidFill>
              <a:latin typeface="Times New Roman" panose="02020603050405020304" pitchFamily="18" charset="0"/>
            </a:endParaRPr>
          </a:p>
          <a:p>
            <a:endParaRPr lang="en-US" sz="1800" b="0" i="0" u="none" strike="noStrike" baseline="0" dirty="0">
              <a:solidFill>
                <a:srgbClr val="000000"/>
              </a:solidFill>
              <a:latin typeface="Times New Roman" panose="02020603050405020304" pitchFamily="18" charset="0"/>
            </a:endParaRPr>
          </a:p>
          <a:p>
            <a:r>
              <a:rPr lang="en-US" sz="1800" b="0" i="0" u="none" strike="noStrike" baseline="0" dirty="0">
                <a:solidFill>
                  <a:srgbClr val="000000"/>
                </a:solidFill>
              </a:rPr>
              <a:t>This action should </a:t>
            </a:r>
            <a:r>
              <a:rPr lang="en-US" sz="1800" b="1" i="0" u="none" strike="noStrike" baseline="0" dirty="0">
                <a:solidFill>
                  <a:srgbClr val="FF0000"/>
                </a:solidFill>
              </a:rPr>
              <a:t>provide catalytic and leveraging support for a preparatory phase aiming at bringing the project to a level of maturity required to potentially enable construction work to start on the EU’s production capability</a:t>
            </a:r>
            <a:r>
              <a:rPr lang="en-US" sz="1800" b="0" i="0" u="none" strike="noStrike" baseline="0" dirty="0">
                <a:solidFill>
                  <a:srgbClr val="000000"/>
                </a:solidFill>
              </a:rPr>
              <a:t>. It should therefore </a:t>
            </a:r>
            <a:r>
              <a:rPr lang="en-US" sz="1800" b="1" i="0" u="none" strike="noStrike" baseline="0" dirty="0">
                <a:solidFill>
                  <a:srgbClr val="FF0000"/>
                </a:solidFill>
              </a:rPr>
              <a:t>cover all relevant outstanding issues </a:t>
            </a:r>
            <a:r>
              <a:rPr lang="en-US" sz="1800" b="0" i="0" u="none" strike="noStrike" baseline="0" dirty="0">
                <a:solidFill>
                  <a:srgbClr val="000000"/>
                </a:solidFill>
              </a:rPr>
              <a:t>in strategic planning, technical work, financial arrangements and financing mechanisms, project logistics and legal aspects. </a:t>
            </a:r>
          </a:p>
          <a:p>
            <a:r>
              <a:rPr lang="en-US" sz="1800" b="0" i="0" u="none" strike="noStrike" baseline="0" dirty="0">
                <a:solidFill>
                  <a:srgbClr val="000000"/>
                </a:solidFill>
              </a:rPr>
              <a:t>The preparatory phase should </a:t>
            </a:r>
            <a:r>
              <a:rPr lang="en-US" sz="1800" b="1" i="0" u="none" strike="noStrike" baseline="0" dirty="0">
                <a:solidFill>
                  <a:srgbClr val="FF0000"/>
                </a:solidFill>
              </a:rPr>
              <a:t>aim at optimal coordination, cross-border operation and possible integration of national research actions of trans-European interest in the field</a:t>
            </a:r>
            <a:r>
              <a:rPr lang="en-US" sz="1800" b="0" i="0" u="none" strike="noStrike" baseline="0" dirty="0">
                <a:solidFill>
                  <a:srgbClr val="000000"/>
                </a:solidFill>
              </a:rPr>
              <a:t>. This might lead to the possible setting up or reinforcement of legal entities to achieve optimal cooperation and joint programming. The preparatory phase should </a:t>
            </a:r>
            <a:r>
              <a:rPr lang="en-US" sz="1800" b="1" i="0" u="none" strike="noStrike" baseline="0" dirty="0">
                <a:solidFill>
                  <a:srgbClr val="FF0000"/>
                </a:solidFill>
              </a:rPr>
              <a:t>aim to bring the initiatives emerging today in different fields to the level of managerial, legal and financial maturity required to implement them</a:t>
            </a:r>
            <a:r>
              <a:rPr lang="en-US" sz="1800" b="0" i="0" u="none" strike="noStrike" baseline="0" dirty="0">
                <a:solidFill>
                  <a:srgbClr val="000000"/>
                </a:solidFill>
              </a:rPr>
              <a:t>. Project consortia should involve all the stakeholders necessary to move the project forward, take decisions and make financial commitments before joint </a:t>
            </a:r>
            <a:r>
              <a:rPr lang="en-US" sz="1800" b="0" i="0" u="none" strike="noStrike" baseline="0" dirty="0" err="1">
                <a:solidFill>
                  <a:srgbClr val="000000"/>
                </a:solidFill>
              </a:rPr>
              <a:t>programmes</a:t>
            </a:r>
            <a:r>
              <a:rPr lang="en-US" sz="1800" b="0" i="0" u="none" strike="noStrike" baseline="0" dirty="0">
                <a:solidFill>
                  <a:srgbClr val="000000"/>
                </a:solidFill>
              </a:rPr>
              <a:t> can start (e.g. national or regional ministries or governments, research councils, funding agencies). </a:t>
            </a:r>
            <a:r>
              <a:rPr lang="en-US" sz="1800" b="1" i="0" u="none" strike="noStrike" baseline="0" dirty="0">
                <a:solidFill>
                  <a:srgbClr val="FF0000"/>
                </a:solidFill>
              </a:rPr>
              <a:t>Operators of research facilities, research </a:t>
            </a:r>
            <a:r>
              <a:rPr lang="en-US" sz="1800" b="1" i="0" u="none" strike="noStrike" baseline="0" dirty="0" err="1">
                <a:solidFill>
                  <a:srgbClr val="FF0000"/>
                </a:solidFill>
              </a:rPr>
              <a:t>centres</a:t>
            </a:r>
            <a:r>
              <a:rPr lang="en-US" sz="1800" b="1" i="0" u="none" strike="noStrike" baseline="0" dirty="0">
                <a:solidFill>
                  <a:srgbClr val="FF0000"/>
                </a:solidFill>
              </a:rPr>
              <a:t>, universities, industry and regulatory authorities should be involved where appropriate</a:t>
            </a:r>
            <a:r>
              <a:rPr lang="en-US" sz="1800" b="0" i="0" u="none" strike="noStrike" baseline="0" dirty="0">
                <a:solidFill>
                  <a:srgbClr val="000000"/>
                </a:solidFill>
              </a:rPr>
              <a:t>. During these activities, the Commission will act as a facilitator. </a:t>
            </a:r>
            <a:endParaRPr lang="en-US" sz="3700" dirty="0">
              <a:ea typeface="Times New Roman" panose="02020603050405020304" pitchFamily="18" charset="0"/>
            </a:endParaRPr>
          </a:p>
        </p:txBody>
      </p:sp>
      <p:sp>
        <p:nvSpPr>
          <p:cNvPr id="5" name="Segnaposto numero diapositiva 4">
            <a:extLst>
              <a:ext uri="{FF2B5EF4-FFF2-40B4-BE49-F238E27FC236}">
                <a16:creationId xmlns:a16="http://schemas.microsoft.com/office/drawing/2014/main" id="{A638E61C-B1E2-48D6-1D11-68EF2B0C9D00}"/>
              </a:ext>
            </a:extLst>
          </p:cNvPr>
          <p:cNvSpPr>
            <a:spLocks noGrp="1"/>
          </p:cNvSpPr>
          <p:nvPr>
            <p:ph type="sldNum" sz="quarter" idx="12"/>
          </p:nvPr>
        </p:nvSpPr>
        <p:spPr/>
        <p:txBody>
          <a:bodyPr/>
          <a:lstStyle/>
          <a:p>
            <a:fld id="{9E8BE3B4-FF9C-4704-BEFF-9C377925DE60}" type="slidenum">
              <a:rPr lang="it-IT" smtClean="0"/>
              <a:t>14</a:t>
            </a:fld>
            <a:endParaRPr lang="it-IT"/>
          </a:p>
        </p:txBody>
      </p:sp>
      <p:sp>
        <p:nvSpPr>
          <p:cNvPr id="6" name="Segnaposto piè di pagina 4">
            <a:extLst>
              <a:ext uri="{FF2B5EF4-FFF2-40B4-BE49-F238E27FC236}">
                <a16:creationId xmlns:a16="http://schemas.microsoft.com/office/drawing/2014/main" id="{A657E9A9-631D-9257-63E6-893EEABE708A}"/>
              </a:ext>
            </a:extLst>
          </p:cNvPr>
          <p:cNvSpPr txBox="1">
            <a:spLocks/>
          </p:cNvSpPr>
          <p:nvPr/>
        </p:nvSpPr>
        <p:spPr>
          <a:xfrm>
            <a:off x="3774357" y="6356349"/>
            <a:ext cx="4643284" cy="365125"/>
          </a:xfrm>
          <a:prstGeom prst="rect">
            <a:avLst/>
          </a:prstGeom>
        </p:spPr>
        <p:txBody>
          <a:bodyPr vert="horz" lIns="91440" tIns="45720" rIns="91440" bIns="45720" rtlCol="0" anchor="ctr"/>
          <a:lstStyle>
            <a:defPPr>
              <a:defRPr lang="it-IT"/>
            </a:defPPr>
            <a:lvl1pPr marL="0" algn="ctr" defTabSz="914400" rtl="0" eaLnBrk="1" latinLnBrk="0" hangingPunct="1">
              <a:defRPr sz="1400" b="1"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t>Incontro su WP Euratom Fission 2023-2025, 29 maggio 2023</a:t>
            </a:r>
            <a:endParaRPr lang="it-IT" dirty="0"/>
          </a:p>
        </p:txBody>
      </p:sp>
      <p:pic>
        <p:nvPicPr>
          <p:cNvPr id="7" name="Immagine 6">
            <a:extLst>
              <a:ext uri="{FF2B5EF4-FFF2-40B4-BE49-F238E27FC236}">
                <a16:creationId xmlns:a16="http://schemas.microsoft.com/office/drawing/2014/main" id="{94540419-5F7A-F29D-DABE-620AC101ED4E}"/>
              </a:ext>
            </a:extLst>
          </p:cNvPr>
          <p:cNvPicPr>
            <a:picLocks noChangeAspect="1"/>
          </p:cNvPicPr>
          <p:nvPr/>
        </p:nvPicPr>
        <p:blipFill>
          <a:blip r:embed="rId3"/>
          <a:stretch>
            <a:fillRect/>
          </a:stretch>
        </p:blipFill>
        <p:spPr>
          <a:xfrm>
            <a:off x="2136056" y="1700799"/>
            <a:ext cx="8750711" cy="1156543"/>
          </a:xfrm>
          <a:prstGeom prst="rect">
            <a:avLst/>
          </a:prstGeom>
        </p:spPr>
      </p:pic>
    </p:spTree>
    <p:extLst>
      <p:ext uri="{BB962C8B-B14F-4D97-AF65-F5344CB8AC3E}">
        <p14:creationId xmlns:p14="http://schemas.microsoft.com/office/powerpoint/2010/main" val="42785304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6648DDC-818A-62A0-B02A-73476C0C5344}"/>
              </a:ext>
            </a:extLst>
          </p:cNvPr>
          <p:cNvSpPr>
            <a:spLocks noGrp="1"/>
          </p:cNvSpPr>
          <p:nvPr>
            <p:ph type="title"/>
          </p:nvPr>
        </p:nvSpPr>
        <p:spPr>
          <a:xfrm>
            <a:off x="0" y="0"/>
            <a:ext cx="12192000" cy="1022555"/>
          </a:xfrm>
        </p:spPr>
        <p:txBody>
          <a:bodyPr>
            <a:normAutofit/>
          </a:bodyPr>
          <a:lstStyle/>
          <a:p>
            <a:pPr algn="ctr"/>
            <a:r>
              <a:rPr lang="en-US" sz="3600" dirty="0"/>
              <a:t>Other actions not subject to calls for proposals…</a:t>
            </a:r>
            <a:endParaRPr lang="it-IT" sz="3600" dirty="0"/>
          </a:p>
        </p:txBody>
      </p:sp>
      <p:sp>
        <p:nvSpPr>
          <p:cNvPr id="3" name="Segnaposto contenuto 2">
            <a:extLst>
              <a:ext uri="{FF2B5EF4-FFF2-40B4-BE49-F238E27FC236}">
                <a16:creationId xmlns:a16="http://schemas.microsoft.com/office/drawing/2014/main" id="{610E79B4-BEB2-1BA0-5B57-7E065B2D986E}"/>
              </a:ext>
            </a:extLst>
          </p:cNvPr>
          <p:cNvSpPr>
            <a:spLocks noGrp="1"/>
          </p:cNvSpPr>
          <p:nvPr>
            <p:ph idx="1"/>
          </p:nvPr>
        </p:nvSpPr>
        <p:spPr>
          <a:xfrm>
            <a:off x="176979" y="1022555"/>
            <a:ext cx="11838039" cy="5456903"/>
          </a:xfrm>
        </p:spPr>
        <p:txBody>
          <a:bodyPr>
            <a:normAutofit fontScale="70000" lnSpcReduction="20000"/>
          </a:bodyPr>
          <a:lstStyle/>
          <a:p>
            <a:r>
              <a:rPr lang="en-US" sz="2600" b="1" dirty="0">
                <a:ea typeface="Times New Roman" panose="02020603050405020304" pitchFamily="18" charset="0"/>
              </a:rPr>
              <a:t>Co-funded European </a:t>
            </a:r>
            <a:r>
              <a:rPr lang="en-US" sz="2600" b="1" u="sng" dirty="0">
                <a:ea typeface="Times New Roman" panose="02020603050405020304" pitchFamily="18" charset="0"/>
              </a:rPr>
              <a:t>partnership</a:t>
            </a:r>
            <a:r>
              <a:rPr lang="en-US" sz="2600" b="1" dirty="0">
                <a:ea typeface="Times New Roman" panose="02020603050405020304" pitchFamily="18" charset="0"/>
              </a:rPr>
              <a:t> on radioactive waste management</a:t>
            </a:r>
            <a:endParaRPr lang="en-US" sz="2600" dirty="0">
              <a:solidFill>
                <a:srgbClr val="000000"/>
              </a:solidFill>
              <a:ea typeface="Times New Roman" panose="02020603050405020304" pitchFamily="18" charset="0"/>
            </a:endParaRPr>
          </a:p>
          <a:p>
            <a:endParaRPr lang="en-US" sz="1800" b="0" i="0" u="none" strike="noStrike" baseline="0" dirty="0">
              <a:solidFill>
                <a:srgbClr val="000000"/>
              </a:solidFill>
              <a:latin typeface="Times New Roman" panose="02020603050405020304" pitchFamily="18" charset="0"/>
            </a:endParaRPr>
          </a:p>
          <a:p>
            <a:endParaRPr lang="en-US" sz="1800" dirty="0">
              <a:solidFill>
                <a:srgbClr val="000000"/>
              </a:solidFill>
              <a:latin typeface="Times New Roman" panose="02020603050405020304" pitchFamily="18" charset="0"/>
            </a:endParaRPr>
          </a:p>
          <a:p>
            <a:endParaRPr lang="en-US" sz="1800" dirty="0">
              <a:solidFill>
                <a:srgbClr val="000000"/>
              </a:solidFill>
              <a:latin typeface="Times New Roman" panose="02020603050405020304" pitchFamily="18" charset="0"/>
            </a:endParaRPr>
          </a:p>
          <a:p>
            <a:endParaRPr lang="en-US" sz="1800" dirty="0">
              <a:solidFill>
                <a:srgbClr val="000000"/>
              </a:solidFill>
              <a:latin typeface="Times New Roman" panose="02020603050405020304" pitchFamily="18" charset="0"/>
            </a:endParaRPr>
          </a:p>
          <a:p>
            <a:endParaRPr lang="en-US" sz="1800" b="0" i="0" u="none" strike="noStrike" baseline="0" dirty="0">
              <a:solidFill>
                <a:srgbClr val="000000"/>
              </a:solidFill>
              <a:latin typeface="Times New Roman" panose="02020603050405020304" pitchFamily="18" charset="0"/>
            </a:endParaRPr>
          </a:p>
          <a:p>
            <a:endParaRPr lang="en-US" sz="1800" b="0" i="0" u="none" strike="noStrike" baseline="0" dirty="0">
              <a:solidFill>
                <a:srgbClr val="000000"/>
              </a:solidFill>
              <a:latin typeface="Times New Roman" panose="02020603050405020304" pitchFamily="18" charset="0"/>
            </a:endParaRPr>
          </a:p>
          <a:p>
            <a:r>
              <a:rPr lang="en-US" sz="1800" b="0" i="0" u="none" strike="noStrike" baseline="0" dirty="0">
                <a:solidFill>
                  <a:srgbClr val="000000"/>
                </a:solidFill>
              </a:rPr>
              <a:t>The partnership results are expected to contribute to all of the following outcomes, linked to the impacts described above:</a:t>
            </a:r>
          </a:p>
          <a:p>
            <a:pPr marL="628650" indent="-342900">
              <a:buFont typeface="+mj-lt"/>
              <a:buAutoNum type="arabicPeriod"/>
            </a:pPr>
            <a:r>
              <a:rPr lang="en-US" sz="1800" b="1" i="0" u="none" strike="noStrike" baseline="0" dirty="0">
                <a:solidFill>
                  <a:srgbClr val="FF0000"/>
                </a:solidFill>
              </a:rPr>
              <a:t>Deliver science and technology-based, socially robust solutions for the safe management of spent fuel and radioactive waste in Europe, building among other things on the lessons learned during the safe implementation of the first geological disposal facilities ……as well as improving, innovating and developing science and technology for the management and disposal of other radioactive waste categories.</a:t>
            </a:r>
          </a:p>
          <a:p>
            <a:pPr marL="628650" indent="-342900">
              <a:buFont typeface="+mj-lt"/>
              <a:buAutoNum type="arabicPeriod"/>
            </a:pPr>
            <a:r>
              <a:rPr lang="en-US" sz="1800" b="1" i="0" u="none" strike="noStrike" baseline="0" dirty="0">
                <a:solidFill>
                  <a:srgbClr val="FF0000"/>
                </a:solidFill>
              </a:rPr>
              <a:t>Share and develop best practices and methodologies </a:t>
            </a:r>
            <a:r>
              <a:rPr lang="en-US" sz="1800" b="0" i="0" u="none" strike="noStrike" baseline="0" dirty="0">
                <a:solidFill>
                  <a:srgbClr val="000000"/>
                </a:solidFill>
              </a:rPr>
              <a:t>in all matters related to radioactive waste management – from generation to disposal – </a:t>
            </a:r>
            <a:r>
              <a:rPr lang="en-US" sz="1800" b="1" i="0" u="none" strike="noStrike" baseline="0" dirty="0">
                <a:solidFill>
                  <a:srgbClr val="FF0000"/>
                </a:solidFill>
              </a:rPr>
              <a:t>improve operational excellence and </a:t>
            </a:r>
            <a:r>
              <a:rPr lang="en-US" sz="1800" b="1" i="0" u="none" strike="noStrike" baseline="0" dirty="0" err="1">
                <a:solidFill>
                  <a:srgbClr val="FF0000"/>
                </a:solidFill>
              </a:rPr>
              <a:t>minimise</a:t>
            </a:r>
            <a:r>
              <a:rPr lang="en-US" sz="1800" b="1" i="0" u="none" strike="noStrike" baseline="0" dirty="0">
                <a:solidFill>
                  <a:srgbClr val="FF0000"/>
                </a:solidFill>
              </a:rPr>
              <a:t> operational, dismantling and induced secondary waste.</a:t>
            </a:r>
          </a:p>
          <a:p>
            <a:pPr marL="628650" indent="-342900">
              <a:buFont typeface="+mj-lt"/>
              <a:buAutoNum type="arabicPeriod"/>
            </a:pPr>
            <a:r>
              <a:rPr lang="en-US" sz="1800" b="1" i="0" u="none" strike="noStrike" baseline="0" dirty="0">
                <a:solidFill>
                  <a:srgbClr val="FF0000"/>
                </a:solidFill>
              </a:rPr>
              <a:t>Improve the safe management of radioactive waste from generation to final disposal…</a:t>
            </a:r>
            <a:r>
              <a:rPr lang="en-US" sz="1800" b="0" i="0" u="none" strike="noStrike" baseline="0" dirty="0">
                <a:solidFill>
                  <a:srgbClr val="000000"/>
                </a:solidFill>
              </a:rPr>
              <a:t>In particular, </a:t>
            </a:r>
            <a:r>
              <a:rPr lang="en-US" sz="1800" dirty="0">
                <a:solidFill>
                  <a:srgbClr val="000000"/>
                </a:solidFill>
              </a:rPr>
              <a:t>this </a:t>
            </a:r>
            <a:r>
              <a:rPr lang="en-US" sz="1800" b="0" i="0" u="none" strike="noStrike" baseline="0" dirty="0">
                <a:solidFill>
                  <a:srgbClr val="000000"/>
                </a:solidFill>
              </a:rPr>
              <a:t>would </a:t>
            </a:r>
            <a:r>
              <a:rPr lang="en-US" sz="1800" b="1" i="0" u="none" strike="noStrike" baseline="0" dirty="0">
                <a:solidFill>
                  <a:srgbClr val="FF0000"/>
                </a:solidFill>
              </a:rPr>
              <a:t>help evaluate the potential impacts of advanced fuel types and deployment of innovative types of reactors on waste management strategies.</a:t>
            </a:r>
          </a:p>
          <a:p>
            <a:pPr marL="628650" indent="-342900">
              <a:buFont typeface="+mj-lt"/>
              <a:buAutoNum type="arabicPeriod"/>
            </a:pPr>
            <a:r>
              <a:rPr lang="en-US" sz="1800" b="1" i="0" u="none" strike="noStrike" baseline="0" dirty="0">
                <a:solidFill>
                  <a:srgbClr val="FF0000"/>
                </a:solidFill>
              </a:rPr>
              <a:t>Develop elements for a strategy for predisposal operations</a:t>
            </a:r>
            <a:r>
              <a:rPr lang="en-US" sz="1800" b="0" i="0" u="none" strike="noStrike" baseline="0" dirty="0">
                <a:solidFill>
                  <a:srgbClr val="000000"/>
                </a:solidFill>
              </a:rPr>
              <a:t> (including treatment solutions and interim storage) </a:t>
            </a:r>
            <a:r>
              <a:rPr lang="en-US" sz="1800" b="1" i="0" u="none" strike="noStrike" baseline="0" dirty="0">
                <a:solidFill>
                  <a:srgbClr val="FF0000"/>
                </a:solidFill>
              </a:rPr>
              <a:t>and the disposal of challenging radioactive waste streams.</a:t>
            </a:r>
          </a:p>
          <a:p>
            <a:pPr marL="628650" indent="-342900">
              <a:buFont typeface="+mj-lt"/>
              <a:buAutoNum type="arabicPeriod"/>
            </a:pPr>
            <a:r>
              <a:rPr lang="en-US" sz="1800" b="1" i="0" u="none" strike="noStrike" baseline="0" dirty="0">
                <a:solidFill>
                  <a:srgbClr val="FF0000"/>
                </a:solidFill>
              </a:rPr>
              <a:t>Establish an inclusive collaborative framework that feeds and keeps up to date the EURAD roadmap</a:t>
            </a:r>
            <a:endParaRPr lang="en-US" sz="1800" b="0" i="0" u="none" strike="noStrike" baseline="0" dirty="0">
              <a:solidFill>
                <a:srgbClr val="000000"/>
              </a:solidFill>
            </a:endParaRPr>
          </a:p>
          <a:p>
            <a:pPr marL="628650" indent="-342900">
              <a:buFont typeface="+mj-lt"/>
              <a:buAutoNum type="arabicPeriod"/>
            </a:pPr>
            <a:r>
              <a:rPr lang="en-US" sz="1800" b="1" i="0" u="none" strike="noStrike" baseline="0" dirty="0">
                <a:solidFill>
                  <a:srgbClr val="FF0000"/>
                </a:solidFill>
              </a:rPr>
              <a:t>Consolidate knowledge transfer between Member States and across generations by providing a platform and network for training, mobility and available facilities in radioactive waste management….</a:t>
            </a:r>
            <a:r>
              <a:rPr lang="en-US" sz="1800" b="0" i="0" u="none" strike="noStrike" baseline="0" dirty="0">
                <a:solidFill>
                  <a:srgbClr val="000000"/>
                </a:solidFill>
              </a:rPr>
              <a:t>Furthermore, </a:t>
            </a:r>
            <a:r>
              <a:rPr lang="en-US" sz="1800" b="1" i="0" u="none" strike="noStrike" baseline="0" dirty="0">
                <a:solidFill>
                  <a:srgbClr val="FF0000"/>
                </a:solidFill>
              </a:rPr>
              <a:t>a thorough reflection should be launched on creating, at European level, a sustainable network of labs that could be used by all European partners in support of their </a:t>
            </a:r>
            <a:r>
              <a:rPr lang="en-US" sz="1800" b="1" i="0" u="none" strike="noStrike" baseline="0" dirty="0" err="1">
                <a:solidFill>
                  <a:srgbClr val="FF0000"/>
                </a:solidFill>
              </a:rPr>
              <a:t>programme</a:t>
            </a:r>
            <a:r>
              <a:rPr lang="en-US" sz="1800" b="1" i="0" u="none" strike="noStrike" baseline="0" dirty="0">
                <a:solidFill>
                  <a:srgbClr val="FF0000"/>
                </a:solidFill>
              </a:rPr>
              <a:t> needs.</a:t>
            </a:r>
          </a:p>
          <a:p>
            <a:pPr marL="628650" indent="-342900">
              <a:buFont typeface="+mj-lt"/>
              <a:buAutoNum type="arabicPeriod"/>
            </a:pPr>
            <a:r>
              <a:rPr lang="en-US" sz="1800" b="1" dirty="0">
                <a:solidFill>
                  <a:srgbClr val="FF0000"/>
                </a:solidFill>
              </a:rPr>
              <a:t>Promote public debate and interactions with civil society </a:t>
            </a:r>
            <a:r>
              <a:rPr lang="en-US" sz="1800" dirty="0">
                <a:solidFill>
                  <a:srgbClr val="000000"/>
                </a:solidFill>
              </a:rPr>
              <a:t>to increase public confidence in the national radioactive waste management </a:t>
            </a:r>
            <a:r>
              <a:rPr lang="en-US" sz="1800" dirty="0" err="1">
                <a:solidFill>
                  <a:srgbClr val="000000"/>
                </a:solidFill>
              </a:rPr>
              <a:t>programmes</a:t>
            </a:r>
            <a:r>
              <a:rPr lang="en-US" sz="1800" dirty="0">
                <a:solidFill>
                  <a:srgbClr val="000000"/>
                </a:solidFill>
              </a:rPr>
              <a:t> by encouraging transparency, credibility and scientific excellence</a:t>
            </a:r>
            <a:endParaRPr lang="en-US" sz="3700" dirty="0">
              <a:ea typeface="Times New Roman" panose="02020603050405020304" pitchFamily="18" charset="0"/>
            </a:endParaRPr>
          </a:p>
          <a:p>
            <a:pPr marL="628650" indent="-342900">
              <a:buFont typeface="+mj-lt"/>
              <a:buAutoNum type="arabicPeriod"/>
            </a:pPr>
            <a:r>
              <a:rPr lang="en-US" sz="1800" b="1" dirty="0" err="1">
                <a:solidFill>
                  <a:srgbClr val="FF0000"/>
                </a:solidFill>
                <a:highlight>
                  <a:srgbClr val="FFFF00"/>
                </a:highlight>
                <a:latin typeface="Calibri"/>
              </a:rPr>
              <a:t>L’Italia</a:t>
            </a:r>
            <a:r>
              <a:rPr lang="en-US" sz="1800" b="1" dirty="0">
                <a:solidFill>
                  <a:srgbClr val="FF0000"/>
                </a:solidFill>
                <a:highlight>
                  <a:srgbClr val="FFFF00"/>
                </a:highlight>
                <a:latin typeface="Calibri"/>
              </a:rPr>
              <a:t> </a:t>
            </a:r>
            <a:r>
              <a:rPr lang="it-IT" sz="1800" b="1" dirty="0">
                <a:solidFill>
                  <a:srgbClr val="FF0000"/>
                </a:solidFill>
                <a:highlight>
                  <a:srgbClr val="FFFF00"/>
                </a:highlight>
                <a:latin typeface="Calibri"/>
              </a:rPr>
              <a:t>è </a:t>
            </a:r>
            <a:r>
              <a:rPr lang="en-US" sz="1800" b="1" dirty="0">
                <a:solidFill>
                  <a:srgbClr val="FF0000"/>
                </a:solidFill>
                <a:highlight>
                  <a:srgbClr val="FFFF00"/>
                </a:highlight>
                <a:latin typeface="Calibri"/>
              </a:rPr>
              <a:t>partner di MICADO, SHARE, PREDIS, CLEANDEM, INNO4GRAPH (FP8), HARPERS (FP9, WP 2021-2022) e </a:t>
            </a:r>
            <a:r>
              <a:rPr lang="en-US" sz="1800" b="1" dirty="0" err="1">
                <a:solidFill>
                  <a:srgbClr val="FF0000"/>
                </a:solidFill>
                <a:highlight>
                  <a:srgbClr val="FFFF00"/>
                </a:highlight>
                <a:latin typeface="Calibri"/>
              </a:rPr>
              <a:t>pu</a:t>
            </a:r>
            <a:r>
              <a:rPr lang="it-IT" sz="1800" b="1" dirty="0">
                <a:solidFill>
                  <a:srgbClr val="FF0000"/>
                </a:solidFill>
                <a:highlight>
                  <a:srgbClr val="FFFF00"/>
                </a:highlight>
                <a:latin typeface="Calibri"/>
              </a:rPr>
              <a:t>ò dare un significativo contributo a EURAD-2</a:t>
            </a:r>
          </a:p>
          <a:p>
            <a:pPr marL="285750" indent="0">
              <a:buNone/>
            </a:pPr>
            <a:endParaRPr lang="en-US" sz="1800" b="1" i="0" u="none" strike="noStrike" baseline="0" dirty="0">
              <a:solidFill>
                <a:srgbClr val="FF0000"/>
              </a:solidFill>
            </a:endParaRPr>
          </a:p>
        </p:txBody>
      </p:sp>
      <p:sp>
        <p:nvSpPr>
          <p:cNvPr id="5" name="Segnaposto numero diapositiva 4">
            <a:extLst>
              <a:ext uri="{FF2B5EF4-FFF2-40B4-BE49-F238E27FC236}">
                <a16:creationId xmlns:a16="http://schemas.microsoft.com/office/drawing/2014/main" id="{A638E61C-B1E2-48D6-1D11-68EF2B0C9D00}"/>
              </a:ext>
            </a:extLst>
          </p:cNvPr>
          <p:cNvSpPr>
            <a:spLocks noGrp="1"/>
          </p:cNvSpPr>
          <p:nvPr>
            <p:ph type="sldNum" sz="quarter" idx="12"/>
          </p:nvPr>
        </p:nvSpPr>
        <p:spPr/>
        <p:txBody>
          <a:bodyPr/>
          <a:lstStyle/>
          <a:p>
            <a:fld id="{9E8BE3B4-FF9C-4704-BEFF-9C377925DE60}" type="slidenum">
              <a:rPr lang="it-IT" smtClean="0"/>
              <a:t>15</a:t>
            </a:fld>
            <a:endParaRPr lang="it-IT"/>
          </a:p>
        </p:txBody>
      </p:sp>
      <p:sp>
        <p:nvSpPr>
          <p:cNvPr id="6" name="Segnaposto piè di pagina 4">
            <a:extLst>
              <a:ext uri="{FF2B5EF4-FFF2-40B4-BE49-F238E27FC236}">
                <a16:creationId xmlns:a16="http://schemas.microsoft.com/office/drawing/2014/main" id="{A657E9A9-631D-9257-63E6-893EEABE708A}"/>
              </a:ext>
            </a:extLst>
          </p:cNvPr>
          <p:cNvSpPr txBox="1">
            <a:spLocks/>
          </p:cNvSpPr>
          <p:nvPr/>
        </p:nvSpPr>
        <p:spPr>
          <a:xfrm>
            <a:off x="3774357" y="6356349"/>
            <a:ext cx="4643284" cy="365125"/>
          </a:xfrm>
          <a:prstGeom prst="rect">
            <a:avLst/>
          </a:prstGeom>
        </p:spPr>
        <p:txBody>
          <a:bodyPr vert="horz" lIns="91440" tIns="45720" rIns="91440" bIns="45720" rtlCol="0" anchor="ctr"/>
          <a:lstStyle>
            <a:defPPr>
              <a:defRPr lang="it-IT"/>
            </a:defPPr>
            <a:lvl1pPr marL="0" algn="ctr" defTabSz="914400" rtl="0" eaLnBrk="1" latinLnBrk="0" hangingPunct="1">
              <a:defRPr sz="1400" b="1"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t>Incontro su WP Euratom Fission 2023-2025, 29 maggio 2023</a:t>
            </a:r>
            <a:endParaRPr lang="it-IT" dirty="0"/>
          </a:p>
        </p:txBody>
      </p:sp>
      <p:pic>
        <p:nvPicPr>
          <p:cNvPr id="8" name="Immagine 7">
            <a:extLst>
              <a:ext uri="{FF2B5EF4-FFF2-40B4-BE49-F238E27FC236}">
                <a16:creationId xmlns:a16="http://schemas.microsoft.com/office/drawing/2014/main" id="{42422119-B859-2CCE-F80E-29177E40A51C}"/>
              </a:ext>
            </a:extLst>
          </p:cNvPr>
          <p:cNvPicPr>
            <a:picLocks noChangeAspect="1"/>
          </p:cNvPicPr>
          <p:nvPr/>
        </p:nvPicPr>
        <p:blipFill>
          <a:blip r:embed="rId3"/>
          <a:stretch>
            <a:fillRect/>
          </a:stretch>
        </p:blipFill>
        <p:spPr>
          <a:xfrm>
            <a:off x="2976408" y="1336111"/>
            <a:ext cx="6623809" cy="1505411"/>
          </a:xfrm>
          <a:prstGeom prst="rect">
            <a:avLst/>
          </a:prstGeom>
        </p:spPr>
      </p:pic>
    </p:spTree>
    <p:extLst>
      <p:ext uri="{BB962C8B-B14F-4D97-AF65-F5344CB8AC3E}">
        <p14:creationId xmlns:p14="http://schemas.microsoft.com/office/powerpoint/2010/main" val="36098301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4EF9E32-8605-9850-0C00-D4D49DEB8CEE}"/>
              </a:ext>
            </a:extLst>
          </p:cNvPr>
          <p:cNvSpPr>
            <a:spLocks noGrp="1"/>
          </p:cNvSpPr>
          <p:nvPr>
            <p:ph type="title"/>
          </p:nvPr>
        </p:nvSpPr>
        <p:spPr/>
        <p:txBody>
          <a:bodyPr/>
          <a:lstStyle/>
          <a:p>
            <a:pPr algn="ctr"/>
            <a:r>
              <a:rPr lang="it-IT" dirty="0"/>
              <a:t>Ma non dimentichiamo</a:t>
            </a:r>
          </a:p>
        </p:txBody>
      </p:sp>
      <p:sp>
        <p:nvSpPr>
          <p:cNvPr id="3" name="Segnaposto contenuto 2">
            <a:extLst>
              <a:ext uri="{FF2B5EF4-FFF2-40B4-BE49-F238E27FC236}">
                <a16:creationId xmlns:a16="http://schemas.microsoft.com/office/drawing/2014/main" id="{68CDC04A-655F-B7E3-8DA3-16297EDAD385}"/>
              </a:ext>
            </a:extLst>
          </p:cNvPr>
          <p:cNvSpPr>
            <a:spLocks noGrp="1"/>
          </p:cNvSpPr>
          <p:nvPr>
            <p:ph idx="1"/>
          </p:nvPr>
        </p:nvSpPr>
        <p:spPr>
          <a:xfrm>
            <a:off x="838200" y="1419539"/>
            <a:ext cx="10515600" cy="4853441"/>
          </a:xfrm>
        </p:spPr>
        <p:txBody>
          <a:bodyPr>
            <a:normAutofit/>
          </a:bodyPr>
          <a:lstStyle/>
          <a:p>
            <a:r>
              <a:rPr lang="en-US" sz="1800" b="1" dirty="0">
                <a:solidFill>
                  <a:srgbClr val="FF0000"/>
                </a:solidFill>
                <a:effectLst/>
                <a:ea typeface="Times New Roman" panose="02020603050405020304" pitchFamily="18" charset="0"/>
              </a:rPr>
              <a:t>Nuclear Innovation Prize 2025</a:t>
            </a:r>
          </a:p>
          <a:p>
            <a:pPr lvl="1">
              <a:buFont typeface="Wingdings" panose="05000000000000000000" pitchFamily="2" charset="2"/>
              <a:buChar char="v"/>
            </a:pPr>
            <a:r>
              <a:rPr lang="en-US" sz="1400" dirty="0">
                <a:effectLst/>
                <a:ea typeface="Times New Roman" panose="02020603050405020304" pitchFamily="18" charset="0"/>
              </a:rPr>
              <a:t>Nuclear Innovation Prize in </a:t>
            </a:r>
            <a:r>
              <a:rPr lang="en-US" sz="1400" dirty="0">
                <a:solidFill>
                  <a:srgbClr val="FF0000"/>
                </a:solidFill>
                <a:effectLst/>
                <a:ea typeface="Times New Roman" panose="02020603050405020304" pitchFamily="18" charset="0"/>
              </a:rPr>
              <a:t>safety of reactor systems</a:t>
            </a:r>
          </a:p>
          <a:p>
            <a:pPr lvl="1">
              <a:buFont typeface="Wingdings" panose="05000000000000000000" pitchFamily="2" charset="2"/>
              <a:buChar char="v"/>
            </a:pPr>
            <a:r>
              <a:rPr lang="en-US" sz="1400" dirty="0">
                <a:effectLst/>
                <a:ea typeface="Times New Roman" panose="02020603050405020304" pitchFamily="18" charset="0"/>
              </a:rPr>
              <a:t>Nuclear Innovation Prize in </a:t>
            </a:r>
            <a:r>
              <a:rPr lang="en-US" sz="1400" dirty="0">
                <a:solidFill>
                  <a:srgbClr val="FF0000"/>
                </a:solidFill>
                <a:effectLst/>
                <a:ea typeface="Times New Roman" panose="02020603050405020304" pitchFamily="18" charset="0"/>
              </a:rPr>
              <a:t>safety of radioactive waste management</a:t>
            </a:r>
          </a:p>
          <a:p>
            <a:pPr lvl="1">
              <a:buFont typeface="Wingdings" panose="05000000000000000000" pitchFamily="2" charset="2"/>
              <a:buChar char="v"/>
            </a:pPr>
            <a:r>
              <a:rPr lang="en-US" sz="1400" dirty="0">
                <a:effectLst/>
                <a:ea typeface="Times New Roman" panose="02020603050405020304" pitchFamily="18" charset="0"/>
              </a:rPr>
              <a:t>Nuclear Innovation Prize in </a:t>
            </a:r>
            <a:r>
              <a:rPr lang="en-US" sz="1400" dirty="0">
                <a:solidFill>
                  <a:srgbClr val="FF0000"/>
                </a:solidFill>
                <a:effectLst/>
                <a:ea typeface="Times New Roman" panose="02020603050405020304" pitchFamily="18" charset="0"/>
              </a:rPr>
              <a:t>radiation protection</a:t>
            </a:r>
          </a:p>
          <a:p>
            <a:pPr lvl="1">
              <a:buFont typeface="Wingdings" panose="05000000000000000000" pitchFamily="2" charset="2"/>
              <a:buChar char="v"/>
            </a:pPr>
            <a:r>
              <a:rPr lang="en-US" sz="1400" dirty="0">
                <a:solidFill>
                  <a:srgbClr val="FF0000"/>
                </a:solidFill>
                <a:ea typeface="Times New Roman" panose="02020603050405020304" pitchFamily="18" charset="0"/>
              </a:rPr>
              <a:t>Primo </a:t>
            </a:r>
            <a:r>
              <a:rPr lang="en-US" sz="1400" dirty="0" err="1">
                <a:solidFill>
                  <a:srgbClr val="FF0000"/>
                </a:solidFill>
                <a:ea typeface="Times New Roman" panose="02020603050405020304" pitchFamily="18" charset="0"/>
              </a:rPr>
              <a:t>premio</a:t>
            </a:r>
            <a:r>
              <a:rPr lang="en-US" sz="1400" dirty="0">
                <a:solidFill>
                  <a:srgbClr val="FF0000"/>
                </a:solidFill>
                <a:ea typeface="Times New Roman" panose="02020603050405020304" pitchFamily="18" charset="0"/>
              </a:rPr>
              <a:t> 50 k€, secondo </a:t>
            </a:r>
            <a:r>
              <a:rPr lang="en-US" sz="1400" dirty="0" err="1">
                <a:solidFill>
                  <a:srgbClr val="FF0000"/>
                </a:solidFill>
                <a:ea typeface="Times New Roman" panose="02020603050405020304" pitchFamily="18" charset="0"/>
              </a:rPr>
              <a:t>premio</a:t>
            </a:r>
            <a:r>
              <a:rPr lang="en-US" sz="1400" dirty="0">
                <a:solidFill>
                  <a:srgbClr val="FF0000"/>
                </a:solidFill>
                <a:ea typeface="Times New Roman" panose="02020603050405020304" pitchFamily="18" charset="0"/>
              </a:rPr>
              <a:t> 30 k€, </a:t>
            </a:r>
            <a:r>
              <a:rPr lang="en-US" sz="1400" dirty="0" err="1">
                <a:solidFill>
                  <a:srgbClr val="FF0000"/>
                </a:solidFill>
                <a:ea typeface="Times New Roman" panose="02020603050405020304" pitchFamily="18" charset="0"/>
              </a:rPr>
              <a:t>terzo</a:t>
            </a:r>
            <a:r>
              <a:rPr lang="en-US" sz="1400" dirty="0">
                <a:solidFill>
                  <a:srgbClr val="FF0000"/>
                </a:solidFill>
                <a:ea typeface="Times New Roman" panose="02020603050405020304" pitchFamily="18" charset="0"/>
              </a:rPr>
              <a:t> </a:t>
            </a:r>
            <a:r>
              <a:rPr lang="en-US" sz="1400" dirty="0" err="1">
                <a:solidFill>
                  <a:srgbClr val="FF0000"/>
                </a:solidFill>
                <a:ea typeface="Times New Roman" panose="02020603050405020304" pitchFamily="18" charset="0"/>
              </a:rPr>
              <a:t>premio</a:t>
            </a:r>
            <a:r>
              <a:rPr lang="en-US" sz="1400" dirty="0">
                <a:solidFill>
                  <a:srgbClr val="FF0000"/>
                </a:solidFill>
                <a:ea typeface="Times New Roman" panose="02020603050405020304" pitchFamily="18" charset="0"/>
              </a:rPr>
              <a:t> 20 k€</a:t>
            </a:r>
          </a:p>
          <a:p>
            <a:pPr lvl="1">
              <a:buFont typeface="Wingdings" panose="05000000000000000000" pitchFamily="2" charset="2"/>
              <a:buChar char="v"/>
            </a:pPr>
            <a:endParaRPr lang="en-US" sz="1400" dirty="0">
              <a:solidFill>
                <a:srgbClr val="FF0000"/>
              </a:solidFill>
              <a:effectLst/>
              <a:ea typeface="Times New Roman" panose="02020603050405020304" pitchFamily="18" charset="0"/>
            </a:endParaRPr>
          </a:p>
          <a:p>
            <a:pPr lvl="1">
              <a:buFont typeface="Wingdings" panose="05000000000000000000" pitchFamily="2" charset="2"/>
              <a:buChar char="v"/>
            </a:pPr>
            <a:endParaRPr lang="en-US" sz="1400" dirty="0">
              <a:solidFill>
                <a:srgbClr val="FF0000"/>
              </a:solidFill>
              <a:ea typeface="Times New Roman" panose="02020603050405020304" pitchFamily="18" charset="0"/>
            </a:endParaRPr>
          </a:p>
          <a:p>
            <a:pPr lvl="1">
              <a:buFont typeface="Wingdings" panose="05000000000000000000" pitchFamily="2" charset="2"/>
              <a:buChar char="v"/>
            </a:pPr>
            <a:endParaRPr lang="en-US" sz="1400" dirty="0">
              <a:solidFill>
                <a:srgbClr val="FF0000"/>
              </a:solidFill>
              <a:effectLst/>
              <a:ea typeface="Times New Roman" panose="02020603050405020304" pitchFamily="18" charset="0"/>
            </a:endParaRPr>
          </a:p>
          <a:p>
            <a:pPr lvl="1">
              <a:buFont typeface="Wingdings" panose="05000000000000000000" pitchFamily="2" charset="2"/>
              <a:buChar char="v"/>
            </a:pPr>
            <a:endParaRPr lang="en-US" sz="1400" dirty="0">
              <a:solidFill>
                <a:srgbClr val="FF0000"/>
              </a:solidFill>
              <a:effectLst/>
              <a:ea typeface="Times New Roman" panose="02020603050405020304" pitchFamily="18" charset="0"/>
            </a:endParaRPr>
          </a:p>
          <a:p>
            <a:pPr lvl="1">
              <a:buFont typeface="Wingdings" panose="05000000000000000000" pitchFamily="2" charset="2"/>
              <a:buChar char="v"/>
            </a:pPr>
            <a:endParaRPr lang="en-US" sz="1400" dirty="0">
              <a:solidFill>
                <a:srgbClr val="FF0000"/>
              </a:solidFill>
              <a:effectLst/>
              <a:ea typeface="Times New Roman" panose="02020603050405020304" pitchFamily="18" charset="0"/>
            </a:endParaRPr>
          </a:p>
          <a:p>
            <a:pPr lvl="1">
              <a:buFont typeface="Wingdings" panose="05000000000000000000" pitchFamily="2" charset="2"/>
              <a:buChar char="v"/>
            </a:pPr>
            <a:endParaRPr lang="en-US" sz="1400" dirty="0">
              <a:solidFill>
                <a:srgbClr val="FF0000"/>
              </a:solidFill>
              <a:effectLst/>
              <a:ea typeface="Times New Roman" panose="02020603050405020304" pitchFamily="18" charset="0"/>
            </a:endParaRPr>
          </a:p>
          <a:p>
            <a:pPr lvl="1">
              <a:buFont typeface="Wingdings" panose="05000000000000000000" pitchFamily="2" charset="2"/>
              <a:buChar char="v"/>
            </a:pPr>
            <a:endParaRPr lang="en-US" sz="1400" dirty="0">
              <a:solidFill>
                <a:srgbClr val="FF0000"/>
              </a:solidFill>
              <a:effectLst/>
              <a:ea typeface="Times New Roman" panose="02020603050405020304" pitchFamily="18" charset="0"/>
            </a:endParaRPr>
          </a:p>
          <a:p>
            <a:pPr lvl="1">
              <a:buFont typeface="Wingdings" panose="05000000000000000000" pitchFamily="2" charset="2"/>
              <a:buChar char="v"/>
            </a:pPr>
            <a:endParaRPr lang="en-US" sz="1400" dirty="0">
              <a:solidFill>
                <a:srgbClr val="FF0000"/>
              </a:solidFill>
              <a:effectLst/>
              <a:ea typeface="Times New Roman" panose="02020603050405020304" pitchFamily="18" charset="0"/>
            </a:endParaRPr>
          </a:p>
          <a:p>
            <a:pPr lvl="1">
              <a:buFont typeface="Wingdings" panose="05000000000000000000" pitchFamily="2" charset="2"/>
              <a:buChar char="v"/>
            </a:pPr>
            <a:endParaRPr lang="en-US" sz="1400" dirty="0">
              <a:solidFill>
                <a:srgbClr val="FF0000"/>
              </a:solidFill>
              <a:effectLst/>
              <a:ea typeface="Times New Roman" panose="02020603050405020304" pitchFamily="18" charset="0"/>
            </a:endParaRPr>
          </a:p>
          <a:p>
            <a:r>
              <a:rPr lang="en-US" sz="1800" b="1" dirty="0">
                <a:solidFill>
                  <a:srgbClr val="FF0000"/>
                </a:solidFill>
                <a:effectLst/>
                <a:ea typeface="Times New Roman" panose="02020603050405020304" pitchFamily="18" charset="0"/>
              </a:rPr>
              <a:t>MSCA Postdoctoral Fellowships </a:t>
            </a:r>
            <a:r>
              <a:rPr lang="en-US" sz="1800" dirty="0">
                <a:solidFill>
                  <a:srgbClr val="FF0000"/>
                </a:solidFill>
                <a:effectLst/>
                <a:ea typeface="Times New Roman" panose="02020603050405020304" pitchFamily="18" charset="0"/>
              </a:rPr>
              <a:t>in research fields covered by the Euratom </a:t>
            </a:r>
            <a:r>
              <a:rPr lang="en-US" sz="1800" dirty="0" err="1">
                <a:solidFill>
                  <a:srgbClr val="FF0000"/>
                </a:solidFill>
                <a:effectLst/>
                <a:ea typeface="Times New Roman" panose="02020603050405020304" pitchFamily="18" charset="0"/>
              </a:rPr>
              <a:t>Programme</a:t>
            </a:r>
            <a:r>
              <a:rPr lang="en-US" sz="1800" dirty="0">
                <a:solidFill>
                  <a:srgbClr val="FF0000"/>
                </a:solidFill>
                <a:effectLst/>
                <a:ea typeface="Times New Roman" panose="02020603050405020304" pitchFamily="18" charset="0"/>
              </a:rPr>
              <a:t> 2021-2025:</a:t>
            </a:r>
          </a:p>
          <a:p>
            <a:pPr marL="0" indent="0">
              <a:buNone/>
            </a:pPr>
            <a:r>
              <a:rPr lang="en-US" sz="1400" dirty="0">
                <a:effectLst/>
                <a:ea typeface="Times New Roman" panose="02020603050405020304" pitchFamily="18" charset="0"/>
              </a:rPr>
              <a:t>   	</a:t>
            </a:r>
            <a:r>
              <a:rPr lang="en-US" sz="1400" dirty="0">
                <a:effectLst/>
                <a:ea typeface="Times New Roman" panose="02020603050405020304" pitchFamily="18" charset="0"/>
                <a:hlinkClick r:id="rId2"/>
              </a:rPr>
              <a:t>https://marie-sklodowska-curie-actions.ec.europa.eu/news/opening-of-postdoctoral-fellowships-2023-call</a:t>
            </a:r>
            <a:endParaRPr lang="en-US" sz="1800" dirty="0">
              <a:solidFill>
                <a:srgbClr val="FF0000"/>
              </a:solidFill>
              <a:ea typeface="Times New Roman" panose="02020603050405020304" pitchFamily="18" charset="0"/>
            </a:endParaRPr>
          </a:p>
          <a:p>
            <a:r>
              <a:rPr lang="en-US" sz="1800" dirty="0" err="1">
                <a:solidFill>
                  <a:srgbClr val="FF0000"/>
                </a:solidFill>
                <a:effectLst/>
                <a:ea typeface="Times New Roman" panose="02020603050405020304" pitchFamily="18" charset="0"/>
              </a:rPr>
              <a:t>Scadenza</a:t>
            </a:r>
            <a:r>
              <a:rPr lang="en-US" sz="1800" dirty="0">
                <a:solidFill>
                  <a:srgbClr val="FF0000"/>
                </a:solidFill>
                <a:effectLst/>
                <a:ea typeface="Times New Roman" panose="02020603050405020304" pitchFamily="18" charset="0"/>
              </a:rPr>
              <a:t> 13 </a:t>
            </a:r>
            <a:r>
              <a:rPr lang="en-US" sz="1800" dirty="0" err="1">
                <a:solidFill>
                  <a:srgbClr val="FF0000"/>
                </a:solidFill>
                <a:effectLst/>
                <a:ea typeface="Times New Roman" panose="02020603050405020304" pitchFamily="18" charset="0"/>
              </a:rPr>
              <a:t>settembre</a:t>
            </a:r>
            <a:endParaRPr lang="en-US" sz="1400" dirty="0">
              <a:effectLst/>
              <a:ea typeface="Times New Roman" panose="02020603050405020304" pitchFamily="18" charset="0"/>
            </a:endParaRPr>
          </a:p>
        </p:txBody>
      </p:sp>
      <p:sp>
        <p:nvSpPr>
          <p:cNvPr id="5" name="Segnaposto numero diapositiva 4">
            <a:extLst>
              <a:ext uri="{FF2B5EF4-FFF2-40B4-BE49-F238E27FC236}">
                <a16:creationId xmlns:a16="http://schemas.microsoft.com/office/drawing/2014/main" id="{4F06DA39-B4E0-DA5D-F5A6-B69B39DE17EC}"/>
              </a:ext>
            </a:extLst>
          </p:cNvPr>
          <p:cNvSpPr>
            <a:spLocks noGrp="1"/>
          </p:cNvSpPr>
          <p:nvPr>
            <p:ph type="sldNum" sz="quarter" idx="12"/>
          </p:nvPr>
        </p:nvSpPr>
        <p:spPr/>
        <p:txBody>
          <a:bodyPr/>
          <a:lstStyle/>
          <a:p>
            <a:fld id="{9E8BE3B4-FF9C-4704-BEFF-9C377925DE60}" type="slidenum">
              <a:rPr lang="it-IT" smtClean="0"/>
              <a:t>16</a:t>
            </a:fld>
            <a:endParaRPr lang="it-IT"/>
          </a:p>
        </p:txBody>
      </p:sp>
      <p:sp>
        <p:nvSpPr>
          <p:cNvPr id="6" name="Segnaposto piè di pagina 4">
            <a:extLst>
              <a:ext uri="{FF2B5EF4-FFF2-40B4-BE49-F238E27FC236}">
                <a16:creationId xmlns:a16="http://schemas.microsoft.com/office/drawing/2014/main" id="{9260CE54-D709-6289-A655-32D749EF3EC3}"/>
              </a:ext>
            </a:extLst>
          </p:cNvPr>
          <p:cNvSpPr txBox="1">
            <a:spLocks/>
          </p:cNvSpPr>
          <p:nvPr/>
        </p:nvSpPr>
        <p:spPr>
          <a:xfrm>
            <a:off x="3774357" y="6356349"/>
            <a:ext cx="4643284" cy="365125"/>
          </a:xfrm>
          <a:prstGeom prst="rect">
            <a:avLst/>
          </a:prstGeom>
        </p:spPr>
        <p:txBody>
          <a:bodyPr vert="horz" lIns="91440" tIns="45720" rIns="91440" bIns="45720" rtlCol="0" anchor="ctr"/>
          <a:lstStyle>
            <a:defPPr>
              <a:defRPr lang="it-IT"/>
            </a:defPPr>
            <a:lvl1pPr marL="0" algn="ctr" defTabSz="914400" rtl="0" eaLnBrk="1" latinLnBrk="0" hangingPunct="1">
              <a:defRPr sz="1400" b="1"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t>Incontro su WP Euratom Fission 2023-2025, 29 maggio 2023</a:t>
            </a:r>
            <a:endParaRPr lang="it-IT" dirty="0"/>
          </a:p>
        </p:txBody>
      </p:sp>
      <p:pic>
        <p:nvPicPr>
          <p:cNvPr id="7" name="Immagine 6">
            <a:extLst>
              <a:ext uri="{FF2B5EF4-FFF2-40B4-BE49-F238E27FC236}">
                <a16:creationId xmlns:a16="http://schemas.microsoft.com/office/drawing/2014/main" id="{455FF380-4198-B3DF-8D70-B15C9762111B}"/>
              </a:ext>
            </a:extLst>
          </p:cNvPr>
          <p:cNvPicPr>
            <a:picLocks noChangeAspect="1"/>
          </p:cNvPicPr>
          <p:nvPr/>
        </p:nvPicPr>
        <p:blipFill>
          <a:blip r:embed="rId3"/>
          <a:stretch>
            <a:fillRect/>
          </a:stretch>
        </p:blipFill>
        <p:spPr>
          <a:xfrm>
            <a:off x="2392100" y="2850417"/>
            <a:ext cx="7407797" cy="2070340"/>
          </a:xfrm>
          <a:prstGeom prst="rect">
            <a:avLst/>
          </a:prstGeom>
        </p:spPr>
      </p:pic>
    </p:spTree>
    <p:extLst>
      <p:ext uri="{BB962C8B-B14F-4D97-AF65-F5344CB8AC3E}">
        <p14:creationId xmlns:p14="http://schemas.microsoft.com/office/powerpoint/2010/main" val="23063684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8961BA9-5F32-6227-D72A-12EAF626E592}"/>
              </a:ext>
            </a:extLst>
          </p:cNvPr>
          <p:cNvSpPr>
            <a:spLocks noGrp="1"/>
          </p:cNvSpPr>
          <p:nvPr>
            <p:ph type="ctrTitle"/>
          </p:nvPr>
        </p:nvSpPr>
        <p:spPr>
          <a:xfrm>
            <a:off x="0" y="0"/>
            <a:ext cx="12192000" cy="2387600"/>
          </a:xfrm>
        </p:spPr>
        <p:txBody>
          <a:bodyPr>
            <a:normAutofit/>
          </a:bodyPr>
          <a:lstStyle/>
          <a:p>
            <a:pPr eaLnBrk="1" hangingPunct="1"/>
            <a:br>
              <a:rPr lang="it-IT" altLang="it-IT" sz="7200" b="1" dirty="0"/>
            </a:br>
            <a:r>
              <a:rPr lang="it-IT" sz="6000" dirty="0">
                <a:effectLst/>
                <a:latin typeface="+mn-lt"/>
              </a:rPr>
              <a:t>Grazie !</a:t>
            </a:r>
            <a:endParaRPr lang="it-IT" dirty="0">
              <a:latin typeface="+mn-lt"/>
            </a:endParaRPr>
          </a:p>
        </p:txBody>
      </p:sp>
      <p:sp>
        <p:nvSpPr>
          <p:cNvPr id="3" name="Sottotitolo 2">
            <a:extLst>
              <a:ext uri="{FF2B5EF4-FFF2-40B4-BE49-F238E27FC236}">
                <a16:creationId xmlns:a16="http://schemas.microsoft.com/office/drawing/2014/main" id="{53922874-459A-1390-D9FD-747B14643111}"/>
              </a:ext>
            </a:extLst>
          </p:cNvPr>
          <p:cNvSpPr>
            <a:spLocks noGrp="1"/>
          </p:cNvSpPr>
          <p:nvPr>
            <p:ph type="subTitle" idx="1"/>
          </p:nvPr>
        </p:nvSpPr>
        <p:spPr>
          <a:xfrm>
            <a:off x="-1" y="2499102"/>
            <a:ext cx="12192000" cy="1655762"/>
          </a:xfrm>
        </p:spPr>
        <p:txBody>
          <a:bodyPr>
            <a:normAutofit/>
          </a:bodyPr>
          <a:lstStyle/>
          <a:p>
            <a:pPr eaLnBrk="1" hangingPunct="1"/>
            <a:endParaRPr lang="it-IT" altLang="it-IT" sz="3200" b="1" dirty="0"/>
          </a:p>
        </p:txBody>
      </p:sp>
      <p:sp>
        <p:nvSpPr>
          <p:cNvPr id="5" name="Segnaposto numero diapositiva 4">
            <a:extLst>
              <a:ext uri="{FF2B5EF4-FFF2-40B4-BE49-F238E27FC236}">
                <a16:creationId xmlns:a16="http://schemas.microsoft.com/office/drawing/2014/main" id="{7FA48217-BB34-FF66-21C4-DFE97FDB944B}"/>
              </a:ext>
            </a:extLst>
          </p:cNvPr>
          <p:cNvSpPr>
            <a:spLocks noGrp="1"/>
          </p:cNvSpPr>
          <p:nvPr>
            <p:ph type="sldNum" sz="quarter" idx="12"/>
          </p:nvPr>
        </p:nvSpPr>
        <p:spPr/>
        <p:txBody>
          <a:bodyPr/>
          <a:lstStyle/>
          <a:p>
            <a:fld id="{9E8BE3B4-FF9C-4704-BEFF-9C377925DE60}" type="slidenum">
              <a:rPr lang="it-IT" smtClean="0"/>
              <a:t>17</a:t>
            </a:fld>
            <a:endParaRPr lang="it-IT" dirty="0"/>
          </a:p>
        </p:txBody>
      </p:sp>
      <p:pic>
        <p:nvPicPr>
          <p:cNvPr id="7" name="Immagine 6">
            <a:extLst>
              <a:ext uri="{FF2B5EF4-FFF2-40B4-BE49-F238E27FC236}">
                <a16:creationId xmlns:a16="http://schemas.microsoft.com/office/drawing/2014/main" id="{CABD18BB-1814-4D06-7D0C-EB0FA23AFBB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992061"/>
            <a:ext cx="12192000" cy="3194050"/>
          </a:xfrm>
          <a:prstGeom prst="rect">
            <a:avLst/>
          </a:prstGeom>
        </p:spPr>
      </p:pic>
      <p:sp>
        <p:nvSpPr>
          <p:cNvPr id="6" name="Segnaposto piè di pagina 4">
            <a:extLst>
              <a:ext uri="{FF2B5EF4-FFF2-40B4-BE49-F238E27FC236}">
                <a16:creationId xmlns:a16="http://schemas.microsoft.com/office/drawing/2014/main" id="{BE0D9048-192D-D301-13C9-D54A2B5A8F18}"/>
              </a:ext>
            </a:extLst>
          </p:cNvPr>
          <p:cNvSpPr txBox="1">
            <a:spLocks/>
          </p:cNvSpPr>
          <p:nvPr/>
        </p:nvSpPr>
        <p:spPr>
          <a:xfrm>
            <a:off x="3774357" y="6356349"/>
            <a:ext cx="4643284" cy="365125"/>
          </a:xfrm>
          <a:prstGeom prst="rect">
            <a:avLst/>
          </a:prstGeom>
        </p:spPr>
        <p:txBody>
          <a:bodyPr vert="horz" lIns="91440" tIns="45720" rIns="91440" bIns="45720" rtlCol="0" anchor="ctr"/>
          <a:lstStyle>
            <a:defPPr>
              <a:defRPr lang="it-IT"/>
            </a:defPPr>
            <a:lvl1pPr marL="0" algn="ctr" defTabSz="914400" rtl="0" eaLnBrk="1" latinLnBrk="0" hangingPunct="1">
              <a:defRPr sz="1400" b="1"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t>Incontro su WP Euratom Fission 2023-2025, 29 maggio 2023</a:t>
            </a:r>
            <a:endParaRPr lang="it-IT" dirty="0"/>
          </a:p>
        </p:txBody>
      </p:sp>
    </p:spTree>
    <p:extLst>
      <p:ext uri="{BB962C8B-B14F-4D97-AF65-F5344CB8AC3E}">
        <p14:creationId xmlns:p14="http://schemas.microsoft.com/office/powerpoint/2010/main" val="33272268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3C1BAEC-C6AE-0493-8033-A3326B8D7EDF}"/>
              </a:ext>
            </a:extLst>
          </p:cNvPr>
          <p:cNvSpPr>
            <a:spLocks noGrp="1"/>
          </p:cNvSpPr>
          <p:nvPr>
            <p:ph type="title"/>
          </p:nvPr>
        </p:nvSpPr>
        <p:spPr/>
        <p:txBody>
          <a:bodyPr/>
          <a:lstStyle/>
          <a:p>
            <a:pPr algn="ctr"/>
            <a:r>
              <a:rPr lang="en-US" dirty="0"/>
              <a:t>I </a:t>
            </a:r>
            <a:r>
              <a:rPr lang="en-US" dirty="0" err="1"/>
              <a:t>risultati</a:t>
            </a:r>
            <a:r>
              <a:rPr lang="en-US" dirty="0"/>
              <a:t> </a:t>
            </a:r>
            <a:r>
              <a:rPr lang="en-US" dirty="0" err="1"/>
              <a:t>Italiani</a:t>
            </a:r>
            <a:r>
              <a:rPr lang="en-US" dirty="0"/>
              <a:t> </a:t>
            </a:r>
            <a:r>
              <a:rPr lang="en-US" dirty="0" err="1"/>
              <a:t>nel</a:t>
            </a:r>
            <a:r>
              <a:rPr lang="en-US" dirty="0"/>
              <a:t> WP 2021-2022</a:t>
            </a:r>
            <a:endParaRPr lang="it-IT" dirty="0"/>
          </a:p>
        </p:txBody>
      </p:sp>
      <p:sp>
        <p:nvSpPr>
          <p:cNvPr id="3" name="Segnaposto contenuto 2">
            <a:extLst>
              <a:ext uri="{FF2B5EF4-FFF2-40B4-BE49-F238E27FC236}">
                <a16:creationId xmlns:a16="http://schemas.microsoft.com/office/drawing/2014/main" id="{42430351-C04F-A2DE-41F2-A5A749183CB6}"/>
              </a:ext>
            </a:extLst>
          </p:cNvPr>
          <p:cNvSpPr>
            <a:spLocks noGrp="1"/>
          </p:cNvSpPr>
          <p:nvPr>
            <p:ph idx="1"/>
          </p:nvPr>
        </p:nvSpPr>
        <p:spPr>
          <a:xfrm>
            <a:off x="245097" y="1825625"/>
            <a:ext cx="11660957" cy="4351338"/>
          </a:xfrm>
        </p:spPr>
        <p:txBody>
          <a:bodyPr>
            <a:normAutofit/>
          </a:bodyPr>
          <a:lstStyle/>
          <a:p>
            <a:r>
              <a:rPr lang="en-US" dirty="0" err="1"/>
              <a:t>Participazione</a:t>
            </a:r>
            <a:r>
              <a:rPr lang="en-US" dirty="0"/>
              <a:t> di </a:t>
            </a:r>
            <a:r>
              <a:rPr lang="en-US" dirty="0" err="1"/>
              <a:t>entità</a:t>
            </a:r>
            <a:r>
              <a:rPr lang="en-US" dirty="0"/>
              <a:t> </a:t>
            </a:r>
            <a:r>
              <a:rPr lang="en-US" dirty="0" err="1"/>
              <a:t>italiane</a:t>
            </a:r>
            <a:r>
              <a:rPr lang="en-US" dirty="0"/>
              <a:t> in </a:t>
            </a:r>
            <a:r>
              <a:rPr lang="en-US" dirty="0" err="1"/>
              <a:t>molti</a:t>
            </a:r>
            <a:r>
              <a:rPr lang="en-US" dirty="0"/>
              <a:t> </a:t>
            </a:r>
            <a:r>
              <a:rPr lang="en-US" dirty="0" err="1"/>
              <a:t>progetti</a:t>
            </a:r>
            <a:r>
              <a:rPr lang="en-US" dirty="0"/>
              <a:t> </a:t>
            </a:r>
            <a:r>
              <a:rPr lang="en-US" dirty="0" err="1"/>
              <a:t>sulle</a:t>
            </a:r>
            <a:r>
              <a:rPr lang="en-US" dirty="0"/>
              <a:t> </a:t>
            </a:r>
            <a:r>
              <a:rPr lang="en-US" dirty="0" err="1"/>
              <a:t>seguenti</a:t>
            </a:r>
            <a:r>
              <a:rPr lang="en-US" dirty="0"/>
              <a:t> </a:t>
            </a:r>
            <a:r>
              <a:rPr lang="en-US" dirty="0" err="1"/>
              <a:t>tematiche</a:t>
            </a:r>
            <a:r>
              <a:rPr lang="en-US" dirty="0"/>
              <a:t>:</a:t>
            </a:r>
          </a:p>
          <a:p>
            <a:pPr marL="811213" lvl="1" indent="-354013">
              <a:buFont typeface="Wingdings" panose="05000000000000000000" pitchFamily="2" charset="2"/>
              <a:buChar char="q"/>
            </a:pPr>
            <a:r>
              <a:rPr lang="en-US" sz="1600" dirty="0"/>
              <a:t>Safety of operating nuclear power plants and research reactors (</a:t>
            </a:r>
            <a:r>
              <a:rPr lang="en-US" sz="1600" u="sng" dirty="0"/>
              <a:t>con 1 </a:t>
            </a:r>
            <a:r>
              <a:rPr lang="en-US" sz="1600" u="sng" dirty="0" err="1"/>
              <a:t>progetto</a:t>
            </a:r>
            <a:r>
              <a:rPr lang="en-US" sz="1600" u="sng" dirty="0"/>
              <a:t> a </a:t>
            </a:r>
            <a:r>
              <a:rPr lang="en-US" sz="1600" u="sng" dirty="0" err="1"/>
              <a:t>coordinamento</a:t>
            </a:r>
            <a:r>
              <a:rPr lang="en-US" sz="1600" u="sng" dirty="0"/>
              <a:t> </a:t>
            </a:r>
            <a:r>
              <a:rPr lang="en-US" sz="1600" u="sng" dirty="0" err="1"/>
              <a:t>italiano</a:t>
            </a:r>
            <a:r>
              <a:rPr lang="en-US" sz="1600" dirty="0"/>
              <a:t>)</a:t>
            </a:r>
          </a:p>
          <a:p>
            <a:pPr lvl="1">
              <a:buFont typeface="Wingdings" panose="05000000000000000000" pitchFamily="2" charset="2"/>
              <a:buChar char="q"/>
            </a:pPr>
            <a:r>
              <a:rPr lang="en-US" sz="1600" dirty="0"/>
              <a:t>   Safety of advanced and innovative nuclear designs and fuels</a:t>
            </a:r>
          </a:p>
          <a:p>
            <a:pPr marL="811213" lvl="1" indent="-354013">
              <a:buFont typeface="Wingdings" panose="05000000000000000000" pitchFamily="2" charset="2"/>
              <a:buChar char="q"/>
            </a:pPr>
            <a:r>
              <a:rPr lang="en-US" sz="1600" dirty="0"/>
              <a:t>Advanced structural materials for nuclear applications </a:t>
            </a:r>
          </a:p>
          <a:p>
            <a:pPr marL="811213" lvl="1" indent="-354013">
              <a:buFont typeface="Wingdings" panose="05000000000000000000" pitchFamily="2" charset="2"/>
              <a:buChar char="q"/>
            </a:pPr>
            <a:r>
              <a:rPr lang="en-US" sz="1600" dirty="0" err="1"/>
              <a:t>Harmonisation</a:t>
            </a:r>
            <a:r>
              <a:rPr lang="en-US" sz="1600" dirty="0"/>
              <a:t> of licensing procedures, codes and standards for future fission and fusion plants</a:t>
            </a:r>
          </a:p>
          <a:p>
            <a:pPr marL="811213" lvl="1" indent="-354013">
              <a:buFont typeface="Wingdings" panose="05000000000000000000" pitchFamily="2" charset="2"/>
              <a:buChar char="q"/>
            </a:pPr>
            <a:r>
              <a:rPr lang="en-US" sz="1600" dirty="0"/>
              <a:t>Development of tritium management in fusion and fission facilities</a:t>
            </a:r>
          </a:p>
          <a:p>
            <a:pPr marL="811213" lvl="1" indent="-354013">
              <a:buFont typeface="Wingdings" panose="05000000000000000000" pitchFamily="2" charset="2"/>
              <a:buChar char="q"/>
            </a:pPr>
            <a:r>
              <a:rPr lang="en-US" sz="1600" dirty="0"/>
              <a:t>Towards a </a:t>
            </a:r>
            <a:r>
              <a:rPr lang="en-US" sz="1600" dirty="0" err="1"/>
              <a:t>harmonised</a:t>
            </a:r>
            <a:r>
              <a:rPr lang="en-US" sz="1600" dirty="0"/>
              <a:t> application of the international regulatory framework in waste management and decommissioning</a:t>
            </a:r>
          </a:p>
          <a:p>
            <a:pPr marL="811213" lvl="1" indent="-354013">
              <a:buFont typeface="Wingdings" panose="05000000000000000000" pitchFamily="2" charset="2"/>
              <a:buChar char="q"/>
            </a:pPr>
            <a:r>
              <a:rPr lang="en-US" sz="1600" dirty="0">
                <a:solidFill>
                  <a:srgbClr val="FF0000"/>
                </a:solidFill>
              </a:rPr>
              <a:t>European Partnership for research in radiation protection and detection of </a:t>
            </a:r>
            <a:r>
              <a:rPr lang="en-US" sz="1600" dirty="0" err="1">
                <a:solidFill>
                  <a:srgbClr val="FF0000"/>
                </a:solidFill>
              </a:rPr>
              <a:t>ionising</a:t>
            </a:r>
            <a:r>
              <a:rPr lang="en-US" sz="1600" dirty="0">
                <a:solidFill>
                  <a:srgbClr val="FF0000"/>
                </a:solidFill>
              </a:rPr>
              <a:t> radiation (nuovo </a:t>
            </a:r>
            <a:r>
              <a:rPr lang="en-US" sz="1600" dirty="0" err="1">
                <a:solidFill>
                  <a:srgbClr val="FF0000"/>
                </a:solidFill>
              </a:rPr>
              <a:t>Partenariato</a:t>
            </a:r>
            <a:r>
              <a:rPr lang="en-US" sz="1600" dirty="0">
                <a:solidFill>
                  <a:srgbClr val="FF0000"/>
                </a:solidFill>
              </a:rPr>
              <a:t> </a:t>
            </a:r>
            <a:r>
              <a:rPr lang="en-US" sz="1600" dirty="0" err="1">
                <a:solidFill>
                  <a:srgbClr val="FF0000"/>
                </a:solidFill>
              </a:rPr>
              <a:t>cofinanziato</a:t>
            </a:r>
            <a:r>
              <a:rPr lang="en-US" sz="1600" dirty="0">
                <a:solidFill>
                  <a:srgbClr val="FF0000"/>
                </a:solidFill>
              </a:rPr>
              <a:t> </a:t>
            </a:r>
            <a:r>
              <a:rPr lang="en-US" sz="1600" dirty="0" err="1">
                <a:solidFill>
                  <a:srgbClr val="FF0000"/>
                </a:solidFill>
              </a:rPr>
              <a:t>partito</a:t>
            </a:r>
            <a:r>
              <a:rPr lang="en-US" sz="1600" dirty="0">
                <a:solidFill>
                  <a:srgbClr val="FF0000"/>
                </a:solidFill>
              </a:rPr>
              <a:t> </a:t>
            </a:r>
            <a:r>
              <a:rPr lang="en-US" sz="1600" dirty="0" err="1">
                <a:solidFill>
                  <a:srgbClr val="FF0000"/>
                </a:solidFill>
              </a:rPr>
              <a:t>nel</a:t>
            </a:r>
            <a:r>
              <a:rPr lang="en-US" sz="1600" dirty="0">
                <a:solidFill>
                  <a:srgbClr val="FF0000"/>
                </a:solidFill>
              </a:rPr>
              <a:t> 2022): Progetto PIANOFORTE</a:t>
            </a:r>
          </a:p>
          <a:p>
            <a:pPr marL="811213" lvl="1" indent="-354013">
              <a:buFont typeface="Wingdings" panose="05000000000000000000" pitchFamily="2" charset="2"/>
              <a:buChar char="q"/>
            </a:pPr>
            <a:r>
              <a:rPr lang="en-US" sz="1600" dirty="0"/>
              <a:t>Safe use and reliable supply of medical radionuclides</a:t>
            </a:r>
          </a:p>
          <a:p>
            <a:pPr marL="811213" lvl="1" indent="-354013">
              <a:buFont typeface="Wingdings" panose="05000000000000000000" pitchFamily="2" charset="2"/>
              <a:buChar char="q"/>
            </a:pPr>
            <a:r>
              <a:rPr lang="en-US" sz="1600" u="sng" dirty="0"/>
              <a:t>Cross-sectoral synergies and new applications of nuclear technologies</a:t>
            </a:r>
          </a:p>
          <a:p>
            <a:pPr marL="811213" lvl="1" indent="-354013">
              <a:buFont typeface="Wingdings" panose="05000000000000000000" pitchFamily="2" charset="2"/>
              <a:buChar char="q"/>
            </a:pPr>
            <a:r>
              <a:rPr lang="en-US" sz="1600" u="sng" dirty="0"/>
              <a:t>Towards a European nuclear competence area</a:t>
            </a:r>
          </a:p>
          <a:p>
            <a:pPr marL="811213" lvl="1" indent="-354013">
              <a:buFont typeface="Wingdings" panose="05000000000000000000" pitchFamily="2" charset="2"/>
              <a:buChar char="q"/>
            </a:pPr>
            <a:r>
              <a:rPr lang="en-US" sz="1600" u="sng" dirty="0"/>
              <a:t>Socio-economic issues related to nuclear technologies</a:t>
            </a:r>
          </a:p>
          <a:p>
            <a:pPr marL="811213" lvl="1" indent="-354013">
              <a:buFont typeface="Wingdings" panose="05000000000000000000" pitchFamily="2" charset="2"/>
              <a:buChar char="q"/>
            </a:pPr>
            <a:r>
              <a:rPr lang="it-IT" sz="1600" dirty="0"/>
              <a:t>Support for </a:t>
            </a:r>
            <a:r>
              <a:rPr lang="it-IT" sz="1600" dirty="0" err="1"/>
              <a:t>Euratom</a:t>
            </a:r>
            <a:r>
              <a:rPr lang="it-IT" sz="1600" dirty="0"/>
              <a:t> national contact point</a:t>
            </a:r>
          </a:p>
        </p:txBody>
      </p:sp>
      <p:sp>
        <p:nvSpPr>
          <p:cNvPr id="5" name="Segnaposto numero diapositiva 4">
            <a:extLst>
              <a:ext uri="{FF2B5EF4-FFF2-40B4-BE49-F238E27FC236}">
                <a16:creationId xmlns:a16="http://schemas.microsoft.com/office/drawing/2014/main" id="{9DE47B48-4996-B744-8B6A-3C45E7BDB072}"/>
              </a:ext>
            </a:extLst>
          </p:cNvPr>
          <p:cNvSpPr>
            <a:spLocks noGrp="1"/>
          </p:cNvSpPr>
          <p:nvPr>
            <p:ph type="sldNum" sz="quarter" idx="12"/>
          </p:nvPr>
        </p:nvSpPr>
        <p:spPr/>
        <p:txBody>
          <a:bodyPr/>
          <a:lstStyle/>
          <a:p>
            <a:fld id="{9E8BE3B4-FF9C-4704-BEFF-9C377925DE60}" type="slidenum">
              <a:rPr lang="it-IT" smtClean="0"/>
              <a:t>2</a:t>
            </a:fld>
            <a:endParaRPr lang="it-IT"/>
          </a:p>
        </p:txBody>
      </p:sp>
      <p:sp>
        <p:nvSpPr>
          <p:cNvPr id="6" name="Segnaposto piè di pagina 4">
            <a:extLst>
              <a:ext uri="{FF2B5EF4-FFF2-40B4-BE49-F238E27FC236}">
                <a16:creationId xmlns:a16="http://schemas.microsoft.com/office/drawing/2014/main" id="{C6D818E6-1B6C-8BDD-E39E-7A97BE0E794C}"/>
              </a:ext>
            </a:extLst>
          </p:cNvPr>
          <p:cNvSpPr txBox="1">
            <a:spLocks/>
          </p:cNvSpPr>
          <p:nvPr/>
        </p:nvSpPr>
        <p:spPr>
          <a:xfrm>
            <a:off x="3774358" y="6356349"/>
            <a:ext cx="4643284" cy="365125"/>
          </a:xfrm>
          <a:prstGeom prst="rect">
            <a:avLst/>
          </a:prstGeom>
        </p:spPr>
        <p:txBody>
          <a:bodyPr vert="horz" lIns="91440" tIns="45720" rIns="91440" bIns="45720" rtlCol="0" anchor="ctr"/>
          <a:lstStyle>
            <a:defPPr>
              <a:defRPr lang="it-IT"/>
            </a:defPPr>
            <a:lvl1pPr marL="0" algn="ctr" defTabSz="914400" rtl="0" eaLnBrk="1" latinLnBrk="0" hangingPunct="1">
              <a:defRPr sz="1400" b="1"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t>Incontro su WP Euratom Fission 2023-2025, 29 maggio 2023</a:t>
            </a:r>
            <a:endParaRPr lang="it-IT" dirty="0"/>
          </a:p>
        </p:txBody>
      </p:sp>
    </p:spTree>
    <p:extLst>
      <p:ext uri="{BB962C8B-B14F-4D97-AF65-F5344CB8AC3E}">
        <p14:creationId xmlns:p14="http://schemas.microsoft.com/office/powerpoint/2010/main" val="7544912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7F76F74-ED57-A4E4-BA0F-4CDA0151539E}"/>
              </a:ext>
            </a:extLst>
          </p:cNvPr>
          <p:cNvSpPr>
            <a:spLocks noGrp="1"/>
          </p:cNvSpPr>
          <p:nvPr>
            <p:ph type="title"/>
          </p:nvPr>
        </p:nvSpPr>
        <p:spPr>
          <a:xfrm>
            <a:off x="0" y="365125"/>
            <a:ext cx="12192000" cy="1325563"/>
          </a:xfrm>
        </p:spPr>
        <p:txBody>
          <a:bodyPr/>
          <a:lstStyle/>
          <a:p>
            <a:pPr algn="ctr"/>
            <a:r>
              <a:rPr lang="en-IE" dirty="0"/>
              <a:t>Le parole </a:t>
            </a:r>
            <a:r>
              <a:rPr lang="en-IE" dirty="0" err="1"/>
              <a:t>chiave</a:t>
            </a:r>
            <a:r>
              <a:rPr lang="en-IE" dirty="0"/>
              <a:t> e le </a:t>
            </a:r>
            <a:r>
              <a:rPr lang="en-IE" dirty="0" err="1"/>
              <a:t>novit</a:t>
            </a:r>
            <a:r>
              <a:rPr lang="it-IT" dirty="0"/>
              <a:t>à proposte nel nuovo </a:t>
            </a:r>
            <a:r>
              <a:rPr lang="en-IE" dirty="0"/>
              <a:t>WP</a:t>
            </a:r>
            <a:endParaRPr lang="it-IT" dirty="0"/>
          </a:p>
        </p:txBody>
      </p:sp>
      <p:sp>
        <p:nvSpPr>
          <p:cNvPr id="3" name="Segnaposto contenuto 2">
            <a:extLst>
              <a:ext uri="{FF2B5EF4-FFF2-40B4-BE49-F238E27FC236}">
                <a16:creationId xmlns:a16="http://schemas.microsoft.com/office/drawing/2014/main" id="{BF8FFBAA-6279-4E03-9C51-BF3211240638}"/>
              </a:ext>
            </a:extLst>
          </p:cNvPr>
          <p:cNvSpPr>
            <a:spLocks noGrp="1"/>
          </p:cNvSpPr>
          <p:nvPr>
            <p:ph idx="1"/>
          </p:nvPr>
        </p:nvSpPr>
        <p:spPr/>
        <p:txBody>
          <a:bodyPr/>
          <a:lstStyle/>
          <a:p>
            <a:pPr marL="0" indent="0">
              <a:buNone/>
            </a:pPr>
            <a:r>
              <a:rPr lang="en-IE" sz="2800" b="1" dirty="0" err="1"/>
              <a:t>Aree</a:t>
            </a:r>
            <a:r>
              <a:rPr lang="en-IE" sz="2800" b="1" dirty="0"/>
              <a:t> </a:t>
            </a:r>
            <a:r>
              <a:rPr lang="en-IE" sz="2800" b="1" dirty="0" err="1"/>
              <a:t>tematiche</a:t>
            </a:r>
            <a:endParaRPr lang="en-IE" sz="2800" b="1" dirty="0"/>
          </a:p>
          <a:p>
            <a:pPr marL="0" indent="0">
              <a:buNone/>
            </a:pPr>
            <a:endParaRPr lang="en-IE" sz="2800" b="1" dirty="0"/>
          </a:p>
          <a:p>
            <a:pPr marL="571500" indent="-571500">
              <a:buFont typeface="+mj-lt"/>
              <a:buAutoNum type="arabicPeriod"/>
            </a:pPr>
            <a:r>
              <a:rPr lang="en-IE" sz="2800" b="1" dirty="0"/>
              <a:t>Nuclear Safety</a:t>
            </a:r>
          </a:p>
          <a:p>
            <a:pPr marL="571500" indent="-571500">
              <a:buFont typeface="+mj-lt"/>
              <a:buAutoNum type="arabicPeriod"/>
            </a:pPr>
            <a:r>
              <a:rPr lang="en-US" sz="2800" b="1" dirty="0"/>
              <a:t>Safe spent fuel and radioactive waste management, decommissioning</a:t>
            </a:r>
            <a:endParaRPr lang="en-IE" sz="2800" b="1" dirty="0"/>
          </a:p>
          <a:p>
            <a:pPr marL="571500" indent="-571500">
              <a:buFont typeface="+mj-lt"/>
              <a:buAutoNum type="arabicPeriod"/>
            </a:pPr>
            <a:r>
              <a:rPr lang="en-US" sz="2800" b="1" dirty="0"/>
              <a:t>Nuclear  science  and  </a:t>
            </a:r>
            <a:r>
              <a:rPr lang="en-US" sz="2800" b="1" dirty="0" err="1"/>
              <a:t>ionising</a:t>
            </a:r>
            <a:r>
              <a:rPr lang="en-US" sz="2800" b="1" dirty="0"/>
              <a:t>  radiation  applications,  radiation  protection, and emergency preparedness</a:t>
            </a:r>
          </a:p>
          <a:p>
            <a:pPr marL="571500" indent="-571500">
              <a:buFont typeface="+mj-lt"/>
              <a:buAutoNum type="arabicPeriod"/>
            </a:pPr>
            <a:r>
              <a:rPr lang="en-US" sz="2800" b="1" dirty="0"/>
              <a:t>Other actions not subject to calls for proposals</a:t>
            </a:r>
            <a:endParaRPr lang="en-IE" sz="2800" b="1" dirty="0"/>
          </a:p>
          <a:p>
            <a:endParaRPr lang="it-IT" dirty="0"/>
          </a:p>
        </p:txBody>
      </p:sp>
      <p:sp>
        <p:nvSpPr>
          <p:cNvPr id="5" name="Segnaposto numero diapositiva 4">
            <a:extLst>
              <a:ext uri="{FF2B5EF4-FFF2-40B4-BE49-F238E27FC236}">
                <a16:creationId xmlns:a16="http://schemas.microsoft.com/office/drawing/2014/main" id="{F6EF05B6-24C3-65AB-585F-B6D8596F3412}"/>
              </a:ext>
            </a:extLst>
          </p:cNvPr>
          <p:cNvSpPr>
            <a:spLocks noGrp="1"/>
          </p:cNvSpPr>
          <p:nvPr>
            <p:ph type="sldNum" sz="quarter" idx="12"/>
          </p:nvPr>
        </p:nvSpPr>
        <p:spPr/>
        <p:txBody>
          <a:bodyPr/>
          <a:lstStyle/>
          <a:p>
            <a:fld id="{9E8BE3B4-FF9C-4704-BEFF-9C377925DE60}" type="slidenum">
              <a:rPr lang="it-IT" smtClean="0"/>
              <a:t>3</a:t>
            </a:fld>
            <a:endParaRPr lang="it-IT"/>
          </a:p>
        </p:txBody>
      </p:sp>
      <p:sp>
        <p:nvSpPr>
          <p:cNvPr id="6" name="Segnaposto piè di pagina 4">
            <a:extLst>
              <a:ext uri="{FF2B5EF4-FFF2-40B4-BE49-F238E27FC236}">
                <a16:creationId xmlns:a16="http://schemas.microsoft.com/office/drawing/2014/main" id="{7CBFC73D-1E65-EE4B-88ED-17E8DCB7D524}"/>
              </a:ext>
            </a:extLst>
          </p:cNvPr>
          <p:cNvSpPr txBox="1">
            <a:spLocks/>
          </p:cNvSpPr>
          <p:nvPr/>
        </p:nvSpPr>
        <p:spPr>
          <a:xfrm>
            <a:off x="3774357" y="6356349"/>
            <a:ext cx="4643284" cy="365125"/>
          </a:xfrm>
          <a:prstGeom prst="rect">
            <a:avLst/>
          </a:prstGeom>
        </p:spPr>
        <p:txBody>
          <a:bodyPr vert="horz" lIns="91440" tIns="45720" rIns="91440" bIns="45720" rtlCol="0" anchor="ctr"/>
          <a:lstStyle>
            <a:defPPr>
              <a:defRPr lang="it-IT"/>
            </a:defPPr>
            <a:lvl1pPr marL="0" algn="ctr" defTabSz="914400" rtl="0" eaLnBrk="1" latinLnBrk="0" hangingPunct="1">
              <a:defRPr sz="1400" b="1"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t>Incontro su WP Euratom Fission 2023-2025, 29 maggio 2023</a:t>
            </a:r>
            <a:endParaRPr lang="it-IT" dirty="0"/>
          </a:p>
        </p:txBody>
      </p:sp>
    </p:spTree>
    <p:extLst>
      <p:ext uri="{BB962C8B-B14F-4D97-AF65-F5344CB8AC3E}">
        <p14:creationId xmlns:p14="http://schemas.microsoft.com/office/powerpoint/2010/main" val="8606077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6648DDC-818A-62A0-B02A-73476C0C5344}"/>
              </a:ext>
            </a:extLst>
          </p:cNvPr>
          <p:cNvSpPr>
            <a:spLocks noGrp="1"/>
          </p:cNvSpPr>
          <p:nvPr>
            <p:ph type="title"/>
          </p:nvPr>
        </p:nvSpPr>
        <p:spPr>
          <a:xfrm>
            <a:off x="838199" y="1"/>
            <a:ext cx="10515600" cy="776748"/>
          </a:xfrm>
        </p:spPr>
        <p:txBody>
          <a:bodyPr/>
          <a:lstStyle/>
          <a:p>
            <a:pPr algn="ctr"/>
            <a:r>
              <a:rPr lang="it-IT" dirty="0" err="1"/>
              <a:t>Nuclear</a:t>
            </a:r>
            <a:r>
              <a:rPr lang="it-IT" dirty="0"/>
              <a:t> </a:t>
            </a:r>
            <a:r>
              <a:rPr lang="it-IT" dirty="0" err="1"/>
              <a:t>safety</a:t>
            </a:r>
            <a:r>
              <a:rPr lang="it-IT" dirty="0"/>
              <a:t>…</a:t>
            </a:r>
          </a:p>
        </p:txBody>
      </p:sp>
      <p:sp>
        <p:nvSpPr>
          <p:cNvPr id="3" name="Segnaposto contenuto 2">
            <a:extLst>
              <a:ext uri="{FF2B5EF4-FFF2-40B4-BE49-F238E27FC236}">
                <a16:creationId xmlns:a16="http://schemas.microsoft.com/office/drawing/2014/main" id="{610E79B4-BEB2-1BA0-5B57-7E065B2D986E}"/>
              </a:ext>
            </a:extLst>
          </p:cNvPr>
          <p:cNvSpPr>
            <a:spLocks noGrp="1"/>
          </p:cNvSpPr>
          <p:nvPr>
            <p:ph idx="1"/>
          </p:nvPr>
        </p:nvSpPr>
        <p:spPr>
          <a:xfrm>
            <a:off x="513736" y="803071"/>
            <a:ext cx="10515600" cy="5553278"/>
          </a:xfrm>
        </p:spPr>
        <p:txBody>
          <a:bodyPr>
            <a:normAutofit fontScale="92500" lnSpcReduction="10000"/>
          </a:bodyPr>
          <a:lstStyle/>
          <a:p>
            <a:r>
              <a:rPr lang="en-US" sz="1800" b="1" dirty="0">
                <a:ea typeface="Times New Roman" panose="02020603050405020304" pitchFamily="18" charset="0"/>
              </a:rPr>
              <a:t>HORIZON-EURATOM-2023-NRT-01-01: Safety of operating nuclear power plants and research reactors</a:t>
            </a:r>
          </a:p>
          <a:p>
            <a:endParaRPr lang="en-US" sz="1800" dirty="0">
              <a:ea typeface="Times New Roman" panose="02020603050405020304" pitchFamily="18" charset="0"/>
            </a:endParaRPr>
          </a:p>
          <a:p>
            <a:endParaRPr lang="en-US" sz="1800" dirty="0">
              <a:ea typeface="Times New Roman" panose="02020603050405020304" pitchFamily="18" charset="0"/>
            </a:endParaRPr>
          </a:p>
          <a:p>
            <a:endParaRPr lang="en-US" sz="1800" dirty="0">
              <a:ea typeface="Times New Roman" panose="02020603050405020304" pitchFamily="18" charset="0"/>
            </a:endParaRPr>
          </a:p>
          <a:p>
            <a:endParaRPr lang="en-US" sz="1800" dirty="0">
              <a:ea typeface="Times New Roman" panose="02020603050405020304" pitchFamily="18" charset="0"/>
            </a:endParaRPr>
          </a:p>
          <a:p>
            <a:endParaRPr lang="en-US" sz="1800" dirty="0">
              <a:ea typeface="Times New Roman" panose="02020603050405020304" pitchFamily="18" charset="0"/>
            </a:endParaRPr>
          </a:p>
          <a:p>
            <a:endParaRPr lang="en-US" sz="1800" dirty="0">
              <a:ea typeface="Times New Roman" panose="02020603050405020304" pitchFamily="18" charset="0"/>
            </a:endParaRPr>
          </a:p>
          <a:p>
            <a:endParaRPr lang="en-US" sz="1800" dirty="0">
              <a:ea typeface="Times New Roman" panose="02020603050405020304" pitchFamily="18" charset="0"/>
            </a:endParaRPr>
          </a:p>
          <a:p>
            <a:pPr marL="0" indent="0">
              <a:buNone/>
            </a:pPr>
            <a:endParaRPr lang="en-US" sz="1800" dirty="0">
              <a:ea typeface="Times New Roman" panose="02020603050405020304" pitchFamily="18" charset="0"/>
            </a:endParaRPr>
          </a:p>
          <a:p>
            <a:pPr marL="0" indent="0">
              <a:buNone/>
            </a:pPr>
            <a:endParaRPr lang="en-US" sz="1800" dirty="0">
              <a:ea typeface="Times New Roman" panose="02020603050405020304" pitchFamily="18" charset="0"/>
            </a:endParaRPr>
          </a:p>
          <a:p>
            <a:pPr marL="0" indent="0" algn="just">
              <a:buNone/>
            </a:pPr>
            <a:endParaRPr lang="en-US" sz="1400" dirty="0">
              <a:ea typeface="Times New Roman" panose="02020603050405020304" pitchFamily="18" charset="0"/>
            </a:endParaRPr>
          </a:p>
          <a:p>
            <a:pPr marL="0" indent="0" algn="just">
              <a:buNone/>
            </a:pPr>
            <a:endParaRPr lang="en-US" sz="1400" dirty="0">
              <a:ea typeface="Times New Roman" panose="02020603050405020304" pitchFamily="18" charset="0"/>
            </a:endParaRPr>
          </a:p>
          <a:p>
            <a:pPr marL="0" indent="0" algn="just">
              <a:buNone/>
            </a:pPr>
            <a:r>
              <a:rPr lang="en-US" sz="1400" dirty="0">
                <a:ea typeface="Times New Roman" panose="02020603050405020304" pitchFamily="18" charset="0"/>
              </a:rPr>
              <a:t>Challenges related to </a:t>
            </a:r>
            <a:r>
              <a:rPr lang="en-US" sz="1400" b="1" dirty="0">
                <a:solidFill>
                  <a:srgbClr val="FF0000"/>
                </a:solidFill>
                <a:ea typeface="Times New Roman" panose="02020603050405020304" pitchFamily="18" charset="0"/>
              </a:rPr>
              <a:t>ageing management and/or the evaluation of safety margins of the reactors’ fleet</a:t>
            </a:r>
            <a:r>
              <a:rPr lang="en-US" sz="1400" dirty="0">
                <a:ea typeface="Times New Roman" panose="02020603050405020304" pitchFamily="18" charset="0"/>
              </a:rPr>
              <a:t>. </a:t>
            </a:r>
          </a:p>
          <a:p>
            <a:pPr marL="0" indent="0" algn="just">
              <a:buNone/>
            </a:pPr>
            <a:r>
              <a:rPr lang="en-US" sz="1400" b="1" dirty="0">
                <a:solidFill>
                  <a:srgbClr val="FF0000"/>
                </a:solidFill>
                <a:ea typeface="Times New Roman" panose="02020603050405020304" pitchFamily="18" charset="0"/>
              </a:rPr>
              <a:t>Development of methods and tools to increase safety, the availability of systems, structures and components needed for reliable and safe management</a:t>
            </a:r>
            <a:r>
              <a:rPr lang="en-US" sz="1400" dirty="0">
                <a:ea typeface="Times New Roman" panose="02020603050405020304" pitchFamily="18" charset="0"/>
              </a:rPr>
              <a:t>, core physics and thermal hydraulics, monitoring, digital including artificial intelligence, internet of things and digital twins, modelling and simulation, as well as prevention and mitigation strategies for long-term operation.</a:t>
            </a:r>
          </a:p>
          <a:p>
            <a:pPr marL="0" indent="0" algn="just">
              <a:buNone/>
            </a:pPr>
            <a:r>
              <a:rPr lang="en-US" sz="1400" b="1" dirty="0">
                <a:solidFill>
                  <a:srgbClr val="FF0000"/>
                </a:solidFill>
                <a:ea typeface="Times New Roman" panose="02020603050405020304" pitchFamily="18" charset="0"/>
              </a:rPr>
              <a:t>Adequate safety margins, early detection of degradation and prevention of failures in pressure boundary components </a:t>
            </a:r>
            <a:r>
              <a:rPr lang="en-US" sz="1400" dirty="0">
                <a:solidFill>
                  <a:srgbClr val="000000"/>
                </a:solidFill>
                <a:ea typeface="Times New Roman" panose="02020603050405020304" pitchFamily="18" charset="0"/>
              </a:rPr>
              <a:t>is of high priority </a:t>
            </a:r>
          </a:p>
          <a:p>
            <a:pPr marL="0" indent="0" algn="just">
              <a:buNone/>
            </a:pPr>
            <a:r>
              <a:rPr lang="en-US" sz="1400" dirty="0">
                <a:solidFill>
                  <a:srgbClr val="000000"/>
                </a:solidFill>
                <a:ea typeface="Times New Roman" panose="02020603050405020304" pitchFamily="18" charset="0"/>
              </a:rPr>
              <a:t>Importance of research activities to ensure </a:t>
            </a:r>
            <a:r>
              <a:rPr lang="en-US" sz="1400" b="1" dirty="0">
                <a:solidFill>
                  <a:srgbClr val="FF0000"/>
                </a:solidFill>
                <a:ea typeface="Times New Roman" panose="02020603050405020304" pitchFamily="18" charset="0"/>
              </a:rPr>
              <a:t>proper analysis of damage tolerance, degradation, loads and safety margins, and to ensure appropriate </a:t>
            </a:r>
            <a:r>
              <a:rPr lang="en-US" sz="1400" b="1" dirty="0" err="1">
                <a:solidFill>
                  <a:srgbClr val="FF0000"/>
                </a:solidFill>
                <a:ea typeface="Times New Roman" panose="02020603050405020304" pitchFamily="18" charset="0"/>
              </a:rPr>
              <a:t>programmes</a:t>
            </a:r>
            <a:r>
              <a:rPr lang="en-US" sz="1400" b="1" dirty="0">
                <a:solidFill>
                  <a:srgbClr val="FF0000"/>
                </a:solidFill>
                <a:ea typeface="Times New Roman" panose="02020603050405020304" pitchFamily="18" charset="0"/>
              </a:rPr>
              <a:t> for inspections, repairs and the replacement of components</a:t>
            </a:r>
            <a:endParaRPr lang="en-US" sz="1400" dirty="0">
              <a:solidFill>
                <a:srgbClr val="000000"/>
              </a:solidFill>
              <a:effectLst/>
              <a:ea typeface="Times New Roman" panose="02020603050405020304" pitchFamily="18" charset="0"/>
            </a:endParaRPr>
          </a:p>
          <a:p>
            <a:pPr lvl="1">
              <a:buFont typeface="Wingdings" panose="05000000000000000000" pitchFamily="2" charset="2"/>
              <a:buChar char="v"/>
            </a:pPr>
            <a:endParaRPr lang="en-IE" sz="1400" dirty="0">
              <a:solidFill>
                <a:srgbClr val="000000"/>
              </a:solidFill>
              <a:effectLst/>
              <a:ea typeface="Times New Roman" panose="02020603050405020304" pitchFamily="18" charset="0"/>
            </a:endParaRPr>
          </a:p>
        </p:txBody>
      </p:sp>
      <p:sp>
        <p:nvSpPr>
          <p:cNvPr id="5" name="Segnaposto numero diapositiva 4">
            <a:extLst>
              <a:ext uri="{FF2B5EF4-FFF2-40B4-BE49-F238E27FC236}">
                <a16:creationId xmlns:a16="http://schemas.microsoft.com/office/drawing/2014/main" id="{A638E61C-B1E2-48D6-1D11-68EF2B0C9D00}"/>
              </a:ext>
            </a:extLst>
          </p:cNvPr>
          <p:cNvSpPr>
            <a:spLocks noGrp="1"/>
          </p:cNvSpPr>
          <p:nvPr>
            <p:ph type="sldNum" sz="quarter" idx="12"/>
          </p:nvPr>
        </p:nvSpPr>
        <p:spPr/>
        <p:txBody>
          <a:bodyPr/>
          <a:lstStyle/>
          <a:p>
            <a:fld id="{9E8BE3B4-FF9C-4704-BEFF-9C377925DE60}" type="slidenum">
              <a:rPr lang="it-IT" smtClean="0"/>
              <a:t>4</a:t>
            </a:fld>
            <a:endParaRPr lang="it-IT"/>
          </a:p>
        </p:txBody>
      </p:sp>
      <p:sp>
        <p:nvSpPr>
          <p:cNvPr id="6" name="Segnaposto piè di pagina 4">
            <a:extLst>
              <a:ext uri="{FF2B5EF4-FFF2-40B4-BE49-F238E27FC236}">
                <a16:creationId xmlns:a16="http://schemas.microsoft.com/office/drawing/2014/main" id="{22F883CD-126C-E461-01ED-E92C018D6548}"/>
              </a:ext>
            </a:extLst>
          </p:cNvPr>
          <p:cNvSpPr txBox="1">
            <a:spLocks/>
          </p:cNvSpPr>
          <p:nvPr/>
        </p:nvSpPr>
        <p:spPr>
          <a:xfrm>
            <a:off x="3774357" y="6356349"/>
            <a:ext cx="4643284" cy="365125"/>
          </a:xfrm>
          <a:prstGeom prst="rect">
            <a:avLst/>
          </a:prstGeom>
        </p:spPr>
        <p:txBody>
          <a:bodyPr vert="horz" lIns="91440" tIns="45720" rIns="91440" bIns="45720" rtlCol="0" anchor="ctr"/>
          <a:lstStyle>
            <a:defPPr>
              <a:defRPr lang="it-IT"/>
            </a:defPPr>
            <a:lvl1pPr marL="0" algn="ctr" defTabSz="914400" rtl="0" eaLnBrk="1" latinLnBrk="0" hangingPunct="1">
              <a:defRPr sz="1400" b="1"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t>Incontro su WP Euratom Fission 2023-2025, 29 maggio 2023</a:t>
            </a:r>
            <a:endParaRPr lang="it-IT" dirty="0"/>
          </a:p>
        </p:txBody>
      </p:sp>
      <p:pic>
        <p:nvPicPr>
          <p:cNvPr id="7" name="Immagine 6">
            <a:extLst>
              <a:ext uri="{FF2B5EF4-FFF2-40B4-BE49-F238E27FC236}">
                <a16:creationId xmlns:a16="http://schemas.microsoft.com/office/drawing/2014/main" id="{A18C4AD7-98F1-1103-3BAF-637B479777B5}"/>
              </a:ext>
            </a:extLst>
          </p:cNvPr>
          <p:cNvPicPr>
            <a:picLocks noChangeAspect="1"/>
          </p:cNvPicPr>
          <p:nvPr/>
        </p:nvPicPr>
        <p:blipFill>
          <a:blip r:embed="rId3"/>
          <a:stretch>
            <a:fillRect/>
          </a:stretch>
        </p:blipFill>
        <p:spPr>
          <a:xfrm>
            <a:off x="2872436" y="1384408"/>
            <a:ext cx="6447126" cy="3040108"/>
          </a:xfrm>
          <a:prstGeom prst="rect">
            <a:avLst/>
          </a:prstGeom>
        </p:spPr>
      </p:pic>
    </p:spTree>
    <p:extLst>
      <p:ext uri="{BB962C8B-B14F-4D97-AF65-F5344CB8AC3E}">
        <p14:creationId xmlns:p14="http://schemas.microsoft.com/office/powerpoint/2010/main" val="18914058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6648DDC-818A-62A0-B02A-73476C0C5344}"/>
              </a:ext>
            </a:extLst>
          </p:cNvPr>
          <p:cNvSpPr>
            <a:spLocks noGrp="1"/>
          </p:cNvSpPr>
          <p:nvPr>
            <p:ph type="title"/>
          </p:nvPr>
        </p:nvSpPr>
        <p:spPr>
          <a:xfrm>
            <a:off x="838199" y="1"/>
            <a:ext cx="10515600" cy="845574"/>
          </a:xfrm>
        </p:spPr>
        <p:txBody>
          <a:bodyPr/>
          <a:lstStyle/>
          <a:p>
            <a:pPr algn="ctr"/>
            <a:r>
              <a:rPr lang="it-IT" dirty="0" err="1"/>
              <a:t>Nuclear</a:t>
            </a:r>
            <a:r>
              <a:rPr lang="it-IT" dirty="0"/>
              <a:t> </a:t>
            </a:r>
            <a:r>
              <a:rPr lang="it-IT" dirty="0" err="1"/>
              <a:t>safety</a:t>
            </a:r>
            <a:r>
              <a:rPr lang="it-IT" dirty="0"/>
              <a:t> (…segue)</a:t>
            </a:r>
          </a:p>
        </p:txBody>
      </p:sp>
      <p:sp>
        <p:nvSpPr>
          <p:cNvPr id="5" name="Segnaposto numero diapositiva 4">
            <a:extLst>
              <a:ext uri="{FF2B5EF4-FFF2-40B4-BE49-F238E27FC236}">
                <a16:creationId xmlns:a16="http://schemas.microsoft.com/office/drawing/2014/main" id="{A638E61C-B1E2-48D6-1D11-68EF2B0C9D00}"/>
              </a:ext>
            </a:extLst>
          </p:cNvPr>
          <p:cNvSpPr>
            <a:spLocks noGrp="1"/>
          </p:cNvSpPr>
          <p:nvPr>
            <p:ph type="sldNum" sz="quarter" idx="12"/>
          </p:nvPr>
        </p:nvSpPr>
        <p:spPr/>
        <p:txBody>
          <a:bodyPr/>
          <a:lstStyle/>
          <a:p>
            <a:fld id="{9E8BE3B4-FF9C-4704-BEFF-9C377925DE60}" type="slidenum">
              <a:rPr lang="it-IT" smtClean="0"/>
              <a:t>5</a:t>
            </a:fld>
            <a:endParaRPr lang="it-IT"/>
          </a:p>
        </p:txBody>
      </p:sp>
      <p:sp>
        <p:nvSpPr>
          <p:cNvPr id="6" name="Segnaposto piè di pagina 4">
            <a:extLst>
              <a:ext uri="{FF2B5EF4-FFF2-40B4-BE49-F238E27FC236}">
                <a16:creationId xmlns:a16="http://schemas.microsoft.com/office/drawing/2014/main" id="{811A9E6F-B5DF-CA41-8D9D-05B9F0293993}"/>
              </a:ext>
            </a:extLst>
          </p:cNvPr>
          <p:cNvSpPr txBox="1">
            <a:spLocks/>
          </p:cNvSpPr>
          <p:nvPr/>
        </p:nvSpPr>
        <p:spPr>
          <a:xfrm>
            <a:off x="3774357" y="6356349"/>
            <a:ext cx="4643284" cy="365125"/>
          </a:xfrm>
          <a:prstGeom prst="rect">
            <a:avLst/>
          </a:prstGeom>
        </p:spPr>
        <p:txBody>
          <a:bodyPr vert="horz" lIns="91440" tIns="45720" rIns="91440" bIns="45720" rtlCol="0" anchor="ctr"/>
          <a:lstStyle>
            <a:defPPr>
              <a:defRPr lang="it-IT"/>
            </a:defPPr>
            <a:lvl1pPr marL="0" algn="ctr" defTabSz="914400" rtl="0" eaLnBrk="1" latinLnBrk="0" hangingPunct="1">
              <a:defRPr sz="1400" b="1"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t>Incontro su WP Euratom Fission 2023-2025, 29 maggio 2023</a:t>
            </a:r>
            <a:endParaRPr lang="it-IT" dirty="0"/>
          </a:p>
        </p:txBody>
      </p:sp>
      <p:sp>
        <p:nvSpPr>
          <p:cNvPr id="7" name="Segnaposto contenuto 6">
            <a:extLst>
              <a:ext uri="{FF2B5EF4-FFF2-40B4-BE49-F238E27FC236}">
                <a16:creationId xmlns:a16="http://schemas.microsoft.com/office/drawing/2014/main" id="{187A05FC-6B24-7368-9CA4-0F021B190851}"/>
              </a:ext>
            </a:extLst>
          </p:cNvPr>
          <p:cNvSpPr>
            <a:spLocks noGrp="1"/>
          </p:cNvSpPr>
          <p:nvPr>
            <p:ph idx="1"/>
          </p:nvPr>
        </p:nvSpPr>
        <p:spPr>
          <a:xfrm>
            <a:off x="838199" y="804659"/>
            <a:ext cx="10515600" cy="5551690"/>
          </a:xfrm>
        </p:spPr>
        <p:txBody>
          <a:bodyPr>
            <a:normAutofit fontScale="92500" lnSpcReduction="20000"/>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700" b="1"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mn-cs"/>
              </a:rPr>
              <a:t>HORIZON-EURATOM-2023-NRT-01-02: Safety of light water small modular reactors (LW-SMRs)</a:t>
            </a:r>
            <a:endParaRPr kumimoji="0" lang="en-US" sz="1700" b="0"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US" sz="1700" b="0"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US" sz="1700" b="0"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US" sz="1700" b="0"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US" sz="1700" b="0"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1300" b="0"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1300" b="1" dirty="0">
                <a:solidFill>
                  <a:srgbClr val="FF0000"/>
                </a:solidFill>
                <a:latin typeface="Calibri" panose="020F0502020204030204"/>
                <a:ea typeface="Times New Roman" panose="02020603050405020304" pitchFamily="18" charset="0"/>
              </a:rPr>
              <a:t>S</a:t>
            </a:r>
            <a:r>
              <a:rPr kumimoji="0" lang="en-US" sz="1300" b="1" i="0" u="none" strike="noStrike" kern="1200" cap="none" spc="0" normalizeH="0" baseline="0" noProof="0" dirty="0" err="1">
                <a:ln>
                  <a:noFill/>
                </a:ln>
                <a:solidFill>
                  <a:srgbClr val="FF0000"/>
                </a:solidFill>
                <a:effectLst/>
                <a:uLnTx/>
                <a:uFillTx/>
                <a:latin typeface="Calibri" panose="020F0502020204030204"/>
                <a:ea typeface="Times New Roman" panose="02020603050405020304" pitchFamily="18" charset="0"/>
                <a:cs typeface="+mn-cs"/>
              </a:rPr>
              <a:t>afety</a:t>
            </a:r>
            <a:r>
              <a:rPr kumimoji="0" lang="en-US" sz="1300" b="1" i="0" u="none" strike="noStrike" kern="1200" cap="none" spc="0" normalizeH="0" baseline="0" noProof="0" dirty="0">
                <a:ln>
                  <a:noFill/>
                </a:ln>
                <a:solidFill>
                  <a:srgbClr val="FF0000"/>
                </a:solidFill>
                <a:effectLst/>
                <a:uLnTx/>
                <a:uFillTx/>
                <a:latin typeface="Calibri" panose="020F0502020204030204"/>
                <a:ea typeface="Times New Roman" panose="02020603050405020304" pitchFamily="18" charset="0"/>
                <a:cs typeface="+mn-cs"/>
              </a:rPr>
              <a:t> aspects on integration of LW-SMRs in the hybrid energy system, including the evaluation of optimal electric grid management and safety by design.</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1300" dirty="0">
                <a:solidFill>
                  <a:prstClr val="black"/>
                </a:solidFill>
                <a:latin typeface="Calibri" panose="020F0502020204030204"/>
                <a:ea typeface="Times New Roman" panose="02020603050405020304" pitchFamily="18" charset="0"/>
              </a:rPr>
              <a:t>S</a:t>
            </a:r>
            <a:r>
              <a:rPr kumimoji="0" lang="en-US" sz="1300" b="0" i="0" u="none" strike="noStrike" kern="1200" cap="none" spc="0" normalizeH="0" baseline="0" noProof="0" dirty="0" err="1">
                <a:ln>
                  <a:noFill/>
                </a:ln>
                <a:solidFill>
                  <a:prstClr val="black"/>
                </a:solidFill>
                <a:effectLst/>
                <a:uLnTx/>
                <a:uFillTx/>
                <a:latin typeface="Calibri" panose="020F0502020204030204"/>
                <a:ea typeface="Times New Roman" panose="02020603050405020304" pitchFamily="18" charset="0"/>
                <a:cs typeface="+mn-cs"/>
              </a:rPr>
              <a:t>ome</a:t>
            </a:r>
            <a:r>
              <a:rPr kumimoji="0" lang="en-US" sz="1300" b="0"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mn-cs"/>
              </a:rPr>
              <a:t> LW-SMR </a:t>
            </a:r>
            <a:r>
              <a:rPr kumimoji="0" lang="en-US" sz="1300" b="1" i="0" u="none" strike="noStrike" kern="1200" cap="none" spc="0" normalizeH="0" baseline="0" noProof="0" dirty="0">
                <a:ln>
                  <a:noFill/>
                </a:ln>
                <a:solidFill>
                  <a:srgbClr val="FF0000"/>
                </a:solidFill>
                <a:effectLst/>
                <a:uLnTx/>
                <a:uFillTx/>
                <a:latin typeface="Calibri" panose="020F0502020204030204"/>
                <a:ea typeface="Times New Roman" panose="02020603050405020304" pitchFamily="18" charset="0"/>
                <a:cs typeface="+mn-cs"/>
              </a:rPr>
              <a:t>safety specificities </a:t>
            </a:r>
            <a:r>
              <a:rPr kumimoji="0" lang="en-US" sz="1300" b="0"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mn-cs"/>
              </a:rPr>
              <a:t>such as:</a:t>
            </a:r>
          </a:p>
          <a:p>
            <a:pPr marR="0" lvl="0" algn="just"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r>
              <a:rPr kumimoji="0" lang="en-US" sz="1300" b="0"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mn-cs"/>
              </a:rPr>
              <a:t>core/fuel (including fuel qualification);</a:t>
            </a:r>
          </a:p>
          <a:p>
            <a:pPr marR="0" lvl="0" algn="just"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r>
              <a:rPr kumimoji="0" lang="en-US" sz="1300" b="0"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mn-cs"/>
              </a:rPr>
              <a:t>nuclear steam supply system integrated vessel and its internals;</a:t>
            </a:r>
          </a:p>
          <a:p>
            <a:pPr marR="0" lvl="0" algn="just"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r>
              <a:rPr kumimoji="0" lang="en-US" sz="1300" b="0"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mn-cs"/>
              </a:rPr>
              <a:t>demonstration of natural circulation passive safety systems also in transient conditions;</a:t>
            </a:r>
          </a:p>
          <a:p>
            <a:pPr marR="0" lvl="0" algn="just"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r>
              <a:rPr kumimoji="0" lang="en-US" sz="1300" b="0"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mn-cs"/>
              </a:rPr>
              <a:t>streamlined </a:t>
            </a:r>
            <a:r>
              <a:rPr kumimoji="0" lang="en-US" sz="1300" b="0" i="0" u="none" strike="noStrike" kern="1200" cap="none" spc="0" normalizeH="0" baseline="0" noProof="0" dirty="0" err="1">
                <a:ln>
                  <a:noFill/>
                </a:ln>
                <a:solidFill>
                  <a:prstClr val="black"/>
                </a:solidFill>
                <a:effectLst/>
                <a:uLnTx/>
                <a:uFillTx/>
                <a:latin typeface="Calibri" panose="020F0502020204030204"/>
                <a:ea typeface="Times New Roman" panose="02020603050405020304" pitchFamily="18" charset="0"/>
                <a:cs typeface="+mn-cs"/>
              </a:rPr>
              <a:t>harmonised</a:t>
            </a:r>
            <a:r>
              <a:rPr kumimoji="0" lang="en-US" sz="1300" b="0"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mn-cs"/>
              </a:rPr>
              <a:t> licensing;</a:t>
            </a:r>
          </a:p>
          <a:p>
            <a:pPr marR="0" lvl="0" algn="just"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r>
              <a:rPr kumimoji="0" lang="en-US" sz="1300" b="0"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mn-cs"/>
              </a:rPr>
              <a:t>severe accident analysis;</a:t>
            </a:r>
          </a:p>
          <a:p>
            <a:pPr marR="0" lvl="0" algn="just"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r>
              <a:rPr kumimoji="0" lang="en-US" sz="1300" b="0"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mn-cs"/>
              </a:rPr>
              <a:t>emergency preparedness and response;</a:t>
            </a:r>
          </a:p>
          <a:p>
            <a:pPr marR="0" lvl="0" algn="just"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r>
              <a:rPr kumimoji="0" lang="en-US" sz="1300" b="0"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mn-cs"/>
              </a:rPr>
              <a:t>human and environmental radiation protection;</a:t>
            </a:r>
          </a:p>
          <a:p>
            <a:pPr marR="0" lvl="0" algn="just"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r>
              <a:rPr kumimoji="0" lang="en-US" sz="1300" b="0"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mn-cs"/>
              </a:rPr>
              <a:t>safety, security and safeguard interfaces from the early design stage;</a:t>
            </a:r>
          </a:p>
          <a:p>
            <a:pPr marR="0" lvl="0" algn="just"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r>
              <a:rPr kumimoji="0" lang="en-US" sz="1300" b="0"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mn-cs"/>
              </a:rPr>
              <a:t>modularity, human factors and </a:t>
            </a:r>
            <a:r>
              <a:rPr kumimoji="0" lang="en-US" sz="1300" b="0" i="0" u="none" strike="noStrike" kern="1200" cap="none" spc="0" normalizeH="0" baseline="0" noProof="0" dirty="0" err="1">
                <a:ln>
                  <a:noFill/>
                </a:ln>
                <a:solidFill>
                  <a:prstClr val="black"/>
                </a:solidFill>
                <a:effectLst/>
                <a:uLnTx/>
                <a:uFillTx/>
                <a:latin typeface="Calibri" panose="020F0502020204030204"/>
                <a:ea typeface="Times New Roman" panose="02020603050405020304" pitchFamily="18" charset="0"/>
                <a:cs typeface="+mn-cs"/>
              </a:rPr>
              <a:t>hybridisation</a:t>
            </a:r>
            <a:r>
              <a:rPr kumimoji="0" lang="en-US" sz="1300" b="0"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mn-cs"/>
              </a:rPr>
              <a:t>/(co)generation of heat/H2 production/desalination.</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300" b="1" i="0" u="none" strike="noStrike" kern="1200" cap="none" spc="0" normalizeH="0" baseline="0" noProof="0" dirty="0" err="1">
                <a:ln>
                  <a:noFill/>
                </a:ln>
                <a:solidFill>
                  <a:srgbClr val="FF0000"/>
                </a:solidFill>
                <a:effectLst/>
                <a:uLnTx/>
                <a:uFillTx/>
                <a:latin typeface="Calibri" panose="020F0502020204030204"/>
                <a:ea typeface="Times New Roman" panose="02020603050405020304" pitchFamily="18" charset="0"/>
                <a:cs typeface="+mn-cs"/>
              </a:rPr>
              <a:t>Minimisation</a:t>
            </a:r>
            <a:r>
              <a:rPr kumimoji="0" lang="en-US" sz="1300" b="1" i="0" u="none" strike="noStrike" kern="1200" cap="none" spc="0" normalizeH="0" baseline="0" noProof="0" dirty="0">
                <a:ln>
                  <a:noFill/>
                </a:ln>
                <a:solidFill>
                  <a:srgbClr val="FF0000"/>
                </a:solidFill>
                <a:effectLst/>
                <a:uLnTx/>
                <a:uFillTx/>
                <a:latin typeface="Calibri" panose="020F0502020204030204"/>
                <a:ea typeface="Times New Roman" panose="02020603050405020304" pitchFamily="18" charset="0"/>
                <a:cs typeface="+mn-cs"/>
              </a:rPr>
              <a:t> of and management options for radioactive waste arising from LW-SMRs </a:t>
            </a:r>
            <a:r>
              <a:rPr kumimoji="0" lang="en-US" sz="1300" b="1" i="0" u="none" strike="noStrike" kern="1200" cap="none" spc="0" normalizeH="0" baseline="0" noProof="0" dirty="0">
                <a:ln>
                  <a:noFill/>
                </a:ln>
                <a:solidFill>
                  <a:srgbClr val="FF0000"/>
                </a:solidFill>
                <a:effectLst/>
                <a:uLnTx/>
                <a:uFillTx/>
                <a:latin typeface="Calibri" panose="020F0502020204030204"/>
                <a:ea typeface="Times New Roman" panose="02020603050405020304" pitchFamily="18" charset="0"/>
                <a:cs typeface="+mn-cs"/>
                <a:sym typeface="Wingdings" panose="05000000000000000000" pitchFamily="2" charset="2"/>
              </a:rPr>
              <a:t> link with </a:t>
            </a:r>
            <a:r>
              <a:rPr kumimoji="0" lang="en-US" sz="1300" b="1" i="0" u="none" strike="noStrike" kern="1200" cap="none" spc="0" normalizeH="0" baseline="0" noProof="0" dirty="0">
                <a:ln>
                  <a:noFill/>
                </a:ln>
                <a:solidFill>
                  <a:srgbClr val="FF0000"/>
                </a:solidFill>
                <a:effectLst/>
                <a:uLnTx/>
                <a:uFillTx/>
                <a:latin typeface="Calibri" panose="020F0502020204030204"/>
                <a:ea typeface="Times New Roman" panose="02020603050405020304" pitchFamily="18" charset="0"/>
                <a:cs typeface="+mn-cs"/>
              </a:rPr>
              <a:t>EURAD-2 partnership</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300" b="0"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mn-cs"/>
              </a:rPr>
              <a:t>Development of </a:t>
            </a:r>
            <a:r>
              <a:rPr kumimoji="0" lang="en-US" sz="1300" b="1" i="0" u="none" strike="noStrike" kern="1200" cap="none" spc="0" normalizeH="0" baseline="0" noProof="0" dirty="0">
                <a:ln>
                  <a:noFill/>
                </a:ln>
                <a:solidFill>
                  <a:srgbClr val="FF0000"/>
                </a:solidFill>
                <a:effectLst/>
                <a:uLnTx/>
                <a:uFillTx/>
                <a:latin typeface="Calibri" panose="020F0502020204030204"/>
                <a:ea typeface="Times New Roman" panose="02020603050405020304" pitchFamily="18" charset="0"/>
                <a:cs typeface="+mn-cs"/>
              </a:rPr>
              <a:t>methods and tools to increase safety, the availability of systems, structures and components needed for reliable and safe operation</a:t>
            </a:r>
            <a:r>
              <a:rPr kumimoji="0" lang="en-US" sz="1300" b="0"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mn-cs"/>
              </a:rPr>
              <a:t>, core physics and thermal hydraulics, radiation protection specificities, monitoring, artificial intelligence, digital twins, modelling or simulation, and probabilistic safety assessment, including multi-unit effects.</a:t>
            </a:r>
            <a:endParaRPr lang="it-IT" dirty="0"/>
          </a:p>
        </p:txBody>
      </p:sp>
      <p:pic>
        <p:nvPicPr>
          <p:cNvPr id="10" name="Immagine 9">
            <a:extLst>
              <a:ext uri="{FF2B5EF4-FFF2-40B4-BE49-F238E27FC236}">
                <a16:creationId xmlns:a16="http://schemas.microsoft.com/office/drawing/2014/main" id="{449C5CD3-3EF8-8DF8-EC28-84C692B0AFFC}"/>
              </a:ext>
            </a:extLst>
          </p:cNvPr>
          <p:cNvPicPr>
            <a:picLocks noChangeAspect="1"/>
          </p:cNvPicPr>
          <p:nvPr/>
        </p:nvPicPr>
        <p:blipFill>
          <a:blip r:embed="rId3"/>
          <a:stretch>
            <a:fillRect/>
          </a:stretch>
        </p:blipFill>
        <p:spPr>
          <a:xfrm>
            <a:off x="1465633" y="1229975"/>
            <a:ext cx="9260732" cy="1284051"/>
          </a:xfrm>
          <a:prstGeom prst="rect">
            <a:avLst/>
          </a:prstGeom>
        </p:spPr>
      </p:pic>
    </p:spTree>
    <p:extLst>
      <p:ext uri="{BB962C8B-B14F-4D97-AF65-F5344CB8AC3E}">
        <p14:creationId xmlns:p14="http://schemas.microsoft.com/office/powerpoint/2010/main" val="29310737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6648DDC-818A-62A0-B02A-73476C0C5344}"/>
              </a:ext>
            </a:extLst>
          </p:cNvPr>
          <p:cNvSpPr>
            <a:spLocks noGrp="1"/>
          </p:cNvSpPr>
          <p:nvPr>
            <p:ph type="title"/>
          </p:nvPr>
        </p:nvSpPr>
        <p:spPr>
          <a:xfrm>
            <a:off x="838199" y="1"/>
            <a:ext cx="10515600" cy="845574"/>
          </a:xfrm>
        </p:spPr>
        <p:txBody>
          <a:bodyPr/>
          <a:lstStyle/>
          <a:p>
            <a:pPr algn="ctr"/>
            <a:r>
              <a:rPr lang="it-IT" dirty="0" err="1"/>
              <a:t>Nuclear</a:t>
            </a:r>
            <a:r>
              <a:rPr lang="it-IT" dirty="0"/>
              <a:t> </a:t>
            </a:r>
            <a:r>
              <a:rPr lang="it-IT" dirty="0" err="1"/>
              <a:t>safety</a:t>
            </a:r>
            <a:r>
              <a:rPr lang="it-IT" dirty="0"/>
              <a:t> (…segue)</a:t>
            </a:r>
          </a:p>
        </p:txBody>
      </p:sp>
      <p:sp>
        <p:nvSpPr>
          <p:cNvPr id="5" name="Segnaposto numero diapositiva 4">
            <a:extLst>
              <a:ext uri="{FF2B5EF4-FFF2-40B4-BE49-F238E27FC236}">
                <a16:creationId xmlns:a16="http://schemas.microsoft.com/office/drawing/2014/main" id="{A638E61C-B1E2-48D6-1D11-68EF2B0C9D00}"/>
              </a:ext>
            </a:extLst>
          </p:cNvPr>
          <p:cNvSpPr>
            <a:spLocks noGrp="1"/>
          </p:cNvSpPr>
          <p:nvPr>
            <p:ph type="sldNum" sz="quarter" idx="12"/>
          </p:nvPr>
        </p:nvSpPr>
        <p:spPr/>
        <p:txBody>
          <a:bodyPr/>
          <a:lstStyle/>
          <a:p>
            <a:fld id="{9E8BE3B4-FF9C-4704-BEFF-9C377925DE60}" type="slidenum">
              <a:rPr lang="it-IT" smtClean="0"/>
              <a:t>6</a:t>
            </a:fld>
            <a:endParaRPr lang="it-IT"/>
          </a:p>
        </p:txBody>
      </p:sp>
      <p:sp>
        <p:nvSpPr>
          <p:cNvPr id="6" name="Segnaposto piè di pagina 4">
            <a:extLst>
              <a:ext uri="{FF2B5EF4-FFF2-40B4-BE49-F238E27FC236}">
                <a16:creationId xmlns:a16="http://schemas.microsoft.com/office/drawing/2014/main" id="{811A9E6F-B5DF-CA41-8D9D-05B9F0293993}"/>
              </a:ext>
            </a:extLst>
          </p:cNvPr>
          <p:cNvSpPr txBox="1">
            <a:spLocks/>
          </p:cNvSpPr>
          <p:nvPr/>
        </p:nvSpPr>
        <p:spPr>
          <a:xfrm>
            <a:off x="3774357" y="6356349"/>
            <a:ext cx="4643284" cy="365125"/>
          </a:xfrm>
          <a:prstGeom prst="rect">
            <a:avLst/>
          </a:prstGeom>
        </p:spPr>
        <p:txBody>
          <a:bodyPr vert="horz" lIns="91440" tIns="45720" rIns="91440" bIns="45720" rtlCol="0" anchor="ctr"/>
          <a:lstStyle>
            <a:defPPr>
              <a:defRPr lang="it-IT"/>
            </a:defPPr>
            <a:lvl1pPr marL="0" algn="ctr" defTabSz="914400" rtl="0" eaLnBrk="1" latinLnBrk="0" hangingPunct="1">
              <a:defRPr sz="1400" b="1"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t>Incontro su WP Euratom Fission 2023-2025, 29 maggio 2023</a:t>
            </a:r>
            <a:endParaRPr lang="it-IT" dirty="0"/>
          </a:p>
        </p:txBody>
      </p:sp>
      <p:sp>
        <p:nvSpPr>
          <p:cNvPr id="7" name="Segnaposto contenuto 6">
            <a:extLst>
              <a:ext uri="{FF2B5EF4-FFF2-40B4-BE49-F238E27FC236}">
                <a16:creationId xmlns:a16="http://schemas.microsoft.com/office/drawing/2014/main" id="{187A05FC-6B24-7368-9CA4-0F021B190851}"/>
              </a:ext>
            </a:extLst>
          </p:cNvPr>
          <p:cNvSpPr>
            <a:spLocks noGrp="1"/>
          </p:cNvSpPr>
          <p:nvPr>
            <p:ph idx="1"/>
          </p:nvPr>
        </p:nvSpPr>
        <p:spPr>
          <a:xfrm>
            <a:off x="838199" y="804659"/>
            <a:ext cx="10515600" cy="5551690"/>
          </a:xfrm>
        </p:spPr>
        <p:txBody>
          <a:bodyPr>
            <a:normAutofit/>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700" b="1"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mn-cs"/>
              </a:rPr>
              <a:t>HORIZON-EURATOM-2023-NRT-01-03: Safety of advanced and innovative nuclear designs</a:t>
            </a:r>
            <a:endParaRPr kumimoji="0" lang="en-US" sz="1700" b="0"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US" sz="1700" b="0"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US" sz="1700" b="0"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US" sz="1700" b="0"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1300" b="0"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1300" dirty="0">
                <a:latin typeface="Calibri" panose="020F0502020204030204"/>
                <a:ea typeface="Times New Roman" panose="02020603050405020304" pitchFamily="18" charset="0"/>
              </a:rPr>
              <a:t>Further research and innovation is needed to </a:t>
            </a:r>
            <a:r>
              <a:rPr lang="en-US" sz="1300" b="1" dirty="0">
                <a:solidFill>
                  <a:srgbClr val="FF0000"/>
                </a:solidFill>
                <a:latin typeface="Calibri" panose="020F0502020204030204"/>
                <a:ea typeface="Times New Roman" panose="02020603050405020304" pitchFamily="18" charset="0"/>
              </a:rPr>
              <a:t>demonstrate the safety of advanced systems that offer increased sustainability, new non-electricity applications and flexibility in terms of adaptation to the energy mix with intermittent/variable sources</a:t>
            </a:r>
            <a:r>
              <a:rPr lang="en-US" sz="1300" dirty="0">
                <a:latin typeface="Calibri" panose="020F0502020204030204"/>
                <a:ea typeface="Times New Roman" panose="02020603050405020304" pitchFamily="18" charset="0"/>
              </a:rPr>
              <a:t>. These advanced reactor technologies</a:t>
            </a:r>
            <a:r>
              <a:rPr lang="en-US" sz="1300" b="1" dirty="0">
                <a:solidFill>
                  <a:srgbClr val="FF0000"/>
                </a:solidFill>
                <a:latin typeface="Calibri" panose="020F0502020204030204"/>
                <a:ea typeface="Times New Roman" panose="02020603050405020304" pitchFamily="18" charset="0"/>
              </a:rPr>
              <a:t> could also be deployed as small modular reactors</a:t>
            </a:r>
            <a:r>
              <a:rPr lang="en-US" sz="1300" dirty="0">
                <a:latin typeface="Calibri" panose="020F0502020204030204"/>
                <a:ea typeface="Times New Roman" panose="02020603050405020304" pitchFamily="18" charset="0"/>
              </a:rPr>
              <a:t>, combining their specific properties and advanced coolant technologies.</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1300" dirty="0">
                <a:latin typeface="Calibri" panose="020F0502020204030204"/>
                <a:ea typeface="Times New Roman" panose="02020603050405020304" pitchFamily="18" charset="0"/>
              </a:rPr>
              <a:t>Research proposals should:</a:t>
            </a:r>
          </a:p>
          <a:p>
            <a:pPr marR="0" lvl="0" algn="just"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r>
              <a:rPr lang="en-US" sz="1300" b="1" dirty="0">
                <a:solidFill>
                  <a:srgbClr val="FF0000"/>
                </a:solidFill>
                <a:latin typeface="Calibri" panose="020F0502020204030204"/>
                <a:ea typeface="Times New Roman" panose="02020603050405020304" pitchFamily="18" charset="0"/>
              </a:rPr>
              <a:t>Keep the focus on safety by design</a:t>
            </a:r>
            <a:r>
              <a:rPr lang="en-US" sz="1300" dirty="0">
                <a:latin typeface="Calibri" panose="020F0502020204030204"/>
                <a:ea typeface="Times New Roman" panose="02020603050405020304" pitchFamily="18" charset="0"/>
              </a:rPr>
              <a:t>, aiming at achieving a scientific consensus to </a:t>
            </a:r>
            <a:r>
              <a:rPr lang="en-US" sz="1300" b="1" dirty="0">
                <a:solidFill>
                  <a:srgbClr val="FF0000"/>
                </a:solidFill>
                <a:latin typeface="Calibri" panose="020F0502020204030204"/>
                <a:ea typeface="Times New Roman" panose="02020603050405020304" pitchFamily="18" charset="0"/>
              </a:rPr>
              <a:t>ease the understanding and appropriation by the regulators</a:t>
            </a:r>
            <a:r>
              <a:rPr lang="en-US" sz="1300" dirty="0">
                <a:latin typeface="Calibri" panose="020F0502020204030204"/>
                <a:ea typeface="Times New Roman" panose="02020603050405020304" pitchFamily="18" charset="0"/>
              </a:rPr>
              <a:t> of any innovative reactor concepts and their associated fuel cycles.</a:t>
            </a:r>
          </a:p>
          <a:p>
            <a:pPr marR="0" lvl="0" algn="just"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r>
              <a:rPr lang="en-US" sz="1300" b="1" dirty="0">
                <a:solidFill>
                  <a:srgbClr val="FF0000"/>
                </a:solidFill>
                <a:latin typeface="Calibri" panose="020F0502020204030204"/>
                <a:ea typeface="Times New Roman" panose="02020603050405020304" pitchFamily="18" charset="0"/>
              </a:rPr>
              <a:t>Cover the viability phase of advanced technologies, when basic concepts are tested under relevant conditions</a:t>
            </a:r>
            <a:r>
              <a:rPr lang="en-US" sz="1300" dirty="0">
                <a:latin typeface="Calibri" panose="020F0502020204030204"/>
                <a:ea typeface="Times New Roman" panose="02020603050405020304" pitchFamily="18" charset="0"/>
              </a:rPr>
              <a:t>. For example, proof of concept of better safety features, confirmation of safety improvements during the performance phase when engineering-scale processes are verified and </a:t>
            </a:r>
            <a:r>
              <a:rPr lang="en-US" sz="1300" dirty="0" err="1">
                <a:latin typeface="Calibri" panose="020F0502020204030204"/>
                <a:ea typeface="Times New Roman" panose="02020603050405020304" pitchFamily="18" charset="0"/>
              </a:rPr>
              <a:t>optimised</a:t>
            </a:r>
            <a:r>
              <a:rPr lang="en-US" sz="1300" dirty="0">
                <a:latin typeface="Calibri" panose="020F0502020204030204"/>
                <a:ea typeface="Times New Roman" panose="02020603050405020304" pitchFamily="18" charset="0"/>
              </a:rPr>
              <a:t> under prototypical conditions, and the demonstration phase when detailed design is completed and licensing is carried out.</a:t>
            </a:r>
          </a:p>
          <a:p>
            <a:pPr marR="0" lvl="0" algn="just"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r>
              <a:rPr lang="en-US" sz="1300" b="1" dirty="0">
                <a:solidFill>
                  <a:srgbClr val="FF0000"/>
                </a:solidFill>
                <a:latin typeface="Calibri" panose="020F0502020204030204"/>
                <a:ea typeface="Times New Roman" panose="02020603050405020304" pitchFamily="18" charset="0"/>
              </a:rPr>
              <a:t>Further investigate safety aspects of selected advanced reactor systems and the use of non-water coolants and fluid fuel designs, higher operational temperatures </a:t>
            </a:r>
            <a:r>
              <a:rPr lang="en-US" sz="1300" dirty="0">
                <a:latin typeface="Calibri" panose="020F0502020204030204"/>
                <a:ea typeface="Times New Roman" panose="02020603050405020304" pitchFamily="18" charset="0"/>
              </a:rPr>
              <a:t>also related to the </a:t>
            </a:r>
            <a:r>
              <a:rPr lang="en-US" sz="1300" b="1" dirty="0">
                <a:solidFill>
                  <a:srgbClr val="FF0000"/>
                </a:solidFill>
                <a:latin typeface="Calibri" panose="020F0502020204030204"/>
                <a:ea typeface="Times New Roman" panose="02020603050405020304" pitchFamily="18" charset="0"/>
              </a:rPr>
              <a:t>option of industrial process heat production and H2 generation </a:t>
            </a:r>
            <a:r>
              <a:rPr lang="en-US" sz="1300" dirty="0">
                <a:latin typeface="Calibri" panose="020F0502020204030204"/>
                <a:ea typeface="Times New Roman" panose="02020603050405020304" pitchFamily="18" charset="0"/>
              </a:rPr>
              <a:t>and </a:t>
            </a:r>
            <a:r>
              <a:rPr lang="en-US" sz="1300" b="1" dirty="0">
                <a:solidFill>
                  <a:srgbClr val="FF0000"/>
                </a:solidFill>
                <a:latin typeface="Calibri" panose="020F0502020204030204"/>
                <a:ea typeface="Times New Roman" panose="02020603050405020304" pitchFamily="18" charset="0"/>
              </a:rPr>
              <a:t>higher reactor power density </a:t>
            </a:r>
            <a:r>
              <a:rPr lang="en-US" sz="1300" dirty="0">
                <a:latin typeface="Calibri" panose="020F0502020204030204"/>
                <a:ea typeface="Times New Roman" panose="02020603050405020304" pitchFamily="18" charset="0"/>
              </a:rPr>
              <a:t>in order to assess </a:t>
            </a:r>
            <a:r>
              <a:rPr lang="en-US" sz="1300" b="1" dirty="0">
                <a:solidFill>
                  <a:srgbClr val="FF0000"/>
                </a:solidFill>
                <a:latin typeface="Calibri" panose="020F0502020204030204"/>
                <a:ea typeface="Times New Roman" panose="02020603050405020304" pitchFamily="18" charset="0"/>
              </a:rPr>
              <a:t>their potential, proliferation resistance, radioactive waste management </a:t>
            </a:r>
            <a:r>
              <a:rPr lang="en-US" sz="1300" dirty="0">
                <a:latin typeface="Calibri" panose="020F0502020204030204"/>
                <a:ea typeface="Times New Roman" panose="02020603050405020304" pitchFamily="18" charset="0"/>
              </a:rPr>
              <a:t>(waste </a:t>
            </a:r>
            <a:r>
              <a:rPr lang="en-US" sz="1300" dirty="0" err="1">
                <a:latin typeface="Calibri" panose="020F0502020204030204"/>
                <a:ea typeface="Times New Roman" panose="02020603050405020304" pitchFamily="18" charset="0"/>
              </a:rPr>
              <a:t>minimisation</a:t>
            </a:r>
            <a:r>
              <a:rPr lang="en-US" sz="1300" dirty="0">
                <a:latin typeface="Calibri" panose="020F0502020204030204"/>
                <a:ea typeface="Times New Roman" panose="02020603050405020304" pitchFamily="18" charset="0"/>
              </a:rPr>
              <a:t> ‘by design’, decommissioning ‘by design’), </a:t>
            </a:r>
            <a:r>
              <a:rPr lang="en-US" sz="1300" b="1" dirty="0">
                <a:solidFill>
                  <a:srgbClr val="FF0000"/>
                </a:solidFill>
                <a:latin typeface="Calibri" panose="020F0502020204030204"/>
                <a:ea typeface="Times New Roman" panose="02020603050405020304" pitchFamily="18" charset="0"/>
              </a:rPr>
              <a:t>emergency management and response, human and environmental impact, safeguards, social perception and their effects on the long-term sustainability of fuel cycles</a:t>
            </a:r>
            <a:r>
              <a:rPr lang="en-US" sz="1300" dirty="0">
                <a:latin typeface="Calibri" panose="020F0502020204030204"/>
                <a:ea typeface="Times New Roman" panose="02020603050405020304" pitchFamily="18" charset="0"/>
              </a:rPr>
              <a:t>. On waste aspects </a:t>
            </a:r>
            <a:r>
              <a:rPr lang="en-US" sz="1300" dirty="0">
                <a:latin typeface="Calibri" panose="020F0502020204030204"/>
                <a:ea typeface="Times New Roman" panose="02020603050405020304" pitchFamily="18" charset="0"/>
                <a:sym typeface="Wingdings" panose="05000000000000000000" pitchFamily="2" charset="2"/>
              </a:rPr>
              <a:t> link with </a:t>
            </a:r>
            <a:r>
              <a:rPr lang="en-US" sz="1300" dirty="0">
                <a:latin typeface="Calibri" panose="020F0502020204030204"/>
                <a:ea typeface="Times New Roman" panose="02020603050405020304" pitchFamily="18" charset="0"/>
              </a:rPr>
              <a:t>the EURAD-2 partnership.</a:t>
            </a:r>
          </a:p>
          <a:p>
            <a:pPr marR="0" lvl="0" algn="just"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r>
              <a:rPr lang="en-US" sz="1300" b="1" dirty="0">
                <a:solidFill>
                  <a:srgbClr val="FF0000"/>
                </a:solidFill>
                <a:latin typeface="Calibri" panose="020F0502020204030204"/>
                <a:ea typeface="Times New Roman" panose="02020603050405020304" pitchFamily="18" charset="0"/>
              </a:rPr>
              <a:t>Further investigate safety aspects of operational flexibility in an integrated energy system</a:t>
            </a:r>
            <a:r>
              <a:rPr lang="en-US" sz="1300" dirty="0">
                <a:latin typeface="Calibri" panose="020F0502020204030204"/>
                <a:ea typeface="Times New Roman" panose="02020603050405020304" pitchFamily="18" charset="0"/>
              </a:rPr>
              <a:t>, for example by design and safety demonstration of intermediate heat storage facilities or other means.</a:t>
            </a:r>
            <a:endParaRPr lang="it-IT" dirty="0"/>
          </a:p>
        </p:txBody>
      </p:sp>
      <p:pic>
        <p:nvPicPr>
          <p:cNvPr id="4" name="Immagine 3">
            <a:extLst>
              <a:ext uri="{FF2B5EF4-FFF2-40B4-BE49-F238E27FC236}">
                <a16:creationId xmlns:a16="http://schemas.microsoft.com/office/drawing/2014/main" id="{45E0D52A-3BAE-1471-9B7B-AF08B4B3988F}"/>
              </a:ext>
            </a:extLst>
          </p:cNvPr>
          <p:cNvPicPr>
            <a:picLocks noChangeAspect="1"/>
          </p:cNvPicPr>
          <p:nvPr/>
        </p:nvPicPr>
        <p:blipFill>
          <a:blip r:embed="rId3"/>
          <a:stretch>
            <a:fillRect/>
          </a:stretch>
        </p:blipFill>
        <p:spPr>
          <a:xfrm>
            <a:off x="1485088" y="1184212"/>
            <a:ext cx="9221821" cy="1264596"/>
          </a:xfrm>
          <a:prstGeom prst="rect">
            <a:avLst/>
          </a:prstGeom>
        </p:spPr>
      </p:pic>
    </p:spTree>
    <p:extLst>
      <p:ext uri="{BB962C8B-B14F-4D97-AF65-F5344CB8AC3E}">
        <p14:creationId xmlns:p14="http://schemas.microsoft.com/office/powerpoint/2010/main" val="8164722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6648DDC-818A-62A0-B02A-73476C0C5344}"/>
              </a:ext>
            </a:extLst>
          </p:cNvPr>
          <p:cNvSpPr>
            <a:spLocks noGrp="1"/>
          </p:cNvSpPr>
          <p:nvPr>
            <p:ph type="title"/>
          </p:nvPr>
        </p:nvSpPr>
        <p:spPr>
          <a:xfrm>
            <a:off x="838199" y="1"/>
            <a:ext cx="10515600" cy="845574"/>
          </a:xfrm>
        </p:spPr>
        <p:txBody>
          <a:bodyPr/>
          <a:lstStyle/>
          <a:p>
            <a:pPr algn="ctr"/>
            <a:r>
              <a:rPr lang="it-IT" dirty="0" err="1"/>
              <a:t>Nuclear</a:t>
            </a:r>
            <a:r>
              <a:rPr lang="it-IT" dirty="0"/>
              <a:t> </a:t>
            </a:r>
            <a:r>
              <a:rPr lang="it-IT" dirty="0" err="1"/>
              <a:t>safety</a:t>
            </a:r>
            <a:r>
              <a:rPr lang="it-IT" dirty="0"/>
              <a:t> (…segue)</a:t>
            </a:r>
          </a:p>
        </p:txBody>
      </p:sp>
      <p:sp>
        <p:nvSpPr>
          <p:cNvPr id="5" name="Segnaposto numero diapositiva 4">
            <a:extLst>
              <a:ext uri="{FF2B5EF4-FFF2-40B4-BE49-F238E27FC236}">
                <a16:creationId xmlns:a16="http://schemas.microsoft.com/office/drawing/2014/main" id="{A638E61C-B1E2-48D6-1D11-68EF2B0C9D00}"/>
              </a:ext>
            </a:extLst>
          </p:cNvPr>
          <p:cNvSpPr>
            <a:spLocks noGrp="1"/>
          </p:cNvSpPr>
          <p:nvPr>
            <p:ph type="sldNum" sz="quarter" idx="12"/>
          </p:nvPr>
        </p:nvSpPr>
        <p:spPr/>
        <p:txBody>
          <a:bodyPr/>
          <a:lstStyle/>
          <a:p>
            <a:fld id="{9E8BE3B4-FF9C-4704-BEFF-9C377925DE60}" type="slidenum">
              <a:rPr lang="it-IT" smtClean="0"/>
              <a:t>7</a:t>
            </a:fld>
            <a:endParaRPr lang="it-IT"/>
          </a:p>
        </p:txBody>
      </p:sp>
      <p:sp>
        <p:nvSpPr>
          <p:cNvPr id="6" name="Segnaposto piè di pagina 4">
            <a:extLst>
              <a:ext uri="{FF2B5EF4-FFF2-40B4-BE49-F238E27FC236}">
                <a16:creationId xmlns:a16="http://schemas.microsoft.com/office/drawing/2014/main" id="{811A9E6F-B5DF-CA41-8D9D-05B9F0293993}"/>
              </a:ext>
            </a:extLst>
          </p:cNvPr>
          <p:cNvSpPr txBox="1">
            <a:spLocks/>
          </p:cNvSpPr>
          <p:nvPr/>
        </p:nvSpPr>
        <p:spPr>
          <a:xfrm>
            <a:off x="3774357" y="6356349"/>
            <a:ext cx="4643284" cy="365125"/>
          </a:xfrm>
          <a:prstGeom prst="rect">
            <a:avLst/>
          </a:prstGeom>
        </p:spPr>
        <p:txBody>
          <a:bodyPr vert="horz" lIns="91440" tIns="45720" rIns="91440" bIns="45720" rtlCol="0" anchor="ctr"/>
          <a:lstStyle>
            <a:defPPr>
              <a:defRPr lang="it-IT"/>
            </a:defPPr>
            <a:lvl1pPr marL="0" algn="ctr" defTabSz="914400" rtl="0" eaLnBrk="1" latinLnBrk="0" hangingPunct="1">
              <a:defRPr sz="1400" b="1"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t>Incontro su WP Euratom Fission 2023-2025, 29 maggio 2023</a:t>
            </a:r>
            <a:endParaRPr lang="it-IT" dirty="0"/>
          </a:p>
        </p:txBody>
      </p:sp>
      <p:sp>
        <p:nvSpPr>
          <p:cNvPr id="7" name="Segnaposto contenuto 6">
            <a:extLst>
              <a:ext uri="{FF2B5EF4-FFF2-40B4-BE49-F238E27FC236}">
                <a16:creationId xmlns:a16="http://schemas.microsoft.com/office/drawing/2014/main" id="{187A05FC-6B24-7368-9CA4-0F021B190851}"/>
              </a:ext>
            </a:extLst>
          </p:cNvPr>
          <p:cNvSpPr>
            <a:spLocks noGrp="1"/>
          </p:cNvSpPr>
          <p:nvPr>
            <p:ph idx="1"/>
          </p:nvPr>
        </p:nvSpPr>
        <p:spPr>
          <a:xfrm>
            <a:off x="838199" y="804659"/>
            <a:ext cx="10515600" cy="5551690"/>
          </a:xfrm>
        </p:spPr>
        <p:txBody>
          <a:bodyPr>
            <a:normAutofit/>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700" b="1"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mn-cs"/>
              </a:rPr>
              <a:t>HORIZON-EURATOM-2023-NRT-01-04: Co-funded European </a:t>
            </a:r>
            <a:r>
              <a:rPr kumimoji="0" lang="en-US" sz="1700" b="1" i="0" u="sng"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mn-cs"/>
              </a:rPr>
              <a:t>partnership</a:t>
            </a:r>
            <a:r>
              <a:rPr kumimoji="0" lang="en-US" sz="1700" b="1"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mn-cs"/>
              </a:rPr>
              <a:t> for research in nuclear materials</a:t>
            </a:r>
            <a:endParaRPr kumimoji="0" lang="en-US" sz="1700" b="0"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US" sz="1700" b="0"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US" sz="1700" b="0"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1300" b="0"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lang="en-US" sz="1300" dirty="0">
              <a:latin typeface="Calibri" panose="020F0502020204030204"/>
              <a:ea typeface="Times New Roman" panose="02020603050405020304" pitchFamily="18" charset="0"/>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lang="en-US" sz="1300" dirty="0">
              <a:latin typeface="Calibri" panose="020F0502020204030204"/>
              <a:ea typeface="Times New Roman" panose="02020603050405020304" pitchFamily="18" charset="0"/>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1300" dirty="0">
                <a:latin typeface="Calibri" panose="020F0502020204030204"/>
                <a:ea typeface="Times New Roman" panose="02020603050405020304" pitchFamily="18" charset="0"/>
              </a:rPr>
              <a:t>Impacts:</a:t>
            </a:r>
          </a:p>
          <a:p>
            <a:pPr marL="176213" marR="0" lvl="0" indent="-176213"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1300" dirty="0">
                <a:latin typeface="Calibri" panose="020F0502020204030204"/>
                <a:ea typeface="Times New Roman" panose="02020603050405020304" pitchFamily="18" charset="0"/>
              </a:rPr>
              <a:t>1. </a:t>
            </a:r>
            <a:r>
              <a:rPr lang="en-US" sz="1300" b="1" dirty="0">
                <a:solidFill>
                  <a:srgbClr val="FF0000"/>
                </a:solidFill>
                <a:latin typeface="Calibri" panose="020F0502020204030204"/>
                <a:ea typeface="Times New Roman" panose="02020603050405020304" pitchFamily="18" charset="0"/>
              </a:rPr>
              <a:t>Structured consolidation of the European research community </a:t>
            </a:r>
            <a:r>
              <a:rPr lang="en-US" sz="1300" dirty="0">
                <a:latin typeface="Calibri" panose="020F0502020204030204"/>
                <a:ea typeface="Times New Roman" panose="02020603050405020304" pitchFamily="18" charset="0"/>
              </a:rPr>
              <a:t>on nuclear materials.</a:t>
            </a:r>
          </a:p>
          <a:p>
            <a:pPr marL="176213" marR="0" lvl="0" indent="-176213"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1300" dirty="0">
                <a:latin typeface="Calibri" panose="020F0502020204030204"/>
                <a:ea typeface="Times New Roman" panose="02020603050405020304" pitchFamily="18" charset="0"/>
              </a:rPr>
              <a:t>2. Contribute to </a:t>
            </a:r>
            <a:r>
              <a:rPr lang="en-US" sz="1300" b="1" dirty="0">
                <a:solidFill>
                  <a:srgbClr val="FF0000"/>
                </a:solidFill>
                <a:latin typeface="Calibri" panose="020F0502020204030204"/>
                <a:ea typeface="Times New Roman" panose="02020603050405020304" pitchFamily="18" charset="0"/>
              </a:rPr>
              <a:t>maintaining the high level of safety of nuclear installations for current and future fleets</a:t>
            </a:r>
            <a:r>
              <a:rPr lang="en-US" sz="1300" dirty="0">
                <a:latin typeface="Calibri" panose="020F0502020204030204"/>
                <a:ea typeface="Times New Roman" panose="02020603050405020304" pitchFamily="18" charset="0"/>
              </a:rPr>
              <a:t>, in full compliance with relevant European regulations.</a:t>
            </a:r>
          </a:p>
          <a:p>
            <a:pPr marL="176213" marR="0" lvl="0" indent="-176213"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1300" dirty="0">
                <a:latin typeface="Calibri" panose="020F0502020204030204"/>
                <a:ea typeface="Times New Roman" panose="02020603050405020304" pitchFamily="18" charset="0"/>
              </a:rPr>
              <a:t>3. </a:t>
            </a:r>
            <a:r>
              <a:rPr lang="en-US" sz="1300" b="1" dirty="0">
                <a:solidFill>
                  <a:srgbClr val="FF0000"/>
                </a:solidFill>
                <a:latin typeface="Calibri" panose="020F0502020204030204"/>
                <a:ea typeface="Times New Roman" panose="02020603050405020304" pitchFamily="18" charset="0"/>
              </a:rPr>
              <a:t>Develop scientific knowledge and technological expertise applicable to the nuclear materials domain, including the coordinated use of infrastructures for materials qualification with sustainable quality assurance, and the production of reliable nuclear databases </a:t>
            </a:r>
            <a:r>
              <a:rPr lang="en-US" sz="1300" dirty="0">
                <a:latin typeface="Calibri" panose="020F0502020204030204"/>
                <a:ea typeface="Times New Roman" panose="02020603050405020304" pitchFamily="18" charset="0"/>
              </a:rPr>
              <a:t>that meet FAIR principles.</a:t>
            </a:r>
          </a:p>
          <a:p>
            <a:pPr marL="176213" marR="0" lvl="0" indent="-176213"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1300" dirty="0">
                <a:latin typeface="Calibri" panose="020F0502020204030204"/>
                <a:ea typeface="Times New Roman" panose="02020603050405020304" pitchFamily="18" charset="0"/>
              </a:rPr>
              <a:t>4. </a:t>
            </a:r>
            <a:r>
              <a:rPr lang="en-US" sz="1300" b="1" dirty="0">
                <a:solidFill>
                  <a:srgbClr val="FF0000"/>
                </a:solidFill>
                <a:latin typeface="Calibri" panose="020F0502020204030204"/>
                <a:ea typeface="Times New Roman" panose="02020603050405020304" pitchFamily="18" charset="0"/>
              </a:rPr>
              <a:t>Improved interaction of the nuclear materials research community with European nuclear regulatory bodies and their technical support </a:t>
            </a:r>
            <a:r>
              <a:rPr lang="en-US" sz="1300" b="1" dirty="0" err="1">
                <a:solidFill>
                  <a:srgbClr val="FF0000"/>
                </a:solidFill>
                <a:latin typeface="Calibri" panose="020F0502020204030204"/>
                <a:ea typeface="Times New Roman" panose="02020603050405020304" pitchFamily="18" charset="0"/>
              </a:rPr>
              <a:t>organisations</a:t>
            </a:r>
            <a:r>
              <a:rPr lang="en-US" sz="1300" dirty="0">
                <a:latin typeface="Calibri" panose="020F0502020204030204"/>
                <a:ea typeface="Times New Roman" panose="02020603050405020304" pitchFamily="18" charset="0"/>
              </a:rPr>
              <a:t>.</a:t>
            </a:r>
          </a:p>
          <a:p>
            <a:pPr marL="176213" marR="0" lvl="0" indent="-176213"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1300" dirty="0">
                <a:latin typeface="Calibri" panose="020F0502020204030204"/>
                <a:ea typeface="Times New Roman" panose="02020603050405020304" pitchFamily="18" charset="0"/>
              </a:rPr>
              <a:t>5. </a:t>
            </a:r>
            <a:r>
              <a:rPr lang="en-US" sz="1300" b="1" dirty="0">
                <a:solidFill>
                  <a:srgbClr val="FF0000"/>
                </a:solidFill>
                <a:latin typeface="Calibri" panose="020F0502020204030204"/>
                <a:ea typeface="Times New Roman" panose="02020603050405020304" pitchFamily="18" charset="0"/>
              </a:rPr>
              <a:t>Improved exchange of knowledge across the respective research communities, </a:t>
            </a:r>
            <a:r>
              <a:rPr lang="en-US" sz="1300" dirty="0">
                <a:latin typeface="Calibri" panose="020F0502020204030204"/>
                <a:ea typeface="Times New Roman" panose="02020603050405020304" pitchFamily="18" charset="0"/>
              </a:rPr>
              <a:t>including for example fusion and non-nuclear energy generating technologies.</a:t>
            </a:r>
          </a:p>
          <a:p>
            <a:pPr marL="176213" marR="0" lvl="0" indent="-176213"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1300" dirty="0">
                <a:latin typeface="Calibri" panose="020F0502020204030204"/>
                <a:ea typeface="Times New Roman" panose="02020603050405020304" pitchFamily="18" charset="0"/>
              </a:rPr>
              <a:t>6. </a:t>
            </a:r>
            <a:r>
              <a:rPr lang="en-US" sz="1300" b="1" dirty="0">
                <a:solidFill>
                  <a:srgbClr val="FF0000"/>
                </a:solidFill>
                <a:latin typeface="Calibri" panose="020F0502020204030204"/>
                <a:ea typeface="Times New Roman" panose="02020603050405020304" pitchFamily="18" charset="0"/>
              </a:rPr>
              <a:t>Improved quality of education and training of nuclear materials specialists</a:t>
            </a:r>
            <a:r>
              <a:rPr lang="en-US" sz="1300" dirty="0">
                <a:latin typeface="Calibri" panose="020F0502020204030204"/>
                <a:ea typeface="Times New Roman" panose="02020603050405020304" pitchFamily="18" charset="0"/>
              </a:rPr>
              <a:t>, achieved in a coordinated manner across the EU in collaboration with existing nuclear education networks.</a:t>
            </a:r>
            <a:endParaRPr lang="it-IT" dirty="0"/>
          </a:p>
        </p:txBody>
      </p:sp>
      <p:pic>
        <p:nvPicPr>
          <p:cNvPr id="8" name="Immagine 7">
            <a:extLst>
              <a:ext uri="{FF2B5EF4-FFF2-40B4-BE49-F238E27FC236}">
                <a16:creationId xmlns:a16="http://schemas.microsoft.com/office/drawing/2014/main" id="{64C911D2-EEE3-6B0D-DC5B-D863964F572E}"/>
              </a:ext>
            </a:extLst>
          </p:cNvPr>
          <p:cNvPicPr>
            <a:picLocks noChangeAspect="1"/>
          </p:cNvPicPr>
          <p:nvPr/>
        </p:nvPicPr>
        <p:blipFill>
          <a:blip r:embed="rId3"/>
          <a:stretch>
            <a:fillRect/>
          </a:stretch>
        </p:blipFill>
        <p:spPr>
          <a:xfrm>
            <a:off x="1820015" y="1277775"/>
            <a:ext cx="9338553" cy="1293779"/>
          </a:xfrm>
          <a:prstGeom prst="rect">
            <a:avLst/>
          </a:prstGeom>
        </p:spPr>
      </p:pic>
    </p:spTree>
    <p:extLst>
      <p:ext uri="{BB962C8B-B14F-4D97-AF65-F5344CB8AC3E}">
        <p14:creationId xmlns:p14="http://schemas.microsoft.com/office/powerpoint/2010/main" val="700921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6648DDC-818A-62A0-B02A-73476C0C5344}"/>
              </a:ext>
            </a:extLst>
          </p:cNvPr>
          <p:cNvSpPr>
            <a:spLocks noGrp="1"/>
          </p:cNvSpPr>
          <p:nvPr>
            <p:ph type="title"/>
          </p:nvPr>
        </p:nvSpPr>
        <p:spPr>
          <a:xfrm>
            <a:off x="838199" y="1"/>
            <a:ext cx="10515600" cy="845574"/>
          </a:xfrm>
        </p:spPr>
        <p:txBody>
          <a:bodyPr/>
          <a:lstStyle/>
          <a:p>
            <a:pPr algn="ctr"/>
            <a:r>
              <a:rPr lang="it-IT" dirty="0" err="1"/>
              <a:t>Nuclear</a:t>
            </a:r>
            <a:r>
              <a:rPr lang="it-IT" dirty="0"/>
              <a:t> </a:t>
            </a:r>
            <a:r>
              <a:rPr lang="it-IT" dirty="0" err="1"/>
              <a:t>safety</a:t>
            </a:r>
            <a:r>
              <a:rPr lang="it-IT" dirty="0"/>
              <a:t> (…segue)</a:t>
            </a:r>
          </a:p>
        </p:txBody>
      </p:sp>
      <p:sp>
        <p:nvSpPr>
          <p:cNvPr id="5" name="Segnaposto numero diapositiva 4">
            <a:extLst>
              <a:ext uri="{FF2B5EF4-FFF2-40B4-BE49-F238E27FC236}">
                <a16:creationId xmlns:a16="http://schemas.microsoft.com/office/drawing/2014/main" id="{A638E61C-B1E2-48D6-1D11-68EF2B0C9D00}"/>
              </a:ext>
            </a:extLst>
          </p:cNvPr>
          <p:cNvSpPr>
            <a:spLocks noGrp="1"/>
          </p:cNvSpPr>
          <p:nvPr>
            <p:ph type="sldNum" sz="quarter" idx="12"/>
          </p:nvPr>
        </p:nvSpPr>
        <p:spPr/>
        <p:txBody>
          <a:bodyPr/>
          <a:lstStyle/>
          <a:p>
            <a:fld id="{9E8BE3B4-FF9C-4704-BEFF-9C377925DE60}" type="slidenum">
              <a:rPr lang="it-IT" smtClean="0"/>
              <a:t>8</a:t>
            </a:fld>
            <a:endParaRPr lang="it-IT"/>
          </a:p>
        </p:txBody>
      </p:sp>
      <p:sp>
        <p:nvSpPr>
          <p:cNvPr id="6" name="Segnaposto piè di pagina 4">
            <a:extLst>
              <a:ext uri="{FF2B5EF4-FFF2-40B4-BE49-F238E27FC236}">
                <a16:creationId xmlns:a16="http://schemas.microsoft.com/office/drawing/2014/main" id="{811A9E6F-B5DF-CA41-8D9D-05B9F0293993}"/>
              </a:ext>
            </a:extLst>
          </p:cNvPr>
          <p:cNvSpPr txBox="1">
            <a:spLocks/>
          </p:cNvSpPr>
          <p:nvPr/>
        </p:nvSpPr>
        <p:spPr>
          <a:xfrm>
            <a:off x="3774357" y="6356349"/>
            <a:ext cx="4643284" cy="365125"/>
          </a:xfrm>
          <a:prstGeom prst="rect">
            <a:avLst/>
          </a:prstGeom>
        </p:spPr>
        <p:txBody>
          <a:bodyPr vert="horz" lIns="91440" tIns="45720" rIns="91440" bIns="45720" rtlCol="0" anchor="ctr"/>
          <a:lstStyle>
            <a:defPPr>
              <a:defRPr lang="it-IT"/>
            </a:defPPr>
            <a:lvl1pPr marL="0" algn="ctr" defTabSz="914400" rtl="0" eaLnBrk="1" latinLnBrk="0" hangingPunct="1">
              <a:defRPr sz="1400" b="1"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t>Incontro su WP Euratom Fission 2023-2025, 29 maggio 2023</a:t>
            </a:r>
            <a:endParaRPr lang="it-IT" dirty="0"/>
          </a:p>
        </p:txBody>
      </p:sp>
      <p:sp>
        <p:nvSpPr>
          <p:cNvPr id="7" name="Segnaposto contenuto 6">
            <a:extLst>
              <a:ext uri="{FF2B5EF4-FFF2-40B4-BE49-F238E27FC236}">
                <a16:creationId xmlns:a16="http://schemas.microsoft.com/office/drawing/2014/main" id="{187A05FC-6B24-7368-9CA4-0F021B190851}"/>
              </a:ext>
            </a:extLst>
          </p:cNvPr>
          <p:cNvSpPr>
            <a:spLocks noGrp="1"/>
          </p:cNvSpPr>
          <p:nvPr>
            <p:ph idx="1"/>
          </p:nvPr>
        </p:nvSpPr>
        <p:spPr>
          <a:xfrm>
            <a:off x="838199" y="804659"/>
            <a:ext cx="10515600" cy="5551690"/>
          </a:xfrm>
        </p:spPr>
        <p:txBody>
          <a:bodyPr>
            <a:normAutofit/>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700" b="1"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mn-cs"/>
              </a:rPr>
              <a:t>HORIZON-EURATOM-2023-NRT-01-05: Partitioning and transmutation of minor actinides towards industrial applications</a:t>
            </a:r>
            <a:endParaRPr kumimoji="0" lang="en-US" sz="1700" b="0"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US" sz="1700" b="0"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1300" b="0"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lang="en-US" sz="1300" dirty="0">
              <a:latin typeface="Calibri" panose="020F0502020204030204"/>
              <a:ea typeface="Times New Roman" panose="02020603050405020304" pitchFamily="18" charset="0"/>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lang="en-US" sz="1300" dirty="0">
              <a:latin typeface="Calibri" panose="020F0502020204030204"/>
              <a:ea typeface="Times New Roman" panose="02020603050405020304" pitchFamily="18" charset="0"/>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lang="en-US" sz="1300" dirty="0">
              <a:latin typeface="Calibri" panose="020F0502020204030204"/>
              <a:ea typeface="Times New Roman" panose="02020603050405020304" pitchFamily="18" charset="0"/>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1300" b="1" dirty="0">
                <a:solidFill>
                  <a:srgbClr val="FF0000"/>
                </a:solidFill>
                <a:latin typeface="Calibri" panose="020F0502020204030204"/>
                <a:ea typeface="Times New Roman" panose="02020603050405020304" pitchFamily="18" charset="0"/>
              </a:rPr>
              <a:t>Strengthen important Euratom research undertaken in previous </a:t>
            </a:r>
            <a:r>
              <a:rPr lang="en-US" sz="1300" b="1" dirty="0" err="1">
                <a:solidFill>
                  <a:srgbClr val="FF0000"/>
                </a:solidFill>
                <a:latin typeface="Calibri" panose="020F0502020204030204"/>
                <a:ea typeface="Times New Roman" panose="02020603050405020304" pitchFamily="18" charset="0"/>
              </a:rPr>
              <a:t>programmes</a:t>
            </a:r>
            <a:r>
              <a:rPr lang="en-US" sz="1300" b="1" dirty="0">
                <a:solidFill>
                  <a:srgbClr val="FF0000"/>
                </a:solidFill>
                <a:latin typeface="Calibri" panose="020F0502020204030204"/>
                <a:ea typeface="Times New Roman" panose="02020603050405020304" pitchFamily="18" charset="0"/>
              </a:rPr>
              <a:t> and make real advances towards demonstration of P&amp;T processes</a:t>
            </a:r>
            <a:endParaRPr lang="en-US" sz="1300" dirty="0">
              <a:latin typeface="Calibri" panose="020F0502020204030204"/>
              <a:ea typeface="Times New Roman" panose="02020603050405020304" pitchFamily="18" charset="0"/>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1300" dirty="0">
                <a:latin typeface="Calibri" panose="020F0502020204030204"/>
                <a:ea typeface="Times New Roman" panose="02020603050405020304" pitchFamily="18" charset="0"/>
              </a:rPr>
              <a:t>Although R&amp;D on advanced fuel cycle technologies has been carried out for decades, there is </a:t>
            </a:r>
            <a:r>
              <a:rPr lang="en-US" sz="1300" b="1" dirty="0">
                <a:solidFill>
                  <a:srgbClr val="FF0000"/>
                </a:solidFill>
                <a:latin typeface="Calibri" panose="020F0502020204030204"/>
                <a:ea typeface="Times New Roman" panose="02020603050405020304" pitchFamily="18" charset="0"/>
              </a:rPr>
              <a:t>consensus within the international community that a complete </a:t>
            </a:r>
            <a:r>
              <a:rPr lang="en-US" sz="1300" b="1" dirty="0" err="1">
                <a:solidFill>
                  <a:srgbClr val="FF0000"/>
                </a:solidFill>
                <a:latin typeface="Calibri" panose="020F0502020204030204"/>
                <a:ea typeface="Times New Roman" panose="02020603050405020304" pitchFamily="18" charset="0"/>
              </a:rPr>
              <a:t>programme</a:t>
            </a:r>
            <a:r>
              <a:rPr lang="en-US" sz="1300" b="1" dirty="0">
                <a:solidFill>
                  <a:srgbClr val="FF0000"/>
                </a:solidFill>
                <a:latin typeface="Calibri" panose="020F0502020204030204"/>
                <a:ea typeface="Times New Roman" panose="02020603050405020304" pitchFamily="18" charset="0"/>
              </a:rPr>
              <a:t> is needed with the aim of (</a:t>
            </a:r>
            <a:r>
              <a:rPr lang="en-US" sz="1300" b="1" dirty="0" err="1">
                <a:solidFill>
                  <a:srgbClr val="FF0000"/>
                </a:solidFill>
                <a:latin typeface="Calibri" panose="020F0502020204030204"/>
                <a:ea typeface="Times New Roman" panose="02020603050405020304" pitchFamily="18" charset="0"/>
              </a:rPr>
              <a:t>i</a:t>
            </a:r>
            <a:r>
              <a:rPr lang="en-US" sz="1300" b="1" dirty="0">
                <a:solidFill>
                  <a:srgbClr val="FF0000"/>
                </a:solidFill>
                <a:latin typeface="Calibri" panose="020F0502020204030204"/>
                <a:ea typeface="Times New Roman" panose="02020603050405020304" pitchFamily="18" charset="0"/>
              </a:rPr>
              <a:t>) industrial maturity to demonstrate the feasibility of a closed fuel cycle; (ii) </a:t>
            </a:r>
            <a:r>
              <a:rPr lang="en-US" sz="1300" b="1" dirty="0" err="1">
                <a:solidFill>
                  <a:srgbClr val="FF0000"/>
                </a:solidFill>
                <a:latin typeface="Calibri" panose="020F0502020204030204"/>
                <a:ea typeface="Times New Roman" panose="02020603050405020304" pitchFamily="18" charset="0"/>
              </a:rPr>
              <a:t>minimisation</a:t>
            </a:r>
            <a:r>
              <a:rPr lang="en-US" sz="1300" b="1" dirty="0">
                <a:solidFill>
                  <a:srgbClr val="FF0000"/>
                </a:solidFill>
                <a:latin typeface="Calibri" panose="020F0502020204030204"/>
                <a:ea typeface="Times New Roman" panose="02020603050405020304" pitchFamily="18" charset="0"/>
              </a:rPr>
              <a:t> of high-level radioactive waste; and (iii) increased safety</a:t>
            </a:r>
            <a:r>
              <a:rPr lang="en-US" sz="1300" dirty="0">
                <a:latin typeface="Calibri" panose="020F0502020204030204"/>
                <a:ea typeface="Times New Roman" panose="02020603050405020304" pitchFamily="18" charset="0"/>
              </a:rPr>
              <a:t>. Further efforts are needed among other things in the following areas:</a:t>
            </a:r>
          </a:p>
          <a:p>
            <a:pPr marR="0" lvl="0" algn="just"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r>
              <a:rPr lang="en-US" sz="1300" dirty="0">
                <a:latin typeface="Calibri" panose="020F0502020204030204"/>
                <a:ea typeface="Times New Roman" panose="02020603050405020304" pitchFamily="18" charset="0"/>
              </a:rPr>
              <a:t>separation technologies;</a:t>
            </a:r>
          </a:p>
          <a:p>
            <a:pPr marR="0" lvl="0" algn="just"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r>
              <a:rPr lang="en-US" sz="1300" dirty="0">
                <a:latin typeface="Calibri" panose="020F0502020204030204"/>
                <a:ea typeface="Times New Roman" panose="02020603050405020304" pitchFamily="18" charset="0"/>
              </a:rPr>
              <a:t>fuel fabrication;</a:t>
            </a:r>
          </a:p>
          <a:p>
            <a:pPr marR="0" lvl="0" algn="just"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r>
              <a:rPr lang="en-US" sz="1300" dirty="0">
                <a:latin typeface="Calibri" panose="020F0502020204030204"/>
                <a:ea typeface="Times New Roman" panose="02020603050405020304" pitchFamily="18" charset="0"/>
              </a:rPr>
              <a:t>transmutation systems;</a:t>
            </a:r>
          </a:p>
          <a:p>
            <a:pPr marR="0" lvl="0" algn="just"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r>
              <a:rPr lang="en-US" sz="1300" dirty="0">
                <a:latin typeface="Calibri" panose="020F0502020204030204"/>
                <a:ea typeface="Times New Roman" panose="02020603050405020304" pitchFamily="18" charset="0"/>
              </a:rPr>
              <a:t>fuel reprocessing;</a:t>
            </a:r>
          </a:p>
          <a:p>
            <a:pPr marR="0" lvl="0" algn="just"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r>
              <a:rPr lang="en-US" sz="1300" dirty="0">
                <a:latin typeface="Calibri" panose="020F0502020204030204"/>
                <a:ea typeface="Times New Roman" panose="02020603050405020304" pitchFamily="18" charset="0"/>
              </a:rPr>
              <a:t>fuel technological aspects (particularly for MA-loaded fuels), including transportation, cooling and handling.</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1300" b="1" dirty="0">
                <a:solidFill>
                  <a:srgbClr val="FF0000"/>
                </a:solidFill>
                <a:latin typeface="Calibri" panose="020F0502020204030204"/>
                <a:ea typeface="Times New Roman" panose="02020603050405020304" pitchFamily="18" charset="0"/>
              </a:rPr>
              <a:t>Developing advanced experiments, digital and High Performance Computing numerical simulation tools, taking full advantage of existing knowledge, competence and expertise and international cooperation </a:t>
            </a:r>
            <a:r>
              <a:rPr lang="en-US" sz="1300" dirty="0">
                <a:latin typeface="Calibri" panose="020F0502020204030204"/>
                <a:ea typeface="Times New Roman" panose="02020603050405020304" pitchFamily="18" charset="0"/>
              </a:rPr>
              <a:t>should be highly beneficial.</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1300" dirty="0">
                <a:latin typeface="Calibri" panose="020F0502020204030204"/>
                <a:ea typeface="Times New Roman" panose="02020603050405020304" pitchFamily="18" charset="0"/>
              </a:rPr>
              <a:t>On the radioactive waste management aspects </a:t>
            </a:r>
            <a:r>
              <a:rPr lang="en-US" sz="1300" dirty="0">
                <a:latin typeface="Calibri" panose="020F0502020204030204"/>
                <a:ea typeface="Times New Roman" panose="02020603050405020304" pitchFamily="18" charset="0"/>
                <a:sym typeface="Wingdings" panose="05000000000000000000" pitchFamily="2" charset="2"/>
              </a:rPr>
              <a:t> link with </a:t>
            </a:r>
            <a:r>
              <a:rPr lang="en-US" sz="1300" dirty="0">
                <a:latin typeface="Calibri" panose="020F0502020204030204"/>
                <a:ea typeface="Times New Roman" panose="02020603050405020304" pitchFamily="18" charset="0"/>
              </a:rPr>
              <a:t>the EURAD-2 partnership.</a:t>
            </a:r>
            <a:endParaRPr lang="it-IT" dirty="0"/>
          </a:p>
        </p:txBody>
      </p:sp>
      <p:pic>
        <p:nvPicPr>
          <p:cNvPr id="4" name="Immagine 3">
            <a:extLst>
              <a:ext uri="{FF2B5EF4-FFF2-40B4-BE49-F238E27FC236}">
                <a16:creationId xmlns:a16="http://schemas.microsoft.com/office/drawing/2014/main" id="{7E8229EF-245A-8AB1-A9F7-952872ADEB82}"/>
              </a:ext>
            </a:extLst>
          </p:cNvPr>
          <p:cNvPicPr>
            <a:picLocks noChangeAspect="1"/>
          </p:cNvPicPr>
          <p:nvPr/>
        </p:nvPicPr>
        <p:blipFill>
          <a:blip r:embed="rId3"/>
          <a:stretch>
            <a:fillRect/>
          </a:stretch>
        </p:blipFill>
        <p:spPr>
          <a:xfrm>
            <a:off x="1573974" y="1414326"/>
            <a:ext cx="9044049" cy="1337048"/>
          </a:xfrm>
          <a:prstGeom prst="rect">
            <a:avLst/>
          </a:prstGeom>
        </p:spPr>
      </p:pic>
    </p:spTree>
    <p:extLst>
      <p:ext uri="{BB962C8B-B14F-4D97-AF65-F5344CB8AC3E}">
        <p14:creationId xmlns:p14="http://schemas.microsoft.com/office/powerpoint/2010/main" val="4017278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6648DDC-818A-62A0-B02A-73476C0C5344}"/>
              </a:ext>
            </a:extLst>
          </p:cNvPr>
          <p:cNvSpPr>
            <a:spLocks noGrp="1"/>
          </p:cNvSpPr>
          <p:nvPr>
            <p:ph type="title"/>
          </p:nvPr>
        </p:nvSpPr>
        <p:spPr>
          <a:xfrm>
            <a:off x="838199" y="1"/>
            <a:ext cx="10515600" cy="845574"/>
          </a:xfrm>
        </p:spPr>
        <p:txBody>
          <a:bodyPr/>
          <a:lstStyle/>
          <a:p>
            <a:pPr algn="ctr"/>
            <a:r>
              <a:rPr lang="it-IT" dirty="0" err="1"/>
              <a:t>Nuclear</a:t>
            </a:r>
            <a:r>
              <a:rPr lang="it-IT" dirty="0"/>
              <a:t> </a:t>
            </a:r>
            <a:r>
              <a:rPr lang="it-IT" dirty="0" err="1"/>
              <a:t>safety</a:t>
            </a:r>
            <a:r>
              <a:rPr lang="it-IT" dirty="0"/>
              <a:t> (…segue)</a:t>
            </a:r>
          </a:p>
        </p:txBody>
      </p:sp>
      <p:sp>
        <p:nvSpPr>
          <p:cNvPr id="5" name="Segnaposto numero diapositiva 4">
            <a:extLst>
              <a:ext uri="{FF2B5EF4-FFF2-40B4-BE49-F238E27FC236}">
                <a16:creationId xmlns:a16="http://schemas.microsoft.com/office/drawing/2014/main" id="{A638E61C-B1E2-48D6-1D11-68EF2B0C9D00}"/>
              </a:ext>
            </a:extLst>
          </p:cNvPr>
          <p:cNvSpPr>
            <a:spLocks noGrp="1"/>
          </p:cNvSpPr>
          <p:nvPr>
            <p:ph type="sldNum" sz="quarter" idx="12"/>
          </p:nvPr>
        </p:nvSpPr>
        <p:spPr/>
        <p:txBody>
          <a:bodyPr/>
          <a:lstStyle/>
          <a:p>
            <a:fld id="{9E8BE3B4-FF9C-4704-BEFF-9C377925DE60}" type="slidenum">
              <a:rPr lang="it-IT" smtClean="0"/>
              <a:t>9</a:t>
            </a:fld>
            <a:endParaRPr lang="it-IT"/>
          </a:p>
        </p:txBody>
      </p:sp>
      <p:sp>
        <p:nvSpPr>
          <p:cNvPr id="6" name="Segnaposto piè di pagina 4">
            <a:extLst>
              <a:ext uri="{FF2B5EF4-FFF2-40B4-BE49-F238E27FC236}">
                <a16:creationId xmlns:a16="http://schemas.microsoft.com/office/drawing/2014/main" id="{811A9E6F-B5DF-CA41-8D9D-05B9F0293993}"/>
              </a:ext>
            </a:extLst>
          </p:cNvPr>
          <p:cNvSpPr txBox="1">
            <a:spLocks/>
          </p:cNvSpPr>
          <p:nvPr/>
        </p:nvSpPr>
        <p:spPr>
          <a:xfrm>
            <a:off x="3774357" y="6356349"/>
            <a:ext cx="4643284" cy="365125"/>
          </a:xfrm>
          <a:prstGeom prst="rect">
            <a:avLst/>
          </a:prstGeom>
        </p:spPr>
        <p:txBody>
          <a:bodyPr vert="horz" lIns="91440" tIns="45720" rIns="91440" bIns="45720" rtlCol="0" anchor="ctr"/>
          <a:lstStyle>
            <a:defPPr>
              <a:defRPr lang="it-IT"/>
            </a:defPPr>
            <a:lvl1pPr marL="0" algn="ctr" defTabSz="914400" rtl="0" eaLnBrk="1" latinLnBrk="0" hangingPunct="1">
              <a:defRPr sz="1400" b="1"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t>Incontro su WP Euratom Fission 2023-2025, 29 maggio 2023</a:t>
            </a:r>
            <a:endParaRPr lang="it-IT" dirty="0"/>
          </a:p>
        </p:txBody>
      </p:sp>
      <p:sp>
        <p:nvSpPr>
          <p:cNvPr id="7" name="Segnaposto contenuto 6">
            <a:extLst>
              <a:ext uri="{FF2B5EF4-FFF2-40B4-BE49-F238E27FC236}">
                <a16:creationId xmlns:a16="http://schemas.microsoft.com/office/drawing/2014/main" id="{187A05FC-6B24-7368-9CA4-0F021B190851}"/>
              </a:ext>
            </a:extLst>
          </p:cNvPr>
          <p:cNvSpPr>
            <a:spLocks noGrp="1"/>
          </p:cNvSpPr>
          <p:nvPr>
            <p:ph idx="1"/>
          </p:nvPr>
        </p:nvSpPr>
        <p:spPr>
          <a:xfrm>
            <a:off x="838199" y="804659"/>
            <a:ext cx="10515600" cy="5551690"/>
          </a:xfrm>
        </p:spPr>
        <p:txBody>
          <a:bodyPr>
            <a:normAutofit lnSpcReduction="10000"/>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700" b="1"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mn-cs"/>
              </a:rPr>
              <a:t>HORIZON-EURATOM-2023-NRT-01-06: Improved nuclear data for the safety of energy and non-energy applications of </a:t>
            </a:r>
            <a:r>
              <a:rPr kumimoji="0" lang="en-US" sz="1700" b="1" i="0" u="none" strike="noStrike" kern="1200" cap="none" spc="0" normalizeH="0" baseline="0" noProof="0" dirty="0" err="1">
                <a:ln>
                  <a:noFill/>
                </a:ln>
                <a:solidFill>
                  <a:prstClr val="black"/>
                </a:solidFill>
                <a:effectLst/>
                <a:uLnTx/>
                <a:uFillTx/>
                <a:latin typeface="Calibri" panose="020F0502020204030204"/>
                <a:ea typeface="Times New Roman" panose="02020603050405020304" pitchFamily="18" charset="0"/>
                <a:cs typeface="+mn-cs"/>
              </a:rPr>
              <a:t>ionising</a:t>
            </a:r>
            <a:r>
              <a:rPr kumimoji="0" lang="en-US" sz="1700" b="1"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mn-cs"/>
              </a:rPr>
              <a:t> radiation</a:t>
            </a:r>
            <a:endParaRPr kumimoji="0" lang="en-US" sz="1700" b="0"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1300" b="0"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lang="en-US" sz="1300" dirty="0">
              <a:latin typeface="Calibri" panose="020F0502020204030204"/>
              <a:ea typeface="Times New Roman" panose="02020603050405020304" pitchFamily="18" charset="0"/>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lang="en-US" sz="1300" dirty="0">
              <a:latin typeface="Calibri" panose="020F0502020204030204"/>
              <a:ea typeface="Times New Roman" panose="02020603050405020304" pitchFamily="18" charset="0"/>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lang="en-US" sz="1300" dirty="0">
              <a:latin typeface="Calibri" panose="020F0502020204030204"/>
              <a:ea typeface="Times New Roman" panose="02020603050405020304" pitchFamily="18" charset="0"/>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lang="en-US" sz="1300" dirty="0">
              <a:latin typeface="Calibri" panose="020F0502020204030204"/>
              <a:ea typeface="Times New Roman" panose="02020603050405020304" pitchFamily="18" charset="0"/>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lang="en-US" sz="1300" dirty="0">
              <a:latin typeface="Calibri" panose="020F0502020204030204"/>
              <a:ea typeface="Times New Roman" panose="02020603050405020304" pitchFamily="18" charset="0"/>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1300" dirty="0">
                <a:latin typeface="Calibri" panose="020F0502020204030204"/>
                <a:ea typeface="Times New Roman" panose="02020603050405020304" pitchFamily="18" charset="0"/>
              </a:rPr>
              <a:t>Proposals should:</a:t>
            </a:r>
          </a:p>
          <a:p>
            <a:pPr marR="0" lvl="0" algn="just"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r>
              <a:rPr lang="en-US" sz="1300" b="1" dirty="0">
                <a:solidFill>
                  <a:srgbClr val="FF0000"/>
                </a:solidFill>
                <a:latin typeface="Calibri" panose="020F0502020204030204"/>
                <a:ea typeface="Times New Roman" panose="02020603050405020304" pitchFamily="18" charset="0"/>
              </a:rPr>
              <a:t>Demonstrate how state-of-the-art simulation, experimental and multidisciplinary approaches will be used to produce nuclear data libraries, </a:t>
            </a:r>
            <a:r>
              <a:rPr lang="en-US" sz="1300" dirty="0" err="1">
                <a:latin typeface="Calibri" panose="020F0502020204030204"/>
                <a:ea typeface="Times New Roman" panose="02020603050405020304" pitchFamily="18" charset="0"/>
              </a:rPr>
              <a:t>capitalising</a:t>
            </a:r>
            <a:r>
              <a:rPr lang="en-US" sz="1300" dirty="0">
                <a:latin typeface="Calibri" panose="020F0502020204030204"/>
                <a:ea typeface="Times New Roman" panose="02020603050405020304" pitchFamily="18" charset="0"/>
              </a:rPr>
              <a:t> on previous Euratom projects and on the international expert community.</a:t>
            </a:r>
          </a:p>
          <a:p>
            <a:pPr marR="0" lvl="0" algn="just"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r>
              <a:rPr lang="en-US" sz="1300" b="1" dirty="0">
                <a:solidFill>
                  <a:srgbClr val="FF0000"/>
                </a:solidFill>
                <a:latin typeface="Calibri" panose="020F0502020204030204"/>
                <a:ea typeface="Times New Roman" panose="02020603050405020304" pitchFamily="18" charset="0"/>
              </a:rPr>
              <a:t>Build upon new nuclear data measurements using innovative instrumentation and detectors, reactor and accelerator‑based neutron sources, improved evaluation, validation and modelling</a:t>
            </a:r>
            <a:r>
              <a:rPr lang="en-US" sz="1300" dirty="0">
                <a:latin typeface="Calibri" panose="020F0502020204030204"/>
                <a:ea typeface="Times New Roman" panose="02020603050405020304" pitchFamily="18" charset="0"/>
              </a:rPr>
              <a:t> in order to achieve the required accuracies to better assess uncertainties and correlations in their evaluation.</a:t>
            </a:r>
          </a:p>
          <a:p>
            <a:pPr marR="0" lvl="0" algn="just"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r>
              <a:rPr lang="en-US" sz="1300" b="1" dirty="0">
                <a:solidFill>
                  <a:srgbClr val="FF0000"/>
                </a:solidFill>
                <a:latin typeface="Calibri" panose="020F0502020204030204"/>
                <a:ea typeface="Times New Roman" panose="02020603050405020304" pitchFamily="18" charset="0"/>
              </a:rPr>
              <a:t>Demonstrate that proposed activities will be applied to the demonstration facilities in the energy and non-energy fields</a:t>
            </a:r>
            <a:r>
              <a:rPr lang="en-US" sz="1300" dirty="0">
                <a:latin typeface="Calibri" panose="020F0502020204030204"/>
                <a:ea typeface="Times New Roman" panose="02020603050405020304" pitchFamily="18" charset="0"/>
              </a:rPr>
              <a:t>, for example innovative design improvements, implementation of advanced fuel cycles, innovative light water reactors and small modular reactors, accident tolerant fuels, </a:t>
            </a:r>
            <a:r>
              <a:rPr lang="en-US" sz="1300" dirty="0" err="1">
                <a:latin typeface="Calibri" panose="020F0502020204030204"/>
                <a:ea typeface="Times New Roman" panose="02020603050405020304" pitchFamily="18" charset="0"/>
              </a:rPr>
              <a:t>optimisation</a:t>
            </a:r>
            <a:r>
              <a:rPr lang="en-US" sz="1300" dirty="0">
                <a:latin typeface="Calibri" panose="020F0502020204030204"/>
                <a:ea typeface="Times New Roman" panose="02020603050405020304" pitchFamily="18" charset="0"/>
              </a:rPr>
              <a:t> of radioactive waste management and geological disposal, production and use of radioisotopes (e.g. high precision nuclear data, for the major actinides present in advanced reactor fuels, to reduce uncertainties on isotopes with new relevance for applications; closing fuel cycles with </a:t>
            </a:r>
            <a:r>
              <a:rPr lang="en-US" sz="1300" dirty="0" err="1">
                <a:latin typeface="Calibri" panose="020F0502020204030204"/>
                <a:ea typeface="Times New Roman" panose="02020603050405020304" pitchFamily="18" charset="0"/>
              </a:rPr>
              <a:t>minimisation</a:t>
            </a:r>
            <a:r>
              <a:rPr lang="en-US" sz="1300" dirty="0">
                <a:latin typeface="Calibri" panose="020F0502020204030204"/>
                <a:ea typeface="Times New Roman" panose="02020603050405020304" pitchFamily="18" charset="0"/>
              </a:rPr>
              <a:t> of radioactive waste).</a:t>
            </a:r>
          </a:p>
          <a:p>
            <a:pPr marR="0" lvl="0" algn="just"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r>
              <a:rPr lang="en-US" sz="1300" b="1" dirty="0">
                <a:solidFill>
                  <a:srgbClr val="FF0000"/>
                </a:solidFill>
                <a:latin typeface="Calibri" panose="020F0502020204030204"/>
                <a:ea typeface="Times New Roman" panose="02020603050405020304" pitchFamily="18" charset="0"/>
              </a:rPr>
              <a:t>Provide tangible contributions in the field of evaluated nuclear data, their testing and validation; develop and validate computer tools in the nuclear data pipeline; contribute to the Joint Evaluated Fission and Fusion (JEFF) evaluated nuclear data file and its production, and as such strengthen Euratom’s nuclear simulation capacities to support the identified High Priority Request List (HPRL) </a:t>
            </a:r>
            <a:r>
              <a:rPr lang="en-US" sz="1300" dirty="0">
                <a:latin typeface="Calibri" panose="020F0502020204030204"/>
                <a:ea typeface="Times New Roman" panose="02020603050405020304" pitchFamily="18" charset="0"/>
              </a:rPr>
              <a:t>of the international evaluation cooperation working parties that monitor priority nuclear data needs for nuclear applications, e.g. OECD Nuclear Energy Agency Working Party on International Nuclear Data Evaluation Cooperation, JEFF and the International Atomic Energy Agency.</a:t>
            </a:r>
            <a:endParaRPr lang="it-IT" b="1" dirty="0">
              <a:solidFill>
                <a:srgbClr val="FF0000"/>
              </a:solidFill>
            </a:endParaRPr>
          </a:p>
        </p:txBody>
      </p:sp>
      <p:pic>
        <p:nvPicPr>
          <p:cNvPr id="10" name="Immagine 9">
            <a:extLst>
              <a:ext uri="{FF2B5EF4-FFF2-40B4-BE49-F238E27FC236}">
                <a16:creationId xmlns:a16="http://schemas.microsoft.com/office/drawing/2014/main" id="{8F7A1F01-A5B7-CDD0-90D8-018C29D462BC}"/>
              </a:ext>
            </a:extLst>
          </p:cNvPr>
          <p:cNvPicPr>
            <a:picLocks noChangeAspect="1"/>
          </p:cNvPicPr>
          <p:nvPr/>
        </p:nvPicPr>
        <p:blipFill>
          <a:blip r:embed="rId3"/>
          <a:stretch>
            <a:fillRect/>
          </a:stretch>
        </p:blipFill>
        <p:spPr>
          <a:xfrm>
            <a:off x="1731733" y="1550056"/>
            <a:ext cx="9377464" cy="1235413"/>
          </a:xfrm>
          <a:prstGeom prst="rect">
            <a:avLst/>
          </a:prstGeom>
        </p:spPr>
      </p:pic>
    </p:spTree>
    <p:extLst>
      <p:ext uri="{BB962C8B-B14F-4D97-AF65-F5344CB8AC3E}">
        <p14:creationId xmlns:p14="http://schemas.microsoft.com/office/powerpoint/2010/main" val="1629043264"/>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Personalizza struttur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14201</TotalTime>
  <Words>3664</Words>
  <Application>Microsoft Office PowerPoint</Application>
  <PresentationFormat>Widescreen</PresentationFormat>
  <Paragraphs>263</Paragraphs>
  <Slides>17</Slides>
  <Notes>13</Notes>
  <HiddenSlides>0</HiddenSlides>
  <MMClips>0</MMClips>
  <ScaleCrop>false</ScaleCrop>
  <HeadingPairs>
    <vt:vector size="6" baseType="variant">
      <vt:variant>
        <vt:lpstr>Caratteri utilizzati</vt:lpstr>
      </vt:variant>
      <vt:variant>
        <vt:i4>5</vt:i4>
      </vt:variant>
      <vt:variant>
        <vt:lpstr>Tema</vt:lpstr>
      </vt:variant>
      <vt:variant>
        <vt:i4>2</vt:i4>
      </vt:variant>
      <vt:variant>
        <vt:lpstr>Titoli diapositive</vt:lpstr>
      </vt:variant>
      <vt:variant>
        <vt:i4>17</vt:i4>
      </vt:variant>
    </vt:vector>
  </HeadingPairs>
  <TitlesOfParts>
    <vt:vector size="24" baseType="lpstr">
      <vt:lpstr>Arial</vt:lpstr>
      <vt:lpstr>Calibri</vt:lpstr>
      <vt:lpstr>Calibri Light</vt:lpstr>
      <vt:lpstr>Times New Roman</vt:lpstr>
      <vt:lpstr>Wingdings</vt:lpstr>
      <vt:lpstr>Tema di Office</vt:lpstr>
      <vt:lpstr>Personalizza struttura</vt:lpstr>
      <vt:lpstr> Il posizionamento e le prospettive italiane nel programma Euratom-Fission</vt:lpstr>
      <vt:lpstr>I risultati Italiani nel WP 2021-2022</vt:lpstr>
      <vt:lpstr>Le parole chiave e le novità proposte nel nuovo WP</vt:lpstr>
      <vt:lpstr>Nuclear safety…</vt:lpstr>
      <vt:lpstr>Nuclear safety (…segue)</vt:lpstr>
      <vt:lpstr>Nuclear safety (…segue)</vt:lpstr>
      <vt:lpstr>Nuclear safety (…segue)</vt:lpstr>
      <vt:lpstr>Nuclear safety (…segue)</vt:lpstr>
      <vt:lpstr>Nuclear safety (…segue)</vt:lpstr>
      <vt:lpstr>Safe spent fuel and radioactive waste management, decommissioning</vt:lpstr>
      <vt:lpstr>Nuclear science and ionising radiation applications, radiation protection, and emergency preparedness…</vt:lpstr>
      <vt:lpstr>Nuclear science and ionising radiation applications, radiation protection, and emergency preparedness (…segue)</vt:lpstr>
      <vt:lpstr>Nuclear science and ionising radiation applications, radiation protection, and emergency preparedness (…segue)</vt:lpstr>
      <vt:lpstr>Nuclear science and ionising radiation applications, radiation protection, and emergency preparedness (…segue)</vt:lpstr>
      <vt:lpstr>Other actions not subject to calls for proposals…</vt:lpstr>
      <vt:lpstr>Ma non dimentichiamo</vt:lpstr>
      <vt:lpstr> Grazie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Marco Ripani</dc:creator>
  <cp:lastModifiedBy>Marco Ripani</cp:lastModifiedBy>
  <cp:revision>92</cp:revision>
  <dcterms:created xsi:type="dcterms:W3CDTF">2023-01-17T16:32:12Z</dcterms:created>
  <dcterms:modified xsi:type="dcterms:W3CDTF">2023-05-29T13:43:59Z</dcterms:modified>
</cp:coreProperties>
</file>