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0" r:id="rId5"/>
    <p:sldMasterId id="2147483651" r:id="rId6"/>
    <p:sldMasterId id="2147483660" r:id="rId7"/>
    <p:sldMasterId id="2147483665" r:id="rId8"/>
    <p:sldMasterId id="2147483672" r:id="rId9"/>
    <p:sldMasterId id="2147483674" r:id="rId10"/>
  </p:sldMasterIdLst>
  <p:notesMasterIdLst>
    <p:notesMasterId r:id="rId24"/>
  </p:notesMasterIdLst>
  <p:sldIdLst>
    <p:sldId id="256" r:id="rId11"/>
    <p:sldId id="832" r:id="rId12"/>
    <p:sldId id="842" r:id="rId13"/>
    <p:sldId id="837" r:id="rId14"/>
    <p:sldId id="839" r:id="rId15"/>
    <p:sldId id="840" r:id="rId16"/>
    <p:sldId id="841" r:id="rId17"/>
    <p:sldId id="833" r:id="rId18"/>
    <p:sldId id="843" r:id="rId19"/>
    <p:sldId id="844" r:id="rId20"/>
    <p:sldId id="261" r:id="rId21"/>
    <p:sldId id="845" r:id="rId22"/>
    <p:sldId id="838"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B046"/>
    <a:srgbClr val="3E64AF"/>
    <a:srgbClr val="C15208"/>
    <a:srgbClr val="60B146"/>
    <a:srgbClr val="EB701D"/>
    <a:srgbClr val="27AAE1"/>
    <a:srgbClr val="848588"/>
    <a:srgbClr val="FFFFFF"/>
    <a:srgbClr val="ED721F"/>
    <a:srgbClr val="C181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28"/>
    <p:restoredTop sz="93817" autoAdjust="0"/>
  </p:normalViewPr>
  <p:slideViewPr>
    <p:cSldViewPr snapToGrid="0">
      <p:cViewPr varScale="1">
        <p:scale>
          <a:sx n="58" d="100"/>
          <a:sy n="58" d="100"/>
        </p:scale>
        <p:origin x="6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9.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A893FC-628C-4EB4-B102-171F1BAE3AEA}" type="datetimeFigureOut">
              <a:rPr lang="it-IT" smtClean="0"/>
              <a:t>29/05/2023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1C275-6FD7-4859-A4AF-2CD5E9B85F35}" type="slidenum">
              <a:rPr lang="it-IT" smtClean="0"/>
              <a:t>‹N›</a:t>
            </a:fld>
            <a:endParaRPr lang="it-IT"/>
          </a:p>
        </p:txBody>
      </p:sp>
    </p:spTree>
    <p:extLst>
      <p:ext uri="{BB962C8B-B14F-4D97-AF65-F5344CB8AC3E}">
        <p14:creationId xmlns:p14="http://schemas.microsoft.com/office/powerpoint/2010/main" val="409494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1</a:t>
            </a:fld>
            <a:endParaRPr lang="it-IT" dirty="0"/>
          </a:p>
        </p:txBody>
      </p:sp>
    </p:spTree>
    <p:extLst>
      <p:ext uri="{BB962C8B-B14F-4D97-AF65-F5344CB8AC3E}">
        <p14:creationId xmlns:p14="http://schemas.microsoft.com/office/powerpoint/2010/main" val="26847124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10</a:t>
            </a:fld>
            <a:endParaRPr lang="it-IT" dirty="0"/>
          </a:p>
        </p:txBody>
      </p:sp>
    </p:spTree>
    <p:extLst>
      <p:ext uri="{BB962C8B-B14F-4D97-AF65-F5344CB8AC3E}">
        <p14:creationId xmlns:p14="http://schemas.microsoft.com/office/powerpoint/2010/main" val="228904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12</a:t>
            </a:fld>
            <a:endParaRPr lang="it-IT" dirty="0"/>
          </a:p>
        </p:txBody>
      </p:sp>
    </p:spTree>
    <p:extLst>
      <p:ext uri="{BB962C8B-B14F-4D97-AF65-F5344CB8AC3E}">
        <p14:creationId xmlns:p14="http://schemas.microsoft.com/office/powerpoint/2010/main" val="1746416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13</a:t>
            </a:fld>
            <a:endParaRPr lang="it-IT" dirty="0"/>
          </a:p>
        </p:txBody>
      </p:sp>
    </p:spTree>
    <p:extLst>
      <p:ext uri="{BB962C8B-B14F-4D97-AF65-F5344CB8AC3E}">
        <p14:creationId xmlns:p14="http://schemas.microsoft.com/office/powerpoint/2010/main" val="2034096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2</a:t>
            </a:fld>
            <a:endParaRPr lang="it-IT" dirty="0"/>
          </a:p>
        </p:txBody>
      </p:sp>
    </p:spTree>
    <p:extLst>
      <p:ext uri="{BB962C8B-B14F-4D97-AF65-F5344CB8AC3E}">
        <p14:creationId xmlns:p14="http://schemas.microsoft.com/office/powerpoint/2010/main" val="3282973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3</a:t>
            </a:fld>
            <a:endParaRPr lang="it-IT" dirty="0"/>
          </a:p>
        </p:txBody>
      </p:sp>
    </p:spTree>
    <p:extLst>
      <p:ext uri="{BB962C8B-B14F-4D97-AF65-F5344CB8AC3E}">
        <p14:creationId xmlns:p14="http://schemas.microsoft.com/office/powerpoint/2010/main" val="279999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4</a:t>
            </a:fld>
            <a:endParaRPr lang="it-IT" dirty="0"/>
          </a:p>
        </p:txBody>
      </p:sp>
    </p:spTree>
    <p:extLst>
      <p:ext uri="{BB962C8B-B14F-4D97-AF65-F5344CB8AC3E}">
        <p14:creationId xmlns:p14="http://schemas.microsoft.com/office/powerpoint/2010/main" val="1042014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5</a:t>
            </a:fld>
            <a:endParaRPr lang="it-IT" dirty="0"/>
          </a:p>
        </p:txBody>
      </p:sp>
    </p:spTree>
    <p:extLst>
      <p:ext uri="{BB962C8B-B14F-4D97-AF65-F5344CB8AC3E}">
        <p14:creationId xmlns:p14="http://schemas.microsoft.com/office/powerpoint/2010/main" val="15589930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6</a:t>
            </a:fld>
            <a:endParaRPr lang="it-IT" dirty="0"/>
          </a:p>
        </p:txBody>
      </p:sp>
    </p:spTree>
    <p:extLst>
      <p:ext uri="{BB962C8B-B14F-4D97-AF65-F5344CB8AC3E}">
        <p14:creationId xmlns:p14="http://schemas.microsoft.com/office/powerpoint/2010/main" val="1452494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7</a:t>
            </a:fld>
            <a:endParaRPr lang="it-IT" dirty="0"/>
          </a:p>
        </p:txBody>
      </p:sp>
    </p:spTree>
    <p:extLst>
      <p:ext uri="{BB962C8B-B14F-4D97-AF65-F5344CB8AC3E}">
        <p14:creationId xmlns:p14="http://schemas.microsoft.com/office/powerpoint/2010/main" val="898884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8</a:t>
            </a:fld>
            <a:endParaRPr lang="it-IT" dirty="0"/>
          </a:p>
        </p:txBody>
      </p:sp>
    </p:spTree>
    <p:extLst>
      <p:ext uri="{BB962C8B-B14F-4D97-AF65-F5344CB8AC3E}">
        <p14:creationId xmlns:p14="http://schemas.microsoft.com/office/powerpoint/2010/main" val="2389089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As previously said, the current situation on decommissioning suggests that Research and Innovation aimed at more efficient and effective decommissioning technologies and processes could bring significant benefits to current and future D&amp;D projects</a:t>
            </a:r>
          </a:p>
          <a:p>
            <a:r>
              <a:rPr lang="en-US" dirty="0"/>
              <a:t>International cooperation and information exchange bring mutual benefits to the Parties in terms of increased safety, effectiveness and efficiency of technical action and optimization of time and costs.</a:t>
            </a:r>
          </a:p>
          <a:p>
            <a:r>
              <a:rPr lang="en-US" dirty="0"/>
              <a:t>For this reason, Sogin has a specific area who is in charge for research and development activities and we are partner of different research projects funded by the European Commission that are here listed.</a:t>
            </a:r>
          </a:p>
          <a:p>
            <a:endParaRPr lang="it-IT" dirty="0"/>
          </a:p>
        </p:txBody>
      </p:sp>
      <p:sp>
        <p:nvSpPr>
          <p:cNvPr id="4" name="Segnaposto numero diapositiva 3"/>
          <p:cNvSpPr>
            <a:spLocks noGrp="1"/>
          </p:cNvSpPr>
          <p:nvPr>
            <p:ph type="sldNum" sz="quarter" idx="5"/>
          </p:nvPr>
        </p:nvSpPr>
        <p:spPr/>
        <p:txBody>
          <a:bodyPr/>
          <a:lstStyle/>
          <a:p>
            <a:fld id="{D451C275-6FD7-4859-A4AF-2CD5E9B85F35}" type="slidenum">
              <a:rPr lang="it-IT" smtClean="0"/>
              <a:t>9</a:t>
            </a:fld>
            <a:endParaRPr lang="it-IT" dirty="0"/>
          </a:p>
        </p:txBody>
      </p:sp>
    </p:spTree>
    <p:extLst>
      <p:ext uri="{BB962C8B-B14F-4D97-AF65-F5344CB8AC3E}">
        <p14:creationId xmlns:p14="http://schemas.microsoft.com/office/powerpoint/2010/main" val="3558397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7" name="Segnaposto titolo 1"/>
          <p:cNvSpPr>
            <a:spLocks noGrp="1"/>
          </p:cNvSpPr>
          <p:nvPr>
            <p:ph type="title" hasCustomPrompt="1"/>
          </p:nvPr>
        </p:nvSpPr>
        <p:spPr>
          <a:xfrm>
            <a:off x="5441795" y="2710061"/>
            <a:ext cx="6051706" cy="2100064"/>
          </a:xfrm>
          <a:prstGeom prst="rect">
            <a:avLst/>
          </a:prstGeom>
        </p:spPr>
        <p:txBody>
          <a:bodyPr vert="horz" lIns="91440" tIns="45720" rIns="91440" bIns="45720" rtlCol="0" anchor="ctr">
            <a:normAutofit/>
          </a:bodyPr>
          <a:lstStyle>
            <a:lvl1pPr>
              <a:defRPr/>
            </a:lvl1pPr>
          </a:lstStyle>
          <a:p>
            <a:r>
              <a:rPr lang="it-IT"/>
              <a:t>Click to </a:t>
            </a:r>
            <a:r>
              <a:rPr lang="it-IT" err="1"/>
              <a:t>insert</a:t>
            </a:r>
            <a:r>
              <a:rPr lang="it-IT"/>
              <a:t> the </a:t>
            </a:r>
            <a:r>
              <a:rPr lang="it-IT" err="1"/>
              <a:t>title</a:t>
            </a:r>
            <a:endParaRPr lang="it-IT"/>
          </a:p>
        </p:txBody>
      </p:sp>
      <p:sp>
        <p:nvSpPr>
          <p:cNvPr id="6" name="Segnaposto testo 5"/>
          <p:cNvSpPr>
            <a:spLocks noGrp="1"/>
          </p:cNvSpPr>
          <p:nvPr>
            <p:ph type="body" sz="quarter" idx="10" hasCustomPrompt="1"/>
          </p:nvPr>
        </p:nvSpPr>
        <p:spPr>
          <a:xfrm>
            <a:off x="5441795" y="5295900"/>
            <a:ext cx="2413000" cy="482600"/>
          </a:xfrm>
          <a:prstGeom prst="rect">
            <a:avLst/>
          </a:prstGeom>
        </p:spPr>
        <p:txBody>
          <a:bodyPr/>
          <a:lstStyle>
            <a:lvl1pPr marL="0" indent="0">
              <a:buNone/>
              <a:defRPr sz="1600" b="1">
                <a:solidFill>
                  <a:schemeClr val="tx1">
                    <a:lumMod val="65000"/>
                    <a:lumOff val="35000"/>
                  </a:schemeClr>
                </a:solidFill>
                <a:latin typeface="Century Gothic" panose="020B0502020202020204" pitchFamily="34" charset="0"/>
              </a:defRPr>
            </a:lvl1pPr>
            <a:lvl2pPr marL="457200" indent="0">
              <a:buNone/>
              <a:defRPr sz="1600">
                <a:latin typeface="Century Gothic" panose="020B0502020202020204" pitchFamily="34" charset="0"/>
              </a:defRPr>
            </a:lvl2pPr>
            <a:lvl3pPr marL="914400" indent="0">
              <a:buNone/>
              <a:defRPr sz="1600">
                <a:latin typeface="Century Gothic" panose="020B0502020202020204" pitchFamily="34" charset="0"/>
              </a:defRPr>
            </a:lvl3pPr>
            <a:lvl4pPr marL="1371600" indent="0">
              <a:buNone/>
              <a:defRPr sz="1600">
                <a:latin typeface="Century Gothic" panose="020B0502020202020204" pitchFamily="34" charset="0"/>
              </a:defRPr>
            </a:lvl4pPr>
            <a:lvl5pPr marL="1828800" indent="0">
              <a:buNone/>
              <a:defRPr sz="1600">
                <a:latin typeface="Century Gothic" panose="020B0502020202020204" pitchFamily="34" charset="0"/>
              </a:defRPr>
            </a:lvl5pPr>
          </a:lstStyle>
          <a:p>
            <a:pPr lvl="0"/>
            <a:r>
              <a:rPr lang="it-IT" err="1"/>
              <a:t>Department</a:t>
            </a:r>
            <a:endParaRPr lang="it-IT"/>
          </a:p>
        </p:txBody>
      </p:sp>
      <p:sp>
        <p:nvSpPr>
          <p:cNvPr id="8" name="Segnaposto testo 5"/>
          <p:cNvSpPr>
            <a:spLocks noGrp="1"/>
          </p:cNvSpPr>
          <p:nvPr>
            <p:ph type="body" sz="quarter" idx="11" hasCustomPrompt="1"/>
          </p:nvPr>
        </p:nvSpPr>
        <p:spPr>
          <a:xfrm>
            <a:off x="8285357" y="5295900"/>
            <a:ext cx="3208144" cy="482600"/>
          </a:xfrm>
          <a:prstGeom prst="rect">
            <a:avLst/>
          </a:prstGeom>
        </p:spPr>
        <p:txBody>
          <a:bodyPr/>
          <a:lstStyle>
            <a:lvl1pPr marL="0" indent="0">
              <a:buNone/>
              <a:defRPr sz="1600" b="1">
                <a:solidFill>
                  <a:schemeClr val="tx1">
                    <a:lumMod val="65000"/>
                    <a:lumOff val="35000"/>
                  </a:schemeClr>
                </a:solidFill>
                <a:latin typeface="Century Gothic" panose="020B0502020202020204" pitchFamily="34" charset="0"/>
              </a:defRPr>
            </a:lvl1pPr>
            <a:lvl2pPr marL="457200" indent="0">
              <a:buNone/>
              <a:defRPr sz="1600">
                <a:latin typeface="Century Gothic" panose="020B0502020202020204" pitchFamily="34" charset="0"/>
              </a:defRPr>
            </a:lvl2pPr>
            <a:lvl3pPr marL="914400" indent="0">
              <a:buNone/>
              <a:defRPr sz="1600">
                <a:latin typeface="Century Gothic" panose="020B0502020202020204" pitchFamily="34" charset="0"/>
              </a:defRPr>
            </a:lvl3pPr>
            <a:lvl4pPr marL="1371600" indent="0">
              <a:buNone/>
              <a:defRPr sz="1600">
                <a:latin typeface="Century Gothic" panose="020B0502020202020204" pitchFamily="34" charset="0"/>
              </a:defRPr>
            </a:lvl4pPr>
            <a:lvl5pPr marL="1828800" indent="0">
              <a:buNone/>
              <a:defRPr sz="1600">
                <a:latin typeface="Century Gothic" panose="020B0502020202020204" pitchFamily="34" charset="0"/>
              </a:defRPr>
            </a:lvl5pPr>
          </a:lstStyle>
          <a:p>
            <a:pPr lvl="0"/>
            <a:r>
              <a:rPr lang="it-IT" err="1"/>
              <a:t>Venue</a:t>
            </a:r>
            <a:r>
              <a:rPr lang="it-IT"/>
              <a:t>, Date</a:t>
            </a:r>
          </a:p>
        </p:txBody>
      </p:sp>
    </p:spTree>
    <p:extLst>
      <p:ext uri="{BB962C8B-B14F-4D97-AF65-F5344CB8AC3E}">
        <p14:creationId xmlns:p14="http://schemas.microsoft.com/office/powerpoint/2010/main" val="1131388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6"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3"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4"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5"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21345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hasCustomPrompt="1"/>
          </p:nvPr>
        </p:nvSpPr>
        <p:spPr>
          <a:xfrm>
            <a:off x="5183188" y="1620001"/>
            <a:ext cx="6744770" cy="4248988"/>
          </a:xfrm>
          <a:prstGeom prst="rect">
            <a:avLst/>
          </a:prstGeo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testo 3"/>
          <p:cNvSpPr>
            <a:spLocks noGrp="1"/>
          </p:cNvSpPr>
          <p:nvPr>
            <p:ph type="body" sz="half" idx="2" hasCustomPrompt="1"/>
          </p:nvPr>
        </p:nvSpPr>
        <p:spPr>
          <a:xfrm>
            <a:off x="1020726" y="1620001"/>
            <a:ext cx="3751299" cy="4248987"/>
          </a:xfrm>
          <a:prstGeom prst="rect">
            <a:avLst/>
          </a:prstGeom>
        </p:spPr>
        <p:txBody>
          <a:bodyPr/>
          <a:lstStyle>
            <a:lvl1pPr marL="0" indent="0">
              <a:buNone/>
              <a:defRPr sz="16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Click to </a:t>
            </a:r>
            <a:r>
              <a:rPr lang="it-IT" err="1"/>
              <a:t>insert</a:t>
            </a:r>
            <a:r>
              <a:rPr lang="it-IT"/>
              <a:t> text</a:t>
            </a:r>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7"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1744878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3" name="Sottotitolo 2"/>
          <p:cNvSpPr>
            <a:spLocks noGrp="1"/>
          </p:cNvSpPr>
          <p:nvPr>
            <p:ph type="subTitle" idx="1" hasCustomPrompt="1"/>
          </p:nvPr>
        </p:nvSpPr>
        <p:spPr>
          <a:xfrm>
            <a:off x="1020726" y="1621409"/>
            <a:ext cx="10907232" cy="4400249"/>
          </a:xfrm>
          <a:prstGeom prst="rect">
            <a:avLst/>
          </a:prstGeom>
        </p:spPr>
        <p:txBody>
          <a:bodyPr/>
          <a:lstStyle>
            <a:lvl1pPr marL="0" indent="0" algn="ctr">
              <a:buNone/>
              <a:defRPr sz="24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Click to </a:t>
            </a:r>
            <a:r>
              <a:rPr lang="it-IT" err="1"/>
              <a:t>insert</a:t>
            </a:r>
            <a:r>
              <a:rPr lang="it-IT"/>
              <a:t> text</a:t>
            </a:r>
          </a:p>
        </p:txBody>
      </p:sp>
      <p:sp>
        <p:nvSpPr>
          <p:cNvPr id="7"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8"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4"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9"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3205701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hasCustomPrompt="1"/>
          </p:nvPr>
        </p:nvSpPr>
        <p:spPr>
          <a:xfrm>
            <a:off x="1020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contenuto 3"/>
          <p:cNvSpPr>
            <a:spLocks noGrp="1"/>
          </p:cNvSpPr>
          <p:nvPr>
            <p:ph sz="half" idx="2" hasCustomPrompt="1"/>
          </p:nvPr>
        </p:nvSpPr>
        <p:spPr>
          <a:xfrm>
            <a:off x="6354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10"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11"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1196307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6"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5"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7"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8"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194607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hasCustomPrompt="1"/>
          </p:nvPr>
        </p:nvSpPr>
        <p:spPr>
          <a:xfrm>
            <a:off x="5183188" y="1620001"/>
            <a:ext cx="6744770" cy="4248988"/>
          </a:xfrm>
          <a:prstGeom prst="rect">
            <a:avLst/>
          </a:prstGeo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testo 3"/>
          <p:cNvSpPr>
            <a:spLocks noGrp="1"/>
          </p:cNvSpPr>
          <p:nvPr>
            <p:ph type="body" sz="half" idx="2" hasCustomPrompt="1"/>
          </p:nvPr>
        </p:nvSpPr>
        <p:spPr>
          <a:xfrm>
            <a:off x="1020726" y="1620001"/>
            <a:ext cx="3751299" cy="4248987"/>
          </a:xfrm>
          <a:prstGeom prst="rect">
            <a:avLst/>
          </a:prstGeom>
        </p:spPr>
        <p:txBody>
          <a:bodyPr/>
          <a:lstStyle>
            <a:lvl1pPr marL="0" indent="0">
              <a:buNone/>
              <a:defRPr sz="16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Click to </a:t>
            </a:r>
            <a:r>
              <a:rPr lang="it-IT" err="1"/>
              <a:t>insert</a:t>
            </a:r>
            <a:r>
              <a:rPr lang="it-IT"/>
              <a:t> text</a:t>
            </a:r>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10"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11"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2528319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4101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196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egnaposto titolo 1"/>
          <p:cNvSpPr>
            <a:spLocks noGrp="1"/>
          </p:cNvSpPr>
          <p:nvPr>
            <p:ph type="title" hasCustomPrompt="1"/>
          </p:nvPr>
        </p:nvSpPr>
        <p:spPr>
          <a:xfrm>
            <a:off x="5441795" y="2710061"/>
            <a:ext cx="6051706" cy="2100064"/>
          </a:xfrm>
          <a:prstGeom prst="rect">
            <a:avLst/>
          </a:prstGeom>
        </p:spPr>
        <p:txBody>
          <a:bodyPr vert="horz" lIns="91440" tIns="45720" rIns="91440" bIns="45720" rtlCol="0" anchor="ctr">
            <a:normAutofit/>
          </a:bodyPr>
          <a:lstStyle>
            <a:lvl1pPr>
              <a:defRPr/>
            </a:lvl1pPr>
          </a:lstStyle>
          <a:p>
            <a:r>
              <a:rPr lang="it-IT"/>
              <a:t>Click to </a:t>
            </a:r>
            <a:r>
              <a:rPr lang="it-IT" err="1"/>
              <a:t>insert</a:t>
            </a:r>
            <a:r>
              <a:rPr lang="it-IT"/>
              <a:t> the </a:t>
            </a:r>
            <a:r>
              <a:rPr lang="it-IT" err="1"/>
              <a:t>title</a:t>
            </a:r>
            <a:endParaRPr lang="it-IT"/>
          </a:p>
        </p:txBody>
      </p:sp>
      <p:sp>
        <p:nvSpPr>
          <p:cNvPr id="5" name="Segnaposto testo 5"/>
          <p:cNvSpPr>
            <a:spLocks noGrp="1"/>
          </p:cNvSpPr>
          <p:nvPr>
            <p:ph type="body" sz="quarter" idx="10" hasCustomPrompt="1"/>
          </p:nvPr>
        </p:nvSpPr>
        <p:spPr>
          <a:xfrm>
            <a:off x="5441795" y="5295900"/>
            <a:ext cx="2413000" cy="482600"/>
          </a:xfrm>
          <a:prstGeom prst="rect">
            <a:avLst/>
          </a:prstGeom>
        </p:spPr>
        <p:txBody>
          <a:bodyPr/>
          <a:lstStyle>
            <a:lvl1pPr marL="0" indent="0">
              <a:buNone/>
              <a:defRPr sz="1600" b="1">
                <a:solidFill>
                  <a:schemeClr val="bg1"/>
                </a:solidFill>
                <a:latin typeface="Century Gothic" panose="020B0502020202020204" pitchFamily="34" charset="0"/>
              </a:defRPr>
            </a:lvl1pPr>
            <a:lvl2pPr marL="457200" indent="0">
              <a:buNone/>
              <a:defRPr sz="1600">
                <a:latin typeface="Century Gothic" panose="020B0502020202020204" pitchFamily="34" charset="0"/>
              </a:defRPr>
            </a:lvl2pPr>
            <a:lvl3pPr marL="914400" indent="0">
              <a:buNone/>
              <a:defRPr sz="1600">
                <a:latin typeface="Century Gothic" panose="020B0502020202020204" pitchFamily="34" charset="0"/>
              </a:defRPr>
            </a:lvl3pPr>
            <a:lvl4pPr marL="1371600" indent="0">
              <a:buNone/>
              <a:defRPr sz="1600">
                <a:latin typeface="Century Gothic" panose="020B0502020202020204" pitchFamily="34" charset="0"/>
              </a:defRPr>
            </a:lvl4pPr>
            <a:lvl5pPr marL="1828800" indent="0">
              <a:buNone/>
              <a:defRPr sz="1600">
                <a:latin typeface="Century Gothic" panose="020B0502020202020204" pitchFamily="34" charset="0"/>
              </a:defRPr>
            </a:lvl5pPr>
          </a:lstStyle>
          <a:p>
            <a:pPr lvl="0"/>
            <a:r>
              <a:rPr lang="it-IT" err="1"/>
              <a:t>Department</a:t>
            </a:r>
            <a:endParaRPr lang="it-IT"/>
          </a:p>
        </p:txBody>
      </p:sp>
      <p:sp>
        <p:nvSpPr>
          <p:cNvPr id="9" name="Segnaposto testo 5"/>
          <p:cNvSpPr>
            <a:spLocks noGrp="1"/>
          </p:cNvSpPr>
          <p:nvPr>
            <p:ph type="body" sz="quarter" idx="11" hasCustomPrompt="1"/>
          </p:nvPr>
        </p:nvSpPr>
        <p:spPr>
          <a:xfrm>
            <a:off x="8285357" y="5295900"/>
            <a:ext cx="3208144" cy="482600"/>
          </a:xfrm>
          <a:prstGeom prst="rect">
            <a:avLst/>
          </a:prstGeom>
        </p:spPr>
        <p:txBody>
          <a:bodyPr/>
          <a:lstStyle>
            <a:lvl1pPr marL="0" indent="0">
              <a:buNone/>
              <a:defRPr sz="1600" b="1">
                <a:solidFill>
                  <a:schemeClr val="bg1"/>
                </a:solidFill>
                <a:latin typeface="Century Gothic" panose="020B0502020202020204" pitchFamily="34" charset="0"/>
              </a:defRPr>
            </a:lvl1pPr>
            <a:lvl2pPr marL="457200" indent="0">
              <a:buNone/>
              <a:defRPr sz="1600">
                <a:latin typeface="Century Gothic" panose="020B0502020202020204" pitchFamily="34" charset="0"/>
              </a:defRPr>
            </a:lvl2pPr>
            <a:lvl3pPr marL="914400" indent="0">
              <a:buNone/>
              <a:defRPr sz="1600">
                <a:latin typeface="Century Gothic" panose="020B0502020202020204" pitchFamily="34" charset="0"/>
              </a:defRPr>
            </a:lvl3pPr>
            <a:lvl4pPr marL="1371600" indent="0">
              <a:buNone/>
              <a:defRPr sz="1600">
                <a:latin typeface="Century Gothic" panose="020B0502020202020204" pitchFamily="34" charset="0"/>
              </a:defRPr>
            </a:lvl4pPr>
            <a:lvl5pPr marL="1828800" indent="0">
              <a:buNone/>
              <a:defRPr sz="1600">
                <a:latin typeface="Century Gothic" panose="020B0502020202020204" pitchFamily="34" charset="0"/>
              </a:defRPr>
            </a:lvl5pPr>
          </a:lstStyle>
          <a:p>
            <a:pPr lvl="0"/>
            <a:r>
              <a:rPr lang="it-IT" err="1"/>
              <a:t>Venue</a:t>
            </a:r>
            <a:r>
              <a:rPr lang="it-IT"/>
              <a:t>, Date</a:t>
            </a:r>
          </a:p>
        </p:txBody>
      </p:sp>
    </p:spTree>
    <p:extLst>
      <p:ext uri="{BB962C8B-B14F-4D97-AF65-F5344CB8AC3E}">
        <p14:creationId xmlns:p14="http://schemas.microsoft.com/office/powerpoint/2010/main" val="1719264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3" name="Sottotitolo 2"/>
          <p:cNvSpPr>
            <a:spLocks noGrp="1"/>
          </p:cNvSpPr>
          <p:nvPr>
            <p:ph type="subTitle" idx="1" hasCustomPrompt="1"/>
          </p:nvPr>
        </p:nvSpPr>
        <p:spPr>
          <a:xfrm>
            <a:off x="1020726" y="1621409"/>
            <a:ext cx="10907232" cy="4400249"/>
          </a:xfrm>
          <a:prstGeom prst="rect">
            <a:avLst/>
          </a:prstGeom>
        </p:spPr>
        <p:txBody>
          <a:bodyPr/>
          <a:lstStyle>
            <a:lvl1pPr marL="0" indent="0" algn="ctr">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Click to </a:t>
            </a:r>
            <a:r>
              <a:rPr lang="it-IT" err="1"/>
              <a:t>insert</a:t>
            </a:r>
            <a:r>
              <a:rPr lang="it-IT"/>
              <a:t> text</a:t>
            </a:r>
          </a:p>
        </p:txBody>
      </p:sp>
      <p:sp>
        <p:nvSpPr>
          <p:cNvPr id="7"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8"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5" name="Segnaposto testo 3"/>
          <p:cNvSpPr>
            <a:spLocks noGrp="1"/>
          </p:cNvSpPr>
          <p:nvPr>
            <p:ph type="body" sz="quarter" idx="10" hasCustomPrompt="1"/>
          </p:nvPr>
        </p:nvSpPr>
        <p:spPr>
          <a:xfrm>
            <a:off x="1935125" y="6368264"/>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a:t>Public Use</a:t>
            </a:r>
          </a:p>
        </p:txBody>
      </p:sp>
      <p:sp>
        <p:nvSpPr>
          <p:cNvPr id="4"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305442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hasCustomPrompt="1"/>
          </p:nvPr>
        </p:nvSpPr>
        <p:spPr>
          <a:xfrm>
            <a:off x="1020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contenuto 3"/>
          <p:cNvSpPr>
            <a:spLocks noGrp="1"/>
          </p:cNvSpPr>
          <p:nvPr>
            <p:ph sz="half" idx="2" hasCustomPrompt="1"/>
          </p:nvPr>
        </p:nvSpPr>
        <p:spPr>
          <a:xfrm>
            <a:off x="6354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10"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254001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6"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3"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4"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7"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852516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hasCustomPrompt="1"/>
          </p:nvPr>
        </p:nvSpPr>
        <p:spPr>
          <a:xfrm>
            <a:off x="5183188" y="1620001"/>
            <a:ext cx="6744770" cy="4248988"/>
          </a:xfrm>
          <a:prstGeom prst="rect">
            <a:avLst/>
          </a:prstGeom>
        </p:spPr>
        <p:txBody>
          <a:bodyPr/>
          <a:lstStyle>
            <a:lvl1pPr>
              <a:defRPr sz="3200">
                <a:solidFill>
                  <a:schemeClr val="tx1">
                    <a:lumMod val="85000"/>
                    <a:lumOff val="15000"/>
                  </a:schemeClr>
                </a:solidFill>
              </a:defRPr>
            </a:lvl1pPr>
            <a:lvl2pPr>
              <a:defRPr sz="2800">
                <a:solidFill>
                  <a:schemeClr val="tx1">
                    <a:lumMod val="85000"/>
                    <a:lumOff val="15000"/>
                  </a:schemeClr>
                </a:solidFill>
              </a:defRPr>
            </a:lvl2pPr>
            <a:lvl3pPr>
              <a:defRPr sz="2400">
                <a:solidFill>
                  <a:schemeClr val="tx1">
                    <a:lumMod val="85000"/>
                    <a:lumOff val="15000"/>
                  </a:schemeClr>
                </a:solidFill>
              </a:defRPr>
            </a:lvl3pPr>
            <a:lvl4pPr>
              <a:defRPr sz="2000">
                <a:solidFill>
                  <a:schemeClr val="tx1">
                    <a:lumMod val="85000"/>
                    <a:lumOff val="15000"/>
                  </a:schemeClr>
                </a:solidFill>
              </a:defRPr>
            </a:lvl4pPr>
            <a:lvl5pPr>
              <a:defRPr sz="2000">
                <a:solidFill>
                  <a:schemeClr val="tx1">
                    <a:lumMod val="85000"/>
                    <a:lumOff val="15000"/>
                  </a:schemeClr>
                </a:solidFill>
              </a:defRPr>
            </a:lvl5pPr>
            <a:lvl6pPr>
              <a:defRPr sz="2000"/>
            </a:lvl6pPr>
            <a:lvl7pPr>
              <a:defRPr sz="2000"/>
            </a:lvl7pPr>
            <a:lvl8pPr>
              <a:defRPr sz="2000"/>
            </a:lvl8pPr>
            <a:lvl9pPr>
              <a:defRPr sz="2000"/>
            </a:lvl9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testo 3"/>
          <p:cNvSpPr>
            <a:spLocks noGrp="1"/>
          </p:cNvSpPr>
          <p:nvPr>
            <p:ph type="body" sz="half" idx="2" hasCustomPrompt="1"/>
          </p:nvPr>
        </p:nvSpPr>
        <p:spPr>
          <a:xfrm>
            <a:off x="1020726" y="1620001"/>
            <a:ext cx="3751299" cy="4248987"/>
          </a:xfrm>
          <a:prstGeom prst="rect">
            <a:avLst/>
          </a:prstGeom>
        </p:spPr>
        <p:txBody>
          <a:bodyPr/>
          <a:lstStyle>
            <a:lvl1pPr marL="0" indent="0">
              <a:buNone/>
              <a:defRPr sz="1600">
                <a:solidFill>
                  <a:schemeClr val="tx1">
                    <a:lumMod val="85000"/>
                    <a:lumOff val="1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Click to </a:t>
            </a:r>
            <a:r>
              <a:rPr lang="it-IT" err="1"/>
              <a:t>insert</a:t>
            </a:r>
            <a:r>
              <a:rPr lang="it-IT"/>
              <a:t> text</a:t>
            </a:r>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10"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340677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Intestazione sezione">
    <p:spTree>
      <p:nvGrpSpPr>
        <p:cNvPr id="1" name=""/>
        <p:cNvGrpSpPr/>
        <p:nvPr/>
      </p:nvGrpSpPr>
      <p:grpSpPr>
        <a:xfrm>
          <a:off x="0" y="0"/>
          <a:ext cx="0" cy="0"/>
          <a:chOff x="0" y="0"/>
          <a:chExt cx="0" cy="0"/>
        </a:xfrm>
      </p:grpSpPr>
      <p:sp>
        <p:nvSpPr>
          <p:cNvPr id="3" name="Segnaposto numero diapositiva 5"/>
          <p:cNvSpPr>
            <a:spLocks noGrp="1"/>
          </p:cNvSpPr>
          <p:nvPr>
            <p:ph type="sldNum" sz="quarter" idx="4"/>
          </p:nvPr>
        </p:nvSpPr>
        <p:spPr>
          <a:xfrm>
            <a:off x="10353039" y="6356351"/>
            <a:ext cx="1537703" cy="365125"/>
          </a:xfrm>
          <a:prstGeom prst="rect">
            <a:avLst/>
          </a:prstGeom>
        </p:spPr>
        <p:txBody>
          <a:bodyPr vert="horz" lIns="91440" tIns="45720" rIns="91440" bIns="45720" rtlCol="0" anchor="ctr"/>
          <a:lstStyle>
            <a:lvl1pPr algn="r">
              <a:defRPr sz="1200">
                <a:solidFill>
                  <a:schemeClr val="bg1"/>
                </a:solidFill>
                <a:latin typeface="Century Gothic" panose="020B0502020202020204" pitchFamily="34" charset="0"/>
              </a:defRPr>
            </a:lvl1pPr>
          </a:lstStyle>
          <a:p>
            <a:fld id="{B2DE9895-7859-46F6-A6BC-CA24EA03DA05}" type="slidenum">
              <a:rPr lang="it-IT" smtClean="0"/>
              <a:pPr/>
              <a:t>‹N›</a:t>
            </a:fld>
            <a:endParaRPr lang="it-IT"/>
          </a:p>
        </p:txBody>
      </p:sp>
      <p:sp>
        <p:nvSpPr>
          <p:cNvPr id="5" name="Segnaposto testo 4"/>
          <p:cNvSpPr>
            <a:spLocks noGrp="1"/>
          </p:cNvSpPr>
          <p:nvPr>
            <p:ph type="body" sz="quarter" idx="11" hasCustomPrompt="1"/>
          </p:nvPr>
        </p:nvSpPr>
        <p:spPr>
          <a:xfrm>
            <a:off x="5026260" y="6475808"/>
            <a:ext cx="2669941" cy="203598"/>
          </a:xfrm>
          <a:prstGeom prst="rect">
            <a:avLst/>
          </a:prstGeom>
        </p:spPr>
        <p:txBody>
          <a:bodyPr/>
          <a:lstStyle>
            <a:lvl1pPr marL="0" indent="0">
              <a:buNone/>
              <a:defRPr sz="800" b="1">
                <a:solidFill>
                  <a:schemeClr val="bg1"/>
                </a:solidFill>
                <a:latin typeface="Century Gothic" panose="020B0502020202020204" pitchFamily="34" charset="0"/>
              </a:defRPr>
            </a:lvl1pPr>
            <a:lvl2pPr marL="457200" indent="0">
              <a:buNone/>
              <a:defRPr sz="1000" b="1">
                <a:solidFill>
                  <a:schemeClr val="bg1"/>
                </a:solidFill>
                <a:latin typeface="Century Gothic" panose="020B0502020202020204" pitchFamily="34" charset="0"/>
              </a:defRPr>
            </a:lvl2pPr>
            <a:lvl3pPr marL="914400" indent="0">
              <a:buNone/>
              <a:defRPr sz="1000" b="1">
                <a:solidFill>
                  <a:schemeClr val="bg1"/>
                </a:solidFill>
                <a:latin typeface="Century Gothic" panose="020B0502020202020204" pitchFamily="34" charset="0"/>
              </a:defRPr>
            </a:lvl3pPr>
            <a:lvl4pPr marL="1371600" indent="0">
              <a:buNone/>
              <a:defRPr sz="1000" b="1">
                <a:solidFill>
                  <a:schemeClr val="bg1"/>
                </a:solidFill>
                <a:latin typeface="Century Gothic" panose="020B0502020202020204" pitchFamily="34" charset="0"/>
              </a:defRPr>
            </a:lvl4pPr>
            <a:lvl5pPr marL="1828800" indent="0">
              <a:buNone/>
              <a:defRPr sz="1000" b="1">
                <a:solidFill>
                  <a:schemeClr val="bg1"/>
                </a:solidFill>
                <a:latin typeface="Century Gothic" panose="020B0502020202020204" pitchFamily="34" charset="0"/>
              </a:defRPr>
            </a:lvl5pPr>
          </a:lstStyle>
          <a:p>
            <a:pPr lvl="0"/>
            <a:r>
              <a:rPr lang="it-IT" err="1"/>
              <a:t>Choose</a:t>
            </a:r>
            <a:r>
              <a:rPr lang="it-IT"/>
              <a:t> the Class</a:t>
            </a:r>
          </a:p>
        </p:txBody>
      </p:sp>
      <p:sp>
        <p:nvSpPr>
          <p:cNvPr id="7" name="Segnaposto testo 2"/>
          <p:cNvSpPr>
            <a:spLocks noGrp="1"/>
          </p:cNvSpPr>
          <p:nvPr>
            <p:ph type="body" sz="quarter" idx="10" hasCustomPrompt="1"/>
          </p:nvPr>
        </p:nvSpPr>
        <p:spPr>
          <a:xfrm>
            <a:off x="304801" y="6356351"/>
            <a:ext cx="4721460" cy="365124"/>
          </a:xfrm>
          <a:prstGeom prst="rect">
            <a:avLst/>
          </a:prstGeom>
        </p:spPr>
        <p:txBody>
          <a:bodyPr/>
          <a:lstStyle>
            <a:lvl1pPr marL="0" indent="0">
              <a:buNone/>
              <a:defRPr sz="1500" b="1">
                <a:solidFill>
                  <a:schemeClr val="bg1">
                    <a:alpha val="50000"/>
                  </a:schemeClr>
                </a:solidFill>
                <a:latin typeface="Century Gothic" panose="020B0502020202020204" pitchFamily="34" charset="0"/>
              </a:defRPr>
            </a:lvl1pPr>
            <a:lvl2pPr marL="457200" indent="0">
              <a:buNone/>
              <a:defRPr sz="1600" b="1">
                <a:solidFill>
                  <a:schemeClr val="bg1"/>
                </a:solidFill>
                <a:latin typeface="Century Gothic" panose="020B0502020202020204" pitchFamily="34" charset="0"/>
              </a:defRPr>
            </a:lvl2pPr>
            <a:lvl3pPr marL="914400" indent="0">
              <a:buNone/>
              <a:defRPr sz="1600" b="1">
                <a:solidFill>
                  <a:schemeClr val="bg1"/>
                </a:solidFill>
                <a:latin typeface="Century Gothic" panose="020B0502020202020204" pitchFamily="34" charset="0"/>
              </a:defRPr>
            </a:lvl3pPr>
            <a:lvl4pPr marL="1371600" indent="0">
              <a:buNone/>
              <a:defRPr sz="1600" b="1">
                <a:solidFill>
                  <a:schemeClr val="bg1"/>
                </a:solidFill>
                <a:latin typeface="Century Gothic" panose="020B0502020202020204" pitchFamily="34" charset="0"/>
              </a:defRPr>
            </a:lvl4pPr>
            <a:lvl5pPr marL="1828800" indent="0">
              <a:buNone/>
              <a:defRPr sz="1600" b="1">
                <a:solidFill>
                  <a:schemeClr val="bg1"/>
                </a:solidFill>
                <a:latin typeface="Century Gothic" panose="020B0502020202020204" pitchFamily="34" charset="0"/>
              </a:defRPr>
            </a:lvl5pPr>
          </a:lstStyle>
          <a:p>
            <a:pPr lvl="0"/>
            <a:r>
              <a:rPr lang="it-IT"/>
              <a:t>CLICK TO INSERT THE PROJECT TITLE</a:t>
            </a:r>
          </a:p>
        </p:txBody>
      </p:sp>
      <p:sp>
        <p:nvSpPr>
          <p:cNvPr id="6" name="Segnaposto titolo 1"/>
          <p:cNvSpPr>
            <a:spLocks noGrp="1"/>
          </p:cNvSpPr>
          <p:nvPr>
            <p:ph type="title" hasCustomPrompt="1"/>
          </p:nvPr>
        </p:nvSpPr>
        <p:spPr>
          <a:xfrm>
            <a:off x="228602" y="269876"/>
            <a:ext cx="10045697" cy="684742"/>
          </a:xfrm>
          <a:prstGeom prst="rect">
            <a:avLst/>
          </a:prstGeom>
        </p:spPr>
        <p:txBody>
          <a:bodyPr vert="horz" lIns="91440" tIns="45720" rIns="91440" bIns="45720" rtlCol="0" anchor="ctr">
            <a:noAutofit/>
          </a:bodyPr>
          <a:lstStyle>
            <a:lvl1pPr>
              <a:defRPr/>
            </a:lvl1pPr>
          </a:lstStyle>
          <a:p>
            <a:pPr marL="0" lvl="0"/>
            <a:r>
              <a:rPr lang="it-IT"/>
              <a:t>CLICK TO INSERT THE TITLE</a:t>
            </a:r>
          </a:p>
        </p:txBody>
      </p:sp>
    </p:spTree>
    <p:extLst>
      <p:ext uri="{BB962C8B-B14F-4D97-AF65-F5344CB8AC3E}">
        <p14:creationId xmlns:p14="http://schemas.microsoft.com/office/powerpoint/2010/main" val="997615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3" name="Sottotitolo 2"/>
          <p:cNvSpPr>
            <a:spLocks noGrp="1"/>
          </p:cNvSpPr>
          <p:nvPr>
            <p:ph type="subTitle" idx="1" hasCustomPrompt="1"/>
          </p:nvPr>
        </p:nvSpPr>
        <p:spPr>
          <a:xfrm>
            <a:off x="1020726" y="1621409"/>
            <a:ext cx="10907232" cy="4400249"/>
          </a:xfrm>
          <a:prstGeom prst="rect">
            <a:avLst/>
          </a:prstGeom>
        </p:spPr>
        <p:txBody>
          <a:bodyPr/>
          <a:lstStyle>
            <a:lvl1pPr marL="0" indent="0" algn="ctr">
              <a:buNone/>
              <a:defRPr sz="24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Click to </a:t>
            </a:r>
            <a:r>
              <a:rPr lang="it-IT" err="1"/>
              <a:t>insert</a:t>
            </a:r>
            <a:r>
              <a:rPr lang="it-IT"/>
              <a:t> text</a:t>
            </a:r>
          </a:p>
        </p:txBody>
      </p:sp>
      <p:sp>
        <p:nvSpPr>
          <p:cNvPr id="7"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8"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5"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6"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1888769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hasCustomPrompt="1"/>
          </p:nvPr>
        </p:nvSpPr>
        <p:spPr>
          <a:xfrm>
            <a:off x="1020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4" name="Segnaposto contenuto 3"/>
          <p:cNvSpPr>
            <a:spLocks noGrp="1"/>
          </p:cNvSpPr>
          <p:nvPr>
            <p:ph sz="half" idx="2" hasCustomPrompt="1"/>
          </p:nvPr>
        </p:nvSpPr>
        <p:spPr>
          <a:xfrm>
            <a:off x="6354726" y="1620000"/>
            <a:ext cx="5573232" cy="4351338"/>
          </a:xfrm>
          <a:prstGeom prst="rect">
            <a:avLst/>
          </a:prstGeo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it-IT"/>
              <a:t>Click to </a:t>
            </a:r>
            <a:r>
              <a:rPr lang="it-IT" err="1"/>
              <a:t>insert</a:t>
            </a:r>
            <a:r>
              <a:rPr lang="it-IT"/>
              <a:t> text</a:t>
            </a:r>
          </a:p>
          <a:p>
            <a:pPr lvl="1"/>
            <a:r>
              <a:rPr lang="it-IT"/>
              <a:t>Second </a:t>
            </a:r>
            <a:r>
              <a:rPr lang="it-IT" err="1"/>
              <a:t>level</a:t>
            </a:r>
            <a:endParaRPr lang="it-IT"/>
          </a:p>
          <a:p>
            <a:pPr lvl="2"/>
            <a:r>
              <a:rPr lang="it-IT"/>
              <a:t>Third </a:t>
            </a:r>
            <a:r>
              <a:rPr lang="it-IT" err="1"/>
              <a:t>level</a:t>
            </a:r>
            <a:endParaRPr lang="it-IT"/>
          </a:p>
        </p:txBody>
      </p:sp>
      <p:sp>
        <p:nvSpPr>
          <p:cNvPr id="8" name="Segnaposto titolo 1"/>
          <p:cNvSpPr>
            <a:spLocks noGrp="1"/>
          </p:cNvSpPr>
          <p:nvPr>
            <p:ph type="title" hasCustomPrompt="1"/>
          </p:nvPr>
        </p:nvSpPr>
        <p:spPr>
          <a:xfrm>
            <a:off x="1020726" y="365126"/>
            <a:ext cx="9613407" cy="684742"/>
          </a:xfrm>
          <a:prstGeom prst="rect">
            <a:avLst/>
          </a:prstGeom>
        </p:spPr>
        <p:txBody>
          <a:bodyPr vert="horz" lIns="91440" tIns="45720" rIns="91440" bIns="45720" rtlCol="0" anchor="ctr">
            <a:noAutofit/>
          </a:bodyPr>
          <a:lstStyle>
            <a:lvl1pPr>
              <a:defRPr/>
            </a:lvl1pPr>
          </a:lstStyle>
          <a:p>
            <a:r>
              <a:rPr lang="it-IT"/>
              <a:t>CLICK TO INSERT THE TITLE</a:t>
            </a:r>
          </a:p>
        </p:txBody>
      </p:sp>
      <p:sp>
        <p:nvSpPr>
          <p:cNvPr id="9"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Segnaposto testo 3"/>
          <p:cNvSpPr>
            <a:spLocks noGrp="1"/>
          </p:cNvSpPr>
          <p:nvPr>
            <p:ph type="body" sz="quarter" idx="10" hasCustomPrompt="1"/>
          </p:nvPr>
        </p:nvSpPr>
        <p:spPr>
          <a:xfrm>
            <a:off x="1020726" y="6543675"/>
            <a:ext cx="1839603" cy="177800"/>
          </a:xfrm>
          <a:prstGeom prst="rect">
            <a:avLst/>
          </a:prstGeom>
        </p:spPr>
        <p:txBody>
          <a:bodyPr/>
          <a:lstStyle>
            <a:lvl1pPr marL="0" indent="0">
              <a:buFontTx/>
              <a:buNone/>
              <a:defRPr sz="1000" b="1">
                <a:solidFill>
                  <a:schemeClr val="tx1">
                    <a:lumMod val="65000"/>
                    <a:lumOff val="35000"/>
                  </a:schemeClr>
                </a:solidFill>
              </a:defRPr>
            </a:lvl1pPr>
            <a:lvl2pPr marL="457200" indent="0">
              <a:buFontTx/>
              <a:buNone/>
              <a:defRPr sz="1000" b="1"/>
            </a:lvl2pPr>
            <a:lvl3pPr marL="914400" indent="0">
              <a:buFontTx/>
              <a:buNone/>
              <a:defRPr sz="1000" b="1"/>
            </a:lvl3pPr>
            <a:lvl4pPr marL="1371600" indent="0">
              <a:buFontTx/>
              <a:buNone/>
              <a:defRPr sz="1000" b="1"/>
            </a:lvl4pPr>
            <a:lvl5pPr marL="1828800" indent="0">
              <a:buFontTx/>
              <a:buNone/>
              <a:defRPr sz="1000" b="1"/>
            </a:lvl5pPr>
          </a:lstStyle>
          <a:p>
            <a:pPr lvl="0"/>
            <a:r>
              <a:rPr lang="it-IT" err="1"/>
              <a:t>Choose</a:t>
            </a:r>
            <a:r>
              <a:rPr lang="it-IT"/>
              <a:t> the Class</a:t>
            </a:r>
          </a:p>
        </p:txBody>
      </p:sp>
      <p:sp>
        <p:nvSpPr>
          <p:cNvPr id="7" name="Segnaposto testo 3"/>
          <p:cNvSpPr>
            <a:spLocks noGrp="1"/>
          </p:cNvSpPr>
          <p:nvPr>
            <p:ph type="body" sz="quarter" idx="11" hasCustomPrompt="1"/>
          </p:nvPr>
        </p:nvSpPr>
        <p:spPr>
          <a:xfrm rot="16200000">
            <a:off x="-2254522" y="3875934"/>
            <a:ext cx="5100068" cy="591017"/>
          </a:xfrm>
          <a:prstGeom prst="rect">
            <a:avLst/>
          </a:prstGeom>
        </p:spPr>
        <p:txBody>
          <a:bodyPr anchor="ctr"/>
          <a:lstStyle>
            <a:lvl1pPr marL="0" indent="0">
              <a:buNone/>
              <a:defRPr sz="2000" b="1" baseline="0">
                <a:solidFill>
                  <a:schemeClr val="bg1">
                    <a:alpha val="50000"/>
                  </a:schemeClr>
                </a:solidFill>
              </a:defRPr>
            </a:lvl1pPr>
          </a:lstStyle>
          <a:p>
            <a:pPr lvl="0"/>
            <a:r>
              <a:rPr lang="it-IT"/>
              <a:t>CLICK TO INSERT THE PROJECT TITLE</a:t>
            </a:r>
          </a:p>
        </p:txBody>
      </p:sp>
    </p:spTree>
    <p:extLst>
      <p:ext uri="{BB962C8B-B14F-4D97-AF65-F5344CB8AC3E}">
        <p14:creationId xmlns:p14="http://schemas.microsoft.com/office/powerpoint/2010/main" val="34916967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theme" Target="../theme/theme5.xml"/><Relationship Id="rId4"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441795" y="2713235"/>
            <a:ext cx="6051705" cy="2100065"/>
          </a:xfrm>
          <a:prstGeom prst="rect">
            <a:avLst/>
          </a:prstGeom>
        </p:spPr>
        <p:txBody>
          <a:bodyPr vert="horz" lIns="91440" tIns="45720" rIns="91440" bIns="45720" rtlCol="0" anchor="ctr">
            <a:normAutofit/>
          </a:bodyPr>
          <a:lstStyle/>
          <a:p>
            <a:r>
              <a:rPr lang="it-IT"/>
              <a:t>Click to </a:t>
            </a:r>
            <a:r>
              <a:rPr lang="it-IT" err="1"/>
              <a:t>insert</a:t>
            </a:r>
            <a:r>
              <a:rPr lang="it-IT"/>
              <a:t> the </a:t>
            </a:r>
            <a:r>
              <a:rPr lang="it-IT" err="1"/>
              <a:t>title</a:t>
            </a:r>
            <a:endParaRPr lang="it-IT"/>
          </a:p>
        </p:txBody>
      </p:sp>
    </p:spTree>
    <p:extLst>
      <p:ext uri="{BB962C8B-B14F-4D97-AF65-F5344CB8AC3E}">
        <p14:creationId xmlns:p14="http://schemas.microsoft.com/office/powerpoint/2010/main" val="141551933"/>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000" b="1" kern="1200">
          <a:solidFill>
            <a:srgbClr val="60B146"/>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5441795" y="2713235"/>
            <a:ext cx="6051705" cy="2100065"/>
          </a:xfrm>
          <a:prstGeom prst="rect">
            <a:avLst/>
          </a:prstGeom>
        </p:spPr>
        <p:txBody>
          <a:bodyPr vert="horz" lIns="91440" tIns="45720" rIns="91440" bIns="45720" rtlCol="0" anchor="ctr">
            <a:normAutofit/>
          </a:bodyPr>
          <a:lstStyle/>
          <a:p>
            <a:r>
              <a:rPr lang="it-IT"/>
              <a:t>Click to </a:t>
            </a:r>
            <a:r>
              <a:rPr lang="it-IT" err="1"/>
              <a:t>insert</a:t>
            </a:r>
            <a:r>
              <a:rPr lang="it-IT"/>
              <a:t> the Title</a:t>
            </a:r>
          </a:p>
        </p:txBody>
      </p:sp>
    </p:spTree>
    <p:extLst>
      <p:ext uri="{BB962C8B-B14F-4D97-AF65-F5344CB8AC3E}">
        <p14:creationId xmlns:p14="http://schemas.microsoft.com/office/powerpoint/2010/main" val="1742139427"/>
      </p:ext>
    </p:extLst>
  </p:cSld>
  <p:clrMap bg1="lt1" tx1="dk1" bg2="lt2" tx2="dk2" accent1="accent1" accent2="accent2" accent3="accent3" accent4="accent4" accent5="accent5" accent6="accent6" hlink="hlink" folHlink="folHlink"/>
  <p:sldLayoutIdLst>
    <p:sldLayoutId id="2147483671" r:id="rId1"/>
  </p:sldLayoutIdLst>
  <p:hf hdr="0" ftr="0" dt="0"/>
  <p:txStyles>
    <p:titleStyle>
      <a:lvl1pPr algn="l" defTabSz="914400" rtl="0" eaLnBrk="1" latinLnBrk="0" hangingPunct="1">
        <a:lnSpc>
          <a:spcPct val="90000"/>
        </a:lnSpc>
        <a:spcBef>
          <a:spcPct val="0"/>
        </a:spcBef>
        <a:buNone/>
        <a:defRPr sz="4000" b="1" kern="1200">
          <a:solidFill>
            <a:schemeClr val="bg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egnaposto titolo 1"/>
          <p:cNvSpPr>
            <a:spLocks noGrp="1"/>
          </p:cNvSpPr>
          <p:nvPr>
            <p:ph type="title"/>
          </p:nvPr>
        </p:nvSpPr>
        <p:spPr>
          <a:xfrm>
            <a:off x="1020726" y="365126"/>
            <a:ext cx="9613407" cy="684742"/>
          </a:xfrm>
          <a:prstGeom prst="rect">
            <a:avLst/>
          </a:prstGeom>
        </p:spPr>
        <p:txBody>
          <a:bodyPr vert="horz" lIns="91440" tIns="45720" rIns="91440" bIns="45720" rtlCol="0" anchor="ctr">
            <a:noAutofit/>
          </a:bodyPr>
          <a:lstStyle/>
          <a:p>
            <a:r>
              <a:rPr lang="it-IT"/>
              <a:t>CLICK TO INSERT THE TITLE</a:t>
            </a:r>
          </a:p>
        </p:txBody>
      </p:sp>
      <p:sp>
        <p:nvSpPr>
          <p:cNvPr id="8"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2" name="CasellaDiTesto 1"/>
          <p:cNvSpPr txBox="1"/>
          <p:nvPr userDrawn="1"/>
        </p:nvSpPr>
        <p:spPr>
          <a:xfrm>
            <a:off x="4216414" y="6356350"/>
            <a:ext cx="4446820" cy="246221"/>
          </a:xfrm>
          <a:prstGeom prst="rect">
            <a:avLst/>
          </a:prstGeom>
          <a:noFill/>
        </p:spPr>
        <p:txBody>
          <a:bodyPr wrap="square" rtlCol="0">
            <a:spAutoFit/>
          </a:bodyPr>
          <a:lstStyle/>
          <a:p>
            <a:r>
              <a:rPr lang="it-IT" sz="1000" b="1" kern="1200">
                <a:solidFill>
                  <a:schemeClr val="tx1">
                    <a:lumMod val="50000"/>
                    <a:lumOff val="50000"/>
                  </a:schemeClr>
                </a:solidFill>
                <a:effectLst/>
                <a:latin typeface="Century Gothic" panose="020B0502020202020204" pitchFamily="34" charset="0"/>
                <a:ea typeface="+mn-ea"/>
                <a:cs typeface="+mn-cs"/>
              </a:rPr>
              <a:t>Classes</a:t>
            </a:r>
            <a:r>
              <a:rPr lang="it-IT" sz="1000" kern="1200">
                <a:solidFill>
                  <a:schemeClr val="tx1">
                    <a:lumMod val="50000"/>
                    <a:lumOff val="50000"/>
                  </a:schemeClr>
                </a:solidFill>
                <a:effectLst/>
                <a:latin typeface="Century Gothic" panose="020B0502020202020204" pitchFamily="34" charset="0"/>
                <a:ea typeface="+mn-ea"/>
                <a:cs typeface="+mn-cs"/>
              </a:rPr>
              <a:t>: Public Use, Internal Use, Controlled Use, Restricted Use</a:t>
            </a:r>
            <a:endParaRPr lang="it-IT" sz="1000">
              <a:solidFill>
                <a:schemeClr val="tx1">
                  <a:lumMod val="50000"/>
                  <a:lumOff val="50000"/>
                </a:schemeClr>
              </a:solidFill>
              <a:latin typeface="Century Gothic" panose="020B0502020202020204" pitchFamily="34" charset="0"/>
            </a:endParaRPr>
          </a:p>
        </p:txBody>
      </p:sp>
      <p:sp>
        <p:nvSpPr>
          <p:cNvPr id="10" name="CasellaDiTesto 9"/>
          <p:cNvSpPr txBox="1"/>
          <p:nvPr userDrawn="1"/>
        </p:nvSpPr>
        <p:spPr>
          <a:xfrm>
            <a:off x="1020727" y="6356351"/>
            <a:ext cx="3195688" cy="246221"/>
          </a:xfrm>
          <a:prstGeom prst="rect">
            <a:avLst/>
          </a:prstGeom>
          <a:noFill/>
        </p:spPr>
        <p:txBody>
          <a:bodyPr wrap="square" rtlCol="0">
            <a:spAutoFit/>
          </a:bodyPr>
          <a:lstStyle/>
          <a:p>
            <a:pPr algn="l"/>
            <a:r>
              <a:rPr lang="it-IT" sz="1000" b="1" kern="1200">
                <a:solidFill>
                  <a:schemeClr val="tx1">
                    <a:lumMod val="50000"/>
                    <a:lumOff val="50000"/>
                  </a:schemeClr>
                </a:solidFill>
                <a:effectLst/>
                <a:latin typeface="Century Gothic" panose="020B0502020202020204" pitchFamily="34" charset="0"/>
                <a:ea typeface="+mn-ea"/>
                <a:cs typeface="+mn-cs"/>
              </a:rPr>
              <a:t>Security Class</a:t>
            </a:r>
            <a:r>
              <a:rPr lang="it-IT" sz="1000" kern="1200">
                <a:solidFill>
                  <a:schemeClr val="tx1">
                    <a:lumMod val="50000"/>
                    <a:lumOff val="50000"/>
                  </a:schemeClr>
                </a:solidFill>
                <a:effectLst/>
                <a:latin typeface="Century Gothic" panose="020B0502020202020204" pitchFamily="34" charset="0"/>
                <a:ea typeface="+mn-ea"/>
                <a:cs typeface="+mn-cs"/>
              </a:rPr>
              <a:t>:</a:t>
            </a:r>
            <a:endParaRPr lang="it-IT" sz="100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753962027"/>
      </p:ext>
    </p:extLst>
  </p:cSld>
  <p:clrMap bg1="lt1" tx1="dk1" bg2="lt2" tx2="dk2" accent1="accent1" accent2="accent2" accent3="accent3" accent4="accent4" accent5="accent5" accent6="accent6" hlink="hlink" folHlink="folHlink"/>
  <p:sldLayoutIdLst>
    <p:sldLayoutId id="2147483652" r:id="rId1"/>
    <p:sldLayoutId id="2147483655" r:id="rId2"/>
    <p:sldLayoutId id="2147483658" r:id="rId3"/>
    <p:sldLayoutId id="2147483659" r:id="rId4"/>
    <p:sldLayoutId id="2147483678" r:id="rId5"/>
  </p:sldLayoutIdLst>
  <p:hf hdr="0" ftr="0" dt="0"/>
  <p:txStyles>
    <p:titleStyle>
      <a:lvl1pPr algn="l" defTabSz="914400" rtl="0" eaLnBrk="1" latinLnBrk="0" hangingPunct="1">
        <a:lnSpc>
          <a:spcPct val="90000"/>
        </a:lnSpc>
        <a:spcBef>
          <a:spcPct val="0"/>
        </a:spcBef>
        <a:buNone/>
        <a:defRPr sz="3600" b="1" kern="1200">
          <a:solidFill>
            <a:srgbClr val="60B146"/>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egnaposto titolo 1"/>
          <p:cNvSpPr>
            <a:spLocks noGrp="1"/>
          </p:cNvSpPr>
          <p:nvPr>
            <p:ph type="title"/>
          </p:nvPr>
        </p:nvSpPr>
        <p:spPr>
          <a:xfrm>
            <a:off x="1020726" y="365126"/>
            <a:ext cx="9613407" cy="684742"/>
          </a:xfrm>
          <a:prstGeom prst="rect">
            <a:avLst/>
          </a:prstGeom>
        </p:spPr>
        <p:txBody>
          <a:bodyPr vert="horz" lIns="91440" tIns="45720" rIns="91440" bIns="45720" rtlCol="0" anchor="ctr">
            <a:noAutofit/>
          </a:bodyPr>
          <a:lstStyle/>
          <a:p>
            <a:r>
              <a:rPr lang="it-IT"/>
              <a:t>CLICK TO INSERT THE TITLE</a:t>
            </a:r>
          </a:p>
        </p:txBody>
      </p:sp>
      <p:sp>
        <p:nvSpPr>
          <p:cNvPr id="8" name="Segnaposto numero diapositiva 5"/>
          <p:cNvSpPr>
            <a:spLocks noGrp="1"/>
          </p:cNvSpPr>
          <p:nvPr>
            <p:ph type="sldNum" sz="quarter" idx="4"/>
          </p:nvPr>
        </p:nvSpPr>
        <p:spPr>
          <a:xfrm>
            <a:off x="9184758"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CasellaDiTesto 5"/>
          <p:cNvSpPr txBox="1"/>
          <p:nvPr userDrawn="1"/>
        </p:nvSpPr>
        <p:spPr>
          <a:xfrm>
            <a:off x="4216414" y="6356350"/>
            <a:ext cx="4446820" cy="246221"/>
          </a:xfrm>
          <a:prstGeom prst="rect">
            <a:avLst/>
          </a:prstGeom>
          <a:noFill/>
        </p:spPr>
        <p:txBody>
          <a:bodyPr wrap="square" rtlCol="0">
            <a:spAutoFit/>
          </a:bodyPr>
          <a:lstStyle/>
          <a:p>
            <a:r>
              <a:rPr lang="it-IT" sz="1000" b="1" kern="1200">
                <a:solidFill>
                  <a:schemeClr val="tx1">
                    <a:lumMod val="50000"/>
                    <a:lumOff val="50000"/>
                  </a:schemeClr>
                </a:solidFill>
                <a:effectLst/>
                <a:latin typeface="Century Gothic" panose="020B0502020202020204" pitchFamily="34" charset="0"/>
                <a:ea typeface="+mn-ea"/>
                <a:cs typeface="+mn-cs"/>
              </a:rPr>
              <a:t>Classes</a:t>
            </a:r>
            <a:r>
              <a:rPr lang="it-IT" sz="1000" kern="1200">
                <a:solidFill>
                  <a:schemeClr val="tx1">
                    <a:lumMod val="50000"/>
                    <a:lumOff val="50000"/>
                  </a:schemeClr>
                </a:solidFill>
                <a:effectLst/>
                <a:latin typeface="Century Gothic" panose="020B0502020202020204" pitchFamily="34" charset="0"/>
                <a:ea typeface="+mn-ea"/>
                <a:cs typeface="+mn-cs"/>
              </a:rPr>
              <a:t>: Public Use, Internal Use, Controlled Use, Restricted Use</a:t>
            </a:r>
            <a:endParaRPr lang="it-IT" sz="1000">
              <a:solidFill>
                <a:schemeClr val="tx1">
                  <a:lumMod val="50000"/>
                  <a:lumOff val="50000"/>
                </a:schemeClr>
              </a:solidFill>
              <a:latin typeface="Century Gothic" panose="020B0502020202020204" pitchFamily="34" charset="0"/>
            </a:endParaRPr>
          </a:p>
        </p:txBody>
      </p:sp>
      <p:sp>
        <p:nvSpPr>
          <p:cNvPr id="9" name="CasellaDiTesto 8"/>
          <p:cNvSpPr txBox="1"/>
          <p:nvPr userDrawn="1"/>
        </p:nvSpPr>
        <p:spPr>
          <a:xfrm>
            <a:off x="1020727" y="6356351"/>
            <a:ext cx="3195688" cy="246221"/>
          </a:xfrm>
          <a:prstGeom prst="rect">
            <a:avLst/>
          </a:prstGeom>
          <a:noFill/>
        </p:spPr>
        <p:txBody>
          <a:bodyPr wrap="square" rtlCol="0">
            <a:spAutoFit/>
          </a:bodyPr>
          <a:lstStyle/>
          <a:p>
            <a:pPr algn="l"/>
            <a:r>
              <a:rPr lang="it-IT" sz="1000" b="1" kern="1200">
                <a:solidFill>
                  <a:schemeClr val="tx1">
                    <a:lumMod val="50000"/>
                    <a:lumOff val="50000"/>
                  </a:schemeClr>
                </a:solidFill>
                <a:effectLst/>
                <a:latin typeface="Century Gothic" panose="020B0502020202020204" pitchFamily="34" charset="0"/>
                <a:ea typeface="+mn-ea"/>
                <a:cs typeface="+mn-cs"/>
              </a:rPr>
              <a:t>Security Class</a:t>
            </a:r>
            <a:r>
              <a:rPr lang="it-IT" sz="1000" kern="1200">
                <a:solidFill>
                  <a:schemeClr val="tx1">
                    <a:lumMod val="50000"/>
                    <a:lumOff val="50000"/>
                  </a:schemeClr>
                </a:solidFill>
                <a:effectLst/>
                <a:latin typeface="Century Gothic" panose="020B0502020202020204" pitchFamily="34" charset="0"/>
                <a:ea typeface="+mn-ea"/>
                <a:cs typeface="+mn-cs"/>
              </a:rPr>
              <a:t>:</a:t>
            </a:r>
            <a:endParaRPr lang="it-IT" sz="100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953644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lnSpc>
          <a:spcPct val="90000"/>
        </a:lnSpc>
        <a:spcBef>
          <a:spcPct val="0"/>
        </a:spcBef>
        <a:buNone/>
        <a:defRPr sz="3600" b="1" kern="1200">
          <a:solidFill>
            <a:srgbClr val="848588"/>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Segnaposto titolo 1"/>
          <p:cNvSpPr>
            <a:spLocks noGrp="1"/>
          </p:cNvSpPr>
          <p:nvPr>
            <p:ph type="title"/>
          </p:nvPr>
        </p:nvSpPr>
        <p:spPr>
          <a:xfrm>
            <a:off x="1020726" y="365126"/>
            <a:ext cx="9613407" cy="684742"/>
          </a:xfrm>
          <a:prstGeom prst="rect">
            <a:avLst/>
          </a:prstGeom>
        </p:spPr>
        <p:txBody>
          <a:bodyPr vert="horz" lIns="91440" tIns="45720" rIns="91440" bIns="45720" rtlCol="0" anchor="ctr">
            <a:noAutofit/>
          </a:bodyPr>
          <a:lstStyle/>
          <a:p>
            <a:r>
              <a:rPr lang="it-IT"/>
              <a:t>CLICK TO INSERT THE TITLE</a:t>
            </a:r>
          </a:p>
        </p:txBody>
      </p:sp>
      <p:sp>
        <p:nvSpPr>
          <p:cNvPr id="8" name="Segnaposto numero diapositiva 5"/>
          <p:cNvSpPr>
            <a:spLocks noGrp="1"/>
          </p:cNvSpPr>
          <p:nvPr>
            <p:ph type="sldNum" sz="quarter" idx="4"/>
          </p:nvPr>
        </p:nvSpPr>
        <p:spPr>
          <a:xfrm>
            <a:off x="10634132" y="6356350"/>
            <a:ext cx="1293825" cy="365125"/>
          </a:xfrm>
          <a:prstGeom prst="rect">
            <a:avLst/>
          </a:prstGeom>
        </p:spPr>
        <p:txBody>
          <a:bodyPr vert="horz" lIns="91440" tIns="45720" rIns="91440" bIns="45720" rtlCol="0" anchor="ctr"/>
          <a:lstStyle>
            <a:lvl1pPr algn="r">
              <a:defRPr sz="1200">
                <a:solidFill>
                  <a:schemeClr val="tx1">
                    <a:tint val="75000"/>
                  </a:schemeClr>
                </a:solidFill>
                <a:latin typeface="Century Gothic" panose="020B0502020202020204" pitchFamily="34" charset="0"/>
              </a:defRPr>
            </a:lvl1pPr>
          </a:lstStyle>
          <a:p>
            <a:fld id="{B2DE9895-7859-46F6-A6BC-CA24EA03DA05}" type="slidenum">
              <a:rPr lang="it-IT" smtClean="0"/>
              <a:pPr/>
              <a:t>‹N›</a:t>
            </a:fld>
            <a:endParaRPr lang="it-IT"/>
          </a:p>
        </p:txBody>
      </p:sp>
      <p:sp>
        <p:nvSpPr>
          <p:cNvPr id="6" name="CasellaDiTesto 5"/>
          <p:cNvSpPr txBox="1"/>
          <p:nvPr userDrawn="1"/>
        </p:nvSpPr>
        <p:spPr>
          <a:xfrm>
            <a:off x="4216414" y="6356350"/>
            <a:ext cx="4446820" cy="246221"/>
          </a:xfrm>
          <a:prstGeom prst="rect">
            <a:avLst/>
          </a:prstGeom>
          <a:noFill/>
        </p:spPr>
        <p:txBody>
          <a:bodyPr wrap="square" rtlCol="0">
            <a:spAutoFit/>
          </a:bodyPr>
          <a:lstStyle/>
          <a:p>
            <a:r>
              <a:rPr lang="it-IT" sz="1000" b="1" kern="1200">
                <a:solidFill>
                  <a:schemeClr val="tx1">
                    <a:lumMod val="50000"/>
                    <a:lumOff val="50000"/>
                  </a:schemeClr>
                </a:solidFill>
                <a:effectLst/>
                <a:latin typeface="Century Gothic" panose="020B0502020202020204" pitchFamily="34" charset="0"/>
                <a:ea typeface="+mn-ea"/>
                <a:cs typeface="+mn-cs"/>
              </a:rPr>
              <a:t>Classes</a:t>
            </a:r>
            <a:r>
              <a:rPr lang="it-IT" sz="1000" kern="1200">
                <a:solidFill>
                  <a:schemeClr val="tx1">
                    <a:lumMod val="50000"/>
                    <a:lumOff val="50000"/>
                  </a:schemeClr>
                </a:solidFill>
                <a:effectLst/>
                <a:latin typeface="Century Gothic" panose="020B0502020202020204" pitchFamily="34" charset="0"/>
                <a:ea typeface="+mn-ea"/>
                <a:cs typeface="+mn-cs"/>
              </a:rPr>
              <a:t>: Public Use, Internal Use, Controlled Use, Restricted Use</a:t>
            </a:r>
            <a:endParaRPr lang="it-IT" sz="1000">
              <a:solidFill>
                <a:schemeClr val="tx1">
                  <a:lumMod val="50000"/>
                  <a:lumOff val="50000"/>
                </a:schemeClr>
              </a:solidFill>
              <a:latin typeface="Century Gothic" panose="020B0502020202020204" pitchFamily="34" charset="0"/>
            </a:endParaRPr>
          </a:p>
        </p:txBody>
      </p:sp>
      <p:sp>
        <p:nvSpPr>
          <p:cNvPr id="9" name="CasellaDiTesto 8"/>
          <p:cNvSpPr txBox="1"/>
          <p:nvPr userDrawn="1"/>
        </p:nvSpPr>
        <p:spPr>
          <a:xfrm>
            <a:off x="1020727" y="6356351"/>
            <a:ext cx="3195688" cy="246221"/>
          </a:xfrm>
          <a:prstGeom prst="rect">
            <a:avLst/>
          </a:prstGeom>
          <a:noFill/>
        </p:spPr>
        <p:txBody>
          <a:bodyPr wrap="square" rtlCol="0">
            <a:spAutoFit/>
          </a:bodyPr>
          <a:lstStyle/>
          <a:p>
            <a:pPr algn="l"/>
            <a:r>
              <a:rPr lang="it-IT" sz="1000" b="1" kern="1200">
                <a:solidFill>
                  <a:schemeClr val="tx1">
                    <a:lumMod val="50000"/>
                    <a:lumOff val="50000"/>
                  </a:schemeClr>
                </a:solidFill>
                <a:effectLst/>
                <a:latin typeface="Century Gothic" panose="020B0502020202020204" pitchFamily="34" charset="0"/>
                <a:ea typeface="+mn-ea"/>
                <a:cs typeface="+mn-cs"/>
              </a:rPr>
              <a:t>Security Class</a:t>
            </a:r>
            <a:r>
              <a:rPr lang="it-IT" sz="1000" kern="1200">
                <a:solidFill>
                  <a:schemeClr val="tx1">
                    <a:lumMod val="50000"/>
                    <a:lumOff val="50000"/>
                  </a:schemeClr>
                </a:solidFill>
                <a:effectLst/>
                <a:latin typeface="Century Gothic" panose="020B0502020202020204" pitchFamily="34" charset="0"/>
                <a:ea typeface="+mn-ea"/>
                <a:cs typeface="+mn-cs"/>
              </a:rPr>
              <a:t>:</a:t>
            </a:r>
            <a:endParaRPr lang="it-IT" sz="1000">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30164262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hf hdr="0" ftr="0" dt="0"/>
  <p:txStyles>
    <p:titleStyle>
      <a:lvl1pPr algn="l" defTabSz="914400" rtl="0" eaLnBrk="1" latinLnBrk="0" hangingPunct="1">
        <a:lnSpc>
          <a:spcPct val="90000"/>
        </a:lnSpc>
        <a:spcBef>
          <a:spcPct val="0"/>
        </a:spcBef>
        <a:buNone/>
        <a:defRPr sz="3600" b="1" kern="1200">
          <a:solidFill>
            <a:srgbClr val="27AAE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CasellaDiTesto 6"/>
          <p:cNvSpPr txBox="1"/>
          <p:nvPr userDrawn="1"/>
        </p:nvSpPr>
        <p:spPr>
          <a:xfrm>
            <a:off x="5675971" y="2698595"/>
            <a:ext cx="5965902" cy="1200329"/>
          </a:xfrm>
          <a:prstGeom prst="rect">
            <a:avLst/>
          </a:prstGeom>
          <a:noFill/>
        </p:spPr>
        <p:txBody>
          <a:bodyPr wrap="square" rtlCol="0">
            <a:spAutoFit/>
          </a:bodyPr>
          <a:lstStyle/>
          <a:p>
            <a:r>
              <a:rPr lang="it-IT" sz="3600" b="1">
                <a:solidFill>
                  <a:srgbClr val="60B146"/>
                </a:solidFill>
                <a:latin typeface="Century Gothic" panose="020B0502020202020204" pitchFamily="34" charset="0"/>
              </a:rPr>
              <a:t>W</a:t>
            </a:r>
            <a:r>
              <a:rPr lang="it-IT" sz="3600" b="1" baseline="0">
                <a:solidFill>
                  <a:srgbClr val="60B146"/>
                </a:solidFill>
                <a:latin typeface="Century Gothic" panose="020B0502020202020204" pitchFamily="34" charset="0"/>
              </a:rPr>
              <a:t>e protect the present</a:t>
            </a:r>
            <a:endParaRPr lang="it-IT" sz="3600" b="1">
              <a:solidFill>
                <a:srgbClr val="60B146"/>
              </a:solidFill>
              <a:latin typeface="Century Gothic" panose="020B0502020202020204" pitchFamily="34" charset="0"/>
            </a:endParaRPr>
          </a:p>
          <a:p>
            <a:r>
              <a:rPr lang="it-IT" sz="3600" b="1">
                <a:solidFill>
                  <a:srgbClr val="60B146"/>
                </a:solidFill>
                <a:latin typeface="Century Gothic" panose="020B0502020202020204" pitchFamily="34" charset="0"/>
              </a:rPr>
              <a:t>We guarantee the future</a:t>
            </a:r>
          </a:p>
        </p:txBody>
      </p:sp>
    </p:spTree>
    <p:extLst>
      <p:ext uri="{BB962C8B-B14F-4D97-AF65-F5344CB8AC3E}">
        <p14:creationId xmlns:p14="http://schemas.microsoft.com/office/powerpoint/2010/main" val="3246055026"/>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asellaDiTesto 2"/>
          <p:cNvSpPr txBox="1"/>
          <p:nvPr userDrawn="1"/>
        </p:nvSpPr>
        <p:spPr>
          <a:xfrm>
            <a:off x="5675971" y="2698595"/>
            <a:ext cx="5965902" cy="1200329"/>
          </a:xfrm>
          <a:prstGeom prst="rect">
            <a:avLst/>
          </a:prstGeom>
          <a:noFill/>
        </p:spPr>
        <p:txBody>
          <a:bodyPr wrap="square" rtlCol="0">
            <a:spAutoFit/>
          </a:bodyPr>
          <a:lstStyle/>
          <a:p>
            <a:r>
              <a:rPr lang="it-IT" sz="3600" b="1">
                <a:solidFill>
                  <a:schemeClr val="bg1"/>
                </a:solidFill>
                <a:latin typeface="Century Gothic" panose="020B0502020202020204" pitchFamily="34" charset="0"/>
              </a:rPr>
              <a:t>W</a:t>
            </a:r>
            <a:r>
              <a:rPr lang="it-IT" sz="3600" b="1" baseline="0">
                <a:solidFill>
                  <a:schemeClr val="bg1"/>
                </a:solidFill>
                <a:latin typeface="Century Gothic" panose="020B0502020202020204" pitchFamily="34" charset="0"/>
              </a:rPr>
              <a:t>e protect the present</a:t>
            </a:r>
            <a:endParaRPr lang="it-IT" sz="3600" b="1">
              <a:solidFill>
                <a:schemeClr val="bg1"/>
              </a:solidFill>
              <a:latin typeface="Century Gothic" panose="020B0502020202020204" pitchFamily="34" charset="0"/>
            </a:endParaRPr>
          </a:p>
          <a:p>
            <a:r>
              <a:rPr lang="it-IT" sz="3600" b="1">
                <a:solidFill>
                  <a:schemeClr val="bg1"/>
                </a:solidFill>
                <a:latin typeface="Century Gothic" panose="020B0502020202020204" pitchFamily="34" charset="0"/>
              </a:rPr>
              <a:t>We guarantee the future</a:t>
            </a:r>
          </a:p>
        </p:txBody>
      </p:sp>
    </p:spTree>
    <p:extLst>
      <p:ext uri="{BB962C8B-B14F-4D97-AF65-F5344CB8AC3E}">
        <p14:creationId xmlns:p14="http://schemas.microsoft.com/office/powerpoint/2010/main" val="1065168942"/>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hyperlink" Target="mailto:Seifallah.BEN-HADJ-HASSINE@ec.europa.eu"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hana.vojtechova@suro.cz"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mailto:abdeloua@subatech.in2p3.fr" TargetMode="External"/><Relationship Id="rId4" Type="http://schemas.openxmlformats.org/officeDocument/2006/relationships/hyperlink" Target="mailto:Gregor-Soenke.Schneider@bge.d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helene.nonnet@cea.fr"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hyperlink" Target="mailto:JLEN@enresa.es" TargetMode="External"/><Relationship Id="rId4" Type="http://schemas.openxmlformats.org/officeDocument/2006/relationships/hyperlink" Target="mailto:maria.oksa@vtt.fi"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ailto:thierry.mennecart@sckcen.be"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mailto:denise.ricard@andra.fr" TargetMode="External"/><Relationship Id="rId4" Type="http://schemas.openxmlformats.org/officeDocument/2006/relationships/hyperlink" Target="mailto:Maria.Oksa@vtt.fi"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eros.mossini@polimi.it"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mailto:jlen@enresa.es" TargetMode="External"/><Relationship Id="rId4" Type="http://schemas.openxmlformats.org/officeDocument/2006/relationships/hyperlink" Target="mailto:mm_sapon@sstc.u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crina.bucur@nuclear.ro"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mailto:pierre.henocq@andra.fr" TargetMode="External"/><Relationship Id="rId4" Type="http://schemas.openxmlformats.org/officeDocument/2006/relationships/hyperlink" Target="mailto:os_soloviov@sstc.ua"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testo 4"/>
          <p:cNvSpPr>
            <a:spLocks noGrp="1"/>
          </p:cNvSpPr>
          <p:nvPr>
            <p:ph type="body" sz="quarter" idx="11"/>
          </p:nvPr>
        </p:nvSpPr>
        <p:spPr>
          <a:xfrm>
            <a:off x="7754986" y="5366727"/>
            <a:ext cx="3738515" cy="1112610"/>
          </a:xfrm>
        </p:spPr>
        <p:txBody>
          <a:bodyPr/>
          <a:lstStyle/>
          <a:p>
            <a:pPr algn="r">
              <a:spcBef>
                <a:spcPts val="0"/>
              </a:spcBef>
            </a:pPr>
            <a:r>
              <a:rPr lang="it-IT" dirty="0"/>
              <a:t>Rome, 29 </a:t>
            </a:r>
            <a:r>
              <a:rPr lang="it-IT" dirty="0" err="1"/>
              <a:t>May</a:t>
            </a:r>
            <a:r>
              <a:rPr lang="it-IT" dirty="0"/>
              <a:t> 2023</a:t>
            </a:r>
          </a:p>
        </p:txBody>
      </p:sp>
      <p:sp>
        <p:nvSpPr>
          <p:cNvPr id="8" name="Titolo 2">
            <a:extLst>
              <a:ext uri="{FF2B5EF4-FFF2-40B4-BE49-F238E27FC236}">
                <a16:creationId xmlns:a16="http://schemas.microsoft.com/office/drawing/2014/main" id="{A647C647-BA63-1144-B18B-D005D813CE9D}"/>
              </a:ext>
            </a:extLst>
          </p:cNvPr>
          <p:cNvSpPr>
            <a:spLocks noGrp="1"/>
          </p:cNvSpPr>
          <p:nvPr>
            <p:ph type="title"/>
          </p:nvPr>
        </p:nvSpPr>
        <p:spPr>
          <a:xfrm>
            <a:off x="5037615" y="2622973"/>
            <a:ext cx="6455886" cy="2100064"/>
          </a:xfrm>
        </p:spPr>
        <p:txBody>
          <a:bodyPr>
            <a:normAutofit/>
          </a:bodyPr>
          <a:lstStyle/>
          <a:p>
            <a:r>
              <a:rPr lang="en-US" sz="3200" dirty="0"/>
              <a:t>Topics for the WMO in EURAD-2</a:t>
            </a:r>
            <a:endParaRPr lang="en-GB" sz="3200" dirty="0">
              <a:solidFill>
                <a:srgbClr val="5FB046"/>
              </a:solidFill>
            </a:endParaRPr>
          </a:p>
        </p:txBody>
      </p:sp>
      <p:sp>
        <p:nvSpPr>
          <p:cNvPr id="2" name="CasellaDiTesto 1">
            <a:extLst>
              <a:ext uri="{FF2B5EF4-FFF2-40B4-BE49-F238E27FC236}">
                <a16:creationId xmlns:a16="http://schemas.microsoft.com/office/drawing/2014/main" id="{2FBC468F-6D57-954C-B36C-C1B81C516176}"/>
              </a:ext>
            </a:extLst>
          </p:cNvPr>
          <p:cNvSpPr txBox="1"/>
          <p:nvPr/>
        </p:nvSpPr>
        <p:spPr>
          <a:xfrm>
            <a:off x="656348" y="5295900"/>
            <a:ext cx="6585923" cy="624254"/>
          </a:xfrm>
          <a:prstGeom prst="rect">
            <a:avLst/>
          </a:prstGeom>
        </p:spPr>
        <p:txBody>
          <a:bodyPr/>
          <a:lstStyle>
            <a:lvl1pPr indent="0">
              <a:lnSpc>
                <a:spcPct val="90000"/>
              </a:lnSpc>
              <a:spcBef>
                <a:spcPts val="1000"/>
              </a:spcBef>
              <a:buFont typeface="Arial" panose="020B0604020202020204" pitchFamily="34" charset="0"/>
              <a:buNone/>
              <a:defRPr sz="1600" b="1">
                <a:solidFill>
                  <a:schemeClr val="tx1">
                    <a:lumMod val="65000"/>
                    <a:lumOff val="35000"/>
                  </a:schemeClr>
                </a:solidFill>
                <a:latin typeface="Century Gothic" panose="020B0502020202020204" pitchFamily="34" charset="0"/>
              </a:defRPr>
            </a:lvl1pPr>
            <a:lvl2pPr indent="0">
              <a:lnSpc>
                <a:spcPct val="90000"/>
              </a:lnSpc>
              <a:spcBef>
                <a:spcPts val="500"/>
              </a:spcBef>
              <a:buFont typeface="Arial" panose="020B0604020202020204" pitchFamily="34" charset="0"/>
              <a:buNone/>
              <a:defRPr sz="1600">
                <a:latin typeface="Century Gothic" panose="020B0502020202020204" pitchFamily="34" charset="0"/>
              </a:defRPr>
            </a:lvl2pPr>
            <a:lvl3pPr indent="0">
              <a:lnSpc>
                <a:spcPct val="90000"/>
              </a:lnSpc>
              <a:spcBef>
                <a:spcPts val="500"/>
              </a:spcBef>
              <a:buFont typeface="Arial" panose="020B0604020202020204" pitchFamily="34" charset="0"/>
              <a:buNone/>
              <a:defRPr sz="1600">
                <a:latin typeface="Century Gothic" panose="020B0502020202020204" pitchFamily="34" charset="0"/>
              </a:defRPr>
            </a:lvl3pPr>
            <a:lvl4pPr indent="0">
              <a:lnSpc>
                <a:spcPct val="90000"/>
              </a:lnSpc>
              <a:spcBef>
                <a:spcPts val="500"/>
              </a:spcBef>
              <a:buFont typeface="Arial" panose="020B0604020202020204" pitchFamily="34" charset="0"/>
              <a:buNone/>
              <a:defRPr sz="1600">
                <a:latin typeface="Century Gothic" panose="020B0502020202020204" pitchFamily="34" charset="0"/>
              </a:defRPr>
            </a:lvl4pPr>
            <a:lvl5pPr indent="0">
              <a:lnSpc>
                <a:spcPct val="90000"/>
              </a:lnSpc>
              <a:spcBef>
                <a:spcPts val="500"/>
              </a:spcBef>
              <a:buFont typeface="Arial" panose="020B0604020202020204" pitchFamily="34" charset="0"/>
              <a:buNone/>
              <a:defRPr sz="1600">
                <a:latin typeface="Century Gothic" panose="020B0502020202020204" pitchFamily="34"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GB" dirty="0"/>
              <a:t>Ms Federica Pancotti – Head Technological Innovation and Digital Innovation</a:t>
            </a:r>
          </a:p>
          <a:p>
            <a:endParaRPr lang="en-GB" dirty="0"/>
          </a:p>
        </p:txBody>
      </p:sp>
    </p:spTree>
    <p:extLst>
      <p:ext uri="{BB962C8B-B14F-4D97-AF65-F5344CB8AC3E}">
        <p14:creationId xmlns:p14="http://schemas.microsoft.com/office/powerpoint/2010/main" val="1188765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10</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10</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2023-NRT-01-07 – preliminary contacts</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5262979"/>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dirty="0">
                <a:solidFill>
                  <a:schemeClr val="tx1"/>
                </a:solidFill>
              </a:rPr>
              <a:t>PLEIADES </a:t>
            </a:r>
          </a:p>
          <a:p>
            <a:r>
              <a:rPr lang="en-US" sz="1800" b="0" dirty="0">
                <a:solidFill>
                  <a:schemeClr val="tx1"/>
                </a:solidFill>
              </a:rPr>
              <a:t>The PLEIADES platform will gather cutting-edge digital tools needed for D&amp;D all in one place, streamlining the process.  The platform will use Building Information Modelling (BIM) which is a technique used to coordinate and manage different technologies for smooth project management.</a:t>
            </a:r>
          </a:p>
          <a:p>
            <a:r>
              <a:rPr lang="en-US" sz="1800" b="0" u="sng" dirty="0">
                <a:solidFill>
                  <a:schemeClr val="tx1"/>
                </a:solidFill>
              </a:rPr>
              <a:t>Coordinator CEA </a:t>
            </a:r>
          </a:p>
          <a:p>
            <a:endParaRPr lang="en-US" sz="1800" i="1" dirty="0">
              <a:solidFill>
                <a:schemeClr val="tx1"/>
              </a:solidFill>
            </a:endParaRPr>
          </a:p>
          <a:p>
            <a:r>
              <a:rPr lang="en-US" sz="1800" b="0" i="1" dirty="0">
                <a:solidFill>
                  <a:schemeClr val="tx1"/>
                </a:solidFill>
              </a:rPr>
              <a:t>Some preliminary discussion with </a:t>
            </a:r>
            <a:r>
              <a:rPr lang="en-US" sz="1800" i="1" dirty="0">
                <a:solidFill>
                  <a:schemeClr val="tx1"/>
                </a:solidFill>
              </a:rPr>
              <a:t>IFE</a:t>
            </a:r>
            <a:r>
              <a:rPr lang="en-US" sz="1800" b="0" i="1" dirty="0">
                <a:solidFill>
                  <a:schemeClr val="tx1"/>
                </a:solidFill>
              </a:rPr>
              <a:t> for </a:t>
            </a:r>
            <a:r>
              <a:rPr lang="en-US" sz="1800" i="1" dirty="0">
                <a:solidFill>
                  <a:schemeClr val="tx1"/>
                </a:solidFill>
              </a:rPr>
              <a:t>PLEIADES-2</a:t>
            </a:r>
            <a:r>
              <a:rPr lang="en-US" sz="1800" b="0" i="1" dirty="0">
                <a:solidFill>
                  <a:schemeClr val="tx1"/>
                </a:solidFill>
              </a:rPr>
              <a:t> proposal </a:t>
            </a:r>
          </a:p>
          <a:p>
            <a:endParaRPr lang="en-US" sz="1800" b="0" dirty="0">
              <a:solidFill>
                <a:schemeClr val="tx1"/>
              </a:solidFill>
            </a:endParaRPr>
          </a:p>
          <a:p>
            <a:endParaRPr lang="en-US" b="0" dirty="0">
              <a:solidFill>
                <a:schemeClr val="tx1"/>
              </a:solidFill>
            </a:endParaRPr>
          </a:p>
          <a:p>
            <a:r>
              <a:rPr lang="en-US" sz="1800" dirty="0">
                <a:solidFill>
                  <a:schemeClr val="tx1"/>
                </a:solidFill>
              </a:rPr>
              <a:t>OTHER</a:t>
            </a:r>
          </a:p>
          <a:p>
            <a:endParaRPr lang="en-US" b="0" dirty="0">
              <a:solidFill>
                <a:schemeClr val="tx1"/>
              </a:solidFill>
            </a:endParaRPr>
          </a:p>
          <a:p>
            <a:pPr marL="285750" indent="-285750">
              <a:buFont typeface="Arial" panose="020B0604020202020204" pitchFamily="34" charset="0"/>
              <a:buChar char="•"/>
            </a:pPr>
            <a:r>
              <a:rPr lang="it-IT" sz="1800" b="0" dirty="0">
                <a:solidFill>
                  <a:schemeClr val="tx1"/>
                </a:solidFill>
              </a:rPr>
              <a:t>From </a:t>
            </a:r>
            <a:r>
              <a:rPr lang="it-IT" sz="1800" dirty="0">
                <a:solidFill>
                  <a:schemeClr val="tx1"/>
                </a:solidFill>
              </a:rPr>
              <a:t>IMT Atlantique</a:t>
            </a:r>
            <a:r>
              <a:rPr lang="it-IT" sz="1800" b="0" dirty="0">
                <a:solidFill>
                  <a:schemeClr val="tx1"/>
                </a:solidFill>
              </a:rPr>
              <a:t>: </a:t>
            </a:r>
            <a:r>
              <a:rPr lang="it-IT" sz="1800" b="0" dirty="0" err="1">
                <a:solidFill>
                  <a:schemeClr val="tx1"/>
                </a:solidFill>
              </a:rPr>
              <a:t>request</a:t>
            </a:r>
            <a:r>
              <a:rPr lang="it-IT" sz="1800" b="0" dirty="0">
                <a:solidFill>
                  <a:schemeClr val="tx1"/>
                </a:solidFill>
              </a:rPr>
              <a:t> to draft a </a:t>
            </a:r>
            <a:r>
              <a:rPr lang="it-IT" sz="1800" b="0" dirty="0" err="1">
                <a:solidFill>
                  <a:schemeClr val="tx1"/>
                </a:solidFill>
              </a:rPr>
              <a:t>proposal</a:t>
            </a:r>
            <a:r>
              <a:rPr lang="it-IT" sz="1800" b="0" dirty="0">
                <a:solidFill>
                  <a:schemeClr val="tx1"/>
                </a:solidFill>
              </a:rPr>
              <a:t> on the </a:t>
            </a:r>
            <a:r>
              <a:rPr lang="it-IT" sz="1800" b="0" dirty="0" err="1">
                <a:solidFill>
                  <a:schemeClr val="tx1"/>
                </a:solidFill>
              </a:rPr>
              <a:t>application</a:t>
            </a:r>
            <a:r>
              <a:rPr lang="it-IT" sz="1800" b="0" dirty="0">
                <a:solidFill>
                  <a:schemeClr val="tx1"/>
                </a:solidFill>
              </a:rPr>
              <a:t> of </a:t>
            </a:r>
            <a:r>
              <a:rPr lang="it-IT" sz="1800" b="0" dirty="0" err="1">
                <a:solidFill>
                  <a:schemeClr val="tx1"/>
                </a:solidFill>
              </a:rPr>
              <a:t>artificial</a:t>
            </a:r>
            <a:r>
              <a:rPr lang="it-IT" sz="1800" b="0" dirty="0">
                <a:solidFill>
                  <a:schemeClr val="tx1"/>
                </a:solidFill>
              </a:rPr>
              <a:t> intelligence in the domain of decommissioning of </a:t>
            </a:r>
            <a:r>
              <a:rPr lang="it-IT" sz="1800" b="0" dirty="0" err="1">
                <a:solidFill>
                  <a:schemeClr val="tx1"/>
                </a:solidFill>
              </a:rPr>
              <a:t>nuclear</a:t>
            </a:r>
            <a:r>
              <a:rPr lang="it-IT" sz="1800" b="0" dirty="0">
                <a:solidFill>
                  <a:schemeClr val="tx1"/>
                </a:solidFill>
              </a:rPr>
              <a:t> </a:t>
            </a:r>
            <a:r>
              <a:rPr lang="it-IT" sz="1800" b="0" dirty="0" err="1">
                <a:solidFill>
                  <a:schemeClr val="tx1"/>
                </a:solidFill>
              </a:rPr>
              <a:t>installations</a:t>
            </a:r>
            <a:endParaRPr lang="it-IT" sz="1800" b="0" dirty="0">
              <a:solidFill>
                <a:schemeClr val="tx1"/>
              </a:solidFill>
            </a:endParaRPr>
          </a:p>
          <a:p>
            <a:pPr marL="285750" indent="-285750">
              <a:buFont typeface="Arial" panose="020B0604020202020204" pitchFamily="34" charset="0"/>
              <a:buChar char="•"/>
            </a:pPr>
            <a:r>
              <a:rPr lang="it-IT" sz="1800" dirty="0">
                <a:solidFill>
                  <a:schemeClr val="tx1"/>
                </a:solidFill>
              </a:rPr>
              <a:t>NNL</a:t>
            </a:r>
            <a:r>
              <a:rPr lang="it-IT" sz="1800" b="0" dirty="0">
                <a:solidFill>
                  <a:schemeClr val="tx1"/>
                </a:solidFill>
              </a:rPr>
              <a:t> </a:t>
            </a:r>
            <a:r>
              <a:rPr lang="it-IT" sz="1800" b="0" dirty="0" err="1">
                <a:solidFill>
                  <a:schemeClr val="tx1"/>
                </a:solidFill>
              </a:rPr>
              <a:t>showed</a:t>
            </a:r>
            <a:r>
              <a:rPr lang="it-IT" sz="1800" b="0" dirty="0">
                <a:solidFill>
                  <a:schemeClr val="tx1"/>
                </a:solidFill>
              </a:rPr>
              <a:t> </a:t>
            </a:r>
            <a:r>
              <a:rPr lang="it-IT" sz="1800" b="0" dirty="0" err="1">
                <a:solidFill>
                  <a:schemeClr val="tx1"/>
                </a:solidFill>
              </a:rPr>
              <a:t>interest</a:t>
            </a:r>
            <a:r>
              <a:rPr lang="it-IT" sz="1800" b="0" dirty="0">
                <a:solidFill>
                  <a:schemeClr val="tx1"/>
                </a:solidFill>
              </a:rPr>
              <a:t> in a joint </a:t>
            </a:r>
            <a:r>
              <a:rPr lang="it-IT" sz="1800" b="0" dirty="0" err="1">
                <a:solidFill>
                  <a:schemeClr val="tx1"/>
                </a:solidFill>
              </a:rPr>
              <a:t>proposal</a:t>
            </a:r>
            <a:r>
              <a:rPr lang="it-IT" sz="1800" b="0" dirty="0">
                <a:solidFill>
                  <a:schemeClr val="tx1"/>
                </a:solidFill>
              </a:rPr>
              <a:t> on digital </a:t>
            </a:r>
            <a:r>
              <a:rPr lang="it-IT" sz="1800" b="0" dirty="0" err="1">
                <a:solidFill>
                  <a:schemeClr val="tx1"/>
                </a:solidFill>
              </a:rPr>
              <a:t>technologies</a:t>
            </a:r>
            <a:r>
              <a:rPr lang="it-IT" sz="1800" b="0" dirty="0">
                <a:solidFill>
                  <a:schemeClr val="tx1"/>
                </a:solidFill>
              </a:rPr>
              <a:t> </a:t>
            </a:r>
            <a:r>
              <a:rPr lang="it-IT" sz="1800" b="0" dirty="0" err="1">
                <a:solidFill>
                  <a:schemeClr val="tx1"/>
                </a:solidFill>
              </a:rPr>
              <a:t>topic</a:t>
            </a:r>
            <a:endParaRPr lang="it-IT" sz="1800" b="0" dirty="0">
              <a:solidFill>
                <a:schemeClr val="tx1"/>
              </a:solidFill>
            </a:endParaRPr>
          </a:p>
          <a:p>
            <a:pPr marL="285750" indent="-285750">
              <a:buFont typeface="Arial" panose="020B0604020202020204" pitchFamily="34" charset="0"/>
              <a:buChar char="•"/>
            </a:pPr>
            <a:r>
              <a:rPr lang="it-IT" sz="1800" dirty="0">
                <a:solidFill>
                  <a:schemeClr val="tx1"/>
                </a:solidFill>
              </a:rPr>
              <a:t>Nucleco</a:t>
            </a:r>
            <a:r>
              <a:rPr lang="it-IT" sz="1800" b="0" dirty="0">
                <a:solidFill>
                  <a:schemeClr val="tx1"/>
                </a:solidFill>
              </a:rPr>
              <a:t>: strong expertise in </a:t>
            </a:r>
            <a:r>
              <a:rPr lang="en-US" sz="1800" b="0" dirty="0">
                <a:solidFill>
                  <a:schemeClr val="tx1"/>
                </a:solidFill>
              </a:rPr>
              <a:t>3D modeling of systems and components (all the technical, physical and radiological information included) to proper feed the BIM Common Data Environment (CDE)</a:t>
            </a:r>
          </a:p>
          <a:p>
            <a:pPr marL="285750" indent="-285750">
              <a:buFont typeface="Arial" panose="020B0604020202020204" pitchFamily="34" charset="0"/>
              <a:buChar char="•"/>
            </a:pPr>
            <a:endParaRPr lang="en-US" sz="1800" b="0" dirty="0">
              <a:solidFill>
                <a:schemeClr val="tx1"/>
              </a:solidFill>
            </a:endParaRPr>
          </a:p>
        </p:txBody>
      </p:sp>
    </p:spTree>
    <p:extLst>
      <p:ext uri="{BB962C8B-B14F-4D97-AF65-F5344CB8AC3E}">
        <p14:creationId xmlns:p14="http://schemas.microsoft.com/office/powerpoint/2010/main" val="3389282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2873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12</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12</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it-IT" dirty="0" err="1"/>
              <a:t>Italian</a:t>
            </a:r>
            <a:r>
              <a:rPr lang="it-IT" dirty="0"/>
              <a:t> </a:t>
            </a:r>
            <a:r>
              <a:rPr lang="it-IT" dirty="0" err="1"/>
              <a:t>participation</a:t>
            </a:r>
            <a:r>
              <a:rPr lang="it-IT" dirty="0"/>
              <a:t> to EURAD-2</a:t>
            </a:r>
            <a:endParaRPr lang="en-GB" dirty="0"/>
          </a:p>
        </p:txBody>
      </p:sp>
      <p:sp>
        <p:nvSpPr>
          <p:cNvPr id="9" name="CasellaDiTesto 8">
            <a:extLst>
              <a:ext uri="{FF2B5EF4-FFF2-40B4-BE49-F238E27FC236}">
                <a16:creationId xmlns:a16="http://schemas.microsoft.com/office/drawing/2014/main" id="{77CF258F-681A-4F07-B8A5-A46DBED789E2}"/>
              </a:ext>
            </a:extLst>
          </p:cNvPr>
          <p:cNvSpPr txBox="1"/>
          <p:nvPr/>
        </p:nvSpPr>
        <p:spPr>
          <a:xfrm>
            <a:off x="1150704" y="1500389"/>
            <a:ext cx="10870059" cy="3693319"/>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dirty="0">
                <a:solidFill>
                  <a:schemeClr val="tx1"/>
                </a:solidFill>
              </a:rPr>
              <a:t>Policy Officer</a:t>
            </a:r>
          </a:p>
          <a:p>
            <a:endParaRPr lang="en-US" sz="1800" dirty="0">
              <a:solidFill>
                <a:schemeClr val="tx1"/>
              </a:solidFill>
            </a:endParaRPr>
          </a:p>
          <a:p>
            <a:r>
              <a:rPr lang="en-US" b="0" dirty="0">
                <a:solidFill>
                  <a:schemeClr val="tx1"/>
                </a:solidFill>
              </a:rPr>
              <a:t>BEN HADJ HASSINE Seifallah</a:t>
            </a:r>
          </a:p>
          <a:p>
            <a:r>
              <a:rPr lang="en-US" b="0" dirty="0">
                <a:solidFill>
                  <a:schemeClr val="tx1"/>
                </a:solidFill>
                <a:hlinkClick r:id="rId3"/>
              </a:rPr>
              <a:t>Seifallah.BEN-HADJ-HASSINE@ec.europa.eu</a:t>
            </a:r>
            <a:endParaRPr lang="en-US" b="0" dirty="0">
              <a:solidFill>
                <a:schemeClr val="tx1"/>
              </a:solidFill>
            </a:endParaRPr>
          </a:p>
          <a:p>
            <a:endParaRPr lang="en-US" sz="1800" b="0" dirty="0">
              <a:solidFill>
                <a:schemeClr val="tx1"/>
              </a:solidFill>
            </a:endParaRPr>
          </a:p>
          <a:p>
            <a:r>
              <a:rPr lang="en-US" b="0" dirty="0">
                <a:solidFill>
                  <a:schemeClr val="tx1"/>
                </a:solidFill>
              </a:rPr>
              <a:t>Available for discussion with ENEA and SOGIN about Italian mandated actors for EURAD-2</a:t>
            </a:r>
          </a:p>
          <a:p>
            <a:endParaRPr lang="en-US" b="0" dirty="0">
              <a:solidFill>
                <a:schemeClr val="tx1"/>
              </a:solidFill>
            </a:endParaRPr>
          </a:p>
          <a:p>
            <a:pPr marL="285750" indent="-285750">
              <a:buFont typeface="Arial" panose="020B0604020202020204" pitchFamily="34" charset="0"/>
              <a:buChar char="•"/>
            </a:pPr>
            <a:r>
              <a:rPr lang="en-US" b="0" dirty="0">
                <a:solidFill>
                  <a:schemeClr val="tx1"/>
                </a:solidFill>
              </a:rPr>
              <a:t>1</a:t>
            </a:r>
            <a:r>
              <a:rPr lang="en-US" b="0" baseline="30000" dirty="0">
                <a:solidFill>
                  <a:schemeClr val="tx1"/>
                </a:solidFill>
              </a:rPr>
              <a:t>st</a:t>
            </a:r>
            <a:r>
              <a:rPr lang="en-US" b="0" dirty="0">
                <a:solidFill>
                  <a:schemeClr val="tx1"/>
                </a:solidFill>
              </a:rPr>
              <a:t> June (from 11.00-12.00 or after 16.00)</a:t>
            </a:r>
          </a:p>
          <a:p>
            <a:pPr marL="285750" indent="-285750">
              <a:buFont typeface="Arial" panose="020B0604020202020204" pitchFamily="34" charset="0"/>
              <a:buChar char="•"/>
            </a:pPr>
            <a:r>
              <a:rPr lang="en-US" b="0" dirty="0">
                <a:solidFill>
                  <a:schemeClr val="tx1"/>
                </a:solidFill>
              </a:rPr>
              <a:t>7</a:t>
            </a:r>
            <a:r>
              <a:rPr lang="en-US" b="0" baseline="30000" dirty="0">
                <a:solidFill>
                  <a:schemeClr val="tx1"/>
                </a:solidFill>
              </a:rPr>
              <a:t>th</a:t>
            </a:r>
            <a:r>
              <a:rPr lang="en-US" b="0" dirty="0">
                <a:solidFill>
                  <a:schemeClr val="tx1"/>
                </a:solidFill>
              </a:rPr>
              <a:t> June (morning)</a:t>
            </a:r>
          </a:p>
          <a:p>
            <a:pPr marL="285750" indent="-285750">
              <a:buFont typeface="Arial" panose="020B0604020202020204" pitchFamily="34" charset="0"/>
              <a:buChar char="•"/>
            </a:pPr>
            <a:r>
              <a:rPr lang="en-US" b="0" dirty="0">
                <a:solidFill>
                  <a:schemeClr val="tx1"/>
                </a:solidFill>
              </a:rPr>
              <a:t>8</a:t>
            </a:r>
            <a:r>
              <a:rPr lang="en-US" b="0" baseline="30000" dirty="0">
                <a:solidFill>
                  <a:schemeClr val="tx1"/>
                </a:solidFill>
              </a:rPr>
              <a:t>th</a:t>
            </a:r>
            <a:r>
              <a:rPr lang="en-US" b="0" dirty="0">
                <a:solidFill>
                  <a:schemeClr val="tx1"/>
                </a:solidFill>
              </a:rPr>
              <a:t> June (morning or after 16.00)</a:t>
            </a:r>
          </a:p>
          <a:p>
            <a:pPr marL="285750" indent="-285750">
              <a:buFont typeface="Arial" panose="020B0604020202020204" pitchFamily="34" charset="0"/>
              <a:buChar char="•"/>
            </a:pPr>
            <a:r>
              <a:rPr lang="en-US" b="0" dirty="0">
                <a:solidFill>
                  <a:schemeClr val="tx1"/>
                </a:solidFill>
              </a:rPr>
              <a:t>13</a:t>
            </a:r>
            <a:r>
              <a:rPr lang="en-US" b="0" baseline="30000" dirty="0">
                <a:solidFill>
                  <a:schemeClr val="tx1"/>
                </a:solidFill>
              </a:rPr>
              <a:t>rd</a:t>
            </a:r>
            <a:r>
              <a:rPr lang="en-US" b="0" dirty="0">
                <a:solidFill>
                  <a:schemeClr val="tx1"/>
                </a:solidFill>
              </a:rPr>
              <a:t> June (all day)</a:t>
            </a:r>
          </a:p>
          <a:p>
            <a:pPr marL="285750" indent="-285750">
              <a:buFont typeface="Arial" panose="020B0604020202020204" pitchFamily="34" charset="0"/>
              <a:buChar char="•"/>
            </a:pPr>
            <a:r>
              <a:rPr lang="en-US" b="0" dirty="0">
                <a:solidFill>
                  <a:schemeClr val="tx1"/>
                </a:solidFill>
              </a:rPr>
              <a:t>after the 20</a:t>
            </a:r>
            <a:r>
              <a:rPr lang="en-US" b="0" baseline="30000" dirty="0">
                <a:solidFill>
                  <a:schemeClr val="tx1"/>
                </a:solidFill>
              </a:rPr>
              <a:t>th</a:t>
            </a:r>
            <a:endParaRPr lang="en-US" b="0" dirty="0">
              <a:solidFill>
                <a:schemeClr val="tx1"/>
              </a:solidFill>
            </a:endParaRPr>
          </a:p>
          <a:p>
            <a:endParaRPr lang="en-US" sz="1800" b="0" dirty="0">
              <a:solidFill>
                <a:schemeClr val="tx1"/>
              </a:solidFill>
            </a:endParaRPr>
          </a:p>
          <a:p>
            <a:endParaRPr lang="en-US" sz="1800" b="0" dirty="0">
              <a:solidFill>
                <a:schemeClr val="tx1"/>
              </a:solidFill>
            </a:endParaRPr>
          </a:p>
        </p:txBody>
      </p:sp>
    </p:spTree>
    <p:extLst>
      <p:ext uri="{BB962C8B-B14F-4D97-AF65-F5344CB8AC3E}">
        <p14:creationId xmlns:p14="http://schemas.microsoft.com/office/powerpoint/2010/main" val="1769560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13</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13</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WP5 Waste Characterisation</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4801314"/>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GB" b="0" dirty="0"/>
              <a:t>Further development, optimization and when appropriate innovation of techniques for characterizing WAC, radiological, physical and chemical in LLW/ILW-mixed waste which could be critical for the safe implementation of radioactive waste management programmes, including destructive techniques (DT)  on laboratory scale and its relation to non-destructive techniques (NDT) at the raw waste and package scale use cases.</a:t>
            </a:r>
          </a:p>
          <a:p>
            <a:endParaRPr lang="en-GB" b="0" dirty="0"/>
          </a:p>
          <a:p>
            <a:r>
              <a:rPr lang="en-US" sz="1400" b="0" u="sng" dirty="0"/>
              <a:t>Expected outcomes </a:t>
            </a:r>
          </a:p>
          <a:p>
            <a:pPr marL="285750" indent="-285750">
              <a:buFont typeface="Arial" panose="020B0604020202020204" pitchFamily="34" charset="0"/>
              <a:buChar char="•"/>
            </a:pPr>
            <a:r>
              <a:rPr lang="en-US" sz="1400" b="0" dirty="0"/>
              <a:t>Identification of the </a:t>
            </a:r>
            <a:r>
              <a:rPr lang="en-US" sz="1400" dirty="0"/>
              <a:t>most relevant radionuclides and WAC limits</a:t>
            </a:r>
            <a:r>
              <a:rPr lang="en-US" sz="1400" b="0" dirty="0"/>
              <a:t>, including possible limitations/difficulties that remain for their proper </a:t>
            </a:r>
            <a:r>
              <a:rPr lang="en-US" sz="1400" b="0" dirty="0" err="1"/>
              <a:t>characterisation</a:t>
            </a:r>
            <a:r>
              <a:rPr lang="en-US" sz="1400" b="0" dirty="0"/>
              <a:t> to improve waste management.</a:t>
            </a:r>
          </a:p>
          <a:p>
            <a:pPr marL="285750" indent="-285750">
              <a:buFont typeface="Arial" panose="020B0604020202020204" pitchFamily="34" charset="0"/>
              <a:buChar char="•"/>
            </a:pPr>
            <a:r>
              <a:rPr lang="en-US" sz="1400" dirty="0"/>
              <a:t>Improved NDA methods </a:t>
            </a:r>
            <a:r>
              <a:rPr lang="en-US" sz="1400" b="0" dirty="0"/>
              <a:t>for radiological characterization (including in-situ and remote characterization, gamma and neutron analyses) to safely implement the subsequent stages of the waste management lifecycle strategy.</a:t>
            </a:r>
          </a:p>
          <a:p>
            <a:pPr marL="285750" indent="-285750">
              <a:buFont typeface="Arial" panose="020B0604020202020204" pitchFamily="34" charset="0"/>
              <a:buChar char="•"/>
            </a:pPr>
            <a:r>
              <a:rPr lang="en-US" sz="1400" dirty="0"/>
              <a:t>Improved NDA methods for </a:t>
            </a:r>
            <a:r>
              <a:rPr lang="en-US" sz="1400" dirty="0" err="1"/>
              <a:t>characterisation</a:t>
            </a:r>
            <a:r>
              <a:rPr lang="en-US" sz="1400" dirty="0"/>
              <a:t> of physical-chemical properties and chemicals inventory </a:t>
            </a:r>
            <a:r>
              <a:rPr lang="en-US" sz="1400" b="0" dirty="0"/>
              <a:t>(e.g. </a:t>
            </a:r>
            <a:r>
              <a:rPr lang="en-US" sz="1400" b="0" dirty="0" err="1"/>
              <a:t>complexants</a:t>
            </a:r>
            <a:r>
              <a:rPr lang="en-US" sz="1400" b="0" dirty="0"/>
              <a:t> and organics) to optimize waste segregation, treatment and conditioning of and enhance pre-disposal safety. </a:t>
            </a:r>
          </a:p>
          <a:p>
            <a:pPr marL="285750" indent="-285750">
              <a:buFont typeface="Arial" panose="020B0604020202020204" pitchFamily="34" charset="0"/>
              <a:buChar char="•"/>
            </a:pPr>
            <a:r>
              <a:rPr lang="en-US" sz="1400" dirty="0"/>
              <a:t>Development/</a:t>
            </a:r>
            <a:r>
              <a:rPr lang="en-US" sz="1400" dirty="0" err="1"/>
              <a:t>optimisation</a:t>
            </a:r>
            <a:r>
              <a:rPr lang="en-US" sz="1400" dirty="0"/>
              <a:t>/innovation of DA methodologies to </a:t>
            </a:r>
            <a:r>
              <a:rPr lang="en-US" sz="1400" dirty="0" err="1"/>
              <a:t>characterise</a:t>
            </a:r>
            <a:r>
              <a:rPr lang="en-US" sz="1400" dirty="0"/>
              <a:t> DTM radionuclides </a:t>
            </a:r>
            <a:r>
              <a:rPr lang="en-US" sz="1400" b="0" dirty="0"/>
              <a:t>identified as critical and for which limitations/difficulties remain in the available </a:t>
            </a:r>
            <a:r>
              <a:rPr lang="en-US" sz="1400" b="0" dirty="0" err="1"/>
              <a:t>characterisation</a:t>
            </a:r>
            <a:r>
              <a:rPr lang="en-US" sz="1400" b="0" dirty="0"/>
              <a:t> techniques, improving the Minimum Detectable Activity to obtain a comprehensive radiological inventory and a better quality of the data. </a:t>
            </a:r>
          </a:p>
          <a:p>
            <a:pPr marL="285750" indent="-285750">
              <a:buFont typeface="Arial" panose="020B0604020202020204" pitchFamily="34" charset="0"/>
              <a:buChar char="•"/>
            </a:pPr>
            <a:r>
              <a:rPr lang="en-US" sz="1400" b="0" dirty="0"/>
              <a:t>Development of </a:t>
            </a:r>
            <a:r>
              <a:rPr lang="en-US" sz="1400" dirty="0"/>
              <a:t>innovative methods for the optimization and validation of scaling factors </a:t>
            </a:r>
            <a:r>
              <a:rPr lang="en-US" sz="1400" b="0" dirty="0"/>
              <a:t>methodology to improve accuracy and reliability of DTM radionuclides characterization.</a:t>
            </a:r>
          </a:p>
          <a:p>
            <a:pPr marL="285750" indent="-285750">
              <a:buFont typeface="Arial" panose="020B0604020202020204" pitchFamily="34" charset="0"/>
              <a:buChar char="•"/>
            </a:pPr>
            <a:r>
              <a:rPr lang="en-US" sz="1400" b="0" dirty="0"/>
              <a:t>Development of </a:t>
            </a:r>
            <a:r>
              <a:rPr lang="en-US" sz="1400" dirty="0"/>
              <a:t>characterization methodologies for mixed wastes </a:t>
            </a:r>
            <a:r>
              <a:rPr lang="en-US" sz="1400" b="0" dirty="0"/>
              <a:t>as heterogeneous legacy waste including DSRS and orphan sources, especially those classified as leaked and/or undocumented, to acquire accurate radiological and chemical inventory necessary for defining appropriate final disposal.</a:t>
            </a:r>
          </a:p>
        </p:txBody>
      </p:sp>
    </p:spTree>
    <p:extLst>
      <p:ext uri="{BB962C8B-B14F-4D97-AF65-F5344CB8AC3E}">
        <p14:creationId xmlns:p14="http://schemas.microsoft.com/office/powerpoint/2010/main" val="392414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2</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2</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it-IT" dirty="0" err="1"/>
              <a:t>Proposed</a:t>
            </a:r>
            <a:r>
              <a:rPr lang="it-IT" dirty="0"/>
              <a:t> </a:t>
            </a:r>
            <a:r>
              <a:rPr lang="it-IT" dirty="0" err="1"/>
              <a:t>WPs</a:t>
            </a:r>
            <a:endParaRPr lang="en-GB" dirty="0"/>
          </a:p>
        </p:txBody>
      </p:sp>
      <p:graphicFrame>
        <p:nvGraphicFramePr>
          <p:cNvPr id="2" name="Tabella 1">
            <a:extLst>
              <a:ext uri="{FF2B5EF4-FFF2-40B4-BE49-F238E27FC236}">
                <a16:creationId xmlns:a16="http://schemas.microsoft.com/office/drawing/2014/main" id="{6CF45FA2-CFFA-4956-8DE4-6E738D497E94}"/>
              </a:ext>
            </a:extLst>
          </p:cNvPr>
          <p:cNvGraphicFramePr>
            <a:graphicFrameLocks noGrp="1"/>
          </p:cNvGraphicFramePr>
          <p:nvPr>
            <p:extLst>
              <p:ext uri="{D42A27DB-BD31-4B8C-83A1-F6EECF244321}">
                <p14:modId xmlns:p14="http://schemas.microsoft.com/office/powerpoint/2010/main" val="973832192"/>
              </p:ext>
            </p:extLst>
          </p:nvPr>
        </p:nvGraphicFramePr>
        <p:xfrm>
          <a:off x="2418617" y="895943"/>
          <a:ext cx="7053519" cy="5409608"/>
        </p:xfrm>
        <a:graphic>
          <a:graphicData uri="http://schemas.openxmlformats.org/drawingml/2006/table">
            <a:tbl>
              <a:tblPr firstRow="1" firstCol="1" bandRow="1">
                <a:tableStyleId>{5940675A-B579-460E-94D1-54222C63F5DA}</a:tableStyleId>
              </a:tblPr>
              <a:tblGrid>
                <a:gridCol w="6131328">
                  <a:extLst>
                    <a:ext uri="{9D8B030D-6E8A-4147-A177-3AD203B41FA5}">
                      <a16:colId xmlns:a16="http://schemas.microsoft.com/office/drawing/2014/main" val="129669914"/>
                    </a:ext>
                  </a:extLst>
                </a:gridCol>
                <a:gridCol w="922191">
                  <a:extLst>
                    <a:ext uri="{9D8B030D-6E8A-4147-A177-3AD203B41FA5}">
                      <a16:colId xmlns:a16="http://schemas.microsoft.com/office/drawing/2014/main" val="2418911832"/>
                    </a:ext>
                  </a:extLst>
                </a:gridCol>
              </a:tblGrid>
              <a:tr h="226791">
                <a:tc>
                  <a:txBody>
                    <a:bodyPr/>
                    <a:lstStyle/>
                    <a:p>
                      <a:pPr marL="0" algn="l" defTabSz="914400" rtl="0" eaLnBrk="1" latinLnBrk="0" hangingPunct="1"/>
                      <a:r>
                        <a:rPr lang="it-IT" sz="1600" kern="1200" dirty="0">
                          <a:solidFill>
                            <a:schemeClr val="tx1"/>
                          </a:solidFill>
                          <a:effectLst/>
                          <a:latin typeface="Century Gothic" panose="020B0502020202020204" pitchFamily="34" charset="0"/>
                          <a:ea typeface="+mn-ea"/>
                          <a:cs typeface="+mn-cs"/>
                        </a:rPr>
                        <a:t>WP1 - </a:t>
                      </a:r>
                      <a:r>
                        <a:rPr lang="it-IT" sz="1600" kern="1200" dirty="0" err="1">
                          <a:solidFill>
                            <a:schemeClr val="tx1"/>
                          </a:solidFill>
                          <a:effectLst/>
                          <a:latin typeface="Century Gothic" panose="020B0502020202020204" pitchFamily="34" charset="0"/>
                          <a:ea typeface="+mn-ea"/>
                          <a:cs typeface="+mn-cs"/>
                        </a:rPr>
                        <a:t>Alternatives</a:t>
                      </a:r>
                      <a:r>
                        <a:rPr lang="it-IT" sz="1600" kern="1200" dirty="0">
                          <a:solidFill>
                            <a:schemeClr val="tx1"/>
                          </a:solidFill>
                          <a:effectLst/>
                          <a:latin typeface="Century Gothic" panose="020B0502020202020204" pitchFamily="34" charset="0"/>
                          <a:ea typeface="+mn-ea"/>
                          <a:cs typeface="+mn-cs"/>
                        </a:rPr>
                        <a:t> RWM Strategies</a:t>
                      </a:r>
                    </a:p>
                  </a:txBody>
                  <a:tcPr marL="72000" marR="72000" marT="3600" marB="3600" anchor="ctr"/>
                </a:tc>
                <a:tc>
                  <a:txBody>
                    <a:bodyPr/>
                    <a:lstStyle/>
                    <a:p>
                      <a:pPr marL="0" algn="ctr" defTabSz="914400" rtl="0" eaLnBrk="1" latinLnBrk="0" hangingPunct="1"/>
                      <a:r>
                        <a:rPr lang="it-IT" sz="1600" kern="1200" dirty="0">
                          <a:solidFill>
                            <a:schemeClr val="tx1"/>
                          </a:solidFill>
                          <a:effectLst/>
                          <a:latin typeface="Century Gothic" panose="020B0502020202020204" pitchFamily="34" charset="0"/>
                          <a:ea typeface="+mn-ea"/>
                          <a:cs typeface="+mn-cs"/>
                        </a:rPr>
                        <a:t>SS</a:t>
                      </a:r>
                    </a:p>
                  </a:txBody>
                  <a:tcPr marL="72000" marR="72000" marT="3600" marB="3600" anchor="ctr"/>
                </a:tc>
                <a:extLst>
                  <a:ext uri="{0D108BD9-81ED-4DB2-BD59-A6C34878D82A}">
                    <a16:rowId xmlns:a16="http://schemas.microsoft.com/office/drawing/2014/main" val="1626630889"/>
                  </a:ext>
                </a:extLst>
              </a:tr>
              <a:tr h="231105">
                <a:tc>
                  <a:txBody>
                    <a:bodyPr/>
                    <a:lstStyle/>
                    <a:p>
                      <a:r>
                        <a:rPr lang="it-IT" sz="1600" dirty="0">
                          <a:effectLst/>
                          <a:highlight>
                            <a:srgbClr val="00FFFF"/>
                          </a:highlight>
                          <a:latin typeface="Century Gothic" panose="020B0502020202020204" pitchFamily="34" charset="0"/>
                        </a:rPr>
                        <a:t>WP2 - </a:t>
                      </a:r>
                      <a:r>
                        <a:rPr lang="it-IT" sz="1600" dirty="0" err="1">
                          <a:effectLst/>
                          <a:highlight>
                            <a:srgbClr val="00FFFF"/>
                          </a:highlight>
                          <a:latin typeface="Century Gothic" panose="020B0502020202020204" pitchFamily="34" charset="0"/>
                        </a:rPr>
                        <a:t>Sustainability</a:t>
                      </a:r>
                      <a:endParaRPr lang="it-IT" sz="1600" dirty="0">
                        <a:effectLst/>
                        <a:highlight>
                          <a:srgbClr val="00FFFF"/>
                        </a:highligh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SS</a:t>
                      </a:r>
                    </a:p>
                  </a:txBody>
                  <a:tcPr marL="72000" marR="72000" marT="3600" marB="3600" anchor="ctr"/>
                </a:tc>
                <a:extLst>
                  <a:ext uri="{0D108BD9-81ED-4DB2-BD59-A6C34878D82A}">
                    <a16:rowId xmlns:a16="http://schemas.microsoft.com/office/drawing/2014/main" val="4234574528"/>
                  </a:ext>
                </a:extLst>
              </a:tr>
              <a:tr h="217510">
                <a:tc>
                  <a:txBody>
                    <a:bodyPr/>
                    <a:lstStyle/>
                    <a:p>
                      <a:r>
                        <a:rPr lang="en-GB" sz="1600" dirty="0">
                          <a:effectLst/>
                          <a:latin typeface="Century Gothic" panose="020B0502020202020204" pitchFamily="34" charset="0"/>
                        </a:rPr>
                        <a:t>WP3 - Waste Management for SMRs and future fuels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SS</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482407023"/>
                  </a:ext>
                </a:extLst>
              </a:tr>
              <a:tr h="199384">
                <a:tc>
                  <a:txBody>
                    <a:bodyPr/>
                    <a:lstStyle/>
                    <a:p>
                      <a:r>
                        <a:rPr lang="it-IT" sz="1600" dirty="0">
                          <a:effectLst/>
                          <a:latin typeface="Century Gothic" panose="020B0502020202020204" pitchFamily="34" charset="0"/>
                        </a:rPr>
                        <a:t>WP4 - </a:t>
                      </a:r>
                      <a:r>
                        <a:rPr lang="it-IT" sz="1600" dirty="0" err="1">
                          <a:effectLst/>
                          <a:latin typeface="Century Gothic" panose="020B0502020202020204" pitchFamily="34" charset="0"/>
                        </a:rPr>
                        <a:t>Spent</a:t>
                      </a:r>
                      <a:r>
                        <a:rPr lang="it-IT" sz="1600" dirty="0">
                          <a:effectLst/>
                          <a:latin typeface="Century Gothic" panose="020B0502020202020204" pitchFamily="34" charset="0"/>
                        </a:rPr>
                        <a:t> </a:t>
                      </a:r>
                      <a:r>
                        <a:rPr lang="it-IT" sz="1600" dirty="0" err="1">
                          <a:effectLst/>
                          <a:latin typeface="Century Gothic" panose="020B0502020202020204" pitchFamily="34" charset="0"/>
                        </a:rPr>
                        <a:t>fuel</a:t>
                      </a:r>
                      <a:r>
                        <a:rPr lang="it-IT" sz="1600" dirty="0">
                          <a:effectLst/>
                          <a:latin typeface="Century Gothic" panose="020B0502020202020204" pitchFamily="34" charset="0"/>
                        </a:rPr>
                        <a:t> A</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2964340659"/>
                  </a:ext>
                </a:extLst>
              </a:tr>
              <a:tr h="190321">
                <a:tc>
                  <a:txBody>
                    <a:bodyPr/>
                    <a:lstStyle/>
                    <a:p>
                      <a:r>
                        <a:rPr lang="it-IT" sz="1600" dirty="0">
                          <a:effectLst/>
                          <a:latin typeface="Century Gothic" panose="020B0502020202020204" pitchFamily="34" charset="0"/>
                        </a:rPr>
                        <a:t>WP5 - Waste </a:t>
                      </a:r>
                      <a:r>
                        <a:rPr lang="it-IT" sz="1600" dirty="0" err="1">
                          <a:effectLst/>
                          <a:latin typeface="Century Gothic" panose="020B0502020202020204" pitchFamily="34" charset="0"/>
                        </a:rPr>
                        <a:t>Characterisation</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1555488073"/>
                  </a:ext>
                </a:extLst>
              </a:tr>
              <a:tr h="188110">
                <a:tc>
                  <a:txBody>
                    <a:bodyPr/>
                    <a:lstStyle/>
                    <a:p>
                      <a:r>
                        <a:rPr lang="it-IT" sz="1600" dirty="0">
                          <a:effectLst/>
                          <a:highlight>
                            <a:srgbClr val="FFFF00"/>
                          </a:highlight>
                          <a:latin typeface="Century Gothic" panose="020B0502020202020204" pitchFamily="34" charset="0"/>
                        </a:rPr>
                        <a:t>WP6 - Treatment/</a:t>
                      </a:r>
                      <a:r>
                        <a:rPr lang="it-IT" sz="1600" dirty="0" err="1">
                          <a:effectLst/>
                          <a:highlight>
                            <a:srgbClr val="FFFF00"/>
                          </a:highlight>
                          <a:latin typeface="Century Gothic" panose="020B0502020202020204" pitchFamily="34" charset="0"/>
                        </a:rPr>
                        <a:t>Immobilisation</a:t>
                      </a:r>
                      <a:endParaRPr lang="it-IT" sz="16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R&amp;D</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3334370544"/>
                  </a:ext>
                </a:extLst>
              </a:tr>
              <a:tr h="169959">
                <a:tc>
                  <a:txBody>
                    <a:bodyPr/>
                    <a:lstStyle/>
                    <a:p>
                      <a:r>
                        <a:rPr lang="it-IT" sz="1600" dirty="0">
                          <a:effectLst/>
                          <a:highlight>
                            <a:srgbClr val="FFFF00"/>
                          </a:highlight>
                          <a:latin typeface="Century Gothic" panose="020B0502020202020204" pitchFamily="34" charset="0"/>
                        </a:rPr>
                        <a:t>WP7 - Long term performance</a:t>
                      </a:r>
                      <a:endParaRPr lang="it-IT" sz="16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R&amp;D</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1415735587"/>
                  </a:ext>
                </a:extLst>
              </a:tr>
              <a:tr h="87231">
                <a:tc>
                  <a:txBody>
                    <a:bodyPr/>
                    <a:lstStyle/>
                    <a:p>
                      <a:r>
                        <a:rPr lang="it-IT" sz="1600" dirty="0">
                          <a:effectLst/>
                          <a:highlight>
                            <a:srgbClr val="FFFF00"/>
                          </a:highlight>
                          <a:latin typeface="Century Gothic" panose="020B0502020202020204" pitchFamily="34" charset="0"/>
                        </a:rPr>
                        <a:t>WP8 - </a:t>
                      </a:r>
                      <a:r>
                        <a:rPr lang="it-IT" sz="1600" dirty="0" err="1">
                          <a:effectLst/>
                          <a:highlight>
                            <a:srgbClr val="FFFF00"/>
                          </a:highlight>
                          <a:latin typeface="Century Gothic" panose="020B0502020202020204" pitchFamily="34" charset="0"/>
                        </a:rPr>
                        <a:t>Graphite</a:t>
                      </a:r>
                      <a:r>
                        <a:rPr lang="it-IT" sz="1600" dirty="0">
                          <a:effectLst/>
                          <a:highlight>
                            <a:srgbClr val="FFFF00"/>
                          </a:highlight>
                          <a:latin typeface="Century Gothic" panose="020B0502020202020204" pitchFamily="34" charset="0"/>
                        </a:rPr>
                        <a:t> </a:t>
                      </a:r>
                      <a:r>
                        <a:rPr lang="it-IT" sz="1600" dirty="0" err="1">
                          <a:effectLst/>
                          <a:highlight>
                            <a:srgbClr val="FFFF00"/>
                          </a:highlight>
                          <a:latin typeface="Century Gothic" panose="020B0502020202020204" pitchFamily="34" charset="0"/>
                        </a:rPr>
                        <a:t>handling</a:t>
                      </a:r>
                      <a:endParaRPr lang="it-IT" sz="16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3333621362"/>
                  </a:ext>
                </a:extLst>
              </a:tr>
              <a:tr h="62308">
                <a:tc>
                  <a:txBody>
                    <a:bodyPr/>
                    <a:lstStyle/>
                    <a:p>
                      <a:r>
                        <a:rPr lang="it-IT" sz="1600" dirty="0">
                          <a:effectLst/>
                          <a:latin typeface="Century Gothic" panose="020B0502020202020204" pitchFamily="34" charset="0"/>
                        </a:rPr>
                        <a:t>WP9 - </a:t>
                      </a:r>
                      <a:r>
                        <a:rPr lang="it-IT" sz="1600" dirty="0" err="1">
                          <a:effectLst/>
                          <a:latin typeface="Century Gothic" panose="020B0502020202020204" pitchFamily="34" charset="0"/>
                        </a:rPr>
                        <a:t>Spent</a:t>
                      </a:r>
                      <a:r>
                        <a:rPr lang="it-IT" sz="1600" dirty="0">
                          <a:effectLst/>
                          <a:latin typeface="Century Gothic" panose="020B0502020202020204" pitchFamily="34" charset="0"/>
                        </a:rPr>
                        <a:t> </a:t>
                      </a:r>
                      <a:r>
                        <a:rPr lang="it-IT" sz="1600" dirty="0" err="1">
                          <a:effectLst/>
                          <a:latin typeface="Century Gothic" panose="020B0502020202020204" pitchFamily="34" charset="0"/>
                        </a:rPr>
                        <a:t>fuel</a:t>
                      </a:r>
                      <a:r>
                        <a:rPr lang="it-IT" sz="1600" dirty="0">
                          <a:effectLst/>
                          <a:latin typeface="Century Gothic" panose="020B0502020202020204" pitchFamily="34" charset="0"/>
                        </a:rPr>
                        <a:t> B</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R&amp;D</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3077280560"/>
                  </a:ext>
                </a:extLst>
              </a:tr>
              <a:tr h="124615">
                <a:tc>
                  <a:txBody>
                    <a:bodyPr/>
                    <a:lstStyle/>
                    <a:p>
                      <a:r>
                        <a:rPr lang="it-IT" sz="1600" dirty="0">
                          <a:effectLst/>
                          <a:latin typeface="Century Gothic" panose="020B0502020202020204" pitchFamily="34" charset="0"/>
                        </a:rPr>
                        <a:t>WP10 - Glass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R&amp;D</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1261568576"/>
                  </a:ext>
                </a:extLst>
              </a:tr>
              <a:tr h="149538">
                <a:tc>
                  <a:txBody>
                    <a:bodyPr/>
                    <a:lstStyle/>
                    <a:p>
                      <a:r>
                        <a:rPr lang="it-IT" sz="1600" dirty="0">
                          <a:effectLst/>
                          <a:latin typeface="Century Gothic" panose="020B0502020202020204" pitchFamily="34" charset="0"/>
                        </a:rPr>
                        <a:t>WP11 - Containers / Canisters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83736486"/>
                  </a:ext>
                </a:extLst>
              </a:tr>
              <a:tr h="258293">
                <a:tc>
                  <a:txBody>
                    <a:bodyPr/>
                    <a:lstStyle/>
                    <a:p>
                      <a:r>
                        <a:rPr lang="it-IT" sz="1600" dirty="0">
                          <a:effectLst/>
                          <a:latin typeface="Century Gothic" panose="020B0502020202020204" pitchFamily="34" charset="0"/>
                        </a:rPr>
                        <a:t>WP12 - Bentonite / Buffers / </a:t>
                      </a:r>
                      <a:r>
                        <a:rPr lang="it-IT" sz="1600" dirty="0" err="1">
                          <a:effectLst/>
                          <a:latin typeface="Century Gothic" panose="020B0502020202020204" pitchFamily="34" charset="0"/>
                        </a:rPr>
                        <a:t>Backfills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3728325844"/>
                  </a:ext>
                </a:extLst>
              </a:tr>
              <a:tr h="211846">
                <a:tc>
                  <a:txBody>
                    <a:bodyPr/>
                    <a:lstStyle/>
                    <a:p>
                      <a:r>
                        <a:rPr lang="en-GB" sz="1600" dirty="0">
                          <a:effectLst/>
                          <a:latin typeface="Century Gothic" panose="020B0502020202020204" pitchFamily="34" charset="0"/>
                        </a:rPr>
                        <a:t>WP13 - HLW Repository optimisation including closure</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SS</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1895623616"/>
                  </a:ext>
                </a:extLst>
              </a:tr>
              <a:tr h="271888">
                <a:tc>
                  <a:txBody>
                    <a:bodyPr/>
                    <a:lstStyle/>
                    <a:p>
                      <a:r>
                        <a:rPr lang="it-IT" sz="1600" dirty="0">
                          <a:effectLst/>
                          <a:latin typeface="Century Gothic" panose="020B0502020202020204" pitchFamily="34" charset="0"/>
                        </a:rPr>
                        <a:t>WP14 - </a:t>
                      </a:r>
                      <a:r>
                        <a:rPr lang="it-IT" sz="1600" dirty="0" err="1">
                          <a:effectLst/>
                          <a:latin typeface="Century Gothic" panose="020B0502020202020204" pitchFamily="34" charset="0"/>
                        </a:rPr>
                        <a:t>Climate</a:t>
                      </a:r>
                      <a:r>
                        <a:rPr lang="it-IT" sz="1600" dirty="0">
                          <a:effectLst/>
                          <a:latin typeface="Century Gothic" panose="020B0502020202020204" pitchFamily="34" charset="0"/>
                        </a:rPr>
                        <a:t> </a:t>
                      </a:r>
                      <a:r>
                        <a:rPr lang="it-IT" sz="1600" dirty="0" err="1">
                          <a:effectLst/>
                          <a:latin typeface="Century Gothic" panose="020B0502020202020204" pitchFamily="34" charset="0"/>
                        </a:rPr>
                        <a:t>change</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SS</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1579842392"/>
                  </a:ext>
                </a:extLst>
              </a:tr>
              <a:tr h="174461">
                <a:tc>
                  <a:txBody>
                    <a:bodyPr/>
                    <a:lstStyle/>
                    <a:p>
                      <a:r>
                        <a:rPr lang="it-IT" sz="1600">
                          <a:effectLst/>
                          <a:latin typeface="Century Gothic" panose="020B0502020202020204" pitchFamily="34" charset="0"/>
                        </a:rPr>
                        <a:t>WP15 - Radionuclides</a:t>
                      </a:r>
                      <a:endParaRPr lang="it-IT" sz="16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2761082091"/>
                  </a:ext>
                </a:extLst>
              </a:tr>
              <a:tr h="326265">
                <a:tc>
                  <a:txBody>
                    <a:bodyPr/>
                    <a:lstStyle/>
                    <a:p>
                      <a:r>
                        <a:rPr lang="en-GB" sz="1600" dirty="0">
                          <a:effectLst/>
                          <a:highlight>
                            <a:srgbClr val="FFFF00"/>
                          </a:highlight>
                          <a:latin typeface="Century Gothic" panose="020B0502020202020204" pitchFamily="34" charset="0"/>
                        </a:rPr>
                        <a:t>WP16 - LLW/ILW Disposal Optimisation</a:t>
                      </a:r>
                      <a:endParaRPr lang="it-IT" sz="1600" dirty="0">
                        <a:effectLst/>
                        <a:highlight>
                          <a:srgbClr val="FFFF00"/>
                        </a:highligh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3859300070"/>
                  </a:ext>
                </a:extLst>
              </a:tr>
              <a:tr h="176727">
                <a:tc>
                  <a:txBody>
                    <a:bodyPr/>
                    <a:lstStyle/>
                    <a:p>
                      <a:r>
                        <a:rPr lang="it-IT" sz="1600" dirty="0">
                          <a:effectLst/>
                          <a:latin typeface="Century Gothic" panose="020B0502020202020204" pitchFamily="34" charset="0"/>
                        </a:rPr>
                        <a:t>WP17 - Digital Twins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SS</a:t>
                      </a:r>
                    </a:p>
                  </a:txBody>
                  <a:tcPr marL="72000" marR="72000" marT="3600" marB="3600" anchor="ctr"/>
                </a:tc>
                <a:extLst>
                  <a:ext uri="{0D108BD9-81ED-4DB2-BD59-A6C34878D82A}">
                    <a16:rowId xmlns:a16="http://schemas.microsoft.com/office/drawing/2014/main" val="3809578490"/>
                  </a:ext>
                </a:extLst>
              </a:tr>
              <a:tr h="285482">
                <a:tc>
                  <a:txBody>
                    <a:bodyPr/>
                    <a:lstStyle/>
                    <a:p>
                      <a:r>
                        <a:rPr lang="en-GB" sz="1600">
                          <a:effectLst/>
                          <a:latin typeface="Century Gothic" panose="020B0502020202020204" pitchFamily="34" charset="0"/>
                        </a:rPr>
                        <a:t>WP18 - High-fidelity numerical simulations</a:t>
                      </a:r>
                      <a:endParaRPr lang="it-IT" sz="160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a:ln>
                            <a:noFill/>
                          </a:ln>
                          <a:solidFill>
                            <a:prstClr val="black"/>
                          </a:solidFill>
                          <a:effectLst/>
                          <a:uLnTx/>
                          <a:uFillTx/>
                          <a:latin typeface="Century Gothic" panose="020B0502020202020204" pitchFamily="34" charset="0"/>
                          <a:ea typeface="+mn-ea"/>
                          <a:cs typeface="+mn-cs"/>
                        </a:rPr>
                        <a:t>R&amp;D</a:t>
                      </a:r>
                      <a:endPar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txBody>
                  <a:tcPr marL="72000" marR="72000" marT="3600" marB="3600" anchor="ctr"/>
                </a:tc>
                <a:extLst>
                  <a:ext uri="{0D108BD9-81ED-4DB2-BD59-A6C34878D82A}">
                    <a16:rowId xmlns:a16="http://schemas.microsoft.com/office/drawing/2014/main" val="3917953864"/>
                  </a:ext>
                </a:extLst>
              </a:tr>
              <a:tr h="122350">
                <a:tc>
                  <a:txBody>
                    <a:bodyPr/>
                    <a:lstStyle/>
                    <a:p>
                      <a:r>
                        <a:rPr lang="it-IT" sz="1600" dirty="0">
                          <a:effectLst/>
                          <a:latin typeface="Century Gothic" panose="020B0502020202020204" pitchFamily="34" charset="0"/>
                        </a:rPr>
                        <a:t>WP19 - </a:t>
                      </a:r>
                      <a:r>
                        <a:rPr lang="it-IT" sz="1600" dirty="0" err="1">
                          <a:effectLst/>
                          <a:latin typeface="Century Gothic" panose="020B0502020202020204" pitchFamily="34" charset="0"/>
                        </a:rPr>
                        <a:t>Criticality</a:t>
                      </a:r>
                      <a:r>
                        <a:rPr lang="it-IT" sz="1600" dirty="0">
                          <a:effectLst/>
                          <a:latin typeface="Century Gothic" panose="020B0502020202020204" pitchFamily="34" charset="0"/>
                        </a:rPr>
                        <a:t> </a:t>
                      </a:r>
                      <a:r>
                        <a:rPr lang="it-IT" sz="1600" dirty="0" err="1">
                          <a:effectLst/>
                          <a:latin typeface="Century Gothic" panose="020B0502020202020204" pitchFamily="34" charset="0"/>
                        </a:rPr>
                        <a:t>safety</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3227877156"/>
                  </a:ext>
                </a:extLst>
              </a:tr>
              <a:tr h="149538">
                <a:tc>
                  <a:txBody>
                    <a:bodyPr/>
                    <a:lstStyle/>
                    <a:p>
                      <a:r>
                        <a:rPr lang="it-IT" sz="1600" dirty="0">
                          <a:effectLst/>
                          <a:latin typeface="Century Gothic" panose="020B0502020202020204" pitchFamily="34" charset="0"/>
                        </a:rPr>
                        <a:t>WP20 - </a:t>
                      </a:r>
                      <a:r>
                        <a:rPr lang="it-IT" sz="1600" dirty="0" err="1">
                          <a:effectLst/>
                          <a:latin typeface="Century Gothic" panose="020B0502020202020204" pitchFamily="34" charset="0"/>
                        </a:rPr>
                        <a:t>Thermodynamic</a:t>
                      </a:r>
                      <a:r>
                        <a:rPr lang="it-IT" sz="1600" dirty="0">
                          <a:effectLst/>
                          <a:latin typeface="Century Gothic" panose="020B0502020202020204" pitchFamily="34" charset="0"/>
                        </a:rPr>
                        <a:t> database</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SS</a:t>
                      </a:r>
                    </a:p>
                  </a:txBody>
                  <a:tcPr marL="72000" marR="72000" marT="3600" marB="3600" anchor="ctr"/>
                </a:tc>
                <a:extLst>
                  <a:ext uri="{0D108BD9-81ED-4DB2-BD59-A6C34878D82A}">
                    <a16:rowId xmlns:a16="http://schemas.microsoft.com/office/drawing/2014/main" val="338990292"/>
                  </a:ext>
                </a:extLst>
              </a:tr>
              <a:tr h="174461">
                <a:tc>
                  <a:txBody>
                    <a:bodyPr/>
                    <a:lstStyle/>
                    <a:p>
                      <a:r>
                        <a:rPr lang="it-IT" sz="1600" dirty="0">
                          <a:effectLst/>
                          <a:latin typeface="Century Gothic" panose="020B0502020202020204" pitchFamily="34" charset="0"/>
                        </a:rPr>
                        <a:t>WP21 - Natural </a:t>
                      </a:r>
                      <a:r>
                        <a:rPr lang="it-IT" sz="1600" dirty="0" err="1">
                          <a:effectLst/>
                          <a:latin typeface="Century Gothic" panose="020B0502020202020204" pitchFamily="34" charset="0"/>
                        </a:rPr>
                        <a:t>analogues</a:t>
                      </a:r>
                      <a:endParaRPr lang="it-IT" sz="1600" dirty="0">
                        <a:effectLst/>
                        <a:latin typeface="Century Gothic" panose="020B0502020202020204" pitchFamily="34" charset="0"/>
                        <a:ea typeface="Times New Roman" panose="02020603050405020304" pitchFamily="18" charset="0"/>
                        <a:cs typeface="Times New Roman" panose="02020603050405020304" pitchFamily="18" charset="0"/>
                      </a:endParaRPr>
                    </a:p>
                  </a:txBody>
                  <a:tcPr marL="72000" marR="72000" marT="3600" marB="36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16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R&amp;D</a:t>
                      </a:r>
                    </a:p>
                  </a:txBody>
                  <a:tcPr marL="72000" marR="72000" marT="3600" marB="3600" anchor="ctr"/>
                </a:tc>
                <a:extLst>
                  <a:ext uri="{0D108BD9-81ED-4DB2-BD59-A6C34878D82A}">
                    <a16:rowId xmlns:a16="http://schemas.microsoft.com/office/drawing/2014/main" val="270008427"/>
                  </a:ext>
                </a:extLst>
              </a:tr>
            </a:tbl>
          </a:graphicData>
        </a:graphic>
      </p:graphicFrame>
    </p:spTree>
    <p:extLst>
      <p:ext uri="{BB962C8B-B14F-4D97-AF65-F5344CB8AC3E}">
        <p14:creationId xmlns:p14="http://schemas.microsoft.com/office/powerpoint/2010/main" val="31471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3</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3</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WP2 - Sustainability</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17504"/>
            <a:ext cx="10983074" cy="4585871"/>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b="0" i="1" dirty="0">
                <a:solidFill>
                  <a:schemeClr val="tx1"/>
                </a:solidFill>
              </a:rPr>
              <a:t>Sustainability aspects in RWM: Strategies for environmental, economical und social challenges </a:t>
            </a:r>
          </a:p>
          <a:p>
            <a:r>
              <a:rPr lang="en-US" sz="1800" b="0" i="1" dirty="0">
                <a:solidFill>
                  <a:schemeClr val="tx1"/>
                </a:solidFill>
              </a:rPr>
              <a:t>Recycling of radioactive matters</a:t>
            </a:r>
          </a:p>
          <a:p>
            <a:r>
              <a:rPr lang="en-GB" sz="1800" b="0" i="1" dirty="0">
                <a:solidFill>
                  <a:schemeClr val="tx1"/>
                </a:solidFill>
              </a:rPr>
              <a:t>focus funnel – March 2023</a:t>
            </a:r>
            <a:endParaRPr lang="en-US" sz="1800" b="0" i="1" dirty="0">
              <a:solidFill>
                <a:schemeClr val="tx1"/>
              </a:solidFill>
            </a:endParaRPr>
          </a:p>
          <a:p>
            <a:endParaRPr lang="en-GB" sz="1800" b="0" i="1" dirty="0">
              <a:solidFill>
                <a:schemeClr val="tx1"/>
              </a:solidFill>
            </a:endParaRPr>
          </a:p>
          <a:p>
            <a:r>
              <a:rPr lang="en-GB" b="0" i="1" dirty="0">
                <a:solidFill>
                  <a:schemeClr val="tx1"/>
                </a:solidFill>
              </a:rPr>
              <a:t>Preliminary expected outcomes for </a:t>
            </a:r>
            <a:r>
              <a:rPr lang="en-GB" b="0" i="1" u="sng" dirty="0">
                <a:solidFill>
                  <a:schemeClr val="tx1"/>
                </a:solidFill>
              </a:rPr>
              <a:t>Sustainability</a:t>
            </a:r>
            <a:r>
              <a:rPr lang="en-GB" b="0" i="1" dirty="0">
                <a:solidFill>
                  <a:schemeClr val="tx1"/>
                </a:solidFill>
              </a:rPr>
              <a:t>:</a:t>
            </a:r>
          </a:p>
          <a:p>
            <a:pPr marL="285750" indent="-285750">
              <a:spcBef>
                <a:spcPts val="600"/>
              </a:spcBef>
              <a:buFont typeface="Arial" panose="020B0604020202020204" pitchFamily="34" charset="0"/>
              <a:buChar char="•"/>
            </a:pPr>
            <a:r>
              <a:rPr lang="en-US" sz="1400" b="0" i="1" dirty="0">
                <a:solidFill>
                  <a:schemeClr val="tx1"/>
                </a:solidFill>
              </a:rPr>
              <a:t>Developing of a </a:t>
            </a:r>
            <a:r>
              <a:rPr lang="en-US" sz="1400" i="1" dirty="0">
                <a:solidFill>
                  <a:schemeClr val="tx1"/>
                </a:solidFill>
              </a:rPr>
              <a:t>comprehensive understanding on sustainability </a:t>
            </a:r>
            <a:r>
              <a:rPr lang="en-US" sz="1400" b="0" i="1" dirty="0">
                <a:solidFill>
                  <a:schemeClr val="tx1"/>
                </a:solidFill>
              </a:rPr>
              <a:t>and its different dimensions in nuclear waste management</a:t>
            </a:r>
          </a:p>
          <a:p>
            <a:pPr marL="285750" indent="-285750">
              <a:spcBef>
                <a:spcPts val="600"/>
              </a:spcBef>
              <a:buFont typeface="Arial" panose="020B0604020202020204" pitchFamily="34" charset="0"/>
              <a:buChar char="•"/>
            </a:pPr>
            <a:r>
              <a:rPr lang="en-US" sz="1400" b="0" i="1" dirty="0">
                <a:solidFill>
                  <a:schemeClr val="tx1"/>
                </a:solidFill>
              </a:rPr>
              <a:t>Identification of </a:t>
            </a:r>
            <a:r>
              <a:rPr lang="en-US" sz="1400" i="1" dirty="0">
                <a:solidFill>
                  <a:schemeClr val="tx1"/>
                </a:solidFill>
              </a:rPr>
              <a:t>specific topics </a:t>
            </a:r>
            <a:r>
              <a:rPr lang="en-US" sz="1400" b="0" i="1" dirty="0">
                <a:solidFill>
                  <a:schemeClr val="tx1"/>
                </a:solidFill>
              </a:rPr>
              <a:t>(e.g. strategies aimed at reducing greenhouse gas emissions, use of alternative building materials and alternative technologies)</a:t>
            </a:r>
          </a:p>
          <a:p>
            <a:r>
              <a:rPr lang="en-GB" b="0" i="1" dirty="0">
                <a:solidFill>
                  <a:schemeClr val="tx1"/>
                </a:solidFill>
              </a:rPr>
              <a:t>Preliminary expected outcomes for </a:t>
            </a:r>
            <a:r>
              <a:rPr lang="en-GB" b="0" i="1" u="sng" dirty="0">
                <a:solidFill>
                  <a:schemeClr val="tx1"/>
                </a:solidFill>
              </a:rPr>
              <a:t>Recycling</a:t>
            </a:r>
            <a:r>
              <a:rPr lang="en-GB" b="0" i="1" dirty="0">
                <a:solidFill>
                  <a:schemeClr val="tx1"/>
                </a:solidFill>
              </a:rPr>
              <a:t> :</a:t>
            </a:r>
          </a:p>
          <a:p>
            <a:pPr marL="285750" indent="-285750">
              <a:spcBef>
                <a:spcPts val="600"/>
              </a:spcBef>
              <a:buFont typeface="Arial" panose="020B0604020202020204" pitchFamily="34" charset="0"/>
              <a:buChar char="•"/>
            </a:pPr>
            <a:r>
              <a:rPr lang="en-GB" sz="1400" b="0" i="1" dirty="0">
                <a:solidFill>
                  <a:schemeClr val="tx1"/>
                </a:solidFill>
              </a:rPr>
              <a:t>Review of the </a:t>
            </a:r>
            <a:r>
              <a:rPr lang="en-GB" sz="1400" i="1" dirty="0">
                <a:solidFill>
                  <a:schemeClr val="tx1"/>
                </a:solidFill>
              </a:rPr>
              <a:t>radioactive matters that are potentially recyclable</a:t>
            </a:r>
            <a:r>
              <a:rPr lang="en-GB" sz="1400" b="0" i="1" dirty="0">
                <a:solidFill>
                  <a:schemeClr val="tx1"/>
                </a:solidFill>
              </a:rPr>
              <a:t>: graphite, concrete, depleted uranium, spent fuel, sludge, etc.</a:t>
            </a:r>
            <a:endParaRPr lang="it-IT" sz="1400" b="0" i="1" dirty="0">
              <a:solidFill>
                <a:schemeClr val="tx1"/>
              </a:solidFill>
            </a:endParaRPr>
          </a:p>
          <a:p>
            <a:pPr marL="285750" lvl="0" indent="-285750">
              <a:spcBef>
                <a:spcPts val="600"/>
              </a:spcBef>
              <a:buFont typeface="Arial" panose="020B0604020202020204" pitchFamily="34" charset="0"/>
              <a:buChar char="•"/>
            </a:pPr>
            <a:r>
              <a:rPr lang="en-GB" sz="1400" b="0" i="1" dirty="0">
                <a:solidFill>
                  <a:schemeClr val="tx1"/>
                </a:solidFill>
              </a:rPr>
              <a:t>Review of </a:t>
            </a:r>
            <a:r>
              <a:rPr lang="en-GB" sz="1400" i="1" dirty="0">
                <a:solidFill>
                  <a:schemeClr val="tx1"/>
                </a:solidFill>
              </a:rPr>
              <a:t>potential applications for recycling </a:t>
            </a:r>
            <a:r>
              <a:rPr lang="en-GB" sz="1400" b="0" i="1" dirty="0">
                <a:solidFill>
                  <a:schemeClr val="tx1"/>
                </a:solidFill>
              </a:rPr>
              <a:t>radioactive matter (new shielding materials, raw materials for conditioning, HLW containers, radioisotopes for industrial and medical applications, etc.)</a:t>
            </a:r>
            <a:endParaRPr lang="it-IT" sz="1400" b="0" i="1" dirty="0">
              <a:solidFill>
                <a:schemeClr val="tx1"/>
              </a:solidFill>
            </a:endParaRPr>
          </a:p>
          <a:p>
            <a:pPr marL="285750" indent="-285750">
              <a:lnSpc>
                <a:spcPts val="1200"/>
              </a:lnSpc>
              <a:spcBef>
                <a:spcPts val="600"/>
              </a:spcBef>
              <a:buFont typeface="Arial" panose="020B0604020202020204" pitchFamily="34" charset="0"/>
              <a:buChar char="•"/>
            </a:pPr>
            <a:r>
              <a:rPr lang="en-GB" sz="1400" b="0" i="1" dirty="0">
                <a:solidFill>
                  <a:schemeClr val="tx1"/>
                </a:solidFill>
              </a:rPr>
              <a:t>Application of </a:t>
            </a:r>
            <a:r>
              <a:rPr lang="en-GB" sz="1400" i="1" dirty="0">
                <a:solidFill>
                  <a:schemeClr val="tx1"/>
                </a:solidFill>
              </a:rPr>
              <a:t>LCC/LCA approach </a:t>
            </a:r>
            <a:r>
              <a:rPr lang="en-GB" sz="1400" b="0" i="1" dirty="0">
                <a:solidFill>
                  <a:schemeClr val="tx1"/>
                </a:solidFill>
              </a:rPr>
              <a:t>to help selecting the best solutions</a:t>
            </a:r>
            <a:endParaRPr lang="it-IT" sz="1400" b="0" i="1" dirty="0">
              <a:solidFill>
                <a:schemeClr val="tx1"/>
              </a:solidFill>
            </a:endParaRPr>
          </a:p>
          <a:p>
            <a:pPr marL="285750" indent="-285750">
              <a:spcBef>
                <a:spcPts val="600"/>
              </a:spcBef>
              <a:buFont typeface="Arial" panose="020B0604020202020204" pitchFamily="34" charset="0"/>
              <a:buChar char="•"/>
            </a:pPr>
            <a:r>
              <a:rPr lang="en-GB" sz="1400" b="0" i="1" dirty="0">
                <a:solidFill>
                  <a:schemeClr val="tx1"/>
                </a:solidFill>
              </a:rPr>
              <a:t>Provide an </a:t>
            </a:r>
            <a:r>
              <a:rPr lang="en-GB" sz="1400" i="1" dirty="0">
                <a:solidFill>
                  <a:schemeClr val="tx1"/>
                </a:solidFill>
              </a:rPr>
              <a:t>innovation catalogue in the field of recycling </a:t>
            </a:r>
            <a:r>
              <a:rPr lang="en-GB" sz="1400" b="0" i="1" dirty="0">
                <a:solidFill>
                  <a:schemeClr val="tx1"/>
                </a:solidFill>
              </a:rPr>
              <a:t>of radioactive matter with the most promising applications in the industrial and health sectors.</a:t>
            </a:r>
            <a:endParaRPr lang="en-US" b="0" i="1" dirty="0">
              <a:solidFill>
                <a:schemeClr val="tx1"/>
              </a:solidFill>
            </a:endParaRPr>
          </a:p>
        </p:txBody>
      </p:sp>
      <p:sp>
        <p:nvSpPr>
          <p:cNvPr id="10" name="CasellaDiTesto 9">
            <a:extLst>
              <a:ext uri="{FF2B5EF4-FFF2-40B4-BE49-F238E27FC236}">
                <a16:creationId xmlns:a16="http://schemas.microsoft.com/office/drawing/2014/main" id="{1724CFE8-D2E7-434D-9FBC-CE2C9FAF0779}"/>
              </a:ext>
            </a:extLst>
          </p:cNvPr>
          <p:cNvSpPr txBox="1"/>
          <p:nvPr/>
        </p:nvSpPr>
        <p:spPr>
          <a:xfrm>
            <a:off x="5209336" y="5441254"/>
            <a:ext cx="6585397" cy="830997"/>
          </a:xfrm>
          <a:prstGeom prst="rect">
            <a:avLst/>
          </a:prstGeom>
          <a:noFill/>
        </p:spPr>
        <p:txBody>
          <a:bodyPr wrap="square">
            <a:spAutoFit/>
          </a:bodyPr>
          <a:lstStyle/>
          <a:p>
            <a:r>
              <a:rPr lang="en-GB" sz="1600" dirty="0">
                <a:effectLst/>
                <a:latin typeface="Calibri" panose="020F0502020204030204" pitchFamily="34" charset="0"/>
                <a:ea typeface="Calibri" panose="020F0502020204030204" pitchFamily="34" charset="0"/>
                <a:cs typeface="Times New Roman" panose="02020603050405020304" pitchFamily="18" charset="0"/>
              </a:rPr>
              <a:t>RE: SURO, Hana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Vojtechova</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it-IT" sz="1600" dirty="0">
                <a:hlinkClick r:id="rId3"/>
              </a:rPr>
              <a:t>hana.vojtechova@suro.cz</a:t>
            </a:r>
            <a:endParaRPr lang="it-IT" sz="1600" dirty="0"/>
          </a:p>
          <a:p>
            <a:r>
              <a:rPr lang="fr-FR" sz="1600" dirty="0">
                <a:effectLst/>
                <a:latin typeface="Calibri" panose="020F0502020204030204" pitchFamily="34" charset="0"/>
                <a:ea typeface="Calibri" panose="020F0502020204030204" pitchFamily="34" charset="0"/>
                <a:cs typeface="Times New Roman" panose="02020603050405020304" pitchFamily="18" charset="0"/>
              </a:rPr>
              <a:t>TSO: BGE, Gregor </a:t>
            </a:r>
            <a:r>
              <a:rPr lang="fr-FR" sz="1600" dirty="0" err="1">
                <a:effectLst/>
                <a:latin typeface="Calibri" panose="020F0502020204030204" pitchFamily="34" charset="0"/>
                <a:ea typeface="Calibri" panose="020F0502020204030204" pitchFamily="34" charset="0"/>
                <a:cs typeface="Times New Roman" panose="02020603050405020304" pitchFamily="18" charset="0"/>
              </a:rPr>
              <a:t>Soenke</a:t>
            </a:r>
            <a:r>
              <a:rPr lang="fr-FR" sz="1600" dirty="0">
                <a:effectLst/>
                <a:latin typeface="Calibri" panose="020F0502020204030204" pitchFamily="34" charset="0"/>
                <a:ea typeface="Calibri" panose="020F0502020204030204" pitchFamily="34" charset="0"/>
                <a:cs typeface="Times New Roman" panose="02020603050405020304" pitchFamily="18" charset="0"/>
              </a:rPr>
              <a:t> Schneider, </a:t>
            </a:r>
            <a:r>
              <a:rPr lang="it-IT" sz="1600" dirty="0">
                <a:hlinkClick r:id="rId4"/>
              </a:rPr>
              <a:t>Gregor-Soenke.Schneider@bge.de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WMO: IMT Atlantique, </a:t>
            </a:r>
            <a:r>
              <a:rPr lang="pt-BR" sz="1600" dirty="0">
                <a:effectLst/>
                <a:latin typeface="Calibri" panose="020F0502020204030204" pitchFamily="34" charset="0"/>
                <a:ea typeface="Calibri" panose="020F0502020204030204" pitchFamily="34" charset="0"/>
                <a:cs typeface="Times New Roman" panose="02020603050405020304" pitchFamily="18" charset="0"/>
              </a:rPr>
              <a:t>Abdesselam Abdelouas, </a:t>
            </a:r>
            <a:r>
              <a:rPr lang="it-IT" sz="1600" dirty="0">
                <a:hlinkClick r:id="rId5"/>
              </a:rPr>
              <a:t>abdeloua@subatech.in2p3.fr</a:t>
            </a:r>
            <a:endParaRPr lang="it-IT" sz="1600" dirty="0"/>
          </a:p>
        </p:txBody>
      </p:sp>
    </p:spTree>
    <p:extLst>
      <p:ext uri="{BB962C8B-B14F-4D97-AF65-F5344CB8AC3E}">
        <p14:creationId xmlns:p14="http://schemas.microsoft.com/office/powerpoint/2010/main" val="2534119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4</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4</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WP6 - Treatment/Immobilisation</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433965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b="0" dirty="0"/>
              <a:t>Innovative and sustainable design, optimization and upscaling of treatments and conditioning materials for the predisposal of problematic waste.</a:t>
            </a:r>
          </a:p>
          <a:p>
            <a:endParaRPr lang="en-GB" b="0" dirty="0"/>
          </a:p>
          <a:p>
            <a:r>
              <a:rPr lang="en-US" b="0" u="sng" dirty="0"/>
              <a:t>Expected outcomes </a:t>
            </a:r>
          </a:p>
          <a:p>
            <a:pPr marL="285750" indent="-285750">
              <a:buFont typeface="Arial" panose="020B0604020202020204" pitchFamily="34" charset="0"/>
              <a:buChar char="•"/>
            </a:pPr>
            <a:r>
              <a:rPr lang="en-US" dirty="0"/>
              <a:t>Pointing out waste streams without any identified or industrially implemented management routes </a:t>
            </a:r>
            <a:r>
              <a:rPr lang="en-US" b="0" dirty="0"/>
              <a:t>(to increase TRLs), </a:t>
            </a:r>
            <a:r>
              <a:rPr lang="en-US" dirty="0"/>
              <a:t>develop new management routes </a:t>
            </a:r>
            <a:r>
              <a:rPr lang="en-US" b="0" dirty="0"/>
              <a:t>including treatment and conditioning methods as well as new backfills materials, in a safe and sustainable way. </a:t>
            </a:r>
          </a:p>
          <a:p>
            <a:pPr marL="285750" indent="-285750">
              <a:buFont typeface="Arial" panose="020B0604020202020204" pitchFamily="34" charset="0"/>
              <a:buChar char="•"/>
            </a:pPr>
            <a:r>
              <a:rPr lang="en-US" dirty="0"/>
              <a:t>Moving technologies from the lab-scale to industrial-scale</a:t>
            </a:r>
            <a:r>
              <a:rPr lang="en-US" b="0" dirty="0"/>
              <a:t>. Facilitate improved treatment and processing of new and different types of waste streams, including thermal treatment solutions, and the </a:t>
            </a:r>
            <a:r>
              <a:rPr lang="en-US" b="0" dirty="0" err="1"/>
              <a:t>optimisation</a:t>
            </a:r>
            <a:r>
              <a:rPr lang="en-US" b="0" dirty="0"/>
              <a:t> of thermally treated product composition to increase waste loadings and/or improve waste form performance and reduce volumes of secondary waste. Development of </a:t>
            </a:r>
            <a:r>
              <a:rPr lang="en-US" dirty="0"/>
              <a:t>more flexible, modular treatment facilities and solutions</a:t>
            </a:r>
            <a:r>
              <a:rPr lang="en-US" b="0" dirty="0"/>
              <a:t>. </a:t>
            </a:r>
            <a:r>
              <a:rPr lang="en-US" dirty="0" err="1"/>
              <a:t>Optimised</a:t>
            </a:r>
            <a:r>
              <a:rPr lang="en-US" dirty="0"/>
              <a:t> chemical and physical methods of treatment</a:t>
            </a:r>
            <a:r>
              <a:rPr lang="en-US" b="0" dirty="0"/>
              <a:t>, especially including solutions for decontamination.</a:t>
            </a:r>
          </a:p>
          <a:p>
            <a:pPr marL="285750" indent="-285750">
              <a:buFont typeface="Arial" panose="020B0604020202020204" pitchFamily="34" charset="0"/>
              <a:buChar char="•"/>
            </a:pPr>
            <a:r>
              <a:rPr lang="en-US" dirty="0"/>
              <a:t>Increased confidence in simulations</a:t>
            </a:r>
            <a:r>
              <a:rPr lang="en-US" b="0" dirty="0"/>
              <a:t> by reducing uncertainties in input data and understanding of key processes. </a:t>
            </a:r>
          </a:p>
          <a:p>
            <a:pPr marL="285750" indent="-285750">
              <a:buFont typeface="Arial" panose="020B0604020202020204" pitchFamily="34" charset="0"/>
              <a:buChar char="•"/>
            </a:pPr>
            <a:r>
              <a:rPr lang="en-US" b="0" dirty="0"/>
              <a:t>Identification and sharing of </a:t>
            </a:r>
            <a:r>
              <a:rPr lang="en-US" dirty="0"/>
              <a:t>good practice in waste conditioning and packaging approaches </a:t>
            </a:r>
            <a:r>
              <a:rPr lang="en-US" b="0" dirty="0"/>
              <a:t>for problematic wastes and new / future wastes. </a:t>
            </a:r>
          </a:p>
        </p:txBody>
      </p:sp>
      <p:sp>
        <p:nvSpPr>
          <p:cNvPr id="10" name="CasellaDiTesto 9">
            <a:extLst>
              <a:ext uri="{FF2B5EF4-FFF2-40B4-BE49-F238E27FC236}">
                <a16:creationId xmlns:a16="http://schemas.microsoft.com/office/drawing/2014/main" id="{1724CFE8-D2E7-434D-9FBC-CE2C9FAF0779}"/>
              </a:ext>
            </a:extLst>
          </p:cNvPr>
          <p:cNvSpPr txBox="1"/>
          <p:nvPr/>
        </p:nvSpPr>
        <p:spPr>
          <a:xfrm>
            <a:off x="6521521" y="5371465"/>
            <a:ext cx="5201292" cy="954107"/>
          </a:xfrm>
          <a:prstGeom prst="rect">
            <a:avLst/>
          </a:prstGeom>
          <a:noFill/>
        </p:spPr>
        <p:txBody>
          <a:bodyPr wrap="square">
            <a:spAutoFit/>
          </a:bodyPr>
          <a:lstStyle/>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 CEA, Hélène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Nonnet</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helene.nonnet@cea.fr</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fr-FR" sz="1600" dirty="0">
                <a:effectLst/>
                <a:latin typeface="Calibri" panose="020F0502020204030204" pitchFamily="34" charset="0"/>
                <a:ea typeface="Calibri" panose="020F0502020204030204" pitchFamily="34" charset="0"/>
                <a:cs typeface="Times New Roman" panose="02020603050405020304" pitchFamily="18" charset="0"/>
              </a:rPr>
              <a:t>TSO: VTT, Maria Oksa, </a:t>
            </a:r>
            <a:r>
              <a:rPr lang="fr-FR" sz="16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maria.oksa@vtt.fi</a:t>
            </a: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600" dirty="0">
                <a:effectLst/>
                <a:latin typeface="Calibri" panose="020F0502020204030204" pitchFamily="34" charset="0"/>
                <a:ea typeface="Calibri" panose="020F0502020204030204" pitchFamily="34" charset="0"/>
                <a:cs typeface="Times New Roman" panose="02020603050405020304" pitchFamily="18" charset="0"/>
              </a:rPr>
              <a:t>WMO: CIEMAT, José Luis </a:t>
            </a:r>
            <a:r>
              <a:rPr lang="fr-FR" sz="1600" dirty="0" err="1">
                <a:effectLst/>
                <a:latin typeface="Calibri" panose="020F0502020204030204" pitchFamily="34" charset="0"/>
                <a:ea typeface="Calibri" panose="020F0502020204030204" pitchFamily="34" charset="0"/>
                <a:cs typeface="Times New Roman" panose="02020603050405020304" pitchFamily="18" charset="0"/>
              </a:rPr>
              <a:t>Leganes</a:t>
            </a:r>
            <a:r>
              <a:rPr lang="fr-FR" sz="1600" dirty="0">
                <a:effectLst/>
                <a:latin typeface="Calibri" panose="020F0502020204030204" pitchFamily="34" charset="0"/>
                <a:ea typeface="Calibri" panose="020F0502020204030204" pitchFamily="34" charset="0"/>
                <a:cs typeface="Times New Roman" panose="02020603050405020304" pitchFamily="18" charset="0"/>
              </a:rPr>
              <a:t>, </a:t>
            </a:r>
            <a:r>
              <a:rPr lang="fr-FR" sz="1600" u="none" strike="noStrike"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JLEN@enresa.es</a:t>
            </a:r>
            <a:endParaRPr lang="it-IT" sz="1600" dirty="0"/>
          </a:p>
        </p:txBody>
      </p:sp>
    </p:spTree>
    <p:extLst>
      <p:ext uri="{BB962C8B-B14F-4D97-AF65-F5344CB8AC3E}">
        <p14:creationId xmlns:p14="http://schemas.microsoft.com/office/powerpoint/2010/main" val="1002371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5</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5</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WP7 - Long term performance</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3508653"/>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2000" b="0" dirty="0"/>
              <a:t>Demonstrate long term </a:t>
            </a:r>
            <a:r>
              <a:rPr lang="en-US" sz="2000" b="0" dirty="0" err="1"/>
              <a:t>behaviour</a:t>
            </a:r>
            <a:r>
              <a:rPr lang="en-US" sz="2000" b="0" dirty="0"/>
              <a:t> and durability of novel matrices and final </a:t>
            </a:r>
            <a:r>
              <a:rPr lang="en-US" sz="2000" b="0" dirty="0" err="1"/>
              <a:t>wasteforms</a:t>
            </a:r>
            <a:r>
              <a:rPr lang="en-US" sz="2000" b="0" dirty="0"/>
              <a:t> to ensure their safety for repository deposition. </a:t>
            </a:r>
          </a:p>
          <a:p>
            <a:endParaRPr lang="en-GB" sz="1800" b="0" dirty="0"/>
          </a:p>
          <a:p>
            <a:r>
              <a:rPr lang="en-US" sz="1800" b="0" u="sng" dirty="0"/>
              <a:t>Expected outcomes </a:t>
            </a:r>
          </a:p>
          <a:p>
            <a:endParaRPr lang="en-US" sz="1800" b="0" u="sng" dirty="0"/>
          </a:p>
          <a:p>
            <a:pPr marL="285750" indent="-285750">
              <a:spcBef>
                <a:spcPts val="600"/>
              </a:spcBef>
              <a:buFont typeface="Arial" panose="020B0604020202020204" pitchFamily="34" charset="0"/>
              <a:buChar char="•"/>
            </a:pPr>
            <a:r>
              <a:rPr lang="en-US" sz="1800" b="0" dirty="0"/>
              <a:t>Better understanding of </a:t>
            </a:r>
            <a:r>
              <a:rPr lang="en-US" sz="1800" dirty="0"/>
              <a:t>long-term </a:t>
            </a:r>
            <a:r>
              <a:rPr lang="en-US" sz="1800" dirty="0" err="1"/>
              <a:t>behaviour</a:t>
            </a:r>
            <a:r>
              <a:rPr lang="en-US" sz="1800" dirty="0"/>
              <a:t> of waste matrices/</a:t>
            </a:r>
            <a:r>
              <a:rPr lang="en-US" sz="1800" dirty="0" err="1"/>
              <a:t>wasteforms</a:t>
            </a:r>
            <a:r>
              <a:rPr lang="en-US" sz="1800" dirty="0"/>
              <a:t> in disposal conditions </a:t>
            </a:r>
            <a:r>
              <a:rPr lang="en-US" sz="1800" b="0" dirty="0"/>
              <a:t>(near surface disposal and deep geological disposal)</a:t>
            </a:r>
          </a:p>
          <a:p>
            <a:pPr marL="285750" indent="-285750">
              <a:spcBef>
                <a:spcPts val="600"/>
              </a:spcBef>
              <a:buFont typeface="Arial" panose="020B0604020202020204" pitchFamily="34" charset="0"/>
              <a:buChar char="•"/>
            </a:pPr>
            <a:r>
              <a:rPr lang="en-US" sz="1800" dirty="0"/>
              <a:t>Identifying degradation processes </a:t>
            </a:r>
            <a:r>
              <a:rPr lang="en-US" sz="1800" b="0" dirty="0"/>
              <a:t>and their elemental drivers</a:t>
            </a:r>
          </a:p>
          <a:p>
            <a:pPr marL="285750" indent="-285750">
              <a:spcBef>
                <a:spcPts val="600"/>
              </a:spcBef>
              <a:buFont typeface="Arial" panose="020B0604020202020204" pitchFamily="34" charset="0"/>
              <a:buChar char="•"/>
            </a:pPr>
            <a:r>
              <a:rPr lang="en-US" sz="1800" dirty="0"/>
              <a:t>Diffusion and leaching </a:t>
            </a:r>
            <a:r>
              <a:rPr lang="en-US" sz="1800" b="0" dirty="0"/>
              <a:t>values of new matrices/wasteform</a:t>
            </a:r>
          </a:p>
          <a:p>
            <a:pPr marL="285750" indent="-285750">
              <a:spcBef>
                <a:spcPts val="600"/>
              </a:spcBef>
              <a:buFont typeface="Arial" panose="020B0604020202020204" pitchFamily="34" charset="0"/>
              <a:buChar char="•"/>
            </a:pPr>
            <a:r>
              <a:rPr lang="en-US" sz="1800" dirty="0"/>
              <a:t>Disposability assessment and demonstration </a:t>
            </a:r>
            <a:r>
              <a:rPr lang="en-US" sz="1800" b="0" dirty="0"/>
              <a:t>according to disposal facilities features (near-surface and/or intermediate-depth and/or geological)</a:t>
            </a:r>
          </a:p>
        </p:txBody>
      </p:sp>
      <p:sp>
        <p:nvSpPr>
          <p:cNvPr id="10" name="CasellaDiTesto 9">
            <a:extLst>
              <a:ext uri="{FF2B5EF4-FFF2-40B4-BE49-F238E27FC236}">
                <a16:creationId xmlns:a16="http://schemas.microsoft.com/office/drawing/2014/main" id="{1724CFE8-D2E7-434D-9FBC-CE2C9FAF0779}"/>
              </a:ext>
            </a:extLst>
          </p:cNvPr>
          <p:cNvSpPr txBox="1"/>
          <p:nvPr/>
        </p:nvSpPr>
        <p:spPr>
          <a:xfrm>
            <a:off x="6096000" y="5083789"/>
            <a:ext cx="5606265" cy="980012"/>
          </a:xfrm>
          <a:prstGeom prst="rect">
            <a:avLst/>
          </a:prstGeom>
          <a:noFill/>
        </p:spPr>
        <p:txBody>
          <a:bodyPr wrap="square">
            <a:spAutoFit/>
          </a:bodyPr>
          <a:lstStyle/>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 SK-CEN, Thierry Mennecart,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3"/>
              </a:rPr>
              <a:t>thierry.mennecart@sckcen.be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TSO: VTT, Maria Oksa,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4"/>
              </a:rPr>
              <a:t>Maria.Oksa@vtt.fi</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WMO: ANDRA, Denise Ricard,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5"/>
              </a:rPr>
              <a:t>denise.ricard@andra.fr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3048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6</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6</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WP8 - Graphite handling</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440120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b="0" dirty="0"/>
              <a:t>State of the art and gap analysis of non-conditioned irradiated graphite (</a:t>
            </a:r>
            <a:r>
              <a:rPr lang="en-US" b="0" dirty="0" err="1"/>
              <a:t>iGraphite</a:t>
            </a:r>
            <a:r>
              <a:rPr lang="en-US" b="0" dirty="0"/>
              <a:t>) storage and characterization, treatment, conditioning, decontamination, stabilization and monitoring technologies for </a:t>
            </a:r>
            <a:r>
              <a:rPr lang="en-US" b="0" dirty="0" err="1"/>
              <a:t>optimising</a:t>
            </a:r>
            <a:r>
              <a:rPr lang="en-US" b="0" dirty="0"/>
              <a:t> the pre-disposal management of </a:t>
            </a:r>
            <a:r>
              <a:rPr lang="en-US" b="0" dirty="0" err="1"/>
              <a:t>iGraphite</a:t>
            </a:r>
            <a:r>
              <a:rPr lang="en-US" b="0" dirty="0"/>
              <a:t> and their disposal.</a:t>
            </a:r>
          </a:p>
          <a:p>
            <a:endParaRPr lang="en-GB" b="0" dirty="0"/>
          </a:p>
          <a:p>
            <a:r>
              <a:rPr lang="en-US" sz="1400" b="0" u="sng" dirty="0"/>
              <a:t>Expected outcomes </a:t>
            </a:r>
          </a:p>
          <a:p>
            <a:pPr marL="285750" indent="-285750">
              <a:buFont typeface="Arial" panose="020B0604020202020204" pitchFamily="34" charset="0"/>
              <a:buChar char="•"/>
            </a:pPr>
            <a:r>
              <a:rPr lang="en-US" sz="1400" b="0" dirty="0"/>
              <a:t>Approach to determine the conditions of </a:t>
            </a:r>
            <a:r>
              <a:rPr lang="en-US" sz="1400" dirty="0"/>
              <a:t>safe storage of non-conditioned </a:t>
            </a:r>
            <a:r>
              <a:rPr lang="en-US" sz="1400" dirty="0" err="1"/>
              <a:t>iGraphite</a:t>
            </a:r>
            <a:r>
              <a:rPr lang="en-US" sz="1400" b="0" dirty="0"/>
              <a:t>, the need to its control and characterization</a:t>
            </a:r>
          </a:p>
          <a:p>
            <a:pPr marL="285750" indent="-285750">
              <a:buFont typeface="Arial" panose="020B0604020202020204" pitchFamily="34" charset="0"/>
              <a:buChar char="•"/>
            </a:pPr>
            <a:r>
              <a:rPr lang="en-US" sz="1400" b="0" dirty="0"/>
              <a:t>Definition of </a:t>
            </a:r>
            <a:r>
              <a:rPr lang="en-US" sz="1400" dirty="0"/>
              <a:t>WAC for storage and disposal of </a:t>
            </a:r>
            <a:r>
              <a:rPr lang="en-US" sz="1400" dirty="0" err="1"/>
              <a:t>iGraphite</a:t>
            </a:r>
            <a:r>
              <a:rPr lang="en-US" sz="1400" b="0" dirty="0"/>
              <a:t>, especially taking into account the content of volatile radionuclides and the stored Wigner energy. </a:t>
            </a:r>
          </a:p>
          <a:p>
            <a:pPr marL="285750" indent="-285750">
              <a:buFont typeface="Arial" panose="020B0604020202020204" pitchFamily="34" charset="0"/>
              <a:buChar char="•"/>
            </a:pPr>
            <a:r>
              <a:rPr lang="en-US" sz="1400" dirty="0"/>
              <a:t>Gap analysis on </a:t>
            </a:r>
            <a:r>
              <a:rPr lang="en-US" sz="1400" dirty="0" err="1"/>
              <a:t>physico</a:t>
            </a:r>
            <a:r>
              <a:rPr lang="en-US" sz="1400" dirty="0"/>
              <a:t>-chemical-mechanical-radiological characterization</a:t>
            </a:r>
            <a:r>
              <a:rPr lang="en-US" sz="1400" b="0" dirty="0"/>
              <a:t>, to improve the waste storage and disposal, also through treatment and conditioning, with special regard to volatile radionuclides speciation in different storage and disposal conditions. It includes the gap analysis on package monitoring and characterization, in order to support the assessment of post-closure safety, with special regard to the release of 14C.</a:t>
            </a:r>
          </a:p>
          <a:p>
            <a:pPr marL="285750" indent="-285750">
              <a:buFont typeface="Arial" panose="020B0604020202020204" pitchFamily="34" charset="0"/>
              <a:buChar char="•"/>
            </a:pPr>
            <a:r>
              <a:rPr lang="en-US" sz="1400" dirty="0"/>
              <a:t>Gap analysis on options for treatment and decontamination </a:t>
            </a:r>
            <a:r>
              <a:rPr lang="en-US" sz="1400" b="0" dirty="0"/>
              <a:t>methodologies applicable to the challenging </a:t>
            </a:r>
            <a:r>
              <a:rPr lang="en-US" sz="1400" b="0" dirty="0" err="1"/>
              <a:t>iGraphite</a:t>
            </a:r>
            <a:r>
              <a:rPr lang="en-US" sz="1400" b="0" dirty="0"/>
              <a:t> waste, to minimize radiological consequences and meet waste acceptance criteria.</a:t>
            </a:r>
          </a:p>
          <a:p>
            <a:pPr marL="285750" indent="-285750">
              <a:buFont typeface="Arial" panose="020B0604020202020204" pitchFamily="34" charset="0"/>
              <a:buChar char="•"/>
            </a:pPr>
            <a:r>
              <a:rPr lang="en-US" sz="1400" dirty="0"/>
              <a:t>Gap analysis on conditioning matrices </a:t>
            </a:r>
            <a:r>
              <a:rPr lang="en-US" sz="1400" b="0" dirty="0"/>
              <a:t>that could successfully stabilize </a:t>
            </a:r>
            <a:r>
              <a:rPr lang="en-US" sz="1400" b="0" dirty="0" err="1"/>
              <a:t>iGraphite</a:t>
            </a:r>
            <a:r>
              <a:rPr lang="en-US" sz="1400" b="0" dirty="0"/>
              <a:t> and avoid (or at least retard) the release of volatile radionuclides (3H, 14C, 36Cl, 129I...).</a:t>
            </a:r>
          </a:p>
          <a:p>
            <a:pPr marL="285750" indent="-285750">
              <a:buFont typeface="Arial" panose="020B0604020202020204" pitchFamily="34" charset="0"/>
              <a:buChar char="•"/>
            </a:pPr>
            <a:r>
              <a:rPr lang="en-US" sz="1400" b="0" dirty="0"/>
              <a:t>Systematized determination of </a:t>
            </a:r>
            <a:r>
              <a:rPr lang="en-US" sz="1400" dirty="0"/>
              <a:t>problematic issues of handling </a:t>
            </a:r>
            <a:r>
              <a:rPr lang="en-US" sz="1400" dirty="0" err="1"/>
              <a:t>iGraphite</a:t>
            </a:r>
            <a:r>
              <a:rPr lang="en-US" sz="1400" dirty="0"/>
              <a:t> </a:t>
            </a:r>
            <a:r>
              <a:rPr lang="en-US" sz="1400" b="0" dirty="0"/>
              <a:t>at all stages, as well as identification of necessary R&amp;D research.</a:t>
            </a:r>
          </a:p>
        </p:txBody>
      </p:sp>
      <p:sp>
        <p:nvSpPr>
          <p:cNvPr id="10" name="CasellaDiTesto 9">
            <a:extLst>
              <a:ext uri="{FF2B5EF4-FFF2-40B4-BE49-F238E27FC236}">
                <a16:creationId xmlns:a16="http://schemas.microsoft.com/office/drawing/2014/main" id="{1724CFE8-D2E7-434D-9FBC-CE2C9FAF0779}"/>
              </a:ext>
            </a:extLst>
          </p:cNvPr>
          <p:cNvSpPr txBox="1"/>
          <p:nvPr/>
        </p:nvSpPr>
        <p:spPr>
          <a:xfrm>
            <a:off x="6500973" y="5362135"/>
            <a:ext cx="5201292" cy="980012"/>
          </a:xfrm>
          <a:prstGeom prst="rect">
            <a:avLst/>
          </a:prstGeom>
          <a:noFill/>
        </p:spPr>
        <p:txBody>
          <a:bodyPr wrap="square">
            <a:spAutoFit/>
          </a:bodyPr>
          <a:lstStyle/>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 POLIMI, Eros Mossini,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3"/>
              </a:rPr>
              <a:t>eros.mossini@polimi.it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TSO: SSTC NRS,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Mykola</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Sapon</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4"/>
              </a:rPr>
              <a:t>mm_sapon@sstc.ua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WMO: ENRESA, Jose Luis Leganés Nieto,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5"/>
              </a:rPr>
              <a:t>jlen@enresa.es</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133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7</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7</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WP16 - LLW/ILW Disposal Optimisation</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4154984"/>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b="0" dirty="0"/>
              <a:t>Understanding the </a:t>
            </a:r>
            <a:r>
              <a:rPr lang="en-US" sz="1800" b="0" dirty="0" err="1"/>
              <a:t>behaviour</a:t>
            </a:r>
            <a:r>
              <a:rPr lang="en-US" sz="1800" b="0" dirty="0"/>
              <a:t> and performances of (</a:t>
            </a:r>
            <a:r>
              <a:rPr lang="en-US" sz="1800" b="0" dirty="0" err="1"/>
              <a:t>i</a:t>
            </a:r>
            <a:r>
              <a:rPr lang="en-US" sz="1800" b="0" dirty="0"/>
              <a:t>) covers and (ii) cementitious barriers of near-surface disposal facilities for short lived waste (ground level facilities) and ILW (shallow deep facilities) in view of these barriers optimization to ensure the long-term safety of disposal facilities. </a:t>
            </a:r>
          </a:p>
          <a:p>
            <a:endParaRPr lang="en-GB" sz="1800" b="0" dirty="0"/>
          </a:p>
          <a:p>
            <a:r>
              <a:rPr lang="en-US" b="0" u="sng" dirty="0"/>
              <a:t>Expected outcomes </a:t>
            </a:r>
          </a:p>
          <a:p>
            <a:pPr marL="285750" indent="-285750">
              <a:buFont typeface="Arial" panose="020B0604020202020204" pitchFamily="34" charset="0"/>
              <a:buChar char="•"/>
            </a:pPr>
            <a:r>
              <a:rPr lang="en-US" b="0" dirty="0"/>
              <a:t>Understanding the </a:t>
            </a:r>
            <a:r>
              <a:rPr lang="en-US" dirty="0"/>
              <a:t>factors that control different combinations of layers in the multilayer cover structure </a:t>
            </a:r>
            <a:r>
              <a:rPr lang="en-US" b="0" dirty="0"/>
              <a:t>(water and energy flows, erosion, …) </a:t>
            </a:r>
            <a:r>
              <a:rPr lang="en-US" dirty="0"/>
              <a:t>and the long-term performances </a:t>
            </a:r>
            <a:r>
              <a:rPr lang="en-US" b="0" dirty="0"/>
              <a:t>of the cover</a:t>
            </a:r>
          </a:p>
          <a:p>
            <a:pPr marL="285750" indent="-285750">
              <a:buFont typeface="Arial" panose="020B0604020202020204" pitchFamily="34" charset="0"/>
              <a:buChar char="•"/>
            </a:pPr>
            <a:r>
              <a:rPr lang="en-US" dirty="0"/>
              <a:t>Laboratory and on-site tests</a:t>
            </a:r>
            <a:r>
              <a:rPr lang="en-US" b="0" dirty="0"/>
              <a:t> including potential application of </a:t>
            </a:r>
            <a:r>
              <a:rPr lang="en-US" dirty="0"/>
              <a:t>new sensors and monitoring technologies</a:t>
            </a:r>
          </a:p>
          <a:p>
            <a:pPr marL="285750" indent="-285750">
              <a:buFont typeface="Arial" panose="020B0604020202020204" pitchFamily="34" charset="0"/>
              <a:buChar char="•"/>
            </a:pPr>
            <a:r>
              <a:rPr lang="en-US" dirty="0"/>
              <a:t>Chemical and mechanical evolutions of reinforced and unreinforced concrete </a:t>
            </a:r>
            <a:r>
              <a:rPr lang="en-US" b="0" dirty="0"/>
              <a:t>(including coupling effects) in surface/ shallow deep repository conditions (including water fluxes) and the transfer properties of mobile radionuclides (36Cl, 14C, 99Tc,..) in damaged cementitious barriers according to the chemo-mechanical evolution</a:t>
            </a:r>
          </a:p>
          <a:p>
            <a:pPr marL="285750" indent="-285750">
              <a:buFont typeface="Arial" panose="020B0604020202020204" pitchFamily="34" charset="0"/>
              <a:buChar char="•"/>
            </a:pPr>
            <a:r>
              <a:rPr lang="en-US" dirty="0"/>
              <a:t>Modelling results on the long-time evolution </a:t>
            </a:r>
            <a:r>
              <a:rPr lang="en-US" b="0" dirty="0"/>
              <a:t>of the EBS, including the development of numerical models to simulate the interconnected </a:t>
            </a:r>
            <a:r>
              <a:rPr lang="en-US" b="0" dirty="0" err="1"/>
              <a:t>behaviour</a:t>
            </a:r>
            <a:r>
              <a:rPr lang="en-US" b="0" dirty="0"/>
              <a:t> of the multilayer cover and cement-based barriers with comprehensive analysis of safety performances of barriers </a:t>
            </a:r>
          </a:p>
          <a:p>
            <a:pPr marL="285750" indent="-285750">
              <a:buFont typeface="Arial" panose="020B0604020202020204" pitchFamily="34" charset="0"/>
              <a:buChar char="•"/>
            </a:pPr>
            <a:r>
              <a:rPr lang="en-US" dirty="0"/>
              <a:t>Recommendations for future optimizations </a:t>
            </a:r>
            <a:r>
              <a:rPr lang="en-US" b="0" dirty="0"/>
              <a:t>of repository designs to improve the repository safety</a:t>
            </a:r>
          </a:p>
        </p:txBody>
      </p:sp>
      <p:sp>
        <p:nvSpPr>
          <p:cNvPr id="10" name="CasellaDiTesto 9">
            <a:extLst>
              <a:ext uri="{FF2B5EF4-FFF2-40B4-BE49-F238E27FC236}">
                <a16:creationId xmlns:a16="http://schemas.microsoft.com/office/drawing/2014/main" id="{1724CFE8-D2E7-434D-9FBC-CE2C9FAF0779}"/>
              </a:ext>
            </a:extLst>
          </p:cNvPr>
          <p:cNvSpPr txBox="1"/>
          <p:nvPr/>
        </p:nvSpPr>
        <p:spPr>
          <a:xfrm>
            <a:off x="6584112" y="5383486"/>
            <a:ext cx="5201292" cy="980012"/>
          </a:xfrm>
          <a:prstGeom prst="rect">
            <a:avLst/>
          </a:prstGeom>
          <a:noFill/>
        </p:spPr>
        <p:txBody>
          <a:bodyPr wrap="square">
            <a:spAutoFit/>
          </a:bodyPr>
          <a:lstStyle/>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RE: RATEN, Crina Bucur,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3"/>
              </a:rPr>
              <a:t>crina.bucur@nuclear.ro</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TSO: SSTC NRS, Oleksandr Solovyov, </a:t>
            </a:r>
            <a:r>
              <a:rPr lang="en-GB" sz="1600" dirty="0">
                <a:latin typeface="Calibri" panose="020F0502020204030204" pitchFamily="34" charset="0"/>
                <a:ea typeface="Calibri" panose="020F0502020204030204" pitchFamily="34" charset="0"/>
                <a:cs typeface="Times New Roman" panose="02020603050405020304" pitchFamily="18" charset="0"/>
                <a:hlinkClick r:id="rId4"/>
              </a:rPr>
              <a:t>os_soloviov@sstc.ua</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200"/>
              </a:lnSpc>
              <a:spcBef>
                <a:spcPts val="800"/>
              </a:spcBef>
              <a:spcAft>
                <a:spcPts val="800"/>
              </a:spcAft>
            </a:pPr>
            <a:r>
              <a:rPr lang="en-GB" sz="1600" dirty="0">
                <a:effectLst/>
                <a:latin typeface="Calibri" panose="020F0502020204030204" pitchFamily="34" charset="0"/>
                <a:ea typeface="Calibri" panose="020F0502020204030204" pitchFamily="34" charset="0"/>
                <a:cs typeface="Times New Roman" panose="02020603050405020304" pitchFamily="18" charset="0"/>
              </a:rPr>
              <a:t>WMO: ANDRA, Pierre </a:t>
            </a:r>
            <a:r>
              <a:rPr lang="en-GB" sz="1600" dirty="0" err="1">
                <a:effectLst/>
                <a:latin typeface="Calibri" panose="020F0502020204030204" pitchFamily="34" charset="0"/>
                <a:ea typeface="Calibri" panose="020F0502020204030204" pitchFamily="34" charset="0"/>
                <a:cs typeface="Times New Roman" panose="02020603050405020304" pitchFamily="18" charset="0"/>
              </a:rPr>
              <a:t>Henocq</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dirty="0">
                <a:effectLst/>
                <a:latin typeface="Calibri" panose="020F0502020204030204" pitchFamily="34" charset="0"/>
                <a:ea typeface="Calibri" panose="020F0502020204030204" pitchFamily="34" charset="0"/>
                <a:cs typeface="Times New Roman" panose="02020603050405020304" pitchFamily="18" charset="0"/>
                <a:hlinkClick r:id="rId5"/>
              </a:rPr>
              <a:t>pierre.henocq@andra.fr</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372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8</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8</a:t>
            </a:fld>
            <a:endParaRPr lang="en-GB" b="1" dirty="0">
              <a:solidFill>
                <a:schemeClr val="accent6"/>
              </a:solidFill>
            </a:endParaRPr>
          </a:p>
        </p:txBody>
      </p:sp>
      <p:sp>
        <p:nvSpPr>
          <p:cNvPr id="12" name="Rettangolo 11">
            <a:extLst>
              <a:ext uri="{FF2B5EF4-FFF2-40B4-BE49-F238E27FC236}">
                <a16:creationId xmlns:a16="http://schemas.microsoft.com/office/drawing/2014/main" id="{24891493-35D0-4FD9-AD7B-B7F692A19F00}"/>
              </a:ext>
            </a:extLst>
          </p:cNvPr>
          <p:cNvSpPr/>
          <p:nvPr/>
        </p:nvSpPr>
        <p:spPr>
          <a:xfrm>
            <a:off x="1016971" y="1874917"/>
            <a:ext cx="10726389" cy="4378122"/>
          </a:xfrm>
          <a:prstGeom prst="rect">
            <a:avLst/>
          </a:prstGeom>
          <a:ln w="28575"/>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dirty="0">
                <a:latin typeface="Century Gothic" panose="020B0502020202020204" pitchFamily="34" charset="0"/>
              </a:rPr>
              <a:t>Call HORIZON-EURATOM-2023-NRT-01-07: Innovative technologies for safety and excellence in decommissioning, including robotics and artificial intelligence					</a:t>
            </a:r>
          </a:p>
          <a:p>
            <a:pPr algn="just"/>
            <a:r>
              <a:rPr lang="en-US" i="1" dirty="0">
                <a:latin typeface="Century Gothic" panose="020B0502020202020204" pitchFamily="34" charset="0"/>
              </a:rPr>
              <a:t>Total Budget: EUR 4 million (2 projects) – (Innovation Action) - 70% financed by EC</a:t>
            </a:r>
          </a:p>
          <a:p>
            <a:pPr algn="just"/>
            <a:endParaRPr lang="en-US" sz="1050" i="1" dirty="0">
              <a:latin typeface="Century Gothic" panose="020B0502020202020204" pitchFamily="34" charset="0"/>
            </a:endParaRPr>
          </a:p>
          <a:p>
            <a:pPr algn="just"/>
            <a:endParaRPr lang="en-US" sz="1600" dirty="0">
              <a:latin typeface="Century Gothic" panose="020B0502020202020204" pitchFamily="34" charset="0"/>
            </a:endParaRPr>
          </a:p>
          <a:p>
            <a:pPr algn="just"/>
            <a:r>
              <a:rPr lang="en-US" dirty="0">
                <a:latin typeface="Century Gothic" panose="020B0502020202020204" pitchFamily="34" charset="0"/>
              </a:rPr>
              <a:t>Expected outcomes:</a:t>
            </a:r>
          </a:p>
          <a:p>
            <a:pPr algn="just"/>
            <a:endParaRPr lang="en-US" dirty="0">
              <a:latin typeface="Century Gothic" panose="020B0502020202020204" pitchFamily="34" charset="0"/>
            </a:endParaRPr>
          </a:p>
          <a:p>
            <a:pPr marL="285750" indent="-285750" algn="just">
              <a:buFontTx/>
              <a:buChar char="-"/>
            </a:pPr>
            <a:r>
              <a:rPr lang="en-US" dirty="0">
                <a:latin typeface="Century Gothic" panose="020B0502020202020204" pitchFamily="34" charset="0"/>
              </a:rPr>
              <a:t>Advance safety and excellence in the decommissioning of nuclear systems, </a:t>
            </a:r>
            <a:r>
              <a:rPr lang="en-US" dirty="0" err="1">
                <a:latin typeface="Century Gothic" panose="020B0502020202020204" pitchFamily="34" charset="0"/>
              </a:rPr>
              <a:t>minimising</a:t>
            </a:r>
            <a:r>
              <a:rPr lang="en-US" dirty="0">
                <a:latin typeface="Century Gothic" panose="020B0502020202020204" pitchFamily="34" charset="0"/>
              </a:rPr>
              <a:t> operational and dismantling wastes and improving environmental remediation of nuclear facilities.</a:t>
            </a:r>
          </a:p>
          <a:p>
            <a:pPr marL="285750" indent="-285750" algn="just">
              <a:buFontTx/>
              <a:buChar char="-"/>
            </a:pPr>
            <a:r>
              <a:rPr lang="en-US" dirty="0">
                <a:latin typeface="Century Gothic" panose="020B0502020202020204" pitchFamily="34" charset="0"/>
              </a:rPr>
              <a:t>Fulfil decommissioning requirements of the Nuclear Safety Directives, Basic Safety Standards  Directive and Radioactive Waste Management Directive.</a:t>
            </a:r>
          </a:p>
          <a:p>
            <a:pPr marL="285750" indent="-285750" algn="just">
              <a:buFontTx/>
              <a:buChar char="-"/>
            </a:pPr>
            <a:r>
              <a:rPr lang="en-US" dirty="0">
                <a:latin typeface="Century Gothic" panose="020B0502020202020204" pitchFamily="34" charset="0"/>
              </a:rPr>
              <a:t>Contribute to excellence in decommissioning while developing cutting-edge technological innovation, competitive and resilient industry initiatives, future-proof jobs and skills for the transition.</a:t>
            </a: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it-IT" dirty="0"/>
              <a:t>HORIZON-EURATOM call – </a:t>
            </a:r>
            <a:r>
              <a:rPr lang="en-GB" i="1" dirty="0">
                <a:solidFill>
                  <a:schemeClr val="accent6"/>
                </a:solidFill>
              </a:rPr>
              <a:t>D&amp;D</a:t>
            </a:r>
          </a:p>
        </p:txBody>
      </p:sp>
      <p:sp>
        <p:nvSpPr>
          <p:cNvPr id="23" name="CasellaDiTesto 22">
            <a:extLst>
              <a:ext uri="{FF2B5EF4-FFF2-40B4-BE49-F238E27FC236}">
                <a16:creationId xmlns:a16="http://schemas.microsoft.com/office/drawing/2014/main" id="{F44C37AF-85D1-4539-AED5-5F3A187CAE96}"/>
              </a:ext>
            </a:extLst>
          </p:cNvPr>
          <p:cNvSpPr txBox="1"/>
          <p:nvPr/>
        </p:nvSpPr>
        <p:spPr>
          <a:xfrm>
            <a:off x="1016972" y="943125"/>
            <a:ext cx="10726389" cy="707886"/>
          </a:xfrm>
          <a:prstGeom prst="rect">
            <a:avLst/>
          </a:prstGeom>
        </p:spPr>
        <p:txBody>
          <a:bodyPr wrap="square">
            <a:spAutoFit/>
          </a:bodyPr>
          <a:lstStyle>
            <a:defPPr>
              <a:defRPr lang="it-IT"/>
            </a:defPPr>
            <a:lvl1pPr algn="just">
              <a:defRPr>
                <a:latin typeface="Century Gothic" panose="020B0502020202020204" pitchFamily="34" charset="0"/>
              </a:defRPr>
            </a:lvl1pPr>
          </a:lstStyle>
          <a:p>
            <a:r>
              <a:rPr lang="en-GB" sz="2000" b="1" dirty="0"/>
              <a:t>Euratom Work Programme 2023-2025</a:t>
            </a:r>
          </a:p>
          <a:p>
            <a:r>
              <a:rPr lang="en-GB" sz="2000" i="1" dirty="0"/>
              <a:t>Open for proposal: March 2023 – Selected projects start: Spring 2024</a:t>
            </a:r>
          </a:p>
        </p:txBody>
      </p:sp>
    </p:spTree>
    <p:extLst>
      <p:ext uri="{BB962C8B-B14F-4D97-AF65-F5344CB8AC3E}">
        <p14:creationId xmlns:p14="http://schemas.microsoft.com/office/powerpoint/2010/main" val="406689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p:cNvSpPr>
            <a:spLocks noGrp="1"/>
          </p:cNvSpPr>
          <p:nvPr>
            <p:ph type="sldNum" sz="quarter" idx="4"/>
          </p:nvPr>
        </p:nvSpPr>
        <p:spPr>
          <a:xfrm>
            <a:off x="10353039" y="6254751"/>
            <a:ext cx="1537703" cy="365125"/>
          </a:xfrm>
        </p:spPr>
        <p:txBody>
          <a:bodyPr/>
          <a:lstStyle/>
          <a:p>
            <a:fld id="{B2DE9895-7859-46F6-A6BC-CA24EA03DA05}" type="slidenum">
              <a:rPr lang="it-IT" smtClean="0"/>
              <a:pPr/>
              <a:t>9</a:t>
            </a:fld>
            <a:endParaRPr lang="it-IT" dirty="0"/>
          </a:p>
        </p:txBody>
      </p:sp>
      <p:sp>
        <p:nvSpPr>
          <p:cNvPr id="42" name="Segnaposto testo 9">
            <a:extLst>
              <a:ext uri="{FF2B5EF4-FFF2-40B4-BE49-F238E27FC236}">
                <a16:creationId xmlns:a16="http://schemas.microsoft.com/office/drawing/2014/main" id="{09BF2740-D946-4774-B51F-370D9B2E3E91}"/>
              </a:ext>
            </a:extLst>
          </p:cNvPr>
          <p:cNvSpPr txBox="1">
            <a:spLocks/>
          </p:cNvSpPr>
          <p:nvPr/>
        </p:nvSpPr>
        <p:spPr>
          <a:xfrm>
            <a:off x="1020726" y="6543675"/>
            <a:ext cx="1839603" cy="177800"/>
          </a:xfrm>
          <a:prstGeom prst="rect">
            <a:avLst/>
          </a:prstGeom>
        </p:spPr>
        <p:txBody>
          <a:bodyPr/>
          <a:lstStyle>
            <a:lvl1pPr marL="0" indent="0" algn="l" defTabSz="914400" rtl="0" eaLnBrk="1" latinLnBrk="0" hangingPunct="1">
              <a:lnSpc>
                <a:spcPct val="90000"/>
              </a:lnSpc>
              <a:spcBef>
                <a:spcPts val="1000"/>
              </a:spcBef>
              <a:buFontTx/>
              <a:buNone/>
              <a:defRPr sz="1000" b="1" kern="1200">
                <a:solidFill>
                  <a:schemeClr val="tx1">
                    <a:lumMod val="65000"/>
                    <a:lumOff val="35000"/>
                  </a:schemeClr>
                </a:solidFill>
                <a:latin typeface="Century Gothic" panose="020B0502020202020204" pitchFamily="34" charset="0"/>
                <a:ea typeface="+mn-ea"/>
                <a:cs typeface="+mn-cs"/>
              </a:defRPr>
            </a:lvl1pPr>
            <a:lvl2pPr marL="4572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2pPr>
            <a:lvl3pPr marL="9144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3pPr>
            <a:lvl4pPr marL="13716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4pPr>
            <a:lvl5pPr marL="1828800" indent="0" algn="l" defTabSz="914400" rtl="0" eaLnBrk="1" latinLnBrk="0" hangingPunct="1">
              <a:lnSpc>
                <a:spcPct val="90000"/>
              </a:lnSpc>
              <a:spcBef>
                <a:spcPts val="500"/>
              </a:spcBef>
              <a:buFontTx/>
              <a:buNone/>
              <a:defRPr sz="1000" b="1"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Public Use</a:t>
            </a:r>
          </a:p>
        </p:txBody>
      </p:sp>
      <p:sp>
        <p:nvSpPr>
          <p:cNvPr id="44" name="Segnaposto numero diapositiva 1">
            <a:extLst>
              <a:ext uri="{FF2B5EF4-FFF2-40B4-BE49-F238E27FC236}">
                <a16:creationId xmlns:a16="http://schemas.microsoft.com/office/drawing/2014/main" id="{F38A4D9A-CD54-44F9-9089-C56802DDB98C}"/>
              </a:ext>
            </a:extLst>
          </p:cNvPr>
          <p:cNvSpPr txBox="1">
            <a:spLocks/>
          </p:cNvSpPr>
          <p:nvPr/>
        </p:nvSpPr>
        <p:spPr>
          <a:xfrm>
            <a:off x="9184758" y="6356350"/>
            <a:ext cx="2743200"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bg1"/>
                </a:solidFill>
                <a:latin typeface="Century Gothic" panose="020B0502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DE9895-7859-46F6-A6BC-CA24EA03DA05}" type="slidenum">
              <a:rPr lang="en-GB" b="1" smtClean="0">
                <a:solidFill>
                  <a:schemeClr val="accent6"/>
                </a:solidFill>
              </a:rPr>
              <a:pPr/>
              <a:t>9</a:t>
            </a:fld>
            <a:endParaRPr lang="en-GB" b="1" dirty="0">
              <a:solidFill>
                <a:schemeClr val="accent6"/>
              </a:solidFill>
            </a:endParaRPr>
          </a:p>
        </p:txBody>
      </p:sp>
      <p:sp>
        <p:nvSpPr>
          <p:cNvPr id="22" name="Titolo 9">
            <a:extLst>
              <a:ext uri="{FF2B5EF4-FFF2-40B4-BE49-F238E27FC236}">
                <a16:creationId xmlns:a16="http://schemas.microsoft.com/office/drawing/2014/main" id="{6E32C778-6926-4AF2-8B21-35C855841EA8}"/>
              </a:ext>
            </a:extLst>
          </p:cNvPr>
          <p:cNvSpPr>
            <a:spLocks noGrp="1"/>
          </p:cNvSpPr>
          <p:nvPr>
            <p:ph type="title"/>
          </p:nvPr>
        </p:nvSpPr>
        <p:spPr>
          <a:xfrm>
            <a:off x="1020726" y="247397"/>
            <a:ext cx="9849303" cy="684742"/>
          </a:xfrm>
        </p:spPr>
        <p:txBody>
          <a:bodyPr vert="horz" lIns="91440" tIns="45720" rIns="91440" bIns="45720" rtlCol="0" anchor="ctr">
            <a:noAutofit/>
          </a:bodyPr>
          <a:lstStyle/>
          <a:p>
            <a:pPr>
              <a:lnSpc>
                <a:spcPct val="100000"/>
              </a:lnSpc>
            </a:pPr>
            <a:r>
              <a:rPr lang="en-GB" dirty="0"/>
              <a:t>2023-NRT-01-07 – preliminary contacts</a:t>
            </a:r>
          </a:p>
        </p:txBody>
      </p:sp>
      <p:sp>
        <p:nvSpPr>
          <p:cNvPr id="8" name="CasellaDiTesto 7">
            <a:extLst>
              <a:ext uri="{FF2B5EF4-FFF2-40B4-BE49-F238E27FC236}">
                <a16:creationId xmlns:a16="http://schemas.microsoft.com/office/drawing/2014/main" id="{32626C5B-794D-467C-A881-53C39D727A34}"/>
              </a:ext>
            </a:extLst>
          </p:cNvPr>
          <p:cNvSpPr txBox="1"/>
          <p:nvPr/>
        </p:nvSpPr>
        <p:spPr>
          <a:xfrm>
            <a:off x="811659" y="1048326"/>
            <a:ext cx="10983074" cy="538609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defPPr>
              <a:defRPr lang="it-IT"/>
            </a:defPPr>
            <a:lvl1pPr algn="just">
              <a:defRPr sz="1600" b="1">
                <a:solidFill>
                  <a:schemeClr val="dk1"/>
                </a:solidFill>
                <a:latin typeface="Century Gothic" panose="020B0502020202020204" pitchFamily="34" charset="0"/>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800" dirty="0">
                <a:solidFill>
                  <a:schemeClr val="tx1"/>
                </a:solidFill>
              </a:rPr>
              <a:t>INNO4GRAPH</a:t>
            </a:r>
          </a:p>
          <a:p>
            <a:r>
              <a:rPr lang="en-US" b="0" dirty="0">
                <a:solidFill>
                  <a:schemeClr val="tx1"/>
                </a:solidFill>
              </a:rPr>
              <a:t>Develop a set of tools and methods for graphite reactor dismantling operations, both before the actual dismantling operations (for decision-making and characterization of the graphite) and during the dismantling (for optimal extraction of the graphite)</a:t>
            </a:r>
          </a:p>
          <a:p>
            <a:r>
              <a:rPr lang="en-US" b="0" u="sng" dirty="0">
                <a:solidFill>
                  <a:schemeClr val="tx1"/>
                </a:solidFill>
              </a:rPr>
              <a:t>Coordinator EDF</a:t>
            </a:r>
          </a:p>
          <a:p>
            <a:endParaRPr lang="en-US" sz="1800" b="0" dirty="0">
              <a:solidFill>
                <a:schemeClr val="tx1"/>
              </a:solidFill>
            </a:endParaRPr>
          </a:p>
          <a:p>
            <a:r>
              <a:rPr lang="en-US" sz="1800" b="0" i="1" dirty="0">
                <a:solidFill>
                  <a:schemeClr val="tx1"/>
                </a:solidFill>
              </a:rPr>
              <a:t>Preliminary discussion with </a:t>
            </a:r>
            <a:r>
              <a:rPr lang="en-US" sz="1800" i="1" dirty="0">
                <a:solidFill>
                  <a:schemeClr val="tx1"/>
                </a:solidFill>
              </a:rPr>
              <a:t>EDF, ENRESA and </a:t>
            </a:r>
            <a:r>
              <a:rPr lang="en-US" sz="1800" i="1" dirty="0" err="1">
                <a:solidFill>
                  <a:schemeClr val="tx1"/>
                </a:solidFill>
              </a:rPr>
              <a:t>PoliMi</a:t>
            </a:r>
            <a:r>
              <a:rPr lang="en-US" sz="1800" i="1" dirty="0">
                <a:solidFill>
                  <a:schemeClr val="tx1"/>
                </a:solidFill>
              </a:rPr>
              <a:t> </a:t>
            </a:r>
            <a:r>
              <a:rPr lang="en-US" sz="1800" b="0" i="1" dirty="0">
                <a:solidFill>
                  <a:schemeClr val="tx1"/>
                </a:solidFill>
              </a:rPr>
              <a:t>and preliminary Topics identified so far for </a:t>
            </a:r>
            <a:r>
              <a:rPr lang="en-US" sz="1800" i="1" dirty="0">
                <a:solidFill>
                  <a:schemeClr val="tx1"/>
                </a:solidFill>
              </a:rPr>
              <a:t>INNO4GRAPH-2 </a:t>
            </a:r>
            <a:r>
              <a:rPr lang="en-US" sz="1800" b="0" i="1" dirty="0">
                <a:solidFill>
                  <a:schemeClr val="tx1"/>
                </a:solidFill>
              </a:rPr>
              <a:t>proposal: </a:t>
            </a:r>
          </a:p>
          <a:p>
            <a:endParaRPr lang="en-US" b="0" dirty="0">
              <a:solidFill>
                <a:schemeClr val="tx1"/>
              </a:solidFill>
            </a:endParaRPr>
          </a:p>
          <a:p>
            <a:pPr marL="285750" indent="-285750">
              <a:buFont typeface="Arial" panose="020B0604020202020204" pitchFamily="34" charset="0"/>
              <a:buChar char="•"/>
            </a:pPr>
            <a:r>
              <a:rPr lang="en-US" dirty="0">
                <a:solidFill>
                  <a:schemeClr val="tx1"/>
                </a:solidFill>
              </a:rPr>
              <a:t>Testing and handling of graphite bricks</a:t>
            </a:r>
            <a:r>
              <a:rPr lang="en-US" b="0" dirty="0">
                <a:solidFill>
                  <a:schemeClr val="tx1"/>
                </a:solidFill>
              </a:rPr>
              <a:t>: This thematic would be devoted in particular to grinding/crushing tests but could also involve tests to be carried out on the 3-bed model of the Industrial Demonstrator (current or modified model) or any other tests of interest. </a:t>
            </a:r>
          </a:p>
          <a:p>
            <a:pPr marL="285750" indent="-285750">
              <a:buFont typeface="Arial" panose="020B0604020202020204" pitchFamily="34" charset="0"/>
              <a:buChar char="•"/>
            </a:pPr>
            <a:r>
              <a:rPr lang="en-US" dirty="0">
                <a:solidFill>
                  <a:schemeClr val="tx1"/>
                </a:solidFill>
              </a:rPr>
              <a:t>Training</a:t>
            </a:r>
            <a:r>
              <a:rPr lang="en-US" b="0" dirty="0">
                <a:solidFill>
                  <a:schemeClr val="tx1"/>
                </a:solidFill>
              </a:rPr>
              <a:t>: This work package  would make it possible to secure skills in remote operation for example. Furthermore, while defining a common agreed qualification process which would help the pooling of resources at least amongst us or at a European level, it will highlight the already well known importance of training operators that would be involved in the dismantling activities of graphite reactors </a:t>
            </a:r>
          </a:p>
          <a:p>
            <a:pPr marL="285750" indent="-285750">
              <a:buFont typeface="Arial" panose="020B0604020202020204" pitchFamily="34" charset="0"/>
              <a:buChar char="•"/>
            </a:pPr>
            <a:r>
              <a:rPr lang="en-US" dirty="0">
                <a:solidFill>
                  <a:schemeClr val="tx1"/>
                </a:solidFill>
              </a:rPr>
              <a:t>Digital development</a:t>
            </a:r>
            <a:r>
              <a:rPr lang="en-US" b="0" dirty="0">
                <a:solidFill>
                  <a:schemeClr val="tx1"/>
                </a:solidFill>
              </a:rPr>
              <a:t>: It would be possible to develop useful applications for the whole community of stakeholders concerned by  packaging definition for example </a:t>
            </a:r>
          </a:p>
          <a:p>
            <a:pPr marL="285750" indent="-285750">
              <a:buFont typeface="Arial" panose="020B0604020202020204" pitchFamily="34" charset="0"/>
              <a:buChar char="•"/>
            </a:pPr>
            <a:r>
              <a:rPr lang="en-US" dirty="0">
                <a:solidFill>
                  <a:schemeClr val="tx1"/>
                </a:solidFill>
              </a:rPr>
              <a:t>Graphite management</a:t>
            </a:r>
            <a:r>
              <a:rPr lang="en-US" b="0" dirty="0">
                <a:solidFill>
                  <a:schemeClr val="tx1"/>
                </a:solidFill>
              </a:rPr>
              <a:t>: This work package could include graphite conditioning studies (including matrix development) as well as the promotion of the best graphite recovery solutions.</a:t>
            </a:r>
          </a:p>
          <a:p>
            <a:endParaRPr lang="en-US" b="0" dirty="0">
              <a:solidFill>
                <a:schemeClr val="tx1"/>
              </a:solidFill>
            </a:endParaRPr>
          </a:p>
        </p:txBody>
      </p:sp>
    </p:spTree>
    <p:extLst>
      <p:ext uri="{BB962C8B-B14F-4D97-AF65-F5344CB8AC3E}">
        <p14:creationId xmlns:p14="http://schemas.microsoft.com/office/powerpoint/2010/main" val="361261401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000" b="1" kern="1200" dirty="0" smtClean="0">
            <a:solidFill>
              <a:schemeClr val="tx1">
                <a:lumMod val="50000"/>
                <a:lumOff val="50000"/>
              </a:schemeClr>
            </a:solidFill>
            <a:effectLst/>
            <a:latin typeface="Century Gothic" panose="020B0502020202020204" pitchFamily="34" charset="0"/>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529BFBFDBA2F945A4769211AB3AF73E" ma:contentTypeVersion="0" ma:contentTypeDescription="Create a new document." ma:contentTypeScope="" ma:versionID="d00e7ae9ac409cc161130ce994b51fa2">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6B1595-D6B2-4D06-8EF5-34D0FDC472C9}">
  <ds:schemaRefs>
    <ds:schemaRef ds:uri="http://schemas.microsoft.com/sharepoint/v3/contenttype/forms"/>
  </ds:schemaRefs>
</ds:datastoreItem>
</file>

<file path=customXml/itemProps2.xml><?xml version="1.0" encoding="utf-8"?>
<ds:datastoreItem xmlns:ds="http://schemas.openxmlformats.org/officeDocument/2006/customXml" ds:itemID="{C3490EAA-EBA3-4E3C-817B-AB5C5E839E3C}">
  <ds:schemaRefs>
    <ds:schemaRef ds:uri="http://purl.org/dc/elements/1.1/"/>
    <ds:schemaRef ds:uri="http://purl.org/dc/terms/"/>
    <ds:schemaRef ds:uri="http://schemas.microsoft.com/internal/obd"/>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B6216AA-51DF-489F-A903-7EF049CCFFE5}">
  <ds:schemaRefs>
    <ds:schemaRef ds:uri="http://purl.org/dc/elements/1.1/"/>
    <ds:schemaRef ds:uri="http://purl.org/dc/terms/"/>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3669</TotalTime>
  <Words>3269</Words>
  <Application>Microsoft Office PowerPoint</Application>
  <PresentationFormat>Widescreen</PresentationFormat>
  <Paragraphs>247</Paragraphs>
  <Slides>13</Slides>
  <Notes>12</Notes>
  <HiddenSlides>0</HiddenSlides>
  <MMClips>0</MMClips>
  <ScaleCrop>false</ScaleCrop>
  <HeadingPairs>
    <vt:vector size="6" baseType="variant">
      <vt:variant>
        <vt:lpstr>Caratteri utilizzati</vt:lpstr>
      </vt:variant>
      <vt:variant>
        <vt:i4>3</vt:i4>
      </vt:variant>
      <vt:variant>
        <vt:lpstr>Tema</vt:lpstr>
      </vt:variant>
      <vt:variant>
        <vt:i4>7</vt:i4>
      </vt:variant>
      <vt:variant>
        <vt:lpstr>Titoli diapositive</vt:lpstr>
      </vt:variant>
      <vt:variant>
        <vt:i4>13</vt:i4>
      </vt:variant>
    </vt:vector>
  </HeadingPairs>
  <TitlesOfParts>
    <vt:vector size="23" baseType="lpstr">
      <vt:lpstr>Arial</vt:lpstr>
      <vt:lpstr>Calibri</vt:lpstr>
      <vt:lpstr>Century Gothic</vt:lpstr>
      <vt:lpstr>Tema di Office</vt:lpstr>
      <vt:lpstr>1_Tema di Office</vt:lpstr>
      <vt:lpstr>Personalizza struttura</vt:lpstr>
      <vt:lpstr>1_Personalizza struttura</vt:lpstr>
      <vt:lpstr>2_Personalizza struttura</vt:lpstr>
      <vt:lpstr>3_Personalizza struttura</vt:lpstr>
      <vt:lpstr>4_Personalizza struttura</vt:lpstr>
      <vt:lpstr>Topics for the WMO in EURAD-2</vt:lpstr>
      <vt:lpstr>Proposed WPs</vt:lpstr>
      <vt:lpstr>WP2 - Sustainability</vt:lpstr>
      <vt:lpstr>WP6 - Treatment/Immobilisation</vt:lpstr>
      <vt:lpstr>WP7 - Long term performance</vt:lpstr>
      <vt:lpstr>WP8 - Graphite handling</vt:lpstr>
      <vt:lpstr>WP16 - LLW/ILW Disposal Optimisation</vt:lpstr>
      <vt:lpstr>HORIZON-EURATOM call – D&amp;D</vt:lpstr>
      <vt:lpstr>2023-NRT-01-07 – preliminary contacts</vt:lpstr>
      <vt:lpstr>2023-NRT-01-07 – preliminary contacts</vt:lpstr>
      <vt:lpstr>Presentazione standard di PowerPoint</vt:lpstr>
      <vt:lpstr>Italian participation to EURAD-2</vt:lpstr>
      <vt:lpstr>WP5 Waste Characterisation</vt:lpstr>
    </vt:vector>
  </TitlesOfParts>
  <Company>Sogin S.p.A.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Sogin Inglese 16:9 (174 KB)</dc:title>
  <dc:creator>Lancia Lorenzo</dc:creator>
  <cp:lastModifiedBy>Pancotti Federica</cp:lastModifiedBy>
  <cp:revision>171</cp:revision>
  <dcterms:created xsi:type="dcterms:W3CDTF">2017-07-10T08:05:39Z</dcterms:created>
  <dcterms:modified xsi:type="dcterms:W3CDTF">2023-05-29T10:40:15Z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0x010100A529BFBFDBA2F945A4769211AB3AF73E</vt:lpwstr>
  </property>
  <property fmtid="{D5CDD505-2E9C-101B-9397-08002B2CF9AE}" pid="3" name="MSIP_Label_198124df-03f0-4cdf-b399-aaf54953b75a_Enabled">
    <vt:lpwstr>true</vt:lpwstr>
  </property>
  <property fmtid="{D5CDD505-2E9C-101B-9397-08002B2CF9AE}" pid="4" name="MSIP_Label_198124df-03f0-4cdf-b399-aaf54953b75a_SetDate">
    <vt:lpwstr>2021-11-02T14:00:51Z</vt:lpwstr>
  </property>
  <property fmtid="{D5CDD505-2E9C-101B-9397-08002B2CF9AE}" pid="5" name="MSIP_Label_198124df-03f0-4cdf-b399-aaf54953b75a_Method">
    <vt:lpwstr>Standard</vt:lpwstr>
  </property>
  <property fmtid="{D5CDD505-2E9C-101B-9397-08002B2CF9AE}" pid="6" name="MSIP_Label_198124df-03f0-4cdf-b399-aaf54953b75a_Name">
    <vt:lpwstr>Etichetta Digitale_0</vt:lpwstr>
  </property>
  <property fmtid="{D5CDD505-2E9C-101B-9397-08002B2CF9AE}" pid="7" name="MSIP_Label_198124df-03f0-4cdf-b399-aaf54953b75a_SiteId">
    <vt:lpwstr>9daa3517-cb58-496c-b5b4-f9ac2a30048b</vt:lpwstr>
  </property>
  <property fmtid="{D5CDD505-2E9C-101B-9397-08002B2CF9AE}" pid="8" name="MSIP_Label_198124df-03f0-4cdf-b399-aaf54953b75a_ActionId">
    <vt:lpwstr>7949cd92-342f-487f-9e4d-aa1051c38587</vt:lpwstr>
  </property>
  <property fmtid="{D5CDD505-2E9C-101B-9397-08002B2CF9AE}" pid="9" name="MSIP_Label_198124df-03f0-4cdf-b399-aaf54953b75a_ContentBits">
    <vt:lpwstr>0</vt:lpwstr>
  </property>
</Properties>
</file>