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87" r:id="rId4"/>
    <p:sldId id="288" r:id="rId5"/>
    <p:sldId id="290" r:id="rId6"/>
    <p:sldId id="292" r:id="rId7"/>
    <p:sldId id="291" r:id="rId8"/>
    <p:sldId id="289" r:id="rId9"/>
    <p:sldId id="293" r:id="rId10"/>
    <p:sldId id="294" r:id="rId11"/>
    <p:sldId id="295" r:id="rId12"/>
    <p:sldId id="296" r:id="rId13"/>
    <p:sldId id="297" r:id="rId14"/>
    <p:sldId id="298" r:id="rId15"/>
    <p:sldId id="258" r:id="rId16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2"/>
    <p:restoredTop sz="94694"/>
  </p:normalViewPr>
  <p:slideViewPr>
    <p:cSldViewPr snapToGrid="0">
      <p:cViewPr varScale="1">
        <p:scale>
          <a:sx n="117" d="100"/>
          <a:sy n="117" d="100"/>
        </p:scale>
        <p:origin x="7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B5146-A635-D948-8333-ECE8EE83C94A}" type="datetimeFigureOut">
              <a:rPr lang="it-IT" smtClean="0"/>
              <a:t>27/05/23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0781-85DD-6345-BFD7-49B78D7218A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86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350D-24E0-DEF2-2812-17B7D09BC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8E1C2-CD76-8ABC-A485-F5381D526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0EE2D-5DE7-DDAB-36BC-2C59F95C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77"/>
              </a:defRPr>
            </a:lvl1pPr>
          </a:lstStyle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B2B7F-6841-0BFC-F98D-A56C5111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77"/>
              </a:defRPr>
            </a:lvl1pPr>
          </a:lstStyle>
          <a:p>
            <a:r>
              <a:rPr lang="it-IT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A15B3-8CA1-3506-7A85-D011F597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77"/>
              </a:defRPr>
            </a:lvl1pPr>
          </a:lstStyle>
          <a:p>
            <a:fld id="{9010D44D-CDDE-884A-880E-29BB5DEDC17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65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BB1C3-B029-08DF-9E7F-1785D1DC7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661C8-AA65-58DB-D7B0-404A87559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689C6-2F51-9711-5795-8206BECF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3EFE4-4A49-374B-5507-53DA2F45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D1CF9-5054-D826-99CC-CDA5D1CF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18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6E7786-87CB-0B73-41E1-04EA9BC25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015D-102C-CA82-E900-3575D5BB4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444D4-4C85-9444-F336-CE8C3C87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80F3E-731F-0276-20D5-D328B7D3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EE5DD-FD26-5B73-DB42-8F8A1BAC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33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A7D2-3C6B-9FAC-1136-BB73F739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3C2C-5465-856A-62D2-DAF739014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77"/>
              </a:defRPr>
            </a:lvl1pPr>
            <a:lvl2pPr>
              <a:defRPr>
                <a:latin typeface="Lato" panose="020F0502020204030203" pitchFamily="34" charset="77"/>
              </a:defRPr>
            </a:lvl2pPr>
            <a:lvl3pPr>
              <a:defRPr>
                <a:latin typeface="Lato" panose="020F0502020204030203" pitchFamily="34" charset="77"/>
              </a:defRPr>
            </a:lvl3pPr>
            <a:lvl4pPr>
              <a:defRPr>
                <a:latin typeface="Lato" panose="020F0502020204030203" pitchFamily="34" charset="77"/>
              </a:defRPr>
            </a:lvl4pPr>
            <a:lvl5pPr>
              <a:defRPr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1A27-B5A3-B0A8-AFFC-482EC145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77"/>
              </a:defRPr>
            </a:lvl1pPr>
          </a:lstStyle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1D460-4F0B-37BD-49F4-BA1C4122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77"/>
              </a:defRPr>
            </a:lvl1pPr>
          </a:lstStyle>
          <a:p>
            <a:r>
              <a:rPr lang="it-IT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5397F-517A-A0C4-40B1-3F3336A19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77"/>
              </a:defRPr>
            </a:lvl1pPr>
          </a:lstStyle>
          <a:p>
            <a:fld id="{9010D44D-CDDE-884A-880E-29BB5DEDC17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49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209A-BAE8-8F2A-F867-70734133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99331-0650-9D89-DA47-00128F10D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D98D5-90E5-C4D4-EAD7-3D85109E1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4F7B3-0438-C4F3-D137-1AC2CD99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9D7D8-5D6B-F3A1-9BBF-866047ED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51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3CCC7-069A-A59B-9EE9-03F004AD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AA709-96D1-1A0C-53E9-5BE1C4282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9F2B2-6441-BAA5-CAE4-E8C8D5E0F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9B4FD-E458-29D2-8724-8D69687C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942BA-E2E2-038A-6D04-BD9A6351D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2AC2-EB5F-78C6-9372-83D7E611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7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5CBDA-7774-9411-8BA8-A53CD42A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8D5A8-73DE-5175-B4F4-90741B3D7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65446-14A1-523B-8E3F-2C8745B78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6156A-EFC7-B31A-D959-CDF33383F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84040-44C3-BDE7-0C7A-416A35B86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A88018-E34E-A0EF-F833-1F172155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3727CB-3DBC-8596-68F9-FC9DF485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3EF97A-1FB4-465A-1B85-AF8C2F47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FCF2-7C12-27FA-35FF-A25A30FF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99933-5BDB-63A3-82D7-B5597DDDD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867FC-B349-CDBF-807D-15740055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F3A6D-E08B-D551-5997-5EB59C85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07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A32786-9B80-A2E3-6AC7-CDBFF26B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D6DBF5-FFD0-F688-13D3-81CB242A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5F0F6-4D25-2F92-28FA-2DE430A32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0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7517-7836-C3BA-6675-CA7FBF83C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B377-2366-BF53-6681-72285003F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DA86D-4223-4451-105F-18A17CFD6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E75A9-5040-D2C6-FD40-B283BC8F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F64D5-B572-166B-28A4-9AAE43CA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0267C-E891-6377-DAD2-B0E85E46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63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A87B-7CBB-9B05-BF1C-7033C426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4EA976-5DC1-DCE1-2477-64B24587D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82EC9-9E39-1E70-3691-805C09CE8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29300-52EF-42BB-2375-AA380981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FF91E-40DF-8D3B-1002-2BD258C8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A568F-8374-CB4F-6B12-32961B61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13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D86BB-C132-2661-89C8-32D2ABED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1A33D-8421-907C-5B2C-775E23F6D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D86E0-0213-9F95-3D51-FFE8D71F8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3D517-A118-183B-3633-1C6055EC4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it-IT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4CFD1-77F2-B2B2-4EA0-BED6D57D3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9010D44D-CDDE-884A-880E-29BB5DEDC17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82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genda.infn.it/event/36358/contributions/201476/attachments/105717/148669/INFN-BDK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instein-telescope.i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N - Sezione di Cagliari - SHARPER Night">
            <a:extLst>
              <a:ext uri="{FF2B5EF4-FFF2-40B4-BE49-F238E27FC236}">
                <a16:creationId xmlns:a16="http://schemas.microsoft.com/office/drawing/2014/main" id="{4317940E-E064-1C25-AF62-9AE08E7FA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0"/>
            <a:ext cx="10599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AD4E9A-DA05-2B46-C450-CF9E746E9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247" y="1773777"/>
            <a:ext cx="9533501" cy="2387600"/>
          </a:xfrm>
        </p:spPr>
        <p:txBody>
          <a:bodyPr>
            <a:normAutofit/>
          </a:bodyPr>
          <a:lstStyle/>
          <a:p>
            <a:r>
              <a:rPr lang="it-IT" dirty="0">
                <a:latin typeface="Lato" panose="020F0502020204030203" pitchFamily="34" charset="77"/>
              </a:rPr>
              <a:t>Consiglio di Sezione</a:t>
            </a:r>
            <a:br>
              <a:rPr lang="it-IT">
                <a:latin typeface="Lato" panose="020F0502020204030203" pitchFamily="34" charset="77"/>
              </a:rPr>
            </a:br>
            <a:r>
              <a:rPr lang="it-IT" sz="3600"/>
              <a:t>29</a:t>
            </a:r>
            <a:r>
              <a:rPr lang="it-IT" sz="3600">
                <a:latin typeface="Lato" panose="020F0502020204030203" pitchFamily="34" charset="77"/>
              </a:rPr>
              <a:t> maggio </a:t>
            </a:r>
            <a:r>
              <a:rPr lang="it-IT" sz="3600" dirty="0">
                <a:latin typeface="Lato" panose="020F0502020204030203" pitchFamily="34" charset="77"/>
              </a:rPr>
              <a:t>2023</a:t>
            </a:r>
            <a:endParaRPr lang="it-IT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4390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2AD5-8380-E874-2FE5-428AD0B7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131" y="142426"/>
            <a:ext cx="4757738" cy="581932"/>
          </a:xfrm>
        </p:spPr>
        <p:txBody>
          <a:bodyPr>
            <a:normAutofit fontScale="90000"/>
          </a:bodyPr>
          <a:lstStyle/>
          <a:p>
            <a:r>
              <a:rPr lang="it-IT" dirty="0"/>
              <a:t>News del 25 maggio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6144-F1EE-E087-9B89-3573ACF40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971"/>
            <a:ext cx="10515600" cy="5594351"/>
          </a:xfrm>
        </p:spPr>
        <p:txBody>
          <a:bodyPr>
            <a:normAutofit fontScale="85000" lnSpcReduction="20000"/>
          </a:bodyPr>
          <a:lstStyle/>
          <a:p>
            <a:r>
              <a:rPr lang="en-GB" sz="1600" dirty="0"/>
              <a:t>PTA: </a:t>
            </a:r>
            <a:r>
              <a:rPr lang="en-GB" sz="1600" dirty="0" err="1"/>
              <a:t>approvato</a:t>
            </a:r>
            <a:r>
              <a:rPr lang="en-GB" sz="1600" dirty="0"/>
              <a:t> visto </a:t>
            </a:r>
            <a:r>
              <a:rPr lang="en-GB" sz="1600" dirty="0" err="1"/>
              <a:t>che</a:t>
            </a:r>
            <a:r>
              <a:rPr lang="en-GB" sz="1600" dirty="0"/>
              <a:t> </a:t>
            </a:r>
            <a:r>
              <a:rPr lang="en-GB" sz="1600" dirty="0" err="1"/>
              <a:t>sono</a:t>
            </a:r>
            <a:r>
              <a:rPr lang="en-GB" sz="1600" dirty="0"/>
              <a:t> </a:t>
            </a:r>
            <a:r>
              <a:rPr lang="en-GB" sz="1600" dirty="0" err="1"/>
              <a:t>scaduti</a:t>
            </a:r>
            <a:r>
              <a:rPr lang="en-GB" sz="1600" dirty="0"/>
              <a:t> 60gg</a:t>
            </a:r>
          </a:p>
          <a:p>
            <a:pPr lvl="3"/>
            <a:endParaRPr lang="en-GB" sz="1100" dirty="0"/>
          </a:p>
          <a:p>
            <a:r>
              <a:rPr lang="en-GB" sz="1600" dirty="0" err="1"/>
              <a:t>disciplinare</a:t>
            </a:r>
            <a:r>
              <a:rPr lang="en-GB" sz="1600" dirty="0"/>
              <a:t> </a:t>
            </a:r>
            <a:r>
              <a:rPr lang="en-GB" sz="1600" dirty="0" err="1"/>
              <a:t>compensi</a:t>
            </a:r>
            <a:r>
              <a:rPr lang="en-GB" sz="1600" dirty="0"/>
              <a:t> </a:t>
            </a:r>
            <a:r>
              <a:rPr lang="en-GB" sz="1600" dirty="0" err="1"/>
              <a:t>commissioni</a:t>
            </a:r>
            <a:r>
              <a:rPr lang="en-GB" sz="1600" dirty="0"/>
              <a:t> </a:t>
            </a:r>
            <a:r>
              <a:rPr lang="en-GB" sz="1600" dirty="0" err="1"/>
              <a:t>dell'INFN</a:t>
            </a:r>
            <a:endParaRPr lang="en-GB" sz="1600" dirty="0"/>
          </a:p>
          <a:p>
            <a:pPr lvl="3"/>
            <a:endParaRPr lang="en-GB" sz="1100" dirty="0"/>
          </a:p>
          <a:p>
            <a:r>
              <a:rPr lang="en-GB" sz="1600" dirty="0" err="1"/>
              <a:t>Commisisone</a:t>
            </a:r>
            <a:r>
              <a:rPr lang="en-GB" sz="1600" dirty="0"/>
              <a:t> art 65/52 (</a:t>
            </a:r>
            <a:r>
              <a:rPr lang="en-GB" sz="1600" dirty="0" err="1"/>
              <a:t>ricercatore</a:t>
            </a:r>
            <a:r>
              <a:rPr lang="en-GB" sz="1600" dirty="0"/>
              <a:t>&lt;--&gt;</a:t>
            </a:r>
            <a:r>
              <a:rPr lang="en-GB" sz="1600" dirty="0" err="1"/>
              <a:t>tecnologo</a:t>
            </a:r>
            <a:r>
              <a:rPr lang="en-GB" sz="1600" dirty="0"/>
              <a:t> e </a:t>
            </a:r>
            <a:r>
              <a:rPr lang="en-GB" sz="1600" dirty="0" err="1"/>
              <a:t>altri</a:t>
            </a:r>
            <a:r>
              <a:rPr lang="en-GB" sz="1600" dirty="0"/>
              <a:t> </a:t>
            </a:r>
            <a:r>
              <a:rPr lang="en-GB" sz="1600" dirty="0" err="1"/>
              <a:t>scambi</a:t>
            </a:r>
            <a:r>
              <a:rPr lang="en-GB" sz="1600" dirty="0"/>
              <a:t>) ha </a:t>
            </a:r>
            <a:r>
              <a:rPr lang="en-GB" sz="1600" dirty="0" err="1"/>
              <a:t>finito</a:t>
            </a:r>
            <a:r>
              <a:rPr lang="en-GB" sz="1600" dirty="0"/>
              <a:t> </a:t>
            </a:r>
            <a:r>
              <a:rPr lang="en-GB" sz="1600" dirty="0" err="1"/>
              <a:t>lavori</a:t>
            </a:r>
            <a:endParaRPr lang="en-GB" sz="1600" dirty="0"/>
          </a:p>
          <a:p>
            <a:pPr lvl="3"/>
            <a:endParaRPr lang="en-GB" sz="1100" dirty="0"/>
          </a:p>
          <a:p>
            <a:r>
              <a:rPr lang="en-GB" sz="1600" dirty="0" err="1"/>
              <a:t>Concorsi</a:t>
            </a:r>
            <a:r>
              <a:rPr lang="en-GB" sz="1600" dirty="0"/>
              <a:t> </a:t>
            </a:r>
            <a:r>
              <a:rPr lang="en-GB" sz="1600" dirty="0" err="1"/>
              <a:t>funzionari</a:t>
            </a:r>
            <a:r>
              <a:rPr lang="en-GB" sz="1600" dirty="0"/>
              <a:t> </a:t>
            </a:r>
            <a:r>
              <a:rPr lang="en-GB" sz="1600" dirty="0" err="1"/>
              <a:t>amministrazione</a:t>
            </a:r>
            <a:r>
              <a:rPr lang="en-GB" sz="1600" dirty="0"/>
              <a:t> AC </a:t>
            </a:r>
            <a:r>
              <a:rPr lang="en-GB" sz="1600" dirty="0" err="1"/>
              <a:t>terminati</a:t>
            </a:r>
            <a:r>
              <a:rPr lang="en-GB" sz="1600" dirty="0"/>
              <a:t> - le prime 6 </a:t>
            </a:r>
            <a:r>
              <a:rPr lang="en-GB" sz="1600" dirty="0" err="1"/>
              <a:t>assunte</a:t>
            </a:r>
            <a:r>
              <a:rPr lang="en-GB" sz="1600" dirty="0"/>
              <a:t> a tempo indeterminate</a:t>
            </a:r>
          </a:p>
          <a:p>
            <a:pPr lvl="3"/>
            <a:endParaRPr lang="en-GB" sz="1100" dirty="0"/>
          </a:p>
          <a:p>
            <a:r>
              <a:rPr lang="en-GB" sz="1600" dirty="0" err="1"/>
              <a:t>Ciuchini</a:t>
            </a:r>
            <a:r>
              <a:rPr lang="en-GB" sz="1600" dirty="0"/>
              <a:t> / </a:t>
            </a:r>
            <a:r>
              <a:rPr lang="en-GB" sz="1600" dirty="0" err="1"/>
              <a:t>concorsi</a:t>
            </a:r>
            <a:r>
              <a:rPr lang="en-GB" sz="1600" dirty="0"/>
              <a:t> PNRR: </a:t>
            </a:r>
            <a:r>
              <a:rPr lang="en-GB" sz="1600" dirty="0" err="1"/>
              <a:t>scorrimenti</a:t>
            </a:r>
            <a:r>
              <a:rPr lang="en-GB" sz="1600" dirty="0"/>
              <a:t> </a:t>
            </a:r>
            <a:r>
              <a:rPr lang="en-GB" sz="1600" dirty="0" err="1"/>
              <a:t>basandoci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rinunce</a:t>
            </a:r>
            <a:r>
              <a:rPr lang="en-GB" sz="1600" dirty="0"/>
              <a:t>: 44 </a:t>
            </a:r>
            <a:r>
              <a:rPr lang="en-GB" sz="1600" dirty="0" err="1"/>
              <a:t>scorrimenti</a:t>
            </a:r>
            <a:r>
              <a:rPr lang="en-GB" sz="1600" dirty="0"/>
              <a:t> - </a:t>
            </a:r>
            <a:r>
              <a:rPr lang="en-GB" sz="1600" dirty="0" err="1"/>
              <a:t>procedura</a:t>
            </a:r>
            <a:r>
              <a:rPr lang="en-GB" sz="1600" dirty="0"/>
              <a:t> </a:t>
            </a:r>
            <a:r>
              <a:rPr lang="en-GB" sz="1600" dirty="0" err="1"/>
              <a:t>complessa</a:t>
            </a:r>
            <a:r>
              <a:rPr lang="en-GB" sz="1600" dirty="0"/>
              <a:t> </a:t>
            </a:r>
            <a:r>
              <a:rPr lang="en-GB" sz="1600" dirty="0" err="1"/>
              <a:t>che</a:t>
            </a:r>
            <a:r>
              <a:rPr lang="en-GB" sz="1600" dirty="0"/>
              <a:t> </a:t>
            </a:r>
            <a:r>
              <a:rPr lang="en-GB" sz="1600" dirty="0" err="1"/>
              <a:t>produrra</a:t>
            </a:r>
            <a:r>
              <a:rPr lang="en-GB" sz="1600" dirty="0"/>
              <a:t>' </a:t>
            </a:r>
            <a:r>
              <a:rPr lang="en-GB" sz="1600" dirty="0" err="1"/>
              <a:t>altre</a:t>
            </a:r>
            <a:r>
              <a:rPr lang="en-GB" sz="1600" dirty="0"/>
              <a:t> </a:t>
            </a:r>
            <a:r>
              <a:rPr lang="en-GB" sz="1600" dirty="0" err="1"/>
              <a:t>rinunce</a:t>
            </a:r>
            <a:r>
              <a:rPr lang="en-GB" sz="1600" dirty="0"/>
              <a:t> e poi </a:t>
            </a:r>
            <a:r>
              <a:rPr lang="en-GB" sz="1600" dirty="0" err="1"/>
              <a:t>altri</a:t>
            </a:r>
            <a:r>
              <a:rPr lang="en-GB" sz="1600" dirty="0"/>
              <a:t> </a:t>
            </a:r>
            <a:r>
              <a:rPr lang="en-GB" sz="1600" dirty="0" err="1"/>
              <a:t>scorrimenti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 err="1"/>
              <a:t>Ciuchini</a:t>
            </a:r>
            <a:r>
              <a:rPr lang="en-GB" sz="1600" dirty="0"/>
              <a:t> / </a:t>
            </a:r>
            <a:r>
              <a:rPr lang="en-GB" sz="1600" dirty="0" err="1"/>
              <a:t>disciplinare</a:t>
            </a:r>
            <a:r>
              <a:rPr lang="en-GB" sz="1600" dirty="0"/>
              <a:t> </a:t>
            </a:r>
            <a:r>
              <a:rPr lang="en-GB" sz="1600" dirty="0" err="1"/>
              <a:t>compensi</a:t>
            </a:r>
            <a:r>
              <a:rPr lang="en-GB" sz="1600" dirty="0"/>
              <a:t> </a:t>
            </a:r>
            <a:r>
              <a:rPr lang="en-GB" sz="1600" dirty="0" err="1"/>
              <a:t>commissioni</a:t>
            </a:r>
            <a:r>
              <a:rPr lang="en-GB" sz="1600" dirty="0"/>
              <a:t> </a:t>
            </a:r>
            <a:r>
              <a:rPr lang="en-GB" sz="1600" dirty="0" err="1"/>
              <a:t>concorsi</a:t>
            </a:r>
            <a:r>
              <a:rPr lang="en-GB" sz="1600" dirty="0"/>
              <a:t>: da </a:t>
            </a:r>
            <a:r>
              <a:rPr lang="en-GB" sz="1600" dirty="0" err="1"/>
              <a:t>approvare</a:t>
            </a:r>
            <a:r>
              <a:rPr lang="en-GB" sz="1600" dirty="0"/>
              <a:t> a </a:t>
            </a:r>
            <a:r>
              <a:rPr lang="en-GB" sz="1600" dirty="0" err="1"/>
              <a:t>giugno</a:t>
            </a:r>
            <a:endParaRPr lang="en-GB" sz="1600" dirty="0"/>
          </a:p>
          <a:p>
            <a:pPr lvl="3"/>
            <a:endParaRPr lang="en-GB" sz="1100" dirty="0"/>
          </a:p>
          <a:p>
            <a:r>
              <a:rPr lang="en-GB" sz="1600" dirty="0" err="1"/>
              <a:t>Concorsi</a:t>
            </a:r>
            <a:r>
              <a:rPr lang="en-GB" sz="1600" dirty="0"/>
              <a:t> 3^ --&gt; 2^ : a breve </a:t>
            </a:r>
            <a:r>
              <a:rPr lang="en-GB" sz="1600" dirty="0" err="1"/>
              <a:t>esce</a:t>
            </a:r>
            <a:r>
              <a:rPr lang="en-GB" sz="1600" dirty="0"/>
              <a:t> bando</a:t>
            </a:r>
          </a:p>
          <a:p>
            <a:pPr lvl="3"/>
            <a:endParaRPr lang="en-GB" sz="1100" dirty="0"/>
          </a:p>
          <a:p>
            <a:r>
              <a:rPr lang="en-GB" sz="1600" dirty="0"/>
              <a:t>INFN </a:t>
            </a:r>
            <a:r>
              <a:rPr lang="en-GB" sz="1600" dirty="0" err="1"/>
              <a:t>Condivide</a:t>
            </a:r>
            <a:r>
              <a:rPr lang="en-GB" sz="1600" dirty="0"/>
              <a:t> </a:t>
            </a:r>
            <a:r>
              <a:rPr lang="en-GB" sz="1600" dirty="0" err="1"/>
              <a:t>all'Elba</a:t>
            </a:r>
            <a:r>
              <a:rPr lang="en-GB" sz="1600" dirty="0"/>
              <a:t>: </a:t>
            </a:r>
            <a:r>
              <a:rPr lang="en-GB" sz="1600" dirty="0" err="1"/>
              <a:t>evento</a:t>
            </a:r>
            <a:r>
              <a:rPr lang="en-GB" sz="1600" dirty="0"/>
              <a:t> </a:t>
            </a:r>
            <a:r>
              <a:rPr lang="en-GB" sz="1600" dirty="0" err="1"/>
              <a:t>è</a:t>
            </a:r>
            <a:r>
              <a:rPr lang="en-GB" sz="1600" dirty="0"/>
              <a:t> </a:t>
            </a:r>
            <a:r>
              <a:rPr lang="en-GB" sz="1600" dirty="0" err="1"/>
              <a:t>stato</a:t>
            </a:r>
            <a:r>
              <a:rPr lang="en-GB" sz="1600" dirty="0"/>
              <a:t> un </a:t>
            </a:r>
            <a:r>
              <a:rPr lang="en-GB" sz="1600" dirty="0" err="1"/>
              <a:t>successo</a:t>
            </a:r>
            <a:endParaRPr lang="en-GB" sz="1600" dirty="0"/>
          </a:p>
          <a:p>
            <a:pPr lvl="3"/>
            <a:endParaRPr lang="en-GB" sz="1100" dirty="0"/>
          </a:p>
          <a:p>
            <a:r>
              <a:rPr lang="en-GB" sz="1600" dirty="0" err="1"/>
              <a:t>Scuole</a:t>
            </a:r>
            <a:r>
              <a:rPr lang="en-GB" sz="1600" dirty="0"/>
              <a:t> di </a:t>
            </a:r>
            <a:r>
              <a:rPr lang="en-GB" sz="1600" dirty="0" err="1"/>
              <a:t>Erice</a:t>
            </a:r>
            <a:r>
              <a:rPr lang="en-GB" sz="1600" dirty="0"/>
              <a:t>: </a:t>
            </a:r>
            <a:r>
              <a:rPr lang="en-GB" sz="1600" dirty="0" err="1"/>
              <a:t>ora</a:t>
            </a:r>
            <a:r>
              <a:rPr lang="en-GB" sz="1600" dirty="0"/>
              <a:t> </a:t>
            </a:r>
            <a:r>
              <a:rPr lang="en-GB" sz="1600" dirty="0" err="1"/>
              <a:t>supercalcolo</a:t>
            </a:r>
            <a:r>
              <a:rPr lang="en-GB" sz="1600" dirty="0"/>
              <a:t> poi </a:t>
            </a:r>
            <a:r>
              <a:rPr lang="en-GB" sz="1600" dirty="0" err="1"/>
              <a:t>fisica</a:t>
            </a:r>
            <a:r>
              <a:rPr lang="en-GB" sz="1600" dirty="0"/>
              <a:t> </a:t>
            </a:r>
            <a:r>
              <a:rPr lang="en-GB" sz="1600" dirty="0" err="1"/>
              <a:t>nucleare</a:t>
            </a:r>
            <a:r>
              <a:rPr lang="en-GB" sz="1600" dirty="0"/>
              <a:t>, </a:t>
            </a:r>
            <a:r>
              <a:rPr lang="en-GB" sz="1600" dirty="0" err="1"/>
              <a:t>acceleratori</a:t>
            </a:r>
            <a:r>
              <a:rPr lang="en-GB" sz="1600" dirty="0"/>
              <a:t>, </a:t>
            </a:r>
            <a:r>
              <a:rPr lang="en-GB" sz="1600" dirty="0" err="1"/>
              <a:t>giornalismo</a:t>
            </a:r>
            <a:r>
              <a:rPr lang="en-GB" sz="1600" dirty="0"/>
              <a:t> </a:t>
            </a:r>
            <a:r>
              <a:rPr lang="en-GB" sz="1600" dirty="0" err="1"/>
              <a:t>scientifico</a:t>
            </a:r>
            <a:endParaRPr lang="en-GB" sz="1600" dirty="0"/>
          </a:p>
          <a:p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Piano Triennale: 27/28 </a:t>
            </a:r>
            <a:r>
              <a:rPr lang="en-GB" sz="1600" dirty="0" err="1"/>
              <a:t>giugno</a:t>
            </a:r>
            <a:r>
              <a:rPr lang="en-GB" sz="1600" dirty="0"/>
              <a:t> a Trieste</a:t>
            </a:r>
          </a:p>
          <a:p>
            <a:pPr lvl="3"/>
            <a:endParaRPr lang="en-GB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err="1"/>
              <a:t>Nominato</a:t>
            </a:r>
            <a:r>
              <a:rPr lang="en-GB" sz="1600" dirty="0"/>
              <a:t> nuovo </a:t>
            </a:r>
            <a:r>
              <a:rPr lang="en-GB" sz="1600" dirty="0" err="1"/>
              <a:t>presidente</a:t>
            </a:r>
            <a:r>
              <a:rPr lang="en-GB" sz="1600" dirty="0"/>
              <a:t> di FBK: </a:t>
            </a:r>
            <a:r>
              <a:rPr lang="en-GB" sz="1600" dirty="0" err="1"/>
              <a:t>Ferruccio</a:t>
            </a:r>
            <a:r>
              <a:rPr lang="en-GB" sz="1600" dirty="0"/>
              <a:t> </a:t>
            </a:r>
            <a:r>
              <a:rPr lang="en-GB" sz="1600" dirty="0" err="1"/>
              <a:t>Resta</a:t>
            </a:r>
            <a:endParaRPr lang="en-GB" sz="1600" dirty="0"/>
          </a:p>
          <a:p>
            <a:pPr lvl="3"/>
            <a:endParaRPr lang="en-GB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err="1"/>
              <a:t>Complimenti</a:t>
            </a:r>
            <a:r>
              <a:rPr lang="en-GB" sz="1600" dirty="0"/>
              <a:t> a </a:t>
            </a:r>
            <a:r>
              <a:rPr lang="en-GB" sz="1600" dirty="0" err="1"/>
              <a:t>squadra</a:t>
            </a:r>
            <a:r>
              <a:rPr lang="en-GB" sz="1600" dirty="0"/>
              <a:t> </a:t>
            </a:r>
            <a:r>
              <a:rPr lang="en-GB" sz="1600" dirty="0" err="1"/>
              <a:t>scacchi</a:t>
            </a:r>
            <a:r>
              <a:rPr lang="en-GB" sz="1600" dirty="0"/>
              <a:t> INFN, 2^ </a:t>
            </a:r>
            <a:r>
              <a:rPr lang="en-GB" sz="1600" dirty="0" err="1"/>
              <a:t>posto</a:t>
            </a:r>
            <a:r>
              <a:rPr lang="en-GB" sz="1600" dirty="0"/>
              <a:t> </a:t>
            </a:r>
            <a:r>
              <a:rPr lang="en-GB" sz="1600" dirty="0" err="1"/>
              <a:t>nel</a:t>
            </a:r>
            <a:r>
              <a:rPr lang="en-GB" sz="1600" dirty="0"/>
              <a:t> </a:t>
            </a:r>
            <a:r>
              <a:rPr lang="en-GB" sz="1600" dirty="0" err="1"/>
              <a:t>torneo</a:t>
            </a:r>
            <a:r>
              <a:rPr lang="en-GB" sz="1600" dirty="0"/>
              <a:t> </a:t>
            </a:r>
            <a:r>
              <a:rPr lang="en-GB" sz="1600" dirty="0" err="1"/>
              <a:t>tra</a:t>
            </a:r>
            <a:r>
              <a:rPr lang="en-GB" sz="1600" dirty="0"/>
              <a:t> EPR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058A-B179-FEC4-263A-2313CA8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67930-47C2-802A-DF52-5CC64D29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A71E9-6690-EE91-56B3-536E46FD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83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2AD5-8380-E874-2FE5-428AD0B7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080" y="265315"/>
            <a:ext cx="5111839" cy="922762"/>
          </a:xfrm>
        </p:spPr>
        <p:txBody>
          <a:bodyPr>
            <a:normAutofit/>
          </a:bodyPr>
          <a:lstStyle/>
          <a:p>
            <a:r>
              <a:rPr lang="it-IT" dirty="0"/>
              <a:t>News del 25 maggio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058A-B179-FEC4-263A-2313CA8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67930-47C2-802A-DF52-5CC64D29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A71E9-6690-EE91-56B3-536E46FD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A5AE5-BCE8-72F0-54A4-DDF80C6251EC}"/>
              </a:ext>
            </a:extLst>
          </p:cNvPr>
          <p:cNvSpPr txBox="1"/>
          <p:nvPr/>
        </p:nvSpPr>
        <p:spPr>
          <a:xfrm>
            <a:off x="219859" y="1507861"/>
            <a:ext cx="7061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Lato" panose="020F0502020204030203" pitchFamily="34" charset="77"/>
                <a:hlinkClick r:id="rId2"/>
              </a:rPr>
              <a:t>F</a:t>
            </a:r>
            <a:r>
              <a:rPr lang="it-IT" sz="2400" dirty="0">
                <a:latin typeface="Lato" panose="020F0502020204030203" pitchFamily="34" charset="77"/>
                <a:hlinkClick r:id="rId2"/>
              </a:rPr>
              <a:t>. Maltoni: l’approccio BDK alla fisica fondamentale</a:t>
            </a:r>
            <a:endParaRPr lang="it-IT" sz="2400" dirty="0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4738A1-BD04-3EFE-D2E7-AA449A902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83" y="2692671"/>
            <a:ext cx="5796455" cy="3255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FEB10D-1C7F-B270-A1EC-52A2AC83A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713" y="2672411"/>
            <a:ext cx="5796455" cy="326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4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2AD5-8380-E874-2FE5-428AD0B7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080" y="136525"/>
            <a:ext cx="5111839" cy="922762"/>
          </a:xfrm>
        </p:spPr>
        <p:txBody>
          <a:bodyPr>
            <a:normAutofit/>
          </a:bodyPr>
          <a:lstStyle/>
          <a:p>
            <a:r>
              <a:rPr lang="it-IT" dirty="0"/>
              <a:t>News del 25 maggio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058A-B179-FEC4-263A-2313CA8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67930-47C2-802A-DF52-5CC64D29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A71E9-6690-EE91-56B3-536E46FD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47CDF0-B1CC-3849-619D-D4A4B5B5D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1473710"/>
            <a:ext cx="6155997" cy="3466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8FE91C-5AAA-1DA9-6B20-09BD4BBF2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426" y="1705530"/>
            <a:ext cx="5965664" cy="3234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CD3E9F-34E2-9BA6-B71E-C930ED173546}"/>
              </a:ext>
            </a:extLst>
          </p:cNvPr>
          <p:cNvSpPr txBox="1"/>
          <p:nvPr/>
        </p:nvSpPr>
        <p:spPr>
          <a:xfrm>
            <a:off x="644403" y="1075661"/>
            <a:ext cx="3490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Lato" panose="020F0502020204030203" pitchFamily="34" charset="77"/>
              </a:rPr>
              <a:t>U. </a:t>
            </a:r>
            <a:r>
              <a:rPr lang="it-IT" sz="2400" dirty="0" err="1">
                <a:latin typeface="Lato" panose="020F0502020204030203" pitchFamily="34" charset="77"/>
              </a:rPr>
              <a:t>Dosselli</a:t>
            </a:r>
            <a:r>
              <a:rPr lang="it-IT" sz="2400" dirty="0">
                <a:latin typeface="Lato" panose="020F0502020204030203" pitchFamily="34" charset="77"/>
              </a:rPr>
              <a:t> – Stato PNRR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469DA-1D2C-5D51-05DD-70B7ECD31245}"/>
              </a:ext>
            </a:extLst>
          </p:cNvPr>
          <p:cNvSpPr txBox="1"/>
          <p:nvPr/>
        </p:nvSpPr>
        <p:spPr>
          <a:xfrm>
            <a:off x="358967" y="5074280"/>
            <a:ext cx="95269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Lato" panose="020F0502020204030203" pitchFamily="34" charset="77"/>
              </a:rPr>
              <a:t>Nuovo codice appalti (DL 36 del 31/3/23) dal 1 luglio 2023</a:t>
            </a:r>
          </a:p>
          <a:p>
            <a:endParaRPr lang="it-IT" sz="800" dirty="0">
              <a:latin typeface="Lato" panose="020F050202020403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Lato" panose="020F0502020204030203" pitchFamily="34" charset="77"/>
              </a:rPr>
              <a:t>Alcune eccezioni (?) possibili fino a fine anno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Lato" panose="020F0502020204030203" pitchFamily="34" charset="77"/>
              </a:rPr>
              <a:t>AC si sta organizzando, ma il personale è sempre lo stesso coinvolto nelle attuali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Lato" panose="020F0502020204030203" pitchFamily="34" charset="77"/>
              </a:rPr>
              <a:t>Dosselli</a:t>
            </a:r>
            <a:r>
              <a:rPr lang="it-IT" dirty="0">
                <a:latin typeface="Lato" panose="020F0502020204030203" pitchFamily="34" charset="77"/>
              </a:rPr>
              <a:t> è molto preoccupato</a:t>
            </a:r>
          </a:p>
        </p:txBody>
      </p:sp>
    </p:spTree>
    <p:extLst>
      <p:ext uri="{BB962C8B-B14F-4D97-AF65-F5344CB8AC3E}">
        <p14:creationId xmlns:p14="http://schemas.microsoft.com/office/powerpoint/2010/main" val="3691048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2AD5-8380-E874-2FE5-428AD0B7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0" y="408668"/>
            <a:ext cx="4648200" cy="625475"/>
          </a:xfrm>
        </p:spPr>
        <p:txBody>
          <a:bodyPr>
            <a:normAutofit fontScale="90000"/>
          </a:bodyPr>
          <a:lstStyle/>
          <a:p>
            <a:r>
              <a:rPr lang="it-IT" dirty="0"/>
              <a:t>News del 25 maggio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ADD-E7FE-D0D4-EE4B-79990068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514"/>
            <a:ext cx="10515600" cy="4892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>
                <a:latin typeface="Lato" panose="020F0502020204030203" pitchFamily="34" charset="77"/>
              </a:rPr>
              <a:t>R</a:t>
            </a:r>
            <a:r>
              <a:rPr lang="it-IT" dirty="0">
                <a:latin typeface="Lato" panose="020F0502020204030203" pitchFamily="34" charset="77"/>
              </a:rPr>
              <a:t>. Carlin – Dottorato Nazionale Tecnologie per la Ricerca Fondamentale in Fisica e </a:t>
            </a:r>
            <a:r>
              <a:rPr lang="it-IT" dirty="0"/>
              <a:t>Astrofisica</a:t>
            </a:r>
          </a:p>
          <a:p>
            <a:pPr lvl="3"/>
            <a:endParaRPr lang="it-IT" sz="600" dirty="0">
              <a:latin typeface="Lato" panose="020F0502020204030203" pitchFamily="34" charset="77"/>
            </a:endParaRPr>
          </a:p>
          <a:p>
            <a:r>
              <a:rPr lang="it-IT" sz="1600" dirty="0">
                <a:latin typeface="Lato" panose="020F0502020204030203" pitchFamily="34" charset="77"/>
              </a:rPr>
              <a:t>INFN (12 borse), INAF (6 borse), Università e Politecnici (13 borse)</a:t>
            </a:r>
          </a:p>
          <a:p>
            <a:pPr lvl="3"/>
            <a:endParaRPr lang="it-IT" sz="600" dirty="0">
              <a:latin typeface="Lato" panose="020F0502020204030203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rgbClr val="18A841"/>
                </a:solidFill>
              </a:rPr>
              <a:t>Hard D</a:t>
            </a:r>
            <a:r>
              <a:rPr lang="en-GB" sz="1600" b="1" u="sng" dirty="0">
                <a:solidFill>
                  <a:srgbClr val="18A841"/>
                </a:solidFill>
                <a:effectLst/>
              </a:rPr>
              <a:t>eadline 5 </a:t>
            </a:r>
            <a:r>
              <a:rPr lang="en-GB" sz="1600" b="1" u="sng" dirty="0" err="1">
                <a:solidFill>
                  <a:srgbClr val="18A841"/>
                </a:solidFill>
                <a:effectLst/>
              </a:rPr>
              <a:t>giugno</a:t>
            </a:r>
            <a:r>
              <a:rPr lang="en-GB" sz="1600" b="1" u="sng" dirty="0">
                <a:solidFill>
                  <a:srgbClr val="18A841"/>
                </a:solidFill>
                <a:effectLst/>
              </a:rPr>
              <a:t>!!!</a:t>
            </a:r>
          </a:p>
          <a:p>
            <a:pPr lvl="3"/>
            <a:r>
              <a:rPr lang="en-GB" sz="6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err="1"/>
              <a:t>ogni</a:t>
            </a:r>
            <a:r>
              <a:rPr lang="en-GB" sz="1600" dirty="0"/>
              <a:t> </a:t>
            </a:r>
            <a:r>
              <a:rPr lang="en-GB" sz="1600" dirty="0" err="1"/>
              <a:t>sede</a:t>
            </a:r>
            <a:r>
              <a:rPr lang="en-GB" sz="1600" dirty="0"/>
              <a:t> INFN </a:t>
            </a:r>
            <a:r>
              <a:rPr lang="en-GB" sz="1600" dirty="0" err="1"/>
              <a:t>deve</a:t>
            </a:r>
            <a:r>
              <a:rPr lang="en-GB" sz="1600" dirty="0"/>
              <a:t> </a:t>
            </a:r>
            <a:r>
              <a:rPr lang="en-GB" sz="1600" dirty="0" err="1"/>
              <a:t>comunicare</a:t>
            </a:r>
            <a:r>
              <a:rPr lang="en-GB" sz="1600" dirty="0"/>
              <a:t> il </a:t>
            </a:r>
            <a:r>
              <a:rPr lang="en-GB" sz="1600" dirty="0" err="1"/>
              <a:t>titolo</a:t>
            </a:r>
            <a:r>
              <a:rPr lang="en-GB" sz="1600" dirty="0"/>
              <a:t>/</a:t>
            </a:r>
            <a:r>
              <a:rPr lang="en-GB" sz="1600" dirty="0" err="1"/>
              <a:t>ambito</a:t>
            </a:r>
            <a:r>
              <a:rPr lang="en-GB" sz="1600" dirty="0"/>
              <a:t> </a:t>
            </a:r>
            <a:r>
              <a:rPr lang="en-GB" sz="1600" dirty="0" err="1"/>
              <a:t>della</a:t>
            </a:r>
            <a:r>
              <a:rPr lang="en-GB" sz="1600" dirty="0"/>
              <a:t> </a:t>
            </a:r>
            <a:r>
              <a:rPr lang="en-GB" sz="1600" dirty="0" err="1"/>
              <a:t>sua</a:t>
            </a:r>
            <a:r>
              <a:rPr lang="en-GB" sz="1600" dirty="0"/>
              <a:t> </a:t>
            </a:r>
            <a:r>
              <a:rPr lang="en-GB" sz="1600" dirty="0" err="1"/>
              <a:t>borsa</a:t>
            </a:r>
            <a:endParaRPr lang="en-GB" sz="1600" dirty="0"/>
          </a:p>
          <a:p>
            <a:pPr lvl="3"/>
            <a:endParaRPr lang="en-GB" sz="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err="1"/>
              <a:t>collegio</a:t>
            </a:r>
            <a:r>
              <a:rPr lang="en-GB" sz="1600" dirty="0"/>
              <a:t> </a:t>
            </a:r>
            <a:r>
              <a:rPr lang="en-GB" sz="1600" dirty="0" err="1"/>
              <a:t>docenti</a:t>
            </a:r>
            <a:r>
              <a:rPr lang="en-GB" sz="1600" dirty="0"/>
              <a:t>: 2 </a:t>
            </a:r>
            <a:r>
              <a:rPr lang="en-GB" sz="1600" dirty="0" err="1"/>
              <a:t>docenti</a:t>
            </a:r>
            <a:r>
              <a:rPr lang="en-GB" sz="1600" dirty="0"/>
              <a:t> per </a:t>
            </a:r>
            <a:r>
              <a:rPr lang="en-GB" sz="1600" dirty="0" err="1"/>
              <a:t>sede</a:t>
            </a:r>
            <a:r>
              <a:rPr lang="en-GB" sz="1600" dirty="0"/>
              <a:t>, 1 </a:t>
            </a:r>
            <a:r>
              <a:rPr lang="en-GB" sz="1600" dirty="0" err="1"/>
              <a:t>referente</a:t>
            </a:r>
            <a:r>
              <a:rPr lang="en-GB" sz="1600" dirty="0"/>
              <a:t> </a:t>
            </a:r>
            <a:r>
              <a:rPr lang="en-GB" sz="1600" dirty="0" err="1"/>
              <a:t>borsa</a:t>
            </a:r>
            <a:r>
              <a:rPr lang="en-GB" sz="1600" dirty="0"/>
              <a:t> + un </a:t>
            </a:r>
            <a:r>
              <a:rPr lang="en-GB" sz="1600" dirty="0" err="1"/>
              <a:t>altro</a:t>
            </a:r>
            <a:endParaRPr lang="en-GB" sz="1600" dirty="0"/>
          </a:p>
          <a:p>
            <a:pPr lvl="3"/>
            <a:endParaRPr lang="en-GB" sz="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EPR: </a:t>
            </a:r>
            <a:r>
              <a:rPr lang="en-GB" sz="1600" dirty="0" err="1"/>
              <a:t>tecnologi</a:t>
            </a:r>
            <a:r>
              <a:rPr lang="en-GB" sz="1600" dirty="0"/>
              <a:t> INFN </a:t>
            </a:r>
            <a:r>
              <a:rPr lang="en-GB" sz="1600" dirty="0" err="1"/>
              <a:t>posso</a:t>
            </a:r>
            <a:r>
              <a:rPr lang="en-GB" sz="1600" dirty="0"/>
              <a:t> </a:t>
            </a:r>
            <a:r>
              <a:rPr lang="en-GB" sz="1600" dirty="0" err="1"/>
              <a:t>essere</a:t>
            </a:r>
            <a:r>
              <a:rPr lang="en-GB" sz="1600" dirty="0"/>
              <a:t> </a:t>
            </a:r>
            <a:r>
              <a:rPr lang="en-GB" sz="1600" dirty="0" err="1"/>
              <a:t>membri</a:t>
            </a:r>
            <a:r>
              <a:rPr lang="en-GB" sz="1600" dirty="0"/>
              <a:t> </a:t>
            </a:r>
            <a:r>
              <a:rPr lang="en-GB" sz="1600" dirty="0" err="1"/>
              <a:t>collegio</a:t>
            </a:r>
            <a:r>
              <a:rPr lang="en-GB" sz="1600" dirty="0"/>
              <a:t> </a:t>
            </a:r>
            <a:r>
              <a:rPr lang="en-GB" sz="1600" dirty="0" err="1"/>
              <a:t>docenti</a:t>
            </a:r>
            <a:r>
              <a:rPr lang="en-GB" sz="1600" dirty="0"/>
              <a:t>, </a:t>
            </a:r>
            <a:r>
              <a:rPr lang="en-GB" sz="1600" dirty="0" err="1"/>
              <a:t>anche</a:t>
            </a:r>
            <a:r>
              <a:rPr lang="en-GB" sz="1600" dirty="0"/>
              <a:t> se non </a:t>
            </a:r>
            <a:r>
              <a:rPr lang="en-GB" sz="1600" dirty="0" err="1"/>
              <a:t>superano</a:t>
            </a:r>
            <a:r>
              <a:rPr lang="en-GB" sz="1600" dirty="0"/>
              <a:t> le </a:t>
            </a:r>
            <a:r>
              <a:rPr lang="en-GB" sz="1600" dirty="0" err="1"/>
              <a:t>mediane</a:t>
            </a:r>
            <a:r>
              <a:rPr lang="en-GB" sz="1600" dirty="0"/>
              <a:t>, ma non </a:t>
            </a:r>
            <a:r>
              <a:rPr lang="en-GB" sz="1600" dirty="0" err="1"/>
              <a:t>più</a:t>
            </a:r>
            <a:r>
              <a:rPr lang="en-GB" sz="1600" dirty="0"/>
              <a:t> di 1/3 </a:t>
            </a:r>
            <a:r>
              <a:rPr lang="en-GB" sz="1600" dirty="0" err="1"/>
              <a:t>collegio</a:t>
            </a:r>
            <a:r>
              <a:rPr lang="en-GB" sz="1600" dirty="0"/>
              <a:t> </a:t>
            </a:r>
            <a:r>
              <a:rPr lang="en-GB" sz="1600" dirty="0" err="1"/>
              <a:t>docenti</a:t>
            </a:r>
            <a:r>
              <a:rPr lang="en-GB" sz="1600" dirty="0"/>
              <a:t> </a:t>
            </a:r>
            <a:r>
              <a:rPr lang="en-GB" sz="1600" dirty="0" err="1"/>
              <a:t>devono</a:t>
            </a:r>
            <a:r>
              <a:rPr lang="en-GB" sz="1600" dirty="0"/>
              <a:t> </a:t>
            </a:r>
            <a:r>
              <a:rPr lang="en-GB" sz="1600" dirty="0" err="1"/>
              <a:t>essere</a:t>
            </a:r>
            <a:r>
              <a:rPr lang="en-GB" sz="1600" dirty="0"/>
              <a:t> </a:t>
            </a:r>
            <a:r>
              <a:rPr lang="en-GB" sz="1600" dirty="0" err="1"/>
              <a:t>tecnologi</a:t>
            </a:r>
            <a:r>
              <a:rPr lang="en-GB" sz="1600" dirty="0"/>
              <a:t> (max 15 </a:t>
            </a:r>
            <a:r>
              <a:rPr lang="en-GB" sz="1600" dirty="0" err="1"/>
              <a:t>tecnologi</a:t>
            </a:r>
            <a:r>
              <a:rPr lang="en-GB" sz="1600" dirty="0"/>
              <a:t> in </a:t>
            </a:r>
            <a:r>
              <a:rPr lang="en-GB" sz="1600" dirty="0" err="1"/>
              <a:t>tutto</a:t>
            </a:r>
            <a:r>
              <a:rPr lang="en-GB" sz="1600" dirty="0"/>
              <a:t>). I </a:t>
            </a:r>
            <a:r>
              <a:rPr lang="en-GB" sz="1600" dirty="0" err="1"/>
              <a:t>tecnologi</a:t>
            </a:r>
            <a:r>
              <a:rPr lang="en-GB" sz="1600" dirty="0"/>
              <a:t> </a:t>
            </a:r>
            <a:r>
              <a:rPr lang="en-GB" sz="1600" dirty="0" err="1"/>
              <a:t>devono</a:t>
            </a:r>
            <a:r>
              <a:rPr lang="en-GB" sz="1600" dirty="0"/>
              <a:t> </a:t>
            </a:r>
            <a:r>
              <a:rPr lang="en-GB" sz="1600" dirty="0" err="1"/>
              <a:t>fornire</a:t>
            </a:r>
            <a:r>
              <a:rPr lang="en-GB" sz="1600" dirty="0"/>
              <a:t> un CV</a:t>
            </a:r>
          </a:p>
          <a:p>
            <a:pPr lvl="3"/>
            <a:endParaRPr lang="en-GB" sz="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Qui a Cagliari ci </a:t>
            </a:r>
            <a:r>
              <a:rPr lang="en-GB" sz="1600" dirty="0" err="1"/>
              <a:t>stiamo</a:t>
            </a:r>
            <a:r>
              <a:rPr lang="en-GB" sz="1600" dirty="0"/>
              <a:t> </a:t>
            </a:r>
            <a:r>
              <a:rPr lang="en-GB" sz="1600" dirty="0" err="1"/>
              <a:t>orientando</a:t>
            </a:r>
            <a:r>
              <a:rPr lang="en-GB" sz="1600" dirty="0"/>
              <a:t> per </a:t>
            </a:r>
            <a:r>
              <a:rPr lang="en-GB" sz="1600" dirty="0" err="1"/>
              <a:t>proporre</a:t>
            </a:r>
            <a:r>
              <a:rPr lang="en-GB" sz="1600" dirty="0"/>
              <a:t> 1 </a:t>
            </a:r>
            <a:r>
              <a:rPr lang="en-GB" sz="1600" dirty="0" err="1"/>
              <a:t>borsa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rivelatori</a:t>
            </a:r>
            <a:r>
              <a:rPr lang="en-GB" sz="1600" dirty="0"/>
              <a:t> (INFN) e 1 </a:t>
            </a:r>
            <a:r>
              <a:rPr lang="en-GB" sz="1600" dirty="0" err="1"/>
              <a:t>borsa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computing/ML/AI (</a:t>
            </a:r>
            <a:r>
              <a:rPr lang="en-GB" sz="1600" dirty="0" err="1"/>
              <a:t>UniCA</a:t>
            </a:r>
            <a:r>
              <a:rPr lang="en-GB" sz="1600" dirty="0"/>
              <a:t>)</a:t>
            </a:r>
          </a:p>
          <a:p>
            <a:pPr lvl="3"/>
            <a:endParaRPr lang="en-GB" sz="600" dirty="0"/>
          </a:p>
          <a:p>
            <a:r>
              <a:rPr lang="en-GB" sz="1600" dirty="0"/>
              <a:t>NB: Cagliari </a:t>
            </a:r>
            <a:r>
              <a:rPr lang="en-GB" sz="1600" dirty="0" err="1"/>
              <a:t>è</a:t>
            </a:r>
            <a:r>
              <a:rPr lang="en-GB" sz="1600" dirty="0"/>
              <a:t> </a:t>
            </a:r>
            <a:r>
              <a:rPr lang="en-GB" sz="1600" dirty="0" err="1"/>
              <a:t>coinvolta</a:t>
            </a:r>
            <a:r>
              <a:rPr lang="en-GB" sz="1600" dirty="0"/>
              <a:t> </a:t>
            </a:r>
            <a:r>
              <a:rPr lang="en-GB" sz="1600" dirty="0" err="1"/>
              <a:t>anche</a:t>
            </a:r>
            <a:r>
              <a:rPr lang="en-GB" sz="1600" dirty="0"/>
              <a:t> </a:t>
            </a:r>
            <a:r>
              <a:rPr lang="en-GB" sz="1600" dirty="0" err="1"/>
              <a:t>nel</a:t>
            </a:r>
            <a:r>
              <a:rPr lang="en-GB" sz="1600" dirty="0"/>
              <a:t>  </a:t>
            </a:r>
            <a:r>
              <a:rPr lang="en-GB" sz="1600" dirty="0" err="1"/>
              <a:t>Dottorato</a:t>
            </a:r>
            <a:r>
              <a:rPr lang="en-GB" sz="1600" dirty="0"/>
              <a:t> </a:t>
            </a:r>
            <a:r>
              <a:rPr lang="en-GB" sz="1600" dirty="0" err="1"/>
              <a:t>nazionale</a:t>
            </a:r>
            <a:r>
              <a:rPr lang="en-GB" sz="1600" dirty="0"/>
              <a:t> in micro/nano-</a:t>
            </a:r>
            <a:r>
              <a:rPr lang="en-GB" sz="1600" dirty="0" err="1"/>
              <a:t>elettronica</a:t>
            </a:r>
            <a:r>
              <a:rPr lang="en-GB" sz="1600" dirty="0"/>
              <a:t> (</a:t>
            </a:r>
            <a:r>
              <a:rPr lang="en-GB" sz="1600" dirty="0" err="1"/>
              <a:t>UniPV</a:t>
            </a:r>
            <a:r>
              <a:rPr lang="en-GB" sz="1600" dirty="0"/>
              <a:t>) con ETIC/PNRR, 1 </a:t>
            </a:r>
            <a:r>
              <a:rPr lang="en-GB" sz="1600" dirty="0" err="1"/>
              <a:t>borsa</a:t>
            </a:r>
            <a:endParaRPr lang="en-GB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058A-B179-FEC4-263A-2313CA8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67930-47C2-802A-DF52-5CC64D29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A71E9-6690-EE91-56B3-536E46FD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626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2AD5-8380-E874-2FE5-428AD0B7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5" y="188915"/>
            <a:ext cx="4105275" cy="581932"/>
          </a:xfrm>
        </p:spPr>
        <p:txBody>
          <a:bodyPr>
            <a:normAutofit fontScale="90000"/>
          </a:bodyPr>
          <a:lstStyle/>
          <a:p>
            <a:r>
              <a:rPr lang="it-IT" dirty="0"/>
              <a:t>CD del 26 maggio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6144-F1EE-E087-9B89-3573ACF40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5660"/>
            <a:ext cx="10515600" cy="505096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Comunicazioni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Conf. </a:t>
            </a:r>
            <a:r>
              <a:rPr lang="en-GB" dirty="0" err="1"/>
              <a:t>stampa</a:t>
            </a:r>
            <a:r>
              <a:rPr lang="en-GB" dirty="0"/>
              <a:t> </a:t>
            </a:r>
            <a:r>
              <a:rPr lang="en-GB" dirty="0" err="1"/>
              <a:t>Meloni</a:t>
            </a:r>
            <a:r>
              <a:rPr lang="en-GB" dirty="0"/>
              <a:t> per ET - </a:t>
            </a:r>
            <a:r>
              <a:rPr lang="en-GB" dirty="0" err="1"/>
              <a:t>rinviata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2 </a:t>
            </a:r>
            <a:r>
              <a:rPr lang="en-GB" dirty="0" err="1"/>
              <a:t>settimane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Ricorso</a:t>
            </a:r>
            <a:r>
              <a:rPr lang="en-GB" dirty="0"/>
              <a:t> TAR </a:t>
            </a:r>
            <a:r>
              <a:rPr lang="en-GB" dirty="0" err="1"/>
              <a:t>concorso</a:t>
            </a:r>
            <a:r>
              <a:rPr lang="en-GB" dirty="0"/>
              <a:t> </a:t>
            </a:r>
            <a:r>
              <a:rPr lang="en-GB" dirty="0" err="1"/>
              <a:t>tecnologi</a:t>
            </a:r>
            <a:r>
              <a:rPr lang="en-GB" dirty="0"/>
              <a:t> </a:t>
            </a:r>
            <a:r>
              <a:rPr lang="en-GB" dirty="0" err="1"/>
              <a:t>sugli</a:t>
            </a:r>
            <a:r>
              <a:rPr lang="en-GB" dirty="0"/>
              <a:t> </a:t>
            </a:r>
            <a:r>
              <a:rPr lang="en-GB" dirty="0" err="1"/>
              <a:t>avanzamenti</a:t>
            </a:r>
            <a:r>
              <a:rPr lang="en-GB" dirty="0"/>
              <a:t> - TAR ha </a:t>
            </a:r>
            <a:r>
              <a:rPr lang="en-GB" dirty="0" err="1"/>
              <a:t>sancito</a:t>
            </a:r>
            <a:r>
              <a:rPr lang="en-GB" dirty="0"/>
              <a:t> la propria non </a:t>
            </a:r>
            <a:r>
              <a:rPr lang="en-GB" dirty="0" err="1"/>
              <a:t>competenza</a:t>
            </a:r>
            <a:r>
              <a:rPr lang="en-GB" dirty="0"/>
              <a:t>: </a:t>
            </a:r>
            <a:r>
              <a:rPr lang="en-GB" dirty="0" err="1"/>
              <a:t>essendo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progressione</a:t>
            </a:r>
            <a:r>
              <a:rPr lang="en-GB" dirty="0"/>
              <a:t> interna il </a:t>
            </a:r>
            <a:r>
              <a:rPr lang="en-GB" dirty="0" err="1"/>
              <a:t>tribunale</a:t>
            </a:r>
            <a:r>
              <a:rPr lang="en-GB" dirty="0"/>
              <a:t> </a:t>
            </a:r>
            <a:r>
              <a:rPr lang="en-GB" dirty="0" err="1"/>
              <a:t>competente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quello</a:t>
            </a:r>
            <a:r>
              <a:rPr lang="en-GB" dirty="0"/>
              <a:t> del </a:t>
            </a:r>
            <a:r>
              <a:rPr lang="en-GB" dirty="0" err="1"/>
              <a:t>lavoro</a:t>
            </a:r>
            <a:endParaRPr lang="en-GB" dirty="0"/>
          </a:p>
          <a:p>
            <a:pPr marL="742950" lvl="1" indent="-285750"/>
            <a:endParaRPr lang="en-GB" dirty="0"/>
          </a:p>
          <a:p>
            <a:pPr marL="285750" indent="-285750"/>
            <a:r>
              <a:rPr lang="en-GB" dirty="0" err="1"/>
              <a:t>Rinnovo</a:t>
            </a:r>
            <a:r>
              <a:rPr lang="en-GB" dirty="0"/>
              <a:t> </a:t>
            </a:r>
            <a:r>
              <a:rPr lang="en-GB" dirty="0" err="1"/>
              <a:t>cariche</a:t>
            </a:r>
            <a:r>
              <a:rPr lang="en-GB" dirty="0"/>
              <a:t> </a:t>
            </a:r>
            <a:r>
              <a:rPr lang="en-GB" dirty="0" err="1"/>
              <a:t>direttive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GE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 err="1">
                <a:sym typeface="Wingdings" pitchFamily="2" charset="2"/>
              </a:rPr>
              <a:t>rinnovato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/>
              <a:t>Taiuti</a:t>
            </a:r>
            <a:r>
              <a:rPr lang="en-GB" dirty="0"/>
              <a:t> (solo </a:t>
            </a:r>
            <a:r>
              <a:rPr lang="en-GB" dirty="0" err="1"/>
              <a:t>candidato</a:t>
            </a:r>
            <a:r>
              <a:rPr lang="en-GB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PI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 err="1">
                <a:sym typeface="Wingdings" pitchFamily="2" charset="2"/>
              </a:rPr>
              <a:t>eletto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/>
              <a:t>Paolo </a:t>
            </a:r>
            <a:r>
              <a:rPr lang="en-GB" dirty="0" err="1"/>
              <a:t>Spagnolo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058A-B179-FEC4-263A-2313CA8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67930-47C2-802A-DF52-5CC64D29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A71E9-6690-EE91-56B3-536E46FD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04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E4AE5-165A-8919-D50E-B1E2C735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07B8E-2175-D72B-3416-DAD852C4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E02FF-42BA-3EC3-D2F4-E13481DF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pPr/>
              <a:t>15</a:t>
            </a:fld>
            <a:endParaRPr lang="it-IT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C12410-A3AC-C8BB-6C95-E70946A8E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49"/>
          <a:stretch/>
        </p:blipFill>
        <p:spPr>
          <a:xfrm>
            <a:off x="5228322" y="0"/>
            <a:ext cx="5675986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22AD80-AC36-1CB7-11AB-1967D0E71852}"/>
              </a:ext>
            </a:extLst>
          </p:cNvPr>
          <p:cNvSpPr/>
          <p:nvPr/>
        </p:nvSpPr>
        <p:spPr>
          <a:xfrm>
            <a:off x="5272658" y="3107726"/>
            <a:ext cx="5587314" cy="10991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40955-0A2C-6520-D4BD-0E5132A4D7C3}"/>
              </a:ext>
            </a:extLst>
          </p:cNvPr>
          <p:cNvSpPr txBox="1"/>
          <p:nvPr/>
        </p:nvSpPr>
        <p:spPr>
          <a:xfrm>
            <a:off x="259543" y="3353888"/>
            <a:ext cx="530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Lato" panose="020F0502020204030203" pitchFamily="34" charset="77"/>
              </a:rPr>
              <a:t>Prossimo Consiglio di Sezione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2FB2A1-79DA-4F55-B89D-0A6145329284}"/>
              </a:ext>
            </a:extLst>
          </p:cNvPr>
          <p:cNvSpPr txBox="1"/>
          <p:nvPr/>
        </p:nvSpPr>
        <p:spPr>
          <a:xfrm>
            <a:off x="785235" y="4762786"/>
            <a:ext cx="3848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Lato" panose="020F0502020204030203" pitchFamily="34" charset="77"/>
              </a:rPr>
              <a:t>Dal 2024 vorrei fare un consiglio di sezione dopo ogni CD</a:t>
            </a:r>
          </a:p>
        </p:txBody>
      </p:sp>
    </p:spTree>
    <p:extLst>
      <p:ext uri="{BB962C8B-B14F-4D97-AF65-F5344CB8AC3E}">
        <p14:creationId xmlns:p14="http://schemas.microsoft.com/office/powerpoint/2010/main" val="248009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2AD5-8380-E874-2FE5-428AD0B7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862" y="142426"/>
            <a:ext cx="4486276" cy="581932"/>
          </a:xfrm>
        </p:spPr>
        <p:txBody>
          <a:bodyPr>
            <a:normAutofit fontScale="90000"/>
          </a:bodyPr>
          <a:lstStyle/>
          <a:p>
            <a:r>
              <a:rPr lang="it-IT" dirty="0"/>
              <a:t>News del 27 aprile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6144-F1EE-E087-9B89-3573ACF40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6174"/>
            <a:ext cx="10515600" cy="5573485"/>
          </a:xfrm>
        </p:spPr>
        <p:txBody>
          <a:bodyPr>
            <a:normAutofit/>
          </a:bodyPr>
          <a:lstStyle/>
          <a:p>
            <a:r>
              <a:rPr lang="it-IT" sz="2200" dirty="0"/>
              <a:t>Scomparsa di Ettore Fiorini</a:t>
            </a:r>
          </a:p>
          <a:p>
            <a:pPr lvl="1"/>
            <a:r>
              <a:rPr lang="it-IT" sz="1800" dirty="0"/>
              <a:t>ricordato da Pallavicini e Malvezzi</a:t>
            </a:r>
          </a:p>
          <a:p>
            <a:pPr lvl="3"/>
            <a:endParaRPr lang="it-IT" sz="1200" dirty="0"/>
          </a:p>
          <a:p>
            <a:r>
              <a:rPr lang="it-IT" sz="2200" dirty="0"/>
              <a:t>Progressioni 3^ </a:t>
            </a:r>
            <a:r>
              <a:rPr lang="it-IT" sz="2200" dirty="0">
                <a:sym typeface="Wingdings" pitchFamily="2" charset="2"/>
              </a:rPr>
              <a:t> 2^</a:t>
            </a:r>
            <a:endParaRPr lang="it-IT" sz="2200" dirty="0"/>
          </a:p>
          <a:p>
            <a:pPr lvl="1"/>
            <a:r>
              <a:rPr lang="it-IT" sz="1800" dirty="0"/>
              <a:t>MUR: ~3.6Me come fondo straordinario per le progressioni dal terzo al secondo livello, diviso tra enti in funzione della platea 3^ livello a fine gennaio 2021</a:t>
            </a:r>
          </a:p>
          <a:p>
            <a:pPr lvl="1"/>
            <a:r>
              <a:rPr lang="it-IT" sz="1800" dirty="0"/>
              <a:t>Questo permetterà 142 scorrimenti graduatoria 2022 + 150  progressioni, + altre 50</a:t>
            </a:r>
            <a:r>
              <a:rPr lang="it-IT" sz="1800" b="1" dirty="0"/>
              <a:t> </a:t>
            </a:r>
            <a:r>
              <a:rPr lang="it-IT" sz="1800" dirty="0"/>
              <a:t>progressioni dal FOE</a:t>
            </a:r>
          </a:p>
          <a:p>
            <a:pPr lvl="1"/>
            <a:r>
              <a:rPr lang="en-GB" sz="1800" dirty="0"/>
              <a:t>in </a:t>
            </a:r>
            <a:r>
              <a:rPr lang="en-GB" sz="1800" dirty="0" err="1"/>
              <a:t>servizio</a:t>
            </a:r>
            <a:r>
              <a:rPr lang="en-GB" sz="1800" dirty="0"/>
              <a:t>: 508 3^ </a:t>
            </a:r>
            <a:r>
              <a:rPr lang="en-GB" sz="1800" dirty="0" err="1"/>
              <a:t>livelli</a:t>
            </a:r>
            <a:r>
              <a:rPr lang="en-GB" sz="1800" dirty="0"/>
              <a:t> (264 </a:t>
            </a:r>
            <a:r>
              <a:rPr lang="en-GB" sz="1800" dirty="0" err="1"/>
              <a:t>ricercatori</a:t>
            </a:r>
            <a:r>
              <a:rPr lang="en-GB" sz="1800" dirty="0"/>
              <a:t> e 244 </a:t>
            </a:r>
            <a:r>
              <a:rPr lang="en-GB" sz="1800" dirty="0" err="1"/>
              <a:t>tecnologi</a:t>
            </a:r>
            <a:r>
              <a:rPr lang="en-GB" sz="1800" dirty="0"/>
              <a:t>); 205+170=375 </a:t>
            </a:r>
            <a:r>
              <a:rPr lang="en-GB" sz="1800" dirty="0" err="1"/>
              <a:t>erano</a:t>
            </a:r>
            <a:r>
              <a:rPr lang="en-GB" sz="1800" dirty="0"/>
              <a:t> </a:t>
            </a:r>
            <a:r>
              <a:rPr lang="en-GB" sz="1800" dirty="0" err="1"/>
              <a:t>già</a:t>
            </a:r>
            <a:r>
              <a:rPr lang="en-GB" sz="1800" dirty="0"/>
              <a:t> in </a:t>
            </a:r>
            <a:r>
              <a:rPr lang="en-GB" sz="1800" dirty="0" err="1"/>
              <a:t>servizio</a:t>
            </a:r>
            <a:r>
              <a:rPr lang="en-GB" sz="1800" dirty="0"/>
              <a:t> a </a:t>
            </a:r>
            <a:r>
              <a:rPr lang="en-GB" sz="1800" dirty="0" err="1"/>
              <a:t>gennaio</a:t>
            </a:r>
            <a:r>
              <a:rPr lang="en-GB" sz="1800" dirty="0"/>
              <a:t> 2021 e </a:t>
            </a:r>
            <a:r>
              <a:rPr lang="en-GB" sz="1800" dirty="0" err="1"/>
              <a:t>fanno</a:t>
            </a:r>
            <a:r>
              <a:rPr lang="en-GB" sz="1800" dirty="0"/>
              <a:t> </a:t>
            </a:r>
            <a:r>
              <a:rPr lang="en-GB" sz="1800" dirty="0" err="1"/>
              <a:t>parte</a:t>
            </a:r>
            <a:r>
              <a:rPr lang="en-GB" sz="1800" dirty="0"/>
              <a:t> </a:t>
            </a:r>
            <a:r>
              <a:rPr lang="en-GB" sz="1800" dirty="0" err="1"/>
              <a:t>della</a:t>
            </a:r>
            <a:r>
              <a:rPr lang="en-GB" sz="1800" dirty="0"/>
              <a:t> </a:t>
            </a:r>
            <a:r>
              <a:rPr lang="en-GB" sz="1800" dirty="0" err="1"/>
              <a:t>platea</a:t>
            </a:r>
            <a:r>
              <a:rPr lang="en-GB" sz="1800" dirty="0"/>
              <a:t> </a:t>
            </a:r>
            <a:r>
              <a:rPr lang="en-GB" sz="1800" dirty="0" err="1"/>
              <a:t>destinataria</a:t>
            </a:r>
            <a:r>
              <a:rPr lang="en-GB" sz="1800" dirty="0"/>
              <a:t> del </a:t>
            </a:r>
            <a:r>
              <a:rPr lang="en-GB" sz="1800" dirty="0" err="1"/>
              <a:t>fondo</a:t>
            </a:r>
            <a:r>
              <a:rPr lang="en-GB" sz="1800" dirty="0"/>
              <a:t> </a:t>
            </a:r>
            <a:r>
              <a:rPr lang="en-GB" sz="1800" dirty="0" err="1"/>
              <a:t>straordinario</a:t>
            </a:r>
            <a:r>
              <a:rPr lang="en-GB" sz="1800" dirty="0"/>
              <a:t>. I 200 </a:t>
            </a:r>
            <a:r>
              <a:rPr lang="en-GB" sz="1800" dirty="0" err="1"/>
              <a:t>posti</a:t>
            </a:r>
            <a:r>
              <a:rPr lang="en-GB" sz="1800" dirty="0"/>
              <a:t> </a:t>
            </a:r>
            <a:r>
              <a:rPr lang="en-GB" sz="1800" dirty="0" err="1"/>
              <a:t>previsti</a:t>
            </a:r>
            <a:r>
              <a:rPr lang="en-GB" sz="1800" dirty="0"/>
              <a:t> </a:t>
            </a:r>
            <a:r>
              <a:rPr lang="en-GB" sz="1800" dirty="0" err="1"/>
              <a:t>sono</a:t>
            </a:r>
            <a:r>
              <a:rPr lang="en-GB" sz="1800" dirty="0"/>
              <a:t> </a:t>
            </a:r>
            <a:r>
              <a:rPr lang="en-GB" sz="1800" dirty="0" err="1"/>
              <a:t>quindi</a:t>
            </a:r>
            <a:r>
              <a:rPr lang="en-GB" sz="1800" dirty="0"/>
              <a:t> il 53% di </a:t>
            </a:r>
            <a:r>
              <a:rPr lang="en-GB" sz="1800" dirty="0" err="1"/>
              <a:t>questa</a:t>
            </a:r>
            <a:r>
              <a:rPr lang="en-GB" sz="1800" dirty="0"/>
              <a:t> </a:t>
            </a:r>
            <a:r>
              <a:rPr lang="en-GB" sz="1800" dirty="0" err="1"/>
              <a:t>platea</a:t>
            </a:r>
            <a:endParaRPr lang="en-GB" sz="1800" dirty="0"/>
          </a:p>
          <a:p>
            <a:pPr lvl="1"/>
            <a:r>
              <a:rPr lang="en-GB" sz="1800" dirty="0" err="1"/>
              <a:t>Proporzionalmente</a:t>
            </a:r>
            <a:r>
              <a:rPr lang="en-GB" sz="1800" dirty="0"/>
              <a:t> </a:t>
            </a:r>
            <a:r>
              <a:rPr lang="en-GB" sz="1800" dirty="0" err="1"/>
              <a:t>saranno</a:t>
            </a:r>
            <a:r>
              <a:rPr lang="en-GB" sz="1800" dirty="0">
                <a:sym typeface="Wingdings" pitchFamily="2" charset="2"/>
              </a:rPr>
              <a:t>  </a:t>
            </a:r>
            <a:r>
              <a:rPr lang="en-GB" sz="1800" dirty="0"/>
              <a:t>110 </a:t>
            </a:r>
            <a:r>
              <a:rPr lang="en-GB" sz="1800" dirty="0" err="1"/>
              <a:t>primi</a:t>
            </a:r>
            <a:r>
              <a:rPr lang="en-GB" sz="1800" dirty="0"/>
              <a:t> </a:t>
            </a:r>
            <a:r>
              <a:rPr lang="en-GB" sz="1800" dirty="0" err="1"/>
              <a:t>ricercatori</a:t>
            </a:r>
            <a:r>
              <a:rPr lang="en-GB" sz="1800" dirty="0"/>
              <a:t> e 90 </a:t>
            </a:r>
            <a:r>
              <a:rPr lang="en-GB" sz="1800" dirty="0" err="1"/>
              <a:t>primi</a:t>
            </a:r>
            <a:r>
              <a:rPr lang="en-GB" sz="1800" dirty="0"/>
              <a:t> </a:t>
            </a:r>
            <a:r>
              <a:rPr lang="en-GB" sz="1800" dirty="0" err="1"/>
              <a:t>tecnologi</a:t>
            </a:r>
            <a:endParaRPr lang="en-GB" sz="1800" dirty="0"/>
          </a:p>
          <a:p>
            <a:pPr lvl="1"/>
            <a:r>
              <a:rPr lang="en-GB" sz="1800" dirty="0" err="1"/>
              <a:t>Questi</a:t>
            </a:r>
            <a:r>
              <a:rPr lang="en-GB" sz="1800" dirty="0"/>
              <a:t> </a:t>
            </a:r>
            <a:r>
              <a:rPr lang="en-GB" sz="1800" dirty="0" err="1"/>
              <a:t>concorsi</a:t>
            </a:r>
            <a:r>
              <a:rPr lang="en-GB" sz="1800" dirty="0"/>
              <a:t>: </a:t>
            </a:r>
            <a:r>
              <a:rPr lang="en-GB" sz="1800" dirty="0" err="1"/>
              <a:t>selezioni</a:t>
            </a:r>
            <a:r>
              <a:rPr lang="en-GB" sz="1800" dirty="0"/>
              <a:t> art.15 con </a:t>
            </a:r>
            <a:r>
              <a:rPr lang="en-GB" sz="1800" dirty="0" err="1"/>
              <a:t>decorrenza</a:t>
            </a:r>
            <a:r>
              <a:rPr lang="en-GB" sz="1800" dirty="0"/>
              <a:t> da </a:t>
            </a:r>
            <a:r>
              <a:rPr lang="en-GB" sz="1800" dirty="0" err="1"/>
              <a:t>inizio</a:t>
            </a:r>
            <a:r>
              <a:rPr lang="en-GB" sz="1800" dirty="0"/>
              <a:t> 2023</a:t>
            </a:r>
          </a:p>
          <a:p>
            <a:pPr lvl="3"/>
            <a:endParaRPr lang="en-GB" sz="800" dirty="0"/>
          </a:p>
          <a:p>
            <a:r>
              <a:rPr lang="en-GB" sz="2200" dirty="0"/>
              <a:t>Piano </a:t>
            </a:r>
            <a:r>
              <a:rPr lang="en-GB" sz="2200" dirty="0" err="1"/>
              <a:t>straordinario</a:t>
            </a:r>
            <a:r>
              <a:rPr lang="en-GB" sz="2200" dirty="0"/>
              <a:t> </a:t>
            </a:r>
            <a:r>
              <a:rPr lang="en-GB" sz="2200" dirty="0" err="1"/>
              <a:t>assunzioni</a:t>
            </a:r>
            <a:r>
              <a:rPr lang="en-GB" sz="2200" dirty="0"/>
              <a:t> TA</a:t>
            </a:r>
          </a:p>
          <a:p>
            <a:pPr lvl="1"/>
            <a:r>
              <a:rPr lang="en-GB" sz="1800" dirty="0"/>
              <a:t>58 </a:t>
            </a:r>
            <a:r>
              <a:rPr lang="en-GB" sz="1800" dirty="0" err="1"/>
              <a:t>su</a:t>
            </a:r>
            <a:r>
              <a:rPr lang="en-GB" sz="1800" dirty="0"/>
              <a:t> 78 </a:t>
            </a:r>
            <a:r>
              <a:rPr lang="en-GB" sz="1800" dirty="0" err="1"/>
              <a:t>richieste</a:t>
            </a:r>
            <a:r>
              <a:rPr lang="en-GB" sz="1800" dirty="0"/>
              <a:t>, </a:t>
            </a:r>
            <a:r>
              <a:rPr lang="en-GB" sz="1800" dirty="0" err="1"/>
              <a:t>tutte</a:t>
            </a:r>
            <a:r>
              <a:rPr lang="en-GB" sz="1800" dirty="0"/>
              <a:t> </a:t>
            </a:r>
            <a:r>
              <a:rPr lang="en-GB" sz="1800" dirty="0" err="1"/>
              <a:t>nuove</a:t>
            </a:r>
            <a:r>
              <a:rPr lang="en-GB" sz="1800" dirty="0"/>
              <a:t> </a:t>
            </a:r>
            <a:r>
              <a:rPr lang="en-GB" sz="1800" dirty="0" err="1"/>
              <a:t>posizioni</a:t>
            </a:r>
            <a:r>
              <a:rPr lang="en-GB" sz="1800" dirty="0"/>
              <a:t>: 14 </a:t>
            </a:r>
            <a:r>
              <a:rPr lang="en-GB" sz="1800" dirty="0" err="1"/>
              <a:t>collaboratori</a:t>
            </a:r>
            <a:r>
              <a:rPr lang="en-GB" sz="1800" dirty="0"/>
              <a:t> di </a:t>
            </a:r>
            <a:r>
              <a:rPr lang="en-GB" sz="1800" dirty="0" err="1"/>
              <a:t>amministrazione</a:t>
            </a:r>
            <a:r>
              <a:rPr lang="en-GB" sz="1800" dirty="0"/>
              <a:t>, 14 </a:t>
            </a:r>
            <a:r>
              <a:rPr lang="en-GB" sz="1800" dirty="0" err="1"/>
              <a:t>Funzionari</a:t>
            </a:r>
            <a:r>
              <a:rPr lang="en-GB" sz="1800" dirty="0"/>
              <a:t> </a:t>
            </a:r>
            <a:r>
              <a:rPr lang="en-GB" sz="1800" dirty="0" err="1"/>
              <a:t>amministrativi</a:t>
            </a:r>
            <a:r>
              <a:rPr lang="en-GB" sz="1800" dirty="0"/>
              <a:t>, 30 CTER</a:t>
            </a:r>
          </a:p>
          <a:p>
            <a:pPr lvl="1"/>
            <a:r>
              <a:rPr lang="en-GB" sz="1800" dirty="0"/>
              <a:t>1 nuovo </a:t>
            </a:r>
            <a:r>
              <a:rPr lang="en-GB" sz="1800" dirty="0" err="1"/>
              <a:t>funzionario</a:t>
            </a:r>
            <a:r>
              <a:rPr lang="en-GB" sz="1800" dirty="0"/>
              <a:t> </a:t>
            </a:r>
            <a:r>
              <a:rPr lang="en-GB" sz="1800" dirty="0" err="1"/>
              <a:t>amministrativo</a:t>
            </a:r>
            <a:r>
              <a:rPr lang="en-GB" sz="1800" dirty="0"/>
              <a:t> in </a:t>
            </a:r>
            <a:r>
              <a:rPr lang="en-GB" sz="1800" dirty="0" err="1"/>
              <a:t>pianta</a:t>
            </a:r>
            <a:r>
              <a:rPr lang="en-GB" sz="1800" dirty="0"/>
              <a:t> </a:t>
            </a:r>
            <a:r>
              <a:rPr lang="en-GB" sz="1800" dirty="0" err="1"/>
              <a:t>organica</a:t>
            </a:r>
            <a:r>
              <a:rPr lang="en-GB" sz="1800" dirty="0"/>
              <a:t> </a:t>
            </a:r>
            <a:r>
              <a:rPr lang="en-GB" sz="1800"/>
              <a:t>a Cagliari</a:t>
            </a:r>
            <a:endParaRPr lang="en-GB" sz="1800" dirty="0"/>
          </a:p>
          <a:p>
            <a:pPr lvl="1"/>
            <a:endParaRPr lang="en-GB" sz="1800" dirty="0"/>
          </a:p>
          <a:p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058A-B179-FEC4-263A-2313CA8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67930-47C2-802A-DF52-5CC64D29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A71E9-6690-EE91-56B3-536E46FD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96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2AD5-8380-E874-2FE5-428AD0B7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707" y="278037"/>
            <a:ext cx="4468586" cy="581932"/>
          </a:xfrm>
        </p:spPr>
        <p:txBody>
          <a:bodyPr>
            <a:normAutofit fontScale="90000"/>
          </a:bodyPr>
          <a:lstStyle/>
          <a:p>
            <a:r>
              <a:rPr lang="it-IT" dirty="0"/>
              <a:t>News del 27 aprile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6144-F1EE-E087-9B89-3573ACF40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6174"/>
            <a:ext cx="10515600" cy="5573485"/>
          </a:xfrm>
        </p:spPr>
        <p:txBody>
          <a:bodyPr>
            <a:normAutofit lnSpcReduction="10000"/>
          </a:bodyPr>
          <a:lstStyle/>
          <a:p>
            <a:r>
              <a:rPr lang="en-GB" sz="2200" dirty="0"/>
              <a:t>ET</a:t>
            </a:r>
          </a:p>
          <a:p>
            <a:pPr lvl="1"/>
            <a:r>
              <a:rPr lang="en-GB" sz="1800" dirty="0"/>
              <a:t>stretta collab.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diversi</a:t>
            </a:r>
            <a:r>
              <a:rPr lang="en-GB" sz="1800" dirty="0"/>
              <a:t> </a:t>
            </a:r>
            <a:r>
              <a:rPr lang="en-GB" sz="1800" dirty="0" err="1"/>
              <a:t>aspetti</a:t>
            </a:r>
            <a:r>
              <a:rPr lang="en-GB" sz="1800" dirty="0"/>
              <a:t> col MUR</a:t>
            </a:r>
          </a:p>
          <a:p>
            <a:pPr lvl="1"/>
            <a:r>
              <a:rPr lang="en-GB" sz="1800" dirty="0"/>
              <a:t>kick-off meeting 9/5 con </a:t>
            </a:r>
            <a:r>
              <a:rPr lang="en-GB" sz="1800" dirty="0" err="1"/>
              <a:t>presentazione</a:t>
            </a:r>
            <a:r>
              <a:rPr lang="en-GB" sz="1800" dirty="0"/>
              <a:t> nuovo logo</a:t>
            </a:r>
          </a:p>
          <a:p>
            <a:pPr lvl="1"/>
            <a:r>
              <a:rPr lang="en-GB" sz="1800" dirty="0"/>
              <a:t>nuovo </a:t>
            </a:r>
            <a:r>
              <a:rPr lang="en-GB" sz="1800" dirty="0" err="1"/>
              <a:t>sito</a:t>
            </a:r>
            <a:r>
              <a:rPr lang="en-GB" sz="1800" dirty="0"/>
              <a:t> web: </a:t>
            </a:r>
            <a:r>
              <a:rPr lang="en-GB" sz="1800" dirty="0">
                <a:hlinkClick r:id="rId2"/>
              </a:rPr>
              <a:t>https://www.einstein-telescope.it/</a:t>
            </a:r>
            <a:endParaRPr lang="en-GB" sz="1800" dirty="0"/>
          </a:p>
          <a:p>
            <a:pPr lvl="1"/>
            <a:r>
              <a:rPr lang="en-GB" sz="1800" dirty="0" err="1"/>
              <a:t>finanziamenti</a:t>
            </a:r>
            <a:r>
              <a:rPr lang="en-GB" sz="1800" dirty="0"/>
              <a:t> </a:t>
            </a:r>
            <a:r>
              <a:rPr lang="en-GB" sz="1800" dirty="0" err="1"/>
              <a:t>PdC</a:t>
            </a:r>
            <a:r>
              <a:rPr lang="en-GB" sz="1800" dirty="0"/>
              <a:t>: </a:t>
            </a:r>
            <a:r>
              <a:rPr lang="en-GB" sz="1800" dirty="0" err="1"/>
              <a:t>Meloni</a:t>
            </a:r>
            <a:r>
              <a:rPr lang="en-GB" sz="1800" dirty="0"/>
              <a:t> </a:t>
            </a:r>
            <a:r>
              <a:rPr lang="en-GB" sz="1800" dirty="0" err="1"/>
              <a:t>doveva</a:t>
            </a:r>
            <a:r>
              <a:rPr lang="en-GB" sz="1800" dirty="0"/>
              <a:t> </a:t>
            </a:r>
            <a:r>
              <a:rPr lang="en-GB" sz="1800" dirty="0" err="1"/>
              <a:t>annunciare</a:t>
            </a:r>
            <a:r>
              <a:rPr lang="en-GB" sz="1800" dirty="0"/>
              <a:t> </a:t>
            </a:r>
            <a:r>
              <a:rPr lang="en-GB" sz="1800" dirty="0" err="1"/>
              <a:t>sostegno</a:t>
            </a:r>
            <a:r>
              <a:rPr lang="en-GB" sz="1800" dirty="0"/>
              <a:t> </a:t>
            </a:r>
            <a:r>
              <a:rPr lang="en-GB" sz="1800" dirty="0" err="1"/>
              <a:t>finanziario</a:t>
            </a:r>
            <a:r>
              <a:rPr lang="en-GB" sz="1800" dirty="0"/>
              <a:t> a ET il 25/5, </a:t>
            </a:r>
            <a:r>
              <a:rPr lang="en-GB" sz="1800" dirty="0" err="1"/>
              <a:t>rimandato</a:t>
            </a:r>
            <a:r>
              <a:rPr lang="en-GB" sz="1800" dirty="0"/>
              <a:t> a </a:t>
            </a:r>
            <a:r>
              <a:rPr lang="en-GB" sz="1800" dirty="0" err="1"/>
              <a:t>settimana</a:t>
            </a:r>
            <a:r>
              <a:rPr lang="en-GB" sz="1800" dirty="0"/>
              <a:t> </a:t>
            </a:r>
            <a:r>
              <a:rPr lang="en-GB" sz="1800" dirty="0" err="1"/>
              <a:t>prossima</a:t>
            </a:r>
            <a:endParaRPr lang="en-GB" sz="1800" dirty="0"/>
          </a:p>
          <a:p>
            <a:pPr lvl="1"/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 err="1"/>
              <a:t>Divulgazione</a:t>
            </a:r>
            <a:r>
              <a:rPr lang="en-GB" sz="2200" dirty="0"/>
              <a:t> (F. </a:t>
            </a:r>
            <a:r>
              <a:rPr lang="en-GB" sz="2200" dirty="0" err="1"/>
              <a:t>Sciannitti</a:t>
            </a:r>
            <a:r>
              <a:rPr lang="en-GB" sz="2200" dirty="0"/>
              <a:t>)</a:t>
            </a:r>
          </a:p>
          <a:p>
            <a:pPr lvl="1"/>
            <a:r>
              <a:rPr lang="en-GB" sz="1800" dirty="0"/>
              <a:t>IFAE@CT, </a:t>
            </a:r>
            <a:r>
              <a:rPr lang="en-GB" sz="1800" dirty="0" err="1"/>
              <a:t>molto</a:t>
            </a:r>
            <a:r>
              <a:rPr lang="en-GB" sz="1800" dirty="0"/>
              <a:t> bene, 150 </a:t>
            </a:r>
            <a:r>
              <a:rPr lang="en-GB" sz="1800" dirty="0" err="1"/>
              <a:t>iscritti</a:t>
            </a:r>
            <a:endParaRPr lang="en-GB" sz="1800" dirty="0"/>
          </a:p>
          <a:p>
            <a:pPr lvl="1"/>
            <a:r>
              <a:rPr lang="en-GB" sz="1800" dirty="0"/>
              <a:t>Festival </a:t>
            </a:r>
            <a:r>
              <a:rPr lang="en-GB" sz="1800" dirty="0" err="1"/>
              <a:t>Scienza</a:t>
            </a:r>
            <a:r>
              <a:rPr lang="en-GB" sz="1800" dirty="0"/>
              <a:t> Roma: 2 </a:t>
            </a:r>
            <a:r>
              <a:rPr lang="en-GB" sz="1800" dirty="0" err="1"/>
              <a:t>eventi</a:t>
            </a:r>
            <a:r>
              <a:rPr lang="en-GB" sz="1800" dirty="0"/>
              <a:t>:  </a:t>
            </a:r>
            <a:r>
              <a:rPr lang="en-GB" sz="1800" dirty="0" err="1"/>
              <a:t>inaugurazione</a:t>
            </a:r>
            <a:r>
              <a:rPr lang="en-GB" sz="1800" dirty="0"/>
              <a:t> (</a:t>
            </a:r>
            <a:r>
              <a:rPr lang="en-GB" sz="1800" dirty="0" err="1"/>
              <a:t>Parisi</a:t>
            </a:r>
            <a:r>
              <a:rPr lang="en-GB" sz="1800" dirty="0"/>
              <a:t>); </a:t>
            </a:r>
            <a:r>
              <a:rPr lang="en-GB" sz="1800" dirty="0" err="1"/>
              <a:t>Nuove</a:t>
            </a:r>
            <a:r>
              <a:rPr lang="en-GB" sz="1800" dirty="0"/>
              <a:t> </a:t>
            </a:r>
            <a:r>
              <a:rPr lang="en-GB" sz="1800" dirty="0" err="1"/>
              <a:t>frontiere</a:t>
            </a:r>
            <a:r>
              <a:rPr lang="en-GB" sz="1800" dirty="0"/>
              <a:t> del </a:t>
            </a:r>
            <a:r>
              <a:rPr lang="en-GB" sz="1800" dirty="0" err="1"/>
              <a:t>calcolo</a:t>
            </a:r>
            <a:r>
              <a:rPr lang="en-GB" sz="1800" dirty="0"/>
              <a:t> (</a:t>
            </a:r>
            <a:r>
              <a:rPr lang="en-GB" sz="1800" dirty="0" err="1"/>
              <a:t>Zoccoli</a:t>
            </a:r>
            <a:r>
              <a:rPr lang="en-GB" sz="18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Sessione</a:t>
            </a:r>
            <a:r>
              <a:rPr lang="en-GB" sz="1800" dirty="0"/>
              <a:t> </a:t>
            </a:r>
            <a:r>
              <a:rPr lang="en-GB" sz="1800" dirty="0" err="1"/>
              <a:t>pilota</a:t>
            </a:r>
            <a:r>
              <a:rPr lang="en-GB" sz="1800" dirty="0"/>
              <a:t> HOP: Torino, Napoli, LNF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Ripartono</a:t>
            </a:r>
            <a:r>
              <a:rPr lang="en-GB" sz="1800" dirty="0"/>
              <a:t> </a:t>
            </a:r>
            <a:r>
              <a:rPr lang="en-GB" sz="1800" dirty="0" err="1"/>
              <a:t>visite</a:t>
            </a:r>
            <a:r>
              <a:rPr lang="en-GB" sz="1800" dirty="0"/>
              <a:t> LNGS al </a:t>
            </a:r>
            <a:r>
              <a:rPr lang="en-GB" sz="1800" dirty="0" err="1"/>
              <a:t>grande</a:t>
            </a:r>
            <a:r>
              <a:rPr lang="en-GB" sz="1800" dirty="0"/>
              <a:t> </a:t>
            </a:r>
            <a:r>
              <a:rPr lang="en-GB" sz="1800" dirty="0" err="1"/>
              <a:t>pubblico</a:t>
            </a:r>
            <a:r>
              <a:rPr lang="en-GB" sz="1800" dirty="0"/>
              <a:t> / </a:t>
            </a:r>
            <a:r>
              <a:rPr lang="en-GB" sz="1800" dirty="0" err="1"/>
              <a:t>visite</a:t>
            </a:r>
            <a:r>
              <a:rPr lang="en-GB" sz="1800" dirty="0"/>
              <a:t> </a:t>
            </a:r>
            <a:r>
              <a:rPr lang="en-GB" sz="1800" dirty="0" err="1"/>
              <a:t>universitarie</a:t>
            </a:r>
            <a:r>
              <a:rPr lang="en-GB" sz="1800" dirty="0"/>
              <a:t> </a:t>
            </a:r>
            <a:r>
              <a:rPr lang="en-GB" sz="1800" dirty="0" err="1"/>
              <a:t>già</a:t>
            </a:r>
            <a:r>
              <a:rPr lang="en-GB" sz="1800" dirty="0"/>
              <a:t> </a:t>
            </a:r>
            <a:r>
              <a:rPr lang="en-GB" sz="1800" dirty="0" err="1"/>
              <a:t>riaperte</a:t>
            </a:r>
            <a:endParaRPr lang="en-GB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 err="1"/>
              <a:t>EuroGammas</a:t>
            </a:r>
            <a:r>
              <a:rPr lang="en-GB" sz="2200" dirty="0"/>
              <a:t> (P. Campana)</a:t>
            </a:r>
          </a:p>
          <a:p>
            <a:pPr lvl="1"/>
            <a:r>
              <a:rPr lang="en-GB" sz="1800" dirty="0" err="1"/>
              <a:t>negoziazione</a:t>
            </a:r>
            <a:r>
              <a:rPr lang="en-GB" sz="1800" dirty="0"/>
              <a:t> IFIM per </a:t>
            </a:r>
            <a:r>
              <a:rPr lang="en-GB" sz="1800" dirty="0" err="1"/>
              <a:t>rientrare</a:t>
            </a:r>
            <a:r>
              <a:rPr lang="en-GB" sz="1800" dirty="0"/>
              <a:t> in </a:t>
            </a:r>
            <a:r>
              <a:rPr lang="en-GB" sz="1800" dirty="0" err="1"/>
              <a:t>possesso</a:t>
            </a:r>
            <a:r>
              <a:rPr lang="en-GB" sz="1800" dirty="0"/>
              <a:t> di </a:t>
            </a:r>
            <a:r>
              <a:rPr lang="en-GB" sz="1800" dirty="0" err="1"/>
              <a:t>penali</a:t>
            </a:r>
            <a:r>
              <a:rPr lang="en-GB" sz="1800" dirty="0"/>
              <a:t> </a:t>
            </a:r>
            <a:r>
              <a:rPr lang="en-GB" sz="1800" dirty="0" err="1"/>
              <a:t>fidejussioni</a:t>
            </a:r>
            <a:endParaRPr lang="en-GB" sz="1800" dirty="0"/>
          </a:p>
          <a:p>
            <a:pPr lvl="1"/>
            <a:r>
              <a:rPr lang="en-GB" sz="1800" dirty="0" err="1"/>
              <a:t>accordo</a:t>
            </a:r>
            <a:r>
              <a:rPr lang="en-GB" sz="1800" dirty="0"/>
              <a:t> con CNRS, INFN e IFIM per </a:t>
            </a:r>
            <a:r>
              <a:rPr lang="en-GB" sz="1800" dirty="0" err="1"/>
              <a:t>installazione</a:t>
            </a:r>
            <a:r>
              <a:rPr lang="en-GB" sz="1800" dirty="0"/>
              <a:t> </a:t>
            </a:r>
            <a:r>
              <a:rPr lang="en-GB" sz="1800" dirty="0" err="1"/>
              <a:t>macchina</a:t>
            </a:r>
            <a:endParaRPr lang="en-GB" sz="1800" dirty="0"/>
          </a:p>
          <a:p>
            <a:pPr lvl="1"/>
            <a:r>
              <a:rPr lang="en-GB" sz="1800" dirty="0"/>
              <a:t>Causa </a:t>
            </a:r>
            <a:r>
              <a:rPr lang="en-GB" sz="1800" dirty="0" err="1"/>
              <a:t>originale</a:t>
            </a:r>
            <a:r>
              <a:rPr lang="en-GB" sz="1800" dirty="0"/>
              <a:t> 33Me: </a:t>
            </a:r>
            <a:r>
              <a:rPr lang="en-GB" sz="1800" dirty="0" err="1"/>
              <a:t>ora</a:t>
            </a:r>
            <a:r>
              <a:rPr lang="en-GB" sz="1800" dirty="0"/>
              <a:t> costa </a:t>
            </a:r>
            <a:r>
              <a:rPr lang="en-GB" sz="1800" dirty="0" err="1"/>
              <a:t>all’INFN</a:t>
            </a:r>
            <a:r>
              <a:rPr lang="en-GB" sz="1800" dirty="0"/>
              <a:t> ~4Me e </a:t>
            </a:r>
            <a:r>
              <a:rPr lang="en-GB" sz="1800" dirty="0" err="1"/>
              <a:t>all'INFN</a:t>
            </a:r>
            <a:r>
              <a:rPr lang="en-GB" sz="1800" dirty="0"/>
              <a:t> </a:t>
            </a:r>
            <a:r>
              <a:rPr lang="en-GB" sz="1800" dirty="0" err="1"/>
              <a:t>rimane</a:t>
            </a:r>
            <a:r>
              <a:rPr lang="en-GB" sz="1800" dirty="0"/>
              <a:t> 10-12Me </a:t>
            </a:r>
            <a:r>
              <a:rPr lang="en-GB" sz="1800" dirty="0" err="1"/>
              <a:t>materiale</a:t>
            </a:r>
            <a:r>
              <a:rPr lang="en-GB" sz="1800" dirty="0"/>
              <a:t> (</a:t>
            </a:r>
            <a:r>
              <a:rPr lang="en-GB" sz="1800" dirty="0" err="1"/>
              <a:t>cavità</a:t>
            </a:r>
            <a:r>
              <a:rPr lang="en-GB" sz="1800" dirty="0"/>
              <a:t> RF, </a:t>
            </a:r>
            <a:r>
              <a:rPr lang="en-GB" sz="1800" dirty="0" err="1"/>
              <a:t>meccanica</a:t>
            </a:r>
            <a:r>
              <a:rPr lang="en-GB" sz="1800" dirty="0"/>
              <a:t>, etc...)</a:t>
            </a:r>
          </a:p>
          <a:p>
            <a:pPr marL="285750" indent="-285750"/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058A-B179-FEC4-263A-2313CA8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67930-47C2-802A-DF52-5CC64D29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A71E9-6690-EE91-56B3-536E46FD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7DE416-48B5-A3F6-6099-1B3DBEE57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600" y="936174"/>
            <a:ext cx="1991777" cy="105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7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2AD5-8380-E874-2FE5-428AD0B7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707" y="278037"/>
            <a:ext cx="4468586" cy="581932"/>
          </a:xfrm>
        </p:spPr>
        <p:txBody>
          <a:bodyPr>
            <a:normAutofit fontScale="90000"/>
          </a:bodyPr>
          <a:lstStyle/>
          <a:p>
            <a:r>
              <a:rPr lang="it-IT" dirty="0"/>
              <a:t>News del 27 aprile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6144-F1EE-E087-9B89-3573ACF40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2"/>
            <a:ext cx="10515600" cy="5050969"/>
          </a:xfrm>
        </p:spPr>
        <p:txBody>
          <a:bodyPr>
            <a:normAutofit/>
          </a:bodyPr>
          <a:lstStyle/>
          <a:p>
            <a:r>
              <a:rPr lang="en-GB" dirty="0" err="1"/>
              <a:t>Tecnologi</a:t>
            </a:r>
            <a:r>
              <a:rPr lang="en-GB" dirty="0"/>
              <a:t> di </a:t>
            </a:r>
            <a:r>
              <a:rPr lang="en-GB" dirty="0" err="1"/>
              <a:t>servizi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disciplinare</a:t>
            </a:r>
            <a:r>
              <a:rPr lang="en-GB" dirty="0"/>
              <a:t> in </a:t>
            </a:r>
            <a:r>
              <a:rPr lang="en-GB" dirty="0" err="1"/>
              <a:t>preparazione</a:t>
            </a:r>
            <a:r>
              <a:rPr lang="en-GB" dirty="0"/>
              <a:t>: </a:t>
            </a:r>
            <a:r>
              <a:rPr lang="en-GB" dirty="0" err="1"/>
              <a:t>scompare</a:t>
            </a:r>
            <a:r>
              <a:rPr lang="en-GB" dirty="0"/>
              <a:t> il </a:t>
            </a:r>
            <a:r>
              <a:rPr lang="en-GB" dirty="0" err="1"/>
              <a:t>tecnologo</a:t>
            </a:r>
            <a:r>
              <a:rPr lang="en-GB" dirty="0"/>
              <a:t> </a:t>
            </a:r>
            <a:r>
              <a:rPr lang="en-GB" dirty="0" err="1"/>
              <a:t>amministrativo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diventa</a:t>
            </a:r>
            <a:r>
              <a:rPr lang="en-GB" dirty="0"/>
              <a:t> </a:t>
            </a:r>
            <a:r>
              <a:rPr lang="en-GB" dirty="0" err="1"/>
              <a:t>tecnologo</a:t>
            </a:r>
            <a:r>
              <a:rPr lang="en-GB" dirty="0"/>
              <a:t> di </a:t>
            </a:r>
            <a:r>
              <a:rPr lang="en-GB" dirty="0" err="1"/>
              <a:t>gestione</a:t>
            </a:r>
            <a:r>
              <a:rPr lang="en-GB" dirty="0"/>
              <a:t>, di </a:t>
            </a:r>
            <a:r>
              <a:rPr lang="en-GB" dirty="0" err="1"/>
              <a:t>comunicazione</a:t>
            </a:r>
            <a:r>
              <a:rPr lang="en-GB" dirty="0"/>
              <a:t>, </a:t>
            </a:r>
            <a:r>
              <a:rPr lang="en-GB" dirty="0" err="1"/>
              <a:t>sicurezza</a:t>
            </a:r>
            <a:r>
              <a:rPr lang="en-GB" dirty="0"/>
              <a:t>, </a:t>
            </a:r>
            <a:r>
              <a:rPr lang="en-GB" dirty="0" err="1"/>
              <a:t>servizi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 err="1"/>
              <a:t>Compensi</a:t>
            </a:r>
            <a:r>
              <a:rPr lang="en-GB" dirty="0"/>
              <a:t> per </a:t>
            </a:r>
            <a:r>
              <a:rPr lang="en-GB" dirty="0" err="1"/>
              <a:t>commissione</a:t>
            </a:r>
            <a:r>
              <a:rPr lang="en-GB" dirty="0"/>
              <a:t> </a:t>
            </a:r>
            <a:r>
              <a:rPr lang="en-GB" dirty="0" err="1"/>
              <a:t>concorsi</a:t>
            </a:r>
            <a:endParaRPr lang="en-GB" dirty="0"/>
          </a:p>
          <a:p>
            <a:pPr lvl="1"/>
            <a:r>
              <a:rPr lang="en-GB" dirty="0"/>
              <a:t>DPCM del 20/04/2020, in </a:t>
            </a:r>
            <a:r>
              <a:rPr lang="en-GB" dirty="0" err="1"/>
              <a:t>vigore</a:t>
            </a:r>
            <a:r>
              <a:rPr lang="en-GB" dirty="0"/>
              <a:t> da11/09/2020</a:t>
            </a:r>
          </a:p>
          <a:p>
            <a:pPr lvl="1"/>
            <a:r>
              <a:rPr lang="en-GB" dirty="0" err="1"/>
              <a:t>Disciplinare</a:t>
            </a:r>
            <a:r>
              <a:rPr lang="en-GB" dirty="0"/>
              <a:t> in </a:t>
            </a:r>
            <a:r>
              <a:rPr lang="en-GB" dirty="0" err="1"/>
              <a:t>preparazione</a:t>
            </a:r>
            <a:endParaRPr lang="en-GB" dirty="0"/>
          </a:p>
          <a:p>
            <a:pPr lvl="1"/>
            <a:r>
              <a:rPr lang="en-GB" dirty="0" err="1"/>
              <a:t>retroattivo</a:t>
            </a:r>
            <a:r>
              <a:rPr lang="en-GB" dirty="0"/>
              <a:t> dal ???</a:t>
            </a:r>
          </a:p>
          <a:p>
            <a:pPr marL="285750" indent="-285750"/>
            <a:endParaRPr lang="en-GB" sz="2200" dirty="0"/>
          </a:p>
          <a:p>
            <a:pPr marL="285750" indent="-285750"/>
            <a:r>
              <a:rPr lang="en-GB" dirty="0" err="1"/>
              <a:t>Dottorato</a:t>
            </a:r>
            <a:r>
              <a:rPr lang="en-GB" dirty="0"/>
              <a:t> </a:t>
            </a:r>
            <a:r>
              <a:rPr lang="en-GB" dirty="0" err="1"/>
              <a:t>nazionale</a:t>
            </a:r>
            <a:r>
              <a:rPr lang="en-GB" dirty="0"/>
              <a:t> </a:t>
            </a:r>
            <a:r>
              <a:rPr lang="en-GB" dirty="0" err="1"/>
              <a:t>Tecnologia</a:t>
            </a:r>
            <a:r>
              <a:rPr lang="en-GB" dirty="0"/>
              <a:t> per la </a:t>
            </a:r>
            <a:r>
              <a:rPr lang="en-GB" dirty="0" err="1"/>
              <a:t>ricerca</a:t>
            </a:r>
            <a:r>
              <a:rPr lang="en-GB" dirty="0"/>
              <a:t> </a:t>
            </a:r>
            <a:r>
              <a:rPr lang="en-GB" dirty="0" err="1"/>
              <a:t>fondamentale</a:t>
            </a:r>
            <a:endParaRPr lang="en-GB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058A-B179-FEC4-263A-2313CA8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67930-47C2-802A-DF52-5CC64D29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A71E9-6690-EE91-56B3-536E46FD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71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2AD5-8380-E874-2FE5-428AD0B7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600" y="210864"/>
            <a:ext cx="4410075" cy="581932"/>
          </a:xfrm>
        </p:spPr>
        <p:txBody>
          <a:bodyPr>
            <a:normAutofit fontScale="90000"/>
          </a:bodyPr>
          <a:lstStyle/>
          <a:p>
            <a:r>
              <a:rPr lang="it-IT" dirty="0"/>
              <a:t>News del 27 aprile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6144-F1EE-E087-9B89-3573ACF40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2"/>
            <a:ext cx="10515600" cy="5050969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058A-B179-FEC4-263A-2313CA8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67930-47C2-802A-DF52-5CC64D29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A71E9-6690-EE91-56B3-536E46FD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C61560-A54B-CE19-E016-DEA1A1CA5458}"/>
              </a:ext>
            </a:extLst>
          </p:cNvPr>
          <p:cNvSpPr txBox="1"/>
          <p:nvPr/>
        </p:nvSpPr>
        <p:spPr>
          <a:xfrm>
            <a:off x="415804" y="1152626"/>
            <a:ext cx="429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Lato" panose="020F0502020204030203" pitchFamily="34" charset="77"/>
              </a:rPr>
              <a:t>V. Bonvicini – Quantum Technologies @ INFN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CA7950-5FE1-EEE1-066D-FE4E963A4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618" y="952551"/>
            <a:ext cx="7167382" cy="54037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27BC93-D775-90EF-2346-B6949027A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66" y="2282931"/>
            <a:ext cx="5149383" cy="3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2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2AD5-8380-E874-2FE5-428AD0B7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600" y="210864"/>
            <a:ext cx="4410075" cy="581932"/>
          </a:xfrm>
        </p:spPr>
        <p:txBody>
          <a:bodyPr>
            <a:normAutofit fontScale="90000"/>
          </a:bodyPr>
          <a:lstStyle/>
          <a:p>
            <a:r>
              <a:rPr lang="it-IT" dirty="0"/>
              <a:t>News del 27 aprile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6144-F1EE-E087-9B89-3573ACF40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2"/>
            <a:ext cx="10515600" cy="5050969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058A-B179-FEC4-263A-2313CA8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67930-47C2-802A-DF52-5CC64D29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A71E9-6690-EE91-56B3-536E46FD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8" name="Picture 7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DB7D9E50-A627-C5DE-03EC-06A879285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8" y="2095303"/>
            <a:ext cx="5705270" cy="3929523"/>
          </a:xfrm>
          <a:prstGeom prst="rect">
            <a:avLst/>
          </a:prstGeom>
        </p:spPr>
      </p:pic>
      <p:pic>
        <p:nvPicPr>
          <p:cNvPr id="11" name="Picture 10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2C8517FF-1839-6C54-55ED-6F08DA03B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363" y="2022989"/>
            <a:ext cx="5953190" cy="41170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C61560-A54B-CE19-E016-DEA1A1CA5458}"/>
              </a:ext>
            </a:extLst>
          </p:cNvPr>
          <p:cNvSpPr txBox="1"/>
          <p:nvPr/>
        </p:nvSpPr>
        <p:spPr>
          <a:xfrm>
            <a:off x="644403" y="1261483"/>
            <a:ext cx="4948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Lato" panose="020F0502020204030203" pitchFamily="34" charset="77"/>
              </a:rPr>
              <a:t>S. Fiori – Rendiconto generale 2022</a:t>
            </a:r>
          </a:p>
        </p:txBody>
      </p:sp>
    </p:spTree>
    <p:extLst>
      <p:ext uri="{BB962C8B-B14F-4D97-AF65-F5344CB8AC3E}">
        <p14:creationId xmlns:p14="http://schemas.microsoft.com/office/powerpoint/2010/main" val="359769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2AD5-8380-E874-2FE5-428AD0B7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948" y="260903"/>
            <a:ext cx="4312104" cy="581932"/>
          </a:xfrm>
        </p:spPr>
        <p:txBody>
          <a:bodyPr>
            <a:normAutofit fontScale="90000"/>
          </a:bodyPr>
          <a:lstStyle/>
          <a:p>
            <a:r>
              <a:rPr lang="it-IT" dirty="0"/>
              <a:t>News del 27aprile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6144-F1EE-E087-9B89-3573ACF40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2"/>
            <a:ext cx="10515600" cy="5050969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058A-B179-FEC4-263A-2313CA8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67930-47C2-802A-DF52-5CC64D29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A71E9-6690-EE91-56B3-536E46FD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C61560-A54B-CE19-E016-DEA1A1CA5458}"/>
              </a:ext>
            </a:extLst>
          </p:cNvPr>
          <p:cNvSpPr txBox="1"/>
          <p:nvPr/>
        </p:nvSpPr>
        <p:spPr>
          <a:xfrm>
            <a:off x="644403" y="1261483"/>
            <a:ext cx="3490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Lato" panose="020F0502020204030203" pitchFamily="34" charset="77"/>
              </a:rPr>
              <a:t>U. </a:t>
            </a:r>
            <a:r>
              <a:rPr lang="it-IT" sz="2400" dirty="0" err="1">
                <a:latin typeface="Lato" panose="020F0502020204030203" pitchFamily="34" charset="77"/>
              </a:rPr>
              <a:t>Dosselli</a:t>
            </a:r>
            <a:r>
              <a:rPr lang="it-IT" sz="2400" dirty="0">
                <a:latin typeface="Lato" panose="020F0502020204030203" pitchFamily="34" charset="77"/>
              </a:rPr>
              <a:t> – Stato PNRR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F1FB49-66AF-1991-152C-3A92DE363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5" y="2564471"/>
            <a:ext cx="5285598" cy="2950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34055F-FD68-F172-81DD-E40780A31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510" y="2109784"/>
            <a:ext cx="6101224" cy="372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7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2AD5-8380-E874-2FE5-428AD0B7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525" y="188915"/>
            <a:ext cx="3790950" cy="581932"/>
          </a:xfrm>
        </p:spPr>
        <p:txBody>
          <a:bodyPr>
            <a:normAutofit fontScale="90000"/>
          </a:bodyPr>
          <a:lstStyle/>
          <a:p>
            <a:r>
              <a:rPr lang="it-IT" dirty="0"/>
              <a:t>CD del 28 aprile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6144-F1EE-E087-9B89-3573ACF40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2"/>
            <a:ext cx="10515600" cy="5050969"/>
          </a:xfrm>
        </p:spPr>
        <p:txBody>
          <a:bodyPr>
            <a:normAutofit/>
          </a:bodyPr>
          <a:lstStyle/>
          <a:p>
            <a:r>
              <a:rPr lang="en-GB" dirty="0" err="1"/>
              <a:t>Rinnovo</a:t>
            </a:r>
            <a:r>
              <a:rPr lang="en-GB" dirty="0"/>
              <a:t> </a:t>
            </a:r>
            <a:r>
              <a:rPr lang="en-GB" dirty="0" err="1"/>
              <a:t>cariche</a:t>
            </a:r>
            <a:r>
              <a:rPr lang="en-GB" dirty="0"/>
              <a:t> </a:t>
            </a:r>
            <a:r>
              <a:rPr lang="en-GB" dirty="0" err="1"/>
              <a:t>direttive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CT, FI, LNS, NA, PG, RM ,RM2, RM3: </a:t>
            </a:r>
            <a:r>
              <a:rPr lang="en-GB" dirty="0" err="1"/>
              <a:t>eletti</a:t>
            </a:r>
            <a:r>
              <a:rPr lang="en-GB" dirty="0"/>
              <a:t> </a:t>
            </a:r>
            <a:r>
              <a:rPr lang="en-GB" dirty="0" err="1"/>
              <a:t>Tricomi</a:t>
            </a:r>
            <a:r>
              <a:rPr lang="en-GB" dirty="0"/>
              <a:t>, </a:t>
            </a:r>
            <a:r>
              <a:rPr lang="en-GB" dirty="0" err="1">
                <a:solidFill>
                  <a:srgbClr val="0070C0"/>
                </a:solidFill>
              </a:rPr>
              <a:t>Passaleva</a:t>
            </a:r>
            <a:r>
              <a:rPr lang="en-GB" dirty="0"/>
              <a:t>, </a:t>
            </a:r>
            <a:r>
              <a:rPr lang="en-GB" dirty="0" err="1"/>
              <a:t>Gammino</a:t>
            </a:r>
            <a:r>
              <a:rPr lang="en-GB" dirty="0"/>
              <a:t>, Lista, Cenci, </a:t>
            </a:r>
            <a:r>
              <a:rPr lang="en-GB" dirty="0">
                <a:solidFill>
                  <a:srgbClr val="0070C0"/>
                </a:solidFill>
              </a:rPr>
              <a:t>Valente</a:t>
            </a:r>
            <a:r>
              <a:rPr lang="en-GB" dirty="0"/>
              <a:t>, </a:t>
            </a:r>
            <a:r>
              <a:rPr lang="en-GB" dirty="0" err="1">
                <a:solidFill>
                  <a:srgbClr val="0070C0"/>
                </a:solidFill>
              </a:rPr>
              <a:t>Sparvoli</a:t>
            </a:r>
            <a:r>
              <a:rPr lang="en-GB" dirty="0"/>
              <a:t>, </a:t>
            </a:r>
            <a:r>
              <a:rPr lang="en-GB" dirty="0" err="1"/>
              <a:t>Orestano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 err="1"/>
              <a:t>Delibera</a:t>
            </a:r>
            <a:r>
              <a:rPr lang="en-GB" dirty="0"/>
              <a:t> cd-B/06 </a:t>
            </a:r>
          </a:p>
          <a:p>
            <a:pPr lvl="1"/>
            <a:r>
              <a:rPr lang="en-GB" dirty="0" err="1"/>
              <a:t>assegnazione</a:t>
            </a:r>
            <a:r>
              <a:rPr lang="en-GB" dirty="0"/>
              <a:t> </a:t>
            </a:r>
            <a:r>
              <a:rPr lang="en-GB" dirty="0" err="1"/>
              <a:t>contratti</a:t>
            </a:r>
            <a:r>
              <a:rPr lang="en-GB" dirty="0"/>
              <a:t> a tempo </a:t>
            </a:r>
            <a:r>
              <a:rPr lang="en-GB" dirty="0" err="1"/>
              <a:t>determinato</a:t>
            </a:r>
            <a:r>
              <a:rPr lang="en-GB" dirty="0"/>
              <a:t> art.15 e 36 --&gt; Andrea </a:t>
            </a:r>
            <a:r>
              <a:rPr lang="en-GB" dirty="0" err="1"/>
              <a:t>Lampis</a:t>
            </a:r>
            <a:r>
              <a:rPr lang="en-GB" dirty="0"/>
              <a:t>, Angelo </a:t>
            </a:r>
            <a:r>
              <a:rPr lang="en-GB" dirty="0" err="1"/>
              <a:t>Loi</a:t>
            </a:r>
            <a:r>
              <a:rPr lang="en-GB" dirty="0"/>
              <a:t> e Giacomo Maria </a:t>
            </a:r>
            <a:r>
              <a:rPr lang="en-GB" dirty="0" err="1"/>
              <a:t>Galimberti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058A-B179-FEC4-263A-2313CA8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67930-47C2-802A-DF52-5CC64D29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A71E9-6690-EE91-56B3-536E46FD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94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2AD5-8380-E874-2FE5-428AD0B7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131" y="142426"/>
            <a:ext cx="4757738" cy="581932"/>
          </a:xfrm>
        </p:spPr>
        <p:txBody>
          <a:bodyPr>
            <a:normAutofit fontScale="90000"/>
          </a:bodyPr>
          <a:lstStyle/>
          <a:p>
            <a:r>
              <a:rPr lang="it-IT" dirty="0"/>
              <a:t>News del 25 maggio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6144-F1EE-E087-9B89-3573ACF40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6174"/>
            <a:ext cx="10515600" cy="5573485"/>
          </a:xfrm>
        </p:spPr>
        <p:txBody>
          <a:bodyPr>
            <a:normAutofit/>
          </a:bodyPr>
          <a:lstStyle/>
          <a:p>
            <a:r>
              <a:rPr lang="en-GB" sz="1800" dirty="0" err="1"/>
              <a:t>Zoccoli</a:t>
            </a:r>
            <a:r>
              <a:rPr lang="en-GB" sz="1800" dirty="0"/>
              <a:t> </a:t>
            </a:r>
            <a:r>
              <a:rPr lang="en-GB" sz="1800" dirty="0" err="1"/>
              <a:t>ricorda</a:t>
            </a:r>
            <a:r>
              <a:rPr lang="en-GB" sz="1800" dirty="0"/>
              <a:t> </a:t>
            </a:r>
            <a:r>
              <a:rPr lang="en-GB" sz="1800" dirty="0" err="1"/>
              <a:t>l’alluvione</a:t>
            </a:r>
            <a:r>
              <a:rPr lang="en-GB" sz="1800" dirty="0"/>
              <a:t> in Emilia Romagna, un </a:t>
            </a:r>
            <a:r>
              <a:rPr lang="en-GB" sz="1800" dirty="0" err="1"/>
              <a:t>pensiero</a:t>
            </a:r>
            <a:r>
              <a:rPr lang="en-GB" sz="1800" dirty="0"/>
              <a:t> di </a:t>
            </a:r>
            <a:r>
              <a:rPr lang="en-GB" sz="1800" dirty="0" err="1"/>
              <a:t>vicinanza</a:t>
            </a:r>
            <a:r>
              <a:rPr lang="en-GB" sz="1800" dirty="0"/>
              <a:t> per chi ha </a:t>
            </a:r>
            <a:r>
              <a:rPr lang="en-GB" sz="1800" dirty="0" err="1"/>
              <a:t>sofferto</a:t>
            </a:r>
            <a:r>
              <a:rPr lang="en-GB" sz="1800" dirty="0"/>
              <a:t> </a:t>
            </a:r>
            <a:r>
              <a:rPr lang="en-GB" sz="1800" dirty="0" err="1"/>
              <a:t>l'allagamento</a:t>
            </a:r>
            <a:r>
              <a:rPr lang="en-GB" sz="1800" dirty="0"/>
              <a:t>, </a:t>
            </a:r>
            <a:r>
              <a:rPr lang="en-GB" sz="1800" dirty="0" err="1"/>
              <a:t>alcuni</a:t>
            </a:r>
            <a:r>
              <a:rPr lang="en-GB" sz="1800" dirty="0"/>
              <a:t> </a:t>
            </a:r>
            <a:r>
              <a:rPr lang="en-GB" sz="1800" dirty="0" err="1"/>
              <a:t>dipendenti</a:t>
            </a:r>
            <a:r>
              <a:rPr lang="en-GB" sz="1800" dirty="0"/>
              <a:t> </a:t>
            </a:r>
            <a:r>
              <a:rPr lang="en-GB" sz="1800" dirty="0" err="1"/>
              <a:t>hanno</a:t>
            </a:r>
            <a:r>
              <a:rPr lang="en-GB" sz="1800" dirty="0"/>
              <a:t> </a:t>
            </a:r>
            <a:r>
              <a:rPr lang="en-GB" sz="1800" dirty="0" err="1"/>
              <a:t>perso</a:t>
            </a:r>
            <a:r>
              <a:rPr lang="en-GB" sz="1800" dirty="0"/>
              <a:t> la casa</a:t>
            </a:r>
          </a:p>
          <a:p>
            <a:r>
              <a:rPr lang="en-GB" sz="1800" dirty="0" err="1"/>
              <a:t>Arrivata</a:t>
            </a:r>
            <a:r>
              <a:rPr lang="en-GB" sz="1800" dirty="0"/>
              <a:t> la </a:t>
            </a:r>
            <a:r>
              <a:rPr lang="en-GB" sz="1800" dirty="0" err="1"/>
              <a:t>nomina</a:t>
            </a:r>
            <a:r>
              <a:rPr lang="en-GB" sz="1800" dirty="0"/>
              <a:t> del 2^ </a:t>
            </a:r>
            <a:r>
              <a:rPr lang="en-GB" sz="1800" dirty="0" err="1"/>
              <a:t>mandato</a:t>
            </a:r>
            <a:r>
              <a:rPr lang="en-GB" sz="1800" dirty="0"/>
              <a:t> del </a:t>
            </a:r>
            <a:r>
              <a:rPr lang="en-GB" sz="1800" dirty="0" err="1"/>
              <a:t>Presidente</a:t>
            </a:r>
            <a:endParaRPr lang="en-GB" sz="1800" dirty="0"/>
          </a:p>
          <a:p>
            <a:r>
              <a:rPr lang="en-GB" sz="1800" dirty="0"/>
              <a:t>FOI </a:t>
            </a:r>
            <a:r>
              <a:rPr lang="en-GB" sz="1800" dirty="0" err="1"/>
              <a:t>andato</a:t>
            </a:r>
            <a:r>
              <a:rPr lang="en-GB" sz="1800" dirty="0"/>
              <a:t> alle </a:t>
            </a:r>
            <a:r>
              <a:rPr lang="en-GB" sz="1800" dirty="0" err="1"/>
              <a:t>Camere</a:t>
            </a:r>
            <a:r>
              <a:rPr lang="en-GB" sz="1800" dirty="0"/>
              <a:t>: 292Me </a:t>
            </a:r>
            <a:r>
              <a:rPr lang="en-GB" sz="1800" dirty="0" err="1"/>
              <a:t>assegnazioni</a:t>
            </a:r>
            <a:r>
              <a:rPr lang="en-GB" sz="1800" dirty="0"/>
              <a:t> </a:t>
            </a:r>
            <a:r>
              <a:rPr lang="en-GB" sz="1800" dirty="0" err="1"/>
              <a:t>originaria</a:t>
            </a:r>
            <a:r>
              <a:rPr lang="en-GB" sz="1800" dirty="0"/>
              <a:t> (276Me lo </a:t>
            </a:r>
            <a:r>
              <a:rPr lang="en-GB" sz="1800" dirty="0" err="1"/>
              <a:t>scorso</a:t>
            </a:r>
            <a:r>
              <a:rPr lang="en-GB" sz="1800" dirty="0"/>
              <a:t> anno)</a:t>
            </a:r>
          </a:p>
          <a:p>
            <a:r>
              <a:rPr lang="en-GB" sz="1800" dirty="0" err="1"/>
              <a:t>Incontro</a:t>
            </a:r>
            <a:r>
              <a:rPr lang="en-GB" sz="1800" dirty="0"/>
              <a:t> con </a:t>
            </a:r>
            <a:r>
              <a:rPr lang="en-GB" sz="1800" dirty="0" err="1"/>
              <a:t>Giorgietti</a:t>
            </a:r>
            <a:r>
              <a:rPr lang="en-GB" sz="1800" dirty="0"/>
              <a:t> (MEF), Bernini, …</a:t>
            </a:r>
          </a:p>
          <a:p>
            <a:pPr lvl="1"/>
            <a:r>
              <a:rPr lang="en-GB" sz="1400" dirty="0" err="1"/>
              <a:t>Richieste</a:t>
            </a:r>
            <a:r>
              <a:rPr lang="en-GB" sz="1400" dirty="0"/>
              <a:t> </a:t>
            </a:r>
            <a:r>
              <a:rPr lang="en-GB" sz="1400" dirty="0" err="1"/>
              <a:t>Zoccoli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comma 310 b, c. </a:t>
            </a:r>
          </a:p>
          <a:p>
            <a:pPr lvl="1"/>
            <a:r>
              <a:rPr lang="en-GB" sz="1400" dirty="0"/>
              <a:t>ET: </a:t>
            </a:r>
            <a:r>
              <a:rPr lang="en-GB" sz="1400" dirty="0" err="1"/>
              <a:t>sembra</a:t>
            </a:r>
            <a:r>
              <a:rPr lang="en-GB" sz="1400" dirty="0"/>
              <a:t> </a:t>
            </a:r>
            <a:r>
              <a:rPr lang="en-GB" sz="1400" dirty="0" err="1"/>
              <a:t>che</a:t>
            </a:r>
            <a:r>
              <a:rPr lang="en-GB" sz="1400" dirty="0"/>
              <a:t> ci </a:t>
            </a:r>
            <a:r>
              <a:rPr lang="en-GB" sz="1400" dirty="0" err="1"/>
              <a:t>sia</a:t>
            </a:r>
            <a:r>
              <a:rPr lang="en-GB" sz="1400" dirty="0"/>
              <a:t> </a:t>
            </a:r>
            <a:r>
              <a:rPr lang="en-GB" sz="1400" dirty="0" err="1"/>
              <a:t>dispoibilità</a:t>
            </a:r>
            <a:r>
              <a:rPr lang="en-GB" sz="1400" dirty="0"/>
              <a:t> per 1Ge </a:t>
            </a:r>
            <a:r>
              <a:rPr lang="en-GB" sz="1400" dirty="0" err="1"/>
              <a:t>richiesto</a:t>
            </a:r>
            <a:endParaRPr lang="en-GB" sz="1400" dirty="0"/>
          </a:p>
          <a:p>
            <a:r>
              <a:rPr lang="en-GB" sz="1800" dirty="0" err="1"/>
              <a:t>Doveva</a:t>
            </a:r>
            <a:r>
              <a:rPr lang="en-GB" sz="1800" dirty="0"/>
              <a:t> </a:t>
            </a:r>
            <a:r>
              <a:rPr lang="en-GB" sz="1800" dirty="0" err="1"/>
              <a:t>esserci</a:t>
            </a:r>
            <a:r>
              <a:rPr lang="en-GB" sz="1800" dirty="0"/>
              <a:t> </a:t>
            </a:r>
            <a:r>
              <a:rPr lang="en-GB" sz="1800" dirty="0" err="1"/>
              <a:t>conferenza</a:t>
            </a:r>
            <a:r>
              <a:rPr lang="en-GB" sz="1800" dirty="0"/>
              <a:t> </a:t>
            </a:r>
            <a:r>
              <a:rPr lang="en-GB" sz="1800" dirty="0" err="1"/>
              <a:t>stampa</a:t>
            </a:r>
            <a:r>
              <a:rPr lang="en-GB" sz="1800" dirty="0"/>
              <a:t> di </a:t>
            </a:r>
            <a:r>
              <a:rPr lang="en-GB" sz="1800" dirty="0" err="1"/>
              <a:t>Meloni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ET </a:t>
            </a:r>
            <a:r>
              <a:rPr lang="en-GB" sz="1800" dirty="0" err="1"/>
              <a:t>presso</a:t>
            </a:r>
            <a:r>
              <a:rPr lang="en-GB" sz="1800" dirty="0"/>
              <a:t> INAF Monte Mario. Non </a:t>
            </a:r>
            <a:r>
              <a:rPr lang="en-GB" sz="1800" dirty="0" err="1"/>
              <a:t>sappiamo</a:t>
            </a:r>
            <a:r>
              <a:rPr lang="en-GB" sz="1800" dirty="0"/>
              <a:t> </a:t>
            </a:r>
            <a:r>
              <a:rPr lang="en-GB" sz="1800" dirty="0" err="1"/>
              <a:t>cosa</a:t>
            </a:r>
            <a:r>
              <a:rPr lang="en-GB" sz="1800" dirty="0"/>
              <a:t> </a:t>
            </a:r>
            <a:r>
              <a:rPr lang="en-GB" sz="1800" dirty="0" err="1"/>
              <a:t>avrebbe</a:t>
            </a:r>
            <a:r>
              <a:rPr lang="en-GB" sz="1800" dirty="0"/>
              <a:t> </a:t>
            </a:r>
            <a:r>
              <a:rPr lang="en-GB" sz="1800" dirty="0" err="1"/>
              <a:t>detto</a:t>
            </a:r>
            <a:r>
              <a:rPr lang="en-GB" sz="1800" dirty="0"/>
              <a:t> la </a:t>
            </a:r>
            <a:r>
              <a:rPr lang="en-GB" sz="1800" dirty="0" err="1"/>
              <a:t>Meloni</a:t>
            </a:r>
            <a:r>
              <a:rPr lang="en-GB" sz="1800" dirty="0"/>
              <a:t>. </a:t>
            </a:r>
            <a:r>
              <a:rPr lang="en-GB" sz="1800" dirty="0" err="1"/>
              <a:t>Annullata</a:t>
            </a:r>
            <a:r>
              <a:rPr lang="en-GB" sz="1800" dirty="0"/>
              <a:t> – </a:t>
            </a:r>
            <a:r>
              <a:rPr lang="en-GB" sz="1800" dirty="0" err="1"/>
              <a:t>visita</a:t>
            </a:r>
            <a:r>
              <a:rPr lang="en-GB" sz="1800" dirty="0"/>
              <a:t> Von der Leyen  in Emilia Romagna - </a:t>
            </a:r>
            <a:r>
              <a:rPr lang="en-GB" sz="1800" dirty="0" err="1"/>
              <a:t>rischedulata</a:t>
            </a:r>
            <a:r>
              <a:rPr lang="en-GB" sz="1800" dirty="0"/>
              <a:t> prima </a:t>
            </a:r>
            <a:r>
              <a:rPr lang="en-GB" sz="1800" dirty="0" err="1"/>
              <a:t>metà</a:t>
            </a:r>
            <a:r>
              <a:rPr lang="en-GB" sz="1800" dirty="0"/>
              <a:t> di </a:t>
            </a:r>
            <a:r>
              <a:rPr lang="en-GB" sz="1800" dirty="0" err="1"/>
              <a:t>giugno</a:t>
            </a:r>
            <a:endParaRPr lang="en-GB" sz="1800" dirty="0"/>
          </a:p>
          <a:p>
            <a:r>
              <a:rPr lang="en-GB" sz="1800" dirty="0" err="1"/>
              <a:t>Zoccoli</a:t>
            </a:r>
            <a:r>
              <a:rPr lang="en-GB" sz="1800" dirty="0"/>
              <a:t>: </a:t>
            </a:r>
            <a:r>
              <a:rPr lang="en-GB" sz="1800" dirty="0" err="1"/>
              <a:t>evento</a:t>
            </a:r>
            <a:r>
              <a:rPr lang="en-GB" sz="1800" dirty="0"/>
              <a:t> KOM ET del 9 </a:t>
            </a:r>
            <a:r>
              <a:rPr lang="en-GB" sz="1800" dirty="0" err="1"/>
              <a:t>maggio</a:t>
            </a:r>
            <a:r>
              <a:rPr lang="en-GB" sz="1800" dirty="0"/>
              <a:t> </a:t>
            </a:r>
            <a:r>
              <a:rPr lang="en-GB" sz="1800" dirty="0" err="1"/>
              <a:t>venuto</a:t>
            </a:r>
            <a:r>
              <a:rPr lang="en-GB" sz="1800" dirty="0"/>
              <a:t> </a:t>
            </a:r>
            <a:r>
              <a:rPr lang="en-GB" sz="1800" dirty="0" err="1"/>
              <a:t>molto</a:t>
            </a:r>
            <a:r>
              <a:rPr lang="en-GB" sz="1800" dirty="0"/>
              <a:t> bene, </a:t>
            </a:r>
            <a:r>
              <a:rPr lang="en-GB" sz="1800" dirty="0" err="1"/>
              <a:t>molta</a:t>
            </a:r>
            <a:r>
              <a:rPr lang="en-GB" sz="1800" dirty="0"/>
              <a:t> </a:t>
            </a:r>
            <a:r>
              <a:rPr lang="en-GB" sz="1800" dirty="0" err="1"/>
              <a:t>attenzione</a:t>
            </a:r>
            <a:r>
              <a:rPr lang="en-GB" sz="1800" dirty="0"/>
              <a:t> </a:t>
            </a:r>
            <a:r>
              <a:rPr lang="en-GB" sz="1800" dirty="0" err="1"/>
              <a:t>mediatica</a:t>
            </a:r>
            <a:endParaRPr lang="en-GB" sz="1800" dirty="0"/>
          </a:p>
          <a:p>
            <a:r>
              <a:rPr lang="en-GB" sz="1800" dirty="0" err="1"/>
              <a:t>Riunione</a:t>
            </a:r>
            <a:r>
              <a:rPr lang="en-GB" sz="1800" dirty="0"/>
              <a:t> Confindustria 22 Maggio a Cagliari (</a:t>
            </a:r>
            <a:r>
              <a:rPr lang="en-GB" sz="1800" dirty="0" err="1"/>
              <a:t>Ferroni</a:t>
            </a:r>
            <a:r>
              <a:rPr lang="en-GB" sz="1800" dirty="0"/>
              <a:t>, </a:t>
            </a:r>
            <a:r>
              <a:rPr lang="en-GB" sz="1800" dirty="0" err="1"/>
              <a:t>Cardini</a:t>
            </a:r>
            <a:r>
              <a:rPr lang="en-GB" sz="1800" dirty="0"/>
              <a:t>)</a:t>
            </a:r>
          </a:p>
          <a:p>
            <a:r>
              <a:rPr lang="en-GB" sz="1800" dirty="0"/>
              <a:t>ET: in </a:t>
            </a:r>
            <a:r>
              <a:rPr lang="en-GB" sz="1800" dirty="0" err="1"/>
              <a:t>preprarzione</a:t>
            </a:r>
            <a:r>
              <a:rPr lang="en-GB" sz="1800" dirty="0"/>
              <a:t> </a:t>
            </a:r>
            <a:r>
              <a:rPr lang="en-GB" sz="1800" dirty="0" err="1"/>
              <a:t>gruppo</a:t>
            </a:r>
            <a:r>
              <a:rPr lang="en-GB" sz="1800" dirty="0"/>
              <a:t> INFN per </a:t>
            </a:r>
            <a:r>
              <a:rPr lang="en-GB" sz="1800" dirty="0" err="1"/>
              <a:t>sostenere</a:t>
            </a:r>
            <a:r>
              <a:rPr lang="en-GB" sz="1800" dirty="0"/>
              <a:t> </a:t>
            </a:r>
            <a:r>
              <a:rPr lang="en-GB" sz="1800" dirty="0" err="1"/>
              <a:t>candidatura</a:t>
            </a:r>
            <a:r>
              <a:rPr lang="en-GB" sz="1800" dirty="0"/>
              <a:t> sarda per </a:t>
            </a:r>
            <a:r>
              <a:rPr lang="en-GB" sz="1800" dirty="0" err="1"/>
              <a:t>produrre</a:t>
            </a:r>
            <a:r>
              <a:rPr lang="en-GB" sz="1800" dirty="0"/>
              <a:t> </a:t>
            </a:r>
            <a:r>
              <a:rPr lang="en-GB" sz="1800" dirty="0" err="1"/>
              <a:t>documentazione</a:t>
            </a:r>
            <a:r>
              <a:rPr lang="en-GB" sz="1800" dirty="0"/>
              <a:t> e </a:t>
            </a:r>
            <a:r>
              <a:rPr lang="en-GB" sz="1800" dirty="0" err="1"/>
              <a:t>altro</a:t>
            </a:r>
            <a:r>
              <a:rPr lang="en-GB" sz="1800" dirty="0"/>
              <a:t>: </a:t>
            </a:r>
            <a:r>
              <a:rPr lang="en-GB" sz="1800" dirty="0" err="1"/>
              <a:t>prossima</a:t>
            </a:r>
            <a:r>
              <a:rPr lang="en-GB" sz="1800" dirty="0"/>
              <a:t> </a:t>
            </a:r>
            <a:r>
              <a:rPr lang="en-GB" sz="1800" dirty="0" err="1"/>
              <a:t>riunione</a:t>
            </a:r>
            <a:r>
              <a:rPr lang="en-GB" sz="1800" dirty="0"/>
              <a:t> per decider </a:t>
            </a:r>
            <a:r>
              <a:rPr lang="en-GB" sz="1800" dirty="0" err="1"/>
              <a:t>nomi</a:t>
            </a:r>
            <a:r>
              <a:rPr lang="en-GB" sz="1800" dirty="0"/>
              <a:t> e </a:t>
            </a:r>
            <a:r>
              <a:rPr lang="en-GB" sz="1800" dirty="0" err="1"/>
              <a:t>mandato</a:t>
            </a:r>
            <a:endParaRPr lang="en-GB" sz="1800" dirty="0"/>
          </a:p>
          <a:p>
            <a:r>
              <a:rPr lang="en-GB" sz="1800" dirty="0"/>
              <a:t>VIRGO: </a:t>
            </a:r>
            <a:r>
              <a:rPr lang="en-GB" sz="1800" dirty="0" err="1"/>
              <a:t>doveva</a:t>
            </a:r>
            <a:r>
              <a:rPr lang="en-GB" sz="1800" dirty="0"/>
              <a:t> </a:t>
            </a:r>
            <a:r>
              <a:rPr lang="en-GB" sz="1800" dirty="0" err="1"/>
              <a:t>cominciare</a:t>
            </a:r>
            <a:r>
              <a:rPr lang="en-GB" sz="1800" dirty="0"/>
              <a:t> </a:t>
            </a:r>
            <a:r>
              <a:rPr lang="en-GB" sz="1800" dirty="0" err="1"/>
              <a:t>ufficialmente</a:t>
            </a:r>
            <a:r>
              <a:rPr lang="en-GB" sz="1800" dirty="0"/>
              <a:t> O4. </a:t>
            </a:r>
            <a:r>
              <a:rPr lang="en-GB" sz="1800" dirty="0" err="1"/>
              <a:t>Kagra</a:t>
            </a:r>
            <a:r>
              <a:rPr lang="en-GB" sz="1800" dirty="0"/>
              <a:t> </a:t>
            </a:r>
            <a:r>
              <a:rPr lang="en-GB" sz="1800" dirty="0" err="1"/>
              <a:t>entra</a:t>
            </a:r>
            <a:r>
              <a:rPr lang="en-GB" sz="1800" dirty="0"/>
              <a:t>. VIRGO </a:t>
            </a:r>
            <a:r>
              <a:rPr lang="en-GB" sz="1800" dirty="0" err="1"/>
              <a:t>funziona</a:t>
            </a:r>
            <a:r>
              <a:rPr lang="en-GB" sz="1800" dirty="0"/>
              <a:t> ma ha </a:t>
            </a:r>
            <a:r>
              <a:rPr lang="en-GB" sz="1800" dirty="0" err="1"/>
              <a:t>problema</a:t>
            </a:r>
            <a:r>
              <a:rPr lang="en-GB" sz="1800" dirty="0"/>
              <a:t> ad uno </a:t>
            </a:r>
            <a:r>
              <a:rPr lang="en-GB" sz="1800" dirty="0" err="1"/>
              <a:t>specchio</a:t>
            </a:r>
            <a:r>
              <a:rPr lang="en-GB" sz="1800" dirty="0"/>
              <a:t> e </a:t>
            </a:r>
            <a:r>
              <a:rPr lang="en-GB" sz="1800" dirty="0" err="1"/>
              <a:t>questo</a:t>
            </a:r>
            <a:r>
              <a:rPr lang="en-GB" sz="1800" dirty="0"/>
              <a:t> non </a:t>
            </a:r>
            <a:r>
              <a:rPr lang="en-GB" sz="1800" dirty="0" err="1"/>
              <a:t>gli</a:t>
            </a:r>
            <a:r>
              <a:rPr lang="en-GB" sz="1800" dirty="0"/>
              <a:t> </a:t>
            </a:r>
            <a:r>
              <a:rPr lang="en-GB" sz="1800" dirty="0" err="1"/>
              <a:t>permettere</a:t>
            </a:r>
            <a:r>
              <a:rPr lang="en-GB" sz="1800" dirty="0"/>
              <a:t> di </a:t>
            </a:r>
            <a:r>
              <a:rPr lang="en-GB" sz="1800" dirty="0" err="1"/>
              <a:t>raggiungere</a:t>
            </a:r>
            <a:r>
              <a:rPr lang="en-GB" sz="1800" dirty="0"/>
              <a:t> la </a:t>
            </a:r>
            <a:r>
              <a:rPr lang="en-GB" sz="1800" dirty="0" err="1"/>
              <a:t>sensibilità</a:t>
            </a:r>
            <a:r>
              <a:rPr lang="en-GB" sz="1800" dirty="0"/>
              <a:t> </a:t>
            </a:r>
            <a:r>
              <a:rPr lang="en-GB" sz="1800" dirty="0" err="1"/>
              <a:t>prevista</a:t>
            </a:r>
            <a:endParaRPr lang="en-GB" sz="1800" dirty="0"/>
          </a:p>
          <a:p>
            <a:r>
              <a:rPr lang="en-GB" sz="1800" dirty="0" err="1"/>
              <a:t>Eletti</a:t>
            </a:r>
            <a:r>
              <a:rPr lang="en-GB" sz="1800" dirty="0"/>
              <a:t> </a:t>
            </a:r>
            <a:r>
              <a:rPr lang="en-GB" sz="1800" dirty="0" err="1"/>
              <a:t>rappresentanti</a:t>
            </a:r>
            <a:r>
              <a:rPr lang="en-GB" sz="1800" dirty="0"/>
              <a:t> </a:t>
            </a:r>
            <a:r>
              <a:rPr lang="en-GB" sz="1800" dirty="0" err="1"/>
              <a:t>personale</a:t>
            </a:r>
            <a:r>
              <a:rPr lang="en-GB" sz="1800" dirty="0"/>
              <a:t>: </a:t>
            </a:r>
            <a:r>
              <a:rPr lang="en-GB" sz="1800" dirty="0" err="1"/>
              <a:t>Ricercatori</a:t>
            </a:r>
            <a:r>
              <a:rPr lang="en-GB" sz="1800" dirty="0"/>
              <a:t> (Clementina </a:t>
            </a:r>
            <a:r>
              <a:rPr lang="en-GB" sz="1800" dirty="0" err="1"/>
              <a:t>Agodi</a:t>
            </a:r>
            <a:r>
              <a:rPr lang="en-GB" sz="1800" dirty="0"/>
              <a:t>), TA (Marino </a:t>
            </a:r>
            <a:r>
              <a:rPr lang="en-GB" sz="1800" dirty="0" err="1"/>
              <a:t>Nicoletto</a:t>
            </a:r>
            <a:r>
              <a:rPr lang="en-GB" sz="1800" dirty="0"/>
              <a:t>)</a:t>
            </a:r>
          </a:p>
          <a:p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058A-B179-FEC4-263A-2313CA8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67930-47C2-802A-DF52-5CC64D29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 Cardini / INFN Cagliari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A71E9-6690-EE91-56B3-536E46FD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44D-CDDE-884A-880E-29BB5DEDC175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187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5854</TotalTime>
  <Words>1218</Words>
  <Application>Microsoft Macintosh PowerPoint</Application>
  <PresentationFormat>Widescreen</PresentationFormat>
  <Paragraphs>173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Lato</vt:lpstr>
      <vt:lpstr>Office Theme</vt:lpstr>
      <vt:lpstr>Consiglio di Sezione 29 maggio 2023</vt:lpstr>
      <vt:lpstr>News del 27 aprile</vt:lpstr>
      <vt:lpstr>News del 27 aprile</vt:lpstr>
      <vt:lpstr>News del 27 aprile</vt:lpstr>
      <vt:lpstr>News del 27 aprile</vt:lpstr>
      <vt:lpstr>News del 27 aprile</vt:lpstr>
      <vt:lpstr>News del 27aprile</vt:lpstr>
      <vt:lpstr>CD del 28 aprile</vt:lpstr>
      <vt:lpstr>News del 25 maggio</vt:lpstr>
      <vt:lpstr>News del 25 maggio</vt:lpstr>
      <vt:lpstr>News del 25 maggio</vt:lpstr>
      <vt:lpstr>News del 25 maggio</vt:lpstr>
      <vt:lpstr>News del 25 maggio</vt:lpstr>
      <vt:lpstr>CD del 26 maggio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Alessandro Cardini</dc:creator>
  <cp:lastModifiedBy>Alessandro Cardini</cp:lastModifiedBy>
  <cp:revision>277</cp:revision>
  <cp:lastPrinted>2023-01-31T08:49:16Z</cp:lastPrinted>
  <dcterms:created xsi:type="dcterms:W3CDTF">2022-12-12T09:36:01Z</dcterms:created>
  <dcterms:modified xsi:type="dcterms:W3CDTF">2023-05-29T07:14:12Z</dcterms:modified>
</cp:coreProperties>
</file>