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6" r:id="rId4"/>
    <p:sldId id="273" r:id="rId5"/>
    <p:sldId id="274" r:id="rId6"/>
    <p:sldId id="275" r:id="rId7"/>
    <p:sldId id="276" r:id="rId8"/>
    <p:sldId id="257" r:id="rId9"/>
    <p:sldId id="261" r:id="rId10"/>
    <p:sldId id="258" r:id="rId11"/>
    <p:sldId id="262" r:id="rId12"/>
    <p:sldId id="265" r:id="rId13"/>
    <p:sldId id="266" r:id="rId14"/>
    <p:sldId id="259" r:id="rId15"/>
    <p:sldId id="263" r:id="rId16"/>
    <p:sldId id="260" r:id="rId17"/>
    <p:sldId id="264" r:id="rId18"/>
    <p:sldId id="267" r:id="rId19"/>
    <p:sldId id="268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536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52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43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21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29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957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29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4606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656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7038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9022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D4AD-24F0-463C-9600-945C5D36B9A4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A23AB-828A-404F-A2C4-C57ACBECC7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48405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47" Type="http://schemas.openxmlformats.org/officeDocument/2006/relationships/tags" Target="../tags/tag113.xml"/><Relationship Id="rId50" Type="http://schemas.openxmlformats.org/officeDocument/2006/relationships/tags" Target="../tags/tag116.xml"/><Relationship Id="rId55" Type="http://schemas.openxmlformats.org/officeDocument/2006/relationships/tags" Target="../tags/tag121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9" Type="http://schemas.openxmlformats.org/officeDocument/2006/relationships/tags" Target="../tags/tag95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53" Type="http://schemas.openxmlformats.org/officeDocument/2006/relationships/tags" Target="../tags/tag119.xml"/><Relationship Id="rId58" Type="http://schemas.openxmlformats.org/officeDocument/2006/relationships/tags" Target="../tags/tag124.xml"/><Relationship Id="rId5" Type="http://schemas.openxmlformats.org/officeDocument/2006/relationships/tags" Target="../tags/tag71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Relationship Id="rId48" Type="http://schemas.openxmlformats.org/officeDocument/2006/relationships/tags" Target="../tags/tag114.xml"/><Relationship Id="rId56" Type="http://schemas.openxmlformats.org/officeDocument/2006/relationships/tags" Target="../tags/tag122.xml"/><Relationship Id="rId8" Type="http://schemas.openxmlformats.org/officeDocument/2006/relationships/tags" Target="../tags/tag74.xml"/><Relationship Id="rId51" Type="http://schemas.openxmlformats.org/officeDocument/2006/relationships/tags" Target="../tags/tag117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tags" Target="../tags/tag112.xml"/><Relationship Id="rId59" Type="http://schemas.openxmlformats.org/officeDocument/2006/relationships/tags" Target="../tags/tag125.xml"/><Relationship Id="rId20" Type="http://schemas.openxmlformats.org/officeDocument/2006/relationships/tags" Target="../tags/tag86.xml"/><Relationship Id="rId41" Type="http://schemas.openxmlformats.org/officeDocument/2006/relationships/tags" Target="../tags/tag107.xml"/><Relationship Id="rId54" Type="http://schemas.openxmlformats.org/officeDocument/2006/relationships/tags" Target="../tags/tag120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tags" Target="../tags/tag115.xml"/><Relationship Id="rId57" Type="http://schemas.openxmlformats.org/officeDocument/2006/relationships/tags" Target="../tags/tag123.xml"/><Relationship Id="rId10" Type="http://schemas.openxmlformats.org/officeDocument/2006/relationships/tags" Target="../tags/tag76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tags" Target="../tags/tag118.xml"/><Relationship Id="rId60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tags" Target="../tags/tag154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slideLayout" Target="../slideLayouts/slideLayout24.xml"/><Relationship Id="rId8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85.xml"/><Relationship Id="rId21" Type="http://schemas.openxmlformats.org/officeDocument/2006/relationships/tags" Target="../tags/tag180.xml"/><Relationship Id="rId42" Type="http://schemas.openxmlformats.org/officeDocument/2006/relationships/tags" Target="../tags/tag201.xml"/><Relationship Id="rId47" Type="http://schemas.openxmlformats.org/officeDocument/2006/relationships/tags" Target="../tags/tag206.xml"/><Relationship Id="rId63" Type="http://schemas.openxmlformats.org/officeDocument/2006/relationships/tags" Target="../tags/tag222.xml"/><Relationship Id="rId68" Type="http://schemas.openxmlformats.org/officeDocument/2006/relationships/tags" Target="../tags/tag227.xml"/><Relationship Id="rId7" Type="http://schemas.openxmlformats.org/officeDocument/2006/relationships/tags" Target="../tags/tag166.xml"/><Relationship Id="rId71" Type="http://schemas.openxmlformats.org/officeDocument/2006/relationships/tags" Target="../tags/tag230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9" Type="http://schemas.openxmlformats.org/officeDocument/2006/relationships/tags" Target="../tags/tag188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tags" Target="../tags/tag191.xml"/><Relationship Id="rId37" Type="http://schemas.openxmlformats.org/officeDocument/2006/relationships/tags" Target="../tags/tag196.xml"/><Relationship Id="rId40" Type="http://schemas.openxmlformats.org/officeDocument/2006/relationships/tags" Target="../tags/tag199.xml"/><Relationship Id="rId45" Type="http://schemas.openxmlformats.org/officeDocument/2006/relationships/tags" Target="../tags/tag204.xml"/><Relationship Id="rId53" Type="http://schemas.openxmlformats.org/officeDocument/2006/relationships/tags" Target="../tags/tag212.xml"/><Relationship Id="rId58" Type="http://schemas.openxmlformats.org/officeDocument/2006/relationships/tags" Target="../tags/tag217.xml"/><Relationship Id="rId66" Type="http://schemas.openxmlformats.org/officeDocument/2006/relationships/tags" Target="../tags/tag225.xml"/><Relationship Id="rId5" Type="http://schemas.openxmlformats.org/officeDocument/2006/relationships/tags" Target="../tags/tag164.xml"/><Relationship Id="rId61" Type="http://schemas.openxmlformats.org/officeDocument/2006/relationships/tags" Target="../tags/tag220.xml"/><Relationship Id="rId19" Type="http://schemas.openxmlformats.org/officeDocument/2006/relationships/tags" Target="../tags/tag17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tags" Target="../tags/tag186.xml"/><Relationship Id="rId30" Type="http://schemas.openxmlformats.org/officeDocument/2006/relationships/tags" Target="../tags/tag189.xml"/><Relationship Id="rId35" Type="http://schemas.openxmlformats.org/officeDocument/2006/relationships/tags" Target="../tags/tag194.xml"/><Relationship Id="rId43" Type="http://schemas.openxmlformats.org/officeDocument/2006/relationships/tags" Target="../tags/tag202.xml"/><Relationship Id="rId48" Type="http://schemas.openxmlformats.org/officeDocument/2006/relationships/tags" Target="../tags/tag207.xml"/><Relationship Id="rId56" Type="http://schemas.openxmlformats.org/officeDocument/2006/relationships/tags" Target="../tags/tag215.xml"/><Relationship Id="rId64" Type="http://schemas.openxmlformats.org/officeDocument/2006/relationships/tags" Target="../tags/tag223.xml"/><Relationship Id="rId69" Type="http://schemas.openxmlformats.org/officeDocument/2006/relationships/tags" Target="../tags/tag228.xml"/><Relationship Id="rId8" Type="http://schemas.openxmlformats.org/officeDocument/2006/relationships/tags" Target="../tags/tag167.xml"/><Relationship Id="rId51" Type="http://schemas.openxmlformats.org/officeDocument/2006/relationships/tags" Target="../tags/tag210.xml"/><Relationship Id="rId72" Type="http://schemas.openxmlformats.org/officeDocument/2006/relationships/slideLayout" Target="../slideLayouts/slideLayout24.xml"/><Relationship Id="rId3" Type="http://schemas.openxmlformats.org/officeDocument/2006/relationships/tags" Target="../tags/tag162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tags" Target="../tags/tag184.xml"/><Relationship Id="rId33" Type="http://schemas.openxmlformats.org/officeDocument/2006/relationships/tags" Target="../tags/tag192.xml"/><Relationship Id="rId38" Type="http://schemas.openxmlformats.org/officeDocument/2006/relationships/tags" Target="../tags/tag197.xml"/><Relationship Id="rId46" Type="http://schemas.openxmlformats.org/officeDocument/2006/relationships/tags" Target="../tags/tag205.xml"/><Relationship Id="rId59" Type="http://schemas.openxmlformats.org/officeDocument/2006/relationships/tags" Target="../tags/tag218.xml"/><Relationship Id="rId67" Type="http://schemas.openxmlformats.org/officeDocument/2006/relationships/tags" Target="../tags/tag226.xml"/><Relationship Id="rId20" Type="http://schemas.openxmlformats.org/officeDocument/2006/relationships/tags" Target="../tags/tag179.xml"/><Relationship Id="rId41" Type="http://schemas.openxmlformats.org/officeDocument/2006/relationships/tags" Target="../tags/tag200.xml"/><Relationship Id="rId54" Type="http://schemas.openxmlformats.org/officeDocument/2006/relationships/tags" Target="../tags/tag213.xml"/><Relationship Id="rId62" Type="http://schemas.openxmlformats.org/officeDocument/2006/relationships/tags" Target="../tags/tag221.xml"/><Relationship Id="rId70" Type="http://schemas.openxmlformats.org/officeDocument/2006/relationships/tags" Target="../tags/tag229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tags" Target="../tags/tag187.xml"/><Relationship Id="rId36" Type="http://schemas.openxmlformats.org/officeDocument/2006/relationships/tags" Target="../tags/tag195.xml"/><Relationship Id="rId49" Type="http://schemas.openxmlformats.org/officeDocument/2006/relationships/tags" Target="../tags/tag208.xml"/><Relationship Id="rId57" Type="http://schemas.openxmlformats.org/officeDocument/2006/relationships/tags" Target="../tags/tag216.xml"/><Relationship Id="rId10" Type="http://schemas.openxmlformats.org/officeDocument/2006/relationships/tags" Target="../tags/tag169.xml"/><Relationship Id="rId31" Type="http://schemas.openxmlformats.org/officeDocument/2006/relationships/tags" Target="../tags/tag190.xml"/><Relationship Id="rId44" Type="http://schemas.openxmlformats.org/officeDocument/2006/relationships/tags" Target="../tags/tag203.xml"/><Relationship Id="rId52" Type="http://schemas.openxmlformats.org/officeDocument/2006/relationships/tags" Target="../tags/tag211.xml"/><Relationship Id="rId60" Type="http://schemas.openxmlformats.org/officeDocument/2006/relationships/tags" Target="../tags/tag219.xml"/><Relationship Id="rId65" Type="http://schemas.openxmlformats.org/officeDocument/2006/relationships/tags" Target="../tags/tag224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39" Type="http://schemas.openxmlformats.org/officeDocument/2006/relationships/tags" Target="../tags/tag198.xml"/><Relationship Id="rId34" Type="http://schemas.openxmlformats.org/officeDocument/2006/relationships/tags" Target="../tags/tag193.xml"/><Relationship Id="rId50" Type="http://schemas.openxmlformats.org/officeDocument/2006/relationships/tags" Target="../tags/tag209.xml"/><Relationship Id="rId55" Type="http://schemas.openxmlformats.org/officeDocument/2006/relationships/tags" Target="../tags/tag2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48005" y="503555"/>
            <a:ext cx="11101070" cy="2079625"/>
          </a:xfrm>
        </p:spPr>
        <p:txBody>
          <a:bodyPr>
            <a:normAutofit/>
          </a:bodyPr>
          <a:lstStyle/>
          <a:p>
            <a:r>
              <a:rPr lang="en-US" altLang="zh-CN" dirty="0"/>
              <a:t>Charge sharing &amp; high-Z reconstruction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80" y="3150235"/>
            <a:ext cx="9799320" cy="1882775"/>
          </a:xfrm>
        </p:spPr>
        <p:txBody>
          <a:bodyPr/>
          <a:lstStyle/>
          <a:p>
            <a:r>
              <a:rPr lang="en-US" altLang="zh-CN"/>
              <a:t>Wei-Shuai Zhang; Rui Qiao; Ke Gong; Wen-Xi Peng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05CEE59-7DA9-92C3-890C-E20CF1642B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7812" r="8563" b="3517"/>
          <a:stretch/>
        </p:blipFill>
        <p:spPr>
          <a:xfrm>
            <a:off x="6430486" y="3180191"/>
            <a:ext cx="5225144" cy="36403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19BDC0-CC5F-B6CB-D8BE-9678B7628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8388" r="9139" b="3950"/>
          <a:stretch/>
        </p:blipFill>
        <p:spPr>
          <a:xfrm>
            <a:off x="746719" y="3221757"/>
            <a:ext cx="5170740" cy="358280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6634577-F150-B583-A567-B73E8CDACF44}"/>
              </a:ext>
            </a:extLst>
          </p:cNvPr>
          <p:cNvGrpSpPr/>
          <p:nvPr/>
        </p:nvGrpSpPr>
        <p:grpSpPr>
          <a:xfrm>
            <a:off x="3416975" y="-23750"/>
            <a:ext cx="4504127" cy="3146339"/>
            <a:chOff x="91885" y="401777"/>
            <a:chExt cx="4504127" cy="314633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3C80A96-4246-B96C-DC34-25A04CCA6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7968" r="9685" b="3579"/>
            <a:stretch/>
          </p:blipFill>
          <p:spPr>
            <a:xfrm>
              <a:off x="91885" y="401777"/>
              <a:ext cx="4504127" cy="3146339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69A4CCA-A356-5EDF-0165-CD4BBE261699}"/>
                </a:ext>
              </a:extLst>
            </p:cNvPr>
            <p:cNvSpPr txBox="1"/>
            <p:nvPr/>
          </p:nvSpPr>
          <p:spPr>
            <a:xfrm>
              <a:off x="964864" y="642452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Section0_60um_0ohm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0" name="灯片编号占位符 11">
            <a:extLst>
              <a:ext uri="{FF2B5EF4-FFF2-40B4-BE49-F238E27FC236}">
                <a16:creationId xmlns:a16="http://schemas.microsoft.com/office/drawing/2014/main" id="{615B61F6-6CCD-CA96-E8B0-43514230B0C3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74E7120E-7322-F043-2BB9-E06D3DDA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95004"/>
            <a:ext cx="8413668" cy="1750086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0 channel saturated</a:t>
            </a:r>
            <a:br>
              <a:rPr lang="en-US" altLang="zh-CN" sz="2400" b="1" dirty="0"/>
            </a:b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39B4AFD-4CF2-6F6A-E780-5980B23CF360}"/>
              </a:ext>
            </a:extLst>
          </p:cNvPr>
          <p:cNvCxnSpPr/>
          <p:nvPr/>
        </p:nvCxnSpPr>
        <p:spPr>
          <a:xfrm flipH="1">
            <a:off x="5302332" y="961901"/>
            <a:ext cx="1888177" cy="258288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6361683-6C63-FA03-4CBB-FE40D6447A8F}"/>
              </a:ext>
            </a:extLst>
          </p:cNvPr>
          <p:cNvCxnSpPr/>
          <p:nvPr/>
        </p:nvCxnSpPr>
        <p:spPr>
          <a:xfrm>
            <a:off x="7653647" y="727771"/>
            <a:ext cx="694461" cy="35210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F32B781-098F-67DC-1031-F9C1338B9B3B}"/>
              </a:ext>
            </a:extLst>
          </p:cNvPr>
          <p:cNvSpPr txBox="1"/>
          <p:nvPr/>
        </p:nvSpPr>
        <p:spPr>
          <a:xfrm>
            <a:off x="1306286" y="3616036"/>
            <a:ext cx="119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69C5EA-3C01-16E5-4FAD-470D395F4DB5}"/>
              </a:ext>
            </a:extLst>
          </p:cNvPr>
          <p:cNvSpPr txBox="1"/>
          <p:nvPr/>
        </p:nvSpPr>
        <p:spPr>
          <a:xfrm>
            <a:off x="6947764" y="3562148"/>
            <a:ext cx="119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8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81BC59D-2E40-7DDF-F2BE-D4DC89C48D35}"/>
              </a:ext>
            </a:extLst>
          </p:cNvPr>
          <p:cNvGrpSpPr/>
          <p:nvPr/>
        </p:nvGrpSpPr>
        <p:grpSpPr>
          <a:xfrm>
            <a:off x="3535928" y="0"/>
            <a:ext cx="4552197" cy="3177473"/>
            <a:chOff x="6270511" y="3643337"/>
            <a:chExt cx="4552197" cy="317747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97FDD63-82DE-C6AA-9AD4-646285FAC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" t="7812" r="9484" b="3409"/>
            <a:stretch/>
          </p:blipFill>
          <p:spPr>
            <a:xfrm>
              <a:off x="6270511" y="3643337"/>
              <a:ext cx="4552197" cy="317747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23CD7B7-FD60-9A11-F72B-B90306DB5530}"/>
                </a:ext>
              </a:extLst>
            </p:cNvPr>
            <p:cNvSpPr txBox="1"/>
            <p:nvPr/>
          </p:nvSpPr>
          <p:spPr>
            <a:xfrm>
              <a:off x="7335026" y="3888104"/>
              <a:ext cx="277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Section5_25um_100pF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7" name="标题 1">
            <a:extLst>
              <a:ext uri="{FF2B5EF4-FFF2-40B4-BE49-F238E27FC236}">
                <a16:creationId xmlns:a16="http://schemas.microsoft.com/office/drawing/2014/main" id="{252E2C22-21F6-1ED1-355E-A5215304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95004"/>
            <a:ext cx="8413668" cy="1750086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br>
              <a:rPr lang="en-US" altLang="zh-CN" sz="2400" b="1" dirty="0"/>
            </a:b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灯片编号占位符 11">
            <a:extLst>
              <a:ext uri="{FF2B5EF4-FFF2-40B4-BE49-F238E27FC236}">
                <a16:creationId xmlns:a16="http://schemas.microsoft.com/office/drawing/2014/main" id="{48CC738A-9CB0-E4FC-0D33-B9CCA963BD7D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54EE8B6-33C0-7160-FF8E-6015B450E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7955" r="8851" b="3733"/>
          <a:stretch/>
        </p:blipFill>
        <p:spPr>
          <a:xfrm>
            <a:off x="807521" y="3224150"/>
            <a:ext cx="5241472" cy="3633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F9E470-7B4A-29E0-469D-0F1F6C86EA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7630" r="8923" b="2219"/>
          <a:stretch/>
        </p:blipFill>
        <p:spPr>
          <a:xfrm>
            <a:off x="6252359" y="3224150"/>
            <a:ext cx="5373706" cy="3835730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F656C70-009E-72D7-0EDB-2842AD1FB2AC}"/>
              </a:ext>
            </a:extLst>
          </p:cNvPr>
          <p:cNvCxnSpPr/>
          <p:nvPr/>
        </p:nvCxnSpPr>
        <p:spPr>
          <a:xfrm flipH="1">
            <a:off x="5575465" y="1050966"/>
            <a:ext cx="1888177" cy="258288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A66EA29-589E-5CA7-DAD2-45ECB6B756F5}"/>
              </a:ext>
            </a:extLst>
          </p:cNvPr>
          <p:cNvCxnSpPr/>
          <p:nvPr/>
        </p:nvCxnSpPr>
        <p:spPr>
          <a:xfrm>
            <a:off x="7653647" y="727771"/>
            <a:ext cx="694461" cy="35210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5FD8C9F-7A3B-D44B-84C8-6E1A5F8ED2F7}"/>
              </a:ext>
            </a:extLst>
          </p:cNvPr>
          <p:cNvSpPr txBox="1"/>
          <p:nvPr/>
        </p:nvSpPr>
        <p:spPr>
          <a:xfrm>
            <a:off x="1306286" y="3616036"/>
            <a:ext cx="119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4DEF31-58E8-531A-673B-BD0E6BAA2D01}"/>
              </a:ext>
            </a:extLst>
          </p:cNvPr>
          <p:cNvSpPr txBox="1"/>
          <p:nvPr/>
        </p:nvSpPr>
        <p:spPr>
          <a:xfrm>
            <a:off x="6947764" y="3562148"/>
            <a:ext cx="119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Z=8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0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29A822E3-3C55-501D-005B-4B16064B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" y="0"/>
            <a:ext cx="10018813" cy="1529837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Reconstruction of the charge spectrum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301D658-DC76-5D50-9715-C75918298E63}"/>
              </a:ext>
            </a:extLst>
          </p:cNvPr>
          <p:cNvGrpSpPr/>
          <p:nvPr/>
        </p:nvGrpSpPr>
        <p:grpSpPr>
          <a:xfrm>
            <a:off x="501684" y="413749"/>
            <a:ext cx="5998482" cy="3149709"/>
            <a:chOff x="397825" y="413750"/>
            <a:chExt cx="5998482" cy="314970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4F46F78-1363-F6A5-EB58-F24A7FC9E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t="7812" r="9428" b="3409"/>
            <a:stretch/>
          </p:blipFill>
          <p:spPr>
            <a:xfrm>
              <a:off x="397825" y="413750"/>
              <a:ext cx="4476997" cy="3149709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7E5F46E-1108-54A5-09E4-717033E39BEC}"/>
                </a:ext>
              </a:extLst>
            </p:cNvPr>
            <p:cNvSpPr txBox="1"/>
            <p:nvPr/>
          </p:nvSpPr>
          <p:spPr>
            <a:xfrm>
              <a:off x="3141298" y="665596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Section0_60um_0ohm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336DAB3-8FF9-8EB9-19E3-C9A022F5AAF4}"/>
              </a:ext>
            </a:extLst>
          </p:cNvPr>
          <p:cNvGrpSpPr/>
          <p:nvPr/>
        </p:nvGrpSpPr>
        <p:grpSpPr>
          <a:xfrm>
            <a:off x="501685" y="3625111"/>
            <a:ext cx="5382540" cy="3232890"/>
            <a:chOff x="6386526" y="357416"/>
            <a:chExt cx="5586362" cy="326237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6014B01-6FCC-C815-7FBB-7536A0D31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7811" r="9644" b="3441"/>
            <a:stretch/>
          </p:blipFill>
          <p:spPr>
            <a:xfrm>
              <a:off x="6386526" y="357416"/>
              <a:ext cx="4630887" cy="326237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6370584-0DCD-8A5D-4DC0-A714EFC83533}"/>
                </a:ext>
              </a:extLst>
            </p:cNvPr>
            <p:cNvSpPr txBox="1"/>
            <p:nvPr/>
          </p:nvSpPr>
          <p:spPr>
            <a:xfrm>
              <a:off x="9407235" y="745061"/>
              <a:ext cx="2565653" cy="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Section2_60um_47pF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DA94AD64-FF20-5865-F9B1-CE31959D35F8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360DAF-7222-97E3-A8FC-A4600F8456A7}"/>
              </a:ext>
            </a:extLst>
          </p:cNvPr>
          <p:cNvGrpSpPr/>
          <p:nvPr/>
        </p:nvGrpSpPr>
        <p:grpSpPr>
          <a:xfrm>
            <a:off x="6956052" y="331513"/>
            <a:ext cx="4975761" cy="3266678"/>
            <a:chOff x="6555179" y="334720"/>
            <a:chExt cx="4975761" cy="32666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983BBA5-6CF8-41A6-99FA-C514CB6F4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t="7812" r="9428" b="3182"/>
            <a:stretch/>
          </p:blipFill>
          <p:spPr>
            <a:xfrm>
              <a:off x="6555179" y="334720"/>
              <a:ext cx="4631377" cy="326667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7FB5280-2A21-B2A7-4209-3B3ABE44148A}"/>
                </a:ext>
              </a:extLst>
            </p:cNvPr>
            <p:cNvSpPr txBox="1"/>
            <p:nvPr/>
          </p:nvSpPr>
          <p:spPr>
            <a:xfrm>
              <a:off x="8753583" y="573200"/>
              <a:ext cx="277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Section4_60um_100pF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EF6FA47-9DBF-2F5D-730F-BA06DC12DBC6}"/>
              </a:ext>
            </a:extLst>
          </p:cNvPr>
          <p:cNvGrpSpPr/>
          <p:nvPr/>
        </p:nvGrpSpPr>
        <p:grpSpPr>
          <a:xfrm>
            <a:off x="6956051" y="3592253"/>
            <a:ext cx="5540175" cy="3263940"/>
            <a:chOff x="231575" y="409772"/>
            <a:chExt cx="5540175" cy="326394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2FAC33D-3FD1-AFB2-1445-2BD583B9B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" t="7737" r="9571" b="3627"/>
            <a:stretch/>
          </p:blipFill>
          <p:spPr>
            <a:xfrm>
              <a:off x="231575" y="409772"/>
              <a:ext cx="4630887" cy="3263940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85E1721-D6B0-55AC-8FAC-E9AE065615BE}"/>
                </a:ext>
              </a:extLst>
            </p:cNvPr>
            <p:cNvSpPr txBox="1"/>
            <p:nvPr/>
          </p:nvSpPr>
          <p:spPr>
            <a:xfrm>
              <a:off x="2516741" y="791019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Section3_60um_20pF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3F42E679-C8FE-5FE1-C579-991A7EE3EF2D}"/>
              </a:ext>
            </a:extLst>
          </p:cNvPr>
          <p:cNvGrpSpPr/>
          <p:nvPr/>
        </p:nvGrpSpPr>
        <p:grpSpPr>
          <a:xfrm>
            <a:off x="394654" y="3679333"/>
            <a:ext cx="5364878" cy="3095540"/>
            <a:chOff x="6445572" y="3608146"/>
            <a:chExt cx="5420591" cy="324985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B634835-93A3-1053-CEA6-FCA442D5C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8" t="7812" r="9466" b="3442"/>
            <a:stretch/>
          </p:blipFill>
          <p:spPr>
            <a:xfrm>
              <a:off x="6445572" y="3608146"/>
              <a:ext cx="4630887" cy="3249854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BFD6B5E-848F-08C5-B547-4B875FA0EA21}"/>
                </a:ext>
              </a:extLst>
            </p:cNvPr>
            <p:cNvSpPr txBox="1"/>
            <p:nvPr/>
          </p:nvSpPr>
          <p:spPr>
            <a:xfrm>
              <a:off x="9407235" y="3899441"/>
              <a:ext cx="2458928" cy="38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Section7_25um_47pF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id="{A8439109-E154-63AA-D08A-12BA9124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89"/>
            <a:ext cx="9583387" cy="1389851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Reconstruction of the charge spectrum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323EB6-018A-0929-0E12-FBC3357E174F}"/>
              </a:ext>
            </a:extLst>
          </p:cNvPr>
          <p:cNvGrpSpPr/>
          <p:nvPr/>
        </p:nvGrpSpPr>
        <p:grpSpPr>
          <a:xfrm>
            <a:off x="6721667" y="3615848"/>
            <a:ext cx="6151753" cy="3242152"/>
            <a:chOff x="231575" y="3613274"/>
            <a:chExt cx="6151753" cy="324215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E2E58E4-0216-F508-E18A-7E987AE25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9" t="6873" r="9212" b="3181"/>
            <a:stretch/>
          </p:blipFill>
          <p:spPr>
            <a:xfrm>
              <a:off x="231575" y="3613274"/>
              <a:ext cx="4571993" cy="324215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04D731F-797B-55A7-84E8-BC0FD600F829}"/>
                </a:ext>
              </a:extLst>
            </p:cNvPr>
            <p:cNvSpPr txBox="1"/>
            <p:nvPr/>
          </p:nvSpPr>
          <p:spPr>
            <a:xfrm>
              <a:off x="3128319" y="3936685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Section6_25um_20pF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7BD214B-B115-9195-6203-CC6DF0351523}"/>
              </a:ext>
            </a:extLst>
          </p:cNvPr>
          <p:cNvGrpSpPr/>
          <p:nvPr/>
        </p:nvGrpSpPr>
        <p:grpSpPr>
          <a:xfrm>
            <a:off x="6721667" y="410426"/>
            <a:ext cx="5579424" cy="3241529"/>
            <a:chOff x="6555178" y="3634054"/>
            <a:chExt cx="5579424" cy="324152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2459508-5703-6DD8-D370-A775009E9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" t="7812" r="9356" b="3412"/>
            <a:stretch/>
          </p:blipFill>
          <p:spPr>
            <a:xfrm>
              <a:off x="6555178" y="3634054"/>
              <a:ext cx="4631377" cy="324152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CF85485-E0F7-A8D8-A30C-1E76EFDF45EE}"/>
                </a:ext>
              </a:extLst>
            </p:cNvPr>
            <p:cNvSpPr txBox="1"/>
            <p:nvPr/>
          </p:nvSpPr>
          <p:spPr>
            <a:xfrm>
              <a:off x="9357245" y="3997840"/>
              <a:ext cx="277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Section5_25um_100pF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AA79F200-E799-DE0E-B927-38749C3046AA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0B8A00-579B-66D7-21FA-8D6AD5D8C8AF}"/>
              </a:ext>
            </a:extLst>
          </p:cNvPr>
          <p:cNvGrpSpPr/>
          <p:nvPr/>
        </p:nvGrpSpPr>
        <p:grpSpPr>
          <a:xfrm>
            <a:off x="388905" y="442429"/>
            <a:ext cx="5555507" cy="3236904"/>
            <a:chOff x="338773" y="3567658"/>
            <a:chExt cx="5555507" cy="323690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4B0133A-2599-1B56-B8D2-82D9BD1C4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" t="6980" r="9356" b="2976"/>
            <a:stretch/>
          </p:blipFill>
          <p:spPr>
            <a:xfrm>
              <a:off x="338773" y="3567658"/>
              <a:ext cx="4571348" cy="3236904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015B620-1E89-5786-B68B-AEFFF48D15C8}"/>
                </a:ext>
              </a:extLst>
            </p:cNvPr>
            <p:cNvSpPr txBox="1"/>
            <p:nvPr/>
          </p:nvSpPr>
          <p:spPr>
            <a:xfrm>
              <a:off x="3205509" y="3899441"/>
              <a:ext cx="268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Section9_25um_0ohm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14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6E2CDAFC-D6F2-77C0-1641-37E0A4ED64CD}"/>
              </a:ext>
            </a:extLst>
          </p:cNvPr>
          <p:cNvGrpSpPr/>
          <p:nvPr/>
        </p:nvGrpSpPr>
        <p:grpSpPr>
          <a:xfrm>
            <a:off x="6632447" y="3613015"/>
            <a:ext cx="4589746" cy="3207675"/>
            <a:chOff x="178131" y="425647"/>
            <a:chExt cx="4702627" cy="309833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75D47B6-0F3B-ECCB-4E60-B800BD10B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t="7811" r="4161" b="3843"/>
            <a:stretch/>
          </p:blipFill>
          <p:spPr>
            <a:xfrm>
              <a:off x="178131" y="425647"/>
              <a:ext cx="4702627" cy="309833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2BB8D94-EA57-B64E-551B-DC97D17370FF}"/>
                </a:ext>
              </a:extLst>
            </p:cNvPr>
            <p:cNvSpPr txBox="1"/>
            <p:nvPr/>
          </p:nvSpPr>
          <p:spPr>
            <a:xfrm>
              <a:off x="658252" y="658462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Section3_60um_20pF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8" name="标题 1">
            <a:extLst>
              <a:ext uri="{FF2B5EF4-FFF2-40B4-BE49-F238E27FC236}">
                <a16:creationId xmlns:a16="http://schemas.microsoft.com/office/drawing/2014/main" id="{354AB083-8A0E-B0CE-5216-F099C8F4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" y="1"/>
            <a:ext cx="8585952" cy="1591238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Charge resolution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BF6A3A-0C3D-F5DE-19A8-4C43C858814D}"/>
              </a:ext>
            </a:extLst>
          </p:cNvPr>
          <p:cNvGrpSpPr/>
          <p:nvPr/>
        </p:nvGrpSpPr>
        <p:grpSpPr>
          <a:xfrm>
            <a:off x="817428" y="442429"/>
            <a:ext cx="4523830" cy="3207675"/>
            <a:chOff x="338447" y="406801"/>
            <a:chExt cx="4857008" cy="325796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4EE055F-E0DA-6A7E-7743-929EC20E5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0" t="6501" r="4170" b="3960"/>
            <a:stretch/>
          </p:blipFill>
          <p:spPr>
            <a:xfrm>
              <a:off x="338447" y="406801"/>
              <a:ext cx="4857008" cy="3257968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0A35450-DA5E-2D43-DE07-C700677E11A5}"/>
                </a:ext>
              </a:extLst>
            </p:cNvPr>
            <p:cNvSpPr txBox="1"/>
            <p:nvPr/>
          </p:nvSpPr>
          <p:spPr>
            <a:xfrm>
              <a:off x="610750" y="745062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Section0_60um_0ohm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94434FB-6FC5-3C21-78F4-8D5E0D2146A6}"/>
              </a:ext>
            </a:extLst>
          </p:cNvPr>
          <p:cNvGrpSpPr/>
          <p:nvPr/>
        </p:nvGrpSpPr>
        <p:grpSpPr>
          <a:xfrm>
            <a:off x="829452" y="3700398"/>
            <a:ext cx="4440223" cy="3032911"/>
            <a:chOff x="6390947" y="568031"/>
            <a:chExt cx="4938810" cy="326448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69053B8-7896-22C4-82D0-C045FF2AD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6" t="7811" r="4089" b="3843"/>
            <a:stretch/>
          </p:blipFill>
          <p:spPr>
            <a:xfrm>
              <a:off x="6390947" y="568031"/>
              <a:ext cx="4938810" cy="3264485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B88C5AE-707D-45FD-B465-E0857479A987}"/>
                </a:ext>
              </a:extLst>
            </p:cNvPr>
            <p:cNvSpPr txBox="1"/>
            <p:nvPr/>
          </p:nvSpPr>
          <p:spPr>
            <a:xfrm>
              <a:off x="6913416" y="745061"/>
              <a:ext cx="2708463" cy="368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Section2_60um_47pF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621AC1E0-35ED-F466-9B62-8231F4C8D02F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14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DC026C-46F3-46B7-877B-E6718C69E0C1}"/>
              </a:ext>
            </a:extLst>
          </p:cNvPr>
          <p:cNvGrpSpPr/>
          <p:nvPr/>
        </p:nvGrpSpPr>
        <p:grpSpPr>
          <a:xfrm>
            <a:off x="6401405" y="405340"/>
            <a:ext cx="4743001" cy="3207675"/>
            <a:chOff x="6311735" y="333089"/>
            <a:chExt cx="4743001" cy="320767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94BFE6C-3336-99BC-34D5-BA7B1108C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t="6234" r="4377" b="3301"/>
            <a:stretch/>
          </p:blipFill>
          <p:spPr>
            <a:xfrm>
              <a:off x="6311735" y="333089"/>
              <a:ext cx="4743001" cy="320767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B5E99B9-3253-E7BE-EF0B-3751A52E9C76}"/>
                </a:ext>
              </a:extLst>
            </p:cNvPr>
            <p:cNvSpPr txBox="1"/>
            <p:nvPr/>
          </p:nvSpPr>
          <p:spPr>
            <a:xfrm>
              <a:off x="6687276" y="593745"/>
              <a:ext cx="277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Section4_60um_100pF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632A8895-2A08-7D82-6290-EEBF9D041DA1}"/>
              </a:ext>
            </a:extLst>
          </p:cNvPr>
          <p:cNvGrpSpPr/>
          <p:nvPr/>
        </p:nvGrpSpPr>
        <p:grpSpPr>
          <a:xfrm>
            <a:off x="380260" y="3575492"/>
            <a:ext cx="5009373" cy="3257968"/>
            <a:chOff x="6335485" y="3600032"/>
            <a:chExt cx="5009373" cy="325796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D2174D0-5CE8-1D6B-61CA-982E7A75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" t="7812" r="3584" b="4275"/>
            <a:stretch/>
          </p:blipFill>
          <p:spPr>
            <a:xfrm>
              <a:off x="6335485" y="3600032"/>
              <a:ext cx="5009373" cy="3257968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A0B1B67-4F00-60B4-8024-C0D228520A01}"/>
                </a:ext>
              </a:extLst>
            </p:cNvPr>
            <p:cNvSpPr txBox="1"/>
            <p:nvPr/>
          </p:nvSpPr>
          <p:spPr>
            <a:xfrm>
              <a:off x="6735287" y="3973339"/>
              <a:ext cx="238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Section7_25um_47pF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" name="标题 1">
            <a:extLst>
              <a:ext uri="{FF2B5EF4-FFF2-40B4-BE49-F238E27FC236}">
                <a16:creationId xmlns:a16="http://schemas.microsoft.com/office/drawing/2014/main" id="{7FEEFFE0-22AE-6E0A-9829-973C3948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" y="-6036"/>
            <a:ext cx="8318665" cy="1548638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Charge resolution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45F5A1-F708-21AA-73AD-A10E236A7F8D}"/>
              </a:ext>
            </a:extLst>
          </p:cNvPr>
          <p:cNvGrpSpPr/>
          <p:nvPr/>
        </p:nvGrpSpPr>
        <p:grpSpPr>
          <a:xfrm>
            <a:off x="6630352" y="3621973"/>
            <a:ext cx="4731264" cy="3170711"/>
            <a:chOff x="178131" y="3633849"/>
            <a:chExt cx="4731264" cy="31707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C9D4EA3-0295-2868-8357-41A3CF55E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t="6980" r="4089" b="3084"/>
            <a:stretch/>
          </p:blipFill>
          <p:spPr>
            <a:xfrm>
              <a:off x="178131" y="3633849"/>
              <a:ext cx="4731264" cy="3170711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3987483-83BA-B68F-C737-CD28FBDC764D}"/>
                </a:ext>
              </a:extLst>
            </p:cNvPr>
            <p:cNvSpPr txBox="1"/>
            <p:nvPr/>
          </p:nvSpPr>
          <p:spPr>
            <a:xfrm>
              <a:off x="722730" y="4019874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Section6_25um_20pF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2044C62-1267-C010-F495-DC5555D781C4}"/>
              </a:ext>
            </a:extLst>
          </p:cNvPr>
          <p:cNvGrpSpPr/>
          <p:nvPr/>
        </p:nvGrpSpPr>
        <p:grpSpPr>
          <a:xfrm>
            <a:off x="6599952" y="301890"/>
            <a:ext cx="4792063" cy="3338982"/>
            <a:chOff x="6311735" y="3524956"/>
            <a:chExt cx="4986706" cy="333304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1187E69-A5D0-2269-438A-32AD4C32C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2" t="6751" r="4160" b="3842"/>
            <a:stretch/>
          </p:blipFill>
          <p:spPr>
            <a:xfrm>
              <a:off x="6311735" y="3524956"/>
              <a:ext cx="4986706" cy="3333044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BCBD786-8765-5E07-C201-9E0E0B313FDE}"/>
                </a:ext>
              </a:extLst>
            </p:cNvPr>
            <p:cNvSpPr txBox="1"/>
            <p:nvPr/>
          </p:nvSpPr>
          <p:spPr>
            <a:xfrm>
              <a:off x="6732798" y="3895442"/>
              <a:ext cx="277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Section5_25um_100pF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AF8C51ED-BFAE-32CD-4DF1-58F25043E500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8B119E0-A578-80E4-F5F1-CCBE03236F14}"/>
              </a:ext>
            </a:extLst>
          </p:cNvPr>
          <p:cNvGrpSpPr/>
          <p:nvPr/>
        </p:nvGrpSpPr>
        <p:grpSpPr>
          <a:xfrm>
            <a:off x="439385" y="367270"/>
            <a:ext cx="4891125" cy="3208222"/>
            <a:chOff x="332507" y="3649778"/>
            <a:chExt cx="4891125" cy="3208222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5BAEDCF-D855-3250-935C-B8B69079E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2" t="7812" r="3655" b="3950"/>
            <a:stretch/>
          </p:blipFill>
          <p:spPr>
            <a:xfrm>
              <a:off x="332507" y="3649778"/>
              <a:ext cx="4891125" cy="320822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C5FA8C6-5AEF-70C9-AC86-833BF3C021CA}"/>
                </a:ext>
              </a:extLst>
            </p:cNvPr>
            <p:cNvSpPr txBox="1"/>
            <p:nvPr/>
          </p:nvSpPr>
          <p:spPr>
            <a:xfrm>
              <a:off x="610750" y="3967402"/>
              <a:ext cx="268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Section9_25um_0ohm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3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19D8DF-C3A9-5A12-7B99-DED8B46DF8AC}"/>
              </a:ext>
            </a:extLst>
          </p:cNvPr>
          <p:cNvSpPr txBox="1"/>
          <p:nvPr/>
        </p:nvSpPr>
        <p:spPr>
          <a:xfrm>
            <a:off x="3600782" y="2721114"/>
            <a:ext cx="6298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/>
              <a:t> 1 channel saturated</a:t>
            </a:r>
            <a:endParaRPr lang="zh-CN" altLang="en-US" sz="4000" dirty="0"/>
          </a:p>
        </p:txBody>
      </p:sp>
      <p:sp>
        <p:nvSpPr>
          <p:cNvPr id="6" name="灯片编号占位符 11">
            <a:extLst>
              <a:ext uri="{FF2B5EF4-FFF2-40B4-BE49-F238E27FC236}">
                <a16:creationId xmlns:a16="http://schemas.microsoft.com/office/drawing/2014/main" id="{D2170F96-EDF3-D16D-CEEA-B493FA0F3D83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86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F2EB3D-0765-551A-CE14-97355B785921}"/>
              </a:ext>
            </a:extLst>
          </p:cNvPr>
          <p:cNvSpPr txBox="1"/>
          <p:nvPr/>
        </p:nvSpPr>
        <p:spPr>
          <a:xfrm>
            <a:off x="114299" y="-57008"/>
            <a:ext cx="102706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b="1" dirty="0"/>
              <a:t> 1 channel saturated——</a:t>
            </a:r>
            <a:r>
              <a:rPr lang="en-US" altLang="zh-CN" sz="2000" b="1" dirty="0">
                <a:solidFill>
                  <a:srgbClr val="FF0000"/>
                </a:solidFill>
              </a:rPr>
              <a:t>Nearly saturated Z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7A9A547-9138-AB8F-0084-8BA2741A6BDB}"/>
              </a:ext>
            </a:extLst>
          </p:cNvPr>
          <p:cNvGrpSpPr/>
          <p:nvPr/>
        </p:nvGrpSpPr>
        <p:grpSpPr>
          <a:xfrm>
            <a:off x="5986751" y="331647"/>
            <a:ext cx="4695103" cy="3187060"/>
            <a:chOff x="234973" y="1634340"/>
            <a:chExt cx="5945688" cy="413112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4A8C83-1DAB-1CFD-706B-35E044965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973" y="1634340"/>
              <a:ext cx="5945688" cy="4131129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5A7F569-1CF5-F9C7-140A-99069D56B00A}"/>
                </a:ext>
              </a:extLst>
            </p:cNvPr>
            <p:cNvSpPr txBox="1"/>
            <p:nvPr/>
          </p:nvSpPr>
          <p:spPr>
            <a:xfrm>
              <a:off x="1872344" y="4823549"/>
              <a:ext cx="3523652" cy="40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Section2_60um_47pF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8DC7EB1-7568-D8F5-71D5-711E86B0E189}"/>
                </a:ext>
              </a:extLst>
            </p:cNvPr>
            <p:cNvSpPr txBox="1"/>
            <p:nvPr/>
          </p:nvSpPr>
          <p:spPr>
            <a:xfrm>
              <a:off x="797131" y="2033051"/>
              <a:ext cx="1682800" cy="620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Z=10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54807FA-61FE-B6AE-5C31-ACEF2F2EE13D}"/>
              </a:ext>
            </a:extLst>
          </p:cNvPr>
          <p:cNvGrpSpPr/>
          <p:nvPr/>
        </p:nvGrpSpPr>
        <p:grpSpPr>
          <a:xfrm>
            <a:off x="667171" y="321810"/>
            <a:ext cx="4461547" cy="3187061"/>
            <a:chOff x="49530" y="1496800"/>
            <a:chExt cx="5573436" cy="390140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3ECBECF-1A4F-C879-0B57-19DBE1CFF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" y="1496800"/>
              <a:ext cx="5573436" cy="390140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3ED154C-8527-ED90-AC37-7536128B12B7}"/>
                </a:ext>
              </a:extLst>
            </p:cNvPr>
            <p:cNvSpPr txBox="1"/>
            <p:nvPr/>
          </p:nvSpPr>
          <p:spPr>
            <a:xfrm>
              <a:off x="1542395" y="4474784"/>
              <a:ext cx="3659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Section3_60um_20pF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8CC62E7-326E-232C-7352-979B27E582B2}"/>
                </a:ext>
              </a:extLst>
            </p:cNvPr>
            <p:cNvSpPr txBox="1"/>
            <p:nvPr/>
          </p:nvSpPr>
          <p:spPr>
            <a:xfrm>
              <a:off x="622961" y="1863774"/>
              <a:ext cx="1281532" cy="565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Z=10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953F423-F461-69F6-3212-2524E4A62B6E}"/>
              </a:ext>
            </a:extLst>
          </p:cNvPr>
          <p:cNvGrpSpPr/>
          <p:nvPr/>
        </p:nvGrpSpPr>
        <p:grpSpPr>
          <a:xfrm>
            <a:off x="3326961" y="3587435"/>
            <a:ext cx="4635902" cy="3270565"/>
            <a:chOff x="65411" y="1463413"/>
            <a:chExt cx="5906836" cy="413738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A93A7F9-3DF2-603C-7C54-D3B0A813B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11" y="1463413"/>
              <a:ext cx="5906836" cy="413738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7A9A317-EA26-BAB7-1A40-94AB6F949944}"/>
                </a:ext>
              </a:extLst>
            </p:cNvPr>
            <p:cNvSpPr txBox="1"/>
            <p:nvPr/>
          </p:nvSpPr>
          <p:spPr>
            <a:xfrm>
              <a:off x="610137" y="1828977"/>
              <a:ext cx="1656226" cy="584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Z=10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24EDF91-9D10-9AE6-06CC-346E1FE7790C}"/>
                </a:ext>
              </a:extLst>
            </p:cNvPr>
            <p:cNvSpPr txBox="1"/>
            <p:nvPr/>
          </p:nvSpPr>
          <p:spPr>
            <a:xfrm>
              <a:off x="1648694" y="4510031"/>
              <a:ext cx="3659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Section4_60um_100pF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灯片编号占位符 11">
            <a:extLst>
              <a:ext uri="{FF2B5EF4-FFF2-40B4-BE49-F238E27FC236}">
                <a16:creationId xmlns:a16="http://schemas.microsoft.com/office/drawing/2014/main" id="{77CC3277-91CD-2886-7077-ED1164662702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97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1">
            <a:extLst>
              <a:ext uri="{FF2B5EF4-FFF2-40B4-BE49-F238E27FC236}">
                <a16:creationId xmlns:a16="http://schemas.microsoft.com/office/drawing/2014/main" id="{BBFD24CD-1D1A-3E64-E3BE-09151BE4B728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18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D955D61-A6B4-7CCB-B76B-5275B06BCEDA}"/>
              </a:ext>
            </a:extLst>
          </p:cNvPr>
          <p:cNvSpPr txBox="1"/>
          <p:nvPr/>
        </p:nvSpPr>
        <p:spPr>
          <a:xfrm>
            <a:off x="114299" y="-57008"/>
            <a:ext cx="102706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b="1" dirty="0"/>
              <a:t> 1 channel saturated——</a:t>
            </a:r>
            <a:r>
              <a:rPr lang="en-US" altLang="zh-CN" sz="2000" b="1" dirty="0">
                <a:solidFill>
                  <a:srgbClr val="FF0000"/>
                </a:solidFill>
              </a:rPr>
              <a:t>Nearly saturated Z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C58D556-6E5B-E586-8B78-5D9CF80C0507}"/>
              </a:ext>
            </a:extLst>
          </p:cNvPr>
          <p:cNvGrpSpPr/>
          <p:nvPr/>
        </p:nvGrpSpPr>
        <p:grpSpPr>
          <a:xfrm>
            <a:off x="538281" y="378748"/>
            <a:ext cx="4514670" cy="3280582"/>
            <a:chOff x="198442" y="1700069"/>
            <a:chExt cx="5507650" cy="380037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7C9EC21-9104-8139-2675-C90D99132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442" y="1700069"/>
              <a:ext cx="5507650" cy="380037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6AF865B-7C2A-EF1E-52AE-167A0FEC47DB}"/>
                </a:ext>
              </a:extLst>
            </p:cNvPr>
            <p:cNvSpPr txBox="1"/>
            <p:nvPr/>
          </p:nvSpPr>
          <p:spPr>
            <a:xfrm>
              <a:off x="625617" y="1944310"/>
              <a:ext cx="12998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Z=10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1F6F2DA-DDAC-392A-2749-FC42F8A3E12B}"/>
                </a:ext>
              </a:extLst>
            </p:cNvPr>
            <p:cNvSpPr txBox="1"/>
            <p:nvPr/>
          </p:nvSpPr>
          <p:spPr>
            <a:xfrm>
              <a:off x="2046517" y="4417084"/>
              <a:ext cx="3659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Section6_25um_20pF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02EA63A-CF27-8F42-7F9D-22E374A4673F}"/>
              </a:ext>
            </a:extLst>
          </p:cNvPr>
          <p:cNvGrpSpPr/>
          <p:nvPr/>
        </p:nvGrpSpPr>
        <p:grpSpPr>
          <a:xfrm>
            <a:off x="6148505" y="343997"/>
            <a:ext cx="4651169" cy="3327928"/>
            <a:chOff x="6263098" y="2428505"/>
            <a:chExt cx="4522550" cy="317665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E9E0E48-E39E-1C18-654C-E8BBF353FAF9}"/>
                </a:ext>
              </a:extLst>
            </p:cNvPr>
            <p:cNvGrpSpPr/>
            <p:nvPr/>
          </p:nvGrpSpPr>
          <p:grpSpPr>
            <a:xfrm>
              <a:off x="6263098" y="2428505"/>
              <a:ext cx="4522550" cy="3176650"/>
              <a:chOff x="6096000" y="1710046"/>
              <a:chExt cx="5653188" cy="3996047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1EF49F94-A860-E43D-389B-F9730C6FA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1710046"/>
                <a:ext cx="5653187" cy="3996047"/>
              </a:xfrm>
              <a:prstGeom prst="rect">
                <a:avLst/>
              </a:prstGeom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D7093D9-345F-7518-3E61-CEB9D54266BE}"/>
                  </a:ext>
                </a:extLst>
              </p:cNvPr>
              <p:cNvSpPr txBox="1"/>
              <p:nvPr/>
            </p:nvSpPr>
            <p:spPr>
              <a:xfrm>
                <a:off x="8089613" y="4575345"/>
                <a:ext cx="3659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B0F0"/>
                    </a:solidFill>
                  </a:rPr>
                  <a:t>Section7_25um_47pF</a:t>
                </a:r>
                <a:endParaRPr lang="zh-CN" altLang="en-US" sz="20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799A41D-C438-0825-90C4-C596EC468BE5}"/>
                </a:ext>
              </a:extLst>
            </p:cNvPr>
            <p:cNvSpPr txBox="1"/>
            <p:nvPr/>
          </p:nvSpPr>
          <p:spPr>
            <a:xfrm>
              <a:off x="6739462" y="2697810"/>
              <a:ext cx="12998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Z=10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9C59FEA-F231-8D99-3D91-E28FC576B510}"/>
              </a:ext>
            </a:extLst>
          </p:cNvPr>
          <p:cNvGrpSpPr/>
          <p:nvPr/>
        </p:nvGrpSpPr>
        <p:grpSpPr>
          <a:xfrm>
            <a:off x="3404509" y="3537852"/>
            <a:ext cx="4461547" cy="3280583"/>
            <a:chOff x="0" y="1527125"/>
            <a:chExt cx="5144093" cy="361489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A76E037-C94D-F287-63EE-ED1FAE134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527125"/>
              <a:ext cx="5144093" cy="361489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5D9071A-0766-87D2-766C-ECD975FE512E}"/>
                </a:ext>
              </a:extLst>
            </p:cNvPr>
            <p:cNvSpPr txBox="1"/>
            <p:nvPr/>
          </p:nvSpPr>
          <p:spPr>
            <a:xfrm>
              <a:off x="502587" y="1826762"/>
              <a:ext cx="10851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Z=10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382504C-E75C-F253-9E8E-601516030B5C}"/>
                </a:ext>
              </a:extLst>
            </p:cNvPr>
            <p:cNvSpPr txBox="1"/>
            <p:nvPr/>
          </p:nvSpPr>
          <p:spPr>
            <a:xfrm>
              <a:off x="1333997" y="4084103"/>
              <a:ext cx="3659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Section5_25um_100pF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06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1">
            <a:extLst>
              <a:ext uri="{FF2B5EF4-FFF2-40B4-BE49-F238E27FC236}">
                <a16:creationId xmlns:a16="http://schemas.microsoft.com/office/drawing/2014/main" id="{78731AB1-ACB6-9CC0-9617-3C94126E2FAF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C603E12-0758-B2B8-B8A6-6B1FBAC0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50465"/>
            <a:ext cx="11406249" cy="1478473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1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To be interpolation in two-dimension 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 err="1">
                <a:solidFill>
                  <a:srgbClr val="FF0000"/>
                </a:solidFill>
              </a:rPr>
              <a:t>good_z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4911DA-8EA9-AA07-060C-355EA14F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28" y="3512242"/>
            <a:ext cx="4766444" cy="334575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AF8EA21-50EB-367D-E260-42E45667F8F3}"/>
              </a:ext>
            </a:extLst>
          </p:cNvPr>
          <p:cNvGrpSpPr/>
          <p:nvPr/>
        </p:nvGrpSpPr>
        <p:grpSpPr>
          <a:xfrm>
            <a:off x="502853" y="386071"/>
            <a:ext cx="4763855" cy="3099458"/>
            <a:chOff x="5922265" y="504702"/>
            <a:chExt cx="4774169" cy="314102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440273-EAEB-60CE-B005-C1D810095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2265" y="504702"/>
              <a:ext cx="4504630" cy="314102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44CC50-A51F-57D7-5F41-A0760CB9E389}"/>
                </a:ext>
              </a:extLst>
            </p:cNvPr>
            <p:cNvSpPr txBox="1"/>
            <p:nvPr/>
          </p:nvSpPr>
          <p:spPr>
            <a:xfrm>
              <a:off x="7766937" y="2797837"/>
              <a:ext cx="2929497" cy="32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Section3_60um_20pF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6DD1299-B1CA-959D-CDBC-6B057A790A35}"/>
              </a:ext>
            </a:extLst>
          </p:cNvPr>
          <p:cNvGrpSpPr/>
          <p:nvPr/>
        </p:nvGrpSpPr>
        <p:grpSpPr>
          <a:xfrm>
            <a:off x="6296445" y="350443"/>
            <a:ext cx="4644671" cy="3141024"/>
            <a:chOff x="613991" y="475012"/>
            <a:chExt cx="4644671" cy="31410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3B0694F-89BA-1DED-4A56-EC8994AAD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991" y="475012"/>
              <a:ext cx="4484354" cy="314102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385D580-57DC-657B-600F-D79D2C7DAB05}"/>
                </a:ext>
              </a:extLst>
            </p:cNvPr>
            <p:cNvSpPr txBox="1"/>
            <p:nvPr/>
          </p:nvSpPr>
          <p:spPr>
            <a:xfrm>
              <a:off x="2476157" y="2786724"/>
              <a:ext cx="2782505" cy="30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Section2_60um_47pF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4A08D5E-4866-5620-F9CE-5FF5D57785A2}"/>
              </a:ext>
            </a:extLst>
          </p:cNvPr>
          <p:cNvSpPr txBox="1"/>
          <p:nvPr/>
        </p:nvSpPr>
        <p:spPr>
          <a:xfrm>
            <a:off x="4021216" y="3794984"/>
            <a:ext cx="2872169" cy="31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Section4_60um_100pF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9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17875"/>
            <a:ext cx="10969200" cy="705600"/>
          </a:xfrm>
        </p:spPr>
        <p:txBody>
          <a:bodyPr/>
          <a:lstStyle/>
          <a:p>
            <a:r>
              <a:rPr lang="en-US" altLang="zh-CN"/>
              <a:t>Background: charge sharing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1795" y="869950"/>
            <a:ext cx="11663680" cy="2163445"/>
            <a:chOff x="617" y="1102"/>
            <a:chExt cx="18368" cy="3407"/>
          </a:xfrm>
        </p:grpSpPr>
        <p:sp>
          <p:nvSpPr>
            <p:cNvPr id="17" name="矩形 16"/>
            <p:cNvSpPr/>
            <p:nvPr>
              <p:custDataLst>
                <p:tags r:id="rId30"/>
              </p:custDataLst>
            </p:nvPr>
          </p:nvSpPr>
          <p:spPr>
            <a:xfrm>
              <a:off x="17965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4th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31"/>
              </p:custDataLst>
            </p:nvPr>
          </p:nvSpPr>
          <p:spPr>
            <a:xfrm>
              <a:off x="16937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32"/>
              </p:custDataLst>
            </p:nvPr>
          </p:nvSpPr>
          <p:spPr>
            <a:xfrm>
              <a:off x="15796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3"/>
              </p:custDataLst>
            </p:nvPr>
          </p:nvSpPr>
          <p:spPr>
            <a:xfrm>
              <a:off x="14769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34"/>
              </p:custDataLst>
            </p:nvPr>
          </p:nvSpPr>
          <p:spPr>
            <a:xfrm>
              <a:off x="13628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2nd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35"/>
              </p:custDataLst>
            </p:nvPr>
          </p:nvSpPr>
          <p:spPr>
            <a:xfrm>
              <a:off x="12600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36"/>
              </p:custDataLst>
            </p:nvPr>
          </p:nvSpPr>
          <p:spPr>
            <a:xfrm>
              <a:off x="11459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1st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37"/>
              </p:custDataLst>
            </p:nvPr>
          </p:nvSpPr>
          <p:spPr>
            <a:xfrm>
              <a:off x="10432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38"/>
              </p:custDataLst>
            </p:nvPr>
          </p:nvSpPr>
          <p:spPr>
            <a:xfrm>
              <a:off x="9291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Seed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39"/>
              </p:custDataLst>
            </p:nvPr>
          </p:nvSpPr>
          <p:spPr>
            <a:xfrm>
              <a:off x="8263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40"/>
              </p:custDataLst>
            </p:nvPr>
          </p:nvSpPr>
          <p:spPr>
            <a:xfrm>
              <a:off x="7122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1st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41"/>
              </p:custDataLst>
            </p:nvPr>
          </p:nvSpPr>
          <p:spPr>
            <a:xfrm>
              <a:off x="6095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42"/>
              </p:custDataLst>
            </p:nvPr>
          </p:nvSpPr>
          <p:spPr>
            <a:xfrm>
              <a:off x="4954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2nd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43"/>
              </p:custDataLst>
            </p:nvPr>
          </p:nvSpPr>
          <p:spPr>
            <a:xfrm>
              <a:off x="3926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44"/>
              </p:custDataLst>
            </p:nvPr>
          </p:nvSpPr>
          <p:spPr>
            <a:xfrm>
              <a:off x="2785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45"/>
              </p:custDataLst>
            </p:nvPr>
          </p:nvSpPr>
          <p:spPr>
            <a:xfrm>
              <a:off x="1758" y="3867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46"/>
              </p:custDataLst>
            </p:nvPr>
          </p:nvSpPr>
          <p:spPr>
            <a:xfrm>
              <a:off x="617" y="3867"/>
              <a:ext cx="1020" cy="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4th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箭头: 下 33"/>
            <p:cNvSpPr/>
            <p:nvPr>
              <p:custDataLst>
                <p:tags r:id="rId47"/>
              </p:custDataLst>
            </p:nvPr>
          </p:nvSpPr>
          <p:spPr>
            <a:xfrm>
              <a:off x="9468" y="1102"/>
              <a:ext cx="666" cy="9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48"/>
              </p:custDataLst>
            </p:nvPr>
          </p:nvSpPr>
          <p:spPr>
            <a:xfrm>
              <a:off x="9845" y="1102"/>
              <a:ext cx="1174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beam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46" y="2268"/>
              <a:ext cx="17711" cy="1496"/>
              <a:chOff x="600446" y="1440000"/>
              <a:chExt cx="11246372" cy="949899"/>
            </a:xfrm>
          </p:grpSpPr>
          <p:cxnSp>
            <p:nvCxnSpPr>
              <p:cNvPr id="52" name="直接连接符 51"/>
              <p:cNvCxnSpPr>
                <a:stCxn id="48" idx="6"/>
              </p:cNvCxnSpPr>
              <p:nvPr>
                <p:custDataLst>
                  <p:tags r:id="rId49"/>
                </p:custDataLst>
              </p:nvPr>
            </p:nvCxnSpPr>
            <p:spPr>
              <a:xfrm flipH="1" flipV="1">
                <a:off x="6250932" y="1551085"/>
                <a:ext cx="5595886" cy="723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37" idx="6"/>
                <a:endCxn id="47" idx="2"/>
              </p:cNvCxnSpPr>
              <p:nvPr>
                <p:custDataLst>
                  <p:tags r:id="rId50"/>
                </p:custDataLst>
              </p:nvPr>
            </p:nvCxnSpPr>
            <p:spPr>
              <a:xfrm flipH="1">
                <a:off x="600446" y="1555186"/>
                <a:ext cx="5766013" cy="7195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>
                <p:custDataLst>
                  <p:tags r:id="rId51"/>
                </p:custDataLst>
              </p:nvPr>
            </p:nvSpPr>
            <p:spPr>
              <a:xfrm>
                <a:off x="6136087" y="1440000"/>
                <a:ext cx="230372" cy="230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4731446" y="1620000"/>
                <a:ext cx="2977169" cy="230372"/>
                <a:chOff x="4731446" y="1605150"/>
                <a:chExt cx="2977169" cy="230372"/>
              </a:xfrm>
            </p:grpSpPr>
            <p:sp>
              <p:nvSpPr>
                <p:cNvPr id="38" name="椭圆 37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4731446" y="160515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9" name="椭圆 38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7478243" y="160515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3354446" y="1800000"/>
                <a:ext cx="5738372" cy="230372"/>
                <a:chOff x="3354446" y="1363554"/>
                <a:chExt cx="5738372" cy="230372"/>
              </a:xfrm>
            </p:grpSpPr>
            <p:sp>
              <p:nvSpPr>
                <p:cNvPr id="41" name="椭圆 40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3354446" y="1363554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2" name="椭圆 41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8862446" y="1363554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1991267" y="1980000"/>
                <a:ext cx="8478551" cy="230372"/>
                <a:chOff x="1991267" y="1363554"/>
                <a:chExt cx="8478551" cy="230372"/>
              </a:xfrm>
            </p:grpSpPr>
            <p:sp>
              <p:nvSpPr>
                <p:cNvPr id="44" name="椭圆 43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1991267" y="1363554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5" name="椭圆 44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10239446" y="1363554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600446" y="2159527"/>
                <a:ext cx="11246372" cy="230372"/>
                <a:chOff x="600446" y="1363554"/>
                <a:chExt cx="11246372" cy="230372"/>
              </a:xfrm>
            </p:grpSpPr>
            <p:sp>
              <p:nvSpPr>
                <p:cNvPr id="47" name="椭圆 46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600446" y="1363554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48" name="椭圆 47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11616446" y="1363554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006475" y="4224020"/>
            <a:ext cx="10286365" cy="2025650"/>
            <a:chOff x="1585" y="1102"/>
            <a:chExt cx="16199" cy="3190"/>
          </a:xfrm>
        </p:grpSpPr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16764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4th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15737" y="3650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4596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3568" y="3650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>
              <a:off x="12427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2nd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11400" y="3650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10259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1st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9"/>
              </p:custDataLst>
            </p:nvPr>
          </p:nvSpPr>
          <p:spPr>
            <a:xfrm>
              <a:off x="9231" y="3650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0"/>
              </p:custDataLst>
            </p:nvPr>
          </p:nvSpPr>
          <p:spPr>
            <a:xfrm>
              <a:off x="8090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1st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7063" y="3650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>
              <a:off x="5922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2nd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13"/>
              </p:custDataLst>
            </p:nvPr>
          </p:nvSpPr>
          <p:spPr>
            <a:xfrm>
              <a:off x="4894" y="3650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4"/>
              </p:custDataLst>
            </p:nvPr>
          </p:nvSpPr>
          <p:spPr>
            <a:xfrm>
              <a:off x="3753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15"/>
              </p:custDataLst>
            </p:nvPr>
          </p:nvSpPr>
          <p:spPr>
            <a:xfrm>
              <a:off x="2726" y="3650"/>
              <a:ext cx="907" cy="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float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16"/>
              </p:custDataLst>
            </p:nvPr>
          </p:nvSpPr>
          <p:spPr>
            <a:xfrm>
              <a:off x="1585" y="3650"/>
              <a:ext cx="1020" cy="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4th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箭头: 下 33"/>
            <p:cNvSpPr/>
            <p:nvPr>
              <p:custDataLst>
                <p:tags r:id="rId17"/>
              </p:custDataLst>
            </p:nvPr>
          </p:nvSpPr>
          <p:spPr>
            <a:xfrm>
              <a:off x="9373" y="1102"/>
              <a:ext cx="666" cy="9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8"/>
              </p:custDataLst>
            </p:nvPr>
          </p:nvSpPr>
          <p:spPr>
            <a:xfrm>
              <a:off x="9750" y="1102"/>
              <a:ext cx="1174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beam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936" y="2193"/>
              <a:ext cx="15521" cy="1213"/>
              <a:chOff x="1229068" y="1392492"/>
              <a:chExt cx="9855551" cy="770135"/>
            </a:xfrm>
          </p:grpSpPr>
          <p:cxnSp>
            <p:nvCxnSpPr>
              <p:cNvPr id="58" name="直接连接符 57"/>
              <p:cNvCxnSpPr>
                <a:stCxn id="71" idx="2"/>
                <a:endCxn id="62" idx="6"/>
              </p:cNvCxnSpPr>
              <p:nvPr>
                <p:custDataLst>
                  <p:tags r:id="rId19"/>
                </p:custDataLst>
              </p:nvPr>
            </p:nvCxnSpPr>
            <p:spPr>
              <a:xfrm flipH="1" flipV="1">
                <a:off x="6946416" y="1507678"/>
                <a:ext cx="3907831" cy="5397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>
                <a:stCxn id="61" idx="2"/>
                <a:endCxn id="70" idx="6"/>
              </p:cNvCxnSpPr>
              <p:nvPr>
                <p:custDataLst>
                  <p:tags r:id="rId20"/>
                </p:custDataLst>
              </p:nvPr>
            </p:nvCxnSpPr>
            <p:spPr>
              <a:xfrm flipH="1">
                <a:off x="1459440" y="1507678"/>
                <a:ext cx="3914448" cy="5397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组合 58"/>
              <p:cNvGrpSpPr/>
              <p:nvPr/>
            </p:nvGrpSpPr>
            <p:grpSpPr>
              <a:xfrm>
                <a:off x="5373888" y="1392492"/>
                <a:ext cx="1572528" cy="230372"/>
                <a:chOff x="6136087" y="1530000"/>
                <a:chExt cx="1572528" cy="230372"/>
              </a:xfrm>
            </p:grpSpPr>
            <p:sp>
              <p:nvSpPr>
                <p:cNvPr id="61" name="椭圆 60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6136087" y="153000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2" name="椭圆 61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478243" y="153000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3969247" y="1572492"/>
                <a:ext cx="4361372" cy="230372"/>
                <a:chOff x="4731446" y="1710000"/>
                <a:chExt cx="4361372" cy="230372"/>
              </a:xfrm>
            </p:grpSpPr>
            <p:sp>
              <p:nvSpPr>
                <p:cNvPr id="64" name="椭圆 63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4731446" y="171000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5" name="椭圆 64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8862446" y="171000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2592247" y="1752492"/>
                <a:ext cx="7115372" cy="230372"/>
                <a:chOff x="3354446" y="1890000"/>
                <a:chExt cx="7115372" cy="230372"/>
              </a:xfrm>
            </p:grpSpPr>
            <p:sp>
              <p:nvSpPr>
                <p:cNvPr id="67" name="椭圆 66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3354446" y="189000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8" name="椭圆 67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0239446" y="1890000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1229068" y="1932255"/>
                <a:ext cx="9855551" cy="230372"/>
                <a:chOff x="1991267" y="2069763"/>
                <a:chExt cx="9855551" cy="230372"/>
              </a:xfrm>
            </p:grpSpPr>
            <p:sp>
              <p:nvSpPr>
                <p:cNvPr id="70" name="椭圆 69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991267" y="2069763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71" name="椭圆 70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11616446" y="2069763"/>
                  <a:ext cx="230372" cy="2303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cxnSp>
            <p:nvCxnSpPr>
              <p:cNvPr id="72" name="直接连接符 71"/>
              <p:cNvCxnSpPr>
                <a:stCxn id="62" idx="2"/>
                <a:endCxn id="61" idx="6"/>
              </p:cNvCxnSpPr>
              <p:nvPr>
                <p:custDataLst>
                  <p:tags r:id="rId21"/>
                </p:custDataLst>
              </p:nvPr>
            </p:nvCxnSpPr>
            <p:spPr>
              <a:xfrm flipH="1">
                <a:off x="5604260" y="1507678"/>
                <a:ext cx="11117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文本框 73"/>
          <p:cNvSpPr txBox="1"/>
          <p:nvPr/>
        </p:nvSpPr>
        <p:spPr>
          <a:xfrm>
            <a:off x="391795" y="3034030"/>
            <a:ext cx="11663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beam hitting the readout strip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419730" y="6245128"/>
            <a:ext cx="11663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beam hitting the floating strip</a:t>
            </a:r>
          </a:p>
        </p:txBody>
      </p:sp>
      <p:sp>
        <p:nvSpPr>
          <p:cNvPr id="3" name="灯片编号占位符 11">
            <a:extLst>
              <a:ext uri="{FF2B5EF4-FFF2-40B4-BE49-F238E27FC236}">
                <a16:creationId xmlns:a16="http://schemas.microsoft.com/office/drawing/2014/main" id="{3A1D705D-34E1-DE99-37F8-C27850B2F3DB}"/>
              </a:ext>
            </a:extLst>
          </p:cNvPr>
          <p:cNvSpPr>
            <a:spLocks noGrp="1"/>
          </p:cNvSpPr>
          <p:nvPr/>
        </p:nvSpPr>
        <p:spPr>
          <a:xfrm>
            <a:off x="0" y="65239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1">
            <a:extLst>
              <a:ext uri="{FF2B5EF4-FFF2-40B4-BE49-F238E27FC236}">
                <a16:creationId xmlns:a16="http://schemas.microsoft.com/office/drawing/2014/main" id="{91326E4F-9BDA-BDDE-2529-2E84DC8845C3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4E857D8-C29B-8293-D2A6-95B176AE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50465"/>
            <a:ext cx="11406249" cy="1478473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1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To be interpolation in two-dimension 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 err="1">
                <a:solidFill>
                  <a:srgbClr val="FF0000"/>
                </a:solidFill>
              </a:rPr>
              <a:t>good_z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F49385-F7AB-E86A-28A5-4AAD9095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822" y="3616036"/>
            <a:ext cx="4661088" cy="32419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C1EAAF-AB9C-7036-63A8-94C6F31D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16" y="463138"/>
            <a:ext cx="4504893" cy="31613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B6101E-8616-1DC7-B77A-2E31FA418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90" y="432336"/>
            <a:ext cx="4617465" cy="324196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CD6A8F5-336D-9A1B-7FED-C1A62FD2C935}"/>
              </a:ext>
            </a:extLst>
          </p:cNvPr>
          <p:cNvSpPr txBox="1"/>
          <p:nvPr/>
        </p:nvSpPr>
        <p:spPr>
          <a:xfrm>
            <a:off x="2266921" y="2805157"/>
            <a:ext cx="2999786" cy="3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Section6_25um_20pF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3B3014-48F6-8423-306A-D1D150C01C48}"/>
              </a:ext>
            </a:extLst>
          </p:cNvPr>
          <p:cNvSpPr txBox="1"/>
          <p:nvPr/>
        </p:nvSpPr>
        <p:spPr>
          <a:xfrm>
            <a:off x="8550775" y="2787574"/>
            <a:ext cx="3010921" cy="33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Section7_25um_47pF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F23A69-D220-0018-0D81-55021568E1DE}"/>
              </a:ext>
            </a:extLst>
          </p:cNvPr>
          <p:cNvSpPr txBox="1"/>
          <p:nvPr/>
        </p:nvSpPr>
        <p:spPr>
          <a:xfrm>
            <a:off x="4124281" y="3770690"/>
            <a:ext cx="287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Section5_25um_100pF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50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416851B-FFA2-F80D-0941-B804ECE9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89"/>
            <a:ext cx="9583387" cy="1389851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1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Reconstruction of the charge spectrum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灯片编号占位符 11">
            <a:extLst>
              <a:ext uri="{FF2B5EF4-FFF2-40B4-BE49-F238E27FC236}">
                <a16:creationId xmlns:a16="http://schemas.microsoft.com/office/drawing/2014/main" id="{4FEC0505-E397-6E05-0C20-51F661BF5CDE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21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F720BC-459C-F48E-1C3D-F76AE6FA1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80" y="425528"/>
            <a:ext cx="4622311" cy="32671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81E5A9-BAC8-9164-D8C8-CFF21B48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97" y="438832"/>
            <a:ext cx="4492469" cy="31653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0976E3-F322-64C2-6354-98ED5D1C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95" y="3590857"/>
            <a:ext cx="4708164" cy="326714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58A70BD-BE1D-7559-DA77-88AA22A22D79}"/>
              </a:ext>
            </a:extLst>
          </p:cNvPr>
          <p:cNvSpPr txBox="1"/>
          <p:nvPr/>
        </p:nvSpPr>
        <p:spPr>
          <a:xfrm>
            <a:off x="1911411" y="740672"/>
            <a:ext cx="2923168" cy="32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Section3_60um_20pF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24B722-CC43-50C5-B2E1-FA203C7DD8BF}"/>
              </a:ext>
            </a:extLst>
          </p:cNvPr>
          <p:cNvSpPr txBox="1"/>
          <p:nvPr/>
        </p:nvSpPr>
        <p:spPr>
          <a:xfrm>
            <a:off x="8823629" y="740672"/>
            <a:ext cx="2782505" cy="30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Section2_60um_47pF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975100-5690-473E-312B-FA371E4279BF}"/>
              </a:ext>
            </a:extLst>
          </p:cNvPr>
          <p:cNvSpPr txBox="1"/>
          <p:nvPr/>
        </p:nvSpPr>
        <p:spPr>
          <a:xfrm>
            <a:off x="5208990" y="3836558"/>
            <a:ext cx="2872169" cy="31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Section4_60um_100pF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4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9295403-1DA1-7000-5B1B-299BDA2F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89"/>
            <a:ext cx="9583387" cy="1389851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1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Reconstruction of the charge spectrum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灯片编号占位符 11">
            <a:extLst>
              <a:ext uri="{FF2B5EF4-FFF2-40B4-BE49-F238E27FC236}">
                <a16:creationId xmlns:a16="http://schemas.microsoft.com/office/drawing/2014/main" id="{6C6DC649-7EB0-4A9D-8648-F78B5FDDF2B1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22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F1B37F-EB5C-3153-9B22-530B8910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15" y="3429000"/>
            <a:ext cx="4800894" cy="33733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D125FA-2803-284F-799A-40180C091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3" y="469074"/>
            <a:ext cx="4346171" cy="30719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317582-D5EC-B4CE-A6EC-26398DDBB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59" y="469073"/>
            <a:ext cx="4386293" cy="307196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A9691E8-6C92-3A97-3EE6-F1841435152F}"/>
              </a:ext>
            </a:extLst>
          </p:cNvPr>
          <p:cNvSpPr txBox="1"/>
          <p:nvPr/>
        </p:nvSpPr>
        <p:spPr>
          <a:xfrm>
            <a:off x="2133600" y="772114"/>
            <a:ext cx="2999786" cy="3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Section6_25um_20pF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E9B0E7-204A-5160-F3F6-E75FAAE6CE17}"/>
              </a:ext>
            </a:extLst>
          </p:cNvPr>
          <p:cNvSpPr txBox="1"/>
          <p:nvPr/>
        </p:nvSpPr>
        <p:spPr>
          <a:xfrm>
            <a:off x="8445067" y="772114"/>
            <a:ext cx="278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Section7_25um_47pF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D47CCB5-0F69-8D5C-0118-31DD313F19EE}"/>
              </a:ext>
            </a:extLst>
          </p:cNvPr>
          <p:cNvSpPr txBox="1"/>
          <p:nvPr/>
        </p:nvSpPr>
        <p:spPr>
          <a:xfrm>
            <a:off x="5133386" y="3732863"/>
            <a:ext cx="287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Section5_25um_100pF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5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A902101-6165-0E3A-78D1-71BAE2E5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" y="-6036"/>
            <a:ext cx="8318665" cy="1548638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1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Charge resolution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灯片编号占位符 11">
            <a:extLst>
              <a:ext uri="{FF2B5EF4-FFF2-40B4-BE49-F238E27FC236}">
                <a16:creationId xmlns:a16="http://schemas.microsoft.com/office/drawing/2014/main" id="{C10EB0EC-5F84-946E-5D34-01B8457C67AD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9EB71F5-F95B-63A2-7173-5972C6F8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96" y="451509"/>
            <a:ext cx="4741110" cy="30174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8695E0-C9EF-0112-42F5-4AC6DA95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" y="472044"/>
            <a:ext cx="4603916" cy="29569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A7CFB0-338D-9A73-1E12-958692CCC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22" y="3468929"/>
            <a:ext cx="5214617" cy="33890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B89D7F2-25B7-8CAC-2217-9F5FA53085D9}"/>
              </a:ext>
            </a:extLst>
          </p:cNvPr>
          <p:cNvSpPr txBox="1"/>
          <p:nvPr/>
        </p:nvSpPr>
        <p:spPr>
          <a:xfrm>
            <a:off x="581375" y="768283"/>
            <a:ext cx="2923168" cy="32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Section3_60um_20pF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8A511A-47E1-A207-6C58-B1409FCAF7E1}"/>
              </a:ext>
            </a:extLst>
          </p:cNvPr>
          <p:cNvSpPr txBox="1"/>
          <p:nvPr/>
        </p:nvSpPr>
        <p:spPr>
          <a:xfrm>
            <a:off x="7855790" y="660157"/>
            <a:ext cx="2782505" cy="30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Section2_60um_47pF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E6A6FD-1C84-28B6-0AA6-F92279D841B4}"/>
              </a:ext>
            </a:extLst>
          </p:cNvPr>
          <p:cNvSpPr txBox="1"/>
          <p:nvPr/>
        </p:nvSpPr>
        <p:spPr>
          <a:xfrm>
            <a:off x="3730512" y="3748938"/>
            <a:ext cx="2872169" cy="31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Section4_60um_100pF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4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CDFD7F8-1693-54C3-4BFA-5B5EA7F9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" y="-6036"/>
            <a:ext cx="8318665" cy="1548638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1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Charge resolution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灯片编号占位符 11">
            <a:extLst>
              <a:ext uri="{FF2B5EF4-FFF2-40B4-BE49-F238E27FC236}">
                <a16:creationId xmlns:a16="http://schemas.microsoft.com/office/drawing/2014/main" id="{F1D38DB4-FA65-420D-40F0-A970D356DE30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24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6693C1-A049-B730-979D-AFEB98F2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99" y="3429000"/>
            <a:ext cx="5199784" cy="3340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581D0F-49CE-5FBF-03DA-F11E1B51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9" y="388917"/>
            <a:ext cx="4645949" cy="30400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31F6C7-FC26-1B81-506C-082A3ADE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021" y="353291"/>
            <a:ext cx="4790039" cy="30757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FF1929D-4F44-8BCE-822B-372044A4DD9F}"/>
              </a:ext>
            </a:extLst>
          </p:cNvPr>
          <p:cNvSpPr txBox="1"/>
          <p:nvPr/>
        </p:nvSpPr>
        <p:spPr>
          <a:xfrm>
            <a:off x="623842" y="593736"/>
            <a:ext cx="2999786" cy="3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Section6_25um_20pF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841332-2E02-5257-E73D-134C21D9867F}"/>
              </a:ext>
            </a:extLst>
          </p:cNvPr>
          <p:cNvSpPr txBox="1"/>
          <p:nvPr/>
        </p:nvSpPr>
        <p:spPr>
          <a:xfrm>
            <a:off x="7269409" y="566373"/>
            <a:ext cx="278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Section7_25um_47pF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EB9FF7-A2A3-D480-4A6B-30A18596FC0B}"/>
              </a:ext>
            </a:extLst>
          </p:cNvPr>
          <p:cNvSpPr txBox="1"/>
          <p:nvPr/>
        </p:nvSpPr>
        <p:spPr>
          <a:xfrm>
            <a:off x="3981480" y="3715050"/>
            <a:ext cx="287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Section5_25um_100pF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8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81099BE-DD62-5641-F94D-D0EEBBC30E8C}"/>
              </a:ext>
            </a:extLst>
          </p:cNvPr>
          <p:cNvSpPr txBox="1"/>
          <p:nvPr/>
        </p:nvSpPr>
        <p:spPr>
          <a:xfrm>
            <a:off x="4593702" y="998846"/>
            <a:ext cx="6096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Conclusion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8E7C72-EC6B-99E2-AD8A-8AFEED30A202}"/>
              </a:ext>
            </a:extLst>
          </p:cNvPr>
          <p:cNvSpPr txBox="1"/>
          <p:nvPr/>
        </p:nvSpPr>
        <p:spPr>
          <a:xfrm>
            <a:off x="1244278" y="2291787"/>
            <a:ext cx="8854633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We show the results for 0-channel saturation and 1-channel saturation respectively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517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Background: high-Z saturation</a:t>
            </a:r>
            <a:endParaRPr lang="zh-CN" altLang="en-US"/>
          </a:p>
        </p:txBody>
      </p:sp>
      <p:cxnSp>
        <p:nvCxnSpPr>
          <p:cNvPr id="64" name="直接连接符 63"/>
          <p:cNvCxnSpPr/>
          <p:nvPr>
            <p:custDataLst>
              <p:tags r:id="rId2"/>
            </p:custDataLst>
          </p:nvPr>
        </p:nvCxnSpPr>
        <p:spPr>
          <a:xfrm>
            <a:off x="5385853" y="2474072"/>
            <a:ext cx="833955" cy="404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内容占位符 64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8872220" y="2757805"/>
          <a:ext cx="3233420" cy="1785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saturated?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processed</a:t>
                      </a:r>
                      <a:r>
                        <a:rPr lang="zh-CN" altLang="en-US" dirty="0"/>
                        <a:t>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Yes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Yes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1176817" y="2074792"/>
            <a:ext cx="9991754" cy="4368642"/>
            <a:chOff x="1176817" y="631034"/>
            <a:chExt cx="9991754" cy="4368642"/>
          </a:xfrm>
        </p:grpSpPr>
        <p:cxnSp>
          <p:nvCxnSpPr>
            <p:cNvPr id="20" name="直接箭头连接符 19"/>
            <p:cNvCxnSpPr/>
            <p:nvPr>
              <p:custDataLst>
                <p:tags r:id="rId22"/>
              </p:custDataLst>
            </p:nvPr>
          </p:nvCxnSpPr>
          <p:spPr>
            <a:xfrm>
              <a:off x="1597981" y="4492101"/>
              <a:ext cx="79543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23"/>
              </p:custDataLst>
            </p:nvPr>
          </p:nvSpPr>
          <p:spPr>
            <a:xfrm>
              <a:off x="9025035" y="4353345"/>
              <a:ext cx="21435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Channel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Ch4 is seed channel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22" name="直接箭头连接符 21"/>
            <p:cNvCxnSpPr/>
            <p:nvPr>
              <p:custDataLst>
                <p:tags r:id="rId24"/>
              </p:custDataLst>
            </p:nvPr>
          </p:nvCxnSpPr>
          <p:spPr>
            <a:xfrm flipV="1">
              <a:off x="1597981" y="631034"/>
              <a:ext cx="0" cy="3861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>
              <p:custDataLst>
                <p:tags r:id="rId25"/>
              </p:custDataLst>
            </p:nvPr>
          </p:nvSpPr>
          <p:spPr>
            <a:xfrm>
              <a:off x="1176817" y="659879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fC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26"/>
              </p:custDataLst>
            </p:nvPr>
          </p:nvSpPr>
          <p:spPr>
            <a:xfrm>
              <a:off x="1926236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7"/>
              </p:custDataLst>
            </p:nvPr>
          </p:nvSpPr>
          <p:spPr>
            <a:xfrm>
              <a:off x="2752830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28"/>
              </p:custDataLst>
            </p:nvPr>
          </p:nvSpPr>
          <p:spPr>
            <a:xfrm>
              <a:off x="3579424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29"/>
              </p:custDataLst>
            </p:nvPr>
          </p:nvSpPr>
          <p:spPr>
            <a:xfrm>
              <a:off x="4406018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30"/>
              </p:custDataLst>
            </p:nvPr>
          </p:nvSpPr>
          <p:spPr>
            <a:xfrm>
              <a:off x="5232612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31"/>
              </p:custDataLst>
            </p:nvPr>
          </p:nvSpPr>
          <p:spPr>
            <a:xfrm>
              <a:off x="6059206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32"/>
              </p:custDataLst>
            </p:nvPr>
          </p:nvSpPr>
          <p:spPr>
            <a:xfrm>
              <a:off x="6885800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33"/>
              </p:custDataLst>
            </p:nvPr>
          </p:nvSpPr>
          <p:spPr>
            <a:xfrm>
              <a:off x="7712394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34"/>
              </p:custDataLst>
            </p:nvPr>
          </p:nvSpPr>
          <p:spPr>
            <a:xfrm>
              <a:off x="8538990" y="44921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34" name="直接连接符 33"/>
          <p:cNvCxnSpPr/>
          <p:nvPr>
            <p:custDataLst>
              <p:tags r:id="rId4"/>
            </p:custDataLst>
          </p:nvPr>
        </p:nvCxnSpPr>
        <p:spPr>
          <a:xfrm flipV="1">
            <a:off x="2072111" y="2486888"/>
            <a:ext cx="3306386" cy="3204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5"/>
            </p:custDataLst>
          </p:nvPr>
        </p:nvCxnSpPr>
        <p:spPr>
          <a:xfrm flipH="1" flipV="1">
            <a:off x="6210054" y="2878504"/>
            <a:ext cx="2489542" cy="244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205853" y="2288303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椭圆 36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379272" y="3108706"/>
            <a:ext cx="360000" cy="360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椭圆 37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3552678" y="3878520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椭圆 38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728002" y="4687898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椭圆 39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903801" y="5449459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椭圆 40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6032452" y="2698504"/>
            <a:ext cx="360000" cy="360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椭圆 4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6859054" y="3513771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椭圆 42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7685641" y="4327898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椭圆 43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8512217" y="5106536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椭圆 47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942044" y="3250268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9" name="椭圆 48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941860" y="4134257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椭圆 49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941860" y="3692580"/>
            <a:ext cx="360000" cy="360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矩形 50"/>
          <p:cNvSpPr/>
          <p:nvPr>
            <p:custDataLst>
              <p:tags r:id="rId18"/>
            </p:custDataLst>
          </p:nvPr>
        </p:nvSpPr>
        <p:spPr>
          <a:xfrm>
            <a:off x="1590622" y="2546496"/>
            <a:ext cx="6915166" cy="192880"/>
          </a:xfrm>
          <a:prstGeom prst="rect">
            <a:avLst/>
          </a:prstGeom>
          <a:solidFill>
            <a:srgbClr val="BFBFB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Saturation(&gt;3000 ADC)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0" name="箭头: 下 69"/>
          <p:cNvSpPr/>
          <p:nvPr>
            <p:custDataLst>
              <p:tags r:id="rId19"/>
            </p:custDataLst>
          </p:nvPr>
        </p:nvSpPr>
        <p:spPr>
          <a:xfrm>
            <a:off x="5385853" y="1591983"/>
            <a:ext cx="398668" cy="585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4" name="直接连接符 3"/>
          <p:cNvCxnSpPr/>
          <p:nvPr>
            <p:custDataLst>
              <p:tags r:id="rId20"/>
            </p:custDataLst>
          </p:nvPr>
        </p:nvCxnSpPr>
        <p:spPr>
          <a:xfrm>
            <a:off x="5378497" y="1882066"/>
            <a:ext cx="0" cy="1176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21"/>
            </p:custDataLst>
          </p:nvPr>
        </p:nvCxnSpPr>
        <p:spPr>
          <a:xfrm>
            <a:off x="5794275" y="1882066"/>
            <a:ext cx="0" cy="1176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11">
            <a:extLst>
              <a:ext uri="{FF2B5EF4-FFF2-40B4-BE49-F238E27FC236}">
                <a16:creationId xmlns:a16="http://schemas.microsoft.com/office/drawing/2014/main" id="{B42233D7-7931-6060-E1AE-FEC7CF733AFD}"/>
              </a:ext>
            </a:extLst>
          </p:cNvPr>
          <p:cNvSpPr>
            <a:spLocks noGrp="1"/>
          </p:cNvSpPr>
          <p:nvPr/>
        </p:nvSpPr>
        <p:spPr>
          <a:xfrm>
            <a:off x="0" y="65239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Background: the detector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61804" y="1825625"/>
            <a:ext cx="3694059" cy="3845970"/>
          </a:xfrm>
        </p:spPr>
        <p:txBody>
          <a:bodyPr/>
          <a:lstStyle/>
          <a:p>
            <a:r>
              <a:rPr lang="en-US" altLang="zh-CN" dirty="0"/>
              <a:t>The 3.6 cm width detector is divided into 10 sections.</a:t>
            </a:r>
          </a:p>
          <a:p>
            <a:r>
              <a:rPr lang="en-US" altLang="zh-CN" dirty="0"/>
              <a:t>Each section has unique strip width &amp; capacitance.</a:t>
            </a:r>
          </a:p>
          <a:p>
            <a:r>
              <a:rPr lang="en-US" altLang="zh-CN" dirty="0"/>
              <a:t>Each section has 40 implant strips and 20 readout channels.</a:t>
            </a:r>
            <a:endParaRPr lang="zh-CN" altLang="en-US" dirty="0"/>
          </a:p>
        </p:txBody>
      </p:sp>
      <p:grpSp>
        <p:nvGrpSpPr>
          <p:cNvPr id="170" name="组合 169"/>
          <p:cNvGrpSpPr/>
          <p:nvPr/>
        </p:nvGrpSpPr>
        <p:grpSpPr>
          <a:xfrm>
            <a:off x="550605" y="1690689"/>
            <a:ext cx="7354529" cy="3913964"/>
            <a:chOff x="1042218" y="1960491"/>
            <a:chExt cx="7354529" cy="3853927"/>
          </a:xfrm>
        </p:grpSpPr>
        <p:sp>
          <p:nvSpPr>
            <p:cNvPr id="86" name="矩形: 圆角 85"/>
            <p:cNvSpPr/>
            <p:nvPr>
              <p:custDataLst>
                <p:tags r:id="rId7"/>
              </p:custDataLst>
            </p:nvPr>
          </p:nvSpPr>
          <p:spPr>
            <a:xfrm>
              <a:off x="1042218" y="1960491"/>
              <a:ext cx="7354529" cy="38539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矩形 86"/>
            <p:cNvSpPr/>
            <p:nvPr>
              <p:custDataLst>
                <p:tags r:id="rId8"/>
              </p:custDataLst>
            </p:nvPr>
          </p:nvSpPr>
          <p:spPr>
            <a:xfrm>
              <a:off x="1631154" y="3067730"/>
              <a:ext cx="2408902" cy="2220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矩形 87"/>
            <p:cNvSpPr/>
            <p:nvPr>
              <p:custDataLst>
                <p:tags r:id="rId9"/>
              </p:custDataLst>
            </p:nvPr>
          </p:nvSpPr>
          <p:spPr>
            <a:xfrm>
              <a:off x="4040051" y="3067730"/>
              <a:ext cx="2408901" cy="22206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10"/>
              </p:custDataLst>
            </p:nvPr>
          </p:nvSpPr>
          <p:spPr>
            <a:xfrm>
              <a:off x="2298279" y="5445086"/>
              <a:ext cx="1502334" cy="363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60 um width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11"/>
              </p:custDataLst>
            </p:nvPr>
          </p:nvSpPr>
          <p:spPr>
            <a:xfrm>
              <a:off x="4367027" y="5445086"/>
              <a:ext cx="1502334" cy="363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 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um width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2111670" y="2089863"/>
              <a:ext cx="360000" cy="957943"/>
              <a:chOff x="1567836" y="1224157"/>
              <a:chExt cx="360000" cy="957943"/>
            </a:xfrm>
          </p:grpSpPr>
          <p:cxnSp>
            <p:nvCxnSpPr>
              <p:cNvPr id="92" name="直接连接符 91"/>
              <p:cNvCxnSpPr/>
              <p:nvPr>
                <p:custDataLst>
                  <p:tags r:id="rId67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组合 92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95" name="矩形 94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96" name="直接连接符 95"/>
                <p:cNvCxnSpPr/>
                <p:nvPr>
                  <p:custDataLst>
                    <p:tags r:id="rId70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>
                  <p:custDataLst>
                    <p:tags r:id="rId71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等腰三角形 93"/>
              <p:cNvSpPr/>
              <p:nvPr>
                <p:custDataLst>
                  <p:tags r:id="rId68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2551376" y="2089863"/>
              <a:ext cx="360000" cy="957943"/>
              <a:chOff x="1567836" y="1224157"/>
              <a:chExt cx="360000" cy="957943"/>
            </a:xfrm>
          </p:grpSpPr>
          <p:cxnSp>
            <p:nvCxnSpPr>
              <p:cNvPr id="99" name="直接连接符 98"/>
              <p:cNvCxnSpPr/>
              <p:nvPr>
                <p:custDataLst>
                  <p:tags r:id="rId62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组合 99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02" name="矩形 101"/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03" name="直接连接符 102"/>
                <p:cNvCxnSpPr/>
                <p:nvPr>
                  <p:custDataLst>
                    <p:tags r:id="rId65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>
                  <p:custDataLst>
                    <p:tags r:id="rId66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等腰三角形 100"/>
              <p:cNvSpPr/>
              <p:nvPr>
                <p:custDataLst>
                  <p:tags r:id="rId63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3021306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06" name="直接连接符 105"/>
              <p:cNvCxnSpPr/>
              <p:nvPr>
                <p:custDataLst>
                  <p:tags r:id="rId57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组合 106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09" name="矩形 108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10" name="直接连接符 109"/>
                <p:cNvCxnSpPr/>
                <p:nvPr>
                  <p:custDataLst>
                    <p:tags r:id="rId60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>
                  <p:custDataLst>
                    <p:tags r:id="rId61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等腰三角形 107"/>
              <p:cNvSpPr/>
              <p:nvPr>
                <p:custDataLst>
                  <p:tags r:id="rId58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3462682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13" name="直接连接符 112"/>
              <p:cNvCxnSpPr/>
              <p:nvPr>
                <p:custDataLst>
                  <p:tags r:id="rId52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组合 113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16" name="矩形 115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17" name="直接连接符 116"/>
                <p:cNvCxnSpPr/>
                <p:nvPr>
                  <p:custDataLst>
                    <p:tags r:id="rId55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>
                  <p:custDataLst>
                    <p:tags r:id="rId56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等腰三角形 114"/>
              <p:cNvSpPr/>
              <p:nvPr>
                <p:custDataLst>
                  <p:tags r:id="rId53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4239049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20" name="直接连接符 119"/>
              <p:cNvCxnSpPr/>
              <p:nvPr>
                <p:custDataLst>
                  <p:tags r:id="rId47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组合 120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23" name="矩形 122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24" name="直接连接符 123"/>
                <p:cNvCxnSpPr/>
                <p:nvPr>
                  <p:custDataLst>
                    <p:tags r:id="rId50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>
                  <p:custDataLst>
                    <p:tags r:id="rId51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等腰三角形 121"/>
              <p:cNvSpPr/>
              <p:nvPr>
                <p:custDataLst>
                  <p:tags r:id="rId48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4678755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27" name="直接连接符 126"/>
              <p:cNvCxnSpPr/>
              <p:nvPr>
                <p:custDataLst>
                  <p:tags r:id="rId42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组合 127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30" name="矩形 129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31" name="直接连接符 130"/>
                <p:cNvCxnSpPr/>
                <p:nvPr>
                  <p:custDataLst>
                    <p:tags r:id="rId45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>
                  <p:custDataLst>
                    <p:tags r:id="rId46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等腰三角形 128"/>
              <p:cNvSpPr/>
              <p:nvPr>
                <p:custDataLst>
                  <p:tags r:id="rId43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5148685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34" name="直接连接符 133"/>
              <p:cNvCxnSpPr/>
              <p:nvPr>
                <p:custDataLst>
                  <p:tags r:id="rId37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组合 134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37" name="矩形 136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38" name="直接连接符 137"/>
                <p:cNvCxnSpPr/>
                <p:nvPr>
                  <p:custDataLst>
                    <p:tags r:id="rId40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>
                  <p:custDataLst>
                    <p:tags r:id="rId41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等腰三角形 135"/>
              <p:cNvSpPr/>
              <p:nvPr>
                <p:custDataLst>
                  <p:tags r:id="rId38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5590061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41" name="直接连接符 140"/>
              <p:cNvCxnSpPr/>
              <p:nvPr>
                <p:custDataLst>
                  <p:tags r:id="rId32"/>
                </p:custDataLst>
              </p:nvPr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组合 141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44" name="矩形 143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45" name="直接连接符 144"/>
                <p:cNvCxnSpPr/>
                <p:nvPr>
                  <p:custDataLst>
                    <p:tags r:id="rId35"/>
                  </p:custDataLst>
                </p:nvPr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等腰三角形 142"/>
              <p:cNvSpPr/>
              <p:nvPr>
                <p:custDataLst>
                  <p:tags r:id="rId33"/>
                </p:custDataLst>
              </p:nvPr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48" name="直接连接符 147"/>
            <p:cNvCxnSpPr>
              <a:endCxn id="149" idx="3"/>
            </p:cNvCxnSpPr>
            <p:nvPr>
              <p:custDataLst>
                <p:tags r:id="rId12"/>
              </p:custDataLst>
            </p:nvPr>
          </p:nvCxnSpPr>
          <p:spPr>
            <a:xfrm flipV="1">
              <a:off x="1896623" y="2310927"/>
              <a:ext cx="7332" cy="7568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等腰三角形 148"/>
            <p:cNvSpPr/>
            <p:nvPr>
              <p:custDataLst>
                <p:tags r:id="rId13"/>
              </p:custDataLst>
            </p:nvPr>
          </p:nvSpPr>
          <p:spPr>
            <a:xfrm>
              <a:off x="1775944" y="2108765"/>
              <a:ext cx="256021" cy="2021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150" name="直接连接符 149"/>
            <p:cNvCxnSpPr>
              <a:endCxn id="151" idx="3"/>
            </p:cNvCxnSpPr>
            <p:nvPr>
              <p:custDataLst>
                <p:tags r:id="rId14"/>
              </p:custDataLst>
            </p:nvPr>
          </p:nvCxnSpPr>
          <p:spPr>
            <a:xfrm flipV="1">
              <a:off x="6210707" y="2301502"/>
              <a:ext cx="0" cy="7463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等腰三角形 150"/>
            <p:cNvSpPr/>
            <p:nvPr>
              <p:custDataLst>
                <p:tags r:id="rId15"/>
              </p:custDataLst>
            </p:nvPr>
          </p:nvSpPr>
          <p:spPr>
            <a:xfrm>
              <a:off x="6082696" y="2099340"/>
              <a:ext cx="256021" cy="2021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2" name="文本框 151"/>
            <p:cNvSpPr txBox="1"/>
            <p:nvPr>
              <p:custDataLst>
                <p:tags r:id="rId16"/>
              </p:custDataLst>
            </p:nvPr>
          </p:nvSpPr>
          <p:spPr>
            <a:xfrm>
              <a:off x="6167500" y="2390476"/>
              <a:ext cx="81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0ohm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3" name="文本框 152"/>
            <p:cNvSpPr txBox="1"/>
            <p:nvPr>
              <p:custDataLst>
                <p:tags r:id="rId17"/>
              </p:custDataLst>
            </p:nvPr>
          </p:nvSpPr>
          <p:spPr>
            <a:xfrm>
              <a:off x="1208118" y="2387279"/>
              <a:ext cx="81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0ohm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69" name="组合 168"/>
            <p:cNvGrpSpPr/>
            <p:nvPr/>
          </p:nvGrpSpPr>
          <p:grpSpPr>
            <a:xfrm>
              <a:off x="6779260" y="3322868"/>
              <a:ext cx="1376086" cy="1356851"/>
              <a:chOff x="9800303" y="2241755"/>
              <a:chExt cx="1376086" cy="1356851"/>
            </a:xfrm>
          </p:grpSpPr>
          <p:sp>
            <p:nvSpPr>
              <p:cNvPr id="155" name="文本框 15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0269723" y="2309880"/>
                <a:ext cx="906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68 pf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47 pf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20 pf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100 pf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156" name="直接连接符 155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9909657" y="2516750"/>
                <a:ext cx="36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9909657" y="2772389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9909657" y="3050150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9909657" y="3335285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矩形: 圆角 159"/>
              <p:cNvSpPr/>
              <p:nvPr>
                <p:custDataLst>
                  <p:tags r:id="rId31"/>
                </p:custDataLst>
              </p:nvPr>
            </p:nvSpPr>
            <p:spPr>
              <a:xfrm>
                <a:off x="9800303" y="2241755"/>
                <a:ext cx="1376085" cy="1356851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61" name="直接连接符 160"/>
            <p:cNvCxnSpPr/>
            <p:nvPr>
              <p:custDataLst>
                <p:tags r:id="rId18"/>
              </p:custDataLst>
            </p:nvPr>
          </p:nvCxnSpPr>
          <p:spPr>
            <a:xfrm>
              <a:off x="2111670" y="3047806"/>
              <a:ext cx="0" cy="224060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>
              <p:custDataLst>
                <p:tags r:id="rId19"/>
              </p:custDataLst>
            </p:nvPr>
          </p:nvCxnSpPr>
          <p:spPr>
            <a:xfrm>
              <a:off x="2551376" y="3067730"/>
              <a:ext cx="0" cy="222068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>
              <p:custDataLst>
                <p:tags r:id="rId20"/>
              </p:custDataLst>
            </p:nvPr>
          </p:nvCxnSpPr>
          <p:spPr>
            <a:xfrm>
              <a:off x="3021306" y="3047806"/>
              <a:ext cx="0" cy="224060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>
              <p:custDataLst>
                <p:tags r:id="rId21"/>
              </p:custDataLst>
            </p:nvPr>
          </p:nvCxnSpPr>
          <p:spPr>
            <a:xfrm>
              <a:off x="3542933" y="3067730"/>
              <a:ext cx="22746" cy="222068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>
              <p:custDataLst>
                <p:tags r:id="rId22"/>
              </p:custDataLst>
            </p:nvPr>
          </p:nvCxnSpPr>
          <p:spPr>
            <a:xfrm>
              <a:off x="4547063" y="3067730"/>
              <a:ext cx="0" cy="222068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>
              <p:custDataLst>
                <p:tags r:id="rId23"/>
              </p:custDataLst>
            </p:nvPr>
          </p:nvCxnSpPr>
          <p:spPr>
            <a:xfrm>
              <a:off x="5023057" y="3067730"/>
              <a:ext cx="0" cy="222068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>
              <p:custDataLst>
                <p:tags r:id="rId24"/>
              </p:custDataLst>
            </p:nvPr>
          </p:nvCxnSpPr>
          <p:spPr>
            <a:xfrm>
              <a:off x="5508684" y="3067730"/>
              <a:ext cx="0" cy="222068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>
              <p:custDataLst>
                <p:tags r:id="rId25"/>
              </p:custDataLst>
            </p:nvPr>
          </p:nvCxnSpPr>
          <p:spPr>
            <a:xfrm>
              <a:off x="5950061" y="3047806"/>
              <a:ext cx="0" cy="224060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1139541" y="5102942"/>
            <a:ext cx="0" cy="1268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>
            <p:custDataLst>
              <p:tags r:id="rId4"/>
            </p:custDataLst>
          </p:nvPr>
        </p:nvCxnSpPr>
        <p:spPr>
          <a:xfrm>
            <a:off x="5957339" y="5102942"/>
            <a:ext cx="0" cy="1268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5"/>
            </p:custDataLst>
          </p:nvPr>
        </p:nvCxnSpPr>
        <p:spPr>
          <a:xfrm>
            <a:off x="1139541" y="5899354"/>
            <a:ext cx="481779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151069" y="5733278"/>
            <a:ext cx="10599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3.6 cm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11">
            <a:extLst>
              <a:ext uri="{FF2B5EF4-FFF2-40B4-BE49-F238E27FC236}">
                <a16:creationId xmlns:a16="http://schemas.microsoft.com/office/drawing/2014/main" id="{F15BEE2E-19E1-2EBD-7FBC-6F605EDEF2AC}"/>
              </a:ext>
            </a:extLst>
          </p:cNvPr>
          <p:cNvSpPr>
            <a:spLocks noGrp="1"/>
          </p:cNvSpPr>
          <p:nvPr/>
        </p:nvSpPr>
        <p:spPr>
          <a:xfrm>
            <a:off x="0" y="65239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1">
            <a:extLst>
              <a:ext uri="{FF2B5EF4-FFF2-40B4-BE49-F238E27FC236}">
                <a16:creationId xmlns:a16="http://schemas.microsoft.com/office/drawing/2014/main" id="{23A66DBB-EE1D-EE86-A764-759694B52A46}"/>
              </a:ext>
            </a:extLst>
          </p:cNvPr>
          <p:cNvSpPr>
            <a:spLocks noGrp="1"/>
          </p:cNvSpPr>
          <p:nvPr/>
        </p:nvSpPr>
        <p:spPr>
          <a:xfrm>
            <a:off x="0" y="65239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5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9FFE34-91C8-F49C-DAFD-7B656D42BCF3}"/>
              </a:ext>
            </a:extLst>
          </p:cNvPr>
          <p:cNvSpPr txBox="1"/>
          <p:nvPr/>
        </p:nvSpPr>
        <p:spPr>
          <a:xfrm>
            <a:off x="2946812" y="2721114"/>
            <a:ext cx="6298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/>
              <a:t>0 channel saturated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6139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8EB98AF-60E0-7A1B-0EDB-BCB3B9CBC422}"/>
              </a:ext>
            </a:extLst>
          </p:cNvPr>
          <p:cNvGrpSpPr/>
          <p:nvPr/>
        </p:nvGrpSpPr>
        <p:grpSpPr>
          <a:xfrm>
            <a:off x="75759" y="3679564"/>
            <a:ext cx="5062331" cy="3114426"/>
            <a:chOff x="5833064" y="443056"/>
            <a:chExt cx="5062331" cy="311442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93F59C0-2D6D-05A2-1CCB-557F8D2D5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6" t="8063" r="8702" b="3838"/>
            <a:stretch/>
          </p:blipFill>
          <p:spPr>
            <a:xfrm>
              <a:off x="6262255" y="443056"/>
              <a:ext cx="4633140" cy="311442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7603CE1-5823-E011-1331-1732EEE9E22D}"/>
                </a:ext>
              </a:extLst>
            </p:cNvPr>
            <p:cNvSpPr txBox="1"/>
            <p:nvPr/>
          </p:nvSpPr>
          <p:spPr>
            <a:xfrm>
              <a:off x="5833064" y="585340"/>
              <a:ext cx="238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Section2_60um_47pF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759" y="151483"/>
            <a:ext cx="7955478" cy="671965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r>
              <a:rPr lang="en-US" altLang="zh-CN" sz="2400" dirty="0"/>
              <a:t>——</a:t>
            </a:r>
            <a:r>
              <a:rPr lang="pl-PL" altLang="zh-CN" sz="2400" dirty="0">
                <a:solidFill>
                  <a:srgbClr val="FF0000"/>
                </a:solidFill>
              </a:rPr>
              <a:t>Ch0 vs Ch1 for Z=6</a:t>
            </a: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6023EA1-23BA-C58E-928E-04517E52858F}"/>
              </a:ext>
            </a:extLst>
          </p:cNvPr>
          <p:cNvGrpSpPr/>
          <p:nvPr/>
        </p:nvGrpSpPr>
        <p:grpSpPr>
          <a:xfrm>
            <a:off x="75759" y="416209"/>
            <a:ext cx="4943858" cy="3141273"/>
            <a:chOff x="-399072" y="407177"/>
            <a:chExt cx="4943858" cy="314127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2182162-86B6-62EA-7426-0210AC8AA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" t="7071" r="8499" b="3856"/>
            <a:stretch/>
          </p:blipFill>
          <p:spPr>
            <a:xfrm>
              <a:off x="75759" y="407177"/>
              <a:ext cx="4469027" cy="314127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AD77519-7677-F85F-8F34-3E0AF093F7A6}"/>
                </a:ext>
              </a:extLst>
            </p:cNvPr>
            <p:cNvSpPr txBox="1"/>
            <p:nvPr/>
          </p:nvSpPr>
          <p:spPr>
            <a:xfrm>
              <a:off x="-399072" y="597120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Section0_60um_0ohm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" name="灯片编号占位符 11">
            <a:extLst>
              <a:ext uri="{FF2B5EF4-FFF2-40B4-BE49-F238E27FC236}">
                <a16:creationId xmlns:a16="http://schemas.microsoft.com/office/drawing/2014/main" id="{421535BD-AAAB-8A80-153C-0D3DAD6788D6}"/>
              </a:ext>
            </a:extLst>
          </p:cNvPr>
          <p:cNvSpPr>
            <a:spLocks noGrp="1"/>
          </p:cNvSpPr>
          <p:nvPr/>
        </p:nvSpPr>
        <p:spPr>
          <a:xfrm>
            <a:off x="0" y="65239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841FD1-4F65-4547-7AA9-AC15474DA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7314" r="9139" b="3213"/>
          <a:stretch/>
        </p:blipFill>
        <p:spPr>
          <a:xfrm>
            <a:off x="6269395" y="321201"/>
            <a:ext cx="4534110" cy="317115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0C78370-06DC-E64E-7646-A3CB016EBE3B}"/>
              </a:ext>
            </a:extLst>
          </p:cNvPr>
          <p:cNvSpPr txBox="1"/>
          <p:nvPr/>
        </p:nvSpPr>
        <p:spPr>
          <a:xfrm>
            <a:off x="5916442" y="527796"/>
            <a:ext cx="3106449" cy="36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Section4_60um_100pF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EEA089-8533-ED9C-8412-FDF93AAD4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764" y="3637296"/>
            <a:ext cx="4598111" cy="322070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6DABFDB-6976-2ACE-2E60-9B414F1731BD}"/>
              </a:ext>
            </a:extLst>
          </p:cNvPr>
          <p:cNvSpPr txBox="1"/>
          <p:nvPr/>
        </p:nvSpPr>
        <p:spPr>
          <a:xfrm>
            <a:off x="6569863" y="3823734"/>
            <a:ext cx="3106449" cy="36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Section3_60um_20pF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224C6853-B5DA-8D4E-FFAE-48647877F337}"/>
              </a:ext>
            </a:extLst>
          </p:cNvPr>
          <p:cNvGrpSpPr/>
          <p:nvPr/>
        </p:nvGrpSpPr>
        <p:grpSpPr>
          <a:xfrm>
            <a:off x="95990" y="3587009"/>
            <a:ext cx="4951022" cy="3210675"/>
            <a:chOff x="5844438" y="317679"/>
            <a:chExt cx="5127329" cy="327099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C86752-74E1-CFA8-6B93-8E8C4492A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2" t="7458" r="8862" b="3123"/>
            <a:stretch/>
          </p:blipFill>
          <p:spPr>
            <a:xfrm>
              <a:off x="6338628" y="317679"/>
              <a:ext cx="4633139" cy="3270991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5C80FEA-3F5C-2B34-A038-7B522FB129DA}"/>
                </a:ext>
              </a:extLst>
            </p:cNvPr>
            <p:cNvSpPr txBox="1"/>
            <p:nvPr/>
          </p:nvSpPr>
          <p:spPr>
            <a:xfrm>
              <a:off x="5844438" y="491393"/>
              <a:ext cx="2712316" cy="37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Section7_25um_47pF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5" name="标题 1">
            <a:extLst>
              <a:ext uri="{FF2B5EF4-FFF2-40B4-BE49-F238E27FC236}">
                <a16:creationId xmlns:a16="http://schemas.microsoft.com/office/drawing/2014/main" id="{1100E46D-48B9-BE24-30EE-92FA3C29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47"/>
            <a:ext cx="7955478" cy="671965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r>
              <a:rPr lang="en-US" altLang="zh-CN" sz="2400" dirty="0"/>
              <a:t>——</a:t>
            </a:r>
            <a:r>
              <a:rPr lang="pl-PL" altLang="zh-CN" sz="2400" dirty="0">
                <a:solidFill>
                  <a:srgbClr val="FF0000"/>
                </a:solidFill>
              </a:rPr>
              <a:t>Ch0 vs Ch1 for Z=6</a:t>
            </a: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6D77FB7-CCCD-2001-A329-0DC11609EBCA}"/>
              </a:ext>
            </a:extLst>
          </p:cNvPr>
          <p:cNvGrpSpPr/>
          <p:nvPr/>
        </p:nvGrpSpPr>
        <p:grpSpPr>
          <a:xfrm>
            <a:off x="6347157" y="3572006"/>
            <a:ext cx="4682092" cy="3270991"/>
            <a:chOff x="503272" y="3741302"/>
            <a:chExt cx="4529291" cy="309294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0F58BBC-63D8-77FF-11D0-308544609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7" t="7522" r="9067" b="3734"/>
            <a:stretch/>
          </p:blipFill>
          <p:spPr>
            <a:xfrm>
              <a:off x="653403" y="3741302"/>
              <a:ext cx="4379160" cy="309294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24D80C4-D59A-1AF7-5827-28E4D23BEEE6}"/>
                </a:ext>
              </a:extLst>
            </p:cNvPr>
            <p:cNvSpPr txBox="1"/>
            <p:nvPr/>
          </p:nvSpPr>
          <p:spPr>
            <a:xfrm>
              <a:off x="503272" y="3953102"/>
              <a:ext cx="3106449" cy="368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Section6_25um_20pF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935BE31D-3B3D-EA8B-9E82-B440250A8F9F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FD4113D-6BB0-1655-7463-3D562E62E54E}"/>
              </a:ext>
            </a:extLst>
          </p:cNvPr>
          <p:cNvGrpSpPr/>
          <p:nvPr/>
        </p:nvGrpSpPr>
        <p:grpSpPr>
          <a:xfrm>
            <a:off x="5663696" y="295524"/>
            <a:ext cx="5365553" cy="3127538"/>
            <a:chOff x="5606214" y="3708646"/>
            <a:chExt cx="5365553" cy="312753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CE17472-D895-9DD4-9B5F-601BA8F68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" t="7441" r="9067" b="4059"/>
            <a:stretch/>
          </p:blipFill>
          <p:spPr>
            <a:xfrm>
              <a:off x="6388173" y="3708646"/>
              <a:ext cx="4583594" cy="3127538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705411D-EEEC-0729-67B6-4BC18FB82A1E}"/>
                </a:ext>
              </a:extLst>
            </p:cNvPr>
            <p:cNvSpPr txBox="1"/>
            <p:nvPr/>
          </p:nvSpPr>
          <p:spPr>
            <a:xfrm>
              <a:off x="5606214" y="3863448"/>
              <a:ext cx="3106449" cy="368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Section5_25um_100pF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9DF66D8-85C5-35E7-C4C4-68CB877979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7103" r="8475" b="3696"/>
          <a:stretch/>
        </p:blipFill>
        <p:spPr>
          <a:xfrm>
            <a:off x="645330" y="361332"/>
            <a:ext cx="4335317" cy="32106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E5C9FAA-5E3D-A74C-71DA-C4E53199619F}"/>
              </a:ext>
            </a:extLst>
          </p:cNvPr>
          <p:cNvSpPr txBox="1"/>
          <p:nvPr/>
        </p:nvSpPr>
        <p:spPr>
          <a:xfrm>
            <a:off x="95991" y="565952"/>
            <a:ext cx="268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Section9_25um_0ohm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2F1ED6-93EC-20D3-42B7-5A236072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50465"/>
            <a:ext cx="11406249" cy="1478473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/>
              <a:t> 0 channel saturated</a:t>
            </a:r>
            <a:r>
              <a:rPr lang="en-US" altLang="zh-CN" sz="2400" dirty="0"/>
              <a:t>——</a:t>
            </a:r>
            <a:r>
              <a:rPr lang="en-US" altLang="zh-CN" sz="2400" dirty="0">
                <a:solidFill>
                  <a:srgbClr val="FF0000"/>
                </a:solidFill>
              </a:rPr>
              <a:t>To be interpolation in two-dimension 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 err="1">
                <a:solidFill>
                  <a:srgbClr val="FF0000"/>
                </a:solidFill>
              </a:rPr>
              <a:t>good_z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C7A5F06-6ABD-0DF4-07A4-85E16706554D}"/>
              </a:ext>
            </a:extLst>
          </p:cNvPr>
          <p:cNvGrpSpPr/>
          <p:nvPr/>
        </p:nvGrpSpPr>
        <p:grpSpPr>
          <a:xfrm>
            <a:off x="394705" y="448429"/>
            <a:ext cx="6422072" cy="3146339"/>
            <a:chOff x="91885" y="401777"/>
            <a:chExt cx="6422072" cy="3146339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59B5059-B47B-0104-ADCF-CA73E6325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7968" r="9685" b="3579"/>
            <a:stretch/>
          </p:blipFill>
          <p:spPr>
            <a:xfrm>
              <a:off x="91885" y="401777"/>
              <a:ext cx="4504127" cy="314633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F95E9E5-56EA-3A30-4D45-F3DC3D12BBC8}"/>
                </a:ext>
              </a:extLst>
            </p:cNvPr>
            <p:cNvSpPr txBox="1"/>
            <p:nvPr/>
          </p:nvSpPr>
          <p:spPr>
            <a:xfrm>
              <a:off x="3258948" y="2665391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Section0_60um_0ohm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20128E7-99FF-025C-F5C1-67D275642988}"/>
              </a:ext>
            </a:extLst>
          </p:cNvPr>
          <p:cNvGrpSpPr/>
          <p:nvPr/>
        </p:nvGrpSpPr>
        <p:grpSpPr>
          <a:xfrm>
            <a:off x="394705" y="3601767"/>
            <a:ext cx="5622127" cy="3179456"/>
            <a:chOff x="6539675" y="401777"/>
            <a:chExt cx="5622127" cy="3179456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85F6CE5-0673-CF42-EDB8-1D3786806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" t="7812" r="9428" b="3084"/>
            <a:stretch/>
          </p:blipFill>
          <p:spPr>
            <a:xfrm>
              <a:off x="6539675" y="401777"/>
              <a:ext cx="4529845" cy="317945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73471D8-ACB1-B908-BD6C-2353B9E91DA1}"/>
                </a:ext>
              </a:extLst>
            </p:cNvPr>
            <p:cNvSpPr txBox="1"/>
            <p:nvPr/>
          </p:nvSpPr>
          <p:spPr>
            <a:xfrm>
              <a:off x="9774862" y="2635703"/>
              <a:ext cx="238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Section2_60um_47pF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1022DBB7-C6E1-A4C2-AA53-40307D3B0949}"/>
              </a:ext>
            </a:extLst>
          </p:cNvPr>
          <p:cNvSpPr>
            <a:spLocks noGrp="1"/>
          </p:cNvSpPr>
          <p:nvPr/>
        </p:nvSpPr>
        <p:spPr>
          <a:xfrm>
            <a:off x="0" y="6522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B2A00EA-8FA4-DE0E-72A0-EC791E733223}"/>
              </a:ext>
            </a:extLst>
          </p:cNvPr>
          <p:cNvGrpSpPr/>
          <p:nvPr/>
        </p:nvGrpSpPr>
        <p:grpSpPr>
          <a:xfrm>
            <a:off x="6605000" y="380597"/>
            <a:ext cx="5587000" cy="3244350"/>
            <a:chOff x="6270511" y="484503"/>
            <a:chExt cx="5587000" cy="324435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680B740-D9F7-4C4E-988B-2AD1F376F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3" t="6872" r="9067" b="2868"/>
            <a:stretch/>
          </p:blipFill>
          <p:spPr>
            <a:xfrm>
              <a:off x="6270511" y="484503"/>
              <a:ext cx="4578657" cy="324435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BE8E2C6-C2D8-4EEC-03C9-6B60EAF9F93F}"/>
                </a:ext>
              </a:extLst>
            </p:cNvPr>
            <p:cNvSpPr txBox="1"/>
            <p:nvPr/>
          </p:nvSpPr>
          <p:spPr>
            <a:xfrm>
              <a:off x="9080154" y="2771593"/>
              <a:ext cx="277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Section4_60um_100pF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1100A2B-C794-EAAF-803D-747CDFA6144F}"/>
              </a:ext>
            </a:extLst>
          </p:cNvPr>
          <p:cNvGrpSpPr/>
          <p:nvPr/>
        </p:nvGrpSpPr>
        <p:grpSpPr>
          <a:xfrm>
            <a:off x="6605000" y="3590952"/>
            <a:ext cx="6284825" cy="3201086"/>
            <a:chOff x="243444" y="522514"/>
            <a:chExt cx="6284825" cy="320108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0DC9CB5-A849-6ACC-E1A5-2A6677E4C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5" t="7675" r="9088" b="3282"/>
            <a:stretch/>
          </p:blipFill>
          <p:spPr>
            <a:xfrm>
              <a:off x="243444" y="522514"/>
              <a:ext cx="4578657" cy="32010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E87489B-9206-96B1-6E06-252E6D71F80A}"/>
                </a:ext>
              </a:extLst>
            </p:cNvPr>
            <p:cNvSpPr txBox="1"/>
            <p:nvPr/>
          </p:nvSpPr>
          <p:spPr>
            <a:xfrm>
              <a:off x="3273260" y="2850209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Section3_60um_20pF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70A342B-6DC3-6CE2-4657-4178D137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5" y="70279"/>
            <a:ext cx="11964390" cy="1498756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/>
              <a:t>0 channel saturated</a:t>
            </a:r>
            <a:r>
              <a:rPr lang="en-US" altLang="zh-CN" sz="2800" dirty="0"/>
              <a:t>——</a:t>
            </a:r>
            <a:r>
              <a:rPr lang="en-US" altLang="zh-CN" sz="2800" dirty="0">
                <a:solidFill>
                  <a:srgbClr val="FF0000"/>
                </a:solidFill>
              </a:rPr>
              <a:t>To be interpolation in two-dimension </a:t>
            </a:r>
            <a:r>
              <a:rPr lang="zh-CN" altLang="en-US" sz="2800" dirty="0">
                <a:solidFill>
                  <a:srgbClr val="FF0000"/>
                </a:solidFill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</a:rPr>
              <a:t>good_z</a:t>
            </a:r>
            <a:r>
              <a:rPr lang="zh-CN" altLang="en-US" sz="2800" dirty="0">
                <a:solidFill>
                  <a:srgbClr val="FF0000"/>
                </a:solidFill>
              </a:rPr>
              <a:t>）</a:t>
            </a:r>
            <a:br>
              <a:rPr lang="en-US" altLang="zh-CN" sz="1400" dirty="0"/>
            </a:b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442B940-C811-8912-653F-FF8B9F62D43C}"/>
              </a:ext>
            </a:extLst>
          </p:cNvPr>
          <p:cNvGrpSpPr/>
          <p:nvPr/>
        </p:nvGrpSpPr>
        <p:grpSpPr>
          <a:xfrm>
            <a:off x="6402417" y="3616755"/>
            <a:ext cx="6309717" cy="3204055"/>
            <a:chOff x="212532" y="3678688"/>
            <a:chExt cx="6309717" cy="320405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BD0AF07-D691-5E76-56E1-37F5F2A17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" t="7812" r="9500" b="2760"/>
            <a:stretch/>
          </p:blipFill>
          <p:spPr>
            <a:xfrm>
              <a:off x="212532" y="3678688"/>
              <a:ext cx="4552197" cy="320405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9360E4B-7480-259A-DE9F-AD57A23B987F}"/>
                </a:ext>
              </a:extLst>
            </p:cNvPr>
            <p:cNvSpPr txBox="1"/>
            <p:nvPr/>
          </p:nvSpPr>
          <p:spPr>
            <a:xfrm>
              <a:off x="3267240" y="5760426"/>
              <a:ext cx="325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Section6_25um_20pF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1942FE0-F4DC-A39E-229D-017881F9F03E}"/>
              </a:ext>
            </a:extLst>
          </p:cNvPr>
          <p:cNvGrpSpPr/>
          <p:nvPr/>
        </p:nvGrpSpPr>
        <p:grpSpPr>
          <a:xfrm>
            <a:off x="6409756" y="439282"/>
            <a:ext cx="5685961" cy="3177473"/>
            <a:chOff x="6270511" y="3643337"/>
            <a:chExt cx="5685961" cy="3177473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8062D36-0212-D811-DD57-9E7446A23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" t="7812" r="9484" b="3409"/>
            <a:stretch/>
          </p:blipFill>
          <p:spPr>
            <a:xfrm>
              <a:off x="6270511" y="3643337"/>
              <a:ext cx="4552197" cy="3177473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6CE343E-3CA4-9231-7DF0-1429D7BD2919}"/>
                </a:ext>
              </a:extLst>
            </p:cNvPr>
            <p:cNvSpPr txBox="1"/>
            <p:nvPr/>
          </p:nvSpPr>
          <p:spPr>
            <a:xfrm>
              <a:off x="9179115" y="5883159"/>
              <a:ext cx="2777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Section5_25um_100pF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5D20D38-7C6B-28BC-DE39-8CD622BC3305}"/>
              </a:ext>
            </a:extLst>
          </p:cNvPr>
          <p:cNvGrpSpPr/>
          <p:nvPr/>
        </p:nvGrpSpPr>
        <p:grpSpPr>
          <a:xfrm>
            <a:off x="396281" y="437610"/>
            <a:ext cx="5874230" cy="3162042"/>
            <a:chOff x="91885" y="3548116"/>
            <a:chExt cx="5874230" cy="316204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FBEAC98-CE16-C4D1-A640-A7AD1C05E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4" t="7774" r="9546" b="3643"/>
            <a:stretch/>
          </p:blipFill>
          <p:spPr>
            <a:xfrm>
              <a:off x="91885" y="3548116"/>
              <a:ext cx="4529845" cy="3162042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EEDD275-7968-B4D3-6F30-8A329D0D8DF2}"/>
                </a:ext>
              </a:extLst>
            </p:cNvPr>
            <p:cNvSpPr txBox="1"/>
            <p:nvPr/>
          </p:nvSpPr>
          <p:spPr>
            <a:xfrm>
              <a:off x="3277344" y="5825289"/>
              <a:ext cx="268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Section9_25um_0ohm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D94763D-8C58-E912-821F-787F2CF258CF}"/>
              </a:ext>
            </a:extLst>
          </p:cNvPr>
          <p:cNvGrpSpPr/>
          <p:nvPr/>
        </p:nvGrpSpPr>
        <p:grpSpPr>
          <a:xfrm>
            <a:off x="437847" y="3650793"/>
            <a:ext cx="5703109" cy="3146339"/>
            <a:chOff x="6563551" y="3555967"/>
            <a:chExt cx="5703109" cy="314633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7B979F0-B87C-9AD9-363C-830EAC473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" t="7812" r="9500" b="3470"/>
            <a:stretch/>
          </p:blipFill>
          <p:spPr>
            <a:xfrm>
              <a:off x="6563551" y="3555967"/>
              <a:ext cx="4505969" cy="3146339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E2E1EE8-ECF7-E429-0A90-B8BFE2EF73F5}"/>
                </a:ext>
              </a:extLst>
            </p:cNvPr>
            <p:cNvSpPr txBox="1"/>
            <p:nvPr/>
          </p:nvSpPr>
          <p:spPr>
            <a:xfrm>
              <a:off x="9879720" y="5546219"/>
              <a:ext cx="238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</a:rPr>
                <a:t>Section7_25um_47pF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灯片编号占位符 11">
            <a:extLst>
              <a:ext uri="{FF2B5EF4-FFF2-40B4-BE49-F238E27FC236}">
                <a16:creationId xmlns:a16="http://schemas.microsoft.com/office/drawing/2014/main" id="{640C0CF8-7A4E-57E7-AB08-86174EAD1F72}"/>
              </a:ext>
            </a:extLst>
          </p:cNvPr>
          <p:cNvSpPr>
            <a:spLocks noGrp="1"/>
          </p:cNvSpPr>
          <p:nvPr/>
        </p:nvSpPr>
        <p:spPr>
          <a:xfrm>
            <a:off x="89065" y="65031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Page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  <a:fld id="{81B68DF8-0D8C-45C5-BCD2-D374094EFF0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891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Y3NjI0NjAxNDRkYmYzMDhiZDZlOTQ5M2IzMTQ0MD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ABLE_BEAUTIFY" val="smartTable{f18ec6b9-9311-466d-ba38-ef0d3cc0699a}"/>
  <p:tag name="TABLE_ENDDRAG_ORIGIN_RECT" val="254*123"/>
  <p:tag name="TABLE_ENDDRAG_RECT" val="698*233*254*12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627</Words>
  <Application>Microsoft Office PowerPoint</Application>
  <PresentationFormat>宽屏</PresentationFormat>
  <Paragraphs>187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Arial</vt:lpstr>
      <vt:lpstr>Wingdings</vt:lpstr>
      <vt:lpstr>Office 主题​​</vt:lpstr>
      <vt:lpstr>1_Office 主题​​</vt:lpstr>
      <vt:lpstr>2_Office 主题​​</vt:lpstr>
      <vt:lpstr>Charge sharing &amp; high-Z reconstruction</vt:lpstr>
      <vt:lpstr>Background: charge sharing</vt:lpstr>
      <vt:lpstr>Background: high-Z saturation</vt:lpstr>
      <vt:lpstr>Background: the detector</vt:lpstr>
      <vt:lpstr>PowerPoint 演示文稿</vt:lpstr>
      <vt:lpstr> 0 channel saturated——Ch0 vs Ch1 for Z=6 </vt:lpstr>
      <vt:lpstr> 0 channel saturated——Ch0 vs Ch1 for Z=6 </vt:lpstr>
      <vt:lpstr> 0 channel saturated——To be interpolation in two-dimension （good_z）  </vt:lpstr>
      <vt:lpstr>0 channel saturated——To be interpolation in two-dimension （good_z）  </vt:lpstr>
      <vt:lpstr>0 channel saturated   </vt:lpstr>
      <vt:lpstr> 0 channel saturated   </vt:lpstr>
      <vt:lpstr> 0 channel saturated——Reconstruction of the charge spectrum  </vt:lpstr>
      <vt:lpstr> 0 channel saturated——Reconstruction of the charge spectrum  </vt:lpstr>
      <vt:lpstr> 0 channel saturated——Charge resolution  </vt:lpstr>
      <vt:lpstr> 0 channel saturated——Charge resolution  </vt:lpstr>
      <vt:lpstr>PowerPoint 演示文稿</vt:lpstr>
      <vt:lpstr>PowerPoint 演示文稿</vt:lpstr>
      <vt:lpstr>PowerPoint 演示文稿</vt:lpstr>
      <vt:lpstr> 1 channel saturated——To be interpolation in two-dimension （good_z）  </vt:lpstr>
      <vt:lpstr> 1 channel saturated——To be interpolation in two-dimension （good_z）  </vt:lpstr>
      <vt:lpstr> 1 channel saturated——Reconstruction of the charge spectrum  </vt:lpstr>
      <vt:lpstr> 1 channel saturated——Reconstruction of the charge spectrum  </vt:lpstr>
      <vt:lpstr> 1 channel saturated——Charge resolution  </vt:lpstr>
      <vt:lpstr> 1 channel saturated——Charge resolution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 WS</dc:creator>
  <cp:lastModifiedBy>Z WS</cp:lastModifiedBy>
  <cp:revision>14</cp:revision>
  <dcterms:created xsi:type="dcterms:W3CDTF">2023-05-17T02:01:00Z</dcterms:created>
  <dcterms:modified xsi:type="dcterms:W3CDTF">2023-05-29T10:20:35Z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F54845614AF34BD6B7BCB04C3FF46FB2_12</vt:lpwstr>
  </property>
  <property fmtid="{D5CDD505-2E9C-101B-9397-08002B2CF9AE}" pid="3" name="KSOProductBuildVer">
    <vt:lpwstr>2052-11.1.0.14309</vt:lpwstr>
  </property>
</Properties>
</file>