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2" r:id="rId2"/>
  </p:sldMasterIdLst>
  <p:notesMasterIdLst>
    <p:notesMasterId r:id="rId13"/>
  </p:notesMasterIdLst>
  <p:sldIdLst>
    <p:sldId id="292" r:id="rId3"/>
    <p:sldId id="294" r:id="rId4"/>
    <p:sldId id="306" r:id="rId5"/>
    <p:sldId id="296" r:id="rId6"/>
    <p:sldId id="298" r:id="rId7"/>
    <p:sldId id="303" r:id="rId8"/>
    <p:sldId id="304" r:id="rId9"/>
    <p:sldId id="307" r:id="rId10"/>
    <p:sldId id="259" r:id="rId11"/>
    <p:sldId id="263" r:id="rId1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3B"/>
    <a:srgbClr val="FFC9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87" autoAdjust="0"/>
  </p:normalViewPr>
  <p:slideViewPr>
    <p:cSldViewPr>
      <p:cViewPr varScale="1">
        <p:scale>
          <a:sx n="119" d="100"/>
          <a:sy n="119" d="100"/>
        </p:scale>
        <p:origin x="23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06310-57CB-47D9-827D-BBA604FB928C}" type="datetimeFigureOut">
              <a:rPr lang="it-IT" smtClean="0"/>
              <a:t>11/05/2023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B21C5-4857-4DB4-865F-64D647A201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9278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51752"/>
            <a:ext cx="12192000" cy="736600"/>
          </a:xfrm>
          <a:custGeom>
            <a:avLst/>
            <a:gdLst/>
            <a:ahLst/>
            <a:cxnLst/>
            <a:rect l="l" t="t" r="r" b="b"/>
            <a:pathLst>
              <a:path w="12192000" h="736600">
                <a:moveTo>
                  <a:pt x="12192000" y="0"/>
                </a:moveTo>
                <a:lnTo>
                  <a:pt x="0" y="0"/>
                </a:lnTo>
                <a:lnTo>
                  <a:pt x="0" y="736550"/>
                </a:lnTo>
                <a:lnTo>
                  <a:pt x="12192000" y="73655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742913" indent="-285737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2942" indent="-228589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120" indent="-228589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298" indent="-228589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23C9-3463-D24A-BD83-3D6E0ED0BF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54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61425" y="436371"/>
            <a:ext cx="10269149" cy="82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366091" y="380294"/>
            <a:ext cx="10825908" cy="477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316251"/>
            <a:ext cx="10972800" cy="4959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cxnSp>
        <p:nvCxnSpPr>
          <p:cNvPr id="9" name="Connettore 1 8"/>
          <p:cNvCxnSpPr/>
          <p:nvPr userDrawn="1"/>
        </p:nvCxnSpPr>
        <p:spPr>
          <a:xfrm>
            <a:off x="0" y="1103799"/>
            <a:ext cx="12192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40000" dist="20000" dir="5400000" rotWithShape="0">
              <a:schemeClr val="tx2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 userDrawn="1"/>
        </p:nvCxnSpPr>
        <p:spPr>
          <a:xfrm>
            <a:off x="0" y="6488207"/>
            <a:ext cx="121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ttangolo 9">
            <a:extLst>
              <a:ext uri="{FF2B5EF4-FFF2-40B4-BE49-F238E27FC236}">
                <a16:creationId xmlns:a16="http://schemas.microsoft.com/office/drawing/2014/main" id="{C5120FC8-8C93-8441-8E4C-699A50AEFDE1}"/>
              </a:ext>
            </a:extLst>
          </p:cNvPr>
          <p:cNvSpPr/>
          <p:nvPr userDrawn="1"/>
        </p:nvSpPr>
        <p:spPr>
          <a:xfrm>
            <a:off x="0" y="6163733"/>
            <a:ext cx="12192000" cy="694267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0">
                <a:schemeClr val="tx2">
                  <a:lumMod val="75000"/>
                </a:schemeClr>
              </a:gs>
              <a:gs pos="39000">
                <a:schemeClr val="accent1">
                  <a:lumMod val="97000"/>
                  <a:lumOff val="3000"/>
                </a:schemeClr>
              </a:gs>
              <a:gs pos="99000">
                <a:schemeClr val="accent3">
                  <a:lumMod val="75000"/>
                </a:schemeClr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1533526" y="6593039"/>
            <a:ext cx="521319" cy="257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fld id="{8EBB23C9-3463-D24A-BD83-3D6E0ED0BFD6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59D6E283-32EE-8F43-984C-C6D33A5B2383}"/>
              </a:ext>
            </a:extLst>
          </p:cNvPr>
          <p:cNvSpPr/>
          <p:nvPr userDrawn="1"/>
        </p:nvSpPr>
        <p:spPr>
          <a:xfrm>
            <a:off x="0" y="6275753"/>
            <a:ext cx="12192000" cy="5749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sz="1800" dirty="0">
                <a:solidFill>
                  <a:schemeClr val="bg1"/>
                </a:solidFill>
              </a:rPr>
              <a:t>Pubblicare Open Access al CNR</a:t>
            </a:r>
          </a:p>
          <a:p>
            <a:pPr algn="r"/>
            <a:r>
              <a:rPr lang="it-IT" sz="1800" dirty="0" err="1">
                <a:solidFill>
                  <a:schemeClr val="bg1"/>
                </a:solidFill>
              </a:rPr>
              <a:t>Webinar</a:t>
            </a:r>
            <a:r>
              <a:rPr lang="it-IT" sz="1800" dirty="0">
                <a:solidFill>
                  <a:schemeClr val="bg1"/>
                </a:solidFill>
              </a:rPr>
              <a:t> 23 Febbraio 2021</a:t>
            </a:r>
          </a:p>
          <a:p>
            <a:pPr algn="r"/>
            <a:endParaRPr lang="it-IT" sz="1800" dirty="0">
              <a:solidFill>
                <a:schemeClr val="bg1"/>
              </a:solidFill>
            </a:endParaRPr>
          </a:p>
        </p:txBody>
      </p:sp>
      <p:pic>
        <p:nvPicPr>
          <p:cNvPr id="13" name="Immagine 12" descr="Risultati immagini per consiglio nazionale delle ricerche logo">
            <a:extLst>
              <a:ext uri="{FF2B5EF4-FFF2-40B4-BE49-F238E27FC236}">
                <a16:creationId xmlns:a16="http://schemas.microsoft.com/office/drawing/2014/main" id="{A1296E55-4128-824F-A616-4D069667FC59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676"/>
            <a:ext cx="1673013" cy="10676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294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ctr" defTabSz="342892" rtl="0" eaLnBrk="1" latinLnBrk="0" hangingPunct="1">
        <a:spcBef>
          <a:spcPct val="0"/>
        </a:spcBef>
        <a:buNone/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0" indent="0" algn="l" defTabSz="342892" rtl="0" eaLnBrk="1" latinLnBrk="0" hangingPunct="1">
        <a:spcBef>
          <a:spcPct val="20000"/>
        </a:spcBef>
        <a:buFontTx/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57199" indent="-214308" algn="l" defTabSz="342892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Wingdings" pitchFamily="2" charset="2"/>
        <a:buChar char="ü"/>
        <a:defRPr sz="2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28" indent="-171446" algn="l" defTabSz="342892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Wingdings" pitchFamily="2" charset="2"/>
        <a:buChar char="ü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Wingdings" pitchFamily="2" charset="2"/>
        <a:buChar char="ü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12" indent="-171446" algn="l" defTabSz="342892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Wingdings" pitchFamily="2" charset="2"/>
        <a:buChar char="ü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object 8"/>
          <p:cNvGrpSpPr/>
          <p:nvPr/>
        </p:nvGrpSpPr>
        <p:grpSpPr>
          <a:xfrm>
            <a:off x="0" y="5458239"/>
            <a:ext cx="12191993" cy="1409700"/>
            <a:chOff x="1" y="5448626"/>
            <a:chExt cx="12191993" cy="1409700"/>
          </a:xfrm>
        </p:grpSpPr>
        <p:sp>
          <p:nvSpPr>
            <p:cNvPr id="9" name="object 9"/>
            <p:cNvSpPr/>
            <p:nvPr/>
          </p:nvSpPr>
          <p:spPr>
            <a:xfrm>
              <a:off x="6266809" y="5448626"/>
              <a:ext cx="5925185" cy="1409700"/>
            </a:xfrm>
            <a:custGeom>
              <a:avLst/>
              <a:gdLst/>
              <a:ahLst/>
              <a:cxnLst/>
              <a:rect l="l" t="t" r="r" b="b"/>
              <a:pathLst>
                <a:path w="5925184" h="1409700">
                  <a:moveTo>
                    <a:pt x="5925190" y="0"/>
                  </a:moveTo>
                  <a:lnTo>
                    <a:pt x="652725" y="0"/>
                  </a:lnTo>
                  <a:lnTo>
                    <a:pt x="0" y="1409373"/>
                  </a:lnTo>
                  <a:lnTo>
                    <a:pt x="5925190" y="1409373"/>
                  </a:lnTo>
                  <a:lnTo>
                    <a:pt x="592519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" y="5448626"/>
              <a:ext cx="6755130" cy="1409700"/>
            </a:xfrm>
            <a:custGeom>
              <a:avLst/>
              <a:gdLst/>
              <a:ahLst/>
              <a:cxnLst/>
              <a:rect l="l" t="t" r="r" b="b"/>
              <a:pathLst>
                <a:path w="6755130" h="1409700">
                  <a:moveTo>
                    <a:pt x="6754820" y="0"/>
                  </a:moveTo>
                  <a:lnTo>
                    <a:pt x="0" y="0"/>
                  </a:lnTo>
                  <a:lnTo>
                    <a:pt x="0" y="1409373"/>
                  </a:lnTo>
                  <a:lnTo>
                    <a:pt x="6102096" y="1409373"/>
                  </a:lnTo>
                  <a:lnTo>
                    <a:pt x="675482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39999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" name="object 2"/>
          <p:cNvSpPr txBox="1"/>
          <p:nvPr/>
        </p:nvSpPr>
        <p:spPr>
          <a:xfrm>
            <a:off x="419100" y="2946229"/>
            <a:ext cx="11353800" cy="1585434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 marR="5080" algn="ctr">
              <a:lnSpc>
                <a:spcPts val="3600"/>
              </a:lnSpc>
              <a:spcBef>
                <a:spcPts val="620"/>
              </a:spcBef>
              <a:tabLst>
                <a:tab pos="662940" algn="l"/>
              </a:tabLst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Monitoraggio delle APC negli EPR.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Contesto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motivazioni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</a:rPr>
              <a:t>attuazione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12700" marR="5080" algn="ctr">
              <a:lnSpc>
                <a:spcPts val="3600"/>
              </a:lnSpc>
              <a:spcBef>
                <a:spcPts val="620"/>
              </a:spcBef>
              <a:tabLst>
                <a:tab pos="662940" algn="l"/>
              </a:tabLst>
            </a:pPr>
            <a:r>
              <a:rPr lang="it-IT" sz="1600" b="1" i="1" dirty="0">
                <a:solidFill>
                  <a:schemeClr val="tx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Silvia Giannini</a:t>
            </a:r>
            <a:r>
              <a:rPr lang="it-IT" sz="1600" b="1" i="1" baseline="30000" dirty="0">
                <a:solidFill>
                  <a:schemeClr val="tx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b="1" i="1" dirty="0">
                <a:solidFill>
                  <a:schemeClr val="tx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Roberta Maggi</a:t>
            </a:r>
            <a:r>
              <a:rPr lang="it-IT" sz="1600" b="1" i="1" baseline="30000" dirty="0">
                <a:solidFill>
                  <a:schemeClr val="tx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b="1" i="1" dirty="0">
                <a:solidFill>
                  <a:schemeClr val="tx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Emanuela Secinaro</a:t>
            </a:r>
            <a:r>
              <a:rPr lang="it-IT" sz="1600" b="1" i="1" baseline="30000" dirty="0">
                <a:solidFill>
                  <a:schemeClr val="tx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it-IT" sz="1600" b="1" dirty="0">
              <a:solidFill>
                <a:schemeClr val="tx2">
                  <a:lumMod val="75000"/>
                </a:schemeClr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5080" algn="ctr">
              <a:lnSpc>
                <a:spcPts val="3600"/>
              </a:lnSpc>
              <a:spcBef>
                <a:spcPts val="620"/>
              </a:spcBef>
              <a:tabLst>
                <a:tab pos="662940" algn="l"/>
              </a:tabLst>
            </a:pPr>
            <a:endParaRPr sz="2800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  <a:cs typeface="Verdana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31330DD-C0D6-3788-30A4-F90BEE2B7D95}"/>
              </a:ext>
            </a:extLst>
          </p:cNvPr>
          <p:cNvSpPr txBox="1"/>
          <p:nvPr/>
        </p:nvSpPr>
        <p:spPr>
          <a:xfrm>
            <a:off x="212228" y="5951957"/>
            <a:ext cx="59251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b="1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2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ISTI-CNR, Biblioteca dell’Area della Ricerca di Pisa</a:t>
            </a:r>
            <a:r>
              <a:rPr lang="it-IT" sz="1200" b="1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silvia.giannini@isti.cnr.it</a:t>
            </a:r>
          </a:p>
          <a:p>
            <a:r>
              <a:rPr lang="it-IT" sz="1200" b="1" kern="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2</a:t>
            </a:r>
            <a:r>
              <a:rPr lang="it-IT" sz="12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IMATI-CNR, </a:t>
            </a:r>
            <a:r>
              <a:rPr lang="it-IT" sz="12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Biblioteca dell’Area della Ricerca di Genova</a:t>
            </a:r>
            <a:r>
              <a:rPr lang="it-IT" sz="1200" b="1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; maggi@area.ge.cnr.it</a:t>
            </a:r>
          </a:p>
          <a:p>
            <a:r>
              <a:rPr lang="it-IT" sz="1200" b="1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3</a:t>
            </a:r>
            <a:r>
              <a:rPr lang="it-IT" sz="1200" b="1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Istituto Nazionale di Ricerca Metrologica, Torino; e.secinaro@inrim.it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0A276AE6-6445-CCE9-E2A6-A9AC375E09F2}"/>
              </a:ext>
            </a:extLst>
          </p:cNvPr>
          <p:cNvSpPr txBox="1"/>
          <p:nvPr/>
        </p:nvSpPr>
        <p:spPr>
          <a:xfrm>
            <a:off x="6365644" y="6012383"/>
            <a:ext cx="61311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Trebuchet MS" panose="020B0603020202020204" pitchFamily="34" charset="0"/>
              </a:rPr>
              <a:t>Incontro </a:t>
            </a:r>
            <a:r>
              <a:rPr lang="it-IT" sz="1400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CoPER</a:t>
            </a:r>
            <a:r>
              <a:rPr lang="it-IT" sz="1400" b="1" dirty="0">
                <a:solidFill>
                  <a:schemeClr val="bg1"/>
                </a:solidFill>
                <a:latin typeface="Trebuchet MS" panose="020B0603020202020204" pitchFamily="34" charset="0"/>
              </a:rPr>
              <a:t> - CODIGER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  <a:latin typeface="Trebuchet MS" panose="020B0603020202020204" pitchFamily="34" charset="0"/>
              </a:rPr>
              <a:t>16 maggio2023</a:t>
            </a:r>
          </a:p>
        </p:txBody>
      </p:sp>
      <p:pic>
        <p:nvPicPr>
          <p:cNvPr id="43" name="Immagine 42">
            <a:extLst>
              <a:ext uri="{FF2B5EF4-FFF2-40B4-BE49-F238E27FC236}">
                <a16:creationId xmlns:a16="http://schemas.microsoft.com/office/drawing/2014/main" id="{425B8F50-0E0C-16A3-EC36-488A22C8C9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300" y="159340"/>
            <a:ext cx="1872000" cy="614250"/>
          </a:xfrm>
          <a:prstGeom prst="rect">
            <a:avLst/>
          </a:prstGeom>
        </p:spPr>
      </p:pic>
      <p:pic>
        <p:nvPicPr>
          <p:cNvPr id="45" name="Immagine 44">
            <a:extLst>
              <a:ext uri="{FF2B5EF4-FFF2-40B4-BE49-F238E27FC236}">
                <a16:creationId xmlns:a16="http://schemas.microsoft.com/office/drawing/2014/main" id="{83664D9A-09C7-579A-14E8-D441690E8C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4886" y="159340"/>
            <a:ext cx="4891603" cy="744536"/>
          </a:xfrm>
          <a:prstGeom prst="rect">
            <a:avLst/>
          </a:prstGeom>
        </p:spPr>
      </p:pic>
      <p:pic>
        <p:nvPicPr>
          <p:cNvPr id="4" name="Immagine 3" descr="Immagine che contiene testo, Carattere, schermata, cerchio&#10;&#10;Descrizione generata automaticamente">
            <a:extLst>
              <a:ext uri="{FF2B5EF4-FFF2-40B4-BE49-F238E27FC236}">
                <a16:creationId xmlns:a16="http://schemas.microsoft.com/office/drawing/2014/main" id="{10660788-FBCB-CAA9-8B34-098817A81E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12" y="12405"/>
            <a:ext cx="4018788" cy="231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252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"/>
          <p:cNvSpPr/>
          <p:nvPr/>
        </p:nvSpPr>
        <p:spPr>
          <a:xfrm>
            <a:off x="-27251" y="-3281"/>
            <a:ext cx="12184626" cy="1260000"/>
          </a:xfrm>
          <a:custGeom>
            <a:avLst/>
            <a:gdLst/>
            <a:ahLst/>
            <a:cxnLst/>
            <a:rect l="l" t="t" r="r" b="b"/>
            <a:pathLst>
              <a:path w="5925184" h="1409700" extrusionOk="0">
                <a:moveTo>
                  <a:pt x="5925190" y="0"/>
                </a:moveTo>
                <a:lnTo>
                  <a:pt x="652725" y="0"/>
                </a:lnTo>
                <a:lnTo>
                  <a:pt x="0" y="1409373"/>
                </a:lnTo>
                <a:lnTo>
                  <a:pt x="5925190" y="1409373"/>
                </a:lnTo>
                <a:lnTo>
                  <a:pt x="5925190" y="0"/>
                </a:lnTo>
                <a:close/>
              </a:path>
            </a:pathLst>
          </a:custGeom>
          <a:solidFill>
            <a:srgbClr val="24406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49" name="Google Shape;149;p8"/>
          <p:cNvSpPr txBox="1">
            <a:spLocks noGrp="1"/>
          </p:cNvSpPr>
          <p:nvPr>
            <p:ph type="title"/>
          </p:nvPr>
        </p:nvSpPr>
        <p:spPr>
          <a:xfrm>
            <a:off x="0" y="-133550"/>
            <a:ext cx="12192000" cy="118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Attuazione</a:t>
            </a:r>
            <a:br>
              <a:rPr lang="it-IT" sz="40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it-IT"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Linee guida CoPER – Progetto OpenAPC</a:t>
            </a:r>
            <a:endParaRPr sz="3600" b="1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0" name="Google Shape;150;p8"/>
          <p:cNvSpPr/>
          <p:nvPr/>
        </p:nvSpPr>
        <p:spPr>
          <a:xfrm>
            <a:off x="425243" y="2322698"/>
            <a:ext cx="3433644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▪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nato nel 2014</a:t>
            </a:r>
            <a:endParaRPr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▪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gestito dalla Biblioteca universitaria di Bielefeld</a:t>
            </a:r>
            <a:endParaRPr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▪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finanziato da DFG, BMBF, OpenAIRE</a:t>
            </a:r>
            <a:endParaRPr sz="1600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▪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raccoglie i dati sui costi sostenuti dalle istituzioni: articoli in riviste (TA e non), libri OA</a:t>
            </a:r>
            <a:endParaRPr/>
          </a:p>
        </p:txBody>
      </p:sp>
      <p:sp>
        <p:nvSpPr>
          <p:cNvPr id="151" name="Google Shape;151;p8"/>
          <p:cNvSpPr txBox="1">
            <a:spLocks noGrp="1"/>
          </p:cNvSpPr>
          <p:nvPr>
            <p:ph type="body" idx="1"/>
          </p:nvPr>
        </p:nvSpPr>
        <p:spPr>
          <a:xfrm>
            <a:off x="4034432" y="2392945"/>
            <a:ext cx="3581400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▪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partecipazione su base volontaria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▪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nessun requisito richiesto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▪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creazione e invio di un set minimo di dati in base a schemi prestabiliti (APC, BPC, TA)</a:t>
            </a:r>
            <a:endParaRPr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✔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 via e-mail</a:t>
            </a:r>
            <a:endParaRPr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✔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pull su GitHub</a:t>
            </a:r>
            <a:endParaRPr/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✔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harvesting di OPAC da repository</a:t>
            </a:r>
            <a:endParaRPr/>
          </a:p>
        </p:txBody>
      </p:sp>
      <p:sp>
        <p:nvSpPr>
          <p:cNvPr id="152" name="Google Shape;152;p8"/>
          <p:cNvSpPr txBox="1"/>
          <p:nvPr/>
        </p:nvSpPr>
        <p:spPr>
          <a:xfrm>
            <a:off x="1460647" y="1930474"/>
            <a:ext cx="234148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Cosa</a:t>
            </a:r>
            <a:endParaRPr/>
          </a:p>
        </p:txBody>
      </p:sp>
      <p:grpSp>
        <p:nvGrpSpPr>
          <p:cNvPr id="153" name="Google Shape;153;p8"/>
          <p:cNvGrpSpPr/>
          <p:nvPr/>
        </p:nvGrpSpPr>
        <p:grpSpPr>
          <a:xfrm>
            <a:off x="4297793" y="1546614"/>
            <a:ext cx="2160130" cy="720000"/>
            <a:chOff x="4451660" y="1586781"/>
            <a:chExt cx="2160130" cy="720000"/>
          </a:xfrm>
        </p:grpSpPr>
        <p:sp>
          <p:nvSpPr>
            <p:cNvPr id="154" name="Google Shape;154;p8"/>
            <p:cNvSpPr txBox="1"/>
            <p:nvPr/>
          </p:nvSpPr>
          <p:spPr>
            <a:xfrm>
              <a:off x="5268471" y="1845116"/>
              <a:ext cx="1343319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400" b="1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Come</a:t>
              </a:r>
              <a:endParaRPr/>
            </a:p>
          </p:txBody>
        </p:sp>
        <p:pic>
          <p:nvPicPr>
            <p:cNvPr id="155" name="Google Shape;155;p8" descr="Immagine che contiene nero, oscurità&#10;&#10;Descrizione generata automaticamente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451660" y="1586781"/>
              <a:ext cx="720000" cy="720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6" name="Google Shape;156;p8"/>
          <p:cNvSpPr/>
          <p:nvPr/>
        </p:nvSpPr>
        <p:spPr>
          <a:xfrm>
            <a:off x="8197272" y="2266614"/>
            <a:ext cx="3460148" cy="2037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▪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Conoscere</a:t>
            </a:r>
            <a:endParaRPr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▪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Comparare</a:t>
            </a:r>
            <a:endParaRPr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▪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Favorire la trasparenza</a:t>
            </a:r>
            <a:endParaRPr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▪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Garantisce l’integrità dei dati, il controllo dei contenuti, la rimozione dei duplicati….</a:t>
            </a:r>
            <a:endParaRPr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▪"/>
            </a:pP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Impegno minimo per le istituzioni</a:t>
            </a:r>
            <a:endParaRPr/>
          </a:p>
        </p:txBody>
      </p:sp>
      <p:grpSp>
        <p:nvGrpSpPr>
          <p:cNvPr id="157" name="Google Shape;157;p8"/>
          <p:cNvGrpSpPr/>
          <p:nvPr/>
        </p:nvGrpSpPr>
        <p:grpSpPr>
          <a:xfrm>
            <a:off x="1450442" y="4495800"/>
            <a:ext cx="9013641" cy="2221163"/>
            <a:chOff x="2642" y="0"/>
            <a:chExt cx="9013641" cy="2221163"/>
          </a:xfrm>
        </p:grpSpPr>
        <p:sp>
          <p:nvSpPr>
            <p:cNvPr id="158" name="Google Shape;158;p8"/>
            <p:cNvSpPr/>
            <p:nvPr/>
          </p:nvSpPr>
          <p:spPr>
            <a:xfrm>
              <a:off x="676419" y="0"/>
              <a:ext cx="7666087" cy="2221163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FD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8"/>
            <p:cNvSpPr/>
            <p:nvPr/>
          </p:nvSpPr>
          <p:spPr>
            <a:xfrm>
              <a:off x="2642" y="666348"/>
              <a:ext cx="1590642" cy="88846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8"/>
            <p:cNvSpPr txBox="1"/>
            <p:nvPr/>
          </p:nvSpPr>
          <p:spPr>
            <a:xfrm>
              <a:off x="46013" y="709719"/>
              <a:ext cx="1503900" cy="8017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it-IT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elaborazione dei dataset pervenuti</a:t>
              </a:r>
              <a:endParaRPr/>
            </a:p>
          </p:txBody>
        </p:sp>
        <p:sp>
          <p:nvSpPr>
            <p:cNvPr id="161" name="Google Shape;161;p8"/>
            <p:cNvSpPr/>
            <p:nvPr/>
          </p:nvSpPr>
          <p:spPr>
            <a:xfrm>
              <a:off x="1858392" y="666348"/>
              <a:ext cx="1590642" cy="88846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8"/>
            <p:cNvSpPr txBox="1"/>
            <p:nvPr/>
          </p:nvSpPr>
          <p:spPr>
            <a:xfrm>
              <a:off x="1901763" y="709719"/>
              <a:ext cx="1503900" cy="8017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it-IT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arricchimento metadati tramite i data provider (CrossRef, PubMed, DOAJ, DOAB</a:t>
              </a:r>
              <a:r>
                <a:rPr lang="it-IT" sz="1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)</a:t>
              </a:r>
              <a:endParaRPr/>
            </a:p>
          </p:txBody>
        </p:sp>
        <p:sp>
          <p:nvSpPr>
            <p:cNvPr id="163" name="Google Shape;163;p8"/>
            <p:cNvSpPr/>
            <p:nvPr/>
          </p:nvSpPr>
          <p:spPr>
            <a:xfrm>
              <a:off x="3714142" y="666348"/>
              <a:ext cx="1590642" cy="88846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8"/>
            <p:cNvSpPr txBox="1"/>
            <p:nvPr/>
          </p:nvSpPr>
          <p:spPr>
            <a:xfrm>
              <a:off x="3757513" y="709719"/>
              <a:ext cx="1503900" cy="8017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it-IT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invio report all’istituzione (segnalazioni eventuali errori/anomalie)</a:t>
              </a:r>
              <a:endParaRPr/>
            </a:p>
          </p:txBody>
        </p:sp>
        <p:sp>
          <p:nvSpPr>
            <p:cNvPr id="165" name="Google Shape;165;p8"/>
            <p:cNvSpPr/>
            <p:nvPr/>
          </p:nvSpPr>
          <p:spPr>
            <a:xfrm>
              <a:off x="5569892" y="666348"/>
              <a:ext cx="1590642" cy="88846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8"/>
            <p:cNvSpPr txBox="1"/>
            <p:nvPr/>
          </p:nvSpPr>
          <p:spPr>
            <a:xfrm>
              <a:off x="5613263" y="709719"/>
              <a:ext cx="1503900" cy="8017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it-IT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creazione dataset in GitHub</a:t>
              </a:r>
              <a:endParaRPr/>
            </a:p>
          </p:txBody>
        </p:sp>
        <p:sp>
          <p:nvSpPr>
            <p:cNvPr id="167" name="Google Shape;167;p8"/>
            <p:cNvSpPr/>
            <p:nvPr/>
          </p:nvSpPr>
          <p:spPr>
            <a:xfrm>
              <a:off x="7425641" y="666348"/>
              <a:ext cx="1590642" cy="88846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8"/>
            <p:cNvSpPr txBox="1"/>
            <p:nvPr/>
          </p:nvSpPr>
          <p:spPr>
            <a:xfrm>
              <a:off x="7469012" y="709719"/>
              <a:ext cx="1503900" cy="8017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lang="it-IT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creazione blog dell’istituzione</a:t>
              </a:r>
              <a:endParaRPr/>
            </a:p>
          </p:txBody>
        </p:sp>
      </p:grpSp>
      <p:sp>
        <p:nvSpPr>
          <p:cNvPr id="169" name="Google Shape;169;p8"/>
          <p:cNvSpPr txBox="1"/>
          <p:nvPr/>
        </p:nvSpPr>
        <p:spPr>
          <a:xfrm>
            <a:off x="5638800" y="6176158"/>
            <a:ext cx="368232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>
                <a:solidFill>
                  <a:srgbClr val="244061"/>
                </a:solidFill>
                <a:latin typeface="Trebuchet MS"/>
                <a:ea typeface="Trebuchet MS"/>
                <a:cs typeface="Trebuchet MS"/>
                <a:sym typeface="Trebuchet MS"/>
              </a:rPr>
              <a:t>OpenAPC workflow</a:t>
            </a:r>
            <a:endParaRPr/>
          </a:p>
        </p:txBody>
      </p:sp>
      <p:grpSp>
        <p:nvGrpSpPr>
          <p:cNvPr id="170" name="Google Shape;170;p8"/>
          <p:cNvGrpSpPr/>
          <p:nvPr/>
        </p:nvGrpSpPr>
        <p:grpSpPr>
          <a:xfrm>
            <a:off x="8197272" y="1588365"/>
            <a:ext cx="3113231" cy="720000"/>
            <a:chOff x="8130404" y="1610448"/>
            <a:chExt cx="3113231" cy="720000"/>
          </a:xfrm>
        </p:grpSpPr>
        <p:sp>
          <p:nvSpPr>
            <p:cNvPr id="171" name="Google Shape;171;p8"/>
            <p:cNvSpPr txBox="1"/>
            <p:nvPr/>
          </p:nvSpPr>
          <p:spPr>
            <a:xfrm>
              <a:off x="8850404" y="1849970"/>
              <a:ext cx="23932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400" b="1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Perchè</a:t>
              </a:r>
              <a:endParaRPr sz="2400" b="1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172" name="Google Shape;172;p8" descr="Immagine che contiene nero, oscurità&#10;&#10;Descrizione generata automaticamente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130404" y="1610448"/>
              <a:ext cx="720000" cy="7200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73" name="Google Shape;173;p8" descr="Immagine che contiene nero, oscurità&#10;&#10;Descrizione generata automaticament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34580" y="1502968"/>
            <a:ext cx="1008000" cy="100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5">
            <a:extLst>
              <a:ext uri="{FF2B5EF4-FFF2-40B4-BE49-F238E27FC236}">
                <a16:creationId xmlns:a16="http://schemas.microsoft.com/office/drawing/2014/main" id="{9B6F139B-18E5-2433-3610-C56B812EFA07}"/>
              </a:ext>
            </a:extLst>
          </p:cNvPr>
          <p:cNvSpPr txBox="1"/>
          <p:nvPr/>
        </p:nvSpPr>
        <p:spPr>
          <a:xfrm rot="10800000" flipV="1">
            <a:off x="5410200" y="3810000"/>
            <a:ext cx="5791200" cy="316326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8467" rIns="0" bIns="0" rtlCol="0">
            <a:spAutoFit/>
          </a:bodyPr>
          <a:lstStyle/>
          <a:p>
            <a:pPr algn="l"/>
            <a:endParaRPr lang="it-IT" sz="2000" dirty="0">
              <a:latin typeface="Trebuchet MS" panose="020B0603020202020204" pitchFamily="34" charset="0"/>
            </a:endParaRPr>
          </a:p>
        </p:txBody>
      </p:sp>
      <p:sp>
        <p:nvSpPr>
          <p:cNvPr id="20" name="object 10">
            <a:extLst>
              <a:ext uri="{FF2B5EF4-FFF2-40B4-BE49-F238E27FC236}">
                <a16:creationId xmlns:a16="http://schemas.microsoft.com/office/drawing/2014/main" id="{D10E458D-BC57-7FF1-6615-029FAC65C4F0}"/>
              </a:ext>
            </a:extLst>
          </p:cNvPr>
          <p:cNvSpPr/>
          <p:nvPr/>
        </p:nvSpPr>
        <p:spPr>
          <a:xfrm>
            <a:off x="0" y="-21800"/>
            <a:ext cx="12268200" cy="1698200"/>
          </a:xfrm>
          <a:custGeom>
            <a:avLst/>
            <a:gdLst/>
            <a:ahLst/>
            <a:cxnLst/>
            <a:rect l="l" t="t" r="r" b="b"/>
            <a:pathLst>
              <a:path w="6755130" h="1409700">
                <a:moveTo>
                  <a:pt x="6754820" y="0"/>
                </a:moveTo>
                <a:lnTo>
                  <a:pt x="0" y="0"/>
                </a:lnTo>
                <a:lnTo>
                  <a:pt x="0" y="1409373"/>
                </a:lnTo>
                <a:lnTo>
                  <a:pt x="6102096" y="1409373"/>
                </a:lnTo>
                <a:lnTo>
                  <a:pt x="6754820" y="0"/>
                </a:lnTo>
                <a:close/>
              </a:path>
            </a:pathLst>
          </a:custGeom>
          <a:solidFill>
            <a:schemeClr val="accent1">
              <a:lumMod val="50000"/>
              <a:alpha val="39999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it-IT" sz="4000" b="1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  <a:t>Contesto</a:t>
            </a:r>
          </a:p>
          <a:p>
            <a:pPr algn="ctr"/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  <a:t>Sistema editoria scientifica e </a:t>
            </a:r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Arial" panose="020B0604020202020204" pitchFamily="34" charset="0"/>
              </a:rPr>
              <a:t>V</a:t>
            </a:r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  <a:t>alutazione della </a:t>
            </a:r>
          </a:p>
          <a:p>
            <a:pPr algn="ctr"/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  <a:t>Ricerca</a:t>
            </a:r>
            <a:endParaRPr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ABD320FE-C8C6-1684-4156-391B9FE0EB4D}"/>
              </a:ext>
            </a:extLst>
          </p:cNvPr>
          <p:cNvSpPr/>
          <p:nvPr/>
        </p:nvSpPr>
        <p:spPr>
          <a:xfrm>
            <a:off x="623814" y="1752600"/>
            <a:ext cx="4710186" cy="4343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467"/>
            <a:r>
              <a:rPr lang="it-IT" sz="2000" b="1" spc="-13" dirty="0">
                <a:solidFill>
                  <a:schemeClr val="bg2"/>
                </a:solidFill>
                <a:latin typeface="Trebuchet MS" panose="020B0603020202020204" pitchFamily="34" charset="0"/>
                <a:cs typeface="Trebuchet MS"/>
              </a:rPr>
              <a:t>Editoria scientifica</a:t>
            </a:r>
          </a:p>
          <a:p>
            <a:pPr marL="8467"/>
            <a:endParaRPr lang="it-IT" sz="2000" b="1" spc="-13" dirty="0">
              <a:solidFill>
                <a:schemeClr val="bg2"/>
              </a:solidFill>
              <a:latin typeface="Trebuchet MS" panose="020B0603020202020204" pitchFamily="34" charset="0"/>
              <a:cs typeface="Trebuchet MS"/>
            </a:endParaRPr>
          </a:p>
          <a:p>
            <a:r>
              <a:rPr lang="it-IT" dirty="0">
                <a:latin typeface="Trebuchet MS" panose="020B0603020202020204" pitchFamily="34" charset="0"/>
              </a:rPr>
              <a:t>L’</a:t>
            </a:r>
            <a:r>
              <a:rPr lang="en-IT" dirty="0">
                <a:latin typeface="Trebuchet MS" panose="020B0603020202020204" pitchFamily="34" charset="0"/>
              </a:rPr>
              <a:t>accesso alle pubblicazioni è ostacolato dall’ oligopolio dei grandi cinque editori</a:t>
            </a:r>
          </a:p>
          <a:p>
            <a:r>
              <a:rPr lang="en-IT" dirty="0">
                <a:latin typeface="Trebuchet MS" panose="020B0603020202020204" pitchFamily="34" charset="0"/>
              </a:rPr>
              <a:t>Il modello ad abbonamento “</a:t>
            </a:r>
            <a:r>
              <a:rPr lang="en-IT" b="1" dirty="0">
                <a:solidFill>
                  <a:schemeClr val="tx2">
                    <a:lumMod val="20000"/>
                    <a:lumOff val="80000"/>
                  </a:schemeClr>
                </a:solidFill>
                <a:latin typeface="Trebuchet MS" panose="020B0603020202020204" pitchFamily="34" charset="0"/>
              </a:rPr>
              <a:t>paga per leggere</a:t>
            </a:r>
            <a:r>
              <a:rPr lang="en-IT" dirty="0">
                <a:latin typeface="Trebuchet MS" panose="020B0603020202020204" pitchFamily="34" charset="0"/>
              </a:rPr>
              <a:t>” ha portato, sin dagli anni 90, a un aumento annuale dei costi ben oltre ogni indice inflattivo</a:t>
            </a:r>
          </a:p>
          <a:p>
            <a:pPr marL="8467"/>
            <a:endParaRPr lang="it-IT" sz="2000" b="1" spc="-13" dirty="0">
              <a:solidFill>
                <a:schemeClr val="bg2"/>
              </a:solidFill>
              <a:latin typeface="Trebuchet MS"/>
              <a:cs typeface="Trebuchet MS"/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0B27BC1A-1C4C-CE3E-7E3A-E93BDBE1F014}"/>
              </a:ext>
            </a:extLst>
          </p:cNvPr>
          <p:cNvSpPr/>
          <p:nvPr/>
        </p:nvSpPr>
        <p:spPr>
          <a:xfrm>
            <a:off x="6491214" y="1737624"/>
            <a:ext cx="4710186" cy="4343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2000" b="1" dirty="0">
                <a:latin typeface="Trebuchet MS" panose="020B0603020202020204" pitchFamily="34" charset="0"/>
              </a:rPr>
              <a:t>Valutazione della ricerca</a:t>
            </a:r>
          </a:p>
          <a:p>
            <a:pPr algn="l"/>
            <a:endParaRPr lang="it-IT" sz="2000" b="1" dirty="0">
              <a:latin typeface="Trebuchet MS" panose="020B0603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>
                <a:latin typeface="Trebuchet MS" panose="020B0603020202020204" pitchFamily="34" charset="0"/>
              </a:rPr>
              <a:t>criteri basati su indici matematici e statistici (indicatori </a:t>
            </a:r>
            <a:r>
              <a:rPr lang="it-IT" dirty="0" err="1">
                <a:latin typeface="Trebuchet MS" panose="020B0603020202020204" pitchFamily="34" charset="0"/>
              </a:rPr>
              <a:t>bibliometrici</a:t>
            </a:r>
            <a:r>
              <a:rPr lang="it-IT" dirty="0">
                <a:latin typeface="Trebuchet MS" panose="020B0603020202020204" pitchFamily="34" charset="0"/>
              </a:rPr>
              <a:t>);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>
                <a:latin typeface="Trebuchet MS" panose="020B0603020202020204" pitchFamily="34" charset="0"/>
              </a:rPr>
              <a:t>necessità per gli autori di pubblicare in sedi editoriali prestigiose, su riviste ad alto fattore di impatto o etichettate come «eccellenti» per essere ben valutati e progredire nelle loro carriere.</a:t>
            </a:r>
          </a:p>
        </p:txBody>
      </p:sp>
    </p:spTree>
    <p:extLst>
      <p:ext uri="{BB962C8B-B14F-4D97-AF65-F5344CB8AC3E}">
        <p14:creationId xmlns:p14="http://schemas.microsoft.com/office/powerpoint/2010/main" val="248862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5">
            <a:extLst>
              <a:ext uri="{FF2B5EF4-FFF2-40B4-BE49-F238E27FC236}">
                <a16:creationId xmlns:a16="http://schemas.microsoft.com/office/drawing/2014/main" id="{9B6F139B-18E5-2433-3610-C56B812EFA07}"/>
              </a:ext>
            </a:extLst>
          </p:cNvPr>
          <p:cNvSpPr txBox="1"/>
          <p:nvPr/>
        </p:nvSpPr>
        <p:spPr>
          <a:xfrm rot="10800000" flipV="1">
            <a:off x="606284" y="2209800"/>
            <a:ext cx="5410200" cy="21629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8467" rIns="0" bIns="0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IT" sz="2000" b="1" dirty="0">
                <a:solidFill>
                  <a:schemeClr val="tx2"/>
                </a:solidFill>
                <a:latin typeface="Trebuchet MS" panose="020B0603020202020204" pitchFamily="34" charset="0"/>
              </a:rPr>
              <a:t>Accesso alle pubblicazioni</a:t>
            </a:r>
          </a:p>
          <a:p>
            <a:pPr marL="742950" indent="-742950">
              <a:buFont typeface="+mj-lt"/>
              <a:buAutoNum type="arabicPeriod"/>
            </a:pPr>
            <a:r>
              <a:rPr lang="en-IT" sz="2000" dirty="0">
                <a:latin typeface="Trebuchet MS" panose="020B0603020202020204" pitchFamily="34" charset="0"/>
              </a:rPr>
              <a:t>Open Data</a:t>
            </a:r>
          </a:p>
          <a:p>
            <a:pPr marL="742950" indent="-742950">
              <a:buFont typeface="+mj-lt"/>
              <a:buAutoNum type="arabicPeriod"/>
            </a:pPr>
            <a:r>
              <a:rPr lang="en-IT" sz="2000" dirty="0">
                <a:latin typeface="Trebuchet MS" panose="020B0603020202020204" pitchFamily="34" charset="0"/>
              </a:rPr>
              <a:t>Valutazione della ricerca</a:t>
            </a:r>
          </a:p>
          <a:p>
            <a:pPr marL="742950" indent="-742950">
              <a:buFont typeface="+mj-lt"/>
              <a:buAutoNum type="arabicPeriod"/>
            </a:pPr>
            <a:r>
              <a:rPr lang="en-IT" sz="2000" dirty="0">
                <a:latin typeface="Trebuchet MS" panose="020B0603020202020204" pitchFamily="34" charset="0"/>
              </a:rPr>
              <a:t>Comunicazione, formazione e informazione</a:t>
            </a:r>
          </a:p>
          <a:p>
            <a:pPr marL="742950" indent="-742950">
              <a:buFont typeface="+mj-lt"/>
              <a:buAutoNum type="arabicPeriod"/>
            </a:pPr>
            <a:r>
              <a:rPr lang="en-IT" sz="2000" dirty="0">
                <a:latin typeface="Trebuchet MS" panose="020B0603020202020204" pitchFamily="34" charset="0"/>
              </a:rPr>
              <a:t>Open data sanitari (Covid-19, etc)</a:t>
            </a:r>
          </a:p>
          <a:p>
            <a:pPr marL="742950" indent="-742950">
              <a:buFont typeface="+mj-lt"/>
              <a:buAutoNum type="arabicPeriod"/>
            </a:pPr>
            <a:endParaRPr lang="en-IT" sz="2000" dirty="0"/>
          </a:p>
        </p:txBody>
      </p:sp>
      <p:sp>
        <p:nvSpPr>
          <p:cNvPr id="20" name="object 10">
            <a:extLst>
              <a:ext uri="{FF2B5EF4-FFF2-40B4-BE49-F238E27FC236}">
                <a16:creationId xmlns:a16="http://schemas.microsoft.com/office/drawing/2014/main" id="{D10E458D-BC57-7FF1-6615-029FAC65C4F0}"/>
              </a:ext>
            </a:extLst>
          </p:cNvPr>
          <p:cNvSpPr/>
          <p:nvPr/>
        </p:nvSpPr>
        <p:spPr>
          <a:xfrm>
            <a:off x="0" y="-21799"/>
            <a:ext cx="12201995" cy="1260000"/>
          </a:xfrm>
          <a:custGeom>
            <a:avLst/>
            <a:gdLst/>
            <a:ahLst/>
            <a:cxnLst/>
            <a:rect l="l" t="t" r="r" b="b"/>
            <a:pathLst>
              <a:path w="6755130" h="1409700">
                <a:moveTo>
                  <a:pt x="6754820" y="0"/>
                </a:moveTo>
                <a:lnTo>
                  <a:pt x="0" y="0"/>
                </a:lnTo>
                <a:lnTo>
                  <a:pt x="0" y="1409373"/>
                </a:lnTo>
                <a:lnTo>
                  <a:pt x="6102096" y="1409373"/>
                </a:lnTo>
                <a:lnTo>
                  <a:pt x="6754820" y="0"/>
                </a:lnTo>
                <a:close/>
              </a:path>
            </a:pathLst>
          </a:custGeom>
          <a:solidFill>
            <a:schemeClr val="accent1">
              <a:lumMod val="50000"/>
              <a:alpha val="39999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it-IT" sz="4000" b="1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  <a:t>Contesto</a:t>
            </a:r>
          </a:p>
          <a:p>
            <a:pPr algn="ctr"/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  <a:t>PNSA e ARRA</a:t>
            </a:r>
            <a:endParaRPr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D0178F7-8F3A-3CEC-B193-F60DF821A135}"/>
              </a:ext>
            </a:extLst>
          </p:cNvPr>
          <p:cNvSpPr txBox="1"/>
          <p:nvPr/>
        </p:nvSpPr>
        <p:spPr>
          <a:xfrm>
            <a:off x="7162800" y="1371600"/>
            <a:ext cx="4419601" cy="52322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Agreement on Reforming </a:t>
            </a:r>
            <a:r>
              <a:rPr lang="it-IT" sz="2000" b="1" dirty="0" err="1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Research</a:t>
            </a:r>
            <a:r>
              <a:rPr lang="it-IT" sz="20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it-IT" sz="2000" b="1" dirty="0" err="1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Assessment</a:t>
            </a:r>
            <a:r>
              <a:rPr lang="it-IT" sz="20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 (ARRA) luglio 2022</a:t>
            </a:r>
          </a:p>
          <a:p>
            <a:pPr algn="ctr"/>
            <a:endParaRPr lang="it-IT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algn="ctr"/>
            <a:r>
              <a:rPr lang="it-IT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https://coara.eu/agreement/the-agreement-full-text</a:t>
            </a:r>
            <a:r>
              <a:rPr lang="it-IT" sz="20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/</a:t>
            </a:r>
          </a:p>
          <a:p>
            <a:pPr algn="ctr"/>
            <a:endParaRPr lang="it-IT" sz="2000" b="1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algn="ctr"/>
            <a:r>
              <a:rPr lang="it-IT" sz="2000" b="1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Coalition</a:t>
            </a:r>
            <a:r>
              <a:rPr lang="it-IT" sz="2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 for </a:t>
            </a:r>
            <a:r>
              <a:rPr lang="it-IT" sz="2000" b="1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Advancing</a:t>
            </a:r>
            <a:r>
              <a:rPr lang="it-IT" sz="2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it-IT" sz="2000" b="1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Research</a:t>
            </a:r>
            <a:r>
              <a:rPr lang="it-IT" sz="2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it-IT" sz="2000" b="1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Assessment</a:t>
            </a:r>
            <a:r>
              <a:rPr lang="it-IT" sz="2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 (</a:t>
            </a:r>
            <a:r>
              <a:rPr lang="it-IT" sz="2000" b="1" dirty="0" err="1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CoARA</a:t>
            </a:r>
            <a:r>
              <a:rPr lang="it-IT" sz="20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).</a:t>
            </a:r>
          </a:p>
          <a:p>
            <a:endParaRPr lang="it-IT" sz="20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rebuchet MS" panose="020B0603020202020204" pitchFamily="34" charset="0"/>
            </a:endParaRPr>
          </a:p>
          <a:p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sostiene la necessità di </a:t>
            </a:r>
          </a:p>
          <a:p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  <a:p>
            <a:r>
              <a:rPr lang="it-IT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riformare i processi di valutazione della ricerca, riconoscendo i diversi risultati, le pratiche e le attività che massimizzano la qualità e l’impatto della ricerca stessa.</a:t>
            </a:r>
          </a:p>
          <a:p>
            <a:endParaRPr lang="it-IT" i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B5CFF5D-5CC9-2F3A-0AD5-4E9A588F348D}"/>
              </a:ext>
            </a:extLst>
          </p:cNvPr>
          <p:cNvSpPr txBox="1"/>
          <p:nvPr/>
        </p:nvSpPr>
        <p:spPr>
          <a:xfrm flipH="1">
            <a:off x="684142" y="1447800"/>
            <a:ext cx="5183258" cy="70788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pitchFamily="34" charset="0"/>
              </a:rPr>
              <a:t>PIANO NAZIONALE DELLA SCIENZA APERTA (15 giugno 2022)</a:t>
            </a: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F540798B-0643-8D7C-391C-B162B3F21C86}"/>
              </a:ext>
            </a:extLst>
          </p:cNvPr>
          <p:cNvSpPr/>
          <p:nvPr/>
        </p:nvSpPr>
        <p:spPr>
          <a:xfrm>
            <a:off x="684142" y="4572968"/>
            <a:ext cx="5254486" cy="167543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latin typeface="Trebuchet MS" panose="020B0603020202020204" pitchFamily="34" charset="0"/>
              </a:rPr>
              <a:t>Il </a:t>
            </a:r>
            <a:r>
              <a:rPr lang="en-IT" dirty="0">
                <a:latin typeface="Trebuchet MS" panose="020B0603020202020204" pitchFamily="34" charset="0"/>
              </a:rPr>
              <a:t>passaggio al modello “</a:t>
            </a:r>
            <a:r>
              <a:rPr lang="en-IT" b="1" dirty="0">
                <a:solidFill>
                  <a:schemeClr val="tx2">
                    <a:lumMod val="20000"/>
                    <a:lumOff val="80000"/>
                  </a:schemeClr>
                </a:solidFill>
                <a:latin typeface="Trebuchet MS" panose="020B0603020202020204" pitchFamily="34" charset="0"/>
              </a:rPr>
              <a:t>paga per pubblicare</a:t>
            </a:r>
            <a:r>
              <a:rPr lang="en-IT" dirty="0">
                <a:latin typeface="Trebuchet MS" panose="020B0603020202020204" pitchFamily="34" charset="0"/>
              </a:rPr>
              <a:t>” dovrebbe portare a un mercato meno rigido </a:t>
            </a:r>
            <a:r>
              <a:rPr lang="it-IT" b="1" dirty="0">
                <a:solidFill>
                  <a:schemeClr val="tx2">
                    <a:lumMod val="20000"/>
                    <a:lumOff val="80000"/>
                  </a:schemeClr>
                </a:solidFill>
                <a:latin typeface="Trebuchet MS" panose="020B0603020202020204" pitchFamily="34" charset="0"/>
              </a:rPr>
              <a:t>MA</a:t>
            </a:r>
            <a:r>
              <a:rPr lang="it-IT" dirty="0">
                <a:latin typeface="Trebuchet MS" panose="020B0603020202020204" pitchFamily="34" charset="0"/>
              </a:rPr>
              <a:t> occorre tenerlo sotto controllo </a:t>
            </a:r>
            <a:endParaRPr lang="en-IT" dirty="0">
              <a:latin typeface="Trebuchet MS" panose="020B0603020202020204" pitchFamily="34" charset="0"/>
            </a:endParaRPr>
          </a:p>
          <a:p>
            <a:r>
              <a:rPr lang="en-IT" b="1" dirty="0">
                <a:solidFill>
                  <a:schemeClr val="tx2">
                    <a:lumMod val="20000"/>
                    <a:lumOff val="80000"/>
                  </a:schemeClr>
                </a:solidFill>
                <a:latin typeface="Trebuchet MS" panose="020B0603020202020204" pitchFamily="34" charset="0"/>
              </a:rPr>
              <a:t>implementa</a:t>
            </a:r>
            <a:r>
              <a:rPr lang="it-IT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rebuchet MS" panose="020B0603020202020204" pitchFamily="34" charset="0"/>
              </a:rPr>
              <a:t>ndo</a:t>
            </a:r>
            <a:r>
              <a:rPr lang="en-IT" b="1" dirty="0">
                <a:solidFill>
                  <a:schemeClr val="tx2">
                    <a:lumMod val="20000"/>
                    <a:lumOff val="80000"/>
                  </a:schemeClr>
                </a:solidFill>
                <a:latin typeface="Trebuchet MS" panose="020B0603020202020204" pitchFamily="34" charset="0"/>
              </a:rPr>
              <a:t> il monitoraggio delle spese di pubblicazione o Article Processing Charge (APC</a:t>
            </a:r>
            <a:endParaRPr lang="it-IT" dirty="0">
              <a:solidFill>
                <a:schemeClr val="tx2">
                  <a:lumMod val="20000"/>
                  <a:lumOff val="8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62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EEEE9043-9549-A52B-6649-5F6339DC4D17}"/>
              </a:ext>
            </a:extLst>
          </p:cNvPr>
          <p:cNvSpPr/>
          <p:nvPr/>
        </p:nvSpPr>
        <p:spPr>
          <a:xfrm>
            <a:off x="762000" y="1524000"/>
            <a:ext cx="9677400" cy="4495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3391757-1773-524B-1ACF-1496C4722840}"/>
              </a:ext>
            </a:extLst>
          </p:cNvPr>
          <p:cNvSpPr txBox="1"/>
          <p:nvPr/>
        </p:nvSpPr>
        <p:spPr>
          <a:xfrm>
            <a:off x="3657599" y="1981200"/>
            <a:ext cx="443964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spc="-13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</a:rPr>
              <a:t>Necessità di monitorare</a:t>
            </a:r>
          </a:p>
          <a:p>
            <a:pPr marL="294217" lvl="8" indent="-285750">
              <a:buFont typeface="Wingdings" panose="05000000000000000000" pitchFamily="2" charset="2"/>
              <a:buChar char="§"/>
            </a:pPr>
            <a:r>
              <a:rPr lang="it-IT" b="1" spc="-7">
                <a:solidFill>
                  <a:schemeClr val="accent1"/>
                </a:solidFill>
                <a:latin typeface="Trebuchet MS"/>
              </a:rPr>
              <a:t>costi</a:t>
            </a:r>
            <a:r>
              <a:rPr lang="it-IT" spc="-7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</a:rPr>
              <a:t> per </a:t>
            </a:r>
            <a:r>
              <a:rPr lang="it-IT" b="1" spc="-7">
                <a:solidFill>
                  <a:schemeClr val="accent1"/>
                </a:solidFill>
                <a:latin typeface="Trebuchet MS"/>
              </a:rPr>
              <a:t>OA</a:t>
            </a:r>
            <a:r>
              <a:rPr lang="it-IT" spc="-7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</a:rPr>
              <a:t> </a:t>
            </a:r>
          </a:p>
          <a:p>
            <a:pPr marL="294217" lvl="8" indent="-285750">
              <a:buFont typeface="Wingdings" panose="05000000000000000000" pitchFamily="2" charset="2"/>
              <a:buChar char="§"/>
            </a:pPr>
            <a:r>
              <a:rPr lang="it-IT" b="1" spc="-7">
                <a:solidFill>
                  <a:schemeClr val="accent1"/>
                </a:solidFill>
                <a:latin typeface="Trebuchet MS"/>
              </a:rPr>
              <a:t>tendenze di pubblicazione </a:t>
            </a:r>
            <a:r>
              <a:rPr lang="it-IT" spc="-7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</a:rPr>
              <a:t>autori (con quali editori pubblicano e perché)</a:t>
            </a:r>
          </a:p>
          <a:p>
            <a:pPr marL="8467" lvl="8"/>
            <a:r>
              <a:rPr lang="it-IT" b="1" spc="-13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</a:rPr>
              <a:t>per</a:t>
            </a:r>
          </a:p>
          <a:p>
            <a:pPr marL="294217" lvl="8" indent="-285750">
              <a:buFont typeface="Wingdings" panose="05000000000000000000" pitchFamily="2" charset="2"/>
              <a:buChar char="§"/>
            </a:pPr>
            <a:r>
              <a:rPr lang="it-IT" spc="-7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</a:rPr>
              <a:t>acquisire </a:t>
            </a:r>
            <a:r>
              <a:rPr lang="it-IT" b="1" spc="-7">
                <a:solidFill>
                  <a:schemeClr val="accent1"/>
                </a:solidFill>
                <a:latin typeface="Trebuchet MS"/>
              </a:rPr>
              <a:t>informazioni indipendenti </a:t>
            </a:r>
            <a:r>
              <a:rPr lang="it-IT" spc="-7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</a:rPr>
              <a:t>sull'andamento dei prezzi e dei costi</a:t>
            </a:r>
          </a:p>
          <a:p>
            <a:pPr marL="294217" lvl="8" indent="-285750">
              <a:buFont typeface="Wingdings" panose="05000000000000000000" pitchFamily="2" charset="2"/>
              <a:buChar char="§"/>
            </a:pPr>
            <a:r>
              <a:rPr lang="it-IT" b="1" spc="-7">
                <a:solidFill>
                  <a:schemeClr val="accent1"/>
                </a:solidFill>
                <a:latin typeface="Trebuchet MS"/>
              </a:rPr>
              <a:t>negoziare</a:t>
            </a:r>
            <a:r>
              <a:rPr lang="it-IT" spc="-7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</a:rPr>
              <a:t> con gli editori in modo «informato»</a:t>
            </a:r>
          </a:p>
          <a:p>
            <a:pPr marL="294217" lvl="8" indent="-285750">
              <a:buFont typeface="Wingdings" panose="05000000000000000000" pitchFamily="2" charset="2"/>
              <a:buChar char="§"/>
            </a:pPr>
            <a:r>
              <a:rPr lang="it-IT" spc="-7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</a:rPr>
              <a:t>favorire </a:t>
            </a:r>
            <a:r>
              <a:rPr lang="it-IT" b="1" spc="-7">
                <a:solidFill>
                  <a:schemeClr val="accent1"/>
                </a:solidFill>
                <a:latin typeface="Trebuchet MS"/>
              </a:rPr>
              <a:t>altri modelli di pubblicazione</a:t>
            </a:r>
          </a:p>
          <a:p>
            <a:pPr marL="294217" lvl="8" indent="-285750">
              <a:buFont typeface="Wingdings" panose="05000000000000000000" pitchFamily="2" charset="2"/>
              <a:buChar char="§"/>
            </a:pPr>
            <a:r>
              <a:rPr lang="it-IT" spc="-7">
                <a:solidFill>
                  <a:schemeClr val="tx1">
                    <a:lumMod val="75000"/>
                    <a:lumOff val="25000"/>
                  </a:schemeClr>
                </a:solidFill>
                <a:latin typeface="Trebuchet MS"/>
              </a:rPr>
              <a:t>partecipare a iniziative nazionali e internazionali</a:t>
            </a:r>
            <a:endParaRPr lang="it-IT" spc="-7" dirty="0">
              <a:solidFill>
                <a:schemeClr val="tx1">
                  <a:lumMod val="75000"/>
                  <a:lumOff val="25000"/>
                </a:schemeClr>
              </a:solidFill>
              <a:latin typeface="Trebuchet MS"/>
            </a:endParaRPr>
          </a:p>
        </p:txBody>
      </p:sp>
      <p:sp>
        <p:nvSpPr>
          <p:cNvPr id="27" name="object 9">
            <a:extLst>
              <a:ext uri="{FF2B5EF4-FFF2-40B4-BE49-F238E27FC236}">
                <a16:creationId xmlns:a16="http://schemas.microsoft.com/office/drawing/2014/main" id="{901AAF26-EA82-89A9-BEA5-F075E591CEBB}"/>
              </a:ext>
            </a:extLst>
          </p:cNvPr>
          <p:cNvSpPr/>
          <p:nvPr/>
        </p:nvSpPr>
        <p:spPr>
          <a:xfrm>
            <a:off x="-27252" y="-3281"/>
            <a:ext cx="12219251" cy="1260000"/>
          </a:xfrm>
          <a:custGeom>
            <a:avLst/>
            <a:gdLst/>
            <a:ahLst/>
            <a:cxnLst/>
            <a:rect l="l" t="t" r="r" b="b"/>
            <a:pathLst>
              <a:path w="5925184" h="1409700">
                <a:moveTo>
                  <a:pt x="5925190" y="0"/>
                </a:moveTo>
                <a:lnTo>
                  <a:pt x="652725" y="0"/>
                </a:lnTo>
                <a:lnTo>
                  <a:pt x="0" y="1409373"/>
                </a:lnTo>
                <a:lnTo>
                  <a:pt x="5925190" y="1409373"/>
                </a:lnTo>
                <a:lnTo>
                  <a:pt x="592519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1B741FE-26E0-5FC8-164B-AF88AD68918C}"/>
              </a:ext>
            </a:extLst>
          </p:cNvPr>
          <p:cNvSpPr txBox="1"/>
          <p:nvPr/>
        </p:nvSpPr>
        <p:spPr>
          <a:xfrm>
            <a:off x="9940" y="319995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  <a:latin typeface="Trebuchet MS" panose="020B0603020202020204" pitchFamily="34" charset="0"/>
              </a:rPr>
              <a:t>Motivazioni  - </a:t>
            </a:r>
            <a:r>
              <a:rPr lang="it-IT" sz="4000" dirty="0">
                <a:solidFill>
                  <a:schemeClr val="bg1"/>
                </a:solidFill>
                <a:latin typeface="Trebuchet MS" panose="020B0603020202020204" pitchFamily="34" charset="0"/>
              </a:rPr>
              <a:t> Monitoraggio</a:t>
            </a:r>
          </a:p>
        </p:txBody>
      </p:sp>
    </p:spTree>
    <p:extLst>
      <p:ext uri="{BB962C8B-B14F-4D97-AF65-F5344CB8AC3E}">
        <p14:creationId xmlns:p14="http://schemas.microsoft.com/office/powerpoint/2010/main" val="3973479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magine 28">
            <a:extLst>
              <a:ext uri="{FF2B5EF4-FFF2-40B4-BE49-F238E27FC236}">
                <a16:creationId xmlns:a16="http://schemas.microsoft.com/office/drawing/2014/main" id="{C36C411D-2618-9C1D-5CF0-FF3250222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6565" y="3581400"/>
            <a:ext cx="4343400" cy="180168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</p:pic>
      <p:sp>
        <p:nvSpPr>
          <p:cNvPr id="17" name="object 10">
            <a:extLst>
              <a:ext uri="{FF2B5EF4-FFF2-40B4-BE49-F238E27FC236}">
                <a16:creationId xmlns:a16="http://schemas.microsoft.com/office/drawing/2014/main" id="{292CF30B-70B9-A24D-629C-84631C4A5CF1}"/>
              </a:ext>
            </a:extLst>
          </p:cNvPr>
          <p:cNvSpPr/>
          <p:nvPr/>
        </p:nvSpPr>
        <p:spPr>
          <a:xfrm>
            <a:off x="0" y="39324"/>
            <a:ext cx="12201995" cy="1260000"/>
          </a:xfrm>
          <a:custGeom>
            <a:avLst/>
            <a:gdLst/>
            <a:ahLst/>
            <a:cxnLst/>
            <a:rect l="l" t="t" r="r" b="b"/>
            <a:pathLst>
              <a:path w="6755130" h="1409700">
                <a:moveTo>
                  <a:pt x="6754820" y="0"/>
                </a:moveTo>
                <a:lnTo>
                  <a:pt x="0" y="0"/>
                </a:lnTo>
                <a:lnTo>
                  <a:pt x="0" y="1409373"/>
                </a:lnTo>
                <a:lnTo>
                  <a:pt x="6102096" y="1409373"/>
                </a:lnTo>
                <a:lnTo>
                  <a:pt x="6754820" y="0"/>
                </a:lnTo>
                <a:close/>
              </a:path>
            </a:pathLst>
          </a:custGeom>
          <a:solidFill>
            <a:schemeClr val="accent1">
              <a:lumMod val="50000"/>
              <a:alpha val="39999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it-IT" sz="4000" b="1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  <a:t>Attuazione </a:t>
            </a:r>
            <a:r>
              <a:rPr lang="it-IT" sz="40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Arial" panose="020B0604020202020204" pitchFamily="34" charset="0"/>
              </a:rPr>
              <a:t>- </a:t>
            </a:r>
            <a:r>
              <a:rPr lang="it-IT" sz="40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Arial" panose="020B0604020202020204" pitchFamily="34" charset="0"/>
              </a:rPr>
              <a:t>M</a:t>
            </a:r>
            <a:r>
              <a:rPr lang="it-IT" sz="4000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  <a:t>onitoraggio</a:t>
            </a:r>
          </a:p>
          <a:p>
            <a:pPr algn="ctr"/>
            <a:r>
              <a:rPr lang="it-IT" sz="3600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  <a:t>Proposta EPR</a:t>
            </a:r>
            <a:endParaRPr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24D9842-199F-5A2B-0622-C7CD3071E49C}"/>
              </a:ext>
            </a:extLst>
          </p:cNvPr>
          <p:cNvSpPr txBox="1">
            <a:spLocks/>
          </p:cNvSpPr>
          <p:nvPr/>
        </p:nvSpPr>
        <p:spPr>
          <a:xfrm>
            <a:off x="3886200" y="2639750"/>
            <a:ext cx="4038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u="sng" dirty="0">
                <a:solidFill>
                  <a:schemeClr val="tx2"/>
                </a:solidFill>
                <a:latin typeface="Trebuchet MS" panose="020B0603020202020204" pitchFamily="34" charset="0"/>
              </a:rPr>
              <a:t>Rendicontazione delle spese OA</a:t>
            </a: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C9E0D999-236B-3F9E-4825-6ED7EF887440}"/>
              </a:ext>
            </a:extLst>
          </p:cNvPr>
          <p:cNvGrpSpPr/>
          <p:nvPr/>
        </p:nvGrpSpPr>
        <p:grpSpPr>
          <a:xfrm>
            <a:off x="731768" y="1682759"/>
            <a:ext cx="2976755" cy="4413241"/>
            <a:chOff x="1143031" y="1871111"/>
            <a:chExt cx="2976755" cy="3875917"/>
          </a:xfrm>
        </p:grpSpPr>
        <p:sp>
          <p:nvSpPr>
            <p:cNvPr id="9" name="Figura a mano libera: forma 8">
              <a:extLst>
                <a:ext uri="{FF2B5EF4-FFF2-40B4-BE49-F238E27FC236}">
                  <a16:creationId xmlns:a16="http://schemas.microsoft.com/office/drawing/2014/main" id="{768D0A82-D065-9929-3D4E-4408940B2A41}"/>
                </a:ext>
              </a:extLst>
            </p:cNvPr>
            <p:cNvSpPr/>
            <p:nvPr/>
          </p:nvSpPr>
          <p:spPr>
            <a:xfrm>
              <a:off x="1143031" y="1871111"/>
              <a:ext cx="2976755" cy="801516"/>
            </a:xfrm>
            <a:custGeom>
              <a:avLst/>
              <a:gdLst>
                <a:gd name="connsiteX0" fmla="*/ 0 w 2976755"/>
                <a:gd name="connsiteY0" fmla="*/ 0 h 801516"/>
                <a:gd name="connsiteX1" fmla="*/ 2976755 w 2976755"/>
                <a:gd name="connsiteY1" fmla="*/ 0 h 801516"/>
                <a:gd name="connsiteX2" fmla="*/ 2976755 w 2976755"/>
                <a:gd name="connsiteY2" fmla="*/ 801516 h 801516"/>
                <a:gd name="connsiteX3" fmla="*/ 0 w 2976755"/>
                <a:gd name="connsiteY3" fmla="*/ 801516 h 801516"/>
                <a:gd name="connsiteX4" fmla="*/ 0 w 2976755"/>
                <a:gd name="connsiteY4" fmla="*/ 0 h 801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755" h="801516">
                  <a:moveTo>
                    <a:pt x="0" y="0"/>
                  </a:moveTo>
                  <a:lnTo>
                    <a:pt x="2976755" y="0"/>
                  </a:lnTo>
                  <a:lnTo>
                    <a:pt x="2976755" y="801516"/>
                  </a:lnTo>
                  <a:lnTo>
                    <a:pt x="0" y="8015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b="1" kern="1200" dirty="0"/>
                <a:t>Creazione apposite voci o </a:t>
              </a:r>
              <a:r>
                <a:rPr lang="it-IT" b="1" kern="1200" dirty="0" err="1"/>
                <a:t>sottovoci</a:t>
              </a:r>
              <a:r>
                <a:rPr lang="it-IT" b="1" kern="1200" dirty="0"/>
                <a:t> di bilancio</a:t>
              </a:r>
            </a:p>
          </p:txBody>
        </p:sp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id="{2A64BAE1-F96C-531C-9658-B08110DBAC33}"/>
                </a:ext>
              </a:extLst>
            </p:cNvPr>
            <p:cNvSpPr/>
            <p:nvPr/>
          </p:nvSpPr>
          <p:spPr>
            <a:xfrm>
              <a:off x="1143031" y="2672628"/>
              <a:ext cx="2976755" cy="3074400"/>
            </a:xfrm>
            <a:custGeom>
              <a:avLst/>
              <a:gdLst>
                <a:gd name="connsiteX0" fmla="*/ 0 w 2976755"/>
                <a:gd name="connsiteY0" fmla="*/ 0 h 3074400"/>
                <a:gd name="connsiteX1" fmla="*/ 2976755 w 2976755"/>
                <a:gd name="connsiteY1" fmla="*/ 0 h 3074400"/>
                <a:gd name="connsiteX2" fmla="*/ 2976755 w 2976755"/>
                <a:gd name="connsiteY2" fmla="*/ 3074400 h 3074400"/>
                <a:gd name="connsiteX3" fmla="*/ 0 w 2976755"/>
                <a:gd name="connsiteY3" fmla="*/ 3074400 h 3074400"/>
                <a:gd name="connsiteX4" fmla="*/ 0 w 2976755"/>
                <a:gd name="connsiteY4" fmla="*/ 0 h 307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755" h="3074400">
                  <a:moveTo>
                    <a:pt x="0" y="0"/>
                  </a:moveTo>
                  <a:lnTo>
                    <a:pt x="2976755" y="0"/>
                  </a:lnTo>
                  <a:lnTo>
                    <a:pt x="2976755" y="3074400"/>
                  </a:lnTo>
                  <a:lnTo>
                    <a:pt x="0" y="30744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t" anchorCtr="0">
              <a:noAutofit/>
            </a:bodyPr>
            <a:lstStyle/>
            <a:p>
              <a:pPr marL="171450" lvl="1" indent="-17145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it-IT" sz="16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Richiede un’accurata compilazione delle voci per la corretta identificazione della spesa</a:t>
              </a:r>
              <a:endParaRPr lang="it-IT" sz="16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§"/>
              </a:pPr>
              <a:endParaRPr lang="it-IT" sz="16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§"/>
              </a:pPr>
              <a:r>
                <a:rPr lang="it-IT" sz="16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Nome e Cognome </a:t>
              </a:r>
              <a:r>
                <a:rPr lang="it-IT" sz="1600" i="1" kern="12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corresponding</a:t>
              </a:r>
              <a:r>
                <a:rPr lang="it-IT" sz="1600" i="1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 </a:t>
              </a:r>
              <a:r>
                <a:rPr lang="it-IT" sz="1600" i="1" kern="12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author</a:t>
              </a:r>
              <a:r>
                <a:rPr lang="it-IT" sz="16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 che paga APC</a:t>
              </a:r>
              <a:endParaRPr lang="it-IT" sz="16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6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Titolo della rivista o del libro o del capitolo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6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Titolo Articolo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6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Editore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6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ISSN o ISBN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600" b="1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highlight>
                    <a:srgbClr val="FFD03B"/>
                  </a:highlight>
                  <a:latin typeface="Trebuchet MS" panose="020B0603020202020204" pitchFamily="34" charset="0"/>
                </a:rPr>
                <a:t>DOI</a:t>
              </a:r>
            </a:p>
          </p:txBody>
        </p:sp>
      </p:grp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70D05C47-24C3-C104-1D32-FB10B096E2D7}"/>
              </a:ext>
            </a:extLst>
          </p:cNvPr>
          <p:cNvGrpSpPr/>
          <p:nvPr/>
        </p:nvGrpSpPr>
        <p:grpSpPr>
          <a:xfrm>
            <a:off x="8377045" y="1682759"/>
            <a:ext cx="2976755" cy="3875917"/>
            <a:chOff x="8529445" y="1864529"/>
            <a:chExt cx="2976755" cy="3875917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8DFF5C9C-176D-C834-DE38-F12721F104D1}"/>
                </a:ext>
              </a:extLst>
            </p:cNvPr>
            <p:cNvSpPr/>
            <p:nvPr/>
          </p:nvSpPr>
          <p:spPr>
            <a:xfrm>
              <a:off x="8529445" y="1864529"/>
              <a:ext cx="2976755" cy="801516"/>
            </a:xfrm>
            <a:custGeom>
              <a:avLst/>
              <a:gdLst>
                <a:gd name="connsiteX0" fmla="*/ 0 w 2976755"/>
                <a:gd name="connsiteY0" fmla="*/ 0 h 801516"/>
                <a:gd name="connsiteX1" fmla="*/ 2976755 w 2976755"/>
                <a:gd name="connsiteY1" fmla="*/ 0 h 801516"/>
                <a:gd name="connsiteX2" fmla="*/ 2976755 w 2976755"/>
                <a:gd name="connsiteY2" fmla="*/ 801516 h 801516"/>
                <a:gd name="connsiteX3" fmla="*/ 0 w 2976755"/>
                <a:gd name="connsiteY3" fmla="*/ 801516 h 801516"/>
                <a:gd name="connsiteX4" fmla="*/ 0 w 2976755"/>
                <a:gd name="connsiteY4" fmla="*/ 0 h 801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755" h="801516">
                  <a:moveTo>
                    <a:pt x="0" y="0"/>
                  </a:moveTo>
                  <a:lnTo>
                    <a:pt x="2976755" y="0"/>
                  </a:lnTo>
                  <a:lnTo>
                    <a:pt x="2976755" y="801516"/>
                  </a:lnTo>
                  <a:lnTo>
                    <a:pt x="0" y="8015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b="1" kern="1200" dirty="0"/>
                <a:t>Utilizzo del repository istituzionale delle pubblicazioni (Es. Iris)</a:t>
              </a:r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id="{FC661D18-1F64-6C03-4F5E-1CEA00C3CC6F}"/>
                </a:ext>
              </a:extLst>
            </p:cNvPr>
            <p:cNvSpPr/>
            <p:nvPr/>
          </p:nvSpPr>
          <p:spPr>
            <a:xfrm>
              <a:off x="8529445" y="2666046"/>
              <a:ext cx="2976755" cy="3074400"/>
            </a:xfrm>
            <a:custGeom>
              <a:avLst/>
              <a:gdLst>
                <a:gd name="connsiteX0" fmla="*/ 0 w 2976755"/>
                <a:gd name="connsiteY0" fmla="*/ 0 h 3074400"/>
                <a:gd name="connsiteX1" fmla="*/ 2976755 w 2976755"/>
                <a:gd name="connsiteY1" fmla="*/ 0 h 3074400"/>
                <a:gd name="connsiteX2" fmla="*/ 2976755 w 2976755"/>
                <a:gd name="connsiteY2" fmla="*/ 3074400 h 3074400"/>
                <a:gd name="connsiteX3" fmla="*/ 0 w 2976755"/>
                <a:gd name="connsiteY3" fmla="*/ 3074400 h 3074400"/>
                <a:gd name="connsiteX4" fmla="*/ 0 w 2976755"/>
                <a:gd name="connsiteY4" fmla="*/ 0 h 307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755" h="3074400">
                  <a:moveTo>
                    <a:pt x="0" y="0"/>
                  </a:moveTo>
                  <a:lnTo>
                    <a:pt x="2976755" y="0"/>
                  </a:lnTo>
                  <a:lnTo>
                    <a:pt x="2976755" y="3074400"/>
                  </a:lnTo>
                  <a:lnTo>
                    <a:pt x="0" y="30744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t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it-IT" sz="16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Metadati bibliografici già disponibili</a:t>
              </a:r>
              <a:endParaRPr lang="it-IT" sz="16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endParaRPr lang="it-IT" sz="1600" kern="1200" dirty="0"/>
            </a:p>
            <a:p>
              <a:pPr marL="171450" lvl="1" indent="-17145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it-IT" sz="16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Richiede l’inserimento nel repository di alcuni campi per il rilevamento di:</a:t>
              </a:r>
              <a:endParaRPr lang="it-IT" sz="1600" kern="1200" dirty="0"/>
            </a:p>
            <a:p>
              <a:pPr marL="171450" lvl="1" indent="-17145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endParaRPr lang="it-IT" sz="16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it-IT" sz="16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importo APC</a:t>
              </a:r>
              <a:endParaRPr lang="it-IT" sz="16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it-IT" sz="16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valuta</a:t>
              </a:r>
              <a:endParaRPr lang="it-IT" sz="16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it-IT" sz="16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tipologia di rivista (</a:t>
              </a:r>
              <a:r>
                <a:rPr lang="it-IT" sz="1600" kern="12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Hybrid</a:t>
              </a:r>
              <a:r>
                <a:rPr lang="it-IT" sz="16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 o Gold)</a:t>
              </a:r>
              <a:endParaRPr lang="it-IT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0408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0" y="-133550"/>
            <a:ext cx="12192000" cy="1182375"/>
          </a:xfrm>
          <a:prstGeom prst="rect">
            <a:avLst/>
          </a:prstGeom>
        </p:spPr>
        <p:txBody>
          <a:bodyPr vert="horz" wrap="square" lIns="0" tIns="12700" rIns="0" bIns="0" rtlCol="0" anchor="ctr" anchorCtr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  <a:t>Attuazione</a:t>
            </a:r>
            <a:br>
              <a:rPr lang="it-IT" sz="4000" b="1" dirty="0">
                <a:solidFill>
                  <a:schemeClr val="bg1"/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</a:br>
            <a:r>
              <a:rPr lang="it-IT" sz="3600" b="1" dirty="0">
                <a:solidFill>
                  <a:schemeClr val="bg1"/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  <a:t>Linee guida CODAU</a:t>
            </a:r>
            <a:endParaRPr sz="36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62E0493A-884E-C6F6-4F5D-BDA55F1DDA5F}"/>
              </a:ext>
            </a:extLst>
          </p:cNvPr>
          <p:cNvGrpSpPr/>
          <p:nvPr/>
        </p:nvGrpSpPr>
        <p:grpSpPr>
          <a:xfrm>
            <a:off x="4267200" y="1772327"/>
            <a:ext cx="2160130" cy="720000"/>
            <a:chOff x="4451660" y="1586781"/>
            <a:chExt cx="2160130" cy="720000"/>
          </a:xfrm>
        </p:grpSpPr>
        <p:sp>
          <p:nvSpPr>
            <p:cNvPr id="44" name="CasellaDiTesto 43">
              <a:extLst>
                <a:ext uri="{FF2B5EF4-FFF2-40B4-BE49-F238E27FC236}">
                  <a16:creationId xmlns:a16="http://schemas.microsoft.com/office/drawing/2014/main" id="{21ECDFA8-5599-4675-2B0D-A492E77B606D}"/>
                </a:ext>
              </a:extLst>
            </p:cNvPr>
            <p:cNvSpPr txBox="1"/>
            <p:nvPr/>
          </p:nvSpPr>
          <p:spPr>
            <a:xfrm>
              <a:off x="5268471" y="1845116"/>
              <a:ext cx="13433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Come</a:t>
              </a:r>
            </a:p>
          </p:txBody>
        </p:sp>
        <p:pic>
          <p:nvPicPr>
            <p:cNvPr id="11" name="Immagine 10" descr="Immagine che contiene nero, oscurità&#10;&#10;Descrizione generata automaticamente">
              <a:extLst>
                <a:ext uri="{FF2B5EF4-FFF2-40B4-BE49-F238E27FC236}">
                  <a16:creationId xmlns:a16="http://schemas.microsoft.com/office/drawing/2014/main" id="{50ED006F-3987-4936-7EE5-772874C6A5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1660" y="1586781"/>
              <a:ext cx="720000" cy="720000"/>
            </a:xfrm>
            <a:prstGeom prst="rect">
              <a:avLst/>
            </a:prstGeom>
          </p:spPr>
        </p:pic>
      </p:grp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6930F5DA-7F33-75CC-65F5-FC4C430683F8}"/>
              </a:ext>
            </a:extLst>
          </p:cNvPr>
          <p:cNvGrpSpPr/>
          <p:nvPr/>
        </p:nvGrpSpPr>
        <p:grpSpPr>
          <a:xfrm>
            <a:off x="8300315" y="1752600"/>
            <a:ext cx="3113231" cy="720000"/>
            <a:chOff x="8130404" y="1610448"/>
            <a:chExt cx="3113231" cy="720000"/>
          </a:xfrm>
        </p:grpSpPr>
        <p:sp>
          <p:nvSpPr>
            <p:cNvPr id="48" name="CasellaDiTesto 47">
              <a:extLst>
                <a:ext uri="{FF2B5EF4-FFF2-40B4-BE49-F238E27FC236}">
                  <a16:creationId xmlns:a16="http://schemas.microsoft.com/office/drawing/2014/main" id="{788BC045-4097-796B-D1ED-318EE4F79345}"/>
                </a:ext>
              </a:extLst>
            </p:cNvPr>
            <p:cNvSpPr txBox="1"/>
            <p:nvPr/>
          </p:nvSpPr>
          <p:spPr>
            <a:xfrm>
              <a:off x="8850404" y="1849970"/>
              <a:ext cx="23932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Perchè</a:t>
              </a:r>
              <a:endPara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pic>
          <p:nvPicPr>
            <p:cNvPr id="5" name="Immagine 4" descr="Immagine che contiene nero, oscurità&#10;&#10;Descrizione generata automaticamente">
              <a:extLst>
                <a:ext uri="{FF2B5EF4-FFF2-40B4-BE49-F238E27FC236}">
                  <a16:creationId xmlns:a16="http://schemas.microsoft.com/office/drawing/2014/main" id="{1C2E8712-4E80-3CCA-49CB-0F11E338AE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0404" y="1610448"/>
              <a:ext cx="720000" cy="720000"/>
            </a:xfrm>
            <a:prstGeom prst="rect">
              <a:avLst/>
            </a:prstGeom>
          </p:spPr>
        </p:pic>
      </p:grpSp>
      <p:grpSp>
        <p:nvGrpSpPr>
          <p:cNvPr id="2" name="Gruppo 1">
            <a:extLst>
              <a:ext uri="{FF2B5EF4-FFF2-40B4-BE49-F238E27FC236}">
                <a16:creationId xmlns:a16="http://schemas.microsoft.com/office/drawing/2014/main" id="{A5B007C4-250D-B8A7-A559-9FB4B807101D}"/>
              </a:ext>
            </a:extLst>
          </p:cNvPr>
          <p:cNvGrpSpPr/>
          <p:nvPr/>
        </p:nvGrpSpPr>
        <p:grpSpPr>
          <a:xfrm>
            <a:off x="568154" y="1608600"/>
            <a:ext cx="3267548" cy="1008000"/>
            <a:chOff x="763180" y="1556849"/>
            <a:chExt cx="3267548" cy="1008000"/>
          </a:xfrm>
        </p:grpSpPr>
        <p:sp>
          <p:nvSpPr>
            <p:cNvPr id="46" name="CasellaDiTesto 45">
              <a:extLst>
                <a:ext uri="{FF2B5EF4-FFF2-40B4-BE49-F238E27FC236}">
                  <a16:creationId xmlns:a16="http://schemas.microsoft.com/office/drawing/2014/main" id="{FE265035-967B-C42B-0B7C-6A929D2AF4EC}"/>
                </a:ext>
              </a:extLst>
            </p:cNvPr>
            <p:cNvSpPr txBox="1"/>
            <p:nvPr/>
          </p:nvSpPr>
          <p:spPr>
            <a:xfrm>
              <a:off x="1689247" y="1984355"/>
              <a:ext cx="23414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Cosa</a:t>
              </a:r>
            </a:p>
          </p:txBody>
        </p:sp>
        <p:pic>
          <p:nvPicPr>
            <p:cNvPr id="12" name="Immagine 11" descr="Immagine che contiene nero, oscurità&#10;&#10;Descrizione generata automaticamente">
              <a:extLst>
                <a:ext uri="{FF2B5EF4-FFF2-40B4-BE49-F238E27FC236}">
                  <a16:creationId xmlns:a16="http://schemas.microsoft.com/office/drawing/2014/main" id="{9C1F11C5-E29C-8CBB-3C08-D7502CDA0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180" y="1556849"/>
              <a:ext cx="1008000" cy="1008000"/>
            </a:xfrm>
            <a:prstGeom prst="rect">
              <a:avLst/>
            </a:prstGeom>
          </p:spPr>
        </p:pic>
      </p:grpSp>
      <p:sp>
        <p:nvSpPr>
          <p:cNvPr id="23" name="object 10">
            <a:extLst>
              <a:ext uri="{FF2B5EF4-FFF2-40B4-BE49-F238E27FC236}">
                <a16:creationId xmlns:a16="http://schemas.microsoft.com/office/drawing/2014/main" id="{4CB2CE19-C411-D12C-205A-0B890F4864E1}"/>
              </a:ext>
            </a:extLst>
          </p:cNvPr>
          <p:cNvSpPr/>
          <p:nvPr/>
        </p:nvSpPr>
        <p:spPr>
          <a:xfrm>
            <a:off x="0" y="0"/>
            <a:ext cx="12201995" cy="1260000"/>
          </a:xfrm>
          <a:custGeom>
            <a:avLst/>
            <a:gdLst/>
            <a:ahLst/>
            <a:cxnLst/>
            <a:rect l="l" t="t" r="r" b="b"/>
            <a:pathLst>
              <a:path w="6755130" h="1409700">
                <a:moveTo>
                  <a:pt x="6754820" y="0"/>
                </a:moveTo>
                <a:lnTo>
                  <a:pt x="0" y="0"/>
                </a:lnTo>
                <a:lnTo>
                  <a:pt x="0" y="1409373"/>
                </a:lnTo>
                <a:lnTo>
                  <a:pt x="6102096" y="1409373"/>
                </a:lnTo>
                <a:lnTo>
                  <a:pt x="6754820" y="0"/>
                </a:lnTo>
                <a:close/>
              </a:path>
            </a:pathLst>
          </a:custGeom>
          <a:solidFill>
            <a:schemeClr val="accent1">
              <a:lumMod val="50000"/>
              <a:alpha val="39999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it-IT" sz="4000" b="1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  <a:t>Attuazione</a:t>
            </a:r>
          </a:p>
          <a:p>
            <a:pPr algn="ctr"/>
            <a:r>
              <a:rPr lang="it-IT" sz="3600" dirty="0">
                <a:solidFill>
                  <a:schemeClr val="accent1">
                    <a:lumMod val="50000"/>
                  </a:schemeClr>
                </a:solidFill>
                <a:effectLst/>
                <a:latin typeface="Trebuchet MS" panose="020B0603020202020204" pitchFamily="34" charset="0"/>
                <a:ea typeface="Arial" panose="020B0604020202020204" pitchFamily="34" charset="0"/>
              </a:rPr>
              <a:t>Monitoraggio - Linee guida CODAU</a:t>
            </a:r>
            <a:endParaRPr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26DB081-9F57-9C48-083E-900EBDA8D924}"/>
              </a:ext>
            </a:extLst>
          </p:cNvPr>
          <p:cNvSpPr txBox="1"/>
          <p:nvPr/>
        </p:nvSpPr>
        <p:spPr>
          <a:xfrm>
            <a:off x="4050196" y="2526340"/>
            <a:ext cx="379840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Creare voci di contabilità «parlanti» per tre diverse tipologie di spesa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Chiedere all’ autore  della pubblicazione di compilare un modulo con campi utili alla rilevazione dei costi e all’identificazione della pubblicazione (es. titolo rivista, ISSN, titolo articolo, autore, DOI </a:t>
            </a:r>
            <a:r>
              <a:rPr lang="it-IT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ecc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…)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F927C0B-DC13-B4CF-9982-8B1956402E5D}"/>
              </a:ext>
            </a:extLst>
          </p:cNvPr>
          <p:cNvSpPr txBox="1"/>
          <p:nvPr/>
        </p:nvSpPr>
        <p:spPr>
          <a:xfrm>
            <a:off x="373128" y="2556157"/>
            <a:ext cx="3657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Linee guida inviate a novembre 2022 a tutti i Direttori Generali delle Università italiane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47AA55FC-11DC-4852-0780-EC5A610F36A3}"/>
              </a:ext>
            </a:extLst>
          </p:cNvPr>
          <p:cNvSpPr txBox="1"/>
          <p:nvPr/>
        </p:nvSpPr>
        <p:spPr>
          <a:xfrm>
            <a:off x="8142432" y="2515896"/>
            <a:ext cx="34289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E’ una indicazione del PNR (Piano nazionale Scienza aperta 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E’ un accordo con CRUI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567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B59C7D8-17C4-483F-6D89-D3932B442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76768"/>
            <a:ext cx="3162389" cy="872897"/>
          </a:xfrm>
        </p:spPr>
        <p:txBody>
          <a:bodyPr anchor="b">
            <a:normAutofit fontScale="90000"/>
          </a:bodyPr>
          <a:lstStyle/>
          <a:p>
            <a:pPr algn="r"/>
            <a:r>
              <a:rPr lang="it-IT" sz="4000" dirty="0">
                <a:solidFill>
                  <a:srgbClr val="FFFFFF"/>
                </a:solidFill>
                <a:latin typeface="Trebuchet MS" panose="020B0603020202020204" pitchFamily="34" charset="0"/>
              </a:rPr>
              <a:t>Conclusione e prossime azioni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08ECE20-9FDE-4E4C-1738-D1B56B216389}"/>
              </a:ext>
            </a:extLst>
          </p:cNvPr>
          <p:cNvSpPr txBox="1"/>
          <p:nvPr/>
        </p:nvSpPr>
        <p:spPr>
          <a:xfrm>
            <a:off x="5638800" y="2658634"/>
            <a:ext cx="6324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accent1"/>
                </a:solidFill>
                <a:latin typeface="Trebuchet MS" panose="020B0603020202020204" pitchFamily="34" charset="0"/>
              </a:rPr>
              <a:t>PNSA indica come un asse di intervento l’accesso alle pubblicazioni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accent1"/>
                </a:solidFill>
                <a:latin typeface="Trebuchet MS" panose="020B0603020202020204" pitchFamily="34" charset="0"/>
              </a:rPr>
              <a:t>Per garantire l’accesso è cruciale monitorare APC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accent1"/>
                </a:solidFill>
                <a:latin typeface="Trebuchet MS" panose="020B0603020202020204" pitchFamily="34" charset="0"/>
              </a:rPr>
              <a:t>Servono Linee guida per il monitoraggio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Tavolo di lavoro Open Science  CODIGER per mettere a punto le linee guida (già impostate da </a:t>
            </a:r>
            <a:r>
              <a:rPr lang="it-IT" sz="2200" b="1" dirty="0" err="1">
                <a:solidFill>
                  <a:schemeClr val="accent1"/>
                </a:solidFill>
                <a:latin typeface="Trebuchet MS" panose="020B0603020202020204" pitchFamily="34" charset="0"/>
              </a:rPr>
              <a:t>CoPer</a:t>
            </a:r>
            <a:r>
              <a:rPr lang="it-IT" sz="22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 </a:t>
            </a:r>
            <a:r>
              <a:rPr lang="it-IT" sz="2200" b="1">
                <a:solidFill>
                  <a:schemeClr val="accent1"/>
                </a:solidFill>
                <a:latin typeface="Trebuchet MS" panose="020B0603020202020204" pitchFamily="34" charset="0"/>
              </a:rPr>
              <a:t>in bozza, con </a:t>
            </a:r>
            <a:r>
              <a:rPr lang="it-IT" sz="22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case study del CNR)</a:t>
            </a:r>
          </a:p>
          <a:p>
            <a:endParaRPr lang="it-IT" sz="2200" b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683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F4D566-77D4-4FBC-9522-00DF09C03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201566-29B5-81D6-E879-9396EF7C2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1107996"/>
          </a:xfrm>
        </p:spPr>
        <p:txBody>
          <a:bodyPr/>
          <a:lstStyle/>
          <a:p>
            <a:pPr algn="ctr"/>
            <a:r>
              <a:rPr lang="it-IT" sz="7200" dirty="0">
                <a:solidFill>
                  <a:srgbClr val="002060"/>
                </a:solidFill>
                <a:latin typeface="Trebuchet MS" panose="020B0603020202020204" pitchFamily="34" charset="0"/>
              </a:rPr>
              <a:t>Approfondimenti…</a:t>
            </a:r>
          </a:p>
        </p:txBody>
      </p:sp>
    </p:spTree>
    <p:extLst>
      <p:ext uri="{BB962C8B-B14F-4D97-AF65-F5344CB8AC3E}">
        <p14:creationId xmlns:p14="http://schemas.microsoft.com/office/powerpoint/2010/main" val="2379741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"/>
          <p:cNvSpPr/>
          <p:nvPr/>
        </p:nvSpPr>
        <p:spPr>
          <a:xfrm>
            <a:off x="-27251" y="-3281"/>
            <a:ext cx="12184626" cy="1260000"/>
          </a:xfrm>
          <a:custGeom>
            <a:avLst/>
            <a:gdLst/>
            <a:ahLst/>
            <a:cxnLst/>
            <a:rect l="l" t="t" r="r" b="b"/>
            <a:pathLst>
              <a:path w="5925184" h="1409700" extrusionOk="0">
                <a:moveTo>
                  <a:pt x="5925190" y="0"/>
                </a:moveTo>
                <a:lnTo>
                  <a:pt x="652725" y="0"/>
                </a:lnTo>
                <a:lnTo>
                  <a:pt x="0" y="1409373"/>
                </a:lnTo>
                <a:lnTo>
                  <a:pt x="5925190" y="1409373"/>
                </a:lnTo>
                <a:lnTo>
                  <a:pt x="5925190" y="0"/>
                </a:lnTo>
                <a:close/>
              </a:path>
            </a:pathLst>
          </a:custGeom>
          <a:solidFill>
            <a:srgbClr val="24406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5" name="Google Shape;95;p4"/>
          <p:cNvSpPr txBox="1">
            <a:spLocks noGrp="1"/>
          </p:cNvSpPr>
          <p:nvPr>
            <p:ph type="title"/>
          </p:nvPr>
        </p:nvSpPr>
        <p:spPr>
          <a:xfrm>
            <a:off x="-18383" y="21371"/>
            <a:ext cx="12177253" cy="118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501015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Contesto</a:t>
            </a:r>
            <a:br>
              <a:rPr lang="it-IT" sz="40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it-IT"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Open Access</a:t>
            </a:r>
            <a:endParaRPr sz="3600" b="1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6" name="Google Shape;96;p4"/>
          <p:cNvSpPr/>
          <p:nvPr/>
        </p:nvSpPr>
        <p:spPr>
          <a:xfrm>
            <a:off x="329351" y="2239833"/>
            <a:ext cx="3433644" cy="206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Noto Sans Symbols"/>
              <a:buChar char="⮚"/>
            </a:pPr>
            <a:r>
              <a:rPr lang="it-IT" sz="16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la scienza è un bene comune;</a:t>
            </a:r>
            <a:endParaRPr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Noto Sans Symbols"/>
              <a:buChar char="⮚"/>
            </a:pPr>
            <a:r>
              <a:rPr lang="it-IT" sz="16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la ricerca finanziata con fondi pubblici deve essere pubblicamente disponibile;</a:t>
            </a:r>
            <a:endParaRPr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Noto Sans Symbols"/>
              <a:buChar char="⮚"/>
            </a:pPr>
            <a:r>
              <a:rPr lang="it-IT" sz="16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requisito imposto da Enti finanziatori, Istituzioni accademiche e di ricerca e da politiche nazionali</a:t>
            </a:r>
            <a:r>
              <a:rPr lang="it-IT" sz="1600">
                <a:solidFill>
                  <a:srgbClr val="3F3F3F"/>
                </a:solidFill>
              </a:rPr>
              <a:t>.</a:t>
            </a:r>
            <a:endParaRPr/>
          </a:p>
        </p:txBody>
      </p:sp>
      <p:sp>
        <p:nvSpPr>
          <p:cNvPr id="97" name="Google Shape;97;p4"/>
          <p:cNvSpPr txBox="1">
            <a:spLocks noGrp="1"/>
          </p:cNvSpPr>
          <p:nvPr>
            <p:ph type="body" idx="1"/>
          </p:nvPr>
        </p:nvSpPr>
        <p:spPr>
          <a:xfrm>
            <a:off x="3962400" y="2133600"/>
            <a:ext cx="3581400" cy="4443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94217" lvl="8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⮚"/>
            </a:pPr>
            <a:r>
              <a:rPr lang="it-IT" sz="1600" b="1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Green OA </a:t>
            </a: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- pubblicazione in riviste tradizionali e deposito in repository istituzionale ad accesso aperto (autoarchiviazione) – </a:t>
            </a:r>
            <a:r>
              <a:rPr lang="it-IT" sz="1600" b="1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EMBARGO</a:t>
            </a:r>
            <a:r>
              <a:rPr lang="it-IT" sz="1600" b="1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/>
          </a:p>
          <a:p>
            <a:pPr marL="294217" lvl="8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⮚"/>
            </a:pPr>
            <a:r>
              <a:rPr lang="it-IT" sz="1600" b="1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Gold OA </a:t>
            </a: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– pubblicazione in riviste fully open access peer-reviewed con pagamento delle spese di pubblicazione.</a:t>
            </a:r>
            <a:endParaRPr/>
          </a:p>
          <a:p>
            <a:pPr marL="294217" lvl="8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⮚"/>
            </a:pPr>
            <a:r>
              <a:rPr lang="it-IT" sz="1600" b="1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Hybrid OA </a:t>
            </a: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– pubblicazione in riviste coperte da abbonamento + pagamento delle spese di pubblicazione in accesso aperto = </a:t>
            </a:r>
            <a:r>
              <a:rPr lang="it-IT" sz="1600" b="1" cap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DOUBLE DIPPING</a:t>
            </a:r>
            <a:r>
              <a:rPr lang="it-IT" sz="1600" b="1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/>
          </a:p>
          <a:p>
            <a:pPr marL="294217" lvl="8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⮚"/>
            </a:pPr>
            <a:r>
              <a:rPr lang="it-IT" sz="1600" b="1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Diamond OA – </a:t>
            </a:r>
            <a:r>
              <a:rPr lang="it-IT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sistemi di pubblicazione no-profit in carico a istituzioni accadeniche e di ricerca – non paga l’autore e non pagano i lettori.</a:t>
            </a:r>
            <a:endParaRPr/>
          </a:p>
        </p:txBody>
      </p:sp>
      <p:grpSp>
        <p:nvGrpSpPr>
          <p:cNvPr id="98" name="Google Shape;98;p4"/>
          <p:cNvGrpSpPr/>
          <p:nvPr/>
        </p:nvGrpSpPr>
        <p:grpSpPr>
          <a:xfrm>
            <a:off x="4195631" y="1489800"/>
            <a:ext cx="2361261" cy="720000"/>
            <a:chOff x="4451660" y="1586781"/>
            <a:chExt cx="2361261" cy="720000"/>
          </a:xfrm>
        </p:grpSpPr>
        <p:sp>
          <p:nvSpPr>
            <p:cNvPr id="99" name="Google Shape;99;p4"/>
            <p:cNvSpPr txBox="1"/>
            <p:nvPr/>
          </p:nvSpPr>
          <p:spPr>
            <a:xfrm>
              <a:off x="5469602" y="1791612"/>
              <a:ext cx="1343319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400" b="1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Come</a:t>
              </a:r>
              <a:endParaRPr/>
            </a:p>
          </p:txBody>
        </p:sp>
        <p:pic>
          <p:nvPicPr>
            <p:cNvPr id="100" name="Google Shape;100;p4" descr="Immagine che contiene nero, oscurità&#10;&#10;Descrizione generata automaticamente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451660" y="1586781"/>
              <a:ext cx="720000" cy="720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1" name="Google Shape;101;p4"/>
          <p:cNvGrpSpPr/>
          <p:nvPr/>
        </p:nvGrpSpPr>
        <p:grpSpPr>
          <a:xfrm>
            <a:off x="8267400" y="1446421"/>
            <a:ext cx="3135359" cy="830997"/>
            <a:chOff x="8422591" y="1517484"/>
            <a:chExt cx="3135359" cy="830997"/>
          </a:xfrm>
        </p:grpSpPr>
        <p:sp>
          <p:nvSpPr>
            <p:cNvPr id="102" name="Google Shape;102;p4"/>
            <p:cNvSpPr txBox="1"/>
            <p:nvPr/>
          </p:nvSpPr>
          <p:spPr>
            <a:xfrm>
              <a:off x="9164719" y="1517484"/>
              <a:ext cx="2393231" cy="8309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400" b="1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Transformative Agreements</a:t>
              </a:r>
              <a:endParaRPr/>
            </a:p>
          </p:txBody>
        </p:sp>
        <p:pic>
          <p:nvPicPr>
            <p:cNvPr id="103" name="Google Shape;103;p4" descr="Immagine che contiene nero, oscurità&#10;&#10;Descrizione generata automaticamente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422591" y="1614548"/>
              <a:ext cx="648000" cy="6480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4" name="Google Shape;104;p4"/>
          <p:cNvGrpSpPr/>
          <p:nvPr/>
        </p:nvGrpSpPr>
        <p:grpSpPr>
          <a:xfrm>
            <a:off x="8018811" y="2286000"/>
            <a:ext cx="3563589" cy="3985852"/>
            <a:chOff x="7942611" y="2286000"/>
            <a:chExt cx="3563589" cy="3985852"/>
          </a:xfrm>
        </p:grpSpPr>
        <p:sp>
          <p:nvSpPr>
            <p:cNvPr id="105" name="Google Shape;105;p4"/>
            <p:cNvSpPr txBox="1"/>
            <p:nvPr/>
          </p:nvSpPr>
          <p:spPr>
            <a:xfrm>
              <a:off x="8072556" y="2286000"/>
              <a:ext cx="3433644" cy="19697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294217" lvl="8" indent="-285750" algn="l" rtl="0"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600"/>
                <a:buFont typeface="Noto Sans Symbols"/>
                <a:buChar char="⮚"/>
              </a:pPr>
              <a:r>
                <a:rPr lang="it-IT" sz="1600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carattere temporaneo</a:t>
              </a:r>
              <a:endParaRPr/>
            </a:p>
            <a:p>
              <a:pPr marL="294217" lvl="8" indent="-285750" algn="l" rtl="0"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600"/>
                <a:buFont typeface="Noto Sans Symbols"/>
                <a:buChar char="⮚"/>
              </a:pPr>
              <a:r>
                <a:rPr lang="it-IT" sz="1600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costi invariati</a:t>
              </a:r>
              <a:endParaRPr/>
            </a:p>
            <a:p>
              <a:pPr marL="294217" lvl="8" indent="-285750" algn="l" rtl="0"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600"/>
                <a:buFont typeface="Noto Sans Symbols"/>
                <a:buChar char="⮚"/>
              </a:pPr>
              <a:r>
                <a:rPr lang="it-IT" sz="1600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trasparenza degli accordi e dei costi</a:t>
              </a:r>
              <a:endParaRPr/>
            </a:p>
            <a:p>
              <a:pPr marL="294217" lvl="8" indent="-285750" algn="l" rtl="0"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600"/>
                <a:buFont typeface="Noto Sans Symbols"/>
                <a:buChar char="⮚"/>
              </a:pPr>
              <a:r>
                <a:rPr lang="it-IT" sz="1600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«strumento» per superare il modello «ibrido» e accelerare la tansizione verso l’accesso aperto e immediato</a:t>
              </a: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7942611" y="4747852"/>
              <a:ext cx="3460148" cy="152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294217" lvl="8" indent="-285750" algn="l" rtl="0"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600"/>
                <a:buFont typeface="Noto Sans Symbols"/>
                <a:buChar char="⮚"/>
              </a:pPr>
              <a:r>
                <a:rPr lang="it-IT" sz="1600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costi elevati e non regolamentati</a:t>
              </a:r>
              <a:endParaRPr/>
            </a:p>
            <a:p>
              <a:pPr marL="294217" lvl="8" indent="-285750" algn="l" rtl="0"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600"/>
                <a:buFont typeface="Noto Sans Symbols"/>
                <a:buChar char="⮚"/>
              </a:pPr>
              <a:r>
                <a:rPr lang="it-IT" sz="1600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scarsa trasparenza degli editori</a:t>
              </a:r>
              <a:endParaRPr/>
            </a:p>
            <a:p>
              <a:pPr marL="294217" lvl="8" indent="-285750" algn="l" rtl="0"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600"/>
                <a:buFont typeface="Noto Sans Symbols"/>
                <a:buChar char="⮚"/>
              </a:pPr>
              <a:r>
                <a:rPr lang="it-IT" sz="1600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double dipping</a:t>
              </a:r>
              <a:endParaRPr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marL="294217" lvl="8" indent="-285750" algn="l" rtl="0"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600"/>
                <a:buFont typeface="Noto Sans Symbols"/>
                <a:buChar char="⮚"/>
              </a:pPr>
              <a:r>
                <a:rPr lang="it-IT" sz="1600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divario tra paesi, autori e modelli editoriali</a:t>
              </a:r>
              <a:endParaRPr/>
            </a:p>
          </p:txBody>
        </p:sp>
        <p:sp>
          <p:nvSpPr>
            <p:cNvPr id="107" name="Google Shape;107;p4"/>
            <p:cNvSpPr txBox="1"/>
            <p:nvPr/>
          </p:nvSpPr>
          <p:spPr>
            <a:xfrm>
              <a:off x="9076675" y="4270978"/>
              <a:ext cx="816919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400" i="1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vs</a:t>
              </a:r>
              <a:endParaRPr/>
            </a:p>
          </p:txBody>
        </p:sp>
      </p:grpSp>
      <p:grpSp>
        <p:nvGrpSpPr>
          <p:cNvPr id="108" name="Google Shape;108;p4"/>
          <p:cNvGrpSpPr/>
          <p:nvPr/>
        </p:nvGrpSpPr>
        <p:grpSpPr>
          <a:xfrm>
            <a:off x="589716" y="1446421"/>
            <a:ext cx="3223713" cy="1008000"/>
            <a:chOff x="589716" y="1542724"/>
            <a:chExt cx="3223713" cy="1008000"/>
          </a:xfrm>
        </p:grpSpPr>
        <p:sp>
          <p:nvSpPr>
            <p:cNvPr id="109" name="Google Shape;109;p4"/>
            <p:cNvSpPr txBox="1"/>
            <p:nvPr/>
          </p:nvSpPr>
          <p:spPr>
            <a:xfrm>
              <a:off x="1471948" y="1946103"/>
              <a:ext cx="2341481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400" b="1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Cosa</a:t>
              </a:r>
              <a:endParaRPr/>
            </a:p>
          </p:txBody>
        </p:sp>
        <p:pic>
          <p:nvPicPr>
            <p:cNvPr id="110" name="Google Shape;110;p4" descr="Immagine che contiene nero, oscurità&#10;&#10;Descrizione generata automaticamente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589716" y="1542724"/>
              <a:ext cx="1008000" cy="1008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Bl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7598</TotalTime>
  <Words>921</Words>
  <Application>Microsoft Office PowerPoint</Application>
  <PresentationFormat>Widescreen</PresentationFormat>
  <Paragraphs>131</Paragraphs>
  <Slides>10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Arial</vt:lpstr>
      <vt:lpstr>Calibri</vt:lpstr>
      <vt:lpstr>Noto Sans Symbols</vt:lpstr>
      <vt:lpstr>Trebuchet MS</vt:lpstr>
      <vt:lpstr>Verdana</vt:lpstr>
      <vt:lpstr>Wingdings</vt:lpstr>
      <vt:lpstr>Office Theme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Attuazione Linee guida CODAU</vt:lpstr>
      <vt:lpstr>Conclusione e prossime azioni</vt:lpstr>
      <vt:lpstr>Presentazione standard di PowerPoint</vt:lpstr>
      <vt:lpstr>Contesto Open Access</vt:lpstr>
      <vt:lpstr>Attuazione Linee guida CoPER – Progetto OpenAPC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</dc:creator>
  <cp:lastModifiedBy>Emanuela Secinaro</cp:lastModifiedBy>
  <cp:revision>133</cp:revision>
  <dcterms:created xsi:type="dcterms:W3CDTF">2022-11-29T15:45:53Z</dcterms:created>
  <dcterms:modified xsi:type="dcterms:W3CDTF">2023-05-11T15:32:17Z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2022-09-29T00:00:00Z</vt:filetime>
  </property>
  <property fmtid="{D5CDD505-2E9C-101B-9397-08002B2CF9AE}" pid="3" name="LastSaved">
    <vt:filetime>2022-11-29T00:00:00Z</vt:filetime>
  </property>
  <property fmtid="{D5CDD505-2E9C-101B-9397-08002B2CF9AE}" pid="4" name="Producer">
    <vt:lpwstr>macOS Versione 12.5.1 (Build 21G83) Quartz PDFContext</vt:lpwstr>
  </property>
</Properties>
</file>