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76" y="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1" y="404664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200" dirty="0" smtClean="0"/>
              <a:t>Status </a:t>
            </a:r>
            <a:r>
              <a:rPr lang="it-IT" sz="3200" dirty="0" err="1" smtClean="0"/>
              <a:t>of</a:t>
            </a:r>
            <a:r>
              <a:rPr lang="it-IT" sz="3200" dirty="0" smtClean="0"/>
              <a:t> the </a:t>
            </a:r>
            <a:r>
              <a:rPr lang="it-IT" sz="3200" dirty="0" err="1" smtClean="0"/>
              <a:t>paper</a:t>
            </a:r>
            <a:r>
              <a:rPr lang="it-IT" sz="3200" dirty="0" smtClean="0"/>
              <a:t>:</a:t>
            </a:r>
          </a:p>
          <a:p>
            <a:pPr>
              <a:buFontTx/>
              <a:buChar char="-"/>
            </a:pPr>
            <a:r>
              <a:rPr lang="it-IT" sz="2400" dirty="0" err="1" smtClean="0"/>
              <a:t>Section</a:t>
            </a:r>
            <a:r>
              <a:rPr lang="it-IT" sz="2400" dirty="0" smtClean="0"/>
              <a:t> 1- </a:t>
            </a:r>
            <a:r>
              <a:rPr lang="it-IT" sz="2400" dirty="0" err="1" smtClean="0"/>
              <a:t>Introduction</a:t>
            </a:r>
            <a:r>
              <a:rPr lang="it-IT" sz="2400" dirty="0" smtClean="0"/>
              <a:t>: </a:t>
            </a:r>
            <a:r>
              <a:rPr lang="it-IT" sz="2400" dirty="0" err="1" smtClean="0"/>
              <a:t>almost</a:t>
            </a:r>
            <a:r>
              <a:rPr lang="it-IT" sz="2400" dirty="0" smtClean="0"/>
              <a:t> </a:t>
            </a:r>
            <a:r>
              <a:rPr lang="it-IT" sz="2400" dirty="0" err="1" smtClean="0"/>
              <a:t>final</a:t>
            </a:r>
            <a:endParaRPr lang="it-IT" sz="2400" dirty="0" smtClean="0"/>
          </a:p>
          <a:p>
            <a:pPr>
              <a:buFontTx/>
              <a:buChar char="-"/>
            </a:pPr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err="1" smtClean="0"/>
              <a:t>Section</a:t>
            </a:r>
            <a:r>
              <a:rPr lang="it-IT" sz="2400" dirty="0" smtClean="0"/>
              <a:t> 2- </a:t>
            </a:r>
            <a:r>
              <a:rPr lang="it-IT" sz="2400" dirty="0" err="1" smtClean="0"/>
              <a:t>Experimental</a:t>
            </a:r>
            <a:r>
              <a:rPr lang="it-IT" sz="2400" dirty="0" smtClean="0"/>
              <a:t> set-up: </a:t>
            </a:r>
            <a:r>
              <a:rPr lang="it-IT" sz="2400" dirty="0" err="1" smtClean="0"/>
              <a:t>almost</a:t>
            </a:r>
            <a:r>
              <a:rPr lang="it-IT" sz="2400" dirty="0" smtClean="0"/>
              <a:t> </a:t>
            </a:r>
            <a:r>
              <a:rPr lang="it-IT" sz="2400" dirty="0" err="1" smtClean="0"/>
              <a:t>final</a:t>
            </a:r>
            <a:r>
              <a:rPr lang="it-IT" sz="2400" dirty="0" smtClean="0"/>
              <a:t>			</a:t>
            </a:r>
          </a:p>
          <a:p>
            <a:pPr lvl="1">
              <a:buFontTx/>
              <a:buChar char="-"/>
            </a:pPr>
            <a:r>
              <a:rPr lang="it-IT" sz="2400" dirty="0" smtClean="0"/>
              <a:t>-&gt; plot on the dose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checked</a:t>
            </a:r>
            <a:endParaRPr lang="it-IT" sz="2400" dirty="0" smtClean="0"/>
          </a:p>
          <a:p>
            <a:pPr lvl="1">
              <a:buFontTx/>
              <a:buChar char="-"/>
            </a:pPr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err="1" smtClean="0"/>
              <a:t>Section</a:t>
            </a:r>
            <a:r>
              <a:rPr lang="it-IT" sz="2400" dirty="0" smtClean="0"/>
              <a:t> 3 – </a:t>
            </a:r>
            <a:r>
              <a:rPr lang="it-IT" sz="2400" dirty="0" err="1" smtClean="0"/>
              <a:t>Experimental</a:t>
            </a:r>
            <a:r>
              <a:rPr lang="it-IT" sz="2400" dirty="0" smtClean="0"/>
              <a:t> </a:t>
            </a:r>
            <a:r>
              <a:rPr lang="it-IT" sz="2400" dirty="0" err="1" smtClean="0"/>
              <a:t>results</a:t>
            </a:r>
            <a:r>
              <a:rPr lang="it-IT" sz="2400" dirty="0" smtClean="0"/>
              <a:t> (</a:t>
            </a:r>
            <a:r>
              <a:rPr lang="it-IT" sz="2400" dirty="0" err="1" smtClean="0"/>
              <a:t>introductory</a:t>
            </a:r>
            <a:r>
              <a:rPr lang="it-IT" sz="2400" dirty="0" smtClean="0"/>
              <a:t> part): </a:t>
            </a:r>
            <a:r>
              <a:rPr lang="it-IT" sz="2400" dirty="0" err="1" smtClean="0"/>
              <a:t>almost</a:t>
            </a:r>
            <a:r>
              <a:rPr lang="it-IT" sz="2400" dirty="0" smtClean="0"/>
              <a:t> </a:t>
            </a:r>
            <a:r>
              <a:rPr lang="it-IT" sz="2400" dirty="0" err="1" smtClean="0"/>
              <a:t>final</a:t>
            </a:r>
            <a:endParaRPr lang="it-IT" sz="2400" dirty="0" smtClean="0"/>
          </a:p>
          <a:p>
            <a:pPr>
              <a:buFontTx/>
              <a:buChar char="-"/>
            </a:pPr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err="1" smtClean="0"/>
              <a:t>Section</a:t>
            </a:r>
            <a:r>
              <a:rPr lang="it-IT" sz="2400" dirty="0" smtClean="0"/>
              <a:t> 3.1- </a:t>
            </a:r>
            <a:r>
              <a:rPr lang="it-IT" sz="2400" dirty="0" err="1" smtClean="0"/>
              <a:t>Results</a:t>
            </a:r>
            <a:r>
              <a:rPr lang="it-IT" sz="2400" dirty="0" smtClean="0"/>
              <a:t> </a:t>
            </a:r>
            <a:r>
              <a:rPr lang="it-IT" sz="2400" dirty="0" err="1" smtClean="0"/>
              <a:t>without</a:t>
            </a:r>
            <a:r>
              <a:rPr lang="it-IT" sz="2400" dirty="0" smtClean="0"/>
              <a:t> </a:t>
            </a:r>
            <a:r>
              <a:rPr lang="it-IT" sz="2400" dirty="0" err="1" smtClean="0"/>
              <a:t>irradiation</a:t>
            </a:r>
            <a:r>
              <a:rPr lang="it-IT" sz="2400" dirty="0" smtClean="0"/>
              <a:t>: </a:t>
            </a:r>
            <a:r>
              <a:rPr lang="it-IT" sz="2400" dirty="0" err="1" smtClean="0"/>
              <a:t>almost</a:t>
            </a:r>
            <a:r>
              <a:rPr lang="it-IT" sz="2400" dirty="0" smtClean="0"/>
              <a:t> </a:t>
            </a:r>
            <a:r>
              <a:rPr lang="it-IT" sz="2400" dirty="0" err="1" smtClean="0"/>
              <a:t>final</a:t>
            </a:r>
            <a:r>
              <a:rPr lang="it-IT" sz="2400" dirty="0" smtClean="0"/>
              <a:t>, </a:t>
            </a:r>
          </a:p>
          <a:p>
            <a:pPr lvl="1">
              <a:buFontTx/>
              <a:buChar char="-"/>
            </a:pPr>
            <a:r>
              <a:rPr lang="it-IT" sz="2400" dirty="0" smtClean="0"/>
              <a:t>-&gt; </a:t>
            </a:r>
            <a:r>
              <a:rPr lang="it-IT" sz="2400" dirty="0" err="1" smtClean="0"/>
              <a:t>plots</a:t>
            </a:r>
            <a:r>
              <a:rPr lang="it-IT" sz="2400" dirty="0" smtClean="0"/>
              <a:t> on </a:t>
            </a:r>
            <a:r>
              <a:rPr lang="it-IT" sz="2400" dirty="0" err="1" smtClean="0"/>
              <a:t>time</a:t>
            </a:r>
            <a:r>
              <a:rPr lang="it-IT" sz="2400" dirty="0" smtClean="0"/>
              <a:t> </a:t>
            </a:r>
            <a:r>
              <a:rPr lang="it-IT" sz="2400" dirty="0" err="1" smtClean="0"/>
              <a:t>resolution</a:t>
            </a:r>
            <a:r>
              <a:rPr lang="it-IT" sz="2400" dirty="0" smtClean="0"/>
              <a:t> and cluster </a:t>
            </a:r>
            <a:r>
              <a:rPr lang="it-IT" sz="2400" dirty="0" err="1" smtClean="0"/>
              <a:t>size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added</a:t>
            </a:r>
            <a:endParaRPr lang="it-IT" sz="2400" dirty="0" smtClean="0"/>
          </a:p>
          <a:p>
            <a:pPr lvl="1">
              <a:buFontTx/>
              <a:buChar char="-"/>
            </a:pPr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err="1" smtClean="0"/>
              <a:t>Section</a:t>
            </a:r>
            <a:r>
              <a:rPr lang="it-IT" sz="2400" dirty="0" smtClean="0"/>
              <a:t> 3.2 – </a:t>
            </a:r>
            <a:r>
              <a:rPr lang="it-IT" sz="2400" dirty="0" err="1" smtClean="0"/>
              <a:t>Results</a:t>
            </a:r>
            <a:r>
              <a:rPr lang="it-IT" sz="2400" dirty="0" smtClean="0"/>
              <a:t> under </a:t>
            </a:r>
            <a:r>
              <a:rPr lang="it-IT" sz="2400" dirty="0" err="1" smtClean="0"/>
              <a:t>irradiation</a:t>
            </a:r>
            <a:r>
              <a:rPr lang="it-IT" sz="2400" dirty="0" smtClean="0"/>
              <a:t>: </a:t>
            </a:r>
            <a:r>
              <a:rPr lang="it-IT" sz="2400" dirty="0" err="1" smtClean="0"/>
              <a:t>good</a:t>
            </a:r>
            <a:r>
              <a:rPr lang="it-IT" sz="2400" dirty="0" smtClean="0"/>
              <a:t> </a:t>
            </a:r>
            <a:r>
              <a:rPr lang="it-IT" sz="2400" dirty="0" err="1" smtClean="0"/>
              <a:t>shape</a:t>
            </a:r>
            <a:endParaRPr lang="it-IT" sz="2400" dirty="0" smtClean="0"/>
          </a:p>
          <a:p>
            <a:pPr lvl="3">
              <a:buFontTx/>
              <a:buChar char="-"/>
            </a:pPr>
            <a:r>
              <a:rPr lang="it-IT" sz="2400" dirty="0" err="1" smtClean="0"/>
              <a:t>new</a:t>
            </a:r>
            <a:r>
              <a:rPr lang="it-IT" sz="2400" dirty="0" smtClean="0"/>
              <a:t> </a:t>
            </a:r>
            <a:r>
              <a:rPr lang="it-IT" sz="2400" dirty="0" err="1" smtClean="0"/>
              <a:t>structure</a:t>
            </a:r>
            <a:r>
              <a:rPr lang="it-IT" sz="2400" dirty="0" smtClean="0"/>
              <a:t> </a:t>
            </a:r>
            <a:r>
              <a:rPr lang="it-IT" sz="2400" dirty="0" err="1" smtClean="0"/>
              <a:t>proposed</a:t>
            </a:r>
            <a:r>
              <a:rPr lang="it-IT" sz="2400" dirty="0" smtClean="0"/>
              <a:t>, </a:t>
            </a:r>
            <a:r>
              <a:rPr lang="it-IT" sz="2400" dirty="0" err="1" smtClean="0"/>
              <a:t>including</a:t>
            </a:r>
            <a:r>
              <a:rPr lang="it-IT" sz="2400" dirty="0" smtClean="0"/>
              <a:t> </a:t>
            </a:r>
            <a:r>
              <a:rPr lang="it-IT" sz="2400" dirty="0" err="1" smtClean="0"/>
              <a:t>plots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comparing</a:t>
            </a:r>
            <a:r>
              <a:rPr lang="it-IT" sz="2400" dirty="0" smtClean="0"/>
              <a:t> performance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</a:t>
            </a:r>
            <a:r>
              <a:rPr lang="it-IT" sz="2400" dirty="0" err="1" smtClean="0"/>
              <a:t>various</a:t>
            </a:r>
            <a:r>
              <a:rPr lang="it-IT" sz="2400" dirty="0" smtClean="0"/>
              <a:t> </a:t>
            </a:r>
            <a:r>
              <a:rPr lang="it-IT" sz="2400" dirty="0" err="1" smtClean="0"/>
              <a:t>chambers</a:t>
            </a:r>
            <a:r>
              <a:rPr lang="it-IT" sz="2400" dirty="0" smtClean="0"/>
              <a:t>, </a:t>
            </a:r>
            <a:r>
              <a:rPr lang="it-IT" sz="2400" dirty="0" err="1" smtClean="0"/>
              <a:t>originally</a:t>
            </a:r>
            <a:r>
              <a:rPr lang="it-IT" sz="2400" dirty="0" smtClean="0"/>
              <a:t> </a:t>
            </a:r>
            <a:r>
              <a:rPr lang="it-IT" sz="2400" dirty="0" err="1" smtClean="0"/>
              <a:t>thought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Section</a:t>
            </a:r>
            <a:r>
              <a:rPr lang="it-IT" sz="2400" dirty="0" smtClean="0"/>
              <a:t> 3.3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116632"/>
            <a:ext cx="621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HAVE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a </a:t>
            </a:r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Dose and </a:t>
            </a:r>
            <a:r>
              <a:rPr lang="it-IT" dirty="0" err="1" smtClean="0"/>
              <a:t>measure</a:t>
            </a:r>
            <a:r>
              <a:rPr lang="it-IT" dirty="0" smtClean="0"/>
              <a:t> rate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55892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? </a:t>
            </a:r>
          </a:p>
          <a:p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Check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how</a:t>
            </a:r>
            <a:r>
              <a:rPr lang="it-IT" dirty="0" smtClean="0">
                <a:sym typeface="Wingdings" pitchFamily="2" charset="2"/>
              </a:rPr>
              <a:t> the rate </a:t>
            </a:r>
            <a:r>
              <a:rPr lang="it-IT" dirty="0" err="1" smtClean="0">
                <a:sym typeface="Wingdings" pitchFamily="2" charset="2"/>
              </a:rPr>
              <a:t>for</a:t>
            </a:r>
            <a:r>
              <a:rPr lang="it-IT" dirty="0" smtClean="0">
                <a:sym typeface="Wingdings" pitchFamily="2" charset="2"/>
              </a:rPr>
              <a:t> CMS </a:t>
            </a:r>
            <a:r>
              <a:rPr lang="it-IT" dirty="0" err="1" smtClean="0">
                <a:sym typeface="Wingdings" pitchFamily="2" charset="2"/>
              </a:rPr>
              <a:t>was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computed</a:t>
            </a:r>
            <a:r>
              <a:rPr lang="it-IT" dirty="0" smtClean="0">
                <a:sym typeface="Wingdings" pitchFamily="2" charset="2"/>
              </a:rPr>
              <a:t> (</a:t>
            </a:r>
            <a:r>
              <a:rPr lang="it-IT" dirty="0" err="1" smtClean="0">
                <a:sym typeface="Wingdings" pitchFamily="2" charset="2"/>
              </a:rPr>
              <a:t>double</a:t>
            </a:r>
            <a:r>
              <a:rPr lang="it-IT" dirty="0" smtClean="0">
                <a:sym typeface="Wingdings" pitchFamily="2" charset="2"/>
              </a:rPr>
              <a:t> gap, </a:t>
            </a:r>
            <a:r>
              <a:rPr lang="it-IT" dirty="0" err="1" smtClean="0">
                <a:sym typeface="Wingdings" pitchFamily="2" charset="2"/>
              </a:rPr>
              <a:t>twice</a:t>
            </a:r>
            <a:r>
              <a:rPr lang="it-IT" dirty="0" smtClean="0">
                <a:sym typeface="Wingdings" pitchFamily="2" charset="2"/>
              </a:rPr>
              <a:t> the </a:t>
            </a:r>
            <a:r>
              <a:rPr lang="it-IT" dirty="0" err="1" smtClean="0">
                <a:sym typeface="Wingdings" pitchFamily="2" charset="2"/>
              </a:rPr>
              <a:t>value</a:t>
            </a:r>
            <a:r>
              <a:rPr lang="it-IT" dirty="0" smtClean="0">
                <a:sym typeface="Wingdings" pitchFamily="2" charset="2"/>
              </a:rPr>
              <a:t>?)</a:t>
            </a:r>
            <a:endParaRPr lang="it-IT" dirty="0" smtClean="0"/>
          </a:p>
          <a:p>
            <a:r>
              <a:rPr lang="it-IT" dirty="0" err="1" smtClean="0"/>
              <a:t>Disclaimer</a:t>
            </a:r>
            <a:r>
              <a:rPr lang="it-IT" dirty="0" smtClean="0"/>
              <a:t>: </a:t>
            </a:r>
            <a:r>
              <a:rPr lang="it-IT" dirty="0" err="1" smtClean="0"/>
              <a:t>rates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corrected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efficiecy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the </a:t>
            </a:r>
            <a:r>
              <a:rPr lang="it-IT" dirty="0" err="1" smtClean="0"/>
              <a:t>correction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NOT </a:t>
            </a:r>
            <a:r>
              <a:rPr lang="it-IT" dirty="0" err="1" smtClean="0"/>
              <a:t>be</a:t>
            </a:r>
            <a:r>
              <a:rPr lang="it-IT" dirty="0" smtClean="0"/>
              <a:t> so </a:t>
            </a:r>
            <a:r>
              <a:rPr lang="it-IT" dirty="0" err="1" smtClean="0"/>
              <a:t>large</a:t>
            </a:r>
            <a:r>
              <a:rPr lang="it-IT" dirty="0" smtClean="0"/>
              <a:t>,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Compton </a:t>
            </a:r>
            <a:r>
              <a:rPr lang="it-IT" dirty="0" err="1" smtClean="0"/>
              <a:t>electrons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larger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MIPs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781" y="1340768"/>
            <a:ext cx="4462219" cy="366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482846" cy="368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Pending</a:t>
            </a:r>
            <a:r>
              <a:rPr lang="it-IT" dirty="0" smtClean="0"/>
              <a:t> </a:t>
            </a:r>
            <a:r>
              <a:rPr lang="it-IT" dirty="0" err="1" smtClean="0"/>
              <a:t>issue</a:t>
            </a:r>
            <a:r>
              <a:rPr lang="it-IT" dirty="0" smtClean="0"/>
              <a:t>: 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plots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</a:p>
          <a:p>
            <a:pPr>
              <a:buFontTx/>
              <a:buChar char="-"/>
            </a:pPr>
            <a:r>
              <a:rPr lang="it-IT" dirty="0" smtClean="0"/>
              <a:t> Cluster </a:t>
            </a:r>
            <a:r>
              <a:rPr lang="it-IT" dirty="0" err="1" smtClean="0"/>
              <a:t>size</a:t>
            </a:r>
            <a:r>
              <a:rPr lang="it-IT" dirty="0" smtClean="0"/>
              <a:t> at the </a:t>
            </a:r>
            <a:r>
              <a:rPr lang="it-IT" dirty="0" err="1" smtClean="0"/>
              <a:t>knee</a:t>
            </a:r>
            <a:r>
              <a:rPr lang="it-IT" dirty="0" smtClean="0"/>
              <a:t> (no </a:t>
            </a:r>
            <a:r>
              <a:rPr lang="it-IT" dirty="0" err="1" smtClean="0"/>
              <a:t>irradiation</a:t>
            </a:r>
            <a:r>
              <a:rPr lang="it-IT" dirty="0" smtClean="0"/>
              <a:t> and </a:t>
            </a:r>
            <a:r>
              <a:rPr lang="it-IT" dirty="0" err="1" smtClean="0"/>
              <a:t>irradiation</a:t>
            </a:r>
            <a:r>
              <a:rPr lang="it-IT" dirty="0" smtClean="0"/>
              <a:t>, STD ECO2 and ECO3)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check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that</a:t>
            </a:r>
            <a:r>
              <a:rPr lang="it-IT" dirty="0" smtClean="0">
                <a:sym typeface="Wingdings" pitchFamily="2" charset="2"/>
              </a:rPr>
              <a:t> cluster </a:t>
            </a:r>
            <a:r>
              <a:rPr lang="it-IT" dirty="0" err="1" smtClean="0">
                <a:sym typeface="Wingdings" pitchFamily="2" charset="2"/>
              </a:rPr>
              <a:t>size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computed</a:t>
            </a:r>
            <a:r>
              <a:rPr lang="it-IT" dirty="0" smtClean="0">
                <a:sym typeface="Wingdings" pitchFamily="2" charset="2"/>
              </a:rPr>
              <a:t> in the SAME way in </a:t>
            </a:r>
            <a:r>
              <a:rPr lang="it-IT" dirty="0" err="1" smtClean="0">
                <a:sym typeface="Wingdings" pitchFamily="2" charset="2"/>
              </a:rPr>
              <a:t>all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cases</a:t>
            </a:r>
            <a:r>
              <a:rPr lang="it-IT" dirty="0" smtClean="0">
                <a:sym typeface="Wingdings" pitchFamily="2" charset="2"/>
              </a:rPr>
              <a:t>;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at the </a:t>
            </a:r>
            <a:r>
              <a:rPr lang="it-IT" dirty="0" err="1" smtClean="0"/>
              <a:t>knee</a:t>
            </a:r>
            <a:r>
              <a:rPr lang="it-IT" dirty="0" smtClean="0"/>
              <a:t> (no </a:t>
            </a:r>
            <a:r>
              <a:rPr lang="it-IT" dirty="0" err="1" smtClean="0"/>
              <a:t>irradiation</a:t>
            </a:r>
            <a:r>
              <a:rPr lang="it-IT" dirty="0" smtClean="0"/>
              <a:t> and </a:t>
            </a:r>
            <a:r>
              <a:rPr lang="it-IT" dirty="0" err="1" smtClean="0"/>
              <a:t>irradiation</a:t>
            </a:r>
            <a:r>
              <a:rPr lang="it-IT" dirty="0" smtClean="0"/>
              <a:t>, STD, ECO2 and ECO3)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check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that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time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resolution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computed</a:t>
            </a:r>
            <a:r>
              <a:rPr lang="it-IT" dirty="0" smtClean="0">
                <a:sym typeface="Wingdings" pitchFamily="2" charset="2"/>
              </a:rPr>
              <a:t> in the SAME way in </a:t>
            </a:r>
            <a:r>
              <a:rPr lang="it-IT" dirty="0" err="1" smtClean="0">
                <a:sym typeface="Wingdings" pitchFamily="2" charset="2"/>
              </a:rPr>
              <a:t>all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cases</a:t>
            </a:r>
            <a:r>
              <a:rPr lang="it-IT" dirty="0" smtClean="0">
                <a:sym typeface="Wingdings" pitchFamily="2" charset="2"/>
              </a:rPr>
              <a:t>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9512" y="2051556"/>
            <a:ext cx="656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Maybe</a:t>
            </a:r>
            <a:r>
              <a:rPr lang="it-IT" dirty="0" smtClean="0"/>
              <a:t> </a:t>
            </a:r>
            <a:r>
              <a:rPr lang="it-IT" dirty="0" err="1" smtClean="0"/>
              <a:t>add</a:t>
            </a:r>
            <a:r>
              <a:rPr lang="it-IT" dirty="0" smtClean="0"/>
              <a:t> a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? </a:t>
            </a:r>
            <a:r>
              <a:rPr lang="it-IT" dirty="0" err="1" smtClean="0"/>
              <a:t>Add</a:t>
            </a:r>
            <a:r>
              <a:rPr lang="it-IT" dirty="0" smtClean="0"/>
              <a:t> cluster </a:t>
            </a:r>
            <a:r>
              <a:rPr lang="it-IT" dirty="0" err="1" smtClean="0"/>
              <a:t>size</a:t>
            </a:r>
            <a:r>
              <a:rPr lang="it-IT" dirty="0" smtClean="0"/>
              <a:t> vs. HV in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cases</a:t>
            </a:r>
            <a:r>
              <a:rPr lang="it-IT" dirty="0" smtClean="0"/>
              <a:t>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0466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Section</a:t>
            </a:r>
            <a:r>
              <a:rPr lang="it-IT" sz="2400" dirty="0" smtClean="0"/>
              <a:t> 3.3 </a:t>
            </a:r>
            <a:r>
              <a:rPr lang="it-IT" sz="2400" dirty="0" err="1" smtClean="0"/>
              <a:t>Overall</a:t>
            </a:r>
            <a:r>
              <a:rPr lang="it-IT" sz="2400" dirty="0" smtClean="0"/>
              <a:t> gas </a:t>
            </a:r>
            <a:r>
              <a:rPr lang="it-IT" sz="2400" dirty="0" err="1" smtClean="0"/>
              <a:t>mixture</a:t>
            </a:r>
            <a:r>
              <a:rPr lang="it-IT" sz="2400" dirty="0" smtClean="0"/>
              <a:t> </a:t>
            </a:r>
            <a:r>
              <a:rPr lang="it-IT" sz="2400" dirty="0" err="1" smtClean="0"/>
              <a:t>evaluation</a:t>
            </a:r>
            <a:r>
              <a:rPr lang="it-IT" sz="2400" dirty="0" smtClean="0"/>
              <a:t>: propose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delete</a:t>
            </a:r>
            <a:r>
              <a:rPr lang="it-IT" sz="2400" dirty="0" smtClean="0"/>
              <a:t> </a:t>
            </a:r>
            <a:r>
              <a:rPr lang="it-IT" sz="2400" dirty="0" err="1" smtClean="0"/>
              <a:t>it</a:t>
            </a:r>
            <a:r>
              <a:rPr lang="it-IT" sz="2400" dirty="0" smtClean="0"/>
              <a:t> and include relative </a:t>
            </a:r>
            <a:r>
              <a:rPr lang="it-IT" sz="2400" dirty="0" err="1" smtClean="0"/>
              <a:t>plots</a:t>
            </a:r>
            <a:r>
              <a:rPr lang="it-IT" sz="2400" dirty="0" smtClean="0"/>
              <a:t> in </a:t>
            </a:r>
            <a:r>
              <a:rPr lang="it-IT" sz="2400" dirty="0" err="1" smtClean="0"/>
              <a:t>Section</a:t>
            </a:r>
            <a:r>
              <a:rPr lang="it-IT" sz="2400" dirty="0" smtClean="0"/>
              <a:t> 3.2</a:t>
            </a:r>
          </a:p>
          <a:p>
            <a:endParaRPr lang="it-IT" sz="2400" dirty="0" smtClean="0"/>
          </a:p>
          <a:p>
            <a:r>
              <a:rPr lang="it-IT" sz="2400" dirty="0" err="1" smtClean="0"/>
              <a:t>Section</a:t>
            </a:r>
            <a:r>
              <a:rPr lang="it-IT" sz="2400" dirty="0" smtClean="0"/>
              <a:t> 4 </a:t>
            </a:r>
            <a:r>
              <a:rPr lang="it-IT" sz="2400" dirty="0" err="1" smtClean="0"/>
              <a:t>Conclusions</a:t>
            </a:r>
            <a:r>
              <a:rPr lang="it-IT" sz="2400" dirty="0" smtClean="0"/>
              <a:t>: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written</a:t>
            </a:r>
            <a:endParaRPr lang="it-IT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5710905" cy="3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1520" y="501317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Sievert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Equivalent</a:t>
            </a:r>
            <a:r>
              <a:rPr lang="it-IT" dirty="0" smtClean="0"/>
              <a:t> Dose?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check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what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has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been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measured</a:t>
            </a:r>
            <a:r>
              <a:rPr lang="it-IT" dirty="0" smtClean="0">
                <a:sym typeface="Wingdings" pitchFamily="2" charset="2"/>
              </a:rPr>
              <a:t>, and </a:t>
            </a:r>
            <a:r>
              <a:rPr lang="it-IT" dirty="0" err="1" smtClean="0">
                <a:sym typeface="Wingdings" pitchFamily="2" charset="2"/>
              </a:rPr>
              <a:t>change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to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Gray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here</a:t>
            </a:r>
            <a:r>
              <a:rPr lang="it-IT" dirty="0" smtClean="0">
                <a:sym typeface="Wingdings" pitchFamily="2" charset="2"/>
              </a:rPr>
              <a:t> and </a:t>
            </a:r>
            <a:r>
              <a:rPr lang="it-IT" dirty="0" err="1" smtClean="0">
                <a:sym typeface="Wingdings" pitchFamily="2" charset="2"/>
              </a:rPr>
              <a:t>everywhere</a:t>
            </a:r>
            <a:r>
              <a:rPr lang="it-IT" dirty="0" smtClean="0">
                <a:sym typeface="Wingdings" pitchFamily="2" charset="2"/>
              </a:rPr>
              <a:t>.  </a:t>
            </a:r>
            <a:r>
              <a:rPr lang="it-IT" dirty="0" err="1" smtClean="0">
                <a:sym typeface="Wingdings" pitchFamily="2" charset="2"/>
              </a:rPr>
              <a:t>to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check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how</a:t>
            </a:r>
            <a:r>
              <a:rPr lang="it-IT" dirty="0" smtClean="0">
                <a:sym typeface="Wingdings" pitchFamily="2" charset="2"/>
              </a:rPr>
              <a:t> the </a:t>
            </a:r>
            <a:r>
              <a:rPr lang="it-IT" dirty="0" err="1" smtClean="0">
                <a:sym typeface="Wingdings" pitchFamily="2" charset="2"/>
              </a:rPr>
              <a:t>dosimeter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was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calibrated</a:t>
            </a:r>
            <a:r>
              <a:rPr lang="it-IT" dirty="0" smtClean="0">
                <a:sym typeface="Wingdings" pitchFamily="2" charset="2"/>
              </a:rPr>
              <a:t> (</a:t>
            </a:r>
            <a:r>
              <a:rPr lang="it-IT" dirty="0" err="1" smtClean="0">
                <a:sym typeface="Wingdings" pitchFamily="2" charset="2"/>
              </a:rPr>
              <a:t>for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gammas</a:t>
            </a:r>
            <a:r>
              <a:rPr lang="it-IT" dirty="0" smtClean="0">
                <a:sym typeface="Wingdings" pitchFamily="2" charset="2"/>
              </a:rPr>
              <a:t>, </a:t>
            </a:r>
            <a:r>
              <a:rPr lang="it-IT" dirty="0" err="1" smtClean="0">
                <a:sym typeface="Wingdings" pitchFamily="2" charset="2"/>
              </a:rPr>
              <a:t>neutrons</a:t>
            </a:r>
            <a:r>
              <a:rPr lang="it-IT" dirty="0" smtClean="0">
                <a:sym typeface="Wingdings" pitchFamily="2" charset="2"/>
              </a:rPr>
              <a:t>, or </a:t>
            </a:r>
            <a:r>
              <a:rPr lang="it-IT" dirty="0" err="1" smtClean="0">
                <a:sym typeface="Wingdings" pitchFamily="2" charset="2"/>
              </a:rPr>
              <a:t>other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particles</a:t>
            </a:r>
            <a:r>
              <a:rPr lang="it-IT" dirty="0" smtClean="0">
                <a:sym typeface="Wingdings" pitchFamily="2" charset="2"/>
              </a:rPr>
              <a:t>, </a:t>
            </a:r>
            <a:r>
              <a:rPr lang="it-IT" dirty="0" err="1" smtClean="0">
                <a:sym typeface="Wingdings" pitchFamily="2" charset="2"/>
              </a:rPr>
              <a:t>check</a:t>
            </a:r>
            <a:r>
              <a:rPr lang="it-IT" dirty="0" smtClean="0">
                <a:sym typeface="Wingdings" pitchFamily="2" charset="2"/>
              </a:rPr>
              <a:t> on the </a:t>
            </a:r>
            <a:r>
              <a:rPr lang="it-IT" dirty="0" err="1" smtClean="0">
                <a:sym typeface="Wingdings" pitchFamily="2" charset="2"/>
              </a:rPr>
              <a:t>datasheet</a:t>
            </a:r>
            <a:r>
              <a:rPr lang="it-IT" dirty="0" smtClean="0">
                <a:sym typeface="Wingdings" pitchFamily="2" charset="2"/>
              </a:rPr>
              <a:t>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Dose: </a:t>
            </a:r>
            <a:r>
              <a:rPr lang="it-IT" dirty="0" err="1" smtClean="0"/>
              <a:t>issue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absorbed</a:t>
            </a:r>
            <a:r>
              <a:rPr lang="it-IT" dirty="0" smtClean="0"/>
              <a:t> dose (</a:t>
            </a:r>
            <a:r>
              <a:rPr lang="it-IT" dirty="0" err="1" smtClean="0"/>
              <a:t>measured</a:t>
            </a:r>
            <a:r>
              <a:rPr lang="it-IT" dirty="0" smtClean="0"/>
              <a:t> in </a:t>
            </a:r>
            <a:r>
              <a:rPr lang="it-IT" dirty="0" err="1" smtClean="0"/>
              <a:t>Gray</a:t>
            </a:r>
            <a:r>
              <a:rPr lang="it-IT" dirty="0" smtClean="0"/>
              <a:t>) and </a:t>
            </a:r>
            <a:r>
              <a:rPr lang="it-IT" dirty="0" err="1" smtClean="0"/>
              <a:t>equivalent</a:t>
            </a:r>
            <a:r>
              <a:rPr lang="it-IT" dirty="0" smtClean="0"/>
              <a:t> dose (</a:t>
            </a:r>
            <a:r>
              <a:rPr lang="it-IT" dirty="0" err="1" smtClean="0"/>
              <a:t>measured</a:t>
            </a:r>
            <a:r>
              <a:rPr lang="it-IT" dirty="0" smtClean="0"/>
              <a:t> in </a:t>
            </a:r>
            <a:r>
              <a:rPr lang="it-IT" dirty="0" err="1" smtClean="0"/>
              <a:t>Sievert</a:t>
            </a:r>
            <a:r>
              <a:rPr lang="it-IT" dirty="0" smtClean="0"/>
              <a:t>). </a:t>
            </a:r>
            <a:r>
              <a:rPr lang="it-IT" dirty="0" err="1" smtClean="0"/>
              <a:t>Equivalent</a:t>
            </a:r>
            <a:r>
              <a:rPr lang="it-IT" dirty="0" smtClean="0"/>
              <a:t> dose </a:t>
            </a:r>
            <a:r>
              <a:rPr lang="it-IT" dirty="0" err="1" smtClean="0"/>
              <a:t>measures</a:t>
            </a:r>
            <a:r>
              <a:rPr lang="it-IT" dirty="0" smtClean="0"/>
              <a:t> </a:t>
            </a:r>
            <a:r>
              <a:rPr lang="it-IT" dirty="0" smtClean="0"/>
              <a:t>the </a:t>
            </a:r>
            <a:r>
              <a:rPr lang="it-IT" dirty="0" err="1" smtClean="0"/>
              <a:t>biological</a:t>
            </a:r>
            <a:r>
              <a:rPr lang="it-IT" dirty="0" smtClean="0"/>
              <a:t> </a:t>
            </a:r>
            <a:r>
              <a:rPr lang="it-IT" dirty="0" err="1" smtClean="0"/>
              <a:t>damage</a:t>
            </a:r>
            <a:r>
              <a:rPr lang="it-IT" dirty="0" smtClean="0"/>
              <a:t> and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" y="764704"/>
            <a:ext cx="9144000" cy="20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068960"/>
            <a:ext cx="9174882" cy="201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79512" y="188640"/>
            <a:ext cx="532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“New” layout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section</a:t>
            </a:r>
            <a:r>
              <a:rPr lang="it-IT" dirty="0" smtClean="0"/>
              <a:t> Performance under </a:t>
            </a:r>
            <a:r>
              <a:rPr lang="it-IT" dirty="0" err="1" smtClean="0"/>
              <a:t>irradiation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523094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First, </a:t>
            </a:r>
            <a:r>
              <a:rPr lang="it-IT" dirty="0" err="1" smtClean="0"/>
              <a:t>comparison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and </a:t>
            </a:r>
            <a:r>
              <a:rPr lang="it-IT" dirty="0" err="1" smtClean="0"/>
              <a:t>current</a:t>
            </a:r>
            <a:r>
              <a:rPr lang="it-IT" dirty="0" smtClean="0"/>
              <a:t> density at low and high rate,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various</a:t>
            </a:r>
            <a:r>
              <a:rPr lang="it-IT" dirty="0" smtClean="0"/>
              <a:t> gas </a:t>
            </a:r>
            <a:r>
              <a:rPr lang="it-IT" dirty="0" err="1" smtClean="0"/>
              <a:t>mixtures</a:t>
            </a:r>
            <a:r>
              <a:rPr lang="it-IT" dirty="0" smtClean="0"/>
              <a:t>.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experiments</a:t>
            </a:r>
            <a:r>
              <a:rPr lang="it-IT" dirty="0" smtClean="0"/>
              <a:t> </a:t>
            </a:r>
            <a:r>
              <a:rPr lang="it-IT" dirty="0" err="1" smtClean="0"/>
              <a:t>shown</a:t>
            </a:r>
            <a:r>
              <a:rPr lang="it-IT" dirty="0" smtClean="0"/>
              <a:t>, the </a:t>
            </a:r>
            <a:r>
              <a:rPr lang="it-IT" dirty="0" err="1" smtClean="0"/>
              <a:t>other</a:t>
            </a:r>
            <a:r>
              <a:rPr lang="it-IT" dirty="0" smtClean="0"/>
              <a:t> are “</a:t>
            </a:r>
            <a:r>
              <a:rPr lang="it-IT" dirty="0" err="1" smtClean="0"/>
              <a:t>analogous</a:t>
            </a:r>
            <a:r>
              <a:rPr lang="it-IT" dirty="0" smtClean="0"/>
              <a:t>”. </a:t>
            </a:r>
          </a:p>
          <a:p>
            <a:endParaRPr lang="it-IT" dirty="0" smtClean="0"/>
          </a:p>
          <a:p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Postpone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plots</a:t>
            </a:r>
            <a:r>
              <a:rPr lang="it-IT" dirty="0" smtClean="0">
                <a:sym typeface="Wingdings" pitchFamily="2" charset="2"/>
              </a:rPr>
              <a:t> and </a:t>
            </a:r>
            <a:r>
              <a:rPr lang="it-IT" dirty="0" err="1" smtClean="0">
                <a:sym typeface="Wingdings" pitchFamily="2" charset="2"/>
              </a:rPr>
              <a:t>considerations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about</a:t>
            </a:r>
            <a:r>
              <a:rPr lang="it-IT" dirty="0" smtClean="0">
                <a:sym typeface="Wingdings" pitchFamily="2" charset="2"/>
              </a:rPr>
              <a:t> the rate </a:t>
            </a:r>
            <a:r>
              <a:rPr lang="it-IT" dirty="0" err="1" smtClean="0">
                <a:sym typeface="Wingdings" pitchFamily="2" charset="2"/>
              </a:rPr>
              <a:t>measured</a:t>
            </a:r>
            <a:r>
              <a:rPr lang="it-IT" dirty="0" smtClean="0">
                <a:sym typeface="Wingdings" pitchFamily="2" charset="2"/>
              </a:rPr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cello\Desktop\LatitudeEffect\EffHighR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76" y="980728"/>
            <a:ext cx="9003048" cy="258449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476672"/>
            <a:ext cx="705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…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comments</a:t>
            </a:r>
            <a:r>
              <a:rPr lang="it-IT" dirty="0" smtClean="0"/>
              <a:t>: first </a:t>
            </a:r>
            <a:r>
              <a:rPr lang="it-IT" dirty="0" err="1" smtClean="0"/>
              <a:t>comment</a:t>
            </a:r>
            <a:r>
              <a:rPr lang="it-IT" dirty="0" smtClean="0"/>
              <a:t>, plateau </a:t>
            </a:r>
            <a:r>
              <a:rPr lang="it-IT" dirty="0" err="1" smtClean="0"/>
              <a:t>efficiecy</a:t>
            </a:r>
            <a:r>
              <a:rPr lang="it-IT" dirty="0" smtClean="0"/>
              <a:t> </a:t>
            </a:r>
            <a:r>
              <a:rPr lang="it-IT" dirty="0" err="1" smtClean="0"/>
              <a:t>decreases</a:t>
            </a:r>
            <a:r>
              <a:rPr lang="it-IT" dirty="0" smtClean="0"/>
              <a:t> at high rate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3923764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decreases</a:t>
            </a:r>
            <a:r>
              <a:rPr lang="it-IT" dirty="0" smtClean="0"/>
              <a:t> more </a:t>
            </a:r>
            <a:r>
              <a:rPr lang="it-IT" dirty="0" err="1" smtClean="0"/>
              <a:t>for</a:t>
            </a:r>
            <a:r>
              <a:rPr lang="it-IT" dirty="0" smtClean="0"/>
              <a:t> ECO2 and ECO3,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larger</a:t>
            </a:r>
            <a:r>
              <a:rPr lang="it-IT" dirty="0" smtClean="0"/>
              <a:t> </a:t>
            </a:r>
            <a:r>
              <a:rPr lang="it-IT" dirty="0" err="1" smtClean="0"/>
              <a:t>currents</a:t>
            </a:r>
            <a:r>
              <a:rPr lang="it-IT" dirty="0" smtClean="0"/>
              <a:t>. </a:t>
            </a:r>
            <a:r>
              <a:rPr lang="it-IT" dirty="0" smtClean="0">
                <a:sym typeface="Wingdings" pitchFamily="2" charset="2"/>
              </a:rPr>
              <a:t> look at the </a:t>
            </a:r>
            <a:r>
              <a:rPr lang="it-IT" dirty="0" err="1" smtClean="0">
                <a:sym typeface="Wingdings" pitchFamily="2" charset="2"/>
              </a:rPr>
              <a:t>currents</a:t>
            </a:r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The plateau </a:t>
            </a:r>
            <a:r>
              <a:rPr lang="it-IT" dirty="0" err="1" smtClean="0">
                <a:sym typeface="Wingdings" pitchFamily="2" charset="2"/>
              </a:rPr>
              <a:t>efficiency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is</a:t>
            </a:r>
            <a:r>
              <a:rPr lang="it-IT" dirty="0" smtClean="0">
                <a:sym typeface="Wingdings" pitchFamily="2" charset="2"/>
              </a:rPr>
              <a:t> NOT the </a:t>
            </a:r>
            <a:r>
              <a:rPr lang="it-IT" dirty="0" err="1" smtClean="0">
                <a:sym typeface="Wingdings" pitchFamily="2" charset="2"/>
              </a:rPr>
              <a:t>maximum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efficiency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reached</a:t>
            </a:r>
            <a:r>
              <a:rPr lang="it-IT" dirty="0" smtClean="0">
                <a:sym typeface="Wingdings" pitchFamily="2" charset="2"/>
              </a:rPr>
              <a:t> (</a:t>
            </a:r>
            <a:r>
              <a:rPr lang="it-IT" dirty="0" err="1" smtClean="0">
                <a:sym typeface="Wingdings" pitchFamily="2" charset="2"/>
              </a:rPr>
              <a:t>efficiency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still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growing</a:t>
            </a:r>
            <a:r>
              <a:rPr lang="it-IT" dirty="0" smtClean="0">
                <a:sym typeface="Wingdings" pitchFamily="2" charset="2"/>
              </a:rPr>
              <a:t> at the plateau)</a:t>
            </a:r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- </a:t>
            </a:r>
            <a:r>
              <a:rPr lang="it-IT" dirty="0" err="1" smtClean="0">
                <a:sym typeface="Wingdings" pitchFamily="2" charset="2"/>
              </a:rPr>
              <a:t>Maybe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add</a:t>
            </a:r>
            <a:r>
              <a:rPr lang="it-IT" dirty="0" smtClean="0">
                <a:sym typeface="Wingdings" pitchFamily="2" charset="2"/>
              </a:rPr>
              <a:t> a </a:t>
            </a:r>
            <a:r>
              <a:rPr lang="it-IT" dirty="0" err="1" smtClean="0">
                <a:sym typeface="Wingdings" pitchFamily="2" charset="2"/>
              </a:rPr>
              <a:t>point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for</a:t>
            </a:r>
            <a:r>
              <a:rPr lang="it-IT" dirty="0" smtClean="0">
                <a:sym typeface="Wingdings" pitchFamily="2" charset="2"/>
              </a:rPr>
              <a:t> CMS? </a:t>
            </a:r>
            <a:r>
              <a:rPr lang="it-IT" dirty="0" err="1" smtClean="0">
                <a:sym typeface="Wingdings" pitchFamily="2" charset="2"/>
              </a:rPr>
              <a:t>Maybe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add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points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for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other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experiments</a:t>
            </a:r>
            <a:r>
              <a:rPr lang="it-IT" dirty="0" smtClean="0">
                <a:sym typeface="Wingdings" pitchFamily="2" charset="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2565"/>
          <a:stretch>
            <a:fillRect/>
          </a:stretch>
        </p:blipFill>
        <p:spPr bwMode="auto">
          <a:xfrm>
            <a:off x="-38007" y="424831"/>
            <a:ext cx="9146511" cy="28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79512" y="3286725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densities</a:t>
            </a:r>
            <a:r>
              <a:rPr lang="it-IT" dirty="0" smtClean="0"/>
              <a:t> </a:t>
            </a:r>
            <a:r>
              <a:rPr lang="it-IT" dirty="0" err="1" smtClean="0"/>
              <a:t>J_knee</a:t>
            </a:r>
            <a:r>
              <a:rPr lang="it-IT" dirty="0" smtClean="0"/>
              <a:t>, </a:t>
            </a:r>
            <a:r>
              <a:rPr lang="it-IT" dirty="0" err="1" smtClean="0"/>
              <a:t>measured</a:t>
            </a:r>
            <a:r>
              <a:rPr lang="it-IT" dirty="0" smtClean="0"/>
              <a:t> at </a:t>
            </a:r>
            <a:r>
              <a:rPr lang="it-IT" dirty="0" err="1" smtClean="0"/>
              <a:t>HV_knee</a:t>
            </a:r>
            <a:r>
              <a:rPr lang="it-IT" dirty="0" smtClean="0"/>
              <a:t>.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larger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ECO2 and ECO3 </a:t>
            </a:r>
            <a:r>
              <a:rPr lang="it-IT" dirty="0" err="1" smtClean="0"/>
              <a:t>beacuse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wider</a:t>
            </a:r>
            <a:r>
              <a:rPr lang="it-IT" dirty="0" smtClean="0"/>
              <a:t> </a:t>
            </a:r>
            <a:r>
              <a:rPr lang="it-IT" dirty="0" err="1" smtClean="0"/>
              <a:t>charge</a:t>
            </a:r>
            <a:r>
              <a:rPr lang="it-IT" dirty="0" smtClean="0"/>
              <a:t> </a:t>
            </a:r>
            <a:r>
              <a:rPr lang="it-IT" dirty="0" err="1" smtClean="0"/>
              <a:t>distributions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4293096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: </a:t>
            </a:r>
          </a:p>
          <a:p>
            <a:pPr>
              <a:buFontTx/>
              <a:buChar char="-"/>
            </a:pP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isobutane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mixture</a:t>
            </a:r>
            <a:r>
              <a:rPr lang="it-IT" dirty="0" smtClean="0"/>
              <a:t> (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reference</a:t>
            </a:r>
            <a:r>
              <a:rPr lang="it-IT" dirty="0" smtClean="0"/>
              <a:t>? Okay, </a:t>
            </a:r>
            <a:r>
              <a:rPr lang="it-IT" dirty="0" err="1" smtClean="0"/>
              <a:t>it</a:t>
            </a:r>
            <a:r>
              <a:rPr lang="it-IT" dirty="0" smtClean="0"/>
              <a:t>’s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hydrocarbon</a:t>
            </a:r>
            <a:r>
              <a:rPr lang="it-IT" dirty="0" smtClean="0"/>
              <a:t> and,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hydrocarbons</a:t>
            </a:r>
            <a:r>
              <a:rPr lang="it-IT" dirty="0" smtClean="0"/>
              <a:t>,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known</a:t>
            </a:r>
            <a:r>
              <a:rPr lang="it-IT" dirty="0" smtClean="0"/>
              <a:t> quenching </a:t>
            </a:r>
            <a:r>
              <a:rPr lang="it-IT" dirty="0" err="1" smtClean="0"/>
              <a:t>properties</a:t>
            </a:r>
            <a:r>
              <a:rPr lang="it-IT" dirty="0" smtClean="0"/>
              <a:t>)</a:t>
            </a:r>
          </a:p>
          <a:p>
            <a:pPr>
              <a:buFontTx/>
              <a:buChar char="-"/>
            </a:pPr>
            <a:r>
              <a:rPr lang="it-IT" dirty="0" err="1" smtClean="0"/>
              <a:t>Add</a:t>
            </a:r>
            <a:r>
              <a:rPr lang="it-IT" dirty="0" smtClean="0"/>
              <a:t> SF6 (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beacuse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high GWP and </a:t>
            </a:r>
            <a:r>
              <a:rPr lang="it-IT" dirty="0" err="1" smtClean="0"/>
              <a:t>shift</a:t>
            </a:r>
            <a:r>
              <a:rPr lang="it-IT" dirty="0" smtClean="0"/>
              <a:t> in the WP)</a:t>
            </a:r>
          </a:p>
          <a:p>
            <a:pPr>
              <a:buFontTx/>
              <a:buChar char="-"/>
            </a:pPr>
            <a:r>
              <a:rPr lang="it-IT" dirty="0" err="1" smtClean="0"/>
              <a:t>Aging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investigate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main</a:t>
            </a:r>
            <a:r>
              <a:rPr lang="it-IT" dirty="0" smtClean="0">
                <a:sym typeface="Wingdings" pitchFamily="2" charset="2"/>
              </a:rPr>
              <a:t> goal </a:t>
            </a:r>
            <a:r>
              <a:rPr lang="it-IT" dirty="0" err="1" smtClean="0">
                <a:sym typeface="Wingdings" pitchFamily="2" charset="2"/>
              </a:rPr>
              <a:t>for</a:t>
            </a:r>
            <a:r>
              <a:rPr lang="it-IT" dirty="0" smtClean="0">
                <a:sym typeface="Wingdings" pitchFamily="2" charset="2"/>
              </a:rPr>
              <a:t> RPC@GIF++ and </a:t>
            </a:r>
            <a:r>
              <a:rPr lang="it-IT" dirty="0" err="1" smtClean="0">
                <a:sym typeface="Wingdings" pitchFamily="2" charset="2"/>
              </a:rPr>
              <a:t>AidaInnova</a:t>
            </a:r>
            <a:r>
              <a:rPr lang="it-IT" dirty="0" smtClean="0">
                <a:sym typeface="Wingdings" pitchFamily="2" charset="2"/>
              </a:rPr>
              <a:t> task 7.2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282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51520" y="26064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Anyhow</a:t>
            </a:r>
            <a:r>
              <a:rPr lang="it-IT" dirty="0" smtClean="0"/>
              <a:t>, </a:t>
            </a:r>
            <a:r>
              <a:rPr lang="it-IT" dirty="0" err="1" smtClean="0"/>
              <a:t>larger</a:t>
            </a:r>
            <a:r>
              <a:rPr lang="it-IT" dirty="0" smtClean="0"/>
              <a:t> </a:t>
            </a:r>
            <a:r>
              <a:rPr lang="it-IT" dirty="0" err="1" smtClean="0"/>
              <a:t>currents</a:t>
            </a:r>
            <a:r>
              <a:rPr lang="it-IT" dirty="0" smtClean="0"/>
              <a:t> are at the base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shift</a:t>
            </a:r>
            <a:r>
              <a:rPr lang="it-IT" dirty="0" smtClean="0"/>
              <a:t> in the </a:t>
            </a:r>
            <a:r>
              <a:rPr lang="it-IT" dirty="0" err="1" smtClean="0"/>
              <a:t>operating</a:t>
            </a:r>
            <a:r>
              <a:rPr lang="it-IT" dirty="0" smtClean="0"/>
              <a:t> </a:t>
            </a:r>
            <a:r>
              <a:rPr lang="it-IT" dirty="0" err="1" smtClean="0"/>
              <a:t>voltage</a:t>
            </a:r>
            <a:r>
              <a:rPr lang="it-IT" dirty="0" smtClean="0"/>
              <a:t>;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compensate </a:t>
            </a:r>
            <a:r>
              <a:rPr lang="it-IT" dirty="0" err="1" smtClean="0"/>
              <a:t>increasing</a:t>
            </a:r>
            <a:r>
              <a:rPr lang="it-IT" dirty="0" smtClean="0"/>
              <a:t>  the </a:t>
            </a:r>
            <a:r>
              <a:rPr lang="it-IT" dirty="0" err="1" smtClean="0"/>
              <a:t>applied</a:t>
            </a:r>
            <a:r>
              <a:rPr lang="it-IT" dirty="0" smtClean="0"/>
              <a:t> </a:t>
            </a:r>
            <a:r>
              <a:rPr lang="it-IT" dirty="0" err="1" smtClean="0"/>
              <a:t>voltage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4150821"/>
            <a:ext cx="8869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shift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larger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ALICE,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densities</a:t>
            </a:r>
            <a:r>
              <a:rPr lang="it-IT" dirty="0" smtClean="0"/>
              <a:t> are </a:t>
            </a:r>
            <a:r>
              <a:rPr lang="it-IT" dirty="0" err="1" smtClean="0"/>
              <a:t>larger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CERN EP-DT. </a:t>
            </a:r>
            <a:r>
              <a:rPr lang="it-IT" dirty="0" err="1" smtClean="0"/>
              <a:t>Why</a:t>
            </a:r>
            <a:r>
              <a:rPr lang="it-IT" dirty="0" smtClean="0"/>
              <a:t>?</a:t>
            </a:r>
          </a:p>
          <a:p>
            <a:r>
              <a:rPr lang="it-IT" dirty="0" smtClean="0">
                <a:sym typeface="Wingdings" pitchFamily="2" charset="2"/>
              </a:rPr>
              <a:t> The </a:t>
            </a:r>
            <a:r>
              <a:rPr lang="it-IT" dirty="0" err="1" smtClean="0">
                <a:sym typeface="Wingdings" pitchFamily="2" charset="2"/>
              </a:rPr>
              <a:t>other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ingredient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resistivity</a:t>
            </a:r>
            <a:endParaRPr lang="it-IT" dirty="0" smtClean="0"/>
          </a:p>
          <a:p>
            <a:r>
              <a:rPr lang="it-IT" dirty="0" smtClean="0"/>
              <a:t>Note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shift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SO </a:t>
            </a:r>
            <a:r>
              <a:rPr lang="it-IT" dirty="0" err="1" smtClean="0"/>
              <a:t>larger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ECO2 and ECO3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respect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smtClean="0"/>
              <a:t>STD (</a:t>
            </a:r>
            <a:r>
              <a:rPr lang="it-IT" dirty="0" err="1" smtClean="0"/>
              <a:t>except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ALICE).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62068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understand</a:t>
            </a:r>
            <a:r>
              <a:rPr lang="it-IT" dirty="0" smtClean="0"/>
              <a:t> the </a:t>
            </a:r>
            <a:r>
              <a:rPr lang="it-IT" dirty="0" err="1" smtClean="0"/>
              <a:t>shift</a:t>
            </a:r>
            <a:r>
              <a:rPr lang="it-IT" dirty="0" smtClean="0"/>
              <a:t>? </a:t>
            </a:r>
            <a:r>
              <a:rPr lang="it-IT" dirty="0" err="1" smtClean="0"/>
              <a:t>Compute</a:t>
            </a:r>
            <a:r>
              <a:rPr lang="it-IT" dirty="0" smtClean="0"/>
              <a:t> </a:t>
            </a:r>
            <a:r>
              <a:rPr lang="it-IT" dirty="0" err="1" smtClean="0"/>
              <a:t>HV_gas</a:t>
            </a:r>
            <a:r>
              <a:rPr lang="it-IT" dirty="0" smtClean="0"/>
              <a:t> and plot </a:t>
            </a:r>
            <a:r>
              <a:rPr lang="it-IT" dirty="0" err="1" smtClean="0"/>
              <a:t>efficiency</a:t>
            </a:r>
            <a:r>
              <a:rPr lang="it-IT" dirty="0" smtClean="0"/>
              <a:t> </a:t>
            </a:r>
            <a:r>
              <a:rPr lang="it-IT" dirty="0" err="1" smtClean="0"/>
              <a:t>curves</a:t>
            </a:r>
            <a:r>
              <a:rPr lang="it-IT" dirty="0" smtClean="0"/>
              <a:t> vs </a:t>
            </a:r>
            <a:r>
              <a:rPr lang="it-IT" dirty="0" err="1" smtClean="0"/>
              <a:t>HV_gas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Maybe</a:t>
            </a:r>
            <a:r>
              <a:rPr lang="it-IT" dirty="0" smtClean="0">
                <a:sym typeface="Wingdings" pitchFamily="2" charset="2"/>
              </a:rPr>
              <a:t>  Luca </a:t>
            </a:r>
            <a:r>
              <a:rPr lang="it-IT" dirty="0" err="1" smtClean="0">
                <a:sym typeface="Wingdings" pitchFamily="2" charset="2"/>
              </a:rPr>
              <a:t>for</a:t>
            </a:r>
            <a:r>
              <a:rPr lang="it-IT" dirty="0" smtClean="0">
                <a:sym typeface="Wingdings" pitchFamily="2" charset="2"/>
              </a:rPr>
              <a:t> ALICE? </a:t>
            </a:r>
            <a:r>
              <a:rPr lang="it-IT" dirty="0" err="1" smtClean="0">
                <a:sym typeface="Wingdings" pitchFamily="2" charset="2"/>
              </a:rPr>
              <a:t>Ask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to</a:t>
            </a:r>
            <a:r>
              <a:rPr lang="it-IT" dirty="0" smtClean="0">
                <a:sym typeface="Wingdings" pitchFamily="2" charset="2"/>
              </a:rPr>
              <a:t> CERN EP-DT </a:t>
            </a:r>
            <a:r>
              <a:rPr lang="it-IT" dirty="0" err="1" smtClean="0">
                <a:sym typeface="Wingdings" pitchFamily="2" charset="2"/>
              </a:rPr>
              <a:t>to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check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it</a:t>
            </a:r>
            <a:r>
              <a:rPr lang="it-IT" dirty="0" smtClean="0">
                <a:sym typeface="Wingdings" pitchFamily="2" charset="2"/>
              </a:rPr>
              <a:t>?</a:t>
            </a:r>
          </a:p>
          <a:p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Insert</a:t>
            </a:r>
            <a:r>
              <a:rPr lang="it-IT" dirty="0" smtClean="0">
                <a:sym typeface="Wingdings" pitchFamily="2" charset="2"/>
              </a:rPr>
              <a:t> plot(s)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844824"/>
            <a:ext cx="2612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HV_gas</a:t>
            </a:r>
            <a:r>
              <a:rPr lang="it-IT" dirty="0" smtClean="0"/>
              <a:t> = </a:t>
            </a:r>
            <a:r>
              <a:rPr lang="it-IT" dirty="0" err="1" smtClean="0"/>
              <a:t>HV_app</a:t>
            </a:r>
            <a:r>
              <a:rPr lang="it-IT" dirty="0" smtClean="0"/>
              <a:t> – </a:t>
            </a:r>
            <a:r>
              <a:rPr lang="el-GR" dirty="0" smtClean="0"/>
              <a:t>ρ</a:t>
            </a:r>
            <a:r>
              <a:rPr lang="it-IT" dirty="0" smtClean="0"/>
              <a:t> d J </a:t>
            </a:r>
          </a:p>
          <a:p>
            <a:pPr>
              <a:buFontTx/>
              <a:buChar char="-"/>
            </a:pPr>
            <a:r>
              <a:rPr lang="el-GR" dirty="0" smtClean="0"/>
              <a:t>ρ</a:t>
            </a:r>
            <a:r>
              <a:rPr lang="it-IT" dirty="0" smtClean="0"/>
              <a:t> </a:t>
            </a:r>
            <a:r>
              <a:rPr lang="it-IT" dirty="0" err="1" smtClean="0"/>
              <a:t>resistivity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 total </a:t>
            </a:r>
            <a:r>
              <a:rPr lang="it-IT" dirty="0" err="1" smtClean="0"/>
              <a:t>electrode</a:t>
            </a:r>
            <a:r>
              <a:rPr lang="it-IT" dirty="0" smtClean="0"/>
              <a:t> </a:t>
            </a:r>
            <a:r>
              <a:rPr lang="it-IT" dirty="0" err="1" smtClean="0"/>
              <a:t>thickness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J </a:t>
            </a:r>
            <a:r>
              <a:rPr lang="it-IT" dirty="0" err="1" smtClean="0"/>
              <a:t>current</a:t>
            </a:r>
            <a:r>
              <a:rPr lang="it-IT" dirty="0" smtClean="0"/>
              <a:t> density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284984"/>
            <a:ext cx="3148320" cy="258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785" y="3284984"/>
            <a:ext cx="3199484" cy="263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6973" y="3284984"/>
            <a:ext cx="3281197" cy="269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79512" y="6228020"/>
            <a:ext cx="289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</a:t>
            </a:r>
            <a:r>
              <a:rPr lang="it-IT" dirty="0" smtClean="0"/>
              <a:t> </a:t>
            </a:r>
            <a:r>
              <a:rPr lang="it-IT" dirty="0" err="1" smtClean="0"/>
              <a:t>resistivity</a:t>
            </a:r>
            <a:r>
              <a:rPr lang="it-IT" dirty="0" smtClean="0"/>
              <a:t> = 0.6 x 10</a:t>
            </a:r>
            <a:r>
              <a:rPr lang="it-IT" baseline="30000" dirty="0" smtClean="0"/>
              <a:t>11</a:t>
            </a:r>
            <a:r>
              <a:rPr lang="it-IT" dirty="0" smtClean="0"/>
              <a:t> </a:t>
            </a:r>
            <a:r>
              <a:rPr lang="el-GR" dirty="0" smtClean="0"/>
              <a:t>Ω</a:t>
            </a:r>
            <a:r>
              <a:rPr lang="it-IT" dirty="0" smtClean="0"/>
              <a:t>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349419" cy="27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3266" y="1177702"/>
            <a:ext cx="32409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r="4682"/>
          <a:stretch>
            <a:fillRect/>
          </a:stretch>
        </p:blipFill>
        <p:spPr bwMode="auto">
          <a:xfrm>
            <a:off x="6048672" y="1169475"/>
            <a:ext cx="3131840" cy="270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1520" y="3933056"/>
            <a:ext cx="234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</a:t>
            </a:r>
            <a:r>
              <a:rPr lang="it-IT" dirty="0" smtClean="0"/>
              <a:t> </a:t>
            </a:r>
            <a:r>
              <a:rPr lang="it-IT" dirty="0" err="1" smtClean="0"/>
              <a:t>resistivity</a:t>
            </a:r>
            <a:r>
              <a:rPr lang="it-IT" dirty="0" smtClean="0"/>
              <a:t> = 10</a:t>
            </a:r>
            <a:r>
              <a:rPr lang="it-IT" baseline="30000" dirty="0" smtClean="0"/>
              <a:t>11</a:t>
            </a:r>
            <a:r>
              <a:rPr lang="it-IT" dirty="0" smtClean="0"/>
              <a:t> </a:t>
            </a:r>
            <a:r>
              <a:rPr lang="el-GR" dirty="0" smtClean="0"/>
              <a:t>Ω</a:t>
            </a:r>
            <a:r>
              <a:rPr lang="it-IT" dirty="0" smtClean="0"/>
              <a:t>cm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4582869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plots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</a:t>
            </a:r>
            <a:r>
              <a:rPr lang="it-IT" dirty="0" err="1" smtClean="0"/>
              <a:t>significantly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resistivity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need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an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indipendent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measurement</a:t>
            </a:r>
            <a:r>
              <a:rPr lang="it-IT" dirty="0" smtClean="0">
                <a:sym typeface="Wingdings" pitchFamily="2" charset="2"/>
              </a:rPr>
              <a:t>  </a:t>
            </a:r>
            <a:r>
              <a:rPr lang="it-IT" dirty="0" err="1" smtClean="0">
                <a:sym typeface="Wingdings" pitchFamily="2" charset="2"/>
              </a:rPr>
              <a:t>how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much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significant</a:t>
            </a:r>
            <a:r>
              <a:rPr lang="it-IT" dirty="0" smtClean="0">
                <a:sym typeface="Wingdings" pitchFamily="2" charset="2"/>
              </a:rPr>
              <a:t> the </a:t>
            </a:r>
            <a:r>
              <a:rPr lang="it-IT" dirty="0" err="1" smtClean="0">
                <a:sym typeface="Wingdings" pitchFamily="2" charset="2"/>
              </a:rPr>
              <a:t>check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that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we</a:t>
            </a:r>
            <a:r>
              <a:rPr lang="it-IT" dirty="0" smtClean="0">
                <a:sym typeface="Wingdings" pitchFamily="2" charset="2"/>
              </a:rPr>
              <a:t> do?</a:t>
            </a:r>
          </a:p>
          <a:p>
            <a:r>
              <a:rPr lang="it-IT" dirty="0" err="1" smtClean="0">
                <a:sym typeface="Wingdings" pitchFamily="2" charset="2"/>
              </a:rPr>
              <a:t>E_gas</a:t>
            </a:r>
            <a:r>
              <a:rPr lang="it-IT" dirty="0" smtClean="0">
                <a:sym typeface="Wingdings" pitchFamily="2" charset="2"/>
              </a:rPr>
              <a:t>, </a:t>
            </a:r>
            <a:r>
              <a:rPr lang="it-IT" dirty="0" err="1" smtClean="0">
                <a:sym typeface="Wingdings" pitchFamily="2" charset="2"/>
              </a:rPr>
              <a:t>knee</a:t>
            </a:r>
            <a:r>
              <a:rPr lang="it-IT" dirty="0" smtClean="0">
                <a:sym typeface="Wingdings" pitchFamily="2" charset="2"/>
              </a:rPr>
              <a:t> MUST </a:t>
            </a:r>
            <a:r>
              <a:rPr lang="it-IT" dirty="0" err="1" smtClean="0">
                <a:sym typeface="Wingdings" pitchFamily="2" charset="2"/>
              </a:rPr>
              <a:t>be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different</a:t>
            </a:r>
            <a:r>
              <a:rPr lang="it-IT" dirty="0" smtClean="0">
                <a:sym typeface="Wingdings" pitchFamily="2" charset="2"/>
              </a:rPr>
              <a:t> in the </a:t>
            </a:r>
            <a:r>
              <a:rPr lang="it-IT" dirty="0" err="1" smtClean="0">
                <a:sym typeface="Wingdings" pitchFamily="2" charset="2"/>
              </a:rPr>
              <a:t>various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cases</a:t>
            </a:r>
            <a:r>
              <a:rPr lang="it-IT" dirty="0" smtClean="0">
                <a:sym typeface="Wingdings" pitchFamily="2" charset="2"/>
              </a:rPr>
              <a:t>, </a:t>
            </a:r>
            <a:r>
              <a:rPr lang="it-IT" dirty="0" err="1" smtClean="0">
                <a:sym typeface="Wingdings" pitchFamily="2" charset="2"/>
              </a:rPr>
              <a:t>because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efficiency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measured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different</a:t>
            </a:r>
            <a:r>
              <a:rPr lang="it-IT" dirty="0" smtClean="0">
                <a:sym typeface="Wingdings" pitchFamily="2" charset="2"/>
              </a:rPr>
              <a:t>, at the </a:t>
            </a:r>
            <a:r>
              <a:rPr lang="it-IT" dirty="0" err="1" smtClean="0">
                <a:sym typeface="Wingdings" pitchFamily="2" charset="2"/>
              </a:rPr>
              <a:t>knee</a:t>
            </a:r>
            <a:r>
              <a:rPr lang="it-IT" dirty="0" smtClean="0">
                <a:sym typeface="Wingdings" pitchFamily="2" charset="2"/>
              </a:rPr>
              <a:t>  </a:t>
            </a:r>
            <a:r>
              <a:rPr lang="it-IT" dirty="0" err="1" smtClean="0">
                <a:sym typeface="Wingdings" pitchFamily="2" charset="2"/>
              </a:rPr>
              <a:t>we</a:t>
            </a:r>
            <a:r>
              <a:rPr lang="it-IT" dirty="0" smtClean="0">
                <a:sym typeface="Wingdings" pitchFamily="2" charset="2"/>
              </a:rPr>
              <a:t> are </a:t>
            </a:r>
            <a:r>
              <a:rPr lang="it-IT" dirty="0" err="1" smtClean="0">
                <a:sym typeface="Wingdings" pitchFamily="2" charset="2"/>
              </a:rPr>
              <a:t>not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making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comparison</a:t>
            </a:r>
            <a:r>
              <a:rPr lang="it-IT" dirty="0" smtClean="0">
                <a:sym typeface="Wingdings" pitchFamily="2" charset="2"/>
              </a:rPr>
              <a:t> at </a:t>
            </a:r>
            <a:r>
              <a:rPr lang="it-IT" dirty="0" err="1" smtClean="0">
                <a:sym typeface="Wingdings" pitchFamily="2" charset="2"/>
              </a:rPr>
              <a:t>fixed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efficiency</a:t>
            </a:r>
            <a:r>
              <a:rPr lang="it-IT" dirty="0" smtClean="0">
                <a:sym typeface="Wingdings" pitchFamily="2" charset="2"/>
              </a:rPr>
              <a:t>, so no </a:t>
            </a:r>
            <a:r>
              <a:rPr lang="it-IT" dirty="0" err="1" smtClean="0">
                <a:sym typeface="Wingdings" pitchFamily="2" charset="2"/>
              </a:rPr>
              <a:t>need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to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have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same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value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of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E_gas</a:t>
            </a:r>
            <a:r>
              <a:rPr lang="it-IT" dirty="0" smtClean="0">
                <a:sym typeface="Wingdings" pitchFamily="2" charset="2"/>
              </a:rPr>
              <a:t>, </a:t>
            </a:r>
            <a:r>
              <a:rPr lang="it-IT" dirty="0" err="1" smtClean="0">
                <a:sym typeface="Wingdings" pitchFamily="2" charset="2"/>
              </a:rPr>
              <a:t>knee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670</Words>
  <Application>Microsoft Office PowerPoint</Application>
  <PresentationFormat>Presentazione su schermo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Marcello</dc:creator>
  <cp:lastModifiedBy>Marcello</cp:lastModifiedBy>
  <cp:revision>14</cp:revision>
  <dcterms:created xsi:type="dcterms:W3CDTF">2023-05-09T07:01:34Z</dcterms:created>
  <dcterms:modified xsi:type="dcterms:W3CDTF">2023-05-11T06:46:42Z</dcterms:modified>
</cp:coreProperties>
</file>