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029" r:id="rId1"/>
  </p:sldMasterIdLst>
  <p:notesMasterIdLst>
    <p:notesMasterId r:id="rId21"/>
  </p:notesMasterIdLst>
  <p:handoutMasterIdLst>
    <p:handoutMasterId r:id="rId22"/>
  </p:handoutMasterIdLst>
  <p:sldIdLst>
    <p:sldId id="894" r:id="rId2"/>
    <p:sldId id="6447" r:id="rId3"/>
    <p:sldId id="383" r:id="rId4"/>
    <p:sldId id="6565" r:id="rId5"/>
    <p:sldId id="6570" r:id="rId6"/>
    <p:sldId id="6572" r:id="rId7"/>
    <p:sldId id="698" r:id="rId8"/>
    <p:sldId id="709" r:id="rId9"/>
    <p:sldId id="6474" r:id="rId10"/>
    <p:sldId id="736" r:id="rId11"/>
    <p:sldId id="6564" r:id="rId12"/>
    <p:sldId id="719" r:id="rId13"/>
    <p:sldId id="6478" r:id="rId14"/>
    <p:sldId id="6479" r:id="rId15"/>
    <p:sldId id="6453" r:id="rId16"/>
    <p:sldId id="6454" r:id="rId17"/>
    <p:sldId id="6480" r:id="rId18"/>
    <p:sldId id="6561" r:id="rId19"/>
    <p:sldId id="6571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5D48F"/>
    <a:srgbClr val="FC0037"/>
    <a:srgbClr val="FC0912"/>
    <a:srgbClr val="FC4B4B"/>
    <a:srgbClr val="CECD62"/>
    <a:srgbClr val="F5C76C"/>
    <a:srgbClr val="F9FF91"/>
    <a:srgbClr val="F56F3B"/>
    <a:srgbClr val="F5B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9"/>
    <p:restoredTop sz="95964" autoAdjust="0"/>
  </p:normalViewPr>
  <p:slideViewPr>
    <p:cSldViewPr snapToGrid="0" snapToObjects="1">
      <p:cViewPr varScale="1">
        <p:scale>
          <a:sx n="109" d="100"/>
          <a:sy n="109" d="100"/>
        </p:scale>
        <p:origin x="20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5/11/23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5/11/23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54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2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4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1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6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666" y="6504213"/>
            <a:ext cx="6817335" cy="242873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331464" cy="241300"/>
          </a:xfrm>
        </p:spPr>
        <p:txBody>
          <a:bodyPr/>
          <a:lstStyle>
            <a:lvl1pPr algn="r">
              <a:defRPr sz="900" b="0"/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2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</a:p>
        </p:txBody>
      </p:sp>
      <p:pic>
        <p:nvPicPr>
          <p:cNvPr id="6" name="Picture 5" descr="infn_logo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889" y="234950"/>
            <a:ext cx="900111" cy="5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0081E7B-6945-D92F-E917-F431E37DB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243" y="2100691"/>
            <a:ext cx="2152663" cy="2570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3800" y="5718106"/>
            <a:ext cx="4900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S.Miscetti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, LNF/INFN</a:t>
            </a:r>
          </a:p>
          <a:p>
            <a:pPr algn="ctr"/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CSN1 national meeting</a:t>
            </a:r>
          </a:p>
          <a:p>
            <a:pPr algn="ctr"/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 2023, La </a:t>
            </a:r>
            <a:r>
              <a:rPr lang="en-US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Biodola</a:t>
            </a:r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26DA559A-EA71-DE56-15CB-BFDEE27D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5086"/>
            <a:ext cx="2256189" cy="2393762"/>
          </a:xfrm>
          <a:prstGeom prst="rect">
            <a:avLst/>
          </a:prstGeom>
        </p:spPr>
      </p:pic>
      <p:pic>
        <p:nvPicPr>
          <p:cNvPr id="4" name="Picture 3" descr="Image preview">
            <a:extLst>
              <a:ext uri="{FF2B5EF4-FFF2-40B4-BE49-F238E27FC236}">
                <a16:creationId xmlns:a16="http://schemas.microsoft.com/office/drawing/2014/main" id="{1C4D9D6C-5D26-CB78-EE3F-A6ABEF36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558" y="1877573"/>
            <a:ext cx="2075965" cy="27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DC755-B704-2395-D190-D30C6F2AC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9" y="4472092"/>
            <a:ext cx="2190521" cy="2273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46FC7B-D01C-088E-1B86-34764CA3C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715" y="4498848"/>
            <a:ext cx="3519765" cy="2267956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823DF36-3921-BA61-DE32-3F549541EB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901" y="4178392"/>
            <a:ext cx="2118430" cy="2600643"/>
          </a:xfrm>
          <a:prstGeom prst="rect">
            <a:avLst/>
          </a:prstGeom>
        </p:spPr>
      </p:pic>
      <p:pic>
        <p:nvPicPr>
          <p:cNvPr id="16" name="x__x0000_i1025">
            <a:extLst>
              <a:ext uri="{FF2B5EF4-FFF2-40B4-BE49-F238E27FC236}">
                <a16:creationId xmlns:a16="http://schemas.microsoft.com/office/drawing/2014/main" id="{FA9CA4BB-6926-49DC-8B53-BA08F620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819" y="4489877"/>
            <a:ext cx="1791167" cy="226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11" descr="A picture containing equipment, miller&#10;&#10;Description automatically generated">
            <a:extLst>
              <a:ext uri="{FF2B5EF4-FFF2-40B4-BE49-F238E27FC236}">
                <a16:creationId xmlns:a16="http://schemas.microsoft.com/office/drawing/2014/main" id="{E46A8279-F376-0563-B116-FE7D5ACDC2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371" y="-17717"/>
            <a:ext cx="2916901" cy="2491452"/>
          </a:xfrm>
          <a:prstGeom prst="rect">
            <a:avLst/>
          </a:prstGeom>
        </p:spPr>
      </p:pic>
      <p:pic>
        <p:nvPicPr>
          <p:cNvPr id="20" name="Picture 19" descr="A picture containing indoor, cluttered, dirty&#10;&#10;Description automatically generated">
            <a:extLst>
              <a:ext uri="{FF2B5EF4-FFF2-40B4-BE49-F238E27FC236}">
                <a16:creationId xmlns:a16="http://schemas.microsoft.com/office/drawing/2014/main" id="{64E3AB94-F3C5-555E-1471-1A5BCB330A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10" y="-17717"/>
            <a:ext cx="3385099" cy="2110089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8B60259B-9750-F008-34CA-545F15E04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1636" y="2087376"/>
            <a:ext cx="1946518" cy="2595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9FAF52-ECB6-5DC0-630F-65869033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" y="-12106"/>
            <a:ext cx="2809583" cy="210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8FCF6-156B-F6C1-047E-4E6D168A8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54" y="2147867"/>
            <a:ext cx="2708118" cy="203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34B41-8622-64F4-86C6-926C18662C15}"/>
              </a:ext>
            </a:extLst>
          </p:cNvPr>
          <p:cNvSpPr txBox="1"/>
          <p:nvPr/>
        </p:nvSpPr>
        <p:spPr>
          <a:xfrm>
            <a:off x="1519266" y="100167"/>
            <a:ext cx="5482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4000" dirty="0">
                <a:solidFill>
                  <a:srgbClr val="FFFF00"/>
                </a:solidFill>
              </a:rPr>
              <a:t>Mu2e Short Status report</a:t>
            </a:r>
          </a:p>
          <a:p>
            <a:pPr algn="ctr"/>
            <a:r>
              <a:rPr lang="en-IT" sz="4000" dirty="0">
                <a:solidFill>
                  <a:srgbClr val="FFFF00"/>
                </a:solidFill>
              </a:rPr>
              <a:t>&amp; 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527E2-B962-2FF3-27BF-FB5E872B7618}"/>
              </a:ext>
            </a:extLst>
          </p:cNvPr>
          <p:cNvSpPr txBox="1"/>
          <p:nvPr/>
        </p:nvSpPr>
        <p:spPr>
          <a:xfrm>
            <a:off x="2658922" y="3875386"/>
            <a:ext cx="346364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S. Miscetti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LNF INFN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Mu2e Italy Meeting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10 May 2023</a:t>
            </a:r>
          </a:p>
        </p:txBody>
      </p:sp>
    </p:spTree>
    <p:extLst>
      <p:ext uri="{BB962C8B-B14F-4D97-AF65-F5344CB8AC3E}">
        <p14:creationId xmlns:p14="http://schemas.microsoft.com/office/powerpoint/2010/main" val="39365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"/>
    </mc:Choice>
    <mc:Fallback xmlns="">
      <p:transition spd="slow" advTm="107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81756-D6EB-0869-D689-99559686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6122-D416-4FA5-BF8C-654B43B5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835913-4F63-57BE-1177-4E519318405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3D887-C3E7-0725-8024-DC5C4EF5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485"/>
            <a:ext cx="5061098" cy="2442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2BA13-6A77-761F-C6B8-D981F1FB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802" y="1563610"/>
            <a:ext cx="3253691" cy="2440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C4B0F-627B-9885-252A-6F84D14A1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358" b="-555"/>
          <a:stretch/>
        </p:blipFill>
        <p:spPr>
          <a:xfrm>
            <a:off x="183660" y="3972923"/>
            <a:ext cx="4693778" cy="2854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85EF8-5069-BBC9-DE08-E300CDC7C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342" y="4035578"/>
            <a:ext cx="3374515" cy="2529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EA9FA-CEA9-EC2F-71A4-1637484453E8}"/>
              </a:ext>
            </a:extLst>
          </p:cNvPr>
          <p:cNvSpPr txBox="1"/>
          <p:nvPr/>
        </p:nvSpPr>
        <p:spPr>
          <a:xfrm>
            <a:off x="318975" y="824946"/>
            <a:ext cx="86121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While TSu was being completed (welding of end plate to bore tube) a fire  occur</a:t>
            </a:r>
            <a:r>
              <a:rPr lang="en-GB" sz="1200" dirty="0"/>
              <a:t>r</a:t>
            </a:r>
            <a:r>
              <a:rPr lang="en-IT" sz="1200" dirty="0"/>
              <a:t>ed (Jan 2023)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Fire department arrived. New welding procedure established + 2 months stop for RCA + improving welding procedure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Damage on the end plate. Long recovery plan in action. Now is OK!  </a:t>
            </a:r>
            <a:r>
              <a:rPr lang="en-IT" sz="1200" b="1" dirty="0">
                <a:sym typeface="Wingdings" pitchFamily="2" charset="2"/>
              </a:rPr>
              <a:t>Schedule: + 3 months slipage on TSU, 1 month on TSD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8A1CC0D-9595-852D-45BD-A84F3ABB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5" y="100582"/>
            <a:ext cx="8686800" cy="641739"/>
          </a:xfrm>
        </p:spPr>
        <p:txBody>
          <a:bodyPr/>
          <a:lstStyle/>
          <a:p>
            <a:r>
              <a:rPr lang="en-IT" dirty="0"/>
              <a:t>TSU fire and recovery</a:t>
            </a:r>
          </a:p>
        </p:txBody>
      </p:sp>
    </p:spTree>
    <p:extLst>
      <p:ext uri="{BB962C8B-B14F-4D97-AF65-F5344CB8AC3E}">
        <p14:creationId xmlns:p14="http://schemas.microsoft.com/office/powerpoint/2010/main" val="383161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3E5773-6AEF-70F5-5739-2E1D2B77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Status of Transport Solenoid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21D17-A71F-4435-C470-25FEAB14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769A9-FC5B-FA17-B573-571801E4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4B103A-9FEC-B5B3-CE2F-B400A8E6B7F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3" name="Picture 2" descr="A picture containing cart, pulling, engine, several&#10;&#10;Description automatically generated">
            <a:extLst>
              <a:ext uri="{FF2B5EF4-FFF2-40B4-BE49-F238E27FC236}">
                <a16:creationId xmlns:a16="http://schemas.microsoft.com/office/drawing/2014/main" id="{5FC6BE94-03F0-58FE-BDB6-6551ECB4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3" y="2395843"/>
            <a:ext cx="4378519" cy="3283889"/>
          </a:xfrm>
          <a:prstGeom prst="rect">
            <a:avLst/>
          </a:prstGeom>
        </p:spPr>
      </p:pic>
      <p:pic>
        <p:nvPicPr>
          <p:cNvPr id="7" name="EC8EA45B-EA00-4F38-A8A6-266050AC6B37" descr="IMG_6128.jpg">
            <a:extLst>
              <a:ext uri="{FF2B5EF4-FFF2-40B4-BE49-F238E27FC236}">
                <a16:creationId xmlns:a16="http://schemas.microsoft.com/office/drawing/2014/main" id="{AE8C2DC5-41BB-001D-3742-B17A886A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39" y="2395842"/>
            <a:ext cx="4378518" cy="328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1E7F62-E873-5C5F-4047-BEA562DB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20" y="962410"/>
            <a:ext cx="8532537" cy="1083399"/>
          </a:xfrm>
        </p:spPr>
        <p:txBody>
          <a:bodyPr/>
          <a:lstStyle/>
          <a:p>
            <a:r>
              <a:rPr lang="en-US" sz="2000" dirty="0"/>
              <a:t>Vacuum vessel welding is complete – no further incidents</a:t>
            </a:r>
          </a:p>
          <a:p>
            <a:r>
              <a:rPr lang="en-US" sz="2000" dirty="0"/>
              <a:t>Preparing to leak check TSU</a:t>
            </a:r>
          </a:p>
          <a:p>
            <a:r>
              <a:rPr lang="en-US" sz="2000" dirty="0"/>
              <a:t>Start up operation on TSD</a:t>
            </a:r>
          </a:p>
        </p:txBody>
      </p:sp>
    </p:spTree>
    <p:extLst>
      <p:ext uri="{BB962C8B-B14F-4D97-AF65-F5344CB8AC3E}">
        <p14:creationId xmlns:p14="http://schemas.microsoft.com/office/powerpoint/2010/main" val="301267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2054-2AD7-6190-93D5-902C3936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Distribution Installation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3D2EC-4E51-D63D-AC3F-78E433E9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728B7-0D6C-71A1-E10B-FB14044F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1C2E43-5DE1-BE5A-C7C0-DEE0E2F9361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FA383-DAC3-1AD8-0467-6058FD48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993"/>
            <a:ext cx="9144000" cy="5137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17B59-6604-0FFA-DB5B-4F5668CBA664}"/>
              </a:ext>
            </a:extLst>
          </p:cNvPr>
          <p:cNvSpPr txBox="1"/>
          <p:nvPr/>
        </p:nvSpPr>
        <p:spPr>
          <a:xfrm>
            <a:off x="296246" y="6038007"/>
            <a:ext cx="85515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2000" dirty="0"/>
              <a:t>Great improvement on preparation of cryogenics, distribution lines and services </a:t>
            </a:r>
          </a:p>
          <a:p>
            <a:pPr algn="ctr"/>
            <a:r>
              <a:rPr lang="en-IT" sz="2000" dirty="0"/>
              <a:t>in Mu2e hall</a:t>
            </a:r>
            <a:r>
              <a:rPr lang="en-IT" sz="2000" dirty="0">
                <a:sym typeface="Wingdings" pitchFamily="2" charset="2"/>
              </a:rPr>
              <a:t> </a:t>
            </a:r>
            <a:r>
              <a:rPr lang="en-GB" sz="2000" dirty="0">
                <a:sym typeface="Wingdings" pitchFamily="2" charset="2"/>
              </a:rPr>
              <a:t>G</a:t>
            </a:r>
            <a:r>
              <a:rPr lang="en-IT" sz="2000" dirty="0">
                <a:sym typeface="Wingdings" pitchFamily="2" charset="2"/>
              </a:rPr>
              <a:t>etting ready to receive first magnet end of 2023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341319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90AC57-1E7B-7CEF-2A1F-0A96B6EA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Solenoid Delivery - installation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91851-8B11-4B1F-2B3B-3422B9CA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F82F-357B-0900-2116-4B7944DF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05F331-EED1-B705-2716-ABCD1CB64CA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82BAB8-363B-F678-A4C2-873E6B89A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00174"/>
            <a:ext cx="8193505" cy="1347803"/>
          </a:xfrm>
        </p:spPr>
        <p:txBody>
          <a:bodyPr/>
          <a:lstStyle/>
          <a:p>
            <a:r>
              <a:rPr lang="en-US" sz="1400" dirty="0"/>
              <a:t>PS delivery: October 2023 (SLIPPING)</a:t>
            </a:r>
          </a:p>
          <a:p>
            <a:r>
              <a:rPr lang="en-US" sz="1400" b="1" dirty="0" err="1">
                <a:solidFill>
                  <a:srgbClr val="FF0000"/>
                </a:solidFill>
              </a:rPr>
              <a:t>TSu</a:t>
            </a:r>
            <a:r>
              <a:rPr lang="en-US" sz="1400" b="1" dirty="0">
                <a:solidFill>
                  <a:srgbClr val="FF0000"/>
                </a:solidFill>
              </a:rPr>
              <a:t> delivery: October 2023 + </a:t>
            </a:r>
            <a:r>
              <a:rPr lang="en-US" sz="1400" b="1" dirty="0" err="1">
                <a:solidFill>
                  <a:srgbClr val="FF0000"/>
                </a:solidFill>
              </a:rPr>
              <a:t>TSd</a:t>
            </a:r>
            <a:r>
              <a:rPr lang="en-US" sz="1400" b="1" dirty="0">
                <a:solidFill>
                  <a:srgbClr val="FF0000"/>
                </a:solidFill>
              </a:rPr>
              <a:t> delivery: November 2023 (HOLDING)</a:t>
            </a:r>
          </a:p>
          <a:p>
            <a:r>
              <a:rPr lang="en-US" sz="1400" dirty="0"/>
              <a:t>DS delivery: May 2024 (HOLDING)</a:t>
            </a:r>
          </a:p>
          <a:p>
            <a:r>
              <a:rPr lang="en-US" sz="1400" dirty="0"/>
              <a:t>It is likely that </a:t>
            </a:r>
            <a:r>
              <a:rPr lang="en-US" sz="1400" dirty="0" err="1"/>
              <a:t>TSu</a:t>
            </a:r>
            <a:r>
              <a:rPr lang="en-US" sz="1400" dirty="0"/>
              <a:t>/</a:t>
            </a:r>
            <a:r>
              <a:rPr lang="en-US" sz="1400" dirty="0" err="1"/>
              <a:t>TSd</a:t>
            </a:r>
            <a:r>
              <a:rPr lang="en-US" sz="1400" dirty="0"/>
              <a:t> will be ready to install before PS</a:t>
            </a:r>
          </a:p>
        </p:txBody>
      </p:sp>
      <p:pic>
        <p:nvPicPr>
          <p:cNvPr id="9" name="Picture 8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47372603-C526-4C54-B4E3-1B503B0D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0" y="1917512"/>
            <a:ext cx="3701954" cy="3036626"/>
          </a:xfrm>
          <a:prstGeom prst="rect">
            <a:avLst/>
          </a:prstGeom>
        </p:spPr>
      </p:pic>
      <p:pic>
        <p:nvPicPr>
          <p:cNvPr id="11" name="Picture 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2135A335-A024-80F7-D746-68F454F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364" y="1834993"/>
            <a:ext cx="4071190" cy="3140295"/>
          </a:xfrm>
          <a:prstGeom prst="rect">
            <a:avLst/>
          </a:prstGeom>
        </p:spPr>
      </p:pic>
      <p:pic>
        <p:nvPicPr>
          <p:cNvPr id="13" name="Picture 12" descr="A black circle with a cross in it&#10;&#10;Description automatically generated with low confidence">
            <a:extLst>
              <a:ext uri="{FF2B5EF4-FFF2-40B4-BE49-F238E27FC236}">
                <a16:creationId xmlns:a16="http://schemas.microsoft.com/office/drawing/2014/main" id="{578912D5-0CD5-B3B1-6B15-2C198C5A3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390" y="3342595"/>
            <a:ext cx="833873" cy="8771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C315C4-D695-FF1A-CF28-BC94E7B415F6}"/>
              </a:ext>
            </a:extLst>
          </p:cNvPr>
          <p:cNvSpPr txBox="1"/>
          <p:nvPr/>
        </p:nvSpPr>
        <p:spPr>
          <a:xfrm>
            <a:off x="1235122" y="1895570"/>
            <a:ext cx="26947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600" dirty="0"/>
              <a:t>BASELINE – OPERATION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E678DE-AB88-9B8F-DEAC-FD6D67ADBC00}"/>
              </a:ext>
            </a:extLst>
          </p:cNvPr>
          <p:cNvSpPr txBox="1"/>
          <p:nvPr/>
        </p:nvSpPr>
        <p:spPr>
          <a:xfrm>
            <a:off x="5156748" y="1913824"/>
            <a:ext cx="260218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600" dirty="0"/>
              <a:t>REVISED – OPERATION STEPS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65D12-5FB5-BA8D-A7E6-FA3619CEFB5E}"/>
              </a:ext>
            </a:extLst>
          </p:cNvPr>
          <p:cNvSpPr txBox="1"/>
          <p:nvPr/>
        </p:nvSpPr>
        <p:spPr>
          <a:xfrm>
            <a:off x="285300" y="5494985"/>
            <a:ext cx="59452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600" dirty="0">
                <a:sym typeface="Wingdings" pitchFamily="2" charset="2"/>
              </a:rPr>
              <a:t> </a:t>
            </a:r>
            <a:r>
              <a:rPr lang="en-IT" sz="1600" dirty="0"/>
              <a:t>Do not interrupt installation in Mu2e Hall when magnets are ready</a:t>
            </a:r>
          </a:p>
          <a:p>
            <a:r>
              <a:rPr lang="en-IT" sz="1600" dirty="0">
                <a:sym typeface="Wingdings" pitchFamily="2" charset="2"/>
              </a:rPr>
              <a:t> Need to use a different (PS) hatch  + external crane</a:t>
            </a:r>
            <a:endParaRPr lang="en-IT" sz="1600" dirty="0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5E971EC-9C96-215F-C6F4-F196439B2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144" y="5054119"/>
            <a:ext cx="2527581" cy="1840583"/>
          </a:xfrm>
          <a:prstGeom prst="rect">
            <a:avLst/>
          </a:prstGeom>
        </p:spPr>
      </p:pic>
      <p:pic>
        <p:nvPicPr>
          <p:cNvPr id="20" name="Graphic 19" descr="Crane with solid fill">
            <a:extLst>
              <a:ext uri="{FF2B5EF4-FFF2-40B4-BE49-F238E27FC236}">
                <a16:creationId xmlns:a16="http://schemas.microsoft.com/office/drawing/2014/main" id="{A18AB4AD-E6E1-4039-DB3F-20B3595ED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613631" y="4986175"/>
            <a:ext cx="577057" cy="5770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6F7CB5-9713-241D-0FA9-A8AFC947B44E}"/>
              </a:ext>
            </a:extLst>
          </p:cNvPr>
          <p:cNvSpPr txBox="1"/>
          <p:nvPr/>
        </p:nvSpPr>
        <p:spPr>
          <a:xfrm>
            <a:off x="6457841" y="4938076"/>
            <a:ext cx="198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PS hatch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6AA883-918E-95AE-BE51-8E45DAEE001D}"/>
              </a:ext>
            </a:extLst>
          </p:cNvPr>
          <p:cNvCxnSpPr>
            <a:cxnSpLocks/>
          </p:cNvCxnSpPr>
          <p:nvPr/>
        </p:nvCxnSpPr>
        <p:spPr>
          <a:xfrm>
            <a:off x="6921613" y="5283697"/>
            <a:ext cx="787513" cy="3266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6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D47315-991A-EB29-4A27-7EF50219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Accelerator: Slow Extraction progress et 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E48E9-ECB8-EC02-8802-F659D3BE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E57A5-5198-BF82-77AC-4E3601F4E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26C8C3-956E-A1BD-35EC-B4742BE930A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086165-1434-8B7F-4B22-86693343263A}"/>
              </a:ext>
            </a:extLst>
          </p:cNvPr>
          <p:cNvSpPr txBox="1"/>
          <p:nvPr/>
        </p:nvSpPr>
        <p:spPr>
          <a:xfrm>
            <a:off x="99982" y="2967335"/>
            <a:ext cx="346272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200" dirty="0"/>
              <a:t>Dec/2022 </a:t>
            </a:r>
            <a:r>
              <a:rPr lang="en-US" sz="1200" dirty="0"/>
              <a:t>Prototype ESS inserted to  study Resonant Extraction while co-sharing Beam with g-2</a:t>
            </a:r>
            <a:endParaRPr lang="en-IT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B4E6F-DB7A-5978-CF26-2CD3779B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4" y="804773"/>
            <a:ext cx="5127339" cy="2197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ACEDA-E5F4-E933-1068-0436AD11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128" y="842248"/>
            <a:ext cx="3358079" cy="2073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B3FCD-0236-D637-3359-E8AD6D4C4E30}"/>
              </a:ext>
            </a:extLst>
          </p:cNvPr>
          <p:cNvSpPr txBox="1"/>
          <p:nvPr/>
        </p:nvSpPr>
        <p:spPr>
          <a:xfrm>
            <a:off x="3574872" y="2943015"/>
            <a:ext cx="346272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Production ESS will be inserted</a:t>
            </a:r>
          </a:p>
          <a:p>
            <a:pPr algn="ctr"/>
            <a:r>
              <a:rPr lang="en-US" sz="1200" dirty="0"/>
              <a:t>After g-2 experiment is completed</a:t>
            </a:r>
            <a:endParaRPr lang="en-IT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C10DE-2ABD-C9DD-3456-7B207307F30C}"/>
              </a:ext>
            </a:extLst>
          </p:cNvPr>
          <p:cNvSpPr txBox="1"/>
          <p:nvPr/>
        </p:nvSpPr>
        <p:spPr>
          <a:xfrm>
            <a:off x="286328" y="3474599"/>
            <a:ext cx="549939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IT" sz="1400" dirty="0"/>
              <a:t>ESS HV supply being commissioned</a:t>
            </a:r>
          </a:p>
          <a:p>
            <a:pPr marL="342900" indent="-342900">
              <a:buFontTx/>
              <a:buChar char="-"/>
            </a:pPr>
            <a:r>
              <a:rPr lang="en-IT" sz="1400" dirty="0"/>
              <a:t>Fabrication of first production ESS on-going:</a:t>
            </a:r>
          </a:p>
          <a:p>
            <a:pPr lvl="1"/>
            <a:r>
              <a:rPr lang="en-IT" sz="1400" dirty="0">
                <a:sym typeface="Wingdings" pitchFamily="2" charset="2"/>
              </a:rPr>
              <a:t>procurement of parts &amp; QC complete</a:t>
            </a:r>
          </a:p>
          <a:p>
            <a:pPr lvl="1"/>
            <a:r>
              <a:rPr lang="en-IT" sz="1400" dirty="0">
                <a:sym typeface="Wingdings" pitchFamily="2" charset="2"/>
              </a:rPr>
              <a:t>Rough assembly complet + full assembly under-way</a:t>
            </a:r>
          </a:p>
          <a:p>
            <a:r>
              <a:rPr lang="en-IT" sz="1400" dirty="0">
                <a:sym typeface="Wingdings" pitchFamily="2" charset="2"/>
              </a:rPr>
              <a:t>- Repeat similar work for 2</a:t>
            </a:r>
            <a:r>
              <a:rPr lang="en-IT" sz="1400" baseline="30000" dirty="0">
                <a:sym typeface="Wingdings" pitchFamily="2" charset="2"/>
              </a:rPr>
              <a:t>nd</a:t>
            </a:r>
            <a:r>
              <a:rPr lang="en-IT" sz="1400" dirty="0">
                <a:sym typeface="Wingdings" pitchFamily="2" charset="2"/>
              </a:rPr>
              <a:t> ESS later this year</a:t>
            </a:r>
          </a:p>
          <a:p>
            <a:pPr marL="285750" indent="-285750">
              <a:buFontTx/>
              <a:buChar char="-"/>
            </a:pPr>
            <a:r>
              <a:rPr lang="en-IT" sz="1400" dirty="0">
                <a:sym typeface="Wingdings" pitchFamily="2" charset="2"/>
              </a:rPr>
              <a:t>HV test on going</a:t>
            </a:r>
          </a:p>
          <a:p>
            <a:pPr marL="285750" indent="-285750">
              <a:buFontTx/>
              <a:buChar char="-"/>
            </a:pPr>
            <a:r>
              <a:rPr lang="en-IT" sz="1400" dirty="0">
                <a:sym typeface="Wingdings" pitchFamily="2" charset="2"/>
              </a:rPr>
              <a:t>Conditioning still needed above 60 kV</a:t>
            </a:r>
          </a:p>
          <a:p>
            <a:pPr marL="285750" indent="-285750">
              <a:buFontTx/>
              <a:buChar char="-"/>
            </a:pPr>
            <a:r>
              <a:rPr lang="en-IT" sz="1400" b="1" dirty="0">
                <a:solidFill>
                  <a:srgbClr val="FF0000"/>
                </a:solidFill>
                <a:sym typeface="Wingdings" pitchFamily="2" charset="2"/>
              </a:rPr>
              <a:t>Many 8 GeV beam commissioning studies on going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IT" sz="1400" b="1" dirty="0">
                <a:solidFill>
                  <a:srgbClr val="FF0000"/>
                </a:solidFill>
                <a:sym typeface="Wingdings" pitchFamily="2" charset="2"/>
              </a:rPr>
              <a:t>2/3 shifts/week to Mu2e vs g-2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b="1" dirty="0">
                <a:sym typeface="Wingdings" pitchFamily="2" charset="2"/>
              </a:rPr>
              <a:t>Achieved: preparation of 1/3 AC dipole vacuum  vessel. Still 2 to go!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ym typeface="Wingdings" pitchFamily="2" charset="2"/>
              </a:rPr>
              <a:t>T</a:t>
            </a:r>
            <a:r>
              <a:rPr lang="en-IT" sz="1400" b="1" dirty="0">
                <a:sym typeface="Wingdings" pitchFamily="2" charset="2"/>
              </a:rPr>
              <a:t>o Do: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b="1" dirty="0">
                <a:sym typeface="Wingdings" pitchFamily="2" charset="2"/>
              </a:rPr>
              <a:t>Complete AC dipole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b="1" dirty="0">
                <a:sym typeface="Wingdings" pitchFamily="2" charset="2"/>
              </a:rPr>
              <a:t>improve BPM system to keep up commissioning</a:t>
            </a:r>
            <a:endParaRPr lang="en-IT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3C86E5-E376-D2D8-004E-DA0C00076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060" y="3480574"/>
            <a:ext cx="2970612" cy="2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1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061E-C79D-BF4B-8CE5-5E617B6D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6E25-DBA0-E442-9E82-E29B1662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50A-4CEA-BD4F-B635-383FDC7D7AC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CDA529-6E6C-902A-0279-A75D25EC963D}"/>
              </a:ext>
            </a:extLst>
          </p:cNvPr>
          <p:cNvSpPr txBox="1">
            <a:spLocks/>
          </p:cNvSpPr>
          <p:nvPr/>
        </p:nvSpPr>
        <p:spPr>
          <a:xfrm>
            <a:off x="362731" y="56897"/>
            <a:ext cx="9197458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Tracker Construction status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C38E83-EF10-9D7F-D337-222B4125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75" y="836562"/>
            <a:ext cx="4564693" cy="5392003"/>
          </a:xfrm>
        </p:spPr>
        <p:txBody>
          <a:bodyPr lIns="0" tIns="0" rIns="0" bIns="0" anchor="t">
            <a:normAutofit/>
          </a:bodyPr>
          <a:lstStyle/>
          <a:p>
            <a:r>
              <a:rPr lang="en-US" sz="1200" dirty="0"/>
              <a:t>UMN Tracker Panel Production </a:t>
            </a:r>
          </a:p>
          <a:p>
            <a:pPr lvl="1"/>
            <a:r>
              <a:rPr lang="en-US" sz="1200" dirty="0"/>
              <a:t>Production panels complete </a:t>
            </a:r>
          </a:p>
          <a:p>
            <a:pPr lvl="2"/>
            <a:r>
              <a:rPr lang="en-US" sz="1200" dirty="0"/>
              <a:t>216 panels needed for detector. </a:t>
            </a:r>
          </a:p>
          <a:p>
            <a:pPr lvl="2"/>
            <a:r>
              <a:rPr lang="en-US" sz="1200" dirty="0"/>
              <a:t>Remaining are spares. </a:t>
            </a:r>
          </a:p>
          <a:p>
            <a:pPr lvl="2"/>
            <a:r>
              <a:rPr lang="en-US" sz="1200" dirty="0"/>
              <a:t>Last set of 10 panels in QC/repair. </a:t>
            </a:r>
          </a:p>
          <a:p>
            <a:pPr lvl="3"/>
            <a:r>
              <a:rPr lang="en-US" sz="1200" dirty="0"/>
              <a:t>Congratulations to UMN team!</a:t>
            </a:r>
          </a:p>
          <a:p>
            <a:pPr lvl="2"/>
            <a:r>
              <a:rPr lang="en-US" sz="1200" dirty="0">
                <a:cs typeface="Helvetica"/>
              </a:rPr>
              <a:t>Starting to breakdown panel factory. </a:t>
            </a:r>
          </a:p>
          <a:p>
            <a:pPr lvl="2"/>
            <a:r>
              <a:rPr lang="en-US" sz="1200" dirty="0">
                <a:cs typeface="Helvetica"/>
              </a:rPr>
              <a:t>UMN team transitioning to </a:t>
            </a:r>
          </a:p>
          <a:p>
            <a:pPr marL="914400" lvl="2" indent="0">
              <a:buNone/>
            </a:pPr>
            <a:r>
              <a:rPr lang="en-US" sz="1200" dirty="0">
                <a:cs typeface="Helvetica"/>
              </a:rPr>
              <a:t>	HV/LV module fabrication.</a:t>
            </a:r>
            <a:endParaRPr lang="en-US" sz="1200" dirty="0"/>
          </a:p>
          <a:p>
            <a:r>
              <a:rPr lang="en-US" sz="1200" dirty="0"/>
              <a:t>FNAL Tracker Plane Construction </a:t>
            </a:r>
          </a:p>
          <a:p>
            <a:pPr marL="0" indent="0">
              <a:buNone/>
            </a:pPr>
            <a:r>
              <a:rPr lang="en-US" sz="1200" dirty="0"/>
              <a:t>	(36 total)</a:t>
            </a:r>
          </a:p>
          <a:p>
            <a:pPr lvl="1"/>
            <a:r>
              <a:rPr lang="en-US" sz="1200" dirty="0"/>
              <a:t>Plane construction continues. </a:t>
            </a:r>
          </a:p>
          <a:p>
            <a:pPr lvl="2"/>
            <a:r>
              <a:rPr lang="en-US" sz="1200" dirty="0"/>
              <a:t>23 planes completed (61%).</a:t>
            </a:r>
          </a:p>
          <a:p>
            <a:pPr lvl="2"/>
            <a:r>
              <a:rPr lang="en-US" sz="1200" dirty="0"/>
              <a:t> Plane 24 undergoing leak check. </a:t>
            </a:r>
          </a:p>
          <a:p>
            <a:pPr lvl="2"/>
            <a:r>
              <a:rPr lang="en-US" sz="1200" dirty="0"/>
              <a:t>On track to complete late 2023/early 2024.</a:t>
            </a:r>
          </a:p>
          <a:p>
            <a:pPr lvl="1"/>
            <a:r>
              <a:rPr lang="en-US" sz="1200" dirty="0"/>
              <a:t>Several planes stored at pressure to </a:t>
            </a:r>
          </a:p>
          <a:p>
            <a:pPr marL="457200" lvl="1" indent="0">
              <a:buNone/>
            </a:pPr>
            <a:r>
              <a:rPr lang="en-US" sz="1200" dirty="0"/>
              <a:t>	study long term behavior. </a:t>
            </a:r>
          </a:p>
          <a:p>
            <a:pPr marL="457200" lvl="1" indent="0">
              <a:buNone/>
            </a:pPr>
            <a:r>
              <a:rPr lang="en-US" sz="1200" dirty="0"/>
              <a:t>	Plan to store all planes at pressure.</a:t>
            </a:r>
          </a:p>
          <a:p>
            <a:pPr marL="457200" lvl="1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dirty="0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2010F3F8-BE65-01BA-1281-BFBC2AF62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90235" y="1490488"/>
            <a:ext cx="5528829" cy="419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D4FB3-F3D8-2299-9909-950E601EAF75}"/>
              </a:ext>
            </a:extLst>
          </p:cNvPr>
          <p:cNvSpPr txBox="1"/>
          <p:nvPr/>
        </p:nvSpPr>
        <p:spPr>
          <a:xfrm>
            <a:off x="172159" y="4874505"/>
            <a:ext cx="435343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800" dirty="0"/>
              <a:t>Remaining problem is complete the</a:t>
            </a:r>
          </a:p>
          <a:p>
            <a:r>
              <a:rPr lang="en-GB" sz="1800" dirty="0"/>
              <a:t>p</a:t>
            </a:r>
            <a:r>
              <a:rPr lang="en-IT" sz="1800" dirty="0"/>
              <a:t>roduction  of  analog and digital electronics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sz="1800" dirty="0">
                <a:sym typeface="Wingdings" pitchFamily="2" charset="2"/>
              </a:rPr>
              <a:t>Preamp production started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sz="1800" dirty="0">
                <a:sym typeface="Wingdings" pitchFamily="2" charset="2"/>
              </a:rPr>
              <a:t>FPGA received. CRR’s almost complete</a:t>
            </a:r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37379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3"/>
    </mc:Choice>
    <mc:Fallback xmlns="">
      <p:transition spd="slow" advTm="5172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061E-C79D-BF4B-8CE5-5E617B6D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6E25-DBA0-E442-9E82-E29B1662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50A-4CEA-BD4F-B635-383FDC7D7AC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CDA529-6E6C-902A-0279-A75D25EC963D}"/>
              </a:ext>
            </a:extLst>
          </p:cNvPr>
          <p:cNvSpPr txBox="1">
            <a:spLocks/>
          </p:cNvSpPr>
          <p:nvPr/>
        </p:nvSpPr>
        <p:spPr>
          <a:xfrm>
            <a:off x="362731" y="56897"/>
            <a:ext cx="9197458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Cosmic Ray Veto Construction Status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66CE3C-0288-DEA2-7ADF-3B865C1D2A0E}"/>
              </a:ext>
            </a:extLst>
          </p:cNvPr>
          <p:cNvSpPr txBox="1"/>
          <p:nvPr/>
        </p:nvSpPr>
        <p:spPr>
          <a:xfrm>
            <a:off x="1423889" y="6114949"/>
            <a:ext cx="586442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Module production ~ completed. Electronics delay similar to other detectors.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93DF60-C231-557B-10D4-1667FA349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31" y="1044943"/>
            <a:ext cx="4296816" cy="151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CRV (80/83 modules completed)</a:t>
            </a:r>
          </a:p>
          <a:p>
            <a:r>
              <a:rPr lang="en-US" sz="1200" dirty="0"/>
              <a:t>Final 3 </a:t>
            </a:r>
            <a:r>
              <a:rPr lang="en-US" sz="1200" dirty="0" err="1"/>
              <a:t>cryo</a:t>
            </a:r>
            <a:r>
              <a:rPr lang="en-US" sz="1200" dirty="0"/>
              <a:t> modules surround  DS </a:t>
            </a:r>
            <a:r>
              <a:rPr lang="en-US" sz="1200" dirty="0" err="1"/>
              <a:t>cryo</a:t>
            </a:r>
            <a:r>
              <a:rPr lang="en-US" sz="1200" dirty="0"/>
              <a:t> transfer line</a:t>
            </a:r>
          </a:p>
          <a:p>
            <a:r>
              <a:rPr lang="en-US" sz="1200" dirty="0">
                <a:solidFill>
                  <a:srgbClr val="404040"/>
                </a:solidFill>
              </a:rPr>
              <a:t>Successful </a:t>
            </a:r>
            <a:r>
              <a:rPr lang="en-US" sz="1200" dirty="0" err="1">
                <a:solidFill>
                  <a:srgbClr val="404040"/>
                </a:solidFill>
              </a:rPr>
              <a:t>cryo</a:t>
            </a:r>
            <a:r>
              <a:rPr lang="en-US" sz="1200" dirty="0">
                <a:solidFill>
                  <a:srgbClr val="404040"/>
                </a:solidFill>
              </a:rPr>
              <a:t> module CRR completed </a:t>
            </a:r>
          </a:p>
          <a:p>
            <a:pPr lvl="1"/>
            <a:r>
              <a:rPr lang="en-US" sz="1200" dirty="0">
                <a:solidFill>
                  <a:srgbClr val="404040"/>
                </a:solidFill>
              </a:rPr>
              <a:t>Final 3 </a:t>
            </a:r>
            <a:r>
              <a:rPr lang="en-US" sz="1200" dirty="0" err="1">
                <a:solidFill>
                  <a:srgbClr val="404040"/>
                </a:solidFill>
              </a:rPr>
              <a:t>Cryo</a:t>
            </a:r>
            <a:r>
              <a:rPr lang="en-US" sz="1200" dirty="0">
                <a:solidFill>
                  <a:srgbClr val="404040"/>
                </a:solidFill>
              </a:rPr>
              <a:t> modules can now be fabricated</a:t>
            </a:r>
          </a:p>
          <a:p>
            <a:pPr lvl="1"/>
            <a:r>
              <a:rPr lang="en-US" sz="1200" dirty="0">
                <a:solidFill>
                  <a:srgbClr val="404040"/>
                </a:solidFill>
              </a:rPr>
              <a:t>Next CRR will focus on the module support structure</a:t>
            </a:r>
          </a:p>
          <a:p>
            <a:r>
              <a:rPr lang="en-US" sz="1200" b="1" dirty="0">
                <a:solidFill>
                  <a:srgbClr val="404040"/>
                </a:solidFill>
              </a:rPr>
              <a:t>On track to complete all modules by end of July 2023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D2B097-2307-DFE1-0948-7E405E9C7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677" y="2754169"/>
            <a:ext cx="2279323" cy="284286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EFFA7A-19C0-0A46-A635-13F041E0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587" y="924825"/>
            <a:ext cx="1552898" cy="50161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1C43C7-6A87-F7ED-2DBD-F2CC2E88AB9E}"/>
              </a:ext>
            </a:extLst>
          </p:cNvPr>
          <p:cNvSpPr/>
          <p:nvPr/>
        </p:nvSpPr>
        <p:spPr>
          <a:xfrm>
            <a:off x="6693054" y="2423071"/>
            <a:ext cx="2622568" cy="19714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Outer </a:t>
            </a:r>
            <a:r>
              <a:rPr lang="en-US" sz="1200" dirty="0" err="1">
                <a:solidFill>
                  <a:schemeClr val="bg1"/>
                </a:solidFill>
              </a:rPr>
              <a:t>Cyro</a:t>
            </a:r>
            <a:r>
              <a:rPr lang="en-US" sz="1200" dirty="0">
                <a:solidFill>
                  <a:schemeClr val="bg1"/>
                </a:solidFill>
              </a:rPr>
              <a:t> Module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85E64-C6AA-B844-85BF-A303D0341AFB}"/>
              </a:ext>
            </a:extLst>
          </p:cNvPr>
          <p:cNvSpPr/>
          <p:nvPr/>
        </p:nvSpPr>
        <p:spPr>
          <a:xfrm>
            <a:off x="4951460" y="807014"/>
            <a:ext cx="1609151" cy="22473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Top/Bot </a:t>
            </a:r>
            <a:r>
              <a:rPr lang="en-US" sz="1200" dirty="0" err="1">
                <a:solidFill>
                  <a:schemeClr val="bg1"/>
                </a:solidFill>
              </a:rPr>
              <a:t>Cyro</a:t>
            </a:r>
            <a:r>
              <a:rPr lang="en-US" sz="1200" dirty="0">
                <a:solidFill>
                  <a:schemeClr val="bg1"/>
                </a:solidFill>
              </a:rPr>
              <a:t> 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F79B8-B8E8-0FD8-34CA-06961A7A4787}"/>
              </a:ext>
            </a:extLst>
          </p:cNvPr>
          <p:cNvSpPr txBox="1"/>
          <p:nvPr/>
        </p:nvSpPr>
        <p:spPr>
          <a:xfrm>
            <a:off x="7389110" y="765653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CRV-Cryo-T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D0306E-5C02-B2A0-B9B4-9E920BC8AF8D}"/>
              </a:ext>
            </a:extLst>
          </p:cNvPr>
          <p:cNvCxnSpPr>
            <a:stCxn id="11" idx="1"/>
          </p:cNvCxnSpPr>
          <p:nvPr/>
        </p:nvCxnSpPr>
        <p:spPr>
          <a:xfrm flipH="1">
            <a:off x="6154670" y="965708"/>
            <a:ext cx="1234440" cy="5887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B6E528-47D1-4EC5-B143-036E55469BC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27350" y="1882360"/>
            <a:ext cx="1183975" cy="8326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15B57D-2FD6-5A9D-0BEC-9678C0A96FFC}"/>
              </a:ext>
            </a:extLst>
          </p:cNvPr>
          <p:cNvSpPr txBox="1"/>
          <p:nvPr/>
        </p:nvSpPr>
        <p:spPr>
          <a:xfrm>
            <a:off x="6880324" y="5675761"/>
            <a:ext cx="227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CRV-Cryo-Outer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A40C4-DEF1-BE90-F9B2-F76BD11F6A13}"/>
              </a:ext>
            </a:extLst>
          </p:cNvPr>
          <p:cNvSpPr txBox="1"/>
          <p:nvPr/>
        </p:nvSpPr>
        <p:spPr>
          <a:xfrm>
            <a:off x="4641696" y="3860549"/>
            <a:ext cx="209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err="1"/>
              <a:t>Cryo</a:t>
            </a:r>
            <a:r>
              <a:rPr lang="en-US" sz="2000" dirty="0"/>
              <a:t> Transfer Line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83C679-4305-6B28-B1FA-EB293C04B150}"/>
              </a:ext>
            </a:extLst>
          </p:cNvPr>
          <p:cNvCxnSpPr>
            <a:cxnSpLocks/>
          </p:cNvCxnSpPr>
          <p:nvPr/>
        </p:nvCxnSpPr>
        <p:spPr>
          <a:xfrm flipV="1">
            <a:off x="5270725" y="2536012"/>
            <a:ext cx="496081" cy="1127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EA3874-9424-045E-F43B-DF596F5E031B}"/>
              </a:ext>
            </a:extLst>
          </p:cNvPr>
          <p:cNvSpPr txBox="1"/>
          <p:nvPr/>
        </p:nvSpPr>
        <p:spPr>
          <a:xfrm>
            <a:off x="7311325" y="1682305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CRV-Cryo-B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D05C8A-3C3D-E7EC-5F74-4EC000037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87" y="2373281"/>
            <a:ext cx="4064389" cy="1831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2D2C2E-71EA-D092-C0AB-C5766A094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10" y="4175602"/>
            <a:ext cx="4189813" cy="17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4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2EEB64-0DC2-A5C2-6CBD-99612855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298473"/>
            <a:ext cx="7456508" cy="427877"/>
          </a:xfrm>
        </p:spPr>
        <p:txBody>
          <a:bodyPr/>
          <a:lstStyle/>
          <a:p>
            <a:r>
              <a:rPr lang="en-IT" dirty="0"/>
              <a:t>Other problems/items (not –yet- for CSN1)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A7C4E-F1D3-7E23-52C8-39E19A11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2E0A9-73E5-801E-009D-7FC40753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440791A-1285-E16E-B87A-30553BCDA75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53344-431E-56A6-A253-2FE5DF50D9F9}"/>
              </a:ext>
            </a:extLst>
          </p:cNvPr>
          <p:cNvSpPr txBox="1"/>
          <p:nvPr/>
        </p:nvSpPr>
        <p:spPr>
          <a:xfrm>
            <a:off x="313699" y="1061238"/>
            <a:ext cx="804117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IT" b="1" dirty="0"/>
              <a:t>B field measurement (If? When ? How ?)</a:t>
            </a:r>
          </a:p>
          <a:p>
            <a:r>
              <a:rPr lang="en-IT" dirty="0"/>
              <a:t>	</a:t>
            </a:r>
            <a:r>
              <a:rPr lang="en-IT" dirty="0">
                <a:sym typeface="Wingdings" pitchFamily="2" charset="2"/>
              </a:rPr>
              <a:t> EB Task force. Report completed. New look for additiona</a:t>
            </a:r>
          </a:p>
          <a:p>
            <a:r>
              <a:rPr lang="en-IT" dirty="0">
                <a:sym typeface="Wingdings" pitchFamily="2" charset="2"/>
              </a:rPr>
              <a:t>		problems due to rebar in concrete surrounding DS.</a:t>
            </a:r>
          </a:p>
          <a:p>
            <a:endParaRPr lang="en-IT" dirty="0"/>
          </a:p>
          <a:p>
            <a:pPr marL="342900" indent="-342900">
              <a:buFontTx/>
              <a:buChar char="-"/>
            </a:pPr>
            <a:r>
              <a:rPr lang="en-IT" b="1" dirty="0"/>
              <a:t>Higher CR background (Corsica vs CRAY)</a:t>
            </a:r>
            <a:r>
              <a:rPr lang="en-IT" dirty="0"/>
              <a:t> </a:t>
            </a:r>
            <a:r>
              <a:rPr lang="en-IT" dirty="0">
                <a:sym typeface="Wingdings" pitchFamily="2" charset="2"/>
              </a:rPr>
              <a:t> see SDF</a:t>
            </a:r>
          </a:p>
          <a:p>
            <a:pPr marL="342900" indent="-342900">
              <a:buFontTx/>
              <a:buChar char="-"/>
            </a:pPr>
            <a:endParaRPr lang="en-IT" dirty="0"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en-IT" b="1" dirty="0"/>
              <a:t>Computing Review (next week) + tutorials </a:t>
            </a:r>
            <a:r>
              <a:rPr lang="en-IT" dirty="0"/>
              <a:t>expected soon</a:t>
            </a:r>
          </a:p>
          <a:p>
            <a:pPr marL="342900" indent="-342900">
              <a:buFontTx/>
              <a:buChar char="-"/>
            </a:pPr>
            <a:endParaRPr lang="en-IT" dirty="0"/>
          </a:p>
          <a:p>
            <a:pPr marL="342900" indent="-342900">
              <a:buFontTx/>
              <a:buChar char="-"/>
            </a:pPr>
            <a:r>
              <a:rPr lang="en-IT" b="1" dirty="0"/>
              <a:t>TDAQ – runControl</a:t>
            </a:r>
            <a:r>
              <a:rPr lang="en-IT" dirty="0"/>
              <a:t>. It is still a pity: workshops + task force  </a:t>
            </a:r>
          </a:p>
          <a:p>
            <a:r>
              <a:rPr lang="en-IT" dirty="0"/>
              <a:t>	+ review/re-organization  </a:t>
            </a:r>
          </a:p>
          <a:p>
            <a:endParaRPr lang="en-IT" dirty="0"/>
          </a:p>
          <a:p>
            <a:pPr marL="342900" indent="-342900">
              <a:buFontTx/>
              <a:buChar char="-"/>
            </a:pPr>
            <a:r>
              <a:rPr lang="en-IT" b="1" dirty="0"/>
              <a:t>Org Chart for operations</a:t>
            </a:r>
          </a:p>
          <a:p>
            <a:pPr lvl="1"/>
            <a:r>
              <a:rPr lang="en-IT" dirty="0">
                <a:sym typeface="Wingdings" pitchFamily="2" charset="2"/>
              </a:rPr>
              <a:t> </a:t>
            </a:r>
            <a:r>
              <a:rPr lang="en-GB" dirty="0">
                <a:sym typeface="Wingdings" pitchFamily="2" charset="2"/>
              </a:rPr>
              <a:t>L</a:t>
            </a:r>
            <a:r>
              <a:rPr lang="en-IT" dirty="0">
                <a:sym typeface="Wingdings" pitchFamily="2" charset="2"/>
              </a:rPr>
              <a:t>ong discussion on-going. EB Task force being assigned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0266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A56C-2595-0D3A-C53D-283F43E4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/>
          <a:lstStyle/>
          <a:p>
            <a:r>
              <a:rPr lang="en-IT" dirty="0"/>
              <a:t>Next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2002-599A-6596-30B8-5AA43362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18" y="1021525"/>
            <a:ext cx="8462963" cy="5015719"/>
          </a:xfrm>
        </p:spPr>
        <p:txBody>
          <a:bodyPr/>
          <a:lstStyle/>
          <a:p>
            <a:r>
              <a:rPr lang="en-GB" sz="1800" b="1" dirty="0"/>
              <a:t>N</a:t>
            </a:r>
            <a:r>
              <a:rPr lang="en-IT" sz="1800" b="1" dirty="0"/>
              <a:t>ew IFC meeting … summer 2023?</a:t>
            </a:r>
          </a:p>
          <a:p>
            <a:pPr marL="0" indent="0">
              <a:buNone/>
            </a:pPr>
            <a:r>
              <a:rPr lang="en-IT" sz="1800" dirty="0"/>
              <a:t>	- discuss of MOF contribution for 2023-2024</a:t>
            </a:r>
          </a:p>
          <a:p>
            <a:pPr marL="0" indent="0">
              <a:buNone/>
            </a:pPr>
            <a:endParaRPr lang="en-IT" sz="1800" dirty="0"/>
          </a:p>
          <a:p>
            <a:r>
              <a:rPr lang="en-IT" sz="1800" dirty="0"/>
              <a:t>Calibration in-situ + VST in SIDET + TestBeams</a:t>
            </a:r>
          </a:p>
          <a:p>
            <a:r>
              <a:rPr lang="en-IT" sz="1800" dirty="0">
                <a:sym typeface="Wingdings" pitchFamily="2" charset="2"/>
              </a:rPr>
              <a:t>Improve DCS+Runcontrol (otsDAQ Mu2eDAQ) for commissioning</a:t>
            </a:r>
          </a:p>
          <a:p>
            <a:r>
              <a:rPr lang="en-IT" sz="1800" b="1" dirty="0"/>
              <a:t>Work on AFG </a:t>
            </a:r>
            <a:r>
              <a:rPr lang="en-IT" sz="1800" dirty="0"/>
              <a:t>(Acceleratore Feedback Group) – Caphri+Intensity</a:t>
            </a:r>
          </a:p>
          <a:p>
            <a:endParaRPr lang="en-IT" sz="1800" dirty="0"/>
          </a:p>
          <a:p>
            <a:r>
              <a:rPr lang="en-IT" sz="1800" b="1" dirty="0"/>
              <a:t>Simulation</a:t>
            </a:r>
            <a:r>
              <a:rPr lang="en-IT" sz="1800" dirty="0"/>
              <a:t> of background + physics processes</a:t>
            </a:r>
          </a:p>
          <a:p>
            <a:pPr marL="0" indent="0">
              <a:buNone/>
            </a:pPr>
            <a:r>
              <a:rPr lang="en-IT" sz="1800" dirty="0"/>
              <a:t>	-- Cosmics, antiprotons</a:t>
            </a:r>
          </a:p>
          <a:p>
            <a:pPr lvl="1"/>
            <a:r>
              <a:rPr lang="en-GB" sz="1800" dirty="0"/>
              <a:t>m</a:t>
            </a:r>
            <a:r>
              <a:rPr lang="en-IT" sz="1800" dirty="0"/>
              <a:t>u- </a:t>
            </a:r>
            <a:r>
              <a:rPr lang="en-IT" sz="1800" dirty="0">
                <a:sym typeface="Wingdings" pitchFamily="2" charset="2"/>
              </a:rPr>
              <a:t> </a:t>
            </a:r>
            <a:r>
              <a:rPr lang="en-IT" sz="1800" dirty="0"/>
              <a:t>e+, RMC/RPC</a:t>
            </a:r>
            <a:r>
              <a:rPr lang="en-IT" sz="1800" dirty="0">
                <a:sym typeface="Wingdings" pitchFamily="2" charset="2"/>
              </a:rPr>
              <a:t>, photon conversions, pi+ e+ X, mu+ e+X</a:t>
            </a:r>
          </a:p>
          <a:p>
            <a:pPr lvl="1"/>
            <a:endParaRPr lang="en-IT" sz="1800" dirty="0"/>
          </a:p>
          <a:p>
            <a:r>
              <a:rPr lang="en-IT" sz="1800" b="1" dirty="0"/>
              <a:t>Mu2e-II (?)</a:t>
            </a:r>
          </a:p>
          <a:p>
            <a:pPr marL="0" indent="0">
              <a:buNone/>
            </a:pPr>
            <a:r>
              <a:rPr lang="en-IT" sz="1800" dirty="0"/>
              <a:t>    - Not time to discuss it here</a:t>
            </a:r>
          </a:p>
          <a:p>
            <a:pPr marL="0" indent="0">
              <a:buNone/>
            </a:pPr>
            <a:r>
              <a:rPr lang="en-IT" sz="1800" dirty="0"/>
              <a:t>	</a:t>
            </a:r>
            <a:r>
              <a:rPr lang="en-IT" sz="1800" dirty="0">
                <a:sym typeface="Wingdings" pitchFamily="2" charset="2"/>
              </a:rPr>
              <a:t> </a:t>
            </a:r>
            <a:r>
              <a:rPr lang="en-IT" sz="1800" dirty="0"/>
              <a:t>great progresses for snowmass</a:t>
            </a:r>
          </a:p>
          <a:p>
            <a:pPr marL="0" indent="0">
              <a:buNone/>
            </a:pPr>
            <a:r>
              <a:rPr lang="en-IT" sz="1800" dirty="0"/>
              <a:t>	</a:t>
            </a:r>
            <a:r>
              <a:rPr lang="en-IT" sz="1800" dirty="0">
                <a:sym typeface="Wingdings" pitchFamily="2" charset="2"/>
              </a:rPr>
              <a:t> </a:t>
            </a:r>
            <a:r>
              <a:rPr lang="en-IT" sz="1800" dirty="0"/>
              <a:t>Preparation for PAC presentation in June + LDRD’s request O(10 M$)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F8CC5-C809-BF46-06EC-8DF5E66D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F39AC-FDF7-7CE8-2CC6-EA5CC66A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3F64A-4B60-4538-C340-852FB88F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2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CCF1D8-4E00-FEAF-D788-C4431AB7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Today 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52222-EB61-7776-85DE-98F1F815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A5360-1EDB-F18B-9B08-835FE372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CFBD01-892D-CBD8-BE91-E45F312A5E6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541B388-DCC2-1DB0-4DB8-A20FDBAE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14" y="1430422"/>
            <a:ext cx="7772400" cy="38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D6A3FB6C-E2E4-B64C-C9B2-2FFF47576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664" y="929893"/>
            <a:ext cx="5611874" cy="4998214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2000" dirty="0"/>
              <a:t>Project </a:t>
            </a:r>
            <a:r>
              <a:rPr lang="en-GB" sz="2000" dirty="0" err="1"/>
              <a:t>Rebaseline</a:t>
            </a:r>
            <a:r>
              <a:rPr lang="en-GB" sz="2000" dirty="0"/>
              <a:t>  &amp; Dir Review on Feb 2023</a:t>
            </a:r>
          </a:p>
          <a:p>
            <a:pPr>
              <a:buFontTx/>
              <a:buChar char="-"/>
            </a:pPr>
            <a:r>
              <a:rPr lang="en-GB" sz="2000" dirty="0"/>
              <a:t>S</a:t>
            </a:r>
            <a:r>
              <a:rPr lang="en-IT" sz="2000" dirty="0"/>
              <a:t>tato dell’esperimento</a:t>
            </a:r>
          </a:p>
          <a:p>
            <a:pPr lvl="1"/>
            <a:r>
              <a:rPr lang="en-IT" sz="2000" dirty="0"/>
              <a:t>Solenoids</a:t>
            </a:r>
          </a:p>
          <a:p>
            <a:pPr lvl="1"/>
            <a:r>
              <a:rPr lang="en-IT" sz="2000" dirty="0"/>
              <a:t>Accelerator</a:t>
            </a:r>
          </a:p>
          <a:p>
            <a:pPr lvl="1"/>
            <a:r>
              <a:rPr lang="en-IT" sz="2000" dirty="0"/>
              <a:t>Tracker</a:t>
            </a:r>
          </a:p>
          <a:p>
            <a:pPr lvl="1"/>
            <a:r>
              <a:rPr lang="en-IT" sz="2000" dirty="0"/>
              <a:t>CRV</a:t>
            </a:r>
          </a:p>
          <a:p>
            <a:pPr lvl="1">
              <a:buFontTx/>
              <a:buChar char="-"/>
            </a:pPr>
            <a:r>
              <a:rPr lang="en-IT" sz="2000" dirty="0"/>
              <a:t>News and plans</a:t>
            </a:r>
          </a:p>
          <a:p>
            <a:pPr lvl="1">
              <a:buFontTx/>
              <a:buChar char="-"/>
            </a:pPr>
            <a:endParaRPr lang="en-IT" sz="2000" dirty="0"/>
          </a:p>
          <a:p>
            <a:pPr marL="57150" indent="0">
              <a:buNone/>
            </a:pPr>
            <a:r>
              <a:rPr lang="en-IT" sz="2200" b="1" dirty="0"/>
              <a:t>Today agenda</a:t>
            </a:r>
          </a:p>
          <a:p>
            <a:pPr marL="457200" lvl="1" indent="0">
              <a:buNone/>
            </a:pPr>
            <a:endParaRPr lang="en-IT" sz="2000" dirty="0"/>
          </a:p>
          <a:p>
            <a:pPr>
              <a:buFontTx/>
              <a:buChar char="-"/>
            </a:pPr>
            <a:r>
              <a:rPr lang="en-IT" sz="2000" dirty="0"/>
              <a:t>Bent crystals </a:t>
            </a:r>
          </a:p>
          <a:p>
            <a:pPr>
              <a:buFontTx/>
              <a:buChar char="-"/>
            </a:pPr>
            <a:r>
              <a:rPr lang="en-IT" sz="2000" dirty="0"/>
              <a:t>Electronics</a:t>
            </a:r>
          </a:p>
          <a:p>
            <a:pPr>
              <a:buFontTx/>
              <a:buChar char="-"/>
            </a:pPr>
            <a:r>
              <a:rPr lang="en-IT" sz="2000" dirty="0"/>
              <a:t>Cooling</a:t>
            </a:r>
          </a:p>
          <a:p>
            <a:pPr>
              <a:buFontTx/>
              <a:buChar char="-"/>
            </a:pPr>
            <a:r>
              <a:rPr lang="en-IT" sz="2000" dirty="0"/>
              <a:t>Simulation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CDA159-D8ED-DF49-9E29-B91865C1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16" y="62490"/>
            <a:ext cx="9197458" cy="641739"/>
          </a:xfrm>
        </p:spPr>
        <p:txBody>
          <a:bodyPr/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Mu2e experiment Overview</a:t>
            </a:r>
            <a:endParaRPr lang="en-US" sz="2800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64DAC-9DA5-754E-98C4-66EF6D6C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2FBED-8C59-494F-8AFB-076839E4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1346-9DA6-1E4F-B03C-D71B9955F7E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1"/>
    </mc:Choice>
    <mc:Fallback xmlns="">
      <p:transition spd="slow" advTm="1952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061E-C79D-BF4B-8CE5-5E617B6D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/>
              <a:t>S.Miscetti</a:t>
            </a:r>
            <a:r>
              <a:rPr lang="en-US" dirty="0"/>
              <a:t> | Mu2e Italy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6E25-DBA0-E442-9E82-E29B1662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50A-4CEA-BD4F-B635-383FDC7D7AC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CDA529-6E6C-902A-0279-A75D25EC963D}"/>
              </a:ext>
            </a:extLst>
          </p:cNvPr>
          <p:cNvSpPr txBox="1">
            <a:spLocks/>
          </p:cNvSpPr>
          <p:nvPr/>
        </p:nvSpPr>
        <p:spPr>
          <a:xfrm>
            <a:off x="222250" y="101600"/>
            <a:ext cx="9197458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Mu2e has been re-baselined + Dir Review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469BB-7C42-972A-1D24-C9931C477DA7}"/>
              </a:ext>
            </a:extLst>
          </p:cNvPr>
          <p:cNvSpPr txBox="1"/>
          <p:nvPr/>
        </p:nvSpPr>
        <p:spPr>
          <a:xfrm>
            <a:off x="341523" y="1068636"/>
            <a:ext cx="825924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IT" dirty="0"/>
              <a:t>Mu2e has been rebaselined last year</a:t>
            </a:r>
          </a:p>
          <a:p>
            <a:pPr marL="342900" indent="-342900">
              <a:buFontTx/>
              <a:buChar char="-"/>
            </a:pPr>
            <a:r>
              <a:rPr lang="en-IT" dirty="0"/>
              <a:t>Total Cost - 305 M$ (including contingency+risks)</a:t>
            </a:r>
          </a:p>
          <a:p>
            <a:pPr marL="342900" indent="-342900">
              <a:buFontTx/>
              <a:buChar char="-"/>
            </a:pPr>
            <a:r>
              <a:rPr lang="en-IT" dirty="0"/>
              <a:t>Dir Review Feb 2023 went fine</a:t>
            </a:r>
          </a:p>
          <a:p>
            <a:pPr marL="342900" indent="-342900">
              <a:buFontTx/>
              <a:buChar char="-"/>
            </a:pPr>
            <a:r>
              <a:rPr lang="en-IT" dirty="0"/>
              <a:t>CD4-early finish – Project complete - Dec 2025</a:t>
            </a:r>
          </a:p>
          <a:p>
            <a:endParaRPr lang="en-IT" dirty="0"/>
          </a:p>
          <a:p>
            <a:pPr marL="342900" indent="-342900">
              <a:buFontTx/>
              <a:buChar char="-"/>
            </a:pPr>
            <a:r>
              <a:rPr lang="en-IT" dirty="0"/>
              <a:t> Schedule reset Feb-2023</a:t>
            </a:r>
          </a:p>
          <a:p>
            <a:pPr marL="342900" indent="-342900">
              <a:buFontTx/>
              <a:buChar char="-"/>
            </a:pPr>
            <a:r>
              <a:rPr lang="en-IT" dirty="0"/>
              <a:t>Following costs and schedule since October 22, then Feb 2023</a:t>
            </a:r>
          </a:p>
          <a:p>
            <a:pPr marL="342900" indent="-342900">
              <a:buFontTx/>
              <a:buChar char="-"/>
            </a:pPr>
            <a:r>
              <a:rPr lang="en-IT" dirty="0"/>
              <a:t>Schedule still tight</a:t>
            </a:r>
          </a:p>
          <a:p>
            <a:pPr marL="342900" indent="-342900">
              <a:buFontTx/>
              <a:buChar char="-"/>
            </a:pPr>
            <a:r>
              <a:rPr lang="en-IT" b="1" dirty="0"/>
              <a:t>SV not nice (also for calorimeter system !!!)</a:t>
            </a:r>
          </a:p>
          <a:p>
            <a:pPr marL="342900" indent="-342900">
              <a:buFontTx/>
              <a:buChar char="-"/>
            </a:pPr>
            <a:r>
              <a:rPr lang="en-IT" dirty="0"/>
              <a:t>However huge “real” progresses on all fronts + some problems</a:t>
            </a:r>
          </a:p>
          <a:p>
            <a:pPr marL="342900" indent="-342900">
              <a:buFontTx/>
              <a:buChar char="-"/>
            </a:pPr>
            <a:endParaRPr lang="en-IT" dirty="0"/>
          </a:p>
          <a:p>
            <a:r>
              <a:rPr lang="en-IT" dirty="0"/>
              <a:t>May 23 – 2023 , Briefing with DOE, Project Team only</a:t>
            </a:r>
          </a:p>
          <a:p>
            <a:r>
              <a:rPr lang="en-IT" dirty="0">
                <a:sym typeface="Wingdings" pitchFamily="2" charset="2"/>
              </a:rPr>
              <a:t> </a:t>
            </a:r>
            <a:r>
              <a:rPr lang="en-GB" dirty="0">
                <a:sym typeface="Wingdings" pitchFamily="2" charset="2"/>
              </a:rPr>
              <a:t>H</a:t>
            </a:r>
            <a:r>
              <a:rPr lang="en-IT" dirty="0">
                <a:sym typeface="Wingdings" pitchFamily="2" charset="2"/>
              </a:rPr>
              <a:t>ope not to see any descoping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074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62"/>
    </mc:Choice>
    <mc:Fallback xmlns="">
      <p:transition spd="slow" advTm="6046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5C19D9-39A8-C02D-CCE4-4FA22143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Project Schedule to hold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77EC9-1A2A-63D1-0D95-F84A325F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F855-07C3-1580-A1AB-344E6B7B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A1DDC5-26C0-A6D1-8DE4-54F7FF9622F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C99CD78A-23CC-0E44-29FB-465C486B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511" y="690569"/>
            <a:ext cx="10081834" cy="60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F3CEA22-D1F1-3AF6-FA35-66E025BF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379"/>
            <a:ext cx="9144000" cy="1313033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57C423D0-A0B0-7841-8A43-AAD161E17EAD}"/>
              </a:ext>
            </a:extLst>
          </p:cNvPr>
          <p:cNvSpPr txBox="1">
            <a:spLocks/>
          </p:cNvSpPr>
          <p:nvPr/>
        </p:nvSpPr>
        <p:spPr>
          <a:xfrm>
            <a:off x="1314451" y="1662028"/>
            <a:ext cx="6504385" cy="40733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EEC6F0-A2AB-4107-3FE3-9461797C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3645275"/>
            <a:ext cx="8672513" cy="1675853"/>
          </a:xfrm>
        </p:spPr>
        <p:txBody>
          <a:bodyPr>
            <a:normAutofit/>
          </a:bodyPr>
          <a:lstStyle/>
          <a:p>
            <a:r>
              <a:rPr lang="en-US" dirty="0"/>
              <a:t>We need to commit ourselves to achieve the following goals</a:t>
            </a:r>
            <a:endParaRPr lang="en-US" b="1" dirty="0"/>
          </a:p>
          <a:p>
            <a:pPr lvl="1"/>
            <a:r>
              <a:rPr lang="en-US" b="1" dirty="0"/>
              <a:t>Complete the project in 2025</a:t>
            </a:r>
          </a:p>
          <a:p>
            <a:pPr lvl="1"/>
            <a:r>
              <a:rPr lang="en-US" b="1" dirty="0"/>
              <a:t>Get data on tape in 2026</a:t>
            </a:r>
          </a:p>
          <a:p>
            <a:pPr lvl="1"/>
            <a:r>
              <a:rPr lang="en-US" b="1" dirty="0"/>
              <a:t>Process, analyze, and publish first results in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A00A2-9DED-7743-B43B-E2CB1F9F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timeline - operations included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3AE66DDF-4BFD-E7E7-C022-79DE2A855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C2C1BE08-0D43-7342-624A-45E63F6867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552450" cy="2365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C5673C-E3A3-364D-BBCA-78B3D292847F}"/>
              </a:ext>
            </a:extLst>
          </p:cNvPr>
          <p:cNvCxnSpPr>
            <a:cxnSpLocks/>
          </p:cNvCxnSpPr>
          <p:nvPr/>
        </p:nvCxnSpPr>
        <p:spPr>
          <a:xfrm flipV="1">
            <a:off x="5065445" y="2203150"/>
            <a:ext cx="745010" cy="510169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57B49C-FB3E-CC47-9B47-5DA898FB7D0B}"/>
              </a:ext>
            </a:extLst>
          </p:cNvPr>
          <p:cNvSpPr txBox="1"/>
          <p:nvPr/>
        </p:nvSpPr>
        <p:spPr>
          <a:xfrm>
            <a:off x="3753146" y="2672242"/>
            <a:ext cx="1497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Detailed field map complete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B8E3C0-6AE2-3B45-9BD9-22CF80E4088E}"/>
              </a:ext>
            </a:extLst>
          </p:cNvPr>
          <p:cNvCxnSpPr>
            <a:cxnSpLocks/>
          </p:cNvCxnSpPr>
          <p:nvPr/>
        </p:nvCxnSpPr>
        <p:spPr>
          <a:xfrm flipV="1">
            <a:off x="5748136" y="2203149"/>
            <a:ext cx="393081" cy="66390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382DC6-C720-604A-846D-7A600C94690F}"/>
              </a:ext>
            </a:extLst>
          </p:cNvPr>
          <p:cNvSpPr txBox="1"/>
          <p:nvPr/>
        </p:nvSpPr>
        <p:spPr>
          <a:xfrm>
            <a:off x="5006901" y="2837520"/>
            <a:ext cx="11846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Detector train inserted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48C587-74D0-A545-91AE-533790498113}"/>
              </a:ext>
            </a:extLst>
          </p:cNvPr>
          <p:cNvCxnSpPr>
            <a:cxnSpLocks/>
          </p:cNvCxnSpPr>
          <p:nvPr/>
        </p:nvCxnSpPr>
        <p:spPr>
          <a:xfrm flipH="1" flipV="1">
            <a:off x="6536514" y="2203149"/>
            <a:ext cx="717674" cy="612551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523715F-26E7-704B-A824-08C8CA221120}"/>
              </a:ext>
            </a:extLst>
          </p:cNvPr>
          <p:cNvSpPr txBox="1"/>
          <p:nvPr/>
        </p:nvSpPr>
        <p:spPr>
          <a:xfrm>
            <a:off x="7091848" y="2777398"/>
            <a:ext cx="1321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CRV modules installed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63ADA2B-76C6-EB42-8C1E-F547712BDFCB}"/>
              </a:ext>
            </a:extLst>
          </p:cNvPr>
          <p:cNvCxnSpPr>
            <a:cxnSpLocks/>
          </p:cNvCxnSpPr>
          <p:nvPr/>
        </p:nvCxnSpPr>
        <p:spPr>
          <a:xfrm flipH="1" flipV="1">
            <a:off x="6251107" y="2203150"/>
            <a:ext cx="285407" cy="585983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6E2D9B1-960F-C34C-ADC3-95CBB416AC77}"/>
              </a:ext>
            </a:extLst>
          </p:cNvPr>
          <p:cNvSpPr txBox="1"/>
          <p:nvPr/>
        </p:nvSpPr>
        <p:spPr>
          <a:xfrm>
            <a:off x="6182432" y="2769242"/>
            <a:ext cx="11846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External shielding installed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8B3E1-CE10-2141-9F6D-ACDCFBCF9AA4}"/>
              </a:ext>
            </a:extLst>
          </p:cNvPr>
          <p:cNvSpPr txBox="1"/>
          <p:nvPr/>
        </p:nvSpPr>
        <p:spPr>
          <a:xfrm>
            <a:off x="7657668" y="2431034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Long shutdown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EDA4D5-B4AB-814B-9825-8DBA82D696D9}"/>
              </a:ext>
            </a:extLst>
          </p:cNvPr>
          <p:cNvSpPr txBox="1"/>
          <p:nvPr/>
        </p:nvSpPr>
        <p:spPr>
          <a:xfrm>
            <a:off x="6988176" y="1075037"/>
            <a:ext cx="1695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432FF"/>
                </a:solidFill>
                <a:highlight>
                  <a:srgbClr val="FFFF00"/>
                </a:highlight>
              </a:rPr>
              <a:t>Beam on target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4D8FBB9-8156-EC37-2039-CABEC2EDEAEA}"/>
              </a:ext>
            </a:extLst>
          </p:cNvPr>
          <p:cNvCxnSpPr>
            <a:cxnSpLocks/>
          </p:cNvCxnSpPr>
          <p:nvPr/>
        </p:nvCxnSpPr>
        <p:spPr>
          <a:xfrm flipH="1">
            <a:off x="6728254" y="1331131"/>
            <a:ext cx="476317" cy="786006"/>
          </a:xfrm>
          <a:prstGeom prst="straightConnector1">
            <a:avLst/>
          </a:prstGeom>
          <a:ln>
            <a:solidFill>
              <a:srgbClr val="0432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749D9D7-53BF-0140-287A-C702527AF039}"/>
              </a:ext>
            </a:extLst>
          </p:cNvPr>
          <p:cNvCxnSpPr>
            <a:cxnSpLocks/>
          </p:cNvCxnSpPr>
          <p:nvPr/>
        </p:nvCxnSpPr>
        <p:spPr>
          <a:xfrm flipH="1">
            <a:off x="6014651" y="1272288"/>
            <a:ext cx="236456" cy="409274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47E1E69-96DA-8369-548C-CCB0ED0B4A92}"/>
              </a:ext>
            </a:extLst>
          </p:cNvPr>
          <p:cNvSpPr txBox="1"/>
          <p:nvPr/>
        </p:nvSpPr>
        <p:spPr>
          <a:xfrm>
            <a:off x="5815360" y="794417"/>
            <a:ext cx="1396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</a:rPr>
              <a:t>Project complete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F5E653-55CB-25C0-6CFE-849903DB8B9F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684769" y="1363799"/>
            <a:ext cx="10853" cy="328236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7D558DA-F69F-C6E5-9FDA-E29F99685460}"/>
              </a:ext>
            </a:extLst>
          </p:cNvPr>
          <p:cNvSpPr txBox="1"/>
          <p:nvPr/>
        </p:nvSpPr>
        <p:spPr>
          <a:xfrm>
            <a:off x="5216826" y="809801"/>
            <a:ext cx="93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</a:rPr>
              <a:t>Solenoid KPP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6625D32-9F2B-4DD9-A635-9FEDFB630543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4793767" y="1367095"/>
            <a:ext cx="271679" cy="314466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71C927D-2F15-C52A-41F3-39D4AC3D2692}"/>
              </a:ext>
            </a:extLst>
          </p:cNvPr>
          <p:cNvSpPr txBox="1"/>
          <p:nvPr/>
        </p:nvSpPr>
        <p:spPr>
          <a:xfrm>
            <a:off x="4325824" y="813097"/>
            <a:ext cx="93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</a:rPr>
              <a:t>Detector  KPP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EDF3F-A29D-D644-F65A-C2E64AEBB480}"/>
              </a:ext>
            </a:extLst>
          </p:cNvPr>
          <p:cNvSpPr txBox="1"/>
          <p:nvPr/>
        </p:nvSpPr>
        <p:spPr>
          <a:xfrm>
            <a:off x="834985" y="5415530"/>
            <a:ext cx="701743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Rumors exist to delay Long Shutdown</a:t>
            </a:r>
            <a:r>
              <a:rPr lang="en-IT" dirty="0">
                <a:sym typeface="Wingdings" pitchFamily="2" charset="2"/>
              </a:rPr>
              <a:t> </a:t>
            </a:r>
          </a:p>
          <a:p>
            <a:r>
              <a:rPr lang="en-IT" dirty="0">
                <a:sym typeface="Wingdings" pitchFamily="2" charset="2"/>
              </a:rPr>
              <a:t>	</a:t>
            </a:r>
            <a:r>
              <a:rPr lang="en-IT" b="1" dirty="0">
                <a:sym typeface="Wingdings" pitchFamily="2" charset="2"/>
              </a:rPr>
              <a:t> we should not count on that. Keep up schedule</a:t>
            </a:r>
            <a:endParaRPr lang="en-IT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BEB7D-518C-977E-069B-E81D5F93BFF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1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F02E58-CF66-1E26-52EB-AE9773D16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32370"/>
            <a:ext cx="8591244" cy="4245558"/>
          </a:xfrm>
        </p:spPr>
        <p:txBody>
          <a:bodyPr/>
          <a:lstStyle/>
          <a:p>
            <a:r>
              <a:rPr lang="en-IT" sz="1800" dirty="0"/>
              <a:t>FEE delivery .. </a:t>
            </a:r>
            <a:r>
              <a:rPr lang="en-GB" sz="1800" dirty="0"/>
              <a:t>B</a:t>
            </a:r>
            <a:r>
              <a:rPr lang="en-IT" sz="1800" dirty="0"/>
              <a:t>eing met (June 2023)</a:t>
            </a:r>
          </a:p>
          <a:p>
            <a:r>
              <a:rPr lang="en-IT" sz="1800" dirty="0"/>
              <a:t>DIRAC FPGA delivery </a:t>
            </a:r>
            <a:r>
              <a:rPr lang="en-IT" sz="1800" dirty="0">
                <a:sym typeface="Wingdings" pitchFamily="2" charset="2"/>
              </a:rPr>
              <a:t> being met (June 2023)</a:t>
            </a:r>
          </a:p>
          <a:p>
            <a:r>
              <a:rPr lang="en-IT" sz="1800" dirty="0">
                <a:sym typeface="Wingdings" pitchFamily="2" charset="2"/>
              </a:rPr>
              <a:t>Digital electronics delivery  + CRR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 delicate story here. Let’s see what Franco will report 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CRR also need to be done early this summer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In schedule </a:t>
            </a:r>
            <a:r>
              <a:rPr lang="en-IT" sz="1800" b="1" dirty="0">
                <a:sym typeface="Wingdings" pitchFamily="2" charset="2"/>
              </a:rPr>
              <a:t>we have first ½ on Sep 2023, second ½ Jan 2024</a:t>
            </a:r>
          </a:p>
          <a:p>
            <a:r>
              <a:rPr lang="en-IT" sz="1800" dirty="0">
                <a:sym typeface="Wingdings" pitchFamily="2" charset="2"/>
              </a:rPr>
              <a:t>Install TDAQ-IFB cabling south side – Nov 2023</a:t>
            </a:r>
          </a:p>
          <a:p>
            <a:pPr marL="0" indent="0">
              <a:buNone/>
            </a:pPr>
            <a:endParaRPr lang="en-IT" sz="1800" dirty="0">
              <a:sym typeface="Wingdings" pitchFamily="2" charset="2"/>
            </a:endParaRPr>
          </a:p>
          <a:p>
            <a:r>
              <a:rPr lang="en-IT" sz="1800" b="1" dirty="0">
                <a:sym typeface="Wingdings" pitchFamily="2" charset="2"/>
              </a:rPr>
              <a:t>Difficult to meet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 Disk-1 ready to Move (27 Feb 2024)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 Disk-0 ready to Move (27 March 2024)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  	 Move Disk1-Disk-0 to pit ( June 2024)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	 Cooling station commissioned – July 2024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B4EC56-2D84-32E9-C765-1B6DB1F8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Calorimeter Basic Milestons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09A20-70AA-78AD-796E-49ECA834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4AB9-389B-E9F2-DF99-1DAC0883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0C3F09-935E-F265-3A3A-BCAA336F596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0E99B-F184-292A-E360-14A52EABBBEE}"/>
              </a:ext>
            </a:extLst>
          </p:cNvPr>
          <p:cNvSpPr txBox="1"/>
          <p:nvPr/>
        </p:nvSpPr>
        <p:spPr>
          <a:xfrm>
            <a:off x="222250" y="5328878"/>
            <a:ext cx="878319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Each month we delay .. </a:t>
            </a:r>
            <a:r>
              <a:rPr lang="en-GB" dirty="0"/>
              <a:t>Total schedule can slip</a:t>
            </a:r>
          </a:p>
          <a:p>
            <a:r>
              <a:rPr lang="en-GB" dirty="0">
                <a:sym typeface="Wingdings" pitchFamily="2" charset="2"/>
              </a:rPr>
              <a:t> Increase presence at FNAL this summer  is a must. Week start-up.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6863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0206-7040-CFB0-688B-B1700273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Solenoid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EE9E-6108-CF55-F257-FEEA06C2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00" y="936982"/>
            <a:ext cx="3765996" cy="4754134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</a:rPr>
              <a:t>Preparation of coils   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</a:rPr>
              <a:t>Assemble coils together into a “cold mass”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</a:rPr>
              <a:t>Insert shielded inner bore into cold mass</a:t>
            </a:r>
          </a:p>
          <a:p>
            <a:pPr>
              <a:buFont typeface="Wingdings" pitchFamily="2" charset="2"/>
              <a:buChar char="q"/>
            </a:pPr>
            <a:r>
              <a:rPr lang="en-US" sz="1200" dirty="0"/>
              <a:t>Insert cold mass/inner bore assembly into outer thermal shield and vacuum vessel</a:t>
            </a:r>
          </a:p>
          <a:p>
            <a:pPr>
              <a:buFont typeface="Wingdings" pitchFamily="2" charset="2"/>
              <a:buChar char="q"/>
            </a:pPr>
            <a:r>
              <a:rPr lang="en-US" sz="1200" dirty="0"/>
              <a:t>Close up vacuum vessel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D149D-763F-89DA-78E3-9438ACD3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F8A86-FE7B-F13B-3DC8-717C7B63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CF9CCB-C9AD-901C-C543-02AA1C4D140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16CB5A9-0CD6-51A9-6D52-FEE96576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63" y="2574295"/>
            <a:ext cx="2356178" cy="17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DB82E5-15AE-E3D3-AE3E-252E3450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838" y="837028"/>
            <a:ext cx="4659108" cy="1732820"/>
          </a:xfrm>
          <a:prstGeom prst="rect">
            <a:avLst/>
          </a:prstGeom>
        </p:spPr>
      </p:pic>
      <p:pic>
        <p:nvPicPr>
          <p:cNvPr id="14" name="Picture 13" descr="A picture containing indoor, yellow, equipment&#10;&#10;Description automatically generated">
            <a:extLst>
              <a:ext uri="{FF2B5EF4-FFF2-40B4-BE49-F238E27FC236}">
                <a16:creationId xmlns:a16="http://schemas.microsoft.com/office/drawing/2014/main" id="{3B038C1F-C224-8877-2AAD-A6C26E8C2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942" y="2587461"/>
            <a:ext cx="2310426" cy="1732820"/>
          </a:xfrm>
          <a:prstGeom prst="rect">
            <a:avLst/>
          </a:prstGeom>
        </p:spPr>
      </p:pic>
      <p:pic>
        <p:nvPicPr>
          <p:cNvPr id="16" name="Picture 15" descr="A picture containing indoor, engine, gear&#10;&#10;Description automatically generated">
            <a:extLst>
              <a:ext uri="{FF2B5EF4-FFF2-40B4-BE49-F238E27FC236}">
                <a16:creationId xmlns:a16="http://schemas.microsoft.com/office/drawing/2014/main" id="{2288F90C-B011-BFA3-7BCD-79FB9C21A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09167" y="2859781"/>
            <a:ext cx="1768047" cy="1326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43A88-CB72-BF62-CBF6-9106A9439D1F}"/>
              </a:ext>
            </a:extLst>
          </p:cNvPr>
          <p:cNvSpPr txBox="1"/>
          <p:nvPr/>
        </p:nvSpPr>
        <p:spPr>
          <a:xfrm>
            <a:off x="315897" y="2607710"/>
            <a:ext cx="2521424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600" dirty="0"/>
              <a:t>First 3 steps completed</a:t>
            </a:r>
          </a:p>
          <a:p>
            <a:pPr algn="just"/>
            <a:r>
              <a:rPr lang="en-GB" sz="1200" dirty="0">
                <a:sym typeface="Wingdings" pitchFamily="2" charset="2"/>
              </a:rPr>
              <a:t> P</a:t>
            </a:r>
            <a:r>
              <a:rPr lang="en-IT" sz="1200" dirty="0">
                <a:sym typeface="Wingdings" pitchFamily="2" charset="2"/>
              </a:rPr>
              <a:t>roblems of PS anchor ring</a:t>
            </a:r>
          </a:p>
          <a:p>
            <a:pPr algn="just"/>
            <a:r>
              <a:rPr lang="en-IT" sz="1200" dirty="0">
                <a:sym typeface="Wingdings" pitchFamily="2" charset="2"/>
              </a:rPr>
              <a:t>   installed backward solved.</a:t>
            </a:r>
          </a:p>
          <a:p>
            <a:pPr algn="just"/>
            <a:r>
              <a:rPr lang="en-IT" sz="1200" dirty="0">
                <a:sym typeface="Wingdings" pitchFamily="2" charset="2"/>
              </a:rPr>
              <a:t>    Clocking the end-plate of 2 degrees</a:t>
            </a: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+8 mm overall length. Larger coil-coil spacing.  Effect on B-field acceptable (&lt;1%)</a:t>
            </a: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PS field check at 10A, OK</a:t>
            </a:r>
            <a:endParaRPr lang="en-IT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C09A9-0308-7C84-B8F7-6C27AA47A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382" y="4359042"/>
            <a:ext cx="2959926" cy="1934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D6D4A-6AD8-9B82-BA77-E58A563E3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827" y="4475749"/>
            <a:ext cx="2862691" cy="1811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403B5-3CB2-6D3C-32D2-E98E624A8F77}"/>
              </a:ext>
            </a:extLst>
          </p:cNvPr>
          <p:cNvSpPr txBox="1"/>
          <p:nvPr/>
        </p:nvSpPr>
        <p:spPr>
          <a:xfrm>
            <a:off x="369555" y="4545706"/>
            <a:ext cx="2700693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600" dirty="0"/>
              <a:t>Last steps</a:t>
            </a:r>
          </a:p>
          <a:p>
            <a:pPr algn="just"/>
            <a:r>
              <a:rPr lang="en-GB" sz="1200" dirty="0">
                <a:sym typeface="Wingdings" pitchFamily="2" charset="2"/>
              </a:rPr>
              <a:t> </a:t>
            </a:r>
            <a:r>
              <a:rPr lang="en-US" sz="1200" dirty="0">
                <a:sym typeface="Wingdings" pitchFamily="2" charset="2"/>
              </a:rPr>
              <a:t>Rework outer thermal shield, insulate and insert into vacuum vessel</a:t>
            </a:r>
            <a:endParaRPr lang="en-IT" sz="1200" dirty="0">
              <a:sym typeface="Wingdings" pitchFamily="2" charset="2"/>
            </a:endParaRP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Build Chimney</a:t>
            </a: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Close up Vacuum Vessel and leak test</a:t>
            </a: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 LN2 cold test</a:t>
            </a:r>
          </a:p>
          <a:p>
            <a:pPr marL="171450" indent="-171450" algn="just">
              <a:buFont typeface="Wingdings" pitchFamily="2" charset="2"/>
              <a:buChar char="à"/>
            </a:pPr>
            <a:r>
              <a:rPr lang="en-IT" sz="1200" dirty="0">
                <a:sym typeface="Wingdings" pitchFamily="2" charset="2"/>
              </a:rPr>
              <a:t>Pack and ship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86981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FAAC-EF1D-423B-3A78-9FF2054C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Solenoid  - 1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FCBD3-2E3E-0CBB-41AA-0AFB2C7E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2AE83-1123-3FA8-0C17-40711E55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49B9BB-3E89-FDB0-E7C5-04EDBD340B1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C9C8F-5EF8-F0ED-6B0D-74F3467C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909"/>
            <a:ext cx="9144000" cy="30099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463EB3-A001-A827-3141-AF0127C7E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3628815"/>
            <a:ext cx="4066952" cy="1007410"/>
          </a:xfrm>
        </p:spPr>
        <p:txBody>
          <a:bodyPr/>
          <a:lstStyle/>
          <a:p>
            <a:r>
              <a:rPr lang="en-US" sz="1400" b="1" dirty="0">
                <a:solidFill>
                  <a:srgbClr val="00B050"/>
                </a:solidFill>
              </a:rPr>
              <a:t>11/11</a:t>
            </a:r>
            <a:r>
              <a:rPr lang="en-US" sz="1400" dirty="0"/>
              <a:t> coils wound (DS11 was just completed)</a:t>
            </a:r>
          </a:p>
          <a:p>
            <a:r>
              <a:rPr lang="en-US" sz="1400" dirty="0"/>
              <a:t>10/11 coils </a:t>
            </a:r>
            <a:r>
              <a:rPr lang="en-US" sz="1400" dirty="0" err="1"/>
              <a:t>VPI’d</a:t>
            </a:r>
            <a:r>
              <a:rPr lang="en-US" sz="1400" dirty="0"/>
              <a:t> and machined</a:t>
            </a:r>
          </a:p>
          <a:p>
            <a:r>
              <a:rPr lang="en-US" sz="1400" dirty="0"/>
              <a:t>8/11 coils inserted into shells</a:t>
            </a:r>
          </a:p>
          <a:p>
            <a:r>
              <a:rPr lang="en-US" sz="1400" dirty="0"/>
              <a:t>7/11 coils cold tested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03544-563C-EA50-A903-8D6C2895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49" y="3443624"/>
            <a:ext cx="3133725" cy="1454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60CF4-8BAD-74BF-848D-16119EF4060D}"/>
              </a:ext>
            </a:extLst>
          </p:cNvPr>
          <p:cNvSpPr txBox="1"/>
          <p:nvPr/>
        </p:nvSpPr>
        <p:spPr>
          <a:xfrm>
            <a:off x="4359349" y="1760111"/>
            <a:ext cx="37001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		DS-2 conductor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FD0B8-BF81-9D91-9C31-EBF340AD7D78}"/>
              </a:ext>
            </a:extLst>
          </p:cNvPr>
          <p:cNvSpPr txBox="1"/>
          <p:nvPr/>
        </p:nvSpPr>
        <p:spPr>
          <a:xfrm>
            <a:off x="1004974" y="5023388"/>
            <a:ext cx="713405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IT" sz="1200" dirty="0"/>
              <a:t>DS-11 wound 1 year ago, damaged during machining - Rewound using spare DS1 conductor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T" sz="1200" dirty="0"/>
              <a:t>If other fabrication failure occurs</a:t>
            </a:r>
          </a:p>
          <a:p>
            <a:r>
              <a:rPr lang="en-IT" sz="1200" dirty="0"/>
              <a:t>	</a:t>
            </a:r>
            <a:r>
              <a:rPr lang="en-IT" sz="1200" dirty="0">
                <a:sym typeface="Wingdings" pitchFamily="2" charset="2"/>
              </a:rPr>
              <a:t> DS1-DS5 tested, no risk</a:t>
            </a:r>
          </a:p>
          <a:p>
            <a:r>
              <a:rPr lang="en-IT" sz="1200" dirty="0">
                <a:sym typeface="Wingdings" pitchFamily="2" charset="2"/>
              </a:rPr>
              <a:t>	 DS6-7 still to be tested. Still at risk</a:t>
            </a:r>
          </a:p>
          <a:p>
            <a:r>
              <a:rPr lang="en-IT" sz="1200" dirty="0">
                <a:sym typeface="Wingdings" pitchFamily="2" charset="2"/>
              </a:rPr>
              <a:t>	 DS11 same raw-coil that 6 and 7. Wait to insert DS11 on shell until 6 and 7 are not tested</a:t>
            </a:r>
          </a:p>
          <a:p>
            <a:r>
              <a:rPr lang="en-IT" sz="1200" dirty="0">
                <a:sym typeface="Wingdings" pitchFamily="2" charset="2"/>
              </a:rPr>
              <a:t>	 If fail, reuse DS11 conductor. Plan C for DS11 – </a:t>
            </a:r>
            <a:r>
              <a:rPr lang="en-IT" sz="1200" b="1" dirty="0">
                <a:sym typeface="Wingdings" pitchFamily="2" charset="2"/>
              </a:rPr>
              <a:t>Use Spare DS-2 conductor</a:t>
            </a:r>
            <a:endParaRPr lang="en-IT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4B953-0503-9C15-E45C-F66DFBF4D3FA}"/>
              </a:ext>
            </a:extLst>
          </p:cNvPr>
          <p:cNvSpPr txBox="1"/>
          <p:nvPr/>
        </p:nvSpPr>
        <p:spPr>
          <a:xfrm>
            <a:off x="1029535" y="4604371"/>
            <a:ext cx="3212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VPI =Vacuum Pressure Impregnation</a:t>
            </a:r>
          </a:p>
        </p:txBody>
      </p:sp>
    </p:spTree>
    <p:extLst>
      <p:ext uri="{BB962C8B-B14F-4D97-AF65-F5344CB8AC3E}">
        <p14:creationId xmlns:p14="http://schemas.microsoft.com/office/powerpoint/2010/main" val="143290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21D17-A71F-4435-C470-25FEAB14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Mu2e Italy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769A9-FC5B-FA17-B573-571801E4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4B103A-9FEC-B5B3-CE2F-B400A8E6B7F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11 May 2023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BC9B1-D86A-5A2D-6D8A-717FC47D0ED9}"/>
              </a:ext>
            </a:extLst>
          </p:cNvPr>
          <p:cNvSpPr txBox="1"/>
          <p:nvPr/>
        </p:nvSpPr>
        <p:spPr>
          <a:xfrm>
            <a:off x="429419" y="992373"/>
            <a:ext cx="41358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</a:t>
            </a:r>
            <a:r>
              <a:rPr lang="en-IT" sz="1800" dirty="0"/>
              <a:t>DS 9 shell cylindricity was badly distorted</a:t>
            </a:r>
          </a:p>
          <a:p>
            <a:pPr marL="342900" indent="-342900">
              <a:buFontTx/>
              <a:buChar char="-"/>
            </a:pPr>
            <a:r>
              <a:rPr lang="en-IT" sz="1800" dirty="0"/>
              <a:t>Now back to machinable state</a:t>
            </a:r>
          </a:p>
          <a:p>
            <a:pPr marL="342900" indent="-342900">
              <a:buFontTx/>
              <a:buChar char="-"/>
            </a:pPr>
            <a:r>
              <a:rPr lang="en-IT" sz="1800" dirty="0"/>
              <a:t>Filled with Stycast. </a:t>
            </a:r>
          </a:p>
          <a:p>
            <a:pPr marL="342900" indent="-342900">
              <a:buFontTx/>
              <a:buChar char="-"/>
            </a:pPr>
            <a:r>
              <a:rPr lang="en-IT" sz="1800" dirty="0"/>
              <a:t>Now final Wall thickness acceptable</a:t>
            </a:r>
          </a:p>
        </p:txBody>
      </p:sp>
      <p:pic>
        <p:nvPicPr>
          <p:cNvPr id="15" name="Picture 1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9DA4815-A8C6-54BF-1A46-D0DB0F44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029" y="1142399"/>
            <a:ext cx="3682448" cy="490993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D1E8F8B-7EE6-5537-2FC9-4450EBBD7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2807962"/>
            <a:ext cx="3959889" cy="291815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400" dirty="0"/>
              <a:t>Finish coil fabrication and testing</a:t>
            </a:r>
          </a:p>
          <a:p>
            <a:r>
              <a:rPr lang="en-US" sz="1400" dirty="0"/>
              <a:t>Assemble cold mass (simpler than PS)</a:t>
            </a:r>
          </a:p>
          <a:p>
            <a:r>
              <a:rPr lang="en-US" sz="1400" dirty="0"/>
              <a:t>Assemble inner bore/thermal shield,</a:t>
            </a:r>
          </a:p>
          <a:p>
            <a:pPr marL="0" indent="0">
              <a:buNone/>
            </a:pPr>
            <a:r>
              <a:rPr lang="en-US" sz="1400" dirty="0"/>
              <a:t>	 insert into cold mass</a:t>
            </a:r>
          </a:p>
          <a:p>
            <a:r>
              <a:rPr lang="en-US" sz="1400" dirty="0"/>
              <a:t>Install outer thermal shield in vac vessel</a:t>
            </a:r>
          </a:p>
          <a:p>
            <a:r>
              <a:rPr lang="en-US" sz="1400" dirty="0"/>
              <a:t>Insert cold mass into vacuum vessel</a:t>
            </a:r>
          </a:p>
          <a:p>
            <a:r>
              <a:rPr lang="en-US" sz="1400" dirty="0"/>
              <a:t>Build out chimney</a:t>
            </a:r>
          </a:p>
          <a:p>
            <a:pPr marL="0" indent="0">
              <a:buNone/>
            </a:pPr>
            <a:r>
              <a:rPr lang="en-US" sz="1400" dirty="0"/>
              <a:t>	 (cryogenic piping, bus work, 	   			instrumentation)</a:t>
            </a:r>
          </a:p>
          <a:p>
            <a:r>
              <a:rPr lang="en-US" sz="1400" dirty="0"/>
              <a:t>Close up vacuum vessel and leak check</a:t>
            </a:r>
          </a:p>
          <a:p>
            <a:r>
              <a:rPr lang="en-US" sz="1400" dirty="0"/>
              <a:t>LN2 cold test</a:t>
            </a:r>
          </a:p>
          <a:p>
            <a:r>
              <a:rPr lang="en-US" sz="1400" dirty="0"/>
              <a:t>Pack and 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D1544-17CA-1B63-3387-8780620CF346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Detector Solenoid  - 2</a:t>
            </a:r>
          </a:p>
        </p:txBody>
      </p:sp>
    </p:spTree>
    <p:extLst>
      <p:ext uri="{BB962C8B-B14F-4D97-AF65-F5344CB8AC3E}">
        <p14:creationId xmlns:p14="http://schemas.microsoft.com/office/powerpoint/2010/main" val="357135446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1671</Words>
  <Application>Microsoft Macintosh PowerPoint</Application>
  <PresentationFormat>On-screen Show (4:3)</PresentationFormat>
  <Paragraphs>292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Wingdings</vt:lpstr>
      <vt:lpstr>FermilabTemplate</vt:lpstr>
      <vt:lpstr>PowerPoint Presentation</vt:lpstr>
      <vt:lpstr>Mu2e experiment Overview</vt:lpstr>
      <vt:lpstr>PowerPoint Presentation</vt:lpstr>
      <vt:lpstr>Project Schedule to hold</vt:lpstr>
      <vt:lpstr>Mu2e timeline - operations included</vt:lpstr>
      <vt:lpstr>Calorimeter Basic Milestons</vt:lpstr>
      <vt:lpstr>Production Solenoid</vt:lpstr>
      <vt:lpstr>Detector Solenoid  - 1</vt:lpstr>
      <vt:lpstr>PowerPoint Presentation</vt:lpstr>
      <vt:lpstr>TSU fire and recovery</vt:lpstr>
      <vt:lpstr>Status of Transport Solenoid</vt:lpstr>
      <vt:lpstr>Cryogenic Distribution Installation</vt:lpstr>
      <vt:lpstr>Solenoid Delivery - installation problem</vt:lpstr>
      <vt:lpstr>Accelerator: Slow Extraction progress et al.</vt:lpstr>
      <vt:lpstr>PowerPoint Presentation</vt:lpstr>
      <vt:lpstr>PowerPoint Presentation</vt:lpstr>
      <vt:lpstr>Other problems/items (not –yet- for CSN1)</vt:lpstr>
      <vt:lpstr>Next plans</vt:lpstr>
      <vt:lpstr>Today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status 2020</dc:title>
  <dc:creator>Stefano Miscetti</dc:creator>
  <cp:lastModifiedBy>Stefano Miscetti</cp:lastModifiedBy>
  <cp:revision>118</cp:revision>
  <cp:lastPrinted>2023-05-09T11:05:06Z</cp:lastPrinted>
  <dcterms:created xsi:type="dcterms:W3CDTF">2020-09-27T07:45:05Z</dcterms:created>
  <dcterms:modified xsi:type="dcterms:W3CDTF">2023-05-11T07:39:44Z</dcterms:modified>
</cp:coreProperties>
</file>