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 id="2147483682" r:id="rId2"/>
  </p:sldMasterIdLst>
  <p:notesMasterIdLst>
    <p:notesMasterId r:id="rId17"/>
  </p:notesMasterIdLst>
  <p:handoutMasterIdLst>
    <p:handoutMasterId r:id="rId18"/>
  </p:handoutMasterIdLst>
  <p:sldIdLst>
    <p:sldId id="636" r:id="rId3"/>
    <p:sldId id="607" r:id="rId4"/>
    <p:sldId id="638" r:id="rId5"/>
    <p:sldId id="637" r:id="rId6"/>
    <p:sldId id="639" r:id="rId7"/>
    <p:sldId id="641" r:id="rId8"/>
    <p:sldId id="642" r:id="rId9"/>
    <p:sldId id="643" r:id="rId10"/>
    <p:sldId id="634" r:id="rId11"/>
    <p:sldId id="644" r:id="rId12"/>
    <p:sldId id="645" r:id="rId13"/>
    <p:sldId id="640" r:id="rId14"/>
    <p:sldId id="646" r:id="rId15"/>
    <p:sldId id="620" r:id="rId16"/>
  </p:sldIdLst>
  <p:sldSz cx="9144000" cy="6858000" type="screen4x3"/>
  <p:notesSz cx="6794500" cy="9931400"/>
  <p:defaultTextStyle>
    <a:defPPr>
      <a:defRPr lang="en-US"/>
    </a:defPPr>
    <a:lvl1pPr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24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24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24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240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D48F"/>
    <a:srgbClr val="F5C76C"/>
    <a:srgbClr val="F9FF91"/>
    <a:srgbClr val="F56F3B"/>
    <a:srgbClr val="F5BE3D"/>
    <a:srgbClr val="1C6B11"/>
    <a:srgbClr val="BD1F24"/>
    <a:srgbClr val="DA592A"/>
    <a:srgbClr val="808080"/>
    <a:srgbClr val="154D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7" autoAdjust="0"/>
    <p:restoredTop sz="90224" autoAdjust="0"/>
  </p:normalViewPr>
  <p:slideViewPr>
    <p:cSldViewPr snapToGrid="0" snapToObjects="1">
      <p:cViewPr>
        <p:scale>
          <a:sx n="106" d="100"/>
          <a:sy n="106" d="100"/>
        </p:scale>
        <p:origin x="83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dirty="0"/>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fontAlgn="auto">
              <a:spcBef>
                <a:spcPts val="0"/>
              </a:spcBef>
              <a:spcAft>
                <a:spcPts val="0"/>
              </a:spcAft>
              <a:defRPr sz="1200">
                <a:latin typeface="Helvetica"/>
                <a:ea typeface="+mn-ea"/>
                <a:cs typeface="+mn-cs"/>
              </a:defRPr>
            </a:lvl1pPr>
          </a:lstStyle>
          <a:p>
            <a:pPr>
              <a:defRPr/>
            </a:pPr>
            <a:fld id="{4C190591-D543-7449-A828-559C08D06478}" type="datetimeFigureOut">
              <a:rPr lang="en-US"/>
              <a:pPr>
                <a:defRPr/>
              </a:pPr>
              <a:t>4/26/2023</a:t>
            </a:fld>
            <a:endParaRPr lang="en-US" dirty="0"/>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Helvetica"/>
                <a:ea typeface="+mn-ea"/>
                <a:cs typeface="+mn-cs"/>
              </a:defRPr>
            </a:lvl1pPr>
          </a:lstStyle>
          <a:p>
            <a:pPr>
              <a:defRPr/>
            </a:pPr>
            <a:fld id="{83F73473-3CFB-5241-BF82-E3884D4E82D7}" type="slidenum">
              <a:rPr lang="en-US"/>
              <a:pPr>
                <a:defRPr/>
              </a:pPr>
              <a:t>‹#›</a:t>
            </a:fld>
            <a:endParaRPr lang="en-US" dirty="0"/>
          </a:p>
        </p:txBody>
      </p:sp>
    </p:spTree>
    <p:extLst>
      <p:ext uri="{BB962C8B-B14F-4D97-AF65-F5344CB8AC3E}">
        <p14:creationId xmlns:p14="http://schemas.microsoft.com/office/powerpoint/2010/main" val="3982180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fontAlgn="auto">
              <a:spcBef>
                <a:spcPts val="0"/>
              </a:spcBef>
              <a:spcAft>
                <a:spcPts val="0"/>
              </a:spcAft>
              <a:defRPr sz="1200">
                <a:latin typeface="Helvetica"/>
                <a:ea typeface="+mn-ea"/>
                <a:cs typeface="+mn-cs"/>
              </a:defRPr>
            </a:lvl1pPr>
          </a:lstStyle>
          <a:p>
            <a:pPr>
              <a:defRPr/>
            </a:pPr>
            <a:fld id="{82702176-6DAC-6B4F-B700-3AD3B8686ACC}" type="datetimeFigureOut">
              <a:rPr lang="en-US"/>
              <a:pPr>
                <a:defRPr/>
              </a:pPr>
              <a:t>4/26/2023</a:t>
            </a:fld>
            <a:endParaRPr lang="en-US"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Helvetica"/>
                <a:ea typeface="+mn-ea"/>
                <a:cs typeface="+mn-cs"/>
              </a:defRPr>
            </a:lvl1pPr>
          </a:lstStyle>
          <a:p>
            <a:pPr>
              <a:defRPr/>
            </a:pPr>
            <a:fld id="{4649E3D0-3FEA-B642-9F67-967BE3D8E8DB}" type="slidenum">
              <a:rPr lang="en-US"/>
              <a:pPr>
                <a:defRPr/>
              </a:pPr>
              <a:t>‹#›</a:t>
            </a:fld>
            <a:endParaRPr lang="en-US" dirty="0"/>
          </a:p>
        </p:txBody>
      </p:sp>
    </p:spTree>
    <p:extLst>
      <p:ext uri="{BB962C8B-B14F-4D97-AF65-F5344CB8AC3E}">
        <p14:creationId xmlns:p14="http://schemas.microsoft.com/office/powerpoint/2010/main" val="124331482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4" descr="Blue-Seal_c100m56y0k23-Mark_SC_Horizontal.eps"/>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691063" y="1358900"/>
            <a:ext cx="36449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FermilabLogo_100c56m0y23k.eps"/>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806450" y="1447800"/>
            <a:ext cx="290195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154D81"/>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154D81"/>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Tree>
    <p:extLst>
      <p:ext uri="{BB962C8B-B14F-4D97-AF65-F5344CB8AC3E}">
        <p14:creationId xmlns:p14="http://schemas.microsoft.com/office/powerpoint/2010/main" val="119384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641739"/>
          </a:xfrm>
          <a:prstGeom prst="rect">
            <a:avLst/>
          </a:prstGeom>
        </p:spPr>
        <p:txBody>
          <a:bodyPr lIns="0" tIns="0" rIns="0" bIns="0" anchor="b" anchorCtr="0"/>
          <a:lstStyle>
            <a:lvl1pPr>
              <a:defRPr sz="3200">
                <a:solidFill>
                  <a:srgbClr val="154D81"/>
                </a:solidFill>
              </a:defRPr>
            </a:lvl1pPr>
          </a:lstStyle>
          <a:p>
            <a:r>
              <a:rPr lang="en-US" dirty="0"/>
              <a:t>Click to edit Master title style</a:t>
            </a:r>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450013" y="6515100"/>
            <a:ext cx="1076325" cy="241300"/>
          </a:xfrm>
        </p:spPr>
        <p:txBody>
          <a:bodyPr/>
          <a:lstStyle>
            <a:lvl1pPr>
              <a:defRPr sz="900">
                <a:solidFill>
                  <a:srgbClr val="154D81"/>
                </a:solidFill>
              </a:defRPr>
            </a:lvl1pPr>
          </a:lstStyle>
          <a:p>
            <a:pPr>
              <a:defRPr/>
            </a:pPr>
            <a:fld id="{972F9A2A-9FFF-435C-8355-19CA2B4600C8}" type="datetime1">
              <a:rPr lang="en-US" smtClean="0"/>
              <a:t>4/26/2023</a:t>
            </a:fld>
            <a:endParaRPr lang="en-US" dirty="0"/>
          </a:p>
        </p:txBody>
      </p:sp>
      <p:sp>
        <p:nvSpPr>
          <p:cNvPr id="5" name="Footer Placeholder 4"/>
          <p:cNvSpPr>
            <a:spLocks noGrp="1"/>
          </p:cNvSpPr>
          <p:nvPr>
            <p:ph type="ftr" sz="quarter" idx="11"/>
          </p:nvPr>
        </p:nvSpPr>
        <p:spPr/>
        <p:txBody>
          <a:bodyPr/>
          <a:lstStyle>
            <a:lvl1pPr>
              <a:defRPr sz="900">
                <a:solidFill>
                  <a:srgbClr val="154D81"/>
                </a:solidFill>
              </a:defRPr>
            </a:lvl1pPr>
          </a:lstStyle>
          <a:p>
            <a:pPr>
              <a:defRPr/>
            </a:pPr>
            <a:r>
              <a:rPr lang="en-US"/>
              <a:t>Mu2e Collaboration Meeting Calorimeter F. Raffaelli</a:t>
            </a:r>
            <a:endParaRPr lang="en-US" b="1" dirty="0"/>
          </a:p>
        </p:txBody>
      </p:sp>
      <p:sp>
        <p:nvSpPr>
          <p:cNvPr id="6" name="Slide Number Placeholder 5"/>
          <p:cNvSpPr>
            <a:spLocks noGrp="1"/>
          </p:cNvSpPr>
          <p:nvPr>
            <p:ph type="sldNum" sz="quarter" idx="12"/>
          </p:nvPr>
        </p:nvSpPr>
        <p:spPr/>
        <p:txBody>
          <a:bodyPr/>
          <a:lstStyle>
            <a:lvl1pPr>
              <a:defRPr sz="900">
                <a:solidFill>
                  <a:srgbClr val="154D81"/>
                </a:solidFill>
              </a:defRPr>
            </a:lvl1pPr>
          </a:lstStyle>
          <a:p>
            <a:pPr>
              <a:defRPr/>
            </a:pPr>
            <a:fld id="{2A0CCE80-3B22-F34E-81B2-E096627812DD}" type="slidenum">
              <a:rPr lang="en-US"/>
              <a:pPr>
                <a:defRPr/>
              </a:pPr>
              <a:t>‹#›</a:t>
            </a:fld>
            <a:endParaRPr lang="en-US" dirty="0"/>
          </a:p>
        </p:txBody>
      </p:sp>
    </p:spTree>
    <p:extLst>
      <p:ext uri="{BB962C8B-B14F-4D97-AF65-F5344CB8AC3E}">
        <p14:creationId xmlns:p14="http://schemas.microsoft.com/office/powerpoint/2010/main" val="1174234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with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pPr>
              <a:defRPr/>
            </a:pPr>
            <a:fld id="{8BD13BFA-4FD4-45BA-9054-B66F68ADFED1}" type="datetime1">
              <a:rPr lang="en-US" smtClean="0"/>
              <a:t>4/26/2023</a:t>
            </a:fld>
            <a:endParaRPr lang="en-US" dirty="0"/>
          </a:p>
        </p:txBody>
      </p:sp>
      <p:sp>
        <p:nvSpPr>
          <p:cNvPr id="8" name="Footer Placeholder 4"/>
          <p:cNvSpPr>
            <a:spLocks noGrp="1"/>
          </p:cNvSpPr>
          <p:nvPr>
            <p:ph type="ftr" sz="quarter" idx="20"/>
          </p:nvPr>
        </p:nvSpPr>
        <p:spPr/>
        <p:txBody>
          <a:bodyPr/>
          <a:lstStyle>
            <a:lvl1pPr>
              <a:defRPr/>
            </a:lvl1pPr>
          </a:lstStyle>
          <a:p>
            <a:pPr>
              <a:defRPr/>
            </a:pPr>
            <a:r>
              <a:rPr lang="en-US"/>
              <a:t>Mu2e Collaboration Meeting Calorimeter F. Raffaelli</a:t>
            </a:r>
            <a:endParaRPr lang="en-US" b="1" dirty="0"/>
          </a:p>
        </p:txBody>
      </p:sp>
      <p:sp>
        <p:nvSpPr>
          <p:cNvPr id="9" name="Slide Number Placeholder 5"/>
          <p:cNvSpPr>
            <a:spLocks noGrp="1"/>
          </p:cNvSpPr>
          <p:nvPr>
            <p:ph type="sldNum" sz="quarter" idx="21"/>
          </p:nvPr>
        </p:nvSpPr>
        <p:spPr/>
        <p:txBody>
          <a:bodyPr/>
          <a:lstStyle>
            <a:lvl1pPr>
              <a:defRPr/>
            </a:lvl1pPr>
          </a:lstStyle>
          <a:p>
            <a:pPr>
              <a:defRPr/>
            </a:pPr>
            <a:fld id="{5E820688-F7AE-7441-85BB-0E205217A28E}" type="slidenum">
              <a:rPr lang="en-US"/>
              <a:pPr>
                <a:defRPr/>
              </a:pPr>
              <a:t>‹#›</a:t>
            </a:fld>
            <a:endParaRPr lang="en-US" dirty="0"/>
          </a:p>
        </p:txBody>
      </p:sp>
    </p:spTree>
    <p:extLst>
      <p:ext uri="{BB962C8B-B14F-4D97-AF65-F5344CB8AC3E}">
        <p14:creationId xmlns:p14="http://schemas.microsoft.com/office/powerpoint/2010/main" val="3996381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pPr>
              <a:defRPr/>
            </a:pPr>
            <a:fld id="{95E59CF7-DC55-4521-8A2C-69E06A37E0F7}" type="datetime1">
              <a:rPr lang="en-US" smtClean="0"/>
              <a:t>4/26/2023</a:t>
            </a:fld>
            <a:endParaRPr lang="en-US" dirty="0"/>
          </a:p>
        </p:txBody>
      </p:sp>
      <p:sp>
        <p:nvSpPr>
          <p:cNvPr id="6" name="Footer Placeholder 4"/>
          <p:cNvSpPr>
            <a:spLocks noGrp="1"/>
          </p:cNvSpPr>
          <p:nvPr>
            <p:ph type="ftr" sz="quarter" idx="17"/>
          </p:nvPr>
        </p:nvSpPr>
        <p:spPr/>
        <p:txBody>
          <a:bodyPr/>
          <a:lstStyle>
            <a:lvl1pPr>
              <a:defRPr/>
            </a:lvl1pPr>
          </a:lstStyle>
          <a:p>
            <a:pPr>
              <a:defRPr/>
            </a:pPr>
            <a:r>
              <a:rPr lang="en-US"/>
              <a:t>Mu2e Collaboration Meeting Calorimeter F. Raffaelli</a:t>
            </a:r>
            <a:endParaRPr lang="en-US" b="1" dirty="0"/>
          </a:p>
        </p:txBody>
      </p:sp>
      <p:sp>
        <p:nvSpPr>
          <p:cNvPr id="7" name="Slide Number Placeholder 5"/>
          <p:cNvSpPr>
            <a:spLocks noGrp="1"/>
          </p:cNvSpPr>
          <p:nvPr>
            <p:ph type="sldNum" sz="quarter" idx="18"/>
          </p:nvPr>
        </p:nvSpPr>
        <p:spPr/>
        <p:txBody>
          <a:bodyPr/>
          <a:lstStyle>
            <a:lvl1pPr>
              <a:defRPr/>
            </a:lvl1pPr>
          </a:lstStyle>
          <a:p>
            <a:pPr>
              <a:defRPr/>
            </a:pPr>
            <a:fld id="{DE78B61D-3477-4845-9DF6-695E34DA1F91}" type="slidenum">
              <a:rPr lang="en-US"/>
              <a:pPr>
                <a:defRPr/>
              </a:pPr>
              <a:t>‹#›</a:t>
            </a:fld>
            <a:endParaRPr lang="en-US" dirty="0"/>
          </a:p>
        </p:txBody>
      </p:sp>
    </p:spTree>
    <p:extLst>
      <p:ext uri="{BB962C8B-B14F-4D97-AF65-F5344CB8AC3E}">
        <p14:creationId xmlns:p14="http://schemas.microsoft.com/office/powerpoint/2010/main" val="1154532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40404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242EC1BC-527F-4EDE-AAAB-04D3804A6C54}" type="datetime1">
              <a:rPr lang="en-US" smtClean="0"/>
              <a:t>4/26/2023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Mu2e Collaboration Meeting Calorimeter F. Raffaelli</a:t>
            </a:r>
            <a:endParaRPr lang="en-US" b="1" dirty="0"/>
          </a:p>
        </p:txBody>
      </p:sp>
      <p:sp>
        <p:nvSpPr>
          <p:cNvPr id="7" name="Slide Number Placeholder 5"/>
          <p:cNvSpPr>
            <a:spLocks noGrp="1"/>
          </p:cNvSpPr>
          <p:nvPr>
            <p:ph type="sldNum" sz="quarter" idx="12"/>
          </p:nvPr>
        </p:nvSpPr>
        <p:spPr/>
        <p:txBody>
          <a:bodyPr/>
          <a:lstStyle>
            <a:lvl1pPr>
              <a:defRPr/>
            </a:lvl1pPr>
          </a:lstStyle>
          <a:p>
            <a:pPr>
              <a:defRPr/>
            </a:pPr>
            <a:fld id="{AB4790FE-81D3-D341-890A-EF9117775F6C}" type="slidenum">
              <a:rPr lang="en-US"/>
              <a:pPr>
                <a:defRPr/>
              </a:pPr>
              <a:t>‹#›</a:t>
            </a:fld>
            <a:endParaRPr lang="en-US" dirty="0"/>
          </a:p>
        </p:txBody>
      </p:sp>
    </p:spTree>
    <p:extLst>
      <p:ext uri="{BB962C8B-B14F-4D97-AF65-F5344CB8AC3E}">
        <p14:creationId xmlns:p14="http://schemas.microsoft.com/office/powerpoint/2010/main" val="239485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2"/>
          </p:nvPr>
        </p:nvSpPr>
        <p:spPr>
          <a:xfrm>
            <a:off x="229365" y="4765101"/>
            <a:ext cx="4205476"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20"/>
          </p:nvPr>
        </p:nvSpPr>
        <p:spPr>
          <a:xfrm>
            <a:off x="6445250" y="6515100"/>
            <a:ext cx="1076325" cy="241300"/>
          </a:xfrm>
        </p:spPr>
        <p:txBody>
          <a:bodyPr/>
          <a:lstStyle>
            <a:lvl1pPr>
              <a:defRPr/>
            </a:lvl1pPr>
          </a:lstStyle>
          <a:p>
            <a:pPr>
              <a:defRPr/>
            </a:pPr>
            <a:fld id="{44446D3C-5B91-4219-B629-D3ED14743254}" type="datetime1">
              <a:rPr lang="en-US" smtClean="0"/>
              <a:t>4/26/2023</a:t>
            </a:fld>
            <a:endParaRPr lang="en-US" dirty="0"/>
          </a:p>
        </p:txBody>
      </p:sp>
      <p:sp>
        <p:nvSpPr>
          <p:cNvPr id="7" name="Footer Placeholder 4"/>
          <p:cNvSpPr>
            <a:spLocks noGrp="1"/>
          </p:cNvSpPr>
          <p:nvPr>
            <p:ph type="ftr" sz="quarter" idx="21"/>
          </p:nvPr>
        </p:nvSpPr>
        <p:spPr/>
        <p:txBody>
          <a:bodyPr/>
          <a:lstStyle>
            <a:lvl1pPr>
              <a:defRPr/>
            </a:lvl1pPr>
          </a:lstStyle>
          <a:p>
            <a:pPr>
              <a:defRPr/>
            </a:pPr>
            <a:r>
              <a:rPr lang="en-US"/>
              <a:t>Mu2e Collaboration Meeting Calorimeter F. Raffaelli</a:t>
            </a:r>
            <a:endParaRPr lang="en-US" b="1" dirty="0"/>
          </a:p>
        </p:txBody>
      </p:sp>
      <p:sp>
        <p:nvSpPr>
          <p:cNvPr id="8" name="Slide Number Placeholder 5"/>
          <p:cNvSpPr>
            <a:spLocks noGrp="1"/>
          </p:cNvSpPr>
          <p:nvPr>
            <p:ph type="sldNum" sz="quarter" idx="22"/>
          </p:nvPr>
        </p:nvSpPr>
        <p:spPr/>
        <p:txBody>
          <a:bodyPr/>
          <a:lstStyle>
            <a:lvl1pPr>
              <a:defRPr/>
            </a:lvl1pPr>
          </a:lstStyle>
          <a:p>
            <a:pPr>
              <a:defRPr/>
            </a:pPr>
            <a:fld id="{D5468A71-83C6-EF40-AD36-EC1683BCD1EF}" type="slidenum">
              <a:rPr lang="en-US"/>
              <a:pPr>
                <a:defRPr/>
              </a:pPr>
              <a:t>‹#›</a:t>
            </a:fld>
            <a:endParaRPr lang="en-US" dirty="0"/>
          </a:p>
        </p:txBody>
      </p:sp>
    </p:spTree>
    <p:extLst>
      <p:ext uri="{BB962C8B-B14F-4D97-AF65-F5344CB8AC3E}">
        <p14:creationId xmlns:p14="http://schemas.microsoft.com/office/powerpoint/2010/main" val="271488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xfrm>
            <a:off x="6445250" y="6515100"/>
            <a:ext cx="1076325" cy="241300"/>
          </a:xfrm>
        </p:spPr>
        <p:txBody>
          <a:bodyPr/>
          <a:lstStyle>
            <a:lvl1pPr>
              <a:defRPr/>
            </a:lvl1pPr>
          </a:lstStyle>
          <a:p>
            <a:pPr>
              <a:defRPr/>
            </a:pPr>
            <a:fld id="{BB4DB48A-451A-46A0-889A-C607B7A93FCC}" type="datetime1">
              <a:rPr lang="en-US" smtClean="0"/>
              <a:t>4/26/2023</a:t>
            </a:fld>
            <a:endParaRPr lang="en-US" dirty="0"/>
          </a:p>
        </p:txBody>
      </p:sp>
      <p:sp>
        <p:nvSpPr>
          <p:cNvPr id="4" name="Footer Placeholder 4"/>
          <p:cNvSpPr>
            <a:spLocks noGrp="1"/>
          </p:cNvSpPr>
          <p:nvPr>
            <p:ph type="ftr" sz="quarter" idx="15"/>
          </p:nvPr>
        </p:nvSpPr>
        <p:spPr/>
        <p:txBody>
          <a:bodyPr/>
          <a:lstStyle>
            <a:lvl1pPr>
              <a:defRPr/>
            </a:lvl1pPr>
          </a:lstStyle>
          <a:p>
            <a:pPr>
              <a:defRPr/>
            </a:pPr>
            <a:r>
              <a:rPr lang="en-US"/>
              <a:t>Mu2e Collaboration Meeting Calorimeter F. Raffaelli</a:t>
            </a:r>
            <a:endParaRPr lang="en-US" b="1" dirty="0"/>
          </a:p>
        </p:txBody>
      </p:sp>
      <p:sp>
        <p:nvSpPr>
          <p:cNvPr id="5" name="Slide Number Placeholder 5"/>
          <p:cNvSpPr>
            <a:spLocks noGrp="1"/>
          </p:cNvSpPr>
          <p:nvPr>
            <p:ph type="sldNum" sz="quarter" idx="16"/>
          </p:nvPr>
        </p:nvSpPr>
        <p:spPr/>
        <p:txBody>
          <a:bodyPr/>
          <a:lstStyle>
            <a:lvl1pPr>
              <a:defRPr/>
            </a:lvl1pPr>
          </a:lstStyle>
          <a:p>
            <a:pPr>
              <a:defRPr/>
            </a:pPr>
            <a:fld id="{5D92DCEB-21D2-CD4C-B55A-F3EADD9B8B6E}" type="slidenum">
              <a:rPr lang="en-US"/>
              <a:pPr>
                <a:defRPr/>
              </a:pPr>
              <a:t>‹#›</a:t>
            </a:fld>
            <a:endParaRPr lang="en-US" dirty="0"/>
          </a:p>
        </p:txBody>
      </p:sp>
    </p:spTree>
    <p:extLst>
      <p:ext uri="{BB962C8B-B14F-4D97-AF65-F5344CB8AC3E}">
        <p14:creationId xmlns:p14="http://schemas.microsoft.com/office/powerpoint/2010/main" val="3378516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40404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xfrm>
            <a:off x="6445250" y="6515100"/>
            <a:ext cx="1076325" cy="241300"/>
          </a:xfrm>
        </p:spPr>
        <p:txBody>
          <a:bodyPr/>
          <a:lstStyle>
            <a:lvl1pPr>
              <a:defRPr/>
            </a:lvl1pPr>
          </a:lstStyle>
          <a:p>
            <a:pPr>
              <a:defRPr/>
            </a:pPr>
            <a:fld id="{35183C3A-3BB9-41E4-90D8-DE0C47B47825}" type="datetime1">
              <a:rPr lang="en-US" smtClean="0"/>
              <a:t>4/26/2023</a:t>
            </a:fld>
            <a:endParaRPr lang="en-US" dirty="0"/>
          </a:p>
        </p:txBody>
      </p:sp>
      <p:sp>
        <p:nvSpPr>
          <p:cNvPr id="5" name="Footer Placeholder 4"/>
          <p:cNvSpPr>
            <a:spLocks noGrp="1"/>
          </p:cNvSpPr>
          <p:nvPr>
            <p:ph type="ftr" sz="quarter" idx="15"/>
          </p:nvPr>
        </p:nvSpPr>
        <p:spPr/>
        <p:txBody>
          <a:bodyPr/>
          <a:lstStyle>
            <a:lvl1pPr>
              <a:defRPr/>
            </a:lvl1pPr>
          </a:lstStyle>
          <a:p>
            <a:pPr>
              <a:defRPr/>
            </a:pPr>
            <a:r>
              <a:rPr lang="en-US"/>
              <a:t>Mu2e Collaboration Meeting Calorimeter F. Raffaelli</a:t>
            </a:r>
            <a:endParaRPr lang="en-US" b="1" dirty="0"/>
          </a:p>
        </p:txBody>
      </p:sp>
      <p:sp>
        <p:nvSpPr>
          <p:cNvPr id="6" name="Slide Number Placeholder 5"/>
          <p:cNvSpPr>
            <a:spLocks noGrp="1"/>
          </p:cNvSpPr>
          <p:nvPr>
            <p:ph type="sldNum" sz="quarter" idx="16"/>
          </p:nvPr>
        </p:nvSpPr>
        <p:spPr/>
        <p:txBody>
          <a:bodyPr/>
          <a:lstStyle>
            <a:lvl1pPr>
              <a:defRPr/>
            </a:lvl1pPr>
          </a:lstStyle>
          <a:p>
            <a:pPr>
              <a:defRPr/>
            </a:pPr>
            <a:fld id="{D89B2117-9F9F-7143-9723-4103C8BEA5E0}" type="slidenum">
              <a:rPr lang="en-US"/>
              <a:pPr>
                <a:defRPr/>
              </a:pPr>
              <a:t>‹#›</a:t>
            </a:fld>
            <a:endParaRPr lang="en-US" dirty="0"/>
          </a:p>
        </p:txBody>
      </p:sp>
    </p:spTree>
    <p:extLst>
      <p:ext uri="{BB962C8B-B14F-4D97-AF65-F5344CB8AC3E}">
        <p14:creationId xmlns:p14="http://schemas.microsoft.com/office/powerpoint/2010/main" val="142806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ithout Line">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445250" y="6515100"/>
            <a:ext cx="1076325" cy="241300"/>
          </a:xfrm>
        </p:spPr>
        <p:txBody>
          <a:bodyPr/>
          <a:lstStyle>
            <a:lvl1pPr>
              <a:defRPr/>
            </a:lvl1pPr>
          </a:lstStyle>
          <a:p>
            <a:pPr>
              <a:defRPr/>
            </a:pPr>
            <a:fld id="{6B8A9077-B1A9-47BE-8763-24C24C7B2D9B}" type="datetime1">
              <a:rPr lang="en-US" smtClean="0"/>
              <a:t>4/26/2023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Mu2e Collaboration Meeting Calorimeter F. Raffaelli</a:t>
            </a:r>
            <a:endParaRPr lang="en-US" b="1" dirty="0"/>
          </a:p>
        </p:txBody>
      </p:sp>
      <p:sp>
        <p:nvSpPr>
          <p:cNvPr id="8" name="Slide Number Placeholder 5"/>
          <p:cNvSpPr>
            <a:spLocks noGrp="1"/>
          </p:cNvSpPr>
          <p:nvPr>
            <p:ph type="sldNum" sz="quarter" idx="12"/>
          </p:nvPr>
        </p:nvSpPr>
        <p:spPr/>
        <p:txBody>
          <a:bodyPr/>
          <a:lstStyle>
            <a:lvl1pPr>
              <a:defRPr/>
            </a:lvl1pPr>
          </a:lstStyle>
          <a:p>
            <a:pPr>
              <a:defRPr/>
            </a:pPr>
            <a:fld id="{B6EB6373-8500-2042-A196-2287B72DC720}" type="slidenum">
              <a:rPr lang="en-US"/>
              <a:pPr>
                <a:defRPr/>
              </a:pPr>
              <a:t>‹#›</a:t>
            </a:fld>
            <a:endParaRPr lang="en-US" dirty="0"/>
          </a:p>
        </p:txBody>
      </p:sp>
    </p:spTree>
    <p:extLst>
      <p:ext uri="{BB962C8B-B14F-4D97-AF65-F5344CB8AC3E}">
        <p14:creationId xmlns:p14="http://schemas.microsoft.com/office/powerpoint/2010/main" val="3983690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5.emf"/><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lIns="0" tIns="0" rIns="0" bIns="0" anchor="t" anchorCtr="0"/>
          <a:lstStyle>
            <a:lvl1pPr marL="0" algn="r">
              <a:defRPr sz="900">
                <a:solidFill>
                  <a:srgbClr val="154D81"/>
                </a:solidFill>
                <a:latin typeface="Helvetica"/>
              </a:defRPr>
            </a:lvl1pPr>
          </a:lstStyle>
          <a:p>
            <a:pPr>
              <a:defRPr/>
            </a:pPr>
            <a:fld id="{02EF57E3-72EC-4867-BB37-DE4A2D4AA6C5}" type="datetime1">
              <a:rPr lang="en-US" smtClean="0"/>
              <a:t>4/26/2023</a:t>
            </a:fld>
            <a:endParaRPr lang="en-US" dirty="0"/>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154D81"/>
                </a:solidFill>
                <a:latin typeface="Helvetica"/>
              </a:defRPr>
            </a:lvl1pPr>
          </a:lstStyle>
          <a:p>
            <a:pPr>
              <a:defRPr/>
            </a:pPr>
            <a:r>
              <a:rPr lang="en-US"/>
              <a:t>Mu2e Collaboration Meeting Calorimeter F. Raffaelli</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lIns="0" tIns="0" rIns="0" bIns="0" anchor="t" anchorCtr="0"/>
          <a:lstStyle>
            <a:lvl1pPr marL="0" algn="l">
              <a:defRPr sz="900">
                <a:solidFill>
                  <a:srgbClr val="154D81"/>
                </a:solidFill>
                <a:latin typeface="Helvetica"/>
              </a:defRPr>
            </a:lvl1pPr>
          </a:lstStyle>
          <a:p>
            <a:pPr>
              <a:defRPr/>
            </a:pPr>
            <a:fld id="{762C15F7-22DB-1448-B34D-3F8D2909FD0C}" type="slidenum">
              <a:rPr lang="en-US"/>
              <a:pPr>
                <a:defRPr/>
              </a:pPr>
              <a:t>‹#›</a:t>
            </a:fld>
            <a:endParaRPr lang="en-US" dirty="0"/>
          </a:p>
        </p:txBody>
      </p:sp>
      <p:sp>
        <p:nvSpPr>
          <p:cNvPr id="4" name="TextBox 3"/>
          <p:cNvSpPr txBox="1"/>
          <p:nvPr userDrawn="1"/>
        </p:nvSpPr>
        <p:spPr>
          <a:xfrm>
            <a:off x="118529" y="6114990"/>
            <a:ext cx="840269" cy="400110"/>
          </a:xfrm>
          <a:prstGeom prst="rect">
            <a:avLst/>
          </a:prstGeom>
          <a:solidFill>
            <a:schemeClr val="bg1"/>
          </a:solidFill>
        </p:spPr>
        <p:txBody>
          <a:bodyPr wrap="none" rtlCol="0">
            <a:spAutoFit/>
          </a:bodyPr>
          <a:lstStyle/>
          <a:p>
            <a:r>
              <a:rPr lang="en-US" sz="2000" b="1" i="0" dirty="0">
                <a:solidFill>
                  <a:schemeClr val="tx2"/>
                </a:solidFill>
                <a:latin typeface="Helvetica"/>
                <a:cs typeface="Helvetica"/>
              </a:rPr>
              <a:t>Mu2e</a:t>
            </a:r>
          </a:p>
        </p:txBody>
      </p:sp>
    </p:spTree>
  </p:cSld>
  <p:clrMap bg1="lt1" tx1="dk1" bg2="lt2" tx2="dk2" accent1="accent1" accent2="accent2" accent3="accent3" accent4="accent4" accent5="accent5" accent6="accent6" hlink="hlink" folHlink="folHlink"/>
  <p:sldLayoutIdLst>
    <p:sldLayoutId id="2147483999" r:id="rId1"/>
    <p:sldLayoutId id="2147484000" r:id="rId2"/>
    <p:sldLayoutId id="2147483996" r:id="rId3"/>
    <p:sldLayoutId id="2147483997" r:id="rId4"/>
    <p:sldLayoutId id="2147483998" r:id="rId5"/>
  </p:sldLayoutIdLst>
  <p:hf sldNum="0" hdr="0"/>
  <p:txStyles>
    <p:titleStyle>
      <a:lvl1pPr algn="l" defTabSz="457200" rtl="0" eaLnBrk="1" fontAlgn="base" hangingPunct="1">
        <a:spcBef>
          <a:spcPct val="0"/>
        </a:spcBef>
        <a:spcAft>
          <a:spcPct val="0"/>
        </a:spcAft>
        <a:defRPr sz="1700" b="1" kern="1200">
          <a:solidFill>
            <a:srgbClr val="074184"/>
          </a:solidFill>
          <a:latin typeface="Helvetica"/>
          <a:ea typeface="ＭＳ Ｐゴシック"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595959"/>
          </a:solidFill>
          <a:latin typeface="Helvetica"/>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595959"/>
          </a:solidFill>
          <a:latin typeface="Helvetica"/>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1400" kern="1200">
          <a:solidFill>
            <a:srgbClr val="595959"/>
          </a:solidFill>
          <a:latin typeface="Helvetica"/>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1200" kern="1200">
          <a:solidFill>
            <a:srgbClr val="595959"/>
          </a:solidFill>
          <a:latin typeface="Helvetica"/>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1200" kern="1200">
          <a:solidFill>
            <a:srgbClr val="595959"/>
          </a:solidFill>
          <a:latin typeface="Helvetica"/>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defTabSz="914400">
              <a:defRPr sz="900">
                <a:solidFill>
                  <a:srgbClr val="154D81"/>
                </a:solidFill>
                <a:latin typeface="Helvetica" charset="0"/>
                <a:cs typeface="Helvetica" charset="0"/>
              </a:defRPr>
            </a:lvl1pPr>
          </a:lstStyle>
          <a:p>
            <a:pPr>
              <a:defRPr/>
            </a:pPr>
            <a:fld id="{29160AE3-F9C8-460A-AB4F-8F7CAF14088C}" type="datetime1">
              <a:rPr lang="en-US" smtClean="0"/>
              <a:t>4/26/2023</a:t>
            </a:fld>
            <a:endParaRPr lang="en-US" dirty="0"/>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154D81"/>
                </a:solidFill>
                <a:latin typeface="Helvetica" charset="0"/>
              </a:defRPr>
            </a:lvl1pPr>
          </a:lstStyle>
          <a:p>
            <a:pPr>
              <a:defRPr/>
            </a:pPr>
            <a:r>
              <a:rPr lang="en-US"/>
              <a:t>Mu2e Collaboration Meeting Calorimeter F. Raffaelli</a:t>
            </a:r>
            <a:endParaRPr lang="en-US" b="1" dirty="0"/>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154D81"/>
                </a:solidFill>
                <a:latin typeface="Helvetica" charset="0"/>
              </a:defRPr>
            </a:lvl1pPr>
          </a:lstStyle>
          <a:p>
            <a:pPr>
              <a:defRPr/>
            </a:pPr>
            <a:fld id="{ABC452BA-E2D2-7F48-9628-85048FBCF9B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Lst>
  <p:hf sldNum="0" hdr="0"/>
  <p:txStyles>
    <p:titleStyle>
      <a:lvl1pPr algn="l" defTabSz="457200" rtl="0" eaLnBrk="0" fontAlgn="base" hangingPunct="0">
        <a:spcBef>
          <a:spcPct val="0"/>
        </a:spcBef>
        <a:spcAft>
          <a:spcPct val="0"/>
        </a:spcAft>
        <a:defRPr sz="1700" b="1" kern="1200">
          <a:solidFill>
            <a:srgbClr val="2E5286"/>
          </a:solidFill>
          <a:latin typeface="Helvetica"/>
          <a:ea typeface="ＭＳ Ｐゴシック"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kern="1200">
          <a:solidFill>
            <a:srgbClr val="7F7F7F"/>
          </a:solidFill>
          <a:latin typeface="Helvetica"/>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1600" kern="1200">
          <a:solidFill>
            <a:srgbClr val="7F7F7F"/>
          </a:solidFill>
          <a:latin typeface="Helvetica"/>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1400" kern="1200">
          <a:solidFill>
            <a:srgbClr val="7F7F7F"/>
          </a:solidFill>
          <a:latin typeface="Helvetica"/>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1200" kern="1200">
          <a:solidFill>
            <a:srgbClr val="7F7F7F"/>
          </a:solidFill>
          <a:latin typeface="Helvetica"/>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1200" kern="1200">
          <a:solidFill>
            <a:srgbClr val="7F7F7F"/>
          </a:solidFill>
          <a:latin typeface="Helvetica"/>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9349" y="112311"/>
            <a:ext cx="8944651" cy="646331"/>
          </a:xfrm>
          <a:prstGeom prst="rect">
            <a:avLst/>
          </a:prstGeom>
          <a:noFill/>
        </p:spPr>
        <p:txBody>
          <a:bodyPr wrap="square" rtlCol="0">
            <a:spAutoFit/>
          </a:bodyPr>
          <a:lstStyle/>
          <a:p>
            <a:pPr algn="ctr"/>
            <a:r>
              <a:rPr lang="en-US" sz="3600" dirty="0"/>
              <a:t>Status of mu2e calorimeter cooling station.</a:t>
            </a:r>
          </a:p>
        </p:txBody>
      </p:sp>
      <p:sp>
        <p:nvSpPr>
          <p:cNvPr id="2" name="TextBox 1"/>
          <p:cNvSpPr txBox="1"/>
          <p:nvPr/>
        </p:nvSpPr>
        <p:spPr>
          <a:xfrm>
            <a:off x="199349" y="1646710"/>
            <a:ext cx="9079832" cy="1938992"/>
          </a:xfrm>
          <a:prstGeom prst="rect">
            <a:avLst/>
          </a:prstGeom>
          <a:noFill/>
        </p:spPr>
        <p:txBody>
          <a:bodyPr wrap="square" rtlCol="0">
            <a:spAutoFit/>
          </a:bodyPr>
          <a:lstStyle/>
          <a:p>
            <a:pPr marL="342900" indent="-342900" algn="just">
              <a:buFont typeface="Arial" panose="020B0604020202020204" pitchFamily="34" charset="0"/>
              <a:buChar char="•"/>
            </a:pPr>
            <a:r>
              <a:rPr lang="en-US" sz="3200" dirty="0"/>
              <a:t>Status of the cooling station specifications.</a:t>
            </a:r>
          </a:p>
          <a:p>
            <a:pPr marL="342900" indent="-342900" algn="just">
              <a:buFont typeface="Arial" panose="020B0604020202020204" pitchFamily="34" charset="0"/>
              <a:buChar char="•"/>
            </a:pPr>
            <a:r>
              <a:rPr lang="en-US" sz="3200" dirty="0">
                <a:solidFill>
                  <a:srgbClr val="000000"/>
                </a:solidFill>
                <a:latin typeface="Calibri" panose="020F0502020204030204" pitchFamily="34" charset="0"/>
                <a:cs typeface="Calibri" panose="020F0502020204030204" pitchFamily="34" charset="0"/>
              </a:rPr>
              <a:t>Concerning on cooling fluid.</a:t>
            </a:r>
            <a:endParaRPr lang="en-US" sz="3200" b="0" i="0" u="none" strike="noStrike" baseline="0" dirty="0">
              <a:solidFill>
                <a:srgbClr val="000000"/>
              </a:solidFill>
              <a:latin typeface="Calibri" panose="020F0502020204030204" pitchFamily="34" charset="0"/>
              <a:cs typeface="Calibri" panose="020F0502020204030204" pitchFamily="34" charset="0"/>
            </a:endParaRPr>
          </a:p>
          <a:p>
            <a:pPr algn="just"/>
            <a:r>
              <a:rPr lang="en-US" sz="3200" b="0" i="0" u="none" strike="noStrike" baseline="0" dirty="0">
                <a:solidFill>
                  <a:srgbClr val="000000"/>
                </a:solidFill>
                <a:latin typeface="Calibri" panose="020F0502020204030204" pitchFamily="34" charset="0"/>
                <a:cs typeface="Calibri" panose="020F0502020204030204" pitchFamily="34" charset="0"/>
              </a:rPr>
              <a:t>• Conclusions </a:t>
            </a:r>
            <a:r>
              <a:rPr lang="en-US" sz="3200" dirty="0">
                <a:latin typeface="Calibri" panose="020F0502020204030204" pitchFamily="34" charset="0"/>
                <a:cs typeface="Calibri" panose="020F0502020204030204" pitchFamily="34" charset="0"/>
              </a:rPr>
              <a:t>. </a:t>
            </a:r>
          </a:p>
          <a:p>
            <a:pPr algn="just"/>
            <a:endParaRPr lang="en-US" dirty="0"/>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1EE2F14B-1D63-44E6-9CE1-738324C6AB5E}"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5" name="TextBox 4">
            <a:extLst>
              <a:ext uri="{FF2B5EF4-FFF2-40B4-BE49-F238E27FC236}">
                <a16:creationId xmlns:a16="http://schemas.microsoft.com/office/drawing/2014/main" id="{F9CDD801-218E-5A8E-CF59-FC1C173C7C31}"/>
              </a:ext>
            </a:extLst>
          </p:cNvPr>
          <p:cNvSpPr txBox="1"/>
          <p:nvPr/>
        </p:nvSpPr>
        <p:spPr>
          <a:xfrm>
            <a:off x="2720898" y="812740"/>
            <a:ext cx="2472985" cy="769441"/>
          </a:xfrm>
          <a:prstGeom prst="rect">
            <a:avLst/>
          </a:prstGeom>
          <a:noFill/>
        </p:spPr>
        <p:txBody>
          <a:bodyPr wrap="none" rtlCol="0">
            <a:spAutoFit/>
          </a:bodyPr>
          <a:lstStyle/>
          <a:p>
            <a:r>
              <a:rPr lang="en-US" sz="4400" dirty="0"/>
              <a:t>Summary.</a:t>
            </a:r>
          </a:p>
        </p:txBody>
      </p:sp>
    </p:spTree>
    <p:extLst>
      <p:ext uri="{BB962C8B-B14F-4D97-AF65-F5344CB8AC3E}">
        <p14:creationId xmlns:p14="http://schemas.microsoft.com/office/powerpoint/2010/main" val="1446924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solidFill>
                  <a:srgbClr val="000000"/>
                </a:solidFill>
                <a:latin typeface="Calibri" panose="020F0502020204030204" pitchFamily="34" charset="0"/>
                <a:cs typeface="Calibri" panose="020F0502020204030204" pitchFamily="34" charset="0"/>
              </a:rPr>
              <a:t>Concerning on cooling fluid.</a:t>
            </a:r>
            <a:endParaRPr lang="en-US" sz="3600" b="0" i="0" u="none" strike="noStrike" baseline="0" dirty="0">
              <a:solidFill>
                <a:srgbClr val="000000"/>
              </a:solidFill>
              <a:latin typeface="Calibri" panose="020F0502020204030204" pitchFamily="34" charset="0"/>
              <a:cs typeface="Calibri" panose="020F0502020204030204" pitchFamily="34" charset="0"/>
            </a:endParaRP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20184084-CC45-4D0B-9F45-FA65E6E18B6F}"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pic>
        <p:nvPicPr>
          <p:cNvPr id="12" name="Picture 11">
            <a:extLst>
              <a:ext uri="{FF2B5EF4-FFF2-40B4-BE49-F238E27FC236}">
                <a16:creationId xmlns:a16="http://schemas.microsoft.com/office/drawing/2014/main" id="{C24A2F5A-DCF2-52B6-90AD-A9EBD280A9B2}"/>
              </a:ext>
            </a:extLst>
          </p:cNvPr>
          <p:cNvPicPr>
            <a:picLocks noChangeAspect="1"/>
          </p:cNvPicPr>
          <p:nvPr/>
        </p:nvPicPr>
        <p:blipFill>
          <a:blip r:embed="rId2"/>
          <a:stretch>
            <a:fillRect/>
          </a:stretch>
        </p:blipFill>
        <p:spPr>
          <a:xfrm>
            <a:off x="0" y="825819"/>
            <a:ext cx="7184572" cy="5456015"/>
          </a:xfrm>
          <a:prstGeom prst="rect">
            <a:avLst/>
          </a:prstGeom>
        </p:spPr>
      </p:pic>
      <p:sp>
        <p:nvSpPr>
          <p:cNvPr id="2" name="TextBox 1">
            <a:extLst>
              <a:ext uri="{FF2B5EF4-FFF2-40B4-BE49-F238E27FC236}">
                <a16:creationId xmlns:a16="http://schemas.microsoft.com/office/drawing/2014/main" id="{650EA7E1-C4AC-E516-2536-27E3807C3A85}"/>
              </a:ext>
            </a:extLst>
          </p:cNvPr>
          <p:cNvSpPr txBox="1"/>
          <p:nvPr/>
        </p:nvSpPr>
        <p:spPr>
          <a:xfrm>
            <a:off x="7079810" y="910742"/>
            <a:ext cx="2064190" cy="2462213"/>
          </a:xfrm>
          <a:prstGeom prst="rect">
            <a:avLst/>
          </a:prstGeom>
          <a:noFill/>
        </p:spPr>
        <p:txBody>
          <a:bodyPr wrap="square" rtlCol="0">
            <a:spAutoFit/>
          </a:bodyPr>
          <a:lstStyle/>
          <a:p>
            <a:r>
              <a:rPr lang="en-US" sz="1400" dirty="0">
                <a:effectLst/>
                <a:latin typeface="Times New Roman" panose="02020603050405020304" pitchFamily="18" charset="0"/>
              </a:rPr>
              <a:t>In comparing different fluids (given the same</a:t>
            </a:r>
            <a:br>
              <a:rPr lang="en-US" sz="1400" dirty="0"/>
            </a:br>
            <a:r>
              <a:rPr lang="en-US" sz="1400" dirty="0">
                <a:effectLst/>
                <a:latin typeface="Times New Roman" panose="02020603050405020304" pitchFamily="18" charset="0"/>
              </a:rPr>
              <a:t>velocity, diameter of tube, and temperature change of the liquid during the heat transfer process) a fluid with twice the heat transfer factor of a second fluid can transfer twice the energy of the second fluid.</a:t>
            </a:r>
            <a:endParaRPr lang="en-US" sz="1400" dirty="0"/>
          </a:p>
        </p:txBody>
      </p:sp>
    </p:spTree>
    <p:extLst>
      <p:ext uri="{BB962C8B-B14F-4D97-AF65-F5344CB8AC3E}">
        <p14:creationId xmlns:p14="http://schemas.microsoft.com/office/powerpoint/2010/main" val="1506534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solidFill>
                  <a:srgbClr val="000000"/>
                </a:solidFill>
                <a:latin typeface="Calibri" panose="020F0502020204030204" pitchFamily="34" charset="0"/>
                <a:cs typeface="Calibri" panose="020F0502020204030204" pitchFamily="34" charset="0"/>
              </a:rPr>
              <a:t>Concerning on cooling fluid.</a:t>
            </a:r>
            <a:endParaRPr lang="en-US" sz="3600" b="0" i="0" u="none" strike="noStrike" baseline="0" dirty="0">
              <a:solidFill>
                <a:srgbClr val="000000"/>
              </a:solidFill>
              <a:latin typeface="Calibri" panose="020F0502020204030204" pitchFamily="34" charset="0"/>
              <a:cs typeface="Calibri" panose="020F0502020204030204" pitchFamily="34" charset="0"/>
            </a:endParaRP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9BC4B5AC-E215-40A6-931C-B9D6345561FB}"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pic>
        <p:nvPicPr>
          <p:cNvPr id="5" name="Picture 4">
            <a:extLst>
              <a:ext uri="{FF2B5EF4-FFF2-40B4-BE49-F238E27FC236}">
                <a16:creationId xmlns:a16="http://schemas.microsoft.com/office/drawing/2014/main" id="{3FD7BF6F-4E04-E7C6-EDD9-8CE5C70DAA11}"/>
              </a:ext>
            </a:extLst>
          </p:cNvPr>
          <p:cNvPicPr>
            <a:picLocks noChangeAspect="1"/>
          </p:cNvPicPr>
          <p:nvPr/>
        </p:nvPicPr>
        <p:blipFill>
          <a:blip r:embed="rId2"/>
          <a:stretch>
            <a:fillRect/>
          </a:stretch>
        </p:blipFill>
        <p:spPr>
          <a:xfrm>
            <a:off x="0" y="916993"/>
            <a:ext cx="6499419" cy="5325186"/>
          </a:xfrm>
          <a:prstGeom prst="rect">
            <a:avLst/>
          </a:prstGeom>
        </p:spPr>
      </p:pic>
      <p:sp>
        <p:nvSpPr>
          <p:cNvPr id="7" name="TextBox 6">
            <a:extLst>
              <a:ext uri="{FF2B5EF4-FFF2-40B4-BE49-F238E27FC236}">
                <a16:creationId xmlns:a16="http://schemas.microsoft.com/office/drawing/2014/main" id="{8AC3EF0C-6C1A-AD91-0358-2423BDD2B6EE}"/>
              </a:ext>
            </a:extLst>
          </p:cNvPr>
          <p:cNvSpPr txBox="1"/>
          <p:nvPr/>
        </p:nvSpPr>
        <p:spPr>
          <a:xfrm>
            <a:off x="6366537" y="1175983"/>
            <a:ext cx="2840837" cy="1077218"/>
          </a:xfrm>
          <a:prstGeom prst="rect">
            <a:avLst/>
          </a:prstGeom>
          <a:noFill/>
        </p:spPr>
        <p:txBody>
          <a:bodyPr wrap="square">
            <a:spAutoFit/>
          </a:bodyPr>
          <a:lstStyle/>
          <a:p>
            <a:r>
              <a:rPr lang="en-US" sz="1600" dirty="0">
                <a:effectLst/>
                <a:latin typeface="Times New Roman" panose="02020603050405020304" pitchFamily="18" charset="0"/>
              </a:rPr>
              <a:t>lower pressure drop factor relates to reduced frictional loses for the same fluid velocity and tube geometry.</a:t>
            </a:r>
            <a:endParaRPr lang="en-US" sz="1600" dirty="0"/>
          </a:p>
        </p:txBody>
      </p:sp>
    </p:spTree>
    <p:extLst>
      <p:ext uri="{BB962C8B-B14F-4D97-AF65-F5344CB8AC3E}">
        <p14:creationId xmlns:p14="http://schemas.microsoft.com/office/powerpoint/2010/main" val="2009573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B4F4170E-F7C0-4B81-884C-8137B0F1AC4F}"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5" name="TextBox 4">
            <a:extLst>
              <a:ext uri="{FF2B5EF4-FFF2-40B4-BE49-F238E27FC236}">
                <a16:creationId xmlns:a16="http://schemas.microsoft.com/office/drawing/2014/main" id="{469E5F93-0F23-400D-ADFC-BC2DCA91C407}"/>
              </a:ext>
            </a:extLst>
          </p:cNvPr>
          <p:cNvSpPr txBox="1"/>
          <p:nvPr/>
        </p:nvSpPr>
        <p:spPr>
          <a:xfrm>
            <a:off x="39329" y="2276459"/>
            <a:ext cx="9065342" cy="707886"/>
          </a:xfrm>
          <a:prstGeom prst="rect">
            <a:avLst/>
          </a:prstGeom>
          <a:noFill/>
        </p:spPr>
        <p:txBody>
          <a:bodyPr wrap="square">
            <a:spAutoFit/>
          </a:bodyPr>
          <a:lstStyle/>
          <a:p>
            <a:pPr marL="0" marR="0"/>
            <a:r>
              <a:rPr lang="en-US" sz="2000" dirty="0"/>
              <a:t>We received the follow message </a:t>
            </a:r>
            <a:r>
              <a:rPr lang="en-US" sz="2000" dirty="0">
                <a:solidFill>
                  <a:srgbClr val="FF0000"/>
                </a:solidFill>
              </a:rPr>
              <a:t>(10/01/2023). </a:t>
            </a:r>
            <a:r>
              <a:rPr lang="en-US" sz="2000" dirty="0"/>
              <a:t>It say that 3M is pulling out form the market these family of fluids from 2025. See the written link below.</a:t>
            </a:r>
            <a:endParaRPr lang="en-US" sz="20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C2946C1D-059F-8544-A24C-5742A1456710}"/>
              </a:ext>
            </a:extLst>
          </p:cNvPr>
          <p:cNvSpPr txBox="1"/>
          <p:nvPr/>
        </p:nvSpPr>
        <p:spPr>
          <a:xfrm>
            <a:off x="362139" y="184269"/>
            <a:ext cx="8123100" cy="461665"/>
          </a:xfrm>
          <a:prstGeom prst="rect">
            <a:avLst/>
          </a:prstGeom>
          <a:noFill/>
        </p:spPr>
        <p:txBody>
          <a:bodyPr wrap="square">
            <a:spAutoFit/>
          </a:bodyPr>
          <a:lstStyle/>
          <a:p>
            <a:pPr algn="ctr"/>
            <a:r>
              <a:rPr lang="en-US" sz="2400" dirty="0">
                <a:solidFill>
                  <a:srgbClr val="000000"/>
                </a:solidFill>
                <a:latin typeface="Calibri" panose="020F0502020204030204" pitchFamily="34" charset="0"/>
                <a:cs typeface="Calibri" panose="020F0502020204030204" pitchFamily="34" charset="0"/>
              </a:rPr>
              <a:t>Concerning on cooling fluid.</a:t>
            </a:r>
            <a:endParaRPr lang="en-US" sz="2400" b="0" i="0" u="none" strike="noStrike" baseline="0" dirty="0">
              <a:solidFill>
                <a:srgbClr val="000000"/>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37081229-A2BB-232A-59BF-714072B5627F}"/>
              </a:ext>
            </a:extLst>
          </p:cNvPr>
          <p:cNvSpPr txBox="1"/>
          <p:nvPr/>
        </p:nvSpPr>
        <p:spPr>
          <a:xfrm>
            <a:off x="39329" y="857767"/>
            <a:ext cx="8941709" cy="1200329"/>
          </a:xfrm>
          <a:prstGeom prst="rect">
            <a:avLst/>
          </a:prstGeom>
          <a:noFill/>
        </p:spPr>
        <p:txBody>
          <a:bodyPr wrap="square">
            <a:spAutoFit/>
          </a:bodyPr>
          <a:lstStyle/>
          <a:p>
            <a:r>
              <a:rPr lang="en-US" dirty="0"/>
              <a:t>After several iteration with the 3M representative. 3M suggest to use the </a:t>
            </a:r>
            <a:r>
              <a:rPr lang="en-US" dirty="0" err="1"/>
              <a:t>Novec</a:t>
            </a:r>
            <a:r>
              <a:rPr lang="en-US" dirty="0"/>
              <a:t> 7100. We started contacting the 3M at </a:t>
            </a:r>
            <a:r>
              <a:rPr lang="en-US" dirty="0">
                <a:solidFill>
                  <a:srgbClr val="FF0000"/>
                </a:solidFill>
              </a:rPr>
              <a:t>the end of June 2022.</a:t>
            </a:r>
          </a:p>
        </p:txBody>
      </p:sp>
      <p:sp>
        <p:nvSpPr>
          <p:cNvPr id="11" name="Rectangle 1">
            <a:extLst>
              <a:ext uri="{FF2B5EF4-FFF2-40B4-BE49-F238E27FC236}">
                <a16:creationId xmlns:a16="http://schemas.microsoft.com/office/drawing/2014/main" id="{E30BDCE8-2B3F-3E29-8E73-F612D10DC0AA}"/>
              </a:ext>
            </a:extLst>
          </p:cNvPr>
          <p:cNvSpPr>
            <a:spLocks noChangeArrowheads="1"/>
          </p:cNvSpPr>
          <p:nvPr/>
        </p:nvSpPr>
        <p:spPr bwMode="auto">
          <a:xfrm>
            <a:off x="144855" y="3703624"/>
            <a:ext cx="883618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latin typeface="Arial Unicode MS"/>
              </a:rPr>
              <a:t>T</a:t>
            </a:r>
            <a:r>
              <a:rPr kumimoji="0" lang="en-US" altLang="en-US" sz="2000" b="0" i="0" u="none" strike="noStrike" cap="none" normalizeH="0" baseline="0" dirty="0">
                <a:ln>
                  <a:noFill/>
                </a:ln>
                <a:solidFill>
                  <a:schemeClr val="tx1"/>
                </a:solidFill>
                <a:effectLst/>
                <a:latin typeface="Arial Unicode MS"/>
              </a:rPr>
              <a:t>he patent for the production of these fluids has expired</a:t>
            </a:r>
            <a:r>
              <a:rPr lang="en-US" altLang="en-US" sz="2000" dirty="0">
                <a:latin typeface="Arial Unicode MS"/>
              </a:rPr>
              <a:t>. There are other companies that now are producing these fluids.</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0749AD4A-C977-A6F4-31E9-E7CB571B8DDD}"/>
              </a:ext>
            </a:extLst>
          </p:cNvPr>
          <p:cNvSpPr txBox="1"/>
          <p:nvPr/>
        </p:nvSpPr>
        <p:spPr>
          <a:xfrm>
            <a:off x="92092" y="2967697"/>
            <a:ext cx="8959816" cy="600164"/>
          </a:xfrm>
          <a:prstGeom prst="rect">
            <a:avLst/>
          </a:prstGeom>
          <a:noFill/>
        </p:spPr>
        <p:txBody>
          <a:bodyPr wrap="square">
            <a:spAutoFit/>
          </a:bodyPr>
          <a:lstStyle/>
          <a:p>
            <a:r>
              <a:rPr lang="en-US" sz="1100" dirty="0">
                <a:solidFill>
                  <a:schemeClr val="tx2">
                    <a:lumMod val="60000"/>
                    <a:lumOff val="40000"/>
                  </a:schemeClr>
                </a:solidFill>
              </a:rPr>
              <a:t>https://urldefense.proofpoint.com/v2/url?u=https-3A__news.3m.com_2022-2D12-2D20-2D3M-2Dto-2DExit-2DPFAS-2DManufacturing-2Dby-2Dthe-2DEnd2Dof2D2025&amp;d=DwMFAg&amp;c=gRgGjJ3BkIsb5y6s49QqsA&amp;r=C1c2SP7lm8tmVU466Gc9vg&amp;m=2YDzWpmHs9SOgSo_F6HL6v5yruD0STfOfp519X7sFAZ1dEf0sJyb_POutqVunSvG&amp;s=DN2nBCk-95kmwCXn5ylJZ0JIANZzMp-ESqOf_6Gann4&amp;e=</a:t>
            </a:r>
          </a:p>
        </p:txBody>
      </p:sp>
      <p:sp>
        <p:nvSpPr>
          <p:cNvPr id="14" name="TextBox 13">
            <a:extLst>
              <a:ext uri="{FF2B5EF4-FFF2-40B4-BE49-F238E27FC236}">
                <a16:creationId xmlns:a16="http://schemas.microsoft.com/office/drawing/2014/main" id="{06383DCF-E802-AE8F-03DF-211B9DCD5443}"/>
              </a:ext>
            </a:extLst>
          </p:cNvPr>
          <p:cNvSpPr txBox="1"/>
          <p:nvPr/>
        </p:nvSpPr>
        <p:spPr>
          <a:xfrm>
            <a:off x="39330" y="4822163"/>
            <a:ext cx="8941708" cy="1200329"/>
          </a:xfrm>
          <a:prstGeom prst="rect">
            <a:avLst/>
          </a:prstGeom>
          <a:noFill/>
        </p:spPr>
        <p:txBody>
          <a:bodyPr wrap="square" rtlCol="0">
            <a:spAutoFit/>
          </a:bodyPr>
          <a:lstStyle/>
          <a:p>
            <a:r>
              <a:rPr lang="en-US" dirty="0"/>
              <a:t>I don’t know the USA situation regarding these fluids. </a:t>
            </a:r>
            <a:r>
              <a:rPr kumimoji="0" lang="en-US" altLang="en-US" sz="2400" b="0" i="0" u="none" strike="noStrike" cap="none" normalizeH="0" baseline="0" dirty="0">
                <a:ln>
                  <a:noFill/>
                </a:ln>
                <a:solidFill>
                  <a:schemeClr val="tx1"/>
                </a:solidFill>
                <a:effectLst/>
                <a:latin typeface="Arial Unicode MS"/>
              </a:rPr>
              <a:t>we must inform ourselves as soon as possible</a:t>
            </a:r>
            <a:endParaRPr kumimoji="0" lang="en-US" altLang="en-US" sz="800" b="0" i="0" u="none" strike="noStrike" cap="none" normalizeH="0" baseline="0" dirty="0">
              <a:ln>
                <a:noFill/>
              </a:ln>
              <a:solidFill>
                <a:schemeClr val="tx1"/>
              </a:solidFill>
              <a:effectLst/>
            </a:endParaRPr>
          </a:p>
          <a:p>
            <a:endParaRPr lang="en-US" dirty="0"/>
          </a:p>
        </p:txBody>
      </p:sp>
    </p:spTree>
    <p:extLst>
      <p:ext uri="{BB962C8B-B14F-4D97-AF65-F5344CB8AC3E}">
        <p14:creationId xmlns:p14="http://schemas.microsoft.com/office/powerpoint/2010/main" val="2837194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B4F4170E-F7C0-4B81-884C-8137B0F1AC4F}"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5" name="TextBox 4">
            <a:extLst>
              <a:ext uri="{FF2B5EF4-FFF2-40B4-BE49-F238E27FC236}">
                <a16:creationId xmlns:a16="http://schemas.microsoft.com/office/drawing/2014/main" id="{469E5F93-0F23-400D-ADFC-BC2DCA91C407}"/>
              </a:ext>
            </a:extLst>
          </p:cNvPr>
          <p:cNvSpPr txBox="1"/>
          <p:nvPr/>
        </p:nvSpPr>
        <p:spPr>
          <a:xfrm>
            <a:off x="186812" y="902823"/>
            <a:ext cx="9065342" cy="1323439"/>
          </a:xfrm>
          <a:prstGeom prst="rect">
            <a:avLst/>
          </a:prstGeom>
          <a:noFill/>
        </p:spPr>
        <p:txBody>
          <a:bodyPr wrap="square">
            <a:spAutoFit/>
          </a:bodyPr>
          <a:lstStyle/>
          <a:p>
            <a:pPr marL="0" marR="0"/>
            <a:r>
              <a:rPr lang="en-US" sz="2000" dirty="0">
                <a:effectLst/>
                <a:latin typeface="Times New Roman" panose="02020603050405020304" pitchFamily="18" charset="0"/>
                <a:ea typeface="Times New Roman" panose="02020603050405020304" pitchFamily="18" charset="0"/>
              </a:rPr>
              <a:t>They all contain carbon-fluorine bonds, which are one of the strongest chemical bonds in organic chemistry. This means that they resist degradation when used and also in the environment. Most PFASs are also easily transported in the environment covering long distances away from the source of their release. </a:t>
            </a:r>
          </a:p>
        </p:txBody>
      </p:sp>
      <p:sp>
        <p:nvSpPr>
          <p:cNvPr id="7" name="TextBox 6">
            <a:extLst>
              <a:ext uri="{FF2B5EF4-FFF2-40B4-BE49-F238E27FC236}">
                <a16:creationId xmlns:a16="http://schemas.microsoft.com/office/drawing/2014/main" id="{C2946C1D-059F-8544-A24C-5742A1456710}"/>
              </a:ext>
            </a:extLst>
          </p:cNvPr>
          <p:cNvSpPr txBox="1"/>
          <p:nvPr/>
        </p:nvSpPr>
        <p:spPr>
          <a:xfrm>
            <a:off x="362139" y="184269"/>
            <a:ext cx="8123100" cy="461665"/>
          </a:xfrm>
          <a:prstGeom prst="rect">
            <a:avLst/>
          </a:prstGeom>
          <a:noFill/>
        </p:spPr>
        <p:txBody>
          <a:bodyPr wrap="square">
            <a:spAutoFit/>
          </a:bodyPr>
          <a:lstStyle/>
          <a:p>
            <a:pPr marL="0" marR="0"/>
            <a:r>
              <a:rPr lang="en-US" sz="2400" b="1" dirty="0">
                <a:effectLst/>
                <a:latin typeface="Times New Roman" panose="02020603050405020304" pitchFamily="18" charset="0"/>
                <a:ea typeface="Times New Roman" panose="02020603050405020304" pitchFamily="18" charset="0"/>
              </a:rPr>
              <a:t>Per- and polyfluoroalkyl substances (PFASs) </a:t>
            </a:r>
          </a:p>
        </p:txBody>
      </p:sp>
      <p:pic>
        <p:nvPicPr>
          <p:cNvPr id="10" name="Picture 9">
            <a:extLst>
              <a:ext uri="{FF2B5EF4-FFF2-40B4-BE49-F238E27FC236}">
                <a16:creationId xmlns:a16="http://schemas.microsoft.com/office/drawing/2014/main" id="{EC7D998C-EC7C-50E2-E87E-F22BFA28DB43}"/>
              </a:ext>
            </a:extLst>
          </p:cNvPr>
          <p:cNvPicPr>
            <a:picLocks noChangeAspect="1"/>
          </p:cNvPicPr>
          <p:nvPr/>
        </p:nvPicPr>
        <p:blipFill>
          <a:blip r:embed="rId2"/>
          <a:stretch>
            <a:fillRect/>
          </a:stretch>
        </p:blipFill>
        <p:spPr>
          <a:xfrm>
            <a:off x="1331042" y="2226262"/>
            <a:ext cx="6481916" cy="3909306"/>
          </a:xfrm>
          <a:prstGeom prst="rect">
            <a:avLst/>
          </a:prstGeom>
        </p:spPr>
      </p:pic>
      <p:sp>
        <p:nvSpPr>
          <p:cNvPr id="6" name="TextBox 5">
            <a:extLst>
              <a:ext uri="{FF2B5EF4-FFF2-40B4-BE49-F238E27FC236}">
                <a16:creationId xmlns:a16="http://schemas.microsoft.com/office/drawing/2014/main" id="{DBA4FDBD-0295-9D18-152D-4A890403C313}"/>
              </a:ext>
            </a:extLst>
          </p:cNvPr>
          <p:cNvSpPr txBox="1"/>
          <p:nvPr/>
        </p:nvSpPr>
        <p:spPr>
          <a:xfrm>
            <a:off x="6164193" y="1829106"/>
            <a:ext cx="2792995" cy="400110"/>
          </a:xfrm>
          <a:prstGeom prst="rect">
            <a:avLst/>
          </a:prstGeom>
          <a:noFill/>
        </p:spPr>
        <p:txBody>
          <a:bodyPr wrap="square">
            <a:spAutoFit/>
          </a:bodyPr>
          <a:lstStyle/>
          <a:p>
            <a:r>
              <a:rPr lang="en-US" sz="2000" b="1" dirty="0">
                <a:effectLst/>
                <a:latin typeface="Times New Roman" panose="02020603050405020304" pitchFamily="18" charset="0"/>
                <a:ea typeface="Times New Roman" panose="02020603050405020304" pitchFamily="18" charset="0"/>
              </a:rPr>
              <a:t>EUROPE COMUNITY</a:t>
            </a:r>
            <a:endParaRPr lang="en-US" sz="2000" dirty="0"/>
          </a:p>
        </p:txBody>
      </p:sp>
    </p:spTree>
    <p:extLst>
      <p:ext uri="{BB962C8B-B14F-4D97-AF65-F5344CB8AC3E}">
        <p14:creationId xmlns:p14="http://schemas.microsoft.com/office/powerpoint/2010/main" val="2331103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88075" y="-10664"/>
            <a:ext cx="2635658" cy="646331"/>
          </a:xfrm>
          <a:prstGeom prst="rect">
            <a:avLst/>
          </a:prstGeom>
          <a:noFill/>
        </p:spPr>
        <p:txBody>
          <a:bodyPr wrap="none" rtlCol="0">
            <a:spAutoFit/>
          </a:bodyPr>
          <a:lstStyle/>
          <a:p>
            <a:r>
              <a:rPr lang="en-US" sz="3600" dirty="0"/>
              <a:t>Conclusions. </a:t>
            </a:r>
          </a:p>
        </p:txBody>
      </p:sp>
      <p:sp>
        <p:nvSpPr>
          <p:cNvPr id="7" name="Footer Placeholder 2"/>
          <p:cNvSpPr>
            <a:spLocks noGrp="1"/>
          </p:cNvSpPr>
          <p:nvPr>
            <p:ph type="ftr" sz="quarter" idx="11"/>
          </p:nvPr>
        </p:nvSpPr>
        <p:spPr>
          <a:xfrm>
            <a:off x="228600" y="6612689"/>
            <a:ext cx="5498348" cy="241300"/>
          </a:xfrm>
        </p:spPr>
        <p:txBody>
          <a:bodyPr/>
          <a:lstStyle/>
          <a:p>
            <a:pPr>
              <a:defRPr/>
            </a:pPr>
            <a:r>
              <a:rPr lang="en-US"/>
              <a:t>Mu2e Collaboration Meeting Calorimeter F. Raffaelli</a:t>
            </a:r>
            <a:endParaRPr lang="en-US" b="1" dirty="0"/>
          </a:p>
        </p:txBody>
      </p:sp>
      <p:sp>
        <p:nvSpPr>
          <p:cNvPr id="2" name="TextBox 1"/>
          <p:cNvSpPr txBox="1"/>
          <p:nvPr/>
        </p:nvSpPr>
        <p:spPr>
          <a:xfrm>
            <a:off x="147484" y="1443789"/>
            <a:ext cx="8996516" cy="5262979"/>
          </a:xfrm>
          <a:prstGeom prst="rect">
            <a:avLst/>
          </a:prstGeom>
          <a:noFill/>
        </p:spPr>
        <p:txBody>
          <a:bodyPr wrap="square" rtlCol="0">
            <a:spAutoFit/>
          </a:bodyPr>
          <a:lstStyle/>
          <a:p>
            <a:pPr marL="342900" indent="-342900">
              <a:buFont typeface="Arial" panose="020B0604020202020204" pitchFamily="34" charset="0"/>
              <a:buChar char="•"/>
            </a:pPr>
            <a:r>
              <a:rPr lang="en-US" dirty="0"/>
              <a:t>Cooling Plant specifications. The chapters regarding the control interface and safety are not yet written because we need the support of the slow control and data acquisition people. We did not have a meeting with them yet. We hope to arrange a meeting soon in Fermilab with a proper stakeholder.</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Already 11 company has been informally contact with preliminary specifications.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We have to proceed with a formal tender invitation to have a feedback with vendors to understand the price implication on our requests. </a:t>
            </a:r>
          </a:p>
          <a:p>
            <a:endParaRPr lang="en-US" dirty="0"/>
          </a:p>
          <a:p>
            <a:pPr marL="342900" indent="-342900">
              <a:buFont typeface="Arial" panose="020B0604020202020204" pitchFamily="34" charset="0"/>
              <a:buChar char="•"/>
            </a:pPr>
            <a:endParaRPr lang="en-US" dirty="0"/>
          </a:p>
        </p:txBody>
      </p:sp>
      <p:sp>
        <p:nvSpPr>
          <p:cNvPr id="3" name="Date Placeholder 2">
            <a:extLst>
              <a:ext uri="{FF2B5EF4-FFF2-40B4-BE49-F238E27FC236}">
                <a16:creationId xmlns:a16="http://schemas.microsoft.com/office/drawing/2014/main" id="{18C08F9E-18DA-41A1-80D2-158FD70493B4}"/>
              </a:ext>
            </a:extLst>
          </p:cNvPr>
          <p:cNvSpPr>
            <a:spLocks noGrp="1"/>
          </p:cNvSpPr>
          <p:nvPr>
            <p:ph type="dt" sz="half" idx="10"/>
          </p:nvPr>
        </p:nvSpPr>
        <p:spPr/>
        <p:txBody>
          <a:bodyPr/>
          <a:lstStyle/>
          <a:p>
            <a:pPr>
              <a:defRPr/>
            </a:pPr>
            <a:fld id="{39FCE572-02EB-4D1F-97C6-AED32B44820E}" type="datetime1">
              <a:rPr lang="en-US" smtClean="0"/>
              <a:t>4/26/2023</a:t>
            </a:fld>
            <a:endParaRPr lang="en-US" dirty="0"/>
          </a:p>
        </p:txBody>
      </p:sp>
    </p:spTree>
    <p:extLst>
      <p:ext uri="{BB962C8B-B14F-4D97-AF65-F5344CB8AC3E}">
        <p14:creationId xmlns:p14="http://schemas.microsoft.com/office/powerpoint/2010/main" val="148605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t>Status of the cooling station specifications.</a:t>
            </a:r>
          </a:p>
        </p:txBody>
      </p:sp>
      <p:sp>
        <p:nvSpPr>
          <p:cNvPr id="2" name="TextBox 1"/>
          <p:cNvSpPr txBox="1"/>
          <p:nvPr/>
        </p:nvSpPr>
        <p:spPr>
          <a:xfrm>
            <a:off x="32083" y="817243"/>
            <a:ext cx="9079832" cy="1077218"/>
          </a:xfrm>
          <a:prstGeom prst="rect">
            <a:avLst/>
          </a:prstGeom>
          <a:noFill/>
        </p:spPr>
        <p:txBody>
          <a:bodyPr wrap="square" rtlCol="0">
            <a:spAutoFit/>
          </a:bodyPr>
          <a:lstStyle/>
          <a:p>
            <a:pPr algn="just"/>
            <a:r>
              <a:rPr lang="en-US" sz="3200" dirty="0"/>
              <a:t>Preliminary specifications (</a:t>
            </a:r>
            <a:r>
              <a:rPr lang="en-US" sz="3200" dirty="0" err="1"/>
              <a:t>docdb</a:t>
            </a:r>
            <a:r>
              <a:rPr lang="en-US" sz="3200" dirty="0"/>
              <a:t> 44515) have been discussed with Fermilab.  </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9DA57F17-3532-4D46-A353-CA5030D0ECB7}"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6" name="TextBox 5">
            <a:extLst>
              <a:ext uri="{FF2B5EF4-FFF2-40B4-BE49-F238E27FC236}">
                <a16:creationId xmlns:a16="http://schemas.microsoft.com/office/drawing/2014/main" id="{5E04B8AD-D089-763E-3EC4-C1E26573CF4D}"/>
              </a:ext>
            </a:extLst>
          </p:cNvPr>
          <p:cNvSpPr txBox="1"/>
          <p:nvPr/>
        </p:nvSpPr>
        <p:spPr>
          <a:xfrm>
            <a:off x="127818" y="1853345"/>
            <a:ext cx="8984097" cy="461665"/>
          </a:xfrm>
          <a:prstGeom prst="rect">
            <a:avLst/>
          </a:prstGeom>
          <a:noFill/>
        </p:spPr>
        <p:txBody>
          <a:bodyPr wrap="square" rtlCol="0">
            <a:spAutoFit/>
          </a:bodyPr>
          <a:lstStyle/>
          <a:p>
            <a:r>
              <a:rPr lang="en-US" dirty="0"/>
              <a:t>A new release of </a:t>
            </a:r>
            <a:r>
              <a:rPr lang="en-US" dirty="0" err="1"/>
              <a:t>Docdb</a:t>
            </a:r>
            <a:r>
              <a:rPr lang="en-US" dirty="0"/>
              <a:t> 44515 is available for further discussion. </a:t>
            </a:r>
          </a:p>
        </p:txBody>
      </p:sp>
      <p:sp>
        <p:nvSpPr>
          <p:cNvPr id="10" name="TextBox 9">
            <a:extLst>
              <a:ext uri="{FF2B5EF4-FFF2-40B4-BE49-F238E27FC236}">
                <a16:creationId xmlns:a16="http://schemas.microsoft.com/office/drawing/2014/main" id="{388CF310-E8DD-A20B-074F-5DBBFC6DA544}"/>
              </a:ext>
            </a:extLst>
          </p:cNvPr>
          <p:cNvSpPr txBox="1"/>
          <p:nvPr/>
        </p:nvSpPr>
        <p:spPr>
          <a:xfrm>
            <a:off x="148776" y="2315010"/>
            <a:ext cx="8750709" cy="2954655"/>
          </a:xfrm>
          <a:prstGeom prst="rect">
            <a:avLst/>
          </a:prstGeom>
          <a:noFill/>
        </p:spPr>
        <p:txBody>
          <a:bodyPr wrap="square" rtlCol="0">
            <a:spAutoFit/>
          </a:bodyPr>
          <a:lstStyle/>
          <a:p>
            <a:pPr algn="ctr"/>
            <a:r>
              <a:rPr lang="en-US" dirty="0">
                <a:solidFill>
                  <a:srgbClr val="FF0000"/>
                </a:solidFill>
              </a:rPr>
              <a:t>Main observations of the preliminary cooling plant specifications:</a:t>
            </a:r>
          </a:p>
          <a:p>
            <a:pPr marL="342900" indent="-342900">
              <a:buFont typeface="+mj-lt"/>
              <a:buAutoNum type="arabicPeriod"/>
            </a:pPr>
            <a:r>
              <a:rPr lang="en-US" sz="1800" dirty="0">
                <a:effectLst/>
                <a:latin typeface="Calibri" panose="020F0502020204030204" pitchFamily="34" charset="0"/>
                <a:ea typeface="Times New Roman" panose="02020603050405020304" pitchFamily="18" charset="0"/>
              </a:rPr>
              <a:t>It was difficult to parse which parts of the specification were describing the cooling station, and which parts were describing the chilled fluid loops through the calorimeter supplied by the cooling station.</a:t>
            </a:r>
          </a:p>
          <a:p>
            <a:pPr marL="342900" indent="-342900">
              <a:buFont typeface="+mj-lt"/>
              <a:buAutoNum type="arabicPeriod"/>
            </a:pPr>
            <a:r>
              <a:rPr lang="en-US" sz="1800" dirty="0">
                <a:effectLst/>
                <a:latin typeface="Calibri" panose="020F0502020204030204" pitchFamily="34" charset="0"/>
                <a:ea typeface="Times New Roman" panose="02020603050405020304" pitchFamily="18" charset="0"/>
                <a:cs typeface="Calibri" panose="020F0502020204030204" pitchFamily="34" charset="0"/>
              </a:rPr>
              <a:t>Clearly need a section in the specification specifying the codes that the chiller system must satisfy.</a:t>
            </a:r>
          </a:p>
          <a:p>
            <a:pPr marL="342900" indent="-342900">
              <a:buFont typeface="+mj-lt"/>
              <a:buAutoNum type="arabicPeriod"/>
            </a:pPr>
            <a:r>
              <a:rPr lang="en-US" sz="1800" dirty="0">
                <a:latin typeface="Calibri" panose="020F0502020204030204" pitchFamily="34" charset="0"/>
                <a:ea typeface="Times New Roman" panose="02020603050405020304" pitchFamily="18" charset="0"/>
                <a:cs typeface="Calibri" panose="020F0502020204030204" pitchFamily="34" charset="0"/>
              </a:rPr>
              <a:t>Operating modes.</a:t>
            </a:r>
          </a:p>
          <a:p>
            <a:pPr marL="342900" indent="-342900">
              <a:buFont typeface="+mj-lt"/>
              <a:buAutoNum type="arabicPeriod"/>
            </a:pPr>
            <a:r>
              <a:rPr lang="en-US" sz="1800" dirty="0">
                <a:effectLst/>
                <a:latin typeface="Calibri" panose="020F0502020204030204" pitchFamily="34" charset="0"/>
                <a:ea typeface="Times New Roman" panose="02020603050405020304" pitchFamily="18" charset="0"/>
                <a:cs typeface="Calibri" panose="020F0502020204030204" pitchFamily="34" charset="0"/>
              </a:rPr>
              <a:t>Reliability/up-time</a:t>
            </a:r>
          </a:p>
          <a:p>
            <a:pPr marL="342900" indent="-342900">
              <a:buFont typeface="+mj-lt"/>
              <a:buAutoNum type="arabicPeriod"/>
            </a:pPr>
            <a:r>
              <a:rPr lang="en-US" sz="1800" dirty="0">
                <a:effectLst/>
                <a:latin typeface="Calibri" panose="020F0502020204030204" pitchFamily="34" charset="0"/>
                <a:ea typeface="Times New Roman" panose="02020603050405020304" pitchFamily="18" charset="0"/>
                <a:cs typeface="Calibri" panose="020F0502020204030204" pitchFamily="34" charset="0"/>
              </a:rPr>
              <a:t>Plan on fully draining the chilled fluid loops through calorimeter about twice a year to facilitate extraction of the detector train for servicing.</a:t>
            </a:r>
          </a:p>
        </p:txBody>
      </p:sp>
    </p:spTree>
    <p:extLst>
      <p:ext uri="{BB962C8B-B14F-4D97-AF65-F5344CB8AC3E}">
        <p14:creationId xmlns:p14="http://schemas.microsoft.com/office/powerpoint/2010/main" val="266403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t>Status of the cooling station specifications.</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E020F51F-2D44-4332-BA53-54516DB2C7BA}"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10" name="TextBox 9">
            <a:extLst>
              <a:ext uri="{FF2B5EF4-FFF2-40B4-BE49-F238E27FC236}">
                <a16:creationId xmlns:a16="http://schemas.microsoft.com/office/drawing/2014/main" id="{388CF310-E8DD-A20B-074F-5DBBFC6DA544}"/>
              </a:ext>
            </a:extLst>
          </p:cNvPr>
          <p:cNvSpPr txBox="1"/>
          <p:nvPr/>
        </p:nvSpPr>
        <p:spPr>
          <a:xfrm>
            <a:off x="78659" y="977823"/>
            <a:ext cx="8996515" cy="1200329"/>
          </a:xfrm>
          <a:prstGeom prst="rect">
            <a:avLst/>
          </a:prstGeom>
          <a:noFill/>
        </p:spPr>
        <p:txBody>
          <a:bodyPr wrap="square" rtlCol="0">
            <a:spAutoFit/>
          </a:bodyPr>
          <a:lstStyle/>
          <a:p>
            <a:r>
              <a:rPr lang="en-US" dirty="0">
                <a:solidFill>
                  <a:srgbClr val="FF0000"/>
                </a:solidFill>
              </a:rPr>
              <a:t>On basis of observations of the preliminary cooling plant specifications: We have reorganized the document by adding a few paragraphs and move some argument from uno place to another place.</a:t>
            </a:r>
          </a:p>
        </p:txBody>
      </p:sp>
      <p:sp>
        <p:nvSpPr>
          <p:cNvPr id="5" name="TextBox 4">
            <a:extLst>
              <a:ext uri="{FF2B5EF4-FFF2-40B4-BE49-F238E27FC236}">
                <a16:creationId xmlns:a16="http://schemas.microsoft.com/office/drawing/2014/main" id="{0310ACBE-D0CF-8C67-61F9-C9B177AE1B61}"/>
              </a:ext>
            </a:extLst>
          </p:cNvPr>
          <p:cNvSpPr txBox="1"/>
          <p:nvPr/>
        </p:nvSpPr>
        <p:spPr>
          <a:xfrm>
            <a:off x="609600" y="2467897"/>
            <a:ext cx="7025385" cy="3046988"/>
          </a:xfrm>
          <a:prstGeom prst="rect">
            <a:avLst/>
          </a:prstGeom>
          <a:noFill/>
        </p:spPr>
        <p:txBody>
          <a:bodyPr wrap="none" rtlCol="0">
            <a:spAutoFit/>
          </a:bodyPr>
          <a:lstStyle/>
          <a:p>
            <a:r>
              <a:rPr lang="en-US" dirty="0"/>
              <a:t>New chapters were added:</a:t>
            </a:r>
          </a:p>
          <a:p>
            <a:pPr marL="0" marR="0">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b="1" spc="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2.3 Operating modes.</a:t>
            </a:r>
            <a:endParaRPr lang="en-US" spc="80" dirty="0">
              <a:solidFill>
                <a:srgbClr val="00000A"/>
              </a:solidFill>
              <a:effectLst/>
              <a:latin typeface="Calibri" panose="020F0502020204030204" pitchFamily="34" charset="0"/>
              <a:ea typeface="MS Mincho" panose="02020609040205080304" pitchFamily="49" charset="-128"/>
              <a:cs typeface="Calibri" panose="020F0502020204030204" pitchFamily="34" charset="0"/>
            </a:endParaRPr>
          </a:p>
          <a:p>
            <a:r>
              <a:rPr kumimoji="0" lang="en-US" altLang="en-US"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 Secondary circuit description </a:t>
            </a:r>
          </a:p>
          <a:p>
            <a:r>
              <a:rPr lang="en-US" b="1" spc="0" dirty="0">
                <a:latin typeface="Calibri" panose="020F0502020204030204" pitchFamily="34" charset="0"/>
                <a:ea typeface="Times New Roman" panose="02020603050405020304" pitchFamily="18" charset="0"/>
                <a:cs typeface="Calibri" panose="020F0502020204030204" pitchFamily="34" charset="0"/>
              </a:rPr>
              <a:t>2.6 </a:t>
            </a:r>
            <a:r>
              <a:rPr lang="en-US" b="1" spc="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Features and maximum dimensions of chiller skid.</a:t>
            </a:r>
          </a:p>
          <a:p>
            <a:r>
              <a:rPr lang="en-US" b="1" spc="80" dirty="0">
                <a:solidFill>
                  <a:srgbClr val="00000A"/>
                </a:solidFill>
                <a:effectLst/>
                <a:latin typeface="Calibri" panose="020F0502020204030204" pitchFamily="34" charset="0"/>
                <a:ea typeface="MS Mincho" panose="02020609040205080304" pitchFamily="49" charset="-128"/>
                <a:cs typeface="Calibri" panose="020F0502020204030204" pitchFamily="34" charset="0"/>
              </a:rPr>
              <a:t>2.23 Applicable documents (Fermilab standard) </a:t>
            </a:r>
          </a:p>
          <a:p>
            <a:pPr marL="342900" indent="-342900">
              <a:buFont typeface="Arial" panose="020B0604020202020204" pitchFamily="34" charset="0"/>
              <a:buChar char="•"/>
            </a:pPr>
            <a:endParaRPr lang="en-US" b="1" dirty="0">
              <a:latin typeface="Calibri" panose="020F0502020204030204" pitchFamily="34" charset="0"/>
              <a:cs typeface="Calibri" panose="020F0502020204030204" pitchFamily="34" charset="0"/>
            </a:endParaRPr>
          </a:p>
          <a:p>
            <a:endParaRPr lang="en-US" dirty="0"/>
          </a:p>
          <a:p>
            <a:endParaRPr lang="en-US" dirty="0"/>
          </a:p>
        </p:txBody>
      </p:sp>
    </p:spTree>
    <p:extLst>
      <p:ext uri="{BB962C8B-B14F-4D97-AF65-F5344CB8AC3E}">
        <p14:creationId xmlns:p14="http://schemas.microsoft.com/office/powerpoint/2010/main" val="1772382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t>Status of the cooling station specifications.</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79533354-73AC-43EB-A8D9-CF413EE5571D}"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pic>
        <p:nvPicPr>
          <p:cNvPr id="8" name="Picture 7">
            <a:extLst>
              <a:ext uri="{FF2B5EF4-FFF2-40B4-BE49-F238E27FC236}">
                <a16:creationId xmlns:a16="http://schemas.microsoft.com/office/drawing/2014/main" id="{F01715EF-F302-3190-DA9F-090F771E4DC2}"/>
              </a:ext>
            </a:extLst>
          </p:cNvPr>
          <p:cNvPicPr>
            <a:picLocks noChangeAspect="1"/>
          </p:cNvPicPr>
          <p:nvPr/>
        </p:nvPicPr>
        <p:blipFill>
          <a:blip r:embed="rId2"/>
          <a:stretch>
            <a:fillRect/>
          </a:stretch>
        </p:blipFill>
        <p:spPr>
          <a:xfrm>
            <a:off x="1455174" y="924232"/>
            <a:ext cx="5597765" cy="5389890"/>
          </a:xfrm>
          <a:prstGeom prst="rect">
            <a:avLst/>
          </a:prstGeom>
        </p:spPr>
      </p:pic>
    </p:spTree>
    <p:extLst>
      <p:ext uri="{BB962C8B-B14F-4D97-AF65-F5344CB8AC3E}">
        <p14:creationId xmlns:p14="http://schemas.microsoft.com/office/powerpoint/2010/main" val="173671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t>Status of the cooling station specifications.</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70EC7D99-094C-4AF6-9AB8-3A8663751CEB}"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pic>
        <p:nvPicPr>
          <p:cNvPr id="12" name="Picture 11">
            <a:extLst>
              <a:ext uri="{FF2B5EF4-FFF2-40B4-BE49-F238E27FC236}">
                <a16:creationId xmlns:a16="http://schemas.microsoft.com/office/drawing/2014/main" id="{4D8D2CCB-17D8-F546-F17D-34887FAB85CE}"/>
              </a:ext>
            </a:extLst>
          </p:cNvPr>
          <p:cNvPicPr>
            <a:picLocks noChangeAspect="1"/>
          </p:cNvPicPr>
          <p:nvPr/>
        </p:nvPicPr>
        <p:blipFill>
          <a:blip r:embed="rId2"/>
          <a:stretch>
            <a:fillRect/>
          </a:stretch>
        </p:blipFill>
        <p:spPr>
          <a:xfrm>
            <a:off x="2015325" y="1040863"/>
            <a:ext cx="5113349" cy="5192016"/>
          </a:xfrm>
          <a:prstGeom prst="rect">
            <a:avLst/>
          </a:prstGeom>
        </p:spPr>
      </p:pic>
    </p:spTree>
    <p:extLst>
      <p:ext uri="{BB962C8B-B14F-4D97-AF65-F5344CB8AC3E}">
        <p14:creationId xmlns:p14="http://schemas.microsoft.com/office/powerpoint/2010/main" val="394851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t>Status of the cooling station specifications.</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D1DE078D-DC46-43B0-8158-33EEC57C4F32}"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2" name="TextBox 1">
            <a:extLst>
              <a:ext uri="{FF2B5EF4-FFF2-40B4-BE49-F238E27FC236}">
                <a16:creationId xmlns:a16="http://schemas.microsoft.com/office/drawing/2014/main" id="{491AF665-D453-D4D2-9439-B3D2C6A40218}"/>
              </a:ext>
            </a:extLst>
          </p:cNvPr>
          <p:cNvSpPr txBox="1"/>
          <p:nvPr/>
        </p:nvSpPr>
        <p:spPr>
          <a:xfrm>
            <a:off x="196645" y="851108"/>
            <a:ext cx="8947355" cy="5834995"/>
          </a:xfrm>
          <a:prstGeom prst="rect">
            <a:avLst/>
          </a:prstGeom>
          <a:noFill/>
        </p:spPr>
        <p:txBody>
          <a:bodyPr wrap="square" rtlCol="0">
            <a:spAutoFit/>
          </a:bodyPr>
          <a:lstStyle/>
          <a:p>
            <a:r>
              <a:rPr lang="en-US" sz="2000" dirty="0"/>
              <a:t>Many technical questions on the specification were asked by the Fermilab group. Some of these we are able to answer with no interaction, others require internal discussion. </a:t>
            </a:r>
          </a:p>
          <a:p>
            <a:r>
              <a:rPr lang="en-US" sz="2000" dirty="0"/>
              <a:t>An additional meeting is needed to discuss some of these topics.</a:t>
            </a:r>
          </a:p>
          <a:p>
            <a:r>
              <a:rPr lang="en-US" sz="2000" dirty="0"/>
              <a:t>We list some that can be answer:</a:t>
            </a:r>
            <a:endParaRPr lang="en-US" sz="2000" dirty="0">
              <a:effectLst/>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Must be serviceable in place (as installed)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(Of course)</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Does the system need to be relieved to the outside (or can it be relieved in the detector hall)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SzPts val="1000"/>
              <a:buFont typeface="Symbol" panose="05050102010706020507" pitchFamily="18" charset="2"/>
              <a:buChar char=""/>
              <a:tabLst>
                <a:tab pos="18288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Potential environmental and oxygen deficiency impacts.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(Safety data Sheet)</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Are there any requirements on the maximum noise levels generated by the operating skid?(Options: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an open Skid or close with acoustic panel)</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Upper limit on heat to be transferred to air?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(The main contribution of heat is due to the fluid pump efficiency ( about 3-4 </a:t>
            </a:r>
            <a:r>
              <a:rPr lang="en-US" sz="1600" dirty="0" err="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kwatt</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Interfaces (flange types and locations) probably need to be more explicitly specified</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(We have solution that must be discussed with Fermilab group that is included in the new)</a:t>
            </a:r>
            <a:endParaRPr lang="en-US" dirty="0">
              <a:solidFill>
                <a:srgbClr val="FF0000"/>
              </a:solidFill>
              <a:effectLst/>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Note that this section also seems to indicate that the fluid for the chilled fluid loops will be 3M </a:t>
            </a:r>
            <a:r>
              <a:rPr lang="en-US" sz="1600" dirty="0" err="1">
                <a:effectLst/>
                <a:latin typeface="Calibri" panose="020F0502020204030204" pitchFamily="34" charset="0"/>
                <a:ea typeface="Times New Roman" panose="02020603050405020304" pitchFamily="18" charset="0"/>
                <a:cs typeface="Calibri" panose="020F0502020204030204" pitchFamily="34" charset="0"/>
              </a:rPr>
              <a:t>Novec</a:t>
            </a:r>
            <a:r>
              <a:rPr lang="en-US" sz="1600" dirty="0">
                <a:effectLst/>
                <a:latin typeface="Calibri" panose="020F0502020204030204" pitchFamily="34" charset="0"/>
                <a:ea typeface="Times New Roman" panose="02020603050405020304" pitchFamily="18" charset="0"/>
                <a:cs typeface="Calibri" panose="020F0502020204030204" pitchFamily="34" charset="0"/>
              </a:rPr>
              <a:t> 649 or HFE7100.   Not obvious this is the way to go given the current circumstances.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Should the vendor be invited to propose a solution here as well?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(vendor suggested HFE7100</a:t>
            </a:r>
            <a:r>
              <a:rPr lang="en-US" sz="1600" dirty="0">
                <a:effectLst/>
                <a:latin typeface="Calibri" panose="020F0502020204030204" pitchFamily="34" charset="0"/>
                <a:ea typeface="Times New Roman" panose="02020603050405020304" pitchFamily="18" charset="0"/>
                <a:cs typeface="Calibri" panose="020F0502020204030204" pitchFamily="34"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Courier New" panose="02070309020205020404" pitchFamily="49" charset="0"/>
              <a:buChar char="o"/>
              <a:tabLst>
                <a:tab pos="914400" algn="l"/>
              </a:tabLst>
            </a:pPr>
            <a:r>
              <a:rPr lang="en-US" sz="1600" dirty="0">
                <a:effectLst/>
                <a:latin typeface="Calibri" panose="020F0502020204030204" pitchFamily="34" charset="0"/>
                <a:ea typeface="Times New Roman" panose="02020603050405020304" pitchFamily="18" charset="0"/>
                <a:cs typeface="Calibri" panose="020F0502020204030204" pitchFamily="34" charset="0"/>
              </a:rPr>
              <a:t>Do we have an idea of how much fluid might be lost per year of operation of this system? </a:t>
            </a:r>
            <a:r>
              <a:rPr lang="en-US" sz="16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(can be estimated)</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SzPts val="1000"/>
              <a:buFont typeface="Wingdings" panose="05000000000000000000" pitchFamily="2" charset="2"/>
              <a:buChar char=""/>
              <a:tabLst>
                <a:tab pos="1371600" algn="l"/>
              </a:tabLs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2743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t>Status of the cooling station specifications.</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7190C10A-1C75-47E7-AA0F-BF04CD1D2596}"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pic>
        <p:nvPicPr>
          <p:cNvPr id="5" name="Picture 4">
            <a:extLst>
              <a:ext uri="{FF2B5EF4-FFF2-40B4-BE49-F238E27FC236}">
                <a16:creationId xmlns:a16="http://schemas.microsoft.com/office/drawing/2014/main" id="{3A629726-A74E-AE61-55D0-6F51E0576FDE}"/>
              </a:ext>
            </a:extLst>
          </p:cNvPr>
          <p:cNvPicPr>
            <a:picLocks noChangeAspect="1"/>
          </p:cNvPicPr>
          <p:nvPr/>
        </p:nvPicPr>
        <p:blipFill>
          <a:blip r:embed="rId2"/>
          <a:stretch>
            <a:fillRect/>
          </a:stretch>
        </p:blipFill>
        <p:spPr>
          <a:xfrm>
            <a:off x="265471" y="956107"/>
            <a:ext cx="4737670" cy="2897436"/>
          </a:xfrm>
          <a:prstGeom prst="rect">
            <a:avLst/>
          </a:prstGeom>
        </p:spPr>
      </p:pic>
      <p:sp>
        <p:nvSpPr>
          <p:cNvPr id="2" name="TextBox 1">
            <a:extLst>
              <a:ext uri="{FF2B5EF4-FFF2-40B4-BE49-F238E27FC236}">
                <a16:creationId xmlns:a16="http://schemas.microsoft.com/office/drawing/2014/main" id="{8E2AA645-0AA4-557D-2C25-A31589A58958}"/>
              </a:ext>
            </a:extLst>
          </p:cNvPr>
          <p:cNvSpPr txBox="1"/>
          <p:nvPr/>
        </p:nvSpPr>
        <p:spPr>
          <a:xfrm>
            <a:off x="162835" y="3953941"/>
            <a:ext cx="4047262" cy="461665"/>
          </a:xfrm>
          <a:prstGeom prst="rect">
            <a:avLst/>
          </a:prstGeom>
          <a:noFill/>
        </p:spPr>
        <p:txBody>
          <a:bodyPr wrap="none" rtlCol="0">
            <a:spAutoFit/>
          </a:bodyPr>
          <a:lstStyle/>
          <a:p>
            <a:r>
              <a:rPr lang="en-US" dirty="0"/>
              <a:t>Must be revised with Fermilab.</a:t>
            </a:r>
          </a:p>
        </p:txBody>
      </p:sp>
      <p:pic>
        <p:nvPicPr>
          <p:cNvPr id="6" name="Picture 5">
            <a:extLst>
              <a:ext uri="{FF2B5EF4-FFF2-40B4-BE49-F238E27FC236}">
                <a16:creationId xmlns:a16="http://schemas.microsoft.com/office/drawing/2014/main" id="{6A9D5FCD-7549-F640-4399-1A8058B14299}"/>
              </a:ext>
            </a:extLst>
          </p:cNvPr>
          <p:cNvPicPr>
            <a:picLocks noChangeAspect="1"/>
          </p:cNvPicPr>
          <p:nvPr/>
        </p:nvPicPr>
        <p:blipFill>
          <a:blip r:embed="rId3"/>
          <a:stretch>
            <a:fillRect/>
          </a:stretch>
        </p:blipFill>
        <p:spPr>
          <a:xfrm>
            <a:off x="4235581" y="3176873"/>
            <a:ext cx="4745584" cy="3012677"/>
          </a:xfrm>
          <a:prstGeom prst="rect">
            <a:avLst/>
          </a:prstGeom>
        </p:spPr>
      </p:pic>
    </p:spTree>
    <p:extLst>
      <p:ext uri="{BB962C8B-B14F-4D97-AF65-F5344CB8AC3E}">
        <p14:creationId xmlns:p14="http://schemas.microsoft.com/office/powerpoint/2010/main" val="39721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471" y="112311"/>
            <a:ext cx="8563897" cy="646331"/>
          </a:xfrm>
          <a:prstGeom prst="rect">
            <a:avLst/>
          </a:prstGeom>
          <a:noFill/>
        </p:spPr>
        <p:txBody>
          <a:bodyPr wrap="square" rtlCol="0">
            <a:spAutoFit/>
          </a:bodyPr>
          <a:lstStyle/>
          <a:p>
            <a:pPr algn="ctr"/>
            <a:r>
              <a:rPr lang="en-US" sz="3600" dirty="0">
                <a:solidFill>
                  <a:srgbClr val="000000"/>
                </a:solidFill>
                <a:latin typeface="Calibri" panose="020F0502020204030204" pitchFamily="34" charset="0"/>
                <a:cs typeface="Calibri" panose="020F0502020204030204" pitchFamily="34" charset="0"/>
              </a:rPr>
              <a:t>Concerning on cooling fluid.</a:t>
            </a:r>
            <a:endParaRPr lang="en-US" sz="3600" b="0" i="0" u="none" strike="noStrike" baseline="0" dirty="0">
              <a:solidFill>
                <a:srgbClr val="000000"/>
              </a:solidFill>
              <a:latin typeface="Calibri" panose="020F0502020204030204" pitchFamily="34" charset="0"/>
              <a:cs typeface="Calibri" panose="020F0502020204030204" pitchFamily="34" charset="0"/>
            </a:endParaRP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21203298-5724-488F-B7FD-E568EA7F9377}"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en-US"/>
              <a:t>Mu2e Collaboration Meeting Calorimeter F. Raffaelli</a:t>
            </a:r>
            <a:endParaRPr lang="en-US" b="1" dirty="0"/>
          </a:p>
        </p:txBody>
      </p:sp>
      <p:sp>
        <p:nvSpPr>
          <p:cNvPr id="10" name="TextBox 9">
            <a:extLst>
              <a:ext uri="{FF2B5EF4-FFF2-40B4-BE49-F238E27FC236}">
                <a16:creationId xmlns:a16="http://schemas.microsoft.com/office/drawing/2014/main" id="{FFA8B88D-2CC3-8EC1-3736-4655B07FCCF9}"/>
              </a:ext>
            </a:extLst>
          </p:cNvPr>
          <p:cNvSpPr txBox="1"/>
          <p:nvPr/>
        </p:nvSpPr>
        <p:spPr>
          <a:xfrm>
            <a:off x="1" y="993423"/>
            <a:ext cx="9143999" cy="7171194"/>
          </a:xfrm>
          <a:prstGeom prst="rect">
            <a:avLst/>
          </a:prstGeom>
          <a:noFill/>
        </p:spPr>
        <p:txBody>
          <a:bodyPr wrap="square" rtlCol="0">
            <a:spAutoFit/>
          </a:bodyPr>
          <a:lstStyle/>
          <a:p>
            <a:r>
              <a:rPr lang="en-US" sz="2000" dirty="0">
                <a:solidFill>
                  <a:srgbClr val="FF0000"/>
                </a:solidFill>
              </a:rPr>
              <a:t>The lowest operating temperature is -22 </a:t>
            </a:r>
            <a:r>
              <a:rPr lang="en-US" sz="2000" baseline="30000" dirty="0">
                <a:solidFill>
                  <a:srgbClr val="FF0000"/>
                </a:solidFill>
              </a:rPr>
              <a:t>0</a:t>
            </a:r>
            <a:r>
              <a:rPr lang="en-US" sz="2000" dirty="0">
                <a:solidFill>
                  <a:srgbClr val="FF0000"/>
                </a:solidFill>
              </a:rPr>
              <a:t>C. This allow us to operate the SIPM at -10 </a:t>
            </a:r>
            <a:r>
              <a:rPr lang="en-US" sz="2000" baseline="30000" dirty="0">
                <a:solidFill>
                  <a:srgbClr val="FF0000"/>
                </a:solidFill>
              </a:rPr>
              <a:t>0</a:t>
            </a:r>
            <a:r>
              <a:rPr lang="en-US" sz="2000" dirty="0">
                <a:solidFill>
                  <a:srgbClr val="FF0000"/>
                </a:solidFill>
              </a:rPr>
              <a:t>C.</a:t>
            </a:r>
          </a:p>
          <a:p>
            <a:pPr algn="ctr"/>
            <a:r>
              <a:rPr lang="en-US" sz="2000" dirty="0"/>
              <a:t>Monophase cooling fluids.</a:t>
            </a:r>
          </a:p>
          <a:p>
            <a:r>
              <a:rPr lang="en-US" sz="2000" dirty="0"/>
              <a:t>Fluid operated at operating temperature that are not </a:t>
            </a:r>
            <a:r>
              <a:rPr lang="en-US" sz="2000" dirty="0">
                <a:effectLst/>
                <a:latin typeface="Times New Roman" panose="02020603050405020304" pitchFamily="18" charset="0"/>
              </a:rPr>
              <a:t>non-corrosive, nonexplosive and nonflammable and have good thermal properties are:</a:t>
            </a:r>
          </a:p>
          <a:p>
            <a:r>
              <a:rPr lang="en-US" sz="2000" dirty="0">
                <a:effectLst/>
                <a:latin typeface="Times New Roman" panose="02020603050405020304" pitchFamily="18" charset="0"/>
              </a:rPr>
              <a:t>(Alcohol and water Ammonia e salt and water are excluded)</a:t>
            </a:r>
          </a:p>
          <a:p>
            <a:pPr marL="342900" indent="-342900">
              <a:buFont typeface="Arial" panose="020B0604020202020204" pitchFamily="34" charset="0"/>
              <a:buChar char="•"/>
            </a:pPr>
            <a:r>
              <a:rPr lang="en-US" sz="2000" b="1" dirty="0">
                <a:latin typeface="Times New Roman" panose="02020603050405020304" pitchFamily="18" charset="0"/>
              </a:rPr>
              <a:t>Mixture of organic fluid with water</a:t>
            </a:r>
            <a:r>
              <a:rPr lang="en-US" sz="2000" dirty="0">
                <a:latin typeface="Times New Roman" panose="02020603050405020304" pitchFamily="18" charset="0"/>
              </a:rPr>
              <a:t>.(glycol ethylene, etc.).</a:t>
            </a:r>
          </a:p>
          <a:p>
            <a:pPr marL="342900" indent="-342900">
              <a:buFont typeface="Arial" panose="020B0604020202020204" pitchFamily="34" charset="0"/>
              <a:buChar char="•"/>
            </a:pPr>
            <a:r>
              <a:rPr lang="en-US" sz="2000" b="1" dirty="0">
                <a:latin typeface="Times New Roman" panose="02020603050405020304" pitchFamily="18" charset="0"/>
              </a:rPr>
              <a:t>Silicon Fluids</a:t>
            </a:r>
            <a:r>
              <a:rPr lang="en-US" sz="2000" dirty="0">
                <a:latin typeface="Times New Roman" panose="02020603050405020304" pitchFamily="18" charset="0"/>
              </a:rPr>
              <a:t>.</a:t>
            </a:r>
            <a:r>
              <a:rPr lang="en-US" sz="2000" dirty="0"/>
              <a:t> SYLTHERM™ 800, SYLTHERM™ XLT, and SYLTHERM™ HF S</a:t>
            </a:r>
            <a:endParaRPr lang="en-US" sz="2000" dirty="0">
              <a:latin typeface="Times New Roman" panose="02020603050405020304" pitchFamily="18" charset="0"/>
            </a:endParaRPr>
          </a:p>
          <a:p>
            <a:pPr marL="342900" indent="-342900">
              <a:buFont typeface="Arial" panose="020B0604020202020204" pitchFamily="34" charset="0"/>
              <a:buChar char="•"/>
            </a:pPr>
            <a:r>
              <a:rPr lang="en-US" sz="1800" b="1" i="0" u="none" strike="noStrike" baseline="0" dirty="0">
                <a:solidFill>
                  <a:srgbClr val="2D2D2D"/>
                </a:solidFill>
                <a:latin typeface="Times New Roman" panose="02020603050405020304" pitchFamily="18" charset="0"/>
              </a:rPr>
              <a:t>Aromatics (HC): </a:t>
            </a:r>
            <a:r>
              <a:rPr lang="en-US" sz="2000" dirty="0">
                <a:solidFill>
                  <a:srgbClr val="000000"/>
                </a:solidFill>
                <a:latin typeface="Calibri" panose="020F0502020204030204" pitchFamily="34" charset="0"/>
                <a:cs typeface="Calibri" panose="020F0502020204030204" pitchFamily="34" charset="0"/>
              </a:rPr>
              <a:t>Modified </a:t>
            </a:r>
            <a:r>
              <a:rPr kumimoji="0" lang="en-US" altLang="en-US" sz="2000" b="0" i="0" u="none" strike="noStrike" cap="none" normalizeH="0" baseline="0" dirty="0">
                <a:ln>
                  <a:noFill/>
                </a:ln>
                <a:solidFill>
                  <a:schemeClr val="tx1"/>
                </a:solidFill>
                <a:effectLst/>
                <a:latin typeface="Arial Unicode MS"/>
              </a:rPr>
              <a:t>hydrocarbons </a:t>
            </a:r>
            <a:r>
              <a:rPr lang="en-US" sz="2000" dirty="0">
                <a:solidFill>
                  <a:srgbClr val="000000"/>
                </a:solidFill>
                <a:latin typeface="Calibri" panose="020F0502020204030204" pitchFamily="34" charset="0"/>
                <a:cs typeface="Calibri" panose="020F0502020204030204" pitchFamily="34" charset="0"/>
              </a:rPr>
              <a:t>Dowtherm J (DIETHYLBENZENE based) for Dow Chemical.</a:t>
            </a:r>
          </a:p>
          <a:p>
            <a:pPr marL="342900" indent="-342900">
              <a:buFont typeface="Arial" panose="020B0604020202020204" pitchFamily="34" charset="0"/>
              <a:buChar char="•"/>
            </a:pPr>
            <a:r>
              <a:rPr lang="en-US" sz="1800" b="1" i="0" u="none" strike="noStrike" baseline="0" dirty="0">
                <a:solidFill>
                  <a:srgbClr val="2D2D2D"/>
                </a:solidFill>
                <a:latin typeface="Times New Roman" panose="02020603050405020304" pitchFamily="18" charset="0"/>
              </a:rPr>
              <a:t>Silicate-ester (SE) </a:t>
            </a:r>
            <a:r>
              <a:rPr lang="en-US" sz="1800" b="0" i="0" u="none" strike="noStrike" baseline="0" dirty="0">
                <a:solidFill>
                  <a:srgbClr val="2D2D2D"/>
                </a:solidFill>
                <a:latin typeface="Times New Roman" panose="02020603050405020304" pitchFamily="18" charset="0"/>
              </a:rPr>
              <a:t>formation of flammable alcohols and silica gel. </a:t>
            </a:r>
            <a:endParaRPr lang="en-US" sz="2000" i="0" u="none" strike="noStrike" baseline="0" dirty="0">
              <a:solidFill>
                <a:srgbClr val="00000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b="1" dirty="0" err="1">
                <a:solidFill>
                  <a:srgbClr val="000000"/>
                </a:solidFill>
                <a:latin typeface="Calibri" panose="020F0502020204030204" pitchFamily="34" charset="0"/>
                <a:cs typeface="Calibri" panose="020F0502020204030204" pitchFamily="34" charset="0"/>
              </a:rPr>
              <a:t>Tyfoxit</a:t>
            </a:r>
            <a:r>
              <a:rPr lang="en-US" sz="2000" b="1" dirty="0">
                <a:solidFill>
                  <a:srgbClr val="000000"/>
                </a:solidFill>
                <a:latin typeface="Calibri" panose="020F0502020204030204" pitchFamily="34" charset="0"/>
                <a:cs typeface="Calibri" panose="020F0502020204030204" pitchFamily="34" charset="0"/>
              </a:rPr>
              <a:t> mixture with water </a:t>
            </a:r>
            <a:r>
              <a:rPr lang="en-US" sz="2000" dirty="0">
                <a:solidFill>
                  <a:srgbClr val="000000"/>
                </a:solidFill>
                <a:latin typeface="Calibri" panose="020F0502020204030204" pitchFamily="34" charset="0"/>
                <a:cs typeface="Calibri" panose="020F0502020204030204" pitchFamily="34" charset="0"/>
              </a:rPr>
              <a:t>1.21 Ph 11-12 we must care about corrosion problem (no oxygen and use corrosion inhibitors). </a:t>
            </a:r>
          </a:p>
          <a:p>
            <a:pPr marL="342900" indent="-342900">
              <a:buFont typeface="Arial" panose="020B0604020202020204" pitchFamily="34" charset="0"/>
              <a:buChar char="•"/>
            </a:pPr>
            <a:r>
              <a:rPr lang="en-US" sz="1800" b="1" i="0" u="none" strike="noStrike" baseline="0" dirty="0" err="1">
                <a:solidFill>
                  <a:srgbClr val="2D2D2D"/>
                </a:solidFill>
                <a:latin typeface="Times New Roman" panose="02020603050405020304" pitchFamily="18" charset="0"/>
              </a:rPr>
              <a:t>Aliphatics</a:t>
            </a:r>
            <a:r>
              <a:rPr lang="en-US" sz="1800" b="1" i="0" u="none" strike="noStrike" baseline="0" dirty="0">
                <a:solidFill>
                  <a:srgbClr val="2D2D2D"/>
                </a:solidFill>
                <a:latin typeface="Times New Roman" panose="02020603050405020304" pitchFamily="18" charset="0"/>
              </a:rPr>
              <a:t> (PAO): </a:t>
            </a:r>
            <a:r>
              <a:rPr lang="en-US" sz="1800" b="0" i="0" u="none" strike="noStrike" baseline="0" dirty="0">
                <a:solidFill>
                  <a:srgbClr val="2D2D2D"/>
                </a:solidFill>
                <a:latin typeface="Times New Roman" panose="02020603050405020304" pitchFamily="18" charset="0"/>
              </a:rPr>
              <a:t>Aliphatic hydrocarbons of paraffinic and iso-paraffinic.</a:t>
            </a:r>
            <a:endParaRPr lang="en-US" sz="2000" dirty="0">
              <a:solidFill>
                <a:srgbClr val="00000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1800" b="1" u="none" strike="noStrike" baseline="0" dirty="0" err="1">
                <a:solidFill>
                  <a:srgbClr val="000000"/>
                </a:solidFill>
                <a:latin typeface="Times New Roman" panose="02020603050405020304" pitchFamily="18" charset="0"/>
              </a:rPr>
              <a:t>Hydrofluoroether</a:t>
            </a:r>
            <a:r>
              <a:rPr lang="en-US" sz="1800" b="1" u="none" strike="noStrike" baseline="0" dirty="0">
                <a:solidFill>
                  <a:srgbClr val="000000"/>
                </a:solidFill>
                <a:latin typeface="Times New Roman" panose="02020603050405020304" pitchFamily="18" charset="0"/>
              </a:rPr>
              <a:t> fluids </a:t>
            </a:r>
            <a:r>
              <a:rPr lang="en-US" sz="2000" dirty="0"/>
              <a:t>thermal stability, non-flammability and low toxicity (They have characteristic of  solvent)</a:t>
            </a:r>
            <a:endParaRPr lang="en-US" sz="2000" dirty="0">
              <a:solidFill>
                <a:srgbClr val="00000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sz="2400" dirty="0">
              <a:solidFill>
                <a:srgbClr val="00000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US" dirty="0">
              <a:latin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51670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93290" y="112311"/>
            <a:ext cx="8514941" cy="461665"/>
          </a:xfrm>
          <a:prstGeom prst="rect">
            <a:avLst/>
          </a:prstGeom>
          <a:noFill/>
        </p:spPr>
        <p:txBody>
          <a:bodyPr wrap="square" rtlCol="0">
            <a:spAutoFit/>
          </a:bodyPr>
          <a:lstStyle/>
          <a:p>
            <a:pPr algn="just"/>
            <a:r>
              <a:rPr lang="en-US" b="0" i="0" u="none" strike="noStrike" baseline="0" dirty="0">
                <a:solidFill>
                  <a:srgbClr val="000000"/>
                </a:solidFill>
                <a:latin typeface="Calibri" panose="020F0502020204030204" pitchFamily="34" charset="0"/>
                <a:cs typeface="Calibri" panose="020F0502020204030204" pitchFamily="34" charset="0"/>
              </a:rPr>
              <a:t>Reasons for the use the fluids family of </a:t>
            </a:r>
            <a:r>
              <a:rPr lang="en-US" b="1" u="none" strike="noStrike" baseline="0" dirty="0" err="1">
                <a:solidFill>
                  <a:srgbClr val="000000"/>
                </a:solidFill>
                <a:latin typeface="Times New Roman" panose="02020603050405020304" pitchFamily="18" charset="0"/>
              </a:rPr>
              <a:t>Hydrofluoroether</a:t>
            </a:r>
            <a:r>
              <a:rPr lang="en-US" b="1" u="none" strike="noStrike" baseline="0" dirty="0">
                <a:solidFill>
                  <a:srgbClr val="000000"/>
                </a:solidFill>
                <a:latin typeface="Times New Roman" panose="02020603050405020304" pitchFamily="18" charset="0"/>
              </a:rPr>
              <a:t>.</a:t>
            </a:r>
            <a:endParaRPr lang="en-US" b="0" i="0" u="none" strike="noStrike" baseline="0" dirty="0">
              <a:solidFill>
                <a:srgbClr val="000000"/>
              </a:solidFill>
              <a:latin typeface="Calibri" panose="020F0502020204030204" pitchFamily="34" charset="0"/>
              <a:cs typeface="Calibri" panose="020F0502020204030204" pitchFamily="34" charset="0"/>
            </a:endParaRPr>
          </a:p>
        </p:txBody>
      </p:sp>
      <p:sp>
        <p:nvSpPr>
          <p:cNvPr id="2" name="TextBox 1"/>
          <p:cNvSpPr txBox="1"/>
          <p:nvPr/>
        </p:nvSpPr>
        <p:spPr>
          <a:xfrm>
            <a:off x="88490" y="843677"/>
            <a:ext cx="8931357" cy="4154984"/>
          </a:xfrm>
          <a:prstGeom prst="rect">
            <a:avLst/>
          </a:prstGeom>
          <a:noFill/>
        </p:spPr>
        <p:txBody>
          <a:bodyPr wrap="square" rtlCol="0">
            <a:spAutoFit/>
          </a:bodyPr>
          <a:lstStyle/>
          <a:p>
            <a:pPr marL="457200" indent="-457200" algn="jus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These cooling fluids have a good thermally characteristics in our temperature range (15/-22 C).</a:t>
            </a:r>
          </a:p>
          <a:p>
            <a:pPr algn="just"/>
            <a:endParaRPr lang="en-US" dirty="0">
              <a:solidFill>
                <a:srgbClr val="000000"/>
              </a:solidFill>
              <a:latin typeface="Calibri" panose="020F0502020204030204" pitchFamily="34" charset="0"/>
              <a:cs typeface="Calibri" panose="020F0502020204030204" pitchFamily="34" charset="0"/>
            </a:endParaRPr>
          </a:p>
          <a:p>
            <a:pPr marL="457200" indent="-457200" algn="jus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These fluids are inert. In case of spilling no damage is procured to the experiment apparatus.</a:t>
            </a:r>
          </a:p>
          <a:p>
            <a:pPr algn="just"/>
            <a:endParaRPr lang="en-US" dirty="0">
              <a:solidFill>
                <a:srgbClr val="000000"/>
              </a:solidFill>
              <a:latin typeface="Calibri" panose="020F0502020204030204" pitchFamily="34" charset="0"/>
              <a:cs typeface="Calibri" panose="020F0502020204030204" pitchFamily="34" charset="0"/>
            </a:endParaRPr>
          </a:p>
          <a:p>
            <a:pPr marL="457200" indent="-457200" algn="jus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These fluids have been used for at least 20 years in CERN for various experiments. There are many articles regarding the use of fluids under radiation.</a:t>
            </a:r>
          </a:p>
          <a:p>
            <a:pPr marL="457200" indent="-457200" algn="just">
              <a:buFont typeface="Arial" panose="020B0604020202020204" pitchFamily="34" charset="0"/>
              <a:buChar char="•"/>
            </a:pPr>
            <a:endParaRPr lang="en-US" dirty="0">
              <a:solidFill>
                <a:srgbClr val="000000"/>
              </a:solidFill>
              <a:latin typeface="Calibri" panose="020F0502020204030204" pitchFamily="34" charset="0"/>
              <a:cs typeface="Calibri" panose="020F0502020204030204" pitchFamily="34" charset="0"/>
            </a:endParaRPr>
          </a:p>
          <a:p>
            <a:pPr marL="457200" indent="-457200" algn="just">
              <a:buFont typeface="Arial" panose="020B0604020202020204" pitchFamily="34" charset="0"/>
              <a:buChar char="•"/>
            </a:pPr>
            <a:r>
              <a:rPr lang="en-US" dirty="0">
                <a:solidFill>
                  <a:srgbClr val="000000"/>
                </a:solidFill>
                <a:latin typeface="Calibri" panose="020F0502020204030204" pitchFamily="34" charset="0"/>
                <a:cs typeface="Calibri" panose="020F0502020204030204" pitchFamily="34" charset="0"/>
              </a:rPr>
              <a:t>Most of air condition system use this type of fluid (R404)</a:t>
            </a:r>
          </a:p>
        </p:txBody>
      </p:sp>
      <p:sp>
        <p:nvSpPr>
          <p:cNvPr id="3" name="Date Placeholder 2">
            <a:extLst>
              <a:ext uri="{FF2B5EF4-FFF2-40B4-BE49-F238E27FC236}">
                <a16:creationId xmlns:a16="http://schemas.microsoft.com/office/drawing/2014/main" id="{65A94375-95FE-497A-A9AA-2EC1310C2368}"/>
              </a:ext>
            </a:extLst>
          </p:cNvPr>
          <p:cNvSpPr>
            <a:spLocks noGrp="1"/>
          </p:cNvSpPr>
          <p:nvPr>
            <p:ph type="dt" sz="half" idx="10"/>
          </p:nvPr>
        </p:nvSpPr>
        <p:spPr/>
        <p:txBody>
          <a:bodyPr/>
          <a:lstStyle/>
          <a:p>
            <a:pPr>
              <a:defRPr/>
            </a:pPr>
            <a:fld id="{D98E130E-FD1A-47F3-910F-817F25AD5496}" type="datetime1">
              <a:rPr lang="en-US" smtClean="0"/>
              <a:t>4/26/2023</a:t>
            </a:fld>
            <a:endParaRPr lang="en-US" dirty="0"/>
          </a:p>
        </p:txBody>
      </p:sp>
      <p:sp>
        <p:nvSpPr>
          <p:cNvPr id="4" name="Footer Placeholder 3">
            <a:extLst>
              <a:ext uri="{FF2B5EF4-FFF2-40B4-BE49-F238E27FC236}">
                <a16:creationId xmlns:a16="http://schemas.microsoft.com/office/drawing/2014/main" id="{D993E54B-24E1-44CB-A352-17F5CF18F776}"/>
              </a:ext>
            </a:extLst>
          </p:cNvPr>
          <p:cNvSpPr>
            <a:spLocks noGrp="1"/>
          </p:cNvSpPr>
          <p:nvPr>
            <p:ph type="ftr" sz="quarter" idx="11"/>
          </p:nvPr>
        </p:nvSpPr>
        <p:spPr/>
        <p:txBody>
          <a:bodyPr/>
          <a:lstStyle/>
          <a:p>
            <a:pPr>
              <a:defRPr/>
            </a:pPr>
            <a:r>
              <a:rPr lang="it-IT"/>
              <a:t>Mu2e Collaboration Meeting Calorimeter F. Raffaelli</a:t>
            </a:r>
            <a:endParaRPr lang="en-US" b="1" dirty="0"/>
          </a:p>
        </p:txBody>
      </p:sp>
      <p:sp>
        <p:nvSpPr>
          <p:cNvPr id="6" name="TextBox 5">
            <a:extLst>
              <a:ext uri="{FF2B5EF4-FFF2-40B4-BE49-F238E27FC236}">
                <a16:creationId xmlns:a16="http://schemas.microsoft.com/office/drawing/2014/main" id="{E9436F00-0F84-8DC6-2FBE-6F8B52ECA6D4}"/>
              </a:ext>
            </a:extLst>
          </p:cNvPr>
          <p:cNvSpPr txBox="1"/>
          <p:nvPr/>
        </p:nvSpPr>
        <p:spPr>
          <a:xfrm>
            <a:off x="393290" y="5109131"/>
            <a:ext cx="8249060" cy="954107"/>
          </a:xfrm>
          <a:prstGeom prst="rect">
            <a:avLst/>
          </a:prstGeom>
          <a:noFill/>
        </p:spPr>
        <p:txBody>
          <a:bodyPr wrap="square">
            <a:spAutoFit/>
          </a:bodyPr>
          <a:lstStyle/>
          <a:p>
            <a:r>
              <a:rPr lang="en-US" sz="1400" dirty="0">
                <a:effectLst/>
                <a:latin typeface="Times New Roman" panose="02020603050405020304" pitchFamily="18" charset="0"/>
              </a:rPr>
              <a:t>The </a:t>
            </a:r>
            <a:r>
              <a:rPr lang="en-US" sz="1400" dirty="0" err="1">
                <a:effectLst/>
                <a:latin typeface="Times New Roman" panose="02020603050405020304" pitchFamily="18" charset="0"/>
              </a:rPr>
              <a:t>hydrofluoroether</a:t>
            </a:r>
            <a:r>
              <a:rPr lang="en-US" sz="1400" dirty="0">
                <a:effectLst/>
                <a:latin typeface="Times New Roman" panose="02020603050405020304" pitchFamily="18" charset="0"/>
              </a:rPr>
              <a:t> presented has unique properties that set it apart from the other fluids. It has excellent low temperature heat transfer abilities that result in a much reduced pump power requirement for circulation in a secondary system. The </a:t>
            </a:r>
            <a:r>
              <a:rPr lang="en-US" sz="1400" dirty="0" err="1">
                <a:effectLst/>
                <a:latin typeface="Times New Roman" panose="02020603050405020304" pitchFamily="18" charset="0"/>
              </a:rPr>
              <a:t>hydrofluoroether</a:t>
            </a:r>
            <a:r>
              <a:rPr lang="en-US" sz="1400" dirty="0">
                <a:latin typeface="Times New Roman" panose="02020603050405020304" pitchFamily="18" charset="0"/>
              </a:rPr>
              <a:t> </a:t>
            </a:r>
            <a:r>
              <a:rPr lang="en-US" sz="1400" dirty="0">
                <a:effectLst/>
                <a:latin typeface="Times New Roman" panose="02020603050405020304" pitchFamily="18" charset="0"/>
              </a:rPr>
              <a:t>is non-corrosive and nonflammable. It has very good toxicological and environmental properties as well, making it a safe, long term solution for secondary heat transfer systems.</a:t>
            </a:r>
            <a:endParaRPr lang="en-US" sz="1400" dirty="0"/>
          </a:p>
        </p:txBody>
      </p:sp>
    </p:spTree>
    <p:extLst>
      <p:ext uri="{BB962C8B-B14F-4D97-AF65-F5344CB8AC3E}">
        <p14:creationId xmlns:p14="http://schemas.microsoft.com/office/powerpoint/2010/main" val="841499260"/>
      </p:ext>
    </p:extLst>
  </p:cSld>
  <p:clrMapOvr>
    <a:masterClrMapping/>
  </p:clrMapOvr>
</p:sld>
</file>

<file path=ppt/theme/theme1.xml><?xml version="1.0" encoding="utf-8"?>
<a:theme xmlns:a="http://schemas.openxmlformats.org/drawingml/2006/main" name="FermilabTemplate">
  <a:themeElements>
    <a:clrScheme name="Custom 2">
      <a:dk1>
        <a:srgbClr val="404040"/>
      </a:dk1>
      <a:lt1>
        <a:srgbClr val="FFFFFF"/>
      </a:lt1>
      <a:dk2>
        <a:srgbClr val="154D81"/>
      </a:dk2>
      <a:lt2>
        <a:srgbClr val="FFFFFF"/>
      </a:lt2>
      <a:accent1>
        <a:srgbClr val="82D2E6"/>
      </a:accent1>
      <a:accent2>
        <a:srgbClr val="1997B7"/>
      </a:accent2>
      <a:accent3>
        <a:srgbClr val="DA592A"/>
      </a:accent3>
      <a:accent4>
        <a:srgbClr val="BD1F24"/>
      </a:accent4>
      <a:accent5>
        <a:srgbClr val="519A24"/>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a:dk1>
        <a:srgbClr val="074184"/>
      </a:dk1>
      <a:lt1>
        <a:srgbClr val="FFFFFF"/>
      </a:lt1>
      <a:dk2>
        <a:srgbClr val="074184"/>
      </a:dk2>
      <a:lt2>
        <a:srgbClr val="FFFCF3"/>
      </a:lt2>
      <a:accent1>
        <a:srgbClr val="70C3DC"/>
      </a:accent1>
      <a:accent2>
        <a:srgbClr val="E14825"/>
      </a:accent2>
      <a:accent3>
        <a:srgbClr val="399F3C"/>
      </a:accent3>
      <a:accent4>
        <a:srgbClr val="800F1B"/>
      </a:accent4>
      <a:accent5>
        <a:srgbClr val="1997B7"/>
      </a:accent5>
      <a:accent6>
        <a:srgbClr val="40404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FermilabTemplate.potx</Template>
  <TotalTime>29772</TotalTime>
  <Words>1331</Words>
  <Application>Microsoft Office PowerPoint</Application>
  <PresentationFormat>On-screen Show (4:3)</PresentationFormat>
  <Paragraphs>111</Paragraphs>
  <Slides>14</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Arial</vt:lpstr>
      <vt:lpstr>Arial Unicode MS</vt:lpstr>
      <vt:lpstr>Calibri</vt:lpstr>
      <vt:lpstr>Courier New</vt:lpstr>
      <vt:lpstr>Helvetica</vt:lpstr>
      <vt:lpstr>Symbol</vt:lpstr>
      <vt:lpstr>Times New Roman</vt:lpstr>
      <vt:lpstr>Wingdings</vt:lpstr>
      <vt:lpstr>FermilabTemplate</vt:lpstr>
      <vt:lpstr>Fermilab: Footer Only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raffaell</cp:lastModifiedBy>
  <cp:revision>1546</cp:revision>
  <cp:lastPrinted>2018-10-03T10:17:13Z</cp:lastPrinted>
  <dcterms:created xsi:type="dcterms:W3CDTF">2014-01-03T20:18:13Z</dcterms:created>
  <dcterms:modified xsi:type="dcterms:W3CDTF">2023-04-26T17:26:03Z</dcterms:modified>
</cp:coreProperties>
</file>