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4" r:id="rId3"/>
    <p:sldId id="265" r:id="rId4"/>
    <p:sldId id="288" r:id="rId5"/>
    <p:sldId id="268" r:id="rId6"/>
    <p:sldId id="287" r:id="rId7"/>
    <p:sldId id="278" r:id="rId8"/>
    <p:sldId id="270" r:id="rId9"/>
    <p:sldId id="271" r:id="rId10"/>
    <p:sldId id="274" r:id="rId11"/>
    <p:sldId id="275" r:id="rId12"/>
    <p:sldId id="279" r:id="rId13"/>
    <p:sldId id="281" r:id="rId14"/>
    <p:sldId id="283" r:id="rId15"/>
    <p:sldId id="284" r:id="rId16"/>
    <p:sldId id="285" r:id="rId17"/>
    <p:sldId id="286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6018"/>
  </p:normalViewPr>
  <p:slideViewPr>
    <p:cSldViewPr snapToGrid="0">
      <p:cViewPr varScale="1">
        <p:scale>
          <a:sx n="115" d="100"/>
          <a:sy n="115" d="100"/>
        </p:scale>
        <p:origin x="23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56-6346-B8F7-844FF9D3251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56-6346-B8F7-844FF9D325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56-6346-B8F7-844FF9D3251E}"/>
              </c:ext>
            </c:extLst>
          </c:dPt>
          <c:cat>
            <c:strRef>
              <c:f>Foglio1!$A$1:$A$3</c:f>
              <c:strCache>
                <c:ptCount val="3"/>
                <c:pt idx="0">
                  <c:v>Europe</c:v>
                </c:pt>
                <c:pt idx="1">
                  <c:v>North America</c:v>
                </c:pt>
                <c:pt idx="2">
                  <c:v>Asia</c:v>
                </c:pt>
              </c:strCache>
            </c:strRef>
          </c:cat>
          <c:val>
            <c:numRef>
              <c:f>Foglio1!$B$1:$B$3</c:f>
              <c:numCache>
                <c:formatCode>General</c:formatCode>
                <c:ptCount val="3"/>
                <c:pt idx="0">
                  <c:v>32</c:v>
                </c:pt>
                <c:pt idx="1">
                  <c:v>10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56-6346-B8F7-844FF9D325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59BC57-59B7-5959-8423-9821E36EF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3B7E02-749E-7841-4904-781A2CD4F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D39C44-2D8B-5AFA-1B11-AFE13459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E21CA8-DE03-50E3-1E68-72FF2161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54FCF8-2062-4EE1-B9A4-3E997C62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49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C93876-39BE-38AB-E723-1322A1A6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756D590-A39B-F6C7-C75B-94EBCF04E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98399D-140C-EF7E-0192-FB5BCC56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8FA4C3-EA6E-3DDA-4E71-1A1AF574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98A4DA-40D8-581A-1EC5-F0F5E10F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145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7414767-EAD9-74AD-E818-78A7A5877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BD5D77-5052-B2B4-9B72-0B618A2C7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8DB3D2-09EF-98B5-0312-6F12B8F9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D15062-9DEF-5A6E-2629-B11D0ED6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E8B517-C034-CE9A-02D1-E61D96D3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17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693E95-A37E-4C3C-2533-A140980A7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56CA75-08C6-0E79-4DEF-060948A5A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D61861-05CB-0C41-E3D5-55294ACC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FD0A1C-298E-77B7-7738-A31784AC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7D5576-1276-B560-870B-4FBEFBEF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94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02495D-50E3-C6BF-A0ED-3CA943FD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B61408-F6BA-C3B2-9DD3-6D38C5EAF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5CA46F-E87B-660E-1321-D8244461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B19464-0880-C3B6-B39C-4E4C1FDF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93ED9D-76BA-8BC6-2719-7D80889F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63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22D84-C4A4-34B7-6301-F8B4E53D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50729F-1150-A9FD-D1B9-18B7BE662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1D40DAF-2F74-A04A-2B2D-DBE9279CB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D70584-904A-558D-6CC5-246A5604F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DC0431-E599-8B96-79C1-56859002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CB02E5-CF17-822F-6CD9-926A1F26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7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8D6FF6-C8C8-5962-9FF9-397098B6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736A07-C35F-0DDD-6FB9-7D5CACC5C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D12314-0165-B900-D910-F85BCCB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336ED2F-6EC2-E953-F651-872D5B799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D842B10-7F18-53CD-3AA7-17DE65EC5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514D443-D5B7-A77F-AEFE-3A266B112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98608F1-24EF-42B7-9ADA-8311B9D7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FE1948-0E78-0EFC-50D5-39D2111A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09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255F53-4917-C3DA-99A7-71914B137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3F6761-34DA-0D71-4491-694A7590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16925F-783A-01D8-DEC8-99403721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7A053A-3F95-DAE5-11F1-D09104F9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56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CDE9515-81A1-7700-AFC7-7389D70D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B465309-0FD5-F143-8555-D0D3B1BD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46444D-21E4-9FC4-ED24-CF191BCD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86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AC76D-C019-D512-B88B-571F463C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94134C-4C68-091C-825D-7E36F3A7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3B86AD-3053-D887-84EB-3673C3D2D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DF4730-E11F-E02C-29DE-05797F25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8841B2-D202-1BFE-E990-4B87C79B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2DD66C-8A75-8553-5BE6-7B2AD24C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88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8C6E1-1884-B886-9F4C-BBBAFB2CD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A1DDEB6-8AA8-8CE0-58A2-5619E2D35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340590-270E-377B-07B8-8994BD8DA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E4B561-740F-C9B9-6BA9-CFC2B270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1E778D-A37A-EA34-1418-71E56718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22D31E-07FC-F249-4D3A-EB2E61B5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19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BC02B64-F68A-70A2-3D09-F18EDD4AE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011091-B21E-5BD4-B7FF-1A3CDD227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AF37A7-FACD-EFA3-E3C7-999A3CEC8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103B1-7922-BC43-8061-073930564219}" type="datetimeFigureOut">
              <a:rPr lang="it-IT" smtClean="0"/>
              <a:t>12/06/23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476828-A191-B215-18CB-03A3F8165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0384F3-1080-7F8A-DE70-1924663B7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EA101-477B-EB42-98AA-ED217F1B4E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235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aria aperta, albero, cielo, acqua&#10;&#10;Descrizione generata automaticamente">
            <a:extLst>
              <a:ext uri="{FF2B5EF4-FFF2-40B4-BE49-F238E27FC236}">
                <a16:creationId xmlns:a16="http://schemas.microsoft.com/office/drawing/2014/main" id="{4E236A36-383F-A98A-96D8-688424883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2"/>
          <a:stretch/>
        </p:blipFill>
        <p:spPr>
          <a:xfrm>
            <a:off x="3966307" y="1457325"/>
            <a:ext cx="8006615" cy="4871598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pic>
        <p:nvPicPr>
          <p:cNvPr id="8" name="Immagine 7" descr="Immagine che contiene Componente elettrico, circuito, Componente di circuito, Ingegneria elettronica&#10;&#10;Descrizione generata automaticamente">
            <a:extLst>
              <a:ext uri="{FF2B5EF4-FFF2-40B4-BE49-F238E27FC236}">
                <a16:creationId xmlns:a16="http://schemas.microsoft.com/office/drawing/2014/main" id="{FBD9E536-B447-68A9-AB7A-C97BA8204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6"/>
          <a:stretch/>
        </p:blipFill>
        <p:spPr>
          <a:xfrm>
            <a:off x="0" y="0"/>
            <a:ext cx="2508193" cy="1722110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sp>
        <p:nvSpPr>
          <p:cNvPr id="11" name="Content Placeholder 39">
            <a:extLst>
              <a:ext uri="{FF2B5EF4-FFF2-40B4-BE49-F238E27FC236}">
                <a16:creationId xmlns:a16="http://schemas.microsoft.com/office/drawing/2014/main" id="{C8E39D26-01A5-87C1-7DBE-6AA8738FCC2B}"/>
              </a:ext>
            </a:extLst>
          </p:cNvPr>
          <p:cNvSpPr txBox="1">
            <a:spLocks/>
          </p:cNvSpPr>
          <p:nvPr/>
        </p:nvSpPr>
        <p:spPr>
          <a:xfrm>
            <a:off x="2614613" y="125482"/>
            <a:ext cx="10882262" cy="1553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FEE 2023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XII INTERNATIONAL MEETING ON FRONT-END ELECTRONICS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for Particle Physics, Photon Science and related applications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Turin, 12-16 June 2023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 39">
            <a:extLst>
              <a:ext uri="{FF2B5EF4-FFF2-40B4-BE49-F238E27FC236}">
                <a16:creationId xmlns:a16="http://schemas.microsoft.com/office/drawing/2014/main" id="{9D6DBCC8-4CF7-2F6C-0240-FD1CE97039AF}"/>
              </a:ext>
            </a:extLst>
          </p:cNvPr>
          <p:cNvSpPr txBox="1">
            <a:spLocks/>
          </p:cNvSpPr>
          <p:nvPr/>
        </p:nvSpPr>
        <p:spPr>
          <a:xfrm>
            <a:off x="1967946" y="1829955"/>
            <a:ext cx="3800149" cy="20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/>
              <a:t>Organizing committee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Giovanni </a:t>
            </a:r>
            <a:r>
              <a:rPr lang="en-US" sz="1200" dirty="0" err="1">
                <a:solidFill>
                  <a:schemeClr val="accent1"/>
                </a:solidFill>
              </a:rPr>
              <a:t>Ambrosi</a:t>
            </a:r>
            <a:r>
              <a:rPr lang="en-US" sz="1200" dirty="0">
                <a:solidFill>
                  <a:schemeClr val="accent1"/>
                </a:solidFill>
              </a:rPr>
              <a:t> – INFN Perugia,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Valerio Re – U. Bergamo,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Michael  Campbell – CERN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Mark </a:t>
            </a:r>
            <a:r>
              <a:rPr lang="en-US" sz="1200" dirty="0" err="1">
                <a:solidFill>
                  <a:schemeClr val="accent1"/>
                </a:solidFill>
              </a:rPr>
              <a:t>Prydderch</a:t>
            </a:r>
            <a:r>
              <a:rPr lang="en-US" sz="1200" dirty="0">
                <a:solidFill>
                  <a:schemeClr val="accent1"/>
                </a:solidFill>
              </a:rPr>
              <a:t> – RAL, UK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Grzegorz </a:t>
            </a:r>
            <a:r>
              <a:rPr lang="en-US" sz="1200" dirty="0" err="1">
                <a:solidFill>
                  <a:schemeClr val="accent1"/>
                </a:solidFill>
              </a:rPr>
              <a:t>Deptuch</a:t>
            </a:r>
            <a:r>
              <a:rPr lang="en-US" sz="1200" dirty="0">
                <a:solidFill>
                  <a:schemeClr val="accent1"/>
                </a:solidFill>
              </a:rPr>
              <a:t> – BNL, USA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Paul O’Connor – BNL, USA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Jean Francois Pratte – U. Sherbrooke, Canada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accent1"/>
                </a:solidFill>
              </a:rPr>
              <a:t>Zhen’an</a:t>
            </a:r>
            <a:r>
              <a:rPr lang="en-US" sz="1200" dirty="0">
                <a:solidFill>
                  <a:schemeClr val="accent1"/>
                </a:solidFill>
              </a:rPr>
              <a:t> Liu – IHEP, China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Content Placeholder 39">
            <a:extLst>
              <a:ext uri="{FF2B5EF4-FFF2-40B4-BE49-F238E27FC236}">
                <a16:creationId xmlns:a16="http://schemas.microsoft.com/office/drawing/2014/main" id="{40B7DF73-461B-A9E7-0E43-17A43BF4404D}"/>
              </a:ext>
            </a:extLst>
          </p:cNvPr>
          <p:cNvSpPr txBox="1">
            <a:spLocks/>
          </p:cNvSpPr>
          <p:nvPr/>
        </p:nvSpPr>
        <p:spPr>
          <a:xfrm>
            <a:off x="11011" y="1856636"/>
            <a:ext cx="2136236" cy="22274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/>
              <a:t>Local organizing committee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Angelo </a:t>
            </a:r>
            <a:r>
              <a:rPr lang="en-US" sz="1200" dirty="0" err="1">
                <a:solidFill>
                  <a:schemeClr val="accent1"/>
                </a:solidFill>
              </a:rPr>
              <a:t>Rivetti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Sara </a:t>
            </a:r>
            <a:r>
              <a:rPr lang="en-US" sz="1200" dirty="0" err="1">
                <a:solidFill>
                  <a:schemeClr val="accent1"/>
                </a:solidFill>
              </a:rPr>
              <a:t>Garbolino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Andrea Di Salvo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Manuel </a:t>
            </a:r>
            <a:r>
              <a:rPr lang="en-US" sz="1200" dirty="0" err="1">
                <a:solidFill>
                  <a:schemeClr val="accent1"/>
                </a:solidFill>
              </a:rPr>
              <a:t>Rolo</a:t>
            </a:r>
            <a:endParaRPr lang="en-US" sz="1200" dirty="0">
              <a:solidFill>
                <a:schemeClr val="accent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dirty="0">
                <a:solidFill>
                  <a:schemeClr val="accent1"/>
                </a:solidFill>
              </a:rPr>
              <a:t>Marcello </a:t>
            </a:r>
            <a:r>
              <a:rPr lang="en-US" sz="1200" dirty="0" err="1">
                <a:solidFill>
                  <a:schemeClr val="accent1"/>
                </a:solidFill>
              </a:rPr>
              <a:t>Tardiola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INFN – </a:t>
            </a:r>
            <a:r>
              <a:rPr lang="en-US" sz="1200" dirty="0" err="1">
                <a:solidFill>
                  <a:schemeClr val="accent1"/>
                </a:solidFill>
              </a:rPr>
              <a:t>Sezione</a:t>
            </a:r>
            <a:r>
              <a:rPr lang="en-US" sz="1200" dirty="0">
                <a:solidFill>
                  <a:schemeClr val="accent1"/>
                </a:solidFill>
              </a:rPr>
              <a:t> di Torino,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Stefania </a:t>
            </a:r>
            <a:r>
              <a:rPr lang="en-US" sz="1200" dirty="0" err="1">
                <a:solidFill>
                  <a:schemeClr val="accent1"/>
                </a:solidFill>
              </a:rPr>
              <a:t>Bufalino</a:t>
            </a:r>
            <a:endParaRPr lang="en-US" sz="12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accent1"/>
                </a:solidFill>
              </a:rPr>
              <a:t>Politecnico</a:t>
            </a:r>
            <a:r>
              <a:rPr lang="en-US" sz="1200" dirty="0">
                <a:solidFill>
                  <a:schemeClr val="accent1"/>
                </a:solidFill>
              </a:rPr>
              <a:t> di Torino, Italy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4" name="Content Placeholder 39">
            <a:extLst>
              <a:ext uri="{FF2B5EF4-FFF2-40B4-BE49-F238E27FC236}">
                <a16:creationId xmlns:a16="http://schemas.microsoft.com/office/drawing/2014/main" id="{9E100E28-F6EC-0968-015F-CDDFAC1A7F6C}"/>
              </a:ext>
            </a:extLst>
          </p:cNvPr>
          <p:cNvSpPr txBox="1">
            <a:spLocks/>
          </p:cNvSpPr>
          <p:nvPr/>
        </p:nvSpPr>
        <p:spPr>
          <a:xfrm>
            <a:off x="14604" y="4022077"/>
            <a:ext cx="4691211" cy="2334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/>
              <a:t>International advisory committee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accent1"/>
                </a:solidFill>
              </a:rPr>
              <a:t>Wladek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Dabrowski</a:t>
            </a:r>
            <a:r>
              <a:rPr lang="en-US" sz="1200" dirty="0">
                <a:solidFill>
                  <a:schemeClr val="accent1"/>
                </a:solidFill>
              </a:rPr>
              <a:t> – AGH Krakow, Poland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Christophe De la Taille – Omega, IN2P3/CNRS, France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Angelo </a:t>
            </a:r>
            <a:r>
              <a:rPr lang="en-US" sz="1200" dirty="0" err="1">
                <a:solidFill>
                  <a:schemeClr val="accent1"/>
                </a:solidFill>
              </a:rPr>
              <a:t>Dragone</a:t>
            </a:r>
            <a:r>
              <a:rPr lang="en-US" sz="1200" dirty="0">
                <a:solidFill>
                  <a:schemeClr val="accent1"/>
                </a:solidFill>
              </a:rPr>
              <a:t> – SLAC, USA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Carlo </a:t>
            </a:r>
            <a:r>
              <a:rPr lang="en-US" sz="1200" dirty="0" err="1">
                <a:solidFill>
                  <a:schemeClr val="accent1"/>
                </a:solidFill>
              </a:rPr>
              <a:t>Fiorini</a:t>
            </a:r>
            <a:r>
              <a:rPr lang="en-US" sz="1200" dirty="0">
                <a:solidFill>
                  <a:schemeClr val="accent1"/>
                </a:solidFill>
              </a:rPr>
              <a:t> – </a:t>
            </a:r>
            <a:r>
              <a:rPr lang="en-US" sz="1200" dirty="0" err="1">
                <a:solidFill>
                  <a:schemeClr val="accent1"/>
                </a:solidFill>
              </a:rPr>
              <a:t>Politecnico</a:t>
            </a:r>
            <a:r>
              <a:rPr lang="en-US" sz="1200" dirty="0">
                <a:solidFill>
                  <a:schemeClr val="accent1"/>
                </a:solidFill>
              </a:rPr>
              <a:t> di Milano,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Heinz </a:t>
            </a:r>
            <a:r>
              <a:rPr lang="en-US" sz="1200" dirty="0" err="1">
                <a:solidFill>
                  <a:schemeClr val="accent1"/>
                </a:solidFill>
              </a:rPr>
              <a:t>Graafsma</a:t>
            </a:r>
            <a:r>
              <a:rPr lang="en-US" sz="1200" dirty="0">
                <a:solidFill>
                  <a:schemeClr val="accent1"/>
                </a:solidFill>
              </a:rPr>
              <a:t> – DESY, Germany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Patrick </a:t>
            </a:r>
            <a:r>
              <a:rPr lang="en-US" sz="1200" dirty="0" err="1">
                <a:solidFill>
                  <a:schemeClr val="accent1"/>
                </a:solidFill>
              </a:rPr>
              <a:t>Pangaud</a:t>
            </a:r>
            <a:r>
              <a:rPr lang="en-US" sz="1200" dirty="0">
                <a:solidFill>
                  <a:schemeClr val="accent1"/>
                </a:solidFill>
              </a:rPr>
              <a:t> – CPPM, France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Matteo </a:t>
            </a:r>
            <a:r>
              <a:rPr lang="en-US" sz="1200" dirty="0" err="1">
                <a:solidFill>
                  <a:schemeClr val="accent1"/>
                </a:solidFill>
              </a:rPr>
              <a:t>Porro</a:t>
            </a:r>
            <a:r>
              <a:rPr lang="en-US" sz="1200" dirty="0">
                <a:solidFill>
                  <a:schemeClr val="accent1"/>
                </a:solidFill>
              </a:rPr>
              <a:t> – </a:t>
            </a:r>
            <a:r>
              <a:rPr lang="en-US" sz="1200" dirty="0" err="1">
                <a:solidFill>
                  <a:schemeClr val="accent1"/>
                </a:solidFill>
              </a:rPr>
              <a:t>EuXFEL</a:t>
            </a:r>
            <a:r>
              <a:rPr lang="en-US" sz="1200" dirty="0">
                <a:solidFill>
                  <a:schemeClr val="accent1"/>
                </a:solidFill>
              </a:rPr>
              <a:t>, Germany and U. Ca’ Foscari, Venezia,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Veljko </a:t>
            </a:r>
            <a:r>
              <a:rPr lang="en-US" sz="1200" dirty="0" err="1">
                <a:solidFill>
                  <a:schemeClr val="accent1"/>
                </a:solidFill>
              </a:rPr>
              <a:t>Radeka</a:t>
            </a:r>
            <a:r>
              <a:rPr lang="en-US" sz="1200" dirty="0">
                <a:solidFill>
                  <a:schemeClr val="accent1"/>
                </a:solidFill>
              </a:rPr>
              <a:t> – BNL, USA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Angelo </a:t>
            </a:r>
            <a:r>
              <a:rPr lang="en-US" sz="1200" dirty="0" err="1">
                <a:solidFill>
                  <a:schemeClr val="accent1"/>
                </a:solidFill>
              </a:rPr>
              <a:t>Rivetti</a:t>
            </a:r>
            <a:r>
              <a:rPr lang="en-US" sz="1200" dirty="0">
                <a:solidFill>
                  <a:schemeClr val="accent1"/>
                </a:solidFill>
              </a:rPr>
              <a:t> – INFN Torino,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accent1"/>
                </a:solidFill>
              </a:rPr>
              <a:t>Manobu</a:t>
            </a:r>
            <a:r>
              <a:rPr lang="en-US" sz="1200" dirty="0">
                <a:solidFill>
                  <a:schemeClr val="accent1"/>
                </a:solidFill>
              </a:rPr>
              <a:t> Tanaka – KEK, Japan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6" name="Immagine 25" descr="Immagine che contiene Carattere, logo, Elementi grafici, bianco&#10;&#10;Descrizione generata automaticamente">
            <a:extLst>
              <a:ext uri="{FF2B5EF4-FFF2-40B4-BE49-F238E27FC236}">
                <a16:creationId xmlns:a16="http://schemas.microsoft.com/office/drawing/2014/main" id="{FA57D7D1-B611-7B55-5252-4D9DEE8A9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5216"/>
            <a:ext cx="1066800" cy="482600"/>
          </a:xfrm>
          <a:prstGeom prst="rect">
            <a:avLst/>
          </a:prstGeom>
        </p:spPr>
      </p:pic>
      <p:pic>
        <p:nvPicPr>
          <p:cNvPr id="30" name="Immagine 29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A8A8A8DA-B73F-0BF8-1630-4463178D3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0811" y="-3834"/>
            <a:ext cx="663131" cy="768949"/>
          </a:xfrm>
          <a:prstGeom prst="rect">
            <a:avLst/>
          </a:prstGeom>
        </p:spPr>
      </p:pic>
      <p:pic>
        <p:nvPicPr>
          <p:cNvPr id="32" name="Immagine 31" descr="Immagine che contiene modello, quadrato, pixel, design&#10;&#10;Descrizione generata automaticamente">
            <a:extLst>
              <a:ext uri="{FF2B5EF4-FFF2-40B4-BE49-F238E27FC236}">
                <a16:creationId xmlns:a16="http://schemas.microsoft.com/office/drawing/2014/main" id="{082C4320-2393-3133-4500-E6CD81C2B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8239" y="5924968"/>
            <a:ext cx="937819" cy="9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28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persona, edificio, eretto&#10;&#10;Descrizione generata automaticamente">
            <a:extLst>
              <a:ext uri="{FF2B5EF4-FFF2-40B4-BE49-F238E27FC236}">
                <a16:creationId xmlns:a16="http://schemas.microsoft.com/office/drawing/2014/main" id="{4A1B9526-C973-62EB-926C-20D166F92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011143"/>
            <a:ext cx="6716272" cy="4835715"/>
          </a:xfrm>
          <a:prstGeom prst="rect">
            <a:avLst/>
          </a:prstGeom>
        </p:spPr>
      </p:pic>
      <p:pic>
        <p:nvPicPr>
          <p:cNvPr id="5" name="Immagine 4" descr="Immagine che contiene testo, diagramma, Parallelo, linea&#10;&#10;Descrizione generata automaticamente">
            <a:extLst>
              <a:ext uri="{FF2B5EF4-FFF2-40B4-BE49-F238E27FC236}">
                <a16:creationId xmlns:a16="http://schemas.microsoft.com/office/drawing/2014/main" id="{F1749FF0-3DA0-47D9-9CE9-80379683A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5" y="692796"/>
            <a:ext cx="4172712" cy="54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11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oogle Shape;304;p17" descr="Immagine che contiene persona, uomo, lavorando&#10;&#10;Descrizione generata automaticamente">
            <a:extLst>
              <a:ext uri="{FF2B5EF4-FFF2-40B4-BE49-F238E27FC236}">
                <a16:creationId xmlns:a16="http://schemas.microsoft.com/office/drawing/2014/main" id="{10AEC6EB-3055-008D-5B90-DDAB4F615527}"/>
              </a:ext>
            </a:extLst>
          </p:cNvPr>
          <p:cNvPicPr preferRelativeResize="0"/>
          <p:nvPr/>
        </p:nvPicPr>
        <p:blipFill rotWithShape="1">
          <a:blip r:embed="rId2"/>
          <a:srcRect l="13662" r="19672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4" name="Google Shape;311;p18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57F180EA-2939-0663-4BB6-5A330CF5E3B3}"/>
              </a:ext>
            </a:extLst>
          </p:cNvPr>
          <p:cNvPicPr preferRelativeResize="0"/>
          <p:nvPr/>
        </p:nvPicPr>
        <p:blipFill rotWithShape="1">
          <a:blip r:embed="rId3"/>
          <a:srcRect l="10594" r="8518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908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8D767F-6EA5-E3CB-F3B4-350670344D02}"/>
              </a:ext>
            </a:extLst>
          </p:cNvPr>
          <p:cNvSpPr txBox="1"/>
          <p:nvPr/>
        </p:nvSpPr>
        <p:spPr>
          <a:xfrm>
            <a:off x="1120690" y="10178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b="1" dirty="0"/>
              <a:t>XII Front-End meeting on (Integrated) Front-End Electronics for Particle Physics, Photon Science and related applications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Tradition started in Perugia and Yellowstone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Continued every 3 (2) years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With a break for the pandemic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Only in person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By invitation only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Presentations longer than in usual conference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To allow you to go in detail…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…in a friendly and informal environment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Coffee breaks can be as productive as the talks!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Minimize the overhead: no proceedings. Only slides on a public website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72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8D767F-6EA5-E3CB-F3B4-350670344D02}"/>
              </a:ext>
            </a:extLst>
          </p:cNvPr>
          <p:cNvSpPr txBox="1"/>
          <p:nvPr/>
        </p:nvSpPr>
        <p:spPr>
          <a:xfrm>
            <a:off x="1120690" y="10178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Some numbers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50 talks organized in 18 sessions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About 60 total attendees</a:t>
            </a: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F8A49B9B-3E59-9FFC-B425-2EC45C4BD4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5202825"/>
              </p:ext>
            </p:extLst>
          </p:nvPr>
        </p:nvGraphicFramePr>
        <p:xfrm>
          <a:off x="3313367" y="2484142"/>
          <a:ext cx="5899905" cy="3481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4998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2C7553-4A8A-D021-C0A1-6ECAD40F6B31}"/>
              </a:ext>
            </a:extLst>
          </p:cNvPr>
          <p:cNvSpPr txBox="1"/>
          <p:nvPr/>
        </p:nvSpPr>
        <p:spPr>
          <a:xfrm>
            <a:off x="608072" y="14057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Talk duration is supposed to be 25 minutes talks + 5 minutes for discussion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Use coffee breaks and lunches for additional questions and discussions!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From time to time looks also at your session chair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Please upload on indico your slides before the session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 case you have issues come with a USB pen during the coffee breaks before your session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Upload also a pdf version, just in case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Coffee breaks and lunches served always in the same place, one floor upstairs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848967-D9E1-F9EF-EA04-845CD397CF32}"/>
              </a:ext>
            </a:extLst>
          </p:cNvPr>
          <p:cNvSpPr txBox="1"/>
          <p:nvPr/>
        </p:nvSpPr>
        <p:spPr>
          <a:xfrm>
            <a:off x="374073" y="708947"/>
            <a:ext cx="1064029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Practical info’s</a:t>
            </a:r>
          </a:p>
        </p:txBody>
      </p:sp>
    </p:spTree>
    <p:extLst>
      <p:ext uri="{BB962C8B-B14F-4D97-AF65-F5344CB8AC3E}">
        <p14:creationId xmlns:p14="http://schemas.microsoft.com/office/powerpoint/2010/main" val="2731141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oto">
            <a:extLst>
              <a:ext uri="{FF2B5EF4-FFF2-40B4-BE49-F238E27FC236}">
                <a16:creationId xmlns:a16="http://schemas.microsoft.com/office/drawing/2014/main" id="{46D90E5E-A1B0-262B-911C-950E72A17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104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13F53C-F01D-6BBE-C5BB-175175F41289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Social/networking events: welcome reception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Tomorrow, June 13</a:t>
            </a:r>
            <a:r>
              <a:rPr lang="en-US" sz="1300" baseline="30000" dirty="0"/>
              <a:t>th</a:t>
            </a: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After the session, join us outside of the room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We will go by metro to the city center (metro stop “Porta Nuova”, exit Piazza Carlo Felice-square with garden in front-of the station)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Walking tour of the city center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Welcome reception at “Mercato Centrale”, piazza </a:t>
            </a:r>
            <a:r>
              <a:rPr lang="en-US" sz="1300" dirty="0" err="1"/>
              <a:t>della</a:t>
            </a:r>
            <a:r>
              <a:rPr lang="en-US" sz="1300" dirty="0"/>
              <a:t> Repubblica 25, Torino</a:t>
            </a:r>
          </a:p>
        </p:txBody>
      </p:sp>
    </p:spTree>
    <p:extLst>
      <p:ext uri="{BB962C8B-B14F-4D97-AF65-F5344CB8AC3E}">
        <p14:creationId xmlns:p14="http://schemas.microsoft.com/office/powerpoint/2010/main" val="486838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13F53C-F01D-6BBE-C5BB-175175F41289}"/>
              </a:ext>
            </a:extLst>
          </p:cNvPr>
          <p:cNvSpPr txBox="1"/>
          <p:nvPr/>
        </p:nvSpPr>
        <p:spPr>
          <a:xfrm>
            <a:off x="644236" y="515243"/>
            <a:ext cx="4257031" cy="6107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Social/networking events: networking </a:t>
            </a:r>
            <a:r>
              <a:rPr lang="en-US" sz="1600" b="1" dirty="0" err="1"/>
              <a:t>afteroon</a:t>
            </a:r>
            <a:endParaRPr lang="en-US" sz="1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Wednesday June 14</a:t>
            </a:r>
            <a:r>
              <a:rPr lang="en-US" sz="1600" baseline="30000" dirty="0"/>
              <a:t>th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bus. Bus will start from conference location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About 1 hour bus trip to the Langhe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Visit one historical place + social dinner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Bus back to Torino with one stop in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/>
              </a:rPr>
              <a:t>Lingotto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 and one in the city center (piazza Carlo Felice)</a:t>
            </a:r>
          </a:p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3074" name="Picture 2" descr="Storia - Fontanafredda">
            <a:extLst>
              <a:ext uri="{FF2B5EF4-FFF2-40B4-BE49-F238E27FC236}">
                <a16:creationId xmlns:a16="http://schemas.microsoft.com/office/drawing/2014/main" id="{B05C686B-6882-AC9A-8D86-0A9A64420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r="-1" b="-1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griturismo La Torricella, Monforte dʼAlba – Prezzi aggiornati per il 2023">
            <a:extLst>
              <a:ext uri="{FF2B5EF4-FFF2-40B4-BE49-F238E27FC236}">
                <a16:creationId xmlns:a16="http://schemas.microsoft.com/office/drawing/2014/main" id="{790538C0-5B8B-193B-936E-F32A83523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4" b="13246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550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aria aperta, albero, cielo, acqua&#10;&#10;Descrizione generata automaticamente">
            <a:extLst>
              <a:ext uri="{FF2B5EF4-FFF2-40B4-BE49-F238E27FC236}">
                <a16:creationId xmlns:a16="http://schemas.microsoft.com/office/drawing/2014/main" id="{4E236A36-383F-A98A-96D8-688424883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2"/>
          <a:stretch/>
        </p:blipFill>
        <p:spPr>
          <a:xfrm>
            <a:off x="3966307" y="1457325"/>
            <a:ext cx="8006615" cy="4871598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pic>
        <p:nvPicPr>
          <p:cNvPr id="8" name="Immagine 7" descr="Immagine che contiene Componente elettrico, circuito, Componente di circuito, Ingegneria elettronica&#10;&#10;Descrizione generata automaticamente">
            <a:extLst>
              <a:ext uri="{FF2B5EF4-FFF2-40B4-BE49-F238E27FC236}">
                <a16:creationId xmlns:a16="http://schemas.microsoft.com/office/drawing/2014/main" id="{FBD9E536-B447-68A9-AB7A-C97BA8204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6"/>
          <a:stretch/>
        </p:blipFill>
        <p:spPr>
          <a:xfrm>
            <a:off x="0" y="0"/>
            <a:ext cx="2508193" cy="1722110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sp>
        <p:nvSpPr>
          <p:cNvPr id="11" name="Content Placeholder 39">
            <a:extLst>
              <a:ext uri="{FF2B5EF4-FFF2-40B4-BE49-F238E27FC236}">
                <a16:creationId xmlns:a16="http://schemas.microsoft.com/office/drawing/2014/main" id="{C8E39D26-01A5-87C1-7DBE-6AA8738FCC2B}"/>
              </a:ext>
            </a:extLst>
          </p:cNvPr>
          <p:cNvSpPr txBox="1">
            <a:spLocks/>
          </p:cNvSpPr>
          <p:nvPr/>
        </p:nvSpPr>
        <p:spPr>
          <a:xfrm>
            <a:off x="2614613" y="125482"/>
            <a:ext cx="10882262" cy="15536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FEE 2023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XII INTERNATIONAL MEETING ON FRONT-END ELECTRONICS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for Particle Physics, Photon Science and related applications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Turin, 12-16 June 2023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 39">
            <a:extLst>
              <a:ext uri="{FF2B5EF4-FFF2-40B4-BE49-F238E27FC236}">
                <a16:creationId xmlns:a16="http://schemas.microsoft.com/office/drawing/2014/main" id="{9D6DBCC8-4CF7-2F6C-0240-FD1CE97039AF}"/>
              </a:ext>
            </a:extLst>
          </p:cNvPr>
          <p:cNvSpPr txBox="1">
            <a:spLocks/>
          </p:cNvSpPr>
          <p:nvPr/>
        </p:nvSpPr>
        <p:spPr>
          <a:xfrm>
            <a:off x="1967946" y="1829955"/>
            <a:ext cx="3800149" cy="20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/>
              <a:t>Organizing committee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Giovanni </a:t>
            </a:r>
            <a:r>
              <a:rPr lang="en-US" sz="1200" dirty="0" err="1">
                <a:solidFill>
                  <a:schemeClr val="accent1"/>
                </a:solidFill>
              </a:rPr>
              <a:t>Ambrosi</a:t>
            </a:r>
            <a:r>
              <a:rPr lang="en-US" sz="1200" dirty="0">
                <a:solidFill>
                  <a:schemeClr val="accent1"/>
                </a:solidFill>
              </a:rPr>
              <a:t> – INFN Perugia,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Valerio Re – U. Bergamo,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Michael  Campbell – CERN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Mark </a:t>
            </a:r>
            <a:r>
              <a:rPr lang="en-US" sz="1200" dirty="0" err="1">
                <a:solidFill>
                  <a:schemeClr val="accent1"/>
                </a:solidFill>
              </a:rPr>
              <a:t>Prydderch</a:t>
            </a:r>
            <a:r>
              <a:rPr lang="en-US" sz="1200" dirty="0">
                <a:solidFill>
                  <a:schemeClr val="accent1"/>
                </a:solidFill>
              </a:rPr>
              <a:t> – RAL, UK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Grzegorz </a:t>
            </a:r>
            <a:r>
              <a:rPr lang="en-US" sz="1200" dirty="0" err="1">
                <a:solidFill>
                  <a:schemeClr val="accent1"/>
                </a:solidFill>
              </a:rPr>
              <a:t>Deptuch</a:t>
            </a:r>
            <a:r>
              <a:rPr lang="en-US" sz="1200" dirty="0">
                <a:solidFill>
                  <a:schemeClr val="accent1"/>
                </a:solidFill>
              </a:rPr>
              <a:t> – BNL, USA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Paul O’Connor – BNL, USA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Jean Francois Pratte – U. Sherbrooke, Canada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accent1"/>
                </a:solidFill>
              </a:rPr>
              <a:t>Zhen’an</a:t>
            </a:r>
            <a:r>
              <a:rPr lang="en-US" sz="1200" dirty="0">
                <a:solidFill>
                  <a:schemeClr val="accent1"/>
                </a:solidFill>
              </a:rPr>
              <a:t> Liu – IHEP, China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Content Placeholder 39">
            <a:extLst>
              <a:ext uri="{FF2B5EF4-FFF2-40B4-BE49-F238E27FC236}">
                <a16:creationId xmlns:a16="http://schemas.microsoft.com/office/drawing/2014/main" id="{40B7DF73-461B-A9E7-0E43-17A43BF4404D}"/>
              </a:ext>
            </a:extLst>
          </p:cNvPr>
          <p:cNvSpPr txBox="1">
            <a:spLocks/>
          </p:cNvSpPr>
          <p:nvPr/>
        </p:nvSpPr>
        <p:spPr>
          <a:xfrm>
            <a:off x="11011" y="1856636"/>
            <a:ext cx="2136236" cy="22274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/>
              <a:t>Local organizing committee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Angelo </a:t>
            </a:r>
            <a:r>
              <a:rPr lang="en-US" sz="1200" dirty="0" err="1">
                <a:solidFill>
                  <a:schemeClr val="accent1"/>
                </a:solidFill>
              </a:rPr>
              <a:t>Rivetti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Sara </a:t>
            </a:r>
            <a:r>
              <a:rPr lang="en-US" sz="1200" dirty="0" err="1">
                <a:solidFill>
                  <a:schemeClr val="accent1"/>
                </a:solidFill>
              </a:rPr>
              <a:t>Garbolino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Andrea Di Salvo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Manuel </a:t>
            </a:r>
            <a:r>
              <a:rPr lang="en-US" sz="1200" dirty="0" err="1">
                <a:solidFill>
                  <a:schemeClr val="accent1"/>
                </a:solidFill>
              </a:rPr>
              <a:t>Rolo</a:t>
            </a:r>
            <a:endParaRPr lang="en-US" sz="1200" dirty="0">
              <a:solidFill>
                <a:schemeClr val="accent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dirty="0">
                <a:solidFill>
                  <a:schemeClr val="accent1"/>
                </a:solidFill>
              </a:rPr>
              <a:t>Marcello </a:t>
            </a:r>
            <a:r>
              <a:rPr lang="en-US" sz="1200" dirty="0" err="1">
                <a:solidFill>
                  <a:schemeClr val="accent1"/>
                </a:solidFill>
              </a:rPr>
              <a:t>Tardiola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INFN – </a:t>
            </a:r>
            <a:r>
              <a:rPr lang="en-US" sz="1200" dirty="0" err="1">
                <a:solidFill>
                  <a:schemeClr val="accent1"/>
                </a:solidFill>
              </a:rPr>
              <a:t>Sezione</a:t>
            </a:r>
            <a:r>
              <a:rPr lang="en-US" sz="1200" dirty="0">
                <a:solidFill>
                  <a:schemeClr val="accent1"/>
                </a:solidFill>
              </a:rPr>
              <a:t> di Torino,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Stefania </a:t>
            </a:r>
            <a:r>
              <a:rPr lang="en-US" sz="1200" dirty="0" err="1">
                <a:solidFill>
                  <a:schemeClr val="accent1"/>
                </a:solidFill>
              </a:rPr>
              <a:t>Bufalino</a:t>
            </a:r>
            <a:endParaRPr lang="en-US" sz="12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accent1"/>
                </a:solidFill>
              </a:rPr>
              <a:t>Politecnico</a:t>
            </a:r>
            <a:r>
              <a:rPr lang="en-US" sz="1200" dirty="0">
                <a:solidFill>
                  <a:schemeClr val="accent1"/>
                </a:solidFill>
              </a:rPr>
              <a:t> di Torino, Italy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4" name="Content Placeholder 39">
            <a:extLst>
              <a:ext uri="{FF2B5EF4-FFF2-40B4-BE49-F238E27FC236}">
                <a16:creationId xmlns:a16="http://schemas.microsoft.com/office/drawing/2014/main" id="{9E100E28-F6EC-0968-015F-CDDFAC1A7F6C}"/>
              </a:ext>
            </a:extLst>
          </p:cNvPr>
          <p:cNvSpPr txBox="1">
            <a:spLocks/>
          </p:cNvSpPr>
          <p:nvPr/>
        </p:nvSpPr>
        <p:spPr>
          <a:xfrm>
            <a:off x="14604" y="4022077"/>
            <a:ext cx="4691211" cy="2334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/>
              <a:t>International advisory committee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accent1"/>
                </a:solidFill>
              </a:rPr>
              <a:t>Wladek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Dabrowski</a:t>
            </a:r>
            <a:r>
              <a:rPr lang="en-US" sz="1200" dirty="0">
                <a:solidFill>
                  <a:schemeClr val="accent1"/>
                </a:solidFill>
              </a:rPr>
              <a:t> – AGH Krakow, Poland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Christophe De la Taille – Omega, IN2P3/CNRS, France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Angelo </a:t>
            </a:r>
            <a:r>
              <a:rPr lang="en-US" sz="1200" dirty="0" err="1">
                <a:solidFill>
                  <a:schemeClr val="accent1"/>
                </a:solidFill>
              </a:rPr>
              <a:t>Dragone</a:t>
            </a:r>
            <a:r>
              <a:rPr lang="en-US" sz="1200" dirty="0">
                <a:solidFill>
                  <a:schemeClr val="accent1"/>
                </a:solidFill>
              </a:rPr>
              <a:t> – SLAC, USA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Carlo </a:t>
            </a:r>
            <a:r>
              <a:rPr lang="en-US" sz="1200" dirty="0" err="1">
                <a:solidFill>
                  <a:schemeClr val="accent1"/>
                </a:solidFill>
              </a:rPr>
              <a:t>Fiorini</a:t>
            </a:r>
            <a:r>
              <a:rPr lang="en-US" sz="1200" dirty="0">
                <a:solidFill>
                  <a:schemeClr val="accent1"/>
                </a:solidFill>
              </a:rPr>
              <a:t> – </a:t>
            </a:r>
            <a:r>
              <a:rPr lang="en-US" sz="1200" dirty="0" err="1">
                <a:solidFill>
                  <a:schemeClr val="accent1"/>
                </a:solidFill>
              </a:rPr>
              <a:t>Politecnico</a:t>
            </a:r>
            <a:r>
              <a:rPr lang="en-US" sz="1200" dirty="0">
                <a:solidFill>
                  <a:schemeClr val="accent1"/>
                </a:solidFill>
              </a:rPr>
              <a:t> di Milano,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Heinz </a:t>
            </a:r>
            <a:r>
              <a:rPr lang="en-US" sz="1200" dirty="0" err="1">
                <a:solidFill>
                  <a:schemeClr val="accent1"/>
                </a:solidFill>
              </a:rPr>
              <a:t>Graafsma</a:t>
            </a:r>
            <a:r>
              <a:rPr lang="en-US" sz="1200" dirty="0">
                <a:solidFill>
                  <a:schemeClr val="accent1"/>
                </a:solidFill>
              </a:rPr>
              <a:t> – DESY, Germany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Patrick </a:t>
            </a:r>
            <a:r>
              <a:rPr lang="en-US" sz="1200" dirty="0" err="1">
                <a:solidFill>
                  <a:schemeClr val="accent1"/>
                </a:solidFill>
              </a:rPr>
              <a:t>Pangaud</a:t>
            </a:r>
            <a:r>
              <a:rPr lang="en-US" sz="1200" dirty="0">
                <a:solidFill>
                  <a:schemeClr val="accent1"/>
                </a:solidFill>
              </a:rPr>
              <a:t> – CPPM, France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Matteo </a:t>
            </a:r>
            <a:r>
              <a:rPr lang="en-US" sz="1200" dirty="0" err="1">
                <a:solidFill>
                  <a:schemeClr val="accent1"/>
                </a:solidFill>
              </a:rPr>
              <a:t>Porro</a:t>
            </a:r>
            <a:r>
              <a:rPr lang="en-US" sz="1200" dirty="0">
                <a:solidFill>
                  <a:schemeClr val="accent1"/>
                </a:solidFill>
              </a:rPr>
              <a:t> – </a:t>
            </a:r>
            <a:r>
              <a:rPr lang="en-US" sz="1200" dirty="0" err="1">
                <a:solidFill>
                  <a:schemeClr val="accent1"/>
                </a:solidFill>
              </a:rPr>
              <a:t>EuXFEL</a:t>
            </a:r>
            <a:r>
              <a:rPr lang="en-US" sz="1200" dirty="0">
                <a:solidFill>
                  <a:schemeClr val="accent1"/>
                </a:solidFill>
              </a:rPr>
              <a:t>, Germany and U. Ca’ Foscari, Venezia,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Veljko </a:t>
            </a:r>
            <a:r>
              <a:rPr lang="en-US" sz="1200" dirty="0" err="1">
                <a:solidFill>
                  <a:schemeClr val="accent1"/>
                </a:solidFill>
              </a:rPr>
              <a:t>Radeka</a:t>
            </a:r>
            <a:r>
              <a:rPr lang="en-US" sz="1200" dirty="0">
                <a:solidFill>
                  <a:schemeClr val="accent1"/>
                </a:solidFill>
              </a:rPr>
              <a:t> – BNL, USA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/>
                </a:solidFill>
              </a:rPr>
              <a:t>Angelo </a:t>
            </a:r>
            <a:r>
              <a:rPr lang="en-US" sz="1200" dirty="0" err="1">
                <a:solidFill>
                  <a:schemeClr val="accent1"/>
                </a:solidFill>
              </a:rPr>
              <a:t>Rivetti</a:t>
            </a:r>
            <a:r>
              <a:rPr lang="en-US" sz="1200" dirty="0">
                <a:solidFill>
                  <a:schemeClr val="accent1"/>
                </a:solidFill>
              </a:rPr>
              <a:t> – INFN Torino,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 err="1">
                <a:solidFill>
                  <a:schemeClr val="accent1"/>
                </a:solidFill>
              </a:rPr>
              <a:t>Manobu</a:t>
            </a:r>
            <a:r>
              <a:rPr lang="en-US" sz="1200" dirty="0">
                <a:solidFill>
                  <a:schemeClr val="accent1"/>
                </a:solidFill>
              </a:rPr>
              <a:t> Tanaka – KEK, Japan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6" name="Immagine 25" descr="Immagine che contiene Carattere, logo, Elementi grafici, bianco&#10;&#10;Descrizione generata automaticamente">
            <a:extLst>
              <a:ext uri="{FF2B5EF4-FFF2-40B4-BE49-F238E27FC236}">
                <a16:creationId xmlns:a16="http://schemas.microsoft.com/office/drawing/2014/main" id="{FA57D7D1-B611-7B55-5252-4D9DEE8A9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5216"/>
            <a:ext cx="1066800" cy="482600"/>
          </a:xfrm>
          <a:prstGeom prst="rect">
            <a:avLst/>
          </a:prstGeom>
        </p:spPr>
      </p:pic>
      <p:pic>
        <p:nvPicPr>
          <p:cNvPr id="30" name="Immagine 29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A8A8A8DA-B73F-0BF8-1630-4463178D3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0811" y="-3834"/>
            <a:ext cx="663131" cy="768949"/>
          </a:xfrm>
          <a:prstGeom prst="rect">
            <a:avLst/>
          </a:prstGeom>
        </p:spPr>
      </p:pic>
      <p:pic>
        <p:nvPicPr>
          <p:cNvPr id="32" name="Immagine 31" descr="Immagine che contiene modello, quadrato, pixel, design&#10;&#10;Descrizione generata automaticamente">
            <a:extLst>
              <a:ext uri="{FF2B5EF4-FFF2-40B4-BE49-F238E27FC236}">
                <a16:creationId xmlns:a16="http://schemas.microsoft.com/office/drawing/2014/main" id="{082C4320-2393-3133-4500-E6CD81C2B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8239" y="5924968"/>
            <a:ext cx="937819" cy="93781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A770C7-449E-74A7-3045-4DF3ABFB2ED6}"/>
              </a:ext>
            </a:extLst>
          </p:cNvPr>
          <p:cNvSpPr txBox="1"/>
          <p:nvPr/>
        </p:nvSpPr>
        <p:spPr>
          <a:xfrm>
            <a:off x="0" y="1565564"/>
            <a:ext cx="12177396" cy="4585871"/>
          </a:xfrm>
          <a:prstGeom prst="rect">
            <a:avLst/>
          </a:prstGeom>
          <a:solidFill>
            <a:schemeClr val="bg1">
              <a:alpha val="79020"/>
            </a:schemeClr>
          </a:solidFill>
        </p:spPr>
        <p:txBody>
          <a:bodyPr wrap="square" rtlCol="0">
            <a:spAutoFit/>
          </a:bodyPr>
          <a:lstStyle/>
          <a:p>
            <a:endParaRPr lang="it-IT" sz="3200" dirty="0"/>
          </a:p>
          <a:p>
            <a:endParaRPr lang="it-IT" sz="3200" dirty="0"/>
          </a:p>
          <a:p>
            <a:endParaRPr lang="it-IT" sz="3200" dirty="0"/>
          </a:p>
          <a:p>
            <a:endParaRPr lang="it-IT" sz="3200" dirty="0"/>
          </a:p>
          <a:p>
            <a:pPr algn="ctr"/>
            <a:r>
              <a:rPr lang="it-IT" sz="3600" b="1" dirty="0" err="1">
                <a:solidFill>
                  <a:srgbClr val="FF0000"/>
                </a:solidFill>
              </a:rPr>
              <a:t>Enjoy</a:t>
            </a:r>
            <a:r>
              <a:rPr lang="it-IT" sz="3600" b="1" dirty="0">
                <a:solidFill>
                  <a:srgbClr val="FF0000"/>
                </a:solidFill>
              </a:rPr>
              <a:t> an </a:t>
            </a:r>
            <a:r>
              <a:rPr lang="it-IT" sz="3600" b="1" dirty="0" err="1">
                <a:solidFill>
                  <a:srgbClr val="FF0000"/>
                </a:solidFill>
              </a:rPr>
              <a:t>intersting</a:t>
            </a:r>
            <a:r>
              <a:rPr lang="it-IT" sz="3600" b="1" dirty="0">
                <a:solidFill>
                  <a:srgbClr val="FF0000"/>
                </a:solidFill>
              </a:rPr>
              <a:t> and </a:t>
            </a:r>
            <a:r>
              <a:rPr lang="it-IT" sz="3600" b="1" dirty="0" err="1">
                <a:solidFill>
                  <a:srgbClr val="FF0000"/>
                </a:solidFill>
              </a:rPr>
              <a:t>productive</a:t>
            </a:r>
            <a:r>
              <a:rPr lang="it-IT" sz="3600" b="1" dirty="0">
                <a:solidFill>
                  <a:srgbClr val="FF0000"/>
                </a:solidFill>
              </a:rPr>
              <a:t> workshop!</a:t>
            </a:r>
          </a:p>
          <a:p>
            <a:endParaRPr lang="it-IT" sz="3200" dirty="0">
              <a:solidFill>
                <a:schemeClr val="bg1"/>
              </a:solidFill>
            </a:endParaRPr>
          </a:p>
          <a:p>
            <a:endParaRPr lang="it-IT" sz="3200" dirty="0"/>
          </a:p>
          <a:p>
            <a:endParaRPr lang="it-IT" sz="3200" dirty="0"/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92540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edificio, aria aperta, cielo, statua&#10;&#10;Descrizione generata automaticamente">
            <a:extLst>
              <a:ext uri="{FF2B5EF4-FFF2-40B4-BE49-F238E27FC236}">
                <a16:creationId xmlns:a16="http://schemas.microsoft.com/office/drawing/2014/main" id="{9D095115-6D3D-C620-E7B4-E7E4A55C3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9" r="9041"/>
          <a:stretch/>
        </p:blipFill>
        <p:spPr>
          <a:xfrm>
            <a:off x="3782177" y="1395508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Immagine 6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C05402F8-F553-3172-6700-23B99DB03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9" r="10196" b="3"/>
          <a:stretch/>
        </p:blipFill>
        <p:spPr>
          <a:xfrm>
            <a:off x="609600" y="1619743"/>
            <a:ext cx="3289207" cy="37160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Immagine 4" descr="Immagine che contiene aria aperta, scultura, cielo, cavallo&#10;&#10;Descrizione generata automaticamente">
            <a:extLst>
              <a:ext uri="{FF2B5EF4-FFF2-40B4-BE49-F238E27FC236}">
                <a16:creationId xmlns:a16="http://schemas.microsoft.com/office/drawing/2014/main" id="{23B155F6-5FAC-E40A-ACE2-81F83D717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4" r="10426" b="-4"/>
          <a:stretch/>
        </p:blipFill>
        <p:spPr>
          <a:xfrm>
            <a:off x="8286358" y="2159689"/>
            <a:ext cx="2797278" cy="317612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14DEC4F-1D4E-69D0-4727-5EFF841EAE75}"/>
              </a:ext>
            </a:extLst>
          </p:cNvPr>
          <p:cNvSpPr txBox="1"/>
          <p:nvPr/>
        </p:nvSpPr>
        <p:spPr>
          <a:xfrm>
            <a:off x="476734" y="297901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Welcome to Torino…</a:t>
            </a:r>
          </a:p>
        </p:txBody>
      </p:sp>
    </p:spTree>
    <p:extLst>
      <p:ext uri="{BB962C8B-B14F-4D97-AF65-F5344CB8AC3E}">
        <p14:creationId xmlns:p14="http://schemas.microsoft.com/office/powerpoint/2010/main" val="727354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aria aperta, cielo, paesaggio, montagna&#10;&#10;Descrizione generata automaticamente">
            <a:extLst>
              <a:ext uri="{FF2B5EF4-FFF2-40B4-BE49-F238E27FC236}">
                <a16:creationId xmlns:a16="http://schemas.microsoft.com/office/drawing/2014/main" id="{818D650E-C193-D4F3-396D-5D2AC70D7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1" r="1367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0350D8-946A-6F6E-AB70-B67D347F98D6}"/>
              </a:ext>
            </a:extLst>
          </p:cNvPr>
          <p:cNvSpPr txBox="1"/>
          <p:nvPr/>
        </p:nvSpPr>
        <p:spPr>
          <a:xfrm>
            <a:off x="476734" y="29790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</a:rPr>
              <a:t>…sotto la Mole!</a:t>
            </a:r>
          </a:p>
        </p:txBody>
      </p:sp>
    </p:spTree>
    <p:extLst>
      <p:ext uri="{BB962C8B-B14F-4D97-AF65-F5344CB8AC3E}">
        <p14:creationId xmlns:p14="http://schemas.microsoft.com/office/powerpoint/2010/main" val="164283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interno, edificio, grande, fisheye&#10;&#10;Descrizione generata automaticamente">
            <a:extLst>
              <a:ext uri="{FF2B5EF4-FFF2-40B4-BE49-F238E27FC236}">
                <a16:creationId xmlns:a16="http://schemas.microsoft.com/office/drawing/2014/main" id="{42F03EED-96E1-BE87-93E3-D114AA139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18" b="132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72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 descr="Immagine che contiene interno, arredo, sala, stanza&#10;&#10;Descrizione generata automaticamente">
            <a:extLst>
              <a:ext uri="{FF2B5EF4-FFF2-40B4-BE49-F238E27FC236}">
                <a16:creationId xmlns:a16="http://schemas.microsoft.com/office/drawing/2014/main" id="{A13941F1-3AAC-8997-B632-6FF39482F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3" r="18951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8" name="Immagine 7" descr="Immagine che contiene statua, edificio, Viso umano, museo&#10;&#10;Descrizione generata automaticamente">
            <a:extLst>
              <a:ext uri="{FF2B5EF4-FFF2-40B4-BE49-F238E27FC236}">
                <a16:creationId xmlns:a16="http://schemas.microsoft.com/office/drawing/2014/main" id="{84DEE60F-CA88-BEE0-86D4-A1FD0A3AA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7" r="10781" b="-2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7" name="Immagine 6" descr="Immagine che contiene ruota, veicolo, Veicolo terrestre, pneumatico&#10;&#10;Descrizione generata automaticamente">
            <a:extLst>
              <a:ext uri="{FF2B5EF4-FFF2-40B4-BE49-F238E27FC236}">
                <a16:creationId xmlns:a16="http://schemas.microsoft.com/office/drawing/2014/main" id="{FBC7C442-1701-3935-F9C4-5DC9DC6CB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67" r="24866" b="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1994BAE-1FB1-47B7-5638-57B870247616}"/>
              </a:ext>
            </a:extLst>
          </p:cNvPr>
          <p:cNvSpPr txBox="1"/>
          <p:nvPr/>
        </p:nvSpPr>
        <p:spPr>
          <a:xfrm>
            <a:off x="4799236" y="4840604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Some local attractions…</a:t>
            </a:r>
          </a:p>
        </p:txBody>
      </p:sp>
    </p:spTree>
    <p:extLst>
      <p:ext uri="{BB962C8B-B14F-4D97-AF65-F5344CB8AC3E}">
        <p14:creationId xmlns:p14="http://schemas.microsoft.com/office/powerpoint/2010/main" val="116254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9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upload.wikimedia.org/wikipedia/commons/thumb/b/...">
            <a:extLst>
              <a:ext uri="{FF2B5EF4-FFF2-40B4-BE49-F238E27FC236}">
                <a16:creationId xmlns:a16="http://schemas.microsoft.com/office/drawing/2014/main" id="{C8CA3B0D-AFBD-F67A-5827-41E9A9F9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r="23825" b="-2"/>
          <a:stretch/>
        </p:blipFill>
        <p:spPr bwMode="auto"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1994BAE-1FB1-47B7-5638-57B870247616}"/>
              </a:ext>
            </a:extLst>
          </p:cNvPr>
          <p:cNvSpPr txBox="1"/>
          <p:nvPr/>
        </p:nvSpPr>
        <p:spPr>
          <a:xfrm>
            <a:off x="4165786" y="5117680"/>
            <a:ext cx="6946955" cy="129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/>
              <a:t>Additional attractions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/>
              <a:t>Piazza </a:t>
            </a:r>
            <a:r>
              <a:rPr lang="en-US" sz="2400" b="1" dirty="0" err="1"/>
              <a:t>della</a:t>
            </a:r>
            <a:r>
              <a:rPr lang="en-US" sz="2400" b="1" dirty="0"/>
              <a:t> </a:t>
            </a:r>
            <a:r>
              <a:rPr lang="en-US" sz="2400" b="1" dirty="0" err="1"/>
              <a:t>Consolata</a:t>
            </a:r>
            <a:r>
              <a:rPr lang="en-US" sz="2400" b="1" dirty="0"/>
              <a:t> 5…since 1763</a:t>
            </a:r>
          </a:p>
        </p:txBody>
      </p:sp>
      <p:pic>
        <p:nvPicPr>
          <p:cNvPr id="4100" name="Picture 4" descr="Bicerin - Wikipedia">
            <a:extLst>
              <a:ext uri="{FF2B5EF4-FFF2-40B4-BE49-F238E27FC236}">
                <a16:creationId xmlns:a16="http://schemas.microsoft.com/office/drawing/2014/main" id="{005CBC3A-F6D7-F76A-2ABB-422CD0DFE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3" r="18024" b="1"/>
          <a:stretch/>
        </p:blipFill>
        <p:spPr bwMode="auto"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icerin | Caffè Al Bicerin dal 1763 a Torino">
            <a:extLst>
              <a:ext uri="{FF2B5EF4-FFF2-40B4-BE49-F238E27FC236}">
                <a16:creationId xmlns:a16="http://schemas.microsoft.com/office/drawing/2014/main" id="{07FDA9FB-1979-AB1E-CA76-8FA65FEE4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1" r="12823"/>
          <a:stretch/>
        </p:blipFill>
        <p:spPr bwMode="auto"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29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aria aperta, Aerofotogrammetria, Vista aerea, cielo&#10;&#10;Descrizione generata automaticamente">
            <a:extLst>
              <a:ext uri="{FF2B5EF4-FFF2-40B4-BE49-F238E27FC236}">
                <a16:creationId xmlns:a16="http://schemas.microsoft.com/office/drawing/2014/main" id="{F749828A-AB7E-BB0D-592F-6DC67BC3B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11" b="16173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94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Viso umano, ritratto, persona, vestiti&#10;&#10;Descrizione generata automaticamente">
            <a:extLst>
              <a:ext uri="{FF2B5EF4-FFF2-40B4-BE49-F238E27FC236}">
                <a16:creationId xmlns:a16="http://schemas.microsoft.com/office/drawing/2014/main" id="{F056AE7D-04CB-F94A-5BCB-76F9009A0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" r="2" b="22322"/>
          <a:stretch/>
        </p:blipFill>
        <p:spPr>
          <a:xfrm>
            <a:off x="657321" y="1061721"/>
            <a:ext cx="4219478" cy="4532500"/>
          </a:xfrm>
          <a:prstGeom prst="rect">
            <a:avLst/>
          </a:prstGeom>
        </p:spPr>
      </p:pic>
      <p:pic>
        <p:nvPicPr>
          <p:cNvPr id="6" name="Immagine 5" descr="Immagine che contiene schizzo, Viso umano, ritratto, Autoritratto&#10;&#10;Descrizione generata automaticamente">
            <a:extLst>
              <a:ext uri="{FF2B5EF4-FFF2-40B4-BE49-F238E27FC236}">
                <a16:creationId xmlns:a16="http://schemas.microsoft.com/office/drawing/2014/main" id="{7565E400-716D-A152-1713-357422CF0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9" r="-2" b="9717"/>
          <a:stretch/>
        </p:blipFill>
        <p:spPr>
          <a:xfrm>
            <a:off x="6096000" y="1061721"/>
            <a:ext cx="4441150" cy="47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72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77;p28">
            <a:extLst>
              <a:ext uri="{FF2B5EF4-FFF2-40B4-BE49-F238E27FC236}">
                <a16:creationId xmlns:a16="http://schemas.microsoft.com/office/drawing/2014/main" id="{40E6903B-1617-E487-B9A8-32AD023FCD07}"/>
              </a:ext>
            </a:extLst>
          </p:cNvPr>
          <p:cNvPicPr preferRelativeResize="0"/>
          <p:nvPr/>
        </p:nvPicPr>
        <p:blipFill rotWithShape="1">
          <a:blip r:embed="rId2"/>
          <a:srcRect r="22126" b="-1"/>
          <a:stretch/>
        </p:blipFill>
        <p:spPr>
          <a:xfrm>
            <a:off x="1062662" y="888832"/>
            <a:ext cx="3802704" cy="2988438"/>
          </a:xfrm>
          <a:prstGeom prst="rect">
            <a:avLst/>
          </a:prstGeom>
          <a:noFill/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D9B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Viso umano, persona, vestiti, ruga&#10;&#10;Descrizione generata automaticamente">
            <a:extLst>
              <a:ext uri="{FF2B5EF4-FFF2-40B4-BE49-F238E27FC236}">
                <a16:creationId xmlns:a16="http://schemas.microsoft.com/office/drawing/2014/main" id="{FE1DBACB-7D40-B843-78C5-F13D3591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0" r="1" b="21366"/>
          <a:stretch/>
        </p:blipFill>
        <p:spPr>
          <a:xfrm>
            <a:off x="7079071" y="888832"/>
            <a:ext cx="3271814" cy="313634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7B0C55-D4B7-0CE3-3583-83C00BB3E9CC}"/>
              </a:ext>
            </a:extLst>
          </p:cNvPr>
          <p:cNvSpPr txBox="1"/>
          <p:nvPr/>
        </p:nvSpPr>
        <p:spPr>
          <a:xfrm>
            <a:off x="387968" y="159401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…and in more recent times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51AF20-2AE5-E824-7048-07C9E75C1618}"/>
              </a:ext>
            </a:extLst>
          </p:cNvPr>
          <p:cNvSpPr txBox="1"/>
          <p:nvPr/>
        </p:nvSpPr>
        <p:spPr>
          <a:xfrm>
            <a:off x="1062662" y="4001371"/>
            <a:ext cx="4190672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 err="1"/>
              <a:t>Tullio</a:t>
            </a:r>
            <a:r>
              <a:rPr lang="en-US" sz="1600" b="1" dirty="0"/>
              <a:t> </a:t>
            </a:r>
            <a:r>
              <a:rPr lang="en-US" sz="1600" b="1" dirty="0" err="1"/>
              <a:t>Regge</a:t>
            </a:r>
            <a:endParaRPr lang="en-US" sz="16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CBB52D3-64CB-A6BF-E35D-EB1377AD1513}"/>
              </a:ext>
            </a:extLst>
          </p:cNvPr>
          <p:cNvSpPr txBox="1"/>
          <p:nvPr/>
        </p:nvSpPr>
        <p:spPr>
          <a:xfrm>
            <a:off x="6483968" y="4867201"/>
            <a:ext cx="419067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Rita Levi-Montalcini, Nobel laureate in Medicine, 1986</a:t>
            </a:r>
          </a:p>
        </p:txBody>
      </p:sp>
      <p:pic>
        <p:nvPicPr>
          <p:cNvPr id="12" name="Google Shape;374;p28">
            <a:extLst>
              <a:ext uri="{FF2B5EF4-FFF2-40B4-BE49-F238E27FC236}">
                <a16:creationId xmlns:a16="http://schemas.microsoft.com/office/drawing/2014/main" id="{E6ACF0AF-81B2-08C8-8A9B-AD2EFEFBB8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968" y="4321794"/>
            <a:ext cx="5181588" cy="2321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046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727</Words>
  <Application>Microsoft Macintosh PowerPoint</Application>
  <PresentationFormat>Widescreen</PresentationFormat>
  <Paragraphs>130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Angelo Rivetti</dc:creator>
  <cp:lastModifiedBy>Angelo Rivetti</cp:lastModifiedBy>
  <cp:revision>13</cp:revision>
  <cp:lastPrinted>2023-06-06T09:02:53Z</cp:lastPrinted>
  <dcterms:created xsi:type="dcterms:W3CDTF">2023-06-06T05:49:36Z</dcterms:created>
  <dcterms:modified xsi:type="dcterms:W3CDTF">2023-06-12T06:53:52Z</dcterms:modified>
</cp:coreProperties>
</file>