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sldIdLst>
    <p:sldId id="256" r:id="rId2"/>
    <p:sldId id="384" r:id="rId3"/>
    <p:sldId id="408" r:id="rId4"/>
    <p:sldId id="397" r:id="rId5"/>
    <p:sldId id="400" r:id="rId6"/>
    <p:sldId id="419" r:id="rId7"/>
    <p:sldId id="396" r:id="rId8"/>
    <p:sldId id="414" r:id="rId9"/>
    <p:sldId id="415" r:id="rId10"/>
    <p:sldId id="417" r:id="rId11"/>
    <p:sldId id="420" r:id="rId12"/>
    <p:sldId id="375" r:id="rId13"/>
    <p:sldId id="289" r:id="rId14"/>
    <p:sldId id="300" r:id="rId15"/>
    <p:sldId id="305" r:id="rId16"/>
    <p:sldId id="302" r:id="rId17"/>
    <p:sldId id="328" r:id="rId18"/>
    <p:sldId id="296" r:id="rId19"/>
    <p:sldId id="349" r:id="rId20"/>
    <p:sldId id="338" r:id="rId21"/>
    <p:sldId id="410" r:id="rId22"/>
    <p:sldId id="411" r:id="rId23"/>
    <p:sldId id="382" r:id="rId24"/>
    <p:sldId id="387" r:id="rId25"/>
    <p:sldId id="422" r:id="rId26"/>
    <p:sldId id="421" r:id="rId27"/>
    <p:sldId id="391" r:id="rId28"/>
    <p:sldId id="401" r:id="rId29"/>
    <p:sldId id="395" r:id="rId30"/>
    <p:sldId id="389" r:id="rId31"/>
    <p:sldId id="393" r:id="rId32"/>
    <p:sldId id="392" r:id="rId33"/>
    <p:sldId id="394" r:id="rId34"/>
    <p:sldId id="399" r:id="rId35"/>
    <p:sldId id="379" r:id="rId36"/>
    <p:sldId id="373" r:id="rId37"/>
    <p:sldId id="333" r:id="rId38"/>
    <p:sldId id="413" r:id="rId39"/>
    <p:sldId id="418" r:id="rId40"/>
    <p:sldId id="350" r:id="rId41"/>
    <p:sldId id="344" r:id="rId42"/>
    <p:sldId id="316" r:id="rId43"/>
    <p:sldId id="360" r:id="rId44"/>
    <p:sldId id="412" r:id="rId45"/>
    <p:sldId id="423" r:id="rId46"/>
    <p:sldId id="361" r:id="rId47"/>
    <p:sldId id="346" r:id="rId48"/>
    <p:sldId id="406" r:id="rId49"/>
    <p:sldId id="337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38" autoAdjust="0"/>
    <p:restoredTop sz="94660"/>
  </p:normalViewPr>
  <p:slideViewPr>
    <p:cSldViewPr snapToGrid="0">
      <p:cViewPr varScale="1">
        <p:scale>
          <a:sx n="80" d="100"/>
          <a:sy n="80" d="100"/>
        </p:scale>
        <p:origin x="28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28692-8CE7-4A4A-B6D6-D4789329C198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C860F-635B-4E9D-B030-FB7B0F333BF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6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8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56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52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77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6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334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54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78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3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4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64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75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39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10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5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50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1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944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43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17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860F-635B-4E9D-B030-FB7B0F333B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77E10-BBC3-4667-A197-8D383B614C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1F34D34-D361-49B3-B7A2-564346EE840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98F5FA-2BE2-430A-A422-1FF50A4D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AC3949-CFDD-4C34-B6A4-6A5132E20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562929-8BEC-4B7A-8015-AE98319C5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5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9373CF-72EB-47C0-BE48-A12A9243F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FC3FC1-3D4F-4E75-9441-D3775E94F35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A3876A-B9BD-4883-8D66-2C9FFDF4D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7B6CE9-671A-4671-8745-56487E92C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2C042B-93E7-4E96-8445-CBE432A40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AB95710-F3EA-44D1-B234-313FB65E6D1F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B3E9CE-5B79-4521-8D58-62E70E9541CD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D313F2-2951-4B70-B1CD-61E1A3D02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F468C0-3EDD-4C72-864F-212B0A43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C0FDA4-0A4A-48D5-AAC6-C47A00CF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D82DE-2242-4D98-A3F3-04B0BC1404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DE36EF-C224-4FEB-9DB9-A5076328CBD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A20159-12BF-4D6C-A6C3-D7ED7D27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88E172-4981-438E-92CA-34FA72AA6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7DEABE-3466-456C-B29A-C34D61F4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63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65FCA-8336-4B9C-9700-3C016CAA2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C5A535-9052-4B01-AF47-4C3C173C9C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F857BC-4EFA-41CF-B2D7-A9DAC9279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F4EA44-CCF1-4F7C-B993-53F2A74A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CEADFC-4570-4812-B736-6DB0F3A0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1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81A67F-6277-4D77-A0DC-9FA26507E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D29DC8-E5A3-494A-9505-179591045FD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8C20C6-F7A1-434A-96BA-BFB285A049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EC68CA-467B-4E32-8110-2EC0504F6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B92D4C-00B2-4A0D-B676-6C1CF246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461CDE-2A69-4FEE-AB24-1E1CF0ED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4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58F63-F5E8-4562-BE30-CAA1D42F7D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13CB77-7194-4FFE-BA15-071BE949EF0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5EBFBC4-C242-44D8-A17A-DFED00EE4D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7C912FF-A59B-4D69-ADC2-5EF76A4A791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EC0F1A-FA89-42F3-A519-752E6507B3AC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896A95F-C24E-4158-B5E1-EC1F0B94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7829239-4944-424E-A0FB-7F61B88FF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65BF109-41D4-4B5C-8350-D550E9C7C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37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7C725-4EA4-4770-98E7-3EC88B8C3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55AAA1-5809-4D19-BE2B-40B18409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39BCBAB-70F0-4FAC-8C45-453AE86B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3698B2-2EC0-4B53-A5FB-9467E0AE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7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797D8E4-1632-4927-9B65-109DF24C5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D963695-0985-45BB-9FCE-9B1F30BB2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5B265C-58D0-4195-B159-205A3DEE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4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EE04D3-7218-429B-BDB0-C3FBCFA8B9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0D2214-54B3-4FEF-B151-A60C2A96B8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8251B3D-24AA-46CE-952E-C547410EA60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CF476A-9C7B-491B-B537-9DBAC02B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15589E-DC20-440C-97F7-AC7D8B23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72BB38-A59F-4A3E-B61F-8D9AC1F5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3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C21B9B-6117-450F-B1DF-564EEA666E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43BABAF-F36F-4297-B82C-A47909DC2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242A4DA-4980-4AFE-8241-4F2B2A73951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E11839-6697-4E3F-A611-0A6DDB2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E4622C5-6621-4ED6-9482-8107C071F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E8EBDA-F617-4884-AFA3-5176BB39C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5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E50642B-82E7-4CD1-ABC6-74715942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8327DF-F6C0-4497-8F1D-F77901A53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789BF7-DA7F-45BA-9697-1324F7CC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9CA482-88C6-490E-A1C2-16F185714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FEE-2023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E0DB0E-2A8E-44F5-AA7C-E9CCA3AF4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7226E94-5417-4789-9A68-F166A2E2A79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9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1E5EBD-38DC-42FE-B1B9-A16F4EDD2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35" y="1723397"/>
            <a:ext cx="11277600" cy="2387600"/>
          </a:xfrm>
        </p:spPr>
        <p:txBody>
          <a:bodyPr anchor="ctr">
            <a:normAutofit/>
          </a:bodyPr>
          <a:lstStyle/>
          <a:p>
            <a:r>
              <a:rPr lang="en-US" sz="4200" b="1" dirty="0"/>
              <a:t>ASTRA: a high dynamic range front end embedded with HV monolithic silicon micro-strip sensors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E90B898-7149-4910-8B27-8E1D4C807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912" y="4263994"/>
            <a:ext cx="11040177" cy="2387600"/>
          </a:xfrm>
        </p:spPr>
        <p:txBody>
          <a:bodyPr>
            <a:noAutofit/>
          </a:bodyPr>
          <a:lstStyle/>
          <a:p>
            <a:r>
              <a:rPr lang="en-US" sz="2000" dirty="0"/>
              <a:t>Fabio Cossio (INFN Torino)</a:t>
            </a:r>
          </a:p>
          <a:p>
            <a:r>
              <a:rPr lang="en-US" sz="2000" dirty="0"/>
              <a:t>on behalf of the ASTRA group</a:t>
            </a:r>
          </a:p>
          <a:p>
            <a:endParaRPr lang="en-US" sz="1600" dirty="0"/>
          </a:p>
          <a:p>
            <a:r>
              <a:rPr lang="en-US" b="1" dirty="0"/>
              <a:t>XII Front-end Electronics Workshop </a:t>
            </a:r>
          </a:p>
          <a:p>
            <a:r>
              <a:rPr lang="en-US" sz="2000" dirty="0"/>
              <a:t>Torino - 14.06.2023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A7CB22-3FAB-4D7D-8E60-28098FD42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80486"/>
            <a:ext cx="46863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9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Top-side back-biasing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10</a:t>
            </a:fld>
            <a:endParaRPr lang="en-US"/>
          </a:p>
        </p:txBody>
      </p:sp>
      <p:pic>
        <p:nvPicPr>
          <p:cNvPr id="25" name="Picture 3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9CBF140-EA76-6F51-C2B9-EEF7E16450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879" y="3635510"/>
            <a:ext cx="4851492" cy="2653530"/>
          </a:xfrm>
          <a:prstGeom prst="rect">
            <a:avLst/>
          </a:prstGeom>
        </p:spPr>
      </p:pic>
      <p:cxnSp>
        <p:nvCxnSpPr>
          <p:cNvPr id="35" name="Straight Arrow Connector 51">
            <a:extLst>
              <a:ext uri="{FF2B5EF4-FFF2-40B4-BE49-F238E27FC236}">
                <a16:creationId xmlns:a16="http://schemas.microsoft.com/office/drawing/2014/main" id="{B658F942-FB79-E639-FDF3-E06D5A85D9D6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9612685" y="5335770"/>
            <a:ext cx="872881" cy="871588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8BE609CF-1D49-0A7E-AE1C-FF2EAE15646E}"/>
              </a:ext>
            </a:extLst>
          </p:cNvPr>
          <p:cNvGrpSpPr/>
          <p:nvPr/>
        </p:nvGrpSpPr>
        <p:grpSpPr>
          <a:xfrm>
            <a:off x="9921057" y="1522230"/>
            <a:ext cx="1922433" cy="4897695"/>
            <a:chOff x="4863282" y="1522230"/>
            <a:chExt cx="1922433" cy="4897695"/>
          </a:xfrm>
        </p:grpSpPr>
        <p:pic>
          <p:nvPicPr>
            <p:cNvPr id="26" name="Picture 39" descr="A screen 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F888D678-8CEE-6AFC-DC91-EE38E8E8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752619" y="3260218"/>
              <a:ext cx="4771083" cy="1295108"/>
            </a:xfrm>
            <a:prstGeom prst="rect">
              <a:avLst/>
            </a:prstGeom>
          </p:spPr>
        </p:pic>
        <p:cxnSp>
          <p:nvCxnSpPr>
            <p:cNvPr id="27" name="Straight Arrow Connector 40">
              <a:extLst>
                <a:ext uri="{FF2B5EF4-FFF2-40B4-BE49-F238E27FC236}">
                  <a16:creationId xmlns:a16="http://schemas.microsoft.com/office/drawing/2014/main" id="{4FCBD404-C00B-FAD1-1D63-855A31316EEA}"/>
                </a:ext>
              </a:extLst>
            </p:cNvPr>
            <p:cNvCxnSpPr>
              <a:cxnSpLocks/>
            </p:cNvCxnSpPr>
            <p:nvPr/>
          </p:nvCxnSpPr>
          <p:spPr>
            <a:xfrm>
              <a:off x="5221811" y="1522230"/>
              <a:ext cx="0" cy="39575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32E9FDD0-7C41-180E-6F44-BC70EDBD618B}"/>
                </a:ext>
              </a:extLst>
            </p:cNvPr>
            <p:cNvSpPr txBox="1"/>
            <p:nvPr/>
          </p:nvSpPr>
          <p:spPr>
            <a:xfrm rot="16200000">
              <a:off x="4662457" y="2926152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1.3 cm</a:t>
              </a:r>
            </a:p>
          </p:txBody>
        </p:sp>
        <p:cxnSp>
          <p:nvCxnSpPr>
            <p:cNvPr id="29" name="Straight Arrow Connector 42">
              <a:extLst>
                <a:ext uri="{FF2B5EF4-FFF2-40B4-BE49-F238E27FC236}">
                  <a16:creationId xmlns:a16="http://schemas.microsoft.com/office/drawing/2014/main" id="{086572DA-8DD5-A077-1FC8-A6672637C9C0}"/>
                </a:ext>
              </a:extLst>
            </p:cNvPr>
            <p:cNvCxnSpPr>
              <a:cxnSpLocks/>
            </p:cNvCxnSpPr>
            <p:nvPr/>
          </p:nvCxnSpPr>
          <p:spPr>
            <a:xfrm>
              <a:off x="5219517" y="5479812"/>
              <a:ext cx="0" cy="813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44">
              <a:extLst>
                <a:ext uri="{FF2B5EF4-FFF2-40B4-BE49-F238E27FC236}">
                  <a16:creationId xmlns:a16="http://schemas.microsoft.com/office/drawing/2014/main" id="{C1BA832D-84DD-E405-0824-66878FAFDE11}"/>
                </a:ext>
              </a:extLst>
            </p:cNvPr>
            <p:cNvSpPr/>
            <p:nvPr/>
          </p:nvSpPr>
          <p:spPr>
            <a:xfrm>
              <a:off x="5427791" y="5994791"/>
              <a:ext cx="463055" cy="425134"/>
            </a:xfrm>
            <a:prstGeom prst="roundRect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43">
              <a:extLst>
                <a:ext uri="{FF2B5EF4-FFF2-40B4-BE49-F238E27FC236}">
                  <a16:creationId xmlns:a16="http://schemas.microsoft.com/office/drawing/2014/main" id="{FC613A31-232F-A7BD-0B73-51EF98B540A8}"/>
                </a:ext>
              </a:extLst>
            </p:cNvPr>
            <p:cNvSpPr txBox="1"/>
            <p:nvPr/>
          </p:nvSpPr>
          <p:spPr>
            <a:xfrm rot="16200000">
              <a:off x="4701378" y="5683393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 mm</a:t>
              </a:r>
            </a:p>
          </p:txBody>
        </p:sp>
      </p:grpSp>
      <p:sp>
        <p:nvSpPr>
          <p:cNvPr id="12" name="Segnaposto contenuto 24">
            <a:extLst>
              <a:ext uri="{FF2B5EF4-FFF2-40B4-BE49-F238E27FC236}">
                <a16:creationId xmlns:a16="http://schemas.microsoft.com/office/drawing/2014/main" id="{005E2B97-C7B0-F847-754B-B11AA6B65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717279"/>
            <a:ext cx="8689172" cy="45153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800" dirty="0"/>
              <a:t>Substrate bias can be applied also from the top via dedicated pads</a:t>
            </a:r>
          </a:p>
        </p:txBody>
      </p:sp>
      <p:pic>
        <p:nvPicPr>
          <p:cNvPr id="14" name="Segnaposto contenuto 12">
            <a:extLst>
              <a:ext uri="{FF2B5EF4-FFF2-40B4-BE49-F238E27FC236}">
                <a16:creationId xmlns:a16="http://schemas.microsoft.com/office/drawing/2014/main" id="{1B708300-C4DD-A63C-E049-5BE76FCB6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81568"/>
            <a:ext cx="3552825" cy="288856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E828AB9-4E17-5F5C-7A97-C41A1DFDC676}"/>
              </a:ext>
            </a:extLst>
          </p:cNvPr>
          <p:cNvSpPr txBox="1"/>
          <p:nvPr/>
        </p:nvSpPr>
        <p:spPr>
          <a:xfrm>
            <a:off x="5050092" y="3023090"/>
            <a:ext cx="2468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solidFill>
                  <a:schemeClr val="accent6"/>
                </a:solidFill>
              </a:rPr>
              <a:t>n-well 1.2V guard ring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3254EAE-6855-1FC3-A98E-19AE4E7834D8}"/>
              </a:ext>
            </a:extLst>
          </p:cNvPr>
          <p:cNvSpPr txBox="1"/>
          <p:nvPr/>
        </p:nvSpPr>
        <p:spPr>
          <a:xfrm>
            <a:off x="5050092" y="2323765"/>
            <a:ext cx="2357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FF0000"/>
                </a:solidFill>
              </a:rPr>
              <a:t>top-side back biasing p-well structure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173DD33-A535-8E5D-D200-84577D5C83FA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267200" y="2646931"/>
            <a:ext cx="7828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A193738-4B73-ECA4-4E80-5B13A625C267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677920" y="2783840"/>
            <a:ext cx="1372172" cy="42391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65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BB6B1BF-095B-56A7-94D1-FAA217F2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architecture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B469CA-F9B1-8A3F-466B-3DDA492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09F75C-1C6C-268E-9A32-F4302EBE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CD88E7-9095-F498-7242-7C0C6286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5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channel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3EB2B-5E8B-449D-AFAA-8900ABE3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12</a:t>
            </a:fld>
            <a:endParaRPr lang="en-US"/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5765EB3F-D8F5-4FC9-A74B-7E0C6C50CC33}"/>
              </a:ext>
            </a:extLst>
          </p:cNvPr>
          <p:cNvSpPr txBox="1">
            <a:spLocks/>
          </p:cNvSpPr>
          <p:nvPr/>
        </p:nvSpPr>
        <p:spPr>
          <a:xfrm>
            <a:off x="533862" y="1690688"/>
            <a:ext cx="3467594" cy="4472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preAmp: CSA + TP injection circuit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Slow Shaper branch for </a:t>
            </a:r>
            <a:r>
              <a:rPr lang="en-US" sz="1800" b="1" dirty="0"/>
              <a:t>charge measurement</a:t>
            </a:r>
            <a:r>
              <a:rPr lang="en-US" sz="1800" dirty="0"/>
              <a:t> with externally controlled S&amp;H circuit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Analogue readout:</a:t>
            </a:r>
            <a:r>
              <a:rPr lang="en-US" sz="1800" dirty="0"/>
              <a:t> MUX-differential output buffer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Digital readout:</a:t>
            </a:r>
            <a:r>
              <a:rPr lang="en-US" sz="1800" dirty="0"/>
              <a:t> Wilkinson ADC and serializer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Trigger output:</a:t>
            </a:r>
            <a:r>
              <a:rPr lang="en-US" sz="1800" dirty="0"/>
              <a:t> Fast Shaper branch providing a fast-OR output</a:t>
            </a:r>
          </a:p>
        </p:txBody>
      </p:sp>
      <p:pic>
        <p:nvPicPr>
          <p:cNvPr id="24" name="Graphic 10">
            <a:extLst>
              <a:ext uri="{FF2B5EF4-FFF2-40B4-BE49-F238E27FC236}">
                <a16:creationId xmlns:a16="http://schemas.microsoft.com/office/drawing/2014/main" id="{22237B36-9D5D-4141-80FA-7298AA284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7669" y="2049389"/>
            <a:ext cx="7756398" cy="3648456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2F51F40-C220-4342-B909-AF6481AAC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3DF537-CF82-46CD-AC20-577E8E25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</p:spTree>
    <p:extLst>
      <p:ext uri="{BB962C8B-B14F-4D97-AF65-F5344CB8AC3E}">
        <p14:creationId xmlns:p14="http://schemas.microsoft.com/office/powerpoint/2010/main" val="342208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Preamplifier stage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E2E943-4CB8-4045-B460-05D6F0D98F50}"/>
              </a:ext>
            </a:extLst>
          </p:cNvPr>
          <p:cNvGrpSpPr/>
          <p:nvPr/>
        </p:nvGrpSpPr>
        <p:grpSpPr>
          <a:xfrm>
            <a:off x="2176022" y="2959971"/>
            <a:ext cx="2865407" cy="2243827"/>
            <a:chOff x="1925852" y="2764441"/>
            <a:chExt cx="2865407" cy="22438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8FDDA6-FC17-4884-9C86-FD5619E19189}"/>
                </a:ext>
              </a:extLst>
            </p:cNvPr>
            <p:cNvSpPr txBox="1"/>
            <p:nvPr/>
          </p:nvSpPr>
          <p:spPr>
            <a:xfrm>
              <a:off x="2382016" y="3110615"/>
              <a:ext cx="374703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</a:t>
              </a:r>
              <a:r>
                <a:rPr lang="en-US" sz="1600" baseline="-25000" dirty="0"/>
                <a:t>f</a:t>
              </a:r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A2E6975E-4CF2-4AD1-BB54-0DE4B80B00DC}"/>
                </a:ext>
              </a:extLst>
            </p:cNvPr>
            <p:cNvSpPr/>
            <p:nvPr/>
          </p:nvSpPr>
          <p:spPr>
            <a:xfrm rot="5400000">
              <a:off x="1925852" y="3460268"/>
              <a:ext cx="1548000" cy="1548000"/>
            </a:xfrm>
            <a:prstGeom prst="triangl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dirty="0"/>
                <a:t>CSA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CEF4534-C3C1-4499-B751-4CC4C605F600}"/>
                </a:ext>
              </a:extLst>
            </p:cNvPr>
            <p:cNvCxnSpPr/>
            <p:nvPr/>
          </p:nvCxnSpPr>
          <p:spPr>
            <a:xfrm>
              <a:off x="2446412" y="2764441"/>
              <a:ext cx="0" cy="36000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94C4BE7-3D21-4DA6-B61C-93EA729B8838}"/>
                </a:ext>
              </a:extLst>
            </p:cNvPr>
            <p:cNvCxnSpPr/>
            <p:nvPr/>
          </p:nvCxnSpPr>
          <p:spPr>
            <a:xfrm>
              <a:off x="2631835" y="2764441"/>
              <a:ext cx="0" cy="36000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EE8C3E6B-0737-4AC9-8A7F-C2374AB22E1C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rot="10800000" flipH="1">
              <a:off x="1925852" y="2921110"/>
              <a:ext cx="506586" cy="1313158"/>
            </a:xfrm>
            <a:prstGeom prst="bentConnector4">
              <a:avLst>
                <a:gd name="adj1" fmla="val -74642"/>
                <a:gd name="adj2" fmla="val 99237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B316A498-237D-494F-BFA5-C48E4D8B6A25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flipH="1" flipV="1">
              <a:off x="2634216" y="2921110"/>
              <a:ext cx="839636" cy="1313158"/>
            </a:xfrm>
            <a:prstGeom prst="bentConnector4">
              <a:avLst>
                <a:gd name="adj1" fmla="val -27226"/>
                <a:gd name="adj2" fmla="val 98693"/>
              </a:avLst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D380F9-A043-42C5-8E87-A29C90A9F43D}"/>
                </a:ext>
              </a:extLst>
            </p:cNvPr>
            <p:cNvSpPr txBox="1"/>
            <p:nvPr/>
          </p:nvSpPr>
          <p:spPr>
            <a:xfrm>
              <a:off x="4416556" y="4388157"/>
              <a:ext cx="374703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</a:t>
              </a:r>
              <a:r>
                <a:rPr lang="en-US" sz="1600" baseline="-25000" dirty="0"/>
                <a:t>z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089E796-D027-45AD-801E-22A6FDDBCC10}"/>
                </a:ext>
              </a:extLst>
            </p:cNvPr>
            <p:cNvCxnSpPr/>
            <p:nvPr/>
          </p:nvCxnSpPr>
          <p:spPr>
            <a:xfrm>
              <a:off x="4480952" y="4041983"/>
              <a:ext cx="0" cy="36000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F568DEF-3ACC-4A30-9A0B-4F83030DCBC7}"/>
                </a:ext>
              </a:extLst>
            </p:cNvPr>
            <p:cNvCxnSpPr/>
            <p:nvPr/>
          </p:nvCxnSpPr>
          <p:spPr>
            <a:xfrm>
              <a:off x="4666375" y="4041983"/>
              <a:ext cx="0" cy="36000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60BDCFD-B152-4134-AF79-9F2210ECB5F5}"/>
                </a:ext>
              </a:extLst>
            </p:cNvPr>
            <p:cNvCxnSpPr>
              <a:stCxn id="5" idx="0"/>
            </p:cNvCxnSpPr>
            <p:nvPr/>
          </p:nvCxnSpPr>
          <p:spPr>
            <a:xfrm>
              <a:off x="3473852" y="4234268"/>
              <a:ext cx="10071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C01C7E1-42FD-461B-B31D-4E64DE13E501}"/>
              </a:ext>
            </a:extLst>
          </p:cNvPr>
          <p:cNvSpPr/>
          <p:nvPr/>
        </p:nvSpPr>
        <p:spPr>
          <a:xfrm>
            <a:off x="2250032" y="1871819"/>
            <a:ext cx="1440000" cy="54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dk1"/>
                </a:solidFill>
              </a:rPr>
              <a:t>Feedback 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23F359-5B52-4F6F-9468-F1196ED16097}"/>
              </a:ext>
            </a:extLst>
          </p:cNvPr>
          <p:cNvSpPr/>
          <p:nvPr/>
        </p:nvSpPr>
        <p:spPr>
          <a:xfrm>
            <a:off x="2250032" y="5961409"/>
            <a:ext cx="1440000" cy="54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dk1"/>
                </a:solidFill>
              </a:rPr>
              <a:t>Feedback p</a:t>
            </a: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07DA2545-6BF0-4036-98C8-4A0BA4D9661B}"/>
              </a:ext>
            </a:extLst>
          </p:cNvPr>
          <p:cNvCxnSpPr>
            <a:cxnSpLocks/>
            <a:stCxn id="43" idx="1"/>
            <a:endCxn id="40" idx="1"/>
          </p:cNvCxnSpPr>
          <p:nvPr/>
        </p:nvCxnSpPr>
        <p:spPr>
          <a:xfrm rot="10800000">
            <a:off x="2250032" y="2141819"/>
            <a:ext cx="12700" cy="4089590"/>
          </a:xfrm>
          <a:prstGeom prst="bentConnector3">
            <a:avLst>
              <a:gd name="adj1" fmla="val 6554717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385D825D-B9C0-45A5-B16C-2E3F79AB6B0C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3695564" y="2286002"/>
            <a:ext cx="28458" cy="2143796"/>
          </a:xfrm>
          <a:prstGeom prst="bentConnector4">
            <a:avLst>
              <a:gd name="adj1" fmla="val -2015802"/>
              <a:gd name="adj2" fmla="val 100646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C67BFDF-75FC-4BE0-9AD8-9ADD89F87615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243840" y="4429798"/>
            <a:ext cx="1932182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F77DB53-ABE3-42FC-AF05-14051DE21ACD}"/>
              </a:ext>
            </a:extLst>
          </p:cNvPr>
          <p:cNvCxnSpPr/>
          <p:nvPr/>
        </p:nvCxnSpPr>
        <p:spPr>
          <a:xfrm flipV="1">
            <a:off x="2571238" y="2937727"/>
            <a:ext cx="496598" cy="389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B51C64F7-A7AD-4D0F-893A-82FD3A8A33C6}"/>
              </a:ext>
            </a:extLst>
          </p:cNvPr>
          <p:cNvSpPr/>
          <p:nvPr/>
        </p:nvSpPr>
        <p:spPr>
          <a:xfrm>
            <a:off x="1392754" y="4388656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12F46E8-1E18-42EE-B295-EF9F57612AC6}"/>
              </a:ext>
            </a:extLst>
          </p:cNvPr>
          <p:cNvSpPr/>
          <p:nvPr/>
        </p:nvSpPr>
        <p:spPr>
          <a:xfrm>
            <a:off x="1762451" y="4391037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5B17A9-791F-4596-85C4-948A29780A28}"/>
              </a:ext>
            </a:extLst>
          </p:cNvPr>
          <p:cNvSpPr/>
          <p:nvPr/>
        </p:nvSpPr>
        <p:spPr>
          <a:xfrm>
            <a:off x="3915706" y="4392093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3D362A9-F121-46B2-BA27-BD1385DF95F5}"/>
              </a:ext>
            </a:extLst>
          </p:cNvPr>
          <p:cNvSpPr/>
          <p:nvPr/>
        </p:nvSpPr>
        <p:spPr>
          <a:xfrm>
            <a:off x="4260685" y="4391417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20BC11D3-50C7-41D8-8AA2-1FCCEABA057A}"/>
              </a:ext>
            </a:extLst>
          </p:cNvPr>
          <p:cNvCxnSpPr>
            <a:cxnSpLocks/>
            <a:stCxn id="43" idx="3"/>
            <a:endCxn id="40" idx="3"/>
          </p:cNvCxnSpPr>
          <p:nvPr/>
        </p:nvCxnSpPr>
        <p:spPr>
          <a:xfrm flipV="1">
            <a:off x="3690032" y="2141819"/>
            <a:ext cx="12700" cy="4089590"/>
          </a:xfrm>
          <a:prstGeom prst="bentConnector3">
            <a:avLst>
              <a:gd name="adj1" fmla="val 1222500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4E6B0A5-FD67-412E-94B1-9A6C3D806EF4}"/>
              </a:ext>
            </a:extLst>
          </p:cNvPr>
          <p:cNvCxnSpPr/>
          <p:nvPr/>
        </p:nvCxnSpPr>
        <p:spPr>
          <a:xfrm>
            <a:off x="4916545" y="4429798"/>
            <a:ext cx="720000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8F4E423F-D647-4743-8887-6B8D687B147A}"/>
              </a:ext>
            </a:extLst>
          </p:cNvPr>
          <p:cNvSpPr/>
          <p:nvPr/>
        </p:nvSpPr>
        <p:spPr>
          <a:xfrm>
            <a:off x="5206951" y="4391417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Connector: Elbow 97">
            <a:extLst>
              <a:ext uri="{FF2B5EF4-FFF2-40B4-BE49-F238E27FC236}">
                <a16:creationId xmlns:a16="http://schemas.microsoft.com/office/drawing/2014/main" id="{301D4EFB-6A11-4D61-9F31-81414AB47F03}"/>
              </a:ext>
            </a:extLst>
          </p:cNvPr>
          <p:cNvCxnSpPr>
            <a:cxnSpLocks/>
            <a:endCxn id="70" idx="0"/>
          </p:cNvCxnSpPr>
          <p:nvPr/>
        </p:nvCxnSpPr>
        <p:spPr>
          <a:xfrm rot="5400000" flipH="1" flipV="1">
            <a:off x="3155739" y="4931243"/>
            <a:ext cx="1680771" cy="601121"/>
          </a:xfrm>
          <a:prstGeom prst="bentConnector3">
            <a:avLst>
              <a:gd name="adj1" fmla="val -307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369B912-B77D-46FF-ADC6-B5648865027C}"/>
              </a:ext>
            </a:extLst>
          </p:cNvPr>
          <p:cNvSpPr/>
          <p:nvPr/>
        </p:nvSpPr>
        <p:spPr>
          <a:xfrm>
            <a:off x="6238069" y="5294562"/>
            <a:ext cx="1039031" cy="54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Inv stage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BA9986-09EB-414F-8F60-5D3DDC3C02E5}"/>
              </a:ext>
            </a:extLst>
          </p:cNvPr>
          <p:cNvSpPr txBox="1"/>
          <p:nvPr/>
        </p:nvSpPr>
        <p:spPr>
          <a:xfrm>
            <a:off x="2520794" y="5680673"/>
            <a:ext cx="80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 0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E372E24-B80C-4FBB-B3D5-59BED06B0A72}"/>
              </a:ext>
            </a:extLst>
          </p:cNvPr>
          <p:cNvSpPr txBox="1"/>
          <p:nvPr/>
        </p:nvSpPr>
        <p:spPr>
          <a:xfrm>
            <a:off x="2567467" y="1594314"/>
            <a:ext cx="80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 1</a:t>
            </a:r>
          </a:p>
        </p:txBody>
      </p:sp>
      <p:cxnSp>
        <p:nvCxnSpPr>
          <p:cNvPr id="120" name="Connector: Elbow 119">
            <a:extLst>
              <a:ext uri="{FF2B5EF4-FFF2-40B4-BE49-F238E27FC236}">
                <a16:creationId xmlns:a16="http://schemas.microsoft.com/office/drawing/2014/main" id="{F9227B6A-ACC6-42BB-B5A3-24F74CB7FA06}"/>
              </a:ext>
            </a:extLst>
          </p:cNvPr>
          <p:cNvCxnSpPr>
            <a:cxnSpLocks/>
            <a:stCxn id="111" idx="1"/>
          </p:cNvCxnSpPr>
          <p:nvPr/>
        </p:nvCxnSpPr>
        <p:spPr>
          <a:xfrm rot="10800000">
            <a:off x="5075121" y="4429798"/>
            <a:ext cx="1162948" cy="1134764"/>
          </a:xfrm>
          <a:prstGeom prst="bentConnector3">
            <a:avLst>
              <a:gd name="adj1" fmla="val 5000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B7B17A1C-A502-4AF6-B038-0BF22B3083DE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7277100" y="5564562"/>
            <a:ext cx="411480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71C72D4-9E49-40C0-AD43-EE939D5BB7EA}"/>
              </a:ext>
            </a:extLst>
          </p:cNvPr>
          <p:cNvCxnSpPr>
            <a:cxnSpLocks/>
          </p:cNvCxnSpPr>
          <p:nvPr/>
        </p:nvCxnSpPr>
        <p:spPr>
          <a:xfrm flipV="1">
            <a:off x="7680960" y="5294562"/>
            <a:ext cx="327660" cy="271962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1F686046-2CC8-46C4-A52D-2913C1C93AD3}"/>
              </a:ext>
            </a:extLst>
          </p:cNvPr>
          <p:cNvCxnSpPr>
            <a:cxnSpLocks/>
          </p:cNvCxnSpPr>
          <p:nvPr/>
        </p:nvCxnSpPr>
        <p:spPr>
          <a:xfrm>
            <a:off x="8008620" y="5564562"/>
            <a:ext cx="411480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02A368E2-BFFB-4197-8D6E-E6BAE73B7336}"/>
              </a:ext>
            </a:extLst>
          </p:cNvPr>
          <p:cNvCxnSpPr>
            <a:cxnSpLocks/>
          </p:cNvCxnSpPr>
          <p:nvPr/>
        </p:nvCxnSpPr>
        <p:spPr>
          <a:xfrm flipV="1">
            <a:off x="6489782" y="3108538"/>
            <a:ext cx="327660" cy="271962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5DFC9F35-35F8-437C-A718-D5D4DD7CCED5}"/>
              </a:ext>
            </a:extLst>
          </p:cNvPr>
          <p:cNvCxnSpPr>
            <a:cxnSpLocks/>
            <a:endCxn id="78" idx="6"/>
          </p:cNvCxnSpPr>
          <p:nvPr/>
        </p:nvCxnSpPr>
        <p:spPr>
          <a:xfrm rot="10800000" flipV="1">
            <a:off x="5278952" y="3380499"/>
            <a:ext cx="1210835" cy="1046918"/>
          </a:xfrm>
          <a:prstGeom prst="bentConnector3">
            <a:avLst>
              <a:gd name="adj1" fmla="val 69236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CB51A07F-3E5F-4335-A66C-AA3B6386B130}"/>
              </a:ext>
            </a:extLst>
          </p:cNvPr>
          <p:cNvSpPr txBox="1"/>
          <p:nvPr/>
        </p:nvSpPr>
        <p:spPr>
          <a:xfrm>
            <a:off x="7442225" y="5582339"/>
            <a:ext cx="80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 1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C4A2E4A-B0A5-4437-BD50-613789E21CA5}"/>
              </a:ext>
            </a:extLst>
          </p:cNvPr>
          <p:cNvSpPr txBox="1"/>
          <p:nvPr/>
        </p:nvSpPr>
        <p:spPr>
          <a:xfrm>
            <a:off x="6260130" y="3365906"/>
            <a:ext cx="805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 0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0D438394-81CB-4EAA-AC71-C3100D4C6861}"/>
              </a:ext>
            </a:extLst>
          </p:cNvPr>
          <p:cNvCxnSpPr>
            <a:cxnSpLocks/>
          </p:cNvCxnSpPr>
          <p:nvPr/>
        </p:nvCxnSpPr>
        <p:spPr>
          <a:xfrm>
            <a:off x="6823836" y="3380499"/>
            <a:ext cx="411480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0" name="Connector: Elbow 149">
            <a:extLst>
              <a:ext uri="{FF2B5EF4-FFF2-40B4-BE49-F238E27FC236}">
                <a16:creationId xmlns:a16="http://schemas.microsoft.com/office/drawing/2014/main" id="{4D38B923-8569-4AA5-A1E5-26A9F202E591}"/>
              </a:ext>
            </a:extLst>
          </p:cNvPr>
          <p:cNvCxnSpPr>
            <a:cxnSpLocks/>
          </p:cNvCxnSpPr>
          <p:nvPr/>
        </p:nvCxnSpPr>
        <p:spPr>
          <a:xfrm rot="10800000">
            <a:off x="7191474" y="3382406"/>
            <a:ext cx="2495132" cy="1045783"/>
          </a:xfrm>
          <a:prstGeom prst="bentConnector3">
            <a:avLst>
              <a:gd name="adj1" fmla="val 39025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53" name="Connector: Elbow 152">
            <a:extLst>
              <a:ext uri="{FF2B5EF4-FFF2-40B4-BE49-F238E27FC236}">
                <a16:creationId xmlns:a16="http://schemas.microsoft.com/office/drawing/2014/main" id="{241CE19B-3B9F-49F7-878C-4C191DCC33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8179458" y="4428188"/>
            <a:ext cx="1507149" cy="1137938"/>
          </a:xfrm>
          <a:prstGeom prst="bentConnector3">
            <a:avLst>
              <a:gd name="adj1" fmla="val 64536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168" name="Oval 167">
            <a:extLst>
              <a:ext uri="{FF2B5EF4-FFF2-40B4-BE49-F238E27FC236}">
                <a16:creationId xmlns:a16="http://schemas.microsoft.com/office/drawing/2014/main" id="{1F57FF97-0CDA-4F10-BAFA-945EE6FEEBB8}"/>
              </a:ext>
            </a:extLst>
          </p:cNvPr>
          <p:cNvSpPr/>
          <p:nvPr/>
        </p:nvSpPr>
        <p:spPr>
          <a:xfrm>
            <a:off x="5614908" y="4391037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9095293F-3F78-46D4-848C-97B6BE9EFA12}"/>
              </a:ext>
            </a:extLst>
          </p:cNvPr>
          <p:cNvSpPr/>
          <p:nvPr/>
        </p:nvSpPr>
        <p:spPr>
          <a:xfrm>
            <a:off x="8675150" y="4390771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65F6AE-FF90-4CB5-B47D-69A203DC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BDD1B0-21FD-436D-9F7D-268977EB729B}"/>
              </a:ext>
            </a:extLst>
          </p:cNvPr>
          <p:cNvSpPr/>
          <p:nvPr/>
        </p:nvSpPr>
        <p:spPr>
          <a:xfrm>
            <a:off x="5469442" y="1438149"/>
            <a:ext cx="65956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CSA</a:t>
            </a:r>
            <a:r>
              <a:rPr lang="en-US" dirty="0"/>
              <a:t> suitable for both input signal polarities and with 2 programmable gain configurations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Gm feedback</a:t>
            </a:r>
            <a:r>
              <a:rPr lang="en-US" dirty="0"/>
              <a:t> implemented with current mirrors, also providing output charge amplification with pole-zero cancelation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Inverting stage</a:t>
            </a:r>
            <a:r>
              <a:rPr lang="en-US" dirty="0"/>
              <a:t> to feed the shaper with the correct signal polarity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9038DE-A954-4351-8B97-CE5336968286}"/>
              </a:ext>
            </a:extLst>
          </p:cNvPr>
          <p:cNvSpPr/>
          <p:nvPr/>
        </p:nvSpPr>
        <p:spPr>
          <a:xfrm>
            <a:off x="3140678" y="3259723"/>
            <a:ext cx="360000" cy="36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74D4A2-FA08-4664-9426-73486EFB23DE}"/>
              </a:ext>
            </a:extLst>
          </p:cNvPr>
          <p:cNvSpPr/>
          <p:nvPr/>
        </p:nvSpPr>
        <p:spPr>
          <a:xfrm>
            <a:off x="1783241" y="5776195"/>
            <a:ext cx="360000" cy="36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1F37C1-ACE6-43A1-A1C5-526C45748951}"/>
              </a:ext>
            </a:extLst>
          </p:cNvPr>
          <p:cNvSpPr/>
          <p:nvPr/>
        </p:nvSpPr>
        <p:spPr>
          <a:xfrm>
            <a:off x="6570232" y="5936578"/>
            <a:ext cx="360000" cy="36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F210ABB-F0B2-48FD-BFB3-AB5D67048419}"/>
              </a:ext>
            </a:extLst>
          </p:cNvPr>
          <p:cNvSpPr/>
          <p:nvPr/>
        </p:nvSpPr>
        <p:spPr>
          <a:xfrm>
            <a:off x="1788002" y="2234387"/>
            <a:ext cx="360000" cy="3600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B8516-FFCA-47C9-A17C-A5D2456DF197}"/>
              </a:ext>
            </a:extLst>
          </p:cNvPr>
          <p:cNvSpPr txBox="1"/>
          <p:nvPr/>
        </p:nvSpPr>
        <p:spPr>
          <a:xfrm>
            <a:off x="9632342" y="4088810"/>
            <a:ext cx="150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shaper stage</a:t>
            </a: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EA57AC80-8529-4AA5-8194-953B009FE0B7}"/>
              </a:ext>
            </a:extLst>
          </p:cNvPr>
          <p:cNvSpPr txBox="1"/>
          <p:nvPr/>
        </p:nvSpPr>
        <p:spPr>
          <a:xfrm>
            <a:off x="610491" y="4001948"/>
            <a:ext cx="62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8BE7C6C-82B0-131A-F63C-890B4566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D03A74C-1A50-F06C-8175-977A9D286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cxnSp>
        <p:nvCxnSpPr>
          <p:cNvPr id="24" name="Straight Connector 54">
            <a:extLst>
              <a:ext uri="{FF2B5EF4-FFF2-40B4-BE49-F238E27FC236}">
                <a16:creationId xmlns:a16="http://schemas.microsoft.com/office/drawing/2014/main" id="{A3F9DD94-39A8-4F76-7B3A-0318443FA971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754265" y="4432703"/>
            <a:ext cx="0" cy="429688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0" name="Rectangle 39">
            <a:extLst>
              <a:ext uri="{FF2B5EF4-FFF2-40B4-BE49-F238E27FC236}">
                <a16:creationId xmlns:a16="http://schemas.microsoft.com/office/drawing/2014/main" id="{3D2E60B5-B3EB-D17D-AC91-4B7D8AB286AF}"/>
              </a:ext>
            </a:extLst>
          </p:cNvPr>
          <p:cNvSpPr/>
          <p:nvPr/>
        </p:nvSpPr>
        <p:spPr>
          <a:xfrm>
            <a:off x="392242" y="4862391"/>
            <a:ext cx="724046" cy="5400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dk1"/>
                </a:solidFill>
              </a:rPr>
              <a:t>TP inj</a:t>
            </a:r>
          </a:p>
        </p:txBody>
      </p:sp>
      <p:sp>
        <p:nvSpPr>
          <p:cNvPr id="37" name="Oval 63">
            <a:extLst>
              <a:ext uri="{FF2B5EF4-FFF2-40B4-BE49-F238E27FC236}">
                <a16:creationId xmlns:a16="http://schemas.microsoft.com/office/drawing/2014/main" id="{56B3BF31-78F4-18CD-388B-DC7635E1AE57}"/>
              </a:ext>
            </a:extLst>
          </p:cNvPr>
          <p:cNvSpPr/>
          <p:nvPr/>
        </p:nvSpPr>
        <p:spPr>
          <a:xfrm>
            <a:off x="713728" y="4396703"/>
            <a:ext cx="72000" cy="720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6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 – core amplifier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2EC1B6-16EC-4D75-90A1-1B141EADA7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2175" r="12207"/>
          <a:stretch/>
        </p:blipFill>
        <p:spPr>
          <a:xfrm>
            <a:off x="4723299" y="1564640"/>
            <a:ext cx="7356941" cy="479171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090B0-FE3E-42F1-947A-019B11EE0E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3885" y="1690688"/>
            <a:ext cx="4047035" cy="480218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Telescopic cascode amplifier with PMOS input transistor and split bias current with source degeneration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Programmable gain (C</a:t>
            </a:r>
            <a:r>
              <a:rPr lang="en-US" sz="1800" baseline="-25000" dirty="0"/>
              <a:t>f</a:t>
            </a:r>
            <a:r>
              <a:rPr lang="en-US" sz="1800" dirty="0"/>
              <a:t> = 200-400 fF)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to make it suitable for different sensors topologies</a:t>
            </a:r>
            <a:endParaRPr lang="en-US" sz="18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Output stage implemented with voltage-buffer OpAmp to reduce voltage headroom loss introduced by HVT transistors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Test-pulse injection circuit to test and calibrate the 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008AB-9519-4DC5-A7CA-FFFAFDF99442}"/>
              </a:ext>
            </a:extLst>
          </p:cNvPr>
          <p:cNvSpPr txBox="1"/>
          <p:nvPr/>
        </p:nvSpPr>
        <p:spPr>
          <a:xfrm>
            <a:off x="5846823" y="4182598"/>
            <a:ext cx="405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</a:t>
            </a:r>
            <a:r>
              <a:rPr lang="it-IT" sz="1600" baseline="-25000" dirty="0"/>
              <a:t>f</a:t>
            </a:r>
            <a:endParaRPr lang="en-US" sz="1600" baseline="-250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F2FBA1-3563-4549-B3E6-E72942B2E10F}"/>
              </a:ext>
            </a:extLst>
          </p:cNvPr>
          <p:cNvCxnSpPr>
            <a:cxnSpLocks/>
          </p:cNvCxnSpPr>
          <p:nvPr/>
        </p:nvCxnSpPr>
        <p:spPr>
          <a:xfrm flipV="1">
            <a:off x="5621875" y="3930015"/>
            <a:ext cx="397668" cy="440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121D3-E7D0-423E-A02A-DC7F8FD9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14</a:t>
            </a:fld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F0A4F3D-5420-43B2-B78F-558217764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CB60AD8-BBA4-42C7-803D-0287CAD8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1B231-72C4-72B5-6B48-47BFC4C7D439}"/>
              </a:ext>
            </a:extLst>
          </p:cNvPr>
          <p:cNvSpPr txBox="1"/>
          <p:nvPr/>
        </p:nvSpPr>
        <p:spPr>
          <a:xfrm>
            <a:off x="8001001" y="612200"/>
            <a:ext cx="38850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1600" b="0" i="0" u="none" strike="noStrike" baseline="0" dirty="0"/>
              <a:t>Thick oxide input transistor for commercial </a:t>
            </a:r>
            <a:r>
              <a:rPr lang="en-US" sz="1600" dirty="0"/>
              <a:t>μ</a:t>
            </a:r>
            <a:r>
              <a:rPr lang="en-US" sz="1600" b="0" i="0" u="none" strike="noStrike" baseline="0" dirty="0"/>
              <a:t>strip version to reduce gate leakage current</a:t>
            </a:r>
          </a:p>
          <a:p>
            <a:pPr marR="0" algn="ctr"/>
            <a:r>
              <a:rPr lang="en-US" sz="1600" dirty="0"/>
              <a:t>(Vin &gt; 0.8 V for monolithic ASTRA)</a:t>
            </a:r>
            <a:endParaRPr lang="en-US" sz="1600" b="0" i="0" u="none" strike="noStrike" baseline="0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38AD6BD-23FE-FB84-753B-104175646DCA}"/>
              </a:ext>
            </a:extLst>
          </p:cNvPr>
          <p:cNvCxnSpPr>
            <a:cxnSpLocks/>
          </p:cNvCxnSpPr>
          <p:nvPr/>
        </p:nvCxnSpPr>
        <p:spPr>
          <a:xfrm flipH="1">
            <a:off x="7439025" y="1362075"/>
            <a:ext cx="790575" cy="92392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390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52EC1B6-16EC-4D75-90A1-1B141EADA7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4825"/>
          <a:stretch/>
        </p:blipFill>
        <p:spPr>
          <a:xfrm>
            <a:off x="370936" y="1723164"/>
            <a:ext cx="8549544" cy="4697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 – feedback and output network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32D46-95FB-4125-97B0-96E423496551}"/>
              </a:ext>
            </a:extLst>
          </p:cNvPr>
          <p:cNvSpPr/>
          <p:nvPr/>
        </p:nvSpPr>
        <p:spPr>
          <a:xfrm>
            <a:off x="8920480" y="2031366"/>
            <a:ext cx="3144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Gm feedback implemented with current mirrors, also providing output charge amplification with pole-zero cancelation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Programmable switches for Gain and Polarity select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5F568-F0C1-4F32-811F-EB348663B864}"/>
              </a:ext>
            </a:extLst>
          </p:cNvPr>
          <p:cNvSpPr txBox="1"/>
          <p:nvPr/>
        </p:nvSpPr>
        <p:spPr>
          <a:xfrm>
            <a:off x="2231953" y="3098616"/>
            <a:ext cx="80513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pol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146A2A-D12A-48B7-9828-CB3E01FE0D40}"/>
              </a:ext>
            </a:extLst>
          </p:cNvPr>
          <p:cNvSpPr/>
          <p:nvPr/>
        </p:nvSpPr>
        <p:spPr>
          <a:xfrm>
            <a:off x="769211" y="2126052"/>
            <a:ext cx="720000" cy="504000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2DB18C-28F2-4A72-B28B-F1DE0F48CBA5}"/>
              </a:ext>
            </a:extLst>
          </p:cNvPr>
          <p:cNvSpPr/>
          <p:nvPr/>
        </p:nvSpPr>
        <p:spPr>
          <a:xfrm>
            <a:off x="4472988" y="2145714"/>
            <a:ext cx="720000" cy="504000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F48C56-9175-419D-8AD2-2A2A48FCB7FD}"/>
              </a:ext>
            </a:extLst>
          </p:cNvPr>
          <p:cNvSpPr/>
          <p:nvPr/>
        </p:nvSpPr>
        <p:spPr>
          <a:xfrm>
            <a:off x="3013567" y="5051531"/>
            <a:ext cx="720000" cy="504000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79C2CE-D9C8-40C1-ACF6-F883A4741EF6}"/>
              </a:ext>
            </a:extLst>
          </p:cNvPr>
          <p:cNvSpPr/>
          <p:nvPr/>
        </p:nvSpPr>
        <p:spPr>
          <a:xfrm>
            <a:off x="7939912" y="3641437"/>
            <a:ext cx="720000" cy="504000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1154D-4839-440D-93D6-B73E31FB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0488D-6D00-7EE8-05EC-BE991A14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7830EA-F01B-35ED-2B34-08AF68F1E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3875BA2F-1DE9-AFAD-2929-969125BD5D8A}"/>
              </a:ext>
            </a:extLst>
          </p:cNvPr>
          <p:cNvSpPr txBox="1"/>
          <p:nvPr/>
        </p:nvSpPr>
        <p:spPr>
          <a:xfrm>
            <a:off x="2979470" y="4331946"/>
            <a:ext cx="80513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Nova" panose="020B0504020202020204" pitchFamily="34" charset="0"/>
              </a:rPr>
              <a:t>1 : 50</a:t>
            </a:r>
          </a:p>
        </p:txBody>
      </p:sp>
    </p:spTree>
    <p:extLst>
      <p:ext uri="{BB962C8B-B14F-4D97-AF65-F5344CB8AC3E}">
        <p14:creationId xmlns:p14="http://schemas.microsoft.com/office/powerpoint/2010/main" val="1396647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21">
            <a:extLst>
              <a:ext uri="{FF2B5EF4-FFF2-40B4-BE49-F238E27FC236}">
                <a16:creationId xmlns:a16="http://schemas.microsoft.com/office/drawing/2014/main" id="{801C7CC6-A1FF-4347-9761-56A29CD578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r="14999" b="9323"/>
          <a:stretch/>
        </p:blipFill>
        <p:spPr>
          <a:xfrm>
            <a:off x="5059679" y="1605280"/>
            <a:ext cx="6812613" cy="4236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Inverting stage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25F0391-2860-486F-9BC6-43F5DA099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009845" cy="45838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Inverting stage to feed the shaper with the correct signal polarity 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Programmable switches to turn ON/OFF this stage according to the selected polarity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Current mirror with g</a:t>
            </a:r>
            <a:r>
              <a:rPr lang="en-US" sz="1800" baseline="-25000" dirty="0"/>
              <a:t>m</a:t>
            </a:r>
            <a:r>
              <a:rPr lang="en-US" sz="1800" dirty="0"/>
              <a:t> boosting and source follower buffer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3FBA2A3-55B0-48C1-B22E-D33526164D5B}"/>
              </a:ext>
            </a:extLst>
          </p:cNvPr>
          <p:cNvCxnSpPr/>
          <p:nvPr/>
        </p:nvCxnSpPr>
        <p:spPr>
          <a:xfrm>
            <a:off x="7305834" y="1573490"/>
            <a:ext cx="0" cy="94297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07644D-3518-4050-8485-616B80E1704D}"/>
              </a:ext>
            </a:extLst>
          </p:cNvPr>
          <p:cNvCxnSpPr>
            <a:cxnSpLocks/>
          </p:cNvCxnSpPr>
          <p:nvPr/>
        </p:nvCxnSpPr>
        <p:spPr>
          <a:xfrm flipV="1">
            <a:off x="11132344" y="2344737"/>
            <a:ext cx="0" cy="8477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177BF9-E8DD-43CD-99F1-FA80938F2A19}"/>
              </a:ext>
            </a:extLst>
          </p:cNvPr>
          <p:cNvSpPr txBox="1"/>
          <p:nvPr/>
        </p:nvSpPr>
        <p:spPr>
          <a:xfrm>
            <a:off x="7024848" y="1204158"/>
            <a:ext cx="56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EFC98-7D52-4076-85EC-CB6B272D19A6}"/>
              </a:ext>
            </a:extLst>
          </p:cNvPr>
          <p:cNvSpPr txBox="1"/>
          <p:nvPr/>
        </p:nvSpPr>
        <p:spPr>
          <a:xfrm>
            <a:off x="10764309" y="1927780"/>
            <a:ext cx="73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OUT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1E1ED3-3436-4A06-AB93-30189330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16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BD5154-6A42-4889-BAD2-C55CC732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BEDD2F08-890D-4454-B85D-B28E88F9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1C30CCF8-A037-9818-87A1-264A03A6689A}"/>
              </a:ext>
            </a:extLst>
          </p:cNvPr>
          <p:cNvSpPr/>
          <p:nvPr/>
        </p:nvSpPr>
        <p:spPr>
          <a:xfrm>
            <a:off x="6773771" y="5000720"/>
            <a:ext cx="720000" cy="504000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8DF99CC0-CAFB-200A-FB51-CCA07B251518}"/>
              </a:ext>
            </a:extLst>
          </p:cNvPr>
          <p:cNvSpPr/>
          <p:nvPr/>
        </p:nvSpPr>
        <p:spPr>
          <a:xfrm>
            <a:off x="10995250" y="5000720"/>
            <a:ext cx="720000" cy="504000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783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ntent Placeholder 14">
            <a:extLst>
              <a:ext uri="{FF2B5EF4-FFF2-40B4-BE49-F238E27FC236}">
                <a16:creationId xmlns:a16="http://schemas.microsoft.com/office/drawing/2014/main" id="{9830562B-9E07-4C4C-AABE-21505C4E7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43883" y="1690689"/>
            <a:ext cx="4218198" cy="441547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CR-RC Shaper with 4 </a:t>
            </a:r>
            <a:r>
              <a:rPr lang="en-US" b="1" dirty="0"/>
              <a:t>programmable peaking time</a:t>
            </a:r>
            <a:r>
              <a:rPr lang="en-US" dirty="0"/>
              <a:t> settings between 1.5 and 9 </a:t>
            </a:r>
            <a:r>
              <a:rPr lang="el-GR" dirty="0"/>
              <a:t>μ</a:t>
            </a:r>
            <a:r>
              <a:rPr lang="en-US" dirty="0"/>
              <a:t>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Shaper core amplifiers employ same architecture of CSA core amplifier but with scaled-down bias current and transistors size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Baseline holder</a:t>
            </a:r>
            <a:r>
              <a:rPr lang="en-US" dirty="0"/>
              <a:t> (BLH) circuit to control Shaper DC output voltage (nominal V</a:t>
            </a:r>
            <a:r>
              <a:rPr lang="en-US" baseline="-25000" dirty="0"/>
              <a:t>BLH</a:t>
            </a:r>
            <a:r>
              <a:rPr lang="en-US" dirty="0"/>
              <a:t> = 870 mV)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Shaper stage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44B31A-8DF6-42A8-8F4D-9E7C144C859B}"/>
              </a:ext>
            </a:extLst>
          </p:cNvPr>
          <p:cNvGrpSpPr/>
          <p:nvPr/>
        </p:nvGrpSpPr>
        <p:grpSpPr>
          <a:xfrm>
            <a:off x="1360349" y="2170595"/>
            <a:ext cx="5472000" cy="3505922"/>
            <a:chOff x="1039688" y="2188375"/>
            <a:chExt cx="5472000" cy="35059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8F62D5-77A7-4541-B571-55CC4E73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688" y="3169920"/>
              <a:ext cx="5472000" cy="2524377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911B8E-8513-48FE-83A0-A46B57F71BFF}"/>
                </a:ext>
              </a:extLst>
            </p:cNvPr>
            <p:cNvGrpSpPr/>
            <p:nvPr/>
          </p:nvGrpSpPr>
          <p:grpSpPr>
            <a:xfrm>
              <a:off x="1251978" y="2188375"/>
              <a:ext cx="4189972" cy="1476786"/>
              <a:chOff x="1251978" y="1635925"/>
              <a:chExt cx="4189972" cy="147678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35C5330-BA25-4490-88BD-6DA8893DEF7A}"/>
                  </a:ext>
                </a:extLst>
              </p:cNvPr>
              <p:cNvSpPr/>
              <p:nvPr/>
            </p:nvSpPr>
            <p:spPr>
              <a:xfrm>
                <a:off x="2515823" y="1768415"/>
                <a:ext cx="1485757" cy="562141"/>
              </a:xfrm>
              <a:prstGeom prst="rect">
                <a:avLst/>
              </a:prstGeom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BLH</a:t>
                </a:r>
                <a:endParaRPr lang="en-US" dirty="0"/>
              </a:p>
            </p:txBody>
          </p:sp>
          <p:cxnSp>
            <p:nvCxnSpPr>
              <p:cNvPr id="5" name="Connector: Elbow 4">
                <a:extLst>
                  <a:ext uri="{FF2B5EF4-FFF2-40B4-BE49-F238E27FC236}">
                    <a16:creationId xmlns:a16="http://schemas.microsoft.com/office/drawing/2014/main" id="{4691D607-7FE0-4105-A7D1-36BB5C00E9B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1251978" y="2049485"/>
                <a:ext cx="1272810" cy="1063225"/>
              </a:xfrm>
              <a:prstGeom prst="bentConnector3">
                <a:avLst>
                  <a:gd name="adj1" fmla="val 100139"/>
                </a:avLst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Connector: Elbow 71">
                <a:extLst>
                  <a:ext uri="{FF2B5EF4-FFF2-40B4-BE49-F238E27FC236}">
                    <a16:creationId xmlns:a16="http://schemas.microsoft.com/office/drawing/2014/main" id="{87C36D8B-E331-41F8-A48F-4E3D70F1331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01580" y="2161627"/>
                <a:ext cx="1440370" cy="951084"/>
              </a:xfrm>
              <a:prstGeom prst="bentConnector3">
                <a:avLst>
                  <a:gd name="adj1" fmla="val 183"/>
                </a:avLst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D966025-C50A-4530-8FE8-9A188D7984F8}"/>
                  </a:ext>
                </a:extLst>
              </p:cNvPr>
              <p:cNvCxnSpPr/>
              <p:nvPr/>
            </p:nvCxnSpPr>
            <p:spPr>
              <a:xfrm flipH="1">
                <a:off x="4001580" y="1966823"/>
                <a:ext cx="604926" cy="0"/>
              </a:xfrm>
              <a:prstGeom prst="line">
                <a:avLst/>
              </a:prstGeom>
              <a:ln w="19050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868E6BED-5C87-4EE6-A515-9FCD031D978A}"/>
                  </a:ext>
                </a:extLst>
              </p:cNvPr>
              <p:cNvSpPr txBox="1"/>
              <p:nvPr/>
            </p:nvSpPr>
            <p:spPr>
              <a:xfrm>
                <a:off x="4130256" y="1635925"/>
                <a:ext cx="4762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/>
                  <a:t>V</a:t>
                </a:r>
                <a:r>
                  <a:rPr lang="it-IT" sz="1400" baseline="-25000" dirty="0"/>
                  <a:t>BLH</a:t>
                </a:r>
                <a:endParaRPr lang="en-US" sz="1400" baseline="-25000" dirty="0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BF5726-FD42-4DAA-8708-E3AA060EE734}"/>
                </a:ext>
              </a:extLst>
            </p:cNvPr>
            <p:cNvCxnSpPr/>
            <p:nvPr/>
          </p:nvCxnSpPr>
          <p:spPr>
            <a:xfrm flipV="1">
              <a:off x="1809750" y="3495675"/>
              <a:ext cx="361950" cy="31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B0DDE56-16E1-4F82-97F9-B2BB528DC87E}"/>
                </a:ext>
              </a:extLst>
            </p:cNvPr>
            <p:cNvCxnSpPr/>
            <p:nvPr/>
          </p:nvCxnSpPr>
          <p:spPr>
            <a:xfrm flipV="1">
              <a:off x="4540790" y="3495011"/>
              <a:ext cx="361950" cy="31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91E027C5-924A-45A4-9B3C-C4BC261DF99D}"/>
                </a:ext>
              </a:extLst>
            </p:cNvPr>
            <p:cNvCxnSpPr/>
            <p:nvPr/>
          </p:nvCxnSpPr>
          <p:spPr>
            <a:xfrm flipV="1">
              <a:off x="3258701" y="4908428"/>
              <a:ext cx="361950" cy="315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CE9E6-371A-48AD-9D95-040D7DFF6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17</a:t>
            </a:fld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77FAE39-1F57-4E4E-B69A-FA10897ED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A5DB71DE-63B9-4EAE-8EB9-82F97620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cxnSp>
        <p:nvCxnSpPr>
          <p:cNvPr id="8" name="Connector: Elbow 4">
            <a:extLst>
              <a:ext uri="{FF2B5EF4-FFF2-40B4-BE49-F238E27FC236}">
                <a16:creationId xmlns:a16="http://schemas.microsoft.com/office/drawing/2014/main" id="{E3932391-C586-E81F-EFE9-2A6F3CBB21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67075" y="5153024"/>
            <a:ext cx="847725" cy="695325"/>
          </a:xfrm>
          <a:prstGeom prst="bentConnector3">
            <a:avLst>
              <a:gd name="adj1" fmla="val 100562"/>
            </a:avLst>
          </a:prstGeom>
          <a:ln w="190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436344BB-5D05-5ED1-35D3-6E6EB9FD9FE9}"/>
              </a:ext>
            </a:extLst>
          </p:cNvPr>
          <p:cNvSpPr/>
          <p:nvPr/>
        </p:nvSpPr>
        <p:spPr>
          <a:xfrm>
            <a:off x="4038600" y="5643478"/>
            <a:ext cx="1485757" cy="562141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Fast Shaper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8F71BC67-52B9-CFFF-708F-CE2968AADD7C}"/>
              </a:ext>
            </a:extLst>
          </p:cNvPr>
          <p:cNvSpPr/>
          <p:nvPr/>
        </p:nvSpPr>
        <p:spPr>
          <a:xfrm>
            <a:off x="1544230" y="3619673"/>
            <a:ext cx="54000" cy="54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7884FF7B-FCFA-D169-32CA-236BCC006D70}"/>
              </a:ext>
            </a:extLst>
          </p:cNvPr>
          <p:cNvSpPr/>
          <p:nvPr/>
        </p:nvSpPr>
        <p:spPr>
          <a:xfrm>
            <a:off x="5734935" y="3619673"/>
            <a:ext cx="54000" cy="54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3AB0F48A-8AF9-8C59-4587-7D4E672B2764}"/>
              </a:ext>
            </a:extLst>
          </p:cNvPr>
          <p:cNvSpPr/>
          <p:nvPr/>
        </p:nvSpPr>
        <p:spPr>
          <a:xfrm>
            <a:off x="3320085" y="5038102"/>
            <a:ext cx="54000" cy="54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8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shaper – simulation (1-200 fC)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69AFDE22-8046-466F-98E5-C769E63B3B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r="7718"/>
          <a:stretch/>
        </p:blipFill>
        <p:spPr bwMode="auto">
          <a:xfrm>
            <a:off x="79678" y="1804828"/>
            <a:ext cx="5886449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682949-2FCB-4149-8B79-31E580DE7550}"/>
              </a:ext>
            </a:extLst>
          </p:cNvPr>
          <p:cNvSpPr/>
          <p:nvPr/>
        </p:nvSpPr>
        <p:spPr>
          <a:xfrm>
            <a:off x="1569361" y="1804828"/>
            <a:ext cx="330743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pol=0,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9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9FE430-F3CF-4DE8-990F-3CFADFD38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3" r="7381"/>
          <a:stretch/>
        </p:blipFill>
        <p:spPr bwMode="auto">
          <a:xfrm>
            <a:off x="6244779" y="1804828"/>
            <a:ext cx="5877068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4C5440-6BEB-4D92-BE2D-BB6C4285E5F4}"/>
              </a:ext>
            </a:extLst>
          </p:cNvPr>
          <p:cNvSpPr/>
          <p:nvPr/>
        </p:nvSpPr>
        <p:spPr>
          <a:xfrm>
            <a:off x="7770136" y="1804828"/>
            <a:ext cx="330743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pol=1,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9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E1E617-9DB7-4987-AE79-F9CCFBEC1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18</a:t>
            </a:fld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912130-8B66-4B11-AA53-5BE675CE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F8BA84-0D2B-4465-B11E-E7259004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</p:spTree>
    <p:extLst>
      <p:ext uri="{BB962C8B-B14F-4D97-AF65-F5344CB8AC3E}">
        <p14:creationId xmlns:p14="http://schemas.microsoft.com/office/powerpoint/2010/main" val="48313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5057E9E-6A27-4C0E-92ED-8594FBD70B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7785"/>
          <a:stretch/>
        </p:blipFill>
        <p:spPr bwMode="auto">
          <a:xfrm>
            <a:off x="6208035" y="1804828"/>
            <a:ext cx="588766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shaper – simulation (1-200 fC)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C5440-6BEB-4D92-BE2D-BB6C4285E5F4}"/>
              </a:ext>
            </a:extLst>
          </p:cNvPr>
          <p:cNvSpPr/>
          <p:nvPr/>
        </p:nvSpPr>
        <p:spPr>
          <a:xfrm>
            <a:off x="7770136" y="1804828"/>
            <a:ext cx="330743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pol=1,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7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F69A5DD-DDF1-45D9-9C6D-A73D9AA808A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" r="8500"/>
          <a:stretch/>
        </p:blipFill>
        <p:spPr bwMode="auto">
          <a:xfrm>
            <a:off x="22073" y="1804828"/>
            <a:ext cx="5887664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682949-2FCB-4149-8B79-31E580DE7550}"/>
              </a:ext>
            </a:extLst>
          </p:cNvPr>
          <p:cNvSpPr/>
          <p:nvPr/>
        </p:nvSpPr>
        <p:spPr>
          <a:xfrm>
            <a:off x="1569361" y="1804828"/>
            <a:ext cx="330743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pol=0,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7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A8A78-EBDE-4DD6-AEDF-7062BA11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19</a:t>
            </a:fld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2FDE1BF-754A-4713-B6B4-E13AC61A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7740BB-A7C3-48DE-8E48-BA71A354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</p:spTree>
    <p:extLst>
      <p:ext uri="{BB962C8B-B14F-4D97-AF65-F5344CB8AC3E}">
        <p14:creationId xmlns:p14="http://schemas.microsoft.com/office/powerpoint/2010/main" val="48324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3873-BDB7-2B5A-C4EB-AED12A10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D64A-6E1B-5F28-E18B-8EC0419CD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ASTRA versions overview and motivation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ASTRA monolithic implementation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ASTRA readout architecture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Results from first measurements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8B833-1848-C485-94FF-12138D339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8FAD1-5762-8ECB-9316-53D4251B0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7D800-DB5A-F681-5B3A-D8AF01BF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04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 shaper – simulation (1-200 fC)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343BA17B-C532-45D3-9AED-38154F7633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69" y="2252504"/>
            <a:ext cx="5181601" cy="34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C14FEA-DBA7-4441-BF76-ACBA389B31D7}"/>
              </a:ext>
            </a:extLst>
          </p:cNvPr>
          <p:cNvSpPr/>
          <p:nvPr/>
        </p:nvSpPr>
        <p:spPr>
          <a:xfrm>
            <a:off x="2264686" y="2252504"/>
            <a:ext cx="25835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7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F2EE6-879D-4421-A96E-B8A79692C859}"/>
              </a:ext>
            </a:extLst>
          </p:cNvPr>
          <p:cNvSpPr/>
          <p:nvPr/>
        </p:nvSpPr>
        <p:spPr>
          <a:xfrm>
            <a:off x="8017786" y="2252504"/>
            <a:ext cx="25835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6.5 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2C600-AB2D-4346-904B-CCEC6D36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20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8DD0364-00C7-40F2-8680-56B2CE7B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5FEF7F5A-6305-4B0C-A9E7-CF1AE2BC8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937DF33-846B-08E4-96F6-CBEEAB7270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252504"/>
            <a:ext cx="5181600" cy="349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8827EFB-8C93-450E-9609-2ED8B117DD64}"/>
              </a:ext>
            </a:extLst>
          </p:cNvPr>
          <p:cNvSpPr/>
          <p:nvPr/>
        </p:nvSpPr>
        <p:spPr>
          <a:xfrm>
            <a:off x="7989211" y="2252504"/>
            <a:ext cx="25835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High gain,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7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064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9">
            <a:extLst>
              <a:ext uri="{FF2B5EF4-FFF2-40B4-BE49-F238E27FC236}">
                <a16:creationId xmlns:a16="http://schemas.microsoft.com/office/drawing/2014/main" id="{91791920-8AE8-691C-CC17-57B4C93728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"/>
          <a:stretch/>
        </p:blipFill>
        <p:spPr>
          <a:xfrm>
            <a:off x="923925" y="3633531"/>
            <a:ext cx="4876800" cy="3110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88F2E3-E3AB-4EF7-B62B-1A011A7A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Analogue readout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E9813B4-CE24-4CAF-AD36-C220DD501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73224"/>
            <a:ext cx="10696574" cy="1655508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External HOLD signal to store the shaper output peak voltage for each channel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MUX to send off-chip the sampled signals of the channels (5 MHz readout clock frequency)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Unity-gain single ended to differential folded cascode amplifier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Class-AB output buffers can drive 50 Ω resistor and 20 pF capacitor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6A8684-DED1-4EE7-97BF-D78E1FD41279}"/>
              </a:ext>
            </a:extLst>
          </p:cNvPr>
          <p:cNvSpPr/>
          <p:nvPr/>
        </p:nvSpPr>
        <p:spPr>
          <a:xfrm rot="16200000">
            <a:off x="4833937" y="4900612"/>
            <a:ext cx="2505075" cy="5715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external ADC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53FF43B-B35B-4D7B-A91F-9A8486D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E02C01-AEE9-458A-D8F8-5036FFC2A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EB4BB716-D7AE-D449-D4D9-A2771BDA2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6327" y="2576412"/>
            <a:ext cx="4347421" cy="3789463"/>
          </a:xfrm>
          <a:prstGeom prst="rect">
            <a:avLst/>
          </a:prstGeom>
          <a:effectLst/>
        </p:spPr>
      </p:pic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8C5F9870-6E9A-DD96-2888-2200FBC3627B}"/>
              </a:ext>
            </a:extLst>
          </p:cNvPr>
          <p:cNvSpPr/>
          <p:nvPr/>
        </p:nvSpPr>
        <p:spPr>
          <a:xfrm>
            <a:off x="530179" y="3625215"/>
            <a:ext cx="620918" cy="2138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dirty="0"/>
              <a:t>trigger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7DC5B80-F874-D364-B4FB-27C97D8F22E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151097" y="3732133"/>
            <a:ext cx="36337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23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F2E3-E3AB-4EF7-B62B-1A011A7A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readout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E9813B4-CE24-4CAF-AD36-C220DD501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88581"/>
            <a:ext cx="10582275" cy="197371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Analogue MUX is kept disabled, signal stored in the S&amp;H capacitor is digitized by on-channel </a:t>
            </a:r>
            <a:r>
              <a:rPr lang="en-US" sz="1800" b="1" dirty="0"/>
              <a:t>Wilkinson ADC </a:t>
            </a:r>
            <a:r>
              <a:rPr lang="en-US" sz="1800" dirty="0"/>
              <a:t>with programmable recharge current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12-bit</a:t>
            </a:r>
            <a:r>
              <a:rPr lang="en-US" sz="1800" b="1" dirty="0"/>
              <a:t> Gray counter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b="1" dirty="0"/>
              <a:t>Serializer</a:t>
            </a:r>
            <a:r>
              <a:rPr lang="en-US" sz="1800" dirty="0"/>
              <a:t> + SLVS Tx link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1800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53FF43B-B35B-4D7B-A91F-9A8486D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E0D3D6-6DC3-205E-5C62-CEB28441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4E46C-EE9C-DEF3-4C4F-92A33CFC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pic>
        <p:nvPicPr>
          <p:cNvPr id="7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3F50926-B828-1C6C-EC93-0DF60C6F5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3218609"/>
            <a:ext cx="7269233" cy="2897221"/>
          </a:xfrm>
          <a:prstGeom prst="rect">
            <a:avLst/>
          </a:prstGeom>
        </p:spPr>
      </p:pic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883F4361-1BA9-3B60-D1AB-2A36CD7E5F66}"/>
              </a:ext>
            </a:extLst>
          </p:cNvPr>
          <p:cNvSpPr/>
          <p:nvPr/>
        </p:nvSpPr>
        <p:spPr>
          <a:xfrm>
            <a:off x="3490912" y="2419350"/>
            <a:ext cx="180975" cy="594794"/>
          </a:xfrm>
          <a:prstGeom prst="rightBrac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Segnaposto contenuto 6">
            <a:extLst>
              <a:ext uri="{FF2B5EF4-FFF2-40B4-BE49-F238E27FC236}">
                <a16:creationId xmlns:a16="http://schemas.microsoft.com/office/drawing/2014/main" id="{34DCDE94-19A4-16B7-D71C-2333DBCD14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0478"/>
              </p:ext>
            </p:extLst>
          </p:nvPr>
        </p:nvGraphicFramePr>
        <p:xfrm>
          <a:off x="8865468" y="3581630"/>
          <a:ext cx="2621682" cy="2349518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850600">
                  <a:extLst>
                    <a:ext uri="{9D8B030D-6E8A-4147-A177-3AD203B41FA5}">
                      <a16:colId xmlns:a16="http://schemas.microsoft.com/office/drawing/2014/main" val="2629943735"/>
                    </a:ext>
                  </a:extLst>
                </a:gridCol>
                <a:gridCol w="1181030">
                  <a:extLst>
                    <a:ext uri="{9D8B030D-6E8A-4147-A177-3AD203B41FA5}">
                      <a16:colId xmlns:a16="http://schemas.microsoft.com/office/drawing/2014/main" val="1950286928"/>
                    </a:ext>
                  </a:extLst>
                </a:gridCol>
                <a:gridCol w="590052">
                  <a:extLst>
                    <a:ext uri="{9D8B030D-6E8A-4147-A177-3AD203B41FA5}">
                      <a16:colId xmlns:a16="http://schemas.microsoft.com/office/drawing/2014/main" val="3155824194"/>
                    </a:ext>
                  </a:extLst>
                </a:gridCol>
              </a:tblGrid>
              <a:tr h="609868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I</a:t>
                      </a:r>
                      <a:r>
                        <a:rPr lang="en-GB" sz="1400" baseline="-25000" dirty="0">
                          <a:effectLst/>
                        </a:rPr>
                        <a:t>ADC</a:t>
                      </a:r>
                      <a:r>
                        <a:rPr lang="en-GB" sz="1400" dirty="0">
                          <a:effectLst/>
                        </a:rPr>
                        <a:t> [nA]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MAX recharge time [μs]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# BITs</a:t>
                      </a:r>
                      <a:endParaRPr lang="it-IT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4322217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70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2.7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8</a:t>
                      </a:r>
                      <a:endParaRPr lang="it-IT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9515340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35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5.4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9</a:t>
                      </a:r>
                      <a:endParaRPr lang="it-IT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814932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17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11.1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10</a:t>
                      </a:r>
                      <a:endParaRPr lang="it-IT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9530549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9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20.9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</a:rPr>
                        <a:t>11</a:t>
                      </a:r>
                      <a:endParaRPr lang="it-IT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688176"/>
                  </a:ext>
                </a:extLst>
              </a:tr>
              <a:tr h="34793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4.5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41.9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</a:rPr>
                        <a:t>12</a:t>
                      </a:r>
                      <a:endParaRPr lang="it-IT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72602830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485074-A5F4-C3DE-AC99-0FB790E66075}"/>
              </a:ext>
            </a:extLst>
          </p:cNvPr>
          <p:cNvSpPr txBox="1"/>
          <p:nvPr/>
        </p:nvSpPr>
        <p:spPr>
          <a:xfrm>
            <a:off x="3790950" y="2532081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MHz clock</a:t>
            </a:r>
          </a:p>
        </p:txBody>
      </p:sp>
    </p:spTree>
    <p:extLst>
      <p:ext uri="{BB962C8B-B14F-4D97-AF65-F5344CB8AC3E}">
        <p14:creationId xmlns:p14="http://schemas.microsoft.com/office/powerpoint/2010/main" val="3623890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8">
            <a:extLst>
              <a:ext uri="{FF2B5EF4-FFF2-40B4-BE49-F238E27FC236}">
                <a16:creationId xmlns:a16="http://schemas.microsoft.com/office/drawing/2014/main" id="{D75BFD79-D822-4153-A694-43E2117E334E}"/>
              </a:ext>
            </a:extLst>
          </p:cNvPr>
          <p:cNvSpPr/>
          <p:nvPr/>
        </p:nvSpPr>
        <p:spPr>
          <a:xfrm>
            <a:off x="970590" y="1619451"/>
            <a:ext cx="5604082" cy="2867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5E986F95-65F5-4482-B26A-ACEC7DB51408}"/>
              </a:ext>
            </a:extLst>
          </p:cNvPr>
          <p:cNvSpPr/>
          <p:nvPr/>
        </p:nvSpPr>
        <p:spPr>
          <a:xfrm>
            <a:off x="867158" y="1690689"/>
            <a:ext cx="5604082" cy="2867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09862BC6-B0C0-4092-8C20-5D3F7E3691FC}"/>
              </a:ext>
            </a:extLst>
          </p:cNvPr>
          <p:cNvSpPr/>
          <p:nvPr/>
        </p:nvSpPr>
        <p:spPr>
          <a:xfrm>
            <a:off x="755904" y="1761926"/>
            <a:ext cx="5604082" cy="28678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8F2E3-E3AB-4EF7-B62B-1A011A7A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branch – trigger output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E9813B4-CE24-4CAF-AD36-C220DD501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934042"/>
            <a:ext cx="10774680" cy="16045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/>
              <a:t>Fast shaper</a:t>
            </a:r>
            <a:r>
              <a:rPr lang="en-US" sz="1800" dirty="0"/>
              <a:t>: ~800 ns peaking time, ~25 mV/fC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LE discriminator</a:t>
            </a:r>
            <a:r>
              <a:rPr lang="en-US" sz="1800" dirty="0"/>
              <a:t> with hysteresis (Vth generated off-chip and common to all 32 channels)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Fast OR</a:t>
            </a:r>
            <a:r>
              <a:rPr lang="en-US" sz="1800" dirty="0"/>
              <a:t> logic to generate trigger output: each channel can be masked to remove noisy channels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53FF43B-B35B-4D7B-A91F-9A8486D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riangolo isoscele 2">
            <a:extLst>
              <a:ext uri="{FF2B5EF4-FFF2-40B4-BE49-F238E27FC236}">
                <a16:creationId xmlns:a16="http://schemas.microsoft.com/office/drawing/2014/main" id="{6593C93C-6CB0-49F8-BEAE-3122C874DC77}"/>
              </a:ext>
            </a:extLst>
          </p:cNvPr>
          <p:cNvSpPr/>
          <p:nvPr/>
        </p:nvSpPr>
        <p:spPr>
          <a:xfrm rot="5400000">
            <a:off x="4029034" y="2923418"/>
            <a:ext cx="1080000" cy="1080000"/>
          </a:xfrm>
          <a:prstGeom prst="triangl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5912814B-FD56-46A0-9B43-A0E73B341D8A}"/>
              </a:ext>
            </a:extLst>
          </p:cNvPr>
          <p:cNvSpPr/>
          <p:nvPr/>
        </p:nvSpPr>
        <p:spPr>
          <a:xfrm rot="5400000">
            <a:off x="1862723" y="2930103"/>
            <a:ext cx="665509" cy="597199"/>
          </a:xfrm>
          <a:prstGeom prst="triangl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/>
              <a:t>-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8A09A2A6-D516-4D34-A26B-2EBFBFBFF5E0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494077" y="3228702"/>
            <a:ext cx="1542483" cy="1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9DE9334F-FAAA-4708-8F01-C87A75389B1A}"/>
              </a:ext>
            </a:extLst>
          </p:cNvPr>
          <p:cNvCxnSpPr/>
          <p:nvPr/>
        </p:nvCxnSpPr>
        <p:spPr>
          <a:xfrm>
            <a:off x="3316560" y="3677314"/>
            <a:ext cx="720000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ttangolo 10">
            <a:extLst>
              <a:ext uri="{FF2B5EF4-FFF2-40B4-BE49-F238E27FC236}">
                <a16:creationId xmlns:a16="http://schemas.microsoft.com/office/drawing/2014/main" id="{1855C552-A572-48A4-A96B-1F8E7C790C9E}"/>
              </a:ext>
            </a:extLst>
          </p:cNvPr>
          <p:cNvSpPr/>
          <p:nvPr/>
        </p:nvSpPr>
        <p:spPr>
          <a:xfrm>
            <a:off x="3371447" y="3372265"/>
            <a:ext cx="54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Vth</a:t>
            </a:r>
          </a:p>
        </p:txBody>
      </p:sp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03B10E55-16B6-413A-A499-481CC330747A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2202256" y="2074545"/>
            <a:ext cx="291821" cy="1154158"/>
          </a:xfrm>
          <a:prstGeom prst="bentConnector4">
            <a:avLst>
              <a:gd name="adj1" fmla="val -78336"/>
              <a:gd name="adj2" fmla="val 99413"/>
            </a:avLst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ttore a gomito 14">
            <a:extLst>
              <a:ext uri="{FF2B5EF4-FFF2-40B4-BE49-F238E27FC236}">
                <a16:creationId xmlns:a16="http://schemas.microsoft.com/office/drawing/2014/main" id="{A6723D45-3630-41FF-B3D7-74E3E6E19C59}"/>
              </a:ext>
            </a:extLst>
          </p:cNvPr>
          <p:cNvCxnSpPr>
            <a:cxnSpLocks/>
            <a:stCxn id="8" idx="3"/>
          </p:cNvCxnSpPr>
          <p:nvPr/>
        </p:nvCxnSpPr>
        <p:spPr>
          <a:xfrm rot="10800000" flipH="1">
            <a:off x="1896878" y="2074545"/>
            <a:ext cx="225836" cy="1154158"/>
          </a:xfrm>
          <a:prstGeom prst="bentConnector4">
            <a:avLst>
              <a:gd name="adj1" fmla="val -101224"/>
              <a:gd name="adj2" fmla="val 99578"/>
            </a:avLst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182">
            <a:extLst>
              <a:ext uri="{FF2B5EF4-FFF2-40B4-BE49-F238E27FC236}">
                <a16:creationId xmlns:a16="http://schemas.microsoft.com/office/drawing/2014/main" id="{D0DE8A33-CADD-4E10-BC26-0B1C7F6A05E9}"/>
              </a:ext>
            </a:extLst>
          </p:cNvPr>
          <p:cNvSpPr txBox="1"/>
          <p:nvPr/>
        </p:nvSpPr>
        <p:spPr>
          <a:xfrm>
            <a:off x="3592668" y="4081851"/>
            <a:ext cx="187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LE discriminator</a:t>
            </a:r>
          </a:p>
        </p:txBody>
      </p:sp>
      <p:sp>
        <p:nvSpPr>
          <p:cNvPr id="24" name="TextBox 182">
            <a:extLst>
              <a:ext uri="{FF2B5EF4-FFF2-40B4-BE49-F238E27FC236}">
                <a16:creationId xmlns:a16="http://schemas.microsoft.com/office/drawing/2014/main" id="{14F91F52-A5A0-4A38-875E-89AD9334C9DF}"/>
              </a:ext>
            </a:extLst>
          </p:cNvPr>
          <p:cNvSpPr txBox="1"/>
          <p:nvPr/>
        </p:nvSpPr>
        <p:spPr>
          <a:xfrm>
            <a:off x="1232376" y="3661620"/>
            <a:ext cx="187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Fast Shaper</a:t>
            </a:r>
          </a:p>
        </p:txBody>
      </p:sp>
      <p:sp>
        <p:nvSpPr>
          <p:cNvPr id="21" name="Luna 20">
            <a:extLst>
              <a:ext uri="{FF2B5EF4-FFF2-40B4-BE49-F238E27FC236}">
                <a16:creationId xmlns:a16="http://schemas.microsoft.com/office/drawing/2014/main" id="{0FC422E6-F2C1-429D-9543-C55C436071D3}"/>
              </a:ext>
            </a:extLst>
          </p:cNvPr>
          <p:cNvSpPr/>
          <p:nvPr/>
        </p:nvSpPr>
        <p:spPr>
          <a:xfrm flipH="1">
            <a:off x="6932679" y="2042792"/>
            <a:ext cx="1441299" cy="1980000"/>
          </a:xfrm>
          <a:prstGeom prst="moon">
            <a:avLst>
              <a:gd name="adj" fmla="val 72506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7" name="TextBox 182">
            <a:extLst>
              <a:ext uri="{FF2B5EF4-FFF2-40B4-BE49-F238E27FC236}">
                <a16:creationId xmlns:a16="http://schemas.microsoft.com/office/drawing/2014/main" id="{C2946E74-14B8-44F4-81CC-17ED46D85372}"/>
              </a:ext>
            </a:extLst>
          </p:cNvPr>
          <p:cNvSpPr txBox="1"/>
          <p:nvPr/>
        </p:nvSpPr>
        <p:spPr>
          <a:xfrm>
            <a:off x="7126082" y="4128280"/>
            <a:ext cx="154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32-channel Fast OR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EDEFDED7-1C7E-4A99-A85D-6106E15AE2DE}"/>
              </a:ext>
            </a:extLst>
          </p:cNvPr>
          <p:cNvCxnSpPr>
            <a:cxnSpLocks/>
          </p:cNvCxnSpPr>
          <p:nvPr/>
        </p:nvCxnSpPr>
        <p:spPr>
          <a:xfrm>
            <a:off x="5109034" y="3469514"/>
            <a:ext cx="360000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48E2FF8F-9F33-4650-BFB6-490AF726BD92}"/>
              </a:ext>
            </a:extLst>
          </p:cNvPr>
          <p:cNvCxnSpPr>
            <a:cxnSpLocks/>
          </p:cNvCxnSpPr>
          <p:nvPr/>
        </p:nvCxnSpPr>
        <p:spPr>
          <a:xfrm>
            <a:off x="6359986" y="3178804"/>
            <a:ext cx="936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8B088328-7406-450F-9587-BBC2635244CF}"/>
              </a:ext>
            </a:extLst>
          </p:cNvPr>
          <p:cNvCxnSpPr>
            <a:cxnSpLocks/>
          </p:cNvCxnSpPr>
          <p:nvPr/>
        </p:nvCxnSpPr>
        <p:spPr>
          <a:xfrm>
            <a:off x="6369616" y="2911188"/>
            <a:ext cx="936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6546CA57-9DEE-4DD2-B8D1-3A9014D95BC0}"/>
              </a:ext>
            </a:extLst>
          </p:cNvPr>
          <p:cNvCxnSpPr>
            <a:cxnSpLocks/>
          </p:cNvCxnSpPr>
          <p:nvPr/>
        </p:nvCxnSpPr>
        <p:spPr>
          <a:xfrm>
            <a:off x="6359986" y="2652108"/>
            <a:ext cx="900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F95CC8DB-B611-42E9-BC27-F32780303579}"/>
              </a:ext>
            </a:extLst>
          </p:cNvPr>
          <p:cNvCxnSpPr>
            <a:cxnSpLocks/>
          </p:cNvCxnSpPr>
          <p:nvPr/>
        </p:nvCxnSpPr>
        <p:spPr>
          <a:xfrm>
            <a:off x="6369616" y="2426126"/>
            <a:ext cx="792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E0637F91-A41A-4DBB-A635-AE65F1F5DAE4}"/>
              </a:ext>
            </a:extLst>
          </p:cNvPr>
          <p:cNvCxnSpPr>
            <a:cxnSpLocks/>
          </p:cNvCxnSpPr>
          <p:nvPr/>
        </p:nvCxnSpPr>
        <p:spPr>
          <a:xfrm flipV="1">
            <a:off x="5469034" y="3252720"/>
            <a:ext cx="298798" cy="210698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C3E1EC08-3FC3-445C-88A7-9135CD7AB4D0}"/>
              </a:ext>
            </a:extLst>
          </p:cNvPr>
          <p:cNvCxnSpPr>
            <a:cxnSpLocks/>
          </p:cNvCxnSpPr>
          <p:nvPr/>
        </p:nvCxnSpPr>
        <p:spPr>
          <a:xfrm>
            <a:off x="5849217" y="3463418"/>
            <a:ext cx="1404000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C11603B5-F952-4BE4-8461-E4E9F2DBF166}"/>
              </a:ext>
            </a:extLst>
          </p:cNvPr>
          <p:cNvCxnSpPr>
            <a:cxnSpLocks/>
          </p:cNvCxnSpPr>
          <p:nvPr/>
        </p:nvCxnSpPr>
        <p:spPr>
          <a:xfrm>
            <a:off x="6359986" y="2202606"/>
            <a:ext cx="684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458E97B7-81DE-47C1-A351-6C95AE72E4FE}"/>
              </a:ext>
            </a:extLst>
          </p:cNvPr>
          <p:cNvCxnSpPr>
            <a:cxnSpLocks/>
          </p:cNvCxnSpPr>
          <p:nvPr/>
        </p:nvCxnSpPr>
        <p:spPr>
          <a:xfrm>
            <a:off x="6370082" y="3719163"/>
            <a:ext cx="756000" cy="0"/>
          </a:xfrm>
          <a:prstGeom prst="line">
            <a:avLst/>
          </a:prstGeom>
          <a:ln w="12700"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Connettore diritto 46">
            <a:extLst>
              <a:ext uri="{FF2B5EF4-FFF2-40B4-BE49-F238E27FC236}">
                <a16:creationId xmlns:a16="http://schemas.microsoft.com/office/drawing/2014/main" id="{4DC1FD91-A1D3-434A-A4E9-ACEEEC9E8F30}"/>
              </a:ext>
            </a:extLst>
          </p:cNvPr>
          <p:cNvCxnSpPr>
            <a:cxnSpLocks/>
            <a:stCxn id="21" idx="1"/>
            <a:endCxn id="9" idx="3"/>
          </p:cNvCxnSpPr>
          <p:nvPr/>
        </p:nvCxnSpPr>
        <p:spPr>
          <a:xfrm>
            <a:off x="8373978" y="3032792"/>
            <a:ext cx="1107529" cy="390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89A1A780-3F00-41EF-923F-E7DDF3394DA7}"/>
              </a:ext>
            </a:extLst>
          </p:cNvPr>
          <p:cNvSpPr/>
          <p:nvPr/>
        </p:nvSpPr>
        <p:spPr>
          <a:xfrm>
            <a:off x="8466862" y="2652108"/>
            <a:ext cx="1010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FAST OR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5D53F446-D6BC-4A16-942A-EFF7D579D85D}"/>
              </a:ext>
            </a:extLst>
          </p:cNvPr>
          <p:cNvSpPr/>
          <p:nvPr/>
        </p:nvSpPr>
        <p:spPr>
          <a:xfrm>
            <a:off x="5204338" y="2863034"/>
            <a:ext cx="9996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mask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E3686-2472-8C5F-AFE4-1A07BD98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15E8581-BC29-3DF8-FA51-CC2391F5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9" name="Triangolo isoscele 8">
            <a:extLst>
              <a:ext uri="{FF2B5EF4-FFF2-40B4-BE49-F238E27FC236}">
                <a16:creationId xmlns:a16="http://schemas.microsoft.com/office/drawing/2014/main" id="{0178991B-51C4-FB03-2CDF-537B1BA74254}"/>
              </a:ext>
            </a:extLst>
          </p:cNvPr>
          <p:cNvSpPr/>
          <p:nvPr/>
        </p:nvSpPr>
        <p:spPr>
          <a:xfrm rot="5400000">
            <a:off x="9481507" y="2496697"/>
            <a:ext cx="1080000" cy="1080000"/>
          </a:xfrm>
          <a:prstGeom prst="triangl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82">
            <a:extLst>
              <a:ext uri="{FF2B5EF4-FFF2-40B4-BE49-F238E27FC236}">
                <a16:creationId xmlns:a16="http://schemas.microsoft.com/office/drawing/2014/main" id="{1156C3A7-A3D0-9146-C4D0-3D55BFE1F046}"/>
              </a:ext>
            </a:extLst>
          </p:cNvPr>
          <p:cNvSpPr txBox="1"/>
          <p:nvPr/>
        </p:nvSpPr>
        <p:spPr>
          <a:xfrm>
            <a:off x="9588235" y="3434324"/>
            <a:ext cx="832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SLVS Tx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99ADBAB-C692-33AF-C88A-85986117C229}"/>
              </a:ext>
            </a:extLst>
          </p:cNvPr>
          <p:cNvCxnSpPr>
            <a:cxnSpLocks/>
          </p:cNvCxnSpPr>
          <p:nvPr/>
        </p:nvCxnSpPr>
        <p:spPr>
          <a:xfrm>
            <a:off x="9987915" y="3321164"/>
            <a:ext cx="1107529" cy="390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6BD32895-7FED-CCDB-45B6-536DBCF6D700}"/>
              </a:ext>
            </a:extLst>
          </p:cNvPr>
          <p:cNvCxnSpPr>
            <a:cxnSpLocks/>
          </p:cNvCxnSpPr>
          <p:nvPr/>
        </p:nvCxnSpPr>
        <p:spPr>
          <a:xfrm>
            <a:off x="9987915" y="2749105"/>
            <a:ext cx="1107529" cy="390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e 16">
            <a:extLst>
              <a:ext uri="{FF2B5EF4-FFF2-40B4-BE49-F238E27FC236}">
                <a16:creationId xmlns:a16="http://schemas.microsoft.com/office/drawing/2014/main" id="{A0A7F53B-D7A2-103F-7D23-9779D846DDEA}"/>
              </a:ext>
            </a:extLst>
          </p:cNvPr>
          <p:cNvSpPr/>
          <p:nvPr/>
        </p:nvSpPr>
        <p:spPr>
          <a:xfrm>
            <a:off x="9962452" y="3243544"/>
            <a:ext cx="144000" cy="144000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3A740680-77CB-BC31-4CC4-5B601C0CD7E8}"/>
              </a:ext>
            </a:extLst>
          </p:cNvPr>
          <p:cNvCxnSpPr>
            <a:cxnSpLocks/>
          </p:cNvCxnSpPr>
          <p:nvPr/>
        </p:nvCxnSpPr>
        <p:spPr>
          <a:xfrm flipV="1">
            <a:off x="1313270" y="3096313"/>
            <a:ext cx="0" cy="256902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FC244FBC-CD99-1E5E-702C-E82DC49FB556}"/>
              </a:ext>
            </a:extLst>
          </p:cNvPr>
          <p:cNvCxnSpPr>
            <a:cxnSpLocks/>
          </p:cNvCxnSpPr>
          <p:nvPr/>
        </p:nvCxnSpPr>
        <p:spPr>
          <a:xfrm flipV="1">
            <a:off x="1384935" y="3096313"/>
            <a:ext cx="0" cy="256902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Connettore diritto 57">
            <a:extLst>
              <a:ext uri="{FF2B5EF4-FFF2-40B4-BE49-F238E27FC236}">
                <a16:creationId xmlns:a16="http://schemas.microsoft.com/office/drawing/2014/main" id="{7C8CB1EC-633A-341D-78D7-060A137E5865}"/>
              </a:ext>
            </a:extLst>
          </p:cNvPr>
          <p:cNvCxnSpPr>
            <a:cxnSpLocks/>
          </p:cNvCxnSpPr>
          <p:nvPr/>
        </p:nvCxnSpPr>
        <p:spPr>
          <a:xfrm>
            <a:off x="1020463" y="3230608"/>
            <a:ext cx="288000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nettore diritto 60">
            <a:extLst>
              <a:ext uri="{FF2B5EF4-FFF2-40B4-BE49-F238E27FC236}">
                <a16:creationId xmlns:a16="http://schemas.microsoft.com/office/drawing/2014/main" id="{5AC49640-00CB-7738-CB02-7CD0B24C749F}"/>
              </a:ext>
            </a:extLst>
          </p:cNvPr>
          <p:cNvCxnSpPr>
            <a:cxnSpLocks/>
          </p:cNvCxnSpPr>
          <p:nvPr/>
        </p:nvCxnSpPr>
        <p:spPr>
          <a:xfrm>
            <a:off x="1390033" y="3228702"/>
            <a:ext cx="288000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4D66CE97-805A-58CA-135A-D3A4A17F1039}"/>
              </a:ext>
            </a:extLst>
          </p:cNvPr>
          <p:cNvCxnSpPr>
            <a:cxnSpLocks/>
          </p:cNvCxnSpPr>
          <p:nvPr/>
        </p:nvCxnSpPr>
        <p:spPr>
          <a:xfrm flipV="1">
            <a:off x="2126705" y="1952956"/>
            <a:ext cx="0" cy="256902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Connettore diritto 63">
            <a:extLst>
              <a:ext uri="{FF2B5EF4-FFF2-40B4-BE49-F238E27FC236}">
                <a16:creationId xmlns:a16="http://schemas.microsoft.com/office/drawing/2014/main" id="{37A6B410-F7D1-1399-5EAE-DA1C33D65C35}"/>
              </a:ext>
            </a:extLst>
          </p:cNvPr>
          <p:cNvCxnSpPr>
            <a:cxnSpLocks/>
          </p:cNvCxnSpPr>
          <p:nvPr/>
        </p:nvCxnSpPr>
        <p:spPr>
          <a:xfrm flipV="1">
            <a:off x="2198370" y="1952956"/>
            <a:ext cx="0" cy="256902"/>
          </a:xfrm>
          <a:prstGeom prst="line">
            <a:avLst/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CAEFE678-58C1-1473-E088-279C5EBCF2CD}"/>
              </a:ext>
            </a:extLst>
          </p:cNvPr>
          <p:cNvCxnSpPr>
            <a:cxnSpLocks/>
          </p:cNvCxnSpPr>
          <p:nvPr/>
        </p:nvCxnSpPr>
        <p:spPr>
          <a:xfrm>
            <a:off x="1668163" y="2691516"/>
            <a:ext cx="368282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Connettore diritto 72">
            <a:extLst>
              <a:ext uri="{FF2B5EF4-FFF2-40B4-BE49-F238E27FC236}">
                <a16:creationId xmlns:a16="http://schemas.microsoft.com/office/drawing/2014/main" id="{61458774-4542-4555-6D8C-6A9618CB9947}"/>
              </a:ext>
            </a:extLst>
          </p:cNvPr>
          <p:cNvCxnSpPr>
            <a:cxnSpLocks/>
          </p:cNvCxnSpPr>
          <p:nvPr/>
        </p:nvCxnSpPr>
        <p:spPr>
          <a:xfrm>
            <a:off x="2352675" y="2692663"/>
            <a:ext cx="368282" cy="0"/>
          </a:xfrm>
          <a:prstGeom prst="line">
            <a:avLst/>
          </a:prstGeom>
          <a:ln w="127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5" name="Immagine 74">
            <a:extLst>
              <a:ext uri="{FF2B5EF4-FFF2-40B4-BE49-F238E27FC236}">
                <a16:creationId xmlns:a16="http://schemas.microsoft.com/office/drawing/2014/main" id="{10777D07-FB51-4E87-5E43-1448553CC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773" y="2444553"/>
            <a:ext cx="360000" cy="291600"/>
          </a:xfrm>
          <a:prstGeom prst="rect">
            <a:avLst/>
          </a:prstGeom>
        </p:spPr>
      </p:pic>
      <p:sp>
        <p:nvSpPr>
          <p:cNvPr id="76" name="Rettangolo 75">
            <a:extLst>
              <a:ext uri="{FF2B5EF4-FFF2-40B4-BE49-F238E27FC236}">
                <a16:creationId xmlns:a16="http://schemas.microsoft.com/office/drawing/2014/main" id="{E5EF764A-4D2A-A439-F8E4-59271D8CF9A9}"/>
              </a:ext>
            </a:extLst>
          </p:cNvPr>
          <p:cNvSpPr/>
          <p:nvPr/>
        </p:nvSpPr>
        <p:spPr>
          <a:xfrm>
            <a:off x="2128520" y="2225195"/>
            <a:ext cx="540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V</a:t>
            </a:r>
            <a:r>
              <a:rPr lang="en-US" sz="1600" baseline="-25000" dirty="0"/>
              <a:t>b</a:t>
            </a:r>
          </a:p>
        </p:txBody>
      </p:sp>
      <p:sp>
        <p:nvSpPr>
          <p:cNvPr id="77" name="Rettangolo 76">
            <a:extLst>
              <a:ext uri="{FF2B5EF4-FFF2-40B4-BE49-F238E27FC236}">
                <a16:creationId xmlns:a16="http://schemas.microsoft.com/office/drawing/2014/main" id="{15120D01-9868-418B-8DF9-CE9ECEB04344}"/>
              </a:ext>
            </a:extLst>
          </p:cNvPr>
          <p:cNvSpPr/>
          <p:nvPr/>
        </p:nvSpPr>
        <p:spPr>
          <a:xfrm>
            <a:off x="1066594" y="3312429"/>
            <a:ext cx="6043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12 C</a:t>
            </a:r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8261FD0A-11A9-A743-5A9C-94A3507A8D54}"/>
              </a:ext>
            </a:extLst>
          </p:cNvPr>
          <p:cNvSpPr/>
          <p:nvPr/>
        </p:nvSpPr>
        <p:spPr>
          <a:xfrm>
            <a:off x="2131077" y="1776015"/>
            <a:ext cx="369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57083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C0EA-46F0-EB04-669F-A010CD2E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FDF8-FF5E-A2FD-544A-36CCB310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47B19-71C4-6525-C761-95D097F1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FF42-A080-8C8D-2AD4-924947ED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Segnaposto contenuto 13">
            <a:extLst>
              <a:ext uri="{FF2B5EF4-FFF2-40B4-BE49-F238E27FC236}">
                <a16:creationId xmlns:a16="http://schemas.microsoft.com/office/drawing/2014/main" id="{F543F9D0-9CD5-9405-44B9-74AF9288C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6" y="2167214"/>
            <a:ext cx="4714689" cy="4320304"/>
          </a:xfrm>
          <a:prstGeom prst="rect">
            <a:avLst/>
          </a:prstGeom>
        </p:spPr>
      </p:pic>
      <p:pic>
        <p:nvPicPr>
          <p:cNvPr id="3" name="Picture 14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62C90B4-C50F-AB50-5A8B-ACC455467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01"/>
          <a:stretch/>
        </p:blipFill>
        <p:spPr>
          <a:xfrm rot="5400000">
            <a:off x="7281519" y="1167154"/>
            <a:ext cx="3530283" cy="5539375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9311C70-14F0-BF31-B7BD-68AA9BC32DA5}"/>
              </a:ext>
            </a:extLst>
          </p:cNvPr>
          <p:cNvCxnSpPr>
            <a:cxnSpLocks/>
          </p:cNvCxnSpPr>
          <p:nvPr/>
        </p:nvCxnSpPr>
        <p:spPr>
          <a:xfrm flipV="1">
            <a:off x="6105525" y="2167214"/>
            <a:ext cx="0" cy="353476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ettangolo 9">
            <a:extLst>
              <a:ext uri="{FF2B5EF4-FFF2-40B4-BE49-F238E27FC236}">
                <a16:creationId xmlns:a16="http://schemas.microsoft.com/office/drawing/2014/main" id="{0AB3C5C4-1676-3C56-5E22-8AF7C307D392}"/>
              </a:ext>
            </a:extLst>
          </p:cNvPr>
          <p:cNvSpPr/>
          <p:nvPr/>
        </p:nvSpPr>
        <p:spPr>
          <a:xfrm rot="16200000">
            <a:off x="5559221" y="3781062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 mm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4C9CB22B-2EDD-DF21-A308-4656174A5718}"/>
              </a:ext>
            </a:extLst>
          </p:cNvPr>
          <p:cNvCxnSpPr>
            <a:cxnSpLocks/>
          </p:cNvCxnSpPr>
          <p:nvPr/>
        </p:nvCxnSpPr>
        <p:spPr>
          <a:xfrm>
            <a:off x="6276973" y="5854383"/>
            <a:ext cx="5539375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7DF5AD5F-29D8-684B-D64C-E28D0815C165}"/>
              </a:ext>
            </a:extLst>
          </p:cNvPr>
          <p:cNvSpPr/>
          <p:nvPr/>
        </p:nvSpPr>
        <p:spPr>
          <a:xfrm>
            <a:off x="8620435" y="5887834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4.4 mm</a:t>
            </a:r>
          </a:p>
        </p:txBody>
      </p:sp>
    </p:spTree>
    <p:extLst>
      <p:ext uri="{BB962C8B-B14F-4D97-AF65-F5344CB8AC3E}">
        <p14:creationId xmlns:p14="http://schemas.microsoft.com/office/powerpoint/2010/main" val="3160695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C0EA-46F0-EB04-669F-A010CD2EB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specifications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FDF8-FF5E-A2FD-544A-36CCB3107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47B19-71C4-6525-C761-95D097F1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FF42-A080-8C8D-2AD4-924947ED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25</a:t>
            </a:fld>
            <a:endParaRPr lang="en-US"/>
          </a:p>
        </p:txBody>
      </p:sp>
      <p:pic>
        <p:nvPicPr>
          <p:cNvPr id="16" name="Segnaposto contenuto 10">
            <a:extLst>
              <a:ext uri="{FF2B5EF4-FFF2-40B4-BE49-F238E27FC236}">
                <a16:creationId xmlns:a16="http://schemas.microsoft.com/office/drawing/2014/main" id="{158574E9-DEDF-702B-2731-A5A68AEE4F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22" y="2507644"/>
            <a:ext cx="4557155" cy="2987299"/>
          </a:xfrm>
        </p:spPr>
      </p:pic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9C292C88-F88E-3E60-5879-7277A2ECBC0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0771801"/>
              </p:ext>
            </p:extLst>
          </p:nvPr>
        </p:nvGraphicFramePr>
        <p:xfrm>
          <a:off x="1038225" y="2111533"/>
          <a:ext cx="4191448" cy="3779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52718">
                  <a:extLst>
                    <a:ext uri="{9D8B030D-6E8A-4147-A177-3AD203B41FA5}">
                      <a16:colId xmlns:a16="http://schemas.microsoft.com/office/drawing/2014/main" val="792486594"/>
                    </a:ext>
                  </a:extLst>
                </a:gridCol>
                <a:gridCol w="2338730">
                  <a:extLst>
                    <a:ext uri="{9D8B030D-6E8A-4147-A177-3AD203B41FA5}">
                      <a16:colId xmlns:a16="http://schemas.microsoft.com/office/drawing/2014/main" val="42605391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Technology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110 nm CMOS Image Sensor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3054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Power supply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1.2 V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415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 of channels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32/64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3098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Input polarity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Positive and negative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20635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Sensor capacitance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Up to 100 pF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5295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Input dynamic 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1.6 - 160 fC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6363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 µs to 10 μs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33968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&lt; 1000 e</a:t>
                      </a:r>
                      <a:r>
                        <a:rPr lang="it-IT" sz="1400" baseline="30000" dirty="0"/>
                        <a:t>-</a:t>
                      </a:r>
                      <a:endParaRPr lang="en-US" sz="14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9386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Outputs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Multiplexed pulse height,</a:t>
                      </a:r>
                    </a:p>
                    <a:p>
                      <a:pPr algn="ctr"/>
                      <a:r>
                        <a:rPr lang="en-US" sz="1400" dirty="0"/>
                        <a:t>Digitized pulse height,</a:t>
                      </a:r>
                    </a:p>
                    <a:p>
                      <a:pPr algn="ctr"/>
                      <a:r>
                        <a:rPr lang="en-US" sz="1400" dirty="0"/>
                        <a:t>Channels FastOR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45406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and calibration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Internal injection circuit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154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&lt;1 mW / channel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117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28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BB6B1BF-095B-56A7-94D1-FAA217F2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first measurements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B469CA-F9B1-8A3F-466B-3DDA492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09F75C-1C6C-268E-9A32-F4302EBE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CD88E7-9095-F498-7242-7C0C6286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28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testboard and DAQ (INFN Perugia)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27</a:t>
            </a:fld>
            <a:endParaRPr lang="en-US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050A20CF-A7B7-CED3-D2B8-29D9E6B26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t="6968" r="11162" b="5759"/>
          <a:stretch/>
        </p:blipFill>
        <p:spPr>
          <a:xfrm>
            <a:off x="1384490" y="1641249"/>
            <a:ext cx="3815931" cy="248920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1DFF22F6-8964-AADB-24DB-AC4B2263F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6329"/>
            <a:ext cx="5759824" cy="5075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u="sng" dirty="0"/>
              <a:t>Testboard</a:t>
            </a:r>
          </a:p>
          <a:p>
            <a:r>
              <a:rPr lang="en-US" sz="1600" dirty="0"/>
              <a:t>Can accommodate both ASTRA-32 (monolithic version) and ASTRA-64</a:t>
            </a:r>
          </a:p>
          <a:p>
            <a:r>
              <a:rPr lang="en-US" sz="1600" dirty="0"/>
              <a:t>Trimmer resistors for external bias (optional)</a:t>
            </a:r>
          </a:p>
          <a:p>
            <a:r>
              <a:rPr lang="en-US" sz="1600" dirty="0"/>
              <a:t>ADCs for analogue MUX readout digitization</a:t>
            </a:r>
          </a:p>
          <a:p>
            <a:r>
              <a:rPr lang="en-US" sz="1600" dirty="0"/>
              <a:t>3.3V/1.2V level shifters and CMOS/LVDS buffers for digital signals transmission</a:t>
            </a:r>
          </a:p>
          <a:p>
            <a:r>
              <a:rPr lang="en-US" sz="1600" dirty="0"/>
              <a:t>LDOs for ASTRA 1.2V AVDD and DVDD power supplies, and for 3.3V discrete components</a:t>
            </a:r>
          </a:p>
          <a:p>
            <a:r>
              <a:rPr lang="en-US" sz="1600" dirty="0"/>
              <a:t>Sensor HV bias (from top and bottom)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800" b="1" u="sng" dirty="0"/>
              <a:t>DAQ</a:t>
            </a:r>
            <a:endParaRPr lang="en-US" sz="1600" b="1" u="sng" dirty="0"/>
          </a:p>
          <a:p>
            <a:r>
              <a:rPr lang="en-US" sz="1600" dirty="0"/>
              <a:t>Based on Terasic DE10-Standard development board with Intel Cyclone V FPGA</a:t>
            </a:r>
          </a:p>
          <a:p>
            <a:r>
              <a:rPr lang="en-US" sz="1600" dirty="0"/>
              <a:t>Handles ASTRA configuration, readout operations and data acquisition</a:t>
            </a:r>
          </a:p>
          <a:p>
            <a:endParaRPr lang="en-US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C54180B-67E1-43AC-B09B-822B0152B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/>
          <a:stretch/>
        </p:blipFill>
        <p:spPr>
          <a:xfrm>
            <a:off x="355600" y="4309451"/>
            <a:ext cx="5620540" cy="2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16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ASTRA-32 with monolithic Si-Strips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28</a:t>
            </a:fld>
            <a:endParaRPr lang="en-US"/>
          </a:p>
        </p:txBody>
      </p:sp>
      <p:pic>
        <p:nvPicPr>
          <p:cNvPr id="11" name="Content Placeholder 23">
            <a:extLst>
              <a:ext uri="{FF2B5EF4-FFF2-40B4-BE49-F238E27FC236}">
                <a16:creationId xmlns:a16="http://schemas.microsoft.com/office/drawing/2014/main" id="{F3C76101-3044-10CF-2DCF-21E2287045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43969"/>
            <a:ext cx="5181600" cy="2914649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A2020D1B-A8BF-9E31-F84F-541B81A29E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20" y="2543969"/>
            <a:ext cx="5181600" cy="2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37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IV curve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ACD810C-3A4C-EDD3-BC2A-B1756C28B9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6824"/>
            <a:ext cx="5181600" cy="3454399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29</a:t>
            </a:fld>
            <a:endParaRPr lang="en-US"/>
          </a:p>
        </p:txBody>
      </p:sp>
      <p:sp>
        <p:nvSpPr>
          <p:cNvPr id="12" name="Content Placeholder 33">
            <a:extLst>
              <a:ext uri="{FF2B5EF4-FFF2-40B4-BE49-F238E27FC236}">
                <a16:creationId xmlns:a16="http://schemas.microsoft.com/office/drawing/2014/main" id="{9E2DE279-0092-582C-EFD6-CA74647AC114}"/>
              </a:ext>
            </a:extLst>
          </p:cNvPr>
          <p:cNvSpPr txBox="1">
            <a:spLocks/>
          </p:cNvSpPr>
          <p:nvPr/>
        </p:nvSpPr>
        <p:spPr>
          <a:xfrm>
            <a:off x="838200" y="1850184"/>
            <a:ext cx="10774680" cy="8392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Backside voltage applied from top (HV = 30 V)</a:t>
            </a:r>
          </a:p>
        </p:txBody>
      </p:sp>
      <p:pic>
        <p:nvPicPr>
          <p:cNvPr id="13" name="Segnaposto contenuto 12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5CE7170D-5506-A36D-7D6C-84D65C11AD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679175"/>
            <a:ext cx="3217672" cy="3016567"/>
          </a:xfrm>
        </p:spPr>
      </p:pic>
    </p:spTree>
    <p:extLst>
      <p:ext uri="{BB962C8B-B14F-4D97-AF65-F5344CB8AC3E}">
        <p14:creationId xmlns:p14="http://schemas.microsoft.com/office/powerpoint/2010/main" val="2786600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4805E-12DF-DDBC-CF38-3FA42084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ASTRA: Adaptable Space sTrip Readout ASIC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0ED826-B477-5AD9-C8A7-4288F4B2F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985"/>
            <a:ext cx="695737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Family of ASICs for the readout of silicon strip sensors (</a:t>
            </a:r>
            <a:r>
              <a:rPr lang="en-US" sz="2000" dirty="0"/>
              <a:t>100 µm strip pitch readout</a:t>
            </a:r>
            <a:r>
              <a:rPr lang="en-US" dirty="0"/>
              <a:t>). Two versions:</a:t>
            </a:r>
          </a:p>
          <a:p>
            <a:r>
              <a:rPr lang="en-US" sz="1800" dirty="0"/>
              <a:t>32-channel monolithic </a:t>
            </a:r>
          </a:p>
          <a:p>
            <a:r>
              <a:rPr lang="en-US" sz="1800" dirty="0"/>
              <a:t>64-channel with only electronics for commercial µstrips</a:t>
            </a:r>
          </a:p>
          <a:p>
            <a:pPr marL="0" indent="0">
              <a:buNone/>
            </a:pPr>
            <a:r>
              <a:rPr lang="en-US" dirty="0"/>
              <a:t>Two versions share the same electronics with configurable Gain, Peaking Time, Readout mode (analog or digital)</a:t>
            </a:r>
          </a:p>
          <a:p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E2FC5D-3601-7EE1-9093-9877115C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911395-D700-DE98-A7A1-581DCEFD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DAF4C7-9A23-F746-3ED4-3A2246543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</a:t>
            </a:fld>
            <a:endParaRPr lang="en-US"/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0684FE2E-7E33-C9F8-21D4-805C723E6C67}"/>
              </a:ext>
            </a:extLst>
          </p:cNvPr>
          <p:cNvGrpSpPr/>
          <p:nvPr/>
        </p:nvGrpSpPr>
        <p:grpSpPr>
          <a:xfrm>
            <a:off x="7984260" y="1576155"/>
            <a:ext cx="3951110" cy="4786365"/>
            <a:chOff x="8082050" y="1576155"/>
            <a:chExt cx="3951110" cy="4786365"/>
          </a:xfrm>
        </p:grpSpPr>
        <p:pic>
          <p:nvPicPr>
            <p:cNvPr id="24" name="Picture 14" descr="A screen 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2D93AE49-60D0-DD2C-4A46-D7D888587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971387" y="3314143"/>
              <a:ext cx="4771083" cy="1295108"/>
            </a:xfrm>
            <a:prstGeom prst="rect">
              <a:avLst/>
            </a:prstGeom>
          </p:spPr>
        </p:pic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6807FE3C-3C67-F636-0D71-2E07FBDD6AA9}"/>
                </a:ext>
              </a:extLst>
            </p:cNvPr>
            <p:cNvSpPr/>
            <p:nvPr/>
          </p:nvSpPr>
          <p:spPr>
            <a:xfrm>
              <a:off x="10250590" y="1576155"/>
              <a:ext cx="1301995" cy="395758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BA322E56-F596-E747-5F48-5346A6A8929D}"/>
                </a:ext>
              </a:extLst>
            </p:cNvPr>
            <p:cNvSpPr/>
            <p:nvPr/>
          </p:nvSpPr>
          <p:spPr>
            <a:xfrm>
              <a:off x="10252891" y="5533736"/>
              <a:ext cx="1295103" cy="828784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ASTRA32</a:t>
              </a:r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B0670849-75E0-D8AF-8814-1FD685C28821}"/>
                </a:ext>
              </a:extLst>
            </p:cNvPr>
            <p:cNvSpPr txBox="1"/>
            <p:nvPr/>
          </p:nvSpPr>
          <p:spPr>
            <a:xfrm rot="16200000">
              <a:off x="10529892" y="3530862"/>
              <a:ext cx="7411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STRIPS</a:t>
              </a:r>
            </a:p>
          </p:txBody>
        </p:sp>
        <p:cxnSp>
          <p:nvCxnSpPr>
            <p:cNvPr id="29" name="Straight Arrow Connector 8">
              <a:extLst>
                <a:ext uri="{FF2B5EF4-FFF2-40B4-BE49-F238E27FC236}">
                  <a16:creationId xmlns:a16="http://schemas.microsoft.com/office/drawing/2014/main" id="{F6A80AC7-A8AF-20B7-745E-F221C01100D6}"/>
                </a:ext>
              </a:extLst>
            </p:cNvPr>
            <p:cNvCxnSpPr>
              <a:cxnSpLocks/>
            </p:cNvCxnSpPr>
            <p:nvPr/>
          </p:nvCxnSpPr>
          <p:spPr>
            <a:xfrm>
              <a:off x="8440579" y="1576155"/>
              <a:ext cx="0" cy="39575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7E70B473-B21B-3230-4C38-46CEC4883C77}"/>
                </a:ext>
              </a:extLst>
            </p:cNvPr>
            <p:cNvSpPr txBox="1"/>
            <p:nvPr/>
          </p:nvSpPr>
          <p:spPr>
            <a:xfrm rot="16200000">
              <a:off x="7881225" y="2980077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1.3 cm</a:t>
              </a:r>
            </a:p>
          </p:txBody>
        </p: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8732BAD4-8186-3EE6-0BC0-FB44C9FB5EB1}"/>
                </a:ext>
              </a:extLst>
            </p:cNvPr>
            <p:cNvCxnSpPr>
              <a:cxnSpLocks/>
            </p:cNvCxnSpPr>
            <p:nvPr/>
          </p:nvCxnSpPr>
          <p:spPr>
            <a:xfrm>
              <a:off x="8438285" y="5533737"/>
              <a:ext cx="0" cy="813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63BCE95A-9B00-EA43-CE0B-6A9467214C70}"/>
                </a:ext>
              </a:extLst>
            </p:cNvPr>
            <p:cNvSpPr txBox="1"/>
            <p:nvPr/>
          </p:nvSpPr>
          <p:spPr>
            <a:xfrm rot="16200000">
              <a:off x="7920146" y="5737318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 mm</a:t>
              </a:r>
            </a:p>
          </p:txBody>
        </p:sp>
        <p:sp>
          <p:nvSpPr>
            <p:cNvPr id="36" name="TextBox 17">
              <a:extLst>
                <a:ext uri="{FF2B5EF4-FFF2-40B4-BE49-F238E27FC236}">
                  <a16:creationId xmlns:a16="http://schemas.microsoft.com/office/drawing/2014/main" id="{A4A6BBED-E1DF-6616-00A5-3BBD7522DE4D}"/>
                </a:ext>
              </a:extLst>
            </p:cNvPr>
            <p:cNvSpPr txBox="1"/>
            <p:nvPr/>
          </p:nvSpPr>
          <p:spPr>
            <a:xfrm rot="5400000">
              <a:off x="11252818" y="3515473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monolithic</a:t>
              </a:r>
            </a:p>
          </p:txBody>
        </p: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2731BEB4-F4F9-817F-13BD-B8F9C83B9119}"/>
              </a:ext>
            </a:extLst>
          </p:cNvPr>
          <p:cNvGrpSpPr/>
          <p:nvPr/>
        </p:nvGrpSpPr>
        <p:grpSpPr>
          <a:xfrm>
            <a:off x="1082919" y="3766498"/>
            <a:ext cx="5751290" cy="2670833"/>
            <a:chOff x="386324" y="3876353"/>
            <a:chExt cx="5751290" cy="2670833"/>
          </a:xfrm>
        </p:grpSpPr>
        <p:pic>
          <p:nvPicPr>
            <p:cNvPr id="33" name="Immagine 5">
              <a:extLst>
                <a:ext uri="{FF2B5EF4-FFF2-40B4-BE49-F238E27FC236}">
                  <a16:creationId xmlns:a16="http://schemas.microsoft.com/office/drawing/2014/main" id="{F71714C7-2B54-5CCB-4E5F-29ED2754E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2615" y="4296634"/>
              <a:ext cx="4705881" cy="1850287"/>
            </a:xfrm>
            <a:prstGeom prst="rect">
              <a:avLst/>
            </a:prstGeom>
          </p:spPr>
        </p:pic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5A8B8265-7622-A918-6998-428428188741}"/>
                </a:ext>
              </a:extLst>
            </p:cNvPr>
            <p:cNvSpPr txBox="1"/>
            <p:nvPr/>
          </p:nvSpPr>
          <p:spPr>
            <a:xfrm>
              <a:off x="2718185" y="6177854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ASTRA64</a:t>
              </a:r>
            </a:p>
          </p:txBody>
        </p:sp>
        <p:sp>
          <p:nvSpPr>
            <p:cNvPr id="35" name="TextBox 31">
              <a:extLst>
                <a:ext uri="{FF2B5EF4-FFF2-40B4-BE49-F238E27FC236}">
                  <a16:creationId xmlns:a16="http://schemas.microsoft.com/office/drawing/2014/main" id="{CB3C8915-AF10-C51B-FA98-679ED095820C}"/>
                </a:ext>
              </a:extLst>
            </p:cNvPr>
            <p:cNvSpPr txBox="1"/>
            <p:nvPr/>
          </p:nvSpPr>
          <p:spPr>
            <a:xfrm rot="16200000">
              <a:off x="-39466" y="5037111"/>
              <a:ext cx="1220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/>
                <a:t>standalone</a:t>
              </a:r>
            </a:p>
          </p:txBody>
        </p:sp>
        <p:cxnSp>
          <p:nvCxnSpPr>
            <p:cNvPr id="37" name="Straight Arrow Connector 18">
              <a:extLst>
                <a:ext uri="{FF2B5EF4-FFF2-40B4-BE49-F238E27FC236}">
                  <a16:creationId xmlns:a16="http://schemas.microsoft.com/office/drawing/2014/main" id="{5B29A06B-A714-1736-3CE7-9082AAEF6D9A}"/>
                </a:ext>
              </a:extLst>
            </p:cNvPr>
            <p:cNvCxnSpPr>
              <a:cxnSpLocks/>
            </p:cNvCxnSpPr>
            <p:nvPr/>
          </p:nvCxnSpPr>
          <p:spPr>
            <a:xfrm>
              <a:off x="942615" y="4137858"/>
              <a:ext cx="4705881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ttangolo 9">
              <a:extLst>
                <a:ext uri="{FF2B5EF4-FFF2-40B4-BE49-F238E27FC236}">
                  <a16:creationId xmlns:a16="http://schemas.microsoft.com/office/drawing/2014/main" id="{5DF123EC-CB11-D4B9-2BE6-25150FDFDA2C}"/>
                </a:ext>
              </a:extLst>
            </p:cNvPr>
            <p:cNvSpPr/>
            <p:nvPr/>
          </p:nvSpPr>
          <p:spPr>
            <a:xfrm rot="5400000">
              <a:off x="5471493" y="5084835"/>
              <a:ext cx="10244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3.1 mm</a:t>
              </a:r>
            </a:p>
          </p:txBody>
        </p:sp>
        <p:sp>
          <p:nvSpPr>
            <p:cNvPr id="39" name="Rettangolo 10">
              <a:extLst>
                <a:ext uri="{FF2B5EF4-FFF2-40B4-BE49-F238E27FC236}">
                  <a16:creationId xmlns:a16="http://schemas.microsoft.com/office/drawing/2014/main" id="{C4A530CA-BB4E-A789-1FF1-7DB35ADC8F18}"/>
                </a:ext>
              </a:extLst>
            </p:cNvPr>
            <p:cNvSpPr/>
            <p:nvPr/>
          </p:nvSpPr>
          <p:spPr>
            <a:xfrm>
              <a:off x="2503551" y="3876353"/>
              <a:ext cx="15840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cs typeface="Times New Roman" panose="02020603050405020304" pitchFamily="18" charset="0"/>
                </a:rPr>
                <a:t>8.0624 mm</a:t>
              </a:r>
            </a:p>
          </p:txBody>
        </p:sp>
        <p:cxnSp>
          <p:nvCxnSpPr>
            <p:cNvPr id="40" name="Straight Arrow Connector 22">
              <a:extLst>
                <a:ext uri="{FF2B5EF4-FFF2-40B4-BE49-F238E27FC236}">
                  <a16:creationId xmlns:a16="http://schemas.microsoft.com/office/drawing/2014/main" id="{2CB07568-F558-B6D6-2AFE-AED47FB6E1BF}"/>
                </a:ext>
              </a:extLst>
            </p:cNvPr>
            <p:cNvCxnSpPr>
              <a:cxnSpLocks/>
            </p:cNvCxnSpPr>
            <p:nvPr/>
          </p:nvCxnSpPr>
          <p:spPr>
            <a:xfrm>
              <a:off x="5817394" y="4296634"/>
              <a:ext cx="0" cy="18502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9637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2BC083-F281-81ED-96EE-1311AB0F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Front-end response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91452-9FED-F2D7-9602-54968FECD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8C167-BD34-A7DE-B732-7C81EBD1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B7C85-C2F8-D096-7E9E-98F54223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0268716-D684-0637-676E-070D496F5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9815"/>
            <a:ext cx="10515599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Test-pulse injection: ~7.5 fC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Slow shaper response for different gain and shaping time settings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Waveforms measured from debug output</a:t>
            </a:r>
          </a:p>
          <a:p>
            <a:endParaRPr lang="en-US" sz="1800" dirty="0"/>
          </a:p>
        </p:txBody>
      </p:sp>
      <p:pic>
        <p:nvPicPr>
          <p:cNvPr id="21" name="Content Placeholder 10">
            <a:extLst>
              <a:ext uri="{FF2B5EF4-FFF2-40B4-BE49-F238E27FC236}">
                <a16:creationId xmlns:a16="http://schemas.microsoft.com/office/drawing/2014/main" id="{BB006944-2C9C-EF20-A3B9-93FAB575C1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021100"/>
            <a:ext cx="10515599" cy="3286123"/>
          </a:xfrm>
        </p:spPr>
      </p:pic>
    </p:spTree>
    <p:extLst>
      <p:ext uri="{BB962C8B-B14F-4D97-AF65-F5344CB8AC3E}">
        <p14:creationId xmlns:p14="http://schemas.microsoft.com/office/powerpoint/2010/main" val="3745651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7BB48-8143-0433-DB6F-CDE1093C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Front-end linearity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AF245-F84B-E1A0-843D-9AF61005DE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Slow Shaper peak voltage from debug output</a:t>
            </a:r>
          </a:p>
          <a:p>
            <a:r>
              <a:rPr lang="en-US" dirty="0"/>
              <a:t>Shaping time settings: 7 </a:t>
            </a:r>
            <a:r>
              <a:rPr lang="el-GR" dirty="0"/>
              <a:t>μ</a:t>
            </a:r>
            <a:r>
              <a:rPr lang="en-US" dirty="0"/>
              <a:t>s</a:t>
            </a:r>
          </a:p>
          <a:p>
            <a:endParaRPr lang="en-US" dirty="0"/>
          </a:p>
          <a:p>
            <a:r>
              <a:rPr lang="en-US" dirty="0"/>
              <a:t>Higher gain compared to simulations: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4.3 mV/fC (GAIN = 0)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8.1 mV/fC (GAIN = 1)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1CC14D-053E-B520-690B-BA26EF26D9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520837"/>
            <a:ext cx="5181600" cy="2960913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1D726-FFBD-769F-76E2-01662048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C0439-C165-D7D2-8E1C-5F1BD52EE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AE1F9-F5AE-57F4-46C6-694D564E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36230-B5B5-86FD-8B80-62DF5A45EA82}"/>
              </a:ext>
            </a:extLst>
          </p:cNvPr>
          <p:cNvSpPr txBox="1"/>
          <p:nvPr/>
        </p:nvSpPr>
        <p:spPr>
          <a:xfrm>
            <a:off x="8364069" y="2303929"/>
            <a:ext cx="11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PT = 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916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3509F4-1800-9DBD-6CDA-0C83E764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Analogue readout with </a:t>
            </a:r>
            <a:r>
              <a:rPr lang="en-US" baseline="30000" dirty="0"/>
              <a:t>90</a:t>
            </a:r>
            <a:r>
              <a:rPr lang="en-US" dirty="0"/>
              <a:t>Sr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F446CA8-2BE8-BE24-E720-05E949FF16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31" y="1825625"/>
            <a:ext cx="4351338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9D91B-EA2D-A956-CE50-D8B8DC191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08D29-A459-FC31-AC4D-D4498D42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F4BEE-13E3-2C7C-14BC-B317A1A5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32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2BD6E95-74A7-A5C4-7051-C6EC6B049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096869"/>
          </a:xfrm>
        </p:spPr>
        <p:txBody>
          <a:bodyPr>
            <a:normAutofit/>
          </a:bodyPr>
          <a:lstStyle/>
          <a:p>
            <a:r>
              <a:rPr lang="en-US" sz="1800" dirty="0"/>
              <a:t>ASTRA FastOR signal provides trigger to the FPGA</a:t>
            </a:r>
          </a:p>
          <a:p>
            <a:r>
              <a:rPr lang="en-US" sz="1800" dirty="0"/>
              <a:t>FPGA sends HOLD signal and then start readout of analogue MUX</a:t>
            </a:r>
          </a:p>
        </p:txBody>
      </p:sp>
      <p:pic>
        <p:nvPicPr>
          <p:cNvPr id="13" name="video">
            <a:hlinkClick r:id="" action="ppaction://media"/>
            <a:extLst>
              <a:ext uri="{FF2B5EF4-FFF2-40B4-BE49-F238E27FC236}">
                <a16:creationId xmlns:a16="http://schemas.microsoft.com/office/drawing/2014/main" id="{7A2E3AF0-2921-148F-E86F-150CE2DB6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5575" y="2886311"/>
            <a:ext cx="5181600" cy="2914649"/>
          </a:xfrm>
          <a:prstGeom prst="rect">
            <a:avLst/>
          </a:prstGeom>
        </p:spPr>
      </p:pic>
      <p:sp>
        <p:nvSpPr>
          <p:cNvPr id="2" name="Content Placeholder 33">
            <a:extLst>
              <a:ext uri="{FF2B5EF4-FFF2-40B4-BE49-F238E27FC236}">
                <a16:creationId xmlns:a16="http://schemas.microsoft.com/office/drawing/2014/main" id="{C17D0139-2963-698D-629C-D3CD84B78BAD}"/>
              </a:ext>
            </a:extLst>
          </p:cNvPr>
          <p:cNvSpPr txBox="1">
            <a:spLocks/>
          </p:cNvSpPr>
          <p:nvPr/>
        </p:nvSpPr>
        <p:spPr>
          <a:xfrm>
            <a:off x="436960" y="4001294"/>
            <a:ext cx="1194593" cy="662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 dirty="0"/>
              <a:t>Noisy channel excluded from FastOR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A1C823C-06D4-B389-5866-1E2F66023968}"/>
              </a:ext>
            </a:extLst>
          </p:cNvPr>
          <p:cNvCxnSpPr>
            <a:stCxn id="2" idx="3"/>
          </p:cNvCxnSpPr>
          <p:nvPr/>
        </p:nvCxnSpPr>
        <p:spPr>
          <a:xfrm>
            <a:off x="1631553" y="4332544"/>
            <a:ext cx="1740297" cy="991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54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E590-C6CB-751E-BB0B-096348A79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ASTRA-64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636A-8460-2E9C-7356-9146035408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780541" cy="4351338"/>
          </a:xfrm>
        </p:spPr>
        <p:txBody>
          <a:bodyPr/>
          <a:lstStyle/>
          <a:p>
            <a:r>
              <a:rPr lang="en-US" dirty="0"/>
              <a:t>Developed for readout of silicon strip sensors (INFN Perugia)</a:t>
            </a:r>
          </a:p>
          <a:p>
            <a:r>
              <a:rPr lang="en-US" dirty="0"/>
              <a:t>Made of 2 independent ASTRA-32 blocks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F5E863-4AD3-5A52-4FC1-EDFEEB67BD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58" y="3018880"/>
            <a:ext cx="5397725" cy="303622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3D204-EA49-C01F-E87D-16FB1C4D6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1F266-3B2E-1E73-AB5A-C03D22C8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66DFB-5908-4137-5F3E-8D754F8E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33</a:t>
            </a:fld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3BED98-CBA4-5477-6B6A-F2009B075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8158" r="4508" b="8251"/>
          <a:stretch/>
        </p:blipFill>
        <p:spPr>
          <a:xfrm>
            <a:off x="6573259" y="584299"/>
            <a:ext cx="5397733" cy="2122313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70C4AF2-F087-81D2-195E-AC571A9E1521}"/>
              </a:ext>
            </a:extLst>
          </p:cNvPr>
          <p:cNvCxnSpPr>
            <a:cxnSpLocks/>
          </p:cNvCxnSpPr>
          <p:nvPr/>
        </p:nvCxnSpPr>
        <p:spPr>
          <a:xfrm>
            <a:off x="9277351" y="521857"/>
            <a:ext cx="0" cy="234000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06D9685-9C57-5111-CA0F-8B99C003CB5B}"/>
              </a:ext>
            </a:extLst>
          </p:cNvPr>
          <p:cNvCxnSpPr>
            <a:cxnSpLocks/>
          </p:cNvCxnSpPr>
          <p:nvPr/>
        </p:nvCxnSpPr>
        <p:spPr>
          <a:xfrm>
            <a:off x="6573259" y="437129"/>
            <a:ext cx="5397733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692A65E-33D6-1B15-FF0E-BAFEDDE3168C}"/>
              </a:ext>
            </a:extLst>
          </p:cNvPr>
          <p:cNvCxnSpPr>
            <a:cxnSpLocks/>
          </p:cNvCxnSpPr>
          <p:nvPr/>
        </p:nvCxnSpPr>
        <p:spPr>
          <a:xfrm>
            <a:off x="6241982" y="584299"/>
            <a:ext cx="0" cy="212231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715D3C4C-A924-9DE1-F713-09AF41AD2DF8}"/>
              </a:ext>
            </a:extLst>
          </p:cNvPr>
          <p:cNvSpPr/>
          <p:nvPr/>
        </p:nvSpPr>
        <p:spPr>
          <a:xfrm rot="16200000">
            <a:off x="5608315" y="1460789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3.1 mm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24A42D9-3BC9-50D7-9AF0-673E6634402F}"/>
              </a:ext>
            </a:extLst>
          </p:cNvPr>
          <p:cNvSpPr/>
          <p:nvPr/>
        </p:nvSpPr>
        <p:spPr>
          <a:xfrm>
            <a:off x="8647595" y="67797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8.0624 mm</a:t>
            </a:r>
          </a:p>
        </p:txBody>
      </p:sp>
    </p:spTree>
    <p:extLst>
      <p:ext uri="{BB962C8B-B14F-4D97-AF65-F5344CB8AC3E}">
        <p14:creationId xmlns:p14="http://schemas.microsoft.com/office/powerpoint/2010/main" val="741240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A071A-5613-4B4F-B47C-035940F8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ASTRA-64 v2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7764E-D95D-4DA3-B105-090489F5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34</a:t>
            </a:fld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218025-D22D-4BF7-B285-762346C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30A1A0-4212-4C15-AE74-0CCC5F3A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8ED42C5-4D05-43D2-A5A7-B3A7010E2D67}"/>
              </a:ext>
            </a:extLst>
          </p:cNvPr>
          <p:cNvGrpSpPr/>
          <p:nvPr/>
        </p:nvGrpSpPr>
        <p:grpSpPr>
          <a:xfrm>
            <a:off x="201163" y="1509982"/>
            <a:ext cx="9080962" cy="4806082"/>
            <a:chOff x="1134613" y="1509982"/>
            <a:chExt cx="9080962" cy="4806082"/>
          </a:xfrm>
        </p:grpSpPr>
        <p:pic>
          <p:nvPicPr>
            <p:cNvPr id="18" name="Immagine 3">
              <a:extLst>
                <a:ext uri="{FF2B5EF4-FFF2-40B4-BE49-F238E27FC236}">
                  <a16:creationId xmlns:a16="http://schemas.microsoft.com/office/drawing/2014/main" id="{87BD1A5B-8F31-A45D-F2C4-68F7A541B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454" y="1696518"/>
              <a:ext cx="8414121" cy="3960000"/>
            </a:xfrm>
            <a:prstGeom prst="rect">
              <a:avLst/>
            </a:prstGeom>
          </p:spPr>
        </p:pic>
        <p:cxnSp>
          <p:nvCxnSpPr>
            <p:cNvPr id="20" name="Connettore diritto 6">
              <a:extLst>
                <a:ext uri="{FF2B5EF4-FFF2-40B4-BE49-F238E27FC236}">
                  <a16:creationId xmlns:a16="http://schemas.microsoft.com/office/drawing/2014/main" id="{59F2E9C2-8D02-CA9C-30EA-530FA4845EB2}"/>
                </a:ext>
              </a:extLst>
            </p:cNvPr>
            <p:cNvCxnSpPr>
              <a:cxnSpLocks/>
            </p:cNvCxnSpPr>
            <p:nvPr/>
          </p:nvCxnSpPr>
          <p:spPr>
            <a:xfrm>
              <a:off x="6017344" y="1509982"/>
              <a:ext cx="0" cy="4212000"/>
            </a:xfrm>
            <a:prstGeom prst="line">
              <a:avLst/>
            </a:prstGeom>
            <a:ln w="5715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Connettore 2 8">
              <a:extLst>
                <a:ext uri="{FF2B5EF4-FFF2-40B4-BE49-F238E27FC236}">
                  <a16:creationId xmlns:a16="http://schemas.microsoft.com/office/drawing/2014/main" id="{DB75E46A-A3AB-3DD2-CC51-1996C9E098E1}"/>
                </a:ext>
              </a:extLst>
            </p:cNvPr>
            <p:cNvCxnSpPr>
              <a:cxnSpLocks/>
            </p:cNvCxnSpPr>
            <p:nvPr/>
          </p:nvCxnSpPr>
          <p:spPr>
            <a:xfrm>
              <a:off x="1585455" y="1696518"/>
              <a:ext cx="1" cy="396000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Rettangolo 9">
              <a:extLst>
                <a:ext uri="{FF2B5EF4-FFF2-40B4-BE49-F238E27FC236}">
                  <a16:creationId xmlns:a16="http://schemas.microsoft.com/office/drawing/2014/main" id="{F6CCB3FA-519D-079A-BB44-DDB376CFCF42}"/>
                </a:ext>
              </a:extLst>
            </p:cNvPr>
            <p:cNvSpPr/>
            <p:nvPr/>
          </p:nvSpPr>
          <p:spPr>
            <a:xfrm rot="16200000">
              <a:off x="870277" y="3455105"/>
              <a:ext cx="898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3.1 mm</a:t>
              </a:r>
            </a:p>
          </p:txBody>
        </p:sp>
        <p:cxnSp>
          <p:nvCxnSpPr>
            <p:cNvPr id="24" name="Connettore 2 13">
              <a:extLst>
                <a:ext uri="{FF2B5EF4-FFF2-40B4-BE49-F238E27FC236}">
                  <a16:creationId xmlns:a16="http://schemas.microsoft.com/office/drawing/2014/main" id="{25278B0D-3311-77F3-EA3E-96F607CC2787}"/>
                </a:ext>
              </a:extLst>
            </p:cNvPr>
            <p:cNvCxnSpPr>
              <a:cxnSpLocks/>
            </p:cNvCxnSpPr>
            <p:nvPr/>
          </p:nvCxnSpPr>
          <p:spPr>
            <a:xfrm>
              <a:off x="1862619" y="5846782"/>
              <a:ext cx="8291793" cy="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Rettangolo 14">
              <a:extLst>
                <a:ext uri="{FF2B5EF4-FFF2-40B4-BE49-F238E27FC236}">
                  <a16:creationId xmlns:a16="http://schemas.microsoft.com/office/drawing/2014/main" id="{7704247E-FB18-7A48-86E2-D0D120187327}"/>
                </a:ext>
              </a:extLst>
            </p:cNvPr>
            <p:cNvSpPr/>
            <p:nvPr/>
          </p:nvSpPr>
          <p:spPr>
            <a:xfrm>
              <a:off x="5397354" y="5946732"/>
              <a:ext cx="12586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6.674 mm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F14619-8D58-C609-6D9A-AD7E6E7AA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72600" y="1825625"/>
            <a:ext cx="2618236" cy="3830893"/>
          </a:xfrm>
        </p:spPr>
        <p:txBody>
          <a:bodyPr>
            <a:normAutofit/>
          </a:bodyPr>
          <a:lstStyle/>
          <a:p>
            <a:r>
              <a:rPr lang="en-US" sz="1800" dirty="0"/>
              <a:t>Removed side pads to be 2-side abuttable</a:t>
            </a:r>
          </a:p>
          <a:p>
            <a:endParaRPr lang="en-US" sz="1800" dirty="0"/>
          </a:p>
          <a:p>
            <a:r>
              <a:rPr lang="en-US" sz="1800" dirty="0"/>
              <a:t>Already available from ARCADIA RUN2</a:t>
            </a:r>
          </a:p>
          <a:p>
            <a:endParaRPr lang="en-US" sz="1800" dirty="0"/>
          </a:p>
          <a:p>
            <a:r>
              <a:rPr lang="en-US" sz="1800" dirty="0"/>
              <a:t>Design of PCB hosting ~4 ASTRA-64 v2 ASICs starting soon</a:t>
            </a:r>
          </a:p>
        </p:txBody>
      </p:sp>
    </p:spTree>
    <p:extLst>
      <p:ext uri="{BB962C8B-B14F-4D97-AF65-F5344CB8AC3E}">
        <p14:creationId xmlns:p14="http://schemas.microsoft.com/office/powerpoint/2010/main" val="2183985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A071A-5613-4B4F-B47C-035940F8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8CDA-6B6C-4D7D-B1F1-C6E48B7EA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866120" cy="485337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 ASTRA ASICs family includes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A 32-channel fully depleted monolithic active microstrip sensor with embedded electronics built on the top side and compatible with a standard CMOS process fabrication flow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A 64-channel ASIC with only the readout electronics for commercial µstrips with two different layout flavors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Each ASTRA channel performs signal amplification and charge measurement, and the configurability of the chip makes it suitable for the readout of different topologies of Si-strip sensors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Positive</a:t>
            </a:r>
            <a:r>
              <a:rPr lang="en-US" dirty="0"/>
              <a:t> and </a:t>
            </a:r>
            <a:r>
              <a:rPr lang="en-US" b="1" dirty="0"/>
              <a:t>negative </a:t>
            </a:r>
            <a:r>
              <a:rPr lang="en-US" dirty="0"/>
              <a:t>input signal </a:t>
            </a:r>
            <a:r>
              <a:rPr lang="en-US" b="1" dirty="0"/>
              <a:t>polarities</a:t>
            </a:r>
            <a:r>
              <a:rPr lang="en-US" dirty="0"/>
              <a:t> readout capability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2 gain settings</a:t>
            </a:r>
            <a:r>
              <a:rPr lang="en-US" dirty="0"/>
              <a:t> providing input dynamic range up to 80 or 160 fC, suited for different thickness sensors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4 peaking time</a:t>
            </a:r>
            <a:r>
              <a:rPr lang="en-US" dirty="0"/>
              <a:t> configurations: 1.5-10 </a:t>
            </a:r>
            <a:r>
              <a:rPr lang="el-GR" dirty="0"/>
              <a:t>μ</a:t>
            </a:r>
            <a:r>
              <a:rPr lang="en-US" dirty="0"/>
              <a:t>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b="1" dirty="0"/>
              <a:t>Dual-readout mode</a:t>
            </a:r>
            <a:r>
              <a:rPr lang="en-US" dirty="0"/>
              <a:t>: analogue and digital + FastOR trigger output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ASTRA electrical characterization just started this month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Future version of monolithic ASTRA envisions the electronics fully included in the deep p-wells in the microstrips allowing for wafer-level detector stitching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2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7764E-D95D-4DA3-B105-090489F5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FFEA0-ADC7-CBBB-99DF-23EC22A05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D4D7B-50CB-898A-B1C4-393AE9E67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23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EA992C-6EE2-4CCD-B043-489A25998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36</a:t>
            </a:fld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20BB0C9-6FA8-47A2-82E5-C6B52B1B4E93}"/>
              </a:ext>
            </a:extLst>
          </p:cNvPr>
          <p:cNvSpPr/>
          <p:nvPr/>
        </p:nvSpPr>
        <p:spPr>
          <a:xfrm>
            <a:off x="4910451" y="5689156"/>
            <a:ext cx="2371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fcossio@to.infn.it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5CE663-FDEA-4473-81E3-BC53FB06BD47}"/>
              </a:ext>
            </a:extLst>
          </p:cNvPr>
          <p:cNvSpPr txBox="1"/>
          <p:nvPr/>
        </p:nvSpPr>
        <p:spPr>
          <a:xfrm>
            <a:off x="2050734" y="2854718"/>
            <a:ext cx="80905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ASTRA Design and Test Group</a:t>
            </a:r>
          </a:p>
          <a:p>
            <a:pPr algn="ctr"/>
            <a:endParaRPr lang="en-US" b="1" dirty="0"/>
          </a:p>
          <a:p>
            <a:pPr lvl="0" algn="ctr" defTabSz="457200"/>
            <a:r>
              <a:rPr lang="en-US" sz="2400" dirty="0">
                <a:solidFill>
                  <a:prstClr val="black"/>
                </a:solidFill>
              </a:rPr>
              <a:t>G. Ambrosi, M. Barbanera, E. Bianco, F. Cossio, M. D. Da Rocha Rolo, M. Duranti, R. A. Giampaolo, A. Rivetti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50A2A37-A240-4774-8646-0FB2A0337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9"/>
          <a:stretch/>
        </p:blipFill>
        <p:spPr bwMode="auto">
          <a:xfrm>
            <a:off x="684530" y="642938"/>
            <a:ext cx="215011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CD431CC-71A0-4CBA-AB0C-7A95EE1C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5" y="649077"/>
            <a:ext cx="2363505" cy="1080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B1FCD-58B3-8298-B64C-16690973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77283-7186-8B03-51A0-FF4E1DA2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94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74FD8C5-BDE6-4650-B36D-77BB4618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2"/>
            <a:ext cx="10515600" cy="2852737"/>
          </a:xfrm>
        </p:spPr>
        <p:txBody>
          <a:bodyPr anchor="ctr"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7E759-F657-4F87-9C5F-86352AE6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DCCC3-5311-5578-0932-6B52C0BB7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73E40-1631-95D4-12B1-33139E38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730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F9594D7-98EE-348E-C891-084F07088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IDE1140 ASIC</a:t>
            </a:r>
            <a:endParaRPr lang="en-US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3BCC175-5112-625D-C35C-5168071D9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38959" cy="4351338"/>
          </a:xfrm>
        </p:spPr>
        <p:txBody>
          <a:bodyPr>
            <a:normAutofit/>
          </a:bodyPr>
          <a:lstStyle/>
          <a:p>
            <a:r>
              <a:rPr lang="en-US" sz="1800" dirty="0"/>
              <a:t>Previously VA140 </a:t>
            </a:r>
          </a:p>
          <a:p>
            <a:r>
              <a:rPr lang="en-US" sz="1800" dirty="0"/>
              <a:t>64 channel </a:t>
            </a:r>
          </a:p>
          <a:p>
            <a:r>
              <a:rPr lang="en-US" sz="1800" dirty="0"/>
              <a:t>High dynamic range charge sensitive preamplifier-shaper circuit</a:t>
            </a:r>
          </a:p>
          <a:p>
            <a:r>
              <a:rPr lang="en-US" sz="1800" dirty="0"/>
              <a:t>Large integration time</a:t>
            </a:r>
          </a:p>
          <a:p>
            <a:r>
              <a:rPr lang="en-US" sz="1800" dirty="0"/>
              <a:t>Simultaneous sample and hold with multiplexed analogue readout</a:t>
            </a:r>
          </a:p>
          <a:p>
            <a:r>
              <a:rPr lang="en-US" sz="1800" dirty="0"/>
              <a:t>Calibration facilities </a:t>
            </a:r>
          </a:p>
          <a:p>
            <a:r>
              <a:rPr lang="en-US" sz="1800" dirty="0"/>
              <a:t>Internally generated biases</a:t>
            </a:r>
          </a:p>
        </p:txBody>
      </p:sp>
      <p:pic>
        <p:nvPicPr>
          <p:cNvPr id="11" name="Segnaposto contenuto 10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3E09F306-AC02-421B-6A08-B5F99ACDC8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/>
          <a:stretch/>
        </p:blipFill>
        <p:spPr>
          <a:xfrm>
            <a:off x="5577159" y="1027906"/>
            <a:ext cx="6105525" cy="4675226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D3804A-F80D-06A7-62B0-B3392701B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DF94D2-CBDA-CBE2-9BF8-3FBD56CB1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16D8EF-498D-49E8-E99E-E2D7BFB2D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84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and back structures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39</a:t>
            </a:fld>
            <a:endParaRPr lang="en-US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692E98A3-7919-868B-B6F9-A930AF29AE9E}"/>
              </a:ext>
            </a:extLst>
          </p:cNvPr>
          <p:cNvGrpSpPr/>
          <p:nvPr/>
        </p:nvGrpSpPr>
        <p:grpSpPr>
          <a:xfrm>
            <a:off x="9921057" y="1429571"/>
            <a:ext cx="1922433" cy="4863743"/>
            <a:chOff x="4863282" y="1429571"/>
            <a:chExt cx="1922433" cy="4863743"/>
          </a:xfrm>
        </p:grpSpPr>
        <p:pic>
          <p:nvPicPr>
            <p:cNvPr id="26" name="Picture 39" descr="A screen 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F888D678-8CEE-6AFC-DC91-EE38E8E8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752619" y="3260218"/>
              <a:ext cx="4771083" cy="1295108"/>
            </a:xfrm>
            <a:prstGeom prst="rect">
              <a:avLst/>
            </a:prstGeom>
          </p:spPr>
        </p:pic>
        <p:cxnSp>
          <p:nvCxnSpPr>
            <p:cNvPr id="27" name="Straight Arrow Connector 40">
              <a:extLst>
                <a:ext uri="{FF2B5EF4-FFF2-40B4-BE49-F238E27FC236}">
                  <a16:creationId xmlns:a16="http://schemas.microsoft.com/office/drawing/2014/main" id="{4FCBD404-C00B-FAD1-1D63-855A31316EEA}"/>
                </a:ext>
              </a:extLst>
            </p:cNvPr>
            <p:cNvCxnSpPr>
              <a:cxnSpLocks/>
            </p:cNvCxnSpPr>
            <p:nvPr/>
          </p:nvCxnSpPr>
          <p:spPr>
            <a:xfrm>
              <a:off x="5221811" y="1522230"/>
              <a:ext cx="0" cy="39575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32E9FDD0-7C41-180E-6F44-BC70EDBD618B}"/>
                </a:ext>
              </a:extLst>
            </p:cNvPr>
            <p:cNvSpPr txBox="1"/>
            <p:nvPr/>
          </p:nvSpPr>
          <p:spPr>
            <a:xfrm rot="16200000">
              <a:off x="4662457" y="2926152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1.3 cm</a:t>
              </a:r>
            </a:p>
          </p:txBody>
        </p:sp>
        <p:cxnSp>
          <p:nvCxnSpPr>
            <p:cNvPr id="29" name="Straight Arrow Connector 42">
              <a:extLst>
                <a:ext uri="{FF2B5EF4-FFF2-40B4-BE49-F238E27FC236}">
                  <a16:creationId xmlns:a16="http://schemas.microsoft.com/office/drawing/2014/main" id="{086572DA-8DD5-A077-1FC8-A6672637C9C0}"/>
                </a:ext>
              </a:extLst>
            </p:cNvPr>
            <p:cNvCxnSpPr>
              <a:cxnSpLocks/>
            </p:cNvCxnSpPr>
            <p:nvPr/>
          </p:nvCxnSpPr>
          <p:spPr>
            <a:xfrm>
              <a:off x="5219517" y="5479812"/>
              <a:ext cx="0" cy="813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45">
              <a:extLst>
                <a:ext uri="{FF2B5EF4-FFF2-40B4-BE49-F238E27FC236}">
                  <a16:creationId xmlns:a16="http://schemas.microsoft.com/office/drawing/2014/main" id="{EC6DB682-D5BF-A082-31D8-FA04429B3829}"/>
                </a:ext>
              </a:extLst>
            </p:cNvPr>
            <p:cNvSpPr/>
            <p:nvPr/>
          </p:nvSpPr>
          <p:spPr>
            <a:xfrm>
              <a:off x="5440499" y="1429571"/>
              <a:ext cx="463055" cy="425134"/>
            </a:xfrm>
            <a:prstGeom prst="roundRect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43">
              <a:extLst>
                <a:ext uri="{FF2B5EF4-FFF2-40B4-BE49-F238E27FC236}">
                  <a16:creationId xmlns:a16="http://schemas.microsoft.com/office/drawing/2014/main" id="{FC613A31-232F-A7BD-0B73-51EF98B540A8}"/>
                </a:ext>
              </a:extLst>
            </p:cNvPr>
            <p:cNvSpPr txBox="1"/>
            <p:nvPr/>
          </p:nvSpPr>
          <p:spPr>
            <a:xfrm rot="16200000">
              <a:off x="4701378" y="5683393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 mm</a:t>
              </a:r>
            </a:p>
          </p:txBody>
        </p:sp>
      </p:grpSp>
      <p:cxnSp>
        <p:nvCxnSpPr>
          <p:cNvPr id="38" name="Straight Arrow Connector 58">
            <a:extLst>
              <a:ext uri="{FF2B5EF4-FFF2-40B4-BE49-F238E27FC236}">
                <a16:creationId xmlns:a16="http://schemas.microsoft.com/office/drawing/2014/main" id="{61858087-3278-8685-3CA4-3D2FD8678291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9203165" y="1642138"/>
            <a:ext cx="1295109" cy="1029622"/>
          </a:xfrm>
          <a:prstGeom prst="straightConnector1">
            <a:avLst/>
          </a:prstGeom>
          <a:ln w="38100" cap="rnd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egnaposto contenuto 22">
            <a:extLst>
              <a:ext uri="{FF2B5EF4-FFF2-40B4-BE49-F238E27FC236}">
                <a16:creationId xmlns:a16="http://schemas.microsoft.com/office/drawing/2014/main" id="{DCE2E254-1E4D-5A95-8CF6-0ABEF2565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0"/>
          <a:stretch/>
        </p:blipFill>
        <p:spPr>
          <a:xfrm>
            <a:off x="1752600" y="1642138"/>
            <a:ext cx="7376160" cy="47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7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6A52C-27F0-4DD4-AA54-C74BB0F4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requirements for space strip sensor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890207-44AC-4D0B-8498-E73477741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44650"/>
            <a:ext cx="8391526" cy="47117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Target applications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S</a:t>
            </a:r>
            <a:r>
              <a:rPr lang="en-US" sz="1800" dirty="0"/>
              <a:t>ilicon </a:t>
            </a:r>
            <a:r>
              <a:rPr lang="en-US" sz="1800" b="1" dirty="0"/>
              <a:t>C</a:t>
            </a:r>
            <a:r>
              <a:rPr lang="en-US" sz="1800" dirty="0"/>
              <a:t>harge </a:t>
            </a:r>
            <a:r>
              <a:rPr lang="en-US" sz="1800" b="1" dirty="0"/>
              <a:t>D</a:t>
            </a:r>
            <a:r>
              <a:rPr lang="en-US" sz="1800" dirty="0"/>
              <a:t>etector (</a:t>
            </a:r>
            <a:r>
              <a:rPr lang="en-US" sz="1800" b="1" dirty="0"/>
              <a:t>SCD</a:t>
            </a:r>
            <a:r>
              <a:rPr lang="en-US" sz="1800" dirty="0"/>
              <a:t>) of the </a:t>
            </a:r>
            <a:r>
              <a:rPr lang="en-US" sz="1800" b="1" dirty="0"/>
              <a:t>H</a:t>
            </a:r>
            <a:r>
              <a:rPr lang="en-US" sz="1800" dirty="0"/>
              <a:t>igh </a:t>
            </a:r>
            <a:r>
              <a:rPr lang="en-US" sz="1800" b="1" dirty="0"/>
              <a:t>E</a:t>
            </a:r>
            <a:r>
              <a:rPr lang="en-US" sz="1800" dirty="0"/>
              <a:t>nergy cosmic-</a:t>
            </a:r>
            <a:r>
              <a:rPr lang="en-US" sz="1800" b="1" dirty="0"/>
              <a:t>R</a:t>
            </a:r>
            <a:r>
              <a:rPr lang="en-US" sz="1800" dirty="0"/>
              <a:t>adiation </a:t>
            </a:r>
            <a:r>
              <a:rPr lang="en-US" sz="1800" b="1" dirty="0"/>
              <a:t>D</a:t>
            </a:r>
            <a:r>
              <a:rPr lang="en-US" sz="1800" dirty="0"/>
              <a:t>etection (</a:t>
            </a:r>
            <a:r>
              <a:rPr lang="en-US" sz="1800" b="1" dirty="0"/>
              <a:t>HERD</a:t>
            </a:r>
            <a:r>
              <a:rPr lang="en-US" sz="1800" dirty="0"/>
              <a:t>) facility on board of future China’s Space Station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SCD design carried out by INFN Perugia: silicon strip detector for cosmic Rays tracking and complementary charge measurement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Readout electronics current version based on IDEAS IDE1140 commercial ASIC</a:t>
            </a:r>
          </a:p>
          <a:p>
            <a:pPr lvl="1">
              <a:lnSpc>
                <a:spcPct val="100000"/>
              </a:lnSpc>
            </a:pPr>
            <a:r>
              <a:rPr lang="en-US" sz="1600" b="1" dirty="0"/>
              <a:t>32/64 channels</a:t>
            </a:r>
            <a:r>
              <a:rPr lang="en-US" sz="1600" dirty="0"/>
              <a:t> (pre-Amp + Shaper + Sample&amp;Hold) for 100</a:t>
            </a:r>
            <a:r>
              <a:rPr lang="el-GR" sz="1600" dirty="0"/>
              <a:t>μ</a:t>
            </a:r>
            <a:r>
              <a:rPr lang="en-US" sz="1600" dirty="0"/>
              <a:t>m strip pitch readout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Low </a:t>
            </a:r>
            <a:r>
              <a:rPr lang="en-US" sz="1600" b="1" dirty="0"/>
              <a:t>power consumption</a:t>
            </a:r>
            <a:r>
              <a:rPr lang="en-US" sz="1600" dirty="0"/>
              <a:t>: &lt; 1 mW/channel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High </a:t>
            </a:r>
            <a:r>
              <a:rPr lang="en-US" sz="1600" b="1" dirty="0"/>
              <a:t>dynamic range</a:t>
            </a:r>
            <a:r>
              <a:rPr lang="en-US" sz="1600" dirty="0"/>
              <a:t> for high Z identification: 10k to 1000k electrons </a:t>
            </a:r>
            <a:r>
              <a:rPr lang="en-US" sz="1600" dirty="0">
                <a:sym typeface="Wingdings" panose="05000000000000000000" pitchFamily="2" charset="2"/>
              </a:rPr>
              <a:t> 1.6-160 fC</a:t>
            </a: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en-US" sz="1600" dirty="0"/>
              <a:t>Low </a:t>
            </a:r>
            <a:r>
              <a:rPr lang="en-US" sz="1600" b="1" dirty="0"/>
              <a:t>noise</a:t>
            </a:r>
            <a:r>
              <a:rPr lang="en-US" sz="1600" dirty="0"/>
              <a:t>: SNR &gt; 10 </a:t>
            </a:r>
            <a:r>
              <a:rPr lang="en-US" sz="1600" dirty="0">
                <a:sym typeface="Wingdings" panose="05000000000000000000" pitchFamily="2" charset="2"/>
              </a:rPr>
              <a:t> ENC </a:t>
            </a:r>
            <a:r>
              <a:rPr lang="en-US" sz="1600" dirty="0"/>
              <a:t>&lt; 1000 electrons at C</a:t>
            </a:r>
            <a:r>
              <a:rPr lang="en-US" sz="1600" baseline="-25000" dirty="0"/>
              <a:t>in</a:t>
            </a:r>
            <a:r>
              <a:rPr lang="en-US" sz="1600" dirty="0"/>
              <a:t> = 100 pF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Adjustable </a:t>
            </a:r>
            <a:r>
              <a:rPr lang="en-US" sz="1600" b="1" dirty="0"/>
              <a:t>shaping time</a:t>
            </a:r>
            <a:r>
              <a:rPr lang="en-US" sz="1600" dirty="0"/>
              <a:t>: </a:t>
            </a:r>
            <a:r>
              <a:rPr lang="el-GR" sz="1600" dirty="0"/>
              <a:t>τ</a:t>
            </a:r>
            <a:r>
              <a:rPr lang="en-US" sz="1600" dirty="0"/>
              <a:t> =  1-10 </a:t>
            </a:r>
            <a:r>
              <a:rPr lang="el-GR" sz="1600" dirty="0"/>
              <a:t>μ</a:t>
            </a:r>
            <a:r>
              <a:rPr lang="en-US" sz="1600" dirty="0"/>
              <a:t>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b="1" dirty="0"/>
              <a:t>Fully depleted monolithic active CMOS microstrip sensor</a:t>
            </a:r>
            <a:r>
              <a:rPr lang="en-US" sz="1800" dirty="0"/>
              <a:t> using the same readout electronics architecture within the INFN Project </a:t>
            </a:r>
            <a:r>
              <a:rPr lang="en-US" sz="1800" b="1" dirty="0"/>
              <a:t>ARCADIA</a:t>
            </a:r>
            <a:r>
              <a:rPr lang="en-US" sz="1800" dirty="0"/>
              <a:t> (see Lucio Pancheri slides from yesterday)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49BEC-5CB0-41F9-9CAC-6628FAAB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</a:t>
            </a:fld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E114EA9-F20D-4E43-B8B0-E782BD2E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9DC990-8A38-49BA-98BD-94605458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860E8A0-323F-B746-374B-656567AE7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058" y="1809749"/>
            <a:ext cx="2292901" cy="219691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9AAA1F0-D861-19C3-C79F-C5B49A612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675" y="5102440"/>
            <a:ext cx="2273666" cy="7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9CA95BF9-C2FF-490F-8C83-90C5AD37F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r="7251"/>
          <a:stretch/>
        </p:blipFill>
        <p:spPr bwMode="auto">
          <a:xfrm>
            <a:off x="6248400" y="1804828"/>
            <a:ext cx="588766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B7CA32A3-AF7C-4042-9648-87F5AAC3002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r="7968"/>
          <a:stretch/>
        </p:blipFill>
        <p:spPr bwMode="auto">
          <a:xfrm>
            <a:off x="54803" y="1804828"/>
            <a:ext cx="5887665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Shaper – response (1-200 fC)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C5440-6BEB-4D92-BE2D-BB6C4285E5F4}"/>
              </a:ext>
            </a:extLst>
          </p:cNvPr>
          <p:cNvSpPr/>
          <p:nvPr/>
        </p:nvSpPr>
        <p:spPr>
          <a:xfrm>
            <a:off x="7770136" y="1804828"/>
            <a:ext cx="330743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pol=1,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4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682949-2FCB-4149-8B79-31E580DE7550}"/>
              </a:ext>
            </a:extLst>
          </p:cNvPr>
          <p:cNvSpPr/>
          <p:nvPr/>
        </p:nvSpPr>
        <p:spPr>
          <a:xfrm>
            <a:off x="1569361" y="1804828"/>
            <a:ext cx="330743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pol=0,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4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A11DF-7258-4274-9696-6156229CF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40</a:t>
            </a:fld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84D608-1D49-4B69-88D8-24AF79C6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21DC511-5BAC-46E9-8E0B-4F2A0633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</p:spTree>
    <p:extLst>
      <p:ext uri="{BB962C8B-B14F-4D97-AF65-F5344CB8AC3E}">
        <p14:creationId xmlns:p14="http://schemas.microsoft.com/office/powerpoint/2010/main" val="682782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23F31568-7AD1-4795-82B8-1AB844F9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80" y="2181324"/>
            <a:ext cx="5949950" cy="41211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E61F7DB-8722-49B1-AF21-F55125B1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470" y="2189926"/>
            <a:ext cx="5949950" cy="41021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1F4ADD7-EF4F-4272-82B6-9E2B1B4E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 </a:t>
            </a:r>
            <a:r>
              <a:rPr lang="en-US" i="1" dirty="0"/>
              <a:t>vs</a:t>
            </a:r>
            <a:r>
              <a:rPr lang="en-US" dirty="0"/>
              <a:t> C</a:t>
            </a:r>
            <a:r>
              <a:rPr lang="en-US" baseline="-25000" dirty="0"/>
              <a:t>in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1899B1-F055-45E9-8373-BBBEE4354702}"/>
              </a:ext>
            </a:extLst>
          </p:cNvPr>
          <p:cNvCxnSpPr>
            <a:cxnSpLocks/>
          </p:cNvCxnSpPr>
          <p:nvPr/>
        </p:nvCxnSpPr>
        <p:spPr>
          <a:xfrm flipH="1" flipV="1">
            <a:off x="4166441" y="3786260"/>
            <a:ext cx="1" cy="2016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A53BD0-1203-4E26-B872-A71257B3DCAF}"/>
              </a:ext>
            </a:extLst>
          </p:cNvPr>
          <p:cNvCxnSpPr>
            <a:cxnSpLocks/>
          </p:cNvCxnSpPr>
          <p:nvPr/>
        </p:nvCxnSpPr>
        <p:spPr>
          <a:xfrm>
            <a:off x="1084415" y="3786260"/>
            <a:ext cx="3096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13AC3-841F-481E-AE66-85E4A4443EDC}"/>
              </a:ext>
            </a:extLst>
          </p:cNvPr>
          <p:cNvCxnSpPr>
            <a:cxnSpLocks/>
          </p:cNvCxnSpPr>
          <p:nvPr/>
        </p:nvCxnSpPr>
        <p:spPr>
          <a:xfrm flipH="1" flipV="1">
            <a:off x="9725024" y="4108450"/>
            <a:ext cx="1" cy="172800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238F17-0927-443D-8879-D3AE1DA1053D}"/>
              </a:ext>
            </a:extLst>
          </p:cNvPr>
          <p:cNvCxnSpPr>
            <a:cxnSpLocks/>
          </p:cNvCxnSpPr>
          <p:nvPr/>
        </p:nvCxnSpPr>
        <p:spPr>
          <a:xfrm>
            <a:off x="6629399" y="4118610"/>
            <a:ext cx="3096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A2DA857-275E-45CD-A7B9-764494AB2E5B}"/>
              </a:ext>
            </a:extLst>
          </p:cNvPr>
          <p:cNvSpPr/>
          <p:nvPr/>
        </p:nvSpPr>
        <p:spPr>
          <a:xfrm>
            <a:off x="7619007" y="2142649"/>
            <a:ext cx="25835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7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627A8-2560-420A-98C2-68D80CE0E127}"/>
              </a:ext>
            </a:extLst>
          </p:cNvPr>
          <p:cNvSpPr/>
          <p:nvPr/>
        </p:nvSpPr>
        <p:spPr>
          <a:xfrm>
            <a:off x="1997986" y="2132489"/>
            <a:ext cx="2583539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Standard gain, T</a:t>
            </a:r>
            <a:r>
              <a:rPr lang="en-US" sz="1600" baseline="-25000" dirty="0">
                <a:solidFill>
                  <a:schemeClr val="tx1"/>
                </a:solidFill>
              </a:rPr>
              <a:t>p</a:t>
            </a:r>
            <a:r>
              <a:rPr lang="en-US" sz="1600" dirty="0">
                <a:solidFill>
                  <a:schemeClr val="tx1"/>
                </a:solidFill>
              </a:rPr>
              <a:t> = 4 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en-US" sz="16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FE7C366-E307-4FE9-A70C-026467FA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41</a:t>
            </a:fld>
            <a:endParaRPr lang="en-US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EDB064-F420-4F18-814C-E8544624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2DD6502-825A-4849-B13D-AD09B6FA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</a:p>
        </p:txBody>
      </p:sp>
    </p:spTree>
    <p:extLst>
      <p:ext uri="{BB962C8B-B14F-4D97-AF65-F5344CB8AC3E}">
        <p14:creationId xmlns:p14="http://schemas.microsoft.com/office/powerpoint/2010/main" val="3130678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F4ADD7-EF4F-4272-82B6-9E2B1B4E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– Peaking Time optimum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3570A0-8722-4B5A-963D-CAD5C4977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888"/>
          <a:stretch/>
        </p:blipFill>
        <p:spPr>
          <a:xfrm>
            <a:off x="6273555" y="1566140"/>
            <a:ext cx="5699906" cy="46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56BB19-1A45-4A2C-AE39-6670B739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04" y="1566140"/>
            <a:ext cx="6052434" cy="468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432A00-3F18-48E7-8966-6B879C498A3D}"/>
              </a:ext>
            </a:extLst>
          </p:cNvPr>
          <p:cNvSpPr txBox="1"/>
          <p:nvPr/>
        </p:nvSpPr>
        <p:spPr>
          <a:xfrm>
            <a:off x="2391404" y="1491318"/>
            <a:ext cx="130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</a:t>
            </a:r>
            <a:r>
              <a:rPr lang="it-IT" sz="2000" b="1" baseline="-25000" dirty="0"/>
              <a:t>in</a:t>
            </a:r>
            <a:r>
              <a:rPr lang="it-IT" sz="2000" b="1" dirty="0"/>
              <a:t> = 10 pF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41584-E0CB-49E5-B8F7-910EA5B3D7EF}"/>
              </a:ext>
            </a:extLst>
          </p:cNvPr>
          <p:cNvSpPr txBox="1"/>
          <p:nvPr/>
        </p:nvSpPr>
        <p:spPr>
          <a:xfrm>
            <a:off x="8791874" y="1497039"/>
            <a:ext cx="153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</a:t>
            </a:r>
            <a:r>
              <a:rPr lang="it-IT" sz="2000" b="1" baseline="-25000" dirty="0"/>
              <a:t>in</a:t>
            </a:r>
            <a:r>
              <a:rPr lang="it-IT" sz="2000" b="1" dirty="0"/>
              <a:t> = 100 pF</a:t>
            </a:r>
            <a:endParaRPr lang="en-US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81406-F2A1-4BCE-8AA0-1FB72BE9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E56AF-1C56-50A9-FB40-68C71C01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4ADEE-70D8-0FCE-369B-86952D3F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92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E144C99-3FEA-4B7F-9688-0CF939D30F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r="14685"/>
          <a:stretch/>
        </p:blipFill>
        <p:spPr>
          <a:xfrm>
            <a:off x="327259" y="1290804"/>
            <a:ext cx="6352674" cy="5471311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7F95B9-6C4A-439C-9EB2-BB99EECD7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pulse injection circuit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86F7EE-595D-4E08-8B90-4ADA4A8CA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44364" y="2437723"/>
            <a:ext cx="4585636" cy="35668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i="1" dirty="0"/>
              <a:t>C</a:t>
            </a:r>
            <a:r>
              <a:rPr lang="en-US" i="1" baseline="-25000" dirty="0"/>
              <a:t>inj</a:t>
            </a:r>
            <a:r>
              <a:rPr lang="en-US" dirty="0"/>
              <a:t> = test-pulse injection capacitance connected in series at the input of each channel (shorted to GND or VDD when test-pulse is disabled)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External reference voltage (TP</a:t>
            </a:r>
            <a:r>
              <a:rPr lang="en-US" i="1" baseline="-25000" dirty="0"/>
              <a:t>inj</a:t>
            </a:r>
            <a:r>
              <a:rPr lang="en-US" dirty="0"/>
              <a:t>) used to generate a voltage step (from VDD or GND to TP</a:t>
            </a:r>
            <a:r>
              <a:rPr lang="en-US" i="1" baseline="-25000" dirty="0"/>
              <a:t>inj</a:t>
            </a:r>
            <a:r>
              <a:rPr lang="en-US" dirty="0"/>
              <a:t>) across </a:t>
            </a:r>
            <a:r>
              <a:rPr lang="en-US" i="1" dirty="0"/>
              <a:t>C</a:t>
            </a:r>
            <a:r>
              <a:rPr lang="en-US" i="1" baseline="-25000" dirty="0"/>
              <a:t>inj</a:t>
            </a:r>
            <a:r>
              <a:rPr lang="en-US" dirty="0"/>
              <a:t> thus injecting a current at the input of the preamplifier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FAF7FC-3EAA-477C-9D80-C0741EAE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43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991E9-6082-9FC9-7208-8F845B2B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638A2-53F7-6AC0-9F4F-D51F5132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22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diagramma, testo, Piano, Disegno tecnico&#10;&#10;Descrizione generata automaticamente">
            <a:extLst>
              <a:ext uri="{FF2B5EF4-FFF2-40B4-BE49-F238E27FC236}">
                <a16:creationId xmlns:a16="http://schemas.microsoft.com/office/drawing/2014/main" id="{D373F6E2-ED53-94D2-F6CD-7B835A3AC8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13235" r="4031" b="19770"/>
          <a:stretch/>
        </p:blipFill>
        <p:spPr>
          <a:xfrm>
            <a:off x="2011680" y="2566351"/>
            <a:ext cx="8768080" cy="3169921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4A4F164-5EB5-16F1-F1C6-A5942DA01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Holder circuit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4AAD4D-BBEF-6976-0F30-EE340BCDA8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Differential stage + current starved SF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C2BB3A7-2381-0F7A-91B3-48CF7CC3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5CBC615-148C-120D-E56E-2F75B479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73F489-CEE4-3047-E1B9-1C39C940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61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CFBDE-622B-0DF5-54F3-33270338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Hysteresis discriminator</a:t>
            </a:r>
          </a:p>
        </p:txBody>
      </p:sp>
      <p:pic>
        <p:nvPicPr>
          <p:cNvPr id="8" name="Segnaposto contenuto 7" descr="Immagine che contiene diagramma, Disegno tecnico, Piano, testo&#10;&#10;Descrizione generata automaticamente">
            <a:extLst>
              <a:ext uri="{FF2B5EF4-FFF2-40B4-BE49-F238E27FC236}">
                <a16:creationId xmlns:a16="http://schemas.microsoft.com/office/drawing/2014/main" id="{FF540E3C-3580-8F40-A67E-809433A25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931" y="1825625"/>
            <a:ext cx="8774138" cy="435133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E5D2EA-F121-069E-868B-3D1866E83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6CFC94-9065-0DE9-BBA9-5C7A38866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A92D25-4214-DB11-2990-E88239A9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65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7F95B9-6C4A-439C-9EB2-BB99EECD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80557" y="2749277"/>
            <a:ext cx="6437513" cy="1325563"/>
          </a:xfrm>
        </p:spPr>
        <p:txBody>
          <a:bodyPr/>
          <a:lstStyle/>
          <a:p>
            <a:r>
              <a:rPr lang="en-US" dirty="0"/>
              <a:t>Test pulse simulation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2E6BCA7-A03D-4B5F-B251-7776A5D995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/>
          <a:stretch/>
        </p:blipFill>
        <p:spPr>
          <a:xfrm>
            <a:off x="1632400" y="3474677"/>
            <a:ext cx="7380000" cy="3156119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FAF7FC-3EAA-477C-9D80-C0741EAE7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46</a:t>
            </a:fld>
            <a:endParaRPr lang="en-US"/>
          </a:p>
        </p:txBody>
      </p:sp>
      <p:pic>
        <p:nvPicPr>
          <p:cNvPr id="9" name="Segnaposto contenuto 8" descr="Immagine che contiene mappa&#10;&#10;Descrizione generata automaticamente">
            <a:extLst>
              <a:ext uri="{FF2B5EF4-FFF2-40B4-BE49-F238E27FC236}">
                <a16:creationId xmlns:a16="http://schemas.microsoft.com/office/drawing/2014/main" id="{C3A015B2-1FA5-4B8E-A9A9-A5FE58FD2A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>
            <a:off x="1632400" y="193303"/>
            <a:ext cx="7380000" cy="3178466"/>
          </a:xfr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8277676E-2211-4B4B-BD31-CC94FCA665EA}"/>
              </a:ext>
            </a:extLst>
          </p:cNvPr>
          <p:cNvSpPr txBox="1">
            <a:spLocks/>
          </p:cNvSpPr>
          <p:nvPr/>
        </p:nvSpPr>
        <p:spPr>
          <a:xfrm>
            <a:off x="9365764" y="2153920"/>
            <a:ext cx="2851636" cy="2418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i="1" dirty="0"/>
              <a:t>C</a:t>
            </a:r>
            <a:r>
              <a:rPr lang="en-US" i="1" baseline="-25000" dirty="0"/>
              <a:t>inj</a:t>
            </a:r>
            <a:r>
              <a:rPr lang="en-US" dirty="0"/>
              <a:t> = 242 fF</a:t>
            </a:r>
          </a:p>
          <a:p>
            <a:pPr>
              <a:lnSpc>
                <a:spcPct val="100000"/>
              </a:lnSpc>
            </a:pPr>
            <a:r>
              <a:rPr lang="en-US" dirty="0"/>
              <a:t>TP</a:t>
            </a:r>
            <a:r>
              <a:rPr lang="en-US" i="1" baseline="-25000" dirty="0"/>
              <a:t>inj</a:t>
            </a:r>
            <a:r>
              <a:rPr lang="en-US" dirty="0"/>
              <a:t> = 10mV – 600mV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i="1" dirty="0"/>
              <a:t>  Q</a:t>
            </a:r>
            <a:r>
              <a:rPr lang="en-US" i="1" baseline="-25000" dirty="0"/>
              <a:t>in</a:t>
            </a:r>
            <a:r>
              <a:rPr lang="en-US" dirty="0"/>
              <a:t> = 2.5 fC – 145 fC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6065B1-6452-056D-1D1E-733ED4AF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426922-1BC8-B6A3-7AEC-2D09190A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013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D85D5D76-22FD-4D4E-87FB-B85DBCDFA7F6}"/>
              </a:ext>
            </a:extLst>
          </p:cNvPr>
          <p:cNvSpPr/>
          <p:nvPr/>
        </p:nvSpPr>
        <p:spPr>
          <a:xfrm>
            <a:off x="1278979" y="3608161"/>
            <a:ext cx="3748360" cy="2594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16B475-61EE-4B95-8731-F6FD61A230AF}"/>
              </a:ext>
            </a:extLst>
          </p:cNvPr>
          <p:cNvSpPr/>
          <p:nvPr/>
        </p:nvSpPr>
        <p:spPr>
          <a:xfrm>
            <a:off x="1205316" y="3676946"/>
            <a:ext cx="3748360" cy="25946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81AD5E4-CFAC-490E-8C19-085C86B577AF}"/>
              </a:ext>
            </a:extLst>
          </p:cNvPr>
          <p:cNvSpPr/>
          <p:nvPr/>
        </p:nvSpPr>
        <p:spPr>
          <a:xfrm>
            <a:off x="1135963" y="3752161"/>
            <a:ext cx="3748361" cy="25882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8F2E3-E3AB-4EF7-B62B-1A011A7A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Analogue readout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8E9813B4-CE24-4CAF-AD36-C220DD501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73224"/>
            <a:ext cx="5112107" cy="16200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External </a:t>
            </a:r>
            <a:r>
              <a:rPr lang="en-US" sz="1800" b="1" dirty="0"/>
              <a:t>HOLD</a:t>
            </a:r>
            <a:r>
              <a:rPr lang="en-US" sz="1800" dirty="0"/>
              <a:t> signal opens the switch and store the shaper output peak voltage for each channel</a:t>
            </a:r>
          </a:p>
          <a:p>
            <a:pPr>
              <a:lnSpc>
                <a:spcPct val="100000"/>
              </a:lnSpc>
            </a:pPr>
            <a:r>
              <a:rPr lang="en-US" sz="1800" b="1" dirty="0"/>
              <a:t>MUX</a:t>
            </a:r>
            <a:r>
              <a:rPr lang="en-US" sz="1800" dirty="0"/>
              <a:t> allows to send off-chip the sampled signals of the channels one by one (5-10 MHz readout clock frequency)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91712B-B294-46A7-B679-C36000E5E1BC}"/>
              </a:ext>
            </a:extLst>
          </p:cNvPr>
          <p:cNvCxnSpPr/>
          <p:nvPr/>
        </p:nvCxnSpPr>
        <p:spPr>
          <a:xfrm>
            <a:off x="5597988" y="4351551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55EC441-8D78-4FE2-946E-873A3C0564E7}"/>
              </a:ext>
            </a:extLst>
          </p:cNvPr>
          <p:cNvCxnSpPr/>
          <p:nvPr/>
        </p:nvCxnSpPr>
        <p:spPr>
          <a:xfrm>
            <a:off x="5597988" y="4766769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0912136-5AD3-48C0-913C-76D5AC378AAB}"/>
              </a:ext>
            </a:extLst>
          </p:cNvPr>
          <p:cNvCxnSpPr/>
          <p:nvPr/>
        </p:nvCxnSpPr>
        <p:spPr>
          <a:xfrm>
            <a:off x="5597988" y="5180630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A0B1F4E-4BA6-4318-B8DC-FB2C5642354B}"/>
              </a:ext>
            </a:extLst>
          </p:cNvPr>
          <p:cNvCxnSpPr/>
          <p:nvPr/>
        </p:nvCxnSpPr>
        <p:spPr>
          <a:xfrm>
            <a:off x="5597988" y="6247635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6536FF9-F65D-4336-B169-4BFCCCD2AB7D}"/>
              </a:ext>
            </a:extLst>
          </p:cNvPr>
          <p:cNvCxnSpPr/>
          <p:nvPr/>
        </p:nvCxnSpPr>
        <p:spPr>
          <a:xfrm>
            <a:off x="5597988" y="6661496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BA8672F-EB9B-49E9-BDF8-BE514642B33E}"/>
              </a:ext>
            </a:extLst>
          </p:cNvPr>
          <p:cNvCxnSpPr>
            <a:cxnSpLocks/>
          </p:cNvCxnSpPr>
          <p:nvPr/>
        </p:nvCxnSpPr>
        <p:spPr>
          <a:xfrm flipV="1">
            <a:off x="6115573" y="4130138"/>
            <a:ext cx="365185" cy="221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463AAA4-673C-4CF1-AA0C-57A30A1042FB}"/>
              </a:ext>
            </a:extLst>
          </p:cNvPr>
          <p:cNvCxnSpPr>
            <a:cxnSpLocks/>
          </p:cNvCxnSpPr>
          <p:nvPr/>
        </p:nvCxnSpPr>
        <p:spPr>
          <a:xfrm flipV="1">
            <a:off x="6115573" y="4544677"/>
            <a:ext cx="365185" cy="221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AFBF320-E711-4C11-8CFD-C61D2C3F3A63}"/>
              </a:ext>
            </a:extLst>
          </p:cNvPr>
          <p:cNvCxnSpPr>
            <a:cxnSpLocks/>
          </p:cNvCxnSpPr>
          <p:nvPr/>
        </p:nvCxnSpPr>
        <p:spPr>
          <a:xfrm flipV="1">
            <a:off x="6115573" y="4960784"/>
            <a:ext cx="365185" cy="221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BD30EC1-B1A0-4D31-8AC1-083E9516EFDC}"/>
              </a:ext>
            </a:extLst>
          </p:cNvPr>
          <p:cNvCxnSpPr>
            <a:cxnSpLocks/>
          </p:cNvCxnSpPr>
          <p:nvPr/>
        </p:nvCxnSpPr>
        <p:spPr>
          <a:xfrm flipV="1">
            <a:off x="6115573" y="6026222"/>
            <a:ext cx="365185" cy="221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1848F30-9957-4EBC-A4E0-DAED2B80DA40}"/>
              </a:ext>
            </a:extLst>
          </p:cNvPr>
          <p:cNvCxnSpPr>
            <a:cxnSpLocks/>
          </p:cNvCxnSpPr>
          <p:nvPr/>
        </p:nvCxnSpPr>
        <p:spPr>
          <a:xfrm flipV="1">
            <a:off x="6115573" y="6440082"/>
            <a:ext cx="365185" cy="221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514FC695-389C-4D3D-90CE-26BE8F6A0621}"/>
              </a:ext>
            </a:extLst>
          </p:cNvPr>
          <p:cNvSpPr txBox="1"/>
          <p:nvPr/>
        </p:nvSpPr>
        <p:spPr>
          <a:xfrm>
            <a:off x="5088400" y="4130765"/>
            <a:ext cx="517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ch0</a:t>
            </a:r>
            <a:endParaRPr lang="en-US" sz="1200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B51DA47-0059-4B70-8872-B540AAF3FE2E}"/>
              </a:ext>
            </a:extLst>
          </p:cNvPr>
          <p:cNvSpPr txBox="1"/>
          <p:nvPr/>
        </p:nvSpPr>
        <p:spPr>
          <a:xfrm>
            <a:off x="5088400" y="4547186"/>
            <a:ext cx="517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ch1</a:t>
            </a:r>
            <a:endParaRPr lang="en-US" sz="12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EC6B448-59CF-45ED-BDA0-1470091FB43A}"/>
              </a:ext>
            </a:extLst>
          </p:cNvPr>
          <p:cNvSpPr txBox="1"/>
          <p:nvPr/>
        </p:nvSpPr>
        <p:spPr>
          <a:xfrm>
            <a:off x="5088400" y="5004304"/>
            <a:ext cx="5175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ch2</a:t>
            </a:r>
            <a:endParaRPr lang="en-US" sz="12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B13C891-211E-42A1-BCC2-06DC2F63599F}"/>
              </a:ext>
            </a:extLst>
          </p:cNvPr>
          <p:cNvSpPr txBox="1"/>
          <p:nvPr/>
        </p:nvSpPr>
        <p:spPr>
          <a:xfrm>
            <a:off x="5048774" y="6026677"/>
            <a:ext cx="557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ch30</a:t>
            </a:r>
            <a:endParaRPr lang="en-US" sz="12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DC11DA2-B011-4131-A01A-027791EC8079}"/>
              </a:ext>
            </a:extLst>
          </p:cNvPr>
          <p:cNvSpPr txBox="1"/>
          <p:nvPr/>
        </p:nvSpPr>
        <p:spPr>
          <a:xfrm>
            <a:off x="5015436" y="6443098"/>
            <a:ext cx="590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ch31</a:t>
            </a:r>
            <a:endParaRPr lang="en-US" sz="1200" dirty="0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1045118-2123-49BA-89C9-D18478E444E8}"/>
              </a:ext>
            </a:extLst>
          </p:cNvPr>
          <p:cNvCxnSpPr/>
          <p:nvPr/>
        </p:nvCxnSpPr>
        <p:spPr>
          <a:xfrm>
            <a:off x="6565728" y="4351550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348AF7B-A051-41C4-9790-B4D2DB2FD156}"/>
              </a:ext>
            </a:extLst>
          </p:cNvPr>
          <p:cNvCxnSpPr/>
          <p:nvPr/>
        </p:nvCxnSpPr>
        <p:spPr>
          <a:xfrm>
            <a:off x="6565728" y="4766768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2AF9F84-0DFE-46AD-93F0-35FC6E839E2E}"/>
              </a:ext>
            </a:extLst>
          </p:cNvPr>
          <p:cNvCxnSpPr/>
          <p:nvPr/>
        </p:nvCxnSpPr>
        <p:spPr>
          <a:xfrm>
            <a:off x="6565728" y="5180629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872DF43-AC1D-4F7F-805B-0B2C668F370A}"/>
              </a:ext>
            </a:extLst>
          </p:cNvPr>
          <p:cNvCxnSpPr/>
          <p:nvPr/>
        </p:nvCxnSpPr>
        <p:spPr>
          <a:xfrm>
            <a:off x="6565728" y="6247634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20EBBADE-7A3F-4C04-A938-4B35C5A38EC3}"/>
              </a:ext>
            </a:extLst>
          </p:cNvPr>
          <p:cNvCxnSpPr/>
          <p:nvPr/>
        </p:nvCxnSpPr>
        <p:spPr>
          <a:xfrm>
            <a:off x="6565728" y="6661495"/>
            <a:ext cx="517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19FC039-0025-4DC3-96D0-8913FA6A8F3C}"/>
              </a:ext>
            </a:extLst>
          </p:cNvPr>
          <p:cNvCxnSpPr>
            <a:cxnSpLocks/>
          </p:cNvCxnSpPr>
          <p:nvPr/>
        </p:nvCxnSpPr>
        <p:spPr>
          <a:xfrm flipV="1">
            <a:off x="7083313" y="4351551"/>
            <a:ext cx="0" cy="230994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47C2B7AA-CC4E-4715-93E7-22A9022AE8BC}"/>
              </a:ext>
            </a:extLst>
          </p:cNvPr>
          <p:cNvCxnSpPr/>
          <p:nvPr/>
        </p:nvCxnSpPr>
        <p:spPr>
          <a:xfrm>
            <a:off x="7083312" y="5622589"/>
            <a:ext cx="720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2" name="Isosceles Triangle 121">
            <a:extLst>
              <a:ext uri="{FF2B5EF4-FFF2-40B4-BE49-F238E27FC236}">
                <a16:creationId xmlns:a16="http://schemas.microsoft.com/office/drawing/2014/main" id="{FC404412-D14A-43D6-B91B-85105086E4EF}"/>
              </a:ext>
            </a:extLst>
          </p:cNvPr>
          <p:cNvSpPr/>
          <p:nvPr/>
        </p:nvSpPr>
        <p:spPr>
          <a:xfrm rot="5400000">
            <a:off x="7714828" y="5154813"/>
            <a:ext cx="1112520" cy="935553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3F052000-36F5-4303-B9AE-85F159645120}"/>
              </a:ext>
            </a:extLst>
          </p:cNvPr>
          <p:cNvCxnSpPr/>
          <p:nvPr/>
        </p:nvCxnSpPr>
        <p:spPr>
          <a:xfrm>
            <a:off x="8443482" y="5446306"/>
            <a:ext cx="248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63707C7-E6CE-407C-A9C3-80968C7E2E2C}"/>
              </a:ext>
            </a:extLst>
          </p:cNvPr>
          <p:cNvCxnSpPr/>
          <p:nvPr/>
        </p:nvCxnSpPr>
        <p:spPr>
          <a:xfrm>
            <a:off x="8443482" y="5798735"/>
            <a:ext cx="248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40BEABC4-81D5-459B-B336-92EF31D079E9}"/>
              </a:ext>
            </a:extLst>
          </p:cNvPr>
          <p:cNvSpPr txBox="1"/>
          <p:nvPr/>
        </p:nvSpPr>
        <p:spPr>
          <a:xfrm>
            <a:off x="7409359" y="6236415"/>
            <a:ext cx="1065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output buffer</a:t>
            </a:r>
            <a:endParaRPr lang="en-US" sz="1400" b="1" dirty="0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024FB4D4-9875-4535-B4F9-2F393F0A6373}"/>
              </a:ext>
            </a:extLst>
          </p:cNvPr>
          <p:cNvSpPr/>
          <p:nvPr/>
        </p:nvSpPr>
        <p:spPr>
          <a:xfrm>
            <a:off x="5882663" y="3996276"/>
            <a:ext cx="908602" cy="283104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C652D4C-75B4-4131-AE58-F6C911E8450B}"/>
              </a:ext>
            </a:extLst>
          </p:cNvPr>
          <p:cNvSpPr txBox="1"/>
          <p:nvPr/>
        </p:nvSpPr>
        <p:spPr>
          <a:xfrm>
            <a:off x="5816540" y="3727597"/>
            <a:ext cx="1065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MUX</a:t>
            </a:r>
            <a:endParaRPr lang="en-US" sz="1400" b="1" dirty="0"/>
          </a:p>
        </p:txBody>
      </p:sp>
      <p:sp>
        <p:nvSpPr>
          <p:cNvPr id="182" name="Arrow: Bent 181">
            <a:extLst>
              <a:ext uri="{FF2B5EF4-FFF2-40B4-BE49-F238E27FC236}">
                <a16:creationId xmlns:a16="http://schemas.microsoft.com/office/drawing/2014/main" id="{0603D3CE-DC54-4E0E-A6F6-F51708B956D3}"/>
              </a:ext>
            </a:extLst>
          </p:cNvPr>
          <p:cNvSpPr/>
          <p:nvPr/>
        </p:nvSpPr>
        <p:spPr>
          <a:xfrm rot="10800000" flipH="1" flipV="1">
            <a:off x="6177534" y="2572449"/>
            <a:ext cx="1635481" cy="1156428"/>
          </a:xfrm>
          <a:prstGeom prst="bentArrow">
            <a:avLst>
              <a:gd name="adj1" fmla="val 25000"/>
              <a:gd name="adj2" fmla="val 25000"/>
              <a:gd name="adj3" fmla="val 45478"/>
              <a:gd name="adj4" fmla="val 521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1C12F8C-76E1-4606-AABF-7C31CD665703}"/>
              </a:ext>
            </a:extLst>
          </p:cNvPr>
          <p:cNvSpPr txBox="1"/>
          <p:nvPr/>
        </p:nvSpPr>
        <p:spPr>
          <a:xfrm>
            <a:off x="8398535" y="5143923"/>
            <a:ext cx="796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outp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17ECEF6C-9CE1-4136-9541-BE610D04D086}"/>
              </a:ext>
            </a:extLst>
          </p:cNvPr>
          <p:cNvSpPr txBox="1"/>
          <p:nvPr/>
        </p:nvSpPr>
        <p:spPr>
          <a:xfrm>
            <a:off x="8398534" y="5759050"/>
            <a:ext cx="796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outn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54EB97-66FC-4ED6-85B7-3B57A3A8D4F8}"/>
              </a:ext>
            </a:extLst>
          </p:cNvPr>
          <p:cNvGrpSpPr/>
          <p:nvPr/>
        </p:nvGrpSpPr>
        <p:grpSpPr>
          <a:xfrm>
            <a:off x="7879004" y="607785"/>
            <a:ext cx="2866398" cy="3934879"/>
            <a:chOff x="9138483" y="2846378"/>
            <a:chExt cx="2866398" cy="3934879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71A39273-19BB-4154-85FD-3453A3BBA1C3}"/>
                </a:ext>
              </a:extLst>
            </p:cNvPr>
            <p:cNvGrpSpPr/>
            <p:nvPr/>
          </p:nvGrpSpPr>
          <p:grpSpPr>
            <a:xfrm>
              <a:off x="9138483" y="2846378"/>
              <a:ext cx="2866398" cy="3890847"/>
              <a:chOff x="6838319" y="3052695"/>
              <a:chExt cx="2866398" cy="3890847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3639C9E4-55DF-4C9C-912B-E8E9D0EE15DD}"/>
                  </a:ext>
                </a:extLst>
              </p:cNvPr>
              <p:cNvGrpSpPr/>
              <p:nvPr/>
            </p:nvGrpSpPr>
            <p:grpSpPr>
              <a:xfrm>
                <a:off x="6997346" y="3493944"/>
                <a:ext cx="2639709" cy="3240123"/>
                <a:chOff x="6798940" y="3537074"/>
                <a:chExt cx="2639709" cy="3240123"/>
              </a:xfrm>
            </p:grpSpPr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3CB67144-B720-4ABA-9F36-EAB33835D233}"/>
                    </a:ext>
                  </a:extLst>
                </p:cNvPr>
                <p:cNvSpPr/>
                <p:nvPr/>
              </p:nvSpPr>
              <p:spPr>
                <a:xfrm>
                  <a:off x="7665720" y="4107180"/>
                  <a:ext cx="720000" cy="288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0</a:t>
                  </a:r>
                  <a:endParaRPr lang="en-US" dirty="0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6FA35720-F9CC-42D1-A1A7-DFDAEB2C5238}"/>
                    </a:ext>
                  </a:extLst>
                </p:cNvPr>
                <p:cNvSpPr/>
                <p:nvPr/>
              </p:nvSpPr>
              <p:spPr>
                <a:xfrm>
                  <a:off x="7665720" y="4625629"/>
                  <a:ext cx="720000" cy="288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0</a:t>
                  </a:r>
                  <a:endParaRPr lang="en-US" dirty="0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1392C88A-6486-4839-9F38-4C1F1EE8814B}"/>
                    </a:ext>
                  </a:extLst>
                </p:cNvPr>
                <p:cNvSpPr/>
                <p:nvPr/>
              </p:nvSpPr>
              <p:spPr>
                <a:xfrm>
                  <a:off x="7665720" y="5142450"/>
                  <a:ext cx="720000" cy="288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1</a:t>
                  </a:r>
                  <a:endParaRPr lang="en-US" dirty="0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9B3F6609-3756-4802-BCC5-38E851CBE0E3}"/>
                    </a:ext>
                  </a:extLst>
                </p:cNvPr>
                <p:cNvSpPr/>
                <p:nvPr/>
              </p:nvSpPr>
              <p:spPr>
                <a:xfrm>
                  <a:off x="7665720" y="5972376"/>
                  <a:ext cx="720000" cy="288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0</a:t>
                  </a:r>
                  <a:endParaRPr lang="en-US" dirty="0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75E859D2-E743-4C59-A970-35A6D37BC962}"/>
                    </a:ext>
                  </a:extLst>
                </p:cNvPr>
                <p:cNvSpPr/>
                <p:nvPr/>
              </p:nvSpPr>
              <p:spPr>
                <a:xfrm>
                  <a:off x="7665720" y="6489197"/>
                  <a:ext cx="720000" cy="288000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0</a:t>
                  </a:r>
                  <a:endParaRPr lang="en-US" dirty="0"/>
                </a:p>
              </p:txBody>
            </p:sp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200B2D64-85B8-4335-945C-573E22F391E5}"/>
                    </a:ext>
                  </a:extLst>
                </p:cNvPr>
                <p:cNvCxnSpPr>
                  <a:stCxn id="126" idx="2"/>
                  <a:endCxn id="127" idx="0"/>
                </p:cNvCxnSpPr>
                <p:nvPr/>
              </p:nvCxnSpPr>
              <p:spPr>
                <a:xfrm>
                  <a:off x="8025720" y="4395180"/>
                  <a:ext cx="0" cy="23044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0AA60AAD-752C-4F25-A055-54DE627EC961}"/>
                    </a:ext>
                  </a:extLst>
                </p:cNvPr>
                <p:cNvCxnSpPr>
                  <a:cxnSpLocks/>
                  <a:stCxn id="127" idx="2"/>
                  <a:endCxn id="128" idx="0"/>
                </p:cNvCxnSpPr>
                <p:nvPr/>
              </p:nvCxnSpPr>
              <p:spPr>
                <a:xfrm>
                  <a:off x="8025720" y="4913629"/>
                  <a:ext cx="0" cy="2288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>
                  <a:extLst>
                    <a:ext uri="{FF2B5EF4-FFF2-40B4-BE49-F238E27FC236}">
                      <a16:creationId xmlns:a16="http://schemas.microsoft.com/office/drawing/2014/main" id="{92AF6C68-C76D-444C-A236-27D8F147DBA4}"/>
                    </a:ext>
                  </a:extLst>
                </p:cNvPr>
                <p:cNvCxnSpPr>
                  <a:cxnSpLocks/>
                  <a:stCxn id="130" idx="2"/>
                  <a:endCxn id="131" idx="0"/>
                </p:cNvCxnSpPr>
                <p:nvPr/>
              </p:nvCxnSpPr>
              <p:spPr>
                <a:xfrm>
                  <a:off x="8025720" y="6260376"/>
                  <a:ext cx="0" cy="2288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19925E38-6467-43B1-88FA-135B41AD0BB8}"/>
                    </a:ext>
                  </a:extLst>
                </p:cNvPr>
                <p:cNvCxnSpPr>
                  <a:cxnSpLocks/>
                  <a:stCxn id="128" idx="2"/>
                  <a:endCxn id="130" idx="0"/>
                </p:cNvCxnSpPr>
                <p:nvPr/>
              </p:nvCxnSpPr>
              <p:spPr>
                <a:xfrm>
                  <a:off x="8025720" y="5430450"/>
                  <a:ext cx="0" cy="541926"/>
                </a:xfrm>
                <a:prstGeom prst="straightConnector1">
                  <a:avLst/>
                </a:prstGeom>
                <a:ln w="12700">
                  <a:prstDash val="dash"/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BE54F254-0526-4C8F-9A69-FC2E02470D28}"/>
                    </a:ext>
                  </a:extLst>
                </p:cNvPr>
                <p:cNvSpPr txBox="1"/>
                <p:nvPr/>
              </p:nvSpPr>
              <p:spPr>
                <a:xfrm>
                  <a:off x="6867141" y="4087410"/>
                  <a:ext cx="5175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ch0</a:t>
                  </a:r>
                  <a:endParaRPr lang="en-US" sz="1200" dirty="0"/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99A2093-4248-4D5F-A03D-4DF2DE51EEB8}"/>
                    </a:ext>
                  </a:extLst>
                </p:cNvPr>
                <p:cNvSpPr txBox="1"/>
                <p:nvPr/>
              </p:nvSpPr>
              <p:spPr>
                <a:xfrm>
                  <a:off x="6867141" y="4613374"/>
                  <a:ext cx="5175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ch1</a:t>
                  </a:r>
                  <a:endParaRPr lang="en-US" sz="1200" dirty="0"/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5FE47A2-0A5F-4307-9E5C-F2D9F5F2EAC8}"/>
                    </a:ext>
                  </a:extLst>
                </p:cNvPr>
                <p:cNvSpPr txBox="1"/>
                <p:nvPr/>
              </p:nvSpPr>
              <p:spPr>
                <a:xfrm>
                  <a:off x="6867141" y="5137166"/>
                  <a:ext cx="5175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ch2</a:t>
                  </a:r>
                  <a:endParaRPr lang="en-US" sz="1200" dirty="0"/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8B9F9917-8AF8-4DC7-A883-2FAB34E62C9B}"/>
                    </a:ext>
                  </a:extLst>
                </p:cNvPr>
                <p:cNvSpPr txBox="1"/>
                <p:nvPr/>
              </p:nvSpPr>
              <p:spPr>
                <a:xfrm>
                  <a:off x="6817989" y="5964270"/>
                  <a:ext cx="5572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ch30</a:t>
                  </a:r>
                  <a:endParaRPr lang="en-US" sz="1200" dirty="0"/>
                </a:p>
              </p:txBody>
            </p: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DADFBD12-6595-4F6E-ACC2-06175A2875A3}"/>
                    </a:ext>
                  </a:extLst>
                </p:cNvPr>
                <p:cNvSpPr txBox="1"/>
                <p:nvPr/>
              </p:nvSpPr>
              <p:spPr>
                <a:xfrm>
                  <a:off x="6798940" y="6480710"/>
                  <a:ext cx="59054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200" dirty="0"/>
                    <a:t>ch31</a:t>
                  </a:r>
                  <a:endParaRPr lang="en-US" sz="1200" dirty="0"/>
                </a:p>
              </p:txBody>
            </p:sp>
            <p:cxnSp>
              <p:nvCxnSpPr>
                <p:cNvPr id="149" name="Connector: Elbow 148">
                  <a:extLst>
                    <a:ext uri="{FF2B5EF4-FFF2-40B4-BE49-F238E27FC236}">
                      <a16:creationId xmlns:a16="http://schemas.microsoft.com/office/drawing/2014/main" id="{AB89C5F0-F8EB-4870-AB2E-D33B3F199AB0}"/>
                    </a:ext>
                  </a:extLst>
                </p:cNvPr>
                <p:cNvCxnSpPr>
                  <a:endCxn id="126" idx="1"/>
                </p:cNvCxnSpPr>
                <p:nvPr/>
              </p:nvCxnSpPr>
              <p:spPr>
                <a:xfrm rot="16200000" flipH="1">
                  <a:off x="7410364" y="3995823"/>
                  <a:ext cx="360217" cy="150495"/>
                </a:xfrm>
                <a:prstGeom prst="bentConnector2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Connector: Elbow 149">
                  <a:extLst>
                    <a:ext uri="{FF2B5EF4-FFF2-40B4-BE49-F238E27FC236}">
                      <a16:creationId xmlns:a16="http://schemas.microsoft.com/office/drawing/2014/main" id="{2DCFEB4C-0BB3-41AF-9367-0615BFC7DD5B}"/>
                    </a:ext>
                  </a:extLst>
                </p:cNvPr>
                <p:cNvCxnSpPr>
                  <a:cxnSpLocks/>
                  <a:endCxn id="127" idx="1"/>
                </p:cNvCxnSpPr>
                <p:nvPr/>
              </p:nvCxnSpPr>
              <p:spPr>
                <a:xfrm rot="16200000" flipH="1">
                  <a:off x="7149224" y="4253132"/>
                  <a:ext cx="882497" cy="150495"/>
                </a:xfrm>
                <a:prstGeom prst="bentConnector2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nector: Elbow 152">
                  <a:extLst>
                    <a:ext uri="{FF2B5EF4-FFF2-40B4-BE49-F238E27FC236}">
                      <a16:creationId xmlns:a16="http://schemas.microsoft.com/office/drawing/2014/main" id="{CE810BE9-4A38-44EF-9A28-F4A15FFA6AD7}"/>
                    </a:ext>
                  </a:extLst>
                </p:cNvPr>
                <p:cNvCxnSpPr>
                  <a:cxnSpLocks/>
                  <a:endCxn id="128" idx="1"/>
                </p:cNvCxnSpPr>
                <p:nvPr/>
              </p:nvCxnSpPr>
              <p:spPr>
                <a:xfrm rot="16200000" flipH="1">
                  <a:off x="7000837" y="4621567"/>
                  <a:ext cx="1179270" cy="150496"/>
                </a:xfrm>
                <a:prstGeom prst="bentConnector2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Connector: Elbow 154">
                  <a:extLst>
                    <a:ext uri="{FF2B5EF4-FFF2-40B4-BE49-F238E27FC236}">
                      <a16:creationId xmlns:a16="http://schemas.microsoft.com/office/drawing/2014/main" id="{7CD831C8-FD54-40E8-8556-1D6151FF1156}"/>
                    </a:ext>
                  </a:extLst>
                </p:cNvPr>
                <p:cNvCxnSpPr>
                  <a:cxnSpLocks/>
                  <a:endCxn id="130" idx="1"/>
                </p:cNvCxnSpPr>
                <p:nvPr/>
              </p:nvCxnSpPr>
              <p:spPr>
                <a:xfrm rot="16200000" flipH="1">
                  <a:off x="6781635" y="5232291"/>
                  <a:ext cx="1617674" cy="150495"/>
                </a:xfrm>
                <a:prstGeom prst="bentConnector2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ctor: Elbow 156">
                  <a:extLst>
                    <a:ext uri="{FF2B5EF4-FFF2-40B4-BE49-F238E27FC236}">
                      <a16:creationId xmlns:a16="http://schemas.microsoft.com/office/drawing/2014/main" id="{962FF986-C672-42C6-8360-8F1F647E3FAC}"/>
                    </a:ext>
                  </a:extLst>
                </p:cNvPr>
                <p:cNvCxnSpPr>
                  <a:cxnSpLocks/>
                  <a:endCxn id="131" idx="1"/>
                </p:cNvCxnSpPr>
                <p:nvPr/>
              </p:nvCxnSpPr>
              <p:spPr>
                <a:xfrm rot="16200000" flipH="1">
                  <a:off x="6660234" y="5627711"/>
                  <a:ext cx="1860474" cy="150497"/>
                </a:xfrm>
                <a:prstGeom prst="bentConnector2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FE4072A1-87E6-4449-8A70-A568D51E83E9}"/>
                    </a:ext>
                  </a:extLst>
                </p:cNvPr>
                <p:cNvSpPr txBox="1"/>
                <p:nvPr/>
              </p:nvSpPr>
              <p:spPr>
                <a:xfrm>
                  <a:off x="7078902" y="3609675"/>
                  <a:ext cx="8597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read_clk</a:t>
                  </a:r>
                </a:p>
              </p:txBody>
            </p:sp>
            <p:cxnSp>
              <p:nvCxnSpPr>
                <p:cNvPr id="160" name="Connector: Elbow 159">
                  <a:extLst>
                    <a:ext uri="{FF2B5EF4-FFF2-40B4-BE49-F238E27FC236}">
                      <a16:creationId xmlns:a16="http://schemas.microsoft.com/office/drawing/2014/main" id="{C7348A80-9E47-4C3B-ACFC-2FB0807D9598}"/>
                    </a:ext>
                  </a:extLst>
                </p:cNvPr>
                <p:cNvCxnSpPr>
                  <a:cxnSpLocks/>
                  <a:stCxn id="163" idx="1"/>
                  <a:endCxn id="126" idx="0"/>
                </p:cNvCxnSpPr>
                <p:nvPr/>
              </p:nvCxnSpPr>
              <p:spPr>
                <a:xfrm rot="10800000" flipV="1">
                  <a:off x="8025720" y="4012168"/>
                  <a:ext cx="557604" cy="95011"/>
                </a:xfrm>
                <a:prstGeom prst="bentConnector2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5CF3423B-F3D5-4371-91ED-59EE5A762B60}"/>
                    </a:ext>
                  </a:extLst>
                </p:cNvPr>
                <p:cNvSpPr txBox="1"/>
                <p:nvPr/>
              </p:nvSpPr>
              <p:spPr>
                <a:xfrm>
                  <a:off x="8583324" y="3858280"/>
                  <a:ext cx="85532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read</a:t>
                  </a:r>
                  <a:r>
                    <a:rPr lang="it-IT" sz="1400" b="1" dirty="0"/>
                    <a:t>_en</a:t>
                  </a:r>
                  <a:endParaRPr lang="en-US" sz="1400" b="1" dirty="0"/>
                </a:p>
              </p:txBody>
            </p: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BDD1DE4F-726C-461D-8FA7-6DB985F90CA0}"/>
                    </a:ext>
                  </a:extLst>
                </p:cNvPr>
                <p:cNvGrpSpPr/>
                <p:nvPr/>
              </p:nvGrpSpPr>
              <p:grpSpPr>
                <a:xfrm>
                  <a:off x="8262788" y="3537074"/>
                  <a:ext cx="875151" cy="370504"/>
                  <a:chOff x="8035244" y="3516626"/>
                  <a:chExt cx="875151" cy="370504"/>
                </a:xfrm>
              </p:grpSpPr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89361856-D2B8-4EBD-AC62-799DAEFA3D61}"/>
                      </a:ext>
                    </a:extLst>
                  </p:cNvPr>
                  <p:cNvCxnSpPr/>
                  <p:nvPr/>
                </p:nvCxnSpPr>
                <p:spPr>
                  <a:xfrm>
                    <a:off x="8035244" y="3887130"/>
                    <a:ext cx="1800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D99A0EEC-1FEF-4EC2-9F8A-4964499E7F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215245" y="3524247"/>
                    <a:ext cx="0" cy="36000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992F5958-E260-44B0-9BC8-5C993B21D03D}"/>
                      </a:ext>
                    </a:extLst>
                  </p:cNvPr>
                  <p:cNvCxnSpPr/>
                  <p:nvPr/>
                </p:nvCxnSpPr>
                <p:spPr>
                  <a:xfrm>
                    <a:off x="8205721" y="3524251"/>
                    <a:ext cx="5400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F4E9B739-6D2C-4DDD-AE11-1AC56681D0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740818" y="3516626"/>
                    <a:ext cx="0" cy="36000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5D67B37A-BA11-494F-BE42-49DCDAA5FCBD}"/>
                      </a:ext>
                    </a:extLst>
                  </p:cNvPr>
                  <p:cNvCxnSpPr/>
                  <p:nvPr/>
                </p:nvCxnSpPr>
                <p:spPr>
                  <a:xfrm>
                    <a:off x="8730395" y="3887130"/>
                    <a:ext cx="180000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055FC4D1-F6B5-4C4F-8D6E-542B98D8468D}"/>
                  </a:ext>
                </a:extLst>
              </p:cNvPr>
              <p:cNvSpPr/>
              <p:nvPr/>
            </p:nvSpPr>
            <p:spPr>
              <a:xfrm>
                <a:off x="6838319" y="3321678"/>
                <a:ext cx="2866398" cy="3621864"/>
              </a:xfrm>
              <a:prstGeom prst="rect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EBFE5193-4838-484D-B6E4-4B403C468549}"/>
                  </a:ext>
                </a:extLst>
              </p:cNvPr>
              <p:cNvSpPr txBox="1"/>
              <p:nvPr/>
            </p:nvSpPr>
            <p:spPr>
              <a:xfrm>
                <a:off x="7888169" y="3052695"/>
                <a:ext cx="6719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/>
                  <a:t>MUX</a:t>
                </a:r>
                <a:endParaRPr lang="en-US" sz="1400" b="1" dirty="0"/>
              </a:p>
            </p:txBody>
          </p:sp>
        </p:grpSp>
        <p:cxnSp>
          <p:nvCxnSpPr>
            <p:cNvPr id="188" name="Connector: Elbow 187">
              <a:extLst>
                <a:ext uri="{FF2B5EF4-FFF2-40B4-BE49-F238E27FC236}">
                  <a16:creationId xmlns:a16="http://schemas.microsoft.com/office/drawing/2014/main" id="{07703C74-5099-452B-86B3-041B8546E11D}"/>
                </a:ext>
              </a:extLst>
            </p:cNvPr>
            <p:cNvCxnSpPr>
              <a:cxnSpLocks/>
              <a:stCxn id="191" idx="1"/>
              <a:endCxn id="131" idx="2"/>
            </p:cNvCxnSpPr>
            <p:nvPr/>
          </p:nvCxnSpPr>
          <p:spPr>
            <a:xfrm rot="10800000">
              <a:off x="10524290" y="6527751"/>
              <a:ext cx="483648" cy="99619"/>
            </a:xfrm>
            <a:prstGeom prst="bentConnector2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F901B710-ED66-467B-8706-F62BA2C0D136}"/>
                </a:ext>
              </a:extLst>
            </p:cNvPr>
            <p:cNvSpPr txBox="1"/>
            <p:nvPr/>
          </p:nvSpPr>
          <p:spPr>
            <a:xfrm>
              <a:off x="11007938" y="6473480"/>
              <a:ext cx="855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bit_out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6A8684-DED1-4EE7-97BF-D78E1FD41279}"/>
              </a:ext>
            </a:extLst>
          </p:cNvPr>
          <p:cNvSpPr/>
          <p:nvPr/>
        </p:nvSpPr>
        <p:spPr>
          <a:xfrm>
            <a:off x="10859116" y="5168723"/>
            <a:ext cx="1065271" cy="9076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external ADC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DE1E39-16D3-426A-92D5-69A52FF8657A}"/>
              </a:ext>
            </a:extLst>
          </p:cNvPr>
          <p:cNvGrpSpPr/>
          <p:nvPr/>
        </p:nvGrpSpPr>
        <p:grpSpPr>
          <a:xfrm>
            <a:off x="2274570" y="4342541"/>
            <a:ext cx="2085985" cy="1632286"/>
            <a:chOff x="5464650" y="4737176"/>
            <a:chExt cx="2085985" cy="163228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32125B-4440-4161-9104-F1A0AB18A19B}"/>
                </a:ext>
              </a:extLst>
            </p:cNvPr>
            <p:cNvCxnSpPr/>
            <p:nvPr/>
          </p:nvCxnSpPr>
          <p:spPr>
            <a:xfrm>
              <a:off x="7283679" y="5559879"/>
              <a:ext cx="0" cy="66082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F7BBC30-C519-473F-BB01-92F64BB8C5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0635" y="5397997"/>
              <a:ext cx="540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4DCCD95-9B7D-4610-A113-D0FF047FCA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10635" y="5557226"/>
              <a:ext cx="540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9FAF8926-3074-4548-A4D0-A0E5C3597E6C}"/>
                </a:ext>
              </a:extLst>
            </p:cNvPr>
            <p:cNvCxnSpPr/>
            <p:nvPr/>
          </p:nvCxnSpPr>
          <p:spPr>
            <a:xfrm>
              <a:off x="7283679" y="4737176"/>
              <a:ext cx="0" cy="66082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E5F2E81-8ACD-4C5C-9036-7D7B1344FF8B}"/>
                </a:ext>
              </a:extLst>
            </p:cNvPr>
            <p:cNvCxnSpPr/>
            <p:nvPr/>
          </p:nvCxnSpPr>
          <p:spPr>
            <a:xfrm>
              <a:off x="6763050" y="4745256"/>
              <a:ext cx="5175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02A6311-4EEF-4BE6-A680-96D570EEE824}"/>
                </a:ext>
              </a:extLst>
            </p:cNvPr>
            <p:cNvCxnSpPr>
              <a:cxnSpLocks/>
            </p:cNvCxnSpPr>
            <p:nvPr/>
          </p:nvCxnSpPr>
          <p:spPr>
            <a:xfrm>
              <a:off x="5464650" y="4743804"/>
              <a:ext cx="883394" cy="14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354EA88-8581-4B1E-9018-EADFD64F00F4}"/>
                </a:ext>
              </a:extLst>
            </p:cNvPr>
            <p:cNvCxnSpPr/>
            <p:nvPr/>
          </p:nvCxnSpPr>
          <p:spPr>
            <a:xfrm>
              <a:off x="7021842" y="6214594"/>
              <a:ext cx="51758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AF592A-BF73-49F7-8E38-68725FD8DE33}"/>
                </a:ext>
              </a:extLst>
            </p:cNvPr>
            <p:cNvCxnSpPr/>
            <p:nvPr/>
          </p:nvCxnSpPr>
          <p:spPr>
            <a:xfrm>
              <a:off x="7100635" y="6269362"/>
              <a:ext cx="360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B53EF98-E71B-41AF-927A-AEDFAB640A59}"/>
                </a:ext>
              </a:extLst>
            </p:cNvPr>
            <p:cNvCxnSpPr/>
            <p:nvPr/>
          </p:nvCxnSpPr>
          <p:spPr>
            <a:xfrm>
              <a:off x="7172635" y="6319368"/>
              <a:ext cx="216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22693D8-9205-403E-89CC-35C11A4EBC0D}"/>
                </a:ext>
              </a:extLst>
            </p:cNvPr>
            <p:cNvCxnSpPr/>
            <p:nvPr/>
          </p:nvCxnSpPr>
          <p:spPr>
            <a:xfrm>
              <a:off x="7226635" y="6369462"/>
              <a:ext cx="108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1460A2-51F3-4A81-BD98-7C6E88302973}"/>
              </a:ext>
            </a:extLst>
          </p:cNvPr>
          <p:cNvSpPr txBox="1"/>
          <p:nvPr/>
        </p:nvSpPr>
        <p:spPr>
          <a:xfrm>
            <a:off x="1358536" y="3947021"/>
            <a:ext cx="10254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Slow shaper output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2C34498-6E30-4130-973B-44E2E70CCA88}"/>
              </a:ext>
            </a:extLst>
          </p:cNvPr>
          <p:cNvCxnSpPr/>
          <p:nvPr/>
        </p:nvCxnSpPr>
        <p:spPr>
          <a:xfrm>
            <a:off x="4051648" y="4350621"/>
            <a:ext cx="1728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2116AD-477A-4BCD-9360-FB0D0797BB45}"/>
              </a:ext>
            </a:extLst>
          </p:cNvPr>
          <p:cNvSpPr txBox="1"/>
          <p:nvPr/>
        </p:nvSpPr>
        <p:spPr>
          <a:xfrm>
            <a:off x="3040663" y="3829820"/>
            <a:ext cx="883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HOLD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4F1643C-BC29-405E-9FA6-FB5A3E7389EC}"/>
              </a:ext>
            </a:extLst>
          </p:cNvPr>
          <p:cNvCxnSpPr>
            <a:cxnSpLocks/>
          </p:cNvCxnSpPr>
          <p:nvPr/>
        </p:nvCxnSpPr>
        <p:spPr>
          <a:xfrm flipV="1">
            <a:off x="3137054" y="4129916"/>
            <a:ext cx="365185" cy="2214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53FF43B-B35B-4D7B-A91F-9A8486D0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D84EDB-5D07-C0F5-8005-D3796136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99D521F-F3B2-D4E3-2194-894C0402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08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C6A7-D896-491E-A3E1-AE8D213D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ASTRA-64 architecture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3EB2B-5E8B-449D-AFAA-8900ABE36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48</a:t>
            </a:fld>
            <a:endParaRPr lang="en-US"/>
          </a:p>
        </p:txBody>
      </p:sp>
      <p:pic>
        <p:nvPicPr>
          <p:cNvPr id="24" name="Picture 32">
            <a:extLst>
              <a:ext uri="{FF2B5EF4-FFF2-40B4-BE49-F238E27FC236}">
                <a16:creationId xmlns:a16="http://schemas.microsoft.com/office/drawing/2014/main" id="{80A8BA00-0910-4DEA-B6FD-50A2D36B34B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119" b="1119"/>
          <a:stretch>
            <a:fillRect/>
          </a:stretch>
        </p:blipFill>
        <p:spPr bwMode="auto">
          <a:xfrm>
            <a:off x="838200" y="1631521"/>
            <a:ext cx="10039597" cy="458916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F52B580-0D1F-4DCB-B0BE-E8907B62C1AB}"/>
              </a:ext>
            </a:extLst>
          </p:cNvPr>
          <p:cNvSpPr txBox="1">
            <a:spLocks/>
          </p:cNvSpPr>
          <p:nvPr/>
        </p:nvSpPr>
        <p:spPr>
          <a:xfrm>
            <a:off x="4083883" y="5582652"/>
            <a:ext cx="4024234" cy="73234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2 independent 32-channel blocks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1056D-8761-B651-4FFC-245C00E4F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3CA352-8015-C650-20BB-3601047B3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101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DA071A-5613-4B4F-B47C-035940F8C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ASTRA-64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97764E-D95D-4DA3-B105-090489F5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49</a:t>
            </a:fld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4D5F73-6409-42C4-8A58-89710C13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8158" r="4508" b="8251"/>
          <a:stretch/>
        </p:blipFill>
        <p:spPr>
          <a:xfrm>
            <a:off x="1060217" y="2045766"/>
            <a:ext cx="10071567" cy="3960000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D63E9BDB-5D58-4F55-B3CC-B5F9AB9BCDED}"/>
              </a:ext>
            </a:extLst>
          </p:cNvPr>
          <p:cNvCxnSpPr>
            <a:cxnSpLocks/>
          </p:cNvCxnSpPr>
          <p:nvPr/>
        </p:nvCxnSpPr>
        <p:spPr>
          <a:xfrm>
            <a:off x="6096001" y="1939890"/>
            <a:ext cx="0" cy="4212000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DEDB5B1-1334-449A-8396-84F5947AF9A1}"/>
              </a:ext>
            </a:extLst>
          </p:cNvPr>
          <p:cNvCxnSpPr/>
          <p:nvPr/>
        </p:nvCxnSpPr>
        <p:spPr>
          <a:xfrm>
            <a:off x="1060217" y="1787958"/>
            <a:ext cx="10044000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92E56E6D-FEA2-447A-A1EB-E736B156B7B1}"/>
              </a:ext>
            </a:extLst>
          </p:cNvPr>
          <p:cNvSpPr/>
          <p:nvPr/>
        </p:nvSpPr>
        <p:spPr>
          <a:xfrm>
            <a:off x="5471470" y="1330981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8.0624 mm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E243347-152C-44FF-99AB-FD2FAD73E8CA}"/>
              </a:ext>
            </a:extLst>
          </p:cNvPr>
          <p:cNvCxnSpPr>
            <a:cxnSpLocks/>
          </p:cNvCxnSpPr>
          <p:nvPr/>
        </p:nvCxnSpPr>
        <p:spPr>
          <a:xfrm>
            <a:off x="838200" y="2045766"/>
            <a:ext cx="1" cy="396000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33D49B76-2362-4609-AFE1-5F5FCB2C6F6F}"/>
              </a:ext>
            </a:extLst>
          </p:cNvPr>
          <p:cNvSpPr/>
          <p:nvPr/>
        </p:nvSpPr>
        <p:spPr>
          <a:xfrm rot="16200000">
            <a:off x="93524" y="3838852"/>
            <a:ext cx="898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3.1 mm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0218025-D22D-4BF7-B285-762346C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30A1A0-4212-4C15-AE74-0CCC5F3A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</p:spTree>
    <p:extLst>
      <p:ext uri="{BB962C8B-B14F-4D97-AF65-F5344CB8AC3E}">
        <p14:creationId xmlns:p14="http://schemas.microsoft.com/office/powerpoint/2010/main" val="273229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FE005F-03DE-A486-6BBF-5076C942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ARCADIA FD-MAPS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9C4751-4778-5A92-A457-CB921DECF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49400"/>
            <a:ext cx="5334000" cy="4737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A</a:t>
            </a:r>
            <a:r>
              <a:rPr lang="en-US" dirty="0"/>
              <a:t>dvanced </a:t>
            </a:r>
            <a:r>
              <a:rPr lang="en-US" b="1" dirty="0"/>
              <a:t>R</a:t>
            </a:r>
            <a:r>
              <a:rPr lang="en-US" dirty="0"/>
              <a:t>eadout </a:t>
            </a:r>
            <a:r>
              <a:rPr lang="en-US" b="1" dirty="0"/>
              <a:t>C</a:t>
            </a:r>
            <a:r>
              <a:rPr lang="en-US" dirty="0"/>
              <a:t>MOS </a:t>
            </a:r>
            <a:r>
              <a:rPr lang="en-US" b="1" dirty="0"/>
              <a:t>A</a:t>
            </a:r>
            <a:r>
              <a:rPr lang="en-US" dirty="0"/>
              <a:t>rchitectures with </a:t>
            </a:r>
            <a:r>
              <a:rPr lang="en-US" b="1" dirty="0"/>
              <a:t>D</a:t>
            </a:r>
            <a:r>
              <a:rPr lang="en-US" dirty="0"/>
              <a:t>epleted </a:t>
            </a:r>
            <a:r>
              <a:rPr lang="en-US" b="1" dirty="0"/>
              <a:t>I</a:t>
            </a:r>
            <a:r>
              <a:rPr lang="en-US" dirty="0"/>
              <a:t>ntegrated sensor </a:t>
            </a:r>
            <a:r>
              <a:rPr lang="en-US" b="1" dirty="0"/>
              <a:t>A</a:t>
            </a:r>
            <a:r>
              <a:rPr lang="en-US" dirty="0"/>
              <a:t>rrays</a:t>
            </a:r>
          </a:p>
          <a:p>
            <a:r>
              <a:rPr lang="en-US" sz="1800" dirty="0"/>
              <a:t>110 nm CMOS process (</a:t>
            </a:r>
            <a:r>
              <a:rPr lang="it-IT" sz="1800" dirty="0"/>
              <a:t>LFoundry</a:t>
            </a:r>
            <a:r>
              <a:rPr lang="en-US" sz="1800" dirty="0"/>
              <a:t>)</a:t>
            </a:r>
          </a:p>
          <a:p>
            <a:r>
              <a:rPr lang="en-US" sz="1800" dirty="0"/>
              <a:t>n-type high resistivity active region</a:t>
            </a:r>
          </a:p>
          <a:p>
            <a:r>
              <a:rPr lang="en-US" sz="1800" dirty="0"/>
              <a:t>Fully depleted substrate: depletion grows from back to top</a:t>
            </a:r>
          </a:p>
          <a:p>
            <a:r>
              <a:rPr lang="en-US" sz="1800" dirty="0"/>
              <a:t>Electronics buried in deep p-well</a:t>
            </a:r>
          </a:p>
          <a:p>
            <a:r>
              <a:rPr lang="en-US" sz="1800" dirty="0"/>
              <a:t>Sensing electrodes biased at low voltage (&lt; 1V) </a:t>
            </a:r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CMOS circuitry can be implemented, but no triple well process for deep n-well NMOS isolation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Only HVT transistors (1.2 V) available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006EB-F976-9232-7722-2A9A77FD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AE4BB-EC3A-55E8-DBC8-03E26CBE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6CF63-16B2-58C9-EF73-7FC2A405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5</a:t>
            </a:fld>
            <a:endParaRPr lang="en-US"/>
          </a:p>
        </p:txBody>
      </p:sp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6B4DA96C-5671-3FF7-C35A-6A115E3B0C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924" y="3307934"/>
            <a:ext cx="5181600" cy="283451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D76572E-CD59-CB42-2A65-120A8ADBD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74" y="634280"/>
            <a:ext cx="2903301" cy="24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3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BB6B1BF-095B-56A7-94D1-FAA217F24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 monolithic implementation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B469CA-F9B1-8A3F-466B-3DDA492B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09F75C-1C6C-268E-9A32-F4302EBE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FEE-2023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CD88E7-9095-F498-7242-7C0C6286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1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006C97A-1F9A-8750-012E-465A8A74C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33525"/>
            <a:ext cx="5891143" cy="484704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ASTRA-32 with monolithic Si-Strips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7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46190-1893-095A-9DD3-69708B6F0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34280" cy="43561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Fully depleted monolithic pixelated strips based on ARCADIA sensor design</a:t>
            </a:r>
          </a:p>
          <a:p>
            <a:r>
              <a:rPr lang="en-US" sz="1800" dirty="0"/>
              <a:t>32 columns of 2 x 256 pixels connected in parallel</a:t>
            </a:r>
            <a:endParaRPr lang="it-IT" sz="1800" dirty="0"/>
          </a:p>
          <a:p>
            <a:r>
              <a:rPr lang="it-IT" sz="1800" dirty="0"/>
              <a:t>50 x 50 </a:t>
            </a:r>
            <a:r>
              <a:rPr lang="el-GR" sz="1800" dirty="0"/>
              <a:t>μ</a:t>
            </a:r>
            <a:r>
              <a:rPr lang="it-IT" sz="1800" dirty="0"/>
              <a:t>m</a:t>
            </a:r>
            <a:r>
              <a:rPr lang="it-IT" sz="1800" baseline="30000" dirty="0"/>
              <a:t>2</a:t>
            </a:r>
            <a:r>
              <a:rPr lang="it-IT" sz="1800" dirty="0"/>
              <a:t> pixels</a:t>
            </a:r>
          </a:p>
          <a:p>
            <a:r>
              <a:rPr lang="en-US" sz="1800" dirty="0"/>
              <a:t>Total strip capacitance between 5 and 10 pF</a:t>
            </a:r>
            <a:endParaRPr lang="it-IT" sz="1800" dirty="0"/>
          </a:p>
          <a:p>
            <a:r>
              <a:rPr lang="en-US" sz="1800" dirty="0"/>
              <a:t>The 32 columns are read by an array of 32 readout channels</a:t>
            </a:r>
          </a:p>
          <a:p>
            <a:r>
              <a:rPr lang="en-US" sz="1800" dirty="0"/>
              <a:t>Modular layout allows to characterize the electronics independently of the microstrips</a:t>
            </a:r>
          </a:p>
          <a:p>
            <a:r>
              <a:rPr lang="en-US" sz="1800" dirty="0"/>
              <a:t>Future versions with the electronics fully included in the deep p-wells in the microstrips and larger active area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861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enclosure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8</a:t>
            </a:fld>
            <a:endParaRPr lang="en-US"/>
          </a:p>
        </p:txBody>
      </p:sp>
      <p:pic>
        <p:nvPicPr>
          <p:cNvPr id="22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41F8BB5-1ADC-8B10-81C6-D1F9EF4521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825625"/>
            <a:ext cx="6274920" cy="3775410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DF360DBB-95F2-C777-9F69-182CA96678B5}"/>
              </a:ext>
            </a:extLst>
          </p:cNvPr>
          <p:cNvGrpSpPr/>
          <p:nvPr/>
        </p:nvGrpSpPr>
        <p:grpSpPr>
          <a:xfrm>
            <a:off x="9921057" y="1522230"/>
            <a:ext cx="1963256" cy="4856664"/>
            <a:chOff x="4863282" y="1522230"/>
            <a:chExt cx="1963256" cy="4856664"/>
          </a:xfrm>
        </p:grpSpPr>
        <p:pic>
          <p:nvPicPr>
            <p:cNvPr id="26" name="Picture 39" descr="A screen 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F888D678-8CEE-6AFC-DC91-EE38E8E8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752619" y="3260218"/>
              <a:ext cx="4771083" cy="1295108"/>
            </a:xfrm>
            <a:prstGeom prst="rect">
              <a:avLst/>
            </a:prstGeom>
          </p:spPr>
        </p:pic>
        <p:cxnSp>
          <p:nvCxnSpPr>
            <p:cNvPr id="27" name="Straight Arrow Connector 40">
              <a:extLst>
                <a:ext uri="{FF2B5EF4-FFF2-40B4-BE49-F238E27FC236}">
                  <a16:creationId xmlns:a16="http://schemas.microsoft.com/office/drawing/2014/main" id="{4FCBD404-C00B-FAD1-1D63-855A31316EEA}"/>
                </a:ext>
              </a:extLst>
            </p:cNvPr>
            <p:cNvCxnSpPr>
              <a:cxnSpLocks/>
            </p:cNvCxnSpPr>
            <p:nvPr/>
          </p:nvCxnSpPr>
          <p:spPr>
            <a:xfrm>
              <a:off x="5221811" y="1522230"/>
              <a:ext cx="0" cy="39575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32E9FDD0-7C41-180E-6F44-BC70EDBD618B}"/>
                </a:ext>
              </a:extLst>
            </p:cNvPr>
            <p:cNvSpPr txBox="1"/>
            <p:nvPr/>
          </p:nvSpPr>
          <p:spPr>
            <a:xfrm rot="16200000">
              <a:off x="4662457" y="2926152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1.3 cm</a:t>
              </a:r>
            </a:p>
          </p:txBody>
        </p:sp>
        <p:cxnSp>
          <p:nvCxnSpPr>
            <p:cNvPr id="29" name="Straight Arrow Connector 42">
              <a:extLst>
                <a:ext uri="{FF2B5EF4-FFF2-40B4-BE49-F238E27FC236}">
                  <a16:creationId xmlns:a16="http://schemas.microsoft.com/office/drawing/2014/main" id="{086572DA-8DD5-A077-1FC8-A6672637C9C0}"/>
                </a:ext>
              </a:extLst>
            </p:cNvPr>
            <p:cNvCxnSpPr>
              <a:cxnSpLocks/>
            </p:cNvCxnSpPr>
            <p:nvPr/>
          </p:nvCxnSpPr>
          <p:spPr>
            <a:xfrm>
              <a:off x="5219517" y="5479812"/>
              <a:ext cx="0" cy="813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: Rounded Corners 46">
              <a:extLst>
                <a:ext uri="{FF2B5EF4-FFF2-40B4-BE49-F238E27FC236}">
                  <a16:creationId xmlns:a16="http://schemas.microsoft.com/office/drawing/2014/main" id="{29A80799-A35A-655F-C113-5EA1BBB18EA5}"/>
                </a:ext>
              </a:extLst>
            </p:cNvPr>
            <p:cNvSpPr/>
            <p:nvPr/>
          </p:nvSpPr>
          <p:spPr>
            <a:xfrm>
              <a:off x="5455659" y="5344160"/>
              <a:ext cx="1370879" cy="1034734"/>
            </a:xfrm>
            <a:prstGeom prst="roundRect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43">
              <a:extLst>
                <a:ext uri="{FF2B5EF4-FFF2-40B4-BE49-F238E27FC236}">
                  <a16:creationId xmlns:a16="http://schemas.microsoft.com/office/drawing/2014/main" id="{FC613A31-232F-A7BD-0B73-51EF98B540A8}"/>
                </a:ext>
              </a:extLst>
            </p:cNvPr>
            <p:cNvSpPr txBox="1"/>
            <p:nvPr/>
          </p:nvSpPr>
          <p:spPr>
            <a:xfrm rot="16200000">
              <a:off x="4701378" y="5683393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 mm</a:t>
              </a:r>
            </a:p>
          </p:txBody>
        </p:sp>
      </p:grpSp>
      <p:cxnSp>
        <p:nvCxnSpPr>
          <p:cNvPr id="37" name="Straight Arrow Connector 55">
            <a:extLst>
              <a:ext uri="{FF2B5EF4-FFF2-40B4-BE49-F238E27FC236}">
                <a16:creationId xmlns:a16="http://schemas.microsoft.com/office/drawing/2014/main" id="{27388C6E-D938-1834-4A52-69481A255417}"/>
              </a:ext>
            </a:extLst>
          </p:cNvPr>
          <p:cNvCxnSpPr>
            <a:cxnSpLocks/>
            <a:stCxn id="31" idx="0"/>
            <a:endCxn id="22" idx="3"/>
          </p:cNvCxnSpPr>
          <p:nvPr/>
        </p:nvCxnSpPr>
        <p:spPr>
          <a:xfrm flipH="1" flipV="1">
            <a:off x="9856320" y="3713330"/>
            <a:ext cx="1342554" cy="1630830"/>
          </a:xfrm>
          <a:prstGeom prst="straightConnector1">
            <a:avLst/>
          </a:prstGeom>
          <a:ln w="38100" cap="rnd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contenuto 24">
            <a:extLst>
              <a:ext uri="{FF2B5EF4-FFF2-40B4-BE49-F238E27FC236}">
                <a16:creationId xmlns:a16="http://schemas.microsoft.com/office/drawing/2014/main" id="{BCD40285-1E36-C39F-904F-CD5A0D862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37167" cy="4351338"/>
          </a:xfrm>
        </p:spPr>
        <p:txBody>
          <a:bodyPr>
            <a:noAutofit/>
          </a:bodyPr>
          <a:lstStyle/>
          <a:p>
            <a:r>
              <a:rPr lang="en-US" sz="1800" dirty="0"/>
              <a:t>Electronics enclosed in a large deep p-well</a:t>
            </a:r>
          </a:p>
          <a:p>
            <a:r>
              <a:rPr lang="en-US" sz="1800" dirty="0"/>
              <a:t>Protected by n-well guard rings</a:t>
            </a:r>
          </a:p>
          <a:p>
            <a:r>
              <a:rPr lang="en-US" sz="1800" dirty="0"/>
              <a:t>Guard rings are biased at 1.2 V</a:t>
            </a:r>
          </a:p>
          <a:p>
            <a:r>
              <a:rPr lang="en-US" sz="1800" dirty="0"/>
              <a:t>They collect stray electrons generated in the substrate directly below the electronics</a:t>
            </a:r>
          </a:p>
        </p:txBody>
      </p:sp>
    </p:spTree>
    <p:extLst>
      <p:ext uri="{BB962C8B-B14F-4D97-AF65-F5344CB8AC3E}">
        <p14:creationId xmlns:p14="http://schemas.microsoft.com/office/powerpoint/2010/main" val="399187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5DCD3-6D3C-5B89-74EB-F455E2B1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Strips – electronics interface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0B10C-C04F-9F77-D6C5-AB6AA3F04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fcossio@to.infn.it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79D-64A4-2DE9-FC7D-442D7579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FEE-2023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D893-644D-986C-566D-AF97C1C3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26E94-5417-4789-9A68-F166A2E2A791}" type="slidenum">
              <a:rPr lang="en-US" smtClean="0"/>
              <a:t>9</a:t>
            </a:fld>
            <a:endParaRPr lang="en-US"/>
          </a:p>
        </p:txBody>
      </p:sp>
      <p:cxnSp>
        <p:nvCxnSpPr>
          <p:cNvPr id="34" name="Straight Arrow Connector 48">
            <a:extLst>
              <a:ext uri="{FF2B5EF4-FFF2-40B4-BE49-F238E27FC236}">
                <a16:creationId xmlns:a16="http://schemas.microsoft.com/office/drawing/2014/main" id="{A9ADA524-1A09-3290-C3BB-E4E4D44E057E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9201813" y="4904810"/>
            <a:ext cx="1283752" cy="559258"/>
          </a:xfrm>
          <a:prstGeom prst="straightConnector1">
            <a:avLst/>
          </a:prstGeom>
          <a:ln w="38100" cap="rnd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>
            <a:extLst>
              <a:ext uri="{FF2B5EF4-FFF2-40B4-BE49-F238E27FC236}">
                <a16:creationId xmlns:a16="http://schemas.microsoft.com/office/drawing/2014/main" id="{CB2996F7-4A38-FAEE-3FDB-9C1D6F58D178}"/>
              </a:ext>
            </a:extLst>
          </p:cNvPr>
          <p:cNvGrpSpPr/>
          <p:nvPr/>
        </p:nvGrpSpPr>
        <p:grpSpPr>
          <a:xfrm>
            <a:off x="9921057" y="1522230"/>
            <a:ext cx="1922433" cy="4771084"/>
            <a:chOff x="4863282" y="1522230"/>
            <a:chExt cx="1922433" cy="4771084"/>
          </a:xfrm>
        </p:grpSpPr>
        <p:pic>
          <p:nvPicPr>
            <p:cNvPr id="26" name="Picture 39" descr="A screen shot of a video game&#10;&#10;Description automatically generated with low confidence">
              <a:extLst>
                <a:ext uri="{FF2B5EF4-FFF2-40B4-BE49-F238E27FC236}">
                  <a16:creationId xmlns:a16="http://schemas.microsoft.com/office/drawing/2014/main" id="{F888D678-8CEE-6AFC-DC91-EE38E8E8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752619" y="3260218"/>
              <a:ext cx="4771083" cy="1295108"/>
            </a:xfrm>
            <a:prstGeom prst="rect">
              <a:avLst/>
            </a:prstGeom>
          </p:spPr>
        </p:pic>
        <p:cxnSp>
          <p:nvCxnSpPr>
            <p:cNvPr id="27" name="Straight Arrow Connector 40">
              <a:extLst>
                <a:ext uri="{FF2B5EF4-FFF2-40B4-BE49-F238E27FC236}">
                  <a16:creationId xmlns:a16="http://schemas.microsoft.com/office/drawing/2014/main" id="{4FCBD404-C00B-FAD1-1D63-855A31316EEA}"/>
                </a:ext>
              </a:extLst>
            </p:cNvPr>
            <p:cNvCxnSpPr>
              <a:cxnSpLocks/>
            </p:cNvCxnSpPr>
            <p:nvPr/>
          </p:nvCxnSpPr>
          <p:spPr>
            <a:xfrm>
              <a:off x="5221811" y="1522230"/>
              <a:ext cx="0" cy="395758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41">
              <a:extLst>
                <a:ext uri="{FF2B5EF4-FFF2-40B4-BE49-F238E27FC236}">
                  <a16:creationId xmlns:a16="http://schemas.microsoft.com/office/drawing/2014/main" id="{32E9FDD0-7C41-180E-6F44-BC70EDBD618B}"/>
                </a:ext>
              </a:extLst>
            </p:cNvPr>
            <p:cNvSpPr txBox="1"/>
            <p:nvPr/>
          </p:nvSpPr>
          <p:spPr>
            <a:xfrm rot="16200000">
              <a:off x="4662457" y="2926152"/>
              <a:ext cx="7409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1.3 cm</a:t>
              </a:r>
            </a:p>
          </p:txBody>
        </p:sp>
        <p:cxnSp>
          <p:nvCxnSpPr>
            <p:cNvPr id="29" name="Straight Arrow Connector 42">
              <a:extLst>
                <a:ext uri="{FF2B5EF4-FFF2-40B4-BE49-F238E27FC236}">
                  <a16:creationId xmlns:a16="http://schemas.microsoft.com/office/drawing/2014/main" id="{086572DA-8DD5-A077-1FC8-A6672637C9C0}"/>
                </a:ext>
              </a:extLst>
            </p:cNvPr>
            <p:cNvCxnSpPr>
              <a:cxnSpLocks/>
            </p:cNvCxnSpPr>
            <p:nvPr/>
          </p:nvCxnSpPr>
          <p:spPr>
            <a:xfrm>
              <a:off x="5219517" y="5479812"/>
              <a:ext cx="0" cy="81350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: Rounded Corners 47">
              <a:extLst>
                <a:ext uri="{FF2B5EF4-FFF2-40B4-BE49-F238E27FC236}">
                  <a16:creationId xmlns:a16="http://schemas.microsoft.com/office/drawing/2014/main" id="{99261B6B-287E-3FED-F441-CC710E9716C6}"/>
                </a:ext>
              </a:extLst>
            </p:cNvPr>
            <p:cNvSpPr/>
            <p:nvPr/>
          </p:nvSpPr>
          <p:spPr>
            <a:xfrm>
              <a:off x="5427790" y="5251501"/>
              <a:ext cx="463055" cy="425134"/>
            </a:xfrm>
            <a:prstGeom prst="roundRect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43">
              <a:extLst>
                <a:ext uri="{FF2B5EF4-FFF2-40B4-BE49-F238E27FC236}">
                  <a16:creationId xmlns:a16="http://schemas.microsoft.com/office/drawing/2014/main" id="{FC613A31-232F-A7BD-0B73-51EF98B540A8}"/>
                </a:ext>
              </a:extLst>
            </p:cNvPr>
            <p:cNvSpPr txBox="1"/>
            <p:nvPr/>
          </p:nvSpPr>
          <p:spPr>
            <a:xfrm rot="16200000">
              <a:off x="4701378" y="5683393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 mm</a:t>
              </a:r>
            </a:p>
          </p:txBody>
        </p:sp>
      </p:grpSp>
      <p:sp>
        <p:nvSpPr>
          <p:cNvPr id="12" name="Segnaposto contenuto 24">
            <a:extLst>
              <a:ext uri="{FF2B5EF4-FFF2-40B4-BE49-F238E27FC236}">
                <a16:creationId xmlns:a16="http://schemas.microsoft.com/office/drawing/2014/main" id="{7F5CA2ED-A27D-B6E9-C97E-F5224FD7C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099612"/>
            <a:ext cx="8614459" cy="1375890"/>
          </a:xfrm>
        </p:spPr>
        <p:txBody>
          <a:bodyPr>
            <a:noAutofit/>
          </a:bodyPr>
          <a:lstStyle/>
          <a:p>
            <a:r>
              <a:rPr lang="en-US" sz="1800" dirty="0"/>
              <a:t>Two pixel-columns connected to channel FE input using top metal (ME6)</a:t>
            </a:r>
          </a:p>
          <a:p>
            <a:r>
              <a:rPr lang="en-US" sz="1800" dirty="0"/>
              <a:t>GND connection to the deep p-wells surrounding the pixels active region</a:t>
            </a:r>
          </a:p>
          <a:p>
            <a:r>
              <a:rPr lang="en-US" sz="1800" dirty="0"/>
              <a:t>n-well guard ring also around the microstrips to collect stray electrons generated in the depleted substrate outside the active sensor volume</a:t>
            </a: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9144C83B-878E-F135-2933-8222E21AE591}"/>
              </a:ext>
            </a:extLst>
          </p:cNvPr>
          <p:cNvGrpSpPr/>
          <p:nvPr/>
        </p:nvGrpSpPr>
        <p:grpSpPr>
          <a:xfrm>
            <a:off x="838200" y="1623830"/>
            <a:ext cx="8265376" cy="3412745"/>
            <a:chOff x="838200" y="1522230"/>
            <a:chExt cx="8265376" cy="3412745"/>
          </a:xfrm>
        </p:grpSpPr>
        <p:pic>
          <p:nvPicPr>
            <p:cNvPr id="23" name="Picture 2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E3068BB2-54E9-7E86-2674-B6535712B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2870" y="1522230"/>
              <a:ext cx="6460706" cy="3412745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2CC74E58-900D-D272-ED8E-110FD5E0EFD0}"/>
                </a:ext>
              </a:extLst>
            </p:cNvPr>
            <p:cNvSpPr/>
            <p:nvPr/>
          </p:nvSpPr>
          <p:spPr>
            <a:xfrm>
              <a:off x="838200" y="1522230"/>
              <a:ext cx="1842770" cy="34127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egnaposto contenuto 24">
              <a:extLst>
                <a:ext uri="{FF2B5EF4-FFF2-40B4-BE49-F238E27FC236}">
                  <a16:creationId xmlns:a16="http://schemas.microsoft.com/office/drawing/2014/main" id="{991D94C8-E741-F830-A928-249F7173425C}"/>
                </a:ext>
              </a:extLst>
            </p:cNvPr>
            <p:cNvSpPr txBox="1">
              <a:spLocks/>
            </p:cNvSpPr>
            <p:nvPr/>
          </p:nvSpPr>
          <p:spPr>
            <a:xfrm>
              <a:off x="919480" y="1657167"/>
              <a:ext cx="1629420" cy="8993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chemeClr val="bg1"/>
                  </a:solidFill>
                </a:rPr>
                <a:t>n-well guard ring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93EB4A70-9ECB-5F65-B0A7-AF385EF76A76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2548900" y="2106842"/>
              <a:ext cx="1459220" cy="29518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15963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7454</TotalTime>
  <Words>2414</Words>
  <Application>Microsoft Office PowerPoint</Application>
  <PresentationFormat>Widescreen</PresentationFormat>
  <Paragraphs>512</Paragraphs>
  <Slides>49</Slides>
  <Notes>23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5" baseType="lpstr">
      <vt:lpstr>Arial</vt:lpstr>
      <vt:lpstr>Arial Nova</vt:lpstr>
      <vt:lpstr>Calibri</vt:lpstr>
      <vt:lpstr>Calibri Light</vt:lpstr>
      <vt:lpstr>Wingdings</vt:lpstr>
      <vt:lpstr>Tema di Office</vt:lpstr>
      <vt:lpstr>ASTRA: a high dynamic range front end embedded with HV monolithic silicon micro-strip sensors</vt:lpstr>
      <vt:lpstr>Outline</vt:lpstr>
      <vt:lpstr>ASTRA: Adaptable Space sTrip Readout ASIC</vt:lpstr>
      <vt:lpstr>ASTRA requirements for space strip sensor</vt:lpstr>
      <vt:lpstr>ARCADIA FD-MAPS</vt:lpstr>
      <vt:lpstr>ASTRA monolithic implementation</vt:lpstr>
      <vt:lpstr>ASTRA-32 with monolithic Si-Strips</vt:lpstr>
      <vt:lpstr>Electronics enclosure</vt:lpstr>
      <vt:lpstr>Strips – electronics interface</vt:lpstr>
      <vt:lpstr>Top-side back-biasing</vt:lpstr>
      <vt:lpstr>ASTRA architecture</vt:lpstr>
      <vt:lpstr>ASTRA channel architecture</vt:lpstr>
      <vt:lpstr>Preamplifier stage</vt:lpstr>
      <vt:lpstr>CSA – core amplifier</vt:lpstr>
      <vt:lpstr>CSA – feedback and output network</vt:lpstr>
      <vt:lpstr>Inverting stage</vt:lpstr>
      <vt:lpstr>Shaper stage</vt:lpstr>
      <vt:lpstr>Slow shaper – simulation (1-200 fC)</vt:lpstr>
      <vt:lpstr>Slow shaper – simulation (1-200 fC)</vt:lpstr>
      <vt:lpstr>Slow shaper – simulation (1-200 fC)</vt:lpstr>
      <vt:lpstr>Analogue readout</vt:lpstr>
      <vt:lpstr>Digital readout</vt:lpstr>
      <vt:lpstr>Fast branch – trigger output</vt:lpstr>
      <vt:lpstr>ASTRA layout</vt:lpstr>
      <vt:lpstr>ASTRA specifications</vt:lpstr>
      <vt:lpstr>ASTRA first measurements</vt:lpstr>
      <vt:lpstr>ASTRA testboard and DAQ (INFN Perugia)</vt:lpstr>
      <vt:lpstr>ASTRA-32 with monolithic Si-Strips</vt:lpstr>
      <vt:lpstr>IV curve</vt:lpstr>
      <vt:lpstr>Front-end response</vt:lpstr>
      <vt:lpstr>Front-end linearity</vt:lpstr>
      <vt:lpstr>Analogue readout with 90Sr</vt:lpstr>
      <vt:lpstr>ASTRA-64</vt:lpstr>
      <vt:lpstr>ASTRA-64 v2</vt:lpstr>
      <vt:lpstr>Summary and outlook</vt:lpstr>
      <vt:lpstr>Presentazione standard di PowerPoint</vt:lpstr>
      <vt:lpstr>Backup slides</vt:lpstr>
      <vt:lpstr>IDE1140 ASIC</vt:lpstr>
      <vt:lpstr>Edge and back structures</vt:lpstr>
      <vt:lpstr>Shaper – response (1-200 fC)</vt:lpstr>
      <vt:lpstr>ENC vs Cin</vt:lpstr>
      <vt:lpstr>Noise – Peaking Time optimum</vt:lpstr>
      <vt:lpstr>Test pulse injection circuit</vt:lpstr>
      <vt:lpstr>Baseline Holder circuit</vt:lpstr>
      <vt:lpstr>Hysteresis discriminator</vt:lpstr>
      <vt:lpstr>Test pulse simulation</vt:lpstr>
      <vt:lpstr>Analogue readout</vt:lpstr>
      <vt:lpstr>ASTRA-64 architecture</vt:lpstr>
      <vt:lpstr>ASTRA-64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</dc:creator>
  <cp:lastModifiedBy>Fabio Cossio</cp:lastModifiedBy>
  <cp:revision>584</cp:revision>
  <dcterms:created xsi:type="dcterms:W3CDTF">2020-03-30T21:39:34Z</dcterms:created>
  <dcterms:modified xsi:type="dcterms:W3CDTF">2023-06-14T08:54:20Z</dcterms:modified>
</cp:coreProperties>
</file>