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25"/>
  </p:notesMasterIdLst>
  <p:sldIdLst>
    <p:sldId id="256" r:id="rId2"/>
    <p:sldId id="425" r:id="rId3"/>
    <p:sldId id="298" r:id="rId4"/>
    <p:sldId id="297" r:id="rId5"/>
    <p:sldId id="299" r:id="rId6"/>
    <p:sldId id="300" r:id="rId7"/>
    <p:sldId id="303" r:id="rId8"/>
    <p:sldId id="448" r:id="rId9"/>
    <p:sldId id="503" r:id="rId10"/>
    <p:sldId id="305" r:id="rId11"/>
    <p:sldId id="444" r:id="rId12"/>
    <p:sldId id="501" r:id="rId13"/>
    <p:sldId id="450" r:id="rId14"/>
    <p:sldId id="449" r:id="rId15"/>
    <p:sldId id="506" r:id="rId16"/>
    <p:sldId id="507" r:id="rId17"/>
    <p:sldId id="500" r:id="rId18"/>
    <p:sldId id="492" r:id="rId19"/>
    <p:sldId id="504" r:id="rId20"/>
    <p:sldId id="505" r:id="rId21"/>
    <p:sldId id="495" r:id="rId22"/>
    <p:sldId id="304" r:id="rId23"/>
    <p:sldId id="498"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F7F9"/>
    <a:srgbClr val="3333CC"/>
    <a:srgbClr val="CCFC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Stile chi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889" autoAdjust="0"/>
    <p:restoredTop sz="94704" autoAdjust="0"/>
  </p:normalViewPr>
  <p:slideViewPr>
    <p:cSldViewPr snapToGrid="0">
      <p:cViewPr varScale="1">
        <p:scale>
          <a:sx n="81" d="100"/>
          <a:sy n="81" d="100"/>
        </p:scale>
        <p:origin x="1080" y="5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DAE590-05A4-4E9C-8331-A35B03D90E15}" type="datetimeFigureOut">
              <a:rPr lang="it-IT" smtClean="0"/>
              <a:t>13/06/2023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862AF7-D8A6-4CAC-8065-5C38CDEAE085}" type="slidenum">
              <a:rPr lang="it-IT" smtClean="0"/>
              <a:t>‹N›</a:t>
            </a:fld>
            <a:endParaRPr lang="it-IT"/>
          </a:p>
        </p:txBody>
      </p:sp>
    </p:spTree>
    <p:extLst>
      <p:ext uri="{BB962C8B-B14F-4D97-AF65-F5344CB8AC3E}">
        <p14:creationId xmlns:p14="http://schemas.microsoft.com/office/powerpoint/2010/main" val="1926348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it-IT"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3C9489-CE21-432F-A9A8-237B54BB8B0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776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it-IT" baseline="0" dirty="0"/>
              <a:t>In the plots at the bottom of the slide is reported as an example a comparison of the IV curves of the frontside n sensor nodes and of the frontsdie internal pwell for the TM With 50um pix. Pitch coming from waf. with 100um substrate thickness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it-IT" baseline="0" dirty="0"/>
              <a:t>Black simulation and green exp.</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it-IT" baseline="0" dirty="0"/>
              <a:t>Dip in the curves taken as ref for the PT and full depletion extr.</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it-IT" baseline="0" dirty="0"/>
              <a:t>From CV curves we extracted the Cap values listed in the table with C decr. along With pixel size as well as increasing the frontside nwell bias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it-IT" baseline="0" dirty="0"/>
              <a:t>I will now describe the employed biasing scheme and main characteristics of the laser setup </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it-IT"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3C9489-CE21-432F-A9A8-237B54BB8B0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4695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it-IT"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3C9489-CE21-432F-A9A8-237B54BB8B0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393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it-IT"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3C9489-CE21-432F-A9A8-237B54BB8B0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305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t-IT"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3C9489-CE21-432F-A9A8-237B54BB8B0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79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r>
              <a:rPr lang="it-IT"/>
              <a:t>FEE 2023</a:t>
            </a:r>
            <a:endParaRPr lang="it-IT" dirty="0"/>
          </a:p>
        </p:txBody>
      </p:sp>
      <p:sp>
        <p:nvSpPr>
          <p:cNvPr id="5" name="Footer Placeholder 4"/>
          <p:cNvSpPr>
            <a:spLocks noGrp="1"/>
          </p:cNvSpPr>
          <p:nvPr>
            <p:ph type="ftr" sz="quarter" idx="11"/>
          </p:nvPr>
        </p:nvSpPr>
        <p:spPr/>
        <p:txBody>
          <a:bodyPr/>
          <a:lstStyle/>
          <a:p>
            <a:r>
              <a:rPr lang="it-IT" dirty="0"/>
              <a:t>L. Pancheri</a:t>
            </a:r>
          </a:p>
        </p:txBody>
      </p:sp>
      <p:sp>
        <p:nvSpPr>
          <p:cNvPr id="6" name="Slide Number Placeholder 5"/>
          <p:cNvSpPr>
            <a:spLocks noGrp="1"/>
          </p:cNvSpPr>
          <p:nvPr>
            <p:ph type="sldNum" sz="quarter" idx="12"/>
          </p:nvPr>
        </p:nvSpPr>
        <p:spPr/>
        <p:txBody>
          <a:bodyPr/>
          <a:lstStyle/>
          <a:p>
            <a:fld id="{7FDCFD55-9A89-494E-8818-4FDF2C2CCE20}" type="slidenum">
              <a:rPr lang="it-IT" smtClean="0"/>
              <a:t>‹N›</a:t>
            </a:fld>
            <a:endParaRPr lang="it-IT"/>
          </a:p>
        </p:txBody>
      </p:sp>
    </p:spTree>
    <p:extLst>
      <p:ext uri="{BB962C8B-B14F-4D97-AF65-F5344CB8AC3E}">
        <p14:creationId xmlns:p14="http://schemas.microsoft.com/office/powerpoint/2010/main" val="3541051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r>
              <a:rPr lang="it-IT"/>
              <a:t>FEE 2023</a:t>
            </a:r>
          </a:p>
        </p:txBody>
      </p:sp>
      <p:sp>
        <p:nvSpPr>
          <p:cNvPr id="5" name="Footer Placeholder 4"/>
          <p:cNvSpPr>
            <a:spLocks noGrp="1"/>
          </p:cNvSpPr>
          <p:nvPr>
            <p:ph type="ftr" sz="quarter" idx="11"/>
          </p:nvPr>
        </p:nvSpPr>
        <p:spPr/>
        <p:txBody>
          <a:bodyPr/>
          <a:lstStyle/>
          <a:p>
            <a:r>
              <a:rPr lang="it-IT"/>
              <a:t>L. Pancheri</a:t>
            </a:r>
          </a:p>
        </p:txBody>
      </p:sp>
      <p:sp>
        <p:nvSpPr>
          <p:cNvPr id="6" name="Slide Number Placeholder 5"/>
          <p:cNvSpPr>
            <a:spLocks noGrp="1"/>
          </p:cNvSpPr>
          <p:nvPr>
            <p:ph type="sldNum" sz="quarter" idx="12"/>
          </p:nvPr>
        </p:nvSpPr>
        <p:spPr/>
        <p:txBody>
          <a:bodyPr/>
          <a:lstStyle/>
          <a:p>
            <a:fld id="{7FDCFD55-9A89-494E-8818-4FDF2C2CCE20}" type="slidenum">
              <a:rPr lang="it-IT" smtClean="0"/>
              <a:t>‹N›</a:t>
            </a:fld>
            <a:endParaRPr lang="it-IT"/>
          </a:p>
        </p:txBody>
      </p:sp>
    </p:spTree>
    <p:extLst>
      <p:ext uri="{BB962C8B-B14F-4D97-AF65-F5344CB8AC3E}">
        <p14:creationId xmlns:p14="http://schemas.microsoft.com/office/powerpoint/2010/main" val="3172639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r>
              <a:rPr lang="it-IT"/>
              <a:t>FEE 2023</a:t>
            </a:r>
            <a:endParaRPr lang="it-IT" dirty="0"/>
          </a:p>
        </p:txBody>
      </p:sp>
      <p:sp>
        <p:nvSpPr>
          <p:cNvPr id="5" name="Footer Placeholder 4"/>
          <p:cNvSpPr>
            <a:spLocks noGrp="1"/>
          </p:cNvSpPr>
          <p:nvPr>
            <p:ph type="ftr" sz="quarter" idx="11"/>
          </p:nvPr>
        </p:nvSpPr>
        <p:spPr/>
        <p:txBody>
          <a:bodyPr/>
          <a:lstStyle/>
          <a:p>
            <a:r>
              <a:rPr lang="it-IT"/>
              <a:t>L. Pancheri</a:t>
            </a:r>
          </a:p>
        </p:txBody>
      </p:sp>
      <p:sp>
        <p:nvSpPr>
          <p:cNvPr id="6" name="Slide Number Placeholder 5"/>
          <p:cNvSpPr>
            <a:spLocks noGrp="1"/>
          </p:cNvSpPr>
          <p:nvPr>
            <p:ph type="sldNum" sz="quarter" idx="12"/>
          </p:nvPr>
        </p:nvSpPr>
        <p:spPr/>
        <p:txBody>
          <a:bodyPr/>
          <a:lstStyle/>
          <a:p>
            <a:fld id="{7FDCFD55-9A89-494E-8818-4FDF2C2CCE20}" type="slidenum">
              <a:rPr lang="it-IT" smtClean="0"/>
              <a:t>‹N›</a:t>
            </a:fld>
            <a:endParaRPr lang="it-IT"/>
          </a:p>
        </p:txBody>
      </p:sp>
    </p:spTree>
    <p:extLst>
      <p:ext uri="{BB962C8B-B14F-4D97-AF65-F5344CB8AC3E}">
        <p14:creationId xmlns:p14="http://schemas.microsoft.com/office/powerpoint/2010/main" val="233604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27200" y="152401"/>
            <a:ext cx="9855200" cy="457200"/>
          </a:xfrm>
        </p:spPr>
        <p:txBody>
          <a:bodyPr/>
          <a:lstStyle>
            <a:lvl1pPr>
              <a:defRPr sz="3200" b="1"/>
            </a:lvl1pPr>
          </a:lstStyle>
          <a:p>
            <a:r>
              <a:rPr lang="en-US" dirty="0"/>
              <a:t>Click to edit Master title style</a:t>
            </a:r>
            <a:endParaRPr lang="it-IT" dirty="0"/>
          </a:p>
        </p:txBody>
      </p:sp>
      <p:sp>
        <p:nvSpPr>
          <p:cNvPr id="6" name="Slide Number Placeholder 5"/>
          <p:cNvSpPr>
            <a:spLocks noGrp="1"/>
          </p:cNvSpPr>
          <p:nvPr>
            <p:ph type="sldNum" sz="quarter" idx="12"/>
          </p:nvPr>
        </p:nvSpPr>
        <p:spPr>
          <a:xfrm>
            <a:off x="10922000" y="6477001"/>
            <a:ext cx="1117600" cy="380999"/>
          </a:xfrm>
        </p:spPr>
        <p:txBody>
          <a:bodyPr/>
          <a:lstStyle>
            <a:lvl1pPr>
              <a:defRPr/>
            </a:lvl1pPr>
          </a:lstStyle>
          <a:p>
            <a:fld id="{E4558CD9-D08B-4AFC-BFF0-B79549EEBA6E}" type="slidenum">
              <a:rPr lang="it-IT"/>
              <a:pPr/>
              <a:t>‹N›</a:t>
            </a:fld>
            <a:endParaRPr lang="it-IT" dirty="0"/>
          </a:p>
        </p:txBody>
      </p:sp>
      <p:sp>
        <p:nvSpPr>
          <p:cNvPr id="4" name="Date Placeholder 3">
            <a:extLst>
              <a:ext uri="{FF2B5EF4-FFF2-40B4-BE49-F238E27FC236}">
                <a16:creationId xmlns:a16="http://schemas.microsoft.com/office/drawing/2014/main" id="{DD2B9385-B306-4077-B82B-D76A8BC47558}"/>
              </a:ext>
            </a:extLst>
          </p:cNvPr>
          <p:cNvSpPr>
            <a:spLocks noGrp="1"/>
          </p:cNvSpPr>
          <p:nvPr>
            <p:ph type="dt" sz="half" idx="10"/>
          </p:nvPr>
        </p:nvSpPr>
        <p:spPr>
          <a:xfrm>
            <a:off x="416171" y="6488230"/>
            <a:ext cx="2743200" cy="365125"/>
          </a:xfrm>
        </p:spPr>
        <p:txBody>
          <a:bodyPr/>
          <a:lstStyle>
            <a:lvl1pPr>
              <a:defRPr sz="1200">
                <a:solidFill>
                  <a:schemeClr val="bg1">
                    <a:lumMod val="65000"/>
                  </a:schemeClr>
                </a:solidFill>
              </a:defRPr>
            </a:lvl1pPr>
          </a:lstStyle>
          <a:p>
            <a:pPr defTabSz="914400">
              <a:defRPr/>
            </a:pPr>
            <a:r>
              <a:rPr lang="it-IT"/>
              <a:t>FEE 2023</a:t>
            </a:r>
            <a:endParaRPr lang="it-IT" dirty="0"/>
          </a:p>
        </p:txBody>
      </p:sp>
      <p:sp>
        <p:nvSpPr>
          <p:cNvPr id="5" name="Footer Placeholder 4">
            <a:extLst>
              <a:ext uri="{FF2B5EF4-FFF2-40B4-BE49-F238E27FC236}">
                <a16:creationId xmlns:a16="http://schemas.microsoft.com/office/drawing/2014/main" id="{BAC5929A-A4D7-4D48-ADEC-EFB5F99D76BE}"/>
              </a:ext>
            </a:extLst>
          </p:cNvPr>
          <p:cNvSpPr>
            <a:spLocks noGrp="1"/>
          </p:cNvSpPr>
          <p:nvPr>
            <p:ph type="ftr" sz="quarter" idx="11"/>
          </p:nvPr>
        </p:nvSpPr>
        <p:spPr>
          <a:xfrm>
            <a:off x="4038600" y="6488230"/>
            <a:ext cx="4114800" cy="365125"/>
          </a:xfrm>
        </p:spPr>
        <p:txBody>
          <a:bodyPr/>
          <a:lstStyle>
            <a:lvl1pPr>
              <a:defRPr sz="1200" cap="none">
                <a:solidFill>
                  <a:schemeClr val="bg1">
                    <a:lumMod val="65000"/>
                  </a:schemeClr>
                </a:solidFill>
              </a:defRPr>
            </a:lvl1pPr>
          </a:lstStyle>
          <a:p>
            <a:pPr defTabSz="914400">
              <a:defRPr/>
            </a:pPr>
            <a:r>
              <a:rPr lang="pt-BR" dirty="0"/>
              <a:t>L. Pancheri</a:t>
            </a:r>
            <a:endParaRPr lang="it-IT" dirty="0"/>
          </a:p>
        </p:txBody>
      </p:sp>
    </p:spTree>
    <p:extLst>
      <p:ext uri="{BB962C8B-B14F-4D97-AF65-F5344CB8AC3E}">
        <p14:creationId xmlns:p14="http://schemas.microsoft.com/office/powerpoint/2010/main" val="1344587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16171" y="6488230"/>
            <a:ext cx="2743200" cy="365125"/>
          </a:xfrm>
        </p:spPr>
        <p:txBody>
          <a:bodyPr/>
          <a:lstStyle>
            <a:lvl1pPr>
              <a:defRPr sz="1200">
                <a:solidFill>
                  <a:schemeClr val="bg1">
                    <a:lumMod val="65000"/>
                  </a:schemeClr>
                </a:solidFill>
              </a:defRPr>
            </a:lvl1pPr>
          </a:lstStyle>
          <a:p>
            <a:pPr defTabSz="914400">
              <a:defRPr/>
            </a:pPr>
            <a:r>
              <a:rPr lang="it-IT"/>
              <a:t>FEE 2023</a:t>
            </a:r>
            <a:endParaRPr lang="it-IT" dirty="0"/>
          </a:p>
        </p:txBody>
      </p:sp>
      <p:sp>
        <p:nvSpPr>
          <p:cNvPr id="5" name="Footer Placeholder 4"/>
          <p:cNvSpPr>
            <a:spLocks noGrp="1"/>
          </p:cNvSpPr>
          <p:nvPr>
            <p:ph type="ftr" sz="quarter" idx="11"/>
          </p:nvPr>
        </p:nvSpPr>
        <p:spPr/>
        <p:txBody>
          <a:bodyPr/>
          <a:lstStyle>
            <a:lvl1pPr>
              <a:defRPr sz="1200" cap="none">
                <a:solidFill>
                  <a:schemeClr val="bg1">
                    <a:lumMod val="65000"/>
                  </a:schemeClr>
                </a:solidFill>
              </a:defRPr>
            </a:lvl1pPr>
          </a:lstStyle>
          <a:p>
            <a:pPr defTabSz="914400">
              <a:defRPr/>
            </a:pPr>
            <a:r>
              <a:rPr lang="pt-BR" dirty="0"/>
              <a:t>L. Pancheri</a:t>
            </a:r>
            <a:endParaRPr lang="it-IT" dirty="0"/>
          </a:p>
        </p:txBody>
      </p:sp>
      <p:sp>
        <p:nvSpPr>
          <p:cNvPr id="6" name="Slide Number Placeholder 5"/>
          <p:cNvSpPr>
            <a:spLocks noGrp="1"/>
          </p:cNvSpPr>
          <p:nvPr>
            <p:ph type="sldNum" sz="quarter" idx="12"/>
          </p:nvPr>
        </p:nvSpPr>
        <p:spPr/>
        <p:txBody>
          <a:bodyPr/>
          <a:lstStyle>
            <a:lvl1pPr>
              <a:defRPr sz="1200">
                <a:solidFill>
                  <a:schemeClr val="bg1">
                    <a:lumMod val="65000"/>
                  </a:schemeClr>
                </a:solidFill>
              </a:defRPr>
            </a:lvl1pPr>
          </a:lstStyle>
          <a:p>
            <a:pPr defTabSz="914400">
              <a:defRPr/>
            </a:pPr>
            <a:fld id="{D4E69C88-7AD1-43AC-AA37-8F72CB02D15F}" type="slidenum">
              <a:rPr lang="it-IT" smtClean="0"/>
              <a:pPr defTabSz="914400">
                <a:defRPr/>
              </a:pPr>
              <a:t>‹N›</a:t>
            </a:fld>
            <a:endParaRPr lang="it-IT" dirty="0"/>
          </a:p>
        </p:txBody>
      </p:sp>
    </p:spTree>
    <p:extLst>
      <p:ext uri="{BB962C8B-B14F-4D97-AF65-F5344CB8AC3E}">
        <p14:creationId xmlns:p14="http://schemas.microsoft.com/office/powerpoint/2010/main" val="657337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a:xfrm>
            <a:off x="416171" y="6488230"/>
            <a:ext cx="2743200" cy="365125"/>
          </a:xfrm>
        </p:spPr>
        <p:txBody>
          <a:bodyPr/>
          <a:lstStyle>
            <a:lvl1pPr>
              <a:defRPr/>
            </a:lvl1pPr>
          </a:lstStyle>
          <a:p>
            <a:r>
              <a:rPr lang="it-IT"/>
              <a:t>FEE 2023</a:t>
            </a:r>
            <a:endParaRPr lang="it-IT" dirty="0"/>
          </a:p>
        </p:txBody>
      </p:sp>
      <p:sp>
        <p:nvSpPr>
          <p:cNvPr id="5" name="Footer Placeholder 4"/>
          <p:cNvSpPr>
            <a:spLocks noGrp="1"/>
          </p:cNvSpPr>
          <p:nvPr>
            <p:ph type="ftr" sz="quarter" idx="11"/>
          </p:nvPr>
        </p:nvSpPr>
        <p:spPr>
          <a:xfrm>
            <a:off x="4580878" y="6488230"/>
            <a:ext cx="3320248" cy="365125"/>
          </a:xfrm>
        </p:spPr>
        <p:txBody>
          <a:bodyPr/>
          <a:lstStyle>
            <a:lvl1pPr>
              <a:defRPr/>
            </a:lvl1pPr>
          </a:lstStyle>
          <a:p>
            <a:r>
              <a:rPr lang="it-IT"/>
              <a:t>L. Pancheri</a:t>
            </a:r>
            <a:endParaRPr lang="it-IT" dirty="0"/>
          </a:p>
        </p:txBody>
      </p:sp>
      <p:sp>
        <p:nvSpPr>
          <p:cNvPr id="6" name="Slide Number Placeholder 5"/>
          <p:cNvSpPr>
            <a:spLocks noGrp="1"/>
          </p:cNvSpPr>
          <p:nvPr>
            <p:ph type="sldNum" sz="quarter" idx="12"/>
          </p:nvPr>
        </p:nvSpPr>
        <p:spPr/>
        <p:txBody>
          <a:bodyPr/>
          <a:lstStyle/>
          <a:p>
            <a:fld id="{7FDCFD55-9A89-494E-8818-4FDF2C2CCE20}" type="slidenum">
              <a:rPr lang="it-IT" smtClean="0"/>
              <a:t>‹N›</a:t>
            </a:fld>
            <a:endParaRPr lang="it-IT"/>
          </a:p>
        </p:txBody>
      </p:sp>
      <p:sp>
        <p:nvSpPr>
          <p:cNvPr id="7" name="Rettangolo 6">
            <a:extLst>
              <a:ext uri="{FF2B5EF4-FFF2-40B4-BE49-F238E27FC236}">
                <a16:creationId xmlns:a16="http://schemas.microsoft.com/office/drawing/2014/main" id="{218A8317-C7E3-450E-9B10-58B66EC04ACC}"/>
              </a:ext>
            </a:extLst>
          </p:cNvPr>
          <p:cNvSpPr/>
          <p:nvPr userDrawn="1"/>
        </p:nvSpPr>
        <p:spPr>
          <a:xfrm>
            <a:off x="0" y="0"/>
            <a:ext cx="12192000" cy="681038"/>
          </a:xfrm>
          <a:prstGeom prst="rect">
            <a:avLst/>
          </a:prstGeom>
          <a:gradFill flip="none" rotWithShape="1">
            <a:gsLst>
              <a:gs pos="0">
                <a:schemeClr val="bg1"/>
              </a:gs>
              <a:gs pos="50000">
                <a:srgbClr val="CCFCFB"/>
              </a:gs>
              <a:gs pos="100000">
                <a:srgbClr val="CCFCFB">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8" name="Title Placeholder 1">
            <a:extLst>
              <a:ext uri="{FF2B5EF4-FFF2-40B4-BE49-F238E27FC236}">
                <a16:creationId xmlns:a16="http://schemas.microsoft.com/office/drawing/2014/main" id="{C6B22999-32C8-4A9A-BCD8-D8CE68E796A6}"/>
              </a:ext>
            </a:extLst>
          </p:cNvPr>
          <p:cNvSpPr>
            <a:spLocks noGrp="1"/>
          </p:cNvSpPr>
          <p:nvPr>
            <p:ph type="title"/>
          </p:nvPr>
        </p:nvSpPr>
        <p:spPr>
          <a:xfrm>
            <a:off x="0" y="-1"/>
            <a:ext cx="12192000" cy="681038"/>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Tree>
    <p:extLst>
      <p:ext uri="{BB962C8B-B14F-4D97-AF65-F5344CB8AC3E}">
        <p14:creationId xmlns:p14="http://schemas.microsoft.com/office/powerpoint/2010/main" val="2664303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r>
              <a:rPr lang="it-IT"/>
              <a:t>FEE 2023</a:t>
            </a:r>
          </a:p>
        </p:txBody>
      </p:sp>
      <p:sp>
        <p:nvSpPr>
          <p:cNvPr id="5" name="Footer Placeholder 4"/>
          <p:cNvSpPr>
            <a:spLocks noGrp="1"/>
          </p:cNvSpPr>
          <p:nvPr>
            <p:ph type="ftr" sz="quarter" idx="11"/>
          </p:nvPr>
        </p:nvSpPr>
        <p:spPr/>
        <p:txBody>
          <a:bodyPr/>
          <a:lstStyle/>
          <a:p>
            <a:r>
              <a:rPr lang="it-IT"/>
              <a:t>L. Pancheri</a:t>
            </a:r>
          </a:p>
        </p:txBody>
      </p:sp>
      <p:sp>
        <p:nvSpPr>
          <p:cNvPr id="6" name="Slide Number Placeholder 5"/>
          <p:cNvSpPr>
            <a:spLocks noGrp="1"/>
          </p:cNvSpPr>
          <p:nvPr>
            <p:ph type="sldNum" sz="quarter" idx="12"/>
          </p:nvPr>
        </p:nvSpPr>
        <p:spPr/>
        <p:txBody>
          <a:bodyPr/>
          <a:lstStyle/>
          <a:p>
            <a:fld id="{7FDCFD55-9A89-494E-8818-4FDF2C2CCE20}" type="slidenum">
              <a:rPr lang="it-IT" smtClean="0"/>
              <a:t>‹N›</a:t>
            </a:fld>
            <a:endParaRPr lang="it-IT"/>
          </a:p>
        </p:txBody>
      </p:sp>
    </p:spTree>
    <p:extLst>
      <p:ext uri="{BB962C8B-B14F-4D97-AF65-F5344CB8AC3E}">
        <p14:creationId xmlns:p14="http://schemas.microsoft.com/office/powerpoint/2010/main" val="148131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r>
              <a:rPr lang="it-IT"/>
              <a:t>FEE 2023</a:t>
            </a:r>
          </a:p>
        </p:txBody>
      </p:sp>
      <p:sp>
        <p:nvSpPr>
          <p:cNvPr id="6" name="Footer Placeholder 5"/>
          <p:cNvSpPr>
            <a:spLocks noGrp="1"/>
          </p:cNvSpPr>
          <p:nvPr>
            <p:ph type="ftr" sz="quarter" idx="11"/>
          </p:nvPr>
        </p:nvSpPr>
        <p:spPr/>
        <p:txBody>
          <a:bodyPr/>
          <a:lstStyle/>
          <a:p>
            <a:r>
              <a:rPr lang="it-IT"/>
              <a:t>L. Pancheri</a:t>
            </a:r>
          </a:p>
        </p:txBody>
      </p:sp>
      <p:sp>
        <p:nvSpPr>
          <p:cNvPr id="7" name="Slide Number Placeholder 6"/>
          <p:cNvSpPr>
            <a:spLocks noGrp="1"/>
          </p:cNvSpPr>
          <p:nvPr>
            <p:ph type="sldNum" sz="quarter" idx="12"/>
          </p:nvPr>
        </p:nvSpPr>
        <p:spPr/>
        <p:txBody>
          <a:bodyPr/>
          <a:lstStyle/>
          <a:p>
            <a:fld id="{7FDCFD55-9A89-494E-8818-4FDF2C2CCE20}" type="slidenum">
              <a:rPr lang="it-IT" smtClean="0"/>
              <a:t>‹N›</a:t>
            </a:fld>
            <a:endParaRPr lang="it-IT"/>
          </a:p>
        </p:txBody>
      </p:sp>
    </p:spTree>
    <p:extLst>
      <p:ext uri="{BB962C8B-B14F-4D97-AF65-F5344CB8AC3E}">
        <p14:creationId xmlns:p14="http://schemas.microsoft.com/office/powerpoint/2010/main" val="577797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r>
              <a:rPr lang="it-IT"/>
              <a:t>FEE 2023</a:t>
            </a:r>
          </a:p>
        </p:txBody>
      </p:sp>
      <p:sp>
        <p:nvSpPr>
          <p:cNvPr id="8" name="Footer Placeholder 7"/>
          <p:cNvSpPr>
            <a:spLocks noGrp="1"/>
          </p:cNvSpPr>
          <p:nvPr>
            <p:ph type="ftr" sz="quarter" idx="11"/>
          </p:nvPr>
        </p:nvSpPr>
        <p:spPr/>
        <p:txBody>
          <a:bodyPr/>
          <a:lstStyle/>
          <a:p>
            <a:r>
              <a:rPr lang="it-IT"/>
              <a:t>L. Pancheri</a:t>
            </a:r>
          </a:p>
        </p:txBody>
      </p:sp>
      <p:sp>
        <p:nvSpPr>
          <p:cNvPr id="9" name="Slide Number Placeholder 8"/>
          <p:cNvSpPr>
            <a:spLocks noGrp="1"/>
          </p:cNvSpPr>
          <p:nvPr>
            <p:ph type="sldNum" sz="quarter" idx="12"/>
          </p:nvPr>
        </p:nvSpPr>
        <p:spPr/>
        <p:txBody>
          <a:bodyPr/>
          <a:lstStyle/>
          <a:p>
            <a:fld id="{7FDCFD55-9A89-494E-8818-4FDF2C2CCE20}" type="slidenum">
              <a:rPr lang="it-IT" smtClean="0"/>
              <a:t>‹N›</a:t>
            </a:fld>
            <a:endParaRPr lang="it-IT"/>
          </a:p>
        </p:txBody>
      </p:sp>
    </p:spTree>
    <p:extLst>
      <p:ext uri="{BB962C8B-B14F-4D97-AF65-F5344CB8AC3E}">
        <p14:creationId xmlns:p14="http://schemas.microsoft.com/office/powerpoint/2010/main" val="457963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r>
              <a:rPr lang="it-IT"/>
              <a:t>FEE 2023</a:t>
            </a:r>
          </a:p>
        </p:txBody>
      </p:sp>
      <p:sp>
        <p:nvSpPr>
          <p:cNvPr id="4" name="Footer Placeholder 3"/>
          <p:cNvSpPr>
            <a:spLocks noGrp="1"/>
          </p:cNvSpPr>
          <p:nvPr>
            <p:ph type="ftr" sz="quarter" idx="11"/>
          </p:nvPr>
        </p:nvSpPr>
        <p:spPr/>
        <p:txBody>
          <a:bodyPr/>
          <a:lstStyle/>
          <a:p>
            <a:r>
              <a:rPr lang="it-IT"/>
              <a:t>L. Pancheri</a:t>
            </a:r>
          </a:p>
        </p:txBody>
      </p:sp>
      <p:sp>
        <p:nvSpPr>
          <p:cNvPr id="5" name="Slide Number Placeholder 4"/>
          <p:cNvSpPr>
            <a:spLocks noGrp="1"/>
          </p:cNvSpPr>
          <p:nvPr>
            <p:ph type="sldNum" sz="quarter" idx="12"/>
          </p:nvPr>
        </p:nvSpPr>
        <p:spPr/>
        <p:txBody>
          <a:bodyPr/>
          <a:lstStyle/>
          <a:p>
            <a:fld id="{7FDCFD55-9A89-494E-8818-4FDF2C2CCE20}" type="slidenum">
              <a:rPr lang="it-IT" smtClean="0"/>
              <a:t>‹N›</a:t>
            </a:fld>
            <a:endParaRPr lang="it-IT"/>
          </a:p>
        </p:txBody>
      </p:sp>
    </p:spTree>
    <p:extLst>
      <p:ext uri="{BB962C8B-B14F-4D97-AF65-F5344CB8AC3E}">
        <p14:creationId xmlns:p14="http://schemas.microsoft.com/office/powerpoint/2010/main" val="1934827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it-IT"/>
              <a:t>FEE 2023</a:t>
            </a:r>
          </a:p>
        </p:txBody>
      </p:sp>
      <p:sp>
        <p:nvSpPr>
          <p:cNvPr id="3" name="Footer Placeholder 2"/>
          <p:cNvSpPr>
            <a:spLocks noGrp="1"/>
          </p:cNvSpPr>
          <p:nvPr>
            <p:ph type="ftr" sz="quarter" idx="11"/>
          </p:nvPr>
        </p:nvSpPr>
        <p:spPr/>
        <p:txBody>
          <a:bodyPr/>
          <a:lstStyle/>
          <a:p>
            <a:r>
              <a:rPr lang="it-IT"/>
              <a:t>L. Pancheri</a:t>
            </a:r>
          </a:p>
        </p:txBody>
      </p:sp>
      <p:sp>
        <p:nvSpPr>
          <p:cNvPr id="4" name="Slide Number Placeholder 3"/>
          <p:cNvSpPr>
            <a:spLocks noGrp="1"/>
          </p:cNvSpPr>
          <p:nvPr>
            <p:ph type="sldNum" sz="quarter" idx="12"/>
          </p:nvPr>
        </p:nvSpPr>
        <p:spPr/>
        <p:txBody>
          <a:bodyPr/>
          <a:lstStyle/>
          <a:p>
            <a:fld id="{7FDCFD55-9A89-494E-8818-4FDF2C2CCE20}" type="slidenum">
              <a:rPr lang="it-IT" smtClean="0"/>
              <a:t>‹N›</a:t>
            </a:fld>
            <a:endParaRPr lang="it-IT"/>
          </a:p>
        </p:txBody>
      </p:sp>
    </p:spTree>
    <p:extLst>
      <p:ext uri="{BB962C8B-B14F-4D97-AF65-F5344CB8AC3E}">
        <p14:creationId xmlns:p14="http://schemas.microsoft.com/office/powerpoint/2010/main" val="3392981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r>
              <a:rPr lang="it-IT"/>
              <a:t>FEE 2023</a:t>
            </a:r>
          </a:p>
        </p:txBody>
      </p:sp>
      <p:sp>
        <p:nvSpPr>
          <p:cNvPr id="6" name="Footer Placeholder 5"/>
          <p:cNvSpPr>
            <a:spLocks noGrp="1"/>
          </p:cNvSpPr>
          <p:nvPr>
            <p:ph type="ftr" sz="quarter" idx="11"/>
          </p:nvPr>
        </p:nvSpPr>
        <p:spPr/>
        <p:txBody>
          <a:bodyPr/>
          <a:lstStyle/>
          <a:p>
            <a:r>
              <a:rPr lang="it-IT"/>
              <a:t>L. Pancheri</a:t>
            </a:r>
          </a:p>
        </p:txBody>
      </p:sp>
      <p:sp>
        <p:nvSpPr>
          <p:cNvPr id="7" name="Slide Number Placeholder 6"/>
          <p:cNvSpPr>
            <a:spLocks noGrp="1"/>
          </p:cNvSpPr>
          <p:nvPr>
            <p:ph type="sldNum" sz="quarter" idx="12"/>
          </p:nvPr>
        </p:nvSpPr>
        <p:spPr/>
        <p:txBody>
          <a:bodyPr/>
          <a:lstStyle/>
          <a:p>
            <a:fld id="{7FDCFD55-9A89-494E-8818-4FDF2C2CCE20}" type="slidenum">
              <a:rPr lang="it-IT" smtClean="0"/>
              <a:t>‹N›</a:t>
            </a:fld>
            <a:endParaRPr lang="it-IT"/>
          </a:p>
        </p:txBody>
      </p:sp>
    </p:spTree>
    <p:extLst>
      <p:ext uri="{BB962C8B-B14F-4D97-AF65-F5344CB8AC3E}">
        <p14:creationId xmlns:p14="http://schemas.microsoft.com/office/powerpoint/2010/main" val="3036835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r>
              <a:rPr lang="it-IT"/>
              <a:t>FEE 2023</a:t>
            </a:r>
          </a:p>
        </p:txBody>
      </p:sp>
      <p:sp>
        <p:nvSpPr>
          <p:cNvPr id="6" name="Footer Placeholder 5"/>
          <p:cNvSpPr>
            <a:spLocks noGrp="1"/>
          </p:cNvSpPr>
          <p:nvPr>
            <p:ph type="ftr" sz="quarter" idx="11"/>
          </p:nvPr>
        </p:nvSpPr>
        <p:spPr/>
        <p:txBody>
          <a:bodyPr/>
          <a:lstStyle/>
          <a:p>
            <a:r>
              <a:rPr lang="it-IT"/>
              <a:t>L. Pancheri</a:t>
            </a:r>
          </a:p>
        </p:txBody>
      </p:sp>
      <p:sp>
        <p:nvSpPr>
          <p:cNvPr id="7" name="Slide Number Placeholder 6"/>
          <p:cNvSpPr>
            <a:spLocks noGrp="1"/>
          </p:cNvSpPr>
          <p:nvPr>
            <p:ph type="sldNum" sz="quarter" idx="12"/>
          </p:nvPr>
        </p:nvSpPr>
        <p:spPr/>
        <p:txBody>
          <a:bodyPr/>
          <a:lstStyle/>
          <a:p>
            <a:fld id="{7FDCFD55-9A89-494E-8818-4FDF2C2CCE20}" type="slidenum">
              <a:rPr lang="it-IT" smtClean="0"/>
              <a:t>‹N›</a:t>
            </a:fld>
            <a:endParaRPr lang="it-IT"/>
          </a:p>
        </p:txBody>
      </p:sp>
    </p:spTree>
    <p:extLst>
      <p:ext uri="{BB962C8B-B14F-4D97-AF65-F5344CB8AC3E}">
        <p14:creationId xmlns:p14="http://schemas.microsoft.com/office/powerpoint/2010/main" val="2563124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E54AA027-339E-4988-8AF3-A52140E6D61F}"/>
              </a:ext>
            </a:extLst>
          </p:cNvPr>
          <p:cNvSpPr/>
          <p:nvPr userDrawn="1"/>
        </p:nvSpPr>
        <p:spPr>
          <a:xfrm>
            <a:off x="0" y="0"/>
            <a:ext cx="12192000" cy="681038"/>
          </a:xfrm>
          <a:prstGeom prst="rect">
            <a:avLst/>
          </a:prstGeom>
          <a:gradFill flip="none" rotWithShape="1">
            <a:gsLst>
              <a:gs pos="0">
                <a:schemeClr val="bg1"/>
              </a:gs>
              <a:gs pos="50000">
                <a:srgbClr val="CCFCFB"/>
              </a:gs>
              <a:gs pos="100000">
                <a:srgbClr val="CCFCFB">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le Placeholder 1"/>
          <p:cNvSpPr>
            <a:spLocks noGrp="1"/>
          </p:cNvSpPr>
          <p:nvPr>
            <p:ph type="title"/>
          </p:nvPr>
        </p:nvSpPr>
        <p:spPr>
          <a:xfrm>
            <a:off x="0" y="0"/>
            <a:ext cx="12192000" cy="681038"/>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072662"/>
            <a:ext cx="10515600" cy="5104301"/>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416171" y="648823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a:t>FEE 2023</a:t>
            </a:r>
            <a:endParaRPr lang="it-IT" dirty="0"/>
          </a:p>
        </p:txBody>
      </p:sp>
      <p:sp>
        <p:nvSpPr>
          <p:cNvPr id="5" name="Footer Placeholder 4"/>
          <p:cNvSpPr>
            <a:spLocks noGrp="1"/>
          </p:cNvSpPr>
          <p:nvPr>
            <p:ph type="ftr" sz="quarter" idx="3"/>
          </p:nvPr>
        </p:nvSpPr>
        <p:spPr>
          <a:xfrm>
            <a:off x="4038600" y="648823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L. Pancheri</a:t>
            </a:r>
            <a:endParaRPr lang="it-IT" dirty="0"/>
          </a:p>
        </p:txBody>
      </p:sp>
      <p:sp>
        <p:nvSpPr>
          <p:cNvPr id="6" name="Slide Number Placeholder 5"/>
          <p:cNvSpPr>
            <a:spLocks noGrp="1"/>
          </p:cNvSpPr>
          <p:nvPr>
            <p:ph type="sldNum" sz="quarter" idx="4"/>
          </p:nvPr>
        </p:nvSpPr>
        <p:spPr>
          <a:xfrm>
            <a:off x="9234857" y="648823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CFD55-9A89-494E-8818-4FDF2C2CCE20}" type="slidenum">
              <a:rPr lang="it-IT" smtClean="0"/>
              <a:t>‹N›</a:t>
            </a:fld>
            <a:endParaRPr lang="it-IT" dirty="0"/>
          </a:p>
        </p:txBody>
      </p:sp>
    </p:spTree>
    <p:extLst>
      <p:ext uri="{BB962C8B-B14F-4D97-AF65-F5344CB8AC3E}">
        <p14:creationId xmlns:p14="http://schemas.microsoft.com/office/powerpoint/2010/main" val="19728715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tiff"/><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3" Type="http://schemas.openxmlformats.org/officeDocument/2006/relationships/image" Target="../media/image41.png"/><Relationship Id="rId3" Type="http://schemas.openxmlformats.org/officeDocument/2006/relationships/image" Target="../media/image17.png"/><Relationship Id="rId12"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21.png"/><Relationship Id="rId5" Type="http://schemas.openxmlformats.org/officeDocument/2006/relationships/image" Target="../media/image19.png"/><Relationship Id="rId10" Type="http://schemas.openxmlformats.org/officeDocument/2006/relationships/image" Target="../media/image39.png"/><Relationship Id="rId4" Type="http://schemas.openxmlformats.org/officeDocument/2006/relationships/image" Target="../media/image18.pn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7C88EA-AFE0-418E-B1D6-7BF109F54B85}"/>
              </a:ext>
            </a:extLst>
          </p:cNvPr>
          <p:cNvSpPr>
            <a:spLocks noGrp="1"/>
          </p:cNvSpPr>
          <p:nvPr>
            <p:ph type="ctrTitle"/>
          </p:nvPr>
        </p:nvSpPr>
        <p:spPr>
          <a:xfrm>
            <a:off x="1194318" y="1114156"/>
            <a:ext cx="9778481" cy="1128377"/>
          </a:xfrm>
        </p:spPr>
        <p:txBody>
          <a:bodyPr>
            <a:noAutofit/>
          </a:bodyPr>
          <a:lstStyle/>
          <a:p>
            <a:r>
              <a:rPr lang="en-US" sz="4400" dirty="0"/>
              <a:t>Results for the ARCADIA sensors </a:t>
            </a:r>
            <a:br>
              <a:rPr lang="en-US" sz="4400" dirty="0"/>
            </a:br>
            <a:r>
              <a:rPr lang="en-US" sz="4400" dirty="0"/>
              <a:t>in 110 nm CMOS technology</a:t>
            </a:r>
          </a:p>
        </p:txBody>
      </p:sp>
      <p:sp>
        <p:nvSpPr>
          <p:cNvPr id="3" name="Sottotitolo 2">
            <a:extLst>
              <a:ext uri="{FF2B5EF4-FFF2-40B4-BE49-F238E27FC236}">
                <a16:creationId xmlns:a16="http://schemas.microsoft.com/office/drawing/2014/main" id="{724BD802-FCBD-4914-8A28-7C977F2DCF9F}"/>
              </a:ext>
            </a:extLst>
          </p:cNvPr>
          <p:cNvSpPr>
            <a:spLocks noGrp="1"/>
          </p:cNvSpPr>
          <p:nvPr>
            <p:ph type="subTitle" idx="1"/>
          </p:nvPr>
        </p:nvSpPr>
        <p:spPr>
          <a:xfrm>
            <a:off x="754144" y="2748980"/>
            <a:ext cx="10548594" cy="2933920"/>
          </a:xfrm>
        </p:spPr>
        <p:txBody>
          <a:bodyPr>
            <a:normAutofit/>
          </a:bodyPr>
          <a:lstStyle/>
          <a:p>
            <a:r>
              <a:rPr lang="en-US" dirty="0"/>
              <a:t>XII Front-End Electronics Workshop</a:t>
            </a:r>
          </a:p>
          <a:p>
            <a:r>
              <a:rPr lang="it-IT" dirty="0"/>
              <a:t>12-16 </a:t>
            </a:r>
            <a:r>
              <a:rPr lang="it-IT" dirty="0" err="1"/>
              <a:t>June</a:t>
            </a:r>
            <a:r>
              <a:rPr lang="it-IT" dirty="0"/>
              <a:t> 2023</a:t>
            </a:r>
          </a:p>
          <a:p>
            <a:endParaRPr lang="it-IT" dirty="0"/>
          </a:p>
          <a:p>
            <a:r>
              <a:rPr lang="en-US" u="sng" dirty="0"/>
              <a:t>Lucio Pancheri</a:t>
            </a:r>
            <a:r>
              <a:rPr lang="en-US" u="sng" baseline="30000" dirty="0"/>
              <a:t>1</a:t>
            </a:r>
            <a:endParaRPr lang="en-US" baseline="30000" dirty="0"/>
          </a:p>
          <a:p>
            <a:r>
              <a:rPr lang="it-IT" dirty="0"/>
              <a:t>on </a:t>
            </a:r>
            <a:r>
              <a:rPr lang="it-IT" dirty="0" err="1"/>
              <a:t>behalf</a:t>
            </a:r>
            <a:r>
              <a:rPr lang="it-IT" dirty="0"/>
              <a:t> of the ARCADIA collaboration</a:t>
            </a:r>
          </a:p>
          <a:p>
            <a:r>
              <a:rPr lang="it-IT" sz="2000" i="1" baseline="30000" dirty="0"/>
              <a:t>1</a:t>
            </a:r>
            <a:r>
              <a:rPr lang="it-IT" sz="2000" i="1" dirty="0"/>
              <a:t>University of Trento and TIFPA-INFN</a:t>
            </a:r>
          </a:p>
          <a:p>
            <a:endParaRPr lang="it-IT" dirty="0"/>
          </a:p>
        </p:txBody>
      </p:sp>
      <p:pic>
        <p:nvPicPr>
          <p:cNvPr id="6" name="Immagine 5">
            <a:extLst>
              <a:ext uri="{FF2B5EF4-FFF2-40B4-BE49-F238E27FC236}">
                <a16:creationId xmlns:a16="http://schemas.microsoft.com/office/drawing/2014/main" id="{06030DBB-56AC-451B-986C-9DF59D8F59AA}"/>
              </a:ext>
            </a:extLst>
          </p:cNvPr>
          <p:cNvPicPr>
            <a:picLocks noChangeAspect="1"/>
          </p:cNvPicPr>
          <p:nvPr/>
        </p:nvPicPr>
        <p:blipFill>
          <a:blip r:embed="rId2"/>
          <a:stretch>
            <a:fillRect/>
          </a:stretch>
        </p:blipFill>
        <p:spPr>
          <a:xfrm>
            <a:off x="10573997" y="5415281"/>
            <a:ext cx="1072782" cy="1072782"/>
          </a:xfrm>
          <a:prstGeom prst="rect">
            <a:avLst/>
          </a:prstGeom>
        </p:spPr>
      </p:pic>
      <p:pic>
        <p:nvPicPr>
          <p:cNvPr id="9" name="logo_INFN_new.png" descr="logo_INFN_new.png">
            <a:extLst>
              <a:ext uri="{FF2B5EF4-FFF2-40B4-BE49-F238E27FC236}">
                <a16:creationId xmlns:a16="http://schemas.microsoft.com/office/drawing/2014/main" id="{609AD7CC-254F-4075-BABC-DC82C6986F3A}"/>
              </a:ext>
            </a:extLst>
          </p:cNvPr>
          <p:cNvPicPr>
            <a:picLocks noChangeAspect="1"/>
          </p:cNvPicPr>
          <p:nvPr/>
        </p:nvPicPr>
        <p:blipFill>
          <a:blip r:embed="rId3"/>
          <a:srcRect/>
          <a:stretch>
            <a:fillRect/>
          </a:stretch>
        </p:blipFill>
        <p:spPr>
          <a:xfrm>
            <a:off x="522306" y="5503862"/>
            <a:ext cx="1865293" cy="984202"/>
          </a:xfrm>
          <a:prstGeom prst="rect">
            <a:avLst/>
          </a:prstGeom>
          <a:ln w="12700" cap="flat">
            <a:noFill/>
            <a:miter lim="400000"/>
          </a:ln>
          <a:effectLst/>
        </p:spPr>
      </p:pic>
      <p:pic>
        <p:nvPicPr>
          <p:cNvPr id="7" name="Immagine 6">
            <a:extLst>
              <a:ext uri="{FF2B5EF4-FFF2-40B4-BE49-F238E27FC236}">
                <a16:creationId xmlns:a16="http://schemas.microsoft.com/office/drawing/2014/main" id="{60C0FE57-09A6-465E-A636-B168991D0F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3340" y="5816815"/>
            <a:ext cx="2273666" cy="745063"/>
          </a:xfrm>
          <a:prstGeom prst="rect">
            <a:avLst/>
          </a:prstGeom>
        </p:spPr>
      </p:pic>
    </p:spTree>
    <p:extLst>
      <p:ext uri="{BB962C8B-B14F-4D97-AF65-F5344CB8AC3E}">
        <p14:creationId xmlns:p14="http://schemas.microsoft.com/office/powerpoint/2010/main" val="214085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A5879D50-73C1-4F0C-B561-6DB1556CB4BB}"/>
              </a:ext>
            </a:extLst>
          </p:cNvPr>
          <p:cNvSpPr>
            <a:spLocks noGrp="1"/>
          </p:cNvSpPr>
          <p:nvPr>
            <p:ph type="title"/>
          </p:nvPr>
        </p:nvSpPr>
        <p:spPr/>
        <p:txBody>
          <a:bodyPr/>
          <a:lstStyle/>
          <a:p>
            <a:r>
              <a:rPr lang="it-IT" dirty="0" err="1"/>
              <a:t>Pulsed</a:t>
            </a:r>
            <a:r>
              <a:rPr lang="it-IT" dirty="0"/>
              <a:t> laser </a:t>
            </a:r>
            <a:r>
              <a:rPr lang="it-IT" dirty="0" err="1"/>
              <a:t>characterization</a:t>
            </a:r>
            <a:r>
              <a:rPr lang="it-IT" dirty="0"/>
              <a:t> – </a:t>
            </a:r>
            <a:r>
              <a:rPr lang="it-IT" dirty="0" err="1"/>
              <a:t>comparison</a:t>
            </a:r>
            <a:r>
              <a:rPr lang="it-IT" dirty="0"/>
              <a:t> with TCAD </a:t>
            </a:r>
            <a:r>
              <a:rPr lang="it-IT" dirty="0" err="1"/>
              <a:t>models</a:t>
            </a:r>
            <a:endParaRPr lang="it-IT" dirty="0"/>
          </a:p>
        </p:txBody>
      </p:sp>
      <p:pic>
        <p:nvPicPr>
          <p:cNvPr id="7" name="Immagine 6">
            <a:extLst>
              <a:ext uri="{FF2B5EF4-FFF2-40B4-BE49-F238E27FC236}">
                <a16:creationId xmlns:a16="http://schemas.microsoft.com/office/drawing/2014/main" id="{302698D6-E5EB-41FB-8A83-88F89C4B3C4E}"/>
              </a:ext>
            </a:extLst>
          </p:cNvPr>
          <p:cNvPicPr>
            <a:picLocks noChangeAspect="1"/>
          </p:cNvPicPr>
          <p:nvPr/>
        </p:nvPicPr>
        <p:blipFill>
          <a:blip r:embed="rId2"/>
          <a:stretch>
            <a:fillRect/>
          </a:stretch>
        </p:blipFill>
        <p:spPr>
          <a:xfrm>
            <a:off x="2877219" y="1695847"/>
            <a:ext cx="9100838" cy="4717004"/>
          </a:xfrm>
          <a:prstGeom prst="rect">
            <a:avLst/>
          </a:prstGeom>
        </p:spPr>
      </p:pic>
      <p:sp>
        <p:nvSpPr>
          <p:cNvPr id="8" name="CasellaDiTesto 7">
            <a:extLst>
              <a:ext uri="{FF2B5EF4-FFF2-40B4-BE49-F238E27FC236}">
                <a16:creationId xmlns:a16="http://schemas.microsoft.com/office/drawing/2014/main" id="{4531A370-F5F9-45B0-8D94-177083FF60F0}"/>
              </a:ext>
            </a:extLst>
          </p:cNvPr>
          <p:cNvSpPr txBox="1"/>
          <p:nvPr/>
        </p:nvSpPr>
        <p:spPr>
          <a:xfrm>
            <a:off x="590847" y="789472"/>
            <a:ext cx="11525719" cy="830997"/>
          </a:xfrm>
          <a:prstGeom prst="rect">
            <a:avLst/>
          </a:prstGeom>
          <a:noFill/>
        </p:spPr>
        <p:txBody>
          <a:bodyPr wrap="none" rtlCol="0">
            <a:spAutoFit/>
          </a:bodyPr>
          <a:lstStyle/>
          <a:p>
            <a:r>
              <a:rPr lang="it-IT" sz="2400" dirty="0" err="1"/>
              <a:t>Infrared</a:t>
            </a:r>
            <a:r>
              <a:rPr lang="it-IT" sz="2400" dirty="0"/>
              <a:t> laser </a:t>
            </a:r>
            <a:r>
              <a:rPr lang="it-IT" sz="2400" dirty="0" err="1"/>
              <a:t>diode</a:t>
            </a:r>
            <a:r>
              <a:rPr lang="it-IT" sz="2400" dirty="0"/>
              <a:t> @ 1060nm, &lt; 100ps FWHM: generation in the </a:t>
            </a:r>
            <a:r>
              <a:rPr lang="it-IT" sz="2400" dirty="0" err="1"/>
              <a:t>whole</a:t>
            </a:r>
            <a:r>
              <a:rPr lang="it-IT" sz="2400" dirty="0"/>
              <a:t> </a:t>
            </a:r>
            <a:r>
              <a:rPr lang="it-IT" sz="2400" dirty="0" err="1"/>
              <a:t>active</a:t>
            </a:r>
            <a:r>
              <a:rPr lang="it-IT" sz="2400" dirty="0"/>
              <a:t> </a:t>
            </a:r>
            <a:r>
              <a:rPr lang="it-IT" sz="2400" dirty="0" err="1"/>
              <a:t>thickness</a:t>
            </a:r>
            <a:endParaRPr lang="it-IT" sz="2400" dirty="0"/>
          </a:p>
          <a:p>
            <a:r>
              <a:rPr lang="it-IT" sz="2400" dirty="0"/>
              <a:t>Pixel array test </a:t>
            </a:r>
            <a:r>
              <a:rPr lang="it-IT" sz="2400" dirty="0" err="1"/>
              <a:t>structures</a:t>
            </a:r>
            <a:r>
              <a:rPr lang="it-IT" sz="2400" dirty="0"/>
              <a:t> with </a:t>
            </a:r>
            <a:r>
              <a:rPr lang="it-IT" sz="2400" b="1" dirty="0"/>
              <a:t>100</a:t>
            </a:r>
            <a:r>
              <a:rPr lang="el-GR" sz="2400" b="1" dirty="0"/>
              <a:t>μ</a:t>
            </a:r>
            <a:r>
              <a:rPr lang="it-IT" sz="2400" b="1" dirty="0"/>
              <a:t>m </a:t>
            </a:r>
            <a:r>
              <a:rPr lang="it-IT" sz="2400" b="1" dirty="0" err="1"/>
              <a:t>active</a:t>
            </a:r>
            <a:r>
              <a:rPr lang="it-IT" sz="2400" b="1" dirty="0"/>
              <a:t> </a:t>
            </a:r>
            <a:r>
              <a:rPr lang="it-IT" sz="2400" b="1" dirty="0" err="1"/>
              <a:t>thickness</a:t>
            </a:r>
            <a:r>
              <a:rPr lang="it-IT" sz="2400" b="1" dirty="0"/>
              <a:t> </a:t>
            </a:r>
            <a:r>
              <a:rPr lang="it-IT" sz="2400" dirty="0"/>
              <a:t>(</a:t>
            </a:r>
            <a:r>
              <a:rPr lang="it-IT" sz="2400" dirty="0" err="1"/>
              <a:t>maskless</a:t>
            </a:r>
            <a:r>
              <a:rPr lang="it-IT" sz="2400" dirty="0"/>
              <a:t> </a:t>
            </a:r>
            <a:r>
              <a:rPr lang="it-IT" sz="2400" dirty="0" err="1"/>
              <a:t>backside</a:t>
            </a:r>
            <a:r>
              <a:rPr lang="it-IT" sz="2400" dirty="0"/>
              <a:t> p+ </a:t>
            </a:r>
            <a:r>
              <a:rPr lang="it-IT" sz="2400" dirty="0" err="1"/>
              <a:t>implantation</a:t>
            </a:r>
            <a:r>
              <a:rPr lang="it-IT" sz="2400" dirty="0"/>
              <a:t>)</a:t>
            </a:r>
          </a:p>
        </p:txBody>
      </p:sp>
      <p:pic>
        <p:nvPicPr>
          <p:cNvPr id="9" name="Immagine 8">
            <a:extLst>
              <a:ext uri="{FF2B5EF4-FFF2-40B4-BE49-F238E27FC236}">
                <a16:creationId xmlns:a16="http://schemas.microsoft.com/office/drawing/2014/main" id="{2CDCA2CB-1AB0-4A3C-96FC-BD5F322090F4}"/>
              </a:ext>
            </a:extLst>
          </p:cNvPr>
          <p:cNvPicPr>
            <a:picLocks noChangeAspect="1"/>
          </p:cNvPicPr>
          <p:nvPr/>
        </p:nvPicPr>
        <p:blipFill rotWithShape="1">
          <a:blip r:embed="rId3"/>
          <a:srcRect r="76967"/>
          <a:stretch/>
        </p:blipFill>
        <p:spPr>
          <a:xfrm>
            <a:off x="496579" y="1966483"/>
            <a:ext cx="2286372" cy="3949562"/>
          </a:xfrm>
          <a:prstGeom prst="rect">
            <a:avLst/>
          </a:prstGeom>
        </p:spPr>
      </p:pic>
      <p:sp>
        <p:nvSpPr>
          <p:cNvPr id="2" name="Segnaposto data 1">
            <a:extLst>
              <a:ext uri="{FF2B5EF4-FFF2-40B4-BE49-F238E27FC236}">
                <a16:creationId xmlns:a16="http://schemas.microsoft.com/office/drawing/2014/main" id="{98C2C7E2-7BF3-4C74-A2D7-AE68741F237A}"/>
              </a:ext>
            </a:extLst>
          </p:cNvPr>
          <p:cNvSpPr>
            <a:spLocks noGrp="1"/>
          </p:cNvSpPr>
          <p:nvPr>
            <p:ph type="dt" sz="half" idx="10"/>
          </p:nvPr>
        </p:nvSpPr>
        <p:spPr/>
        <p:txBody>
          <a:bodyPr/>
          <a:lstStyle/>
          <a:p>
            <a:r>
              <a:rPr lang="it-IT"/>
              <a:t>FEE 2023</a:t>
            </a:r>
            <a:endParaRPr lang="it-IT" dirty="0"/>
          </a:p>
        </p:txBody>
      </p:sp>
      <p:sp>
        <p:nvSpPr>
          <p:cNvPr id="10" name="Segnaposto piè di pagina 9">
            <a:extLst>
              <a:ext uri="{FF2B5EF4-FFF2-40B4-BE49-F238E27FC236}">
                <a16:creationId xmlns:a16="http://schemas.microsoft.com/office/drawing/2014/main" id="{0790896C-CA11-4E5E-91D6-C329C355626B}"/>
              </a:ext>
            </a:extLst>
          </p:cNvPr>
          <p:cNvSpPr>
            <a:spLocks noGrp="1"/>
          </p:cNvSpPr>
          <p:nvPr>
            <p:ph type="ftr" sz="quarter" idx="11"/>
          </p:nvPr>
        </p:nvSpPr>
        <p:spPr/>
        <p:txBody>
          <a:bodyPr/>
          <a:lstStyle/>
          <a:p>
            <a:r>
              <a:rPr lang="it-IT"/>
              <a:t>L. Pancheri</a:t>
            </a:r>
            <a:endParaRPr lang="it-IT" dirty="0"/>
          </a:p>
        </p:txBody>
      </p:sp>
      <p:sp>
        <p:nvSpPr>
          <p:cNvPr id="11" name="Segnaposto numero diapositiva 10">
            <a:extLst>
              <a:ext uri="{FF2B5EF4-FFF2-40B4-BE49-F238E27FC236}">
                <a16:creationId xmlns:a16="http://schemas.microsoft.com/office/drawing/2014/main" id="{C9D657F0-D996-4117-BCA3-8EDA0925365C}"/>
              </a:ext>
            </a:extLst>
          </p:cNvPr>
          <p:cNvSpPr>
            <a:spLocks noGrp="1"/>
          </p:cNvSpPr>
          <p:nvPr>
            <p:ph type="sldNum" sz="quarter" idx="12"/>
          </p:nvPr>
        </p:nvSpPr>
        <p:spPr/>
        <p:txBody>
          <a:bodyPr/>
          <a:lstStyle/>
          <a:p>
            <a:fld id="{7FDCFD55-9A89-494E-8818-4FDF2C2CCE20}" type="slidenum">
              <a:rPr lang="it-IT" smtClean="0"/>
              <a:t>10</a:t>
            </a:fld>
            <a:endParaRPr lang="it-IT"/>
          </a:p>
        </p:txBody>
      </p:sp>
      <p:sp>
        <p:nvSpPr>
          <p:cNvPr id="12" name="CasellaDiTesto 11">
            <a:extLst>
              <a:ext uri="{FF2B5EF4-FFF2-40B4-BE49-F238E27FC236}">
                <a16:creationId xmlns:a16="http://schemas.microsoft.com/office/drawing/2014/main" id="{8CA4BD18-EDC7-4F0B-8397-DE9208AA025C}"/>
              </a:ext>
            </a:extLst>
          </p:cNvPr>
          <p:cNvSpPr txBox="1"/>
          <p:nvPr/>
        </p:nvSpPr>
        <p:spPr>
          <a:xfrm>
            <a:off x="3470681" y="6043519"/>
            <a:ext cx="1336904" cy="369332"/>
          </a:xfrm>
          <a:prstGeom prst="rect">
            <a:avLst/>
          </a:prstGeom>
          <a:noFill/>
        </p:spPr>
        <p:txBody>
          <a:bodyPr wrap="none" rtlCol="0">
            <a:spAutoFit/>
          </a:bodyPr>
          <a:lstStyle/>
          <a:p>
            <a:r>
              <a:rPr lang="it-IT" b="1" dirty="0">
                <a:solidFill>
                  <a:schemeClr val="bg1">
                    <a:lumMod val="65000"/>
                  </a:schemeClr>
                </a:solidFill>
              </a:rPr>
              <a:t>T. Corradino</a:t>
            </a:r>
          </a:p>
        </p:txBody>
      </p:sp>
    </p:spTree>
    <p:extLst>
      <p:ext uri="{BB962C8B-B14F-4D97-AF65-F5344CB8AC3E}">
        <p14:creationId xmlns:p14="http://schemas.microsoft.com/office/powerpoint/2010/main" val="3223043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it-IT" b="1" dirty="0">
                <a:solidFill>
                  <a:schemeClr val="tx1"/>
                </a:solidFill>
              </a:rPr>
              <a:t>Red laser </a:t>
            </a:r>
            <a:r>
              <a:rPr lang="it-IT" b="1" dirty="0" err="1">
                <a:solidFill>
                  <a:schemeClr val="tx1"/>
                </a:solidFill>
              </a:rPr>
              <a:t>scan</a:t>
            </a:r>
            <a:r>
              <a:rPr lang="it-IT" b="1" dirty="0">
                <a:solidFill>
                  <a:schemeClr val="tx1"/>
                </a:solidFill>
              </a:rPr>
              <a:t> – test pixel arrays</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4927" t="3022" r="21603" b="3691"/>
          <a:stretch/>
        </p:blipFill>
        <p:spPr>
          <a:xfrm>
            <a:off x="133903" y="2067527"/>
            <a:ext cx="4778176" cy="3817300"/>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24535" t="2382" r="20528" b="3051"/>
          <a:stretch/>
        </p:blipFill>
        <p:spPr>
          <a:xfrm>
            <a:off x="4862920" y="2033390"/>
            <a:ext cx="4909721" cy="3870117"/>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9772641" y="1981257"/>
                <a:ext cx="2185679" cy="2345257"/>
              </a:xfrm>
              <a:prstGeom prst="rect">
                <a:avLst/>
              </a:prstGeom>
            </p:spPr>
            <p:txBody>
              <a:bodyPr wrap="square">
                <a:spAutoFit/>
              </a:bodyPr>
              <a:lstStyle/>
              <a:p>
                <a:pPr marL="342900" indent="-342900">
                  <a:buFont typeface="Wingdings" panose="05000000000000000000" pitchFamily="2" charset="2"/>
                  <a:buChar char="§"/>
                </a:pPr>
                <a14:m>
                  <m:oMath xmlns:m="http://schemas.openxmlformats.org/officeDocument/2006/math">
                    <m:r>
                      <m:rPr>
                        <m:sty m:val="p"/>
                      </m:rPr>
                      <a:rPr lang="it-IT" sz="2000" i="0" smtClean="0">
                        <a:latin typeface="Cambria Math" panose="02040503050406030204" pitchFamily="18" charset="0"/>
                      </a:rPr>
                      <m:t>S</m:t>
                    </m:r>
                    <m:r>
                      <m:rPr>
                        <m:sty m:val="p"/>
                      </m:rPr>
                      <a:rPr lang="it-IT" sz="2000" b="0" i="0" smtClean="0">
                        <a:latin typeface="Cambria Math" panose="02040503050406030204" pitchFamily="18" charset="0"/>
                      </a:rPr>
                      <m:t>ensor</m:t>
                    </m:r>
                    <m:r>
                      <a:rPr lang="it-IT" sz="2000" b="0" i="0" smtClean="0">
                        <a:latin typeface="Cambria Math" panose="02040503050406030204" pitchFamily="18" charset="0"/>
                      </a:rPr>
                      <m:t> </m:t>
                    </m:r>
                    <m:r>
                      <m:rPr>
                        <m:sty m:val="p"/>
                      </m:rPr>
                      <a:rPr lang="it-IT" sz="2000" b="0" i="0" smtClean="0">
                        <a:latin typeface="Cambria Math" panose="02040503050406030204" pitchFamily="18" charset="0"/>
                      </a:rPr>
                      <m:t>voltage</m:t>
                    </m:r>
                    <m:r>
                      <a:rPr lang="it-IT" sz="2000" b="0" i="0" smtClean="0">
                        <a:latin typeface="Cambria Math" panose="02040503050406030204" pitchFamily="18" charset="0"/>
                      </a:rPr>
                      <m:t>:</m:t>
                    </m:r>
                  </m:oMath>
                </a14:m>
                <a:endParaRPr lang="it-IT" sz="2000" b="0" i="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it-IT" sz="2000" b="0" i="0" smtClean="0">
                          <a:latin typeface="Cambria Math" panose="02040503050406030204" pitchFamily="18" charset="0"/>
                        </a:rPr>
                        <m:t>0.8</m:t>
                      </m:r>
                      <m:r>
                        <m:rPr>
                          <m:sty m:val="p"/>
                        </m:rPr>
                        <a:rPr lang="it-IT" sz="2000" b="0" i="0" smtClean="0">
                          <a:latin typeface="Cambria Math" panose="02040503050406030204" pitchFamily="18" charset="0"/>
                        </a:rPr>
                        <m:t>V</m:t>
                      </m:r>
                    </m:oMath>
                  </m:oMathPara>
                </a14:m>
                <a:endParaRPr lang="it-IT" sz="2000" b="0" dirty="0"/>
              </a:p>
              <a:p>
                <a:pPr marL="342900" indent="-342900">
                  <a:buFont typeface="Wingdings" panose="05000000000000000000" pitchFamily="2" charset="2"/>
                  <a:buChar char="§"/>
                </a:pPr>
                <a:endParaRPr lang="it-IT" sz="2000" dirty="0"/>
              </a:p>
              <a:p>
                <a:pPr marL="342900" indent="-342900">
                  <a:buFont typeface="Wingdings" panose="05000000000000000000" pitchFamily="2" charset="2"/>
                  <a:buChar char="§"/>
                </a:pPr>
                <a14:m>
                  <m:oMath xmlns:m="http://schemas.openxmlformats.org/officeDocument/2006/math">
                    <m:r>
                      <m:rPr>
                        <m:sty m:val="p"/>
                      </m:rPr>
                      <a:rPr lang="it-IT" sz="2000" i="0" smtClean="0">
                        <a:latin typeface="Cambria Math" panose="02040503050406030204" pitchFamily="18" charset="0"/>
                      </a:rPr>
                      <m:t>B</m:t>
                    </m:r>
                    <m:r>
                      <m:rPr>
                        <m:sty m:val="p"/>
                      </m:rPr>
                      <a:rPr lang="it-IT" sz="2000" b="0" i="0" smtClean="0">
                        <a:latin typeface="Cambria Math" panose="02040503050406030204" pitchFamily="18" charset="0"/>
                      </a:rPr>
                      <m:t>ackside</m:t>
                    </m:r>
                    <m:r>
                      <a:rPr lang="it-IT" sz="2000" b="0" i="0" smtClean="0">
                        <a:latin typeface="Cambria Math" panose="02040503050406030204" pitchFamily="18" charset="0"/>
                      </a:rPr>
                      <m:t> </m:t>
                    </m:r>
                    <m:r>
                      <m:rPr>
                        <m:sty m:val="p"/>
                      </m:rPr>
                      <a:rPr lang="it-IT" sz="2000" b="0" i="0" smtClean="0">
                        <a:latin typeface="Cambria Math" panose="02040503050406030204" pitchFamily="18" charset="0"/>
                      </a:rPr>
                      <m:t>bias</m:t>
                    </m:r>
                    <m:r>
                      <a:rPr lang="it-IT" sz="2000" b="0" i="0" smtClean="0">
                        <a:latin typeface="Cambria Math" panose="02040503050406030204" pitchFamily="18" charset="0"/>
                      </a:rPr>
                      <m:t>:</m:t>
                    </m:r>
                  </m:oMath>
                </a14:m>
                <a:br>
                  <a:rPr lang="it-IT" sz="2000" b="0" dirty="0">
                    <a:latin typeface="Cambria Math" panose="02040503050406030204" pitchFamily="18" charset="0"/>
                  </a:rPr>
                </a:br>
                <a14:m>
                  <m:oMath xmlns:m="http://schemas.openxmlformats.org/officeDocument/2006/math">
                    <m:r>
                      <a:rPr lang="it-IT" sz="2000" b="0" i="0" smtClean="0">
                        <a:latin typeface="Cambria Math" panose="02040503050406030204" pitchFamily="18" charset="0"/>
                      </a:rPr>
                      <m:t>−22</m:t>
                    </m:r>
                    <m:r>
                      <m:rPr>
                        <m:sty m:val="p"/>
                      </m:rPr>
                      <a:rPr lang="it-IT" sz="2000" i="0">
                        <a:latin typeface="Cambria Math" panose="02040503050406030204" pitchFamily="18" charset="0"/>
                      </a:rPr>
                      <m:t>V</m:t>
                    </m:r>
                  </m:oMath>
                </a14:m>
                <a:endParaRPr lang="it-IT" sz="2000" dirty="0"/>
              </a:p>
              <a:p>
                <a:pPr marL="342900" indent="-342900">
                  <a:lnSpc>
                    <a:spcPct val="120000"/>
                  </a:lnSpc>
                  <a:buFont typeface="Wingdings" panose="05000000000000000000" pitchFamily="2" charset="2"/>
                  <a:buChar char="§"/>
                </a:pPr>
                <a:endParaRPr lang="it-IT" sz="2000" dirty="0"/>
              </a:p>
              <a:p>
                <a:pPr marL="342900" indent="-342900">
                  <a:lnSpc>
                    <a:spcPct val="120000"/>
                  </a:lnSpc>
                  <a:buFont typeface="Wingdings" panose="05000000000000000000" pitchFamily="2" charset="2"/>
                  <a:buChar char="§"/>
                </a:pPr>
                <a:endParaRPr lang="it-IT" sz="2000" dirty="0"/>
              </a:p>
            </p:txBody>
          </p:sp>
        </mc:Choice>
        <mc:Fallback xmlns="">
          <p:sp>
            <p:nvSpPr>
              <p:cNvPr id="14" name="Rectangle 13"/>
              <p:cNvSpPr>
                <a:spLocks noRot="1" noChangeAspect="1" noMove="1" noResize="1" noEditPoints="1" noAdjustHandles="1" noChangeArrowheads="1" noChangeShapeType="1" noTextEdit="1"/>
              </p:cNvSpPr>
              <p:nvPr/>
            </p:nvSpPr>
            <p:spPr>
              <a:xfrm>
                <a:off x="9772641" y="1981257"/>
                <a:ext cx="2185679" cy="2345257"/>
              </a:xfrm>
              <a:prstGeom prst="rect">
                <a:avLst/>
              </a:prstGeom>
              <a:blipFill>
                <a:blip r:embed="rId5"/>
                <a:stretch>
                  <a:fillRect l="-2507" t="-519"/>
                </a:stretch>
              </a:blipFill>
            </p:spPr>
            <p:txBody>
              <a:bodyPr/>
              <a:lstStyle/>
              <a:p>
                <a:r>
                  <a:rPr lang="it-IT">
                    <a:noFill/>
                  </a:rPr>
                  <a:t> </a:t>
                </a:r>
              </a:p>
            </p:txBody>
          </p:sp>
        </mc:Fallback>
      </mc:AlternateContent>
      <p:sp>
        <p:nvSpPr>
          <p:cNvPr id="15" name="TextBox 14"/>
          <p:cNvSpPr txBox="1"/>
          <p:nvPr/>
        </p:nvSpPr>
        <p:spPr>
          <a:xfrm>
            <a:off x="566849" y="810461"/>
            <a:ext cx="9633791" cy="1200329"/>
          </a:xfrm>
          <a:prstGeom prst="rect">
            <a:avLst/>
          </a:prstGeom>
          <a:noFill/>
        </p:spPr>
        <p:txBody>
          <a:bodyPr wrap="square" rtlCol="0">
            <a:spAutoFit/>
          </a:bodyPr>
          <a:lstStyle/>
          <a:p>
            <a:pPr marL="342900" indent="-342900">
              <a:buFont typeface="Arial" panose="020B0604020202020204" pitchFamily="34" charset="0"/>
              <a:buChar char="•"/>
            </a:pPr>
            <a:r>
              <a:rPr lang="it-IT" sz="2400" dirty="0"/>
              <a:t>50 µm – pitch pixel test </a:t>
            </a:r>
            <a:r>
              <a:rPr lang="it-IT" sz="2400" dirty="0" err="1"/>
              <a:t>structures</a:t>
            </a:r>
            <a:r>
              <a:rPr lang="it-IT" sz="2400" dirty="0"/>
              <a:t> </a:t>
            </a:r>
          </a:p>
          <a:p>
            <a:pPr marL="342900" indent="-342900">
              <a:buFont typeface="Arial" panose="020B0604020202020204" pitchFamily="34" charset="0"/>
              <a:buChar char="•"/>
            </a:pPr>
            <a:r>
              <a:rPr lang="it-IT" sz="2400" dirty="0" err="1"/>
              <a:t>Focused</a:t>
            </a:r>
            <a:r>
              <a:rPr lang="it-IT" sz="2400" dirty="0"/>
              <a:t> red laser </a:t>
            </a:r>
            <a:r>
              <a:rPr lang="it-IT" sz="2400" dirty="0" err="1"/>
              <a:t>incident</a:t>
            </a:r>
            <a:r>
              <a:rPr lang="it-IT" sz="2400" dirty="0"/>
              <a:t> on the </a:t>
            </a:r>
            <a:r>
              <a:rPr lang="it-IT" sz="2400" dirty="0" err="1"/>
              <a:t>backside</a:t>
            </a:r>
            <a:r>
              <a:rPr lang="it-IT" sz="2400" dirty="0"/>
              <a:t> – spot size 10 µm FWHM</a:t>
            </a:r>
          </a:p>
          <a:p>
            <a:pPr marL="342900" indent="-342900">
              <a:buFont typeface="Arial" panose="020B0604020202020204" pitchFamily="34" charset="0"/>
              <a:buChar char="•"/>
            </a:pPr>
            <a:r>
              <a:rPr lang="it-IT" sz="2400" dirty="0" err="1"/>
              <a:t>Mechanical</a:t>
            </a:r>
            <a:r>
              <a:rPr lang="it-IT" sz="2400" dirty="0"/>
              <a:t> scanning with 10 µm step size in x and y </a:t>
            </a:r>
            <a:endParaRPr lang="en-US" sz="2400" dirty="0"/>
          </a:p>
        </p:txBody>
      </p:sp>
      <p:sp>
        <p:nvSpPr>
          <p:cNvPr id="18" name="Slide Number Placeholder 4"/>
          <p:cNvSpPr>
            <a:spLocks noGrp="1"/>
          </p:cNvSpPr>
          <p:nvPr>
            <p:ph type="sldNum" sz="quarter" idx="12"/>
          </p:nvPr>
        </p:nvSpPr>
        <p:spPr>
          <a:xfrm>
            <a:off x="10449098" y="6492874"/>
            <a:ext cx="131202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69C88-7AD1-43AC-AA37-8F72CB02D15F}" type="slidenum">
              <a:rPr kumimoji="0" lang="it-IT" sz="1200" b="0" i="0" u="none" strike="noStrike" kern="1200" cap="none" spc="0" normalizeH="0" baseline="0" noProof="0" smtClean="0">
                <a:ln>
                  <a:noFill/>
                </a:ln>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it-IT" sz="1200" b="0" i="0" u="none" strike="noStrike" kern="1200" cap="none" spc="0" normalizeH="0" baseline="0" noProof="0" dirty="0">
              <a:ln>
                <a:noFill/>
              </a:ln>
              <a:effectLst/>
              <a:uLnTx/>
              <a:uFillTx/>
              <a:latin typeface="Calibri" panose="020F0502020204030204"/>
              <a:ea typeface="+mn-ea"/>
              <a:cs typeface="+mn-cs"/>
            </a:endParaRPr>
          </a:p>
        </p:txBody>
      </p:sp>
      <p:sp>
        <p:nvSpPr>
          <p:cNvPr id="19" name="Date Placeholder 2"/>
          <p:cNvSpPr>
            <a:spLocks noGrp="1"/>
          </p:cNvSpPr>
          <p:nvPr>
            <p:ph type="dt" sz="half" idx="10"/>
          </p:nvPr>
        </p:nvSpPr>
        <p:spPr>
          <a:xfrm>
            <a:off x="339337" y="6492875"/>
            <a:ext cx="2472271"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effectLst/>
                <a:uLnTx/>
                <a:uFillTx/>
                <a:latin typeface="Calibri" panose="020F0502020204030204"/>
                <a:ea typeface="+mn-ea"/>
                <a:cs typeface="+mn-cs"/>
              </a:rPr>
              <a:t>FEE 2023</a:t>
            </a:r>
          </a:p>
        </p:txBody>
      </p:sp>
      <p:sp>
        <p:nvSpPr>
          <p:cNvPr id="20" name="Footer Placeholder 3"/>
          <p:cNvSpPr>
            <a:spLocks noGrp="1"/>
          </p:cNvSpPr>
          <p:nvPr>
            <p:ph type="ftr" sz="quarter" idx="11"/>
          </p:nvPr>
        </p:nvSpPr>
        <p:spPr>
          <a:xfrm>
            <a:off x="2514012" y="6492875"/>
            <a:ext cx="655437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effectLst/>
                <a:uLnTx/>
                <a:uFillTx/>
                <a:latin typeface="Calibri" panose="020F0502020204030204"/>
              </a:rPr>
              <a:t>L. Pancheri</a:t>
            </a:r>
            <a:endParaRPr kumimoji="0" lang="it-IT" sz="1200" b="0" i="0" u="none" strike="noStrike" kern="1200" cap="none" spc="0" normalizeH="0" baseline="0" noProof="0" dirty="0">
              <a:ln>
                <a:noFill/>
              </a:ln>
              <a:effectLst/>
              <a:uLnTx/>
              <a:uFillTx/>
              <a:latin typeface="Calibri" panose="020F0502020204030204"/>
            </a:endParaRPr>
          </a:p>
        </p:txBody>
      </p:sp>
      <p:sp>
        <p:nvSpPr>
          <p:cNvPr id="3" name="Rettangolo 2">
            <a:extLst>
              <a:ext uri="{FF2B5EF4-FFF2-40B4-BE49-F238E27FC236}">
                <a16:creationId xmlns:a16="http://schemas.microsoft.com/office/drawing/2014/main" id="{731B2CBC-4C9E-4D8B-BF5B-801829DC0A58}"/>
              </a:ext>
            </a:extLst>
          </p:cNvPr>
          <p:cNvSpPr/>
          <p:nvPr/>
        </p:nvSpPr>
        <p:spPr>
          <a:xfrm>
            <a:off x="339337" y="5890671"/>
            <a:ext cx="3565400" cy="646331"/>
          </a:xfrm>
          <a:prstGeom prst="rect">
            <a:avLst/>
          </a:prstGeom>
        </p:spPr>
        <p:txBody>
          <a:bodyPr wrap="none">
            <a:spAutoFit/>
          </a:bodyPr>
          <a:lstStyle/>
          <a:p>
            <a:r>
              <a:rPr lang="it-IT" dirty="0"/>
              <a:t>Signal </a:t>
            </a:r>
            <a:r>
              <a:rPr lang="it-IT" dirty="0" err="1"/>
              <a:t>peak</a:t>
            </a:r>
            <a:r>
              <a:rPr lang="it-IT" dirty="0"/>
              <a:t> </a:t>
            </a:r>
            <a:r>
              <a:rPr lang="it-IT" dirty="0" err="1"/>
              <a:t>amplitude</a:t>
            </a:r>
            <a:r>
              <a:rPr lang="it-IT" dirty="0"/>
              <a:t>: </a:t>
            </a:r>
            <a:r>
              <a:rPr lang="it-IT" dirty="0" err="1"/>
              <a:t>higher</a:t>
            </a:r>
            <a:r>
              <a:rPr lang="it-IT" dirty="0"/>
              <a:t> in the</a:t>
            </a:r>
          </a:p>
          <a:p>
            <a:r>
              <a:rPr lang="it-IT" dirty="0"/>
              <a:t>Pixel center (fast </a:t>
            </a:r>
            <a:r>
              <a:rPr lang="it-IT" dirty="0" err="1"/>
              <a:t>charge</a:t>
            </a:r>
            <a:r>
              <a:rPr lang="it-IT" dirty="0"/>
              <a:t> collection)</a:t>
            </a:r>
          </a:p>
        </p:txBody>
      </p:sp>
      <p:sp>
        <p:nvSpPr>
          <p:cNvPr id="16" name="Rettangolo 15">
            <a:extLst>
              <a:ext uri="{FF2B5EF4-FFF2-40B4-BE49-F238E27FC236}">
                <a16:creationId xmlns:a16="http://schemas.microsoft.com/office/drawing/2014/main" id="{9928A751-5CBB-4D0C-81E7-CA3D264540DF}"/>
              </a:ext>
            </a:extLst>
          </p:cNvPr>
          <p:cNvSpPr/>
          <p:nvPr/>
        </p:nvSpPr>
        <p:spPr>
          <a:xfrm>
            <a:off x="4985257" y="5879621"/>
            <a:ext cx="4635372" cy="369332"/>
          </a:xfrm>
          <a:prstGeom prst="rect">
            <a:avLst/>
          </a:prstGeom>
        </p:spPr>
        <p:txBody>
          <a:bodyPr wrap="none">
            <a:spAutoFit/>
          </a:bodyPr>
          <a:lstStyle/>
          <a:p>
            <a:r>
              <a:rPr lang="it-IT" dirty="0" err="1"/>
              <a:t>Integrated</a:t>
            </a:r>
            <a:r>
              <a:rPr lang="it-IT" dirty="0"/>
              <a:t> signal: </a:t>
            </a:r>
            <a:r>
              <a:rPr lang="it-IT" dirty="0" err="1"/>
              <a:t>uniform</a:t>
            </a:r>
            <a:r>
              <a:rPr lang="it-IT" dirty="0"/>
              <a:t> </a:t>
            </a:r>
            <a:r>
              <a:rPr lang="it-IT" dirty="0" err="1"/>
              <a:t>across</a:t>
            </a:r>
            <a:r>
              <a:rPr lang="it-IT" dirty="0"/>
              <a:t> the pixel array</a:t>
            </a:r>
          </a:p>
        </p:txBody>
      </p:sp>
    </p:spTree>
    <p:extLst>
      <p:ext uri="{BB962C8B-B14F-4D97-AF65-F5344CB8AC3E}">
        <p14:creationId xmlns:p14="http://schemas.microsoft.com/office/powerpoint/2010/main" val="1116931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826" y="152401"/>
            <a:ext cx="11397574" cy="457200"/>
          </a:xfrm>
        </p:spPr>
        <p:txBody>
          <a:bodyPr>
            <a:noAutofit/>
          </a:bodyPr>
          <a:lstStyle/>
          <a:p>
            <a:r>
              <a:rPr lang="en-US" dirty="0"/>
              <a:t>Pixel array cross section – backside lithography – type 3 substrates </a:t>
            </a:r>
            <a:endParaRPr lang="it-IT" dirty="0"/>
          </a:p>
        </p:txBody>
      </p:sp>
      <p:pic>
        <p:nvPicPr>
          <p:cNvPr id="41" name="Elemento grafico 12">
            <a:extLst>
              <a:ext uri="{FF2B5EF4-FFF2-40B4-BE49-F238E27FC236}">
                <a16:creationId xmlns:a16="http://schemas.microsoft.com/office/drawing/2014/main" id="{37033AF1-8359-4139-9EC9-4AC3C90DF05A}"/>
              </a:ext>
            </a:extLst>
          </p:cNvPr>
          <p:cNvPicPr/>
          <p:nvPr/>
        </p:nvPicPr>
        <p:blipFill rotWithShape="1">
          <a:blip r:embed="rId2">
            <a:extLst>
              <a:ext uri="{96DAC541-7B7A-43D3-8B79-37D633B846F1}">
                <asvg:svgBlip xmlns:asvg="http://schemas.microsoft.com/office/drawing/2016/SVG/main" r:embed="rId3"/>
              </a:ext>
            </a:extLst>
          </a:blip>
          <a:srcRect r="33563"/>
          <a:stretch/>
        </p:blipFill>
        <p:spPr>
          <a:xfrm>
            <a:off x="948446" y="860328"/>
            <a:ext cx="10131358" cy="5616673"/>
          </a:xfrm>
          <a:prstGeom prst="rect">
            <a:avLst/>
          </a:prstGeom>
        </p:spPr>
      </p:pic>
      <p:sp>
        <p:nvSpPr>
          <p:cNvPr id="32" name="Segnaposto numero diapositiva 31">
            <a:extLst>
              <a:ext uri="{FF2B5EF4-FFF2-40B4-BE49-F238E27FC236}">
                <a16:creationId xmlns:a16="http://schemas.microsoft.com/office/drawing/2014/main" id="{AB22AEFF-1373-4130-98A0-E5E631CBE8B1}"/>
              </a:ext>
            </a:extLst>
          </p:cNvPr>
          <p:cNvSpPr>
            <a:spLocks noGrp="1"/>
          </p:cNvSpPr>
          <p:nvPr>
            <p:ph type="sldNum" sz="quarter" idx="12"/>
          </p:nvPr>
        </p:nvSpPr>
        <p:spPr/>
        <p:txBody>
          <a:bodyPr/>
          <a:lstStyle/>
          <a:p>
            <a:fld id="{E4558CD9-D08B-4AFC-BFF0-B79549EEBA6E}" type="slidenum">
              <a:rPr lang="it-IT" smtClean="0"/>
              <a:pPr/>
              <a:t>12</a:t>
            </a:fld>
            <a:endParaRPr lang="it-IT"/>
          </a:p>
        </p:txBody>
      </p:sp>
      <p:sp>
        <p:nvSpPr>
          <p:cNvPr id="3" name="Segnaposto data 2">
            <a:extLst>
              <a:ext uri="{FF2B5EF4-FFF2-40B4-BE49-F238E27FC236}">
                <a16:creationId xmlns:a16="http://schemas.microsoft.com/office/drawing/2014/main" id="{80609D74-F8D4-4C2F-97B4-7D7786FD24BD}"/>
              </a:ext>
            </a:extLst>
          </p:cNvPr>
          <p:cNvSpPr>
            <a:spLocks noGrp="1"/>
          </p:cNvSpPr>
          <p:nvPr>
            <p:ph type="dt" sz="half" idx="10"/>
          </p:nvPr>
        </p:nvSpPr>
        <p:spPr/>
        <p:txBody>
          <a:bodyPr/>
          <a:lstStyle/>
          <a:p>
            <a:pPr defTabSz="914400">
              <a:defRPr/>
            </a:pPr>
            <a:r>
              <a:rPr lang="it-IT"/>
              <a:t>FEE 2023</a:t>
            </a:r>
            <a:endParaRPr lang="it-IT" dirty="0"/>
          </a:p>
        </p:txBody>
      </p:sp>
      <p:sp>
        <p:nvSpPr>
          <p:cNvPr id="4" name="Segnaposto piè di pagina 3">
            <a:extLst>
              <a:ext uri="{FF2B5EF4-FFF2-40B4-BE49-F238E27FC236}">
                <a16:creationId xmlns:a16="http://schemas.microsoft.com/office/drawing/2014/main" id="{88796602-11D2-460A-A5A8-8DB744B92DFA}"/>
              </a:ext>
            </a:extLst>
          </p:cNvPr>
          <p:cNvSpPr>
            <a:spLocks noGrp="1"/>
          </p:cNvSpPr>
          <p:nvPr>
            <p:ph type="ftr" sz="quarter" idx="11"/>
          </p:nvPr>
        </p:nvSpPr>
        <p:spPr/>
        <p:txBody>
          <a:bodyPr/>
          <a:lstStyle/>
          <a:p>
            <a:pPr defTabSz="914400">
              <a:defRPr/>
            </a:pPr>
            <a:r>
              <a:rPr lang="pt-BR" dirty="0"/>
              <a:t>L. Pancheri</a:t>
            </a:r>
            <a:endParaRPr lang="it-IT" dirty="0"/>
          </a:p>
        </p:txBody>
      </p:sp>
    </p:spTree>
    <p:extLst>
      <p:ext uri="{BB962C8B-B14F-4D97-AF65-F5344CB8AC3E}">
        <p14:creationId xmlns:p14="http://schemas.microsoft.com/office/powerpoint/2010/main" val="2576417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data 6">
            <a:extLst>
              <a:ext uri="{FF2B5EF4-FFF2-40B4-BE49-F238E27FC236}">
                <a16:creationId xmlns:a16="http://schemas.microsoft.com/office/drawing/2014/main" id="{AB860E45-A6C3-41A1-A415-436549FE69DA}"/>
              </a:ext>
            </a:extLst>
          </p:cNvPr>
          <p:cNvSpPr>
            <a:spLocks noGrp="1"/>
          </p:cNvSpPr>
          <p:nvPr>
            <p:ph type="dt" sz="half" idx="10"/>
          </p:nvPr>
        </p:nvSpPr>
        <p:spPr/>
        <p:txBody>
          <a:bodyPr/>
          <a:lstStyle/>
          <a:p>
            <a:pPr lvl="0"/>
            <a:r>
              <a:rPr lang="it-IT" noProof="0"/>
              <a:t>FEE 2023</a:t>
            </a:r>
            <a:endParaRPr lang="it-IT" noProof="0" dirty="0"/>
          </a:p>
        </p:txBody>
      </p:sp>
      <p:sp>
        <p:nvSpPr>
          <p:cNvPr id="8" name="Segnaposto piè di pagina 7">
            <a:extLst>
              <a:ext uri="{FF2B5EF4-FFF2-40B4-BE49-F238E27FC236}">
                <a16:creationId xmlns:a16="http://schemas.microsoft.com/office/drawing/2014/main" id="{39243207-8547-4620-A707-F53914A86927}"/>
              </a:ext>
            </a:extLst>
          </p:cNvPr>
          <p:cNvSpPr>
            <a:spLocks noGrp="1"/>
          </p:cNvSpPr>
          <p:nvPr>
            <p:ph type="ftr" sz="quarter" idx="11"/>
          </p:nvPr>
        </p:nvSpPr>
        <p:spPr/>
        <p:txBody>
          <a:bodyPr/>
          <a:lstStyle/>
          <a:p>
            <a:pPr lvl="0"/>
            <a:r>
              <a:rPr lang="pt-BR" noProof="0"/>
              <a:t>L. Pancheri</a:t>
            </a:r>
            <a:endParaRPr lang="it-IT" noProof="0"/>
          </a:p>
        </p:txBody>
      </p:sp>
      <p:sp>
        <p:nvSpPr>
          <p:cNvPr id="9" name="Segnaposto numero diapositiva 8">
            <a:extLst>
              <a:ext uri="{FF2B5EF4-FFF2-40B4-BE49-F238E27FC236}">
                <a16:creationId xmlns:a16="http://schemas.microsoft.com/office/drawing/2014/main" id="{DC9B1787-1193-4A98-9AA1-CB288EAAB23F}"/>
              </a:ext>
            </a:extLst>
          </p:cNvPr>
          <p:cNvSpPr>
            <a:spLocks noGrp="1"/>
          </p:cNvSpPr>
          <p:nvPr>
            <p:ph type="sldNum" sz="quarter" idx="12"/>
          </p:nvPr>
        </p:nvSpPr>
        <p:spPr/>
        <p:txBody>
          <a:bodyPr/>
          <a:lstStyle/>
          <a:p>
            <a:pPr lvl="0"/>
            <a:fld id="{D4E69C88-7AD1-43AC-AA37-8F72CB02D15F}" type="slidenum">
              <a:rPr lang="it-IT" noProof="0" smtClean="0"/>
              <a:pPr lvl="0"/>
              <a:t>13</a:t>
            </a:fld>
            <a:endParaRPr lang="it-IT" noProof="0"/>
          </a:p>
        </p:txBody>
      </p:sp>
      <p:sp>
        <p:nvSpPr>
          <p:cNvPr id="2" name="Title 1"/>
          <p:cNvSpPr>
            <a:spLocks noGrp="1"/>
          </p:cNvSpPr>
          <p:nvPr>
            <p:ph type="title"/>
          </p:nvPr>
        </p:nvSpPr>
        <p:spPr/>
        <p:txBody>
          <a:bodyPr/>
          <a:lstStyle/>
          <a:p>
            <a:r>
              <a:rPr lang="it-IT"/>
              <a:t>Electrical characterization – backside termination</a:t>
            </a:r>
            <a:endParaRPr lang="it-IT"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711"/>
          <a:stretch/>
        </p:blipFill>
        <p:spPr>
          <a:xfrm>
            <a:off x="185173" y="893077"/>
            <a:ext cx="7236540" cy="553826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2803" y="2409429"/>
            <a:ext cx="3977123" cy="3897314"/>
          </a:xfrm>
          <a:prstGeom prst="rect">
            <a:avLst/>
          </a:prstGeom>
        </p:spPr>
      </p:pic>
      <p:pic>
        <p:nvPicPr>
          <p:cNvPr id="15" name="Picture 14"/>
          <p:cNvPicPr>
            <a:picLocks noChangeAspect="1"/>
          </p:cNvPicPr>
          <p:nvPr/>
        </p:nvPicPr>
        <p:blipFill>
          <a:blip r:embed="rId5"/>
          <a:stretch>
            <a:fillRect/>
          </a:stretch>
        </p:blipFill>
        <p:spPr>
          <a:xfrm>
            <a:off x="8294112" y="2809659"/>
            <a:ext cx="1236661" cy="1365146"/>
          </a:xfrm>
          <a:prstGeom prst="rect">
            <a:avLst/>
          </a:prstGeom>
        </p:spPr>
      </p:pic>
      <p:sp>
        <p:nvSpPr>
          <p:cNvPr id="21" name="Rectangle 20"/>
          <p:cNvSpPr/>
          <p:nvPr/>
        </p:nvSpPr>
        <p:spPr>
          <a:xfrm>
            <a:off x="7691494" y="868699"/>
            <a:ext cx="3963907" cy="1631216"/>
          </a:xfrm>
          <a:prstGeom prst="rect">
            <a:avLst/>
          </a:prstGeom>
        </p:spPr>
        <p:txBody>
          <a:bodyPr wrap="square">
            <a:spAutoFit/>
          </a:bodyPr>
          <a:lstStyle/>
          <a:p>
            <a:pPr marL="342900" indent="-342900" algn="just">
              <a:buFont typeface="Wingdings" panose="05000000000000000000" pitchFamily="2" charset="2"/>
              <a:buChar char="§"/>
            </a:pPr>
            <a:r>
              <a:rPr lang="it-IT" sz="2000" dirty="0" err="1"/>
              <a:t>Backside</a:t>
            </a:r>
            <a:r>
              <a:rPr lang="it-IT" sz="2000" dirty="0"/>
              <a:t> </a:t>
            </a:r>
            <a:r>
              <a:rPr lang="it-IT" sz="2000" dirty="0" err="1"/>
              <a:t>diodes</a:t>
            </a:r>
            <a:r>
              <a:rPr lang="it-IT" sz="2000" dirty="0"/>
              <a:t> with </a:t>
            </a:r>
            <a:r>
              <a:rPr lang="it-IT" sz="2000" dirty="0" err="1"/>
              <a:t>variable</a:t>
            </a:r>
            <a:r>
              <a:rPr lang="it-IT" sz="2000" dirty="0"/>
              <a:t> </a:t>
            </a:r>
            <a:r>
              <a:rPr lang="it-IT" sz="2000" dirty="0" err="1"/>
              <a:t>number</a:t>
            </a:r>
            <a:r>
              <a:rPr lang="it-IT" sz="2000" dirty="0"/>
              <a:t> of </a:t>
            </a:r>
            <a:r>
              <a:rPr lang="it-IT" sz="2000" dirty="0" err="1"/>
              <a:t>guard</a:t>
            </a:r>
            <a:r>
              <a:rPr lang="it-IT" sz="2000" dirty="0"/>
              <a:t> </a:t>
            </a:r>
            <a:r>
              <a:rPr lang="it-IT" sz="2000" dirty="0" err="1"/>
              <a:t>rings</a:t>
            </a:r>
            <a:r>
              <a:rPr lang="it-IT" sz="2000" dirty="0"/>
              <a:t> (GRN)</a:t>
            </a:r>
          </a:p>
          <a:p>
            <a:pPr marL="342900" indent="-342900" algn="just">
              <a:buFont typeface="Wingdings" panose="05000000000000000000" pitchFamily="2" charset="2"/>
              <a:buChar char="§"/>
            </a:pPr>
            <a:r>
              <a:rPr lang="it-IT" sz="2000" dirty="0"/>
              <a:t>Large </a:t>
            </a:r>
            <a:r>
              <a:rPr lang="it-IT" sz="2000" dirty="0" err="1"/>
              <a:t>bias</a:t>
            </a:r>
            <a:r>
              <a:rPr lang="it-IT" sz="2000" dirty="0"/>
              <a:t> </a:t>
            </a:r>
            <a:r>
              <a:rPr lang="it-IT" sz="2000" dirty="0" err="1"/>
              <a:t>voltage</a:t>
            </a:r>
            <a:r>
              <a:rPr lang="it-IT" sz="2000" dirty="0"/>
              <a:t>: </a:t>
            </a:r>
            <a:r>
              <a:rPr lang="it-IT" sz="2000" dirty="0" err="1"/>
              <a:t>possibility</a:t>
            </a:r>
            <a:r>
              <a:rPr lang="it-IT" sz="2000" dirty="0"/>
              <a:t> to </a:t>
            </a:r>
            <a:r>
              <a:rPr lang="it-IT" sz="2000" dirty="0" err="1"/>
              <a:t>deplete</a:t>
            </a:r>
            <a:r>
              <a:rPr lang="it-IT" sz="2000" dirty="0"/>
              <a:t> a </a:t>
            </a:r>
            <a:r>
              <a:rPr lang="it-IT" sz="2000" dirty="0" err="1"/>
              <a:t>thick</a:t>
            </a:r>
            <a:r>
              <a:rPr lang="it-IT" sz="2000" dirty="0"/>
              <a:t> </a:t>
            </a:r>
            <a:r>
              <a:rPr lang="it-IT" sz="2000" dirty="0" err="1"/>
              <a:t>sensor</a:t>
            </a:r>
            <a:r>
              <a:rPr lang="it-IT" sz="2000" dirty="0"/>
              <a:t> (</a:t>
            </a:r>
            <a:r>
              <a:rPr lang="it-IT" sz="2000" dirty="0" err="1"/>
              <a:t>tested</a:t>
            </a:r>
            <a:r>
              <a:rPr lang="it-IT" sz="2000" dirty="0"/>
              <a:t> up to 400</a:t>
            </a:r>
            <a:r>
              <a:rPr lang="el-GR" sz="2000" dirty="0"/>
              <a:t>μ</a:t>
            </a:r>
            <a:r>
              <a:rPr lang="it-IT" sz="2000" dirty="0"/>
              <a:t>m </a:t>
            </a:r>
            <a:r>
              <a:rPr lang="it-IT" sz="2000" dirty="0" err="1"/>
              <a:t>thickness</a:t>
            </a:r>
            <a:r>
              <a:rPr lang="it-IT" sz="2000" dirty="0"/>
              <a:t>)</a:t>
            </a:r>
          </a:p>
        </p:txBody>
      </p:sp>
      <p:sp>
        <p:nvSpPr>
          <p:cNvPr id="11" name="CasellaDiTesto 10">
            <a:extLst>
              <a:ext uri="{FF2B5EF4-FFF2-40B4-BE49-F238E27FC236}">
                <a16:creationId xmlns:a16="http://schemas.microsoft.com/office/drawing/2014/main" id="{2C0BC304-80FF-4766-BAF5-1191D528E61F}"/>
              </a:ext>
            </a:extLst>
          </p:cNvPr>
          <p:cNvSpPr txBox="1"/>
          <p:nvPr/>
        </p:nvSpPr>
        <p:spPr>
          <a:xfrm>
            <a:off x="7797408" y="6178967"/>
            <a:ext cx="1336904" cy="369332"/>
          </a:xfrm>
          <a:prstGeom prst="rect">
            <a:avLst/>
          </a:prstGeom>
          <a:noFill/>
        </p:spPr>
        <p:txBody>
          <a:bodyPr wrap="none" rtlCol="0">
            <a:spAutoFit/>
          </a:bodyPr>
          <a:lstStyle/>
          <a:p>
            <a:r>
              <a:rPr lang="it-IT" b="1" dirty="0">
                <a:solidFill>
                  <a:schemeClr val="bg1">
                    <a:lumMod val="65000"/>
                  </a:schemeClr>
                </a:solidFill>
              </a:rPr>
              <a:t>T. Corradino</a:t>
            </a:r>
          </a:p>
        </p:txBody>
      </p:sp>
    </p:spTree>
    <p:extLst>
      <p:ext uri="{BB962C8B-B14F-4D97-AF65-F5344CB8AC3E}">
        <p14:creationId xmlns:p14="http://schemas.microsoft.com/office/powerpoint/2010/main" val="3803953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it-IT" b="1" dirty="0">
                <a:solidFill>
                  <a:schemeClr val="tx1"/>
                </a:solidFill>
              </a:rPr>
              <a:t>Pixel </a:t>
            </a:r>
            <a:r>
              <a:rPr lang="it-IT" b="1" dirty="0" err="1">
                <a:solidFill>
                  <a:schemeClr val="tx1"/>
                </a:solidFill>
              </a:rPr>
              <a:t>characteristics</a:t>
            </a:r>
            <a:endParaRPr lang="it-IT" b="1" dirty="0">
              <a:solidFill>
                <a:schemeClr val="tx1"/>
              </a:solidFill>
            </a:endParaRPr>
          </a:p>
        </p:txBody>
      </p:sp>
      <p:sp>
        <p:nvSpPr>
          <p:cNvPr id="20" name="TextBox 19"/>
          <p:cNvSpPr txBox="1"/>
          <p:nvPr/>
        </p:nvSpPr>
        <p:spPr>
          <a:xfrm>
            <a:off x="416172" y="857655"/>
            <a:ext cx="5313420" cy="1631216"/>
          </a:xfrm>
          <a:prstGeom prst="rect">
            <a:avLst/>
          </a:prstGeom>
          <a:noFill/>
        </p:spPr>
        <p:txBody>
          <a:bodyPr wrap="square" rtlCol="0">
            <a:spAutoFit/>
          </a:bodyPr>
          <a:lstStyle/>
          <a:p>
            <a:pPr marL="342900" indent="-342900">
              <a:buFont typeface="Wingdings" panose="05000000000000000000" pitchFamily="2" charset="2"/>
              <a:buChar char="§"/>
            </a:pPr>
            <a:r>
              <a:rPr lang="it-IT" sz="2400" dirty="0" err="1"/>
              <a:t>Measured</a:t>
            </a:r>
            <a:r>
              <a:rPr lang="it-IT" sz="2400" dirty="0"/>
              <a:t> on pixel test </a:t>
            </a:r>
            <a:r>
              <a:rPr lang="it-IT" sz="2400" dirty="0" err="1"/>
              <a:t>structures</a:t>
            </a:r>
            <a:endParaRPr lang="it-IT" sz="2400" dirty="0"/>
          </a:p>
          <a:p>
            <a:pPr marL="342900" indent="-342900">
              <a:buFont typeface="Wingdings" panose="05000000000000000000" pitchFamily="2" charset="2"/>
              <a:buChar char="§"/>
            </a:pPr>
            <a:r>
              <a:rPr lang="it-IT" sz="2400" dirty="0"/>
              <a:t>Pixel dark </a:t>
            </a:r>
            <a:r>
              <a:rPr lang="it-IT" sz="2400" dirty="0" err="1"/>
              <a:t>current</a:t>
            </a:r>
            <a:r>
              <a:rPr lang="it-IT" sz="2400" dirty="0"/>
              <a:t> </a:t>
            </a:r>
            <a:r>
              <a:rPr lang="it-IT" sz="2400" dirty="0" err="1"/>
              <a:t>roughly</a:t>
            </a:r>
            <a:r>
              <a:rPr lang="it-IT" sz="2400" dirty="0"/>
              <a:t> </a:t>
            </a:r>
            <a:r>
              <a:rPr lang="it-IT" sz="2400" dirty="0" err="1"/>
              <a:t>proportional</a:t>
            </a:r>
            <a:r>
              <a:rPr lang="it-IT" sz="2400" dirty="0"/>
              <a:t> to </a:t>
            </a:r>
            <a:r>
              <a:rPr lang="it-IT" sz="2400" dirty="0" err="1"/>
              <a:t>sensor</a:t>
            </a:r>
            <a:r>
              <a:rPr lang="it-IT" sz="2400" dirty="0"/>
              <a:t> </a:t>
            </a:r>
            <a:r>
              <a:rPr lang="it-IT" sz="2400" dirty="0" err="1"/>
              <a:t>thickness</a:t>
            </a:r>
            <a:endParaRPr lang="it-IT" sz="2400" dirty="0"/>
          </a:p>
          <a:p>
            <a:endParaRPr lang="it-IT" sz="2800" b="0" i="1" dirty="0">
              <a:latin typeface="Cambria Math" panose="02040503050406030204" pitchFamily="18"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6754" t="7511" r="51734" b="6441"/>
          <a:stretch/>
        </p:blipFill>
        <p:spPr>
          <a:xfrm>
            <a:off x="778213" y="2251136"/>
            <a:ext cx="4510067" cy="4279925"/>
          </a:xfrm>
          <a:prstGeom prst="rect">
            <a:avLst/>
          </a:prstGeom>
        </p:spPr>
      </p:pic>
      <p:graphicFrame>
        <p:nvGraphicFramePr>
          <p:cNvPr id="13" name="Tabella 12">
            <a:extLst>
              <a:ext uri="{FF2B5EF4-FFF2-40B4-BE49-F238E27FC236}">
                <a16:creationId xmlns:a16="http://schemas.microsoft.com/office/drawing/2014/main" id="{E40957BB-842E-4234-B4AB-05F7D846CBC4}"/>
              </a:ext>
            </a:extLst>
          </p:cNvPr>
          <p:cNvGraphicFramePr>
            <a:graphicFrameLocks noGrp="1"/>
          </p:cNvGraphicFramePr>
          <p:nvPr>
            <p:extLst>
              <p:ext uri="{D42A27DB-BD31-4B8C-83A1-F6EECF244321}">
                <p14:modId xmlns:p14="http://schemas.microsoft.com/office/powerpoint/2010/main" val="1968032314"/>
              </p:ext>
            </p:extLst>
          </p:nvPr>
        </p:nvGraphicFramePr>
        <p:xfrm>
          <a:off x="5650322" y="1083892"/>
          <a:ext cx="6167056" cy="4930618"/>
        </p:xfrm>
        <a:graphic>
          <a:graphicData uri="http://schemas.openxmlformats.org/drawingml/2006/table">
            <a:tbl>
              <a:tblPr firstRow="1" firstCol="1" bandRow="1">
                <a:tableStyleId>{5940675A-B579-460E-94D1-54222C63F5DA}</a:tableStyleId>
              </a:tblPr>
              <a:tblGrid>
                <a:gridCol w="2756625">
                  <a:extLst>
                    <a:ext uri="{9D8B030D-6E8A-4147-A177-3AD203B41FA5}">
                      <a16:colId xmlns:a16="http://schemas.microsoft.com/office/drawing/2014/main" val="204235563"/>
                    </a:ext>
                  </a:extLst>
                </a:gridCol>
                <a:gridCol w="974777">
                  <a:extLst>
                    <a:ext uri="{9D8B030D-6E8A-4147-A177-3AD203B41FA5}">
                      <a16:colId xmlns:a16="http://schemas.microsoft.com/office/drawing/2014/main" val="1824908268"/>
                    </a:ext>
                  </a:extLst>
                </a:gridCol>
                <a:gridCol w="1173925">
                  <a:extLst>
                    <a:ext uri="{9D8B030D-6E8A-4147-A177-3AD203B41FA5}">
                      <a16:colId xmlns:a16="http://schemas.microsoft.com/office/drawing/2014/main" val="111519376"/>
                    </a:ext>
                  </a:extLst>
                </a:gridCol>
                <a:gridCol w="1261729">
                  <a:extLst>
                    <a:ext uri="{9D8B030D-6E8A-4147-A177-3AD203B41FA5}">
                      <a16:colId xmlns:a16="http://schemas.microsoft.com/office/drawing/2014/main" val="952123451"/>
                    </a:ext>
                  </a:extLst>
                </a:gridCol>
              </a:tblGrid>
              <a:tr h="466822">
                <a:tc gridSpan="4">
                  <a:txBody>
                    <a:bodyPr/>
                    <a:lstStyle/>
                    <a:p>
                      <a:pPr algn="ctr">
                        <a:lnSpc>
                          <a:spcPct val="115000"/>
                        </a:lnSpc>
                        <a:spcAft>
                          <a:spcPts val="0"/>
                        </a:spcAft>
                      </a:pPr>
                      <a:r>
                        <a:rPr lang="it-IT" sz="2000" b="1" dirty="0">
                          <a:effectLst/>
                        </a:rPr>
                        <a:t>Sensor </a:t>
                      </a:r>
                      <a:r>
                        <a:rPr lang="it-IT" sz="2000" b="1" dirty="0" err="1">
                          <a:effectLst/>
                        </a:rPr>
                        <a:t>characteristics</a:t>
                      </a:r>
                      <a:r>
                        <a:rPr lang="it-IT" sz="2000" b="1" dirty="0">
                          <a:effectLst/>
                        </a:rPr>
                        <a:t> vs. </a:t>
                      </a:r>
                      <a:r>
                        <a:rPr lang="it-IT" sz="2000" b="1" dirty="0" err="1">
                          <a:effectLst/>
                        </a:rPr>
                        <a:t>active</a:t>
                      </a:r>
                      <a:r>
                        <a:rPr lang="it-IT" sz="2000" b="1" dirty="0">
                          <a:effectLst/>
                        </a:rPr>
                        <a:t> </a:t>
                      </a:r>
                      <a:r>
                        <a:rPr lang="it-IT" sz="2000" b="1" dirty="0" err="1">
                          <a:effectLst/>
                        </a:rPr>
                        <a:t>thickness</a:t>
                      </a:r>
                      <a:r>
                        <a:rPr lang="it-IT" sz="2000" b="1" dirty="0">
                          <a:effectLst/>
                        </a:rPr>
                        <a:t>. </a:t>
                      </a:r>
                      <a:endParaRPr lang="it-IT"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it-IT"/>
                    </a:p>
                  </a:txBody>
                  <a:tcPr/>
                </a:tc>
                <a:tc hMerge="1">
                  <a:txBody>
                    <a:bodyPr/>
                    <a:lstStyle/>
                    <a:p>
                      <a:endParaRPr lang="it-IT"/>
                    </a:p>
                  </a:txBody>
                  <a:tcPr/>
                </a:tc>
                <a:tc hMerge="1">
                  <a:txBody>
                    <a:bodyPr/>
                    <a:lstStyle/>
                    <a:p>
                      <a:pPr algn="ctr">
                        <a:lnSpc>
                          <a:spcPct val="115000"/>
                        </a:lnSpc>
                        <a:spcAft>
                          <a:spcPts val="0"/>
                        </a:spcAft>
                      </a:pPr>
                      <a:endParaRPr lang="it-IT"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627560834"/>
                  </a:ext>
                </a:extLst>
              </a:tr>
              <a:tr h="308105">
                <a:tc>
                  <a:txBody>
                    <a:bodyPr/>
                    <a:lstStyle/>
                    <a:p>
                      <a:pPr algn="ctr">
                        <a:lnSpc>
                          <a:spcPct val="115000"/>
                        </a:lnSpc>
                        <a:spcAft>
                          <a:spcPts val="0"/>
                        </a:spcAft>
                      </a:pPr>
                      <a:r>
                        <a:rPr lang="it-IT" sz="2000" b="1" dirty="0">
                          <a:effectLst/>
                        </a:rPr>
                        <a:t>Active </a:t>
                      </a:r>
                      <a:r>
                        <a:rPr lang="it-IT" sz="2000" b="1" dirty="0" err="1">
                          <a:effectLst/>
                        </a:rPr>
                        <a:t>thickness</a:t>
                      </a:r>
                      <a:r>
                        <a:rPr lang="it-IT" sz="2000" b="1" dirty="0">
                          <a:effectLst/>
                        </a:rPr>
                        <a:t> (</a:t>
                      </a:r>
                      <a:r>
                        <a:rPr lang="it-IT" sz="2000" b="1" dirty="0" err="1">
                          <a:effectLst/>
                        </a:rPr>
                        <a:t>μm</a:t>
                      </a:r>
                      <a:r>
                        <a:rPr lang="it-IT" sz="2000" b="1" dirty="0">
                          <a:effectLst/>
                        </a:rPr>
                        <a:t>)</a:t>
                      </a:r>
                      <a:endParaRPr lang="it-IT"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it-IT" sz="2000">
                          <a:effectLst/>
                        </a:rPr>
                        <a:t>48</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it-IT" sz="2000">
                          <a:effectLst/>
                        </a:rPr>
                        <a:t>100</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it-IT" sz="2000">
                          <a:effectLst/>
                        </a:rPr>
                        <a:t>200</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75278829"/>
                  </a:ext>
                </a:extLst>
              </a:tr>
              <a:tr h="308105">
                <a:tc>
                  <a:txBody>
                    <a:bodyPr/>
                    <a:lstStyle/>
                    <a:p>
                      <a:pPr algn="ctr">
                        <a:lnSpc>
                          <a:spcPct val="115000"/>
                        </a:lnSpc>
                        <a:spcAft>
                          <a:spcPts val="0"/>
                        </a:spcAft>
                      </a:pPr>
                      <a:r>
                        <a:rPr lang="it-IT" sz="2000" dirty="0">
                          <a:effectLst/>
                        </a:rPr>
                        <a:t>Sensor </a:t>
                      </a:r>
                      <a:r>
                        <a:rPr lang="it-IT" sz="2000" dirty="0" err="1">
                          <a:effectLst/>
                        </a:rPr>
                        <a:t>bias</a:t>
                      </a:r>
                      <a:r>
                        <a:rPr lang="it-IT" sz="2000" dirty="0">
                          <a:effectLst/>
                        </a:rPr>
                        <a:t> </a:t>
                      </a:r>
                      <a:r>
                        <a:rPr lang="it-IT" sz="2000" dirty="0" err="1">
                          <a:effectLst/>
                        </a:rPr>
                        <a:t>voltage</a:t>
                      </a:r>
                      <a:r>
                        <a:rPr lang="it-IT" sz="2000" dirty="0">
                          <a:effectLst/>
                        </a:rPr>
                        <a:t> (V)</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it-IT" sz="2000">
                          <a:effectLst/>
                        </a:rPr>
                        <a:t>25</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it-IT" sz="2000">
                          <a:effectLst/>
                        </a:rPr>
                        <a:t>20-35</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it-IT" sz="2000">
                          <a:effectLst/>
                        </a:rPr>
                        <a:t>60-100</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161092661"/>
                  </a:ext>
                </a:extLst>
              </a:tr>
              <a:tr h="314367">
                <a:tc>
                  <a:txBody>
                    <a:bodyPr/>
                    <a:lstStyle/>
                    <a:p>
                      <a:pPr algn="ctr">
                        <a:lnSpc>
                          <a:spcPct val="100000"/>
                        </a:lnSpc>
                        <a:spcAft>
                          <a:spcPts val="0"/>
                        </a:spcAft>
                      </a:pPr>
                      <a:r>
                        <a:rPr lang="it-IT" sz="2000" dirty="0">
                          <a:effectLst/>
                        </a:rPr>
                        <a:t>Dark </a:t>
                      </a:r>
                      <a:r>
                        <a:rPr lang="it-IT" sz="2000" dirty="0" err="1">
                          <a:effectLst/>
                        </a:rPr>
                        <a:t>current</a:t>
                      </a:r>
                      <a:r>
                        <a:rPr lang="it-IT" sz="2000" dirty="0">
                          <a:effectLst/>
                        </a:rPr>
                        <a:t> </a:t>
                      </a:r>
                      <a:r>
                        <a:rPr lang="it-IT" sz="2000" dirty="0" err="1">
                          <a:effectLst/>
                        </a:rPr>
                        <a:t>density</a:t>
                      </a:r>
                      <a:r>
                        <a:rPr lang="it-IT" sz="2000" dirty="0">
                          <a:effectLst/>
                        </a:rPr>
                        <a:t> (</a:t>
                      </a:r>
                      <a:r>
                        <a:rPr lang="it-IT" sz="2000" dirty="0" err="1">
                          <a:effectLst/>
                        </a:rPr>
                        <a:t>pA</a:t>
                      </a:r>
                      <a:r>
                        <a:rPr lang="it-IT" sz="2000" dirty="0">
                          <a:effectLst/>
                        </a:rPr>
                        <a:t>/cm</a:t>
                      </a:r>
                      <a:r>
                        <a:rPr lang="it-IT" sz="2000" baseline="30000" dirty="0">
                          <a:effectLst/>
                        </a:rPr>
                        <a:t>2</a:t>
                      </a:r>
                      <a:r>
                        <a:rPr lang="it-IT" sz="2000" dirty="0">
                          <a:effectLst/>
                        </a:rPr>
                        <a:t>)</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it-IT" sz="2000">
                          <a:effectLst/>
                        </a:rPr>
                        <a:t>100-350</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it-IT" sz="2000">
                          <a:effectLst/>
                        </a:rPr>
                        <a:t>230 - 500</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it-IT" sz="2000">
                          <a:effectLst/>
                        </a:rPr>
                        <a:t>650 - 2000</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4624313"/>
                  </a:ext>
                </a:extLst>
              </a:tr>
              <a:tr h="182614">
                <a:tc>
                  <a:txBody>
                    <a:bodyPr/>
                    <a:lstStyle/>
                    <a:p>
                      <a:pPr algn="ctr">
                        <a:lnSpc>
                          <a:spcPct val="115000"/>
                        </a:lnSpc>
                      </a:pPr>
                      <a:endParaRPr lang="it-IT" sz="2000" dirty="0">
                        <a:effectLst/>
                        <a:latin typeface="Calibri" panose="020F0502020204030204" pitchFamily="34" charset="0"/>
                        <a:cs typeface="Times New Roman" panose="02020603050405020304" pitchFamily="18" charset="0"/>
                      </a:endParaRPr>
                    </a:p>
                  </a:txBody>
                  <a:tcPr marL="44450" marR="4445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pPr>
                      <a:endParaRPr lang="it-IT" sz="2000" dirty="0">
                        <a:effectLst/>
                        <a:latin typeface="Calibri" panose="020F0502020204030204" pitchFamily="34" charset="0"/>
                        <a:cs typeface="Times New Roman" panose="02020603050405020304" pitchFamily="18" charset="0"/>
                      </a:endParaRPr>
                    </a:p>
                  </a:txBody>
                  <a:tcPr marL="44450" marR="4445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pPr>
                      <a:endParaRPr lang="it-IT" sz="2000" dirty="0">
                        <a:effectLst/>
                        <a:latin typeface="Calibri" panose="020F0502020204030204" pitchFamily="34" charset="0"/>
                        <a:cs typeface="Times New Roman" panose="02020603050405020304" pitchFamily="18" charset="0"/>
                      </a:endParaRPr>
                    </a:p>
                  </a:txBody>
                  <a:tcPr marL="44450" marR="4445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pPr>
                      <a:endParaRPr lang="it-IT" sz="2000" dirty="0">
                        <a:effectLst/>
                        <a:latin typeface="Calibri" panose="020F0502020204030204" pitchFamily="34" charset="0"/>
                        <a:cs typeface="Times New Roman" panose="02020603050405020304" pitchFamily="18" charset="0"/>
                      </a:endParaRPr>
                    </a:p>
                  </a:txBody>
                  <a:tcPr marL="44450" marR="4445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916934"/>
                  </a:ext>
                </a:extLst>
              </a:tr>
              <a:tr h="360372">
                <a:tc gridSpan="4">
                  <a:txBody>
                    <a:bodyPr/>
                    <a:lstStyle/>
                    <a:p>
                      <a:pPr algn="ctr">
                        <a:lnSpc>
                          <a:spcPct val="115000"/>
                        </a:lnSpc>
                        <a:spcAft>
                          <a:spcPts val="0"/>
                        </a:spcAft>
                      </a:pPr>
                      <a:r>
                        <a:rPr lang="it-IT" sz="2000" b="1" dirty="0">
                          <a:effectLst/>
                        </a:rPr>
                        <a:t>Sensor </a:t>
                      </a:r>
                      <a:r>
                        <a:rPr lang="it-IT" sz="2000" b="1" dirty="0" err="1">
                          <a:effectLst/>
                        </a:rPr>
                        <a:t>characteristics</a:t>
                      </a:r>
                      <a:r>
                        <a:rPr lang="it-IT" sz="2000" b="1" dirty="0">
                          <a:effectLst/>
                        </a:rPr>
                        <a:t> vs. pixel size </a:t>
                      </a:r>
                      <a:br>
                        <a:rPr lang="it-IT" sz="2000" b="1" dirty="0">
                          <a:effectLst/>
                        </a:rPr>
                      </a:br>
                      <a:r>
                        <a:rPr lang="it-IT" sz="2000" b="1" dirty="0">
                          <a:effectLst/>
                        </a:rPr>
                        <a:t>(@ 100</a:t>
                      </a:r>
                      <a:r>
                        <a:rPr lang="en-US" sz="2000" b="1" dirty="0" err="1">
                          <a:effectLst/>
                        </a:rPr>
                        <a:t>μm</a:t>
                      </a:r>
                      <a:r>
                        <a:rPr lang="en-US" sz="2000" b="1" dirty="0">
                          <a:effectLst/>
                        </a:rPr>
                        <a:t> </a:t>
                      </a:r>
                      <a:r>
                        <a:rPr lang="it-IT" sz="2000" b="1" dirty="0" err="1">
                          <a:effectLst/>
                        </a:rPr>
                        <a:t>active</a:t>
                      </a:r>
                      <a:r>
                        <a:rPr lang="it-IT" sz="2000" b="1" dirty="0">
                          <a:effectLst/>
                        </a:rPr>
                        <a:t> </a:t>
                      </a:r>
                      <a:r>
                        <a:rPr lang="it-IT" sz="2000" b="1" dirty="0" err="1">
                          <a:effectLst/>
                        </a:rPr>
                        <a:t>thickness</a:t>
                      </a:r>
                      <a:r>
                        <a:rPr lang="it-IT" sz="2000" b="1" dirty="0">
                          <a:effectLst/>
                        </a:rPr>
                        <a:t>)</a:t>
                      </a:r>
                      <a:endParaRPr lang="it-IT"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tcPr>
                </a:tc>
                <a:tc hMerge="1">
                  <a:txBody>
                    <a:bodyPr/>
                    <a:lstStyle/>
                    <a:p>
                      <a:endParaRPr lang="it-IT"/>
                    </a:p>
                  </a:txBody>
                  <a:tcPr>
                    <a:lnT w="12700" cap="flat" cmpd="sng" algn="ctr">
                      <a:solidFill>
                        <a:schemeClr val="tx1"/>
                      </a:solidFill>
                      <a:prstDash val="solid"/>
                      <a:round/>
                      <a:headEnd type="none" w="med" len="med"/>
                      <a:tailEnd type="none" w="med" len="med"/>
                    </a:lnT>
                  </a:tcPr>
                </a:tc>
                <a:tc hMerge="1">
                  <a:txBody>
                    <a:bodyPr/>
                    <a:lstStyle/>
                    <a:p>
                      <a:endParaRPr lang="it-IT"/>
                    </a:p>
                  </a:txBody>
                  <a:tcPr>
                    <a:lnT w="12700" cap="flat" cmpd="sng" algn="ctr">
                      <a:solidFill>
                        <a:schemeClr val="tx1"/>
                      </a:solidFill>
                      <a:prstDash val="solid"/>
                      <a:round/>
                      <a:headEnd type="none" w="med" len="med"/>
                      <a:tailEnd type="none" w="med" len="med"/>
                    </a:lnT>
                  </a:tcPr>
                </a:tc>
                <a:tc hMerge="1">
                  <a:txBody>
                    <a:bodyPr/>
                    <a:lstStyle/>
                    <a:p>
                      <a:pPr algn="ctr">
                        <a:lnSpc>
                          <a:spcPct val="115000"/>
                        </a:lnSpc>
                        <a:spcAft>
                          <a:spcPts val="0"/>
                        </a:spcAft>
                      </a:pPr>
                      <a:endParaRPr lang="it-IT"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89083841"/>
                  </a:ext>
                </a:extLst>
              </a:tr>
              <a:tr h="184020">
                <a:tc>
                  <a:txBody>
                    <a:bodyPr/>
                    <a:lstStyle/>
                    <a:p>
                      <a:pPr algn="ctr">
                        <a:lnSpc>
                          <a:spcPct val="115000"/>
                        </a:lnSpc>
                        <a:spcAft>
                          <a:spcPts val="0"/>
                        </a:spcAft>
                      </a:pPr>
                      <a:r>
                        <a:rPr lang="it-IT" sz="2000" b="1" dirty="0">
                          <a:effectLst/>
                        </a:rPr>
                        <a:t>Pixel pitch (</a:t>
                      </a:r>
                      <a:r>
                        <a:rPr lang="it-IT" sz="2000" b="1" dirty="0" err="1">
                          <a:effectLst/>
                        </a:rPr>
                        <a:t>μm</a:t>
                      </a:r>
                      <a:r>
                        <a:rPr lang="it-IT" sz="2000" b="1" dirty="0">
                          <a:effectLst/>
                        </a:rPr>
                        <a:t>)</a:t>
                      </a:r>
                      <a:endParaRPr lang="it-IT"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it-IT" sz="2000" dirty="0">
                          <a:effectLst/>
                        </a:rPr>
                        <a:t>10</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it-IT" sz="2000">
                          <a:effectLst/>
                        </a:rPr>
                        <a:t>25</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it-IT" sz="2000">
                          <a:effectLst/>
                        </a:rPr>
                        <a:t>50</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380158770"/>
                  </a:ext>
                </a:extLst>
              </a:tr>
              <a:tr h="314367">
                <a:tc>
                  <a:txBody>
                    <a:bodyPr/>
                    <a:lstStyle/>
                    <a:p>
                      <a:pPr algn="ctr">
                        <a:lnSpc>
                          <a:spcPct val="100000"/>
                        </a:lnSpc>
                        <a:spcAft>
                          <a:spcPts val="0"/>
                        </a:spcAft>
                      </a:pPr>
                      <a:r>
                        <a:rPr lang="it-IT" sz="2000" dirty="0">
                          <a:effectLst/>
                        </a:rPr>
                        <a:t>Sensor area </a:t>
                      </a:r>
                      <a:br>
                        <a:rPr lang="it-IT" sz="2000" dirty="0">
                          <a:effectLst/>
                        </a:rPr>
                      </a:br>
                      <a:r>
                        <a:rPr lang="it-IT" sz="2000" dirty="0">
                          <a:effectLst/>
                        </a:rPr>
                        <a:t>(% of pixel area)</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it-IT" sz="2000" dirty="0">
                          <a:effectLst/>
                        </a:rPr>
                        <a:t>36%</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it-IT" sz="2000" dirty="0">
                          <a:effectLst/>
                        </a:rPr>
                        <a:t>19%</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it-IT" sz="2000">
                          <a:effectLst/>
                        </a:rPr>
                        <a:t>16%</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823169284"/>
                  </a:ext>
                </a:extLst>
              </a:tr>
              <a:tr h="308105">
                <a:tc>
                  <a:txBody>
                    <a:bodyPr/>
                    <a:lstStyle/>
                    <a:p>
                      <a:pPr algn="ctr">
                        <a:lnSpc>
                          <a:spcPct val="115000"/>
                        </a:lnSpc>
                        <a:spcAft>
                          <a:spcPts val="0"/>
                        </a:spcAft>
                      </a:pPr>
                      <a:r>
                        <a:rPr lang="it-IT" sz="2000">
                          <a:effectLst/>
                        </a:rPr>
                        <a:t>Sensor capacitance (fF)</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it-IT" sz="2000">
                          <a:effectLst/>
                        </a:rPr>
                        <a:t>1.9</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it-IT" sz="2000" dirty="0">
                          <a:effectLst/>
                        </a:rPr>
                        <a:t>3</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it-IT" sz="2000" dirty="0">
                          <a:effectLst/>
                        </a:rPr>
                        <a:t>12.7</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261482030"/>
                  </a:ext>
                </a:extLst>
              </a:tr>
              <a:tr h="784256">
                <a:tc>
                  <a:txBody>
                    <a:bodyPr/>
                    <a:lstStyle/>
                    <a:p>
                      <a:pPr algn="ctr">
                        <a:lnSpc>
                          <a:spcPct val="100000"/>
                        </a:lnSpc>
                        <a:spcAft>
                          <a:spcPts val="0"/>
                        </a:spcAft>
                      </a:pPr>
                      <a:r>
                        <a:rPr lang="it-IT" sz="2000" dirty="0">
                          <a:effectLst/>
                        </a:rPr>
                        <a:t>Time for 90% </a:t>
                      </a:r>
                      <a:r>
                        <a:rPr lang="it-IT" sz="2000" dirty="0" err="1">
                          <a:effectLst/>
                        </a:rPr>
                        <a:t>charge</a:t>
                      </a:r>
                      <a:r>
                        <a:rPr lang="it-IT" sz="2000" dirty="0">
                          <a:effectLst/>
                        </a:rPr>
                        <a:t> collection with </a:t>
                      </a:r>
                      <a:r>
                        <a:rPr lang="it-IT" sz="2000" dirty="0" err="1">
                          <a:effectLst/>
                        </a:rPr>
                        <a:t>picosecond</a:t>
                      </a:r>
                      <a:r>
                        <a:rPr lang="it-IT" sz="2000" dirty="0">
                          <a:effectLst/>
                        </a:rPr>
                        <a:t> IR laser (ns)</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it-IT" sz="2000" dirty="0">
                          <a:effectLst/>
                        </a:rPr>
                        <a:t>4</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it-IT" sz="2000" dirty="0">
                          <a:effectLst/>
                        </a:rPr>
                        <a:t>10</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it-IT" sz="2000" dirty="0">
                          <a:effectLst/>
                        </a:rPr>
                        <a:t>31</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535866085"/>
                  </a:ext>
                </a:extLst>
              </a:tr>
            </a:tbl>
          </a:graphicData>
        </a:graphic>
      </p:graphicFrame>
      <p:cxnSp>
        <p:nvCxnSpPr>
          <p:cNvPr id="15" name="Connettore diritto 14">
            <a:extLst>
              <a:ext uri="{FF2B5EF4-FFF2-40B4-BE49-F238E27FC236}">
                <a16:creationId xmlns:a16="http://schemas.microsoft.com/office/drawing/2014/main" id="{EFB4B57D-97A2-46A5-923F-EAE158FD2062}"/>
              </a:ext>
            </a:extLst>
          </p:cNvPr>
          <p:cNvCxnSpPr>
            <a:cxnSpLocks/>
          </p:cNvCxnSpPr>
          <p:nvPr/>
        </p:nvCxnSpPr>
        <p:spPr>
          <a:xfrm flipV="1">
            <a:off x="2821021" y="3429000"/>
            <a:ext cx="0" cy="24756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EC584342-45A3-449F-A4C6-E50E9C024691}"/>
              </a:ext>
            </a:extLst>
          </p:cNvPr>
          <p:cNvCxnSpPr>
            <a:cxnSpLocks/>
          </p:cNvCxnSpPr>
          <p:nvPr/>
        </p:nvCxnSpPr>
        <p:spPr>
          <a:xfrm flipV="1">
            <a:off x="3989961" y="3349228"/>
            <a:ext cx="0" cy="2555462"/>
          </a:xfrm>
          <a:prstGeom prst="line">
            <a:avLst/>
          </a:prstGeom>
        </p:spPr>
        <p:style>
          <a:lnRef idx="1">
            <a:schemeClr val="accent1"/>
          </a:lnRef>
          <a:fillRef idx="0">
            <a:schemeClr val="accent1"/>
          </a:fillRef>
          <a:effectRef idx="0">
            <a:schemeClr val="accent1"/>
          </a:effectRef>
          <a:fontRef idx="minor">
            <a:schemeClr val="tx1"/>
          </a:fontRef>
        </p:style>
      </p:cxnSp>
      <p:sp>
        <p:nvSpPr>
          <p:cNvPr id="19" name="CasellaDiTesto 18">
            <a:extLst>
              <a:ext uri="{FF2B5EF4-FFF2-40B4-BE49-F238E27FC236}">
                <a16:creationId xmlns:a16="http://schemas.microsoft.com/office/drawing/2014/main" id="{A5ACAC42-ADC6-4109-BD24-BAC601017BF9}"/>
              </a:ext>
            </a:extLst>
          </p:cNvPr>
          <p:cNvSpPr txBox="1"/>
          <p:nvPr/>
        </p:nvSpPr>
        <p:spPr>
          <a:xfrm>
            <a:off x="1993050" y="2555998"/>
            <a:ext cx="2722412" cy="646331"/>
          </a:xfrm>
          <a:prstGeom prst="rect">
            <a:avLst/>
          </a:prstGeom>
          <a:noFill/>
        </p:spPr>
        <p:txBody>
          <a:bodyPr wrap="none" rtlCol="0">
            <a:spAutoFit/>
          </a:bodyPr>
          <a:lstStyle/>
          <a:p>
            <a:pPr algn="ctr"/>
            <a:r>
              <a:rPr lang="it-IT" dirty="0"/>
              <a:t>Array size: 1.5mm x 1.5mm</a:t>
            </a:r>
          </a:p>
          <a:p>
            <a:pPr algn="ctr"/>
            <a:r>
              <a:rPr lang="it-IT" dirty="0"/>
              <a:t>Active </a:t>
            </a:r>
            <a:r>
              <a:rPr lang="it-IT" dirty="0" err="1"/>
              <a:t>thickness</a:t>
            </a:r>
            <a:r>
              <a:rPr lang="it-IT" dirty="0"/>
              <a:t>:</a:t>
            </a:r>
          </a:p>
        </p:txBody>
      </p:sp>
      <p:sp>
        <p:nvSpPr>
          <p:cNvPr id="22" name="CasellaDiTesto 21">
            <a:extLst>
              <a:ext uri="{FF2B5EF4-FFF2-40B4-BE49-F238E27FC236}">
                <a16:creationId xmlns:a16="http://schemas.microsoft.com/office/drawing/2014/main" id="{227DB3C6-084D-4C4E-86DC-92499532A6BC}"/>
              </a:ext>
            </a:extLst>
          </p:cNvPr>
          <p:cNvSpPr txBox="1"/>
          <p:nvPr/>
        </p:nvSpPr>
        <p:spPr>
          <a:xfrm>
            <a:off x="1906263" y="3349228"/>
            <a:ext cx="724878" cy="369332"/>
          </a:xfrm>
          <a:prstGeom prst="rect">
            <a:avLst/>
          </a:prstGeom>
          <a:noFill/>
        </p:spPr>
        <p:txBody>
          <a:bodyPr wrap="none" rtlCol="0">
            <a:spAutoFit/>
          </a:bodyPr>
          <a:lstStyle/>
          <a:p>
            <a:r>
              <a:rPr lang="it-IT" dirty="0"/>
              <a:t>48μm</a:t>
            </a:r>
          </a:p>
        </p:txBody>
      </p:sp>
      <p:sp>
        <p:nvSpPr>
          <p:cNvPr id="23" name="CasellaDiTesto 22">
            <a:extLst>
              <a:ext uri="{FF2B5EF4-FFF2-40B4-BE49-F238E27FC236}">
                <a16:creationId xmlns:a16="http://schemas.microsoft.com/office/drawing/2014/main" id="{EF694B7D-3A55-4170-A912-8C1172A916F1}"/>
              </a:ext>
            </a:extLst>
          </p:cNvPr>
          <p:cNvSpPr txBox="1"/>
          <p:nvPr/>
        </p:nvSpPr>
        <p:spPr>
          <a:xfrm>
            <a:off x="2993182" y="3349228"/>
            <a:ext cx="841897" cy="369332"/>
          </a:xfrm>
          <a:prstGeom prst="rect">
            <a:avLst/>
          </a:prstGeom>
          <a:noFill/>
        </p:spPr>
        <p:txBody>
          <a:bodyPr wrap="none" rtlCol="0">
            <a:spAutoFit/>
          </a:bodyPr>
          <a:lstStyle/>
          <a:p>
            <a:r>
              <a:rPr lang="it-IT" dirty="0"/>
              <a:t>100μm</a:t>
            </a:r>
          </a:p>
        </p:txBody>
      </p:sp>
      <p:sp>
        <p:nvSpPr>
          <p:cNvPr id="24" name="CasellaDiTesto 23">
            <a:extLst>
              <a:ext uri="{FF2B5EF4-FFF2-40B4-BE49-F238E27FC236}">
                <a16:creationId xmlns:a16="http://schemas.microsoft.com/office/drawing/2014/main" id="{C982358D-0DA9-4803-AA46-1828336FF178}"/>
              </a:ext>
            </a:extLst>
          </p:cNvPr>
          <p:cNvSpPr txBox="1"/>
          <p:nvPr/>
        </p:nvSpPr>
        <p:spPr>
          <a:xfrm>
            <a:off x="4120375" y="3349228"/>
            <a:ext cx="841897" cy="369332"/>
          </a:xfrm>
          <a:prstGeom prst="rect">
            <a:avLst/>
          </a:prstGeom>
          <a:noFill/>
        </p:spPr>
        <p:txBody>
          <a:bodyPr wrap="none" rtlCol="0">
            <a:spAutoFit/>
          </a:bodyPr>
          <a:lstStyle/>
          <a:p>
            <a:r>
              <a:rPr lang="it-IT" dirty="0"/>
              <a:t>200μm</a:t>
            </a:r>
          </a:p>
        </p:txBody>
      </p:sp>
      <p:sp>
        <p:nvSpPr>
          <p:cNvPr id="28" name="Segnaposto data 1">
            <a:extLst>
              <a:ext uri="{FF2B5EF4-FFF2-40B4-BE49-F238E27FC236}">
                <a16:creationId xmlns:a16="http://schemas.microsoft.com/office/drawing/2014/main" id="{195BA08C-8232-4C4C-8225-588CDC79BE08}"/>
              </a:ext>
            </a:extLst>
          </p:cNvPr>
          <p:cNvSpPr>
            <a:spLocks noGrp="1"/>
          </p:cNvSpPr>
          <p:nvPr>
            <p:ph type="dt" sz="half" idx="10"/>
          </p:nvPr>
        </p:nvSpPr>
        <p:spPr>
          <a:xfrm>
            <a:off x="416171" y="6488230"/>
            <a:ext cx="2743200" cy="365125"/>
          </a:xfrm>
        </p:spPr>
        <p:txBody>
          <a:bodyPr/>
          <a:lstStyle/>
          <a:p>
            <a:r>
              <a:rPr lang="it-IT"/>
              <a:t>FEE 2023</a:t>
            </a:r>
            <a:endParaRPr lang="it-IT" dirty="0"/>
          </a:p>
        </p:txBody>
      </p:sp>
      <p:sp>
        <p:nvSpPr>
          <p:cNvPr id="29" name="Segnaposto piè di pagina 9">
            <a:extLst>
              <a:ext uri="{FF2B5EF4-FFF2-40B4-BE49-F238E27FC236}">
                <a16:creationId xmlns:a16="http://schemas.microsoft.com/office/drawing/2014/main" id="{16E8726E-EC90-4F97-80CF-CBC2A106A935}"/>
              </a:ext>
            </a:extLst>
          </p:cNvPr>
          <p:cNvSpPr>
            <a:spLocks noGrp="1"/>
          </p:cNvSpPr>
          <p:nvPr>
            <p:ph type="ftr" sz="quarter" idx="11"/>
          </p:nvPr>
        </p:nvSpPr>
        <p:spPr>
          <a:xfrm>
            <a:off x="4580878" y="6488230"/>
            <a:ext cx="3320248" cy="365125"/>
          </a:xfrm>
        </p:spPr>
        <p:txBody>
          <a:bodyPr/>
          <a:lstStyle/>
          <a:p>
            <a:r>
              <a:rPr lang="it-IT"/>
              <a:t>L. Pancheri</a:t>
            </a:r>
            <a:endParaRPr lang="it-IT" dirty="0"/>
          </a:p>
        </p:txBody>
      </p:sp>
      <p:sp>
        <p:nvSpPr>
          <p:cNvPr id="30" name="Segnaposto numero diapositiva 10">
            <a:extLst>
              <a:ext uri="{FF2B5EF4-FFF2-40B4-BE49-F238E27FC236}">
                <a16:creationId xmlns:a16="http://schemas.microsoft.com/office/drawing/2014/main" id="{383A4AEF-ABA9-418F-9845-482F22A2238F}"/>
              </a:ext>
            </a:extLst>
          </p:cNvPr>
          <p:cNvSpPr>
            <a:spLocks noGrp="1"/>
          </p:cNvSpPr>
          <p:nvPr>
            <p:ph type="sldNum" sz="quarter" idx="12"/>
          </p:nvPr>
        </p:nvSpPr>
        <p:spPr>
          <a:xfrm>
            <a:off x="9234857" y="6488230"/>
            <a:ext cx="2743200" cy="365125"/>
          </a:xfrm>
        </p:spPr>
        <p:txBody>
          <a:bodyPr/>
          <a:lstStyle/>
          <a:p>
            <a:fld id="{7FDCFD55-9A89-494E-8818-4FDF2C2CCE20}" type="slidenum">
              <a:rPr lang="it-IT" smtClean="0"/>
              <a:t>14</a:t>
            </a:fld>
            <a:endParaRPr lang="it-IT"/>
          </a:p>
        </p:txBody>
      </p:sp>
      <p:sp>
        <p:nvSpPr>
          <p:cNvPr id="16" name="CasellaDiTesto 15">
            <a:extLst>
              <a:ext uri="{FF2B5EF4-FFF2-40B4-BE49-F238E27FC236}">
                <a16:creationId xmlns:a16="http://schemas.microsoft.com/office/drawing/2014/main" id="{87345CF5-EB41-4686-B1E4-5944712B8FB8}"/>
              </a:ext>
            </a:extLst>
          </p:cNvPr>
          <p:cNvSpPr txBox="1"/>
          <p:nvPr/>
        </p:nvSpPr>
        <p:spPr>
          <a:xfrm>
            <a:off x="3813477" y="6275065"/>
            <a:ext cx="1336904" cy="369332"/>
          </a:xfrm>
          <a:prstGeom prst="rect">
            <a:avLst/>
          </a:prstGeom>
          <a:noFill/>
        </p:spPr>
        <p:txBody>
          <a:bodyPr wrap="none" rtlCol="0">
            <a:spAutoFit/>
          </a:bodyPr>
          <a:lstStyle/>
          <a:p>
            <a:r>
              <a:rPr lang="it-IT" b="1" dirty="0">
                <a:solidFill>
                  <a:schemeClr val="bg1">
                    <a:lumMod val="65000"/>
                  </a:schemeClr>
                </a:solidFill>
              </a:rPr>
              <a:t>T. Corradino</a:t>
            </a:r>
          </a:p>
        </p:txBody>
      </p:sp>
    </p:spTree>
    <p:extLst>
      <p:ext uri="{BB962C8B-B14F-4D97-AF65-F5344CB8AC3E}">
        <p14:creationId xmlns:p14="http://schemas.microsoft.com/office/powerpoint/2010/main" val="444636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EAF2AA-91F2-4A40-A60B-6814C982629A}"/>
              </a:ext>
            </a:extLst>
          </p:cNvPr>
          <p:cNvSpPr>
            <a:spLocks noGrp="1"/>
          </p:cNvSpPr>
          <p:nvPr>
            <p:ph type="title"/>
          </p:nvPr>
        </p:nvSpPr>
        <p:spPr/>
        <p:txBody>
          <a:bodyPr/>
          <a:lstStyle/>
          <a:p>
            <a:r>
              <a:rPr lang="it-IT" dirty="0"/>
              <a:t>Pixel </a:t>
            </a:r>
            <a:r>
              <a:rPr lang="it-IT" dirty="0" err="1"/>
              <a:t>radiation</a:t>
            </a:r>
            <a:r>
              <a:rPr lang="it-IT" dirty="0"/>
              <a:t> </a:t>
            </a:r>
            <a:r>
              <a:rPr lang="it-IT" dirty="0" err="1"/>
              <a:t>hardness</a:t>
            </a:r>
            <a:r>
              <a:rPr lang="it-IT" dirty="0"/>
              <a:t> – </a:t>
            </a:r>
            <a:r>
              <a:rPr lang="it-IT" dirty="0" err="1"/>
              <a:t>ionizing</a:t>
            </a:r>
            <a:r>
              <a:rPr lang="it-IT" dirty="0"/>
              <a:t> </a:t>
            </a:r>
            <a:r>
              <a:rPr lang="it-IT" dirty="0" err="1"/>
              <a:t>radiation</a:t>
            </a:r>
            <a:endParaRPr lang="it-IT" dirty="0"/>
          </a:p>
        </p:txBody>
      </p:sp>
      <p:sp>
        <p:nvSpPr>
          <p:cNvPr id="4" name="Segnaposto data 3">
            <a:extLst>
              <a:ext uri="{FF2B5EF4-FFF2-40B4-BE49-F238E27FC236}">
                <a16:creationId xmlns:a16="http://schemas.microsoft.com/office/drawing/2014/main" id="{3D0D1443-014E-4461-835B-BA5F0BF7478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a:ln>
                  <a:noFill/>
                </a:ln>
                <a:solidFill>
                  <a:srgbClr val="FFFFFF"/>
                </a:solidFill>
                <a:effectLst/>
                <a:uLnTx/>
                <a:uFillTx/>
                <a:latin typeface="Calibri" panose="020F0502020204030204"/>
                <a:ea typeface="+mn-ea"/>
                <a:cs typeface="+mn-cs"/>
              </a:rPr>
              <a:t>FEE 2023</a:t>
            </a:r>
          </a:p>
        </p:txBody>
      </p:sp>
      <p:sp>
        <p:nvSpPr>
          <p:cNvPr id="5" name="Segnaposto piè di pagina 4">
            <a:extLst>
              <a:ext uri="{FF2B5EF4-FFF2-40B4-BE49-F238E27FC236}">
                <a16:creationId xmlns:a16="http://schemas.microsoft.com/office/drawing/2014/main" id="{2EBF9DA5-3092-42E9-BECF-702B7AA8763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all" spc="0" normalizeH="0" baseline="0" noProof="0">
                <a:ln>
                  <a:noFill/>
                </a:ln>
                <a:solidFill>
                  <a:srgbClr val="FFFFFF"/>
                </a:solidFill>
                <a:effectLst/>
                <a:uLnTx/>
                <a:uFillTx/>
                <a:latin typeface="Calibri" panose="020F0502020204030204"/>
                <a:ea typeface="+mn-ea"/>
                <a:cs typeface="+mn-cs"/>
              </a:rPr>
              <a:t>L. Pancheri</a:t>
            </a:r>
            <a:endParaRPr kumimoji="0" lang="it-IT"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egnaposto numero diapositiva 5">
            <a:extLst>
              <a:ext uri="{FF2B5EF4-FFF2-40B4-BE49-F238E27FC236}">
                <a16:creationId xmlns:a16="http://schemas.microsoft.com/office/drawing/2014/main" id="{C926689E-0648-4D19-8120-13B9FDEA0E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69C88-7AD1-43AC-AA37-8F72CB02D15F}" type="slidenum">
              <a:rPr kumimoji="0" lang="it-IT"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it-IT"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CasellaDiTesto 7">
            <a:extLst>
              <a:ext uri="{FF2B5EF4-FFF2-40B4-BE49-F238E27FC236}">
                <a16:creationId xmlns:a16="http://schemas.microsoft.com/office/drawing/2014/main" id="{4801A917-430D-4936-9502-CA184298C8F1}"/>
              </a:ext>
            </a:extLst>
          </p:cNvPr>
          <p:cNvSpPr txBox="1"/>
          <p:nvPr/>
        </p:nvSpPr>
        <p:spPr>
          <a:xfrm>
            <a:off x="609600" y="708014"/>
            <a:ext cx="10392397" cy="830997"/>
          </a:xfrm>
          <a:prstGeom prst="rect">
            <a:avLst/>
          </a:prstGeom>
          <a:noFill/>
        </p:spPr>
        <p:txBody>
          <a:bodyPr wrap="none" rtlCol="0">
            <a:spAutoFit/>
          </a:bodyPr>
          <a:lstStyle/>
          <a:p>
            <a:r>
              <a:rPr lang="it-IT" sz="2400" dirty="0"/>
              <a:t>TID with X-</a:t>
            </a:r>
            <a:r>
              <a:rPr lang="it-IT" sz="2400" dirty="0" err="1"/>
              <a:t>rays</a:t>
            </a:r>
            <a:r>
              <a:rPr lang="it-IT" sz="2400" dirty="0"/>
              <a:t> – </a:t>
            </a:r>
            <a:r>
              <a:rPr lang="it-IT" sz="2400" dirty="0" err="1"/>
              <a:t>Irradiation</a:t>
            </a:r>
            <a:r>
              <a:rPr lang="it-IT" sz="2400" dirty="0"/>
              <a:t> @ </a:t>
            </a:r>
            <a:r>
              <a:rPr lang="it-IT" sz="2400" dirty="0" err="1"/>
              <a:t>university</a:t>
            </a:r>
            <a:r>
              <a:rPr lang="it-IT" sz="2400" dirty="0"/>
              <a:t> of Padova, </a:t>
            </a:r>
            <a:r>
              <a:rPr lang="it-IT" sz="2400" dirty="0" err="1"/>
              <a:t>Italy</a:t>
            </a:r>
            <a:endParaRPr lang="it-IT" sz="2400" dirty="0"/>
          </a:p>
          <a:p>
            <a:r>
              <a:rPr lang="it-IT" sz="2400" dirty="0" err="1"/>
              <a:t>Main</a:t>
            </a:r>
            <a:r>
              <a:rPr lang="it-IT" sz="2400" dirty="0"/>
              <a:t> effect: </a:t>
            </a:r>
            <a:r>
              <a:rPr lang="it-IT" sz="2400" dirty="0" err="1"/>
              <a:t>increse</a:t>
            </a:r>
            <a:r>
              <a:rPr lang="it-IT" sz="2400" dirty="0"/>
              <a:t> of pixel </a:t>
            </a:r>
            <a:r>
              <a:rPr lang="it-IT" sz="2400" dirty="0" err="1"/>
              <a:t>leakage</a:t>
            </a:r>
            <a:r>
              <a:rPr lang="it-IT" sz="2400" dirty="0"/>
              <a:t> </a:t>
            </a:r>
            <a:r>
              <a:rPr lang="it-IT" sz="2400" dirty="0" err="1"/>
              <a:t>current</a:t>
            </a:r>
            <a:r>
              <a:rPr lang="it-IT" sz="2400" dirty="0"/>
              <a:t> with dose (due to </a:t>
            </a:r>
            <a:r>
              <a:rPr lang="it-IT" sz="2400" dirty="0" err="1"/>
              <a:t>surface</a:t>
            </a:r>
            <a:r>
              <a:rPr lang="it-IT" sz="2400" dirty="0"/>
              <a:t> generation)</a:t>
            </a:r>
          </a:p>
        </p:txBody>
      </p:sp>
      <p:sp>
        <p:nvSpPr>
          <p:cNvPr id="9" name="CasellaDiTesto 8">
            <a:extLst>
              <a:ext uri="{FF2B5EF4-FFF2-40B4-BE49-F238E27FC236}">
                <a16:creationId xmlns:a16="http://schemas.microsoft.com/office/drawing/2014/main" id="{8B381F5F-79EE-4BE3-89BB-E06126AD6255}"/>
              </a:ext>
            </a:extLst>
          </p:cNvPr>
          <p:cNvSpPr txBox="1"/>
          <p:nvPr/>
        </p:nvSpPr>
        <p:spPr>
          <a:xfrm>
            <a:off x="10531881" y="5951974"/>
            <a:ext cx="1334020" cy="369332"/>
          </a:xfrm>
          <a:prstGeom prst="rect">
            <a:avLst/>
          </a:prstGeom>
          <a:noFill/>
        </p:spPr>
        <p:txBody>
          <a:bodyPr wrap="none" rtlCol="0">
            <a:spAutoFit/>
          </a:bodyPr>
          <a:lstStyle/>
          <a:p>
            <a:r>
              <a:rPr lang="it-IT" b="1" dirty="0">
                <a:solidFill>
                  <a:schemeClr val="bg1">
                    <a:lumMod val="65000"/>
                  </a:schemeClr>
                </a:solidFill>
              </a:rPr>
              <a:t>C. </a:t>
            </a:r>
            <a:r>
              <a:rPr lang="it-IT" b="1" dirty="0" err="1">
                <a:solidFill>
                  <a:schemeClr val="bg1">
                    <a:lumMod val="65000"/>
                  </a:schemeClr>
                </a:solidFill>
              </a:rPr>
              <a:t>Neubüser</a:t>
            </a:r>
            <a:endParaRPr lang="it-IT" b="1" dirty="0">
              <a:solidFill>
                <a:schemeClr val="bg1">
                  <a:lumMod val="65000"/>
                </a:schemeClr>
              </a:solidFill>
            </a:endParaRPr>
          </a:p>
        </p:txBody>
      </p:sp>
      <p:sp>
        <p:nvSpPr>
          <p:cNvPr id="10" name="Segnaposto data 2">
            <a:extLst>
              <a:ext uri="{FF2B5EF4-FFF2-40B4-BE49-F238E27FC236}">
                <a16:creationId xmlns:a16="http://schemas.microsoft.com/office/drawing/2014/main" id="{B7C536DA-46D9-4812-BC1C-332259F99DF4}"/>
              </a:ext>
            </a:extLst>
          </p:cNvPr>
          <p:cNvSpPr txBox="1">
            <a:spLocks/>
          </p:cNvSpPr>
          <p:nvPr/>
        </p:nvSpPr>
        <p:spPr>
          <a:xfrm>
            <a:off x="253611" y="6478070"/>
            <a:ext cx="27432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a:t>FEE 2023</a:t>
            </a:r>
          </a:p>
        </p:txBody>
      </p:sp>
      <p:sp>
        <p:nvSpPr>
          <p:cNvPr id="11" name="Segnaposto piè di pagina 3">
            <a:extLst>
              <a:ext uri="{FF2B5EF4-FFF2-40B4-BE49-F238E27FC236}">
                <a16:creationId xmlns:a16="http://schemas.microsoft.com/office/drawing/2014/main" id="{B431A0D0-4F07-4E13-9493-33E302E4CF70}"/>
              </a:ext>
            </a:extLst>
          </p:cNvPr>
          <p:cNvSpPr txBox="1">
            <a:spLocks/>
          </p:cNvSpPr>
          <p:nvPr/>
        </p:nvSpPr>
        <p:spPr>
          <a:xfrm>
            <a:off x="4418318" y="6478070"/>
            <a:ext cx="3320248"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a:t>L. Pancheri</a:t>
            </a:r>
            <a:endParaRPr lang="it-IT" dirty="0"/>
          </a:p>
        </p:txBody>
      </p:sp>
      <p:sp>
        <p:nvSpPr>
          <p:cNvPr id="12" name="Segnaposto numero diapositiva 4">
            <a:extLst>
              <a:ext uri="{FF2B5EF4-FFF2-40B4-BE49-F238E27FC236}">
                <a16:creationId xmlns:a16="http://schemas.microsoft.com/office/drawing/2014/main" id="{6A78AE09-00C4-4091-BA7C-5A7696D00D66}"/>
              </a:ext>
            </a:extLst>
          </p:cNvPr>
          <p:cNvSpPr txBox="1">
            <a:spLocks/>
          </p:cNvSpPr>
          <p:nvPr/>
        </p:nvSpPr>
        <p:spPr>
          <a:xfrm>
            <a:off x="9072297" y="647807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FDCFD55-9A89-494E-8818-4FDF2C2CCE20}" type="slidenum">
              <a:rPr lang="it-IT" smtClean="0"/>
              <a:pPr/>
              <a:t>15</a:t>
            </a:fld>
            <a:endParaRPr lang="it-IT"/>
          </a:p>
        </p:txBody>
      </p:sp>
      <p:pic>
        <p:nvPicPr>
          <p:cNvPr id="15" name="Immagine 14">
            <a:extLst>
              <a:ext uri="{FF2B5EF4-FFF2-40B4-BE49-F238E27FC236}">
                <a16:creationId xmlns:a16="http://schemas.microsoft.com/office/drawing/2014/main" id="{510CDA07-D932-459D-9AE7-750D70F8FC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270" y="1620291"/>
            <a:ext cx="5852172" cy="4389129"/>
          </a:xfrm>
          <a:prstGeom prst="rect">
            <a:avLst/>
          </a:prstGeom>
        </p:spPr>
      </p:pic>
      <p:pic>
        <p:nvPicPr>
          <p:cNvPr id="17" name="Immagine 16">
            <a:extLst>
              <a:ext uri="{FF2B5EF4-FFF2-40B4-BE49-F238E27FC236}">
                <a16:creationId xmlns:a16="http://schemas.microsoft.com/office/drawing/2014/main" id="{4F41A84F-D70D-4EE2-B318-D37758B906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6211" y="1620292"/>
            <a:ext cx="5852172" cy="4389129"/>
          </a:xfrm>
          <a:prstGeom prst="rect">
            <a:avLst/>
          </a:prstGeom>
        </p:spPr>
      </p:pic>
    </p:spTree>
    <p:extLst>
      <p:ext uri="{BB962C8B-B14F-4D97-AF65-F5344CB8AC3E}">
        <p14:creationId xmlns:p14="http://schemas.microsoft.com/office/powerpoint/2010/main" val="1995035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magine 18">
            <a:extLst>
              <a:ext uri="{FF2B5EF4-FFF2-40B4-BE49-F238E27FC236}">
                <a16:creationId xmlns:a16="http://schemas.microsoft.com/office/drawing/2014/main" id="{023A2460-E908-4F22-B6F6-1346F343D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9562" y="1434603"/>
            <a:ext cx="5852172" cy="4389129"/>
          </a:xfrm>
          <a:prstGeom prst="rect">
            <a:avLst/>
          </a:prstGeom>
        </p:spPr>
      </p:pic>
      <p:sp>
        <p:nvSpPr>
          <p:cNvPr id="2" name="Titolo 1">
            <a:extLst>
              <a:ext uri="{FF2B5EF4-FFF2-40B4-BE49-F238E27FC236}">
                <a16:creationId xmlns:a16="http://schemas.microsoft.com/office/drawing/2014/main" id="{A5EFCD5B-E1F9-405F-8B31-ACA273B28875}"/>
              </a:ext>
            </a:extLst>
          </p:cNvPr>
          <p:cNvSpPr>
            <a:spLocks noGrp="1"/>
          </p:cNvSpPr>
          <p:nvPr>
            <p:ph type="title"/>
          </p:nvPr>
        </p:nvSpPr>
        <p:spPr/>
        <p:txBody>
          <a:bodyPr/>
          <a:lstStyle/>
          <a:p>
            <a:r>
              <a:rPr lang="it-IT" dirty="0"/>
              <a:t>Pixel </a:t>
            </a:r>
            <a:r>
              <a:rPr lang="it-IT" dirty="0" err="1"/>
              <a:t>radiation</a:t>
            </a:r>
            <a:r>
              <a:rPr lang="it-IT" dirty="0"/>
              <a:t> </a:t>
            </a:r>
            <a:r>
              <a:rPr lang="it-IT" dirty="0" err="1"/>
              <a:t>hardness</a:t>
            </a:r>
            <a:r>
              <a:rPr lang="it-IT" dirty="0"/>
              <a:t> – </a:t>
            </a:r>
            <a:r>
              <a:rPr lang="it-IT" dirty="0" err="1"/>
              <a:t>ioniziong</a:t>
            </a:r>
            <a:r>
              <a:rPr lang="it-IT" dirty="0"/>
              <a:t> </a:t>
            </a:r>
            <a:r>
              <a:rPr lang="it-IT" dirty="0" err="1"/>
              <a:t>radiation</a:t>
            </a:r>
            <a:endParaRPr lang="it-IT" dirty="0"/>
          </a:p>
        </p:txBody>
      </p:sp>
      <p:sp>
        <p:nvSpPr>
          <p:cNvPr id="4" name="Segnaposto data 3">
            <a:extLst>
              <a:ext uri="{FF2B5EF4-FFF2-40B4-BE49-F238E27FC236}">
                <a16:creationId xmlns:a16="http://schemas.microsoft.com/office/drawing/2014/main" id="{72DE9B4B-B2ED-4DC8-A08F-448C244E806F}"/>
              </a:ext>
            </a:extLst>
          </p:cNvPr>
          <p:cNvSpPr>
            <a:spLocks noGrp="1"/>
          </p:cNvSpPr>
          <p:nvPr>
            <p:ph type="dt" sz="half" idx="10"/>
          </p:nvPr>
        </p:nvSpPr>
        <p:spPr>
          <a:xfrm>
            <a:off x="172331" y="648823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a:ln>
                  <a:noFill/>
                </a:ln>
                <a:solidFill>
                  <a:srgbClr val="FFFFFF"/>
                </a:solidFill>
                <a:effectLst/>
                <a:uLnTx/>
                <a:uFillTx/>
                <a:latin typeface="Calibri" panose="020F0502020204030204"/>
                <a:ea typeface="+mn-ea"/>
                <a:cs typeface="+mn-cs"/>
              </a:rPr>
              <a:t>FEE 2023</a:t>
            </a:r>
            <a:endParaRPr kumimoji="0" lang="it-IT"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Segnaposto piè di pagina 4">
            <a:extLst>
              <a:ext uri="{FF2B5EF4-FFF2-40B4-BE49-F238E27FC236}">
                <a16:creationId xmlns:a16="http://schemas.microsoft.com/office/drawing/2014/main" id="{7FE1E3FA-DF3F-436F-8AF8-64355E058151}"/>
              </a:ext>
            </a:extLst>
          </p:cNvPr>
          <p:cNvSpPr>
            <a:spLocks noGrp="1"/>
          </p:cNvSpPr>
          <p:nvPr>
            <p:ph type="ftr" sz="quarter" idx="11"/>
          </p:nvPr>
        </p:nvSpPr>
        <p:spPr>
          <a:xfrm>
            <a:off x="3794760" y="648823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all" spc="0" normalizeH="0" baseline="0" noProof="0">
                <a:ln>
                  <a:noFill/>
                </a:ln>
                <a:solidFill>
                  <a:srgbClr val="FFFFFF"/>
                </a:solidFill>
                <a:effectLst/>
                <a:uLnTx/>
                <a:uFillTx/>
                <a:latin typeface="Calibri" panose="020F0502020204030204"/>
                <a:ea typeface="+mn-ea"/>
                <a:cs typeface="+mn-cs"/>
              </a:rPr>
              <a:t>L. Pancheri</a:t>
            </a:r>
            <a:endParaRPr kumimoji="0" lang="it-IT"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egnaposto numero diapositiva 5">
            <a:extLst>
              <a:ext uri="{FF2B5EF4-FFF2-40B4-BE49-F238E27FC236}">
                <a16:creationId xmlns:a16="http://schemas.microsoft.com/office/drawing/2014/main" id="{D1998ED8-2689-430B-8F45-D12D33B6FE0D}"/>
              </a:ext>
            </a:extLst>
          </p:cNvPr>
          <p:cNvSpPr>
            <a:spLocks noGrp="1"/>
          </p:cNvSpPr>
          <p:nvPr>
            <p:ph type="sldNum" sz="quarter" idx="12"/>
          </p:nvPr>
        </p:nvSpPr>
        <p:spPr>
          <a:xfrm>
            <a:off x="8991017" y="648823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69C88-7AD1-43AC-AA37-8F72CB02D15F}" type="slidenum">
              <a:rPr kumimoji="0" lang="it-IT"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it-IT"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CasellaDiTesto 8">
            <a:extLst>
              <a:ext uri="{FF2B5EF4-FFF2-40B4-BE49-F238E27FC236}">
                <a16:creationId xmlns:a16="http://schemas.microsoft.com/office/drawing/2014/main" id="{304577EA-F548-479F-B571-624980D9C914}"/>
              </a:ext>
            </a:extLst>
          </p:cNvPr>
          <p:cNvSpPr txBox="1"/>
          <p:nvPr/>
        </p:nvSpPr>
        <p:spPr>
          <a:xfrm>
            <a:off x="731611" y="1034269"/>
            <a:ext cx="3507179" cy="461665"/>
          </a:xfrm>
          <a:prstGeom prst="rect">
            <a:avLst/>
          </a:prstGeom>
          <a:noFill/>
        </p:spPr>
        <p:txBody>
          <a:bodyPr wrap="none" rtlCol="0">
            <a:spAutoFit/>
          </a:bodyPr>
          <a:lstStyle/>
          <a:p>
            <a:r>
              <a:rPr lang="it-IT" sz="2400" dirty="0" err="1"/>
              <a:t>Pre-irradiation</a:t>
            </a:r>
            <a:r>
              <a:rPr lang="it-IT" sz="2400" dirty="0"/>
              <a:t> – CV </a:t>
            </a:r>
            <a:r>
              <a:rPr lang="it-IT" sz="2400" dirty="0" err="1"/>
              <a:t>curves</a:t>
            </a:r>
            <a:endParaRPr lang="it-IT" sz="2400" dirty="0"/>
          </a:p>
        </p:txBody>
      </p:sp>
      <p:sp>
        <p:nvSpPr>
          <p:cNvPr id="10" name="CasellaDiTesto 9">
            <a:extLst>
              <a:ext uri="{FF2B5EF4-FFF2-40B4-BE49-F238E27FC236}">
                <a16:creationId xmlns:a16="http://schemas.microsoft.com/office/drawing/2014/main" id="{07B2330F-B359-465B-8EB5-1B68DC6981A8}"/>
              </a:ext>
            </a:extLst>
          </p:cNvPr>
          <p:cNvSpPr txBox="1"/>
          <p:nvPr/>
        </p:nvSpPr>
        <p:spPr>
          <a:xfrm>
            <a:off x="6553291" y="1034268"/>
            <a:ext cx="3639843" cy="461665"/>
          </a:xfrm>
          <a:prstGeom prst="rect">
            <a:avLst/>
          </a:prstGeom>
          <a:noFill/>
        </p:spPr>
        <p:txBody>
          <a:bodyPr wrap="none" rtlCol="0">
            <a:spAutoFit/>
          </a:bodyPr>
          <a:lstStyle/>
          <a:p>
            <a:r>
              <a:rPr lang="it-IT" sz="2400" dirty="0"/>
              <a:t>Post-</a:t>
            </a:r>
            <a:r>
              <a:rPr lang="it-IT" sz="2400" dirty="0" err="1"/>
              <a:t>irradiation</a:t>
            </a:r>
            <a:r>
              <a:rPr lang="it-IT" sz="2400" dirty="0"/>
              <a:t> – C vs. dose</a:t>
            </a:r>
          </a:p>
        </p:txBody>
      </p:sp>
      <p:sp>
        <p:nvSpPr>
          <p:cNvPr id="11" name="CasellaDiTesto 10">
            <a:extLst>
              <a:ext uri="{FF2B5EF4-FFF2-40B4-BE49-F238E27FC236}">
                <a16:creationId xmlns:a16="http://schemas.microsoft.com/office/drawing/2014/main" id="{8416ABEC-F633-41EC-B2F9-50F2EC27A2EF}"/>
              </a:ext>
            </a:extLst>
          </p:cNvPr>
          <p:cNvSpPr txBox="1"/>
          <p:nvPr/>
        </p:nvSpPr>
        <p:spPr>
          <a:xfrm>
            <a:off x="731611" y="5806726"/>
            <a:ext cx="4376198" cy="400110"/>
          </a:xfrm>
          <a:prstGeom prst="rect">
            <a:avLst/>
          </a:prstGeom>
          <a:noFill/>
        </p:spPr>
        <p:txBody>
          <a:bodyPr wrap="none" rtlCol="0">
            <a:spAutoFit/>
          </a:bodyPr>
          <a:lstStyle/>
          <a:p>
            <a:r>
              <a:rPr lang="it-IT" sz="2000" dirty="0" err="1"/>
              <a:t>Good</a:t>
            </a:r>
            <a:r>
              <a:rPr lang="it-IT" sz="2000" dirty="0"/>
              <a:t> agreement with </a:t>
            </a:r>
            <a:r>
              <a:rPr lang="it-IT" sz="2000" dirty="0" err="1"/>
              <a:t>simulation</a:t>
            </a:r>
            <a:r>
              <a:rPr lang="it-IT" sz="2000" dirty="0"/>
              <a:t> results</a:t>
            </a:r>
          </a:p>
        </p:txBody>
      </p:sp>
      <p:sp>
        <p:nvSpPr>
          <p:cNvPr id="12" name="CasellaDiTesto 11">
            <a:extLst>
              <a:ext uri="{FF2B5EF4-FFF2-40B4-BE49-F238E27FC236}">
                <a16:creationId xmlns:a16="http://schemas.microsoft.com/office/drawing/2014/main" id="{EEEFCF67-9BB7-4670-A2ED-2AB31F43AAA6}"/>
              </a:ext>
            </a:extLst>
          </p:cNvPr>
          <p:cNvSpPr txBox="1"/>
          <p:nvPr/>
        </p:nvSpPr>
        <p:spPr>
          <a:xfrm>
            <a:off x="6309451" y="5754672"/>
            <a:ext cx="5408981" cy="707886"/>
          </a:xfrm>
          <a:prstGeom prst="rect">
            <a:avLst/>
          </a:prstGeom>
          <a:noFill/>
        </p:spPr>
        <p:txBody>
          <a:bodyPr wrap="none" rtlCol="0">
            <a:spAutoFit/>
          </a:bodyPr>
          <a:lstStyle/>
          <a:p>
            <a:r>
              <a:rPr lang="it-IT" sz="2000" dirty="0"/>
              <a:t>Perugia model (with Hamamatsu </a:t>
            </a:r>
            <a:r>
              <a:rPr lang="it-IT" sz="2000" dirty="0" err="1"/>
              <a:t>parametrization</a:t>
            </a:r>
            <a:r>
              <a:rPr lang="it-IT" sz="2000" dirty="0"/>
              <a:t>)</a:t>
            </a:r>
            <a:br>
              <a:rPr lang="it-IT" sz="2000" dirty="0"/>
            </a:br>
            <a:r>
              <a:rPr lang="it-IT" sz="2000" dirty="0" err="1"/>
              <a:t>overestimates</a:t>
            </a:r>
            <a:r>
              <a:rPr lang="it-IT" sz="2000" dirty="0"/>
              <a:t> the </a:t>
            </a:r>
            <a:r>
              <a:rPr lang="it-IT" sz="2000" dirty="0" err="1"/>
              <a:t>increase</a:t>
            </a:r>
            <a:r>
              <a:rPr lang="it-IT" sz="2000" dirty="0"/>
              <a:t> in </a:t>
            </a:r>
            <a:r>
              <a:rPr lang="it-IT" sz="2000" dirty="0" err="1"/>
              <a:t>sensor</a:t>
            </a:r>
            <a:r>
              <a:rPr lang="it-IT" sz="2000" dirty="0"/>
              <a:t> </a:t>
            </a:r>
            <a:r>
              <a:rPr lang="it-IT" sz="2000" dirty="0" err="1"/>
              <a:t>capacitance</a:t>
            </a:r>
            <a:r>
              <a:rPr lang="it-IT" sz="2000" dirty="0"/>
              <a:t>.</a:t>
            </a:r>
          </a:p>
        </p:txBody>
      </p:sp>
      <p:sp>
        <p:nvSpPr>
          <p:cNvPr id="13" name="CasellaDiTesto 12">
            <a:extLst>
              <a:ext uri="{FF2B5EF4-FFF2-40B4-BE49-F238E27FC236}">
                <a16:creationId xmlns:a16="http://schemas.microsoft.com/office/drawing/2014/main" id="{00C8F03E-2CCF-4F07-83F6-B5DAD9EDCEF6}"/>
              </a:ext>
            </a:extLst>
          </p:cNvPr>
          <p:cNvSpPr txBox="1"/>
          <p:nvPr/>
        </p:nvSpPr>
        <p:spPr>
          <a:xfrm>
            <a:off x="10193134" y="5329673"/>
            <a:ext cx="1334020" cy="369332"/>
          </a:xfrm>
          <a:prstGeom prst="rect">
            <a:avLst/>
          </a:prstGeom>
          <a:noFill/>
        </p:spPr>
        <p:txBody>
          <a:bodyPr wrap="none" rtlCol="0">
            <a:spAutoFit/>
          </a:bodyPr>
          <a:lstStyle/>
          <a:p>
            <a:r>
              <a:rPr lang="it-IT" b="1" dirty="0">
                <a:solidFill>
                  <a:schemeClr val="bg1">
                    <a:lumMod val="65000"/>
                  </a:schemeClr>
                </a:solidFill>
              </a:rPr>
              <a:t>C. </a:t>
            </a:r>
            <a:r>
              <a:rPr lang="it-IT" b="1" dirty="0" err="1">
                <a:solidFill>
                  <a:schemeClr val="bg1">
                    <a:lumMod val="65000"/>
                  </a:schemeClr>
                </a:solidFill>
              </a:rPr>
              <a:t>Neubüser</a:t>
            </a:r>
            <a:endParaRPr lang="it-IT" b="1" dirty="0">
              <a:solidFill>
                <a:schemeClr val="bg1">
                  <a:lumMod val="65000"/>
                </a:schemeClr>
              </a:solidFill>
            </a:endParaRPr>
          </a:p>
        </p:txBody>
      </p:sp>
      <p:sp>
        <p:nvSpPr>
          <p:cNvPr id="14" name="Segnaposto data 2">
            <a:extLst>
              <a:ext uri="{FF2B5EF4-FFF2-40B4-BE49-F238E27FC236}">
                <a16:creationId xmlns:a16="http://schemas.microsoft.com/office/drawing/2014/main" id="{19D4B7AC-5BF6-4BC4-9DB2-1B3A52165424}"/>
              </a:ext>
            </a:extLst>
          </p:cNvPr>
          <p:cNvSpPr txBox="1">
            <a:spLocks/>
          </p:cNvSpPr>
          <p:nvPr/>
        </p:nvSpPr>
        <p:spPr>
          <a:xfrm>
            <a:off x="324731" y="6488230"/>
            <a:ext cx="27432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a:t>FFEE 2023</a:t>
            </a:r>
            <a:endParaRPr lang="it-IT" dirty="0"/>
          </a:p>
        </p:txBody>
      </p:sp>
      <p:sp>
        <p:nvSpPr>
          <p:cNvPr id="15" name="Segnaposto piè di pagina 3">
            <a:extLst>
              <a:ext uri="{FF2B5EF4-FFF2-40B4-BE49-F238E27FC236}">
                <a16:creationId xmlns:a16="http://schemas.microsoft.com/office/drawing/2014/main" id="{D939A004-723B-4E48-B89B-BB698A3352E3}"/>
              </a:ext>
            </a:extLst>
          </p:cNvPr>
          <p:cNvSpPr txBox="1">
            <a:spLocks/>
          </p:cNvSpPr>
          <p:nvPr/>
        </p:nvSpPr>
        <p:spPr>
          <a:xfrm>
            <a:off x="4489438" y="6488230"/>
            <a:ext cx="3320248"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a:t>L. Pancheri</a:t>
            </a:r>
            <a:endParaRPr lang="it-IT" dirty="0"/>
          </a:p>
        </p:txBody>
      </p:sp>
      <p:sp>
        <p:nvSpPr>
          <p:cNvPr id="16" name="Segnaposto numero diapositiva 4">
            <a:extLst>
              <a:ext uri="{FF2B5EF4-FFF2-40B4-BE49-F238E27FC236}">
                <a16:creationId xmlns:a16="http://schemas.microsoft.com/office/drawing/2014/main" id="{13365DCA-58FF-45CF-A5A2-3FC4AC2EC4A2}"/>
              </a:ext>
            </a:extLst>
          </p:cNvPr>
          <p:cNvSpPr txBox="1">
            <a:spLocks/>
          </p:cNvSpPr>
          <p:nvPr/>
        </p:nvSpPr>
        <p:spPr>
          <a:xfrm>
            <a:off x="9143417" y="648823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FDCFD55-9A89-494E-8818-4FDF2C2CCE20}" type="slidenum">
              <a:rPr lang="it-IT" smtClean="0"/>
              <a:pPr/>
              <a:t>16</a:t>
            </a:fld>
            <a:endParaRPr lang="it-IT"/>
          </a:p>
        </p:txBody>
      </p:sp>
      <p:pic>
        <p:nvPicPr>
          <p:cNvPr id="17" name="Immagine 16">
            <a:extLst>
              <a:ext uri="{FF2B5EF4-FFF2-40B4-BE49-F238E27FC236}">
                <a16:creationId xmlns:a16="http://schemas.microsoft.com/office/drawing/2014/main" id="{13548EAE-5CE2-4844-B616-343B1105A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78" y="1445133"/>
            <a:ext cx="5852172" cy="4389129"/>
          </a:xfrm>
          <a:prstGeom prst="rect">
            <a:avLst/>
          </a:prstGeom>
        </p:spPr>
      </p:pic>
    </p:spTree>
    <p:extLst>
      <p:ext uri="{BB962C8B-B14F-4D97-AF65-F5344CB8AC3E}">
        <p14:creationId xmlns:p14="http://schemas.microsoft.com/office/powerpoint/2010/main" val="840920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a:extLst>
              <a:ext uri="{FF2B5EF4-FFF2-40B4-BE49-F238E27FC236}">
                <a16:creationId xmlns:a16="http://schemas.microsoft.com/office/drawing/2014/main" id="{2D94A3E3-4390-4685-8CFB-FCA69CBF33FD}"/>
              </a:ext>
            </a:extLst>
          </p:cNvPr>
          <p:cNvSpPr>
            <a:spLocks noGrp="1"/>
          </p:cNvSpPr>
          <p:nvPr>
            <p:ph type="dt" sz="half" idx="10"/>
          </p:nvPr>
        </p:nvSpPr>
        <p:spPr/>
        <p:txBody>
          <a:bodyPr/>
          <a:lstStyle/>
          <a:p>
            <a:r>
              <a:rPr lang="it-IT"/>
              <a:t>FEE 2023</a:t>
            </a:r>
            <a:endParaRPr lang="it-IT" dirty="0"/>
          </a:p>
        </p:txBody>
      </p:sp>
      <p:sp>
        <p:nvSpPr>
          <p:cNvPr id="4" name="Segnaposto piè di pagina 3">
            <a:extLst>
              <a:ext uri="{FF2B5EF4-FFF2-40B4-BE49-F238E27FC236}">
                <a16:creationId xmlns:a16="http://schemas.microsoft.com/office/drawing/2014/main" id="{9E0F1F37-A1D1-456B-A230-6CFD7DF7CE2F}"/>
              </a:ext>
            </a:extLst>
          </p:cNvPr>
          <p:cNvSpPr>
            <a:spLocks noGrp="1"/>
          </p:cNvSpPr>
          <p:nvPr>
            <p:ph type="ftr" sz="quarter" idx="11"/>
          </p:nvPr>
        </p:nvSpPr>
        <p:spPr/>
        <p:txBody>
          <a:bodyPr/>
          <a:lstStyle/>
          <a:p>
            <a:r>
              <a:rPr lang="it-IT"/>
              <a:t>L. Pancheri</a:t>
            </a:r>
            <a:endParaRPr lang="it-IT" dirty="0"/>
          </a:p>
        </p:txBody>
      </p:sp>
      <p:sp>
        <p:nvSpPr>
          <p:cNvPr id="5" name="Segnaposto numero diapositiva 4">
            <a:extLst>
              <a:ext uri="{FF2B5EF4-FFF2-40B4-BE49-F238E27FC236}">
                <a16:creationId xmlns:a16="http://schemas.microsoft.com/office/drawing/2014/main" id="{74CEA5D4-9429-4B34-83CC-147DD5766464}"/>
              </a:ext>
            </a:extLst>
          </p:cNvPr>
          <p:cNvSpPr>
            <a:spLocks noGrp="1"/>
          </p:cNvSpPr>
          <p:nvPr>
            <p:ph type="sldNum" sz="quarter" idx="12"/>
          </p:nvPr>
        </p:nvSpPr>
        <p:spPr/>
        <p:txBody>
          <a:bodyPr/>
          <a:lstStyle/>
          <a:p>
            <a:fld id="{7FDCFD55-9A89-494E-8818-4FDF2C2CCE20}" type="slidenum">
              <a:rPr lang="it-IT" smtClean="0"/>
              <a:t>17</a:t>
            </a:fld>
            <a:endParaRPr lang="it-IT"/>
          </a:p>
        </p:txBody>
      </p:sp>
      <p:sp>
        <p:nvSpPr>
          <p:cNvPr id="6" name="Titolo 5">
            <a:extLst>
              <a:ext uri="{FF2B5EF4-FFF2-40B4-BE49-F238E27FC236}">
                <a16:creationId xmlns:a16="http://schemas.microsoft.com/office/drawing/2014/main" id="{BF5E6E7E-914E-4C60-BCA1-E32DE5DF8D5B}"/>
              </a:ext>
            </a:extLst>
          </p:cNvPr>
          <p:cNvSpPr>
            <a:spLocks noGrp="1"/>
          </p:cNvSpPr>
          <p:nvPr>
            <p:ph type="title"/>
          </p:nvPr>
        </p:nvSpPr>
        <p:spPr/>
        <p:txBody>
          <a:bodyPr>
            <a:normAutofit fontScale="90000"/>
          </a:bodyPr>
          <a:lstStyle/>
          <a:p>
            <a:r>
              <a:rPr lang="it-IT" dirty="0" err="1"/>
              <a:t>Particle</a:t>
            </a:r>
            <a:r>
              <a:rPr lang="it-IT" dirty="0"/>
              <a:t> </a:t>
            </a:r>
            <a:r>
              <a:rPr lang="it-IT" dirty="0" err="1"/>
              <a:t>detection</a:t>
            </a:r>
            <a:r>
              <a:rPr lang="it-IT" dirty="0"/>
              <a:t>: Monte Carlo </a:t>
            </a:r>
            <a:r>
              <a:rPr lang="it-IT" dirty="0" err="1"/>
              <a:t>simulation</a:t>
            </a:r>
            <a:r>
              <a:rPr lang="it-IT" dirty="0"/>
              <a:t> of </a:t>
            </a:r>
            <a:r>
              <a:rPr lang="it-IT" dirty="0" err="1"/>
              <a:t>charge</a:t>
            </a:r>
            <a:r>
              <a:rPr lang="it-IT" dirty="0"/>
              <a:t> and cluster size</a:t>
            </a:r>
          </a:p>
        </p:txBody>
      </p:sp>
      <p:pic>
        <p:nvPicPr>
          <p:cNvPr id="7" name="Immagine 6">
            <a:extLst>
              <a:ext uri="{FF2B5EF4-FFF2-40B4-BE49-F238E27FC236}">
                <a16:creationId xmlns:a16="http://schemas.microsoft.com/office/drawing/2014/main" id="{447DFDE1-976A-4C3B-A0A4-2F676A4B66F6}"/>
              </a:ext>
            </a:extLst>
          </p:cNvPr>
          <p:cNvPicPr/>
          <p:nvPr/>
        </p:nvPicPr>
        <p:blipFill>
          <a:blip r:embed="rId2"/>
          <a:stretch>
            <a:fillRect/>
          </a:stretch>
        </p:blipFill>
        <p:spPr>
          <a:xfrm>
            <a:off x="988398" y="1445297"/>
            <a:ext cx="4916291" cy="4398649"/>
          </a:xfrm>
          <a:prstGeom prst="rect">
            <a:avLst/>
          </a:prstGeom>
        </p:spPr>
      </p:pic>
      <p:pic>
        <p:nvPicPr>
          <p:cNvPr id="8" name="Immagine 7">
            <a:extLst>
              <a:ext uri="{FF2B5EF4-FFF2-40B4-BE49-F238E27FC236}">
                <a16:creationId xmlns:a16="http://schemas.microsoft.com/office/drawing/2014/main" id="{08ADD1CD-773C-4934-9111-F9B522A25439}"/>
              </a:ext>
            </a:extLst>
          </p:cNvPr>
          <p:cNvPicPr/>
          <p:nvPr/>
        </p:nvPicPr>
        <p:blipFill>
          <a:blip r:embed="rId3"/>
          <a:stretch>
            <a:fillRect/>
          </a:stretch>
        </p:blipFill>
        <p:spPr>
          <a:xfrm>
            <a:off x="6637336" y="1723816"/>
            <a:ext cx="4339950" cy="4067075"/>
          </a:xfrm>
          <a:prstGeom prst="rect">
            <a:avLst/>
          </a:prstGeom>
        </p:spPr>
      </p:pic>
      <p:sp>
        <p:nvSpPr>
          <p:cNvPr id="9" name="Rettangolo 8">
            <a:extLst>
              <a:ext uri="{FF2B5EF4-FFF2-40B4-BE49-F238E27FC236}">
                <a16:creationId xmlns:a16="http://schemas.microsoft.com/office/drawing/2014/main" id="{F774D201-6DF5-481B-85DA-99B3D419F43A}"/>
              </a:ext>
            </a:extLst>
          </p:cNvPr>
          <p:cNvSpPr/>
          <p:nvPr/>
        </p:nvSpPr>
        <p:spPr>
          <a:xfrm>
            <a:off x="3328553" y="4109025"/>
            <a:ext cx="1990078" cy="707886"/>
          </a:xfrm>
          <a:prstGeom prst="rect">
            <a:avLst/>
          </a:prstGeom>
        </p:spPr>
        <p:txBody>
          <a:bodyPr wrap="square">
            <a:spAutoFit/>
          </a:bodyPr>
          <a:lstStyle/>
          <a:p>
            <a:r>
              <a:rPr lang="en-US" sz="2000" dirty="0"/>
              <a:t>Active thickness: </a:t>
            </a:r>
            <a:br>
              <a:rPr lang="en-US" sz="2000" dirty="0"/>
            </a:br>
            <a:r>
              <a:rPr lang="en-US" sz="2000" dirty="0"/>
              <a:t>100μm</a:t>
            </a:r>
            <a:endParaRPr lang="it-IT" sz="2000" dirty="0"/>
          </a:p>
        </p:txBody>
      </p:sp>
      <p:sp>
        <p:nvSpPr>
          <p:cNvPr id="10" name="Rettangolo 9">
            <a:extLst>
              <a:ext uri="{FF2B5EF4-FFF2-40B4-BE49-F238E27FC236}">
                <a16:creationId xmlns:a16="http://schemas.microsoft.com/office/drawing/2014/main" id="{D640F27B-3D31-4A23-B401-2F9C9DE30714}"/>
              </a:ext>
            </a:extLst>
          </p:cNvPr>
          <p:cNvSpPr/>
          <p:nvPr/>
        </p:nvSpPr>
        <p:spPr>
          <a:xfrm>
            <a:off x="6501755" y="5819248"/>
            <a:ext cx="5268713" cy="707886"/>
          </a:xfrm>
          <a:prstGeom prst="rect">
            <a:avLst/>
          </a:prstGeom>
        </p:spPr>
        <p:txBody>
          <a:bodyPr wrap="square">
            <a:spAutoFit/>
          </a:bodyPr>
          <a:lstStyle/>
          <a:p>
            <a:r>
              <a:rPr lang="en-US" sz="2000" b="1" dirty="0">
                <a:latin typeface="Calibri" panose="020F0502020204030204" pitchFamily="34" charset="0"/>
                <a:ea typeface="Calibri" panose="020F0502020204030204" pitchFamily="34" charset="0"/>
                <a:cs typeface="Times New Roman" panose="02020603050405020304" pitchFamily="18" charset="0"/>
              </a:rPr>
              <a:t>25μm pixel </a:t>
            </a:r>
            <a:r>
              <a:rPr lang="en-US" sz="2000" dirty="0">
                <a:latin typeface="Calibri" panose="020F0502020204030204" pitchFamily="34" charset="0"/>
                <a:ea typeface="Calibri" panose="020F0502020204030204" pitchFamily="34" charset="0"/>
                <a:cs typeface="Times New Roman" panose="02020603050405020304" pitchFamily="18" charset="0"/>
              </a:rPr>
              <a:t>pitch</a:t>
            </a:r>
          </a:p>
          <a:p>
            <a:r>
              <a:rPr lang="en-US" sz="2000" dirty="0">
                <a:latin typeface="Calibri" panose="020F0502020204030204" pitchFamily="34" charset="0"/>
                <a:ea typeface="Calibri" panose="020F0502020204030204" pitchFamily="34" charset="0"/>
                <a:cs typeface="Times New Roman" panose="02020603050405020304" pitchFamily="18" charset="0"/>
              </a:rPr>
              <a:t>Simulation domain: 5x5 matrix </a:t>
            </a:r>
          </a:p>
        </p:txBody>
      </p:sp>
      <p:sp>
        <p:nvSpPr>
          <p:cNvPr id="2" name="Rettangolo 1">
            <a:extLst>
              <a:ext uri="{FF2B5EF4-FFF2-40B4-BE49-F238E27FC236}">
                <a16:creationId xmlns:a16="http://schemas.microsoft.com/office/drawing/2014/main" id="{12E7C218-2255-445C-93EC-40E635902CC8}"/>
              </a:ext>
            </a:extLst>
          </p:cNvPr>
          <p:cNvSpPr/>
          <p:nvPr/>
        </p:nvSpPr>
        <p:spPr>
          <a:xfrm>
            <a:off x="6937391" y="1398068"/>
            <a:ext cx="4039895" cy="400110"/>
          </a:xfrm>
          <a:prstGeom prst="rect">
            <a:avLst/>
          </a:prstGeom>
        </p:spPr>
        <p:txBody>
          <a:bodyPr wrap="square">
            <a:spAutoFit/>
          </a:bodyPr>
          <a:lstStyle/>
          <a:p>
            <a:r>
              <a:rPr lang="en-US" sz="2000" b="1" dirty="0">
                <a:latin typeface="Calibri" panose="020F0502020204030204" pitchFamily="34" charset="0"/>
                <a:ea typeface="Calibri" panose="020F0502020204030204" pitchFamily="34" charset="0"/>
                <a:cs typeface="Times New Roman" panose="02020603050405020304" pitchFamily="18" charset="0"/>
              </a:rPr>
              <a:t>Simulated cluster size distribution</a:t>
            </a:r>
            <a:endParaRPr lang="it-IT" sz="2000" dirty="0"/>
          </a:p>
        </p:txBody>
      </p:sp>
      <p:sp>
        <p:nvSpPr>
          <p:cNvPr id="11" name="Rettangolo 10">
            <a:extLst>
              <a:ext uri="{FF2B5EF4-FFF2-40B4-BE49-F238E27FC236}">
                <a16:creationId xmlns:a16="http://schemas.microsoft.com/office/drawing/2014/main" id="{CFF76C6D-AD40-4DDA-85DE-ED9FB693AC65}"/>
              </a:ext>
            </a:extLst>
          </p:cNvPr>
          <p:cNvSpPr/>
          <p:nvPr/>
        </p:nvSpPr>
        <p:spPr>
          <a:xfrm>
            <a:off x="988398" y="1367450"/>
            <a:ext cx="3912097" cy="400110"/>
          </a:xfrm>
          <a:prstGeom prst="rect">
            <a:avLst/>
          </a:prstGeom>
        </p:spPr>
        <p:txBody>
          <a:bodyPr wrap="none">
            <a:spAutoFit/>
          </a:bodyPr>
          <a:lstStyle/>
          <a:p>
            <a:r>
              <a:rPr lang="en-US" sz="2000" dirty="0"/>
              <a:t>Simulated </a:t>
            </a:r>
            <a:r>
              <a:rPr lang="en-US" sz="2000" b="1" dirty="0"/>
              <a:t>total charge distribution </a:t>
            </a:r>
            <a:endParaRPr lang="it-IT" sz="2000" dirty="0"/>
          </a:p>
        </p:txBody>
      </p:sp>
      <p:sp>
        <p:nvSpPr>
          <p:cNvPr id="12" name="Rettangolo 11">
            <a:extLst>
              <a:ext uri="{FF2B5EF4-FFF2-40B4-BE49-F238E27FC236}">
                <a16:creationId xmlns:a16="http://schemas.microsoft.com/office/drawing/2014/main" id="{D2814ABB-0E45-4CE7-BDC8-779B4A356A7A}"/>
              </a:ext>
            </a:extLst>
          </p:cNvPr>
          <p:cNvSpPr/>
          <p:nvPr/>
        </p:nvSpPr>
        <p:spPr>
          <a:xfrm>
            <a:off x="416171" y="739215"/>
            <a:ext cx="4544834" cy="400110"/>
          </a:xfrm>
          <a:prstGeom prst="rect">
            <a:avLst/>
          </a:prstGeom>
        </p:spPr>
        <p:txBody>
          <a:bodyPr wrap="none">
            <a:spAutoFit/>
          </a:bodyPr>
          <a:lstStyle/>
          <a:p>
            <a:r>
              <a:rPr lang="en-US" sz="2000" b="1" dirty="0">
                <a:latin typeface="Calibri" panose="020F0502020204030204" pitchFamily="34" charset="0"/>
                <a:ea typeface="Calibri" panose="020F0502020204030204" pitchFamily="34" charset="0"/>
                <a:cs typeface="Times New Roman" panose="02020603050405020304" pitchFamily="18" charset="0"/>
              </a:rPr>
              <a:t>200MeV muons </a:t>
            </a:r>
            <a:r>
              <a:rPr lang="en-US" sz="2000" dirty="0">
                <a:latin typeface="Calibri" panose="020F0502020204030204" pitchFamily="34" charset="0"/>
                <a:ea typeface="Calibri" panose="020F0502020204030204" pitchFamily="34" charset="0"/>
                <a:cs typeface="Times New Roman" panose="02020603050405020304" pitchFamily="18" charset="0"/>
              </a:rPr>
              <a:t>- perpendicular incidence</a:t>
            </a:r>
            <a:endParaRPr lang="it-IT" sz="2000" dirty="0"/>
          </a:p>
        </p:txBody>
      </p:sp>
      <p:sp>
        <p:nvSpPr>
          <p:cNvPr id="13" name="Rettangolo 12">
            <a:extLst>
              <a:ext uri="{FF2B5EF4-FFF2-40B4-BE49-F238E27FC236}">
                <a16:creationId xmlns:a16="http://schemas.microsoft.com/office/drawing/2014/main" id="{04FE33BA-BE57-4811-8B8E-BA783803727E}"/>
              </a:ext>
            </a:extLst>
          </p:cNvPr>
          <p:cNvSpPr/>
          <p:nvPr/>
        </p:nvSpPr>
        <p:spPr>
          <a:xfrm>
            <a:off x="2811294" y="3052107"/>
            <a:ext cx="2723744" cy="787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5" name="Connettore diritto 14">
            <a:extLst>
              <a:ext uri="{FF2B5EF4-FFF2-40B4-BE49-F238E27FC236}">
                <a16:creationId xmlns:a16="http://schemas.microsoft.com/office/drawing/2014/main" id="{8B104B3A-9CA6-40C3-98E9-E68E27E96DF8}"/>
              </a:ext>
            </a:extLst>
          </p:cNvPr>
          <p:cNvCxnSpPr/>
          <p:nvPr/>
        </p:nvCxnSpPr>
        <p:spPr>
          <a:xfrm>
            <a:off x="5408579" y="2865162"/>
            <a:ext cx="0" cy="24877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Immagine 15">
            <a:extLst>
              <a:ext uri="{FF2B5EF4-FFF2-40B4-BE49-F238E27FC236}">
                <a16:creationId xmlns:a16="http://schemas.microsoft.com/office/drawing/2014/main" id="{4971D7F5-9D11-401C-AA94-720CA577C3D5}"/>
              </a:ext>
            </a:extLst>
          </p:cNvPr>
          <p:cNvPicPr/>
          <p:nvPr/>
        </p:nvPicPr>
        <p:blipFill>
          <a:blip r:embed="rId4"/>
          <a:stretch>
            <a:fillRect/>
          </a:stretch>
        </p:blipFill>
        <p:spPr>
          <a:xfrm>
            <a:off x="7118543" y="1852005"/>
            <a:ext cx="1271831" cy="621490"/>
          </a:xfrm>
          <a:prstGeom prst="rect">
            <a:avLst/>
          </a:prstGeom>
        </p:spPr>
      </p:pic>
      <p:sp>
        <p:nvSpPr>
          <p:cNvPr id="17" name="CasellaDiTesto 16">
            <a:extLst>
              <a:ext uri="{FF2B5EF4-FFF2-40B4-BE49-F238E27FC236}">
                <a16:creationId xmlns:a16="http://schemas.microsoft.com/office/drawing/2014/main" id="{3717D6BF-A016-4954-BFD5-ABC9F0CA1B3E}"/>
              </a:ext>
            </a:extLst>
          </p:cNvPr>
          <p:cNvSpPr txBox="1"/>
          <p:nvPr/>
        </p:nvSpPr>
        <p:spPr>
          <a:xfrm>
            <a:off x="8807311" y="4773903"/>
            <a:ext cx="1824730" cy="369332"/>
          </a:xfrm>
          <a:prstGeom prst="rect">
            <a:avLst/>
          </a:prstGeom>
          <a:noFill/>
        </p:spPr>
        <p:txBody>
          <a:bodyPr wrap="none" rtlCol="0">
            <a:spAutoFit/>
          </a:bodyPr>
          <a:lstStyle/>
          <a:p>
            <a:r>
              <a:rPr lang="it-IT" dirty="0" err="1"/>
              <a:t>Threshold</a:t>
            </a:r>
            <a:r>
              <a:rPr lang="it-IT" dirty="0"/>
              <a:t>: 200 e</a:t>
            </a:r>
            <a:r>
              <a:rPr lang="it-IT" baseline="30000" dirty="0"/>
              <a:t>-</a:t>
            </a:r>
          </a:p>
        </p:txBody>
      </p:sp>
      <p:sp>
        <p:nvSpPr>
          <p:cNvPr id="18" name="CasellaDiTesto 17">
            <a:extLst>
              <a:ext uri="{FF2B5EF4-FFF2-40B4-BE49-F238E27FC236}">
                <a16:creationId xmlns:a16="http://schemas.microsoft.com/office/drawing/2014/main" id="{32140F9D-B16C-4F35-BB30-A0606D997B57}"/>
              </a:ext>
            </a:extLst>
          </p:cNvPr>
          <p:cNvSpPr txBox="1"/>
          <p:nvPr/>
        </p:nvSpPr>
        <p:spPr>
          <a:xfrm>
            <a:off x="1214714" y="5634582"/>
            <a:ext cx="1116844" cy="369332"/>
          </a:xfrm>
          <a:prstGeom prst="rect">
            <a:avLst/>
          </a:prstGeom>
          <a:noFill/>
        </p:spPr>
        <p:txBody>
          <a:bodyPr wrap="none" rtlCol="0">
            <a:spAutoFit/>
          </a:bodyPr>
          <a:lstStyle/>
          <a:p>
            <a:r>
              <a:rPr lang="it-IT" b="1" dirty="0">
                <a:solidFill>
                  <a:schemeClr val="bg1">
                    <a:lumMod val="65000"/>
                  </a:schemeClr>
                </a:solidFill>
              </a:rPr>
              <a:t>C. Ferrero</a:t>
            </a:r>
          </a:p>
        </p:txBody>
      </p:sp>
    </p:spTree>
    <p:extLst>
      <p:ext uri="{BB962C8B-B14F-4D97-AF65-F5344CB8AC3E}">
        <p14:creationId xmlns:p14="http://schemas.microsoft.com/office/powerpoint/2010/main" val="3934321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magine 27">
            <a:extLst>
              <a:ext uri="{FF2B5EF4-FFF2-40B4-BE49-F238E27FC236}">
                <a16:creationId xmlns:a16="http://schemas.microsoft.com/office/drawing/2014/main" id="{C29386BD-6CC7-4BC3-8348-A5B1E7409685}"/>
              </a:ext>
            </a:extLst>
          </p:cNvPr>
          <p:cNvPicPr>
            <a:picLocks noChangeAspect="1"/>
          </p:cNvPicPr>
          <p:nvPr/>
        </p:nvPicPr>
        <p:blipFill>
          <a:blip r:embed="rId2"/>
          <a:stretch>
            <a:fillRect/>
          </a:stretch>
        </p:blipFill>
        <p:spPr>
          <a:xfrm>
            <a:off x="586305" y="2962199"/>
            <a:ext cx="10143146" cy="3463373"/>
          </a:xfrm>
          <a:prstGeom prst="rect">
            <a:avLst/>
          </a:prstGeom>
        </p:spPr>
      </p:pic>
      <p:sp>
        <p:nvSpPr>
          <p:cNvPr id="2" name="Titolo 1">
            <a:extLst>
              <a:ext uri="{FF2B5EF4-FFF2-40B4-BE49-F238E27FC236}">
                <a16:creationId xmlns:a16="http://schemas.microsoft.com/office/drawing/2014/main" id="{F23ECA49-D075-4C23-A44B-9C2910BF9F25}"/>
              </a:ext>
            </a:extLst>
          </p:cNvPr>
          <p:cNvSpPr>
            <a:spLocks noGrp="1"/>
          </p:cNvSpPr>
          <p:nvPr>
            <p:ph type="title"/>
          </p:nvPr>
        </p:nvSpPr>
        <p:spPr/>
        <p:txBody>
          <a:bodyPr>
            <a:normAutofit fontScale="90000"/>
          </a:bodyPr>
          <a:lstStyle/>
          <a:p>
            <a:r>
              <a:rPr lang="it-IT" dirty="0" err="1"/>
              <a:t>Main</a:t>
            </a:r>
            <a:r>
              <a:rPr lang="it-IT" dirty="0"/>
              <a:t> </a:t>
            </a:r>
            <a:r>
              <a:rPr lang="it-IT" dirty="0" err="1"/>
              <a:t>demonstrator</a:t>
            </a:r>
            <a:r>
              <a:rPr lang="it-IT" dirty="0"/>
              <a:t>: 512 x 512 pixel array for </a:t>
            </a:r>
            <a:r>
              <a:rPr lang="it-IT" dirty="0" err="1"/>
              <a:t>charged</a:t>
            </a:r>
            <a:r>
              <a:rPr lang="it-IT" dirty="0"/>
              <a:t> </a:t>
            </a:r>
            <a:r>
              <a:rPr lang="it-IT" dirty="0" err="1"/>
              <a:t>particle</a:t>
            </a:r>
            <a:r>
              <a:rPr lang="it-IT" dirty="0"/>
              <a:t> tracking</a:t>
            </a:r>
          </a:p>
        </p:txBody>
      </p:sp>
      <p:sp>
        <p:nvSpPr>
          <p:cNvPr id="8" name="CasellaDiTesto 7">
            <a:extLst>
              <a:ext uri="{FF2B5EF4-FFF2-40B4-BE49-F238E27FC236}">
                <a16:creationId xmlns:a16="http://schemas.microsoft.com/office/drawing/2014/main" id="{F4055F97-D823-48C8-B26F-1E056CC8149D}"/>
              </a:ext>
            </a:extLst>
          </p:cNvPr>
          <p:cNvSpPr txBox="1"/>
          <p:nvPr/>
        </p:nvSpPr>
        <p:spPr>
          <a:xfrm>
            <a:off x="460615" y="803647"/>
            <a:ext cx="10745865" cy="2554545"/>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it-IT" sz="2000" dirty="0"/>
              <a:t>Pixel pitch: 25</a:t>
            </a:r>
            <a:r>
              <a:rPr lang="el-GR" sz="2000" dirty="0"/>
              <a:t>μ</a:t>
            </a:r>
            <a:r>
              <a:rPr lang="it-IT" sz="2000" dirty="0"/>
              <a:t>m – Array core area: 1.28cm x 1.28cm</a:t>
            </a:r>
          </a:p>
          <a:p>
            <a:pPr marL="342900" indent="-342900">
              <a:spcAft>
                <a:spcPts val="1200"/>
              </a:spcAft>
              <a:buFont typeface="Arial" panose="020B0604020202020204" pitchFamily="34" charset="0"/>
              <a:buChar char="•"/>
            </a:pPr>
            <a:r>
              <a:rPr lang="it-IT" sz="2000" b="1" dirty="0"/>
              <a:t>Pixel</a:t>
            </a:r>
            <a:r>
              <a:rPr lang="it-IT" sz="2000" dirty="0"/>
              <a:t> electronics: </a:t>
            </a:r>
            <a:r>
              <a:rPr lang="it-IT" sz="2000" b="1" dirty="0" err="1"/>
              <a:t>analog</a:t>
            </a:r>
            <a:r>
              <a:rPr lang="it-IT" sz="2000" b="1" dirty="0"/>
              <a:t> and </a:t>
            </a:r>
            <a:r>
              <a:rPr lang="it-IT" sz="2000" b="1" dirty="0" err="1"/>
              <a:t>digital</a:t>
            </a:r>
            <a:r>
              <a:rPr lang="it-IT" sz="2000" dirty="0"/>
              <a:t>. In-pixel </a:t>
            </a:r>
            <a:r>
              <a:rPr lang="it-IT" sz="2000" dirty="0" err="1"/>
              <a:t>threshold</a:t>
            </a:r>
            <a:r>
              <a:rPr lang="it-IT" sz="2000" dirty="0"/>
              <a:t> and data storage</a:t>
            </a:r>
          </a:p>
          <a:p>
            <a:pPr marL="342900" indent="-342900">
              <a:spcAft>
                <a:spcPts val="1200"/>
              </a:spcAft>
              <a:buFont typeface="Arial" panose="020B0604020202020204" pitchFamily="34" charset="0"/>
              <a:buChar char="•"/>
            </a:pPr>
            <a:r>
              <a:rPr lang="it-IT" sz="2000" dirty="0"/>
              <a:t>Architecture: </a:t>
            </a:r>
            <a:r>
              <a:rPr lang="it-IT" sz="2000" b="1" dirty="0" err="1"/>
              <a:t>event-driven</a:t>
            </a:r>
            <a:r>
              <a:rPr lang="it-IT" sz="2000" dirty="0"/>
              <a:t>. Pixel </a:t>
            </a:r>
            <a:r>
              <a:rPr lang="it-IT" sz="2000" dirty="0" err="1"/>
              <a:t>detecting</a:t>
            </a:r>
            <a:r>
              <a:rPr lang="it-IT" sz="2000" dirty="0"/>
              <a:t> </a:t>
            </a:r>
            <a:r>
              <a:rPr lang="it-IT" sz="2000" dirty="0" err="1"/>
              <a:t>events</a:t>
            </a:r>
            <a:r>
              <a:rPr lang="it-IT" sz="2000" dirty="0"/>
              <a:t> (</a:t>
            </a:r>
            <a:r>
              <a:rPr lang="it-IT" sz="2000" dirty="0" err="1"/>
              <a:t>charge</a:t>
            </a:r>
            <a:r>
              <a:rPr lang="it-IT" sz="2000" dirty="0"/>
              <a:t> </a:t>
            </a:r>
            <a:r>
              <a:rPr lang="it-IT" sz="2000" dirty="0" err="1"/>
              <a:t>pulses</a:t>
            </a:r>
            <a:r>
              <a:rPr lang="it-IT" sz="2000" dirty="0"/>
              <a:t>) </a:t>
            </a:r>
            <a:r>
              <a:rPr lang="it-IT" sz="2000" dirty="0" err="1"/>
              <a:t>send</a:t>
            </a:r>
            <a:r>
              <a:rPr lang="it-IT" sz="2000" dirty="0"/>
              <a:t> </a:t>
            </a:r>
            <a:r>
              <a:rPr lang="it-IT" sz="2000" dirty="0" err="1"/>
              <a:t>their</a:t>
            </a:r>
            <a:r>
              <a:rPr lang="it-IT" sz="2000" dirty="0"/>
              <a:t> address to the chip </a:t>
            </a:r>
            <a:r>
              <a:rPr lang="it-IT" sz="2000" dirty="0" err="1"/>
              <a:t>peripheral</a:t>
            </a:r>
            <a:r>
              <a:rPr lang="it-IT" sz="2000" dirty="0"/>
              <a:t> </a:t>
            </a:r>
            <a:r>
              <a:rPr lang="it-IT" sz="2000" dirty="0" err="1"/>
              <a:t>circuits</a:t>
            </a:r>
            <a:endParaRPr lang="it-IT" sz="2000" dirty="0"/>
          </a:p>
          <a:p>
            <a:pPr marL="342900" indent="-342900">
              <a:spcAft>
                <a:spcPts val="1200"/>
              </a:spcAft>
              <a:buFont typeface="Arial" panose="020B0604020202020204" pitchFamily="34" charset="0"/>
              <a:buChar char="•"/>
            </a:pPr>
            <a:r>
              <a:rPr lang="it-IT" sz="2000" dirty="0"/>
              <a:t>Low </a:t>
            </a:r>
            <a:r>
              <a:rPr lang="it-IT" sz="2000" b="1" dirty="0"/>
              <a:t>power</a:t>
            </a:r>
            <a:r>
              <a:rPr lang="it-IT" sz="2000" dirty="0"/>
              <a:t> (20mW/cm</a:t>
            </a:r>
            <a:r>
              <a:rPr lang="it-IT" sz="2000" baseline="30000" dirty="0"/>
              <a:t>2</a:t>
            </a:r>
            <a:r>
              <a:rPr lang="it-IT" sz="2000" dirty="0"/>
              <a:t>) and high </a:t>
            </a:r>
            <a:r>
              <a:rPr lang="it-IT" sz="2000" b="1" dirty="0" err="1"/>
              <a:t>event</a:t>
            </a:r>
            <a:r>
              <a:rPr lang="it-IT" sz="2000" b="1" dirty="0"/>
              <a:t> rate </a:t>
            </a:r>
            <a:r>
              <a:rPr lang="it-IT" sz="2000" dirty="0"/>
              <a:t>(100 MHz/cm</a:t>
            </a:r>
            <a:r>
              <a:rPr lang="it-IT" sz="2000" baseline="30000" dirty="0"/>
              <a:t>2</a:t>
            </a:r>
            <a:r>
              <a:rPr lang="it-IT" sz="2000" dirty="0"/>
              <a:t>)</a:t>
            </a:r>
          </a:p>
          <a:p>
            <a:pPr marL="342900" indent="-342900">
              <a:spcAft>
                <a:spcPts val="1200"/>
              </a:spcAft>
              <a:buFont typeface="Arial" panose="020B0604020202020204" pitchFamily="34" charset="0"/>
              <a:buChar char="•"/>
            </a:pPr>
            <a:endParaRPr lang="it-IT" sz="2000" dirty="0"/>
          </a:p>
        </p:txBody>
      </p:sp>
      <p:sp>
        <p:nvSpPr>
          <p:cNvPr id="25" name="Segnaposto data 1">
            <a:extLst>
              <a:ext uri="{FF2B5EF4-FFF2-40B4-BE49-F238E27FC236}">
                <a16:creationId xmlns:a16="http://schemas.microsoft.com/office/drawing/2014/main" id="{F6F242A2-F67C-4A6A-8371-FFA63F07D154}"/>
              </a:ext>
            </a:extLst>
          </p:cNvPr>
          <p:cNvSpPr>
            <a:spLocks noGrp="1"/>
          </p:cNvSpPr>
          <p:nvPr>
            <p:ph type="dt" sz="half" idx="10"/>
          </p:nvPr>
        </p:nvSpPr>
        <p:spPr>
          <a:xfrm>
            <a:off x="416171" y="6488230"/>
            <a:ext cx="2743200" cy="365125"/>
          </a:xfrm>
        </p:spPr>
        <p:txBody>
          <a:bodyPr/>
          <a:lstStyle/>
          <a:p>
            <a:r>
              <a:rPr lang="it-IT"/>
              <a:t>FEE 2023</a:t>
            </a:r>
            <a:endParaRPr lang="it-IT" dirty="0"/>
          </a:p>
        </p:txBody>
      </p:sp>
      <p:sp>
        <p:nvSpPr>
          <p:cNvPr id="26" name="Segnaposto piè di pagina 9">
            <a:extLst>
              <a:ext uri="{FF2B5EF4-FFF2-40B4-BE49-F238E27FC236}">
                <a16:creationId xmlns:a16="http://schemas.microsoft.com/office/drawing/2014/main" id="{00B15EEF-C11D-4FA3-9483-B0B58233D307}"/>
              </a:ext>
            </a:extLst>
          </p:cNvPr>
          <p:cNvSpPr>
            <a:spLocks noGrp="1"/>
          </p:cNvSpPr>
          <p:nvPr>
            <p:ph type="ftr" sz="quarter" idx="11"/>
          </p:nvPr>
        </p:nvSpPr>
        <p:spPr>
          <a:xfrm>
            <a:off x="4580878" y="6488230"/>
            <a:ext cx="3320248" cy="365125"/>
          </a:xfrm>
        </p:spPr>
        <p:txBody>
          <a:bodyPr/>
          <a:lstStyle/>
          <a:p>
            <a:r>
              <a:rPr lang="it-IT"/>
              <a:t>L. Pancheri</a:t>
            </a:r>
            <a:endParaRPr lang="it-IT" dirty="0"/>
          </a:p>
        </p:txBody>
      </p:sp>
      <p:sp>
        <p:nvSpPr>
          <p:cNvPr id="27" name="Segnaposto numero diapositiva 10">
            <a:extLst>
              <a:ext uri="{FF2B5EF4-FFF2-40B4-BE49-F238E27FC236}">
                <a16:creationId xmlns:a16="http://schemas.microsoft.com/office/drawing/2014/main" id="{F9DE38D6-0DDF-4781-8C41-2B49C66D9ADA}"/>
              </a:ext>
            </a:extLst>
          </p:cNvPr>
          <p:cNvSpPr>
            <a:spLocks noGrp="1"/>
          </p:cNvSpPr>
          <p:nvPr>
            <p:ph type="sldNum" sz="quarter" idx="12"/>
          </p:nvPr>
        </p:nvSpPr>
        <p:spPr>
          <a:xfrm>
            <a:off x="9234857" y="6488230"/>
            <a:ext cx="2743200" cy="365125"/>
          </a:xfrm>
        </p:spPr>
        <p:txBody>
          <a:bodyPr/>
          <a:lstStyle/>
          <a:p>
            <a:fld id="{7FDCFD55-9A89-494E-8818-4FDF2C2CCE20}" type="slidenum">
              <a:rPr lang="it-IT" smtClean="0"/>
              <a:t>18</a:t>
            </a:fld>
            <a:endParaRPr lang="it-IT"/>
          </a:p>
        </p:txBody>
      </p:sp>
      <p:sp>
        <p:nvSpPr>
          <p:cNvPr id="12" name="CasellaDiTesto 11">
            <a:extLst>
              <a:ext uri="{FF2B5EF4-FFF2-40B4-BE49-F238E27FC236}">
                <a16:creationId xmlns:a16="http://schemas.microsoft.com/office/drawing/2014/main" id="{EC58351A-AD7B-4CE1-9DB9-58781736802C}"/>
              </a:ext>
            </a:extLst>
          </p:cNvPr>
          <p:cNvSpPr txBox="1"/>
          <p:nvPr/>
        </p:nvSpPr>
        <p:spPr>
          <a:xfrm>
            <a:off x="10855141" y="5761600"/>
            <a:ext cx="929229" cy="369332"/>
          </a:xfrm>
          <a:prstGeom prst="rect">
            <a:avLst/>
          </a:prstGeom>
          <a:noFill/>
        </p:spPr>
        <p:txBody>
          <a:bodyPr wrap="none" rtlCol="0">
            <a:spAutoFit/>
          </a:bodyPr>
          <a:lstStyle/>
          <a:p>
            <a:r>
              <a:rPr lang="it-IT" b="1" dirty="0">
                <a:solidFill>
                  <a:schemeClr val="bg1">
                    <a:lumMod val="65000"/>
                  </a:schemeClr>
                </a:solidFill>
              </a:rPr>
              <a:t>M. Rolo</a:t>
            </a:r>
          </a:p>
        </p:txBody>
      </p:sp>
    </p:spTree>
    <p:extLst>
      <p:ext uri="{BB962C8B-B14F-4D97-AF65-F5344CB8AC3E}">
        <p14:creationId xmlns:p14="http://schemas.microsoft.com/office/powerpoint/2010/main" val="1597855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a:extLst>
              <a:ext uri="{FF2B5EF4-FFF2-40B4-BE49-F238E27FC236}">
                <a16:creationId xmlns:a16="http://schemas.microsoft.com/office/drawing/2014/main" id="{D3166BCB-1067-4351-8E52-C4CF90C35CD0}"/>
              </a:ext>
            </a:extLst>
          </p:cNvPr>
          <p:cNvSpPr>
            <a:spLocks noGrp="1"/>
          </p:cNvSpPr>
          <p:nvPr>
            <p:ph type="dt" sz="half" idx="10"/>
          </p:nvPr>
        </p:nvSpPr>
        <p:spPr/>
        <p:txBody>
          <a:bodyPr/>
          <a:lstStyle/>
          <a:p>
            <a:r>
              <a:rPr lang="it-IT"/>
              <a:t>FEE 2023</a:t>
            </a:r>
            <a:endParaRPr lang="it-IT" dirty="0"/>
          </a:p>
        </p:txBody>
      </p:sp>
      <p:sp>
        <p:nvSpPr>
          <p:cNvPr id="4" name="Segnaposto piè di pagina 3">
            <a:extLst>
              <a:ext uri="{FF2B5EF4-FFF2-40B4-BE49-F238E27FC236}">
                <a16:creationId xmlns:a16="http://schemas.microsoft.com/office/drawing/2014/main" id="{558E534C-1A87-4731-B13C-4C9078452258}"/>
              </a:ext>
            </a:extLst>
          </p:cNvPr>
          <p:cNvSpPr>
            <a:spLocks noGrp="1"/>
          </p:cNvSpPr>
          <p:nvPr>
            <p:ph type="ftr" sz="quarter" idx="11"/>
          </p:nvPr>
        </p:nvSpPr>
        <p:spPr/>
        <p:txBody>
          <a:bodyPr/>
          <a:lstStyle/>
          <a:p>
            <a:r>
              <a:rPr lang="it-IT"/>
              <a:t>L. Pancheri</a:t>
            </a:r>
            <a:endParaRPr lang="it-IT" dirty="0"/>
          </a:p>
        </p:txBody>
      </p:sp>
      <p:sp>
        <p:nvSpPr>
          <p:cNvPr id="5" name="Segnaposto numero diapositiva 4">
            <a:extLst>
              <a:ext uri="{FF2B5EF4-FFF2-40B4-BE49-F238E27FC236}">
                <a16:creationId xmlns:a16="http://schemas.microsoft.com/office/drawing/2014/main" id="{D3876E02-53C9-4F68-AEBB-F0D3C5D3D1D4}"/>
              </a:ext>
            </a:extLst>
          </p:cNvPr>
          <p:cNvSpPr>
            <a:spLocks noGrp="1"/>
          </p:cNvSpPr>
          <p:nvPr>
            <p:ph type="sldNum" sz="quarter" idx="12"/>
          </p:nvPr>
        </p:nvSpPr>
        <p:spPr/>
        <p:txBody>
          <a:bodyPr/>
          <a:lstStyle/>
          <a:p>
            <a:fld id="{7FDCFD55-9A89-494E-8818-4FDF2C2CCE20}" type="slidenum">
              <a:rPr lang="it-IT" smtClean="0"/>
              <a:t>19</a:t>
            </a:fld>
            <a:endParaRPr lang="it-IT"/>
          </a:p>
        </p:txBody>
      </p:sp>
      <p:sp>
        <p:nvSpPr>
          <p:cNvPr id="6" name="Titolo 5">
            <a:extLst>
              <a:ext uri="{FF2B5EF4-FFF2-40B4-BE49-F238E27FC236}">
                <a16:creationId xmlns:a16="http://schemas.microsoft.com/office/drawing/2014/main" id="{057B36E5-CA5A-4641-89CB-26B3E2CD362E}"/>
              </a:ext>
            </a:extLst>
          </p:cNvPr>
          <p:cNvSpPr>
            <a:spLocks noGrp="1"/>
          </p:cNvSpPr>
          <p:nvPr>
            <p:ph type="title"/>
          </p:nvPr>
        </p:nvSpPr>
        <p:spPr/>
        <p:txBody>
          <a:bodyPr/>
          <a:lstStyle/>
          <a:p>
            <a:r>
              <a:rPr lang="it-IT" dirty="0"/>
              <a:t>ARCADIA </a:t>
            </a:r>
            <a:r>
              <a:rPr lang="it-IT" dirty="0" err="1"/>
              <a:t>Main</a:t>
            </a:r>
            <a:r>
              <a:rPr lang="it-IT" dirty="0"/>
              <a:t> </a:t>
            </a:r>
            <a:r>
              <a:rPr lang="it-IT" dirty="0" err="1"/>
              <a:t>Demonstrator</a:t>
            </a:r>
            <a:r>
              <a:rPr lang="it-IT" dirty="0"/>
              <a:t> – chip </a:t>
            </a:r>
            <a:r>
              <a:rPr lang="it-IT" dirty="0" err="1"/>
              <a:t>floorplan</a:t>
            </a:r>
            <a:endParaRPr lang="it-IT" dirty="0"/>
          </a:p>
        </p:txBody>
      </p:sp>
      <p:pic>
        <p:nvPicPr>
          <p:cNvPr id="7" name="Immagine 6">
            <a:extLst>
              <a:ext uri="{FF2B5EF4-FFF2-40B4-BE49-F238E27FC236}">
                <a16:creationId xmlns:a16="http://schemas.microsoft.com/office/drawing/2014/main" id="{3528A27C-957E-433A-8131-629FCAC616BF}"/>
              </a:ext>
            </a:extLst>
          </p:cNvPr>
          <p:cNvPicPr>
            <a:picLocks noChangeAspect="1"/>
          </p:cNvPicPr>
          <p:nvPr/>
        </p:nvPicPr>
        <p:blipFill rotWithShape="1">
          <a:blip r:embed="rId2"/>
          <a:srcRect l="3752" t="1689" b="-1"/>
          <a:stretch/>
        </p:blipFill>
        <p:spPr>
          <a:xfrm>
            <a:off x="213944" y="798864"/>
            <a:ext cx="8861764" cy="5571539"/>
          </a:xfrm>
          <a:prstGeom prst="rect">
            <a:avLst/>
          </a:prstGeom>
        </p:spPr>
      </p:pic>
      <p:sp>
        <p:nvSpPr>
          <p:cNvPr id="8" name="CasellaDiTesto 7">
            <a:extLst>
              <a:ext uri="{FF2B5EF4-FFF2-40B4-BE49-F238E27FC236}">
                <a16:creationId xmlns:a16="http://schemas.microsoft.com/office/drawing/2014/main" id="{7DE6827B-58F3-40C1-A5EC-492B050753EF}"/>
              </a:ext>
            </a:extLst>
          </p:cNvPr>
          <p:cNvSpPr txBox="1"/>
          <p:nvPr/>
        </p:nvSpPr>
        <p:spPr>
          <a:xfrm>
            <a:off x="11181490" y="6001071"/>
            <a:ext cx="929229" cy="369332"/>
          </a:xfrm>
          <a:prstGeom prst="rect">
            <a:avLst/>
          </a:prstGeom>
          <a:noFill/>
        </p:spPr>
        <p:txBody>
          <a:bodyPr wrap="none" rtlCol="0">
            <a:spAutoFit/>
          </a:bodyPr>
          <a:lstStyle/>
          <a:p>
            <a:r>
              <a:rPr lang="it-IT" b="1" dirty="0">
                <a:solidFill>
                  <a:schemeClr val="bg1">
                    <a:lumMod val="65000"/>
                  </a:schemeClr>
                </a:solidFill>
              </a:rPr>
              <a:t>M. Rolo</a:t>
            </a:r>
          </a:p>
        </p:txBody>
      </p:sp>
      <p:pic>
        <p:nvPicPr>
          <p:cNvPr id="9" name="Immagine 8">
            <a:extLst>
              <a:ext uri="{FF2B5EF4-FFF2-40B4-BE49-F238E27FC236}">
                <a16:creationId xmlns:a16="http://schemas.microsoft.com/office/drawing/2014/main" id="{84353067-0948-436F-B731-AACF955E54DA}"/>
              </a:ext>
            </a:extLst>
          </p:cNvPr>
          <p:cNvPicPr/>
          <p:nvPr/>
        </p:nvPicPr>
        <p:blipFill rotWithShape="1">
          <a:blip r:embed="rId3" cstate="print">
            <a:extLst>
              <a:ext uri="{28A0092B-C50C-407E-A947-70E740481C1C}">
                <a14:useLocalDpi xmlns:a14="http://schemas.microsoft.com/office/drawing/2010/main" val="0"/>
              </a:ext>
            </a:extLst>
          </a:blip>
          <a:srcRect l="6915" r="18669"/>
          <a:stretch/>
        </p:blipFill>
        <p:spPr bwMode="auto">
          <a:xfrm>
            <a:off x="9263116" y="3617633"/>
            <a:ext cx="2743200" cy="1992641"/>
          </a:xfrm>
          <a:prstGeom prst="rect">
            <a:avLst/>
          </a:prstGeom>
          <a:noFill/>
          <a:ln>
            <a:noFill/>
          </a:ln>
        </p:spPr>
      </p:pic>
      <p:pic>
        <p:nvPicPr>
          <p:cNvPr id="10" name="Immagine 9">
            <a:extLst>
              <a:ext uri="{FF2B5EF4-FFF2-40B4-BE49-F238E27FC236}">
                <a16:creationId xmlns:a16="http://schemas.microsoft.com/office/drawing/2014/main" id="{B13316E5-AEE7-4275-9D6C-2FCC8926C1D2}"/>
              </a:ext>
            </a:extLst>
          </p:cNvPr>
          <p:cNvPicPr/>
          <p:nvPr/>
        </p:nvPicPr>
        <p:blipFill rotWithShape="1">
          <a:blip r:embed="rId4"/>
          <a:srcRect l="11294" r="10461"/>
          <a:stretch/>
        </p:blipFill>
        <p:spPr>
          <a:xfrm>
            <a:off x="9263116" y="812049"/>
            <a:ext cx="2714941" cy="2125492"/>
          </a:xfrm>
          <a:prstGeom prst="rect">
            <a:avLst/>
          </a:prstGeom>
        </p:spPr>
      </p:pic>
      <p:sp>
        <p:nvSpPr>
          <p:cNvPr id="11" name="CasellaDiTesto 10">
            <a:extLst>
              <a:ext uri="{FF2B5EF4-FFF2-40B4-BE49-F238E27FC236}">
                <a16:creationId xmlns:a16="http://schemas.microsoft.com/office/drawing/2014/main" id="{191637C9-C864-4E34-8AB5-DA80A3792EB1}"/>
              </a:ext>
            </a:extLst>
          </p:cNvPr>
          <p:cNvSpPr txBox="1"/>
          <p:nvPr/>
        </p:nvSpPr>
        <p:spPr>
          <a:xfrm>
            <a:off x="9234857" y="5608171"/>
            <a:ext cx="2100768" cy="369332"/>
          </a:xfrm>
          <a:prstGeom prst="rect">
            <a:avLst/>
          </a:prstGeom>
          <a:noFill/>
        </p:spPr>
        <p:txBody>
          <a:bodyPr wrap="none" rtlCol="0">
            <a:spAutoFit/>
          </a:bodyPr>
          <a:lstStyle/>
          <a:p>
            <a:r>
              <a:rPr lang="it-IT" dirty="0"/>
              <a:t>Detail of pixel layout</a:t>
            </a:r>
          </a:p>
        </p:txBody>
      </p:sp>
      <p:sp>
        <p:nvSpPr>
          <p:cNvPr id="12" name="CasellaDiTesto 11">
            <a:extLst>
              <a:ext uri="{FF2B5EF4-FFF2-40B4-BE49-F238E27FC236}">
                <a16:creationId xmlns:a16="http://schemas.microsoft.com/office/drawing/2014/main" id="{8601C413-C522-4032-9C4D-E896FE98A097}"/>
              </a:ext>
            </a:extLst>
          </p:cNvPr>
          <p:cNvSpPr txBox="1"/>
          <p:nvPr/>
        </p:nvSpPr>
        <p:spPr>
          <a:xfrm>
            <a:off x="9234857" y="2947734"/>
            <a:ext cx="2771459" cy="646331"/>
          </a:xfrm>
          <a:prstGeom prst="rect">
            <a:avLst/>
          </a:prstGeom>
          <a:noFill/>
        </p:spPr>
        <p:txBody>
          <a:bodyPr wrap="square" rtlCol="0">
            <a:spAutoFit/>
          </a:bodyPr>
          <a:lstStyle/>
          <a:p>
            <a:r>
              <a:rPr lang="it-IT" dirty="0"/>
              <a:t>512 x 512 pixel </a:t>
            </a:r>
            <a:r>
              <a:rPr lang="it-IT" dirty="0" err="1"/>
              <a:t>sensor</a:t>
            </a:r>
            <a:r>
              <a:rPr lang="it-IT" dirty="0"/>
              <a:t> </a:t>
            </a:r>
            <a:r>
              <a:rPr lang="it-IT" dirty="0" err="1"/>
              <a:t>mounted</a:t>
            </a:r>
            <a:r>
              <a:rPr lang="it-IT" dirty="0"/>
              <a:t> on PCB</a:t>
            </a:r>
          </a:p>
        </p:txBody>
      </p:sp>
    </p:spTree>
    <p:extLst>
      <p:ext uri="{BB962C8B-B14F-4D97-AF65-F5344CB8AC3E}">
        <p14:creationId xmlns:p14="http://schemas.microsoft.com/office/powerpoint/2010/main" val="3494777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data 5">
            <a:extLst>
              <a:ext uri="{FF2B5EF4-FFF2-40B4-BE49-F238E27FC236}">
                <a16:creationId xmlns:a16="http://schemas.microsoft.com/office/drawing/2014/main" id="{A3139B2C-BE17-4D98-AFF6-FE32C033E898}"/>
              </a:ext>
            </a:extLst>
          </p:cNvPr>
          <p:cNvSpPr>
            <a:spLocks noGrp="1"/>
          </p:cNvSpPr>
          <p:nvPr>
            <p:ph type="dt" sz="half" idx="10"/>
          </p:nvPr>
        </p:nvSpPr>
        <p:spPr/>
        <p:txBody>
          <a:bodyPr/>
          <a:lstStyle/>
          <a:p>
            <a:pPr lvl="0"/>
            <a:r>
              <a:rPr lang="it-IT" noProof="0"/>
              <a:t>FEE 2023</a:t>
            </a:r>
          </a:p>
        </p:txBody>
      </p:sp>
      <p:sp>
        <p:nvSpPr>
          <p:cNvPr id="7" name="Segnaposto piè di pagina 6">
            <a:extLst>
              <a:ext uri="{FF2B5EF4-FFF2-40B4-BE49-F238E27FC236}">
                <a16:creationId xmlns:a16="http://schemas.microsoft.com/office/drawing/2014/main" id="{EE792FDD-D0D7-4B65-8ED0-A07F28CF381B}"/>
              </a:ext>
            </a:extLst>
          </p:cNvPr>
          <p:cNvSpPr>
            <a:spLocks noGrp="1"/>
          </p:cNvSpPr>
          <p:nvPr>
            <p:ph type="ftr" sz="quarter" idx="11"/>
          </p:nvPr>
        </p:nvSpPr>
        <p:spPr/>
        <p:txBody>
          <a:bodyPr/>
          <a:lstStyle/>
          <a:p>
            <a:pPr lvl="0"/>
            <a:r>
              <a:rPr lang="pt-BR" noProof="0"/>
              <a:t>L. Pancheri</a:t>
            </a:r>
            <a:endParaRPr lang="it-IT" noProof="0"/>
          </a:p>
        </p:txBody>
      </p:sp>
      <p:sp>
        <p:nvSpPr>
          <p:cNvPr id="8" name="Segnaposto numero diapositiva 7">
            <a:extLst>
              <a:ext uri="{FF2B5EF4-FFF2-40B4-BE49-F238E27FC236}">
                <a16:creationId xmlns:a16="http://schemas.microsoft.com/office/drawing/2014/main" id="{0E1013D7-D1F1-4284-B2AE-F6C45B5B7597}"/>
              </a:ext>
            </a:extLst>
          </p:cNvPr>
          <p:cNvSpPr>
            <a:spLocks noGrp="1"/>
          </p:cNvSpPr>
          <p:nvPr>
            <p:ph type="sldNum" sz="quarter" idx="12"/>
          </p:nvPr>
        </p:nvSpPr>
        <p:spPr/>
        <p:txBody>
          <a:bodyPr/>
          <a:lstStyle/>
          <a:p>
            <a:pPr lvl="0"/>
            <a:fld id="{D4E69C88-7AD1-43AC-AA37-8F72CB02D15F}" type="slidenum">
              <a:rPr lang="it-IT" noProof="0" smtClean="0"/>
              <a:pPr lvl="0"/>
              <a:t>2</a:t>
            </a:fld>
            <a:endParaRPr lang="it-IT" noProof="0"/>
          </a:p>
        </p:txBody>
      </p:sp>
      <p:sp>
        <p:nvSpPr>
          <p:cNvPr id="2" name="Title 1"/>
          <p:cNvSpPr>
            <a:spLocks noGrp="1"/>
          </p:cNvSpPr>
          <p:nvPr>
            <p:ph type="title"/>
          </p:nvPr>
        </p:nvSpPr>
        <p:spPr/>
        <p:txBody>
          <a:bodyPr/>
          <a:lstStyle/>
          <a:p>
            <a:r>
              <a:rPr lang="it-IT"/>
              <a:t>Motivation</a:t>
            </a:r>
            <a:endParaRPr lang="it-IT" dirty="0"/>
          </a:p>
        </p:txBody>
      </p:sp>
      <p:sp>
        <p:nvSpPr>
          <p:cNvPr id="17" name="TextBox 16"/>
          <p:cNvSpPr txBox="1"/>
          <p:nvPr/>
        </p:nvSpPr>
        <p:spPr>
          <a:xfrm>
            <a:off x="305031" y="780678"/>
            <a:ext cx="8169191" cy="3431709"/>
          </a:xfrm>
          <a:prstGeom prst="rect">
            <a:avLst/>
          </a:prstGeom>
          <a:noFill/>
        </p:spPr>
        <p:txBody>
          <a:bodyPr wrap="square" rtlCol="0">
            <a:spAutoFit/>
          </a:bodyPr>
          <a:lstStyle/>
          <a:p>
            <a:pPr marL="342900" indent="-342900">
              <a:spcAft>
                <a:spcPts val="600"/>
              </a:spcAft>
              <a:buFont typeface="Wingdings" panose="05000000000000000000" pitchFamily="2" charset="2"/>
              <a:buChar char="§"/>
            </a:pPr>
            <a:r>
              <a:rPr lang="it-IT" sz="2400" dirty="0"/>
              <a:t>Large-area </a:t>
            </a:r>
            <a:r>
              <a:rPr lang="it-IT" sz="2400" b="1" dirty="0" err="1"/>
              <a:t>monolithic</a:t>
            </a:r>
            <a:r>
              <a:rPr lang="it-IT" sz="2400" b="1" dirty="0"/>
              <a:t> pixel detectors for </a:t>
            </a:r>
            <a:r>
              <a:rPr lang="it-IT" sz="2400" b="1" dirty="0" err="1"/>
              <a:t>particle</a:t>
            </a:r>
            <a:r>
              <a:rPr lang="it-IT" sz="2400" b="1" dirty="0"/>
              <a:t> tracking</a:t>
            </a:r>
            <a:r>
              <a:rPr lang="it-IT" sz="2400" dirty="0"/>
              <a:t>: low power, high rate capability, low cost per </a:t>
            </a:r>
            <a:r>
              <a:rPr lang="it-IT" sz="2400" dirty="0" err="1"/>
              <a:t>unit</a:t>
            </a:r>
            <a:r>
              <a:rPr lang="it-IT" sz="2400" dirty="0"/>
              <a:t> area, low </a:t>
            </a:r>
            <a:r>
              <a:rPr lang="it-IT" sz="2400" dirty="0" err="1"/>
              <a:t>material</a:t>
            </a:r>
            <a:r>
              <a:rPr lang="it-IT" sz="2400" dirty="0"/>
              <a:t> budget</a:t>
            </a:r>
          </a:p>
          <a:p>
            <a:pPr marL="342900" indent="-342900">
              <a:spcAft>
                <a:spcPts val="600"/>
              </a:spcAft>
              <a:buFont typeface="Wingdings" panose="05000000000000000000" pitchFamily="2" charset="2"/>
              <a:buChar char="§"/>
            </a:pPr>
            <a:r>
              <a:rPr lang="it-IT" sz="2400" dirty="0"/>
              <a:t>Target </a:t>
            </a:r>
            <a:r>
              <a:rPr lang="it-IT" sz="2400" b="1" dirty="0"/>
              <a:t>applications</a:t>
            </a:r>
            <a:r>
              <a:rPr lang="it-IT" sz="2400" dirty="0"/>
              <a:t>:</a:t>
            </a:r>
          </a:p>
          <a:p>
            <a:pPr marL="800100" lvl="1" indent="-342900">
              <a:spcAft>
                <a:spcPts val="600"/>
              </a:spcAft>
              <a:buFont typeface="Wingdings" panose="05000000000000000000" pitchFamily="2" charset="2"/>
              <a:buChar char="§"/>
            </a:pPr>
            <a:r>
              <a:rPr lang="it-IT" sz="2400" dirty="0" err="1"/>
              <a:t>Medical</a:t>
            </a:r>
            <a:r>
              <a:rPr lang="it-IT" sz="2400" dirty="0"/>
              <a:t> imaging (e.g. Proton </a:t>
            </a:r>
            <a:r>
              <a:rPr lang="it-IT" sz="2400" dirty="0" err="1"/>
              <a:t>Computed</a:t>
            </a:r>
            <a:r>
              <a:rPr lang="it-IT" sz="2400" dirty="0"/>
              <a:t> </a:t>
            </a:r>
            <a:r>
              <a:rPr lang="it-IT" sz="2400" dirty="0" err="1"/>
              <a:t>Tomography</a:t>
            </a:r>
            <a:r>
              <a:rPr lang="it-IT" sz="2400" dirty="0"/>
              <a:t>)</a:t>
            </a:r>
          </a:p>
          <a:p>
            <a:pPr marL="800100" lvl="1" indent="-342900">
              <a:spcAft>
                <a:spcPts val="600"/>
              </a:spcAft>
              <a:buFont typeface="Wingdings" panose="05000000000000000000" pitchFamily="2" charset="2"/>
              <a:buChar char="§"/>
            </a:pPr>
            <a:r>
              <a:rPr lang="it-IT" sz="2400" dirty="0"/>
              <a:t>Astro-</a:t>
            </a:r>
            <a:r>
              <a:rPr lang="it-IT" sz="2400" dirty="0" err="1"/>
              <a:t>particle</a:t>
            </a:r>
            <a:r>
              <a:rPr lang="it-IT" sz="2400" dirty="0"/>
              <a:t> detection on satellites</a:t>
            </a:r>
          </a:p>
          <a:p>
            <a:pPr marL="800100" lvl="1" indent="-342900">
              <a:spcAft>
                <a:spcPts val="600"/>
              </a:spcAft>
              <a:buFont typeface="Wingdings" panose="05000000000000000000" pitchFamily="2" charset="2"/>
              <a:buChar char="§"/>
            </a:pPr>
            <a:r>
              <a:rPr lang="it-IT" sz="2400" dirty="0"/>
              <a:t>High Energy Physics experiments</a:t>
            </a:r>
          </a:p>
          <a:p>
            <a:pPr marL="800100" lvl="1" indent="-342900">
              <a:spcAft>
                <a:spcPts val="600"/>
              </a:spcAft>
              <a:buFont typeface="Wingdings" panose="05000000000000000000" pitchFamily="2" charset="2"/>
              <a:buChar char="§"/>
            </a:pPr>
            <a:endParaRPr lang="it-IT" sz="2400" dirty="0"/>
          </a:p>
        </p:txBody>
      </p:sp>
      <p:pic>
        <p:nvPicPr>
          <p:cNvPr id="16" name="Picture 15"/>
          <p:cNvPicPr>
            <a:picLocks noChangeAspect="1"/>
          </p:cNvPicPr>
          <p:nvPr/>
        </p:nvPicPr>
        <p:blipFill>
          <a:blip r:embed="rId3"/>
          <a:stretch>
            <a:fillRect/>
          </a:stretch>
        </p:blipFill>
        <p:spPr>
          <a:xfrm>
            <a:off x="931151" y="3691257"/>
            <a:ext cx="4382523" cy="2768528"/>
          </a:xfrm>
          <a:prstGeom prst="rect">
            <a:avLst/>
          </a:prstGeom>
        </p:spPr>
      </p:pic>
      <p:sp>
        <p:nvSpPr>
          <p:cNvPr id="20" name="Rectangle 19"/>
          <p:cNvSpPr/>
          <p:nvPr/>
        </p:nvSpPr>
        <p:spPr>
          <a:xfrm>
            <a:off x="857569" y="6135454"/>
            <a:ext cx="3163430" cy="338554"/>
          </a:xfrm>
          <a:prstGeom prst="rect">
            <a:avLst/>
          </a:prstGeom>
        </p:spPr>
        <p:txBody>
          <a:bodyPr wrap="none">
            <a:spAutoFit/>
          </a:bodyPr>
          <a:lstStyle/>
          <a:p>
            <a:r>
              <a:rPr lang="en-US" sz="1600" dirty="0"/>
              <a:t>Piero </a:t>
            </a:r>
            <a:r>
              <a:rPr lang="en-US" sz="1600" dirty="0" err="1"/>
              <a:t>Giubilato</a:t>
            </a:r>
            <a:r>
              <a:rPr lang="en-US" sz="1600" dirty="0"/>
              <a:t>, ERC project </a:t>
            </a:r>
            <a:r>
              <a:rPr lang="en-US" sz="1600" dirty="0" err="1"/>
              <a:t>iMPACT</a:t>
            </a:r>
            <a:endParaRPr lang="en-US" sz="1600" dirty="0"/>
          </a:p>
        </p:txBody>
      </p:sp>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9253" y="633497"/>
            <a:ext cx="3045581" cy="2257523"/>
          </a:xfrm>
          <a:prstGeom prst="rect">
            <a:avLst/>
          </a:prstGeom>
        </p:spPr>
      </p:pic>
      <p:sp>
        <p:nvSpPr>
          <p:cNvPr id="28" name="Rectangle 27"/>
          <p:cNvSpPr/>
          <p:nvPr/>
        </p:nvSpPr>
        <p:spPr>
          <a:xfrm>
            <a:off x="8779253" y="2913357"/>
            <a:ext cx="2939587" cy="338554"/>
          </a:xfrm>
          <a:prstGeom prst="rect">
            <a:avLst/>
          </a:prstGeom>
        </p:spPr>
        <p:txBody>
          <a:bodyPr wrap="none">
            <a:spAutoFit/>
          </a:bodyPr>
          <a:lstStyle/>
          <a:p>
            <a:r>
              <a:rPr lang="en-US" sz="1600" dirty="0"/>
              <a:t>CSES-01 </a:t>
            </a:r>
            <a:r>
              <a:rPr lang="it-IT" sz="1600" dirty="0"/>
              <a:t>http://cses.roma2.infn.it</a:t>
            </a:r>
            <a:endParaRPr lang="en-US" sz="1600" dirty="0"/>
          </a:p>
        </p:txBody>
      </p:sp>
      <p:grpSp>
        <p:nvGrpSpPr>
          <p:cNvPr id="22" name="Group 71">
            <a:extLst>
              <a:ext uri="{FF2B5EF4-FFF2-40B4-BE49-F238E27FC236}">
                <a16:creationId xmlns:a16="http://schemas.microsoft.com/office/drawing/2014/main" id="{6ECC757B-CF86-4F21-9DD8-D8BF6330A17D}"/>
              </a:ext>
            </a:extLst>
          </p:cNvPr>
          <p:cNvGrpSpPr/>
          <p:nvPr/>
        </p:nvGrpSpPr>
        <p:grpSpPr>
          <a:xfrm>
            <a:off x="6519380" y="3371379"/>
            <a:ext cx="3852217" cy="3080814"/>
            <a:chOff x="9350802" y="981910"/>
            <a:chExt cx="2212695" cy="1769605"/>
          </a:xfrm>
        </p:grpSpPr>
        <p:pic>
          <p:nvPicPr>
            <p:cNvPr id="23" name="Picture 72" descr="its_layout_rev2.jpg">
              <a:extLst>
                <a:ext uri="{FF2B5EF4-FFF2-40B4-BE49-F238E27FC236}">
                  <a16:creationId xmlns:a16="http://schemas.microsoft.com/office/drawing/2014/main" id="{F6865A18-713B-48E8-B9EC-F321026F5A6E}"/>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9350802" y="981910"/>
              <a:ext cx="2212695" cy="1769605"/>
            </a:xfrm>
            <a:prstGeom prst="rect">
              <a:avLst/>
            </a:prstGeom>
            <a:ln>
              <a:solidFill>
                <a:srgbClr val="4F81BD"/>
              </a:solidFill>
            </a:ln>
            <a:effectLst>
              <a:outerShdw blurRad="50800" dist="38100" dir="2700000" algn="tl" rotWithShape="0">
                <a:prstClr val="black">
                  <a:alpha val="40000"/>
                </a:prstClr>
              </a:outerShdw>
            </a:effectLst>
          </p:spPr>
        </p:pic>
        <p:sp>
          <p:nvSpPr>
            <p:cNvPr id="25" name="TextBox 73">
              <a:extLst>
                <a:ext uri="{FF2B5EF4-FFF2-40B4-BE49-F238E27FC236}">
                  <a16:creationId xmlns:a16="http://schemas.microsoft.com/office/drawing/2014/main" id="{F9A69F4B-C5E0-490E-86C3-B0FA0ABD6ACB}"/>
                </a:ext>
              </a:extLst>
            </p:cNvPr>
            <p:cNvSpPr txBox="1"/>
            <p:nvPr/>
          </p:nvSpPr>
          <p:spPr>
            <a:xfrm>
              <a:off x="11008894" y="2510264"/>
              <a:ext cx="512338" cy="214967"/>
            </a:xfrm>
            <a:prstGeom prst="rect">
              <a:avLst/>
            </a:prstGeom>
            <a:noFill/>
          </p:spPr>
          <p:txBody>
            <a:bodyPr wrap="none" rtlCol="0">
              <a:spAutoFit/>
            </a:bodyPr>
            <a:lstStyle/>
            <a:p>
              <a:r>
                <a:rPr lang="en-US" sz="900" b="1" dirty="0">
                  <a:solidFill>
                    <a:srgbClr val="7F7F7F"/>
                  </a:solidFill>
                  <a:latin typeface="Calibri Light" panose="020F0302020204030204" pitchFamily="34" charset="0"/>
                  <a:cs typeface="Calibri Light" panose="020F0302020204030204" pitchFamily="34" charset="0"/>
                </a:rPr>
                <a:t>New ITS</a:t>
              </a:r>
            </a:p>
          </p:txBody>
        </p:sp>
      </p:grpSp>
      <p:sp>
        <p:nvSpPr>
          <p:cNvPr id="5" name="CasellaDiTesto 4">
            <a:extLst>
              <a:ext uri="{FF2B5EF4-FFF2-40B4-BE49-F238E27FC236}">
                <a16:creationId xmlns:a16="http://schemas.microsoft.com/office/drawing/2014/main" id="{2A8EA43B-CB42-4B01-AFB8-C1FF49E59329}"/>
              </a:ext>
            </a:extLst>
          </p:cNvPr>
          <p:cNvSpPr txBox="1"/>
          <p:nvPr/>
        </p:nvSpPr>
        <p:spPr>
          <a:xfrm>
            <a:off x="10414094" y="5536455"/>
            <a:ext cx="1506951" cy="861774"/>
          </a:xfrm>
          <a:prstGeom prst="rect">
            <a:avLst/>
          </a:prstGeom>
          <a:noFill/>
        </p:spPr>
        <p:txBody>
          <a:bodyPr wrap="none" rtlCol="0">
            <a:spAutoFit/>
          </a:bodyPr>
          <a:lstStyle/>
          <a:p>
            <a:r>
              <a:rPr lang="it-IT" sz="1600" dirty="0"/>
              <a:t>ALICE Inner</a:t>
            </a:r>
          </a:p>
          <a:p>
            <a:r>
              <a:rPr lang="it-IT" sz="1600" dirty="0"/>
              <a:t>Tracking System</a:t>
            </a:r>
          </a:p>
          <a:p>
            <a:r>
              <a:rPr lang="it-IT" sz="1600" dirty="0"/>
              <a:t>LHC - CERN</a:t>
            </a:r>
          </a:p>
        </p:txBody>
      </p:sp>
    </p:spTree>
    <p:extLst>
      <p:ext uri="{BB962C8B-B14F-4D97-AF65-F5344CB8AC3E}">
        <p14:creationId xmlns:p14="http://schemas.microsoft.com/office/powerpoint/2010/main" val="3477849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a:extLst>
              <a:ext uri="{FF2B5EF4-FFF2-40B4-BE49-F238E27FC236}">
                <a16:creationId xmlns:a16="http://schemas.microsoft.com/office/drawing/2014/main" id="{1A6ACD00-2C26-4FFE-BE3B-979C3A4B3BF7}"/>
              </a:ext>
            </a:extLst>
          </p:cNvPr>
          <p:cNvSpPr>
            <a:spLocks noGrp="1"/>
          </p:cNvSpPr>
          <p:nvPr>
            <p:ph type="dt" sz="half" idx="10"/>
          </p:nvPr>
        </p:nvSpPr>
        <p:spPr/>
        <p:txBody>
          <a:bodyPr/>
          <a:lstStyle/>
          <a:p>
            <a:r>
              <a:rPr lang="it-IT"/>
              <a:t>FEE 2023</a:t>
            </a:r>
            <a:endParaRPr lang="it-IT" dirty="0"/>
          </a:p>
        </p:txBody>
      </p:sp>
      <p:sp>
        <p:nvSpPr>
          <p:cNvPr id="4" name="Segnaposto piè di pagina 3">
            <a:extLst>
              <a:ext uri="{FF2B5EF4-FFF2-40B4-BE49-F238E27FC236}">
                <a16:creationId xmlns:a16="http://schemas.microsoft.com/office/drawing/2014/main" id="{2BC5E5F2-2A92-49C5-8F19-FD926512A48D}"/>
              </a:ext>
            </a:extLst>
          </p:cNvPr>
          <p:cNvSpPr>
            <a:spLocks noGrp="1"/>
          </p:cNvSpPr>
          <p:nvPr>
            <p:ph type="ftr" sz="quarter" idx="11"/>
          </p:nvPr>
        </p:nvSpPr>
        <p:spPr/>
        <p:txBody>
          <a:bodyPr/>
          <a:lstStyle/>
          <a:p>
            <a:r>
              <a:rPr lang="it-IT"/>
              <a:t>L. Pancheri</a:t>
            </a:r>
            <a:endParaRPr lang="it-IT" dirty="0"/>
          </a:p>
        </p:txBody>
      </p:sp>
      <p:sp>
        <p:nvSpPr>
          <p:cNvPr id="5" name="Segnaposto numero diapositiva 4">
            <a:extLst>
              <a:ext uri="{FF2B5EF4-FFF2-40B4-BE49-F238E27FC236}">
                <a16:creationId xmlns:a16="http://schemas.microsoft.com/office/drawing/2014/main" id="{608F4E4F-80B4-4429-8755-CB32AFFD44E4}"/>
              </a:ext>
            </a:extLst>
          </p:cNvPr>
          <p:cNvSpPr>
            <a:spLocks noGrp="1"/>
          </p:cNvSpPr>
          <p:nvPr>
            <p:ph type="sldNum" sz="quarter" idx="12"/>
          </p:nvPr>
        </p:nvSpPr>
        <p:spPr/>
        <p:txBody>
          <a:bodyPr/>
          <a:lstStyle/>
          <a:p>
            <a:fld id="{7FDCFD55-9A89-494E-8818-4FDF2C2CCE20}" type="slidenum">
              <a:rPr lang="it-IT" smtClean="0"/>
              <a:t>20</a:t>
            </a:fld>
            <a:endParaRPr lang="it-IT"/>
          </a:p>
        </p:txBody>
      </p:sp>
      <p:sp>
        <p:nvSpPr>
          <p:cNvPr id="8" name="CasellaDiTesto 7">
            <a:extLst>
              <a:ext uri="{FF2B5EF4-FFF2-40B4-BE49-F238E27FC236}">
                <a16:creationId xmlns:a16="http://schemas.microsoft.com/office/drawing/2014/main" id="{90E169CE-461D-429F-9A45-ABF0CDD2908D}"/>
              </a:ext>
            </a:extLst>
          </p:cNvPr>
          <p:cNvSpPr txBox="1"/>
          <p:nvPr/>
        </p:nvSpPr>
        <p:spPr>
          <a:xfrm>
            <a:off x="10409310" y="6063428"/>
            <a:ext cx="929229" cy="369332"/>
          </a:xfrm>
          <a:prstGeom prst="rect">
            <a:avLst/>
          </a:prstGeom>
          <a:noFill/>
        </p:spPr>
        <p:txBody>
          <a:bodyPr wrap="none" rtlCol="0">
            <a:spAutoFit/>
          </a:bodyPr>
          <a:lstStyle/>
          <a:p>
            <a:r>
              <a:rPr lang="it-IT" b="1" dirty="0">
                <a:solidFill>
                  <a:schemeClr val="bg1">
                    <a:lumMod val="65000"/>
                  </a:schemeClr>
                </a:solidFill>
              </a:rPr>
              <a:t>M. Rolo</a:t>
            </a:r>
          </a:p>
        </p:txBody>
      </p:sp>
      <p:sp>
        <p:nvSpPr>
          <p:cNvPr id="6" name="Titolo 5">
            <a:extLst>
              <a:ext uri="{FF2B5EF4-FFF2-40B4-BE49-F238E27FC236}">
                <a16:creationId xmlns:a16="http://schemas.microsoft.com/office/drawing/2014/main" id="{01B9BC09-5E0C-40CF-BEF3-91D90C77B694}"/>
              </a:ext>
            </a:extLst>
          </p:cNvPr>
          <p:cNvSpPr>
            <a:spLocks noGrp="1"/>
          </p:cNvSpPr>
          <p:nvPr>
            <p:ph type="title"/>
          </p:nvPr>
        </p:nvSpPr>
        <p:spPr/>
        <p:txBody>
          <a:bodyPr/>
          <a:lstStyle/>
          <a:p>
            <a:r>
              <a:rPr lang="it-IT" dirty="0"/>
              <a:t>Front-end  board and DAQ</a:t>
            </a:r>
          </a:p>
        </p:txBody>
      </p:sp>
      <p:pic>
        <p:nvPicPr>
          <p:cNvPr id="9" name="Segnaposto contenuto 6">
            <a:extLst>
              <a:ext uri="{FF2B5EF4-FFF2-40B4-BE49-F238E27FC236}">
                <a16:creationId xmlns:a16="http://schemas.microsoft.com/office/drawing/2014/main" id="{00378027-AF10-4F8A-BB0E-0AC9C9C376DE}"/>
              </a:ext>
            </a:extLst>
          </p:cNvPr>
          <p:cNvPicPr>
            <a:picLocks noChangeAspect="1"/>
          </p:cNvPicPr>
          <p:nvPr/>
        </p:nvPicPr>
        <p:blipFill rotWithShape="1">
          <a:blip r:embed="rId2"/>
          <a:srcRect l="46396" t="44764"/>
          <a:stretch/>
        </p:blipFill>
        <p:spPr>
          <a:xfrm>
            <a:off x="6814635" y="2773679"/>
            <a:ext cx="5062405" cy="3211630"/>
          </a:xfrm>
          <a:prstGeom prst="rect">
            <a:avLst/>
          </a:prstGeom>
        </p:spPr>
      </p:pic>
      <p:pic>
        <p:nvPicPr>
          <p:cNvPr id="11" name="Segnaposto contenuto 6">
            <a:extLst>
              <a:ext uri="{FF2B5EF4-FFF2-40B4-BE49-F238E27FC236}">
                <a16:creationId xmlns:a16="http://schemas.microsoft.com/office/drawing/2014/main" id="{7C383C07-9BE8-4F38-8C98-36C66BBB062B}"/>
              </a:ext>
            </a:extLst>
          </p:cNvPr>
          <p:cNvPicPr>
            <a:picLocks noChangeAspect="1"/>
          </p:cNvPicPr>
          <p:nvPr/>
        </p:nvPicPr>
        <p:blipFill rotWithShape="1">
          <a:blip r:embed="rId2"/>
          <a:srcRect t="41305" r="51559" b="-718"/>
          <a:stretch/>
        </p:blipFill>
        <p:spPr>
          <a:xfrm>
            <a:off x="98011" y="930492"/>
            <a:ext cx="6730369" cy="5082136"/>
          </a:xfrm>
          <a:prstGeom prst="rect">
            <a:avLst/>
          </a:prstGeom>
        </p:spPr>
      </p:pic>
      <p:pic>
        <p:nvPicPr>
          <p:cNvPr id="7" name="Segnaposto contenuto 6">
            <a:extLst>
              <a:ext uri="{FF2B5EF4-FFF2-40B4-BE49-F238E27FC236}">
                <a16:creationId xmlns:a16="http://schemas.microsoft.com/office/drawing/2014/main" id="{D1010242-6702-46D8-8456-E51EBA83B72C}"/>
              </a:ext>
            </a:extLst>
          </p:cNvPr>
          <p:cNvPicPr>
            <a:picLocks noGrp="1" noChangeAspect="1"/>
          </p:cNvPicPr>
          <p:nvPr>
            <p:ph idx="1"/>
          </p:nvPr>
        </p:nvPicPr>
        <p:blipFill rotWithShape="1">
          <a:blip r:embed="rId2"/>
          <a:srcRect t="6933" r="31227" b="59516"/>
          <a:stretch/>
        </p:blipFill>
        <p:spPr>
          <a:xfrm>
            <a:off x="6339840" y="1000764"/>
            <a:ext cx="5638217" cy="1693401"/>
          </a:xfrm>
          <a:prstGeom prst="rect">
            <a:avLst/>
          </a:prstGeom>
        </p:spPr>
      </p:pic>
    </p:spTree>
    <p:extLst>
      <p:ext uri="{BB962C8B-B14F-4D97-AF65-F5344CB8AC3E}">
        <p14:creationId xmlns:p14="http://schemas.microsoft.com/office/powerpoint/2010/main" val="38022421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egnaposto numero diapositiva 22">
            <a:extLst>
              <a:ext uri="{FF2B5EF4-FFF2-40B4-BE49-F238E27FC236}">
                <a16:creationId xmlns:a16="http://schemas.microsoft.com/office/drawing/2014/main" id="{167D82A9-8460-4958-840E-3D1D584D8421}"/>
              </a:ext>
            </a:extLst>
          </p:cNvPr>
          <p:cNvSpPr>
            <a:spLocks noGrp="1"/>
          </p:cNvSpPr>
          <p:nvPr>
            <p:ph type="sldNum" sz="quarter" idx="12"/>
          </p:nvPr>
        </p:nvSpPr>
        <p:spPr/>
        <p:txBody>
          <a:bodyPr/>
          <a:lstStyle/>
          <a:p>
            <a:fld id="{E4558CD9-D08B-4AFC-BFF0-B79549EEBA6E}" type="slidenum">
              <a:rPr lang="it-IT" smtClean="0"/>
              <a:pPr/>
              <a:t>21</a:t>
            </a:fld>
            <a:endParaRPr lang="it-IT"/>
          </a:p>
        </p:txBody>
      </p:sp>
      <p:sp>
        <p:nvSpPr>
          <p:cNvPr id="2" name="Titolo 1">
            <a:extLst>
              <a:ext uri="{FF2B5EF4-FFF2-40B4-BE49-F238E27FC236}">
                <a16:creationId xmlns:a16="http://schemas.microsoft.com/office/drawing/2014/main" id="{E9404A27-E276-4D5C-BC70-2C8EE7E50044}"/>
              </a:ext>
            </a:extLst>
          </p:cNvPr>
          <p:cNvSpPr>
            <a:spLocks noGrp="1"/>
          </p:cNvSpPr>
          <p:nvPr>
            <p:ph type="title"/>
          </p:nvPr>
        </p:nvSpPr>
        <p:spPr/>
        <p:txBody>
          <a:bodyPr/>
          <a:lstStyle/>
          <a:p>
            <a:r>
              <a:rPr lang="it-IT" dirty="0" err="1"/>
              <a:t>Main</a:t>
            </a:r>
            <a:r>
              <a:rPr lang="it-IT" dirty="0"/>
              <a:t> </a:t>
            </a:r>
            <a:r>
              <a:rPr lang="it-IT" dirty="0" err="1"/>
              <a:t>prototype</a:t>
            </a:r>
            <a:r>
              <a:rPr lang="it-IT" dirty="0"/>
              <a:t>: </a:t>
            </a:r>
            <a:r>
              <a:rPr lang="it-IT" dirty="0" err="1"/>
              <a:t>charged-particle</a:t>
            </a:r>
            <a:r>
              <a:rPr lang="it-IT" dirty="0"/>
              <a:t> </a:t>
            </a:r>
            <a:r>
              <a:rPr lang="it-IT" dirty="0" err="1"/>
              <a:t>detection</a:t>
            </a:r>
            <a:endParaRPr lang="it-IT" dirty="0"/>
          </a:p>
        </p:txBody>
      </p:sp>
      <p:pic>
        <p:nvPicPr>
          <p:cNvPr id="5" name="Immagine 4">
            <a:extLst>
              <a:ext uri="{FF2B5EF4-FFF2-40B4-BE49-F238E27FC236}">
                <a16:creationId xmlns:a16="http://schemas.microsoft.com/office/drawing/2014/main" id="{81CFA91B-F66B-40E3-AE5E-58065360D8DE}"/>
              </a:ext>
            </a:extLst>
          </p:cNvPr>
          <p:cNvPicPr>
            <a:picLocks noChangeAspect="1"/>
          </p:cNvPicPr>
          <p:nvPr/>
        </p:nvPicPr>
        <p:blipFill rotWithShape="1">
          <a:blip r:embed="rId2">
            <a:extLst>
              <a:ext uri="{28A0092B-C50C-407E-A947-70E740481C1C}">
                <a14:useLocalDpi xmlns:a14="http://schemas.microsoft.com/office/drawing/2010/main" val="0"/>
              </a:ext>
            </a:extLst>
          </a:blip>
          <a:srcRect l="8710" t="18957" r="62863" b="28463"/>
          <a:stretch/>
        </p:blipFill>
        <p:spPr>
          <a:xfrm>
            <a:off x="513761" y="1469562"/>
            <a:ext cx="3465871" cy="3130718"/>
          </a:xfrm>
          <a:prstGeom prst="rect">
            <a:avLst/>
          </a:prstGeom>
        </p:spPr>
      </p:pic>
      <p:pic>
        <p:nvPicPr>
          <p:cNvPr id="7" name="Immagine 6">
            <a:extLst>
              <a:ext uri="{FF2B5EF4-FFF2-40B4-BE49-F238E27FC236}">
                <a16:creationId xmlns:a16="http://schemas.microsoft.com/office/drawing/2014/main" id="{D462C998-EA13-492A-980B-F5144F3E610E}"/>
              </a:ext>
            </a:extLst>
          </p:cNvPr>
          <p:cNvPicPr>
            <a:picLocks noChangeAspect="1"/>
          </p:cNvPicPr>
          <p:nvPr/>
        </p:nvPicPr>
        <p:blipFill rotWithShape="1">
          <a:blip r:embed="rId3">
            <a:extLst>
              <a:ext uri="{28A0092B-C50C-407E-A947-70E740481C1C}">
                <a14:useLocalDpi xmlns:a14="http://schemas.microsoft.com/office/drawing/2010/main" val="0"/>
              </a:ext>
            </a:extLst>
          </a:blip>
          <a:srcRect l="8011" t="18687" r="62510" b="27453"/>
          <a:stretch/>
        </p:blipFill>
        <p:spPr>
          <a:xfrm>
            <a:off x="4296715" y="1469562"/>
            <a:ext cx="3717243" cy="3328681"/>
          </a:xfrm>
          <a:prstGeom prst="rect">
            <a:avLst/>
          </a:prstGeom>
        </p:spPr>
      </p:pic>
      <p:pic>
        <p:nvPicPr>
          <p:cNvPr id="9" name="Immagine 8">
            <a:extLst>
              <a:ext uri="{FF2B5EF4-FFF2-40B4-BE49-F238E27FC236}">
                <a16:creationId xmlns:a16="http://schemas.microsoft.com/office/drawing/2014/main" id="{67BD61BC-5FC2-42B7-8F5F-7AA9111E62CD}"/>
              </a:ext>
            </a:extLst>
          </p:cNvPr>
          <p:cNvPicPr>
            <a:picLocks noChangeAspect="1"/>
          </p:cNvPicPr>
          <p:nvPr/>
        </p:nvPicPr>
        <p:blipFill rotWithShape="1">
          <a:blip r:embed="rId4">
            <a:extLst>
              <a:ext uri="{28A0092B-C50C-407E-A947-70E740481C1C}">
                <a14:useLocalDpi xmlns:a14="http://schemas.microsoft.com/office/drawing/2010/main" val="0"/>
              </a:ext>
            </a:extLst>
          </a:blip>
          <a:srcRect l="8057" t="29276" r="62865" b="28700"/>
          <a:stretch/>
        </p:blipFill>
        <p:spPr>
          <a:xfrm>
            <a:off x="8331041" y="1455703"/>
            <a:ext cx="3629319" cy="3328681"/>
          </a:xfrm>
          <a:prstGeom prst="rect">
            <a:avLst/>
          </a:prstGeom>
        </p:spPr>
      </p:pic>
      <p:pic>
        <p:nvPicPr>
          <p:cNvPr id="10" name="Immagine 9">
            <a:extLst>
              <a:ext uri="{FF2B5EF4-FFF2-40B4-BE49-F238E27FC236}">
                <a16:creationId xmlns:a16="http://schemas.microsoft.com/office/drawing/2014/main" id="{48019E15-CD42-48FA-AFC0-6EC40211E8C5}"/>
              </a:ext>
            </a:extLst>
          </p:cNvPr>
          <p:cNvPicPr>
            <a:picLocks noChangeAspect="1"/>
          </p:cNvPicPr>
          <p:nvPr/>
        </p:nvPicPr>
        <p:blipFill rotWithShape="1">
          <a:blip r:embed="rId2">
            <a:extLst>
              <a:ext uri="{28A0092B-C50C-407E-A947-70E740481C1C}">
                <a14:useLocalDpi xmlns:a14="http://schemas.microsoft.com/office/drawing/2010/main" val="0"/>
              </a:ext>
            </a:extLst>
          </a:blip>
          <a:srcRect l="13607" t="23950" r="76202" b="57106"/>
          <a:stretch/>
        </p:blipFill>
        <p:spPr>
          <a:xfrm>
            <a:off x="1588533" y="3667622"/>
            <a:ext cx="2897559" cy="2630307"/>
          </a:xfrm>
          <a:prstGeom prst="rect">
            <a:avLst/>
          </a:prstGeom>
          <a:ln w="19050">
            <a:solidFill>
              <a:schemeClr val="tx1"/>
            </a:solidFill>
          </a:ln>
        </p:spPr>
      </p:pic>
      <p:sp>
        <p:nvSpPr>
          <p:cNvPr id="11" name="CasellaDiTesto 10">
            <a:extLst>
              <a:ext uri="{FF2B5EF4-FFF2-40B4-BE49-F238E27FC236}">
                <a16:creationId xmlns:a16="http://schemas.microsoft.com/office/drawing/2014/main" id="{28900E25-7B66-4FB8-84BD-3097674A92EC}"/>
              </a:ext>
            </a:extLst>
          </p:cNvPr>
          <p:cNvSpPr txBox="1"/>
          <p:nvPr/>
        </p:nvSpPr>
        <p:spPr>
          <a:xfrm>
            <a:off x="782425" y="747817"/>
            <a:ext cx="3078535" cy="707886"/>
          </a:xfrm>
          <a:prstGeom prst="rect">
            <a:avLst/>
          </a:prstGeom>
          <a:noFill/>
        </p:spPr>
        <p:txBody>
          <a:bodyPr wrap="none" rtlCol="0">
            <a:spAutoFit/>
          </a:bodyPr>
          <a:lstStyle/>
          <a:p>
            <a:r>
              <a:rPr lang="it-IT" sz="2000" b="1" dirty="0" err="1"/>
              <a:t>Cosmic</a:t>
            </a:r>
            <a:r>
              <a:rPr lang="it-IT" sz="2000" b="1" dirty="0"/>
              <a:t> </a:t>
            </a:r>
            <a:r>
              <a:rPr lang="it-IT" sz="2000" b="1" dirty="0" err="1"/>
              <a:t>rays</a:t>
            </a:r>
            <a:r>
              <a:rPr lang="it-IT" sz="2000" b="1" dirty="0"/>
              <a:t> </a:t>
            </a:r>
            <a:r>
              <a:rPr lang="it-IT" sz="2000" dirty="0"/>
              <a:t>(4h </a:t>
            </a:r>
            <a:r>
              <a:rPr lang="it-IT" sz="2000" dirty="0" err="1"/>
              <a:t>acquisition</a:t>
            </a:r>
            <a:r>
              <a:rPr lang="it-IT" sz="2000" dirty="0"/>
              <a:t>)</a:t>
            </a:r>
          </a:p>
          <a:p>
            <a:r>
              <a:rPr lang="it-IT" sz="2000" dirty="0"/>
              <a:t>Sensor </a:t>
            </a:r>
            <a:r>
              <a:rPr lang="it-IT" sz="2000" dirty="0" err="1"/>
              <a:t>placed</a:t>
            </a:r>
            <a:r>
              <a:rPr lang="it-IT" sz="2000" dirty="0"/>
              <a:t> </a:t>
            </a:r>
            <a:r>
              <a:rPr lang="it-IT" sz="2000" dirty="0" err="1"/>
              <a:t>vertically</a:t>
            </a:r>
            <a:endParaRPr lang="it-IT" sz="2000" dirty="0"/>
          </a:p>
        </p:txBody>
      </p:sp>
      <p:sp>
        <p:nvSpPr>
          <p:cNvPr id="12" name="CasellaDiTesto 11">
            <a:extLst>
              <a:ext uri="{FF2B5EF4-FFF2-40B4-BE49-F238E27FC236}">
                <a16:creationId xmlns:a16="http://schemas.microsoft.com/office/drawing/2014/main" id="{3824D6AC-869B-411C-8772-1C4717B356C8}"/>
              </a:ext>
            </a:extLst>
          </p:cNvPr>
          <p:cNvSpPr txBox="1"/>
          <p:nvPr/>
        </p:nvSpPr>
        <p:spPr>
          <a:xfrm>
            <a:off x="4701995" y="731158"/>
            <a:ext cx="3629047" cy="707886"/>
          </a:xfrm>
          <a:prstGeom prst="rect">
            <a:avLst/>
          </a:prstGeom>
          <a:noFill/>
        </p:spPr>
        <p:txBody>
          <a:bodyPr wrap="square" rtlCol="0">
            <a:spAutoFit/>
          </a:bodyPr>
          <a:lstStyle/>
          <a:p>
            <a:r>
              <a:rPr lang="it-IT" sz="2000" b="1" baseline="30000" dirty="0"/>
              <a:t>90</a:t>
            </a:r>
            <a:r>
              <a:rPr lang="it-IT" sz="2000" b="1" dirty="0"/>
              <a:t>Sr beta source </a:t>
            </a:r>
            <a:r>
              <a:rPr lang="it-IT" sz="2000" dirty="0"/>
              <a:t>(1cm</a:t>
            </a:r>
            <a:r>
              <a:rPr lang="it-IT" sz="2000" baseline="30000" dirty="0"/>
              <a:t>2</a:t>
            </a:r>
            <a:r>
              <a:rPr lang="it-IT" sz="2000" dirty="0"/>
              <a:t>) </a:t>
            </a:r>
            <a:r>
              <a:rPr lang="it-IT" sz="2000" dirty="0" err="1"/>
              <a:t>placed</a:t>
            </a:r>
            <a:r>
              <a:rPr lang="it-IT" sz="2000" dirty="0"/>
              <a:t> </a:t>
            </a:r>
            <a:r>
              <a:rPr lang="it-IT" sz="2000" dirty="0" err="1"/>
              <a:t>at</a:t>
            </a:r>
            <a:r>
              <a:rPr lang="it-IT" sz="2000" dirty="0"/>
              <a:t> 8 mm from the </a:t>
            </a:r>
            <a:r>
              <a:rPr lang="it-IT" sz="2000" dirty="0" err="1"/>
              <a:t>sensor</a:t>
            </a:r>
            <a:r>
              <a:rPr lang="it-IT" sz="2000" dirty="0"/>
              <a:t> </a:t>
            </a:r>
            <a:r>
              <a:rPr lang="it-IT" sz="2000" dirty="0" err="1"/>
              <a:t>surface</a:t>
            </a:r>
            <a:endParaRPr lang="it-IT" sz="2000" dirty="0"/>
          </a:p>
        </p:txBody>
      </p:sp>
      <p:sp>
        <p:nvSpPr>
          <p:cNvPr id="13" name="CasellaDiTesto 12">
            <a:extLst>
              <a:ext uri="{FF2B5EF4-FFF2-40B4-BE49-F238E27FC236}">
                <a16:creationId xmlns:a16="http://schemas.microsoft.com/office/drawing/2014/main" id="{E0B270D9-060F-4C59-9E69-44337FF8A9F3}"/>
              </a:ext>
            </a:extLst>
          </p:cNvPr>
          <p:cNvSpPr txBox="1"/>
          <p:nvPr/>
        </p:nvSpPr>
        <p:spPr>
          <a:xfrm>
            <a:off x="8720955" y="715839"/>
            <a:ext cx="3109569" cy="707886"/>
          </a:xfrm>
          <a:prstGeom prst="rect">
            <a:avLst/>
          </a:prstGeom>
          <a:noFill/>
        </p:spPr>
        <p:txBody>
          <a:bodyPr wrap="none" rtlCol="0">
            <a:spAutoFit/>
          </a:bodyPr>
          <a:lstStyle/>
          <a:p>
            <a:r>
              <a:rPr lang="it-IT" sz="2000" b="1" dirty="0" err="1"/>
              <a:t>Collimated</a:t>
            </a:r>
            <a:r>
              <a:rPr lang="it-IT" sz="2000" b="1" dirty="0"/>
              <a:t> </a:t>
            </a:r>
            <a:r>
              <a:rPr lang="it-IT" sz="2000" b="1" baseline="30000" dirty="0"/>
              <a:t>90</a:t>
            </a:r>
            <a:r>
              <a:rPr lang="it-IT" sz="2000" b="1" dirty="0"/>
              <a:t>Sr beta source</a:t>
            </a:r>
          </a:p>
          <a:p>
            <a:r>
              <a:rPr lang="it-IT" sz="2000" dirty="0" err="1"/>
              <a:t>Collimator</a:t>
            </a:r>
            <a:r>
              <a:rPr lang="it-IT" sz="2000" dirty="0"/>
              <a:t> </a:t>
            </a:r>
            <a:r>
              <a:rPr lang="it-IT" sz="2000" dirty="0" err="1"/>
              <a:t>diameter</a:t>
            </a:r>
            <a:r>
              <a:rPr lang="it-IT" sz="2000" dirty="0"/>
              <a:t>: 1mm</a:t>
            </a:r>
          </a:p>
        </p:txBody>
      </p:sp>
      <p:sp>
        <p:nvSpPr>
          <p:cNvPr id="14" name="Rettangolo 13">
            <a:extLst>
              <a:ext uri="{FF2B5EF4-FFF2-40B4-BE49-F238E27FC236}">
                <a16:creationId xmlns:a16="http://schemas.microsoft.com/office/drawing/2014/main" id="{FA9D4D45-E10F-4D90-81F5-604F4E12DD64}"/>
              </a:ext>
            </a:extLst>
          </p:cNvPr>
          <p:cNvSpPr/>
          <p:nvPr/>
        </p:nvSpPr>
        <p:spPr>
          <a:xfrm>
            <a:off x="1002661" y="2015000"/>
            <a:ext cx="876693" cy="85262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6" name="Connettore diritto 15">
            <a:extLst>
              <a:ext uri="{FF2B5EF4-FFF2-40B4-BE49-F238E27FC236}">
                <a16:creationId xmlns:a16="http://schemas.microsoft.com/office/drawing/2014/main" id="{D8872C7B-3135-439E-90D0-5098C5E46425}"/>
              </a:ext>
            </a:extLst>
          </p:cNvPr>
          <p:cNvCxnSpPr>
            <a:cxnSpLocks/>
          </p:cNvCxnSpPr>
          <p:nvPr/>
        </p:nvCxnSpPr>
        <p:spPr>
          <a:xfrm>
            <a:off x="1879354" y="2015000"/>
            <a:ext cx="2606738" cy="16387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id="{52AE4A4C-8AF3-4882-B9BF-304BDC113157}"/>
              </a:ext>
            </a:extLst>
          </p:cNvPr>
          <p:cNvCxnSpPr>
            <a:cxnSpLocks/>
          </p:cNvCxnSpPr>
          <p:nvPr/>
        </p:nvCxnSpPr>
        <p:spPr>
          <a:xfrm>
            <a:off x="1002661" y="2849348"/>
            <a:ext cx="551130" cy="34485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CasellaDiTesto 20">
            <a:extLst>
              <a:ext uri="{FF2B5EF4-FFF2-40B4-BE49-F238E27FC236}">
                <a16:creationId xmlns:a16="http://schemas.microsoft.com/office/drawing/2014/main" id="{5A60F967-A8AD-4CB9-87B4-5056C3FD0232}"/>
              </a:ext>
            </a:extLst>
          </p:cNvPr>
          <p:cNvSpPr txBox="1"/>
          <p:nvPr/>
        </p:nvSpPr>
        <p:spPr>
          <a:xfrm>
            <a:off x="5102280" y="4993994"/>
            <a:ext cx="6457523" cy="1323439"/>
          </a:xfrm>
          <a:prstGeom prst="rect">
            <a:avLst/>
          </a:prstGeom>
          <a:noFill/>
        </p:spPr>
        <p:txBody>
          <a:bodyPr wrap="square" rtlCol="0">
            <a:spAutoFit/>
          </a:bodyPr>
          <a:lstStyle/>
          <a:p>
            <a:pPr marL="342900" indent="-342900">
              <a:buFont typeface="Arial" panose="020B0604020202020204" pitchFamily="34" charset="0"/>
              <a:buChar char="•"/>
            </a:pPr>
            <a:r>
              <a:rPr lang="it-IT" sz="2000" dirty="0"/>
              <a:t>Total </a:t>
            </a:r>
            <a:r>
              <a:rPr lang="it-IT" sz="2000" b="1" dirty="0"/>
              <a:t>power </a:t>
            </a:r>
            <a:r>
              <a:rPr lang="it-IT" sz="2000" b="1" dirty="0" err="1"/>
              <a:t>consumption</a:t>
            </a:r>
            <a:r>
              <a:rPr lang="it-IT" sz="2000" dirty="0"/>
              <a:t>: 10mW/cm</a:t>
            </a:r>
            <a:r>
              <a:rPr lang="it-IT" sz="2000" baseline="30000" dirty="0"/>
              <a:t>2</a:t>
            </a:r>
            <a:r>
              <a:rPr lang="it-IT" sz="2000" dirty="0"/>
              <a:t> </a:t>
            </a:r>
            <a:r>
              <a:rPr lang="it-IT" sz="2000" dirty="0" err="1"/>
              <a:t>at</a:t>
            </a:r>
            <a:r>
              <a:rPr lang="it-IT" sz="2000" dirty="0"/>
              <a:t> low </a:t>
            </a:r>
            <a:r>
              <a:rPr lang="it-IT" sz="2000" dirty="0" err="1"/>
              <a:t>event</a:t>
            </a:r>
            <a:r>
              <a:rPr lang="it-IT" sz="2000" dirty="0"/>
              <a:t> </a:t>
            </a:r>
            <a:r>
              <a:rPr lang="it-IT" sz="2000" dirty="0" err="1"/>
              <a:t>rates</a:t>
            </a:r>
            <a:r>
              <a:rPr lang="it-IT" sz="2000" dirty="0"/>
              <a:t>.</a:t>
            </a:r>
          </a:p>
          <a:p>
            <a:pPr marL="342900" indent="-342900">
              <a:buFont typeface="Arial" panose="020B0604020202020204" pitchFamily="34" charset="0"/>
              <a:buChar char="•"/>
            </a:pPr>
            <a:r>
              <a:rPr lang="it-IT" sz="2000" dirty="0"/>
              <a:t>Design </a:t>
            </a:r>
            <a:r>
              <a:rPr lang="it-IT" sz="2000" dirty="0" err="1"/>
              <a:t>specification</a:t>
            </a:r>
            <a:r>
              <a:rPr lang="it-IT" sz="2000" dirty="0"/>
              <a:t>: 20mW/cm</a:t>
            </a:r>
            <a:r>
              <a:rPr lang="it-IT" sz="2000" baseline="30000" dirty="0"/>
              <a:t>2</a:t>
            </a:r>
            <a:r>
              <a:rPr lang="it-IT" sz="2000" dirty="0"/>
              <a:t> </a:t>
            </a:r>
            <a:r>
              <a:rPr lang="it-IT" sz="2000" dirty="0" err="1"/>
              <a:t>at</a:t>
            </a:r>
            <a:r>
              <a:rPr lang="it-IT" sz="2000" dirty="0"/>
              <a:t> </a:t>
            </a:r>
            <a:r>
              <a:rPr lang="it-IT" sz="2000" dirty="0" err="1"/>
              <a:t>event</a:t>
            </a:r>
            <a:r>
              <a:rPr lang="it-IT" sz="2000" dirty="0"/>
              <a:t> </a:t>
            </a:r>
            <a:r>
              <a:rPr lang="it-IT" sz="2000" dirty="0" err="1"/>
              <a:t>rates</a:t>
            </a:r>
            <a:r>
              <a:rPr lang="it-IT" sz="2000" dirty="0"/>
              <a:t> up to 100 </a:t>
            </a:r>
            <a:r>
              <a:rPr lang="it-IT" sz="2000" dirty="0" err="1"/>
              <a:t>Mevents</a:t>
            </a:r>
            <a:r>
              <a:rPr lang="it-IT" sz="2000" dirty="0"/>
              <a:t>/cm</a:t>
            </a:r>
            <a:r>
              <a:rPr lang="it-IT" sz="2000" baseline="30000" dirty="0"/>
              <a:t>2</a:t>
            </a:r>
            <a:r>
              <a:rPr lang="it-IT" sz="2000" dirty="0"/>
              <a:t> (to be </a:t>
            </a:r>
            <a:r>
              <a:rPr lang="it-IT" sz="2000" dirty="0" err="1"/>
              <a:t>verified</a:t>
            </a:r>
            <a:r>
              <a:rPr lang="it-IT" sz="2000" dirty="0"/>
              <a:t> in a test </a:t>
            </a:r>
            <a:r>
              <a:rPr lang="it-IT" sz="2000" dirty="0" err="1"/>
              <a:t>beam</a:t>
            </a:r>
            <a:r>
              <a:rPr lang="it-IT" sz="2000" dirty="0"/>
              <a:t>)</a:t>
            </a:r>
          </a:p>
        </p:txBody>
      </p:sp>
      <p:sp>
        <p:nvSpPr>
          <p:cNvPr id="31" name="Segnaposto data 30">
            <a:extLst>
              <a:ext uri="{FF2B5EF4-FFF2-40B4-BE49-F238E27FC236}">
                <a16:creationId xmlns:a16="http://schemas.microsoft.com/office/drawing/2014/main" id="{16B22AED-7AA1-470B-8382-691DF7443A6F}"/>
              </a:ext>
            </a:extLst>
          </p:cNvPr>
          <p:cNvSpPr>
            <a:spLocks noGrp="1"/>
          </p:cNvSpPr>
          <p:nvPr>
            <p:ph type="dt" sz="half" idx="10"/>
          </p:nvPr>
        </p:nvSpPr>
        <p:spPr/>
        <p:txBody>
          <a:bodyPr/>
          <a:lstStyle/>
          <a:p>
            <a:r>
              <a:rPr lang="it-IT"/>
              <a:t>FEE 2023</a:t>
            </a:r>
            <a:endParaRPr lang="it-IT" dirty="0"/>
          </a:p>
        </p:txBody>
      </p:sp>
      <p:sp>
        <p:nvSpPr>
          <p:cNvPr id="32" name="Segnaposto piè di pagina 31">
            <a:extLst>
              <a:ext uri="{FF2B5EF4-FFF2-40B4-BE49-F238E27FC236}">
                <a16:creationId xmlns:a16="http://schemas.microsoft.com/office/drawing/2014/main" id="{DD5D66F0-DD90-45F3-9FCE-54067B4DCFE2}"/>
              </a:ext>
            </a:extLst>
          </p:cNvPr>
          <p:cNvSpPr>
            <a:spLocks noGrp="1"/>
          </p:cNvSpPr>
          <p:nvPr>
            <p:ph type="ftr" sz="quarter" idx="11"/>
          </p:nvPr>
        </p:nvSpPr>
        <p:spPr/>
        <p:txBody>
          <a:bodyPr/>
          <a:lstStyle/>
          <a:p>
            <a:r>
              <a:rPr lang="it-IT"/>
              <a:t>L. Pancheri</a:t>
            </a:r>
            <a:endParaRPr lang="it-IT" dirty="0"/>
          </a:p>
        </p:txBody>
      </p:sp>
    </p:spTree>
    <p:extLst>
      <p:ext uri="{BB962C8B-B14F-4D97-AF65-F5344CB8AC3E}">
        <p14:creationId xmlns:p14="http://schemas.microsoft.com/office/powerpoint/2010/main" val="4182511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AA1A77A0-7345-42ED-AC89-1FCDD7A0E717}"/>
              </a:ext>
            </a:extLst>
          </p:cNvPr>
          <p:cNvSpPr>
            <a:spLocks noGrp="1"/>
          </p:cNvSpPr>
          <p:nvPr>
            <p:ph idx="1"/>
          </p:nvPr>
        </p:nvSpPr>
        <p:spPr>
          <a:xfrm>
            <a:off x="670560" y="876849"/>
            <a:ext cx="10515600" cy="5104301"/>
          </a:xfrm>
        </p:spPr>
        <p:txBody>
          <a:bodyPr>
            <a:normAutofit/>
          </a:bodyPr>
          <a:lstStyle/>
          <a:p>
            <a:pPr marL="0" indent="0">
              <a:spcBef>
                <a:spcPts val="1200"/>
              </a:spcBef>
              <a:buNone/>
            </a:pPr>
            <a:r>
              <a:rPr lang="it-IT" b="1" dirty="0" err="1"/>
              <a:t>Characterization</a:t>
            </a:r>
            <a:r>
              <a:rPr lang="it-IT" b="1" dirty="0"/>
              <a:t>:</a:t>
            </a:r>
          </a:p>
          <a:p>
            <a:pPr>
              <a:spcBef>
                <a:spcPts val="1200"/>
              </a:spcBef>
            </a:pPr>
            <a:r>
              <a:rPr lang="it-IT" dirty="0" err="1"/>
              <a:t>Extensive</a:t>
            </a:r>
            <a:r>
              <a:rPr lang="it-IT" dirty="0"/>
              <a:t> </a:t>
            </a:r>
            <a:r>
              <a:rPr lang="it-IT" b="1" dirty="0"/>
              <a:t>testing</a:t>
            </a:r>
            <a:r>
              <a:rPr lang="it-IT" dirty="0"/>
              <a:t> (test </a:t>
            </a:r>
            <a:r>
              <a:rPr lang="it-IT" dirty="0" err="1"/>
              <a:t>beam</a:t>
            </a:r>
            <a:r>
              <a:rPr lang="it-IT" dirty="0"/>
              <a:t> </a:t>
            </a:r>
            <a:r>
              <a:rPr lang="it-IT" dirty="0" err="1"/>
              <a:t>foreseen</a:t>
            </a:r>
            <a:r>
              <a:rPr lang="it-IT" dirty="0"/>
              <a:t> in the </a:t>
            </a:r>
            <a:r>
              <a:rPr lang="it-IT" dirty="0" err="1"/>
              <a:t>next</a:t>
            </a:r>
            <a:r>
              <a:rPr lang="it-IT" dirty="0"/>
              <a:t> months)</a:t>
            </a:r>
          </a:p>
          <a:p>
            <a:pPr>
              <a:spcBef>
                <a:spcPts val="1200"/>
              </a:spcBef>
            </a:pPr>
            <a:r>
              <a:rPr lang="it-IT" b="1" dirty="0"/>
              <a:t>3-layer </a:t>
            </a:r>
            <a:r>
              <a:rPr lang="it-IT" b="1" dirty="0" err="1"/>
              <a:t>telescope</a:t>
            </a:r>
            <a:r>
              <a:rPr lang="it-IT" b="1" dirty="0"/>
              <a:t> </a:t>
            </a:r>
            <a:r>
              <a:rPr lang="it-IT" dirty="0">
                <a:sym typeface="Wingdings" panose="05000000000000000000" pitchFamily="2" charset="2"/>
              </a:rPr>
              <a:t> tracking performance</a:t>
            </a:r>
            <a:endParaRPr lang="it-IT" dirty="0"/>
          </a:p>
          <a:p>
            <a:pPr>
              <a:spcBef>
                <a:spcPts val="1200"/>
              </a:spcBef>
            </a:pPr>
            <a:r>
              <a:rPr lang="it-IT" dirty="0"/>
              <a:t>Extended </a:t>
            </a:r>
            <a:r>
              <a:rPr lang="it-IT" b="1" dirty="0" err="1"/>
              <a:t>radiation</a:t>
            </a:r>
            <a:r>
              <a:rPr lang="it-IT" b="1" dirty="0"/>
              <a:t> </a:t>
            </a:r>
            <a:r>
              <a:rPr lang="it-IT" b="1" dirty="0" err="1"/>
              <a:t>hardness</a:t>
            </a:r>
            <a:r>
              <a:rPr lang="it-IT" b="1" dirty="0"/>
              <a:t> </a:t>
            </a:r>
            <a:r>
              <a:rPr lang="it-IT" b="1" dirty="0" err="1"/>
              <a:t>characterization</a:t>
            </a:r>
            <a:r>
              <a:rPr lang="it-IT" dirty="0"/>
              <a:t> on test </a:t>
            </a:r>
            <a:r>
              <a:rPr lang="it-IT" dirty="0" err="1"/>
              <a:t>structures</a:t>
            </a:r>
            <a:r>
              <a:rPr lang="it-IT" dirty="0"/>
              <a:t> and on </a:t>
            </a:r>
            <a:r>
              <a:rPr lang="it-IT" dirty="0" err="1"/>
              <a:t>main</a:t>
            </a:r>
            <a:r>
              <a:rPr lang="it-IT" dirty="0"/>
              <a:t> </a:t>
            </a:r>
            <a:r>
              <a:rPr lang="it-IT" dirty="0" err="1"/>
              <a:t>demonstrator</a:t>
            </a:r>
            <a:endParaRPr lang="it-IT" dirty="0"/>
          </a:p>
          <a:p>
            <a:pPr marL="0" indent="0">
              <a:spcBef>
                <a:spcPts val="1200"/>
              </a:spcBef>
              <a:buNone/>
            </a:pPr>
            <a:endParaRPr lang="it-IT" b="1" dirty="0"/>
          </a:p>
          <a:p>
            <a:pPr marL="0" indent="0">
              <a:spcBef>
                <a:spcPts val="1200"/>
              </a:spcBef>
              <a:buNone/>
            </a:pPr>
            <a:r>
              <a:rPr lang="it-IT" b="1" dirty="0"/>
              <a:t>Design:</a:t>
            </a:r>
          </a:p>
          <a:p>
            <a:pPr>
              <a:spcBef>
                <a:spcPts val="1200"/>
              </a:spcBef>
            </a:pPr>
            <a:r>
              <a:rPr lang="it-IT" b="1" dirty="0" err="1"/>
              <a:t>Sensors</a:t>
            </a:r>
            <a:r>
              <a:rPr lang="it-IT" b="1" dirty="0"/>
              <a:t> with high timing resolution </a:t>
            </a:r>
            <a:r>
              <a:rPr lang="it-IT" dirty="0"/>
              <a:t>(</a:t>
            </a:r>
            <a:r>
              <a:rPr lang="it-IT" dirty="0" err="1"/>
              <a:t>particle</a:t>
            </a:r>
            <a:r>
              <a:rPr lang="it-IT" dirty="0"/>
              <a:t> </a:t>
            </a:r>
            <a:r>
              <a:rPr lang="it-IT" dirty="0" err="1"/>
              <a:t>ToF</a:t>
            </a:r>
            <a:r>
              <a:rPr lang="it-IT" dirty="0"/>
              <a:t> – upgrade of ALICE </a:t>
            </a:r>
            <a:r>
              <a:rPr lang="it-IT" dirty="0" err="1"/>
              <a:t>experiment</a:t>
            </a:r>
            <a:r>
              <a:rPr lang="it-IT" dirty="0"/>
              <a:t> </a:t>
            </a:r>
            <a:r>
              <a:rPr lang="it-IT" dirty="0" err="1"/>
              <a:t>at</a:t>
            </a:r>
            <a:r>
              <a:rPr lang="it-IT" dirty="0"/>
              <a:t> CERN)</a:t>
            </a:r>
          </a:p>
          <a:p>
            <a:pPr>
              <a:spcBef>
                <a:spcPts val="1200"/>
              </a:spcBef>
            </a:pPr>
            <a:endParaRPr lang="it-IT" dirty="0"/>
          </a:p>
          <a:p>
            <a:pPr>
              <a:spcBef>
                <a:spcPts val="1200"/>
              </a:spcBef>
            </a:pPr>
            <a:endParaRPr lang="it-IT" dirty="0"/>
          </a:p>
        </p:txBody>
      </p:sp>
      <p:sp>
        <p:nvSpPr>
          <p:cNvPr id="6" name="Titolo 5">
            <a:extLst>
              <a:ext uri="{FF2B5EF4-FFF2-40B4-BE49-F238E27FC236}">
                <a16:creationId xmlns:a16="http://schemas.microsoft.com/office/drawing/2014/main" id="{0CCA98F4-8672-40CC-9A68-E596221CC220}"/>
              </a:ext>
            </a:extLst>
          </p:cNvPr>
          <p:cNvSpPr>
            <a:spLocks noGrp="1"/>
          </p:cNvSpPr>
          <p:nvPr>
            <p:ph type="title"/>
          </p:nvPr>
        </p:nvSpPr>
        <p:spPr/>
        <p:txBody>
          <a:bodyPr/>
          <a:lstStyle/>
          <a:p>
            <a:r>
              <a:rPr lang="it-IT" dirty="0"/>
              <a:t>Work in progress</a:t>
            </a:r>
          </a:p>
        </p:txBody>
      </p:sp>
      <p:sp>
        <p:nvSpPr>
          <p:cNvPr id="7" name="Segnaposto data 6">
            <a:extLst>
              <a:ext uri="{FF2B5EF4-FFF2-40B4-BE49-F238E27FC236}">
                <a16:creationId xmlns:a16="http://schemas.microsoft.com/office/drawing/2014/main" id="{80274B8B-B2A2-4B0F-B42C-01D306A2DBCB}"/>
              </a:ext>
            </a:extLst>
          </p:cNvPr>
          <p:cNvSpPr>
            <a:spLocks noGrp="1"/>
          </p:cNvSpPr>
          <p:nvPr>
            <p:ph type="dt" sz="half" idx="10"/>
          </p:nvPr>
        </p:nvSpPr>
        <p:spPr/>
        <p:txBody>
          <a:bodyPr/>
          <a:lstStyle/>
          <a:p>
            <a:r>
              <a:rPr lang="it-IT"/>
              <a:t>FEE 2023</a:t>
            </a:r>
            <a:endParaRPr lang="it-IT" dirty="0"/>
          </a:p>
        </p:txBody>
      </p:sp>
      <p:sp>
        <p:nvSpPr>
          <p:cNvPr id="8" name="Segnaposto piè di pagina 7">
            <a:extLst>
              <a:ext uri="{FF2B5EF4-FFF2-40B4-BE49-F238E27FC236}">
                <a16:creationId xmlns:a16="http://schemas.microsoft.com/office/drawing/2014/main" id="{9A7305F6-1DEC-4223-84B8-8DAC5889A631}"/>
              </a:ext>
            </a:extLst>
          </p:cNvPr>
          <p:cNvSpPr>
            <a:spLocks noGrp="1"/>
          </p:cNvSpPr>
          <p:nvPr>
            <p:ph type="ftr" sz="quarter" idx="11"/>
          </p:nvPr>
        </p:nvSpPr>
        <p:spPr/>
        <p:txBody>
          <a:bodyPr/>
          <a:lstStyle/>
          <a:p>
            <a:r>
              <a:rPr lang="it-IT"/>
              <a:t>L. Pancheri</a:t>
            </a:r>
            <a:endParaRPr lang="it-IT" dirty="0"/>
          </a:p>
        </p:txBody>
      </p:sp>
      <p:sp>
        <p:nvSpPr>
          <p:cNvPr id="9" name="Segnaposto numero diapositiva 8">
            <a:extLst>
              <a:ext uri="{FF2B5EF4-FFF2-40B4-BE49-F238E27FC236}">
                <a16:creationId xmlns:a16="http://schemas.microsoft.com/office/drawing/2014/main" id="{4C15B676-A318-4257-8E2F-A10C942DA54F}"/>
              </a:ext>
            </a:extLst>
          </p:cNvPr>
          <p:cNvSpPr>
            <a:spLocks noGrp="1"/>
          </p:cNvSpPr>
          <p:nvPr>
            <p:ph type="sldNum" sz="quarter" idx="12"/>
          </p:nvPr>
        </p:nvSpPr>
        <p:spPr/>
        <p:txBody>
          <a:bodyPr/>
          <a:lstStyle/>
          <a:p>
            <a:fld id="{7FDCFD55-9A89-494E-8818-4FDF2C2CCE20}" type="slidenum">
              <a:rPr lang="it-IT" smtClean="0"/>
              <a:t>22</a:t>
            </a:fld>
            <a:endParaRPr lang="it-IT"/>
          </a:p>
        </p:txBody>
      </p:sp>
    </p:spTree>
    <p:extLst>
      <p:ext uri="{BB962C8B-B14F-4D97-AF65-F5344CB8AC3E}">
        <p14:creationId xmlns:p14="http://schemas.microsoft.com/office/powerpoint/2010/main" val="98269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74014C50-0395-4F59-AB36-55C49EEFEB57}"/>
              </a:ext>
            </a:extLst>
          </p:cNvPr>
          <p:cNvSpPr>
            <a:spLocks noGrp="1"/>
          </p:cNvSpPr>
          <p:nvPr>
            <p:ph idx="1"/>
          </p:nvPr>
        </p:nvSpPr>
        <p:spPr>
          <a:xfrm>
            <a:off x="416171" y="904672"/>
            <a:ext cx="10431791" cy="4570971"/>
          </a:xfrm>
        </p:spPr>
        <p:txBody>
          <a:bodyPr>
            <a:normAutofit/>
          </a:bodyPr>
          <a:lstStyle/>
          <a:p>
            <a:pPr marL="0" indent="0">
              <a:buNone/>
            </a:pPr>
            <a:r>
              <a:rPr lang="it-IT" sz="3600" dirty="0"/>
              <a:t>Thank </a:t>
            </a:r>
            <a:r>
              <a:rPr lang="it-IT" sz="3600" dirty="0" err="1"/>
              <a:t>you</a:t>
            </a:r>
            <a:r>
              <a:rPr lang="it-IT" sz="3600" dirty="0"/>
              <a:t>!</a:t>
            </a:r>
          </a:p>
        </p:txBody>
      </p:sp>
      <p:pic>
        <p:nvPicPr>
          <p:cNvPr id="7" name="Immagine 6">
            <a:extLst>
              <a:ext uri="{FF2B5EF4-FFF2-40B4-BE49-F238E27FC236}">
                <a16:creationId xmlns:a16="http://schemas.microsoft.com/office/drawing/2014/main" id="{2215BC65-F2F3-4048-AA1D-582F21B3533C}"/>
              </a:ext>
            </a:extLst>
          </p:cNvPr>
          <p:cNvPicPr>
            <a:picLocks noChangeAspect="1"/>
          </p:cNvPicPr>
          <p:nvPr/>
        </p:nvPicPr>
        <p:blipFill>
          <a:blip r:embed="rId2"/>
          <a:stretch>
            <a:fillRect/>
          </a:stretch>
        </p:blipFill>
        <p:spPr>
          <a:xfrm>
            <a:off x="10573997" y="5230605"/>
            <a:ext cx="1257458" cy="1257458"/>
          </a:xfrm>
          <a:prstGeom prst="rect">
            <a:avLst/>
          </a:prstGeom>
        </p:spPr>
      </p:pic>
      <p:pic>
        <p:nvPicPr>
          <p:cNvPr id="8" name="logo_INFN_new.png" descr="logo_INFN_new.png">
            <a:extLst>
              <a:ext uri="{FF2B5EF4-FFF2-40B4-BE49-F238E27FC236}">
                <a16:creationId xmlns:a16="http://schemas.microsoft.com/office/drawing/2014/main" id="{E26E2F27-6545-4EB2-99EF-98602E59B533}"/>
              </a:ext>
            </a:extLst>
          </p:cNvPr>
          <p:cNvPicPr>
            <a:picLocks noChangeAspect="1"/>
          </p:cNvPicPr>
          <p:nvPr/>
        </p:nvPicPr>
        <p:blipFill>
          <a:blip r:embed="rId3"/>
          <a:srcRect/>
          <a:stretch>
            <a:fillRect/>
          </a:stretch>
        </p:blipFill>
        <p:spPr>
          <a:xfrm>
            <a:off x="522307" y="5742999"/>
            <a:ext cx="1412070" cy="745064"/>
          </a:xfrm>
          <a:prstGeom prst="rect">
            <a:avLst/>
          </a:prstGeom>
          <a:ln w="12700" cap="flat">
            <a:noFill/>
            <a:miter lim="400000"/>
          </a:ln>
          <a:effectLst/>
        </p:spPr>
      </p:pic>
      <p:pic>
        <p:nvPicPr>
          <p:cNvPr id="9" name="Immagine 8">
            <a:extLst>
              <a:ext uri="{FF2B5EF4-FFF2-40B4-BE49-F238E27FC236}">
                <a16:creationId xmlns:a16="http://schemas.microsoft.com/office/drawing/2014/main" id="{64702569-E9FA-4BD5-B37A-A26B692472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1978" y="5743000"/>
            <a:ext cx="2273666" cy="745063"/>
          </a:xfrm>
          <a:prstGeom prst="rect">
            <a:avLst/>
          </a:prstGeom>
        </p:spPr>
      </p:pic>
      <p:sp>
        <p:nvSpPr>
          <p:cNvPr id="10" name="Segnaposto data 9">
            <a:extLst>
              <a:ext uri="{FF2B5EF4-FFF2-40B4-BE49-F238E27FC236}">
                <a16:creationId xmlns:a16="http://schemas.microsoft.com/office/drawing/2014/main" id="{45CC974A-CD10-4D0C-ACD2-8496A3286120}"/>
              </a:ext>
            </a:extLst>
          </p:cNvPr>
          <p:cNvSpPr>
            <a:spLocks noGrp="1"/>
          </p:cNvSpPr>
          <p:nvPr>
            <p:ph type="dt" sz="half" idx="10"/>
          </p:nvPr>
        </p:nvSpPr>
        <p:spPr/>
        <p:txBody>
          <a:bodyPr/>
          <a:lstStyle/>
          <a:p>
            <a:r>
              <a:rPr lang="it-IT"/>
              <a:t>FEE 2023</a:t>
            </a:r>
            <a:endParaRPr lang="it-IT" dirty="0"/>
          </a:p>
        </p:txBody>
      </p:sp>
      <p:sp>
        <p:nvSpPr>
          <p:cNvPr id="11" name="Segnaposto piè di pagina 10">
            <a:extLst>
              <a:ext uri="{FF2B5EF4-FFF2-40B4-BE49-F238E27FC236}">
                <a16:creationId xmlns:a16="http://schemas.microsoft.com/office/drawing/2014/main" id="{D173CBC8-25F9-46A6-ACE8-FED787615EA2}"/>
              </a:ext>
            </a:extLst>
          </p:cNvPr>
          <p:cNvSpPr>
            <a:spLocks noGrp="1"/>
          </p:cNvSpPr>
          <p:nvPr>
            <p:ph type="ftr" sz="quarter" idx="11"/>
          </p:nvPr>
        </p:nvSpPr>
        <p:spPr/>
        <p:txBody>
          <a:bodyPr/>
          <a:lstStyle/>
          <a:p>
            <a:r>
              <a:rPr lang="it-IT"/>
              <a:t>L. Pancheri</a:t>
            </a:r>
            <a:endParaRPr lang="it-IT" dirty="0"/>
          </a:p>
        </p:txBody>
      </p:sp>
      <p:sp>
        <p:nvSpPr>
          <p:cNvPr id="12" name="Segnaposto numero diapositiva 11">
            <a:extLst>
              <a:ext uri="{FF2B5EF4-FFF2-40B4-BE49-F238E27FC236}">
                <a16:creationId xmlns:a16="http://schemas.microsoft.com/office/drawing/2014/main" id="{75A5242F-659D-4C32-A66D-55B02C384D85}"/>
              </a:ext>
            </a:extLst>
          </p:cNvPr>
          <p:cNvSpPr>
            <a:spLocks noGrp="1"/>
          </p:cNvSpPr>
          <p:nvPr>
            <p:ph type="sldNum" sz="quarter" idx="12"/>
          </p:nvPr>
        </p:nvSpPr>
        <p:spPr/>
        <p:txBody>
          <a:bodyPr/>
          <a:lstStyle/>
          <a:p>
            <a:fld id="{7FDCFD55-9A89-494E-8818-4FDF2C2CCE20}" type="slidenum">
              <a:rPr lang="it-IT" smtClean="0"/>
              <a:t>23</a:t>
            </a:fld>
            <a:endParaRPr lang="it-IT"/>
          </a:p>
        </p:txBody>
      </p:sp>
      <p:sp>
        <p:nvSpPr>
          <p:cNvPr id="13" name="TextBox 8">
            <a:extLst>
              <a:ext uri="{FF2B5EF4-FFF2-40B4-BE49-F238E27FC236}">
                <a16:creationId xmlns:a16="http://schemas.microsoft.com/office/drawing/2014/main" id="{FB07546C-026A-4234-89AC-6B23667A219B}"/>
              </a:ext>
            </a:extLst>
          </p:cNvPr>
          <p:cNvSpPr txBox="1"/>
          <p:nvPr/>
        </p:nvSpPr>
        <p:spPr>
          <a:xfrm>
            <a:off x="522307" y="2091896"/>
            <a:ext cx="11309148" cy="3315395"/>
          </a:xfrm>
          <a:prstGeom prst="rect">
            <a:avLst/>
          </a:prstGeom>
          <a:noFill/>
        </p:spPr>
        <p:txBody>
          <a:bodyPr wrap="square" rtlCol="0">
            <a:spAutoFit/>
          </a:bodyPr>
          <a:lstStyle/>
          <a:p>
            <a:pPr algn="just">
              <a:lnSpc>
                <a:spcPct val="120000"/>
              </a:lnSpc>
            </a:pPr>
            <a:r>
              <a:rPr lang="it-IT" sz="2200" dirty="0"/>
              <a:t>The ARCADIA collaboration:</a:t>
            </a:r>
          </a:p>
          <a:p>
            <a:pPr algn="just">
              <a:lnSpc>
                <a:spcPct val="120000"/>
              </a:lnSpc>
            </a:pPr>
            <a:r>
              <a:rPr lang="it-IT" sz="2200" dirty="0"/>
              <a:t>F. Alfonsi, G. Ambrosi, A. Andreazza, E. Bianco, G. Balbi, S. Beolè, M. Caccia, A. Candelori, D. Chiappara, T. Corradino, T. Croci, M. Da Rocha Rolo, G. F. Dalla Betta, A. De Angelis, G. Dellacasa, N. Demaria, B. Di Ruzza, A. Di Salvo, D. Falchieri, M. Favaro, A. Gabrielli, L. Gaioni, S. Garbolino, G. Gebbia, R. Giampaolo, N. Giangiacomi , P. Giubilato, R. Iuppa, M. Mandurrino, M. Manghisoni, S. Mattiazzo, C. Neubüser, F. Nozzoli, J. Olave, L. Pancheri, D. Passeri, A. Paternò, M. Pezzoli, P. Placidi, L. Ratti, E. Ricci, S. B. Ricciarini, A. Rivetti, H. Roghieh, R. Santoro, A. Scorzoni, L. Servoli, F. Tosello, G. Traversi, C. Vacchi, R. Wheadon, J. Wyss, P. Zuccon</a:t>
            </a:r>
          </a:p>
        </p:txBody>
      </p:sp>
    </p:spTree>
    <p:extLst>
      <p:ext uri="{BB962C8B-B14F-4D97-AF65-F5344CB8AC3E}">
        <p14:creationId xmlns:p14="http://schemas.microsoft.com/office/powerpoint/2010/main" val="1944722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16826861-8D6B-4693-B7B7-FBD3312DBC8C}"/>
              </a:ext>
            </a:extLst>
          </p:cNvPr>
          <p:cNvSpPr>
            <a:spLocks noGrp="1"/>
          </p:cNvSpPr>
          <p:nvPr>
            <p:ph type="title"/>
          </p:nvPr>
        </p:nvSpPr>
        <p:spPr/>
        <p:txBody>
          <a:bodyPr/>
          <a:lstStyle/>
          <a:p>
            <a:r>
              <a:rPr lang="it-IT" dirty="0"/>
              <a:t>Sensor </a:t>
            </a:r>
            <a:r>
              <a:rPr lang="it-IT" dirty="0" err="1"/>
              <a:t>concept</a:t>
            </a:r>
            <a:endParaRPr lang="it-IT" dirty="0"/>
          </a:p>
        </p:txBody>
      </p:sp>
      <p:sp>
        <p:nvSpPr>
          <p:cNvPr id="17" name="CasellaDiTesto 16">
            <a:extLst>
              <a:ext uri="{FF2B5EF4-FFF2-40B4-BE49-F238E27FC236}">
                <a16:creationId xmlns:a16="http://schemas.microsoft.com/office/drawing/2014/main" id="{7F91B9DB-AF68-4F2A-A18A-8F47D331AC5B}"/>
              </a:ext>
            </a:extLst>
          </p:cNvPr>
          <p:cNvSpPr txBox="1"/>
          <p:nvPr/>
        </p:nvSpPr>
        <p:spPr>
          <a:xfrm>
            <a:off x="491585" y="1159148"/>
            <a:ext cx="5202205" cy="4909036"/>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it-IT" sz="2400" dirty="0" err="1"/>
              <a:t>Customized</a:t>
            </a:r>
            <a:r>
              <a:rPr lang="it-IT" sz="2400" dirty="0"/>
              <a:t> </a:t>
            </a:r>
            <a:r>
              <a:rPr lang="it-IT" sz="2400" b="1" dirty="0"/>
              <a:t>110nm CMOS </a:t>
            </a:r>
            <a:r>
              <a:rPr lang="it-IT" sz="2400" dirty="0" err="1"/>
              <a:t>process</a:t>
            </a:r>
            <a:r>
              <a:rPr lang="it-IT" sz="2400" dirty="0"/>
              <a:t> (</a:t>
            </a:r>
            <a:r>
              <a:rPr lang="it-IT" sz="2400" dirty="0" err="1"/>
              <a:t>LFoundry</a:t>
            </a:r>
            <a:r>
              <a:rPr lang="it-IT" sz="2400" dirty="0"/>
              <a:t>)</a:t>
            </a:r>
          </a:p>
          <a:p>
            <a:pPr marL="342900" indent="-342900">
              <a:spcAft>
                <a:spcPts val="600"/>
              </a:spcAft>
              <a:buFont typeface="Arial" panose="020B0604020202020204" pitchFamily="34" charset="0"/>
              <a:buChar char="•"/>
            </a:pPr>
            <a:r>
              <a:rPr lang="it-IT" sz="2400" dirty="0"/>
              <a:t>n-</a:t>
            </a:r>
            <a:r>
              <a:rPr lang="it-IT" sz="2400" dirty="0" err="1"/>
              <a:t>type</a:t>
            </a:r>
            <a:r>
              <a:rPr lang="it-IT" sz="2400" dirty="0"/>
              <a:t> </a:t>
            </a:r>
            <a:r>
              <a:rPr lang="it-IT" sz="2400" b="1" dirty="0"/>
              <a:t>high </a:t>
            </a:r>
            <a:r>
              <a:rPr lang="it-IT" sz="2400" b="1" dirty="0" err="1"/>
              <a:t>resistivity</a:t>
            </a:r>
            <a:r>
              <a:rPr lang="it-IT" sz="2400" b="1" dirty="0"/>
              <a:t> </a:t>
            </a:r>
            <a:r>
              <a:rPr lang="it-IT" sz="2400" dirty="0" err="1"/>
              <a:t>active</a:t>
            </a:r>
            <a:r>
              <a:rPr lang="it-IT" sz="2400" dirty="0"/>
              <a:t> </a:t>
            </a:r>
            <a:r>
              <a:rPr lang="it-IT" sz="2400" dirty="0" err="1"/>
              <a:t>region</a:t>
            </a:r>
            <a:endParaRPr lang="it-IT" sz="2400" dirty="0"/>
          </a:p>
          <a:p>
            <a:pPr marL="342900" indent="-342900">
              <a:spcAft>
                <a:spcPts val="600"/>
              </a:spcAft>
              <a:buFont typeface="Arial" panose="020B0604020202020204" pitchFamily="34" charset="0"/>
              <a:buChar char="•"/>
            </a:pPr>
            <a:r>
              <a:rPr lang="it-IT" sz="2400" dirty="0"/>
              <a:t>Reverse-</a:t>
            </a:r>
            <a:r>
              <a:rPr lang="it-IT" sz="2400" dirty="0" err="1"/>
              <a:t>biased</a:t>
            </a:r>
            <a:r>
              <a:rPr lang="it-IT" sz="2400" dirty="0"/>
              <a:t> </a:t>
            </a:r>
            <a:r>
              <a:rPr lang="it-IT" sz="2400" b="1" dirty="0" err="1"/>
              <a:t>junction</a:t>
            </a:r>
            <a:r>
              <a:rPr lang="it-IT" sz="2400" b="1" dirty="0"/>
              <a:t> </a:t>
            </a:r>
            <a:r>
              <a:rPr lang="it-IT" sz="2400" b="1" dirty="0" err="1"/>
              <a:t>at</a:t>
            </a:r>
            <a:r>
              <a:rPr lang="it-IT" sz="2400" b="1" dirty="0"/>
              <a:t> the bottom</a:t>
            </a:r>
            <a:r>
              <a:rPr lang="it-IT" sz="2400" dirty="0"/>
              <a:t>: </a:t>
            </a:r>
            <a:r>
              <a:rPr lang="it-IT" sz="2400" dirty="0" err="1"/>
              <a:t>depletion</a:t>
            </a:r>
            <a:r>
              <a:rPr lang="it-IT" sz="2400" dirty="0"/>
              <a:t> </a:t>
            </a:r>
            <a:r>
              <a:rPr lang="it-IT" sz="2400" dirty="0" err="1"/>
              <a:t>grows</a:t>
            </a:r>
            <a:r>
              <a:rPr lang="it-IT" sz="2400" dirty="0"/>
              <a:t> from back to top</a:t>
            </a:r>
          </a:p>
          <a:p>
            <a:pPr marL="342900" indent="-342900">
              <a:spcAft>
                <a:spcPts val="600"/>
              </a:spcAft>
              <a:buFont typeface="Arial" panose="020B0604020202020204" pitchFamily="34" charset="0"/>
              <a:buChar char="•"/>
            </a:pPr>
            <a:r>
              <a:rPr lang="it-IT" sz="2400" b="1" dirty="0"/>
              <a:t>Sensing</a:t>
            </a:r>
            <a:r>
              <a:rPr lang="it-IT" sz="2400" dirty="0"/>
              <a:t> </a:t>
            </a:r>
            <a:r>
              <a:rPr lang="it-IT" sz="2400" dirty="0" err="1"/>
              <a:t>electrodes</a:t>
            </a:r>
            <a:r>
              <a:rPr lang="it-IT" sz="2400" dirty="0"/>
              <a:t> can be </a:t>
            </a:r>
            <a:r>
              <a:rPr lang="it-IT" sz="2400" dirty="0" err="1"/>
              <a:t>biased</a:t>
            </a:r>
            <a:r>
              <a:rPr lang="it-IT" sz="2400" dirty="0"/>
              <a:t> </a:t>
            </a:r>
            <a:r>
              <a:rPr lang="it-IT" sz="2400" dirty="0" err="1"/>
              <a:t>at</a:t>
            </a:r>
            <a:r>
              <a:rPr lang="it-IT" sz="2400" dirty="0"/>
              <a:t> </a:t>
            </a:r>
            <a:r>
              <a:rPr lang="it-IT" sz="2400" b="1" dirty="0"/>
              <a:t>low </a:t>
            </a:r>
            <a:r>
              <a:rPr lang="it-IT" sz="2400" b="1" dirty="0" err="1"/>
              <a:t>voltage</a:t>
            </a:r>
            <a:r>
              <a:rPr lang="it-IT" sz="2400" b="1" dirty="0"/>
              <a:t> </a:t>
            </a:r>
            <a:r>
              <a:rPr lang="it-IT" sz="2400" dirty="0"/>
              <a:t>(&lt; 1V) </a:t>
            </a:r>
          </a:p>
          <a:p>
            <a:pPr marL="342900" indent="-342900">
              <a:spcAft>
                <a:spcPts val="600"/>
              </a:spcAft>
              <a:buFont typeface="Arial" panose="020B0604020202020204" pitchFamily="34" charset="0"/>
              <a:buChar char="•"/>
            </a:pPr>
            <a:r>
              <a:rPr lang="it-IT" sz="2400" dirty="0" err="1"/>
              <a:t>nwells</a:t>
            </a:r>
            <a:r>
              <a:rPr lang="it-IT" sz="2400" dirty="0"/>
              <a:t> with electronics </a:t>
            </a:r>
            <a:r>
              <a:rPr lang="it-IT" sz="2400" dirty="0" err="1"/>
              <a:t>shielded</a:t>
            </a:r>
            <a:r>
              <a:rPr lang="it-IT" sz="2400" dirty="0"/>
              <a:t> by </a:t>
            </a:r>
            <a:r>
              <a:rPr lang="it-IT" sz="2400" b="1" dirty="0"/>
              <a:t>deep </a:t>
            </a:r>
            <a:r>
              <a:rPr lang="it-IT" sz="2400" b="1" dirty="0" err="1"/>
              <a:t>pwells</a:t>
            </a:r>
            <a:endParaRPr lang="it-IT" sz="2400" b="1" dirty="0"/>
          </a:p>
          <a:p>
            <a:pPr marL="342900" indent="-342900">
              <a:spcAft>
                <a:spcPts val="600"/>
              </a:spcAft>
              <a:buFont typeface="Arial" panose="020B0604020202020204" pitchFamily="34" charset="0"/>
              <a:buChar char="•"/>
            </a:pPr>
            <a:r>
              <a:rPr lang="it-IT" sz="2400" b="1" dirty="0"/>
              <a:t>n-</a:t>
            </a:r>
            <a:r>
              <a:rPr lang="it-IT" sz="2400" b="1" dirty="0" err="1"/>
              <a:t>epi</a:t>
            </a:r>
            <a:r>
              <a:rPr lang="it-IT" sz="2400" dirty="0"/>
              <a:t> </a:t>
            </a:r>
            <a:r>
              <a:rPr lang="it-IT" sz="2400" dirty="0" err="1"/>
              <a:t>layer</a:t>
            </a:r>
            <a:r>
              <a:rPr lang="it-IT" sz="2400" dirty="0"/>
              <a:t>: reduce </a:t>
            </a:r>
            <a:r>
              <a:rPr lang="it-IT" sz="2400" b="1" dirty="0"/>
              <a:t>punch-</a:t>
            </a:r>
            <a:r>
              <a:rPr lang="it-IT" sz="2400" b="1" dirty="0" err="1"/>
              <a:t>through</a:t>
            </a:r>
            <a:r>
              <a:rPr lang="it-IT" sz="2400" dirty="0"/>
              <a:t> </a:t>
            </a:r>
            <a:r>
              <a:rPr lang="it-IT" sz="2400" dirty="0" err="1"/>
              <a:t>current</a:t>
            </a:r>
            <a:r>
              <a:rPr lang="it-IT" sz="2400" dirty="0"/>
              <a:t> </a:t>
            </a:r>
            <a:r>
              <a:rPr lang="it-IT" sz="2400" dirty="0" err="1"/>
              <a:t>between</a:t>
            </a:r>
            <a:r>
              <a:rPr lang="it-IT" sz="2400" dirty="0"/>
              <a:t> p+ and deep </a:t>
            </a:r>
            <a:r>
              <a:rPr lang="it-IT" sz="2400" dirty="0" err="1"/>
              <a:t>pwells</a:t>
            </a:r>
            <a:endParaRPr lang="it-IT" sz="2400" dirty="0"/>
          </a:p>
        </p:txBody>
      </p:sp>
      <p:sp>
        <p:nvSpPr>
          <p:cNvPr id="2" name="Segnaposto data 1">
            <a:extLst>
              <a:ext uri="{FF2B5EF4-FFF2-40B4-BE49-F238E27FC236}">
                <a16:creationId xmlns:a16="http://schemas.microsoft.com/office/drawing/2014/main" id="{809E8AD4-0680-4CFF-8F07-6215F449FCE6}"/>
              </a:ext>
            </a:extLst>
          </p:cNvPr>
          <p:cNvSpPr>
            <a:spLocks noGrp="1"/>
          </p:cNvSpPr>
          <p:nvPr>
            <p:ph type="dt" sz="half" idx="10"/>
          </p:nvPr>
        </p:nvSpPr>
        <p:spPr/>
        <p:txBody>
          <a:bodyPr/>
          <a:lstStyle/>
          <a:p>
            <a:r>
              <a:rPr lang="it-IT"/>
              <a:t>FEE 2023</a:t>
            </a:r>
            <a:endParaRPr lang="it-IT" dirty="0"/>
          </a:p>
        </p:txBody>
      </p:sp>
      <p:sp>
        <p:nvSpPr>
          <p:cNvPr id="9" name="Segnaposto piè di pagina 8">
            <a:extLst>
              <a:ext uri="{FF2B5EF4-FFF2-40B4-BE49-F238E27FC236}">
                <a16:creationId xmlns:a16="http://schemas.microsoft.com/office/drawing/2014/main" id="{9CED3037-935D-4ADB-8F4E-2F009CCA7810}"/>
              </a:ext>
            </a:extLst>
          </p:cNvPr>
          <p:cNvSpPr>
            <a:spLocks noGrp="1"/>
          </p:cNvSpPr>
          <p:nvPr>
            <p:ph type="ftr" sz="quarter" idx="11"/>
          </p:nvPr>
        </p:nvSpPr>
        <p:spPr/>
        <p:txBody>
          <a:bodyPr/>
          <a:lstStyle/>
          <a:p>
            <a:r>
              <a:rPr lang="it-IT"/>
              <a:t>L. Pancheri</a:t>
            </a:r>
            <a:endParaRPr lang="it-IT" dirty="0"/>
          </a:p>
        </p:txBody>
      </p:sp>
      <p:sp>
        <p:nvSpPr>
          <p:cNvPr id="11" name="Segnaposto numero diapositiva 10">
            <a:extLst>
              <a:ext uri="{FF2B5EF4-FFF2-40B4-BE49-F238E27FC236}">
                <a16:creationId xmlns:a16="http://schemas.microsoft.com/office/drawing/2014/main" id="{3BFA5782-9581-45FF-AFE1-15C27B959E92}"/>
              </a:ext>
            </a:extLst>
          </p:cNvPr>
          <p:cNvSpPr>
            <a:spLocks noGrp="1"/>
          </p:cNvSpPr>
          <p:nvPr>
            <p:ph type="sldNum" sz="quarter" idx="12"/>
          </p:nvPr>
        </p:nvSpPr>
        <p:spPr/>
        <p:txBody>
          <a:bodyPr/>
          <a:lstStyle/>
          <a:p>
            <a:fld id="{7FDCFD55-9A89-494E-8818-4FDF2C2CCE20}" type="slidenum">
              <a:rPr lang="it-IT" smtClean="0"/>
              <a:t>3</a:t>
            </a:fld>
            <a:endParaRPr lang="it-IT"/>
          </a:p>
        </p:txBody>
      </p:sp>
      <p:pic>
        <p:nvPicPr>
          <p:cNvPr id="4" name="Immagine 3">
            <a:extLst>
              <a:ext uri="{FF2B5EF4-FFF2-40B4-BE49-F238E27FC236}">
                <a16:creationId xmlns:a16="http://schemas.microsoft.com/office/drawing/2014/main" id="{8ACC696D-63ED-4B72-B401-BF6B574EA8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101083"/>
            <a:ext cx="5703651" cy="4743408"/>
          </a:xfrm>
          <a:prstGeom prst="rect">
            <a:avLst/>
          </a:prstGeom>
        </p:spPr>
      </p:pic>
    </p:spTree>
    <p:extLst>
      <p:ext uri="{BB962C8B-B14F-4D97-AF65-F5344CB8AC3E}">
        <p14:creationId xmlns:p14="http://schemas.microsoft.com/office/powerpoint/2010/main" val="1401932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D2AAFECF-05EC-4B0F-BF14-5EE5DF1791C7}"/>
              </a:ext>
            </a:extLst>
          </p:cNvPr>
          <p:cNvSpPr>
            <a:spLocks noGrp="1"/>
          </p:cNvSpPr>
          <p:nvPr>
            <p:ph type="title"/>
          </p:nvPr>
        </p:nvSpPr>
        <p:spPr/>
        <p:txBody>
          <a:bodyPr/>
          <a:lstStyle/>
          <a:p>
            <a:r>
              <a:rPr lang="it-IT" dirty="0"/>
              <a:t>Wafer post-processing: starting </a:t>
            </a:r>
            <a:r>
              <a:rPr lang="it-IT" dirty="0" err="1"/>
              <a:t>material</a:t>
            </a:r>
            <a:r>
              <a:rPr lang="it-IT" dirty="0"/>
              <a:t> and </a:t>
            </a:r>
            <a:r>
              <a:rPr lang="it-IT" dirty="0" err="1"/>
              <a:t>backside</a:t>
            </a:r>
            <a:r>
              <a:rPr lang="it-IT" dirty="0"/>
              <a:t> </a:t>
            </a:r>
            <a:r>
              <a:rPr lang="it-IT" dirty="0" err="1"/>
              <a:t>process</a:t>
            </a:r>
            <a:endParaRPr lang="it-IT" dirty="0"/>
          </a:p>
        </p:txBody>
      </p:sp>
      <p:sp>
        <p:nvSpPr>
          <p:cNvPr id="2" name="CasellaDiTesto 1">
            <a:extLst>
              <a:ext uri="{FF2B5EF4-FFF2-40B4-BE49-F238E27FC236}">
                <a16:creationId xmlns:a16="http://schemas.microsoft.com/office/drawing/2014/main" id="{975D6291-8707-4E4C-ACDA-43A2BE021C40}"/>
              </a:ext>
            </a:extLst>
          </p:cNvPr>
          <p:cNvSpPr txBox="1"/>
          <p:nvPr/>
        </p:nvSpPr>
        <p:spPr>
          <a:xfrm>
            <a:off x="8167886" y="4785292"/>
            <a:ext cx="3725958" cy="1938992"/>
          </a:xfrm>
          <a:prstGeom prst="rect">
            <a:avLst/>
          </a:prstGeom>
          <a:noFill/>
        </p:spPr>
        <p:txBody>
          <a:bodyPr wrap="square" rtlCol="0">
            <a:spAutoFit/>
          </a:bodyPr>
          <a:lstStyle/>
          <a:p>
            <a:r>
              <a:rPr lang="it-IT" sz="2000" b="1" dirty="0" err="1"/>
              <a:t>Type</a:t>
            </a:r>
            <a:r>
              <a:rPr lang="it-IT" sz="2000" b="1" dirty="0"/>
              <a:t> 3: </a:t>
            </a:r>
          </a:p>
          <a:p>
            <a:r>
              <a:rPr lang="it-IT" sz="2000" dirty="0"/>
              <a:t>Post-processing: </a:t>
            </a:r>
            <a:r>
              <a:rPr lang="it-IT" sz="2000" dirty="0" err="1"/>
              <a:t>thinning</a:t>
            </a:r>
            <a:r>
              <a:rPr lang="it-IT" sz="2000" dirty="0"/>
              <a:t>, </a:t>
            </a:r>
            <a:r>
              <a:rPr lang="it-IT" sz="2000" b="1" dirty="0" err="1"/>
              <a:t>lithography</a:t>
            </a:r>
            <a:r>
              <a:rPr lang="it-IT" sz="2000" dirty="0"/>
              <a:t>, </a:t>
            </a:r>
            <a:r>
              <a:rPr lang="it-IT" sz="2000" dirty="0" err="1"/>
              <a:t>backside</a:t>
            </a:r>
            <a:r>
              <a:rPr lang="it-IT" sz="2000" dirty="0"/>
              <a:t> </a:t>
            </a:r>
            <a:r>
              <a:rPr lang="it-IT" sz="2000" b="1" dirty="0"/>
              <a:t>p+ </a:t>
            </a:r>
            <a:r>
              <a:rPr lang="it-IT" sz="2000" b="1" dirty="0" err="1"/>
              <a:t>implantation</a:t>
            </a:r>
            <a:r>
              <a:rPr lang="it-IT" sz="2000" dirty="0"/>
              <a:t> and laser </a:t>
            </a:r>
            <a:r>
              <a:rPr lang="it-IT" sz="2000" dirty="0" err="1"/>
              <a:t>annealing</a:t>
            </a:r>
            <a:r>
              <a:rPr lang="it-IT" sz="2000" dirty="0"/>
              <a:t>, </a:t>
            </a:r>
            <a:r>
              <a:rPr lang="it-IT" sz="2000" dirty="0" err="1"/>
              <a:t>insulators</a:t>
            </a:r>
            <a:r>
              <a:rPr lang="it-IT" sz="2000" dirty="0"/>
              <a:t> and </a:t>
            </a:r>
            <a:r>
              <a:rPr lang="it-IT" sz="2000" b="1" dirty="0"/>
              <a:t>metal</a:t>
            </a:r>
            <a:r>
              <a:rPr lang="it-IT" sz="2000" dirty="0"/>
              <a:t> </a:t>
            </a:r>
            <a:r>
              <a:rPr lang="it-IT" sz="2000" dirty="0" err="1"/>
              <a:t>deposion</a:t>
            </a:r>
            <a:endParaRPr lang="it-IT" sz="2000" dirty="0"/>
          </a:p>
          <a:p>
            <a:endParaRPr lang="it-IT" sz="2000" b="1" dirty="0"/>
          </a:p>
        </p:txBody>
      </p:sp>
      <p:sp>
        <p:nvSpPr>
          <p:cNvPr id="8" name="CasellaDiTesto 7">
            <a:extLst>
              <a:ext uri="{FF2B5EF4-FFF2-40B4-BE49-F238E27FC236}">
                <a16:creationId xmlns:a16="http://schemas.microsoft.com/office/drawing/2014/main" id="{5335E6AD-06CC-4690-BB07-F032620DA5D4}"/>
              </a:ext>
            </a:extLst>
          </p:cNvPr>
          <p:cNvSpPr txBox="1"/>
          <p:nvPr/>
        </p:nvSpPr>
        <p:spPr>
          <a:xfrm>
            <a:off x="4305125" y="4785292"/>
            <a:ext cx="3320248" cy="1323439"/>
          </a:xfrm>
          <a:prstGeom prst="rect">
            <a:avLst/>
          </a:prstGeom>
          <a:noFill/>
        </p:spPr>
        <p:txBody>
          <a:bodyPr wrap="square" rtlCol="0">
            <a:spAutoFit/>
          </a:bodyPr>
          <a:lstStyle/>
          <a:p>
            <a:r>
              <a:rPr lang="it-IT" sz="2000" b="1" dirty="0" err="1"/>
              <a:t>Type</a:t>
            </a:r>
            <a:r>
              <a:rPr lang="it-IT" sz="2000" b="1" dirty="0"/>
              <a:t> 2:</a:t>
            </a:r>
          </a:p>
          <a:p>
            <a:r>
              <a:rPr lang="it-IT" sz="2000" dirty="0"/>
              <a:t>Post-processing: </a:t>
            </a:r>
            <a:r>
              <a:rPr lang="it-IT" sz="2000" dirty="0" err="1"/>
              <a:t>thinning</a:t>
            </a:r>
            <a:r>
              <a:rPr lang="it-IT" sz="2000" dirty="0"/>
              <a:t>, </a:t>
            </a:r>
            <a:r>
              <a:rPr lang="it-IT" sz="2000" dirty="0" err="1"/>
              <a:t>backsided</a:t>
            </a:r>
            <a:r>
              <a:rPr lang="it-IT" sz="2000" dirty="0"/>
              <a:t> </a:t>
            </a:r>
            <a:r>
              <a:rPr lang="it-IT" sz="2000" b="1" dirty="0"/>
              <a:t>p+ </a:t>
            </a:r>
            <a:r>
              <a:rPr lang="it-IT" sz="2000" b="1" dirty="0" err="1"/>
              <a:t>implantation</a:t>
            </a:r>
            <a:r>
              <a:rPr lang="it-IT" sz="2000" b="1" dirty="0"/>
              <a:t> </a:t>
            </a:r>
            <a:r>
              <a:rPr lang="it-IT" sz="2000" dirty="0"/>
              <a:t>and laser </a:t>
            </a:r>
            <a:r>
              <a:rPr lang="it-IT" sz="2000" dirty="0" err="1"/>
              <a:t>annealing</a:t>
            </a:r>
            <a:endParaRPr lang="it-IT" sz="2000" dirty="0"/>
          </a:p>
        </p:txBody>
      </p:sp>
      <p:sp>
        <p:nvSpPr>
          <p:cNvPr id="9" name="CasellaDiTesto 8">
            <a:extLst>
              <a:ext uri="{FF2B5EF4-FFF2-40B4-BE49-F238E27FC236}">
                <a16:creationId xmlns:a16="http://schemas.microsoft.com/office/drawing/2014/main" id="{105D4548-E335-425A-910B-267D14DD74A1}"/>
              </a:ext>
            </a:extLst>
          </p:cNvPr>
          <p:cNvSpPr txBox="1"/>
          <p:nvPr/>
        </p:nvSpPr>
        <p:spPr>
          <a:xfrm>
            <a:off x="739298" y="4785292"/>
            <a:ext cx="2809487" cy="1323439"/>
          </a:xfrm>
          <a:prstGeom prst="rect">
            <a:avLst/>
          </a:prstGeom>
          <a:noFill/>
        </p:spPr>
        <p:txBody>
          <a:bodyPr wrap="none" rtlCol="0">
            <a:spAutoFit/>
          </a:bodyPr>
          <a:lstStyle/>
          <a:p>
            <a:r>
              <a:rPr lang="it-IT" sz="2000" b="1" dirty="0" err="1"/>
              <a:t>Type</a:t>
            </a:r>
            <a:r>
              <a:rPr lang="it-IT" sz="2000" b="1" dirty="0"/>
              <a:t> 1:</a:t>
            </a:r>
          </a:p>
          <a:p>
            <a:r>
              <a:rPr lang="it-IT" sz="2000" dirty="0"/>
              <a:t>Post-processing: </a:t>
            </a:r>
            <a:r>
              <a:rPr lang="it-IT" sz="2000" dirty="0" err="1"/>
              <a:t>thinning</a:t>
            </a:r>
            <a:endParaRPr lang="it-IT" sz="2000" dirty="0"/>
          </a:p>
          <a:p>
            <a:r>
              <a:rPr lang="it-IT" sz="2000" dirty="0"/>
              <a:t>to 100 or 300</a:t>
            </a:r>
            <a:r>
              <a:rPr lang="el-GR" sz="2000" dirty="0"/>
              <a:t>μ</a:t>
            </a:r>
            <a:r>
              <a:rPr lang="it-IT" sz="2000" dirty="0"/>
              <a:t>m </a:t>
            </a:r>
            <a:r>
              <a:rPr lang="it-IT" sz="2000" dirty="0" err="1"/>
              <a:t>total</a:t>
            </a:r>
            <a:r>
              <a:rPr lang="it-IT" sz="2000" dirty="0"/>
              <a:t> </a:t>
            </a:r>
            <a:br>
              <a:rPr lang="it-IT" sz="2000" dirty="0"/>
            </a:br>
            <a:r>
              <a:rPr lang="it-IT" sz="2000" dirty="0" err="1"/>
              <a:t>thickness</a:t>
            </a:r>
            <a:endParaRPr lang="it-IT" sz="2000" dirty="0"/>
          </a:p>
        </p:txBody>
      </p:sp>
      <p:sp>
        <p:nvSpPr>
          <p:cNvPr id="11" name="Segnaposto data 10">
            <a:extLst>
              <a:ext uri="{FF2B5EF4-FFF2-40B4-BE49-F238E27FC236}">
                <a16:creationId xmlns:a16="http://schemas.microsoft.com/office/drawing/2014/main" id="{97C5696B-5B1F-4C89-8435-4C16E3D69C9C}"/>
              </a:ext>
            </a:extLst>
          </p:cNvPr>
          <p:cNvSpPr>
            <a:spLocks noGrp="1"/>
          </p:cNvSpPr>
          <p:nvPr>
            <p:ph type="dt" sz="half" idx="10"/>
          </p:nvPr>
        </p:nvSpPr>
        <p:spPr/>
        <p:txBody>
          <a:bodyPr/>
          <a:lstStyle/>
          <a:p>
            <a:r>
              <a:rPr lang="it-IT"/>
              <a:t>FEE 2023</a:t>
            </a:r>
            <a:endParaRPr lang="it-IT" dirty="0"/>
          </a:p>
        </p:txBody>
      </p:sp>
      <p:sp>
        <p:nvSpPr>
          <p:cNvPr id="12" name="Segnaposto piè di pagina 11">
            <a:extLst>
              <a:ext uri="{FF2B5EF4-FFF2-40B4-BE49-F238E27FC236}">
                <a16:creationId xmlns:a16="http://schemas.microsoft.com/office/drawing/2014/main" id="{B8F31EA1-E556-4900-B6C6-3AE13A71D3F4}"/>
              </a:ext>
            </a:extLst>
          </p:cNvPr>
          <p:cNvSpPr>
            <a:spLocks noGrp="1"/>
          </p:cNvSpPr>
          <p:nvPr>
            <p:ph type="ftr" sz="quarter" idx="11"/>
          </p:nvPr>
        </p:nvSpPr>
        <p:spPr/>
        <p:txBody>
          <a:bodyPr/>
          <a:lstStyle/>
          <a:p>
            <a:r>
              <a:rPr lang="it-IT"/>
              <a:t>L. Pancheri</a:t>
            </a:r>
            <a:endParaRPr lang="it-IT" dirty="0"/>
          </a:p>
        </p:txBody>
      </p:sp>
      <p:sp>
        <p:nvSpPr>
          <p:cNvPr id="13" name="Segnaposto numero diapositiva 12">
            <a:extLst>
              <a:ext uri="{FF2B5EF4-FFF2-40B4-BE49-F238E27FC236}">
                <a16:creationId xmlns:a16="http://schemas.microsoft.com/office/drawing/2014/main" id="{04D20A29-3B45-466F-BD8F-26E99940A2BB}"/>
              </a:ext>
            </a:extLst>
          </p:cNvPr>
          <p:cNvSpPr>
            <a:spLocks noGrp="1"/>
          </p:cNvSpPr>
          <p:nvPr>
            <p:ph type="sldNum" sz="quarter" idx="12"/>
          </p:nvPr>
        </p:nvSpPr>
        <p:spPr/>
        <p:txBody>
          <a:bodyPr/>
          <a:lstStyle/>
          <a:p>
            <a:fld id="{7FDCFD55-9A89-494E-8818-4FDF2C2CCE20}" type="slidenum">
              <a:rPr lang="it-IT" smtClean="0"/>
              <a:t>4</a:t>
            </a:fld>
            <a:endParaRPr lang="it-IT"/>
          </a:p>
        </p:txBody>
      </p:sp>
      <p:pic>
        <p:nvPicPr>
          <p:cNvPr id="4" name="Elemento grafico 3">
            <a:extLst>
              <a:ext uri="{FF2B5EF4-FFF2-40B4-BE49-F238E27FC236}">
                <a16:creationId xmlns:a16="http://schemas.microsoft.com/office/drawing/2014/main" id="{939298E1-A8EB-4759-9D65-85F3F0061B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7608" y="951728"/>
            <a:ext cx="11790449" cy="3977442"/>
          </a:xfrm>
          <a:prstGeom prst="rect">
            <a:avLst/>
          </a:prstGeom>
        </p:spPr>
      </p:pic>
    </p:spTree>
    <p:extLst>
      <p:ext uri="{BB962C8B-B14F-4D97-AF65-F5344CB8AC3E}">
        <p14:creationId xmlns:p14="http://schemas.microsoft.com/office/powerpoint/2010/main" val="1889075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32582D1A-67FD-4717-8A27-B7D745CA4BDD}"/>
              </a:ext>
            </a:extLst>
          </p:cNvPr>
          <p:cNvSpPr>
            <a:spLocks noGrp="1"/>
          </p:cNvSpPr>
          <p:nvPr>
            <p:ph type="title"/>
          </p:nvPr>
        </p:nvSpPr>
        <p:spPr/>
        <p:txBody>
          <a:bodyPr/>
          <a:lstStyle/>
          <a:p>
            <a:r>
              <a:rPr lang="it-IT" dirty="0"/>
              <a:t>Production</a:t>
            </a:r>
          </a:p>
        </p:txBody>
      </p:sp>
      <p:pic>
        <p:nvPicPr>
          <p:cNvPr id="14" name="Picture 5">
            <a:extLst>
              <a:ext uri="{FF2B5EF4-FFF2-40B4-BE49-F238E27FC236}">
                <a16:creationId xmlns:a16="http://schemas.microsoft.com/office/drawing/2014/main" id="{9E19E4A8-FE31-45B7-8518-AF9AD9BE937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636" r="1326" b="59091"/>
          <a:stretch/>
        </p:blipFill>
        <p:spPr>
          <a:xfrm>
            <a:off x="416170" y="5218018"/>
            <a:ext cx="6330099" cy="1166390"/>
          </a:xfrm>
          <a:prstGeom prst="rect">
            <a:avLst/>
          </a:prstGeom>
        </p:spPr>
      </p:pic>
      <p:sp>
        <p:nvSpPr>
          <p:cNvPr id="2" name="CasellaDiTesto 1">
            <a:extLst>
              <a:ext uri="{FF2B5EF4-FFF2-40B4-BE49-F238E27FC236}">
                <a16:creationId xmlns:a16="http://schemas.microsoft.com/office/drawing/2014/main" id="{6CE62BF6-F629-44BB-9B32-70427A645F3C}"/>
              </a:ext>
            </a:extLst>
          </p:cNvPr>
          <p:cNvSpPr txBox="1"/>
          <p:nvPr/>
        </p:nvSpPr>
        <p:spPr>
          <a:xfrm>
            <a:off x="7467600" y="736977"/>
            <a:ext cx="4510457" cy="4832092"/>
          </a:xfrm>
          <a:prstGeom prst="rect">
            <a:avLst/>
          </a:prstGeom>
          <a:noFill/>
        </p:spPr>
        <p:txBody>
          <a:bodyPr wrap="square" rtlCol="0">
            <a:spAutoFit/>
          </a:bodyPr>
          <a:lstStyle/>
          <a:p>
            <a:pPr>
              <a:spcAft>
                <a:spcPts val="600"/>
              </a:spcAft>
            </a:pPr>
            <a:r>
              <a:rPr lang="en-US" sz="2400" dirty="0"/>
              <a:t>Devices produced:</a:t>
            </a:r>
          </a:p>
          <a:p>
            <a:pPr marL="285750" indent="-285750">
              <a:spcAft>
                <a:spcPts val="600"/>
              </a:spcAft>
              <a:buFont typeface="Arial" panose="020B0604020202020204" pitchFamily="34" charset="0"/>
              <a:buChar char="•"/>
            </a:pPr>
            <a:r>
              <a:rPr lang="en-US" sz="2400" dirty="0"/>
              <a:t>Main demonstrator: </a:t>
            </a:r>
            <a:r>
              <a:rPr lang="it-IT" sz="2400" dirty="0"/>
              <a:t>25</a:t>
            </a:r>
            <a:r>
              <a:rPr lang="el-GR" sz="2400" dirty="0"/>
              <a:t>μ</a:t>
            </a:r>
            <a:r>
              <a:rPr lang="en-US" sz="2400" dirty="0"/>
              <a:t>m </a:t>
            </a:r>
            <a:r>
              <a:rPr lang="en-US" sz="2400" b="1" dirty="0"/>
              <a:t>pixel</a:t>
            </a:r>
            <a:r>
              <a:rPr lang="en-US" sz="2400" dirty="0"/>
              <a:t> sensor - </a:t>
            </a:r>
            <a:r>
              <a:rPr lang="en-US" sz="2400" b="1" dirty="0"/>
              <a:t>512 x 512</a:t>
            </a:r>
            <a:r>
              <a:rPr lang="en-US" sz="2400" dirty="0"/>
              <a:t> array</a:t>
            </a:r>
          </a:p>
          <a:p>
            <a:pPr marL="285750" indent="-285750">
              <a:spcAft>
                <a:spcPts val="600"/>
              </a:spcAft>
              <a:buFont typeface="Arial" panose="020B0604020202020204" pitchFamily="34" charset="0"/>
              <a:buChar char="•"/>
            </a:pPr>
            <a:r>
              <a:rPr lang="en-US" sz="2400" dirty="0"/>
              <a:t>Small </a:t>
            </a:r>
            <a:r>
              <a:rPr lang="en-US" sz="2400" b="1" dirty="0"/>
              <a:t>pixel arrays </a:t>
            </a:r>
            <a:r>
              <a:rPr lang="en-US" sz="2400" dirty="0"/>
              <a:t>with different </a:t>
            </a:r>
            <a:r>
              <a:rPr lang="en-US" sz="2400" b="1" dirty="0"/>
              <a:t>pitch </a:t>
            </a:r>
            <a:r>
              <a:rPr lang="en-US" sz="2400" dirty="0"/>
              <a:t>(10</a:t>
            </a:r>
            <a:r>
              <a:rPr lang="el-GR" sz="2400" dirty="0"/>
              <a:t> μ</a:t>
            </a:r>
            <a:r>
              <a:rPr lang="en-US" sz="2400" dirty="0"/>
              <a:t>m – 25</a:t>
            </a:r>
            <a:r>
              <a:rPr lang="el-GR" sz="2400" dirty="0"/>
              <a:t> μ</a:t>
            </a:r>
            <a:r>
              <a:rPr lang="en-US" sz="2400" dirty="0"/>
              <a:t>m – 50</a:t>
            </a:r>
            <a:r>
              <a:rPr lang="el-GR" sz="2400" dirty="0"/>
              <a:t> μ</a:t>
            </a:r>
            <a:r>
              <a:rPr lang="en-US" sz="2400" dirty="0"/>
              <a:t>m)</a:t>
            </a:r>
            <a:r>
              <a:rPr lang="en-US" sz="2400" b="1" dirty="0"/>
              <a:t> </a:t>
            </a:r>
            <a:r>
              <a:rPr lang="en-US" sz="2400" dirty="0"/>
              <a:t>with and w/o active readout</a:t>
            </a:r>
          </a:p>
          <a:p>
            <a:pPr marL="285750" indent="-285750">
              <a:spcAft>
                <a:spcPts val="600"/>
              </a:spcAft>
              <a:buFont typeface="Arial" panose="020B0604020202020204" pitchFamily="34" charset="0"/>
              <a:buChar char="•"/>
            </a:pPr>
            <a:r>
              <a:rPr lang="en-US" sz="2400" b="1" dirty="0"/>
              <a:t>Strip detectors </a:t>
            </a:r>
            <a:r>
              <a:rPr lang="en-US" sz="2400" dirty="0"/>
              <a:t>with and w/o active readout  (</a:t>
            </a:r>
            <a:r>
              <a:rPr lang="en-US" sz="2400" i="1" dirty="0"/>
              <a:t>see the talk of Fabio </a:t>
            </a:r>
            <a:r>
              <a:rPr lang="en-US" sz="2400" i="1" dirty="0" err="1"/>
              <a:t>Cossio</a:t>
            </a:r>
            <a:r>
              <a:rPr lang="en-US" sz="2400" i="1" dirty="0"/>
              <a:t> on Wednesday 14</a:t>
            </a:r>
            <a:r>
              <a:rPr lang="en-US" sz="2400" dirty="0"/>
              <a:t>)</a:t>
            </a:r>
          </a:p>
          <a:p>
            <a:pPr marL="285750" indent="-285750">
              <a:spcAft>
                <a:spcPts val="600"/>
              </a:spcAft>
              <a:buFont typeface="Arial" panose="020B0604020202020204" pitchFamily="34" charset="0"/>
              <a:buChar char="•"/>
            </a:pPr>
            <a:r>
              <a:rPr lang="en-US" sz="2400" b="1" dirty="0"/>
              <a:t>Test structures </a:t>
            </a:r>
            <a:r>
              <a:rPr lang="en-US" sz="2400" dirty="0"/>
              <a:t>for sensors characterization and process qualification</a:t>
            </a:r>
          </a:p>
        </p:txBody>
      </p:sp>
      <p:pic>
        <p:nvPicPr>
          <p:cNvPr id="16" name="Immagine 15">
            <a:extLst>
              <a:ext uri="{FF2B5EF4-FFF2-40B4-BE49-F238E27FC236}">
                <a16:creationId xmlns:a16="http://schemas.microsoft.com/office/drawing/2014/main" id="{B4C297B2-E61A-4DD2-8FFC-71C0DE7B65FB}"/>
              </a:ext>
            </a:extLst>
          </p:cNvPr>
          <p:cNvPicPr>
            <a:picLocks noChangeAspect="1"/>
          </p:cNvPicPr>
          <p:nvPr/>
        </p:nvPicPr>
        <p:blipFill rotWithShape="1">
          <a:blip r:embed="rId3">
            <a:extLst>
              <a:ext uri="{28A0092B-C50C-407E-A947-70E740481C1C}">
                <a14:useLocalDpi xmlns:a14="http://schemas.microsoft.com/office/drawing/2010/main" val="0"/>
              </a:ext>
            </a:extLst>
          </a:blip>
          <a:srcRect t="12592" b="2269"/>
          <a:stretch/>
        </p:blipFill>
        <p:spPr>
          <a:xfrm>
            <a:off x="488893" y="1368003"/>
            <a:ext cx="3144898" cy="3570041"/>
          </a:xfrm>
          <a:prstGeom prst="rect">
            <a:avLst/>
          </a:prstGeom>
        </p:spPr>
      </p:pic>
      <p:pic>
        <p:nvPicPr>
          <p:cNvPr id="17" name="Immagine 16">
            <a:extLst>
              <a:ext uri="{FF2B5EF4-FFF2-40B4-BE49-F238E27FC236}">
                <a16:creationId xmlns:a16="http://schemas.microsoft.com/office/drawing/2014/main" id="{22A1C4CD-01AD-4269-B304-8ADC721EBC9B}"/>
              </a:ext>
            </a:extLst>
          </p:cNvPr>
          <p:cNvPicPr>
            <a:picLocks noChangeAspect="1"/>
          </p:cNvPicPr>
          <p:nvPr/>
        </p:nvPicPr>
        <p:blipFill rotWithShape="1">
          <a:blip r:embed="rId4">
            <a:extLst>
              <a:ext uri="{28A0092B-C50C-407E-A947-70E740481C1C}">
                <a14:useLocalDpi xmlns:a14="http://schemas.microsoft.com/office/drawing/2010/main" val="0"/>
              </a:ext>
            </a:extLst>
          </a:blip>
          <a:srcRect t="6285" b="5033"/>
          <a:stretch/>
        </p:blipFill>
        <p:spPr>
          <a:xfrm>
            <a:off x="4201768" y="1405035"/>
            <a:ext cx="3003867" cy="3551863"/>
          </a:xfrm>
          <a:prstGeom prst="rect">
            <a:avLst/>
          </a:prstGeom>
        </p:spPr>
      </p:pic>
      <p:sp>
        <p:nvSpPr>
          <p:cNvPr id="19" name="CasellaDiTesto 18">
            <a:extLst>
              <a:ext uri="{FF2B5EF4-FFF2-40B4-BE49-F238E27FC236}">
                <a16:creationId xmlns:a16="http://schemas.microsoft.com/office/drawing/2014/main" id="{60C2A186-1020-4754-AA8A-2773436EBD3E}"/>
              </a:ext>
            </a:extLst>
          </p:cNvPr>
          <p:cNvSpPr txBox="1"/>
          <p:nvPr/>
        </p:nvSpPr>
        <p:spPr>
          <a:xfrm>
            <a:off x="416170" y="835790"/>
            <a:ext cx="1223348" cy="400110"/>
          </a:xfrm>
          <a:prstGeom prst="rect">
            <a:avLst/>
          </a:prstGeom>
          <a:noFill/>
        </p:spPr>
        <p:txBody>
          <a:bodyPr wrap="none" rtlCol="0">
            <a:spAutoFit/>
          </a:bodyPr>
          <a:lstStyle/>
          <a:p>
            <a:r>
              <a:rPr lang="it-IT" sz="2000" dirty="0"/>
              <a:t>Front side</a:t>
            </a:r>
          </a:p>
        </p:txBody>
      </p:sp>
      <p:sp>
        <p:nvSpPr>
          <p:cNvPr id="21" name="CasellaDiTesto 20">
            <a:extLst>
              <a:ext uri="{FF2B5EF4-FFF2-40B4-BE49-F238E27FC236}">
                <a16:creationId xmlns:a16="http://schemas.microsoft.com/office/drawing/2014/main" id="{1FE69CA5-C3EB-47FD-B978-A8F4AD37C425}"/>
              </a:ext>
            </a:extLst>
          </p:cNvPr>
          <p:cNvSpPr txBox="1"/>
          <p:nvPr/>
        </p:nvSpPr>
        <p:spPr>
          <a:xfrm>
            <a:off x="4201768" y="681902"/>
            <a:ext cx="2483372" cy="707886"/>
          </a:xfrm>
          <a:prstGeom prst="rect">
            <a:avLst/>
          </a:prstGeom>
          <a:noFill/>
        </p:spPr>
        <p:txBody>
          <a:bodyPr wrap="none" rtlCol="0">
            <a:spAutoFit/>
          </a:bodyPr>
          <a:lstStyle/>
          <a:p>
            <a:r>
              <a:rPr lang="it-IT" sz="2000" dirty="0"/>
              <a:t>Back side (on 200-</a:t>
            </a:r>
            <a:r>
              <a:rPr lang="el-GR" sz="2000" dirty="0"/>
              <a:t>μ</a:t>
            </a:r>
            <a:r>
              <a:rPr lang="it-IT" sz="2000" dirty="0"/>
              <a:t>m </a:t>
            </a:r>
          </a:p>
          <a:p>
            <a:r>
              <a:rPr lang="it-IT" sz="2000" dirty="0" err="1"/>
              <a:t>active</a:t>
            </a:r>
            <a:r>
              <a:rPr lang="it-IT" sz="2000" dirty="0"/>
              <a:t> </a:t>
            </a:r>
            <a:r>
              <a:rPr lang="it-IT" sz="2000" dirty="0" err="1"/>
              <a:t>thickness</a:t>
            </a:r>
            <a:r>
              <a:rPr lang="it-IT" sz="2000" dirty="0"/>
              <a:t> </a:t>
            </a:r>
            <a:r>
              <a:rPr lang="it-IT" sz="2000" dirty="0" err="1"/>
              <a:t>only</a:t>
            </a:r>
            <a:r>
              <a:rPr lang="it-IT" sz="2000" dirty="0"/>
              <a:t>)</a:t>
            </a:r>
          </a:p>
        </p:txBody>
      </p:sp>
      <p:sp>
        <p:nvSpPr>
          <p:cNvPr id="13" name="Rettangolo 12">
            <a:extLst>
              <a:ext uri="{FF2B5EF4-FFF2-40B4-BE49-F238E27FC236}">
                <a16:creationId xmlns:a16="http://schemas.microsoft.com/office/drawing/2014/main" id="{8AEB771B-24E9-4A8C-8793-A0EAFC0CD11A}"/>
              </a:ext>
            </a:extLst>
          </p:cNvPr>
          <p:cNvSpPr/>
          <p:nvPr/>
        </p:nvSpPr>
        <p:spPr>
          <a:xfrm>
            <a:off x="6746269" y="5804988"/>
            <a:ext cx="1974515" cy="646331"/>
          </a:xfrm>
          <a:prstGeom prst="rect">
            <a:avLst/>
          </a:prstGeom>
        </p:spPr>
        <p:txBody>
          <a:bodyPr wrap="none">
            <a:spAutoFit/>
          </a:bodyPr>
          <a:lstStyle/>
          <a:p>
            <a:r>
              <a:rPr lang="it-IT" dirty="0" err="1">
                <a:solidFill>
                  <a:schemeClr val="bg1">
                    <a:lumMod val="65000"/>
                  </a:schemeClr>
                </a:solidFill>
              </a:rPr>
              <a:t>Micrograph</a:t>
            </a:r>
            <a:r>
              <a:rPr lang="it-IT" dirty="0">
                <a:solidFill>
                  <a:schemeClr val="bg1">
                    <a:lumMod val="65000"/>
                  </a:schemeClr>
                </a:solidFill>
              </a:rPr>
              <a:t> of test </a:t>
            </a:r>
            <a:br>
              <a:rPr lang="it-IT" dirty="0">
                <a:solidFill>
                  <a:schemeClr val="bg1">
                    <a:lumMod val="65000"/>
                  </a:schemeClr>
                </a:solidFill>
              </a:rPr>
            </a:br>
            <a:r>
              <a:rPr lang="it-IT" dirty="0" err="1">
                <a:solidFill>
                  <a:schemeClr val="bg1">
                    <a:lumMod val="65000"/>
                  </a:schemeClr>
                </a:solidFill>
              </a:rPr>
              <a:t>structures</a:t>
            </a:r>
            <a:r>
              <a:rPr lang="it-IT" dirty="0">
                <a:solidFill>
                  <a:schemeClr val="bg1">
                    <a:lumMod val="65000"/>
                  </a:schemeClr>
                </a:solidFill>
              </a:rPr>
              <a:t> block</a:t>
            </a:r>
          </a:p>
        </p:txBody>
      </p:sp>
      <p:sp>
        <p:nvSpPr>
          <p:cNvPr id="15" name="Segnaposto data 14">
            <a:extLst>
              <a:ext uri="{FF2B5EF4-FFF2-40B4-BE49-F238E27FC236}">
                <a16:creationId xmlns:a16="http://schemas.microsoft.com/office/drawing/2014/main" id="{B29BC513-E49A-439A-B120-7361631E7CBC}"/>
              </a:ext>
            </a:extLst>
          </p:cNvPr>
          <p:cNvSpPr>
            <a:spLocks noGrp="1"/>
          </p:cNvSpPr>
          <p:nvPr>
            <p:ph type="dt" sz="half" idx="10"/>
          </p:nvPr>
        </p:nvSpPr>
        <p:spPr/>
        <p:txBody>
          <a:bodyPr/>
          <a:lstStyle/>
          <a:p>
            <a:r>
              <a:rPr lang="it-IT"/>
              <a:t>FEE 2023</a:t>
            </a:r>
            <a:endParaRPr lang="it-IT" dirty="0"/>
          </a:p>
        </p:txBody>
      </p:sp>
      <p:sp>
        <p:nvSpPr>
          <p:cNvPr id="23" name="Segnaposto piè di pagina 22">
            <a:extLst>
              <a:ext uri="{FF2B5EF4-FFF2-40B4-BE49-F238E27FC236}">
                <a16:creationId xmlns:a16="http://schemas.microsoft.com/office/drawing/2014/main" id="{D0BACF93-9EE8-4714-9BF0-5423245F3020}"/>
              </a:ext>
            </a:extLst>
          </p:cNvPr>
          <p:cNvSpPr>
            <a:spLocks noGrp="1"/>
          </p:cNvSpPr>
          <p:nvPr>
            <p:ph type="ftr" sz="quarter" idx="11"/>
          </p:nvPr>
        </p:nvSpPr>
        <p:spPr/>
        <p:txBody>
          <a:bodyPr/>
          <a:lstStyle/>
          <a:p>
            <a:r>
              <a:rPr lang="it-IT"/>
              <a:t>L. Pancheri</a:t>
            </a:r>
            <a:endParaRPr lang="it-IT" dirty="0"/>
          </a:p>
        </p:txBody>
      </p:sp>
      <p:sp>
        <p:nvSpPr>
          <p:cNvPr id="24" name="Segnaposto numero diapositiva 23">
            <a:extLst>
              <a:ext uri="{FF2B5EF4-FFF2-40B4-BE49-F238E27FC236}">
                <a16:creationId xmlns:a16="http://schemas.microsoft.com/office/drawing/2014/main" id="{DAB3EFC9-35B7-4EDC-870D-431832E69A1C}"/>
              </a:ext>
            </a:extLst>
          </p:cNvPr>
          <p:cNvSpPr>
            <a:spLocks noGrp="1"/>
          </p:cNvSpPr>
          <p:nvPr>
            <p:ph type="sldNum" sz="quarter" idx="12"/>
          </p:nvPr>
        </p:nvSpPr>
        <p:spPr/>
        <p:txBody>
          <a:bodyPr/>
          <a:lstStyle/>
          <a:p>
            <a:fld id="{7FDCFD55-9A89-494E-8818-4FDF2C2CCE20}" type="slidenum">
              <a:rPr lang="it-IT" smtClean="0"/>
              <a:t>5</a:t>
            </a:fld>
            <a:endParaRPr lang="it-IT"/>
          </a:p>
        </p:txBody>
      </p:sp>
    </p:spTree>
    <p:extLst>
      <p:ext uri="{BB962C8B-B14F-4D97-AF65-F5344CB8AC3E}">
        <p14:creationId xmlns:p14="http://schemas.microsoft.com/office/powerpoint/2010/main" val="2659512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DA6C26BA-1994-4BB8-BF9F-283FC922C67A}"/>
              </a:ext>
            </a:extLst>
          </p:cNvPr>
          <p:cNvSpPr>
            <a:spLocks noGrp="1"/>
          </p:cNvSpPr>
          <p:nvPr>
            <p:ph type="title"/>
          </p:nvPr>
        </p:nvSpPr>
        <p:spPr/>
        <p:txBody>
          <a:bodyPr/>
          <a:lstStyle/>
          <a:p>
            <a:r>
              <a:rPr lang="it-IT" dirty="0"/>
              <a:t>Sensor </a:t>
            </a:r>
            <a:r>
              <a:rPr lang="it-IT" dirty="0" err="1"/>
              <a:t>characteristics</a:t>
            </a:r>
            <a:r>
              <a:rPr lang="it-IT" dirty="0"/>
              <a:t> - IV </a:t>
            </a:r>
            <a:r>
              <a:rPr lang="it-IT" dirty="0" err="1"/>
              <a:t>curves</a:t>
            </a:r>
            <a:endParaRPr lang="it-IT" dirty="0"/>
          </a:p>
        </p:txBody>
      </p:sp>
      <p:pic>
        <p:nvPicPr>
          <p:cNvPr id="7" name="Immagine 6">
            <a:extLst>
              <a:ext uri="{FF2B5EF4-FFF2-40B4-BE49-F238E27FC236}">
                <a16:creationId xmlns:a16="http://schemas.microsoft.com/office/drawing/2014/main" id="{F1D04D67-4C47-4016-AE73-7617E7319E9E}"/>
              </a:ext>
            </a:extLst>
          </p:cNvPr>
          <p:cNvPicPr>
            <a:picLocks noChangeAspect="1"/>
          </p:cNvPicPr>
          <p:nvPr/>
        </p:nvPicPr>
        <p:blipFill rotWithShape="1">
          <a:blip r:embed="rId2"/>
          <a:srcRect r="48966"/>
          <a:stretch/>
        </p:blipFill>
        <p:spPr>
          <a:xfrm>
            <a:off x="2625833" y="785405"/>
            <a:ext cx="4567048" cy="4567360"/>
          </a:xfrm>
          <a:prstGeom prst="rect">
            <a:avLst/>
          </a:prstGeom>
        </p:spPr>
      </p:pic>
      <p:cxnSp>
        <p:nvCxnSpPr>
          <p:cNvPr id="9" name="Connettore 2 8">
            <a:extLst>
              <a:ext uri="{FF2B5EF4-FFF2-40B4-BE49-F238E27FC236}">
                <a16:creationId xmlns:a16="http://schemas.microsoft.com/office/drawing/2014/main" id="{7ACB8E2C-70FC-4D05-8D8C-7825769A8A82}"/>
              </a:ext>
            </a:extLst>
          </p:cNvPr>
          <p:cNvCxnSpPr>
            <a:cxnSpLocks/>
          </p:cNvCxnSpPr>
          <p:nvPr/>
        </p:nvCxnSpPr>
        <p:spPr>
          <a:xfrm flipV="1">
            <a:off x="2567128" y="3988133"/>
            <a:ext cx="1278384" cy="101205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CasellaDiTesto 9">
            <a:extLst>
              <a:ext uri="{FF2B5EF4-FFF2-40B4-BE49-F238E27FC236}">
                <a16:creationId xmlns:a16="http://schemas.microsoft.com/office/drawing/2014/main" id="{0F14F481-A2DF-4EEE-B9F7-EC2AB9E34FB3}"/>
              </a:ext>
            </a:extLst>
          </p:cNvPr>
          <p:cNvSpPr txBox="1"/>
          <p:nvPr/>
        </p:nvSpPr>
        <p:spPr>
          <a:xfrm>
            <a:off x="464425" y="4829704"/>
            <a:ext cx="2061590" cy="400110"/>
          </a:xfrm>
          <a:prstGeom prst="rect">
            <a:avLst/>
          </a:prstGeom>
          <a:noFill/>
        </p:spPr>
        <p:txBody>
          <a:bodyPr wrap="none" rtlCol="0">
            <a:spAutoFit/>
          </a:bodyPr>
          <a:lstStyle/>
          <a:p>
            <a:r>
              <a:rPr lang="it-IT" sz="2000" b="1" dirty="0">
                <a:solidFill>
                  <a:srgbClr val="FF0000"/>
                </a:solidFill>
              </a:rPr>
              <a:t>Pixel dark </a:t>
            </a:r>
            <a:r>
              <a:rPr lang="it-IT" sz="2000" b="1" dirty="0" err="1">
                <a:solidFill>
                  <a:srgbClr val="FF0000"/>
                </a:solidFill>
              </a:rPr>
              <a:t>current</a:t>
            </a:r>
            <a:endParaRPr lang="it-IT" sz="2000" b="1" baseline="-25000" dirty="0">
              <a:solidFill>
                <a:srgbClr val="FF0000"/>
              </a:solidFill>
            </a:endParaRPr>
          </a:p>
        </p:txBody>
      </p:sp>
      <p:cxnSp>
        <p:nvCxnSpPr>
          <p:cNvPr id="12" name="Connettore 2 11">
            <a:extLst>
              <a:ext uri="{FF2B5EF4-FFF2-40B4-BE49-F238E27FC236}">
                <a16:creationId xmlns:a16="http://schemas.microsoft.com/office/drawing/2014/main" id="{12913D1E-F3C7-4EF7-A19D-143FE3F6A1ED}"/>
              </a:ext>
            </a:extLst>
          </p:cNvPr>
          <p:cNvCxnSpPr>
            <a:cxnSpLocks/>
          </p:cNvCxnSpPr>
          <p:nvPr/>
        </p:nvCxnSpPr>
        <p:spPr>
          <a:xfrm flipH="1" flipV="1">
            <a:off x="4484704" y="4000686"/>
            <a:ext cx="800867" cy="152510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CasellaDiTesto 13">
            <a:extLst>
              <a:ext uri="{FF2B5EF4-FFF2-40B4-BE49-F238E27FC236}">
                <a16:creationId xmlns:a16="http://schemas.microsoft.com/office/drawing/2014/main" id="{6CFB1A53-3A7E-413C-AA6E-DC89B325774B}"/>
              </a:ext>
            </a:extLst>
          </p:cNvPr>
          <p:cNvSpPr txBox="1"/>
          <p:nvPr/>
        </p:nvSpPr>
        <p:spPr>
          <a:xfrm>
            <a:off x="5385389" y="5340077"/>
            <a:ext cx="1702582" cy="707886"/>
          </a:xfrm>
          <a:prstGeom prst="rect">
            <a:avLst/>
          </a:prstGeom>
          <a:noFill/>
        </p:spPr>
        <p:txBody>
          <a:bodyPr wrap="none" rtlCol="0">
            <a:spAutoFit/>
          </a:bodyPr>
          <a:lstStyle/>
          <a:p>
            <a:r>
              <a:rPr lang="it-IT" sz="2000" b="1" dirty="0">
                <a:solidFill>
                  <a:srgbClr val="FF0000"/>
                </a:solidFill>
              </a:rPr>
              <a:t>Full </a:t>
            </a:r>
            <a:r>
              <a:rPr lang="it-IT" sz="2000" b="1" dirty="0" err="1">
                <a:solidFill>
                  <a:srgbClr val="FF0000"/>
                </a:solidFill>
              </a:rPr>
              <a:t>depletion</a:t>
            </a:r>
            <a:r>
              <a:rPr lang="it-IT" sz="2000" b="1" dirty="0">
                <a:solidFill>
                  <a:srgbClr val="FF0000"/>
                </a:solidFill>
              </a:rPr>
              <a:t> </a:t>
            </a:r>
            <a:br>
              <a:rPr lang="it-IT" sz="2000" b="1" dirty="0">
                <a:solidFill>
                  <a:srgbClr val="FF0000"/>
                </a:solidFill>
              </a:rPr>
            </a:br>
            <a:r>
              <a:rPr lang="it-IT" sz="2000" b="1" dirty="0" err="1">
                <a:solidFill>
                  <a:srgbClr val="FF0000"/>
                </a:solidFill>
              </a:rPr>
              <a:t>voltage</a:t>
            </a:r>
            <a:r>
              <a:rPr lang="it-IT" sz="2000" b="1" dirty="0">
                <a:solidFill>
                  <a:srgbClr val="FF0000"/>
                </a:solidFill>
              </a:rPr>
              <a:t> </a:t>
            </a:r>
            <a:r>
              <a:rPr lang="it-IT" sz="2000" b="1" dirty="0" err="1">
                <a:solidFill>
                  <a:srgbClr val="FF0000"/>
                </a:solidFill>
              </a:rPr>
              <a:t>V</a:t>
            </a:r>
            <a:r>
              <a:rPr lang="it-IT" sz="2000" b="1" baseline="-25000" dirty="0" err="1">
                <a:solidFill>
                  <a:srgbClr val="FF0000"/>
                </a:solidFill>
              </a:rPr>
              <a:t>depl</a:t>
            </a:r>
            <a:endParaRPr lang="it-IT" sz="2000" b="1" baseline="-25000" dirty="0">
              <a:solidFill>
                <a:srgbClr val="FF0000"/>
              </a:solidFill>
            </a:endParaRPr>
          </a:p>
        </p:txBody>
      </p:sp>
      <p:cxnSp>
        <p:nvCxnSpPr>
          <p:cNvPr id="15" name="Connettore 2 14">
            <a:extLst>
              <a:ext uri="{FF2B5EF4-FFF2-40B4-BE49-F238E27FC236}">
                <a16:creationId xmlns:a16="http://schemas.microsoft.com/office/drawing/2014/main" id="{551AE05D-EA7C-489D-B43F-BF4424FB04E8}"/>
              </a:ext>
            </a:extLst>
          </p:cNvPr>
          <p:cNvCxnSpPr>
            <a:cxnSpLocks/>
          </p:cNvCxnSpPr>
          <p:nvPr/>
        </p:nvCxnSpPr>
        <p:spPr>
          <a:xfrm flipV="1">
            <a:off x="2306237" y="3364651"/>
            <a:ext cx="1438412" cy="519113"/>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7" name="CasellaDiTesto 16">
            <a:extLst>
              <a:ext uri="{FF2B5EF4-FFF2-40B4-BE49-F238E27FC236}">
                <a16:creationId xmlns:a16="http://schemas.microsoft.com/office/drawing/2014/main" id="{83E115B3-DBFF-4879-9BE0-33CF47C28FAE}"/>
              </a:ext>
            </a:extLst>
          </p:cNvPr>
          <p:cNvSpPr txBox="1"/>
          <p:nvPr/>
        </p:nvSpPr>
        <p:spPr>
          <a:xfrm>
            <a:off x="477432" y="3393850"/>
            <a:ext cx="1770100" cy="1015663"/>
          </a:xfrm>
          <a:prstGeom prst="rect">
            <a:avLst/>
          </a:prstGeom>
          <a:noFill/>
        </p:spPr>
        <p:txBody>
          <a:bodyPr wrap="none" rtlCol="0">
            <a:spAutoFit/>
          </a:bodyPr>
          <a:lstStyle/>
          <a:p>
            <a:r>
              <a:rPr lang="it-IT" sz="2000" b="1" dirty="0" err="1">
                <a:solidFill>
                  <a:schemeClr val="accent6"/>
                </a:solidFill>
              </a:rPr>
              <a:t>Pwell</a:t>
            </a:r>
            <a:endParaRPr lang="it-IT" sz="2000" b="1" dirty="0">
              <a:solidFill>
                <a:schemeClr val="accent6"/>
              </a:solidFill>
            </a:endParaRPr>
          </a:p>
          <a:p>
            <a:r>
              <a:rPr lang="it-IT" sz="2000" b="1" dirty="0">
                <a:solidFill>
                  <a:schemeClr val="accent6"/>
                </a:solidFill>
              </a:rPr>
              <a:t>Punch-</a:t>
            </a:r>
            <a:r>
              <a:rPr lang="it-IT" sz="2000" b="1" dirty="0" err="1">
                <a:solidFill>
                  <a:schemeClr val="accent6"/>
                </a:solidFill>
              </a:rPr>
              <a:t>through</a:t>
            </a:r>
            <a:endParaRPr lang="it-IT" sz="2000" b="1" dirty="0">
              <a:solidFill>
                <a:schemeClr val="accent6"/>
              </a:solidFill>
            </a:endParaRPr>
          </a:p>
          <a:p>
            <a:r>
              <a:rPr lang="it-IT" sz="2000" b="1" dirty="0" err="1">
                <a:solidFill>
                  <a:schemeClr val="accent6"/>
                </a:solidFill>
              </a:rPr>
              <a:t>current</a:t>
            </a:r>
            <a:endParaRPr lang="it-IT" sz="2000" b="1" dirty="0">
              <a:solidFill>
                <a:schemeClr val="accent6"/>
              </a:solidFill>
            </a:endParaRPr>
          </a:p>
        </p:txBody>
      </p:sp>
      <p:cxnSp>
        <p:nvCxnSpPr>
          <p:cNvPr id="19" name="Connettore 2 18">
            <a:extLst>
              <a:ext uri="{FF2B5EF4-FFF2-40B4-BE49-F238E27FC236}">
                <a16:creationId xmlns:a16="http://schemas.microsoft.com/office/drawing/2014/main" id="{9264B307-DF51-4F4D-BF37-A80978F494B1}"/>
              </a:ext>
            </a:extLst>
          </p:cNvPr>
          <p:cNvCxnSpPr>
            <a:cxnSpLocks/>
          </p:cNvCxnSpPr>
          <p:nvPr/>
        </p:nvCxnSpPr>
        <p:spPr>
          <a:xfrm flipV="1">
            <a:off x="3288602" y="4213804"/>
            <a:ext cx="726716" cy="1138961"/>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2" name="CasellaDiTesto 21">
            <a:extLst>
              <a:ext uri="{FF2B5EF4-FFF2-40B4-BE49-F238E27FC236}">
                <a16:creationId xmlns:a16="http://schemas.microsoft.com/office/drawing/2014/main" id="{5D16051E-15DF-4820-8EAB-C73957A7DF25}"/>
              </a:ext>
            </a:extLst>
          </p:cNvPr>
          <p:cNvSpPr txBox="1"/>
          <p:nvPr/>
        </p:nvSpPr>
        <p:spPr>
          <a:xfrm>
            <a:off x="1868110" y="5434402"/>
            <a:ext cx="2003818" cy="707886"/>
          </a:xfrm>
          <a:prstGeom prst="rect">
            <a:avLst/>
          </a:prstGeom>
          <a:noFill/>
        </p:spPr>
        <p:txBody>
          <a:bodyPr wrap="none" rtlCol="0">
            <a:spAutoFit/>
          </a:bodyPr>
          <a:lstStyle/>
          <a:p>
            <a:r>
              <a:rPr lang="it-IT" sz="2000" b="1" dirty="0">
                <a:solidFill>
                  <a:schemeClr val="accent6"/>
                </a:solidFill>
              </a:rPr>
              <a:t>Punch-</a:t>
            </a:r>
            <a:r>
              <a:rPr lang="it-IT" sz="2000" b="1" dirty="0" err="1">
                <a:solidFill>
                  <a:schemeClr val="accent6"/>
                </a:solidFill>
              </a:rPr>
              <a:t>through</a:t>
            </a:r>
            <a:endParaRPr lang="it-IT" sz="2000" b="1" dirty="0">
              <a:solidFill>
                <a:schemeClr val="accent6"/>
              </a:solidFill>
            </a:endParaRPr>
          </a:p>
          <a:p>
            <a:r>
              <a:rPr lang="it-IT" sz="2000" b="1" dirty="0" err="1">
                <a:solidFill>
                  <a:schemeClr val="accent6"/>
                </a:solidFill>
              </a:rPr>
              <a:t>onset</a:t>
            </a:r>
            <a:r>
              <a:rPr lang="it-IT" sz="2000" b="1" dirty="0">
                <a:solidFill>
                  <a:schemeClr val="accent6"/>
                </a:solidFill>
              </a:rPr>
              <a:t> </a:t>
            </a:r>
            <a:r>
              <a:rPr lang="it-IT" sz="2000" b="1" dirty="0" err="1">
                <a:solidFill>
                  <a:schemeClr val="accent6"/>
                </a:solidFill>
              </a:rPr>
              <a:t>voltage</a:t>
            </a:r>
            <a:r>
              <a:rPr lang="it-IT" sz="2000" b="1" dirty="0">
                <a:solidFill>
                  <a:schemeClr val="accent6"/>
                </a:solidFill>
              </a:rPr>
              <a:t> V</a:t>
            </a:r>
            <a:r>
              <a:rPr lang="it-IT" sz="2000" b="1" baseline="-25000" dirty="0">
                <a:solidFill>
                  <a:schemeClr val="accent6"/>
                </a:solidFill>
              </a:rPr>
              <a:t>PT</a:t>
            </a:r>
          </a:p>
        </p:txBody>
      </p:sp>
      <p:sp>
        <p:nvSpPr>
          <p:cNvPr id="23" name="CasellaDiTesto 22">
            <a:extLst>
              <a:ext uri="{FF2B5EF4-FFF2-40B4-BE49-F238E27FC236}">
                <a16:creationId xmlns:a16="http://schemas.microsoft.com/office/drawing/2014/main" id="{231793FC-27FC-4FCB-91BA-7830693632C5}"/>
              </a:ext>
            </a:extLst>
          </p:cNvPr>
          <p:cNvSpPr txBox="1"/>
          <p:nvPr/>
        </p:nvSpPr>
        <p:spPr>
          <a:xfrm>
            <a:off x="285028" y="895217"/>
            <a:ext cx="2627790" cy="1015663"/>
          </a:xfrm>
          <a:prstGeom prst="rect">
            <a:avLst/>
          </a:prstGeom>
          <a:noFill/>
        </p:spPr>
        <p:txBody>
          <a:bodyPr wrap="square" rtlCol="0">
            <a:spAutoFit/>
          </a:bodyPr>
          <a:lstStyle/>
          <a:p>
            <a:r>
              <a:rPr lang="it-IT" sz="2000" b="1" dirty="0" err="1">
                <a:solidFill>
                  <a:srgbClr val="0070C0"/>
                </a:solidFill>
              </a:rPr>
              <a:t>Backside</a:t>
            </a:r>
            <a:r>
              <a:rPr lang="it-IT" sz="2000" b="1" dirty="0">
                <a:solidFill>
                  <a:srgbClr val="0070C0"/>
                </a:solidFill>
              </a:rPr>
              <a:t> </a:t>
            </a:r>
            <a:r>
              <a:rPr lang="it-IT" sz="2000" b="1" dirty="0" err="1">
                <a:solidFill>
                  <a:srgbClr val="0070C0"/>
                </a:solidFill>
              </a:rPr>
              <a:t>bias</a:t>
            </a:r>
            <a:r>
              <a:rPr lang="it-IT" sz="2000" b="1" dirty="0">
                <a:solidFill>
                  <a:srgbClr val="0070C0"/>
                </a:solidFill>
              </a:rPr>
              <a:t> </a:t>
            </a:r>
            <a:r>
              <a:rPr lang="it-IT" sz="2000" b="1" dirty="0" err="1">
                <a:solidFill>
                  <a:srgbClr val="0070C0"/>
                </a:solidFill>
              </a:rPr>
              <a:t>current</a:t>
            </a:r>
            <a:r>
              <a:rPr lang="it-IT" sz="2000" b="1" dirty="0">
                <a:solidFill>
                  <a:srgbClr val="0070C0"/>
                </a:solidFill>
              </a:rPr>
              <a:t> (thermal generation </a:t>
            </a:r>
            <a:r>
              <a:rPr lang="it-IT" sz="2000" b="1" dirty="0" err="1">
                <a:solidFill>
                  <a:srgbClr val="0070C0"/>
                </a:solidFill>
              </a:rPr>
              <a:t>at</a:t>
            </a:r>
            <a:r>
              <a:rPr lang="it-IT" sz="2000" b="1" dirty="0">
                <a:solidFill>
                  <a:srgbClr val="0070C0"/>
                </a:solidFill>
              </a:rPr>
              <a:t> the </a:t>
            </a:r>
            <a:r>
              <a:rPr lang="it-IT" sz="2000" b="1" dirty="0" err="1">
                <a:solidFill>
                  <a:srgbClr val="0070C0"/>
                </a:solidFill>
              </a:rPr>
              <a:t>dicing</a:t>
            </a:r>
            <a:r>
              <a:rPr lang="it-IT" sz="2000" b="1" dirty="0">
                <a:solidFill>
                  <a:srgbClr val="0070C0"/>
                </a:solidFill>
              </a:rPr>
              <a:t> line)</a:t>
            </a:r>
            <a:endParaRPr lang="it-IT" sz="2000" b="1" baseline="-25000" dirty="0">
              <a:solidFill>
                <a:srgbClr val="0070C0"/>
              </a:solidFill>
            </a:endParaRPr>
          </a:p>
        </p:txBody>
      </p:sp>
      <p:cxnSp>
        <p:nvCxnSpPr>
          <p:cNvPr id="24" name="Connettore 2 23">
            <a:extLst>
              <a:ext uri="{FF2B5EF4-FFF2-40B4-BE49-F238E27FC236}">
                <a16:creationId xmlns:a16="http://schemas.microsoft.com/office/drawing/2014/main" id="{4B32D697-EC44-43E5-A1AA-320A0AB5C5C3}"/>
              </a:ext>
            </a:extLst>
          </p:cNvPr>
          <p:cNvCxnSpPr>
            <a:cxnSpLocks/>
          </p:cNvCxnSpPr>
          <p:nvPr/>
        </p:nvCxnSpPr>
        <p:spPr>
          <a:xfrm flipV="1">
            <a:off x="2720139" y="1168596"/>
            <a:ext cx="1136927" cy="560183"/>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id="{6627F4F6-D3CB-477F-9110-AD5DA300D3FE}"/>
              </a:ext>
            </a:extLst>
          </p:cNvPr>
          <p:cNvSpPr txBox="1"/>
          <p:nvPr/>
        </p:nvSpPr>
        <p:spPr>
          <a:xfrm>
            <a:off x="7512477" y="941060"/>
            <a:ext cx="4121256" cy="707886"/>
          </a:xfrm>
          <a:prstGeom prst="rect">
            <a:avLst/>
          </a:prstGeom>
          <a:noFill/>
        </p:spPr>
        <p:txBody>
          <a:bodyPr wrap="none" rtlCol="0">
            <a:spAutoFit/>
          </a:bodyPr>
          <a:lstStyle/>
          <a:p>
            <a:r>
              <a:rPr lang="it-IT" sz="2000" dirty="0" err="1"/>
              <a:t>Measured</a:t>
            </a:r>
            <a:r>
              <a:rPr lang="it-IT" sz="2000" dirty="0"/>
              <a:t> on pixel test </a:t>
            </a:r>
            <a:r>
              <a:rPr lang="it-IT" sz="2000" dirty="0" err="1"/>
              <a:t>structures</a:t>
            </a:r>
            <a:endParaRPr lang="it-IT" sz="2000" dirty="0"/>
          </a:p>
          <a:p>
            <a:r>
              <a:rPr lang="it-IT" sz="2000" dirty="0"/>
              <a:t>(arrays of </a:t>
            </a:r>
            <a:r>
              <a:rPr lang="it-IT" sz="2000" dirty="0" err="1"/>
              <a:t>pixels</a:t>
            </a:r>
            <a:r>
              <a:rPr lang="it-IT" sz="2000" dirty="0"/>
              <a:t> </a:t>
            </a:r>
            <a:r>
              <a:rPr lang="it-IT" sz="2000" dirty="0" err="1"/>
              <a:t>connected</a:t>
            </a:r>
            <a:r>
              <a:rPr lang="it-IT" sz="2000" dirty="0"/>
              <a:t> in </a:t>
            </a:r>
            <a:r>
              <a:rPr lang="it-IT" sz="2000" dirty="0" err="1"/>
              <a:t>parallel</a:t>
            </a:r>
            <a:r>
              <a:rPr lang="it-IT" sz="2000" dirty="0"/>
              <a:t>)</a:t>
            </a:r>
          </a:p>
        </p:txBody>
      </p:sp>
      <p:sp>
        <p:nvSpPr>
          <p:cNvPr id="13" name="Segnaposto data 12">
            <a:extLst>
              <a:ext uri="{FF2B5EF4-FFF2-40B4-BE49-F238E27FC236}">
                <a16:creationId xmlns:a16="http://schemas.microsoft.com/office/drawing/2014/main" id="{4B58AA9D-DC6C-483B-B709-3B28B07F0DA4}"/>
              </a:ext>
            </a:extLst>
          </p:cNvPr>
          <p:cNvSpPr>
            <a:spLocks noGrp="1"/>
          </p:cNvSpPr>
          <p:nvPr>
            <p:ph type="dt" sz="half" idx="10"/>
          </p:nvPr>
        </p:nvSpPr>
        <p:spPr/>
        <p:txBody>
          <a:bodyPr/>
          <a:lstStyle/>
          <a:p>
            <a:r>
              <a:rPr lang="it-IT"/>
              <a:t>FEE 2023</a:t>
            </a:r>
            <a:endParaRPr lang="it-IT" dirty="0"/>
          </a:p>
        </p:txBody>
      </p:sp>
      <p:sp>
        <p:nvSpPr>
          <p:cNvPr id="16" name="Segnaposto piè di pagina 15">
            <a:extLst>
              <a:ext uri="{FF2B5EF4-FFF2-40B4-BE49-F238E27FC236}">
                <a16:creationId xmlns:a16="http://schemas.microsoft.com/office/drawing/2014/main" id="{9DB4552C-86FC-4641-8239-AADD8C357EBC}"/>
              </a:ext>
            </a:extLst>
          </p:cNvPr>
          <p:cNvSpPr>
            <a:spLocks noGrp="1"/>
          </p:cNvSpPr>
          <p:nvPr>
            <p:ph type="ftr" sz="quarter" idx="11"/>
          </p:nvPr>
        </p:nvSpPr>
        <p:spPr/>
        <p:txBody>
          <a:bodyPr/>
          <a:lstStyle/>
          <a:p>
            <a:r>
              <a:rPr lang="it-IT"/>
              <a:t>L. Pancheri</a:t>
            </a:r>
            <a:endParaRPr lang="it-IT" dirty="0"/>
          </a:p>
        </p:txBody>
      </p:sp>
      <p:sp>
        <p:nvSpPr>
          <p:cNvPr id="21" name="Segnaposto numero diapositiva 20">
            <a:extLst>
              <a:ext uri="{FF2B5EF4-FFF2-40B4-BE49-F238E27FC236}">
                <a16:creationId xmlns:a16="http://schemas.microsoft.com/office/drawing/2014/main" id="{1E4BA46E-067B-409F-B57F-250F2C5C7359}"/>
              </a:ext>
            </a:extLst>
          </p:cNvPr>
          <p:cNvSpPr>
            <a:spLocks noGrp="1"/>
          </p:cNvSpPr>
          <p:nvPr>
            <p:ph type="sldNum" sz="quarter" idx="12"/>
          </p:nvPr>
        </p:nvSpPr>
        <p:spPr/>
        <p:txBody>
          <a:bodyPr/>
          <a:lstStyle/>
          <a:p>
            <a:fld id="{7FDCFD55-9A89-494E-8818-4FDF2C2CCE20}" type="slidenum">
              <a:rPr lang="it-IT" smtClean="0"/>
              <a:t>6</a:t>
            </a:fld>
            <a:endParaRPr lang="it-IT"/>
          </a:p>
        </p:txBody>
      </p:sp>
      <p:pic>
        <p:nvPicPr>
          <p:cNvPr id="26" name="Elemento grafico 25">
            <a:extLst>
              <a:ext uri="{FF2B5EF4-FFF2-40B4-BE49-F238E27FC236}">
                <a16:creationId xmlns:a16="http://schemas.microsoft.com/office/drawing/2014/main" id="{982A0A06-886B-42E9-B2C3-7C18DDA7F4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44998" y="2063813"/>
            <a:ext cx="4342202" cy="4008186"/>
          </a:xfrm>
          <a:prstGeom prst="rect">
            <a:avLst/>
          </a:prstGeom>
        </p:spPr>
      </p:pic>
    </p:spTree>
    <p:extLst>
      <p:ext uri="{BB962C8B-B14F-4D97-AF65-F5344CB8AC3E}">
        <p14:creationId xmlns:p14="http://schemas.microsoft.com/office/powerpoint/2010/main" val="1589796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A5879D50-73C1-4F0C-B561-6DB1556CB4BB}"/>
              </a:ext>
            </a:extLst>
          </p:cNvPr>
          <p:cNvSpPr>
            <a:spLocks noGrp="1"/>
          </p:cNvSpPr>
          <p:nvPr>
            <p:ph type="title"/>
          </p:nvPr>
        </p:nvSpPr>
        <p:spPr/>
        <p:txBody>
          <a:bodyPr/>
          <a:lstStyle/>
          <a:p>
            <a:r>
              <a:rPr lang="it-IT" dirty="0"/>
              <a:t>Pixel </a:t>
            </a:r>
            <a:r>
              <a:rPr lang="it-IT" dirty="0" err="1"/>
              <a:t>Current</a:t>
            </a:r>
            <a:r>
              <a:rPr lang="it-IT" dirty="0"/>
              <a:t>-Voltage </a:t>
            </a:r>
            <a:r>
              <a:rPr lang="it-IT" dirty="0" err="1"/>
              <a:t>curves</a:t>
            </a:r>
            <a:r>
              <a:rPr lang="it-IT" dirty="0"/>
              <a:t> – </a:t>
            </a:r>
            <a:r>
              <a:rPr lang="it-IT" dirty="0" err="1"/>
              <a:t>comparison</a:t>
            </a:r>
            <a:r>
              <a:rPr lang="it-IT" dirty="0"/>
              <a:t> with TCAD </a:t>
            </a:r>
            <a:r>
              <a:rPr lang="it-IT" dirty="0" err="1"/>
              <a:t>models</a:t>
            </a:r>
            <a:endParaRPr lang="it-IT" dirty="0"/>
          </a:p>
        </p:txBody>
      </p:sp>
      <p:sp>
        <p:nvSpPr>
          <p:cNvPr id="10" name="CasellaDiTesto 9">
            <a:extLst>
              <a:ext uri="{FF2B5EF4-FFF2-40B4-BE49-F238E27FC236}">
                <a16:creationId xmlns:a16="http://schemas.microsoft.com/office/drawing/2014/main" id="{7540EF4F-2040-4E9E-B245-CC43837AEF83}"/>
              </a:ext>
            </a:extLst>
          </p:cNvPr>
          <p:cNvSpPr txBox="1"/>
          <p:nvPr/>
        </p:nvSpPr>
        <p:spPr>
          <a:xfrm>
            <a:off x="7998781" y="1046998"/>
            <a:ext cx="3868100" cy="2862322"/>
          </a:xfrm>
          <a:prstGeom prst="rect">
            <a:avLst/>
          </a:prstGeom>
          <a:noFill/>
        </p:spPr>
        <p:txBody>
          <a:bodyPr wrap="square" rtlCol="0">
            <a:spAutoFit/>
          </a:bodyPr>
          <a:lstStyle/>
          <a:p>
            <a:r>
              <a:rPr lang="it-IT" sz="2000" b="1" dirty="0" err="1"/>
              <a:t>Experimental</a:t>
            </a:r>
            <a:r>
              <a:rPr lang="it-IT" sz="2000" b="1" dirty="0"/>
              <a:t> data </a:t>
            </a:r>
            <a:r>
              <a:rPr lang="it-IT" sz="2000" dirty="0" err="1"/>
              <a:t>acquired</a:t>
            </a:r>
            <a:r>
              <a:rPr lang="it-IT" sz="2000" dirty="0"/>
              <a:t> for  </a:t>
            </a:r>
            <a:r>
              <a:rPr lang="it-IT" sz="2000" dirty="0" err="1"/>
              <a:t>different</a:t>
            </a:r>
            <a:r>
              <a:rPr lang="it-IT" sz="2000" dirty="0"/>
              <a:t> pixel layouts</a:t>
            </a:r>
          </a:p>
          <a:p>
            <a:endParaRPr lang="it-IT" sz="2000" b="1" dirty="0"/>
          </a:p>
          <a:p>
            <a:r>
              <a:rPr lang="it-IT" sz="2000" b="1" dirty="0"/>
              <a:t>Intra-wafer and inter-wafer </a:t>
            </a:r>
            <a:r>
              <a:rPr lang="it-IT" sz="2000" b="1" dirty="0" err="1"/>
              <a:t>variations</a:t>
            </a:r>
            <a:r>
              <a:rPr lang="it-IT" sz="2000" b="1" dirty="0"/>
              <a:t> </a:t>
            </a:r>
            <a:r>
              <a:rPr lang="it-IT" sz="2000" dirty="0" err="1"/>
              <a:t>were</a:t>
            </a:r>
            <a:r>
              <a:rPr lang="it-IT" sz="2000" dirty="0"/>
              <a:t> </a:t>
            </a:r>
            <a:r>
              <a:rPr lang="it-IT" sz="2000" dirty="0" err="1"/>
              <a:t>evaluated</a:t>
            </a:r>
            <a:endParaRPr lang="it-IT" sz="2000" dirty="0"/>
          </a:p>
          <a:p>
            <a:endParaRPr lang="it-IT" sz="2000" dirty="0"/>
          </a:p>
          <a:p>
            <a:r>
              <a:rPr lang="it-IT" sz="2000" dirty="0" err="1"/>
              <a:t>Process</a:t>
            </a:r>
            <a:r>
              <a:rPr lang="it-IT" sz="2000" dirty="0"/>
              <a:t> </a:t>
            </a:r>
            <a:r>
              <a:rPr lang="it-IT" sz="2000" dirty="0" err="1"/>
              <a:t>parameters</a:t>
            </a:r>
            <a:r>
              <a:rPr lang="it-IT" sz="2000" dirty="0"/>
              <a:t> in </a:t>
            </a:r>
            <a:r>
              <a:rPr lang="it-IT" sz="2000" b="1" dirty="0"/>
              <a:t>TCAD </a:t>
            </a:r>
            <a:r>
              <a:rPr lang="it-IT" sz="2000" b="1" dirty="0" err="1"/>
              <a:t>simulations</a:t>
            </a:r>
            <a:r>
              <a:rPr lang="it-IT" sz="2000" b="1" dirty="0"/>
              <a:t> </a:t>
            </a:r>
            <a:r>
              <a:rPr lang="it-IT" sz="2000" dirty="0"/>
              <a:t>adjusted on</a:t>
            </a:r>
          </a:p>
          <a:p>
            <a:r>
              <a:rPr lang="it-IT" sz="2000" dirty="0" err="1"/>
              <a:t>experimental</a:t>
            </a:r>
            <a:r>
              <a:rPr lang="it-IT" sz="2000" dirty="0"/>
              <a:t> results</a:t>
            </a:r>
          </a:p>
        </p:txBody>
      </p:sp>
      <p:sp>
        <p:nvSpPr>
          <p:cNvPr id="2" name="Segnaposto data 1">
            <a:extLst>
              <a:ext uri="{FF2B5EF4-FFF2-40B4-BE49-F238E27FC236}">
                <a16:creationId xmlns:a16="http://schemas.microsoft.com/office/drawing/2014/main" id="{EBD6C66C-7353-4F18-AD7C-2947699D8FDA}"/>
              </a:ext>
            </a:extLst>
          </p:cNvPr>
          <p:cNvSpPr>
            <a:spLocks noGrp="1"/>
          </p:cNvSpPr>
          <p:nvPr>
            <p:ph type="dt" sz="half" idx="10"/>
          </p:nvPr>
        </p:nvSpPr>
        <p:spPr/>
        <p:txBody>
          <a:bodyPr/>
          <a:lstStyle/>
          <a:p>
            <a:r>
              <a:rPr lang="it-IT"/>
              <a:t>FEE 2023</a:t>
            </a:r>
            <a:endParaRPr lang="it-IT" dirty="0"/>
          </a:p>
        </p:txBody>
      </p:sp>
      <p:sp>
        <p:nvSpPr>
          <p:cNvPr id="7" name="Segnaposto piè di pagina 6">
            <a:extLst>
              <a:ext uri="{FF2B5EF4-FFF2-40B4-BE49-F238E27FC236}">
                <a16:creationId xmlns:a16="http://schemas.microsoft.com/office/drawing/2014/main" id="{341D56EA-5196-4C69-B33E-88A2AD4F8406}"/>
              </a:ext>
            </a:extLst>
          </p:cNvPr>
          <p:cNvSpPr>
            <a:spLocks noGrp="1"/>
          </p:cNvSpPr>
          <p:nvPr>
            <p:ph type="ftr" sz="quarter" idx="11"/>
          </p:nvPr>
        </p:nvSpPr>
        <p:spPr/>
        <p:txBody>
          <a:bodyPr/>
          <a:lstStyle/>
          <a:p>
            <a:r>
              <a:rPr lang="it-IT"/>
              <a:t>L. Pancheri</a:t>
            </a:r>
            <a:endParaRPr lang="it-IT" dirty="0"/>
          </a:p>
        </p:txBody>
      </p:sp>
      <p:sp>
        <p:nvSpPr>
          <p:cNvPr id="8" name="Segnaposto numero diapositiva 7">
            <a:extLst>
              <a:ext uri="{FF2B5EF4-FFF2-40B4-BE49-F238E27FC236}">
                <a16:creationId xmlns:a16="http://schemas.microsoft.com/office/drawing/2014/main" id="{85B9EF9B-9884-40E1-B4CE-87F92FA93DCB}"/>
              </a:ext>
            </a:extLst>
          </p:cNvPr>
          <p:cNvSpPr>
            <a:spLocks noGrp="1"/>
          </p:cNvSpPr>
          <p:nvPr>
            <p:ph type="sldNum" sz="quarter" idx="12"/>
          </p:nvPr>
        </p:nvSpPr>
        <p:spPr/>
        <p:txBody>
          <a:bodyPr/>
          <a:lstStyle/>
          <a:p>
            <a:fld id="{7FDCFD55-9A89-494E-8818-4FDF2C2CCE20}" type="slidenum">
              <a:rPr lang="it-IT" smtClean="0"/>
              <a:t>7</a:t>
            </a:fld>
            <a:endParaRPr lang="it-IT"/>
          </a:p>
        </p:txBody>
      </p:sp>
      <p:sp>
        <p:nvSpPr>
          <p:cNvPr id="4" name="CasellaDiTesto 3">
            <a:extLst>
              <a:ext uri="{FF2B5EF4-FFF2-40B4-BE49-F238E27FC236}">
                <a16:creationId xmlns:a16="http://schemas.microsoft.com/office/drawing/2014/main" id="{D17544DD-56DF-4FDD-8885-28E3C9739F56}"/>
              </a:ext>
            </a:extLst>
          </p:cNvPr>
          <p:cNvSpPr txBox="1"/>
          <p:nvPr/>
        </p:nvSpPr>
        <p:spPr>
          <a:xfrm>
            <a:off x="7599680" y="5273040"/>
            <a:ext cx="1334020" cy="369332"/>
          </a:xfrm>
          <a:prstGeom prst="rect">
            <a:avLst/>
          </a:prstGeom>
          <a:noFill/>
        </p:spPr>
        <p:txBody>
          <a:bodyPr wrap="none" rtlCol="0">
            <a:spAutoFit/>
          </a:bodyPr>
          <a:lstStyle/>
          <a:p>
            <a:r>
              <a:rPr lang="it-IT" b="1" dirty="0">
                <a:solidFill>
                  <a:schemeClr val="bg1">
                    <a:lumMod val="65000"/>
                  </a:schemeClr>
                </a:solidFill>
              </a:rPr>
              <a:t>C. </a:t>
            </a:r>
            <a:r>
              <a:rPr lang="it-IT" b="1" dirty="0" err="1">
                <a:solidFill>
                  <a:schemeClr val="bg1">
                    <a:lumMod val="65000"/>
                  </a:schemeClr>
                </a:solidFill>
              </a:rPr>
              <a:t>Neubüser</a:t>
            </a:r>
            <a:endParaRPr lang="it-IT" b="1" dirty="0">
              <a:solidFill>
                <a:schemeClr val="bg1">
                  <a:lumMod val="65000"/>
                </a:schemeClr>
              </a:solidFill>
            </a:endParaRPr>
          </a:p>
        </p:txBody>
      </p:sp>
      <p:pic>
        <p:nvPicPr>
          <p:cNvPr id="9" name="Immagine 8">
            <a:extLst>
              <a:ext uri="{FF2B5EF4-FFF2-40B4-BE49-F238E27FC236}">
                <a16:creationId xmlns:a16="http://schemas.microsoft.com/office/drawing/2014/main" id="{633838CF-C5EB-49FA-9A5B-18531AA3E8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28" y="782474"/>
            <a:ext cx="7213612" cy="5410209"/>
          </a:xfrm>
          <a:prstGeom prst="rect">
            <a:avLst/>
          </a:prstGeom>
        </p:spPr>
      </p:pic>
      <p:sp>
        <p:nvSpPr>
          <p:cNvPr id="11" name="Rettangolo 10">
            <a:extLst>
              <a:ext uri="{FF2B5EF4-FFF2-40B4-BE49-F238E27FC236}">
                <a16:creationId xmlns:a16="http://schemas.microsoft.com/office/drawing/2014/main" id="{DDAC02AF-9455-4762-8145-A5567194DBFC}"/>
              </a:ext>
            </a:extLst>
          </p:cNvPr>
          <p:cNvSpPr/>
          <p:nvPr/>
        </p:nvSpPr>
        <p:spPr>
          <a:xfrm>
            <a:off x="4902716" y="5774664"/>
            <a:ext cx="727059" cy="461665"/>
          </a:xfrm>
          <a:prstGeom prst="rect">
            <a:avLst/>
          </a:prstGeom>
        </p:spPr>
        <p:txBody>
          <a:bodyPr wrap="none">
            <a:spAutoFit/>
          </a:bodyPr>
          <a:lstStyle/>
          <a:p>
            <a:r>
              <a:rPr lang="it-IT" sz="2400" b="1" dirty="0" err="1">
                <a:solidFill>
                  <a:schemeClr val="accent4"/>
                </a:solidFill>
              </a:rPr>
              <a:t>V</a:t>
            </a:r>
            <a:r>
              <a:rPr lang="it-IT" sz="2400" b="1" baseline="-25000" dirty="0" err="1">
                <a:solidFill>
                  <a:schemeClr val="accent4"/>
                </a:solidFill>
              </a:rPr>
              <a:t>depl</a:t>
            </a:r>
            <a:endParaRPr lang="it-IT" sz="2400" dirty="0">
              <a:solidFill>
                <a:schemeClr val="accent4"/>
              </a:solidFill>
            </a:endParaRPr>
          </a:p>
        </p:txBody>
      </p:sp>
      <p:sp>
        <p:nvSpPr>
          <p:cNvPr id="12" name="Rettangolo 11">
            <a:extLst>
              <a:ext uri="{FF2B5EF4-FFF2-40B4-BE49-F238E27FC236}">
                <a16:creationId xmlns:a16="http://schemas.microsoft.com/office/drawing/2014/main" id="{EE0BC1E0-B2CA-41AA-9770-74D8317582E9}"/>
              </a:ext>
            </a:extLst>
          </p:cNvPr>
          <p:cNvSpPr/>
          <p:nvPr/>
        </p:nvSpPr>
        <p:spPr>
          <a:xfrm>
            <a:off x="5807587" y="5775442"/>
            <a:ext cx="576825" cy="461665"/>
          </a:xfrm>
          <a:prstGeom prst="rect">
            <a:avLst/>
          </a:prstGeom>
        </p:spPr>
        <p:txBody>
          <a:bodyPr wrap="none">
            <a:spAutoFit/>
          </a:bodyPr>
          <a:lstStyle/>
          <a:p>
            <a:r>
              <a:rPr lang="it-IT" sz="2400" b="1" dirty="0">
                <a:solidFill>
                  <a:srgbClr val="00B050"/>
                </a:solidFill>
              </a:rPr>
              <a:t>V</a:t>
            </a:r>
            <a:r>
              <a:rPr lang="it-IT" sz="2400" b="1" baseline="-25000" dirty="0">
                <a:solidFill>
                  <a:srgbClr val="00B050"/>
                </a:solidFill>
              </a:rPr>
              <a:t>PT</a:t>
            </a:r>
            <a:endParaRPr lang="it-IT" sz="2400" dirty="0">
              <a:solidFill>
                <a:srgbClr val="00B050"/>
              </a:solidFill>
            </a:endParaRPr>
          </a:p>
        </p:txBody>
      </p:sp>
    </p:spTree>
    <p:extLst>
      <p:ext uri="{BB962C8B-B14F-4D97-AF65-F5344CB8AC3E}">
        <p14:creationId xmlns:p14="http://schemas.microsoft.com/office/powerpoint/2010/main" val="2362919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it-IT" dirty="0" err="1"/>
              <a:t>Backside</a:t>
            </a:r>
            <a:r>
              <a:rPr lang="it-IT" dirty="0"/>
              <a:t> </a:t>
            </a:r>
            <a:r>
              <a:rPr lang="it-IT" dirty="0" err="1"/>
              <a:t>bias</a:t>
            </a:r>
            <a:r>
              <a:rPr lang="it-IT" dirty="0"/>
              <a:t>: bottom and top</a:t>
            </a:r>
            <a:endParaRPr lang="it-IT" b="1" dirty="0">
              <a:solidFill>
                <a:schemeClr val="tx1"/>
              </a:solidFill>
            </a:endParaRPr>
          </a:p>
        </p:txBody>
      </p:sp>
      <p:sp>
        <p:nvSpPr>
          <p:cNvPr id="5" name="Slide Number Placeholder 4"/>
          <p:cNvSpPr>
            <a:spLocks noGrp="1"/>
          </p:cNvSpPr>
          <p:nvPr>
            <p:ph type="sldNum" sz="quarter" idx="12"/>
          </p:nvPr>
        </p:nvSpPr>
        <p:spPr>
          <a:xfrm>
            <a:off x="9285657" y="65085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69C88-7AD1-43AC-AA37-8F72CB02D15F}" type="slidenum">
              <a:rPr kumimoji="0" lang="it-IT"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it-IT"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Date Placeholder 2"/>
          <p:cNvSpPr>
            <a:spLocks noGrp="1"/>
          </p:cNvSpPr>
          <p:nvPr>
            <p:ph type="dt" sz="half" idx="10"/>
          </p:nvPr>
        </p:nvSpPr>
        <p:spPr>
          <a:xfrm>
            <a:off x="466971" y="65085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FFFFFF"/>
                </a:solidFill>
                <a:effectLst/>
                <a:uLnTx/>
                <a:uFillTx/>
                <a:latin typeface="Calibri" panose="020F0502020204030204"/>
                <a:ea typeface="+mn-ea"/>
                <a:cs typeface="+mn-cs"/>
              </a:rPr>
              <a:t>FEE 2023</a:t>
            </a:r>
            <a:endParaRPr kumimoji="0" lang="it-IT"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2900092" y="6480105"/>
            <a:ext cx="655437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srgbClr val="FFFFFF"/>
                </a:solidFill>
                <a:effectLst/>
                <a:uLnTx/>
                <a:uFillTx/>
                <a:latin typeface="Calibri" panose="020F0502020204030204"/>
              </a:rPr>
              <a:t>L. Pancheri</a:t>
            </a:r>
            <a:endParaRPr kumimoji="0" lang="it-IT" sz="1200" b="0" i="0" u="none" strike="noStrike" kern="1200" cap="none" spc="0" normalizeH="0" baseline="0" noProof="0" dirty="0">
              <a:ln>
                <a:noFill/>
              </a:ln>
              <a:solidFill>
                <a:srgbClr val="FFFFFF"/>
              </a:solidFill>
              <a:effectLst/>
              <a:uLnTx/>
              <a:uFillTx/>
              <a:latin typeface="Calibri" panose="020F0502020204030204"/>
            </a:endParaRPr>
          </a:p>
        </p:txBody>
      </p:sp>
      <mc:AlternateContent xmlns:mc="http://schemas.openxmlformats.org/markup-compatibility/2006" xmlns:a14="http://schemas.microsoft.com/office/drawing/2010/main">
        <mc:Choice Requires="a14">
          <p:sp>
            <p:nvSpPr>
              <p:cNvPr id="20" name="TextBox 19"/>
              <p:cNvSpPr txBox="1"/>
              <p:nvPr/>
            </p:nvSpPr>
            <p:spPr>
              <a:xfrm>
                <a:off x="540773" y="5530211"/>
                <a:ext cx="9291483" cy="490199"/>
              </a:xfrm>
              <a:prstGeom prst="rect">
                <a:avLst/>
              </a:prstGeom>
              <a:noFill/>
            </p:spPr>
            <p:txBody>
              <a:bodyPr wrap="square" rtlCol="0">
                <a:spAutoFit/>
              </a:bodyPr>
              <a:lstStyle/>
              <a:p>
                <a14:m>
                  <m:oMath xmlns:m="http://schemas.openxmlformats.org/officeDocument/2006/math">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𝑉</m:t>
                        </m:r>
                      </m:e>
                      <m:sub>
                        <m:r>
                          <a:rPr lang="it-IT" sz="2400" b="0" i="1" smtClean="0">
                            <a:latin typeface="Cambria Math" panose="02040503050406030204" pitchFamily="18" charset="0"/>
                          </a:rPr>
                          <m:t>𝑑𝑒𝑝𝑙</m:t>
                        </m:r>
                      </m:sub>
                    </m:sSub>
                  </m:oMath>
                </a14:m>
                <a:r>
                  <a:rPr lang="it-IT" sz="2400" dirty="0"/>
                  <a:t> and </a:t>
                </a:r>
                <a14:m>
                  <m:oMath xmlns:m="http://schemas.openxmlformats.org/officeDocument/2006/math">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𝑉</m:t>
                        </m:r>
                      </m:e>
                      <m:sub>
                        <m:r>
                          <a:rPr lang="it-IT" sz="2400" b="0" i="1" smtClean="0">
                            <a:latin typeface="Cambria Math" panose="02040503050406030204" pitchFamily="18" charset="0"/>
                          </a:rPr>
                          <m:t>𝑃𝑇</m:t>
                        </m:r>
                      </m:sub>
                    </m:sSub>
                  </m:oMath>
                </a14:m>
                <a:r>
                  <a:rPr lang="it-IT" sz="2400" dirty="0"/>
                  <a:t> are </a:t>
                </a:r>
                <a:r>
                  <a:rPr lang="it-IT" sz="2400" dirty="0" err="1"/>
                  <a:t>very</a:t>
                </a:r>
                <a:r>
                  <a:rPr lang="it-IT" sz="2400" dirty="0"/>
                  <a:t> </a:t>
                </a:r>
                <a:r>
                  <a:rPr lang="it-IT" sz="2400" dirty="0" err="1"/>
                  <a:t>similar</a:t>
                </a:r>
                <a:r>
                  <a:rPr lang="it-IT" sz="2400" dirty="0"/>
                  <a:t> for the two considered </a:t>
                </a:r>
                <a:r>
                  <a:rPr lang="it-IT" sz="2400" dirty="0" err="1"/>
                  <a:t>biasing</a:t>
                </a:r>
                <a:r>
                  <a:rPr lang="it-IT" sz="2400" dirty="0"/>
                  <a:t> </a:t>
                </a:r>
                <a:r>
                  <a:rPr lang="it-IT" sz="2400" dirty="0" err="1"/>
                  <a:t>schemes</a:t>
                </a:r>
                <a:endParaRPr lang="it-IT" sz="2400" dirty="0"/>
              </a:p>
            </p:txBody>
          </p:sp>
        </mc:Choice>
        <mc:Fallback xmlns="">
          <p:sp>
            <p:nvSpPr>
              <p:cNvPr id="20" name="TextBox 19"/>
              <p:cNvSpPr txBox="1">
                <a:spLocks noRot="1" noChangeAspect="1" noMove="1" noResize="1" noEditPoints="1" noAdjustHandles="1" noChangeArrowheads="1" noChangeShapeType="1" noTextEdit="1"/>
              </p:cNvSpPr>
              <p:nvPr/>
            </p:nvSpPr>
            <p:spPr>
              <a:xfrm>
                <a:off x="540773" y="5530211"/>
                <a:ext cx="9291483" cy="490199"/>
              </a:xfrm>
              <a:prstGeom prst="rect">
                <a:avLst/>
              </a:prstGeom>
              <a:blipFill>
                <a:blip r:embed="rId3"/>
                <a:stretch>
                  <a:fillRect l="-197" t="-8642" b="-22222"/>
                </a:stretch>
              </a:blipFill>
            </p:spPr>
            <p:txBody>
              <a:bodyPr/>
              <a:lstStyle/>
              <a:p>
                <a:r>
                  <a:rPr lang="it-IT">
                    <a:noFill/>
                  </a:rPr>
                  <a:t> </a:t>
                </a:r>
              </a:p>
            </p:txBody>
          </p:sp>
        </mc:Fallback>
      </mc:AlternateContent>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7821" t="2155" r="8309"/>
          <a:stretch/>
        </p:blipFill>
        <p:spPr>
          <a:xfrm>
            <a:off x="383438" y="1836196"/>
            <a:ext cx="6902265" cy="3686424"/>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7761" t="2155" r="28153"/>
          <a:stretch/>
        </p:blipFill>
        <p:spPr>
          <a:xfrm>
            <a:off x="7808724" y="1828792"/>
            <a:ext cx="3655700" cy="3714453"/>
          </a:xfrm>
          <a:prstGeom prst="rect">
            <a:avLst/>
          </a:prstGeom>
        </p:spPr>
      </p:pic>
      <p:sp>
        <p:nvSpPr>
          <p:cNvPr id="10" name="Oval 9"/>
          <p:cNvSpPr/>
          <p:nvPr/>
        </p:nvSpPr>
        <p:spPr>
          <a:xfrm>
            <a:off x="3991897" y="2920181"/>
            <a:ext cx="3165986" cy="137651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865239" y="2899556"/>
            <a:ext cx="3126658" cy="146596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6"/>
          <a:stretch>
            <a:fillRect/>
          </a:stretch>
        </p:blipFill>
        <p:spPr>
          <a:xfrm>
            <a:off x="1018624" y="1863625"/>
            <a:ext cx="690249" cy="815574"/>
          </a:xfrm>
          <a:prstGeom prst="rect">
            <a:avLst/>
          </a:prstGeom>
        </p:spPr>
      </p:pic>
      <p:cxnSp>
        <p:nvCxnSpPr>
          <p:cNvPr id="24" name="Straight Connector 23"/>
          <p:cNvCxnSpPr/>
          <p:nvPr/>
        </p:nvCxnSpPr>
        <p:spPr>
          <a:xfrm flipH="1">
            <a:off x="1349917" y="2660911"/>
            <a:ext cx="0" cy="11625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p:cNvSpPr txBox="1"/>
              <p:nvPr/>
            </p:nvSpPr>
            <p:spPr>
              <a:xfrm>
                <a:off x="1013954" y="2645956"/>
                <a:ext cx="604520"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𝑉</m:t>
                          </m:r>
                        </m:e>
                        <m:sub>
                          <m:r>
                            <a:rPr lang="it-IT" sz="1600" b="0" i="1" smtClean="0">
                              <a:latin typeface="Cambria Math" panose="02040503050406030204" pitchFamily="18" charset="0"/>
                            </a:rPr>
                            <m:t>𝑏𝑖𝑎𝑠</m:t>
                          </m:r>
                        </m:sub>
                      </m:sSub>
                    </m:oMath>
                  </m:oMathPara>
                </a14:m>
                <a:endParaRPr lang="en-US" sz="1600" dirty="0"/>
              </a:p>
            </p:txBody>
          </p:sp>
        </mc:Choice>
        <mc:Fallback xmlns="">
          <p:sp>
            <p:nvSpPr>
              <p:cNvPr id="25" name="TextBox 24"/>
              <p:cNvSpPr txBox="1">
                <a:spLocks noRot="1" noChangeAspect="1" noMove="1" noResize="1" noEditPoints="1" noAdjustHandles="1" noChangeArrowheads="1" noChangeShapeType="1" noTextEdit="1"/>
              </p:cNvSpPr>
              <p:nvPr/>
            </p:nvSpPr>
            <p:spPr>
              <a:xfrm>
                <a:off x="1013954" y="2645956"/>
                <a:ext cx="604520" cy="338554"/>
              </a:xfrm>
              <a:prstGeom prst="rect">
                <a:avLst/>
              </a:prstGeom>
              <a:blipFill>
                <a:blip r:embed="rId9"/>
                <a:stretch>
                  <a:fillRect/>
                </a:stretch>
              </a:blipFill>
            </p:spPr>
            <p:txBody>
              <a:bodyPr/>
              <a:lstStyle/>
              <a:p>
                <a:r>
                  <a:rPr lang="en-US">
                    <a:noFill/>
                  </a:rPr>
                  <a:t> </a:t>
                </a:r>
              </a:p>
            </p:txBody>
          </p:sp>
        </mc:Fallback>
      </mc:AlternateContent>
      <p:pic>
        <p:nvPicPr>
          <p:cNvPr id="26" name="Picture 25"/>
          <p:cNvPicPr>
            <a:picLocks noChangeAspect="1"/>
          </p:cNvPicPr>
          <p:nvPr/>
        </p:nvPicPr>
        <p:blipFill>
          <a:blip r:embed="rId6"/>
          <a:stretch>
            <a:fillRect/>
          </a:stretch>
        </p:blipFill>
        <p:spPr>
          <a:xfrm>
            <a:off x="6322355" y="2081800"/>
            <a:ext cx="690249" cy="815574"/>
          </a:xfrm>
          <a:prstGeom prst="rect">
            <a:avLst/>
          </a:prstGeom>
        </p:spPr>
      </p:pic>
      <mc:AlternateContent xmlns:mc="http://schemas.openxmlformats.org/markup-compatibility/2006" xmlns:a14="http://schemas.microsoft.com/office/drawing/2010/main">
        <mc:Choice Requires="a14">
          <p:sp>
            <p:nvSpPr>
              <p:cNvPr id="27" name="TextBox 26"/>
              <p:cNvSpPr txBox="1"/>
              <p:nvPr/>
            </p:nvSpPr>
            <p:spPr>
              <a:xfrm>
                <a:off x="6099535" y="1699423"/>
                <a:ext cx="604520"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𝑉</m:t>
                          </m:r>
                        </m:e>
                        <m:sub>
                          <m:r>
                            <a:rPr lang="it-IT" sz="1600" b="0" i="1" smtClean="0">
                              <a:latin typeface="Cambria Math" panose="02040503050406030204" pitchFamily="18" charset="0"/>
                            </a:rPr>
                            <m:t>𝑏𝑖𝑎𝑠</m:t>
                          </m:r>
                        </m:sub>
                      </m:sSub>
                    </m:oMath>
                  </m:oMathPara>
                </a14:m>
                <a:endParaRPr lang="en-US" sz="1600" dirty="0"/>
              </a:p>
            </p:txBody>
          </p:sp>
        </mc:Choice>
        <mc:Fallback xmlns="">
          <p:sp>
            <p:nvSpPr>
              <p:cNvPr id="27" name="TextBox 26"/>
              <p:cNvSpPr txBox="1">
                <a:spLocks noRot="1" noChangeAspect="1" noMove="1" noResize="1" noEditPoints="1" noAdjustHandles="1" noChangeArrowheads="1" noChangeShapeType="1" noTextEdit="1"/>
              </p:cNvSpPr>
              <p:nvPr/>
            </p:nvSpPr>
            <p:spPr>
              <a:xfrm>
                <a:off x="6099535" y="1699423"/>
                <a:ext cx="604520" cy="338554"/>
              </a:xfrm>
              <a:prstGeom prst="rect">
                <a:avLst/>
              </a:prstGeom>
              <a:blipFill>
                <a:blip r:embed="rId10"/>
                <a:stretch>
                  <a:fillRect/>
                </a:stretch>
              </a:blipFill>
            </p:spPr>
            <p:txBody>
              <a:bodyPr/>
              <a:lstStyle/>
              <a:p>
                <a:r>
                  <a:rPr lang="en-US">
                    <a:noFill/>
                  </a:rPr>
                  <a:t> </a:t>
                </a:r>
              </a:p>
            </p:txBody>
          </p:sp>
        </mc:Fallback>
      </mc:AlternateContent>
      <p:cxnSp>
        <p:nvCxnSpPr>
          <p:cNvPr id="28" name="Straight Connector 27"/>
          <p:cNvCxnSpPr/>
          <p:nvPr/>
        </p:nvCxnSpPr>
        <p:spPr>
          <a:xfrm flipH="1">
            <a:off x="6371315" y="1995305"/>
            <a:ext cx="0" cy="11625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11"/>
          <a:stretch>
            <a:fillRect/>
          </a:stretch>
        </p:blipFill>
        <p:spPr>
          <a:xfrm>
            <a:off x="10904385" y="4323983"/>
            <a:ext cx="621794" cy="509360"/>
          </a:xfrm>
          <a:prstGeom prst="rect">
            <a:avLst/>
          </a:prstGeom>
        </p:spPr>
      </p:pic>
      <p:cxnSp>
        <p:nvCxnSpPr>
          <p:cNvPr id="30" name="Straight Connector 29"/>
          <p:cNvCxnSpPr/>
          <p:nvPr/>
        </p:nvCxnSpPr>
        <p:spPr>
          <a:xfrm>
            <a:off x="10937078" y="4265323"/>
            <a:ext cx="0" cy="7002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10735734" y="3960884"/>
                <a:ext cx="62179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𝑉</m:t>
                          </m:r>
                        </m:e>
                        <m:sub>
                          <m:r>
                            <a:rPr lang="it-IT" sz="1600" b="0" i="1" smtClean="0">
                              <a:latin typeface="Cambria Math" panose="02040503050406030204" pitchFamily="18" charset="0"/>
                            </a:rPr>
                            <m:t>𝑏𝑖𝑎𝑠</m:t>
                          </m:r>
                        </m:sub>
                      </m:sSub>
                    </m:oMath>
                  </m:oMathPara>
                </a14:m>
                <a:endParaRPr lang="en-US" sz="1600" dirty="0"/>
              </a:p>
            </p:txBody>
          </p:sp>
        </mc:Choice>
        <mc:Fallback xmlns="">
          <p:sp>
            <p:nvSpPr>
              <p:cNvPr id="31" name="TextBox 30"/>
              <p:cNvSpPr txBox="1">
                <a:spLocks noRot="1" noChangeAspect="1" noMove="1" noResize="1" noEditPoints="1" noAdjustHandles="1" noChangeArrowheads="1" noChangeShapeType="1" noTextEdit="1"/>
              </p:cNvSpPr>
              <p:nvPr/>
            </p:nvSpPr>
            <p:spPr>
              <a:xfrm>
                <a:off x="10735734" y="3960884"/>
                <a:ext cx="621794" cy="338554"/>
              </a:xfrm>
              <a:prstGeom prst="rect">
                <a:avLst/>
              </a:prstGeom>
              <a:blipFill>
                <a:blip r:embed="rId12"/>
                <a:stretch>
                  <a:fillRect/>
                </a:stretch>
              </a:blipFill>
            </p:spPr>
            <p:txBody>
              <a:bodyPr/>
              <a:lstStyle/>
              <a:p>
                <a:r>
                  <a:rPr lang="en-US">
                    <a:noFill/>
                  </a:rPr>
                  <a:t> </a:t>
                </a:r>
              </a:p>
            </p:txBody>
          </p:sp>
        </mc:Fallback>
      </mc:AlternateContent>
      <p:sp>
        <p:nvSpPr>
          <p:cNvPr id="32" name="Oval 31"/>
          <p:cNvSpPr/>
          <p:nvPr/>
        </p:nvSpPr>
        <p:spPr>
          <a:xfrm>
            <a:off x="8282217" y="2088371"/>
            <a:ext cx="1550039" cy="2227992"/>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9832256" y="1955977"/>
            <a:ext cx="1504946" cy="263568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11"/>
          <a:stretch>
            <a:fillRect/>
          </a:stretch>
        </p:blipFill>
        <p:spPr>
          <a:xfrm>
            <a:off x="8405104" y="4354617"/>
            <a:ext cx="621794" cy="509360"/>
          </a:xfrm>
          <a:prstGeom prst="rect">
            <a:avLst/>
          </a:prstGeom>
        </p:spPr>
      </p:pic>
      <p:cxnSp>
        <p:nvCxnSpPr>
          <p:cNvPr id="35" name="Straight Connector 34"/>
          <p:cNvCxnSpPr/>
          <p:nvPr/>
        </p:nvCxnSpPr>
        <p:spPr>
          <a:xfrm>
            <a:off x="8732764" y="4850007"/>
            <a:ext cx="0" cy="7002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p:cNvSpPr txBox="1"/>
              <p:nvPr/>
            </p:nvSpPr>
            <p:spPr>
              <a:xfrm>
                <a:off x="8405104" y="4788212"/>
                <a:ext cx="62179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𝑉</m:t>
                          </m:r>
                        </m:e>
                        <m:sub>
                          <m:r>
                            <a:rPr lang="it-IT" sz="1600" b="0" i="1" smtClean="0">
                              <a:latin typeface="Cambria Math" panose="02040503050406030204" pitchFamily="18" charset="0"/>
                            </a:rPr>
                            <m:t>𝑏𝑖𝑎𝑠</m:t>
                          </m:r>
                        </m:sub>
                      </m:sSub>
                    </m:oMath>
                  </m:oMathPara>
                </a14:m>
                <a:endParaRPr lang="en-US" sz="1600" dirty="0"/>
              </a:p>
            </p:txBody>
          </p:sp>
        </mc:Choice>
        <mc:Fallback xmlns="">
          <p:sp>
            <p:nvSpPr>
              <p:cNvPr id="36" name="TextBox 35"/>
              <p:cNvSpPr txBox="1">
                <a:spLocks noRot="1" noChangeAspect="1" noMove="1" noResize="1" noEditPoints="1" noAdjustHandles="1" noChangeArrowheads="1" noChangeShapeType="1" noTextEdit="1"/>
              </p:cNvSpPr>
              <p:nvPr/>
            </p:nvSpPr>
            <p:spPr>
              <a:xfrm>
                <a:off x="8405104" y="4788212"/>
                <a:ext cx="621794" cy="338554"/>
              </a:xfrm>
              <a:prstGeom prst="rect">
                <a:avLst/>
              </a:prstGeom>
              <a:blipFill>
                <a:blip r:embed="rId13"/>
                <a:stretch>
                  <a:fillRect/>
                </a:stretch>
              </a:blipFill>
            </p:spPr>
            <p:txBody>
              <a:bodyPr/>
              <a:lstStyle/>
              <a:p>
                <a:r>
                  <a:rPr lang="en-US">
                    <a:noFill/>
                  </a:rPr>
                  <a:t> </a:t>
                </a:r>
              </a:p>
            </p:txBody>
          </p:sp>
        </mc:Fallback>
      </mc:AlternateContent>
      <p:sp>
        <p:nvSpPr>
          <p:cNvPr id="6" name="CasellaDiTesto 5">
            <a:extLst>
              <a:ext uri="{FF2B5EF4-FFF2-40B4-BE49-F238E27FC236}">
                <a16:creationId xmlns:a16="http://schemas.microsoft.com/office/drawing/2014/main" id="{F725FA10-FA64-4EEE-A901-46D79BB20677}"/>
              </a:ext>
            </a:extLst>
          </p:cNvPr>
          <p:cNvSpPr txBox="1"/>
          <p:nvPr/>
        </p:nvSpPr>
        <p:spPr>
          <a:xfrm>
            <a:off x="540773" y="804868"/>
            <a:ext cx="11171584" cy="830997"/>
          </a:xfrm>
          <a:prstGeom prst="rect">
            <a:avLst/>
          </a:prstGeom>
          <a:noFill/>
        </p:spPr>
        <p:txBody>
          <a:bodyPr wrap="none" rtlCol="0">
            <a:spAutoFit/>
          </a:bodyPr>
          <a:lstStyle/>
          <a:p>
            <a:r>
              <a:rPr lang="it-IT" sz="2400" dirty="0"/>
              <a:t>The chip </a:t>
            </a:r>
            <a:r>
              <a:rPr lang="it-IT" sz="2400" dirty="0" err="1"/>
              <a:t>periphery</a:t>
            </a:r>
            <a:r>
              <a:rPr lang="it-IT" sz="2400" dirty="0"/>
              <a:t> </a:t>
            </a:r>
            <a:r>
              <a:rPr lang="it-IT" sz="2400" dirty="0" err="1"/>
              <a:t>behaves</a:t>
            </a:r>
            <a:r>
              <a:rPr lang="it-IT" sz="2400" dirty="0"/>
              <a:t> like a </a:t>
            </a:r>
            <a:r>
              <a:rPr lang="it-IT" sz="2400" dirty="0" err="1"/>
              <a:t>resistor</a:t>
            </a:r>
            <a:r>
              <a:rPr lang="it-IT" sz="2400" dirty="0"/>
              <a:t>: For </a:t>
            </a:r>
            <a:r>
              <a:rPr lang="it-IT" sz="2400" dirty="0" err="1"/>
              <a:t>substrates</a:t>
            </a:r>
            <a:r>
              <a:rPr lang="it-IT" sz="2400" dirty="0"/>
              <a:t> of </a:t>
            </a:r>
            <a:r>
              <a:rPr lang="it-IT" sz="2400" b="1" dirty="0" err="1"/>
              <a:t>Type</a:t>
            </a:r>
            <a:r>
              <a:rPr lang="it-IT" sz="2400" b="1" dirty="0"/>
              <a:t> 1 and 2</a:t>
            </a:r>
            <a:r>
              <a:rPr lang="it-IT" sz="2400" dirty="0"/>
              <a:t>, </a:t>
            </a:r>
            <a:r>
              <a:rPr lang="it-IT" sz="2400" dirty="0" err="1"/>
              <a:t>substrate</a:t>
            </a:r>
            <a:r>
              <a:rPr lang="it-IT" sz="2400" dirty="0"/>
              <a:t> </a:t>
            </a:r>
            <a:r>
              <a:rPr lang="it-IT" sz="2400" dirty="0" err="1"/>
              <a:t>bias</a:t>
            </a:r>
            <a:r>
              <a:rPr lang="it-IT" sz="2400" dirty="0"/>
              <a:t> </a:t>
            </a:r>
            <a:br>
              <a:rPr lang="it-IT" sz="2400" dirty="0"/>
            </a:br>
            <a:r>
              <a:rPr lang="it-IT" sz="2400" dirty="0"/>
              <a:t>can be </a:t>
            </a:r>
            <a:r>
              <a:rPr lang="it-IT" sz="2400" dirty="0" err="1"/>
              <a:t>applied</a:t>
            </a:r>
            <a:r>
              <a:rPr lang="it-IT" sz="2400" dirty="0"/>
              <a:t> </a:t>
            </a:r>
            <a:r>
              <a:rPr lang="it-IT" sz="2400" dirty="0" err="1"/>
              <a:t>both</a:t>
            </a:r>
            <a:r>
              <a:rPr lang="it-IT" sz="2400" dirty="0"/>
              <a:t> from the bottom and from the top</a:t>
            </a:r>
          </a:p>
        </p:txBody>
      </p:sp>
      <p:sp>
        <p:nvSpPr>
          <p:cNvPr id="37" name="Segnaposto data 1">
            <a:extLst>
              <a:ext uri="{FF2B5EF4-FFF2-40B4-BE49-F238E27FC236}">
                <a16:creationId xmlns:a16="http://schemas.microsoft.com/office/drawing/2014/main" id="{E2DE0334-C443-46BA-BCE4-399C80013493}"/>
              </a:ext>
            </a:extLst>
          </p:cNvPr>
          <p:cNvSpPr txBox="1">
            <a:spLocks/>
          </p:cNvSpPr>
          <p:nvPr/>
        </p:nvSpPr>
        <p:spPr>
          <a:xfrm>
            <a:off x="365371" y="6488230"/>
            <a:ext cx="27432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a:t>FEE 2023</a:t>
            </a:r>
            <a:endParaRPr lang="it-IT" dirty="0"/>
          </a:p>
        </p:txBody>
      </p:sp>
      <p:sp>
        <p:nvSpPr>
          <p:cNvPr id="38" name="Segnaposto piè di pagina 6">
            <a:extLst>
              <a:ext uri="{FF2B5EF4-FFF2-40B4-BE49-F238E27FC236}">
                <a16:creationId xmlns:a16="http://schemas.microsoft.com/office/drawing/2014/main" id="{766D043A-2308-445B-8E02-390C83190EAD}"/>
              </a:ext>
            </a:extLst>
          </p:cNvPr>
          <p:cNvSpPr txBox="1">
            <a:spLocks/>
          </p:cNvSpPr>
          <p:nvPr/>
        </p:nvSpPr>
        <p:spPr>
          <a:xfrm>
            <a:off x="4530078" y="6488230"/>
            <a:ext cx="3320248"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cap="none">
                <a:solidFill>
                  <a:schemeClr val="bg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a:t>L. Pancheri</a:t>
            </a:r>
            <a:endParaRPr lang="it-IT" dirty="0"/>
          </a:p>
        </p:txBody>
      </p:sp>
      <p:sp>
        <p:nvSpPr>
          <p:cNvPr id="39" name="Segnaposto numero diapositiva 7">
            <a:extLst>
              <a:ext uri="{FF2B5EF4-FFF2-40B4-BE49-F238E27FC236}">
                <a16:creationId xmlns:a16="http://schemas.microsoft.com/office/drawing/2014/main" id="{C1B80AF9-7498-495D-9833-A429CEC3D0B5}"/>
              </a:ext>
            </a:extLst>
          </p:cNvPr>
          <p:cNvSpPr txBox="1">
            <a:spLocks/>
          </p:cNvSpPr>
          <p:nvPr/>
        </p:nvSpPr>
        <p:spPr>
          <a:xfrm>
            <a:off x="9184057" y="648823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FDCFD55-9A89-494E-8818-4FDF2C2CCE20}" type="slidenum">
              <a:rPr lang="it-IT" smtClean="0"/>
              <a:pPr/>
              <a:t>8</a:t>
            </a:fld>
            <a:endParaRPr lang="it-IT"/>
          </a:p>
        </p:txBody>
      </p:sp>
    </p:spTree>
    <p:extLst>
      <p:ext uri="{BB962C8B-B14F-4D97-AF65-F5344CB8AC3E}">
        <p14:creationId xmlns:p14="http://schemas.microsoft.com/office/powerpoint/2010/main" val="1983729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A5879D50-73C1-4F0C-B561-6DB1556CB4BB}"/>
              </a:ext>
            </a:extLst>
          </p:cNvPr>
          <p:cNvSpPr>
            <a:spLocks noGrp="1"/>
          </p:cNvSpPr>
          <p:nvPr>
            <p:ph type="title"/>
          </p:nvPr>
        </p:nvSpPr>
        <p:spPr/>
        <p:txBody>
          <a:bodyPr/>
          <a:lstStyle/>
          <a:p>
            <a:r>
              <a:rPr lang="it-IT" dirty="0"/>
              <a:t>Pixel </a:t>
            </a:r>
            <a:r>
              <a:rPr lang="it-IT" dirty="0" err="1"/>
              <a:t>Capacitance</a:t>
            </a:r>
            <a:r>
              <a:rPr lang="it-IT" dirty="0"/>
              <a:t>-Voltage </a:t>
            </a:r>
            <a:r>
              <a:rPr lang="it-IT" dirty="0" err="1"/>
              <a:t>curves</a:t>
            </a:r>
            <a:r>
              <a:rPr lang="it-IT" dirty="0"/>
              <a:t> – </a:t>
            </a:r>
            <a:r>
              <a:rPr lang="it-IT" dirty="0" err="1"/>
              <a:t>comparison</a:t>
            </a:r>
            <a:r>
              <a:rPr lang="it-IT" dirty="0"/>
              <a:t> with TCAD </a:t>
            </a:r>
            <a:r>
              <a:rPr lang="it-IT" dirty="0" err="1"/>
              <a:t>models</a:t>
            </a:r>
            <a:endParaRPr lang="it-IT" dirty="0"/>
          </a:p>
        </p:txBody>
      </p:sp>
      <p:pic>
        <p:nvPicPr>
          <p:cNvPr id="9" name="Immagine 8">
            <a:extLst>
              <a:ext uri="{FF2B5EF4-FFF2-40B4-BE49-F238E27FC236}">
                <a16:creationId xmlns:a16="http://schemas.microsoft.com/office/drawing/2014/main" id="{2BB13BF8-B4E5-4126-9C05-24C90F34E012}"/>
              </a:ext>
            </a:extLst>
          </p:cNvPr>
          <p:cNvPicPr>
            <a:picLocks noChangeAspect="1"/>
          </p:cNvPicPr>
          <p:nvPr/>
        </p:nvPicPr>
        <p:blipFill>
          <a:blip r:embed="rId2"/>
          <a:stretch>
            <a:fillRect/>
          </a:stretch>
        </p:blipFill>
        <p:spPr>
          <a:xfrm>
            <a:off x="791705" y="861439"/>
            <a:ext cx="7207075" cy="5446389"/>
          </a:xfrm>
          <a:prstGeom prst="rect">
            <a:avLst/>
          </a:prstGeom>
        </p:spPr>
      </p:pic>
      <p:sp>
        <p:nvSpPr>
          <p:cNvPr id="10" name="CasellaDiTesto 9">
            <a:extLst>
              <a:ext uri="{FF2B5EF4-FFF2-40B4-BE49-F238E27FC236}">
                <a16:creationId xmlns:a16="http://schemas.microsoft.com/office/drawing/2014/main" id="{7540EF4F-2040-4E9E-B245-CC43837AEF83}"/>
              </a:ext>
            </a:extLst>
          </p:cNvPr>
          <p:cNvSpPr txBox="1"/>
          <p:nvPr/>
        </p:nvSpPr>
        <p:spPr>
          <a:xfrm>
            <a:off x="7998781" y="1046998"/>
            <a:ext cx="3817300" cy="2246769"/>
          </a:xfrm>
          <a:prstGeom prst="rect">
            <a:avLst/>
          </a:prstGeom>
          <a:noFill/>
        </p:spPr>
        <p:txBody>
          <a:bodyPr wrap="square" rtlCol="0">
            <a:spAutoFit/>
          </a:bodyPr>
          <a:lstStyle/>
          <a:p>
            <a:r>
              <a:rPr lang="it-IT" sz="2000" b="1" dirty="0" err="1"/>
              <a:t>Experimental</a:t>
            </a:r>
            <a:r>
              <a:rPr lang="it-IT" sz="2000" b="1" dirty="0"/>
              <a:t> data </a:t>
            </a:r>
            <a:r>
              <a:rPr lang="it-IT" sz="2000" dirty="0"/>
              <a:t>for </a:t>
            </a:r>
            <a:r>
              <a:rPr lang="it-IT" sz="2000" dirty="0" err="1"/>
              <a:t>different</a:t>
            </a:r>
            <a:endParaRPr lang="it-IT" sz="2000" dirty="0"/>
          </a:p>
          <a:p>
            <a:r>
              <a:rPr lang="it-IT" sz="2000" dirty="0"/>
              <a:t>pixel layouts</a:t>
            </a:r>
          </a:p>
          <a:p>
            <a:r>
              <a:rPr lang="it-IT" sz="2000" dirty="0" err="1"/>
              <a:t>comparison</a:t>
            </a:r>
            <a:r>
              <a:rPr lang="it-IT" sz="2000" dirty="0"/>
              <a:t> with </a:t>
            </a:r>
            <a:r>
              <a:rPr lang="it-IT" sz="2000" b="1" dirty="0"/>
              <a:t>TCAD </a:t>
            </a:r>
            <a:r>
              <a:rPr lang="it-IT" sz="2000" b="1" dirty="0" err="1"/>
              <a:t>simulation</a:t>
            </a:r>
            <a:endParaRPr lang="it-IT" sz="2000" b="1" dirty="0"/>
          </a:p>
          <a:p>
            <a:r>
              <a:rPr lang="it-IT" sz="2000" b="1" dirty="0"/>
              <a:t>results </a:t>
            </a:r>
          </a:p>
          <a:p>
            <a:endParaRPr lang="it-IT" sz="2000" dirty="0"/>
          </a:p>
          <a:p>
            <a:r>
              <a:rPr lang="it-IT" sz="2000" dirty="0" err="1"/>
              <a:t>Capacitance</a:t>
            </a:r>
            <a:r>
              <a:rPr lang="it-IT" sz="2000" dirty="0"/>
              <a:t> </a:t>
            </a:r>
            <a:r>
              <a:rPr lang="it-IT" sz="2000" dirty="0" err="1"/>
              <a:t>is</a:t>
            </a:r>
            <a:r>
              <a:rPr lang="it-IT" sz="2000" dirty="0"/>
              <a:t> </a:t>
            </a:r>
            <a:r>
              <a:rPr lang="it-IT" sz="2000" dirty="0" err="1"/>
              <a:t>dominated</a:t>
            </a:r>
            <a:r>
              <a:rPr lang="it-IT" sz="2000" dirty="0"/>
              <a:t> by the </a:t>
            </a:r>
            <a:r>
              <a:rPr lang="it-IT" sz="2000" b="1" dirty="0" err="1"/>
              <a:t>perimeter</a:t>
            </a:r>
            <a:r>
              <a:rPr lang="it-IT" sz="2000" dirty="0"/>
              <a:t> of the </a:t>
            </a:r>
            <a:r>
              <a:rPr lang="it-IT" sz="2000" dirty="0" err="1"/>
              <a:t>sensor</a:t>
            </a:r>
            <a:r>
              <a:rPr lang="it-IT" sz="2000" dirty="0"/>
              <a:t> </a:t>
            </a:r>
            <a:r>
              <a:rPr lang="it-IT" sz="2000" dirty="0" err="1"/>
              <a:t>node</a:t>
            </a:r>
            <a:endParaRPr lang="it-IT" sz="2000" dirty="0"/>
          </a:p>
        </p:txBody>
      </p:sp>
      <p:sp>
        <p:nvSpPr>
          <p:cNvPr id="2" name="Segnaposto data 1">
            <a:extLst>
              <a:ext uri="{FF2B5EF4-FFF2-40B4-BE49-F238E27FC236}">
                <a16:creationId xmlns:a16="http://schemas.microsoft.com/office/drawing/2014/main" id="{EBD6C66C-7353-4F18-AD7C-2947699D8FDA}"/>
              </a:ext>
            </a:extLst>
          </p:cNvPr>
          <p:cNvSpPr>
            <a:spLocks noGrp="1"/>
          </p:cNvSpPr>
          <p:nvPr>
            <p:ph type="dt" sz="half" idx="10"/>
          </p:nvPr>
        </p:nvSpPr>
        <p:spPr/>
        <p:txBody>
          <a:bodyPr/>
          <a:lstStyle/>
          <a:p>
            <a:r>
              <a:rPr lang="it-IT"/>
              <a:t>FEE 2023</a:t>
            </a:r>
            <a:endParaRPr lang="it-IT" dirty="0"/>
          </a:p>
        </p:txBody>
      </p:sp>
      <p:sp>
        <p:nvSpPr>
          <p:cNvPr id="7" name="Segnaposto piè di pagina 6">
            <a:extLst>
              <a:ext uri="{FF2B5EF4-FFF2-40B4-BE49-F238E27FC236}">
                <a16:creationId xmlns:a16="http://schemas.microsoft.com/office/drawing/2014/main" id="{341D56EA-5196-4C69-B33E-88A2AD4F8406}"/>
              </a:ext>
            </a:extLst>
          </p:cNvPr>
          <p:cNvSpPr>
            <a:spLocks noGrp="1"/>
          </p:cNvSpPr>
          <p:nvPr>
            <p:ph type="ftr" sz="quarter" idx="11"/>
          </p:nvPr>
        </p:nvSpPr>
        <p:spPr/>
        <p:txBody>
          <a:bodyPr/>
          <a:lstStyle/>
          <a:p>
            <a:r>
              <a:rPr lang="it-IT"/>
              <a:t>L. Pancheri</a:t>
            </a:r>
            <a:endParaRPr lang="it-IT" dirty="0"/>
          </a:p>
        </p:txBody>
      </p:sp>
      <p:sp>
        <p:nvSpPr>
          <p:cNvPr id="8" name="Segnaposto numero diapositiva 7">
            <a:extLst>
              <a:ext uri="{FF2B5EF4-FFF2-40B4-BE49-F238E27FC236}">
                <a16:creationId xmlns:a16="http://schemas.microsoft.com/office/drawing/2014/main" id="{85B9EF9B-9884-40E1-B4CE-87F92FA93DCB}"/>
              </a:ext>
            </a:extLst>
          </p:cNvPr>
          <p:cNvSpPr>
            <a:spLocks noGrp="1"/>
          </p:cNvSpPr>
          <p:nvPr>
            <p:ph type="sldNum" sz="quarter" idx="12"/>
          </p:nvPr>
        </p:nvSpPr>
        <p:spPr/>
        <p:txBody>
          <a:bodyPr/>
          <a:lstStyle/>
          <a:p>
            <a:fld id="{7FDCFD55-9A89-494E-8818-4FDF2C2CCE20}" type="slidenum">
              <a:rPr lang="it-IT" smtClean="0"/>
              <a:t>9</a:t>
            </a:fld>
            <a:endParaRPr lang="it-IT"/>
          </a:p>
        </p:txBody>
      </p:sp>
      <p:sp>
        <p:nvSpPr>
          <p:cNvPr id="11" name="CasellaDiTesto 10">
            <a:extLst>
              <a:ext uri="{FF2B5EF4-FFF2-40B4-BE49-F238E27FC236}">
                <a16:creationId xmlns:a16="http://schemas.microsoft.com/office/drawing/2014/main" id="{229B1988-3AE0-4571-BAF2-5B3E0E322737}"/>
              </a:ext>
            </a:extLst>
          </p:cNvPr>
          <p:cNvSpPr txBox="1"/>
          <p:nvPr/>
        </p:nvSpPr>
        <p:spPr>
          <a:xfrm>
            <a:off x="7869961" y="5303520"/>
            <a:ext cx="1334020" cy="369332"/>
          </a:xfrm>
          <a:prstGeom prst="rect">
            <a:avLst/>
          </a:prstGeom>
          <a:noFill/>
        </p:spPr>
        <p:txBody>
          <a:bodyPr wrap="none" rtlCol="0">
            <a:spAutoFit/>
          </a:bodyPr>
          <a:lstStyle/>
          <a:p>
            <a:r>
              <a:rPr lang="it-IT" b="1" dirty="0">
                <a:solidFill>
                  <a:schemeClr val="bg1">
                    <a:lumMod val="65000"/>
                  </a:schemeClr>
                </a:solidFill>
              </a:rPr>
              <a:t>C. </a:t>
            </a:r>
            <a:r>
              <a:rPr lang="it-IT" b="1" dirty="0" err="1">
                <a:solidFill>
                  <a:schemeClr val="bg1">
                    <a:lumMod val="65000"/>
                  </a:schemeClr>
                </a:solidFill>
              </a:rPr>
              <a:t>Neubüser</a:t>
            </a:r>
            <a:endParaRPr lang="it-IT" b="1" dirty="0">
              <a:solidFill>
                <a:schemeClr val="bg1">
                  <a:lumMod val="65000"/>
                </a:schemeClr>
              </a:solidFill>
            </a:endParaRPr>
          </a:p>
        </p:txBody>
      </p:sp>
    </p:spTree>
    <p:extLst>
      <p:ext uri="{BB962C8B-B14F-4D97-AF65-F5344CB8AC3E}">
        <p14:creationId xmlns:p14="http://schemas.microsoft.com/office/powerpoint/2010/main" val="4209784213"/>
      </p:ext>
    </p:extLst>
  </p:cSld>
  <p:clrMapOvr>
    <a:masterClrMapping/>
  </p:clrMapOvr>
</p:sld>
</file>

<file path=ppt/theme/theme1.xml><?xml version="1.0" encoding="utf-8"?>
<a:theme xmlns:a="http://schemas.openxmlformats.org/drawingml/2006/main" name="Office Theme">
  <a:themeElements>
    <a:clrScheme name="Tema di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18717</TotalTime>
  <Words>1602</Words>
  <Application>Microsoft Office PowerPoint</Application>
  <PresentationFormat>Widescreen</PresentationFormat>
  <Paragraphs>274</Paragraphs>
  <Slides>23</Slides>
  <Notes>5</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23</vt:i4>
      </vt:variant>
    </vt:vector>
  </HeadingPairs>
  <TitlesOfParts>
    <vt:vector size="30" baseType="lpstr">
      <vt:lpstr>Arial</vt:lpstr>
      <vt:lpstr>Calibri</vt:lpstr>
      <vt:lpstr>Calibri Light</vt:lpstr>
      <vt:lpstr>Cambria Math</vt:lpstr>
      <vt:lpstr>Times New Roman</vt:lpstr>
      <vt:lpstr>Wingdings</vt:lpstr>
      <vt:lpstr>Office Theme</vt:lpstr>
      <vt:lpstr>Results for the ARCADIA sensors  in 110 nm CMOS technology</vt:lpstr>
      <vt:lpstr>Motivation</vt:lpstr>
      <vt:lpstr>Sensor concept</vt:lpstr>
      <vt:lpstr>Wafer post-processing: starting material and backside process</vt:lpstr>
      <vt:lpstr>Production</vt:lpstr>
      <vt:lpstr>Sensor characteristics - IV curves</vt:lpstr>
      <vt:lpstr>Pixel Current-Voltage curves – comparison with TCAD models</vt:lpstr>
      <vt:lpstr>Backside bias: bottom and top</vt:lpstr>
      <vt:lpstr>Pixel Capacitance-Voltage curves – comparison with TCAD models</vt:lpstr>
      <vt:lpstr>Pulsed laser characterization – comparison with TCAD models</vt:lpstr>
      <vt:lpstr>Red laser scan – test pixel arrays</vt:lpstr>
      <vt:lpstr>Pixel array cross section – backside lithography – type 3 substrates </vt:lpstr>
      <vt:lpstr>Electrical characterization – backside termination</vt:lpstr>
      <vt:lpstr>Pixel characteristics</vt:lpstr>
      <vt:lpstr>Pixel radiation hardness – ionizing radiation</vt:lpstr>
      <vt:lpstr>Pixel radiation hardness – ioniziong radiation</vt:lpstr>
      <vt:lpstr>Particle detection: Monte Carlo simulation of charge and cluster size</vt:lpstr>
      <vt:lpstr>Main demonstrator: 512 x 512 pixel array for charged particle tracking</vt:lpstr>
      <vt:lpstr>ARCADIA Main Demonstrator – chip floorplan</vt:lpstr>
      <vt:lpstr>Front-end  board and DAQ</vt:lpstr>
      <vt:lpstr>Main prototype: charged-particle detection</vt:lpstr>
      <vt:lpstr>Work in progress</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Pancheri Lucio</dc:creator>
  <cp:lastModifiedBy>Pancheri, Lucio</cp:lastModifiedBy>
  <cp:revision>608</cp:revision>
  <dcterms:created xsi:type="dcterms:W3CDTF">2020-10-11T11:41:01Z</dcterms:created>
  <dcterms:modified xsi:type="dcterms:W3CDTF">2023-06-13T10:35:19Z</dcterms:modified>
</cp:coreProperties>
</file>