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sdx" ContentType="application/vnd.ms-visio.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8"/>
  </p:notesMasterIdLst>
  <p:handoutMasterIdLst>
    <p:handoutMasterId r:id="rId69"/>
  </p:handoutMasterIdLst>
  <p:sldIdLst>
    <p:sldId id="763" r:id="rId2"/>
    <p:sldId id="1424" r:id="rId3"/>
    <p:sldId id="1397" r:id="rId4"/>
    <p:sldId id="1449" r:id="rId5"/>
    <p:sldId id="1277" r:id="rId6"/>
    <p:sldId id="1339" r:id="rId7"/>
    <p:sldId id="1451" r:id="rId8"/>
    <p:sldId id="1401" r:id="rId9"/>
    <p:sldId id="1413" r:id="rId10"/>
    <p:sldId id="1446" r:id="rId11"/>
    <p:sldId id="1414" r:id="rId12"/>
    <p:sldId id="1423" r:id="rId13"/>
    <p:sldId id="1430" r:id="rId14"/>
    <p:sldId id="1425" r:id="rId15"/>
    <p:sldId id="1426" r:id="rId16"/>
    <p:sldId id="1448" r:id="rId17"/>
    <p:sldId id="1432" r:id="rId18"/>
    <p:sldId id="1415" r:id="rId19"/>
    <p:sldId id="1431" r:id="rId20"/>
    <p:sldId id="1416" r:id="rId21"/>
    <p:sldId id="1418" r:id="rId22"/>
    <p:sldId id="1437" r:id="rId23"/>
    <p:sldId id="1450" r:id="rId24"/>
    <p:sldId id="1439" r:id="rId25"/>
    <p:sldId id="1441" r:id="rId26"/>
    <p:sldId id="1442" r:id="rId27"/>
    <p:sldId id="1452" r:id="rId28"/>
    <p:sldId id="1417" r:id="rId29"/>
    <p:sldId id="1419" r:id="rId30"/>
    <p:sldId id="1421" r:id="rId31"/>
    <p:sldId id="1420" r:id="rId32"/>
    <p:sldId id="1444" r:id="rId33"/>
    <p:sldId id="1445" r:id="rId34"/>
    <p:sldId id="1453" r:id="rId35"/>
    <p:sldId id="1443" r:id="rId36"/>
    <p:sldId id="856" r:id="rId37"/>
    <p:sldId id="1410" r:id="rId38"/>
    <p:sldId id="1330" r:id="rId39"/>
    <p:sldId id="1411" r:id="rId40"/>
    <p:sldId id="1022" r:id="rId41"/>
    <p:sldId id="1436" r:id="rId42"/>
    <p:sldId id="1447" r:id="rId43"/>
    <p:sldId id="1429" r:id="rId44"/>
    <p:sldId id="1440" r:id="rId45"/>
    <p:sldId id="1009" r:id="rId46"/>
    <p:sldId id="1438" r:id="rId47"/>
    <p:sldId id="1000" r:id="rId48"/>
    <p:sldId id="1402" r:id="rId49"/>
    <p:sldId id="1403" r:id="rId50"/>
    <p:sldId id="1404" r:id="rId51"/>
    <p:sldId id="1406" r:id="rId52"/>
    <p:sldId id="1260" r:id="rId53"/>
    <p:sldId id="1262" r:id="rId54"/>
    <p:sldId id="1053" r:id="rId55"/>
    <p:sldId id="1351" r:id="rId56"/>
    <p:sldId id="1395" r:id="rId57"/>
    <p:sldId id="1308" r:id="rId58"/>
    <p:sldId id="1399" r:id="rId59"/>
    <p:sldId id="1337" r:id="rId60"/>
    <p:sldId id="1346" r:id="rId61"/>
    <p:sldId id="1375" r:id="rId62"/>
    <p:sldId id="778" r:id="rId63"/>
    <p:sldId id="1325" r:id="rId64"/>
    <p:sldId id="890" r:id="rId65"/>
    <p:sldId id="893" r:id="rId66"/>
    <p:sldId id="1334" r:id="rId67"/>
  </p:sldIdLst>
  <p:sldSz cx="12192000" cy="6858000"/>
  <p:notesSz cx="10234613" cy="7099300"/>
  <p:defaultTextStyle>
    <a:defPPr>
      <a:defRPr lang="en-GB"/>
    </a:defPPr>
    <a:lvl1pPr algn="l" rtl="0" fontAlgn="base">
      <a:lnSpc>
        <a:spcPct val="90000"/>
      </a:lnSpc>
      <a:spcBef>
        <a:spcPct val="20000"/>
      </a:spcBef>
      <a:spcAft>
        <a:spcPct val="0"/>
      </a:spcAft>
      <a:buChar char="•"/>
      <a:defRPr sz="2400" b="1" kern="1200">
        <a:solidFill>
          <a:schemeClr val="accent2"/>
        </a:solidFill>
        <a:latin typeface="Arial" charset="0"/>
        <a:ea typeface="+mn-ea"/>
        <a:cs typeface="+mn-cs"/>
      </a:defRPr>
    </a:lvl1pPr>
    <a:lvl2pPr marL="4572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2pPr>
    <a:lvl3pPr marL="9144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3pPr>
    <a:lvl4pPr marL="13716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4pPr>
    <a:lvl5pPr marL="18288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5pPr>
    <a:lvl6pPr marL="2286000" algn="l" defTabSz="914400" rtl="0" eaLnBrk="1" latinLnBrk="0" hangingPunct="1">
      <a:defRPr sz="2400" b="1" kern="1200">
        <a:solidFill>
          <a:schemeClr val="accent2"/>
        </a:solidFill>
        <a:latin typeface="Arial" charset="0"/>
        <a:ea typeface="+mn-ea"/>
        <a:cs typeface="+mn-cs"/>
      </a:defRPr>
    </a:lvl6pPr>
    <a:lvl7pPr marL="2743200" algn="l" defTabSz="914400" rtl="0" eaLnBrk="1" latinLnBrk="0" hangingPunct="1">
      <a:defRPr sz="2400" b="1" kern="1200">
        <a:solidFill>
          <a:schemeClr val="accent2"/>
        </a:solidFill>
        <a:latin typeface="Arial" charset="0"/>
        <a:ea typeface="+mn-ea"/>
        <a:cs typeface="+mn-cs"/>
      </a:defRPr>
    </a:lvl7pPr>
    <a:lvl8pPr marL="3200400" algn="l" defTabSz="914400" rtl="0" eaLnBrk="1" latinLnBrk="0" hangingPunct="1">
      <a:defRPr sz="2400" b="1" kern="1200">
        <a:solidFill>
          <a:schemeClr val="accent2"/>
        </a:solidFill>
        <a:latin typeface="Arial" charset="0"/>
        <a:ea typeface="+mn-ea"/>
        <a:cs typeface="+mn-cs"/>
      </a:defRPr>
    </a:lvl8pPr>
    <a:lvl9pPr marL="3657600" algn="l" defTabSz="914400" rtl="0" eaLnBrk="1" latinLnBrk="0" hangingPunct="1">
      <a:defRPr sz="2400" b="1" kern="1200">
        <a:solidFill>
          <a:schemeClr val="accent2"/>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1" userDrawn="1">
          <p15:clr>
            <a:srgbClr val="A4A3A4"/>
          </p15:clr>
        </p15:guide>
      </p15:sldGuideLst>
    </p:ext>
    <p:ext uri="{2D200454-40CA-4A62-9FC3-DE9A4176ACB9}">
      <p15:notesGuideLst xmlns:p15="http://schemas.microsoft.com/office/powerpoint/2012/main">
        <p15:guide id="1" orient="horz" pos="2237"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57"/>
    <a:srgbClr val="31D7D7"/>
    <a:srgbClr val="EEF9F4"/>
    <a:srgbClr val="005DC8"/>
    <a:srgbClr val="FFFFFF"/>
    <a:srgbClr val="F2F2F2"/>
    <a:srgbClr val="FF4519"/>
    <a:srgbClr val="FFD1D1"/>
    <a:srgbClr val="FFCCCC"/>
    <a:srgbClr val="26E2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A29E3-ACE0-4C0B-8664-DE335FFEA6AF}" v="116" dt="2021-03-15T18:55:02.65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72810" autoAdjust="0"/>
  </p:normalViewPr>
  <p:slideViewPr>
    <p:cSldViewPr snapToGrid="0">
      <p:cViewPr varScale="1">
        <p:scale>
          <a:sx n="60" d="100"/>
          <a:sy n="60" d="100"/>
        </p:scale>
        <p:origin x="1387" y="43"/>
      </p:cViewPr>
      <p:guideLst>
        <p:guide orient="horz" pos="2160"/>
        <p:guide pos="211"/>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snapToGrid="0">
      <p:cViewPr>
        <p:scale>
          <a:sx n="1" d="2"/>
          <a:sy n="1" d="2"/>
        </p:scale>
        <p:origin x="0" y="0"/>
      </p:cViewPr>
      <p:guideLst>
        <p:guide orient="horz" pos="2237"/>
        <p:guide pos="322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Pujol" userId="6a7bcc2d69ea7eae" providerId="LiveId" clId="{40EA29E3-ACE0-4C0B-8664-DE335FFEA6AF}"/>
    <pc:docChg chg="undo custSel addSld delSld modSld sldOrd">
      <pc:chgData name="Carol Pujol" userId="6a7bcc2d69ea7eae" providerId="LiveId" clId="{40EA29E3-ACE0-4C0B-8664-DE335FFEA6AF}" dt="2021-03-15T18:55:52.223" v="2679"/>
      <pc:docMkLst>
        <pc:docMk/>
      </pc:docMkLst>
      <pc:sldChg chg="modSp mod">
        <pc:chgData name="Carol Pujol" userId="6a7bcc2d69ea7eae" providerId="LiveId" clId="{40EA29E3-ACE0-4C0B-8664-DE335FFEA6AF}" dt="2021-03-15T12:10:23.639" v="529" actId="20577"/>
        <pc:sldMkLst>
          <pc:docMk/>
          <pc:sldMk cId="2394104215" sldId="763"/>
        </pc:sldMkLst>
        <pc:spChg chg="mod">
          <ac:chgData name="Carol Pujol" userId="6a7bcc2d69ea7eae" providerId="LiveId" clId="{40EA29E3-ACE0-4C0B-8664-DE335FFEA6AF}" dt="2021-03-15T12:10:23.639" v="529" actId="20577"/>
          <ac:spMkLst>
            <pc:docMk/>
            <pc:sldMk cId="2394104215" sldId="763"/>
            <ac:spMk id="3" creationId="{E7F70937-4D90-4AF7-9B8E-88CA8FC1EDA9}"/>
          </ac:spMkLst>
        </pc:spChg>
        <pc:spChg chg="mod">
          <ac:chgData name="Carol Pujol" userId="6a7bcc2d69ea7eae" providerId="LiveId" clId="{40EA29E3-ACE0-4C0B-8664-DE335FFEA6AF}" dt="2021-03-15T12:10:13.062" v="509" actId="20577"/>
          <ac:spMkLst>
            <pc:docMk/>
            <pc:sldMk cId="2394104215" sldId="763"/>
            <ac:spMk id="4" creationId="{090113E4-3CA1-4A9C-810B-C79AEF5C91E7}"/>
          </ac:spMkLst>
        </pc:spChg>
      </pc:sldChg>
      <pc:sldChg chg="del">
        <pc:chgData name="Carol Pujol" userId="6a7bcc2d69ea7eae" providerId="LiveId" clId="{40EA29E3-ACE0-4C0B-8664-DE335FFEA6AF}" dt="2021-03-15T12:01:40.271" v="7" actId="47"/>
        <pc:sldMkLst>
          <pc:docMk/>
          <pc:sldMk cId="3962374385" sldId="1312"/>
        </pc:sldMkLst>
      </pc:sldChg>
      <pc:sldChg chg="del">
        <pc:chgData name="Carol Pujol" userId="6a7bcc2d69ea7eae" providerId="LiveId" clId="{40EA29E3-ACE0-4C0B-8664-DE335FFEA6AF}" dt="2021-03-15T12:01:42.472" v="8" actId="47"/>
        <pc:sldMkLst>
          <pc:docMk/>
          <pc:sldMk cId="3699609098" sldId="1313"/>
        </pc:sldMkLst>
      </pc:sldChg>
      <pc:sldChg chg="del">
        <pc:chgData name="Carol Pujol" userId="6a7bcc2d69ea7eae" providerId="LiveId" clId="{40EA29E3-ACE0-4C0B-8664-DE335FFEA6AF}" dt="2021-03-15T12:01:37.170" v="5" actId="47"/>
        <pc:sldMkLst>
          <pc:docMk/>
          <pc:sldMk cId="415426960" sldId="1314"/>
        </pc:sldMkLst>
      </pc:sldChg>
      <pc:sldChg chg="del">
        <pc:chgData name="Carol Pujol" userId="6a7bcc2d69ea7eae" providerId="LiveId" clId="{40EA29E3-ACE0-4C0B-8664-DE335FFEA6AF}" dt="2021-03-15T12:01:34.765" v="4" actId="47"/>
        <pc:sldMkLst>
          <pc:docMk/>
          <pc:sldMk cId="3269107816" sldId="1315"/>
        </pc:sldMkLst>
      </pc:sldChg>
      <pc:sldChg chg="del">
        <pc:chgData name="Carol Pujol" userId="6a7bcc2d69ea7eae" providerId="LiveId" clId="{40EA29E3-ACE0-4C0B-8664-DE335FFEA6AF}" dt="2021-03-15T12:01:38.330" v="6" actId="47"/>
        <pc:sldMkLst>
          <pc:docMk/>
          <pc:sldMk cId="3553290545" sldId="1316"/>
        </pc:sldMkLst>
      </pc:sldChg>
      <pc:sldChg chg="addSp delSp modSp mod">
        <pc:chgData name="Carol Pujol" userId="6a7bcc2d69ea7eae" providerId="LiveId" clId="{40EA29E3-ACE0-4C0B-8664-DE335FFEA6AF}" dt="2021-03-15T18:43:32.702" v="2467" actId="113"/>
        <pc:sldMkLst>
          <pc:docMk/>
          <pc:sldMk cId="2545683711" sldId="1317"/>
        </pc:sldMkLst>
        <pc:spChg chg="mod">
          <ac:chgData name="Carol Pujol" userId="6a7bcc2d69ea7eae" providerId="LiveId" clId="{40EA29E3-ACE0-4C0B-8664-DE335FFEA6AF}" dt="2021-03-15T18:43:32.702" v="2467" actId="113"/>
          <ac:spMkLst>
            <pc:docMk/>
            <pc:sldMk cId="2545683711" sldId="1317"/>
            <ac:spMk id="2" creationId="{177B105B-2AE1-497B-8B51-5816E1BF7CDB}"/>
          </ac:spMkLst>
        </pc:spChg>
        <pc:spChg chg="add mod">
          <ac:chgData name="Carol Pujol" userId="6a7bcc2d69ea7eae" providerId="LiveId" clId="{40EA29E3-ACE0-4C0B-8664-DE335FFEA6AF}" dt="2021-03-15T15:28:17.340" v="1852" actId="1076"/>
          <ac:spMkLst>
            <pc:docMk/>
            <pc:sldMk cId="2545683711" sldId="1317"/>
            <ac:spMk id="3" creationId="{5C96EB30-8656-4F4E-8B4A-42ED668CA3C3}"/>
          </ac:spMkLst>
        </pc:spChg>
        <pc:picChg chg="mod">
          <ac:chgData name="Carol Pujol" userId="6a7bcc2d69ea7eae" providerId="LiveId" clId="{40EA29E3-ACE0-4C0B-8664-DE335FFEA6AF}" dt="2021-03-15T12:07:16.111" v="376" actId="1076"/>
          <ac:picMkLst>
            <pc:docMk/>
            <pc:sldMk cId="2545683711" sldId="1317"/>
            <ac:picMk id="7" creationId="{594A49AA-33E4-43AC-BCB3-1881DE50D8E5}"/>
          </ac:picMkLst>
        </pc:picChg>
        <pc:picChg chg="add del mod">
          <ac:chgData name="Carol Pujol" userId="6a7bcc2d69ea7eae" providerId="LiveId" clId="{40EA29E3-ACE0-4C0B-8664-DE335FFEA6AF}" dt="2021-03-15T12:07:38.388" v="415"/>
          <ac:picMkLst>
            <pc:docMk/>
            <pc:sldMk cId="2545683711" sldId="1317"/>
            <ac:picMk id="8" creationId="{BC0BB8BD-6772-48FC-B73F-D6B85D9FF259}"/>
          </ac:picMkLst>
        </pc:picChg>
        <pc:picChg chg="mod">
          <ac:chgData name="Carol Pujol" userId="6a7bcc2d69ea7eae" providerId="LiveId" clId="{40EA29E3-ACE0-4C0B-8664-DE335FFEA6AF}" dt="2021-03-15T12:07:18.214" v="377" actId="1076"/>
          <ac:picMkLst>
            <pc:docMk/>
            <pc:sldMk cId="2545683711" sldId="1317"/>
            <ac:picMk id="10" creationId="{681BAF0E-4902-4677-869C-E6ABDC18998E}"/>
          </ac:picMkLst>
        </pc:picChg>
      </pc:sldChg>
      <pc:sldChg chg="del">
        <pc:chgData name="Carol Pujol" userId="6a7bcc2d69ea7eae" providerId="LiveId" clId="{40EA29E3-ACE0-4C0B-8664-DE335FFEA6AF}" dt="2021-03-15T12:01:32.841" v="3" actId="47"/>
        <pc:sldMkLst>
          <pc:docMk/>
          <pc:sldMk cId="1918463211" sldId="1318"/>
        </pc:sldMkLst>
      </pc:sldChg>
      <pc:sldChg chg="del">
        <pc:chgData name="Carol Pujol" userId="6a7bcc2d69ea7eae" providerId="LiveId" clId="{40EA29E3-ACE0-4C0B-8664-DE335FFEA6AF}" dt="2021-03-15T12:01:31.151" v="2" actId="47"/>
        <pc:sldMkLst>
          <pc:docMk/>
          <pc:sldMk cId="968198112" sldId="1319"/>
        </pc:sldMkLst>
      </pc:sldChg>
      <pc:sldChg chg="del">
        <pc:chgData name="Carol Pujol" userId="6a7bcc2d69ea7eae" providerId="LiveId" clId="{40EA29E3-ACE0-4C0B-8664-DE335FFEA6AF}" dt="2021-03-15T12:01:28.745" v="1" actId="47"/>
        <pc:sldMkLst>
          <pc:docMk/>
          <pc:sldMk cId="2680134961" sldId="1320"/>
        </pc:sldMkLst>
      </pc:sldChg>
      <pc:sldChg chg="del">
        <pc:chgData name="Carol Pujol" userId="6a7bcc2d69ea7eae" providerId="LiveId" clId="{40EA29E3-ACE0-4C0B-8664-DE335FFEA6AF}" dt="2021-03-15T12:01:26.683" v="0" actId="47"/>
        <pc:sldMkLst>
          <pc:docMk/>
          <pc:sldMk cId="1025064876" sldId="1321"/>
        </pc:sldMkLst>
      </pc:sldChg>
      <pc:sldChg chg="addSp delSp modSp mod">
        <pc:chgData name="Carol Pujol" userId="6a7bcc2d69ea7eae" providerId="LiveId" clId="{40EA29E3-ACE0-4C0B-8664-DE335FFEA6AF}" dt="2021-03-15T16:40:59.345" v="1928" actId="208"/>
        <pc:sldMkLst>
          <pc:docMk/>
          <pc:sldMk cId="1284203793" sldId="1323"/>
        </pc:sldMkLst>
        <pc:spChg chg="mod">
          <ac:chgData name="Carol Pujol" userId="6a7bcc2d69ea7eae" providerId="LiveId" clId="{40EA29E3-ACE0-4C0B-8664-DE335FFEA6AF}" dt="2021-03-15T12:11:25.475" v="540" actId="20577"/>
          <ac:spMkLst>
            <pc:docMk/>
            <pc:sldMk cId="1284203793" sldId="1323"/>
            <ac:spMk id="2" creationId="{177B105B-2AE1-497B-8B51-5816E1BF7CDB}"/>
          </ac:spMkLst>
        </pc:spChg>
        <pc:graphicFrameChg chg="add del mod">
          <ac:chgData name="Carol Pujol" userId="6a7bcc2d69ea7eae" providerId="LiveId" clId="{40EA29E3-ACE0-4C0B-8664-DE335FFEA6AF}" dt="2021-03-15T16:40:14.661" v="1918" actId="478"/>
          <ac:graphicFrameMkLst>
            <pc:docMk/>
            <pc:sldMk cId="1284203793" sldId="1323"/>
            <ac:graphicFrameMk id="6" creationId="{185B4B09-BFA6-41F3-946F-EC0DDDFEA9FC}"/>
          </ac:graphicFrameMkLst>
        </pc:graphicFrameChg>
        <pc:graphicFrameChg chg="add mod">
          <ac:chgData name="Carol Pujol" userId="6a7bcc2d69ea7eae" providerId="LiveId" clId="{40EA29E3-ACE0-4C0B-8664-DE335FFEA6AF}" dt="2021-03-15T16:40:59.345" v="1928" actId="208"/>
          <ac:graphicFrameMkLst>
            <pc:docMk/>
            <pc:sldMk cId="1284203793" sldId="1323"/>
            <ac:graphicFrameMk id="7" creationId="{185B4B09-BFA6-41F3-946F-EC0DDDFEA9FC}"/>
          </ac:graphicFrameMkLst>
        </pc:graphicFrameChg>
        <pc:graphicFrameChg chg="del">
          <ac:chgData name="Carol Pujol" userId="6a7bcc2d69ea7eae" providerId="LiveId" clId="{40EA29E3-ACE0-4C0B-8664-DE335FFEA6AF}" dt="2021-03-15T16:38:28.944" v="1904" actId="478"/>
          <ac:graphicFrameMkLst>
            <pc:docMk/>
            <pc:sldMk cId="1284203793" sldId="1323"/>
            <ac:graphicFrameMk id="8" creationId="{185B4B09-BFA6-41F3-946F-EC0DDDFEA9FC}"/>
          </ac:graphicFrameMkLst>
        </pc:graphicFrameChg>
      </pc:sldChg>
      <pc:sldChg chg="modSp mod">
        <pc:chgData name="Carol Pujol" userId="6a7bcc2d69ea7eae" providerId="LiveId" clId="{40EA29E3-ACE0-4C0B-8664-DE335FFEA6AF}" dt="2021-03-15T18:49:18.707" v="2513" actId="20577"/>
        <pc:sldMkLst>
          <pc:docMk/>
          <pc:sldMk cId="2450052690" sldId="1324"/>
        </pc:sldMkLst>
        <pc:spChg chg="mod">
          <ac:chgData name="Carol Pujol" userId="6a7bcc2d69ea7eae" providerId="LiveId" clId="{40EA29E3-ACE0-4C0B-8664-DE335FFEA6AF}" dt="2021-03-15T12:17:16.823" v="654" actId="20577"/>
          <ac:spMkLst>
            <pc:docMk/>
            <pc:sldMk cId="2450052690" sldId="1324"/>
            <ac:spMk id="2" creationId="{A77D1490-D304-4993-89EF-83BBEF9B778B}"/>
          </ac:spMkLst>
        </pc:spChg>
        <pc:spChg chg="mod">
          <ac:chgData name="Carol Pujol" userId="6a7bcc2d69ea7eae" providerId="LiveId" clId="{40EA29E3-ACE0-4C0B-8664-DE335FFEA6AF}" dt="2021-03-15T18:49:18.707" v="2513" actId="20577"/>
          <ac:spMkLst>
            <pc:docMk/>
            <pc:sldMk cId="2450052690" sldId="1324"/>
            <ac:spMk id="3" creationId="{4F1E9667-6E01-498D-A9F0-721B7267398E}"/>
          </ac:spMkLst>
        </pc:spChg>
      </pc:sldChg>
      <pc:sldChg chg="addSp delSp modSp add mod">
        <pc:chgData name="Carol Pujol" userId="6a7bcc2d69ea7eae" providerId="LiveId" clId="{40EA29E3-ACE0-4C0B-8664-DE335FFEA6AF}" dt="2021-03-15T15:48:36.070" v="1882" actId="13926"/>
        <pc:sldMkLst>
          <pc:docMk/>
          <pc:sldMk cId="1503186654" sldId="1325"/>
        </pc:sldMkLst>
        <pc:spChg chg="mod">
          <ac:chgData name="Carol Pujol" userId="6a7bcc2d69ea7eae" providerId="LiveId" clId="{40EA29E3-ACE0-4C0B-8664-DE335FFEA6AF}" dt="2021-03-15T12:17:07.947" v="645" actId="20577"/>
          <ac:spMkLst>
            <pc:docMk/>
            <pc:sldMk cId="1503186654" sldId="1325"/>
            <ac:spMk id="2" creationId="{A77D1490-D304-4993-89EF-83BBEF9B778B}"/>
          </ac:spMkLst>
        </pc:spChg>
        <pc:spChg chg="del">
          <ac:chgData name="Carol Pujol" userId="6a7bcc2d69ea7eae" providerId="LiveId" clId="{40EA29E3-ACE0-4C0B-8664-DE335FFEA6AF}" dt="2021-03-15T12:03:30.072" v="160" actId="478"/>
          <ac:spMkLst>
            <pc:docMk/>
            <pc:sldMk cId="1503186654" sldId="1325"/>
            <ac:spMk id="3" creationId="{4F1E9667-6E01-498D-A9F0-721B7267398E}"/>
          </ac:spMkLst>
        </pc:spChg>
        <pc:spChg chg="add del mod">
          <ac:chgData name="Carol Pujol" userId="6a7bcc2d69ea7eae" providerId="LiveId" clId="{40EA29E3-ACE0-4C0B-8664-DE335FFEA6AF}" dt="2021-03-15T12:03:32.823" v="161" actId="478"/>
          <ac:spMkLst>
            <pc:docMk/>
            <pc:sldMk cId="1503186654" sldId="1325"/>
            <ac:spMk id="6" creationId="{697B7CC0-CCBF-4AA0-9B3A-315EC23912C9}"/>
          </ac:spMkLst>
        </pc:spChg>
        <pc:spChg chg="add mod">
          <ac:chgData name="Carol Pujol" userId="6a7bcc2d69ea7eae" providerId="LiveId" clId="{40EA29E3-ACE0-4C0B-8664-DE335FFEA6AF}" dt="2021-03-15T15:48:36.070" v="1882" actId="13926"/>
          <ac:spMkLst>
            <pc:docMk/>
            <pc:sldMk cId="1503186654" sldId="1325"/>
            <ac:spMk id="7" creationId="{A85EB2FE-2A8F-476A-ADAD-8095607A0234}"/>
          </ac:spMkLst>
        </pc:spChg>
        <pc:picChg chg="add mod">
          <ac:chgData name="Carol Pujol" userId="6a7bcc2d69ea7eae" providerId="LiveId" clId="{40EA29E3-ACE0-4C0B-8664-DE335FFEA6AF}" dt="2021-03-15T12:06:39.369" v="334" actId="1076"/>
          <ac:picMkLst>
            <pc:docMk/>
            <pc:sldMk cId="1503186654" sldId="1325"/>
            <ac:picMk id="8" creationId="{297CD86E-F0C4-442D-ABCB-9B2FB22E4496}"/>
          </ac:picMkLst>
        </pc:picChg>
      </pc:sldChg>
      <pc:sldChg chg="addSp delSp modSp add mod">
        <pc:chgData name="Carol Pujol" userId="6a7bcc2d69ea7eae" providerId="LiveId" clId="{40EA29E3-ACE0-4C0B-8664-DE335FFEA6AF}" dt="2021-03-15T18:43:27.183" v="2466" actId="113"/>
        <pc:sldMkLst>
          <pc:docMk/>
          <pc:sldMk cId="3099229153" sldId="1326"/>
        </pc:sldMkLst>
        <pc:spChg chg="mod">
          <ac:chgData name="Carol Pujol" userId="6a7bcc2d69ea7eae" providerId="LiveId" clId="{40EA29E3-ACE0-4C0B-8664-DE335FFEA6AF}" dt="2021-03-15T18:43:27.183" v="2466" actId="113"/>
          <ac:spMkLst>
            <pc:docMk/>
            <pc:sldMk cId="3099229153" sldId="1326"/>
            <ac:spMk id="2" creationId="{177B105B-2AE1-497B-8B51-5816E1BF7CDB}"/>
          </ac:spMkLst>
        </pc:spChg>
        <pc:spChg chg="mod">
          <ac:chgData name="Carol Pujol" userId="6a7bcc2d69ea7eae" providerId="LiveId" clId="{40EA29E3-ACE0-4C0B-8664-DE335FFEA6AF}" dt="2021-03-15T15:28:05.820" v="1850" actId="1076"/>
          <ac:spMkLst>
            <pc:docMk/>
            <pc:sldMk cId="3099229153" sldId="1326"/>
            <ac:spMk id="3" creationId="{5C96EB30-8656-4F4E-8B4A-42ED668CA3C3}"/>
          </ac:spMkLst>
        </pc:spChg>
        <pc:picChg chg="add mod">
          <ac:chgData name="Carol Pujol" userId="6a7bcc2d69ea7eae" providerId="LiveId" clId="{40EA29E3-ACE0-4C0B-8664-DE335FFEA6AF}" dt="2021-03-15T16:36:22.283" v="1899" actId="1076"/>
          <ac:picMkLst>
            <pc:docMk/>
            <pc:sldMk cId="3099229153" sldId="1326"/>
            <ac:picMk id="7" creationId="{4E75E299-DCA8-41A8-9DEA-A22337FA86D1}"/>
          </ac:picMkLst>
        </pc:picChg>
        <pc:picChg chg="del mod">
          <ac:chgData name="Carol Pujol" userId="6a7bcc2d69ea7eae" providerId="LiveId" clId="{40EA29E3-ACE0-4C0B-8664-DE335FFEA6AF}" dt="2021-03-15T12:36:48.632" v="1600" actId="478"/>
          <ac:picMkLst>
            <pc:docMk/>
            <pc:sldMk cId="3099229153" sldId="1326"/>
            <ac:picMk id="7" creationId="{594A49AA-33E4-43AC-BCB3-1881DE50D8E5}"/>
          </ac:picMkLst>
        </pc:picChg>
        <pc:picChg chg="add mod">
          <ac:chgData name="Carol Pujol" userId="6a7bcc2d69ea7eae" providerId="LiveId" clId="{40EA29E3-ACE0-4C0B-8664-DE335FFEA6AF}" dt="2021-03-15T16:36:08.478" v="1897" actId="1076"/>
          <ac:picMkLst>
            <pc:docMk/>
            <pc:sldMk cId="3099229153" sldId="1326"/>
            <ac:picMk id="9" creationId="{5BEFAED7-652D-432A-9A3A-A10DBCF6D787}"/>
          </ac:picMkLst>
        </pc:picChg>
        <pc:picChg chg="del mod">
          <ac:chgData name="Carol Pujol" userId="6a7bcc2d69ea7eae" providerId="LiveId" clId="{40EA29E3-ACE0-4C0B-8664-DE335FFEA6AF}" dt="2021-03-15T12:36:47.384" v="1599" actId="478"/>
          <ac:picMkLst>
            <pc:docMk/>
            <pc:sldMk cId="3099229153" sldId="1326"/>
            <ac:picMk id="10" creationId="{681BAF0E-4902-4677-869C-E6ABDC18998E}"/>
          </ac:picMkLst>
        </pc:picChg>
        <pc:picChg chg="add del mod">
          <ac:chgData name="Carol Pujol" userId="6a7bcc2d69ea7eae" providerId="LiveId" clId="{40EA29E3-ACE0-4C0B-8664-DE335FFEA6AF}" dt="2021-03-15T16:34:54.359" v="1884" actId="478"/>
          <ac:picMkLst>
            <pc:docMk/>
            <pc:sldMk cId="3099229153" sldId="1326"/>
            <ac:picMk id="11" creationId="{E9EA3342-2E8F-4B40-8AE8-76C463B4416B}"/>
          </ac:picMkLst>
        </pc:picChg>
        <pc:picChg chg="add del mod ord">
          <ac:chgData name="Carol Pujol" userId="6a7bcc2d69ea7eae" providerId="LiveId" clId="{40EA29E3-ACE0-4C0B-8664-DE335FFEA6AF}" dt="2021-03-15T16:34:55.618" v="1885" actId="478"/>
          <ac:picMkLst>
            <pc:docMk/>
            <pc:sldMk cId="3099229153" sldId="1326"/>
            <ac:picMk id="13" creationId="{38C2624C-E9C0-41C0-B9A9-12EC382DC36A}"/>
          </ac:picMkLst>
        </pc:picChg>
        <pc:cxnChg chg="add del">
          <ac:chgData name="Carol Pujol" userId="6a7bcc2d69ea7eae" providerId="LiveId" clId="{40EA29E3-ACE0-4C0B-8664-DE335FFEA6AF}" dt="2021-03-15T12:09:54.966" v="507" actId="11529"/>
          <ac:cxnSpMkLst>
            <pc:docMk/>
            <pc:sldMk cId="3099229153" sldId="1326"/>
            <ac:cxnSpMk id="8" creationId="{13B9F31D-07B3-4AE0-BFBE-662FC541AFAE}"/>
          </ac:cxnSpMkLst>
        </pc:cxnChg>
      </pc:sldChg>
      <pc:sldChg chg="addSp delSp modSp add mod ord">
        <pc:chgData name="Carol Pujol" userId="6a7bcc2d69ea7eae" providerId="LiveId" clId="{40EA29E3-ACE0-4C0B-8664-DE335FFEA6AF}" dt="2021-03-15T18:43:20.795" v="2465" actId="113"/>
        <pc:sldMkLst>
          <pc:docMk/>
          <pc:sldMk cId="2002146608" sldId="1327"/>
        </pc:sldMkLst>
        <pc:spChg chg="mod">
          <ac:chgData name="Carol Pujol" userId="6a7bcc2d69ea7eae" providerId="LiveId" clId="{40EA29E3-ACE0-4C0B-8664-DE335FFEA6AF}" dt="2021-03-15T18:43:20.795" v="2465" actId="113"/>
          <ac:spMkLst>
            <pc:docMk/>
            <pc:sldMk cId="2002146608" sldId="1327"/>
            <ac:spMk id="2" creationId="{177B105B-2AE1-497B-8B51-5816E1BF7CDB}"/>
          </ac:spMkLst>
        </pc:spChg>
        <pc:spChg chg="mod">
          <ac:chgData name="Carol Pujol" userId="6a7bcc2d69ea7eae" providerId="LiveId" clId="{40EA29E3-ACE0-4C0B-8664-DE335FFEA6AF}" dt="2021-03-15T15:48:03.660" v="1879" actId="1076"/>
          <ac:spMkLst>
            <pc:docMk/>
            <pc:sldMk cId="2002146608" sldId="1327"/>
            <ac:spMk id="3" creationId="{5C96EB30-8656-4F4E-8B4A-42ED668CA3C3}"/>
          </ac:spMkLst>
        </pc:spChg>
        <pc:picChg chg="del">
          <ac:chgData name="Carol Pujol" userId="6a7bcc2d69ea7eae" providerId="LiveId" clId="{40EA29E3-ACE0-4C0B-8664-DE335FFEA6AF}" dt="2021-03-15T12:14:17.317" v="622" actId="478"/>
          <ac:picMkLst>
            <pc:docMk/>
            <pc:sldMk cId="2002146608" sldId="1327"/>
            <ac:picMk id="7" creationId="{594A49AA-33E4-43AC-BCB3-1881DE50D8E5}"/>
          </ac:picMkLst>
        </pc:picChg>
        <pc:picChg chg="add mod">
          <ac:chgData name="Carol Pujol" userId="6a7bcc2d69ea7eae" providerId="LiveId" clId="{40EA29E3-ACE0-4C0B-8664-DE335FFEA6AF}" dt="2021-03-15T12:14:14.076" v="621" actId="1076"/>
          <ac:picMkLst>
            <pc:docMk/>
            <pc:sldMk cId="2002146608" sldId="1327"/>
            <ac:picMk id="8" creationId="{2BCCE99C-55E7-4C3C-B4BF-3BE38A0C0C53}"/>
          </ac:picMkLst>
        </pc:picChg>
        <pc:picChg chg="add mod ord">
          <ac:chgData name="Carol Pujol" userId="6a7bcc2d69ea7eae" providerId="LiveId" clId="{40EA29E3-ACE0-4C0B-8664-DE335FFEA6AF}" dt="2021-03-15T12:15:00.598" v="632" actId="1076"/>
          <ac:picMkLst>
            <pc:docMk/>
            <pc:sldMk cId="2002146608" sldId="1327"/>
            <ac:picMk id="9" creationId="{385FA8DA-3470-4AB7-AA04-538A7B1F39EB}"/>
          </ac:picMkLst>
        </pc:picChg>
        <pc:picChg chg="del mod">
          <ac:chgData name="Carol Pujol" userId="6a7bcc2d69ea7eae" providerId="LiveId" clId="{40EA29E3-ACE0-4C0B-8664-DE335FFEA6AF}" dt="2021-03-15T12:13:55.390" v="618" actId="478"/>
          <ac:picMkLst>
            <pc:docMk/>
            <pc:sldMk cId="2002146608" sldId="1327"/>
            <ac:picMk id="10" creationId="{681BAF0E-4902-4677-869C-E6ABDC18998E}"/>
          </ac:picMkLst>
        </pc:picChg>
      </pc:sldChg>
      <pc:sldChg chg="modSp add mod">
        <pc:chgData name="Carol Pujol" userId="6a7bcc2d69ea7eae" providerId="LiveId" clId="{40EA29E3-ACE0-4C0B-8664-DE335FFEA6AF}" dt="2021-03-15T12:16:18.422" v="635" actId="20577"/>
        <pc:sldMkLst>
          <pc:docMk/>
          <pc:sldMk cId="853734389" sldId="1328"/>
        </pc:sldMkLst>
        <pc:spChg chg="mod">
          <ac:chgData name="Carol Pujol" userId="6a7bcc2d69ea7eae" providerId="LiveId" clId="{40EA29E3-ACE0-4C0B-8664-DE335FFEA6AF}" dt="2021-03-15T12:16:18.422" v="635" actId="20577"/>
          <ac:spMkLst>
            <pc:docMk/>
            <pc:sldMk cId="853734389" sldId="1328"/>
            <ac:spMk id="2" creationId="{177B105B-2AE1-497B-8B51-5816E1BF7CDB}"/>
          </ac:spMkLst>
        </pc:spChg>
        <pc:spChg chg="mod">
          <ac:chgData name="Carol Pujol" userId="6a7bcc2d69ea7eae" providerId="LiveId" clId="{40EA29E3-ACE0-4C0B-8664-DE335FFEA6AF}" dt="2021-03-15T12:16:15.072" v="634" actId="207"/>
          <ac:spMkLst>
            <pc:docMk/>
            <pc:sldMk cId="853734389" sldId="1328"/>
            <ac:spMk id="3" creationId="{20FF9A7E-56AB-46C7-B69B-DA2A6558352C}"/>
          </ac:spMkLst>
        </pc:spChg>
      </pc:sldChg>
      <pc:sldChg chg="addSp delSp modSp add mod">
        <pc:chgData name="Carol Pujol" userId="6a7bcc2d69ea7eae" providerId="LiveId" clId="{40EA29E3-ACE0-4C0B-8664-DE335FFEA6AF}" dt="2021-03-15T15:26:27.020" v="1845" actId="14100"/>
        <pc:sldMkLst>
          <pc:docMk/>
          <pc:sldMk cId="4172278668" sldId="1329"/>
        </pc:sldMkLst>
        <pc:spChg chg="mod">
          <ac:chgData name="Carol Pujol" userId="6a7bcc2d69ea7eae" providerId="LiveId" clId="{40EA29E3-ACE0-4C0B-8664-DE335FFEA6AF}" dt="2021-03-15T12:16:49.703" v="637" actId="20577"/>
          <ac:spMkLst>
            <pc:docMk/>
            <pc:sldMk cId="4172278668" sldId="1329"/>
            <ac:spMk id="2" creationId="{177B105B-2AE1-497B-8B51-5816E1BF7CDB}"/>
          </ac:spMkLst>
        </pc:spChg>
        <pc:graphicFrameChg chg="add mod">
          <ac:chgData name="Carol Pujol" userId="6a7bcc2d69ea7eae" providerId="LiveId" clId="{40EA29E3-ACE0-4C0B-8664-DE335FFEA6AF}" dt="2021-03-15T15:26:27.020" v="1845" actId="14100"/>
          <ac:graphicFrameMkLst>
            <pc:docMk/>
            <pc:sldMk cId="4172278668" sldId="1329"/>
            <ac:graphicFrameMk id="6" creationId="{5BE02220-AB9A-4160-84AA-B1C5D4EEAFCF}"/>
          </ac:graphicFrameMkLst>
        </pc:graphicFrameChg>
        <pc:graphicFrameChg chg="del">
          <ac:chgData name="Carol Pujol" userId="6a7bcc2d69ea7eae" providerId="LiveId" clId="{40EA29E3-ACE0-4C0B-8664-DE335FFEA6AF}" dt="2021-03-15T15:26:14.623" v="1840" actId="478"/>
          <ac:graphicFrameMkLst>
            <pc:docMk/>
            <pc:sldMk cId="4172278668" sldId="1329"/>
            <ac:graphicFrameMk id="7" creationId="{5BE02220-AB9A-4160-84AA-B1C5D4EEAFCF}"/>
          </ac:graphicFrameMkLst>
        </pc:graphicFrameChg>
      </pc:sldChg>
      <pc:sldChg chg="addSp delSp modSp new mod">
        <pc:chgData name="Carol Pujol" userId="6a7bcc2d69ea7eae" providerId="LiveId" clId="{40EA29E3-ACE0-4C0B-8664-DE335FFEA6AF}" dt="2021-03-15T18:21:14.518" v="2090" actId="27614"/>
        <pc:sldMkLst>
          <pc:docMk/>
          <pc:sldMk cId="80049177" sldId="1330"/>
        </pc:sldMkLst>
        <pc:spChg chg="mod">
          <ac:chgData name="Carol Pujol" userId="6a7bcc2d69ea7eae" providerId="LiveId" clId="{40EA29E3-ACE0-4C0B-8664-DE335FFEA6AF}" dt="2021-03-15T18:20:45.979" v="2087" actId="313"/>
          <ac:spMkLst>
            <pc:docMk/>
            <pc:sldMk cId="80049177" sldId="1330"/>
            <ac:spMk id="2" creationId="{BE7F1054-B0BF-4025-8FB8-CEAA41A8EB24}"/>
          </ac:spMkLst>
        </pc:spChg>
        <pc:spChg chg="del mod">
          <ac:chgData name="Carol Pujol" userId="6a7bcc2d69ea7eae" providerId="LiveId" clId="{40EA29E3-ACE0-4C0B-8664-DE335FFEA6AF}" dt="2021-03-15T18:21:12.651" v="2089" actId="931"/>
          <ac:spMkLst>
            <pc:docMk/>
            <pc:sldMk cId="80049177" sldId="1330"/>
            <ac:spMk id="3" creationId="{AAB2FD35-072A-4DC5-98C7-DE08C2BCD889}"/>
          </ac:spMkLst>
        </pc:spChg>
        <pc:picChg chg="add mod">
          <ac:chgData name="Carol Pujol" userId="6a7bcc2d69ea7eae" providerId="LiveId" clId="{40EA29E3-ACE0-4C0B-8664-DE335FFEA6AF}" dt="2021-03-15T18:21:14.518" v="2090" actId="27614"/>
          <ac:picMkLst>
            <pc:docMk/>
            <pc:sldMk cId="80049177" sldId="1330"/>
            <ac:picMk id="7" creationId="{23277D4D-0681-4422-8AC4-3FA7A7B1EDB9}"/>
          </ac:picMkLst>
        </pc:picChg>
      </pc:sldChg>
      <pc:sldChg chg="modSp new del mod">
        <pc:chgData name="Carol Pujol" userId="6a7bcc2d69ea7eae" providerId="LiveId" clId="{40EA29E3-ACE0-4C0B-8664-DE335FFEA6AF}" dt="2021-03-15T15:25:52.812" v="1839" actId="47"/>
        <pc:sldMkLst>
          <pc:docMk/>
          <pc:sldMk cId="2971963002" sldId="1330"/>
        </pc:sldMkLst>
        <pc:spChg chg="mod">
          <ac:chgData name="Carol Pujol" userId="6a7bcc2d69ea7eae" providerId="LiveId" clId="{40EA29E3-ACE0-4C0B-8664-DE335FFEA6AF}" dt="2021-03-15T12:46:03.076" v="1838" actId="13926"/>
          <ac:spMkLst>
            <pc:docMk/>
            <pc:sldMk cId="2971963002" sldId="1330"/>
            <ac:spMk id="3" creationId="{02868970-8973-47D8-BAAC-CA349767BAB8}"/>
          </ac:spMkLst>
        </pc:spChg>
      </pc:sldChg>
      <pc:sldChg chg="addSp modSp new del mod">
        <pc:chgData name="Carol Pujol" userId="6a7bcc2d69ea7eae" providerId="LiveId" clId="{40EA29E3-ACE0-4C0B-8664-DE335FFEA6AF}" dt="2021-03-15T17:24:45.351" v="2050" actId="47"/>
        <pc:sldMkLst>
          <pc:docMk/>
          <pc:sldMk cId="3972070561" sldId="1330"/>
        </pc:sldMkLst>
        <pc:spChg chg="mod">
          <ac:chgData name="Carol Pujol" userId="6a7bcc2d69ea7eae" providerId="LiveId" clId="{40EA29E3-ACE0-4C0B-8664-DE335FFEA6AF}" dt="2021-03-15T15:46:58.841" v="1875" actId="20577"/>
          <ac:spMkLst>
            <pc:docMk/>
            <pc:sldMk cId="3972070561" sldId="1330"/>
            <ac:spMk id="2" creationId="{4E511C1C-9C7D-4E87-87EF-A2F3A8A9B0C9}"/>
          </ac:spMkLst>
        </pc:spChg>
        <pc:spChg chg="mod">
          <ac:chgData name="Carol Pujol" userId="6a7bcc2d69ea7eae" providerId="LiveId" clId="{40EA29E3-ACE0-4C0B-8664-DE335FFEA6AF}" dt="2021-03-15T16:50:12.491" v="2040" actId="20577"/>
          <ac:spMkLst>
            <pc:docMk/>
            <pc:sldMk cId="3972070561" sldId="1330"/>
            <ac:spMk id="3" creationId="{9FE52D21-220E-4F09-BA29-78B4C0591140}"/>
          </ac:spMkLst>
        </pc:spChg>
        <pc:picChg chg="add mod ord">
          <ac:chgData name="Carol Pujol" userId="6a7bcc2d69ea7eae" providerId="LiveId" clId="{40EA29E3-ACE0-4C0B-8664-DE335FFEA6AF}" dt="2021-03-15T16:50:24.435" v="2041" actId="1076"/>
          <ac:picMkLst>
            <pc:docMk/>
            <pc:sldMk cId="3972070561" sldId="1330"/>
            <ac:picMk id="7" creationId="{2F352E41-4740-47B5-BD46-EE8F5E183DE3}"/>
          </ac:picMkLst>
        </pc:picChg>
      </pc:sldChg>
      <pc:sldChg chg="new del ord">
        <pc:chgData name="Carol Pujol" userId="6a7bcc2d69ea7eae" providerId="LiveId" clId="{40EA29E3-ACE0-4C0B-8664-DE335FFEA6AF}" dt="2021-03-15T16:47:13.612" v="1974" actId="47"/>
        <pc:sldMkLst>
          <pc:docMk/>
          <pc:sldMk cId="1585610194" sldId="1331"/>
        </pc:sldMkLst>
      </pc:sldChg>
      <pc:sldChg chg="addSp modSp new mod">
        <pc:chgData name="Carol Pujol" userId="6a7bcc2d69ea7eae" providerId="LiveId" clId="{40EA29E3-ACE0-4C0B-8664-DE335FFEA6AF}" dt="2021-03-15T18:37:46.838" v="2327" actId="14100"/>
        <pc:sldMkLst>
          <pc:docMk/>
          <pc:sldMk cId="2710748888" sldId="1331"/>
        </pc:sldMkLst>
        <pc:spChg chg="mod">
          <ac:chgData name="Carol Pujol" userId="6a7bcc2d69ea7eae" providerId="LiveId" clId="{40EA29E3-ACE0-4C0B-8664-DE335FFEA6AF}" dt="2021-03-15T18:21:41.124" v="2099" actId="20577"/>
          <ac:spMkLst>
            <pc:docMk/>
            <pc:sldMk cId="2710748888" sldId="1331"/>
            <ac:spMk id="2" creationId="{28089465-8E6E-4B33-A78C-6BD366873D6A}"/>
          </ac:spMkLst>
        </pc:spChg>
        <pc:spChg chg="mod">
          <ac:chgData name="Carol Pujol" userId="6a7bcc2d69ea7eae" providerId="LiveId" clId="{40EA29E3-ACE0-4C0B-8664-DE335FFEA6AF}" dt="2021-03-15T18:33:47.106" v="2274" actId="20577"/>
          <ac:spMkLst>
            <pc:docMk/>
            <pc:sldMk cId="2710748888" sldId="1331"/>
            <ac:spMk id="3" creationId="{D3EE5B1B-1EE0-4D0D-B10C-8561A13BBA48}"/>
          </ac:spMkLst>
        </pc:spChg>
        <pc:spChg chg="add mod">
          <ac:chgData name="Carol Pujol" userId="6a7bcc2d69ea7eae" providerId="LiveId" clId="{40EA29E3-ACE0-4C0B-8664-DE335FFEA6AF}" dt="2021-03-15T18:37:37.727" v="2326" actId="1076"/>
          <ac:spMkLst>
            <pc:docMk/>
            <pc:sldMk cId="2710748888" sldId="1331"/>
            <ac:spMk id="12" creationId="{A12683E4-660C-48B3-A385-3D54991CCA5A}"/>
          </ac:spMkLst>
        </pc:spChg>
        <pc:picChg chg="add mod">
          <ac:chgData name="Carol Pujol" userId="6a7bcc2d69ea7eae" providerId="LiveId" clId="{40EA29E3-ACE0-4C0B-8664-DE335FFEA6AF}" dt="2021-03-15T18:28:44.673" v="2160" actId="14100"/>
          <ac:picMkLst>
            <pc:docMk/>
            <pc:sldMk cId="2710748888" sldId="1331"/>
            <ac:picMk id="7" creationId="{EBBB6EA1-B045-4FDA-B6D2-A414BDB2082E}"/>
          </ac:picMkLst>
        </pc:picChg>
        <pc:cxnChg chg="add mod">
          <ac:chgData name="Carol Pujol" userId="6a7bcc2d69ea7eae" providerId="LiveId" clId="{40EA29E3-ACE0-4C0B-8664-DE335FFEA6AF}" dt="2021-03-15T18:37:46.838" v="2327" actId="14100"/>
          <ac:cxnSpMkLst>
            <pc:docMk/>
            <pc:sldMk cId="2710748888" sldId="1331"/>
            <ac:cxnSpMk id="9" creationId="{7B7E0095-CD94-473E-9476-ABF1DFC31562}"/>
          </ac:cxnSpMkLst>
        </pc:cxnChg>
      </pc:sldChg>
      <pc:sldChg chg="addSp modSp add mod">
        <pc:chgData name="Carol Pujol" userId="6a7bcc2d69ea7eae" providerId="LiveId" clId="{40EA29E3-ACE0-4C0B-8664-DE335FFEA6AF}" dt="2021-03-15T18:33:51.373" v="2275" actId="20577"/>
        <pc:sldMkLst>
          <pc:docMk/>
          <pc:sldMk cId="1908041026" sldId="1332"/>
        </pc:sldMkLst>
        <pc:spChg chg="mod">
          <ac:chgData name="Carol Pujol" userId="6a7bcc2d69ea7eae" providerId="LiveId" clId="{40EA29E3-ACE0-4C0B-8664-DE335FFEA6AF}" dt="2021-03-15T18:33:51.373" v="2275" actId="20577"/>
          <ac:spMkLst>
            <pc:docMk/>
            <pc:sldMk cId="1908041026" sldId="1332"/>
            <ac:spMk id="3" creationId="{D3EE5B1B-1EE0-4D0D-B10C-8561A13BBA48}"/>
          </ac:spMkLst>
        </pc:spChg>
        <pc:spChg chg="add mod">
          <ac:chgData name="Carol Pujol" userId="6a7bcc2d69ea7eae" providerId="LiveId" clId="{40EA29E3-ACE0-4C0B-8664-DE335FFEA6AF}" dt="2021-03-15T18:30:11.041" v="2213" actId="1076"/>
          <ac:spMkLst>
            <pc:docMk/>
            <pc:sldMk cId="1908041026" sldId="1332"/>
            <ac:spMk id="6" creationId="{102D22BA-3151-4790-9ACD-BD2C66ED4E4A}"/>
          </ac:spMkLst>
        </pc:spChg>
        <pc:picChg chg="mod ord">
          <ac:chgData name="Carol Pujol" userId="6a7bcc2d69ea7eae" providerId="LiveId" clId="{40EA29E3-ACE0-4C0B-8664-DE335FFEA6AF}" dt="2021-03-15T18:32:47.288" v="2259" actId="1076"/>
          <ac:picMkLst>
            <pc:docMk/>
            <pc:sldMk cId="1908041026" sldId="1332"/>
            <ac:picMk id="7" creationId="{EBBB6EA1-B045-4FDA-B6D2-A414BDB2082E}"/>
          </ac:picMkLst>
        </pc:picChg>
      </pc:sldChg>
      <pc:sldChg chg="modSp add mod">
        <pc:chgData name="Carol Pujol" userId="6a7bcc2d69ea7eae" providerId="LiveId" clId="{40EA29E3-ACE0-4C0B-8664-DE335FFEA6AF}" dt="2021-03-15T18:38:24.892" v="2385" actId="20577"/>
        <pc:sldMkLst>
          <pc:docMk/>
          <pc:sldMk cId="2384538202" sldId="1333"/>
        </pc:sldMkLst>
        <pc:spChg chg="mod">
          <ac:chgData name="Carol Pujol" userId="6a7bcc2d69ea7eae" providerId="LiveId" clId="{40EA29E3-ACE0-4C0B-8664-DE335FFEA6AF}" dt="2021-03-15T18:32:41.937" v="2258" actId="20577"/>
          <ac:spMkLst>
            <pc:docMk/>
            <pc:sldMk cId="2384538202" sldId="1333"/>
            <ac:spMk id="3" creationId="{D3EE5B1B-1EE0-4D0D-B10C-8561A13BBA48}"/>
          </ac:spMkLst>
        </pc:spChg>
        <pc:spChg chg="mod">
          <ac:chgData name="Carol Pujol" userId="6a7bcc2d69ea7eae" providerId="LiveId" clId="{40EA29E3-ACE0-4C0B-8664-DE335FFEA6AF}" dt="2021-03-15T18:38:24.892" v="2385" actId="20577"/>
          <ac:spMkLst>
            <pc:docMk/>
            <pc:sldMk cId="2384538202" sldId="1333"/>
            <ac:spMk id="6" creationId="{102D22BA-3151-4790-9ACD-BD2C66ED4E4A}"/>
          </ac:spMkLst>
        </pc:spChg>
        <pc:picChg chg="mod">
          <ac:chgData name="Carol Pujol" userId="6a7bcc2d69ea7eae" providerId="LiveId" clId="{40EA29E3-ACE0-4C0B-8664-DE335FFEA6AF}" dt="2021-03-15T18:32:29.576" v="2236" actId="1076"/>
          <ac:picMkLst>
            <pc:docMk/>
            <pc:sldMk cId="2384538202" sldId="1333"/>
            <ac:picMk id="7" creationId="{EBBB6EA1-B045-4FDA-B6D2-A414BDB2082E}"/>
          </ac:picMkLst>
        </pc:picChg>
      </pc:sldChg>
      <pc:sldChg chg="modSp add mod">
        <pc:chgData name="Carol Pujol" userId="6a7bcc2d69ea7eae" providerId="LiveId" clId="{40EA29E3-ACE0-4C0B-8664-DE335FFEA6AF}" dt="2021-03-15T18:40:30.647" v="2441" actId="20577"/>
        <pc:sldMkLst>
          <pc:docMk/>
          <pc:sldMk cId="1899325728" sldId="1334"/>
        </pc:sldMkLst>
        <pc:spChg chg="mod">
          <ac:chgData name="Carol Pujol" userId="6a7bcc2d69ea7eae" providerId="LiveId" clId="{40EA29E3-ACE0-4C0B-8664-DE335FFEA6AF}" dt="2021-03-15T18:40:12.176" v="2436" actId="20577"/>
          <ac:spMkLst>
            <pc:docMk/>
            <pc:sldMk cId="1899325728" sldId="1334"/>
            <ac:spMk id="3" creationId="{D3EE5B1B-1EE0-4D0D-B10C-8561A13BBA48}"/>
          </ac:spMkLst>
        </pc:spChg>
        <pc:spChg chg="mod">
          <ac:chgData name="Carol Pujol" userId="6a7bcc2d69ea7eae" providerId="LiveId" clId="{40EA29E3-ACE0-4C0B-8664-DE335FFEA6AF}" dt="2021-03-15T18:40:30.647" v="2441" actId="20577"/>
          <ac:spMkLst>
            <pc:docMk/>
            <pc:sldMk cId="1899325728" sldId="1334"/>
            <ac:spMk id="12" creationId="{A12683E4-660C-48B3-A385-3D54991CCA5A}"/>
          </ac:spMkLst>
        </pc:spChg>
        <pc:picChg chg="mod">
          <ac:chgData name="Carol Pujol" userId="6a7bcc2d69ea7eae" providerId="LiveId" clId="{40EA29E3-ACE0-4C0B-8664-DE335FFEA6AF}" dt="2021-03-15T18:40:21.857" v="2437" actId="14826"/>
          <ac:picMkLst>
            <pc:docMk/>
            <pc:sldMk cId="1899325728" sldId="1334"/>
            <ac:picMk id="7" creationId="{EBBB6EA1-B045-4FDA-B6D2-A414BDB2082E}"/>
          </ac:picMkLst>
        </pc:picChg>
        <pc:cxnChg chg="mod">
          <ac:chgData name="Carol Pujol" userId="6a7bcc2d69ea7eae" providerId="LiveId" clId="{40EA29E3-ACE0-4C0B-8664-DE335FFEA6AF}" dt="2021-03-15T18:40:26.453" v="2438" actId="14100"/>
          <ac:cxnSpMkLst>
            <pc:docMk/>
            <pc:sldMk cId="1899325728" sldId="1334"/>
            <ac:cxnSpMk id="9" creationId="{7B7E0095-CD94-473E-9476-ABF1DFC31562}"/>
          </ac:cxnSpMkLst>
        </pc:cxnChg>
      </pc:sldChg>
      <pc:sldChg chg="modSp add del mod">
        <pc:chgData name="Carol Pujol" userId="6a7bcc2d69ea7eae" providerId="LiveId" clId="{40EA29E3-ACE0-4C0B-8664-DE335FFEA6AF}" dt="2021-03-15T18:39:43.791" v="2408" actId="47"/>
        <pc:sldMkLst>
          <pc:docMk/>
          <pc:sldMk cId="3052214863" sldId="1334"/>
        </pc:sldMkLst>
        <pc:spChg chg="mod">
          <ac:chgData name="Carol Pujol" userId="6a7bcc2d69ea7eae" providerId="LiveId" clId="{40EA29E3-ACE0-4C0B-8664-DE335FFEA6AF}" dt="2021-03-15T18:39:03.174" v="2404" actId="20577"/>
          <ac:spMkLst>
            <pc:docMk/>
            <pc:sldMk cId="3052214863" sldId="1334"/>
            <ac:spMk id="3" creationId="{D3EE5B1B-1EE0-4D0D-B10C-8561A13BBA48}"/>
          </ac:spMkLst>
        </pc:spChg>
        <pc:spChg chg="mod">
          <ac:chgData name="Carol Pujol" userId="6a7bcc2d69ea7eae" providerId="LiveId" clId="{40EA29E3-ACE0-4C0B-8664-DE335FFEA6AF}" dt="2021-03-15T18:38:11.509" v="2363" actId="20577"/>
          <ac:spMkLst>
            <pc:docMk/>
            <pc:sldMk cId="3052214863" sldId="1334"/>
            <ac:spMk id="6" creationId="{102D22BA-3151-4790-9ACD-BD2C66ED4E4A}"/>
          </ac:spMkLst>
        </pc:spChg>
        <pc:picChg chg="mod">
          <ac:chgData name="Carol Pujol" userId="6a7bcc2d69ea7eae" providerId="LiveId" clId="{40EA29E3-ACE0-4C0B-8664-DE335FFEA6AF}" dt="2021-03-15T18:39:39.018" v="2407" actId="14826"/>
          <ac:picMkLst>
            <pc:docMk/>
            <pc:sldMk cId="3052214863" sldId="1334"/>
            <ac:picMk id="7" creationId="{EBBB6EA1-B045-4FDA-B6D2-A414BDB2082E}"/>
          </ac:picMkLst>
        </pc:picChg>
      </pc:sldChg>
      <pc:sldChg chg="addSp delSp modSp new mod ord">
        <pc:chgData name="Carol Pujol" userId="6a7bcc2d69ea7eae" providerId="LiveId" clId="{40EA29E3-ACE0-4C0B-8664-DE335FFEA6AF}" dt="2021-03-15T18:47:55.627" v="2504" actId="20577"/>
        <pc:sldMkLst>
          <pc:docMk/>
          <pc:sldMk cId="2077615148" sldId="1335"/>
        </pc:sldMkLst>
        <pc:spChg chg="mod">
          <ac:chgData name="Carol Pujol" userId="6a7bcc2d69ea7eae" providerId="LiveId" clId="{40EA29E3-ACE0-4C0B-8664-DE335FFEA6AF}" dt="2021-03-15T18:47:55.627" v="2504" actId="20577"/>
          <ac:spMkLst>
            <pc:docMk/>
            <pc:sldMk cId="2077615148" sldId="1335"/>
            <ac:spMk id="2" creationId="{346B3E15-487F-4CDB-A789-534EE5DF35F6}"/>
          </ac:spMkLst>
        </pc:spChg>
        <pc:spChg chg="del">
          <ac:chgData name="Carol Pujol" userId="6a7bcc2d69ea7eae" providerId="LiveId" clId="{40EA29E3-ACE0-4C0B-8664-DE335FFEA6AF}" dt="2021-03-15T18:43:53.326" v="2469" actId="931"/>
          <ac:spMkLst>
            <pc:docMk/>
            <pc:sldMk cId="2077615148" sldId="1335"/>
            <ac:spMk id="3" creationId="{1B953ED8-8249-440E-B534-EF65F3B51933}"/>
          </ac:spMkLst>
        </pc:spChg>
        <pc:picChg chg="add mod">
          <ac:chgData name="Carol Pujol" userId="6a7bcc2d69ea7eae" providerId="LiveId" clId="{40EA29E3-ACE0-4C0B-8664-DE335FFEA6AF}" dt="2021-03-15T18:44:40.924" v="2493" actId="1076"/>
          <ac:picMkLst>
            <pc:docMk/>
            <pc:sldMk cId="2077615148" sldId="1335"/>
            <ac:picMk id="7" creationId="{C236777D-7157-457C-8E83-034CCA763DC5}"/>
          </ac:picMkLst>
        </pc:picChg>
      </pc:sldChg>
      <pc:sldChg chg="delSp modSp new mod">
        <pc:chgData name="Carol Pujol" userId="6a7bcc2d69ea7eae" providerId="LiveId" clId="{40EA29E3-ACE0-4C0B-8664-DE335FFEA6AF}" dt="2021-03-15T18:55:52.223" v="2679"/>
        <pc:sldMkLst>
          <pc:docMk/>
          <pc:sldMk cId="2707171451" sldId="1336"/>
        </pc:sldMkLst>
        <pc:spChg chg="del mod">
          <ac:chgData name="Carol Pujol" userId="6a7bcc2d69ea7eae" providerId="LiveId" clId="{40EA29E3-ACE0-4C0B-8664-DE335FFEA6AF}" dt="2021-03-15T18:50:08.807" v="2516" actId="478"/>
          <ac:spMkLst>
            <pc:docMk/>
            <pc:sldMk cId="2707171451" sldId="1336"/>
            <ac:spMk id="2" creationId="{1DBC393C-A11D-476E-B6F2-2E315A1D6332}"/>
          </ac:spMkLst>
        </pc:spChg>
        <pc:spChg chg="mod">
          <ac:chgData name="Carol Pujol" userId="6a7bcc2d69ea7eae" providerId="LiveId" clId="{40EA29E3-ACE0-4C0B-8664-DE335FFEA6AF}" dt="2021-03-15T18:55:52.223" v="2679"/>
          <ac:spMkLst>
            <pc:docMk/>
            <pc:sldMk cId="2707171451" sldId="1336"/>
            <ac:spMk id="3" creationId="{13035313-0B91-433F-82D8-8912911FD89B}"/>
          </ac:spMkLst>
        </pc:spChg>
      </pc:sldChg>
      <pc:sldChg chg="delSp modSp new del">
        <pc:chgData name="Carol Pujol" userId="6a7bcc2d69ea7eae" providerId="LiveId" clId="{40EA29E3-ACE0-4C0B-8664-DE335FFEA6AF}" dt="2021-03-15T18:48:12.541" v="2508" actId="47"/>
        <pc:sldMkLst>
          <pc:docMk/>
          <pc:sldMk cId="4251981793" sldId="1336"/>
        </pc:sldMkLst>
        <pc:spChg chg="del mod">
          <ac:chgData name="Carol Pujol" userId="6a7bcc2d69ea7eae" providerId="LiveId" clId="{40EA29E3-ACE0-4C0B-8664-DE335FFEA6AF}" dt="2021-03-15T18:48:06.033" v="2507" actId="478"/>
          <ac:spMkLst>
            <pc:docMk/>
            <pc:sldMk cId="4251981793" sldId="1336"/>
            <ac:spMk id="2" creationId="{77BE23EA-2965-4436-AD54-1EBE2F3327F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380878887297258"/>
          <c:y val="5.0826134675257775E-2"/>
          <c:w val="0.69954549235247909"/>
          <c:h val="0.7862573259702218"/>
        </c:manualLayout>
      </c:layout>
      <c:scatterChart>
        <c:scatterStyle val="lineMarker"/>
        <c:varyColors val="0"/>
        <c:ser>
          <c:idx val="0"/>
          <c:order val="2"/>
          <c:tx>
            <c:v>Energy</c:v>
          </c:tx>
          <c:spPr>
            <a:ln>
              <a:noFill/>
            </a:ln>
          </c:spPr>
          <c:marker>
            <c:symbol val="circle"/>
            <c:size val="4"/>
          </c:marker>
          <c:xVal>
            <c:numRef>
              <c:f>FASTIC_Enegy_Sergio!$C$3:$C$46</c:f>
              <c:numCache>
                <c:formatCode>General</c:formatCode>
                <c:ptCount val="44"/>
                <c:pt idx="0">
                  <c:v>17.440000000000001</c:v>
                </c:pt>
                <c:pt idx="1">
                  <c:v>15.543416361052522</c:v>
                </c:pt>
                <c:pt idx="2">
                  <c:v>13.853084413591471</c:v>
                </c:pt>
                <c:pt idx="3">
                  <c:v>12.346574479659365</c:v>
                </c:pt>
                <c:pt idx="4">
                  <c:v>11.003896087734571</c:v>
                </c:pt>
                <c:pt idx="5">
                  <c:v>9.8072327113196884</c:v>
                </c:pt>
                <c:pt idx="6">
                  <c:v>8.740705354459628</c:v>
                </c:pt>
                <c:pt idx="7">
                  <c:v>7.790161847112798</c:v>
                </c:pt>
                <c:pt idx="8">
                  <c:v>6.9429890544529913</c:v>
                </c:pt>
                <c:pt idx="9">
                  <c:v>6.1879455082335557</c:v>
                </c:pt>
                <c:pt idx="10">
                  <c:v>5.5150122393336538</c:v>
                </c:pt>
                <c:pt idx="11">
                  <c:v>4.9152598321252068</c:v>
                </c:pt>
                <c:pt idx="12">
                  <c:v>4.3807299365527079</c:v>
                </c:pt>
                <c:pt idx="13">
                  <c:v>3.9043296656631838</c:v>
                </c:pt>
                <c:pt idx="14">
                  <c:v>3.4797374773057261</c:v>
                </c:pt>
                <c:pt idx="15">
                  <c:v>3.1013192911078811</c:v>
                </c:pt>
                <c:pt idx="16">
                  <c:v>2.7640537276521813</c:v>
                </c:pt>
                <c:pt idx="17">
                  <c:v>2.4634654778220835</c:v>
                </c:pt>
                <c:pt idx="18">
                  <c:v>2.1955659181690272</c:v>
                </c:pt>
                <c:pt idx="19">
                  <c:v>1.9568001843026239</c:v>
                </c:pt>
                <c:pt idx="20">
                  <c:v>1.7440000000000002</c:v>
                </c:pt>
                <c:pt idx="21">
                  <c:v>1.554341636105252</c:v>
                </c:pt>
                <c:pt idx="22">
                  <c:v>1.3853084413591461</c:v>
                </c:pt>
                <c:pt idx="23">
                  <c:v>1.2346574479659365</c:v>
                </c:pt>
                <c:pt idx="24">
                  <c:v>1.100389608773457</c:v>
                </c:pt>
                <c:pt idx="25">
                  <c:v>0.98072327113196844</c:v>
                </c:pt>
                <c:pt idx="26">
                  <c:v>0.87407053544596258</c:v>
                </c:pt>
                <c:pt idx="27">
                  <c:v>0.77901618471127942</c:v>
                </c:pt>
                <c:pt idx="28">
                  <c:v>0.69429890544529937</c:v>
                </c:pt>
                <c:pt idx="29">
                  <c:v>0.61879455082335544</c:v>
                </c:pt>
                <c:pt idx="30">
                  <c:v>0.5515012239333652</c:v>
                </c:pt>
                <c:pt idx="31">
                  <c:v>0.49152598321252067</c:v>
                </c:pt>
                <c:pt idx="32">
                  <c:v>0.43807299365527047</c:v>
                </c:pt>
                <c:pt idx="33">
                  <c:v>0.39043296656631837</c:v>
                </c:pt>
                <c:pt idx="34">
                  <c:v>0.34797374773057255</c:v>
                </c:pt>
                <c:pt idx="35">
                  <c:v>0.31013192911078813</c:v>
                </c:pt>
                <c:pt idx="36">
                  <c:v>0.27640537276521804</c:v>
                </c:pt>
                <c:pt idx="37">
                  <c:v>0.2463465477822081</c:v>
                </c:pt>
                <c:pt idx="38">
                  <c:v>0.21955659181690265</c:v>
                </c:pt>
                <c:pt idx="39">
                  <c:v>0.19568001843026242</c:v>
                </c:pt>
                <c:pt idx="40">
                  <c:v>0.1744</c:v>
                </c:pt>
                <c:pt idx="41">
                  <c:v>0.15543416361052523</c:v>
                </c:pt>
                <c:pt idx="42">
                  <c:v>0.13853084413591465</c:v>
                </c:pt>
                <c:pt idx="43">
                  <c:v>0.12346574479659367</c:v>
                </c:pt>
              </c:numCache>
            </c:numRef>
          </c:xVal>
          <c:yVal>
            <c:numRef>
              <c:f>FASTIC_Enegy_Sergio!$J$3:$J$46</c:f>
              <c:numCache>
                <c:formatCode>0.00</c:formatCode>
                <c:ptCount val="44"/>
                <c:pt idx="0">
                  <c:v>277</c:v>
                </c:pt>
                <c:pt idx="1">
                  <c:v>250.6</c:v>
                </c:pt>
                <c:pt idx="2">
                  <c:v>226.3</c:v>
                </c:pt>
                <c:pt idx="3">
                  <c:v>201.8</c:v>
                </c:pt>
                <c:pt idx="4">
                  <c:v>178.3</c:v>
                </c:pt>
                <c:pt idx="5">
                  <c:v>158.6</c:v>
                </c:pt>
                <c:pt idx="6">
                  <c:v>142.30000000000001</c:v>
                </c:pt>
                <c:pt idx="7">
                  <c:v>126.6</c:v>
                </c:pt>
                <c:pt idx="8">
                  <c:v>111.80000000000001</c:v>
                </c:pt>
                <c:pt idx="9">
                  <c:v>99.5</c:v>
                </c:pt>
                <c:pt idx="10">
                  <c:v>89.300000000000011</c:v>
                </c:pt>
                <c:pt idx="11">
                  <c:v>79.38000000000001</c:v>
                </c:pt>
                <c:pt idx="12">
                  <c:v>71</c:v>
                </c:pt>
                <c:pt idx="13">
                  <c:v>63.199999999999996</c:v>
                </c:pt>
                <c:pt idx="14">
                  <c:v>55.8</c:v>
                </c:pt>
                <c:pt idx="15">
                  <c:v>49.699999999999996</c:v>
                </c:pt>
                <c:pt idx="16">
                  <c:v>44.6</c:v>
                </c:pt>
                <c:pt idx="17">
                  <c:v>39.6</c:v>
                </c:pt>
                <c:pt idx="18">
                  <c:v>35.1</c:v>
                </c:pt>
                <c:pt idx="19">
                  <c:v>31.299999999999997</c:v>
                </c:pt>
                <c:pt idx="20">
                  <c:v>28</c:v>
                </c:pt>
                <c:pt idx="21">
                  <c:v>25</c:v>
                </c:pt>
                <c:pt idx="22">
                  <c:v>22.599999999999998</c:v>
                </c:pt>
                <c:pt idx="23">
                  <c:v>20</c:v>
                </c:pt>
                <c:pt idx="24">
                  <c:v>17.7</c:v>
                </c:pt>
                <c:pt idx="25">
                  <c:v>15.9</c:v>
                </c:pt>
                <c:pt idx="26">
                  <c:v>14.200000000000001</c:v>
                </c:pt>
                <c:pt idx="27">
                  <c:v>12.700000000000001</c:v>
                </c:pt>
                <c:pt idx="28">
                  <c:v>11.3</c:v>
                </c:pt>
                <c:pt idx="29">
                  <c:v>10.1</c:v>
                </c:pt>
                <c:pt idx="30">
                  <c:v>9.1</c:v>
                </c:pt>
                <c:pt idx="31">
                  <c:v>8</c:v>
                </c:pt>
                <c:pt idx="32">
                  <c:v>7.2800000000000011</c:v>
                </c:pt>
                <c:pt idx="33">
                  <c:v>6.49</c:v>
                </c:pt>
                <c:pt idx="34">
                  <c:v>5.7200000000000006</c:v>
                </c:pt>
                <c:pt idx="35">
                  <c:v>5.15</c:v>
                </c:pt>
                <c:pt idx="36">
                  <c:v>4.5999999999999996</c:v>
                </c:pt>
                <c:pt idx="37">
                  <c:v>4.0999999999999996</c:v>
                </c:pt>
                <c:pt idx="38">
                  <c:v>3.5500000000000003</c:v>
                </c:pt>
                <c:pt idx="39">
                  <c:v>3.1</c:v>
                </c:pt>
                <c:pt idx="40">
                  <c:v>2.9</c:v>
                </c:pt>
                <c:pt idx="41">
                  <c:v>2.4899999999999998</c:v>
                </c:pt>
                <c:pt idx="42">
                  <c:v>2.1999999999999997</c:v>
                </c:pt>
                <c:pt idx="43">
                  <c:v>1.9499999999999997</c:v>
                </c:pt>
              </c:numCache>
            </c:numRef>
          </c:yVal>
          <c:smooth val="0"/>
          <c:extLst>
            <c:ext xmlns:c16="http://schemas.microsoft.com/office/drawing/2014/chart" uri="{C3380CC4-5D6E-409C-BE32-E72D297353CC}">
              <c16:uniqueId val="{00000000-B27F-408D-982E-39E589BA5B11}"/>
            </c:ext>
          </c:extLst>
        </c:ser>
        <c:dLbls>
          <c:showLegendKey val="0"/>
          <c:showVal val="0"/>
          <c:showCatName val="0"/>
          <c:showSerName val="0"/>
          <c:showPercent val="0"/>
          <c:showBubbleSize val="0"/>
        </c:dLbls>
        <c:axId val="469231824"/>
        <c:axId val="1"/>
      </c:scatterChart>
      <c:scatterChart>
        <c:scatterStyle val="smoothMarker"/>
        <c:varyColors val="0"/>
        <c:ser>
          <c:idx val="2"/>
          <c:order val="0"/>
          <c:tx>
            <c:v>Ideal</c:v>
          </c:tx>
          <c:spPr>
            <a:ln w="19050">
              <a:solidFill>
                <a:srgbClr val="FF0000"/>
              </a:solidFill>
            </a:ln>
            <a:effectLst>
              <a:outerShdw blurRad="50800" dist="50800" dir="5400000" algn="ctr" rotWithShape="0">
                <a:schemeClr val="bg1"/>
              </a:outerShdw>
            </a:effectLst>
          </c:spPr>
          <c:marker>
            <c:symbol val="none"/>
          </c:marker>
          <c:xVal>
            <c:numRef>
              <c:f>FASTIC_Enegy_Sergio!$C$3:$C$46</c:f>
              <c:numCache>
                <c:formatCode>General</c:formatCode>
                <c:ptCount val="44"/>
                <c:pt idx="0">
                  <c:v>17.440000000000001</c:v>
                </c:pt>
                <c:pt idx="1">
                  <c:v>15.543416361052522</c:v>
                </c:pt>
                <c:pt idx="2">
                  <c:v>13.853084413591471</c:v>
                </c:pt>
                <c:pt idx="3">
                  <c:v>12.346574479659365</c:v>
                </c:pt>
                <c:pt idx="4">
                  <c:v>11.003896087734571</c:v>
                </c:pt>
                <c:pt idx="5">
                  <c:v>9.8072327113196884</c:v>
                </c:pt>
                <c:pt idx="6">
                  <c:v>8.740705354459628</c:v>
                </c:pt>
                <c:pt idx="7">
                  <c:v>7.790161847112798</c:v>
                </c:pt>
                <c:pt idx="8">
                  <c:v>6.9429890544529913</c:v>
                </c:pt>
                <c:pt idx="9">
                  <c:v>6.1879455082335557</c:v>
                </c:pt>
                <c:pt idx="10">
                  <c:v>5.5150122393336538</c:v>
                </c:pt>
                <c:pt idx="11">
                  <c:v>4.9152598321252068</c:v>
                </c:pt>
                <c:pt idx="12">
                  <c:v>4.3807299365527079</c:v>
                </c:pt>
                <c:pt idx="13">
                  <c:v>3.9043296656631838</c:v>
                </c:pt>
                <c:pt idx="14">
                  <c:v>3.4797374773057261</c:v>
                </c:pt>
                <c:pt idx="15">
                  <c:v>3.1013192911078811</c:v>
                </c:pt>
                <c:pt idx="16">
                  <c:v>2.7640537276521813</c:v>
                </c:pt>
                <c:pt idx="17">
                  <c:v>2.4634654778220835</c:v>
                </c:pt>
                <c:pt idx="18">
                  <c:v>2.1955659181690272</c:v>
                </c:pt>
                <c:pt idx="19">
                  <c:v>1.9568001843026239</c:v>
                </c:pt>
                <c:pt idx="20">
                  <c:v>1.7440000000000002</c:v>
                </c:pt>
                <c:pt idx="21">
                  <c:v>1.554341636105252</c:v>
                </c:pt>
                <c:pt idx="22">
                  <c:v>1.3853084413591461</c:v>
                </c:pt>
                <c:pt idx="23">
                  <c:v>1.2346574479659365</c:v>
                </c:pt>
                <c:pt idx="24">
                  <c:v>1.100389608773457</c:v>
                </c:pt>
                <c:pt idx="25">
                  <c:v>0.98072327113196844</c:v>
                </c:pt>
                <c:pt idx="26">
                  <c:v>0.87407053544596258</c:v>
                </c:pt>
                <c:pt idx="27">
                  <c:v>0.77901618471127942</c:v>
                </c:pt>
                <c:pt idx="28">
                  <c:v>0.69429890544529937</c:v>
                </c:pt>
                <c:pt idx="29">
                  <c:v>0.61879455082335544</c:v>
                </c:pt>
                <c:pt idx="30">
                  <c:v>0.5515012239333652</c:v>
                </c:pt>
                <c:pt idx="31">
                  <c:v>0.49152598321252067</c:v>
                </c:pt>
                <c:pt idx="32">
                  <c:v>0.43807299365527047</c:v>
                </c:pt>
                <c:pt idx="33">
                  <c:v>0.39043296656631837</c:v>
                </c:pt>
                <c:pt idx="34">
                  <c:v>0.34797374773057255</c:v>
                </c:pt>
                <c:pt idx="35">
                  <c:v>0.31013192911078813</c:v>
                </c:pt>
                <c:pt idx="36">
                  <c:v>0.27640537276521804</c:v>
                </c:pt>
                <c:pt idx="37">
                  <c:v>0.2463465477822081</c:v>
                </c:pt>
                <c:pt idx="38">
                  <c:v>0.21955659181690265</c:v>
                </c:pt>
                <c:pt idx="39">
                  <c:v>0.19568001843026242</c:v>
                </c:pt>
                <c:pt idx="40">
                  <c:v>0.1744</c:v>
                </c:pt>
                <c:pt idx="41">
                  <c:v>0.15543416361052523</c:v>
                </c:pt>
                <c:pt idx="42">
                  <c:v>0.13853084413591465</c:v>
                </c:pt>
                <c:pt idx="43">
                  <c:v>0.12346574479659367</c:v>
                </c:pt>
              </c:numCache>
            </c:numRef>
          </c:xVal>
          <c:yVal>
            <c:numRef>
              <c:f>FASTIC_Enegy_Sergio!$K$3:$K$46</c:f>
              <c:numCache>
                <c:formatCode>0.00</c:formatCode>
                <c:ptCount val="44"/>
                <c:pt idx="0">
                  <c:v>281.42067334142172</c:v>
                </c:pt>
                <c:pt idx="1">
                  <c:v>250.81663175944061</c:v>
                </c:pt>
                <c:pt idx="2">
                  <c:v>223.54075098881589</c:v>
                </c:pt>
                <c:pt idx="3">
                  <c:v>199.23109666357232</c:v>
                </c:pt>
                <c:pt idx="4">
                  <c:v>177.56509444049198</c:v>
                </c:pt>
                <c:pt idx="5">
                  <c:v>158.25524963356381</c:v>
                </c:pt>
                <c:pt idx="6">
                  <c:v>141.045332334172</c:v>
                </c:pt>
                <c:pt idx="7">
                  <c:v>125.70697739588493</c:v>
                </c:pt>
                <c:pt idx="8">
                  <c:v>112.03665416770815</c:v>
                </c:pt>
                <c:pt idx="9">
                  <c:v>99.852965766004104</c:v>
                </c:pt>
                <c:pt idx="10">
                  <c:v>88.994242048056151</c:v>
                </c:pt>
                <c:pt idx="11">
                  <c:v>79.316394347499852</c:v>
                </c:pt>
                <c:pt idx="12">
                  <c:v>70.691003505263552</c:v>
                </c:pt>
                <c:pt idx="13">
                  <c:v>63.003615825350224</c:v>
                </c:pt>
                <c:pt idx="14">
                  <c:v>56.152224343829687</c:v>
                </c:pt>
                <c:pt idx="15">
                  <c:v>50.045915258402943</c:v>
                </c:pt>
                <c:pt idx="16">
                  <c:v>44.603661557481743</c:v>
                </c:pt>
                <c:pt idx="17">
                  <c:v>39.753247840973891</c:v>
                </c:pt>
                <c:pt idx="18">
                  <c:v>35.430312065799463</c:v>
                </c:pt>
                <c:pt idx="19">
                  <c:v>31.577491500683333</c:v>
                </c:pt>
                <c:pt idx="20">
                  <c:v>28.143661557562602</c:v>
                </c:pt>
                <c:pt idx="21">
                  <c:v>25.083257399364491</c:v>
                </c:pt>
                <c:pt idx="22">
                  <c:v>22.355669322302003</c:v>
                </c:pt>
                <c:pt idx="23">
                  <c:v>19.92470388977766</c:v>
                </c:pt>
                <c:pt idx="24">
                  <c:v>17.758103667469626</c:v>
                </c:pt>
                <c:pt idx="25">
                  <c:v>15.827119186776804</c:v>
                </c:pt>
                <c:pt idx="26">
                  <c:v>14.106127456837628</c:v>
                </c:pt>
                <c:pt idx="27">
                  <c:v>12.572291963008919</c:v>
                </c:pt>
                <c:pt idx="28">
                  <c:v>11.205259640191251</c:v>
                </c:pt>
                <c:pt idx="29">
                  <c:v>9.9868908000208396</c:v>
                </c:pt>
                <c:pt idx="30">
                  <c:v>8.9010184282260418</c:v>
                </c:pt>
                <c:pt idx="31">
                  <c:v>7.9332336581704146</c:v>
                </c:pt>
                <c:pt idx="32">
                  <c:v>7.0706945739467812</c:v>
                </c:pt>
                <c:pt idx="33">
                  <c:v>6.301955805955453</c:v>
                </c:pt>
                <c:pt idx="34">
                  <c:v>5.6168166578033984</c:v>
                </c:pt>
                <c:pt idx="35">
                  <c:v>5.0061857492607258</c:v>
                </c:pt>
                <c:pt idx="36">
                  <c:v>4.4619603791686036</c:v>
                </c:pt>
                <c:pt idx="37">
                  <c:v>3.9769190075178162</c:v>
                </c:pt>
                <c:pt idx="38">
                  <c:v>3.5446254300003766</c:v>
                </c:pt>
                <c:pt idx="39">
                  <c:v>3.159343373488765</c:v>
                </c:pt>
                <c:pt idx="40">
                  <c:v>2.815960379176691</c:v>
                </c:pt>
                <c:pt idx="41">
                  <c:v>2.5099199633568805</c:v>
                </c:pt>
                <c:pt idx="42">
                  <c:v>2.2371611556506319</c:v>
                </c:pt>
                <c:pt idx="43">
                  <c:v>1.9940646123981975</c:v>
                </c:pt>
              </c:numCache>
            </c:numRef>
          </c:yVal>
          <c:smooth val="1"/>
          <c:extLst>
            <c:ext xmlns:c16="http://schemas.microsoft.com/office/drawing/2014/chart" uri="{C3380CC4-5D6E-409C-BE32-E72D297353CC}">
              <c16:uniqueId val="{00000001-B27F-408D-982E-39E589BA5B11}"/>
            </c:ext>
          </c:extLst>
        </c:ser>
        <c:dLbls>
          <c:showLegendKey val="0"/>
          <c:showVal val="0"/>
          <c:showCatName val="0"/>
          <c:showSerName val="0"/>
          <c:showPercent val="0"/>
          <c:showBubbleSize val="0"/>
        </c:dLbls>
        <c:axId val="469231824"/>
        <c:axId val="1"/>
      </c:scatterChart>
      <c:scatterChart>
        <c:scatterStyle val="lineMarker"/>
        <c:varyColors val="0"/>
        <c:ser>
          <c:idx val="1"/>
          <c:order val="1"/>
          <c:tx>
            <c:v>Error Energy</c:v>
          </c:tx>
          <c:marker>
            <c:symbol val="square"/>
            <c:size val="4"/>
          </c:marker>
          <c:xVal>
            <c:numRef>
              <c:f>FASTIC_Enegy_Sergio!$C$3:$C$46</c:f>
              <c:numCache>
                <c:formatCode>General</c:formatCode>
                <c:ptCount val="44"/>
                <c:pt idx="0">
                  <c:v>17.440000000000001</c:v>
                </c:pt>
                <c:pt idx="1">
                  <c:v>15.543416361052522</c:v>
                </c:pt>
                <c:pt idx="2">
                  <c:v>13.853084413591471</c:v>
                </c:pt>
                <c:pt idx="3">
                  <c:v>12.346574479659365</c:v>
                </c:pt>
                <c:pt idx="4">
                  <c:v>11.003896087734571</c:v>
                </c:pt>
                <c:pt idx="5">
                  <c:v>9.8072327113196884</c:v>
                </c:pt>
                <c:pt idx="6">
                  <c:v>8.740705354459628</c:v>
                </c:pt>
                <c:pt idx="7">
                  <c:v>7.790161847112798</c:v>
                </c:pt>
                <c:pt idx="8">
                  <c:v>6.9429890544529913</c:v>
                </c:pt>
                <c:pt idx="9">
                  <c:v>6.1879455082335557</c:v>
                </c:pt>
                <c:pt idx="10">
                  <c:v>5.5150122393336538</c:v>
                </c:pt>
                <c:pt idx="11">
                  <c:v>4.9152598321252068</c:v>
                </c:pt>
                <c:pt idx="12">
                  <c:v>4.3807299365527079</c:v>
                </c:pt>
                <c:pt idx="13">
                  <c:v>3.9043296656631838</c:v>
                </c:pt>
                <c:pt idx="14">
                  <c:v>3.4797374773057261</c:v>
                </c:pt>
                <c:pt idx="15">
                  <c:v>3.1013192911078811</c:v>
                </c:pt>
                <c:pt idx="16">
                  <c:v>2.7640537276521813</c:v>
                </c:pt>
                <c:pt idx="17">
                  <c:v>2.4634654778220835</c:v>
                </c:pt>
                <c:pt idx="18">
                  <c:v>2.1955659181690272</c:v>
                </c:pt>
                <c:pt idx="19">
                  <c:v>1.9568001843026239</c:v>
                </c:pt>
                <c:pt idx="20">
                  <c:v>1.7440000000000002</c:v>
                </c:pt>
                <c:pt idx="21">
                  <c:v>1.554341636105252</c:v>
                </c:pt>
                <c:pt idx="22">
                  <c:v>1.3853084413591461</c:v>
                </c:pt>
                <c:pt idx="23">
                  <c:v>1.2346574479659365</c:v>
                </c:pt>
                <c:pt idx="24">
                  <c:v>1.100389608773457</c:v>
                </c:pt>
                <c:pt idx="25">
                  <c:v>0.98072327113196844</c:v>
                </c:pt>
                <c:pt idx="26">
                  <c:v>0.87407053544596258</c:v>
                </c:pt>
                <c:pt idx="27">
                  <c:v>0.77901618471127942</c:v>
                </c:pt>
                <c:pt idx="28">
                  <c:v>0.69429890544529937</c:v>
                </c:pt>
                <c:pt idx="29">
                  <c:v>0.61879455082335544</c:v>
                </c:pt>
                <c:pt idx="30">
                  <c:v>0.5515012239333652</c:v>
                </c:pt>
                <c:pt idx="31">
                  <c:v>0.49152598321252067</c:v>
                </c:pt>
                <c:pt idx="32">
                  <c:v>0.43807299365527047</c:v>
                </c:pt>
                <c:pt idx="33">
                  <c:v>0.39043296656631837</c:v>
                </c:pt>
                <c:pt idx="34">
                  <c:v>0.34797374773057255</c:v>
                </c:pt>
                <c:pt idx="35">
                  <c:v>0.31013192911078813</c:v>
                </c:pt>
                <c:pt idx="36">
                  <c:v>0.27640537276521804</c:v>
                </c:pt>
                <c:pt idx="37">
                  <c:v>0.2463465477822081</c:v>
                </c:pt>
                <c:pt idx="38">
                  <c:v>0.21955659181690265</c:v>
                </c:pt>
                <c:pt idx="39">
                  <c:v>0.19568001843026242</c:v>
                </c:pt>
                <c:pt idx="40">
                  <c:v>0.1744</c:v>
                </c:pt>
                <c:pt idx="41">
                  <c:v>0.15543416361052523</c:v>
                </c:pt>
                <c:pt idx="42">
                  <c:v>0.13853084413591465</c:v>
                </c:pt>
                <c:pt idx="43">
                  <c:v>0.12346574479659367</c:v>
                </c:pt>
              </c:numCache>
            </c:numRef>
          </c:xVal>
          <c:yVal>
            <c:numRef>
              <c:f>FASTIC_Enegy_Sergio!$M$3:$M$46</c:f>
              <c:numCache>
                <c:formatCode>0.00%</c:formatCode>
                <c:ptCount val="44"/>
                <c:pt idx="0">
                  <c:v>1.5959109535818479E-2</c:v>
                </c:pt>
                <c:pt idx="1">
                  <c:v>8.6445235211738487E-4</c:v>
                </c:pt>
                <c:pt idx="2">
                  <c:v>-1.2192881180663386E-2</c:v>
                </c:pt>
                <c:pt idx="3">
                  <c:v>-1.2729947157719005E-2</c:v>
                </c:pt>
                <c:pt idx="4">
                  <c:v>-4.1217361722267849E-3</c:v>
                </c:pt>
                <c:pt idx="5">
                  <c:v>-2.1737097505434271E-3</c:v>
                </c:pt>
                <c:pt idx="6">
                  <c:v>-8.8170601955587426E-3</c:v>
                </c:pt>
                <c:pt idx="7">
                  <c:v>-7.0538910277650902E-3</c:v>
                </c:pt>
                <c:pt idx="8">
                  <c:v>2.1167635752069643E-3</c:v>
                </c:pt>
                <c:pt idx="9">
                  <c:v>3.5473946332070742E-3</c:v>
                </c:pt>
                <c:pt idx="10">
                  <c:v>-3.4239412311742488E-3</c:v>
                </c:pt>
                <c:pt idx="11">
                  <c:v>-8.0128058075280687E-4</c:v>
                </c:pt>
                <c:pt idx="12">
                  <c:v>-4.3520633061471525E-3</c:v>
                </c:pt>
                <c:pt idx="13">
                  <c:v>-3.1073445355976597E-3</c:v>
                </c:pt>
                <c:pt idx="14">
                  <c:v>6.3122642263385258E-3</c:v>
                </c:pt>
                <c:pt idx="15">
                  <c:v>6.9600655614275014E-3</c:v>
                </c:pt>
                <c:pt idx="16">
                  <c:v>8.2097701384345172E-5</c:v>
                </c:pt>
                <c:pt idx="17">
                  <c:v>3.8698949740881309E-3</c:v>
                </c:pt>
                <c:pt idx="18">
                  <c:v>9.410600165226813E-3</c:v>
                </c:pt>
                <c:pt idx="19">
                  <c:v>8.8655431528222393E-3</c:v>
                </c:pt>
                <c:pt idx="20">
                  <c:v>5.1307699129500761E-3</c:v>
                </c:pt>
                <c:pt idx="21">
                  <c:v>3.3302959745796557E-3</c:v>
                </c:pt>
                <c:pt idx="22">
                  <c:v>-1.0811091933539612E-2</c:v>
                </c:pt>
                <c:pt idx="23">
                  <c:v>-3.7648055111169755E-3</c:v>
                </c:pt>
                <c:pt idx="24">
                  <c:v>3.2826930773800648E-3</c:v>
                </c:pt>
                <c:pt idx="25">
                  <c:v>-4.583698944855147E-3</c:v>
                </c:pt>
                <c:pt idx="26">
                  <c:v>-6.6107424762234523E-3</c:v>
                </c:pt>
                <c:pt idx="27">
                  <c:v>-1.0055750944179712E-2</c:v>
                </c:pt>
                <c:pt idx="28">
                  <c:v>-8.3841026379424533E-3</c:v>
                </c:pt>
                <c:pt idx="29">
                  <c:v>-1.1198930691005943E-2</c:v>
                </c:pt>
                <c:pt idx="30">
                  <c:v>-2.1866106788347012E-2</c:v>
                </c:pt>
                <c:pt idx="31">
                  <c:v>-8.3457927286981759E-3</c:v>
                </c:pt>
                <c:pt idx="32">
                  <c:v>-2.875074533698075E-2</c:v>
                </c:pt>
                <c:pt idx="33">
                  <c:v>-2.8974452086987242E-2</c:v>
                </c:pt>
                <c:pt idx="34">
                  <c:v>-1.8039045838566813E-2</c:v>
                </c:pt>
                <c:pt idx="35">
                  <c:v>-2.7925097230927096E-2</c:v>
                </c:pt>
                <c:pt idx="36">
                  <c:v>-3.0008613224216545E-2</c:v>
                </c:pt>
                <c:pt idx="37">
                  <c:v>-3.0019754263947176E-2</c:v>
                </c:pt>
                <c:pt idx="38">
                  <c:v>-1.5139633801756936E-3</c:v>
                </c:pt>
                <c:pt idx="39">
                  <c:v>1.9143023706053208E-2</c:v>
                </c:pt>
                <c:pt idx="40">
                  <c:v>-2.897917959424447E-2</c:v>
                </c:pt>
                <c:pt idx="41">
                  <c:v>7.9999852838878449E-3</c:v>
                </c:pt>
                <c:pt idx="42">
                  <c:v>1.6891434386650982E-2</c:v>
                </c:pt>
                <c:pt idx="43">
                  <c:v>2.2597237127280932E-2</c:v>
                </c:pt>
              </c:numCache>
            </c:numRef>
          </c:yVal>
          <c:smooth val="0"/>
          <c:extLst>
            <c:ext xmlns:c16="http://schemas.microsoft.com/office/drawing/2014/chart" uri="{C3380CC4-5D6E-409C-BE32-E72D297353CC}">
              <c16:uniqueId val="{00000002-B27F-408D-982E-39E589BA5B11}"/>
            </c:ext>
          </c:extLst>
        </c:ser>
        <c:dLbls>
          <c:showLegendKey val="0"/>
          <c:showVal val="0"/>
          <c:showCatName val="0"/>
          <c:showSerName val="0"/>
          <c:showPercent val="0"/>
          <c:showBubbleSize val="0"/>
        </c:dLbls>
        <c:axId val="476900728"/>
        <c:axId val="476896136"/>
      </c:scatterChart>
      <c:valAx>
        <c:axId val="469231824"/>
        <c:scaling>
          <c:logBase val="10"/>
          <c:orientation val="minMax"/>
          <c:max val="20"/>
        </c:scaling>
        <c:delete val="0"/>
        <c:axPos val="b"/>
        <c:majorGridlines>
          <c:spPr>
            <a:ln w="9525" cap="flat" cmpd="sng" algn="ctr">
              <a:solidFill>
                <a:schemeClr val="tx1">
                  <a:lumMod val="15000"/>
                  <a:lumOff val="85000"/>
                </a:schemeClr>
              </a:solidFill>
              <a:round/>
            </a:ln>
            <a:effectLst/>
          </c:spPr>
        </c:majorGridlines>
        <c:minorGridlines/>
        <c:title>
          <c:tx>
            <c:rich>
              <a:bodyPr rot="0"/>
              <a:lstStyle/>
              <a:p>
                <a:pPr algn="ctr" rtl="0">
                  <a:defRPr/>
                </a:pPr>
                <a:r>
                  <a:rPr lang="en-US"/>
                  <a:t> log Input peak current (mA)</a:t>
                </a:r>
              </a:p>
            </c:rich>
          </c:tx>
          <c:layout>
            <c:manualLayout>
              <c:xMode val="edge"/>
              <c:yMode val="edge"/>
              <c:x val="0.3847835427304398"/>
              <c:y val="0.94395677461998395"/>
            </c:manualLayout>
          </c:layout>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lgn="ctr" rtl="0">
              <a:defRPr/>
            </a:pPr>
            <a:endParaRPr lang="ca-ES"/>
          </a:p>
        </c:txPr>
        <c:crossAx val="1"/>
        <c:crosses val="autoZero"/>
        <c:crossBetween val="midCat"/>
      </c:valAx>
      <c:valAx>
        <c:axId val="1"/>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title>
          <c:tx>
            <c:rich>
              <a:bodyPr/>
              <a:lstStyle/>
              <a:p>
                <a:pPr algn="ctr" rtl="0">
                  <a:defRPr/>
                </a:pPr>
                <a:r>
                  <a:rPr lang="en-US"/>
                  <a:t>log Linear ToT [ns]</a:t>
                </a:r>
              </a:p>
            </c:rich>
          </c:tx>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lgn="ctr" rtl="0">
              <a:defRPr/>
            </a:pPr>
            <a:endParaRPr lang="ca-ES"/>
          </a:p>
        </c:txPr>
        <c:crossAx val="469231824"/>
        <c:crossesAt val="0"/>
        <c:crossBetween val="midCat"/>
      </c:valAx>
      <c:valAx>
        <c:axId val="476896136"/>
        <c:scaling>
          <c:orientation val="minMax"/>
          <c:max val="5.000000000000001E-2"/>
          <c:min val="-5.000000000000001E-2"/>
        </c:scaling>
        <c:delete val="0"/>
        <c:axPos val="r"/>
        <c:title>
          <c:tx>
            <c:rich>
              <a:bodyPr/>
              <a:lstStyle/>
              <a:p>
                <a:pPr algn="ctr" rtl="0">
                  <a:defRPr/>
                </a:pPr>
                <a:r>
                  <a:rPr lang="en-US"/>
                  <a:t>Linearity Error [%]</a:t>
                </a:r>
              </a:p>
            </c:rich>
          </c:tx>
          <c:overlay val="0"/>
        </c:title>
        <c:numFmt formatCode="0.00%" sourceLinked="1"/>
        <c:majorTickMark val="out"/>
        <c:minorTickMark val="none"/>
        <c:tickLblPos val="nextTo"/>
        <c:txPr>
          <a:bodyPr/>
          <a:lstStyle/>
          <a:p>
            <a:pPr algn="ctr">
              <a:defRPr/>
            </a:pPr>
            <a:endParaRPr lang="ca-ES"/>
          </a:p>
        </c:txPr>
        <c:crossAx val="476900728"/>
        <c:crosses val="max"/>
        <c:crossBetween val="midCat"/>
        <c:minorUnit val="1.0000000000000002E-3"/>
      </c:valAx>
      <c:valAx>
        <c:axId val="476900728"/>
        <c:scaling>
          <c:logBase val="10"/>
          <c:orientation val="minMax"/>
        </c:scaling>
        <c:delete val="1"/>
        <c:axPos val="b"/>
        <c:minorGridlines/>
        <c:numFmt formatCode="General" sourceLinked="1"/>
        <c:majorTickMark val="out"/>
        <c:minorTickMark val="none"/>
        <c:tickLblPos val="nextTo"/>
        <c:crossAx val="476896136"/>
        <c:crosses val="autoZero"/>
        <c:crossBetween val="midCat"/>
      </c:valAx>
      <c:spPr>
        <a:noFill/>
        <a:ln w="25400">
          <a:noFill/>
        </a:ln>
      </c:spPr>
    </c:plotArea>
    <c:legend>
      <c:legendPos val="r"/>
      <c:layout>
        <c:manualLayout>
          <c:xMode val="edge"/>
          <c:yMode val="edge"/>
          <c:x val="0.19535576629789084"/>
          <c:y val="8.7606099389283473E-2"/>
          <c:w val="0.50249903142536834"/>
          <c:h val="9.0776628983869748E-2"/>
        </c:manualLayout>
      </c:layout>
      <c:overlay val="0"/>
      <c:spPr>
        <a:solidFill>
          <a:schemeClr val="bg1"/>
        </a:solidFill>
      </c:sp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lgn="ctr" rtl="0">
        <a:defRPr lang="en-US" sz="1200" b="0" i="0" u="none" strike="noStrike" kern="1200" baseline="0">
          <a:solidFill>
            <a:schemeClr val="tx1">
              <a:lumMod val="65000"/>
              <a:lumOff val="35000"/>
            </a:schemeClr>
          </a:solidFill>
          <a:latin typeface="+mn-lt"/>
          <a:ea typeface="+mn-ea"/>
          <a:cs typeface="+mn-cs"/>
        </a:defRPr>
      </a:pPr>
      <a:endParaRPr lang="ca-E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88101883469786"/>
          <c:y val="4.5204274685503712E-2"/>
          <c:w val="0.77153784127233072"/>
          <c:h val="0.75610140484970167"/>
        </c:manualLayout>
      </c:layout>
      <c:scatterChart>
        <c:scatterStyle val="lineMarker"/>
        <c:varyColors val="0"/>
        <c:ser>
          <c:idx val="0"/>
          <c:order val="0"/>
          <c:tx>
            <c:v>FASTIC</c:v>
          </c:tx>
          <c:spPr>
            <a:ln w="38100" cap="rnd">
              <a:solidFill>
                <a:schemeClr val="accent1"/>
              </a:solidFill>
              <a:round/>
            </a:ln>
            <a:effectLst/>
          </c:spPr>
          <c:marker>
            <c:symbol val="circle"/>
            <c:size val="9"/>
            <c:spPr>
              <a:solidFill>
                <a:schemeClr val="accent1"/>
              </a:solidFill>
              <a:ln w="38100">
                <a:solidFill>
                  <a:schemeClr val="accent1"/>
                </a:solidFill>
              </a:ln>
              <a:effectLst/>
            </c:spPr>
          </c:marker>
          <c:xVal>
            <c:numRef>
              <c:f>SPTR_Blue_newVbd!$B$4:$B$12</c:f>
              <c:numCache>
                <c:formatCode>General</c:formatCode>
                <c:ptCount val="9"/>
                <c:pt idx="0">
                  <c:v>3.961899999999992</c:v>
                </c:pt>
                <c:pt idx="1">
                  <c:v>4.961899999999992</c:v>
                </c:pt>
                <c:pt idx="2">
                  <c:v>5.961899999999992</c:v>
                </c:pt>
                <c:pt idx="3">
                  <c:v>6.961899999999992</c:v>
                </c:pt>
                <c:pt idx="4">
                  <c:v>7.961899999999992</c:v>
                </c:pt>
                <c:pt idx="5">
                  <c:v>8.9618999999999929</c:v>
                </c:pt>
                <c:pt idx="6">
                  <c:v>9.9618999999999929</c:v>
                </c:pt>
                <c:pt idx="7">
                  <c:v>10.961899999999993</c:v>
                </c:pt>
              </c:numCache>
            </c:numRef>
          </c:xVal>
          <c:yVal>
            <c:numRef>
              <c:f>SPTR_Blue_newVbd!$F$4:$F$12</c:f>
              <c:numCache>
                <c:formatCode>General</c:formatCode>
                <c:ptCount val="9"/>
                <c:pt idx="0">
                  <c:v>248.25</c:v>
                </c:pt>
                <c:pt idx="1">
                  <c:v>215.77</c:v>
                </c:pt>
                <c:pt idx="2">
                  <c:v>200.23</c:v>
                </c:pt>
                <c:pt idx="3">
                  <c:v>188.04</c:v>
                </c:pt>
                <c:pt idx="4">
                  <c:v>183.94</c:v>
                </c:pt>
                <c:pt idx="5">
                  <c:v>177.22</c:v>
                </c:pt>
                <c:pt idx="6">
                  <c:v>176.03</c:v>
                </c:pt>
                <c:pt idx="7">
                  <c:v>182.9</c:v>
                </c:pt>
                <c:pt idx="8">
                  <c:v>182.98</c:v>
                </c:pt>
              </c:numCache>
            </c:numRef>
          </c:yVal>
          <c:smooth val="0"/>
          <c:extLst>
            <c:ext xmlns:c16="http://schemas.microsoft.com/office/drawing/2014/chart" uri="{C3380CC4-5D6E-409C-BE32-E72D297353CC}">
              <c16:uniqueId val="{00000000-39DF-4A7C-B46C-B08EEFF79A25}"/>
            </c:ext>
          </c:extLst>
        </c:ser>
        <c:ser>
          <c:idx val="1"/>
          <c:order val="1"/>
          <c:tx>
            <c:v>HRFlexToT</c:v>
          </c:tx>
          <c:spPr>
            <a:ln w="38100" cap="rnd">
              <a:solidFill>
                <a:schemeClr val="accent2"/>
              </a:solidFill>
              <a:round/>
            </a:ln>
            <a:effectLst/>
          </c:spPr>
          <c:marker>
            <c:symbol val="circle"/>
            <c:size val="9"/>
            <c:spPr>
              <a:solidFill>
                <a:schemeClr val="accent2"/>
              </a:solidFill>
              <a:ln w="38100">
                <a:solidFill>
                  <a:schemeClr val="accent2"/>
                </a:solidFill>
              </a:ln>
              <a:effectLst/>
            </c:spPr>
          </c:marker>
          <c:xVal>
            <c:numRef>
              <c:f>SPTR_Blue_newVbd!$L$4:$L$11</c:f>
              <c:numCache>
                <c:formatCode>General</c:formatCode>
                <c:ptCount val="8"/>
                <c:pt idx="0">
                  <c:v>3.461899999999992</c:v>
                </c:pt>
                <c:pt idx="1">
                  <c:v>4.461899999999992</c:v>
                </c:pt>
                <c:pt idx="2">
                  <c:v>5.461899999999992</c:v>
                </c:pt>
                <c:pt idx="3">
                  <c:v>6.461899999999992</c:v>
                </c:pt>
                <c:pt idx="4">
                  <c:v>7.461899999999992</c:v>
                </c:pt>
                <c:pt idx="5">
                  <c:v>8.4618999999999929</c:v>
                </c:pt>
                <c:pt idx="6">
                  <c:v>9.4618999999999929</c:v>
                </c:pt>
                <c:pt idx="7">
                  <c:v>10.461899999999993</c:v>
                </c:pt>
              </c:numCache>
            </c:numRef>
          </c:xVal>
          <c:yVal>
            <c:numRef>
              <c:f>SPTR_Blue_newVbd!$O$4:$O$11</c:f>
              <c:numCache>
                <c:formatCode>General</c:formatCode>
                <c:ptCount val="8"/>
                <c:pt idx="0">
                  <c:v>287.08999999999997</c:v>
                </c:pt>
                <c:pt idx="1">
                  <c:v>250.68</c:v>
                </c:pt>
                <c:pt idx="2">
                  <c:v>249.5</c:v>
                </c:pt>
                <c:pt idx="3">
                  <c:v>222.82</c:v>
                </c:pt>
                <c:pt idx="4">
                  <c:v>210.96</c:v>
                </c:pt>
                <c:pt idx="5">
                  <c:v>202.5</c:v>
                </c:pt>
                <c:pt idx="6">
                  <c:v>207.61</c:v>
                </c:pt>
                <c:pt idx="7">
                  <c:v>208.57</c:v>
                </c:pt>
              </c:numCache>
            </c:numRef>
          </c:yVal>
          <c:smooth val="0"/>
          <c:extLst>
            <c:ext xmlns:c16="http://schemas.microsoft.com/office/drawing/2014/chart" uri="{C3380CC4-5D6E-409C-BE32-E72D297353CC}">
              <c16:uniqueId val="{00000001-39DF-4A7C-B46C-B08EEFF79A25}"/>
            </c:ext>
          </c:extLst>
        </c:ser>
        <c:dLbls>
          <c:showLegendKey val="0"/>
          <c:showVal val="0"/>
          <c:showCatName val="0"/>
          <c:showSerName val="0"/>
          <c:showPercent val="0"/>
          <c:showBubbleSize val="0"/>
        </c:dLbls>
        <c:axId val="873435616"/>
        <c:axId val="873432704"/>
      </c:scatterChart>
      <c:valAx>
        <c:axId val="873435616"/>
        <c:scaling>
          <c:orientation val="minMax"/>
          <c:max val="12"/>
          <c:min val="3"/>
        </c:scaling>
        <c:delete val="0"/>
        <c:axPos val="b"/>
        <c:title>
          <c:tx>
            <c:rich>
              <a:bodyPr rot="0" spcFirstLastPara="1" vertOverflow="ellipsis" vert="horz" wrap="square" anchor="ctr" anchorCtr="1"/>
              <a:lstStyle/>
              <a:p>
                <a:pPr>
                  <a:defRPr lang="en-US" sz="2000" b="0" i="0" u="none" strike="noStrike" kern="1200" baseline="0">
                    <a:solidFill>
                      <a:schemeClr val="tx1"/>
                    </a:solidFill>
                    <a:latin typeface="Maiandra GD" panose="020E0502030308020204" pitchFamily="34" charset="0"/>
                    <a:ea typeface="+mn-ea"/>
                    <a:cs typeface="+mn-cs"/>
                  </a:defRPr>
                </a:pPr>
                <a:r>
                  <a:rPr lang="es-ES"/>
                  <a:t>Over-voltage [V]</a:t>
                </a:r>
              </a:p>
            </c:rich>
          </c:tx>
          <c:overlay val="0"/>
          <c:spPr>
            <a:noFill/>
            <a:ln>
              <a:noFill/>
            </a:ln>
            <a:effectLst/>
          </c:spPr>
          <c:txPr>
            <a:bodyPr rot="0" spcFirstLastPara="1" vertOverflow="ellipsis" vert="horz" wrap="square" anchor="ctr" anchorCtr="1"/>
            <a:lstStyle/>
            <a:p>
              <a:pPr>
                <a:defRPr lang="en-US" sz="2000" b="0" i="0" u="none" strike="noStrike" kern="1200" baseline="0">
                  <a:solidFill>
                    <a:schemeClr val="tx1"/>
                  </a:solidFill>
                  <a:latin typeface="Maiandra GD" panose="020E0502030308020204" pitchFamily="34" charset="0"/>
                  <a:ea typeface="+mn-ea"/>
                  <a:cs typeface="+mn-cs"/>
                </a:defRPr>
              </a:pPr>
              <a:endParaRPr lang="ca-ES"/>
            </a:p>
          </c:txPr>
        </c:title>
        <c:numFmt formatCode="General" sourceLinked="0"/>
        <c:majorTickMark val="out"/>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000" b="0" i="0" u="none" strike="noStrike" kern="1200" baseline="0">
                <a:solidFill>
                  <a:schemeClr val="tx1"/>
                </a:solidFill>
                <a:latin typeface="Maiandra GD" panose="020E0502030308020204" pitchFamily="34" charset="0"/>
                <a:ea typeface="+mn-ea"/>
                <a:cs typeface="+mn-cs"/>
              </a:defRPr>
            </a:pPr>
            <a:endParaRPr lang="ca-ES"/>
          </a:p>
        </c:txPr>
        <c:crossAx val="873432704"/>
        <c:crosses val="autoZero"/>
        <c:crossBetween val="midCat"/>
        <c:majorUnit val="1"/>
      </c:valAx>
      <c:valAx>
        <c:axId val="873432704"/>
        <c:scaling>
          <c:orientation val="minMax"/>
          <c:max val="300"/>
          <c:min val="1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2000" b="0" i="0" u="none" strike="noStrike" kern="1200" baseline="0">
                    <a:solidFill>
                      <a:schemeClr val="tx1"/>
                    </a:solidFill>
                    <a:latin typeface="Maiandra GD" panose="020E0502030308020204" pitchFamily="34" charset="0"/>
                    <a:ea typeface="+mn-ea"/>
                    <a:cs typeface="+mn-cs"/>
                  </a:defRPr>
                </a:pPr>
                <a:r>
                  <a:rPr lang="es-ES"/>
                  <a:t>FWHM G+E [ps]</a:t>
                </a:r>
              </a:p>
            </c:rich>
          </c:tx>
          <c:overlay val="0"/>
          <c:spPr>
            <a:noFill/>
            <a:ln>
              <a:noFill/>
            </a:ln>
            <a:effectLst/>
          </c:spPr>
          <c:txPr>
            <a:bodyPr rot="-5400000" spcFirstLastPara="1" vertOverflow="ellipsis" vert="horz" wrap="square" anchor="ctr" anchorCtr="1"/>
            <a:lstStyle/>
            <a:p>
              <a:pPr>
                <a:defRPr lang="en-US" sz="2000" b="0" i="0" u="none" strike="noStrike" kern="1200" baseline="0">
                  <a:solidFill>
                    <a:schemeClr val="tx1"/>
                  </a:solidFill>
                  <a:latin typeface="Maiandra GD" panose="020E0502030308020204" pitchFamily="34" charset="0"/>
                  <a:ea typeface="+mn-ea"/>
                  <a:cs typeface="+mn-cs"/>
                </a:defRPr>
              </a:pPr>
              <a:endParaRPr lang="ca-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tx1"/>
                </a:solidFill>
                <a:latin typeface="Maiandra GD" panose="020E0502030308020204" pitchFamily="34" charset="0"/>
                <a:ea typeface="+mn-ea"/>
                <a:cs typeface="+mn-cs"/>
              </a:defRPr>
            </a:pPr>
            <a:endParaRPr lang="ca-ES"/>
          </a:p>
        </c:txPr>
        <c:crossAx val="873435616"/>
        <c:crosses val="autoZero"/>
        <c:crossBetween val="midCat"/>
      </c:valAx>
      <c:spPr>
        <a:noFill/>
        <a:ln>
          <a:noFill/>
        </a:ln>
        <a:effectLst/>
      </c:spPr>
    </c:plotArea>
    <c:legend>
      <c:legendPos val="r"/>
      <c:layout>
        <c:manualLayout>
          <c:xMode val="edge"/>
          <c:yMode val="edge"/>
          <c:x val="0.53861920890360193"/>
          <c:y val="0.13133813855279866"/>
          <c:w val="0.3039929124175354"/>
          <c:h val="0.1761469490501025"/>
        </c:manualLayout>
      </c:layout>
      <c:overlay val="0"/>
      <c:spPr>
        <a:noFill/>
        <a:ln w="28575">
          <a:solidFill>
            <a:schemeClr val="accent6">
              <a:lumMod val="75000"/>
            </a:schemeClr>
          </a:solidFill>
        </a:ln>
        <a:effectLst/>
      </c:spPr>
      <c:txPr>
        <a:bodyPr rot="0" spcFirstLastPara="1" vertOverflow="ellipsis" vert="horz" wrap="square" anchor="ctr" anchorCtr="1"/>
        <a:lstStyle/>
        <a:p>
          <a:pPr>
            <a:defRPr lang="en-US" sz="2000" b="0" i="0" u="none" strike="noStrike" kern="1200" baseline="0">
              <a:solidFill>
                <a:schemeClr val="tx1"/>
              </a:solidFill>
              <a:latin typeface="Maiandra GD" panose="020E0502030308020204" pitchFamily="34" charset="0"/>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2000" b="0" i="0" u="none" strike="noStrike" kern="1200" baseline="0">
          <a:solidFill>
            <a:schemeClr val="tx1"/>
          </a:solidFill>
          <a:latin typeface="Maiandra GD" panose="020E0502030308020204" pitchFamily="34" charset="0"/>
          <a:ea typeface="+mn-ea"/>
          <a:cs typeface="+mn-cs"/>
        </a:defRPr>
      </a:pPr>
      <a:endParaRPr lang="ca-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0.15493</cdr:x>
      <cdr:y>0.21017</cdr:y>
    </cdr:from>
    <cdr:to>
      <cdr:x>0.85211</cdr:x>
      <cdr:y>0.67805</cdr:y>
    </cdr:to>
    <cdr:sp macro="" textlink="">
      <cdr:nvSpPr>
        <cdr:cNvPr id="2" name="Rectángulo 1">
          <a:extLst xmlns:a="http://schemas.openxmlformats.org/drawingml/2006/main">
            <a:ext uri="{FF2B5EF4-FFF2-40B4-BE49-F238E27FC236}">
              <a16:creationId xmlns:a16="http://schemas.microsoft.com/office/drawing/2014/main" id="{0CE47ED5-44D5-4D2B-BE67-3001C2951902}"/>
            </a:ext>
          </a:extLst>
        </cdr:cNvPr>
        <cdr:cNvSpPr/>
      </cdr:nvSpPr>
      <cdr:spPr>
        <a:xfrm xmlns:a="http://schemas.openxmlformats.org/drawingml/2006/main">
          <a:off x="838215" y="552627"/>
          <a:ext cx="3771901" cy="1230257"/>
        </a:xfrm>
        <a:prstGeom xmlns:a="http://schemas.openxmlformats.org/drawingml/2006/main" prst="rect">
          <a:avLst/>
        </a:prstGeom>
        <a:solidFill xmlns:a="http://schemas.openxmlformats.org/drawingml/2006/main">
          <a:schemeClr val="accent1">
            <a:alpha val="12000"/>
          </a:schemeClr>
        </a:solidFill>
        <a:ln xmlns:a="http://schemas.openxmlformats.org/drawingml/2006/main">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0.82659</cdr:x>
      <cdr:y>0.84963</cdr:y>
    </cdr:from>
    <cdr:to>
      <cdr:x>0.90553</cdr:x>
      <cdr:y>0.9522</cdr:y>
    </cdr:to>
    <cdr:sp macro="" textlink="">
      <cdr:nvSpPr>
        <cdr:cNvPr id="3" name="CuadroTexto 2">
          <a:extLst xmlns:a="http://schemas.openxmlformats.org/drawingml/2006/main">
            <a:ext uri="{FF2B5EF4-FFF2-40B4-BE49-F238E27FC236}">
              <a16:creationId xmlns:a16="http://schemas.microsoft.com/office/drawing/2014/main" id="{F1688DCA-1D6A-43F4-A7CA-4E735C350546}"/>
            </a:ext>
          </a:extLst>
        </cdr:cNvPr>
        <cdr:cNvSpPr txBox="1"/>
      </cdr:nvSpPr>
      <cdr:spPr>
        <a:xfrm xmlns:a="http://schemas.openxmlformats.org/drawingml/2006/main">
          <a:off x="3448739" y="1799569"/>
          <a:ext cx="329359" cy="217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900">
              <a:solidFill>
                <a:schemeClr val="tx1">
                  <a:lumMod val="65000"/>
                  <a:lumOff val="35000"/>
                </a:schemeClr>
              </a:solidFill>
            </a:rPr>
            <a:t>20</a:t>
          </a:r>
          <a:endParaRPr lang="es-ES" sz="1100">
            <a:solidFill>
              <a:schemeClr val="tx1">
                <a:lumMod val="65000"/>
                <a:lumOff val="3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1" y="1"/>
            <a:ext cx="4435475" cy="354013"/>
          </a:xfrm>
          <a:prstGeom prst="rect">
            <a:avLst/>
          </a:prstGeom>
          <a:noFill/>
          <a:ln w="9525">
            <a:noFill/>
            <a:miter lim="800000"/>
            <a:headEnd/>
            <a:tailEnd/>
          </a:ln>
          <a:effectLst/>
        </p:spPr>
        <p:txBody>
          <a:bodyPr vert="horz" wrap="square" lIns="95048" tIns="47525" rIns="95048" bIns="47525" numCol="1" anchor="t" anchorCtr="0" compatLnSpc="1">
            <a:prstTxWarp prst="textNoShape">
              <a:avLst/>
            </a:prstTxWarp>
          </a:bodyPr>
          <a:lstStyle>
            <a:lvl1pPr defTabSz="950897">
              <a:lnSpc>
                <a:spcPct val="100000"/>
              </a:lnSpc>
              <a:spcBef>
                <a:spcPct val="0"/>
              </a:spcBef>
              <a:buFontTx/>
              <a:buNone/>
              <a:defRPr sz="1200" b="0">
                <a:solidFill>
                  <a:schemeClr val="tx1"/>
                </a:solidFill>
                <a:latin typeface="Times New Roman" pitchFamily="18" charset="0"/>
              </a:defRPr>
            </a:lvl1pPr>
          </a:lstStyle>
          <a:p>
            <a:pPr>
              <a:defRPr/>
            </a:pPr>
            <a:endParaRPr lang="en-GB"/>
          </a:p>
        </p:txBody>
      </p:sp>
      <p:sp>
        <p:nvSpPr>
          <p:cNvPr id="57347" name="Rectangle 3"/>
          <p:cNvSpPr>
            <a:spLocks noGrp="1" noChangeArrowheads="1"/>
          </p:cNvSpPr>
          <p:nvPr>
            <p:ph type="dt" sz="quarter" idx="1"/>
          </p:nvPr>
        </p:nvSpPr>
        <p:spPr bwMode="auto">
          <a:xfrm>
            <a:off x="5799140" y="1"/>
            <a:ext cx="4435475" cy="354013"/>
          </a:xfrm>
          <a:prstGeom prst="rect">
            <a:avLst/>
          </a:prstGeom>
          <a:noFill/>
          <a:ln w="9525">
            <a:noFill/>
            <a:miter lim="800000"/>
            <a:headEnd/>
            <a:tailEnd/>
          </a:ln>
          <a:effectLst/>
        </p:spPr>
        <p:txBody>
          <a:bodyPr vert="horz" wrap="square" lIns="95048" tIns="47525" rIns="95048" bIns="47525" numCol="1" anchor="t" anchorCtr="0" compatLnSpc="1">
            <a:prstTxWarp prst="textNoShape">
              <a:avLst/>
            </a:prstTxWarp>
          </a:bodyPr>
          <a:lstStyle>
            <a:lvl1pPr algn="r" defTabSz="950897">
              <a:lnSpc>
                <a:spcPct val="100000"/>
              </a:lnSpc>
              <a:spcBef>
                <a:spcPct val="0"/>
              </a:spcBef>
              <a:buFontTx/>
              <a:buNone/>
              <a:defRPr sz="1200" b="0">
                <a:solidFill>
                  <a:schemeClr val="tx1"/>
                </a:solidFill>
                <a:latin typeface="Times New Roman" pitchFamily="18" charset="0"/>
              </a:defRPr>
            </a:lvl1pPr>
          </a:lstStyle>
          <a:p>
            <a:pPr>
              <a:defRPr/>
            </a:pPr>
            <a:endParaRPr lang="en-GB"/>
          </a:p>
        </p:txBody>
      </p:sp>
      <p:sp>
        <p:nvSpPr>
          <p:cNvPr id="57348" name="Rectangle 4"/>
          <p:cNvSpPr>
            <a:spLocks noGrp="1" noChangeArrowheads="1"/>
          </p:cNvSpPr>
          <p:nvPr>
            <p:ph type="ftr" sz="quarter" idx="2"/>
          </p:nvPr>
        </p:nvSpPr>
        <p:spPr bwMode="auto">
          <a:xfrm>
            <a:off x="1" y="6745289"/>
            <a:ext cx="4435475" cy="354012"/>
          </a:xfrm>
          <a:prstGeom prst="rect">
            <a:avLst/>
          </a:prstGeom>
          <a:noFill/>
          <a:ln w="9525">
            <a:noFill/>
            <a:miter lim="800000"/>
            <a:headEnd/>
            <a:tailEnd/>
          </a:ln>
          <a:effectLst/>
        </p:spPr>
        <p:txBody>
          <a:bodyPr vert="horz" wrap="square" lIns="95048" tIns="47525" rIns="95048" bIns="47525" numCol="1" anchor="b" anchorCtr="0" compatLnSpc="1">
            <a:prstTxWarp prst="textNoShape">
              <a:avLst/>
            </a:prstTxWarp>
          </a:bodyPr>
          <a:lstStyle>
            <a:lvl1pPr defTabSz="950897">
              <a:lnSpc>
                <a:spcPct val="100000"/>
              </a:lnSpc>
              <a:spcBef>
                <a:spcPct val="0"/>
              </a:spcBef>
              <a:buFontTx/>
              <a:buNone/>
              <a:defRPr sz="1200" b="0">
                <a:solidFill>
                  <a:schemeClr val="tx1"/>
                </a:solidFill>
                <a:latin typeface="Times New Roman" pitchFamily="18" charset="0"/>
              </a:defRPr>
            </a:lvl1pPr>
          </a:lstStyle>
          <a:p>
            <a:pPr>
              <a:defRPr/>
            </a:pPr>
            <a:endParaRPr lang="en-GB"/>
          </a:p>
        </p:txBody>
      </p:sp>
      <p:sp>
        <p:nvSpPr>
          <p:cNvPr id="57349" name="Rectangle 5"/>
          <p:cNvSpPr>
            <a:spLocks noGrp="1" noChangeArrowheads="1"/>
          </p:cNvSpPr>
          <p:nvPr>
            <p:ph type="sldNum" sz="quarter" idx="3"/>
          </p:nvPr>
        </p:nvSpPr>
        <p:spPr bwMode="auto">
          <a:xfrm>
            <a:off x="5799140" y="6745289"/>
            <a:ext cx="4435475" cy="354012"/>
          </a:xfrm>
          <a:prstGeom prst="rect">
            <a:avLst/>
          </a:prstGeom>
          <a:noFill/>
          <a:ln w="9525">
            <a:noFill/>
            <a:miter lim="800000"/>
            <a:headEnd/>
            <a:tailEnd/>
          </a:ln>
          <a:effectLst/>
        </p:spPr>
        <p:txBody>
          <a:bodyPr vert="horz" wrap="square" lIns="95048" tIns="47525" rIns="95048" bIns="47525" numCol="1" anchor="b" anchorCtr="0" compatLnSpc="1">
            <a:prstTxWarp prst="textNoShape">
              <a:avLst/>
            </a:prstTxWarp>
          </a:bodyPr>
          <a:lstStyle>
            <a:lvl1pPr algn="r" defTabSz="950897">
              <a:lnSpc>
                <a:spcPct val="100000"/>
              </a:lnSpc>
              <a:spcBef>
                <a:spcPct val="0"/>
              </a:spcBef>
              <a:buFontTx/>
              <a:buNone/>
              <a:defRPr sz="1200" b="0">
                <a:solidFill>
                  <a:schemeClr val="tx1"/>
                </a:solidFill>
                <a:latin typeface="Times New Roman" pitchFamily="18" charset="0"/>
              </a:defRPr>
            </a:lvl1pPr>
          </a:lstStyle>
          <a:p>
            <a:pPr>
              <a:defRPr/>
            </a:pPr>
            <a:fld id="{835550BD-2A56-48DE-BD00-2AF60EE2E266}" type="slidenum">
              <a:rPr lang="en-GB"/>
              <a:pPr>
                <a:defRPr/>
              </a:pPr>
              <a:t>‹#›</a:t>
            </a:fld>
            <a:endParaRPr lang="en-GB"/>
          </a:p>
        </p:txBody>
      </p:sp>
    </p:spTree>
    <p:extLst>
      <p:ext uri="{BB962C8B-B14F-4D97-AF65-F5344CB8AC3E}">
        <p14:creationId xmlns:p14="http://schemas.microsoft.com/office/powerpoint/2010/main" val="65050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1"/>
            <a:ext cx="4435475" cy="354013"/>
          </a:xfrm>
          <a:prstGeom prst="rect">
            <a:avLst/>
          </a:prstGeom>
          <a:noFill/>
          <a:ln w="9525">
            <a:noFill/>
            <a:miter lim="800000"/>
            <a:headEnd/>
            <a:tailEnd/>
          </a:ln>
          <a:effectLst/>
        </p:spPr>
        <p:txBody>
          <a:bodyPr vert="horz" wrap="square" lIns="95048" tIns="47525" rIns="95048" bIns="47525" numCol="1" anchor="t" anchorCtr="0" compatLnSpc="1">
            <a:prstTxWarp prst="textNoShape">
              <a:avLst/>
            </a:prstTxWarp>
          </a:bodyPr>
          <a:lstStyle>
            <a:lvl1pPr defTabSz="950897">
              <a:lnSpc>
                <a:spcPct val="100000"/>
              </a:lnSpc>
              <a:spcBef>
                <a:spcPct val="0"/>
              </a:spcBef>
              <a:buFontTx/>
              <a:buNone/>
              <a:defRPr sz="1200" b="0">
                <a:solidFill>
                  <a:schemeClr val="tx1"/>
                </a:solidFill>
                <a:latin typeface="Times New Roman" pitchFamily="18" charset="0"/>
              </a:defRPr>
            </a:lvl1pPr>
          </a:lstStyle>
          <a:p>
            <a:pPr>
              <a:defRPr/>
            </a:pPr>
            <a:endParaRPr lang="en-GB"/>
          </a:p>
        </p:txBody>
      </p:sp>
      <p:sp>
        <p:nvSpPr>
          <p:cNvPr id="6147" name="Rectangle 3"/>
          <p:cNvSpPr>
            <a:spLocks noGrp="1" noChangeArrowheads="1"/>
          </p:cNvSpPr>
          <p:nvPr>
            <p:ph type="dt" idx="1"/>
          </p:nvPr>
        </p:nvSpPr>
        <p:spPr bwMode="auto">
          <a:xfrm>
            <a:off x="5799140" y="1"/>
            <a:ext cx="4435475" cy="354013"/>
          </a:xfrm>
          <a:prstGeom prst="rect">
            <a:avLst/>
          </a:prstGeom>
          <a:noFill/>
          <a:ln w="9525">
            <a:noFill/>
            <a:miter lim="800000"/>
            <a:headEnd/>
            <a:tailEnd/>
          </a:ln>
          <a:effectLst/>
        </p:spPr>
        <p:txBody>
          <a:bodyPr vert="horz" wrap="square" lIns="95048" tIns="47525" rIns="95048" bIns="47525" numCol="1" anchor="t" anchorCtr="0" compatLnSpc="1">
            <a:prstTxWarp prst="textNoShape">
              <a:avLst/>
            </a:prstTxWarp>
          </a:bodyPr>
          <a:lstStyle>
            <a:lvl1pPr algn="r" defTabSz="950897">
              <a:lnSpc>
                <a:spcPct val="100000"/>
              </a:lnSpc>
              <a:spcBef>
                <a:spcPct val="0"/>
              </a:spcBef>
              <a:buFontTx/>
              <a:buNone/>
              <a:defRPr sz="1200" b="0">
                <a:solidFill>
                  <a:schemeClr val="tx1"/>
                </a:solidFill>
                <a:latin typeface="Times New Roman" pitchFamily="18" charset="0"/>
              </a:defRPr>
            </a:lvl1pPr>
          </a:lstStyle>
          <a:p>
            <a:pPr>
              <a:defRPr/>
            </a:pPr>
            <a:endParaRPr lang="en-GB"/>
          </a:p>
        </p:txBody>
      </p:sp>
      <p:sp>
        <p:nvSpPr>
          <p:cNvPr id="33796" name="Rectangle 4"/>
          <p:cNvSpPr>
            <a:spLocks noGrp="1" noRot="1" noChangeAspect="1" noChangeArrowheads="1" noTextEdit="1"/>
          </p:cNvSpPr>
          <p:nvPr>
            <p:ph type="sldImg" idx="2"/>
          </p:nvPr>
        </p:nvSpPr>
        <p:spPr bwMode="auto">
          <a:xfrm>
            <a:off x="2752725" y="533400"/>
            <a:ext cx="4732338" cy="2662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1363663" y="3371849"/>
            <a:ext cx="7507287" cy="3194050"/>
          </a:xfrm>
          <a:prstGeom prst="rect">
            <a:avLst/>
          </a:prstGeom>
          <a:noFill/>
          <a:ln w="9525">
            <a:noFill/>
            <a:miter lim="800000"/>
            <a:headEnd/>
            <a:tailEnd/>
          </a:ln>
          <a:effectLst/>
        </p:spPr>
        <p:txBody>
          <a:bodyPr vert="horz" wrap="square" lIns="95048" tIns="47525" rIns="95048" bIns="47525" numCol="1" anchor="t" anchorCtr="0" compatLnSpc="1">
            <a:prstTxWarp prst="textNoShape">
              <a:avLst/>
            </a:prstTxWarp>
          </a:bodyPr>
          <a:lstStyle/>
          <a:p>
            <a:pPr lvl="0"/>
            <a:r>
              <a:rPr lang="en-GB" noProof="0"/>
              <a:t>Haga clic para modificar el estilo de texto del patrón</a:t>
            </a:r>
          </a:p>
          <a:p>
            <a:pPr lvl="1"/>
            <a:r>
              <a:rPr lang="en-GB" noProof="0"/>
              <a:t>Segundo nivel</a:t>
            </a:r>
          </a:p>
          <a:p>
            <a:pPr lvl="2"/>
            <a:r>
              <a:rPr lang="en-GB" noProof="0"/>
              <a:t>Tercer nivel</a:t>
            </a:r>
          </a:p>
          <a:p>
            <a:pPr lvl="3"/>
            <a:r>
              <a:rPr lang="en-GB" noProof="0"/>
              <a:t>Cuarto nivel</a:t>
            </a:r>
          </a:p>
          <a:p>
            <a:pPr lvl="4"/>
            <a:r>
              <a:rPr lang="en-GB" noProof="0"/>
              <a:t>Quinto nivel</a:t>
            </a:r>
          </a:p>
        </p:txBody>
      </p:sp>
      <p:sp>
        <p:nvSpPr>
          <p:cNvPr id="6150" name="Rectangle 6"/>
          <p:cNvSpPr>
            <a:spLocks noGrp="1" noChangeArrowheads="1"/>
          </p:cNvSpPr>
          <p:nvPr>
            <p:ph type="ftr" sz="quarter" idx="4"/>
          </p:nvPr>
        </p:nvSpPr>
        <p:spPr bwMode="auto">
          <a:xfrm>
            <a:off x="1" y="6745289"/>
            <a:ext cx="4435475" cy="354012"/>
          </a:xfrm>
          <a:prstGeom prst="rect">
            <a:avLst/>
          </a:prstGeom>
          <a:noFill/>
          <a:ln w="9525">
            <a:noFill/>
            <a:miter lim="800000"/>
            <a:headEnd/>
            <a:tailEnd/>
          </a:ln>
          <a:effectLst/>
        </p:spPr>
        <p:txBody>
          <a:bodyPr vert="horz" wrap="square" lIns="95048" tIns="47525" rIns="95048" bIns="47525" numCol="1" anchor="b" anchorCtr="0" compatLnSpc="1">
            <a:prstTxWarp prst="textNoShape">
              <a:avLst/>
            </a:prstTxWarp>
          </a:bodyPr>
          <a:lstStyle>
            <a:lvl1pPr defTabSz="950897">
              <a:lnSpc>
                <a:spcPct val="100000"/>
              </a:lnSpc>
              <a:spcBef>
                <a:spcPct val="0"/>
              </a:spcBef>
              <a:buFontTx/>
              <a:buNone/>
              <a:defRPr sz="1200" b="0">
                <a:solidFill>
                  <a:schemeClr val="tx1"/>
                </a:solidFill>
                <a:latin typeface="Times New Roman" pitchFamily="18" charset="0"/>
              </a:defRPr>
            </a:lvl1pPr>
          </a:lstStyle>
          <a:p>
            <a:pPr>
              <a:defRPr/>
            </a:pPr>
            <a:endParaRPr lang="en-GB"/>
          </a:p>
        </p:txBody>
      </p:sp>
      <p:sp>
        <p:nvSpPr>
          <p:cNvPr id="6151" name="Rectangle 7"/>
          <p:cNvSpPr>
            <a:spLocks noGrp="1" noChangeArrowheads="1"/>
          </p:cNvSpPr>
          <p:nvPr>
            <p:ph type="sldNum" sz="quarter" idx="5"/>
          </p:nvPr>
        </p:nvSpPr>
        <p:spPr bwMode="auto">
          <a:xfrm>
            <a:off x="5799140" y="6745289"/>
            <a:ext cx="4435475" cy="354012"/>
          </a:xfrm>
          <a:prstGeom prst="rect">
            <a:avLst/>
          </a:prstGeom>
          <a:noFill/>
          <a:ln w="9525">
            <a:noFill/>
            <a:miter lim="800000"/>
            <a:headEnd/>
            <a:tailEnd/>
          </a:ln>
          <a:effectLst/>
        </p:spPr>
        <p:txBody>
          <a:bodyPr vert="horz" wrap="square" lIns="95048" tIns="47525" rIns="95048" bIns="47525" numCol="1" anchor="b" anchorCtr="0" compatLnSpc="1">
            <a:prstTxWarp prst="textNoShape">
              <a:avLst/>
            </a:prstTxWarp>
          </a:bodyPr>
          <a:lstStyle>
            <a:lvl1pPr algn="r" defTabSz="950897">
              <a:lnSpc>
                <a:spcPct val="100000"/>
              </a:lnSpc>
              <a:spcBef>
                <a:spcPct val="0"/>
              </a:spcBef>
              <a:buFontTx/>
              <a:buNone/>
              <a:defRPr sz="1200" b="0">
                <a:solidFill>
                  <a:schemeClr val="tx1"/>
                </a:solidFill>
                <a:latin typeface="Times New Roman" pitchFamily="18" charset="0"/>
              </a:defRPr>
            </a:lvl1pPr>
          </a:lstStyle>
          <a:p>
            <a:pPr>
              <a:defRPr/>
            </a:pPr>
            <a:fld id="{94236D72-6696-407D-811B-DD716750105F}" type="slidenum">
              <a:rPr lang="en-GB"/>
              <a:pPr>
                <a:defRPr/>
              </a:pPr>
              <a:t>‹#›</a:t>
            </a:fld>
            <a:endParaRPr lang="en-GB"/>
          </a:p>
        </p:txBody>
      </p:sp>
    </p:spTree>
    <p:extLst>
      <p:ext uri="{BB962C8B-B14F-4D97-AF65-F5344CB8AC3E}">
        <p14:creationId xmlns:p14="http://schemas.microsoft.com/office/powerpoint/2010/main" val="6238298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id="{3EE6E5E4-E0F4-4404-85DA-A17BA0D69FD6}"/>
              </a:ext>
            </a:extLst>
          </p:cNvPr>
          <p:cNvSpPr>
            <a:spLocks noGrp="1"/>
          </p:cNvSpPr>
          <p:nvPr>
            <p:ph type="body" idx="1"/>
          </p:nvPr>
        </p:nvSpPr>
        <p:spPr/>
        <p:txBody>
          <a:bodyPr/>
          <a:lstStyle/>
          <a:p>
            <a:r>
              <a:rPr lang="es-ES" dirty="0" err="1"/>
              <a:t>This</a:t>
            </a:r>
            <a:r>
              <a:rPr lang="es-ES" dirty="0"/>
              <a:t> </a:t>
            </a:r>
            <a:r>
              <a:rPr lang="es-ES" dirty="0" err="1"/>
              <a:t>work</a:t>
            </a:r>
            <a:r>
              <a:rPr lang="es-ES" dirty="0"/>
              <a:t> </a:t>
            </a:r>
            <a:r>
              <a:rPr lang="es-ES" dirty="0" err="1"/>
              <a:t>is</a:t>
            </a:r>
            <a:r>
              <a:rPr lang="es-ES" dirty="0"/>
              <a:t> </a:t>
            </a:r>
            <a:r>
              <a:rPr lang="es-ES" dirty="0" err="1"/>
              <a:t>being</a:t>
            </a:r>
            <a:r>
              <a:rPr lang="es-ES" dirty="0"/>
              <a:t> done in </a:t>
            </a:r>
            <a:r>
              <a:rPr lang="es-ES" dirty="0" err="1"/>
              <a:t>collaboration</a:t>
            </a:r>
            <a:r>
              <a:rPr lang="es-ES" dirty="0"/>
              <a:t> </a:t>
            </a:r>
            <a:r>
              <a:rPr lang="es-ES" dirty="0" err="1"/>
              <a:t>between</a:t>
            </a:r>
            <a:r>
              <a:rPr lang="es-ES" dirty="0"/>
              <a:t> </a:t>
            </a:r>
            <a:r>
              <a:rPr lang="es-ES" dirty="0" err="1"/>
              <a:t>Institute</a:t>
            </a:r>
            <a:r>
              <a:rPr lang="es-ES" dirty="0"/>
              <a:t> </a:t>
            </a:r>
            <a:r>
              <a:rPr lang="es-ES" dirty="0" err="1"/>
              <a:t>of</a:t>
            </a:r>
            <a:r>
              <a:rPr lang="es-ES" dirty="0"/>
              <a:t> </a:t>
            </a:r>
            <a:r>
              <a:rPr lang="es-ES" dirty="0" err="1"/>
              <a:t>Science</a:t>
            </a:r>
            <a:r>
              <a:rPr lang="es-ES" dirty="0"/>
              <a:t> Cosmos (</a:t>
            </a:r>
            <a:r>
              <a:rPr lang="es-ES" dirty="0" err="1"/>
              <a:t>University</a:t>
            </a:r>
            <a:r>
              <a:rPr lang="es-ES" dirty="0"/>
              <a:t> </a:t>
            </a:r>
            <a:r>
              <a:rPr lang="es-ES" dirty="0" err="1"/>
              <a:t>of</a:t>
            </a:r>
            <a:r>
              <a:rPr lang="es-ES" dirty="0"/>
              <a:t> Barcelona) and CERN </a:t>
            </a:r>
            <a:r>
              <a:rPr lang="es-ES" dirty="0" err="1"/>
              <a:t>Microelectronics</a:t>
            </a:r>
            <a:r>
              <a:rPr lang="es-ES" dirty="0"/>
              <a:t> </a:t>
            </a:r>
            <a:r>
              <a:rPr lang="es-ES" dirty="0" err="1"/>
              <a:t>section</a:t>
            </a:r>
            <a:r>
              <a:rPr lang="es-ES" dirty="0"/>
              <a:t>.</a:t>
            </a:r>
          </a:p>
        </p:txBody>
      </p:sp>
    </p:spTree>
    <p:extLst>
      <p:ext uri="{BB962C8B-B14F-4D97-AF65-F5344CB8AC3E}">
        <p14:creationId xmlns:p14="http://schemas.microsoft.com/office/powerpoint/2010/main" val="139527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This is an overview of the TDC building blocks</a:t>
            </a:r>
          </a:p>
        </p:txBody>
      </p:sp>
      <p:sp>
        <p:nvSpPr>
          <p:cNvPr id="4" name="Slide Number Placeholder 3"/>
          <p:cNvSpPr>
            <a:spLocks noGrp="1"/>
          </p:cNvSpPr>
          <p:nvPr>
            <p:ph type="sldNum" sz="quarter" idx="5"/>
          </p:nvPr>
        </p:nvSpPr>
        <p:spPr/>
        <p:txBody>
          <a:bodyPr/>
          <a:lstStyle/>
          <a:p>
            <a:fld id="{0BD64A6B-10C5-4BF1-9CB9-8B539A1F823F}" type="slidenum">
              <a:rPr lang="en-US" smtClean="0"/>
              <a:t>10</a:t>
            </a:fld>
            <a:endParaRPr lang="en-US"/>
          </a:p>
        </p:txBody>
      </p:sp>
    </p:spTree>
    <p:extLst>
      <p:ext uri="{BB962C8B-B14F-4D97-AF65-F5344CB8AC3E}">
        <p14:creationId xmlns:p14="http://schemas.microsoft.com/office/powerpoint/2010/main" val="189405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Let’s start by the PLL…</a:t>
            </a:r>
          </a:p>
        </p:txBody>
      </p:sp>
      <p:sp>
        <p:nvSpPr>
          <p:cNvPr id="4" name="Slide Number Placeholder 3"/>
          <p:cNvSpPr>
            <a:spLocks noGrp="1"/>
          </p:cNvSpPr>
          <p:nvPr>
            <p:ph type="sldNum" sz="quarter" idx="5"/>
          </p:nvPr>
        </p:nvSpPr>
        <p:spPr/>
        <p:txBody>
          <a:bodyPr/>
          <a:lstStyle/>
          <a:p>
            <a:fld id="{0BD64A6B-10C5-4BF1-9CB9-8B539A1F823F}" type="slidenum">
              <a:rPr lang="en-US" smtClean="0"/>
              <a:t>11</a:t>
            </a:fld>
            <a:endParaRPr lang="en-US"/>
          </a:p>
        </p:txBody>
      </p:sp>
    </p:spTree>
    <p:extLst>
      <p:ext uri="{BB962C8B-B14F-4D97-AF65-F5344CB8AC3E}">
        <p14:creationId xmlns:p14="http://schemas.microsoft.com/office/powerpoint/2010/main" val="218647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PLL multiplies by 32 the 40 MHz reference clock. The 16 oscillator stages provides a time bin better than 25 ps.</a:t>
            </a:r>
          </a:p>
          <a:p>
            <a:r>
              <a:rPr lang="en-US" dirty="0"/>
              <a:t>The design is Radiation Hard since this IP block will be reused in future Radiation Hard ASICs</a:t>
            </a:r>
          </a:p>
        </p:txBody>
      </p:sp>
      <p:sp>
        <p:nvSpPr>
          <p:cNvPr id="4" name="Slide Number Placeholder 3"/>
          <p:cNvSpPr>
            <a:spLocks noGrp="1"/>
          </p:cNvSpPr>
          <p:nvPr>
            <p:ph type="sldNum" sz="quarter" idx="5"/>
          </p:nvPr>
        </p:nvSpPr>
        <p:spPr/>
        <p:txBody>
          <a:bodyPr/>
          <a:lstStyle/>
          <a:p>
            <a:fld id="{0BD64A6B-10C5-4BF1-9CB9-8B539A1F823F}" type="slidenum">
              <a:rPr lang="en-US" smtClean="0"/>
              <a:t>12</a:t>
            </a:fld>
            <a:endParaRPr lang="en-US"/>
          </a:p>
        </p:txBody>
      </p:sp>
    </p:spTree>
    <p:extLst>
      <p:ext uri="{BB962C8B-B14F-4D97-AF65-F5344CB8AC3E}">
        <p14:creationId xmlns:p14="http://schemas.microsoft.com/office/powerpoint/2010/main" val="578120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charge pump has a programmable current source: 4 to 67 </a:t>
            </a:r>
            <a:r>
              <a:rPr lang="en-US" dirty="0" err="1"/>
              <a:t>uA</a:t>
            </a:r>
            <a:endParaRPr lang="en-US" dirty="0"/>
          </a:p>
          <a:p>
            <a:r>
              <a:rPr lang="en-US" dirty="0"/>
              <a:t>The design is based on a regulated </a:t>
            </a:r>
            <a:r>
              <a:rPr lang="en-US" dirty="0" err="1"/>
              <a:t>cascode</a:t>
            </a:r>
            <a:r>
              <a:rPr lang="en-US" dirty="0"/>
              <a:t> current mirror</a:t>
            </a:r>
          </a:p>
          <a:p>
            <a:r>
              <a:rPr lang="en-US" dirty="0"/>
              <a:t>  - Impedance boosting</a:t>
            </a:r>
          </a:p>
          <a:p>
            <a:r>
              <a:rPr lang="en-US" dirty="0"/>
              <a:t>  - Fixes VDS between transistor pairs in the mirror</a:t>
            </a:r>
          </a:p>
          <a:p>
            <a:r>
              <a:rPr lang="en-US" dirty="0"/>
              <a:t>It additionally hast a </a:t>
            </a:r>
            <a:r>
              <a:rPr lang="en-US" dirty="0" err="1"/>
              <a:t>Vctrl</a:t>
            </a:r>
            <a:r>
              <a:rPr lang="en-US" dirty="0"/>
              <a:t> Feedback loop to prevent Charge Sharing Effects</a:t>
            </a:r>
          </a:p>
          <a:p>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13</a:t>
            </a:fld>
            <a:endParaRPr lang="en-US"/>
          </a:p>
        </p:txBody>
      </p:sp>
    </p:spTree>
    <p:extLst>
      <p:ext uri="{BB962C8B-B14F-4D97-AF65-F5344CB8AC3E}">
        <p14:creationId xmlns:p14="http://schemas.microsoft.com/office/powerpoint/2010/main" val="365128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loop filter capacitors are quite large:</a:t>
            </a:r>
          </a:p>
          <a:p>
            <a:r>
              <a:rPr lang="en-US" dirty="0"/>
              <a:t>   - The VCO gain (</a:t>
            </a:r>
            <a:r>
              <a:rPr lang="en-US" dirty="0" err="1"/>
              <a:t>Kvco</a:t>
            </a:r>
            <a:r>
              <a:rPr lang="en-US" dirty="0"/>
              <a:t>) is around 7 GHz/V</a:t>
            </a:r>
          </a:p>
          <a:p>
            <a:r>
              <a:rPr lang="en-US" dirty="0"/>
              <a:t>   - We need to compensate it by adding large capacitors</a:t>
            </a:r>
          </a:p>
        </p:txBody>
      </p:sp>
      <p:sp>
        <p:nvSpPr>
          <p:cNvPr id="4" name="Slide Number Placeholder 3"/>
          <p:cNvSpPr>
            <a:spLocks noGrp="1"/>
          </p:cNvSpPr>
          <p:nvPr>
            <p:ph type="sldNum" sz="quarter" idx="5"/>
          </p:nvPr>
        </p:nvSpPr>
        <p:spPr/>
        <p:txBody>
          <a:bodyPr/>
          <a:lstStyle/>
          <a:p>
            <a:fld id="{0BD64A6B-10C5-4BF1-9CB9-8B539A1F823F}" type="slidenum">
              <a:rPr lang="en-US" smtClean="0"/>
              <a:t>14</a:t>
            </a:fld>
            <a:endParaRPr lang="en-US"/>
          </a:p>
        </p:txBody>
      </p:sp>
    </p:spTree>
    <p:extLst>
      <p:ext uri="{BB962C8B-B14F-4D97-AF65-F5344CB8AC3E}">
        <p14:creationId xmlns:p14="http://schemas.microsoft.com/office/powerpoint/2010/main" val="99956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As previously said, the VCO has 16 Delay Elements, based on the </a:t>
            </a:r>
            <a:r>
              <a:rPr lang="en-US" dirty="0" err="1"/>
              <a:t>Maneatis</a:t>
            </a:r>
            <a:r>
              <a:rPr lang="en-US" dirty="0"/>
              <a:t> Cell</a:t>
            </a:r>
          </a:p>
          <a:p>
            <a:r>
              <a:rPr lang="en-US" dirty="0"/>
              <a:t>Why </a:t>
            </a:r>
            <a:r>
              <a:rPr lang="en-US" dirty="0" err="1"/>
              <a:t>Maneatis</a:t>
            </a:r>
            <a:r>
              <a:rPr lang="en-US" dirty="0"/>
              <a:t> cell?</a:t>
            </a:r>
          </a:p>
          <a:p>
            <a:r>
              <a:rPr lang="en-US" dirty="0"/>
              <a:t>  - Wide tuning range (pass all corners)</a:t>
            </a:r>
          </a:p>
          <a:p>
            <a:r>
              <a:rPr lang="en-US" dirty="0"/>
              <a:t>  - Better PSRR. Decouples control voltage from VDD</a:t>
            </a:r>
          </a:p>
        </p:txBody>
      </p:sp>
      <p:sp>
        <p:nvSpPr>
          <p:cNvPr id="4" name="Slide Number Placeholder 3"/>
          <p:cNvSpPr>
            <a:spLocks noGrp="1"/>
          </p:cNvSpPr>
          <p:nvPr>
            <p:ph type="sldNum" sz="quarter" idx="5"/>
          </p:nvPr>
        </p:nvSpPr>
        <p:spPr/>
        <p:txBody>
          <a:bodyPr/>
          <a:lstStyle/>
          <a:p>
            <a:fld id="{0BD64A6B-10C5-4BF1-9CB9-8B539A1F823F}" type="slidenum">
              <a:rPr lang="en-US" smtClean="0"/>
              <a:t>15</a:t>
            </a:fld>
            <a:endParaRPr lang="en-US"/>
          </a:p>
        </p:txBody>
      </p:sp>
    </p:spTree>
    <p:extLst>
      <p:ext uri="{BB962C8B-B14F-4D97-AF65-F5344CB8AC3E}">
        <p14:creationId xmlns:p14="http://schemas.microsoft.com/office/powerpoint/2010/main" val="3421103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Finally the buffers isolate the VCO from the Time Capture Registers and also allows the compensate non-uniformities in time bins.</a:t>
            </a:r>
          </a:p>
        </p:txBody>
      </p:sp>
      <p:sp>
        <p:nvSpPr>
          <p:cNvPr id="4" name="Slide Number Placeholder 3"/>
          <p:cNvSpPr>
            <a:spLocks noGrp="1"/>
          </p:cNvSpPr>
          <p:nvPr>
            <p:ph type="sldNum" sz="quarter" idx="5"/>
          </p:nvPr>
        </p:nvSpPr>
        <p:spPr/>
        <p:txBody>
          <a:bodyPr/>
          <a:lstStyle/>
          <a:p>
            <a:fld id="{0BD64A6B-10C5-4BF1-9CB9-8B539A1F823F}" type="slidenum">
              <a:rPr lang="en-US" smtClean="0"/>
              <a:t>16</a:t>
            </a:fld>
            <a:endParaRPr lang="en-US"/>
          </a:p>
        </p:txBody>
      </p:sp>
    </p:spTree>
    <p:extLst>
      <p:ext uri="{BB962C8B-B14F-4D97-AF65-F5344CB8AC3E}">
        <p14:creationId xmlns:p14="http://schemas.microsoft.com/office/powerpoint/2010/main" val="15093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PLL converges at 1.28 GHz in all cases</a:t>
            </a:r>
          </a:p>
          <a:p>
            <a:r>
              <a:rPr lang="en-US" dirty="0"/>
              <a:t>The phase noise is -80dBc/Hz at 100 MHz</a:t>
            </a:r>
          </a:p>
          <a:p>
            <a:r>
              <a:rPr lang="en-US" dirty="0"/>
              <a:t>The phase margin is around 60º</a:t>
            </a:r>
          </a:p>
          <a:p>
            <a:r>
              <a:rPr lang="en-US" dirty="0"/>
              <a:t>We obtain a jitter better than 5 </a:t>
            </a:r>
            <a:r>
              <a:rPr lang="en-US" dirty="0" err="1"/>
              <a:t>ps</a:t>
            </a:r>
            <a:r>
              <a:rPr lang="en-US" dirty="0"/>
              <a:t> with 12 </a:t>
            </a:r>
            <a:r>
              <a:rPr lang="en-US" dirty="0" err="1"/>
              <a:t>mW</a:t>
            </a:r>
            <a:r>
              <a:rPr lang="en-US" dirty="0"/>
              <a:t> of power consumption</a:t>
            </a:r>
          </a:p>
        </p:txBody>
      </p:sp>
      <p:sp>
        <p:nvSpPr>
          <p:cNvPr id="4" name="Slide Number Placeholder 3"/>
          <p:cNvSpPr>
            <a:spLocks noGrp="1"/>
          </p:cNvSpPr>
          <p:nvPr>
            <p:ph type="sldNum" sz="quarter" idx="5"/>
          </p:nvPr>
        </p:nvSpPr>
        <p:spPr/>
        <p:txBody>
          <a:bodyPr/>
          <a:lstStyle/>
          <a:p>
            <a:fld id="{0BD64A6B-10C5-4BF1-9CB9-8B539A1F823F}" type="slidenum">
              <a:rPr lang="en-US" smtClean="0"/>
              <a:t>17</a:t>
            </a:fld>
            <a:endParaRPr lang="en-US"/>
          </a:p>
        </p:txBody>
      </p:sp>
    </p:spTree>
    <p:extLst>
      <p:ext uri="{BB962C8B-B14F-4D97-AF65-F5344CB8AC3E}">
        <p14:creationId xmlns:p14="http://schemas.microsoft.com/office/powerpoint/2010/main" val="1820257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let’s move to TDC Front-End Readout. </a:t>
            </a:r>
          </a:p>
        </p:txBody>
      </p:sp>
      <p:sp>
        <p:nvSpPr>
          <p:cNvPr id="4" name="Slide Number Placeholder 3"/>
          <p:cNvSpPr>
            <a:spLocks noGrp="1"/>
          </p:cNvSpPr>
          <p:nvPr>
            <p:ph type="sldNum" sz="quarter" idx="5"/>
          </p:nvPr>
        </p:nvSpPr>
        <p:spPr/>
        <p:txBody>
          <a:bodyPr/>
          <a:lstStyle/>
          <a:p>
            <a:fld id="{0BD64A6B-10C5-4BF1-9CB9-8B539A1F823F}" type="slidenum">
              <a:rPr lang="en-US" smtClean="0"/>
              <a:t>18</a:t>
            </a:fld>
            <a:endParaRPr lang="en-US"/>
          </a:p>
        </p:txBody>
      </p:sp>
    </p:spTree>
    <p:extLst>
      <p:ext uri="{BB962C8B-B14F-4D97-AF65-F5344CB8AC3E}">
        <p14:creationId xmlns:p14="http://schemas.microsoft.com/office/powerpoint/2010/main" val="4170258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block needs to be done very carefully. If we don’t constrain the digital flow correctly, we may lose all the timing performance.</a:t>
            </a:r>
          </a:p>
          <a:p>
            <a:r>
              <a:rPr lang="en-US" dirty="0"/>
              <a:t>The processing chain has the following elements:</a:t>
            </a:r>
          </a:p>
          <a:p>
            <a:r>
              <a:rPr lang="en-US" dirty="0"/>
              <a:t>  - Front-End Readout Control to prevent multiple hits in the same clock period</a:t>
            </a:r>
          </a:p>
          <a:p>
            <a:r>
              <a:rPr lang="en-US" dirty="0"/>
              <a:t>  - The Ultra-Fast Time Capture Matrix containing 16 sampling elements to store the state of the VCO with the Hit rising edge.</a:t>
            </a:r>
          </a:p>
          <a:p>
            <a:r>
              <a:rPr lang="en-US" dirty="0"/>
              <a:t>       - Master-slave flip flops optimized for timing, based on </a:t>
            </a:r>
            <a:r>
              <a:rPr lang="en-US" dirty="0" err="1"/>
              <a:t>PicoTDC</a:t>
            </a:r>
            <a:r>
              <a:rPr lang="en-US" dirty="0"/>
              <a:t> flip-flops</a:t>
            </a:r>
          </a:p>
          <a:p>
            <a:r>
              <a:rPr lang="en-US" dirty="0"/>
              <a:t>  - The Hit synchronization block to work at the PLL clock frequency.</a:t>
            </a:r>
          </a:p>
          <a:p>
            <a:r>
              <a:rPr lang="en-US" dirty="0"/>
              <a:t>  - Then we have the standard cell flip-flops to capture the PLL Counter.</a:t>
            </a:r>
          </a:p>
          <a:p>
            <a:r>
              <a:rPr lang="en-US" dirty="0"/>
              <a:t>  - And finally, we have a block which resamples the data at 40 MHz to prevent metastability issues.</a:t>
            </a:r>
          </a:p>
          <a:p>
            <a:r>
              <a:rPr lang="en-US" dirty="0"/>
              <a:t>In total, one input Hit produces 32 output bits that will be processed in next stages.</a:t>
            </a:r>
          </a:p>
        </p:txBody>
      </p:sp>
      <p:sp>
        <p:nvSpPr>
          <p:cNvPr id="4" name="Slide Number Placeholder 3"/>
          <p:cNvSpPr>
            <a:spLocks noGrp="1"/>
          </p:cNvSpPr>
          <p:nvPr>
            <p:ph type="sldNum" sz="quarter" idx="5"/>
          </p:nvPr>
        </p:nvSpPr>
        <p:spPr/>
        <p:txBody>
          <a:bodyPr/>
          <a:lstStyle/>
          <a:p>
            <a:fld id="{0BD64A6B-10C5-4BF1-9CB9-8B539A1F823F}" type="slidenum">
              <a:rPr lang="en-US" smtClean="0"/>
              <a:t>19</a:t>
            </a:fld>
            <a:endParaRPr lang="en-US"/>
          </a:p>
        </p:txBody>
      </p:sp>
    </p:spTree>
    <p:extLst>
      <p:ext uri="{BB962C8B-B14F-4D97-AF65-F5344CB8AC3E}">
        <p14:creationId xmlns:p14="http://schemas.microsoft.com/office/powerpoint/2010/main" val="330999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2</a:t>
            </a:fld>
            <a:endParaRPr lang="en-GB"/>
          </a:p>
        </p:txBody>
      </p:sp>
    </p:spTree>
    <p:extLst>
      <p:ext uri="{BB962C8B-B14F-4D97-AF65-F5344CB8AC3E}">
        <p14:creationId xmlns:p14="http://schemas.microsoft.com/office/powerpoint/2010/main" val="3512315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coarse counter counts at 40 MHz and extends the dynamic range of both </a:t>
            </a:r>
            <a:r>
              <a:rPr lang="en-US" dirty="0" err="1"/>
              <a:t>ToA</a:t>
            </a:r>
            <a:r>
              <a:rPr lang="en-US" dirty="0"/>
              <a:t> and </a:t>
            </a:r>
            <a:r>
              <a:rPr lang="en-US" dirty="0" err="1"/>
              <a:t>ToT</a:t>
            </a:r>
            <a:endParaRPr lang="en-US" dirty="0"/>
          </a:p>
          <a:p>
            <a:r>
              <a:rPr lang="en-US" dirty="0"/>
              <a:t>Moreover, it provides synchronization at the detector level with the Synchronous Reset pin</a:t>
            </a:r>
          </a:p>
        </p:txBody>
      </p:sp>
      <p:sp>
        <p:nvSpPr>
          <p:cNvPr id="4" name="Slide Number Placeholder 3"/>
          <p:cNvSpPr>
            <a:spLocks noGrp="1"/>
          </p:cNvSpPr>
          <p:nvPr>
            <p:ph type="sldNum" sz="quarter" idx="5"/>
          </p:nvPr>
        </p:nvSpPr>
        <p:spPr/>
        <p:txBody>
          <a:bodyPr/>
          <a:lstStyle/>
          <a:p>
            <a:fld id="{0BD64A6B-10C5-4BF1-9CB9-8B539A1F823F}" type="slidenum">
              <a:rPr lang="en-US" smtClean="0"/>
              <a:t>20</a:t>
            </a:fld>
            <a:endParaRPr lang="en-US"/>
          </a:p>
        </p:txBody>
      </p:sp>
    </p:spTree>
    <p:extLst>
      <p:ext uri="{BB962C8B-B14F-4D97-AF65-F5344CB8AC3E}">
        <p14:creationId xmlns:p14="http://schemas.microsoft.com/office/powerpoint/2010/main" val="249502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21</a:t>
            </a:fld>
            <a:endParaRPr lang="en-US"/>
          </a:p>
        </p:txBody>
      </p:sp>
    </p:spTree>
    <p:extLst>
      <p:ext uri="{BB962C8B-B14F-4D97-AF65-F5344CB8AC3E}">
        <p14:creationId xmlns:p14="http://schemas.microsoft.com/office/powerpoint/2010/main" val="3605913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Once Hit edges are captured, we need to process them in the Back-End Readout block.</a:t>
            </a:r>
          </a:p>
        </p:txBody>
      </p:sp>
      <p:sp>
        <p:nvSpPr>
          <p:cNvPr id="4" name="Slide Number Placeholder 3"/>
          <p:cNvSpPr>
            <a:spLocks noGrp="1"/>
          </p:cNvSpPr>
          <p:nvPr>
            <p:ph type="sldNum" sz="quarter" idx="5"/>
          </p:nvPr>
        </p:nvSpPr>
        <p:spPr/>
        <p:txBody>
          <a:bodyPr/>
          <a:lstStyle/>
          <a:p>
            <a:fld id="{0BD64A6B-10C5-4BF1-9CB9-8B539A1F823F}" type="slidenum">
              <a:rPr lang="en-US" smtClean="0"/>
              <a:t>22</a:t>
            </a:fld>
            <a:endParaRPr lang="en-US"/>
          </a:p>
        </p:txBody>
      </p:sp>
    </p:spTree>
    <p:extLst>
      <p:ext uri="{BB962C8B-B14F-4D97-AF65-F5344CB8AC3E}">
        <p14:creationId xmlns:p14="http://schemas.microsoft.com/office/powerpoint/2010/main" val="36865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a:t>
            </a:r>
            <a:r>
              <a:rPr lang="en-US" dirty="0" err="1"/>
              <a:t>debbubling</a:t>
            </a:r>
            <a:r>
              <a:rPr lang="en-US" dirty="0"/>
              <a:t> logic corrects the TDC bubbles that may occur in the Time Capture Registers, and then encodes the thermometer counter into binary natural.</a:t>
            </a:r>
          </a:p>
        </p:txBody>
      </p:sp>
      <p:sp>
        <p:nvSpPr>
          <p:cNvPr id="4" name="Slide Number Placeholder 3"/>
          <p:cNvSpPr>
            <a:spLocks noGrp="1"/>
          </p:cNvSpPr>
          <p:nvPr>
            <p:ph type="sldNum" sz="quarter" idx="5"/>
          </p:nvPr>
        </p:nvSpPr>
        <p:spPr/>
        <p:txBody>
          <a:bodyPr/>
          <a:lstStyle/>
          <a:p>
            <a:fld id="{0BD64A6B-10C5-4BF1-9CB9-8B539A1F823F}" type="slidenum">
              <a:rPr lang="en-US" smtClean="0"/>
              <a:t>23</a:t>
            </a:fld>
            <a:endParaRPr lang="en-US"/>
          </a:p>
        </p:txBody>
      </p:sp>
    </p:spTree>
    <p:extLst>
      <p:ext uri="{BB962C8B-B14F-4D97-AF65-F5344CB8AC3E}">
        <p14:creationId xmlns:p14="http://schemas.microsoft.com/office/powerpoint/2010/main" val="2650272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This block is a bunch of flip-flops connected in cascade which adds a fixed latency of 75 ns to the data.</a:t>
            </a:r>
          </a:p>
          <a:p>
            <a:r>
              <a:rPr lang="en-US" dirty="0"/>
              <a:t>This delay allows an external trigger system, like PET Coincidence system, to compute the trigger validation.</a:t>
            </a:r>
          </a:p>
        </p:txBody>
      </p:sp>
      <p:sp>
        <p:nvSpPr>
          <p:cNvPr id="4" name="Slide Number Placeholder 3"/>
          <p:cNvSpPr>
            <a:spLocks noGrp="1"/>
          </p:cNvSpPr>
          <p:nvPr>
            <p:ph type="sldNum" sz="quarter" idx="5"/>
          </p:nvPr>
        </p:nvSpPr>
        <p:spPr/>
        <p:txBody>
          <a:bodyPr/>
          <a:lstStyle/>
          <a:p>
            <a:fld id="{0BD64A6B-10C5-4BF1-9CB9-8B539A1F823F}" type="slidenum">
              <a:rPr lang="en-US" smtClean="0"/>
              <a:t>24</a:t>
            </a:fld>
            <a:endParaRPr lang="en-US"/>
          </a:p>
        </p:txBody>
      </p:sp>
    </p:spTree>
    <p:extLst>
      <p:ext uri="{BB962C8B-B14F-4D97-AF65-F5344CB8AC3E}">
        <p14:creationId xmlns:p14="http://schemas.microsoft.com/office/powerpoint/2010/main" val="3172428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pulse factory combines rising &amp; falling edges to build a pulse in a single packet.</a:t>
            </a:r>
          </a:p>
          <a:p>
            <a:r>
              <a:rPr lang="en-US" dirty="0"/>
              <a:t>It performs trigger validation filtering, if necessary.</a:t>
            </a:r>
          </a:p>
        </p:txBody>
      </p:sp>
      <p:sp>
        <p:nvSpPr>
          <p:cNvPr id="4" name="Slide Number Placeholder 3"/>
          <p:cNvSpPr>
            <a:spLocks noGrp="1"/>
          </p:cNvSpPr>
          <p:nvPr>
            <p:ph type="sldNum" sz="quarter" idx="5"/>
          </p:nvPr>
        </p:nvSpPr>
        <p:spPr/>
        <p:txBody>
          <a:bodyPr/>
          <a:lstStyle/>
          <a:p>
            <a:fld id="{0BD64A6B-10C5-4BF1-9CB9-8B539A1F823F}" type="slidenum">
              <a:rPr lang="en-US" smtClean="0"/>
              <a:t>25</a:t>
            </a:fld>
            <a:endParaRPr lang="en-US"/>
          </a:p>
        </p:txBody>
      </p:sp>
    </p:spTree>
    <p:extLst>
      <p:ext uri="{BB962C8B-B14F-4D97-AF65-F5344CB8AC3E}">
        <p14:creationId xmlns:p14="http://schemas.microsoft.com/office/powerpoint/2010/main" val="3354717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Then, rising &amp; falling edge counters are encoded into Timestamp (</a:t>
            </a:r>
            <a:r>
              <a:rPr lang="en-US" dirty="0" err="1"/>
              <a:t>ToA</a:t>
            </a:r>
            <a:r>
              <a:rPr lang="en-US" dirty="0"/>
              <a:t>) and Pulse Width (</a:t>
            </a:r>
            <a:r>
              <a:rPr lang="en-US" dirty="0" err="1"/>
              <a:t>ToT</a:t>
            </a:r>
            <a:r>
              <a:rPr lang="en-US" dirty="0"/>
              <a:t>).</a:t>
            </a:r>
          </a:p>
          <a:p>
            <a:r>
              <a:rPr lang="en-US" dirty="0"/>
              <a:t>It also allows to filter pulses by width, if necessary.</a:t>
            </a:r>
          </a:p>
        </p:txBody>
      </p:sp>
      <p:sp>
        <p:nvSpPr>
          <p:cNvPr id="4" name="Slide Number Placeholder 3"/>
          <p:cNvSpPr>
            <a:spLocks noGrp="1"/>
          </p:cNvSpPr>
          <p:nvPr>
            <p:ph type="sldNum" sz="quarter" idx="5"/>
          </p:nvPr>
        </p:nvSpPr>
        <p:spPr/>
        <p:txBody>
          <a:bodyPr/>
          <a:lstStyle/>
          <a:p>
            <a:fld id="{0BD64A6B-10C5-4BF1-9CB9-8B539A1F823F}" type="slidenum">
              <a:rPr lang="en-US" smtClean="0"/>
              <a:t>26</a:t>
            </a:fld>
            <a:endParaRPr lang="en-US"/>
          </a:p>
        </p:txBody>
      </p:sp>
    </p:spTree>
    <p:extLst>
      <p:ext uri="{BB962C8B-B14F-4D97-AF65-F5344CB8AC3E}">
        <p14:creationId xmlns:p14="http://schemas.microsoft.com/office/powerpoint/2010/main" val="185461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Finally, pulses are stored into the Channel FIFO waiting for the Arbiter grant.</a:t>
            </a:r>
          </a:p>
        </p:txBody>
      </p:sp>
      <p:sp>
        <p:nvSpPr>
          <p:cNvPr id="4" name="Slide Number Placeholder 3"/>
          <p:cNvSpPr>
            <a:spLocks noGrp="1"/>
          </p:cNvSpPr>
          <p:nvPr>
            <p:ph type="sldNum" sz="quarter" idx="5"/>
          </p:nvPr>
        </p:nvSpPr>
        <p:spPr/>
        <p:txBody>
          <a:bodyPr/>
          <a:lstStyle/>
          <a:p>
            <a:fld id="{0BD64A6B-10C5-4BF1-9CB9-8B539A1F823F}" type="slidenum">
              <a:rPr lang="en-US" smtClean="0"/>
              <a:t>27</a:t>
            </a:fld>
            <a:endParaRPr lang="en-US"/>
          </a:p>
        </p:txBody>
      </p:sp>
    </p:spTree>
    <p:extLst>
      <p:ext uri="{BB962C8B-B14F-4D97-AF65-F5344CB8AC3E}">
        <p14:creationId xmlns:p14="http://schemas.microsoft.com/office/powerpoint/2010/main" val="3129502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Arbiter &amp; Multiplexer receives the requests from the TDC channels.</a:t>
            </a:r>
          </a:p>
          <a:p>
            <a:r>
              <a:rPr lang="en-US" dirty="0"/>
              <a:t>We implemented two arbitering policies: Round-Robin and Pulse sorting by Timestamp. This second capability may simplify the data post processing.</a:t>
            </a:r>
          </a:p>
        </p:txBody>
      </p:sp>
      <p:sp>
        <p:nvSpPr>
          <p:cNvPr id="4" name="Slide Number Placeholder 3"/>
          <p:cNvSpPr>
            <a:spLocks noGrp="1"/>
          </p:cNvSpPr>
          <p:nvPr>
            <p:ph type="sldNum" sz="quarter" idx="5"/>
          </p:nvPr>
        </p:nvSpPr>
        <p:spPr/>
        <p:txBody>
          <a:bodyPr/>
          <a:lstStyle/>
          <a:p>
            <a:fld id="{0BD64A6B-10C5-4BF1-9CB9-8B539A1F823F}" type="slidenum">
              <a:rPr lang="en-US" smtClean="0"/>
              <a:t>28</a:t>
            </a:fld>
            <a:endParaRPr lang="en-US"/>
          </a:p>
        </p:txBody>
      </p:sp>
    </p:spTree>
    <p:extLst>
      <p:ext uri="{BB962C8B-B14F-4D97-AF65-F5344CB8AC3E}">
        <p14:creationId xmlns:p14="http://schemas.microsoft.com/office/powerpoint/2010/main" val="4128438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multiplexed data from the Arbiter is stored into the global FIFO.</a:t>
            </a:r>
          </a:p>
        </p:txBody>
      </p:sp>
      <p:sp>
        <p:nvSpPr>
          <p:cNvPr id="4" name="Slide Number Placeholder 3"/>
          <p:cNvSpPr>
            <a:spLocks noGrp="1"/>
          </p:cNvSpPr>
          <p:nvPr>
            <p:ph type="sldNum" sz="quarter" idx="5"/>
          </p:nvPr>
        </p:nvSpPr>
        <p:spPr/>
        <p:txBody>
          <a:bodyPr/>
          <a:lstStyle/>
          <a:p>
            <a:fld id="{0BD64A6B-10C5-4BF1-9CB9-8B539A1F823F}" type="slidenum">
              <a:rPr lang="en-US" smtClean="0"/>
              <a:t>29</a:t>
            </a:fld>
            <a:endParaRPr lang="en-US"/>
          </a:p>
        </p:txBody>
      </p:sp>
    </p:spTree>
    <p:extLst>
      <p:ext uri="{BB962C8B-B14F-4D97-AF65-F5344CB8AC3E}">
        <p14:creationId xmlns:p14="http://schemas.microsoft.com/office/powerpoint/2010/main" val="213491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ICCUB</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the </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CERN microelectronics group</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started a collaboration to develop scalable integrated readout electronics for fast detectors: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 MCPs, PMTs or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SiPMs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The goal is to achieve precise measurement of timing and energy. </a:t>
            </a:r>
          </a:p>
          <a:p>
            <a:r>
              <a:rPr lang="en-GB" dirty="0"/>
              <a:t>  - On the timing side, we would like to approach the intrinsic single photon time resolution of the sensor.</a:t>
            </a:r>
          </a:p>
          <a:p>
            <a:r>
              <a:rPr lang="en-GB" dirty="0"/>
              <a:t>  - For the energy measurement the target is at least a10 bit dynamic range with a linearity better than 3%.</a:t>
            </a:r>
          </a:p>
          <a:p>
            <a:r>
              <a:rPr lang="en-GB" dirty="0"/>
              <a:t>And what does scalable mean?</a:t>
            </a:r>
          </a:p>
          <a:p>
            <a:pPr lvl="1"/>
            <a:r>
              <a:rPr lang="en-GB" dirty="0"/>
              <a:t>System on chip: input stage, comparators, TDC/ADC, digital back-end, serializer</a:t>
            </a:r>
          </a:p>
          <a:p>
            <a:pPr lvl="1"/>
            <a:r>
              <a:rPr lang="en-GB" dirty="0"/>
              <a:t>Low power (&lt;10 </a:t>
            </a:r>
            <a:r>
              <a:rPr lang="en-GB" dirty="0" err="1"/>
              <a:t>mW</a:t>
            </a:r>
            <a:r>
              <a:rPr lang="en-GB" dirty="0"/>
              <a:t>/</a:t>
            </a:r>
            <a:r>
              <a:rPr lang="en-GB" dirty="0" err="1"/>
              <a:t>ch</a:t>
            </a:r>
            <a:r>
              <a:rPr lang="en-GB" dirty="0"/>
              <a:t>) including everything </a:t>
            </a:r>
          </a:p>
          <a:p>
            <a:pPr lvl="1"/>
            <a:r>
              <a:rPr lang="en-GB" dirty="0"/>
              <a:t>Compact:&lt; 1 mm</a:t>
            </a:r>
            <a:r>
              <a:rPr lang="en-GB" baseline="30000" dirty="0"/>
              <a:t>2</a:t>
            </a:r>
            <a:r>
              <a:rPr lang="en-GB" dirty="0"/>
              <a:t> per readout channel (or “pixel”)</a:t>
            </a:r>
          </a:p>
          <a:p>
            <a:pPr lvl="1"/>
            <a:r>
              <a:rPr lang="en-GB" dirty="0"/>
              <a:t>Fabrication cost &lt; 1 $/</a:t>
            </a:r>
            <a:r>
              <a:rPr lang="en-GB" dirty="0" err="1"/>
              <a:t>ch</a:t>
            </a:r>
            <a:r>
              <a:rPr lang="en-GB" dirty="0"/>
              <a:t> for volume production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3</a:t>
            </a:fld>
            <a:endParaRPr lang="en-GB"/>
          </a:p>
        </p:txBody>
      </p:sp>
    </p:spTree>
    <p:extLst>
      <p:ext uri="{BB962C8B-B14F-4D97-AF65-F5344CB8AC3E}">
        <p14:creationId xmlns:p14="http://schemas.microsoft.com/office/powerpoint/2010/main" val="2381003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We additionally have a block which provides statistics at very low rate. This can be very helpful to debug readout problems.</a:t>
            </a:r>
          </a:p>
          <a:p>
            <a:r>
              <a:rPr lang="en-US" dirty="0"/>
              <a:t>Moreover, it provides an extended Coarse Counter to prevent overflow errors when operating at low rates.</a:t>
            </a:r>
          </a:p>
        </p:txBody>
      </p:sp>
      <p:sp>
        <p:nvSpPr>
          <p:cNvPr id="4" name="Slide Number Placeholder 3"/>
          <p:cNvSpPr>
            <a:spLocks noGrp="1"/>
          </p:cNvSpPr>
          <p:nvPr>
            <p:ph type="sldNum" sz="quarter" idx="5"/>
          </p:nvPr>
        </p:nvSpPr>
        <p:spPr/>
        <p:txBody>
          <a:bodyPr/>
          <a:lstStyle/>
          <a:p>
            <a:fld id="{0BD64A6B-10C5-4BF1-9CB9-8B539A1F823F}" type="slidenum">
              <a:rPr lang="en-US" smtClean="0"/>
              <a:t>30</a:t>
            </a:fld>
            <a:endParaRPr lang="en-US"/>
          </a:p>
        </p:txBody>
      </p:sp>
    </p:spTree>
    <p:extLst>
      <p:ext uri="{BB962C8B-B14F-4D97-AF65-F5344CB8AC3E}">
        <p14:creationId xmlns:p14="http://schemas.microsoft.com/office/powerpoint/2010/main" val="3251363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Finally, a Serializer implementing the Aurora protocol. It supports data rates from 160 Mbps to 1.28 Gbps.</a:t>
            </a:r>
          </a:p>
          <a:p>
            <a:endParaRPr lang="en-US" dirty="0"/>
          </a:p>
          <a:p>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31</a:t>
            </a:fld>
            <a:endParaRPr lang="en-US"/>
          </a:p>
        </p:txBody>
      </p:sp>
    </p:spTree>
    <p:extLst>
      <p:ext uri="{BB962C8B-B14F-4D97-AF65-F5344CB8AC3E}">
        <p14:creationId xmlns:p14="http://schemas.microsoft.com/office/powerpoint/2010/main" val="1216165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We have done a preliminary study of the Single Shot Precision of the full TDC.</a:t>
            </a:r>
          </a:p>
          <a:p>
            <a:r>
              <a:rPr lang="en-US" dirty="0"/>
              <a:t>The expected TDC resolution should be around 9 </a:t>
            </a:r>
            <a:r>
              <a:rPr lang="en-US" dirty="0" err="1"/>
              <a:t>ps</a:t>
            </a:r>
            <a:endParaRPr lang="en-US" dirty="0"/>
          </a:p>
          <a:p>
            <a:r>
              <a:rPr lang="en-US" dirty="0"/>
              <a:t>Assuming an Electronics Noise contribution for 1 pe of 30 </a:t>
            </a:r>
            <a:r>
              <a:rPr lang="en-US" dirty="0" err="1"/>
              <a:t>ps</a:t>
            </a:r>
            <a:r>
              <a:rPr lang="en-US" dirty="0"/>
              <a:t>, the Single Shot Precision of </a:t>
            </a:r>
            <a:r>
              <a:rPr lang="en-US" dirty="0" err="1"/>
              <a:t>FastIC</a:t>
            </a:r>
            <a:r>
              <a:rPr lang="en-US" dirty="0"/>
              <a:t>+ should be around 31.4 </a:t>
            </a:r>
            <a:r>
              <a:rPr lang="en-US" dirty="0" err="1"/>
              <a:t>ps</a:t>
            </a:r>
            <a:r>
              <a:rPr lang="en-US" dirty="0"/>
              <a:t>, an increase in 4.5% </a:t>
            </a:r>
            <a:r>
              <a:rPr lang="en-US" dirty="0" err="1"/>
              <a:t>wrt</a:t>
            </a:r>
            <a:r>
              <a:rPr lang="en-US" dirty="0"/>
              <a:t> the previous </a:t>
            </a:r>
            <a:r>
              <a:rPr lang="en-US" dirty="0" err="1"/>
              <a:t>FastIC</a:t>
            </a:r>
            <a:r>
              <a:rPr lang="en-US" dirty="0"/>
              <a:t> ASIC.</a:t>
            </a:r>
          </a:p>
        </p:txBody>
      </p:sp>
      <p:sp>
        <p:nvSpPr>
          <p:cNvPr id="4" name="Slide Number Placeholder 3"/>
          <p:cNvSpPr>
            <a:spLocks noGrp="1"/>
          </p:cNvSpPr>
          <p:nvPr>
            <p:ph type="sldNum" sz="quarter" idx="5"/>
          </p:nvPr>
        </p:nvSpPr>
        <p:spPr/>
        <p:txBody>
          <a:bodyPr/>
          <a:lstStyle/>
          <a:p>
            <a:fld id="{0BD64A6B-10C5-4BF1-9CB9-8B539A1F823F}" type="slidenum">
              <a:rPr lang="en-US" smtClean="0"/>
              <a:t>32</a:t>
            </a:fld>
            <a:endParaRPr lang="en-US"/>
          </a:p>
        </p:txBody>
      </p:sp>
    </p:spTree>
    <p:extLst>
      <p:ext uri="{BB962C8B-B14F-4D97-AF65-F5344CB8AC3E}">
        <p14:creationId xmlns:p14="http://schemas.microsoft.com/office/powerpoint/2010/main" val="1920225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Regarding the Power Consumption, we expect to have a Power Consumption lower than 27 </a:t>
            </a:r>
            <a:r>
              <a:rPr lang="en-US" dirty="0" err="1"/>
              <a:t>mW</a:t>
            </a:r>
            <a:endParaRPr lang="en-US" dirty="0"/>
          </a:p>
          <a:p>
            <a:r>
              <a:rPr lang="en-US" dirty="0"/>
              <a:t>3.4 </a:t>
            </a:r>
            <a:r>
              <a:rPr lang="en-US" dirty="0" err="1"/>
              <a:t>mW</a:t>
            </a:r>
            <a:r>
              <a:rPr lang="en-US" dirty="0"/>
              <a:t>/</a:t>
            </a:r>
            <a:r>
              <a:rPr lang="en-US" dirty="0" err="1"/>
              <a:t>ch</a:t>
            </a:r>
            <a:endParaRPr lang="en-US" dirty="0"/>
          </a:p>
          <a:p>
            <a:r>
              <a:rPr lang="en-US" dirty="0" err="1"/>
              <a:t>FastIC</a:t>
            </a:r>
            <a:r>
              <a:rPr lang="en-US" dirty="0"/>
              <a:t> has 12 </a:t>
            </a:r>
            <a:r>
              <a:rPr lang="en-US" dirty="0" err="1"/>
              <a:t>mW</a:t>
            </a:r>
            <a:r>
              <a:rPr lang="en-US" dirty="0"/>
              <a:t>/</a:t>
            </a:r>
            <a:r>
              <a:rPr lang="en-US" dirty="0" err="1"/>
              <a:t>ch</a:t>
            </a:r>
            <a:r>
              <a:rPr lang="en-US" dirty="0"/>
              <a:t> of power consumption.</a:t>
            </a:r>
          </a:p>
          <a:p>
            <a:r>
              <a:rPr lang="en-US" dirty="0"/>
              <a:t>In </a:t>
            </a:r>
            <a:r>
              <a:rPr lang="en-US" dirty="0" err="1"/>
              <a:t>FastIC</a:t>
            </a:r>
            <a:r>
              <a:rPr lang="en-US" dirty="0"/>
              <a:t>+ we can power down the individual SLVS binary outputs and save 2.75 </a:t>
            </a:r>
            <a:r>
              <a:rPr lang="en-US" dirty="0" err="1"/>
              <a:t>mW</a:t>
            </a:r>
            <a:r>
              <a:rPr lang="en-US" dirty="0"/>
              <a:t>/</a:t>
            </a:r>
            <a:r>
              <a:rPr lang="en-US" dirty="0" err="1"/>
              <a:t>ch</a:t>
            </a:r>
            <a:endParaRPr lang="en-US" dirty="0"/>
          </a:p>
          <a:p>
            <a:r>
              <a:rPr lang="en-US" dirty="0"/>
              <a:t>The expected power consumption will be around 12.65 </a:t>
            </a:r>
            <a:r>
              <a:rPr lang="en-US" dirty="0" err="1"/>
              <a:t>mW</a:t>
            </a:r>
            <a:r>
              <a:rPr lang="en-US" dirty="0"/>
              <a:t>/</a:t>
            </a:r>
            <a:r>
              <a:rPr lang="en-US" dirty="0" err="1"/>
              <a:t>ch</a:t>
            </a:r>
            <a:r>
              <a:rPr lang="en-US"/>
              <a:t>, an extra 5.4%.</a:t>
            </a:r>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33</a:t>
            </a:fld>
            <a:endParaRPr lang="en-US"/>
          </a:p>
        </p:txBody>
      </p:sp>
    </p:spTree>
    <p:extLst>
      <p:ext uri="{BB962C8B-B14F-4D97-AF65-F5344CB8AC3E}">
        <p14:creationId xmlns:p14="http://schemas.microsoft.com/office/powerpoint/2010/main" val="3278561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34</a:t>
            </a:fld>
            <a:endParaRPr lang="en-GB"/>
          </a:p>
        </p:txBody>
      </p:sp>
    </p:spTree>
    <p:extLst>
      <p:ext uri="{BB962C8B-B14F-4D97-AF65-F5344CB8AC3E}">
        <p14:creationId xmlns:p14="http://schemas.microsoft.com/office/powerpoint/2010/main" val="1883541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35</a:t>
            </a:fld>
            <a:endParaRPr lang="en-GB"/>
          </a:p>
        </p:txBody>
      </p:sp>
    </p:spTree>
    <p:extLst>
      <p:ext uri="{BB962C8B-B14F-4D97-AF65-F5344CB8AC3E}">
        <p14:creationId xmlns:p14="http://schemas.microsoft.com/office/powerpoint/2010/main" val="2040899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4236D72-6696-407D-811B-DD716750105F}" type="slidenum">
              <a:rPr lang="en-GB" smtClean="0"/>
              <a:pPr>
                <a:defRPr/>
              </a:pPr>
              <a:t>36</a:t>
            </a:fld>
            <a:endParaRPr lang="en-GB"/>
          </a:p>
        </p:txBody>
      </p:sp>
    </p:spTree>
    <p:extLst>
      <p:ext uri="{BB962C8B-B14F-4D97-AF65-F5344CB8AC3E}">
        <p14:creationId xmlns:p14="http://schemas.microsoft.com/office/powerpoint/2010/main" val="315294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94236D72-6696-407D-811B-DD716750105F}" type="slidenum">
              <a:rPr lang="en-GB" smtClean="0"/>
              <a:pPr>
                <a:defRPr/>
              </a:pPr>
              <a:t>37</a:t>
            </a:fld>
            <a:endParaRPr lang="en-GB"/>
          </a:p>
        </p:txBody>
      </p:sp>
    </p:spTree>
    <p:extLst>
      <p:ext uri="{BB962C8B-B14F-4D97-AF65-F5344CB8AC3E}">
        <p14:creationId xmlns:p14="http://schemas.microsoft.com/office/powerpoint/2010/main" val="4000355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38</a:t>
            </a:fld>
            <a:endParaRPr lang="en-GB"/>
          </a:p>
        </p:txBody>
      </p:sp>
    </p:spTree>
    <p:extLst>
      <p:ext uri="{BB962C8B-B14F-4D97-AF65-F5344CB8AC3E}">
        <p14:creationId xmlns:p14="http://schemas.microsoft.com/office/powerpoint/2010/main" val="4119320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The energy measurement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islinear</a:t>
            </a:r>
            <a:r>
              <a:rPr lang="en-GB" sz="1200" dirty="0">
                <a:effectLst/>
                <a:latin typeface="Calibri" panose="020F0502020204030204" pitchFamily="34" charset="0"/>
                <a:ea typeface="Calibri" panose="020F0502020204030204" pitchFamily="34" charset="0"/>
                <a:cs typeface="Times New Roman" panose="02020603050405020304" pitchFamily="18" charset="0"/>
              </a:rPr>
              <a:t> energy with a dynamic range from a few microamperes to ~20 mA (in the negative polarity stage) and to ~25 mA (in the positive polarity). The input stage generates replicas (in current mode) of the input signal that are fed in three different paths. The Time path provides an accurate measurement of the particle time of arrival using a precise leading edge discriminator. The Energy path generates a digital pulse at its output whose duration is directly proportional to the input signal amplitude. The third path is for Trigger purposes and might be used to set its threshold above the first photoelectron, allowing to ignore dark count events from the detector. The Cluster Trigger adds the trigger signal from multiple channels before discrimination. This is useful to trigger on detectors in which the signal is shared by different channels (e.g. PET detectors based on monolithic crystals). The chip provides the interface between detectors and Time-to-Digital Converters (TDCs). </a:t>
            </a:r>
            <a:endParaRPr lang="en-U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39</a:t>
            </a:fld>
            <a:endParaRPr lang="en-GB"/>
          </a:p>
        </p:txBody>
      </p:sp>
    </p:spTree>
    <p:extLst>
      <p:ext uri="{BB962C8B-B14F-4D97-AF65-F5344CB8AC3E}">
        <p14:creationId xmlns:p14="http://schemas.microsoft.com/office/powerpoint/2010/main" val="25828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4</a:t>
            </a:fld>
            <a:endParaRPr lang="en-GB"/>
          </a:p>
        </p:txBody>
      </p:sp>
    </p:spTree>
    <p:extLst>
      <p:ext uri="{BB962C8B-B14F-4D97-AF65-F5344CB8AC3E}">
        <p14:creationId xmlns:p14="http://schemas.microsoft.com/office/powerpoint/2010/main" val="20915873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41</a:t>
            </a:fld>
            <a:endParaRPr lang="en-US"/>
          </a:p>
        </p:txBody>
      </p:sp>
    </p:spTree>
    <p:extLst>
      <p:ext uri="{BB962C8B-B14F-4D97-AF65-F5344CB8AC3E}">
        <p14:creationId xmlns:p14="http://schemas.microsoft.com/office/powerpoint/2010/main" val="4158883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42</a:t>
            </a:fld>
            <a:endParaRPr lang="en-US"/>
          </a:p>
        </p:txBody>
      </p:sp>
    </p:spTree>
    <p:extLst>
      <p:ext uri="{BB962C8B-B14F-4D97-AF65-F5344CB8AC3E}">
        <p14:creationId xmlns:p14="http://schemas.microsoft.com/office/powerpoint/2010/main" val="1818673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43</a:t>
            </a:fld>
            <a:endParaRPr lang="en-US"/>
          </a:p>
        </p:txBody>
      </p:sp>
    </p:spTree>
    <p:extLst>
      <p:ext uri="{BB962C8B-B14F-4D97-AF65-F5344CB8AC3E}">
        <p14:creationId xmlns:p14="http://schemas.microsoft.com/office/powerpoint/2010/main" val="123232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First, we have the Ultra-Fast Counter </a:t>
            </a:r>
            <a:r>
              <a:rPr lang="en-US" dirty="0" err="1"/>
              <a:t>debubbling</a:t>
            </a:r>
            <a:r>
              <a:rPr lang="en-US" dirty="0"/>
              <a:t>, which fixes unfeasible codes produced by non-homogeneities in the TDC bins.</a:t>
            </a:r>
          </a:p>
          <a:p>
            <a:r>
              <a:rPr lang="en-US" dirty="0"/>
              <a:t>This can be potentially dangerous in case that the error occurs in the MSB, which holds the VCO phase information.</a:t>
            </a:r>
          </a:p>
          <a:p>
            <a:r>
              <a:rPr lang="en-US" dirty="0"/>
              <a:t>Finally we encode the data in binary natural.</a:t>
            </a:r>
          </a:p>
        </p:txBody>
      </p:sp>
      <p:sp>
        <p:nvSpPr>
          <p:cNvPr id="4" name="Slide Number Placeholder 3"/>
          <p:cNvSpPr>
            <a:spLocks noGrp="1"/>
          </p:cNvSpPr>
          <p:nvPr>
            <p:ph type="sldNum" sz="quarter" idx="5"/>
          </p:nvPr>
        </p:nvSpPr>
        <p:spPr/>
        <p:txBody>
          <a:bodyPr/>
          <a:lstStyle/>
          <a:p>
            <a:fld id="{0BD64A6B-10C5-4BF1-9CB9-8B539A1F823F}" type="slidenum">
              <a:rPr lang="en-US" smtClean="0"/>
              <a:t>46</a:t>
            </a:fld>
            <a:endParaRPr lang="en-US"/>
          </a:p>
        </p:txBody>
      </p:sp>
    </p:spTree>
    <p:extLst>
      <p:ext uri="{BB962C8B-B14F-4D97-AF65-F5344CB8AC3E}">
        <p14:creationId xmlns:p14="http://schemas.microsoft.com/office/powerpoint/2010/main" val="3948840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0" dirty="0">
                <a:effectLst/>
                <a:latin typeface="Calibri" panose="020F0502020204030204" pitchFamily="34" charset="0"/>
                <a:ea typeface="Calibri" panose="020F0502020204030204" pitchFamily="34" charset="0"/>
                <a:cs typeface="Times New Roman" panose="02020603050405020304" pitchFamily="18" charset="0"/>
              </a:rPr>
              <a:t>The next member of the family will be the </a:t>
            </a:r>
            <a:r>
              <a:rPr lang="en-GB" sz="1800" i="1" kern="0" dirty="0" err="1">
                <a:effectLst/>
                <a:latin typeface="Calibri" panose="020F0502020204030204" pitchFamily="34" charset="0"/>
                <a:ea typeface="Calibri" panose="020F0502020204030204" pitchFamily="34" charset="0"/>
                <a:cs typeface="Times New Roman" panose="02020603050405020304" pitchFamily="18" charset="0"/>
              </a:rPr>
              <a:t>FastRICH</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a readout chip designed for the LS3 enhancements and the Upgrade II of the LHCb RICH detector. The 16-channel radiation-hard </a:t>
            </a:r>
            <a:r>
              <a:rPr lang="en-GB" sz="1800" kern="0" dirty="0" err="1">
                <a:effectLst/>
                <a:latin typeface="Calibri" panose="020F0502020204030204" pitchFamily="34" charset="0"/>
                <a:ea typeface="Calibri" panose="020F0502020204030204" pitchFamily="34" charset="0"/>
                <a:cs typeface="Times New Roman" panose="02020603050405020304" pitchFamily="18" charset="0"/>
              </a:rPr>
              <a:t>FastRICH</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will be capable of reading out MAPMTs, MCPs, and SiPMs, with peak hit rates up to 40MHz. The low-power readout, with 4 </a:t>
            </a:r>
            <a:r>
              <a:rPr lang="en-GB" sz="1800" kern="0" dirty="0" err="1">
                <a:effectLst/>
                <a:latin typeface="Calibri" panose="020F0502020204030204" pitchFamily="34" charset="0"/>
                <a:ea typeface="Calibri" panose="020F0502020204030204" pitchFamily="34" charset="0"/>
                <a:cs typeface="Times New Roman" panose="02020603050405020304" pitchFamily="18" charset="0"/>
              </a:rPr>
              <a:t>lpGBT</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a:t>
            </a:r>
            <a:r>
              <a:rPr lang="en-GB" sz="1800" kern="0" dirty="0" err="1">
                <a:effectLst/>
                <a:latin typeface="Calibri" panose="020F0502020204030204" pitchFamily="34" charset="0"/>
                <a:ea typeface="Calibri" panose="020F0502020204030204" pitchFamily="34" charset="0"/>
                <a:cs typeface="Times New Roman" panose="02020603050405020304" pitchFamily="18" charset="0"/>
              </a:rPr>
              <a:t>VTRx</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-compatible 1.28GHz SLVS output links, is optimized for bandwidth reduction, allowed by the use of a Constant Fraction Discriminator for time-walk compensation, a programmable hardware shutter, and a custom readout protocol. Preliminary simulations show &lt;20 ps timing resolution (electronics jitter contribution) for small sensors (1x1 mm</a:t>
            </a:r>
            <a:r>
              <a:rPr lang="en-GB" sz="1800" kern="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with a total power consumption of &lt;10mW per channel.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48</a:t>
            </a:fld>
            <a:endParaRPr lang="en-GB"/>
          </a:p>
        </p:txBody>
      </p:sp>
    </p:spTree>
    <p:extLst>
      <p:ext uri="{BB962C8B-B14F-4D97-AF65-F5344CB8AC3E}">
        <p14:creationId xmlns:p14="http://schemas.microsoft.com/office/powerpoint/2010/main" val="2099884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kern="0" dirty="0">
                <a:effectLst/>
                <a:latin typeface="Calibri" panose="020F0502020204030204" pitchFamily="34" charset="0"/>
                <a:ea typeface="Calibri" panose="020F0502020204030204" pitchFamily="34" charset="0"/>
                <a:cs typeface="Times New Roman" panose="02020603050405020304" pitchFamily="18" charset="0"/>
              </a:rPr>
              <a:t>The next planned goal will be to explore vertical integration, by developing the </a:t>
            </a:r>
            <a:r>
              <a:rPr lang="en-GB" sz="1800" b="1" kern="0" dirty="0">
                <a:effectLst/>
                <a:latin typeface="Calibri" panose="020F0502020204030204" pitchFamily="34" charset="0"/>
                <a:ea typeface="Calibri" panose="020F0502020204030204" pitchFamily="34" charset="0"/>
                <a:cs typeface="Times New Roman" panose="02020603050405020304" pitchFamily="18" charset="0"/>
              </a:rPr>
              <a:t>FastIC32,</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a 32 </a:t>
            </a:r>
            <a:r>
              <a:rPr lang="en-GB" sz="1800" kern="0" dirty="0" err="1">
                <a:effectLst/>
                <a:latin typeface="Calibri" panose="020F0502020204030204" pitchFamily="34" charset="0"/>
                <a:ea typeface="Calibri" panose="020F0502020204030204" pitchFamily="34" charset="0"/>
                <a:cs typeface="Times New Roman" panose="02020603050405020304" pitchFamily="18" charset="0"/>
              </a:rPr>
              <a:t>ch</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 pixelated System-on-Chip (SoC) </a:t>
            </a:r>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49</a:t>
            </a:fld>
            <a:endParaRPr lang="en-GB"/>
          </a:p>
        </p:txBody>
      </p:sp>
    </p:spTree>
    <p:extLst>
      <p:ext uri="{BB962C8B-B14F-4D97-AF65-F5344CB8AC3E}">
        <p14:creationId xmlns:p14="http://schemas.microsoft.com/office/powerpoint/2010/main" val="1331262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ultimate dream will be </a:t>
            </a:r>
            <a:r>
              <a:rPr lang="en-GB" sz="1800" i="1" kern="100" dirty="0" err="1">
                <a:effectLst/>
                <a:latin typeface="Calibri" panose="020F0502020204030204" pitchFamily="34" charset="0"/>
                <a:ea typeface="Calibri" panose="020F0502020204030204" pitchFamily="34" charset="0"/>
                <a:cs typeface="Times New Roman" panose="02020603050405020304" pitchFamily="18" charset="0"/>
              </a:rPr>
              <a:t>FastICpix</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 3D integrated sensor exploiting segmentation to target a 10 ps single photon time resolution.</a:t>
            </a:r>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50</a:t>
            </a:fld>
            <a:endParaRPr lang="en-GB"/>
          </a:p>
        </p:txBody>
      </p:sp>
    </p:spTree>
    <p:extLst>
      <p:ext uri="{BB962C8B-B14F-4D97-AF65-F5344CB8AC3E}">
        <p14:creationId xmlns:p14="http://schemas.microsoft.com/office/powerpoint/2010/main" val="4082845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51080" rtl="0" eaLnBrk="1" fontAlgn="base" latinLnBrk="0" hangingPunct="1">
              <a:lnSpc>
                <a:spcPct val="100000"/>
              </a:lnSpc>
              <a:spcBef>
                <a:spcPct val="0"/>
              </a:spcBef>
              <a:spcAft>
                <a:spcPct val="0"/>
              </a:spcAft>
              <a:buClrTx/>
              <a:buSzTx/>
              <a:buFontTx/>
              <a:buNone/>
              <a:tabLst/>
              <a:defRPr/>
            </a:pPr>
            <a:fld id="{94236D72-6696-407D-811B-DD716750105F}"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108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729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marL="0" marR="0" lvl="0" indent="0" algn="r" defTabSz="951080" rtl="0" eaLnBrk="1" fontAlgn="base" latinLnBrk="0" hangingPunct="1">
              <a:lnSpc>
                <a:spcPct val="100000"/>
              </a:lnSpc>
              <a:spcBef>
                <a:spcPct val="0"/>
              </a:spcBef>
              <a:spcAft>
                <a:spcPct val="0"/>
              </a:spcAft>
              <a:buClrTx/>
              <a:buSzTx/>
              <a:buFontTx/>
              <a:buNone/>
              <a:tabLst/>
              <a:defRPr/>
            </a:pPr>
            <a:fld id="{94236D72-6696-407D-811B-DD716750105F}"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108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000581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52725" y="534988"/>
            <a:ext cx="4732338" cy="2662237"/>
          </a:xfrm>
        </p:spPr>
      </p:sp>
      <p:sp>
        <p:nvSpPr>
          <p:cNvPr id="3" name="Marcador de notas 2"/>
          <p:cNvSpPr>
            <a:spLocks noGrp="1"/>
          </p:cNvSpPr>
          <p:nvPr>
            <p:ph type="body" idx="1"/>
          </p:nvPr>
        </p:nvSpPr>
        <p:spPr/>
        <p:txBody>
          <a:bodyPr/>
          <a:lstStyle/>
          <a:p>
            <a:r>
              <a:rPr lang="es-ES" dirty="0" err="1"/>
              <a:t>Optimizing</a:t>
            </a:r>
            <a:r>
              <a:rPr lang="es-ES" dirty="0"/>
              <a:t> </a:t>
            </a:r>
            <a:r>
              <a:rPr lang="es-ES" dirty="0" err="1"/>
              <a:t>only</a:t>
            </a:r>
            <a:r>
              <a:rPr lang="es-ES" dirty="0"/>
              <a:t> FE chip </a:t>
            </a:r>
            <a:r>
              <a:rPr lang="es-ES" dirty="0" err="1"/>
              <a:t>is</a:t>
            </a:r>
            <a:r>
              <a:rPr lang="es-ES" dirty="0"/>
              <a:t> </a:t>
            </a:r>
            <a:r>
              <a:rPr lang="es-ES" dirty="0" err="1"/>
              <a:t>not</a:t>
            </a:r>
            <a:r>
              <a:rPr lang="es-ES" dirty="0"/>
              <a:t> </a:t>
            </a:r>
            <a:r>
              <a:rPr lang="es-ES" dirty="0" err="1"/>
              <a:t>enough</a:t>
            </a:r>
            <a:r>
              <a:rPr lang="es-ES" dirty="0"/>
              <a:t>. </a:t>
            </a:r>
            <a:r>
              <a:rPr lang="es-ES" dirty="0" err="1"/>
              <a:t>Let’s</a:t>
            </a:r>
            <a:r>
              <a:rPr lang="es-ES" dirty="0"/>
              <a:t> </a:t>
            </a:r>
            <a:r>
              <a:rPr lang="es-ES" dirty="0" err="1"/>
              <a:t>consider</a:t>
            </a:r>
            <a:r>
              <a:rPr lang="es-ES" dirty="0"/>
              <a:t> </a:t>
            </a:r>
            <a:r>
              <a:rPr lang="es-ES" dirty="0" err="1"/>
              <a:t>the</a:t>
            </a:r>
            <a:r>
              <a:rPr lang="es-ES" dirty="0"/>
              <a:t> </a:t>
            </a:r>
            <a:r>
              <a:rPr lang="es-ES" dirty="0" err="1"/>
              <a:t>parasitic</a:t>
            </a:r>
            <a:r>
              <a:rPr lang="es-ES" dirty="0"/>
              <a:t> </a:t>
            </a:r>
            <a:r>
              <a:rPr lang="es-ES" dirty="0" err="1"/>
              <a:t>inductance</a:t>
            </a:r>
            <a:r>
              <a:rPr lang="es-ES" dirty="0"/>
              <a:t>. </a:t>
            </a:r>
            <a:r>
              <a:rPr lang="es-ES" dirty="0" err="1"/>
              <a:t>This</a:t>
            </a:r>
            <a:r>
              <a:rPr lang="es-ES" dirty="0"/>
              <a:t> </a:t>
            </a:r>
            <a:r>
              <a:rPr lang="es-ES" dirty="0" err="1"/>
              <a:t>is</a:t>
            </a:r>
            <a:r>
              <a:rPr lang="es-ES" dirty="0"/>
              <a:t> pulse </a:t>
            </a:r>
            <a:r>
              <a:rPr lang="es-ES" dirty="0" err="1"/>
              <a:t>shape</a:t>
            </a:r>
            <a:r>
              <a:rPr lang="es-ES" dirty="0"/>
              <a:t> and </a:t>
            </a:r>
            <a:r>
              <a:rPr lang="es-ES" dirty="0" err="1"/>
              <a:t>slew</a:t>
            </a:r>
            <a:r>
              <a:rPr lang="es-ES" dirty="0"/>
              <a:t> </a:t>
            </a:r>
            <a:r>
              <a:rPr lang="es-ES" dirty="0" err="1"/>
              <a:t>rate</a:t>
            </a:r>
            <a:r>
              <a:rPr lang="es-ES" dirty="0"/>
              <a:t> </a:t>
            </a:r>
            <a:r>
              <a:rPr lang="es-ES" dirty="0" err="1"/>
              <a:t>of</a:t>
            </a:r>
            <a:r>
              <a:rPr lang="es-ES" dirty="0"/>
              <a:t> </a:t>
            </a:r>
            <a:r>
              <a:rPr lang="es-ES" dirty="0" err="1"/>
              <a:t>the</a:t>
            </a:r>
            <a:r>
              <a:rPr lang="es-ES" dirty="0"/>
              <a:t> </a:t>
            </a:r>
            <a:r>
              <a:rPr lang="es-ES" dirty="0" err="1"/>
              <a:t>signal</a:t>
            </a:r>
            <a:r>
              <a:rPr lang="es-ES" dirty="0"/>
              <a:t> as </a:t>
            </a:r>
            <a:r>
              <a:rPr lang="es-ES" dirty="0" err="1"/>
              <a:t>fucntion</a:t>
            </a:r>
            <a:r>
              <a:rPr lang="es-ES" dirty="0"/>
              <a:t> </a:t>
            </a:r>
            <a:r>
              <a:rPr lang="es-ES" dirty="0" err="1"/>
              <a:t>of</a:t>
            </a:r>
            <a:r>
              <a:rPr lang="es-ES" dirty="0"/>
              <a:t> FE </a:t>
            </a:r>
            <a:r>
              <a:rPr lang="es-ES" dirty="0" err="1"/>
              <a:t>electronics</a:t>
            </a:r>
            <a:r>
              <a:rPr lang="es-ES" dirty="0"/>
              <a:t> </a:t>
            </a:r>
            <a:r>
              <a:rPr lang="es-ES" dirty="0" err="1"/>
              <a:t>bandwith</a:t>
            </a:r>
            <a:r>
              <a:rPr lang="es-ES" dirty="0"/>
              <a:t> and </a:t>
            </a:r>
            <a:r>
              <a:rPr lang="es-ES" dirty="0" err="1"/>
              <a:t>considering</a:t>
            </a:r>
            <a:r>
              <a:rPr lang="es-ES" dirty="0"/>
              <a:t> </a:t>
            </a:r>
            <a:r>
              <a:rPr lang="es-ES" dirty="0" err="1"/>
              <a:t>interconnection</a:t>
            </a:r>
            <a:r>
              <a:rPr lang="es-ES" dirty="0"/>
              <a:t> </a:t>
            </a:r>
            <a:r>
              <a:rPr lang="es-ES" dirty="0" err="1"/>
              <a:t>parasitics</a:t>
            </a:r>
            <a:r>
              <a:rPr lang="es-ES" dirty="0"/>
              <a:t>.</a:t>
            </a:r>
          </a:p>
          <a:p>
            <a:r>
              <a:rPr lang="es-ES" dirty="0" err="1"/>
              <a:t>If</a:t>
            </a:r>
            <a:r>
              <a:rPr lang="es-ES" dirty="0"/>
              <a:t> </a:t>
            </a:r>
            <a:r>
              <a:rPr lang="es-ES" dirty="0" err="1"/>
              <a:t>we</a:t>
            </a:r>
            <a:r>
              <a:rPr lang="es-ES" dirty="0"/>
              <a:t> </a:t>
            </a:r>
            <a:r>
              <a:rPr lang="es-ES" dirty="0" err="1"/>
              <a:t>start</a:t>
            </a:r>
            <a:r>
              <a:rPr lang="es-ES" dirty="0"/>
              <a:t> </a:t>
            </a:r>
            <a:r>
              <a:rPr lang="es-ES" dirty="0" err="1"/>
              <a:t>with</a:t>
            </a:r>
            <a:r>
              <a:rPr lang="es-ES" dirty="0"/>
              <a:t> </a:t>
            </a:r>
            <a:r>
              <a:rPr lang="es-ES" dirty="0" err="1"/>
              <a:t>very</a:t>
            </a:r>
            <a:r>
              <a:rPr lang="es-ES" dirty="0"/>
              <a:t> </a:t>
            </a:r>
            <a:r>
              <a:rPr lang="es-ES" dirty="0" err="1"/>
              <a:t>low</a:t>
            </a:r>
            <a:r>
              <a:rPr lang="es-ES" dirty="0"/>
              <a:t> </a:t>
            </a:r>
            <a:r>
              <a:rPr lang="es-ES" dirty="0" err="1"/>
              <a:t>bandwith</a:t>
            </a:r>
            <a:r>
              <a:rPr lang="es-ES" dirty="0"/>
              <a:t> SR </a:t>
            </a:r>
            <a:r>
              <a:rPr lang="es-ES" dirty="0" err="1"/>
              <a:t>improves</a:t>
            </a:r>
            <a:r>
              <a:rPr lang="es-ES" dirty="0"/>
              <a:t> </a:t>
            </a:r>
            <a:r>
              <a:rPr lang="es-ES" dirty="0" err="1"/>
              <a:t>with</a:t>
            </a:r>
            <a:r>
              <a:rPr lang="es-ES" dirty="0"/>
              <a:t> BW </a:t>
            </a:r>
            <a:r>
              <a:rPr lang="es-ES" dirty="0" err="1"/>
              <a:t>but</a:t>
            </a:r>
            <a:r>
              <a:rPr lang="es-ES" dirty="0"/>
              <a:t> at </a:t>
            </a:r>
            <a:r>
              <a:rPr lang="es-ES" dirty="0" err="1"/>
              <a:t>some</a:t>
            </a:r>
            <a:r>
              <a:rPr lang="es-ES" dirty="0"/>
              <a:t> </a:t>
            </a:r>
            <a:r>
              <a:rPr lang="es-ES" dirty="0" err="1"/>
              <a:t>point</a:t>
            </a:r>
            <a:r>
              <a:rPr lang="es-ES" dirty="0"/>
              <a:t> </a:t>
            </a:r>
            <a:r>
              <a:rPr lang="es-ES" dirty="0" err="1"/>
              <a:t>there</a:t>
            </a:r>
            <a:r>
              <a:rPr lang="es-ES" dirty="0"/>
              <a:t> </a:t>
            </a:r>
            <a:r>
              <a:rPr lang="es-ES" dirty="0" err="1"/>
              <a:t>is</a:t>
            </a:r>
            <a:r>
              <a:rPr lang="es-ES" dirty="0"/>
              <a:t> no </a:t>
            </a:r>
            <a:r>
              <a:rPr lang="es-ES" dirty="0" err="1"/>
              <a:t>imporvement</a:t>
            </a:r>
            <a:r>
              <a:rPr lang="es-ES" dirty="0"/>
              <a:t> </a:t>
            </a:r>
            <a:r>
              <a:rPr lang="es-ES" dirty="0" err="1"/>
              <a:t>anymore</a:t>
            </a:r>
            <a:endParaRPr lang="es-ES" dirty="0"/>
          </a:p>
          <a:p>
            <a:pPr marL="228600" indent="-228600">
              <a:buAutoNum type="arabicParenR"/>
            </a:pPr>
            <a:r>
              <a:rPr lang="es-ES" dirty="0" err="1"/>
              <a:t>because</a:t>
            </a:r>
            <a:r>
              <a:rPr lang="es-ES" dirty="0"/>
              <a:t> </a:t>
            </a:r>
            <a:r>
              <a:rPr lang="es-ES" dirty="0" err="1"/>
              <a:t>additional</a:t>
            </a:r>
            <a:r>
              <a:rPr lang="es-ES" dirty="0"/>
              <a:t> poles </a:t>
            </a:r>
            <a:r>
              <a:rPr lang="es-ES" dirty="0" err="1"/>
              <a:t>from</a:t>
            </a:r>
            <a:r>
              <a:rPr lang="es-ES" dirty="0"/>
              <a:t> input </a:t>
            </a:r>
            <a:r>
              <a:rPr lang="es-ES" dirty="0" err="1"/>
              <a:t>parasitic</a:t>
            </a:r>
            <a:r>
              <a:rPr lang="es-ES" dirty="0"/>
              <a:t> </a:t>
            </a:r>
            <a:r>
              <a:rPr lang="es-ES" dirty="0" err="1"/>
              <a:t>network</a:t>
            </a:r>
            <a:r>
              <a:rPr lang="es-ES" dirty="0"/>
              <a:t> </a:t>
            </a:r>
            <a:r>
              <a:rPr lang="es-ES" dirty="0" err="1"/>
              <a:t>limit</a:t>
            </a:r>
            <a:r>
              <a:rPr lang="es-ES" dirty="0"/>
              <a:t> </a:t>
            </a:r>
            <a:r>
              <a:rPr lang="es-ES" dirty="0" err="1"/>
              <a:t>the</a:t>
            </a:r>
            <a:r>
              <a:rPr lang="es-ES" dirty="0"/>
              <a:t> SR </a:t>
            </a:r>
            <a:r>
              <a:rPr lang="es-ES" dirty="0" err="1"/>
              <a:t>of</a:t>
            </a:r>
            <a:r>
              <a:rPr lang="es-ES" dirty="0"/>
              <a:t> </a:t>
            </a:r>
            <a:r>
              <a:rPr lang="es-ES" dirty="0" err="1"/>
              <a:t>the</a:t>
            </a:r>
            <a:r>
              <a:rPr lang="es-ES" dirty="0"/>
              <a:t> input </a:t>
            </a:r>
            <a:r>
              <a:rPr lang="es-ES" dirty="0" err="1"/>
              <a:t>signal</a:t>
            </a:r>
            <a:r>
              <a:rPr lang="es-ES" dirty="0"/>
              <a:t>. No </a:t>
            </a:r>
            <a:r>
              <a:rPr lang="es-ES" dirty="0" err="1"/>
              <a:t>gain</a:t>
            </a:r>
            <a:r>
              <a:rPr lang="es-ES" dirty="0"/>
              <a:t> in </a:t>
            </a:r>
            <a:r>
              <a:rPr lang="es-ES" dirty="0" err="1"/>
              <a:t>increasing</a:t>
            </a:r>
            <a:r>
              <a:rPr lang="es-ES" dirty="0"/>
              <a:t> BW, </a:t>
            </a:r>
            <a:r>
              <a:rPr lang="es-ES" dirty="0" err="1"/>
              <a:t>indeed</a:t>
            </a:r>
            <a:r>
              <a:rPr lang="es-ES" dirty="0"/>
              <a:t> </a:t>
            </a:r>
            <a:r>
              <a:rPr lang="es-ES" dirty="0" err="1"/>
              <a:t>degradation</a:t>
            </a:r>
            <a:r>
              <a:rPr lang="es-ES" dirty="0"/>
              <a:t> </a:t>
            </a:r>
            <a:r>
              <a:rPr lang="es-ES" dirty="0" err="1"/>
              <a:t>because</a:t>
            </a:r>
            <a:r>
              <a:rPr lang="es-ES" dirty="0"/>
              <a:t> </a:t>
            </a:r>
            <a:r>
              <a:rPr lang="es-ES" dirty="0" err="1"/>
              <a:t>higher</a:t>
            </a:r>
            <a:r>
              <a:rPr lang="es-ES" dirty="0"/>
              <a:t> </a:t>
            </a:r>
            <a:r>
              <a:rPr lang="es-ES" dirty="0" err="1"/>
              <a:t>integrated</a:t>
            </a:r>
            <a:r>
              <a:rPr lang="es-ES" dirty="0"/>
              <a:t> </a:t>
            </a:r>
            <a:r>
              <a:rPr lang="es-ES" dirty="0" err="1"/>
              <a:t>noise</a:t>
            </a:r>
            <a:r>
              <a:rPr lang="es-ES" dirty="0"/>
              <a:t>.</a:t>
            </a:r>
          </a:p>
          <a:p>
            <a:pPr marL="228600" indent="-228600">
              <a:buAutoNum type="arabicParenR"/>
            </a:pPr>
            <a:r>
              <a:rPr lang="es-ES" dirty="0" err="1"/>
              <a:t>Optimal</a:t>
            </a:r>
            <a:r>
              <a:rPr lang="es-ES" dirty="0"/>
              <a:t> FE BW </a:t>
            </a:r>
            <a:r>
              <a:rPr lang="es-ES" dirty="0" err="1"/>
              <a:t>thus</a:t>
            </a:r>
            <a:r>
              <a:rPr lang="es-ES" dirty="0"/>
              <a:t> </a:t>
            </a:r>
            <a:r>
              <a:rPr lang="es-ES" dirty="0" err="1"/>
              <a:t>depends</a:t>
            </a:r>
            <a:r>
              <a:rPr lang="es-ES" dirty="0"/>
              <a:t> </a:t>
            </a:r>
            <a:r>
              <a:rPr lang="es-ES" dirty="0" err="1"/>
              <a:t>on</a:t>
            </a:r>
            <a:r>
              <a:rPr lang="es-ES" dirty="0"/>
              <a:t> </a:t>
            </a:r>
            <a:r>
              <a:rPr lang="es-ES" dirty="0" err="1"/>
              <a:t>the</a:t>
            </a:r>
            <a:r>
              <a:rPr lang="es-ES" dirty="0"/>
              <a:t> </a:t>
            </a:r>
            <a:r>
              <a:rPr lang="es-ES" dirty="0" err="1"/>
              <a:t>value</a:t>
            </a:r>
            <a:r>
              <a:rPr lang="es-ES" dirty="0"/>
              <a:t> </a:t>
            </a:r>
            <a:r>
              <a:rPr lang="es-ES" dirty="0" err="1"/>
              <a:t>of</a:t>
            </a:r>
            <a:r>
              <a:rPr lang="es-ES" dirty="0"/>
              <a:t> </a:t>
            </a:r>
            <a:r>
              <a:rPr lang="es-ES" dirty="0" err="1"/>
              <a:t>parasitics</a:t>
            </a:r>
            <a:r>
              <a:rPr lang="es-ES" dirty="0"/>
              <a:t>. </a:t>
            </a:r>
            <a:r>
              <a:rPr lang="es-ES" dirty="0" err="1"/>
              <a:t>This</a:t>
            </a:r>
            <a:r>
              <a:rPr lang="es-ES" dirty="0"/>
              <a:t> </a:t>
            </a:r>
            <a:r>
              <a:rPr lang="es-ES" dirty="0" err="1"/>
              <a:t>shown</a:t>
            </a:r>
            <a:r>
              <a:rPr lang="es-ES" dirty="0"/>
              <a:t> </a:t>
            </a:r>
            <a:r>
              <a:rPr lang="es-ES" dirty="0" err="1"/>
              <a:t>here</a:t>
            </a:r>
            <a:r>
              <a:rPr lang="es-ES" dirty="0"/>
              <a:t> </a:t>
            </a:r>
            <a:r>
              <a:rPr lang="es-ES" dirty="0" err="1"/>
              <a:t>for</a:t>
            </a:r>
            <a:r>
              <a:rPr lang="es-ES" dirty="0"/>
              <a:t> </a:t>
            </a:r>
            <a:r>
              <a:rPr lang="es-ES" dirty="0" err="1"/>
              <a:t>typical</a:t>
            </a:r>
            <a:r>
              <a:rPr lang="es-ES" dirty="0"/>
              <a:t> </a:t>
            </a:r>
            <a:r>
              <a:rPr lang="es-ES" dirty="0" err="1"/>
              <a:t>values</a:t>
            </a:r>
            <a:r>
              <a:rPr lang="es-ES" dirty="0"/>
              <a:t> and in case </a:t>
            </a:r>
            <a:r>
              <a:rPr lang="es-ES" dirty="0" err="1"/>
              <a:t>there</a:t>
            </a:r>
            <a:r>
              <a:rPr lang="es-ES" dirty="0"/>
              <a:t> </a:t>
            </a:r>
            <a:r>
              <a:rPr lang="es-ES" dirty="0" err="1"/>
              <a:t>is</a:t>
            </a:r>
            <a:r>
              <a:rPr lang="es-ES" dirty="0"/>
              <a:t> no </a:t>
            </a:r>
            <a:r>
              <a:rPr lang="es-ES" dirty="0" err="1"/>
              <a:t>improvement</a:t>
            </a:r>
            <a:r>
              <a:rPr lang="es-ES" dirty="0"/>
              <a:t> </a:t>
            </a:r>
            <a:r>
              <a:rPr lang="es-ES" dirty="0" err="1"/>
              <a:t>for</a:t>
            </a:r>
            <a:r>
              <a:rPr lang="es-ES" dirty="0"/>
              <a:t> FE BW </a:t>
            </a:r>
            <a:r>
              <a:rPr lang="es-ES" dirty="0" err="1"/>
              <a:t>higher</a:t>
            </a:r>
            <a:r>
              <a:rPr lang="es-ES" dirty="0"/>
              <a:t> tan 1 GHz.</a:t>
            </a:r>
          </a:p>
        </p:txBody>
      </p:sp>
      <p:sp>
        <p:nvSpPr>
          <p:cNvPr id="4" name="Marcador de número de diapositiva 3"/>
          <p:cNvSpPr>
            <a:spLocks noGrp="1"/>
          </p:cNvSpPr>
          <p:nvPr>
            <p:ph type="sldNum" sz="quarter" idx="10"/>
          </p:nvPr>
        </p:nvSpPr>
        <p:spPr/>
        <p:txBody>
          <a:bodyPr/>
          <a:lstStyle/>
          <a:p>
            <a:pPr>
              <a:defRPr/>
            </a:pPr>
            <a:fld id="{94236D72-6696-407D-811B-DD716750105F}" type="slidenum">
              <a:rPr lang="en-GB" smtClean="0"/>
              <a:pPr>
                <a:defRPr/>
              </a:pPr>
              <a:t>54</a:t>
            </a:fld>
            <a:endParaRPr lang="en-GB"/>
          </a:p>
        </p:txBody>
      </p:sp>
    </p:spTree>
    <p:extLst>
      <p:ext uri="{BB962C8B-B14F-4D97-AF65-F5344CB8AC3E}">
        <p14:creationId xmlns:p14="http://schemas.microsoft.com/office/powerpoint/2010/main" val="3962884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52725" y="533400"/>
            <a:ext cx="4732338" cy="2662238"/>
          </a:xfrm>
        </p:spPr>
      </p:sp>
      <p:sp>
        <p:nvSpPr>
          <p:cNvPr id="3" name="Marcador de notas 2"/>
          <p:cNvSpPr>
            <a:spLocks noGrp="1"/>
          </p:cNvSpPr>
          <p:nvPr>
            <p:ph type="body" idx="1"/>
          </p:nvPr>
        </p:nvSpPr>
        <p:spPr/>
        <p:txBody>
          <a:bodyPr/>
          <a:lstStyle/>
          <a:p>
            <a:r>
              <a:rPr lang="es-ES" dirty="0" err="1"/>
              <a:t>FastIC</a:t>
            </a:r>
            <a:r>
              <a:rPr lang="es-ES" dirty="0"/>
              <a:t> </a:t>
            </a:r>
            <a:r>
              <a:rPr lang="es-ES" dirty="0" err="1"/>
              <a:t>is</a:t>
            </a:r>
            <a:r>
              <a:rPr lang="es-ES" dirty="0"/>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an 8-ch chip in a standard CMOS 65nm technology.</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ASIC includes an input stage that can be configured to process the signal from positive or negative or differential polarity detectors, and it can perform the active summation of 4 channels.</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3 paths generated at the input stage: time, energy and trigger</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output of the chip can be read in binary mode (SLVS or CMOS) and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analog</a:t>
            </a:r>
            <a:r>
              <a:rPr lang="en-GB" sz="1800" dirty="0">
                <a:effectLst/>
                <a:latin typeface="Calibri" panose="020F0502020204030204" pitchFamily="34" charset="0"/>
                <a:ea typeface="Calibri" panose="020F0502020204030204" pitchFamily="34" charset="0"/>
                <a:cs typeface="Times New Roman" panose="02020603050405020304" pitchFamily="18" charset="0"/>
              </a:rPr>
              <a:t> mode.</a:t>
            </a:r>
          </a:p>
          <a:p>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5</a:t>
            </a:fld>
            <a:endParaRPr lang="en-GB"/>
          </a:p>
        </p:txBody>
      </p:sp>
    </p:spTree>
    <p:extLst>
      <p:ext uri="{BB962C8B-B14F-4D97-AF65-F5344CB8AC3E}">
        <p14:creationId xmlns:p14="http://schemas.microsoft.com/office/powerpoint/2010/main" val="3300529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52725" y="534988"/>
            <a:ext cx="4732338" cy="2662237"/>
          </a:xfrm>
        </p:spPr>
      </p:sp>
      <p:sp>
        <p:nvSpPr>
          <p:cNvPr id="3" name="Marcador de notas 2"/>
          <p:cNvSpPr>
            <a:spLocks noGrp="1"/>
          </p:cNvSpPr>
          <p:nvPr>
            <p:ph type="body" idx="1"/>
          </p:nvPr>
        </p:nvSpPr>
        <p:spPr/>
        <p:txBody>
          <a:bodyPr/>
          <a:lstStyle/>
          <a:p>
            <a:pPr indent="-168275">
              <a:spcBef>
                <a:spcPts val="300"/>
              </a:spcBef>
            </a:pPr>
            <a:r>
              <a:rPr lang="en-GB" sz="2400" dirty="0"/>
              <a:t>Electronic jitter depends on noise and signal slew rate. </a:t>
            </a:r>
            <a:r>
              <a:rPr lang="en-GB" sz="2000" dirty="0"/>
              <a:t>Typically, noise is proportional to the square root of the BW.</a:t>
            </a:r>
          </a:p>
          <a:p>
            <a:pPr indent="-168275">
              <a:spcBef>
                <a:spcPts val="300"/>
              </a:spcBef>
            </a:pPr>
            <a:r>
              <a:rPr lang="en-GB" sz="2000" dirty="0"/>
              <a:t>Signal slew rate is inversely proportional to signal rise time and thus proportional to the BW, at least for a </a:t>
            </a:r>
            <a:r>
              <a:rPr lang="en-GB" sz="2000" dirty="0" err="1"/>
              <a:t>simplied</a:t>
            </a:r>
            <a:r>
              <a:rPr lang="en-GB" sz="2000" dirty="0"/>
              <a:t> linear FE.</a:t>
            </a:r>
          </a:p>
          <a:p>
            <a:pPr indent="-168275">
              <a:spcBef>
                <a:spcPts val="300"/>
              </a:spcBef>
            </a:pPr>
            <a:r>
              <a:rPr lang="en-GB" sz="2000" dirty="0"/>
              <a:t>Therefore, the</a:t>
            </a:r>
            <a:r>
              <a:rPr lang="en-GB" sz="2400" dirty="0"/>
              <a:t> electronics jitter should be inversely proportional to the square root of the BW:</a:t>
            </a:r>
            <a:endParaRPr lang="en-GB" sz="1800" b="1" dirty="0"/>
          </a:p>
          <a:p>
            <a:pPr indent="-168275">
              <a:spcBef>
                <a:spcPts val="300"/>
              </a:spcBef>
            </a:pPr>
            <a:r>
              <a:rPr lang="en-GB" sz="2400" dirty="0"/>
              <a:t>Then in principle we should maximize the BW of our electronics…</a:t>
            </a:r>
          </a:p>
          <a:p>
            <a:pPr indent="-168275">
              <a:spcBef>
                <a:spcPts val="300"/>
              </a:spcBef>
            </a:pPr>
            <a:r>
              <a:rPr lang="en-GB" sz="2400" dirty="0"/>
              <a:t>But is this completely correct?</a:t>
            </a:r>
          </a:p>
          <a:p>
            <a:endParaRPr lang="es-ES" dirty="0"/>
          </a:p>
        </p:txBody>
      </p:sp>
      <p:sp>
        <p:nvSpPr>
          <p:cNvPr id="4" name="Marcador de número de diapositiva 3"/>
          <p:cNvSpPr>
            <a:spLocks noGrp="1"/>
          </p:cNvSpPr>
          <p:nvPr>
            <p:ph type="sldNum" sz="quarter" idx="10"/>
          </p:nvPr>
        </p:nvSpPr>
        <p:spPr/>
        <p:txBody>
          <a:bodyPr/>
          <a:lstStyle/>
          <a:p>
            <a:pPr>
              <a:defRPr/>
            </a:pPr>
            <a:fld id="{94236D72-6696-407D-811B-DD716750105F}" type="slidenum">
              <a:rPr lang="en-GB" smtClean="0"/>
              <a:pPr>
                <a:defRPr/>
              </a:pPr>
              <a:t>55</a:t>
            </a:fld>
            <a:endParaRPr lang="en-GB"/>
          </a:p>
        </p:txBody>
      </p:sp>
    </p:spTree>
    <p:extLst>
      <p:ext uri="{BB962C8B-B14F-4D97-AF65-F5344CB8AC3E}">
        <p14:creationId xmlns:p14="http://schemas.microsoft.com/office/powerpoint/2010/main" val="604968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dirty="0"/>
          </a:p>
        </p:txBody>
      </p:sp>
      <p:sp>
        <p:nvSpPr>
          <p:cNvPr id="4" name="Contenidor de número de diapositiva 3"/>
          <p:cNvSpPr>
            <a:spLocks noGrp="1"/>
          </p:cNvSpPr>
          <p:nvPr>
            <p:ph type="sldNum" sz="quarter" idx="5"/>
          </p:nvPr>
        </p:nvSpPr>
        <p:spPr/>
        <p:txBody>
          <a:bodyPr/>
          <a:lstStyle/>
          <a:p>
            <a:pPr>
              <a:defRPr/>
            </a:pPr>
            <a:fld id="{94236D72-6696-407D-811B-DD716750105F}" type="slidenum">
              <a:rPr lang="en-GB" smtClean="0"/>
              <a:pPr>
                <a:defRPr/>
              </a:pPr>
              <a:t>56</a:t>
            </a:fld>
            <a:endParaRPr lang="en-GB"/>
          </a:p>
        </p:txBody>
      </p:sp>
    </p:spTree>
    <p:extLst>
      <p:ext uri="{BB962C8B-B14F-4D97-AF65-F5344CB8AC3E}">
        <p14:creationId xmlns:p14="http://schemas.microsoft.com/office/powerpoint/2010/main" val="918160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59</a:t>
            </a:fld>
            <a:endParaRPr lang="en-GB"/>
          </a:p>
        </p:txBody>
      </p:sp>
    </p:spTree>
    <p:extLst>
      <p:ext uri="{BB962C8B-B14F-4D97-AF65-F5344CB8AC3E}">
        <p14:creationId xmlns:p14="http://schemas.microsoft.com/office/powerpoint/2010/main" val="1773656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60</a:t>
            </a:fld>
            <a:endParaRPr lang="en-GB"/>
          </a:p>
        </p:txBody>
      </p:sp>
    </p:spTree>
    <p:extLst>
      <p:ext uri="{BB962C8B-B14F-4D97-AF65-F5344CB8AC3E}">
        <p14:creationId xmlns:p14="http://schemas.microsoft.com/office/powerpoint/2010/main" val="2165860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674938" y="511175"/>
            <a:ext cx="4527550" cy="2547938"/>
          </a:xfrm>
        </p:spPr>
      </p:sp>
      <p:sp>
        <p:nvSpPr>
          <p:cNvPr id="3" name="Marcador de notas 2"/>
          <p:cNvSpPr>
            <a:spLocks noGrp="1"/>
          </p:cNvSpPr>
          <p:nvPr>
            <p:ph type="body" idx="1"/>
          </p:nvPr>
        </p:nvSpPr>
        <p:spPr/>
        <p:txBody>
          <a:bodyPr/>
          <a:lstStyle/>
          <a:p>
            <a:r>
              <a:rPr lang="es-ES" b="1" dirty="0"/>
              <a:t>I. </a:t>
            </a:r>
            <a:r>
              <a:rPr lang="en-GB" b="1" dirty="0"/>
              <a:t>CTR results using HPKK sensor</a:t>
            </a:r>
            <a:endParaRPr lang="es-ES" dirty="0"/>
          </a:p>
        </p:txBody>
      </p:sp>
      <p:sp>
        <p:nvSpPr>
          <p:cNvPr id="4" name="Marcador de número de diapositiva 3"/>
          <p:cNvSpPr>
            <a:spLocks noGrp="1"/>
          </p:cNvSpPr>
          <p:nvPr>
            <p:ph type="sldNum" sz="quarter" idx="10"/>
          </p:nvPr>
        </p:nvSpPr>
        <p:spPr/>
        <p:txBody>
          <a:bodyPr/>
          <a:lstStyle/>
          <a:p>
            <a:pPr>
              <a:defRPr/>
            </a:pPr>
            <a:fld id="{94236D72-6696-407D-811B-DD716750105F}" type="slidenum">
              <a:rPr lang="en-GB" smtClean="0"/>
              <a:pPr>
                <a:defRPr/>
              </a:pPr>
              <a:t>61</a:t>
            </a:fld>
            <a:endParaRPr lang="en-GB"/>
          </a:p>
        </p:txBody>
      </p:sp>
    </p:spTree>
    <p:extLst>
      <p:ext uri="{BB962C8B-B14F-4D97-AF65-F5344CB8AC3E}">
        <p14:creationId xmlns:p14="http://schemas.microsoft.com/office/powerpoint/2010/main" val="964634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NimbusRomNo9L-Regu"/>
            </a:endParaRPr>
          </a:p>
          <a:p>
            <a:pPr algn="l"/>
            <a:r>
              <a:rPr lang="en-GB" sz="1800" b="0" i="0" u="none" strike="noStrike" baseline="0" dirty="0" err="1">
                <a:latin typeface="NimbusRomNo9L-Regu"/>
              </a:rPr>
              <a:t>FastIC</a:t>
            </a:r>
            <a:r>
              <a:rPr lang="en-GB" sz="1800" b="0" i="0" u="none" strike="noStrike" baseline="0" dirty="0">
                <a:latin typeface="NimbusRomNo9L-Regu"/>
              </a:rPr>
              <a:t> coupled to FBK HD-NUV Low Field SiPM achieves a Single Photon Time Resolution of 150 ps FWHM and CTR of 76 ps FWHM with a small LSO crystal.</a:t>
            </a:r>
            <a:endParaRPr lang="en-GB" sz="1800" b="0" i="0" u="none" strike="noStrike" baseline="0" dirty="0">
              <a:solidFill>
                <a:srgbClr val="000000"/>
              </a:solidFill>
              <a:latin typeface="NimbusRomNo9L-Regu"/>
            </a:endParaRPr>
          </a:p>
          <a:p>
            <a:pPr algn="l"/>
            <a:r>
              <a:rPr lang="en-GB" sz="1800" b="0" i="0" u="none" strike="noStrike" baseline="0" dirty="0">
                <a:solidFill>
                  <a:srgbClr val="000000"/>
                </a:solidFill>
                <a:latin typeface="NimbusRomNo9L-Regu"/>
              </a:rPr>
              <a:t>LYSO and LSO crystals of different lengths coupled to FBK NUV-HD Low Field SiPM were measured. A CTR of 126.4 ps FWHM can be achieved for a 20 mm crystal length.</a:t>
            </a:r>
            <a:endParaRPr lang="en-US" dirty="0"/>
          </a:p>
        </p:txBody>
      </p:sp>
      <p:sp>
        <p:nvSpPr>
          <p:cNvPr id="4" name="Slide Number Placeholder 3"/>
          <p:cNvSpPr>
            <a:spLocks noGrp="1"/>
          </p:cNvSpPr>
          <p:nvPr>
            <p:ph type="sldNum" sz="quarter" idx="5"/>
          </p:nvPr>
        </p:nvSpPr>
        <p:spPr/>
        <p:txBody>
          <a:bodyPr/>
          <a:lstStyle/>
          <a:p>
            <a:fld id="{0BD64A6B-10C5-4BF1-9CB9-8B539A1F823F}" type="slidenum">
              <a:rPr lang="en-US" smtClean="0"/>
              <a:t>62</a:t>
            </a:fld>
            <a:endParaRPr lang="en-US"/>
          </a:p>
        </p:txBody>
      </p:sp>
    </p:spTree>
    <p:extLst>
      <p:ext uri="{BB962C8B-B14F-4D97-AF65-F5344CB8AC3E}">
        <p14:creationId xmlns:p14="http://schemas.microsoft.com/office/powerpoint/2010/main" val="29969875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63</a:t>
            </a:fld>
            <a:endParaRPr lang="en-GB"/>
          </a:p>
        </p:txBody>
      </p:sp>
    </p:spTree>
    <p:extLst>
      <p:ext uri="{BB962C8B-B14F-4D97-AF65-F5344CB8AC3E}">
        <p14:creationId xmlns:p14="http://schemas.microsoft.com/office/powerpoint/2010/main" val="1776643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674938" y="511175"/>
            <a:ext cx="4527550" cy="2547938"/>
          </a:xfrm>
        </p:spPr>
      </p:sp>
      <p:sp>
        <p:nvSpPr>
          <p:cNvPr id="3" name="Marcador de notas 2"/>
          <p:cNvSpPr>
            <a:spLocks noGrp="1"/>
          </p:cNvSpPr>
          <p:nvPr>
            <p:ph type="body" idx="1"/>
          </p:nvPr>
        </p:nvSpPr>
        <p:spPr/>
        <p:txBody>
          <a:bodyPr/>
          <a:lstStyle/>
          <a:p>
            <a:r>
              <a:rPr lang="es-ES" b="1" dirty="0"/>
              <a:t>I. </a:t>
            </a:r>
            <a:r>
              <a:rPr lang="en-GB" b="1" dirty="0"/>
              <a:t>CTR results using HPKK sensor</a:t>
            </a:r>
            <a:endParaRPr lang="es-ES" dirty="0"/>
          </a:p>
        </p:txBody>
      </p:sp>
      <p:sp>
        <p:nvSpPr>
          <p:cNvPr id="4" name="Marcador de número de diapositiva 3"/>
          <p:cNvSpPr>
            <a:spLocks noGrp="1"/>
          </p:cNvSpPr>
          <p:nvPr>
            <p:ph type="sldNum" sz="quarter" idx="10"/>
          </p:nvPr>
        </p:nvSpPr>
        <p:spPr/>
        <p:txBody>
          <a:bodyPr/>
          <a:lstStyle/>
          <a:p>
            <a:pPr>
              <a:defRPr/>
            </a:pPr>
            <a:fld id="{94236D72-6696-407D-811B-DD716750105F}" type="slidenum">
              <a:rPr lang="en-GB" smtClean="0"/>
              <a:pPr>
                <a:defRPr/>
              </a:pPr>
              <a:t>64</a:t>
            </a:fld>
            <a:endParaRPr lang="en-GB"/>
          </a:p>
        </p:txBody>
      </p:sp>
    </p:spTree>
    <p:extLst>
      <p:ext uri="{BB962C8B-B14F-4D97-AF65-F5344CB8AC3E}">
        <p14:creationId xmlns:p14="http://schemas.microsoft.com/office/powerpoint/2010/main" val="34025117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674938" y="511175"/>
            <a:ext cx="4527550" cy="2547938"/>
          </a:xfrm>
        </p:spPr>
      </p:sp>
      <p:sp>
        <p:nvSpPr>
          <p:cNvPr id="3" name="Marcador de notas 2"/>
          <p:cNvSpPr>
            <a:spLocks noGrp="1"/>
          </p:cNvSpPr>
          <p:nvPr>
            <p:ph type="body" idx="1"/>
          </p:nvPr>
        </p:nvSpPr>
        <p:spPr/>
        <p:txBody>
          <a:bodyPr/>
          <a:lstStyle/>
          <a:p>
            <a:r>
              <a:rPr lang="es-ES" b="1" dirty="0"/>
              <a:t>I. </a:t>
            </a:r>
            <a:r>
              <a:rPr lang="en-GB" b="1" dirty="0"/>
              <a:t>CTR results using HPKK sensor</a:t>
            </a:r>
            <a:endParaRPr lang="es-ES" dirty="0"/>
          </a:p>
        </p:txBody>
      </p:sp>
      <p:sp>
        <p:nvSpPr>
          <p:cNvPr id="4" name="Marcador de número de diapositiva 3"/>
          <p:cNvSpPr>
            <a:spLocks noGrp="1"/>
          </p:cNvSpPr>
          <p:nvPr>
            <p:ph type="sldNum" sz="quarter" idx="10"/>
          </p:nvPr>
        </p:nvSpPr>
        <p:spPr/>
        <p:txBody>
          <a:bodyPr/>
          <a:lstStyle/>
          <a:p>
            <a:pPr>
              <a:defRPr/>
            </a:pPr>
            <a:fld id="{94236D72-6696-407D-811B-DD716750105F}" type="slidenum">
              <a:rPr lang="en-GB" smtClean="0"/>
              <a:pPr>
                <a:defRPr/>
              </a:pPr>
              <a:t>65</a:t>
            </a:fld>
            <a:endParaRPr lang="en-GB"/>
          </a:p>
        </p:txBody>
      </p:sp>
    </p:spTree>
    <p:extLst>
      <p:ext uri="{BB962C8B-B14F-4D97-AF65-F5344CB8AC3E}">
        <p14:creationId xmlns:p14="http://schemas.microsoft.com/office/powerpoint/2010/main" val="1455581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66</a:t>
            </a:fld>
            <a:endParaRPr lang="en-GB"/>
          </a:p>
        </p:txBody>
      </p:sp>
    </p:spTree>
    <p:extLst>
      <p:ext uri="{BB962C8B-B14F-4D97-AF65-F5344CB8AC3E}">
        <p14:creationId xmlns:p14="http://schemas.microsoft.com/office/powerpoint/2010/main" val="47440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Here we can see an example of the Input/Output signals of the ASIC:</a:t>
            </a:r>
          </a:p>
          <a:p>
            <a:r>
              <a:rPr lang="en-US" dirty="0"/>
              <a:t>   - The yellow line shows the output in analog mode.</a:t>
            </a:r>
          </a:p>
          <a:p>
            <a:r>
              <a:rPr lang="en-US" dirty="0"/>
              <a:t>   - The blue line is the binary output</a:t>
            </a:r>
          </a:p>
          <a:p>
            <a:r>
              <a:rPr lang="en-US" dirty="0"/>
              <a:t>        - The first pulse encodes the timing in the rising edge, and optionally the NL-</a:t>
            </a:r>
            <a:r>
              <a:rPr lang="en-US" dirty="0" err="1"/>
              <a:t>ToT</a:t>
            </a:r>
            <a:r>
              <a:rPr lang="en-US" dirty="0"/>
              <a:t> in the falling edge</a:t>
            </a:r>
          </a:p>
          <a:p>
            <a:r>
              <a:rPr lang="en-US" dirty="0"/>
              <a:t>        - The second pulse encodes the energy response in the pulse width.</a:t>
            </a:r>
          </a:p>
          <a:p>
            <a:r>
              <a:rPr lang="en-US" dirty="0"/>
              <a:t>            - This second pulse can be disabled if we want to operate at rates higher than 3 </a:t>
            </a:r>
            <a:r>
              <a:rPr lang="en-US" dirty="0" err="1"/>
              <a:t>MHz.</a:t>
            </a:r>
            <a:endParaRPr lang="en-U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6</a:t>
            </a:fld>
            <a:endParaRPr lang="en-GB"/>
          </a:p>
        </p:txBody>
      </p:sp>
    </p:spTree>
    <p:extLst>
      <p:ext uri="{BB962C8B-B14F-4D97-AF65-F5344CB8AC3E}">
        <p14:creationId xmlns:p14="http://schemas.microsoft.com/office/powerpoint/2010/main" val="1479725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94236D72-6696-407D-811B-DD716750105F}" type="slidenum">
              <a:rPr lang="en-GB" smtClean="0"/>
              <a:pPr>
                <a:defRPr/>
              </a:pPr>
              <a:t>7</a:t>
            </a:fld>
            <a:endParaRPr lang="en-GB"/>
          </a:p>
        </p:txBody>
      </p:sp>
    </p:spTree>
    <p:extLst>
      <p:ext uri="{BB962C8B-B14F-4D97-AF65-F5344CB8AC3E}">
        <p14:creationId xmlns:p14="http://schemas.microsoft.com/office/powerpoint/2010/main" val="182708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ASIC specifications are: per channel TDC, 25 </a:t>
            </a:r>
            <a:r>
              <a:rPr lang="en-US" dirty="0" err="1"/>
              <a:t>ps</a:t>
            </a:r>
            <a:r>
              <a:rPr lang="en-US" dirty="0"/>
              <a:t> time bin for </a:t>
            </a:r>
            <a:r>
              <a:rPr lang="en-US" dirty="0" err="1"/>
              <a:t>ToA</a:t>
            </a:r>
            <a:r>
              <a:rPr lang="en-US" dirty="0"/>
              <a:t> and less than 500 </a:t>
            </a:r>
            <a:r>
              <a:rPr lang="en-US" dirty="0" err="1"/>
              <a:t>ps</a:t>
            </a:r>
            <a:r>
              <a:rPr lang="en-US" dirty="0"/>
              <a:t> for </a:t>
            </a:r>
            <a:r>
              <a:rPr lang="en-US" dirty="0" err="1"/>
              <a:t>ToT</a:t>
            </a:r>
            <a:r>
              <a:rPr lang="en-US" dirty="0"/>
              <a:t>.</a:t>
            </a:r>
          </a:p>
          <a:p>
            <a:r>
              <a:rPr lang="en-US" dirty="0"/>
              <a:t>It should be backwards compatible with the previous </a:t>
            </a:r>
            <a:r>
              <a:rPr lang="en-US" dirty="0" err="1"/>
              <a:t>FastIC</a:t>
            </a:r>
            <a:r>
              <a:rPr lang="en-US" dirty="0"/>
              <a:t>, and all the different operating modes of the ASIC.</a:t>
            </a:r>
          </a:p>
          <a:p>
            <a:r>
              <a:rPr lang="en-US" dirty="0"/>
              <a:t>We would like to keep the power consumption as low as possible.</a:t>
            </a:r>
          </a:p>
          <a:p>
            <a:r>
              <a:rPr lang="en-US" dirty="0"/>
              <a:t>And finally, the design must be scalable and reusable in future developments.</a:t>
            </a:r>
          </a:p>
        </p:txBody>
      </p:sp>
      <p:sp>
        <p:nvSpPr>
          <p:cNvPr id="4" name="Slide Number Placeholder 3"/>
          <p:cNvSpPr>
            <a:spLocks noGrp="1"/>
          </p:cNvSpPr>
          <p:nvPr>
            <p:ph type="sldNum" sz="quarter" idx="5"/>
          </p:nvPr>
        </p:nvSpPr>
        <p:spPr/>
        <p:txBody>
          <a:bodyPr/>
          <a:lstStyle/>
          <a:p>
            <a:fld id="{0BD64A6B-10C5-4BF1-9CB9-8B539A1F823F}" type="slidenum">
              <a:rPr lang="en-US" smtClean="0"/>
              <a:t>8</a:t>
            </a:fld>
            <a:endParaRPr lang="en-US"/>
          </a:p>
        </p:txBody>
      </p:sp>
    </p:spTree>
    <p:extLst>
      <p:ext uri="{BB962C8B-B14F-4D97-AF65-F5344CB8AC3E}">
        <p14:creationId xmlns:p14="http://schemas.microsoft.com/office/powerpoint/2010/main" val="317697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6650"/>
            <a:ext cx="5486400" cy="3086100"/>
          </a:xfrm>
        </p:spPr>
      </p:sp>
      <p:sp>
        <p:nvSpPr>
          <p:cNvPr id="3" name="Notes Placeholder 2"/>
          <p:cNvSpPr>
            <a:spLocks noGrp="1"/>
          </p:cNvSpPr>
          <p:nvPr>
            <p:ph type="body" idx="1"/>
          </p:nvPr>
        </p:nvSpPr>
        <p:spPr/>
        <p:txBody>
          <a:bodyPr/>
          <a:lstStyle/>
          <a:p>
            <a:r>
              <a:rPr lang="en-US" dirty="0"/>
              <a:t>The TDC processes 8+1 channels: 8 for </a:t>
            </a:r>
            <a:r>
              <a:rPr lang="en-US" dirty="0" err="1"/>
              <a:t>Time+Energy</a:t>
            </a:r>
            <a:r>
              <a:rPr lang="en-US" dirty="0"/>
              <a:t> and 1 for Trigger timestamp capture</a:t>
            </a:r>
          </a:p>
          <a:p>
            <a:r>
              <a:rPr lang="en-US" dirty="0"/>
              <a:t>The TDC architecture is flash, based in a PLL.</a:t>
            </a:r>
          </a:p>
          <a:p>
            <a:r>
              <a:rPr lang="en-US" dirty="0"/>
              <a:t>    - We have 16 taps oscillating at 1.28 GHz</a:t>
            </a:r>
          </a:p>
          <a:p>
            <a:r>
              <a:rPr lang="en-US" dirty="0"/>
              <a:t>    - And we have 3 counter levels: ultra-fast, fast and coarse.</a:t>
            </a:r>
          </a:p>
          <a:p>
            <a:r>
              <a:rPr lang="en-US" dirty="0"/>
              <a:t>The peak conversion rate is limited to the reference clock.</a:t>
            </a:r>
          </a:p>
          <a:p>
            <a:r>
              <a:rPr lang="en-US" dirty="0"/>
              <a:t>We implemented some mechanisms to reduce the volume of useless data.</a:t>
            </a:r>
          </a:p>
          <a:p>
            <a:r>
              <a:rPr lang="en-US" dirty="0"/>
              <a:t>Digitized data is sent via a single SLVS link which allows a sustained rate of 3 MHz per channel.</a:t>
            </a:r>
          </a:p>
          <a:p>
            <a:r>
              <a:rPr lang="en-US" dirty="0"/>
              <a:t>The size of the ASIC will be smaller than 9mm</a:t>
            </a:r>
            <a:r>
              <a:rPr lang="en-US" baseline="30000" dirty="0"/>
              <a:t>2</a:t>
            </a:r>
            <a:r>
              <a:rPr lang="en-US" baseline="0" dirty="0"/>
              <a:t> and the power consumption will be around 3.5mW</a:t>
            </a:r>
          </a:p>
        </p:txBody>
      </p:sp>
      <p:sp>
        <p:nvSpPr>
          <p:cNvPr id="4" name="Slide Number Placeholder 3"/>
          <p:cNvSpPr>
            <a:spLocks noGrp="1"/>
          </p:cNvSpPr>
          <p:nvPr>
            <p:ph type="sldNum" sz="quarter" idx="5"/>
          </p:nvPr>
        </p:nvSpPr>
        <p:spPr/>
        <p:txBody>
          <a:bodyPr/>
          <a:lstStyle/>
          <a:p>
            <a:fld id="{0BD64A6B-10C5-4BF1-9CB9-8B539A1F823F}" type="slidenum">
              <a:rPr lang="en-US" smtClean="0"/>
              <a:t>9</a:t>
            </a:fld>
            <a:endParaRPr lang="en-US"/>
          </a:p>
        </p:txBody>
      </p:sp>
    </p:spTree>
    <p:extLst>
      <p:ext uri="{BB962C8B-B14F-4D97-AF65-F5344CB8AC3E}">
        <p14:creationId xmlns:p14="http://schemas.microsoft.com/office/powerpoint/2010/main" val="159987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772817"/>
            <a:ext cx="10363200" cy="1470025"/>
          </a:xfrm>
        </p:spPr>
        <p:txBody>
          <a:bodyPr/>
          <a:lstStyle>
            <a:lvl1pPr marL="0" marR="0" indent="0" algn="ctr" defTabSz="914400" rtl="0" eaLnBrk="1" fontAlgn="base" latinLnBrk="0" hangingPunct="1">
              <a:lnSpc>
                <a:spcPct val="100000"/>
              </a:lnSpc>
              <a:spcBef>
                <a:spcPct val="0"/>
              </a:spcBef>
              <a:spcAft>
                <a:spcPct val="0"/>
              </a:spcAft>
              <a:buClrTx/>
              <a:buSzTx/>
              <a:buFontTx/>
              <a:buNone/>
              <a:tabLst/>
              <a:defRPr sz="3900">
                <a:solidFill>
                  <a:schemeClr val="accent2">
                    <a:lumMod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S"/>
              <a:t>Haga clic </a:t>
            </a:r>
            <a:r>
              <a:rPr lang="es-ES" err="1"/>
              <a:t>parHaga</a:t>
            </a:r>
            <a:r>
              <a:rPr lang="es-ES"/>
              <a:t> clic para modificar </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sz="2400" i="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GB"/>
          </a:p>
        </p:txBody>
      </p:sp>
      <p:sp>
        <p:nvSpPr>
          <p:cNvPr id="4" name="Rectangle 4"/>
          <p:cNvSpPr>
            <a:spLocks noGrp="1" noChangeArrowheads="1"/>
          </p:cNvSpPr>
          <p:nvPr>
            <p:ph type="dt" sz="half" idx="10"/>
          </p:nvPr>
        </p:nvSpPr>
        <p:spPr/>
        <p:txBody>
          <a:bodyPr/>
          <a:lstStyle>
            <a:lvl1pPr>
              <a:defRPr/>
            </a:lvl1pPr>
          </a:lstStyle>
          <a:p>
            <a:pPr>
              <a:defRPr/>
            </a:pPr>
            <a:fld id="{6F982429-EC65-43AA-8040-8749489D5751}" type="datetime3">
              <a:rPr lang="en-US" smtClean="0"/>
              <a:t>12 June 2023</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GB"/>
              <a:t>TWEPP-2019</a:t>
            </a:r>
            <a:endParaRPr lang="en-GB" dirty="0"/>
          </a:p>
        </p:txBody>
      </p:sp>
      <p:sp>
        <p:nvSpPr>
          <p:cNvPr id="6" name="Rectangle 6"/>
          <p:cNvSpPr>
            <a:spLocks noGrp="1" noChangeArrowheads="1"/>
          </p:cNvSpPr>
          <p:nvPr>
            <p:ph type="sldNum" sz="quarter" idx="12"/>
          </p:nvPr>
        </p:nvSpPr>
        <p:spPr/>
        <p:txBody>
          <a:bodyPr/>
          <a:lstStyle>
            <a:lvl1pPr>
              <a:defRPr/>
            </a:lvl1pPr>
          </a:lstStyle>
          <a:p>
            <a:pPr>
              <a:defRPr/>
            </a:pPr>
            <a:fld id="{2ABD5E48-8F6E-4780-A72E-92DD52780E58}" type="slidenum">
              <a:rPr lang="en-GB"/>
              <a:pPr>
                <a:defRPr/>
              </a:pPr>
              <a:t>‹#›</a:t>
            </a:fld>
            <a:endParaRPr lang="en-GB"/>
          </a:p>
        </p:txBody>
      </p:sp>
    </p:spTree>
    <p:extLst>
      <p:ext uri="{BB962C8B-B14F-4D97-AF65-F5344CB8AC3E}">
        <p14:creationId xmlns:p14="http://schemas.microsoft.com/office/powerpoint/2010/main" val="3107812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84" y="-59"/>
            <a:ext cx="10474251" cy="862956"/>
          </a:xfrm>
        </p:spPr>
        <p:txBody>
          <a:bodyPr/>
          <a:lstStyle/>
          <a:p>
            <a:r>
              <a:rPr lang="es-ES"/>
              <a:t>Haga clic para modificar el estilo de título del patrón</a:t>
            </a:r>
            <a:endParaRPr lang="en-GB"/>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Rectangle 4"/>
          <p:cNvSpPr>
            <a:spLocks noGrp="1" noChangeArrowheads="1"/>
          </p:cNvSpPr>
          <p:nvPr>
            <p:ph type="dt" sz="half" idx="10"/>
          </p:nvPr>
        </p:nvSpPr>
        <p:spPr/>
        <p:txBody>
          <a:bodyPr/>
          <a:lstStyle>
            <a:lvl1pPr>
              <a:defRPr/>
            </a:lvl1pPr>
          </a:lstStyle>
          <a:p>
            <a:pPr>
              <a:defRPr/>
            </a:pPr>
            <a:fld id="{013653E9-EFCD-4DAC-A2B7-212D83FC0F33}" type="datetime3">
              <a:rPr lang="en-US" smtClean="0"/>
              <a:t>12 June 2023</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GB"/>
              <a:t>TWEPP-2019</a:t>
            </a:r>
            <a:endParaRPr lang="en-GB" dirty="0"/>
          </a:p>
        </p:txBody>
      </p:sp>
      <p:sp>
        <p:nvSpPr>
          <p:cNvPr id="6" name="Rectangle 6"/>
          <p:cNvSpPr>
            <a:spLocks noGrp="1" noChangeArrowheads="1"/>
          </p:cNvSpPr>
          <p:nvPr>
            <p:ph type="sldNum" sz="quarter" idx="12"/>
          </p:nvPr>
        </p:nvSpPr>
        <p:spPr/>
        <p:txBody>
          <a:bodyPr/>
          <a:lstStyle>
            <a:lvl1pPr>
              <a:defRPr/>
            </a:lvl1pPr>
          </a:lstStyle>
          <a:p>
            <a:pPr>
              <a:defRPr/>
            </a:pPr>
            <a:fld id="{1178DAF2-2C4D-4961-ABA0-D37600ACF1D7}" type="slidenum">
              <a:rPr lang="en-GB"/>
              <a:pPr>
                <a:defRPr/>
              </a:pPr>
              <a:t>‹#›</a:t>
            </a:fld>
            <a:endParaRPr lang="en-GB"/>
          </a:p>
        </p:txBody>
      </p:sp>
    </p:spTree>
    <p:extLst>
      <p:ext uri="{BB962C8B-B14F-4D97-AF65-F5344CB8AC3E}">
        <p14:creationId xmlns:p14="http://schemas.microsoft.com/office/powerpoint/2010/main" val="56269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78" y="10137"/>
            <a:ext cx="10465163" cy="859345"/>
          </a:xfrm>
        </p:spPr>
        <p:txBody>
          <a:bodyPr/>
          <a:lstStyle/>
          <a:p>
            <a:r>
              <a:rPr lang="es-ES"/>
              <a:t>Haga clic para modificar el estilo de título del patrón</a:t>
            </a:r>
            <a:endParaRPr lang="en-GB"/>
          </a:p>
        </p:txBody>
      </p:sp>
      <p:sp>
        <p:nvSpPr>
          <p:cNvPr id="3" name="Content Placeholder 2"/>
          <p:cNvSpPr>
            <a:spLocks noGrp="1"/>
          </p:cNvSpPr>
          <p:nvPr>
            <p:ph sz="half" idx="1"/>
          </p:nvPr>
        </p:nvSpPr>
        <p:spPr>
          <a:xfrm>
            <a:off x="914400" y="1447800"/>
            <a:ext cx="52324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p:nvPr>
        </p:nvSpPr>
        <p:spPr>
          <a:xfrm>
            <a:off x="6350000" y="1447800"/>
            <a:ext cx="52324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7DF12B84-BD5E-4D5E-A508-E50C9DF7CC57}" type="datetime3">
              <a:rPr lang="en-US" smtClean="0"/>
              <a:t>12 June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GB"/>
              <a:t>TWEPP-2019</a:t>
            </a: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037AA8BD-4E6E-4458-82B4-6851A7E5C423}" type="slidenum">
              <a:rPr lang="en-GB"/>
              <a:pPr>
                <a:defRPr/>
              </a:pPr>
              <a:t>‹#›</a:t>
            </a:fld>
            <a:endParaRPr lang="en-GB"/>
          </a:p>
        </p:txBody>
      </p:sp>
    </p:spTree>
    <p:extLst>
      <p:ext uri="{BB962C8B-B14F-4D97-AF65-F5344CB8AC3E}">
        <p14:creationId xmlns:p14="http://schemas.microsoft.com/office/powerpoint/2010/main" val="273740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77" y="8621"/>
            <a:ext cx="10561173" cy="858753"/>
          </a:xfrm>
        </p:spPr>
        <p:txBody>
          <a:bodyPr/>
          <a:lstStyle>
            <a:lvl1pPr>
              <a:defRPr/>
            </a:lvl1pPr>
          </a:lstStyle>
          <a:p>
            <a:r>
              <a:rPr lang="es-ES"/>
              <a:t>Haga clic para modificar el estilo de título del patrón</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GB"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r>
              <a:rPr lang="en-US" dirty="0"/>
              <a:t>jmauricio@fqa.ub.edu</a:t>
            </a:r>
          </a:p>
        </p:txBody>
      </p:sp>
      <p:sp>
        <p:nvSpPr>
          <p:cNvPr id="8" name="Rectangle 5"/>
          <p:cNvSpPr>
            <a:spLocks noGrp="1" noChangeArrowheads="1"/>
          </p:cNvSpPr>
          <p:nvPr>
            <p:ph type="ftr" sz="quarter" idx="11"/>
          </p:nvPr>
        </p:nvSpPr>
        <p:spPr>
          <a:ln/>
        </p:spPr>
        <p:txBody>
          <a:bodyPr/>
          <a:lstStyle>
            <a:lvl1pPr>
              <a:defRPr sz="1400">
                <a:solidFill>
                  <a:schemeClr val="tx1"/>
                </a:solidFill>
                <a:latin typeface="+mj-lt"/>
              </a:defRPr>
            </a:lvl1pPr>
          </a:lstStyle>
          <a:p>
            <a:pPr>
              <a:defRPr/>
            </a:pPr>
            <a:r>
              <a:rPr lang="en-US" dirty="0">
                <a:cs typeface="Calibri"/>
              </a:rPr>
              <a:t>XII Front-End Electronics Workshop 2023</a:t>
            </a:r>
            <a:endParaRPr lang="en-GB" dirty="0">
              <a:cs typeface="Calibri"/>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3C919E-2EB8-43F0-8914-44EDEFF2E820}" type="slidenum">
              <a:rPr lang="en-GB"/>
              <a:pPr>
                <a:defRPr/>
              </a:pPr>
              <a:t>‹#›</a:t>
            </a:fld>
            <a:endParaRPr lang="en-GB"/>
          </a:p>
        </p:txBody>
      </p:sp>
    </p:spTree>
    <p:extLst>
      <p:ext uri="{BB962C8B-B14F-4D97-AF65-F5344CB8AC3E}">
        <p14:creationId xmlns:p14="http://schemas.microsoft.com/office/powerpoint/2010/main" val="1277178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DC7C0046-88C2-4AEA-A74A-F23B60E755A0}" type="slidenum">
              <a:rPr lang="en-GB"/>
              <a:pPr>
                <a:defRPr/>
              </a:pPr>
              <a:t>‹#›</a:t>
            </a:fld>
            <a:endParaRPr lang="en-GB"/>
          </a:p>
        </p:txBody>
      </p:sp>
      <p:sp>
        <p:nvSpPr>
          <p:cNvPr id="6" name="Rectangle 4">
            <a:extLst>
              <a:ext uri="{FF2B5EF4-FFF2-40B4-BE49-F238E27FC236}">
                <a16:creationId xmlns:a16="http://schemas.microsoft.com/office/drawing/2014/main" id="{80CFD071-F9B9-46BB-9DA3-8A22907FB3EE}"/>
              </a:ext>
            </a:extLst>
          </p:cNvPr>
          <p:cNvSpPr>
            <a:spLocks noGrp="1" noChangeArrowheads="1"/>
          </p:cNvSpPr>
          <p:nvPr>
            <p:ph type="dt" sz="half" idx="10"/>
          </p:nvPr>
        </p:nvSpPr>
        <p:spPr>
          <a:xfrm>
            <a:off x="239349" y="6521218"/>
            <a:ext cx="2540000" cy="276225"/>
          </a:xfrm>
          <a:ln/>
        </p:spPr>
        <p:txBody>
          <a:bodyPr/>
          <a:lstStyle>
            <a:lvl1pPr>
              <a:defRPr/>
            </a:lvl1pPr>
          </a:lstStyle>
          <a:p>
            <a:pPr>
              <a:defRPr/>
            </a:pPr>
            <a:r>
              <a:rPr lang="en-US" dirty="0"/>
              <a:t>jmauricio@fqa.ub.edu</a:t>
            </a:r>
          </a:p>
        </p:txBody>
      </p:sp>
      <p:sp>
        <p:nvSpPr>
          <p:cNvPr id="7" name="Rectangle 5">
            <a:extLst>
              <a:ext uri="{FF2B5EF4-FFF2-40B4-BE49-F238E27FC236}">
                <a16:creationId xmlns:a16="http://schemas.microsoft.com/office/drawing/2014/main" id="{BAB7DF91-EC77-87B7-7ECC-6791D1B1F39C}"/>
              </a:ext>
            </a:extLst>
          </p:cNvPr>
          <p:cNvSpPr>
            <a:spLocks noGrp="1" noChangeArrowheads="1"/>
          </p:cNvSpPr>
          <p:nvPr>
            <p:ph type="ftr" sz="quarter" idx="11"/>
          </p:nvPr>
        </p:nvSpPr>
        <p:spPr>
          <a:xfrm>
            <a:off x="4347435" y="6525345"/>
            <a:ext cx="3860800" cy="276225"/>
          </a:xfrm>
          <a:ln/>
        </p:spPr>
        <p:txBody>
          <a:bodyPr/>
          <a:lstStyle>
            <a:lvl1pPr>
              <a:defRPr sz="1400">
                <a:solidFill>
                  <a:schemeClr val="tx1"/>
                </a:solidFill>
                <a:latin typeface="+mj-lt"/>
              </a:defRPr>
            </a:lvl1pPr>
          </a:lstStyle>
          <a:p>
            <a:pPr>
              <a:defRPr/>
            </a:pPr>
            <a:r>
              <a:rPr lang="en-US" dirty="0">
                <a:cs typeface="Calibri"/>
              </a:rPr>
              <a:t>XII Front-End Electronics Workshop 2023</a:t>
            </a:r>
            <a:endParaRPr lang="en-GB" dirty="0">
              <a:cs typeface="Calibri"/>
            </a:endParaRPr>
          </a:p>
        </p:txBody>
      </p:sp>
    </p:spTree>
    <p:extLst>
      <p:ext uri="{BB962C8B-B14F-4D97-AF65-F5344CB8AC3E}">
        <p14:creationId xmlns:p14="http://schemas.microsoft.com/office/powerpoint/2010/main" val="4071361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pPr>
              <a:defRPr/>
            </a:pPr>
            <a:fld id="{93B5A909-01B3-4EBE-AB5E-5FE93572418B}" type="slidenum">
              <a:rPr lang="en-GB"/>
              <a:pPr>
                <a:defRPr/>
              </a:pPr>
              <a:t>‹#›</a:t>
            </a:fld>
            <a:endParaRPr lang="en-GB"/>
          </a:p>
        </p:txBody>
      </p:sp>
      <p:sp>
        <p:nvSpPr>
          <p:cNvPr id="5" name="Rectangle 4">
            <a:extLst>
              <a:ext uri="{FF2B5EF4-FFF2-40B4-BE49-F238E27FC236}">
                <a16:creationId xmlns:a16="http://schemas.microsoft.com/office/drawing/2014/main" id="{D8F60760-D6E3-553F-42AD-B77F1A2BD2B2}"/>
              </a:ext>
            </a:extLst>
          </p:cNvPr>
          <p:cNvSpPr>
            <a:spLocks noGrp="1" noChangeArrowheads="1"/>
          </p:cNvSpPr>
          <p:nvPr>
            <p:ph type="dt" sz="half" idx="10"/>
          </p:nvPr>
        </p:nvSpPr>
        <p:spPr>
          <a:xfrm>
            <a:off x="239349" y="6521218"/>
            <a:ext cx="2540000" cy="276225"/>
          </a:xfrm>
          <a:ln/>
        </p:spPr>
        <p:txBody>
          <a:bodyPr/>
          <a:lstStyle>
            <a:lvl1pPr>
              <a:defRPr/>
            </a:lvl1pPr>
          </a:lstStyle>
          <a:p>
            <a:pPr>
              <a:defRPr/>
            </a:pPr>
            <a:r>
              <a:rPr lang="en-US" dirty="0"/>
              <a:t>jmauricio@fqa.ub.edu</a:t>
            </a:r>
          </a:p>
        </p:txBody>
      </p:sp>
      <p:sp>
        <p:nvSpPr>
          <p:cNvPr id="6" name="Rectangle 5">
            <a:extLst>
              <a:ext uri="{FF2B5EF4-FFF2-40B4-BE49-F238E27FC236}">
                <a16:creationId xmlns:a16="http://schemas.microsoft.com/office/drawing/2014/main" id="{D9E66400-4A82-002D-EAF5-E65A0348542F}"/>
              </a:ext>
            </a:extLst>
          </p:cNvPr>
          <p:cNvSpPr>
            <a:spLocks noGrp="1" noChangeArrowheads="1"/>
          </p:cNvSpPr>
          <p:nvPr>
            <p:ph type="ftr" sz="quarter" idx="11"/>
          </p:nvPr>
        </p:nvSpPr>
        <p:spPr>
          <a:xfrm>
            <a:off x="4347435" y="6525345"/>
            <a:ext cx="3860800" cy="276225"/>
          </a:xfrm>
          <a:ln/>
        </p:spPr>
        <p:txBody>
          <a:bodyPr/>
          <a:lstStyle>
            <a:lvl1pPr>
              <a:defRPr sz="1400">
                <a:solidFill>
                  <a:schemeClr val="tx1"/>
                </a:solidFill>
                <a:latin typeface="+mj-lt"/>
              </a:defRPr>
            </a:lvl1pPr>
          </a:lstStyle>
          <a:p>
            <a:pPr>
              <a:defRPr/>
            </a:pPr>
            <a:r>
              <a:rPr lang="en-US" dirty="0">
                <a:cs typeface="Calibri"/>
              </a:rPr>
              <a:t>XII Front-End Electronics Workshop 2023</a:t>
            </a:r>
            <a:endParaRPr lang="en-GB" dirty="0">
              <a:cs typeface="Calibri"/>
            </a:endParaRPr>
          </a:p>
        </p:txBody>
      </p:sp>
    </p:spTree>
    <p:extLst>
      <p:ext uri="{BB962C8B-B14F-4D97-AF65-F5344CB8AC3E}">
        <p14:creationId xmlns:p14="http://schemas.microsoft.com/office/powerpoint/2010/main" val="282601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5BAC7FDB-FB5B-4AE7-A68F-7904771A3BF2}"/>
              </a:ext>
            </a:extLst>
          </p:cNvPr>
          <p:cNvSpPr/>
          <p:nvPr/>
        </p:nvSpPr>
        <p:spPr>
          <a:xfrm>
            <a:off x="0" y="0"/>
            <a:ext cx="12192000" cy="1055688"/>
          </a:xfrm>
          <a:prstGeom prst="rect">
            <a:avLst/>
          </a:prstGeom>
          <a:blipFill>
            <a:blip r:embed="rId2"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3" name="bk object 17">
            <a:extLst>
              <a:ext uri="{FF2B5EF4-FFF2-40B4-BE49-F238E27FC236}">
                <a16:creationId xmlns:a16="http://schemas.microsoft.com/office/drawing/2014/main" id="{5FA39652-9B21-47BB-AC9C-9196E9592B74}"/>
              </a:ext>
            </a:extLst>
          </p:cNvPr>
          <p:cNvSpPr/>
          <p:nvPr/>
        </p:nvSpPr>
        <p:spPr>
          <a:xfrm>
            <a:off x="9169401" y="6308726"/>
            <a:ext cx="2434167" cy="360363"/>
          </a:xfrm>
          <a:prstGeom prst="rect">
            <a:avLst/>
          </a:prstGeom>
          <a:blipFill>
            <a:blip r:embed="rId3"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4" name="bk object 18">
            <a:extLst>
              <a:ext uri="{FF2B5EF4-FFF2-40B4-BE49-F238E27FC236}">
                <a16:creationId xmlns:a16="http://schemas.microsoft.com/office/drawing/2014/main" id="{60F341D3-A545-4C09-9A07-CD12426340F2}"/>
              </a:ext>
            </a:extLst>
          </p:cNvPr>
          <p:cNvSpPr/>
          <p:nvPr/>
        </p:nvSpPr>
        <p:spPr>
          <a:xfrm>
            <a:off x="0" y="0"/>
            <a:ext cx="12192000" cy="1417638"/>
          </a:xfrm>
          <a:custGeom>
            <a:avLst/>
            <a:gdLst/>
            <a:ahLst/>
            <a:cxnLst/>
            <a:rect l="l" t="t" r="r" b="b"/>
            <a:pathLst>
              <a:path w="9144000" h="1417320">
                <a:moveTo>
                  <a:pt x="0" y="1417320"/>
                </a:moveTo>
                <a:lnTo>
                  <a:pt x="9144000" y="1417320"/>
                </a:lnTo>
                <a:lnTo>
                  <a:pt x="9144000" y="0"/>
                </a:lnTo>
                <a:lnTo>
                  <a:pt x="0" y="0"/>
                </a:lnTo>
                <a:lnTo>
                  <a:pt x="0" y="1417320"/>
                </a:lnTo>
                <a:close/>
              </a:path>
            </a:pathLst>
          </a:custGeom>
          <a:solidFill>
            <a:srgbClr val="FFFFFF"/>
          </a:solidFill>
        </p:spPr>
        <p:txBody>
          <a:bodyPr lIns="0" tIns="0" rIns="0" bIns="0"/>
          <a:lstStyle/>
          <a:p>
            <a:pPr fontAlgn="auto">
              <a:spcBef>
                <a:spcPts val="0"/>
              </a:spcBef>
              <a:spcAft>
                <a:spcPts val="0"/>
              </a:spcAft>
              <a:defRPr/>
            </a:pPr>
            <a:endParaRPr sz="2400">
              <a:latin typeface="+mn-lt"/>
            </a:endParaRPr>
          </a:p>
        </p:txBody>
      </p:sp>
      <p:sp>
        <p:nvSpPr>
          <p:cNvPr id="5" name="bk object 19">
            <a:extLst>
              <a:ext uri="{FF2B5EF4-FFF2-40B4-BE49-F238E27FC236}">
                <a16:creationId xmlns:a16="http://schemas.microsoft.com/office/drawing/2014/main" id="{114A9B40-B58C-4569-9F5E-0649C88FC7A6}"/>
              </a:ext>
            </a:extLst>
          </p:cNvPr>
          <p:cNvSpPr/>
          <p:nvPr/>
        </p:nvSpPr>
        <p:spPr>
          <a:xfrm>
            <a:off x="5422901" y="309563"/>
            <a:ext cx="6508751" cy="2697162"/>
          </a:xfrm>
          <a:prstGeom prst="rect">
            <a:avLst/>
          </a:prstGeom>
          <a:blipFill>
            <a:blip r:embed="rId4"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6" name="bk object 20">
            <a:extLst>
              <a:ext uri="{FF2B5EF4-FFF2-40B4-BE49-F238E27FC236}">
                <a16:creationId xmlns:a16="http://schemas.microsoft.com/office/drawing/2014/main" id="{688540F6-4420-46B9-B93A-6A34E7324B6C}"/>
              </a:ext>
            </a:extLst>
          </p:cNvPr>
          <p:cNvSpPr/>
          <p:nvPr/>
        </p:nvSpPr>
        <p:spPr>
          <a:xfrm>
            <a:off x="3263900" y="309564"/>
            <a:ext cx="2161117" cy="2681287"/>
          </a:xfrm>
          <a:prstGeom prst="rect">
            <a:avLst/>
          </a:prstGeom>
          <a:blipFill>
            <a:blip r:embed="rId5"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7" name="bk object 21">
            <a:extLst>
              <a:ext uri="{FF2B5EF4-FFF2-40B4-BE49-F238E27FC236}">
                <a16:creationId xmlns:a16="http://schemas.microsoft.com/office/drawing/2014/main" id="{96B45699-F324-4667-ADCF-FBFE8AE4EA49}"/>
              </a:ext>
            </a:extLst>
          </p:cNvPr>
          <p:cNvSpPr/>
          <p:nvPr/>
        </p:nvSpPr>
        <p:spPr>
          <a:xfrm>
            <a:off x="624417" y="309564"/>
            <a:ext cx="2091267" cy="1081087"/>
          </a:xfrm>
          <a:prstGeom prst="rect">
            <a:avLst/>
          </a:prstGeom>
          <a:blipFill>
            <a:blip r:embed="rId6"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8" name="bk object 22">
            <a:extLst>
              <a:ext uri="{FF2B5EF4-FFF2-40B4-BE49-F238E27FC236}">
                <a16:creationId xmlns:a16="http://schemas.microsoft.com/office/drawing/2014/main" id="{76F7E97E-91A2-47B9-ADA6-792563970517}"/>
              </a:ext>
            </a:extLst>
          </p:cNvPr>
          <p:cNvSpPr/>
          <p:nvPr/>
        </p:nvSpPr>
        <p:spPr>
          <a:xfrm>
            <a:off x="0" y="6191250"/>
            <a:ext cx="12192000" cy="666750"/>
          </a:xfrm>
          <a:custGeom>
            <a:avLst/>
            <a:gdLst/>
            <a:ahLst/>
            <a:cxnLst/>
            <a:rect l="l" t="t" r="r" b="b"/>
            <a:pathLst>
              <a:path w="9144000" h="666115">
                <a:moveTo>
                  <a:pt x="0" y="665988"/>
                </a:moveTo>
                <a:lnTo>
                  <a:pt x="9144000" y="665988"/>
                </a:lnTo>
                <a:lnTo>
                  <a:pt x="9144000" y="0"/>
                </a:lnTo>
                <a:lnTo>
                  <a:pt x="0" y="0"/>
                </a:lnTo>
                <a:lnTo>
                  <a:pt x="0" y="665988"/>
                </a:lnTo>
                <a:close/>
              </a:path>
            </a:pathLst>
          </a:custGeom>
          <a:solidFill>
            <a:srgbClr val="FFFFFF"/>
          </a:solidFill>
        </p:spPr>
        <p:txBody>
          <a:bodyPr lIns="0" tIns="0" rIns="0" bIns="0"/>
          <a:lstStyle/>
          <a:p>
            <a:pPr fontAlgn="auto">
              <a:spcBef>
                <a:spcPts val="0"/>
              </a:spcBef>
              <a:spcAft>
                <a:spcPts val="0"/>
              </a:spcAft>
              <a:defRPr/>
            </a:pPr>
            <a:endParaRPr sz="2400">
              <a:latin typeface="+mn-lt"/>
            </a:endParaRPr>
          </a:p>
        </p:txBody>
      </p:sp>
      <p:sp>
        <p:nvSpPr>
          <p:cNvPr id="9" name="bk object 23">
            <a:extLst>
              <a:ext uri="{FF2B5EF4-FFF2-40B4-BE49-F238E27FC236}">
                <a16:creationId xmlns:a16="http://schemas.microsoft.com/office/drawing/2014/main" id="{49E5834A-82D4-4088-A1AD-F0CDA3049A6F}"/>
              </a:ext>
            </a:extLst>
          </p:cNvPr>
          <p:cNvSpPr/>
          <p:nvPr/>
        </p:nvSpPr>
        <p:spPr>
          <a:xfrm>
            <a:off x="264585" y="3141663"/>
            <a:ext cx="11662833" cy="3384550"/>
          </a:xfrm>
          <a:prstGeom prst="rect">
            <a:avLst/>
          </a:prstGeom>
          <a:blipFill>
            <a:blip r:embed="rId7"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10" name="bk object 24">
            <a:extLst>
              <a:ext uri="{FF2B5EF4-FFF2-40B4-BE49-F238E27FC236}">
                <a16:creationId xmlns:a16="http://schemas.microsoft.com/office/drawing/2014/main" id="{A0C7D634-A91B-4CD9-B79C-91E70783741D}"/>
              </a:ext>
            </a:extLst>
          </p:cNvPr>
          <p:cNvSpPr/>
          <p:nvPr/>
        </p:nvSpPr>
        <p:spPr>
          <a:xfrm>
            <a:off x="406400" y="3184525"/>
            <a:ext cx="11785600" cy="3530600"/>
          </a:xfrm>
          <a:prstGeom prst="rect">
            <a:avLst/>
          </a:prstGeom>
          <a:blipFill>
            <a:blip r:embed="rId8"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11" name="bk object 25">
            <a:extLst>
              <a:ext uri="{FF2B5EF4-FFF2-40B4-BE49-F238E27FC236}">
                <a16:creationId xmlns:a16="http://schemas.microsoft.com/office/drawing/2014/main" id="{49C353A8-1E9F-4E8D-B8C2-F56651FE6A58}"/>
              </a:ext>
            </a:extLst>
          </p:cNvPr>
          <p:cNvSpPr/>
          <p:nvPr/>
        </p:nvSpPr>
        <p:spPr>
          <a:xfrm>
            <a:off x="270934" y="3141663"/>
            <a:ext cx="11660717" cy="3384550"/>
          </a:xfrm>
          <a:prstGeom prst="rect">
            <a:avLst/>
          </a:prstGeom>
          <a:blipFill>
            <a:blip r:embed="rId9" cstate="print"/>
            <a:stretch>
              <a:fillRect/>
            </a:stretch>
          </a:blipFill>
        </p:spPr>
        <p:txBody>
          <a:bodyPr lIns="0" tIns="0" rIns="0" bIns="0"/>
          <a:lstStyle/>
          <a:p>
            <a:pPr fontAlgn="auto">
              <a:spcBef>
                <a:spcPts val="0"/>
              </a:spcBef>
              <a:spcAft>
                <a:spcPts val="0"/>
              </a:spcAft>
              <a:defRPr/>
            </a:pPr>
            <a:endParaRPr sz="2400" dirty="0">
              <a:latin typeface="+mn-lt"/>
            </a:endParaRPr>
          </a:p>
        </p:txBody>
      </p:sp>
      <p:sp>
        <p:nvSpPr>
          <p:cNvPr id="12" name="bk object 26">
            <a:extLst>
              <a:ext uri="{FF2B5EF4-FFF2-40B4-BE49-F238E27FC236}">
                <a16:creationId xmlns:a16="http://schemas.microsoft.com/office/drawing/2014/main" id="{84FEFAA3-3ED8-4A7E-8DEE-ECB3F14EE09A}"/>
              </a:ext>
            </a:extLst>
          </p:cNvPr>
          <p:cNvSpPr/>
          <p:nvPr/>
        </p:nvSpPr>
        <p:spPr>
          <a:xfrm>
            <a:off x="7611470" y="4581526"/>
            <a:ext cx="0" cy="1584325"/>
          </a:xfrm>
          <a:custGeom>
            <a:avLst/>
            <a:gdLst/>
            <a:ahLst/>
            <a:cxnLst/>
            <a:rect l="l" t="t" r="r" b="b"/>
            <a:pathLst>
              <a:path h="1584325">
                <a:moveTo>
                  <a:pt x="0" y="0"/>
                </a:moveTo>
                <a:lnTo>
                  <a:pt x="0" y="1584172"/>
                </a:lnTo>
              </a:path>
            </a:pathLst>
          </a:custGeom>
          <a:ln w="9144">
            <a:solidFill>
              <a:srgbClr val="FFFFFF"/>
            </a:solidFill>
          </a:ln>
        </p:spPr>
        <p:txBody>
          <a:bodyPr lIns="0" tIns="0" rIns="0" bIns="0"/>
          <a:lstStyle/>
          <a:p>
            <a:pPr fontAlgn="auto">
              <a:spcBef>
                <a:spcPts val="0"/>
              </a:spcBef>
              <a:spcAft>
                <a:spcPts val="0"/>
              </a:spcAft>
              <a:defRPr/>
            </a:pPr>
            <a:endParaRPr sz="2400">
              <a:latin typeface="+mn-lt"/>
            </a:endParaRPr>
          </a:p>
        </p:txBody>
      </p:sp>
      <p:sp>
        <p:nvSpPr>
          <p:cNvPr id="13" name="bk object 27">
            <a:extLst>
              <a:ext uri="{FF2B5EF4-FFF2-40B4-BE49-F238E27FC236}">
                <a16:creationId xmlns:a16="http://schemas.microsoft.com/office/drawing/2014/main" id="{86F99A44-25FF-44E5-8B96-5B635B282A02}"/>
              </a:ext>
            </a:extLst>
          </p:cNvPr>
          <p:cNvSpPr/>
          <p:nvPr/>
        </p:nvSpPr>
        <p:spPr>
          <a:xfrm>
            <a:off x="10168467" y="6237289"/>
            <a:ext cx="1953684" cy="460375"/>
          </a:xfrm>
          <a:custGeom>
            <a:avLst/>
            <a:gdLst/>
            <a:ahLst/>
            <a:cxnLst/>
            <a:rect l="l" t="t" r="r" b="b"/>
            <a:pathLst>
              <a:path w="1464945" h="460375">
                <a:moveTo>
                  <a:pt x="1464564" y="0"/>
                </a:moveTo>
                <a:lnTo>
                  <a:pt x="732282" y="0"/>
                </a:lnTo>
                <a:lnTo>
                  <a:pt x="672223" y="762"/>
                </a:lnTo>
                <a:lnTo>
                  <a:pt x="613501" y="3012"/>
                </a:lnTo>
                <a:lnTo>
                  <a:pt x="556305" y="6688"/>
                </a:lnTo>
                <a:lnTo>
                  <a:pt x="500822" y="11732"/>
                </a:lnTo>
                <a:lnTo>
                  <a:pt x="447243" y="18084"/>
                </a:lnTo>
                <a:lnTo>
                  <a:pt x="395754" y="25686"/>
                </a:lnTo>
                <a:lnTo>
                  <a:pt x="346545" y="34479"/>
                </a:lnTo>
                <a:lnTo>
                  <a:pt x="299804" y="44402"/>
                </a:lnTo>
                <a:lnTo>
                  <a:pt x="255719" y="55396"/>
                </a:lnTo>
                <a:lnTo>
                  <a:pt x="214479" y="67403"/>
                </a:lnTo>
                <a:lnTo>
                  <a:pt x="176272" y="80363"/>
                </a:lnTo>
                <a:lnTo>
                  <a:pt x="109711" y="108906"/>
                </a:lnTo>
                <a:lnTo>
                  <a:pt x="57545" y="140551"/>
                </a:lnTo>
                <a:lnTo>
                  <a:pt x="21281" y="174824"/>
                </a:lnTo>
                <a:lnTo>
                  <a:pt x="2427" y="211250"/>
                </a:lnTo>
                <a:lnTo>
                  <a:pt x="0" y="230124"/>
                </a:lnTo>
                <a:lnTo>
                  <a:pt x="2427" y="248997"/>
                </a:lnTo>
                <a:lnTo>
                  <a:pt x="21281" y="285423"/>
                </a:lnTo>
                <a:lnTo>
                  <a:pt x="57545" y="319696"/>
                </a:lnTo>
                <a:lnTo>
                  <a:pt x="109711" y="351341"/>
                </a:lnTo>
                <a:lnTo>
                  <a:pt x="176272" y="379884"/>
                </a:lnTo>
                <a:lnTo>
                  <a:pt x="214479" y="392844"/>
                </a:lnTo>
                <a:lnTo>
                  <a:pt x="255719" y="404851"/>
                </a:lnTo>
                <a:lnTo>
                  <a:pt x="299804" y="415845"/>
                </a:lnTo>
                <a:lnTo>
                  <a:pt x="346545" y="425768"/>
                </a:lnTo>
                <a:lnTo>
                  <a:pt x="395754" y="434561"/>
                </a:lnTo>
                <a:lnTo>
                  <a:pt x="447243" y="442163"/>
                </a:lnTo>
                <a:lnTo>
                  <a:pt x="500822" y="448515"/>
                </a:lnTo>
                <a:lnTo>
                  <a:pt x="556305" y="453559"/>
                </a:lnTo>
                <a:lnTo>
                  <a:pt x="613501" y="457235"/>
                </a:lnTo>
                <a:lnTo>
                  <a:pt x="672223" y="459485"/>
                </a:lnTo>
                <a:lnTo>
                  <a:pt x="732282" y="460248"/>
                </a:lnTo>
                <a:lnTo>
                  <a:pt x="792340" y="459485"/>
                </a:lnTo>
                <a:lnTo>
                  <a:pt x="851062" y="457235"/>
                </a:lnTo>
                <a:lnTo>
                  <a:pt x="908258" y="453559"/>
                </a:lnTo>
                <a:lnTo>
                  <a:pt x="963741" y="448515"/>
                </a:lnTo>
                <a:lnTo>
                  <a:pt x="1017320" y="442163"/>
                </a:lnTo>
                <a:lnTo>
                  <a:pt x="1068809" y="434561"/>
                </a:lnTo>
                <a:lnTo>
                  <a:pt x="1118018" y="425768"/>
                </a:lnTo>
                <a:lnTo>
                  <a:pt x="1164759" y="415845"/>
                </a:lnTo>
                <a:lnTo>
                  <a:pt x="1208844" y="404851"/>
                </a:lnTo>
                <a:lnTo>
                  <a:pt x="1250084" y="392844"/>
                </a:lnTo>
                <a:lnTo>
                  <a:pt x="1288291" y="379884"/>
                </a:lnTo>
                <a:lnTo>
                  <a:pt x="1354852" y="351341"/>
                </a:lnTo>
                <a:lnTo>
                  <a:pt x="1407018" y="319696"/>
                </a:lnTo>
                <a:lnTo>
                  <a:pt x="1443282" y="285423"/>
                </a:lnTo>
                <a:lnTo>
                  <a:pt x="1462136" y="248997"/>
                </a:lnTo>
                <a:lnTo>
                  <a:pt x="1464564" y="230124"/>
                </a:lnTo>
                <a:lnTo>
                  <a:pt x="1464564" y="0"/>
                </a:lnTo>
                <a:close/>
              </a:path>
            </a:pathLst>
          </a:custGeom>
          <a:solidFill>
            <a:srgbClr val="FFFFFF"/>
          </a:solidFill>
        </p:spPr>
        <p:txBody>
          <a:bodyPr lIns="0" tIns="0" rIns="0" bIns="0"/>
          <a:lstStyle/>
          <a:p>
            <a:pPr fontAlgn="auto">
              <a:spcBef>
                <a:spcPts val="0"/>
              </a:spcBef>
              <a:spcAft>
                <a:spcPts val="0"/>
              </a:spcAft>
              <a:defRPr/>
            </a:pPr>
            <a:endParaRPr sz="2400">
              <a:latin typeface="+mn-lt"/>
            </a:endParaRPr>
          </a:p>
        </p:txBody>
      </p:sp>
      <p:sp>
        <p:nvSpPr>
          <p:cNvPr id="14" name="bk object 28">
            <a:extLst>
              <a:ext uri="{FF2B5EF4-FFF2-40B4-BE49-F238E27FC236}">
                <a16:creationId xmlns:a16="http://schemas.microsoft.com/office/drawing/2014/main" id="{45E6589F-E1D0-4B50-9D1B-FB9EA14FBFAE}"/>
              </a:ext>
            </a:extLst>
          </p:cNvPr>
          <p:cNvSpPr/>
          <p:nvPr/>
        </p:nvSpPr>
        <p:spPr>
          <a:xfrm>
            <a:off x="10369551" y="6343651"/>
            <a:ext cx="1562100" cy="354013"/>
          </a:xfrm>
          <a:prstGeom prst="rect">
            <a:avLst/>
          </a:prstGeom>
          <a:blipFill>
            <a:blip r:embed="rId10" cstate="print"/>
            <a:stretch>
              <a:fillRect/>
            </a:stretch>
          </a:blipFill>
        </p:spPr>
        <p:txBody>
          <a:bodyPr lIns="0" tIns="0" rIns="0" bIns="0"/>
          <a:lstStyle/>
          <a:p>
            <a:pPr fontAlgn="auto">
              <a:spcBef>
                <a:spcPts val="0"/>
              </a:spcBef>
              <a:spcAft>
                <a:spcPts val="0"/>
              </a:spcAft>
              <a:defRPr/>
            </a:pPr>
            <a:endParaRPr sz="2400">
              <a:latin typeface="+mn-lt"/>
            </a:endParaRPr>
          </a:p>
        </p:txBody>
      </p:sp>
      <p:sp>
        <p:nvSpPr>
          <p:cNvPr id="17" name="Holder 4">
            <a:extLst>
              <a:ext uri="{FF2B5EF4-FFF2-40B4-BE49-F238E27FC236}">
                <a16:creationId xmlns:a16="http://schemas.microsoft.com/office/drawing/2014/main" id="{CEEBD5BD-D20D-4432-8F9B-61340B6D2968}"/>
              </a:ext>
            </a:extLst>
          </p:cNvPr>
          <p:cNvSpPr>
            <a:spLocks noGrp="1"/>
          </p:cNvSpPr>
          <p:nvPr>
            <p:ph type="sldNum" sz="quarter" idx="12"/>
          </p:nvPr>
        </p:nvSpPr>
        <p:spPr/>
        <p:txBody>
          <a:bodyPr/>
          <a:lstStyle>
            <a:lvl1pPr>
              <a:defRPr/>
            </a:lvl1pPr>
          </a:lstStyle>
          <a:p>
            <a:fld id="{EEE941EA-8902-4FEF-97BF-CB1A6E8589B3}" type="slidenum">
              <a:rPr lang="es-ES" altLang="es-ES"/>
              <a:pPr/>
              <a:t>‹#›</a:t>
            </a:fld>
            <a:endParaRPr lang="es-ES" altLang="es-ES"/>
          </a:p>
        </p:txBody>
      </p:sp>
      <p:sp>
        <p:nvSpPr>
          <p:cNvPr id="20" name="Rectangle 4">
            <a:extLst>
              <a:ext uri="{FF2B5EF4-FFF2-40B4-BE49-F238E27FC236}">
                <a16:creationId xmlns:a16="http://schemas.microsoft.com/office/drawing/2014/main" id="{30DBB1AC-0D7C-835C-86CA-39530DC78D87}"/>
              </a:ext>
            </a:extLst>
          </p:cNvPr>
          <p:cNvSpPr>
            <a:spLocks noGrp="1" noChangeArrowheads="1"/>
          </p:cNvSpPr>
          <p:nvPr>
            <p:ph type="dt" sz="half" idx="10"/>
          </p:nvPr>
        </p:nvSpPr>
        <p:spPr>
          <a:xfrm>
            <a:off x="239349" y="6521218"/>
            <a:ext cx="2540000" cy="276225"/>
          </a:xfrm>
          <a:ln/>
        </p:spPr>
        <p:txBody>
          <a:bodyPr/>
          <a:lstStyle>
            <a:lvl1pPr>
              <a:defRPr/>
            </a:lvl1pPr>
          </a:lstStyle>
          <a:p>
            <a:pPr>
              <a:defRPr/>
            </a:pPr>
            <a:r>
              <a:rPr lang="en-US" dirty="0"/>
              <a:t>jmauricio@fqa.ub.edu</a:t>
            </a:r>
          </a:p>
        </p:txBody>
      </p:sp>
      <p:sp>
        <p:nvSpPr>
          <p:cNvPr id="21" name="Rectangle 5">
            <a:extLst>
              <a:ext uri="{FF2B5EF4-FFF2-40B4-BE49-F238E27FC236}">
                <a16:creationId xmlns:a16="http://schemas.microsoft.com/office/drawing/2014/main" id="{596E097D-0D49-6947-3C9D-8BAB7F463898}"/>
              </a:ext>
            </a:extLst>
          </p:cNvPr>
          <p:cNvSpPr>
            <a:spLocks noGrp="1" noChangeArrowheads="1"/>
          </p:cNvSpPr>
          <p:nvPr>
            <p:ph type="ftr" sz="quarter" idx="11"/>
          </p:nvPr>
        </p:nvSpPr>
        <p:spPr>
          <a:xfrm>
            <a:off x="4347435" y="6525345"/>
            <a:ext cx="3860800" cy="276225"/>
          </a:xfrm>
          <a:ln/>
        </p:spPr>
        <p:txBody>
          <a:bodyPr/>
          <a:lstStyle>
            <a:lvl1pPr>
              <a:defRPr sz="1400">
                <a:solidFill>
                  <a:schemeClr val="tx1"/>
                </a:solidFill>
                <a:latin typeface="+mj-lt"/>
              </a:defRPr>
            </a:lvl1pPr>
          </a:lstStyle>
          <a:p>
            <a:pPr>
              <a:defRPr/>
            </a:pPr>
            <a:r>
              <a:rPr lang="en-US" dirty="0">
                <a:cs typeface="Calibri"/>
              </a:rPr>
              <a:t>XII Front-End Electronics Workshop 2023</a:t>
            </a:r>
            <a:endParaRPr lang="en-GB" dirty="0">
              <a:cs typeface="Calibri"/>
            </a:endParaRPr>
          </a:p>
        </p:txBody>
      </p:sp>
    </p:spTree>
    <p:extLst>
      <p:ext uri="{BB962C8B-B14F-4D97-AF65-F5344CB8AC3E}">
        <p14:creationId xmlns:p14="http://schemas.microsoft.com/office/powerpoint/2010/main" val="4022310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1">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3088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30887"/>
          </a:xfrm>
          <a:prstGeom prst="rect">
            <a:avLst/>
          </a:prstGeom>
        </p:spPr>
        <p:txBody>
          <a:bodyPr wrap="square" lIns="0" tIns="0" rIns="0" bIns="0">
            <a:spAutoFit/>
          </a:bodyPr>
          <a:lstStyle>
            <a:lvl1pPr>
              <a:defRPr/>
            </a:lvl1pPr>
          </a:lstStyle>
          <a:p>
            <a:endParaRPr/>
          </a:p>
        </p:txBody>
      </p:sp>
      <p:sp>
        <p:nvSpPr>
          <p:cNvPr id="7" name="Holder 7"/>
          <p:cNvSpPr>
            <a:spLocks noGrp="1"/>
          </p:cNvSpPr>
          <p:nvPr>
            <p:ph type="sldNum" sz="quarter" idx="7"/>
          </p:nvPr>
        </p:nvSpPr>
        <p:spPr/>
        <p:txBody>
          <a:bodyPr lIns="0" tIns="0" rIns="0" bIns="0"/>
          <a:lstStyle>
            <a:lvl1pPr>
              <a:defRPr sz="800" b="0" i="0">
                <a:solidFill>
                  <a:schemeClr val="tx1"/>
                </a:solidFill>
                <a:latin typeface="Tahoma"/>
                <a:cs typeface="Tahoma"/>
              </a:defRPr>
            </a:lvl1pPr>
          </a:lstStyle>
          <a:p>
            <a:pPr marL="25400"/>
            <a:fld id="{81D60167-4931-47E6-BA6A-407CBD079E47}" type="slidenum">
              <a:rPr lang="es-ES" smtClean="0"/>
              <a:pPr marL="25400"/>
              <a:t>‹#›</a:t>
            </a:fld>
            <a:r>
              <a:rPr lang="es-ES"/>
              <a:t>/33</a:t>
            </a:r>
          </a:p>
        </p:txBody>
      </p:sp>
      <p:sp>
        <p:nvSpPr>
          <p:cNvPr id="8" name="Rectangle 4">
            <a:extLst>
              <a:ext uri="{FF2B5EF4-FFF2-40B4-BE49-F238E27FC236}">
                <a16:creationId xmlns:a16="http://schemas.microsoft.com/office/drawing/2014/main" id="{82E5E7F5-3AD0-1B30-2410-ECD5744E04E8}"/>
              </a:ext>
            </a:extLst>
          </p:cNvPr>
          <p:cNvSpPr>
            <a:spLocks noGrp="1" noChangeArrowheads="1"/>
          </p:cNvSpPr>
          <p:nvPr>
            <p:ph type="dt" sz="half" idx="10"/>
          </p:nvPr>
        </p:nvSpPr>
        <p:spPr>
          <a:xfrm>
            <a:off x="239349" y="6521218"/>
            <a:ext cx="2540000" cy="276225"/>
          </a:xfrm>
          <a:ln/>
        </p:spPr>
        <p:txBody>
          <a:bodyPr/>
          <a:lstStyle>
            <a:lvl1pPr>
              <a:defRPr/>
            </a:lvl1pPr>
          </a:lstStyle>
          <a:p>
            <a:pPr>
              <a:defRPr/>
            </a:pPr>
            <a:r>
              <a:rPr lang="en-US" dirty="0"/>
              <a:t>jmauricio@fqa.ub.edu</a:t>
            </a:r>
          </a:p>
        </p:txBody>
      </p:sp>
      <p:sp>
        <p:nvSpPr>
          <p:cNvPr id="9" name="Rectangle 5">
            <a:extLst>
              <a:ext uri="{FF2B5EF4-FFF2-40B4-BE49-F238E27FC236}">
                <a16:creationId xmlns:a16="http://schemas.microsoft.com/office/drawing/2014/main" id="{1E6334BC-006B-5885-9790-35ADA596360D}"/>
              </a:ext>
            </a:extLst>
          </p:cNvPr>
          <p:cNvSpPr>
            <a:spLocks noGrp="1" noChangeArrowheads="1"/>
          </p:cNvSpPr>
          <p:nvPr>
            <p:ph type="ftr" sz="quarter" idx="11"/>
          </p:nvPr>
        </p:nvSpPr>
        <p:spPr>
          <a:xfrm>
            <a:off x="4347435" y="6525345"/>
            <a:ext cx="3860800" cy="276225"/>
          </a:xfrm>
          <a:ln/>
        </p:spPr>
        <p:txBody>
          <a:bodyPr/>
          <a:lstStyle>
            <a:lvl1pPr>
              <a:defRPr sz="1400">
                <a:solidFill>
                  <a:schemeClr val="tx1"/>
                </a:solidFill>
                <a:latin typeface="+mj-lt"/>
              </a:defRPr>
            </a:lvl1pPr>
          </a:lstStyle>
          <a:p>
            <a:pPr>
              <a:defRPr/>
            </a:pPr>
            <a:r>
              <a:rPr lang="en-US" dirty="0">
                <a:cs typeface="Calibri"/>
              </a:rPr>
              <a:t>XII Front-End Electronics Workshop 2023</a:t>
            </a:r>
            <a:endParaRPr lang="en-GB" dirty="0">
              <a:cs typeface="Calibri"/>
            </a:endParaRPr>
          </a:p>
        </p:txBody>
      </p:sp>
    </p:spTree>
    <p:extLst>
      <p:ext uri="{BB962C8B-B14F-4D97-AF65-F5344CB8AC3E}">
        <p14:creationId xmlns:p14="http://schemas.microsoft.com/office/powerpoint/2010/main" val="1153544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tif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bk object 17"/>
          <p:cNvSpPr/>
          <p:nvPr userDrawn="1"/>
        </p:nvSpPr>
        <p:spPr>
          <a:xfrm>
            <a:off x="8127" y="0"/>
            <a:ext cx="12183872" cy="1053084"/>
          </a:xfrm>
          <a:prstGeom prst="rect">
            <a:avLst/>
          </a:prstGeom>
          <a:blipFill>
            <a:blip r:embed="rId10" cstate="print"/>
            <a:stretch>
              <a:fillRect/>
            </a:stretch>
          </a:blipFill>
        </p:spPr>
        <p:txBody>
          <a:bodyPr wrap="square" lIns="0" tIns="0" rIns="0" bIns="0" rtlCol="0"/>
          <a:lstStyle/>
          <a:p>
            <a:endParaRPr sz="2400">
              <a:solidFill>
                <a:schemeClr val="bg1"/>
              </a:solidFill>
            </a:endParaRPr>
          </a:p>
        </p:txBody>
      </p:sp>
      <p:sp>
        <p:nvSpPr>
          <p:cNvPr id="1027" name="Rectangle 2"/>
          <p:cNvSpPr>
            <a:spLocks noGrp="1" noChangeArrowheads="1"/>
          </p:cNvSpPr>
          <p:nvPr>
            <p:ph type="title"/>
          </p:nvPr>
        </p:nvSpPr>
        <p:spPr bwMode="auto">
          <a:xfrm>
            <a:off x="2871" y="-59"/>
            <a:ext cx="10221589" cy="8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err="1"/>
              <a:t>Haga</a:t>
            </a:r>
            <a:r>
              <a:rPr lang="en-GB"/>
              <a:t> </a:t>
            </a:r>
            <a:r>
              <a:rPr lang="en-GB" err="1"/>
              <a:t>clic</a:t>
            </a:r>
            <a:r>
              <a:rPr lang="en-GB"/>
              <a:t> para </a:t>
            </a:r>
            <a:r>
              <a:rPr lang="en-GB" err="1"/>
              <a:t>modificar</a:t>
            </a:r>
            <a:r>
              <a:rPr lang="en-GB"/>
              <a:t> el </a:t>
            </a:r>
            <a:r>
              <a:rPr lang="en-GB" err="1"/>
              <a:t>estilo</a:t>
            </a:r>
            <a:r>
              <a:rPr lang="en-GB"/>
              <a:t> de </a:t>
            </a:r>
            <a:r>
              <a:rPr lang="en-GB" err="1"/>
              <a:t>título</a:t>
            </a:r>
            <a:r>
              <a:rPr lang="en-GB"/>
              <a:t> del </a:t>
            </a:r>
            <a:r>
              <a:rPr lang="en-GB" err="1"/>
              <a:t>patrón</a:t>
            </a:r>
            <a:endParaRPr lang="en-GB"/>
          </a:p>
        </p:txBody>
      </p:sp>
      <p:sp>
        <p:nvSpPr>
          <p:cNvPr id="1028" name="Rectangle 3"/>
          <p:cNvSpPr>
            <a:spLocks noGrp="1" noChangeArrowheads="1"/>
          </p:cNvSpPr>
          <p:nvPr>
            <p:ph type="body" idx="1"/>
          </p:nvPr>
        </p:nvSpPr>
        <p:spPr bwMode="auto">
          <a:xfrm>
            <a:off x="7441" y="1089248"/>
            <a:ext cx="1213723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err="1"/>
              <a:t>Haga</a:t>
            </a:r>
            <a:r>
              <a:rPr lang="en-GB"/>
              <a:t> </a:t>
            </a:r>
            <a:r>
              <a:rPr lang="en-GB" err="1"/>
              <a:t>clic</a:t>
            </a:r>
            <a:r>
              <a:rPr lang="en-GB"/>
              <a:t> para </a:t>
            </a:r>
            <a:r>
              <a:rPr lang="en-GB" err="1"/>
              <a:t>modificar</a:t>
            </a:r>
            <a:r>
              <a:rPr lang="en-GB"/>
              <a:t> el </a:t>
            </a:r>
            <a:r>
              <a:rPr lang="en-GB" err="1"/>
              <a:t>estilo</a:t>
            </a:r>
            <a:r>
              <a:rPr lang="en-GB"/>
              <a:t> de </a:t>
            </a:r>
            <a:r>
              <a:rPr lang="en-GB" err="1"/>
              <a:t>texto</a:t>
            </a:r>
            <a:r>
              <a:rPr lang="en-GB"/>
              <a:t> del </a:t>
            </a:r>
            <a:r>
              <a:rPr lang="en-GB" err="1"/>
              <a:t>patrón</a:t>
            </a:r>
            <a:endParaRPr lang="en-GB"/>
          </a:p>
          <a:p>
            <a:pPr lvl="1"/>
            <a:r>
              <a:rPr lang="en-GB"/>
              <a:t>Segundo </a:t>
            </a:r>
            <a:r>
              <a:rPr lang="en-GB" err="1"/>
              <a:t>nivel</a:t>
            </a:r>
            <a:endParaRPr lang="en-GB"/>
          </a:p>
          <a:p>
            <a:pPr lvl="2"/>
            <a:r>
              <a:rPr lang="en-GB" err="1"/>
              <a:t>Tercer</a:t>
            </a:r>
            <a:r>
              <a:rPr lang="en-GB"/>
              <a:t> </a:t>
            </a:r>
            <a:r>
              <a:rPr lang="en-GB" err="1"/>
              <a:t>nivel</a:t>
            </a:r>
            <a:endParaRPr lang="en-GB"/>
          </a:p>
          <a:p>
            <a:pPr lvl="3"/>
            <a:r>
              <a:rPr lang="en-GB"/>
              <a:t>Cuarto </a:t>
            </a:r>
            <a:r>
              <a:rPr lang="en-GB" err="1"/>
              <a:t>nivel</a:t>
            </a:r>
            <a:endParaRPr lang="en-GB"/>
          </a:p>
          <a:p>
            <a:pPr lvl="4"/>
            <a:r>
              <a:rPr lang="en-GB" err="1"/>
              <a:t>Quinto</a:t>
            </a:r>
            <a:r>
              <a:rPr lang="en-GB"/>
              <a:t> </a:t>
            </a:r>
            <a:r>
              <a:rPr lang="en-GB" err="1"/>
              <a:t>nivel</a:t>
            </a:r>
            <a:endParaRPr lang="en-GB"/>
          </a:p>
        </p:txBody>
      </p:sp>
      <p:sp>
        <p:nvSpPr>
          <p:cNvPr id="2" name="Rectangle 4"/>
          <p:cNvSpPr>
            <a:spLocks noGrp="1" noChangeArrowheads="1"/>
          </p:cNvSpPr>
          <p:nvPr>
            <p:ph type="dt" sz="half" idx="2"/>
          </p:nvPr>
        </p:nvSpPr>
        <p:spPr bwMode="auto">
          <a:xfrm>
            <a:off x="239349" y="6521218"/>
            <a:ext cx="25400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defRPr>
            </a:lvl1pPr>
          </a:lstStyle>
          <a:p>
            <a:pPr>
              <a:defRPr/>
            </a:pPr>
            <a:fld id="{237C7B1D-2307-4099-ABA7-8E36F465BE74}" type="datetime3">
              <a:rPr lang="en-US" smtClean="0"/>
              <a:t>12 June 2023</a:t>
            </a:fld>
            <a:endParaRPr lang="en-US"/>
          </a:p>
        </p:txBody>
      </p:sp>
      <p:sp>
        <p:nvSpPr>
          <p:cNvPr id="1029" name="Rectangle 5"/>
          <p:cNvSpPr>
            <a:spLocks noGrp="1" noChangeArrowheads="1"/>
          </p:cNvSpPr>
          <p:nvPr>
            <p:ph type="ftr" sz="quarter" idx="3"/>
          </p:nvPr>
        </p:nvSpPr>
        <p:spPr bwMode="auto">
          <a:xfrm>
            <a:off x="4347435" y="6525345"/>
            <a:ext cx="38608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defRPr>
            </a:lvl1pPr>
          </a:lstStyle>
          <a:p>
            <a:pPr>
              <a:defRPr/>
            </a:pPr>
            <a:r>
              <a:rPr lang="en-GB"/>
              <a:t>TWEPP-2019</a:t>
            </a:r>
            <a:endParaRPr lang="en-GB" dirty="0"/>
          </a:p>
        </p:txBody>
      </p:sp>
      <p:sp>
        <p:nvSpPr>
          <p:cNvPr id="1030" name="Rectangle 6"/>
          <p:cNvSpPr>
            <a:spLocks noGrp="1" noChangeArrowheads="1"/>
          </p:cNvSpPr>
          <p:nvPr>
            <p:ph type="sldNum" sz="quarter" idx="4"/>
          </p:nvPr>
        </p:nvSpPr>
        <p:spPr bwMode="auto">
          <a:xfrm>
            <a:off x="10896533" y="1"/>
            <a:ext cx="1248139" cy="320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bg1"/>
                </a:solidFill>
                <a:latin typeface="Arial" pitchFamily="34" charset="0"/>
              </a:defRPr>
            </a:lvl1pPr>
          </a:lstStyle>
          <a:p>
            <a:pPr>
              <a:defRPr/>
            </a:pPr>
            <a:fld id="{614B82EF-9FE2-46A8-83CE-779EF030B8DD}" type="slidenum">
              <a:rPr lang="en-GB" smtClean="0"/>
              <a:pPr>
                <a:defRPr/>
              </a:pPr>
              <a:t>‹#›</a:t>
            </a:fld>
            <a:endParaRPr lang="en-GB"/>
          </a:p>
        </p:txBody>
      </p:sp>
      <p:pic>
        <p:nvPicPr>
          <p:cNvPr id="10" name="Imagen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99239" y="6377617"/>
            <a:ext cx="2350867" cy="456246"/>
          </a:xfrm>
          <a:prstGeom prst="rect">
            <a:avLst/>
          </a:prstGeom>
        </p:spPr>
      </p:pic>
    </p:spTree>
  </p:cSld>
  <p:clrMap bg1="lt1" tx1="dk1" bg2="lt2" tx2="dk2" accent1="accent1" accent2="accent2" accent3="accent3" accent4="accent4" accent5="accent5" accent6="accent6" hlink="hlink" folHlink="folHlink"/>
  <p:sldLayoutIdLst>
    <p:sldLayoutId id="2147483723" r:id="rId1"/>
    <p:sldLayoutId id="2147483724" r:id="rId2"/>
    <p:sldLayoutId id="2147483715" r:id="rId3"/>
    <p:sldLayoutId id="2147483716" r:id="rId4"/>
    <p:sldLayoutId id="2147483717" r:id="rId5"/>
    <p:sldLayoutId id="2147483718" r:id="rId6"/>
    <p:sldLayoutId id="2147483726" r:id="rId7"/>
    <p:sldLayoutId id="2147483727" r:id="rId8"/>
  </p:sldLayoutIdLst>
  <p:hf hdr="0" ftr="0"/>
  <p:txStyles>
    <p:title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p:titleStyle>
    <p:body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indico.cern.ch/event/396441/contributions/1836631/attachments/794758/1089390/picoTDC_Pragu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6.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109/TRPMS.2021.3066426"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Visio_Drawing5.vsdx"/><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www.shutterstock.com/image-vector/exclamation-danger-sign-vector-design-1801749898"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jpeg"/><Relationship Id="rId4" Type="http://schemas.openxmlformats.org/officeDocument/2006/relationships/image" Target="../media/image36.emf"/></Relationships>
</file>

<file path=ppt/slides/_rels/slide5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1.gif"/><Relationship Id="rId7" Type="http://schemas.openxmlformats.org/officeDocument/2006/relationships/image" Target="../media/image46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50.png"/><Relationship Id="rId11" Type="http://schemas.openxmlformats.org/officeDocument/2006/relationships/image" Target="../media/image950.png"/><Relationship Id="rId5" Type="http://schemas.openxmlformats.org/officeDocument/2006/relationships/image" Target="../media/image43.emf"/><Relationship Id="rId10" Type="http://schemas.openxmlformats.org/officeDocument/2006/relationships/image" Target="../media/image490.png"/><Relationship Id="rId4" Type="http://schemas.openxmlformats.org/officeDocument/2006/relationships/image" Target="../media/image42.gif"/><Relationship Id="rId9" Type="http://schemas.openxmlformats.org/officeDocument/2006/relationships/image" Target="../media/image480.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4.emf"/></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doi.org/10.1109/TRPMS.2021.3066426"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chart" Target="../charts/chart2.xml"/></Relationships>
</file>

<file path=ppt/slides/_rels/slide6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50.png"/><Relationship Id="rId7" Type="http://schemas.openxmlformats.org/officeDocument/2006/relationships/image" Target="../media/image31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00.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9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E7F70937-4D90-4AF7-9B8E-88CA8FC1EDA9}"/>
              </a:ext>
            </a:extLst>
          </p:cNvPr>
          <p:cNvSpPr txBox="1"/>
          <p:nvPr/>
        </p:nvSpPr>
        <p:spPr>
          <a:xfrm>
            <a:off x="663192" y="3429000"/>
            <a:ext cx="10721590" cy="886397"/>
          </a:xfrm>
          <a:prstGeom prst="rect">
            <a:avLst/>
          </a:prstGeom>
        </p:spPr>
        <p:txBody>
          <a:bodyPr wrap="square" lIns="0" tIns="0" rIns="0" bIns="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buNone/>
            </a:pPr>
            <a:r>
              <a:rPr lang="en-US" sz="3200" dirty="0">
                <a:solidFill>
                  <a:srgbClr val="FFFFFF"/>
                </a:solidFill>
                <a:latin typeface="Verdana"/>
                <a:ea typeface="Verdana"/>
                <a:cs typeface="Verdana"/>
              </a:rPr>
              <a:t>FASTIC+: a general-purpose fast readout including one TDC per channel</a:t>
            </a:r>
            <a:endParaRPr lang="es-ES" altLang="es-ES" sz="3200" dirty="0">
              <a:solidFill>
                <a:srgbClr val="000000"/>
              </a:solidFill>
              <a:latin typeface="Verdana" panose="020B0604030504040204" pitchFamily="34" charset="0"/>
              <a:ea typeface="Verdana"/>
              <a:cs typeface="Verdana"/>
            </a:endParaRPr>
          </a:p>
        </p:txBody>
      </p:sp>
      <p:sp>
        <p:nvSpPr>
          <p:cNvPr id="4" name="object 4">
            <a:extLst>
              <a:ext uri="{FF2B5EF4-FFF2-40B4-BE49-F238E27FC236}">
                <a16:creationId xmlns:a16="http://schemas.microsoft.com/office/drawing/2014/main" id="{090113E4-3CA1-4A9C-810B-C79AEF5C91E7}"/>
              </a:ext>
            </a:extLst>
          </p:cNvPr>
          <p:cNvSpPr txBox="1"/>
          <p:nvPr/>
        </p:nvSpPr>
        <p:spPr>
          <a:xfrm>
            <a:off x="8940923" y="5412026"/>
            <a:ext cx="1447583" cy="307777"/>
          </a:xfrm>
          <a:prstGeom prst="rect">
            <a:avLst/>
          </a:prstGeom>
        </p:spPr>
        <p:txBody>
          <a:bodyPr wrap="square" lIns="0" tIns="0" rIns="0" bIns="0" anchor="t">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2400"/>
              </a:lnSpc>
              <a:buNone/>
            </a:pPr>
            <a:r>
              <a:rPr lang="es-ES" altLang="es-ES" sz="2000" i="1" dirty="0">
                <a:solidFill>
                  <a:srgbClr val="FFFFFF"/>
                </a:solidFill>
                <a:latin typeface="Arial"/>
                <a:cs typeface="Arial"/>
              </a:rPr>
              <a:t>2023/06/13</a:t>
            </a:r>
            <a:endParaRPr lang="es-ES" altLang="es-ES" sz="1400" dirty="0">
              <a:latin typeface="Arial" panose="020B0604020202020204" pitchFamily="34" charset="0"/>
              <a:cs typeface="Arial" panose="020B0604020202020204" pitchFamily="34" charset="0"/>
            </a:endParaRPr>
          </a:p>
        </p:txBody>
      </p:sp>
      <p:sp>
        <p:nvSpPr>
          <p:cNvPr id="6" name="Marcador de fecha 5">
            <a:extLst>
              <a:ext uri="{FF2B5EF4-FFF2-40B4-BE49-F238E27FC236}">
                <a16:creationId xmlns:a16="http://schemas.microsoft.com/office/drawing/2014/main" id="{7B092CCA-9D50-40CB-A4B4-76E2B67127AD}"/>
              </a:ext>
            </a:extLst>
          </p:cNvPr>
          <p:cNvSpPr>
            <a:spLocks noGrp="1"/>
          </p:cNvSpPr>
          <p:nvPr>
            <p:ph type="dt" sz="half" idx="10"/>
          </p:nvPr>
        </p:nvSpPr>
        <p:spPr>
          <a:xfrm>
            <a:off x="239349" y="6521218"/>
            <a:ext cx="2540000" cy="276225"/>
          </a:xfrm>
        </p:spPr>
        <p:txBody>
          <a:bodyPr/>
          <a:lstStyle/>
          <a:p>
            <a:pPr>
              <a:defRPr/>
            </a:pPr>
            <a:fld id="{E3626DE9-6ADF-4E94-96ED-0AB20B54AA8A}" type="datetime3">
              <a:rPr lang="en-US" smtClean="0"/>
              <a:t>12 June 2023</a:t>
            </a:fld>
            <a:endParaRPr lang="en-US" dirty="0"/>
          </a:p>
        </p:txBody>
      </p:sp>
      <p:sp>
        <p:nvSpPr>
          <p:cNvPr id="9" name="Rectángulo 8">
            <a:extLst>
              <a:ext uri="{FF2B5EF4-FFF2-40B4-BE49-F238E27FC236}">
                <a16:creationId xmlns:a16="http://schemas.microsoft.com/office/drawing/2014/main" id="{BAD5A372-CA45-4BE4-B4B5-851EA018CDC3}"/>
              </a:ext>
            </a:extLst>
          </p:cNvPr>
          <p:cNvSpPr/>
          <p:nvPr/>
        </p:nvSpPr>
        <p:spPr>
          <a:xfrm>
            <a:off x="8044874" y="4504120"/>
            <a:ext cx="3239682" cy="830997"/>
          </a:xfrm>
          <a:prstGeom prst="rect">
            <a:avLst/>
          </a:prstGeom>
        </p:spPr>
        <p:txBody>
          <a:bodyPr wrap="square">
            <a:spAutoFit/>
          </a:bodyPr>
          <a:lstStyle/>
          <a:p>
            <a:pPr algn="ctr">
              <a:lnSpc>
                <a:spcPct val="100000"/>
              </a:lnSpc>
              <a:buNone/>
            </a:pPr>
            <a:r>
              <a:rPr lang="en-US" dirty="0">
                <a:solidFill>
                  <a:schemeClr val="bg1"/>
                </a:solidFill>
                <a:latin typeface="Calibri"/>
                <a:cs typeface="Calibri"/>
              </a:rPr>
              <a:t>XII Front-End Electronics Workshop</a:t>
            </a:r>
            <a:endParaRPr lang="en-GB" dirty="0">
              <a:solidFill>
                <a:schemeClr val="bg1"/>
              </a:solidFill>
              <a:latin typeface="Calibri"/>
              <a:cs typeface="Calibri"/>
            </a:endParaRPr>
          </a:p>
        </p:txBody>
      </p:sp>
      <p:pic>
        <p:nvPicPr>
          <p:cNvPr id="10" name="Picture 7">
            <a:extLst>
              <a:ext uri="{FF2B5EF4-FFF2-40B4-BE49-F238E27FC236}">
                <a16:creationId xmlns:a16="http://schemas.microsoft.com/office/drawing/2014/main" id="{B30CEE0E-9ADA-436F-A1B1-6F0EE07DD33B}"/>
              </a:ext>
            </a:extLst>
          </p:cNvPr>
          <p:cNvPicPr>
            <a:picLocks noChangeAspect="1"/>
          </p:cNvPicPr>
          <p:nvPr/>
        </p:nvPicPr>
        <p:blipFill rotWithShape="1">
          <a:blip r:embed="rId3"/>
          <a:srcRect l="52547"/>
          <a:stretch/>
        </p:blipFill>
        <p:spPr>
          <a:xfrm>
            <a:off x="382458" y="1411202"/>
            <a:ext cx="1006711" cy="921169"/>
          </a:xfrm>
          <a:prstGeom prst="roundRect">
            <a:avLst>
              <a:gd name="adj" fmla="val 8594"/>
            </a:avLst>
          </a:prstGeom>
          <a:solidFill>
            <a:srgbClr val="FFFFFF">
              <a:shade val="85000"/>
            </a:srgbClr>
          </a:solidFill>
          <a:ln>
            <a:noFill/>
          </a:ln>
          <a:effectLst/>
        </p:spPr>
      </p:pic>
      <p:sp>
        <p:nvSpPr>
          <p:cNvPr id="11" name="object 2">
            <a:extLst>
              <a:ext uri="{FF2B5EF4-FFF2-40B4-BE49-F238E27FC236}">
                <a16:creationId xmlns:a16="http://schemas.microsoft.com/office/drawing/2014/main" id="{CF49964E-095A-4304-9E11-0636224A43E6}"/>
              </a:ext>
            </a:extLst>
          </p:cNvPr>
          <p:cNvSpPr txBox="1"/>
          <p:nvPr/>
        </p:nvSpPr>
        <p:spPr>
          <a:xfrm>
            <a:off x="382458" y="4633477"/>
            <a:ext cx="7405015" cy="1569660"/>
          </a:xfrm>
          <a:prstGeom prst="rect">
            <a:avLst/>
          </a:prstGeom>
        </p:spPr>
        <p:txBody>
          <a:bodyPr wrap="square" lIns="0" tIns="0" rIns="0" bIns="0" anchor="t">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00000"/>
              </a:lnSpc>
              <a:spcBef>
                <a:spcPts val="0"/>
              </a:spcBef>
              <a:buNone/>
            </a:pPr>
            <a:r>
              <a:rPr lang="es-ES" altLang="es-ES" sz="1800" b="0" dirty="0">
                <a:solidFill>
                  <a:schemeClr val="bg1"/>
                </a:solidFill>
                <a:latin typeface="Calibri"/>
                <a:cs typeface="Calibri"/>
              </a:rPr>
              <a:t>J. </a:t>
            </a:r>
            <a:r>
              <a:rPr lang="es-ES" altLang="es-ES" sz="1800" b="0" dirty="0" err="1">
                <a:solidFill>
                  <a:schemeClr val="bg1"/>
                </a:solidFill>
                <a:latin typeface="Calibri"/>
                <a:cs typeface="Calibri"/>
              </a:rPr>
              <a:t>Alozy</a:t>
            </a:r>
            <a:r>
              <a:rPr lang="es-ES" altLang="es-ES" sz="1800" b="0" dirty="0">
                <a:solidFill>
                  <a:schemeClr val="bg1"/>
                </a:solidFill>
                <a:latin typeface="Calibri"/>
                <a:cs typeface="Calibri"/>
              </a:rPr>
              <a:t>, E. </a:t>
            </a:r>
            <a:r>
              <a:rPr lang="es-ES" altLang="es-ES" sz="1800" b="0" dirty="0" err="1">
                <a:solidFill>
                  <a:schemeClr val="bg1"/>
                </a:solidFill>
                <a:latin typeface="Calibri"/>
                <a:cs typeface="Calibri"/>
              </a:rPr>
              <a:t>Auffray</a:t>
            </a:r>
            <a:r>
              <a:rPr lang="es-ES" altLang="es-ES" sz="1800" b="0" dirty="0">
                <a:solidFill>
                  <a:schemeClr val="bg1"/>
                </a:solidFill>
                <a:latin typeface="Calibri"/>
                <a:cs typeface="Calibri"/>
              </a:rPr>
              <a:t>, F. </a:t>
            </a:r>
            <a:r>
              <a:rPr lang="es-ES" altLang="es-ES" sz="1800" b="0" dirty="0" err="1">
                <a:solidFill>
                  <a:schemeClr val="bg1"/>
                </a:solidFill>
                <a:latin typeface="Calibri"/>
                <a:cs typeface="Calibri"/>
              </a:rPr>
              <a:t>Bandi</a:t>
            </a:r>
            <a:r>
              <a:rPr lang="es-ES" altLang="es-ES" sz="1800" b="0" dirty="0">
                <a:solidFill>
                  <a:schemeClr val="bg1"/>
                </a:solidFill>
                <a:latin typeface="Calibri"/>
                <a:cs typeface="Calibri"/>
              </a:rPr>
              <a:t>, R. </a:t>
            </a:r>
            <a:r>
              <a:rPr lang="es-ES" altLang="es-ES" sz="1800" b="0" dirty="0" err="1">
                <a:solidFill>
                  <a:schemeClr val="bg1"/>
                </a:solidFill>
                <a:latin typeface="Calibri"/>
                <a:cs typeface="Calibri"/>
              </a:rPr>
              <a:t>Ballabriga</a:t>
            </a:r>
            <a:r>
              <a:rPr lang="es-ES" altLang="es-ES" sz="1800" b="0" dirty="0">
                <a:solidFill>
                  <a:schemeClr val="bg1"/>
                </a:solidFill>
                <a:latin typeface="Calibri"/>
                <a:cs typeface="Calibri"/>
              </a:rPr>
              <a:t>, M. Campbell, J.M Fernández, D. Gascon, S. Gomez, J. </a:t>
            </a:r>
            <a:r>
              <a:rPr lang="es-ES" altLang="es-ES" sz="1800" b="0" dirty="0" err="1">
                <a:solidFill>
                  <a:schemeClr val="bg1"/>
                </a:solidFill>
                <a:latin typeface="Calibri"/>
                <a:cs typeface="Calibri"/>
              </a:rPr>
              <a:t>Kaplon</a:t>
            </a:r>
            <a:r>
              <a:rPr lang="es-ES" altLang="es-ES" sz="1800" b="0" dirty="0">
                <a:solidFill>
                  <a:schemeClr val="bg1"/>
                </a:solidFill>
                <a:latin typeface="Calibri"/>
                <a:cs typeface="Calibri"/>
              </a:rPr>
              <a:t>, N. </a:t>
            </a:r>
            <a:r>
              <a:rPr lang="es-ES" altLang="es-ES" sz="1800" b="0" dirty="0" err="1">
                <a:solidFill>
                  <a:schemeClr val="bg1"/>
                </a:solidFill>
                <a:latin typeface="Calibri"/>
                <a:cs typeface="Calibri"/>
              </a:rPr>
              <a:t>Kratochwil</a:t>
            </a:r>
            <a:r>
              <a:rPr lang="es-ES" altLang="es-ES" sz="1800" b="0" dirty="0">
                <a:solidFill>
                  <a:schemeClr val="bg1"/>
                </a:solidFill>
                <a:latin typeface="Calibri"/>
                <a:cs typeface="Calibri"/>
              </a:rPr>
              <a:t>, A. Paterno, </a:t>
            </a:r>
            <a:r>
              <a:rPr lang="es-ES" altLang="es-ES" sz="1800" b="0" dirty="0" err="1">
                <a:solidFill>
                  <a:schemeClr val="bg1"/>
                </a:solidFill>
                <a:latin typeface="Calibri"/>
                <a:cs typeface="Calibri"/>
              </a:rPr>
              <a:t>S.Portillo</a:t>
            </a:r>
            <a:r>
              <a:rPr lang="es-ES" altLang="es-ES" sz="1800" b="0" dirty="0">
                <a:solidFill>
                  <a:schemeClr val="bg1"/>
                </a:solidFill>
                <a:latin typeface="Calibri"/>
                <a:cs typeface="Calibri"/>
              </a:rPr>
              <a:t>, </a:t>
            </a:r>
          </a:p>
          <a:p>
            <a:pPr>
              <a:lnSpc>
                <a:spcPct val="100000"/>
              </a:lnSpc>
              <a:spcBef>
                <a:spcPts val="0"/>
              </a:spcBef>
              <a:buNone/>
            </a:pPr>
            <a:r>
              <a:rPr lang="en-GB" sz="1800" b="0" u="sng" dirty="0">
                <a:solidFill>
                  <a:schemeClr val="bg1"/>
                </a:solidFill>
                <a:latin typeface="Calibri"/>
                <a:cs typeface="Calibri"/>
              </a:rPr>
              <a:t>J. Mauricio</a:t>
            </a:r>
            <a:r>
              <a:rPr lang="en-GB" sz="1800" b="0" dirty="0">
                <a:solidFill>
                  <a:schemeClr val="bg1"/>
                </a:solidFill>
                <a:latin typeface="Calibri"/>
                <a:cs typeface="Calibri"/>
              </a:rPr>
              <a:t>, R. </a:t>
            </a:r>
            <a:r>
              <a:rPr lang="en-GB" sz="1800" b="0" dirty="0" err="1">
                <a:solidFill>
                  <a:schemeClr val="bg1"/>
                </a:solidFill>
                <a:latin typeface="Calibri"/>
                <a:cs typeface="Calibri"/>
              </a:rPr>
              <a:t>Manera</a:t>
            </a:r>
            <a:r>
              <a:rPr lang="en-GB" sz="1800" b="0" dirty="0">
                <a:solidFill>
                  <a:schemeClr val="bg1"/>
                </a:solidFill>
                <a:latin typeface="Calibri"/>
                <a:cs typeface="Calibri"/>
              </a:rPr>
              <a:t>, A. Mariscal, M. </a:t>
            </a:r>
            <a:r>
              <a:rPr lang="en-GB" sz="1800" b="0" dirty="0" err="1">
                <a:solidFill>
                  <a:schemeClr val="bg1"/>
                </a:solidFill>
                <a:latin typeface="Calibri"/>
                <a:cs typeface="Calibri"/>
              </a:rPr>
              <a:t>Piller</a:t>
            </a:r>
            <a:r>
              <a:rPr lang="en-GB" sz="1800" b="0" dirty="0">
                <a:solidFill>
                  <a:schemeClr val="bg1"/>
                </a:solidFill>
                <a:latin typeface="Calibri"/>
                <a:cs typeface="Calibri"/>
              </a:rPr>
              <a:t>, A. </a:t>
            </a:r>
            <a:r>
              <a:rPr lang="en-GB" sz="1800" b="0" dirty="0" err="1">
                <a:solidFill>
                  <a:schemeClr val="bg1"/>
                </a:solidFill>
                <a:latin typeface="Calibri"/>
                <a:cs typeface="Calibri"/>
              </a:rPr>
              <a:t>Pulli</a:t>
            </a:r>
            <a:r>
              <a:rPr lang="en-GB" sz="1800" b="0" dirty="0">
                <a:solidFill>
                  <a:schemeClr val="bg1"/>
                </a:solidFill>
                <a:latin typeface="Calibri"/>
                <a:cs typeface="Calibri"/>
              </a:rPr>
              <a:t>, A. </a:t>
            </a:r>
            <a:r>
              <a:rPr lang="en-GB" sz="1800" b="0" dirty="0" err="1">
                <a:solidFill>
                  <a:schemeClr val="bg1"/>
                </a:solidFill>
                <a:latin typeface="Calibri"/>
                <a:cs typeface="Calibri"/>
              </a:rPr>
              <a:t>Sanuy</a:t>
            </a:r>
            <a:r>
              <a:rPr lang="en-GB" sz="1800" b="0" dirty="0">
                <a:solidFill>
                  <a:schemeClr val="bg1"/>
                </a:solidFill>
                <a:latin typeface="Calibri"/>
                <a:cs typeface="Calibri"/>
              </a:rPr>
              <a:t>, J. Silva</a:t>
            </a:r>
            <a:endParaRPr lang="en-GB" sz="1200" b="0" dirty="0">
              <a:solidFill>
                <a:schemeClr val="bg1"/>
              </a:solidFill>
              <a:latin typeface="Calibri"/>
              <a:cs typeface="Calibri"/>
            </a:endParaRPr>
          </a:p>
          <a:p>
            <a:pPr>
              <a:lnSpc>
                <a:spcPct val="100000"/>
              </a:lnSpc>
              <a:buNone/>
            </a:pPr>
            <a:r>
              <a:rPr lang="en-GB" sz="2000" dirty="0">
                <a:solidFill>
                  <a:schemeClr val="bg1"/>
                </a:solidFill>
                <a:latin typeface="Calibri"/>
                <a:cs typeface="Calibri"/>
              </a:rPr>
              <a:t>ICCUB – </a:t>
            </a:r>
            <a:r>
              <a:rPr lang="en-GB" sz="2000" dirty="0" err="1">
                <a:solidFill>
                  <a:schemeClr val="bg1"/>
                </a:solidFill>
                <a:latin typeface="Calibri"/>
                <a:cs typeface="Calibri"/>
              </a:rPr>
              <a:t>Universitat</a:t>
            </a:r>
            <a:r>
              <a:rPr lang="en-GB" sz="2000" dirty="0">
                <a:solidFill>
                  <a:schemeClr val="bg1"/>
                </a:solidFill>
                <a:latin typeface="Calibri"/>
                <a:cs typeface="Calibri"/>
              </a:rPr>
              <a:t> de Barcelona</a:t>
            </a:r>
          </a:p>
          <a:p>
            <a:pPr>
              <a:lnSpc>
                <a:spcPct val="100000"/>
              </a:lnSpc>
              <a:buNone/>
            </a:pPr>
            <a:r>
              <a:rPr lang="en-GB" sz="2000" dirty="0">
                <a:solidFill>
                  <a:schemeClr val="bg1"/>
                </a:solidFill>
                <a:latin typeface="Calibri"/>
                <a:cs typeface="Calibri"/>
              </a:rPr>
              <a:t>CERN microelectronics section (EP-ESE-ME)</a:t>
            </a:r>
            <a:endParaRPr lang="en-GB" sz="2000" dirty="0">
              <a:solidFill>
                <a:schemeClr val="bg1"/>
              </a:solidFill>
              <a:cs typeface="Calibri"/>
            </a:endParaRPr>
          </a:p>
        </p:txBody>
      </p:sp>
      <p:sp>
        <p:nvSpPr>
          <p:cNvPr id="5" name="Marcador de número de diapositiva 4">
            <a:extLst>
              <a:ext uri="{FF2B5EF4-FFF2-40B4-BE49-F238E27FC236}">
                <a16:creationId xmlns:a16="http://schemas.microsoft.com/office/drawing/2014/main" id="{A136E47D-1481-4EA2-ABA1-394C996FFAFE}"/>
              </a:ext>
            </a:extLst>
          </p:cNvPr>
          <p:cNvSpPr>
            <a:spLocks noGrp="1"/>
          </p:cNvSpPr>
          <p:nvPr>
            <p:ph type="sldNum" sz="quarter" idx="12"/>
          </p:nvPr>
        </p:nvSpPr>
        <p:spPr/>
        <p:txBody>
          <a:bodyPr/>
          <a:lstStyle/>
          <a:p>
            <a:fld id="{EEE941EA-8902-4FEF-97BF-CB1A6E8589B3}" type="slidenum">
              <a:rPr lang="es-ES" altLang="es-ES" smtClean="0"/>
              <a:pPr/>
              <a:t>1</a:t>
            </a:fld>
            <a:endParaRPr lang="es-ES" altLang="es-ES"/>
          </a:p>
        </p:txBody>
      </p:sp>
      <p:graphicFrame>
        <p:nvGraphicFramePr>
          <p:cNvPr id="12" name="Objeto 11">
            <a:extLst>
              <a:ext uri="{FF2B5EF4-FFF2-40B4-BE49-F238E27FC236}">
                <a16:creationId xmlns:a16="http://schemas.microsoft.com/office/drawing/2014/main" id="{3D31E7C3-D0A2-464A-AEF9-320EDCB24AD6}"/>
              </a:ext>
            </a:extLst>
          </p:cNvPr>
          <p:cNvGraphicFramePr>
            <a:graphicFrameLocks noChangeAspect="1"/>
          </p:cNvGraphicFramePr>
          <p:nvPr>
            <p:extLst>
              <p:ext uri="{D42A27DB-BD31-4B8C-83A1-F6EECF244321}">
                <p14:modId xmlns:p14="http://schemas.microsoft.com/office/powerpoint/2010/main" val="834545971"/>
              </p:ext>
            </p:extLst>
          </p:nvPr>
        </p:nvGraphicFramePr>
        <p:xfrm>
          <a:off x="1378719" y="1515428"/>
          <a:ext cx="1783581" cy="695318"/>
        </p:xfrm>
        <a:graphic>
          <a:graphicData uri="http://schemas.openxmlformats.org/presentationml/2006/ole">
            <mc:AlternateContent xmlns:mc="http://schemas.openxmlformats.org/markup-compatibility/2006">
              <mc:Choice xmlns:v="urn:schemas-microsoft-com:vml" Requires="v">
                <p:oleObj name="Acrobat Document" r:id="rId4" imgW="16901098" imgH="6583680" progId="Acrobat.Document.11">
                  <p:embed/>
                </p:oleObj>
              </mc:Choice>
              <mc:Fallback>
                <p:oleObj name="Acrobat Document" r:id="rId4" imgW="16901098" imgH="6583680" progId="Acrobat.Document.11">
                  <p:embed/>
                  <p:pic>
                    <p:nvPicPr>
                      <p:cNvPr id="7" name="Objeto 6">
                        <a:extLst>
                          <a:ext uri="{FF2B5EF4-FFF2-40B4-BE49-F238E27FC236}">
                            <a16:creationId xmlns:a16="http://schemas.microsoft.com/office/drawing/2014/main" id="{BEAD3465-C426-41EB-94A1-870AA071AD95}"/>
                          </a:ext>
                        </a:extLst>
                      </p:cNvPr>
                      <p:cNvPicPr/>
                      <p:nvPr/>
                    </p:nvPicPr>
                    <p:blipFill>
                      <a:blip r:embed="rId5"/>
                      <a:stretch>
                        <a:fillRect/>
                      </a:stretch>
                    </p:blipFill>
                    <p:spPr>
                      <a:xfrm>
                        <a:off x="1378719" y="1515428"/>
                        <a:ext cx="1783581" cy="695318"/>
                      </a:xfrm>
                      <a:prstGeom prst="rect">
                        <a:avLst/>
                      </a:prstGeom>
                    </p:spPr>
                  </p:pic>
                </p:oleObj>
              </mc:Fallback>
            </mc:AlternateContent>
          </a:graphicData>
        </a:graphic>
      </p:graphicFrame>
    </p:spTree>
    <p:extLst>
      <p:ext uri="{BB962C8B-B14F-4D97-AF65-F5344CB8AC3E}">
        <p14:creationId xmlns:p14="http://schemas.microsoft.com/office/powerpoint/2010/main" val="2394104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501809"/>
          </a:xfrm>
        </p:spPr>
        <p:txBody>
          <a:bodyPr>
            <a:normAutofit/>
          </a:bodyPr>
          <a:lstStyle/>
          <a:p>
            <a:r>
              <a:rPr lang="en-US" sz="2400" dirty="0"/>
              <a:t>TDC Processing chain:</a:t>
            </a: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10</a:t>
            </a:fld>
            <a:endParaRPr lang="en-GB" dirty="0"/>
          </a:p>
        </p:txBody>
      </p:sp>
      <p:sp>
        <p:nvSpPr>
          <p:cNvPr id="3" name="Rectángulo: esquinas redondeadas 27">
            <a:extLst>
              <a:ext uri="{FF2B5EF4-FFF2-40B4-BE49-F238E27FC236}">
                <a16:creationId xmlns:a16="http://schemas.microsoft.com/office/drawing/2014/main" id="{B332B6AB-0131-4609-F41D-4E54D5B7683F}"/>
              </a:ext>
            </a:extLst>
          </p:cNvPr>
          <p:cNvSpPr/>
          <p:nvPr/>
        </p:nvSpPr>
        <p:spPr>
          <a:xfrm>
            <a:off x="2009876" y="4483418"/>
            <a:ext cx="2160000" cy="185593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7513AFE6-B1BE-18CF-5D5F-871768B251CF}"/>
              </a:ext>
            </a:extLst>
          </p:cNvPr>
          <p:cNvGrpSpPr/>
          <p:nvPr/>
        </p:nvGrpSpPr>
        <p:grpSpPr>
          <a:xfrm>
            <a:off x="2016000" y="2700000"/>
            <a:ext cx="2304000" cy="1006956"/>
            <a:chOff x="2016000" y="2700000"/>
            <a:chExt cx="2304000" cy="1006956"/>
          </a:xfrm>
        </p:grpSpPr>
        <p:sp>
          <p:nvSpPr>
            <p:cNvPr id="4" name="Rectángulo: esquinas redondeadas 27">
              <a:extLst>
                <a:ext uri="{FF2B5EF4-FFF2-40B4-BE49-F238E27FC236}">
                  <a16:creationId xmlns:a16="http://schemas.microsoft.com/office/drawing/2014/main" id="{0FD51E7A-9878-4B3C-D53E-6E0538E9ED99}"/>
                </a:ext>
              </a:extLst>
            </p:cNvPr>
            <p:cNvSpPr/>
            <p:nvPr/>
          </p:nvSpPr>
          <p:spPr>
            <a:xfrm>
              <a:off x="2016000" y="2844000"/>
              <a:ext cx="2160000"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7" name="Rectángulo: esquinas redondeadas 27">
              <a:extLst>
                <a:ext uri="{FF2B5EF4-FFF2-40B4-BE49-F238E27FC236}">
                  <a16:creationId xmlns:a16="http://schemas.microsoft.com/office/drawing/2014/main" id="{81C6F3D5-18DE-768D-0842-11A48A6F6025}"/>
                </a:ext>
              </a:extLst>
            </p:cNvPr>
            <p:cNvSpPr/>
            <p:nvPr/>
          </p:nvSpPr>
          <p:spPr>
            <a:xfrm>
              <a:off x="2088000" y="2772000"/>
              <a:ext cx="2160000"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 name="Rectángulo: esquinas redondeadas 27">
              <a:extLst>
                <a:ext uri="{FF2B5EF4-FFF2-40B4-BE49-F238E27FC236}">
                  <a16:creationId xmlns:a16="http://schemas.microsoft.com/office/drawing/2014/main" id="{4B27CE4A-CA7C-AF68-3062-2C368643D71C}"/>
                </a:ext>
              </a:extLst>
            </p:cNvPr>
            <p:cNvSpPr/>
            <p:nvPr/>
          </p:nvSpPr>
          <p:spPr>
            <a:xfrm>
              <a:off x="2160000" y="2700000"/>
              <a:ext cx="2160000"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0" name="Content Placeholder 2">
              <a:extLst>
                <a:ext uri="{FF2B5EF4-FFF2-40B4-BE49-F238E27FC236}">
                  <a16:creationId xmlns:a16="http://schemas.microsoft.com/office/drawing/2014/main" id="{A6271487-ADE6-5143-A8A8-CE210BB734A7}"/>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18" name="Group 17">
            <a:extLst>
              <a:ext uri="{FF2B5EF4-FFF2-40B4-BE49-F238E27FC236}">
                <a16:creationId xmlns:a16="http://schemas.microsoft.com/office/drawing/2014/main" id="{683D3803-2ED2-A481-D479-9304717C79DA}"/>
              </a:ext>
            </a:extLst>
          </p:cNvPr>
          <p:cNvGrpSpPr/>
          <p:nvPr/>
        </p:nvGrpSpPr>
        <p:grpSpPr>
          <a:xfrm>
            <a:off x="348121" y="2825251"/>
            <a:ext cx="1661755" cy="306227"/>
            <a:chOff x="348121" y="2825251"/>
            <a:chExt cx="1661755" cy="306227"/>
          </a:xfrm>
        </p:grpSpPr>
        <p:cxnSp>
          <p:nvCxnSpPr>
            <p:cNvPr id="14" name="Straight Arrow Connector 13">
              <a:extLst>
                <a:ext uri="{FF2B5EF4-FFF2-40B4-BE49-F238E27FC236}">
                  <a16:creationId xmlns:a16="http://schemas.microsoft.com/office/drawing/2014/main" id="{8B16B681-EDDF-E070-C250-59AF7CE11729}"/>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Content Placeholder 2">
              <a:extLst>
                <a:ext uri="{FF2B5EF4-FFF2-40B4-BE49-F238E27FC236}">
                  <a16:creationId xmlns:a16="http://schemas.microsoft.com/office/drawing/2014/main" id="{534BF04A-96A5-1C77-E12A-1B820BFF7B81}"/>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19" name="Group 18">
            <a:extLst>
              <a:ext uri="{FF2B5EF4-FFF2-40B4-BE49-F238E27FC236}">
                <a16:creationId xmlns:a16="http://schemas.microsoft.com/office/drawing/2014/main" id="{2C8FF1C8-0526-04F7-057A-4B3EBF58595F}"/>
              </a:ext>
            </a:extLst>
          </p:cNvPr>
          <p:cNvGrpSpPr/>
          <p:nvPr/>
        </p:nvGrpSpPr>
        <p:grpSpPr>
          <a:xfrm>
            <a:off x="704850" y="3187205"/>
            <a:ext cx="1305026" cy="306227"/>
            <a:chOff x="704850" y="2825251"/>
            <a:chExt cx="1305026" cy="306227"/>
          </a:xfrm>
        </p:grpSpPr>
        <p:cxnSp>
          <p:nvCxnSpPr>
            <p:cNvPr id="20" name="Straight Arrow Connector 19">
              <a:extLst>
                <a:ext uri="{FF2B5EF4-FFF2-40B4-BE49-F238E27FC236}">
                  <a16:creationId xmlns:a16="http://schemas.microsoft.com/office/drawing/2014/main" id="{EDA1C6C4-F108-4D3A-A6D1-E36A3B36BFBC}"/>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1" name="Content Placeholder 2">
              <a:extLst>
                <a:ext uri="{FF2B5EF4-FFF2-40B4-BE49-F238E27FC236}">
                  <a16:creationId xmlns:a16="http://schemas.microsoft.com/office/drawing/2014/main" id="{A7CF6754-1515-65B9-02B5-8A329DB2FC34}"/>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26" name="Straight Arrow Connector 25">
            <a:extLst>
              <a:ext uri="{FF2B5EF4-FFF2-40B4-BE49-F238E27FC236}">
                <a16:creationId xmlns:a16="http://schemas.microsoft.com/office/drawing/2014/main" id="{AFEABA54-8471-3BA8-6CCB-E48DCABBE5C3}"/>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29" name="Content Placeholder 2">
            <a:extLst>
              <a:ext uri="{FF2B5EF4-FFF2-40B4-BE49-F238E27FC236}">
                <a16:creationId xmlns:a16="http://schemas.microsoft.com/office/drawing/2014/main" id="{57CF841E-4239-AF26-09A5-D0A84102080E}"/>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30" name="Straight Arrow Connector 29">
            <a:extLst>
              <a:ext uri="{FF2B5EF4-FFF2-40B4-BE49-F238E27FC236}">
                <a16:creationId xmlns:a16="http://schemas.microsoft.com/office/drawing/2014/main" id="{306E8A3D-A036-6DCA-4288-725302B0A487}"/>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31" name="Content Placeholder 2">
            <a:extLst>
              <a:ext uri="{FF2B5EF4-FFF2-40B4-BE49-F238E27FC236}">
                <a16:creationId xmlns:a16="http://schemas.microsoft.com/office/drawing/2014/main" id="{BCC70CFA-54A8-7FE7-0FF7-64D9A9B241C6}"/>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32" name="Group 31">
            <a:extLst>
              <a:ext uri="{FF2B5EF4-FFF2-40B4-BE49-F238E27FC236}">
                <a16:creationId xmlns:a16="http://schemas.microsoft.com/office/drawing/2014/main" id="{D88B0FC6-F190-1F26-0DE4-84400D29C711}"/>
              </a:ext>
            </a:extLst>
          </p:cNvPr>
          <p:cNvGrpSpPr/>
          <p:nvPr/>
        </p:nvGrpSpPr>
        <p:grpSpPr>
          <a:xfrm>
            <a:off x="4795331" y="2683727"/>
            <a:ext cx="2304000" cy="1006956"/>
            <a:chOff x="2016000" y="2700000"/>
            <a:chExt cx="2304000" cy="1006956"/>
          </a:xfrm>
          <a:solidFill>
            <a:schemeClr val="accent6">
              <a:lumMod val="75000"/>
            </a:schemeClr>
          </a:solidFill>
        </p:grpSpPr>
        <p:sp>
          <p:nvSpPr>
            <p:cNvPr id="33" name="Rectángulo: esquinas redondeadas 27">
              <a:extLst>
                <a:ext uri="{FF2B5EF4-FFF2-40B4-BE49-F238E27FC236}">
                  <a16:creationId xmlns:a16="http://schemas.microsoft.com/office/drawing/2014/main" id="{3BDA6EF3-6CD0-0B80-2C12-34716F248D5D}"/>
                </a:ext>
              </a:extLst>
            </p:cNvPr>
            <p:cNvSpPr/>
            <p:nvPr/>
          </p:nvSpPr>
          <p:spPr>
            <a:xfrm>
              <a:off x="2016000" y="2844000"/>
              <a:ext cx="2160000"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4" name="Rectángulo: esquinas redondeadas 27">
              <a:extLst>
                <a:ext uri="{FF2B5EF4-FFF2-40B4-BE49-F238E27FC236}">
                  <a16:creationId xmlns:a16="http://schemas.microsoft.com/office/drawing/2014/main" id="{42F97AD1-574D-3E5B-4098-60D64D706DBA}"/>
                </a:ext>
              </a:extLst>
            </p:cNvPr>
            <p:cNvSpPr/>
            <p:nvPr/>
          </p:nvSpPr>
          <p:spPr>
            <a:xfrm>
              <a:off x="2088000" y="2772000"/>
              <a:ext cx="2160000"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5" name="Rectángulo: esquinas redondeadas 27">
              <a:extLst>
                <a:ext uri="{FF2B5EF4-FFF2-40B4-BE49-F238E27FC236}">
                  <a16:creationId xmlns:a16="http://schemas.microsoft.com/office/drawing/2014/main" id="{0E8DDC95-35E0-0E8E-8253-87A9B8801278}"/>
                </a:ext>
              </a:extLst>
            </p:cNvPr>
            <p:cNvSpPr/>
            <p:nvPr/>
          </p:nvSpPr>
          <p:spPr>
            <a:xfrm>
              <a:off x="2160000" y="2700000"/>
              <a:ext cx="2160000"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6" name="Content Placeholder 2">
              <a:extLst>
                <a:ext uri="{FF2B5EF4-FFF2-40B4-BE49-F238E27FC236}">
                  <a16:creationId xmlns:a16="http://schemas.microsoft.com/office/drawing/2014/main" id="{0A8AD9E3-0E0B-E3A2-E7FF-32F499BFFECA}"/>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37" name="Straight Arrow Connector 36">
            <a:extLst>
              <a:ext uri="{FF2B5EF4-FFF2-40B4-BE49-F238E27FC236}">
                <a16:creationId xmlns:a16="http://schemas.microsoft.com/office/drawing/2014/main" id="{E7DF0244-CFB4-C368-AE7F-B115E0BD6854}"/>
              </a:ext>
            </a:extLst>
          </p:cNvPr>
          <p:cNvCxnSpPr>
            <a:cxnSpLocks/>
            <a:stCxn id="8" idx="3"/>
            <a:endCxn id="35"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2" name="Rectángulo: esquinas redondeadas 27">
            <a:extLst>
              <a:ext uri="{FF2B5EF4-FFF2-40B4-BE49-F238E27FC236}">
                <a16:creationId xmlns:a16="http://schemas.microsoft.com/office/drawing/2014/main" id="{2145A044-ED9E-ADFC-39FF-B83322534954}"/>
              </a:ext>
            </a:extLst>
          </p:cNvPr>
          <p:cNvSpPr/>
          <p:nvPr/>
        </p:nvSpPr>
        <p:spPr>
          <a:xfrm>
            <a:off x="7764044" y="2729625"/>
            <a:ext cx="1443289"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43" name="Rectángulo: esquinas redondeadas 27">
            <a:extLst>
              <a:ext uri="{FF2B5EF4-FFF2-40B4-BE49-F238E27FC236}">
                <a16:creationId xmlns:a16="http://schemas.microsoft.com/office/drawing/2014/main" id="{962D6137-FB60-6A2D-4ACF-B7DB14F5D45E}"/>
              </a:ext>
            </a:extLst>
          </p:cNvPr>
          <p:cNvSpPr/>
          <p:nvPr/>
        </p:nvSpPr>
        <p:spPr>
          <a:xfrm>
            <a:off x="9877118" y="2728347"/>
            <a:ext cx="1443289"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7" name="Straight Arrow Connector 46">
            <a:extLst>
              <a:ext uri="{FF2B5EF4-FFF2-40B4-BE49-F238E27FC236}">
                <a16:creationId xmlns:a16="http://schemas.microsoft.com/office/drawing/2014/main" id="{99B90291-BEF1-E225-CB77-A71FE5793DCB}"/>
              </a:ext>
            </a:extLst>
          </p:cNvPr>
          <p:cNvCxnSpPr>
            <a:cxnSpLocks/>
            <a:endCxn id="42" idx="1"/>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3DBD125F-BDCA-29EB-F8B3-9CBFEEEBF162}"/>
              </a:ext>
            </a:extLst>
          </p:cNvPr>
          <p:cNvCxnSpPr>
            <a:cxnSpLocks/>
            <a:stCxn id="42" idx="3"/>
            <a:endCxn id="43" idx="1"/>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5" name="Rectángulo: esquinas redondeadas 27">
            <a:extLst>
              <a:ext uri="{FF2B5EF4-FFF2-40B4-BE49-F238E27FC236}">
                <a16:creationId xmlns:a16="http://schemas.microsoft.com/office/drawing/2014/main" id="{57A9645A-BCD4-248B-7ABF-F8FA622EFB89}"/>
              </a:ext>
            </a:extLst>
          </p:cNvPr>
          <p:cNvSpPr/>
          <p:nvPr/>
        </p:nvSpPr>
        <p:spPr>
          <a:xfrm>
            <a:off x="9877119" y="4454715"/>
            <a:ext cx="1443288"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6" name="Straight Arrow Connector 65">
            <a:extLst>
              <a:ext uri="{FF2B5EF4-FFF2-40B4-BE49-F238E27FC236}">
                <a16:creationId xmlns:a16="http://schemas.microsoft.com/office/drawing/2014/main" id="{B51D462C-E363-4F6F-64B7-27D9B11B8A30}"/>
              </a:ext>
            </a:extLst>
          </p:cNvPr>
          <p:cNvCxnSpPr>
            <a:cxnSpLocks/>
            <a:stCxn id="43" idx="2"/>
            <a:endCxn id="65"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548D994B-412B-054F-E1B7-162634F23D0E}"/>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Content Placeholder 2">
            <a:extLst>
              <a:ext uri="{FF2B5EF4-FFF2-40B4-BE49-F238E27FC236}">
                <a16:creationId xmlns:a16="http://schemas.microsoft.com/office/drawing/2014/main" id="{74A6FD5C-B3C0-F7A2-B2AF-65EF08A25638}"/>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76" name="Group 75">
            <a:extLst>
              <a:ext uri="{FF2B5EF4-FFF2-40B4-BE49-F238E27FC236}">
                <a16:creationId xmlns:a16="http://schemas.microsoft.com/office/drawing/2014/main" id="{A43F1C5E-D355-3E5C-EE79-BB64B2C6E606}"/>
              </a:ext>
            </a:extLst>
          </p:cNvPr>
          <p:cNvGrpSpPr/>
          <p:nvPr/>
        </p:nvGrpSpPr>
        <p:grpSpPr>
          <a:xfrm>
            <a:off x="289577" y="5164557"/>
            <a:ext cx="1720299" cy="306227"/>
            <a:chOff x="289577" y="2825251"/>
            <a:chExt cx="1720299" cy="306227"/>
          </a:xfrm>
        </p:grpSpPr>
        <p:cxnSp>
          <p:nvCxnSpPr>
            <p:cNvPr id="77" name="Straight Arrow Connector 76">
              <a:extLst>
                <a:ext uri="{FF2B5EF4-FFF2-40B4-BE49-F238E27FC236}">
                  <a16:creationId xmlns:a16="http://schemas.microsoft.com/office/drawing/2014/main" id="{CC6D2D7E-D5D2-7AB8-B983-89406885AA5C}"/>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78" name="Content Placeholder 2">
              <a:extLst>
                <a:ext uri="{FF2B5EF4-FFF2-40B4-BE49-F238E27FC236}">
                  <a16:creationId xmlns:a16="http://schemas.microsoft.com/office/drawing/2014/main" id="{96E9CF74-0360-E4E5-177E-A9570E2AA0F7}"/>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81" name="Straight Arrow Connector 80">
            <a:extLst>
              <a:ext uri="{FF2B5EF4-FFF2-40B4-BE49-F238E27FC236}">
                <a16:creationId xmlns:a16="http://schemas.microsoft.com/office/drawing/2014/main" id="{EDDF76E7-3408-062E-4E48-1029D02FBF82}"/>
              </a:ext>
            </a:extLst>
          </p:cNvPr>
          <p:cNvCxnSpPr>
            <a:cxnSpLocks/>
            <a:endCxn id="35"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84" name="Rectángulo: esquinas redondeadas 27">
            <a:extLst>
              <a:ext uri="{FF2B5EF4-FFF2-40B4-BE49-F238E27FC236}">
                <a16:creationId xmlns:a16="http://schemas.microsoft.com/office/drawing/2014/main" id="{24ED0DCA-749C-CD2C-A87B-A0840DD007C1}"/>
              </a:ext>
            </a:extLst>
          </p:cNvPr>
          <p:cNvSpPr/>
          <p:nvPr/>
        </p:nvSpPr>
        <p:spPr>
          <a:xfrm>
            <a:off x="7764044" y="4454260"/>
            <a:ext cx="1443288" cy="863412"/>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85" name="Straight Arrow Connector 84">
            <a:extLst>
              <a:ext uri="{FF2B5EF4-FFF2-40B4-BE49-F238E27FC236}">
                <a16:creationId xmlns:a16="http://schemas.microsoft.com/office/drawing/2014/main" id="{291975E9-8984-F882-7D49-FC15C1F3055C}"/>
              </a:ext>
            </a:extLst>
          </p:cNvPr>
          <p:cNvCxnSpPr>
            <a:cxnSpLocks/>
            <a:stCxn id="84" idx="3"/>
            <a:endCxn id="65"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AAA7C91E-442B-5BDB-22C7-FB86C33D8523}"/>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97" name="Content Placeholder 2">
            <a:extLst>
              <a:ext uri="{FF2B5EF4-FFF2-40B4-BE49-F238E27FC236}">
                <a16:creationId xmlns:a16="http://schemas.microsoft.com/office/drawing/2014/main" id="{318D2198-3FEA-A0A8-8B73-2AB791744A22}"/>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98" name="Content Placeholder 2">
            <a:extLst>
              <a:ext uri="{FF2B5EF4-FFF2-40B4-BE49-F238E27FC236}">
                <a16:creationId xmlns:a16="http://schemas.microsoft.com/office/drawing/2014/main" id="{6A54FBD8-E2BC-E133-61D2-2F3BF05FC344}"/>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99" name="Straight Arrow Connector 98">
            <a:extLst>
              <a:ext uri="{FF2B5EF4-FFF2-40B4-BE49-F238E27FC236}">
                <a16:creationId xmlns:a16="http://schemas.microsoft.com/office/drawing/2014/main" id="{A6D3C4D3-1237-E36A-0D4C-351C3B2B9FFD}"/>
              </a:ext>
            </a:extLst>
          </p:cNvPr>
          <p:cNvCxnSpPr>
            <a:cxnSpLocks/>
            <a:endCxn id="84"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06" name="Content Placeholder 2">
            <a:extLst>
              <a:ext uri="{FF2B5EF4-FFF2-40B4-BE49-F238E27FC236}">
                <a16:creationId xmlns:a16="http://schemas.microsoft.com/office/drawing/2014/main" id="{024E9E62-4E75-E544-176E-FC42C3AFE14F}"/>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107" name="Rectángulo: esquinas redondeadas 27">
            <a:extLst>
              <a:ext uri="{FF2B5EF4-FFF2-40B4-BE49-F238E27FC236}">
                <a16:creationId xmlns:a16="http://schemas.microsoft.com/office/drawing/2014/main" id="{19D7B109-DB73-355F-9D58-74650CA02572}"/>
              </a:ext>
            </a:extLst>
          </p:cNvPr>
          <p:cNvSpPr/>
          <p:nvPr/>
        </p:nvSpPr>
        <p:spPr>
          <a:xfrm>
            <a:off x="5297687" y="4483418"/>
            <a:ext cx="1443288"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1406633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501809"/>
          </a:xfrm>
        </p:spPr>
        <p:txBody>
          <a:bodyPr>
            <a:normAutofit/>
          </a:bodyPr>
          <a:lstStyle/>
          <a:p>
            <a:r>
              <a:rPr lang="en-US" sz="2400" dirty="0"/>
              <a:t>PLL Macro:</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11</a:t>
            </a:fld>
            <a:endParaRPr lang="en-GB" dirty="0"/>
          </a:p>
        </p:txBody>
      </p:sp>
      <p:pic>
        <p:nvPicPr>
          <p:cNvPr id="6" name="Picture 7">
            <a:extLst>
              <a:ext uri="{FF2B5EF4-FFF2-40B4-BE49-F238E27FC236}">
                <a16:creationId xmlns:a16="http://schemas.microsoft.com/office/drawing/2014/main" id="{E763A295-47B6-C0BB-2938-DC3F55608D1B}"/>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3" name="Rectángulo: esquinas redondeadas 27">
            <a:extLst>
              <a:ext uri="{FF2B5EF4-FFF2-40B4-BE49-F238E27FC236}">
                <a16:creationId xmlns:a16="http://schemas.microsoft.com/office/drawing/2014/main" id="{06F214FA-457C-3C87-3A9B-BD28F63DF156}"/>
              </a:ext>
            </a:extLst>
          </p:cNvPr>
          <p:cNvSpPr/>
          <p:nvPr/>
        </p:nvSpPr>
        <p:spPr>
          <a:xfrm>
            <a:off x="2009876" y="4483418"/>
            <a:ext cx="2160000" cy="185593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1A476C3-76CD-5F1C-6BA2-CD6F51333AD2}"/>
              </a:ext>
            </a:extLst>
          </p:cNvPr>
          <p:cNvGrpSpPr/>
          <p:nvPr/>
        </p:nvGrpSpPr>
        <p:grpSpPr>
          <a:xfrm>
            <a:off x="2016000" y="2700000"/>
            <a:ext cx="2304000" cy="1006956"/>
            <a:chOff x="2016000" y="2700000"/>
            <a:chExt cx="2304000" cy="1006956"/>
          </a:xfrm>
        </p:grpSpPr>
        <p:sp>
          <p:nvSpPr>
            <p:cNvPr id="16" name="Rectángulo: esquinas redondeadas 27">
              <a:extLst>
                <a:ext uri="{FF2B5EF4-FFF2-40B4-BE49-F238E27FC236}">
                  <a16:creationId xmlns:a16="http://schemas.microsoft.com/office/drawing/2014/main" id="{E1100744-4198-E95C-2BE2-5DAE857DCB41}"/>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2" name="Rectángulo: esquinas redondeadas 27">
              <a:extLst>
                <a:ext uri="{FF2B5EF4-FFF2-40B4-BE49-F238E27FC236}">
                  <a16:creationId xmlns:a16="http://schemas.microsoft.com/office/drawing/2014/main" id="{B033DB3E-C71F-0E45-DEC3-6757BF65AF00}"/>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3" name="Rectángulo: esquinas redondeadas 27">
              <a:extLst>
                <a:ext uri="{FF2B5EF4-FFF2-40B4-BE49-F238E27FC236}">
                  <a16:creationId xmlns:a16="http://schemas.microsoft.com/office/drawing/2014/main" id="{5C914ADF-82AE-9EF4-6A98-51AB38670C4F}"/>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4" name="Content Placeholder 2">
              <a:extLst>
                <a:ext uri="{FF2B5EF4-FFF2-40B4-BE49-F238E27FC236}">
                  <a16:creationId xmlns:a16="http://schemas.microsoft.com/office/drawing/2014/main" id="{2815C800-CAC3-9622-0A9D-A31941B73F54}"/>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25" name="Group 24">
            <a:extLst>
              <a:ext uri="{FF2B5EF4-FFF2-40B4-BE49-F238E27FC236}">
                <a16:creationId xmlns:a16="http://schemas.microsoft.com/office/drawing/2014/main" id="{59436A6E-04C2-EA20-7040-7DB2E315EDC5}"/>
              </a:ext>
            </a:extLst>
          </p:cNvPr>
          <p:cNvGrpSpPr/>
          <p:nvPr/>
        </p:nvGrpSpPr>
        <p:grpSpPr>
          <a:xfrm>
            <a:off x="348121" y="2825251"/>
            <a:ext cx="1661755" cy="306227"/>
            <a:chOff x="348121" y="2825251"/>
            <a:chExt cx="1661755" cy="306227"/>
          </a:xfrm>
        </p:grpSpPr>
        <p:cxnSp>
          <p:nvCxnSpPr>
            <p:cNvPr id="27" name="Straight Arrow Connector 26">
              <a:extLst>
                <a:ext uri="{FF2B5EF4-FFF2-40B4-BE49-F238E27FC236}">
                  <a16:creationId xmlns:a16="http://schemas.microsoft.com/office/drawing/2014/main" id="{EE95A3DA-D8B0-BA4F-121C-F47CB0C00AB9}"/>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8" name="Content Placeholder 2">
              <a:extLst>
                <a:ext uri="{FF2B5EF4-FFF2-40B4-BE49-F238E27FC236}">
                  <a16:creationId xmlns:a16="http://schemas.microsoft.com/office/drawing/2014/main" id="{7D8FEC4B-BA4C-F897-2A19-D638F4ACE257}"/>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38" name="Group 37">
            <a:extLst>
              <a:ext uri="{FF2B5EF4-FFF2-40B4-BE49-F238E27FC236}">
                <a16:creationId xmlns:a16="http://schemas.microsoft.com/office/drawing/2014/main" id="{F2CACE20-E91C-3952-F4AA-3A2A17B13EF4}"/>
              </a:ext>
            </a:extLst>
          </p:cNvPr>
          <p:cNvGrpSpPr/>
          <p:nvPr/>
        </p:nvGrpSpPr>
        <p:grpSpPr>
          <a:xfrm>
            <a:off x="704850" y="3187205"/>
            <a:ext cx="1305026" cy="306227"/>
            <a:chOff x="704850" y="2825251"/>
            <a:chExt cx="1305026" cy="306227"/>
          </a:xfrm>
        </p:grpSpPr>
        <p:cxnSp>
          <p:nvCxnSpPr>
            <p:cNvPr id="39" name="Straight Arrow Connector 38">
              <a:extLst>
                <a:ext uri="{FF2B5EF4-FFF2-40B4-BE49-F238E27FC236}">
                  <a16:creationId xmlns:a16="http://schemas.microsoft.com/office/drawing/2014/main" id="{344AE1C5-B75B-46F2-8AE9-11FEE1EE49D5}"/>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40" name="Content Placeholder 2">
              <a:extLst>
                <a:ext uri="{FF2B5EF4-FFF2-40B4-BE49-F238E27FC236}">
                  <a16:creationId xmlns:a16="http://schemas.microsoft.com/office/drawing/2014/main" id="{653AFDDA-7CEF-DD81-EE94-F2F8A74590F1}"/>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41" name="Straight Arrow Connector 40">
            <a:extLst>
              <a:ext uri="{FF2B5EF4-FFF2-40B4-BE49-F238E27FC236}">
                <a16:creationId xmlns:a16="http://schemas.microsoft.com/office/drawing/2014/main" id="{D9F6CD4C-1137-5109-4B8D-8D79DF9DF55D}"/>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4" name="Content Placeholder 2">
            <a:extLst>
              <a:ext uri="{FF2B5EF4-FFF2-40B4-BE49-F238E27FC236}">
                <a16:creationId xmlns:a16="http://schemas.microsoft.com/office/drawing/2014/main" id="{4BC7A802-9361-A0DC-0CB8-94DE9DA67D3A}"/>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45" name="Straight Arrow Connector 44">
            <a:extLst>
              <a:ext uri="{FF2B5EF4-FFF2-40B4-BE49-F238E27FC236}">
                <a16:creationId xmlns:a16="http://schemas.microsoft.com/office/drawing/2014/main" id="{E8D7E98C-7C90-4FFE-5F0E-079CAF9E5A4F}"/>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6" name="Content Placeholder 2">
            <a:extLst>
              <a:ext uri="{FF2B5EF4-FFF2-40B4-BE49-F238E27FC236}">
                <a16:creationId xmlns:a16="http://schemas.microsoft.com/office/drawing/2014/main" id="{3604DBC9-9E87-5B1C-5B8C-09189CE2B220}"/>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48" name="Group 47">
            <a:extLst>
              <a:ext uri="{FF2B5EF4-FFF2-40B4-BE49-F238E27FC236}">
                <a16:creationId xmlns:a16="http://schemas.microsoft.com/office/drawing/2014/main" id="{9A560B87-8C74-153B-A31C-495E5AFEFA0E}"/>
              </a:ext>
            </a:extLst>
          </p:cNvPr>
          <p:cNvGrpSpPr/>
          <p:nvPr/>
        </p:nvGrpSpPr>
        <p:grpSpPr>
          <a:xfrm>
            <a:off x="4795331" y="2683727"/>
            <a:ext cx="2304000" cy="1006956"/>
            <a:chOff x="2016000" y="2700000"/>
            <a:chExt cx="2304000" cy="1006956"/>
          </a:xfrm>
          <a:solidFill>
            <a:schemeClr val="accent6">
              <a:lumMod val="75000"/>
            </a:schemeClr>
          </a:solidFill>
        </p:grpSpPr>
        <p:sp>
          <p:nvSpPr>
            <p:cNvPr id="49" name="Rectángulo: esquinas redondeadas 27">
              <a:extLst>
                <a:ext uri="{FF2B5EF4-FFF2-40B4-BE49-F238E27FC236}">
                  <a16:creationId xmlns:a16="http://schemas.microsoft.com/office/drawing/2014/main" id="{88C30EAA-949D-990A-C8A4-920805DC6C56}"/>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0" name="Rectángulo: esquinas redondeadas 27">
              <a:extLst>
                <a:ext uri="{FF2B5EF4-FFF2-40B4-BE49-F238E27FC236}">
                  <a16:creationId xmlns:a16="http://schemas.microsoft.com/office/drawing/2014/main" id="{FE9F7A5E-470D-D454-8B23-40BD9D90A6EB}"/>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1" name="Rectángulo: esquinas redondeadas 27">
              <a:extLst>
                <a:ext uri="{FF2B5EF4-FFF2-40B4-BE49-F238E27FC236}">
                  <a16:creationId xmlns:a16="http://schemas.microsoft.com/office/drawing/2014/main" id="{C240BD95-F193-3845-A608-673AAF2BF129}"/>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2" name="Content Placeholder 2">
              <a:extLst>
                <a:ext uri="{FF2B5EF4-FFF2-40B4-BE49-F238E27FC236}">
                  <a16:creationId xmlns:a16="http://schemas.microsoft.com/office/drawing/2014/main" id="{F0C6955E-DC18-FFE8-7EB6-ACB5449EB219}"/>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53" name="Straight Arrow Connector 52">
            <a:extLst>
              <a:ext uri="{FF2B5EF4-FFF2-40B4-BE49-F238E27FC236}">
                <a16:creationId xmlns:a16="http://schemas.microsoft.com/office/drawing/2014/main" id="{77CA79B2-AD28-B37A-E52A-7E7F94904BCE}"/>
              </a:ext>
            </a:extLst>
          </p:cNvPr>
          <p:cNvCxnSpPr>
            <a:cxnSpLocks/>
            <a:stCxn id="23" idx="3"/>
            <a:endCxn id="51"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55" name="Rectángulo: esquinas redondeadas 27">
            <a:extLst>
              <a:ext uri="{FF2B5EF4-FFF2-40B4-BE49-F238E27FC236}">
                <a16:creationId xmlns:a16="http://schemas.microsoft.com/office/drawing/2014/main" id="{0ABF9BB1-5574-C0A7-EA9B-31F29B88A0A3}"/>
              </a:ext>
            </a:extLst>
          </p:cNvPr>
          <p:cNvSpPr/>
          <p:nvPr/>
        </p:nvSpPr>
        <p:spPr>
          <a:xfrm>
            <a:off x="7764044" y="2729625"/>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6" name="Rectángulo: esquinas redondeadas 27">
            <a:extLst>
              <a:ext uri="{FF2B5EF4-FFF2-40B4-BE49-F238E27FC236}">
                <a16:creationId xmlns:a16="http://schemas.microsoft.com/office/drawing/2014/main" id="{22B128FB-EA9C-B2C0-0CBF-7B485350720E}"/>
              </a:ext>
            </a:extLst>
          </p:cNvPr>
          <p:cNvSpPr/>
          <p:nvPr/>
        </p:nvSpPr>
        <p:spPr>
          <a:xfrm>
            <a:off x="9877118" y="2728347"/>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7" name="Straight Arrow Connector 56">
            <a:extLst>
              <a:ext uri="{FF2B5EF4-FFF2-40B4-BE49-F238E27FC236}">
                <a16:creationId xmlns:a16="http://schemas.microsoft.com/office/drawing/2014/main" id="{32741CEB-E6CB-DF4B-1F9F-1FF07C2709D0}"/>
              </a:ext>
            </a:extLst>
          </p:cNvPr>
          <p:cNvCxnSpPr>
            <a:cxnSpLocks/>
            <a:endCxn id="55" idx="1"/>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27B8956E-78C3-DD64-9C21-15EA01BDA043}"/>
              </a:ext>
            </a:extLst>
          </p:cNvPr>
          <p:cNvCxnSpPr>
            <a:cxnSpLocks/>
            <a:stCxn id="55" idx="3"/>
            <a:endCxn id="56" idx="1"/>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59" name="Rectángulo: esquinas redondeadas 27">
            <a:extLst>
              <a:ext uri="{FF2B5EF4-FFF2-40B4-BE49-F238E27FC236}">
                <a16:creationId xmlns:a16="http://schemas.microsoft.com/office/drawing/2014/main" id="{702B7C83-2ADD-17F4-B6D2-97503DF83033}"/>
              </a:ext>
            </a:extLst>
          </p:cNvPr>
          <p:cNvSpPr/>
          <p:nvPr/>
        </p:nvSpPr>
        <p:spPr>
          <a:xfrm>
            <a:off x="9877119" y="4454715"/>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36D66448-9D84-9290-81C5-71D88E7563B6}"/>
              </a:ext>
            </a:extLst>
          </p:cNvPr>
          <p:cNvCxnSpPr>
            <a:cxnSpLocks/>
            <a:stCxn id="56" idx="2"/>
            <a:endCxn id="59"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A5B0C981-759F-610D-B44A-FE25DAB402A4}"/>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2" name="Content Placeholder 2">
            <a:extLst>
              <a:ext uri="{FF2B5EF4-FFF2-40B4-BE49-F238E27FC236}">
                <a16:creationId xmlns:a16="http://schemas.microsoft.com/office/drawing/2014/main" id="{2ED8A728-A95A-2F88-0B32-7491F315A3CA}"/>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63" name="Group 62">
            <a:extLst>
              <a:ext uri="{FF2B5EF4-FFF2-40B4-BE49-F238E27FC236}">
                <a16:creationId xmlns:a16="http://schemas.microsoft.com/office/drawing/2014/main" id="{26A0293F-E9F1-AF8F-95F2-89DF7A69C00C}"/>
              </a:ext>
            </a:extLst>
          </p:cNvPr>
          <p:cNvGrpSpPr/>
          <p:nvPr/>
        </p:nvGrpSpPr>
        <p:grpSpPr>
          <a:xfrm>
            <a:off x="289577" y="5164557"/>
            <a:ext cx="1720299" cy="306227"/>
            <a:chOff x="289577" y="2825251"/>
            <a:chExt cx="1720299" cy="306227"/>
          </a:xfrm>
        </p:grpSpPr>
        <p:cxnSp>
          <p:nvCxnSpPr>
            <p:cNvPr id="64" name="Straight Arrow Connector 63">
              <a:extLst>
                <a:ext uri="{FF2B5EF4-FFF2-40B4-BE49-F238E27FC236}">
                  <a16:creationId xmlns:a16="http://schemas.microsoft.com/office/drawing/2014/main" id="{1943BA76-F8D8-96DB-DEA5-E8FB0F57295A}"/>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7" name="Content Placeholder 2">
              <a:extLst>
                <a:ext uri="{FF2B5EF4-FFF2-40B4-BE49-F238E27FC236}">
                  <a16:creationId xmlns:a16="http://schemas.microsoft.com/office/drawing/2014/main" id="{EFA600AE-C110-FA5C-FDFA-DB7FA7A2301F}"/>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68" name="Straight Arrow Connector 67">
            <a:extLst>
              <a:ext uri="{FF2B5EF4-FFF2-40B4-BE49-F238E27FC236}">
                <a16:creationId xmlns:a16="http://schemas.microsoft.com/office/drawing/2014/main" id="{8A6260CD-8D67-A030-3238-D5F7F79A0693}"/>
              </a:ext>
            </a:extLst>
          </p:cNvPr>
          <p:cNvCxnSpPr>
            <a:cxnSpLocks/>
            <a:endCxn id="51"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9" name="Rectángulo: esquinas redondeadas 27">
            <a:extLst>
              <a:ext uri="{FF2B5EF4-FFF2-40B4-BE49-F238E27FC236}">
                <a16:creationId xmlns:a16="http://schemas.microsoft.com/office/drawing/2014/main" id="{B4B4D9B7-1266-2AE4-3DAA-9340A32E9B66}"/>
              </a:ext>
            </a:extLst>
          </p:cNvPr>
          <p:cNvSpPr/>
          <p:nvPr/>
        </p:nvSpPr>
        <p:spPr>
          <a:xfrm>
            <a:off x="7764044" y="4454260"/>
            <a:ext cx="1443288" cy="863412"/>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0" name="Straight Arrow Connector 69">
            <a:extLst>
              <a:ext uri="{FF2B5EF4-FFF2-40B4-BE49-F238E27FC236}">
                <a16:creationId xmlns:a16="http://schemas.microsoft.com/office/drawing/2014/main" id="{3F7A01C4-8FDC-8AC8-B059-1F85F9FD3A02}"/>
              </a:ext>
            </a:extLst>
          </p:cNvPr>
          <p:cNvCxnSpPr>
            <a:cxnSpLocks/>
            <a:stCxn id="69" idx="3"/>
            <a:endCxn id="59"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D3ED8B9E-5CB0-039F-0538-BE456E7AC287}"/>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73" name="Content Placeholder 2">
            <a:extLst>
              <a:ext uri="{FF2B5EF4-FFF2-40B4-BE49-F238E27FC236}">
                <a16:creationId xmlns:a16="http://schemas.microsoft.com/office/drawing/2014/main" id="{AC21BD81-4D75-A8B6-0E1B-0BB3DBAC22B9}"/>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75" name="Content Placeholder 2">
            <a:extLst>
              <a:ext uri="{FF2B5EF4-FFF2-40B4-BE49-F238E27FC236}">
                <a16:creationId xmlns:a16="http://schemas.microsoft.com/office/drawing/2014/main" id="{9C176645-0EE2-50AE-81F8-978C711FDD80}"/>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79" name="Straight Arrow Connector 78">
            <a:extLst>
              <a:ext uri="{FF2B5EF4-FFF2-40B4-BE49-F238E27FC236}">
                <a16:creationId xmlns:a16="http://schemas.microsoft.com/office/drawing/2014/main" id="{43B59C64-2D02-A97C-EF3E-72B06809B1F1}"/>
              </a:ext>
            </a:extLst>
          </p:cNvPr>
          <p:cNvCxnSpPr>
            <a:cxnSpLocks/>
            <a:endCxn id="69"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80" name="Content Placeholder 2">
            <a:extLst>
              <a:ext uri="{FF2B5EF4-FFF2-40B4-BE49-F238E27FC236}">
                <a16:creationId xmlns:a16="http://schemas.microsoft.com/office/drawing/2014/main" id="{257BC6D8-89E9-876C-05D1-D52E29AFF5C4}"/>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82" name="Rectángulo: esquinas redondeadas 27">
            <a:extLst>
              <a:ext uri="{FF2B5EF4-FFF2-40B4-BE49-F238E27FC236}">
                <a16:creationId xmlns:a16="http://schemas.microsoft.com/office/drawing/2014/main" id="{F0D47E78-C2C4-6BB4-787B-5808EC5907F0}"/>
              </a:ext>
            </a:extLst>
          </p:cNvPr>
          <p:cNvSpPr/>
          <p:nvPr/>
        </p:nvSpPr>
        <p:spPr>
          <a:xfrm>
            <a:off x="5297687" y="4483418"/>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305260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12</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90"/>
            <a:ext cx="4083599" cy="1762854"/>
          </a:xfrm>
        </p:spPr>
        <p:txBody>
          <a:bodyPr>
            <a:normAutofit/>
          </a:bodyPr>
          <a:lstStyle/>
          <a:p>
            <a:r>
              <a:rPr lang="en-US" sz="2400" dirty="0"/>
              <a:t>Features:</a:t>
            </a:r>
          </a:p>
          <a:p>
            <a:pPr lvl="1"/>
            <a:r>
              <a:rPr lang="en-US" sz="1800" dirty="0"/>
              <a:t>PLL M: 32</a:t>
            </a:r>
          </a:p>
          <a:p>
            <a:pPr lvl="1"/>
            <a:r>
              <a:rPr lang="en-US" sz="1800" dirty="0"/>
              <a:t>VCO stages: 16 (td&lt;25ps)</a:t>
            </a:r>
          </a:p>
          <a:p>
            <a:pPr lvl="1"/>
            <a:r>
              <a:rPr lang="en-US" sz="1800" dirty="0"/>
              <a:t>Radiation Hard</a:t>
            </a:r>
          </a:p>
        </p:txBody>
      </p:sp>
      <p:sp>
        <p:nvSpPr>
          <p:cNvPr id="27" name="Rectángulo: esquinas redondeadas 27">
            <a:extLst>
              <a:ext uri="{FF2B5EF4-FFF2-40B4-BE49-F238E27FC236}">
                <a16:creationId xmlns:a16="http://schemas.microsoft.com/office/drawing/2014/main" id="{B6D8BE51-68A2-7F91-686C-F63E703510A1}"/>
              </a:ext>
            </a:extLst>
          </p:cNvPr>
          <p:cNvSpPr/>
          <p:nvPr/>
        </p:nvSpPr>
        <p:spPr>
          <a:xfrm>
            <a:off x="1279530" y="2997522"/>
            <a:ext cx="1084531" cy="86295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Ph Det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8" name="Rectángulo: esquinas redondeadas 27">
            <a:extLst>
              <a:ext uri="{FF2B5EF4-FFF2-40B4-BE49-F238E27FC236}">
                <a16:creationId xmlns:a16="http://schemas.microsoft.com/office/drawing/2014/main" id="{363794AA-E0EF-6801-A36D-91C9021631BB}"/>
              </a:ext>
            </a:extLst>
          </p:cNvPr>
          <p:cNvSpPr/>
          <p:nvPr/>
        </p:nvSpPr>
        <p:spPr>
          <a:xfrm>
            <a:off x="2818697" y="2997522"/>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Charge</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Pump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8" name="Rectángulo: esquinas redondeadas 27">
            <a:extLst>
              <a:ext uri="{FF2B5EF4-FFF2-40B4-BE49-F238E27FC236}">
                <a16:creationId xmlns:a16="http://schemas.microsoft.com/office/drawing/2014/main" id="{0FA8AC76-0B31-0D18-5EC3-7C0CBD5239C3}"/>
              </a:ext>
            </a:extLst>
          </p:cNvPr>
          <p:cNvSpPr/>
          <p:nvPr/>
        </p:nvSpPr>
        <p:spPr>
          <a:xfrm>
            <a:off x="4169692" y="2996128"/>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Loop Filter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0" name="Straight Arrow Connector 39">
            <a:extLst>
              <a:ext uri="{FF2B5EF4-FFF2-40B4-BE49-F238E27FC236}">
                <a16:creationId xmlns:a16="http://schemas.microsoft.com/office/drawing/2014/main" id="{BD597776-1FEE-F2D0-94EB-F72CE728E9DE}"/>
              </a:ext>
            </a:extLst>
          </p:cNvPr>
          <p:cNvCxnSpPr>
            <a:cxnSpLocks/>
          </p:cNvCxnSpPr>
          <p:nvPr/>
        </p:nvCxnSpPr>
        <p:spPr bwMode="auto">
          <a:xfrm>
            <a:off x="2364061" y="3267075"/>
            <a:ext cx="454636" cy="2654"/>
          </a:xfrm>
          <a:prstGeom prst="straightConnector1">
            <a:avLst/>
          </a:prstGeom>
          <a:noFill/>
          <a:ln w="28575" cap="flat" cmpd="sng" algn="ctr">
            <a:solidFill>
              <a:schemeClr val="tx1"/>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C592ADCB-1163-3BB5-1D69-AAB4A5C3860C}"/>
              </a:ext>
            </a:extLst>
          </p:cNvPr>
          <p:cNvCxnSpPr>
            <a:cxnSpLocks/>
          </p:cNvCxnSpPr>
          <p:nvPr/>
        </p:nvCxnSpPr>
        <p:spPr bwMode="auto">
          <a:xfrm flipV="1">
            <a:off x="3903228" y="3260341"/>
            <a:ext cx="266464" cy="1394"/>
          </a:xfrm>
          <a:prstGeom prst="straightConnector1">
            <a:avLst/>
          </a:prstGeom>
          <a:noFill/>
          <a:ln w="28575" cap="flat" cmpd="sng" algn="ctr">
            <a:solidFill>
              <a:schemeClr val="tx1"/>
            </a:solidFill>
            <a:prstDash val="solid"/>
            <a:round/>
            <a:headEnd type="none" w="med" len="med"/>
            <a:tailEnd type="triangle"/>
          </a:ln>
          <a:effectLst/>
        </p:spPr>
      </p:cxnSp>
      <p:sp>
        <p:nvSpPr>
          <p:cNvPr id="44" name="Rectángulo: esquinas redondeadas 27">
            <a:extLst>
              <a:ext uri="{FF2B5EF4-FFF2-40B4-BE49-F238E27FC236}">
                <a16:creationId xmlns:a16="http://schemas.microsoft.com/office/drawing/2014/main" id="{0ED11809-94A6-FC60-C500-B738BEE9E67D}"/>
              </a:ext>
            </a:extLst>
          </p:cNvPr>
          <p:cNvSpPr/>
          <p:nvPr/>
        </p:nvSpPr>
        <p:spPr>
          <a:xfrm>
            <a:off x="5814798" y="2996128"/>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5" name="Straight Arrow Connector 44">
            <a:extLst>
              <a:ext uri="{FF2B5EF4-FFF2-40B4-BE49-F238E27FC236}">
                <a16:creationId xmlns:a16="http://schemas.microsoft.com/office/drawing/2014/main" id="{C86652BC-5EFF-4057-F777-021CCEDC2AE3}"/>
              </a:ext>
            </a:extLst>
          </p:cNvPr>
          <p:cNvCxnSpPr>
            <a:cxnSpLocks/>
            <a:endCxn id="44" idx="1"/>
          </p:cNvCxnSpPr>
          <p:nvPr/>
        </p:nvCxnSpPr>
        <p:spPr bwMode="auto">
          <a:xfrm flipV="1">
            <a:off x="5254223" y="3427606"/>
            <a:ext cx="560575" cy="7552"/>
          </a:xfrm>
          <a:prstGeom prst="straightConnector1">
            <a:avLst/>
          </a:prstGeom>
          <a:noFill/>
          <a:ln w="28575" cap="flat" cmpd="sng" algn="ctr">
            <a:solidFill>
              <a:schemeClr val="tx1"/>
            </a:solidFill>
            <a:prstDash val="solid"/>
            <a:round/>
            <a:headEnd type="none" w="med" len="med"/>
            <a:tailEnd type="triangle"/>
          </a:ln>
          <a:effectLst/>
        </p:spPr>
      </p:cxnSp>
      <p:sp>
        <p:nvSpPr>
          <p:cNvPr id="46" name="Rectángulo: esquinas redondeadas 27">
            <a:extLst>
              <a:ext uri="{FF2B5EF4-FFF2-40B4-BE49-F238E27FC236}">
                <a16:creationId xmlns:a16="http://schemas.microsoft.com/office/drawing/2014/main" id="{5F9FB135-1EA0-0410-D87D-D37DF1F5E4A6}"/>
              </a:ext>
            </a:extLst>
          </p:cNvPr>
          <p:cNvSpPr/>
          <p:nvPr/>
        </p:nvSpPr>
        <p:spPr>
          <a:xfrm>
            <a:off x="3162070" y="4181477"/>
            <a:ext cx="1581150" cy="1166624"/>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Clock</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Manager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8" name="Straight Arrow Connector 47">
            <a:extLst>
              <a:ext uri="{FF2B5EF4-FFF2-40B4-BE49-F238E27FC236}">
                <a16:creationId xmlns:a16="http://schemas.microsoft.com/office/drawing/2014/main" id="{5E74EF9D-6438-4E53-37C2-77866913CF5B}"/>
              </a:ext>
            </a:extLst>
          </p:cNvPr>
          <p:cNvCxnSpPr>
            <a:cxnSpLocks/>
            <a:stCxn id="44" idx="2"/>
          </p:cNvCxnSpPr>
          <p:nvPr/>
        </p:nvCxnSpPr>
        <p:spPr bwMode="auto">
          <a:xfrm rot="5400000">
            <a:off x="5240396" y="3373052"/>
            <a:ext cx="630637" cy="1602700"/>
          </a:xfrm>
          <a:prstGeom prst="bentConnector2">
            <a:avLst/>
          </a:prstGeom>
          <a:noFill/>
          <a:ln w="28575" cap="flat" cmpd="sng" algn="ctr">
            <a:solidFill>
              <a:schemeClr val="tx1"/>
            </a:solidFill>
            <a:prstDash val="solid"/>
            <a:round/>
            <a:headEnd type="none" w="med" len="med"/>
            <a:tailEnd type="triangle"/>
          </a:ln>
          <a:effectLst/>
        </p:spPr>
      </p:cxnSp>
      <p:cxnSp>
        <p:nvCxnSpPr>
          <p:cNvPr id="51" name="Straight Arrow Connector 47">
            <a:extLst>
              <a:ext uri="{FF2B5EF4-FFF2-40B4-BE49-F238E27FC236}">
                <a16:creationId xmlns:a16="http://schemas.microsoft.com/office/drawing/2014/main" id="{F4BA1C5B-A01F-81C2-90EB-973808BF0DA7}"/>
              </a:ext>
            </a:extLst>
          </p:cNvPr>
          <p:cNvCxnSpPr>
            <a:cxnSpLocks/>
            <a:endCxn id="27" idx="2"/>
          </p:cNvCxnSpPr>
          <p:nvPr/>
        </p:nvCxnSpPr>
        <p:spPr bwMode="auto">
          <a:xfrm rot="10800000">
            <a:off x="1821797" y="3860479"/>
            <a:ext cx="1329129" cy="629243"/>
          </a:xfrm>
          <a:prstGeom prst="bentConnector2">
            <a:avLst/>
          </a:prstGeom>
          <a:noFill/>
          <a:ln w="2857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0E7B9294-DFB4-475C-FC2B-8FDF1D56FC60}"/>
              </a:ext>
            </a:extLst>
          </p:cNvPr>
          <p:cNvCxnSpPr/>
          <p:nvPr/>
        </p:nvCxnSpPr>
        <p:spPr bwMode="auto">
          <a:xfrm>
            <a:off x="948226" y="3436436"/>
            <a:ext cx="331975" cy="0"/>
          </a:xfrm>
          <a:prstGeom prst="straightConnector1">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C4BC3646-966A-6669-3060-526638319625}"/>
              </a:ext>
            </a:extLst>
          </p:cNvPr>
          <p:cNvSpPr/>
          <p:nvPr/>
        </p:nvSpPr>
        <p:spPr>
          <a:xfrm>
            <a:off x="7508190" y="2996127"/>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Buffers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616CC874-ED6B-A9E3-F3EA-C9C322DB7E00}"/>
              </a:ext>
            </a:extLst>
          </p:cNvPr>
          <p:cNvCxnSpPr>
            <a:cxnSpLocks/>
          </p:cNvCxnSpPr>
          <p:nvPr/>
        </p:nvCxnSpPr>
        <p:spPr bwMode="auto">
          <a:xfrm>
            <a:off x="6899329"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88F47F2B-ECEF-08C6-1369-916AEA850D64}"/>
              </a:ext>
            </a:extLst>
          </p:cNvPr>
          <p:cNvCxnSpPr>
            <a:cxnSpLocks/>
          </p:cNvCxnSpPr>
          <p:nvPr/>
        </p:nvCxnSpPr>
        <p:spPr bwMode="auto">
          <a:xfrm>
            <a:off x="8604304"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1A6D9E8D-D52F-9976-74B5-A20EF137ED07}"/>
              </a:ext>
            </a:extLst>
          </p:cNvPr>
          <p:cNvCxnSpPr>
            <a:cxnSpLocks/>
          </p:cNvCxnSpPr>
          <p:nvPr/>
        </p:nvCxnSpPr>
        <p:spPr bwMode="auto">
          <a:xfrm flipV="1">
            <a:off x="700064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2" name="Content Placeholder 2">
            <a:extLst>
              <a:ext uri="{FF2B5EF4-FFF2-40B4-BE49-F238E27FC236}">
                <a16:creationId xmlns:a16="http://schemas.microsoft.com/office/drawing/2014/main" id="{5237CCB4-5005-72CB-B62A-FDA4196E75A6}"/>
              </a:ext>
            </a:extLst>
          </p:cNvPr>
          <p:cNvSpPr txBox="1">
            <a:spLocks/>
          </p:cNvSpPr>
          <p:nvPr/>
        </p:nvSpPr>
        <p:spPr bwMode="auto">
          <a:xfrm>
            <a:off x="698032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cxnSp>
        <p:nvCxnSpPr>
          <p:cNvPr id="73" name="Straight Arrow Connector 72">
            <a:extLst>
              <a:ext uri="{FF2B5EF4-FFF2-40B4-BE49-F238E27FC236}">
                <a16:creationId xmlns:a16="http://schemas.microsoft.com/office/drawing/2014/main" id="{EA32BA20-8F7A-87E6-3205-57E6CA7B26F0}"/>
              </a:ext>
            </a:extLst>
          </p:cNvPr>
          <p:cNvCxnSpPr>
            <a:cxnSpLocks/>
          </p:cNvCxnSpPr>
          <p:nvPr/>
        </p:nvCxnSpPr>
        <p:spPr bwMode="auto">
          <a:xfrm flipV="1">
            <a:off x="869609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5" name="Content Placeholder 2">
            <a:extLst>
              <a:ext uri="{FF2B5EF4-FFF2-40B4-BE49-F238E27FC236}">
                <a16:creationId xmlns:a16="http://schemas.microsoft.com/office/drawing/2014/main" id="{94C985CC-9375-2D5A-8461-ACDEC266F713}"/>
              </a:ext>
            </a:extLst>
          </p:cNvPr>
          <p:cNvSpPr txBox="1">
            <a:spLocks/>
          </p:cNvSpPr>
          <p:nvPr/>
        </p:nvSpPr>
        <p:spPr bwMode="auto">
          <a:xfrm>
            <a:off x="867577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sp>
        <p:nvSpPr>
          <p:cNvPr id="89" name="Content Placeholder 2">
            <a:extLst>
              <a:ext uri="{FF2B5EF4-FFF2-40B4-BE49-F238E27FC236}">
                <a16:creationId xmlns:a16="http://schemas.microsoft.com/office/drawing/2014/main" id="{E49D62EE-AFB5-3305-BC75-C39DD3412464}"/>
              </a:ext>
            </a:extLst>
          </p:cNvPr>
          <p:cNvSpPr txBox="1">
            <a:spLocks/>
          </p:cNvSpPr>
          <p:nvPr/>
        </p:nvSpPr>
        <p:spPr bwMode="auto">
          <a:xfrm>
            <a:off x="-25571" y="3283322"/>
            <a:ext cx="100407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ClkRef</a:t>
            </a:r>
            <a:endParaRPr lang="en-GB" sz="1400" b="0" kern="0" dirty="0">
              <a:solidFill>
                <a:schemeClr val="tx1"/>
              </a:solidFill>
            </a:endParaRPr>
          </a:p>
          <a:p>
            <a:pPr marL="0" indent="0" algn="r">
              <a:lnSpc>
                <a:spcPct val="100000"/>
              </a:lnSpc>
              <a:buFontTx/>
              <a:buNone/>
            </a:pPr>
            <a:r>
              <a:rPr lang="en-GB" sz="1400" b="0" kern="0" dirty="0">
                <a:solidFill>
                  <a:schemeClr val="tx1"/>
                </a:solidFill>
              </a:rPr>
              <a:t>(40 MHz)</a:t>
            </a:r>
          </a:p>
          <a:p>
            <a:pPr lvl="1" algn="r">
              <a:lnSpc>
                <a:spcPct val="100000"/>
              </a:lnSpc>
            </a:pPr>
            <a:endParaRPr lang="en-GB" sz="2800" b="0" kern="0" dirty="0"/>
          </a:p>
        </p:txBody>
      </p:sp>
      <p:sp>
        <p:nvSpPr>
          <p:cNvPr id="90" name="Content Placeholder 2">
            <a:extLst>
              <a:ext uri="{FF2B5EF4-FFF2-40B4-BE49-F238E27FC236}">
                <a16:creationId xmlns:a16="http://schemas.microsoft.com/office/drawing/2014/main" id="{66A4A572-473C-1343-E395-9D2AF97AD886}"/>
              </a:ext>
            </a:extLst>
          </p:cNvPr>
          <p:cNvSpPr txBox="1">
            <a:spLocks/>
          </p:cNvSpPr>
          <p:nvPr/>
        </p:nvSpPr>
        <p:spPr bwMode="auto">
          <a:xfrm>
            <a:off x="1861860" y="4197484"/>
            <a:ext cx="9120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ClkFb</a:t>
            </a:r>
            <a:endParaRPr lang="en-GB" sz="1400" b="0" kern="0" dirty="0">
              <a:solidFill>
                <a:schemeClr val="tx1"/>
              </a:solidFill>
            </a:endParaRPr>
          </a:p>
          <a:p>
            <a:pPr marL="0" indent="0" algn="ctr">
              <a:lnSpc>
                <a:spcPct val="100000"/>
              </a:lnSpc>
              <a:buFontTx/>
              <a:buNone/>
            </a:pPr>
            <a:r>
              <a:rPr lang="en-GB" sz="1400" b="0" kern="0" dirty="0">
                <a:solidFill>
                  <a:schemeClr val="tx1"/>
                </a:solidFill>
              </a:rPr>
              <a:t>(40 MHz)</a:t>
            </a:r>
          </a:p>
        </p:txBody>
      </p:sp>
      <p:cxnSp>
        <p:nvCxnSpPr>
          <p:cNvPr id="91" name="Straight Arrow Connector 90">
            <a:extLst>
              <a:ext uri="{FF2B5EF4-FFF2-40B4-BE49-F238E27FC236}">
                <a16:creationId xmlns:a16="http://schemas.microsoft.com/office/drawing/2014/main" id="{6D8A244F-A07B-022E-8F22-4847D5E55DE7}"/>
              </a:ext>
            </a:extLst>
          </p:cNvPr>
          <p:cNvCxnSpPr>
            <a:cxnSpLocks/>
          </p:cNvCxnSpPr>
          <p:nvPr/>
        </p:nvCxnSpPr>
        <p:spPr bwMode="auto">
          <a:xfrm>
            <a:off x="359687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3" name="Content Placeholder 2">
            <a:extLst>
              <a:ext uri="{FF2B5EF4-FFF2-40B4-BE49-F238E27FC236}">
                <a16:creationId xmlns:a16="http://schemas.microsoft.com/office/drawing/2014/main" id="{3710E2D6-939B-C41D-571C-425E8E788B36}"/>
              </a:ext>
            </a:extLst>
          </p:cNvPr>
          <p:cNvSpPr txBox="1">
            <a:spLocks/>
          </p:cNvSpPr>
          <p:nvPr/>
        </p:nvSpPr>
        <p:spPr bwMode="auto">
          <a:xfrm rot="5400000">
            <a:off x="324702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ClkSer</a:t>
            </a:r>
            <a:endParaRPr lang="en-GB" sz="1200" b="0" kern="0" dirty="0">
              <a:solidFill>
                <a:schemeClr val="tx1"/>
              </a:solidFill>
            </a:endParaRPr>
          </a:p>
        </p:txBody>
      </p:sp>
      <p:cxnSp>
        <p:nvCxnSpPr>
          <p:cNvPr id="94" name="Straight Arrow Connector 93">
            <a:extLst>
              <a:ext uri="{FF2B5EF4-FFF2-40B4-BE49-F238E27FC236}">
                <a16:creationId xmlns:a16="http://schemas.microsoft.com/office/drawing/2014/main" id="{65F7BD11-4499-1804-8950-7E5F7E833030}"/>
              </a:ext>
            </a:extLst>
          </p:cNvPr>
          <p:cNvCxnSpPr>
            <a:cxnSpLocks/>
          </p:cNvCxnSpPr>
          <p:nvPr/>
        </p:nvCxnSpPr>
        <p:spPr bwMode="auto">
          <a:xfrm>
            <a:off x="3835440"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5" name="Content Placeholder 2">
            <a:extLst>
              <a:ext uri="{FF2B5EF4-FFF2-40B4-BE49-F238E27FC236}">
                <a16:creationId xmlns:a16="http://schemas.microsoft.com/office/drawing/2014/main" id="{2B643475-A8E2-4904-94B1-5291033DDF4C}"/>
              </a:ext>
            </a:extLst>
          </p:cNvPr>
          <p:cNvSpPr txBox="1">
            <a:spLocks/>
          </p:cNvSpPr>
          <p:nvPr/>
        </p:nvSpPr>
        <p:spPr bwMode="auto">
          <a:xfrm rot="5400000">
            <a:off x="3485590"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ClkFsm</a:t>
            </a:r>
            <a:endParaRPr lang="en-GB" sz="1200" b="0" kern="0" dirty="0">
              <a:solidFill>
                <a:schemeClr val="tx1"/>
              </a:solidFill>
            </a:endParaRPr>
          </a:p>
        </p:txBody>
      </p:sp>
      <p:cxnSp>
        <p:nvCxnSpPr>
          <p:cNvPr id="98" name="Straight Arrow Connector 97">
            <a:extLst>
              <a:ext uri="{FF2B5EF4-FFF2-40B4-BE49-F238E27FC236}">
                <a16:creationId xmlns:a16="http://schemas.microsoft.com/office/drawing/2014/main" id="{A9C9D32C-2F08-145E-2EAC-BD354952C90C}"/>
              </a:ext>
            </a:extLst>
          </p:cNvPr>
          <p:cNvCxnSpPr>
            <a:cxnSpLocks/>
          </p:cNvCxnSpPr>
          <p:nvPr/>
        </p:nvCxnSpPr>
        <p:spPr bwMode="auto">
          <a:xfrm>
            <a:off x="4092615" y="5357626"/>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9" name="Content Placeholder 2">
            <a:extLst>
              <a:ext uri="{FF2B5EF4-FFF2-40B4-BE49-F238E27FC236}">
                <a16:creationId xmlns:a16="http://schemas.microsoft.com/office/drawing/2014/main" id="{4E315051-D53B-32BB-EFD8-F2F8D6D96879}"/>
              </a:ext>
            </a:extLst>
          </p:cNvPr>
          <p:cNvSpPr txBox="1">
            <a:spLocks/>
          </p:cNvSpPr>
          <p:nvPr/>
        </p:nvSpPr>
        <p:spPr bwMode="auto">
          <a:xfrm rot="5400000">
            <a:off x="3742765" y="5794194"/>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ClkTdc</a:t>
            </a:r>
            <a:endParaRPr lang="en-GB" sz="1200" b="0" kern="0" dirty="0">
              <a:solidFill>
                <a:schemeClr val="tx1"/>
              </a:solidFill>
            </a:endParaRPr>
          </a:p>
        </p:txBody>
      </p:sp>
      <p:cxnSp>
        <p:nvCxnSpPr>
          <p:cNvPr id="100" name="Straight Arrow Connector 99">
            <a:extLst>
              <a:ext uri="{FF2B5EF4-FFF2-40B4-BE49-F238E27FC236}">
                <a16:creationId xmlns:a16="http://schemas.microsoft.com/office/drawing/2014/main" id="{6CA853D2-A88F-8775-3B45-2C3A8FA7A5C0}"/>
              </a:ext>
            </a:extLst>
          </p:cNvPr>
          <p:cNvCxnSpPr>
            <a:cxnSpLocks/>
          </p:cNvCxnSpPr>
          <p:nvPr/>
        </p:nvCxnSpPr>
        <p:spPr bwMode="auto">
          <a:xfrm>
            <a:off x="432009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101" name="Content Placeholder 2">
            <a:extLst>
              <a:ext uri="{FF2B5EF4-FFF2-40B4-BE49-F238E27FC236}">
                <a16:creationId xmlns:a16="http://schemas.microsoft.com/office/drawing/2014/main" id="{A90321B8-6CBE-FC4A-DC14-1B8F2B009F02}"/>
              </a:ext>
            </a:extLst>
          </p:cNvPr>
          <p:cNvSpPr txBox="1">
            <a:spLocks/>
          </p:cNvSpPr>
          <p:nvPr/>
        </p:nvSpPr>
        <p:spPr bwMode="auto">
          <a:xfrm rot="5400000">
            <a:off x="397024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ClkVco</a:t>
            </a:r>
            <a:r>
              <a:rPr lang="en-GB" sz="1200" b="0" kern="0" dirty="0">
                <a:solidFill>
                  <a:schemeClr val="tx1"/>
                </a:solidFill>
              </a:rPr>
              <a:t>’</a:t>
            </a:r>
          </a:p>
        </p:txBody>
      </p:sp>
      <p:sp>
        <p:nvSpPr>
          <p:cNvPr id="102" name="Content Placeholder 2">
            <a:extLst>
              <a:ext uri="{FF2B5EF4-FFF2-40B4-BE49-F238E27FC236}">
                <a16:creationId xmlns:a16="http://schemas.microsoft.com/office/drawing/2014/main" id="{629D01E0-7E0E-1C23-456A-BCC9A2994218}"/>
              </a:ext>
            </a:extLst>
          </p:cNvPr>
          <p:cNvSpPr txBox="1">
            <a:spLocks/>
          </p:cNvSpPr>
          <p:nvPr/>
        </p:nvSpPr>
        <p:spPr bwMode="auto">
          <a:xfrm>
            <a:off x="4928416" y="4187960"/>
            <a:ext cx="107091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ClkVco</a:t>
            </a:r>
            <a:endParaRPr lang="en-GB" sz="1400" b="0" kern="0" dirty="0">
              <a:solidFill>
                <a:schemeClr val="tx1"/>
              </a:solidFill>
            </a:endParaRPr>
          </a:p>
          <a:p>
            <a:pPr marL="0" indent="0" algn="ctr">
              <a:lnSpc>
                <a:spcPct val="100000"/>
              </a:lnSpc>
              <a:buFontTx/>
              <a:buNone/>
            </a:pPr>
            <a:r>
              <a:rPr lang="en-GB" sz="1400" b="0" kern="0" dirty="0">
                <a:solidFill>
                  <a:schemeClr val="tx1"/>
                </a:solidFill>
              </a:rPr>
              <a:t>(1.28 GHz)</a:t>
            </a:r>
          </a:p>
        </p:txBody>
      </p:sp>
      <p:cxnSp>
        <p:nvCxnSpPr>
          <p:cNvPr id="104" name="Straight Arrow Connector 103">
            <a:extLst>
              <a:ext uri="{FF2B5EF4-FFF2-40B4-BE49-F238E27FC236}">
                <a16:creationId xmlns:a16="http://schemas.microsoft.com/office/drawing/2014/main" id="{2692E263-2500-AFF1-D8FA-BA0AD5455E74}"/>
              </a:ext>
            </a:extLst>
          </p:cNvPr>
          <p:cNvCxnSpPr>
            <a:cxnSpLocks/>
          </p:cNvCxnSpPr>
          <p:nvPr/>
        </p:nvCxnSpPr>
        <p:spPr bwMode="auto">
          <a:xfrm>
            <a:off x="2364061" y="3514725"/>
            <a:ext cx="454636" cy="0"/>
          </a:xfrm>
          <a:prstGeom prst="straightConnector1">
            <a:avLst/>
          </a:prstGeom>
          <a:noFill/>
          <a:ln w="28575" cap="flat" cmpd="sng" algn="ctr">
            <a:solidFill>
              <a:schemeClr val="tx1"/>
            </a:solidFill>
            <a:prstDash val="solid"/>
            <a:round/>
            <a:headEnd type="none" w="med" len="med"/>
            <a:tailEnd type="triangle"/>
          </a:ln>
          <a:effectLst/>
        </p:spPr>
      </p:cxnSp>
      <p:sp>
        <p:nvSpPr>
          <p:cNvPr id="105" name="Content Placeholder 2">
            <a:extLst>
              <a:ext uri="{FF2B5EF4-FFF2-40B4-BE49-F238E27FC236}">
                <a16:creationId xmlns:a16="http://schemas.microsoft.com/office/drawing/2014/main" id="{C49560B2-1573-B6B0-9C6D-14ECDC78CDB0}"/>
              </a:ext>
            </a:extLst>
          </p:cNvPr>
          <p:cNvSpPr txBox="1">
            <a:spLocks/>
          </p:cNvSpPr>
          <p:nvPr/>
        </p:nvSpPr>
        <p:spPr bwMode="auto">
          <a:xfrm>
            <a:off x="2297311" y="2918656"/>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Chg</a:t>
            </a:r>
            <a:endParaRPr lang="en-GB" sz="1400" b="0" kern="0" dirty="0">
              <a:solidFill>
                <a:schemeClr val="tx1"/>
              </a:solidFill>
            </a:endParaRPr>
          </a:p>
        </p:txBody>
      </p:sp>
      <p:sp>
        <p:nvSpPr>
          <p:cNvPr id="106" name="Content Placeholder 2">
            <a:extLst>
              <a:ext uri="{FF2B5EF4-FFF2-40B4-BE49-F238E27FC236}">
                <a16:creationId xmlns:a16="http://schemas.microsoft.com/office/drawing/2014/main" id="{FDD02870-66DD-BF9E-9913-26C90E13F02B}"/>
              </a:ext>
            </a:extLst>
          </p:cNvPr>
          <p:cNvSpPr txBox="1">
            <a:spLocks/>
          </p:cNvSpPr>
          <p:nvPr/>
        </p:nvSpPr>
        <p:spPr bwMode="auto">
          <a:xfrm>
            <a:off x="2286180" y="3551480"/>
            <a:ext cx="58130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Dch</a:t>
            </a:r>
            <a:endParaRPr lang="en-GB" sz="1400" b="0" kern="0" dirty="0">
              <a:solidFill>
                <a:schemeClr val="tx1"/>
              </a:solidFill>
            </a:endParaRPr>
          </a:p>
        </p:txBody>
      </p:sp>
      <p:sp>
        <p:nvSpPr>
          <p:cNvPr id="110" name="Content Placeholder 2">
            <a:extLst>
              <a:ext uri="{FF2B5EF4-FFF2-40B4-BE49-F238E27FC236}">
                <a16:creationId xmlns:a16="http://schemas.microsoft.com/office/drawing/2014/main" id="{06620226-D2DC-2C5E-628A-E74C68EE6D54}"/>
              </a:ext>
            </a:extLst>
          </p:cNvPr>
          <p:cNvSpPr txBox="1">
            <a:spLocks/>
          </p:cNvSpPr>
          <p:nvPr/>
        </p:nvSpPr>
        <p:spPr bwMode="auto">
          <a:xfrm>
            <a:off x="5205937" y="3116616"/>
            <a:ext cx="61566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VCtrl</a:t>
            </a:r>
            <a:endParaRPr lang="en-GB" sz="1400" b="0" kern="0" dirty="0">
              <a:solidFill>
                <a:schemeClr val="tx1"/>
              </a:solidFill>
            </a:endParaRPr>
          </a:p>
        </p:txBody>
      </p:sp>
      <p:sp>
        <p:nvSpPr>
          <p:cNvPr id="114" name="Content Placeholder 2">
            <a:extLst>
              <a:ext uri="{FF2B5EF4-FFF2-40B4-BE49-F238E27FC236}">
                <a16:creationId xmlns:a16="http://schemas.microsoft.com/office/drawing/2014/main" id="{9FF6E769-A802-34A2-8210-E7D0BE0FEFC5}"/>
              </a:ext>
            </a:extLst>
          </p:cNvPr>
          <p:cNvSpPr txBox="1">
            <a:spLocks/>
          </p:cNvSpPr>
          <p:nvPr/>
        </p:nvSpPr>
        <p:spPr bwMode="auto">
          <a:xfrm>
            <a:off x="9201582" y="3283322"/>
            <a:ext cx="1681391"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VcoPhase</a:t>
            </a:r>
            <a:r>
              <a:rPr lang="en-GB" sz="1400" b="0" kern="0" dirty="0">
                <a:solidFill>
                  <a:schemeClr val="tx1"/>
                </a:solidFill>
              </a:rPr>
              <a:t>&lt;15:0&gt;</a:t>
            </a:r>
          </a:p>
          <a:p>
            <a:pPr marL="0" indent="0" algn="ctr">
              <a:lnSpc>
                <a:spcPct val="100000"/>
              </a:lnSpc>
              <a:buFontTx/>
              <a:buNone/>
            </a:pPr>
            <a:r>
              <a:rPr lang="en-GB" sz="1400" b="0" kern="0" dirty="0">
                <a:solidFill>
                  <a:schemeClr val="tx1"/>
                </a:solidFill>
              </a:rPr>
              <a:t>(Thermometer Encoding)</a:t>
            </a:r>
          </a:p>
        </p:txBody>
      </p:sp>
      <p:cxnSp>
        <p:nvCxnSpPr>
          <p:cNvPr id="115" name="Straight Arrow Connector 114">
            <a:extLst>
              <a:ext uri="{FF2B5EF4-FFF2-40B4-BE49-F238E27FC236}">
                <a16:creationId xmlns:a16="http://schemas.microsoft.com/office/drawing/2014/main" id="{C1C6096A-3B06-155B-7AB0-6A6FCE6671DC}"/>
              </a:ext>
            </a:extLst>
          </p:cNvPr>
          <p:cNvCxnSpPr>
            <a:cxnSpLocks/>
          </p:cNvCxnSpPr>
          <p:nvPr/>
        </p:nvCxnSpPr>
        <p:spPr bwMode="auto">
          <a:xfrm>
            <a:off x="4755731" y="5030275"/>
            <a:ext cx="4464239" cy="0"/>
          </a:xfrm>
          <a:prstGeom prst="straightConnector1">
            <a:avLst/>
          </a:prstGeom>
          <a:noFill/>
          <a:ln w="76200" cap="flat" cmpd="sng" algn="ctr">
            <a:solidFill>
              <a:schemeClr val="tx1"/>
            </a:solidFill>
            <a:prstDash val="solid"/>
            <a:round/>
            <a:headEnd type="none" w="med" len="med"/>
            <a:tailEnd type="triangle"/>
          </a:ln>
          <a:effectLst/>
        </p:spPr>
      </p:cxnSp>
      <p:cxnSp>
        <p:nvCxnSpPr>
          <p:cNvPr id="116" name="Straight Arrow Connector 115">
            <a:extLst>
              <a:ext uri="{FF2B5EF4-FFF2-40B4-BE49-F238E27FC236}">
                <a16:creationId xmlns:a16="http://schemas.microsoft.com/office/drawing/2014/main" id="{C3D6EC82-DDC6-56EC-8C6C-824B0DA13C18}"/>
              </a:ext>
            </a:extLst>
          </p:cNvPr>
          <p:cNvCxnSpPr>
            <a:cxnSpLocks/>
          </p:cNvCxnSpPr>
          <p:nvPr/>
        </p:nvCxnSpPr>
        <p:spPr bwMode="auto">
          <a:xfrm flipV="1">
            <a:off x="8586792" y="4851881"/>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117" name="Content Placeholder 2">
            <a:extLst>
              <a:ext uri="{FF2B5EF4-FFF2-40B4-BE49-F238E27FC236}">
                <a16:creationId xmlns:a16="http://schemas.microsoft.com/office/drawing/2014/main" id="{3D55876E-51B7-C8C4-03CF-D6BB8F095F38}"/>
              </a:ext>
            </a:extLst>
          </p:cNvPr>
          <p:cNvSpPr txBox="1">
            <a:spLocks/>
          </p:cNvSpPr>
          <p:nvPr/>
        </p:nvSpPr>
        <p:spPr bwMode="auto">
          <a:xfrm>
            <a:off x="8614005" y="5115870"/>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5</a:t>
            </a:r>
          </a:p>
          <a:p>
            <a:pPr lvl="1">
              <a:lnSpc>
                <a:spcPct val="100000"/>
              </a:lnSpc>
            </a:pPr>
            <a:endParaRPr lang="en-GB" b="0" kern="0" dirty="0"/>
          </a:p>
        </p:txBody>
      </p:sp>
      <p:sp>
        <p:nvSpPr>
          <p:cNvPr id="118" name="Content Placeholder 2">
            <a:extLst>
              <a:ext uri="{FF2B5EF4-FFF2-40B4-BE49-F238E27FC236}">
                <a16:creationId xmlns:a16="http://schemas.microsoft.com/office/drawing/2014/main" id="{8525EF44-A36D-DC49-2E9A-97246E6641A3}"/>
              </a:ext>
            </a:extLst>
          </p:cNvPr>
          <p:cNvSpPr txBox="1">
            <a:spLocks/>
          </p:cNvSpPr>
          <p:nvPr/>
        </p:nvSpPr>
        <p:spPr bwMode="auto">
          <a:xfrm>
            <a:off x="9219970" y="4861887"/>
            <a:ext cx="1608808"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VcoCounts</a:t>
            </a:r>
            <a:r>
              <a:rPr lang="en-GB" sz="1400" b="0" kern="0" dirty="0">
                <a:solidFill>
                  <a:schemeClr val="tx1"/>
                </a:solidFill>
              </a:rPr>
              <a:t>&lt;4:0&gt;</a:t>
            </a:r>
          </a:p>
          <a:p>
            <a:pPr marL="0" indent="0" algn="ctr">
              <a:lnSpc>
                <a:spcPct val="100000"/>
              </a:lnSpc>
              <a:buFontTx/>
              <a:buNone/>
            </a:pPr>
            <a:r>
              <a:rPr lang="en-GB" sz="1400" b="0" kern="0" dirty="0">
                <a:solidFill>
                  <a:schemeClr val="tx1"/>
                </a:solidFill>
              </a:rPr>
              <a:t>(Gray Counter)</a:t>
            </a:r>
          </a:p>
        </p:txBody>
      </p:sp>
      <p:sp>
        <p:nvSpPr>
          <p:cNvPr id="131" name="Rectángulo: esquinas redondeadas 27">
            <a:extLst>
              <a:ext uri="{FF2B5EF4-FFF2-40B4-BE49-F238E27FC236}">
                <a16:creationId xmlns:a16="http://schemas.microsoft.com/office/drawing/2014/main" id="{E93F7C5A-3485-1144-4CAB-80C24638DCE1}"/>
              </a:ext>
            </a:extLst>
          </p:cNvPr>
          <p:cNvSpPr/>
          <p:nvPr/>
        </p:nvSpPr>
        <p:spPr>
          <a:xfrm>
            <a:off x="444453" y="5644770"/>
            <a:ext cx="792000" cy="792000"/>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2" name="Rectángulo: esquinas redondeadas 27">
            <a:extLst>
              <a:ext uri="{FF2B5EF4-FFF2-40B4-BE49-F238E27FC236}">
                <a16:creationId xmlns:a16="http://schemas.microsoft.com/office/drawing/2014/main" id="{586DB897-8496-5724-1A66-102247C1E173}"/>
              </a:ext>
            </a:extLst>
          </p:cNvPr>
          <p:cNvSpPr/>
          <p:nvPr/>
        </p:nvSpPr>
        <p:spPr>
          <a:xfrm>
            <a:off x="1367931" y="5644770"/>
            <a:ext cx="792000" cy="792000"/>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Analog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3" name="Right Brace 132">
            <a:extLst>
              <a:ext uri="{FF2B5EF4-FFF2-40B4-BE49-F238E27FC236}">
                <a16:creationId xmlns:a16="http://schemas.microsoft.com/office/drawing/2014/main" id="{2AC306A5-FE15-48BA-6041-A480CEA4DFC3}"/>
              </a:ext>
            </a:extLst>
          </p:cNvPr>
          <p:cNvSpPr/>
          <p:nvPr/>
        </p:nvSpPr>
        <p:spPr bwMode="auto">
          <a:xfrm>
            <a:off x="10529477" y="3149839"/>
            <a:ext cx="546025" cy="2341834"/>
          </a:xfrm>
          <a:prstGeom prst="rightBrace">
            <a:avLst>
              <a:gd name="adj1" fmla="val 22629"/>
              <a:gd name="adj2" fmla="val 485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34" name="Content Placeholder 2">
            <a:extLst>
              <a:ext uri="{FF2B5EF4-FFF2-40B4-BE49-F238E27FC236}">
                <a16:creationId xmlns:a16="http://schemas.microsoft.com/office/drawing/2014/main" id="{01FC0DBC-EF92-E555-A306-2428A04171B5}"/>
              </a:ext>
            </a:extLst>
          </p:cNvPr>
          <p:cNvSpPr txBox="1">
            <a:spLocks/>
          </p:cNvSpPr>
          <p:nvPr/>
        </p:nvSpPr>
        <p:spPr bwMode="auto">
          <a:xfrm>
            <a:off x="11006798" y="3946063"/>
            <a:ext cx="1070919" cy="7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tx1"/>
                </a:solidFill>
              </a:rPr>
              <a:t>To TDC</a:t>
            </a:r>
          </a:p>
          <a:p>
            <a:pPr marL="0" indent="0" algn="ctr">
              <a:lnSpc>
                <a:spcPct val="100000"/>
              </a:lnSpc>
              <a:buFontTx/>
              <a:buNone/>
            </a:pPr>
            <a:r>
              <a:rPr lang="en-GB" sz="1600" b="0" kern="0" dirty="0">
                <a:solidFill>
                  <a:schemeClr val="tx1"/>
                </a:solidFill>
              </a:rPr>
              <a:t>FERO</a:t>
            </a:r>
          </a:p>
        </p:txBody>
      </p:sp>
      <p:sp>
        <p:nvSpPr>
          <p:cNvPr id="140" name="Content Placeholder 2">
            <a:extLst>
              <a:ext uri="{FF2B5EF4-FFF2-40B4-BE49-F238E27FC236}">
                <a16:creationId xmlns:a16="http://schemas.microsoft.com/office/drawing/2014/main" id="{EDFC5AC8-3689-4DF6-FC37-7D50A78B0929}"/>
              </a:ext>
            </a:extLst>
          </p:cNvPr>
          <p:cNvSpPr txBox="1">
            <a:spLocks/>
          </p:cNvSpPr>
          <p:nvPr/>
        </p:nvSpPr>
        <p:spPr bwMode="auto">
          <a:xfrm>
            <a:off x="3626627" y="2745054"/>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VCIn</a:t>
            </a:r>
            <a:endParaRPr lang="en-GB" sz="1400" b="0" kern="0" dirty="0">
              <a:solidFill>
                <a:schemeClr val="tx1"/>
              </a:solidFill>
            </a:endParaRPr>
          </a:p>
        </p:txBody>
      </p:sp>
      <p:cxnSp>
        <p:nvCxnSpPr>
          <p:cNvPr id="141" name="Straight Arrow Connector 140">
            <a:extLst>
              <a:ext uri="{FF2B5EF4-FFF2-40B4-BE49-F238E27FC236}">
                <a16:creationId xmlns:a16="http://schemas.microsoft.com/office/drawing/2014/main" id="{87DF82AF-1970-9C6F-62A0-6EB2E398569B}"/>
              </a:ext>
            </a:extLst>
          </p:cNvPr>
          <p:cNvCxnSpPr>
            <a:cxnSpLocks/>
          </p:cNvCxnSpPr>
          <p:nvPr/>
        </p:nvCxnSpPr>
        <p:spPr bwMode="auto">
          <a:xfrm flipH="1">
            <a:off x="3903228" y="3589549"/>
            <a:ext cx="263751" cy="0"/>
          </a:xfrm>
          <a:prstGeom prst="straightConnector1">
            <a:avLst/>
          </a:prstGeom>
          <a:noFill/>
          <a:ln w="28575" cap="flat" cmpd="sng" algn="ctr">
            <a:solidFill>
              <a:schemeClr val="tx1"/>
            </a:solidFill>
            <a:prstDash val="solid"/>
            <a:round/>
            <a:headEnd type="none" w="med" len="med"/>
            <a:tailEnd type="triangle"/>
          </a:ln>
          <a:effectLst/>
        </p:spPr>
      </p:cxnSp>
      <p:sp>
        <p:nvSpPr>
          <p:cNvPr id="146" name="Content Placeholder 2">
            <a:extLst>
              <a:ext uri="{FF2B5EF4-FFF2-40B4-BE49-F238E27FC236}">
                <a16:creationId xmlns:a16="http://schemas.microsoft.com/office/drawing/2014/main" id="{2EB11283-476F-19F9-CCDB-1712EF0493B9}"/>
              </a:ext>
            </a:extLst>
          </p:cNvPr>
          <p:cNvSpPr txBox="1">
            <a:spLocks/>
          </p:cNvSpPr>
          <p:nvPr/>
        </p:nvSpPr>
        <p:spPr bwMode="auto">
          <a:xfrm>
            <a:off x="3632206" y="3792770"/>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VCFilt</a:t>
            </a:r>
            <a:endParaRPr lang="en-GB" sz="1400" b="0" kern="0" dirty="0">
              <a:solidFill>
                <a:schemeClr val="tx1"/>
              </a:solidFill>
            </a:endParaRPr>
          </a:p>
        </p:txBody>
      </p:sp>
    </p:spTree>
    <p:extLst>
      <p:ext uri="{BB962C8B-B14F-4D97-AF65-F5344CB8AC3E}">
        <p14:creationId xmlns:p14="http://schemas.microsoft.com/office/powerpoint/2010/main" val="3212707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13</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90"/>
            <a:ext cx="5879815" cy="1762854"/>
          </a:xfrm>
        </p:spPr>
        <p:txBody>
          <a:bodyPr>
            <a:normAutofit/>
          </a:bodyPr>
          <a:lstStyle/>
          <a:p>
            <a:r>
              <a:rPr lang="en-US" sz="2400" dirty="0"/>
              <a:t>Charge Pump:</a:t>
            </a:r>
          </a:p>
          <a:p>
            <a:pPr lvl="1"/>
            <a:r>
              <a:rPr lang="en-US" sz="1800" dirty="0"/>
              <a:t>3-bit adjustable I</a:t>
            </a:r>
            <a:r>
              <a:rPr lang="en-US" sz="1800" baseline="-25000" dirty="0"/>
              <a:t>CP</a:t>
            </a:r>
            <a:r>
              <a:rPr lang="en-US" sz="1800" dirty="0"/>
              <a:t>: [</a:t>
            </a:r>
            <a:r>
              <a:rPr lang="ca-ES" sz="1800" dirty="0"/>
              <a:t>4uA</a:t>
            </a:r>
            <a:r>
              <a:rPr lang="en-US" sz="1800" dirty="0"/>
              <a:t>~67</a:t>
            </a:r>
            <a:r>
              <a:rPr lang="ca-ES" sz="1800" dirty="0"/>
              <a:t>uA</a:t>
            </a:r>
            <a:r>
              <a:rPr lang="en-US" sz="1800" dirty="0"/>
              <a:t>] </a:t>
            </a:r>
            <a:r>
              <a:rPr lang="ca-ES" sz="1800" dirty="0"/>
              <a:t>(default: 40uA)</a:t>
            </a:r>
          </a:p>
          <a:p>
            <a:pPr lvl="1"/>
            <a:r>
              <a:rPr lang="ca-ES" sz="1800" dirty="0"/>
              <a:t>Regulated Cascode Current Mirror</a:t>
            </a:r>
            <a:endParaRPr lang="en-US" sz="1800" dirty="0"/>
          </a:p>
          <a:p>
            <a:pPr lvl="1"/>
            <a:r>
              <a:rPr lang="en-US" sz="1800" dirty="0" err="1"/>
              <a:t>Vctrl</a:t>
            </a:r>
            <a:r>
              <a:rPr lang="en-US" sz="1800" dirty="0"/>
              <a:t> feedback loop </a:t>
            </a:r>
            <a:endParaRPr lang="ca-ES" sz="1800" dirty="0"/>
          </a:p>
          <a:p>
            <a:pPr lvl="1"/>
            <a:endParaRPr lang="en-US" sz="1800" dirty="0"/>
          </a:p>
        </p:txBody>
      </p:sp>
      <p:sp>
        <p:nvSpPr>
          <p:cNvPr id="27" name="Rectángulo: esquinas redondeadas 27">
            <a:extLst>
              <a:ext uri="{FF2B5EF4-FFF2-40B4-BE49-F238E27FC236}">
                <a16:creationId xmlns:a16="http://schemas.microsoft.com/office/drawing/2014/main" id="{B6D8BE51-68A2-7F91-686C-F63E703510A1}"/>
              </a:ext>
            </a:extLst>
          </p:cNvPr>
          <p:cNvSpPr/>
          <p:nvPr/>
        </p:nvSpPr>
        <p:spPr>
          <a:xfrm>
            <a:off x="1279530" y="2997522"/>
            <a:ext cx="1084531" cy="86295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Ph Det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8" name="Rectángulo: esquinas redondeadas 27">
            <a:extLst>
              <a:ext uri="{FF2B5EF4-FFF2-40B4-BE49-F238E27FC236}">
                <a16:creationId xmlns:a16="http://schemas.microsoft.com/office/drawing/2014/main" id="{363794AA-E0EF-6801-A36D-91C9021631BB}"/>
              </a:ext>
            </a:extLst>
          </p:cNvPr>
          <p:cNvSpPr/>
          <p:nvPr/>
        </p:nvSpPr>
        <p:spPr>
          <a:xfrm>
            <a:off x="2818697" y="2997522"/>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Charge</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Pump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8" name="Rectángulo: esquinas redondeadas 27">
            <a:extLst>
              <a:ext uri="{FF2B5EF4-FFF2-40B4-BE49-F238E27FC236}">
                <a16:creationId xmlns:a16="http://schemas.microsoft.com/office/drawing/2014/main" id="{0FA8AC76-0B31-0D18-5EC3-7C0CBD5239C3}"/>
              </a:ext>
            </a:extLst>
          </p:cNvPr>
          <p:cNvSpPr/>
          <p:nvPr/>
        </p:nvSpPr>
        <p:spPr>
          <a:xfrm>
            <a:off x="4169692" y="2996128"/>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Loop Filter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0" name="Straight Arrow Connector 39">
            <a:extLst>
              <a:ext uri="{FF2B5EF4-FFF2-40B4-BE49-F238E27FC236}">
                <a16:creationId xmlns:a16="http://schemas.microsoft.com/office/drawing/2014/main" id="{BD597776-1FEE-F2D0-94EB-F72CE728E9DE}"/>
              </a:ext>
            </a:extLst>
          </p:cNvPr>
          <p:cNvCxnSpPr>
            <a:cxnSpLocks/>
          </p:cNvCxnSpPr>
          <p:nvPr/>
        </p:nvCxnSpPr>
        <p:spPr bwMode="auto">
          <a:xfrm>
            <a:off x="2364061" y="3267075"/>
            <a:ext cx="454636" cy="2654"/>
          </a:xfrm>
          <a:prstGeom prst="straightConnector1">
            <a:avLst/>
          </a:prstGeom>
          <a:noFill/>
          <a:ln w="28575" cap="flat" cmpd="sng" algn="ctr">
            <a:solidFill>
              <a:schemeClr val="tx1"/>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C592ADCB-1163-3BB5-1D69-AAB4A5C3860C}"/>
              </a:ext>
            </a:extLst>
          </p:cNvPr>
          <p:cNvCxnSpPr>
            <a:cxnSpLocks/>
          </p:cNvCxnSpPr>
          <p:nvPr/>
        </p:nvCxnSpPr>
        <p:spPr bwMode="auto">
          <a:xfrm flipV="1">
            <a:off x="3903228" y="3260341"/>
            <a:ext cx="266464" cy="1394"/>
          </a:xfrm>
          <a:prstGeom prst="straightConnector1">
            <a:avLst/>
          </a:prstGeom>
          <a:noFill/>
          <a:ln w="28575" cap="flat" cmpd="sng" algn="ctr">
            <a:solidFill>
              <a:schemeClr val="tx1"/>
            </a:solidFill>
            <a:prstDash val="solid"/>
            <a:round/>
            <a:headEnd type="none" w="med" len="med"/>
            <a:tailEnd type="triangle"/>
          </a:ln>
          <a:effectLst/>
        </p:spPr>
      </p:cxnSp>
      <p:sp>
        <p:nvSpPr>
          <p:cNvPr id="46" name="Rectángulo: esquinas redondeadas 27">
            <a:extLst>
              <a:ext uri="{FF2B5EF4-FFF2-40B4-BE49-F238E27FC236}">
                <a16:creationId xmlns:a16="http://schemas.microsoft.com/office/drawing/2014/main" id="{5F9FB135-1EA0-0410-D87D-D37DF1F5E4A6}"/>
              </a:ext>
            </a:extLst>
          </p:cNvPr>
          <p:cNvSpPr/>
          <p:nvPr/>
        </p:nvSpPr>
        <p:spPr>
          <a:xfrm>
            <a:off x="3162070" y="4181477"/>
            <a:ext cx="1581150" cy="1166624"/>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Clock</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Manager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1" name="Straight Arrow Connector 47">
            <a:extLst>
              <a:ext uri="{FF2B5EF4-FFF2-40B4-BE49-F238E27FC236}">
                <a16:creationId xmlns:a16="http://schemas.microsoft.com/office/drawing/2014/main" id="{F4BA1C5B-A01F-81C2-90EB-973808BF0DA7}"/>
              </a:ext>
            </a:extLst>
          </p:cNvPr>
          <p:cNvCxnSpPr>
            <a:cxnSpLocks/>
            <a:endCxn id="27" idx="2"/>
          </p:cNvCxnSpPr>
          <p:nvPr/>
        </p:nvCxnSpPr>
        <p:spPr bwMode="auto">
          <a:xfrm rot="10800000">
            <a:off x="1821797" y="3860479"/>
            <a:ext cx="1329129" cy="629243"/>
          </a:xfrm>
          <a:prstGeom prst="bentConnector2">
            <a:avLst/>
          </a:prstGeom>
          <a:noFill/>
          <a:ln w="2857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0E7B9294-DFB4-475C-FC2B-8FDF1D56FC60}"/>
              </a:ext>
            </a:extLst>
          </p:cNvPr>
          <p:cNvCxnSpPr/>
          <p:nvPr/>
        </p:nvCxnSpPr>
        <p:spPr bwMode="auto">
          <a:xfrm>
            <a:off x="948226" y="3436436"/>
            <a:ext cx="331975" cy="0"/>
          </a:xfrm>
          <a:prstGeom prst="straightConnector1">
            <a:avLst/>
          </a:prstGeom>
          <a:noFill/>
          <a:ln w="28575" cap="flat" cmpd="sng" algn="ctr">
            <a:solidFill>
              <a:schemeClr val="tx1"/>
            </a:solidFill>
            <a:prstDash val="solid"/>
            <a:round/>
            <a:headEnd type="none" w="med" len="med"/>
            <a:tailEnd type="triangle"/>
          </a:ln>
          <a:effectLst/>
        </p:spPr>
      </p:cxnSp>
      <p:sp>
        <p:nvSpPr>
          <p:cNvPr id="89" name="Content Placeholder 2">
            <a:extLst>
              <a:ext uri="{FF2B5EF4-FFF2-40B4-BE49-F238E27FC236}">
                <a16:creationId xmlns:a16="http://schemas.microsoft.com/office/drawing/2014/main" id="{E49D62EE-AFB5-3305-BC75-C39DD3412464}"/>
              </a:ext>
            </a:extLst>
          </p:cNvPr>
          <p:cNvSpPr txBox="1">
            <a:spLocks/>
          </p:cNvSpPr>
          <p:nvPr/>
        </p:nvSpPr>
        <p:spPr bwMode="auto">
          <a:xfrm>
            <a:off x="-25571" y="3283322"/>
            <a:ext cx="100407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ClkRef</a:t>
            </a:r>
            <a:endParaRPr lang="en-GB" sz="1400" b="0" kern="0" dirty="0">
              <a:solidFill>
                <a:schemeClr val="tx1"/>
              </a:solidFill>
            </a:endParaRPr>
          </a:p>
          <a:p>
            <a:pPr marL="0" indent="0" algn="r">
              <a:lnSpc>
                <a:spcPct val="100000"/>
              </a:lnSpc>
              <a:buFontTx/>
              <a:buNone/>
            </a:pPr>
            <a:r>
              <a:rPr lang="en-GB" sz="1400" b="0" kern="0" dirty="0">
                <a:solidFill>
                  <a:schemeClr val="tx1"/>
                </a:solidFill>
              </a:rPr>
              <a:t>(40 MHz)</a:t>
            </a:r>
          </a:p>
          <a:p>
            <a:pPr lvl="1" algn="r">
              <a:lnSpc>
                <a:spcPct val="100000"/>
              </a:lnSpc>
            </a:pPr>
            <a:endParaRPr lang="en-GB" sz="2800" b="0" kern="0" dirty="0"/>
          </a:p>
        </p:txBody>
      </p:sp>
      <p:sp>
        <p:nvSpPr>
          <p:cNvPr id="90" name="Content Placeholder 2">
            <a:extLst>
              <a:ext uri="{FF2B5EF4-FFF2-40B4-BE49-F238E27FC236}">
                <a16:creationId xmlns:a16="http://schemas.microsoft.com/office/drawing/2014/main" id="{66A4A572-473C-1343-E395-9D2AF97AD886}"/>
              </a:ext>
            </a:extLst>
          </p:cNvPr>
          <p:cNvSpPr txBox="1">
            <a:spLocks/>
          </p:cNvSpPr>
          <p:nvPr/>
        </p:nvSpPr>
        <p:spPr bwMode="auto">
          <a:xfrm>
            <a:off x="1861860" y="4197484"/>
            <a:ext cx="9120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ClkFb</a:t>
            </a:r>
            <a:endParaRPr lang="en-GB" sz="1400" b="0" kern="0" dirty="0">
              <a:solidFill>
                <a:schemeClr val="tx1"/>
              </a:solidFill>
            </a:endParaRPr>
          </a:p>
          <a:p>
            <a:pPr marL="0" indent="0" algn="ctr">
              <a:lnSpc>
                <a:spcPct val="100000"/>
              </a:lnSpc>
              <a:buFontTx/>
              <a:buNone/>
            </a:pPr>
            <a:r>
              <a:rPr lang="en-GB" sz="1400" b="0" kern="0" dirty="0">
                <a:solidFill>
                  <a:schemeClr val="tx1"/>
                </a:solidFill>
              </a:rPr>
              <a:t>(40 MHz)</a:t>
            </a:r>
          </a:p>
        </p:txBody>
      </p:sp>
      <p:cxnSp>
        <p:nvCxnSpPr>
          <p:cNvPr id="91" name="Straight Arrow Connector 90">
            <a:extLst>
              <a:ext uri="{FF2B5EF4-FFF2-40B4-BE49-F238E27FC236}">
                <a16:creationId xmlns:a16="http://schemas.microsoft.com/office/drawing/2014/main" id="{6D8A244F-A07B-022E-8F22-4847D5E55DE7}"/>
              </a:ext>
            </a:extLst>
          </p:cNvPr>
          <p:cNvCxnSpPr>
            <a:cxnSpLocks/>
          </p:cNvCxnSpPr>
          <p:nvPr/>
        </p:nvCxnSpPr>
        <p:spPr bwMode="auto">
          <a:xfrm>
            <a:off x="359687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3" name="Content Placeholder 2">
            <a:extLst>
              <a:ext uri="{FF2B5EF4-FFF2-40B4-BE49-F238E27FC236}">
                <a16:creationId xmlns:a16="http://schemas.microsoft.com/office/drawing/2014/main" id="{3710E2D6-939B-C41D-571C-425E8E788B36}"/>
              </a:ext>
            </a:extLst>
          </p:cNvPr>
          <p:cNvSpPr txBox="1">
            <a:spLocks/>
          </p:cNvSpPr>
          <p:nvPr/>
        </p:nvSpPr>
        <p:spPr bwMode="auto">
          <a:xfrm rot="5400000">
            <a:off x="324702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ClkSer</a:t>
            </a:r>
            <a:endParaRPr lang="en-GB" sz="1200" b="0" kern="0" dirty="0">
              <a:solidFill>
                <a:schemeClr val="tx1"/>
              </a:solidFill>
            </a:endParaRPr>
          </a:p>
        </p:txBody>
      </p:sp>
      <p:cxnSp>
        <p:nvCxnSpPr>
          <p:cNvPr id="94" name="Straight Arrow Connector 93">
            <a:extLst>
              <a:ext uri="{FF2B5EF4-FFF2-40B4-BE49-F238E27FC236}">
                <a16:creationId xmlns:a16="http://schemas.microsoft.com/office/drawing/2014/main" id="{65F7BD11-4499-1804-8950-7E5F7E833030}"/>
              </a:ext>
            </a:extLst>
          </p:cNvPr>
          <p:cNvCxnSpPr>
            <a:cxnSpLocks/>
          </p:cNvCxnSpPr>
          <p:nvPr/>
        </p:nvCxnSpPr>
        <p:spPr bwMode="auto">
          <a:xfrm>
            <a:off x="3835440"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5" name="Content Placeholder 2">
            <a:extLst>
              <a:ext uri="{FF2B5EF4-FFF2-40B4-BE49-F238E27FC236}">
                <a16:creationId xmlns:a16="http://schemas.microsoft.com/office/drawing/2014/main" id="{2B643475-A8E2-4904-94B1-5291033DDF4C}"/>
              </a:ext>
            </a:extLst>
          </p:cNvPr>
          <p:cNvSpPr txBox="1">
            <a:spLocks/>
          </p:cNvSpPr>
          <p:nvPr/>
        </p:nvSpPr>
        <p:spPr bwMode="auto">
          <a:xfrm rot="5400000">
            <a:off x="3485590"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ClkFsm</a:t>
            </a:r>
            <a:endParaRPr lang="en-GB" sz="1200" b="0" kern="0" dirty="0">
              <a:solidFill>
                <a:schemeClr val="tx1"/>
              </a:solidFill>
            </a:endParaRPr>
          </a:p>
        </p:txBody>
      </p:sp>
      <p:cxnSp>
        <p:nvCxnSpPr>
          <p:cNvPr id="98" name="Straight Arrow Connector 97">
            <a:extLst>
              <a:ext uri="{FF2B5EF4-FFF2-40B4-BE49-F238E27FC236}">
                <a16:creationId xmlns:a16="http://schemas.microsoft.com/office/drawing/2014/main" id="{A9C9D32C-2F08-145E-2EAC-BD354952C90C}"/>
              </a:ext>
            </a:extLst>
          </p:cNvPr>
          <p:cNvCxnSpPr>
            <a:cxnSpLocks/>
          </p:cNvCxnSpPr>
          <p:nvPr/>
        </p:nvCxnSpPr>
        <p:spPr bwMode="auto">
          <a:xfrm>
            <a:off x="4092615" y="5357626"/>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9" name="Content Placeholder 2">
            <a:extLst>
              <a:ext uri="{FF2B5EF4-FFF2-40B4-BE49-F238E27FC236}">
                <a16:creationId xmlns:a16="http://schemas.microsoft.com/office/drawing/2014/main" id="{4E315051-D53B-32BB-EFD8-F2F8D6D96879}"/>
              </a:ext>
            </a:extLst>
          </p:cNvPr>
          <p:cNvSpPr txBox="1">
            <a:spLocks/>
          </p:cNvSpPr>
          <p:nvPr/>
        </p:nvSpPr>
        <p:spPr bwMode="auto">
          <a:xfrm rot="5400000">
            <a:off x="3742765" y="5794194"/>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ClkTdc</a:t>
            </a:r>
            <a:endParaRPr lang="en-GB" sz="1200" b="0" kern="0" dirty="0">
              <a:solidFill>
                <a:schemeClr val="tx1"/>
              </a:solidFill>
            </a:endParaRPr>
          </a:p>
        </p:txBody>
      </p:sp>
      <p:cxnSp>
        <p:nvCxnSpPr>
          <p:cNvPr id="100" name="Straight Arrow Connector 99">
            <a:extLst>
              <a:ext uri="{FF2B5EF4-FFF2-40B4-BE49-F238E27FC236}">
                <a16:creationId xmlns:a16="http://schemas.microsoft.com/office/drawing/2014/main" id="{6CA853D2-A88F-8775-3B45-2C3A8FA7A5C0}"/>
              </a:ext>
            </a:extLst>
          </p:cNvPr>
          <p:cNvCxnSpPr>
            <a:cxnSpLocks/>
          </p:cNvCxnSpPr>
          <p:nvPr/>
        </p:nvCxnSpPr>
        <p:spPr bwMode="auto">
          <a:xfrm>
            <a:off x="432009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101" name="Content Placeholder 2">
            <a:extLst>
              <a:ext uri="{FF2B5EF4-FFF2-40B4-BE49-F238E27FC236}">
                <a16:creationId xmlns:a16="http://schemas.microsoft.com/office/drawing/2014/main" id="{A90321B8-6CBE-FC4A-DC14-1B8F2B009F02}"/>
              </a:ext>
            </a:extLst>
          </p:cNvPr>
          <p:cNvSpPr txBox="1">
            <a:spLocks/>
          </p:cNvSpPr>
          <p:nvPr/>
        </p:nvSpPr>
        <p:spPr bwMode="auto">
          <a:xfrm rot="5400000">
            <a:off x="397024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ClkVco</a:t>
            </a:r>
            <a:endParaRPr lang="en-GB" sz="1200" b="0" kern="0" dirty="0">
              <a:solidFill>
                <a:schemeClr val="tx1"/>
              </a:solidFill>
            </a:endParaRPr>
          </a:p>
        </p:txBody>
      </p:sp>
      <p:cxnSp>
        <p:nvCxnSpPr>
          <p:cNvPr id="104" name="Straight Arrow Connector 103">
            <a:extLst>
              <a:ext uri="{FF2B5EF4-FFF2-40B4-BE49-F238E27FC236}">
                <a16:creationId xmlns:a16="http://schemas.microsoft.com/office/drawing/2014/main" id="{2692E263-2500-AFF1-D8FA-BA0AD5455E74}"/>
              </a:ext>
            </a:extLst>
          </p:cNvPr>
          <p:cNvCxnSpPr>
            <a:cxnSpLocks/>
          </p:cNvCxnSpPr>
          <p:nvPr/>
        </p:nvCxnSpPr>
        <p:spPr bwMode="auto">
          <a:xfrm>
            <a:off x="2364061" y="3514725"/>
            <a:ext cx="454636" cy="0"/>
          </a:xfrm>
          <a:prstGeom prst="straightConnector1">
            <a:avLst/>
          </a:prstGeom>
          <a:noFill/>
          <a:ln w="28575" cap="flat" cmpd="sng" algn="ctr">
            <a:solidFill>
              <a:schemeClr val="tx1"/>
            </a:solidFill>
            <a:prstDash val="solid"/>
            <a:round/>
            <a:headEnd type="none" w="med" len="med"/>
            <a:tailEnd type="triangle"/>
          </a:ln>
          <a:effectLst/>
        </p:spPr>
      </p:cxnSp>
      <p:sp>
        <p:nvSpPr>
          <p:cNvPr id="105" name="Content Placeholder 2">
            <a:extLst>
              <a:ext uri="{FF2B5EF4-FFF2-40B4-BE49-F238E27FC236}">
                <a16:creationId xmlns:a16="http://schemas.microsoft.com/office/drawing/2014/main" id="{C49560B2-1573-B6B0-9C6D-14ECDC78CDB0}"/>
              </a:ext>
            </a:extLst>
          </p:cNvPr>
          <p:cNvSpPr txBox="1">
            <a:spLocks/>
          </p:cNvSpPr>
          <p:nvPr/>
        </p:nvSpPr>
        <p:spPr bwMode="auto">
          <a:xfrm>
            <a:off x="2297311" y="2918656"/>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Chg</a:t>
            </a:r>
            <a:endParaRPr lang="en-GB" sz="1400" b="0" kern="0" dirty="0">
              <a:solidFill>
                <a:schemeClr val="tx1"/>
              </a:solidFill>
            </a:endParaRPr>
          </a:p>
        </p:txBody>
      </p:sp>
      <p:sp>
        <p:nvSpPr>
          <p:cNvPr id="106" name="Content Placeholder 2">
            <a:extLst>
              <a:ext uri="{FF2B5EF4-FFF2-40B4-BE49-F238E27FC236}">
                <a16:creationId xmlns:a16="http://schemas.microsoft.com/office/drawing/2014/main" id="{FDD02870-66DD-BF9E-9913-26C90E13F02B}"/>
              </a:ext>
            </a:extLst>
          </p:cNvPr>
          <p:cNvSpPr txBox="1">
            <a:spLocks/>
          </p:cNvSpPr>
          <p:nvPr/>
        </p:nvSpPr>
        <p:spPr bwMode="auto">
          <a:xfrm>
            <a:off x="2286180" y="3551480"/>
            <a:ext cx="58130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Dch</a:t>
            </a:r>
            <a:endParaRPr lang="en-GB" sz="1400" b="0" kern="0" dirty="0">
              <a:solidFill>
                <a:schemeClr val="tx1"/>
              </a:solidFill>
            </a:endParaRPr>
          </a:p>
        </p:txBody>
      </p:sp>
      <p:sp>
        <p:nvSpPr>
          <p:cNvPr id="131" name="Rectángulo: esquinas redondeadas 27">
            <a:extLst>
              <a:ext uri="{FF2B5EF4-FFF2-40B4-BE49-F238E27FC236}">
                <a16:creationId xmlns:a16="http://schemas.microsoft.com/office/drawing/2014/main" id="{E93F7C5A-3485-1144-4CAB-80C24638DCE1}"/>
              </a:ext>
            </a:extLst>
          </p:cNvPr>
          <p:cNvSpPr/>
          <p:nvPr/>
        </p:nvSpPr>
        <p:spPr>
          <a:xfrm>
            <a:off x="444453" y="5644770"/>
            <a:ext cx="792000" cy="792000"/>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2" name="Rectángulo: esquinas redondeadas 27">
            <a:extLst>
              <a:ext uri="{FF2B5EF4-FFF2-40B4-BE49-F238E27FC236}">
                <a16:creationId xmlns:a16="http://schemas.microsoft.com/office/drawing/2014/main" id="{586DB897-8496-5724-1A66-102247C1E173}"/>
              </a:ext>
            </a:extLst>
          </p:cNvPr>
          <p:cNvSpPr/>
          <p:nvPr/>
        </p:nvSpPr>
        <p:spPr>
          <a:xfrm>
            <a:off x="1367931" y="5644770"/>
            <a:ext cx="792000" cy="792000"/>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Analog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40" name="Content Placeholder 2">
            <a:extLst>
              <a:ext uri="{FF2B5EF4-FFF2-40B4-BE49-F238E27FC236}">
                <a16:creationId xmlns:a16="http://schemas.microsoft.com/office/drawing/2014/main" id="{EDFC5AC8-3689-4DF6-FC37-7D50A78B0929}"/>
              </a:ext>
            </a:extLst>
          </p:cNvPr>
          <p:cNvSpPr txBox="1">
            <a:spLocks/>
          </p:cNvSpPr>
          <p:nvPr/>
        </p:nvSpPr>
        <p:spPr bwMode="auto">
          <a:xfrm>
            <a:off x="3626627" y="2745054"/>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VCIn</a:t>
            </a:r>
            <a:endParaRPr lang="en-GB" sz="1400" b="0" kern="0" dirty="0">
              <a:solidFill>
                <a:schemeClr val="tx1"/>
              </a:solidFill>
            </a:endParaRPr>
          </a:p>
        </p:txBody>
      </p:sp>
      <p:cxnSp>
        <p:nvCxnSpPr>
          <p:cNvPr id="141" name="Straight Arrow Connector 140">
            <a:extLst>
              <a:ext uri="{FF2B5EF4-FFF2-40B4-BE49-F238E27FC236}">
                <a16:creationId xmlns:a16="http://schemas.microsoft.com/office/drawing/2014/main" id="{87DF82AF-1970-9C6F-62A0-6EB2E398569B}"/>
              </a:ext>
            </a:extLst>
          </p:cNvPr>
          <p:cNvCxnSpPr>
            <a:cxnSpLocks/>
          </p:cNvCxnSpPr>
          <p:nvPr/>
        </p:nvCxnSpPr>
        <p:spPr bwMode="auto">
          <a:xfrm flipH="1">
            <a:off x="3903228" y="3589549"/>
            <a:ext cx="263751" cy="0"/>
          </a:xfrm>
          <a:prstGeom prst="straightConnector1">
            <a:avLst/>
          </a:prstGeom>
          <a:noFill/>
          <a:ln w="28575" cap="flat" cmpd="sng" algn="ctr">
            <a:solidFill>
              <a:schemeClr val="tx1"/>
            </a:solidFill>
            <a:prstDash val="solid"/>
            <a:round/>
            <a:headEnd type="none" w="med" len="med"/>
            <a:tailEnd type="triangle"/>
          </a:ln>
          <a:effectLst/>
        </p:spPr>
      </p:cxnSp>
      <p:sp>
        <p:nvSpPr>
          <p:cNvPr id="146" name="Content Placeholder 2">
            <a:extLst>
              <a:ext uri="{FF2B5EF4-FFF2-40B4-BE49-F238E27FC236}">
                <a16:creationId xmlns:a16="http://schemas.microsoft.com/office/drawing/2014/main" id="{2EB11283-476F-19F9-CCDB-1712EF0493B9}"/>
              </a:ext>
            </a:extLst>
          </p:cNvPr>
          <p:cNvSpPr txBox="1">
            <a:spLocks/>
          </p:cNvSpPr>
          <p:nvPr/>
        </p:nvSpPr>
        <p:spPr bwMode="auto">
          <a:xfrm>
            <a:off x="3632206" y="3792770"/>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VCFilt</a:t>
            </a:r>
            <a:endParaRPr lang="en-GB" sz="1400" b="0" kern="0" dirty="0">
              <a:solidFill>
                <a:schemeClr val="tx1"/>
              </a:solidFill>
            </a:endParaRPr>
          </a:p>
        </p:txBody>
      </p:sp>
      <p:cxnSp>
        <p:nvCxnSpPr>
          <p:cNvPr id="3" name="Straight Connector 2">
            <a:extLst>
              <a:ext uri="{FF2B5EF4-FFF2-40B4-BE49-F238E27FC236}">
                <a16:creationId xmlns:a16="http://schemas.microsoft.com/office/drawing/2014/main" id="{299557BB-C26E-B0F7-C53B-ED5E616A34E3}"/>
              </a:ext>
            </a:extLst>
          </p:cNvPr>
          <p:cNvCxnSpPr>
            <a:cxnSpLocks/>
          </p:cNvCxnSpPr>
          <p:nvPr/>
        </p:nvCxnSpPr>
        <p:spPr bwMode="auto">
          <a:xfrm>
            <a:off x="2854428" y="3802380"/>
            <a:ext cx="1888792" cy="2787991"/>
          </a:xfrm>
          <a:prstGeom prst="line">
            <a:avLst/>
          </a:prstGeom>
          <a:noFill/>
          <a:ln w="9525" cap="flat" cmpd="sng" algn="ctr">
            <a:solidFill>
              <a:schemeClr val="tx1"/>
            </a:solidFill>
            <a:prstDash val="dash"/>
            <a:round/>
            <a:headEnd type="none" w="med" len="med"/>
            <a:tailEnd type="none" w="med" len="med"/>
          </a:ln>
          <a:effectLst/>
        </p:spPr>
      </p:cxnSp>
      <p:cxnSp>
        <p:nvCxnSpPr>
          <p:cNvPr id="4" name="Straight Connector 3">
            <a:extLst>
              <a:ext uri="{FF2B5EF4-FFF2-40B4-BE49-F238E27FC236}">
                <a16:creationId xmlns:a16="http://schemas.microsoft.com/office/drawing/2014/main" id="{69DAD6E2-29C2-F8FD-9216-1F1FE4A3D1FF}"/>
              </a:ext>
            </a:extLst>
          </p:cNvPr>
          <p:cNvCxnSpPr>
            <a:cxnSpLocks/>
          </p:cNvCxnSpPr>
          <p:nvPr/>
        </p:nvCxnSpPr>
        <p:spPr bwMode="auto">
          <a:xfrm>
            <a:off x="3831826" y="3857707"/>
            <a:ext cx="7977315" cy="2732664"/>
          </a:xfrm>
          <a:prstGeom prst="line">
            <a:avLst/>
          </a:prstGeom>
          <a:noFill/>
          <a:ln w="9525" cap="flat" cmpd="sng" algn="ctr">
            <a:solidFill>
              <a:schemeClr val="tx1"/>
            </a:solidFill>
            <a:prstDash val="dash"/>
            <a:round/>
            <a:headEnd type="none" w="med" len="med"/>
            <a:tailEnd type="none" w="med" len="med"/>
          </a:ln>
          <a:effectLst/>
        </p:spPr>
      </p:cxnSp>
      <p:cxnSp>
        <p:nvCxnSpPr>
          <p:cNvPr id="6" name="Straight Connector 5">
            <a:extLst>
              <a:ext uri="{FF2B5EF4-FFF2-40B4-BE49-F238E27FC236}">
                <a16:creationId xmlns:a16="http://schemas.microsoft.com/office/drawing/2014/main" id="{BEA0F2A3-7C62-5A65-63B9-3DC2EBD27B68}"/>
              </a:ext>
            </a:extLst>
          </p:cNvPr>
          <p:cNvCxnSpPr>
            <a:cxnSpLocks/>
          </p:cNvCxnSpPr>
          <p:nvPr/>
        </p:nvCxnSpPr>
        <p:spPr bwMode="auto">
          <a:xfrm flipV="1">
            <a:off x="3837645" y="2209724"/>
            <a:ext cx="7971496" cy="785410"/>
          </a:xfrm>
          <a:prstGeom prst="line">
            <a:avLst/>
          </a:prstGeom>
          <a:noFill/>
          <a:ln w="9525" cap="flat" cmpd="sng" algn="ctr">
            <a:solidFill>
              <a:schemeClr val="tx1"/>
            </a:solidFill>
            <a:prstDash val="dash"/>
            <a:round/>
            <a:headEnd type="none" w="med" len="med"/>
            <a:tailEnd type="none" w="med" len="med"/>
          </a:ln>
          <a:effectLst/>
        </p:spPr>
      </p:cxnSp>
      <p:cxnSp>
        <p:nvCxnSpPr>
          <p:cNvPr id="7" name="Straight Connector 6">
            <a:extLst>
              <a:ext uri="{FF2B5EF4-FFF2-40B4-BE49-F238E27FC236}">
                <a16:creationId xmlns:a16="http://schemas.microsoft.com/office/drawing/2014/main" id="{AE25CC4E-DB43-E15D-97A2-077248EC3DA7}"/>
              </a:ext>
            </a:extLst>
          </p:cNvPr>
          <p:cNvCxnSpPr>
            <a:cxnSpLocks/>
          </p:cNvCxnSpPr>
          <p:nvPr/>
        </p:nvCxnSpPr>
        <p:spPr bwMode="auto">
          <a:xfrm flipV="1">
            <a:off x="2926755" y="2099733"/>
            <a:ext cx="2001661" cy="895401"/>
          </a:xfrm>
          <a:prstGeom prst="line">
            <a:avLst/>
          </a:prstGeom>
          <a:noFill/>
          <a:ln w="9525" cap="flat" cmpd="sng" algn="ctr">
            <a:solidFill>
              <a:schemeClr val="tx1"/>
            </a:solidFill>
            <a:prstDash val="dash"/>
            <a:round/>
            <a:headEnd type="none" w="med" len="med"/>
            <a:tailEnd type="none" w="med" len="med"/>
          </a:ln>
          <a:effectLst/>
        </p:spPr>
      </p:cxnSp>
      <p:grpSp>
        <p:nvGrpSpPr>
          <p:cNvPr id="468" name="Group 467">
            <a:extLst>
              <a:ext uri="{FF2B5EF4-FFF2-40B4-BE49-F238E27FC236}">
                <a16:creationId xmlns:a16="http://schemas.microsoft.com/office/drawing/2014/main" id="{F04065B2-7F01-3981-2116-F09CDC877851}"/>
              </a:ext>
            </a:extLst>
          </p:cNvPr>
          <p:cNvGrpSpPr/>
          <p:nvPr/>
        </p:nvGrpSpPr>
        <p:grpSpPr>
          <a:xfrm>
            <a:off x="4539381" y="1977950"/>
            <a:ext cx="7652619" cy="4880049"/>
            <a:chOff x="4539381" y="1977950"/>
            <a:chExt cx="7652619" cy="4880049"/>
          </a:xfrm>
        </p:grpSpPr>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44" name="Rectángulo: esquinas redondeadas 27">
              <a:extLst>
                <a:ext uri="{FF2B5EF4-FFF2-40B4-BE49-F238E27FC236}">
                  <a16:creationId xmlns:a16="http://schemas.microsoft.com/office/drawing/2014/main" id="{0ED11809-94A6-FC60-C500-B738BEE9E67D}"/>
                </a:ext>
              </a:extLst>
            </p:cNvPr>
            <p:cNvSpPr/>
            <p:nvPr/>
          </p:nvSpPr>
          <p:spPr>
            <a:xfrm>
              <a:off x="5814798" y="2996128"/>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5" name="Straight Arrow Connector 44">
              <a:extLst>
                <a:ext uri="{FF2B5EF4-FFF2-40B4-BE49-F238E27FC236}">
                  <a16:creationId xmlns:a16="http://schemas.microsoft.com/office/drawing/2014/main" id="{C86652BC-5EFF-4057-F777-021CCEDC2AE3}"/>
                </a:ext>
              </a:extLst>
            </p:cNvPr>
            <p:cNvCxnSpPr>
              <a:cxnSpLocks/>
              <a:endCxn id="44" idx="1"/>
            </p:cNvCxnSpPr>
            <p:nvPr/>
          </p:nvCxnSpPr>
          <p:spPr bwMode="auto">
            <a:xfrm flipV="1">
              <a:off x="5254223" y="3427606"/>
              <a:ext cx="560575" cy="7552"/>
            </a:xfrm>
            <a:prstGeom prst="straightConnector1">
              <a:avLst/>
            </a:prstGeom>
            <a:noFill/>
            <a:ln w="28575" cap="flat" cmpd="sng" algn="ctr">
              <a:solidFill>
                <a:schemeClr val="tx1"/>
              </a:solidFill>
              <a:prstDash val="solid"/>
              <a:round/>
              <a:headEnd type="none" w="med" len="med"/>
              <a:tailEnd type="triangle"/>
            </a:ln>
            <a:effectLst/>
          </p:spPr>
        </p:cxnSp>
        <p:cxnSp>
          <p:nvCxnSpPr>
            <p:cNvPr id="48" name="Straight Arrow Connector 47">
              <a:extLst>
                <a:ext uri="{FF2B5EF4-FFF2-40B4-BE49-F238E27FC236}">
                  <a16:creationId xmlns:a16="http://schemas.microsoft.com/office/drawing/2014/main" id="{5E74EF9D-6438-4E53-37C2-77866913CF5B}"/>
                </a:ext>
              </a:extLst>
            </p:cNvPr>
            <p:cNvCxnSpPr>
              <a:cxnSpLocks/>
              <a:stCxn id="44" idx="2"/>
            </p:cNvCxnSpPr>
            <p:nvPr/>
          </p:nvCxnSpPr>
          <p:spPr bwMode="auto">
            <a:xfrm rot="5400000">
              <a:off x="5240396" y="3373052"/>
              <a:ext cx="630637" cy="1602700"/>
            </a:xfrm>
            <a:prstGeom prst="bentConnector2">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C4BC3646-966A-6669-3060-526638319625}"/>
                </a:ext>
              </a:extLst>
            </p:cNvPr>
            <p:cNvSpPr/>
            <p:nvPr/>
          </p:nvSpPr>
          <p:spPr>
            <a:xfrm>
              <a:off x="7508190" y="2996127"/>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Buffers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616CC874-ED6B-A9E3-F3EA-C9C322DB7E00}"/>
                </a:ext>
              </a:extLst>
            </p:cNvPr>
            <p:cNvCxnSpPr>
              <a:cxnSpLocks/>
            </p:cNvCxnSpPr>
            <p:nvPr/>
          </p:nvCxnSpPr>
          <p:spPr bwMode="auto">
            <a:xfrm>
              <a:off x="6899329"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88F47F2B-ECEF-08C6-1369-916AEA850D64}"/>
                </a:ext>
              </a:extLst>
            </p:cNvPr>
            <p:cNvCxnSpPr>
              <a:cxnSpLocks/>
            </p:cNvCxnSpPr>
            <p:nvPr/>
          </p:nvCxnSpPr>
          <p:spPr bwMode="auto">
            <a:xfrm>
              <a:off x="8604304"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1A6D9E8D-D52F-9976-74B5-A20EF137ED07}"/>
                </a:ext>
              </a:extLst>
            </p:cNvPr>
            <p:cNvCxnSpPr>
              <a:cxnSpLocks/>
            </p:cNvCxnSpPr>
            <p:nvPr/>
          </p:nvCxnSpPr>
          <p:spPr bwMode="auto">
            <a:xfrm flipV="1">
              <a:off x="700064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2" name="Content Placeholder 2">
              <a:extLst>
                <a:ext uri="{FF2B5EF4-FFF2-40B4-BE49-F238E27FC236}">
                  <a16:creationId xmlns:a16="http://schemas.microsoft.com/office/drawing/2014/main" id="{5237CCB4-5005-72CB-B62A-FDA4196E75A6}"/>
                </a:ext>
              </a:extLst>
            </p:cNvPr>
            <p:cNvSpPr txBox="1">
              <a:spLocks/>
            </p:cNvSpPr>
            <p:nvPr/>
          </p:nvSpPr>
          <p:spPr bwMode="auto">
            <a:xfrm>
              <a:off x="698032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cxnSp>
          <p:nvCxnSpPr>
            <p:cNvPr id="73" name="Straight Arrow Connector 72">
              <a:extLst>
                <a:ext uri="{FF2B5EF4-FFF2-40B4-BE49-F238E27FC236}">
                  <a16:creationId xmlns:a16="http://schemas.microsoft.com/office/drawing/2014/main" id="{EA32BA20-8F7A-87E6-3205-57E6CA7B26F0}"/>
                </a:ext>
              </a:extLst>
            </p:cNvPr>
            <p:cNvCxnSpPr>
              <a:cxnSpLocks/>
            </p:cNvCxnSpPr>
            <p:nvPr/>
          </p:nvCxnSpPr>
          <p:spPr bwMode="auto">
            <a:xfrm flipV="1">
              <a:off x="869609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5" name="Content Placeholder 2">
              <a:extLst>
                <a:ext uri="{FF2B5EF4-FFF2-40B4-BE49-F238E27FC236}">
                  <a16:creationId xmlns:a16="http://schemas.microsoft.com/office/drawing/2014/main" id="{94C985CC-9375-2D5A-8461-ACDEC266F713}"/>
                </a:ext>
              </a:extLst>
            </p:cNvPr>
            <p:cNvSpPr txBox="1">
              <a:spLocks/>
            </p:cNvSpPr>
            <p:nvPr/>
          </p:nvSpPr>
          <p:spPr bwMode="auto">
            <a:xfrm>
              <a:off x="867577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sp>
          <p:nvSpPr>
            <p:cNvPr id="102" name="Content Placeholder 2">
              <a:extLst>
                <a:ext uri="{FF2B5EF4-FFF2-40B4-BE49-F238E27FC236}">
                  <a16:creationId xmlns:a16="http://schemas.microsoft.com/office/drawing/2014/main" id="{629D01E0-7E0E-1C23-456A-BCC9A2994218}"/>
                </a:ext>
              </a:extLst>
            </p:cNvPr>
            <p:cNvSpPr txBox="1">
              <a:spLocks/>
            </p:cNvSpPr>
            <p:nvPr/>
          </p:nvSpPr>
          <p:spPr bwMode="auto">
            <a:xfrm>
              <a:off x="4928416" y="4187960"/>
              <a:ext cx="107091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ClkVco</a:t>
              </a:r>
              <a:r>
                <a:rPr lang="en-GB" sz="1400" b="0" kern="0" dirty="0">
                  <a:solidFill>
                    <a:schemeClr val="tx1"/>
                  </a:solidFill>
                </a:rPr>
                <a:t>’</a:t>
              </a:r>
            </a:p>
            <a:p>
              <a:pPr marL="0" indent="0" algn="ctr">
                <a:lnSpc>
                  <a:spcPct val="100000"/>
                </a:lnSpc>
                <a:buFontTx/>
                <a:buNone/>
              </a:pPr>
              <a:r>
                <a:rPr lang="en-GB" sz="1400" b="0" kern="0" dirty="0">
                  <a:solidFill>
                    <a:schemeClr val="tx1"/>
                  </a:solidFill>
                </a:rPr>
                <a:t>(1.28 GHz)</a:t>
              </a:r>
            </a:p>
          </p:txBody>
        </p:sp>
        <p:sp>
          <p:nvSpPr>
            <p:cNvPr id="110" name="Content Placeholder 2">
              <a:extLst>
                <a:ext uri="{FF2B5EF4-FFF2-40B4-BE49-F238E27FC236}">
                  <a16:creationId xmlns:a16="http://schemas.microsoft.com/office/drawing/2014/main" id="{06620226-D2DC-2C5E-628A-E74C68EE6D54}"/>
                </a:ext>
              </a:extLst>
            </p:cNvPr>
            <p:cNvSpPr txBox="1">
              <a:spLocks/>
            </p:cNvSpPr>
            <p:nvPr/>
          </p:nvSpPr>
          <p:spPr bwMode="auto">
            <a:xfrm>
              <a:off x="5205937" y="3116616"/>
              <a:ext cx="61566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VCtrl</a:t>
              </a:r>
              <a:endParaRPr lang="en-GB" sz="1400" b="0" kern="0" dirty="0">
                <a:solidFill>
                  <a:schemeClr val="tx1"/>
                </a:solidFill>
              </a:endParaRPr>
            </a:p>
          </p:txBody>
        </p:sp>
        <p:sp>
          <p:nvSpPr>
            <p:cNvPr id="114" name="Content Placeholder 2">
              <a:extLst>
                <a:ext uri="{FF2B5EF4-FFF2-40B4-BE49-F238E27FC236}">
                  <a16:creationId xmlns:a16="http://schemas.microsoft.com/office/drawing/2014/main" id="{9FF6E769-A802-34A2-8210-E7D0BE0FEFC5}"/>
                </a:ext>
              </a:extLst>
            </p:cNvPr>
            <p:cNvSpPr txBox="1">
              <a:spLocks/>
            </p:cNvSpPr>
            <p:nvPr/>
          </p:nvSpPr>
          <p:spPr bwMode="auto">
            <a:xfrm>
              <a:off x="9201582" y="3283322"/>
              <a:ext cx="1681391"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VcoPhase</a:t>
              </a:r>
              <a:r>
                <a:rPr lang="en-GB" sz="1400" b="0" kern="0" dirty="0">
                  <a:solidFill>
                    <a:schemeClr val="tx1"/>
                  </a:solidFill>
                </a:rPr>
                <a:t>&lt;15:0&gt;</a:t>
              </a:r>
            </a:p>
            <a:p>
              <a:pPr marL="0" indent="0" algn="ctr">
                <a:lnSpc>
                  <a:spcPct val="100000"/>
                </a:lnSpc>
                <a:buFontTx/>
                <a:buNone/>
              </a:pPr>
              <a:r>
                <a:rPr lang="en-GB" sz="1400" b="0" kern="0" dirty="0">
                  <a:solidFill>
                    <a:schemeClr val="tx1"/>
                  </a:solidFill>
                </a:rPr>
                <a:t>(Thermometer Encoding)</a:t>
              </a:r>
            </a:p>
          </p:txBody>
        </p:sp>
        <p:cxnSp>
          <p:nvCxnSpPr>
            <p:cNvPr id="115" name="Straight Arrow Connector 114">
              <a:extLst>
                <a:ext uri="{FF2B5EF4-FFF2-40B4-BE49-F238E27FC236}">
                  <a16:creationId xmlns:a16="http://schemas.microsoft.com/office/drawing/2014/main" id="{C1C6096A-3B06-155B-7AB0-6A6FCE6671DC}"/>
                </a:ext>
              </a:extLst>
            </p:cNvPr>
            <p:cNvCxnSpPr>
              <a:cxnSpLocks/>
            </p:cNvCxnSpPr>
            <p:nvPr/>
          </p:nvCxnSpPr>
          <p:spPr bwMode="auto">
            <a:xfrm>
              <a:off x="4755731" y="5030275"/>
              <a:ext cx="4464239" cy="0"/>
            </a:xfrm>
            <a:prstGeom prst="straightConnector1">
              <a:avLst/>
            </a:prstGeom>
            <a:noFill/>
            <a:ln w="76200" cap="flat" cmpd="sng" algn="ctr">
              <a:solidFill>
                <a:schemeClr val="tx1"/>
              </a:solidFill>
              <a:prstDash val="solid"/>
              <a:round/>
              <a:headEnd type="none" w="med" len="med"/>
              <a:tailEnd type="triangle"/>
            </a:ln>
            <a:effectLst/>
          </p:spPr>
        </p:cxnSp>
        <p:cxnSp>
          <p:nvCxnSpPr>
            <p:cNvPr id="116" name="Straight Arrow Connector 115">
              <a:extLst>
                <a:ext uri="{FF2B5EF4-FFF2-40B4-BE49-F238E27FC236}">
                  <a16:creationId xmlns:a16="http://schemas.microsoft.com/office/drawing/2014/main" id="{C3D6EC82-DDC6-56EC-8C6C-824B0DA13C18}"/>
                </a:ext>
              </a:extLst>
            </p:cNvPr>
            <p:cNvCxnSpPr>
              <a:cxnSpLocks/>
            </p:cNvCxnSpPr>
            <p:nvPr/>
          </p:nvCxnSpPr>
          <p:spPr bwMode="auto">
            <a:xfrm flipV="1">
              <a:off x="8586792" y="4851881"/>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117" name="Content Placeholder 2">
              <a:extLst>
                <a:ext uri="{FF2B5EF4-FFF2-40B4-BE49-F238E27FC236}">
                  <a16:creationId xmlns:a16="http://schemas.microsoft.com/office/drawing/2014/main" id="{3D55876E-51B7-C8C4-03CF-D6BB8F095F38}"/>
                </a:ext>
              </a:extLst>
            </p:cNvPr>
            <p:cNvSpPr txBox="1">
              <a:spLocks/>
            </p:cNvSpPr>
            <p:nvPr/>
          </p:nvSpPr>
          <p:spPr bwMode="auto">
            <a:xfrm>
              <a:off x="8614005" y="5115870"/>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5</a:t>
              </a:r>
            </a:p>
            <a:p>
              <a:pPr lvl="1">
                <a:lnSpc>
                  <a:spcPct val="100000"/>
                </a:lnSpc>
              </a:pPr>
              <a:endParaRPr lang="en-GB" b="0" kern="0" dirty="0"/>
            </a:p>
          </p:txBody>
        </p:sp>
        <p:sp>
          <p:nvSpPr>
            <p:cNvPr id="118" name="Content Placeholder 2">
              <a:extLst>
                <a:ext uri="{FF2B5EF4-FFF2-40B4-BE49-F238E27FC236}">
                  <a16:creationId xmlns:a16="http://schemas.microsoft.com/office/drawing/2014/main" id="{8525EF44-A36D-DC49-2E9A-97246E6641A3}"/>
                </a:ext>
              </a:extLst>
            </p:cNvPr>
            <p:cNvSpPr txBox="1">
              <a:spLocks/>
            </p:cNvSpPr>
            <p:nvPr/>
          </p:nvSpPr>
          <p:spPr bwMode="auto">
            <a:xfrm>
              <a:off x="9219970" y="4861887"/>
              <a:ext cx="1608808"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VcoCounts</a:t>
              </a:r>
              <a:r>
                <a:rPr lang="en-GB" sz="1400" b="0" kern="0" dirty="0">
                  <a:solidFill>
                    <a:schemeClr val="tx1"/>
                  </a:solidFill>
                </a:rPr>
                <a:t>&lt;4:0&gt;</a:t>
              </a:r>
            </a:p>
            <a:p>
              <a:pPr marL="0" indent="0" algn="ctr">
                <a:lnSpc>
                  <a:spcPct val="100000"/>
                </a:lnSpc>
                <a:buFontTx/>
                <a:buNone/>
              </a:pPr>
              <a:r>
                <a:rPr lang="en-GB" sz="1400" b="0" kern="0" dirty="0">
                  <a:solidFill>
                    <a:schemeClr val="tx1"/>
                  </a:solidFill>
                </a:rPr>
                <a:t>(Gray Counter)</a:t>
              </a:r>
            </a:p>
          </p:txBody>
        </p:sp>
        <p:sp>
          <p:nvSpPr>
            <p:cNvPr id="133" name="Right Brace 132">
              <a:extLst>
                <a:ext uri="{FF2B5EF4-FFF2-40B4-BE49-F238E27FC236}">
                  <a16:creationId xmlns:a16="http://schemas.microsoft.com/office/drawing/2014/main" id="{2AC306A5-FE15-48BA-6041-A480CEA4DFC3}"/>
                </a:ext>
              </a:extLst>
            </p:cNvPr>
            <p:cNvSpPr/>
            <p:nvPr/>
          </p:nvSpPr>
          <p:spPr bwMode="auto">
            <a:xfrm>
              <a:off x="10529477" y="3149839"/>
              <a:ext cx="546025" cy="2341834"/>
            </a:xfrm>
            <a:prstGeom prst="rightBrace">
              <a:avLst>
                <a:gd name="adj1" fmla="val 22629"/>
                <a:gd name="adj2" fmla="val 485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34" name="Content Placeholder 2">
              <a:extLst>
                <a:ext uri="{FF2B5EF4-FFF2-40B4-BE49-F238E27FC236}">
                  <a16:creationId xmlns:a16="http://schemas.microsoft.com/office/drawing/2014/main" id="{01FC0DBC-EF92-E555-A306-2428A04171B5}"/>
                </a:ext>
              </a:extLst>
            </p:cNvPr>
            <p:cNvSpPr txBox="1">
              <a:spLocks/>
            </p:cNvSpPr>
            <p:nvPr/>
          </p:nvSpPr>
          <p:spPr bwMode="auto">
            <a:xfrm>
              <a:off x="11006798" y="3946063"/>
              <a:ext cx="1070919" cy="7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tx1"/>
                  </a:solidFill>
                </a:rPr>
                <a:t>To TDC</a:t>
              </a:r>
            </a:p>
            <a:p>
              <a:pPr marL="0" indent="0" algn="ctr">
                <a:lnSpc>
                  <a:spcPct val="100000"/>
                </a:lnSpc>
                <a:buFontTx/>
                <a:buNone/>
              </a:pPr>
              <a:r>
                <a:rPr lang="en-GB" sz="1600" b="0" kern="0" dirty="0">
                  <a:solidFill>
                    <a:schemeClr val="tx1"/>
                  </a:solidFill>
                </a:rPr>
                <a:t>FERO</a:t>
              </a:r>
            </a:p>
          </p:txBody>
        </p:sp>
        <p:sp>
          <p:nvSpPr>
            <p:cNvPr id="8" name="Rectángulo: esquinas redondeadas 27">
              <a:extLst>
                <a:ext uri="{FF2B5EF4-FFF2-40B4-BE49-F238E27FC236}">
                  <a16:creationId xmlns:a16="http://schemas.microsoft.com/office/drawing/2014/main" id="{57B8AC52-53CF-6161-3AD2-ED1E3645280C}"/>
                </a:ext>
              </a:extLst>
            </p:cNvPr>
            <p:cNvSpPr/>
            <p:nvPr/>
          </p:nvSpPr>
          <p:spPr>
            <a:xfrm>
              <a:off x="4539381" y="1977950"/>
              <a:ext cx="7538310" cy="4880049"/>
            </a:xfrm>
            <a:prstGeom prst="roundRect">
              <a:avLst/>
            </a:prstGeom>
            <a:solidFill>
              <a:schemeClr val="bg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grpSp>
          <p:nvGrpSpPr>
            <p:cNvPr id="261" name="Group 260">
              <a:extLst>
                <a:ext uri="{FF2B5EF4-FFF2-40B4-BE49-F238E27FC236}">
                  <a16:creationId xmlns:a16="http://schemas.microsoft.com/office/drawing/2014/main" id="{CE759DFB-B35F-7673-CE38-811C5E3DD8D1}"/>
                </a:ext>
              </a:extLst>
            </p:cNvPr>
            <p:cNvGrpSpPr/>
            <p:nvPr/>
          </p:nvGrpSpPr>
          <p:grpSpPr>
            <a:xfrm>
              <a:off x="6346764" y="5216604"/>
              <a:ext cx="631928" cy="1389399"/>
              <a:chOff x="3755224" y="3676702"/>
              <a:chExt cx="631928" cy="1389399"/>
            </a:xfrm>
          </p:grpSpPr>
          <p:grpSp>
            <p:nvGrpSpPr>
              <p:cNvPr id="446" name="Group 445">
                <a:extLst>
                  <a:ext uri="{FF2B5EF4-FFF2-40B4-BE49-F238E27FC236}">
                    <a16:creationId xmlns:a16="http://schemas.microsoft.com/office/drawing/2014/main" id="{45F43C0D-DFD8-BD71-BBF8-2580D39CDBB6}"/>
                  </a:ext>
                </a:extLst>
              </p:cNvPr>
              <p:cNvGrpSpPr/>
              <p:nvPr/>
            </p:nvGrpSpPr>
            <p:grpSpPr>
              <a:xfrm>
                <a:off x="3988160" y="4342765"/>
                <a:ext cx="398992" cy="723336"/>
                <a:chOff x="3082226" y="3072765"/>
                <a:chExt cx="398992" cy="723336"/>
              </a:xfrm>
            </p:grpSpPr>
            <p:cxnSp>
              <p:nvCxnSpPr>
                <p:cNvPr id="455" name="Straight Connector 454">
                  <a:extLst>
                    <a:ext uri="{FF2B5EF4-FFF2-40B4-BE49-F238E27FC236}">
                      <a16:creationId xmlns:a16="http://schemas.microsoft.com/office/drawing/2014/main" id="{7E504A6F-358E-0FFF-9E1F-74A5B2DD56F2}"/>
                    </a:ext>
                  </a:extLst>
                </p:cNvPr>
                <p:cNvCxnSpPr/>
                <p:nvPr/>
              </p:nvCxnSpPr>
              <p:spPr bwMode="auto">
                <a:xfrm>
                  <a:off x="3461385" y="3072765"/>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56" name="Straight Connector 455">
                  <a:extLst>
                    <a:ext uri="{FF2B5EF4-FFF2-40B4-BE49-F238E27FC236}">
                      <a16:creationId xmlns:a16="http://schemas.microsoft.com/office/drawing/2014/main" id="{ED9C429A-4DF8-81F5-DD52-D152546F385C}"/>
                    </a:ext>
                  </a:extLst>
                </p:cNvPr>
                <p:cNvCxnSpPr>
                  <a:cxnSpLocks/>
                </p:cNvCxnSpPr>
                <p:nvPr/>
              </p:nvCxnSpPr>
              <p:spPr bwMode="auto">
                <a:xfrm flipH="1">
                  <a:off x="3322991" y="33337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57" name="Straight Connector 456">
                  <a:extLst>
                    <a:ext uri="{FF2B5EF4-FFF2-40B4-BE49-F238E27FC236}">
                      <a16:creationId xmlns:a16="http://schemas.microsoft.com/office/drawing/2014/main" id="{40403EB3-2094-8F59-9AD8-F15AA5A39C2E}"/>
                    </a:ext>
                  </a:extLst>
                </p:cNvPr>
                <p:cNvCxnSpPr/>
                <p:nvPr/>
              </p:nvCxnSpPr>
              <p:spPr bwMode="auto">
                <a:xfrm>
                  <a:off x="3317883" y="3313917"/>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58" name="Straight Connector 457">
                  <a:extLst>
                    <a:ext uri="{FF2B5EF4-FFF2-40B4-BE49-F238E27FC236}">
                      <a16:creationId xmlns:a16="http://schemas.microsoft.com/office/drawing/2014/main" id="{B1F56C5D-B79D-7E46-D5E2-501EA5696205}"/>
                    </a:ext>
                  </a:extLst>
                </p:cNvPr>
                <p:cNvCxnSpPr>
                  <a:cxnSpLocks/>
                </p:cNvCxnSpPr>
                <p:nvPr/>
              </p:nvCxnSpPr>
              <p:spPr bwMode="auto">
                <a:xfrm flipH="1">
                  <a:off x="3303157" y="3555961"/>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59" name="Straight Connector 458">
                  <a:extLst>
                    <a:ext uri="{FF2B5EF4-FFF2-40B4-BE49-F238E27FC236}">
                      <a16:creationId xmlns:a16="http://schemas.microsoft.com/office/drawing/2014/main" id="{3B8C672E-2199-C975-EB2A-D533AC772E0C}"/>
                    </a:ext>
                  </a:extLst>
                </p:cNvPr>
                <p:cNvCxnSpPr/>
                <p:nvPr/>
              </p:nvCxnSpPr>
              <p:spPr bwMode="auto">
                <a:xfrm>
                  <a:off x="3463289" y="3537021"/>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60" name="Straight Connector 459">
                  <a:extLst>
                    <a:ext uri="{FF2B5EF4-FFF2-40B4-BE49-F238E27FC236}">
                      <a16:creationId xmlns:a16="http://schemas.microsoft.com/office/drawing/2014/main" id="{8016CBA2-3E16-FC70-F989-C83A41A58B67}"/>
                    </a:ext>
                  </a:extLst>
                </p:cNvPr>
                <p:cNvCxnSpPr/>
                <p:nvPr/>
              </p:nvCxnSpPr>
              <p:spPr bwMode="auto">
                <a:xfrm>
                  <a:off x="3240453" y="331392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61" name="Straight Connector 460">
                  <a:extLst>
                    <a:ext uri="{FF2B5EF4-FFF2-40B4-BE49-F238E27FC236}">
                      <a16:creationId xmlns:a16="http://schemas.microsoft.com/office/drawing/2014/main" id="{015620AF-DDB7-10DA-C901-E39793243042}"/>
                    </a:ext>
                  </a:extLst>
                </p:cNvPr>
                <p:cNvCxnSpPr>
                  <a:cxnSpLocks/>
                </p:cNvCxnSpPr>
                <p:nvPr/>
              </p:nvCxnSpPr>
              <p:spPr bwMode="auto">
                <a:xfrm flipH="1">
                  <a:off x="3082226" y="3443457"/>
                  <a:ext cx="158227" cy="0"/>
                </a:xfrm>
                <a:prstGeom prst="line">
                  <a:avLst/>
                </a:prstGeom>
                <a:noFill/>
                <a:ln w="38100" cap="flat" cmpd="sng" algn="ctr">
                  <a:solidFill>
                    <a:schemeClr val="tx1"/>
                  </a:solidFill>
                  <a:prstDash val="solid"/>
                  <a:round/>
                  <a:headEnd type="none" w="med" len="med"/>
                  <a:tailEnd type="none" w="med" len="med"/>
                </a:ln>
                <a:effectLst/>
              </p:spPr>
            </p:cxnSp>
          </p:grpSp>
          <p:grpSp>
            <p:nvGrpSpPr>
              <p:cNvPr id="447" name="Group 446">
                <a:extLst>
                  <a:ext uri="{FF2B5EF4-FFF2-40B4-BE49-F238E27FC236}">
                    <a16:creationId xmlns:a16="http://schemas.microsoft.com/office/drawing/2014/main" id="{CE3F96F2-7135-9837-5E35-4F0E0426E298}"/>
                  </a:ext>
                </a:extLst>
              </p:cNvPr>
              <p:cNvGrpSpPr/>
              <p:nvPr/>
            </p:nvGrpSpPr>
            <p:grpSpPr>
              <a:xfrm>
                <a:off x="3755224" y="3676702"/>
                <a:ext cx="631928" cy="723336"/>
                <a:chOff x="2849290" y="3072765"/>
                <a:chExt cx="631928" cy="723336"/>
              </a:xfrm>
            </p:grpSpPr>
            <p:cxnSp>
              <p:nvCxnSpPr>
                <p:cNvPr id="448" name="Straight Connector 447">
                  <a:extLst>
                    <a:ext uri="{FF2B5EF4-FFF2-40B4-BE49-F238E27FC236}">
                      <a16:creationId xmlns:a16="http://schemas.microsoft.com/office/drawing/2014/main" id="{274E361F-AF14-5FCA-1079-ADA05C0C3869}"/>
                    </a:ext>
                  </a:extLst>
                </p:cNvPr>
                <p:cNvCxnSpPr/>
                <p:nvPr/>
              </p:nvCxnSpPr>
              <p:spPr bwMode="auto">
                <a:xfrm>
                  <a:off x="3461385" y="3072765"/>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49" name="Straight Connector 448">
                  <a:extLst>
                    <a:ext uri="{FF2B5EF4-FFF2-40B4-BE49-F238E27FC236}">
                      <a16:creationId xmlns:a16="http://schemas.microsoft.com/office/drawing/2014/main" id="{05893C9E-0FA9-3D8F-C24C-F909CDA74CA8}"/>
                    </a:ext>
                  </a:extLst>
                </p:cNvPr>
                <p:cNvCxnSpPr>
                  <a:cxnSpLocks/>
                </p:cNvCxnSpPr>
                <p:nvPr/>
              </p:nvCxnSpPr>
              <p:spPr bwMode="auto">
                <a:xfrm flipH="1">
                  <a:off x="3322991" y="33337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50" name="Straight Connector 449">
                  <a:extLst>
                    <a:ext uri="{FF2B5EF4-FFF2-40B4-BE49-F238E27FC236}">
                      <a16:creationId xmlns:a16="http://schemas.microsoft.com/office/drawing/2014/main" id="{84400309-BF28-E398-48C5-E49EDA26EF2E}"/>
                    </a:ext>
                  </a:extLst>
                </p:cNvPr>
                <p:cNvCxnSpPr/>
                <p:nvPr/>
              </p:nvCxnSpPr>
              <p:spPr bwMode="auto">
                <a:xfrm>
                  <a:off x="3317883" y="3313917"/>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9CA9CDAE-68E3-1EAC-22CA-A6B77BF61607}"/>
                    </a:ext>
                  </a:extLst>
                </p:cNvPr>
                <p:cNvCxnSpPr>
                  <a:cxnSpLocks/>
                </p:cNvCxnSpPr>
                <p:nvPr/>
              </p:nvCxnSpPr>
              <p:spPr bwMode="auto">
                <a:xfrm flipH="1">
                  <a:off x="3303157" y="3555961"/>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52" name="Straight Connector 451">
                  <a:extLst>
                    <a:ext uri="{FF2B5EF4-FFF2-40B4-BE49-F238E27FC236}">
                      <a16:creationId xmlns:a16="http://schemas.microsoft.com/office/drawing/2014/main" id="{55815B92-E40B-CCA2-E566-CBF51A58DE96}"/>
                    </a:ext>
                  </a:extLst>
                </p:cNvPr>
                <p:cNvCxnSpPr/>
                <p:nvPr/>
              </p:nvCxnSpPr>
              <p:spPr bwMode="auto">
                <a:xfrm>
                  <a:off x="3463289" y="3537021"/>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53" name="Straight Connector 452">
                  <a:extLst>
                    <a:ext uri="{FF2B5EF4-FFF2-40B4-BE49-F238E27FC236}">
                      <a16:creationId xmlns:a16="http://schemas.microsoft.com/office/drawing/2014/main" id="{BF2BAA2E-8CE0-B9FA-5174-936A6FB1921B}"/>
                    </a:ext>
                  </a:extLst>
                </p:cNvPr>
                <p:cNvCxnSpPr/>
                <p:nvPr/>
              </p:nvCxnSpPr>
              <p:spPr bwMode="auto">
                <a:xfrm>
                  <a:off x="3240453" y="331392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D588D668-DE1F-E94C-F77D-E28D4966D4A6}"/>
                    </a:ext>
                  </a:extLst>
                </p:cNvPr>
                <p:cNvCxnSpPr>
                  <a:cxnSpLocks/>
                </p:cNvCxnSpPr>
                <p:nvPr/>
              </p:nvCxnSpPr>
              <p:spPr bwMode="auto">
                <a:xfrm flipH="1">
                  <a:off x="2849290" y="3443457"/>
                  <a:ext cx="391848" cy="1"/>
                </a:xfrm>
                <a:prstGeom prst="line">
                  <a:avLst/>
                </a:prstGeom>
                <a:noFill/>
                <a:ln w="38100" cap="flat" cmpd="sng" algn="ctr">
                  <a:solidFill>
                    <a:schemeClr val="tx1"/>
                  </a:solidFill>
                  <a:prstDash val="solid"/>
                  <a:round/>
                  <a:headEnd type="none" w="med" len="med"/>
                  <a:tailEnd type="none" w="med" len="med"/>
                </a:ln>
                <a:effectLst/>
              </p:spPr>
            </p:cxnSp>
          </p:grpSp>
        </p:grpSp>
        <p:grpSp>
          <p:nvGrpSpPr>
            <p:cNvPr id="262" name="Group 261">
              <a:extLst>
                <a:ext uri="{FF2B5EF4-FFF2-40B4-BE49-F238E27FC236}">
                  <a16:creationId xmlns:a16="http://schemas.microsoft.com/office/drawing/2014/main" id="{6B10DE56-9EB5-7EC8-2435-7F9D63EF72FC}"/>
                </a:ext>
              </a:extLst>
            </p:cNvPr>
            <p:cNvGrpSpPr/>
            <p:nvPr/>
          </p:nvGrpSpPr>
          <p:grpSpPr>
            <a:xfrm rot="10800000">
              <a:off x="9695067" y="5002766"/>
              <a:ext cx="742919" cy="1622177"/>
              <a:chOff x="3644233" y="3676702"/>
              <a:chExt cx="742919" cy="1622177"/>
            </a:xfrm>
          </p:grpSpPr>
          <p:grpSp>
            <p:nvGrpSpPr>
              <p:cNvPr id="430" name="Group 429">
                <a:extLst>
                  <a:ext uri="{FF2B5EF4-FFF2-40B4-BE49-F238E27FC236}">
                    <a16:creationId xmlns:a16="http://schemas.microsoft.com/office/drawing/2014/main" id="{33CE2125-4867-247C-D0B7-744F5BF83186}"/>
                  </a:ext>
                </a:extLst>
              </p:cNvPr>
              <p:cNvGrpSpPr/>
              <p:nvPr/>
            </p:nvGrpSpPr>
            <p:grpSpPr>
              <a:xfrm>
                <a:off x="3644233" y="4342765"/>
                <a:ext cx="742919" cy="956114"/>
                <a:chOff x="2738299" y="3072765"/>
                <a:chExt cx="742919" cy="956114"/>
              </a:xfrm>
            </p:grpSpPr>
            <p:cxnSp>
              <p:nvCxnSpPr>
                <p:cNvPr id="439" name="Straight Connector 438">
                  <a:extLst>
                    <a:ext uri="{FF2B5EF4-FFF2-40B4-BE49-F238E27FC236}">
                      <a16:creationId xmlns:a16="http://schemas.microsoft.com/office/drawing/2014/main" id="{5D5CBFE1-3690-B525-F33D-634B488A2174}"/>
                    </a:ext>
                  </a:extLst>
                </p:cNvPr>
                <p:cNvCxnSpPr/>
                <p:nvPr/>
              </p:nvCxnSpPr>
              <p:spPr bwMode="auto">
                <a:xfrm>
                  <a:off x="3461385" y="3072765"/>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40" name="Straight Connector 439">
                  <a:extLst>
                    <a:ext uri="{FF2B5EF4-FFF2-40B4-BE49-F238E27FC236}">
                      <a16:creationId xmlns:a16="http://schemas.microsoft.com/office/drawing/2014/main" id="{4F0248E3-DC76-B220-A776-51DC4DC208B4}"/>
                    </a:ext>
                  </a:extLst>
                </p:cNvPr>
                <p:cNvCxnSpPr>
                  <a:cxnSpLocks/>
                </p:cNvCxnSpPr>
                <p:nvPr/>
              </p:nvCxnSpPr>
              <p:spPr bwMode="auto">
                <a:xfrm flipH="1">
                  <a:off x="3322991" y="33337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41" name="Straight Connector 440">
                  <a:extLst>
                    <a:ext uri="{FF2B5EF4-FFF2-40B4-BE49-F238E27FC236}">
                      <a16:creationId xmlns:a16="http://schemas.microsoft.com/office/drawing/2014/main" id="{CA66B0CC-EC5A-DFF7-BB27-4A72C58D7887}"/>
                    </a:ext>
                  </a:extLst>
                </p:cNvPr>
                <p:cNvCxnSpPr/>
                <p:nvPr/>
              </p:nvCxnSpPr>
              <p:spPr bwMode="auto">
                <a:xfrm>
                  <a:off x="3317883" y="3313917"/>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DCEEFD2F-FADF-7C3B-B923-2163A07AF005}"/>
                    </a:ext>
                  </a:extLst>
                </p:cNvPr>
                <p:cNvCxnSpPr>
                  <a:cxnSpLocks/>
                </p:cNvCxnSpPr>
                <p:nvPr/>
              </p:nvCxnSpPr>
              <p:spPr bwMode="auto">
                <a:xfrm flipH="1">
                  <a:off x="3303157" y="3555961"/>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43" name="Straight Connector 442">
                  <a:extLst>
                    <a:ext uri="{FF2B5EF4-FFF2-40B4-BE49-F238E27FC236}">
                      <a16:creationId xmlns:a16="http://schemas.microsoft.com/office/drawing/2014/main" id="{7AD4768C-41E8-2C05-CF39-07DE17B1EF34}"/>
                    </a:ext>
                  </a:extLst>
                </p:cNvPr>
                <p:cNvCxnSpPr>
                  <a:cxnSpLocks/>
                </p:cNvCxnSpPr>
                <p:nvPr/>
              </p:nvCxnSpPr>
              <p:spPr bwMode="auto">
                <a:xfrm rot="10800000" flipV="1">
                  <a:off x="3463289" y="3537021"/>
                  <a:ext cx="0" cy="491858"/>
                </a:xfrm>
                <a:prstGeom prst="line">
                  <a:avLst/>
                </a:prstGeom>
                <a:noFill/>
                <a:ln w="38100" cap="flat" cmpd="sng" algn="ctr">
                  <a:solidFill>
                    <a:schemeClr val="tx1"/>
                  </a:solidFill>
                  <a:prstDash val="solid"/>
                  <a:round/>
                  <a:headEnd type="none" w="med" len="med"/>
                  <a:tailEnd type="none" w="med" len="med"/>
                </a:ln>
                <a:effectLst/>
              </p:spPr>
            </p:cxnSp>
            <p:cxnSp>
              <p:nvCxnSpPr>
                <p:cNvPr id="444" name="Straight Connector 443">
                  <a:extLst>
                    <a:ext uri="{FF2B5EF4-FFF2-40B4-BE49-F238E27FC236}">
                      <a16:creationId xmlns:a16="http://schemas.microsoft.com/office/drawing/2014/main" id="{E4216145-9812-0890-2F68-CDE14BB2F7E6}"/>
                    </a:ext>
                  </a:extLst>
                </p:cNvPr>
                <p:cNvCxnSpPr/>
                <p:nvPr/>
              </p:nvCxnSpPr>
              <p:spPr bwMode="auto">
                <a:xfrm>
                  <a:off x="3240453" y="331392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5F2889D5-9DB7-6E6F-BC0E-B8E32F07631B}"/>
                    </a:ext>
                  </a:extLst>
                </p:cNvPr>
                <p:cNvCxnSpPr>
                  <a:cxnSpLocks/>
                </p:cNvCxnSpPr>
                <p:nvPr/>
              </p:nvCxnSpPr>
              <p:spPr bwMode="auto">
                <a:xfrm rot="10800000">
                  <a:off x="2738299" y="3443439"/>
                  <a:ext cx="494535" cy="18"/>
                </a:xfrm>
                <a:prstGeom prst="line">
                  <a:avLst/>
                </a:prstGeom>
                <a:noFill/>
                <a:ln w="38100" cap="flat" cmpd="sng" algn="ctr">
                  <a:solidFill>
                    <a:schemeClr val="tx1"/>
                  </a:solidFill>
                  <a:prstDash val="solid"/>
                  <a:round/>
                  <a:headEnd type="none" w="med" len="med"/>
                  <a:tailEnd type="none" w="med" len="med"/>
                </a:ln>
                <a:effectLst/>
              </p:spPr>
            </p:cxnSp>
          </p:grpSp>
          <p:grpSp>
            <p:nvGrpSpPr>
              <p:cNvPr id="431" name="Group 430">
                <a:extLst>
                  <a:ext uri="{FF2B5EF4-FFF2-40B4-BE49-F238E27FC236}">
                    <a16:creationId xmlns:a16="http://schemas.microsoft.com/office/drawing/2014/main" id="{8DD6249A-B458-C8A6-77A1-02A310468E92}"/>
                  </a:ext>
                </a:extLst>
              </p:cNvPr>
              <p:cNvGrpSpPr/>
              <p:nvPr/>
            </p:nvGrpSpPr>
            <p:grpSpPr>
              <a:xfrm>
                <a:off x="3988160" y="3676702"/>
                <a:ext cx="398992" cy="723336"/>
                <a:chOff x="3082226" y="3072765"/>
                <a:chExt cx="398992" cy="723336"/>
              </a:xfrm>
            </p:grpSpPr>
            <p:cxnSp>
              <p:nvCxnSpPr>
                <p:cNvPr id="432" name="Straight Connector 431">
                  <a:extLst>
                    <a:ext uri="{FF2B5EF4-FFF2-40B4-BE49-F238E27FC236}">
                      <a16:creationId xmlns:a16="http://schemas.microsoft.com/office/drawing/2014/main" id="{49E8EC24-CD18-914E-BBD8-1A6413894407}"/>
                    </a:ext>
                  </a:extLst>
                </p:cNvPr>
                <p:cNvCxnSpPr/>
                <p:nvPr/>
              </p:nvCxnSpPr>
              <p:spPr bwMode="auto">
                <a:xfrm>
                  <a:off x="3461385" y="3072765"/>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EC90E5CF-CF0F-37D4-09A6-DA5C9B199885}"/>
                    </a:ext>
                  </a:extLst>
                </p:cNvPr>
                <p:cNvCxnSpPr>
                  <a:cxnSpLocks/>
                </p:cNvCxnSpPr>
                <p:nvPr/>
              </p:nvCxnSpPr>
              <p:spPr bwMode="auto">
                <a:xfrm flipH="1">
                  <a:off x="3322991" y="33337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34" name="Straight Connector 433">
                  <a:extLst>
                    <a:ext uri="{FF2B5EF4-FFF2-40B4-BE49-F238E27FC236}">
                      <a16:creationId xmlns:a16="http://schemas.microsoft.com/office/drawing/2014/main" id="{4A8C6B33-12BA-1002-0D20-E394F33933DF}"/>
                    </a:ext>
                  </a:extLst>
                </p:cNvPr>
                <p:cNvCxnSpPr/>
                <p:nvPr/>
              </p:nvCxnSpPr>
              <p:spPr bwMode="auto">
                <a:xfrm>
                  <a:off x="3317883" y="3313917"/>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35" name="Straight Connector 434">
                  <a:extLst>
                    <a:ext uri="{FF2B5EF4-FFF2-40B4-BE49-F238E27FC236}">
                      <a16:creationId xmlns:a16="http://schemas.microsoft.com/office/drawing/2014/main" id="{63515FCF-6267-8453-F1B4-58BEF4C20B03}"/>
                    </a:ext>
                  </a:extLst>
                </p:cNvPr>
                <p:cNvCxnSpPr>
                  <a:cxnSpLocks/>
                </p:cNvCxnSpPr>
                <p:nvPr/>
              </p:nvCxnSpPr>
              <p:spPr bwMode="auto">
                <a:xfrm flipH="1">
                  <a:off x="3303157" y="3555961"/>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549811DB-36D8-BB23-98DF-777FFAF7CE70}"/>
                    </a:ext>
                  </a:extLst>
                </p:cNvPr>
                <p:cNvCxnSpPr/>
                <p:nvPr/>
              </p:nvCxnSpPr>
              <p:spPr bwMode="auto">
                <a:xfrm>
                  <a:off x="3463289" y="3537021"/>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37" name="Straight Connector 436">
                  <a:extLst>
                    <a:ext uri="{FF2B5EF4-FFF2-40B4-BE49-F238E27FC236}">
                      <a16:creationId xmlns:a16="http://schemas.microsoft.com/office/drawing/2014/main" id="{E36314EB-9896-F93C-1D17-DEEBCDC91C05}"/>
                    </a:ext>
                  </a:extLst>
                </p:cNvPr>
                <p:cNvCxnSpPr/>
                <p:nvPr/>
              </p:nvCxnSpPr>
              <p:spPr bwMode="auto">
                <a:xfrm>
                  <a:off x="3240453" y="331392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38" name="Straight Connector 437">
                  <a:extLst>
                    <a:ext uri="{FF2B5EF4-FFF2-40B4-BE49-F238E27FC236}">
                      <a16:creationId xmlns:a16="http://schemas.microsoft.com/office/drawing/2014/main" id="{ED5C5FA7-3386-5C11-5424-9F0D5EA1C06D}"/>
                    </a:ext>
                  </a:extLst>
                </p:cNvPr>
                <p:cNvCxnSpPr>
                  <a:cxnSpLocks/>
                </p:cNvCxnSpPr>
                <p:nvPr/>
              </p:nvCxnSpPr>
              <p:spPr bwMode="auto">
                <a:xfrm flipH="1">
                  <a:off x="3082226" y="3443457"/>
                  <a:ext cx="158227" cy="0"/>
                </a:xfrm>
                <a:prstGeom prst="line">
                  <a:avLst/>
                </a:prstGeom>
                <a:noFill/>
                <a:ln w="38100" cap="flat" cmpd="sng" algn="ctr">
                  <a:solidFill>
                    <a:schemeClr val="tx1"/>
                  </a:solidFill>
                  <a:prstDash val="solid"/>
                  <a:round/>
                  <a:headEnd type="none" w="med" len="med"/>
                  <a:tailEnd type="none" w="med" len="med"/>
                </a:ln>
                <a:effectLst/>
              </p:spPr>
            </p:cxnSp>
          </p:grpSp>
        </p:grpSp>
        <p:grpSp>
          <p:nvGrpSpPr>
            <p:cNvPr id="263" name="Group 262">
              <a:extLst>
                <a:ext uri="{FF2B5EF4-FFF2-40B4-BE49-F238E27FC236}">
                  <a16:creationId xmlns:a16="http://schemas.microsoft.com/office/drawing/2014/main" id="{065967F7-7AF2-CB52-9C87-4502892D02AB}"/>
                </a:ext>
              </a:extLst>
            </p:cNvPr>
            <p:cNvGrpSpPr/>
            <p:nvPr/>
          </p:nvGrpSpPr>
          <p:grpSpPr>
            <a:xfrm>
              <a:off x="9201191" y="2179257"/>
              <a:ext cx="524765" cy="1324472"/>
              <a:chOff x="3862387" y="1373923"/>
              <a:chExt cx="524765" cy="1324472"/>
            </a:xfrm>
          </p:grpSpPr>
          <p:grpSp>
            <p:nvGrpSpPr>
              <p:cNvPr id="412" name="Group 411">
                <a:extLst>
                  <a:ext uri="{FF2B5EF4-FFF2-40B4-BE49-F238E27FC236}">
                    <a16:creationId xmlns:a16="http://schemas.microsoft.com/office/drawing/2014/main" id="{FF99807C-66A8-BAC9-BFBB-786632D4C4A0}"/>
                  </a:ext>
                </a:extLst>
              </p:cNvPr>
              <p:cNvGrpSpPr/>
              <p:nvPr/>
            </p:nvGrpSpPr>
            <p:grpSpPr>
              <a:xfrm>
                <a:off x="3862390" y="1975059"/>
                <a:ext cx="524762" cy="723336"/>
                <a:chOff x="2381146" y="2910840"/>
                <a:chExt cx="524762" cy="723336"/>
              </a:xfrm>
            </p:grpSpPr>
            <p:cxnSp>
              <p:nvCxnSpPr>
                <p:cNvPr id="422" name="Straight Connector 421">
                  <a:extLst>
                    <a:ext uri="{FF2B5EF4-FFF2-40B4-BE49-F238E27FC236}">
                      <a16:creationId xmlns:a16="http://schemas.microsoft.com/office/drawing/2014/main" id="{B77CFF50-9836-787F-51D3-EB1F07973DF6}"/>
                    </a:ext>
                  </a:extLst>
                </p:cNvPr>
                <p:cNvCxnSpPr/>
                <p:nvPr/>
              </p:nvCxnSpPr>
              <p:spPr bwMode="auto">
                <a:xfrm>
                  <a:off x="2886075" y="291084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23" name="Straight Connector 422">
                  <a:extLst>
                    <a:ext uri="{FF2B5EF4-FFF2-40B4-BE49-F238E27FC236}">
                      <a16:creationId xmlns:a16="http://schemas.microsoft.com/office/drawing/2014/main" id="{FEBC47BC-66CB-4D5D-7DF2-47DFC261E8D4}"/>
                    </a:ext>
                  </a:extLst>
                </p:cNvPr>
                <p:cNvCxnSpPr>
                  <a:cxnSpLocks/>
                </p:cNvCxnSpPr>
                <p:nvPr/>
              </p:nvCxnSpPr>
              <p:spPr bwMode="auto">
                <a:xfrm flipH="1">
                  <a:off x="2747681" y="3171825"/>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6462C149-84CB-EB21-7D84-087B3E0D18A6}"/>
                    </a:ext>
                  </a:extLst>
                </p:cNvPr>
                <p:cNvCxnSpPr/>
                <p:nvPr/>
              </p:nvCxnSpPr>
              <p:spPr bwMode="auto">
                <a:xfrm>
                  <a:off x="2742573" y="3151992"/>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25" name="Straight Connector 424">
                  <a:extLst>
                    <a:ext uri="{FF2B5EF4-FFF2-40B4-BE49-F238E27FC236}">
                      <a16:creationId xmlns:a16="http://schemas.microsoft.com/office/drawing/2014/main" id="{FAC8B1EE-5F17-06BA-F2A0-0E3B247BD15A}"/>
                    </a:ext>
                  </a:extLst>
                </p:cNvPr>
                <p:cNvCxnSpPr>
                  <a:cxnSpLocks/>
                </p:cNvCxnSpPr>
                <p:nvPr/>
              </p:nvCxnSpPr>
              <p:spPr bwMode="auto">
                <a:xfrm flipH="1">
                  <a:off x="2727847" y="3394036"/>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26" name="Straight Connector 425">
                  <a:extLst>
                    <a:ext uri="{FF2B5EF4-FFF2-40B4-BE49-F238E27FC236}">
                      <a16:creationId xmlns:a16="http://schemas.microsoft.com/office/drawing/2014/main" id="{D59775DE-9C98-2811-B94E-DD96F92369EF}"/>
                    </a:ext>
                  </a:extLst>
                </p:cNvPr>
                <p:cNvCxnSpPr/>
                <p:nvPr/>
              </p:nvCxnSpPr>
              <p:spPr bwMode="auto">
                <a:xfrm>
                  <a:off x="2887979" y="3375096"/>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27" name="Straight Connector 426">
                  <a:extLst>
                    <a:ext uri="{FF2B5EF4-FFF2-40B4-BE49-F238E27FC236}">
                      <a16:creationId xmlns:a16="http://schemas.microsoft.com/office/drawing/2014/main" id="{753ADB7A-AE57-3CEF-5A57-C49A37CDD24C}"/>
                    </a:ext>
                  </a:extLst>
                </p:cNvPr>
                <p:cNvCxnSpPr/>
                <p:nvPr/>
              </p:nvCxnSpPr>
              <p:spPr bwMode="auto">
                <a:xfrm>
                  <a:off x="2665143" y="3151995"/>
                  <a:ext cx="0" cy="259080"/>
                </a:xfrm>
                <a:prstGeom prst="line">
                  <a:avLst/>
                </a:prstGeom>
                <a:noFill/>
                <a:ln w="38100" cap="flat" cmpd="sng" algn="ctr">
                  <a:solidFill>
                    <a:schemeClr val="tx1"/>
                  </a:solidFill>
                  <a:prstDash val="solid"/>
                  <a:round/>
                  <a:headEnd type="none" w="med" len="med"/>
                  <a:tailEnd type="none" w="med" len="med"/>
                </a:ln>
                <a:effectLst/>
              </p:spPr>
            </p:cxnSp>
            <p:sp>
              <p:nvSpPr>
                <p:cNvPr id="428" name="Oval 427">
                  <a:extLst>
                    <a:ext uri="{FF2B5EF4-FFF2-40B4-BE49-F238E27FC236}">
                      <a16:creationId xmlns:a16="http://schemas.microsoft.com/office/drawing/2014/main" id="{5E0CC8D6-74D0-3C9C-CCFF-6FCC711E3C3A}"/>
                    </a:ext>
                  </a:extLst>
                </p:cNvPr>
                <p:cNvSpPr/>
                <p:nvPr/>
              </p:nvSpPr>
              <p:spPr bwMode="auto">
                <a:xfrm>
                  <a:off x="2539373" y="3229093"/>
                  <a:ext cx="112386" cy="108021"/>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429" name="Straight Connector 428">
                  <a:extLst>
                    <a:ext uri="{FF2B5EF4-FFF2-40B4-BE49-F238E27FC236}">
                      <a16:creationId xmlns:a16="http://schemas.microsoft.com/office/drawing/2014/main" id="{3BC149DA-6769-B547-31A4-9BC01F04BFD7}"/>
                    </a:ext>
                  </a:extLst>
                </p:cNvPr>
                <p:cNvCxnSpPr>
                  <a:cxnSpLocks/>
                </p:cNvCxnSpPr>
                <p:nvPr/>
              </p:nvCxnSpPr>
              <p:spPr bwMode="auto">
                <a:xfrm flipH="1">
                  <a:off x="2381146" y="3281532"/>
                  <a:ext cx="158227" cy="0"/>
                </a:xfrm>
                <a:prstGeom prst="line">
                  <a:avLst/>
                </a:prstGeom>
                <a:noFill/>
                <a:ln w="38100" cap="flat" cmpd="sng" algn="ctr">
                  <a:solidFill>
                    <a:schemeClr val="tx1"/>
                  </a:solidFill>
                  <a:prstDash val="solid"/>
                  <a:round/>
                  <a:headEnd type="none" w="med" len="med"/>
                  <a:tailEnd type="none" w="med" len="med"/>
                </a:ln>
                <a:effectLst/>
              </p:spPr>
            </p:cxnSp>
          </p:grpSp>
          <p:grpSp>
            <p:nvGrpSpPr>
              <p:cNvPr id="413" name="Group 412">
                <a:extLst>
                  <a:ext uri="{FF2B5EF4-FFF2-40B4-BE49-F238E27FC236}">
                    <a16:creationId xmlns:a16="http://schemas.microsoft.com/office/drawing/2014/main" id="{2103560E-AFC2-99BA-BBF0-D1A131924753}"/>
                  </a:ext>
                </a:extLst>
              </p:cNvPr>
              <p:cNvGrpSpPr/>
              <p:nvPr/>
            </p:nvGrpSpPr>
            <p:grpSpPr>
              <a:xfrm>
                <a:off x="3862387" y="1373923"/>
                <a:ext cx="524762" cy="723336"/>
                <a:chOff x="2381146" y="2910840"/>
                <a:chExt cx="524762" cy="723336"/>
              </a:xfrm>
            </p:grpSpPr>
            <p:cxnSp>
              <p:nvCxnSpPr>
                <p:cNvPr id="414" name="Straight Connector 413">
                  <a:extLst>
                    <a:ext uri="{FF2B5EF4-FFF2-40B4-BE49-F238E27FC236}">
                      <a16:creationId xmlns:a16="http://schemas.microsoft.com/office/drawing/2014/main" id="{15A63042-8798-B072-A4DB-A1796DD23BFC}"/>
                    </a:ext>
                  </a:extLst>
                </p:cNvPr>
                <p:cNvCxnSpPr/>
                <p:nvPr/>
              </p:nvCxnSpPr>
              <p:spPr bwMode="auto">
                <a:xfrm>
                  <a:off x="2886075" y="291084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15" name="Straight Connector 414">
                  <a:extLst>
                    <a:ext uri="{FF2B5EF4-FFF2-40B4-BE49-F238E27FC236}">
                      <a16:creationId xmlns:a16="http://schemas.microsoft.com/office/drawing/2014/main" id="{9F77A8E2-FF04-4076-50BE-2AC1EBD0C332}"/>
                    </a:ext>
                  </a:extLst>
                </p:cNvPr>
                <p:cNvCxnSpPr>
                  <a:cxnSpLocks/>
                </p:cNvCxnSpPr>
                <p:nvPr/>
              </p:nvCxnSpPr>
              <p:spPr bwMode="auto">
                <a:xfrm flipH="1">
                  <a:off x="2747681" y="3171825"/>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16" name="Straight Connector 415">
                  <a:extLst>
                    <a:ext uri="{FF2B5EF4-FFF2-40B4-BE49-F238E27FC236}">
                      <a16:creationId xmlns:a16="http://schemas.microsoft.com/office/drawing/2014/main" id="{DFC9F080-A995-7C6F-12E2-F72E405A4814}"/>
                    </a:ext>
                  </a:extLst>
                </p:cNvPr>
                <p:cNvCxnSpPr/>
                <p:nvPr/>
              </p:nvCxnSpPr>
              <p:spPr bwMode="auto">
                <a:xfrm>
                  <a:off x="2742573" y="3151992"/>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17" name="Straight Connector 416">
                  <a:extLst>
                    <a:ext uri="{FF2B5EF4-FFF2-40B4-BE49-F238E27FC236}">
                      <a16:creationId xmlns:a16="http://schemas.microsoft.com/office/drawing/2014/main" id="{21B17A5E-096D-69B2-F9BA-70E043FE95F1}"/>
                    </a:ext>
                  </a:extLst>
                </p:cNvPr>
                <p:cNvCxnSpPr>
                  <a:cxnSpLocks/>
                </p:cNvCxnSpPr>
                <p:nvPr/>
              </p:nvCxnSpPr>
              <p:spPr bwMode="auto">
                <a:xfrm flipH="1">
                  <a:off x="2727847" y="3394036"/>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7B2AFF79-1E7D-3BEB-A9CB-759B3072AED3}"/>
                    </a:ext>
                  </a:extLst>
                </p:cNvPr>
                <p:cNvCxnSpPr/>
                <p:nvPr/>
              </p:nvCxnSpPr>
              <p:spPr bwMode="auto">
                <a:xfrm>
                  <a:off x="2887979" y="3375096"/>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419" name="Straight Connector 418">
                  <a:extLst>
                    <a:ext uri="{FF2B5EF4-FFF2-40B4-BE49-F238E27FC236}">
                      <a16:creationId xmlns:a16="http://schemas.microsoft.com/office/drawing/2014/main" id="{6B451078-531A-F9BB-DF85-30006BD6F28F}"/>
                    </a:ext>
                  </a:extLst>
                </p:cNvPr>
                <p:cNvCxnSpPr/>
                <p:nvPr/>
              </p:nvCxnSpPr>
              <p:spPr bwMode="auto">
                <a:xfrm>
                  <a:off x="2665143" y="3151995"/>
                  <a:ext cx="0" cy="259080"/>
                </a:xfrm>
                <a:prstGeom prst="line">
                  <a:avLst/>
                </a:prstGeom>
                <a:noFill/>
                <a:ln w="38100" cap="flat" cmpd="sng" algn="ctr">
                  <a:solidFill>
                    <a:schemeClr val="tx1"/>
                  </a:solidFill>
                  <a:prstDash val="solid"/>
                  <a:round/>
                  <a:headEnd type="none" w="med" len="med"/>
                  <a:tailEnd type="none" w="med" len="med"/>
                </a:ln>
                <a:effectLst/>
              </p:spPr>
            </p:cxnSp>
            <p:sp>
              <p:nvSpPr>
                <p:cNvPr id="420" name="Oval 419">
                  <a:extLst>
                    <a:ext uri="{FF2B5EF4-FFF2-40B4-BE49-F238E27FC236}">
                      <a16:creationId xmlns:a16="http://schemas.microsoft.com/office/drawing/2014/main" id="{FEA8BEE0-93B6-CA99-32B2-B9026A85E114}"/>
                    </a:ext>
                  </a:extLst>
                </p:cNvPr>
                <p:cNvSpPr/>
                <p:nvPr/>
              </p:nvSpPr>
              <p:spPr bwMode="auto">
                <a:xfrm>
                  <a:off x="2539373" y="3229093"/>
                  <a:ext cx="112386" cy="108021"/>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421" name="Straight Connector 420">
                  <a:extLst>
                    <a:ext uri="{FF2B5EF4-FFF2-40B4-BE49-F238E27FC236}">
                      <a16:creationId xmlns:a16="http://schemas.microsoft.com/office/drawing/2014/main" id="{F060444B-515B-E54D-0387-A8F2CCC94E15}"/>
                    </a:ext>
                  </a:extLst>
                </p:cNvPr>
                <p:cNvCxnSpPr>
                  <a:cxnSpLocks/>
                </p:cNvCxnSpPr>
                <p:nvPr/>
              </p:nvCxnSpPr>
              <p:spPr bwMode="auto">
                <a:xfrm flipH="1">
                  <a:off x="2381146" y="3281532"/>
                  <a:ext cx="158227" cy="0"/>
                </a:xfrm>
                <a:prstGeom prst="line">
                  <a:avLst/>
                </a:prstGeom>
                <a:noFill/>
                <a:ln w="38100" cap="flat" cmpd="sng" algn="ctr">
                  <a:solidFill>
                    <a:schemeClr val="tx1"/>
                  </a:solidFill>
                  <a:prstDash val="solid"/>
                  <a:round/>
                  <a:headEnd type="none" w="med" len="med"/>
                  <a:tailEnd type="none" w="med" len="med"/>
                </a:ln>
                <a:effectLst/>
              </p:spPr>
            </p:cxnSp>
          </p:grpSp>
        </p:grpSp>
        <p:cxnSp>
          <p:nvCxnSpPr>
            <p:cNvPr id="264" name="Straight Connector 263">
              <a:extLst>
                <a:ext uri="{FF2B5EF4-FFF2-40B4-BE49-F238E27FC236}">
                  <a16:creationId xmlns:a16="http://schemas.microsoft.com/office/drawing/2014/main" id="{FE9CA2C0-2223-A425-B6D4-91837F009337}"/>
                </a:ext>
              </a:extLst>
            </p:cNvPr>
            <p:cNvCxnSpPr>
              <a:cxnSpLocks/>
            </p:cNvCxnSpPr>
            <p:nvPr/>
          </p:nvCxnSpPr>
          <p:spPr bwMode="auto">
            <a:xfrm flipH="1">
              <a:off x="6955870" y="3426282"/>
              <a:ext cx="2985" cy="1886917"/>
            </a:xfrm>
            <a:prstGeom prst="line">
              <a:avLst/>
            </a:prstGeom>
            <a:noFill/>
            <a:ln w="38100" cap="flat" cmpd="sng" algn="ctr">
              <a:solidFill>
                <a:schemeClr val="tx1"/>
              </a:solidFill>
              <a:prstDash val="solid"/>
              <a:round/>
              <a:headEnd type="none" w="med" len="med"/>
              <a:tailEnd type="none" w="med" len="med"/>
            </a:ln>
            <a:effectLst/>
          </p:spPr>
        </p:cxnSp>
        <p:grpSp>
          <p:nvGrpSpPr>
            <p:cNvPr id="265" name="Group 264">
              <a:extLst>
                <a:ext uri="{FF2B5EF4-FFF2-40B4-BE49-F238E27FC236}">
                  <a16:creationId xmlns:a16="http://schemas.microsoft.com/office/drawing/2014/main" id="{4B6560AB-BF49-551A-AF4C-EAF5EFB20221}"/>
                </a:ext>
              </a:extLst>
            </p:cNvPr>
            <p:cNvGrpSpPr/>
            <p:nvPr/>
          </p:nvGrpSpPr>
          <p:grpSpPr>
            <a:xfrm>
              <a:off x="9548793" y="3511297"/>
              <a:ext cx="1542284" cy="1480263"/>
              <a:chOff x="5722813" y="2513939"/>
              <a:chExt cx="1542284" cy="1480263"/>
            </a:xfrm>
          </p:grpSpPr>
          <p:cxnSp>
            <p:nvCxnSpPr>
              <p:cNvPr id="383" name="Straight Connector 382">
                <a:extLst>
                  <a:ext uri="{FF2B5EF4-FFF2-40B4-BE49-F238E27FC236}">
                    <a16:creationId xmlns:a16="http://schemas.microsoft.com/office/drawing/2014/main" id="{F6FD303C-86D9-273B-1C6F-F1C70CDC833C}"/>
                  </a:ext>
                </a:extLst>
              </p:cNvPr>
              <p:cNvCxnSpPr>
                <a:cxnSpLocks/>
              </p:cNvCxnSpPr>
              <p:nvPr/>
            </p:nvCxnSpPr>
            <p:spPr bwMode="auto">
              <a:xfrm flipH="1">
                <a:off x="5864485" y="2513939"/>
                <a:ext cx="1260000" cy="0"/>
              </a:xfrm>
              <a:prstGeom prst="line">
                <a:avLst/>
              </a:prstGeom>
              <a:noFill/>
              <a:ln w="38100" cap="flat" cmpd="sng" algn="ctr">
                <a:solidFill>
                  <a:schemeClr val="tx1"/>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8521828D-FE24-95F1-E489-FE20D7B33C10}"/>
                  </a:ext>
                </a:extLst>
              </p:cNvPr>
              <p:cNvCxnSpPr>
                <a:cxnSpLocks/>
              </p:cNvCxnSpPr>
              <p:nvPr/>
            </p:nvCxnSpPr>
            <p:spPr bwMode="auto">
              <a:xfrm flipH="1" flipV="1">
                <a:off x="5883359" y="3994202"/>
                <a:ext cx="1260000" cy="0"/>
              </a:xfrm>
              <a:prstGeom prst="line">
                <a:avLst/>
              </a:prstGeom>
              <a:noFill/>
              <a:ln w="38100" cap="flat" cmpd="sng" algn="ctr">
                <a:solidFill>
                  <a:schemeClr val="tx1"/>
                </a:solidFill>
                <a:prstDash val="solid"/>
                <a:round/>
                <a:headEnd type="none" w="med" len="med"/>
                <a:tailEnd type="none" w="med" len="med"/>
              </a:ln>
              <a:effectLst/>
            </p:spPr>
          </p:cxnSp>
          <p:sp>
            <p:nvSpPr>
              <p:cNvPr id="385" name="TextBox 384">
                <a:extLst>
                  <a:ext uri="{FF2B5EF4-FFF2-40B4-BE49-F238E27FC236}">
                    <a16:creationId xmlns:a16="http://schemas.microsoft.com/office/drawing/2014/main" id="{FE409524-3AE0-08B7-E57B-C6E26B1E1666}"/>
                  </a:ext>
                </a:extLst>
              </p:cNvPr>
              <p:cNvSpPr txBox="1"/>
              <p:nvPr/>
            </p:nvSpPr>
            <p:spPr>
              <a:xfrm>
                <a:off x="6140587" y="2787497"/>
                <a:ext cx="763162" cy="369332"/>
              </a:xfrm>
              <a:prstGeom prst="rect">
                <a:avLst/>
              </a:prstGeom>
              <a:noFill/>
            </p:spPr>
            <p:txBody>
              <a:bodyPr wrap="square" rtlCol="0">
                <a:spAutoFit/>
              </a:bodyPr>
              <a:lstStyle/>
              <a:p>
                <a:pPr algn="ctr">
                  <a:buNone/>
                </a:pPr>
                <a:r>
                  <a:rPr lang="ca-ES" sz="2000" dirty="0">
                    <a:solidFill>
                      <a:srgbClr val="0070C0"/>
                    </a:solidFill>
                  </a:rPr>
                  <a:t>Chg</a:t>
                </a:r>
                <a:endParaRPr lang="ca-ES" sz="2800" dirty="0">
                  <a:solidFill>
                    <a:srgbClr val="0070C0"/>
                  </a:solidFill>
                </a:endParaRPr>
              </a:p>
            </p:txBody>
          </p:sp>
          <p:grpSp>
            <p:nvGrpSpPr>
              <p:cNvPr id="386" name="Group 385">
                <a:extLst>
                  <a:ext uri="{FF2B5EF4-FFF2-40B4-BE49-F238E27FC236}">
                    <a16:creationId xmlns:a16="http://schemas.microsoft.com/office/drawing/2014/main" id="{FA80FE1A-AC0A-57D0-7A87-B9E96F0A0721}"/>
                  </a:ext>
                </a:extLst>
              </p:cNvPr>
              <p:cNvGrpSpPr/>
              <p:nvPr/>
            </p:nvGrpSpPr>
            <p:grpSpPr>
              <a:xfrm>
                <a:off x="5722813" y="2518607"/>
                <a:ext cx="517849" cy="735733"/>
                <a:chOff x="5728909" y="3063183"/>
                <a:chExt cx="517849" cy="735733"/>
              </a:xfrm>
            </p:grpSpPr>
            <p:cxnSp>
              <p:nvCxnSpPr>
                <p:cNvPr id="407" name="Straight Connector 406">
                  <a:extLst>
                    <a:ext uri="{FF2B5EF4-FFF2-40B4-BE49-F238E27FC236}">
                      <a16:creationId xmlns:a16="http://schemas.microsoft.com/office/drawing/2014/main" id="{F3A8A0DF-186D-5264-7555-29E25084097E}"/>
                    </a:ext>
                  </a:extLst>
                </p:cNvPr>
                <p:cNvCxnSpPr/>
                <p:nvPr/>
              </p:nvCxnSpPr>
              <p:spPr bwMode="auto">
                <a:xfrm rot="10800000">
                  <a:off x="5872109" y="3063183"/>
                  <a:ext cx="0" cy="259080"/>
                </a:xfrm>
                <a:prstGeom prst="line">
                  <a:avLst/>
                </a:prstGeom>
                <a:noFill/>
                <a:ln w="38100" cap="flat" cmpd="sng" algn="ctr">
                  <a:solidFill>
                    <a:schemeClr val="tx1"/>
                  </a:solidFill>
                  <a:prstDash val="solid"/>
                  <a:round/>
                  <a:headEnd type="none" w="med" len="med"/>
                  <a:tailEnd type="oval" w="sm" len="sm"/>
                </a:ln>
                <a:effectLst/>
              </p:spPr>
            </p:cxnSp>
            <p:cxnSp>
              <p:nvCxnSpPr>
                <p:cNvPr id="408" name="Straight Connector 407">
                  <a:extLst>
                    <a:ext uri="{FF2B5EF4-FFF2-40B4-BE49-F238E27FC236}">
                      <a16:creationId xmlns:a16="http://schemas.microsoft.com/office/drawing/2014/main" id="{E7BAF7C2-B62F-2E77-0DC5-CC44AD9CD0A4}"/>
                    </a:ext>
                  </a:extLst>
                </p:cNvPr>
                <p:cNvCxnSpPr>
                  <a:cxnSpLocks/>
                </p:cNvCxnSpPr>
                <p:nvPr/>
              </p:nvCxnSpPr>
              <p:spPr bwMode="auto">
                <a:xfrm rot="10800000" flipH="1">
                  <a:off x="6088531" y="35310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CC7B6D4D-83FB-FA08-0906-9820E8C07BA8}"/>
                    </a:ext>
                  </a:extLst>
                </p:cNvPr>
                <p:cNvCxnSpPr>
                  <a:cxnSpLocks/>
                </p:cNvCxnSpPr>
                <p:nvPr/>
              </p:nvCxnSpPr>
              <p:spPr bwMode="auto">
                <a:xfrm flipH="1" flipV="1">
                  <a:off x="5869136" y="3309620"/>
                  <a:ext cx="230555" cy="227526"/>
                </a:xfrm>
                <a:prstGeom prst="line">
                  <a:avLst/>
                </a:prstGeom>
                <a:noFill/>
                <a:ln w="38100" cap="flat" cmpd="sng" algn="ctr">
                  <a:solidFill>
                    <a:schemeClr val="tx1"/>
                  </a:solidFill>
                  <a:prstDash val="solid"/>
                  <a:round/>
                  <a:headEnd type="none" w="med" len="med"/>
                  <a:tailEnd type="none" w="med" len="med"/>
                </a:ln>
                <a:effectLst/>
              </p:spPr>
            </p:cxnSp>
            <p:sp>
              <p:nvSpPr>
                <p:cNvPr id="410" name="Arc 409">
                  <a:extLst>
                    <a:ext uri="{FF2B5EF4-FFF2-40B4-BE49-F238E27FC236}">
                      <a16:creationId xmlns:a16="http://schemas.microsoft.com/office/drawing/2014/main" id="{BE8E8FC7-B60F-6F72-7D88-58FEC90DB311}"/>
                    </a:ext>
                  </a:extLst>
                </p:cNvPr>
                <p:cNvSpPr/>
                <p:nvPr/>
              </p:nvSpPr>
              <p:spPr bwMode="auto">
                <a:xfrm rot="3108855">
                  <a:off x="5778304" y="3140482"/>
                  <a:ext cx="272802" cy="371591"/>
                </a:xfrm>
                <a:prstGeom prst="arc">
                  <a:avLst>
                    <a:gd name="adj1" fmla="val 17176377"/>
                    <a:gd name="adj2" fmla="val 5122427"/>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411" name="Straight Connector 410">
                  <a:extLst>
                    <a:ext uri="{FF2B5EF4-FFF2-40B4-BE49-F238E27FC236}">
                      <a16:creationId xmlns:a16="http://schemas.microsoft.com/office/drawing/2014/main" id="{4CD55AD7-D5C3-1C5B-FD44-2D3EC45FA0CA}"/>
                    </a:ext>
                  </a:extLst>
                </p:cNvPr>
                <p:cNvCxnSpPr>
                  <a:cxnSpLocks/>
                </p:cNvCxnSpPr>
                <p:nvPr/>
              </p:nvCxnSpPr>
              <p:spPr bwMode="auto">
                <a:xfrm flipH="1">
                  <a:off x="5880867" y="3548732"/>
                  <a:ext cx="1525" cy="250184"/>
                </a:xfrm>
                <a:prstGeom prst="line">
                  <a:avLst/>
                </a:prstGeom>
                <a:noFill/>
                <a:ln w="38100" cap="flat" cmpd="sng" algn="ctr">
                  <a:solidFill>
                    <a:schemeClr val="tx1"/>
                  </a:solidFill>
                  <a:prstDash val="solid"/>
                  <a:round/>
                  <a:headEnd type="none" w="med" len="med"/>
                  <a:tailEnd type="oval" w="sm" len="sm"/>
                </a:ln>
                <a:effectLst/>
              </p:spPr>
            </p:cxnSp>
          </p:grpSp>
          <p:grpSp>
            <p:nvGrpSpPr>
              <p:cNvPr id="387" name="Group 386">
                <a:extLst>
                  <a:ext uri="{FF2B5EF4-FFF2-40B4-BE49-F238E27FC236}">
                    <a16:creationId xmlns:a16="http://schemas.microsoft.com/office/drawing/2014/main" id="{0BF9B163-53EA-1E7B-10FF-87AE9C7849E0}"/>
                  </a:ext>
                </a:extLst>
              </p:cNvPr>
              <p:cNvGrpSpPr/>
              <p:nvPr/>
            </p:nvGrpSpPr>
            <p:grpSpPr>
              <a:xfrm>
                <a:off x="5733974" y="3254375"/>
                <a:ext cx="517849" cy="735733"/>
                <a:chOff x="5728909" y="3063183"/>
                <a:chExt cx="517849" cy="735733"/>
              </a:xfrm>
            </p:grpSpPr>
            <p:cxnSp>
              <p:nvCxnSpPr>
                <p:cNvPr id="402" name="Straight Connector 401">
                  <a:extLst>
                    <a:ext uri="{FF2B5EF4-FFF2-40B4-BE49-F238E27FC236}">
                      <a16:creationId xmlns:a16="http://schemas.microsoft.com/office/drawing/2014/main" id="{7FB3B634-DAEB-4BD4-8254-B6ED4962CC13}"/>
                    </a:ext>
                  </a:extLst>
                </p:cNvPr>
                <p:cNvCxnSpPr/>
                <p:nvPr/>
              </p:nvCxnSpPr>
              <p:spPr bwMode="auto">
                <a:xfrm rot="10800000">
                  <a:off x="5872109" y="3063183"/>
                  <a:ext cx="0" cy="259080"/>
                </a:xfrm>
                <a:prstGeom prst="line">
                  <a:avLst/>
                </a:prstGeom>
                <a:noFill/>
                <a:ln w="38100" cap="flat" cmpd="sng" algn="ctr">
                  <a:solidFill>
                    <a:schemeClr val="tx1"/>
                  </a:solidFill>
                  <a:prstDash val="solid"/>
                  <a:round/>
                  <a:headEnd type="none" w="med" len="med"/>
                  <a:tailEnd type="oval" w="sm" len="sm"/>
                </a:ln>
                <a:effectLst/>
              </p:spPr>
            </p:cxnSp>
            <p:cxnSp>
              <p:nvCxnSpPr>
                <p:cNvPr id="403" name="Straight Connector 402">
                  <a:extLst>
                    <a:ext uri="{FF2B5EF4-FFF2-40B4-BE49-F238E27FC236}">
                      <a16:creationId xmlns:a16="http://schemas.microsoft.com/office/drawing/2014/main" id="{A0D4A8E1-290A-D26E-6694-5D88F494FDF5}"/>
                    </a:ext>
                  </a:extLst>
                </p:cNvPr>
                <p:cNvCxnSpPr>
                  <a:cxnSpLocks/>
                </p:cNvCxnSpPr>
                <p:nvPr/>
              </p:nvCxnSpPr>
              <p:spPr bwMode="auto">
                <a:xfrm rot="10800000" flipH="1">
                  <a:off x="6088531" y="35310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404" name="Straight Connector 403">
                  <a:extLst>
                    <a:ext uri="{FF2B5EF4-FFF2-40B4-BE49-F238E27FC236}">
                      <a16:creationId xmlns:a16="http://schemas.microsoft.com/office/drawing/2014/main" id="{03658F00-8E06-EE18-3284-C8571131DED8}"/>
                    </a:ext>
                  </a:extLst>
                </p:cNvPr>
                <p:cNvCxnSpPr>
                  <a:cxnSpLocks/>
                </p:cNvCxnSpPr>
                <p:nvPr/>
              </p:nvCxnSpPr>
              <p:spPr bwMode="auto">
                <a:xfrm flipH="1" flipV="1">
                  <a:off x="5869136" y="3309620"/>
                  <a:ext cx="230555" cy="227526"/>
                </a:xfrm>
                <a:prstGeom prst="line">
                  <a:avLst/>
                </a:prstGeom>
                <a:noFill/>
                <a:ln w="38100" cap="flat" cmpd="sng" algn="ctr">
                  <a:solidFill>
                    <a:schemeClr val="tx1"/>
                  </a:solidFill>
                  <a:prstDash val="solid"/>
                  <a:round/>
                  <a:headEnd type="none" w="med" len="med"/>
                  <a:tailEnd type="none" w="med" len="med"/>
                </a:ln>
                <a:effectLst/>
              </p:spPr>
            </p:cxnSp>
            <p:sp>
              <p:nvSpPr>
                <p:cNvPr id="405" name="Arc 404">
                  <a:extLst>
                    <a:ext uri="{FF2B5EF4-FFF2-40B4-BE49-F238E27FC236}">
                      <a16:creationId xmlns:a16="http://schemas.microsoft.com/office/drawing/2014/main" id="{5AC213DB-955D-310C-0A1C-44CD20CD34E4}"/>
                    </a:ext>
                  </a:extLst>
                </p:cNvPr>
                <p:cNvSpPr/>
                <p:nvPr/>
              </p:nvSpPr>
              <p:spPr bwMode="auto">
                <a:xfrm rot="3108855">
                  <a:off x="5778304" y="3140482"/>
                  <a:ext cx="272802" cy="371591"/>
                </a:xfrm>
                <a:prstGeom prst="arc">
                  <a:avLst>
                    <a:gd name="adj1" fmla="val 17176377"/>
                    <a:gd name="adj2" fmla="val 5122427"/>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406" name="Straight Connector 405">
                  <a:extLst>
                    <a:ext uri="{FF2B5EF4-FFF2-40B4-BE49-F238E27FC236}">
                      <a16:creationId xmlns:a16="http://schemas.microsoft.com/office/drawing/2014/main" id="{FF4D508C-B610-6CCD-F3E0-1CC5836EBC94}"/>
                    </a:ext>
                  </a:extLst>
                </p:cNvPr>
                <p:cNvCxnSpPr>
                  <a:cxnSpLocks/>
                </p:cNvCxnSpPr>
                <p:nvPr/>
              </p:nvCxnSpPr>
              <p:spPr bwMode="auto">
                <a:xfrm flipH="1">
                  <a:off x="5880867" y="3548732"/>
                  <a:ext cx="1525" cy="250184"/>
                </a:xfrm>
                <a:prstGeom prst="line">
                  <a:avLst/>
                </a:prstGeom>
                <a:noFill/>
                <a:ln w="38100" cap="flat" cmpd="sng" algn="ctr">
                  <a:solidFill>
                    <a:schemeClr val="tx1"/>
                  </a:solidFill>
                  <a:prstDash val="solid"/>
                  <a:round/>
                  <a:headEnd type="none" w="med" len="med"/>
                  <a:tailEnd type="oval" w="sm" len="sm"/>
                </a:ln>
                <a:effectLst/>
              </p:spPr>
            </p:cxnSp>
          </p:grpSp>
          <p:grpSp>
            <p:nvGrpSpPr>
              <p:cNvPr id="388" name="Group 387">
                <a:extLst>
                  <a:ext uri="{FF2B5EF4-FFF2-40B4-BE49-F238E27FC236}">
                    <a16:creationId xmlns:a16="http://schemas.microsoft.com/office/drawing/2014/main" id="{A4AAFDEA-8484-9C53-572B-863CB4D0E446}"/>
                  </a:ext>
                </a:extLst>
              </p:cNvPr>
              <p:cNvGrpSpPr/>
              <p:nvPr/>
            </p:nvGrpSpPr>
            <p:grpSpPr>
              <a:xfrm flipH="1">
                <a:off x="6804366" y="2518607"/>
                <a:ext cx="460731" cy="1471501"/>
                <a:chOff x="7137080" y="2524703"/>
                <a:chExt cx="529015" cy="1471501"/>
              </a:xfrm>
            </p:grpSpPr>
            <p:grpSp>
              <p:nvGrpSpPr>
                <p:cNvPr id="390" name="Group 389">
                  <a:extLst>
                    <a:ext uri="{FF2B5EF4-FFF2-40B4-BE49-F238E27FC236}">
                      <a16:creationId xmlns:a16="http://schemas.microsoft.com/office/drawing/2014/main" id="{59E309EB-A497-4F6A-C915-8B032860A6AF}"/>
                    </a:ext>
                  </a:extLst>
                </p:cNvPr>
                <p:cNvGrpSpPr/>
                <p:nvPr/>
              </p:nvGrpSpPr>
              <p:grpSpPr>
                <a:xfrm>
                  <a:off x="7137080" y="2524703"/>
                  <a:ext cx="517849" cy="735733"/>
                  <a:chOff x="5728909" y="3063183"/>
                  <a:chExt cx="517849" cy="735733"/>
                </a:xfrm>
              </p:grpSpPr>
              <p:cxnSp>
                <p:nvCxnSpPr>
                  <p:cNvPr id="397" name="Straight Connector 396">
                    <a:extLst>
                      <a:ext uri="{FF2B5EF4-FFF2-40B4-BE49-F238E27FC236}">
                        <a16:creationId xmlns:a16="http://schemas.microsoft.com/office/drawing/2014/main" id="{0F2FBCE6-FC18-940A-F1FD-D1CAE2ED4AD5}"/>
                      </a:ext>
                    </a:extLst>
                  </p:cNvPr>
                  <p:cNvCxnSpPr/>
                  <p:nvPr/>
                </p:nvCxnSpPr>
                <p:spPr bwMode="auto">
                  <a:xfrm rot="10800000">
                    <a:off x="5872109" y="3063183"/>
                    <a:ext cx="0" cy="259080"/>
                  </a:xfrm>
                  <a:prstGeom prst="line">
                    <a:avLst/>
                  </a:prstGeom>
                  <a:noFill/>
                  <a:ln w="38100" cap="flat" cmpd="sng" algn="ctr">
                    <a:solidFill>
                      <a:schemeClr val="tx1"/>
                    </a:solidFill>
                    <a:prstDash val="solid"/>
                    <a:round/>
                    <a:headEnd type="none" w="med" len="med"/>
                    <a:tailEnd type="oval" w="sm" len="sm"/>
                  </a:ln>
                  <a:effectLst/>
                </p:spPr>
              </p:cxnSp>
              <p:cxnSp>
                <p:nvCxnSpPr>
                  <p:cNvPr id="398" name="Straight Connector 397">
                    <a:extLst>
                      <a:ext uri="{FF2B5EF4-FFF2-40B4-BE49-F238E27FC236}">
                        <a16:creationId xmlns:a16="http://schemas.microsoft.com/office/drawing/2014/main" id="{6F787A79-9C1D-D183-8CDE-6398AC65163A}"/>
                      </a:ext>
                    </a:extLst>
                  </p:cNvPr>
                  <p:cNvCxnSpPr>
                    <a:cxnSpLocks/>
                  </p:cNvCxnSpPr>
                  <p:nvPr/>
                </p:nvCxnSpPr>
                <p:spPr bwMode="auto">
                  <a:xfrm rot="10800000" flipH="1">
                    <a:off x="6088531" y="35310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99" name="Straight Connector 398">
                    <a:extLst>
                      <a:ext uri="{FF2B5EF4-FFF2-40B4-BE49-F238E27FC236}">
                        <a16:creationId xmlns:a16="http://schemas.microsoft.com/office/drawing/2014/main" id="{CBBB0458-0C29-2431-94BC-76BF3351A6E1}"/>
                      </a:ext>
                    </a:extLst>
                  </p:cNvPr>
                  <p:cNvCxnSpPr>
                    <a:cxnSpLocks/>
                  </p:cNvCxnSpPr>
                  <p:nvPr/>
                </p:nvCxnSpPr>
                <p:spPr bwMode="auto">
                  <a:xfrm flipH="1" flipV="1">
                    <a:off x="5869136" y="3309620"/>
                    <a:ext cx="230555" cy="227526"/>
                  </a:xfrm>
                  <a:prstGeom prst="line">
                    <a:avLst/>
                  </a:prstGeom>
                  <a:noFill/>
                  <a:ln w="38100" cap="flat" cmpd="sng" algn="ctr">
                    <a:solidFill>
                      <a:schemeClr val="tx1"/>
                    </a:solidFill>
                    <a:prstDash val="solid"/>
                    <a:round/>
                    <a:headEnd type="none" w="med" len="med"/>
                    <a:tailEnd type="none" w="med" len="med"/>
                  </a:ln>
                  <a:effectLst/>
                </p:spPr>
              </p:cxnSp>
              <p:sp>
                <p:nvSpPr>
                  <p:cNvPr id="400" name="Arc 399">
                    <a:extLst>
                      <a:ext uri="{FF2B5EF4-FFF2-40B4-BE49-F238E27FC236}">
                        <a16:creationId xmlns:a16="http://schemas.microsoft.com/office/drawing/2014/main" id="{F11D5F7F-09EC-6180-D82A-257C9A6CC361}"/>
                      </a:ext>
                    </a:extLst>
                  </p:cNvPr>
                  <p:cNvSpPr/>
                  <p:nvPr/>
                </p:nvSpPr>
                <p:spPr bwMode="auto">
                  <a:xfrm rot="3108855">
                    <a:off x="5778304" y="3140482"/>
                    <a:ext cx="272802" cy="371591"/>
                  </a:xfrm>
                  <a:prstGeom prst="arc">
                    <a:avLst>
                      <a:gd name="adj1" fmla="val 17176377"/>
                      <a:gd name="adj2" fmla="val 5122427"/>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401" name="Straight Connector 400">
                    <a:extLst>
                      <a:ext uri="{FF2B5EF4-FFF2-40B4-BE49-F238E27FC236}">
                        <a16:creationId xmlns:a16="http://schemas.microsoft.com/office/drawing/2014/main" id="{EC28F5E8-C9FD-05EB-B464-2642EA2FE9F7}"/>
                      </a:ext>
                    </a:extLst>
                  </p:cNvPr>
                  <p:cNvCxnSpPr>
                    <a:cxnSpLocks/>
                  </p:cNvCxnSpPr>
                  <p:nvPr/>
                </p:nvCxnSpPr>
                <p:spPr bwMode="auto">
                  <a:xfrm flipH="1">
                    <a:off x="5880867" y="3548732"/>
                    <a:ext cx="1525" cy="250184"/>
                  </a:xfrm>
                  <a:prstGeom prst="line">
                    <a:avLst/>
                  </a:prstGeom>
                  <a:noFill/>
                  <a:ln w="38100" cap="flat" cmpd="sng" algn="ctr">
                    <a:solidFill>
                      <a:schemeClr val="tx1"/>
                    </a:solidFill>
                    <a:prstDash val="solid"/>
                    <a:round/>
                    <a:headEnd type="none" w="med" len="med"/>
                    <a:tailEnd type="oval" w="sm" len="sm"/>
                  </a:ln>
                  <a:effectLst/>
                </p:spPr>
              </p:cxnSp>
            </p:grpSp>
            <p:grpSp>
              <p:nvGrpSpPr>
                <p:cNvPr id="391" name="Group 390">
                  <a:extLst>
                    <a:ext uri="{FF2B5EF4-FFF2-40B4-BE49-F238E27FC236}">
                      <a16:creationId xmlns:a16="http://schemas.microsoft.com/office/drawing/2014/main" id="{D6B0A0D8-2D59-CA93-3F61-DA717E3BAC29}"/>
                    </a:ext>
                  </a:extLst>
                </p:cNvPr>
                <p:cNvGrpSpPr/>
                <p:nvPr/>
              </p:nvGrpSpPr>
              <p:grpSpPr>
                <a:xfrm>
                  <a:off x="7148246" y="3260471"/>
                  <a:ext cx="517849" cy="735733"/>
                  <a:chOff x="5728909" y="3063183"/>
                  <a:chExt cx="517849" cy="735733"/>
                </a:xfrm>
              </p:grpSpPr>
              <p:cxnSp>
                <p:nvCxnSpPr>
                  <p:cNvPr id="392" name="Straight Connector 391">
                    <a:extLst>
                      <a:ext uri="{FF2B5EF4-FFF2-40B4-BE49-F238E27FC236}">
                        <a16:creationId xmlns:a16="http://schemas.microsoft.com/office/drawing/2014/main" id="{5551966D-7BB7-CD18-519F-490C84A1C9DE}"/>
                      </a:ext>
                    </a:extLst>
                  </p:cNvPr>
                  <p:cNvCxnSpPr/>
                  <p:nvPr/>
                </p:nvCxnSpPr>
                <p:spPr bwMode="auto">
                  <a:xfrm rot="10800000">
                    <a:off x="5872109" y="3063183"/>
                    <a:ext cx="0" cy="259080"/>
                  </a:xfrm>
                  <a:prstGeom prst="line">
                    <a:avLst/>
                  </a:prstGeom>
                  <a:noFill/>
                  <a:ln w="38100" cap="flat" cmpd="sng" algn="ctr">
                    <a:solidFill>
                      <a:schemeClr val="tx1"/>
                    </a:solidFill>
                    <a:prstDash val="solid"/>
                    <a:round/>
                    <a:headEnd type="none" w="med" len="med"/>
                    <a:tailEnd type="oval" w="sm" len="sm"/>
                  </a:ln>
                  <a:effectLst/>
                </p:spPr>
              </p:cxnSp>
              <p:cxnSp>
                <p:nvCxnSpPr>
                  <p:cNvPr id="393" name="Straight Connector 392">
                    <a:extLst>
                      <a:ext uri="{FF2B5EF4-FFF2-40B4-BE49-F238E27FC236}">
                        <a16:creationId xmlns:a16="http://schemas.microsoft.com/office/drawing/2014/main" id="{9BB4CA70-7B71-4F8C-3D13-C35B52F532DD}"/>
                      </a:ext>
                    </a:extLst>
                  </p:cNvPr>
                  <p:cNvCxnSpPr>
                    <a:cxnSpLocks/>
                  </p:cNvCxnSpPr>
                  <p:nvPr/>
                </p:nvCxnSpPr>
                <p:spPr bwMode="auto">
                  <a:xfrm rot="10800000" flipH="1">
                    <a:off x="6088531" y="35310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64F461A8-8AEB-BC3A-D1D0-A7C51BB447AF}"/>
                      </a:ext>
                    </a:extLst>
                  </p:cNvPr>
                  <p:cNvCxnSpPr>
                    <a:cxnSpLocks/>
                  </p:cNvCxnSpPr>
                  <p:nvPr/>
                </p:nvCxnSpPr>
                <p:spPr bwMode="auto">
                  <a:xfrm flipH="1" flipV="1">
                    <a:off x="5869136" y="3309620"/>
                    <a:ext cx="230555" cy="227526"/>
                  </a:xfrm>
                  <a:prstGeom prst="line">
                    <a:avLst/>
                  </a:prstGeom>
                  <a:noFill/>
                  <a:ln w="38100" cap="flat" cmpd="sng" algn="ctr">
                    <a:solidFill>
                      <a:schemeClr val="tx1"/>
                    </a:solidFill>
                    <a:prstDash val="solid"/>
                    <a:round/>
                    <a:headEnd type="none" w="med" len="med"/>
                    <a:tailEnd type="none" w="med" len="med"/>
                  </a:ln>
                  <a:effectLst/>
                </p:spPr>
              </p:cxnSp>
              <p:sp>
                <p:nvSpPr>
                  <p:cNvPr id="395" name="Arc 394">
                    <a:extLst>
                      <a:ext uri="{FF2B5EF4-FFF2-40B4-BE49-F238E27FC236}">
                        <a16:creationId xmlns:a16="http://schemas.microsoft.com/office/drawing/2014/main" id="{90B8AA32-40BB-2206-66F5-1BCBA93E5455}"/>
                      </a:ext>
                    </a:extLst>
                  </p:cNvPr>
                  <p:cNvSpPr/>
                  <p:nvPr/>
                </p:nvSpPr>
                <p:spPr bwMode="auto">
                  <a:xfrm rot="3108855">
                    <a:off x="5778304" y="3140482"/>
                    <a:ext cx="272802" cy="371591"/>
                  </a:xfrm>
                  <a:prstGeom prst="arc">
                    <a:avLst>
                      <a:gd name="adj1" fmla="val 17176377"/>
                      <a:gd name="adj2" fmla="val 5122427"/>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396" name="Straight Connector 395">
                    <a:extLst>
                      <a:ext uri="{FF2B5EF4-FFF2-40B4-BE49-F238E27FC236}">
                        <a16:creationId xmlns:a16="http://schemas.microsoft.com/office/drawing/2014/main" id="{3B6D53AC-9938-AEE2-6012-5424240ACF64}"/>
                      </a:ext>
                    </a:extLst>
                  </p:cNvPr>
                  <p:cNvCxnSpPr>
                    <a:cxnSpLocks/>
                  </p:cNvCxnSpPr>
                  <p:nvPr/>
                </p:nvCxnSpPr>
                <p:spPr bwMode="auto">
                  <a:xfrm flipH="1">
                    <a:off x="5880867" y="3548732"/>
                    <a:ext cx="1525" cy="250184"/>
                  </a:xfrm>
                  <a:prstGeom prst="line">
                    <a:avLst/>
                  </a:prstGeom>
                  <a:noFill/>
                  <a:ln w="38100" cap="flat" cmpd="sng" algn="ctr">
                    <a:solidFill>
                      <a:schemeClr val="tx1"/>
                    </a:solidFill>
                    <a:prstDash val="solid"/>
                    <a:round/>
                    <a:headEnd type="none" w="med" len="med"/>
                    <a:tailEnd type="oval" w="sm" len="sm"/>
                  </a:ln>
                  <a:effectLst/>
                </p:spPr>
              </p:cxnSp>
            </p:grpSp>
          </p:grpSp>
          <p:sp>
            <p:nvSpPr>
              <p:cNvPr id="389" name="TextBox 388">
                <a:extLst>
                  <a:ext uri="{FF2B5EF4-FFF2-40B4-BE49-F238E27FC236}">
                    <a16:creationId xmlns:a16="http://schemas.microsoft.com/office/drawing/2014/main" id="{FFF73D06-0778-4A0A-BD80-1BC26A757AFB}"/>
                  </a:ext>
                </a:extLst>
              </p:cNvPr>
              <p:cNvSpPr txBox="1"/>
              <p:nvPr/>
            </p:nvSpPr>
            <p:spPr>
              <a:xfrm>
                <a:off x="6140587" y="3527044"/>
                <a:ext cx="763162" cy="369332"/>
              </a:xfrm>
              <a:prstGeom prst="rect">
                <a:avLst/>
              </a:prstGeom>
              <a:noFill/>
            </p:spPr>
            <p:txBody>
              <a:bodyPr wrap="square" rtlCol="0">
                <a:spAutoFit/>
              </a:bodyPr>
              <a:lstStyle/>
              <a:p>
                <a:pPr algn="ctr">
                  <a:buNone/>
                </a:pPr>
                <a:r>
                  <a:rPr lang="ca-ES" sz="2000" dirty="0">
                    <a:solidFill>
                      <a:srgbClr val="0070C0"/>
                    </a:solidFill>
                  </a:rPr>
                  <a:t>DCh</a:t>
                </a:r>
                <a:endParaRPr lang="ca-ES" sz="2800" dirty="0">
                  <a:solidFill>
                    <a:srgbClr val="0070C0"/>
                  </a:solidFill>
                </a:endParaRPr>
              </a:p>
            </p:txBody>
          </p:sp>
        </p:grpSp>
        <p:sp>
          <p:nvSpPr>
            <p:cNvPr id="266" name="TextBox 265">
              <a:extLst>
                <a:ext uri="{FF2B5EF4-FFF2-40B4-BE49-F238E27FC236}">
                  <a16:creationId xmlns:a16="http://schemas.microsoft.com/office/drawing/2014/main" id="{F9E46329-5922-EB63-BC80-F0191489500B}"/>
                </a:ext>
              </a:extLst>
            </p:cNvPr>
            <p:cNvSpPr txBox="1"/>
            <p:nvPr/>
          </p:nvSpPr>
          <p:spPr>
            <a:xfrm>
              <a:off x="5886818" y="6082684"/>
              <a:ext cx="763162" cy="369332"/>
            </a:xfrm>
            <a:prstGeom prst="rect">
              <a:avLst/>
            </a:prstGeom>
            <a:noFill/>
          </p:spPr>
          <p:txBody>
            <a:bodyPr wrap="square" rtlCol="0">
              <a:spAutoFit/>
            </a:bodyPr>
            <a:lstStyle/>
            <a:p>
              <a:pPr algn="ctr">
                <a:buNone/>
              </a:pPr>
              <a:r>
                <a:rPr lang="ca-ES" sz="2000" b="0" dirty="0">
                  <a:solidFill>
                    <a:srgbClr val="FF0000"/>
                  </a:solidFill>
                </a:rPr>
                <a:t>i_ref</a:t>
              </a:r>
              <a:endParaRPr lang="ca-ES" sz="2800" b="0" dirty="0">
                <a:solidFill>
                  <a:srgbClr val="FF0000"/>
                </a:solidFill>
              </a:endParaRPr>
            </a:p>
          </p:txBody>
        </p:sp>
        <p:sp>
          <p:nvSpPr>
            <p:cNvPr id="267" name="TextBox 266">
              <a:extLst>
                <a:ext uri="{FF2B5EF4-FFF2-40B4-BE49-F238E27FC236}">
                  <a16:creationId xmlns:a16="http://schemas.microsoft.com/office/drawing/2014/main" id="{60D8AA35-EEA8-9AAF-E37C-6EAA457123D0}"/>
                </a:ext>
              </a:extLst>
            </p:cNvPr>
            <p:cNvSpPr txBox="1"/>
            <p:nvPr/>
          </p:nvSpPr>
          <p:spPr>
            <a:xfrm>
              <a:off x="10063020" y="6082684"/>
              <a:ext cx="763162" cy="369332"/>
            </a:xfrm>
            <a:prstGeom prst="rect">
              <a:avLst/>
            </a:prstGeom>
            <a:noFill/>
          </p:spPr>
          <p:txBody>
            <a:bodyPr wrap="square" rtlCol="0">
              <a:spAutoFit/>
            </a:bodyPr>
            <a:lstStyle/>
            <a:p>
              <a:pPr algn="ctr">
                <a:buNone/>
              </a:pPr>
              <a:r>
                <a:rPr lang="ca-ES" sz="2000" b="0" dirty="0">
                  <a:solidFill>
                    <a:srgbClr val="FF0000"/>
                  </a:solidFill>
                </a:rPr>
                <a:t>i_ref</a:t>
              </a:r>
              <a:endParaRPr lang="ca-ES" sz="2800" b="0" dirty="0">
                <a:solidFill>
                  <a:srgbClr val="FF0000"/>
                </a:solidFill>
              </a:endParaRPr>
            </a:p>
          </p:txBody>
        </p:sp>
        <p:cxnSp>
          <p:nvCxnSpPr>
            <p:cNvPr id="268" name="Straight Connector 267">
              <a:extLst>
                <a:ext uri="{FF2B5EF4-FFF2-40B4-BE49-F238E27FC236}">
                  <a16:creationId xmlns:a16="http://schemas.microsoft.com/office/drawing/2014/main" id="{C8AEE695-3691-85A9-1CE4-C667FB4B3CC0}"/>
                </a:ext>
              </a:extLst>
            </p:cNvPr>
            <p:cNvCxnSpPr>
              <a:cxnSpLocks/>
            </p:cNvCxnSpPr>
            <p:nvPr/>
          </p:nvCxnSpPr>
          <p:spPr bwMode="auto">
            <a:xfrm flipH="1">
              <a:off x="6699453" y="2192771"/>
              <a:ext cx="504000" cy="0"/>
            </a:xfrm>
            <a:prstGeom prst="line">
              <a:avLst/>
            </a:prstGeom>
            <a:noFill/>
            <a:ln w="38100" cap="flat" cmpd="sng" algn="ctr">
              <a:solidFill>
                <a:schemeClr val="tx1"/>
              </a:solidFill>
              <a:prstDash val="solid"/>
              <a:round/>
              <a:headEnd type="none" w="med" len="med"/>
              <a:tailEnd type="none" w="med" len="med"/>
            </a:ln>
            <a:effectLst/>
          </p:spPr>
        </p:cxnSp>
        <p:grpSp>
          <p:nvGrpSpPr>
            <p:cNvPr id="269" name="Group 268">
              <a:extLst>
                <a:ext uri="{FF2B5EF4-FFF2-40B4-BE49-F238E27FC236}">
                  <a16:creationId xmlns:a16="http://schemas.microsoft.com/office/drawing/2014/main" id="{987071C6-0960-11E5-21A4-425C58ED9525}"/>
                </a:ext>
              </a:extLst>
            </p:cNvPr>
            <p:cNvGrpSpPr/>
            <p:nvPr/>
          </p:nvGrpSpPr>
          <p:grpSpPr>
            <a:xfrm>
              <a:off x="4726552" y="5273090"/>
              <a:ext cx="2239531" cy="675631"/>
              <a:chOff x="2135012" y="4042052"/>
              <a:chExt cx="2239531" cy="675631"/>
            </a:xfrm>
          </p:grpSpPr>
          <p:cxnSp>
            <p:nvCxnSpPr>
              <p:cNvPr id="374" name="Straight Connector 373">
                <a:extLst>
                  <a:ext uri="{FF2B5EF4-FFF2-40B4-BE49-F238E27FC236}">
                    <a16:creationId xmlns:a16="http://schemas.microsoft.com/office/drawing/2014/main" id="{68F914D7-1BC6-125A-1EDC-C6C7BB4DEA92}"/>
                  </a:ext>
                </a:extLst>
              </p:cNvPr>
              <p:cNvCxnSpPr>
                <a:cxnSpLocks/>
              </p:cNvCxnSpPr>
              <p:nvPr/>
            </p:nvCxnSpPr>
            <p:spPr bwMode="auto">
              <a:xfrm flipH="1">
                <a:off x="3000441" y="4700792"/>
                <a:ext cx="1374102" cy="0"/>
              </a:xfrm>
              <a:prstGeom prst="line">
                <a:avLst/>
              </a:prstGeom>
              <a:noFill/>
              <a:ln w="38100" cap="flat" cmpd="sng" algn="ctr">
                <a:solidFill>
                  <a:schemeClr val="tx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561F62F1-DCA2-96CB-2228-EBEBCA77FC38}"/>
                  </a:ext>
                </a:extLst>
              </p:cNvPr>
              <p:cNvCxnSpPr/>
              <p:nvPr/>
            </p:nvCxnSpPr>
            <p:spPr bwMode="auto">
              <a:xfrm>
                <a:off x="3005521" y="4458603"/>
                <a:ext cx="0" cy="259080"/>
              </a:xfrm>
              <a:prstGeom prst="line">
                <a:avLst/>
              </a:prstGeom>
              <a:noFill/>
              <a:ln w="38100" cap="flat" cmpd="sng" algn="ctr">
                <a:solidFill>
                  <a:schemeClr val="tx1"/>
                </a:solidFill>
                <a:prstDash val="solid"/>
                <a:round/>
                <a:headEnd type="none" w="med" len="med"/>
                <a:tailEnd type="none" w="med" len="med"/>
              </a:ln>
              <a:effectLst/>
            </p:spPr>
          </p:cxnSp>
          <p:grpSp>
            <p:nvGrpSpPr>
              <p:cNvPr id="376" name="Group 375">
                <a:extLst>
                  <a:ext uri="{FF2B5EF4-FFF2-40B4-BE49-F238E27FC236}">
                    <a16:creationId xmlns:a16="http://schemas.microsoft.com/office/drawing/2014/main" id="{B23F6FEF-42AC-09C7-565E-E9F88F37967F}"/>
                  </a:ext>
                </a:extLst>
              </p:cNvPr>
              <p:cNvGrpSpPr/>
              <p:nvPr/>
            </p:nvGrpSpPr>
            <p:grpSpPr>
              <a:xfrm>
                <a:off x="3000441" y="4075399"/>
                <a:ext cx="754782" cy="569992"/>
                <a:chOff x="2999756" y="4075399"/>
                <a:chExt cx="754782" cy="569992"/>
              </a:xfrm>
            </p:grpSpPr>
            <p:cxnSp>
              <p:nvCxnSpPr>
                <p:cNvPr id="378" name="Straight Connector 377">
                  <a:extLst>
                    <a:ext uri="{FF2B5EF4-FFF2-40B4-BE49-F238E27FC236}">
                      <a16:creationId xmlns:a16="http://schemas.microsoft.com/office/drawing/2014/main" id="{F59751F2-2323-EBD3-7D3C-C99C7826A83C}"/>
                    </a:ext>
                  </a:extLst>
                </p:cNvPr>
                <p:cNvCxnSpPr>
                  <a:cxnSpLocks/>
                </p:cNvCxnSpPr>
                <p:nvPr/>
              </p:nvCxnSpPr>
              <p:spPr bwMode="auto">
                <a:xfrm flipH="1">
                  <a:off x="2999756" y="4247210"/>
                  <a:ext cx="158227" cy="0"/>
                </a:xfrm>
                <a:prstGeom prst="line">
                  <a:avLst/>
                </a:prstGeom>
                <a:noFill/>
                <a:ln w="38100" cap="flat" cmpd="sng" algn="ctr">
                  <a:solidFill>
                    <a:schemeClr val="tx1"/>
                  </a:solidFill>
                  <a:prstDash val="solid"/>
                  <a:round/>
                  <a:headEnd type="none" w="med" len="med"/>
                  <a:tailEnd type="none" w="med" len="med"/>
                </a:ln>
                <a:effectLst/>
              </p:spPr>
            </p:cxnSp>
            <p:sp>
              <p:nvSpPr>
                <p:cNvPr id="379" name="Isosceles Triangle 378">
                  <a:extLst>
                    <a:ext uri="{FF2B5EF4-FFF2-40B4-BE49-F238E27FC236}">
                      <a16:creationId xmlns:a16="http://schemas.microsoft.com/office/drawing/2014/main" id="{B3AF5E46-065E-42BF-D8D2-A7BF5B736B0B}"/>
                    </a:ext>
                  </a:extLst>
                </p:cNvPr>
                <p:cNvSpPr/>
                <p:nvPr/>
              </p:nvSpPr>
              <p:spPr bwMode="auto">
                <a:xfrm rot="5400000">
                  <a:off x="3193800" y="4069617"/>
                  <a:ext cx="548194" cy="573283"/>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380" name="TextBox 379">
                  <a:extLst>
                    <a:ext uri="{FF2B5EF4-FFF2-40B4-BE49-F238E27FC236}">
                      <a16:creationId xmlns:a16="http://schemas.microsoft.com/office/drawing/2014/main" id="{460F9F8A-AE07-72F6-3160-C34DBB5B9D9D}"/>
                    </a:ext>
                  </a:extLst>
                </p:cNvPr>
                <p:cNvSpPr txBox="1"/>
                <p:nvPr/>
              </p:nvSpPr>
              <p:spPr>
                <a:xfrm>
                  <a:off x="3184045" y="407539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sp>
              <p:nvSpPr>
                <p:cNvPr id="381" name="TextBox 380">
                  <a:extLst>
                    <a:ext uri="{FF2B5EF4-FFF2-40B4-BE49-F238E27FC236}">
                      <a16:creationId xmlns:a16="http://schemas.microsoft.com/office/drawing/2014/main" id="{E9702384-EAA0-7BF2-57D4-835EA17008F3}"/>
                    </a:ext>
                  </a:extLst>
                </p:cNvPr>
                <p:cNvSpPr txBox="1"/>
                <p:nvPr/>
              </p:nvSpPr>
              <p:spPr>
                <a:xfrm>
                  <a:off x="3184045" y="427605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cxnSp>
              <p:nvCxnSpPr>
                <p:cNvPr id="382" name="Straight Connector 381">
                  <a:extLst>
                    <a:ext uri="{FF2B5EF4-FFF2-40B4-BE49-F238E27FC236}">
                      <a16:creationId xmlns:a16="http://schemas.microsoft.com/office/drawing/2014/main" id="{DFFA6613-2F1C-EB31-1D8D-DD6BB7A73538}"/>
                    </a:ext>
                  </a:extLst>
                </p:cNvPr>
                <p:cNvCxnSpPr>
                  <a:cxnSpLocks/>
                </p:cNvCxnSpPr>
                <p:nvPr/>
              </p:nvCxnSpPr>
              <p:spPr bwMode="auto">
                <a:xfrm flipH="1">
                  <a:off x="2999756" y="4475810"/>
                  <a:ext cx="158227" cy="0"/>
                </a:xfrm>
                <a:prstGeom prst="line">
                  <a:avLst/>
                </a:prstGeom>
                <a:noFill/>
                <a:ln w="38100" cap="flat" cmpd="sng" algn="ctr">
                  <a:solidFill>
                    <a:schemeClr val="tx1"/>
                  </a:solidFill>
                  <a:prstDash val="solid"/>
                  <a:round/>
                  <a:headEnd type="none" w="med" len="med"/>
                  <a:tailEnd type="none" w="med" len="med"/>
                </a:ln>
                <a:effectLst/>
              </p:spPr>
            </p:cxnSp>
          </p:grpSp>
          <p:sp>
            <p:nvSpPr>
              <p:cNvPr id="377" name="TextBox 376">
                <a:extLst>
                  <a:ext uri="{FF2B5EF4-FFF2-40B4-BE49-F238E27FC236}">
                    <a16:creationId xmlns:a16="http://schemas.microsoft.com/office/drawing/2014/main" id="{290D982C-126A-CEA3-2EE0-5A9652DEF815}"/>
                  </a:ext>
                </a:extLst>
              </p:cNvPr>
              <p:cNvSpPr txBox="1"/>
              <p:nvPr/>
            </p:nvSpPr>
            <p:spPr>
              <a:xfrm>
                <a:off x="2135012" y="4042052"/>
                <a:ext cx="901523" cy="369332"/>
              </a:xfrm>
              <a:prstGeom prst="rect">
                <a:avLst/>
              </a:prstGeom>
              <a:noFill/>
            </p:spPr>
            <p:txBody>
              <a:bodyPr wrap="square" rtlCol="0">
                <a:spAutoFit/>
              </a:bodyPr>
              <a:lstStyle/>
              <a:p>
                <a:pPr algn="ctr">
                  <a:buNone/>
                </a:pPr>
                <a:r>
                  <a:rPr lang="ca-ES" sz="2000" b="0" dirty="0">
                    <a:solidFill>
                      <a:schemeClr val="tx1"/>
                    </a:solidFill>
                  </a:rPr>
                  <a:t>vref_n</a:t>
                </a:r>
                <a:endParaRPr lang="ca-ES" sz="2800" b="0" dirty="0">
                  <a:solidFill>
                    <a:schemeClr val="tx1"/>
                  </a:solidFill>
                </a:endParaRPr>
              </a:p>
            </p:txBody>
          </p:sp>
        </p:grpSp>
        <p:grpSp>
          <p:nvGrpSpPr>
            <p:cNvPr id="270" name="Group 269">
              <a:extLst>
                <a:ext uri="{FF2B5EF4-FFF2-40B4-BE49-F238E27FC236}">
                  <a16:creationId xmlns:a16="http://schemas.microsoft.com/office/drawing/2014/main" id="{290448C9-039F-560B-FF4D-FDAA2E0D4C05}"/>
                </a:ext>
              </a:extLst>
            </p:cNvPr>
            <p:cNvGrpSpPr/>
            <p:nvPr/>
          </p:nvGrpSpPr>
          <p:grpSpPr>
            <a:xfrm flipH="1">
              <a:off x="9727947" y="5274000"/>
              <a:ext cx="2447401" cy="675631"/>
              <a:chOff x="2216660" y="4042052"/>
              <a:chExt cx="2157883" cy="675631"/>
            </a:xfrm>
          </p:grpSpPr>
          <p:cxnSp>
            <p:nvCxnSpPr>
              <p:cNvPr id="365" name="Straight Connector 364">
                <a:extLst>
                  <a:ext uri="{FF2B5EF4-FFF2-40B4-BE49-F238E27FC236}">
                    <a16:creationId xmlns:a16="http://schemas.microsoft.com/office/drawing/2014/main" id="{F8AB4CF6-119D-04FD-1069-4240CBDFE1A5}"/>
                  </a:ext>
                </a:extLst>
              </p:cNvPr>
              <p:cNvCxnSpPr>
                <a:cxnSpLocks/>
              </p:cNvCxnSpPr>
              <p:nvPr/>
            </p:nvCxnSpPr>
            <p:spPr bwMode="auto">
              <a:xfrm flipH="1">
                <a:off x="3000441" y="4700792"/>
                <a:ext cx="1374102" cy="0"/>
              </a:xfrm>
              <a:prstGeom prst="line">
                <a:avLst/>
              </a:prstGeom>
              <a:noFill/>
              <a:ln w="38100" cap="flat" cmpd="sng" algn="ctr">
                <a:solidFill>
                  <a:schemeClr val="tx1"/>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4A7C8F7A-2A6A-8F1F-F76E-B2BED3B0C508}"/>
                  </a:ext>
                </a:extLst>
              </p:cNvPr>
              <p:cNvCxnSpPr/>
              <p:nvPr/>
            </p:nvCxnSpPr>
            <p:spPr bwMode="auto">
              <a:xfrm>
                <a:off x="3005521" y="4458603"/>
                <a:ext cx="0" cy="259080"/>
              </a:xfrm>
              <a:prstGeom prst="line">
                <a:avLst/>
              </a:prstGeom>
              <a:noFill/>
              <a:ln w="38100" cap="flat" cmpd="sng" algn="ctr">
                <a:solidFill>
                  <a:schemeClr val="tx1"/>
                </a:solidFill>
                <a:prstDash val="solid"/>
                <a:round/>
                <a:headEnd type="none" w="med" len="med"/>
                <a:tailEnd type="none" w="med" len="med"/>
              </a:ln>
              <a:effectLst/>
            </p:spPr>
          </p:cxnSp>
          <p:grpSp>
            <p:nvGrpSpPr>
              <p:cNvPr id="367" name="Group 366">
                <a:extLst>
                  <a:ext uri="{FF2B5EF4-FFF2-40B4-BE49-F238E27FC236}">
                    <a16:creationId xmlns:a16="http://schemas.microsoft.com/office/drawing/2014/main" id="{7D1BF702-DFAB-077E-D85D-C328F4A7F545}"/>
                  </a:ext>
                </a:extLst>
              </p:cNvPr>
              <p:cNvGrpSpPr/>
              <p:nvPr/>
            </p:nvGrpSpPr>
            <p:grpSpPr>
              <a:xfrm>
                <a:off x="3000441" y="4075399"/>
                <a:ext cx="754782" cy="569992"/>
                <a:chOff x="2999756" y="4075399"/>
                <a:chExt cx="754782" cy="569992"/>
              </a:xfrm>
            </p:grpSpPr>
            <p:cxnSp>
              <p:nvCxnSpPr>
                <p:cNvPr id="369" name="Straight Connector 368">
                  <a:extLst>
                    <a:ext uri="{FF2B5EF4-FFF2-40B4-BE49-F238E27FC236}">
                      <a16:creationId xmlns:a16="http://schemas.microsoft.com/office/drawing/2014/main" id="{10D87590-464D-C6A8-C989-720D49F51071}"/>
                    </a:ext>
                  </a:extLst>
                </p:cNvPr>
                <p:cNvCxnSpPr>
                  <a:cxnSpLocks/>
                </p:cNvCxnSpPr>
                <p:nvPr/>
              </p:nvCxnSpPr>
              <p:spPr bwMode="auto">
                <a:xfrm flipH="1">
                  <a:off x="2999756" y="4247210"/>
                  <a:ext cx="158227" cy="0"/>
                </a:xfrm>
                <a:prstGeom prst="line">
                  <a:avLst/>
                </a:prstGeom>
                <a:noFill/>
                <a:ln w="38100" cap="flat" cmpd="sng" algn="ctr">
                  <a:solidFill>
                    <a:schemeClr val="tx1"/>
                  </a:solidFill>
                  <a:prstDash val="solid"/>
                  <a:round/>
                  <a:headEnd type="none" w="med" len="med"/>
                  <a:tailEnd type="none" w="med" len="med"/>
                </a:ln>
                <a:effectLst/>
              </p:spPr>
            </p:cxnSp>
            <p:sp>
              <p:nvSpPr>
                <p:cNvPr id="370" name="Isosceles Triangle 369">
                  <a:extLst>
                    <a:ext uri="{FF2B5EF4-FFF2-40B4-BE49-F238E27FC236}">
                      <a16:creationId xmlns:a16="http://schemas.microsoft.com/office/drawing/2014/main" id="{399A4A24-01C7-CEFF-42C7-13B49A095A9E}"/>
                    </a:ext>
                  </a:extLst>
                </p:cNvPr>
                <p:cNvSpPr/>
                <p:nvPr/>
              </p:nvSpPr>
              <p:spPr bwMode="auto">
                <a:xfrm rot="5400000">
                  <a:off x="3193800" y="4069617"/>
                  <a:ext cx="548194" cy="573283"/>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371" name="TextBox 370">
                  <a:extLst>
                    <a:ext uri="{FF2B5EF4-FFF2-40B4-BE49-F238E27FC236}">
                      <a16:creationId xmlns:a16="http://schemas.microsoft.com/office/drawing/2014/main" id="{496A006F-CE36-1510-D63F-B93F56A4F983}"/>
                    </a:ext>
                  </a:extLst>
                </p:cNvPr>
                <p:cNvSpPr txBox="1"/>
                <p:nvPr/>
              </p:nvSpPr>
              <p:spPr>
                <a:xfrm>
                  <a:off x="3184045" y="407539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sp>
              <p:nvSpPr>
                <p:cNvPr id="372" name="TextBox 371">
                  <a:extLst>
                    <a:ext uri="{FF2B5EF4-FFF2-40B4-BE49-F238E27FC236}">
                      <a16:creationId xmlns:a16="http://schemas.microsoft.com/office/drawing/2014/main" id="{8D92444E-368F-7951-5ABB-CC7E379F7B9A}"/>
                    </a:ext>
                  </a:extLst>
                </p:cNvPr>
                <p:cNvSpPr txBox="1"/>
                <p:nvPr/>
              </p:nvSpPr>
              <p:spPr>
                <a:xfrm>
                  <a:off x="3184045" y="427605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cxnSp>
              <p:nvCxnSpPr>
                <p:cNvPr id="373" name="Straight Connector 372">
                  <a:extLst>
                    <a:ext uri="{FF2B5EF4-FFF2-40B4-BE49-F238E27FC236}">
                      <a16:creationId xmlns:a16="http://schemas.microsoft.com/office/drawing/2014/main" id="{B996D602-22B4-AC84-93A3-5F6BB847839A}"/>
                    </a:ext>
                  </a:extLst>
                </p:cNvPr>
                <p:cNvCxnSpPr>
                  <a:cxnSpLocks/>
                </p:cNvCxnSpPr>
                <p:nvPr/>
              </p:nvCxnSpPr>
              <p:spPr bwMode="auto">
                <a:xfrm flipH="1">
                  <a:off x="2999756" y="4475810"/>
                  <a:ext cx="158227" cy="0"/>
                </a:xfrm>
                <a:prstGeom prst="line">
                  <a:avLst/>
                </a:prstGeom>
                <a:noFill/>
                <a:ln w="38100" cap="flat" cmpd="sng" algn="ctr">
                  <a:solidFill>
                    <a:schemeClr val="tx1"/>
                  </a:solidFill>
                  <a:prstDash val="solid"/>
                  <a:round/>
                  <a:headEnd type="none" w="med" len="med"/>
                  <a:tailEnd type="none" w="med" len="med"/>
                </a:ln>
                <a:effectLst/>
              </p:spPr>
            </p:cxnSp>
          </p:grpSp>
          <p:sp>
            <p:nvSpPr>
              <p:cNvPr id="368" name="TextBox 367">
                <a:extLst>
                  <a:ext uri="{FF2B5EF4-FFF2-40B4-BE49-F238E27FC236}">
                    <a16:creationId xmlns:a16="http://schemas.microsoft.com/office/drawing/2014/main" id="{A7980702-BB9C-846F-CA8B-0DC5A43CEBB5}"/>
                  </a:ext>
                </a:extLst>
              </p:cNvPr>
              <p:cNvSpPr txBox="1"/>
              <p:nvPr/>
            </p:nvSpPr>
            <p:spPr>
              <a:xfrm>
                <a:off x="2216660" y="4042052"/>
                <a:ext cx="901523" cy="369332"/>
              </a:xfrm>
              <a:prstGeom prst="rect">
                <a:avLst/>
              </a:prstGeom>
              <a:noFill/>
            </p:spPr>
            <p:txBody>
              <a:bodyPr wrap="square" rtlCol="0">
                <a:spAutoFit/>
              </a:bodyPr>
              <a:lstStyle/>
              <a:p>
                <a:pPr algn="ctr">
                  <a:buNone/>
                </a:pPr>
                <a:r>
                  <a:rPr lang="ca-ES" sz="2000" b="0" dirty="0">
                    <a:solidFill>
                      <a:schemeClr val="tx1"/>
                    </a:solidFill>
                  </a:rPr>
                  <a:t>vref_n</a:t>
                </a:r>
                <a:endParaRPr lang="ca-ES" sz="2800" b="0" dirty="0">
                  <a:solidFill>
                    <a:schemeClr val="tx1"/>
                  </a:solidFill>
                </a:endParaRPr>
              </a:p>
            </p:txBody>
          </p:sp>
        </p:grpSp>
        <p:grpSp>
          <p:nvGrpSpPr>
            <p:cNvPr id="271" name="Group 270">
              <a:extLst>
                <a:ext uri="{FF2B5EF4-FFF2-40B4-BE49-F238E27FC236}">
                  <a16:creationId xmlns:a16="http://schemas.microsoft.com/office/drawing/2014/main" id="{316A0E5B-FC64-C48A-C474-35F16CC0A6EF}"/>
                </a:ext>
              </a:extLst>
            </p:cNvPr>
            <p:cNvGrpSpPr/>
            <p:nvPr/>
          </p:nvGrpSpPr>
          <p:grpSpPr>
            <a:xfrm>
              <a:off x="6778612" y="6621150"/>
              <a:ext cx="360000" cy="151955"/>
              <a:chOff x="1530325" y="3733280"/>
              <a:chExt cx="360000" cy="151955"/>
            </a:xfrm>
          </p:grpSpPr>
          <p:cxnSp>
            <p:nvCxnSpPr>
              <p:cNvPr id="362" name="Straight Connector 361">
                <a:extLst>
                  <a:ext uri="{FF2B5EF4-FFF2-40B4-BE49-F238E27FC236}">
                    <a16:creationId xmlns:a16="http://schemas.microsoft.com/office/drawing/2014/main" id="{0B16B58F-25F8-CF3A-3687-4FCF0967651E}"/>
                  </a:ext>
                </a:extLst>
              </p:cNvPr>
              <p:cNvCxnSpPr>
                <a:cxnSpLocks/>
              </p:cNvCxnSpPr>
              <p:nvPr/>
            </p:nvCxnSpPr>
            <p:spPr bwMode="auto">
              <a:xfrm flipH="1">
                <a:off x="1530325" y="3733280"/>
                <a:ext cx="360000" cy="0"/>
              </a:xfrm>
              <a:prstGeom prst="line">
                <a:avLst/>
              </a:prstGeom>
              <a:noFill/>
              <a:ln w="38100" cap="flat" cmpd="sng" algn="ctr">
                <a:solidFill>
                  <a:schemeClr val="tx1"/>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760E407D-897B-26C2-4F9A-77CB728D7BD0}"/>
                  </a:ext>
                </a:extLst>
              </p:cNvPr>
              <p:cNvCxnSpPr>
                <a:cxnSpLocks/>
              </p:cNvCxnSpPr>
              <p:nvPr/>
            </p:nvCxnSpPr>
            <p:spPr bwMode="auto">
              <a:xfrm flipH="1">
                <a:off x="1601222" y="3812020"/>
                <a:ext cx="216000" cy="0"/>
              </a:xfrm>
              <a:prstGeom prst="line">
                <a:avLst/>
              </a:prstGeom>
              <a:noFill/>
              <a:ln w="38100" cap="flat" cmpd="sng" algn="ctr">
                <a:solidFill>
                  <a:schemeClr val="tx1"/>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EB865DD0-134D-8835-8CAE-663FC85A7629}"/>
                  </a:ext>
                </a:extLst>
              </p:cNvPr>
              <p:cNvCxnSpPr>
                <a:cxnSpLocks/>
              </p:cNvCxnSpPr>
              <p:nvPr/>
            </p:nvCxnSpPr>
            <p:spPr bwMode="auto">
              <a:xfrm flipH="1">
                <a:off x="1680913" y="3885235"/>
                <a:ext cx="72000" cy="0"/>
              </a:xfrm>
              <a:prstGeom prst="line">
                <a:avLst/>
              </a:prstGeom>
              <a:noFill/>
              <a:ln w="38100" cap="flat" cmpd="sng" algn="ctr">
                <a:solidFill>
                  <a:schemeClr val="tx1"/>
                </a:solidFill>
                <a:prstDash val="solid"/>
                <a:round/>
                <a:headEnd type="none" w="med" len="med"/>
                <a:tailEnd type="none" w="med" len="med"/>
              </a:ln>
              <a:effectLst/>
            </p:spPr>
          </p:cxnSp>
        </p:grpSp>
        <p:grpSp>
          <p:nvGrpSpPr>
            <p:cNvPr id="272" name="Group 271">
              <a:extLst>
                <a:ext uri="{FF2B5EF4-FFF2-40B4-BE49-F238E27FC236}">
                  <a16:creationId xmlns:a16="http://schemas.microsoft.com/office/drawing/2014/main" id="{30F82BFE-6F44-AAED-6A35-285532DE025F}"/>
                </a:ext>
              </a:extLst>
            </p:cNvPr>
            <p:cNvGrpSpPr/>
            <p:nvPr/>
          </p:nvGrpSpPr>
          <p:grpSpPr>
            <a:xfrm>
              <a:off x="9531972" y="6621150"/>
              <a:ext cx="360000" cy="151955"/>
              <a:chOff x="1530325" y="3733280"/>
              <a:chExt cx="360000" cy="151955"/>
            </a:xfrm>
          </p:grpSpPr>
          <p:cxnSp>
            <p:nvCxnSpPr>
              <p:cNvPr id="359" name="Straight Connector 358">
                <a:extLst>
                  <a:ext uri="{FF2B5EF4-FFF2-40B4-BE49-F238E27FC236}">
                    <a16:creationId xmlns:a16="http://schemas.microsoft.com/office/drawing/2014/main" id="{D64AEFA2-8773-9033-A5A7-A4109F7FD0E1}"/>
                  </a:ext>
                </a:extLst>
              </p:cNvPr>
              <p:cNvCxnSpPr>
                <a:cxnSpLocks/>
              </p:cNvCxnSpPr>
              <p:nvPr/>
            </p:nvCxnSpPr>
            <p:spPr bwMode="auto">
              <a:xfrm flipH="1">
                <a:off x="1530325" y="3733280"/>
                <a:ext cx="360000" cy="0"/>
              </a:xfrm>
              <a:prstGeom prst="line">
                <a:avLst/>
              </a:prstGeom>
              <a:noFill/>
              <a:ln w="38100" cap="flat" cmpd="sng" algn="ctr">
                <a:solidFill>
                  <a:schemeClr val="tx1"/>
                </a:solidFill>
                <a:prstDash val="solid"/>
                <a:round/>
                <a:headEnd type="none" w="med" len="med"/>
                <a:tailEnd type="none" w="med" len="med"/>
              </a:ln>
              <a:effectLst/>
            </p:spPr>
          </p:cxnSp>
          <p:cxnSp>
            <p:nvCxnSpPr>
              <p:cNvPr id="360" name="Straight Connector 359">
                <a:extLst>
                  <a:ext uri="{FF2B5EF4-FFF2-40B4-BE49-F238E27FC236}">
                    <a16:creationId xmlns:a16="http://schemas.microsoft.com/office/drawing/2014/main" id="{672E0D2D-C0BE-8038-BAA2-EDEF66E61010}"/>
                  </a:ext>
                </a:extLst>
              </p:cNvPr>
              <p:cNvCxnSpPr>
                <a:cxnSpLocks/>
              </p:cNvCxnSpPr>
              <p:nvPr/>
            </p:nvCxnSpPr>
            <p:spPr bwMode="auto">
              <a:xfrm flipH="1">
                <a:off x="1601222" y="3812020"/>
                <a:ext cx="216000" cy="0"/>
              </a:xfrm>
              <a:prstGeom prst="line">
                <a:avLst/>
              </a:prstGeom>
              <a:noFill/>
              <a:ln w="38100" cap="flat" cmpd="sng" algn="ctr">
                <a:solidFill>
                  <a:schemeClr val="tx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09EA8278-4A87-4427-68F3-6218D1FA2761}"/>
                  </a:ext>
                </a:extLst>
              </p:cNvPr>
              <p:cNvCxnSpPr>
                <a:cxnSpLocks/>
              </p:cNvCxnSpPr>
              <p:nvPr/>
            </p:nvCxnSpPr>
            <p:spPr bwMode="auto">
              <a:xfrm flipH="1">
                <a:off x="1680913" y="3885235"/>
                <a:ext cx="72000" cy="0"/>
              </a:xfrm>
              <a:prstGeom prst="line">
                <a:avLst/>
              </a:prstGeom>
              <a:noFill/>
              <a:ln w="38100" cap="flat" cmpd="sng" algn="ctr">
                <a:solidFill>
                  <a:schemeClr val="tx1"/>
                </a:solidFill>
                <a:prstDash val="solid"/>
                <a:round/>
                <a:headEnd type="none" w="med" len="med"/>
                <a:tailEnd type="none" w="med" len="med"/>
              </a:ln>
              <a:effectLst/>
            </p:spPr>
          </p:cxnSp>
        </p:grpSp>
        <p:grpSp>
          <p:nvGrpSpPr>
            <p:cNvPr id="273" name="Group 272">
              <a:extLst>
                <a:ext uri="{FF2B5EF4-FFF2-40B4-BE49-F238E27FC236}">
                  <a16:creationId xmlns:a16="http://schemas.microsoft.com/office/drawing/2014/main" id="{AF8C5961-D997-08F9-0C49-6202EBBE6521}"/>
                </a:ext>
              </a:extLst>
            </p:cNvPr>
            <p:cNvGrpSpPr/>
            <p:nvPr/>
          </p:nvGrpSpPr>
          <p:grpSpPr>
            <a:xfrm flipV="1">
              <a:off x="7614563" y="2787852"/>
              <a:ext cx="2088412" cy="649591"/>
              <a:chOff x="2180732" y="4069691"/>
              <a:chExt cx="2088412" cy="647992"/>
            </a:xfrm>
          </p:grpSpPr>
          <p:cxnSp>
            <p:nvCxnSpPr>
              <p:cNvPr id="350" name="Straight Connector 349">
                <a:extLst>
                  <a:ext uri="{FF2B5EF4-FFF2-40B4-BE49-F238E27FC236}">
                    <a16:creationId xmlns:a16="http://schemas.microsoft.com/office/drawing/2014/main" id="{B0B0B01F-BE2B-F9C7-ECAA-18A560C5D779}"/>
                  </a:ext>
                </a:extLst>
              </p:cNvPr>
              <p:cNvCxnSpPr>
                <a:cxnSpLocks/>
              </p:cNvCxnSpPr>
              <p:nvPr/>
            </p:nvCxnSpPr>
            <p:spPr bwMode="auto">
              <a:xfrm flipH="1">
                <a:off x="3000441" y="4698220"/>
                <a:ext cx="1268703" cy="0"/>
              </a:xfrm>
              <a:prstGeom prst="line">
                <a:avLst/>
              </a:prstGeom>
              <a:noFill/>
              <a:ln w="38100" cap="flat" cmpd="sng" algn="ctr">
                <a:solidFill>
                  <a:schemeClr val="tx1"/>
                </a:solidFill>
                <a:prstDash val="solid"/>
                <a:round/>
                <a:headEnd type="none" w="med" len="med"/>
                <a:tailEnd type="none" w="med" len="med"/>
              </a:ln>
              <a:effectLst/>
            </p:spPr>
          </p:cxnSp>
          <p:cxnSp>
            <p:nvCxnSpPr>
              <p:cNvPr id="351" name="Straight Connector 350">
                <a:extLst>
                  <a:ext uri="{FF2B5EF4-FFF2-40B4-BE49-F238E27FC236}">
                    <a16:creationId xmlns:a16="http://schemas.microsoft.com/office/drawing/2014/main" id="{C630FDA5-CD2C-530C-7751-011ECD53FE06}"/>
                  </a:ext>
                </a:extLst>
              </p:cNvPr>
              <p:cNvCxnSpPr/>
              <p:nvPr/>
            </p:nvCxnSpPr>
            <p:spPr bwMode="auto">
              <a:xfrm>
                <a:off x="3005521" y="4458603"/>
                <a:ext cx="0" cy="259080"/>
              </a:xfrm>
              <a:prstGeom prst="line">
                <a:avLst/>
              </a:prstGeom>
              <a:noFill/>
              <a:ln w="38100" cap="flat" cmpd="sng" algn="ctr">
                <a:solidFill>
                  <a:schemeClr val="tx1"/>
                </a:solidFill>
                <a:prstDash val="solid"/>
                <a:round/>
                <a:headEnd type="none" w="med" len="med"/>
                <a:tailEnd type="none" w="med" len="med"/>
              </a:ln>
              <a:effectLst/>
            </p:spPr>
          </p:cxnSp>
          <p:grpSp>
            <p:nvGrpSpPr>
              <p:cNvPr id="352" name="Group 351">
                <a:extLst>
                  <a:ext uri="{FF2B5EF4-FFF2-40B4-BE49-F238E27FC236}">
                    <a16:creationId xmlns:a16="http://schemas.microsoft.com/office/drawing/2014/main" id="{3FC51D5C-2E61-1743-CD7F-3BC5B3D2C471}"/>
                  </a:ext>
                </a:extLst>
              </p:cNvPr>
              <p:cNvGrpSpPr/>
              <p:nvPr/>
            </p:nvGrpSpPr>
            <p:grpSpPr>
              <a:xfrm>
                <a:off x="3000441" y="4075399"/>
                <a:ext cx="754782" cy="569992"/>
                <a:chOff x="2999756" y="4075399"/>
                <a:chExt cx="754782" cy="569992"/>
              </a:xfrm>
            </p:grpSpPr>
            <p:cxnSp>
              <p:nvCxnSpPr>
                <p:cNvPr id="354" name="Straight Connector 353">
                  <a:extLst>
                    <a:ext uri="{FF2B5EF4-FFF2-40B4-BE49-F238E27FC236}">
                      <a16:creationId xmlns:a16="http://schemas.microsoft.com/office/drawing/2014/main" id="{A9B0464F-8936-C5A7-F79C-888B72C418ED}"/>
                    </a:ext>
                  </a:extLst>
                </p:cNvPr>
                <p:cNvCxnSpPr>
                  <a:cxnSpLocks/>
                </p:cNvCxnSpPr>
                <p:nvPr/>
              </p:nvCxnSpPr>
              <p:spPr bwMode="auto">
                <a:xfrm flipH="1">
                  <a:off x="2999756" y="4247210"/>
                  <a:ext cx="158227" cy="0"/>
                </a:xfrm>
                <a:prstGeom prst="line">
                  <a:avLst/>
                </a:prstGeom>
                <a:noFill/>
                <a:ln w="38100" cap="flat" cmpd="sng" algn="ctr">
                  <a:solidFill>
                    <a:schemeClr val="tx1"/>
                  </a:solidFill>
                  <a:prstDash val="solid"/>
                  <a:round/>
                  <a:headEnd type="none" w="med" len="med"/>
                  <a:tailEnd type="none" w="med" len="med"/>
                </a:ln>
                <a:effectLst/>
              </p:spPr>
            </p:cxnSp>
            <p:sp>
              <p:nvSpPr>
                <p:cNvPr id="355" name="Isosceles Triangle 354">
                  <a:extLst>
                    <a:ext uri="{FF2B5EF4-FFF2-40B4-BE49-F238E27FC236}">
                      <a16:creationId xmlns:a16="http://schemas.microsoft.com/office/drawing/2014/main" id="{E7693BF3-4A18-FE79-E155-62E94F939FB3}"/>
                    </a:ext>
                  </a:extLst>
                </p:cNvPr>
                <p:cNvSpPr/>
                <p:nvPr/>
              </p:nvSpPr>
              <p:spPr bwMode="auto">
                <a:xfrm rot="5400000">
                  <a:off x="3193800" y="4069617"/>
                  <a:ext cx="548194" cy="573283"/>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356" name="TextBox 355">
                  <a:extLst>
                    <a:ext uri="{FF2B5EF4-FFF2-40B4-BE49-F238E27FC236}">
                      <a16:creationId xmlns:a16="http://schemas.microsoft.com/office/drawing/2014/main" id="{4D47190A-53DD-1F5C-A74A-FF1483CBDCAE}"/>
                    </a:ext>
                  </a:extLst>
                </p:cNvPr>
                <p:cNvSpPr txBox="1"/>
                <p:nvPr/>
              </p:nvSpPr>
              <p:spPr>
                <a:xfrm>
                  <a:off x="3184045" y="407539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sp>
              <p:nvSpPr>
                <p:cNvPr id="357" name="TextBox 356">
                  <a:extLst>
                    <a:ext uri="{FF2B5EF4-FFF2-40B4-BE49-F238E27FC236}">
                      <a16:creationId xmlns:a16="http://schemas.microsoft.com/office/drawing/2014/main" id="{65E84186-F7C7-A560-5764-1ABD553EA671}"/>
                    </a:ext>
                  </a:extLst>
                </p:cNvPr>
                <p:cNvSpPr txBox="1"/>
                <p:nvPr/>
              </p:nvSpPr>
              <p:spPr>
                <a:xfrm>
                  <a:off x="3184045" y="427605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cxnSp>
              <p:nvCxnSpPr>
                <p:cNvPr id="358" name="Straight Connector 357">
                  <a:extLst>
                    <a:ext uri="{FF2B5EF4-FFF2-40B4-BE49-F238E27FC236}">
                      <a16:creationId xmlns:a16="http://schemas.microsoft.com/office/drawing/2014/main" id="{D887BF7A-9332-1B95-F377-3998D24D9486}"/>
                    </a:ext>
                  </a:extLst>
                </p:cNvPr>
                <p:cNvCxnSpPr>
                  <a:cxnSpLocks/>
                </p:cNvCxnSpPr>
                <p:nvPr/>
              </p:nvCxnSpPr>
              <p:spPr bwMode="auto">
                <a:xfrm flipH="1">
                  <a:off x="2999756" y="4475810"/>
                  <a:ext cx="158227" cy="0"/>
                </a:xfrm>
                <a:prstGeom prst="line">
                  <a:avLst/>
                </a:prstGeom>
                <a:noFill/>
                <a:ln w="38100" cap="flat" cmpd="sng" algn="ctr">
                  <a:solidFill>
                    <a:schemeClr val="tx1"/>
                  </a:solidFill>
                  <a:prstDash val="solid"/>
                  <a:round/>
                  <a:headEnd type="none" w="med" len="med"/>
                  <a:tailEnd type="none" w="med" len="med"/>
                </a:ln>
                <a:effectLst/>
              </p:spPr>
            </p:cxnSp>
          </p:grpSp>
          <p:sp>
            <p:nvSpPr>
              <p:cNvPr id="353" name="TextBox 352">
                <a:extLst>
                  <a:ext uri="{FF2B5EF4-FFF2-40B4-BE49-F238E27FC236}">
                    <a16:creationId xmlns:a16="http://schemas.microsoft.com/office/drawing/2014/main" id="{219FD373-9A0D-7F3B-5ED4-F259249DEE45}"/>
                  </a:ext>
                </a:extLst>
              </p:cNvPr>
              <p:cNvSpPr txBox="1"/>
              <p:nvPr/>
            </p:nvSpPr>
            <p:spPr>
              <a:xfrm rot="10800000">
                <a:off x="2180732" y="4069691"/>
                <a:ext cx="901523" cy="369332"/>
              </a:xfrm>
              <a:prstGeom prst="rect">
                <a:avLst/>
              </a:prstGeom>
              <a:noFill/>
            </p:spPr>
            <p:txBody>
              <a:bodyPr wrap="square" rtlCol="0">
                <a:spAutoFit/>
              </a:bodyPr>
              <a:lstStyle/>
              <a:p>
                <a:pPr algn="ctr">
                  <a:buNone/>
                </a:pPr>
                <a:r>
                  <a:rPr lang="ca-ES" sz="2000" b="0" dirty="0">
                    <a:solidFill>
                      <a:schemeClr val="tx1"/>
                    </a:solidFill>
                  </a:rPr>
                  <a:t>vref_p</a:t>
                </a:r>
                <a:endParaRPr lang="ca-ES" sz="2800" b="0" dirty="0">
                  <a:solidFill>
                    <a:schemeClr val="tx1"/>
                  </a:solidFill>
                </a:endParaRPr>
              </a:p>
            </p:txBody>
          </p:sp>
        </p:grpSp>
        <p:grpSp>
          <p:nvGrpSpPr>
            <p:cNvPr id="274" name="Group 273">
              <a:extLst>
                <a:ext uri="{FF2B5EF4-FFF2-40B4-BE49-F238E27FC236}">
                  <a16:creationId xmlns:a16="http://schemas.microsoft.com/office/drawing/2014/main" id="{5192696D-FB62-C67C-DF0B-8C434EA4A8D9}"/>
                </a:ext>
              </a:extLst>
            </p:cNvPr>
            <p:cNvGrpSpPr/>
            <p:nvPr/>
          </p:nvGrpSpPr>
          <p:grpSpPr>
            <a:xfrm>
              <a:off x="6937942" y="2199178"/>
              <a:ext cx="2421476" cy="1324472"/>
              <a:chOff x="2822402" y="1161180"/>
              <a:chExt cx="2421476" cy="1324472"/>
            </a:xfrm>
          </p:grpSpPr>
          <p:grpSp>
            <p:nvGrpSpPr>
              <p:cNvPr id="328" name="Group 327">
                <a:extLst>
                  <a:ext uri="{FF2B5EF4-FFF2-40B4-BE49-F238E27FC236}">
                    <a16:creationId xmlns:a16="http://schemas.microsoft.com/office/drawing/2014/main" id="{EC958EF4-64FA-CEA4-AF46-57CAB5C944B5}"/>
                  </a:ext>
                </a:extLst>
              </p:cNvPr>
              <p:cNvGrpSpPr/>
              <p:nvPr/>
            </p:nvGrpSpPr>
            <p:grpSpPr>
              <a:xfrm rot="10800000">
                <a:off x="2822402" y="1161180"/>
                <a:ext cx="524765" cy="1324472"/>
                <a:chOff x="3862387" y="1373923"/>
                <a:chExt cx="524765" cy="1324472"/>
              </a:xfrm>
            </p:grpSpPr>
            <p:grpSp>
              <p:nvGrpSpPr>
                <p:cNvPr id="332" name="Group 331">
                  <a:extLst>
                    <a:ext uri="{FF2B5EF4-FFF2-40B4-BE49-F238E27FC236}">
                      <a16:creationId xmlns:a16="http://schemas.microsoft.com/office/drawing/2014/main" id="{461E77D3-9CD0-9540-5D64-7B6A527A4E02}"/>
                    </a:ext>
                  </a:extLst>
                </p:cNvPr>
                <p:cNvGrpSpPr/>
                <p:nvPr/>
              </p:nvGrpSpPr>
              <p:grpSpPr>
                <a:xfrm>
                  <a:off x="3862390" y="1975059"/>
                  <a:ext cx="524762" cy="723336"/>
                  <a:chOff x="2381146" y="2910840"/>
                  <a:chExt cx="524762" cy="723336"/>
                </a:xfrm>
              </p:grpSpPr>
              <p:cxnSp>
                <p:nvCxnSpPr>
                  <p:cNvPr id="342" name="Straight Connector 341">
                    <a:extLst>
                      <a:ext uri="{FF2B5EF4-FFF2-40B4-BE49-F238E27FC236}">
                        <a16:creationId xmlns:a16="http://schemas.microsoft.com/office/drawing/2014/main" id="{6E2CC44F-8CA9-7171-6326-F9BFEF4903C3}"/>
                      </a:ext>
                    </a:extLst>
                  </p:cNvPr>
                  <p:cNvCxnSpPr/>
                  <p:nvPr/>
                </p:nvCxnSpPr>
                <p:spPr bwMode="auto">
                  <a:xfrm>
                    <a:off x="2886075" y="291084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63490613-8129-71DF-FE4D-3203CCBAAB99}"/>
                      </a:ext>
                    </a:extLst>
                  </p:cNvPr>
                  <p:cNvCxnSpPr>
                    <a:cxnSpLocks/>
                  </p:cNvCxnSpPr>
                  <p:nvPr/>
                </p:nvCxnSpPr>
                <p:spPr bwMode="auto">
                  <a:xfrm flipH="1">
                    <a:off x="2747681" y="3171825"/>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44" name="Straight Connector 343">
                    <a:extLst>
                      <a:ext uri="{FF2B5EF4-FFF2-40B4-BE49-F238E27FC236}">
                        <a16:creationId xmlns:a16="http://schemas.microsoft.com/office/drawing/2014/main" id="{94DEE996-8288-658E-34FE-ED820DD87D80}"/>
                      </a:ext>
                    </a:extLst>
                  </p:cNvPr>
                  <p:cNvCxnSpPr/>
                  <p:nvPr/>
                </p:nvCxnSpPr>
                <p:spPr bwMode="auto">
                  <a:xfrm>
                    <a:off x="2742573" y="3151992"/>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0F128BAC-BC3B-B814-9259-9FF068238A9A}"/>
                      </a:ext>
                    </a:extLst>
                  </p:cNvPr>
                  <p:cNvCxnSpPr>
                    <a:cxnSpLocks/>
                  </p:cNvCxnSpPr>
                  <p:nvPr/>
                </p:nvCxnSpPr>
                <p:spPr bwMode="auto">
                  <a:xfrm flipH="1">
                    <a:off x="2727847" y="3394036"/>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0FAC80FB-9C41-2AA6-7874-A5387F501A2E}"/>
                      </a:ext>
                    </a:extLst>
                  </p:cNvPr>
                  <p:cNvCxnSpPr/>
                  <p:nvPr/>
                </p:nvCxnSpPr>
                <p:spPr bwMode="auto">
                  <a:xfrm>
                    <a:off x="2887979" y="3375096"/>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0C0CAC3D-4A0C-7493-D493-FA49E7B24099}"/>
                      </a:ext>
                    </a:extLst>
                  </p:cNvPr>
                  <p:cNvCxnSpPr/>
                  <p:nvPr/>
                </p:nvCxnSpPr>
                <p:spPr bwMode="auto">
                  <a:xfrm>
                    <a:off x="2665143" y="3151995"/>
                    <a:ext cx="0" cy="259080"/>
                  </a:xfrm>
                  <a:prstGeom prst="line">
                    <a:avLst/>
                  </a:prstGeom>
                  <a:noFill/>
                  <a:ln w="38100" cap="flat" cmpd="sng" algn="ctr">
                    <a:solidFill>
                      <a:schemeClr val="tx1"/>
                    </a:solidFill>
                    <a:prstDash val="solid"/>
                    <a:round/>
                    <a:headEnd type="none" w="med" len="med"/>
                    <a:tailEnd type="none" w="med" len="med"/>
                  </a:ln>
                  <a:effectLst/>
                </p:spPr>
              </p:cxnSp>
              <p:sp>
                <p:nvSpPr>
                  <p:cNvPr id="348" name="Oval 347">
                    <a:extLst>
                      <a:ext uri="{FF2B5EF4-FFF2-40B4-BE49-F238E27FC236}">
                        <a16:creationId xmlns:a16="http://schemas.microsoft.com/office/drawing/2014/main" id="{95E04674-4F59-EDC1-66B5-8DF05D5F77C6}"/>
                      </a:ext>
                    </a:extLst>
                  </p:cNvPr>
                  <p:cNvSpPr/>
                  <p:nvPr/>
                </p:nvSpPr>
                <p:spPr bwMode="auto">
                  <a:xfrm>
                    <a:off x="2539373" y="3229093"/>
                    <a:ext cx="112386" cy="108021"/>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349" name="Straight Connector 348">
                    <a:extLst>
                      <a:ext uri="{FF2B5EF4-FFF2-40B4-BE49-F238E27FC236}">
                        <a16:creationId xmlns:a16="http://schemas.microsoft.com/office/drawing/2014/main" id="{B1255B87-36AB-7F86-5AAB-76A6A535AF9B}"/>
                      </a:ext>
                    </a:extLst>
                  </p:cNvPr>
                  <p:cNvCxnSpPr>
                    <a:cxnSpLocks/>
                  </p:cNvCxnSpPr>
                  <p:nvPr/>
                </p:nvCxnSpPr>
                <p:spPr bwMode="auto">
                  <a:xfrm flipH="1">
                    <a:off x="2381146" y="3281532"/>
                    <a:ext cx="158227" cy="0"/>
                  </a:xfrm>
                  <a:prstGeom prst="line">
                    <a:avLst/>
                  </a:prstGeom>
                  <a:noFill/>
                  <a:ln w="38100" cap="flat" cmpd="sng" algn="ctr">
                    <a:solidFill>
                      <a:schemeClr val="tx1"/>
                    </a:solidFill>
                    <a:prstDash val="solid"/>
                    <a:round/>
                    <a:headEnd type="none" w="med" len="med"/>
                    <a:tailEnd type="none" w="med" len="med"/>
                  </a:ln>
                  <a:effectLst/>
                </p:spPr>
              </p:cxnSp>
            </p:grpSp>
            <p:grpSp>
              <p:nvGrpSpPr>
                <p:cNvPr id="333" name="Group 332">
                  <a:extLst>
                    <a:ext uri="{FF2B5EF4-FFF2-40B4-BE49-F238E27FC236}">
                      <a16:creationId xmlns:a16="http://schemas.microsoft.com/office/drawing/2014/main" id="{33C65D36-4013-A499-5119-74A126FF8717}"/>
                    </a:ext>
                  </a:extLst>
                </p:cNvPr>
                <p:cNvGrpSpPr/>
                <p:nvPr/>
              </p:nvGrpSpPr>
              <p:grpSpPr>
                <a:xfrm>
                  <a:off x="3862387" y="1373923"/>
                  <a:ext cx="524762" cy="723336"/>
                  <a:chOff x="2381146" y="2910840"/>
                  <a:chExt cx="524762" cy="723336"/>
                </a:xfrm>
              </p:grpSpPr>
              <p:cxnSp>
                <p:nvCxnSpPr>
                  <p:cNvPr id="334" name="Straight Connector 333">
                    <a:extLst>
                      <a:ext uri="{FF2B5EF4-FFF2-40B4-BE49-F238E27FC236}">
                        <a16:creationId xmlns:a16="http://schemas.microsoft.com/office/drawing/2014/main" id="{23CF28A3-E530-D491-19FB-B8371439A343}"/>
                      </a:ext>
                    </a:extLst>
                  </p:cNvPr>
                  <p:cNvCxnSpPr/>
                  <p:nvPr/>
                </p:nvCxnSpPr>
                <p:spPr bwMode="auto">
                  <a:xfrm>
                    <a:off x="2886075" y="291084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35" name="Straight Connector 334">
                    <a:extLst>
                      <a:ext uri="{FF2B5EF4-FFF2-40B4-BE49-F238E27FC236}">
                        <a16:creationId xmlns:a16="http://schemas.microsoft.com/office/drawing/2014/main" id="{F6B6DE53-149F-8702-87BC-6126EEE4CC8C}"/>
                      </a:ext>
                    </a:extLst>
                  </p:cNvPr>
                  <p:cNvCxnSpPr>
                    <a:cxnSpLocks/>
                  </p:cNvCxnSpPr>
                  <p:nvPr/>
                </p:nvCxnSpPr>
                <p:spPr bwMode="auto">
                  <a:xfrm flipH="1">
                    <a:off x="2747681" y="3171825"/>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36" name="Straight Connector 335">
                    <a:extLst>
                      <a:ext uri="{FF2B5EF4-FFF2-40B4-BE49-F238E27FC236}">
                        <a16:creationId xmlns:a16="http://schemas.microsoft.com/office/drawing/2014/main" id="{E54346E6-162D-1C40-D14F-DCDF96C5881A}"/>
                      </a:ext>
                    </a:extLst>
                  </p:cNvPr>
                  <p:cNvCxnSpPr/>
                  <p:nvPr/>
                </p:nvCxnSpPr>
                <p:spPr bwMode="auto">
                  <a:xfrm>
                    <a:off x="2742573" y="3151992"/>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F79402E2-F703-0CB0-7144-C5712B23DE38}"/>
                      </a:ext>
                    </a:extLst>
                  </p:cNvPr>
                  <p:cNvCxnSpPr>
                    <a:cxnSpLocks/>
                  </p:cNvCxnSpPr>
                  <p:nvPr/>
                </p:nvCxnSpPr>
                <p:spPr bwMode="auto">
                  <a:xfrm flipH="1">
                    <a:off x="2727847" y="3394036"/>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38" name="Straight Connector 337">
                    <a:extLst>
                      <a:ext uri="{FF2B5EF4-FFF2-40B4-BE49-F238E27FC236}">
                        <a16:creationId xmlns:a16="http://schemas.microsoft.com/office/drawing/2014/main" id="{B9381288-613C-38A3-1644-17830119A3C9}"/>
                      </a:ext>
                    </a:extLst>
                  </p:cNvPr>
                  <p:cNvCxnSpPr/>
                  <p:nvPr/>
                </p:nvCxnSpPr>
                <p:spPr bwMode="auto">
                  <a:xfrm>
                    <a:off x="2887979" y="3375096"/>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39" name="Straight Connector 338">
                    <a:extLst>
                      <a:ext uri="{FF2B5EF4-FFF2-40B4-BE49-F238E27FC236}">
                        <a16:creationId xmlns:a16="http://schemas.microsoft.com/office/drawing/2014/main" id="{BA92F273-6F1A-F8B0-7778-300F922AEEEC}"/>
                      </a:ext>
                    </a:extLst>
                  </p:cNvPr>
                  <p:cNvCxnSpPr/>
                  <p:nvPr/>
                </p:nvCxnSpPr>
                <p:spPr bwMode="auto">
                  <a:xfrm>
                    <a:off x="2665143" y="3151995"/>
                    <a:ext cx="0" cy="259080"/>
                  </a:xfrm>
                  <a:prstGeom prst="line">
                    <a:avLst/>
                  </a:prstGeom>
                  <a:noFill/>
                  <a:ln w="38100" cap="flat" cmpd="sng" algn="ctr">
                    <a:solidFill>
                      <a:schemeClr val="tx1"/>
                    </a:solidFill>
                    <a:prstDash val="solid"/>
                    <a:round/>
                    <a:headEnd type="none" w="med" len="med"/>
                    <a:tailEnd type="none" w="med" len="med"/>
                  </a:ln>
                  <a:effectLst/>
                </p:spPr>
              </p:cxnSp>
              <p:sp>
                <p:nvSpPr>
                  <p:cNvPr id="340" name="Oval 339">
                    <a:extLst>
                      <a:ext uri="{FF2B5EF4-FFF2-40B4-BE49-F238E27FC236}">
                        <a16:creationId xmlns:a16="http://schemas.microsoft.com/office/drawing/2014/main" id="{713C3B79-A33D-3658-4AF9-88FF1D803272}"/>
                      </a:ext>
                    </a:extLst>
                  </p:cNvPr>
                  <p:cNvSpPr/>
                  <p:nvPr/>
                </p:nvSpPr>
                <p:spPr bwMode="auto">
                  <a:xfrm>
                    <a:off x="2539373" y="3229093"/>
                    <a:ext cx="112386" cy="108021"/>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341" name="Straight Connector 340">
                    <a:extLst>
                      <a:ext uri="{FF2B5EF4-FFF2-40B4-BE49-F238E27FC236}">
                        <a16:creationId xmlns:a16="http://schemas.microsoft.com/office/drawing/2014/main" id="{6E99FE75-DF2E-5055-C9A0-37C0AF87E12E}"/>
                      </a:ext>
                    </a:extLst>
                  </p:cNvPr>
                  <p:cNvCxnSpPr>
                    <a:cxnSpLocks/>
                  </p:cNvCxnSpPr>
                  <p:nvPr/>
                </p:nvCxnSpPr>
                <p:spPr bwMode="auto">
                  <a:xfrm flipH="1">
                    <a:off x="2381146" y="3281532"/>
                    <a:ext cx="158227" cy="0"/>
                  </a:xfrm>
                  <a:prstGeom prst="line">
                    <a:avLst/>
                  </a:prstGeom>
                  <a:noFill/>
                  <a:ln w="38100" cap="flat" cmpd="sng" algn="ctr">
                    <a:solidFill>
                      <a:schemeClr val="tx1"/>
                    </a:solidFill>
                    <a:prstDash val="solid"/>
                    <a:round/>
                    <a:headEnd type="none" w="med" len="med"/>
                    <a:tailEnd type="none" w="med" len="med"/>
                  </a:ln>
                  <a:effectLst/>
                </p:spPr>
              </p:cxnSp>
            </p:grpSp>
          </p:grpSp>
          <p:cxnSp>
            <p:nvCxnSpPr>
              <p:cNvPr id="329" name="Straight Connector 328">
                <a:extLst>
                  <a:ext uri="{FF2B5EF4-FFF2-40B4-BE49-F238E27FC236}">
                    <a16:creationId xmlns:a16="http://schemas.microsoft.com/office/drawing/2014/main" id="{ED0CD96F-1E02-711C-5D4E-FA18B900261E}"/>
                  </a:ext>
                </a:extLst>
              </p:cNvPr>
              <p:cNvCxnSpPr>
                <a:cxnSpLocks/>
              </p:cNvCxnSpPr>
              <p:nvPr/>
            </p:nvCxnSpPr>
            <p:spPr bwMode="auto">
              <a:xfrm>
                <a:off x="3365452" y="1492532"/>
                <a:ext cx="0" cy="619200"/>
              </a:xfrm>
              <a:prstGeom prst="line">
                <a:avLst/>
              </a:prstGeom>
              <a:noFill/>
              <a:ln w="38100" cap="flat" cmpd="sng" algn="ctr">
                <a:solidFill>
                  <a:schemeClr val="tx1"/>
                </a:solidFill>
                <a:prstDash val="solid"/>
                <a:round/>
                <a:headEnd type="none" w="med" len="med"/>
                <a:tailEnd type="oval" w="med" len="med"/>
              </a:ln>
              <a:effectLst/>
            </p:spPr>
          </p:cxnSp>
          <p:cxnSp>
            <p:nvCxnSpPr>
              <p:cNvPr id="330" name="Straight Connector 274">
                <a:extLst>
                  <a:ext uri="{FF2B5EF4-FFF2-40B4-BE49-F238E27FC236}">
                    <a16:creationId xmlns:a16="http://schemas.microsoft.com/office/drawing/2014/main" id="{D88EB33E-A503-7A77-CAC0-B97FED166772}"/>
                  </a:ext>
                </a:extLst>
              </p:cNvPr>
              <p:cNvCxnSpPr>
                <a:cxnSpLocks/>
              </p:cNvCxnSpPr>
              <p:nvPr/>
            </p:nvCxnSpPr>
            <p:spPr bwMode="auto">
              <a:xfrm rot="10800000" flipV="1">
                <a:off x="2850544" y="2111731"/>
                <a:ext cx="514909" cy="373921"/>
              </a:xfrm>
              <a:prstGeom prst="bentConnector3">
                <a:avLst>
                  <a:gd name="adj1" fmla="val 671"/>
                </a:avLst>
              </a:prstGeom>
              <a:noFill/>
              <a:ln w="38100" cap="flat" cmpd="sng" algn="ctr">
                <a:solidFill>
                  <a:schemeClr val="tx1"/>
                </a:solidFill>
                <a:prstDash val="solid"/>
                <a:round/>
                <a:headEnd type="none" w="med" len="med"/>
                <a:tailEnd type="oval" w="med" len="med"/>
              </a:ln>
              <a:effectLst/>
            </p:spPr>
          </p:cxnSp>
          <p:cxnSp>
            <p:nvCxnSpPr>
              <p:cNvPr id="331" name="Straight Connector 330">
                <a:extLst>
                  <a:ext uri="{FF2B5EF4-FFF2-40B4-BE49-F238E27FC236}">
                    <a16:creationId xmlns:a16="http://schemas.microsoft.com/office/drawing/2014/main" id="{A93F5E44-13FE-0DC7-85F1-7F02A5B0217E}"/>
                  </a:ext>
                </a:extLst>
              </p:cNvPr>
              <p:cNvCxnSpPr>
                <a:cxnSpLocks/>
                <a:stCxn id="420" idx="2"/>
              </p:cNvCxnSpPr>
              <p:nvPr/>
            </p:nvCxnSpPr>
            <p:spPr bwMode="auto">
              <a:xfrm flipH="1">
                <a:off x="3357324" y="1513523"/>
                <a:ext cx="1886554" cy="301"/>
              </a:xfrm>
              <a:prstGeom prst="line">
                <a:avLst/>
              </a:prstGeom>
              <a:noFill/>
              <a:ln w="38100" cap="flat" cmpd="sng" algn="ctr">
                <a:solidFill>
                  <a:schemeClr val="tx1"/>
                </a:solidFill>
                <a:prstDash val="solid"/>
                <a:round/>
                <a:headEnd type="none" w="med" len="med"/>
                <a:tailEnd type="oval" w="med" len="med"/>
              </a:ln>
              <a:effectLst/>
            </p:spPr>
          </p:cxnSp>
        </p:grpSp>
        <p:sp>
          <p:nvSpPr>
            <p:cNvPr id="275" name="TextBox 274">
              <a:extLst>
                <a:ext uri="{FF2B5EF4-FFF2-40B4-BE49-F238E27FC236}">
                  <a16:creationId xmlns:a16="http://schemas.microsoft.com/office/drawing/2014/main" id="{7E60E3B5-4821-225C-7A85-6E06AFDB021D}"/>
                </a:ext>
              </a:extLst>
            </p:cNvPr>
            <p:cNvSpPr txBox="1"/>
            <p:nvPr/>
          </p:nvSpPr>
          <p:spPr>
            <a:xfrm rot="10800000" flipV="1">
              <a:off x="6090400" y="2685518"/>
              <a:ext cx="901523" cy="370243"/>
            </a:xfrm>
            <a:prstGeom prst="rect">
              <a:avLst/>
            </a:prstGeom>
            <a:noFill/>
          </p:spPr>
          <p:txBody>
            <a:bodyPr wrap="square" rtlCol="0">
              <a:spAutoFit/>
            </a:bodyPr>
            <a:lstStyle/>
            <a:p>
              <a:pPr algn="ctr">
                <a:buNone/>
              </a:pPr>
              <a:r>
                <a:rPr lang="ca-ES" sz="2000" b="0" dirty="0">
                  <a:solidFill>
                    <a:schemeClr val="tx1"/>
                  </a:solidFill>
                </a:rPr>
                <a:t>vref_p</a:t>
              </a:r>
              <a:endParaRPr lang="ca-ES" sz="2800" b="0" dirty="0">
                <a:solidFill>
                  <a:schemeClr val="tx1"/>
                </a:solidFill>
              </a:endParaRPr>
            </a:p>
          </p:txBody>
        </p:sp>
        <p:cxnSp>
          <p:nvCxnSpPr>
            <p:cNvPr id="276" name="Straight Connector 275">
              <a:extLst>
                <a:ext uri="{FF2B5EF4-FFF2-40B4-BE49-F238E27FC236}">
                  <a16:creationId xmlns:a16="http://schemas.microsoft.com/office/drawing/2014/main" id="{4BC4C317-2976-771B-682D-C28A65221EF1}"/>
                </a:ext>
              </a:extLst>
            </p:cNvPr>
            <p:cNvCxnSpPr>
              <a:cxnSpLocks/>
            </p:cNvCxnSpPr>
            <p:nvPr/>
          </p:nvCxnSpPr>
          <p:spPr bwMode="auto">
            <a:xfrm flipH="1">
              <a:off x="9447733" y="2192771"/>
              <a:ext cx="504000" cy="0"/>
            </a:xfrm>
            <a:prstGeom prst="line">
              <a:avLst/>
            </a:prstGeom>
            <a:noFill/>
            <a:ln w="38100" cap="flat" cmpd="sng" algn="ctr">
              <a:solidFill>
                <a:schemeClr val="tx1"/>
              </a:solidFill>
              <a:prstDash val="solid"/>
              <a:round/>
              <a:headEnd type="none" w="med" len="med"/>
              <a:tailEnd type="none" w="med" len="med"/>
            </a:ln>
            <a:effectLst/>
          </p:spPr>
        </p:cxnSp>
        <p:grpSp>
          <p:nvGrpSpPr>
            <p:cNvPr id="277" name="Group 276">
              <a:extLst>
                <a:ext uri="{FF2B5EF4-FFF2-40B4-BE49-F238E27FC236}">
                  <a16:creationId xmlns:a16="http://schemas.microsoft.com/office/drawing/2014/main" id="{433A12D0-A555-CA67-95C4-3E2DDEA847AA}"/>
                </a:ext>
              </a:extLst>
            </p:cNvPr>
            <p:cNvGrpSpPr/>
            <p:nvPr/>
          </p:nvGrpSpPr>
          <p:grpSpPr>
            <a:xfrm>
              <a:off x="4583267" y="2175857"/>
              <a:ext cx="1659161" cy="2866321"/>
              <a:chOff x="671053" y="1864299"/>
              <a:chExt cx="1659161" cy="2866321"/>
            </a:xfrm>
          </p:grpSpPr>
          <p:grpSp>
            <p:nvGrpSpPr>
              <p:cNvPr id="293" name="Group 292">
                <a:extLst>
                  <a:ext uri="{FF2B5EF4-FFF2-40B4-BE49-F238E27FC236}">
                    <a16:creationId xmlns:a16="http://schemas.microsoft.com/office/drawing/2014/main" id="{1673DE6C-495C-F480-8F47-9431EBC4AC56}"/>
                  </a:ext>
                </a:extLst>
              </p:cNvPr>
              <p:cNvGrpSpPr/>
              <p:nvPr/>
            </p:nvGrpSpPr>
            <p:grpSpPr>
              <a:xfrm rot="10800000">
                <a:off x="1192576" y="3239349"/>
                <a:ext cx="910453" cy="1328439"/>
                <a:chOff x="5754569" y="2500468"/>
                <a:chExt cx="910453" cy="1328439"/>
              </a:xfrm>
            </p:grpSpPr>
            <p:grpSp>
              <p:nvGrpSpPr>
                <p:cNvPr id="312" name="Group 311">
                  <a:extLst>
                    <a:ext uri="{FF2B5EF4-FFF2-40B4-BE49-F238E27FC236}">
                      <a16:creationId xmlns:a16="http://schemas.microsoft.com/office/drawing/2014/main" id="{0C37CB2A-9669-FDC9-E33D-1D851B683CDC}"/>
                    </a:ext>
                  </a:extLst>
                </p:cNvPr>
                <p:cNvGrpSpPr/>
                <p:nvPr/>
              </p:nvGrpSpPr>
              <p:grpSpPr>
                <a:xfrm>
                  <a:off x="5754569" y="3105571"/>
                  <a:ext cx="910453" cy="723336"/>
                  <a:chOff x="2570765" y="3072765"/>
                  <a:chExt cx="910453" cy="723336"/>
                </a:xfrm>
              </p:grpSpPr>
              <p:cxnSp>
                <p:nvCxnSpPr>
                  <p:cNvPr id="321" name="Straight Connector 320">
                    <a:extLst>
                      <a:ext uri="{FF2B5EF4-FFF2-40B4-BE49-F238E27FC236}">
                        <a16:creationId xmlns:a16="http://schemas.microsoft.com/office/drawing/2014/main" id="{5E305EC0-709C-663A-B2C3-3DC4A4C986DD}"/>
                      </a:ext>
                    </a:extLst>
                  </p:cNvPr>
                  <p:cNvCxnSpPr/>
                  <p:nvPr/>
                </p:nvCxnSpPr>
                <p:spPr bwMode="auto">
                  <a:xfrm>
                    <a:off x="3461385" y="3072765"/>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1E485421-E638-2C6C-3855-A2070D2A125C}"/>
                      </a:ext>
                    </a:extLst>
                  </p:cNvPr>
                  <p:cNvCxnSpPr>
                    <a:cxnSpLocks/>
                  </p:cNvCxnSpPr>
                  <p:nvPr/>
                </p:nvCxnSpPr>
                <p:spPr bwMode="auto">
                  <a:xfrm flipH="1">
                    <a:off x="3322991" y="33337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23" name="Straight Connector 322">
                    <a:extLst>
                      <a:ext uri="{FF2B5EF4-FFF2-40B4-BE49-F238E27FC236}">
                        <a16:creationId xmlns:a16="http://schemas.microsoft.com/office/drawing/2014/main" id="{C32FBA63-A29C-1FBD-DBDE-30E02FE890FB}"/>
                      </a:ext>
                    </a:extLst>
                  </p:cNvPr>
                  <p:cNvCxnSpPr/>
                  <p:nvPr/>
                </p:nvCxnSpPr>
                <p:spPr bwMode="auto">
                  <a:xfrm>
                    <a:off x="3317883" y="3313917"/>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24" name="Straight Connector 323">
                    <a:extLst>
                      <a:ext uri="{FF2B5EF4-FFF2-40B4-BE49-F238E27FC236}">
                        <a16:creationId xmlns:a16="http://schemas.microsoft.com/office/drawing/2014/main" id="{D94003B4-1357-962E-C159-DC5057333D8D}"/>
                      </a:ext>
                    </a:extLst>
                  </p:cNvPr>
                  <p:cNvCxnSpPr>
                    <a:cxnSpLocks/>
                  </p:cNvCxnSpPr>
                  <p:nvPr/>
                </p:nvCxnSpPr>
                <p:spPr bwMode="auto">
                  <a:xfrm flipH="1">
                    <a:off x="3303157" y="3555961"/>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39F7F196-8670-337B-34C4-8C3725A48436}"/>
                      </a:ext>
                    </a:extLst>
                  </p:cNvPr>
                  <p:cNvCxnSpPr/>
                  <p:nvPr/>
                </p:nvCxnSpPr>
                <p:spPr bwMode="auto">
                  <a:xfrm>
                    <a:off x="3463289" y="3537021"/>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26" name="Straight Connector 325">
                    <a:extLst>
                      <a:ext uri="{FF2B5EF4-FFF2-40B4-BE49-F238E27FC236}">
                        <a16:creationId xmlns:a16="http://schemas.microsoft.com/office/drawing/2014/main" id="{29EFE13F-F429-12F0-B953-05BB99E744CB}"/>
                      </a:ext>
                    </a:extLst>
                  </p:cNvPr>
                  <p:cNvCxnSpPr/>
                  <p:nvPr/>
                </p:nvCxnSpPr>
                <p:spPr bwMode="auto">
                  <a:xfrm>
                    <a:off x="3240453" y="331392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27" name="Straight Connector 326">
                    <a:extLst>
                      <a:ext uri="{FF2B5EF4-FFF2-40B4-BE49-F238E27FC236}">
                        <a16:creationId xmlns:a16="http://schemas.microsoft.com/office/drawing/2014/main" id="{3547C12E-5395-6A8A-A4FB-F7AF40EA860B}"/>
                      </a:ext>
                    </a:extLst>
                  </p:cNvPr>
                  <p:cNvCxnSpPr>
                    <a:cxnSpLocks/>
                  </p:cNvCxnSpPr>
                  <p:nvPr/>
                </p:nvCxnSpPr>
                <p:spPr bwMode="auto">
                  <a:xfrm rot="10800000">
                    <a:off x="2570765" y="3443457"/>
                    <a:ext cx="669689" cy="0"/>
                  </a:xfrm>
                  <a:prstGeom prst="line">
                    <a:avLst/>
                  </a:prstGeom>
                  <a:noFill/>
                  <a:ln w="38100" cap="flat" cmpd="sng" algn="ctr">
                    <a:solidFill>
                      <a:schemeClr val="tx1"/>
                    </a:solidFill>
                    <a:prstDash val="solid"/>
                    <a:round/>
                    <a:headEnd type="none" w="med" len="med"/>
                    <a:tailEnd type="none" w="med" len="med"/>
                  </a:ln>
                  <a:effectLst/>
                </p:spPr>
              </p:cxnSp>
            </p:grpSp>
            <p:grpSp>
              <p:nvGrpSpPr>
                <p:cNvPr id="313" name="Group 312">
                  <a:extLst>
                    <a:ext uri="{FF2B5EF4-FFF2-40B4-BE49-F238E27FC236}">
                      <a16:creationId xmlns:a16="http://schemas.microsoft.com/office/drawing/2014/main" id="{E99ED2DF-7095-9085-4E98-622595E9D681}"/>
                    </a:ext>
                  </a:extLst>
                </p:cNvPr>
                <p:cNvGrpSpPr/>
                <p:nvPr/>
              </p:nvGrpSpPr>
              <p:grpSpPr>
                <a:xfrm>
                  <a:off x="5761658" y="2500468"/>
                  <a:ext cx="903364" cy="723336"/>
                  <a:chOff x="2577854" y="3072765"/>
                  <a:chExt cx="903364" cy="723336"/>
                </a:xfrm>
              </p:grpSpPr>
              <p:cxnSp>
                <p:nvCxnSpPr>
                  <p:cNvPr id="314" name="Straight Connector 313">
                    <a:extLst>
                      <a:ext uri="{FF2B5EF4-FFF2-40B4-BE49-F238E27FC236}">
                        <a16:creationId xmlns:a16="http://schemas.microsoft.com/office/drawing/2014/main" id="{4B0410F5-1B1E-89AC-F133-1E9531CDBF74}"/>
                      </a:ext>
                    </a:extLst>
                  </p:cNvPr>
                  <p:cNvCxnSpPr/>
                  <p:nvPr/>
                </p:nvCxnSpPr>
                <p:spPr bwMode="auto">
                  <a:xfrm>
                    <a:off x="3461385" y="3072765"/>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A606097D-7C9B-D28D-06AC-FA78E9167FE4}"/>
                      </a:ext>
                    </a:extLst>
                  </p:cNvPr>
                  <p:cNvCxnSpPr>
                    <a:cxnSpLocks/>
                  </p:cNvCxnSpPr>
                  <p:nvPr/>
                </p:nvCxnSpPr>
                <p:spPr bwMode="auto">
                  <a:xfrm flipH="1">
                    <a:off x="3322991" y="3333750"/>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74887A7F-2FB5-A828-078E-9DE7AA2E436D}"/>
                      </a:ext>
                    </a:extLst>
                  </p:cNvPr>
                  <p:cNvCxnSpPr/>
                  <p:nvPr/>
                </p:nvCxnSpPr>
                <p:spPr bwMode="auto">
                  <a:xfrm>
                    <a:off x="3317883" y="3313917"/>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D5D566AE-888C-3135-1BB3-4F7A44AADE65}"/>
                      </a:ext>
                    </a:extLst>
                  </p:cNvPr>
                  <p:cNvCxnSpPr>
                    <a:cxnSpLocks/>
                  </p:cNvCxnSpPr>
                  <p:nvPr/>
                </p:nvCxnSpPr>
                <p:spPr bwMode="auto">
                  <a:xfrm flipH="1">
                    <a:off x="3303157" y="3555961"/>
                    <a:ext cx="158227" cy="0"/>
                  </a:xfrm>
                  <a:prstGeom prst="line">
                    <a:avLst/>
                  </a:prstGeom>
                  <a:noFill/>
                  <a:ln w="38100" cap="flat" cmpd="sng" algn="ctr">
                    <a:solidFill>
                      <a:schemeClr val="tx1"/>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4A2F15FD-91FE-A5CD-715F-345F3DC9010D}"/>
                      </a:ext>
                    </a:extLst>
                  </p:cNvPr>
                  <p:cNvCxnSpPr/>
                  <p:nvPr/>
                </p:nvCxnSpPr>
                <p:spPr bwMode="auto">
                  <a:xfrm>
                    <a:off x="3463289" y="3537021"/>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1C7A1231-B376-29F0-5764-81EFA483AEA2}"/>
                      </a:ext>
                    </a:extLst>
                  </p:cNvPr>
                  <p:cNvCxnSpPr/>
                  <p:nvPr/>
                </p:nvCxnSpPr>
                <p:spPr bwMode="auto">
                  <a:xfrm>
                    <a:off x="3240453" y="3313920"/>
                    <a:ext cx="0" cy="259080"/>
                  </a:xfrm>
                  <a:prstGeom prst="line">
                    <a:avLst/>
                  </a:prstGeom>
                  <a:noFill/>
                  <a:ln w="38100" cap="flat" cmpd="sng" algn="ctr">
                    <a:solidFill>
                      <a:schemeClr val="tx1"/>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16E7BB86-330C-7CF4-10A8-2476DB1F65E0}"/>
                      </a:ext>
                    </a:extLst>
                  </p:cNvPr>
                  <p:cNvCxnSpPr>
                    <a:cxnSpLocks/>
                  </p:cNvCxnSpPr>
                  <p:nvPr/>
                </p:nvCxnSpPr>
                <p:spPr bwMode="auto">
                  <a:xfrm rot="10800000">
                    <a:off x="2577854" y="3443457"/>
                    <a:ext cx="662600" cy="0"/>
                  </a:xfrm>
                  <a:prstGeom prst="line">
                    <a:avLst/>
                  </a:prstGeom>
                  <a:noFill/>
                  <a:ln w="38100" cap="flat" cmpd="sng" algn="ctr">
                    <a:solidFill>
                      <a:schemeClr val="tx1"/>
                    </a:solidFill>
                    <a:prstDash val="solid"/>
                    <a:round/>
                    <a:headEnd type="none" w="med" len="med"/>
                    <a:tailEnd type="none" w="med" len="med"/>
                  </a:ln>
                  <a:effectLst/>
                </p:spPr>
              </p:cxnSp>
            </p:grpSp>
          </p:grpSp>
          <p:grpSp>
            <p:nvGrpSpPr>
              <p:cNvPr id="294" name="Group 293">
                <a:extLst>
                  <a:ext uri="{FF2B5EF4-FFF2-40B4-BE49-F238E27FC236}">
                    <a16:creationId xmlns:a16="http://schemas.microsoft.com/office/drawing/2014/main" id="{AD186838-A9CC-C9B7-F5F8-5ECD9B4C5A54}"/>
                  </a:ext>
                </a:extLst>
              </p:cNvPr>
              <p:cNvGrpSpPr/>
              <p:nvPr/>
            </p:nvGrpSpPr>
            <p:grpSpPr>
              <a:xfrm>
                <a:off x="671053" y="1864299"/>
                <a:ext cx="1659161" cy="1432102"/>
                <a:chOff x="965500" y="1864299"/>
                <a:chExt cx="1659161" cy="1432102"/>
              </a:xfrm>
            </p:grpSpPr>
            <p:cxnSp>
              <p:nvCxnSpPr>
                <p:cNvPr id="302" name="Straight Connector 301">
                  <a:extLst>
                    <a:ext uri="{FF2B5EF4-FFF2-40B4-BE49-F238E27FC236}">
                      <a16:creationId xmlns:a16="http://schemas.microsoft.com/office/drawing/2014/main" id="{F1258FE7-8201-751F-46FA-C6C7A14F6243}"/>
                    </a:ext>
                  </a:extLst>
                </p:cNvPr>
                <p:cNvCxnSpPr>
                  <a:cxnSpLocks/>
                </p:cNvCxnSpPr>
                <p:nvPr/>
              </p:nvCxnSpPr>
              <p:spPr bwMode="auto">
                <a:xfrm>
                  <a:off x="1503523" y="2473574"/>
                  <a:ext cx="0" cy="360000"/>
                </a:xfrm>
                <a:prstGeom prst="line">
                  <a:avLst/>
                </a:prstGeom>
                <a:noFill/>
                <a:ln w="38100" cap="flat" cmpd="sng" algn="ctr">
                  <a:solidFill>
                    <a:schemeClr val="tx1"/>
                  </a:solidFill>
                  <a:prstDash val="solid"/>
                  <a:round/>
                  <a:headEnd type="none" w="med" len="med"/>
                  <a:tailEnd type="arrow" w="med" len="med"/>
                </a:ln>
                <a:effectLst/>
              </p:spPr>
            </p:cxnSp>
            <p:sp>
              <p:nvSpPr>
                <p:cNvPr id="303" name="Oval 302">
                  <a:extLst>
                    <a:ext uri="{FF2B5EF4-FFF2-40B4-BE49-F238E27FC236}">
                      <a16:creationId xmlns:a16="http://schemas.microsoft.com/office/drawing/2014/main" id="{677E7DAB-B634-168C-8812-1DFF9172F145}"/>
                    </a:ext>
                  </a:extLst>
                </p:cNvPr>
                <p:cNvSpPr/>
                <p:nvPr/>
              </p:nvSpPr>
              <p:spPr bwMode="auto">
                <a:xfrm>
                  <a:off x="1233523" y="2383574"/>
                  <a:ext cx="540000" cy="540000"/>
                </a:xfrm>
                <a:prstGeom prst="ellips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304" name="Straight Connector 303">
                  <a:extLst>
                    <a:ext uri="{FF2B5EF4-FFF2-40B4-BE49-F238E27FC236}">
                      <a16:creationId xmlns:a16="http://schemas.microsoft.com/office/drawing/2014/main" id="{C6B089CD-5232-B480-3EE7-ECEBD869D7BB}"/>
                    </a:ext>
                  </a:extLst>
                </p:cNvPr>
                <p:cNvCxnSpPr>
                  <a:cxnSpLocks/>
                </p:cNvCxnSpPr>
                <p:nvPr/>
              </p:nvCxnSpPr>
              <p:spPr bwMode="auto">
                <a:xfrm flipH="1">
                  <a:off x="1503523" y="2022001"/>
                  <a:ext cx="0" cy="360000"/>
                </a:xfrm>
                <a:prstGeom prst="line">
                  <a:avLst/>
                </a:prstGeom>
                <a:noFill/>
                <a:ln w="38100" cap="flat" cmpd="sng" algn="ctr">
                  <a:solidFill>
                    <a:schemeClr val="tx1"/>
                  </a:solidFill>
                  <a:prstDash val="solid"/>
                  <a:round/>
                  <a:headEnd type="none" w="med" len="med"/>
                  <a:tailEnd type="none" w="med" len="med"/>
                </a:ln>
                <a:effectLst/>
              </p:spPr>
            </p:cxnSp>
            <p:cxnSp>
              <p:nvCxnSpPr>
                <p:cNvPr id="305" name="Straight Connector 304">
                  <a:extLst>
                    <a:ext uri="{FF2B5EF4-FFF2-40B4-BE49-F238E27FC236}">
                      <a16:creationId xmlns:a16="http://schemas.microsoft.com/office/drawing/2014/main" id="{39BC2555-8CAD-794E-9316-5CF57FCD767F}"/>
                    </a:ext>
                  </a:extLst>
                </p:cNvPr>
                <p:cNvCxnSpPr>
                  <a:cxnSpLocks/>
                </p:cNvCxnSpPr>
                <p:nvPr/>
              </p:nvCxnSpPr>
              <p:spPr bwMode="auto">
                <a:xfrm flipH="1">
                  <a:off x="1503523" y="2936401"/>
                  <a:ext cx="0" cy="360000"/>
                </a:xfrm>
                <a:prstGeom prst="line">
                  <a:avLst/>
                </a:prstGeom>
                <a:noFill/>
                <a:ln w="38100" cap="flat" cmpd="sng" algn="ctr">
                  <a:solidFill>
                    <a:schemeClr val="tx1"/>
                  </a:solidFill>
                  <a:prstDash val="solid"/>
                  <a:round/>
                  <a:headEnd type="none" w="med" len="med"/>
                  <a:tailEnd type="none" w="med" len="med"/>
                </a:ln>
                <a:effectLst/>
              </p:spPr>
            </p:cxnSp>
            <p:grpSp>
              <p:nvGrpSpPr>
                <p:cNvPr id="306" name="Group 305">
                  <a:extLst>
                    <a:ext uri="{FF2B5EF4-FFF2-40B4-BE49-F238E27FC236}">
                      <a16:creationId xmlns:a16="http://schemas.microsoft.com/office/drawing/2014/main" id="{249A1B79-111B-D3D9-EEC8-14EC76CC9435}"/>
                    </a:ext>
                  </a:extLst>
                </p:cNvPr>
                <p:cNvGrpSpPr/>
                <p:nvPr/>
              </p:nvGrpSpPr>
              <p:grpSpPr>
                <a:xfrm rot="10800000">
                  <a:off x="1333014" y="1864299"/>
                  <a:ext cx="360000" cy="151955"/>
                  <a:chOff x="1530325" y="3733280"/>
                  <a:chExt cx="360000" cy="151955"/>
                </a:xfrm>
              </p:grpSpPr>
              <p:cxnSp>
                <p:nvCxnSpPr>
                  <p:cNvPr id="309" name="Straight Connector 308">
                    <a:extLst>
                      <a:ext uri="{FF2B5EF4-FFF2-40B4-BE49-F238E27FC236}">
                        <a16:creationId xmlns:a16="http://schemas.microsoft.com/office/drawing/2014/main" id="{EEC6C563-51A4-B46E-9C15-504359619181}"/>
                      </a:ext>
                    </a:extLst>
                  </p:cNvPr>
                  <p:cNvCxnSpPr>
                    <a:cxnSpLocks/>
                  </p:cNvCxnSpPr>
                  <p:nvPr/>
                </p:nvCxnSpPr>
                <p:spPr bwMode="auto">
                  <a:xfrm flipH="1">
                    <a:off x="1530325" y="3733280"/>
                    <a:ext cx="360000" cy="0"/>
                  </a:xfrm>
                  <a:prstGeom prst="line">
                    <a:avLst/>
                  </a:prstGeom>
                  <a:noFill/>
                  <a:ln w="38100" cap="flat" cmpd="sng" algn="ctr">
                    <a:solidFill>
                      <a:schemeClr val="tx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8AA3C5D0-56AF-7413-11A1-CD12BF4DE748}"/>
                      </a:ext>
                    </a:extLst>
                  </p:cNvPr>
                  <p:cNvCxnSpPr>
                    <a:cxnSpLocks/>
                  </p:cNvCxnSpPr>
                  <p:nvPr/>
                </p:nvCxnSpPr>
                <p:spPr bwMode="auto">
                  <a:xfrm flipH="1">
                    <a:off x="1601222" y="3812020"/>
                    <a:ext cx="216000" cy="0"/>
                  </a:xfrm>
                  <a:prstGeom prst="line">
                    <a:avLst/>
                  </a:prstGeom>
                  <a:noFill/>
                  <a:ln w="38100" cap="flat" cmpd="sng" algn="ctr">
                    <a:solidFill>
                      <a:schemeClr val="tx1"/>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C6CF916E-B91D-C90A-026D-0D1CBEFAF0DF}"/>
                      </a:ext>
                    </a:extLst>
                  </p:cNvPr>
                  <p:cNvCxnSpPr>
                    <a:cxnSpLocks/>
                  </p:cNvCxnSpPr>
                  <p:nvPr/>
                </p:nvCxnSpPr>
                <p:spPr bwMode="auto">
                  <a:xfrm flipH="1">
                    <a:off x="1680913" y="3885235"/>
                    <a:ext cx="72000" cy="0"/>
                  </a:xfrm>
                  <a:prstGeom prst="line">
                    <a:avLst/>
                  </a:prstGeom>
                  <a:noFill/>
                  <a:ln w="38100" cap="flat" cmpd="sng" algn="ctr">
                    <a:solidFill>
                      <a:schemeClr val="tx1"/>
                    </a:solidFill>
                    <a:prstDash val="solid"/>
                    <a:round/>
                    <a:headEnd type="none" w="med" len="med"/>
                    <a:tailEnd type="none" w="med" len="med"/>
                  </a:ln>
                  <a:effectLst/>
                </p:spPr>
              </p:cxnSp>
            </p:grpSp>
            <p:cxnSp>
              <p:nvCxnSpPr>
                <p:cNvPr id="307" name="Straight Connector 306">
                  <a:extLst>
                    <a:ext uri="{FF2B5EF4-FFF2-40B4-BE49-F238E27FC236}">
                      <a16:creationId xmlns:a16="http://schemas.microsoft.com/office/drawing/2014/main" id="{09360BD5-7BE2-E947-9E61-4BA8163F91D0}"/>
                    </a:ext>
                  </a:extLst>
                </p:cNvPr>
                <p:cNvCxnSpPr>
                  <a:cxnSpLocks/>
                </p:cNvCxnSpPr>
                <p:nvPr/>
              </p:nvCxnSpPr>
              <p:spPr bwMode="auto">
                <a:xfrm flipV="1">
                  <a:off x="965500" y="2257760"/>
                  <a:ext cx="1017995" cy="740737"/>
                </a:xfrm>
                <a:prstGeom prst="line">
                  <a:avLst/>
                </a:prstGeom>
                <a:noFill/>
                <a:ln w="38100" cap="flat" cmpd="sng" algn="ctr">
                  <a:solidFill>
                    <a:schemeClr val="tx1"/>
                  </a:solidFill>
                  <a:prstDash val="solid"/>
                  <a:round/>
                  <a:headEnd type="none" w="med" len="med"/>
                  <a:tailEnd type="arrow" w="med" len="med"/>
                </a:ln>
                <a:effectLst/>
              </p:spPr>
            </p:cxnSp>
            <p:sp>
              <p:nvSpPr>
                <p:cNvPr id="308" name="TextBox 307">
                  <a:extLst>
                    <a:ext uri="{FF2B5EF4-FFF2-40B4-BE49-F238E27FC236}">
                      <a16:creationId xmlns:a16="http://schemas.microsoft.com/office/drawing/2014/main" id="{6358B16E-70BE-73B6-D0E8-7E4E7CEBEE29}"/>
                    </a:ext>
                  </a:extLst>
                </p:cNvPr>
                <p:cNvSpPr txBox="1"/>
                <p:nvPr/>
              </p:nvSpPr>
              <p:spPr>
                <a:xfrm rot="10800000" flipV="1">
                  <a:off x="1723138" y="2539832"/>
                  <a:ext cx="901523" cy="369332"/>
                </a:xfrm>
                <a:prstGeom prst="rect">
                  <a:avLst/>
                </a:prstGeom>
                <a:noFill/>
              </p:spPr>
              <p:txBody>
                <a:bodyPr wrap="square" rtlCol="0">
                  <a:spAutoFit/>
                </a:bodyPr>
                <a:lstStyle/>
                <a:p>
                  <a:pPr algn="ctr">
                    <a:buNone/>
                  </a:pPr>
                  <a:r>
                    <a:rPr lang="ca-ES" sz="2000" b="0" dirty="0">
                      <a:solidFill>
                        <a:schemeClr val="tx1"/>
                      </a:solidFill>
                    </a:rPr>
                    <a:t>12uA</a:t>
                  </a:r>
                  <a:endParaRPr lang="ca-ES" sz="2800" b="0" dirty="0">
                    <a:solidFill>
                      <a:schemeClr val="tx1"/>
                    </a:solidFill>
                  </a:endParaRPr>
                </a:p>
              </p:txBody>
            </p:sp>
          </p:grpSp>
          <p:grpSp>
            <p:nvGrpSpPr>
              <p:cNvPr id="295" name="Group 294">
                <a:extLst>
                  <a:ext uri="{FF2B5EF4-FFF2-40B4-BE49-F238E27FC236}">
                    <a16:creationId xmlns:a16="http://schemas.microsoft.com/office/drawing/2014/main" id="{8211CC81-89FB-59BC-880D-53F90D5ACF28}"/>
                  </a:ext>
                </a:extLst>
              </p:cNvPr>
              <p:cNvGrpSpPr/>
              <p:nvPr/>
            </p:nvGrpSpPr>
            <p:grpSpPr>
              <a:xfrm>
                <a:off x="1027954" y="4578665"/>
                <a:ext cx="360000" cy="151955"/>
                <a:chOff x="1530325" y="3733280"/>
                <a:chExt cx="360000" cy="151955"/>
              </a:xfrm>
            </p:grpSpPr>
            <p:cxnSp>
              <p:nvCxnSpPr>
                <p:cNvPr id="299" name="Straight Connector 298">
                  <a:extLst>
                    <a:ext uri="{FF2B5EF4-FFF2-40B4-BE49-F238E27FC236}">
                      <a16:creationId xmlns:a16="http://schemas.microsoft.com/office/drawing/2014/main" id="{3DEC0797-3C8E-4385-FF7B-353A8879CD9E}"/>
                    </a:ext>
                  </a:extLst>
                </p:cNvPr>
                <p:cNvCxnSpPr>
                  <a:cxnSpLocks/>
                </p:cNvCxnSpPr>
                <p:nvPr/>
              </p:nvCxnSpPr>
              <p:spPr bwMode="auto">
                <a:xfrm flipH="1">
                  <a:off x="1530325" y="3733280"/>
                  <a:ext cx="360000" cy="0"/>
                </a:xfrm>
                <a:prstGeom prst="line">
                  <a:avLst/>
                </a:prstGeom>
                <a:noFill/>
                <a:ln w="38100" cap="flat" cmpd="sng" algn="ctr">
                  <a:solidFill>
                    <a:schemeClr val="tx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34C3EFF5-305C-8BB5-D444-D89603E5CCE5}"/>
                    </a:ext>
                  </a:extLst>
                </p:cNvPr>
                <p:cNvCxnSpPr>
                  <a:cxnSpLocks/>
                </p:cNvCxnSpPr>
                <p:nvPr/>
              </p:nvCxnSpPr>
              <p:spPr bwMode="auto">
                <a:xfrm flipH="1">
                  <a:off x="1601222" y="3812020"/>
                  <a:ext cx="216000" cy="0"/>
                </a:xfrm>
                <a:prstGeom prst="line">
                  <a:avLst/>
                </a:prstGeom>
                <a:noFill/>
                <a:ln w="38100" cap="flat" cmpd="sng" algn="ctr">
                  <a:solidFill>
                    <a:schemeClr val="tx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32700087-931B-0A14-1058-539B31BAAE69}"/>
                    </a:ext>
                  </a:extLst>
                </p:cNvPr>
                <p:cNvCxnSpPr>
                  <a:cxnSpLocks/>
                </p:cNvCxnSpPr>
                <p:nvPr/>
              </p:nvCxnSpPr>
              <p:spPr bwMode="auto">
                <a:xfrm flipH="1">
                  <a:off x="1680913" y="3885235"/>
                  <a:ext cx="72000" cy="0"/>
                </a:xfrm>
                <a:prstGeom prst="line">
                  <a:avLst/>
                </a:prstGeom>
                <a:noFill/>
                <a:ln w="38100" cap="flat" cmpd="sng" algn="ctr">
                  <a:solidFill>
                    <a:schemeClr val="tx1"/>
                  </a:solidFill>
                  <a:prstDash val="solid"/>
                  <a:round/>
                  <a:headEnd type="none" w="med" len="med"/>
                  <a:tailEnd type="none" w="med" len="med"/>
                </a:ln>
                <a:effectLst/>
              </p:spPr>
            </p:cxnSp>
          </p:grpSp>
          <p:cxnSp>
            <p:nvCxnSpPr>
              <p:cNvPr id="296" name="Straight Connector 311">
                <a:extLst>
                  <a:ext uri="{FF2B5EF4-FFF2-40B4-BE49-F238E27FC236}">
                    <a16:creationId xmlns:a16="http://schemas.microsoft.com/office/drawing/2014/main" id="{381EFA92-8EBC-20C8-661A-E577649007DA}"/>
                  </a:ext>
                </a:extLst>
              </p:cNvPr>
              <p:cNvCxnSpPr>
                <a:cxnSpLocks/>
              </p:cNvCxnSpPr>
              <p:nvPr/>
            </p:nvCxnSpPr>
            <p:spPr bwMode="auto">
              <a:xfrm rot="10800000">
                <a:off x="1205184" y="3247673"/>
                <a:ext cx="897845" cy="341944"/>
              </a:xfrm>
              <a:prstGeom prst="bentConnector3">
                <a:avLst>
                  <a:gd name="adj1" fmla="val -73"/>
                </a:avLst>
              </a:prstGeom>
              <a:noFill/>
              <a:ln w="38100" cap="flat" cmpd="sng" algn="ctr">
                <a:solidFill>
                  <a:schemeClr val="tx1"/>
                </a:solidFill>
                <a:prstDash val="solid"/>
                <a:round/>
                <a:headEnd type="oval" w="med" len="med"/>
                <a:tailEnd type="oval" w="med" len="med"/>
              </a:ln>
              <a:effectLst/>
            </p:spPr>
          </p:cxnSp>
          <p:cxnSp>
            <p:nvCxnSpPr>
              <p:cNvPr id="297" name="Straight Connector 296">
                <a:extLst>
                  <a:ext uri="{FF2B5EF4-FFF2-40B4-BE49-F238E27FC236}">
                    <a16:creationId xmlns:a16="http://schemas.microsoft.com/office/drawing/2014/main" id="{E15F1A20-F681-1ED0-FC9D-0C88937DCDF7}"/>
                  </a:ext>
                </a:extLst>
              </p:cNvPr>
              <p:cNvCxnSpPr>
                <a:cxnSpLocks/>
              </p:cNvCxnSpPr>
              <p:nvPr/>
            </p:nvCxnSpPr>
            <p:spPr bwMode="auto">
              <a:xfrm flipH="1">
                <a:off x="2095940" y="3589618"/>
                <a:ext cx="7089" cy="618717"/>
              </a:xfrm>
              <a:prstGeom prst="line">
                <a:avLst/>
              </a:prstGeom>
              <a:noFill/>
              <a:ln w="38100" cap="flat" cmpd="sng" algn="ctr">
                <a:solidFill>
                  <a:schemeClr val="tx1"/>
                </a:solidFill>
                <a:prstDash val="solid"/>
                <a:round/>
                <a:headEnd type="none" w="med" len="med"/>
                <a:tailEnd type="none" w="med" len="med"/>
              </a:ln>
              <a:effectLst/>
            </p:spPr>
          </p:cxnSp>
          <p:sp>
            <p:nvSpPr>
              <p:cNvPr id="298" name="TextBox 297">
                <a:extLst>
                  <a:ext uri="{FF2B5EF4-FFF2-40B4-BE49-F238E27FC236}">
                    <a16:creationId xmlns:a16="http://schemas.microsoft.com/office/drawing/2014/main" id="{21CE8898-F19D-35C0-FC40-8833DE185E8D}"/>
                  </a:ext>
                </a:extLst>
              </p:cNvPr>
              <p:cNvSpPr txBox="1"/>
              <p:nvPr/>
            </p:nvSpPr>
            <p:spPr>
              <a:xfrm>
                <a:off x="1375038" y="2883146"/>
                <a:ext cx="763162" cy="369332"/>
              </a:xfrm>
              <a:prstGeom prst="rect">
                <a:avLst/>
              </a:prstGeom>
              <a:noFill/>
            </p:spPr>
            <p:txBody>
              <a:bodyPr wrap="square" rtlCol="0">
                <a:spAutoFit/>
              </a:bodyPr>
              <a:lstStyle/>
              <a:p>
                <a:pPr algn="ctr">
                  <a:buNone/>
                </a:pPr>
                <a:r>
                  <a:rPr lang="ca-ES" sz="2000" b="0" dirty="0">
                    <a:solidFill>
                      <a:srgbClr val="FF0000"/>
                    </a:solidFill>
                  </a:rPr>
                  <a:t>i_ref</a:t>
                </a:r>
                <a:endParaRPr lang="ca-ES" sz="2800" b="0" dirty="0">
                  <a:solidFill>
                    <a:srgbClr val="FF0000"/>
                  </a:solidFill>
                </a:endParaRPr>
              </a:p>
            </p:txBody>
          </p:sp>
        </p:grpSp>
        <p:cxnSp>
          <p:nvCxnSpPr>
            <p:cNvPr id="278" name="Straight Connector 277">
              <a:extLst>
                <a:ext uri="{FF2B5EF4-FFF2-40B4-BE49-F238E27FC236}">
                  <a16:creationId xmlns:a16="http://schemas.microsoft.com/office/drawing/2014/main" id="{7B71B6B5-0598-C13A-4964-3241A293EF56}"/>
                </a:ext>
              </a:extLst>
            </p:cNvPr>
            <p:cNvCxnSpPr>
              <a:cxnSpLocks/>
            </p:cNvCxnSpPr>
            <p:nvPr/>
          </p:nvCxnSpPr>
          <p:spPr bwMode="auto">
            <a:xfrm flipH="1">
              <a:off x="10947680" y="4250638"/>
              <a:ext cx="406860" cy="0"/>
            </a:xfrm>
            <a:prstGeom prst="line">
              <a:avLst/>
            </a:prstGeom>
            <a:noFill/>
            <a:ln w="38100" cap="flat" cmpd="sng" algn="ctr">
              <a:solidFill>
                <a:schemeClr val="tx1"/>
              </a:solidFill>
              <a:prstDash val="solid"/>
              <a:round/>
              <a:headEnd type="triangle" w="med" len="med"/>
              <a:tailEnd type="none" w="med" len="med"/>
            </a:ln>
            <a:effectLst/>
          </p:spPr>
        </p:cxnSp>
        <p:sp>
          <p:nvSpPr>
            <p:cNvPr id="279" name="TextBox 278">
              <a:extLst>
                <a:ext uri="{FF2B5EF4-FFF2-40B4-BE49-F238E27FC236}">
                  <a16:creationId xmlns:a16="http://schemas.microsoft.com/office/drawing/2014/main" id="{45798253-3435-317C-C92B-655BF503755C}"/>
                </a:ext>
              </a:extLst>
            </p:cNvPr>
            <p:cNvSpPr txBox="1"/>
            <p:nvPr/>
          </p:nvSpPr>
          <p:spPr>
            <a:xfrm flipH="1">
              <a:off x="11238659" y="4064960"/>
              <a:ext cx="889068" cy="369332"/>
            </a:xfrm>
            <a:prstGeom prst="rect">
              <a:avLst/>
            </a:prstGeom>
            <a:noFill/>
          </p:spPr>
          <p:txBody>
            <a:bodyPr wrap="square" rtlCol="0">
              <a:spAutoFit/>
            </a:bodyPr>
            <a:lstStyle/>
            <a:p>
              <a:pPr algn="ctr">
                <a:buNone/>
              </a:pPr>
              <a:r>
                <a:rPr lang="ca-ES" sz="2000" dirty="0">
                  <a:solidFill>
                    <a:schemeClr val="accent5">
                      <a:lumMod val="50000"/>
                    </a:schemeClr>
                  </a:solidFill>
                </a:rPr>
                <a:t>VCIn</a:t>
              </a:r>
              <a:endParaRPr lang="ca-ES" sz="2800" dirty="0">
                <a:solidFill>
                  <a:schemeClr val="accent5">
                    <a:lumMod val="50000"/>
                  </a:schemeClr>
                </a:solidFill>
              </a:endParaRPr>
            </a:p>
          </p:txBody>
        </p:sp>
        <p:grpSp>
          <p:nvGrpSpPr>
            <p:cNvPr id="280" name="Group 279">
              <a:extLst>
                <a:ext uri="{FF2B5EF4-FFF2-40B4-BE49-F238E27FC236}">
                  <a16:creationId xmlns:a16="http://schemas.microsoft.com/office/drawing/2014/main" id="{00D579D8-1196-78CF-7408-D03E6F354DED}"/>
                </a:ext>
              </a:extLst>
            </p:cNvPr>
            <p:cNvGrpSpPr/>
            <p:nvPr/>
          </p:nvGrpSpPr>
          <p:grpSpPr>
            <a:xfrm>
              <a:off x="7311950" y="3969642"/>
              <a:ext cx="2396074" cy="648961"/>
              <a:chOff x="3568926" y="4017858"/>
              <a:chExt cx="2396074" cy="648961"/>
            </a:xfrm>
          </p:grpSpPr>
          <p:cxnSp>
            <p:nvCxnSpPr>
              <p:cNvPr id="282" name="Straight Connector 281">
                <a:extLst>
                  <a:ext uri="{FF2B5EF4-FFF2-40B4-BE49-F238E27FC236}">
                    <a16:creationId xmlns:a16="http://schemas.microsoft.com/office/drawing/2014/main" id="{167D547C-8C37-8C34-AF87-4FE77492F80A}"/>
                  </a:ext>
                </a:extLst>
              </p:cNvPr>
              <p:cNvCxnSpPr>
                <a:cxnSpLocks/>
              </p:cNvCxnSpPr>
              <p:nvPr/>
            </p:nvCxnSpPr>
            <p:spPr bwMode="auto">
              <a:xfrm flipH="1">
                <a:off x="4853161" y="4649928"/>
                <a:ext cx="871999" cy="0"/>
              </a:xfrm>
              <a:prstGeom prst="line">
                <a:avLst/>
              </a:prstGeom>
              <a:noFill/>
              <a:ln w="38100" cap="flat" cmpd="sng" algn="ctr">
                <a:solidFill>
                  <a:schemeClr val="tx1"/>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468FE22D-0ECB-E251-A18A-96A272BD8F3D}"/>
                  </a:ext>
                </a:extLst>
              </p:cNvPr>
              <p:cNvCxnSpPr/>
              <p:nvPr/>
            </p:nvCxnSpPr>
            <p:spPr bwMode="auto">
              <a:xfrm>
                <a:off x="4858241" y="4407739"/>
                <a:ext cx="0" cy="259080"/>
              </a:xfrm>
              <a:prstGeom prst="line">
                <a:avLst/>
              </a:prstGeom>
              <a:noFill/>
              <a:ln w="38100" cap="flat" cmpd="sng" algn="ctr">
                <a:solidFill>
                  <a:schemeClr val="tx1"/>
                </a:solidFill>
                <a:prstDash val="solid"/>
                <a:round/>
                <a:headEnd type="none" w="med" len="med"/>
                <a:tailEnd type="none" w="med" len="med"/>
              </a:ln>
              <a:effectLst/>
            </p:spPr>
          </p:cxnSp>
          <p:grpSp>
            <p:nvGrpSpPr>
              <p:cNvPr id="284" name="Group 283">
                <a:extLst>
                  <a:ext uri="{FF2B5EF4-FFF2-40B4-BE49-F238E27FC236}">
                    <a16:creationId xmlns:a16="http://schemas.microsoft.com/office/drawing/2014/main" id="{3D499230-7B4A-A0AC-BC68-EBC07741E333}"/>
                  </a:ext>
                </a:extLst>
              </p:cNvPr>
              <p:cNvGrpSpPr/>
              <p:nvPr/>
            </p:nvGrpSpPr>
            <p:grpSpPr>
              <a:xfrm>
                <a:off x="4853161" y="4024535"/>
                <a:ext cx="754782" cy="569992"/>
                <a:chOff x="2999756" y="4075399"/>
                <a:chExt cx="754782" cy="569992"/>
              </a:xfrm>
            </p:grpSpPr>
            <p:cxnSp>
              <p:nvCxnSpPr>
                <p:cNvPr id="288" name="Straight Connector 287">
                  <a:extLst>
                    <a:ext uri="{FF2B5EF4-FFF2-40B4-BE49-F238E27FC236}">
                      <a16:creationId xmlns:a16="http://schemas.microsoft.com/office/drawing/2014/main" id="{8821045F-A5EC-245B-85AA-F59ED406668F}"/>
                    </a:ext>
                  </a:extLst>
                </p:cNvPr>
                <p:cNvCxnSpPr>
                  <a:cxnSpLocks/>
                </p:cNvCxnSpPr>
                <p:nvPr/>
              </p:nvCxnSpPr>
              <p:spPr bwMode="auto">
                <a:xfrm flipH="1">
                  <a:off x="2999756" y="4247210"/>
                  <a:ext cx="158227" cy="0"/>
                </a:xfrm>
                <a:prstGeom prst="line">
                  <a:avLst/>
                </a:prstGeom>
                <a:noFill/>
                <a:ln w="38100" cap="flat" cmpd="sng" algn="ctr">
                  <a:solidFill>
                    <a:schemeClr val="tx1"/>
                  </a:solidFill>
                  <a:prstDash val="solid"/>
                  <a:round/>
                  <a:headEnd type="none" w="med" len="med"/>
                  <a:tailEnd type="none" w="med" len="med"/>
                </a:ln>
                <a:effectLst/>
              </p:spPr>
            </p:cxnSp>
            <p:sp>
              <p:nvSpPr>
                <p:cNvPr id="289" name="Isosceles Triangle 288">
                  <a:extLst>
                    <a:ext uri="{FF2B5EF4-FFF2-40B4-BE49-F238E27FC236}">
                      <a16:creationId xmlns:a16="http://schemas.microsoft.com/office/drawing/2014/main" id="{FF9EC8B1-03D2-7371-C909-8821D66797DC}"/>
                    </a:ext>
                  </a:extLst>
                </p:cNvPr>
                <p:cNvSpPr/>
                <p:nvPr/>
              </p:nvSpPr>
              <p:spPr bwMode="auto">
                <a:xfrm rot="5400000">
                  <a:off x="3193800" y="4069617"/>
                  <a:ext cx="548194" cy="573283"/>
                </a:xfrm>
                <a:prstGeom prst="triangl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290" name="TextBox 289">
                  <a:extLst>
                    <a:ext uri="{FF2B5EF4-FFF2-40B4-BE49-F238E27FC236}">
                      <a16:creationId xmlns:a16="http://schemas.microsoft.com/office/drawing/2014/main" id="{5863277D-562C-47DC-6A4F-159BCCD275AE}"/>
                    </a:ext>
                  </a:extLst>
                </p:cNvPr>
                <p:cNvSpPr txBox="1"/>
                <p:nvPr/>
              </p:nvSpPr>
              <p:spPr>
                <a:xfrm>
                  <a:off x="3184045" y="407539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sp>
              <p:nvSpPr>
                <p:cNvPr id="291" name="TextBox 290">
                  <a:extLst>
                    <a:ext uri="{FF2B5EF4-FFF2-40B4-BE49-F238E27FC236}">
                      <a16:creationId xmlns:a16="http://schemas.microsoft.com/office/drawing/2014/main" id="{CFA79E05-3CA6-4926-194A-E9CD125ED371}"/>
                    </a:ext>
                  </a:extLst>
                </p:cNvPr>
                <p:cNvSpPr txBox="1"/>
                <p:nvPr/>
              </p:nvSpPr>
              <p:spPr>
                <a:xfrm>
                  <a:off x="3184045" y="4276059"/>
                  <a:ext cx="195636" cy="369332"/>
                </a:xfrm>
                <a:prstGeom prst="rect">
                  <a:avLst/>
                </a:prstGeom>
                <a:noFill/>
              </p:spPr>
              <p:txBody>
                <a:bodyPr wrap="square" rtlCol="0">
                  <a:spAutoFit/>
                </a:bodyPr>
                <a:lstStyle/>
                <a:p>
                  <a:pPr algn="ctr">
                    <a:buNone/>
                  </a:pPr>
                  <a:r>
                    <a:rPr lang="ca-ES" sz="2000" b="0" dirty="0">
                      <a:solidFill>
                        <a:schemeClr val="tx1"/>
                      </a:solidFill>
                    </a:rPr>
                    <a:t>-</a:t>
                  </a:r>
                  <a:endParaRPr lang="ca-ES" sz="2800" b="0" dirty="0">
                    <a:solidFill>
                      <a:schemeClr val="tx1"/>
                    </a:solidFill>
                  </a:endParaRPr>
                </a:p>
              </p:txBody>
            </p:sp>
            <p:cxnSp>
              <p:nvCxnSpPr>
                <p:cNvPr id="292" name="Straight Connector 291">
                  <a:extLst>
                    <a:ext uri="{FF2B5EF4-FFF2-40B4-BE49-F238E27FC236}">
                      <a16:creationId xmlns:a16="http://schemas.microsoft.com/office/drawing/2014/main" id="{931A7CCD-7A9C-4A99-CB9E-A14DE4F46A38}"/>
                    </a:ext>
                  </a:extLst>
                </p:cNvPr>
                <p:cNvCxnSpPr>
                  <a:cxnSpLocks/>
                </p:cNvCxnSpPr>
                <p:nvPr/>
              </p:nvCxnSpPr>
              <p:spPr bwMode="auto">
                <a:xfrm flipH="1">
                  <a:off x="2999756" y="4475810"/>
                  <a:ext cx="158227" cy="0"/>
                </a:xfrm>
                <a:prstGeom prst="line">
                  <a:avLst/>
                </a:prstGeom>
                <a:noFill/>
                <a:ln w="38100" cap="flat" cmpd="sng" algn="ctr">
                  <a:solidFill>
                    <a:schemeClr val="tx1"/>
                  </a:solidFill>
                  <a:prstDash val="solid"/>
                  <a:round/>
                  <a:headEnd type="none" w="med" len="med"/>
                  <a:tailEnd type="none" w="med" len="med"/>
                </a:ln>
                <a:effectLst/>
              </p:spPr>
            </p:cxnSp>
          </p:grpSp>
          <p:sp>
            <p:nvSpPr>
              <p:cNvPr id="285" name="TextBox 284">
                <a:extLst>
                  <a:ext uri="{FF2B5EF4-FFF2-40B4-BE49-F238E27FC236}">
                    <a16:creationId xmlns:a16="http://schemas.microsoft.com/office/drawing/2014/main" id="{3A13E936-F010-547F-A1D1-AB58032533A4}"/>
                  </a:ext>
                </a:extLst>
              </p:cNvPr>
              <p:cNvSpPr txBox="1"/>
              <p:nvPr/>
            </p:nvSpPr>
            <p:spPr>
              <a:xfrm>
                <a:off x="3568926" y="4017858"/>
                <a:ext cx="1076490" cy="369332"/>
              </a:xfrm>
              <a:prstGeom prst="rect">
                <a:avLst/>
              </a:prstGeom>
              <a:noFill/>
            </p:spPr>
            <p:txBody>
              <a:bodyPr wrap="square" rtlCol="0">
                <a:spAutoFit/>
              </a:bodyPr>
              <a:lstStyle/>
              <a:p>
                <a:pPr algn="ctr">
                  <a:buNone/>
                </a:pPr>
                <a:r>
                  <a:rPr lang="ca-ES" sz="2000" dirty="0">
                    <a:solidFill>
                      <a:schemeClr val="accent5">
                        <a:lumMod val="50000"/>
                      </a:schemeClr>
                    </a:solidFill>
                  </a:rPr>
                  <a:t>VCFilt</a:t>
                </a:r>
                <a:endParaRPr lang="ca-ES" sz="2800" dirty="0">
                  <a:solidFill>
                    <a:schemeClr val="accent5">
                      <a:lumMod val="50000"/>
                    </a:schemeClr>
                  </a:solidFill>
                </a:endParaRPr>
              </a:p>
            </p:txBody>
          </p:sp>
          <p:cxnSp>
            <p:nvCxnSpPr>
              <p:cNvPr id="286" name="Straight Connector 285">
                <a:extLst>
                  <a:ext uri="{FF2B5EF4-FFF2-40B4-BE49-F238E27FC236}">
                    <a16:creationId xmlns:a16="http://schemas.microsoft.com/office/drawing/2014/main" id="{DC59553D-BDAE-55FD-7B04-EA9E94D5F8E2}"/>
                  </a:ext>
                </a:extLst>
              </p:cNvPr>
              <p:cNvCxnSpPr>
                <a:cxnSpLocks/>
              </p:cNvCxnSpPr>
              <p:nvPr/>
            </p:nvCxnSpPr>
            <p:spPr bwMode="auto">
              <a:xfrm flipH="1">
                <a:off x="5706601" y="4300375"/>
                <a:ext cx="0" cy="361364"/>
              </a:xfrm>
              <a:prstGeom prst="line">
                <a:avLst/>
              </a:prstGeom>
              <a:noFill/>
              <a:ln w="38100" cap="flat" cmpd="sng" algn="ctr">
                <a:solidFill>
                  <a:schemeClr val="tx1"/>
                </a:solidFill>
                <a:prstDash val="solid"/>
                <a:round/>
                <a:headEnd type="oval" w="med" len="med"/>
                <a:tailEnd type="none" w="med" len="med"/>
              </a:ln>
              <a:effectLst/>
            </p:spPr>
          </p:cxnSp>
          <p:cxnSp>
            <p:nvCxnSpPr>
              <p:cNvPr id="287" name="Straight Connector 286">
                <a:extLst>
                  <a:ext uri="{FF2B5EF4-FFF2-40B4-BE49-F238E27FC236}">
                    <a16:creationId xmlns:a16="http://schemas.microsoft.com/office/drawing/2014/main" id="{774548C6-0000-15BD-5092-60F041912535}"/>
                  </a:ext>
                </a:extLst>
              </p:cNvPr>
              <p:cNvCxnSpPr>
                <a:cxnSpLocks/>
              </p:cNvCxnSpPr>
              <p:nvPr/>
            </p:nvCxnSpPr>
            <p:spPr bwMode="auto">
              <a:xfrm flipH="1">
                <a:off x="5605000" y="4300375"/>
                <a:ext cx="360000" cy="0"/>
              </a:xfrm>
              <a:prstGeom prst="line">
                <a:avLst/>
              </a:prstGeom>
              <a:noFill/>
              <a:ln w="38100" cap="flat" cmpd="sng" algn="ctr">
                <a:solidFill>
                  <a:schemeClr val="tx1"/>
                </a:solidFill>
                <a:prstDash val="solid"/>
                <a:round/>
                <a:headEnd type="none" w="med" len="med"/>
                <a:tailEnd type="none" w="med" len="med"/>
              </a:ln>
              <a:effectLst/>
            </p:spPr>
          </p:cxnSp>
        </p:grpSp>
        <p:cxnSp>
          <p:nvCxnSpPr>
            <p:cNvPr id="281" name="Straight Connector 280">
              <a:extLst>
                <a:ext uri="{FF2B5EF4-FFF2-40B4-BE49-F238E27FC236}">
                  <a16:creationId xmlns:a16="http://schemas.microsoft.com/office/drawing/2014/main" id="{F915B7A7-1BA2-15EA-C403-05074C21D695}"/>
                </a:ext>
              </a:extLst>
            </p:cNvPr>
            <p:cNvCxnSpPr>
              <a:cxnSpLocks/>
            </p:cNvCxnSpPr>
            <p:nvPr/>
          </p:nvCxnSpPr>
          <p:spPr bwMode="auto">
            <a:xfrm flipH="1">
              <a:off x="8246402" y="4148130"/>
              <a:ext cx="378024" cy="0"/>
            </a:xfrm>
            <a:prstGeom prst="line">
              <a:avLst/>
            </a:prstGeom>
            <a:noFill/>
            <a:ln w="38100" cap="flat" cmpd="sng" algn="ctr">
              <a:solidFill>
                <a:schemeClr val="tx1"/>
              </a:solidFill>
              <a:prstDash val="solid"/>
              <a:round/>
              <a:headEnd type="triangle" w="med" len="med"/>
              <a:tailEnd type="none" w="med" len="med"/>
            </a:ln>
            <a:effectLst/>
          </p:spPr>
        </p:cxnSp>
        <p:sp>
          <p:nvSpPr>
            <p:cNvPr id="462" name="TextBox 461">
              <a:extLst>
                <a:ext uri="{FF2B5EF4-FFF2-40B4-BE49-F238E27FC236}">
                  <a16:creationId xmlns:a16="http://schemas.microsoft.com/office/drawing/2014/main" id="{47DC7A3D-8BC7-DF4F-F912-559CE286470C}"/>
                </a:ext>
              </a:extLst>
            </p:cNvPr>
            <p:cNvSpPr txBox="1"/>
            <p:nvPr/>
          </p:nvSpPr>
          <p:spPr>
            <a:xfrm>
              <a:off x="5099544" y="4013379"/>
              <a:ext cx="901523" cy="369332"/>
            </a:xfrm>
            <a:prstGeom prst="rect">
              <a:avLst/>
            </a:prstGeom>
            <a:noFill/>
          </p:spPr>
          <p:txBody>
            <a:bodyPr wrap="square" rtlCol="0">
              <a:spAutoFit/>
            </a:bodyPr>
            <a:lstStyle/>
            <a:p>
              <a:pPr algn="ctr">
                <a:buNone/>
              </a:pPr>
              <a:r>
                <a:rPr lang="ca-ES" sz="2000" b="0" dirty="0">
                  <a:solidFill>
                    <a:schemeClr val="tx1"/>
                  </a:solidFill>
                </a:rPr>
                <a:t>vref_n</a:t>
              </a:r>
              <a:endParaRPr lang="ca-ES" sz="2800" b="0" dirty="0">
                <a:solidFill>
                  <a:schemeClr val="tx1"/>
                </a:solidFill>
              </a:endParaRPr>
            </a:p>
          </p:txBody>
        </p:sp>
      </p:grpSp>
      <p:sp>
        <p:nvSpPr>
          <p:cNvPr id="469" name="Oval 468">
            <a:extLst>
              <a:ext uri="{FF2B5EF4-FFF2-40B4-BE49-F238E27FC236}">
                <a16:creationId xmlns:a16="http://schemas.microsoft.com/office/drawing/2014/main" id="{03A0F402-C077-7568-D7E5-1E8B2D74F4D5}"/>
              </a:ext>
            </a:extLst>
          </p:cNvPr>
          <p:cNvSpPr/>
          <p:nvPr/>
        </p:nvSpPr>
        <p:spPr bwMode="auto">
          <a:xfrm>
            <a:off x="6578800" y="6006129"/>
            <a:ext cx="504000" cy="504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470" name="Oval 469">
            <a:extLst>
              <a:ext uri="{FF2B5EF4-FFF2-40B4-BE49-F238E27FC236}">
                <a16:creationId xmlns:a16="http://schemas.microsoft.com/office/drawing/2014/main" id="{55B7142F-9EEB-F1C3-CB89-5E857AE23AC9}"/>
              </a:ext>
            </a:extLst>
          </p:cNvPr>
          <p:cNvSpPr/>
          <p:nvPr/>
        </p:nvSpPr>
        <p:spPr bwMode="auto">
          <a:xfrm>
            <a:off x="9576000" y="6006129"/>
            <a:ext cx="504000" cy="504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471" name="Oval 470">
            <a:extLst>
              <a:ext uri="{FF2B5EF4-FFF2-40B4-BE49-F238E27FC236}">
                <a16:creationId xmlns:a16="http://schemas.microsoft.com/office/drawing/2014/main" id="{718E6198-A6EF-4AB8-710D-B71FCD3252FA}"/>
              </a:ext>
            </a:extLst>
          </p:cNvPr>
          <p:cNvSpPr/>
          <p:nvPr/>
        </p:nvSpPr>
        <p:spPr bwMode="auto">
          <a:xfrm>
            <a:off x="4953429" y="4258100"/>
            <a:ext cx="504000" cy="504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472" name="Oval 471">
            <a:extLst>
              <a:ext uri="{FF2B5EF4-FFF2-40B4-BE49-F238E27FC236}">
                <a16:creationId xmlns:a16="http://schemas.microsoft.com/office/drawing/2014/main" id="{5EF981B6-A16F-813C-8CF8-1239B6A8FBAC}"/>
              </a:ext>
            </a:extLst>
          </p:cNvPr>
          <p:cNvSpPr/>
          <p:nvPr/>
        </p:nvSpPr>
        <p:spPr bwMode="auto">
          <a:xfrm>
            <a:off x="6873269" y="2287549"/>
            <a:ext cx="504000" cy="504000"/>
          </a:xfrm>
          <a:prstGeom prst="ellips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473" name="Oval 472">
            <a:extLst>
              <a:ext uri="{FF2B5EF4-FFF2-40B4-BE49-F238E27FC236}">
                <a16:creationId xmlns:a16="http://schemas.microsoft.com/office/drawing/2014/main" id="{8082A2CB-6828-1386-1ADB-8E86E568A0B3}"/>
              </a:ext>
            </a:extLst>
          </p:cNvPr>
          <p:cNvSpPr/>
          <p:nvPr/>
        </p:nvSpPr>
        <p:spPr bwMode="auto">
          <a:xfrm>
            <a:off x="9321829" y="2297709"/>
            <a:ext cx="504000" cy="504000"/>
          </a:xfrm>
          <a:prstGeom prst="ellips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Tree>
    <p:extLst>
      <p:ext uri="{BB962C8B-B14F-4D97-AF65-F5344CB8AC3E}">
        <p14:creationId xmlns:p14="http://schemas.microsoft.com/office/powerpoint/2010/main" val="8311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1000"/>
                                        <p:tgtEl>
                                          <p:spTgt spid="4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3"/>
                                        </p:tgtEl>
                                        <p:attrNameLst>
                                          <p:attrName>style.visibility</p:attrName>
                                        </p:attrNameLst>
                                      </p:cBhvr>
                                      <p:to>
                                        <p:strVal val="visible"/>
                                      </p:to>
                                    </p:set>
                                    <p:animEffect transition="in" filter="fade">
                                      <p:cBhvr>
                                        <p:cTn id="10" dur="1000"/>
                                        <p:tgtEl>
                                          <p:spTgt spid="4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9"/>
                                        </p:tgtEl>
                                        <p:attrNameLst>
                                          <p:attrName>style.visibility</p:attrName>
                                        </p:attrNameLst>
                                      </p:cBhvr>
                                      <p:to>
                                        <p:strVal val="visible"/>
                                      </p:to>
                                    </p:set>
                                    <p:animEffect transition="in" filter="fade">
                                      <p:cBhvr>
                                        <p:cTn id="13" dur="1000"/>
                                        <p:tgtEl>
                                          <p:spTgt spid="4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0"/>
                                        </p:tgtEl>
                                        <p:attrNameLst>
                                          <p:attrName>style.visibility</p:attrName>
                                        </p:attrNameLst>
                                      </p:cBhvr>
                                      <p:to>
                                        <p:strVal val="visible"/>
                                      </p:to>
                                    </p:set>
                                    <p:animEffect transition="in" filter="fade">
                                      <p:cBhvr>
                                        <p:cTn id="16" dur="1000"/>
                                        <p:tgtEl>
                                          <p:spTgt spid="4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1"/>
                                        </p:tgtEl>
                                        <p:attrNameLst>
                                          <p:attrName>style.visibility</p:attrName>
                                        </p:attrNameLst>
                                      </p:cBhvr>
                                      <p:to>
                                        <p:strVal val="visible"/>
                                      </p:to>
                                    </p:set>
                                    <p:animEffect transition="in" filter="fade">
                                      <p:cBhvr>
                                        <p:cTn id="19" dur="1000"/>
                                        <p:tgtEl>
                                          <p:spTgt spid="471"/>
                                        </p:tgtEl>
                                      </p:cBhvr>
                                    </p:animEffect>
                                  </p:childTnLst>
                                </p:cTn>
                              </p:par>
                              <p:par>
                                <p:cTn id="20" presetID="26" presetClass="emph" presetSubtype="0" repeatCount="indefinite" fill="hold" grpId="1" nodeType="withEffect">
                                  <p:stCondLst>
                                    <p:cond delay="0"/>
                                  </p:stCondLst>
                                  <p:childTnLst>
                                    <p:animEffect transition="out" filter="fade">
                                      <p:cBhvr>
                                        <p:cTn id="21" dur="1000" tmFilter="0, 0; .2, .5; .8, .5; 1, 0"/>
                                        <p:tgtEl>
                                          <p:spTgt spid="472"/>
                                        </p:tgtEl>
                                      </p:cBhvr>
                                    </p:animEffect>
                                    <p:animScale>
                                      <p:cBhvr>
                                        <p:cTn id="22" dur="500" autoRev="1" fill="hold"/>
                                        <p:tgtEl>
                                          <p:spTgt spid="472"/>
                                        </p:tgtEl>
                                      </p:cBhvr>
                                      <p:by x="105000" y="105000"/>
                                    </p:animScale>
                                  </p:childTnLst>
                                </p:cTn>
                              </p:par>
                              <p:par>
                                <p:cTn id="23" presetID="26" presetClass="emph" presetSubtype="0" repeatCount="indefinite" fill="hold" grpId="1" nodeType="withEffect">
                                  <p:stCondLst>
                                    <p:cond delay="0"/>
                                  </p:stCondLst>
                                  <p:childTnLst>
                                    <p:animEffect transition="out" filter="fade">
                                      <p:cBhvr>
                                        <p:cTn id="24" dur="1000" tmFilter="0, 0; .2, .5; .8, .5; 1, 0"/>
                                        <p:tgtEl>
                                          <p:spTgt spid="473"/>
                                        </p:tgtEl>
                                      </p:cBhvr>
                                    </p:animEffect>
                                    <p:animScale>
                                      <p:cBhvr>
                                        <p:cTn id="25" dur="500" autoRev="1" fill="hold"/>
                                        <p:tgtEl>
                                          <p:spTgt spid="473"/>
                                        </p:tgtEl>
                                      </p:cBhvr>
                                      <p:by x="105000" y="105000"/>
                                    </p:animScale>
                                  </p:childTnLst>
                                </p:cTn>
                              </p:par>
                              <p:par>
                                <p:cTn id="26" presetID="26" presetClass="emph" presetSubtype="0" repeatCount="indefinite" fill="hold" grpId="1" nodeType="withEffect">
                                  <p:stCondLst>
                                    <p:cond delay="0"/>
                                  </p:stCondLst>
                                  <p:childTnLst>
                                    <p:animEffect transition="out" filter="fade">
                                      <p:cBhvr>
                                        <p:cTn id="27" dur="1000" tmFilter="0, 0; .2, .5; .8, .5; 1, 0"/>
                                        <p:tgtEl>
                                          <p:spTgt spid="469"/>
                                        </p:tgtEl>
                                      </p:cBhvr>
                                    </p:animEffect>
                                    <p:animScale>
                                      <p:cBhvr>
                                        <p:cTn id="28" dur="500" autoRev="1" fill="hold"/>
                                        <p:tgtEl>
                                          <p:spTgt spid="469"/>
                                        </p:tgtEl>
                                      </p:cBhvr>
                                      <p:by x="105000" y="105000"/>
                                    </p:animScale>
                                  </p:childTnLst>
                                </p:cTn>
                              </p:par>
                              <p:par>
                                <p:cTn id="29" presetID="26" presetClass="emph" presetSubtype="0" repeatCount="indefinite" fill="hold" grpId="1" nodeType="withEffect">
                                  <p:stCondLst>
                                    <p:cond delay="0"/>
                                  </p:stCondLst>
                                  <p:childTnLst>
                                    <p:animEffect transition="out" filter="fade">
                                      <p:cBhvr>
                                        <p:cTn id="30" dur="1000" tmFilter="0, 0; .2, .5; .8, .5; 1, 0"/>
                                        <p:tgtEl>
                                          <p:spTgt spid="470"/>
                                        </p:tgtEl>
                                      </p:cBhvr>
                                    </p:animEffect>
                                    <p:animScale>
                                      <p:cBhvr>
                                        <p:cTn id="31" dur="500" autoRev="1" fill="hold"/>
                                        <p:tgtEl>
                                          <p:spTgt spid="470"/>
                                        </p:tgtEl>
                                      </p:cBhvr>
                                      <p:by x="105000" y="105000"/>
                                    </p:animScale>
                                  </p:childTnLst>
                                </p:cTn>
                              </p:par>
                              <p:par>
                                <p:cTn id="32" presetID="26" presetClass="emph" presetSubtype="0" repeatCount="indefinite" fill="hold" grpId="1" nodeType="withEffect">
                                  <p:stCondLst>
                                    <p:cond delay="0"/>
                                  </p:stCondLst>
                                  <p:childTnLst>
                                    <p:animEffect transition="out" filter="fade">
                                      <p:cBhvr>
                                        <p:cTn id="33" dur="1000" tmFilter="0, 0; .2, .5; .8, .5; 1, 0"/>
                                        <p:tgtEl>
                                          <p:spTgt spid="471"/>
                                        </p:tgtEl>
                                      </p:cBhvr>
                                    </p:animEffect>
                                    <p:animScale>
                                      <p:cBhvr>
                                        <p:cTn id="34" dur="500" autoRev="1" fill="hold"/>
                                        <p:tgtEl>
                                          <p:spTgt spid="47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0" animBg="1"/>
      <p:bldP spid="469" grpId="1" animBg="1"/>
      <p:bldP spid="470" grpId="0" animBg="1"/>
      <p:bldP spid="470" grpId="1" animBg="1"/>
      <p:bldP spid="471" grpId="0" animBg="1"/>
      <p:bldP spid="471" grpId="1" animBg="1"/>
      <p:bldP spid="472" grpId="0" animBg="1"/>
      <p:bldP spid="472" grpId="1" animBg="1"/>
      <p:bldP spid="473" grpId="0" animBg="1"/>
      <p:bldP spid="47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14</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90"/>
            <a:ext cx="7573930" cy="1762854"/>
          </a:xfrm>
        </p:spPr>
        <p:txBody>
          <a:bodyPr>
            <a:normAutofit/>
          </a:bodyPr>
          <a:lstStyle/>
          <a:p>
            <a:r>
              <a:rPr lang="en-US" sz="2400" dirty="0"/>
              <a:t>Loop Filter:</a:t>
            </a:r>
          </a:p>
          <a:p>
            <a:pPr lvl="1"/>
            <a:r>
              <a:rPr lang="en-US" sz="1800" dirty="0"/>
              <a:t>3-bit adjustable R</a:t>
            </a:r>
            <a:r>
              <a:rPr lang="en-US" sz="1800" baseline="-25000" dirty="0"/>
              <a:t>1</a:t>
            </a:r>
            <a:r>
              <a:rPr lang="en-US" sz="1800" dirty="0"/>
              <a:t>: [0.51k</a:t>
            </a:r>
            <a:r>
              <a:rPr lang="el-GR" sz="1800" dirty="0"/>
              <a:t>Ω</a:t>
            </a:r>
            <a:r>
              <a:rPr lang="en-US" sz="1800" dirty="0"/>
              <a:t>~4.08k</a:t>
            </a:r>
            <a:r>
              <a:rPr lang="el-GR" sz="1800" dirty="0"/>
              <a:t>Ω</a:t>
            </a:r>
            <a:r>
              <a:rPr lang="en-US" sz="1800" dirty="0"/>
              <a:t>] </a:t>
            </a:r>
            <a:r>
              <a:rPr lang="ca-ES" sz="1800" dirty="0"/>
              <a:t>(default: 2.55</a:t>
            </a:r>
            <a:r>
              <a:rPr lang="en-US" sz="1800" dirty="0"/>
              <a:t>k</a:t>
            </a:r>
            <a:r>
              <a:rPr lang="el-GR" sz="1800" dirty="0"/>
              <a:t>Ω</a:t>
            </a:r>
            <a:r>
              <a:rPr lang="ca-ES" sz="1800" dirty="0"/>
              <a:t>)</a:t>
            </a:r>
            <a:endParaRPr lang="en-US" sz="1800" dirty="0"/>
          </a:p>
          <a:p>
            <a:pPr lvl="1"/>
            <a:r>
              <a:rPr lang="en-US" sz="1800" dirty="0"/>
              <a:t>3-bit adjustable C</a:t>
            </a:r>
            <a:r>
              <a:rPr lang="en-US" sz="1800" baseline="-25000" dirty="0"/>
              <a:t>1</a:t>
            </a:r>
            <a:r>
              <a:rPr lang="en-US" sz="1800" dirty="0"/>
              <a:t>: [</a:t>
            </a:r>
            <a:r>
              <a:rPr lang="ca-ES" sz="1800" dirty="0"/>
              <a:t>13pF</a:t>
            </a:r>
            <a:r>
              <a:rPr lang="en-US" sz="1800" dirty="0"/>
              <a:t>~</a:t>
            </a:r>
            <a:r>
              <a:rPr lang="ca-ES" sz="1800" dirty="0"/>
              <a:t>104pF</a:t>
            </a:r>
            <a:r>
              <a:rPr lang="en-US" sz="1800" dirty="0"/>
              <a:t>] </a:t>
            </a:r>
            <a:r>
              <a:rPr lang="ca-ES" sz="1800" dirty="0"/>
              <a:t>(default: 65pF)</a:t>
            </a:r>
            <a:endParaRPr lang="en-US" sz="1800" dirty="0"/>
          </a:p>
          <a:p>
            <a:pPr lvl="1"/>
            <a:r>
              <a:rPr lang="en-US" sz="1800" dirty="0"/>
              <a:t>3-bit adjustable C</a:t>
            </a:r>
            <a:r>
              <a:rPr lang="en-US" sz="1800" baseline="-25000" dirty="0"/>
              <a:t>2</a:t>
            </a:r>
            <a:r>
              <a:rPr lang="en-US" sz="1800" dirty="0"/>
              <a:t>: [</a:t>
            </a:r>
            <a:r>
              <a:rPr lang="ca-ES" sz="1800" dirty="0"/>
              <a:t>1pF</a:t>
            </a:r>
            <a:r>
              <a:rPr lang="en-US" sz="1800" dirty="0"/>
              <a:t>~</a:t>
            </a:r>
            <a:r>
              <a:rPr lang="ca-ES" sz="1800" dirty="0"/>
              <a:t>8pF</a:t>
            </a:r>
            <a:r>
              <a:rPr lang="en-US" sz="1800" dirty="0"/>
              <a:t>] </a:t>
            </a:r>
            <a:r>
              <a:rPr lang="ca-ES" sz="1800" dirty="0"/>
              <a:t>(default: 5pF)</a:t>
            </a:r>
            <a:endParaRPr lang="en-US" sz="1800" dirty="0"/>
          </a:p>
        </p:txBody>
      </p:sp>
      <p:sp>
        <p:nvSpPr>
          <p:cNvPr id="27" name="Rectángulo: esquinas redondeadas 27">
            <a:extLst>
              <a:ext uri="{FF2B5EF4-FFF2-40B4-BE49-F238E27FC236}">
                <a16:creationId xmlns:a16="http://schemas.microsoft.com/office/drawing/2014/main" id="{B6D8BE51-68A2-7F91-686C-F63E703510A1}"/>
              </a:ext>
            </a:extLst>
          </p:cNvPr>
          <p:cNvSpPr/>
          <p:nvPr/>
        </p:nvSpPr>
        <p:spPr>
          <a:xfrm>
            <a:off x="1279530" y="2997522"/>
            <a:ext cx="1084531" cy="86295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Ph Det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8" name="Rectángulo: esquinas redondeadas 27">
            <a:extLst>
              <a:ext uri="{FF2B5EF4-FFF2-40B4-BE49-F238E27FC236}">
                <a16:creationId xmlns:a16="http://schemas.microsoft.com/office/drawing/2014/main" id="{363794AA-E0EF-6801-A36D-91C9021631BB}"/>
              </a:ext>
            </a:extLst>
          </p:cNvPr>
          <p:cNvSpPr/>
          <p:nvPr/>
        </p:nvSpPr>
        <p:spPr>
          <a:xfrm>
            <a:off x="2818697" y="2997522"/>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Charge</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Pump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0" name="Straight Arrow Connector 39">
            <a:extLst>
              <a:ext uri="{FF2B5EF4-FFF2-40B4-BE49-F238E27FC236}">
                <a16:creationId xmlns:a16="http://schemas.microsoft.com/office/drawing/2014/main" id="{BD597776-1FEE-F2D0-94EB-F72CE728E9DE}"/>
              </a:ext>
            </a:extLst>
          </p:cNvPr>
          <p:cNvCxnSpPr>
            <a:cxnSpLocks/>
          </p:cNvCxnSpPr>
          <p:nvPr/>
        </p:nvCxnSpPr>
        <p:spPr bwMode="auto">
          <a:xfrm>
            <a:off x="2364061" y="3267075"/>
            <a:ext cx="454636" cy="2654"/>
          </a:xfrm>
          <a:prstGeom prst="straightConnector1">
            <a:avLst/>
          </a:prstGeom>
          <a:noFill/>
          <a:ln w="28575" cap="flat" cmpd="sng" algn="ctr">
            <a:solidFill>
              <a:schemeClr val="tx1"/>
            </a:solidFill>
            <a:prstDash val="solid"/>
            <a:round/>
            <a:headEnd type="none" w="med" len="med"/>
            <a:tailEnd type="triangle"/>
          </a:ln>
          <a:effectLst/>
        </p:spPr>
      </p:cxnSp>
      <p:sp>
        <p:nvSpPr>
          <p:cNvPr id="44" name="Rectángulo: esquinas redondeadas 27">
            <a:extLst>
              <a:ext uri="{FF2B5EF4-FFF2-40B4-BE49-F238E27FC236}">
                <a16:creationId xmlns:a16="http://schemas.microsoft.com/office/drawing/2014/main" id="{0ED11809-94A6-FC60-C500-B738BEE9E67D}"/>
              </a:ext>
            </a:extLst>
          </p:cNvPr>
          <p:cNvSpPr/>
          <p:nvPr/>
        </p:nvSpPr>
        <p:spPr>
          <a:xfrm>
            <a:off x="5814798" y="2996128"/>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5" name="Straight Arrow Connector 44">
            <a:extLst>
              <a:ext uri="{FF2B5EF4-FFF2-40B4-BE49-F238E27FC236}">
                <a16:creationId xmlns:a16="http://schemas.microsoft.com/office/drawing/2014/main" id="{C86652BC-5EFF-4057-F777-021CCEDC2AE3}"/>
              </a:ext>
            </a:extLst>
          </p:cNvPr>
          <p:cNvCxnSpPr>
            <a:cxnSpLocks/>
            <a:endCxn id="44" idx="1"/>
          </p:cNvCxnSpPr>
          <p:nvPr/>
        </p:nvCxnSpPr>
        <p:spPr bwMode="auto">
          <a:xfrm flipV="1">
            <a:off x="5254223" y="3427606"/>
            <a:ext cx="560575" cy="7552"/>
          </a:xfrm>
          <a:prstGeom prst="straightConnector1">
            <a:avLst/>
          </a:prstGeom>
          <a:noFill/>
          <a:ln w="28575" cap="flat" cmpd="sng" algn="ctr">
            <a:solidFill>
              <a:schemeClr val="tx1"/>
            </a:solidFill>
            <a:prstDash val="solid"/>
            <a:round/>
            <a:headEnd type="none" w="med" len="med"/>
            <a:tailEnd type="triangle"/>
          </a:ln>
          <a:effectLst/>
        </p:spPr>
      </p:cxnSp>
      <p:sp>
        <p:nvSpPr>
          <p:cNvPr id="46" name="Rectángulo: esquinas redondeadas 27">
            <a:extLst>
              <a:ext uri="{FF2B5EF4-FFF2-40B4-BE49-F238E27FC236}">
                <a16:creationId xmlns:a16="http://schemas.microsoft.com/office/drawing/2014/main" id="{5F9FB135-1EA0-0410-D87D-D37DF1F5E4A6}"/>
              </a:ext>
            </a:extLst>
          </p:cNvPr>
          <p:cNvSpPr/>
          <p:nvPr/>
        </p:nvSpPr>
        <p:spPr>
          <a:xfrm>
            <a:off x="3162070" y="4181477"/>
            <a:ext cx="1581150" cy="1166624"/>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Clock</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Manager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8" name="Straight Arrow Connector 47">
            <a:extLst>
              <a:ext uri="{FF2B5EF4-FFF2-40B4-BE49-F238E27FC236}">
                <a16:creationId xmlns:a16="http://schemas.microsoft.com/office/drawing/2014/main" id="{5E74EF9D-6438-4E53-37C2-77866913CF5B}"/>
              </a:ext>
            </a:extLst>
          </p:cNvPr>
          <p:cNvCxnSpPr>
            <a:cxnSpLocks/>
            <a:stCxn id="44" idx="2"/>
          </p:cNvCxnSpPr>
          <p:nvPr/>
        </p:nvCxnSpPr>
        <p:spPr bwMode="auto">
          <a:xfrm rot="5400000">
            <a:off x="5240396" y="3373052"/>
            <a:ext cx="630637" cy="1602700"/>
          </a:xfrm>
          <a:prstGeom prst="bentConnector2">
            <a:avLst/>
          </a:prstGeom>
          <a:noFill/>
          <a:ln w="28575" cap="flat" cmpd="sng" algn="ctr">
            <a:solidFill>
              <a:schemeClr val="tx1"/>
            </a:solidFill>
            <a:prstDash val="solid"/>
            <a:round/>
            <a:headEnd type="none" w="med" len="med"/>
            <a:tailEnd type="triangle"/>
          </a:ln>
          <a:effectLst/>
        </p:spPr>
      </p:cxnSp>
      <p:cxnSp>
        <p:nvCxnSpPr>
          <p:cNvPr id="51" name="Straight Arrow Connector 47">
            <a:extLst>
              <a:ext uri="{FF2B5EF4-FFF2-40B4-BE49-F238E27FC236}">
                <a16:creationId xmlns:a16="http://schemas.microsoft.com/office/drawing/2014/main" id="{F4BA1C5B-A01F-81C2-90EB-973808BF0DA7}"/>
              </a:ext>
            </a:extLst>
          </p:cNvPr>
          <p:cNvCxnSpPr>
            <a:cxnSpLocks/>
            <a:endCxn id="27" idx="2"/>
          </p:cNvCxnSpPr>
          <p:nvPr/>
        </p:nvCxnSpPr>
        <p:spPr bwMode="auto">
          <a:xfrm rot="10800000">
            <a:off x="1821797" y="3860479"/>
            <a:ext cx="1329129" cy="629243"/>
          </a:xfrm>
          <a:prstGeom prst="bentConnector2">
            <a:avLst/>
          </a:prstGeom>
          <a:noFill/>
          <a:ln w="2857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0E7B9294-DFB4-475C-FC2B-8FDF1D56FC60}"/>
              </a:ext>
            </a:extLst>
          </p:cNvPr>
          <p:cNvCxnSpPr/>
          <p:nvPr/>
        </p:nvCxnSpPr>
        <p:spPr bwMode="auto">
          <a:xfrm>
            <a:off x="948226" y="3436436"/>
            <a:ext cx="331975" cy="0"/>
          </a:xfrm>
          <a:prstGeom prst="straightConnector1">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C4BC3646-966A-6669-3060-526638319625}"/>
              </a:ext>
            </a:extLst>
          </p:cNvPr>
          <p:cNvSpPr/>
          <p:nvPr/>
        </p:nvSpPr>
        <p:spPr>
          <a:xfrm>
            <a:off x="7508190" y="2996127"/>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Buffers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616CC874-ED6B-A9E3-F3EA-C9C322DB7E00}"/>
              </a:ext>
            </a:extLst>
          </p:cNvPr>
          <p:cNvCxnSpPr>
            <a:cxnSpLocks/>
          </p:cNvCxnSpPr>
          <p:nvPr/>
        </p:nvCxnSpPr>
        <p:spPr bwMode="auto">
          <a:xfrm>
            <a:off x="6899329"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88F47F2B-ECEF-08C6-1369-916AEA850D64}"/>
              </a:ext>
            </a:extLst>
          </p:cNvPr>
          <p:cNvCxnSpPr>
            <a:cxnSpLocks/>
          </p:cNvCxnSpPr>
          <p:nvPr/>
        </p:nvCxnSpPr>
        <p:spPr bwMode="auto">
          <a:xfrm>
            <a:off x="8604304"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1A6D9E8D-D52F-9976-74B5-A20EF137ED07}"/>
              </a:ext>
            </a:extLst>
          </p:cNvPr>
          <p:cNvCxnSpPr>
            <a:cxnSpLocks/>
          </p:cNvCxnSpPr>
          <p:nvPr/>
        </p:nvCxnSpPr>
        <p:spPr bwMode="auto">
          <a:xfrm flipV="1">
            <a:off x="700064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2" name="Content Placeholder 2">
            <a:extLst>
              <a:ext uri="{FF2B5EF4-FFF2-40B4-BE49-F238E27FC236}">
                <a16:creationId xmlns:a16="http://schemas.microsoft.com/office/drawing/2014/main" id="{5237CCB4-5005-72CB-B62A-FDA4196E75A6}"/>
              </a:ext>
            </a:extLst>
          </p:cNvPr>
          <p:cNvSpPr txBox="1">
            <a:spLocks/>
          </p:cNvSpPr>
          <p:nvPr/>
        </p:nvSpPr>
        <p:spPr bwMode="auto">
          <a:xfrm>
            <a:off x="698032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cxnSp>
        <p:nvCxnSpPr>
          <p:cNvPr id="73" name="Straight Arrow Connector 72">
            <a:extLst>
              <a:ext uri="{FF2B5EF4-FFF2-40B4-BE49-F238E27FC236}">
                <a16:creationId xmlns:a16="http://schemas.microsoft.com/office/drawing/2014/main" id="{EA32BA20-8F7A-87E6-3205-57E6CA7B26F0}"/>
              </a:ext>
            </a:extLst>
          </p:cNvPr>
          <p:cNvCxnSpPr>
            <a:cxnSpLocks/>
          </p:cNvCxnSpPr>
          <p:nvPr/>
        </p:nvCxnSpPr>
        <p:spPr bwMode="auto">
          <a:xfrm flipV="1">
            <a:off x="869609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5" name="Content Placeholder 2">
            <a:extLst>
              <a:ext uri="{FF2B5EF4-FFF2-40B4-BE49-F238E27FC236}">
                <a16:creationId xmlns:a16="http://schemas.microsoft.com/office/drawing/2014/main" id="{94C985CC-9375-2D5A-8461-ACDEC266F713}"/>
              </a:ext>
            </a:extLst>
          </p:cNvPr>
          <p:cNvSpPr txBox="1">
            <a:spLocks/>
          </p:cNvSpPr>
          <p:nvPr/>
        </p:nvSpPr>
        <p:spPr bwMode="auto">
          <a:xfrm>
            <a:off x="867577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sp>
        <p:nvSpPr>
          <p:cNvPr id="89" name="Content Placeholder 2">
            <a:extLst>
              <a:ext uri="{FF2B5EF4-FFF2-40B4-BE49-F238E27FC236}">
                <a16:creationId xmlns:a16="http://schemas.microsoft.com/office/drawing/2014/main" id="{E49D62EE-AFB5-3305-BC75-C39DD3412464}"/>
              </a:ext>
            </a:extLst>
          </p:cNvPr>
          <p:cNvSpPr txBox="1">
            <a:spLocks/>
          </p:cNvSpPr>
          <p:nvPr/>
        </p:nvSpPr>
        <p:spPr bwMode="auto">
          <a:xfrm>
            <a:off x="-25571" y="3283322"/>
            <a:ext cx="100407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ClkRef</a:t>
            </a:r>
            <a:endParaRPr lang="en-GB" sz="1400" b="0" kern="0" dirty="0">
              <a:solidFill>
                <a:schemeClr val="tx1"/>
              </a:solidFill>
            </a:endParaRPr>
          </a:p>
          <a:p>
            <a:pPr marL="0" indent="0" algn="r">
              <a:lnSpc>
                <a:spcPct val="100000"/>
              </a:lnSpc>
              <a:buFontTx/>
              <a:buNone/>
            </a:pPr>
            <a:r>
              <a:rPr lang="en-GB" sz="1400" b="0" kern="0" dirty="0">
                <a:solidFill>
                  <a:schemeClr val="tx1"/>
                </a:solidFill>
              </a:rPr>
              <a:t>(40 MHz)</a:t>
            </a:r>
          </a:p>
          <a:p>
            <a:pPr lvl="1" algn="r">
              <a:lnSpc>
                <a:spcPct val="100000"/>
              </a:lnSpc>
            </a:pPr>
            <a:endParaRPr lang="en-GB" sz="2800" b="0" kern="0" dirty="0"/>
          </a:p>
        </p:txBody>
      </p:sp>
      <p:sp>
        <p:nvSpPr>
          <p:cNvPr id="90" name="Content Placeholder 2">
            <a:extLst>
              <a:ext uri="{FF2B5EF4-FFF2-40B4-BE49-F238E27FC236}">
                <a16:creationId xmlns:a16="http://schemas.microsoft.com/office/drawing/2014/main" id="{66A4A572-473C-1343-E395-9D2AF97AD886}"/>
              </a:ext>
            </a:extLst>
          </p:cNvPr>
          <p:cNvSpPr txBox="1">
            <a:spLocks/>
          </p:cNvSpPr>
          <p:nvPr/>
        </p:nvSpPr>
        <p:spPr bwMode="auto">
          <a:xfrm>
            <a:off x="1861860" y="4197484"/>
            <a:ext cx="9120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ClkFb</a:t>
            </a:r>
            <a:endParaRPr lang="en-GB" sz="1400" b="0" kern="0" dirty="0">
              <a:solidFill>
                <a:schemeClr val="tx1"/>
              </a:solidFill>
            </a:endParaRPr>
          </a:p>
          <a:p>
            <a:pPr marL="0" indent="0" algn="ctr">
              <a:lnSpc>
                <a:spcPct val="100000"/>
              </a:lnSpc>
              <a:buFontTx/>
              <a:buNone/>
            </a:pPr>
            <a:r>
              <a:rPr lang="en-GB" sz="1400" b="0" kern="0" dirty="0">
                <a:solidFill>
                  <a:schemeClr val="tx1"/>
                </a:solidFill>
              </a:rPr>
              <a:t>(40 MHz)</a:t>
            </a:r>
          </a:p>
        </p:txBody>
      </p:sp>
      <p:cxnSp>
        <p:nvCxnSpPr>
          <p:cNvPr id="91" name="Straight Arrow Connector 90">
            <a:extLst>
              <a:ext uri="{FF2B5EF4-FFF2-40B4-BE49-F238E27FC236}">
                <a16:creationId xmlns:a16="http://schemas.microsoft.com/office/drawing/2014/main" id="{6D8A244F-A07B-022E-8F22-4847D5E55DE7}"/>
              </a:ext>
            </a:extLst>
          </p:cNvPr>
          <p:cNvCxnSpPr>
            <a:cxnSpLocks/>
          </p:cNvCxnSpPr>
          <p:nvPr/>
        </p:nvCxnSpPr>
        <p:spPr bwMode="auto">
          <a:xfrm>
            <a:off x="359687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3" name="Content Placeholder 2">
            <a:extLst>
              <a:ext uri="{FF2B5EF4-FFF2-40B4-BE49-F238E27FC236}">
                <a16:creationId xmlns:a16="http://schemas.microsoft.com/office/drawing/2014/main" id="{3710E2D6-939B-C41D-571C-425E8E788B36}"/>
              </a:ext>
            </a:extLst>
          </p:cNvPr>
          <p:cNvSpPr txBox="1">
            <a:spLocks/>
          </p:cNvSpPr>
          <p:nvPr/>
        </p:nvSpPr>
        <p:spPr bwMode="auto">
          <a:xfrm rot="5400000">
            <a:off x="324702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ClkSer</a:t>
            </a:r>
            <a:endParaRPr lang="en-GB" sz="1200" b="0" kern="0" dirty="0">
              <a:solidFill>
                <a:schemeClr val="tx1"/>
              </a:solidFill>
            </a:endParaRPr>
          </a:p>
        </p:txBody>
      </p:sp>
      <p:cxnSp>
        <p:nvCxnSpPr>
          <p:cNvPr id="94" name="Straight Arrow Connector 93">
            <a:extLst>
              <a:ext uri="{FF2B5EF4-FFF2-40B4-BE49-F238E27FC236}">
                <a16:creationId xmlns:a16="http://schemas.microsoft.com/office/drawing/2014/main" id="{65F7BD11-4499-1804-8950-7E5F7E833030}"/>
              </a:ext>
            </a:extLst>
          </p:cNvPr>
          <p:cNvCxnSpPr>
            <a:cxnSpLocks/>
          </p:cNvCxnSpPr>
          <p:nvPr/>
        </p:nvCxnSpPr>
        <p:spPr bwMode="auto">
          <a:xfrm>
            <a:off x="3835440"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5" name="Content Placeholder 2">
            <a:extLst>
              <a:ext uri="{FF2B5EF4-FFF2-40B4-BE49-F238E27FC236}">
                <a16:creationId xmlns:a16="http://schemas.microsoft.com/office/drawing/2014/main" id="{2B643475-A8E2-4904-94B1-5291033DDF4C}"/>
              </a:ext>
            </a:extLst>
          </p:cNvPr>
          <p:cNvSpPr txBox="1">
            <a:spLocks/>
          </p:cNvSpPr>
          <p:nvPr/>
        </p:nvSpPr>
        <p:spPr bwMode="auto">
          <a:xfrm rot="5400000">
            <a:off x="3485590"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ClkFsm</a:t>
            </a:r>
            <a:endParaRPr lang="en-GB" sz="1200" b="0" kern="0" dirty="0">
              <a:solidFill>
                <a:schemeClr val="tx1"/>
              </a:solidFill>
            </a:endParaRPr>
          </a:p>
        </p:txBody>
      </p:sp>
      <p:cxnSp>
        <p:nvCxnSpPr>
          <p:cNvPr id="98" name="Straight Arrow Connector 97">
            <a:extLst>
              <a:ext uri="{FF2B5EF4-FFF2-40B4-BE49-F238E27FC236}">
                <a16:creationId xmlns:a16="http://schemas.microsoft.com/office/drawing/2014/main" id="{A9C9D32C-2F08-145E-2EAC-BD354952C90C}"/>
              </a:ext>
            </a:extLst>
          </p:cNvPr>
          <p:cNvCxnSpPr>
            <a:cxnSpLocks/>
          </p:cNvCxnSpPr>
          <p:nvPr/>
        </p:nvCxnSpPr>
        <p:spPr bwMode="auto">
          <a:xfrm>
            <a:off x="4092615" y="5357626"/>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9" name="Content Placeholder 2">
            <a:extLst>
              <a:ext uri="{FF2B5EF4-FFF2-40B4-BE49-F238E27FC236}">
                <a16:creationId xmlns:a16="http://schemas.microsoft.com/office/drawing/2014/main" id="{4E315051-D53B-32BB-EFD8-F2F8D6D96879}"/>
              </a:ext>
            </a:extLst>
          </p:cNvPr>
          <p:cNvSpPr txBox="1">
            <a:spLocks/>
          </p:cNvSpPr>
          <p:nvPr/>
        </p:nvSpPr>
        <p:spPr bwMode="auto">
          <a:xfrm rot="5400000">
            <a:off x="3742765" y="5794194"/>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ClkTdc</a:t>
            </a:r>
            <a:endParaRPr lang="en-GB" sz="1200" b="0" kern="0" dirty="0">
              <a:solidFill>
                <a:schemeClr val="tx1"/>
              </a:solidFill>
            </a:endParaRPr>
          </a:p>
        </p:txBody>
      </p:sp>
      <p:cxnSp>
        <p:nvCxnSpPr>
          <p:cNvPr id="100" name="Straight Arrow Connector 99">
            <a:extLst>
              <a:ext uri="{FF2B5EF4-FFF2-40B4-BE49-F238E27FC236}">
                <a16:creationId xmlns:a16="http://schemas.microsoft.com/office/drawing/2014/main" id="{6CA853D2-A88F-8775-3B45-2C3A8FA7A5C0}"/>
              </a:ext>
            </a:extLst>
          </p:cNvPr>
          <p:cNvCxnSpPr>
            <a:cxnSpLocks/>
          </p:cNvCxnSpPr>
          <p:nvPr/>
        </p:nvCxnSpPr>
        <p:spPr bwMode="auto">
          <a:xfrm>
            <a:off x="432009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101" name="Content Placeholder 2">
            <a:extLst>
              <a:ext uri="{FF2B5EF4-FFF2-40B4-BE49-F238E27FC236}">
                <a16:creationId xmlns:a16="http://schemas.microsoft.com/office/drawing/2014/main" id="{A90321B8-6CBE-FC4A-DC14-1B8F2B009F02}"/>
              </a:ext>
            </a:extLst>
          </p:cNvPr>
          <p:cNvSpPr txBox="1">
            <a:spLocks/>
          </p:cNvSpPr>
          <p:nvPr/>
        </p:nvSpPr>
        <p:spPr bwMode="auto">
          <a:xfrm rot="5400000">
            <a:off x="397024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ClkVco</a:t>
            </a:r>
            <a:endParaRPr lang="en-GB" sz="1200" b="0" kern="0" dirty="0">
              <a:solidFill>
                <a:schemeClr val="tx1"/>
              </a:solidFill>
            </a:endParaRPr>
          </a:p>
        </p:txBody>
      </p:sp>
      <p:sp>
        <p:nvSpPr>
          <p:cNvPr id="102" name="Content Placeholder 2">
            <a:extLst>
              <a:ext uri="{FF2B5EF4-FFF2-40B4-BE49-F238E27FC236}">
                <a16:creationId xmlns:a16="http://schemas.microsoft.com/office/drawing/2014/main" id="{629D01E0-7E0E-1C23-456A-BCC9A2994218}"/>
              </a:ext>
            </a:extLst>
          </p:cNvPr>
          <p:cNvSpPr txBox="1">
            <a:spLocks/>
          </p:cNvSpPr>
          <p:nvPr/>
        </p:nvSpPr>
        <p:spPr bwMode="auto">
          <a:xfrm>
            <a:off x="4928416" y="4187960"/>
            <a:ext cx="107091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ClkVco</a:t>
            </a:r>
            <a:r>
              <a:rPr lang="en-GB" sz="1400" b="0" kern="0" dirty="0">
                <a:solidFill>
                  <a:schemeClr val="tx1"/>
                </a:solidFill>
              </a:rPr>
              <a:t>’</a:t>
            </a:r>
          </a:p>
          <a:p>
            <a:pPr marL="0" indent="0" algn="ctr">
              <a:lnSpc>
                <a:spcPct val="100000"/>
              </a:lnSpc>
              <a:buFontTx/>
              <a:buNone/>
            </a:pPr>
            <a:r>
              <a:rPr lang="en-GB" sz="1400" b="0" kern="0" dirty="0">
                <a:solidFill>
                  <a:schemeClr val="tx1"/>
                </a:solidFill>
              </a:rPr>
              <a:t>(1.28 GHz)</a:t>
            </a:r>
          </a:p>
        </p:txBody>
      </p:sp>
      <p:cxnSp>
        <p:nvCxnSpPr>
          <p:cNvPr id="104" name="Straight Arrow Connector 103">
            <a:extLst>
              <a:ext uri="{FF2B5EF4-FFF2-40B4-BE49-F238E27FC236}">
                <a16:creationId xmlns:a16="http://schemas.microsoft.com/office/drawing/2014/main" id="{2692E263-2500-AFF1-D8FA-BA0AD5455E74}"/>
              </a:ext>
            </a:extLst>
          </p:cNvPr>
          <p:cNvCxnSpPr>
            <a:cxnSpLocks/>
          </p:cNvCxnSpPr>
          <p:nvPr/>
        </p:nvCxnSpPr>
        <p:spPr bwMode="auto">
          <a:xfrm>
            <a:off x="2364061" y="3514725"/>
            <a:ext cx="454636" cy="0"/>
          </a:xfrm>
          <a:prstGeom prst="straightConnector1">
            <a:avLst/>
          </a:prstGeom>
          <a:noFill/>
          <a:ln w="28575" cap="flat" cmpd="sng" algn="ctr">
            <a:solidFill>
              <a:schemeClr val="tx1"/>
            </a:solidFill>
            <a:prstDash val="solid"/>
            <a:round/>
            <a:headEnd type="none" w="med" len="med"/>
            <a:tailEnd type="triangle"/>
          </a:ln>
          <a:effectLst/>
        </p:spPr>
      </p:cxnSp>
      <p:sp>
        <p:nvSpPr>
          <p:cNvPr id="105" name="Content Placeholder 2">
            <a:extLst>
              <a:ext uri="{FF2B5EF4-FFF2-40B4-BE49-F238E27FC236}">
                <a16:creationId xmlns:a16="http://schemas.microsoft.com/office/drawing/2014/main" id="{C49560B2-1573-B6B0-9C6D-14ECDC78CDB0}"/>
              </a:ext>
            </a:extLst>
          </p:cNvPr>
          <p:cNvSpPr txBox="1">
            <a:spLocks/>
          </p:cNvSpPr>
          <p:nvPr/>
        </p:nvSpPr>
        <p:spPr bwMode="auto">
          <a:xfrm>
            <a:off x="2297311" y="2918656"/>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Chg</a:t>
            </a:r>
            <a:endParaRPr lang="en-GB" sz="1400" b="0" kern="0" dirty="0">
              <a:solidFill>
                <a:schemeClr val="tx1"/>
              </a:solidFill>
            </a:endParaRPr>
          </a:p>
        </p:txBody>
      </p:sp>
      <p:sp>
        <p:nvSpPr>
          <p:cNvPr id="106" name="Content Placeholder 2">
            <a:extLst>
              <a:ext uri="{FF2B5EF4-FFF2-40B4-BE49-F238E27FC236}">
                <a16:creationId xmlns:a16="http://schemas.microsoft.com/office/drawing/2014/main" id="{FDD02870-66DD-BF9E-9913-26C90E13F02B}"/>
              </a:ext>
            </a:extLst>
          </p:cNvPr>
          <p:cNvSpPr txBox="1">
            <a:spLocks/>
          </p:cNvSpPr>
          <p:nvPr/>
        </p:nvSpPr>
        <p:spPr bwMode="auto">
          <a:xfrm>
            <a:off x="2286180" y="3551480"/>
            <a:ext cx="58130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Dch</a:t>
            </a:r>
            <a:endParaRPr lang="en-GB" sz="1400" b="0" kern="0" dirty="0">
              <a:solidFill>
                <a:schemeClr val="tx1"/>
              </a:solidFill>
            </a:endParaRPr>
          </a:p>
        </p:txBody>
      </p:sp>
      <p:sp>
        <p:nvSpPr>
          <p:cNvPr id="110" name="Content Placeholder 2">
            <a:extLst>
              <a:ext uri="{FF2B5EF4-FFF2-40B4-BE49-F238E27FC236}">
                <a16:creationId xmlns:a16="http://schemas.microsoft.com/office/drawing/2014/main" id="{06620226-D2DC-2C5E-628A-E74C68EE6D54}"/>
              </a:ext>
            </a:extLst>
          </p:cNvPr>
          <p:cNvSpPr txBox="1">
            <a:spLocks/>
          </p:cNvSpPr>
          <p:nvPr/>
        </p:nvSpPr>
        <p:spPr bwMode="auto">
          <a:xfrm>
            <a:off x="5205937" y="3116616"/>
            <a:ext cx="61566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VCtrl</a:t>
            </a:r>
            <a:endParaRPr lang="en-GB" sz="1400" b="0" kern="0" dirty="0">
              <a:solidFill>
                <a:schemeClr val="tx1"/>
              </a:solidFill>
            </a:endParaRPr>
          </a:p>
        </p:txBody>
      </p:sp>
      <p:sp>
        <p:nvSpPr>
          <p:cNvPr id="114" name="Content Placeholder 2">
            <a:extLst>
              <a:ext uri="{FF2B5EF4-FFF2-40B4-BE49-F238E27FC236}">
                <a16:creationId xmlns:a16="http://schemas.microsoft.com/office/drawing/2014/main" id="{9FF6E769-A802-34A2-8210-E7D0BE0FEFC5}"/>
              </a:ext>
            </a:extLst>
          </p:cNvPr>
          <p:cNvSpPr txBox="1">
            <a:spLocks/>
          </p:cNvSpPr>
          <p:nvPr/>
        </p:nvSpPr>
        <p:spPr bwMode="auto">
          <a:xfrm>
            <a:off x="9201582" y="3283322"/>
            <a:ext cx="1681391"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VcoPhase</a:t>
            </a:r>
            <a:r>
              <a:rPr lang="en-GB" sz="1400" b="0" kern="0" dirty="0">
                <a:solidFill>
                  <a:schemeClr val="tx1"/>
                </a:solidFill>
              </a:rPr>
              <a:t>&lt;15:0&gt;</a:t>
            </a:r>
          </a:p>
          <a:p>
            <a:pPr marL="0" indent="0" algn="ctr">
              <a:lnSpc>
                <a:spcPct val="100000"/>
              </a:lnSpc>
              <a:buFontTx/>
              <a:buNone/>
            </a:pPr>
            <a:r>
              <a:rPr lang="en-GB" sz="1400" b="0" kern="0" dirty="0">
                <a:solidFill>
                  <a:schemeClr val="tx1"/>
                </a:solidFill>
              </a:rPr>
              <a:t>(Thermometer Encoding)</a:t>
            </a:r>
          </a:p>
        </p:txBody>
      </p:sp>
      <p:cxnSp>
        <p:nvCxnSpPr>
          <p:cNvPr id="115" name="Straight Arrow Connector 114">
            <a:extLst>
              <a:ext uri="{FF2B5EF4-FFF2-40B4-BE49-F238E27FC236}">
                <a16:creationId xmlns:a16="http://schemas.microsoft.com/office/drawing/2014/main" id="{C1C6096A-3B06-155B-7AB0-6A6FCE6671DC}"/>
              </a:ext>
            </a:extLst>
          </p:cNvPr>
          <p:cNvCxnSpPr>
            <a:cxnSpLocks/>
          </p:cNvCxnSpPr>
          <p:nvPr/>
        </p:nvCxnSpPr>
        <p:spPr bwMode="auto">
          <a:xfrm>
            <a:off x="4755731" y="5030275"/>
            <a:ext cx="4464239" cy="0"/>
          </a:xfrm>
          <a:prstGeom prst="straightConnector1">
            <a:avLst/>
          </a:prstGeom>
          <a:noFill/>
          <a:ln w="76200" cap="flat" cmpd="sng" algn="ctr">
            <a:solidFill>
              <a:schemeClr val="tx1"/>
            </a:solidFill>
            <a:prstDash val="solid"/>
            <a:round/>
            <a:headEnd type="none" w="med" len="med"/>
            <a:tailEnd type="triangle"/>
          </a:ln>
          <a:effectLst/>
        </p:spPr>
      </p:cxnSp>
      <p:cxnSp>
        <p:nvCxnSpPr>
          <p:cNvPr id="116" name="Straight Arrow Connector 115">
            <a:extLst>
              <a:ext uri="{FF2B5EF4-FFF2-40B4-BE49-F238E27FC236}">
                <a16:creationId xmlns:a16="http://schemas.microsoft.com/office/drawing/2014/main" id="{C3D6EC82-DDC6-56EC-8C6C-824B0DA13C18}"/>
              </a:ext>
            </a:extLst>
          </p:cNvPr>
          <p:cNvCxnSpPr>
            <a:cxnSpLocks/>
          </p:cNvCxnSpPr>
          <p:nvPr/>
        </p:nvCxnSpPr>
        <p:spPr bwMode="auto">
          <a:xfrm flipV="1">
            <a:off x="8586792" y="4851881"/>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117" name="Content Placeholder 2">
            <a:extLst>
              <a:ext uri="{FF2B5EF4-FFF2-40B4-BE49-F238E27FC236}">
                <a16:creationId xmlns:a16="http://schemas.microsoft.com/office/drawing/2014/main" id="{3D55876E-51B7-C8C4-03CF-D6BB8F095F38}"/>
              </a:ext>
            </a:extLst>
          </p:cNvPr>
          <p:cNvSpPr txBox="1">
            <a:spLocks/>
          </p:cNvSpPr>
          <p:nvPr/>
        </p:nvSpPr>
        <p:spPr bwMode="auto">
          <a:xfrm>
            <a:off x="8614005" y="5115870"/>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5</a:t>
            </a:r>
          </a:p>
          <a:p>
            <a:pPr lvl="1">
              <a:lnSpc>
                <a:spcPct val="100000"/>
              </a:lnSpc>
            </a:pPr>
            <a:endParaRPr lang="en-GB" b="0" kern="0" dirty="0"/>
          </a:p>
        </p:txBody>
      </p:sp>
      <p:sp>
        <p:nvSpPr>
          <p:cNvPr id="118" name="Content Placeholder 2">
            <a:extLst>
              <a:ext uri="{FF2B5EF4-FFF2-40B4-BE49-F238E27FC236}">
                <a16:creationId xmlns:a16="http://schemas.microsoft.com/office/drawing/2014/main" id="{8525EF44-A36D-DC49-2E9A-97246E6641A3}"/>
              </a:ext>
            </a:extLst>
          </p:cNvPr>
          <p:cNvSpPr txBox="1">
            <a:spLocks/>
          </p:cNvSpPr>
          <p:nvPr/>
        </p:nvSpPr>
        <p:spPr bwMode="auto">
          <a:xfrm>
            <a:off x="9219970" y="4861887"/>
            <a:ext cx="1608808"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VcoCounts</a:t>
            </a:r>
            <a:r>
              <a:rPr lang="en-GB" sz="1400" b="0" kern="0" dirty="0">
                <a:solidFill>
                  <a:schemeClr val="tx1"/>
                </a:solidFill>
              </a:rPr>
              <a:t>&lt;4:0&gt;</a:t>
            </a:r>
          </a:p>
          <a:p>
            <a:pPr marL="0" indent="0" algn="ctr">
              <a:lnSpc>
                <a:spcPct val="100000"/>
              </a:lnSpc>
              <a:buFontTx/>
              <a:buNone/>
            </a:pPr>
            <a:r>
              <a:rPr lang="en-GB" sz="1400" b="0" kern="0" dirty="0">
                <a:solidFill>
                  <a:schemeClr val="tx1"/>
                </a:solidFill>
              </a:rPr>
              <a:t>(Gray Counter)</a:t>
            </a:r>
          </a:p>
        </p:txBody>
      </p:sp>
      <p:sp>
        <p:nvSpPr>
          <p:cNvPr id="131" name="Rectángulo: esquinas redondeadas 27">
            <a:extLst>
              <a:ext uri="{FF2B5EF4-FFF2-40B4-BE49-F238E27FC236}">
                <a16:creationId xmlns:a16="http://schemas.microsoft.com/office/drawing/2014/main" id="{E93F7C5A-3485-1144-4CAB-80C24638DCE1}"/>
              </a:ext>
            </a:extLst>
          </p:cNvPr>
          <p:cNvSpPr/>
          <p:nvPr/>
        </p:nvSpPr>
        <p:spPr>
          <a:xfrm>
            <a:off x="444453" y="5644770"/>
            <a:ext cx="792000" cy="792000"/>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2" name="Rectángulo: esquinas redondeadas 27">
            <a:extLst>
              <a:ext uri="{FF2B5EF4-FFF2-40B4-BE49-F238E27FC236}">
                <a16:creationId xmlns:a16="http://schemas.microsoft.com/office/drawing/2014/main" id="{586DB897-8496-5724-1A66-102247C1E173}"/>
              </a:ext>
            </a:extLst>
          </p:cNvPr>
          <p:cNvSpPr/>
          <p:nvPr/>
        </p:nvSpPr>
        <p:spPr>
          <a:xfrm>
            <a:off x="1367931" y="5644770"/>
            <a:ext cx="792000" cy="792000"/>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Analog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3" name="Right Brace 132">
            <a:extLst>
              <a:ext uri="{FF2B5EF4-FFF2-40B4-BE49-F238E27FC236}">
                <a16:creationId xmlns:a16="http://schemas.microsoft.com/office/drawing/2014/main" id="{2AC306A5-FE15-48BA-6041-A480CEA4DFC3}"/>
              </a:ext>
            </a:extLst>
          </p:cNvPr>
          <p:cNvSpPr/>
          <p:nvPr/>
        </p:nvSpPr>
        <p:spPr bwMode="auto">
          <a:xfrm>
            <a:off x="10529477" y="3149839"/>
            <a:ext cx="546025" cy="2341834"/>
          </a:xfrm>
          <a:prstGeom prst="rightBrace">
            <a:avLst>
              <a:gd name="adj1" fmla="val 22629"/>
              <a:gd name="adj2" fmla="val 485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34" name="Content Placeholder 2">
            <a:extLst>
              <a:ext uri="{FF2B5EF4-FFF2-40B4-BE49-F238E27FC236}">
                <a16:creationId xmlns:a16="http://schemas.microsoft.com/office/drawing/2014/main" id="{01FC0DBC-EF92-E555-A306-2428A04171B5}"/>
              </a:ext>
            </a:extLst>
          </p:cNvPr>
          <p:cNvSpPr txBox="1">
            <a:spLocks/>
          </p:cNvSpPr>
          <p:nvPr/>
        </p:nvSpPr>
        <p:spPr bwMode="auto">
          <a:xfrm>
            <a:off x="11006798" y="3946063"/>
            <a:ext cx="1070919" cy="7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tx1"/>
                </a:solidFill>
              </a:rPr>
              <a:t>To TDC</a:t>
            </a:r>
          </a:p>
          <a:p>
            <a:pPr marL="0" indent="0" algn="ctr">
              <a:lnSpc>
                <a:spcPct val="100000"/>
              </a:lnSpc>
              <a:buFontTx/>
              <a:buNone/>
            </a:pPr>
            <a:r>
              <a:rPr lang="en-GB" sz="1600" b="0" kern="0" dirty="0">
                <a:solidFill>
                  <a:schemeClr val="tx1"/>
                </a:solidFill>
              </a:rPr>
              <a:t>FERO</a:t>
            </a:r>
          </a:p>
        </p:txBody>
      </p:sp>
      <p:sp>
        <p:nvSpPr>
          <p:cNvPr id="3" name="Rectángulo: esquinas redondeadas 27">
            <a:extLst>
              <a:ext uri="{FF2B5EF4-FFF2-40B4-BE49-F238E27FC236}">
                <a16:creationId xmlns:a16="http://schemas.microsoft.com/office/drawing/2014/main" id="{519EEDBD-DAAE-4F7E-DD8A-7FE1968A29C3}"/>
              </a:ext>
            </a:extLst>
          </p:cNvPr>
          <p:cNvSpPr/>
          <p:nvPr/>
        </p:nvSpPr>
        <p:spPr>
          <a:xfrm>
            <a:off x="4169692" y="2996128"/>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Loop Filter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 name="Straight Connector 6">
            <a:extLst>
              <a:ext uri="{FF2B5EF4-FFF2-40B4-BE49-F238E27FC236}">
                <a16:creationId xmlns:a16="http://schemas.microsoft.com/office/drawing/2014/main" id="{128E83C4-21B3-96EC-6C7E-5D9D2306D573}"/>
              </a:ext>
            </a:extLst>
          </p:cNvPr>
          <p:cNvCxnSpPr>
            <a:cxnSpLocks/>
          </p:cNvCxnSpPr>
          <p:nvPr/>
        </p:nvCxnSpPr>
        <p:spPr bwMode="auto">
          <a:xfrm>
            <a:off x="4204256" y="3802380"/>
            <a:ext cx="1578457" cy="2397161"/>
          </a:xfrm>
          <a:prstGeom prst="line">
            <a:avLst/>
          </a:prstGeom>
          <a:noFill/>
          <a:ln w="9525" cap="flat" cmpd="sng" algn="ctr">
            <a:solidFill>
              <a:schemeClr val="tx1"/>
            </a:solidFill>
            <a:prstDash val="dash"/>
            <a:round/>
            <a:headEnd type="none" w="med" len="med"/>
            <a:tailEnd type="none" w="med" len="med"/>
          </a:ln>
          <a:effectLst/>
        </p:spPr>
      </p:cxnSp>
      <p:cxnSp>
        <p:nvCxnSpPr>
          <p:cNvPr id="13" name="Straight Connector 12">
            <a:extLst>
              <a:ext uri="{FF2B5EF4-FFF2-40B4-BE49-F238E27FC236}">
                <a16:creationId xmlns:a16="http://schemas.microsoft.com/office/drawing/2014/main" id="{AAF3B479-A3CA-389D-9086-3569853D2E0A}"/>
              </a:ext>
            </a:extLst>
          </p:cNvPr>
          <p:cNvCxnSpPr>
            <a:cxnSpLocks/>
          </p:cNvCxnSpPr>
          <p:nvPr/>
        </p:nvCxnSpPr>
        <p:spPr bwMode="auto">
          <a:xfrm>
            <a:off x="5181654" y="3857707"/>
            <a:ext cx="6718246" cy="2733593"/>
          </a:xfrm>
          <a:prstGeom prst="line">
            <a:avLst/>
          </a:prstGeom>
          <a:noFill/>
          <a:ln w="9525" cap="flat" cmpd="sng" algn="ctr">
            <a:solidFill>
              <a:schemeClr val="tx1"/>
            </a:solidFill>
            <a:prstDash val="dash"/>
            <a:round/>
            <a:headEnd type="none" w="med" len="med"/>
            <a:tailEnd type="none" w="med" len="med"/>
          </a:ln>
          <a:effectLst/>
        </p:spPr>
      </p:cxnSp>
      <p:cxnSp>
        <p:nvCxnSpPr>
          <p:cNvPr id="16" name="Straight Connector 15">
            <a:extLst>
              <a:ext uri="{FF2B5EF4-FFF2-40B4-BE49-F238E27FC236}">
                <a16:creationId xmlns:a16="http://schemas.microsoft.com/office/drawing/2014/main" id="{E8D128E5-C33F-A590-D11E-8E9E4DFA47DC}"/>
              </a:ext>
            </a:extLst>
          </p:cNvPr>
          <p:cNvCxnSpPr>
            <a:cxnSpLocks/>
          </p:cNvCxnSpPr>
          <p:nvPr/>
        </p:nvCxnSpPr>
        <p:spPr bwMode="auto">
          <a:xfrm flipV="1">
            <a:off x="5187473" y="2688907"/>
            <a:ext cx="6527277" cy="306227"/>
          </a:xfrm>
          <a:prstGeom prst="line">
            <a:avLst/>
          </a:prstGeom>
          <a:noFill/>
          <a:ln w="9525" cap="flat" cmpd="sng" algn="ctr">
            <a:solidFill>
              <a:schemeClr val="tx1"/>
            </a:solidFill>
            <a:prstDash val="dash"/>
            <a:round/>
            <a:headEnd type="none" w="med" len="med"/>
            <a:tailEnd type="none" w="med" len="med"/>
          </a:ln>
          <a:effectLst/>
        </p:spPr>
      </p:cxnSp>
      <p:cxnSp>
        <p:nvCxnSpPr>
          <p:cNvPr id="19" name="Straight Connector 18">
            <a:extLst>
              <a:ext uri="{FF2B5EF4-FFF2-40B4-BE49-F238E27FC236}">
                <a16:creationId xmlns:a16="http://schemas.microsoft.com/office/drawing/2014/main" id="{CAA27F2F-2374-9E58-0D5D-D534D04E3A16}"/>
              </a:ext>
            </a:extLst>
          </p:cNvPr>
          <p:cNvCxnSpPr>
            <a:cxnSpLocks/>
          </p:cNvCxnSpPr>
          <p:nvPr/>
        </p:nvCxnSpPr>
        <p:spPr bwMode="auto">
          <a:xfrm flipV="1">
            <a:off x="4276583" y="2688907"/>
            <a:ext cx="1599762" cy="306227"/>
          </a:xfrm>
          <a:prstGeom prst="line">
            <a:avLst/>
          </a:prstGeom>
          <a:noFill/>
          <a:ln w="9525" cap="flat" cmpd="sng" algn="ctr">
            <a:solidFill>
              <a:schemeClr val="tx1"/>
            </a:solidFill>
            <a:prstDash val="dash"/>
            <a:round/>
            <a:headEnd type="none" w="med" len="med"/>
            <a:tailEnd type="none" w="med" len="med"/>
          </a:ln>
          <a:effectLst/>
        </p:spPr>
      </p:cxnSp>
      <p:sp>
        <p:nvSpPr>
          <p:cNvPr id="4" name="Rectángulo: esquinas redondeadas 27">
            <a:extLst>
              <a:ext uri="{FF2B5EF4-FFF2-40B4-BE49-F238E27FC236}">
                <a16:creationId xmlns:a16="http://schemas.microsoft.com/office/drawing/2014/main" id="{5B77A770-C472-3A6F-FB6A-282A4ECCFE84}"/>
              </a:ext>
            </a:extLst>
          </p:cNvPr>
          <p:cNvSpPr/>
          <p:nvPr/>
        </p:nvSpPr>
        <p:spPr>
          <a:xfrm>
            <a:off x="5636864" y="2567718"/>
            <a:ext cx="6507808" cy="4290281"/>
          </a:xfrm>
          <a:prstGeom prst="roundRect">
            <a:avLst/>
          </a:prstGeom>
          <a:solidFill>
            <a:schemeClr val="bg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29" name="Straight Arrow Connector 28">
            <a:extLst>
              <a:ext uri="{FF2B5EF4-FFF2-40B4-BE49-F238E27FC236}">
                <a16:creationId xmlns:a16="http://schemas.microsoft.com/office/drawing/2014/main" id="{EB21EA87-E1C7-78D2-2AA2-3C2D67B3DFD6}"/>
              </a:ext>
            </a:extLst>
          </p:cNvPr>
          <p:cNvCxnSpPr>
            <a:cxnSpLocks/>
          </p:cNvCxnSpPr>
          <p:nvPr/>
        </p:nvCxnSpPr>
        <p:spPr bwMode="auto">
          <a:xfrm flipV="1">
            <a:off x="3903228" y="3260341"/>
            <a:ext cx="266464" cy="1394"/>
          </a:xfrm>
          <a:prstGeom prst="straightConnector1">
            <a:avLst/>
          </a:prstGeom>
          <a:noFill/>
          <a:ln w="28575" cap="flat" cmpd="sng" algn="ctr">
            <a:solidFill>
              <a:schemeClr val="tx1"/>
            </a:solidFill>
            <a:prstDash val="solid"/>
            <a:round/>
            <a:headEnd type="none" w="med" len="med"/>
            <a:tailEnd type="triangle"/>
          </a:ln>
          <a:effectLst/>
        </p:spPr>
      </p:cxnSp>
      <p:sp>
        <p:nvSpPr>
          <p:cNvPr id="30" name="Content Placeholder 2">
            <a:extLst>
              <a:ext uri="{FF2B5EF4-FFF2-40B4-BE49-F238E27FC236}">
                <a16:creationId xmlns:a16="http://schemas.microsoft.com/office/drawing/2014/main" id="{536F11C2-0591-ED06-1606-4D548697576F}"/>
              </a:ext>
            </a:extLst>
          </p:cNvPr>
          <p:cNvSpPr txBox="1">
            <a:spLocks/>
          </p:cNvSpPr>
          <p:nvPr/>
        </p:nvSpPr>
        <p:spPr bwMode="auto">
          <a:xfrm>
            <a:off x="3626627" y="2745054"/>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VCIn</a:t>
            </a:r>
            <a:endParaRPr lang="en-GB" sz="1400" b="0" kern="0" dirty="0">
              <a:solidFill>
                <a:schemeClr val="tx1"/>
              </a:solidFill>
            </a:endParaRPr>
          </a:p>
        </p:txBody>
      </p:sp>
      <p:cxnSp>
        <p:nvCxnSpPr>
          <p:cNvPr id="31" name="Straight Arrow Connector 30">
            <a:extLst>
              <a:ext uri="{FF2B5EF4-FFF2-40B4-BE49-F238E27FC236}">
                <a16:creationId xmlns:a16="http://schemas.microsoft.com/office/drawing/2014/main" id="{328472A7-B5C2-A306-8513-A02CCC0F5537}"/>
              </a:ext>
            </a:extLst>
          </p:cNvPr>
          <p:cNvCxnSpPr>
            <a:cxnSpLocks/>
          </p:cNvCxnSpPr>
          <p:nvPr/>
        </p:nvCxnSpPr>
        <p:spPr bwMode="auto">
          <a:xfrm flipH="1">
            <a:off x="3903228" y="3589549"/>
            <a:ext cx="263751" cy="0"/>
          </a:xfrm>
          <a:prstGeom prst="straightConnector1">
            <a:avLst/>
          </a:prstGeom>
          <a:noFill/>
          <a:ln w="28575" cap="flat" cmpd="sng" algn="ctr">
            <a:solidFill>
              <a:schemeClr val="tx1"/>
            </a:solidFill>
            <a:prstDash val="solid"/>
            <a:round/>
            <a:headEnd type="none" w="med" len="med"/>
            <a:tailEnd type="triangle"/>
          </a:ln>
          <a:effectLst/>
        </p:spPr>
      </p:cxnSp>
      <p:sp>
        <p:nvSpPr>
          <p:cNvPr id="32" name="Content Placeholder 2">
            <a:extLst>
              <a:ext uri="{FF2B5EF4-FFF2-40B4-BE49-F238E27FC236}">
                <a16:creationId xmlns:a16="http://schemas.microsoft.com/office/drawing/2014/main" id="{C4BBD616-EB97-DE40-414C-05B3970CEA4C}"/>
              </a:ext>
            </a:extLst>
          </p:cNvPr>
          <p:cNvSpPr txBox="1">
            <a:spLocks/>
          </p:cNvSpPr>
          <p:nvPr/>
        </p:nvSpPr>
        <p:spPr bwMode="auto">
          <a:xfrm>
            <a:off x="3632206" y="3792770"/>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VCFilt</a:t>
            </a:r>
            <a:endParaRPr lang="en-GB" sz="1400" b="0" kern="0" dirty="0">
              <a:solidFill>
                <a:schemeClr val="tx1"/>
              </a:solidFill>
            </a:endParaRPr>
          </a:p>
        </p:txBody>
      </p:sp>
      <p:grpSp>
        <p:nvGrpSpPr>
          <p:cNvPr id="65" name="Group 64">
            <a:extLst>
              <a:ext uri="{FF2B5EF4-FFF2-40B4-BE49-F238E27FC236}">
                <a16:creationId xmlns:a16="http://schemas.microsoft.com/office/drawing/2014/main" id="{53CCF6CF-C70E-C32C-8CC7-1C85E8EBAFEC}"/>
              </a:ext>
            </a:extLst>
          </p:cNvPr>
          <p:cNvGrpSpPr/>
          <p:nvPr/>
        </p:nvGrpSpPr>
        <p:grpSpPr>
          <a:xfrm>
            <a:off x="5946973" y="3471935"/>
            <a:ext cx="6101669" cy="2868797"/>
            <a:chOff x="5946973" y="3471935"/>
            <a:chExt cx="6101669" cy="2868797"/>
          </a:xfrm>
        </p:grpSpPr>
        <p:pic>
          <p:nvPicPr>
            <p:cNvPr id="57" name="Picture 56">
              <a:extLst>
                <a:ext uri="{FF2B5EF4-FFF2-40B4-BE49-F238E27FC236}">
                  <a16:creationId xmlns:a16="http://schemas.microsoft.com/office/drawing/2014/main" id="{D60815A0-A1BE-8793-8811-80FF5BC95A0B}"/>
                </a:ext>
              </a:extLst>
            </p:cNvPr>
            <p:cNvPicPr>
              <a:picLocks noChangeAspect="1"/>
            </p:cNvPicPr>
            <p:nvPr/>
          </p:nvPicPr>
          <p:blipFill>
            <a:blip r:embed="rId4"/>
            <a:stretch>
              <a:fillRect/>
            </a:stretch>
          </p:blipFill>
          <p:spPr>
            <a:xfrm>
              <a:off x="6221147" y="3471935"/>
              <a:ext cx="5045549" cy="2868797"/>
            </a:xfrm>
            <a:prstGeom prst="rect">
              <a:avLst/>
            </a:prstGeom>
          </p:spPr>
        </p:pic>
        <p:sp>
          <p:nvSpPr>
            <p:cNvPr id="58" name="Content Placeholder 2">
              <a:extLst>
                <a:ext uri="{FF2B5EF4-FFF2-40B4-BE49-F238E27FC236}">
                  <a16:creationId xmlns:a16="http://schemas.microsoft.com/office/drawing/2014/main" id="{8B5383A7-0DD3-F368-4F21-9AE9B0968C9A}"/>
                </a:ext>
              </a:extLst>
            </p:cNvPr>
            <p:cNvSpPr txBox="1">
              <a:spLocks/>
            </p:cNvSpPr>
            <p:nvPr/>
          </p:nvSpPr>
          <p:spPr bwMode="auto">
            <a:xfrm>
              <a:off x="5946973" y="3502883"/>
              <a:ext cx="122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2000" kern="0" dirty="0" err="1">
                  <a:solidFill>
                    <a:schemeClr val="tx1"/>
                  </a:solidFill>
                </a:rPr>
                <a:t>VCIn</a:t>
              </a:r>
              <a:endParaRPr lang="en-GB" sz="2000" kern="0" dirty="0">
                <a:solidFill>
                  <a:schemeClr val="tx1"/>
                </a:solidFill>
              </a:endParaRPr>
            </a:p>
          </p:txBody>
        </p:sp>
        <p:sp>
          <p:nvSpPr>
            <p:cNvPr id="61" name="Content Placeholder 2">
              <a:extLst>
                <a:ext uri="{FF2B5EF4-FFF2-40B4-BE49-F238E27FC236}">
                  <a16:creationId xmlns:a16="http://schemas.microsoft.com/office/drawing/2014/main" id="{5993F78A-1787-BC4F-2ABD-D0468C9E9F11}"/>
                </a:ext>
              </a:extLst>
            </p:cNvPr>
            <p:cNvSpPr txBox="1">
              <a:spLocks/>
            </p:cNvSpPr>
            <p:nvPr/>
          </p:nvSpPr>
          <p:spPr bwMode="auto">
            <a:xfrm>
              <a:off x="6011910" y="4760556"/>
              <a:ext cx="122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2000" kern="0" dirty="0" err="1">
                  <a:solidFill>
                    <a:schemeClr val="tx1"/>
                  </a:solidFill>
                </a:rPr>
                <a:t>VCInFilt</a:t>
              </a:r>
              <a:endParaRPr lang="en-GB" sz="2000" kern="0" dirty="0">
                <a:solidFill>
                  <a:schemeClr val="tx1"/>
                </a:solidFill>
              </a:endParaRPr>
            </a:p>
          </p:txBody>
        </p:sp>
        <p:sp>
          <p:nvSpPr>
            <p:cNvPr id="64" name="Content Placeholder 2">
              <a:extLst>
                <a:ext uri="{FF2B5EF4-FFF2-40B4-BE49-F238E27FC236}">
                  <a16:creationId xmlns:a16="http://schemas.microsoft.com/office/drawing/2014/main" id="{B0CD8936-1156-90CE-FDCF-63E275A56336}"/>
                </a:ext>
              </a:extLst>
            </p:cNvPr>
            <p:cNvSpPr txBox="1">
              <a:spLocks/>
            </p:cNvSpPr>
            <p:nvPr/>
          </p:nvSpPr>
          <p:spPr bwMode="auto">
            <a:xfrm>
              <a:off x="10826617" y="3553335"/>
              <a:ext cx="122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2000" kern="0" dirty="0" err="1">
                  <a:solidFill>
                    <a:schemeClr val="tx1"/>
                  </a:solidFill>
                </a:rPr>
                <a:t>VCtrl</a:t>
              </a:r>
              <a:endParaRPr lang="en-GB" sz="2000" kern="0" dirty="0">
                <a:solidFill>
                  <a:schemeClr val="tx1"/>
                </a:solidFill>
              </a:endParaRPr>
            </a:p>
          </p:txBody>
        </p:sp>
      </p:grpSp>
    </p:spTree>
    <p:extLst>
      <p:ext uri="{BB962C8B-B14F-4D97-AF65-F5344CB8AC3E}">
        <p14:creationId xmlns:p14="http://schemas.microsoft.com/office/powerpoint/2010/main" val="681412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15</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90"/>
            <a:ext cx="6106925" cy="1762854"/>
          </a:xfrm>
        </p:spPr>
        <p:txBody>
          <a:bodyPr>
            <a:normAutofit/>
          </a:bodyPr>
          <a:lstStyle/>
          <a:p>
            <a:r>
              <a:rPr lang="en-US" sz="2400" dirty="0"/>
              <a:t>VCO:</a:t>
            </a:r>
          </a:p>
          <a:p>
            <a:pPr lvl="1"/>
            <a:r>
              <a:rPr lang="ca-ES" sz="1800" dirty="0"/>
              <a:t>Consists of a chain of 16 Delay Elements.</a:t>
            </a:r>
          </a:p>
          <a:p>
            <a:pPr lvl="1"/>
            <a:r>
              <a:rPr lang="ca-ES" sz="1800" dirty="0"/>
              <a:t>Delay Element: Maneatis Cell with symmetric load</a:t>
            </a:r>
          </a:p>
          <a:p>
            <a:pPr lvl="1"/>
            <a:endParaRPr lang="en-US" sz="1800" dirty="0"/>
          </a:p>
          <a:p>
            <a:pPr lvl="1"/>
            <a:endParaRPr lang="en-US" sz="1800" dirty="0"/>
          </a:p>
        </p:txBody>
      </p:sp>
      <p:sp>
        <p:nvSpPr>
          <p:cNvPr id="27" name="Rectángulo: esquinas redondeadas 27">
            <a:extLst>
              <a:ext uri="{FF2B5EF4-FFF2-40B4-BE49-F238E27FC236}">
                <a16:creationId xmlns:a16="http://schemas.microsoft.com/office/drawing/2014/main" id="{B6D8BE51-68A2-7F91-686C-F63E703510A1}"/>
              </a:ext>
            </a:extLst>
          </p:cNvPr>
          <p:cNvSpPr/>
          <p:nvPr/>
        </p:nvSpPr>
        <p:spPr>
          <a:xfrm>
            <a:off x="1279530" y="2997522"/>
            <a:ext cx="1084531" cy="86295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Ph Det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8" name="Rectángulo: esquinas redondeadas 27">
            <a:extLst>
              <a:ext uri="{FF2B5EF4-FFF2-40B4-BE49-F238E27FC236}">
                <a16:creationId xmlns:a16="http://schemas.microsoft.com/office/drawing/2014/main" id="{363794AA-E0EF-6801-A36D-91C9021631BB}"/>
              </a:ext>
            </a:extLst>
          </p:cNvPr>
          <p:cNvSpPr/>
          <p:nvPr/>
        </p:nvSpPr>
        <p:spPr>
          <a:xfrm>
            <a:off x="2818697" y="2997522"/>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Charge</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Pump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0" name="Straight Arrow Connector 39">
            <a:extLst>
              <a:ext uri="{FF2B5EF4-FFF2-40B4-BE49-F238E27FC236}">
                <a16:creationId xmlns:a16="http://schemas.microsoft.com/office/drawing/2014/main" id="{BD597776-1FEE-F2D0-94EB-F72CE728E9DE}"/>
              </a:ext>
            </a:extLst>
          </p:cNvPr>
          <p:cNvCxnSpPr>
            <a:cxnSpLocks/>
          </p:cNvCxnSpPr>
          <p:nvPr/>
        </p:nvCxnSpPr>
        <p:spPr bwMode="auto">
          <a:xfrm>
            <a:off x="2364061" y="3267075"/>
            <a:ext cx="454636" cy="2654"/>
          </a:xfrm>
          <a:prstGeom prst="straightConnector1">
            <a:avLst/>
          </a:prstGeom>
          <a:noFill/>
          <a:ln w="28575" cap="flat" cmpd="sng" algn="ctr">
            <a:solidFill>
              <a:schemeClr val="tx1"/>
            </a:solidFill>
            <a:prstDash val="solid"/>
            <a:round/>
            <a:headEnd type="none" w="med" len="med"/>
            <a:tailEnd type="triangle"/>
          </a:ln>
          <a:effectLst/>
        </p:spPr>
      </p:cxnSp>
      <p:sp>
        <p:nvSpPr>
          <p:cNvPr id="44" name="Rectángulo: esquinas redondeadas 27">
            <a:extLst>
              <a:ext uri="{FF2B5EF4-FFF2-40B4-BE49-F238E27FC236}">
                <a16:creationId xmlns:a16="http://schemas.microsoft.com/office/drawing/2014/main" id="{0ED11809-94A6-FC60-C500-B738BEE9E67D}"/>
              </a:ext>
            </a:extLst>
          </p:cNvPr>
          <p:cNvSpPr/>
          <p:nvPr/>
        </p:nvSpPr>
        <p:spPr>
          <a:xfrm>
            <a:off x="5814798" y="2996128"/>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5" name="Straight Arrow Connector 44">
            <a:extLst>
              <a:ext uri="{FF2B5EF4-FFF2-40B4-BE49-F238E27FC236}">
                <a16:creationId xmlns:a16="http://schemas.microsoft.com/office/drawing/2014/main" id="{C86652BC-5EFF-4057-F777-021CCEDC2AE3}"/>
              </a:ext>
            </a:extLst>
          </p:cNvPr>
          <p:cNvCxnSpPr>
            <a:cxnSpLocks/>
            <a:endCxn id="44" idx="1"/>
          </p:cNvCxnSpPr>
          <p:nvPr/>
        </p:nvCxnSpPr>
        <p:spPr bwMode="auto">
          <a:xfrm flipV="1">
            <a:off x="5254223" y="3427606"/>
            <a:ext cx="560575" cy="7552"/>
          </a:xfrm>
          <a:prstGeom prst="straightConnector1">
            <a:avLst/>
          </a:prstGeom>
          <a:noFill/>
          <a:ln w="28575" cap="flat" cmpd="sng" algn="ctr">
            <a:solidFill>
              <a:schemeClr val="tx1"/>
            </a:solidFill>
            <a:prstDash val="solid"/>
            <a:round/>
            <a:headEnd type="none" w="med" len="med"/>
            <a:tailEnd type="triangle"/>
          </a:ln>
          <a:effectLst/>
        </p:spPr>
      </p:cxnSp>
      <p:sp>
        <p:nvSpPr>
          <p:cNvPr id="46" name="Rectángulo: esquinas redondeadas 27">
            <a:extLst>
              <a:ext uri="{FF2B5EF4-FFF2-40B4-BE49-F238E27FC236}">
                <a16:creationId xmlns:a16="http://schemas.microsoft.com/office/drawing/2014/main" id="{5F9FB135-1EA0-0410-D87D-D37DF1F5E4A6}"/>
              </a:ext>
            </a:extLst>
          </p:cNvPr>
          <p:cNvSpPr/>
          <p:nvPr/>
        </p:nvSpPr>
        <p:spPr>
          <a:xfrm>
            <a:off x="3162070" y="4181477"/>
            <a:ext cx="1581150" cy="1166624"/>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Clock</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Manager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8" name="Straight Arrow Connector 47">
            <a:extLst>
              <a:ext uri="{FF2B5EF4-FFF2-40B4-BE49-F238E27FC236}">
                <a16:creationId xmlns:a16="http://schemas.microsoft.com/office/drawing/2014/main" id="{5E74EF9D-6438-4E53-37C2-77866913CF5B}"/>
              </a:ext>
            </a:extLst>
          </p:cNvPr>
          <p:cNvCxnSpPr>
            <a:cxnSpLocks/>
            <a:stCxn id="44" idx="2"/>
          </p:cNvCxnSpPr>
          <p:nvPr/>
        </p:nvCxnSpPr>
        <p:spPr bwMode="auto">
          <a:xfrm rot="5400000">
            <a:off x="5240396" y="3373052"/>
            <a:ext cx="630637" cy="1602700"/>
          </a:xfrm>
          <a:prstGeom prst="bentConnector2">
            <a:avLst/>
          </a:prstGeom>
          <a:noFill/>
          <a:ln w="28575" cap="flat" cmpd="sng" algn="ctr">
            <a:solidFill>
              <a:schemeClr val="tx1"/>
            </a:solidFill>
            <a:prstDash val="solid"/>
            <a:round/>
            <a:headEnd type="none" w="med" len="med"/>
            <a:tailEnd type="triangle"/>
          </a:ln>
          <a:effectLst/>
        </p:spPr>
      </p:cxnSp>
      <p:cxnSp>
        <p:nvCxnSpPr>
          <p:cNvPr id="51" name="Straight Arrow Connector 47">
            <a:extLst>
              <a:ext uri="{FF2B5EF4-FFF2-40B4-BE49-F238E27FC236}">
                <a16:creationId xmlns:a16="http://schemas.microsoft.com/office/drawing/2014/main" id="{F4BA1C5B-A01F-81C2-90EB-973808BF0DA7}"/>
              </a:ext>
            </a:extLst>
          </p:cNvPr>
          <p:cNvCxnSpPr>
            <a:cxnSpLocks/>
            <a:endCxn id="27" idx="2"/>
          </p:cNvCxnSpPr>
          <p:nvPr/>
        </p:nvCxnSpPr>
        <p:spPr bwMode="auto">
          <a:xfrm rot="10800000">
            <a:off x="1821797" y="3860479"/>
            <a:ext cx="1329129" cy="629243"/>
          </a:xfrm>
          <a:prstGeom prst="bentConnector2">
            <a:avLst/>
          </a:prstGeom>
          <a:noFill/>
          <a:ln w="2857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0E7B9294-DFB4-475C-FC2B-8FDF1D56FC60}"/>
              </a:ext>
            </a:extLst>
          </p:cNvPr>
          <p:cNvCxnSpPr/>
          <p:nvPr/>
        </p:nvCxnSpPr>
        <p:spPr bwMode="auto">
          <a:xfrm>
            <a:off x="948226" y="3436436"/>
            <a:ext cx="331975" cy="0"/>
          </a:xfrm>
          <a:prstGeom prst="straightConnector1">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C4BC3646-966A-6669-3060-526638319625}"/>
              </a:ext>
            </a:extLst>
          </p:cNvPr>
          <p:cNvSpPr/>
          <p:nvPr/>
        </p:nvSpPr>
        <p:spPr>
          <a:xfrm>
            <a:off x="7508190" y="2996127"/>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Buffers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616CC874-ED6B-A9E3-F3EA-C9C322DB7E00}"/>
              </a:ext>
            </a:extLst>
          </p:cNvPr>
          <p:cNvCxnSpPr>
            <a:cxnSpLocks/>
          </p:cNvCxnSpPr>
          <p:nvPr/>
        </p:nvCxnSpPr>
        <p:spPr bwMode="auto">
          <a:xfrm>
            <a:off x="6899329"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88F47F2B-ECEF-08C6-1369-916AEA850D64}"/>
              </a:ext>
            </a:extLst>
          </p:cNvPr>
          <p:cNvCxnSpPr>
            <a:cxnSpLocks/>
          </p:cNvCxnSpPr>
          <p:nvPr/>
        </p:nvCxnSpPr>
        <p:spPr bwMode="auto">
          <a:xfrm>
            <a:off x="8604304"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1A6D9E8D-D52F-9976-74B5-A20EF137ED07}"/>
              </a:ext>
            </a:extLst>
          </p:cNvPr>
          <p:cNvCxnSpPr>
            <a:cxnSpLocks/>
          </p:cNvCxnSpPr>
          <p:nvPr/>
        </p:nvCxnSpPr>
        <p:spPr bwMode="auto">
          <a:xfrm flipV="1">
            <a:off x="700064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2" name="Content Placeholder 2">
            <a:extLst>
              <a:ext uri="{FF2B5EF4-FFF2-40B4-BE49-F238E27FC236}">
                <a16:creationId xmlns:a16="http://schemas.microsoft.com/office/drawing/2014/main" id="{5237CCB4-5005-72CB-B62A-FDA4196E75A6}"/>
              </a:ext>
            </a:extLst>
          </p:cNvPr>
          <p:cNvSpPr txBox="1">
            <a:spLocks/>
          </p:cNvSpPr>
          <p:nvPr/>
        </p:nvSpPr>
        <p:spPr bwMode="auto">
          <a:xfrm>
            <a:off x="698032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cxnSp>
        <p:nvCxnSpPr>
          <p:cNvPr id="73" name="Straight Arrow Connector 72">
            <a:extLst>
              <a:ext uri="{FF2B5EF4-FFF2-40B4-BE49-F238E27FC236}">
                <a16:creationId xmlns:a16="http://schemas.microsoft.com/office/drawing/2014/main" id="{EA32BA20-8F7A-87E6-3205-57E6CA7B26F0}"/>
              </a:ext>
            </a:extLst>
          </p:cNvPr>
          <p:cNvCxnSpPr>
            <a:cxnSpLocks/>
          </p:cNvCxnSpPr>
          <p:nvPr/>
        </p:nvCxnSpPr>
        <p:spPr bwMode="auto">
          <a:xfrm flipV="1">
            <a:off x="869609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5" name="Content Placeholder 2">
            <a:extLst>
              <a:ext uri="{FF2B5EF4-FFF2-40B4-BE49-F238E27FC236}">
                <a16:creationId xmlns:a16="http://schemas.microsoft.com/office/drawing/2014/main" id="{94C985CC-9375-2D5A-8461-ACDEC266F713}"/>
              </a:ext>
            </a:extLst>
          </p:cNvPr>
          <p:cNvSpPr txBox="1">
            <a:spLocks/>
          </p:cNvSpPr>
          <p:nvPr/>
        </p:nvSpPr>
        <p:spPr bwMode="auto">
          <a:xfrm>
            <a:off x="867577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sp>
        <p:nvSpPr>
          <p:cNvPr id="89" name="Content Placeholder 2">
            <a:extLst>
              <a:ext uri="{FF2B5EF4-FFF2-40B4-BE49-F238E27FC236}">
                <a16:creationId xmlns:a16="http://schemas.microsoft.com/office/drawing/2014/main" id="{E49D62EE-AFB5-3305-BC75-C39DD3412464}"/>
              </a:ext>
            </a:extLst>
          </p:cNvPr>
          <p:cNvSpPr txBox="1">
            <a:spLocks/>
          </p:cNvSpPr>
          <p:nvPr/>
        </p:nvSpPr>
        <p:spPr bwMode="auto">
          <a:xfrm>
            <a:off x="-25571" y="3283322"/>
            <a:ext cx="100407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ClkRef</a:t>
            </a:r>
            <a:endParaRPr lang="en-GB" sz="1400" b="0" kern="0" dirty="0">
              <a:solidFill>
                <a:schemeClr val="tx1"/>
              </a:solidFill>
            </a:endParaRPr>
          </a:p>
          <a:p>
            <a:pPr marL="0" indent="0" algn="r">
              <a:lnSpc>
                <a:spcPct val="100000"/>
              </a:lnSpc>
              <a:buFontTx/>
              <a:buNone/>
            </a:pPr>
            <a:r>
              <a:rPr lang="en-GB" sz="1400" b="0" kern="0" dirty="0">
                <a:solidFill>
                  <a:schemeClr val="tx1"/>
                </a:solidFill>
              </a:rPr>
              <a:t>(40 MHz)</a:t>
            </a:r>
          </a:p>
          <a:p>
            <a:pPr lvl="1" algn="r">
              <a:lnSpc>
                <a:spcPct val="100000"/>
              </a:lnSpc>
            </a:pPr>
            <a:endParaRPr lang="en-GB" sz="2800" b="0" kern="0" dirty="0"/>
          </a:p>
        </p:txBody>
      </p:sp>
      <p:sp>
        <p:nvSpPr>
          <p:cNvPr id="90" name="Content Placeholder 2">
            <a:extLst>
              <a:ext uri="{FF2B5EF4-FFF2-40B4-BE49-F238E27FC236}">
                <a16:creationId xmlns:a16="http://schemas.microsoft.com/office/drawing/2014/main" id="{66A4A572-473C-1343-E395-9D2AF97AD886}"/>
              </a:ext>
            </a:extLst>
          </p:cNvPr>
          <p:cNvSpPr txBox="1">
            <a:spLocks/>
          </p:cNvSpPr>
          <p:nvPr/>
        </p:nvSpPr>
        <p:spPr bwMode="auto">
          <a:xfrm>
            <a:off x="1861860" y="4197484"/>
            <a:ext cx="9120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ClkFb</a:t>
            </a:r>
            <a:endParaRPr lang="en-GB" sz="1400" b="0" kern="0" dirty="0">
              <a:solidFill>
                <a:schemeClr val="tx1"/>
              </a:solidFill>
            </a:endParaRPr>
          </a:p>
          <a:p>
            <a:pPr marL="0" indent="0" algn="ctr">
              <a:lnSpc>
                <a:spcPct val="100000"/>
              </a:lnSpc>
              <a:buFontTx/>
              <a:buNone/>
            </a:pPr>
            <a:r>
              <a:rPr lang="en-GB" sz="1400" b="0" kern="0" dirty="0">
                <a:solidFill>
                  <a:schemeClr val="tx1"/>
                </a:solidFill>
              </a:rPr>
              <a:t>(40 MHz)</a:t>
            </a:r>
          </a:p>
        </p:txBody>
      </p:sp>
      <p:cxnSp>
        <p:nvCxnSpPr>
          <p:cNvPr id="91" name="Straight Arrow Connector 90">
            <a:extLst>
              <a:ext uri="{FF2B5EF4-FFF2-40B4-BE49-F238E27FC236}">
                <a16:creationId xmlns:a16="http://schemas.microsoft.com/office/drawing/2014/main" id="{6D8A244F-A07B-022E-8F22-4847D5E55DE7}"/>
              </a:ext>
            </a:extLst>
          </p:cNvPr>
          <p:cNvCxnSpPr>
            <a:cxnSpLocks/>
          </p:cNvCxnSpPr>
          <p:nvPr/>
        </p:nvCxnSpPr>
        <p:spPr bwMode="auto">
          <a:xfrm>
            <a:off x="359687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3" name="Content Placeholder 2">
            <a:extLst>
              <a:ext uri="{FF2B5EF4-FFF2-40B4-BE49-F238E27FC236}">
                <a16:creationId xmlns:a16="http://schemas.microsoft.com/office/drawing/2014/main" id="{3710E2D6-939B-C41D-571C-425E8E788B36}"/>
              </a:ext>
            </a:extLst>
          </p:cNvPr>
          <p:cNvSpPr txBox="1">
            <a:spLocks/>
          </p:cNvSpPr>
          <p:nvPr/>
        </p:nvSpPr>
        <p:spPr bwMode="auto">
          <a:xfrm rot="5400000">
            <a:off x="324702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ClkSer</a:t>
            </a:r>
            <a:endParaRPr lang="en-GB" sz="1200" b="0" kern="0" dirty="0">
              <a:solidFill>
                <a:schemeClr val="tx1"/>
              </a:solidFill>
            </a:endParaRPr>
          </a:p>
        </p:txBody>
      </p:sp>
      <p:cxnSp>
        <p:nvCxnSpPr>
          <p:cNvPr id="94" name="Straight Arrow Connector 93">
            <a:extLst>
              <a:ext uri="{FF2B5EF4-FFF2-40B4-BE49-F238E27FC236}">
                <a16:creationId xmlns:a16="http://schemas.microsoft.com/office/drawing/2014/main" id="{65F7BD11-4499-1804-8950-7E5F7E833030}"/>
              </a:ext>
            </a:extLst>
          </p:cNvPr>
          <p:cNvCxnSpPr>
            <a:cxnSpLocks/>
          </p:cNvCxnSpPr>
          <p:nvPr/>
        </p:nvCxnSpPr>
        <p:spPr bwMode="auto">
          <a:xfrm>
            <a:off x="3835440"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5" name="Content Placeholder 2">
            <a:extLst>
              <a:ext uri="{FF2B5EF4-FFF2-40B4-BE49-F238E27FC236}">
                <a16:creationId xmlns:a16="http://schemas.microsoft.com/office/drawing/2014/main" id="{2B643475-A8E2-4904-94B1-5291033DDF4C}"/>
              </a:ext>
            </a:extLst>
          </p:cNvPr>
          <p:cNvSpPr txBox="1">
            <a:spLocks/>
          </p:cNvSpPr>
          <p:nvPr/>
        </p:nvSpPr>
        <p:spPr bwMode="auto">
          <a:xfrm rot="5400000">
            <a:off x="3485590"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ClkFsm</a:t>
            </a:r>
            <a:endParaRPr lang="en-GB" sz="1200" b="0" kern="0" dirty="0">
              <a:solidFill>
                <a:schemeClr val="tx1"/>
              </a:solidFill>
            </a:endParaRPr>
          </a:p>
        </p:txBody>
      </p:sp>
      <p:cxnSp>
        <p:nvCxnSpPr>
          <p:cNvPr id="98" name="Straight Arrow Connector 97">
            <a:extLst>
              <a:ext uri="{FF2B5EF4-FFF2-40B4-BE49-F238E27FC236}">
                <a16:creationId xmlns:a16="http://schemas.microsoft.com/office/drawing/2014/main" id="{A9C9D32C-2F08-145E-2EAC-BD354952C90C}"/>
              </a:ext>
            </a:extLst>
          </p:cNvPr>
          <p:cNvCxnSpPr>
            <a:cxnSpLocks/>
          </p:cNvCxnSpPr>
          <p:nvPr/>
        </p:nvCxnSpPr>
        <p:spPr bwMode="auto">
          <a:xfrm>
            <a:off x="4092615" y="5357626"/>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9" name="Content Placeholder 2">
            <a:extLst>
              <a:ext uri="{FF2B5EF4-FFF2-40B4-BE49-F238E27FC236}">
                <a16:creationId xmlns:a16="http://schemas.microsoft.com/office/drawing/2014/main" id="{4E315051-D53B-32BB-EFD8-F2F8D6D96879}"/>
              </a:ext>
            </a:extLst>
          </p:cNvPr>
          <p:cNvSpPr txBox="1">
            <a:spLocks/>
          </p:cNvSpPr>
          <p:nvPr/>
        </p:nvSpPr>
        <p:spPr bwMode="auto">
          <a:xfrm rot="5400000">
            <a:off x="3742765" y="5794194"/>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ClkTdc</a:t>
            </a:r>
            <a:endParaRPr lang="en-GB" sz="1200" b="0" kern="0" dirty="0">
              <a:solidFill>
                <a:schemeClr val="tx1"/>
              </a:solidFill>
            </a:endParaRPr>
          </a:p>
        </p:txBody>
      </p:sp>
      <p:cxnSp>
        <p:nvCxnSpPr>
          <p:cNvPr id="100" name="Straight Arrow Connector 99">
            <a:extLst>
              <a:ext uri="{FF2B5EF4-FFF2-40B4-BE49-F238E27FC236}">
                <a16:creationId xmlns:a16="http://schemas.microsoft.com/office/drawing/2014/main" id="{6CA853D2-A88F-8775-3B45-2C3A8FA7A5C0}"/>
              </a:ext>
            </a:extLst>
          </p:cNvPr>
          <p:cNvCxnSpPr>
            <a:cxnSpLocks/>
          </p:cNvCxnSpPr>
          <p:nvPr/>
        </p:nvCxnSpPr>
        <p:spPr bwMode="auto">
          <a:xfrm>
            <a:off x="432009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101" name="Content Placeholder 2">
            <a:extLst>
              <a:ext uri="{FF2B5EF4-FFF2-40B4-BE49-F238E27FC236}">
                <a16:creationId xmlns:a16="http://schemas.microsoft.com/office/drawing/2014/main" id="{A90321B8-6CBE-FC4A-DC14-1B8F2B009F02}"/>
              </a:ext>
            </a:extLst>
          </p:cNvPr>
          <p:cNvSpPr txBox="1">
            <a:spLocks/>
          </p:cNvSpPr>
          <p:nvPr/>
        </p:nvSpPr>
        <p:spPr bwMode="auto">
          <a:xfrm rot="5400000">
            <a:off x="397024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ClkVco</a:t>
            </a:r>
            <a:endParaRPr lang="en-GB" sz="1200" b="0" kern="0" dirty="0">
              <a:solidFill>
                <a:schemeClr val="tx1"/>
              </a:solidFill>
            </a:endParaRPr>
          </a:p>
        </p:txBody>
      </p:sp>
      <p:sp>
        <p:nvSpPr>
          <p:cNvPr id="102" name="Content Placeholder 2">
            <a:extLst>
              <a:ext uri="{FF2B5EF4-FFF2-40B4-BE49-F238E27FC236}">
                <a16:creationId xmlns:a16="http://schemas.microsoft.com/office/drawing/2014/main" id="{629D01E0-7E0E-1C23-456A-BCC9A2994218}"/>
              </a:ext>
            </a:extLst>
          </p:cNvPr>
          <p:cNvSpPr txBox="1">
            <a:spLocks/>
          </p:cNvSpPr>
          <p:nvPr/>
        </p:nvSpPr>
        <p:spPr bwMode="auto">
          <a:xfrm>
            <a:off x="4928416" y="4187960"/>
            <a:ext cx="107091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ClkVco</a:t>
            </a:r>
            <a:r>
              <a:rPr lang="en-GB" sz="1400" b="0" kern="0" dirty="0">
                <a:solidFill>
                  <a:schemeClr val="tx1"/>
                </a:solidFill>
              </a:rPr>
              <a:t>’</a:t>
            </a:r>
          </a:p>
          <a:p>
            <a:pPr marL="0" indent="0" algn="ctr">
              <a:lnSpc>
                <a:spcPct val="100000"/>
              </a:lnSpc>
              <a:buFontTx/>
              <a:buNone/>
            </a:pPr>
            <a:r>
              <a:rPr lang="en-GB" sz="1400" b="0" kern="0" dirty="0">
                <a:solidFill>
                  <a:schemeClr val="tx1"/>
                </a:solidFill>
              </a:rPr>
              <a:t>(1.28 GHz)</a:t>
            </a:r>
          </a:p>
        </p:txBody>
      </p:sp>
      <p:cxnSp>
        <p:nvCxnSpPr>
          <p:cNvPr id="104" name="Straight Arrow Connector 103">
            <a:extLst>
              <a:ext uri="{FF2B5EF4-FFF2-40B4-BE49-F238E27FC236}">
                <a16:creationId xmlns:a16="http://schemas.microsoft.com/office/drawing/2014/main" id="{2692E263-2500-AFF1-D8FA-BA0AD5455E74}"/>
              </a:ext>
            </a:extLst>
          </p:cNvPr>
          <p:cNvCxnSpPr>
            <a:cxnSpLocks/>
          </p:cNvCxnSpPr>
          <p:nvPr/>
        </p:nvCxnSpPr>
        <p:spPr bwMode="auto">
          <a:xfrm>
            <a:off x="2364061" y="3514725"/>
            <a:ext cx="454636" cy="0"/>
          </a:xfrm>
          <a:prstGeom prst="straightConnector1">
            <a:avLst/>
          </a:prstGeom>
          <a:noFill/>
          <a:ln w="28575" cap="flat" cmpd="sng" algn="ctr">
            <a:solidFill>
              <a:schemeClr val="tx1"/>
            </a:solidFill>
            <a:prstDash val="solid"/>
            <a:round/>
            <a:headEnd type="none" w="med" len="med"/>
            <a:tailEnd type="triangle"/>
          </a:ln>
          <a:effectLst/>
        </p:spPr>
      </p:cxnSp>
      <p:sp>
        <p:nvSpPr>
          <p:cNvPr id="105" name="Content Placeholder 2">
            <a:extLst>
              <a:ext uri="{FF2B5EF4-FFF2-40B4-BE49-F238E27FC236}">
                <a16:creationId xmlns:a16="http://schemas.microsoft.com/office/drawing/2014/main" id="{C49560B2-1573-B6B0-9C6D-14ECDC78CDB0}"/>
              </a:ext>
            </a:extLst>
          </p:cNvPr>
          <p:cNvSpPr txBox="1">
            <a:spLocks/>
          </p:cNvSpPr>
          <p:nvPr/>
        </p:nvSpPr>
        <p:spPr bwMode="auto">
          <a:xfrm>
            <a:off x="2297311" y="2918656"/>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Chg</a:t>
            </a:r>
            <a:endParaRPr lang="en-GB" sz="1400" b="0" kern="0" dirty="0">
              <a:solidFill>
                <a:schemeClr val="tx1"/>
              </a:solidFill>
            </a:endParaRPr>
          </a:p>
        </p:txBody>
      </p:sp>
      <p:sp>
        <p:nvSpPr>
          <p:cNvPr id="106" name="Content Placeholder 2">
            <a:extLst>
              <a:ext uri="{FF2B5EF4-FFF2-40B4-BE49-F238E27FC236}">
                <a16:creationId xmlns:a16="http://schemas.microsoft.com/office/drawing/2014/main" id="{FDD02870-66DD-BF9E-9913-26C90E13F02B}"/>
              </a:ext>
            </a:extLst>
          </p:cNvPr>
          <p:cNvSpPr txBox="1">
            <a:spLocks/>
          </p:cNvSpPr>
          <p:nvPr/>
        </p:nvSpPr>
        <p:spPr bwMode="auto">
          <a:xfrm>
            <a:off x="2286180" y="3551480"/>
            <a:ext cx="58130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Dch</a:t>
            </a:r>
            <a:endParaRPr lang="en-GB" sz="1400" b="0" kern="0" dirty="0">
              <a:solidFill>
                <a:schemeClr val="tx1"/>
              </a:solidFill>
            </a:endParaRPr>
          </a:p>
        </p:txBody>
      </p:sp>
      <p:sp>
        <p:nvSpPr>
          <p:cNvPr id="110" name="Content Placeholder 2">
            <a:extLst>
              <a:ext uri="{FF2B5EF4-FFF2-40B4-BE49-F238E27FC236}">
                <a16:creationId xmlns:a16="http://schemas.microsoft.com/office/drawing/2014/main" id="{06620226-D2DC-2C5E-628A-E74C68EE6D54}"/>
              </a:ext>
            </a:extLst>
          </p:cNvPr>
          <p:cNvSpPr txBox="1">
            <a:spLocks/>
          </p:cNvSpPr>
          <p:nvPr/>
        </p:nvSpPr>
        <p:spPr bwMode="auto">
          <a:xfrm>
            <a:off x="5205937" y="3116616"/>
            <a:ext cx="61566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VCtrl</a:t>
            </a:r>
            <a:endParaRPr lang="en-GB" sz="1400" b="0" kern="0" dirty="0">
              <a:solidFill>
                <a:schemeClr val="tx1"/>
              </a:solidFill>
            </a:endParaRPr>
          </a:p>
        </p:txBody>
      </p:sp>
      <p:sp>
        <p:nvSpPr>
          <p:cNvPr id="114" name="Content Placeholder 2">
            <a:extLst>
              <a:ext uri="{FF2B5EF4-FFF2-40B4-BE49-F238E27FC236}">
                <a16:creationId xmlns:a16="http://schemas.microsoft.com/office/drawing/2014/main" id="{9FF6E769-A802-34A2-8210-E7D0BE0FEFC5}"/>
              </a:ext>
            </a:extLst>
          </p:cNvPr>
          <p:cNvSpPr txBox="1">
            <a:spLocks/>
          </p:cNvSpPr>
          <p:nvPr/>
        </p:nvSpPr>
        <p:spPr bwMode="auto">
          <a:xfrm>
            <a:off x="9201582" y="3283322"/>
            <a:ext cx="1681391"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VcoPhase</a:t>
            </a:r>
            <a:r>
              <a:rPr lang="en-GB" sz="1400" b="0" kern="0" dirty="0">
                <a:solidFill>
                  <a:schemeClr val="tx1"/>
                </a:solidFill>
              </a:rPr>
              <a:t>&lt;15:0&gt;</a:t>
            </a:r>
          </a:p>
          <a:p>
            <a:pPr marL="0" indent="0" algn="ctr">
              <a:lnSpc>
                <a:spcPct val="100000"/>
              </a:lnSpc>
              <a:buFontTx/>
              <a:buNone/>
            </a:pPr>
            <a:r>
              <a:rPr lang="en-GB" sz="1400" b="0" kern="0" dirty="0">
                <a:solidFill>
                  <a:schemeClr val="tx1"/>
                </a:solidFill>
              </a:rPr>
              <a:t>(Thermometer Encoding)</a:t>
            </a:r>
          </a:p>
        </p:txBody>
      </p:sp>
      <p:cxnSp>
        <p:nvCxnSpPr>
          <p:cNvPr id="115" name="Straight Arrow Connector 114">
            <a:extLst>
              <a:ext uri="{FF2B5EF4-FFF2-40B4-BE49-F238E27FC236}">
                <a16:creationId xmlns:a16="http://schemas.microsoft.com/office/drawing/2014/main" id="{C1C6096A-3B06-155B-7AB0-6A6FCE6671DC}"/>
              </a:ext>
            </a:extLst>
          </p:cNvPr>
          <p:cNvCxnSpPr>
            <a:cxnSpLocks/>
          </p:cNvCxnSpPr>
          <p:nvPr/>
        </p:nvCxnSpPr>
        <p:spPr bwMode="auto">
          <a:xfrm>
            <a:off x="4755731" y="5030275"/>
            <a:ext cx="4464239" cy="0"/>
          </a:xfrm>
          <a:prstGeom prst="straightConnector1">
            <a:avLst/>
          </a:prstGeom>
          <a:noFill/>
          <a:ln w="76200" cap="flat" cmpd="sng" algn="ctr">
            <a:solidFill>
              <a:schemeClr val="tx1"/>
            </a:solidFill>
            <a:prstDash val="solid"/>
            <a:round/>
            <a:headEnd type="none" w="med" len="med"/>
            <a:tailEnd type="triangle"/>
          </a:ln>
          <a:effectLst/>
        </p:spPr>
      </p:cxnSp>
      <p:sp>
        <p:nvSpPr>
          <p:cNvPr id="131" name="Rectángulo: esquinas redondeadas 27">
            <a:extLst>
              <a:ext uri="{FF2B5EF4-FFF2-40B4-BE49-F238E27FC236}">
                <a16:creationId xmlns:a16="http://schemas.microsoft.com/office/drawing/2014/main" id="{E93F7C5A-3485-1144-4CAB-80C24638DCE1}"/>
              </a:ext>
            </a:extLst>
          </p:cNvPr>
          <p:cNvSpPr/>
          <p:nvPr/>
        </p:nvSpPr>
        <p:spPr>
          <a:xfrm>
            <a:off x="444453" y="5644770"/>
            <a:ext cx="792000" cy="792000"/>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2" name="Rectángulo: esquinas redondeadas 27">
            <a:extLst>
              <a:ext uri="{FF2B5EF4-FFF2-40B4-BE49-F238E27FC236}">
                <a16:creationId xmlns:a16="http://schemas.microsoft.com/office/drawing/2014/main" id="{586DB897-8496-5724-1A66-102247C1E173}"/>
              </a:ext>
            </a:extLst>
          </p:cNvPr>
          <p:cNvSpPr/>
          <p:nvPr/>
        </p:nvSpPr>
        <p:spPr>
          <a:xfrm>
            <a:off x="1367931" y="5644770"/>
            <a:ext cx="792000" cy="792000"/>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Analog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3" name="Right Brace 132">
            <a:extLst>
              <a:ext uri="{FF2B5EF4-FFF2-40B4-BE49-F238E27FC236}">
                <a16:creationId xmlns:a16="http://schemas.microsoft.com/office/drawing/2014/main" id="{2AC306A5-FE15-48BA-6041-A480CEA4DFC3}"/>
              </a:ext>
            </a:extLst>
          </p:cNvPr>
          <p:cNvSpPr/>
          <p:nvPr/>
        </p:nvSpPr>
        <p:spPr bwMode="auto">
          <a:xfrm>
            <a:off x="10529477" y="3149839"/>
            <a:ext cx="546025" cy="2341834"/>
          </a:xfrm>
          <a:prstGeom prst="rightBrace">
            <a:avLst>
              <a:gd name="adj1" fmla="val 22629"/>
              <a:gd name="adj2" fmla="val 485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34" name="Content Placeholder 2">
            <a:extLst>
              <a:ext uri="{FF2B5EF4-FFF2-40B4-BE49-F238E27FC236}">
                <a16:creationId xmlns:a16="http://schemas.microsoft.com/office/drawing/2014/main" id="{01FC0DBC-EF92-E555-A306-2428A04171B5}"/>
              </a:ext>
            </a:extLst>
          </p:cNvPr>
          <p:cNvSpPr txBox="1">
            <a:spLocks/>
          </p:cNvSpPr>
          <p:nvPr/>
        </p:nvSpPr>
        <p:spPr bwMode="auto">
          <a:xfrm>
            <a:off x="11006798" y="3946063"/>
            <a:ext cx="1070919" cy="7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tx1"/>
                </a:solidFill>
              </a:rPr>
              <a:t>To TDC</a:t>
            </a:r>
          </a:p>
          <a:p>
            <a:pPr marL="0" indent="0" algn="ctr">
              <a:lnSpc>
                <a:spcPct val="100000"/>
              </a:lnSpc>
              <a:buFontTx/>
              <a:buNone/>
            </a:pPr>
            <a:r>
              <a:rPr lang="en-GB" sz="1600" b="0" kern="0" dirty="0">
                <a:solidFill>
                  <a:schemeClr val="tx1"/>
                </a:solidFill>
              </a:rPr>
              <a:t>FERO</a:t>
            </a:r>
          </a:p>
        </p:txBody>
      </p:sp>
      <p:sp>
        <p:nvSpPr>
          <p:cNvPr id="3" name="Rectángulo: esquinas redondeadas 27">
            <a:extLst>
              <a:ext uri="{FF2B5EF4-FFF2-40B4-BE49-F238E27FC236}">
                <a16:creationId xmlns:a16="http://schemas.microsoft.com/office/drawing/2014/main" id="{519EEDBD-DAAE-4F7E-DD8A-7FE1968A29C3}"/>
              </a:ext>
            </a:extLst>
          </p:cNvPr>
          <p:cNvSpPr/>
          <p:nvPr/>
        </p:nvSpPr>
        <p:spPr>
          <a:xfrm>
            <a:off x="4169692" y="2996128"/>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Loop Filter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 name="Straight Connector 6">
            <a:extLst>
              <a:ext uri="{FF2B5EF4-FFF2-40B4-BE49-F238E27FC236}">
                <a16:creationId xmlns:a16="http://schemas.microsoft.com/office/drawing/2014/main" id="{128E83C4-21B3-96EC-6C7E-5D9D2306D573}"/>
              </a:ext>
            </a:extLst>
          </p:cNvPr>
          <p:cNvCxnSpPr>
            <a:cxnSpLocks/>
          </p:cNvCxnSpPr>
          <p:nvPr/>
        </p:nvCxnSpPr>
        <p:spPr bwMode="auto">
          <a:xfrm>
            <a:off x="5829854" y="3802380"/>
            <a:ext cx="1371940" cy="2747271"/>
          </a:xfrm>
          <a:prstGeom prst="line">
            <a:avLst/>
          </a:prstGeom>
          <a:noFill/>
          <a:ln w="9525" cap="flat" cmpd="sng" algn="ctr">
            <a:solidFill>
              <a:schemeClr val="tx1"/>
            </a:solidFill>
            <a:prstDash val="dash"/>
            <a:round/>
            <a:headEnd type="none" w="med" len="med"/>
            <a:tailEnd type="none" w="med" len="med"/>
          </a:ln>
          <a:effectLst/>
        </p:spPr>
      </p:cxnSp>
      <p:cxnSp>
        <p:nvCxnSpPr>
          <p:cNvPr id="13" name="Straight Connector 12">
            <a:extLst>
              <a:ext uri="{FF2B5EF4-FFF2-40B4-BE49-F238E27FC236}">
                <a16:creationId xmlns:a16="http://schemas.microsoft.com/office/drawing/2014/main" id="{AAF3B479-A3CA-389D-9086-3569853D2E0A}"/>
              </a:ext>
            </a:extLst>
          </p:cNvPr>
          <p:cNvCxnSpPr>
            <a:cxnSpLocks/>
          </p:cNvCxnSpPr>
          <p:nvPr/>
        </p:nvCxnSpPr>
        <p:spPr bwMode="auto">
          <a:xfrm>
            <a:off x="6807252" y="3857707"/>
            <a:ext cx="5108523" cy="2736392"/>
          </a:xfrm>
          <a:prstGeom prst="line">
            <a:avLst/>
          </a:prstGeom>
          <a:noFill/>
          <a:ln w="9525" cap="flat" cmpd="sng" algn="ctr">
            <a:solidFill>
              <a:schemeClr val="tx1"/>
            </a:solidFill>
            <a:prstDash val="dash"/>
            <a:round/>
            <a:headEnd type="none" w="med" len="med"/>
            <a:tailEnd type="none" w="med" len="med"/>
          </a:ln>
          <a:effectLst/>
        </p:spPr>
      </p:cxnSp>
      <p:cxnSp>
        <p:nvCxnSpPr>
          <p:cNvPr id="16" name="Straight Connector 15">
            <a:extLst>
              <a:ext uri="{FF2B5EF4-FFF2-40B4-BE49-F238E27FC236}">
                <a16:creationId xmlns:a16="http://schemas.microsoft.com/office/drawing/2014/main" id="{E8D128E5-C33F-A590-D11E-8E9E4DFA47DC}"/>
              </a:ext>
            </a:extLst>
          </p:cNvPr>
          <p:cNvCxnSpPr>
            <a:cxnSpLocks/>
          </p:cNvCxnSpPr>
          <p:nvPr/>
        </p:nvCxnSpPr>
        <p:spPr bwMode="auto">
          <a:xfrm flipV="1">
            <a:off x="6813071" y="1337467"/>
            <a:ext cx="5102704" cy="1657667"/>
          </a:xfrm>
          <a:prstGeom prst="line">
            <a:avLst/>
          </a:prstGeom>
          <a:noFill/>
          <a:ln w="9525" cap="flat" cmpd="sng" algn="ctr">
            <a:solidFill>
              <a:schemeClr val="tx1"/>
            </a:solidFill>
            <a:prstDash val="dash"/>
            <a:round/>
            <a:headEnd type="none" w="med" len="med"/>
            <a:tailEnd type="none" w="med" len="med"/>
          </a:ln>
          <a:effectLst/>
        </p:spPr>
      </p:cxnSp>
      <p:cxnSp>
        <p:nvCxnSpPr>
          <p:cNvPr id="19" name="Straight Connector 18">
            <a:extLst>
              <a:ext uri="{FF2B5EF4-FFF2-40B4-BE49-F238E27FC236}">
                <a16:creationId xmlns:a16="http://schemas.microsoft.com/office/drawing/2014/main" id="{CAA27F2F-2374-9E58-0D5D-D534D04E3A16}"/>
              </a:ext>
            </a:extLst>
          </p:cNvPr>
          <p:cNvCxnSpPr>
            <a:cxnSpLocks/>
          </p:cNvCxnSpPr>
          <p:nvPr/>
        </p:nvCxnSpPr>
        <p:spPr bwMode="auto">
          <a:xfrm flipV="1">
            <a:off x="5902181" y="1338461"/>
            <a:ext cx="1349119" cy="1656673"/>
          </a:xfrm>
          <a:prstGeom prst="line">
            <a:avLst/>
          </a:prstGeom>
          <a:noFill/>
          <a:ln w="9525" cap="flat" cmpd="sng" algn="ctr">
            <a:solidFill>
              <a:schemeClr val="tx1"/>
            </a:solidFill>
            <a:prstDash val="dash"/>
            <a:round/>
            <a:headEnd type="none" w="med" len="med"/>
            <a:tailEnd type="none" w="med" len="med"/>
          </a:ln>
          <a:effectLst/>
        </p:spPr>
      </p:cxnSp>
      <p:sp>
        <p:nvSpPr>
          <p:cNvPr id="4" name="Rectángulo: esquinas redondeadas 27">
            <a:extLst>
              <a:ext uri="{FF2B5EF4-FFF2-40B4-BE49-F238E27FC236}">
                <a16:creationId xmlns:a16="http://schemas.microsoft.com/office/drawing/2014/main" id="{5B77A770-C472-3A6F-FB6A-282A4ECCFE84}"/>
              </a:ext>
            </a:extLst>
          </p:cNvPr>
          <p:cNvSpPr/>
          <p:nvPr/>
        </p:nvSpPr>
        <p:spPr>
          <a:xfrm>
            <a:off x="7000644" y="1088990"/>
            <a:ext cx="5144027" cy="5769009"/>
          </a:xfrm>
          <a:prstGeom prst="roundRect">
            <a:avLst/>
          </a:prstGeom>
          <a:solidFill>
            <a:schemeClr val="bg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29" name="Straight Arrow Connector 28">
            <a:extLst>
              <a:ext uri="{FF2B5EF4-FFF2-40B4-BE49-F238E27FC236}">
                <a16:creationId xmlns:a16="http://schemas.microsoft.com/office/drawing/2014/main" id="{EB21EA87-E1C7-78D2-2AA2-3C2D67B3DFD6}"/>
              </a:ext>
            </a:extLst>
          </p:cNvPr>
          <p:cNvCxnSpPr>
            <a:cxnSpLocks/>
          </p:cNvCxnSpPr>
          <p:nvPr/>
        </p:nvCxnSpPr>
        <p:spPr bwMode="auto">
          <a:xfrm flipV="1">
            <a:off x="3903228" y="3260341"/>
            <a:ext cx="266464" cy="1394"/>
          </a:xfrm>
          <a:prstGeom prst="straightConnector1">
            <a:avLst/>
          </a:prstGeom>
          <a:noFill/>
          <a:ln w="28575" cap="flat" cmpd="sng" algn="ctr">
            <a:solidFill>
              <a:schemeClr val="tx1"/>
            </a:solidFill>
            <a:prstDash val="solid"/>
            <a:round/>
            <a:headEnd type="none" w="med" len="med"/>
            <a:tailEnd type="triangle"/>
          </a:ln>
          <a:effectLst/>
        </p:spPr>
      </p:cxnSp>
      <p:sp>
        <p:nvSpPr>
          <p:cNvPr id="30" name="Content Placeholder 2">
            <a:extLst>
              <a:ext uri="{FF2B5EF4-FFF2-40B4-BE49-F238E27FC236}">
                <a16:creationId xmlns:a16="http://schemas.microsoft.com/office/drawing/2014/main" id="{536F11C2-0591-ED06-1606-4D548697576F}"/>
              </a:ext>
            </a:extLst>
          </p:cNvPr>
          <p:cNvSpPr txBox="1">
            <a:spLocks/>
          </p:cNvSpPr>
          <p:nvPr/>
        </p:nvSpPr>
        <p:spPr bwMode="auto">
          <a:xfrm>
            <a:off x="3626627" y="2745054"/>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VCIn</a:t>
            </a:r>
            <a:endParaRPr lang="en-GB" sz="1400" b="0" kern="0" dirty="0">
              <a:solidFill>
                <a:schemeClr val="tx1"/>
              </a:solidFill>
            </a:endParaRPr>
          </a:p>
        </p:txBody>
      </p:sp>
      <p:cxnSp>
        <p:nvCxnSpPr>
          <p:cNvPr id="31" name="Straight Arrow Connector 30">
            <a:extLst>
              <a:ext uri="{FF2B5EF4-FFF2-40B4-BE49-F238E27FC236}">
                <a16:creationId xmlns:a16="http://schemas.microsoft.com/office/drawing/2014/main" id="{328472A7-B5C2-A306-8513-A02CCC0F5537}"/>
              </a:ext>
            </a:extLst>
          </p:cNvPr>
          <p:cNvCxnSpPr>
            <a:cxnSpLocks/>
          </p:cNvCxnSpPr>
          <p:nvPr/>
        </p:nvCxnSpPr>
        <p:spPr bwMode="auto">
          <a:xfrm flipH="1">
            <a:off x="3903228" y="3589549"/>
            <a:ext cx="263751" cy="0"/>
          </a:xfrm>
          <a:prstGeom prst="straightConnector1">
            <a:avLst/>
          </a:prstGeom>
          <a:noFill/>
          <a:ln w="28575" cap="flat" cmpd="sng" algn="ctr">
            <a:solidFill>
              <a:schemeClr val="tx1"/>
            </a:solidFill>
            <a:prstDash val="solid"/>
            <a:round/>
            <a:headEnd type="none" w="med" len="med"/>
            <a:tailEnd type="triangle"/>
          </a:ln>
          <a:effectLst/>
        </p:spPr>
      </p:cxnSp>
      <p:sp>
        <p:nvSpPr>
          <p:cNvPr id="32" name="Content Placeholder 2">
            <a:extLst>
              <a:ext uri="{FF2B5EF4-FFF2-40B4-BE49-F238E27FC236}">
                <a16:creationId xmlns:a16="http://schemas.microsoft.com/office/drawing/2014/main" id="{C4BBD616-EB97-DE40-414C-05B3970CEA4C}"/>
              </a:ext>
            </a:extLst>
          </p:cNvPr>
          <p:cNvSpPr txBox="1">
            <a:spLocks/>
          </p:cNvSpPr>
          <p:nvPr/>
        </p:nvSpPr>
        <p:spPr bwMode="auto">
          <a:xfrm>
            <a:off x="3632206" y="3792770"/>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VCFilt</a:t>
            </a:r>
            <a:endParaRPr lang="en-GB" sz="1400" b="0" kern="0" dirty="0">
              <a:solidFill>
                <a:schemeClr val="tx1"/>
              </a:solidFill>
            </a:endParaRPr>
          </a:p>
        </p:txBody>
      </p:sp>
      <p:pic>
        <p:nvPicPr>
          <p:cNvPr id="18" name="Picture 17">
            <a:extLst>
              <a:ext uri="{FF2B5EF4-FFF2-40B4-BE49-F238E27FC236}">
                <a16:creationId xmlns:a16="http://schemas.microsoft.com/office/drawing/2014/main" id="{474C59C0-F228-90C8-9F31-79CE4F53BE4A}"/>
              </a:ext>
            </a:extLst>
          </p:cNvPr>
          <p:cNvPicPr>
            <a:picLocks noChangeAspect="1"/>
          </p:cNvPicPr>
          <p:nvPr/>
        </p:nvPicPr>
        <p:blipFill>
          <a:blip r:embed="rId4"/>
          <a:stretch>
            <a:fillRect/>
          </a:stretch>
        </p:blipFill>
        <p:spPr>
          <a:xfrm>
            <a:off x="7567506" y="2949291"/>
            <a:ext cx="3717683" cy="1460175"/>
          </a:xfrm>
          <a:prstGeom prst="rect">
            <a:avLst/>
          </a:prstGeom>
        </p:spPr>
      </p:pic>
      <p:grpSp>
        <p:nvGrpSpPr>
          <p:cNvPr id="79" name="Group 78">
            <a:extLst>
              <a:ext uri="{FF2B5EF4-FFF2-40B4-BE49-F238E27FC236}">
                <a16:creationId xmlns:a16="http://schemas.microsoft.com/office/drawing/2014/main" id="{193B3230-016F-51F6-26B5-583EB91AF0FA}"/>
              </a:ext>
            </a:extLst>
          </p:cNvPr>
          <p:cNvGrpSpPr/>
          <p:nvPr/>
        </p:nvGrpSpPr>
        <p:grpSpPr>
          <a:xfrm>
            <a:off x="7616093" y="1542890"/>
            <a:ext cx="2761789" cy="1168635"/>
            <a:chOff x="7616093" y="1432304"/>
            <a:chExt cx="2761789" cy="1168635"/>
          </a:xfrm>
        </p:grpSpPr>
        <p:sp>
          <p:nvSpPr>
            <p:cNvPr id="21" name="Rectangle 20">
              <a:extLst>
                <a:ext uri="{FF2B5EF4-FFF2-40B4-BE49-F238E27FC236}">
                  <a16:creationId xmlns:a16="http://schemas.microsoft.com/office/drawing/2014/main" id="{BE184B2C-D553-6239-6E3F-1BD355F08528}"/>
                </a:ext>
              </a:extLst>
            </p:cNvPr>
            <p:cNvSpPr/>
            <p:nvPr/>
          </p:nvSpPr>
          <p:spPr bwMode="auto">
            <a:xfrm>
              <a:off x="8798058" y="1432304"/>
              <a:ext cx="1353991" cy="566503"/>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None/>
                <a:tabLst/>
              </a:pPr>
              <a:r>
                <a:rPr lang="ca-ES" b="0" dirty="0">
                  <a:solidFill>
                    <a:schemeClr val="tx1"/>
                  </a:solidFill>
                  <a:latin typeface="Arial" pitchFamily="34" charset="0"/>
                </a:rPr>
                <a:t>Bias</a:t>
              </a:r>
              <a:endParaRPr kumimoji="0" lang="ca-ES" sz="2400" b="0" i="0" u="none" strike="noStrike" cap="none" normalizeH="0" baseline="0" dirty="0">
                <a:ln>
                  <a:noFill/>
                </a:ln>
                <a:solidFill>
                  <a:schemeClr val="tx1"/>
                </a:solidFill>
                <a:effectLst/>
                <a:latin typeface="Arial" pitchFamily="34" charset="0"/>
              </a:endParaRPr>
            </a:p>
          </p:txBody>
        </p:sp>
        <p:sp>
          <p:nvSpPr>
            <p:cNvPr id="22" name="Content Placeholder 2">
              <a:extLst>
                <a:ext uri="{FF2B5EF4-FFF2-40B4-BE49-F238E27FC236}">
                  <a16:creationId xmlns:a16="http://schemas.microsoft.com/office/drawing/2014/main" id="{087CD4B7-51C4-553C-09EF-FDC49E199F41}"/>
                </a:ext>
              </a:extLst>
            </p:cNvPr>
            <p:cNvSpPr txBox="1">
              <a:spLocks/>
            </p:cNvSpPr>
            <p:nvPr/>
          </p:nvSpPr>
          <p:spPr bwMode="auto">
            <a:xfrm>
              <a:off x="7616093" y="1568524"/>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VCtl</a:t>
              </a:r>
              <a:endParaRPr lang="en-GB" sz="1400" b="0" kern="0" dirty="0">
                <a:solidFill>
                  <a:schemeClr val="tx1"/>
                </a:solidFill>
              </a:endParaRPr>
            </a:p>
          </p:txBody>
        </p:sp>
        <p:cxnSp>
          <p:nvCxnSpPr>
            <p:cNvPr id="23" name="Straight Arrow Connector 22">
              <a:extLst>
                <a:ext uri="{FF2B5EF4-FFF2-40B4-BE49-F238E27FC236}">
                  <a16:creationId xmlns:a16="http://schemas.microsoft.com/office/drawing/2014/main" id="{7D93EAFF-D78E-E9F8-5193-685E1B50E2DE}"/>
                </a:ext>
              </a:extLst>
            </p:cNvPr>
            <p:cNvCxnSpPr>
              <a:cxnSpLocks/>
              <a:endCxn id="21" idx="1"/>
            </p:cNvCxnSpPr>
            <p:nvPr/>
          </p:nvCxnSpPr>
          <p:spPr bwMode="auto">
            <a:xfrm>
              <a:off x="8223865" y="1715556"/>
              <a:ext cx="574193" cy="0"/>
            </a:xfrm>
            <a:prstGeom prst="straightConnector1">
              <a:avLst/>
            </a:prstGeom>
            <a:noFill/>
            <a:ln w="28575"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6DF5264D-32AE-3249-A244-8D6C8AD07062}"/>
                </a:ext>
              </a:extLst>
            </p:cNvPr>
            <p:cNvCxnSpPr>
              <a:cxnSpLocks/>
            </p:cNvCxnSpPr>
            <p:nvPr/>
          </p:nvCxnSpPr>
          <p:spPr bwMode="auto">
            <a:xfrm>
              <a:off x="9053126" y="1998807"/>
              <a:ext cx="0" cy="602132"/>
            </a:xfrm>
            <a:prstGeom prst="straightConnector1">
              <a:avLst/>
            </a:prstGeom>
            <a:noFill/>
            <a:ln w="28575" cap="flat" cmpd="sng" algn="ctr">
              <a:solidFill>
                <a:schemeClr val="tx1"/>
              </a:solidFill>
              <a:prstDash val="solid"/>
              <a:round/>
              <a:headEnd type="none" w="med" len="med"/>
              <a:tailEnd type="triangle"/>
            </a:ln>
            <a:effectLst/>
          </p:spPr>
        </p:cxnSp>
        <p:sp>
          <p:nvSpPr>
            <p:cNvPr id="33" name="Content Placeholder 2">
              <a:extLst>
                <a:ext uri="{FF2B5EF4-FFF2-40B4-BE49-F238E27FC236}">
                  <a16:creationId xmlns:a16="http://schemas.microsoft.com/office/drawing/2014/main" id="{780C2D98-129C-BBF1-4985-9979505C96AD}"/>
                </a:ext>
              </a:extLst>
            </p:cNvPr>
            <p:cNvSpPr txBox="1">
              <a:spLocks/>
            </p:cNvSpPr>
            <p:nvPr/>
          </p:nvSpPr>
          <p:spPr bwMode="auto">
            <a:xfrm>
              <a:off x="8544528" y="2106729"/>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Vbn</a:t>
              </a:r>
              <a:endParaRPr lang="en-GB" sz="1400" b="0" kern="0" dirty="0">
                <a:solidFill>
                  <a:schemeClr val="tx1"/>
                </a:solidFill>
              </a:endParaRPr>
            </a:p>
          </p:txBody>
        </p:sp>
        <p:cxnSp>
          <p:nvCxnSpPr>
            <p:cNvPr id="36" name="Straight Arrow Connector 35">
              <a:extLst>
                <a:ext uri="{FF2B5EF4-FFF2-40B4-BE49-F238E27FC236}">
                  <a16:creationId xmlns:a16="http://schemas.microsoft.com/office/drawing/2014/main" id="{19728602-54D1-A57C-92FC-47D31305500C}"/>
                </a:ext>
              </a:extLst>
            </p:cNvPr>
            <p:cNvCxnSpPr>
              <a:cxnSpLocks/>
            </p:cNvCxnSpPr>
            <p:nvPr/>
          </p:nvCxnSpPr>
          <p:spPr bwMode="auto">
            <a:xfrm>
              <a:off x="9785389" y="1995091"/>
              <a:ext cx="0" cy="602132"/>
            </a:xfrm>
            <a:prstGeom prst="straightConnector1">
              <a:avLst/>
            </a:prstGeom>
            <a:noFill/>
            <a:ln w="28575" cap="flat" cmpd="sng" algn="ctr">
              <a:solidFill>
                <a:schemeClr val="tx1"/>
              </a:solidFill>
              <a:prstDash val="solid"/>
              <a:round/>
              <a:headEnd type="none" w="med" len="med"/>
              <a:tailEnd type="triangle"/>
            </a:ln>
            <a:effectLst/>
          </p:spPr>
        </p:cxnSp>
        <p:sp>
          <p:nvSpPr>
            <p:cNvPr id="37" name="Content Placeholder 2">
              <a:extLst>
                <a:ext uri="{FF2B5EF4-FFF2-40B4-BE49-F238E27FC236}">
                  <a16:creationId xmlns:a16="http://schemas.microsoft.com/office/drawing/2014/main" id="{1B2CC571-65BE-2D68-1EAB-0B15D9959C49}"/>
                </a:ext>
              </a:extLst>
            </p:cNvPr>
            <p:cNvSpPr txBox="1">
              <a:spLocks/>
            </p:cNvSpPr>
            <p:nvPr/>
          </p:nvSpPr>
          <p:spPr bwMode="auto">
            <a:xfrm>
              <a:off x="9789746" y="2103013"/>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Vbp</a:t>
              </a:r>
              <a:endParaRPr lang="en-GB" sz="1400" b="0" kern="0" dirty="0">
                <a:solidFill>
                  <a:schemeClr val="tx1"/>
                </a:solidFill>
              </a:endParaRPr>
            </a:p>
          </p:txBody>
        </p:sp>
      </p:grpSp>
      <p:sp>
        <p:nvSpPr>
          <p:cNvPr id="77" name="Content Placeholder 2">
            <a:extLst>
              <a:ext uri="{FF2B5EF4-FFF2-40B4-BE49-F238E27FC236}">
                <a16:creationId xmlns:a16="http://schemas.microsoft.com/office/drawing/2014/main" id="{A89D4408-65B1-0951-2B37-741278D68DA6}"/>
              </a:ext>
            </a:extLst>
          </p:cNvPr>
          <p:cNvSpPr txBox="1">
            <a:spLocks/>
          </p:cNvSpPr>
          <p:nvPr/>
        </p:nvSpPr>
        <p:spPr bwMode="auto">
          <a:xfrm>
            <a:off x="7467202" y="4575919"/>
            <a:ext cx="1436013" cy="60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800" kern="0" dirty="0">
                <a:solidFill>
                  <a:schemeClr val="tx1"/>
                </a:solidFill>
              </a:rPr>
              <a:t>Delay Element:</a:t>
            </a:r>
          </a:p>
        </p:txBody>
      </p:sp>
      <p:sp>
        <p:nvSpPr>
          <p:cNvPr id="78" name="Content Placeholder 2">
            <a:extLst>
              <a:ext uri="{FF2B5EF4-FFF2-40B4-BE49-F238E27FC236}">
                <a16:creationId xmlns:a16="http://schemas.microsoft.com/office/drawing/2014/main" id="{802CEEFE-7332-4C9D-FE73-6EA45CB87BAD}"/>
              </a:ext>
            </a:extLst>
          </p:cNvPr>
          <p:cNvSpPr txBox="1">
            <a:spLocks/>
          </p:cNvSpPr>
          <p:nvPr/>
        </p:nvSpPr>
        <p:spPr bwMode="auto">
          <a:xfrm>
            <a:off x="7512461" y="2630973"/>
            <a:ext cx="1493336" cy="36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800" kern="0" dirty="0">
                <a:solidFill>
                  <a:schemeClr val="tx1"/>
                </a:solidFill>
              </a:rPr>
              <a:t>VCO Core:</a:t>
            </a:r>
          </a:p>
        </p:txBody>
      </p:sp>
      <p:sp>
        <p:nvSpPr>
          <p:cNvPr id="80" name="Content Placeholder 2">
            <a:extLst>
              <a:ext uri="{FF2B5EF4-FFF2-40B4-BE49-F238E27FC236}">
                <a16:creationId xmlns:a16="http://schemas.microsoft.com/office/drawing/2014/main" id="{39F67E29-8819-08C6-B359-659AFECB1956}"/>
              </a:ext>
            </a:extLst>
          </p:cNvPr>
          <p:cNvSpPr txBox="1">
            <a:spLocks/>
          </p:cNvSpPr>
          <p:nvPr/>
        </p:nvSpPr>
        <p:spPr bwMode="auto">
          <a:xfrm>
            <a:off x="7512460" y="1261436"/>
            <a:ext cx="1203531" cy="36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800" kern="0" dirty="0">
                <a:solidFill>
                  <a:schemeClr val="tx1"/>
                </a:solidFill>
              </a:rPr>
              <a:t>Biasing:</a:t>
            </a:r>
          </a:p>
        </p:txBody>
      </p:sp>
      <p:pic>
        <p:nvPicPr>
          <p:cNvPr id="81" name="Picture 80">
            <a:extLst>
              <a:ext uri="{FF2B5EF4-FFF2-40B4-BE49-F238E27FC236}">
                <a16:creationId xmlns:a16="http://schemas.microsoft.com/office/drawing/2014/main" id="{ED205901-714D-FAAB-8E52-CC034B9F2811}"/>
              </a:ext>
            </a:extLst>
          </p:cNvPr>
          <p:cNvPicPr>
            <a:picLocks noChangeAspect="1"/>
          </p:cNvPicPr>
          <p:nvPr/>
        </p:nvPicPr>
        <p:blipFill>
          <a:blip r:embed="rId5"/>
          <a:stretch>
            <a:fillRect/>
          </a:stretch>
        </p:blipFill>
        <p:spPr>
          <a:xfrm>
            <a:off x="8744397" y="4374812"/>
            <a:ext cx="2373125" cy="2395665"/>
          </a:xfrm>
          <a:prstGeom prst="rect">
            <a:avLst/>
          </a:prstGeom>
        </p:spPr>
      </p:pic>
      <p:sp>
        <p:nvSpPr>
          <p:cNvPr id="82" name="Content Placeholder 2">
            <a:extLst>
              <a:ext uri="{FF2B5EF4-FFF2-40B4-BE49-F238E27FC236}">
                <a16:creationId xmlns:a16="http://schemas.microsoft.com/office/drawing/2014/main" id="{6FF59441-1DBA-D932-05C4-8E27742A737E}"/>
              </a:ext>
            </a:extLst>
          </p:cNvPr>
          <p:cNvSpPr txBox="1">
            <a:spLocks/>
          </p:cNvSpPr>
          <p:nvPr/>
        </p:nvSpPr>
        <p:spPr bwMode="auto">
          <a:xfrm>
            <a:off x="10309289" y="6053242"/>
            <a:ext cx="1600751" cy="3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Maneatis</a:t>
            </a:r>
            <a:r>
              <a:rPr lang="en-GB" sz="1600" b="0" kern="0" dirty="0">
                <a:solidFill>
                  <a:schemeClr val="tx1"/>
                </a:solidFill>
              </a:rPr>
              <a:t> Cell</a:t>
            </a:r>
          </a:p>
        </p:txBody>
      </p:sp>
    </p:spTree>
    <p:extLst>
      <p:ext uri="{BB962C8B-B14F-4D97-AF65-F5344CB8AC3E}">
        <p14:creationId xmlns:p14="http://schemas.microsoft.com/office/powerpoint/2010/main" val="322208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16</a:t>
            </a:fld>
            <a:endParaRPr lang="en-GB" dirty="0"/>
          </a:p>
        </p:txBody>
      </p:sp>
      <p:sp>
        <p:nvSpPr>
          <p:cNvPr id="27" name="Rectángulo: esquinas redondeadas 27">
            <a:extLst>
              <a:ext uri="{FF2B5EF4-FFF2-40B4-BE49-F238E27FC236}">
                <a16:creationId xmlns:a16="http://schemas.microsoft.com/office/drawing/2014/main" id="{B6D8BE51-68A2-7F91-686C-F63E703510A1}"/>
              </a:ext>
            </a:extLst>
          </p:cNvPr>
          <p:cNvSpPr/>
          <p:nvPr/>
        </p:nvSpPr>
        <p:spPr>
          <a:xfrm>
            <a:off x="1279530" y="2997522"/>
            <a:ext cx="1084531" cy="86295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Ph Det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8" name="Rectángulo: esquinas redondeadas 27">
            <a:extLst>
              <a:ext uri="{FF2B5EF4-FFF2-40B4-BE49-F238E27FC236}">
                <a16:creationId xmlns:a16="http://schemas.microsoft.com/office/drawing/2014/main" id="{363794AA-E0EF-6801-A36D-91C9021631BB}"/>
              </a:ext>
            </a:extLst>
          </p:cNvPr>
          <p:cNvSpPr/>
          <p:nvPr/>
        </p:nvSpPr>
        <p:spPr>
          <a:xfrm>
            <a:off x="2818697" y="2997522"/>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Charge</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Pump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8" name="Rectángulo: esquinas redondeadas 27">
            <a:extLst>
              <a:ext uri="{FF2B5EF4-FFF2-40B4-BE49-F238E27FC236}">
                <a16:creationId xmlns:a16="http://schemas.microsoft.com/office/drawing/2014/main" id="{0FA8AC76-0B31-0D18-5EC3-7C0CBD5239C3}"/>
              </a:ext>
            </a:extLst>
          </p:cNvPr>
          <p:cNvSpPr/>
          <p:nvPr/>
        </p:nvSpPr>
        <p:spPr>
          <a:xfrm>
            <a:off x="4169692" y="2996128"/>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Loop Filter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0" name="Straight Arrow Connector 39">
            <a:extLst>
              <a:ext uri="{FF2B5EF4-FFF2-40B4-BE49-F238E27FC236}">
                <a16:creationId xmlns:a16="http://schemas.microsoft.com/office/drawing/2014/main" id="{BD597776-1FEE-F2D0-94EB-F72CE728E9DE}"/>
              </a:ext>
            </a:extLst>
          </p:cNvPr>
          <p:cNvCxnSpPr>
            <a:cxnSpLocks/>
          </p:cNvCxnSpPr>
          <p:nvPr/>
        </p:nvCxnSpPr>
        <p:spPr bwMode="auto">
          <a:xfrm>
            <a:off x="2364061" y="3267075"/>
            <a:ext cx="454636" cy="2654"/>
          </a:xfrm>
          <a:prstGeom prst="straightConnector1">
            <a:avLst/>
          </a:prstGeom>
          <a:noFill/>
          <a:ln w="28575" cap="flat" cmpd="sng" algn="ctr">
            <a:solidFill>
              <a:schemeClr val="tx1"/>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C592ADCB-1163-3BB5-1D69-AAB4A5C3860C}"/>
              </a:ext>
            </a:extLst>
          </p:cNvPr>
          <p:cNvCxnSpPr>
            <a:cxnSpLocks/>
          </p:cNvCxnSpPr>
          <p:nvPr/>
        </p:nvCxnSpPr>
        <p:spPr bwMode="auto">
          <a:xfrm flipV="1">
            <a:off x="3903228" y="3260341"/>
            <a:ext cx="266464" cy="1394"/>
          </a:xfrm>
          <a:prstGeom prst="straightConnector1">
            <a:avLst/>
          </a:prstGeom>
          <a:noFill/>
          <a:ln w="28575" cap="flat" cmpd="sng" algn="ctr">
            <a:solidFill>
              <a:schemeClr val="tx1"/>
            </a:solidFill>
            <a:prstDash val="solid"/>
            <a:round/>
            <a:headEnd type="none" w="med" len="med"/>
            <a:tailEnd type="triangle"/>
          </a:ln>
          <a:effectLst/>
        </p:spPr>
      </p:cxnSp>
      <p:sp>
        <p:nvSpPr>
          <p:cNvPr id="44" name="Rectángulo: esquinas redondeadas 27">
            <a:extLst>
              <a:ext uri="{FF2B5EF4-FFF2-40B4-BE49-F238E27FC236}">
                <a16:creationId xmlns:a16="http://schemas.microsoft.com/office/drawing/2014/main" id="{0ED11809-94A6-FC60-C500-B738BEE9E67D}"/>
              </a:ext>
            </a:extLst>
          </p:cNvPr>
          <p:cNvSpPr/>
          <p:nvPr/>
        </p:nvSpPr>
        <p:spPr>
          <a:xfrm>
            <a:off x="5814798" y="2996128"/>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5" name="Straight Arrow Connector 44">
            <a:extLst>
              <a:ext uri="{FF2B5EF4-FFF2-40B4-BE49-F238E27FC236}">
                <a16:creationId xmlns:a16="http://schemas.microsoft.com/office/drawing/2014/main" id="{C86652BC-5EFF-4057-F777-021CCEDC2AE3}"/>
              </a:ext>
            </a:extLst>
          </p:cNvPr>
          <p:cNvCxnSpPr>
            <a:cxnSpLocks/>
            <a:endCxn id="44" idx="1"/>
          </p:cNvCxnSpPr>
          <p:nvPr/>
        </p:nvCxnSpPr>
        <p:spPr bwMode="auto">
          <a:xfrm flipV="1">
            <a:off x="5254223" y="3427606"/>
            <a:ext cx="560575" cy="7552"/>
          </a:xfrm>
          <a:prstGeom prst="straightConnector1">
            <a:avLst/>
          </a:prstGeom>
          <a:noFill/>
          <a:ln w="28575" cap="flat" cmpd="sng" algn="ctr">
            <a:solidFill>
              <a:schemeClr val="tx1"/>
            </a:solidFill>
            <a:prstDash val="solid"/>
            <a:round/>
            <a:headEnd type="none" w="med" len="med"/>
            <a:tailEnd type="triangle"/>
          </a:ln>
          <a:effectLst/>
        </p:spPr>
      </p:cxnSp>
      <p:sp>
        <p:nvSpPr>
          <p:cNvPr id="46" name="Rectángulo: esquinas redondeadas 27">
            <a:extLst>
              <a:ext uri="{FF2B5EF4-FFF2-40B4-BE49-F238E27FC236}">
                <a16:creationId xmlns:a16="http://schemas.microsoft.com/office/drawing/2014/main" id="{5F9FB135-1EA0-0410-D87D-D37DF1F5E4A6}"/>
              </a:ext>
            </a:extLst>
          </p:cNvPr>
          <p:cNvSpPr/>
          <p:nvPr/>
        </p:nvSpPr>
        <p:spPr>
          <a:xfrm>
            <a:off x="3162070" y="4181477"/>
            <a:ext cx="1581150" cy="1166624"/>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Clock</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Manager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8" name="Straight Arrow Connector 47">
            <a:extLst>
              <a:ext uri="{FF2B5EF4-FFF2-40B4-BE49-F238E27FC236}">
                <a16:creationId xmlns:a16="http://schemas.microsoft.com/office/drawing/2014/main" id="{5E74EF9D-6438-4E53-37C2-77866913CF5B}"/>
              </a:ext>
            </a:extLst>
          </p:cNvPr>
          <p:cNvCxnSpPr>
            <a:cxnSpLocks/>
            <a:stCxn id="44" idx="2"/>
          </p:cNvCxnSpPr>
          <p:nvPr/>
        </p:nvCxnSpPr>
        <p:spPr bwMode="auto">
          <a:xfrm rot="5400000">
            <a:off x="5240396" y="3373052"/>
            <a:ext cx="630637" cy="1602700"/>
          </a:xfrm>
          <a:prstGeom prst="bentConnector2">
            <a:avLst/>
          </a:prstGeom>
          <a:noFill/>
          <a:ln w="28575" cap="flat" cmpd="sng" algn="ctr">
            <a:solidFill>
              <a:schemeClr val="tx1"/>
            </a:solidFill>
            <a:prstDash val="solid"/>
            <a:round/>
            <a:headEnd type="none" w="med" len="med"/>
            <a:tailEnd type="triangle"/>
          </a:ln>
          <a:effectLst/>
        </p:spPr>
      </p:cxnSp>
      <p:cxnSp>
        <p:nvCxnSpPr>
          <p:cNvPr id="51" name="Straight Arrow Connector 47">
            <a:extLst>
              <a:ext uri="{FF2B5EF4-FFF2-40B4-BE49-F238E27FC236}">
                <a16:creationId xmlns:a16="http://schemas.microsoft.com/office/drawing/2014/main" id="{F4BA1C5B-A01F-81C2-90EB-973808BF0DA7}"/>
              </a:ext>
            </a:extLst>
          </p:cNvPr>
          <p:cNvCxnSpPr>
            <a:cxnSpLocks/>
            <a:endCxn id="27" idx="2"/>
          </p:cNvCxnSpPr>
          <p:nvPr/>
        </p:nvCxnSpPr>
        <p:spPr bwMode="auto">
          <a:xfrm rot="10800000">
            <a:off x="1821797" y="3860479"/>
            <a:ext cx="1329129" cy="629243"/>
          </a:xfrm>
          <a:prstGeom prst="bentConnector2">
            <a:avLst/>
          </a:prstGeom>
          <a:noFill/>
          <a:ln w="2857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0E7B9294-DFB4-475C-FC2B-8FDF1D56FC60}"/>
              </a:ext>
            </a:extLst>
          </p:cNvPr>
          <p:cNvCxnSpPr/>
          <p:nvPr/>
        </p:nvCxnSpPr>
        <p:spPr bwMode="auto">
          <a:xfrm>
            <a:off x="948226" y="3436436"/>
            <a:ext cx="331975" cy="0"/>
          </a:xfrm>
          <a:prstGeom prst="straightConnector1">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C4BC3646-966A-6669-3060-526638319625}"/>
              </a:ext>
            </a:extLst>
          </p:cNvPr>
          <p:cNvSpPr/>
          <p:nvPr/>
        </p:nvSpPr>
        <p:spPr>
          <a:xfrm>
            <a:off x="7508190" y="2996127"/>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Buffers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616CC874-ED6B-A9E3-F3EA-C9C322DB7E00}"/>
              </a:ext>
            </a:extLst>
          </p:cNvPr>
          <p:cNvCxnSpPr>
            <a:cxnSpLocks/>
          </p:cNvCxnSpPr>
          <p:nvPr/>
        </p:nvCxnSpPr>
        <p:spPr bwMode="auto">
          <a:xfrm>
            <a:off x="6899329"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88F47F2B-ECEF-08C6-1369-916AEA850D64}"/>
              </a:ext>
            </a:extLst>
          </p:cNvPr>
          <p:cNvCxnSpPr>
            <a:cxnSpLocks/>
          </p:cNvCxnSpPr>
          <p:nvPr/>
        </p:nvCxnSpPr>
        <p:spPr bwMode="auto">
          <a:xfrm>
            <a:off x="8604304"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1A6D9E8D-D52F-9976-74B5-A20EF137ED07}"/>
              </a:ext>
            </a:extLst>
          </p:cNvPr>
          <p:cNvCxnSpPr>
            <a:cxnSpLocks/>
          </p:cNvCxnSpPr>
          <p:nvPr/>
        </p:nvCxnSpPr>
        <p:spPr bwMode="auto">
          <a:xfrm flipV="1">
            <a:off x="700064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2" name="Content Placeholder 2">
            <a:extLst>
              <a:ext uri="{FF2B5EF4-FFF2-40B4-BE49-F238E27FC236}">
                <a16:creationId xmlns:a16="http://schemas.microsoft.com/office/drawing/2014/main" id="{5237CCB4-5005-72CB-B62A-FDA4196E75A6}"/>
              </a:ext>
            </a:extLst>
          </p:cNvPr>
          <p:cNvSpPr txBox="1">
            <a:spLocks/>
          </p:cNvSpPr>
          <p:nvPr/>
        </p:nvSpPr>
        <p:spPr bwMode="auto">
          <a:xfrm>
            <a:off x="698032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cxnSp>
        <p:nvCxnSpPr>
          <p:cNvPr id="73" name="Straight Arrow Connector 72">
            <a:extLst>
              <a:ext uri="{FF2B5EF4-FFF2-40B4-BE49-F238E27FC236}">
                <a16:creationId xmlns:a16="http://schemas.microsoft.com/office/drawing/2014/main" id="{EA32BA20-8F7A-87E6-3205-57E6CA7B26F0}"/>
              </a:ext>
            </a:extLst>
          </p:cNvPr>
          <p:cNvCxnSpPr>
            <a:cxnSpLocks/>
          </p:cNvCxnSpPr>
          <p:nvPr/>
        </p:nvCxnSpPr>
        <p:spPr bwMode="auto">
          <a:xfrm flipV="1">
            <a:off x="869609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5" name="Content Placeholder 2">
            <a:extLst>
              <a:ext uri="{FF2B5EF4-FFF2-40B4-BE49-F238E27FC236}">
                <a16:creationId xmlns:a16="http://schemas.microsoft.com/office/drawing/2014/main" id="{94C985CC-9375-2D5A-8461-ACDEC266F713}"/>
              </a:ext>
            </a:extLst>
          </p:cNvPr>
          <p:cNvSpPr txBox="1">
            <a:spLocks/>
          </p:cNvSpPr>
          <p:nvPr/>
        </p:nvSpPr>
        <p:spPr bwMode="auto">
          <a:xfrm>
            <a:off x="867577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sp>
        <p:nvSpPr>
          <p:cNvPr id="89" name="Content Placeholder 2">
            <a:extLst>
              <a:ext uri="{FF2B5EF4-FFF2-40B4-BE49-F238E27FC236}">
                <a16:creationId xmlns:a16="http://schemas.microsoft.com/office/drawing/2014/main" id="{E49D62EE-AFB5-3305-BC75-C39DD3412464}"/>
              </a:ext>
            </a:extLst>
          </p:cNvPr>
          <p:cNvSpPr txBox="1">
            <a:spLocks/>
          </p:cNvSpPr>
          <p:nvPr/>
        </p:nvSpPr>
        <p:spPr bwMode="auto">
          <a:xfrm>
            <a:off x="-25571" y="3283322"/>
            <a:ext cx="100407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ClkRef</a:t>
            </a:r>
            <a:endParaRPr lang="en-GB" sz="1400" b="0" kern="0" dirty="0">
              <a:solidFill>
                <a:schemeClr val="tx1"/>
              </a:solidFill>
            </a:endParaRPr>
          </a:p>
          <a:p>
            <a:pPr marL="0" indent="0" algn="r">
              <a:lnSpc>
                <a:spcPct val="100000"/>
              </a:lnSpc>
              <a:buFontTx/>
              <a:buNone/>
            </a:pPr>
            <a:r>
              <a:rPr lang="en-GB" sz="1400" b="0" kern="0" dirty="0">
                <a:solidFill>
                  <a:schemeClr val="tx1"/>
                </a:solidFill>
              </a:rPr>
              <a:t>(40 MHz)</a:t>
            </a:r>
          </a:p>
          <a:p>
            <a:pPr lvl="1" algn="r">
              <a:lnSpc>
                <a:spcPct val="100000"/>
              </a:lnSpc>
            </a:pPr>
            <a:endParaRPr lang="en-GB" sz="2800" b="0" kern="0" dirty="0"/>
          </a:p>
        </p:txBody>
      </p:sp>
      <p:sp>
        <p:nvSpPr>
          <p:cNvPr id="90" name="Content Placeholder 2">
            <a:extLst>
              <a:ext uri="{FF2B5EF4-FFF2-40B4-BE49-F238E27FC236}">
                <a16:creationId xmlns:a16="http://schemas.microsoft.com/office/drawing/2014/main" id="{66A4A572-473C-1343-E395-9D2AF97AD886}"/>
              </a:ext>
            </a:extLst>
          </p:cNvPr>
          <p:cNvSpPr txBox="1">
            <a:spLocks/>
          </p:cNvSpPr>
          <p:nvPr/>
        </p:nvSpPr>
        <p:spPr bwMode="auto">
          <a:xfrm>
            <a:off x="1861860" y="4197484"/>
            <a:ext cx="9120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ClkFb</a:t>
            </a:r>
            <a:endParaRPr lang="en-GB" sz="1400" b="0" kern="0" dirty="0">
              <a:solidFill>
                <a:schemeClr val="tx1"/>
              </a:solidFill>
            </a:endParaRPr>
          </a:p>
          <a:p>
            <a:pPr marL="0" indent="0" algn="ctr">
              <a:lnSpc>
                <a:spcPct val="100000"/>
              </a:lnSpc>
              <a:buFontTx/>
              <a:buNone/>
            </a:pPr>
            <a:r>
              <a:rPr lang="en-GB" sz="1400" b="0" kern="0" dirty="0">
                <a:solidFill>
                  <a:schemeClr val="tx1"/>
                </a:solidFill>
              </a:rPr>
              <a:t>(40 MHz)</a:t>
            </a:r>
          </a:p>
        </p:txBody>
      </p:sp>
      <p:cxnSp>
        <p:nvCxnSpPr>
          <p:cNvPr id="91" name="Straight Arrow Connector 90">
            <a:extLst>
              <a:ext uri="{FF2B5EF4-FFF2-40B4-BE49-F238E27FC236}">
                <a16:creationId xmlns:a16="http://schemas.microsoft.com/office/drawing/2014/main" id="{6D8A244F-A07B-022E-8F22-4847D5E55DE7}"/>
              </a:ext>
            </a:extLst>
          </p:cNvPr>
          <p:cNvCxnSpPr>
            <a:cxnSpLocks/>
          </p:cNvCxnSpPr>
          <p:nvPr/>
        </p:nvCxnSpPr>
        <p:spPr bwMode="auto">
          <a:xfrm>
            <a:off x="359687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3" name="Content Placeholder 2">
            <a:extLst>
              <a:ext uri="{FF2B5EF4-FFF2-40B4-BE49-F238E27FC236}">
                <a16:creationId xmlns:a16="http://schemas.microsoft.com/office/drawing/2014/main" id="{3710E2D6-939B-C41D-571C-425E8E788B36}"/>
              </a:ext>
            </a:extLst>
          </p:cNvPr>
          <p:cNvSpPr txBox="1">
            <a:spLocks/>
          </p:cNvSpPr>
          <p:nvPr/>
        </p:nvSpPr>
        <p:spPr bwMode="auto">
          <a:xfrm rot="5400000">
            <a:off x="324702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ClkSer</a:t>
            </a:r>
            <a:endParaRPr lang="en-GB" sz="1200" b="0" kern="0" dirty="0">
              <a:solidFill>
                <a:schemeClr val="tx1"/>
              </a:solidFill>
            </a:endParaRPr>
          </a:p>
        </p:txBody>
      </p:sp>
      <p:cxnSp>
        <p:nvCxnSpPr>
          <p:cNvPr id="94" name="Straight Arrow Connector 93">
            <a:extLst>
              <a:ext uri="{FF2B5EF4-FFF2-40B4-BE49-F238E27FC236}">
                <a16:creationId xmlns:a16="http://schemas.microsoft.com/office/drawing/2014/main" id="{65F7BD11-4499-1804-8950-7E5F7E833030}"/>
              </a:ext>
            </a:extLst>
          </p:cNvPr>
          <p:cNvCxnSpPr>
            <a:cxnSpLocks/>
          </p:cNvCxnSpPr>
          <p:nvPr/>
        </p:nvCxnSpPr>
        <p:spPr bwMode="auto">
          <a:xfrm>
            <a:off x="3835440"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5" name="Content Placeholder 2">
            <a:extLst>
              <a:ext uri="{FF2B5EF4-FFF2-40B4-BE49-F238E27FC236}">
                <a16:creationId xmlns:a16="http://schemas.microsoft.com/office/drawing/2014/main" id="{2B643475-A8E2-4904-94B1-5291033DDF4C}"/>
              </a:ext>
            </a:extLst>
          </p:cNvPr>
          <p:cNvSpPr txBox="1">
            <a:spLocks/>
          </p:cNvSpPr>
          <p:nvPr/>
        </p:nvSpPr>
        <p:spPr bwMode="auto">
          <a:xfrm rot="5400000">
            <a:off x="3485590"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ClkFsm</a:t>
            </a:r>
            <a:endParaRPr lang="en-GB" sz="1200" b="0" kern="0" dirty="0">
              <a:solidFill>
                <a:schemeClr val="tx1"/>
              </a:solidFill>
            </a:endParaRPr>
          </a:p>
        </p:txBody>
      </p:sp>
      <p:cxnSp>
        <p:nvCxnSpPr>
          <p:cNvPr id="98" name="Straight Arrow Connector 97">
            <a:extLst>
              <a:ext uri="{FF2B5EF4-FFF2-40B4-BE49-F238E27FC236}">
                <a16:creationId xmlns:a16="http://schemas.microsoft.com/office/drawing/2014/main" id="{A9C9D32C-2F08-145E-2EAC-BD354952C90C}"/>
              </a:ext>
            </a:extLst>
          </p:cNvPr>
          <p:cNvCxnSpPr>
            <a:cxnSpLocks/>
          </p:cNvCxnSpPr>
          <p:nvPr/>
        </p:nvCxnSpPr>
        <p:spPr bwMode="auto">
          <a:xfrm>
            <a:off x="4092615" y="5357626"/>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9" name="Content Placeholder 2">
            <a:extLst>
              <a:ext uri="{FF2B5EF4-FFF2-40B4-BE49-F238E27FC236}">
                <a16:creationId xmlns:a16="http://schemas.microsoft.com/office/drawing/2014/main" id="{4E315051-D53B-32BB-EFD8-F2F8D6D96879}"/>
              </a:ext>
            </a:extLst>
          </p:cNvPr>
          <p:cNvSpPr txBox="1">
            <a:spLocks/>
          </p:cNvSpPr>
          <p:nvPr/>
        </p:nvSpPr>
        <p:spPr bwMode="auto">
          <a:xfrm rot="5400000">
            <a:off x="3742765" y="5794194"/>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ClkTdc</a:t>
            </a:r>
            <a:endParaRPr lang="en-GB" sz="1200" b="0" kern="0" dirty="0">
              <a:solidFill>
                <a:schemeClr val="tx1"/>
              </a:solidFill>
            </a:endParaRPr>
          </a:p>
        </p:txBody>
      </p:sp>
      <p:cxnSp>
        <p:nvCxnSpPr>
          <p:cNvPr id="100" name="Straight Arrow Connector 99">
            <a:extLst>
              <a:ext uri="{FF2B5EF4-FFF2-40B4-BE49-F238E27FC236}">
                <a16:creationId xmlns:a16="http://schemas.microsoft.com/office/drawing/2014/main" id="{6CA853D2-A88F-8775-3B45-2C3A8FA7A5C0}"/>
              </a:ext>
            </a:extLst>
          </p:cNvPr>
          <p:cNvCxnSpPr>
            <a:cxnSpLocks/>
          </p:cNvCxnSpPr>
          <p:nvPr/>
        </p:nvCxnSpPr>
        <p:spPr bwMode="auto">
          <a:xfrm>
            <a:off x="432009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101" name="Content Placeholder 2">
            <a:extLst>
              <a:ext uri="{FF2B5EF4-FFF2-40B4-BE49-F238E27FC236}">
                <a16:creationId xmlns:a16="http://schemas.microsoft.com/office/drawing/2014/main" id="{A90321B8-6CBE-FC4A-DC14-1B8F2B009F02}"/>
              </a:ext>
            </a:extLst>
          </p:cNvPr>
          <p:cNvSpPr txBox="1">
            <a:spLocks/>
          </p:cNvSpPr>
          <p:nvPr/>
        </p:nvSpPr>
        <p:spPr bwMode="auto">
          <a:xfrm rot="5400000">
            <a:off x="397024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ClkVco</a:t>
            </a:r>
            <a:r>
              <a:rPr lang="en-GB" sz="1200" b="0" kern="0" dirty="0">
                <a:solidFill>
                  <a:schemeClr val="tx1"/>
                </a:solidFill>
              </a:rPr>
              <a:t>’</a:t>
            </a:r>
          </a:p>
        </p:txBody>
      </p:sp>
      <p:sp>
        <p:nvSpPr>
          <p:cNvPr id="102" name="Content Placeholder 2">
            <a:extLst>
              <a:ext uri="{FF2B5EF4-FFF2-40B4-BE49-F238E27FC236}">
                <a16:creationId xmlns:a16="http://schemas.microsoft.com/office/drawing/2014/main" id="{629D01E0-7E0E-1C23-456A-BCC9A2994218}"/>
              </a:ext>
            </a:extLst>
          </p:cNvPr>
          <p:cNvSpPr txBox="1">
            <a:spLocks/>
          </p:cNvSpPr>
          <p:nvPr/>
        </p:nvSpPr>
        <p:spPr bwMode="auto">
          <a:xfrm>
            <a:off x="4928416" y="4187960"/>
            <a:ext cx="107091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ClkVco</a:t>
            </a:r>
            <a:endParaRPr lang="en-GB" sz="1400" b="0" kern="0" dirty="0">
              <a:solidFill>
                <a:schemeClr val="tx1"/>
              </a:solidFill>
            </a:endParaRPr>
          </a:p>
          <a:p>
            <a:pPr marL="0" indent="0" algn="ctr">
              <a:lnSpc>
                <a:spcPct val="100000"/>
              </a:lnSpc>
              <a:buFontTx/>
              <a:buNone/>
            </a:pPr>
            <a:r>
              <a:rPr lang="en-GB" sz="1400" b="0" kern="0" dirty="0">
                <a:solidFill>
                  <a:schemeClr val="tx1"/>
                </a:solidFill>
              </a:rPr>
              <a:t>(1.28 GHz)</a:t>
            </a:r>
          </a:p>
        </p:txBody>
      </p:sp>
      <p:cxnSp>
        <p:nvCxnSpPr>
          <p:cNvPr id="104" name="Straight Arrow Connector 103">
            <a:extLst>
              <a:ext uri="{FF2B5EF4-FFF2-40B4-BE49-F238E27FC236}">
                <a16:creationId xmlns:a16="http://schemas.microsoft.com/office/drawing/2014/main" id="{2692E263-2500-AFF1-D8FA-BA0AD5455E74}"/>
              </a:ext>
            </a:extLst>
          </p:cNvPr>
          <p:cNvCxnSpPr>
            <a:cxnSpLocks/>
          </p:cNvCxnSpPr>
          <p:nvPr/>
        </p:nvCxnSpPr>
        <p:spPr bwMode="auto">
          <a:xfrm>
            <a:off x="2364061" y="3514725"/>
            <a:ext cx="454636" cy="0"/>
          </a:xfrm>
          <a:prstGeom prst="straightConnector1">
            <a:avLst/>
          </a:prstGeom>
          <a:noFill/>
          <a:ln w="28575" cap="flat" cmpd="sng" algn="ctr">
            <a:solidFill>
              <a:schemeClr val="tx1"/>
            </a:solidFill>
            <a:prstDash val="solid"/>
            <a:round/>
            <a:headEnd type="none" w="med" len="med"/>
            <a:tailEnd type="triangle"/>
          </a:ln>
          <a:effectLst/>
        </p:spPr>
      </p:cxnSp>
      <p:sp>
        <p:nvSpPr>
          <p:cNvPr id="105" name="Content Placeholder 2">
            <a:extLst>
              <a:ext uri="{FF2B5EF4-FFF2-40B4-BE49-F238E27FC236}">
                <a16:creationId xmlns:a16="http://schemas.microsoft.com/office/drawing/2014/main" id="{C49560B2-1573-B6B0-9C6D-14ECDC78CDB0}"/>
              </a:ext>
            </a:extLst>
          </p:cNvPr>
          <p:cNvSpPr txBox="1">
            <a:spLocks/>
          </p:cNvSpPr>
          <p:nvPr/>
        </p:nvSpPr>
        <p:spPr bwMode="auto">
          <a:xfrm>
            <a:off x="2297311" y="2918656"/>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Chg</a:t>
            </a:r>
            <a:endParaRPr lang="en-GB" sz="1400" b="0" kern="0" dirty="0">
              <a:solidFill>
                <a:schemeClr val="tx1"/>
              </a:solidFill>
            </a:endParaRPr>
          </a:p>
        </p:txBody>
      </p:sp>
      <p:sp>
        <p:nvSpPr>
          <p:cNvPr id="106" name="Content Placeholder 2">
            <a:extLst>
              <a:ext uri="{FF2B5EF4-FFF2-40B4-BE49-F238E27FC236}">
                <a16:creationId xmlns:a16="http://schemas.microsoft.com/office/drawing/2014/main" id="{FDD02870-66DD-BF9E-9913-26C90E13F02B}"/>
              </a:ext>
            </a:extLst>
          </p:cNvPr>
          <p:cNvSpPr txBox="1">
            <a:spLocks/>
          </p:cNvSpPr>
          <p:nvPr/>
        </p:nvSpPr>
        <p:spPr bwMode="auto">
          <a:xfrm>
            <a:off x="2286180" y="3551480"/>
            <a:ext cx="58130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Dch</a:t>
            </a:r>
            <a:endParaRPr lang="en-GB" sz="1400" b="0" kern="0" dirty="0">
              <a:solidFill>
                <a:schemeClr val="tx1"/>
              </a:solidFill>
            </a:endParaRPr>
          </a:p>
        </p:txBody>
      </p:sp>
      <p:sp>
        <p:nvSpPr>
          <p:cNvPr id="110" name="Content Placeholder 2">
            <a:extLst>
              <a:ext uri="{FF2B5EF4-FFF2-40B4-BE49-F238E27FC236}">
                <a16:creationId xmlns:a16="http://schemas.microsoft.com/office/drawing/2014/main" id="{06620226-D2DC-2C5E-628A-E74C68EE6D54}"/>
              </a:ext>
            </a:extLst>
          </p:cNvPr>
          <p:cNvSpPr txBox="1">
            <a:spLocks/>
          </p:cNvSpPr>
          <p:nvPr/>
        </p:nvSpPr>
        <p:spPr bwMode="auto">
          <a:xfrm>
            <a:off x="5205937" y="3116616"/>
            <a:ext cx="61566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VCtrl</a:t>
            </a:r>
            <a:endParaRPr lang="en-GB" sz="1400" b="0" kern="0" dirty="0">
              <a:solidFill>
                <a:schemeClr val="tx1"/>
              </a:solidFill>
            </a:endParaRPr>
          </a:p>
        </p:txBody>
      </p:sp>
      <p:sp>
        <p:nvSpPr>
          <p:cNvPr id="114" name="Content Placeholder 2">
            <a:extLst>
              <a:ext uri="{FF2B5EF4-FFF2-40B4-BE49-F238E27FC236}">
                <a16:creationId xmlns:a16="http://schemas.microsoft.com/office/drawing/2014/main" id="{9FF6E769-A802-34A2-8210-E7D0BE0FEFC5}"/>
              </a:ext>
            </a:extLst>
          </p:cNvPr>
          <p:cNvSpPr txBox="1">
            <a:spLocks/>
          </p:cNvSpPr>
          <p:nvPr/>
        </p:nvSpPr>
        <p:spPr bwMode="auto">
          <a:xfrm>
            <a:off x="9201582" y="3283322"/>
            <a:ext cx="1681391"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VcoPhase</a:t>
            </a:r>
            <a:r>
              <a:rPr lang="en-GB" sz="1400" b="0" kern="0" dirty="0">
                <a:solidFill>
                  <a:schemeClr val="tx1"/>
                </a:solidFill>
              </a:rPr>
              <a:t>&lt;15:0&gt;</a:t>
            </a:r>
          </a:p>
          <a:p>
            <a:pPr marL="0" indent="0" algn="ctr">
              <a:lnSpc>
                <a:spcPct val="100000"/>
              </a:lnSpc>
              <a:buFontTx/>
              <a:buNone/>
            </a:pPr>
            <a:r>
              <a:rPr lang="en-GB" sz="1400" b="0" kern="0" dirty="0">
                <a:solidFill>
                  <a:schemeClr val="tx1"/>
                </a:solidFill>
              </a:rPr>
              <a:t>(Thermometer Encoding)</a:t>
            </a:r>
          </a:p>
        </p:txBody>
      </p:sp>
      <p:cxnSp>
        <p:nvCxnSpPr>
          <p:cNvPr id="115" name="Straight Arrow Connector 114">
            <a:extLst>
              <a:ext uri="{FF2B5EF4-FFF2-40B4-BE49-F238E27FC236}">
                <a16:creationId xmlns:a16="http://schemas.microsoft.com/office/drawing/2014/main" id="{C1C6096A-3B06-155B-7AB0-6A6FCE6671DC}"/>
              </a:ext>
            </a:extLst>
          </p:cNvPr>
          <p:cNvCxnSpPr>
            <a:cxnSpLocks/>
          </p:cNvCxnSpPr>
          <p:nvPr/>
        </p:nvCxnSpPr>
        <p:spPr bwMode="auto">
          <a:xfrm>
            <a:off x="4755731" y="5030275"/>
            <a:ext cx="4464239" cy="0"/>
          </a:xfrm>
          <a:prstGeom prst="straightConnector1">
            <a:avLst/>
          </a:prstGeom>
          <a:noFill/>
          <a:ln w="76200" cap="flat" cmpd="sng" algn="ctr">
            <a:solidFill>
              <a:schemeClr val="tx1"/>
            </a:solidFill>
            <a:prstDash val="solid"/>
            <a:round/>
            <a:headEnd type="none" w="med" len="med"/>
            <a:tailEnd type="triangle"/>
          </a:ln>
          <a:effectLst/>
        </p:spPr>
      </p:cxnSp>
      <p:cxnSp>
        <p:nvCxnSpPr>
          <p:cNvPr id="116" name="Straight Arrow Connector 115">
            <a:extLst>
              <a:ext uri="{FF2B5EF4-FFF2-40B4-BE49-F238E27FC236}">
                <a16:creationId xmlns:a16="http://schemas.microsoft.com/office/drawing/2014/main" id="{C3D6EC82-DDC6-56EC-8C6C-824B0DA13C18}"/>
              </a:ext>
            </a:extLst>
          </p:cNvPr>
          <p:cNvCxnSpPr>
            <a:cxnSpLocks/>
          </p:cNvCxnSpPr>
          <p:nvPr/>
        </p:nvCxnSpPr>
        <p:spPr bwMode="auto">
          <a:xfrm flipV="1">
            <a:off x="8586792" y="4851881"/>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117" name="Content Placeholder 2">
            <a:extLst>
              <a:ext uri="{FF2B5EF4-FFF2-40B4-BE49-F238E27FC236}">
                <a16:creationId xmlns:a16="http://schemas.microsoft.com/office/drawing/2014/main" id="{3D55876E-51B7-C8C4-03CF-D6BB8F095F38}"/>
              </a:ext>
            </a:extLst>
          </p:cNvPr>
          <p:cNvSpPr txBox="1">
            <a:spLocks/>
          </p:cNvSpPr>
          <p:nvPr/>
        </p:nvSpPr>
        <p:spPr bwMode="auto">
          <a:xfrm>
            <a:off x="8614005" y="5115870"/>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5</a:t>
            </a:r>
          </a:p>
          <a:p>
            <a:pPr lvl="1">
              <a:lnSpc>
                <a:spcPct val="100000"/>
              </a:lnSpc>
            </a:pPr>
            <a:endParaRPr lang="en-GB" b="0" kern="0" dirty="0"/>
          </a:p>
        </p:txBody>
      </p:sp>
      <p:sp>
        <p:nvSpPr>
          <p:cNvPr id="118" name="Content Placeholder 2">
            <a:extLst>
              <a:ext uri="{FF2B5EF4-FFF2-40B4-BE49-F238E27FC236}">
                <a16:creationId xmlns:a16="http://schemas.microsoft.com/office/drawing/2014/main" id="{8525EF44-A36D-DC49-2E9A-97246E6641A3}"/>
              </a:ext>
            </a:extLst>
          </p:cNvPr>
          <p:cNvSpPr txBox="1">
            <a:spLocks/>
          </p:cNvSpPr>
          <p:nvPr/>
        </p:nvSpPr>
        <p:spPr bwMode="auto">
          <a:xfrm>
            <a:off x="9219970" y="4861887"/>
            <a:ext cx="1608808"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VcoCounts</a:t>
            </a:r>
            <a:r>
              <a:rPr lang="en-GB" sz="1400" b="0" kern="0" dirty="0">
                <a:solidFill>
                  <a:schemeClr val="tx1"/>
                </a:solidFill>
              </a:rPr>
              <a:t>&lt;4:0&gt;</a:t>
            </a:r>
          </a:p>
          <a:p>
            <a:pPr marL="0" indent="0" algn="ctr">
              <a:lnSpc>
                <a:spcPct val="100000"/>
              </a:lnSpc>
              <a:buFontTx/>
              <a:buNone/>
            </a:pPr>
            <a:r>
              <a:rPr lang="en-GB" sz="1400" b="0" kern="0" dirty="0">
                <a:solidFill>
                  <a:schemeClr val="tx1"/>
                </a:solidFill>
              </a:rPr>
              <a:t>(Gray Counter)</a:t>
            </a:r>
          </a:p>
        </p:txBody>
      </p:sp>
      <p:sp>
        <p:nvSpPr>
          <p:cNvPr id="131" name="Rectángulo: esquinas redondeadas 27">
            <a:extLst>
              <a:ext uri="{FF2B5EF4-FFF2-40B4-BE49-F238E27FC236}">
                <a16:creationId xmlns:a16="http://schemas.microsoft.com/office/drawing/2014/main" id="{E93F7C5A-3485-1144-4CAB-80C24638DCE1}"/>
              </a:ext>
            </a:extLst>
          </p:cNvPr>
          <p:cNvSpPr/>
          <p:nvPr/>
        </p:nvSpPr>
        <p:spPr>
          <a:xfrm>
            <a:off x="444453" y="5644770"/>
            <a:ext cx="792000" cy="792000"/>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2" name="Rectángulo: esquinas redondeadas 27">
            <a:extLst>
              <a:ext uri="{FF2B5EF4-FFF2-40B4-BE49-F238E27FC236}">
                <a16:creationId xmlns:a16="http://schemas.microsoft.com/office/drawing/2014/main" id="{586DB897-8496-5724-1A66-102247C1E173}"/>
              </a:ext>
            </a:extLst>
          </p:cNvPr>
          <p:cNvSpPr/>
          <p:nvPr/>
        </p:nvSpPr>
        <p:spPr>
          <a:xfrm>
            <a:off x="1367931" y="5644770"/>
            <a:ext cx="792000" cy="792000"/>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Analog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3" name="Right Brace 132">
            <a:extLst>
              <a:ext uri="{FF2B5EF4-FFF2-40B4-BE49-F238E27FC236}">
                <a16:creationId xmlns:a16="http://schemas.microsoft.com/office/drawing/2014/main" id="{2AC306A5-FE15-48BA-6041-A480CEA4DFC3}"/>
              </a:ext>
            </a:extLst>
          </p:cNvPr>
          <p:cNvSpPr/>
          <p:nvPr/>
        </p:nvSpPr>
        <p:spPr bwMode="auto">
          <a:xfrm>
            <a:off x="10529477" y="3149839"/>
            <a:ext cx="546025" cy="2341834"/>
          </a:xfrm>
          <a:prstGeom prst="rightBrace">
            <a:avLst>
              <a:gd name="adj1" fmla="val 22629"/>
              <a:gd name="adj2" fmla="val 485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34" name="Content Placeholder 2">
            <a:extLst>
              <a:ext uri="{FF2B5EF4-FFF2-40B4-BE49-F238E27FC236}">
                <a16:creationId xmlns:a16="http://schemas.microsoft.com/office/drawing/2014/main" id="{01FC0DBC-EF92-E555-A306-2428A04171B5}"/>
              </a:ext>
            </a:extLst>
          </p:cNvPr>
          <p:cNvSpPr txBox="1">
            <a:spLocks/>
          </p:cNvSpPr>
          <p:nvPr/>
        </p:nvSpPr>
        <p:spPr bwMode="auto">
          <a:xfrm>
            <a:off x="11006798" y="3946063"/>
            <a:ext cx="1070919" cy="7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tx1"/>
                </a:solidFill>
              </a:rPr>
              <a:t>To TDC</a:t>
            </a:r>
          </a:p>
          <a:p>
            <a:pPr marL="0" indent="0" algn="ctr">
              <a:lnSpc>
                <a:spcPct val="100000"/>
              </a:lnSpc>
              <a:buFontTx/>
              <a:buNone/>
            </a:pPr>
            <a:r>
              <a:rPr lang="en-GB" sz="1600" b="0" kern="0" dirty="0">
                <a:solidFill>
                  <a:schemeClr val="tx1"/>
                </a:solidFill>
              </a:rPr>
              <a:t>FERO</a:t>
            </a:r>
          </a:p>
        </p:txBody>
      </p:sp>
      <p:sp>
        <p:nvSpPr>
          <p:cNvPr id="140" name="Content Placeholder 2">
            <a:extLst>
              <a:ext uri="{FF2B5EF4-FFF2-40B4-BE49-F238E27FC236}">
                <a16:creationId xmlns:a16="http://schemas.microsoft.com/office/drawing/2014/main" id="{EDFC5AC8-3689-4DF6-FC37-7D50A78B0929}"/>
              </a:ext>
            </a:extLst>
          </p:cNvPr>
          <p:cNvSpPr txBox="1">
            <a:spLocks/>
          </p:cNvSpPr>
          <p:nvPr/>
        </p:nvSpPr>
        <p:spPr bwMode="auto">
          <a:xfrm>
            <a:off x="3626627" y="2745054"/>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VCIn</a:t>
            </a:r>
            <a:endParaRPr lang="en-GB" sz="1400" b="0" kern="0" dirty="0">
              <a:solidFill>
                <a:schemeClr val="tx1"/>
              </a:solidFill>
            </a:endParaRPr>
          </a:p>
        </p:txBody>
      </p:sp>
      <p:cxnSp>
        <p:nvCxnSpPr>
          <p:cNvPr id="141" name="Straight Arrow Connector 140">
            <a:extLst>
              <a:ext uri="{FF2B5EF4-FFF2-40B4-BE49-F238E27FC236}">
                <a16:creationId xmlns:a16="http://schemas.microsoft.com/office/drawing/2014/main" id="{87DF82AF-1970-9C6F-62A0-6EB2E398569B}"/>
              </a:ext>
            </a:extLst>
          </p:cNvPr>
          <p:cNvCxnSpPr>
            <a:cxnSpLocks/>
          </p:cNvCxnSpPr>
          <p:nvPr/>
        </p:nvCxnSpPr>
        <p:spPr bwMode="auto">
          <a:xfrm flipH="1">
            <a:off x="3903228" y="3589549"/>
            <a:ext cx="263751" cy="0"/>
          </a:xfrm>
          <a:prstGeom prst="straightConnector1">
            <a:avLst/>
          </a:prstGeom>
          <a:noFill/>
          <a:ln w="28575" cap="flat" cmpd="sng" algn="ctr">
            <a:solidFill>
              <a:schemeClr val="tx1"/>
            </a:solidFill>
            <a:prstDash val="solid"/>
            <a:round/>
            <a:headEnd type="none" w="med" len="med"/>
            <a:tailEnd type="triangle"/>
          </a:ln>
          <a:effectLst/>
        </p:spPr>
      </p:cxnSp>
      <p:sp>
        <p:nvSpPr>
          <p:cNvPr id="146" name="Content Placeholder 2">
            <a:extLst>
              <a:ext uri="{FF2B5EF4-FFF2-40B4-BE49-F238E27FC236}">
                <a16:creationId xmlns:a16="http://schemas.microsoft.com/office/drawing/2014/main" id="{2EB11283-476F-19F9-CCDB-1712EF0493B9}"/>
              </a:ext>
            </a:extLst>
          </p:cNvPr>
          <p:cNvSpPr txBox="1">
            <a:spLocks/>
          </p:cNvSpPr>
          <p:nvPr/>
        </p:nvSpPr>
        <p:spPr bwMode="auto">
          <a:xfrm>
            <a:off x="3632206" y="3792770"/>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VCFilt</a:t>
            </a:r>
            <a:endParaRPr lang="en-GB" sz="1400" b="0" kern="0" dirty="0">
              <a:solidFill>
                <a:schemeClr val="tx1"/>
              </a:solidFill>
            </a:endParaRPr>
          </a:p>
        </p:txBody>
      </p:sp>
      <p:sp>
        <p:nvSpPr>
          <p:cNvPr id="4" name="Content Placeholder 4">
            <a:extLst>
              <a:ext uri="{FF2B5EF4-FFF2-40B4-BE49-F238E27FC236}">
                <a16:creationId xmlns:a16="http://schemas.microsoft.com/office/drawing/2014/main" id="{FFABDDBF-BF42-F881-BB5F-1E91B5179962}"/>
              </a:ext>
            </a:extLst>
          </p:cNvPr>
          <p:cNvSpPr>
            <a:spLocks noGrp="1"/>
          </p:cNvSpPr>
          <p:nvPr>
            <p:ph idx="1"/>
          </p:nvPr>
        </p:nvSpPr>
        <p:spPr>
          <a:xfrm>
            <a:off x="477250" y="1088990"/>
            <a:ext cx="9480789" cy="1762854"/>
          </a:xfrm>
        </p:spPr>
        <p:txBody>
          <a:bodyPr>
            <a:normAutofit/>
          </a:bodyPr>
          <a:lstStyle/>
          <a:p>
            <a:r>
              <a:rPr lang="en-US" sz="2400" dirty="0"/>
              <a:t>Buffers:</a:t>
            </a:r>
          </a:p>
          <a:p>
            <a:pPr lvl="1"/>
            <a:r>
              <a:rPr lang="ca-ES" sz="1800" dirty="0"/>
              <a:t>Isolate the VCO taps from the readout.</a:t>
            </a:r>
          </a:p>
          <a:p>
            <a:pPr lvl="1"/>
            <a:r>
              <a:rPr lang="ca-ES" sz="1800" dirty="0"/>
              <a:t>Allow to individually compensate non-uniformities in time bins.</a:t>
            </a:r>
          </a:p>
          <a:p>
            <a:pPr lvl="1"/>
            <a:endParaRPr lang="en-US" sz="1800" dirty="0"/>
          </a:p>
          <a:p>
            <a:pPr lvl="1"/>
            <a:endParaRPr lang="en-US" sz="1800" dirty="0"/>
          </a:p>
        </p:txBody>
      </p:sp>
    </p:spTree>
    <p:extLst>
      <p:ext uri="{BB962C8B-B14F-4D97-AF65-F5344CB8AC3E}">
        <p14:creationId xmlns:p14="http://schemas.microsoft.com/office/powerpoint/2010/main" val="330309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a:t>
            </a:r>
            <a:r>
              <a:rPr lang="es-ES" sz="3600" b="1" dirty="0" err="1"/>
              <a:t>Simulation</a:t>
            </a:r>
            <a:r>
              <a:rPr lang="es-ES" sz="3600" b="1" dirty="0"/>
              <a:t> </a:t>
            </a:r>
            <a:r>
              <a:rPr lang="es-ES" sz="3600" b="1" dirty="0" err="1"/>
              <a:t>Results</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17</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90"/>
            <a:ext cx="4747893" cy="5050554"/>
          </a:xfrm>
        </p:spPr>
        <p:txBody>
          <a:bodyPr>
            <a:normAutofit/>
          </a:bodyPr>
          <a:lstStyle/>
          <a:p>
            <a:r>
              <a:rPr lang="en-US" sz="2400" dirty="0" err="1"/>
              <a:t>Vctrl</a:t>
            </a:r>
            <a:r>
              <a:rPr lang="en-US" sz="2400" dirty="0"/>
              <a:t> vs. </a:t>
            </a:r>
            <a:r>
              <a:rPr lang="en-US" sz="2400" dirty="0" err="1"/>
              <a:t>F</a:t>
            </a:r>
            <a:r>
              <a:rPr lang="en-US" sz="2400" baseline="-25000" dirty="0" err="1"/>
              <a:t>osc</a:t>
            </a:r>
            <a:r>
              <a:rPr lang="en-US" sz="2400" dirty="0"/>
              <a:t> corners:</a:t>
            </a:r>
          </a:p>
          <a:p>
            <a:pPr lvl="1"/>
            <a:r>
              <a:rPr lang="en-US" sz="1600" dirty="0"/>
              <a:t>Slow (green): 80ºC, V</a:t>
            </a:r>
            <a:r>
              <a:rPr lang="en-US" sz="1600" baseline="-25000" dirty="0"/>
              <a:t>DD</a:t>
            </a:r>
            <a:r>
              <a:rPr lang="en-US" sz="1600" dirty="0"/>
              <a:t>=0.8, SS model</a:t>
            </a:r>
          </a:p>
          <a:p>
            <a:pPr lvl="1"/>
            <a:r>
              <a:rPr lang="en-US" sz="1600" dirty="0"/>
              <a:t>Typical (red): 27ºC, V</a:t>
            </a:r>
            <a:r>
              <a:rPr lang="en-US" sz="1600" baseline="-25000" dirty="0"/>
              <a:t>DD</a:t>
            </a:r>
            <a:r>
              <a:rPr lang="en-US" sz="1600" dirty="0"/>
              <a:t>=1.2, TT model</a:t>
            </a:r>
          </a:p>
          <a:p>
            <a:pPr lvl="1"/>
            <a:r>
              <a:rPr lang="en-US" sz="1600" dirty="0"/>
              <a:t>Fast (blue): -40ºC, V</a:t>
            </a:r>
            <a:r>
              <a:rPr lang="en-US" sz="1600" baseline="-25000" dirty="0"/>
              <a:t>DD</a:t>
            </a:r>
            <a:r>
              <a:rPr lang="en-US" sz="1600" dirty="0"/>
              <a:t>=1.32, FF model</a:t>
            </a:r>
          </a:p>
          <a:p>
            <a:pPr lvl="1"/>
            <a:endParaRPr lang="en-US" sz="1600" dirty="0"/>
          </a:p>
          <a:p>
            <a:r>
              <a:rPr lang="en-US" sz="2400" dirty="0"/>
              <a:t>Phase noise: -80 </a:t>
            </a:r>
            <a:r>
              <a:rPr lang="en-US" sz="2400" dirty="0" err="1"/>
              <a:t>dBc</a:t>
            </a:r>
            <a:r>
              <a:rPr lang="en-US" sz="2400" dirty="0"/>
              <a:t>/Hz</a:t>
            </a:r>
          </a:p>
          <a:p>
            <a:pPr lvl="1"/>
            <a:endParaRPr lang="en-US" sz="1800" dirty="0"/>
          </a:p>
          <a:p>
            <a:r>
              <a:rPr lang="en-US" sz="2400" dirty="0"/>
              <a:t>Phase margin: ~60º</a:t>
            </a:r>
          </a:p>
          <a:p>
            <a:endParaRPr lang="en-US" sz="2400" dirty="0"/>
          </a:p>
          <a:p>
            <a:r>
              <a:rPr lang="en-US" sz="2400" dirty="0"/>
              <a:t>Jitter: &lt; 5ps</a:t>
            </a:r>
          </a:p>
          <a:p>
            <a:endParaRPr lang="en-US" sz="2400" dirty="0"/>
          </a:p>
          <a:p>
            <a:r>
              <a:rPr lang="en-US" sz="2400" dirty="0"/>
              <a:t>Power consumption: 12 </a:t>
            </a:r>
            <a:r>
              <a:rPr lang="en-US" sz="2400" dirty="0" err="1"/>
              <a:t>mW</a:t>
            </a:r>
            <a:r>
              <a:rPr lang="en-US" sz="2400" dirty="0"/>
              <a:t> </a:t>
            </a:r>
          </a:p>
          <a:p>
            <a:endParaRPr lang="en-US" sz="1800" dirty="0"/>
          </a:p>
          <a:p>
            <a:endParaRPr lang="en-US" sz="1800" dirty="0"/>
          </a:p>
        </p:txBody>
      </p:sp>
      <p:pic>
        <p:nvPicPr>
          <p:cNvPr id="4" name="Picture 3">
            <a:extLst>
              <a:ext uri="{FF2B5EF4-FFF2-40B4-BE49-F238E27FC236}">
                <a16:creationId xmlns:a16="http://schemas.microsoft.com/office/drawing/2014/main" id="{951E106E-EBEF-E36F-BAB5-6A71E3C85D9B}"/>
              </a:ext>
            </a:extLst>
          </p:cNvPr>
          <p:cNvPicPr>
            <a:picLocks noChangeAspect="1"/>
          </p:cNvPicPr>
          <p:nvPr/>
        </p:nvPicPr>
        <p:blipFill>
          <a:blip r:embed="rId4"/>
          <a:stretch>
            <a:fillRect/>
          </a:stretch>
        </p:blipFill>
        <p:spPr>
          <a:xfrm>
            <a:off x="5354053" y="1234844"/>
            <a:ext cx="5986737" cy="4388312"/>
          </a:xfrm>
          <a:prstGeom prst="rect">
            <a:avLst/>
          </a:prstGeom>
        </p:spPr>
      </p:pic>
      <p:sp>
        <p:nvSpPr>
          <p:cNvPr id="6" name="Content Placeholder 2">
            <a:extLst>
              <a:ext uri="{FF2B5EF4-FFF2-40B4-BE49-F238E27FC236}">
                <a16:creationId xmlns:a16="http://schemas.microsoft.com/office/drawing/2014/main" id="{D479B4BB-B0C7-6AE5-51AF-65098B960D2F}"/>
              </a:ext>
            </a:extLst>
          </p:cNvPr>
          <p:cNvSpPr txBox="1">
            <a:spLocks/>
          </p:cNvSpPr>
          <p:nvPr/>
        </p:nvSpPr>
        <p:spPr bwMode="auto">
          <a:xfrm>
            <a:off x="5878044" y="5810377"/>
            <a:ext cx="5227430" cy="2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800" kern="0" dirty="0">
                <a:solidFill>
                  <a:schemeClr val="tx1"/>
                </a:solidFill>
              </a:rPr>
              <a:t>The PLL locks at 1.28 GHz in all corners</a:t>
            </a:r>
          </a:p>
        </p:txBody>
      </p:sp>
    </p:spTree>
    <p:extLst>
      <p:ext uri="{BB962C8B-B14F-4D97-AF65-F5344CB8AC3E}">
        <p14:creationId xmlns:p14="http://schemas.microsoft.com/office/powerpoint/2010/main" val="553705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478713"/>
          </a:xfrm>
        </p:spPr>
        <p:txBody>
          <a:bodyPr>
            <a:normAutofit/>
          </a:bodyPr>
          <a:lstStyle/>
          <a:p>
            <a:r>
              <a:rPr lang="en-US" sz="2400" dirty="0"/>
              <a:t>Front-End Readout (FERO) Macro:</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18</a:t>
            </a:fld>
            <a:endParaRPr lang="en-GB" dirty="0"/>
          </a:p>
        </p:txBody>
      </p:sp>
      <p:pic>
        <p:nvPicPr>
          <p:cNvPr id="13" name="Picture 7">
            <a:extLst>
              <a:ext uri="{FF2B5EF4-FFF2-40B4-BE49-F238E27FC236}">
                <a16:creationId xmlns:a16="http://schemas.microsoft.com/office/drawing/2014/main" id="{05B2E26B-1145-668C-0BA2-7C4DBB0B8907}"/>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23" name="Group 22">
            <a:extLst>
              <a:ext uri="{FF2B5EF4-FFF2-40B4-BE49-F238E27FC236}">
                <a16:creationId xmlns:a16="http://schemas.microsoft.com/office/drawing/2014/main" id="{81FB4EC9-4978-283F-1CB2-2A0D9330B70E}"/>
              </a:ext>
            </a:extLst>
          </p:cNvPr>
          <p:cNvGrpSpPr/>
          <p:nvPr/>
        </p:nvGrpSpPr>
        <p:grpSpPr>
          <a:xfrm>
            <a:off x="2016000" y="2700000"/>
            <a:ext cx="2304000" cy="1006956"/>
            <a:chOff x="2016000" y="2700000"/>
            <a:chExt cx="2304000" cy="1006956"/>
          </a:xfrm>
        </p:grpSpPr>
        <p:sp>
          <p:nvSpPr>
            <p:cNvPr id="24" name="Rectángulo: esquinas redondeadas 27">
              <a:extLst>
                <a:ext uri="{FF2B5EF4-FFF2-40B4-BE49-F238E27FC236}">
                  <a16:creationId xmlns:a16="http://schemas.microsoft.com/office/drawing/2014/main" id="{EE847295-4456-C97C-FEAA-1D2F428BE817}"/>
                </a:ext>
              </a:extLst>
            </p:cNvPr>
            <p:cNvSpPr/>
            <p:nvPr/>
          </p:nvSpPr>
          <p:spPr>
            <a:xfrm>
              <a:off x="2016000" y="2844000"/>
              <a:ext cx="2160000"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5" name="Rectángulo: esquinas redondeadas 27">
              <a:extLst>
                <a:ext uri="{FF2B5EF4-FFF2-40B4-BE49-F238E27FC236}">
                  <a16:creationId xmlns:a16="http://schemas.microsoft.com/office/drawing/2014/main" id="{0CB08490-90B5-2849-8D36-C67BB7191D98}"/>
                </a:ext>
              </a:extLst>
            </p:cNvPr>
            <p:cNvSpPr/>
            <p:nvPr/>
          </p:nvSpPr>
          <p:spPr>
            <a:xfrm>
              <a:off x="2088000" y="2772000"/>
              <a:ext cx="2160000"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7" name="Rectángulo: esquinas redondeadas 27">
              <a:extLst>
                <a:ext uri="{FF2B5EF4-FFF2-40B4-BE49-F238E27FC236}">
                  <a16:creationId xmlns:a16="http://schemas.microsoft.com/office/drawing/2014/main" id="{1E8708A7-644D-9AF0-62D3-A0460F87E896}"/>
                </a:ext>
              </a:extLst>
            </p:cNvPr>
            <p:cNvSpPr/>
            <p:nvPr/>
          </p:nvSpPr>
          <p:spPr>
            <a:xfrm>
              <a:off x="2160000" y="2700000"/>
              <a:ext cx="2160000"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8" name="Content Placeholder 2">
              <a:extLst>
                <a:ext uri="{FF2B5EF4-FFF2-40B4-BE49-F238E27FC236}">
                  <a16:creationId xmlns:a16="http://schemas.microsoft.com/office/drawing/2014/main" id="{BE909E82-8B82-916E-C50F-E2F88F378740}"/>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38" name="Group 37">
            <a:extLst>
              <a:ext uri="{FF2B5EF4-FFF2-40B4-BE49-F238E27FC236}">
                <a16:creationId xmlns:a16="http://schemas.microsoft.com/office/drawing/2014/main" id="{E8A9A918-53B3-E678-EE6D-18DE796DC9BA}"/>
              </a:ext>
            </a:extLst>
          </p:cNvPr>
          <p:cNvGrpSpPr/>
          <p:nvPr/>
        </p:nvGrpSpPr>
        <p:grpSpPr>
          <a:xfrm>
            <a:off x="348121" y="2825251"/>
            <a:ext cx="1661755" cy="306227"/>
            <a:chOff x="348121" y="2825251"/>
            <a:chExt cx="1661755" cy="306227"/>
          </a:xfrm>
        </p:grpSpPr>
        <p:cxnSp>
          <p:nvCxnSpPr>
            <p:cNvPr id="39" name="Straight Arrow Connector 38">
              <a:extLst>
                <a:ext uri="{FF2B5EF4-FFF2-40B4-BE49-F238E27FC236}">
                  <a16:creationId xmlns:a16="http://schemas.microsoft.com/office/drawing/2014/main" id="{41354A91-9F91-E572-9E70-3BB8CAEBDB3B}"/>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40" name="Content Placeholder 2">
              <a:extLst>
                <a:ext uri="{FF2B5EF4-FFF2-40B4-BE49-F238E27FC236}">
                  <a16:creationId xmlns:a16="http://schemas.microsoft.com/office/drawing/2014/main" id="{F10305B9-B6BE-EE07-722B-653F545F010F}"/>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41" name="Group 40">
            <a:extLst>
              <a:ext uri="{FF2B5EF4-FFF2-40B4-BE49-F238E27FC236}">
                <a16:creationId xmlns:a16="http://schemas.microsoft.com/office/drawing/2014/main" id="{FAB2D957-7D92-8FB2-97F5-AD7F2A5F4673}"/>
              </a:ext>
            </a:extLst>
          </p:cNvPr>
          <p:cNvGrpSpPr/>
          <p:nvPr/>
        </p:nvGrpSpPr>
        <p:grpSpPr>
          <a:xfrm>
            <a:off x="704850" y="3187205"/>
            <a:ext cx="1305026" cy="306227"/>
            <a:chOff x="704850" y="2825251"/>
            <a:chExt cx="1305026" cy="306227"/>
          </a:xfrm>
        </p:grpSpPr>
        <p:cxnSp>
          <p:nvCxnSpPr>
            <p:cNvPr id="44" name="Straight Arrow Connector 43">
              <a:extLst>
                <a:ext uri="{FF2B5EF4-FFF2-40B4-BE49-F238E27FC236}">
                  <a16:creationId xmlns:a16="http://schemas.microsoft.com/office/drawing/2014/main" id="{0B708BB8-8FD0-A8D1-C64C-45E601FDB1C8}"/>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45" name="Content Placeholder 2">
              <a:extLst>
                <a:ext uri="{FF2B5EF4-FFF2-40B4-BE49-F238E27FC236}">
                  <a16:creationId xmlns:a16="http://schemas.microsoft.com/office/drawing/2014/main" id="{4A710AE1-E26A-F2A2-0745-BA14CDE1D308}"/>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46" name="Straight Arrow Connector 45">
            <a:extLst>
              <a:ext uri="{FF2B5EF4-FFF2-40B4-BE49-F238E27FC236}">
                <a16:creationId xmlns:a16="http://schemas.microsoft.com/office/drawing/2014/main" id="{6D3E589B-28FC-8882-4A0F-593AD7D39001}"/>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8" name="Content Placeholder 2">
            <a:extLst>
              <a:ext uri="{FF2B5EF4-FFF2-40B4-BE49-F238E27FC236}">
                <a16:creationId xmlns:a16="http://schemas.microsoft.com/office/drawing/2014/main" id="{55AC9F2F-B5A2-76F4-C27D-8301FA187801}"/>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49" name="Straight Arrow Connector 48">
            <a:extLst>
              <a:ext uri="{FF2B5EF4-FFF2-40B4-BE49-F238E27FC236}">
                <a16:creationId xmlns:a16="http://schemas.microsoft.com/office/drawing/2014/main" id="{DAC8A59B-87BB-FCB3-B75B-B9D7FB977369}"/>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50" name="Content Placeholder 2">
            <a:extLst>
              <a:ext uri="{FF2B5EF4-FFF2-40B4-BE49-F238E27FC236}">
                <a16:creationId xmlns:a16="http://schemas.microsoft.com/office/drawing/2014/main" id="{6EC1C2C6-8A46-93D1-6D57-5E09AF1D70A8}"/>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51" name="Group 50">
            <a:extLst>
              <a:ext uri="{FF2B5EF4-FFF2-40B4-BE49-F238E27FC236}">
                <a16:creationId xmlns:a16="http://schemas.microsoft.com/office/drawing/2014/main" id="{4EFD38F6-E63B-5374-335A-CF58DBE2AC11}"/>
              </a:ext>
            </a:extLst>
          </p:cNvPr>
          <p:cNvGrpSpPr/>
          <p:nvPr/>
        </p:nvGrpSpPr>
        <p:grpSpPr>
          <a:xfrm>
            <a:off x="4795331" y="2683727"/>
            <a:ext cx="2304000" cy="1006956"/>
            <a:chOff x="2016000" y="2700000"/>
            <a:chExt cx="2304000" cy="1006956"/>
          </a:xfrm>
          <a:solidFill>
            <a:schemeClr val="accent6">
              <a:lumMod val="75000"/>
            </a:schemeClr>
          </a:solidFill>
        </p:grpSpPr>
        <p:sp>
          <p:nvSpPr>
            <p:cNvPr id="52" name="Rectángulo: esquinas redondeadas 27">
              <a:extLst>
                <a:ext uri="{FF2B5EF4-FFF2-40B4-BE49-F238E27FC236}">
                  <a16:creationId xmlns:a16="http://schemas.microsoft.com/office/drawing/2014/main" id="{61C03170-328D-EF61-BE0A-E580CB82F15B}"/>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3" name="Rectángulo: esquinas redondeadas 27">
              <a:extLst>
                <a:ext uri="{FF2B5EF4-FFF2-40B4-BE49-F238E27FC236}">
                  <a16:creationId xmlns:a16="http://schemas.microsoft.com/office/drawing/2014/main" id="{575B814E-9C95-8254-4495-328E68B78391}"/>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5" name="Rectángulo: esquinas redondeadas 27">
              <a:extLst>
                <a:ext uri="{FF2B5EF4-FFF2-40B4-BE49-F238E27FC236}">
                  <a16:creationId xmlns:a16="http://schemas.microsoft.com/office/drawing/2014/main" id="{42C1EEF8-7A54-33FA-2029-300C12623679}"/>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6" name="Content Placeholder 2">
              <a:extLst>
                <a:ext uri="{FF2B5EF4-FFF2-40B4-BE49-F238E27FC236}">
                  <a16:creationId xmlns:a16="http://schemas.microsoft.com/office/drawing/2014/main" id="{7D31D0D6-95F7-8CA4-DE87-44066D3DB7F7}"/>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57" name="Straight Arrow Connector 56">
            <a:extLst>
              <a:ext uri="{FF2B5EF4-FFF2-40B4-BE49-F238E27FC236}">
                <a16:creationId xmlns:a16="http://schemas.microsoft.com/office/drawing/2014/main" id="{4B90242E-9E77-20BA-1789-E1132116FD73}"/>
              </a:ext>
            </a:extLst>
          </p:cNvPr>
          <p:cNvCxnSpPr>
            <a:cxnSpLocks/>
            <a:stCxn id="27" idx="3"/>
            <a:endCxn id="55"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58" name="Rectángulo: esquinas redondeadas 27">
            <a:extLst>
              <a:ext uri="{FF2B5EF4-FFF2-40B4-BE49-F238E27FC236}">
                <a16:creationId xmlns:a16="http://schemas.microsoft.com/office/drawing/2014/main" id="{8586B834-50F3-C6EC-2FEC-C1EAF2A121FE}"/>
              </a:ext>
            </a:extLst>
          </p:cNvPr>
          <p:cNvSpPr/>
          <p:nvPr/>
        </p:nvSpPr>
        <p:spPr>
          <a:xfrm>
            <a:off x="7764044" y="2729625"/>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9" name="Rectángulo: esquinas redondeadas 27">
            <a:extLst>
              <a:ext uri="{FF2B5EF4-FFF2-40B4-BE49-F238E27FC236}">
                <a16:creationId xmlns:a16="http://schemas.microsoft.com/office/drawing/2014/main" id="{4F0A2150-E6B1-6EF2-90DC-E5CC7AB79599}"/>
              </a:ext>
            </a:extLst>
          </p:cNvPr>
          <p:cNvSpPr/>
          <p:nvPr/>
        </p:nvSpPr>
        <p:spPr>
          <a:xfrm>
            <a:off x="9877118" y="2728347"/>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C586532F-C947-01F8-20D2-DB5A480912D0}"/>
              </a:ext>
            </a:extLst>
          </p:cNvPr>
          <p:cNvCxnSpPr>
            <a:cxnSpLocks/>
            <a:endCxn id="58" idx="1"/>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C0758BED-AE2D-C50F-C39B-0F623A86371C}"/>
              </a:ext>
            </a:extLst>
          </p:cNvPr>
          <p:cNvCxnSpPr>
            <a:cxnSpLocks/>
            <a:stCxn id="58" idx="3"/>
            <a:endCxn id="59" idx="1"/>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2" name="Rectángulo: esquinas redondeadas 27">
            <a:extLst>
              <a:ext uri="{FF2B5EF4-FFF2-40B4-BE49-F238E27FC236}">
                <a16:creationId xmlns:a16="http://schemas.microsoft.com/office/drawing/2014/main" id="{403B0232-DFBD-DFD1-AFAC-0FB5F53C88F0}"/>
              </a:ext>
            </a:extLst>
          </p:cNvPr>
          <p:cNvSpPr/>
          <p:nvPr/>
        </p:nvSpPr>
        <p:spPr>
          <a:xfrm>
            <a:off x="9877119" y="4454715"/>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3" name="Straight Arrow Connector 62">
            <a:extLst>
              <a:ext uri="{FF2B5EF4-FFF2-40B4-BE49-F238E27FC236}">
                <a16:creationId xmlns:a16="http://schemas.microsoft.com/office/drawing/2014/main" id="{97860075-1F52-142F-FA3B-912E2B6F3D05}"/>
              </a:ext>
            </a:extLst>
          </p:cNvPr>
          <p:cNvCxnSpPr>
            <a:cxnSpLocks/>
            <a:stCxn id="59" idx="2"/>
            <a:endCxn id="62"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A8C7C683-ED2E-570F-3634-C09E87DF3A38}"/>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7" name="Content Placeholder 2">
            <a:extLst>
              <a:ext uri="{FF2B5EF4-FFF2-40B4-BE49-F238E27FC236}">
                <a16:creationId xmlns:a16="http://schemas.microsoft.com/office/drawing/2014/main" id="{61BD5FFD-5F24-4793-D5AB-FE57C2890516}"/>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68" name="Group 67">
            <a:extLst>
              <a:ext uri="{FF2B5EF4-FFF2-40B4-BE49-F238E27FC236}">
                <a16:creationId xmlns:a16="http://schemas.microsoft.com/office/drawing/2014/main" id="{0B467C31-291F-637C-350D-513902893A68}"/>
              </a:ext>
            </a:extLst>
          </p:cNvPr>
          <p:cNvGrpSpPr/>
          <p:nvPr/>
        </p:nvGrpSpPr>
        <p:grpSpPr>
          <a:xfrm>
            <a:off x="289577" y="5164557"/>
            <a:ext cx="1720299" cy="306227"/>
            <a:chOff x="289577" y="2825251"/>
            <a:chExt cx="1720299" cy="306227"/>
          </a:xfrm>
        </p:grpSpPr>
        <p:cxnSp>
          <p:nvCxnSpPr>
            <p:cNvPr id="69" name="Straight Arrow Connector 68">
              <a:extLst>
                <a:ext uri="{FF2B5EF4-FFF2-40B4-BE49-F238E27FC236}">
                  <a16:creationId xmlns:a16="http://schemas.microsoft.com/office/drawing/2014/main" id="{E0553A6D-8AD0-D90D-E42D-BEC91F00FE0B}"/>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70" name="Content Placeholder 2">
              <a:extLst>
                <a:ext uri="{FF2B5EF4-FFF2-40B4-BE49-F238E27FC236}">
                  <a16:creationId xmlns:a16="http://schemas.microsoft.com/office/drawing/2014/main" id="{10840A65-72CC-5B57-175E-9D4B6BDBEBB8}"/>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72" name="Straight Arrow Connector 71">
            <a:extLst>
              <a:ext uri="{FF2B5EF4-FFF2-40B4-BE49-F238E27FC236}">
                <a16:creationId xmlns:a16="http://schemas.microsoft.com/office/drawing/2014/main" id="{18FB752A-1346-CD72-EC1F-D9164069EB06}"/>
              </a:ext>
            </a:extLst>
          </p:cNvPr>
          <p:cNvCxnSpPr>
            <a:cxnSpLocks/>
            <a:endCxn id="55"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73" name="Rectángulo: esquinas redondeadas 27">
            <a:extLst>
              <a:ext uri="{FF2B5EF4-FFF2-40B4-BE49-F238E27FC236}">
                <a16:creationId xmlns:a16="http://schemas.microsoft.com/office/drawing/2014/main" id="{D6D36C4B-AEEA-E73E-852A-34085D680C7A}"/>
              </a:ext>
            </a:extLst>
          </p:cNvPr>
          <p:cNvSpPr/>
          <p:nvPr/>
        </p:nvSpPr>
        <p:spPr>
          <a:xfrm>
            <a:off x="7764044" y="4454260"/>
            <a:ext cx="1443288" cy="863412"/>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5" name="Straight Arrow Connector 74">
            <a:extLst>
              <a:ext uri="{FF2B5EF4-FFF2-40B4-BE49-F238E27FC236}">
                <a16:creationId xmlns:a16="http://schemas.microsoft.com/office/drawing/2014/main" id="{67DA8D79-4A77-4EB7-9E70-B042CC52C3B5}"/>
              </a:ext>
            </a:extLst>
          </p:cNvPr>
          <p:cNvCxnSpPr>
            <a:cxnSpLocks/>
            <a:stCxn id="73" idx="3"/>
            <a:endCxn id="62"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FFB3BED3-3310-FEFE-646D-30870892AD93}"/>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82" name="Content Placeholder 2">
            <a:extLst>
              <a:ext uri="{FF2B5EF4-FFF2-40B4-BE49-F238E27FC236}">
                <a16:creationId xmlns:a16="http://schemas.microsoft.com/office/drawing/2014/main" id="{866FF6A5-8D4B-EAAF-4B71-17E6E22217E5}"/>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83" name="Content Placeholder 2">
            <a:extLst>
              <a:ext uri="{FF2B5EF4-FFF2-40B4-BE49-F238E27FC236}">
                <a16:creationId xmlns:a16="http://schemas.microsoft.com/office/drawing/2014/main" id="{7663E94C-A0CF-5215-5F2F-58FCBDDEBF36}"/>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86" name="Straight Arrow Connector 85">
            <a:extLst>
              <a:ext uri="{FF2B5EF4-FFF2-40B4-BE49-F238E27FC236}">
                <a16:creationId xmlns:a16="http://schemas.microsoft.com/office/drawing/2014/main" id="{A0160F9B-7EDB-9BD4-C82D-9518B075EAF1}"/>
              </a:ext>
            </a:extLst>
          </p:cNvPr>
          <p:cNvCxnSpPr>
            <a:cxnSpLocks/>
            <a:endCxn id="73"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87" name="Content Placeholder 2">
            <a:extLst>
              <a:ext uri="{FF2B5EF4-FFF2-40B4-BE49-F238E27FC236}">
                <a16:creationId xmlns:a16="http://schemas.microsoft.com/office/drawing/2014/main" id="{6E88D179-B783-6012-707C-75DDE87850AC}"/>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88" name="Rectángulo: esquinas redondeadas 27">
            <a:extLst>
              <a:ext uri="{FF2B5EF4-FFF2-40B4-BE49-F238E27FC236}">
                <a16:creationId xmlns:a16="http://schemas.microsoft.com/office/drawing/2014/main" id="{BAF74CB4-D127-63B5-78BD-F0F6BC244DF1}"/>
              </a:ext>
            </a:extLst>
          </p:cNvPr>
          <p:cNvSpPr/>
          <p:nvPr/>
        </p:nvSpPr>
        <p:spPr>
          <a:xfrm>
            <a:off x="5297687" y="4483418"/>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9" name="Rectángulo: esquinas redondeadas 27">
            <a:extLst>
              <a:ext uri="{FF2B5EF4-FFF2-40B4-BE49-F238E27FC236}">
                <a16:creationId xmlns:a16="http://schemas.microsoft.com/office/drawing/2014/main" id="{F3DBE8B2-C907-FCD1-E32B-468519CFB13D}"/>
              </a:ext>
            </a:extLst>
          </p:cNvPr>
          <p:cNvSpPr/>
          <p:nvPr/>
        </p:nvSpPr>
        <p:spPr>
          <a:xfrm>
            <a:off x="2009876" y="4483418"/>
            <a:ext cx="2160000" cy="185593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2873630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FERO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19</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3745735"/>
          </a:xfrm>
        </p:spPr>
        <p:txBody>
          <a:bodyPr>
            <a:normAutofit/>
          </a:bodyPr>
          <a:lstStyle/>
          <a:p>
            <a:r>
              <a:rPr lang="en-US" sz="2400" dirty="0"/>
              <a:t>TDC input Hit processing chain:</a:t>
            </a:r>
          </a:p>
          <a:p>
            <a:pPr lvl="1"/>
            <a:r>
              <a:rPr lang="en-US" sz="1800" b="1" dirty="0">
                <a:sym typeface="Wingdings" panose="05000000000000000000" pitchFamily="2" charset="2"/>
              </a:rPr>
              <a:t>FERO Control:</a:t>
            </a:r>
            <a:r>
              <a:rPr lang="en-US" sz="1800" dirty="0">
                <a:sym typeface="Wingdings" panose="05000000000000000000" pitchFamily="2" charset="2"/>
              </a:rPr>
              <a:t> avoids multiple Hits within 25 ns time window.</a:t>
            </a:r>
          </a:p>
          <a:p>
            <a:pPr lvl="1"/>
            <a:r>
              <a:rPr lang="en-US" sz="1800" b="1" dirty="0">
                <a:sym typeface="Wingdings" panose="05000000000000000000" pitchFamily="2" charset="2"/>
              </a:rPr>
              <a:t>UF-TCM:</a:t>
            </a:r>
            <a:r>
              <a:rPr lang="en-US" sz="1800" dirty="0">
                <a:sym typeface="Wingdings" panose="05000000000000000000" pitchFamily="2" charset="2"/>
              </a:rPr>
              <a:t> array of 16 master-slave </a:t>
            </a:r>
            <a:r>
              <a:rPr lang="en-US" sz="1800" u="sng" dirty="0">
                <a:sym typeface="Wingdings" panose="05000000000000000000" pitchFamily="2" charset="2"/>
              </a:rPr>
              <a:t>optimized</a:t>
            </a:r>
            <a:r>
              <a:rPr lang="en-US" sz="1800" dirty="0">
                <a:sym typeface="Wingdings" panose="05000000000000000000" pitchFamily="2" charset="2"/>
              </a:rPr>
              <a:t> flip-flops that captures the state of the PLL’s VCO.</a:t>
            </a:r>
          </a:p>
          <a:p>
            <a:pPr lvl="2"/>
            <a:r>
              <a:rPr lang="en-US" sz="1400" dirty="0">
                <a:sym typeface="Wingdings" panose="05000000000000000000" pitchFamily="2" charset="2"/>
              </a:rPr>
              <a:t>Based on </a:t>
            </a:r>
            <a:r>
              <a:rPr lang="en-US" sz="1400" dirty="0" err="1">
                <a:sym typeface="Wingdings" panose="05000000000000000000" pitchFamily="2" charset="2"/>
              </a:rPr>
              <a:t>PicoTDC</a:t>
            </a:r>
            <a:r>
              <a:rPr lang="en-US" sz="1400" dirty="0">
                <a:sym typeface="Wingdings" panose="05000000000000000000" pitchFamily="2" charset="2"/>
              </a:rPr>
              <a:t> Capture Flip-Flops. </a:t>
            </a:r>
          </a:p>
          <a:p>
            <a:pPr lvl="2"/>
            <a:r>
              <a:rPr lang="en-US" sz="1400" dirty="0">
                <a:sym typeface="Wingdings" panose="05000000000000000000" pitchFamily="2" charset="2"/>
              </a:rPr>
              <a:t>Only for Rising Edge.</a:t>
            </a:r>
          </a:p>
          <a:p>
            <a:pPr lvl="1"/>
            <a:r>
              <a:rPr lang="en-US" sz="1800" b="1" dirty="0">
                <a:sym typeface="Wingdings" panose="05000000000000000000" pitchFamily="2" charset="2"/>
              </a:rPr>
              <a:t>Hit Sync:</a:t>
            </a:r>
            <a:r>
              <a:rPr lang="en-US" sz="1800" dirty="0">
                <a:sym typeface="Wingdings" panose="05000000000000000000" pitchFamily="2" charset="2"/>
              </a:rPr>
              <a:t> synchronizes the Hit with the 1.28 GHz PLL clock.</a:t>
            </a:r>
          </a:p>
          <a:p>
            <a:pPr lvl="1"/>
            <a:r>
              <a:rPr lang="en-US" sz="1800" b="1" dirty="0">
                <a:sym typeface="Wingdings" panose="05000000000000000000" pitchFamily="2" charset="2"/>
              </a:rPr>
              <a:t>Fast TCM:</a:t>
            </a:r>
            <a:r>
              <a:rPr lang="en-US" sz="1800" dirty="0">
                <a:sym typeface="Wingdings" panose="05000000000000000000" pitchFamily="2" charset="2"/>
              </a:rPr>
              <a:t> captures the PLL’s VCO Gray Counter (#oscillations within a 25 ns period):</a:t>
            </a:r>
          </a:p>
          <a:p>
            <a:pPr lvl="2"/>
            <a:r>
              <a:rPr lang="en-US" sz="1400" dirty="0">
                <a:sym typeface="Wingdings" panose="05000000000000000000" pitchFamily="2" charset="2"/>
              </a:rPr>
              <a:t>Rising Edge</a:t>
            </a:r>
          </a:p>
          <a:p>
            <a:pPr lvl="2"/>
            <a:r>
              <a:rPr lang="en-US" sz="1400" dirty="0">
                <a:sym typeface="Wingdings" panose="05000000000000000000" pitchFamily="2" charset="2"/>
              </a:rPr>
              <a:t>Falling Edge</a:t>
            </a:r>
          </a:p>
          <a:p>
            <a:pPr lvl="1"/>
            <a:r>
              <a:rPr lang="en-US" sz="1800" b="1" dirty="0">
                <a:sym typeface="Wingdings" panose="05000000000000000000" pitchFamily="2" charset="2"/>
              </a:rPr>
              <a:t>Sync 40MHz FFs:</a:t>
            </a:r>
            <a:r>
              <a:rPr lang="en-US" sz="1800" dirty="0">
                <a:sym typeface="Wingdings" panose="05000000000000000000" pitchFamily="2" charset="2"/>
              </a:rPr>
              <a:t> resamples data at 40 MHz (metastability resolution):</a:t>
            </a:r>
          </a:p>
          <a:p>
            <a:pPr lvl="2"/>
            <a:r>
              <a:rPr lang="en-US" sz="1400" dirty="0">
                <a:sym typeface="Wingdings" panose="05000000000000000000" pitchFamily="2" charset="2"/>
              </a:rPr>
              <a:t>From this point all the data is synchronous (no stringent timing constraints).</a:t>
            </a:r>
          </a:p>
        </p:txBody>
      </p:sp>
      <p:sp>
        <p:nvSpPr>
          <p:cNvPr id="131" name="Rectángulo: esquinas redondeadas 27">
            <a:extLst>
              <a:ext uri="{FF2B5EF4-FFF2-40B4-BE49-F238E27FC236}">
                <a16:creationId xmlns:a16="http://schemas.microsoft.com/office/drawing/2014/main" id="{E93F7C5A-3485-1144-4CAB-80C24638DCE1}"/>
              </a:ext>
            </a:extLst>
          </p:cNvPr>
          <p:cNvSpPr/>
          <p:nvPr/>
        </p:nvSpPr>
        <p:spPr>
          <a:xfrm>
            <a:off x="278837" y="5880098"/>
            <a:ext cx="957616" cy="556671"/>
          </a:xfrm>
          <a:prstGeom prst="roundRect">
            <a:avLst/>
          </a:prstGeom>
          <a:solidFill>
            <a:schemeClr val="accent5">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Standard Dells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2" name="Rectángulo: esquinas redondeadas 27">
            <a:extLst>
              <a:ext uri="{FF2B5EF4-FFF2-40B4-BE49-F238E27FC236}">
                <a16:creationId xmlns:a16="http://schemas.microsoft.com/office/drawing/2014/main" id="{586DB897-8496-5724-1A66-102247C1E173}"/>
              </a:ext>
            </a:extLst>
          </p:cNvPr>
          <p:cNvSpPr/>
          <p:nvPr/>
        </p:nvSpPr>
        <p:spPr>
          <a:xfrm>
            <a:off x="1367931" y="5880100"/>
            <a:ext cx="957616" cy="556670"/>
          </a:xfrm>
          <a:prstGeom prst="roundRect">
            <a:avLst/>
          </a:prstGeom>
          <a:solidFill>
            <a:schemeClr val="accent6">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Full Custom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grpSp>
        <p:nvGrpSpPr>
          <p:cNvPr id="8" name="Grupo 281">
            <a:extLst>
              <a:ext uri="{FF2B5EF4-FFF2-40B4-BE49-F238E27FC236}">
                <a16:creationId xmlns:a16="http://schemas.microsoft.com/office/drawing/2014/main" id="{6174BD7B-27E3-1117-3455-EA35AC7FFBC0}"/>
              </a:ext>
            </a:extLst>
          </p:cNvPr>
          <p:cNvGrpSpPr/>
          <p:nvPr/>
        </p:nvGrpSpPr>
        <p:grpSpPr>
          <a:xfrm>
            <a:off x="8468057" y="4817361"/>
            <a:ext cx="1101504" cy="338728"/>
            <a:chOff x="467544" y="2155986"/>
            <a:chExt cx="1164880" cy="338728"/>
          </a:xfrm>
        </p:grpSpPr>
        <p:cxnSp>
          <p:nvCxnSpPr>
            <p:cNvPr id="10" name="Conector recto de flecha 282">
              <a:extLst>
                <a:ext uri="{FF2B5EF4-FFF2-40B4-BE49-F238E27FC236}">
                  <a16:creationId xmlns:a16="http://schemas.microsoft.com/office/drawing/2014/main" id="{8B3DACA6-C086-3FE3-E544-0CC4E8BBEA1E}"/>
                </a:ext>
              </a:extLst>
            </p:cNvPr>
            <p:cNvCxnSpPr/>
            <p:nvPr/>
          </p:nvCxnSpPr>
          <p:spPr>
            <a:xfrm>
              <a:off x="467544" y="2494714"/>
              <a:ext cx="1164880" cy="0"/>
            </a:xfrm>
            <a:prstGeom prst="straightConnector1">
              <a:avLst/>
            </a:prstGeom>
            <a:noFill/>
            <a:ln w="76200" cap="flat" cmpd="sng" algn="ctr">
              <a:solidFill>
                <a:sysClr val="windowText" lastClr="000000"/>
              </a:solidFill>
              <a:prstDash val="solid"/>
              <a:miter lim="800000"/>
              <a:tailEnd type="triangle"/>
            </a:ln>
            <a:effectLst/>
          </p:spPr>
        </p:cxnSp>
        <p:sp>
          <p:nvSpPr>
            <p:cNvPr id="12" name="CuadroTexto 283">
              <a:extLst>
                <a:ext uri="{FF2B5EF4-FFF2-40B4-BE49-F238E27FC236}">
                  <a16:creationId xmlns:a16="http://schemas.microsoft.com/office/drawing/2014/main" id="{F328AD01-12A5-3026-4BFC-706237A7F515}"/>
                </a:ext>
              </a:extLst>
            </p:cNvPr>
            <p:cNvSpPr txBox="1"/>
            <p:nvPr/>
          </p:nvSpPr>
          <p:spPr>
            <a:xfrm>
              <a:off x="546943" y="2155986"/>
              <a:ext cx="539423" cy="258532"/>
            </a:xfrm>
            <a:prstGeom prst="rect">
              <a:avLst/>
            </a:prstGeom>
            <a:noFill/>
          </p:spPr>
          <p:txBody>
            <a:bodyPr wrap="none" rtlCol="0">
              <a:spAutoFit/>
            </a:bodyPr>
            <a:lstStyle/>
            <a:p>
              <a:pPr>
                <a:buNone/>
              </a:pPr>
              <a:r>
                <a:rPr lang="es-ES" sz="1200" noProof="1">
                  <a:solidFill>
                    <a:schemeClr val="tx1"/>
                  </a:solidFill>
                </a:rPr>
                <a:t>OUT</a:t>
              </a:r>
            </a:p>
          </p:txBody>
        </p:sp>
      </p:grpSp>
      <p:sp>
        <p:nvSpPr>
          <p:cNvPr id="13" name="Rectángulo: esquinas redondeadas 27">
            <a:extLst>
              <a:ext uri="{FF2B5EF4-FFF2-40B4-BE49-F238E27FC236}">
                <a16:creationId xmlns:a16="http://schemas.microsoft.com/office/drawing/2014/main" id="{85C94246-1BAD-FC67-E989-80D7D29A59DB}"/>
              </a:ext>
            </a:extLst>
          </p:cNvPr>
          <p:cNvSpPr/>
          <p:nvPr/>
        </p:nvSpPr>
        <p:spPr>
          <a:xfrm>
            <a:off x="1128696" y="4928900"/>
            <a:ext cx="957617" cy="720001"/>
          </a:xfrm>
          <a:prstGeom prst="roundRect">
            <a:avLst/>
          </a:prstGeom>
          <a:solidFill>
            <a:schemeClr val="accent5">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200" i="1" u="none" strike="noStrike" kern="0" cap="none" spc="0" normalizeH="0" baseline="0" noProof="1">
              <a:ln>
                <a:noFill/>
              </a:ln>
              <a:solidFill>
                <a:schemeClr val="bg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i="1" u="none" strike="noStrike" kern="0" cap="none" spc="0" normalizeH="0" baseline="0" noProof="1">
                <a:ln>
                  <a:noFill/>
                </a:ln>
                <a:solidFill>
                  <a:schemeClr val="bg1"/>
                </a:solidFill>
                <a:effectLst/>
                <a:uLnTx/>
                <a:uFillTx/>
                <a:latin typeface="Calibri" panose="020F0502020204030204"/>
              </a:rPr>
              <a:t>FERO Control</a:t>
            </a:r>
          </a:p>
        </p:txBody>
      </p:sp>
      <p:sp>
        <p:nvSpPr>
          <p:cNvPr id="14" name="Rectángulo: esquinas redondeadas 27">
            <a:extLst>
              <a:ext uri="{FF2B5EF4-FFF2-40B4-BE49-F238E27FC236}">
                <a16:creationId xmlns:a16="http://schemas.microsoft.com/office/drawing/2014/main" id="{EAE7F2FC-7866-02C6-AC68-4EECC5A8CA48}"/>
              </a:ext>
            </a:extLst>
          </p:cNvPr>
          <p:cNvSpPr/>
          <p:nvPr/>
        </p:nvSpPr>
        <p:spPr>
          <a:xfrm>
            <a:off x="2092299" y="4924749"/>
            <a:ext cx="2282103" cy="720000"/>
          </a:xfrm>
          <a:prstGeom prst="roundRect">
            <a:avLst/>
          </a:prstGeom>
          <a:solidFill>
            <a:schemeClr val="accent6">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600" i="1" kern="0" noProof="1">
                <a:solidFill>
                  <a:schemeClr val="bg1"/>
                </a:solidFill>
                <a:latin typeface="Calibri" panose="020F0502020204030204"/>
              </a:rPr>
              <a:t>Ultra-Fast Time Capture Matrix (UF-TCM) </a:t>
            </a:r>
            <a:endParaRPr kumimoji="0" lang="es-ES" sz="1600" i="1" u="none" strike="noStrike" kern="0" cap="none" spc="0" normalizeH="0" baseline="0" noProof="1">
              <a:ln>
                <a:noFill/>
              </a:ln>
              <a:solidFill>
                <a:schemeClr val="bg1"/>
              </a:solidFill>
              <a:effectLst/>
              <a:uLnTx/>
              <a:uFillTx/>
              <a:latin typeface="Calibri" panose="020F0502020204030204"/>
            </a:endParaRPr>
          </a:p>
        </p:txBody>
      </p:sp>
      <p:sp>
        <p:nvSpPr>
          <p:cNvPr id="15" name="Rectángulo: esquinas redondeadas 27">
            <a:extLst>
              <a:ext uri="{FF2B5EF4-FFF2-40B4-BE49-F238E27FC236}">
                <a16:creationId xmlns:a16="http://schemas.microsoft.com/office/drawing/2014/main" id="{35D5D294-8B69-6DF8-E2E4-4D29C209AE55}"/>
              </a:ext>
            </a:extLst>
          </p:cNvPr>
          <p:cNvSpPr/>
          <p:nvPr/>
        </p:nvSpPr>
        <p:spPr>
          <a:xfrm>
            <a:off x="5113959" y="4922732"/>
            <a:ext cx="1084208" cy="720000"/>
          </a:xfrm>
          <a:prstGeom prst="roundRect">
            <a:avLst/>
          </a:prstGeom>
          <a:solidFill>
            <a:schemeClr val="accent5">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400" i="1" kern="0" noProof="1">
                <a:solidFill>
                  <a:schemeClr val="bg1"/>
                </a:solidFill>
                <a:latin typeface="Calibri" panose="020F0502020204030204"/>
              </a:rPr>
              <a:t>Fast TCM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i="1" u="none" strike="noStrike" kern="0" cap="none" spc="0" normalizeH="0" baseline="0" noProof="1">
                <a:ln>
                  <a:noFill/>
                </a:ln>
                <a:solidFill>
                  <a:schemeClr val="bg1"/>
                </a:solidFill>
                <a:effectLst/>
                <a:uLnTx/>
                <a:uFillTx/>
                <a:latin typeface="Calibri" panose="020F0502020204030204"/>
              </a:rPr>
              <a:t>(Rise)</a:t>
            </a:r>
          </a:p>
        </p:txBody>
      </p:sp>
      <p:sp>
        <p:nvSpPr>
          <p:cNvPr id="16" name="CuadroTexto 283">
            <a:extLst>
              <a:ext uri="{FF2B5EF4-FFF2-40B4-BE49-F238E27FC236}">
                <a16:creationId xmlns:a16="http://schemas.microsoft.com/office/drawing/2014/main" id="{55597D16-B3C7-307C-93AC-7E55694FD8D0}"/>
              </a:ext>
            </a:extLst>
          </p:cNvPr>
          <p:cNvSpPr txBox="1"/>
          <p:nvPr/>
        </p:nvSpPr>
        <p:spPr>
          <a:xfrm>
            <a:off x="9780282" y="4137611"/>
            <a:ext cx="2364390" cy="2086725"/>
          </a:xfrm>
          <a:prstGeom prst="rect">
            <a:avLst/>
          </a:prstGeom>
          <a:noFill/>
        </p:spPr>
        <p:txBody>
          <a:bodyPr wrap="square" rtlCol="0">
            <a:spAutoFit/>
          </a:bodyPr>
          <a:lstStyle/>
          <a:p>
            <a:pPr>
              <a:buNone/>
            </a:pPr>
            <a:r>
              <a:rPr lang="es-ES" sz="1200" noProof="1">
                <a:solidFill>
                  <a:schemeClr val="tx1"/>
                </a:solidFill>
              </a:rPr>
              <a:t>Rising Edge (25ps time bin):</a:t>
            </a:r>
          </a:p>
          <a:p>
            <a:pPr>
              <a:buNone/>
            </a:pPr>
            <a:r>
              <a:rPr lang="es-ES" sz="1200" b="0" noProof="1">
                <a:solidFill>
                  <a:schemeClr val="tx1"/>
                </a:solidFill>
              </a:rPr>
              <a:t>  - Ultra-Fast (16b)</a:t>
            </a:r>
          </a:p>
          <a:p>
            <a:pPr>
              <a:buNone/>
            </a:pPr>
            <a:r>
              <a:rPr lang="es-ES" sz="1200" b="0" noProof="1">
                <a:solidFill>
                  <a:schemeClr val="tx1"/>
                </a:solidFill>
              </a:rPr>
              <a:t>  - Fast (5b)</a:t>
            </a:r>
          </a:p>
          <a:p>
            <a:pPr>
              <a:buNone/>
            </a:pPr>
            <a:r>
              <a:rPr lang="es-ES" sz="1200" b="0" noProof="1">
                <a:solidFill>
                  <a:schemeClr val="tx1"/>
                </a:solidFill>
              </a:rPr>
              <a:t>  - Data Enable (1b)</a:t>
            </a:r>
          </a:p>
          <a:p>
            <a:pPr>
              <a:buNone/>
            </a:pPr>
            <a:endParaRPr lang="es-ES" sz="1200" b="0" noProof="1">
              <a:solidFill>
                <a:schemeClr val="tx1"/>
              </a:solidFill>
            </a:endParaRPr>
          </a:p>
          <a:p>
            <a:pPr>
              <a:buNone/>
            </a:pPr>
            <a:r>
              <a:rPr lang="es-ES" sz="1200" noProof="1">
                <a:solidFill>
                  <a:schemeClr val="tx1"/>
                </a:solidFill>
              </a:rPr>
              <a:t>Falling Edge (390ps time bin):</a:t>
            </a:r>
          </a:p>
          <a:p>
            <a:pPr>
              <a:buNone/>
            </a:pPr>
            <a:r>
              <a:rPr lang="es-ES" sz="1200" b="0" noProof="1">
                <a:solidFill>
                  <a:schemeClr val="tx1"/>
                </a:solidFill>
              </a:rPr>
              <a:t>  - Fast (5b) + Phase(1b)</a:t>
            </a:r>
          </a:p>
          <a:p>
            <a:pPr>
              <a:buNone/>
            </a:pPr>
            <a:r>
              <a:rPr lang="es-ES" sz="1200" b="0" noProof="1">
                <a:solidFill>
                  <a:schemeClr val="tx1"/>
                </a:solidFill>
              </a:rPr>
              <a:t>  - Data Enable (1b)</a:t>
            </a:r>
          </a:p>
          <a:p>
            <a:pPr marL="171450" indent="-171450">
              <a:buFontTx/>
              <a:buChar char="-"/>
            </a:pPr>
            <a:endParaRPr lang="es-ES" sz="1200" b="0" noProof="1">
              <a:solidFill>
                <a:schemeClr val="tx1"/>
              </a:solidFill>
            </a:endParaRPr>
          </a:p>
          <a:p>
            <a:pPr>
              <a:buNone/>
            </a:pPr>
            <a:r>
              <a:rPr lang="es-ES" sz="1200" noProof="1">
                <a:solidFill>
                  <a:schemeClr val="tx1"/>
                </a:solidFill>
              </a:rPr>
              <a:t>Others (3b) </a:t>
            </a:r>
          </a:p>
        </p:txBody>
      </p:sp>
      <p:grpSp>
        <p:nvGrpSpPr>
          <p:cNvPr id="22" name="Group 21">
            <a:extLst>
              <a:ext uri="{FF2B5EF4-FFF2-40B4-BE49-F238E27FC236}">
                <a16:creationId xmlns:a16="http://schemas.microsoft.com/office/drawing/2014/main" id="{292BE576-A7D1-7CBA-1885-9137C84A5C4A}"/>
              </a:ext>
            </a:extLst>
          </p:cNvPr>
          <p:cNvGrpSpPr/>
          <p:nvPr/>
        </p:nvGrpSpPr>
        <p:grpSpPr>
          <a:xfrm>
            <a:off x="297713" y="5179890"/>
            <a:ext cx="824601" cy="258532"/>
            <a:chOff x="386921" y="4569983"/>
            <a:chExt cx="824601" cy="258532"/>
          </a:xfrm>
        </p:grpSpPr>
        <p:cxnSp>
          <p:nvCxnSpPr>
            <p:cNvPr id="17" name="Conector recto de flecha 282">
              <a:extLst>
                <a:ext uri="{FF2B5EF4-FFF2-40B4-BE49-F238E27FC236}">
                  <a16:creationId xmlns:a16="http://schemas.microsoft.com/office/drawing/2014/main" id="{6A7C6455-2E54-6339-160D-98A7A00A96B8}"/>
                </a:ext>
              </a:extLst>
            </p:cNvPr>
            <p:cNvCxnSpPr>
              <a:cxnSpLocks/>
            </p:cNvCxnSpPr>
            <p:nvPr/>
          </p:nvCxnSpPr>
          <p:spPr>
            <a:xfrm>
              <a:off x="1015662" y="4699249"/>
              <a:ext cx="195860" cy="0"/>
            </a:xfrm>
            <a:prstGeom prst="straightConnector1">
              <a:avLst/>
            </a:prstGeom>
            <a:noFill/>
            <a:ln w="38100" cap="flat" cmpd="sng" algn="ctr">
              <a:solidFill>
                <a:sysClr val="windowText" lastClr="000000"/>
              </a:solidFill>
              <a:prstDash val="solid"/>
              <a:miter lim="800000"/>
              <a:tailEnd type="triangle"/>
            </a:ln>
            <a:effectLst/>
          </p:spPr>
        </p:cxnSp>
        <p:sp>
          <p:nvSpPr>
            <p:cNvPr id="18" name="CuadroTexto 413">
              <a:extLst>
                <a:ext uri="{FF2B5EF4-FFF2-40B4-BE49-F238E27FC236}">
                  <a16:creationId xmlns:a16="http://schemas.microsoft.com/office/drawing/2014/main" id="{6858CED6-1BEC-F071-CE88-A231F8A2E94D}"/>
                </a:ext>
              </a:extLst>
            </p:cNvPr>
            <p:cNvSpPr txBox="1"/>
            <p:nvPr/>
          </p:nvSpPr>
          <p:spPr>
            <a:xfrm>
              <a:off x="386921" y="4569983"/>
              <a:ext cx="651244" cy="258532"/>
            </a:xfrm>
            <a:prstGeom prst="rect">
              <a:avLst/>
            </a:prstGeom>
            <a:noFill/>
          </p:spPr>
          <p:txBody>
            <a:bodyPr wrap="square" rtlCol="0">
              <a:spAutoFit/>
            </a:bodyPr>
            <a:lstStyle/>
            <a:p>
              <a:pPr algn="r">
                <a:buNone/>
              </a:pPr>
              <a:r>
                <a:rPr lang="es-ES" sz="1200" noProof="1">
                  <a:solidFill>
                    <a:schemeClr val="tx1"/>
                  </a:solidFill>
                </a:rPr>
                <a:t>Hit</a:t>
              </a:r>
            </a:p>
          </p:txBody>
        </p:sp>
      </p:grpSp>
      <p:sp>
        <p:nvSpPr>
          <p:cNvPr id="19" name="Rectángulo: esquinas redondeadas 27">
            <a:extLst>
              <a:ext uri="{FF2B5EF4-FFF2-40B4-BE49-F238E27FC236}">
                <a16:creationId xmlns:a16="http://schemas.microsoft.com/office/drawing/2014/main" id="{0DF40887-2F04-4B87-21B7-1274F575CDCA}"/>
              </a:ext>
            </a:extLst>
          </p:cNvPr>
          <p:cNvSpPr/>
          <p:nvPr/>
        </p:nvSpPr>
        <p:spPr>
          <a:xfrm>
            <a:off x="4384434" y="4922732"/>
            <a:ext cx="720000" cy="720000"/>
          </a:xfrm>
          <a:prstGeom prst="roundRect">
            <a:avLst/>
          </a:prstGeom>
          <a:solidFill>
            <a:schemeClr val="accent5">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00" i="1" u="none" strike="noStrike" kern="0" cap="none" spc="0" normalizeH="0" baseline="0" noProof="1">
              <a:ln>
                <a:noFill/>
              </a:ln>
              <a:solidFill>
                <a:schemeClr val="bg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i="1" u="none" strike="noStrike" kern="0" cap="none" spc="0" normalizeH="0" baseline="0" noProof="1">
                <a:ln>
                  <a:noFill/>
                </a:ln>
                <a:solidFill>
                  <a:schemeClr val="bg1"/>
                </a:solidFill>
                <a:effectLst/>
                <a:uLnTx/>
                <a:uFillTx/>
                <a:latin typeface="Calibri" panose="020F0502020204030204"/>
              </a:rPr>
              <a:t>Hit Sync</a:t>
            </a:r>
          </a:p>
        </p:txBody>
      </p:sp>
      <p:sp>
        <p:nvSpPr>
          <p:cNvPr id="21" name="Rectángulo: esquinas redondeadas 27">
            <a:extLst>
              <a:ext uri="{FF2B5EF4-FFF2-40B4-BE49-F238E27FC236}">
                <a16:creationId xmlns:a16="http://schemas.microsoft.com/office/drawing/2014/main" id="{3B17003D-8ACB-9589-EE57-5C7BAB0A3E45}"/>
              </a:ext>
            </a:extLst>
          </p:cNvPr>
          <p:cNvSpPr/>
          <p:nvPr/>
        </p:nvSpPr>
        <p:spPr>
          <a:xfrm>
            <a:off x="7301425" y="4918920"/>
            <a:ext cx="1164879" cy="720000"/>
          </a:xfrm>
          <a:prstGeom prst="roundRect">
            <a:avLst/>
          </a:prstGeom>
          <a:solidFill>
            <a:schemeClr val="accent5">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600" i="1" kern="0" noProof="1">
                <a:solidFill>
                  <a:schemeClr val="bg1"/>
                </a:solidFill>
                <a:latin typeface="Calibri" panose="020F0502020204030204"/>
              </a:rPr>
              <a:t>Sync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i="1" u="none" strike="noStrike" kern="0" cap="none" spc="0" normalizeH="0" baseline="0" noProof="1">
                <a:ln>
                  <a:noFill/>
                </a:ln>
                <a:solidFill>
                  <a:schemeClr val="bg1"/>
                </a:solidFill>
                <a:effectLst/>
                <a:uLnTx/>
                <a:uFillTx/>
                <a:latin typeface="Calibri" panose="020F0502020204030204"/>
              </a:rPr>
              <a:t>40MHz</a:t>
            </a:r>
          </a:p>
          <a:p>
            <a:pPr marL="0" marR="0" lvl="0" indent="0" algn="ctr" defTabSz="914400" eaLnBrk="1" fontAlgn="auto" latinLnBrk="0" hangingPunct="1">
              <a:lnSpc>
                <a:spcPct val="100000"/>
              </a:lnSpc>
              <a:spcBef>
                <a:spcPts val="0"/>
              </a:spcBef>
              <a:spcAft>
                <a:spcPts val="0"/>
              </a:spcAft>
              <a:buClrTx/>
              <a:buSzTx/>
              <a:buFontTx/>
              <a:buNone/>
              <a:tabLst/>
              <a:defRPr/>
            </a:pPr>
            <a:r>
              <a:rPr lang="es-ES" sz="1600" i="1" kern="0" noProof="1">
                <a:solidFill>
                  <a:schemeClr val="bg1"/>
                </a:solidFill>
                <a:latin typeface="Calibri" panose="020F0502020204030204"/>
              </a:rPr>
              <a:t>FFs</a:t>
            </a:r>
            <a:endParaRPr kumimoji="0" lang="es-ES" sz="1600" i="1" u="none" strike="noStrike" kern="0" cap="none" spc="0" normalizeH="0" baseline="0" noProof="1">
              <a:ln>
                <a:noFill/>
              </a:ln>
              <a:solidFill>
                <a:schemeClr val="bg1"/>
              </a:solidFill>
              <a:effectLst/>
              <a:uLnTx/>
              <a:uFillTx/>
              <a:latin typeface="Calibri" panose="020F0502020204030204"/>
            </a:endParaRPr>
          </a:p>
        </p:txBody>
      </p:sp>
      <p:sp>
        <p:nvSpPr>
          <p:cNvPr id="32" name="Rectángulo: esquinas redondeadas 27">
            <a:extLst>
              <a:ext uri="{FF2B5EF4-FFF2-40B4-BE49-F238E27FC236}">
                <a16:creationId xmlns:a16="http://schemas.microsoft.com/office/drawing/2014/main" id="{EE8DE6D4-AA73-7FD7-1D06-49A695BCFFDE}"/>
              </a:ext>
            </a:extLst>
          </p:cNvPr>
          <p:cNvSpPr/>
          <p:nvPr/>
        </p:nvSpPr>
        <p:spPr>
          <a:xfrm>
            <a:off x="6207692" y="4922732"/>
            <a:ext cx="1084208" cy="720000"/>
          </a:xfrm>
          <a:prstGeom prst="roundRect">
            <a:avLst/>
          </a:prstGeom>
          <a:solidFill>
            <a:schemeClr val="accent5">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400" i="1" kern="0" noProof="1">
                <a:solidFill>
                  <a:schemeClr val="bg1"/>
                </a:solidFill>
                <a:latin typeface="Calibri" panose="020F0502020204030204"/>
              </a:rPr>
              <a:t>Fast TCM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i="1" u="none" strike="noStrike" kern="0" cap="none" spc="0" normalizeH="0" baseline="0" noProof="1">
                <a:ln>
                  <a:noFill/>
                </a:ln>
                <a:solidFill>
                  <a:schemeClr val="bg1"/>
                </a:solidFill>
                <a:effectLst/>
                <a:uLnTx/>
                <a:uFillTx/>
                <a:latin typeface="Calibri" panose="020F0502020204030204"/>
              </a:rPr>
              <a:t>(Fall)</a:t>
            </a:r>
          </a:p>
        </p:txBody>
      </p:sp>
      <p:sp>
        <p:nvSpPr>
          <p:cNvPr id="33" name="Right Brace 32">
            <a:extLst>
              <a:ext uri="{FF2B5EF4-FFF2-40B4-BE49-F238E27FC236}">
                <a16:creationId xmlns:a16="http://schemas.microsoft.com/office/drawing/2014/main" id="{3D7B5CBA-3089-D24A-D504-C0C3030E446C}"/>
              </a:ext>
            </a:extLst>
          </p:cNvPr>
          <p:cNvSpPr/>
          <p:nvPr/>
        </p:nvSpPr>
        <p:spPr bwMode="auto">
          <a:xfrm rot="10800000">
            <a:off x="9590815" y="4074220"/>
            <a:ext cx="206517" cy="2183567"/>
          </a:xfrm>
          <a:prstGeom prst="rightBrace">
            <a:avLst>
              <a:gd name="adj1" fmla="val 79051"/>
              <a:gd name="adj2" fmla="val 50000"/>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35" name="Straight Arrow Connector 34">
            <a:extLst>
              <a:ext uri="{FF2B5EF4-FFF2-40B4-BE49-F238E27FC236}">
                <a16:creationId xmlns:a16="http://schemas.microsoft.com/office/drawing/2014/main" id="{A276FBFF-9BEC-377D-6C75-C87AD7E8340D}"/>
              </a:ext>
            </a:extLst>
          </p:cNvPr>
          <p:cNvCxnSpPr>
            <a:cxnSpLocks/>
          </p:cNvCxnSpPr>
          <p:nvPr/>
        </p:nvCxnSpPr>
        <p:spPr bwMode="auto">
          <a:xfrm flipV="1">
            <a:off x="8797389" y="5040432"/>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36" name="Content Placeholder 2">
            <a:extLst>
              <a:ext uri="{FF2B5EF4-FFF2-40B4-BE49-F238E27FC236}">
                <a16:creationId xmlns:a16="http://schemas.microsoft.com/office/drawing/2014/main" id="{6DC5B11A-1B74-DDE7-A332-62143D80F159}"/>
              </a:ext>
            </a:extLst>
          </p:cNvPr>
          <p:cNvSpPr txBox="1">
            <a:spLocks/>
          </p:cNvSpPr>
          <p:nvPr/>
        </p:nvSpPr>
        <p:spPr bwMode="auto">
          <a:xfrm>
            <a:off x="8706736" y="541916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32</a:t>
            </a:r>
          </a:p>
          <a:p>
            <a:pPr lvl="1">
              <a:lnSpc>
                <a:spcPct val="100000"/>
              </a:lnSpc>
            </a:pPr>
            <a:endParaRPr lang="en-GB" b="0" kern="0" dirty="0"/>
          </a:p>
        </p:txBody>
      </p:sp>
      <p:sp>
        <p:nvSpPr>
          <p:cNvPr id="39" name="TextBox 38">
            <a:extLst>
              <a:ext uri="{FF2B5EF4-FFF2-40B4-BE49-F238E27FC236}">
                <a16:creationId xmlns:a16="http://schemas.microsoft.com/office/drawing/2014/main" id="{76AB0026-856C-4818-7B56-4E8541998FBB}"/>
              </a:ext>
            </a:extLst>
          </p:cNvPr>
          <p:cNvSpPr txBox="1"/>
          <p:nvPr/>
        </p:nvSpPr>
        <p:spPr>
          <a:xfrm>
            <a:off x="2673505" y="5779868"/>
            <a:ext cx="6191250" cy="674031"/>
          </a:xfrm>
          <a:prstGeom prst="rect">
            <a:avLst/>
          </a:prstGeom>
          <a:noFill/>
        </p:spPr>
        <p:txBody>
          <a:bodyPr wrap="square">
            <a:spAutoFit/>
          </a:bodyPr>
          <a:lstStyle/>
          <a:p>
            <a:pPr>
              <a:buNone/>
            </a:pPr>
            <a:r>
              <a:rPr lang="ca-ES" sz="1400" dirty="0">
                <a:hlinkClick r:id="rId4"/>
              </a:rPr>
              <a:t>[2] M. Horstmann; J. Christiansen; S. A.; G. Lumer-Klabbers; J. Prinzie: PicoTDC, </a:t>
            </a:r>
            <a:r>
              <a:rPr lang="en-US" sz="1400" dirty="0">
                <a:hlinkClick r:id="rId4"/>
              </a:rPr>
              <a:t>Workshop on picosecond photon sensors for physics and medical applications, 2015, Prague</a:t>
            </a:r>
            <a:endParaRPr lang="en-US" sz="1400" dirty="0"/>
          </a:p>
        </p:txBody>
      </p:sp>
    </p:spTree>
    <p:extLst>
      <p:ext uri="{BB962C8B-B14F-4D97-AF65-F5344CB8AC3E}">
        <p14:creationId xmlns:p14="http://schemas.microsoft.com/office/powerpoint/2010/main" val="315797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err="1"/>
              <a:t>Outline</a:t>
            </a:r>
            <a:endParaRPr lang="es-ES" b="1" dirty="0"/>
          </a:p>
        </p:txBody>
      </p:sp>
      <p:sp>
        <p:nvSpPr>
          <p:cNvPr id="3" name="Marcador de contenido 2">
            <a:extLst>
              <a:ext uri="{FF2B5EF4-FFF2-40B4-BE49-F238E27FC236}">
                <a16:creationId xmlns:a16="http://schemas.microsoft.com/office/drawing/2014/main" id="{BFA97B78-D1EC-A6FB-9851-C935EA042B18}"/>
              </a:ext>
            </a:extLst>
          </p:cNvPr>
          <p:cNvSpPr>
            <a:spLocks noGrp="1"/>
          </p:cNvSpPr>
          <p:nvPr>
            <p:ph idx="1"/>
          </p:nvPr>
        </p:nvSpPr>
        <p:spPr>
          <a:xfrm>
            <a:off x="1371602" y="2074126"/>
            <a:ext cx="9947882" cy="4348975"/>
          </a:xfrm>
        </p:spPr>
        <p:txBody>
          <a:bodyPr/>
          <a:lstStyle/>
          <a:p>
            <a:pPr marL="571500" indent="-571500">
              <a:spcAft>
                <a:spcPts val="900"/>
              </a:spcAft>
              <a:buFont typeface="+mj-lt"/>
              <a:buAutoNum type="romanUcPeriod"/>
            </a:pPr>
            <a:r>
              <a:rPr lang="en-GB" b="1" dirty="0"/>
              <a:t>Introduction</a:t>
            </a:r>
          </a:p>
          <a:p>
            <a:pPr marL="571500" indent="-571500">
              <a:spcAft>
                <a:spcPts val="900"/>
              </a:spcAft>
              <a:buFont typeface="+mj-lt"/>
              <a:buAutoNum type="romanUcPeriod"/>
            </a:pPr>
            <a:r>
              <a:rPr lang="en-GB" dirty="0" err="1"/>
              <a:t>FastIC</a:t>
            </a:r>
            <a:r>
              <a:rPr lang="en-GB" dirty="0"/>
              <a:t> (2020)</a:t>
            </a:r>
          </a:p>
          <a:p>
            <a:pPr marL="571500" indent="-571500">
              <a:spcAft>
                <a:spcPts val="900"/>
              </a:spcAft>
              <a:buFont typeface="+mj-lt"/>
              <a:buAutoNum type="romanUcPeriod"/>
            </a:pPr>
            <a:r>
              <a:rPr lang="en-GB" dirty="0" err="1"/>
              <a:t>FastIC</a:t>
            </a:r>
            <a:r>
              <a:rPr lang="en-GB" dirty="0"/>
              <a:t>+ (2023)</a:t>
            </a:r>
          </a:p>
          <a:p>
            <a:pPr marL="571500" indent="-571500">
              <a:spcAft>
                <a:spcPts val="900"/>
              </a:spcAft>
              <a:buFont typeface="+mj-lt"/>
              <a:buAutoNum type="romanUcPeriod"/>
            </a:pPr>
            <a:r>
              <a:rPr lang="en-GB" dirty="0"/>
              <a:t>Summary</a:t>
            </a:r>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2</a:t>
            </a:fld>
            <a:endParaRPr lang="en-GB"/>
          </a:p>
        </p:txBody>
      </p:sp>
      <p:pic>
        <p:nvPicPr>
          <p:cNvPr id="6" name="Picture 7">
            <a:extLst>
              <a:ext uri="{FF2B5EF4-FFF2-40B4-BE49-F238E27FC236}">
                <a16:creationId xmlns:a16="http://schemas.microsoft.com/office/drawing/2014/main" id="{58B12044-80C8-D78E-378B-A9491F0109E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049550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478713"/>
          </a:xfrm>
        </p:spPr>
        <p:txBody>
          <a:bodyPr>
            <a:normAutofit lnSpcReduction="10000"/>
          </a:bodyPr>
          <a:lstStyle/>
          <a:p>
            <a:r>
              <a:rPr lang="en-US" sz="2400" dirty="0"/>
              <a:t>Coarse Counter:</a:t>
            </a:r>
          </a:p>
          <a:p>
            <a:pPr lvl="1"/>
            <a:r>
              <a:rPr lang="en-US" sz="1800" dirty="0"/>
              <a:t>Counts the number of 40 MHz clock periods.</a:t>
            </a:r>
          </a:p>
          <a:p>
            <a:pPr lvl="1"/>
            <a:r>
              <a:rPr lang="en-US" sz="1800" dirty="0"/>
              <a:t>Extends the dynamic range of the </a:t>
            </a:r>
            <a:r>
              <a:rPr lang="en-US" sz="1800" dirty="0" err="1"/>
              <a:t>ToA</a:t>
            </a:r>
            <a:r>
              <a:rPr lang="en-US" sz="1800" dirty="0"/>
              <a:t> &amp; </a:t>
            </a:r>
            <a:r>
              <a:rPr lang="en-US" sz="1800" dirty="0" err="1"/>
              <a:t>ToT</a:t>
            </a:r>
            <a:r>
              <a:rPr lang="en-US" sz="1800" dirty="0"/>
              <a:t> measurements.</a:t>
            </a:r>
          </a:p>
          <a:p>
            <a:pPr lvl="1"/>
            <a:r>
              <a:rPr lang="en-US" sz="1800" dirty="0"/>
              <a:t>A dedicated ASIC synchronous reset pad (</a:t>
            </a:r>
            <a:r>
              <a:rPr lang="en-US" sz="1800" dirty="0" err="1"/>
              <a:t>SyncRst</a:t>
            </a:r>
            <a:r>
              <a:rPr lang="en-US" sz="1800" dirty="0"/>
              <a:t>) allows to synchronize at the detector level.</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20</a:t>
            </a:fld>
            <a:endParaRPr lang="en-GB" dirty="0"/>
          </a:p>
        </p:txBody>
      </p:sp>
      <p:pic>
        <p:nvPicPr>
          <p:cNvPr id="89" name="Picture 7">
            <a:extLst>
              <a:ext uri="{FF2B5EF4-FFF2-40B4-BE49-F238E27FC236}">
                <a16:creationId xmlns:a16="http://schemas.microsoft.com/office/drawing/2014/main" id="{42CBD8C0-B8F5-C393-73AD-13F7FBE91ADD}"/>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91" name="Group 90">
            <a:extLst>
              <a:ext uri="{FF2B5EF4-FFF2-40B4-BE49-F238E27FC236}">
                <a16:creationId xmlns:a16="http://schemas.microsoft.com/office/drawing/2014/main" id="{7FB941F1-A616-AA34-1E5E-1E19493EA126}"/>
              </a:ext>
            </a:extLst>
          </p:cNvPr>
          <p:cNvGrpSpPr/>
          <p:nvPr/>
        </p:nvGrpSpPr>
        <p:grpSpPr>
          <a:xfrm>
            <a:off x="2016000" y="2700000"/>
            <a:ext cx="2304000" cy="1006956"/>
            <a:chOff x="2016000" y="2700000"/>
            <a:chExt cx="2304000" cy="1006956"/>
          </a:xfrm>
        </p:grpSpPr>
        <p:sp>
          <p:nvSpPr>
            <p:cNvPr id="92" name="Rectángulo: esquinas redondeadas 27">
              <a:extLst>
                <a:ext uri="{FF2B5EF4-FFF2-40B4-BE49-F238E27FC236}">
                  <a16:creationId xmlns:a16="http://schemas.microsoft.com/office/drawing/2014/main" id="{AB7574E4-D999-7DC3-D01B-83CFBF333B0C}"/>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3" name="Rectángulo: esquinas redondeadas 27">
              <a:extLst>
                <a:ext uri="{FF2B5EF4-FFF2-40B4-BE49-F238E27FC236}">
                  <a16:creationId xmlns:a16="http://schemas.microsoft.com/office/drawing/2014/main" id="{2AD5BF2A-99DA-13BF-F5AB-832F58E986F0}"/>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4" name="Rectángulo: esquinas redondeadas 27">
              <a:extLst>
                <a:ext uri="{FF2B5EF4-FFF2-40B4-BE49-F238E27FC236}">
                  <a16:creationId xmlns:a16="http://schemas.microsoft.com/office/drawing/2014/main" id="{27D7B3B3-F218-71F4-48B2-8765382A0F91}"/>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5" name="Content Placeholder 2">
              <a:extLst>
                <a:ext uri="{FF2B5EF4-FFF2-40B4-BE49-F238E27FC236}">
                  <a16:creationId xmlns:a16="http://schemas.microsoft.com/office/drawing/2014/main" id="{823FA5A0-6DC2-B0C7-9A46-745E04F171F5}"/>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98" name="Group 97">
            <a:extLst>
              <a:ext uri="{FF2B5EF4-FFF2-40B4-BE49-F238E27FC236}">
                <a16:creationId xmlns:a16="http://schemas.microsoft.com/office/drawing/2014/main" id="{0913B972-E7E4-526A-BDF6-AEA1AED38FF3}"/>
              </a:ext>
            </a:extLst>
          </p:cNvPr>
          <p:cNvGrpSpPr/>
          <p:nvPr/>
        </p:nvGrpSpPr>
        <p:grpSpPr>
          <a:xfrm>
            <a:off x="348121" y="2825251"/>
            <a:ext cx="1661755" cy="306227"/>
            <a:chOff x="348121" y="2825251"/>
            <a:chExt cx="1661755" cy="306227"/>
          </a:xfrm>
        </p:grpSpPr>
        <p:cxnSp>
          <p:nvCxnSpPr>
            <p:cNvPr id="99" name="Straight Arrow Connector 98">
              <a:extLst>
                <a:ext uri="{FF2B5EF4-FFF2-40B4-BE49-F238E27FC236}">
                  <a16:creationId xmlns:a16="http://schemas.microsoft.com/office/drawing/2014/main" id="{65516019-6D04-6CFE-E1B9-D259A151E8EC}"/>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00" name="Content Placeholder 2">
              <a:extLst>
                <a:ext uri="{FF2B5EF4-FFF2-40B4-BE49-F238E27FC236}">
                  <a16:creationId xmlns:a16="http://schemas.microsoft.com/office/drawing/2014/main" id="{D977AFAB-C190-1471-EDD9-102465C319FE}"/>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101" name="Group 100">
            <a:extLst>
              <a:ext uri="{FF2B5EF4-FFF2-40B4-BE49-F238E27FC236}">
                <a16:creationId xmlns:a16="http://schemas.microsoft.com/office/drawing/2014/main" id="{BB7F80D8-D774-4EAF-2099-A2E39D1FBA92}"/>
              </a:ext>
            </a:extLst>
          </p:cNvPr>
          <p:cNvGrpSpPr/>
          <p:nvPr/>
        </p:nvGrpSpPr>
        <p:grpSpPr>
          <a:xfrm>
            <a:off x="704850" y="3187205"/>
            <a:ext cx="1305026" cy="306227"/>
            <a:chOff x="704850" y="2825251"/>
            <a:chExt cx="1305026" cy="306227"/>
          </a:xfrm>
        </p:grpSpPr>
        <p:cxnSp>
          <p:nvCxnSpPr>
            <p:cNvPr id="102" name="Straight Arrow Connector 101">
              <a:extLst>
                <a:ext uri="{FF2B5EF4-FFF2-40B4-BE49-F238E27FC236}">
                  <a16:creationId xmlns:a16="http://schemas.microsoft.com/office/drawing/2014/main" id="{6D26E705-252B-7049-AC3D-E48366A1C6EB}"/>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03" name="Content Placeholder 2">
              <a:extLst>
                <a:ext uri="{FF2B5EF4-FFF2-40B4-BE49-F238E27FC236}">
                  <a16:creationId xmlns:a16="http://schemas.microsoft.com/office/drawing/2014/main" id="{644710AB-132A-34E6-6A5C-78C141A9A06D}"/>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104" name="Straight Arrow Connector 103">
            <a:extLst>
              <a:ext uri="{FF2B5EF4-FFF2-40B4-BE49-F238E27FC236}">
                <a16:creationId xmlns:a16="http://schemas.microsoft.com/office/drawing/2014/main" id="{B0D3EF05-9877-CE8A-EF9E-ED52773AED21}"/>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05" name="Content Placeholder 2">
            <a:extLst>
              <a:ext uri="{FF2B5EF4-FFF2-40B4-BE49-F238E27FC236}">
                <a16:creationId xmlns:a16="http://schemas.microsoft.com/office/drawing/2014/main" id="{007914E5-D5F0-064E-E02D-121D0B813F90}"/>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106" name="Straight Arrow Connector 105">
            <a:extLst>
              <a:ext uri="{FF2B5EF4-FFF2-40B4-BE49-F238E27FC236}">
                <a16:creationId xmlns:a16="http://schemas.microsoft.com/office/drawing/2014/main" id="{93B3B62D-863E-1C9E-DEF5-3A1CB7BD46A9}"/>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07" name="Content Placeholder 2">
            <a:extLst>
              <a:ext uri="{FF2B5EF4-FFF2-40B4-BE49-F238E27FC236}">
                <a16:creationId xmlns:a16="http://schemas.microsoft.com/office/drawing/2014/main" id="{5C1897A2-B8EA-D879-BD0F-F34AF5CEFEE9}"/>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108" name="Group 107">
            <a:extLst>
              <a:ext uri="{FF2B5EF4-FFF2-40B4-BE49-F238E27FC236}">
                <a16:creationId xmlns:a16="http://schemas.microsoft.com/office/drawing/2014/main" id="{E337B4B3-0179-5699-0E52-94A6278240E3}"/>
              </a:ext>
            </a:extLst>
          </p:cNvPr>
          <p:cNvGrpSpPr/>
          <p:nvPr/>
        </p:nvGrpSpPr>
        <p:grpSpPr>
          <a:xfrm>
            <a:off x="4795331" y="2683727"/>
            <a:ext cx="2304000" cy="1006956"/>
            <a:chOff x="2016000" y="2700000"/>
            <a:chExt cx="2304000" cy="1006956"/>
          </a:xfrm>
          <a:solidFill>
            <a:schemeClr val="accent6">
              <a:lumMod val="75000"/>
            </a:schemeClr>
          </a:solidFill>
        </p:grpSpPr>
        <p:sp>
          <p:nvSpPr>
            <p:cNvPr id="109" name="Rectángulo: esquinas redondeadas 27">
              <a:extLst>
                <a:ext uri="{FF2B5EF4-FFF2-40B4-BE49-F238E27FC236}">
                  <a16:creationId xmlns:a16="http://schemas.microsoft.com/office/drawing/2014/main" id="{F1294EF6-78E9-1765-589A-2F1B9AC45B59}"/>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10" name="Rectángulo: esquinas redondeadas 27">
              <a:extLst>
                <a:ext uri="{FF2B5EF4-FFF2-40B4-BE49-F238E27FC236}">
                  <a16:creationId xmlns:a16="http://schemas.microsoft.com/office/drawing/2014/main" id="{6F651351-A9F0-6C3A-CFD2-5FAD87313847}"/>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11" name="Rectángulo: esquinas redondeadas 27">
              <a:extLst>
                <a:ext uri="{FF2B5EF4-FFF2-40B4-BE49-F238E27FC236}">
                  <a16:creationId xmlns:a16="http://schemas.microsoft.com/office/drawing/2014/main" id="{579A8A92-4E5F-4FAB-E825-97BC02AC338C}"/>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12" name="Content Placeholder 2">
              <a:extLst>
                <a:ext uri="{FF2B5EF4-FFF2-40B4-BE49-F238E27FC236}">
                  <a16:creationId xmlns:a16="http://schemas.microsoft.com/office/drawing/2014/main" id="{DF857B99-72FA-94EE-4B73-4756DED469C9}"/>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113" name="Straight Arrow Connector 112">
            <a:extLst>
              <a:ext uri="{FF2B5EF4-FFF2-40B4-BE49-F238E27FC236}">
                <a16:creationId xmlns:a16="http://schemas.microsoft.com/office/drawing/2014/main" id="{B420011A-A285-8456-F3B3-FC022AA6AF3C}"/>
              </a:ext>
            </a:extLst>
          </p:cNvPr>
          <p:cNvCxnSpPr>
            <a:cxnSpLocks/>
            <a:stCxn id="94" idx="3"/>
            <a:endCxn id="111"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14" name="Rectángulo: esquinas redondeadas 27">
            <a:extLst>
              <a:ext uri="{FF2B5EF4-FFF2-40B4-BE49-F238E27FC236}">
                <a16:creationId xmlns:a16="http://schemas.microsoft.com/office/drawing/2014/main" id="{379A156F-45BD-4EB0-BC0C-BB52E68CC4E5}"/>
              </a:ext>
            </a:extLst>
          </p:cNvPr>
          <p:cNvSpPr/>
          <p:nvPr/>
        </p:nvSpPr>
        <p:spPr>
          <a:xfrm>
            <a:off x="7764044" y="2729625"/>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15" name="Rectángulo: esquinas redondeadas 27">
            <a:extLst>
              <a:ext uri="{FF2B5EF4-FFF2-40B4-BE49-F238E27FC236}">
                <a16:creationId xmlns:a16="http://schemas.microsoft.com/office/drawing/2014/main" id="{1BF783C3-214A-BEC3-9F3D-97763C6F22BC}"/>
              </a:ext>
            </a:extLst>
          </p:cNvPr>
          <p:cNvSpPr/>
          <p:nvPr/>
        </p:nvSpPr>
        <p:spPr>
          <a:xfrm>
            <a:off x="9877118" y="2728347"/>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116" name="Straight Arrow Connector 115">
            <a:extLst>
              <a:ext uri="{FF2B5EF4-FFF2-40B4-BE49-F238E27FC236}">
                <a16:creationId xmlns:a16="http://schemas.microsoft.com/office/drawing/2014/main" id="{8AED76C7-83B4-0B1C-64AD-53D76C4711AB}"/>
              </a:ext>
            </a:extLst>
          </p:cNvPr>
          <p:cNvCxnSpPr>
            <a:cxnSpLocks/>
            <a:endCxn id="114" idx="1"/>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a:extLst>
              <a:ext uri="{FF2B5EF4-FFF2-40B4-BE49-F238E27FC236}">
                <a16:creationId xmlns:a16="http://schemas.microsoft.com/office/drawing/2014/main" id="{BDE62B94-5068-3371-9EBA-228EAD2F1279}"/>
              </a:ext>
            </a:extLst>
          </p:cNvPr>
          <p:cNvCxnSpPr>
            <a:cxnSpLocks/>
            <a:stCxn id="114" idx="3"/>
            <a:endCxn id="115" idx="1"/>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18" name="Rectángulo: esquinas redondeadas 27">
            <a:extLst>
              <a:ext uri="{FF2B5EF4-FFF2-40B4-BE49-F238E27FC236}">
                <a16:creationId xmlns:a16="http://schemas.microsoft.com/office/drawing/2014/main" id="{D626B630-6BAF-C088-6030-D0B875F62D54}"/>
              </a:ext>
            </a:extLst>
          </p:cNvPr>
          <p:cNvSpPr/>
          <p:nvPr/>
        </p:nvSpPr>
        <p:spPr>
          <a:xfrm>
            <a:off x="9877119" y="4454715"/>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119" name="Straight Arrow Connector 118">
            <a:extLst>
              <a:ext uri="{FF2B5EF4-FFF2-40B4-BE49-F238E27FC236}">
                <a16:creationId xmlns:a16="http://schemas.microsoft.com/office/drawing/2014/main" id="{3D15615C-562A-F939-D5B4-846FFE7BE67D}"/>
              </a:ext>
            </a:extLst>
          </p:cNvPr>
          <p:cNvCxnSpPr>
            <a:cxnSpLocks/>
            <a:stCxn id="115" idx="2"/>
            <a:endCxn id="118"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a:extLst>
              <a:ext uri="{FF2B5EF4-FFF2-40B4-BE49-F238E27FC236}">
                <a16:creationId xmlns:a16="http://schemas.microsoft.com/office/drawing/2014/main" id="{8B5985EF-E5EA-C04B-6380-9833DC904794}"/>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21" name="Content Placeholder 2">
            <a:extLst>
              <a:ext uri="{FF2B5EF4-FFF2-40B4-BE49-F238E27FC236}">
                <a16:creationId xmlns:a16="http://schemas.microsoft.com/office/drawing/2014/main" id="{7B826CBD-6338-8D39-7210-59F467D633BE}"/>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122" name="Group 121">
            <a:extLst>
              <a:ext uri="{FF2B5EF4-FFF2-40B4-BE49-F238E27FC236}">
                <a16:creationId xmlns:a16="http://schemas.microsoft.com/office/drawing/2014/main" id="{E4CFEC12-E6E0-D375-A1A8-2C3E68ED814B}"/>
              </a:ext>
            </a:extLst>
          </p:cNvPr>
          <p:cNvGrpSpPr/>
          <p:nvPr/>
        </p:nvGrpSpPr>
        <p:grpSpPr>
          <a:xfrm>
            <a:off x="289577" y="5164557"/>
            <a:ext cx="1720299" cy="306227"/>
            <a:chOff x="289577" y="2825251"/>
            <a:chExt cx="1720299" cy="306227"/>
          </a:xfrm>
        </p:grpSpPr>
        <p:cxnSp>
          <p:nvCxnSpPr>
            <p:cNvPr id="123" name="Straight Arrow Connector 122">
              <a:extLst>
                <a:ext uri="{FF2B5EF4-FFF2-40B4-BE49-F238E27FC236}">
                  <a16:creationId xmlns:a16="http://schemas.microsoft.com/office/drawing/2014/main" id="{78DD2D85-54A0-D859-D51F-0639DCE638C4}"/>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24" name="Content Placeholder 2">
              <a:extLst>
                <a:ext uri="{FF2B5EF4-FFF2-40B4-BE49-F238E27FC236}">
                  <a16:creationId xmlns:a16="http://schemas.microsoft.com/office/drawing/2014/main" id="{5826E936-BDBB-1056-2351-330F12F459EA}"/>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125" name="Straight Arrow Connector 124">
            <a:extLst>
              <a:ext uri="{FF2B5EF4-FFF2-40B4-BE49-F238E27FC236}">
                <a16:creationId xmlns:a16="http://schemas.microsoft.com/office/drawing/2014/main" id="{B4C94C5E-1C89-EE23-5147-217D002D0935}"/>
              </a:ext>
            </a:extLst>
          </p:cNvPr>
          <p:cNvCxnSpPr>
            <a:cxnSpLocks/>
            <a:endCxn id="111"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26" name="Rectángulo: esquinas redondeadas 27">
            <a:extLst>
              <a:ext uri="{FF2B5EF4-FFF2-40B4-BE49-F238E27FC236}">
                <a16:creationId xmlns:a16="http://schemas.microsoft.com/office/drawing/2014/main" id="{6F6CFED2-3497-D552-2388-1D93DD880CD0}"/>
              </a:ext>
            </a:extLst>
          </p:cNvPr>
          <p:cNvSpPr/>
          <p:nvPr/>
        </p:nvSpPr>
        <p:spPr>
          <a:xfrm>
            <a:off x="7764044" y="4454260"/>
            <a:ext cx="1443288" cy="863412"/>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127" name="Straight Arrow Connector 126">
            <a:extLst>
              <a:ext uri="{FF2B5EF4-FFF2-40B4-BE49-F238E27FC236}">
                <a16:creationId xmlns:a16="http://schemas.microsoft.com/office/drawing/2014/main" id="{441379C1-1517-FA51-E996-8DF529D484C0}"/>
              </a:ext>
            </a:extLst>
          </p:cNvPr>
          <p:cNvCxnSpPr>
            <a:cxnSpLocks/>
            <a:stCxn id="126" idx="3"/>
            <a:endCxn id="118"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9E8F3D16-CC2B-9F81-D387-F5735C44A802}"/>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29" name="Content Placeholder 2">
            <a:extLst>
              <a:ext uri="{FF2B5EF4-FFF2-40B4-BE49-F238E27FC236}">
                <a16:creationId xmlns:a16="http://schemas.microsoft.com/office/drawing/2014/main" id="{316C1F0F-331A-19C3-1055-B80E20EBAF78}"/>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130" name="Content Placeholder 2">
            <a:extLst>
              <a:ext uri="{FF2B5EF4-FFF2-40B4-BE49-F238E27FC236}">
                <a16:creationId xmlns:a16="http://schemas.microsoft.com/office/drawing/2014/main" id="{68AE4E65-6833-289D-FBA1-B7EA6CD80E15}"/>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131" name="Straight Arrow Connector 130">
            <a:extLst>
              <a:ext uri="{FF2B5EF4-FFF2-40B4-BE49-F238E27FC236}">
                <a16:creationId xmlns:a16="http://schemas.microsoft.com/office/drawing/2014/main" id="{EB293CCD-86F7-537C-8E67-C5C314FAA069}"/>
              </a:ext>
            </a:extLst>
          </p:cNvPr>
          <p:cNvCxnSpPr>
            <a:cxnSpLocks/>
            <a:endCxn id="126"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32" name="Content Placeholder 2">
            <a:extLst>
              <a:ext uri="{FF2B5EF4-FFF2-40B4-BE49-F238E27FC236}">
                <a16:creationId xmlns:a16="http://schemas.microsoft.com/office/drawing/2014/main" id="{37DAF5EC-F8C3-BFE3-7815-EB1E65BE1067}"/>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133" name="Rectángulo: esquinas redondeadas 27">
            <a:extLst>
              <a:ext uri="{FF2B5EF4-FFF2-40B4-BE49-F238E27FC236}">
                <a16:creationId xmlns:a16="http://schemas.microsoft.com/office/drawing/2014/main" id="{D1098093-A223-0AB9-25AA-7B240D99C75C}"/>
              </a:ext>
            </a:extLst>
          </p:cNvPr>
          <p:cNvSpPr/>
          <p:nvPr/>
        </p:nvSpPr>
        <p:spPr>
          <a:xfrm>
            <a:off x="5297687" y="4483418"/>
            <a:ext cx="1443288"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4" name="Rectángulo: esquinas redondeadas 27">
            <a:extLst>
              <a:ext uri="{FF2B5EF4-FFF2-40B4-BE49-F238E27FC236}">
                <a16:creationId xmlns:a16="http://schemas.microsoft.com/office/drawing/2014/main" id="{05BE6794-B912-4CD5-2F80-005B963063F7}"/>
              </a:ext>
            </a:extLst>
          </p:cNvPr>
          <p:cNvSpPr/>
          <p:nvPr/>
        </p:nvSpPr>
        <p:spPr>
          <a:xfrm>
            <a:off x="2009876" y="4483418"/>
            <a:ext cx="2160000" cy="185593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1118073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478713"/>
          </a:xfrm>
        </p:spPr>
        <p:txBody>
          <a:bodyPr>
            <a:normAutofit/>
          </a:bodyPr>
          <a:lstStyle/>
          <a:p>
            <a:r>
              <a:rPr lang="en-US" sz="2400" dirty="0"/>
              <a:t>Back-End Readout (BERO):</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21</a:t>
            </a:fld>
            <a:endParaRPr lang="en-GB" dirty="0"/>
          </a:p>
        </p:txBody>
      </p:sp>
      <p:pic>
        <p:nvPicPr>
          <p:cNvPr id="16" name="Picture 7">
            <a:extLst>
              <a:ext uri="{FF2B5EF4-FFF2-40B4-BE49-F238E27FC236}">
                <a16:creationId xmlns:a16="http://schemas.microsoft.com/office/drawing/2014/main" id="{7666EB7E-FC11-F8D5-377B-6D53B8802FAD}"/>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28" name="Group 27">
            <a:extLst>
              <a:ext uri="{FF2B5EF4-FFF2-40B4-BE49-F238E27FC236}">
                <a16:creationId xmlns:a16="http://schemas.microsoft.com/office/drawing/2014/main" id="{91F851D8-F945-AC11-B141-630B1C29A6E4}"/>
              </a:ext>
            </a:extLst>
          </p:cNvPr>
          <p:cNvGrpSpPr/>
          <p:nvPr/>
        </p:nvGrpSpPr>
        <p:grpSpPr>
          <a:xfrm>
            <a:off x="348121" y="2825251"/>
            <a:ext cx="1661755" cy="306227"/>
            <a:chOff x="348121" y="2825251"/>
            <a:chExt cx="1661755" cy="306227"/>
          </a:xfrm>
        </p:grpSpPr>
        <p:cxnSp>
          <p:nvCxnSpPr>
            <p:cNvPr id="38" name="Straight Arrow Connector 37">
              <a:extLst>
                <a:ext uri="{FF2B5EF4-FFF2-40B4-BE49-F238E27FC236}">
                  <a16:creationId xmlns:a16="http://schemas.microsoft.com/office/drawing/2014/main" id="{9D8D7A12-E5C7-3301-C77D-8DE92EA5D462}"/>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39" name="Content Placeholder 2">
              <a:extLst>
                <a:ext uri="{FF2B5EF4-FFF2-40B4-BE49-F238E27FC236}">
                  <a16:creationId xmlns:a16="http://schemas.microsoft.com/office/drawing/2014/main" id="{9B3693A9-0402-6642-9534-3838B7E917E6}"/>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40" name="Group 39">
            <a:extLst>
              <a:ext uri="{FF2B5EF4-FFF2-40B4-BE49-F238E27FC236}">
                <a16:creationId xmlns:a16="http://schemas.microsoft.com/office/drawing/2014/main" id="{EAD13A51-7AD9-BCB6-52E1-C4CEABFB6628}"/>
              </a:ext>
            </a:extLst>
          </p:cNvPr>
          <p:cNvGrpSpPr/>
          <p:nvPr/>
        </p:nvGrpSpPr>
        <p:grpSpPr>
          <a:xfrm>
            <a:off x="704850" y="3187205"/>
            <a:ext cx="1305026" cy="306227"/>
            <a:chOff x="704850" y="2825251"/>
            <a:chExt cx="1305026" cy="306227"/>
          </a:xfrm>
        </p:grpSpPr>
        <p:cxnSp>
          <p:nvCxnSpPr>
            <p:cNvPr id="41" name="Straight Arrow Connector 40">
              <a:extLst>
                <a:ext uri="{FF2B5EF4-FFF2-40B4-BE49-F238E27FC236}">
                  <a16:creationId xmlns:a16="http://schemas.microsoft.com/office/drawing/2014/main" id="{DDDBA200-CD37-446F-CF18-98FB218D8239}"/>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44" name="Content Placeholder 2">
              <a:extLst>
                <a:ext uri="{FF2B5EF4-FFF2-40B4-BE49-F238E27FC236}">
                  <a16:creationId xmlns:a16="http://schemas.microsoft.com/office/drawing/2014/main" id="{8B4737C2-1CC4-FB71-0D7F-FDE4B05A8F44}"/>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45" name="Straight Arrow Connector 44">
            <a:extLst>
              <a:ext uri="{FF2B5EF4-FFF2-40B4-BE49-F238E27FC236}">
                <a16:creationId xmlns:a16="http://schemas.microsoft.com/office/drawing/2014/main" id="{756838A3-88B8-824A-3A07-209A27C71152}"/>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6" name="Content Placeholder 2">
            <a:extLst>
              <a:ext uri="{FF2B5EF4-FFF2-40B4-BE49-F238E27FC236}">
                <a16:creationId xmlns:a16="http://schemas.microsoft.com/office/drawing/2014/main" id="{D6E2B523-764B-8C83-A0CE-9661EA8B53DF}"/>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48" name="Straight Arrow Connector 47">
            <a:extLst>
              <a:ext uri="{FF2B5EF4-FFF2-40B4-BE49-F238E27FC236}">
                <a16:creationId xmlns:a16="http://schemas.microsoft.com/office/drawing/2014/main" id="{C60DB2BB-63B4-2F6A-A64E-EF7062888F89}"/>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Content Placeholder 2">
            <a:extLst>
              <a:ext uri="{FF2B5EF4-FFF2-40B4-BE49-F238E27FC236}">
                <a16:creationId xmlns:a16="http://schemas.microsoft.com/office/drawing/2014/main" id="{4E469858-827F-0EB0-7664-B9AD63BCFCC4}"/>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50" name="Group 49">
            <a:extLst>
              <a:ext uri="{FF2B5EF4-FFF2-40B4-BE49-F238E27FC236}">
                <a16:creationId xmlns:a16="http://schemas.microsoft.com/office/drawing/2014/main" id="{E8393020-A168-E04C-623F-12E50EDDA65B}"/>
              </a:ext>
            </a:extLst>
          </p:cNvPr>
          <p:cNvGrpSpPr/>
          <p:nvPr/>
        </p:nvGrpSpPr>
        <p:grpSpPr>
          <a:xfrm>
            <a:off x="4795331" y="2683727"/>
            <a:ext cx="2304000" cy="1006956"/>
            <a:chOff x="2016000" y="2700000"/>
            <a:chExt cx="2304000" cy="1006956"/>
          </a:xfrm>
          <a:solidFill>
            <a:schemeClr val="accent6">
              <a:lumMod val="75000"/>
            </a:schemeClr>
          </a:solidFill>
        </p:grpSpPr>
        <p:sp>
          <p:nvSpPr>
            <p:cNvPr id="51" name="Rectángulo: esquinas redondeadas 27">
              <a:extLst>
                <a:ext uri="{FF2B5EF4-FFF2-40B4-BE49-F238E27FC236}">
                  <a16:creationId xmlns:a16="http://schemas.microsoft.com/office/drawing/2014/main" id="{CCC92011-CCF3-A93D-67A0-2D9E910752A0}"/>
                </a:ext>
              </a:extLst>
            </p:cNvPr>
            <p:cNvSpPr/>
            <p:nvPr/>
          </p:nvSpPr>
          <p:spPr>
            <a:xfrm>
              <a:off x="2016000" y="2844000"/>
              <a:ext cx="2160000"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2" name="Rectángulo: esquinas redondeadas 27">
              <a:extLst>
                <a:ext uri="{FF2B5EF4-FFF2-40B4-BE49-F238E27FC236}">
                  <a16:creationId xmlns:a16="http://schemas.microsoft.com/office/drawing/2014/main" id="{09AEA751-82A9-F46E-3738-9F4EEBF80949}"/>
                </a:ext>
              </a:extLst>
            </p:cNvPr>
            <p:cNvSpPr/>
            <p:nvPr/>
          </p:nvSpPr>
          <p:spPr>
            <a:xfrm>
              <a:off x="2088000" y="2772000"/>
              <a:ext cx="2160000"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3" name="Rectángulo: esquinas redondeadas 27">
              <a:extLst>
                <a:ext uri="{FF2B5EF4-FFF2-40B4-BE49-F238E27FC236}">
                  <a16:creationId xmlns:a16="http://schemas.microsoft.com/office/drawing/2014/main" id="{40942208-5163-0ABD-F254-70FEDE58063D}"/>
                </a:ext>
              </a:extLst>
            </p:cNvPr>
            <p:cNvSpPr/>
            <p:nvPr/>
          </p:nvSpPr>
          <p:spPr>
            <a:xfrm>
              <a:off x="2160000" y="2700000"/>
              <a:ext cx="2160000"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5" name="Content Placeholder 2">
              <a:extLst>
                <a:ext uri="{FF2B5EF4-FFF2-40B4-BE49-F238E27FC236}">
                  <a16:creationId xmlns:a16="http://schemas.microsoft.com/office/drawing/2014/main" id="{3FA1500D-77C2-436C-E783-3E923E464AF9}"/>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56" name="Straight Arrow Connector 55">
            <a:extLst>
              <a:ext uri="{FF2B5EF4-FFF2-40B4-BE49-F238E27FC236}">
                <a16:creationId xmlns:a16="http://schemas.microsoft.com/office/drawing/2014/main" id="{5E399F68-4805-0D31-CD9B-3F412C535710}"/>
              </a:ext>
            </a:extLst>
          </p:cNvPr>
          <p:cNvCxnSpPr>
            <a:cxnSpLocks/>
            <a:stCxn id="25" idx="3"/>
            <a:endCxn id="53"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57" name="Rectángulo: esquinas redondeadas 27">
            <a:extLst>
              <a:ext uri="{FF2B5EF4-FFF2-40B4-BE49-F238E27FC236}">
                <a16:creationId xmlns:a16="http://schemas.microsoft.com/office/drawing/2014/main" id="{0345B090-1E83-F703-0B73-73ED29DA0EA0}"/>
              </a:ext>
            </a:extLst>
          </p:cNvPr>
          <p:cNvSpPr/>
          <p:nvPr/>
        </p:nvSpPr>
        <p:spPr>
          <a:xfrm>
            <a:off x="7764044" y="2729625"/>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8" name="Rectángulo: esquinas redondeadas 27">
            <a:extLst>
              <a:ext uri="{FF2B5EF4-FFF2-40B4-BE49-F238E27FC236}">
                <a16:creationId xmlns:a16="http://schemas.microsoft.com/office/drawing/2014/main" id="{96BEE46D-6C1E-4710-4198-C3075879384E}"/>
              </a:ext>
            </a:extLst>
          </p:cNvPr>
          <p:cNvSpPr/>
          <p:nvPr/>
        </p:nvSpPr>
        <p:spPr>
          <a:xfrm>
            <a:off x="9877118" y="2728347"/>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9" name="Straight Arrow Connector 58">
            <a:extLst>
              <a:ext uri="{FF2B5EF4-FFF2-40B4-BE49-F238E27FC236}">
                <a16:creationId xmlns:a16="http://schemas.microsoft.com/office/drawing/2014/main" id="{DCF8603E-A195-3876-4E32-F342A3B0D680}"/>
              </a:ext>
            </a:extLst>
          </p:cNvPr>
          <p:cNvCxnSpPr>
            <a:cxnSpLocks/>
            <a:endCxn id="57" idx="1"/>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BFF25092-E31C-BE31-E28A-BD94FB990134}"/>
              </a:ext>
            </a:extLst>
          </p:cNvPr>
          <p:cNvCxnSpPr>
            <a:cxnSpLocks/>
            <a:stCxn id="57" idx="3"/>
            <a:endCxn id="58" idx="1"/>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1" name="Rectángulo: esquinas redondeadas 27">
            <a:extLst>
              <a:ext uri="{FF2B5EF4-FFF2-40B4-BE49-F238E27FC236}">
                <a16:creationId xmlns:a16="http://schemas.microsoft.com/office/drawing/2014/main" id="{4E6E487C-9833-5AED-D8EB-5B47D02AD24A}"/>
              </a:ext>
            </a:extLst>
          </p:cNvPr>
          <p:cNvSpPr/>
          <p:nvPr/>
        </p:nvSpPr>
        <p:spPr>
          <a:xfrm>
            <a:off x="9877119" y="4454715"/>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2" name="Straight Arrow Connector 61">
            <a:extLst>
              <a:ext uri="{FF2B5EF4-FFF2-40B4-BE49-F238E27FC236}">
                <a16:creationId xmlns:a16="http://schemas.microsoft.com/office/drawing/2014/main" id="{0DE871D7-4FC3-2D16-133F-AACABC7A5C2E}"/>
              </a:ext>
            </a:extLst>
          </p:cNvPr>
          <p:cNvCxnSpPr>
            <a:cxnSpLocks/>
            <a:stCxn id="58" idx="2"/>
            <a:endCxn id="61"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970CCD92-A2CC-0EC7-CF8B-A9944AFACFE2}"/>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4" name="Content Placeholder 2">
            <a:extLst>
              <a:ext uri="{FF2B5EF4-FFF2-40B4-BE49-F238E27FC236}">
                <a16:creationId xmlns:a16="http://schemas.microsoft.com/office/drawing/2014/main" id="{3FF7A50D-ABDA-747F-00E5-564EABFCAE48}"/>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67" name="Group 66">
            <a:extLst>
              <a:ext uri="{FF2B5EF4-FFF2-40B4-BE49-F238E27FC236}">
                <a16:creationId xmlns:a16="http://schemas.microsoft.com/office/drawing/2014/main" id="{709BC5BF-2E62-73F0-2680-A127DD959686}"/>
              </a:ext>
            </a:extLst>
          </p:cNvPr>
          <p:cNvGrpSpPr/>
          <p:nvPr/>
        </p:nvGrpSpPr>
        <p:grpSpPr>
          <a:xfrm>
            <a:off x="289577" y="5164557"/>
            <a:ext cx="1720299" cy="306227"/>
            <a:chOff x="289577" y="2825251"/>
            <a:chExt cx="1720299" cy="306227"/>
          </a:xfrm>
        </p:grpSpPr>
        <p:cxnSp>
          <p:nvCxnSpPr>
            <p:cNvPr id="68" name="Straight Arrow Connector 67">
              <a:extLst>
                <a:ext uri="{FF2B5EF4-FFF2-40B4-BE49-F238E27FC236}">
                  <a16:creationId xmlns:a16="http://schemas.microsoft.com/office/drawing/2014/main" id="{9273ADBE-5A09-286B-B7EE-B820A92253EB}"/>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9" name="Content Placeholder 2">
              <a:extLst>
                <a:ext uri="{FF2B5EF4-FFF2-40B4-BE49-F238E27FC236}">
                  <a16:creationId xmlns:a16="http://schemas.microsoft.com/office/drawing/2014/main" id="{8D6334F8-932A-3348-20A3-55DEA8C6B286}"/>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70" name="Straight Arrow Connector 69">
            <a:extLst>
              <a:ext uri="{FF2B5EF4-FFF2-40B4-BE49-F238E27FC236}">
                <a16:creationId xmlns:a16="http://schemas.microsoft.com/office/drawing/2014/main" id="{B1807FEB-3B22-A15C-38A4-327741CDACB7}"/>
              </a:ext>
            </a:extLst>
          </p:cNvPr>
          <p:cNvCxnSpPr>
            <a:cxnSpLocks/>
            <a:endCxn id="53"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72" name="Rectángulo: esquinas redondeadas 27">
            <a:extLst>
              <a:ext uri="{FF2B5EF4-FFF2-40B4-BE49-F238E27FC236}">
                <a16:creationId xmlns:a16="http://schemas.microsoft.com/office/drawing/2014/main" id="{D940314A-96CE-F9D1-0514-AFA448978CAF}"/>
              </a:ext>
            </a:extLst>
          </p:cNvPr>
          <p:cNvSpPr/>
          <p:nvPr/>
        </p:nvSpPr>
        <p:spPr>
          <a:xfrm>
            <a:off x="7764044" y="4454260"/>
            <a:ext cx="1443288" cy="863412"/>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3" name="Straight Arrow Connector 72">
            <a:extLst>
              <a:ext uri="{FF2B5EF4-FFF2-40B4-BE49-F238E27FC236}">
                <a16:creationId xmlns:a16="http://schemas.microsoft.com/office/drawing/2014/main" id="{D57EB2CC-AAF0-C8EB-C5C9-55AE120CCDAC}"/>
              </a:ext>
            </a:extLst>
          </p:cNvPr>
          <p:cNvCxnSpPr>
            <a:cxnSpLocks/>
            <a:stCxn id="72" idx="3"/>
            <a:endCxn id="61"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5E507E14-1C8B-FE94-4280-46BA6FB6A7E5}"/>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79" name="Content Placeholder 2">
            <a:extLst>
              <a:ext uri="{FF2B5EF4-FFF2-40B4-BE49-F238E27FC236}">
                <a16:creationId xmlns:a16="http://schemas.microsoft.com/office/drawing/2014/main" id="{B367F694-069C-33C8-A049-5927D5389A01}"/>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82" name="Content Placeholder 2">
            <a:extLst>
              <a:ext uri="{FF2B5EF4-FFF2-40B4-BE49-F238E27FC236}">
                <a16:creationId xmlns:a16="http://schemas.microsoft.com/office/drawing/2014/main" id="{0BA343FC-B746-9322-D8C8-036C9A8BF4A5}"/>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83" name="Straight Arrow Connector 82">
            <a:extLst>
              <a:ext uri="{FF2B5EF4-FFF2-40B4-BE49-F238E27FC236}">
                <a16:creationId xmlns:a16="http://schemas.microsoft.com/office/drawing/2014/main" id="{F43B11F8-1F26-FFEA-E0CA-D2B8209420CB}"/>
              </a:ext>
            </a:extLst>
          </p:cNvPr>
          <p:cNvCxnSpPr>
            <a:cxnSpLocks/>
            <a:endCxn id="72"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86" name="Content Placeholder 2">
            <a:extLst>
              <a:ext uri="{FF2B5EF4-FFF2-40B4-BE49-F238E27FC236}">
                <a16:creationId xmlns:a16="http://schemas.microsoft.com/office/drawing/2014/main" id="{34B33EF6-5D7E-94F6-13A5-143E51AB8795}"/>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87" name="Rectángulo: esquinas redondeadas 27">
            <a:extLst>
              <a:ext uri="{FF2B5EF4-FFF2-40B4-BE49-F238E27FC236}">
                <a16:creationId xmlns:a16="http://schemas.microsoft.com/office/drawing/2014/main" id="{9D5B0EC8-77C6-FF7F-BA87-42E24F89EB46}"/>
              </a:ext>
            </a:extLst>
          </p:cNvPr>
          <p:cNvSpPr/>
          <p:nvPr/>
        </p:nvSpPr>
        <p:spPr>
          <a:xfrm>
            <a:off x="5297687" y="4483418"/>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8" name="Rectángulo: esquinas redondeadas 27">
            <a:extLst>
              <a:ext uri="{FF2B5EF4-FFF2-40B4-BE49-F238E27FC236}">
                <a16:creationId xmlns:a16="http://schemas.microsoft.com/office/drawing/2014/main" id="{1A4EFEBD-27D7-23D4-56CA-ED599BD2A5F9}"/>
              </a:ext>
            </a:extLst>
          </p:cNvPr>
          <p:cNvSpPr/>
          <p:nvPr/>
        </p:nvSpPr>
        <p:spPr>
          <a:xfrm>
            <a:off x="2009876" y="4483418"/>
            <a:ext cx="2160000" cy="185593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grpSp>
        <p:nvGrpSpPr>
          <p:cNvPr id="94" name="Group 93">
            <a:extLst>
              <a:ext uri="{FF2B5EF4-FFF2-40B4-BE49-F238E27FC236}">
                <a16:creationId xmlns:a16="http://schemas.microsoft.com/office/drawing/2014/main" id="{D6E94771-FF6C-CF9D-36A3-FEEC47B57B43}"/>
              </a:ext>
            </a:extLst>
          </p:cNvPr>
          <p:cNvGrpSpPr/>
          <p:nvPr/>
        </p:nvGrpSpPr>
        <p:grpSpPr>
          <a:xfrm>
            <a:off x="2016000" y="2700000"/>
            <a:ext cx="2304000" cy="1006956"/>
            <a:chOff x="2016000" y="2700000"/>
            <a:chExt cx="2304000" cy="1006956"/>
          </a:xfrm>
        </p:grpSpPr>
        <p:sp>
          <p:nvSpPr>
            <p:cNvPr id="95" name="Rectángulo: esquinas redondeadas 27">
              <a:extLst>
                <a:ext uri="{FF2B5EF4-FFF2-40B4-BE49-F238E27FC236}">
                  <a16:creationId xmlns:a16="http://schemas.microsoft.com/office/drawing/2014/main" id="{15C3FC22-B2FC-8F73-176B-7210AE2737F4}"/>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8" name="Rectángulo: esquinas redondeadas 27">
              <a:extLst>
                <a:ext uri="{FF2B5EF4-FFF2-40B4-BE49-F238E27FC236}">
                  <a16:creationId xmlns:a16="http://schemas.microsoft.com/office/drawing/2014/main" id="{D41C854D-0B9C-FCBF-77F6-A2649751AE63}"/>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9" name="Rectángulo: esquinas redondeadas 27">
              <a:extLst>
                <a:ext uri="{FF2B5EF4-FFF2-40B4-BE49-F238E27FC236}">
                  <a16:creationId xmlns:a16="http://schemas.microsoft.com/office/drawing/2014/main" id="{F0223023-A1A9-54F2-DA01-3F355FC93BCA}"/>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00" name="Content Placeholder 2">
              <a:extLst>
                <a:ext uri="{FF2B5EF4-FFF2-40B4-BE49-F238E27FC236}">
                  <a16:creationId xmlns:a16="http://schemas.microsoft.com/office/drawing/2014/main" id="{92875B50-A570-5614-1933-0B62E9BA24B1}"/>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spTree>
    <p:extLst>
      <p:ext uri="{BB962C8B-B14F-4D97-AF65-F5344CB8AC3E}">
        <p14:creationId xmlns:p14="http://schemas.microsoft.com/office/powerpoint/2010/main" val="266082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22</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2961175"/>
          </a:xfrm>
        </p:spPr>
        <p:txBody>
          <a:bodyPr>
            <a:normAutofit/>
          </a:bodyPr>
          <a:lstStyle/>
          <a:p>
            <a:r>
              <a:rPr lang="en-US" sz="2400" dirty="0"/>
              <a:t>TDC Back-End Readout processing chain:</a:t>
            </a:r>
          </a:p>
        </p:txBody>
      </p:sp>
      <p:grpSp>
        <p:nvGrpSpPr>
          <p:cNvPr id="26" name="Group 25">
            <a:extLst>
              <a:ext uri="{FF2B5EF4-FFF2-40B4-BE49-F238E27FC236}">
                <a16:creationId xmlns:a16="http://schemas.microsoft.com/office/drawing/2014/main" id="{61C8A3F4-3BAE-616A-E105-DD1A1A31F560}"/>
              </a:ext>
            </a:extLst>
          </p:cNvPr>
          <p:cNvGrpSpPr/>
          <p:nvPr/>
        </p:nvGrpSpPr>
        <p:grpSpPr>
          <a:xfrm>
            <a:off x="1360552" y="4269763"/>
            <a:ext cx="5240958" cy="1079751"/>
            <a:chOff x="-256363" y="2797805"/>
            <a:chExt cx="5240958" cy="1079751"/>
          </a:xfrm>
        </p:grpSpPr>
        <p:cxnSp>
          <p:nvCxnSpPr>
            <p:cNvPr id="4" name="Straight Arrow Connector 3">
              <a:extLst>
                <a:ext uri="{FF2B5EF4-FFF2-40B4-BE49-F238E27FC236}">
                  <a16:creationId xmlns:a16="http://schemas.microsoft.com/office/drawing/2014/main" id="{743B4962-A361-C380-F25E-AAC398358799}"/>
                </a:ext>
              </a:extLst>
            </p:cNvPr>
            <p:cNvCxnSpPr>
              <a:cxnSpLocks/>
            </p:cNvCxnSpPr>
            <p:nvPr/>
          </p:nvCxnSpPr>
          <p:spPr bwMode="auto">
            <a:xfrm>
              <a:off x="477250" y="3674326"/>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6" name="Content Placeholder 2">
              <a:extLst>
                <a:ext uri="{FF2B5EF4-FFF2-40B4-BE49-F238E27FC236}">
                  <a16:creationId xmlns:a16="http://schemas.microsoft.com/office/drawing/2014/main" id="{720B70C8-6612-9D91-5842-B5C50D4C9B2D}"/>
                </a:ext>
              </a:extLst>
            </p:cNvPr>
            <p:cNvSpPr txBox="1">
              <a:spLocks/>
            </p:cNvSpPr>
            <p:nvPr/>
          </p:nvSpPr>
          <p:spPr bwMode="auto">
            <a:xfrm>
              <a:off x="-256363" y="3325907"/>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FastRise</a:t>
              </a:r>
              <a:r>
                <a:rPr lang="en-GB" sz="1600" b="0" kern="0" dirty="0">
                  <a:solidFill>
                    <a:schemeClr val="tx1"/>
                  </a:solidFill>
                </a:rPr>
                <a:t>&lt;4:0&gt;</a:t>
              </a:r>
            </a:p>
          </p:txBody>
        </p:sp>
        <p:sp>
          <p:nvSpPr>
            <p:cNvPr id="7" name="Rectángulo: esquinas redondeadas 27">
              <a:extLst>
                <a:ext uri="{FF2B5EF4-FFF2-40B4-BE49-F238E27FC236}">
                  <a16:creationId xmlns:a16="http://schemas.microsoft.com/office/drawing/2014/main" id="{8AB37EC9-77E8-C677-8F59-F2FCCD185F55}"/>
                </a:ext>
              </a:extLst>
            </p:cNvPr>
            <p:cNvSpPr/>
            <p:nvPr/>
          </p:nvSpPr>
          <p:spPr>
            <a:xfrm>
              <a:off x="1279530" y="2797805"/>
              <a:ext cx="3705065" cy="1079751"/>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 name="Rectángulo: esquinas redondeadas 27">
              <a:extLst>
                <a:ext uri="{FF2B5EF4-FFF2-40B4-BE49-F238E27FC236}">
                  <a16:creationId xmlns:a16="http://schemas.microsoft.com/office/drawing/2014/main" id="{A0C7229C-CD90-7548-17AF-33E8D0B60D4C}"/>
                </a:ext>
              </a:extLst>
            </p:cNvPr>
            <p:cNvSpPr/>
            <p:nvPr/>
          </p:nvSpPr>
          <p:spPr>
            <a:xfrm>
              <a:off x="1420501"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0" name="Rectángulo: esquinas redondeadas 27">
              <a:extLst>
                <a:ext uri="{FF2B5EF4-FFF2-40B4-BE49-F238E27FC236}">
                  <a16:creationId xmlns:a16="http://schemas.microsoft.com/office/drawing/2014/main" id="{A65CCCAF-0464-E1A2-9FED-D6DE52F81C0C}"/>
                </a:ext>
              </a:extLst>
            </p:cNvPr>
            <p:cNvSpPr/>
            <p:nvPr/>
          </p:nvSpPr>
          <p:spPr>
            <a:xfrm>
              <a:off x="2619332"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23" name="Rectángulo: esquinas redondeadas 27">
              <a:extLst>
                <a:ext uri="{FF2B5EF4-FFF2-40B4-BE49-F238E27FC236}">
                  <a16:creationId xmlns:a16="http://schemas.microsoft.com/office/drawing/2014/main" id="{CBDFDB00-02F7-0F0D-0B2C-C44EAA2D9099}"/>
                </a:ext>
              </a:extLst>
            </p:cNvPr>
            <p:cNvSpPr/>
            <p:nvPr/>
          </p:nvSpPr>
          <p:spPr>
            <a:xfrm>
              <a:off x="3818163"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25" name="Content Placeholder 2">
              <a:extLst>
                <a:ext uri="{FF2B5EF4-FFF2-40B4-BE49-F238E27FC236}">
                  <a16:creationId xmlns:a16="http://schemas.microsoft.com/office/drawing/2014/main" id="{7D7A5A74-0F76-8523-1D92-B2751FA2B534}"/>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solidFill>
                </a:rPr>
                <a:t>Hit Pipeline (Rise)</a:t>
              </a:r>
            </a:p>
          </p:txBody>
        </p:sp>
      </p:grpSp>
      <p:grpSp>
        <p:nvGrpSpPr>
          <p:cNvPr id="27" name="Group 26">
            <a:extLst>
              <a:ext uri="{FF2B5EF4-FFF2-40B4-BE49-F238E27FC236}">
                <a16:creationId xmlns:a16="http://schemas.microsoft.com/office/drawing/2014/main" id="{DFAA5CBC-1FE8-B7A8-90DC-89B463FB20C4}"/>
              </a:ext>
            </a:extLst>
          </p:cNvPr>
          <p:cNvGrpSpPr/>
          <p:nvPr/>
        </p:nvGrpSpPr>
        <p:grpSpPr>
          <a:xfrm>
            <a:off x="1360552" y="5544072"/>
            <a:ext cx="5240958" cy="1079751"/>
            <a:chOff x="-256363" y="2797805"/>
            <a:chExt cx="5240958" cy="1079751"/>
          </a:xfrm>
        </p:grpSpPr>
        <p:cxnSp>
          <p:nvCxnSpPr>
            <p:cNvPr id="28" name="Straight Arrow Connector 27">
              <a:extLst>
                <a:ext uri="{FF2B5EF4-FFF2-40B4-BE49-F238E27FC236}">
                  <a16:creationId xmlns:a16="http://schemas.microsoft.com/office/drawing/2014/main" id="{209A1C47-A99A-8AEC-00D8-75446AC7D3FB}"/>
                </a:ext>
              </a:extLst>
            </p:cNvPr>
            <p:cNvCxnSpPr>
              <a:cxnSpLocks/>
            </p:cNvCxnSpPr>
            <p:nvPr/>
          </p:nvCxnSpPr>
          <p:spPr bwMode="auto">
            <a:xfrm>
              <a:off x="477250" y="3406700"/>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29" name="Content Placeholder 2">
              <a:extLst>
                <a:ext uri="{FF2B5EF4-FFF2-40B4-BE49-F238E27FC236}">
                  <a16:creationId xmlns:a16="http://schemas.microsoft.com/office/drawing/2014/main" id="{D762426A-DCB4-F925-DDBD-9C63566D06FC}"/>
                </a:ext>
              </a:extLst>
            </p:cNvPr>
            <p:cNvSpPr txBox="1">
              <a:spLocks/>
            </p:cNvSpPr>
            <p:nvPr/>
          </p:nvSpPr>
          <p:spPr bwMode="auto">
            <a:xfrm>
              <a:off x="-256363" y="3058281"/>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FastFall</a:t>
              </a:r>
              <a:r>
                <a:rPr lang="en-GB" sz="1600" b="0" kern="0" dirty="0">
                  <a:solidFill>
                    <a:schemeClr val="tx1"/>
                  </a:solidFill>
                </a:rPr>
                <a:t>&lt;4:0&gt;</a:t>
              </a:r>
            </a:p>
          </p:txBody>
        </p:sp>
        <p:sp>
          <p:nvSpPr>
            <p:cNvPr id="30" name="Rectángulo: esquinas redondeadas 27">
              <a:extLst>
                <a:ext uri="{FF2B5EF4-FFF2-40B4-BE49-F238E27FC236}">
                  <a16:creationId xmlns:a16="http://schemas.microsoft.com/office/drawing/2014/main" id="{B258CD03-E596-C89A-374E-515F58B6A736}"/>
                </a:ext>
              </a:extLst>
            </p:cNvPr>
            <p:cNvSpPr/>
            <p:nvPr/>
          </p:nvSpPr>
          <p:spPr>
            <a:xfrm>
              <a:off x="1279530" y="2797805"/>
              <a:ext cx="3705065" cy="1079751"/>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1" name="Rectángulo: esquinas redondeadas 27">
              <a:extLst>
                <a:ext uri="{FF2B5EF4-FFF2-40B4-BE49-F238E27FC236}">
                  <a16:creationId xmlns:a16="http://schemas.microsoft.com/office/drawing/2014/main" id="{66FF0668-5CB0-6481-A979-10FBECB12793}"/>
                </a:ext>
              </a:extLst>
            </p:cNvPr>
            <p:cNvSpPr/>
            <p:nvPr/>
          </p:nvSpPr>
          <p:spPr>
            <a:xfrm>
              <a:off x="1420501"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4" name="Rectángulo: esquinas redondeadas 27">
              <a:extLst>
                <a:ext uri="{FF2B5EF4-FFF2-40B4-BE49-F238E27FC236}">
                  <a16:creationId xmlns:a16="http://schemas.microsoft.com/office/drawing/2014/main" id="{4B0138DA-FAE6-B6EB-3CDD-D0A1907B7084}"/>
                </a:ext>
              </a:extLst>
            </p:cNvPr>
            <p:cNvSpPr/>
            <p:nvPr/>
          </p:nvSpPr>
          <p:spPr>
            <a:xfrm>
              <a:off x="2619332"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7" name="Rectángulo: esquinas redondeadas 27">
              <a:extLst>
                <a:ext uri="{FF2B5EF4-FFF2-40B4-BE49-F238E27FC236}">
                  <a16:creationId xmlns:a16="http://schemas.microsoft.com/office/drawing/2014/main" id="{19E1E346-9E1B-4582-F24C-0FB290DCAACE}"/>
                </a:ext>
              </a:extLst>
            </p:cNvPr>
            <p:cNvSpPr/>
            <p:nvPr/>
          </p:nvSpPr>
          <p:spPr>
            <a:xfrm>
              <a:off x="3818163"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8" name="Content Placeholder 2">
              <a:extLst>
                <a:ext uri="{FF2B5EF4-FFF2-40B4-BE49-F238E27FC236}">
                  <a16:creationId xmlns:a16="http://schemas.microsoft.com/office/drawing/2014/main" id="{56596BFF-6B37-07C8-C589-E1B35F29DEB5}"/>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lumMod val="95000"/>
                    </a:schemeClr>
                  </a:solidFill>
                </a:rPr>
                <a:t>Hit Pipeline (Fall)</a:t>
              </a:r>
            </a:p>
          </p:txBody>
        </p:sp>
      </p:grpSp>
      <p:sp>
        <p:nvSpPr>
          <p:cNvPr id="40" name="Rectángulo: esquinas redondeadas 27">
            <a:extLst>
              <a:ext uri="{FF2B5EF4-FFF2-40B4-BE49-F238E27FC236}">
                <a16:creationId xmlns:a16="http://schemas.microsoft.com/office/drawing/2014/main" id="{11120648-7003-C05F-7906-5BD2FD4C4A6F}"/>
              </a:ext>
            </a:extLst>
          </p:cNvPr>
          <p:cNvSpPr/>
          <p:nvPr/>
        </p:nvSpPr>
        <p:spPr>
          <a:xfrm>
            <a:off x="1512873" y="4156628"/>
            <a:ext cx="1112100" cy="593170"/>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err="1">
                <a:solidFill>
                  <a:schemeClr val="bg1"/>
                </a:solidFill>
                <a:latin typeface="Calibri" panose="020F0502020204030204"/>
              </a:rPr>
              <a:t>Debubble</a:t>
            </a:r>
            <a:r>
              <a:rPr lang="en-GB" sz="1600" b="0" kern="0" dirty="0">
                <a:solidFill>
                  <a:schemeClr val="bg1"/>
                </a:solidFill>
                <a:latin typeface="Calibri" panose="020F0502020204030204"/>
              </a:rPr>
              <a:t> &amp; Encode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1" name="Straight Arrow Connector 40">
            <a:extLst>
              <a:ext uri="{FF2B5EF4-FFF2-40B4-BE49-F238E27FC236}">
                <a16:creationId xmlns:a16="http://schemas.microsoft.com/office/drawing/2014/main" id="{21E6E108-C195-795B-0FDF-256AFC7144C4}"/>
              </a:ext>
            </a:extLst>
          </p:cNvPr>
          <p:cNvCxnSpPr>
            <a:cxnSpLocks/>
          </p:cNvCxnSpPr>
          <p:nvPr/>
        </p:nvCxnSpPr>
        <p:spPr bwMode="auto">
          <a:xfrm>
            <a:off x="715053" y="4567658"/>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42" name="Content Placeholder 2">
            <a:extLst>
              <a:ext uri="{FF2B5EF4-FFF2-40B4-BE49-F238E27FC236}">
                <a16:creationId xmlns:a16="http://schemas.microsoft.com/office/drawing/2014/main" id="{8AEA221E-8D61-D3F5-5E0B-08E86F199D95}"/>
              </a:ext>
            </a:extLst>
          </p:cNvPr>
          <p:cNvSpPr txBox="1">
            <a:spLocks/>
          </p:cNvSpPr>
          <p:nvPr/>
        </p:nvSpPr>
        <p:spPr bwMode="auto">
          <a:xfrm>
            <a:off x="-153188" y="4219239"/>
            <a:ext cx="188402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UFastRise</a:t>
            </a:r>
            <a:r>
              <a:rPr lang="en-GB" sz="1600" b="0" kern="0" dirty="0">
                <a:solidFill>
                  <a:schemeClr val="tx1"/>
                </a:solidFill>
              </a:rPr>
              <a:t>&lt;15:0&gt;</a:t>
            </a:r>
          </a:p>
        </p:txBody>
      </p:sp>
      <p:cxnSp>
        <p:nvCxnSpPr>
          <p:cNvPr id="43" name="Straight Arrow Connector 42">
            <a:extLst>
              <a:ext uri="{FF2B5EF4-FFF2-40B4-BE49-F238E27FC236}">
                <a16:creationId xmlns:a16="http://schemas.microsoft.com/office/drawing/2014/main" id="{D3F630ED-5B59-530B-4C2A-CB5FE9CF1449}"/>
              </a:ext>
            </a:extLst>
          </p:cNvPr>
          <p:cNvCxnSpPr>
            <a:cxnSpLocks/>
          </p:cNvCxnSpPr>
          <p:nvPr/>
        </p:nvCxnSpPr>
        <p:spPr bwMode="auto">
          <a:xfrm>
            <a:off x="2624973" y="4570312"/>
            <a:ext cx="263803" cy="1688"/>
          </a:xfrm>
          <a:prstGeom prst="straightConnector1">
            <a:avLst/>
          </a:prstGeom>
          <a:noFill/>
          <a:ln w="28575" cap="flat" cmpd="sng" algn="ctr">
            <a:solidFill>
              <a:schemeClr val="tx1"/>
            </a:solidFill>
            <a:prstDash val="solid"/>
            <a:round/>
            <a:headEnd type="none" w="med" len="med"/>
            <a:tailEnd type="triangle"/>
          </a:ln>
          <a:effectLst/>
        </p:spPr>
      </p:cxnSp>
      <p:sp>
        <p:nvSpPr>
          <p:cNvPr id="47" name="Rectángulo: esquinas redondeadas 27">
            <a:extLst>
              <a:ext uri="{FF2B5EF4-FFF2-40B4-BE49-F238E27FC236}">
                <a16:creationId xmlns:a16="http://schemas.microsoft.com/office/drawing/2014/main" id="{E50EDB21-9F73-3C2C-FF66-FFB80132BF0C}"/>
              </a:ext>
            </a:extLst>
          </p:cNvPr>
          <p:cNvSpPr/>
          <p:nvPr/>
        </p:nvSpPr>
        <p:spPr>
          <a:xfrm>
            <a:off x="6873510" y="4279405"/>
            <a:ext cx="1055000" cy="2344417"/>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Factory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48" name="Rectángulo: esquinas redondeadas 27">
            <a:extLst>
              <a:ext uri="{FF2B5EF4-FFF2-40B4-BE49-F238E27FC236}">
                <a16:creationId xmlns:a16="http://schemas.microsoft.com/office/drawing/2014/main" id="{5FAD9515-AACA-4A10-4C84-5F4F50FD7C97}"/>
              </a:ext>
            </a:extLst>
          </p:cNvPr>
          <p:cNvSpPr/>
          <p:nvPr/>
        </p:nvSpPr>
        <p:spPr>
          <a:xfrm>
            <a:off x="8278374" y="4279405"/>
            <a:ext cx="1143192" cy="2344417"/>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Processor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9" name="Straight Arrow Connector 48">
            <a:extLst>
              <a:ext uri="{FF2B5EF4-FFF2-40B4-BE49-F238E27FC236}">
                <a16:creationId xmlns:a16="http://schemas.microsoft.com/office/drawing/2014/main" id="{A6A468A4-EAAB-8CEE-2F6C-716C7C0781F6}"/>
              </a:ext>
            </a:extLst>
          </p:cNvPr>
          <p:cNvCxnSpPr>
            <a:cxnSpLocks/>
          </p:cNvCxnSpPr>
          <p:nvPr/>
        </p:nvCxnSpPr>
        <p:spPr bwMode="auto">
          <a:xfrm>
            <a:off x="6598730" y="489830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FE7CA373-DE94-0FE2-0692-94225265E361}"/>
              </a:ext>
            </a:extLst>
          </p:cNvPr>
          <p:cNvCxnSpPr>
            <a:cxnSpLocks/>
          </p:cNvCxnSpPr>
          <p:nvPr/>
        </p:nvCxnSpPr>
        <p:spPr bwMode="auto">
          <a:xfrm>
            <a:off x="6617318" y="616582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DCD51BD0-B6DF-6617-E32E-806E1127AD20}"/>
              </a:ext>
            </a:extLst>
          </p:cNvPr>
          <p:cNvCxnSpPr>
            <a:cxnSpLocks/>
            <a:stCxn id="47" idx="3"/>
            <a:endCxn id="48" idx="1"/>
          </p:cNvCxnSpPr>
          <p:nvPr/>
        </p:nvCxnSpPr>
        <p:spPr bwMode="auto">
          <a:xfrm>
            <a:off x="7928510" y="5451614"/>
            <a:ext cx="349864" cy="0"/>
          </a:xfrm>
          <a:prstGeom prst="straightConnector1">
            <a:avLst/>
          </a:prstGeom>
          <a:noFill/>
          <a:ln w="28575" cap="flat" cmpd="sng" algn="ctr">
            <a:solidFill>
              <a:schemeClr val="tx1"/>
            </a:solidFill>
            <a:prstDash val="solid"/>
            <a:round/>
            <a:headEnd type="none" w="med" len="med"/>
            <a:tailEnd type="triangle"/>
          </a:ln>
          <a:effectLst/>
        </p:spPr>
      </p:cxnSp>
      <p:sp>
        <p:nvSpPr>
          <p:cNvPr id="56" name="Rectángulo: esquinas redondeadas 27">
            <a:extLst>
              <a:ext uri="{FF2B5EF4-FFF2-40B4-BE49-F238E27FC236}">
                <a16:creationId xmlns:a16="http://schemas.microsoft.com/office/drawing/2014/main" id="{5EB41BC7-5552-4174-FCCA-0B2D0BC38A6B}"/>
              </a:ext>
            </a:extLst>
          </p:cNvPr>
          <p:cNvSpPr/>
          <p:nvPr/>
        </p:nvSpPr>
        <p:spPr>
          <a:xfrm>
            <a:off x="9861369" y="4287486"/>
            <a:ext cx="1143192" cy="1256586"/>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7" name="Straight Arrow Connector 56">
            <a:extLst>
              <a:ext uri="{FF2B5EF4-FFF2-40B4-BE49-F238E27FC236}">
                <a16:creationId xmlns:a16="http://schemas.microsoft.com/office/drawing/2014/main" id="{0E8155E1-C8CA-D314-BCDD-56C4E6E4B407}"/>
              </a:ext>
            </a:extLst>
          </p:cNvPr>
          <p:cNvCxnSpPr>
            <a:cxnSpLocks/>
            <a:endCxn id="56" idx="1"/>
          </p:cNvCxnSpPr>
          <p:nvPr/>
        </p:nvCxnSpPr>
        <p:spPr bwMode="auto">
          <a:xfrm>
            <a:off x="9421566" y="4915779"/>
            <a:ext cx="439803" cy="0"/>
          </a:xfrm>
          <a:prstGeom prst="straightConnector1">
            <a:avLst/>
          </a:prstGeom>
          <a:noFill/>
          <a:ln w="28575" cap="flat" cmpd="sng" algn="ctr">
            <a:solidFill>
              <a:schemeClr val="tx1"/>
            </a:solidFill>
            <a:prstDash val="solid"/>
            <a:round/>
            <a:headEnd type="none" w="med" len="med"/>
            <a:tailEnd type="triangle"/>
          </a:ln>
          <a:effectLst/>
        </p:spPr>
      </p:cxnSp>
      <p:cxnSp>
        <p:nvCxnSpPr>
          <p:cNvPr id="60" name="Straight Arrow Connector 59">
            <a:extLst>
              <a:ext uri="{FF2B5EF4-FFF2-40B4-BE49-F238E27FC236}">
                <a16:creationId xmlns:a16="http://schemas.microsoft.com/office/drawing/2014/main" id="{86B81FD2-18E1-FBB8-B6D2-402918BA6295}"/>
              </a:ext>
            </a:extLst>
          </p:cNvPr>
          <p:cNvCxnSpPr>
            <a:cxnSpLocks/>
          </p:cNvCxnSpPr>
          <p:nvPr/>
        </p:nvCxnSpPr>
        <p:spPr bwMode="auto">
          <a:xfrm>
            <a:off x="11004561" y="4898304"/>
            <a:ext cx="439803" cy="0"/>
          </a:xfrm>
          <a:prstGeom prst="straightConnector1">
            <a:avLst/>
          </a:prstGeom>
          <a:noFill/>
          <a:ln w="28575" cap="flat" cmpd="sng" algn="ctr">
            <a:solidFill>
              <a:schemeClr val="tx1"/>
            </a:solidFill>
            <a:prstDash val="solid"/>
            <a:round/>
            <a:headEnd type="none" w="med" len="med"/>
            <a:tailEnd type="triangle"/>
          </a:ln>
          <a:effectLst/>
        </p:spPr>
      </p:cxnSp>
      <p:sp>
        <p:nvSpPr>
          <p:cNvPr id="61" name="Content Placeholder 2">
            <a:extLst>
              <a:ext uri="{FF2B5EF4-FFF2-40B4-BE49-F238E27FC236}">
                <a16:creationId xmlns:a16="http://schemas.microsoft.com/office/drawing/2014/main" id="{BCE320C4-76E1-C71B-F9AE-C09E65782FCE}"/>
              </a:ext>
            </a:extLst>
          </p:cNvPr>
          <p:cNvSpPr txBox="1">
            <a:spLocks/>
          </p:cNvSpPr>
          <p:nvPr/>
        </p:nvSpPr>
        <p:spPr bwMode="auto">
          <a:xfrm>
            <a:off x="11031099" y="4347900"/>
            <a:ext cx="1084531" cy="3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To Arbiter…</a:t>
            </a:r>
          </a:p>
        </p:txBody>
      </p:sp>
      <p:sp>
        <p:nvSpPr>
          <p:cNvPr id="8" name="Content Placeholder 2">
            <a:extLst>
              <a:ext uri="{FF2B5EF4-FFF2-40B4-BE49-F238E27FC236}">
                <a16:creationId xmlns:a16="http://schemas.microsoft.com/office/drawing/2014/main" id="{6E4C58D3-5C83-646C-BA78-8DA4A0F2FF49}"/>
              </a:ext>
            </a:extLst>
          </p:cNvPr>
          <p:cNvSpPr txBox="1">
            <a:spLocks/>
          </p:cNvSpPr>
          <p:nvPr/>
        </p:nvSpPr>
        <p:spPr bwMode="auto">
          <a:xfrm>
            <a:off x="2083698" y="3852599"/>
            <a:ext cx="144580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UFRise</a:t>
            </a:r>
            <a:r>
              <a:rPr lang="en-GB" sz="1600" b="0" kern="0" dirty="0">
                <a:solidFill>
                  <a:schemeClr val="tx1"/>
                </a:solidFill>
              </a:rPr>
              <a:t>&lt;4:0&gt;</a:t>
            </a:r>
          </a:p>
        </p:txBody>
      </p:sp>
    </p:spTree>
    <p:extLst>
      <p:ext uri="{BB962C8B-B14F-4D97-AF65-F5344CB8AC3E}">
        <p14:creationId xmlns:p14="http://schemas.microsoft.com/office/powerpoint/2010/main" val="1062503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23</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2961175"/>
          </a:xfrm>
        </p:spPr>
        <p:txBody>
          <a:bodyPr>
            <a:normAutofit/>
          </a:bodyPr>
          <a:lstStyle/>
          <a:p>
            <a:r>
              <a:rPr lang="en-US" sz="2400" dirty="0" err="1"/>
              <a:t>Debuble</a:t>
            </a:r>
            <a:r>
              <a:rPr lang="en-US" sz="2400" dirty="0"/>
              <a:t> &amp; Encode:</a:t>
            </a:r>
          </a:p>
          <a:p>
            <a:pPr lvl="1"/>
            <a:r>
              <a:rPr lang="en-US" sz="2000" dirty="0"/>
              <a:t>Removes Bubbles from the Ultra-Fast Counter (sampled </a:t>
            </a:r>
            <a:r>
              <a:rPr lang="en-US" sz="2000"/>
              <a:t>VCO phase).</a:t>
            </a:r>
            <a:endParaRPr lang="en-US" sz="2000" dirty="0"/>
          </a:p>
          <a:p>
            <a:pPr lvl="1"/>
            <a:r>
              <a:rPr lang="en-US" sz="2000" dirty="0"/>
              <a:t>Encodes unary counter to binary natural.</a:t>
            </a:r>
          </a:p>
        </p:txBody>
      </p:sp>
      <p:pic>
        <p:nvPicPr>
          <p:cNvPr id="8" name="Picture 7">
            <a:extLst>
              <a:ext uri="{FF2B5EF4-FFF2-40B4-BE49-F238E27FC236}">
                <a16:creationId xmlns:a16="http://schemas.microsoft.com/office/drawing/2014/main" id="{7F170E4B-4647-435B-7497-BB41483A9428}"/>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10" name="Group 9">
            <a:extLst>
              <a:ext uri="{FF2B5EF4-FFF2-40B4-BE49-F238E27FC236}">
                <a16:creationId xmlns:a16="http://schemas.microsoft.com/office/drawing/2014/main" id="{7EAA2BE6-2AB8-ADED-D159-309282632626}"/>
              </a:ext>
            </a:extLst>
          </p:cNvPr>
          <p:cNvGrpSpPr/>
          <p:nvPr/>
        </p:nvGrpSpPr>
        <p:grpSpPr>
          <a:xfrm>
            <a:off x="1360552" y="4269763"/>
            <a:ext cx="5240958" cy="1079751"/>
            <a:chOff x="-256363" y="2797805"/>
            <a:chExt cx="5240958" cy="1079751"/>
          </a:xfrm>
        </p:grpSpPr>
        <p:cxnSp>
          <p:nvCxnSpPr>
            <p:cNvPr id="12" name="Straight Arrow Connector 11">
              <a:extLst>
                <a:ext uri="{FF2B5EF4-FFF2-40B4-BE49-F238E27FC236}">
                  <a16:creationId xmlns:a16="http://schemas.microsoft.com/office/drawing/2014/main" id="{1C951902-C3DE-4972-7792-8EA188443027}"/>
                </a:ext>
              </a:extLst>
            </p:cNvPr>
            <p:cNvCxnSpPr>
              <a:cxnSpLocks/>
            </p:cNvCxnSpPr>
            <p:nvPr/>
          </p:nvCxnSpPr>
          <p:spPr bwMode="auto">
            <a:xfrm>
              <a:off x="477250" y="3674326"/>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13" name="Content Placeholder 2">
              <a:extLst>
                <a:ext uri="{FF2B5EF4-FFF2-40B4-BE49-F238E27FC236}">
                  <a16:creationId xmlns:a16="http://schemas.microsoft.com/office/drawing/2014/main" id="{80D321AE-6217-5474-3567-E008DEB1B803}"/>
                </a:ext>
              </a:extLst>
            </p:cNvPr>
            <p:cNvSpPr txBox="1">
              <a:spLocks/>
            </p:cNvSpPr>
            <p:nvPr/>
          </p:nvSpPr>
          <p:spPr bwMode="auto">
            <a:xfrm>
              <a:off x="-256363" y="3325907"/>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FastRise</a:t>
              </a:r>
              <a:r>
                <a:rPr lang="en-GB" sz="1600" b="0" kern="0" dirty="0">
                  <a:solidFill>
                    <a:schemeClr val="tx1"/>
                  </a:solidFill>
                </a:rPr>
                <a:t>&lt;4:0&gt;</a:t>
              </a:r>
            </a:p>
          </p:txBody>
        </p:sp>
        <p:sp>
          <p:nvSpPr>
            <p:cNvPr id="14" name="Rectángulo: esquinas redondeadas 27">
              <a:extLst>
                <a:ext uri="{FF2B5EF4-FFF2-40B4-BE49-F238E27FC236}">
                  <a16:creationId xmlns:a16="http://schemas.microsoft.com/office/drawing/2014/main" id="{7CD7D414-AD09-4F88-1810-17A8F170D377}"/>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5" name="Rectángulo: esquinas redondeadas 27">
              <a:extLst>
                <a:ext uri="{FF2B5EF4-FFF2-40B4-BE49-F238E27FC236}">
                  <a16:creationId xmlns:a16="http://schemas.microsoft.com/office/drawing/2014/main" id="{E0A6F2DD-994C-2013-F1CA-B97512DB561F}"/>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6" name="Rectángulo: esquinas redondeadas 27">
              <a:extLst>
                <a:ext uri="{FF2B5EF4-FFF2-40B4-BE49-F238E27FC236}">
                  <a16:creationId xmlns:a16="http://schemas.microsoft.com/office/drawing/2014/main" id="{76462FC6-AC79-808E-F4F4-A130927A2FAD}"/>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17" name="Rectángulo: esquinas redondeadas 27">
              <a:extLst>
                <a:ext uri="{FF2B5EF4-FFF2-40B4-BE49-F238E27FC236}">
                  <a16:creationId xmlns:a16="http://schemas.microsoft.com/office/drawing/2014/main" id="{BC9C7055-C48D-3D9A-314F-3AA08D48BF85}"/>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18" name="Content Placeholder 2">
              <a:extLst>
                <a:ext uri="{FF2B5EF4-FFF2-40B4-BE49-F238E27FC236}">
                  <a16:creationId xmlns:a16="http://schemas.microsoft.com/office/drawing/2014/main" id="{4FDD8107-8783-23C0-71C9-C26D439485A0}"/>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solidFill>
                </a:rPr>
                <a:t>Hit Pipeline (Rise)</a:t>
              </a:r>
            </a:p>
          </p:txBody>
        </p:sp>
      </p:grpSp>
      <p:grpSp>
        <p:nvGrpSpPr>
          <p:cNvPr id="19" name="Group 18">
            <a:extLst>
              <a:ext uri="{FF2B5EF4-FFF2-40B4-BE49-F238E27FC236}">
                <a16:creationId xmlns:a16="http://schemas.microsoft.com/office/drawing/2014/main" id="{07A7032A-DD90-3357-1896-350104679E12}"/>
              </a:ext>
            </a:extLst>
          </p:cNvPr>
          <p:cNvGrpSpPr/>
          <p:nvPr/>
        </p:nvGrpSpPr>
        <p:grpSpPr>
          <a:xfrm>
            <a:off x="1360552" y="5544072"/>
            <a:ext cx="5240958" cy="1079751"/>
            <a:chOff x="-256363" y="2797805"/>
            <a:chExt cx="5240958" cy="1079751"/>
          </a:xfrm>
        </p:grpSpPr>
        <p:cxnSp>
          <p:nvCxnSpPr>
            <p:cNvPr id="21" name="Straight Arrow Connector 20">
              <a:extLst>
                <a:ext uri="{FF2B5EF4-FFF2-40B4-BE49-F238E27FC236}">
                  <a16:creationId xmlns:a16="http://schemas.microsoft.com/office/drawing/2014/main" id="{D68B93DA-9DE8-A19E-6265-654074D33466}"/>
                </a:ext>
              </a:extLst>
            </p:cNvPr>
            <p:cNvCxnSpPr>
              <a:cxnSpLocks/>
            </p:cNvCxnSpPr>
            <p:nvPr/>
          </p:nvCxnSpPr>
          <p:spPr bwMode="auto">
            <a:xfrm>
              <a:off x="477250" y="3406700"/>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22" name="Content Placeholder 2">
              <a:extLst>
                <a:ext uri="{FF2B5EF4-FFF2-40B4-BE49-F238E27FC236}">
                  <a16:creationId xmlns:a16="http://schemas.microsoft.com/office/drawing/2014/main" id="{D36C3FF9-9CE1-3073-4B1A-6787E7B6826E}"/>
                </a:ext>
              </a:extLst>
            </p:cNvPr>
            <p:cNvSpPr txBox="1">
              <a:spLocks/>
            </p:cNvSpPr>
            <p:nvPr/>
          </p:nvSpPr>
          <p:spPr bwMode="auto">
            <a:xfrm>
              <a:off x="-256363" y="3058281"/>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FastFall</a:t>
              </a:r>
              <a:r>
                <a:rPr lang="en-GB" sz="1600" b="0" kern="0" dirty="0">
                  <a:solidFill>
                    <a:schemeClr val="tx1"/>
                  </a:solidFill>
                </a:rPr>
                <a:t>&lt;4:0&gt;</a:t>
              </a:r>
            </a:p>
          </p:txBody>
        </p:sp>
        <p:sp>
          <p:nvSpPr>
            <p:cNvPr id="24" name="Rectángulo: esquinas redondeadas 27">
              <a:extLst>
                <a:ext uri="{FF2B5EF4-FFF2-40B4-BE49-F238E27FC236}">
                  <a16:creationId xmlns:a16="http://schemas.microsoft.com/office/drawing/2014/main" id="{D2586C49-561C-C9ED-D9A3-1D249AB8CE07}"/>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2" name="Rectángulo: esquinas redondeadas 27">
              <a:extLst>
                <a:ext uri="{FF2B5EF4-FFF2-40B4-BE49-F238E27FC236}">
                  <a16:creationId xmlns:a16="http://schemas.microsoft.com/office/drawing/2014/main" id="{6ED55690-D2F0-4EFA-77E5-5B6A275FAEFC}"/>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3" name="Rectángulo: esquinas redondeadas 27">
              <a:extLst>
                <a:ext uri="{FF2B5EF4-FFF2-40B4-BE49-F238E27FC236}">
                  <a16:creationId xmlns:a16="http://schemas.microsoft.com/office/drawing/2014/main" id="{081CA147-2239-2A07-05FA-75EBCF885B85}"/>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5" name="Rectángulo: esquinas redondeadas 27">
              <a:extLst>
                <a:ext uri="{FF2B5EF4-FFF2-40B4-BE49-F238E27FC236}">
                  <a16:creationId xmlns:a16="http://schemas.microsoft.com/office/drawing/2014/main" id="{3933FC25-979F-9B8C-5014-FE3BF0ECFE78}"/>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6" name="Content Placeholder 2">
              <a:extLst>
                <a:ext uri="{FF2B5EF4-FFF2-40B4-BE49-F238E27FC236}">
                  <a16:creationId xmlns:a16="http://schemas.microsoft.com/office/drawing/2014/main" id="{E83C20A1-F181-563D-4E04-898AE1593EF5}"/>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lumMod val="95000"/>
                    </a:schemeClr>
                  </a:solidFill>
                </a:rPr>
                <a:t>Hit Pipeline (Fall)</a:t>
              </a:r>
            </a:p>
          </p:txBody>
        </p:sp>
      </p:grpSp>
      <p:sp>
        <p:nvSpPr>
          <p:cNvPr id="39" name="Rectángulo: esquinas redondeadas 27">
            <a:extLst>
              <a:ext uri="{FF2B5EF4-FFF2-40B4-BE49-F238E27FC236}">
                <a16:creationId xmlns:a16="http://schemas.microsoft.com/office/drawing/2014/main" id="{DE1FFE20-1037-C97D-EBC8-00CC83842728}"/>
              </a:ext>
            </a:extLst>
          </p:cNvPr>
          <p:cNvSpPr/>
          <p:nvPr/>
        </p:nvSpPr>
        <p:spPr>
          <a:xfrm>
            <a:off x="1512873" y="4156628"/>
            <a:ext cx="1112100" cy="593170"/>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err="1">
                <a:solidFill>
                  <a:schemeClr val="bg1"/>
                </a:solidFill>
                <a:latin typeface="Calibri" panose="020F0502020204030204"/>
              </a:rPr>
              <a:t>Debubble</a:t>
            </a:r>
            <a:r>
              <a:rPr lang="en-GB" sz="1600" b="0" kern="0" dirty="0">
                <a:solidFill>
                  <a:schemeClr val="bg1"/>
                </a:solidFill>
                <a:latin typeface="Calibri" panose="020F0502020204030204"/>
              </a:rPr>
              <a:t> &amp; Encode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4" name="Straight Arrow Connector 43">
            <a:extLst>
              <a:ext uri="{FF2B5EF4-FFF2-40B4-BE49-F238E27FC236}">
                <a16:creationId xmlns:a16="http://schemas.microsoft.com/office/drawing/2014/main" id="{E18C29C4-D683-B18D-53EB-3A5B18E283A0}"/>
              </a:ext>
            </a:extLst>
          </p:cNvPr>
          <p:cNvCxnSpPr>
            <a:cxnSpLocks/>
          </p:cNvCxnSpPr>
          <p:nvPr/>
        </p:nvCxnSpPr>
        <p:spPr bwMode="auto">
          <a:xfrm>
            <a:off x="715053" y="4567658"/>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45" name="Content Placeholder 2">
            <a:extLst>
              <a:ext uri="{FF2B5EF4-FFF2-40B4-BE49-F238E27FC236}">
                <a16:creationId xmlns:a16="http://schemas.microsoft.com/office/drawing/2014/main" id="{ED240A6F-260D-5138-E1B5-B6671065AB20}"/>
              </a:ext>
            </a:extLst>
          </p:cNvPr>
          <p:cNvSpPr txBox="1">
            <a:spLocks/>
          </p:cNvSpPr>
          <p:nvPr/>
        </p:nvSpPr>
        <p:spPr bwMode="auto">
          <a:xfrm>
            <a:off x="-118835" y="4219239"/>
            <a:ext cx="181216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UFastRise</a:t>
            </a:r>
            <a:r>
              <a:rPr lang="en-GB" sz="1600" b="0" kern="0" dirty="0">
                <a:solidFill>
                  <a:schemeClr val="tx1"/>
                </a:solidFill>
              </a:rPr>
              <a:t>&lt;15:0&gt;</a:t>
            </a:r>
          </a:p>
        </p:txBody>
      </p:sp>
      <p:cxnSp>
        <p:nvCxnSpPr>
          <p:cNvPr id="46" name="Straight Arrow Connector 45">
            <a:extLst>
              <a:ext uri="{FF2B5EF4-FFF2-40B4-BE49-F238E27FC236}">
                <a16:creationId xmlns:a16="http://schemas.microsoft.com/office/drawing/2014/main" id="{164B8758-334A-D0EB-1E1F-A6714F2CD536}"/>
              </a:ext>
            </a:extLst>
          </p:cNvPr>
          <p:cNvCxnSpPr>
            <a:cxnSpLocks/>
          </p:cNvCxnSpPr>
          <p:nvPr/>
        </p:nvCxnSpPr>
        <p:spPr bwMode="auto">
          <a:xfrm>
            <a:off x="2624973" y="4570312"/>
            <a:ext cx="263803" cy="1688"/>
          </a:xfrm>
          <a:prstGeom prst="straightConnector1">
            <a:avLst/>
          </a:prstGeom>
          <a:noFill/>
          <a:ln w="28575" cap="flat" cmpd="sng" algn="ctr">
            <a:solidFill>
              <a:schemeClr val="tx1"/>
            </a:solidFill>
            <a:prstDash val="solid"/>
            <a:round/>
            <a:headEnd type="none" w="med" len="med"/>
            <a:tailEnd type="triangle"/>
          </a:ln>
          <a:effectLst/>
        </p:spPr>
      </p:cxnSp>
      <p:sp>
        <p:nvSpPr>
          <p:cNvPr id="50" name="Rectángulo: esquinas redondeadas 27">
            <a:extLst>
              <a:ext uri="{FF2B5EF4-FFF2-40B4-BE49-F238E27FC236}">
                <a16:creationId xmlns:a16="http://schemas.microsoft.com/office/drawing/2014/main" id="{DE63DC09-C87C-A6A9-0A30-B77DDE68963A}"/>
              </a:ext>
            </a:extLst>
          </p:cNvPr>
          <p:cNvSpPr/>
          <p:nvPr/>
        </p:nvSpPr>
        <p:spPr>
          <a:xfrm>
            <a:off x="6873510" y="4279405"/>
            <a:ext cx="1055000"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Factory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3" name="Rectángulo: esquinas redondeadas 27">
            <a:extLst>
              <a:ext uri="{FF2B5EF4-FFF2-40B4-BE49-F238E27FC236}">
                <a16:creationId xmlns:a16="http://schemas.microsoft.com/office/drawing/2014/main" id="{684BCE4C-F48B-537F-F47F-2398123A9734}"/>
              </a:ext>
            </a:extLst>
          </p:cNvPr>
          <p:cNvSpPr/>
          <p:nvPr/>
        </p:nvSpPr>
        <p:spPr>
          <a:xfrm>
            <a:off x="8278374" y="4279405"/>
            <a:ext cx="1143192"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Processor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4" name="Straight Arrow Connector 53">
            <a:extLst>
              <a:ext uri="{FF2B5EF4-FFF2-40B4-BE49-F238E27FC236}">
                <a16:creationId xmlns:a16="http://schemas.microsoft.com/office/drawing/2014/main" id="{B1DD3075-64FC-BDB6-40C7-CB97799F2FD7}"/>
              </a:ext>
            </a:extLst>
          </p:cNvPr>
          <p:cNvCxnSpPr>
            <a:cxnSpLocks/>
          </p:cNvCxnSpPr>
          <p:nvPr/>
        </p:nvCxnSpPr>
        <p:spPr bwMode="auto">
          <a:xfrm>
            <a:off x="6598730" y="489830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BCF4D2E9-162A-72E1-B263-48E063A86F96}"/>
              </a:ext>
            </a:extLst>
          </p:cNvPr>
          <p:cNvCxnSpPr>
            <a:cxnSpLocks/>
          </p:cNvCxnSpPr>
          <p:nvPr/>
        </p:nvCxnSpPr>
        <p:spPr bwMode="auto">
          <a:xfrm>
            <a:off x="6617318" y="616582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F0F69DD4-BE6B-6996-EC90-EB063925F9CB}"/>
              </a:ext>
            </a:extLst>
          </p:cNvPr>
          <p:cNvCxnSpPr>
            <a:cxnSpLocks/>
            <a:stCxn id="50" idx="3"/>
            <a:endCxn id="53" idx="1"/>
          </p:cNvCxnSpPr>
          <p:nvPr/>
        </p:nvCxnSpPr>
        <p:spPr bwMode="auto">
          <a:xfrm>
            <a:off x="7928510" y="5451614"/>
            <a:ext cx="349864" cy="0"/>
          </a:xfrm>
          <a:prstGeom prst="straightConnector1">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250769B1-14D9-7B13-E400-A1C66DA9F2E2}"/>
              </a:ext>
            </a:extLst>
          </p:cNvPr>
          <p:cNvSpPr/>
          <p:nvPr/>
        </p:nvSpPr>
        <p:spPr>
          <a:xfrm>
            <a:off x="9861369" y="4287486"/>
            <a:ext cx="1143192" cy="125658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2" name="Straight Arrow Connector 61">
            <a:extLst>
              <a:ext uri="{FF2B5EF4-FFF2-40B4-BE49-F238E27FC236}">
                <a16:creationId xmlns:a16="http://schemas.microsoft.com/office/drawing/2014/main" id="{2CDBD540-335B-D082-3081-A39C4B6C1B95}"/>
              </a:ext>
            </a:extLst>
          </p:cNvPr>
          <p:cNvCxnSpPr>
            <a:cxnSpLocks/>
            <a:endCxn id="59" idx="1"/>
          </p:cNvCxnSpPr>
          <p:nvPr/>
        </p:nvCxnSpPr>
        <p:spPr bwMode="auto">
          <a:xfrm>
            <a:off x="9421566" y="4915779"/>
            <a:ext cx="439803" cy="0"/>
          </a:xfrm>
          <a:prstGeom prst="straightConnector1">
            <a:avLst/>
          </a:prstGeom>
          <a:noFill/>
          <a:ln w="28575"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0C9964FB-CF7D-1278-6657-739E240A2909}"/>
              </a:ext>
            </a:extLst>
          </p:cNvPr>
          <p:cNvCxnSpPr>
            <a:cxnSpLocks/>
          </p:cNvCxnSpPr>
          <p:nvPr/>
        </p:nvCxnSpPr>
        <p:spPr bwMode="auto">
          <a:xfrm>
            <a:off x="11004561" y="4898304"/>
            <a:ext cx="439803" cy="0"/>
          </a:xfrm>
          <a:prstGeom prst="straightConnector1">
            <a:avLst/>
          </a:prstGeom>
          <a:noFill/>
          <a:ln w="28575" cap="flat" cmpd="sng" algn="ctr">
            <a:solidFill>
              <a:schemeClr val="tx1"/>
            </a:solidFill>
            <a:prstDash val="solid"/>
            <a:round/>
            <a:headEnd type="none" w="med" len="med"/>
            <a:tailEnd type="triangle"/>
          </a:ln>
          <a:effectLst/>
        </p:spPr>
      </p:cxnSp>
      <p:sp>
        <p:nvSpPr>
          <p:cNvPr id="64" name="Content Placeholder 2">
            <a:extLst>
              <a:ext uri="{FF2B5EF4-FFF2-40B4-BE49-F238E27FC236}">
                <a16:creationId xmlns:a16="http://schemas.microsoft.com/office/drawing/2014/main" id="{FF322ED7-C836-A443-8413-34B430FAF94C}"/>
              </a:ext>
            </a:extLst>
          </p:cNvPr>
          <p:cNvSpPr txBox="1">
            <a:spLocks/>
          </p:cNvSpPr>
          <p:nvPr/>
        </p:nvSpPr>
        <p:spPr bwMode="auto">
          <a:xfrm>
            <a:off x="11031099" y="4347900"/>
            <a:ext cx="1084531" cy="3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To Arbiter…</a:t>
            </a:r>
          </a:p>
        </p:txBody>
      </p:sp>
      <p:sp>
        <p:nvSpPr>
          <p:cNvPr id="65" name="Content Placeholder 2">
            <a:extLst>
              <a:ext uri="{FF2B5EF4-FFF2-40B4-BE49-F238E27FC236}">
                <a16:creationId xmlns:a16="http://schemas.microsoft.com/office/drawing/2014/main" id="{EF306408-F5CC-810C-224D-B84CC5D72EB0}"/>
              </a:ext>
            </a:extLst>
          </p:cNvPr>
          <p:cNvSpPr txBox="1">
            <a:spLocks/>
          </p:cNvSpPr>
          <p:nvPr/>
        </p:nvSpPr>
        <p:spPr bwMode="auto">
          <a:xfrm>
            <a:off x="2083698" y="3852599"/>
            <a:ext cx="144580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UFRise</a:t>
            </a:r>
            <a:r>
              <a:rPr lang="en-GB" sz="1600" b="0" kern="0" dirty="0">
                <a:solidFill>
                  <a:schemeClr val="tx1"/>
                </a:solidFill>
              </a:rPr>
              <a:t>&lt;4:0&gt;</a:t>
            </a:r>
          </a:p>
        </p:txBody>
      </p:sp>
    </p:spTree>
    <p:extLst>
      <p:ext uri="{BB962C8B-B14F-4D97-AF65-F5344CB8AC3E}">
        <p14:creationId xmlns:p14="http://schemas.microsoft.com/office/powerpoint/2010/main" val="3845669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24</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2961175"/>
          </a:xfrm>
        </p:spPr>
        <p:txBody>
          <a:bodyPr>
            <a:normAutofit/>
          </a:bodyPr>
          <a:lstStyle/>
          <a:p>
            <a:r>
              <a:rPr lang="en-US" sz="2400" dirty="0"/>
              <a:t>Hit Pipeline (Rise, Fall):</a:t>
            </a:r>
          </a:p>
          <a:p>
            <a:pPr lvl="1"/>
            <a:r>
              <a:rPr lang="en-US" sz="2000" dirty="0"/>
              <a:t>Adds a systematic latency to the acquired pulses.</a:t>
            </a:r>
          </a:p>
          <a:p>
            <a:pPr lvl="2"/>
            <a:r>
              <a:rPr lang="en-US" sz="1600" dirty="0"/>
              <a:t>Current implementation: 3 stages </a:t>
            </a:r>
            <a:r>
              <a:rPr lang="en-US" sz="1600" dirty="0">
                <a:sym typeface="Wingdings" panose="05000000000000000000" pitchFamily="2" charset="2"/>
              </a:rPr>
              <a:t> 75 ns (Freq = 40 MHz)</a:t>
            </a:r>
            <a:endParaRPr lang="en-US" sz="1600" dirty="0"/>
          </a:p>
          <a:p>
            <a:pPr lvl="1"/>
            <a:r>
              <a:rPr lang="en-US" sz="2000" dirty="0"/>
              <a:t>This will allow to receive a trigger validation from an external system:</a:t>
            </a:r>
          </a:p>
          <a:p>
            <a:pPr lvl="2"/>
            <a:r>
              <a:rPr lang="en-US" sz="1600" dirty="0"/>
              <a:t>E.g.: PET Coincidence system.</a:t>
            </a:r>
          </a:p>
          <a:p>
            <a:pPr lvl="1"/>
            <a:endParaRPr lang="en-US" sz="2000" dirty="0"/>
          </a:p>
        </p:txBody>
      </p:sp>
      <p:grpSp>
        <p:nvGrpSpPr>
          <p:cNvPr id="10" name="Group 9">
            <a:extLst>
              <a:ext uri="{FF2B5EF4-FFF2-40B4-BE49-F238E27FC236}">
                <a16:creationId xmlns:a16="http://schemas.microsoft.com/office/drawing/2014/main" id="{47369AE2-FB8B-797E-2963-3749BFC578E0}"/>
              </a:ext>
            </a:extLst>
          </p:cNvPr>
          <p:cNvGrpSpPr/>
          <p:nvPr/>
        </p:nvGrpSpPr>
        <p:grpSpPr>
          <a:xfrm>
            <a:off x="1360552" y="4269763"/>
            <a:ext cx="5240958" cy="1079751"/>
            <a:chOff x="-256363" y="2797805"/>
            <a:chExt cx="5240958" cy="1079751"/>
          </a:xfrm>
        </p:grpSpPr>
        <p:cxnSp>
          <p:nvCxnSpPr>
            <p:cNvPr id="12" name="Straight Arrow Connector 11">
              <a:extLst>
                <a:ext uri="{FF2B5EF4-FFF2-40B4-BE49-F238E27FC236}">
                  <a16:creationId xmlns:a16="http://schemas.microsoft.com/office/drawing/2014/main" id="{CA1C6B71-CAEC-5751-436C-64B3437DED77}"/>
                </a:ext>
              </a:extLst>
            </p:cNvPr>
            <p:cNvCxnSpPr>
              <a:cxnSpLocks/>
            </p:cNvCxnSpPr>
            <p:nvPr/>
          </p:nvCxnSpPr>
          <p:spPr bwMode="auto">
            <a:xfrm>
              <a:off x="477250" y="3674326"/>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13" name="Content Placeholder 2">
              <a:extLst>
                <a:ext uri="{FF2B5EF4-FFF2-40B4-BE49-F238E27FC236}">
                  <a16:creationId xmlns:a16="http://schemas.microsoft.com/office/drawing/2014/main" id="{7EE183BA-5659-310B-E593-E0BC68FD13F0}"/>
                </a:ext>
              </a:extLst>
            </p:cNvPr>
            <p:cNvSpPr txBox="1">
              <a:spLocks/>
            </p:cNvSpPr>
            <p:nvPr/>
          </p:nvSpPr>
          <p:spPr bwMode="auto">
            <a:xfrm>
              <a:off x="-256363" y="3325907"/>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FastRise</a:t>
              </a:r>
              <a:r>
                <a:rPr lang="en-GB" sz="1600" b="0" kern="0" dirty="0">
                  <a:solidFill>
                    <a:schemeClr val="tx1"/>
                  </a:solidFill>
                </a:rPr>
                <a:t>&lt;4:0&gt;</a:t>
              </a:r>
            </a:p>
          </p:txBody>
        </p:sp>
        <p:sp>
          <p:nvSpPr>
            <p:cNvPr id="14" name="Rectángulo: esquinas redondeadas 27">
              <a:extLst>
                <a:ext uri="{FF2B5EF4-FFF2-40B4-BE49-F238E27FC236}">
                  <a16:creationId xmlns:a16="http://schemas.microsoft.com/office/drawing/2014/main" id="{1E36FC6A-71BB-95C3-5787-013E51025E6E}"/>
                </a:ext>
              </a:extLst>
            </p:cNvPr>
            <p:cNvSpPr/>
            <p:nvPr/>
          </p:nvSpPr>
          <p:spPr>
            <a:xfrm>
              <a:off x="1279530" y="2797805"/>
              <a:ext cx="3705065" cy="1079751"/>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5" name="Rectángulo: esquinas redondeadas 27">
              <a:extLst>
                <a:ext uri="{FF2B5EF4-FFF2-40B4-BE49-F238E27FC236}">
                  <a16:creationId xmlns:a16="http://schemas.microsoft.com/office/drawing/2014/main" id="{A30E3590-70F5-DC2B-8FE5-A25D5C8ECDDE}"/>
                </a:ext>
              </a:extLst>
            </p:cNvPr>
            <p:cNvSpPr/>
            <p:nvPr/>
          </p:nvSpPr>
          <p:spPr>
            <a:xfrm>
              <a:off x="1420501"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6" name="Rectángulo: esquinas redondeadas 27">
              <a:extLst>
                <a:ext uri="{FF2B5EF4-FFF2-40B4-BE49-F238E27FC236}">
                  <a16:creationId xmlns:a16="http://schemas.microsoft.com/office/drawing/2014/main" id="{0809875C-3AA3-5996-583E-EF304733A6F6}"/>
                </a:ext>
              </a:extLst>
            </p:cNvPr>
            <p:cNvSpPr/>
            <p:nvPr/>
          </p:nvSpPr>
          <p:spPr>
            <a:xfrm>
              <a:off x="2619332"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17" name="Rectángulo: esquinas redondeadas 27">
              <a:extLst>
                <a:ext uri="{FF2B5EF4-FFF2-40B4-BE49-F238E27FC236}">
                  <a16:creationId xmlns:a16="http://schemas.microsoft.com/office/drawing/2014/main" id="{A37D38FF-5F71-4834-1307-8240A67DB63E}"/>
                </a:ext>
              </a:extLst>
            </p:cNvPr>
            <p:cNvSpPr/>
            <p:nvPr/>
          </p:nvSpPr>
          <p:spPr>
            <a:xfrm>
              <a:off x="3818163"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18" name="Content Placeholder 2">
              <a:extLst>
                <a:ext uri="{FF2B5EF4-FFF2-40B4-BE49-F238E27FC236}">
                  <a16:creationId xmlns:a16="http://schemas.microsoft.com/office/drawing/2014/main" id="{0A17160F-7AB2-BB4F-20BB-CD5BBF23F9F4}"/>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solidFill>
                </a:rPr>
                <a:t>Hit Pipeline (Rise)</a:t>
              </a:r>
            </a:p>
          </p:txBody>
        </p:sp>
      </p:grpSp>
      <p:grpSp>
        <p:nvGrpSpPr>
          <p:cNvPr id="19" name="Group 18">
            <a:extLst>
              <a:ext uri="{FF2B5EF4-FFF2-40B4-BE49-F238E27FC236}">
                <a16:creationId xmlns:a16="http://schemas.microsoft.com/office/drawing/2014/main" id="{A54F2506-5556-90E6-CD6A-DC84297537DD}"/>
              </a:ext>
            </a:extLst>
          </p:cNvPr>
          <p:cNvGrpSpPr/>
          <p:nvPr/>
        </p:nvGrpSpPr>
        <p:grpSpPr>
          <a:xfrm>
            <a:off x="1360552" y="5544072"/>
            <a:ext cx="5240958" cy="1079751"/>
            <a:chOff x="-256363" y="2797805"/>
            <a:chExt cx="5240958" cy="1079751"/>
          </a:xfrm>
        </p:grpSpPr>
        <p:cxnSp>
          <p:nvCxnSpPr>
            <p:cNvPr id="21" name="Straight Arrow Connector 20">
              <a:extLst>
                <a:ext uri="{FF2B5EF4-FFF2-40B4-BE49-F238E27FC236}">
                  <a16:creationId xmlns:a16="http://schemas.microsoft.com/office/drawing/2014/main" id="{D15AB01D-9C23-A16F-EEF2-2E8B6B5B2B78}"/>
                </a:ext>
              </a:extLst>
            </p:cNvPr>
            <p:cNvCxnSpPr>
              <a:cxnSpLocks/>
            </p:cNvCxnSpPr>
            <p:nvPr/>
          </p:nvCxnSpPr>
          <p:spPr bwMode="auto">
            <a:xfrm>
              <a:off x="477250" y="3406700"/>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22" name="Content Placeholder 2">
              <a:extLst>
                <a:ext uri="{FF2B5EF4-FFF2-40B4-BE49-F238E27FC236}">
                  <a16:creationId xmlns:a16="http://schemas.microsoft.com/office/drawing/2014/main" id="{6DD4EF1D-51DC-ACA8-B56C-41299A20CE48}"/>
                </a:ext>
              </a:extLst>
            </p:cNvPr>
            <p:cNvSpPr txBox="1">
              <a:spLocks/>
            </p:cNvSpPr>
            <p:nvPr/>
          </p:nvSpPr>
          <p:spPr bwMode="auto">
            <a:xfrm>
              <a:off x="-256363" y="3058281"/>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FastFall</a:t>
              </a:r>
              <a:r>
                <a:rPr lang="en-GB" sz="1600" b="0" kern="0" dirty="0">
                  <a:solidFill>
                    <a:schemeClr val="tx1"/>
                  </a:solidFill>
                </a:rPr>
                <a:t>&lt;4:0&gt;</a:t>
              </a:r>
            </a:p>
          </p:txBody>
        </p:sp>
        <p:sp>
          <p:nvSpPr>
            <p:cNvPr id="24" name="Rectángulo: esquinas redondeadas 27">
              <a:extLst>
                <a:ext uri="{FF2B5EF4-FFF2-40B4-BE49-F238E27FC236}">
                  <a16:creationId xmlns:a16="http://schemas.microsoft.com/office/drawing/2014/main" id="{54E771F4-888D-6313-6B74-676A7AB0C8B7}"/>
                </a:ext>
              </a:extLst>
            </p:cNvPr>
            <p:cNvSpPr/>
            <p:nvPr/>
          </p:nvSpPr>
          <p:spPr>
            <a:xfrm>
              <a:off x="1279530" y="2797805"/>
              <a:ext cx="3705065" cy="1079751"/>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2" name="Rectángulo: esquinas redondeadas 27">
              <a:extLst>
                <a:ext uri="{FF2B5EF4-FFF2-40B4-BE49-F238E27FC236}">
                  <a16:creationId xmlns:a16="http://schemas.microsoft.com/office/drawing/2014/main" id="{A42FA9AC-CC43-3DBA-134F-64DDD8B691BD}"/>
                </a:ext>
              </a:extLst>
            </p:cNvPr>
            <p:cNvSpPr/>
            <p:nvPr/>
          </p:nvSpPr>
          <p:spPr>
            <a:xfrm>
              <a:off x="1420501"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3" name="Rectángulo: esquinas redondeadas 27">
              <a:extLst>
                <a:ext uri="{FF2B5EF4-FFF2-40B4-BE49-F238E27FC236}">
                  <a16:creationId xmlns:a16="http://schemas.microsoft.com/office/drawing/2014/main" id="{AA4D2A42-434A-D847-1D19-3C2C27C3AEEE}"/>
                </a:ext>
              </a:extLst>
            </p:cNvPr>
            <p:cNvSpPr/>
            <p:nvPr/>
          </p:nvSpPr>
          <p:spPr>
            <a:xfrm>
              <a:off x="2619332"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5" name="Rectángulo: esquinas redondeadas 27">
              <a:extLst>
                <a:ext uri="{FF2B5EF4-FFF2-40B4-BE49-F238E27FC236}">
                  <a16:creationId xmlns:a16="http://schemas.microsoft.com/office/drawing/2014/main" id="{F00DF99C-30AB-9104-7E4E-F854993A9D48}"/>
                </a:ext>
              </a:extLst>
            </p:cNvPr>
            <p:cNvSpPr/>
            <p:nvPr/>
          </p:nvSpPr>
          <p:spPr>
            <a:xfrm>
              <a:off x="3818163" y="3132415"/>
              <a:ext cx="984168" cy="593170"/>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6" name="Content Placeholder 2">
              <a:extLst>
                <a:ext uri="{FF2B5EF4-FFF2-40B4-BE49-F238E27FC236}">
                  <a16:creationId xmlns:a16="http://schemas.microsoft.com/office/drawing/2014/main" id="{7452F8FE-0557-3EF8-C51B-39AF60F3CB17}"/>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lumMod val="95000"/>
                    </a:schemeClr>
                  </a:solidFill>
                </a:rPr>
                <a:t>Hit Pipeline (Fall)</a:t>
              </a:r>
            </a:p>
          </p:txBody>
        </p:sp>
      </p:grpSp>
      <p:cxnSp>
        <p:nvCxnSpPr>
          <p:cNvPr id="44" name="Straight Arrow Connector 43">
            <a:extLst>
              <a:ext uri="{FF2B5EF4-FFF2-40B4-BE49-F238E27FC236}">
                <a16:creationId xmlns:a16="http://schemas.microsoft.com/office/drawing/2014/main" id="{4338A9C0-D2E6-1F6B-1DC0-B48597B4F741}"/>
              </a:ext>
            </a:extLst>
          </p:cNvPr>
          <p:cNvCxnSpPr>
            <a:cxnSpLocks/>
          </p:cNvCxnSpPr>
          <p:nvPr/>
        </p:nvCxnSpPr>
        <p:spPr bwMode="auto">
          <a:xfrm>
            <a:off x="715053" y="4567658"/>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45" name="Content Placeholder 2">
            <a:extLst>
              <a:ext uri="{FF2B5EF4-FFF2-40B4-BE49-F238E27FC236}">
                <a16:creationId xmlns:a16="http://schemas.microsoft.com/office/drawing/2014/main" id="{4B8F21D1-B4DD-146F-1C4F-E1F15679A0B8}"/>
              </a:ext>
            </a:extLst>
          </p:cNvPr>
          <p:cNvSpPr txBox="1">
            <a:spLocks/>
          </p:cNvSpPr>
          <p:nvPr/>
        </p:nvSpPr>
        <p:spPr bwMode="auto">
          <a:xfrm>
            <a:off x="-118835" y="4219239"/>
            <a:ext cx="181216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UFastRise</a:t>
            </a:r>
            <a:r>
              <a:rPr lang="en-GB" sz="1600" b="0" kern="0" dirty="0">
                <a:solidFill>
                  <a:schemeClr val="tx1"/>
                </a:solidFill>
              </a:rPr>
              <a:t>&lt;15:0&gt;</a:t>
            </a:r>
          </a:p>
        </p:txBody>
      </p:sp>
      <p:cxnSp>
        <p:nvCxnSpPr>
          <p:cNvPr id="46" name="Straight Arrow Connector 45">
            <a:extLst>
              <a:ext uri="{FF2B5EF4-FFF2-40B4-BE49-F238E27FC236}">
                <a16:creationId xmlns:a16="http://schemas.microsoft.com/office/drawing/2014/main" id="{7FF08723-13D1-80D4-5E62-D9A5B31B582B}"/>
              </a:ext>
            </a:extLst>
          </p:cNvPr>
          <p:cNvCxnSpPr>
            <a:cxnSpLocks/>
          </p:cNvCxnSpPr>
          <p:nvPr/>
        </p:nvCxnSpPr>
        <p:spPr bwMode="auto">
          <a:xfrm>
            <a:off x="2624973" y="4570312"/>
            <a:ext cx="263803" cy="1688"/>
          </a:xfrm>
          <a:prstGeom prst="straightConnector1">
            <a:avLst/>
          </a:prstGeom>
          <a:noFill/>
          <a:ln w="28575" cap="flat" cmpd="sng" algn="ctr">
            <a:solidFill>
              <a:schemeClr val="tx1"/>
            </a:solidFill>
            <a:prstDash val="solid"/>
            <a:round/>
            <a:headEnd type="none" w="med" len="med"/>
            <a:tailEnd type="triangle"/>
          </a:ln>
          <a:effectLst/>
        </p:spPr>
      </p:cxnSp>
      <p:sp>
        <p:nvSpPr>
          <p:cNvPr id="50" name="Rectángulo: esquinas redondeadas 27">
            <a:extLst>
              <a:ext uri="{FF2B5EF4-FFF2-40B4-BE49-F238E27FC236}">
                <a16:creationId xmlns:a16="http://schemas.microsoft.com/office/drawing/2014/main" id="{59357EA5-F0CB-BE26-7DBC-3BDB8A0663E0}"/>
              </a:ext>
            </a:extLst>
          </p:cNvPr>
          <p:cNvSpPr/>
          <p:nvPr/>
        </p:nvSpPr>
        <p:spPr>
          <a:xfrm>
            <a:off x="6873510" y="4279405"/>
            <a:ext cx="1055000"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Factory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3" name="Rectángulo: esquinas redondeadas 27">
            <a:extLst>
              <a:ext uri="{FF2B5EF4-FFF2-40B4-BE49-F238E27FC236}">
                <a16:creationId xmlns:a16="http://schemas.microsoft.com/office/drawing/2014/main" id="{CC70310B-7E13-BB19-F6C5-8CFF4F5C0A4E}"/>
              </a:ext>
            </a:extLst>
          </p:cNvPr>
          <p:cNvSpPr/>
          <p:nvPr/>
        </p:nvSpPr>
        <p:spPr>
          <a:xfrm>
            <a:off x="8278374" y="4279405"/>
            <a:ext cx="1143192"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Processor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4" name="Straight Arrow Connector 53">
            <a:extLst>
              <a:ext uri="{FF2B5EF4-FFF2-40B4-BE49-F238E27FC236}">
                <a16:creationId xmlns:a16="http://schemas.microsoft.com/office/drawing/2014/main" id="{CF550168-A8CA-EC54-ED0D-941A84A91DFF}"/>
              </a:ext>
            </a:extLst>
          </p:cNvPr>
          <p:cNvCxnSpPr>
            <a:cxnSpLocks/>
          </p:cNvCxnSpPr>
          <p:nvPr/>
        </p:nvCxnSpPr>
        <p:spPr bwMode="auto">
          <a:xfrm>
            <a:off x="6598730" y="489830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C5FC7F34-C3D5-711D-B8F6-87BEAE7DCD43}"/>
              </a:ext>
            </a:extLst>
          </p:cNvPr>
          <p:cNvCxnSpPr>
            <a:cxnSpLocks/>
          </p:cNvCxnSpPr>
          <p:nvPr/>
        </p:nvCxnSpPr>
        <p:spPr bwMode="auto">
          <a:xfrm>
            <a:off x="6617318" y="616582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148C4485-9DD6-78A3-A3F0-D1691670BEDE}"/>
              </a:ext>
            </a:extLst>
          </p:cNvPr>
          <p:cNvCxnSpPr>
            <a:cxnSpLocks/>
            <a:stCxn id="50" idx="3"/>
            <a:endCxn id="53" idx="1"/>
          </p:cNvCxnSpPr>
          <p:nvPr/>
        </p:nvCxnSpPr>
        <p:spPr bwMode="auto">
          <a:xfrm>
            <a:off x="7928510" y="5451614"/>
            <a:ext cx="349864" cy="0"/>
          </a:xfrm>
          <a:prstGeom prst="straightConnector1">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F6782100-ABD2-6D01-0359-217609FE050E}"/>
              </a:ext>
            </a:extLst>
          </p:cNvPr>
          <p:cNvSpPr/>
          <p:nvPr/>
        </p:nvSpPr>
        <p:spPr>
          <a:xfrm>
            <a:off x="9861369" y="4287486"/>
            <a:ext cx="1143192" cy="125658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2" name="Straight Arrow Connector 61">
            <a:extLst>
              <a:ext uri="{FF2B5EF4-FFF2-40B4-BE49-F238E27FC236}">
                <a16:creationId xmlns:a16="http://schemas.microsoft.com/office/drawing/2014/main" id="{959FB461-48F7-F687-971C-960B31CC9AA4}"/>
              </a:ext>
            </a:extLst>
          </p:cNvPr>
          <p:cNvCxnSpPr>
            <a:cxnSpLocks/>
            <a:endCxn id="59" idx="1"/>
          </p:cNvCxnSpPr>
          <p:nvPr/>
        </p:nvCxnSpPr>
        <p:spPr bwMode="auto">
          <a:xfrm>
            <a:off x="9421566" y="4915779"/>
            <a:ext cx="439803" cy="0"/>
          </a:xfrm>
          <a:prstGeom prst="straightConnector1">
            <a:avLst/>
          </a:prstGeom>
          <a:noFill/>
          <a:ln w="28575"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1CD400A5-1B89-BA9A-5371-FD11BDE3EAE4}"/>
              </a:ext>
            </a:extLst>
          </p:cNvPr>
          <p:cNvCxnSpPr>
            <a:cxnSpLocks/>
          </p:cNvCxnSpPr>
          <p:nvPr/>
        </p:nvCxnSpPr>
        <p:spPr bwMode="auto">
          <a:xfrm>
            <a:off x="11004561" y="4898304"/>
            <a:ext cx="439803" cy="0"/>
          </a:xfrm>
          <a:prstGeom prst="straightConnector1">
            <a:avLst/>
          </a:prstGeom>
          <a:noFill/>
          <a:ln w="28575" cap="flat" cmpd="sng" algn="ctr">
            <a:solidFill>
              <a:schemeClr val="tx1"/>
            </a:solidFill>
            <a:prstDash val="solid"/>
            <a:round/>
            <a:headEnd type="none" w="med" len="med"/>
            <a:tailEnd type="triangle"/>
          </a:ln>
          <a:effectLst/>
        </p:spPr>
      </p:cxnSp>
      <p:sp>
        <p:nvSpPr>
          <p:cNvPr id="64" name="Content Placeholder 2">
            <a:extLst>
              <a:ext uri="{FF2B5EF4-FFF2-40B4-BE49-F238E27FC236}">
                <a16:creationId xmlns:a16="http://schemas.microsoft.com/office/drawing/2014/main" id="{ADAC5E7B-97F0-6E6A-05C7-B056515E3E13}"/>
              </a:ext>
            </a:extLst>
          </p:cNvPr>
          <p:cNvSpPr txBox="1">
            <a:spLocks/>
          </p:cNvSpPr>
          <p:nvPr/>
        </p:nvSpPr>
        <p:spPr bwMode="auto">
          <a:xfrm>
            <a:off x="11031099" y="4347900"/>
            <a:ext cx="1084531" cy="3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To Arbiter…</a:t>
            </a:r>
          </a:p>
        </p:txBody>
      </p:sp>
      <p:sp>
        <p:nvSpPr>
          <p:cNvPr id="65" name="Content Placeholder 2">
            <a:extLst>
              <a:ext uri="{FF2B5EF4-FFF2-40B4-BE49-F238E27FC236}">
                <a16:creationId xmlns:a16="http://schemas.microsoft.com/office/drawing/2014/main" id="{78461970-3571-409D-BDAD-1E296824AED5}"/>
              </a:ext>
            </a:extLst>
          </p:cNvPr>
          <p:cNvSpPr txBox="1">
            <a:spLocks/>
          </p:cNvSpPr>
          <p:nvPr/>
        </p:nvSpPr>
        <p:spPr bwMode="auto">
          <a:xfrm>
            <a:off x="2083698" y="3852599"/>
            <a:ext cx="144580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UFRise</a:t>
            </a:r>
            <a:r>
              <a:rPr lang="en-GB" sz="1600" b="0" kern="0" dirty="0">
                <a:solidFill>
                  <a:schemeClr val="tx1"/>
                </a:solidFill>
              </a:rPr>
              <a:t>&lt;4:0&gt;</a:t>
            </a:r>
          </a:p>
        </p:txBody>
      </p:sp>
      <p:sp>
        <p:nvSpPr>
          <p:cNvPr id="66" name="Rectángulo: esquinas redondeadas 27">
            <a:extLst>
              <a:ext uri="{FF2B5EF4-FFF2-40B4-BE49-F238E27FC236}">
                <a16:creationId xmlns:a16="http://schemas.microsoft.com/office/drawing/2014/main" id="{7444879B-C67F-BDF4-C0D8-37D08A7D8820}"/>
              </a:ext>
            </a:extLst>
          </p:cNvPr>
          <p:cNvSpPr/>
          <p:nvPr/>
        </p:nvSpPr>
        <p:spPr>
          <a:xfrm>
            <a:off x="1512873" y="4156628"/>
            <a:ext cx="1112100" cy="593170"/>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err="1">
                <a:solidFill>
                  <a:schemeClr val="bg1"/>
                </a:solidFill>
                <a:latin typeface="Calibri" panose="020F0502020204030204"/>
              </a:rPr>
              <a:t>Debubble</a:t>
            </a:r>
            <a:r>
              <a:rPr lang="en-GB" sz="1600" b="0" kern="0" dirty="0">
                <a:solidFill>
                  <a:schemeClr val="bg1"/>
                </a:solidFill>
                <a:latin typeface="Calibri" panose="020F0502020204030204"/>
              </a:rPr>
              <a:t> &amp; Encode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7789697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25</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2961175"/>
          </a:xfrm>
        </p:spPr>
        <p:txBody>
          <a:bodyPr>
            <a:normAutofit/>
          </a:bodyPr>
          <a:lstStyle/>
          <a:p>
            <a:r>
              <a:rPr lang="en-US" sz="2400" dirty="0"/>
              <a:t>Pulse Factory:</a:t>
            </a:r>
          </a:p>
          <a:p>
            <a:pPr lvl="1"/>
            <a:r>
              <a:rPr lang="en-US" sz="2000" dirty="0"/>
              <a:t>Collects rising &amp; falling edge counters and joins them </a:t>
            </a:r>
            <a:r>
              <a:rPr lang="en-US" sz="2000" u="sng" dirty="0"/>
              <a:t>appropriately</a:t>
            </a:r>
            <a:r>
              <a:rPr lang="en-US" sz="2000" dirty="0"/>
              <a:t> in a single packet.</a:t>
            </a:r>
          </a:p>
          <a:p>
            <a:pPr lvl="2"/>
            <a:r>
              <a:rPr lang="en-US" sz="1600" dirty="0"/>
              <a:t>An FSM keeps track of the collected edges.</a:t>
            </a:r>
          </a:p>
          <a:p>
            <a:pPr lvl="1"/>
            <a:r>
              <a:rPr lang="en-US" sz="2000" dirty="0"/>
              <a:t>Filters pulses not validated by an external trigger (optional).</a:t>
            </a:r>
          </a:p>
          <a:p>
            <a:pPr lvl="1"/>
            <a:r>
              <a:rPr lang="en-US" sz="2000" dirty="0"/>
              <a:t>Discards malformed pulses (2 consecutive rising or falling edges).</a:t>
            </a:r>
          </a:p>
        </p:txBody>
      </p:sp>
      <p:pic>
        <p:nvPicPr>
          <p:cNvPr id="67" name="Picture 66">
            <a:extLst>
              <a:ext uri="{FF2B5EF4-FFF2-40B4-BE49-F238E27FC236}">
                <a16:creationId xmlns:a16="http://schemas.microsoft.com/office/drawing/2014/main" id="{032F7C91-E7C8-6BFB-3EBE-829DD3A22ABF}"/>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68" name="Group 67">
            <a:extLst>
              <a:ext uri="{FF2B5EF4-FFF2-40B4-BE49-F238E27FC236}">
                <a16:creationId xmlns:a16="http://schemas.microsoft.com/office/drawing/2014/main" id="{B7CA46E3-50A8-DD89-3C58-DA0EA611AB41}"/>
              </a:ext>
            </a:extLst>
          </p:cNvPr>
          <p:cNvGrpSpPr/>
          <p:nvPr/>
        </p:nvGrpSpPr>
        <p:grpSpPr>
          <a:xfrm>
            <a:off x="1360552" y="4269763"/>
            <a:ext cx="5240958" cy="1079751"/>
            <a:chOff x="-256363" y="2797805"/>
            <a:chExt cx="5240958" cy="1079751"/>
          </a:xfrm>
        </p:grpSpPr>
        <p:cxnSp>
          <p:nvCxnSpPr>
            <p:cNvPr id="69" name="Straight Arrow Connector 68">
              <a:extLst>
                <a:ext uri="{FF2B5EF4-FFF2-40B4-BE49-F238E27FC236}">
                  <a16:creationId xmlns:a16="http://schemas.microsoft.com/office/drawing/2014/main" id="{185C26FD-B130-D3E4-D1B6-15F645B12B1A}"/>
                </a:ext>
              </a:extLst>
            </p:cNvPr>
            <p:cNvCxnSpPr>
              <a:cxnSpLocks/>
            </p:cNvCxnSpPr>
            <p:nvPr/>
          </p:nvCxnSpPr>
          <p:spPr bwMode="auto">
            <a:xfrm>
              <a:off x="477250" y="3674326"/>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70" name="Content Placeholder 2">
              <a:extLst>
                <a:ext uri="{FF2B5EF4-FFF2-40B4-BE49-F238E27FC236}">
                  <a16:creationId xmlns:a16="http://schemas.microsoft.com/office/drawing/2014/main" id="{873737C9-88D1-C427-BF01-B24887E7E782}"/>
                </a:ext>
              </a:extLst>
            </p:cNvPr>
            <p:cNvSpPr txBox="1">
              <a:spLocks/>
            </p:cNvSpPr>
            <p:nvPr/>
          </p:nvSpPr>
          <p:spPr bwMode="auto">
            <a:xfrm>
              <a:off x="-256363" y="3325907"/>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FastRise</a:t>
              </a:r>
              <a:r>
                <a:rPr lang="en-GB" sz="1600" b="0" kern="0" dirty="0">
                  <a:solidFill>
                    <a:schemeClr val="tx1"/>
                  </a:solidFill>
                </a:rPr>
                <a:t>&lt;4:0&gt;</a:t>
              </a:r>
            </a:p>
          </p:txBody>
        </p:sp>
        <p:sp>
          <p:nvSpPr>
            <p:cNvPr id="71" name="Rectángulo: esquinas redondeadas 27">
              <a:extLst>
                <a:ext uri="{FF2B5EF4-FFF2-40B4-BE49-F238E27FC236}">
                  <a16:creationId xmlns:a16="http://schemas.microsoft.com/office/drawing/2014/main" id="{A96AE43E-1E61-E8EC-9CEA-09AD7FD64ACF}"/>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72" name="Rectángulo: esquinas redondeadas 27">
              <a:extLst>
                <a:ext uri="{FF2B5EF4-FFF2-40B4-BE49-F238E27FC236}">
                  <a16:creationId xmlns:a16="http://schemas.microsoft.com/office/drawing/2014/main" id="{DD65BE23-1113-64A3-DB4E-DD4DF84B81CA}"/>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73" name="Rectángulo: esquinas redondeadas 27">
              <a:extLst>
                <a:ext uri="{FF2B5EF4-FFF2-40B4-BE49-F238E27FC236}">
                  <a16:creationId xmlns:a16="http://schemas.microsoft.com/office/drawing/2014/main" id="{85EB3DD3-6076-8CA6-A0DE-6925D4DFBAC1}"/>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74" name="Rectángulo: esquinas redondeadas 27">
              <a:extLst>
                <a:ext uri="{FF2B5EF4-FFF2-40B4-BE49-F238E27FC236}">
                  <a16:creationId xmlns:a16="http://schemas.microsoft.com/office/drawing/2014/main" id="{F5467A63-28B8-3007-EE93-ED6CBD677C3D}"/>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75" name="Content Placeholder 2">
              <a:extLst>
                <a:ext uri="{FF2B5EF4-FFF2-40B4-BE49-F238E27FC236}">
                  <a16:creationId xmlns:a16="http://schemas.microsoft.com/office/drawing/2014/main" id="{222B7889-80F2-33E3-565C-7610DD26844E}"/>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solidFill>
                </a:rPr>
                <a:t>Hit Pipeline (Rise)</a:t>
              </a:r>
            </a:p>
          </p:txBody>
        </p:sp>
      </p:grpSp>
      <p:grpSp>
        <p:nvGrpSpPr>
          <p:cNvPr id="76" name="Group 75">
            <a:extLst>
              <a:ext uri="{FF2B5EF4-FFF2-40B4-BE49-F238E27FC236}">
                <a16:creationId xmlns:a16="http://schemas.microsoft.com/office/drawing/2014/main" id="{15A4FD10-FC36-E090-0645-0B98F750AD13}"/>
              </a:ext>
            </a:extLst>
          </p:cNvPr>
          <p:cNvGrpSpPr/>
          <p:nvPr/>
        </p:nvGrpSpPr>
        <p:grpSpPr>
          <a:xfrm>
            <a:off x="1360552" y="5544072"/>
            <a:ext cx="5240958" cy="1079751"/>
            <a:chOff x="-256363" y="2797805"/>
            <a:chExt cx="5240958" cy="1079751"/>
          </a:xfrm>
        </p:grpSpPr>
        <p:cxnSp>
          <p:nvCxnSpPr>
            <p:cNvPr id="77" name="Straight Arrow Connector 76">
              <a:extLst>
                <a:ext uri="{FF2B5EF4-FFF2-40B4-BE49-F238E27FC236}">
                  <a16:creationId xmlns:a16="http://schemas.microsoft.com/office/drawing/2014/main" id="{4DA9DED7-A39C-6DE3-0EFC-95D35F55499E}"/>
                </a:ext>
              </a:extLst>
            </p:cNvPr>
            <p:cNvCxnSpPr>
              <a:cxnSpLocks/>
            </p:cNvCxnSpPr>
            <p:nvPr/>
          </p:nvCxnSpPr>
          <p:spPr bwMode="auto">
            <a:xfrm>
              <a:off x="477250" y="3406700"/>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78" name="Content Placeholder 2">
              <a:extLst>
                <a:ext uri="{FF2B5EF4-FFF2-40B4-BE49-F238E27FC236}">
                  <a16:creationId xmlns:a16="http://schemas.microsoft.com/office/drawing/2014/main" id="{D1AB5EED-9223-37D8-8CE7-6C8147063ECC}"/>
                </a:ext>
              </a:extLst>
            </p:cNvPr>
            <p:cNvSpPr txBox="1">
              <a:spLocks/>
            </p:cNvSpPr>
            <p:nvPr/>
          </p:nvSpPr>
          <p:spPr bwMode="auto">
            <a:xfrm>
              <a:off x="-256363" y="3058281"/>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FastFall</a:t>
              </a:r>
              <a:r>
                <a:rPr lang="en-GB" sz="1600" b="0" kern="0" dirty="0">
                  <a:solidFill>
                    <a:schemeClr val="tx1"/>
                  </a:solidFill>
                </a:rPr>
                <a:t>&lt;4:0&gt;</a:t>
              </a:r>
            </a:p>
          </p:txBody>
        </p:sp>
        <p:sp>
          <p:nvSpPr>
            <p:cNvPr id="79" name="Rectángulo: esquinas redondeadas 27">
              <a:extLst>
                <a:ext uri="{FF2B5EF4-FFF2-40B4-BE49-F238E27FC236}">
                  <a16:creationId xmlns:a16="http://schemas.microsoft.com/office/drawing/2014/main" id="{C1396BE7-A588-6AA3-4B05-3BBE3CAE49AC}"/>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0" name="Rectángulo: esquinas redondeadas 27">
              <a:extLst>
                <a:ext uri="{FF2B5EF4-FFF2-40B4-BE49-F238E27FC236}">
                  <a16:creationId xmlns:a16="http://schemas.microsoft.com/office/drawing/2014/main" id="{5BA75A44-D62A-6A00-716E-A50386DA8EFD}"/>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81" name="Rectángulo: esquinas redondeadas 27">
              <a:extLst>
                <a:ext uri="{FF2B5EF4-FFF2-40B4-BE49-F238E27FC236}">
                  <a16:creationId xmlns:a16="http://schemas.microsoft.com/office/drawing/2014/main" id="{5B1C6BB7-4205-C23B-F22E-CDCF7BBA6E74}"/>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82" name="Rectángulo: esquinas redondeadas 27">
              <a:extLst>
                <a:ext uri="{FF2B5EF4-FFF2-40B4-BE49-F238E27FC236}">
                  <a16:creationId xmlns:a16="http://schemas.microsoft.com/office/drawing/2014/main" id="{44833342-A13A-E620-F60A-56CE96ADAFC1}"/>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83" name="Content Placeholder 2">
              <a:extLst>
                <a:ext uri="{FF2B5EF4-FFF2-40B4-BE49-F238E27FC236}">
                  <a16:creationId xmlns:a16="http://schemas.microsoft.com/office/drawing/2014/main" id="{8E336459-17F4-C65A-6E3F-641C2428D25F}"/>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lumMod val="95000"/>
                    </a:schemeClr>
                  </a:solidFill>
                </a:rPr>
                <a:t>Hit Pipeline (Fall)</a:t>
              </a:r>
            </a:p>
          </p:txBody>
        </p:sp>
      </p:grpSp>
      <p:cxnSp>
        <p:nvCxnSpPr>
          <p:cNvPr id="85" name="Straight Arrow Connector 84">
            <a:extLst>
              <a:ext uri="{FF2B5EF4-FFF2-40B4-BE49-F238E27FC236}">
                <a16:creationId xmlns:a16="http://schemas.microsoft.com/office/drawing/2014/main" id="{F172E685-ED53-FE61-0714-804AF83DB59F}"/>
              </a:ext>
            </a:extLst>
          </p:cNvPr>
          <p:cNvCxnSpPr>
            <a:cxnSpLocks/>
          </p:cNvCxnSpPr>
          <p:nvPr/>
        </p:nvCxnSpPr>
        <p:spPr bwMode="auto">
          <a:xfrm>
            <a:off x="715053" y="4567658"/>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86" name="Content Placeholder 2">
            <a:extLst>
              <a:ext uri="{FF2B5EF4-FFF2-40B4-BE49-F238E27FC236}">
                <a16:creationId xmlns:a16="http://schemas.microsoft.com/office/drawing/2014/main" id="{D149AF74-AEE4-7665-6686-4F408CA1E3B8}"/>
              </a:ext>
            </a:extLst>
          </p:cNvPr>
          <p:cNvSpPr txBox="1">
            <a:spLocks/>
          </p:cNvSpPr>
          <p:nvPr/>
        </p:nvSpPr>
        <p:spPr bwMode="auto">
          <a:xfrm>
            <a:off x="-118835" y="4219239"/>
            <a:ext cx="181216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UFastRise</a:t>
            </a:r>
            <a:r>
              <a:rPr lang="en-GB" sz="1600" b="0" kern="0" dirty="0">
                <a:solidFill>
                  <a:schemeClr val="tx1"/>
                </a:solidFill>
              </a:rPr>
              <a:t>&lt;15:0&gt;</a:t>
            </a:r>
          </a:p>
        </p:txBody>
      </p:sp>
      <p:cxnSp>
        <p:nvCxnSpPr>
          <p:cNvPr id="87" name="Straight Arrow Connector 86">
            <a:extLst>
              <a:ext uri="{FF2B5EF4-FFF2-40B4-BE49-F238E27FC236}">
                <a16:creationId xmlns:a16="http://schemas.microsoft.com/office/drawing/2014/main" id="{E5C2892D-DA9D-A77F-2EE5-2B5A4260C7EE}"/>
              </a:ext>
            </a:extLst>
          </p:cNvPr>
          <p:cNvCxnSpPr>
            <a:cxnSpLocks/>
          </p:cNvCxnSpPr>
          <p:nvPr/>
        </p:nvCxnSpPr>
        <p:spPr bwMode="auto">
          <a:xfrm>
            <a:off x="2624973" y="4570312"/>
            <a:ext cx="263803" cy="1688"/>
          </a:xfrm>
          <a:prstGeom prst="straightConnector1">
            <a:avLst/>
          </a:prstGeom>
          <a:noFill/>
          <a:ln w="28575" cap="flat" cmpd="sng" algn="ctr">
            <a:solidFill>
              <a:schemeClr val="tx1"/>
            </a:solidFill>
            <a:prstDash val="solid"/>
            <a:round/>
            <a:headEnd type="none" w="med" len="med"/>
            <a:tailEnd type="triangle"/>
          </a:ln>
          <a:effectLst/>
        </p:spPr>
      </p:cxnSp>
      <p:sp>
        <p:nvSpPr>
          <p:cNvPr id="88" name="Rectángulo: esquinas redondeadas 27">
            <a:extLst>
              <a:ext uri="{FF2B5EF4-FFF2-40B4-BE49-F238E27FC236}">
                <a16:creationId xmlns:a16="http://schemas.microsoft.com/office/drawing/2014/main" id="{54F2E662-A9A7-9F86-B446-ED0733BD0AC5}"/>
              </a:ext>
            </a:extLst>
          </p:cNvPr>
          <p:cNvSpPr/>
          <p:nvPr/>
        </p:nvSpPr>
        <p:spPr>
          <a:xfrm>
            <a:off x="6873510" y="4279405"/>
            <a:ext cx="1055000" cy="2344417"/>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Factory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9" name="Rectángulo: esquinas redondeadas 27">
            <a:extLst>
              <a:ext uri="{FF2B5EF4-FFF2-40B4-BE49-F238E27FC236}">
                <a16:creationId xmlns:a16="http://schemas.microsoft.com/office/drawing/2014/main" id="{F77FFBAC-36F2-4E41-DBC3-EED79C6D34B1}"/>
              </a:ext>
            </a:extLst>
          </p:cNvPr>
          <p:cNvSpPr/>
          <p:nvPr/>
        </p:nvSpPr>
        <p:spPr>
          <a:xfrm>
            <a:off x="8278374" y="4279405"/>
            <a:ext cx="1143192"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Processor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90" name="Straight Arrow Connector 89">
            <a:extLst>
              <a:ext uri="{FF2B5EF4-FFF2-40B4-BE49-F238E27FC236}">
                <a16:creationId xmlns:a16="http://schemas.microsoft.com/office/drawing/2014/main" id="{7BB5B084-8A3D-E4F9-154D-7AB8B9074872}"/>
              </a:ext>
            </a:extLst>
          </p:cNvPr>
          <p:cNvCxnSpPr>
            <a:cxnSpLocks/>
          </p:cNvCxnSpPr>
          <p:nvPr/>
        </p:nvCxnSpPr>
        <p:spPr bwMode="auto">
          <a:xfrm>
            <a:off x="6598730" y="489830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91" name="Straight Arrow Connector 90">
            <a:extLst>
              <a:ext uri="{FF2B5EF4-FFF2-40B4-BE49-F238E27FC236}">
                <a16:creationId xmlns:a16="http://schemas.microsoft.com/office/drawing/2014/main" id="{65C3437B-8036-302E-0E80-5A7C352E9479}"/>
              </a:ext>
            </a:extLst>
          </p:cNvPr>
          <p:cNvCxnSpPr>
            <a:cxnSpLocks/>
          </p:cNvCxnSpPr>
          <p:nvPr/>
        </p:nvCxnSpPr>
        <p:spPr bwMode="auto">
          <a:xfrm>
            <a:off x="6617318" y="616582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92" name="Straight Arrow Connector 91">
            <a:extLst>
              <a:ext uri="{FF2B5EF4-FFF2-40B4-BE49-F238E27FC236}">
                <a16:creationId xmlns:a16="http://schemas.microsoft.com/office/drawing/2014/main" id="{11D2DE53-0AB7-8E9D-588E-B153C5887EDA}"/>
              </a:ext>
            </a:extLst>
          </p:cNvPr>
          <p:cNvCxnSpPr>
            <a:cxnSpLocks/>
            <a:stCxn id="88" idx="3"/>
            <a:endCxn id="89" idx="1"/>
          </p:cNvCxnSpPr>
          <p:nvPr/>
        </p:nvCxnSpPr>
        <p:spPr bwMode="auto">
          <a:xfrm>
            <a:off x="7928510" y="5451614"/>
            <a:ext cx="349864" cy="0"/>
          </a:xfrm>
          <a:prstGeom prst="straightConnector1">
            <a:avLst/>
          </a:prstGeom>
          <a:noFill/>
          <a:ln w="28575" cap="flat" cmpd="sng" algn="ctr">
            <a:solidFill>
              <a:schemeClr val="tx1"/>
            </a:solidFill>
            <a:prstDash val="solid"/>
            <a:round/>
            <a:headEnd type="none" w="med" len="med"/>
            <a:tailEnd type="triangle"/>
          </a:ln>
          <a:effectLst/>
        </p:spPr>
      </p:cxnSp>
      <p:sp>
        <p:nvSpPr>
          <p:cNvPr id="93" name="Rectángulo: esquinas redondeadas 27">
            <a:extLst>
              <a:ext uri="{FF2B5EF4-FFF2-40B4-BE49-F238E27FC236}">
                <a16:creationId xmlns:a16="http://schemas.microsoft.com/office/drawing/2014/main" id="{F2E92118-A446-8723-9098-46CE985AEA8F}"/>
              </a:ext>
            </a:extLst>
          </p:cNvPr>
          <p:cNvSpPr/>
          <p:nvPr/>
        </p:nvSpPr>
        <p:spPr>
          <a:xfrm>
            <a:off x="9861369" y="4287486"/>
            <a:ext cx="1143192" cy="125658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94" name="Straight Arrow Connector 93">
            <a:extLst>
              <a:ext uri="{FF2B5EF4-FFF2-40B4-BE49-F238E27FC236}">
                <a16:creationId xmlns:a16="http://schemas.microsoft.com/office/drawing/2014/main" id="{7E32A89D-DBC0-4715-E9CE-6B84A27620BE}"/>
              </a:ext>
            </a:extLst>
          </p:cNvPr>
          <p:cNvCxnSpPr>
            <a:cxnSpLocks/>
            <a:endCxn id="93" idx="1"/>
          </p:cNvCxnSpPr>
          <p:nvPr/>
        </p:nvCxnSpPr>
        <p:spPr bwMode="auto">
          <a:xfrm>
            <a:off x="9421566" y="4915779"/>
            <a:ext cx="439803" cy="0"/>
          </a:xfrm>
          <a:prstGeom prst="straightConnector1">
            <a:avLst/>
          </a:prstGeom>
          <a:noFill/>
          <a:ln w="28575" cap="flat" cmpd="sng" algn="ctr">
            <a:solidFill>
              <a:schemeClr val="tx1"/>
            </a:solidFill>
            <a:prstDash val="solid"/>
            <a:round/>
            <a:headEnd type="none" w="med" len="med"/>
            <a:tailEnd type="triangle"/>
          </a:ln>
          <a:effectLst/>
        </p:spPr>
      </p:cxnSp>
      <p:cxnSp>
        <p:nvCxnSpPr>
          <p:cNvPr id="95" name="Straight Arrow Connector 94">
            <a:extLst>
              <a:ext uri="{FF2B5EF4-FFF2-40B4-BE49-F238E27FC236}">
                <a16:creationId xmlns:a16="http://schemas.microsoft.com/office/drawing/2014/main" id="{6882F63D-FFAC-5967-89D3-E37397A0B68B}"/>
              </a:ext>
            </a:extLst>
          </p:cNvPr>
          <p:cNvCxnSpPr>
            <a:cxnSpLocks/>
          </p:cNvCxnSpPr>
          <p:nvPr/>
        </p:nvCxnSpPr>
        <p:spPr bwMode="auto">
          <a:xfrm>
            <a:off x="11004561" y="4898304"/>
            <a:ext cx="439803" cy="0"/>
          </a:xfrm>
          <a:prstGeom prst="straightConnector1">
            <a:avLst/>
          </a:prstGeom>
          <a:noFill/>
          <a:ln w="28575" cap="flat" cmpd="sng" algn="ctr">
            <a:solidFill>
              <a:schemeClr val="tx1"/>
            </a:solidFill>
            <a:prstDash val="solid"/>
            <a:round/>
            <a:headEnd type="none" w="med" len="med"/>
            <a:tailEnd type="triangle"/>
          </a:ln>
          <a:effectLst/>
        </p:spPr>
      </p:cxnSp>
      <p:sp>
        <p:nvSpPr>
          <p:cNvPr id="96" name="Content Placeholder 2">
            <a:extLst>
              <a:ext uri="{FF2B5EF4-FFF2-40B4-BE49-F238E27FC236}">
                <a16:creationId xmlns:a16="http://schemas.microsoft.com/office/drawing/2014/main" id="{6B8F85FB-047D-0A68-DD9E-0221EFCCF0D5}"/>
              </a:ext>
            </a:extLst>
          </p:cNvPr>
          <p:cNvSpPr txBox="1">
            <a:spLocks/>
          </p:cNvSpPr>
          <p:nvPr/>
        </p:nvSpPr>
        <p:spPr bwMode="auto">
          <a:xfrm>
            <a:off x="11031099" y="4347900"/>
            <a:ext cx="1084531" cy="3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To Arbiter…</a:t>
            </a:r>
          </a:p>
        </p:txBody>
      </p:sp>
      <p:sp>
        <p:nvSpPr>
          <p:cNvPr id="97" name="Content Placeholder 2">
            <a:extLst>
              <a:ext uri="{FF2B5EF4-FFF2-40B4-BE49-F238E27FC236}">
                <a16:creationId xmlns:a16="http://schemas.microsoft.com/office/drawing/2014/main" id="{AFE02C75-A8C5-68AC-9C1E-19CCA2957E65}"/>
              </a:ext>
            </a:extLst>
          </p:cNvPr>
          <p:cNvSpPr txBox="1">
            <a:spLocks/>
          </p:cNvSpPr>
          <p:nvPr/>
        </p:nvSpPr>
        <p:spPr bwMode="auto">
          <a:xfrm>
            <a:off x="2083698" y="3852599"/>
            <a:ext cx="144580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UFRise</a:t>
            </a:r>
            <a:r>
              <a:rPr lang="en-GB" sz="1600" b="0" kern="0" dirty="0">
                <a:solidFill>
                  <a:schemeClr val="tx1"/>
                </a:solidFill>
              </a:rPr>
              <a:t>&lt;4:0&gt;</a:t>
            </a:r>
          </a:p>
        </p:txBody>
      </p:sp>
      <p:sp>
        <p:nvSpPr>
          <p:cNvPr id="98" name="Rectángulo: esquinas redondeadas 27">
            <a:extLst>
              <a:ext uri="{FF2B5EF4-FFF2-40B4-BE49-F238E27FC236}">
                <a16:creationId xmlns:a16="http://schemas.microsoft.com/office/drawing/2014/main" id="{96233FE9-2271-FA42-B673-A4909EB2625E}"/>
              </a:ext>
            </a:extLst>
          </p:cNvPr>
          <p:cNvSpPr/>
          <p:nvPr/>
        </p:nvSpPr>
        <p:spPr>
          <a:xfrm>
            <a:off x="1512873" y="4156628"/>
            <a:ext cx="1112100" cy="593170"/>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err="1">
                <a:solidFill>
                  <a:schemeClr val="bg1"/>
                </a:solidFill>
                <a:latin typeface="Calibri" panose="020F0502020204030204"/>
              </a:rPr>
              <a:t>Debubble</a:t>
            </a:r>
            <a:r>
              <a:rPr lang="en-GB" sz="1600" b="0" kern="0" dirty="0">
                <a:solidFill>
                  <a:schemeClr val="bg1"/>
                </a:solidFill>
                <a:latin typeface="Calibri" panose="020F0502020204030204"/>
              </a:rPr>
              <a:t> &amp; Encode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3011220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26</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2961175"/>
          </a:xfrm>
        </p:spPr>
        <p:txBody>
          <a:bodyPr>
            <a:normAutofit/>
          </a:bodyPr>
          <a:lstStyle/>
          <a:p>
            <a:r>
              <a:rPr lang="en-US" sz="2400" dirty="0"/>
              <a:t>Pulse Processor:</a:t>
            </a:r>
          </a:p>
          <a:p>
            <a:pPr lvl="1"/>
            <a:r>
              <a:rPr lang="en-US" sz="2000" dirty="0"/>
              <a:t>Performs data encoding:</a:t>
            </a:r>
          </a:p>
          <a:p>
            <a:pPr lvl="2"/>
            <a:r>
              <a:rPr lang="en-US" sz="1600" dirty="0"/>
              <a:t>Rising Edge counters: </a:t>
            </a:r>
            <a:r>
              <a:rPr lang="en-US" sz="1600" dirty="0" err="1"/>
              <a:t>UltraFastRise</a:t>
            </a:r>
            <a:r>
              <a:rPr lang="en-US" sz="1600" dirty="0"/>
              <a:t>, </a:t>
            </a:r>
            <a:r>
              <a:rPr lang="en-US" sz="1600" dirty="0" err="1"/>
              <a:t>FastRise</a:t>
            </a:r>
            <a:r>
              <a:rPr lang="en-US" sz="1600" dirty="0"/>
              <a:t>, </a:t>
            </a:r>
            <a:r>
              <a:rPr lang="en-US" sz="1600" dirty="0" err="1"/>
              <a:t>CoarseRise</a:t>
            </a:r>
            <a:r>
              <a:rPr lang="en-US" sz="1600" dirty="0"/>
              <a:t> </a:t>
            </a:r>
            <a:r>
              <a:rPr lang="en-US" sz="1600" dirty="0">
                <a:sym typeface="Wingdings" panose="05000000000000000000" pitchFamily="2" charset="2"/>
              </a:rPr>
              <a:t> Timestamp</a:t>
            </a:r>
          </a:p>
          <a:p>
            <a:pPr lvl="2"/>
            <a:r>
              <a:rPr lang="en-US" sz="1600" dirty="0">
                <a:sym typeface="Wingdings" panose="05000000000000000000" pitchFamily="2" charset="2"/>
              </a:rPr>
              <a:t>Rising &amp; Falling Edge counters: </a:t>
            </a:r>
            <a:r>
              <a:rPr lang="en-US" sz="1600" dirty="0" err="1">
                <a:sym typeface="Wingdings" panose="05000000000000000000" pitchFamily="2" charset="2"/>
              </a:rPr>
              <a:t>FastRise</a:t>
            </a:r>
            <a:r>
              <a:rPr lang="en-US" sz="1600" dirty="0">
                <a:sym typeface="Wingdings" panose="05000000000000000000" pitchFamily="2" charset="2"/>
              </a:rPr>
              <a:t>, </a:t>
            </a:r>
            <a:r>
              <a:rPr lang="en-US" sz="1600" dirty="0" err="1">
                <a:sym typeface="Wingdings" panose="05000000000000000000" pitchFamily="2" charset="2"/>
              </a:rPr>
              <a:t>FastFall</a:t>
            </a:r>
            <a:r>
              <a:rPr lang="en-US" sz="1600" dirty="0">
                <a:sym typeface="Wingdings" panose="05000000000000000000" pitchFamily="2" charset="2"/>
              </a:rPr>
              <a:t>, </a:t>
            </a:r>
            <a:r>
              <a:rPr lang="en-US" sz="1600" dirty="0" err="1">
                <a:sym typeface="Wingdings" panose="05000000000000000000" pitchFamily="2" charset="2"/>
              </a:rPr>
              <a:t>CoarseRise</a:t>
            </a:r>
            <a:r>
              <a:rPr lang="en-US" sz="1600" dirty="0">
                <a:sym typeface="Wingdings" panose="05000000000000000000" pitchFamily="2" charset="2"/>
              </a:rPr>
              <a:t>, </a:t>
            </a:r>
            <a:r>
              <a:rPr lang="en-US" sz="1600" dirty="0" err="1">
                <a:sym typeface="Wingdings" panose="05000000000000000000" pitchFamily="2" charset="2"/>
              </a:rPr>
              <a:t>CoarseFall</a:t>
            </a:r>
            <a:r>
              <a:rPr lang="en-US" sz="1600" dirty="0">
                <a:sym typeface="Wingdings" panose="05000000000000000000" pitchFamily="2" charset="2"/>
              </a:rPr>
              <a:t>  Pulse Width</a:t>
            </a:r>
          </a:p>
          <a:p>
            <a:pPr lvl="1"/>
            <a:r>
              <a:rPr lang="en-US" sz="2000" dirty="0"/>
              <a:t>Filters pulses by pulse width (optional).</a:t>
            </a:r>
          </a:p>
        </p:txBody>
      </p:sp>
      <p:pic>
        <p:nvPicPr>
          <p:cNvPr id="10" name="Picture 7">
            <a:extLst>
              <a:ext uri="{FF2B5EF4-FFF2-40B4-BE49-F238E27FC236}">
                <a16:creationId xmlns:a16="http://schemas.microsoft.com/office/drawing/2014/main" id="{BF72D733-CD44-40BC-B722-12CC33AAA764}"/>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634E7AB5-881A-FF1A-CE53-BC6613505B26}"/>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13" name="Group 12">
            <a:extLst>
              <a:ext uri="{FF2B5EF4-FFF2-40B4-BE49-F238E27FC236}">
                <a16:creationId xmlns:a16="http://schemas.microsoft.com/office/drawing/2014/main" id="{4B68D526-72B0-7906-282C-05090291EE38}"/>
              </a:ext>
            </a:extLst>
          </p:cNvPr>
          <p:cNvGrpSpPr/>
          <p:nvPr/>
        </p:nvGrpSpPr>
        <p:grpSpPr>
          <a:xfrm>
            <a:off x="1360552" y="4269763"/>
            <a:ext cx="5240958" cy="1079751"/>
            <a:chOff x="-256363" y="2797805"/>
            <a:chExt cx="5240958" cy="1079751"/>
          </a:xfrm>
        </p:grpSpPr>
        <p:cxnSp>
          <p:nvCxnSpPr>
            <p:cNvPr id="14" name="Straight Arrow Connector 13">
              <a:extLst>
                <a:ext uri="{FF2B5EF4-FFF2-40B4-BE49-F238E27FC236}">
                  <a16:creationId xmlns:a16="http://schemas.microsoft.com/office/drawing/2014/main" id="{B391806B-8A36-B53C-4418-057325FB2E34}"/>
                </a:ext>
              </a:extLst>
            </p:cNvPr>
            <p:cNvCxnSpPr>
              <a:cxnSpLocks/>
            </p:cNvCxnSpPr>
            <p:nvPr/>
          </p:nvCxnSpPr>
          <p:spPr bwMode="auto">
            <a:xfrm>
              <a:off x="477250" y="3674326"/>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15" name="Content Placeholder 2">
              <a:extLst>
                <a:ext uri="{FF2B5EF4-FFF2-40B4-BE49-F238E27FC236}">
                  <a16:creationId xmlns:a16="http://schemas.microsoft.com/office/drawing/2014/main" id="{0ECE5004-333D-5760-E1AA-C39A316A592C}"/>
                </a:ext>
              </a:extLst>
            </p:cNvPr>
            <p:cNvSpPr txBox="1">
              <a:spLocks/>
            </p:cNvSpPr>
            <p:nvPr/>
          </p:nvSpPr>
          <p:spPr bwMode="auto">
            <a:xfrm>
              <a:off x="-256363" y="3325907"/>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FastRise</a:t>
              </a:r>
              <a:r>
                <a:rPr lang="en-GB" sz="1600" b="0" kern="0" dirty="0">
                  <a:solidFill>
                    <a:schemeClr val="tx1"/>
                  </a:solidFill>
                </a:rPr>
                <a:t>&lt;4:0&gt;</a:t>
              </a:r>
            </a:p>
          </p:txBody>
        </p:sp>
        <p:sp>
          <p:nvSpPr>
            <p:cNvPr id="16" name="Rectángulo: esquinas redondeadas 27">
              <a:extLst>
                <a:ext uri="{FF2B5EF4-FFF2-40B4-BE49-F238E27FC236}">
                  <a16:creationId xmlns:a16="http://schemas.microsoft.com/office/drawing/2014/main" id="{070D187F-05EC-56EB-0C04-BB8DEE4A0F7F}"/>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7" name="Rectángulo: esquinas redondeadas 27">
              <a:extLst>
                <a:ext uri="{FF2B5EF4-FFF2-40B4-BE49-F238E27FC236}">
                  <a16:creationId xmlns:a16="http://schemas.microsoft.com/office/drawing/2014/main" id="{203CE4A8-91B6-06F2-3957-945619489217}"/>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8" name="Rectángulo: esquinas redondeadas 27">
              <a:extLst>
                <a:ext uri="{FF2B5EF4-FFF2-40B4-BE49-F238E27FC236}">
                  <a16:creationId xmlns:a16="http://schemas.microsoft.com/office/drawing/2014/main" id="{B4DD27B6-FC2F-6C18-AA1A-420686C72064}"/>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19" name="Rectángulo: esquinas redondeadas 27">
              <a:extLst>
                <a:ext uri="{FF2B5EF4-FFF2-40B4-BE49-F238E27FC236}">
                  <a16:creationId xmlns:a16="http://schemas.microsoft.com/office/drawing/2014/main" id="{2E4C85E0-FE9C-0AD3-EAAD-0B4CDB34331E}"/>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21" name="Content Placeholder 2">
              <a:extLst>
                <a:ext uri="{FF2B5EF4-FFF2-40B4-BE49-F238E27FC236}">
                  <a16:creationId xmlns:a16="http://schemas.microsoft.com/office/drawing/2014/main" id="{36B2EC5F-3D8A-154C-91BD-F30033C5B314}"/>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solidFill>
                </a:rPr>
                <a:t>Hit Pipeline (Rise)</a:t>
              </a:r>
            </a:p>
          </p:txBody>
        </p:sp>
      </p:grpSp>
      <p:grpSp>
        <p:nvGrpSpPr>
          <p:cNvPr id="22" name="Group 21">
            <a:extLst>
              <a:ext uri="{FF2B5EF4-FFF2-40B4-BE49-F238E27FC236}">
                <a16:creationId xmlns:a16="http://schemas.microsoft.com/office/drawing/2014/main" id="{E4D3983C-E400-9E54-9B4B-9805395BEBBE}"/>
              </a:ext>
            </a:extLst>
          </p:cNvPr>
          <p:cNvGrpSpPr/>
          <p:nvPr/>
        </p:nvGrpSpPr>
        <p:grpSpPr>
          <a:xfrm>
            <a:off x="1360552" y="5544072"/>
            <a:ext cx="5240958" cy="1079751"/>
            <a:chOff x="-256363" y="2797805"/>
            <a:chExt cx="5240958" cy="1079751"/>
          </a:xfrm>
        </p:grpSpPr>
        <p:cxnSp>
          <p:nvCxnSpPr>
            <p:cNvPr id="24" name="Straight Arrow Connector 23">
              <a:extLst>
                <a:ext uri="{FF2B5EF4-FFF2-40B4-BE49-F238E27FC236}">
                  <a16:creationId xmlns:a16="http://schemas.microsoft.com/office/drawing/2014/main" id="{EB9103AE-282E-2846-71A3-320D9D8BA473}"/>
                </a:ext>
              </a:extLst>
            </p:cNvPr>
            <p:cNvCxnSpPr>
              <a:cxnSpLocks/>
            </p:cNvCxnSpPr>
            <p:nvPr/>
          </p:nvCxnSpPr>
          <p:spPr bwMode="auto">
            <a:xfrm>
              <a:off x="477250" y="3406700"/>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32" name="Content Placeholder 2">
              <a:extLst>
                <a:ext uri="{FF2B5EF4-FFF2-40B4-BE49-F238E27FC236}">
                  <a16:creationId xmlns:a16="http://schemas.microsoft.com/office/drawing/2014/main" id="{D416C56F-D77D-8486-559D-C43681459900}"/>
                </a:ext>
              </a:extLst>
            </p:cNvPr>
            <p:cNvSpPr txBox="1">
              <a:spLocks/>
            </p:cNvSpPr>
            <p:nvPr/>
          </p:nvSpPr>
          <p:spPr bwMode="auto">
            <a:xfrm>
              <a:off x="-256363" y="3058281"/>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FastFall</a:t>
              </a:r>
              <a:r>
                <a:rPr lang="en-GB" sz="1600" b="0" kern="0" dirty="0">
                  <a:solidFill>
                    <a:schemeClr val="tx1"/>
                  </a:solidFill>
                </a:rPr>
                <a:t>&lt;4:0&gt;</a:t>
              </a:r>
            </a:p>
          </p:txBody>
        </p:sp>
        <p:sp>
          <p:nvSpPr>
            <p:cNvPr id="33" name="Rectángulo: esquinas redondeadas 27">
              <a:extLst>
                <a:ext uri="{FF2B5EF4-FFF2-40B4-BE49-F238E27FC236}">
                  <a16:creationId xmlns:a16="http://schemas.microsoft.com/office/drawing/2014/main" id="{D9A3A8AC-00F9-F8EC-FD5B-7F0F0AD07BD2}"/>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5" name="Rectángulo: esquinas redondeadas 27">
              <a:extLst>
                <a:ext uri="{FF2B5EF4-FFF2-40B4-BE49-F238E27FC236}">
                  <a16:creationId xmlns:a16="http://schemas.microsoft.com/office/drawing/2014/main" id="{28098BB0-5483-7B29-4852-235B0E0B7094}"/>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6" name="Rectángulo: esquinas redondeadas 27">
              <a:extLst>
                <a:ext uri="{FF2B5EF4-FFF2-40B4-BE49-F238E27FC236}">
                  <a16:creationId xmlns:a16="http://schemas.microsoft.com/office/drawing/2014/main" id="{CB5E03EC-FA0E-771D-C733-01E0B9F0323B}"/>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9" name="Rectángulo: esquinas redondeadas 27">
              <a:extLst>
                <a:ext uri="{FF2B5EF4-FFF2-40B4-BE49-F238E27FC236}">
                  <a16:creationId xmlns:a16="http://schemas.microsoft.com/office/drawing/2014/main" id="{10623026-A98E-1CE4-76E7-9ABAEF499CB7}"/>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44" name="Content Placeholder 2">
              <a:extLst>
                <a:ext uri="{FF2B5EF4-FFF2-40B4-BE49-F238E27FC236}">
                  <a16:creationId xmlns:a16="http://schemas.microsoft.com/office/drawing/2014/main" id="{C532E873-01BB-57EC-926C-F27746F30F04}"/>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lumMod val="95000"/>
                    </a:schemeClr>
                  </a:solidFill>
                </a:rPr>
                <a:t>Hit Pipeline (Fall)</a:t>
              </a:r>
            </a:p>
          </p:txBody>
        </p:sp>
      </p:grpSp>
      <p:cxnSp>
        <p:nvCxnSpPr>
          <p:cNvPr id="45" name="Straight Arrow Connector 44">
            <a:extLst>
              <a:ext uri="{FF2B5EF4-FFF2-40B4-BE49-F238E27FC236}">
                <a16:creationId xmlns:a16="http://schemas.microsoft.com/office/drawing/2014/main" id="{00835E99-7D1C-DAAE-C127-68D407F97A66}"/>
              </a:ext>
            </a:extLst>
          </p:cNvPr>
          <p:cNvCxnSpPr>
            <a:cxnSpLocks/>
          </p:cNvCxnSpPr>
          <p:nvPr/>
        </p:nvCxnSpPr>
        <p:spPr bwMode="auto">
          <a:xfrm>
            <a:off x="715053" y="4567658"/>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46" name="Content Placeholder 2">
            <a:extLst>
              <a:ext uri="{FF2B5EF4-FFF2-40B4-BE49-F238E27FC236}">
                <a16:creationId xmlns:a16="http://schemas.microsoft.com/office/drawing/2014/main" id="{DCF9509C-798E-6FAD-9814-5BEB2A2B3482}"/>
              </a:ext>
            </a:extLst>
          </p:cNvPr>
          <p:cNvSpPr txBox="1">
            <a:spLocks/>
          </p:cNvSpPr>
          <p:nvPr/>
        </p:nvSpPr>
        <p:spPr bwMode="auto">
          <a:xfrm>
            <a:off x="-118835" y="4219239"/>
            <a:ext cx="181216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UFastRise</a:t>
            </a:r>
            <a:r>
              <a:rPr lang="en-GB" sz="1600" b="0" kern="0" dirty="0">
                <a:solidFill>
                  <a:schemeClr val="tx1"/>
                </a:solidFill>
              </a:rPr>
              <a:t>&lt;15:0&gt;</a:t>
            </a:r>
          </a:p>
        </p:txBody>
      </p:sp>
      <p:cxnSp>
        <p:nvCxnSpPr>
          <p:cNvPr id="50" name="Straight Arrow Connector 49">
            <a:extLst>
              <a:ext uri="{FF2B5EF4-FFF2-40B4-BE49-F238E27FC236}">
                <a16:creationId xmlns:a16="http://schemas.microsoft.com/office/drawing/2014/main" id="{34475D58-AA48-917A-B720-DCCDCEDF17F2}"/>
              </a:ext>
            </a:extLst>
          </p:cNvPr>
          <p:cNvCxnSpPr>
            <a:cxnSpLocks/>
          </p:cNvCxnSpPr>
          <p:nvPr/>
        </p:nvCxnSpPr>
        <p:spPr bwMode="auto">
          <a:xfrm>
            <a:off x="2624973" y="4570312"/>
            <a:ext cx="263803" cy="1688"/>
          </a:xfrm>
          <a:prstGeom prst="straightConnector1">
            <a:avLst/>
          </a:prstGeom>
          <a:noFill/>
          <a:ln w="28575" cap="flat" cmpd="sng" algn="ctr">
            <a:solidFill>
              <a:schemeClr val="tx1"/>
            </a:solidFill>
            <a:prstDash val="solid"/>
            <a:round/>
            <a:headEnd type="none" w="med" len="med"/>
            <a:tailEnd type="triangle"/>
          </a:ln>
          <a:effectLst/>
        </p:spPr>
      </p:cxnSp>
      <p:sp>
        <p:nvSpPr>
          <p:cNvPr id="53" name="Rectángulo: esquinas redondeadas 27">
            <a:extLst>
              <a:ext uri="{FF2B5EF4-FFF2-40B4-BE49-F238E27FC236}">
                <a16:creationId xmlns:a16="http://schemas.microsoft.com/office/drawing/2014/main" id="{6B824C81-BD66-5641-47B0-8B1821012316}"/>
              </a:ext>
            </a:extLst>
          </p:cNvPr>
          <p:cNvSpPr/>
          <p:nvPr/>
        </p:nvSpPr>
        <p:spPr>
          <a:xfrm>
            <a:off x="6873510" y="4279405"/>
            <a:ext cx="1055000"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Factory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4" name="Rectángulo: esquinas redondeadas 27">
            <a:extLst>
              <a:ext uri="{FF2B5EF4-FFF2-40B4-BE49-F238E27FC236}">
                <a16:creationId xmlns:a16="http://schemas.microsoft.com/office/drawing/2014/main" id="{020D200F-7B21-7CE8-6DF8-475EA6018657}"/>
              </a:ext>
            </a:extLst>
          </p:cNvPr>
          <p:cNvSpPr/>
          <p:nvPr/>
        </p:nvSpPr>
        <p:spPr>
          <a:xfrm>
            <a:off x="8278374" y="4279405"/>
            <a:ext cx="1143192" cy="2344417"/>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Processor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5" name="Straight Arrow Connector 54">
            <a:extLst>
              <a:ext uri="{FF2B5EF4-FFF2-40B4-BE49-F238E27FC236}">
                <a16:creationId xmlns:a16="http://schemas.microsoft.com/office/drawing/2014/main" id="{36EA91C8-B1E8-90DE-4958-804C8E325D7B}"/>
              </a:ext>
            </a:extLst>
          </p:cNvPr>
          <p:cNvCxnSpPr>
            <a:cxnSpLocks/>
          </p:cNvCxnSpPr>
          <p:nvPr/>
        </p:nvCxnSpPr>
        <p:spPr bwMode="auto">
          <a:xfrm>
            <a:off x="6598730" y="489830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3DC545EA-6D72-2944-51E1-F37064058177}"/>
              </a:ext>
            </a:extLst>
          </p:cNvPr>
          <p:cNvCxnSpPr>
            <a:cxnSpLocks/>
          </p:cNvCxnSpPr>
          <p:nvPr/>
        </p:nvCxnSpPr>
        <p:spPr bwMode="auto">
          <a:xfrm>
            <a:off x="6617318" y="616582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9" name="Straight Arrow Connector 58">
            <a:extLst>
              <a:ext uri="{FF2B5EF4-FFF2-40B4-BE49-F238E27FC236}">
                <a16:creationId xmlns:a16="http://schemas.microsoft.com/office/drawing/2014/main" id="{D8B5F45C-6927-24AC-D136-D97478689203}"/>
              </a:ext>
            </a:extLst>
          </p:cNvPr>
          <p:cNvCxnSpPr>
            <a:cxnSpLocks/>
            <a:stCxn id="53" idx="3"/>
            <a:endCxn id="54" idx="1"/>
          </p:cNvCxnSpPr>
          <p:nvPr/>
        </p:nvCxnSpPr>
        <p:spPr bwMode="auto">
          <a:xfrm>
            <a:off x="7928510" y="5451614"/>
            <a:ext cx="349864" cy="0"/>
          </a:xfrm>
          <a:prstGeom prst="straightConnector1">
            <a:avLst/>
          </a:prstGeom>
          <a:noFill/>
          <a:ln w="28575" cap="flat" cmpd="sng" algn="ctr">
            <a:solidFill>
              <a:schemeClr val="tx1"/>
            </a:solidFill>
            <a:prstDash val="solid"/>
            <a:round/>
            <a:headEnd type="none" w="med" len="med"/>
            <a:tailEnd type="triangle"/>
          </a:ln>
          <a:effectLst/>
        </p:spPr>
      </p:cxnSp>
      <p:sp>
        <p:nvSpPr>
          <p:cNvPr id="62" name="Rectángulo: esquinas redondeadas 27">
            <a:extLst>
              <a:ext uri="{FF2B5EF4-FFF2-40B4-BE49-F238E27FC236}">
                <a16:creationId xmlns:a16="http://schemas.microsoft.com/office/drawing/2014/main" id="{A2DB1192-DE6C-E000-216A-3E601C7098FF}"/>
              </a:ext>
            </a:extLst>
          </p:cNvPr>
          <p:cNvSpPr/>
          <p:nvPr/>
        </p:nvSpPr>
        <p:spPr>
          <a:xfrm>
            <a:off x="9861369" y="4287486"/>
            <a:ext cx="1143192" cy="125658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3" name="Straight Arrow Connector 62">
            <a:extLst>
              <a:ext uri="{FF2B5EF4-FFF2-40B4-BE49-F238E27FC236}">
                <a16:creationId xmlns:a16="http://schemas.microsoft.com/office/drawing/2014/main" id="{28060BD4-3E48-6853-E104-93D648C6E8ED}"/>
              </a:ext>
            </a:extLst>
          </p:cNvPr>
          <p:cNvCxnSpPr>
            <a:cxnSpLocks/>
            <a:endCxn id="62" idx="1"/>
          </p:cNvCxnSpPr>
          <p:nvPr/>
        </p:nvCxnSpPr>
        <p:spPr bwMode="auto">
          <a:xfrm>
            <a:off x="9421566" y="4915779"/>
            <a:ext cx="439803" cy="0"/>
          </a:xfrm>
          <a:prstGeom prst="straightConnector1">
            <a:avLst/>
          </a:prstGeom>
          <a:noFill/>
          <a:ln w="28575" cap="flat" cmpd="sng" algn="ctr">
            <a:solidFill>
              <a:schemeClr val="tx1"/>
            </a:solidFill>
            <a:prstDash val="solid"/>
            <a:round/>
            <a:headEnd type="none" w="med" len="med"/>
            <a:tailEnd type="triangle"/>
          </a:ln>
          <a:effectLst/>
        </p:spPr>
      </p:cxnSp>
      <p:cxnSp>
        <p:nvCxnSpPr>
          <p:cNvPr id="64" name="Straight Arrow Connector 63">
            <a:extLst>
              <a:ext uri="{FF2B5EF4-FFF2-40B4-BE49-F238E27FC236}">
                <a16:creationId xmlns:a16="http://schemas.microsoft.com/office/drawing/2014/main" id="{4BCAB961-DB0B-7A25-0377-4E72E875F04B}"/>
              </a:ext>
            </a:extLst>
          </p:cNvPr>
          <p:cNvCxnSpPr>
            <a:cxnSpLocks/>
          </p:cNvCxnSpPr>
          <p:nvPr/>
        </p:nvCxnSpPr>
        <p:spPr bwMode="auto">
          <a:xfrm>
            <a:off x="11004561" y="4898304"/>
            <a:ext cx="439803" cy="0"/>
          </a:xfrm>
          <a:prstGeom prst="straightConnector1">
            <a:avLst/>
          </a:prstGeom>
          <a:noFill/>
          <a:ln w="28575" cap="flat" cmpd="sng" algn="ctr">
            <a:solidFill>
              <a:schemeClr val="tx1"/>
            </a:solidFill>
            <a:prstDash val="solid"/>
            <a:round/>
            <a:headEnd type="none" w="med" len="med"/>
            <a:tailEnd type="triangle"/>
          </a:ln>
          <a:effectLst/>
        </p:spPr>
      </p:cxnSp>
      <p:sp>
        <p:nvSpPr>
          <p:cNvPr id="65" name="Content Placeholder 2">
            <a:extLst>
              <a:ext uri="{FF2B5EF4-FFF2-40B4-BE49-F238E27FC236}">
                <a16:creationId xmlns:a16="http://schemas.microsoft.com/office/drawing/2014/main" id="{20AD5647-0C8A-5DCA-5FC2-7F7AB97779E4}"/>
              </a:ext>
            </a:extLst>
          </p:cNvPr>
          <p:cNvSpPr txBox="1">
            <a:spLocks/>
          </p:cNvSpPr>
          <p:nvPr/>
        </p:nvSpPr>
        <p:spPr bwMode="auto">
          <a:xfrm>
            <a:off x="11031099" y="4347900"/>
            <a:ext cx="1084531" cy="3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To Arbiter…</a:t>
            </a:r>
          </a:p>
        </p:txBody>
      </p:sp>
      <p:sp>
        <p:nvSpPr>
          <p:cNvPr id="66" name="Content Placeholder 2">
            <a:extLst>
              <a:ext uri="{FF2B5EF4-FFF2-40B4-BE49-F238E27FC236}">
                <a16:creationId xmlns:a16="http://schemas.microsoft.com/office/drawing/2014/main" id="{D928B408-E593-4E4B-C768-5426682265F9}"/>
              </a:ext>
            </a:extLst>
          </p:cNvPr>
          <p:cNvSpPr txBox="1">
            <a:spLocks/>
          </p:cNvSpPr>
          <p:nvPr/>
        </p:nvSpPr>
        <p:spPr bwMode="auto">
          <a:xfrm>
            <a:off x="2083698" y="3852599"/>
            <a:ext cx="144580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UFRise</a:t>
            </a:r>
            <a:r>
              <a:rPr lang="en-GB" sz="1600" b="0" kern="0" dirty="0">
                <a:solidFill>
                  <a:schemeClr val="tx1"/>
                </a:solidFill>
              </a:rPr>
              <a:t>&lt;4:0&gt;</a:t>
            </a:r>
          </a:p>
        </p:txBody>
      </p:sp>
      <p:sp>
        <p:nvSpPr>
          <p:cNvPr id="67" name="Rectángulo: esquinas redondeadas 27">
            <a:extLst>
              <a:ext uri="{FF2B5EF4-FFF2-40B4-BE49-F238E27FC236}">
                <a16:creationId xmlns:a16="http://schemas.microsoft.com/office/drawing/2014/main" id="{0FE2B739-FD70-8040-2AD9-A6CFF5948E7B}"/>
              </a:ext>
            </a:extLst>
          </p:cNvPr>
          <p:cNvSpPr/>
          <p:nvPr/>
        </p:nvSpPr>
        <p:spPr>
          <a:xfrm>
            <a:off x="1512873" y="4156628"/>
            <a:ext cx="1112100" cy="593170"/>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err="1">
                <a:solidFill>
                  <a:schemeClr val="bg1"/>
                </a:solidFill>
                <a:latin typeface="Calibri" panose="020F0502020204030204"/>
              </a:rPr>
              <a:t>Debubble</a:t>
            </a:r>
            <a:r>
              <a:rPr lang="en-GB" sz="1600" b="0" kern="0" dirty="0">
                <a:solidFill>
                  <a:schemeClr val="bg1"/>
                </a:solidFill>
                <a:latin typeface="Calibri" panose="020F0502020204030204"/>
              </a:rPr>
              <a:t> &amp; Encode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1921272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27</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2961175"/>
          </a:xfrm>
        </p:spPr>
        <p:txBody>
          <a:bodyPr>
            <a:normAutofit/>
          </a:bodyPr>
          <a:lstStyle/>
          <a:p>
            <a:r>
              <a:rPr lang="en-US" sz="2400" dirty="0"/>
              <a:t>FIFO:</a:t>
            </a:r>
          </a:p>
          <a:p>
            <a:pPr lvl="1"/>
            <a:r>
              <a:rPr lang="en-US" sz="2000" dirty="0"/>
              <a:t>Stores data until the Arbiter grants the bus to the TDC channel.</a:t>
            </a:r>
          </a:p>
        </p:txBody>
      </p:sp>
      <p:pic>
        <p:nvPicPr>
          <p:cNvPr id="10" name="Picture 7">
            <a:extLst>
              <a:ext uri="{FF2B5EF4-FFF2-40B4-BE49-F238E27FC236}">
                <a16:creationId xmlns:a16="http://schemas.microsoft.com/office/drawing/2014/main" id="{BF72D733-CD44-40BC-B722-12CC33AAA764}"/>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634E7AB5-881A-FF1A-CE53-BC6613505B26}"/>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13" name="Group 12">
            <a:extLst>
              <a:ext uri="{FF2B5EF4-FFF2-40B4-BE49-F238E27FC236}">
                <a16:creationId xmlns:a16="http://schemas.microsoft.com/office/drawing/2014/main" id="{4B68D526-72B0-7906-282C-05090291EE38}"/>
              </a:ext>
            </a:extLst>
          </p:cNvPr>
          <p:cNvGrpSpPr/>
          <p:nvPr/>
        </p:nvGrpSpPr>
        <p:grpSpPr>
          <a:xfrm>
            <a:off x="1360552" y="4269763"/>
            <a:ext cx="5240958" cy="1079751"/>
            <a:chOff x="-256363" y="2797805"/>
            <a:chExt cx="5240958" cy="1079751"/>
          </a:xfrm>
        </p:grpSpPr>
        <p:cxnSp>
          <p:nvCxnSpPr>
            <p:cNvPr id="14" name="Straight Arrow Connector 13">
              <a:extLst>
                <a:ext uri="{FF2B5EF4-FFF2-40B4-BE49-F238E27FC236}">
                  <a16:creationId xmlns:a16="http://schemas.microsoft.com/office/drawing/2014/main" id="{B391806B-8A36-B53C-4418-057325FB2E34}"/>
                </a:ext>
              </a:extLst>
            </p:cNvPr>
            <p:cNvCxnSpPr>
              <a:cxnSpLocks/>
            </p:cNvCxnSpPr>
            <p:nvPr/>
          </p:nvCxnSpPr>
          <p:spPr bwMode="auto">
            <a:xfrm>
              <a:off x="477250" y="3674326"/>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15" name="Content Placeholder 2">
              <a:extLst>
                <a:ext uri="{FF2B5EF4-FFF2-40B4-BE49-F238E27FC236}">
                  <a16:creationId xmlns:a16="http://schemas.microsoft.com/office/drawing/2014/main" id="{0ECE5004-333D-5760-E1AA-C39A316A592C}"/>
                </a:ext>
              </a:extLst>
            </p:cNvPr>
            <p:cNvSpPr txBox="1">
              <a:spLocks/>
            </p:cNvSpPr>
            <p:nvPr/>
          </p:nvSpPr>
          <p:spPr bwMode="auto">
            <a:xfrm>
              <a:off x="-256363" y="3325907"/>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FastRise</a:t>
              </a:r>
              <a:r>
                <a:rPr lang="en-GB" sz="1600" b="0" kern="0" dirty="0">
                  <a:solidFill>
                    <a:schemeClr val="tx1"/>
                  </a:solidFill>
                </a:rPr>
                <a:t>&lt;4:0&gt;</a:t>
              </a:r>
            </a:p>
          </p:txBody>
        </p:sp>
        <p:sp>
          <p:nvSpPr>
            <p:cNvPr id="16" name="Rectángulo: esquinas redondeadas 27">
              <a:extLst>
                <a:ext uri="{FF2B5EF4-FFF2-40B4-BE49-F238E27FC236}">
                  <a16:creationId xmlns:a16="http://schemas.microsoft.com/office/drawing/2014/main" id="{070D187F-05EC-56EB-0C04-BB8DEE4A0F7F}"/>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7" name="Rectángulo: esquinas redondeadas 27">
              <a:extLst>
                <a:ext uri="{FF2B5EF4-FFF2-40B4-BE49-F238E27FC236}">
                  <a16:creationId xmlns:a16="http://schemas.microsoft.com/office/drawing/2014/main" id="{203CE4A8-91B6-06F2-3957-945619489217}"/>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8" name="Rectángulo: esquinas redondeadas 27">
              <a:extLst>
                <a:ext uri="{FF2B5EF4-FFF2-40B4-BE49-F238E27FC236}">
                  <a16:creationId xmlns:a16="http://schemas.microsoft.com/office/drawing/2014/main" id="{B4DD27B6-FC2F-6C18-AA1A-420686C72064}"/>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19" name="Rectángulo: esquinas redondeadas 27">
              <a:extLst>
                <a:ext uri="{FF2B5EF4-FFF2-40B4-BE49-F238E27FC236}">
                  <a16:creationId xmlns:a16="http://schemas.microsoft.com/office/drawing/2014/main" id="{2E4C85E0-FE9C-0AD3-EAAD-0B4CDB34331E}"/>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21" name="Content Placeholder 2">
              <a:extLst>
                <a:ext uri="{FF2B5EF4-FFF2-40B4-BE49-F238E27FC236}">
                  <a16:creationId xmlns:a16="http://schemas.microsoft.com/office/drawing/2014/main" id="{36B2EC5F-3D8A-154C-91BD-F30033C5B314}"/>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solidFill>
                </a:rPr>
                <a:t>Hit Pipeline (Rise)</a:t>
              </a:r>
            </a:p>
          </p:txBody>
        </p:sp>
      </p:grpSp>
      <p:grpSp>
        <p:nvGrpSpPr>
          <p:cNvPr id="22" name="Group 21">
            <a:extLst>
              <a:ext uri="{FF2B5EF4-FFF2-40B4-BE49-F238E27FC236}">
                <a16:creationId xmlns:a16="http://schemas.microsoft.com/office/drawing/2014/main" id="{E4D3983C-E400-9E54-9B4B-9805395BEBBE}"/>
              </a:ext>
            </a:extLst>
          </p:cNvPr>
          <p:cNvGrpSpPr/>
          <p:nvPr/>
        </p:nvGrpSpPr>
        <p:grpSpPr>
          <a:xfrm>
            <a:off x="1360552" y="5544072"/>
            <a:ext cx="5240958" cy="1079751"/>
            <a:chOff x="-256363" y="2797805"/>
            <a:chExt cx="5240958" cy="1079751"/>
          </a:xfrm>
        </p:grpSpPr>
        <p:cxnSp>
          <p:nvCxnSpPr>
            <p:cNvPr id="24" name="Straight Arrow Connector 23">
              <a:extLst>
                <a:ext uri="{FF2B5EF4-FFF2-40B4-BE49-F238E27FC236}">
                  <a16:creationId xmlns:a16="http://schemas.microsoft.com/office/drawing/2014/main" id="{EB9103AE-282E-2846-71A3-320D9D8BA473}"/>
                </a:ext>
              </a:extLst>
            </p:cNvPr>
            <p:cNvCxnSpPr>
              <a:cxnSpLocks/>
            </p:cNvCxnSpPr>
            <p:nvPr/>
          </p:nvCxnSpPr>
          <p:spPr bwMode="auto">
            <a:xfrm>
              <a:off x="477250" y="3406700"/>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32" name="Content Placeholder 2">
              <a:extLst>
                <a:ext uri="{FF2B5EF4-FFF2-40B4-BE49-F238E27FC236}">
                  <a16:creationId xmlns:a16="http://schemas.microsoft.com/office/drawing/2014/main" id="{D416C56F-D77D-8486-559D-C43681459900}"/>
                </a:ext>
              </a:extLst>
            </p:cNvPr>
            <p:cNvSpPr txBox="1">
              <a:spLocks/>
            </p:cNvSpPr>
            <p:nvPr/>
          </p:nvSpPr>
          <p:spPr bwMode="auto">
            <a:xfrm>
              <a:off x="-256363" y="3058281"/>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FastFall</a:t>
              </a:r>
              <a:r>
                <a:rPr lang="en-GB" sz="1600" b="0" kern="0" dirty="0">
                  <a:solidFill>
                    <a:schemeClr val="tx1"/>
                  </a:solidFill>
                </a:rPr>
                <a:t>&lt;4:0&gt;</a:t>
              </a:r>
            </a:p>
          </p:txBody>
        </p:sp>
        <p:sp>
          <p:nvSpPr>
            <p:cNvPr id="33" name="Rectángulo: esquinas redondeadas 27">
              <a:extLst>
                <a:ext uri="{FF2B5EF4-FFF2-40B4-BE49-F238E27FC236}">
                  <a16:creationId xmlns:a16="http://schemas.microsoft.com/office/drawing/2014/main" id="{D9A3A8AC-00F9-F8EC-FD5B-7F0F0AD07BD2}"/>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5" name="Rectángulo: esquinas redondeadas 27">
              <a:extLst>
                <a:ext uri="{FF2B5EF4-FFF2-40B4-BE49-F238E27FC236}">
                  <a16:creationId xmlns:a16="http://schemas.microsoft.com/office/drawing/2014/main" id="{28098BB0-5483-7B29-4852-235B0E0B7094}"/>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6" name="Rectángulo: esquinas redondeadas 27">
              <a:extLst>
                <a:ext uri="{FF2B5EF4-FFF2-40B4-BE49-F238E27FC236}">
                  <a16:creationId xmlns:a16="http://schemas.microsoft.com/office/drawing/2014/main" id="{CB5E03EC-FA0E-771D-C733-01E0B9F0323B}"/>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9" name="Rectángulo: esquinas redondeadas 27">
              <a:extLst>
                <a:ext uri="{FF2B5EF4-FFF2-40B4-BE49-F238E27FC236}">
                  <a16:creationId xmlns:a16="http://schemas.microsoft.com/office/drawing/2014/main" id="{10623026-A98E-1CE4-76E7-9ABAEF499CB7}"/>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44" name="Content Placeholder 2">
              <a:extLst>
                <a:ext uri="{FF2B5EF4-FFF2-40B4-BE49-F238E27FC236}">
                  <a16:creationId xmlns:a16="http://schemas.microsoft.com/office/drawing/2014/main" id="{C532E873-01BB-57EC-926C-F27746F30F04}"/>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lumMod val="95000"/>
                    </a:schemeClr>
                  </a:solidFill>
                </a:rPr>
                <a:t>Hit Pipeline (Fall)</a:t>
              </a:r>
            </a:p>
          </p:txBody>
        </p:sp>
      </p:grpSp>
      <p:cxnSp>
        <p:nvCxnSpPr>
          <p:cNvPr id="45" name="Straight Arrow Connector 44">
            <a:extLst>
              <a:ext uri="{FF2B5EF4-FFF2-40B4-BE49-F238E27FC236}">
                <a16:creationId xmlns:a16="http://schemas.microsoft.com/office/drawing/2014/main" id="{00835E99-7D1C-DAAE-C127-68D407F97A66}"/>
              </a:ext>
            </a:extLst>
          </p:cNvPr>
          <p:cNvCxnSpPr>
            <a:cxnSpLocks/>
          </p:cNvCxnSpPr>
          <p:nvPr/>
        </p:nvCxnSpPr>
        <p:spPr bwMode="auto">
          <a:xfrm>
            <a:off x="715053" y="4567658"/>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46" name="Content Placeholder 2">
            <a:extLst>
              <a:ext uri="{FF2B5EF4-FFF2-40B4-BE49-F238E27FC236}">
                <a16:creationId xmlns:a16="http://schemas.microsoft.com/office/drawing/2014/main" id="{DCF9509C-798E-6FAD-9814-5BEB2A2B3482}"/>
              </a:ext>
            </a:extLst>
          </p:cNvPr>
          <p:cNvSpPr txBox="1">
            <a:spLocks/>
          </p:cNvSpPr>
          <p:nvPr/>
        </p:nvSpPr>
        <p:spPr bwMode="auto">
          <a:xfrm>
            <a:off x="-118835" y="4219239"/>
            <a:ext cx="181216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UFastRise</a:t>
            </a:r>
            <a:r>
              <a:rPr lang="en-GB" sz="1600" b="0" kern="0" dirty="0">
                <a:solidFill>
                  <a:schemeClr val="tx1"/>
                </a:solidFill>
              </a:rPr>
              <a:t>&lt;15:0&gt;</a:t>
            </a:r>
          </a:p>
        </p:txBody>
      </p:sp>
      <p:cxnSp>
        <p:nvCxnSpPr>
          <p:cNvPr id="50" name="Straight Arrow Connector 49">
            <a:extLst>
              <a:ext uri="{FF2B5EF4-FFF2-40B4-BE49-F238E27FC236}">
                <a16:creationId xmlns:a16="http://schemas.microsoft.com/office/drawing/2014/main" id="{34475D58-AA48-917A-B720-DCCDCEDF17F2}"/>
              </a:ext>
            </a:extLst>
          </p:cNvPr>
          <p:cNvCxnSpPr>
            <a:cxnSpLocks/>
          </p:cNvCxnSpPr>
          <p:nvPr/>
        </p:nvCxnSpPr>
        <p:spPr bwMode="auto">
          <a:xfrm>
            <a:off x="2624973" y="4570312"/>
            <a:ext cx="263803" cy="1688"/>
          </a:xfrm>
          <a:prstGeom prst="straightConnector1">
            <a:avLst/>
          </a:prstGeom>
          <a:noFill/>
          <a:ln w="28575" cap="flat" cmpd="sng" algn="ctr">
            <a:solidFill>
              <a:schemeClr val="tx1"/>
            </a:solidFill>
            <a:prstDash val="solid"/>
            <a:round/>
            <a:headEnd type="none" w="med" len="med"/>
            <a:tailEnd type="triangle"/>
          </a:ln>
          <a:effectLst/>
        </p:spPr>
      </p:cxnSp>
      <p:sp>
        <p:nvSpPr>
          <p:cNvPr id="53" name="Rectángulo: esquinas redondeadas 27">
            <a:extLst>
              <a:ext uri="{FF2B5EF4-FFF2-40B4-BE49-F238E27FC236}">
                <a16:creationId xmlns:a16="http://schemas.microsoft.com/office/drawing/2014/main" id="{6B824C81-BD66-5641-47B0-8B1821012316}"/>
              </a:ext>
            </a:extLst>
          </p:cNvPr>
          <p:cNvSpPr/>
          <p:nvPr/>
        </p:nvSpPr>
        <p:spPr>
          <a:xfrm>
            <a:off x="6873510" y="4279405"/>
            <a:ext cx="1055000"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Factory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5" name="Straight Arrow Connector 54">
            <a:extLst>
              <a:ext uri="{FF2B5EF4-FFF2-40B4-BE49-F238E27FC236}">
                <a16:creationId xmlns:a16="http://schemas.microsoft.com/office/drawing/2014/main" id="{36EA91C8-B1E8-90DE-4958-804C8E325D7B}"/>
              </a:ext>
            </a:extLst>
          </p:cNvPr>
          <p:cNvCxnSpPr>
            <a:cxnSpLocks/>
          </p:cNvCxnSpPr>
          <p:nvPr/>
        </p:nvCxnSpPr>
        <p:spPr bwMode="auto">
          <a:xfrm>
            <a:off x="6598730" y="489830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3DC545EA-6D72-2944-51E1-F37064058177}"/>
              </a:ext>
            </a:extLst>
          </p:cNvPr>
          <p:cNvCxnSpPr>
            <a:cxnSpLocks/>
          </p:cNvCxnSpPr>
          <p:nvPr/>
        </p:nvCxnSpPr>
        <p:spPr bwMode="auto">
          <a:xfrm>
            <a:off x="6617318" y="616582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9" name="Straight Arrow Connector 58">
            <a:extLst>
              <a:ext uri="{FF2B5EF4-FFF2-40B4-BE49-F238E27FC236}">
                <a16:creationId xmlns:a16="http://schemas.microsoft.com/office/drawing/2014/main" id="{D8B5F45C-6927-24AC-D136-D97478689203}"/>
              </a:ext>
            </a:extLst>
          </p:cNvPr>
          <p:cNvCxnSpPr>
            <a:cxnSpLocks/>
            <a:stCxn id="53" idx="3"/>
          </p:cNvCxnSpPr>
          <p:nvPr/>
        </p:nvCxnSpPr>
        <p:spPr bwMode="auto">
          <a:xfrm>
            <a:off x="7928510" y="5451614"/>
            <a:ext cx="349864" cy="0"/>
          </a:xfrm>
          <a:prstGeom prst="straightConnector1">
            <a:avLst/>
          </a:prstGeom>
          <a:noFill/>
          <a:ln w="28575" cap="flat" cmpd="sng" algn="ctr">
            <a:solidFill>
              <a:schemeClr val="tx1"/>
            </a:solidFill>
            <a:prstDash val="solid"/>
            <a:round/>
            <a:headEnd type="none" w="med" len="med"/>
            <a:tailEnd type="triangle"/>
          </a:ln>
          <a:effectLst/>
        </p:spPr>
      </p:cxnSp>
      <p:sp>
        <p:nvSpPr>
          <p:cNvPr id="62" name="Rectángulo: esquinas redondeadas 27">
            <a:extLst>
              <a:ext uri="{FF2B5EF4-FFF2-40B4-BE49-F238E27FC236}">
                <a16:creationId xmlns:a16="http://schemas.microsoft.com/office/drawing/2014/main" id="{A2DB1192-DE6C-E000-216A-3E601C7098FF}"/>
              </a:ext>
            </a:extLst>
          </p:cNvPr>
          <p:cNvSpPr/>
          <p:nvPr/>
        </p:nvSpPr>
        <p:spPr>
          <a:xfrm>
            <a:off x="9861369" y="4287486"/>
            <a:ext cx="1143192" cy="1256586"/>
          </a:xfrm>
          <a:prstGeom prst="roundRect">
            <a:avLst/>
          </a:prstGeom>
          <a:solidFill>
            <a:schemeClr val="accent6">
              <a:lumMod val="75000"/>
              <a:alpha val="5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a:solidFill>
                  <a:schemeClr val="bg1"/>
                </a:solidFill>
                <a:latin typeface="Calibri" panose="020F0502020204030204"/>
              </a:rPr>
              <a:t>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3" name="Straight Arrow Connector 62">
            <a:extLst>
              <a:ext uri="{FF2B5EF4-FFF2-40B4-BE49-F238E27FC236}">
                <a16:creationId xmlns:a16="http://schemas.microsoft.com/office/drawing/2014/main" id="{28060BD4-3E48-6853-E104-93D648C6E8ED}"/>
              </a:ext>
            </a:extLst>
          </p:cNvPr>
          <p:cNvCxnSpPr>
            <a:cxnSpLocks/>
            <a:endCxn id="62" idx="1"/>
          </p:cNvCxnSpPr>
          <p:nvPr/>
        </p:nvCxnSpPr>
        <p:spPr bwMode="auto">
          <a:xfrm>
            <a:off x="9421566" y="4915779"/>
            <a:ext cx="439803" cy="0"/>
          </a:xfrm>
          <a:prstGeom prst="straightConnector1">
            <a:avLst/>
          </a:prstGeom>
          <a:noFill/>
          <a:ln w="28575" cap="flat" cmpd="sng" algn="ctr">
            <a:solidFill>
              <a:schemeClr val="tx1"/>
            </a:solidFill>
            <a:prstDash val="solid"/>
            <a:round/>
            <a:headEnd type="none" w="med" len="med"/>
            <a:tailEnd type="triangle"/>
          </a:ln>
          <a:effectLst/>
        </p:spPr>
      </p:cxnSp>
      <p:cxnSp>
        <p:nvCxnSpPr>
          <p:cNvPr id="64" name="Straight Arrow Connector 63">
            <a:extLst>
              <a:ext uri="{FF2B5EF4-FFF2-40B4-BE49-F238E27FC236}">
                <a16:creationId xmlns:a16="http://schemas.microsoft.com/office/drawing/2014/main" id="{4BCAB961-DB0B-7A25-0377-4E72E875F04B}"/>
              </a:ext>
            </a:extLst>
          </p:cNvPr>
          <p:cNvCxnSpPr>
            <a:cxnSpLocks/>
          </p:cNvCxnSpPr>
          <p:nvPr/>
        </p:nvCxnSpPr>
        <p:spPr bwMode="auto">
          <a:xfrm>
            <a:off x="11004561" y="4898304"/>
            <a:ext cx="439803" cy="0"/>
          </a:xfrm>
          <a:prstGeom prst="straightConnector1">
            <a:avLst/>
          </a:prstGeom>
          <a:noFill/>
          <a:ln w="28575" cap="flat" cmpd="sng" algn="ctr">
            <a:solidFill>
              <a:schemeClr val="tx1"/>
            </a:solidFill>
            <a:prstDash val="solid"/>
            <a:round/>
            <a:headEnd type="none" w="med" len="med"/>
            <a:tailEnd type="triangle"/>
          </a:ln>
          <a:effectLst/>
        </p:spPr>
      </p:cxnSp>
      <p:sp>
        <p:nvSpPr>
          <p:cNvPr id="65" name="Content Placeholder 2">
            <a:extLst>
              <a:ext uri="{FF2B5EF4-FFF2-40B4-BE49-F238E27FC236}">
                <a16:creationId xmlns:a16="http://schemas.microsoft.com/office/drawing/2014/main" id="{20AD5647-0C8A-5DCA-5FC2-7F7AB97779E4}"/>
              </a:ext>
            </a:extLst>
          </p:cNvPr>
          <p:cNvSpPr txBox="1">
            <a:spLocks/>
          </p:cNvSpPr>
          <p:nvPr/>
        </p:nvSpPr>
        <p:spPr bwMode="auto">
          <a:xfrm>
            <a:off x="11031099" y="4347900"/>
            <a:ext cx="1084531" cy="3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To Arbiter…</a:t>
            </a:r>
          </a:p>
        </p:txBody>
      </p:sp>
      <p:sp>
        <p:nvSpPr>
          <p:cNvPr id="66" name="Content Placeholder 2">
            <a:extLst>
              <a:ext uri="{FF2B5EF4-FFF2-40B4-BE49-F238E27FC236}">
                <a16:creationId xmlns:a16="http://schemas.microsoft.com/office/drawing/2014/main" id="{D928B408-E593-4E4B-C768-5426682265F9}"/>
              </a:ext>
            </a:extLst>
          </p:cNvPr>
          <p:cNvSpPr txBox="1">
            <a:spLocks/>
          </p:cNvSpPr>
          <p:nvPr/>
        </p:nvSpPr>
        <p:spPr bwMode="auto">
          <a:xfrm>
            <a:off x="2083698" y="3852599"/>
            <a:ext cx="144580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UFRise</a:t>
            </a:r>
            <a:r>
              <a:rPr lang="en-GB" sz="1600" b="0" kern="0" dirty="0">
                <a:solidFill>
                  <a:schemeClr val="tx1"/>
                </a:solidFill>
              </a:rPr>
              <a:t>&lt;4:0&gt;</a:t>
            </a:r>
          </a:p>
        </p:txBody>
      </p:sp>
      <p:sp>
        <p:nvSpPr>
          <p:cNvPr id="67" name="Rectángulo: esquinas redondeadas 27">
            <a:extLst>
              <a:ext uri="{FF2B5EF4-FFF2-40B4-BE49-F238E27FC236}">
                <a16:creationId xmlns:a16="http://schemas.microsoft.com/office/drawing/2014/main" id="{0FE2B739-FD70-8040-2AD9-A6CFF5948E7B}"/>
              </a:ext>
            </a:extLst>
          </p:cNvPr>
          <p:cNvSpPr/>
          <p:nvPr/>
        </p:nvSpPr>
        <p:spPr>
          <a:xfrm>
            <a:off x="1512873" y="4156628"/>
            <a:ext cx="1112100" cy="593170"/>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err="1">
                <a:solidFill>
                  <a:schemeClr val="bg1"/>
                </a:solidFill>
                <a:latin typeface="Calibri" panose="020F0502020204030204"/>
              </a:rPr>
              <a:t>Debubble</a:t>
            </a:r>
            <a:r>
              <a:rPr lang="en-GB" sz="1600" b="0" kern="0" dirty="0">
                <a:solidFill>
                  <a:schemeClr val="bg1"/>
                </a:solidFill>
                <a:latin typeface="Calibri" panose="020F0502020204030204"/>
              </a:rPr>
              <a:t> &amp; Encode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 name="Rectángulo: esquinas redondeadas 27">
            <a:extLst>
              <a:ext uri="{FF2B5EF4-FFF2-40B4-BE49-F238E27FC236}">
                <a16:creationId xmlns:a16="http://schemas.microsoft.com/office/drawing/2014/main" id="{46FED817-08A3-053F-0B6B-72D2D3C7DBC5}"/>
              </a:ext>
            </a:extLst>
          </p:cNvPr>
          <p:cNvSpPr/>
          <p:nvPr/>
        </p:nvSpPr>
        <p:spPr>
          <a:xfrm>
            <a:off x="8278374" y="4279405"/>
            <a:ext cx="1143192"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Processor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4095873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478713"/>
          </a:xfrm>
        </p:spPr>
        <p:txBody>
          <a:bodyPr>
            <a:normAutofit/>
          </a:bodyPr>
          <a:lstStyle/>
          <a:p>
            <a:r>
              <a:rPr lang="en-US" sz="2400" dirty="0"/>
              <a:t>Arbiter &amp; Mux:</a:t>
            </a:r>
          </a:p>
          <a:p>
            <a:pPr lvl="1"/>
            <a:r>
              <a:rPr lang="en-US" sz="1800" dirty="0"/>
              <a:t>Receives bus requests from the TDC channels.</a:t>
            </a:r>
          </a:p>
          <a:p>
            <a:pPr lvl="1"/>
            <a:r>
              <a:rPr lang="en-US" sz="1800" dirty="0"/>
              <a:t>Two arbitering policies: </a:t>
            </a:r>
            <a:r>
              <a:rPr lang="en-US" sz="1800" u="sng" dirty="0"/>
              <a:t>Round-Robin</a:t>
            </a:r>
            <a:r>
              <a:rPr lang="en-US" sz="1800" dirty="0"/>
              <a:t> and Pulse </a:t>
            </a:r>
            <a:r>
              <a:rPr lang="en-US" sz="1800" u="sng" dirty="0"/>
              <a:t>sorting</a:t>
            </a:r>
            <a:r>
              <a:rPr lang="en-US" sz="1800" dirty="0"/>
              <a:t> by Timestamp.</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28</a:t>
            </a:fld>
            <a:endParaRPr lang="en-GB" dirty="0"/>
          </a:p>
        </p:txBody>
      </p:sp>
      <p:pic>
        <p:nvPicPr>
          <p:cNvPr id="89" name="Picture 7">
            <a:extLst>
              <a:ext uri="{FF2B5EF4-FFF2-40B4-BE49-F238E27FC236}">
                <a16:creationId xmlns:a16="http://schemas.microsoft.com/office/drawing/2014/main" id="{9CC09905-8832-E45C-C20F-5D8D08461EE6}"/>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90" name="Group 89">
            <a:extLst>
              <a:ext uri="{FF2B5EF4-FFF2-40B4-BE49-F238E27FC236}">
                <a16:creationId xmlns:a16="http://schemas.microsoft.com/office/drawing/2014/main" id="{E478C5EA-2B1C-216A-B229-8629741AA3D2}"/>
              </a:ext>
            </a:extLst>
          </p:cNvPr>
          <p:cNvGrpSpPr/>
          <p:nvPr/>
        </p:nvGrpSpPr>
        <p:grpSpPr>
          <a:xfrm>
            <a:off x="2016000" y="2700000"/>
            <a:ext cx="2304000" cy="1006956"/>
            <a:chOff x="2016000" y="2700000"/>
            <a:chExt cx="2304000" cy="1006956"/>
          </a:xfrm>
        </p:grpSpPr>
        <p:sp>
          <p:nvSpPr>
            <p:cNvPr id="91" name="Rectángulo: esquinas redondeadas 27">
              <a:extLst>
                <a:ext uri="{FF2B5EF4-FFF2-40B4-BE49-F238E27FC236}">
                  <a16:creationId xmlns:a16="http://schemas.microsoft.com/office/drawing/2014/main" id="{78EEC438-7F14-BF1C-264E-24A14EF907E7}"/>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2" name="Rectángulo: esquinas redondeadas 27">
              <a:extLst>
                <a:ext uri="{FF2B5EF4-FFF2-40B4-BE49-F238E27FC236}">
                  <a16:creationId xmlns:a16="http://schemas.microsoft.com/office/drawing/2014/main" id="{E5256CAB-3994-F7B2-2B67-FC95816F80CA}"/>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3" name="Rectángulo: esquinas redondeadas 27">
              <a:extLst>
                <a:ext uri="{FF2B5EF4-FFF2-40B4-BE49-F238E27FC236}">
                  <a16:creationId xmlns:a16="http://schemas.microsoft.com/office/drawing/2014/main" id="{F307B007-1BF0-9427-AF15-779882E75F7E}"/>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94" name="Content Placeholder 2">
              <a:extLst>
                <a:ext uri="{FF2B5EF4-FFF2-40B4-BE49-F238E27FC236}">
                  <a16:creationId xmlns:a16="http://schemas.microsoft.com/office/drawing/2014/main" id="{78768823-8578-641C-EF3B-D90C3C1A6E75}"/>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95" name="Group 94">
            <a:extLst>
              <a:ext uri="{FF2B5EF4-FFF2-40B4-BE49-F238E27FC236}">
                <a16:creationId xmlns:a16="http://schemas.microsoft.com/office/drawing/2014/main" id="{6E112F7F-D400-430B-F0A6-3E578D5DECEC}"/>
              </a:ext>
            </a:extLst>
          </p:cNvPr>
          <p:cNvGrpSpPr/>
          <p:nvPr/>
        </p:nvGrpSpPr>
        <p:grpSpPr>
          <a:xfrm>
            <a:off x="348121" y="2825251"/>
            <a:ext cx="1661755" cy="306227"/>
            <a:chOff x="348121" y="2825251"/>
            <a:chExt cx="1661755" cy="306227"/>
          </a:xfrm>
        </p:grpSpPr>
        <p:cxnSp>
          <p:nvCxnSpPr>
            <p:cNvPr id="98" name="Straight Arrow Connector 97">
              <a:extLst>
                <a:ext uri="{FF2B5EF4-FFF2-40B4-BE49-F238E27FC236}">
                  <a16:creationId xmlns:a16="http://schemas.microsoft.com/office/drawing/2014/main" id="{91D729C6-F538-9198-9898-8040C192497C}"/>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99" name="Content Placeholder 2">
              <a:extLst>
                <a:ext uri="{FF2B5EF4-FFF2-40B4-BE49-F238E27FC236}">
                  <a16:creationId xmlns:a16="http://schemas.microsoft.com/office/drawing/2014/main" id="{FE0B2DF4-314E-F4CE-3623-A3649D567B16}"/>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100" name="Group 99">
            <a:extLst>
              <a:ext uri="{FF2B5EF4-FFF2-40B4-BE49-F238E27FC236}">
                <a16:creationId xmlns:a16="http://schemas.microsoft.com/office/drawing/2014/main" id="{532BA2DB-2DCE-A2D2-7D98-2392C1973ADB}"/>
              </a:ext>
            </a:extLst>
          </p:cNvPr>
          <p:cNvGrpSpPr/>
          <p:nvPr/>
        </p:nvGrpSpPr>
        <p:grpSpPr>
          <a:xfrm>
            <a:off x="704850" y="3187205"/>
            <a:ext cx="1305026" cy="306227"/>
            <a:chOff x="704850" y="2825251"/>
            <a:chExt cx="1305026" cy="306227"/>
          </a:xfrm>
        </p:grpSpPr>
        <p:cxnSp>
          <p:nvCxnSpPr>
            <p:cNvPr id="101" name="Straight Arrow Connector 100">
              <a:extLst>
                <a:ext uri="{FF2B5EF4-FFF2-40B4-BE49-F238E27FC236}">
                  <a16:creationId xmlns:a16="http://schemas.microsoft.com/office/drawing/2014/main" id="{BF8A5089-FAAD-803A-FE7C-7F3738685090}"/>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02" name="Content Placeholder 2">
              <a:extLst>
                <a:ext uri="{FF2B5EF4-FFF2-40B4-BE49-F238E27FC236}">
                  <a16:creationId xmlns:a16="http://schemas.microsoft.com/office/drawing/2014/main" id="{3A27F9C5-BB12-7A2F-F857-9693F275894F}"/>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103" name="Straight Arrow Connector 102">
            <a:extLst>
              <a:ext uri="{FF2B5EF4-FFF2-40B4-BE49-F238E27FC236}">
                <a16:creationId xmlns:a16="http://schemas.microsoft.com/office/drawing/2014/main" id="{218DE5F8-573E-E64D-DE52-4B42E2FCBBDD}"/>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04" name="Content Placeholder 2">
            <a:extLst>
              <a:ext uri="{FF2B5EF4-FFF2-40B4-BE49-F238E27FC236}">
                <a16:creationId xmlns:a16="http://schemas.microsoft.com/office/drawing/2014/main" id="{DBA764C5-B271-FD77-C463-3F86BC5657F0}"/>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105" name="Straight Arrow Connector 104">
            <a:extLst>
              <a:ext uri="{FF2B5EF4-FFF2-40B4-BE49-F238E27FC236}">
                <a16:creationId xmlns:a16="http://schemas.microsoft.com/office/drawing/2014/main" id="{9A875F1C-EE67-2F63-57D9-F6CFB07FB272}"/>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06" name="Content Placeholder 2">
            <a:extLst>
              <a:ext uri="{FF2B5EF4-FFF2-40B4-BE49-F238E27FC236}">
                <a16:creationId xmlns:a16="http://schemas.microsoft.com/office/drawing/2014/main" id="{E8B6F0EE-A13D-499B-FDFC-49A1B71B2851}"/>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107" name="Group 106">
            <a:extLst>
              <a:ext uri="{FF2B5EF4-FFF2-40B4-BE49-F238E27FC236}">
                <a16:creationId xmlns:a16="http://schemas.microsoft.com/office/drawing/2014/main" id="{FEAD35A2-DEDE-793A-70D4-9EEF3A626A2E}"/>
              </a:ext>
            </a:extLst>
          </p:cNvPr>
          <p:cNvGrpSpPr/>
          <p:nvPr/>
        </p:nvGrpSpPr>
        <p:grpSpPr>
          <a:xfrm>
            <a:off x="4795331" y="2683727"/>
            <a:ext cx="2304000" cy="1006956"/>
            <a:chOff x="2016000" y="2700000"/>
            <a:chExt cx="2304000" cy="1006956"/>
          </a:xfrm>
          <a:solidFill>
            <a:schemeClr val="accent6">
              <a:lumMod val="75000"/>
            </a:schemeClr>
          </a:solidFill>
        </p:grpSpPr>
        <p:sp>
          <p:nvSpPr>
            <p:cNvPr id="108" name="Rectángulo: esquinas redondeadas 27">
              <a:extLst>
                <a:ext uri="{FF2B5EF4-FFF2-40B4-BE49-F238E27FC236}">
                  <a16:creationId xmlns:a16="http://schemas.microsoft.com/office/drawing/2014/main" id="{525DFC18-7960-12D5-A59C-2C6775FE262F}"/>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09" name="Rectángulo: esquinas redondeadas 27">
              <a:extLst>
                <a:ext uri="{FF2B5EF4-FFF2-40B4-BE49-F238E27FC236}">
                  <a16:creationId xmlns:a16="http://schemas.microsoft.com/office/drawing/2014/main" id="{93E14EAD-F673-0E6C-951D-71CE7FE26510}"/>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10" name="Rectángulo: esquinas redondeadas 27">
              <a:extLst>
                <a:ext uri="{FF2B5EF4-FFF2-40B4-BE49-F238E27FC236}">
                  <a16:creationId xmlns:a16="http://schemas.microsoft.com/office/drawing/2014/main" id="{C511A5EF-9E1E-52F2-F162-A636BE626B60}"/>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11" name="Content Placeholder 2">
              <a:extLst>
                <a:ext uri="{FF2B5EF4-FFF2-40B4-BE49-F238E27FC236}">
                  <a16:creationId xmlns:a16="http://schemas.microsoft.com/office/drawing/2014/main" id="{869B8DD4-F0BB-B84C-CBC4-B6811CF841DD}"/>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112" name="Straight Arrow Connector 111">
            <a:extLst>
              <a:ext uri="{FF2B5EF4-FFF2-40B4-BE49-F238E27FC236}">
                <a16:creationId xmlns:a16="http://schemas.microsoft.com/office/drawing/2014/main" id="{F54C72CC-3352-8E1C-23BA-9E07A7EBF29C}"/>
              </a:ext>
            </a:extLst>
          </p:cNvPr>
          <p:cNvCxnSpPr>
            <a:cxnSpLocks/>
            <a:stCxn id="93" idx="3"/>
            <a:endCxn id="110"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13" name="Rectángulo: esquinas redondeadas 27">
            <a:extLst>
              <a:ext uri="{FF2B5EF4-FFF2-40B4-BE49-F238E27FC236}">
                <a16:creationId xmlns:a16="http://schemas.microsoft.com/office/drawing/2014/main" id="{A4AB038D-06A8-8E78-10B2-DD91DAA0F42E}"/>
              </a:ext>
            </a:extLst>
          </p:cNvPr>
          <p:cNvSpPr/>
          <p:nvPr/>
        </p:nvSpPr>
        <p:spPr>
          <a:xfrm>
            <a:off x="7764044" y="2729625"/>
            <a:ext cx="1443289"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14" name="Rectángulo: esquinas redondeadas 27">
            <a:extLst>
              <a:ext uri="{FF2B5EF4-FFF2-40B4-BE49-F238E27FC236}">
                <a16:creationId xmlns:a16="http://schemas.microsoft.com/office/drawing/2014/main" id="{5C6E8B41-967C-013F-5C82-70C4149D13ED}"/>
              </a:ext>
            </a:extLst>
          </p:cNvPr>
          <p:cNvSpPr/>
          <p:nvPr/>
        </p:nvSpPr>
        <p:spPr>
          <a:xfrm>
            <a:off x="9877118" y="2728347"/>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115" name="Straight Arrow Connector 114">
            <a:extLst>
              <a:ext uri="{FF2B5EF4-FFF2-40B4-BE49-F238E27FC236}">
                <a16:creationId xmlns:a16="http://schemas.microsoft.com/office/drawing/2014/main" id="{D2403713-394C-D2D0-E878-AE2D032FF0AF}"/>
              </a:ext>
            </a:extLst>
          </p:cNvPr>
          <p:cNvCxnSpPr>
            <a:cxnSpLocks/>
            <a:endCxn id="113" idx="1"/>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1AA59578-2DB2-6E65-117B-F89E167C9313}"/>
              </a:ext>
            </a:extLst>
          </p:cNvPr>
          <p:cNvCxnSpPr>
            <a:cxnSpLocks/>
            <a:stCxn id="113" idx="3"/>
            <a:endCxn id="114" idx="1"/>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17" name="Rectángulo: esquinas redondeadas 27">
            <a:extLst>
              <a:ext uri="{FF2B5EF4-FFF2-40B4-BE49-F238E27FC236}">
                <a16:creationId xmlns:a16="http://schemas.microsoft.com/office/drawing/2014/main" id="{54EC97B7-ADE2-4F12-69E9-45F2AB0C5561}"/>
              </a:ext>
            </a:extLst>
          </p:cNvPr>
          <p:cNvSpPr/>
          <p:nvPr/>
        </p:nvSpPr>
        <p:spPr>
          <a:xfrm>
            <a:off x="9877119" y="4454715"/>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118" name="Straight Arrow Connector 117">
            <a:extLst>
              <a:ext uri="{FF2B5EF4-FFF2-40B4-BE49-F238E27FC236}">
                <a16:creationId xmlns:a16="http://schemas.microsoft.com/office/drawing/2014/main" id="{6B9C4587-03A3-ACE3-6086-5FC2E54E801B}"/>
              </a:ext>
            </a:extLst>
          </p:cNvPr>
          <p:cNvCxnSpPr>
            <a:cxnSpLocks/>
            <a:stCxn id="114" idx="2"/>
            <a:endCxn id="117"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19" name="Straight Arrow Connector 118">
            <a:extLst>
              <a:ext uri="{FF2B5EF4-FFF2-40B4-BE49-F238E27FC236}">
                <a16:creationId xmlns:a16="http://schemas.microsoft.com/office/drawing/2014/main" id="{435C7C7C-479C-F4CB-9E32-406A86A355B7}"/>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20" name="Content Placeholder 2">
            <a:extLst>
              <a:ext uri="{FF2B5EF4-FFF2-40B4-BE49-F238E27FC236}">
                <a16:creationId xmlns:a16="http://schemas.microsoft.com/office/drawing/2014/main" id="{F6A390B8-E4F3-EB7E-0E57-37C913446BF3}"/>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121" name="Group 120">
            <a:extLst>
              <a:ext uri="{FF2B5EF4-FFF2-40B4-BE49-F238E27FC236}">
                <a16:creationId xmlns:a16="http://schemas.microsoft.com/office/drawing/2014/main" id="{2D300D5D-2281-A177-F55F-7894672158D4}"/>
              </a:ext>
            </a:extLst>
          </p:cNvPr>
          <p:cNvGrpSpPr/>
          <p:nvPr/>
        </p:nvGrpSpPr>
        <p:grpSpPr>
          <a:xfrm>
            <a:off x="289577" y="5164557"/>
            <a:ext cx="1720299" cy="306227"/>
            <a:chOff x="289577" y="2825251"/>
            <a:chExt cx="1720299" cy="306227"/>
          </a:xfrm>
        </p:grpSpPr>
        <p:cxnSp>
          <p:nvCxnSpPr>
            <p:cNvPr id="122" name="Straight Arrow Connector 121">
              <a:extLst>
                <a:ext uri="{FF2B5EF4-FFF2-40B4-BE49-F238E27FC236}">
                  <a16:creationId xmlns:a16="http://schemas.microsoft.com/office/drawing/2014/main" id="{985AE4DA-7154-7126-F128-F7C5BBEACC6A}"/>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23" name="Content Placeholder 2">
              <a:extLst>
                <a:ext uri="{FF2B5EF4-FFF2-40B4-BE49-F238E27FC236}">
                  <a16:creationId xmlns:a16="http://schemas.microsoft.com/office/drawing/2014/main" id="{358F73A4-C2C4-6FA1-9CF7-02C6ED1BA08C}"/>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124" name="Straight Arrow Connector 123">
            <a:extLst>
              <a:ext uri="{FF2B5EF4-FFF2-40B4-BE49-F238E27FC236}">
                <a16:creationId xmlns:a16="http://schemas.microsoft.com/office/drawing/2014/main" id="{3329AD2A-0B97-B350-7CAB-6DA78E770487}"/>
              </a:ext>
            </a:extLst>
          </p:cNvPr>
          <p:cNvCxnSpPr>
            <a:cxnSpLocks/>
            <a:endCxn id="110"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25" name="Rectángulo: esquinas redondeadas 27">
            <a:extLst>
              <a:ext uri="{FF2B5EF4-FFF2-40B4-BE49-F238E27FC236}">
                <a16:creationId xmlns:a16="http://schemas.microsoft.com/office/drawing/2014/main" id="{C416AF7B-9595-6733-2F05-963064FD142B}"/>
              </a:ext>
            </a:extLst>
          </p:cNvPr>
          <p:cNvSpPr/>
          <p:nvPr/>
        </p:nvSpPr>
        <p:spPr>
          <a:xfrm>
            <a:off x="7764044" y="4454260"/>
            <a:ext cx="1443288" cy="863412"/>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126" name="Straight Arrow Connector 125">
            <a:extLst>
              <a:ext uri="{FF2B5EF4-FFF2-40B4-BE49-F238E27FC236}">
                <a16:creationId xmlns:a16="http://schemas.microsoft.com/office/drawing/2014/main" id="{7C7BD95B-1F32-B5ED-00E8-5404D37E7061}"/>
              </a:ext>
            </a:extLst>
          </p:cNvPr>
          <p:cNvCxnSpPr>
            <a:cxnSpLocks/>
            <a:stCxn id="125" idx="3"/>
            <a:endCxn id="117"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7" name="Straight Arrow Connector 126">
            <a:extLst>
              <a:ext uri="{FF2B5EF4-FFF2-40B4-BE49-F238E27FC236}">
                <a16:creationId xmlns:a16="http://schemas.microsoft.com/office/drawing/2014/main" id="{0B53FBAF-828D-952A-1710-C044F4A6403D}"/>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128" name="Content Placeholder 2">
            <a:extLst>
              <a:ext uri="{FF2B5EF4-FFF2-40B4-BE49-F238E27FC236}">
                <a16:creationId xmlns:a16="http://schemas.microsoft.com/office/drawing/2014/main" id="{F27872CD-44D9-92A0-F7FF-7E53BBDC1DE6}"/>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129" name="Content Placeholder 2">
            <a:extLst>
              <a:ext uri="{FF2B5EF4-FFF2-40B4-BE49-F238E27FC236}">
                <a16:creationId xmlns:a16="http://schemas.microsoft.com/office/drawing/2014/main" id="{2678D81D-8111-7545-C46B-3579CCC8E5EC}"/>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130" name="Straight Arrow Connector 129">
            <a:extLst>
              <a:ext uri="{FF2B5EF4-FFF2-40B4-BE49-F238E27FC236}">
                <a16:creationId xmlns:a16="http://schemas.microsoft.com/office/drawing/2014/main" id="{04DF40E7-FE0B-C1C8-2C57-BD09D7D0D7E4}"/>
              </a:ext>
            </a:extLst>
          </p:cNvPr>
          <p:cNvCxnSpPr>
            <a:cxnSpLocks/>
            <a:endCxn id="125"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131" name="Content Placeholder 2">
            <a:extLst>
              <a:ext uri="{FF2B5EF4-FFF2-40B4-BE49-F238E27FC236}">
                <a16:creationId xmlns:a16="http://schemas.microsoft.com/office/drawing/2014/main" id="{6AB63CE9-4381-4922-7745-E0571B27F85C}"/>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133" name="Rectángulo: esquinas redondeadas 27">
            <a:extLst>
              <a:ext uri="{FF2B5EF4-FFF2-40B4-BE49-F238E27FC236}">
                <a16:creationId xmlns:a16="http://schemas.microsoft.com/office/drawing/2014/main" id="{CEC7C4E7-BA44-393D-CA9F-0964746BDE86}"/>
              </a:ext>
            </a:extLst>
          </p:cNvPr>
          <p:cNvSpPr/>
          <p:nvPr/>
        </p:nvSpPr>
        <p:spPr>
          <a:xfrm>
            <a:off x="2009876" y="4483418"/>
            <a:ext cx="2160000" cy="185593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4" name="Rectángulo: esquinas redondeadas 27">
            <a:extLst>
              <a:ext uri="{FF2B5EF4-FFF2-40B4-BE49-F238E27FC236}">
                <a16:creationId xmlns:a16="http://schemas.microsoft.com/office/drawing/2014/main" id="{EB8E2BD0-E6E4-D49A-9012-6FEADD5601D9}"/>
              </a:ext>
            </a:extLst>
          </p:cNvPr>
          <p:cNvSpPr/>
          <p:nvPr/>
        </p:nvSpPr>
        <p:spPr>
          <a:xfrm>
            <a:off x="5297687" y="4483418"/>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364932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478713"/>
          </a:xfrm>
        </p:spPr>
        <p:txBody>
          <a:bodyPr>
            <a:normAutofit/>
          </a:bodyPr>
          <a:lstStyle/>
          <a:p>
            <a:r>
              <a:rPr lang="en-US" sz="2400" dirty="0"/>
              <a:t>Global FIFO:</a:t>
            </a:r>
          </a:p>
          <a:p>
            <a:pPr lvl="1"/>
            <a:r>
              <a:rPr lang="en-US" sz="1800" dirty="0"/>
              <a:t>Interface between the different TDC channels and the Serializer.</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29</a:t>
            </a:fld>
            <a:endParaRPr lang="en-GB" dirty="0"/>
          </a:p>
        </p:txBody>
      </p:sp>
      <p:pic>
        <p:nvPicPr>
          <p:cNvPr id="16" name="Picture 7">
            <a:extLst>
              <a:ext uri="{FF2B5EF4-FFF2-40B4-BE49-F238E27FC236}">
                <a16:creationId xmlns:a16="http://schemas.microsoft.com/office/drawing/2014/main" id="{8FCEC27F-3A2D-36E6-3896-67EADEA17C83}"/>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22" name="Group 21">
            <a:extLst>
              <a:ext uri="{FF2B5EF4-FFF2-40B4-BE49-F238E27FC236}">
                <a16:creationId xmlns:a16="http://schemas.microsoft.com/office/drawing/2014/main" id="{A0AC905C-C832-BDC3-CD35-6D5DF5D54413}"/>
              </a:ext>
            </a:extLst>
          </p:cNvPr>
          <p:cNvGrpSpPr/>
          <p:nvPr/>
        </p:nvGrpSpPr>
        <p:grpSpPr>
          <a:xfrm>
            <a:off x="2016000" y="2700000"/>
            <a:ext cx="2304000" cy="1006956"/>
            <a:chOff x="2016000" y="2700000"/>
            <a:chExt cx="2304000" cy="1006956"/>
          </a:xfrm>
        </p:grpSpPr>
        <p:sp>
          <p:nvSpPr>
            <p:cNvPr id="23" name="Rectángulo: esquinas redondeadas 27">
              <a:extLst>
                <a:ext uri="{FF2B5EF4-FFF2-40B4-BE49-F238E27FC236}">
                  <a16:creationId xmlns:a16="http://schemas.microsoft.com/office/drawing/2014/main" id="{6A89E2DB-2C82-609A-4307-20F93FC30027}"/>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4" name="Rectángulo: esquinas redondeadas 27">
              <a:extLst>
                <a:ext uri="{FF2B5EF4-FFF2-40B4-BE49-F238E27FC236}">
                  <a16:creationId xmlns:a16="http://schemas.microsoft.com/office/drawing/2014/main" id="{72B68350-8AE1-40B7-2407-950C50DF0CEB}"/>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5" name="Rectángulo: esquinas redondeadas 27">
              <a:extLst>
                <a:ext uri="{FF2B5EF4-FFF2-40B4-BE49-F238E27FC236}">
                  <a16:creationId xmlns:a16="http://schemas.microsoft.com/office/drawing/2014/main" id="{28109A74-05B2-D12F-458F-D4113BC2EBBA}"/>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7" name="Content Placeholder 2">
              <a:extLst>
                <a:ext uri="{FF2B5EF4-FFF2-40B4-BE49-F238E27FC236}">
                  <a16:creationId xmlns:a16="http://schemas.microsoft.com/office/drawing/2014/main" id="{EE112253-DBEA-08F1-E678-61F1A9128730}"/>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28" name="Group 27">
            <a:extLst>
              <a:ext uri="{FF2B5EF4-FFF2-40B4-BE49-F238E27FC236}">
                <a16:creationId xmlns:a16="http://schemas.microsoft.com/office/drawing/2014/main" id="{0444EC5D-FA00-5FC8-3B77-3BB0820E72BB}"/>
              </a:ext>
            </a:extLst>
          </p:cNvPr>
          <p:cNvGrpSpPr/>
          <p:nvPr/>
        </p:nvGrpSpPr>
        <p:grpSpPr>
          <a:xfrm>
            <a:off x="348121" y="2825251"/>
            <a:ext cx="1661755" cy="306227"/>
            <a:chOff x="348121" y="2825251"/>
            <a:chExt cx="1661755" cy="306227"/>
          </a:xfrm>
        </p:grpSpPr>
        <p:cxnSp>
          <p:nvCxnSpPr>
            <p:cNvPr id="38" name="Straight Arrow Connector 37">
              <a:extLst>
                <a:ext uri="{FF2B5EF4-FFF2-40B4-BE49-F238E27FC236}">
                  <a16:creationId xmlns:a16="http://schemas.microsoft.com/office/drawing/2014/main" id="{A7EA00A9-DEC7-22BA-8917-4C0E84F1F682}"/>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39" name="Content Placeholder 2">
              <a:extLst>
                <a:ext uri="{FF2B5EF4-FFF2-40B4-BE49-F238E27FC236}">
                  <a16:creationId xmlns:a16="http://schemas.microsoft.com/office/drawing/2014/main" id="{BDA26120-74F3-42E0-01B1-0ADE18BA0727}"/>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40" name="Group 39">
            <a:extLst>
              <a:ext uri="{FF2B5EF4-FFF2-40B4-BE49-F238E27FC236}">
                <a16:creationId xmlns:a16="http://schemas.microsoft.com/office/drawing/2014/main" id="{49D81B52-F372-F2A7-8BE1-441E01CF4997}"/>
              </a:ext>
            </a:extLst>
          </p:cNvPr>
          <p:cNvGrpSpPr/>
          <p:nvPr/>
        </p:nvGrpSpPr>
        <p:grpSpPr>
          <a:xfrm>
            <a:off x="704850" y="3187205"/>
            <a:ext cx="1305026" cy="306227"/>
            <a:chOff x="704850" y="2825251"/>
            <a:chExt cx="1305026" cy="306227"/>
          </a:xfrm>
        </p:grpSpPr>
        <p:cxnSp>
          <p:nvCxnSpPr>
            <p:cNvPr id="41" name="Straight Arrow Connector 40">
              <a:extLst>
                <a:ext uri="{FF2B5EF4-FFF2-40B4-BE49-F238E27FC236}">
                  <a16:creationId xmlns:a16="http://schemas.microsoft.com/office/drawing/2014/main" id="{8FB695A8-048E-2D53-27A3-9E1575224A8A}"/>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44" name="Content Placeholder 2">
              <a:extLst>
                <a:ext uri="{FF2B5EF4-FFF2-40B4-BE49-F238E27FC236}">
                  <a16:creationId xmlns:a16="http://schemas.microsoft.com/office/drawing/2014/main" id="{17B1C3D8-BAFA-29C9-6C76-B3A57E494361}"/>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45" name="Straight Arrow Connector 44">
            <a:extLst>
              <a:ext uri="{FF2B5EF4-FFF2-40B4-BE49-F238E27FC236}">
                <a16:creationId xmlns:a16="http://schemas.microsoft.com/office/drawing/2014/main" id="{97B3DEE7-67D6-9160-3B14-8D5B60D26121}"/>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6" name="Content Placeholder 2">
            <a:extLst>
              <a:ext uri="{FF2B5EF4-FFF2-40B4-BE49-F238E27FC236}">
                <a16:creationId xmlns:a16="http://schemas.microsoft.com/office/drawing/2014/main" id="{6725444E-DFC2-A4F6-34D6-7E5F13B8CFBD}"/>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48" name="Straight Arrow Connector 47">
            <a:extLst>
              <a:ext uri="{FF2B5EF4-FFF2-40B4-BE49-F238E27FC236}">
                <a16:creationId xmlns:a16="http://schemas.microsoft.com/office/drawing/2014/main" id="{75BBF7E7-955F-1555-BE2B-D0CBC5AC41FD}"/>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Content Placeholder 2">
            <a:extLst>
              <a:ext uri="{FF2B5EF4-FFF2-40B4-BE49-F238E27FC236}">
                <a16:creationId xmlns:a16="http://schemas.microsoft.com/office/drawing/2014/main" id="{C4289A37-1589-A93E-27AF-8BED650BE0F7}"/>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50" name="Group 49">
            <a:extLst>
              <a:ext uri="{FF2B5EF4-FFF2-40B4-BE49-F238E27FC236}">
                <a16:creationId xmlns:a16="http://schemas.microsoft.com/office/drawing/2014/main" id="{8ACDA820-2A35-E809-11B1-B37EDED5389F}"/>
              </a:ext>
            </a:extLst>
          </p:cNvPr>
          <p:cNvGrpSpPr/>
          <p:nvPr/>
        </p:nvGrpSpPr>
        <p:grpSpPr>
          <a:xfrm>
            <a:off x="4795331" y="2683727"/>
            <a:ext cx="2304000" cy="1006956"/>
            <a:chOff x="2016000" y="2700000"/>
            <a:chExt cx="2304000" cy="1006956"/>
          </a:xfrm>
          <a:solidFill>
            <a:schemeClr val="accent6">
              <a:lumMod val="75000"/>
            </a:schemeClr>
          </a:solidFill>
        </p:grpSpPr>
        <p:sp>
          <p:nvSpPr>
            <p:cNvPr id="51" name="Rectángulo: esquinas redondeadas 27">
              <a:extLst>
                <a:ext uri="{FF2B5EF4-FFF2-40B4-BE49-F238E27FC236}">
                  <a16:creationId xmlns:a16="http://schemas.microsoft.com/office/drawing/2014/main" id="{DE5EBB9D-EF4D-C95F-6826-8BD4EF90368C}"/>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2" name="Rectángulo: esquinas redondeadas 27">
              <a:extLst>
                <a:ext uri="{FF2B5EF4-FFF2-40B4-BE49-F238E27FC236}">
                  <a16:creationId xmlns:a16="http://schemas.microsoft.com/office/drawing/2014/main" id="{CF035029-50F5-A387-865B-E4AC1DE81816}"/>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3" name="Rectángulo: esquinas redondeadas 27">
              <a:extLst>
                <a:ext uri="{FF2B5EF4-FFF2-40B4-BE49-F238E27FC236}">
                  <a16:creationId xmlns:a16="http://schemas.microsoft.com/office/drawing/2014/main" id="{91CD23E0-0094-499A-B544-215B9D0BE67D}"/>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5" name="Content Placeholder 2">
              <a:extLst>
                <a:ext uri="{FF2B5EF4-FFF2-40B4-BE49-F238E27FC236}">
                  <a16:creationId xmlns:a16="http://schemas.microsoft.com/office/drawing/2014/main" id="{FFD71958-AEF3-2BE4-3A02-73E7B17457C5}"/>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56" name="Straight Arrow Connector 55">
            <a:extLst>
              <a:ext uri="{FF2B5EF4-FFF2-40B4-BE49-F238E27FC236}">
                <a16:creationId xmlns:a16="http://schemas.microsoft.com/office/drawing/2014/main" id="{F260336C-91A8-D522-7526-631F47571F07}"/>
              </a:ext>
            </a:extLst>
          </p:cNvPr>
          <p:cNvCxnSpPr>
            <a:cxnSpLocks/>
            <a:stCxn id="25" idx="3"/>
            <a:endCxn id="53"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58" name="Rectángulo: esquinas redondeadas 27">
            <a:extLst>
              <a:ext uri="{FF2B5EF4-FFF2-40B4-BE49-F238E27FC236}">
                <a16:creationId xmlns:a16="http://schemas.microsoft.com/office/drawing/2014/main" id="{5C709765-8ED5-2810-5A11-37B1338F8A58}"/>
              </a:ext>
            </a:extLst>
          </p:cNvPr>
          <p:cNvSpPr/>
          <p:nvPr/>
        </p:nvSpPr>
        <p:spPr>
          <a:xfrm>
            <a:off x="9877118" y="2728347"/>
            <a:ext cx="1443289"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9" name="Straight Arrow Connector 58">
            <a:extLst>
              <a:ext uri="{FF2B5EF4-FFF2-40B4-BE49-F238E27FC236}">
                <a16:creationId xmlns:a16="http://schemas.microsoft.com/office/drawing/2014/main" id="{C82EC107-C9AD-E446-3283-06DEB154B36C}"/>
              </a:ext>
            </a:extLst>
          </p:cNvPr>
          <p:cNvCxnSpPr>
            <a:cxnSpLocks/>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103113E6-49A3-CE2F-A266-FCC949211948}"/>
              </a:ext>
            </a:extLst>
          </p:cNvPr>
          <p:cNvCxnSpPr>
            <a:cxnSpLocks/>
            <a:endCxn id="58" idx="1"/>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1" name="Rectángulo: esquinas redondeadas 27">
            <a:extLst>
              <a:ext uri="{FF2B5EF4-FFF2-40B4-BE49-F238E27FC236}">
                <a16:creationId xmlns:a16="http://schemas.microsoft.com/office/drawing/2014/main" id="{4C21F337-F66B-744A-1CFD-0935398E508E}"/>
              </a:ext>
            </a:extLst>
          </p:cNvPr>
          <p:cNvSpPr/>
          <p:nvPr/>
        </p:nvSpPr>
        <p:spPr>
          <a:xfrm>
            <a:off x="9877119" y="4454715"/>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2" name="Straight Arrow Connector 61">
            <a:extLst>
              <a:ext uri="{FF2B5EF4-FFF2-40B4-BE49-F238E27FC236}">
                <a16:creationId xmlns:a16="http://schemas.microsoft.com/office/drawing/2014/main" id="{27A50FC5-F95E-0391-1267-D89113598872}"/>
              </a:ext>
            </a:extLst>
          </p:cNvPr>
          <p:cNvCxnSpPr>
            <a:cxnSpLocks/>
            <a:stCxn id="58" idx="2"/>
            <a:endCxn id="61"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8D871A4B-71CE-2D1F-2DCD-04485D130FFD}"/>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4" name="Content Placeholder 2">
            <a:extLst>
              <a:ext uri="{FF2B5EF4-FFF2-40B4-BE49-F238E27FC236}">
                <a16:creationId xmlns:a16="http://schemas.microsoft.com/office/drawing/2014/main" id="{1E84B3F1-36B0-A7AD-C2A6-A741C4F01F53}"/>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67" name="Group 66">
            <a:extLst>
              <a:ext uri="{FF2B5EF4-FFF2-40B4-BE49-F238E27FC236}">
                <a16:creationId xmlns:a16="http://schemas.microsoft.com/office/drawing/2014/main" id="{7BFA3D89-88CE-7327-6F65-D6ABAC39A207}"/>
              </a:ext>
            </a:extLst>
          </p:cNvPr>
          <p:cNvGrpSpPr/>
          <p:nvPr/>
        </p:nvGrpSpPr>
        <p:grpSpPr>
          <a:xfrm>
            <a:off x="289577" y="5164557"/>
            <a:ext cx="1720299" cy="306227"/>
            <a:chOff x="289577" y="2825251"/>
            <a:chExt cx="1720299" cy="306227"/>
          </a:xfrm>
        </p:grpSpPr>
        <p:cxnSp>
          <p:nvCxnSpPr>
            <p:cNvPr id="68" name="Straight Arrow Connector 67">
              <a:extLst>
                <a:ext uri="{FF2B5EF4-FFF2-40B4-BE49-F238E27FC236}">
                  <a16:creationId xmlns:a16="http://schemas.microsoft.com/office/drawing/2014/main" id="{4A58A260-EBC5-655F-BD9A-9DB3C0A4BA7F}"/>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9" name="Content Placeholder 2">
              <a:extLst>
                <a:ext uri="{FF2B5EF4-FFF2-40B4-BE49-F238E27FC236}">
                  <a16:creationId xmlns:a16="http://schemas.microsoft.com/office/drawing/2014/main" id="{67CB0683-8059-46E6-3E7F-AEB3CCFAF021}"/>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70" name="Straight Arrow Connector 69">
            <a:extLst>
              <a:ext uri="{FF2B5EF4-FFF2-40B4-BE49-F238E27FC236}">
                <a16:creationId xmlns:a16="http://schemas.microsoft.com/office/drawing/2014/main" id="{9C61DB17-179F-1280-5E3B-AC7601FF4FCA}"/>
              </a:ext>
            </a:extLst>
          </p:cNvPr>
          <p:cNvCxnSpPr>
            <a:cxnSpLocks/>
            <a:endCxn id="53"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72" name="Rectángulo: esquinas redondeadas 27">
            <a:extLst>
              <a:ext uri="{FF2B5EF4-FFF2-40B4-BE49-F238E27FC236}">
                <a16:creationId xmlns:a16="http://schemas.microsoft.com/office/drawing/2014/main" id="{44BA0FEB-49FE-B441-0800-762CDB1E5675}"/>
              </a:ext>
            </a:extLst>
          </p:cNvPr>
          <p:cNvSpPr/>
          <p:nvPr/>
        </p:nvSpPr>
        <p:spPr>
          <a:xfrm>
            <a:off x="7764044" y="4454260"/>
            <a:ext cx="1443288" cy="863412"/>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3" name="Straight Arrow Connector 72">
            <a:extLst>
              <a:ext uri="{FF2B5EF4-FFF2-40B4-BE49-F238E27FC236}">
                <a16:creationId xmlns:a16="http://schemas.microsoft.com/office/drawing/2014/main" id="{B831A3F2-3620-F930-C592-22617556A28C}"/>
              </a:ext>
            </a:extLst>
          </p:cNvPr>
          <p:cNvCxnSpPr>
            <a:cxnSpLocks/>
            <a:stCxn id="72" idx="3"/>
            <a:endCxn id="61"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43FBD2D1-EFC7-C6F6-9506-2C2352690D79}"/>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79" name="Content Placeholder 2">
            <a:extLst>
              <a:ext uri="{FF2B5EF4-FFF2-40B4-BE49-F238E27FC236}">
                <a16:creationId xmlns:a16="http://schemas.microsoft.com/office/drawing/2014/main" id="{09F8D081-6CEA-C3F9-C066-F39547B7332E}"/>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82" name="Content Placeholder 2">
            <a:extLst>
              <a:ext uri="{FF2B5EF4-FFF2-40B4-BE49-F238E27FC236}">
                <a16:creationId xmlns:a16="http://schemas.microsoft.com/office/drawing/2014/main" id="{15D9A818-7064-CDC4-5F1C-827DF43E40D1}"/>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83" name="Straight Arrow Connector 82">
            <a:extLst>
              <a:ext uri="{FF2B5EF4-FFF2-40B4-BE49-F238E27FC236}">
                <a16:creationId xmlns:a16="http://schemas.microsoft.com/office/drawing/2014/main" id="{F1BA3FF8-F433-96B0-D165-65247C262053}"/>
              </a:ext>
            </a:extLst>
          </p:cNvPr>
          <p:cNvCxnSpPr>
            <a:cxnSpLocks/>
            <a:endCxn id="72"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86" name="Content Placeholder 2">
            <a:extLst>
              <a:ext uri="{FF2B5EF4-FFF2-40B4-BE49-F238E27FC236}">
                <a16:creationId xmlns:a16="http://schemas.microsoft.com/office/drawing/2014/main" id="{7D6C2F5F-5214-C23A-4E91-9CF95F951B99}"/>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87" name="Rectángulo: esquinas redondeadas 27">
            <a:extLst>
              <a:ext uri="{FF2B5EF4-FFF2-40B4-BE49-F238E27FC236}">
                <a16:creationId xmlns:a16="http://schemas.microsoft.com/office/drawing/2014/main" id="{C5E46392-ECD3-250B-2E6C-5DA7505A3C44}"/>
              </a:ext>
            </a:extLst>
          </p:cNvPr>
          <p:cNvSpPr/>
          <p:nvPr/>
        </p:nvSpPr>
        <p:spPr>
          <a:xfrm>
            <a:off x="2009876" y="4483418"/>
            <a:ext cx="2160000" cy="185593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8" name="Rectángulo: esquinas redondeadas 27">
            <a:extLst>
              <a:ext uri="{FF2B5EF4-FFF2-40B4-BE49-F238E27FC236}">
                <a16:creationId xmlns:a16="http://schemas.microsoft.com/office/drawing/2014/main" id="{8623CD58-E358-BE92-6BA1-6FBF7F4676A7}"/>
              </a:ext>
            </a:extLst>
          </p:cNvPr>
          <p:cNvSpPr/>
          <p:nvPr/>
        </p:nvSpPr>
        <p:spPr>
          <a:xfrm>
            <a:off x="5297687" y="4483418"/>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9" name="Rectángulo: esquinas redondeadas 27">
            <a:extLst>
              <a:ext uri="{FF2B5EF4-FFF2-40B4-BE49-F238E27FC236}">
                <a16:creationId xmlns:a16="http://schemas.microsoft.com/office/drawing/2014/main" id="{89FC8723-2CBF-FE5E-5207-F471EE7FBAE2}"/>
              </a:ext>
            </a:extLst>
          </p:cNvPr>
          <p:cNvSpPr/>
          <p:nvPr/>
        </p:nvSpPr>
        <p:spPr>
          <a:xfrm>
            <a:off x="7764044" y="2729625"/>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2300589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a:t>I. </a:t>
            </a:r>
            <a:r>
              <a:rPr lang="es-ES" sz="3600" b="1" dirty="0" err="1"/>
              <a:t>Introduction</a:t>
            </a:r>
            <a:endParaRPr lang="es-ES" b="1" dirty="0"/>
          </a:p>
        </p:txBody>
      </p:sp>
      <p:sp>
        <p:nvSpPr>
          <p:cNvPr id="3" name="Marcador de contenido 2">
            <a:extLst>
              <a:ext uri="{FF2B5EF4-FFF2-40B4-BE49-F238E27FC236}">
                <a16:creationId xmlns:a16="http://schemas.microsoft.com/office/drawing/2014/main" id="{BFA97B78-D1EC-A6FB-9851-C935EA042B18}"/>
              </a:ext>
            </a:extLst>
          </p:cNvPr>
          <p:cNvSpPr>
            <a:spLocks noGrp="1"/>
          </p:cNvSpPr>
          <p:nvPr>
            <p:ph idx="1"/>
          </p:nvPr>
        </p:nvSpPr>
        <p:spPr>
          <a:xfrm>
            <a:off x="7441" y="1079802"/>
            <a:ext cx="12137231" cy="5343300"/>
          </a:xfrm>
        </p:spPr>
        <p:txBody>
          <a:bodyPr/>
          <a:lstStyle/>
          <a:p>
            <a:r>
              <a:rPr lang="en-GB" dirty="0"/>
              <a:t>CERN Microelectronics Section &amp; University of Barcelona Collaboration.</a:t>
            </a:r>
          </a:p>
          <a:p>
            <a:r>
              <a:rPr lang="en-GB" b="1" dirty="0"/>
              <a:t>Objective:</a:t>
            </a:r>
            <a:r>
              <a:rPr lang="en-GB" dirty="0"/>
              <a:t> develop </a:t>
            </a:r>
            <a:r>
              <a:rPr lang="en-GB" i="1" dirty="0"/>
              <a:t>scalable</a:t>
            </a:r>
            <a:r>
              <a:rPr lang="en-GB" dirty="0"/>
              <a:t> FE electronics for photosensors with intrinsic gain (PMT, MCP, </a:t>
            </a:r>
            <a:r>
              <a:rPr lang="en-GB" dirty="0" err="1"/>
              <a:t>SiPM</a:t>
            </a:r>
            <a:r>
              <a:rPr lang="en-GB" dirty="0"/>
              <a:t>) to perform precise measurement of:</a:t>
            </a:r>
          </a:p>
          <a:p>
            <a:pPr lvl="1"/>
            <a:r>
              <a:rPr lang="en-GB" b="1" dirty="0"/>
              <a:t>Time:</a:t>
            </a:r>
            <a:r>
              <a:rPr lang="en-GB" dirty="0"/>
              <a:t> approach intrinsic single photon time resolution of the sensor: 10 - 100 ps</a:t>
            </a:r>
          </a:p>
          <a:p>
            <a:pPr lvl="1">
              <a:spcBef>
                <a:spcPts val="300"/>
              </a:spcBef>
              <a:spcAft>
                <a:spcPts val="0"/>
              </a:spcAft>
            </a:pPr>
            <a:r>
              <a:rPr lang="en-GB" b="1" dirty="0"/>
              <a:t>Energy:</a:t>
            </a:r>
            <a:r>
              <a:rPr lang="en-GB" dirty="0"/>
              <a:t> linear (&lt; 3%) for 1000s </a:t>
            </a:r>
            <a:r>
              <a:rPr lang="en-GB" dirty="0" err="1"/>
              <a:t>p.e.</a:t>
            </a:r>
            <a:r>
              <a:rPr lang="en-GB" dirty="0"/>
              <a:t> range (~10 bit)</a:t>
            </a:r>
          </a:p>
          <a:p>
            <a:pPr lvl="2">
              <a:spcBef>
                <a:spcPts val="300"/>
              </a:spcBef>
              <a:spcAft>
                <a:spcPts val="0"/>
              </a:spcAft>
            </a:pPr>
            <a:r>
              <a:rPr lang="en-GB" dirty="0"/>
              <a:t>Precise time-walk correction</a:t>
            </a:r>
          </a:p>
          <a:p>
            <a:pPr lvl="2">
              <a:spcBef>
                <a:spcPts val="300"/>
              </a:spcBef>
              <a:spcAft>
                <a:spcPts val="0"/>
              </a:spcAft>
            </a:pPr>
            <a:r>
              <a:rPr lang="en-GB" dirty="0"/>
              <a:t>PID</a:t>
            </a:r>
          </a:p>
          <a:p>
            <a:r>
              <a:rPr lang="en-GB" dirty="0"/>
              <a:t>What does scalable mean?</a:t>
            </a:r>
          </a:p>
          <a:p>
            <a:pPr lvl="1">
              <a:spcBef>
                <a:spcPts val="300"/>
              </a:spcBef>
            </a:pPr>
            <a:r>
              <a:rPr lang="en-GB" dirty="0"/>
              <a:t>System on chip: input stage, comparators, </a:t>
            </a:r>
            <a:r>
              <a:rPr lang="en-GB" b="1" dirty="0"/>
              <a:t>TDC</a:t>
            </a:r>
            <a:r>
              <a:rPr lang="en-GB" dirty="0"/>
              <a:t>, serializer</a:t>
            </a:r>
          </a:p>
          <a:p>
            <a:pPr lvl="1"/>
            <a:r>
              <a:rPr lang="en-GB" dirty="0"/>
              <a:t>Low power (&lt;10 </a:t>
            </a:r>
            <a:r>
              <a:rPr lang="en-GB" dirty="0" err="1"/>
              <a:t>mW</a:t>
            </a:r>
            <a:r>
              <a:rPr lang="en-GB" dirty="0"/>
              <a:t>/</a:t>
            </a:r>
            <a:r>
              <a:rPr lang="en-GB" dirty="0" err="1"/>
              <a:t>ch</a:t>
            </a:r>
            <a:r>
              <a:rPr lang="en-GB" dirty="0"/>
              <a:t>) including everything </a:t>
            </a:r>
          </a:p>
          <a:p>
            <a:pPr lvl="1"/>
            <a:r>
              <a:rPr lang="en-GB" dirty="0"/>
              <a:t>Compact:&lt; 1 mm</a:t>
            </a:r>
            <a:r>
              <a:rPr lang="en-GB" baseline="30000" dirty="0"/>
              <a:t>2</a:t>
            </a:r>
            <a:r>
              <a:rPr lang="en-GB" dirty="0"/>
              <a:t> per readout channel (or “pixel”)</a:t>
            </a:r>
          </a:p>
          <a:p>
            <a:pPr lvl="1"/>
            <a:r>
              <a:rPr lang="en-GB" dirty="0"/>
              <a:t>Fabrication cost &lt; 1 $/</a:t>
            </a:r>
            <a:r>
              <a:rPr lang="en-GB" dirty="0" err="1"/>
              <a:t>ch</a:t>
            </a:r>
            <a:r>
              <a:rPr lang="en-GB" dirty="0"/>
              <a:t> for volume production</a:t>
            </a:r>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3</a:t>
            </a:fld>
            <a:endParaRPr lang="en-GB"/>
          </a:p>
        </p:txBody>
      </p:sp>
      <p:pic>
        <p:nvPicPr>
          <p:cNvPr id="6" name="Picture 7">
            <a:extLst>
              <a:ext uri="{FF2B5EF4-FFF2-40B4-BE49-F238E27FC236}">
                <a16:creationId xmlns:a16="http://schemas.microsoft.com/office/drawing/2014/main" id="{58B12044-80C8-D78E-378B-A9491F0109E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
        <p:nvSpPr>
          <p:cNvPr id="8" name="Rectangle 4">
            <a:extLst>
              <a:ext uri="{FF2B5EF4-FFF2-40B4-BE49-F238E27FC236}">
                <a16:creationId xmlns:a16="http://schemas.microsoft.com/office/drawing/2014/main" id="{B280F4D2-6DA4-587E-35E7-5D7154BA1353}"/>
              </a:ext>
            </a:extLst>
          </p:cNvPr>
          <p:cNvSpPr>
            <a:spLocks noGrp="1" noChangeArrowheads="1"/>
          </p:cNvSpPr>
          <p:nvPr>
            <p:ph type="dt" sz="half" idx="10"/>
          </p:nvPr>
        </p:nvSpPr>
        <p:spPr>
          <a:xfrm>
            <a:off x="239349" y="6521218"/>
            <a:ext cx="2540000" cy="276225"/>
          </a:xfrm>
          <a:ln/>
        </p:spPr>
        <p:txBody>
          <a:bodyPr/>
          <a:lstStyle>
            <a:lvl1pPr>
              <a:defRPr/>
            </a:lvl1pPr>
          </a:lstStyle>
          <a:p>
            <a:pPr>
              <a:defRPr/>
            </a:pPr>
            <a:r>
              <a:rPr lang="en-US" dirty="0"/>
              <a:t>jmauricio@fqa.ub.edu</a:t>
            </a:r>
          </a:p>
        </p:txBody>
      </p:sp>
      <p:sp>
        <p:nvSpPr>
          <p:cNvPr id="9" name="Rectangle 5">
            <a:extLst>
              <a:ext uri="{FF2B5EF4-FFF2-40B4-BE49-F238E27FC236}">
                <a16:creationId xmlns:a16="http://schemas.microsoft.com/office/drawing/2014/main" id="{621F3009-AF49-D532-F02F-2FBD9753EDD8}"/>
              </a:ext>
            </a:extLst>
          </p:cNvPr>
          <p:cNvSpPr>
            <a:spLocks noGrp="1" noChangeArrowheads="1"/>
          </p:cNvSpPr>
          <p:nvPr>
            <p:ph type="ftr" sz="quarter" idx="11"/>
          </p:nvPr>
        </p:nvSpPr>
        <p:spPr>
          <a:xfrm>
            <a:off x="4347435" y="6525345"/>
            <a:ext cx="3860800" cy="276225"/>
          </a:xfrm>
          <a:ln/>
        </p:spPr>
        <p:txBody>
          <a:bodyPr/>
          <a:lstStyle>
            <a:lvl1pPr>
              <a:defRPr sz="1400">
                <a:solidFill>
                  <a:schemeClr val="tx1"/>
                </a:solidFill>
                <a:latin typeface="+mj-lt"/>
              </a:defRPr>
            </a:lvl1pPr>
          </a:lstStyle>
          <a:p>
            <a:pPr>
              <a:defRPr/>
            </a:pPr>
            <a:r>
              <a:rPr lang="en-US" dirty="0">
                <a:cs typeface="Calibri"/>
              </a:rPr>
              <a:t>XII Front-End Electronics Workshop 2023</a:t>
            </a:r>
            <a:endParaRPr lang="en-GB" dirty="0">
              <a:cs typeface="Calibri"/>
            </a:endParaRPr>
          </a:p>
        </p:txBody>
      </p:sp>
    </p:spTree>
    <p:extLst>
      <p:ext uri="{BB962C8B-B14F-4D97-AF65-F5344CB8AC3E}">
        <p14:creationId xmlns:p14="http://schemas.microsoft.com/office/powerpoint/2010/main" val="4014326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478713"/>
          </a:xfrm>
        </p:spPr>
        <p:txBody>
          <a:bodyPr>
            <a:normAutofit/>
          </a:bodyPr>
          <a:lstStyle/>
          <a:p>
            <a:r>
              <a:rPr lang="en-US" sz="2400" dirty="0"/>
              <a:t>Statistics:</a:t>
            </a:r>
          </a:p>
          <a:p>
            <a:pPr lvl="1"/>
            <a:r>
              <a:rPr lang="en-US" sz="1800" dirty="0"/>
              <a:t>Provides packet drop counters at very low data rate (~1 kHz): malformed packets, filtered by trigger validation, filtered by pulse width, FIFO packet drops.</a:t>
            </a:r>
          </a:p>
          <a:p>
            <a:pPr lvl="1"/>
            <a:r>
              <a:rPr lang="en-US" sz="1800" dirty="0"/>
              <a:t>Coarse counter extension to prevent timestamp dynamic range errors if there is low activity rate.</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30</a:t>
            </a:fld>
            <a:endParaRPr lang="en-GB" dirty="0"/>
          </a:p>
        </p:txBody>
      </p:sp>
      <p:pic>
        <p:nvPicPr>
          <p:cNvPr id="16" name="Picture 7">
            <a:extLst>
              <a:ext uri="{FF2B5EF4-FFF2-40B4-BE49-F238E27FC236}">
                <a16:creationId xmlns:a16="http://schemas.microsoft.com/office/drawing/2014/main" id="{32629588-F183-41AF-CC8F-0F373F0B037F}"/>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22" name="Group 21">
            <a:extLst>
              <a:ext uri="{FF2B5EF4-FFF2-40B4-BE49-F238E27FC236}">
                <a16:creationId xmlns:a16="http://schemas.microsoft.com/office/drawing/2014/main" id="{86145C72-92FF-8496-D1E7-1D4C5C0EAC83}"/>
              </a:ext>
            </a:extLst>
          </p:cNvPr>
          <p:cNvGrpSpPr/>
          <p:nvPr/>
        </p:nvGrpSpPr>
        <p:grpSpPr>
          <a:xfrm>
            <a:off x="2016000" y="2700000"/>
            <a:ext cx="2304000" cy="1006956"/>
            <a:chOff x="2016000" y="2700000"/>
            <a:chExt cx="2304000" cy="1006956"/>
          </a:xfrm>
        </p:grpSpPr>
        <p:sp>
          <p:nvSpPr>
            <p:cNvPr id="23" name="Rectángulo: esquinas redondeadas 27">
              <a:extLst>
                <a:ext uri="{FF2B5EF4-FFF2-40B4-BE49-F238E27FC236}">
                  <a16:creationId xmlns:a16="http://schemas.microsoft.com/office/drawing/2014/main" id="{15A493D5-F030-CE39-4923-DFC4DCD15B13}"/>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4" name="Rectángulo: esquinas redondeadas 27">
              <a:extLst>
                <a:ext uri="{FF2B5EF4-FFF2-40B4-BE49-F238E27FC236}">
                  <a16:creationId xmlns:a16="http://schemas.microsoft.com/office/drawing/2014/main" id="{02FB58D2-E6EB-EF8F-7310-F401F27EB9DE}"/>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5" name="Rectángulo: esquinas redondeadas 27">
              <a:extLst>
                <a:ext uri="{FF2B5EF4-FFF2-40B4-BE49-F238E27FC236}">
                  <a16:creationId xmlns:a16="http://schemas.microsoft.com/office/drawing/2014/main" id="{9EBF8220-F7E7-0EF9-D846-58CE911F3AEB}"/>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7" name="Content Placeholder 2">
              <a:extLst>
                <a:ext uri="{FF2B5EF4-FFF2-40B4-BE49-F238E27FC236}">
                  <a16:creationId xmlns:a16="http://schemas.microsoft.com/office/drawing/2014/main" id="{11ECA0F1-B182-D465-9A9E-DB5CD84486FE}"/>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28" name="Group 27">
            <a:extLst>
              <a:ext uri="{FF2B5EF4-FFF2-40B4-BE49-F238E27FC236}">
                <a16:creationId xmlns:a16="http://schemas.microsoft.com/office/drawing/2014/main" id="{D048F9D9-3197-8A15-B62C-FA498188CA53}"/>
              </a:ext>
            </a:extLst>
          </p:cNvPr>
          <p:cNvGrpSpPr/>
          <p:nvPr/>
        </p:nvGrpSpPr>
        <p:grpSpPr>
          <a:xfrm>
            <a:off x="348121" y="2825251"/>
            <a:ext cx="1661755" cy="306227"/>
            <a:chOff x="348121" y="2825251"/>
            <a:chExt cx="1661755" cy="306227"/>
          </a:xfrm>
        </p:grpSpPr>
        <p:cxnSp>
          <p:nvCxnSpPr>
            <p:cNvPr id="38" name="Straight Arrow Connector 37">
              <a:extLst>
                <a:ext uri="{FF2B5EF4-FFF2-40B4-BE49-F238E27FC236}">
                  <a16:creationId xmlns:a16="http://schemas.microsoft.com/office/drawing/2014/main" id="{1413B1C6-D39A-724F-C994-E8AFB407C671}"/>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39" name="Content Placeholder 2">
              <a:extLst>
                <a:ext uri="{FF2B5EF4-FFF2-40B4-BE49-F238E27FC236}">
                  <a16:creationId xmlns:a16="http://schemas.microsoft.com/office/drawing/2014/main" id="{379F86E9-B784-9F5C-1559-803FFC8037BF}"/>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40" name="Group 39">
            <a:extLst>
              <a:ext uri="{FF2B5EF4-FFF2-40B4-BE49-F238E27FC236}">
                <a16:creationId xmlns:a16="http://schemas.microsoft.com/office/drawing/2014/main" id="{12FF0188-BDB5-DA71-B768-F0A7DBF92CDD}"/>
              </a:ext>
            </a:extLst>
          </p:cNvPr>
          <p:cNvGrpSpPr/>
          <p:nvPr/>
        </p:nvGrpSpPr>
        <p:grpSpPr>
          <a:xfrm>
            <a:off x="704850" y="3187205"/>
            <a:ext cx="1305026" cy="306227"/>
            <a:chOff x="704850" y="2825251"/>
            <a:chExt cx="1305026" cy="306227"/>
          </a:xfrm>
        </p:grpSpPr>
        <p:cxnSp>
          <p:nvCxnSpPr>
            <p:cNvPr id="41" name="Straight Arrow Connector 40">
              <a:extLst>
                <a:ext uri="{FF2B5EF4-FFF2-40B4-BE49-F238E27FC236}">
                  <a16:creationId xmlns:a16="http://schemas.microsoft.com/office/drawing/2014/main" id="{CF8E2916-63C8-64F7-7A58-FC9A3634B067}"/>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44" name="Content Placeholder 2">
              <a:extLst>
                <a:ext uri="{FF2B5EF4-FFF2-40B4-BE49-F238E27FC236}">
                  <a16:creationId xmlns:a16="http://schemas.microsoft.com/office/drawing/2014/main" id="{42742067-A649-9A22-8534-044EE49D2569}"/>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45" name="Straight Arrow Connector 44">
            <a:extLst>
              <a:ext uri="{FF2B5EF4-FFF2-40B4-BE49-F238E27FC236}">
                <a16:creationId xmlns:a16="http://schemas.microsoft.com/office/drawing/2014/main" id="{198185AC-5952-017B-4495-5515B3203868}"/>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6" name="Content Placeholder 2">
            <a:extLst>
              <a:ext uri="{FF2B5EF4-FFF2-40B4-BE49-F238E27FC236}">
                <a16:creationId xmlns:a16="http://schemas.microsoft.com/office/drawing/2014/main" id="{7772EB01-990F-B0C6-FA8F-C4E2B816545B}"/>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48" name="Straight Arrow Connector 47">
            <a:extLst>
              <a:ext uri="{FF2B5EF4-FFF2-40B4-BE49-F238E27FC236}">
                <a16:creationId xmlns:a16="http://schemas.microsoft.com/office/drawing/2014/main" id="{5AFE5BC7-9AB9-E61E-ACA9-8D69ADAF0C7C}"/>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Content Placeholder 2">
            <a:extLst>
              <a:ext uri="{FF2B5EF4-FFF2-40B4-BE49-F238E27FC236}">
                <a16:creationId xmlns:a16="http://schemas.microsoft.com/office/drawing/2014/main" id="{5FB8A6BA-D688-0339-D7A7-C9DBD9C4E004}"/>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50" name="Group 49">
            <a:extLst>
              <a:ext uri="{FF2B5EF4-FFF2-40B4-BE49-F238E27FC236}">
                <a16:creationId xmlns:a16="http://schemas.microsoft.com/office/drawing/2014/main" id="{454439F9-1BE2-3666-CAA5-0EA502BD3C17}"/>
              </a:ext>
            </a:extLst>
          </p:cNvPr>
          <p:cNvGrpSpPr/>
          <p:nvPr/>
        </p:nvGrpSpPr>
        <p:grpSpPr>
          <a:xfrm>
            <a:off x="4795331" y="2683727"/>
            <a:ext cx="2304000" cy="1006956"/>
            <a:chOff x="2016000" y="2700000"/>
            <a:chExt cx="2304000" cy="1006956"/>
          </a:xfrm>
          <a:solidFill>
            <a:schemeClr val="accent6">
              <a:lumMod val="75000"/>
            </a:schemeClr>
          </a:solidFill>
        </p:grpSpPr>
        <p:sp>
          <p:nvSpPr>
            <p:cNvPr id="51" name="Rectángulo: esquinas redondeadas 27">
              <a:extLst>
                <a:ext uri="{FF2B5EF4-FFF2-40B4-BE49-F238E27FC236}">
                  <a16:creationId xmlns:a16="http://schemas.microsoft.com/office/drawing/2014/main" id="{72EED932-5834-27F8-9E12-1C5EC8B7892A}"/>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2" name="Rectángulo: esquinas redondeadas 27">
              <a:extLst>
                <a:ext uri="{FF2B5EF4-FFF2-40B4-BE49-F238E27FC236}">
                  <a16:creationId xmlns:a16="http://schemas.microsoft.com/office/drawing/2014/main" id="{E6788CAD-40F3-36B6-780A-3D17118E23C6}"/>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3" name="Rectángulo: esquinas redondeadas 27">
              <a:extLst>
                <a:ext uri="{FF2B5EF4-FFF2-40B4-BE49-F238E27FC236}">
                  <a16:creationId xmlns:a16="http://schemas.microsoft.com/office/drawing/2014/main" id="{ECE76589-9F71-C458-1C9B-873669067B75}"/>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5" name="Content Placeholder 2">
              <a:extLst>
                <a:ext uri="{FF2B5EF4-FFF2-40B4-BE49-F238E27FC236}">
                  <a16:creationId xmlns:a16="http://schemas.microsoft.com/office/drawing/2014/main" id="{4570397B-6C16-279F-A8ED-20659EA17F10}"/>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56" name="Straight Arrow Connector 55">
            <a:extLst>
              <a:ext uri="{FF2B5EF4-FFF2-40B4-BE49-F238E27FC236}">
                <a16:creationId xmlns:a16="http://schemas.microsoft.com/office/drawing/2014/main" id="{18C63F4D-701B-1CA3-F2FB-90B4B02B61E9}"/>
              </a:ext>
            </a:extLst>
          </p:cNvPr>
          <p:cNvCxnSpPr>
            <a:cxnSpLocks/>
            <a:stCxn id="25" idx="3"/>
            <a:endCxn id="53"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0BA4E378-5212-8D9E-ECF9-B6C2C7C9DD8E}"/>
              </a:ext>
            </a:extLst>
          </p:cNvPr>
          <p:cNvCxnSpPr>
            <a:cxnSpLocks/>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D9CB1E6-A7BD-076E-7D4E-AF18F7D565EB}"/>
              </a:ext>
            </a:extLst>
          </p:cNvPr>
          <p:cNvCxnSpPr>
            <a:cxnSpLocks/>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0" name="Rectángulo: esquinas redondeadas 27">
            <a:extLst>
              <a:ext uri="{FF2B5EF4-FFF2-40B4-BE49-F238E27FC236}">
                <a16:creationId xmlns:a16="http://schemas.microsoft.com/office/drawing/2014/main" id="{44028442-96EB-C111-CE82-1660DDCBAD35}"/>
              </a:ext>
            </a:extLst>
          </p:cNvPr>
          <p:cNvSpPr/>
          <p:nvPr/>
        </p:nvSpPr>
        <p:spPr>
          <a:xfrm>
            <a:off x="9877119" y="4454715"/>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1" name="Straight Arrow Connector 60">
            <a:extLst>
              <a:ext uri="{FF2B5EF4-FFF2-40B4-BE49-F238E27FC236}">
                <a16:creationId xmlns:a16="http://schemas.microsoft.com/office/drawing/2014/main" id="{A590BCF1-E4DE-7C38-52F1-446986936B41}"/>
              </a:ext>
            </a:extLst>
          </p:cNvPr>
          <p:cNvCxnSpPr>
            <a:cxnSpLocks/>
            <a:endCxn id="60"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C8825B50-96BA-4E57-0537-345F3FC78D48}"/>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3" name="Content Placeholder 2">
            <a:extLst>
              <a:ext uri="{FF2B5EF4-FFF2-40B4-BE49-F238E27FC236}">
                <a16:creationId xmlns:a16="http://schemas.microsoft.com/office/drawing/2014/main" id="{9C655DAC-16BA-1F10-2711-D911436244C5}"/>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64" name="Group 63">
            <a:extLst>
              <a:ext uri="{FF2B5EF4-FFF2-40B4-BE49-F238E27FC236}">
                <a16:creationId xmlns:a16="http://schemas.microsoft.com/office/drawing/2014/main" id="{279B84AF-1532-CDC5-08F7-D943CFF07ED1}"/>
              </a:ext>
            </a:extLst>
          </p:cNvPr>
          <p:cNvGrpSpPr/>
          <p:nvPr/>
        </p:nvGrpSpPr>
        <p:grpSpPr>
          <a:xfrm>
            <a:off x="289577" y="5164557"/>
            <a:ext cx="1720299" cy="306227"/>
            <a:chOff x="289577" y="2825251"/>
            <a:chExt cx="1720299" cy="306227"/>
          </a:xfrm>
        </p:grpSpPr>
        <p:cxnSp>
          <p:nvCxnSpPr>
            <p:cNvPr id="67" name="Straight Arrow Connector 66">
              <a:extLst>
                <a:ext uri="{FF2B5EF4-FFF2-40B4-BE49-F238E27FC236}">
                  <a16:creationId xmlns:a16="http://schemas.microsoft.com/office/drawing/2014/main" id="{7FBF2C2E-25D7-57A5-26F9-9A4411E0F291}"/>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8" name="Content Placeholder 2">
              <a:extLst>
                <a:ext uri="{FF2B5EF4-FFF2-40B4-BE49-F238E27FC236}">
                  <a16:creationId xmlns:a16="http://schemas.microsoft.com/office/drawing/2014/main" id="{99CEDDE3-395B-2C0C-7531-FC14D8098523}"/>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69" name="Straight Arrow Connector 68">
            <a:extLst>
              <a:ext uri="{FF2B5EF4-FFF2-40B4-BE49-F238E27FC236}">
                <a16:creationId xmlns:a16="http://schemas.microsoft.com/office/drawing/2014/main" id="{B490091B-80A8-0717-6E15-F7BCFFB0EE6A}"/>
              </a:ext>
            </a:extLst>
          </p:cNvPr>
          <p:cNvCxnSpPr>
            <a:cxnSpLocks/>
            <a:endCxn id="53"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70" name="Rectángulo: esquinas redondeadas 27">
            <a:extLst>
              <a:ext uri="{FF2B5EF4-FFF2-40B4-BE49-F238E27FC236}">
                <a16:creationId xmlns:a16="http://schemas.microsoft.com/office/drawing/2014/main" id="{A48DB170-F698-E858-2763-0E4B7C5A9B9D}"/>
              </a:ext>
            </a:extLst>
          </p:cNvPr>
          <p:cNvSpPr/>
          <p:nvPr/>
        </p:nvSpPr>
        <p:spPr>
          <a:xfrm>
            <a:off x="7764044" y="4454260"/>
            <a:ext cx="1443288" cy="863412"/>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2" name="Straight Arrow Connector 71">
            <a:extLst>
              <a:ext uri="{FF2B5EF4-FFF2-40B4-BE49-F238E27FC236}">
                <a16:creationId xmlns:a16="http://schemas.microsoft.com/office/drawing/2014/main" id="{7E56EF9F-A2B5-7572-D423-4BF6A8FD136A}"/>
              </a:ext>
            </a:extLst>
          </p:cNvPr>
          <p:cNvCxnSpPr>
            <a:cxnSpLocks/>
            <a:stCxn id="70" idx="3"/>
            <a:endCxn id="60"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1945BF39-A264-D094-07C4-71BE99D1742A}"/>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75" name="Content Placeholder 2">
            <a:extLst>
              <a:ext uri="{FF2B5EF4-FFF2-40B4-BE49-F238E27FC236}">
                <a16:creationId xmlns:a16="http://schemas.microsoft.com/office/drawing/2014/main" id="{77ADA3F2-4EF6-CE78-D660-FC2DB26F9581}"/>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79" name="Content Placeholder 2">
            <a:extLst>
              <a:ext uri="{FF2B5EF4-FFF2-40B4-BE49-F238E27FC236}">
                <a16:creationId xmlns:a16="http://schemas.microsoft.com/office/drawing/2014/main" id="{AA2ED0FB-3C01-346A-FA7E-E4A85A8C459C}"/>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82" name="Straight Arrow Connector 81">
            <a:extLst>
              <a:ext uri="{FF2B5EF4-FFF2-40B4-BE49-F238E27FC236}">
                <a16:creationId xmlns:a16="http://schemas.microsoft.com/office/drawing/2014/main" id="{081BC1F1-7D55-25FB-9677-CBAD4A3317C4}"/>
              </a:ext>
            </a:extLst>
          </p:cNvPr>
          <p:cNvCxnSpPr>
            <a:cxnSpLocks/>
            <a:endCxn id="70" idx="1"/>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83" name="Content Placeholder 2">
            <a:extLst>
              <a:ext uri="{FF2B5EF4-FFF2-40B4-BE49-F238E27FC236}">
                <a16:creationId xmlns:a16="http://schemas.microsoft.com/office/drawing/2014/main" id="{18567BD3-DD54-3411-5EC1-BDBDB86BAFC2}"/>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86" name="Rectángulo: esquinas redondeadas 27">
            <a:extLst>
              <a:ext uri="{FF2B5EF4-FFF2-40B4-BE49-F238E27FC236}">
                <a16:creationId xmlns:a16="http://schemas.microsoft.com/office/drawing/2014/main" id="{074D6FF7-3835-3A75-C3A7-5B08578E56B8}"/>
              </a:ext>
            </a:extLst>
          </p:cNvPr>
          <p:cNvSpPr/>
          <p:nvPr/>
        </p:nvSpPr>
        <p:spPr>
          <a:xfrm>
            <a:off x="2009876" y="4483418"/>
            <a:ext cx="2160000" cy="185593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7" name="Rectángulo: esquinas redondeadas 27">
            <a:extLst>
              <a:ext uri="{FF2B5EF4-FFF2-40B4-BE49-F238E27FC236}">
                <a16:creationId xmlns:a16="http://schemas.microsoft.com/office/drawing/2014/main" id="{8EEB1327-9E43-7D35-9995-9C20F566869F}"/>
              </a:ext>
            </a:extLst>
          </p:cNvPr>
          <p:cNvSpPr/>
          <p:nvPr/>
        </p:nvSpPr>
        <p:spPr>
          <a:xfrm>
            <a:off x="5297687" y="4483418"/>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8" name="Rectángulo: esquinas redondeadas 27">
            <a:extLst>
              <a:ext uri="{FF2B5EF4-FFF2-40B4-BE49-F238E27FC236}">
                <a16:creationId xmlns:a16="http://schemas.microsoft.com/office/drawing/2014/main" id="{DB798F94-F4BD-A3BD-A6C2-2AC46B73D55B}"/>
              </a:ext>
            </a:extLst>
          </p:cNvPr>
          <p:cNvSpPr/>
          <p:nvPr/>
        </p:nvSpPr>
        <p:spPr>
          <a:xfrm>
            <a:off x="7764044" y="2729625"/>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9" name="Rectángulo: esquinas redondeadas 27">
            <a:extLst>
              <a:ext uri="{FF2B5EF4-FFF2-40B4-BE49-F238E27FC236}">
                <a16:creationId xmlns:a16="http://schemas.microsoft.com/office/drawing/2014/main" id="{71B803EC-8D7B-6574-D263-5F87EA724481}"/>
              </a:ext>
            </a:extLst>
          </p:cNvPr>
          <p:cNvSpPr/>
          <p:nvPr/>
        </p:nvSpPr>
        <p:spPr>
          <a:xfrm>
            <a:off x="9877118" y="2728347"/>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658530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Block </a:t>
            </a:r>
            <a:r>
              <a:rPr lang="es-ES" sz="3600" b="1" dirty="0" err="1"/>
              <a:t>Diagram</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11343374" cy="1478713"/>
          </a:xfrm>
        </p:spPr>
        <p:txBody>
          <a:bodyPr>
            <a:normAutofit/>
          </a:bodyPr>
          <a:lstStyle/>
          <a:p>
            <a:r>
              <a:rPr lang="en-US" sz="2400" dirty="0"/>
              <a:t>Serializer:</a:t>
            </a:r>
          </a:p>
          <a:p>
            <a:pPr lvl="1"/>
            <a:r>
              <a:rPr lang="en-US" sz="1800" dirty="0"/>
              <a:t>Aurora 64b/66b protocol.</a:t>
            </a:r>
          </a:p>
          <a:p>
            <a:pPr lvl="1"/>
            <a:r>
              <a:rPr lang="en-US" sz="1800" dirty="0"/>
              <a:t>80/160/320/640 MHz DDR (160/320/640/1280 Mbps).</a:t>
            </a:r>
          </a:p>
        </p:txBody>
      </p:sp>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31</a:t>
            </a:fld>
            <a:endParaRPr lang="en-GB" dirty="0"/>
          </a:p>
        </p:txBody>
      </p:sp>
      <p:pic>
        <p:nvPicPr>
          <p:cNvPr id="16" name="Picture 7">
            <a:extLst>
              <a:ext uri="{FF2B5EF4-FFF2-40B4-BE49-F238E27FC236}">
                <a16:creationId xmlns:a16="http://schemas.microsoft.com/office/drawing/2014/main" id="{C2C3DC62-BB9E-BF0C-7189-DEB08412FB91}"/>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grpSp>
        <p:nvGrpSpPr>
          <p:cNvPr id="22" name="Group 21">
            <a:extLst>
              <a:ext uri="{FF2B5EF4-FFF2-40B4-BE49-F238E27FC236}">
                <a16:creationId xmlns:a16="http://schemas.microsoft.com/office/drawing/2014/main" id="{2B40BCB8-5B54-6985-8BD0-5A59BA8E1B9B}"/>
              </a:ext>
            </a:extLst>
          </p:cNvPr>
          <p:cNvGrpSpPr/>
          <p:nvPr/>
        </p:nvGrpSpPr>
        <p:grpSpPr>
          <a:xfrm>
            <a:off x="2016000" y="2700000"/>
            <a:ext cx="2304000" cy="1006956"/>
            <a:chOff x="2016000" y="2700000"/>
            <a:chExt cx="2304000" cy="1006956"/>
          </a:xfrm>
        </p:grpSpPr>
        <p:sp>
          <p:nvSpPr>
            <p:cNvPr id="23" name="Rectángulo: esquinas redondeadas 27">
              <a:extLst>
                <a:ext uri="{FF2B5EF4-FFF2-40B4-BE49-F238E27FC236}">
                  <a16:creationId xmlns:a16="http://schemas.microsoft.com/office/drawing/2014/main" id="{EACD7F6E-4FB6-F240-32E3-65E318E477E6}"/>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4" name="Rectángulo: esquinas redondeadas 27">
              <a:extLst>
                <a:ext uri="{FF2B5EF4-FFF2-40B4-BE49-F238E27FC236}">
                  <a16:creationId xmlns:a16="http://schemas.microsoft.com/office/drawing/2014/main" id="{E95B2F04-B196-8E8F-59CF-618F2499807F}"/>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i="1"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5" name="Rectángulo: esquinas redondeadas 27">
              <a:extLst>
                <a:ext uri="{FF2B5EF4-FFF2-40B4-BE49-F238E27FC236}">
                  <a16:creationId xmlns:a16="http://schemas.microsoft.com/office/drawing/2014/main" id="{052783FC-E5CA-CA82-0547-63427CD526A2}"/>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7" name="Content Placeholder 2">
              <a:extLst>
                <a:ext uri="{FF2B5EF4-FFF2-40B4-BE49-F238E27FC236}">
                  <a16:creationId xmlns:a16="http://schemas.microsoft.com/office/drawing/2014/main" id="{A0D52713-CC2F-6957-8AE8-889C5F0E91B7}"/>
                </a:ext>
              </a:extLst>
            </p:cNvPr>
            <p:cNvSpPr txBox="1">
              <a:spLocks/>
            </p:cNvSpPr>
            <p:nvPr/>
          </p:nvSpPr>
          <p:spPr bwMode="auto">
            <a:xfrm>
              <a:off x="3857625" y="3265953"/>
              <a:ext cx="462375"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grpSp>
        <p:nvGrpSpPr>
          <p:cNvPr id="28" name="Group 27">
            <a:extLst>
              <a:ext uri="{FF2B5EF4-FFF2-40B4-BE49-F238E27FC236}">
                <a16:creationId xmlns:a16="http://schemas.microsoft.com/office/drawing/2014/main" id="{A7C52DC5-3166-F9C8-788D-C4BD336DE26E}"/>
              </a:ext>
            </a:extLst>
          </p:cNvPr>
          <p:cNvGrpSpPr/>
          <p:nvPr/>
        </p:nvGrpSpPr>
        <p:grpSpPr>
          <a:xfrm>
            <a:off x="348121" y="2825251"/>
            <a:ext cx="1661755" cy="306227"/>
            <a:chOff x="348121" y="2825251"/>
            <a:chExt cx="1661755" cy="306227"/>
          </a:xfrm>
        </p:grpSpPr>
        <p:cxnSp>
          <p:nvCxnSpPr>
            <p:cNvPr id="38" name="Straight Arrow Connector 37">
              <a:extLst>
                <a:ext uri="{FF2B5EF4-FFF2-40B4-BE49-F238E27FC236}">
                  <a16:creationId xmlns:a16="http://schemas.microsoft.com/office/drawing/2014/main" id="{C9F958F6-C393-7BB6-B65A-C81AD19006E8}"/>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39" name="Content Placeholder 2">
              <a:extLst>
                <a:ext uri="{FF2B5EF4-FFF2-40B4-BE49-F238E27FC236}">
                  <a16:creationId xmlns:a16="http://schemas.microsoft.com/office/drawing/2014/main" id="{B3C40FFA-6837-E156-95E9-4FA47C11F30F}"/>
                </a:ext>
              </a:extLst>
            </p:cNvPr>
            <p:cNvSpPr txBox="1">
              <a:spLocks/>
            </p:cNvSpPr>
            <p:nvPr/>
          </p:nvSpPr>
          <p:spPr bwMode="auto">
            <a:xfrm>
              <a:off x="348121" y="2825251"/>
              <a:ext cx="159588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8xTime+Energy</a:t>
              </a:r>
            </a:p>
            <a:p>
              <a:pPr lvl="1" algn="r">
                <a:lnSpc>
                  <a:spcPct val="100000"/>
                </a:lnSpc>
              </a:pPr>
              <a:endParaRPr lang="en-GB" sz="2800" b="0" kern="0" dirty="0"/>
            </a:p>
          </p:txBody>
        </p:sp>
      </p:grpSp>
      <p:grpSp>
        <p:nvGrpSpPr>
          <p:cNvPr id="40" name="Group 39">
            <a:extLst>
              <a:ext uri="{FF2B5EF4-FFF2-40B4-BE49-F238E27FC236}">
                <a16:creationId xmlns:a16="http://schemas.microsoft.com/office/drawing/2014/main" id="{CFC930E4-16E6-F766-9FF0-1C13E5442F17}"/>
              </a:ext>
            </a:extLst>
          </p:cNvPr>
          <p:cNvGrpSpPr/>
          <p:nvPr/>
        </p:nvGrpSpPr>
        <p:grpSpPr>
          <a:xfrm>
            <a:off x="704850" y="3187205"/>
            <a:ext cx="1305026" cy="306227"/>
            <a:chOff x="704850" y="2825251"/>
            <a:chExt cx="1305026" cy="306227"/>
          </a:xfrm>
        </p:grpSpPr>
        <p:cxnSp>
          <p:nvCxnSpPr>
            <p:cNvPr id="41" name="Straight Arrow Connector 40">
              <a:extLst>
                <a:ext uri="{FF2B5EF4-FFF2-40B4-BE49-F238E27FC236}">
                  <a16:creationId xmlns:a16="http://schemas.microsoft.com/office/drawing/2014/main" id="{BD9840BE-39F7-F861-C99C-E30283156FC8}"/>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44" name="Content Placeholder 2">
              <a:extLst>
                <a:ext uri="{FF2B5EF4-FFF2-40B4-BE49-F238E27FC236}">
                  <a16:creationId xmlns:a16="http://schemas.microsoft.com/office/drawing/2014/main" id="{E9670334-9D2E-F51F-7495-BE637169442D}"/>
                </a:ext>
              </a:extLst>
            </p:cNvPr>
            <p:cNvSpPr txBox="1">
              <a:spLocks/>
            </p:cNvSpPr>
            <p:nvPr/>
          </p:nvSpPr>
          <p:spPr bwMode="auto">
            <a:xfrm>
              <a:off x="704850" y="2825251"/>
              <a:ext cx="1239150"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1xTrigger</a:t>
              </a:r>
            </a:p>
            <a:p>
              <a:pPr lvl="1" algn="r">
                <a:lnSpc>
                  <a:spcPct val="100000"/>
                </a:lnSpc>
              </a:pPr>
              <a:endParaRPr lang="en-GB" sz="2800" b="0" kern="0" dirty="0"/>
            </a:p>
          </p:txBody>
        </p:sp>
      </p:grpSp>
      <p:cxnSp>
        <p:nvCxnSpPr>
          <p:cNvPr id="45" name="Straight Arrow Connector 44">
            <a:extLst>
              <a:ext uri="{FF2B5EF4-FFF2-40B4-BE49-F238E27FC236}">
                <a16:creationId xmlns:a16="http://schemas.microsoft.com/office/drawing/2014/main" id="{765D7819-DA97-8311-9A41-41FC0B6CFF71}"/>
              </a:ext>
            </a:extLst>
          </p:cNvPr>
          <p:cNvCxnSpPr>
            <a:cxnSpLocks/>
          </p:cNvCxnSpPr>
          <p:nvPr/>
        </p:nvCxnSpPr>
        <p:spPr bwMode="auto">
          <a:xfrm flipV="1">
            <a:off x="267728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6" name="Content Placeholder 2">
            <a:extLst>
              <a:ext uri="{FF2B5EF4-FFF2-40B4-BE49-F238E27FC236}">
                <a16:creationId xmlns:a16="http://schemas.microsoft.com/office/drawing/2014/main" id="{680AD4E3-DAF9-A363-E43F-7BACF54E1EE8}"/>
              </a:ext>
            </a:extLst>
          </p:cNvPr>
          <p:cNvSpPr txBox="1">
            <a:spLocks/>
          </p:cNvSpPr>
          <p:nvPr/>
        </p:nvSpPr>
        <p:spPr bwMode="auto">
          <a:xfrm>
            <a:off x="895451" y="3963667"/>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VCOPhase</a:t>
            </a:r>
            <a:r>
              <a:rPr lang="en-GB" sz="1400" b="0" kern="0" dirty="0">
                <a:solidFill>
                  <a:schemeClr val="tx1"/>
                </a:solidFill>
              </a:rPr>
              <a:t>&lt;15:0&gt;</a:t>
            </a:r>
          </a:p>
          <a:p>
            <a:pPr lvl="1" algn="r">
              <a:lnSpc>
                <a:spcPct val="100000"/>
              </a:lnSpc>
            </a:pPr>
            <a:endParaRPr lang="en-GB" sz="2800" b="0" kern="0" dirty="0"/>
          </a:p>
        </p:txBody>
      </p:sp>
      <p:cxnSp>
        <p:nvCxnSpPr>
          <p:cNvPr id="48" name="Straight Arrow Connector 47">
            <a:extLst>
              <a:ext uri="{FF2B5EF4-FFF2-40B4-BE49-F238E27FC236}">
                <a16:creationId xmlns:a16="http://schemas.microsoft.com/office/drawing/2014/main" id="{61C054AB-6F40-5F1C-43A9-5E9C2A015D02}"/>
              </a:ext>
            </a:extLst>
          </p:cNvPr>
          <p:cNvCxnSpPr>
            <a:cxnSpLocks/>
          </p:cNvCxnSpPr>
          <p:nvPr/>
        </p:nvCxnSpPr>
        <p:spPr bwMode="auto">
          <a:xfrm flipV="1">
            <a:off x="3168000" y="3706956"/>
            <a:ext cx="6124" cy="77646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49" name="Content Placeholder 2">
            <a:extLst>
              <a:ext uri="{FF2B5EF4-FFF2-40B4-BE49-F238E27FC236}">
                <a16:creationId xmlns:a16="http://schemas.microsoft.com/office/drawing/2014/main" id="{CEAFE2F2-8C5F-B922-F4E4-BB17E5D7C9CF}"/>
              </a:ext>
            </a:extLst>
          </p:cNvPr>
          <p:cNvSpPr txBox="1">
            <a:spLocks/>
          </p:cNvSpPr>
          <p:nvPr/>
        </p:nvSpPr>
        <p:spPr bwMode="auto">
          <a:xfrm>
            <a:off x="3309095" y="3971006"/>
            <a:ext cx="1654425"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VCOCounts</a:t>
            </a:r>
            <a:r>
              <a:rPr lang="en-GB" sz="1400" b="0" kern="0" dirty="0">
                <a:solidFill>
                  <a:schemeClr val="tx1"/>
                </a:solidFill>
              </a:rPr>
              <a:t>&lt;4:0&gt;</a:t>
            </a:r>
          </a:p>
          <a:p>
            <a:pPr lvl="1">
              <a:lnSpc>
                <a:spcPct val="100000"/>
              </a:lnSpc>
            </a:pPr>
            <a:endParaRPr lang="en-GB" sz="2800" b="0" kern="0" dirty="0"/>
          </a:p>
        </p:txBody>
      </p:sp>
      <p:grpSp>
        <p:nvGrpSpPr>
          <p:cNvPr id="50" name="Group 49">
            <a:extLst>
              <a:ext uri="{FF2B5EF4-FFF2-40B4-BE49-F238E27FC236}">
                <a16:creationId xmlns:a16="http://schemas.microsoft.com/office/drawing/2014/main" id="{832BA5F6-2FB1-918C-0E9A-59C84A59ED86}"/>
              </a:ext>
            </a:extLst>
          </p:cNvPr>
          <p:cNvGrpSpPr/>
          <p:nvPr/>
        </p:nvGrpSpPr>
        <p:grpSpPr>
          <a:xfrm>
            <a:off x="4795331" y="2683727"/>
            <a:ext cx="2304000" cy="1006956"/>
            <a:chOff x="2016000" y="2700000"/>
            <a:chExt cx="2304000" cy="1006956"/>
          </a:xfrm>
          <a:solidFill>
            <a:schemeClr val="accent6">
              <a:lumMod val="75000"/>
            </a:schemeClr>
          </a:solidFill>
        </p:grpSpPr>
        <p:sp>
          <p:nvSpPr>
            <p:cNvPr id="51" name="Rectángulo: esquinas redondeadas 27">
              <a:extLst>
                <a:ext uri="{FF2B5EF4-FFF2-40B4-BE49-F238E27FC236}">
                  <a16:creationId xmlns:a16="http://schemas.microsoft.com/office/drawing/2014/main" id="{5A4A4450-052C-8614-BF92-69FECCCDA301}"/>
                </a:ext>
              </a:extLst>
            </p:cNvPr>
            <p:cNvSpPr/>
            <p:nvPr/>
          </p:nvSpPr>
          <p:spPr>
            <a:xfrm>
              <a:off x="2016000" y="2844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2" name="Rectángulo: esquinas redondeadas 27">
              <a:extLst>
                <a:ext uri="{FF2B5EF4-FFF2-40B4-BE49-F238E27FC236}">
                  <a16:creationId xmlns:a16="http://schemas.microsoft.com/office/drawing/2014/main" id="{698FBDD8-16CB-7602-EAD0-C1B721BA3985}"/>
                </a:ext>
              </a:extLst>
            </p:cNvPr>
            <p:cNvSpPr/>
            <p:nvPr/>
          </p:nvSpPr>
          <p:spPr>
            <a:xfrm>
              <a:off x="2088000" y="2772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FERO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3" name="Rectángulo: esquinas redondeadas 27">
              <a:extLst>
                <a:ext uri="{FF2B5EF4-FFF2-40B4-BE49-F238E27FC236}">
                  <a16:creationId xmlns:a16="http://schemas.microsoft.com/office/drawing/2014/main" id="{EF08248E-65E4-4DFA-300C-C5CAAA18E27C}"/>
                </a:ext>
              </a:extLst>
            </p:cNvPr>
            <p:cNvSpPr/>
            <p:nvPr/>
          </p:nvSpPr>
          <p:spPr>
            <a:xfrm>
              <a:off x="2160000" y="2700000"/>
              <a:ext cx="2160000"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BERO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5" name="Content Placeholder 2">
              <a:extLst>
                <a:ext uri="{FF2B5EF4-FFF2-40B4-BE49-F238E27FC236}">
                  <a16:creationId xmlns:a16="http://schemas.microsoft.com/office/drawing/2014/main" id="{B4F38357-BA83-5F58-6A9C-B57021DB6746}"/>
                </a:ext>
              </a:extLst>
            </p:cNvPr>
            <p:cNvSpPr txBox="1">
              <a:spLocks/>
            </p:cNvSpPr>
            <p:nvPr/>
          </p:nvSpPr>
          <p:spPr bwMode="auto">
            <a:xfrm>
              <a:off x="3857625" y="3265953"/>
              <a:ext cx="462375" cy="34290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bg1">
                      <a:lumMod val="95000"/>
                    </a:schemeClr>
                  </a:solidFill>
                </a:rPr>
                <a:t>x9</a:t>
              </a:r>
            </a:p>
            <a:p>
              <a:pPr lvl="1" algn="r">
                <a:lnSpc>
                  <a:spcPct val="100000"/>
                </a:lnSpc>
              </a:pPr>
              <a:endParaRPr lang="en-GB" b="0" kern="0" dirty="0"/>
            </a:p>
          </p:txBody>
        </p:sp>
      </p:grpSp>
      <p:cxnSp>
        <p:nvCxnSpPr>
          <p:cNvPr id="56" name="Straight Arrow Connector 55">
            <a:extLst>
              <a:ext uri="{FF2B5EF4-FFF2-40B4-BE49-F238E27FC236}">
                <a16:creationId xmlns:a16="http://schemas.microsoft.com/office/drawing/2014/main" id="{E915C9DE-C1F2-C151-590A-18B3C624EDDC}"/>
              </a:ext>
            </a:extLst>
          </p:cNvPr>
          <p:cNvCxnSpPr>
            <a:cxnSpLocks/>
            <a:stCxn id="25" idx="3"/>
            <a:endCxn id="53" idx="1"/>
          </p:cNvCxnSpPr>
          <p:nvPr/>
        </p:nvCxnSpPr>
        <p:spPr bwMode="auto">
          <a:xfrm flipV="1">
            <a:off x="4320000" y="3115205"/>
            <a:ext cx="619331" cy="16273"/>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1CEAE0A0-9277-2274-1E06-90D0CAACB456}"/>
              </a:ext>
            </a:extLst>
          </p:cNvPr>
          <p:cNvCxnSpPr>
            <a:cxnSpLocks/>
          </p:cNvCxnSpPr>
          <p:nvPr/>
        </p:nvCxnSpPr>
        <p:spPr bwMode="auto">
          <a:xfrm flipV="1">
            <a:off x="7117080" y="3161103"/>
            <a:ext cx="646964" cy="119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67825D6F-05DA-2C48-5A33-1AF659D2A22D}"/>
              </a:ext>
            </a:extLst>
          </p:cNvPr>
          <p:cNvCxnSpPr>
            <a:cxnSpLocks/>
          </p:cNvCxnSpPr>
          <p:nvPr/>
        </p:nvCxnSpPr>
        <p:spPr bwMode="auto">
          <a:xfrm flipV="1">
            <a:off x="9207333" y="3159825"/>
            <a:ext cx="669785" cy="127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59" name="Rectángulo: esquinas redondeadas 27">
            <a:extLst>
              <a:ext uri="{FF2B5EF4-FFF2-40B4-BE49-F238E27FC236}">
                <a16:creationId xmlns:a16="http://schemas.microsoft.com/office/drawing/2014/main" id="{1400398B-2C90-256E-3B6E-4F7C0F1DA3BA}"/>
              </a:ext>
            </a:extLst>
          </p:cNvPr>
          <p:cNvSpPr/>
          <p:nvPr/>
        </p:nvSpPr>
        <p:spPr>
          <a:xfrm>
            <a:off x="9877119" y="4454715"/>
            <a:ext cx="1443288" cy="862956"/>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Serializer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5EDE298D-6695-E10A-931C-7BAC1DB957DE}"/>
              </a:ext>
            </a:extLst>
          </p:cNvPr>
          <p:cNvCxnSpPr>
            <a:cxnSpLocks/>
            <a:endCxn id="59" idx="0"/>
          </p:cNvCxnSpPr>
          <p:nvPr/>
        </p:nvCxnSpPr>
        <p:spPr bwMode="auto">
          <a:xfrm>
            <a:off x="10598763" y="3591303"/>
            <a:ext cx="0" cy="863412"/>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DD16B965-F51B-BBBE-7241-DB29AF88DE11}"/>
              </a:ext>
            </a:extLst>
          </p:cNvPr>
          <p:cNvCxnSpPr>
            <a:cxnSpLocks/>
          </p:cNvCxnSpPr>
          <p:nvPr/>
        </p:nvCxnSpPr>
        <p:spPr bwMode="auto">
          <a:xfrm>
            <a:off x="11320407" y="4882773"/>
            <a:ext cx="501805" cy="0"/>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62" name="Content Placeholder 2">
            <a:extLst>
              <a:ext uri="{FF2B5EF4-FFF2-40B4-BE49-F238E27FC236}">
                <a16:creationId xmlns:a16="http://schemas.microsoft.com/office/drawing/2014/main" id="{423F9257-9DA8-D98F-14A8-6295D92B1B25}"/>
              </a:ext>
            </a:extLst>
          </p:cNvPr>
          <p:cNvSpPr txBox="1">
            <a:spLocks/>
          </p:cNvSpPr>
          <p:nvPr/>
        </p:nvSpPr>
        <p:spPr bwMode="auto">
          <a:xfrm>
            <a:off x="11299092" y="4493109"/>
            <a:ext cx="106224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101101…</a:t>
            </a:r>
          </a:p>
          <a:p>
            <a:pPr lvl="1">
              <a:lnSpc>
                <a:spcPct val="100000"/>
              </a:lnSpc>
            </a:pPr>
            <a:endParaRPr lang="en-GB" sz="2800" b="0" kern="0" dirty="0"/>
          </a:p>
        </p:txBody>
      </p:sp>
      <p:grpSp>
        <p:nvGrpSpPr>
          <p:cNvPr id="63" name="Group 62">
            <a:extLst>
              <a:ext uri="{FF2B5EF4-FFF2-40B4-BE49-F238E27FC236}">
                <a16:creationId xmlns:a16="http://schemas.microsoft.com/office/drawing/2014/main" id="{3E9080A7-CB19-06DC-0C0D-7E0356D783C5}"/>
              </a:ext>
            </a:extLst>
          </p:cNvPr>
          <p:cNvGrpSpPr/>
          <p:nvPr/>
        </p:nvGrpSpPr>
        <p:grpSpPr>
          <a:xfrm>
            <a:off x="289577" y="5164557"/>
            <a:ext cx="1720299" cy="306227"/>
            <a:chOff x="289577" y="2825251"/>
            <a:chExt cx="1720299" cy="306227"/>
          </a:xfrm>
        </p:grpSpPr>
        <p:cxnSp>
          <p:nvCxnSpPr>
            <p:cNvPr id="64" name="Straight Arrow Connector 63">
              <a:extLst>
                <a:ext uri="{FF2B5EF4-FFF2-40B4-BE49-F238E27FC236}">
                  <a16:creationId xmlns:a16="http://schemas.microsoft.com/office/drawing/2014/main" id="{18CC0F97-6888-8B51-D61F-E821D985F78F}"/>
                </a:ext>
              </a:extLst>
            </p:cNvPr>
            <p:cNvCxnSpPr>
              <a:cxnSpLocks/>
            </p:cNvCxnSpPr>
            <p:nvPr/>
          </p:nvCxnSpPr>
          <p:spPr bwMode="auto">
            <a:xfrm>
              <a:off x="895451" y="3084978"/>
              <a:ext cx="1114425" cy="0"/>
            </a:xfrm>
            <a:prstGeom prst="straightConnector1">
              <a:avLst/>
            </a:prstGeom>
            <a:ln w="25400">
              <a:solidFill>
                <a:schemeClr val="dk1">
                  <a:shade val="95000"/>
                  <a:satMod val="10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67" name="Content Placeholder 2">
              <a:extLst>
                <a:ext uri="{FF2B5EF4-FFF2-40B4-BE49-F238E27FC236}">
                  <a16:creationId xmlns:a16="http://schemas.microsoft.com/office/drawing/2014/main" id="{2ABE3BC9-62C6-E5E6-14C5-975E1A09B989}"/>
                </a:ext>
              </a:extLst>
            </p:cNvPr>
            <p:cNvSpPr txBox="1">
              <a:spLocks/>
            </p:cNvSpPr>
            <p:nvPr/>
          </p:nvSpPr>
          <p:spPr bwMode="auto">
            <a:xfrm>
              <a:off x="289577" y="2825251"/>
              <a:ext cx="1654424"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RefClk</a:t>
              </a:r>
              <a:r>
                <a:rPr lang="en-GB" sz="1400" b="0" kern="0" dirty="0">
                  <a:solidFill>
                    <a:schemeClr val="tx1"/>
                  </a:solidFill>
                </a:rPr>
                <a:t> (40 MHz)</a:t>
              </a:r>
            </a:p>
            <a:p>
              <a:pPr lvl="1" algn="r">
                <a:lnSpc>
                  <a:spcPct val="100000"/>
                </a:lnSpc>
              </a:pPr>
              <a:endParaRPr lang="en-GB" sz="2800" b="0" kern="0" dirty="0"/>
            </a:p>
          </p:txBody>
        </p:sp>
      </p:grpSp>
      <p:cxnSp>
        <p:nvCxnSpPr>
          <p:cNvPr id="68" name="Straight Arrow Connector 67">
            <a:extLst>
              <a:ext uri="{FF2B5EF4-FFF2-40B4-BE49-F238E27FC236}">
                <a16:creationId xmlns:a16="http://schemas.microsoft.com/office/drawing/2014/main" id="{9331D463-F421-544E-9DDC-6B544CE9198F}"/>
              </a:ext>
            </a:extLst>
          </p:cNvPr>
          <p:cNvCxnSpPr>
            <a:cxnSpLocks/>
            <a:endCxn id="53" idx="2"/>
          </p:cNvCxnSpPr>
          <p:nvPr/>
        </p:nvCxnSpPr>
        <p:spPr bwMode="auto">
          <a:xfrm flipV="1">
            <a:off x="6019331" y="3546683"/>
            <a:ext cx="0" cy="90757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57EB1593-0FA6-5EC2-ED84-6687F7D229FF}"/>
              </a:ext>
            </a:extLst>
          </p:cNvPr>
          <p:cNvCxnSpPr>
            <a:cxnSpLocks/>
            <a:endCxn id="59" idx="1"/>
          </p:cNvCxnSpPr>
          <p:nvPr/>
        </p:nvCxnSpPr>
        <p:spPr bwMode="auto">
          <a:xfrm>
            <a:off x="9207332" y="4885966"/>
            <a:ext cx="669787" cy="227"/>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FD478559-6ED7-CC99-4F1F-CF4E293ECDC1}"/>
              </a:ext>
            </a:extLst>
          </p:cNvPr>
          <p:cNvCxnSpPr>
            <a:cxnSpLocks/>
          </p:cNvCxnSpPr>
          <p:nvPr/>
        </p:nvCxnSpPr>
        <p:spPr bwMode="auto">
          <a:xfrm flipV="1">
            <a:off x="6016833" y="5371907"/>
            <a:ext cx="6124" cy="776462"/>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
        <p:nvSpPr>
          <p:cNvPr id="73" name="Content Placeholder 2">
            <a:extLst>
              <a:ext uri="{FF2B5EF4-FFF2-40B4-BE49-F238E27FC236}">
                <a16:creationId xmlns:a16="http://schemas.microsoft.com/office/drawing/2014/main" id="{37A39CCC-2ABD-A040-353B-EA861FFBBEBE}"/>
              </a:ext>
            </a:extLst>
          </p:cNvPr>
          <p:cNvSpPr txBox="1">
            <a:spLocks/>
          </p:cNvSpPr>
          <p:nvPr/>
        </p:nvSpPr>
        <p:spPr bwMode="auto">
          <a:xfrm>
            <a:off x="4963520" y="5628618"/>
            <a:ext cx="104020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SyncRst</a:t>
            </a:r>
            <a:endParaRPr lang="en-GB" sz="1400" b="0" kern="0" dirty="0">
              <a:solidFill>
                <a:schemeClr val="tx1"/>
              </a:solidFill>
            </a:endParaRPr>
          </a:p>
          <a:p>
            <a:pPr lvl="1" algn="r">
              <a:lnSpc>
                <a:spcPct val="100000"/>
              </a:lnSpc>
            </a:pPr>
            <a:endParaRPr lang="en-GB" sz="2800" b="0" kern="0" dirty="0"/>
          </a:p>
        </p:txBody>
      </p:sp>
      <p:sp>
        <p:nvSpPr>
          <p:cNvPr id="75" name="Content Placeholder 2">
            <a:extLst>
              <a:ext uri="{FF2B5EF4-FFF2-40B4-BE49-F238E27FC236}">
                <a16:creationId xmlns:a16="http://schemas.microsoft.com/office/drawing/2014/main" id="{311A878B-881F-67CD-1F58-58B27A032E0C}"/>
              </a:ext>
            </a:extLst>
          </p:cNvPr>
          <p:cNvSpPr txBox="1">
            <a:spLocks/>
          </p:cNvSpPr>
          <p:nvPr/>
        </p:nvSpPr>
        <p:spPr bwMode="auto">
          <a:xfrm>
            <a:off x="6042494" y="3959522"/>
            <a:ext cx="2017772"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&lt;11:0&gt;</a:t>
            </a:r>
          </a:p>
          <a:p>
            <a:pPr lvl="1">
              <a:lnSpc>
                <a:spcPct val="100000"/>
              </a:lnSpc>
            </a:pPr>
            <a:endParaRPr lang="en-GB" sz="2800" b="0" kern="0" dirty="0"/>
          </a:p>
        </p:txBody>
      </p:sp>
      <p:cxnSp>
        <p:nvCxnSpPr>
          <p:cNvPr id="79" name="Straight Arrow Connector 78">
            <a:extLst>
              <a:ext uri="{FF2B5EF4-FFF2-40B4-BE49-F238E27FC236}">
                <a16:creationId xmlns:a16="http://schemas.microsoft.com/office/drawing/2014/main" id="{5423C1F6-570C-7D44-9829-9C3899D61530}"/>
              </a:ext>
            </a:extLst>
          </p:cNvPr>
          <p:cNvCxnSpPr>
            <a:cxnSpLocks/>
          </p:cNvCxnSpPr>
          <p:nvPr/>
        </p:nvCxnSpPr>
        <p:spPr bwMode="auto">
          <a:xfrm>
            <a:off x="6740975" y="4885738"/>
            <a:ext cx="1023069" cy="228"/>
          </a:xfrm>
          <a:prstGeom prst="straightConnector1">
            <a:avLst/>
          </a:prstGeom>
          <a:ln w="63500">
            <a:headEnd type="none" w="med" len="med"/>
            <a:tailEnd type="triangle"/>
          </a:ln>
        </p:spPr>
        <p:style>
          <a:lnRef idx="1">
            <a:schemeClr val="dk1"/>
          </a:lnRef>
          <a:fillRef idx="0">
            <a:schemeClr val="dk1"/>
          </a:fillRef>
          <a:effectRef idx="0">
            <a:schemeClr val="dk1"/>
          </a:effectRef>
          <a:fontRef idx="minor">
            <a:schemeClr val="tx1"/>
          </a:fontRef>
        </p:style>
      </p:cxnSp>
      <p:sp>
        <p:nvSpPr>
          <p:cNvPr id="82" name="Content Placeholder 2">
            <a:extLst>
              <a:ext uri="{FF2B5EF4-FFF2-40B4-BE49-F238E27FC236}">
                <a16:creationId xmlns:a16="http://schemas.microsoft.com/office/drawing/2014/main" id="{FFD992EB-E265-D022-C51A-E89D8A197D27}"/>
              </a:ext>
            </a:extLst>
          </p:cNvPr>
          <p:cNvSpPr txBox="1">
            <a:spLocks/>
          </p:cNvSpPr>
          <p:nvPr/>
        </p:nvSpPr>
        <p:spPr bwMode="auto">
          <a:xfrm>
            <a:off x="6372613" y="5317994"/>
            <a:ext cx="20037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CoarseCounts</a:t>
            </a:r>
            <a:r>
              <a:rPr lang="en-GB" sz="1400" b="0" kern="0" dirty="0">
                <a:solidFill>
                  <a:schemeClr val="tx1"/>
                </a:solidFill>
              </a:rPr>
              <a:t>&lt;23:0&gt;</a:t>
            </a:r>
          </a:p>
          <a:p>
            <a:pPr lvl="1">
              <a:lnSpc>
                <a:spcPct val="100000"/>
              </a:lnSpc>
            </a:pPr>
            <a:endParaRPr lang="en-GB" sz="2800" b="0" kern="0" dirty="0"/>
          </a:p>
        </p:txBody>
      </p:sp>
      <p:sp>
        <p:nvSpPr>
          <p:cNvPr id="83" name="Rectángulo: esquinas redondeadas 27">
            <a:extLst>
              <a:ext uri="{FF2B5EF4-FFF2-40B4-BE49-F238E27FC236}">
                <a16:creationId xmlns:a16="http://schemas.microsoft.com/office/drawing/2014/main" id="{EA1DA755-A2AA-8BBD-0589-174284D1F139}"/>
              </a:ext>
            </a:extLst>
          </p:cNvPr>
          <p:cNvSpPr/>
          <p:nvPr/>
        </p:nvSpPr>
        <p:spPr>
          <a:xfrm>
            <a:off x="2009876" y="4483418"/>
            <a:ext cx="2160000" cy="185593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a:solidFill>
                  <a:schemeClr val="bg1"/>
                </a:solidFill>
                <a:latin typeface="Calibri" panose="020F0502020204030204"/>
              </a:rPr>
              <a:t>PLL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6" name="Rectángulo: esquinas redondeadas 27">
            <a:extLst>
              <a:ext uri="{FF2B5EF4-FFF2-40B4-BE49-F238E27FC236}">
                <a16:creationId xmlns:a16="http://schemas.microsoft.com/office/drawing/2014/main" id="{408D1D64-A4E2-88AF-8E99-FE9873CD72A3}"/>
              </a:ext>
            </a:extLst>
          </p:cNvPr>
          <p:cNvSpPr/>
          <p:nvPr/>
        </p:nvSpPr>
        <p:spPr>
          <a:xfrm>
            <a:off x="5297687" y="4483418"/>
            <a:ext cx="1443288"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Coarse Counter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7" name="Rectángulo: esquinas redondeadas 27">
            <a:extLst>
              <a:ext uri="{FF2B5EF4-FFF2-40B4-BE49-F238E27FC236}">
                <a16:creationId xmlns:a16="http://schemas.microsoft.com/office/drawing/2014/main" id="{384D3631-46FE-D5A4-2CB0-0936FA557E68}"/>
              </a:ext>
            </a:extLst>
          </p:cNvPr>
          <p:cNvSpPr/>
          <p:nvPr/>
        </p:nvSpPr>
        <p:spPr>
          <a:xfrm>
            <a:off x="7764044" y="2729625"/>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Arbiter &amp; Mux</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8" name="Rectángulo: esquinas redondeadas 27">
            <a:extLst>
              <a:ext uri="{FF2B5EF4-FFF2-40B4-BE49-F238E27FC236}">
                <a16:creationId xmlns:a16="http://schemas.microsoft.com/office/drawing/2014/main" id="{30A289E1-326E-0AD6-6AC7-B9D72431E18C}"/>
              </a:ext>
            </a:extLst>
          </p:cNvPr>
          <p:cNvSpPr/>
          <p:nvPr/>
        </p:nvSpPr>
        <p:spPr>
          <a:xfrm>
            <a:off x="9877118" y="2728347"/>
            <a:ext cx="1443289" cy="862956"/>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Global 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89" name="Rectángulo: esquinas redondeadas 27">
            <a:extLst>
              <a:ext uri="{FF2B5EF4-FFF2-40B4-BE49-F238E27FC236}">
                <a16:creationId xmlns:a16="http://schemas.microsoft.com/office/drawing/2014/main" id="{AC2DECCA-02E4-33F0-BFEC-D478A2619EA5}"/>
              </a:ext>
            </a:extLst>
          </p:cNvPr>
          <p:cNvSpPr/>
          <p:nvPr/>
        </p:nvSpPr>
        <p:spPr>
          <a:xfrm>
            <a:off x="7764044" y="4454260"/>
            <a:ext cx="1443288" cy="863412"/>
          </a:xfrm>
          <a:prstGeom prst="roundRect">
            <a:avLst/>
          </a:prstGeom>
          <a:solidFill>
            <a:schemeClr val="accent6">
              <a:lumMod val="40000"/>
              <a:lumOff val="6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6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0" kern="0" dirty="0">
                <a:solidFill>
                  <a:schemeClr val="bg1"/>
                </a:solidFill>
                <a:latin typeface="Calibri" panose="020F0502020204030204"/>
              </a:rPr>
              <a:t>Statistics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Tree>
    <p:extLst>
      <p:ext uri="{BB962C8B-B14F-4D97-AF65-F5344CB8AC3E}">
        <p14:creationId xmlns:p14="http://schemas.microsoft.com/office/powerpoint/2010/main" val="3238536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Single </a:t>
            </a:r>
            <a:r>
              <a:rPr lang="es-ES" sz="3600" b="1" dirty="0" err="1"/>
              <a:t>Shot</a:t>
            </a:r>
            <a:r>
              <a:rPr lang="es-ES" sz="3600" b="1" dirty="0"/>
              <a:t> </a:t>
            </a:r>
            <a:r>
              <a:rPr lang="es-ES" sz="3600" b="1" dirty="0" err="1"/>
              <a:t>Precision</a:t>
            </a:r>
            <a:r>
              <a:rPr lang="es-ES" sz="3600" b="1" dirty="0"/>
              <a:t> (</a:t>
            </a:r>
            <a:r>
              <a:rPr lang="es-ES" sz="3600" b="1" dirty="0" err="1"/>
              <a:t>preliminary</a:t>
            </a:r>
            <a:r>
              <a:rPr lang="es-ES" sz="3600" b="1" dirty="0"/>
              <a:t>)</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32</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8937684" cy="5458567"/>
          </a:xfrm>
        </p:spPr>
        <p:txBody>
          <a:bodyPr>
            <a:normAutofit/>
          </a:bodyPr>
          <a:lstStyle/>
          <a:p>
            <a:r>
              <a:rPr lang="en-US" sz="2400" dirty="0"/>
              <a:t>Sources of inaccuracy:</a:t>
            </a:r>
          </a:p>
          <a:p>
            <a:pPr lvl="1"/>
            <a:r>
              <a:rPr lang="en-US" sz="2000" dirty="0"/>
              <a:t>Reference clock (estimation): </a:t>
            </a:r>
            <a:r>
              <a:rPr lang="el-GR" sz="2000" dirty="0"/>
              <a:t>σ</a:t>
            </a:r>
            <a:r>
              <a:rPr lang="ca-ES" sz="2000" baseline="-25000" dirty="0"/>
              <a:t>ClkRef</a:t>
            </a:r>
            <a:r>
              <a:rPr lang="ca-ES" sz="2000" dirty="0"/>
              <a:t> = 3.0 ps</a:t>
            </a:r>
            <a:endParaRPr lang="en-US" sz="2000" dirty="0"/>
          </a:p>
          <a:p>
            <a:pPr lvl="1"/>
            <a:r>
              <a:rPr lang="en-US" sz="2000" dirty="0"/>
              <a:t>PLL Core Jitter: </a:t>
            </a:r>
            <a:r>
              <a:rPr lang="el-GR" sz="2000" dirty="0"/>
              <a:t>σ</a:t>
            </a:r>
            <a:r>
              <a:rPr lang="ca-ES" sz="2000" baseline="-25000" dirty="0"/>
              <a:t>PLL</a:t>
            </a:r>
            <a:r>
              <a:rPr lang="ca-ES" sz="2000" dirty="0"/>
              <a:t> = 5.0 ps</a:t>
            </a:r>
            <a:endParaRPr lang="en-US" sz="2000" dirty="0"/>
          </a:p>
          <a:p>
            <a:pPr lvl="1"/>
            <a:r>
              <a:rPr lang="en-US" sz="2000" dirty="0"/>
              <a:t>TDC bin quantization error: </a:t>
            </a:r>
            <a:r>
              <a:rPr lang="el-GR" sz="2000" dirty="0"/>
              <a:t>σ</a:t>
            </a:r>
            <a:r>
              <a:rPr lang="ca-ES" sz="2000" baseline="-25000" dirty="0"/>
              <a:t>td</a:t>
            </a:r>
            <a:r>
              <a:rPr lang="ca-ES" sz="2000" dirty="0"/>
              <a:t> = 24.4 ps / sqrt(12) = 7.0 ps</a:t>
            </a:r>
            <a:endParaRPr lang="en-US" sz="2000" dirty="0"/>
          </a:p>
          <a:p>
            <a:pPr lvl="1"/>
            <a:r>
              <a:rPr lang="en-US" sz="2000" dirty="0"/>
              <a:t>PLL Buffers Jitter: </a:t>
            </a:r>
            <a:r>
              <a:rPr lang="el-GR" sz="2000" dirty="0"/>
              <a:t>σ</a:t>
            </a:r>
            <a:r>
              <a:rPr lang="ca-ES" sz="2000" baseline="-25000" dirty="0"/>
              <a:t>Buff</a:t>
            </a:r>
            <a:r>
              <a:rPr lang="ca-ES" sz="2000" dirty="0"/>
              <a:t> = 0.28 ps</a:t>
            </a:r>
          </a:p>
          <a:p>
            <a:pPr lvl="1"/>
            <a:r>
              <a:rPr lang="en-US" sz="2000" dirty="0"/>
              <a:t>Time Capture Register Jitter: </a:t>
            </a:r>
            <a:r>
              <a:rPr lang="el-GR" sz="2000" dirty="0"/>
              <a:t>σ</a:t>
            </a:r>
            <a:r>
              <a:rPr lang="ca-ES" sz="2000" baseline="-25000" dirty="0"/>
              <a:t>TCR</a:t>
            </a:r>
            <a:r>
              <a:rPr lang="ca-ES" sz="2000" dirty="0"/>
              <a:t> = 0.8 ps</a:t>
            </a:r>
          </a:p>
          <a:p>
            <a:pPr lvl="1"/>
            <a:r>
              <a:rPr lang="en-US" sz="2000" dirty="0"/>
              <a:t>PLL </a:t>
            </a:r>
            <a:r>
              <a:rPr lang="en-US" sz="2000" dirty="0">
                <a:sym typeface="Wingdings" panose="05000000000000000000" pitchFamily="2" charset="2"/>
              </a:rPr>
              <a:t> FERO interconnections</a:t>
            </a:r>
            <a:r>
              <a:rPr lang="en-US" sz="2000" dirty="0"/>
              <a:t>: </a:t>
            </a:r>
            <a:r>
              <a:rPr lang="ca-ES" sz="2000" dirty="0"/>
              <a:t>= ???</a:t>
            </a:r>
          </a:p>
          <a:p>
            <a:pPr lvl="1"/>
            <a:endParaRPr lang="ca-ES" sz="2000" dirty="0"/>
          </a:p>
          <a:p>
            <a:pPr lvl="1"/>
            <a:endParaRPr lang="ca-ES" sz="2000" dirty="0"/>
          </a:p>
          <a:p>
            <a:pPr lvl="1"/>
            <a:endParaRPr lang="ca-ES" sz="1600" dirty="0"/>
          </a:p>
          <a:p>
            <a:pPr lvl="1"/>
            <a:r>
              <a:rPr lang="ca-ES" sz="2000" dirty="0"/>
              <a:t>Electronics noise contribution for 1 pe</a:t>
            </a:r>
            <a:r>
              <a:rPr lang="ca-ES" sz="2000" baseline="30000" dirty="0"/>
              <a:t>-</a:t>
            </a:r>
            <a:r>
              <a:rPr lang="ca-ES" sz="2000" dirty="0"/>
              <a:t> *: 30.0 ps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73208DC-B6D4-A13A-4F8A-A49BF8FA4AD5}"/>
                  </a:ext>
                </a:extLst>
              </p:cNvPr>
              <p:cNvSpPr txBox="1"/>
              <p:nvPr/>
            </p:nvSpPr>
            <p:spPr>
              <a:xfrm>
                <a:off x="1119112" y="4055503"/>
                <a:ext cx="7528599" cy="676404"/>
              </a:xfrm>
              <a:prstGeom prst="rect">
                <a:avLst/>
              </a:prstGeom>
              <a:no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ca-ES" b="0" i="1" smtClean="0">
                              <a:solidFill>
                                <a:schemeClr val="tx1"/>
                              </a:solidFill>
                              <a:latin typeface="Cambria Math" panose="02040503050406030204" pitchFamily="18" charset="0"/>
                              <a:ea typeface="Cambria Math" panose="02040503050406030204" pitchFamily="18" charset="0"/>
                            </a:rPr>
                          </m:ctrlPr>
                        </m:sSubPr>
                        <m:e>
                          <m:r>
                            <m:rPr>
                              <m:sty m:val="p"/>
                            </m:rPr>
                            <a:rPr lang="ca-ES" b="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TDC</m:t>
                          </m:r>
                        </m:sub>
                      </m:sSub>
                      <m:r>
                        <a:rPr lang="ca-ES" b="0" i="0" smtClean="0">
                          <a:solidFill>
                            <a:schemeClr val="tx1"/>
                          </a:solidFill>
                          <a:latin typeface="Cambria Math" panose="02040503050406030204" pitchFamily="18" charset="0"/>
                          <a:ea typeface="Cambria Math" panose="02040503050406030204" pitchFamily="18" charset="0"/>
                        </a:rPr>
                        <m:t>=</m:t>
                      </m:r>
                      <m:rad>
                        <m:radPr>
                          <m:degHide m:val="on"/>
                          <m:ctrlPr>
                            <a:rPr lang="ca-ES" b="0" i="1" smtClean="0">
                              <a:solidFill>
                                <a:schemeClr val="tx1"/>
                              </a:solidFill>
                              <a:latin typeface="Cambria Math" panose="02040503050406030204" pitchFamily="18" charset="0"/>
                              <a:ea typeface="Cambria Math" panose="02040503050406030204" pitchFamily="18" charset="0"/>
                            </a:rPr>
                          </m:ctrlPr>
                        </m:radPr>
                        <m:deg/>
                        <m:e>
                          <m:sSubSup>
                            <m:sSubSupPr>
                              <m:ctrlPr>
                                <a:rPr lang="ca-ES" b="0" i="1" smtClean="0">
                                  <a:solidFill>
                                    <a:schemeClr val="tx1"/>
                                  </a:solidFill>
                                  <a:latin typeface="Cambria Math" panose="02040503050406030204" pitchFamily="18" charset="0"/>
                                  <a:ea typeface="Cambria Math" panose="02040503050406030204" pitchFamily="18" charset="0"/>
                                </a:rPr>
                              </m:ctrlPr>
                            </m:sSubSupPr>
                            <m:e>
                              <m:r>
                                <m:rPr>
                                  <m:sty m:val="p"/>
                                </m:rPr>
                                <a:rPr lang="ca-ES" b="0" i="0" smtClean="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ClkRef</m:t>
                              </m:r>
                            </m:sub>
                            <m:sup>
                              <m:r>
                                <a:rPr lang="ca-ES" b="0" i="0" smtClean="0">
                                  <a:solidFill>
                                    <a:schemeClr val="tx1"/>
                                  </a:solidFill>
                                  <a:latin typeface="Cambria Math" panose="02040503050406030204" pitchFamily="18" charset="0"/>
                                  <a:ea typeface="Cambria Math" panose="02040503050406030204" pitchFamily="18" charset="0"/>
                                </a:rPr>
                                <m:t>2</m:t>
                              </m:r>
                            </m:sup>
                          </m:sSubSup>
                          <m:r>
                            <a:rPr lang="ca-ES" b="0" i="0" smtClean="0">
                              <a:solidFill>
                                <a:schemeClr val="tx1"/>
                              </a:solidFill>
                              <a:latin typeface="Cambria Math" panose="02040503050406030204" pitchFamily="18" charset="0"/>
                              <a:ea typeface="Cambria Math" panose="02040503050406030204" pitchFamily="18" charset="0"/>
                            </a:rPr>
                            <m:t>+</m:t>
                          </m:r>
                          <m:sSubSup>
                            <m:sSubSupPr>
                              <m:ctrlPr>
                                <a:rPr lang="ca-ES" b="0" i="1" smtClean="0">
                                  <a:solidFill>
                                    <a:schemeClr val="tx1"/>
                                  </a:solidFill>
                                  <a:latin typeface="Cambria Math" panose="02040503050406030204" pitchFamily="18" charset="0"/>
                                  <a:ea typeface="Cambria Math" panose="02040503050406030204" pitchFamily="18" charset="0"/>
                                </a:rPr>
                              </m:ctrlPr>
                            </m:sSubSupPr>
                            <m:e>
                              <m:r>
                                <m:rPr>
                                  <m:sty m:val="p"/>
                                </m:rPr>
                                <a:rPr lang="ca-ES" b="0" i="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PLL</m:t>
                              </m:r>
                            </m:sub>
                            <m:sup>
                              <m:r>
                                <a:rPr lang="ca-ES" b="0" i="0" smtClean="0">
                                  <a:solidFill>
                                    <a:schemeClr val="tx1"/>
                                  </a:solidFill>
                                  <a:latin typeface="Cambria Math" panose="02040503050406030204" pitchFamily="18" charset="0"/>
                                  <a:ea typeface="Cambria Math" panose="02040503050406030204" pitchFamily="18" charset="0"/>
                                </a:rPr>
                                <m:t>2</m:t>
                              </m:r>
                            </m:sup>
                          </m:sSubSup>
                          <m:r>
                            <a:rPr lang="ca-ES" b="0" i="0" smtClean="0">
                              <a:solidFill>
                                <a:schemeClr val="tx1"/>
                              </a:solidFill>
                              <a:latin typeface="Cambria Math" panose="02040503050406030204" pitchFamily="18" charset="0"/>
                              <a:ea typeface="Cambria Math" panose="02040503050406030204" pitchFamily="18" charset="0"/>
                            </a:rPr>
                            <m:t>+</m:t>
                          </m:r>
                          <m:sSubSup>
                            <m:sSubSupPr>
                              <m:ctrlPr>
                                <a:rPr lang="ca-ES" b="0" i="1" smtClean="0">
                                  <a:solidFill>
                                    <a:schemeClr val="tx1"/>
                                  </a:solidFill>
                                  <a:latin typeface="Cambria Math" panose="02040503050406030204" pitchFamily="18" charset="0"/>
                                  <a:ea typeface="Cambria Math" panose="02040503050406030204" pitchFamily="18" charset="0"/>
                                </a:rPr>
                              </m:ctrlPr>
                            </m:sSubSupPr>
                            <m:e>
                              <m:r>
                                <m:rPr>
                                  <m:sty m:val="p"/>
                                </m:rPr>
                                <a:rPr lang="ca-ES" b="0" i="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Td</m:t>
                              </m:r>
                            </m:sub>
                            <m:sup>
                              <m:r>
                                <a:rPr lang="ca-ES" b="0" i="0" smtClean="0">
                                  <a:solidFill>
                                    <a:schemeClr val="tx1"/>
                                  </a:solidFill>
                                  <a:latin typeface="Cambria Math" panose="02040503050406030204" pitchFamily="18" charset="0"/>
                                  <a:ea typeface="Cambria Math" panose="02040503050406030204" pitchFamily="18" charset="0"/>
                                </a:rPr>
                                <m:t>2</m:t>
                              </m:r>
                            </m:sup>
                          </m:sSubSup>
                          <m:r>
                            <a:rPr lang="ca-ES" b="0" i="0" smtClean="0">
                              <a:solidFill>
                                <a:schemeClr val="tx1"/>
                              </a:solidFill>
                              <a:latin typeface="Cambria Math" panose="02040503050406030204" pitchFamily="18" charset="0"/>
                              <a:ea typeface="Cambria Math" panose="02040503050406030204" pitchFamily="18" charset="0"/>
                            </a:rPr>
                            <m:t>+</m:t>
                          </m:r>
                          <m:sSubSup>
                            <m:sSubSupPr>
                              <m:ctrlPr>
                                <a:rPr lang="ca-ES" b="0" i="1" smtClean="0">
                                  <a:solidFill>
                                    <a:schemeClr val="tx1"/>
                                  </a:solidFill>
                                  <a:latin typeface="Cambria Math" panose="02040503050406030204" pitchFamily="18" charset="0"/>
                                  <a:ea typeface="Cambria Math" panose="02040503050406030204" pitchFamily="18" charset="0"/>
                                </a:rPr>
                              </m:ctrlPr>
                            </m:sSubSupPr>
                            <m:e>
                              <m:r>
                                <m:rPr>
                                  <m:sty m:val="p"/>
                                </m:rPr>
                                <a:rPr lang="ca-ES" b="0" i="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Buff</m:t>
                              </m:r>
                            </m:sub>
                            <m:sup>
                              <m:r>
                                <a:rPr lang="ca-ES" b="0" i="0" smtClean="0">
                                  <a:solidFill>
                                    <a:schemeClr val="tx1"/>
                                  </a:solidFill>
                                  <a:latin typeface="Cambria Math" panose="02040503050406030204" pitchFamily="18" charset="0"/>
                                  <a:ea typeface="Cambria Math" panose="02040503050406030204" pitchFamily="18" charset="0"/>
                                </a:rPr>
                                <m:t>2</m:t>
                              </m:r>
                            </m:sup>
                          </m:sSubSup>
                          <m:r>
                            <a:rPr lang="ca-ES" b="0" i="0" smtClean="0">
                              <a:solidFill>
                                <a:schemeClr val="tx1"/>
                              </a:solidFill>
                              <a:latin typeface="Cambria Math" panose="02040503050406030204" pitchFamily="18" charset="0"/>
                              <a:ea typeface="Cambria Math" panose="02040503050406030204" pitchFamily="18" charset="0"/>
                            </a:rPr>
                            <m:t>+</m:t>
                          </m:r>
                          <m:sSubSup>
                            <m:sSubSupPr>
                              <m:ctrlPr>
                                <a:rPr lang="ca-ES" b="0" i="1" smtClean="0">
                                  <a:solidFill>
                                    <a:schemeClr val="tx1"/>
                                  </a:solidFill>
                                  <a:latin typeface="Cambria Math" panose="02040503050406030204" pitchFamily="18" charset="0"/>
                                  <a:ea typeface="Cambria Math" panose="02040503050406030204" pitchFamily="18" charset="0"/>
                                </a:rPr>
                              </m:ctrlPr>
                            </m:sSubSupPr>
                            <m:e>
                              <m:r>
                                <m:rPr>
                                  <m:sty m:val="p"/>
                                </m:rPr>
                                <a:rPr lang="ca-ES" b="0" i="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TCR</m:t>
                              </m:r>
                            </m:sub>
                            <m:sup>
                              <m:r>
                                <a:rPr lang="ca-ES" b="0" i="0" smtClean="0">
                                  <a:solidFill>
                                    <a:schemeClr val="tx1"/>
                                  </a:solidFill>
                                  <a:latin typeface="Cambria Math" panose="02040503050406030204" pitchFamily="18" charset="0"/>
                                  <a:ea typeface="Cambria Math" panose="02040503050406030204" pitchFamily="18" charset="0"/>
                                </a:rPr>
                                <m:t>2</m:t>
                              </m:r>
                            </m:sup>
                          </m:sSubSup>
                        </m:e>
                      </m:rad>
                      <m:r>
                        <a:rPr lang="ca-ES" b="0"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𝟗</m:t>
                      </m:r>
                      <m:r>
                        <a:rPr lang="ca-ES" b="1"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𝟏𝟓</m:t>
                      </m:r>
                      <m:r>
                        <a:rPr lang="ca-ES" b="1" i="0" smtClean="0">
                          <a:solidFill>
                            <a:schemeClr val="tx1"/>
                          </a:solidFill>
                          <a:latin typeface="Cambria Math" panose="02040503050406030204" pitchFamily="18" charset="0"/>
                          <a:ea typeface="Cambria Math" panose="02040503050406030204" pitchFamily="18" charset="0"/>
                        </a:rPr>
                        <m:t> </m:t>
                      </m:r>
                      <m:r>
                        <a:rPr lang="ca-ES" b="1" i="0" smtClean="0">
                          <a:solidFill>
                            <a:schemeClr val="tx1"/>
                          </a:solidFill>
                          <a:latin typeface="Cambria Math" panose="02040503050406030204" pitchFamily="18" charset="0"/>
                          <a:ea typeface="Cambria Math" panose="02040503050406030204" pitchFamily="18" charset="0"/>
                        </a:rPr>
                        <m:t>𝐩𝐬</m:t>
                      </m:r>
                    </m:oMath>
                  </m:oMathPara>
                </a14:m>
                <a:endParaRPr lang="ca-ES" dirty="0">
                  <a:solidFill>
                    <a:schemeClr val="tx1"/>
                  </a:solidFill>
                </a:endParaRPr>
              </a:p>
            </p:txBody>
          </p:sp>
        </mc:Choice>
        <mc:Fallback xmlns="">
          <p:sp>
            <p:nvSpPr>
              <p:cNvPr id="8" name="TextBox 7">
                <a:extLst>
                  <a:ext uri="{FF2B5EF4-FFF2-40B4-BE49-F238E27FC236}">
                    <a16:creationId xmlns:a16="http://schemas.microsoft.com/office/drawing/2014/main" id="{A73208DC-B6D4-A13A-4F8A-A49BF8FA4AD5}"/>
                  </a:ext>
                </a:extLst>
              </p:cNvPr>
              <p:cNvSpPr txBox="1">
                <a:spLocks noRot="1" noChangeAspect="1" noMove="1" noResize="1" noEditPoints="1" noAdjustHandles="1" noChangeArrowheads="1" noChangeShapeType="1" noTextEdit="1"/>
              </p:cNvSpPr>
              <p:nvPr/>
            </p:nvSpPr>
            <p:spPr>
              <a:xfrm>
                <a:off x="1119112" y="4055503"/>
                <a:ext cx="7528599" cy="676404"/>
              </a:xfrm>
              <a:prstGeom prst="rect">
                <a:avLst/>
              </a:prstGeom>
              <a:blipFill>
                <a:blip r:embed="rId4"/>
                <a:stretch>
                  <a:fillRect b="-3604"/>
                </a:stretch>
              </a:blipFill>
            </p:spPr>
            <p:txBody>
              <a:bodyPr/>
              <a:lstStyle/>
              <a:p>
                <a:r>
                  <a:rPr lang="ca-ES">
                    <a:noFill/>
                  </a:rPr>
                  <a:t> </a:t>
                </a:r>
              </a:p>
            </p:txBody>
          </p:sp>
        </mc:Fallback>
      </mc:AlternateContent>
      <p:sp>
        <p:nvSpPr>
          <p:cNvPr id="12" name="TextBox 11">
            <a:extLst>
              <a:ext uri="{FF2B5EF4-FFF2-40B4-BE49-F238E27FC236}">
                <a16:creationId xmlns:a16="http://schemas.microsoft.com/office/drawing/2014/main" id="{7290AD04-2729-EDEB-A704-5897239BCD03}"/>
              </a:ext>
            </a:extLst>
          </p:cNvPr>
          <p:cNvSpPr txBox="1"/>
          <p:nvPr/>
        </p:nvSpPr>
        <p:spPr>
          <a:xfrm>
            <a:off x="9339069" y="1439573"/>
            <a:ext cx="2585770" cy="951030"/>
          </a:xfrm>
          <a:prstGeom prst="rect">
            <a:avLst/>
          </a:prstGeom>
          <a:noFill/>
        </p:spPr>
        <p:txBody>
          <a:bodyPr wrap="square">
            <a:spAutoFit/>
          </a:bodyPr>
          <a:lstStyle/>
          <a:p>
            <a:pPr algn="l" fontAlgn="b">
              <a:buNone/>
            </a:pPr>
            <a:r>
              <a:rPr lang="en-GB" sz="1800" u="none" strike="noStrike" dirty="0">
                <a:solidFill>
                  <a:schemeClr val="tx1"/>
                </a:solidFill>
                <a:effectLst/>
              </a:rPr>
              <a:t>*:</a:t>
            </a:r>
            <a:r>
              <a:rPr lang="en-GB" sz="1800" b="0" u="none" strike="noStrike" dirty="0">
                <a:solidFill>
                  <a:schemeClr val="tx1"/>
                </a:solidFill>
                <a:effectLst/>
              </a:rPr>
              <a:t> 330 pF 3x3 </a:t>
            </a:r>
            <a:r>
              <a:rPr lang="en-GB" sz="1800" b="0" u="none" strike="noStrike" dirty="0" err="1">
                <a:solidFill>
                  <a:schemeClr val="tx1"/>
                </a:solidFill>
                <a:effectLst/>
              </a:rPr>
              <a:t>SiPM</a:t>
            </a:r>
            <a:r>
              <a:rPr lang="en-GB" sz="1800" b="0" u="none" strike="noStrike" dirty="0">
                <a:solidFill>
                  <a:schemeClr val="tx1"/>
                </a:solidFill>
                <a:effectLst/>
              </a:rPr>
              <a:t>, </a:t>
            </a:r>
          </a:p>
          <a:p>
            <a:pPr algn="l" fontAlgn="b">
              <a:buNone/>
            </a:pPr>
            <a:r>
              <a:rPr lang="en-GB" sz="1800" b="0" u="none" strike="noStrike" dirty="0">
                <a:solidFill>
                  <a:schemeClr val="tx1"/>
                </a:solidFill>
                <a:effectLst/>
              </a:rPr>
              <a:t>LCT5 S13360 </a:t>
            </a:r>
            <a:r>
              <a:rPr lang="en-GB" sz="1800" b="0" u="none" strike="noStrike" dirty="0" err="1">
                <a:solidFill>
                  <a:schemeClr val="tx1"/>
                </a:solidFill>
                <a:effectLst/>
              </a:rPr>
              <a:t>SiPM</a:t>
            </a:r>
            <a:r>
              <a:rPr lang="en-GB" sz="1800" b="0" u="none" strike="noStrike" dirty="0">
                <a:solidFill>
                  <a:schemeClr val="tx1"/>
                </a:solidFill>
                <a:effectLst/>
              </a:rPr>
              <a:t>, </a:t>
            </a:r>
          </a:p>
          <a:p>
            <a:pPr algn="l" fontAlgn="b">
              <a:buNone/>
            </a:pPr>
            <a:r>
              <a:rPr lang="en-GB" sz="1800" b="0" u="none" strike="noStrike" dirty="0" err="1">
                <a:solidFill>
                  <a:schemeClr val="tx1"/>
                </a:solidFill>
                <a:effectLst/>
              </a:rPr>
              <a:t>Vov</a:t>
            </a:r>
            <a:r>
              <a:rPr lang="en-GB" sz="1800" b="0" u="none" strike="noStrike" dirty="0">
                <a:solidFill>
                  <a:schemeClr val="tx1"/>
                </a:solidFill>
                <a:effectLst/>
              </a:rPr>
              <a:t> =</a:t>
            </a:r>
            <a:r>
              <a:rPr lang="en-GB" sz="1800" b="0" u="none" strike="noStrike" baseline="0" dirty="0">
                <a:solidFill>
                  <a:schemeClr val="tx1"/>
                </a:solidFill>
                <a:effectLst/>
              </a:rPr>
              <a:t> 4.5 V, L = 1.2 </a:t>
            </a:r>
            <a:r>
              <a:rPr lang="en-GB" sz="1800" b="0" u="none" strike="noStrike" baseline="0" dirty="0" err="1">
                <a:solidFill>
                  <a:schemeClr val="tx1"/>
                </a:solidFill>
                <a:effectLst/>
              </a:rPr>
              <a:t>nH</a:t>
            </a:r>
            <a:endParaRPr lang="en-GB" sz="1800" b="0" i="0" u="none" strike="noStrike" dirty="0">
              <a:solidFill>
                <a:schemeClr val="tx1"/>
              </a:solidFill>
              <a:effectLst/>
              <a:latin typeface="Calibri" panose="020F050202020403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22D0C2D-B7B6-F19A-3D95-CF2DA3108E7A}"/>
                  </a:ext>
                </a:extLst>
              </p:cNvPr>
              <p:cNvSpPr txBox="1"/>
              <p:nvPr/>
            </p:nvSpPr>
            <p:spPr>
              <a:xfrm>
                <a:off x="1119112" y="5511307"/>
                <a:ext cx="8724799" cy="676404"/>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ca-ES" b="0" i="1" smtClean="0">
                              <a:solidFill>
                                <a:schemeClr val="tx1"/>
                              </a:solidFill>
                              <a:latin typeface="Cambria Math" panose="02040503050406030204" pitchFamily="18" charset="0"/>
                              <a:ea typeface="Cambria Math" panose="02040503050406030204" pitchFamily="18" charset="0"/>
                            </a:rPr>
                          </m:ctrlPr>
                        </m:sSubPr>
                        <m:e>
                          <m:r>
                            <m:rPr>
                              <m:sty m:val="p"/>
                            </m:rPr>
                            <a:rPr lang="ca-ES" b="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FastIC</m:t>
                          </m:r>
                          <m:r>
                            <a:rPr lang="ca-ES" b="0" i="0" smtClean="0">
                              <a:solidFill>
                                <a:schemeClr val="tx1"/>
                              </a:solidFill>
                              <a:latin typeface="Cambria Math" panose="02040503050406030204" pitchFamily="18" charset="0"/>
                              <a:ea typeface="Cambria Math" panose="02040503050406030204" pitchFamily="18" charset="0"/>
                            </a:rPr>
                            <m:t>+</m:t>
                          </m:r>
                        </m:sub>
                      </m:sSub>
                      <m:r>
                        <a:rPr lang="ca-ES" b="0" i="0" smtClean="0">
                          <a:solidFill>
                            <a:schemeClr val="tx1"/>
                          </a:solidFill>
                          <a:latin typeface="Cambria Math" panose="02040503050406030204" pitchFamily="18" charset="0"/>
                          <a:ea typeface="Cambria Math" panose="02040503050406030204" pitchFamily="18" charset="0"/>
                        </a:rPr>
                        <m:t>=</m:t>
                      </m:r>
                      <m:rad>
                        <m:radPr>
                          <m:degHide m:val="on"/>
                          <m:ctrlPr>
                            <a:rPr lang="ca-ES" b="0" i="1" smtClean="0">
                              <a:solidFill>
                                <a:schemeClr val="tx1"/>
                              </a:solidFill>
                              <a:latin typeface="Cambria Math" panose="02040503050406030204" pitchFamily="18" charset="0"/>
                              <a:ea typeface="Cambria Math" panose="02040503050406030204" pitchFamily="18" charset="0"/>
                            </a:rPr>
                          </m:ctrlPr>
                        </m:radPr>
                        <m:deg/>
                        <m:e>
                          <m:sSubSup>
                            <m:sSubSupPr>
                              <m:ctrlPr>
                                <a:rPr lang="ca-ES" b="0" i="1" smtClean="0">
                                  <a:solidFill>
                                    <a:schemeClr val="tx1"/>
                                  </a:solidFill>
                                  <a:latin typeface="Cambria Math" panose="02040503050406030204" pitchFamily="18" charset="0"/>
                                  <a:ea typeface="Cambria Math" panose="02040503050406030204" pitchFamily="18" charset="0"/>
                                </a:rPr>
                              </m:ctrlPr>
                            </m:sSubSupPr>
                            <m:e>
                              <m:r>
                                <m:rPr>
                                  <m:sty m:val="p"/>
                                </m:rPr>
                                <a:rPr lang="ca-ES" b="0" i="0" smtClean="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FE</m:t>
                              </m:r>
                            </m:sub>
                            <m:sup>
                              <m:r>
                                <a:rPr lang="ca-ES" b="0" i="0" smtClean="0">
                                  <a:solidFill>
                                    <a:schemeClr val="tx1"/>
                                  </a:solidFill>
                                  <a:latin typeface="Cambria Math" panose="02040503050406030204" pitchFamily="18" charset="0"/>
                                  <a:ea typeface="Cambria Math" panose="02040503050406030204" pitchFamily="18" charset="0"/>
                                </a:rPr>
                                <m:t>2</m:t>
                              </m:r>
                            </m:sup>
                          </m:sSubSup>
                          <m:r>
                            <a:rPr lang="ca-ES" b="0" i="0" smtClean="0">
                              <a:solidFill>
                                <a:schemeClr val="tx1"/>
                              </a:solidFill>
                              <a:latin typeface="Cambria Math" panose="02040503050406030204" pitchFamily="18" charset="0"/>
                              <a:ea typeface="Cambria Math" panose="02040503050406030204" pitchFamily="18" charset="0"/>
                            </a:rPr>
                            <m:t>+</m:t>
                          </m:r>
                          <m:sSubSup>
                            <m:sSubSupPr>
                              <m:ctrlPr>
                                <a:rPr lang="ca-ES" b="0" i="1" smtClean="0">
                                  <a:solidFill>
                                    <a:schemeClr val="tx1"/>
                                  </a:solidFill>
                                  <a:latin typeface="Cambria Math" panose="02040503050406030204" pitchFamily="18" charset="0"/>
                                  <a:ea typeface="Cambria Math" panose="02040503050406030204" pitchFamily="18" charset="0"/>
                                </a:rPr>
                              </m:ctrlPr>
                            </m:sSubSupPr>
                            <m:e>
                              <m:r>
                                <m:rPr>
                                  <m:sty m:val="p"/>
                                </m:rPr>
                                <a:rPr lang="ca-ES" b="0" i="0">
                                  <a:solidFill>
                                    <a:schemeClr val="tx1"/>
                                  </a:solidFill>
                                  <a:latin typeface="Cambria Math" panose="02040503050406030204" pitchFamily="18" charset="0"/>
                                  <a:ea typeface="Cambria Math" panose="02040503050406030204" pitchFamily="18" charset="0"/>
                                </a:rPr>
                                <m:t>σ</m:t>
                              </m:r>
                            </m:e>
                            <m:sub>
                              <m:r>
                                <m:rPr>
                                  <m:sty m:val="p"/>
                                </m:rPr>
                                <a:rPr lang="ca-ES" b="0" i="0" smtClean="0">
                                  <a:solidFill>
                                    <a:schemeClr val="tx1"/>
                                  </a:solidFill>
                                  <a:latin typeface="Cambria Math" panose="02040503050406030204" pitchFamily="18" charset="0"/>
                                  <a:ea typeface="Cambria Math" panose="02040503050406030204" pitchFamily="18" charset="0"/>
                                </a:rPr>
                                <m:t>TDC</m:t>
                              </m:r>
                            </m:sub>
                            <m:sup>
                              <m:r>
                                <a:rPr lang="ca-ES" b="0" i="0" smtClean="0">
                                  <a:solidFill>
                                    <a:schemeClr val="tx1"/>
                                  </a:solidFill>
                                  <a:latin typeface="Cambria Math" panose="02040503050406030204" pitchFamily="18" charset="0"/>
                                  <a:ea typeface="Cambria Math" panose="02040503050406030204" pitchFamily="18" charset="0"/>
                                </a:rPr>
                                <m:t>2</m:t>
                              </m:r>
                            </m:sup>
                          </m:sSubSup>
                        </m:e>
                      </m:rad>
                      <m:r>
                        <a:rPr lang="ca-ES" b="0" i="0" smtClean="0">
                          <a:solidFill>
                            <a:schemeClr val="tx1"/>
                          </a:solidFill>
                          <a:latin typeface="Cambria Math" panose="02040503050406030204" pitchFamily="18" charset="0"/>
                          <a:ea typeface="Cambria Math" panose="02040503050406030204" pitchFamily="18" charset="0"/>
                        </a:rPr>
                        <m:t>=</m:t>
                      </m:r>
                      <m:rad>
                        <m:radPr>
                          <m:degHide m:val="on"/>
                          <m:ctrlPr>
                            <a:rPr lang="ca-ES" b="0" i="1">
                              <a:solidFill>
                                <a:schemeClr val="tx1"/>
                              </a:solidFill>
                              <a:latin typeface="Cambria Math" panose="02040503050406030204" pitchFamily="18" charset="0"/>
                              <a:ea typeface="Cambria Math" panose="02040503050406030204" pitchFamily="18" charset="0"/>
                            </a:rPr>
                          </m:ctrlPr>
                        </m:radPr>
                        <m:deg/>
                        <m:e>
                          <m:sSup>
                            <m:sSupPr>
                              <m:ctrlPr>
                                <a:rPr lang="ca-ES" b="0" i="1" smtClean="0">
                                  <a:solidFill>
                                    <a:schemeClr val="tx1"/>
                                  </a:solidFill>
                                  <a:latin typeface="Cambria Math" panose="02040503050406030204" pitchFamily="18" charset="0"/>
                                  <a:ea typeface="Cambria Math" panose="02040503050406030204" pitchFamily="18" charset="0"/>
                                </a:rPr>
                              </m:ctrlPr>
                            </m:sSupPr>
                            <m:e>
                              <m:r>
                                <a:rPr lang="ca-ES" b="0" i="1" smtClean="0">
                                  <a:solidFill>
                                    <a:schemeClr val="tx1"/>
                                  </a:solidFill>
                                  <a:latin typeface="Cambria Math" panose="02040503050406030204" pitchFamily="18" charset="0"/>
                                  <a:ea typeface="Cambria Math" panose="02040503050406030204" pitchFamily="18" charset="0"/>
                                </a:rPr>
                                <m:t>30</m:t>
                              </m:r>
                              <m:r>
                                <a:rPr lang="ca-ES" b="0" i="0" smtClean="0">
                                  <a:solidFill>
                                    <a:schemeClr val="tx1"/>
                                  </a:solidFill>
                                  <a:latin typeface="Cambria Math" panose="02040503050406030204" pitchFamily="18" charset="0"/>
                                  <a:ea typeface="Cambria Math" panose="02040503050406030204" pitchFamily="18" charset="0"/>
                                </a:rPr>
                                <m:t>.0</m:t>
                              </m:r>
                            </m:e>
                            <m:sup>
                              <m:r>
                                <a:rPr lang="ca-ES" b="0" i="0" smtClean="0">
                                  <a:solidFill>
                                    <a:schemeClr val="tx1"/>
                                  </a:solidFill>
                                  <a:latin typeface="Cambria Math" panose="02040503050406030204" pitchFamily="18" charset="0"/>
                                  <a:ea typeface="Cambria Math" panose="02040503050406030204" pitchFamily="18" charset="0"/>
                                </a:rPr>
                                <m:t>2</m:t>
                              </m:r>
                            </m:sup>
                          </m:sSup>
                          <m:r>
                            <a:rPr lang="ca-ES" b="0">
                              <a:solidFill>
                                <a:schemeClr val="tx1"/>
                              </a:solidFill>
                              <a:latin typeface="Cambria Math" panose="02040503050406030204" pitchFamily="18" charset="0"/>
                              <a:ea typeface="Cambria Math" panose="02040503050406030204" pitchFamily="18" charset="0"/>
                            </a:rPr>
                            <m:t>+</m:t>
                          </m:r>
                          <m:sSup>
                            <m:sSupPr>
                              <m:ctrlPr>
                                <a:rPr lang="ca-ES" b="0" i="1" smtClean="0">
                                  <a:solidFill>
                                    <a:schemeClr val="tx1"/>
                                  </a:solidFill>
                                  <a:latin typeface="Cambria Math" panose="02040503050406030204" pitchFamily="18" charset="0"/>
                                  <a:ea typeface="Cambria Math" panose="02040503050406030204" pitchFamily="18" charset="0"/>
                                </a:rPr>
                              </m:ctrlPr>
                            </m:sSupPr>
                            <m:e>
                              <m:r>
                                <a:rPr lang="ca-ES" b="0" i="1" smtClean="0">
                                  <a:solidFill>
                                    <a:schemeClr val="tx1"/>
                                  </a:solidFill>
                                  <a:latin typeface="Cambria Math" panose="02040503050406030204" pitchFamily="18" charset="0"/>
                                  <a:ea typeface="Cambria Math" panose="02040503050406030204" pitchFamily="18" charset="0"/>
                                </a:rPr>
                                <m:t>9.15</m:t>
                              </m:r>
                            </m:e>
                            <m:sup>
                              <m:r>
                                <a:rPr lang="ca-ES" b="0" i="1" smtClean="0">
                                  <a:solidFill>
                                    <a:schemeClr val="tx1"/>
                                  </a:solidFill>
                                  <a:latin typeface="Cambria Math" panose="02040503050406030204" pitchFamily="18" charset="0"/>
                                  <a:ea typeface="Cambria Math" panose="02040503050406030204" pitchFamily="18" charset="0"/>
                                </a:rPr>
                                <m:t>2</m:t>
                              </m:r>
                            </m:sup>
                          </m:sSup>
                        </m:e>
                      </m:rad>
                      <m:r>
                        <a:rPr lang="ca-ES" b="0"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𝟑𝟏</m:t>
                      </m:r>
                      <m:r>
                        <a:rPr lang="ca-ES" b="1"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𝟒</m:t>
                      </m:r>
                      <m:r>
                        <a:rPr lang="ca-ES" b="1" i="0" smtClean="0">
                          <a:solidFill>
                            <a:schemeClr val="tx1"/>
                          </a:solidFill>
                          <a:latin typeface="Cambria Math" panose="02040503050406030204" pitchFamily="18" charset="0"/>
                          <a:ea typeface="Cambria Math" panose="02040503050406030204" pitchFamily="18" charset="0"/>
                        </a:rPr>
                        <m:t> </m:t>
                      </m:r>
                      <m:r>
                        <a:rPr lang="ca-ES" b="1" i="0" smtClean="0">
                          <a:solidFill>
                            <a:schemeClr val="tx1"/>
                          </a:solidFill>
                          <a:latin typeface="Cambria Math" panose="02040503050406030204" pitchFamily="18" charset="0"/>
                          <a:ea typeface="Cambria Math" panose="02040503050406030204" pitchFamily="18" charset="0"/>
                        </a:rPr>
                        <m:t>𝐩𝐬</m:t>
                      </m:r>
                      <m:r>
                        <a:rPr lang="ca-ES" b="1" i="0" smtClean="0">
                          <a:solidFill>
                            <a:schemeClr val="tx1"/>
                          </a:solidFill>
                          <a:latin typeface="Cambria Math" panose="02040503050406030204" pitchFamily="18" charset="0"/>
                          <a:ea typeface="Cambria Math" panose="02040503050406030204" pitchFamily="18" charset="0"/>
                        </a:rPr>
                        <m:t> → +</m:t>
                      </m:r>
                      <m:r>
                        <a:rPr lang="ca-ES" b="1" i="0" smtClean="0">
                          <a:solidFill>
                            <a:schemeClr val="tx1"/>
                          </a:solidFill>
                          <a:latin typeface="Cambria Math" panose="02040503050406030204" pitchFamily="18" charset="0"/>
                          <a:ea typeface="Cambria Math" panose="02040503050406030204" pitchFamily="18" charset="0"/>
                        </a:rPr>
                        <m:t>𝟒</m:t>
                      </m:r>
                      <m:r>
                        <a:rPr lang="ca-ES" b="1"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𝟓</m:t>
                      </m:r>
                      <m:r>
                        <a:rPr lang="ca-ES" b="1" i="0" smtClean="0">
                          <a:solidFill>
                            <a:schemeClr val="tx1"/>
                          </a:solidFill>
                          <a:latin typeface="Cambria Math" panose="02040503050406030204" pitchFamily="18" charset="0"/>
                          <a:ea typeface="Cambria Math" panose="02040503050406030204" pitchFamily="18" charset="0"/>
                        </a:rPr>
                        <m:t>%</m:t>
                      </m:r>
                    </m:oMath>
                  </m:oMathPara>
                </a14:m>
                <a:endParaRPr lang="ca-ES" dirty="0">
                  <a:solidFill>
                    <a:schemeClr val="tx1"/>
                  </a:solidFill>
                </a:endParaRPr>
              </a:p>
            </p:txBody>
          </p:sp>
        </mc:Choice>
        <mc:Fallback xmlns="">
          <p:sp>
            <p:nvSpPr>
              <p:cNvPr id="13" name="TextBox 12">
                <a:extLst>
                  <a:ext uri="{FF2B5EF4-FFF2-40B4-BE49-F238E27FC236}">
                    <a16:creationId xmlns:a16="http://schemas.microsoft.com/office/drawing/2014/main" id="{A22D0C2D-B7B6-F19A-3D95-CF2DA3108E7A}"/>
                  </a:ext>
                </a:extLst>
              </p:cNvPr>
              <p:cNvSpPr txBox="1">
                <a:spLocks noRot="1" noChangeAspect="1" noMove="1" noResize="1" noEditPoints="1" noAdjustHandles="1" noChangeArrowheads="1" noChangeShapeType="1" noTextEdit="1"/>
              </p:cNvSpPr>
              <p:nvPr/>
            </p:nvSpPr>
            <p:spPr>
              <a:xfrm>
                <a:off x="1119112" y="5511307"/>
                <a:ext cx="8724799" cy="676404"/>
              </a:xfrm>
              <a:prstGeom prst="rect">
                <a:avLst/>
              </a:prstGeom>
              <a:blipFill>
                <a:blip r:embed="rId5"/>
                <a:stretch>
                  <a:fillRect b="-2703"/>
                </a:stretch>
              </a:blipFill>
            </p:spPr>
            <p:txBody>
              <a:bodyPr/>
              <a:lstStyle/>
              <a:p>
                <a:r>
                  <a:rPr lang="ca-ES">
                    <a:noFill/>
                  </a:rPr>
                  <a:t> </a:t>
                </a:r>
              </a:p>
            </p:txBody>
          </p:sp>
        </mc:Fallback>
      </mc:AlternateContent>
      <p:sp>
        <p:nvSpPr>
          <p:cNvPr id="3" name="Rectangle 2">
            <a:extLst>
              <a:ext uri="{FF2B5EF4-FFF2-40B4-BE49-F238E27FC236}">
                <a16:creationId xmlns:a16="http://schemas.microsoft.com/office/drawing/2014/main" id="{C7B58575-FA22-D55C-B414-9E88DEF10C56}"/>
              </a:ext>
            </a:extLst>
          </p:cNvPr>
          <p:cNvSpPr/>
          <p:nvPr/>
        </p:nvSpPr>
        <p:spPr bwMode="auto">
          <a:xfrm>
            <a:off x="7100711" y="5463543"/>
            <a:ext cx="2743200" cy="79301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Tree>
    <p:extLst>
      <p:ext uri="{BB962C8B-B14F-4D97-AF65-F5344CB8AC3E}">
        <p14:creationId xmlns:p14="http://schemas.microsoft.com/office/powerpoint/2010/main" val="2206771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a:t>
            </a:r>
            <a:r>
              <a:rPr lang="es-ES" sz="3600" b="1" dirty="0" err="1"/>
              <a:t>Power</a:t>
            </a:r>
            <a:r>
              <a:rPr lang="es-ES" sz="3600" b="1" dirty="0"/>
              <a:t> </a:t>
            </a:r>
            <a:r>
              <a:rPr lang="es-ES" sz="3600" b="1" dirty="0" err="1"/>
              <a:t>Consumption</a:t>
            </a:r>
            <a:r>
              <a:rPr lang="es-ES" sz="3600" b="1" dirty="0"/>
              <a:t> (</a:t>
            </a:r>
            <a:r>
              <a:rPr lang="es-ES" sz="3600" b="1" dirty="0" err="1"/>
              <a:t>preliminary</a:t>
            </a:r>
            <a:r>
              <a:rPr lang="es-ES" sz="3600" b="1" dirty="0"/>
              <a:t>)</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33</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0863540" cy="4713499"/>
          </a:xfrm>
        </p:spPr>
        <p:txBody>
          <a:bodyPr>
            <a:normAutofit lnSpcReduction="10000"/>
          </a:bodyPr>
          <a:lstStyle/>
          <a:p>
            <a:r>
              <a:rPr lang="en-US" sz="2400" dirty="0"/>
              <a:t>Total power consumption: : P</a:t>
            </a:r>
            <a:r>
              <a:rPr lang="en-US" sz="2400" baseline="-25000" dirty="0"/>
              <a:t>TDC </a:t>
            </a:r>
            <a:r>
              <a:rPr lang="en-US" sz="2400" dirty="0"/>
              <a:t>&lt; 27 </a:t>
            </a:r>
            <a:r>
              <a:rPr lang="en-US" sz="2400" dirty="0" err="1"/>
              <a:t>mW</a:t>
            </a:r>
            <a:r>
              <a:rPr lang="en-US" sz="2400" dirty="0"/>
              <a:t> (estimation)</a:t>
            </a:r>
          </a:p>
          <a:p>
            <a:pPr lvl="1"/>
            <a:r>
              <a:rPr lang="ca-ES" sz="2000" dirty="0"/>
              <a:t>PLL: ~14 mW</a:t>
            </a:r>
            <a:endParaRPr lang="en-US" sz="2000" dirty="0"/>
          </a:p>
          <a:p>
            <a:pPr lvl="1"/>
            <a:r>
              <a:rPr lang="ca-ES" sz="2000" dirty="0"/>
              <a:t>Time Capture Registers: ~2.7 mW</a:t>
            </a:r>
            <a:endParaRPr lang="en-US" sz="2000" dirty="0"/>
          </a:p>
          <a:p>
            <a:pPr lvl="1"/>
            <a:r>
              <a:rPr lang="ca-ES" sz="2000" dirty="0"/>
              <a:t>TDC Digital Readout: &lt;10mW (estimation)</a:t>
            </a:r>
          </a:p>
          <a:p>
            <a:pPr lvl="1"/>
            <a:endParaRPr lang="ca-ES" sz="2000" dirty="0"/>
          </a:p>
          <a:p>
            <a:r>
              <a:rPr lang="en-US" sz="2400" dirty="0"/>
              <a:t>Power consumption per channel: </a:t>
            </a:r>
            <a:r>
              <a:rPr lang="en-US" sz="2400" b="1" dirty="0">
                <a:solidFill>
                  <a:srgbClr val="7030A0"/>
                </a:solidFill>
              </a:rPr>
              <a:t>P</a:t>
            </a:r>
            <a:r>
              <a:rPr lang="en-US" sz="2400" b="1" baseline="-25000" dirty="0">
                <a:solidFill>
                  <a:srgbClr val="7030A0"/>
                </a:solidFill>
              </a:rPr>
              <a:t>TDC_CH</a:t>
            </a:r>
            <a:r>
              <a:rPr lang="en-US" sz="2400" b="1" dirty="0">
                <a:solidFill>
                  <a:srgbClr val="7030A0"/>
                </a:solidFill>
              </a:rPr>
              <a:t>&lt; 3.4 </a:t>
            </a:r>
            <a:r>
              <a:rPr lang="en-US" sz="2400" b="1" dirty="0" err="1">
                <a:solidFill>
                  <a:srgbClr val="7030A0"/>
                </a:solidFill>
              </a:rPr>
              <a:t>mW</a:t>
            </a:r>
            <a:r>
              <a:rPr lang="en-US" sz="2400" b="1" dirty="0"/>
              <a:t> </a:t>
            </a:r>
            <a:r>
              <a:rPr lang="en-US" sz="2400" dirty="0"/>
              <a:t>(estimation)</a:t>
            </a:r>
          </a:p>
          <a:p>
            <a:endParaRPr lang="en-US" sz="2400" dirty="0"/>
          </a:p>
          <a:p>
            <a:r>
              <a:rPr lang="en-US" sz="2400" dirty="0" err="1"/>
              <a:t>FastIC</a:t>
            </a:r>
            <a:r>
              <a:rPr lang="en-US" sz="2400" dirty="0"/>
              <a:t> (2020) power consumption (lab measurement): </a:t>
            </a:r>
            <a:r>
              <a:rPr lang="en-US" sz="2400" b="1" dirty="0">
                <a:solidFill>
                  <a:srgbClr val="00B050"/>
                </a:solidFill>
              </a:rPr>
              <a:t>P</a:t>
            </a:r>
            <a:r>
              <a:rPr lang="en-US" sz="2400" b="1" baseline="-25000" dirty="0">
                <a:solidFill>
                  <a:srgbClr val="00B050"/>
                </a:solidFill>
              </a:rPr>
              <a:t>FASTIC </a:t>
            </a:r>
            <a:r>
              <a:rPr lang="en-US" sz="2400" b="1" dirty="0">
                <a:solidFill>
                  <a:srgbClr val="00B050"/>
                </a:solidFill>
              </a:rPr>
              <a:t>=12 </a:t>
            </a:r>
            <a:r>
              <a:rPr lang="en-US" sz="2400" b="1" dirty="0" err="1">
                <a:solidFill>
                  <a:srgbClr val="00B050"/>
                </a:solidFill>
              </a:rPr>
              <a:t>mW</a:t>
            </a:r>
            <a:r>
              <a:rPr lang="en-US" sz="2400" b="1" dirty="0">
                <a:solidFill>
                  <a:srgbClr val="00B050"/>
                </a:solidFill>
              </a:rPr>
              <a:t>/</a:t>
            </a:r>
            <a:r>
              <a:rPr lang="en-US" sz="2400" b="1" dirty="0" err="1">
                <a:solidFill>
                  <a:srgbClr val="00B050"/>
                </a:solidFill>
              </a:rPr>
              <a:t>ch</a:t>
            </a:r>
            <a:endParaRPr lang="en-US" sz="2400" b="1" dirty="0">
              <a:solidFill>
                <a:srgbClr val="00B050"/>
              </a:solidFill>
            </a:endParaRPr>
          </a:p>
          <a:p>
            <a:pPr lvl="1"/>
            <a:r>
              <a:rPr lang="en-US" sz="2000" dirty="0"/>
              <a:t>8xSLVS individual outputs contribute a total power consumption of 22 </a:t>
            </a:r>
            <a:r>
              <a:rPr lang="en-US" sz="2000" dirty="0" err="1"/>
              <a:t>mW</a:t>
            </a:r>
            <a:endParaRPr lang="en-US" sz="2000" dirty="0"/>
          </a:p>
          <a:p>
            <a:pPr lvl="1"/>
            <a:r>
              <a:rPr lang="en-US" sz="2000" b="1" dirty="0"/>
              <a:t>P</a:t>
            </a:r>
            <a:r>
              <a:rPr lang="en-US" sz="2000" b="1" baseline="-25000" dirty="0"/>
              <a:t>FASTIC_OUT_CH</a:t>
            </a:r>
            <a:r>
              <a:rPr lang="en-US" sz="2000" b="1" dirty="0"/>
              <a:t> = </a:t>
            </a:r>
            <a:r>
              <a:rPr lang="en-US" sz="2000" b="1" dirty="0">
                <a:solidFill>
                  <a:srgbClr val="FF0000"/>
                </a:solidFill>
              </a:rPr>
              <a:t>2.75 </a:t>
            </a:r>
            <a:r>
              <a:rPr lang="en-US" sz="2000" b="1" dirty="0" err="1">
                <a:solidFill>
                  <a:srgbClr val="FF0000"/>
                </a:solidFill>
              </a:rPr>
              <a:t>mW</a:t>
            </a:r>
            <a:r>
              <a:rPr lang="en-US" sz="2000" b="1" dirty="0">
                <a:solidFill>
                  <a:srgbClr val="FF0000"/>
                </a:solidFill>
              </a:rPr>
              <a:t>/</a:t>
            </a:r>
            <a:r>
              <a:rPr lang="en-US" sz="2000" b="1" dirty="0" err="1">
                <a:solidFill>
                  <a:srgbClr val="FF0000"/>
                </a:solidFill>
              </a:rPr>
              <a:t>ch</a:t>
            </a:r>
            <a:endParaRPr lang="en-US" sz="2000" b="1" dirty="0">
              <a:solidFill>
                <a:srgbClr val="FF0000"/>
              </a:solidFill>
            </a:endParaRPr>
          </a:p>
          <a:p>
            <a:endParaRPr lang="en-US" sz="2400" dirty="0"/>
          </a:p>
          <a:p>
            <a:r>
              <a:rPr lang="en-US" sz="2400" dirty="0" err="1"/>
              <a:t>FastIC</a:t>
            </a:r>
            <a:r>
              <a:rPr lang="en-US" sz="2400" dirty="0"/>
              <a:t>+ (2023) power consumption (estimation), without binary outputs: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7432CD8-3C01-6AFE-707B-D73FB65D4522}"/>
                  </a:ext>
                </a:extLst>
              </p:cNvPr>
              <p:cNvSpPr txBox="1"/>
              <p:nvPr/>
            </p:nvSpPr>
            <p:spPr>
              <a:xfrm>
                <a:off x="477250" y="5769011"/>
                <a:ext cx="10441848" cy="622286"/>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ca-ES" b="0" i="1" smtClean="0">
                              <a:solidFill>
                                <a:schemeClr val="tx1"/>
                              </a:solidFill>
                              <a:latin typeface="Cambria Math" panose="02040503050406030204" pitchFamily="18" charset="0"/>
                              <a:ea typeface="Cambria Math" panose="02040503050406030204" pitchFamily="18" charset="0"/>
                            </a:rPr>
                          </m:ctrlPr>
                        </m:sSubPr>
                        <m:e>
                          <m:r>
                            <a:rPr lang="ca-ES" b="0" i="1">
                              <a:solidFill>
                                <a:schemeClr val="tx1"/>
                              </a:solidFill>
                              <a:latin typeface="Cambria Math" panose="02040503050406030204" pitchFamily="18" charset="0"/>
                              <a:ea typeface="Cambria Math" panose="02040503050406030204" pitchFamily="18" charset="0"/>
                            </a:rPr>
                            <m:t>𝑃</m:t>
                          </m:r>
                        </m:e>
                        <m:sub>
                          <m:r>
                            <a:rPr lang="ca-ES" b="0" i="1">
                              <a:solidFill>
                                <a:schemeClr val="tx1"/>
                              </a:solidFill>
                              <a:latin typeface="Cambria Math" panose="02040503050406030204" pitchFamily="18" charset="0"/>
                              <a:ea typeface="Cambria Math" panose="02040503050406030204" pitchFamily="18" charset="0"/>
                            </a:rPr>
                            <m:t>𝐹𝐴𝑆𝑇𝐼𝐶</m:t>
                          </m:r>
                          <m:r>
                            <a:rPr lang="ca-ES" b="0" i="1" smtClean="0">
                              <a:solidFill>
                                <a:schemeClr val="tx1"/>
                              </a:solidFill>
                              <a:latin typeface="Cambria Math" panose="02040503050406030204" pitchFamily="18" charset="0"/>
                              <a:ea typeface="Cambria Math" panose="02040503050406030204" pitchFamily="18" charset="0"/>
                            </a:rPr>
                            <m:t>+</m:t>
                          </m:r>
                        </m:sub>
                      </m:sSub>
                      <m:r>
                        <a:rPr lang="ca-ES" b="0" i="0" smtClean="0">
                          <a:solidFill>
                            <a:schemeClr val="tx1"/>
                          </a:solidFill>
                          <a:latin typeface="Cambria Math" panose="02040503050406030204" pitchFamily="18" charset="0"/>
                          <a:ea typeface="Cambria Math" panose="02040503050406030204" pitchFamily="18" charset="0"/>
                        </a:rPr>
                        <m:t>=</m:t>
                      </m:r>
                      <m:sSub>
                        <m:sSubPr>
                          <m:ctrlPr>
                            <a:rPr lang="ca-ES" b="0" i="1" smtClean="0">
                              <a:solidFill>
                                <a:srgbClr val="00B050"/>
                              </a:solidFill>
                              <a:latin typeface="Cambria Math" panose="02040503050406030204" pitchFamily="18" charset="0"/>
                              <a:ea typeface="Cambria Math" panose="02040503050406030204" pitchFamily="18" charset="0"/>
                            </a:rPr>
                          </m:ctrlPr>
                        </m:sSubPr>
                        <m:e>
                          <m:r>
                            <a:rPr lang="ca-ES" b="0" i="1" smtClean="0">
                              <a:solidFill>
                                <a:srgbClr val="00B050"/>
                              </a:solidFill>
                              <a:latin typeface="Cambria Math" panose="02040503050406030204" pitchFamily="18" charset="0"/>
                              <a:ea typeface="Cambria Math" panose="02040503050406030204" pitchFamily="18" charset="0"/>
                            </a:rPr>
                            <m:t>𝑃</m:t>
                          </m:r>
                        </m:e>
                        <m:sub>
                          <m:r>
                            <a:rPr lang="ca-ES" b="0" i="1" smtClean="0">
                              <a:solidFill>
                                <a:srgbClr val="00B050"/>
                              </a:solidFill>
                              <a:latin typeface="Cambria Math" panose="02040503050406030204" pitchFamily="18" charset="0"/>
                              <a:ea typeface="Cambria Math" panose="02040503050406030204" pitchFamily="18" charset="0"/>
                            </a:rPr>
                            <m:t>𝐹𝐴𝑆𝑇𝐼𝐶</m:t>
                          </m:r>
                        </m:sub>
                      </m:sSub>
                      <m:r>
                        <a:rPr lang="ca-ES" b="0" i="1" smtClean="0">
                          <a:solidFill>
                            <a:schemeClr val="tx1"/>
                          </a:solidFill>
                          <a:latin typeface="Cambria Math" panose="02040503050406030204" pitchFamily="18" charset="0"/>
                          <a:ea typeface="Cambria Math" panose="02040503050406030204" pitchFamily="18" charset="0"/>
                        </a:rPr>
                        <m:t>+</m:t>
                      </m:r>
                      <m:r>
                        <a:rPr lang="ca-ES" b="0" i="1" smtClean="0">
                          <a:solidFill>
                            <a:schemeClr val="tx1"/>
                          </a:solidFill>
                          <a:latin typeface="Cambria Math" panose="02040503050406030204" pitchFamily="18" charset="0"/>
                          <a:ea typeface="Cambria Math" panose="02040503050406030204" pitchFamily="18" charset="0"/>
                        </a:rPr>
                        <m:t>( </m:t>
                      </m:r>
                      <m:sSub>
                        <m:sSubPr>
                          <m:ctrlPr>
                            <a:rPr lang="ca-ES" b="0" i="1" smtClean="0">
                              <a:solidFill>
                                <a:srgbClr val="7030A0"/>
                              </a:solidFill>
                              <a:latin typeface="Cambria Math" panose="02040503050406030204" pitchFamily="18" charset="0"/>
                              <a:ea typeface="Cambria Math" panose="02040503050406030204" pitchFamily="18" charset="0"/>
                            </a:rPr>
                          </m:ctrlPr>
                        </m:sSubPr>
                        <m:e>
                          <m:r>
                            <a:rPr lang="ca-ES" b="0" i="1" smtClean="0">
                              <a:solidFill>
                                <a:srgbClr val="7030A0"/>
                              </a:solidFill>
                              <a:latin typeface="Cambria Math" panose="02040503050406030204" pitchFamily="18" charset="0"/>
                              <a:ea typeface="Cambria Math" panose="02040503050406030204" pitchFamily="18" charset="0"/>
                            </a:rPr>
                            <m:t>𝑃</m:t>
                          </m:r>
                        </m:e>
                        <m:sub>
                          <m:r>
                            <a:rPr lang="ca-ES" b="0" i="1" smtClean="0">
                              <a:solidFill>
                                <a:srgbClr val="7030A0"/>
                              </a:solidFill>
                              <a:latin typeface="Cambria Math" panose="02040503050406030204" pitchFamily="18" charset="0"/>
                              <a:ea typeface="Cambria Math" panose="02040503050406030204" pitchFamily="18" charset="0"/>
                            </a:rPr>
                            <m:t>𝑇𝐷</m:t>
                          </m:r>
                          <m:sSub>
                            <m:sSubPr>
                              <m:ctrlPr>
                                <a:rPr lang="ca-ES" b="0" i="1" smtClean="0">
                                  <a:solidFill>
                                    <a:srgbClr val="7030A0"/>
                                  </a:solidFill>
                                  <a:latin typeface="Cambria Math" panose="02040503050406030204" pitchFamily="18" charset="0"/>
                                  <a:ea typeface="Cambria Math" panose="02040503050406030204" pitchFamily="18" charset="0"/>
                                </a:rPr>
                              </m:ctrlPr>
                            </m:sSubPr>
                            <m:e>
                              <m:r>
                                <a:rPr lang="ca-ES" b="0" i="1" smtClean="0">
                                  <a:solidFill>
                                    <a:srgbClr val="7030A0"/>
                                  </a:solidFill>
                                  <a:latin typeface="Cambria Math" panose="02040503050406030204" pitchFamily="18" charset="0"/>
                                  <a:ea typeface="Cambria Math" panose="02040503050406030204" pitchFamily="18" charset="0"/>
                                </a:rPr>
                                <m:t>𝐶</m:t>
                              </m:r>
                            </m:e>
                            <m:sub>
                              <m:r>
                                <a:rPr lang="ca-ES" b="0" i="1" smtClean="0">
                                  <a:solidFill>
                                    <a:srgbClr val="7030A0"/>
                                  </a:solidFill>
                                  <a:latin typeface="Cambria Math" panose="02040503050406030204" pitchFamily="18" charset="0"/>
                                  <a:ea typeface="Cambria Math" panose="02040503050406030204" pitchFamily="18" charset="0"/>
                                </a:rPr>
                                <m:t>𝐶𝐻</m:t>
                              </m:r>
                            </m:sub>
                          </m:sSub>
                        </m:sub>
                      </m:sSub>
                      <m:r>
                        <a:rPr lang="ca-ES" b="0" i="1" smtClean="0">
                          <a:solidFill>
                            <a:schemeClr val="tx1"/>
                          </a:solidFill>
                          <a:latin typeface="Cambria Math" panose="02040503050406030204" pitchFamily="18" charset="0"/>
                          <a:ea typeface="Cambria Math" panose="02040503050406030204" pitchFamily="18" charset="0"/>
                        </a:rPr>
                        <m:t>−</m:t>
                      </m:r>
                      <m:sSub>
                        <m:sSubPr>
                          <m:ctrlPr>
                            <a:rPr lang="ca-ES" b="0" i="1" smtClean="0">
                              <a:solidFill>
                                <a:srgbClr val="FF0000"/>
                              </a:solidFill>
                              <a:latin typeface="Cambria Math" panose="02040503050406030204" pitchFamily="18" charset="0"/>
                              <a:ea typeface="Cambria Math" panose="02040503050406030204" pitchFamily="18" charset="0"/>
                            </a:rPr>
                          </m:ctrlPr>
                        </m:sSubPr>
                        <m:e>
                          <m:r>
                            <m:rPr>
                              <m:sty m:val="p"/>
                            </m:rPr>
                            <a:rPr lang="ca-ES" b="0" i="0" smtClean="0">
                              <a:solidFill>
                                <a:srgbClr val="FF0000"/>
                              </a:solidFill>
                              <a:latin typeface="Cambria Math" panose="02040503050406030204" pitchFamily="18" charset="0"/>
                              <a:ea typeface="Cambria Math" panose="02040503050406030204" pitchFamily="18" charset="0"/>
                            </a:rPr>
                            <m:t>P</m:t>
                          </m:r>
                        </m:e>
                        <m:sub>
                          <m:sSub>
                            <m:sSubPr>
                              <m:ctrlPr>
                                <a:rPr lang="ca-ES" b="0" i="1" smtClean="0">
                                  <a:solidFill>
                                    <a:srgbClr val="FF0000"/>
                                  </a:solidFill>
                                  <a:latin typeface="Cambria Math" panose="02040503050406030204" pitchFamily="18" charset="0"/>
                                  <a:ea typeface="Cambria Math" panose="02040503050406030204" pitchFamily="18" charset="0"/>
                                </a:rPr>
                              </m:ctrlPr>
                            </m:sSubPr>
                            <m:e>
                              <m:r>
                                <m:rPr>
                                  <m:sty m:val="p"/>
                                </m:rPr>
                                <a:rPr lang="ca-ES" b="0" i="0" smtClean="0">
                                  <a:solidFill>
                                    <a:srgbClr val="FF0000"/>
                                  </a:solidFill>
                                  <a:latin typeface="Cambria Math" panose="02040503050406030204" pitchFamily="18" charset="0"/>
                                  <a:ea typeface="Cambria Math" panose="02040503050406030204" pitchFamily="18" charset="0"/>
                                </a:rPr>
                                <m:t>FASTIC</m:t>
                              </m:r>
                            </m:e>
                            <m:sub>
                              <m:sSub>
                                <m:sSubPr>
                                  <m:ctrlPr>
                                    <a:rPr lang="ca-ES" b="0" i="1" smtClean="0">
                                      <a:solidFill>
                                        <a:srgbClr val="FF0000"/>
                                      </a:solidFill>
                                      <a:latin typeface="Cambria Math" panose="02040503050406030204" pitchFamily="18" charset="0"/>
                                      <a:ea typeface="Cambria Math" panose="02040503050406030204" pitchFamily="18" charset="0"/>
                                    </a:rPr>
                                  </m:ctrlPr>
                                </m:sSubPr>
                                <m:e>
                                  <m:r>
                                    <m:rPr>
                                      <m:sty m:val="p"/>
                                    </m:rPr>
                                    <a:rPr lang="ca-ES" b="0" i="0" smtClean="0">
                                      <a:solidFill>
                                        <a:srgbClr val="FF0000"/>
                                      </a:solidFill>
                                      <a:latin typeface="Cambria Math" panose="02040503050406030204" pitchFamily="18" charset="0"/>
                                      <a:ea typeface="Cambria Math" panose="02040503050406030204" pitchFamily="18" charset="0"/>
                                    </a:rPr>
                                    <m:t>OUT</m:t>
                                  </m:r>
                                </m:e>
                                <m:sub>
                                  <m:r>
                                    <m:rPr>
                                      <m:sty m:val="p"/>
                                    </m:rPr>
                                    <a:rPr lang="ca-ES" b="0" i="0" smtClean="0">
                                      <a:solidFill>
                                        <a:srgbClr val="FF0000"/>
                                      </a:solidFill>
                                      <a:latin typeface="Cambria Math" panose="02040503050406030204" pitchFamily="18" charset="0"/>
                                      <a:ea typeface="Cambria Math" panose="02040503050406030204" pitchFamily="18" charset="0"/>
                                    </a:rPr>
                                    <m:t>CH</m:t>
                                  </m:r>
                                </m:sub>
                              </m:sSub>
                            </m:sub>
                          </m:sSub>
                        </m:sub>
                      </m:sSub>
                      <m:r>
                        <a:rPr lang="ca-ES" b="0" i="1" smtClean="0">
                          <a:solidFill>
                            <a:schemeClr val="tx1"/>
                          </a:solidFill>
                          <a:latin typeface="Cambria Math" panose="02040503050406030204" pitchFamily="18" charset="0"/>
                          <a:ea typeface="Cambria Math" panose="02040503050406030204" pitchFamily="18" charset="0"/>
                        </a:rPr>
                        <m:t>)</m:t>
                      </m:r>
                      <m:r>
                        <a:rPr lang="ca-ES" b="0"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𝟏𝟐</m:t>
                      </m:r>
                      <m:r>
                        <a:rPr lang="ca-ES" b="1"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𝟔𝟓</m:t>
                      </m:r>
                      <m:f>
                        <m:fPr>
                          <m:ctrlPr>
                            <a:rPr lang="ca-ES" b="1" i="1" smtClean="0">
                              <a:solidFill>
                                <a:schemeClr val="tx1"/>
                              </a:solidFill>
                              <a:latin typeface="Cambria Math" panose="02040503050406030204" pitchFamily="18" charset="0"/>
                              <a:ea typeface="Cambria Math" panose="02040503050406030204" pitchFamily="18" charset="0"/>
                            </a:rPr>
                          </m:ctrlPr>
                        </m:fPr>
                        <m:num>
                          <m:r>
                            <a:rPr lang="ca-ES" b="1" i="0" smtClean="0">
                              <a:solidFill>
                                <a:schemeClr val="tx1"/>
                              </a:solidFill>
                              <a:latin typeface="Cambria Math" panose="02040503050406030204" pitchFamily="18" charset="0"/>
                              <a:ea typeface="Cambria Math" panose="02040503050406030204" pitchFamily="18" charset="0"/>
                            </a:rPr>
                            <m:t>𝐦𝐖</m:t>
                          </m:r>
                        </m:num>
                        <m:den>
                          <m:r>
                            <a:rPr lang="ca-ES" b="1" i="0" smtClean="0">
                              <a:solidFill>
                                <a:schemeClr val="tx1"/>
                              </a:solidFill>
                              <a:latin typeface="Cambria Math" panose="02040503050406030204" pitchFamily="18" charset="0"/>
                              <a:ea typeface="Cambria Math" panose="02040503050406030204" pitchFamily="18" charset="0"/>
                            </a:rPr>
                            <m:t>𝐜𝐡</m:t>
                          </m:r>
                        </m:den>
                      </m:f>
                      <m:r>
                        <a:rPr lang="ca-ES" b="1" i="0" smtClean="0">
                          <a:solidFill>
                            <a:schemeClr val="tx1"/>
                          </a:solidFill>
                          <a:latin typeface="Cambria Math" panose="02040503050406030204" pitchFamily="18" charset="0"/>
                          <a:ea typeface="Cambria Math" panose="02040503050406030204" pitchFamily="18" charset="0"/>
                        </a:rPr>
                        <m:t>→ +</m:t>
                      </m:r>
                      <m:r>
                        <a:rPr lang="ca-ES" b="1" i="0" smtClean="0">
                          <a:solidFill>
                            <a:schemeClr val="tx1"/>
                          </a:solidFill>
                          <a:latin typeface="Cambria Math" panose="02040503050406030204" pitchFamily="18" charset="0"/>
                          <a:ea typeface="Cambria Math" panose="02040503050406030204" pitchFamily="18" charset="0"/>
                        </a:rPr>
                        <m:t>𝟓</m:t>
                      </m:r>
                      <m:r>
                        <a:rPr lang="ca-ES" b="1" i="0" smtClean="0">
                          <a:solidFill>
                            <a:schemeClr val="tx1"/>
                          </a:solidFill>
                          <a:latin typeface="Cambria Math" panose="02040503050406030204" pitchFamily="18" charset="0"/>
                          <a:ea typeface="Cambria Math" panose="02040503050406030204" pitchFamily="18" charset="0"/>
                        </a:rPr>
                        <m:t>.</m:t>
                      </m:r>
                      <m:r>
                        <a:rPr lang="ca-ES" b="1" i="0" smtClean="0">
                          <a:solidFill>
                            <a:schemeClr val="tx1"/>
                          </a:solidFill>
                          <a:latin typeface="Cambria Math" panose="02040503050406030204" pitchFamily="18" charset="0"/>
                          <a:ea typeface="Cambria Math" panose="02040503050406030204" pitchFamily="18" charset="0"/>
                        </a:rPr>
                        <m:t>𝟒</m:t>
                      </m:r>
                      <m:r>
                        <a:rPr lang="ca-ES" b="1" i="0" smtClean="0">
                          <a:solidFill>
                            <a:schemeClr val="tx1"/>
                          </a:solidFill>
                          <a:latin typeface="Cambria Math" panose="02040503050406030204" pitchFamily="18" charset="0"/>
                          <a:ea typeface="Cambria Math" panose="02040503050406030204" pitchFamily="18" charset="0"/>
                        </a:rPr>
                        <m:t>%</m:t>
                      </m:r>
                    </m:oMath>
                  </m:oMathPara>
                </a14:m>
                <a:endParaRPr lang="ca-ES" dirty="0">
                  <a:solidFill>
                    <a:schemeClr val="tx1"/>
                  </a:solidFill>
                </a:endParaRPr>
              </a:p>
            </p:txBody>
          </p:sp>
        </mc:Choice>
        <mc:Fallback>
          <p:sp>
            <p:nvSpPr>
              <p:cNvPr id="3" name="TextBox 2">
                <a:extLst>
                  <a:ext uri="{FF2B5EF4-FFF2-40B4-BE49-F238E27FC236}">
                    <a16:creationId xmlns:a16="http://schemas.microsoft.com/office/drawing/2014/main" id="{97432CD8-3C01-6AFE-707B-D73FB65D4522}"/>
                  </a:ext>
                </a:extLst>
              </p:cNvPr>
              <p:cNvSpPr txBox="1">
                <a:spLocks noRot="1" noChangeAspect="1" noMove="1" noResize="1" noEditPoints="1" noAdjustHandles="1" noChangeArrowheads="1" noChangeShapeType="1" noTextEdit="1"/>
              </p:cNvSpPr>
              <p:nvPr/>
            </p:nvSpPr>
            <p:spPr>
              <a:xfrm>
                <a:off x="477250" y="5769011"/>
                <a:ext cx="10441848" cy="622286"/>
              </a:xfrm>
              <a:prstGeom prst="rect">
                <a:avLst/>
              </a:prstGeom>
              <a:blipFill>
                <a:blip r:embed="rId4"/>
                <a:stretch>
                  <a:fillRect t="-980" b="-1961"/>
                </a:stretch>
              </a:blipFill>
            </p:spPr>
            <p:txBody>
              <a:bodyPr/>
              <a:lstStyle/>
              <a:p>
                <a:r>
                  <a:rPr lang="ca-ES">
                    <a:noFill/>
                  </a:rPr>
                  <a:t> </a:t>
                </a:r>
              </a:p>
            </p:txBody>
          </p:sp>
        </mc:Fallback>
      </mc:AlternateContent>
      <p:sp>
        <p:nvSpPr>
          <p:cNvPr id="4" name="Rectangle 3">
            <a:extLst>
              <a:ext uri="{FF2B5EF4-FFF2-40B4-BE49-F238E27FC236}">
                <a16:creationId xmlns:a16="http://schemas.microsoft.com/office/drawing/2014/main" id="{A53EE197-EF15-EE9F-FEE5-668D75B5A3CF}"/>
              </a:ext>
            </a:extLst>
          </p:cNvPr>
          <p:cNvSpPr/>
          <p:nvPr/>
        </p:nvSpPr>
        <p:spPr bwMode="auto">
          <a:xfrm>
            <a:off x="7224888" y="5648553"/>
            <a:ext cx="3158286" cy="876246"/>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Tree>
    <p:extLst>
      <p:ext uri="{BB962C8B-B14F-4D97-AF65-F5344CB8AC3E}">
        <p14:creationId xmlns:p14="http://schemas.microsoft.com/office/powerpoint/2010/main" val="1554605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err="1"/>
              <a:t>Outline</a:t>
            </a:r>
            <a:endParaRPr lang="es-ES" b="1" dirty="0"/>
          </a:p>
        </p:txBody>
      </p:sp>
      <p:sp>
        <p:nvSpPr>
          <p:cNvPr id="3" name="Marcador de contenido 2">
            <a:extLst>
              <a:ext uri="{FF2B5EF4-FFF2-40B4-BE49-F238E27FC236}">
                <a16:creationId xmlns:a16="http://schemas.microsoft.com/office/drawing/2014/main" id="{BFA97B78-D1EC-A6FB-9851-C935EA042B18}"/>
              </a:ext>
            </a:extLst>
          </p:cNvPr>
          <p:cNvSpPr>
            <a:spLocks noGrp="1"/>
          </p:cNvSpPr>
          <p:nvPr>
            <p:ph idx="1"/>
          </p:nvPr>
        </p:nvSpPr>
        <p:spPr>
          <a:xfrm>
            <a:off x="1371602" y="2074126"/>
            <a:ext cx="9947882" cy="4348975"/>
          </a:xfrm>
        </p:spPr>
        <p:txBody>
          <a:bodyPr/>
          <a:lstStyle/>
          <a:p>
            <a:pPr marL="571500" indent="-571500">
              <a:spcAft>
                <a:spcPts val="900"/>
              </a:spcAft>
              <a:buFont typeface="+mj-lt"/>
              <a:buAutoNum type="romanUcPeriod"/>
            </a:pPr>
            <a:r>
              <a:rPr lang="en-GB" dirty="0"/>
              <a:t>Introduction</a:t>
            </a:r>
          </a:p>
          <a:p>
            <a:pPr marL="571500" indent="-571500">
              <a:spcAft>
                <a:spcPts val="900"/>
              </a:spcAft>
              <a:buFont typeface="+mj-lt"/>
              <a:buAutoNum type="romanUcPeriod"/>
            </a:pPr>
            <a:r>
              <a:rPr lang="en-GB" dirty="0" err="1"/>
              <a:t>FastIC</a:t>
            </a:r>
            <a:r>
              <a:rPr lang="en-GB" dirty="0"/>
              <a:t> (2020)</a:t>
            </a:r>
          </a:p>
          <a:p>
            <a:pPr marL="571500" indent="-571500">
              <a:spcAft>
                <a:spcPts val="900"/>
              </a:spcAft>
              <a:buFont typeface="+mj-lt"/>
              <a:buAutoNum type="romanUcPeriod"/>
            </a:pPr>
            <a:r>
              <a:rPr lang="en-GB" dirty="0" err="1"/>
              <a:t>FastIC</a:t>
            </a:r>
            <a:r>
              <a:rPr lang="en-GB" dirty="0"/>
              <a:t>+ (2023)</a:t>
            </a:r>
          </a:p>
          <a:p>
            <a:pPr marL="571500" indent="-571500">
              <a:spcAft>
                <a:spcPts val="900"/>
              </a:spcAft>
              <a:buFont typeface="+mj-lt"/>
              <a:buAutoNum type="romanUcPeriod"/>
            </a:pPr>
            <a:r>
              <a:rPr lang="en-GB" b="1" dirty="0"/>
              <a:t>Summary</a:t>
            </a:r>
          </a:p>
        </p:txBody>
      </p:sp>
      <p:sp>
        <p:nvSpPr>
          <p:cNvPr id="4" name="Marcador de fecha 3">
            <a:extLst>
              <a:ext uri="{FF2B5EF4-FFF2-40B4-BE49-F238E27FC236}">
                <a16:creationId xmlns:a16="http://schemas.microsoft.com/office/drawing/2014/main" id="{6058AE28-1C7B-7F40-42EA-D83E73770975}"/>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34</a:t>
            </a:fld>
            <a:endParaRPr lang="en-GB"/>
          </a:p>
        </p:txBody>
      </p:sp>
      <p:pic>
        <p:nvPicPr>
          <p:cNvPr id="7" name="Picture 7">
            <a:extLst>
              <a:ext uri="{FF2B5EF4-FFF2-40B4-BE49-F238E27FC236}">
                <a16:creationId xmlns:a16="http://schemas.microsoft.com/office/drawing/2014/main" id="{A87836FA-4788-4D02-C44C-610A74C6649C}"/>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38910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a:t>IV. </a:t>
            </a:r>
            <a:r>
              <a:rPr lang="es-ES" sz="3600" b="1" dirty="0" err="1"/>
              <a:t>Summary</a:t>
            </a:r>
            <a:endParaRPr lang="es-ES" b="1" dirty="0"/>
          </a:p>
        </p:txBody>
      </p:sp>
      <p:sp>
        <p:nvSpPr>
          <p:cNvPr id="4" name="Marcador de fecha 3">
            <a:extLst>
              <a:ext uri="{FF2B5EF4-FFF2-40B4-BE49-F238E27FC236}">
                <a16:creationId xmlns:a16="http://schemas.microsoft.com/office/drawing/2014/main" id="{6058AE28-1C7B-7F40-42EA-D83E73770975}"/>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35</a:t>
            </a:fld>
            <a:endParaRPr lang="en-GB"/>
          </a:p>
        </p:txBody>
      </p:sp>
      <p:pic>
        <p:nvPicPr>
          <p:cNvPr id="7" name="Imagen 6" descr="Diagrama&#10;&#10;Descripción generada automáticamente">
            <a:extLst>
              <a:ext uri="{FF2B5EF4-FFF2-40B4-BE49-F238E27FC236}">
                <a16:creationId xmlns:a16="http://schemas.microsoft.com/office/drawing/2014/main" id="{7F48958E-BFB4-B241-5E51-349556A4A184}"/>
              </a:ext>
            </a:extLst>
          </p:cNvPr>
          <p:cNvPicPr>
            <a:picLocks noChangeAspect="1"/>
          </p:cNvPicPr>
          <p:nvPr/>
        </p:nvPicPr>
        <p:blipFill rotWithShape="1">
          <a:blip r:embed="rId3">
            <a:extLst>
              <a:ext uri="{28A0092B-C50C-407E-A947-70E740481C1C}">
                <a14:useLocalDpi xmlns:a14="http://schemas.microsoft.com/office/drawing/2010/main" val="0"/>
              </a:ext>
            </a:extLst>
          </a:blip>
          <a:srcRect t="12095" r="57474" b="66676"/>
          <a:stretch/>
        </p:blipFill>
        <p:spPr>
          <a:xfrm>
            <a:off x="590500" y="2990144"/>
            <a:ext cx="3918376" cy="1196623"/>
          </a:xfrm>
          <a:prstGeom prst="rect">
            <a:avLst/>
          </a:prstGeom>
        </p:spPr>
      </p:pic>
      <p:sp>
        <p:nvSpPr>
          <p:cNvPr id="8" name="Rectángulo 7">
            <a:extLst>
              <a:ext uri="{FF2B5EF4-FFF2-40B4-BE49-F238E27FC236}">
                <a16:creationId xmlns:a16="http://schemas.microsoft.com/office/drawing/2014/main" id="{5CF2C98E-5032-89E3-D0DF-AC4350B2C37B}"/>
              </a:ext>
            </a:extLst>
          </p:cNvPr>
          <p:cNvSpPr/>
          <p:nvPr/>
        </p:nvSpPr>
        <p:spPr bwMode="auto">
          <a:xfrm>
            <a:off x="4720281" y="1894703"/>
            <a:ext cx="7002162" cy="40612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2" name="Rectángulo 11">
            <a:extLst>
              <a:ext uri="{FF2B5EF4-FFF2-40B4-BE49-F238E27FC236}">
                <a16:creationId xmlns:a16="http://schemas.microsoft.com/office/drawing/2014/main" id="{B727D7EF-22CB-25BF-2F6F-79844DC32D94}"/>
              </a:ext>
            </a:extLst>
          </p:cNvPr>
          <p:cNvSpPr/>
          <p:nvPr/>
        </p:nvSpPr>
        <p:spPr bwMode="auto">
          <a:xfrm>
            <a:off x="3950977" y="4647261"/>
            <a:ext cx="1345299" cy="1547700"/>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5" name="CuadroTexto 14">
            <a:extLst>
              <a:ext uri="{FF2B5EF4-FFF2-40B4-BE49-F238E27FC236}">
                <a16:creationId xmlns:a16="http://schemas.microsoft.com/office/drawing/2014/main" id="{AD7D9DAC-A211-1FF1-1218-33AA5E58E8B5}"/>
              </a:ext>
            </a:extLst>
          </p:cNvPr>
          <p:cNvSpPr txBox="1"/>
          <p:nvPr/>
        </p:nvSpPr>
        <p:spPr>
          <a:xfrm>
            <a:off x="4623626" y="1174031"/>
            <a:ext cx="6873139" cy="5502597"/>
          </a:xfrm>
          <a:prstGeom prst="rect">
            <a:avLst/>
          </a:prstGeom>
          <a:noFill/>
        </p:spPr>
        <p:txBody>
          <a:bodyPr wrap="square" rtlCol="0">
            <a:spAutoFit/>
          </a:bodyPr>
          <a:lstStyle/>
          <a:p>
            <a:pPr algn="l"/>
            <a:r>
              <a:rPr lang="en-US" sz="2000" b="0" i="0" u="none" strike="noStrike" baseline="0" dirty="0">
                <a:solidFill>
                  <a:schemeClr val="tx1"/>
                </a:solidFill>
                <a:latin typeface="+mn-lt"/>
              </a:rPr>
              <a:t> </a:t>
            </a:r>
            <a:r>
              <a:rPr lang="en-US" sz="2000" b="0" i="0" u="none" strike="noStrike" baseline="0" dirty="0" err="1">
                <a:solidFill>
                  <a:schemeClr val="tx1"/>
                </a:solidFill>
                <a:latin typeface="+mn-lt"/>
              </a:rPr>
              <a:t>FastIC</a:t>
            </a:r>
            <a:r>
              <a:rPr lang="en-US" sz="2000" b="0" dirty="0">
                <a:solidFill>
                  <a:schemeClr val="tx1"/>
                </a:solidFill>
                <a:latin typeface="+mn-lt"/>
              </a:rPr>
              <a:t>+ converts </a:t>
            </a:r>
            <a:r>
              <a:rPr lang="en-US" sz="2000" b="0" dirty="0" err="1">
                <a:solidFill>
                  <a:schemeClr val="tx1"/>
                </a:solidFill>
                <a:latin typeface="+mn-lt"/>
              </a:rPr>
              <a:t>FastIC</a:t>
            </a:r>
            <a:r>
              <a:rPr lang="en-US" sz="2000" b="0" dirty="0">
                <a:solidFill>
                  <a:schemeClr val="tx1"/>
                </a:solidFill>
                <a:latin typeface="+mn-lt"/>
              </a:rPr>
              <a:t> in a System-on-Chip:</a:t>
            </a:r>
          </a:p>
          <a:p>
            <a:pPr lvl="1"/>
            <a:r>
              <a:rPr lang="en-US" sz="2000" b="0" dirty="0">
                <a:solidFill>
                  <a:schemeClr val="tx1"/>
                </a:solidFill>
                <a:latin typeface="+mn-lt"/>
              </a:rPr>
              <a:t> </a:t>
            </a:r>
            <a:r>
              <a:rPr lang="en-US" sz="1600" b="0" dirty="0">
                <a:solidFill>
                  <a:schemeClr val="tx1"/>
                </a:solidFill>
                <a:latin typeface="+mn-lt"/>
              </a:rPr>
              <a:t>Density: allows higher segmentation (&lt;</a:t>
            </a:r>
            <a:r>
              <a:rPr lang="en-US" sz="1600" b="0" dirty="0" err="1">
                <a:solidFill>
                  <a:schemeClr val="tx1"/>
                </a:solidFill>
                <a:latin typeface="+mn-lt"/>
              </a:rPr>
              <a:t>C</a:t>
            </a:r>
            <a:r>
              <a:rPr lang="en-US" sz="1600" b="0" baseline="-25000" dirty="0" err="1">
                <a:solidFill>
                  <a:schemeClr val="tx1"/>
                </a:solidFill>
                <a:latin typeface="+mn-lt"/>
              </a:rPr>
              <a:t>Det</a:t>
            </a:r>
            <a:r>
              <a:rPr lang="en-US" sz="1600" b="0" dirty="0">
                <a:solidFill>
                  <a:schemeClr val="tx1"/>
                </a:solidFill>
                <a:latin typeface="+mn-lt"/>
              </a:rPr>
              <a:t>)</a:t>
            </a:r>
            <a:endParaRPr lang="en-US" sz="2000" b="0" dirty="0">
              <a:solidFill>
                <a:schemeClr val="tx1"/>
              </a:solidFill>
              <a:latin typeface="+mn-lt"/>
            </a:endParaRPr>
          </a:p>
          <a:p>
            <a:pPr lvl="1"/>
            <a:r>
              <a:rPr lang="en-US" sz="2000" b="0" dirty="0">
                <a:solidFill>
                  <a:schemeClr val="tx1"/>
                </a:solidFill>
                <a:latin typeface="+mn-lt"/>
              </a:rPr>
              <a:t> </a:t>
            </a:r>
            <a:r>
              <a:rPr lang="en-US" sz="1600" b="0" dirty="0">
                <a:solidFill>
                  <a:schemeClr val="tx1"/>
                </a:solidFill>
                <a:latin typeface="+mn-lt"/>
              </a:rPr>
              <a:t>Scalability: allows to build larger detectors</a:t>
            </a:r>
            <a:endParaRPr lang="en-US" sz="2000" b="0" dirty="0">
              <a:solidFill>
                <a:schemeClr val="tx1"/>
              </a:solidFill>
              <a:latin typeface="+mn-lt"/>
            </a:endParaRPr>
          </a:p>
          <a:p>
            <a:pPr algn="l">
              <a:lnSpc>
                <a:spcPct val="150000"/>
              </a:lnSpc>
            </a:pPr>
            <a:r>
              <a:rPr lang="en-US" sz="2000" b="0" i="0" u="none" strike="noStrike" baseline="0" dirty="0">
                <a:solidFill>
                  <a:schemeClr val="tx1"/>
                </a:solidFill>
                <a:latin typeface="+mn-lt"/>
              </a:rPr>
              <a:t> Good </a:t>
            </a:r>
            <a:r>
              <a:rPr lang="en-US" sz="2000" b="0" dirty="0">
                <a:solidFill>
                  <a:schemeClr val="tx1"/>
                </a:solidFill>
                <a:latin typeface="+mn-lt"/>
              </a:rPr>
              <a:t>trade-off between power &amp; time resolution:</a:t>
            </a:r>
          </a:p>
          <a:p>
            <a:pPr lvl="1"/>
            <a:r>
              <a:rPr lang="en-US" sz="2000" b="0" i="0" u="none" strike="noStrike" baseline="0" dirty="0">
                <a:solidFill>
                  <a:schemeClr val="tx1"/>
                </a:solidFill>
                <a:latin typeface="+mn-lt"/>
              </a:rPr>
              <a:t> </a:t>
            </a:r>
            <a:r>
              <a:rPr lang="en-US" sz="1600" b="0" i="0" u="none" strike="noStrike" baseline="0" dirty="0">
                <a:solidFill>
                  <a:schemeClr val="tx1"/>
                </a:solidFill>
                <a:latin typeface="+mn-lt"/>
              </a:rPr>
              <a:t>Should not worsen </a:t>
            </a:r>
            <a:r>
              <a:rPr lang="en-US" sz="1600" b="0" dirty="0">
                <a:solidFill>
                  <a:schemeClr val="tx1"/>
                </a:solidFill>
                <a:latin typeface="+mn-lt"/>
              </a:rPr>
              <a:t>electronics jitter contribution for 1 pe</a:t>
            </a:r>
            <a:r>
              <a:rPr lang="en-US" sz="1600" b="0" baseline="30000" dirty="0">
                <a:solidFill>
                  <a:schemeClr val="tx1"/>
                </a:solidFill>
                <a:latin typeface="+mn-lt"/>
              </a:rPr>
              <a:t>-</a:t>
            </a:r>
            <a:r>
              <a:rPr lang="en-US" sz="1600" b="0" i="0" u="none" strike="noStrike" baseline="0" dirty="0">
                <a:solidFill>
                  <a:schemeClr val="tx1"/>
                </a:solidFill>
                <a:latin typeface="+mn-lt"/>
              </a:rPr>
              <a:t> more than </a:t>
            </a:r>
            <a:r>
              <a:rPr lang="en-US" sz="1600" i="0" u="none" strike="noStrike" baseline="0" dirty="0">
                <a:solidFill>
                  <a:schemeClr val="tx1"/>
                </a:solidFill>
                <a:latin typeface="+mn-lt"/>
              </a:rPr>
              <a:t>4.5%</a:t>
            </a:r>
            <a:r>
              <a:rPr lang="en-US" sz="1600" b="0" i="0" u="none" strike="noStrike" baseline="0" dirty="0">
                <a:solidFill>
                  <a:schemeClr val="tx1"/>
                </a:solidFill>
                <a:latin typeface="+mn-lt"/>
              </a:rPr>
              <a:t> (</a:t>
            </a:r>
            <a:r>
              <a:rPr lang="en-US" sz="1600" b="0" i="0" u="none" strike="noStrike" baseline="0" dirty="0" err="1">
                <a:solidFill>
                  <a:schemeClr val="tx1"/>
                </a:solidFill>
                <a:latin typeface="+mn-lt"/>
              </a:rPr>
              <a:t>FastIC</a:t>
            </a:r>
            <a:r>
              <a:rPr lang="en-US" sz="1600" b="0" i="0" u="none" strike="noStrike" baseline="0" dirty="0">
                <a:solidFill>
                  <a:schemeClr val="tx1"/>
                </a:solidFill>
                <a:latin typeface="+mn-lt"/>
              </a:rPr>
              <a:t>: </a:t>
            </a:r>
            <a:r>
              <a:rPr lang="en-US" sz="1600" i="0" u="none" strike="noStrike" baseline="0" dirty="0">
                <a:solidFill>
                  <a:schemeClr val="tx1"/>
                </a:solidFill>
                <a:latin typeface="+mn-lt"/>
              </a:rPr>
              <a:t>30 </a:t>
            </a:r>
            <a:r>
              <a:rPr lang="en-US" sz="1600" i="0" u="none" strike="noStrike" baseline="0" dirty="0" err="1">
                <a:solidFill>
                  <a:schemeClr val="tx1"/>
                </a:solidFill>
                <a:latin typeface="+mn-lt"/>
              </a:rPr>
              <a:t>ps</a:t>
            </a:r>
            <a:r>
              <a:rPr lang="en-US" sz="1600" b="0" i="0" u="none" strike="noStrike" baseline="0" dirty="0">
                <a:solidFill>
                  <a:schemeClr val="tx1"/>
                </a:solidFill>
                <a:latin typeface="+mn-lt"/>
              </a:rPr>
              <a:t>, </a:t>
            </a:r>
            <a:r>
              <a:rPr lang="en-US" sz="1600" b="0" i="0" u="none" strike="noStrike" baseline="0" dirty="0" err="1">
                <a:solidFill>
                  <a:schemeClr val="tx1"/>
                </a:solidFill>
                <a:latin typeface="+mn-lt"/>
              </a:rPr>
              <a:t>FastIC</a:t>
            </a:r>
            <a:r>
              <a:rPr lang="en-US" sz="1600" b="0" i="0" u="none" strike="noStrike" baseline="0" dirty="0">
                <a:solidFill>
                  <a:schemeClr val="tx1"/>
                </a:solidFill>
                <a:latin typeface="+mn-lt"/>
              </a:rPr>
              <a:t>+: </a:t>
            </a:r>
            <a:r>
              <a:rPr lang="en-US" sz="1600" i="0" u="none" strike="noStrike" baseline="0" dirty="0">
                <a:solidFill>
                  <a:schemeClr val="tx1"/>
                </a:solidFill>
                <a:latin typeface="+mn-lt"/>
              </a:rPr>
              <a:t>31.36 </a:t>
            </a:r>
            <a:r>
              <a:rPr lang="en-US" sz="1600" i="0" u="none" strike="noStrike" baseline="0" dirty="0" err="1">
                <a:solidFill>
                  <a:schemeClr val="tx1"/>
                </a:solidFill>
                <a:latin typeface="+mn-lt"/>
              </a:rPr>
              <a:t>ps</a:t>
            </a:r>
            <a:r>
              <a:rPr lang="en-US" sz="1600" b="0" i="0" u="none" strike="noStrike" baseline="0" dirty="0">
                <a:solidFill>
                  <a:schemeClr val="tx1"/>
                </a:solidFill>
                <a:latin typeface="+mn-lt"/>
              </a:rPr>
              <a:t>)</a:t>
            </a:r>
          </a:p>
          <a:p>
            <a:pPr lvl="1"/>
            <a:r>
              <a:rPr lang="en-US" sz="2000" b="0" i="0" u="none" strike="noStrike" baseline="0" dirty="0">
                <a:solidFill>
                  <a:schemeClr val="tx1"/>
                </a:solidFill>
                <a:latin typeface="+mn-lt"/>
              </a:rPr>
              <a:t> </a:t>
            </a:r>
            <a:r>
              <a:rPr lang="en-US" sz="1800" b="0" i="0" u="none" strike="noStrike" baseline="0" dirty="0">
                <a:solidFill>
                  <a:schemeClr val="tx1"/>
                </a:solidFill>
                <a:latin typeface="+mn-lt"/>
              </a:rPr>
              <a:t>O</a:t>
            </a:r>
            <a:r>
              <a:rPr lang="en-US" sz="1600" b="0" dirty="0">
                <a:solidFill>
                  <a:schemeClr val="tx1"/>
                </a:solidFill>
                <a:latin typeface="+mn-lt"/>
              </a:rPr>
              <a:t>verall power consumption increases by </a:t>
            </a:r>
            <a:r>
              <a:rPr lang="en-US" sz="1600" dirty="0">
                <a:solidFill>
                  <a:schemeClr val="tx1"/>
                </a:solidFill>
                <a:latin typeface="+mn-lt"/>
              </a:rPr>
              <a:t>+5.4%</a:t>
            </a:r>
            <a:r>
              <a:rPr lang="en-US" sz="1600" b="0" dirty="0">
                <a:solidFill>
                  <a:schemeClr val="tx1"/>
                </a:solidFill>
                <a:latin typeface="+mn-lt"/>
              </a:rPr>
              <a:t>                          (</a:t>
            </a:r>
            <a:r>
              <a:rPr lang="en-US" sz="1600" b="0" dirty="0" err="1">
                <a:solidFill>
                  <a:schemeClr val="tx1"/>
                </a:solidFill>
                <a:latin typeface="+mn-lt"/>
              </a:rPr>
              <a:t>FastIC</a:t>
            </a:r>
            <a:r>
              <a:rPr lang="en-US" sz="1600" b="0" dirty="0">
                <a:solidFill>
                  <a:schemeClr val="tx1"/>
                </a:solidFill>
                <a:latin typeface="+mn-lt"/>
              </a:rPr>
              <a:t>: </a:t>
            </a:r>
            <a:r>
              <a:rPr lang="en-US" sz="1600" dirty="0">
                <a:solidFill>
                  <a:schemeClr val="tx1"/>
                </a:solidFill>
                <a:latin typeface="+mn-lt"/>
              </a:rPr>
              <a:t>12 </a:t>
            </a:r>
            <a:r>
              <a:rPr lang="en-US" sz="1600" dirty="0" err="1">
                <a:solidFill>
                  <a:schemeClr val="tx1"/>
                </a:solidFill>
                <a:latin typeface="+mn-lt"/>
              </a:rPr>
              <a:t>mW</a:t>
            </a:r>
            <a:r>
              <a:rPr lang="en-US" sz="1600" dirty="0">
                <a:solidFill>
                  <a:schemeClr val="tx1"/>
                </a:solidFill>
                <a:latin typeface="+mn-lt"/>
              </a:rPr>
              <a:t>/</a:t>
            </a:r>
            <a:r>
              <a:rPr lang="en-US" sz="1600" dirty="0" err="1">
                <a:solidFill>
                  <a:schemeClr val="tx1"/>
                </a:solidFill>
                <a:latin typeface="+mn-lt"/>
              </a:rPr>
              <a:t>ch</a:t>
            </a:r>
            <a:r>
              <a:rPr lang="en-US" sz="1600" b="0" dirty="0">
                <a:solidFill>
                  <a:schemeClr val="tx1"/>
                </a:solidFill>
                <a:latin typeface="+mn-lt"/>
              </a:rPr>
              <a:t>, </a:t>
            </a:r>
            <a:r>
              <a:rPr lang="en-US" sz="1600" b="0" dirty="0" err="1">
                <a:solidFill>
                  <a:schemeClr val="tx1"/>
                </a:solidFill>
                <a:latin typeface="+mn-lt"/>
              </a:rPr>
              <a:t>FastIC</a:t>
            </a:r>
            <a:r>
              <a:rPr lang="en-US" sz="1600" b="0" dirty="0">
                <a:solidFill>
                  <a:schemeClr val="tx1"/>
                </a:solidFill>
                <a:latin typeface="+mn-lt"/>
              </a:rPr>
              <a:t>+: </a:t>
            </a:r>
            <a:r>
              <a:rPr lang="en-US" sz="1600" dirty="0">
                <a:solidFill>
                  <a:schemeClr val="tx1"/>
                </a:solidFill>
                <a:latin typeface="+mn-lt"/>
                <a:sym typeface="Wingdings" panose="05000000000000000000" pitchFamily="2" charset="2"/>
              </a:rPr>
              <a:t>12.65 </a:t>
            </a:r>
            <a:r>
              <a:rPr lang="en-US" sz="1600" dirty="0" err="1">
                <a:solidFill>
                  <a:schemeClr val="tx1"/>
                </a:solidFill>
                <a:latin typeface="+mn-lt"/>
                <a:sym typeface="Wingdings" panose="05000000000000000000" pitchFamily="2" charset="2"/>
              </a:rPr>
              <a:t>mW</a:t>
            </a:r>
            <a:r>
              <a:rPr lang="en-US" sz="1600" dirty="0">
                <a:solidFill>
                  <a:schemeClr val="tx1"/>
                </a:solidFill>
                <a:latin typeface="+mn-lt"/>
                <a:sym typeface="Wingdings" panose="05000000000000000000" pitchFamily="2" charset="2"/>
              </a:rPr>
              <a:t>/</a:t>
            </a:r>
            <a:r>
              <a:rPr lang="en-US" sz="1600" dirty="0" err="1">
                <a:solidFill>
                  <a:schemeClr val="tx1"/>
                </a:solidFill>
                <a:latin typeface="+mn-lt"/>
                <a:sym typeface="Wingdings" panose="05000000000000000000" pitchFamily="2" charset="2"/>
              </a:rPr>
              <a:t>ch</a:t>
            </a:r>
            <a:r>
              <a:rPr lang="en-US" sz="1600" b="0" dirty="0">
                <a:solidFill>
                  <a:schemeClr val="tx1"/>
                </a:solidFill>
                <a:latin typeface="+mn-lt"/>
                <a:sym typeface="Wingdings" panose="05000000000000000000" pitchFamily="2" charset="2"/>
              </a:rPr>
              <a:t>)</a:t>
            </a:r>
            <a:endParaRPr lang="en-US" sz="2000" b="0" i="0" u="none" strike="noStrike" baseline="0" dirty="0">
              <a:solidFill>
                <a:schemeClr val="tx1"/>
              </a:solidFill>
              <a:latin typeface="+mn-lt"/>
            </a:endParaRPr>
          </a:p>
          <a:p>
            <a:pPr algn="l">
              <a:lnSpc>
                <a:spcPct val="150000"/>
              </a:lnSpc>
            </a:pPr>
            <a:r>
              <a:rPr lang="en-US" sz="2000" b="0" dirty="0">
                <a:solidFill>
                  <a:schemeClr val="tx1"/>
                </a:solidFill>
                <a:latin typeface="+mn-lt"/>
              </a:rPr>
              <a:t> </a:t>
            </a:r>
            <a:r>
              <a:rPr lang="en-US" sz="2000" b="0" i="0" u="none" strike="noStrike" baseline="0" dirty="0">
                <a:solidFill>
                  <a:schemeClr val="tx1"/>
                </a:solidFill>
                <a:latin typeface="+mn-lt"/>
              </a:rPr>
              <a:t>Multiple mechanisms to reduce bandwidth:</a:t>
            </a:r>
          </a:p>
          <a:p>
            <a:pPr lvl="1"/>
            <a:r>
              <a:rPr lang="en-US" sz="2000" b="0" dirty="0">
                <a:solidFill>
                  <a:schemeClr val="tx1"/>
                </a:solidFill>
                <a:latin typeface="+mn-lt"/>
              </a:rPr>
              <a:t> </a:t>
            </a:r>
            <a:r>
              <a:rPr lang="en-US" sz="1600" b="0" dirty="0">
                <a:solidFill>
                  <a:schemeClr val="tx1"/>
                </a:solidFill>
                <a:latin typeface="+mn-lt"/>
              </a:rPr>
              <a:t>Filter by pulse width</a:t>
            </a:r>
            <a:endParaRPr lang="en-US" sz="1800" b="0" dirty="0">
              <a:solidFill>
                <a:schemeClr val="tx1"/>
              </a:solidFill>
              <a:latin typeface="+mn-lt"/>
            </a:endParaRPr>
          </a:p>
          <a:p>
            <a:pPr lvl="1"/>
            <a:r>
              <a:rPr lang="en-US" sz="2000" b="0" i="0" u="none" strike="noStrike" baseline="0" dirty="0">
                <a:solidFill>
                  <a:schemeClr val="tx1"/>
                </a:solidFill>
                <a:latin typeface="+mn-lt"/>
              </a:rPr>
              <a:t> </a:t>
            </a:r>
            <a:r>
              <a:rPr lang="en-US" sz="1600" b="0" i="0" u="none" strike="noStrike" baseline="0" dirty="0">
                <a:solidFill>
                  <a:schemeClr val="tx1"/>
                </a:solidFill>
                <a:latin typeface="+mn-lt"/>
              </a:rPr>
              <a:t>Filter by trigger validation</a:t>
            </a:r>
          </a:p>
          <a:p>
            <a:pPr>
              <a:lnSpc>
                <a:spcPct val="150000"/>
              </a:lnSpc>
            </a:pPr>
            <a:r>
              <a:rPr lang="en-US" sz="2000" b="0" i="0" u="none" strike="noStrike" baseline="0" dirty="0">
                <a:solidFill>
                  <a:schemeClr val="tx1"/>
                </a:solidFill>
                <a:latin typeface="+mn-lt"/>
              </a:rPr>
              <a:t> Supports sustained event rates up to 3 MHz/</a:t>
            </a:r>
            <a:r>
              <a:rPr lang="en-US" sz="2000" b="0" i="0" u="none" strike="noStrike" baseline="0" dirty="0" err="1">
                <a:solidFill>
                  <a:schemeClr val="tx1"/>
                </a:solidFill>
                <a:latin typeface="+mn-lt"/>
              </a:rPr>
              <a:t>ch.</a:t>
            </a:r>
            <a:endParaRPr lang="en-US" sz="2000" b="0" i="0" u="none" strike="noStrike" baseline="0" dirty="0">
              <a:solidFill>
                <a:schemeClr val="tx1"/>
              </a:solidFill>
              <a:latin typeface="+mn-lt"/>
            </a:endParaRPr>
          </a:p>
          <a:p>
            <a:pPr lvl="1"/>
            <a:r>
              <a:rPr lang="en-US" sz="2000" b="0" dirty="0">
                <a:solidFill>
                  <a:schemeClr val="tx1"/>
                </a:solidFill>
                <a:latin typeface="+mn-lt"/>
              </a:rPr>
              <a:t> </a:t>
            </a:r>
            <a:r>
              <a:rPr lang="en-US" sz="1600" b="0" dirty="0">
                <a:solidFill>
                  <a:schemeClr val="tx1"/>
                </a:solidFill>
                <a:latin typeface="+mn-lt"/>
              </a:rPr>
              <a:t>This could be scaled (if necessary) in future ASIC versions by adding more serializers. </a:t>
            </a:r>
            <a:r>
              <a:rPr lang="en-US" sz="2000" b="0" i="0" u="none" strike="noStrike" baseline="0" dirty="0">
                <a:solidFill>
                  <a:schemeClr val="tx1"/>
                </a:solidFill>
                <a:latin typeface="+mn-lt"/>
              </a:rPr>
              <a:t> </a:t>
            </a:r>
          </a:p>
          <a:p>
            <a:pPr>
              <a:lnSpc>
                <a:spcPct val="150000"/>
              </a:lnSpc>
            </a:pPr>
            <a:r>
              <a:rPr lang="en-US" sz="2000" b="0" i="0" u="none" strike="noStrike" baseline="0" dirty="0">
                <a:solidFill>
                  <a:schemeClr val="tx1"/>
                </a:solidFill>
                <a:latin typeface="+mn-lt"/>
              </a:rPr>
              <a:t> </a:t>
            </a:r>
            <a:r>
              <a:rPr lang="ca-ES" sz="2000" b="0" i="0" u="none" strike="noStrike" baseline="0" dirty="0">
                <a:solidFill>
                  <a:schemeClr val="tx1"/>
                </a:solidFill>
                <a:latin typeface="+mn-lt"/>
              </a:rPr>
              <a:t>Scheduled submission: september 2023</a:t>
            </a:r>
            <a:endParaRPr lang="es-ES" sz="1800" b="0" i="0" u="none" strike="noStrike" baseline="0" dirty="0">
              <a:solidFill>
                <a:srgbClr val="000000"/>
              </a:solidFill>
              <a:latin typeface="Calibri" panose="020F0502020204030204" pitchFamily="34" charset="0"/>
            </a:endParaRPr>
          </a:p>
        </p:txBody>
      </p:sp>
      <p:pic>
        <p:nvPicPr>
          <p:cNvPr id="3" name="Picture 7">
            <a:extLst>
              <a:ext uri="{FF2B5EF4-FFF2-40B4-BE49-F238E27FC236}">
                <a16:creationId xmlns:a16="http://schemas.microsoft.com/office/drawing/2014/main" id="{EB891299-EF64-D7B5-4F31-70FE890B8D3C}"/>
              </a:ext>
            </a:extLst>
          </p:cNvPr>
          <p:cNvPicPr>
            <a:picLocks noChangeAspect="1"/>
          </p:cNvPicPr>
          <p:nvPr/>
        </p:nvPicPr>
        <p:blipFill rotWithShape="1">
          <a:blip r:embed="rId4"/>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91198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5" name="Rectangle 11"/>
          <p:cNvSpPr>
            <a:spLocks noChangeArrowheads="1"/>
          </p:cNvSpPr>
          <p:nvPr/>
        </p:nvSpPr>
        <p:spPr bwMode="auto">
          <a:xfrm>
            <a:off x="1732310" y="5143514"/>
            <a:ext cx="872738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40" tIns="48320" rIns="96640" bIns="48320"/>
          <a:lstStyle>
            <a:lvl1pPr marL="177800" indent="-177800">
              <a:spcBef>
                <a:spcPct val="20000"/>
              </a:spcBef>
              <a:buChar char="•"/>
              <a:defRPr sz="2800">
                <a:solidFill>
                  <a:schemeClr val="tx1"/>
                </a:solidFill>
                <a:latin typeface="Times New Roman" panose="02020603050405020304" pitchFamily="18" charset="0"/>
              </a:defRPr>
            </a:lvl1pPr>
            <a:lvl2pPr marL="622300" indent="-265113">
              <a:spcBef>
                <a:spcPct val="20000"/>
              </a:spcBef>
              <a:buChar char="–"/>
              <a:defRPr sz="2400">
                <a:solidFill>
                  <a:schemeClr val="tx1"/>
                </a:solidFill>
                <a:latin typeface="Times New Roman" panose="02020603050405020304" pitchFamily="18" charset="0"/>
              </a:defRPr>
            </a:lvl2pPr>
            <a:lvl3pPr marL="1230313" indent="-228600">
              <a:spcBef>
                <a:spcPct val="20000"/>
              </a:spcBef>
              <a:buChar char="•"/>
              <a:defRPr sz="2000">
                <a:solidFill>
                  <a:schemeClr val="tx1"/>
                </a:solidFill>
                <a:latin typeface="Times New Roman" panose="02020603050405020304" pitchFamily="18" charset="0"/>
              </a:defRPr>
            </a:lvl3pPr>
            <a:lvl4pPr marL="16383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lvl="1">
              <a:spcBef>
                <a:spcPct val="0"/>
              </a:spcBef>
              <a:spcAft>
                <a:spcPct val="30000"/>
              </a:spcAft>
              <a:buFontTx/>
              <a:buNone/>
            </a:pPr>
            <a:endParaRPr lang="ca-ES" altLang="es-ES" sz="1800" dirty="0">
              <a:solidFill>
                <a:schemeClr val="accent2"/>
              </a:solidFill>
              <a:latin typeface="Comic Sans MS" panose="030F0702030302020204" pitchFamily="66" charset="0"/>
            </a:endParaRPr>
          </a:p>
        </p:txBody>
      </p:sp>
      <p:sp>
        <p:nvSpPr>
          <p:cNvPr id="7" name="Rectangle 6"/>
          <p:cNvSpPr>
            <a:spLocks noChangeArrowheads="1"/>
          </p:cNvSpPr>
          <p:nvPr/>
        </p:nvSpPr>
        <p:spPr bwMode="auto">
          <a:xfrm>
            <a:off x="2261091" y="2348180"/>
            <a:ext cx="7560840" cy="81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40" tIns="48320" rIns="96640" bIns="48320"/>
          <a:lstStyle>
            <a:lvl1pPr marL="177800" indent="-177800">
              <a:spcBef>
                <a:spcPct val="20000"/>
              </a:spcBef>
              <a:buChar char="•"/>
              <a:defRPr sz="2800">
                <a:solidFill>
                  <a:schemeClr val="tx1"/>
                </a:solidFill>
                <a:latin typeface="Times New Roman" panose="02020603050405020304" pitchFamily="18" charset="0"/>
              </a:defRPr>
            </a:lvl1pPr>
            <a:lvl2pPr marL="622300" indent="-265113">
              <a:spcBef>
                <a:spcPct val="20000"/>
              </a:spcBef>
              <a:buChar char="–"/>
              <a:defRPr sz="2400">
                <a:solidFill>
                  <a:schemeClr val="tx1"/>
                </a:solidFill>
                <a:latin typeface="Times New Roman" panose="02020603050405020304" pitchFamily="18" charset="0"/>
              </a:defRPr>
            </a:lvl2pPr>
            <a:lvl3pPr marL="1230313" indent="-228600">
              <a:spcBef>
                <a:spcPct val="20000"/>
              </a:spcBef>
              <a:buChar char="•"/>
              <a:defRPr sz="2000">
                <a:solidFill>
                  <a:schemeClr val="tx1"/>
                </a:solidFill>
                <a:latin typeface="Times New Roman" panose="02020603050405020304" pitchFamily="18" charset="0"/>
              </a:defRPr>
            </a:lvl3pPr>
            <a:lvl4pPr marL="16383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marL="0" lvl="1" indent="0">
              <a:spcBef>
                <a:spcPct val="0"/>
              </a:spcBef>
              <a:spcAft>
                <a:spcPct val="30000"/>
              </a:spcAft>
              <a:buNone/>
            </a:pPr>
            <a:r>
              <a:rPr lang="es-ES" sz="3600" b="0" dirty="0" err="1">
                <a:solidFill>
                  <a:schemeClr val="accent2"/>
                </a:solidFill>
                <a:latin typeface="+mj-lt"/>
              </a:rPr>
              <a:t>Thanks</a:t>
            </a:r>
            <a:r>
              <a:rPr lang="es-ES" sz="3600" b="0" dirty="0">
                <a:solidFill>
                  <a:schemeClr val="accent2"/>
                </a:solidFill>
                <a:latin typeface="+mj-lt"/>
              </a:rPr>
              <a:t> a </a:t>
            </a:r>
            <a:r>
              <a:rPr lang="es-ES" sz="3600" b="0" dirty="0" err="1">
                <a:solidFill>
                  <a:schemeClr val="accent2"/>
                </a:solidFill>
                <a:latin typeface="+mj-lt"/>
              </a:rPr>
              <a:t>lot</a:t>
            </a:r>
            <a:r>
              <a:rPr lang="es-ES" sz="3600" b="0" dirty="0">
                <a:solidFill>
                  <a:schemeClr val="accent2"/>
                </a:solidFill>
                <a:latin typeface="+mj-lt"/>
              </a:rPr>
              <a:t> </a:t>
            </a:r>
            <a:r>
              <a:rPr lang="es-ES" sz="3600" b="0" dirty="0" err="1">
                <a:solidFill>
                  <a:schemeClr val="accent2"/>
                </a:solidFill>
                <a:latin typeface="+mj-lt"/>
              </a:rPr>
              <a:t>for</a:t>
            </a:r>
            <a:r>
              <a:rPr lang="es-ES" sz="3600" b="0" dirty="0">
                <a:solidFill>
                  <a:schemeClr val="accent2"/>
                </a:solidFill>
                <a:latin typeface="+mj-lt"/>
              </a:rPr>
              <a:t> </a:t>
            </a:r>
            <a:r>
              <a:rPr lang="es-ES" sz="3600" b="0" dirty="0" err="1">
                <a:solidFill>
                  <a:schemeClr val="accent2"/>
                </a:solidFill>
                <a:latin typeface="+mj-lt"/>
              </a:rPr>
              <a:t>your</a:t>
            </a:r>
            <a:r>
              <a:rPr lang="es-ES" sz="3600" b="0" dirty="0">
                <a:solidFill>
                  <a:schemeClr val="accent2"/>
                </a:solidFill>
                <a:latin typeface="+mj-lt"/>
              </a:rPr>
              <a:t> </a:t>
            </a:r>
            <a:r>
              <a:rPr lang="es-ES" sz="3600" b="0" dirty="0" err="1">
                <a:solidFill>
                  <a:schemeClr val="accent2"/>
                </a:solidFill>
                <a:latin typeface="+mj-lt"/>
              </a:rPr>
              <a:t>attention</a:t>
            </a:r>
            <a:r>
              <a:rPr lang="es-ES" sz="3600" b="0" dirty="0">
                <a:solidFill>
                  <a:schemeClr val="accent2"/>
                </a:solidFill>
                <a:latin typeface="+mj-lt"/>
              </a:rPr>
              <a:t> !!!</a:t>
            </a:r>
          </a:p>
          <a:p>
            <a:pPr marL="342900" lvl="1" indent="-342900">
              <a:spcBef>
                <a:spcPct val="0"/>
              </a:spcBef>
              <a:spcAft>
                <a:spcPct val="30000"/>
              </a:spcAft>
              <a:buFont typeface="Arial" panose="020B0604020202020204" pitchFamily="34" charset="0"/>
              <a:buChar char="•"/>
            </a:pPr>
            <a:endParaRPr lang="es-ES" sz="900" dirty="0">
              <a:solidFill>
                <a:schemeClr val="accent2"/>
              </a:solidFill>
              <a:latin typeface="+mj-lt"/>
            </a:endParaRPr>
          </a:p>
          <a:p>
            <a:pPr>
              <a:spcBef>
                <a:spcPct val="0"/>
              </a:spcBef>
              <a:spcAft>
                <a:spcPct val="30000"/>
              </a:spcAft>
              <a:buFontTx/>
              <a:buNone/>
            </a:pPr>
            <a:endParaRPr lang="ca-ES" altLang="es-ES" sz="2100" dirty="0">
              <a:latin typeface="+mj-lt"/>
            </a:endParaRPr>
          </a:p>
          <a:p>
            <a:pPr>
              <a:spcBef>
                <a:spcPct val="0"/>
              </a:spcBef>
              <a:spcAft>
                <a:spcPct val="30000"/>
              </a:spcAft>
              <a:buFontTx/>
              <a:buNone/>
            </a:pPr>
            <a:endParaRPr lang="ca-ES" altLang="es-ES" sz="2100" dirty="0">
              <a:latin typeface="+mj-lt"/>
            </a:endParaRPr>
          </a:p>
        </p:txBody>
      </p:sp>
      <p:sp>
        <p:nvSpPr>
          <p:cNvPr id="8" name="Rectangle 6"/>
          <p:cNvSpPr>
            <a:spLocks noChangeArrowheads="1"/>
          </p:cNvSpPr>
          <p:nvPr/>
        </p:nvSpPr>
        <p:spPr bwMode="auto">
          <a:xfrm>
            <a:off x="3278214" y="3768630"/>
            <a:ext cx="5526594" cy="68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40" tIns="48320" rIns="96640" bIns="48320"/>
          <a:lstStyle>
            <a:lvl1pPr marL="177800" indent="-177800">
              <a:spcBef>
                <a:spcPct val="20000"/>
              </a:spcBef>
              <a:buChar char="•"/>
              <a:defRPr sz="2800">
                <a:solidFill>
                  <a:schemeClr val="tx1"/>
                </a:solidFill>
                <a:latin typeface="Times New Roman" panose="02020603050405020304" pitchFamily="18" charset="0"/>
              </a:defRPr>
            </a:lvl1pPr>
            <a:lvl2pPr marL="622300" indent="-265113">
              <a:spcBef>
                <a:spcPct val="20000"/>
              </a:spcBef>
              <a:buChar char="–"/>
              <a:defRPr sz="2400">
                <a:solidFill>
                  <a:schemeClr val="tx1"/>
                </a:solidFill>
                <a:latin typeface="Times New Roman" panose="02020603050405020304" pitchFamily="18" charset="0"/>
              </a:defRPr>
            </a:lvl2pPr>
            <a:lvl3pPr marL="1230313" indent="-228600">
              <a:spcBef>
                <a:spcPct val="20000"/>
              </a:spcBef>
              <a:buChar char="•"/>
              <a:defRPr sz="2000">
                <a:solidFill>
                  <a:schemeClr val="tx1"/>
                </a:solidFill>
                <a:latin typeface="Times New Roman" panose="02020603050405020304" pitchFamily="18" charset="0"/>
              </a:defRPr>
            </a:lvl3pPr>
            <a:lvl4pPr marL="16383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marL="0" lvl="1" indent="0">
              <a:spcBef>
                <a:spcPct val="0"/>
              </a:spcBef>
              <a:spcAft>
                <a:spcPct val="30000"/>
              </a:spcAft>
              <a:buNone/>
            </a:pPr>
            <a:r>
              <a:rPr lang="es-ES" sz="3600" b="0" dirty="0" err="1">
                <a:solidFill>
                  <a:schemeClr val="accent2"/>
                </a:solidFill>
                <a:latin typeface="+mj-lt"/>
              </a:rPr>
              <a:t>Comments</a:t>
            </a:r>
            <a:r>
              <a:rPr lang="es-ES" sz="3600" b="0" dirty="0">
                <a:solidFill>
                  <a:schemeClr val="accent2"/>
                </a:solidFill>
                <a:latin typeface="+mj-lt"/>
              </a:rPr>
              <a:t> </a:t>
            </a:r>
            <a:r>
              <a:rPr lang="es-ES" sz="3600" b="0" dirty="0" err="1">
                <a:solidFill>
                  <a:schemeClr val="accent2"/>
                </a:solidFill>
                <a:latin typeface="+mj-lt"/>
              </a:rPr>
              <a:t>or</a:t>
            </a:r>
            <a:r>
              <a:rPr lang="es-ES" sz="3600" b="0" dirty="0">
                <a:solidFill>
                  <a:schemeClr val="accent2"/>
                </a:solidFill>
                <a:latin typeface="+mj-lt"/>
              </a:rPr>
              <a:t> </a:t>
            </a:r>
            <a:r>
              <a:rPr lang="es-ES" sz="3600" b="0" dirty="0" err="1">
                <a:solidFill>
                  <a:schemeClr val="accent2"/>
                </a:solidFill>
                <a:latin typeface="+mj-lt"/>
              </a:rPr>
              <a:t>questions</a:t>
            </a:r>
            <a:r>
              <a:rPr lang="es-ES" sz="3600" b="0" dirty="0">
                <a:solidFill>
                  <a:schemeClr val="accent2"/>
                </a:solidFill>
                <a:latin typeface="+mj-lt"/>
              </a:rPr>
              <a:t> ?</a:t>
            </a:r>
          </a:p>
          <a:p>
            <a:pPr marL="342900" lvl="1" indent="-342900">
              <a:spcBef>
                <a:spcPct val="0"/>
              </a:spcBef>
              <a:spcAft>
                <a:spcPct val="30000"/>
              </a:spcAft>
              <a:buFont typeface="Arial" panose="020B0604020202020204" pitchFamily="34" charset="0"/>
              <a:buChar char="•"/>
            </a:pPr>
            <a:endParaRPr lang="es-ES" sz="900" dirty="0">
              <a:solidFill>
                <a:schemeClr val="accent2"/>
              </a:solidFill>
              <a:latin typeface="+mj-lt"/>
            </a:endParaRPr>
          </a:p>
          <a:p>
            <a:pPr>
              <a:spcBef>
                <a:spcPct val="0"/>
              </a:spcBef>
              <a:spcAft>
                <a:spcPct val="30000"/>
              </a:spcAft>
              <a:buFontTx/>
              <a:buNone/>
            </a:pPr>
            <a:endParaRPr lang="ca-ES" altLang="es-ES" sz="2100" dirty="0">
              <a:latin typeface="+mj-lt"/>
            </a:endParaRPr>
          </a:p>
          <a:p>
            <a:pPr>
              <a:spcBef>
                <a:spcPct val="0"/>
              </a:spcBef>
              <a:spcAft>
                <a:spcPct val="30000"/>
              </a:spcAft>
              <a:buFontTx/>
              <a:buNone/>
            </a:pPr>
            <a:endParaRPr lang="ca-ES" altLang="es-ES" sz="2100" dirty="0">
              <a:latin typeface="+mj-lt"/>
            </a:endParaRPr>
          </a:p>
        </p:txBody>
      </p:sp>
      <p:sp>
        <p:nvSpPr>
          <p:cNvPr id="9" name="Rectangle 6"/>
          <p:cNvSpPr>
            <a:spLocks noChangeArrowheads="1"/>
          </p:cNvSpPr>
          <p:nvPr/>
        </p:nvSpPr>
        <p:spPr bwMode="auto">
          <a:xfrm>
            <a:off x="4070194" y="4837232"/>
            <a:ext cx="3389971" cy="68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40" tIns="48320" rIns="96640" bIns="48320"/>
          <a:lstStyle>
            <a:lvl1pPr marL="177800" indent="-177800">
              <a:spcBef>
                <a:spcPct val="20000"/>
              </a:spcBef>
              <a:buChar char="•"/>
              <a:defRPr sz="2800">
                <a:solidFill>
                  <a:schemeClr val="tx1"/>
                </a:solidFill>
                <a:latin typeface="Times New Roman" panose="02020603050405020304" pitchFamily="18" charset="0"/>
              </a:defRPr>
            </a:lvl1pPr>
            <a:lvl2pPr marL="622300" indent="-265113">
              <a:spcBef>
                <a:spcPct val="20000"/>
              </a:spcBef>
              <a:buChar char="–"/>
              <a:defRPr sz="2400">
                <a:solidFill>
                  <a:schemeClr val="tx1"/>
                </a:solidFill>
                <a:latin typeface="Times New Roman" panose="02020603050405020304" pitchFamily="18" charset="0"/>
              </a:defRPr>
            </a:lvl2pPr>
            <a:lvl3pPr marL="1230313" indent="-228600">
              <a:spcBef>
                <a:spcPct val="20000"/>
              </a:spcBef>
              <a:buChar char="•"/>
              <a:defRPr sz="2000">
                <a:solidFill>
                  <a:schemeClr val="tx1"/>
                </a:solidFill>
                <a:latin typeface="Times New Roman" panose="02020603050405020304" pitchFamily="18" charset="0"/>
              </a:defRPr>
            </a:lvl3pPr>
            <a:lvl4pPr marL="16383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marL="0" lvl="1" indent="0" algn="ctr">
              <a:spcBef>
                <a:spcPct val="0"/>
              </a:spcBef>
              <a:spcAft>
                <a:spcPct val="30000"/>
              </a:spcAft>
              <a:buNone/>
            </a:pPr>
            <a:r>
              <a:rPr lang="es-ES" sz="2100" b="0" dirty="0">
                <a:latin typeface="+mj-lt"/>
              </a:rPr>
              <a:t>jmauricio@fqa.ub.edu</a:t>
            </a:r>
          </a:p>
          <a:p>
            <a:pPr marL="342900" lvl="1" indent="-342900" algn="ctr">
              <a:spcBef>
                <a:spcPct val="0"/>
              </a:spcBef>
              <a:spcAft>
                <a:spcPct val="30000"/>
              </a:spcAft>
              <a:buFont typeface="Arial" panose="020B0604020202020204" pitchFamily="34" charset="0"/>
              <a:buChar char="•"/>
            </a:pPr>
            <a:endParaRPr lang="es-ES" sz="900" dirty="0">
              <a:solidFill>
                <a:schemeClr val="accent2"/>
              </a:solidFill>
              <a:latin typeface="+mj-lt"/>
            </a:endParaRPr>
          </a:p>
          <a:p>
            <a:pPr algn="ctr">
              <a:spcBef>
                <a:spcPct val="0"/>
              </a:spcBef>
              <a:spcAft>
                <a:spcPct val="30000"/>
              </a:spcAft>
              <a:buFontTx/>
              <a:buNone/>
            </a:pPr>
            <a:endParaRPr lang="ca-ES" altLang="es-ES" sz="2100" dirty="0">
              <a:latin typeface="+mj-lt"/>
            </a:endParaRPr>
          </a:p>
          <a:p>
            <a:pPr algn="ctr">
              <a:spcBef>
                <a:spcPct val="0"/>
              </a:spcBef>
              <a:spcAft>
                <a:spcPct val="30000"/>
              </a:spcAft>
              <a:buFontTx/>
              <a:buNone/>
            </a:pPr>
            <a:endParaRPr lang="ca-ES" altLang="es-ES" sz="2100" dirty="0">
              <a:latin typeface="+mj-lt"/>
            </a:endParaRPr>
          </a:p>
        </p:txBody>
      </p:sp>
      <p:sp>
        <p:nvSpPr>
          <p:cNvPr id="12" name="Marcador de fecha 3">
            <a:extLst>
              <a:ext uri="{FF2B5EF4-FFF2-40B4-BE49-F238E27FC236}">
                <a16:creationId xmlns:a16="http://schemas.microsoft.com/office/drawing/2014/main" id="{1DBC76A4-3D61-435C-B664-18DFE4B68014}"/>
              </a:ext>
            </a:extLst>
          </p:cNvPr>
          <p:cNvSpPr>
            <a:spLocks noGrp="1"/>
          </p:cNvSpPr>
          <p:nvPr>
            <p:ph type="dt" sz="half" idx="10"/>
          </p:nvPr>
        </p:nvSpPr>
        <p:spPr>
          <a:xfrm>
            <a:off x="1703512" y="6521218"/>
            <a:ext cx="1905000" cy="276225"/>
          </a:xfrm>
        </p:spPr>
        <p:txBody>
          <a:bodyPr/>
          <a:lstStyle/>
          <a:p>
            <a:pPr>
              <a:defRPr/>
            </a:pPr>
            <a:fld id="{B2A45797-5F34-403F-9E83-4E7DEE82EDCC}" type="datetime3">
              <a:rPr lang="en-US" smtClean="0"/>
              <a:t>12 June 2023</a:t>
            </a:fld>
            <a:endParaRPr lang="en-US" dirty="0"/>
          </a:p>
        </p:txBody>
      </p:sp>
      <p:graphicFrame>
        <p:nvGraphicFramePr>
          <p:cNvPr id="11" name="Objeto 10">
            <a:extLst>
              <a:ext uri="{FF2B5EF4-FFF2-40B4-BE49-F238E27FC236}">
                <a16:creationId xmlns:a16="http://schemas.microsoft.com/office/drawing/2014/main" id="{1442DF7E-8BC2-4BDD-BD81-53258D901122}"/>
              </a:ext>
            </a:extLst>
          </p:cNvPr>
          <p:cNvGraphicFramePr>
            <a:graphicFrameLocks noChangeAspect="1"/>
          </p:cNvGraphicFramePr>
          <p:nvPr>
            <p:extLst>
              <p:ext uri="{D42A27DB-BD31-4B8C-83A1-F6EECF244321}">
                <p14:modId xmlns:p14="http://schemas.microsoft.com/office/powerpoint/2010/main" val="2419340054"/>
              </p:ext>
            </p:extLst>
          </p:nvPr>
        </p:nvGraphicFramePr>
        <p:xfrm>
          <a:off x="5239277" y="5498088"/>
          <a:ext cx="1142580" cy="871945"/>
        </p:xfrm>
        <a:graphic>
          <a:graphicData uri="http://schemas.openxmlformats.org/presentationml/2006/ole">
            <mc:AlternateContent xmlns:mc="http://schemas.openxmlformats.org/markup-compatibility/2006">
              <mc:Choice xmlns:v="urn:schemas-microsoft-com:vml" Requires="v">
                <p:oleObj name="Acrobat Document" r:id="rId3" imgW="2971590" imgH="2158831" progId="Acrobat.Document.11">
                  <p:embed/>
                </p:oleObj>
              </mc:Choice>
              <mc:Fallback>
                <p:oleObj name="Acrobat Document" r:id="rId3" imgW="2971590" imgH="2158831" progId="Acrobat.Document.11">
                  <p:embed/>
                  <p:pic>
                    <p:nvPicPr>
                      <p:cNvPr id="11" name="Objeto 10">
                        <a:extLst>
                          <a:ext uri="{FF2B5EF4-FFF2-40B4-BE49-F238E27FC236}">
                            <a16:creationId xmlns:a16="http://schemas.microsoft.com/office/drawing/2014/main" id="{1442DF7E-8BC2-4BDD-BD81-53258D901122}"/>
                          </a:ext>
                        </a:extLst>
                      </p:cNvPr>
                      <p:cNvPicPr/>
                      <p:nvPr/>
                    </p:nvPicPr>
                    <p:blipFill>
                      <a:blip r:embed="rId4"/>
                      <a:stretch>
                        <a:fillRect/>
                      </a:stretch>
                    </p:blipFill>
                    <p:spPr>
                      <a:xfrm>
                        <a:off x="5239277" y="5498088"/>
                        <a:ext cx="1142580" cy="871945"/>
                      </a:xfrm>
                      <a:prstGeom prst="rect">
                        <a:avLst/>
                      </a:prstGeom>
                    </p:spPr>
                  </p:pic>
                </p:oleObj>
              </mc:Fallback>
            </mc:AlternateContent>
          </a:graphicData>
        </a:graphic>
      </p:graphicFrame>
      <p:pic>
        <p:nvPicPr>
          <p:cNvPr id="2" name="Picture 7">
            <a:extLst>
              <a:ext uri="{FF2B5EF4-FFF2-40B4-BE49-F238E27FC236}">
                <a16:creationId xmlns:a16="http://schemas.microsoft.com/office/drawing/2014/main" id="{013BBBCC-4488-640D-1E61-C1F19BB7A1C0}"/>
              </a:ext>
            </a:extLst>
          </p:cNvPr>
          <p:cNvPicPr>
            <a:picLocks noChangeAspect="1"/>
          </p:cNvPicPr>
          <p:nvPr/>
        </p:nvPicPr>
        <p:blipFill rotWithShape="1">
          <a:blip r:embed="rId5"/>
          <a:srcRect l="52547"/>
          <a:stretch/>
        </p:blipFill>
        <p:spPr>
          <a:xfrm>
            <a:off x="9146955" y="6297854"/>
            <a:ext cx="621453" cy="568647"/>
          </a:xfrm>
          <a:prstGeom prst="roundRect">
            <a:avLst>
              <a:gd name="adj" fmla="val 8594"/>
            </a:avLst>
          </a:prstGeom>
          <a:solidFill>
            <a:srgbClr val="FFFFFF">
              <a:shade val="85000"/>
            </a:srgbClr>
          </a:solidFill>
          <a:ln>
            <a:noFill/>
          </a:ln>
          <a:effectLst/>
        </p:spPr>
      </p:pic>
      <p:sp>
        <p:nvSpPr>
          <p:cNvPr id="3" name="Marcador de número de diapositiva 5">
            <a:extLst>
              <a:ext uri="{FF2B5EF4-FFF2-40B4-BE49-F238E27FC236}">
                <a16:creationId xmlns:a16="http://schemas.microsoft.com/office/drawing/2014/main" id="{1AA874DB-CFE5-5734-E8AA-244787DDDF74}"/>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36</a:t>
            </a:fld>
            <a:endParaRPr lang="en-GB"/>
          </a:p>
        </p:txBody>
      </p:sp>
    </p:spTree>
    <p:extLst>
      <p:ext uri="{BB962C8B-B14F-4D97-AF65-F5344CB8AC3E}">
        <p14:creationId xmlns:p14="http://schemas.microsoft.com/office/powerpoint/2010/main" val="3567600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35" name="Rectangle 11"/>
          <p:cNvSpPr>
            <a:spLocks noChangeArrowheads="1"/>
          </p:cNvSpPr>
          <p:nvPr/>
        </p:nvSpPr>
        <p:spPr bwMode="auto">
          <a:xfrm>
            <a:off x="1732310" y="5143514"/>
            <a:ext cx="872738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40" tIns="48320" rIns="96640" bIns="48320"/>
          <a:lstStyle>
            <a:lvl1pPr marL="177800" indent="-177800">
              <a:spcBef>
                <a:spcPct val="20000"/>
              </a:spcBef>
              <a:buChar char="•"/>
              <a:defRPr sz="2800">
                <a:solidFill>
                  <a:schemeClr val="tx1"/>
                </a:solidFill>
                <a:latin typeface="Times New Roman" panose="02020603050405020304" pitchFamily="18" charset="0"/>
              </a:defRPr>
            </a:lvl1pPr>
            <a:lvl2pPr marL="622300" indent="-265113">
              <a:spcBef>
                <a:spcPct val="20000"/>
              </a:spcBef>
              <a:buChar char="–"/>
              <a:defRPr sz="2400">
                <a:solidFill>
                  <a:schemeClr val="tx1"/>
                </a:solidFill>
                <a:latin typeface="Times New Roman" panose="02020603050405020304" pitchFamily="18" charset="0"/>
              </a:defRPr>
            </a:lvl2pPr>
            <a:lvl3pPr marL="1230313" indent="-228600">
              <a:spcBef>
                <a:spcPct val="20000"/>
              </a:spcBef>
              <a:buChar char="•"/>
              <a:defRPr sz="2000">
                <a:solidFill>
                  <a:schemeClr val="tx1"/>
                </a:solidFill>
                <a:latin typeface="Times New Roman" panose="02020603050405020304" pitchFamily="18" charset="0"/>
              </a:defRPr>
            </a:lvl3pPr>
            <a:lvl4pPr marL="16383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lvl="1">
              <a:spcBef>
                <a:spcPct val="0"/>
              </a:spcBef>
              <a:spcAft>
                <a:spcPct val="30000"/>
              </a:spcAft>
              <a:buFontTx/>
              <a:buNone/>
            </a:pPr>
            <a:endParaRPr lang="ca-ES" altLang="es-ES" sz="1800" dirty="0">
              <a:solidFill>
                <a:schemeClr val="accent2"/>
              </a:solidFill>
              <a:latin typeface="Comic Sans MS" panose="030F0702030302020204" pitchFamily="66" charset="0"/>
            </a:endParaRPr>
          </a:p>
        </p:txBody>
      </p:sp>
      <p:sp>
        <p:nvSpPr>
          <p:cNvPr id="7" name="Rectangle 6"/>
          <p:cNvSpPr>
            <a:spLocks noChangeArrowheads="1"/>
          </p:cNvSpPr>
          <p:nvPr/>
        </p:nvSpPr>
        <p:spPr bwMode="auto">
          <a:xfrm>
            <a:off x="2030147" y="3020589"/>
            <a:ext cx="7560840" cy="81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40" tIns="48320" rIns="96640" bIns="48320"/>
          <a:lstStyle>
            <a:lvl1pPr marL="177800" indent="-177800">
              <a:spcBef>
                <a:spcPct val="20000"/>
              </a:spcBef>
              <a:buChar char="•"/>
              <a:defRPr sz="2800">
                <a:solidFill>
                  <a:schemeClr val="tx1"/>
                </a:solidFill>
                <a:latin typeface="Times New Roman" panose="02020603050405020304" pitchFamily="18" charset="0"/>
              </a:defRPr>
            </a:lvl1pPr>
            <a:lvl2pPr marL="622300" indent="-265113">
              <a:spcBef>
                <a:spcPct val="20000"/>
              </a:spcBef>
              <a:buChar char="–"/>
              <a:defRPr sz="2400">
                <a:solidFill>
                  <a:schemeClr val="tx1"/>
                </a:solidFill>
                <a:latin typeface="Times New Roman" panose="02020603050405020304" pitchFamily="18" charset="0"/>
              </a:defRPr>
            </a:lvl2pPr>
            <a:lvl3pPr marL="1230313" indent="-228600">
              <a:spcBef>
                <a:spcPct val="20000"/>
              </a:spcBef>
              <a:buChar char="•"/>
              <a:defRPr sz="2000">
                <a:solidFill>
                  <a:schemeClr val="tx1"/>
                </a:solidFill>
                <a:latin typeface="Times New Roman" panose="02020603050405020304" pitchFamily="18" charset="0"/>
              </a:defRPr>
            </a:lvl3pPr>
            <a:lvl4pPr marL="16383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marL="0" lvl="1" indent="0" algn="ctr">
              <a:spcBef>
                <a:spcPct val="0"/>
              </a:spcBef>
              <a:spcAft>
                <a:spcPct val="30000"/>
              </a:spcAft>
              <a:buNone/>
            </a:pPr>
            <a:r>
              <a:rPr lang="es-ES" sz="4000" dirty="0">
                <a:solidFill>
                  <a:schemeClr val="accent2"/>
                </a:solidFill>
                <a:latin typeface="+mj-lt"/>
              </a:rPr>
              <a:t>BACKUP</a:t>
            </a:r>
          </a:p>
          <a:p>
            <a:pPr marL="342900" lvl="1" indent="-342900">
              <a:spcBef>
                <a:spcPct val="0"/>
              </a:spcBef>
              <a:spcAft>
                <a:spcPct val="30000"/>
              </a:spcAft>
              <a:buFont typeface="Arial" panose="020B0604020202020204" pitchFamily="34" charset="0"/>
              <a:buChar char="•"/>
            </a:pPr>
            <a:endParaRPr lang="es-ES" sz="900" dirty="0">
              <a:solidFill>
                <a:schemeClr val="accent2"/>
              </a:solidFill>
              <a:latin typeface="+mj-lt"/>
            </a:endParaRPr>
          </a:p>
          <a:p>
            <a:pPr>
              <a:spcBef>
                <a:spcPct val="0"/>
              </a:spcBef>
              <a:spcAft>
                <a:spcPct val="30000"/>
              </a:spcAft>
              <a:buFontTx/>
              <a:buNone/>
            </a:pPr>
            <a:endParaRPr lang="ca-ES" altLang="es-ES" sz="2100" dirty="0">
              <a:latin typeface="+mj-lt"/>
            </a:endParaRPr>
          </a:p>
          <a:p>
            <a:pPr>
              <a:spcBef>
                <a:spcPct val="0"/>
              </a:spcBef>
              <a:spcAft>
                <a:spcPct val="30000"/>
              </a:spcAft>
              <a:buFontTx/>
              <a:buNone/>
            </a:pPr>
            <a:endParaRPr lang="ca-ES" altLang="es-ES" sz="2100" dirty="0">
              <a:latin typeface="+mj-lt"/>
            </a:endParaRPr>
          </a:p>
        </p:txBody>
      </p:sp>
      <p:sp>
        <p:nvSpPr>
          <p:cNvPr id="12" name="Marcador de fecha 3">
            <a:extLst>
              <a:ext uri="{FF2B5EF4-FFF2-40B4-BE49-F238E27FC236}">
                <a16:creationId xmlns:a16="http://schemas.microsoft.com/office/drawing/2014/main" id="{1DBC76A4-3D61-435C-B664-18DFE4B68014}"/>
              </a:ext>
            </a:extLst>
          </p:cNvPr>
          <p:cNvSpPr>
            <a:spLocks noGrp="1"/>
          </p:cNvSpPr>
          <p:nvPr>
            <p:ph type="dt" sz="half" idx="10"/>
          </p:nvPr>
        </p:nvSpPr>
        <p:spPr>
          <a:xfrm>
            <a:off x="1703512" y="6521218"/>
            <a:ext cx="1905000" cy="276225"/>
          </a:xfrm>
        </p:spPr>
        <p:txBody>
          <a:bodyPr/>
          <a:lstStyle/>
          <a:p>
            <a:pPr>
              <a:defRPr/>
            </a:pPr>
            <a:fld id="{B2A45797-5F34-403F-9E83-4E7DEE82EDCC}" type="datetime3">
              <a:rPr lang="en-US" smtClean="0"/>
              <a:t>12 June 2023</a:t>
            </a:fld>
            <a:endParaRPr lang="en-US" dirty="0"/>
          </a:p>
        </p:txBody>
      </p:sp>
      <p:graphicFrame>
        <p:nvGraphicFramePr>
          <p:cNvPr id="11" name="Objeto 10">
            <a:extLst>
              <a:ext uri="{FF2B5EF4-FFF2-40B4-BE49-F238E27FC236}">
                <a16:creationId xmlns:a16="http://schemas.microsoft.com/office/drawing/2014/main" id="{1442DF7E-8BC2-4BDD-BD81-53258D901122}"/>
              </a:ext>
            </a:extLst>
          </p:cNvPr>
          <p:cNvGraphicFramePr>
            <a:graphicFrameLocks noChangeAspect="1"/>
          </p:cNvGraphicFramePr>
          <p:nvPr/>
        </p:nvGraphicFramePr>
        <p:xfrm>
          <a:off x="5239277" y="5498088"/>
          <a:ext cx="1142580" cy="871945"/>
        </p:xfrm>
        <a:graphic>
          <a:graphicData uri="http://schemas.openxmlformats.org/presentationml/2006/ole">
            <mc:AlternateContent xmlns:mc="http://schemas.openxmlformats.org/markup-compatibility/2006">
              <mc:Choice xmlns:v="urn:schemas-microsoft-com:vml" Requires="v">
                <p:oleObj name="Acrobat Document" r:id="rId3" imgW="2971590" imgH="2158831" progId="Acrobat.Document.11">
                  <p:embed/>
                </p:oleObj>
              </mc:Choice>
              <mc:Fallback>
                <p:oleObj name="Acrobat Document" r:id="rId3" imgW="2971590" imgH="2158831" progId="Acrobat.Document.11">
                  <p:embed/>
                  <p:pic>
                    <p:nvPicPr>
                      <p:cNvPr id="11" name="Objeto 10">
                        <a:extLst>
                          <a:ext uri="{FF2B5EF4-FFF2-40B4-BE49-F238E27FC236}">
                            <a16:creationId xmlns:a16="http://schemas.microsoft.com/office/drawing/2014/main" id="{1442DF7E-8BC2-4BDD-BD81-53258D901122}"/>
                          </a:ext>
                        </a:extLst>
                      </p:cNvPr>
                      <p:cNvPicPr/>
                      <p:nvPr/>
                    </p:nvPicPr>
                    <p:blipFill>
                      <a:blip r:embed="rId4"/>
                      <a:stretch>
                        <a:fillRect/>
                      </a:stretch>
                    </p:blipFill>
                    <p:spPr>
                      <a:xfrm>
                        <a:off x="5239277" y="5498088"/>
                        <a:ext cx="1142580" cy="871945"/>
                      </a:xfrm>
                      <a:prstGeom prst="rect">
                        <a:avLst/>
                      </a:prstGeom>
                    </p:spPr>
                  </p:pic>
                </p:oleObj>
              </mc:Fallback>
            </mc:AlternateContent>
          </a:graphicData>
        </a:graphic>
      </p:graphicFrame>
      <p:pic>
        <p:nvPicPr>
          <p:cNvPr id="2" name="Picture 7">
            <a:extLst>
              <a:ext uri="{FF2B5EF4-FFF2-40B4-BE49-F238E27FC236}">
                <a16:creationId xmlns:a16="http://schemas.microsoft.com/office/drawing/2014/main" id="{013BBBCC-4488-640D-1E61-C1F19BB7A1C0}"/>
              </a:ext>
            </a:extLst>
          </p:cNvPr>
          <p:cNvPicPr>
            <a:picLocks noChangeAspect="1"/>
          </p:cNvPicPr>
          <p:nvPr/>
        </p:nvPicPr>
        <p:blipFill rotWithShape="1">
          <a:blip r:embed="rId5"/>
          <a:srcRect l="52547"/>
          <a:stretch/>
        </p:blipFill>
        <p:spPr>
          <a:xfrm>
            <a:off x="9146955" y="6297854"/>
            <a:ext cx="621453" cy="568647"/>
          </a:xfrm>
          <a:prstGeom prst="roundRect">
            <a:avLst>
              <a:gd name="adj" fmla="val 8594"/>
            </a:avLst>
          </a:prstGeom>
          <a:solidFill>
            <a:srgbClr val="FFFFFF">
              <a:shade val="85000"/>
            </a:srgbClr>
          </a:solidFill>
          <a:ln>
            <a:noFill/>
          </a:ln>
          <a:effectLst/>
        </p:spPr>
      </p:pic>
      <p:sp>
        <p:nvSpPr>
          <p:cNvPr id="3" name="Marcador de número de diapositiva 5">
            <a:extLst>
              <a:ext uri="{FF2B5EF4-FFF2-40B4-BE49-F238E27FC236}">
                <a16:creationId xmlns:a16="http://schemas.microsoft.com/office/drawing/2014/main" id="{1AA874DB-CFE5-5734-E8AA-244787DDDF74}"/>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37</a:t>
            </a:fld>
            <a:endParaRPr lang="en-GB"/>
          </a:p>
        </p:txBody>
      </p:sp>
    </p:spTree>
    <p:extLst>
      <p:ext uri="{BB962C8B-B14F-4D97-AF65-F5344CB8AC3E}">
        <p14:creationId xmlns:p14="http://schemas.microsoft.com/office/powerpoint/2010/main" val="3385656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BB4559C3-9C7C-4B25-8C1E-7F59BD5BAF4C}"/>
              </a:ext>
            </a:extLst>
          </p:cNvPr>
          <p:cNvGraphicFramePr>
            <a:graphicFrameLocks noGrp="1"/>
          </p:cNvGraphicFramePr>
          <p:nvPr>
            <p:ph idx="1"/>
            <p:extLst>
              <p:ext uri="{D42A27DB-BD31-4B8C-83A1-F6EECF244321}">
                <p14:modId xmlns:p14="http://schemas.microsoft.com/office/powerpoint/2010/main" val="1511598583"/>
              </p:ext>
            </p:extLst>
          </p:nvPr>
        </p:nvGraphicFramePr>
        <p:xfrm>
          <a:off x="391428" y="1215489"/>
          <a:ext cx="10888910" cy="4751955"/>
        </p:xfrm>
        <a:graphic>
          <a:graphicData uri="http://schemas.openxmlformats.org/drawingml/2006/table">
            <a:tbl>
              <a:tblPr firstRow="1" bandRow="1">
                <a:tableStyleId>{5C22544A-7EE6-4342-B048-85BDC9FD1C3A}</a:tableStyleId>
              </a:tblPr>
              <a:tblGrid>
                <a:gridCol w="3973764">
                  <a:extLst>
                    <a:ext uri="{9D8B030D-6E8A-4147-A177-3AD203B41FA5}">
                      <a16:colId xmlns:a16="http://schemas.microsoft.com/office/drawing/2014/main" val="1022881684"/>
                    </a:ext>
                  </a:extLst>
                </a:gridCol>
                <a:gridCol w="6915146">
                  <a:extLst>
                    <a:ext uri="{9D8B030D-6E8A-4147-A177-3AD203B41FA5}">
                      <a16:colId xmlns:a16="http://schemas.microsoft.com/office/drawing/2014/main" val="4193521940"/>
                    </a:ext>
                  </a:extLst>
                </a:gridCol>
              </a:tblGrid>
              <a:tr h="94500">
                <a:tc>
                  <a:txBody>
                    <a:bodyPr/>
                    <a:lstStyle/>
                    <a:p>
                      <a:pPr algn="l" fontAlgn="b"/>
                      <a:r>
                        <a:rPr lang="en-US" sz="1800" b="1" i="0" u="none" strike="noStrike" dirty="0">
                          <a:solidFill>
                            <a:srgbClr val="000000"/>
                          </a:solidFill>
                          <a:effectLst/>
                          <a:latin typeface="Calibri" panose="020F0502020204030204" pitchFamily="34" charset="0"/>
                        </a:rPr>
                        <a:t>Parameter</a:t>
                      </a:r>
                      <a:endParaRPr lang="en-GB" sz="1800" b="1" i="0" u="none" strike="noStrike" dirty="0">
                        <a:solidFill>
                          <a:srgbClr val="000000"/>
                        </a:solidFill>
                        <a:effectLst/>
                        <a:latin typeface="Calibri" panose="020F0502020204030204" pitchFamily="34" charset="0"/>
                      </a:endParaRPr>
                    </a:p>
                  </a:txBody>
                  <a:tcPr marL="4763" marR="4763" marT="4763" marB="0" anchor="b"/>
                </a:tc>
                <a:tc>
                  <a:txBody>
                    <a:bodyPr/>
                    <a:lstStyle/>
                    <a:p>
                      <a:pPr algn="l" fontAlgn="b"/>
                      <a:r>
                        <a:rPr lang="en-US" sz="1800" b="1" i="0" u="none" strike="noStrike" dirty="0">
                          <a:solidFill>
                            <a:srgbClr val="000000"/>
                          </a:solidFill>
                          <a:effectLst/>
                          <a:latin typeface="Calibri" panose="020F0502020204030204" pitchFamily="34" charset="0"/>
                        </a:rPr>
                        <a:t>Value</a:t>
                      </a:r>
                      <a:endParaRPr lang="en-GB" sz="1800" b="1"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779804903"/>
                  </a:ext>
                </a:extLst>
              </a:tr>
              <a:tr h="250327">
                <a:tc>
                  <a:txBody>
                    <a:bodyPr/>
                    <a:lstStyle/>
                    <a:p>
                      <a:pPr algn="l" fontAlgn="b"/>
                      <a:r>
                        <a:rPr lang="en-GB" sz="1600" b="1" u="none" strike="noStrike" dirty="0">
                          <a:effectLst/>
                        </a:rPr>
                        <a:t>Technology</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GB" sz="1600" b="0" u="none" strike="noStrike" dirty="0">
                          <a:solidFill>
                            <a:schemeClr val="tx1"/>
                          </a:solidFill>
                          <a:effectLst/>
                        </a:rPr>
                        <a:t>65 nm CMOS TSMC </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65206227"/>
                  </a:ext>
                </a:extLst>
              </a:tr>
              <a:tr h="444274">
                <a:tc>
                  <a:txBody>
                    <a:bodyPr/>
                    <a:lstStyle/>
                    <a:p>
                      <a:pPr algn="l" fontAlgn="b"/>
                      <a:r>
                        <a:rPr lang="en-GB" sz="1600" b="1" u="none" strike="noStrike" dirty="0">
                          <a:effectLst/>
                        </a:rPr>
                        <a:t>Power consumption</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ES" sz="1600" b="0" i="0" u="none" strike="noStrike" kern="1200" baseline="0" dirty="0">
                          <a:solidFill>
                            <a:schemeClr val="tx1"/>
                          </a:solidFill>
                          <a:effectLst/>
                          <a:latin typeface="+mn-lt"/>
                          <a:ea typeface="+mn-ea"/>
                          <a:cs typeface="+mn-cs"/>
                        </a:rPr>
                        <a:t>~</a:t>
                      </a:r>
                      <a:r>
                        <a:rPr lang="en-US" sz="1600" b="0" u="none" strike="noStrike" baseline="0" dirty="0">
                          <a:solidFill>
                            <a:schemeClr val="tx1"/>
                          </a:solidFill>
                          <a:effectLst/>
                        </a:rPr>
                        <a:t> </a:t>
                      </a:r>
                      <a:r>
                        <a:rPr lang="en-GB" sz="1600" b="0" u="none" strike="noStrike" dirty="0">
                          <a:solidFill>
                            <a:schemeClr val="tx1"/>
                          </a:solidFill>
                          <a:effectLst/>
                        </a:rPr>
                        <a:t>12</a:t>
                      </a:r>
                      <a:r>
                        <a:rPr lang="pl-PL" sz="1600" b="0" u="none" strike="noStrike" dirty="0">
                          <a:solidFill>
                            <a:schemeClr val="tx1"/>
                          </a:solidFill>
                          <a:effectLst/>
                        </a:rPr>
                        <a:t> mW/</a:t>
                      </a:r>
                      <a:r>
                        <a:rPr lang="en-US" sz="1600" b="0" u="none" strike="noStrike" dirty="0">
                          <a:solidFill>
                            <a:schemeClr val="tx1"/>
                          </a:solidFill>
                          <a:effectLst/>
                        </a:rPr>
                        <a:t>c</a:t>
                      </a:r>
                      <a:r>
                        <a:rPr lang="pl-PL" sz="1600" b="0" u="none" strike="noStrike" dirty="0">
                          <a:solidFill>
                            <a:schemeClr val="tx1"/>
                          </a:solidFill>
                          <a:effectLst/>
                        </a:rPr>
                        <a:t>h</a:t>
                      </a:r>
                      <a:r>
                        <a:rPr lang="en-GB" sz="1600" b="0" u="none" strike="noStrike" dirty="0">
                          <a:solidFill>
                            <a:schemeClr val="tx1"/>
                          </a:solidFill>
                          <a:effectLst/>
                        </a:rPr>
                        <a:t> in SE mode (V</a:t>
                      </a:r>
                      <a:r>
                        <a:rPr lang="en-GB" sz="1600" b="0" u="none" strike="noStrike" baseline="-25000" dirty="0">
                          <a:solidFill>
                            <a:schemeClr val="tx1"/>
                          </a:solidFill>
                          <a:effectLst/>
                        </a:rPr>
                        <a:t>DD</a:t>
                      </a:r>
                      <a:r>
                        <a:rPr lang="en-GB" sz="1600" b="0" u="none" strike="noStrike" dirty="0">
                          <a:solidFill>
                            <a:schemeClr val="tx1"/>
                          </a:solidFill>
                          <a:effectLst/>
                        </a:rPr>
                        <a:t> = 1.2 V), depends on operation mode (~ 3 mW/Input</a:t>
                      </a:r>
                      <a:r>
                        <a:rPr lang="en-GB" sz="1600" b="0" u="none" strike="noStrike" baseline="0" dirty="0">
                          <a:solidFill>
                            <a:schemeClr val="tx1"/>
                          </a:solidFill>
                          <a:effectLst/>
                        </a:rPr>
                        <a:t> Stage). </a:t>
                      </a:r>
                      <a:r>
                        <a:rPr lang="en-US" altLang="es-ES" sz="1600" dirty="0">
                          <a:solidFill>
                            <a:srgbClr val="000000"/>
                          </a:solidFill>
                        </a:rPr>
                        <a:t>Non-Linear ToT 6 mW/</a:t>
                      </a:r>
                      <a:r>
                        <a:rPr lang="en-US" altLang="es-ES" sz="1600" dirty="0" err="1">
                          <a:solidFill>
                            <a:srgbClr val="000000"/>
                          </a:solidFill>
                        </a:rPr>
                        <a:t>ch.</a:t>
                      </a:r>
                      <a:endParaRPr lang="en-GB" sz="1600" b="0" i="1" u="none" strike="noStrike" dirty="0">
                        <a:solidFill>
                          <a:srgbClr val="FF0000"/>
                        </a:solidFill>
                        <a:effectLst/>
                      </a:endParaRPr>
                    </a:p>
                  </a:txBody>
                  <a:tcPr marL="4763" marR="4763" marT="4763" marB="0" anchor="b"/>
                </a:tc>
                <a:extLst>
                  <a:ext uri="{0D108BD9-81ED-4DB2-BD59-A6C34878D82A}">
                    <a16:rowId xmlns:a16="http://schemas.microsoft.com/office/drawing/2014/main" val="3572363709"/>
                  </a:ext>
                </a:extLst>
              </a:tr>
              <a:tr h="196581">
                <a:tc>
                  <a:txBody>
                    <a:bodyPr/>
                    <a:lstStyle/>
                    <a:p>
                      <a:pPr algn="l" fontAlgn="b"/>
                      <a:r>
                        <a:rPr lang="en-GB" sz="1600" b="1" i="0" u="none" strike="noStrike" dirty="0">
                          <a:solidFill>
                            <a:srgbClr val="000000"/>
                          </a:solidFill>
                          <a:effectLst/>
                          <a:latin typeface="Calibri" panose="020F0502020204030204" pitchFamily="34" charset="0"/>
                        </a:rPr>
                        <a:t>Input voltage</a:t>
                      </a:r>
                    </a:p>
                  </a:txBody>
                  <a:tcPr marL="4763" marR="4763" marT="4763"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altLang="es-ES" sz="1600" dirty="0">
                          <a:solidFill>
                            <a:srgbClr val="000000"/>
                          </a:solidFill>
                        </a:rPr>
                        <a:t>Adjustable input node DC voltage.</a:t>
                      </a:r>
                      <a:endParaRPr lang="en-GB" sz="1600" b="0" i="1" u="none" strike="noStrike" dirty="0">
                        <a:solidFill>
                          <a:srgbClr val="FF0000"/>
                        </a:solidFill>
                        <a:effectLst/>
                      </a:endParaRPr>
                    </a:p>
                  </a:txBody>
                  <a:tcPr marL="4763" marR="4763" marT="4763" marB="0" anchor="b"/>
                </a:tc>
                <a:extLst>
                  <a:ext uri="{0D108BD9-81ED-4DB2-BD59-A6C34878D82A}">
                    <a16:rowId xmlns:a16="http://schemas.microsoft.com/office/drawing/2014/main" val="3699396878"/>
                  </a:ext>
                </a:extLst>
              </a:tr>
              <a:tr h="496383">
                <a:tc>
                  <a:txBody>
                    <a:bodyPr/>
                    <a:lstStyle/>
                    <a:p>
                      <a:pPr algn="l" fontAlgn="b"/>
                      <a:r>
                        <a:rPr lang="en-GB" sz="1600" b="1" u="none" strike="noStrike" dirty="0">
                          <a:effectLst/>
                        </a:rPr>
                        <a:t>Number of channels</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b="0" u="none" strike="noStrike" dirty="0">
                          <a:solidFill>
                            <a:schemeClr val="tx1"/>
                          </a:solidFill>
                          <a:effectLst/>
                        </a:rPr>
                        <a:t>Input channel configuration (current mode processing): 8 Single Ended (SE) or 4 Differential (DIFF).</a:t>
                      </a:r>
                    </a:p>
                  </a:txBody>
                  <a:tcPr marL="4763" marR="4763" marT="4763" marB="0" anchor="b"/>
                </a:tc>
                <a:extLst>
                  <a:ext uri="{0D108BD9-81ED-4DB2-BD59-A6C34878D82A}">
                    <a16:rowId xmlns:a16="http://schemas.microsoft.com/office/drawing/2014/main" val="2275375018"/>
                  </a:ext>
                </a:extLst>
              </a:tr>
              <a:tr h="237996">
                <a:tc>
                  <a:txBody>
                    <a:bodyPr/>
                    <a:lstStyle/>
                    <a:p>
                      <a:pPr algn="l" fontAlgn="b"/>
                      <a:r>
                        <a:rPr lang="en-GB" sz="1600" b="1" u="none" strike="noStrike" dirty="0">
                          <a:effectLst/>
                        </a:rPr>
                        <a:t>Connection Type</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GB" sz="1600" b="0" u="none" strike="noStrike" dirty="0">
                          <a:solidFill>
                            <a:schemeClr val="tx1"/>
                          </a:solidFill>
                          <a:effectLst/>
                        </a:rPr>
                        <a:t>Configurable SE (</a:t>
                      </a:r>
                      <a:r>
                        <a:rPr lang="en-GB" sz="1600" b="0" u="none" strike="noStrike" dirty="0" err="1">
                          <a:solidFill>
                            <a:schemeClr val="tx1"/>
                          </a:solidFill>
                          <a:effectLst/>
                        </a:rPr>
                        <a:t>Pos</a:t>
                      </a:r>
                      <a:r>
                        <a:rPr lang="en-GB" sz="1600" b="0" u="none" strike="noStrike" dirty="0">
                          <a:solidFill>
                            <a:schemeClr val="tx1"/>
                          </a:solidFill>
                          <a:effectLst/>
                        </a:rPr>
                        <a:t>/Neg polarity), DIFF, Sum of 4 (</a:t>
                      </a:r>
                      <a:r>
                        <a:rPr lang="en-GB" sz="1600" b="0" u="none" strike="noStrike" dirty="0" err="1">
                          <a:solidFill>
                            <a:schemeClr val="tx1"/>
                          </a:solidFill>
                          <a:effectLst/>
                        </a:rPr>
                        <a:t>Pos</a:t>
                      </a:r>
                      <a:r>
                        <a:rPr lang="en-GB" sz="1600" b="0" u="none" strike="noStrike" baseline="0" dirty="0">
                          <a:solidFill>
                            <a:schemeClr val="tx1"/>
                          </a:solidFill>
                          <a:effectLst/>
                        </a:rPr>
                        <a:t>/</a:t>
                      </a:r>
                      <a:r>
                        <a:rPr lang="en-GB" sz="1600" b="0" u="none" strike="noStrike" baseline="0" dirty="0" err="1">
                          <a:solidFill>
                            <a:schemeClr val="tx1"/>
                          </a:solidFill>
                          <a:effectLst/>
                        </a:rPr>
                        <a:t>Neg</a:t>
                      </a:r>
                      <a:r>
                        <a:rPr lang="en-GB" sz="1600" b="0" u="none" strike="noStrike" baseline="0" dirty="0">
                          <a:solidFill>
                            <a:schemeClr val="tx1"/>
                          </a:solidFill>
                          <a:effectLst/>
                        </a:rPr>
                        <a:t> polarity)</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669283348"/>
                  </a:ext>
                </a:extLst>
              </a:tr>
              <a:tr h="496383">
                <a:tc>
                  <a:txBody>
                    <a:bodyPr/>
                    <a:lstStyle/>
                    <a:p>
                      <a:pPr algn="l" fontAlgn="b"/>
                      <a:r>
                        <a:rPr lang="es-ES" sz="1600" b="1" i="0" u="none" strike="noStrike" dirty="0" err="1">
                          <a:solidFill>
                            <a:schemeClr val="dk1"/>
                          </a:solidFill>
                          <a:effectLst/>
                          <a:latin typeface="+mn-lt"/>
                        </a:rPr>
                        <a:t>Electronics</a:t>
                      </a:r>
                      <a:r>
                        <a:rPr lang="es-ES" sz="1600" b="1" i="0" u="none" strike="noStrike" baseline="0" dirty="0">
                          <a:solidFill>
                            <a:schemeClr val="dk1"/>
                          </a:solidFill>
                          <a:effectLst/>
                          <a:latin typeface="+mn-lt"/>
                        </a:rPr>
                        <a:t> Time </a:t>
                      </a:r>
                      <a:r>
                        <a:rPr lang="es-ES" sz="1600" b="1" i="0" u="none" strike="noStrike" baseline="0" dirty="0" err="1">
                          <a:solidFill>
                            <a:schemeClr val="dk1"/>
                          </a:solidFill>
                          <a:effectLst/>
                          <a:latin typeface="+mn-lt"/>
                        </a:rPr>
                        <a:t>Jitter</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GB" sz="1600" b="0" u="none" strike="noStrike" dirty="0">
                          <a:solidFill>
                            <a:schemeClr val="tx1"/>
                          </a:solidFill>
                          <a:effectLst/>
                        </a:rPr>
                        <a:t>~ 30 </a:t>
                      </a:r>
                      <a:r>
                        <a:rPr lang="en-GB" sz="1600" b="0" u="none" strike="noStrike" dirty="0" err="1">
                          <a:solidFill>
                            <a:schemeClr val="tx1"/>
                          </a:solidFill>
                          <a:effectLst/>
                        </a:rPr>
                        <a:t>ps</a:t>
                      </a:r>
                      <a:r>
                        <a:rPr lang="en-GB" sz="1600" b="0" u="none" strike="noStrike" baseline="-25000" dirty="0" err="1">
                          <a:solidFill>
                            <a:schemeClr val="tx1"/>
                          </a:solidFill>
                          <a:effectLst/>
                        </a:rPr>
                        <a:t>rms</a:t>
                      </a:r>
                      <a:r>
                        <a:rPr lang="en-GB" sz="1600" b="0" u="none" strike="noStrike" dirty="0">
                          <a:solidFill>
                            <a:schemeClr val="tx1"/>
                          </a:solidFill>
                          <a:effectLst/>
                        </a:rPr>
                        <a:t> SPTR (330 pF 3x3 </a:t>
                      </a:r>
                      <a:r>
                        <a:rPr lang="en-GB" sz="1600" b="0" u="none" strike="noStrike" dirty="0" err="1">
                          <a:solidFill>
                            <a:schemeClr val="tx1"/>
                          </a:solidFill>
                          <a:effectLst/>
                        </a:rPr>
                        <a:t>SiPM</a:t>
                      </a:r>
                      <a:r>
                        <a:rPr lang="en-GB" sz="1600" b="0" u="none" strike="noStrike" dirty="0">
                          <a:solidFill>
                            <a:schemeClr val="tx1"/>
                          </a:solidFill>
                          <a:effectLst/>
                        </a:rPr>
                        <a:t>, LCT5 S13360 </a:t>
                      </a:r>
                      <a:r>
                        <a:rPr lang="en-GB" sz="1600" b="0" u="none" strike="noStrike" dirty="0" err="1">
                          <a:solidFill>
                            <a:schemeClr val="tx1"/>
                          </a:solidFill>
                          <a:effectLst/>
                        </a:rPr>
                        <a:t>SiPM</a:t>
                      </a:r>
                      <a:r>
                        <a:rPr lang="en-GB" sz="1600" b="0" u="none" strike="noStrike" dirty="0">
                          <a:solidFill>
                            <a:schemeClr val="tx1"/>
                          </a:solidFill>
                          <a:effectLst/>
                        </a:rPr>
                        <a:t>, </a:t>
                      </a:r>
                      <a:r>
                        <a:rPr lang="en-GB" sz="1600" b="0" u="none" strike="noStrike" dirty="0" err="1">
                          <a:solidFill>
                            <a:schemeClr val="tx1"/>
                          </a:solidFill>
                          <a:effectLst/>
                        </a:rPr>
                        <a:t>Vov</a:t>
                      </a:r>
                      <a:r>
                        <a:rPr lang="en-GB" sz="1600" b="0" u="none" strike="noStrike" dirty="0">
                          <a:solidFill>
                            <a:schemeClr val="tx1"/>
                          </a:solidFill>
                          <a:effectLst/>
                        </a:rPr>
                        <a:t> =</a:t>
                      </a:r>
                      <a:r>
                        <a:rPr lang="en-GB" sz="1600" b="0" u="none" strike="noStrike" baseline="0" dirty="0">
                          <a:solidFill>
                            <a:schemeClr val="tx1"/>
                          </a:solidFill>
                          <a:effectLst/>
                        </a:rPr>
                        <a:t> 4.5 V, L = 1.2 </a:t>
                      </a:r>
                      <a:r>
                        <a:rPr lang="en-GB" sz="1600" b="0" u="none" strike="noStrike" baseline="0" dirty="0" err="1">
                          <a:solidFill>
                            <a:schemeClr val="tx1"/>
                          </a:solidFill>
                          <a:effectLst/>
                        </a:rPr>
                        <a:t>nH</a:t>
                      </a:r>
                      <a:r>
                        <a:rPr lang="en-GB" sz="1600" b="0" u="none" strike="noStrike" dirty="0">
                          <a:solidFill>
                            <a:schemeClr val="tx1"/>
                          </a:solidFill>
                          <a:effectLst/>
                        </a:rPr>
                        <a:t>)</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181739560"/>
                  </a:ext>
                </a:extLst>
              </a:tr>
              <a:tr h="250327">
                <a:tc>
                  <a:txBody>
                    <a:bodyPr/>
                    <a:lstStyle/>
                    <a:p>
                      <a:pPr algn="l" fontAlgn="b"/>
                      <a:r>
                        <a:rPr lang="en-GB" sz="1600" b="1" u="none" strike="noStrike" dirty="0">
                          <a:effectLst/>
                        </a:rPr>
                        <a:t>Energy Resolution</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GB" sz="1600" b="0" u="none" strike="noStrike" dirty="0">
                          <a:solidFill>
                            <a:schemeClr val="tx1"/>
                          </a:solidFill>
                          <a:effectLst/>
                        </a:rPr>
                        <a:t>Linear (~ 2.5 % Linearity error)</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813425045"/>
                  </a:ext>
                </a:extLst>
              </a:tr>
              <a:tr h="496383">
                <a:tc>
                  <a:txBody>
                    <a:bodyPr/>
                    <a:lstStyle/>
                    <a:p>
                      <a:pPr algn="l" fontAlgn="b"/>
                      <a:r>
                        <a:rPr lang="en-GB" sz="1600" b="1" u="none" strike="noStrike" dirty="0">
                          <a:effectLst/>
                        </a:rPr>
                        <a:t>Dynamic Range</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US" sz="1600" b="0" u="none" strike="noStrike" dirty="0">
                          <a:solidFill>
                            <a:schemeClr val="tx1"/>
                          </a:solidFill>
                          <a:effectLst/>
                        </a:rPr>
                        <a:t>The linear energy measurement has 10-bit dynamic range up to ~25 mA of input current.</a:t>
                      </a:r>
                    </a:p>
                  </a:txBody>
                  <a:tcPr marL="4763" marR="4763" marT="4763" marB="0" anchor="b"/>
                </a:tc>
                <a:extLst>
                  <a:ext uri="{0D108BD9-81ED-4DB2-BD59-A6C34878D82A}">
                    <a16:rowId xmlns:a16="http://schemas.microsoft.com/office/drawing/2014/main" val="1484981740"/>
                  </a:ext>
                </a:extLst>
              </a:tr>
              <a:tr h="49638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1" u="none" strike="noStrike" dirty="0">
                          <a:effectLst/>
                        </a:rPr>
                        <a:t>Maximum</a:t>
                      </a:r>
                      <a:r>
                        <a:rPr lang="en-GB" sz="1600" b="1" u="none" strike="noStrike" baseline="0" dirty="0">
                          <a:effectLst/>
                        </a:rPr>
                        <a:t> Rate</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u="none" strike="noStrike" dirty="0">
                          <a:solidFill>
                            <a:schemeClr val="tx1"/>
                          </a:solidFill>
                          <a:effectLst/>
                        </a:rPr>
                        <a:t>~</a:t>
                      </a:r>
                      <a:r>
                        <a:rPr lang="en-GB" sz="1600" b="0" u="none" strike="noStrike" baseline="0" dirty="0">
                          <a:solidFill>
                            <a:schemeClr val="tx1"/>
                          </a:solidFill>
                          <a:effectLst/>
                        </a:rPr>
                        <a:t> </a:t>
                      </a:r>
                      <a:r>
                        <a:rPr lang="en-GB" sz="1600" b="0" u="none" strike="noStrike" dirty="0">
                          <a:solidFill>
                            <a:schemeClr val="tx1"/>
                          </a:solidFill>
                          <a:effectLst/>
                        </a:rPr>
                        <a:t>2</a:t>
                      </a:r>
                      <a:r>
                        <a:rPr lang="en-GB" sz="1600" b="0" u="none" strike="noStrike" baseline="0" dirty="0">
                          <a:solidFill>
                            <a:schemeClr val="tx1"/>
                          </a:solidFill>
                          <a:effectLst/>
                        </a:rPr>
                        <a:t> MHz (Linear ToT readout)</a:t>
                      </a:r>
                      <a:br>
                        <a:rPr lang="en-GB" sz="1600" b="0" u="none" strike="noStrike" baseline="0" dirty="0">
                          <a:solidFill>
                            <a:schemeClr val="tx1"/>
                          </a:solidFill>
                          <a:effectLst/>
                        </a:rPr>
                      </a:br>
                      <a:r>
                        <a:rPr lang="en-GB" sz="1600" b="0" u="none" strike="noStrike" baseline="0" dirty="0">
                          <a:solidFill>
                            <a:schemeClr val="tx1"/>
                          </a:solidFill>
                          <a:effectLst/>
                        </a:rPr>
                        <a:t>&gt; 50 MHz (Non-linear ToT. Pulse-shape-dependent)</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345507131"/>
                  </a:ext>
                </a:extLst>
              </a:tr>
              <a:tr h="250327">
                <a:tc>
                  <a:txBody>
                    <a:bodyPr/>
                    <a:lstStyle/>
                    <a:p>
                      <a:pPr algn="l" fontAlgn="b"/>
                      <a:r>
                        <a:rPr lang="en-GB" sz="1600" b="1" u="none" strike="noStrike" dirty="0">
                          <a:effectLst/>
                        </a:rPr>
                        <a:t>Testing and Calibration</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GB" sz="1600" b="0" u="none" strike="noStrike" dirty="0">
                          <a:solidFill>
                            <a:schemeClr val="tx1"/>
                          </a:solidFill>
                          <a:effectLst/>
                        </a:rPr>
                        <a:t>Yes</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004414404"/>
                  </a:ext>
                </a:extLst>
              </a:tr>
              <a:tr h="250327">
                <a:tc>
                  <a:txBody>
                    <a:bodyPr/>
                    <a:lstStyle/>
                    <a:p>
                      <a:pPr algn="l" fontAlgn="b"/>
                      <a:r>
                        <a:rPr lang="en-GB" sz="1600" b="1" u="none" strike="noStrike" dirty="0">
                          <a:effectLst/>
                        </a:rPr>
                        <a:t>Interface</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algn="l" fontAlgn="b"/>
                      <a:r>
                        <a:rPr lang="en-GB" sz="1600" b="0" u="none" strike="noStrike" dirty="0">
                          <a:solidFill>
                            <a:schemeClr val="tx1"/>
                          </a:solidFill>
                          <a:effectLst/>
                        </a:rPr>
                        <a:t>I2C</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625236093"/>
                  </a:ext>
                </a:extLst>
              </a:tr>
              <a:tr h="496383">
                <a:tc>
                  <a:txBody>
                    <a:bodyPr/>
                    <a:lstStyle/>
                    <a:p>
                      <a:pPr algn="l" fontAlgn="b"/>
                      <a:r>
                        <a:rPr lang="en-GB" sz="1600" b="1" u="none" strike="noStrike" dirty="0">
                          <a:effectLst/>
                        </a:rPr>
                        <a:t>Output</a:t>
                      </a:r>
                      <a:endParaRPr lang="en-GB" sz="1600" b="1" i="0" u="none" strike="noStrike" dirty="0">
                        <a:solidFill>
                          <a:srgbClr val="000000"/>
                        </a:solidFill>
                        <a:effectLst/>
                        <a:latin typeface="Calibri" panose="020F0502020204030204" pitchFamily="34" charset="0"/>
                      </a:endParaRPr>
                    </a:p>
                  </a:txBody>
                  <a:tcPr marL="4763" marR="4763" marT="4763"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600" b="0" i="0" u="none" strike="noStrike" dirty="0">
                          <a:solidFill>
                            <a:schemeClr val="tx1"/>
                          </a:solidFill>
                          <a:effectLst/>
                        </a:rPr>
                        <a:t>Configurable</a:t>
                      </a:r>
                      <a:r>
                        <a:rPr lang="en-GB" sz="1600" b="0" u="none" strike="noStrike" baseline="0" dirty="0">
                          <a:solidFill>
                            <a:schemeClr val="tx1"/>
                          </a:solidFill>
                          <a:effectLst/>
                        </a:rPr>
                        <a:t> </a:t>
                      </a:r>
                      <a:r>
                        <a:rPr lang="en-GB" sz="1600" b="0" u="none" strike="noStrike" dirty="0">
                          <a:solidFill>
                            <a:schemeClr val="tx1"/>
                          </a:solidFill>
                          <a:effectLst/>
                        </a:rPr>
                        <a:t>Digital</a:t>
                      </a:r>
                      <a:r>
                        <a:rPr lang="en-GB" sz="1600" b="0" u="none" strike="noStrike" baseline="0" dirty="0">
                          <a:solidFill>
                            <a:schemeClr val="tx1"/>
                          </a:solidFill>
                          <a:effectLst/>
                        </a:rPr>
                        <a:t> (single-ended CMOS or differential SLVS) or Analog output (10 pF load).</a:t>
                      </a:r>
                      <a:endParaRPr lang="en-GB" sz="1600" b="0" i="0" u="none" strike="noStrike" dirty="0">
                        <a:solidFill>
                          <a:schemeClr val="tx1"/>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619922348"/>
                  </a:ext>
                </a:extLst>
              </a:tr>
            </a:tbl>
          </a:graphicData>
        </a:graphic>
      </p:graphicFrame>
      <p:sp>
        <p:nvSpPr>
          <p:cNvPr id="3" name="Marcador de fecha 2">
            <a:extLst>
              <a:ext uri="{FF2B5EF4-FFF2-40B4-BE49-F238E27FC236}">
                <a16:creationId xmlns:a16="http://schemas.microsoft.com/office/drawing/2014/main" id="{9AA79DE7-4FE5-4C4A-BF4C-DE8DA17ADABA}"/>
              </a:ext>
            </a:extLst>
          </p:cNvPr>
          <p:cNvSpPr>
            <a:spLocks noGrp="1"/>
          </p:cNvSpPr>
          <p:nvPr>
            <p:ph type="dt" sz="half" idx="10"/>
          </p:nvPr>
        </p:nvSpPr>
        <p:spPr/>
        <p:txBody>
          <a:bodyPr/>
          <a:lstStyle/>
          <a:p>
            <a:pPr>
              <a:defRPr/>
            </a:pPr>
            <a:fld id="{4950EED9-D08D-4807-9320-1F2988191DAA}" type="datetime3">
              <a:rPr lang="en-US" smtClean="0"/>
              <a:t>12 June 2023</a:t>
            </a:fld>
            <a:endParaRPr lang="en-US"/>
          </a:p>
        </p:txBody>
      </p:sp>
      <p:pic>
        <p:nvPicPr>
          <p:cNvPr id="9" name="Picture 7">
            <a:extLst>
              <a:ext uri="{FF2B5EF4-FFF2-40B4-BE49-F238E27FC236}">
                <a16:creationId xmlns:a16="http://schemas.microsoft.com/office/drawing/2014/main" id="{840D13AD-834D-4F52-9BED-453FBC43F469}"/>
              </a:ext>
            </a:extLst>
          </p:cNvPr>
          <p:cNvPicPr>
            <a:picLocks noChangeAspect="1"/>
          </p:cNvPicPr>
          <p:nvPr/>
        </p:nvPicPr>
        <p:blipFill rotWithShape="1">
          <a:blip r:embed="rId3"/>
          <a:srcRect l="58294" t="8507" r="3016" b="7382"/>
          <a:stretch/>
        </p:blipFill>
        <p:spPr>
          <a:xfrm>
            <a:off x="11280338" y="5494000"/>
            <a:ext cx="842140" cy="794926"/>
          </a:xfrm>
          <a:prstGeom prst="roundRect">
            <a:avLst>
              <a:gd name="adj" fmla="val 8594"/>
            </a:avLst>
          </a:prstGeom>
          <a:solidFill>
            <a:srgbClr val="FFFFFF">
              <a:shade val="85000"/>
            </a:srgbClr>
          </a:solidFill>
          <a:ln>
            <a:noFill/>
          </a:ln>
          <a:effectLst/>
        </p:spPr>
      </p:pic>
      <p:sp>
        <p:nvSpPr>
          <p:cNvPr id="5" name="Marcador de número de diapositiva 4">
            <a:extLst>
              <a:ext uri="{FF2B5EF4-FFF2-40B4-BE49-F238E27FC236}">
                <a16:creationId xmlns:a16="http://schemas.microsoft.com/office/drawing/2014/main" id="{6C5ABEC2-259C-47A9-99CA-B6FA404E6CFF}"/>
              </a:ext>
            </a:extLst>
          </p:cNvPr>
          <p:cNvSpPr>
            <a:spLocks noGrp="1"/>
          </p:cNvSpPr>
          <p:nvPr>
            <p:ph type="sldNum" sz="quarter" idx="12"/>
          </p:nvPr>
        </p:nvSpPr>
        <p:spPr/>
        <p:txBody>
          <a:bodyPr/>
          <a:lstStyle/>
          <a:p>
            <a:pPr>
              <a:defRPr/>
            </a:pPr>
            <a:fld id="{1178DAF2-2C4D-4961-ABA0-D37600ACF1D7}" type="slidenum">
              <a:rPr lang="en-GB" smtClean="0"/>
              <a:pPr>
                <a:defRPr/>
              </a:pPr>
              <a:t>38</a:t>
            </a:fld>
            <a:endParaRPr lang="en-GB"/>
          </a:p>
        </p:txBody>
      </p:sp>
      <p:sp>
        <p:nvSpPr>
          <p:cNvPr id="6" name="Title 1">
            <a:extLst>
              <a:ext uri="{FF2B5EF4-FFF2-40B4-BE49-F238E27FC236}">
                <a16:creationId xmlns:a16="http://schemas.microsoft.com/office/drawing/2014/main" id="{3F398B25-771F-5449-84E7-649AF2D0105B}"/>
              </a:ext>
            </a:extLst>
          </p:cNvPr>
          <p:cNvSpPr txBox="1">
            <a:spLocks/>
          </p:cNvSpPr>
          <p:nvPr/>
        </p:nvSpPr>
        <p:spPr bwMode="auto">
          <a:xfrm>
            <a:off x="0" y="11668"/>
            <a:ext cx="10744200" cy="8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a:lnSpc>
                <a:spcPct val="100000"/>
              </a:lnSpc>
              <a:buNone/>
            </a:pPr>
            <a:r>
              <a:rPr lang="en-GB" sz="3200" b="1" kern="0" dirty="0"/>
              <a:t>II. </a:t>
            </a:r>
            <a:r>
              <a:rPr lang="en-GB" sz="3200" b="1" kern="0" dirty="0" err="1"/>
              <a:t>FastIC</a:t>
            </a:r>
            <a:r>
              <a:rPr lang="en-GB" sz="3200" b="1" kern="0" dirty="0"/>
              <a:t>: Design Specifications</a:t>
            </a:r>
          </a:p>
        </p:txBody>
      </p:sp>
    </p:spTree>
    <p:extLst>
      <p:ext uri="{BB962C8B-B14F-4D97-AF65-F5344CB8AC3E}">
        <p14:creationId xmlns:p14="http://schemas.microsoft.com/office/powerpoint/2010/main" val="327887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5B65BD2D-02F1-4D82-B8DE-6B012AB55070}"/>
              </a:ext>
            </a:extLst>
          </p:cNvPr>
          <p:cNvSpPr>
            <a:spLocks noGrp="1"/>
          </p:cNvSpPr>
          <p:nvPr>
            <p:ph type="dt" sz="half" idx="10"/>
          </p:nvPr>
        </p:nvSpPr>
        <p:spPr/>
        <p:txBody>
          <a:bodyPr/>
          <a:lstStyle/>
          <a:p>
            <a:pPr>
              <a:defRPr/>
            </a:pPr>
            <a:fld id="{3129DC15-EFC3-47C8-A5A2-FCAE77800346}" type="datetime3">
              <a:rPr lang="en-US" smtClean="0"/>
              <a:t>12 June 2023</a:t>
            </a:fld>
            <a:endParaRPr lang="en-US"/>
          </a:p>
        </p:txBody>
      </p:sp>
      <p:sp>
        <p:nvSpPr>
          <p:cNvPr id="13" name="Marcador de contenido 12">
            <a:extLst>
              <a:ext uri="{FF2B5EF4-FFF2-40B4-BE49-F238E27FC236}">
                <a16:creationId xmlns:a16="http://schemas.microsoft.com/office/drawing/2014/main" id="{26F6A2BD-BE74-46C6-8B34-028E9A97EAF8}"/>
              </a:ext>
            </a:extLst>
          </p:cNvPr>
          <p:cNvSpPr>
            <a:spLocks noGrp="1"/>
          </p:cNvSpPr>
          <p:nvPr>
            <p:ph idx="1"/>
          </p:nvPr>
        </p:nvSpPr>
        <p:spPr>
          <a:xfrm>
            <a:off x="6202869" y="1064709"/>
            <a:ext cx="5872733" cy="2108849"/>
          </a:xfrm>
        </p:spPr>
        <p:txBody>
          <a:bodyPr/>
          <a:lstStyle/>
          <a:p>
            <a:r>
              <a:rPr lang="en-US" sz="2000" dirty="0"/>
              <a:t>Linearity error is </a:t>
            </a:r>
            <a:r>
              <a:rPr lang="en-US" sz="2000" b="1" dirty="0"/>
              <a:t>below 3%</a:t>
            </a:r>
            <a:endParaRPr lang="en-US" sz="2000" dirty="0"/>
          </a:p>
          <a:p>
            <a:pPr lvl="1"/>
            <a:r>
              <a:rPr lang="en-US" sz="1600" dirty="0"/>
              <a:t>Saturation is reached at 25 mA of input current.</a:t>
            </a:r>
          </a:p>
          <a:p>
            <a:pPr lvl="1"/>
            <a:r>
              <a:rPr lang="en-US" sz="1600" dirty="0"/>
              <a:t>Other operating modes (negative, differential and summation) behaves similarly with a low linearity error.</a:t>
            </a:r>
          </a:p>
        </p:txBody>
      </p:sp>
      <p:sp>
        <p:nvSpPr>
          <p:cNvPr id="10" name="Title 1">
            <a:extLst>
              <a:ext uri="{FF2B5EF4-FFF2-40B4-BE49-F238E27FC236}">
                <a16:creationId xmlns:a16="http://schemas.microsoft.com/office/drawing/2014/main" id="{277A60A8-73FB-4653-8BB0-34D876F17EA0}"/>
              </a:ext>
            </a:extLst>
          </p:cNvPr>
          <p:cNvSpPr txBox="1">
            <a:spLocks/>
          </p:cNvSpPr>
          <p:nvPr/>
        </p:nvSpPr>
        <p:spPr bwMode="auto">
          <a:xfrm>
            <a:off x="0" y="11668"/>
            <a:ext cx="10744200" cy="8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a:lnSpc>
                <a:spcPct val="100000"/>
              </a:lnSpc>
              <a:buNone/>
            </a:pPr>
            <a:r>
              <a:rPr lang="en-GB" sz="3200" b="1" kern="0" dirty="0"/>
              <a:t>II. </a:t>
            </a:r>
            <a:r>
              <a:rPr lang="en-GB" sz="3200" b="1" kern="0" dirty="0" err="1"/>
              <a:t>FastIC</a:t>
            </a:r>
            <a:r>
              <a:rPr lang="en-GB" sz="3200" b="1" kern="0" dirty="0"/>
              <a:t>: Linearity of the Energy measurement</a:t>
            </a:r>
          </a:p>
        </p:txBody>
      </p:sp>
      <p:sp>
        <p:nvSpPr>
          <p:cNvPr id="3" name="Marcador de número de diapositiva 2">
            <a:extLst>
              <a:ext uri="{FF2B5EF4-FFF2-40B4-BE49-F238E27FC236}">
                <a16:creationId xmlns:a16="http://schemas.microsoft.com/office/drawing/2014/main" id="{902BC732-0A6C-408B-8324-2D2344622B20}"/>
              </a:ext>
            </a:extLst>
          </p:cNvPr>
          <p:cNvSpPr>
            <a:spLocks noGrp="1"/>
          </p:cNvSpPr>
          <p:nvPr>
            <p:ph type="sldNum" sz="quarter" idx="12"/>
          </p:nvPr>
        </p:nvSpPr>
        <p:spPr/>
        <p:txBody>
          <a:bodyPr/>
          <a:lstStyle/>
          <a:p>
            <a:pPr>
              <a:defRPr/>
            </a:pPr>
            <a:fld id="{1178DAF2-2C4D-4961-ABA0-D37600ACF1D7}" type="slidenum">
              <a:rPr lang="en-GB" smtClean="0"/>
              <a:pPr>
                <a:defRPr/>
              </a:pPr>
              <a:t>39</a:t>
            </a:fld>
            <a:endParaRPr lang="en-GB"/>
          </a:p>
        </p:txBody>
      </p:sp>
      <p:sp>
        <p:nvSpPr>
          <p:cNvPr id="19" name="CuadroTexto 18">
            <a:extLst>
              <a:ext uri="{FF2B5EF4-FFF2-40B4-BE49-F238E27FC236}">
                <a16:creationId xmlns:a16="http://schemas.microsoft.com/office/drawing/2014/main" id="{81FF0A1F-B90E-4236-A57F-5D75FC751212}"/>
              </a:ext>
            </a:extLst>
          </p:cNvPr>
          <p:cNvSpPr txBox="1"/>
          <p:nvPr/>
        </p:nvSpPr>
        <p:spPr>
          <a:xfrm>
            <a:off x="1741372" y="6350225"/>
            <a:ext cx="7397864" cy="424732"/>
          </a:xfrm>
          <a:prstGeom prst="rect">
            <a:avLst/>
          </a:prstGeom>
        </p:spPr>
        <p:txBody>
          <a:bodyPr wrap="square">
            <a:spAutoFit/>
          </a:bodyPr>
          <a:lstStyle>
            <a:defPPr>
              <a:defRPr lang="en-GB"/>
            </a:defPPr>
            <a:lvl1pPr>
              <a:buNone/>
              <a:defRPr sz="1100">
                <a:solidFill>
                  <a:srgbClr val="006F52"/>
                </a:solidFill>
                <a:latin typeface="+mn-lt"/>
              </a:defRPr>
            </a:lvl1pPr>
          </a:lstStyle>
          <a:p>
            <a:r>
              <a:rPr lang="es-ES" dirty="0"/>
              <a:t>[1]: </a:t>
            </a:r>
            <a:r>
              <a:rPr lang="es-ES" dirty="0" err="1"/>
              <a:t>Sanchez</a:t>
            </a:r>
            <a:r>
              <a:rPr lang="es-ES" dirty="0"/>
              <a:t>, D., Gomez, S., et. al. HRFlexToT: A High Dynamic </a:t>
            </a:r>
            <a:r>
              <a:rPr lang="es-ES" dirty="0" err="1"/>
              <a:t>Range</a:t>
            </a:r>
            <a:r>
              <a:rPr lang="es-ES" dirty="0"/>
              <a:t> ASIC </a:t>
            </a:r>
            <a:r>
              <a:rPr lang="es-ES" dirty="0" err="1"/>
              <a:t>for</a:t>
            </a:r>
            <a:r>
              <a:rPr lang="es-ES" dirty="0"/>
              <a:t> Time-</a:t>
            </a:r>
            <a:r>
              <a:rPr lang="es-ES" dirty="0" err="1"/>
              <a:t>of</a:t>
            </a:r>
            <a:r>
              <a:rPr lang="es-ES" dirty="0"/>
              <a:t>-Flight </a:t>
            </a:r>
            <a:r>
              <a:rPr lang="es-ES" dirty="0" err="1"/>
              <a:t>Positron</a:t>
            </a:r>
            <a:r>
              <a:rPr lang="es-ES" dirty="0"/>
              <a:t> </a:t>
            </a:r>
            <a:r>
              <a:rPr lang="es-ES" dirty="0" err="1"/>
              <a:t>Emission</a:t>
            </a:r>
            <a:r>
              <a:rPr lang="es-ES" dirty="0"/>
              <a:t> </a:t>
            </a:r>
            <a:r>
              <a:rPr lang="es-ES" dirty="0" err="1"/>
              <a:t>Tomography</a:t>
            </a:r>
            <a:r>
              <a:rPr lang="es-ES" dirty="0"/>
              <a:t>, 2021, IEEE TRPMS, </a:t>
            </a:r>
            <a:r>
              <a:rPr lang="en-US" dirty="0">
                <a:hlinkClick r:id="rId3">
                  <a:extLst>
                    <a:ext uri="{A12FA001-AC4F-418D-AE19-62706E023703}">
                      <ahyp:hlinkClr xmlns:ahyp="http://schemas.microsoft.com/office/drawing/2018/hyperlinkcolor" val="tx"/>
                    </a:ext>
                  </a:extLst>
                </a:hlinkClick>
              </a:rPr>
              <a:t>https://doi.org/</a:t>
            </a:r>
            <a:r>
              <a:rPr lang="es-ES" dirty="0">
                <a:hlinkClick r:id="rId3">
                  <a:extLst>
                    <a:ext uri="{A12FA001-AC4F-418D-AE19-62706E023703}">
                      <ahyp:hlinkClr xmlns:ahyp="http://schemas.microsoft.com/office/drawing/2018/hyperlinkcolor" val="tx"/>
                    </a:ext>
                  </a:extLst>
                </a:hlinkClick>
              </a:rPr>
              <a:t>10.1109/TRPMS.2021.3066426</a:t>
            </a:r>
            <a:endParaRPr lang="es-ES" dirty="0"/>
          </a:p>
        </p:txBody>
      </p:sp>
      <p:graphicFrame>
        <p:nvGraphicFramePr>
          <p:cNvPr id="21" name="Gráfico 20">
            <a:extLst>
              <a:ext uri="{FF2B5EF4-FFF2-40B4-BE49-F238E27FC236}">
                <a16:creationId xmlns:a16="http://schemas.microsoft.com/office/drawing/2014/main" id="{227A2017-F05D-409F-9A8F-50D718FBD4D2}"/>
              </a:ext>
            </a:extLst>
          </p:cNvPr>
          <p:cNvGraphicFramePr>
            <a:graphicFrameLocks/>
          </p:cNvGraphicFramePr>
          <p:nvPr/>
        </p:nvGraphicFramePr>
        <p:xfrm>
          <a:off x="6629527" y="2422116"/>
          <a:ext cx="5047622" cy="2524653"/>
        </p:xfrm>
        <a:graphic>
          <a:graphicData uri="http://schemas.openxmlformats.org/drawingml/2006/chart">
            <c:chart xmlns:c="http://schemas.openxmlformats.org/drawingml/2006/chart" xmlns:r="http://schemas.openxmlformats.org/officeDocument/2006/relationships" r:id="rId4"/>
          </a:graphicData>
        </a:graphic>
      </p:graphicFrame>
      <p:sp>
        <p:nvSpPr>
          <p:cNvPr id="15" name="Marcador de contenido 4">
            <a:extLst>
              <a:ext uri="{FF2B5EF4-FFF2-40B4-BE49-F238E27FC236}">
                <a16:creationId xmlns:a16="http://schemas.microsoft.com/office/drawing/2014/main" id="{36DB5188-73C1-4A95-811B-0573183ED55F}"/>
              </a:ext>
            </a:extLst>
          </p:cNvPr>
          <p:cNvSpPr txBox="1">
            <a:spLocks/>
          </p:cNvSpPr>
          <p:nvPr/>
        </p:nvSpPr>
        <p:spPr bwMode="auto">
          <a:xfrm>
            <a:off x="0" y="1089248"/>
            <a:ext cx="6096000" cy="73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a:lnSpc>
                <a:spcPct val="100000"/>
              </a:lnSpc>
            </a:pPr>
            <a:r>
              <a:rPr lang="en-US" sz="2000" kern="0" dirty="0"/>
              <a:t>FastIC</a:t>
            </a:r>
            <a:r>
              <a:rPr lang="en-US" sz="2000" b="0" kern="0" dirty="0"/>
              <a:t> provides a measurement of the </a:t>
            </a:r>
            <a:r>
              <a:rPr lang="en-US" sz="2000" kern="0" dirty="0"/>
              <a:t>time</a:t>
            </a:r>
            <a:r>
              <a:rPr lang="en-US" sz="2000" b="0" kern="0" dirty="0"/>
              <a:t> and </a:t>
            </a:r>
            <a:r>
              <a:rPr lang="en-US" sz="2000" kern="0" dirty="0"/>
              <a:t>energy</a:t>
            </a:r>
            <a:r>
              <a:rPr lang="en-US" sz="2000" b="0" kern="0" dirty="0"/>
              <a:t> per channel in two consecutive pulses</a:t>
            </a:r>
          </a:p>
          <a:p>
            <a:pPr lvl="1">
              <a:lnSpc>
                <a:spcPct val="100000"/>
              </a:lnSpc>
            </a:pPr>
            <a:r>
              <a:rPr lang="en-US" sz="1600" b="0" kern="0" dirty="0"/>
              <a:t>Based on </a:t>
            </a:r>
            <a:r>
              <a:rPr lang="en-US" sz="1600" b="0" kern="0" dirty="0" err="1"/>
              <a:t>HRFlexToT</a:t>
            </a:r>
            <a:r>
              <a:rPr lang="en-US" sz="1600" b="0" kern="0" dirty="0"/>
              <a:t> ASIC [1]</a:t>
            </a:r>
          </a:p>
          <a:p>
            <a:pPr lvl="1">
              <a:lnSpc>
                <a:spcPct val="100000"/>
              </a:lnSpc>
            </a:pPr>
            <a:r>
              <a:rPr lang="en-US" sz="1600" b="0" kern="0" dirty="0"/>
              <a:t>Linear energy by pulse width encoding</a:t>
            </a:r>
          </a:p>
          <a:p>
            <a:pPr lvl="2">
              <a:lnSpc>
                <a:spcPct val="100000"/>
              </a:lnSpc>
            </a:pPr>
            <a:r>
              <a:rPr lang="en-US" sz="1200" b="0" kern="0" dirty="0"/>
              <a:t>“Wilkinson ADC-like” conversion</a:t>
            </a:r>
          </a:p>
          <a:p>
            <a:pPr lvl="2">
              <a:lnSpc>
                <a:spcPct val="100000"/>
              </a:lnSpc>
            </a:pPr>
            <a:r>
              <a:rPr lang="en-US" sz="1200" b="0" kern="0" dirty="0"/>
              <a:t>Controlled by on-chip state machine</a:t>
            </a:r>
          </a:p>
        </p:txBody>
      </p:sp>
      <p:pic>
        <p:nvPicPr>
          <p:cNvPr id="2" name="Imagen 1">
            <a:extLst>
              <a:ext uri="{FF2B5EF4-FFF2-40B4-BE49-F238E27FC236}">
                <a16:creationId xmlns:a16="http://schemas.microsoft.com/office/drawing/2014/main" id="{E268B84A-C14E-4818-AA60-3728CA0FC5B3}"/>
              </a:ext>
            </a:extLst>
          </p:cNvPr>
          <p:cNvPicPr>
            <a:picLocks noChangeAspect="1"/>
          </p:cNvPicPr>
          <p:nvPr/>
        </p:nvPicPr>
        <p:blipFill>
          <a:blip r:embed="rId5"/>
          <a:stretch>
            <a:fillRect/>
          </a:stretch>
        </p:blipFill>
        <p:spPr>
          <a:xfrm>
            <a:off x="533524" y="3032988"/>
            <a:ext cx="5028951" cy="3254027"/>
          </a:xfrm>
          <a:prstGeom prst="rect">
            <a:avLst/>
          </a:prstGeom>
        </p:spPr>
      </p:pic>
      <p:sp>
        <p:nvSpPr>
          <p:cNvPr id="16" name="CuadroTexto 15">
            <a:extLst>
              <a:ext uri="{FF2B5EF4-FFF2-40B4-BE49-F238E27FC236}">
                <a16:creationId xmlns:a16="http://schemas.microsoft.com/office/drawing/2014/main" id="{6DD22983-B83A-45B9-84E5-30861B40DE0D}"/>
              </a:ext>
            </a:extLst>
          </p:cNvPr>
          <p:cNvSpPr txBox="1"/>
          <p:nvPr/>
        </p:nvSpPr>
        <p:spPr>
          <a:xfrm>
            <a:off x="5295481" y="5111424"/>
            <a:ext cx="6896519" cy="1238801"/>
          </a:xfrm>
          <a:prstGeom prst="rect">
            <a:avLst/>
          </a:prstGeom>
          <a:noFill/>
        </p:spPr>
        <p:txBody>
          <a:bodyPr wrap="square">
            <a:spAutoFit/>
          </a:bodyPr>
          <a:lstStyle/>
          <a:p>
            <a:pPr marL="742950" lvl="1" indent="-285750">
              <a:spcBef>
                <a:spcPts val="300"/>
              </a:spcBef>
              <a:buFont typeface="Arial" panose="020B0604020202020204" pitchFamily="34" charset="0"/>
              <a:buChar char="•"/>
              <a:defRPr/>
            </a:pPr>
            <a:r>
              <a:rPr lang="en-GB" sz="2000" kern="0" dirty="0">
                <a:solidFill>
                  <a:schemeClr val="accent2">
                    <a:lumMod val="75000"/>
                  </a:schemeClr>
                </a:solidFill>
                <a:latin typeface="+mn-lt"/>
              </a:rPr>
              <a:t>This makes </a:t>
            </a:r>
            <a:r>
              <a:rPr lang="en-GB" sz="2000" kern="0" dirty="0" err="1">
                <a:solidFill>
                  <a:schemeClr val="accent2">
                    <a:lumMod val="75000"/>
                  </a:schemeClr>
                </a:solidFill>
                <a:latin typeface="+mn-lt"/>
              </a:rPr>
              <a:t>FastIC</a:t>
            </a:r>
            <a:r>
              <a:rPr lang="en-GB" sz="2000" kern="0" dirty="0">
                <a:solidFill>
                  <a:schemeClr val="accent2">
                    <a:lumMod val="75000"/>
                  </a:schemeClr>
                </a:solidFill>
                <a:latin typeface="+mn-lt"/>
              </a:rPr>
              <a:t> suitable to different detectors: LYSO/LSO, BGO, Cherenkov, Monolithic, etc</a:t>
            </a:r>
          </a:p>
          <a:p>
            <a:pPr marL="742950" lvl="1" indent="-285750">
              <a:spcBef>
                <a:spcPts val="300"/>
              </a:spcBef>
              <a:buFont typeface="Arial" panose="020B0604020202020204" pitchFamily="34" charset="0"/>
              <a:buChar char="•"/>
              <a:defRPr/>
            </a:pPr>
            <a:r>
              <a:rPr lang="en-GB" sz="2000" b="0" kern="0" dirty="0">
                <a:solidFill>
                  <a:schemeClr val="accent2">
                    <a:lumMod val="75000"/>
                  </a:schemeClr>
                </a:solidFill>
                <a:latin typeface="+mn-lt"/>
              </a:rPr>
              <a:t>Different trigger modes, including cluster trigger for monolithic</a:t>
            </a:r>
          </a:p>
        </p:txBody>
      </p:sp>
      <p:pic>
        <p:nvPicPr>
          <p:cNvPr id="6" name="Picture 7">
            <a:extLst>
              <a:ext uri="{FF2B5EF4-FFF2-40B4-BE49-F238E27FC236}">
                <a16:creationId xmlns:a16="http://schemas.microsoft.com/office/drawing/2014/main" id="{6647D82D-8157-3B53-A314-E28AD2187C76}"/>
              </a:ext>
            </a:extLst>
          </p:cNvPr>
          <p:cNvPicPr>
            <a:picLocks noChangeAspect="1"/>
          </p:cNvPicPr>
          <p:nvPr/>
        </p:nvPicPr>
        <p:blipFill rotWithShape="1">
          <a:blip r:embed="rId6"/>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2913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err="1"/>
              <a:t>Outline</a:t>
            </a:r>
            <a:endParaRPr lang="es-ES" b="1" dirty="0"/>
          </a:p>
        </p:txBody>
      </p:sp>
      <p:sp>
        <p:nvSpPr>
          <p:cNvPr id="3" name="Marcador de contenido 2">
            <a:extLst>
              <a:ext uri="{FF2B5EF4-FFF2-40B4-BE49-F238E27FC236}">
                <a16:creationId xmlns:a16="http://schemas.microsoft.com/office/drawing/2014/main" id="{BFA97B78-D1EC-A6FB-9851-C935EA042B18}"/>
              </a:ext>
            </a:extLst>
          </p:cNvPr>
          <p:cNvSpPr>
            <a:spLocks noGrp="1"/>
          </p:cNvSpPr>
          <p:nvPr>
            <p:ph idx="1"/>
          </p:nvPr>
        </p:nvSpPr>
        <p:spPr>
          <a:xfrm>
            <a:off x="1371602" y="2074126"/>
            <a:ext cx="9947882" cy="4348975"/>
          </a:xfrm>
        </p:spPr>
        <p:txBody>
          <a:bodyPr/>
          <a:lstStyle/>
          <a:p>
            <a:pPr marL="571500" indent="-571500">
              <a:spcAft>
                <a:spcPts val="900"/>
              </a:spcAft>
              <a:buFont typeface="+mj-lt"/>
              <a:buAutoNum type="romanUcPeriod"/>
            </a:pPr>
            <a:r>
              <a:rPr lang="en-GB" dirty="0"/>
              <a:t>Introduction</a:t>
            </a:r>
          </a:p>
          <a:p>
            <a:pPr marL="571500" indent="-571500">
              <a:spcAft>
                <a:spcPts val="900"/>
              </a:spcAft>
              <a:buFont typeface="+mj-lt"/>
              <a:buAutoNum type="romanUcPeriod"/>
            </a:pPr>
            <a:r>
              <a:rPr lang="en-GB" b="1" dirty="0" err="1"/>
              <a:t>FastIC</a:t>
            </a:r>
            <a:r>
              <a:rPr lang="en-GB" b="1" dirty="0"/>
              <a:t> (2020)</a:t>
            </a:r>
          </a:p>
          <a:p>
            <a:pPr marL="571500" indent="-571500">
              <a:spcAft>
                <a:spcPts val="900"/>
              </a:spcAft>
              <a:buFont typeface="+mj-lt"/>
              <a:buAutoNum type="romanUcPeriod"/>
            </a:pPr>
            <a:r>
              <a:rPr lang="en-GB" dirty="0" err="1"/>
              <a:t>FastIC</a:t>
            </a:r>
            <a:r>
              <a:rPr lang="en-GB" dirty="0"/>
              <a:t>+ (2023)</a:t>
            </a:r>
          </a:p>
          <a:p>
            <a:pPr marL="571500" indent="-571500">
              <a:spcAft>
                <a:spcPts val="900"/>
              </a:spcAft>
              <a:buFont typeface="+mj-lt"/>
              <a:buAutoNum type="romanUcPeriod"/>
            </a:pPr>
            <a:r>
              <a:rPr lang="en-GB" dirty="0"/>
              <a:t>Summary</a:t>
            </a:r>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4</a:t>
            </a:fld>
            <a:endParaRPr lang="en-GB"/>
          </a:p>
        </p:txBody>
      </p:sp>
      <p:pic>
        <p:nvPicPr>
          <p:cNvPr id="6" name="Picture 7">
            <a:extLst>
              <a:ext uri="{FF2B5EF4-FFF2-40B4-BE49-F238E27FC236}">
                <a16:creationId xmlns:a16="http://schemas.microsoft.com/office/drawing/2014/main" id="{58B12044-80C8-D78E-378B-A9491F0109E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94432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B5F9FD18-CCE7-4AEE-B280-0221597E2AD6}"/>
              </a:ext>
            </a:extLst>
          </p:cNvPr>
          <p:cNvSpPr>
            <a:spLocks noGrp="1"/>
          </p:cNvSpPr>
          <p:nvPr>
            <p:ph type="dt" sz="half" idx="10"/>
          </p:nvPr>
        </p:nvSpPr>
        <p:spPr/>
        <p:txBody>
          <a:bodyPr/>
          <a:lstStyle/>
          <a:p>
            <a:pPr>
              <a:defRPr/>
            </a:pPr>
            <a:fld id="{B2A45797-5F34-403F-9E83-4E7DEE82EDCC}" type="datetime3">
              <a:rPr lang="en-US" smtClean="0"/>
              <a:t>12 June 2023</a:t>
            </a:fld>
            <a:endParaRPr lang="en-US" dirty="0"/>
          </a:p>
        </p:txBody>
      </p:sp>
      <p:sp>
        <p:nvSpPr>
          <p:cNvPr id="6" name="Marcador de número de diapositiva 5">
            <a:extLst>
              <a:ext uri="{FF2B5EF4-FFF2-40B4-BE49-F238E27FC236}">
                <a16:creationId xmlns:a16="http://schemas.microsoft.com/office/drawing/2014/main" id="{EFD5F1A1-4901-4115-B032-EB40592DC1E6}"/>
              </a:ext>
            </a:extLst>
          </p:cNvPr>
          <p:cNvSpPr>
            <a:spLocks noGrp="1"/>
          </p:cNvSpPr>
          <p:nvPr>
            <p:ph type="sldNum" sz="quarter" idx="12"/>
          </p:nvPr>
        </p:nvSpPr>
        <p:spPr/>
        <p:txBody>
          <a:bodyPr/>
          <a:lstStyle/>
          <a:p>
            <a:pPr>
              <a:defRPr/>
            </a:pPr>
            <a:fld id="{1178DAF2-2C4D-4961-ABA0-D37600ACF1D7}" type="slidenum">
              <a:rPr lang="en-GB" smtClean="0"/>
              <a:pPr>
                <a:defRPr/>
              </a:pPr>
              <a:t>40</a:t>
            </a:fld>
            <a:endParaRPr lang="en-GB"/>
          </a:p>
        </p:txBody>
      </p:sp>
      <p:sp>
        <p:nvSpPr>
          <p:cNvPr id="12" name="CuadroTexto 283">
            <a:extLst>
              <a:ext uri="{FF2B5EF4-FFF2-40B4-BE49-F238E27FC236}">
                <a16:creationId xmlns:a16="http://schemas.microsoft.com/office/drawing/2014/main" id="{8203625D-2AA8-A4E5-D8FF-DE76723342A0}"/>
              </a:ext>
            </a:extLst>
          </p:cNvPr>
          <p:cNvSpPr txBox="1"/>
          <p:nvPr/>
        </p:nvSpPr>
        <p:spPr>
          <a:xfrm>
            <a:off x="7536160" y="1340768"/>
            <a:ext cx="2880320" cy="2893100"/>
          </a:xfrm>
          <a:prstGeom prst="rect">
            <a:avLst/>
          </a:prstGeom>
          <a:noFill/>
        </p:spPr>
        <p:txBody>
          <a:bodyPr wrap="square" rtlCol="0">
            <a:spAutoFit/>
          </a:bodyPr>
          <a:lstStyle/>
          <a:p>
            <a:pPr>
              <a:buNone/>
            </a:pPr>
            <a:r>
              <a:rPr lang="es-ES" sz="1400" noProof="1">
                <a:solidFill>
                  <a:schemeClr val="tx1"/>
                </a:solidFill>
              </a:rPr>
              <a:t>Die Size:</a:t>
            </a:r>
          </a:p>
          <a:p>
            <a:pPr>
              <a:buNone/>
            </a:pPr>
            <a:r>
              <a:rPr lang="es-ES" sz="1400" b="0" noProof="1">
                <a:solidFill>
                  <a:schemeClr val="tx1"/>
                </a:solidFill>
              </a:rPr>
              <a:t>   - X: 2920 um</a:t>
            </a:r>
          </a:p>
          <a:p>
            <a:pPr>
              <a:buNone/>
            </a:pPr>
            <a:r>
              <a:rPr lang="es-ES" sz="1400" b="0" noProof="1">
                <a:solidFill>
                  <a:schemeClr val="tx1"/>
                </a:solidFill>
              </a:rPr>
              <a:t>   - Y: 2890 um</a:t>
            </a:r>
          </a:p>
          <a:p>
            <a:pPr>
              <a:buNone/>
            </a:pPr>
            <a:endParaRPr lang="es-ES" sz="1400" b="0" noProof="1">
              <a:solidFill>
                <a:schemeClr val="tx1"/>
              </a:solidFill>
            </a:endParaRPr>
          </a:p>
          <a:p>
            <a:pPr>
              <a:buNone/>
            </a:pPr>
            <a:r>
              <a:rPr lang="es-ES" sz="1400" noProof="1">
                <a:solidFill>
                  <a:schemeClr val="tx1"/>
                </a:solidFill>
              </a:rPr>
              <a:t>Pad Pitch: </a:t>
            </a:r>
            <a:r>
              <a:rPr lang="es-ES" sz="1400" b="0" noProof="1">
                <a:solidFill>
                  <a:schemeClr val="tx1"/>
                </a:solidFill>
              </a:rPr>
              <a:t>100 um</a:t>
            </a:r>
          </a:p>
          <a:p>
            <a:pPr>
              <a:buNone/>
            </a:pPr>
            <a:endParaRPr lang="es-ES" sz="1400" b="0" noProof="1">
              <a:solidFill>
                <a:schemeClr val="tx1"/>
              </a:solidFill>
            </a:endParaRPr>
          </a:p>
          <a:p>
            <a:pPr>
              <a:buNone/>
            </a:pPr>
            <a:r>
              <a:rPr lang="es-ES" sz="1400" noProof="1">
                <a:solidFill>
                  <a:schemeClr val="tx1"/>
                </a:solidFill>
              </a:rPr>
              <a:t>New Pads (10):</a:t>
            </a:r>
          </a:p>
          <a:p>
            <a:pPr marL="342900" indent="-342900">
              <a:buFont typeface="+mj-lt"/>
              <a:buAutoNum type="arabicParenR"/>
            </a:pPr>
            <a:r>
              <a:rPr lang="es-ES" sz="1400" b="0" noProof="1">
                <a:solidFill>
                  <a:schemeClr val="tx1"/>
                </a:solidFill>
              </a:rPr>
              <a:t>SYNC_RST</a:t>
            </a:r>
          </a:p>
          <a:p>
            <a:pPr marL="342900" indent="-342900">
              <a:buFont typeface="+mj-lt"/>
              <a:buAutoNum type="arabicParenR"/>
            </a:pPr>
            <a:r>
              <a:rPr lang="es-ES" sz="1400" b="0" noProof="1">
                <a:solidFill>
                  <a:schemeClr val="tx1"/>
                </a:solidFill>
              </a:rPr>
              <a:t>GND</a:t>
            </a:r>
          </a:p>
          <a:p>
            <a:pPr marL="342900" indent="-342900">
              <a:buFont typeface="+mj-lt"/>
              <a:buAutoNum type="arabicParenR"/>
            </a:pPr>
            <a:r>
              <a:rPr lang="es-ES" sz="1400" b="0" noProof="1">
                <a:solidFill>
                  <a:schemeClr val="tx1"/>
                </a:solidFill>
              </a:rPr>
              <a:t>XVDD/XGND</a:t>
            </a:r>
          </a:p>
          <a:p>
            <a:pPr marL="342900" indent="-342900">
              <a:buFont typeface="+mj-lt"/>
              <a:buAutoNum type="arabicParenR"/>
            </a:pPr>
            <a:r>
              <a:rPr lang="es-ES" sz="1400" b="0" noProof="1">
                <a:solidFill>
                  <a:schemeClr val="tx1"/>
                </a:solidFill>
              </a:rPr>
              <a:t>TDCOUT_P / TDCOUT_N</a:t>
            </a:r>
          </a:p>
          <a:p>
            <a:pPr>
              <a:buNone/>
            </a:pPr>
            <a:endParaRPr lang="es-ES" sz="1400" b="0" noProof="1">
              <a:solidFill>
                <a:schemeClr val="tx1"/>
              </a:solidFill>
            </a:endParaRPr>
          </a:p>
        </p:txBody>
      </p:sp>
      <p:pic>
        <p:nvPicPr>
          <p:cNvPr id="5" name="Picture 4">
            <a:extLst>
              <a:ext uri="{FF2B5EF4-FFF2-40B4-BE49-F238E27FC236}">
                <a16:creationId xmlns:a16="http://schemas.microsoft.com/office/drawing/2014/main" id="{6C8CCC00-72B2-6445-CDD4-AF115CD71883}"/>
              </a:ext>
            </a:extLst>
          </p:cNvPr>
          <p:cNvPicPr>
            <a:picLocks noChangeAspect="1"/>
          </p:cNvPicPr>
          <p:nvPr/>
        </p:nvPicPr>
        <p:blipFill>
          <a:blip r:embed="rId2"/>
          <a:stretch>
            <a:fillRect/>
          </a:stretch>
        </p:blipFill>
        <p:spPr>
          <a:xfrm>
            <a:off x="1775520" y="1124744"/>
            <a:ext cx="5400000" cy="5256584"/>
          </a:xfrm>
          <a:prstGeom prst="rect">
            <a:avLst/>
          </a:prstGeom>
        </p:spPr>
      </p:pic>
      <p:sp>
        <p:nvSpPr>
          <p:cNvPr id="7" name="CuadroTexto 283">
            <a:extLst>
              <a:ext uri="{FF2B5EF4-FFF2-40B4-BE49-F238E27FC236}">
                <a16:creationId xmlns:a16="http://schemas.microsoft.com/office/drawing/2014/main" id="{59696E7A-6806-2AF5-4E65-8F96F9BA5C46}"/>
              </a:ext>
            </a:extLst>
          </p:cNvPr>
          <p:cNvSpPr txBox="1"/>
          <p:nvPr/>
        </p:nvSpPr>
        <p:spPr>
          <a:xfrm rot="16200000">
            <a:off x="4130606" y="5236041"/>
            <a:ext cx="420168" cy="287132"/>
          </a:xfrm>
          <a:prstGeom prst="rect">
            <a:avLst/>
          </a:prstGeom>
          <a:noFill/>
        </p:spPr>
        <p:txBody>
          <a:bodyPr wrap="square" rtlCol="0">
            <a:spAutoFit/>
          </a:bodyPr>
          <a:lstStyle/>
          <a:p>
            <a:pPr>
              <a:buNone/>
            </a:pPr>
            <a:r>
              <a:rPr lang="es-ES" sz="1400" noProof="1">
                <a:solidFill>
                  <a:schemeClr val="tx1"/>
                </a:solidFill>
                <a:highlight>
                  <a:srgbClr val="FFFFCC"/>
                </a:highlight>
              </a:rPr>
              <a:t>(1)</a:t>
            </a:r>
          </a:p>
        </p:txBody>
      </p:sp>
      <p:sp>
        <p:nvSpPr>
          <p:cNvPr id="9" name="CuadroTexto 283">
            <a:extLst>
              <a:ext uri="{FF2B5EF4-FFF2-40B4-BE49-F238E27FC236}">
                <a16:creationId xmlns:a16="http://schemas.microsoft.com/office/drawing/2014/main" id="{44944691-BC47-AF6D-AE1E-CE34EFA1C3D9}"/>
              </a:ext>
            </a:extLst>
          </p:cNvPr>
          <p:cNvSpPr txBox="1"/>
          <p:nvPr/>
        </p:nvSpPr>
        <p:spPr>
          <a:xfrm rot="16200000">
            <a:off x="4271710" y="1744467"/>
            <a:ext cx="420168" cy="287132"/>
          </a:xfrm>
          <a:prstGeom prst="rect">
            <a:avLst/>
          </a:prstGeom>
          <a:noFill/>
        </p:spPr>
        <p:txBody>
          <a:bodyPr wrap="square" rtlCol="0">
            <a:spAutoFit/>
          </a:bodyPr>
          <a:lstStyle/>
          <a:p>
            <a:pPr>
              <a:buNone/>
            </a:pPr>
            <a:r>
              <a:rPr lang="es-ES" sz="1400" noProof="1">
                <a:solidFill>
                  <a:schemeClr val="tx1"/>
                </a:solidFill>
                <a:highlight>
                  <a:srgbClr val="FFFFCC"/>
                </a:highlight>
              </a:rPr>
              <a:t>(2)</a:t>
            </a:r>
          </a:p>
        </p:txBody>
      </p:sp>
      <p:sp>
        <p:nvSpPr>
          <p:cNvPr id="11" name="CuadroTexto 283">
            <a:extLst>
              <a:ext uri="{FF2B5EF4-FFF2-40B4-BE49-F238E27FC236}">
                <a16:creationId xmlns:a16="http://schemas.microsoft.com/office/drawing/2014/main" id="{24BB7649-1870-A999-1C45-984E90674144}"/>
              </a:ext>
            </a:extLst>
          </p:cNvPr>
          <p:cNvSpPr txBox="1"/>
          <p:nvPr/>
        </p:nvSpPr>
        <p:spPr>
          <a:xfrm>
            <a:off x="2321104" y="1916832"/>
            <a:ext cx="420168" cy="287132"/>
          </a:xfrm>
          <a:prstGeom prst="rect">
            <a:avLst/>
          </a:prstGeom>
          <a:noFill/>
        </p:spPr>
        <p:txBody>
          <a:bodyPr wrap="square" rtlCol="0">
            <a:spAutoFit/>
          </a:bodyPr>
          <a:lstStyle/>
          <a:p>
            <a:pPr>
              <a:buNone/>
            </a:pPr>
            <a:r>
              <a:rPr lang="es-ES" sz="1400" noProof="1">
                <a:solidFill>
                  <a:schemeClr val="tx1"/>
                </a:solidFill>
                <a:highlight>
                  <a:srgbClr val="FFFFCC"/>
                </a:highlight>
              </a:rPr>
              <a:t>(2)</a:t>
            </a:r>
          </a:p>
        </p:txBody>
      </p:sp>
      <p:sp>
        <p:nvSpPr>
          <p:cNvPr id="13" name="CuadroTexto 283">
            <a:extLst>
              <a:ext uri="{FF2B5EF4-FFF2-40B4-BE49-F238E27FC236}">
                <a16:creationId xmlns:a16="http://schemas.microsoft.com/office/drawing/2014/main" id="{C57D7D80-7377-37AC-C8DD-456D2889C118}"/>
              </a:ext>
            </a:extLst>
          </p:cNvPr>
          <p:cNvSpPr txBox="1"/>
          <p:nvPr/>
        </p:nvSpPr>
        <p:spPr>
          <a:xfrm>
            <a:off x="2351584" y="3112288"/>
            <a:ext cx="420168" cy="286232"/>
          </a:xfrm>
          <a:prstGeom prst="rect">
            <a:avLst/>
          </a:prstGeom>
          <a:noFill/>
        </p:spPr>
        <p:txBody>
          <a:bodyPr wrap="square" rtlCol="0">
            <a:spAutoFit/>
          </a:bodyPr>
          <a:lstStyle/>
          <a:p>
            <a:pPr>
              <a:buNone/>
            </a:pPr>
            <a:r>
              <a:rPr lang="es-ES" sz="1400" noProof="1">
                <a:solidFill>
                  <a:schemeClr val="tx1"/>
                </a:solidFill>
                <a:highlight>
                  <a:srgbClr val="FFFFCC"/>
                </a:highlight>
              </a:rPr>
              <a:t>(2)</a:t>
            </a:r>
          </a:p>
        </p:txBody>
      </p:sp>
      <p:sp>
        <p:nvSpPr>
          <p:cNvPr id="14" name="CuadroTexto 283">
            <a:extLst>
              <a:ext uri="{FF2B5EF4-FFF2-40B4-BE49-F238E27FC236}">
                <a16:creationId xmlns:a16="http://schemas.microsoft.com/office/drawing/2014/main" id="{90404F0C-51CF-A22A-585B-C1293BBD5961}"/>
              </a:ext>
            </a:extLst>
          </p:cNvPr>
          <p:cNvSpPr txBox="1"/>
          <p:nvPr/>
        </p:nvSpPr>
        <p:spPr>
          <a:xfrm rot="16200000">
            <a:off x="5742350" y="5451614"/>
            <a:ext cx="420168" cy="287132"/>
          </a:xfrm>
          <a:prstGeom prst="rect">
            <a:avLst/>
          </a:prstGeom>
          <a:noFill/>
        </p:spPr>
        <p:txBody>
          <a:bodyPr wrap="square" rtlCol="0">
            <a:spAutoFit/>
          </a:bodyPr>
          <a:lstStyle/>
          <a:p>
            <a:pPr>
              <a:buNone/>
            </a:pPr>
            <a:r>
              <a:rPr lang="es-ES" sz="1400" noProof="1">
                <a:solidFill>
                  <a:schemeClr val="tx1"/>
                </a:solidFill>
                <a:highlight>
                  <a:srgbClr val="FFFFCC"/>
                </a:highlight>
              </a:rPr>
              <a:t>(3)</a:t>
            </a:r>
          </a:p>
        </p:txBody>
      </p:sp>
      <p:sp>
        <p:nvSpPr>
          <p:cNvPr id="15" name="CuadroTexto 283">
            <a:extLst>
              <a:ext uri="{FF2B5EF4-FFF2-40B4-BE49-F238E27FC236}">
                <a16:creationId xmlns:a16="http://schemas.microsoft.com/office/drawing/2014/main" id="{4EA14161-9261-41A1-D1A5-97DCE66E8734}"/>
              </a:ext>
            </a:extLst>
          </p:cNvPr>
          <p:cNvSpPr txBox="1"/>
          <p:nvPr/>
        </p:nvSpPr>
        <p:spPr>
          <a:xfrm rot="16200000">
            <a:off x="5741450" y="1767326"/>
            <a:ext cx="420168" cy="287132"/>
          </a:xfrm>
          <a:prstGeom prst="rect">
            <a:avLst/>
          </a:prstGeom>
          <a:noFill/>
        </p:spPr>
        <p:txBody>
          <a:bodyPr wrap="square" rtlCol="0">
            <a:spAutoFit/>
          </a:bodyPr>
          <a:lstStyle/>
          <a:p>
            <a:pPr>
              <a:buNone/>
            </a:pPr>
            <a:r>
              <a:rPr lang="es-ES" sz="1400" noProof="1">
                <a:solidFill>
                  <a:schemeClr val="tx1"/>
                </a:solidFill>
                <a:highlight>
                  <a:srgbClr val="FFFFCC"/>
                </a:highlight>
              </a:rPr>
              <a:t>(3)</a:t>
            </a:r>
          </a:p>
        </p:txBody>
      </p:sp>
      <p:sp>
        <p:nvSpPr>
          <p:cNvPr id="16" name="CuadroTexto 283">
            <a:extLst>
              <a:ext uri="{FF2B5EF4-FFF2-40B4-BE49-F238E27FC236}">
                <a16:creationId xmlns:a16="http://schemas.microsoft.com/office/drawing/2014/main" id="{362FCD72-D70A-3F87-3A30-0D6CE817E704}"/>
              </a:ext>
            </a:extLst>
          </p:cNvPr>
          <p:cNvSpPr txBox="1"/>
          <p:nvPr/>
        </p:nvSpPr>
        <p:spPr>
          <a:xfrm>
            <a:off x="6118860" y="4494780"/>
            <a:ext cx="420168" cy="287132"/>
          </a:xfrm>
          <a:prstGeom prst="rect">
            <a:avLst/>
          </a:prstGeom>
          <a:noFill/>
        </p:spPr>
        <p:txBody>
          <a:bodyPr wrap="square" rtlCol="0">
            <a:spAutoFit/>
          </a:bodyPr>
          <a:lstStyle/>
          <a:p>
            <a:pPr>
              <a:buNone/>
            </a:pPr>
            <a:r>
              <a:rPr lang="es-ES" sz="1400" noProof="1">
                <a:solidFill>
                  <a:schemeClr val="tx1"/>
                </a:solidFill>
                <a:highlight>
                  <a:srgbClr val="FFFFCC"/>
                </a:highlight>
              </a:rPr>
              <a:t>(4)</a:t>
            </a:r>
          </a:p>
        </p:txBody>
      </p:sp>
      <p:sp>
        <p:nvSpPr>
          <p:cNvPr id="10" name="Title 1">
            <a:extLst>
              <a:ext uri="{FF2B5EF4-FFF2-40B4-BE49-F238E27FC236}">
                <a16:creationId xmlns:a16="http://schemas.microsoft.com/office/drawing/2014/main" id="{442228C6-9B32-A9F3-93E8-47B98A0854B4}"/>
              </a:ext>
            </a:extLst>
          </p:cNvPr>
          <p:cNvSpPr txBox="1">
            <a:spLocks/>
          </p:cNvSpPr>
          <p:nvPr/>
        </p:nvSpPr>
        <p:spPr bwMode="auto">
          <a:xfrm>
            <a:off x="0" y="11668"/>
            <a:ext cx="10744200" cy="8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a:lnSpc>
                <a:spcPct val="100000"/>
              </a:lnSpc>
              <a:buNone/>
            </a:pPr>
            <a:r>
              <a:rPr lang="en-GB" sz="3200" b="1" kern="0" dirty="0"/>
              <a:t>II. </a:t>
            </a:r>
            <a:r>
              <a:rPr lang="en-GB" sz="3200" b="1" kern="0" dirty="0" err="1"/>
              <a:t>FastIC</a:t>
            </a:r>
            <a:r>
              <a:rPr lang="en-GB" sz="3200" b="1" kern="0" dirty="0"/>
              <a:t>+ Pad Ring (preliminary)</a:t>
            </a:r>
          </a:p>
        </p:txBody>
      </p:sp>
    </p:spTree>
    <p:extLst>
      <p:ext uri="{BB962C8B-B14F-4D97-AF65-F5344CB8AC3E}">
        <p14:creationId xmlns:p14="http://schemas.microsoft.com/office/powerpoint/2010/main" val="3244693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Phase</a:t>
            </a:r>
            <a:r>
              <a:rPr lang="es-ES" sz="3600" b="1" dirty="0"/>
              <a:t> </a:t>
            </a:r>
            <a:r>
              <a:rPr lang="es-ES" sz="3600" b="1" dirty="0" err="1"/>
              <a:t>noise</a:t>
            </a:r>
            <a:r>
              <a:rPr lang="es-ES" sz="3600" b="1" dirty="0"/>
              <a:t> vs. Offset </a:t>
            </a:r>
            <a:r>
              <a:rPr lang="es-ES" sz="3600" b="1" dirty="0" err="1"/>
              <a:t>Freq</a:t>
            </a:r>
            <a:r>
              <a:rPr lang="es-ES" sz="3600" b="1" dirty="0"/>
              <a:t>.</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41</a:t>
            </a:fld>
            <a:endParaRPr lang="en-GB" dirty="0"/>
          </a:p>
        </p:txBody>
      </p:sp>
      <p:pic>
        <p:nvPicPr>
          <p:cNvPr id="4" name="Picture 3">
            <a:extLst>
              <a:ext uri="{FF2B5EF4-FFF2-40B4-BE49-F238E27FC236}">
                <a16:creationId xmlns:a16="http://schemas.microsoft.com/office/drawing/2014/main" id="{47423A35-8366-C16C-29A5-1BA38D221FF1}"/>
              </a:ext>
            </a:extLst>
          </p:cNvPr>
          <p:cNvPicPr>
            <a:picLocks noChangeAspect="1"/>
          </p:cNvPicPr>
          <p:nvPr/>
        </p:nvPicPr>
        <p:blipFill>
          <a:blip r:embed="rId4"/>
          <a:stretch>
            <a:fillRect/>
          </a:stretch>
        </p:blipFill>
        <p:spPr>
          <a:xfrm>
            <a:off x="1463946" y="1081667"/>
            <a:ext cx="8129127" cy="5581069"/>
          </a:xfrm>
          <a:prstGeom prst="rect">
            <a:avLst/>
          </a:prstGeom>
        </p:spPr>
      </p:pic>
    </p:spTree>
    <p:extLst>
      <p:ext uri="{BB962C8B-B14F-4D97-AF65-F5344CB8AC3E}">
        <p14:creationId xmlns:p14="http://schemas.microsoft.com/office/powerpoint/2010/main" val="3706634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PLL Linear </a:t>
            </a:r>
            <a:r>
              <a:rPr lang="es-ES" sz="3600" b="1" dirty="0" err="1"/>
              <a:t>Model</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42</a:t>
            </a:fld>
            <a:endParaRPr lang="en-GB" dirty="0"/>
          </a:p>
        </p:txBody>
      </p:sp>
      <p:pic>
        <p:nvPicPr>
          <p:cNvPr id="8" name="Picture 7">
            <a:extLst>
              <a:ext uri="{FF2B5EF4-FFF2-40B4-BE49-F238E27FC236}">
                <a16:creationId xmlns:a16="http://schemas.microsoft.com/office/drawing/2014/main" id="{62685719-BEB4-96B1-4E58-29CC2F8BCB04}"/>
              </a:ext>
            </a:extLst>
          </p:cNvPr>
          <p:cNvPicPr>
            <a:picLocks noChangeAspect="1"/>
          </p:cNvPicPr>
          <p:nvPr/>
        </p:nvPicPr>
        <p:blipFill>
          <a:blip r:embed="rId4"/>
          <a:stretch>
            <a:fillRect/>
          </a:stretch>
        </p:blipFill>
        <p:spPr>
          <a:xfrm>
            <a:off x="2064896" y="1160758"/>
            <a:ext cx="7460104" cy="5379742"/>
          </a:xfrm>
          <a:prstGeom prst="rect">
            <a:avLst/>
          </a:prstGeom>
        </p:spPr>
      </p:pic>
    </p:spTree>
    <p:extLst>
      <p:ext uri="{BB962C8B-B14F-4D97-AF65-F5344CB8AC3E}">
        <p14:creationId xmlns:p14="http://schemas.microsoft.com/office/powerpoint/2010/main" val="3420342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PLL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43</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49" y="1088990"/>
            <a:ext cx="10052227" cy="1762854"/>
          </a:xfrm>
        </p:spPr>
        <p:txBody>
          <a:bodyPr>
            <a:normAutofit/>
          </a:bodyPr>
          <a:lstStyle/>
          <a:p>
            <a:r>
              <a:rPr lang="en-US" sz="2400" dirty="0"/>
              <a:t>Buffers:</a:t>
            </a:r>
          </a:p>
          <a:p>
            <a:pPr lvl="1"/>
            <a:r>
              <a:rPr lang="ca-ES" sz="1800" dirty="0"/>
              <a:t>Isolate VCO Delay Elements from outside.</a:t>
            </a:r>
          </a:p>
          <a:p>
            <a:pPr lvl="1"/>
            <a:r>
              <a:rPr lang="ca-ES" sz="1800" dirty="0"/>
              <a:t>Slew Rate adjustment (per Delay Element) to improve TDC bins uniformity. </a:t>
            </a:r>
          </a:p>
          <a:p>
            <a:pPr lvl="1"/>
            <a:r>
              <a:rPr lang="ca-ES" sz="1800" dirty="0"/>
              <a:t>Odd stages can be disabled to reduce power consumption at expenses of time bin (50ps).</a:t>
            </a:r>
          </a:p>
          <a:p>
            <a:pPr lvl="1"/>
            <a:endParaRPr lang="en-US" sz="1800" dirty="0"/>
          </a:p>
          <a:p>
            <a:pPr lvl="1"/>
            <a:endParaRPr lang="en-US" sz="1800" dirty="0"/>
          </a:p>
        </p:txBody>
      </p:sp>
      <p:sp>
        <p:nvSpPr>
          <p:cNvPr id="27" name="Rectángulo: esquinas redondeadas 27">
            <a:extLst>
              <a:ext uri="{FF2B5EF4-FFF2-40B4-BE49-F238E27FC236}">
                <a16:creationId xmlns:a16="http://schemas.microsoft.com/office/drawing/2014/main" id="{B6D8BE51-68A2-7F91-686C-F63E703510A1}"/>
              </a:ext>
            </a:extLst>
          </p:cNvPr>
          <p:cNvSpPr/>
          <p:nvPr/>
        </p:nvSpPr>
        <p:spPr>
          <a:xfrm>
            <a:off x="1279530" y="2997522"/>
            <a:ext cx="1084531" cy="86295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Ph Det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28" name="Rectángulo: esquinas redondeadas 27">
            <a:extLst>
              <a:ext uri="{FF2B5EF4-FFF2-40B4-BE49-F238E27FC236}">
                <a16:creationId xmlns:a16="http://schemas.microsoft.com/office/drawing/2014/main" id="{363794AA-E0EF-6801-A36D-91C9021631BB}"/>
              </a:ext>
            </a:extLst>
          </p:cNvPr>
          <p:cNvSpPr/>
          <p:nvPr/>
        </p:nvSpPr>
        <p:spPr>
          <a:xfrm>
            <a:off x="2818697" y="2997522"/>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Charge</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Pump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0" name="Straight Arrow Connector 39">
            <a:extLst>
              <a:ext uri="{FF2B5EF4-FFF2-40B4-BE49-F238E27FC236}">
                <a16:creationId xmlns:a16="http://schemas.microsoft.com/office/drawing/2014/main" id="{BD597776-1FEE-F2D0-94EB-F72CE728E9DE}"/>
              </a:ext>
            </a:extLst>
          </p:cNvPr>
          <p:cNvCxnSpPr>
            <a:cxnSpLocks/>
          </p:cNvCxnSpPr>
          <p:nvPr/>
        </p:nvCxnSpPr>
        <p:spPr bwMode="auto">
          <a:xfrm>
            <a:off x="2364061" y="3267075"/>
            <a:ext cx="454636" cy="2654"/>
          </a:xfrm>
          <a:prstGeom prst="straightConnector1">
            <a:avLst/>
          </a:prstGeom>
          <a:noFill/>
          <a:ln w="28575" cap="flat" cmpd="sng" algn="ctr">
            <a:solidFill>
              <a:schemeClr val="tx1"/>
            </a:solidFill>
            <a:prstDash val="solid"/>
            <a:round/>
            <a:headEnd type="none" w="med" len="med"/>
            <a:tailEnd type="triangle"/>
          </a:ln>
          <a:effectLst/>
        </p:spPr>
      </p:cxnSp>
      <p:sp>
        <p:nvSpPr>
          <p:cNvPr id="44" name="Rectángulo: esquinas redondeadas 27">
            <a:extLst>
              <a:ext uri="{FF2B5EF4-FFF2-40B4-BE49-F238E27FC236}">
                <a16:creationId xmlns:a16="http://schemas.microsoft.com/office/drawing/2014/main" id="{0ED11809-94A6-FC60-C500-B738BEE9E67D}"/>
              </a:ext>
            </a:extLst>
          </p:cNvPr>
          <p:cNvSpPr/>
          <p:nvPr/>
        </p:nvSpPr>
        <p:spPr>
          <a:xfrm>
            <a:off x="5814798" y="2996128"/>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5" name="Straight Arrow Connector 44">
            <a:extLst>
              <a:ext uri="{FF2B5EF4-FFF2-40B4-BE49-F238E27FC236}">
                <a16:creationId xmlns:a16="http://schemas.microsoft.com/office/drawing/2014/main" id="{C86652BC-5EFF-4057-F777-021CCEDC2AE3}"/>
              </a:ext>
            </a:extLst>
          </p:cNvPr>
          <p:cNvCxnSpPr>
            <a:cxnSpLocks/>
            <a:endCxn id="44" idx="1"/>
          </p:cNvCxnSpPr>
          <p:nvPr/>
        </p:nvCxnSpPr>
        <p:spPr bwMode="auto">
          <a:xfrm flipV="1">
            <a:off x="5254223" y="3427606"/>
            <a:ext cx="560575" cy="7552"/>
          </a:xfrm>
          <a:prstGeom prst="straightConnector1">
            <a:avLst/>
          </a:prstGeom>
          <a:noFill/>
          <a:ln w="28575" cap="flat" cmpd="sng" algn="ctr">
            <a:solidFill>
              <a:schemeClr val="tx1"/>
            </a:solidFill>
            <a:prstDash val="solid"/>
            <a:round/>
            <a:headEnd type="none" w="med" len="med"/>
            <a:tailEnd type="triangle"/>
          </a:ln>
          <a:effectLst/>
        </p:spPr>
      </p:cxnSp>
      <p:sp>
        <p:nvSpPr>
          <p:cNvPr id="46" name="Rectángulo: esquinas redondeadas 27">
            <a:extLst>
              <a:ext uri="{FF2B5EF4-FFF2-40B4-BE49-F238E27FC236}">
                <a16:creationId xmlns:a16="http://schemas.microsoft.com/office/drawing/2014/main" id="{5F9FB135-1EA0-0410-D87D-D37DF1F5E4A6}"/>
              </a:ext>
            </a:extLst>
          </p:cNvPr>
          <p:cNvSpPr/>
          <p:nvPr/>
        </p:nvSpPr>
        <p:spPr>
          <a:xfrm>
            <a:off x="3162070" y="4181477"/>
            <a:ext cx="1581150" cy="1166624"/>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Clock</a:t>
            </a: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Manager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8" name="Straight Arrow Connector 47">
            <a:extLst>
              <a:ext uri="{FF2B5EF4-FFF2-40B4-BE49-F238E27FC236}">
                <a16:creationId xmlns:a16="http://schemas.microsoft.com/office/drawing/2014/main" id="{5E74EF9D-6438-4E53-37C2-77866913CF5B}"/>
              </a:ext>
            </a:extLst>
          </p:cNvPr>
          <p:cNvCxnSpPr>
            <a:cxnSpLocks/>
            <a:stCxn id="44" idx="2"/>
          </p:cNvCxnSpPr>
          <p:nvPr/>
        </p:nvCxnSpPr>
        <p:spPr bwMode="auto">
          <a:xfrm rot="5400000">
            <a:off x="5240396" y="3373052"/>
            <a:ext cx="630637" cy="1602700"/>
          </a:xfrm>
          <a:prstGeom prst="bentConnector2">
            <a:avLst/>
          </a:prstGeom>
          <a:noFill/>
          <a:ln w="28575" cap="flat" cmpd="sng" algn="ctr">
            <a:solidFill>
              <a:schemeClr val="tx1"/>
            </a:solidFill>
            <a:prstDash val="solid"/>
            <a:round/>
            <a:headEnd type="none" w="med" len="med"/>
            <a:tailEnd type="triangle"/>
          </a:ln>
          <a:effectLst/>
        </p:spPr>
      </p:cxnSp>
      <p:cxnSp>
        <p:nvCxnSpPr>
          <p:cNvPr id="51" name="Straight Arrow Connector 47">
            <a:extLst>
              <a:ext uri="{FF2B5EF4-FFF2-40B4-BE49-F238E27FC236}">
                <a16:creationId xmlns:a16="http://schemas.microsoft.com/office/drawing/2014/main" id="{F4BA1C5B-A01F-81C2-90EB-973808BF0DA7}"/>
              </a:ext>
            </a:extLst>
          </p:cNvPr>
          <p:cNvCxnSpPr>
            <a:cxnSpLocks/>
            <a:endCxn id="27" idx="2"/>
          </p:cNvCxnSpPr>
          <p:nvPr/>
        </p:nvCxnSpPr>
        <p:spPr bwMode="auto">
          <a:xfrm rot="10800000">
            <a:off x="1821797" y="3860479"/>
            <a:ext cx="1329129" cy="629243"/>
          </a:xfrm>
          <a:prstGeom prst="bentConnector2">
            <a:avLst/>
          </a:prstGeom>
          <a:noFill/>
          <a:ln w="28575" cap="flat" cmpd="sng" algn="ctr">
            <a:solidFill>
              <a:schemeClr val="tx1"/>
            </a:solidFill>
            <a:prstDash val="solid"/>
            <a:round/>
            <a:headEnd type="none" w="med" len="med"/>
            <a:tailEnd type="triangle"/>
          </a:ln>
          <a:effectLst/>
        </p:spPr>
      </p:cxnSp>
      <p:cxnSp>
        <p:nvCxnSpPr>
          <p:cNvPr id="56" name="Straight Arrow Connector 55">
            <a:extLst>
              <a:ext uri="{FF2B5EF4-FFF2-40B4-BE49-F238E27FC236}">
                <a16:creationId xmlns:a16="http://schemas.microsoft.com/office/drawing/2014/main" id="{0E7B9294-DFB4-475C-FC2B-8FDF1D56FC60}"/>
              </a:ext>
            </a:extLst>
          </p:cNvPr>
          <p:cNvCxnSpPr/>
          <p:nvPr/>
        </p:nvCxnSpPr>
        <p:spPr bwMode="auto">
          <a:xfrm>
            <a:off x="948226" y="3436436"/>
            <a:ext cx="331975" cy="0"/>
          </a:xfrm>
          <a:prstGeom prst="straightConnector1">
            <a:avLst/>
          </a:prstGeom>
          <a:noFill/>
          <a:ln w="28575" cap="flat" cmpd="sng" algn="ctr">
            <a:solidFill>
              <a:schemeClr val="tx1"/>
            </a:solidFill>
            <a:prstDash val="solid"/>
            <a:round/>
            <a:headEnd type="none" w="med" len="med"/>
            <a:tailEnd type="triangle"/>
          </a:ln>
          <a:effectLst/>
        </p:spPr>
      </p:cxnSp>
      <p:sp>
        <p:nvSpPr>
          <p:cNvPr id="59" name="Rectángulo: esquinas redondeadas 27">
            <a:extLst>
              <a:ext uri="{FF2B5EF4-FFF2-40B4-BE49-F238E27FC236}">
                <a16:creationId xmlns:a16="http://schemas.microsoft.com/office/drawing/2014/main" id="{C4BC3646-966A-6669-3060-526638319625}"/>
              </a:ext>
            </a:extLst>
          </p:cNvPr>
          <p:cNvSpPr/>
          <p:nvPr/>
        </p:nvSpPr>
        <p:spPr>
          <a:xfrm>
            <a:off x="7508190" y="2996127"/>
            <a:ext cx="1084531" cy="862956"/>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Buffers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0" name="Straight Arrow Connector 59">
            <a:extLst>
              <a:ext uri="{FF2B5EF4-FFF2-40B4-BE49-F238E27FC236}">
                <a16:creationId xmlns:a16="http://schemas.microsoft.com/office/drawing/2014/main" id="{616CC874-ED6B-A9E3-F3EA-C9C322DB7E00}"/>
              </a:ext>
            </a:extLst>
          </p:cNvPr>
          <p:cNvCxnSpPr>
            <a:cxnSpLocks/>
          </p:cNvCxnSpPr>
          <p:nvPr/>
        </p:nvCxnSpPr>
        <p:spPr bwMode="auto">
          <a:xfrm>
            <a:off x="6899329"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88F47F2B-ECEF-08C6-1369-916AEA850D64}"/>
              </a:ext>
            </a:extLst>
          </p:cNvPr>
          <p:cNvCxnSpPr>
            <a:cxnSpLocks/>
          </p:cNvCxnSpPr>
          <p:nvPr/>
        </p:nvCxnSpPr>
        <p:spPr bwMode="auto">
          <a:xfrm>
            <a:off x="8604304" y="3427605"/>
            <a:ext cx="615666" cy="0"/>
          </a:xfrm>
          <a:prstGeom prst="straightConnector1">
            <a:avLst/>
          </a:prstGeom>
          <a:noFill/>
          <a:ln w="76200" cap="flat" cmpd="sng" algn="ctr">
            <a:solidFill>
              <a:schemeClr val="tx1"/>
            </a:solidFill>
            <a:prstDash val="solid"/>
            <a:round/>
            <a:headEnd type="none" w="med" len="med"/>
            <a:tailEnd type="triangle"/>
          </a:ln>
          <a:effectLst/>
        </p:spPr>
      </p:cxnSp>
      <p:cxnSp>
        <p:nvCxnSpPr>
          <p:cNvPr id="63" name="Straight Arrow Connector 62">
            <a:extLst>
              <a:ext uri="{FF2B5EF4-FFF2-40B4-BE49-F238E27FC236}">
                <a16:creationId xmlns:a16="http://schemas.microsoft.com/office/drawing/2014/main" id="{1A6D9E8D-D52F-9976-74B5-A20EF137ED07}"/>
              </a:ext>
            </a:extLst>
          </p:cNvPr>
          <p:cNvCxnSpPr>
            <a:cxnSpLocks/>
          </p:cNvCxnSpPr>
          <p:nvPr/>
        </p:nvCxnSpPr>
        <p:spPr bwMode="auto">
          <a:xfrm flipV="1">
            <a:off x="700064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2" name="Content Placeholder 2">
            <a:extLst>
              <a:ext uri="{FF2B5EF4-FFF2-40B4-BE49-F238E27FC236}">
                <a16:creationId xmlns:a16="http://schemas.microsoft.com/office/drawing/2014/main" id="{5237CCB4-5005-72CB-B62A-FDA4196E75A6}"/>
              </a:ext>
            </a:extLst>
          </p:cNvPr>
          <p:cNvSpPr txBox="1">
            <a:spLocks/>
          </p:cNvSpPr>
          <p:nvPr/>
        </p:nvSpPr>
        <p:spPr bwMode="auto">
          <a:xfrm>
            <a:off x="698032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cxnSp>
        <p:nvCxnSpPr>
          <p:cNvPr id="73" name="Straight Arrow Connector 72">
            <a:extLst>
              <a:ext uri="{FF2B5EF4-FFF2-40B4-BE49-F238E27FC236}">
                <a16:creationId xmlns:a16="http://schemas.microsoft.com/office/drawing/2014/main" id="{EA32BA20-8F7A-87E6-3205-57E6CA7B26F0}"/>
              </a:ext>
            </a:extLst>
          </p:cNvPr>
          <p:cNvCxnSpPr>
            <a:cxnSpLocks/>
          </p:cNvCxnSpPr>
          <p:nvPr/>
        </p:nvCxnSpPr>
        <p:spPr bwMode="auto">
          <a:xfrm flipV="1">
            <a:off x="8696095" y="3228975"/>
            <a:ext cx="206517" cy="366713"/>
          </a:xfrm>
          <a:prstGeom prst="straightConnector1">
            <a:avLst/>
          </a:prstGeom>
          <a:noFill/>
          <a:ln w="28575" cap="flat" cmpd="sng" algn="ctr">
            <a:solidFill>
              <a:schemeClr val="tx1"/>
            </a:solidFill>
            <a:prstDash val="solid"/>
            <a:round/>
            <a:headEnd type="none" w="med" len="med"/>
            <a:tailEnd type="none" w="med" len="med"/>
          </a:ln>
          <a:effectLst/>
        </p:spPr>
      </p:cxnSp>
      <p:sp>
        <p:nvSpPr>
          <p:cNvPr id="75" name="Content Placeholder 2">
            <a:extLst>
              <a:ext uri="{FF2B5EF4-FFF2-40B4-BE49-F238E27FC236}">
                <a16:creationId xmlns:a16="http://schemas.microsoft.com/office/drawing/2014/main" id="{94C985CC-9375-2D5A-8461-ACDEC266F713}"/>
              </a:ext>
            </a:extLst>
          </p:cNvPr>
          <p:cNvSpPr txBox="1">
            <a:spLocks/>
          </p:cNvSpPr>
          <p:nvPr/>
        </p:nvSpPr>
        <p:spPr bwMode="auto">
          <a:xfrm>
            <a:off x="8675770" y="2953296"/>
            <a:ext cx="37735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a:solidFill>
                  <a:schemeClr val="tx1"/>
                </a:solidFill>
              </a:rPr>
              <a:t>16</a:t>
            </a:r>
          </a:p>
          <a:p>
            <a:pPr lvl="1">
              <a:lnSpc>
                <a:spcPct val="100000"/>
              </a:lnSpc>
            </a:pPr>
            <a:endParaRPr lang="en-GB" b="0" kern="0" dirty="0"/>
          </a:p>
        </p:txBody>
      </p:sp>
      <p:sp>
        <p:nvSpPr>
          <p:cNvPr id="89" name="Content Placeholder 2">
            <a:extLst>
              <a:ext uri="{FF2B5EF4-FFF2-40B4-BE49-F238E27FC236}">
                <a16:creationId xmlns:a16="http://schemas.microsoft.com/office/drawing/2014/main" id="{E49D62EE-AFB5-3305-BC75-C39DD3412464}"/>
              </a:ext>
            </a:extLst>
          </p:cNvPr>
          <p:cNvSpPr txBox="1">
            <a:spLocks/>
          </p:cNvSpPr>
          <p:nvPr/>
        </p:nvSpPr>
        <p:spPr bwMode="auto">
          <a:xfrm>
            <a:off x="-25571" y="3283322"/>
            <a:ext cx="100407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ClkRef</a:t>
            </a:r>
            <a:endParaRPr lang="en-GB" sz="1400" b="0" kern="0" dirty="0">
              <a:solidFill>
                <a:schemeClr val="tx1"/>
              </a:solidFill>
            </a:endParaRPr>
          </a:p>
          <a:p>
            <a:pPr marL="0" indent="0" algn="r">
              <a:lnSpc>
                <a:spcPct val="100000"/>
              </a:lnSpc>
              <a:buFontTx/>
              <a:buNone/>
            </a:pPr>
            <a:r>
              <a:rPr lang="en-GB" sz="1400" b="0" kern="0" dirty="0">
                <a:solidFill>
                  <a:schemeClr val="tx1"/>
                </a:solidFill>
              </a:rPr>
              <a:t>(40 MHz)</a:t>
            </a:r>
          </a:p>
          <a:p>
            <a:pPr lvl="1" algn="r">
              <a:lnSpc>
                <a:spcPct val="100000"/>
              </a:lnSpc>
            </a:pPr>
            <a:endParaRPr lang="en-GB" sz="2800" b="0" kern="0" dirty="0"/>
          </a:p>
        </p:txBody>
      </p:sp>
      <p:cxnSp>
        <p:nvCxnSpPr>
          <p:cNvPr id="91" name="Straight Arrow Connector 90">
            <a:extLst>
              <a:ext uri="{FF2B5EF4-FFF2-40B4-BE49-F238E27FC236}">
                <a16:creationId xmlns:a16="http://schemas.microsoft.com/office/drawing/2014/main" id="{6D8A244F-A07B-022E-8F22-4847D5E55DE7}"/>
              </a:ext>
            </a:extLst>
          </p:cNvPr>
          <p:cNvCxnSpPr>
            <a:cxnSpLocks/>
          </p:cNvCxnSpPr>
          <p:nvPr/>
        </p:nvCxnSpPr>
        <p:spPr bwMode="auto">
          <a:xfrm>
            <a:off x="359687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3" name="Content Placeholder 2">
            <a:extLst>
              <a:ext uri="{FF2B5EF4-FFF2-40B4-BE49-F238E27FC236}">
                <a16:creationId xmlns:a16="http://schemas.microsoft.com/office/drawing/2014/main" id="{3710E2D6-939B-C41D-571C-425E8E788B36}"/>
              </a:ext>
            </a:extLst>
          </p:cNvPr>
          <p:cNvSpPr txBox="1">
            <a:spLocks/>
          </p:cNvSpPr>
          <p:nvPr/>
        </p:nvSpPr>
        <p:spPr bwMode="auto">
          <a:xfrm rot="5400000">
            <a:off x="324702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ClkSer</a:t>
            </a:r>
            <a:endParaRPr lang="en-GB" sz="1200" b="0" kern="0" dirty="0">
              <a:solidFill>
                <a:schemeClr val="tx1"/>
              </a:solidFill>
            </a:endParaRPr>
          </a:p>
        </p:txBody>
      </p:sp>
      <p:cxnSp>
        <p:nvCxnSpPr>
          <p:cNvPr id="94" name="Straight Arrow Connector 93">
            <a:extLst>
              <a:ext uri="{FF2B5EF4-FFF2-40B4-BE49-F238E27FC236}">
                <a16:creationId xmlns:a16="http://schemas.microsoft.com/office/drawing/2014/main" id="{65F7BD11-4499-1804-8950-7E5F7E833030}"/>
              </a:ext>
            </a:extLst>
          </p:cNvPr>
          <p:cNvCxnSpPr>
            <a:cxnSpLocks/>
          </p:cNvCxnSpPr>
          <p:nvPr/>
        </p:nvCxnSpPr>
        <p:spPr bwMode="auto">
          <a:xfrm>
            <a:off x="3835440"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5" name="Content Placeholder 2">
            <a:extLst>
              <a:ext uri="{FF2B5EF4-FFF2-40B4-BE49-F238E27FC236}">
                <a16:creationId xmlns:a16="http://schemas.microsoft.com/office/drawing/2014/main" id="{2B643475-A8E2-4904-94B1-5291033DDF4C}"/>
              </a:ext>
            </a:extLst>
          </p:cNvPr>
          <p:cNvSpPr txBox="1">
            <a:spLocks/>
          </p:cNvSpPr>
          <p:nvPr/>
        </p:nvSpPr>
        <p:spPr bwMode="auto">
          <a:xfrm rot="5400000">
            <a:off x="3485590"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ClkFsm</a:t>
            </a:r>
            <a:endParaRPr lang="en-GB" sz="1200" b="0" kern="0" dirty="0">
              <a:solidFill>
                <a:schemeClr val="tx1"/>
              </a:solidFill>
            </a:endParaRPr>
          </a:p>
        </p:txBody>
      </p:sp>
      <p:cxnSp>
        <p:nvCxnSpPr>
          <p:cNvPr id="98" name="Straight Arrow Connector 97">
            <a:extLst>
              <a:ext uri="{FF2B5EF4-FFF2-40B4-BE49-F238E27FC236}">
                <a16:creationId xmlns:a16="http://schemas.microsoft.com/office/drawing/2014/main" id="{A9C9D32C-2F08-145E-2EAC-BD354952C90C}"/>
              </a:ext>
            </a:extLst>
          </p:cNvPr>
          <p:cNvCxnSpPr>
            <a:cxnSpLocks/>
          </p:cNvCxnSpPr>
          <p:nvPr/>
        </p:nvCxnSpPr>
        <p:spPr bwMode="auto">
          <a:xfrm>
            <a:off x="4092615" y="5357626"/>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99" name="Content Placeholder 2">
            <a:extLst>
              <a:ext uri="{FF2B5EF4-FFF2-40B4-BE49-F238E27FC236}">
                <a16:creationId xmlns:a16="http://schemas.microsoft.com/office/drawing/2014/main" id="{4E315051-D53B-32BB-EFD8-F2F8D6D96879}"/>
              </a:ext>
            </a:extLst>
          </p:cNvPr>
          <p:cNvSpPr txBox="1">
            <a:spLocks/>
          </p:cNvSpPr>
          <p:nvPr/>
        </p:nvSpPr>
        <p:spPr bwMode="auto">
          <a:xfrm rot="5400000">
            <a:off x="3742765" y="5794194"/>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ClkTdc</a:t>
            </a:r>
            <a:endParaRPr lang="en-GB" sz="1200" b="0" kern="0" dirty="0">
              <a:solidFill>
                <a:schemeClr val="tx1"/>
              </a:solidFill>
            </a:endParaRPr>
          </a:p>
        </p:txBody>
      </p:sp>
      <p:cxnSp>
        <p:nvCxnSpPr>
          <p:cNvPr id="100" name="Straight Arrow Connector 99">
            <a:extLst>
              <a:ext uri="{FF2B5EF4-FFF2-40B4-BE49-F238E27FC236}">
                <a16:creationId xmlns:a16="http://schemas.microsoft.com/office/drawing/2014/main" id="{6CA853D2-A88F-8775-3B45-2C3A8FA7A5C0}"/>
              </a:ext>
            </a:extLst>
          </p:cNvPr>
          <p:cNvCxnSpPr>
            <a:cxnSpLocks/>
          </p:cNvCxnSpPr>
          <p:nvPr/>
        </p:nvCxnSpPr>
        <p:spPr bwMode="auto">
          <a:xfrm>
            <a:off x="4320093" y="5348101"/>
            <a:ext cx="0" cy="287144"/>
          </a:xfrm>
          <a:prstGeom prst="straightConnector1">
            <a:avLst/>
          </a:prstGeom>
          <a:noFill/>
          <a:ln w="28575" cap="flat" cmpd="sng" algn="ctr">
            <a:solidFill>
              <a:schemeClr val="tx1"/>
            </a:solidFill>
            <a:prstDash val="solid"/>
            <a:round/>
            <a:headEnd type="none" w="med" len="med"/>
            <a:tailEnd type="triangle"/>
          </a:ln>
          <a:effectLst/>
        </p:spPr>
      </p:cxnSp>
      <p:sp>
        <p:nvSpPr>
          <p:cNvPr id="101" name="Content Placeholder 2">
            <a:extLst>
              <a:ext uri="{FF2B5EF4-FFF2-40B4-BE49-F238E27FC236}">
                <a16:creationId xmlns:a16="http://schemas.microsoft.com/office/drawing/2014/main" id="{A90321B8-6CBE-FC4A-DC14-1B8F2B009F02}"/>
              </a:ext>
            </a:extLst>
          </p:cNvPr>
          <p:cNvSpPr txBox="1">
            <a:spLocks/>
          </p:cNvSpPr>
          <p:nvPr/>
        </p:nvSpPr>
        <p:spPr bwMode="auto">
          <a:xfrm rot="5400000">
            <a:off x="3970243" y="5784669"/>
            <a:ext cx="6996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200" b="0" kern="0" dirty="0" err="1">
                <a:solidFill>
                  <a:schemeClr val="tx1"/>
                </a:solidFill>
              </a:rPr>
              <a:t>ClkVco</a:t>
            </a:r>
            <a:endParaRPr lang="en-GB" sz="1200" b="0" kern="0" dirty="0">
              <a:solidFill>
                <a:schemeClr val="tx1"/>
              </a:solidFill>
            </a:endParaRPr>
          </a:p>
        </p:txBody>
      </p:sp>
      <p:sp>
        <p:nvSpPr>
          <p:cNvPr id="105" name="Content Placeholder 2">
            <a:extLst>
              <a:ext uri="{FF2B5EF4-FFF2-40B4-BE49-F238E27FC236}">
                <a16:creationId xmlns:a16="http://schemas.microsoft.com/office/drawing/2014/main" id="{C49560B2-1573-B6B0-9C6D-14ECDC78CDB0}"/>
              </a:ext>
            </a:extLst>
          </p:cNvPr>
          <p:cNvSpPr txBox="1">
            <a:spLocks/>
          </p:cNvSpPr>
          <p:nvPr/>
        </p:nvSpPr>
        <p:spPr bwMode="auto">
          <a:xfrm>
            <a:off x="2297311" y="2918656"/>
            <a:ext cx="58813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Chg</a:t>
            </a:r>
            <a:endParaRPr lang="en-GB" sz="1400" b="0" kern="0" dirty="0">
              <a:solidFill>
                <a:schemeClr val="tx1"/>
              </a:solidFill>
            </a:endParaRPr>
          </a:p>
        </p:txBody>
      </p:sp>
      <p:sp>
        <p:nvSpPr>
          <p:cNvPr id="110" name="Content Placeholder 2">
            <a:extLst>
              <a:ext uri="{FF2B5EF4-FFF2-40B4-BE49-F238E27FC236}">
                <a16:creationId xmlns:a16="http://schemas.microsoft.com/office/drawing/2014/main" id="{06620226-D2DC-2C5E-628A-E74C68EE6D54}"/>
              </a:ext>
            </a:extLst>
          </p:cNvPr>
          <p:cNvSpPr txBox="1">
            <a:spLocks/>
          </p:cNvSpPr>
          <p:nvPr/>
        </p:nvSpPr>
        <p:spPr bwMode="auto">
          <a:xfrm>
            <a:off x="5205937" y="3116616"/>
            <a:ext cx="615666"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VCtrl</a:t>
            </a:r>
            <a:endParaRPr lang="en-GB" sz="1400" b="0" kern="0" dirty="0">
              <a:solidFill>
                <a:schemeClr val="tx1"/>
              </a:solidFill>
            </a:endParaRPr>
          </a:p>
        </p:txBody>
      </p:sp>
      <p:sp>
        <p:nvSpPr>
          <p:cNvPr id="114" name="Content Placeholder 2">
            <a:extLst>
              <a:ext uri="{FF2B5EF4-FFF2-40B4-BE49-F238E27FC236}">
                <a16:creationId xmlns:a16="http://schemas.microsoft.com/office/drawing/2014/main" id="{9FF6E769-A802-34A2-8210-E7D0BE0FEFC5}"/>
              </a:ext>
            </a:extLst>
          </p:cNvPr>
          <p:cNvSpPr txBox="1">
            <a:spLocks/>
          </p:cNvSpPr>
          <p:nvPr/>
        </p:nvSpPr>
        <p:spPr bwMode="auto">
          <a:xfrm>
            <a:off x="9201582" y="3283322"/>
            <a:ext cx="1681391"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VcoPhase</a:t>
            </a:r>
            <a:r>
              <a:rPr lang="en-GB" sz="1400" b="0" kern="0" dirty="0">
                <a:solidFill>
                  <a:schemeClr val="tx1"/>
                </a:solidFill>
              </a:rPr>
              <a:t>&lt;15:0&gt;</a:t>
            </a:r>
          </a:p>
          <a:p>
            <a:pPr marL="0" indent="0" algn="ctr">
              <a:lnSpc>
                <a:spcPct val="100000"/>
              </a:lnSpc>
              <a:buFontTx/>
              <a:buNone/>
            </a:pPr>
            <a:r>
              <a:rPr lang="en-GB" sz="1400" b="0" kern="0" dirty="0">
                <a:solidFill>
                  <a:schemeClr val="tx1"/>
                </a:solidFill>
              </a:rPr>
              <a:t>(Thermometer Encoding)</a:t>
            </a:r>
          </a:p>
        </p:txBody>
      </p:sp>
      <p:cxnSp>
        <p:nvCxnSpPr>
          <p:cNvPr id="115" name="Straight Arrow Connector 114">
            <a:extLst>
              <a:ext uri="{FF2B5EF4-FFF2-40B4-BE49-F238E27FC236}">
                <a16:creationId xmlns:a16="http://schemas.microsoft.com/office/drawing/2014/main" id="{C1C6096A-3B06-155B-7AB0-6A6FCE6671DC}"/>
              </a:ext>
            </a:extLst>
          </p:cNvPr>
          <p:cNvCxnSpPr>
            <a:cxnSpLocks/>
          </p:cNvCxnSpPr>
          <p:nvPr/>
        </p:nvCxnSpPr>
        <p:spPr bwMode="auto">
          <a:xfrm>
            <a:off x="4755731" y="5030275"/>
            <a:ext cx="4464239" cy="0"/>
          </a:xfrm>
          <a:prstGeom prst="straightConnector1">
            <a:avLst/>
          </a:prstGeom>
          <a:noFill/>
          <a:ln w="76200" cap="flat" cmpd="sng" algn="ctr">
            <a:solidFill>
              <a:schemeClr val="tx1"/>
            </a:solidFill>
            <a:prstDash val="solid"/>
            <a:round/>
            <a:headEnd type="none" w="med" len="med"/>
            <a:tailEnd type="triangle"/>
          </a:ln>
          <a:effectLst/>
        </p:spPr>
      </p:cxnSp>
      <p:sp>
        <p:nvSpPr>
          <p:cNvPr id="131" name="Rectángulo: esquinas redondeadas 27">
            <a:extLst>
              <a:ext uri="{FF2B5EF4-FFF2-40B4-BE49-F238E27FC236}">
                <a16:creationId xmlns:a16="http://schemas.microsoft.com/office/drawing/2014/main" id="{E93F7C5A-3485-1144-4CAB-80C24638DCE1}"/>
              </a:ext>
            </a:extLst>
          </p:cNvPr>
          <p:cNvSpPr/>
          <p:nvPr/>
        </p:nvSpPr>
        <p:spPr>
          <a:xfrm>
            <a:off x="444453" y="5644770"/>
            <a:ext cx="792000" cy="792000"/>
          </a:xfrm>
          <a:prstGeom prst="roundRect">
            <a:avLst/>
          </a:prstGeom>
          <a:solidFill>
            <a:schemeClr val="accent6">
              <a:lumMod val="60000"/>
              <a:lumOff val="4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Digital</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2" name="Rectángulo: esquinas redondeadas 27">
            <a:extLst>
              <a:ext uri="{FF2B5EF4-FFF2-40B4-BE49-F238E27FC236}">
                <a16:creationId xmlns:a16="http://schemas.microsoft.com/office/drawing/2014/main" id="{586DB897-8496-5724-1A66-102247C1E173}"/>
              </a:ext>
            </a:extLst>
          </p:cNvPr>
          <p:cNvSpPr/>
          <p:nvPr/>
        </p:nvSpPr>
        <p:spPr>
          <a:xfrm>
            <a:off x="1367931" y="5644770"/>
            <a:ext cx="792000" cy="792000"/>
          </a:xfrm>
          <a:prstGeom prst="roundRect">
            <a:avLst/>
          </a:prstGeom>
          <a:solidFill>
            <a:schemeClr val="accent5">
              <a:lumMod val="75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Analog</a:t>
            </a:r>
          </a:p>
          <a:p>
            <a:pPr marL="0" marR="0" lvl="0" indent="0" algn="ctr" defTabSz="914400" eaLnBrk="1" fontAlgn="auto" latinLnBrk="0" hangingPunct="1">
              <a:lnSpc>
                <a:spcPct val="100000"/>
              </a:lnSpc>
              <a:spcBef>
                <a:spcPts val="0"/>
              </a:spcBef>
              <a:spcAft>
                <a:spcPts val="0"/>
              </a:spcAft>
              <a:buClrTx/>
              <a:buSzTx/>
              <a:buFontTx/>
              <a:buNone/>
              <a:tabLst/>
              <a:defRPr/>
            </a:pPr>
            <a:r>
              <a:rPr lang="en-GB" sz="1400" b="0" kern="0" dirty="0">
                <a:solidFill>
                  <a:schemeClr val="bg1"/>
                </a:solidFill>
                <a:latin typeface="Calibri" panose="020F0502020204030204"/>
              </a:rPr>
              <a:t>Flow</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33" name="Right Brace 132">
            <a:extLst>
              <a:ext uri="{FF2B5EF4-FFF2-40B4-BE49-F238E27FC236}">
                <a16:creationId xmlns:a16="http://schemas.microsoft.com/office/drawing/2014/main" id="{2AC306A5-FE15-48BA-6041-A480CEA4DFC3}"/>
              </a:ext>
            </a:extLst>
          </p:cNvPr>
          <p:cNvSpPr/>
          <p:nvPr/>
        </p:nvSpPr>
        <p:spPr bwMode="auto">
          <a:xfrm>
            <a:off x="10529477" y="3149839"/>
            <a:ext cx="546025" cy="2341834"/>
          </a:xfrm>
          <a:prstGeom prst="rightBrace">
            <a:avLst>
              <a:gd name="adj1" fmla="val 22629"/>
              <a:gd name="adj2" fmla="val 48571"/>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34" name="Content Placeholder 2">
            <a:extLst>
              <a:ext uri="{FF2B5EF4-FFF2-40B4-BE49-F238E27FC236}">
                <a16:creationId xmlns:a16="http://schemas.microsoft.com/office/drawing/2014/main" id="{01FC0DBC-EF92-E555-A306-2428A04171B5}"/>
              </a:ext>
            </a:extLst>
          </p:cNvPr>
          <p:cNvSpPr txBox="1">
            <a:spLocks/>
          </p:cNvSpPr>
          <p:nvPr/>
        </p:nvSpPr>
        <p:spPr bwMode="auto">
          <a:xfrm>
            <a:off x="11006798" y="3946063"/>
            <a:ext cx="1070919" cy="71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tx1"/>
                </a:solidFill>
              </a:rPr>
              <a:t>To TDC</a:t>
            </a:r>
          </a:p>
          <a:p>
            <a:pPr marL="0" indent="0" algn="ctr">
              <a:lnSpc>
                <a:spcPct val="100000"/>
              </a:lnSpc>
              <a:buFontTx/>
              <a:buNone/>
            </a:pPr>
            <a:r>
              <a:rPr lang="en-GB" sz="1600" b="0" kern="0" dirty="0">
                <a:solidFill>
                  <a:schemeClr val="tx1"/>
                </a:solidFill>
              </a:rPr>
              <a:t>FERO</a:t>
            </a:r>
          </a:p>
        </p:txBody>
      </p:sp>
      <p:sp>
        <p:nvSpPr>
          <p:cNvPr id="3" name="Rectángulo: esquinas redondeadas 27">
            <a:extLst>
              <a:ext uri="{FF2B5EF4-FFF2-40B4-BE49-F238E27FC236}">
                <a16:creationId xmlns:a16="http://schemas.microsoft.com/office/drawing/2014/main" id="{519EEDBD-DAAE-4F7E-DD8A-7FE1968A29C3}"/>
              </a:ext>
            </a:extLst>
          </p:cNvPr>
          <p:cNvSpPr/>
          <p:nvPr/>
        </p:nvSpPr>
        <p:spPr>
          <a:xfrm>
            <a:off x="4169692" y="2996128"/>
            <a:ext cx="1084531" cy="862956"/>
          </a:xfrm>
          <a:prstGeom prst="roundRect">
            <a:avLst/>
          </a:prstGeom>
          <a:solidFill>
            <a:schemeClr val="accent5">
              <a:lumMod val="75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Loop Filter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7" name="Straight Connector 6">
            <a:extLst>
              <a:ext uri="{FF2B5EF4-FFF2-40B4-BE49-F238E27FC236}">
                <a16:creationId xmlns:a16="http://schemas.microsoft.com/office/drawing/2014/main" id="{128E83C4-21B3-96EC-6C7E-5D9D2306D573}"/>
              </a:ext>
            </a:extLst>
          </p:cNvPr>
          <p:cNvCxnSpPr>
            <a:cxnSpLocks/>
          </p:cNvCxnSpPr>
          <p:nvPr/>
        </p:nvCxnSpPr>
        <p:spPr bwMode="auto">
          <a:xfrm flipH="1">
            <a:off x="686256" y="3840270"/>
            <a:ext cx="6906197" cy="2754882"/>
          </a:xfrm>
          <a:prstGeom prst="line">
            <a:avLst/>
          </a:prstGeom>
          <a:noFill/>
          <a:ln w="9525" cap="flat" cmpd="sng" algn="ctr">
            <a:solidFill>
              <a:schemeClr val="tx1"/>
            </a:solidFill>
            <a:prstDash val="dash"/>
            <a:round/>
            <a:headEnd type="none" w="med" len="med"/>
            <a:tailEnd type="none" w="med" len="med"/>
          </a:ln>
          <a:effectLst/>
        </p:spPr>
      </p:cxnSp>
      <p:cxnSp>
        <p:nvCxnSpPr>
          <p:cNvPr id="13" name="Straight Connector 12">
            <a:extLst>
              <a:ext uri="{FF2B5EF4-FFF2-40B4-BE49-F238E27FC236}">
                <a16:creationId xmlns:a16="http://schemas.microsoft.com/office/drawing/2014/main" id="{AAF3B479-A3CA-389D-9086-3569853D2E0A}"/>
              </a:ext>
            </a:extLst>
          </p:cNvPr>
          <p:cNvCxnSpPr>
            <a:cxnSpLocks/>
          </p:cNvCxnSpPr>
          <p:nvPr/>
        </p:nvCxnSpPr>
        <p:spPr bwMode="auto">
          <a:xfrm flipH="1">
            <a:off x="7128576" y="3840270"/>
            <a:ext cx="1420639" cy="2662130"/>
          </a:xfrm>
          <a:prstGeom prst="line">
            <a:avLst/>
          </a:prstGeom>
          <a:noFill/>
          <a:ln w="9525" cap="flat" cmpd="sng" algn="ctr">
            <a:solidFill>
              <a:schemeClr val="tx1"/>
            </a:solidFill>
            <a:prstDash val="dash"/>
            <a:round/>
            <a:headEnd type="none" w="med" len="med"/>
            <a:tailEnd type="none" w="med" len="med"/>
          </a:ln>
          <a:effectLst/>
        </p:spPr>
      </p:cxnSp>
      <p:cxnSp>
        <p:nvCxnSpPr>
          <p:cNvPr id="16" name="Straight Connector 15">
            <a:extLst>
              <a:ext uri="{FF2B5EF4-FFF2-40B4-BE49-F238E27FC236}">
                <a16:creationId xmlns:a16="http://schemas.microsoft.com/office/drawing/2014/main" id="{E8D128E5-C33F-A590-D11E-8E9E4DFA47DC}"/>
              </a:ext>
            </a:extLst>
          </p:cNvPr>
          <p:cNvCxnSpPr>
            <a:cxnSpLocks/>
          </p:cNvCxnSpPr>
          <p:nvPr/>
        </p:nvCxnSpPr>
        <p:spPr bwMode="auto">
          <a:xfrm flipH="1">
            <a:off x="6982378" y="3025058"/>
            <a:ext cx="1570017" cy="258264"/>
          </a:xfrm>
          <a:prstGeom prst="line">
            <a:avLst/>
          </a:prstGeom>
          <a:noFill/>
          <a:ln w="9525" cap="flat" cmpd="sng" algn="ctr">
            <a:solidFill>
              <a:schemeClr val="tx1"/>
            </a:solidFill>
            <a:prstDash val="dash"/>
            <a:round/>
            <a:headEnd type="none" w="med" len="med"/>
            <a:tailEnd type="none" w="med" len="med"/>
          </a:ln>
          <a:effectLst/>
        </p:spPr>
      </p:cxnSp>
      <p:cxnSp>
        <p:nvCxnSpPr>
          <p:cNvPr id="19" name="Straight Connector 18">
            <a:extLst>
              <a:ext uri="{FF2B5EF4-FFF2-40B4-BE49-F238E27FC236}">
                <a16:creationId xmlns:a16="http://schemas.microsoft.com/office/drawing/2014/main" id="{CAA27F2F-2374-9E58-0D5D-D534D04E3A16}"/>
              </a:ext>
            </a:extLst>
          </p:cNvPr>
          <p:cNvCxnSpPr>
            <a:cxnSpLocks/>
          </p:cNvCxnSpPr>
          <p:nvPr/>
        </p:nvCxnSpPr>
        <p:spPr bwMode="auto">
          <a:xfrm flipH="1">
            <a:off x="714383" y="2995134"/>
            <a:ext cx="6902298" cy="261822"/>
          </a:xfrm>
          <a:prstGeom prst="line">
            <a:avLst/>
          </a:prstGeom>
          <a:noFill/>
          <a:ln w="9525" cap="flat" cmpd="sng" algn="ctr">
            <a:solidFill>
              <a:schemeClr val="tx1"/>
            </a:solidFill>
            <a:prstDash val="dash"/>
            <a:round/>
            <a:headEnd type="none" w="med" len="med"/>
            <a:tailEnd type="none" w="med" len="med"/>
          </a:ln>
          <a:effectLst/>
        </p:spPr>
      </p:cxnSp>
      <p:cxnSp>
        <p:nvCxnSpPr>
          <p:cNvPr id="29" name="Straight Arrow Connector 28">
            <a:extLst>
              <a:ext uri="{FF2B5EF4-FFF2-40B4-BE49-F238E27FC236}">
                <a16:creationId xmlns:a16="http://schemas.microsoft.com/office/drawing/2014/main" id="{EB21EA87-E1C7-78D2-2AA2-3C2D67B3DFD6}"/>
              </a:ext>
            </a:extLst>
          </p:cNvPr>
          <p:cNvCxnSpPr>
            <a:cxnSpLocks/>
          </p:cNvCxnSpPr>
          <p:nvPr/>
        </p:nvCxnSpPr>
        <p:spPr bwMode="auto">
          <a:xfrm flipV="1">
            <a:off x="3903228" y="3260341"/>
            <a:ext cx="266464" cy="1394"/>
          </a:xfrm>
          <a:prstGeom prst="straightConnector1">
            <a:avLst/>
          </a:prstGeom>
          <a:noFill/>
          <a:ln w="28575" cap="flat" cmpd="sng" algn="ctr">
            <a:solidFill>
              <a:schemeClr val="tx1"/>
            </a:solidFill>
            <a:prstDash val="solid"/>
            <a:round/>
            <a:headEnd type="none" w="med" len="med"/>
            <a:tailEnd type="triangle"/>
          </a:ln>
          <a:effectLst/>
        </p:spPr>
      </p:cxnSp>
      <p:sp>
        <p:nvSpPr>
          <p:cNvPr id="30" name="Content Placeholder 2">
            <a:extLst>
              <a:ext uri="{FF2B5EF4-FFF2-40B4-BE49-F238E27FC236}">
                <a16:creationId xmlns:a16="http://schemas.microsoft.com/office/drawing/2014/main" id="{536F11C2-0591-ED06-1606-4D548697576F}"/>
              </a:ext>
            </a:extLst>
          </p:cNvPr>
          <p:cNvSpPr txBox="1">
            <a:spLocks/>
          </p:cNvSpPr>
          <p:nvPr/>
        </p:nvSpPr>
        <p:spPr bwMode="auto">
          <a:xfrm>
            <a:off x="3626627" y="2745054"/>
            <a:ext cx="81086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VCIn</a:t>
            </a:r>
            <a:endParaRPr lang="en-GB" sz="1400" b="0" kern="0" dirty="0">
              <a:solidFill>
                <a:schemeClr val="tx1"/>
              </a:solidFill>
            </a:endParaRPr>
          </a:p>
        </p:txBody>
      </p:sp>
      <p:sp>
        <p:nvSpPr>
          <p:cNvPr id="77" name="Content Placeholder 2">
            <a:extLst>
              <a:ext uri="{FF2B5EF4-FFF2-40B4-BE49-F238E27FC236}">
                <a16:creationId xmlns:a16="http://schemas.microsoft.com/office/drawing/2014/main" id="{A89D4408-65B1-0951-2B37-741278D68DA6}"/>
              </a:ext>
            </a:extLst>
          </p:cNvPr>
          <p:cNvSpPr txBox="1">
            <a:spLocks/>
          </p:cNvSpPr>
          <p:nvPr/>
        </p:nvSpPr>
        <p:spPr bwMode="auto">
          <a:xfrm>
            <a:off x="7467202" y="4575919"/>
            <a:ext cx="1436013" cy="36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800" kern="0" dirty="0">
                <a:solidFill>
                  <a:schemeClr val="tx1"/>
                </a:solidFill>
              </a:rPr>
              <a:t>Buffers:</a:t>
            </a:r>
          </a:p>
        </p:txBody>
      </p:sp>
      <p:sp>
        <p:nvSpPr>
          <p:cNvPr id="4" name="Rectángulo: esquinas redondeadas 27">
            <a:extLst>
              <a:ext uri="{FF2B5EF4-FFF2-40B4-BE49-F238E27FC236}">
                <a16:creationId xmlns:a16="http://schemas.microsoft.com/office/drawing/2014/main" id="{5B77A770-C472-3A6F-FB6A-282A4ECCFE84}"/>
              </a:ext>
            </a:extLst>
          </p:cNvPr>
          <p:cNvSpPr/>
          <p:nvPr/>
        </p:nvSpPr>
        <p:spPr>
          <a:xfrm>
            <a:off x="987110" y="2590800"/>
            <a:ext cx="6271837" cy="4143965"/>
          </a:xfrm>
          <a:prstGeom prst="roundRect">
            <a:avLst/>
          </a:prstGeom>
          <a:solidFill>
            <a:schemeClr val="bg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2000" b="0" kern="0" dirty="0">
                <a:solidFill>
                  <a:schemeClr val="bg1"/>
                </a:solidFill>
                <a:latin typeface="Calibri" panose="020F0502020204030204"/>
              </a:rPr>
              <a:t>VCO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grpSp>
        <p:nvGrpSpPr>
          <p:cNvPr id="124" name="Group 123">
            <a:extLst>
              <a:ext uri="{FF2B5EF4-FFF2-40B4-BE49-F238E27FC236}">
                <a16:creationId xmlns:a16="http://schemas.microsoft.com/office/drawing/2014/main" id="{219FD4C5-B198-7EB4-43F3-8EAA10F4FDF0}"/>
              </a:ext>
            </a:extLst>
          </p:cNvPr>
          <p:cNvGrpSpPr/>
          <p:nvPr/>
        </p:nvGrpSpPr>
        <p:grpSpPr>
          <a:xfrm>
            <a:off x="971307" y="4717739"/>
            <a:ext cx="6235855" cy="1929485"/>
            <a:chOff x="13484576" y="4412433"/>
            <a:chExt cx="6235855" cy="1929485"/>
          </a:xfrm>
        </p:grpSpPr>
        <p:sp>
          <p:nvSpPr>
            <p:cNvPr id="50" name="Content Placeholder 2">
              <a:extLst>
                <a:ext uri="{FF2B5EF4-FFF2-40B4-BE49-F238E27FC236}">
                  <a16:creationId xmlns:a16="http://schemas.microsoft.com/office/drawing/2014/main" id="{52063DF8-00A9-1DAE-D302-A4679C9EA403}"/>
                </a:ext>
              </a:extLst>
            </p:cNvPr>
            <p:cNvSpPr txBox="1">
              <a:spLocks/>
            </p:cNvSpPr>
            <p:nvPr/>
          </p:nvSpPr>
          <p:spPr bwMode="auto">
            <a:xfrm>
              <a:off x="13893945" y="5739259"/>
              <a:ext cx="1906563" cy="32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SlewRise</a:t>
              </a:r>
              <a:r>
                <a:rPr lang="en-GB" sz="1400" b="0" kern="0" dirty="0">
                  <a:solidFill>
                    <a:schemeClr val="tx1"/>
                  </a:solidFill>
                </a:rPr>
                <a:t>[2*i+1]&lt;3:0&gt;</a:t>
              </a:r>
            </a:p>
          </p:txBody>
        </p:sp>
        <p:sp>
          <p:nvSpPr>
            <p:cNvPr id="52" name="Content Placeholder 2">
              <a:extLst>
                <a:ext uri="{FF2B5EF4-FFF2-40B4-BE49-F238E27FC236}">
                  <a16:creationId xmlns:a16="http://schemas.microsoft.com/office/drawing/2014/main" id="{E3387BCD-0971-1447-DBA8-B6CF8416F556}"/>
                </a:ext>
              </a:extLst>
            </p:cNvPr>
            <p:cNvSpPr txBox="1">
              <a:spLocks/>
            </p:cNvSpPr>
            <p:nvPr/>
          </p:nvSpPr>
          <p:spPr bwMode="auto">
            <a:xfrm>
              <a:off x="13886426" y="5996592"/>
              <a:ext cx="1877087" cy="34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SlewFall</a:t>
              </a:r>
              <a:r>
                <a:rPr lang="en-GB" sz="1400" b="0" kern="0" dirty="0">
                  <a:solidFill>
                    <a:schemeClr val="tx1"/>
                  </a:solidFill>
                </a:rPr>
                <a:t>[2*i+1]&lt;3:0&gt;</a:t>
              </a:r>
            </a:p>
          </p:txBody>
        </p:sp>
        <p:sp>
          <p:nvSpPr>
            <p:cNvPr id="38" name="Isosceles Triangle 37">
              <a:extLst>
                <a:ext uri="{FF2B5EF4-FFF2-40B4-BE49-F238E27FC236}">
                  <a16:creationId xmlns:a16="http://schemas.microsoft.com/office/drawing/2014/main" id="{EABDFA88-F029-3C3B-DAF2-BB43615619F1}"/>
                </a:ext>
              </a:extLst>
            </p:cNvPr>
            <p:cNvSpPr/>
            <p:nvPr/>
          </p:nvSpPr>
          <p:spPr bwMode="auto">
            <a:xfrm rot="5400000">
              <a:off x="14967285" y="4987152"/>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43" name="Straight Arrow Connector 42">
              <a:extLst>
                <a:ext uri="{FF2B5EF4-FFF2-40B4-BE49-F238E27FC236}">
                  <a16:creationId xmlns:a16="http://schemas.microsoft.com/office/drawing/2014/main" id="{EE2CAA5B-A707-7E9C-E413-332EA1DCEDD5}"/>
                </a:ext>
              </a:extLst>
            </p:cNvPr>
            <p:cNvCxnSpPr>
              <a:cxnSpLocks/>
            </p:cNvCxnSpPr>
            <p:nvPr/>
          </p:nvCxnSpPr>
          <p:spPr bwMode="auto">
            <a:xfrm rot="16200000">
              <a:off x="14794605" y="5041766"/>
              <a:ext cx="890982" cy="399859"/>
            </a:xfrm>
            <a:prstGeom prst="straightConnector1">
              <a:avLst/>
            </a:prstGeom>
            <a:noFill/>
            <a:ln w="28575" cap="flat" cmpd="sng" algn="ctr">
              <a:solidFill>
                <a:schemeClr val="tx1"/>
              </a:solidFill>
              <a:prstDash val="solid"/>
              <a:round/>
              <a:headEnd type="none" w="med" len="med"/>
              <a:tailEnd type="triangle"/>
            </a:ln>
            <a:effectLst/>
          </p:spPr>
        </p:cxnSp>
        <p:sp>
          <p:nvSpPr>
            <p:cNvPr id="53" name="Isosceles Triangle 52">
              <a:extLst>
                <a:ext uri="{FF2B5EF4-FFF2-40B4-BE49-F238E27FC236}">
                  <a16:creationId xmlns:a16="http://schemas.microsoft.com/office/drawing/2014/main" id="{46EB064F-B6D8-15E9-ABD1-4F7BB7AEBCF5}"/>
                </a:ext>
              </a:extLst>
            </p:cNvPr>
            <p:cNvSpPr/>
            <p:nvPr/>
          </p:nvSpPr>
          <p:spPr bwMode="auto">
            <a:xfrm rot="5400000">
              <a:off x="16058707" y="4987856"/>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54" name="Straight Arrow Connector 53">
              <a:extLst>
                <a:ext uri="{FF2B5EF4-FFF2-40B4-BE49-F238E27FC236}">
                  <a16:creationId xmlns:a16="http://schemas.microsoft.com/office/drawing/2014/main" id="{E38D26B2-601C-C44A-22EF-DBD3C333A8BC}"/>
                </a:ext>
              </a:extLst>
            </p:cNvPr>
            <p:cNvCxnSpPr>
              <a:cxnSpLocks/>
              <a:endCxn id="53" idx="3"/>
            </p:cNvCxnSpPr>
            <p:nvPr/>
          </p:nvCxnSpPr>
          <p:spPr bwMode="auto">
            <a:xfrm>
              <a:off x="15534116" y="5200180"/>
              <a:ext cx="572685" cy="0"/>
            </a:xfrm>
            <a:prstGeom prst="straightConnector1">
              <a:avLst/>
            </a:prstGeom>
            <a:noFill/>
            <a:ln w="28575" cap="flat" cmpd="sng" algn="ctr">
              <a:solidFill>
                <a:schemeClr val="tx1"/>
              </a:solidFill>
              <a:prstDash val="solid"/>
              <a:round/>
              <a:headEnd type="none" w="med" len="med"/>
              <a:tailEnd type="triangle"/>
            </a:ln>
            <a:effectLst/>
          </p:spPr>
        </p:cxnSp>
        <p:cxnSp>
          <p:nvCxnSpPr>
            <p:cNvPr id="68" name="Straight Arrow Connector 67">
              <a:extLst>
                <a:ext uri="{FF2B5EF4-FFF2-40B4-BE49-F238E27FC236}">
                  <a16:creationId xmlns:a16="http://schemas.microsoft.com/office/drawing/2014/main" id="{DCA1B0CF-EA81-1E59-30CA-4427A43CBC02}"/>
                </a:ext>
              </a:extLst>
            </p:cNvPr>
            <p:cNvCxnSpPr>
              <a:cxnSpLocks/>
            </p:cNvCxnSpPr>
            <p:nvPr/>
          </p:nvCxnSpPr>
          <p:spPr bwMode="auto">
            <a:xfrm rot="16200000">
              <a:off x="14748722" y="4915406"/>
              <a:ext cx="9176" cy="603257"/>
            </a:xfrm>
            <a:prstGeom prst="straightConnector1">
              <a:avLst/>
            </a:prstGeom>
            <a:noFill/>
            <a:ln w="28575" cap="flat" cmpd="sng" algn="ctr">
              <a:solidFill>
                <a:schemeClr val="tx1"/>
              </a:solidFill>
              <a:prstDash val="solid"/>
              <a:round/>
              <a:headEnd type="none" w="med" len="med"/>
              <a:tailEnd type="triangle"/>
            </a:ln>
            <a:effectLst/>
          </p:spPr>
        </p:cxnSp>
        <p:sp>
          <p:nvSpPr>
            <p:cNvPr id="42" name="Oval 41">
              <a:extLst>
                <a:ext uri="{FF2B5EF4-FFF2-40B4-BE49-F238E27FC236}">
                  <a16:creationId xmlns:a16="http://schemas.microsoft.com/office/drawing/2014/main" id="{64D276AE-E06B-EE76-1B3A-6DBDED6CDFE9}"/>
                </a:ext>
              </a:extLst>
            </p:cNvPr>
            <p:cNvSpPr/>
            <p:nvPr/>
          </p:nvSpPr>
          <p:spPr bwMode="auto">
            <a:xfrm>
              <a:off x="15443543" y="5161576"/>
              <a:ext cx="81965" cy="763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49" name="Straight Arrow Connector 48">
              <a:extLst>
                <a:ext uri="{FF2B5EF4-FFF2-40B4-BE49-F238E27FC236}">
                  <a16:creationId xmlns:a16="http://schemas.microsoft.com/office/drawing/2014/main" id="{A40534C0-2E92-DC00-8D3E-0DC30D514E69}"/>
                </a:ext>
              </a:extLst>
            </p:cNvPr>
            <p:cNvCxnSpPr>
              <a:cxnSpLocks/>
            </p:cNvCxnSpPr>
            <p:nvPr/>
          </p:nvCxnSpPr>
          <p:spPr bwMode="auto">
            <a:xfrm>
              <a:off x="15413261" y="4583489"/>
              <a:ext cx="693539" cy="491506"/>
            </a:xfrm>
            <a:prstGeom prst="bentConnector3">
              <a:avLst>
                <a:gd name="adj1" fmla="val 50000"/>
              </a:avLst>
            </a:prstGeom>
            <a:noFill/>
            <a:ln w="28575" cap="flat" cmpd="sng" algn="ctr">
              <a:solidFill>
                <a:schemeClr val="tx1"/>
              </a:solidFill>
              <a:prstDash val="solid"/>
              <a:round/>
              <a:headEnd type="none" w="med" len="med"/>
              <a:tailEnd type="triangle"/>
            </a:ln>
            <a:effectLst/>
          </p:spPr>
        </p:cxnSp>
        <p:sp>
          <p:nvSpPr>
            <p:cNvPr id="57" name="Content Placeholder 2">
              <a:extLst>
                <a:ext uri="{FF2B5EF4-FFF2-40B4-BE49-F238E27FC236}">
                  <a16:creationId xmlns:a16="http://schemas.microsoft.com/office/drawing/2014/main" id="{BA4E6D5D-73A5-6847-0458-CAC560668480}"/>
                </a:ext>
              </a:extLst>
            </p:cNvPr>
            <p:cNvSpPr txBox="1">
              <a:spLocks/>
            </p:cNvSpPr>
            <p:nvPr/>
          </p:nvSpPr>
          <p:spPr bwMode="auto">
            <a:xfrm>
              <a:off x="13770461" y="4412433"/>
              <a:ext cx="16844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err="1">
                  <a:solidFill>
                    <a:schemeClr val="tx1"/>
                  </a:solidFill>
                </a:rPr>
                <a:t>EnableSmallBin</a:t>
              </a:r>
              <a:endParaRPr lang="en-GB" sz="1400" b="0" kern="0" dirty="0">
                <a:solidFill>
                  <a:schemeClr val="tx1"/>
                </a:solidFill>
              </a:endParaRPr>
            </a:p>
          </p:txBody>
        </p:sp>
        <p:sp>
          <p:nvSpPr>
            <p:cNvPr id="58" name="Isosceles Triangle 57">
              <a:extLst>
                <a:ext uri="{FF2B5EF4-FFF2-40B4-BE49-F238E27FC236}">
                  <a16:creationId xmlns:a16="http://schemas.microsoft.com/office/drawing/2014/main" id="{F42263C4-7515-6C60-2945-84529BA658CF}"/>
                </a:ext>
              </a:extLst>
            </p:cNvPr>
            <p:cNvSpPr/>
            <p:nvPr/>
          </p:nvSpPr>
          <p:spPr bwMode="auto">
            <a:xfrm rot="5400000">
              <a:off x="17024685" y="4964292"/>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61" name="Straight Arrow Connector 60">
              <a:extLst>
                <a:ext uri="{FF2B5EF4-FFF2-40B4-BE49-F238E27FC236}">
                  <a16:creationId xmlns:a16="http://schemas.microsoft.com/office/drawing/2014/main" id="{226EB969-D155-CE9C-10D6-D1F58BADABC7}"/>
                </a:ext>
              </a:extLst>
            </p:cNvPr>
            <p:cNvCxnSpPr>
              <a:cxnSpLocks/>
            </p:cNvCxnSpPr>
            <p:nvPr/>
          </p:nvCxnSpPr>
          <p:spPr bwMode="auto">
            <a:xfrm>
              <a:off x="17591516" y="5177320"/>
              <a:ext cx="572685" cy="0"/>
            </a:xfrm>
            <a:prstGeom prst="straightConnector1">
              <a:avLst/>
            </a:prstGeom>
            <a:noFill/>
            <a:ln w="28575" cap="flat" cmpd="sng" algn="ctr">
              <a:solidFill>
                <a:schemeClr val="tx1"/>
              </a:solidFill>
              <a:prstDash val="solid"/>
              <a:round/>
              <a:headEnd type="none" w="med" len="med"/>
              <a:tailEnd type="triangle"/>
            </a:ln>
            <a:effectLst/>
          </p:spPr>
        </p:cxnSp>
        <p:cxnSp>
          <p:nvCxnSpPr>
            <p:cNvPr id="64" name="Straight Arrow Connector 63">
              <a:extLst>
                <a:ext uri="{FF2B5EF4-FFF2-40B4-BE49-F238E27FC236}">
                  <a16:creationId xmlns:a16="http://schemas.microsoft.com/office/drawing/2014/main" id="{D0535874-91AF-F6B8-49BA-CC81C177A6B5}"/>
                </a:ext>
              </a:extLst>
            </p:cNvPr>
            <p:cNvCxnSpPr>
              <a:cxnSpLocks/>
            </p:cNvCxnSpPr>
            <p:nvPr/>
          </p:nvCxnSpPr>
          <p:spPr bwMode="auto">
            <a:xfrm rot="16200000">
              <a:off x="16806122" y="4892546"/>
              <a:ext cx="9176" cy="603257"/>
            </a:xfrm>
            <a:prstGeom prst="straightConnector1">
              <a:avLst/>
            </a:prstGeom>
            <a:noFill/>
            <a:ln w="28575" cap="flat" cmpd="sng" algn="ctr">
              <a:solidFill>
                <a:schemeClr val="tx1"/>
              </a:solidFill>
              <a:prstDash val="solid"/>
              <a:round/>
              <a:headEnd type="none" w="med" len="med"/>
              <a:tailEnd type="triangle"/>
            </a:ln>
            <a:effectLst/>
          </p:spPr>
        </p:cxnSp>
        <p:sp>
          <p:nvSpPr>
            <p:cNvPr id="65" name="Oval 64">
              <a:extLst>
                <a:ext uri="{FF2B5EF4-FFF2-40B4-BE49-F238E27FC236}">
                  <a16:creationId xmlns:a16="http://schemas.microsoft.com/office/drawing/2014/main" id="{0250F8E7-D0B1-FF70-E939-F767C5D8F347}"/>
                </a:ext>
              </a:extLst>
            </p:cNvPr>
            <p:cNvSpPr/>
            <p:nvPr/>
          </p:nvSpPr>
          <p:spPr bwMode="auto">
            <a:xfrm>
              <a:off x="17500943" y="5138716"/>
              <a:ext cx="81965" cy="763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09" name="Isosceles Triangle 108">
              <a:extLst>
                <a:ext uri="{FF2B5EF4-FFF2-40B4-BE49-F238E27FC236}">
                  <a16:creationId xmlns:a16="http://schemas.microsoft.com/office/drawing/2014/main" id="{4C449240-9123-55BB-AEBA-220D4188924B}"/>
                </a:ext>
              </a:extLst>
            </p:cNvPr>
            <p:cNvSpPr/>
            <p:nvPr/>
          </p:nvSpPr>
          <p:spPr bwMode="auto">
            <a:xfrm rot="5400000">
              <a:off x="17024685" y="5686072"/>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11" name="Straight Arrow Connector 110">
              <a:extLst>
                <a:ext uri="{FF2B5EF4-FFF2-40B4-BE49-F238E27FC236}">
                  <a16:creationId xmlns:a16="http://schemas.microsoft.com/office/drawing/2014/main" id="{D8826A74-88F5-3248-BB30-5E6C1BFDC1F2}"/>
                </a:ext>
              </a:extLst>
            </p:cNvPr>
            <p:cNvCxnSpPr>
              <a:cxnSpLocks/>
            </p:cNvCxnSpPr>
            <p:nvPr/>
          </p:nvCxnSpPr>
          <p:spPr bwMode="auto">
            <a:xfrm>
              <a:off x="17591516" y="5899100"/>
              <a:ext cx="572685" cy="0"/>
            </a:xfrm>
            <a:prstGeom prst="straightConnector1">
              <a:avLst/>
            </a:prstGeom>
            <a:noFill/>
            <a:ln w="28575" cap="flat" cmpd="sng" algn="ctr">
              <a:solidFill>
                <a:schemeClr val="tx1"/>
              </a:solidFill>
              <a:prstDash val="solid"/>
              <a:round/>
              <a:headEnd type="none" w="med" len="med"/>
              <a:tailEnd type="triangle"/>
            </a:ln>
            <a:effectLst/>
          </p:spPr>
        </p:cxnSp>
        <p:sp>
          <p:nvSpPr>
            <p:cNvPr id="112" name="Oval 111">
              <a:extLst>
                <a:ext uri="{FF2B5EF4-FFF2-40B4-BE49-F238E27FC236}">
                  <a16:creationId xmlns:a16="http://schemas.microsoft.com/office/drawing/2014/main" id="{113C60D0-926D-DE1E-6E27-C80367D885F5}"/>
                </a:ext>
              </a:extLst>
            </p:cNvPr>
            <p:cNvSpPr/>
            <p:nvPr/>
          </p:nvSpPr>
          <p:spPr bwMode="auto">
            <a:xfrm>
              <a:off x="17500943" y="5860496"/>
              <a:ext cx="81965" cy="763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13" name="Straight Arrow Connector 48">
              <a:extLst>
                <a:ext uri="{FF2B5EF4-FFF2-40B4-BE49-F238E27FC236}">
                  <a16:creationId xmlns:a16="http://schemas.microsoft.com/office/drawing/2014/main" id="{86BDCDC8-D3DE-F151-7A41-091A7198739A}"/>
                </a:ext>
              </a:extLst>
            </p:cNvPr>
            <p:cNvCxnSpPr>
              <a:cxnSpLocks/>
              <a:endCxn id="109" idx="3"/>
            </p:cNvCxnSpPr>
            <p:nvPr/>
          </p:nvCxnSpPr>
          <p:spPr bwMode="auto">
            <a:xfrm>
              <a:off x="15751218" y="5198763"/>
              <a:ext cx="1321561" cy="699633"/>
            </a:xfrm>
            <a:prstGeom prst="bentConnector3">
              <a:avLst>
                <a:gd name="adj1" fmla="val 1566"/>
              </a:avLst>
            </a:prstGeom>
            <a:noFill/>
            <a:ln w="28575" cap="flat" cmpd="sng" algn="ctr">
              <a:solidFill>
                <a:schemeClr val="tx1"/>
              </a:solidFill>
              <a:prstDash val="solid"/>
              <a:round/>
              <a:headEnd type="none" w="med" len="med"/>
              <a:tailEnd type="triangle"/>
            </a:ln>
            <a:effectLst/>
          </p:spPr>
        </p:cxnSp>
        <p:sp>
          <p:nvSpPr>
            <p:cNvPr id="119" name="Content Placeholder 2">
              <a:extLst>
                <a:ext uri="{FF2B5EF4-FFF2-40B4-BE49-F238E27FC236}">
                  <a16:creationId xmlns:a16="http://schemas.microsoft.com/office/drawing/2014/main" id="{1A4394DC-3FA9-CECC-EAFD-7053C3AFBEB3}"/>
                </a:ext>
              </a:extLst>
            </p:cNvPr>
            <p:cNvSpPr txBox="1">
              <a:spLocks/>
            </p:cNvSpPr>
            <p:nvPr/>
          </p:nvSpPr>
          <p:spPr bwMode="auto">
            <a:xfrm>
              <a:off x="13484576" y="5095877"/>
              <a:ext cx="999997"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In&lt;2*i+1&gt;</a:t>
              </a:r>
            </a:p>
          </p:txBody>
        </p:sp>
        <p:sp>
          <p:nvSpPr>
            <p:cNvPr id="120" name="Content Placeholder 2">
              <a:extLst>
                <a:ext uri="{FF2B5EF4-FFF2-40B4-BE49-F238E27FC236}">
                  <a16:creationId xmlns:a16="http://schemas.microsoft.com/office/drawing/2014/main" id="{81CE34AB-5A45-3213-3F0A-A08D96E9D60A}"/>
                </a:ext>
              </a:extLst>
            </p:cNvPr>
            <p:cNvSpPr txBox="1">
              <a:spLocks/>
            </p:cNvSpPr>
            <p:nvPr/>
          </p:nvSpPr>
          <p:spPr bwMode="auto">
            <a:xfrm>
              <a:off x="18174426" y="5008462"/>
              <a:ext cx="1133913" cy="33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Out&lt;2*i+1&gt;</a:t>
              </a:r>
            </a:p>
          </p:txBody>
        </p:sp>
        <p:sp>
          <p:nvSpPr>
            <p:cNvPr id="121" name="Content Placeholder 2">
              <a:extLst>
                <a:ext uri="{FF2B5EF4-FFF2-40B4-BE49-F238E27FC236}">
                  <a16:creationId xmlns:a16="http://schemas.microsoft.com/office/drawing/2014/main" id="{C77C2E63-25D3-64BA-D6A1-3EE69F31CB68}"/>
                </a:ext>
              </a:extLst>
            </p:cNvPr>
            <p:cNvSpPr txBox="1">
              <a:spLocks/>
            </p:cNvSpPr>
            <p:nvPr/>
          </p:nvSpPr>
          <p:spPr bwMode="auto">
            <a:xfrm>
              <a:off x="18164201" y="5745985"/>
              <a:ext cx="1556230" cy="38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OutCopy</a:t>
              </a:r>
              <a:r>
                <a:rPr lang="en-GB" sz="1400" b="0" kern="0" dirty="0">
                  <a:solidFill>
                    <a:schemeClr val="tx1"/>
                  </a:solidFill>
                </a:rPr>
                <a:t>&lt;2*i+1&gt;</a:t>
              </a:r>
            </a:p>
          </p:txBody>
        </p:sp>
        <p:sp>
          <p:nvSpPr>
            <p:cNvPr id="123" name="Content Placeholder 2">
              <a:extLst>
                <a:ext uri="{FF2B5EF4-FFF2-40B4-BE49-F238E27FC236}">
                  <a16:creationId xmlns:a16="http://schemas.microsoft.com/office/drawing/2014/main" id="{FC8D0FD7-2D3F-5767-23B6-3FB7A32CD94C}"/>
                </a:ext>
              </a:extLst>
            </p:cNvPr>
            <p:cNvSpPr txBox="1">
              <a:spLocks/>
            </p:cNvSpPr>
            <p:nvPr/>
          </p:nvSpPr>
          <p:spPr bwMode="auto">
            <a:xfrm>
              <a:off x="16106800" y="4432052"/>
              <a:ext cx="16844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Odd Stages</a:t>
              </a:r>
            </a:p>
          </p:txBody>
        </p:sp>
      </p:grpSp>
      <p:grpSp>
        <p:nvGrpSpPr>
          <p:cNvPr id="125" name="Group 124">
            <a:extLst>
              <a:ext uri="{FF2B5EF4-FFF2-40B4-BE49-F238E27FC236}">
                <a16:creationId xmlns:a16="http://schemas.microsoft.com/office/drawing/2014/main" id="{4CC306EC-1BE4-D76C-D4BC-A1AE6E147562}"/>
              </a:ext>
            </a:extLst>
          </p:cNvPr>
          <p:cNvGrpSpPr/>
          <p:nvPr/>
        </p:nvGrpSpPr>
        <p:grpSpPr>
          <a:xfrm>
            <a:off x="966944" y="2693104"/>
            <a:ext cx="6020906" cy="1866253"/>
            <a:chOff x="13484576" y="4412433"/>
            <a:chExt cx="6020906" cy="1866253"/>
          </a:xfrm>
        </p:grpSpPr>
        <p:sp>
          <p:nvSpPr>
            <p:cNvPr id="126" name="Content Placeholder 2">
              <a:extLst>
                <a:ext uri="{FF2B5EF4-FFF2-40B4-BE49-F238E27FC236}">
                  <a16:creationId xmlns:a16="http://schemas.microsoft.com/office/drawing/2014/main" id="{DBCC4AEB-0202-5E48-94F7-62915D4100FA}"/>
                </a:ext>
              </a:extLst>
            </p:cNvPr>
            <p:cNvSpPr txBox="1">
              <a:spLocks/>
            </p:cNvSpPr>
            <p:nvPr/>
          </p:nvSpPr>
          <p:spPr bwMode="auto">
            <a:xfrm>
              <a:off x="13770461" y="5739259"/>
              <a:ext cx="1719155" cy="33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SlewRise</a:t>
              </a:r>
              <a:r>
                <a:rPr lang="en-GB" sz="1400" b="0" kern="0" dirty="0">
                  <a:solidFill>
                    <a:schemeClr val="tx1"/>
                  </a:solidFill>
                </a:rPr>
                <a:t>[2*</a:t>
              </a:r>
              <a:r>
                <a:rPr lang="en-GB" sz="1400" b="0" kern="0" dirty="0" err="1">
                  <a:solidFill>
                    <a:schemeClr val="tx1"/>
                  </a:solidFill>
                </a:rPr>
                <a:t>i</a:t>
              </a:r>
              <a:r>
                <a:rPr lang="en-GB" sz="1400" b="0" kern="0" dirty="0">
                  <a:solidFill>
                    <a:schemeClr val="tx1"/>
                  </a:solidFill>
                </a:rPr>
                <a:t>]&lt;3:0&gt;</a:t>
              </a:r>
            </a:p>
          </p:txBody>
        </p:sp>
        <p:sp>
          <p:nvSpPr>
            <p:cNvPr id="127" name="Content Placeholder 2">
              <a:extLst>
                <a:ext uri="{FF2B5EF4-FFF2-40B4-BE49-F238E27FC236}">
                  <a16:creationId xmlns:a16="http://schemas.microsoft.com/office/drawing/2014/main" id="{DD46C6A9-BD91-CAA4-1328-DBA72B74D5C5}"/>
                </a:ext>
              </a:extLst>
            </p:cNvPr>
            <p:cNvSpPr txBox="1">
              <a:spLocks/>
            </p:cNvSpPr>
            <p:nvPr/>
          </p:nvSpPr>
          <p:spPr bwMode="auto">
            <a:xfrm>
              <a:off x="13760311" y="5996591"/>
              <a:ext cx="1678244" cy="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400" b="0" kern="0" dirty="0" err="1">
                  <a:solidFill>
                    <a:schemeClr val="tx1"/>
                  </a:solidFill>
                </a:rPr>
                <a:t>SlewFall</a:t>
              </a:r>
              <a:r>
                <a:rPr lang="en-GB" sz="1400" b="0" kern="0" dirty="0">
                  <a:solidFill>
                    <a:schemeClr val="tx1"/>
                  </a:solidFill>
                </a:rPr>
                <a:t>[2*</a:t>
              </a:r>
              <a:r>
                <a:rPr lang="en-GB" sz="1400" b="0" kern="0" dirty="0" err="1">
                  <a:solidFill>
                    <a:schemeClr val="tx1"/>
                  </a:solidFill>
                </a:rPr>
                <a:t>i</a:t>
              </a:r>
              <a:r>
                <a:rPr lang="en-GB" sz="1400" b="0" kern="0" dirty="0">
                  <a:solidFill>
                    <a:schemeClr val="tx1"/>
                  </a:solidFill>
                </a:rPr>
                <a:t>]&lt;3:0&gt;</a:t>
              </a:r>
            </a:p>
          </p:txBody>
        </p:sp>
        <p:sp>
          <p:nvSpPr>
            <p:cNvPr id="128" name="Isosceles Triangle 127">
              <a:extLst>
                <a:ext uri="{FF2B5EF4-FFF2-40B4-BE49-F238E27FC236}">
                  <a16:creationId xmlns:a16="http://schemas.microsoft.com/office/drawing/2014/main" id="{04961BC5-1D34-3345-B348-37842F6E5DD6}"/>
                </a:ext>
              </a:extLst>
            </p:cNvPr>
            <p:cNvSpPr/>
            <p:nvPr/>
          </p:nvSpPr>
          <p:spPr bwMode="auto">
            <a:xfrm rot="5400000">
              <a:off x="14967285" y="4987152"/>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29" name="Straight Arrow Connector 128">
              <a:extLst>
                <a:ext uri="{FF2B5EF4-FFF2-40B4-BE49-F238E27FC236}">
                  <a16:creationId xmlns:a16="http://schemas.microsoft.com/office/drawing/2014/main" id="{6E8A93A3-5589-C6E7-159E-E9C997B141F9}"/>
                </a:ext>
              </a:extLst>
            </p:cNvPr>
            <p:cNvCxnSpPr>
              <a:cxnSpLocks/>
            </p:cNvCxnSpPr>
            <p:nvPr/>
          </p:nvCxnSpPr>
          <p:spPr bwMode="auto">
            <a:xfrm rot="16200000">
              <a:off x="14794605" y="5041766"/>
              <a:ext cx="890982" cy="399859"/>
            </a:xfrm>
            <a:prstGeom prst="straightConnector1">
              <a:avLst/>
            </a:prstGeom>
            <a:noFill/>
            <a:ln w="28575" cap="flat" cmpd="sng" algn="ctr">
              <a:solidFill>
                <a:schemeClr val="tx1"/>
              </a:solidFill>
              <a:prstDash val="solid"/>
              <a:round/>
              <a:headEnd type="none" w="med" len="med"/>
              <a:tailEnd type="triangle"/>
            </a:ln>
            <a:effectLst/>
          </p:spPr>
        </p:cxnSp>
        <p:sp>
          <p:nvSpPr>
            <p:cNvPr id="130" name="Isosceles Triangle 129">
              <a:extLst>
                <a:ext uri="{FF2B5EF4-FFF2-40B4-BE49-F238E27FC236}">
                  <a16:creationId xmlns:a16="http://schemas.microsoft.com/office/drawing/2014/main" id="{36581365-3A1A-6F02-0F38-71AB42D0AE5D}"/>
                </a:ext>
              </a:extLst>
            </p:cNvPr>
            <p:cNvSpPr/>
            <p:nvPr/>
          </p:nvSpPr>
          <p:spPr bwMode="auto">
            <a:xfrm rot="5400000">
              <a:off x="16058707" y="4987856"/>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35" name="Straight Arrow Connector 134">
              <a:extLst>
                <a:ext uri="{FF2B5EF4-FFF2-40B4-BE49-F238E27FC236}">
                  <a16:creationId xmlns:a16="http://schemas.microsoft.com/office/drawing/2014/main" id="{77A0E96D-23A9-2568-1405-ABA3B26F6CD4}"/>
                </a:ext>
              </a:extLst>
            </p:cNvPr>
            <p:cNvCxnSpPr>
              <a:cxnSpLocks/>
              <a:endCxn id="130" idx="3"/>
            </p:cNvCxnSpPr>
            <p:nvPr/>
          </p:nvCxnSpPr>
          <p:spPr bwMode="auto">
            <a:xfrm>
              <a:off x="15534116" y="5200180"/>
              <a:ext cx="572685" cy="0"/>
            </a:xfrm>
            <a:prstGeom prst="straightConnector1">
              <a:avLst/>
            </a:prstGeom>
            <a:noFill/>
            <a:ln w="2857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49200CD7-546B-3BF9-9ECB-C8644BDB8FBC}"/>
                </a:ext>
              </a:extLst>
            </p:cNvPr>
            <p:cNvCxnSpPr>
              <a:cxnSpLocks/>
            </p:cNvCxnSpPr>
            <p:nvPr/>
          </p:nvCxnSpPr>
          <p:spPr bwMode="auto">
            <a:xfrm rot="16200000">
              <a:off x="14748722" y="4915406"/>
              <a:ext cx="9176" cy="603257"/>
            </a:xfrm>
            <a:prstGeom prst="straightConnector1">
              <a:avLst/>
            </a:prstGeom>
            <a:noFill/>
            <a:ln w="28575" cap="flat" cmpd="sng" algn="ctr">
              <a:solidFill>
                <a:schemeClr val="tx1"/>
              </a:solidFill>
              <a:prstDash val="solid"/>
              <a:round/>
              <a:headEnd type="none" w="med" len="med"/>
              <a:tailEnd type="triangle"/>
            </a:ln>
            <a:effectLst/>
          </p:spPr>
        </p:cxnSp>
        <p:sp>
          <p:nvSpPr>
            <p:cNvPr id="137" name="Oval 136">
              <a:extLst>
                <a:ext uri="{FF2B5EF4-FFF2-40B4-BE49-F238E27FC236}">
                  <a16:creationId xmlns:a16="http://schemas.microsoft.com/office/drawing/2014/main" id="{659DDA0A-7BC8-679D-F9FD-32298029354B}"/>
                </a:ext>
              </a:extLst>
            </p:cNvPr>
            <p:cNvSpPr/>
            <p:nvPr/>
          </p:nvSpPr>
          <p:spPr bwMode="auto">
            <a:xfrm>
              <a:off x="15443543" y="5161576"/>
              <a:ext cx="81965" cy="763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38" name="Straight Arrow Connector 48">
              <a:extLst>
                <a:ext uri="{FF2B5EF4-FFF2-40B4-BE49-F238E27FC236}">
                  <a16:creationId xmlns:a16="http://schemas.microsoft.com/office/drawing/2014/main" id="{4AE095CD-0B0D-38F6-D4F8-C48073D68FAA}"/>
                </a:ext>
              </a:extLst>
            </p:cNvPr>
            <p:cNvCxnSpPr>
              <a:cxnSpLocks/>
            </p:cNvCxnSpPr>
            <p:nvPr/>
          </p:nvCxnSpPr>
          <p:spPr bwMode="auto">
            <a:xfrm>
              <a:off x="15413261" y="4583489"/>
              <a:ext cx="693539" cy="491506"/>
            </a:xfrm>
            <a:prstGeom prst="bentConnector3">
              <a:avLst>
                <a:gd name="adj1" fmla="val 50000"/>
              </a:avLst>
            </a:prstGeom>
            <a:noFill/>
            <a:ln w="28575" cap="flat" cmpd="sng" algn="ctr">
              <a:solidFill>
                <a:schemeClr val="tx1"/>
              </a:solidFill>
              <a:prstDash val="solid"/>
              <a:round/>
              <a:headEnd type="none" w="med" len="med"/>
              <a:tailEnd type="triangle"/>
            </a:ln>
            <a:effectLst/>
          </p:spPr>
        </p:cxnSp>
        <p:sp>
          <p:nvSpPr>
            <p:cNvPr id="139" name="Content Placeholder 2">
              <a:extLst>
                <a:ext uri="{FF2B5EF4-FFF2-40B4-BE49-F238E27FC236}">
                  <a16:creationId xmlns:a16="http://schemas.microsoft.com/office/drawing/2014/main" id="{B22221E3-A495-489E-FDE6-99B485797D53}"/>
                </a:ext>
              </a:extLst>
            </p:cNvPr>
            <p:cNvSpPr txBox="1">
              <a:spLocks/>
            </p:cNvSpPr>
            <p:nvPr/>
          </p:nvSpPr>
          <p:spPr bwMode="auto">
            <a:xfrm>
              <a:off x="13770461" y="4412433"/>
              <a:ext cx="16844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‘1’</a:t>
              </a:r>
            </a:p>
          </p:txBody>
        </p:sp>
        <p:sp>
          <p:nvSpPr>
            <p:cNvPr id="140" name="Isosceles Triangle 139">
              <a:extLst>
                <a:ext uri="{FF2B5EF4-FFF2-40B4-BE49-F238E27FC236}">
                  <a16:creationId xmlns:a16="http://schemas.microsoft.com/office/drawing/2014/main" id="{821C78BE-0212-D074-F01F-41F1A7E88D95}"/>
                </a:ext>
              </a:extLst>
            </p:cNvPr>
            <p:cNvSpPr/>
            <p:nvPr/>
          </p:nvSpPr>
          <p:spPr bwMode="auto">
            <a:xfrm rot="5400000">
              <a:off x="17024685" y="4964292"/>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41" name="Straight Arrow Connector 140">
              <a:extLst>
                <a:ext uri="{FF2B5EF4-FFF2-40B4-BE49-F238E27FC236}">
                  <a16:creationId xmlns:a16="http://schemas.microsoft.com/office/drawing/2014/main" id="{DBD868BD-D841-D97A-EF5D-CC4AEFC80C0D}"/>
                </a:ext>
              </a:extLst>
            </p:cNvPr>
            <p:cNvCxnSpPr>
              <a:cxnSpLocks/>
            </p:cNvCxnSpPr>
            <p:nvPr/>
          </p:nvCxnSpPr>
          <p:spPr bwMode="auto">
            <a:xfrm>
              <a:off x="17591516" y="5177320"/>
              <a:ext cx="572685" cy="0"/>
            </a:xfrm>
            <a:prstGeom prst="straightConnector1">
              <a:avLst/>
            </a:prstGeom>
            <a:noFill/>
            <a:ln w="28575" cap="flat" cmpd="sng" algn="ctr">
              <a:solidFill>
                <a:schemeClr val="tx1"/>
              </a:solidFill>
              <a:prstDash val="solid"/>
              <a:round/>
              <a:headEnd type="none" w="med" len="med"/>
              <a:tailEnd type="triangle"/>
            </a:ln>
            <a:effectLst/>
          </p:spPr>
        </p:cxnSp>
        <p:cxnSp>
          <p:nvCxnSpPr>
            <p:cNvPr id="142" name="Straight Arrow Connector 141">
              <a:extLst>
                <a:ext uri="{FF2B5EF4-FFF2-40B4-BE49-F238E27FC236}">
                  <a16:creationId xmlns:a16="http://schemas.microsoft.com/office/drawing/2014/main" id="{7073ADCD-8D62-4626-6719-CDFB7AFF0527}"/>
                </a:ext>
              </a:extLst>
            </p:cNvPr>
            <p:cNvCxnSpPr>
              <a:cxnSpLocks/>
            </p:cNvCxnSpPr>
            <p:nvPr/>
          </p:nvCxnSpPr>
          <p:spPr bwMode="auto">
            <a:xfrm rot="16200000">
              <a:off x="16806122" y="4892546"/>
              <a:ext cx="9176" cy="603257"/>
            </a:xfrm>
            <a:prstGeom prst="straightConnector1">
              <a:avLst/>
            </a:prstGeom>
            <a:noFill/>
            <a:ln w="28575" cap="flat" cmpd="sng" algn="ctr">
              <a:solidFill>
                <a:schemeClr val="tx1"/>
              </a:solidFill>
              <a:prstDash val="solid"/>
              <a:round/>
              <a:headEnd type="none" w="med" len="med"/>
              <a:tailEnd type="triangle"/>
            </a:ln>
            <a:effectLst/>
          </p:spPr>
        </p:cxnSp>
        <p:sp>
          <p:nvSpPr>
            <p:cNvPr id="143" name="Oval 142">
              <a:extLst>
                <a:ext uri="{FF2B5EF4-FFF2-40B4-BE49-F238E27FC236}">
                  <a16:creationId xmlns:a16="http://schemas.microsoft.com/office/drawing/2014/main" id="{1FF9AE55-522E-E7F1-1117-734747512800}"/>
                </a:ext>
              </a:extLst>
            </p:cNvPr>
            <p:cNvSpPr/>
            <p:nvPr/>
          </p:nvSpPr>
          <p:spPr bwMode="auto">
            <a:xfrm>
              <a:off x="17500943" y="5138716"/>
              <a:ext cx="81965" cy="763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44" name="Isosceles Triangle 143">
              <a:extLst>
                <a:ext uri="{FF2B5EF4-FFF2-40B4-BE49-F238E27FC236}">
                  <a16:creationId xmlns:a16="http://schemas.microsoft.com/office/drawing/2014/main" id="{34870690-4F6A-2E7B-397D-3C6BDA8A9807}"/>
                </a:ext>
              </a:extLst>
            </p:cNvPr>
            <p:cNvSpPr/>
            <p:nvPr/>
          </p:nvSpPr>
          <p:spPr bwMode="auto">
            <a:xfrm rot="5400000">
              <a:off x="17024685" y="5686072"/>
              <a:ext cx="520833" cy="424646"/>
            </a:xfrm>
            <a:prstGeom prst="triangl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45" name="Straight Arrow Connector 144">
              <a:extLst>
                <a:ext uri="{FF2B5EF4-FFF2-40B4-BE49-F238E27FC236}">
                  <a16:creationId xmlns:a16="http://schemas.microsoft.com/office/drawing/2014/main" id="{998AB02C-7AA1-0758-0390-1BA50E7EA10D}"/>
                </a:ext>
              </a:extLst>
            </p:cNvPr>
            <p:cNvCxnSpPr>
              <a:cxnSpLocks/>
            </p:cNvCxnSpPr>
            <p:nvPr/>
          </p:nvCxnSpPr>
          <p:spPr bwMode="auto">
            <a:xfrm>
              <a:off x="17591516" y="5899100"/>
              <a:ext cx="572685" cy="0"/>
            </a:xfrm>
            <a:prstGeom prst="straightConnector1">
              <a:avLst/>
            </a:prstGeom>
            <a:noFill/>
            <a:ln w="28575" cap="flat" cmpd="sng" algn="ctr">
              <a:solidFill>
                <a:schemeClr val="tx1"/>
              </a:solidFill>
              <a:prstDash val="solid"/>
              <a:round/>
              <a:headEnd type="none" w="med" len="med"/>
              <a:tailEnd type="triangle"/>
            </a:ln>
            <a:effectLst/>
          </p:spPr>
        </p:cxnSp>
        <p:sp>
          <p:nvSpPr>
            <p:cNvPr id="146" name="Oval 145">
              <a:extLst>
                <a:ext uri="{FF2B5EF4-FFF2-40B4-BE49-F238E27FC236}">
                  <a16:creationId xmlns:a16="http://schemas.microsoft.com/office/drawing/2014/main" id="{56362FEE-62AF-A849-2E60-EE7C6A5114FE}"/>
                </a:ext>
              </a:extLst>
            </p:cNvPr>
            <p:cNvSpPr/>
            <p:nvPr/>
          </p:nvSpPr>
          <p:spPr bwMode="auto">
            <a:xfrm>
              <a:off x="17500943" y="5860496"/>
              <a:ext cx="81965" cy="7635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cxnSp>
          <p:nvCxnSpPr>
            <p:cNvPr id="147" name="Straight Arrow Connector 48">
              <a:extLst>
                <a:ext uri="{FF2B5EF4-FFF2-40B4-BE49-F238E27FC236}">
                  <a16:creationId xmlns:a16="http://schemas.microsoft.com/office/drawing/2014/main" id="{1F50B9F2-2AB4-ACD6-6BD2-FC03C86876D2}"/>
                </a:ext>
              </a:extLst>
            </p:cNvPr>
            <p:cNvCxnSpPr>
              <a:cxnSpLocks/>
              <a:endCxn id="144" idx="3"/>
            </p:cNvCxnSpPr>
            <p:nvPr/>
          </p:nvCxnSpPr>
          <p:spPr bwMode="auto">
            <a:xfrm>
              <a:off x="15751218" y="5198763"/>
              <a:ext cx="1321561" cy="699633"/>
            </a:xfrm>
            <a:prstGeom prst="bentConnector3">
              <a:avLst>
                <a:gd name="adj1" fmla="val 1566"/>
              </a:avLst>
            </a:prstGeom>
            <a:noFill/>
            <a:ln w="28575" cap="flat" cmpd="sng" algn="ctr">
              <a:solidFill>
                <a:schemeClr val="tx1"/>
              </a:solidFill>
              <a:prstDash val="solid"/>
              <a:round/>
              <a:headEnd type="none" w="med" len="med"/>
              <a:tailEnd type="triangle"/>
            </a:ln>
            <a:effectLst/>
          </p:spPr>
        </p:cxnSp>
        <p:sp>
          <p:nvSpPr>
            <p:cNvPr id="148" name="Content Placeholder 2">
              <a:extLst>
                <a:ext uri="{FF2B5EF4-FFF2-40B4-BE49-F238E27FC236}">
                  <a16:creationId xmlns:a16="http://schemas.microsoft.com/office/drawing/2014/main" id="{9223C367-D500-47CC-6655-757B66B0C1BF}"/>
                </a:ext>
              </a:extLst>
            </p:cNvPr>
            <p:cNvSpPr txBox="1">
              <a:spLocks/>
            </p:cNvSpPr>
            <p:nvPr/>
          </p:nvSpPr>
          <p:spPr bwMode="auto">
            <a:xfrm>
              <a:off x="13484576" y="5095877"/>
              <a:ext cx="999997"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r">
                <a:lnSpc>
                  <a:spcPct val="100000"/>
                </a:lnSpc>
                <a:buFontTx/>
                <a:buNone/>
              </a:pPr>
              <a:r>
                <a:rPr lang="en-GB" sz="1400" b="0" kern="0" dirty="0">
                  <a:solidFill>
                    <a:schemeClr val="tx1"/>
                  </a:solidFill>
                </a:rPr>
                <a:t>In&lt;2*</a:t>
              </a:r>
              <a:r>
                <a:rPr lang="en-GB" sz="1400" b="0" kern="0" dirty="0" err="1">
                  <a:solidFill>
                    <a:schemeClr val="tx1"/>
                  </a:solidFill>
                </a:rPr>
                <a:t>i</a:t>
              </a:r>
              <a:r>
                <a:rPr lang="en-GB" sz="1400" b="0" kern="0" dirty="0">
                  <a:solidFill>
                    <a:schemeClr val="tx1"/>
                  </a:solidFill>
                </a:rPr>
                <a:t>&gt;</a:t>
              </a:r>
            </a:p>
          </p:txBody>
        </p:sp>
        <p:sp>
          <p:nvSpPr>
            <p:cNvPr id="149" name="Content Placeholder 2">
              <a:extLst>
                <a:ext uri="{FF2B5EF4-FFF2-40B4-BE49-F238E27FC236}">
                  <a16:creationId xmlns:a16="http://schemas.microsoft.com/office/drawing/2014/main" id="{62E469A3-AF3E-D731-7A53-35B36DB5A04E}"/>
                </a:ext>
              </a:extLst>
            </p:cNvPr>
            <p:cNvSpPr txBox="1">
              <a:spLocks/>
            </p:cNvSpPr>
            <p:nvPr/>
          </p:nvSpPr>
          <p:spPr bwMode="auto">
            <a:xfrm>
              <a:off x="18174426" y="5008462"/>
              <a:ext cx="999997"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Out&lt;2*</a:t>
              </a:r>
              <a:r>
                <a:rPr lang="en-GB" sz="1400" b="0" kern="0" dirty="0" err="1">
                  <a:solidFill>
                    <a:schemeClr val="tx1"/>
                  </a:solidFill>
                </a:rPr>
                <a:t>i</a:t>
              </a:r>
              <a:r>
                <a:rPr lang="en-GB" sz="1400" b="0" kern="0" dirty="0">
                  <a:solidFill>
                    <a:schemeClr val="tx1"/>
                  </a:solidFill>
                </a:rPr>
                <a:t>&gt;</a:t>
              </a:r>
            </a:p>
          </p:txBody>
        </p:sp>
        <p:sp>
          <p:nvSpPr>
            <p:cNvPr id="150" name="Content Placeholder 2">
              <a:extLst>
                <a:ext uri="{FF2B5EF4-FFF2-40B4-BE49-F238E27FC236}">
                  <a16:creationId xmlns:a16="http://schemas.microsoft.com/office/drawing/2014/main" id="{BE2D7290-613F-24FE-99B5-12335EB1F368}"/>
                </a:ext>
              </a:extLst>
            </p:cNvPr>
            <p:cNvSpPr txBox="1">
              <a:spLocks/>
            </p:cNvSpPr>
            <p:nvPr/>
          </p:nvSpPr>
          <p:spPr bwMode="auto">
            <a:xfrm>
              <a:off x="18164201" y="5745986"/>
              <a:ext cx="1341281"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err="1">
                  <a:solidFill>
                    <a:schemeClr val="tx1"/>
                  </a:solidFill>
                </a:rPr>
                <a:t>OutCopy</a:t>
              </a:r>
              <a:r>
                <a:rPr lang="en-GB" sz="1400" b="0" kern="0" dirty="0">
                  <a:solidFill>
                    <a:schemeClr val="tx1"/>
                  </a:solidFill>
                </a:rPr>
                <a:t>&lt;2*</a:t>
              </a:r>
              <a:r>
                <a:rPr lang="en-GB" sz="1400" b="0" kern="0" dirty="0" err="1">
                  <a:solidFill>
                    <a:schemeClr val="tx1"/>
                  </a:solidFill>
                </a:rPr>
                <a:t>i</a:t>
              </a:r>
              <a:r>
                <a:rPr lang="en-GB" sz="1400" b="0" kern="0" dirty="0">
                  <a:solidFill>
                    <a:schemeClr val="tx1"/>
                  </a:solidFill>
                </a:rPr>
                <a:t>&gt;</a:t>
              </a:r>
            </a:p>
          </p:txBody>
        </p:sp>
        <p:sp>
          <p:nvSpPr>
            <p:cNvPr id="151" name="Content Placeholder 2">
              <a:extLst>
                <a:ext uri="{FF2B5EF4-FFF2-40B4-BE49-F238E27FC236}">
                  <a16:creationId xmlns:a16="http://schemas.microsoft.com/office/drawing/2014/main" id="{D959182C-4FC4-0742-CED3-7C7C1F9F0C75}"/>
                </a:ext>
              </a:extLst>
            </p:cNvPr>
            <p:cNvSpPr txBox="1">
              <a:spLocks/>
            </p:cNvSpPr>
            <p:nvPr/>
          </p:nvSpPr>
          <p:spPr bwMode="auto">
            <a:xfrm>
              <a:off x="16106800" y="4432052"/>
              <a:ext cx="168449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Even Stages</a:t>
              </a:r>
            </a:p>
          </p:txBody>
        </p:sp>
      </p:grpSp>
    </p:spTree>
    <p:extLst>
      <p:ext uri="{BB962C8B-B14F-4D97-AF65-F5344CB8AC3E}">
        <p14:creationId xmlns:p14="http://schemas.microsoft.com/office/powerpoint/2010/main" val="1216325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B5F9FD18-CCE7-4AEE-B280-0221597E2AD6}"/>
              </a:ext>
            </a:extLst>
          </p:cNvPr>
          <p:cNvSpPr>
            <a:spLocks noGrp="1"/>
          </p:cNvSpPr>
          <p:nvPr>
            <p:ph type="dt" sz="half" idx="10"/>
          </p:nvPr>
        </p:nvSpPr>
        <p:spPr/>
        <p:txBody>
          <a:bodyPr/>
          <a:lstStyle/>
          <a:p>
            <a:pPr>
              <a:defRPr/>
            </a:pPr>
            <a:fld id="{B2A45797-5F34-403F-9E83-4E7DEE82EDCC}" type="datetime3">
              <a:rPr lang="en-US" smtClean="0"/>
              <a:t>12 June 2023</a:t>
            </a:fld>
            <a:endParaRPr lang="en-US" dirty="0"/>
          </a:p>
        </p:txBody>
      </p:sp>
      <p:sp>
        <p:nvSpPr>
          <p:cNvPr id="6" name="Marcador de número de diapositiva 5">
            <a:extLst>
              <a:ext uri="{FF2B5EF4-FFF2-40B4-BE49-F238E27FC236}">
                <a16:creationId xmlns:a16="http://schemas.microsoft.com/office/drawing/2014/main" id="{EFD5F1A1-4901-4115-B032-EB40592DC1E6}"/>
              </a:ext>
            </a:extLst>
          </p:cNvPr>
          <p:cNvSpPr>
            <a:spLocks noGrp="1"/>
          </p:cNvSpPr>
          <p:nvPr>
            <p:ph type="sldNum" sz="quarter" idx="12"/>
          </p:nvPr>
        </p:nvSpPr>
        <p:spPr/>
        <p:txBody>
          <a:bodyPr/>
          <a:lstStyle/>
          <a:p>
            <a:pPr>
              <a:defRPr/>
            </a:pPr>
            <a:fld id="{1178DAF2-2C4D-4961-ABA0-D37600ACF1D7}" type="slidenum">
              <a:rPr lang="en-GB" smtClean="0"/>
              <a:pPr>
                <a:defRPr/>
              </a:pPr>
              <a:t>44</a:t>
            </a:fld>
            <a:endParaRPr lang="en-GB"/>
          </a:p>
        </p:txBody>
      </p:sp>
      <p:sp>
        <p:nvSpPr>
          <p:cNvPr id="3" name="Marcador de contenido 2">
            <a:extLst>
              <a:ext uri="{FF2B5EF4-FFF2-40B4-BE49-F238E27FC236}">
                <a16:creationId xmlns:a16="http://schemas.microsoft.com/office/drawing/2014/main" id="{AC22FBDC-DA93-7250-BD39-4B2561827300}"/>
              </a:ext>
            </a:extLst>
          </p:cNvPr>
          <p:cNvSpPr>
            <a:spLocks noGrp="1"/>
          </p:cNvSpPr>
          <p:nvPr>
            <p:ph idx="1"/>
          </p:nvPr>
        </p:nvSpPr>
        <p:spPr>
          <a:xfrm>
            <a:off x="381006" y="1078096"/>
            <a:ext cx="9469237" cy="1130467"/>
          </a:xfrm>
        </p:spPr>
        <p:txBody>
          <a:bodyPr/>
          <a:lstStyle/>
          <a:p>
            <a:r>
              <a:rPr lang="en-US" sz="2000" b="1" dirty="0"/>
              <a:t>Prevents that two edges occur within the 25 ns clock period:</a:t>
            </a:r>
          </a:p>
          <a:p>
            <a:pPr lvl="1"/>
            <a:r>
              <a:rPr lang="en-US" sz="1600" dirty="0"/>
              <a:t>The readout throughput is limited at 40 </a:t>
            </a:r>
            <a:r>
              <a:rPr lang="en-US" sz="1600" dirty="0" err="1"/>
              <a:t>MHz.</a:t>
            </a:r>
            <a:endParaRPr lang="en-US" sz="1600" dirty="0"/>
          </a:p>
          <a:p>
            <a:pPr lvl="1"/>
            <a:r>
              <a:rPr lang="en-US" sz="1600" dirty="0"/>
              <a:t>The second pulse must be filtered to prevent the Time Capture Registers to fire twice.</a:t>
            </a:r>
          </a:p>
        </p:txBody>
      </p:sp>
      <p:sp>
        <p:nvSpPr>
          <p:cNvPr id="13" name="Title 1">
            <a:extLst>
              <a:ext uri="{FF2B5EF4-FFF2-40B4-BE49-F238E27FC236}">
                <a16:creationId xmlns:a16="http://schemas.microsoft.com/office/drawing/2014/main" id="{14CEE72F-5F93-6432-D2F8-6CFD7BF34A9D}"/>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FERO Control </a:t>
            </a:r>
            <a:r>
              <a:rPr lang="es-ES" sz="3600" b="1" dirty="0" err="1"/>
              <a:t>Asyncrhonous</a:t>
            </a:r>
            <a:r>
              <a:rPr lang="es-ES" sz="3600" b="1" dirty="0"/>
              <a:t> FSM</a:t>
            </a:r>
            <a:endParaRPr lang="en-US" sz="3600"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3B1BD8B4-3075-A6DA-7896-ABF1AF4BB78D}"/>
              </a:ext>
            </a:extLst>
          </p:cNvPr>
          <p:cNvPicPr>
            <a:picLocks noChangeAspect="1"/>
          </p:cNvPicPr>
          <p:nvPr/>
        </p:nvPicPr>
        <p:blipFill rotWithShape="1">
          <a:blip r:embed="rId2"/>
          <a:srcRect l="52547"/>
          <a:stretch/>
        </p:blipFill>
        <p:spPr>
          <a:xfrm>
            <a:off x="11234384" y="5177215"/>
            <a:ext cx="957616" cy="876246"/>
          </a:xfrm>
          <a:prstGeom prst="roundRect">
            <a:avLst>
              <a:gd name="adj" fmla="val 8594"/>
            </a:avLst>
          </a:prstGeom>
          <a:solidFill>
            <a:srgbClr val="FFFFFF">
              <a:shade val="85000"/>
            </a:srgbClr>
          </a:solidFill>
          <a:ln>
            <a:noFill/>
          </a:ln>
          <a:effectLst/>
        </p:spPr>
      </p:pic>
      <p:graphicFrame>
        <p:nvGraphicFramePr>
          <p:cNvPr id="5" name="Object 4">
            <a:extLst>
              <a:ext uri="{FF2B5EF4-FFF2-40B4-BE49-F238E27FC236}">
                <a16:creationId xmlns:a16="http://schemas.microsoft.com/office/drawing/2014/main" id="{1286423A-4EC4-FCC1-2348-62887CAAEA9E}"/>
              </a:ext>
            </a:extLst>
          </p:cNvPr>
          <p:cNvGraphicFramePr>
            <a:graphicFrameLocks noChangeAspect="1"/>
          </p:cNvGraphicFramePr>
          <p:nvPr>
            <p:extLst>
              <p:ext uri="{D42A27DB-BD31-4B8C-83A1-F6EECF244321}">
                <p14:modId xmlns:p14="http://schemas.microsoft.com/office/powerpoint/2010/main" val="2184982004"/>
              </p:ext>
            </p:extLst>
          </p:nvPr>
        </p:nvGraphicFramePr>
        <p:xfrm>
          <a:off x="2341756" y="2208563"/>
          <a:ext cx="6139845" cy="4103649"/>
        </p:xfrm>
        <a:graphic>
          <a:graphicData uri="http://schemas.openxmlformats.org/presentationml/2006/ole">
            <mc:AlternateContent xmlns:mc="http://schemas.openxmlformats.org/markup-compatibility/2006">
              <mc:Choice xmlns:v="urn:schemas-microsoft-com:vml" Requires="v">
                <p:oleObj r:id="rId3" imgW="4366229" imgH="2910785" progId="Visio.Drawing.15">
                  <p:embed/>
                </p:oleObj>
              </mc:Choice>
              <mc:Fallback>
                <p:oleObj r:id="rId3" imgW="4366229" imgH="2910785"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756" y="2208563"/>
                        <a:ext cx="6139845" cy="4103649"/>
                      </a:xfrm>
                      <a:prstGeom prst="rect">
                        <a:avLst/>
                      </a:prstGeom>
                      <a:noFill/>
                    </p:spPr>
                  </p:pic>
                </p:oleObj>
              </mc:Fallback>
            </mc:AlternateContent>
          </a:graphicData>
        </a:graphic>
      </p:graphicFrame>
      <p:sp>
        <p:nvSpPr>
          <p:cNvPr id="7" name="Content Placeholder 2">
            <a:extLst>
              <a:ext uri="{FF2B5EF4-FFF2-40B4-BE49-F238E27FC236}">
                <a16:creationId xmlns:a16="http://schemas.microsoft.com/office/drawing/2014/main" id="{E992A297-BB7D-A507-747F-B847C8510DF3}"/>
              </a:ext>
            </a:extLst>
          </p:cNvPr>
          <p:cNvSpPr txBox="1">
            <a:spLocks/>
          </p:cNvSpPr>
          <p:nvPr/>
        </p:nvSpPr>
        <p:spPr bwMode="auto">
          <a:xfrm>
            <a:off x="8760959" y="2559884"/>
            <a:ext cx="2379109" cy="172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kern="0" dirty="0">
                <a:solidFill>
                  <a:schemeClr val="tx1"/>
                </a:solidFill>
              </a:rPr>
              <a:t>Post-layout simulations:</a:t>
            </a:r>
          </a:p>
          <a:p>
            <a:pPr marL="0" indent="0">
              <a:lnSpc>
                <a:spcPct val="100000"/>
              </a:lnSpc>
              <a:buFontTx/>
              <a:buNone/>
            </a:pPr>
            <a:r>
              <a:rPr lang="en-GB" sz="1400" b="0" kern="0" dirty="0">
                <a:solidFill>
                  <a:schemeClr val="tx1"/>
                </a:solidFill>
              </a:rPr>
              <a:t>Delay Hit </a:t>
            </a:r>
            <a:r>
              <a:rPr lang="en-GB" sz="1400" b="0" kern="0" dirty="0">
                <a:solidFill>
                  <a:schemeClr val="tx1"/>
                </a:solidFill>
                <a:sym typeface="Wingdings" panose="05000000000000000000" pitchFamily="2" charset="2"/>
              </a:rPr>
              <a:t> Z: 93.4 </a:t>
            </a:r>
            <a:r>
              <a:rPr lang="en-GB" sz="1400" b="0" kern="0" dirty="0" err="1">
                <a:solidFill>
                  <a:schemeClr val="tx1"/>
                </a:solidFill>
                <a:sym typeface="Wingdings" panose="05000000000000000000" pitchFamily="2" charset="2"/>
              </a:rPr>
              <a:t>ps</a:t>
            </a:r>
            <a:endParaRPr lang="en-GB" sz="1400" b="0" kern="0" dirty="0">
              <a:solidFill>
                <a:schemeClr val="tx1"/>
              </a:solidFill>
              <a:sym typeface="Wingdings" panose="05000000000000000000" pitchFamily="2" charset="2"/>
            </a:endParaRPr>
          </a:p>
          <a:p>
            <a:pPr marL="0" indent="0">
              <a:lnSpc>
                <a:spcPct val="100000"/>
              </a:lnSpc>
              <a:buFontTx/>
              <a:buNone/>
            </a:pPr>
            <a:r>
              <a:rPr lang="en-GB" sz="1400" b="0" kern="0" dirty="0">
                <a:solidFill>
                  <a:schemeClr val="tx1"/>
                </a:solidFill>
              </a:rPr>
              <a:t>  - </a:t>
            </a:r>
            <a:r>
              <a:rPr lang="el-GR" sz="1400" b="0" kern="0" dirty="0">
                <a:solidFill>
                  <a:schemeClr val="tx1"/>
                </a:solidFill>
              </a:rPr>
              <a:t>σ</a:t>
            </a:r>
            <a:r>
              <a:rPr lang="en-GB" sz="1400" b="0" kern="0" dirty="0">
                <a:solidFill>
                  <a:schemeClr val="tx1"/>
                </a:solidFill>
              </a:rPr>
              <a:t>Jitter: 58 fs</a:t>
            </a:r>
          </a:p>
          <a:p>
            <a:pPr marL="0" indent="0">
              <a:lnSpc>
                <a:spcPct val="100000"/>
              </a:lnSpc>
              <a:buFontTx/>
              <a:buNone/>
            </a:pPr>
            <a:r>
              <a:rPr lang="en-GB" sz="1400" b="0" kern="0" dirty="0">
                <a:solidFill>
                  <a:schemeClr val="tx1"/>
                </a:solidFill>
              </a:rPr>
              <a:t>  - </a:t>
            </a:r>
            <a:r>
              <a:rPr lang="el-GR" sz="1400" b="0" kern="0" dirty="0">
                <a:solidFill>
                  <a:schemeClr val="tx1"/>
                </a:solidFill>
              </a:rPr>
              <a:t>σ</a:t>
            </a:r>
            <a:r>
              <a:rPr lang="ca-ES" sz="1400" b="0" kern="0" dirty="0">
                <a:solidFill>
                  <a:schemeClr val="tx1"/>
                </a:solidFill>
              </a:rPr>
              <a:t>Process: 5.9 ps</a:t>
            </a:r>
            <a:endParaRPr lang="en-GB" sz="1400" b="0" kern="0" dirty="0">
              <a:solidFill>
                <a:schemeClr val="tx1"/>
              </a:solidFill>
            </a:endParaRPr>
          </a:p>
        </p:txBody>
      </p:sp>
    </p:spTree>
    <p:extLst>
      <p:ext uri="{BB962C8B-B14F-4D97-AF65-F5344CB8AC3E}">
        <p14:creationId xmlns:p14="http://schemas.microsoft.com/office/powerpoint/2010/main" val="2004617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B5F9FD18-CCE7-4AEE-B280-0221597E2AD6}"/>
              </a:ext>
            </a:extLst>
          </p:cNvPr>
          <p:cNvSpPr>
            <a:spLocks noGrp="1"/>
          </p:cNvSpPr>
          <p:nvPr>
            <p:ph type="dt" sz="half" idx="10"/>
          </p:nvPr>
        </p:nvSpPr>
        <p:spPr/>
        <p:txBody>
          <a:bodyPr/>
          <a:lstStyle/>
          <a:p>
            <a:pPr>
              <a:defRPr/>
            </a:pPr>
            <a:fld id="{B2A45797-5F34-403F-9E83-4E7DEE82EDCC}" type="datetime3">
              <a:rPr lang="en-US" smtClean="0"/>
              <a:t>12 June 2023</a:t>
            </a:fld>
            <a:endParaRPr lang="en-US" dirty="0"/>
          </a:p>
        </p:txBody>
      </p:sp>
      <p:sp>
        <p:nvSpPr>
          <p:cNvPr id="6" name="Marcador de número de diapositiva 5">
            <a:extLst>
              <a:ext uri="{FF2B5EF4-FFF2-40B4-BE49-F238E27FC236}">
                <a16:creationId xmlns:a16="http://schemas.microsoft.com/office/drawing/2014/main" id="{EFD5F1A1-4901-4115-B032-EB40592DC1E6}"/>
              </a:ext>
            </a:extLst>
          </p:cNvPr>
          <p:cNvSpPr>
            <a:spLocks noGrp="1"/>
          </p:cNvSpPr>
          <p:nvPr>
            <p:ph type="sldNum" sz="quarter" idx="12"/>
          </p:nvPr>
        </p:nvSpPr>
        <p:spPr/>
        <p:txBody>
          <a:bodyPr/>
          <a:lstStyle/>
          <a:p>
            <a:pPr>
              <a:defRPr/>
            </a:pPr>
            <a:fld id="{1178DAF2-2C4D-4961-ABA0-D37600ACF1D7}" type="slidenum">
              <a:rPr lang="en-GB" smtClean="0"/>
              <a:pPr>
                <a:defRPr/>
              </a:pPr>
              <a:t>45</a:t>
            </a:fld>
            <a:endParaRPr lang="en-GB"/>
          </a:p>
        </p:txBody>
      </p:sp>
      <p:sp>
        <p:nvSpPr>
          <p:cNvPr id="3" name="Marcador de contenido 2">
            <a:extLst>
              <a:ext uri="{FF2B5EF4-FFF2-40B4-BE49-F238E27FC236}">
                <a16:creationId xmlns:a16="http://schemas.microsoft.com/office/drawing/2014/main" id="{AC22FBDC-DA93-7250-BD39-4B2561827300}"/>
              </a:ext>
            </a:extLst>
          </p:cNvPr>
          <p:cNvSpPr>
            <a:spLocks noGrp="1"/>
          </p:cNvSpPr>
          <p:nvPr>
            <p:ph idx="1"/>
          </p:nvPr>
        </p:nvSpPr>
        <p:spPr>
          <a:xfrm>
            <a:off x="381007" y="1078096"/>
            <a:ext cx="8958908" cy="1130467"/>
          </a:xfrm>
        </p:spPr>
        <p:txBody>
          <a:bodyPr/>
          <a:lstStyle/>
          <a:p>
            <a:r>
              <a:rPr lang="en-US" sz="2000" b="1" dirty="0"/>
              <a:t>Allows </a:t>
            </a:r>
            <a:r>
              <a:rPr lang="en-US" sz="2000" b="1" dirty="0" err="1"/>
              <a:t>simulataneous</a:t>
            </a:r>
            <a:r>
              <a:rPr lang="en-US" sz="2000" b="1" dirty="0"/>
              <a:t> rising &amp; falling edge capture:</a:t>
            </a:r>
          </a:p>
          <a:p>
            <a:pPr lvl="1"/>
            <a:r>
              <a:rPr lang="en-US" sz="1600" dirty="0"/>
              <a:t>Rising edge: Fast Counter + Ultra-Fast Counter (Time Capture Registers) (25 </a:t>
            </a:r>
            <a:r>
              <a:rPr lang="en-US" sz="1600" dirty="0" err="1"/>
              <a:t>ps</a:t>
            </a:r>
            <a:r>
              <a:rPr lang="en-US" sz="1600" dirty="0"/>
              <a:t>).</a:t>
            </a:r>
          </a:p>
          <a:p>
            <a:pPr lvl="1"/>
            <a:r>
              <a:rPr lang="en-US" sz="1600" dirty="0"/>
              <a:t>Falling edge: Fast Counter (390 </a:t>
            </a:r>
            <a:r>
              <a:rPr lang="en-US" sz="1600" dirty="0" err="1"/>
              <a:t>ps</a:t>
            </a:r>
            <a:r>
              <a:rPr lang="en-US" sz="1600" dirty="0"/>
              <a:t>).</a:t>
            </a:r>
          </a:p>
        </p:txBody>
      </p:sp>
      <p:sp>
        <p:nvSpPr>
          <p:cNvPr id="13" name="Title 1">
            <a:extLst>
              <a:ext uri="{FF2B5EF4-FFF2-40B4-BE49-F238E27FC236}">
                <a16:creationId xmlns:a16="http://schemas.microsoft.com/office/drawing/2014/main" id="{14CEE72F-5F93-6432-D2F8-6CFD7BF34A9D}"/>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FERO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E2D05C6F-615B-6B76-821D-CCDBC50D3CC5}"/>
              </a:ext>
            </a:extLst>
          </p:cNvPr>
          <p:cNvPicPr>
            <a:picLocks noChangeAspect="1"/>
          </p:cNvPicPr>
          <p:nvPr/>
        </p:nvPicPr>
        <p:blipFill>
          <a:blip r:embed="rId2"/>
          <a:stretch>
            <a:fillRect/>
          </a:stretch>
        </p:blipFill>
        <p:spPr>
          <a:xfrm>
            <a:off x="342905" y="2208563"/>
            <a:ext cx="11567495" cy="4232770"/>
          </a:xfrm>
          <a:prstGeom prst="rect">
            <a:avLst/>
          </a:prstGeom>
        </p:spPr>
      </p:pic>
      <p:pic>
        <p:nvPicPr>
          <p:cNvPr id="18" name="Picture 7">
            <a:extLst>
              <a:ext uri="{FF2B5EF4-FFF2-40B4-BE49-F238E27FC236}">
                <a16:creationId xmlns:a16="http://schemas.microsoft.com/office/drawing/2014/main" id="{3B1BD8B4-3075-A6DA-7896-ABF1AF4BB78D}"/>
              </a:ext>
            </a:extLst>
          </p:cNvPr>
          <p:cNvPicPr>
            <a:picLocks noChangeAspect="1"/>
          </p:cNvPicPr>
          <p:nvPr/>
        </p:nvPicPr>
        <p:blipFill rotWithShape="1">
          <a:blip r:embed="rId3"/>
          <a:srcRect l="52547"/>
          <a:stretch/>
        </p:blipFill>
        <p:spPr>
          <a:xfrm>
            <a:off x="11234384" y="5177215"/>
            <a:ext cx="957616" cy="87624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33431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BERO </a:t>
            </a:r>
            <a:r>
              <a:rPr lang="es-ES" sz="3600" b="1" dirty="0" err="1"/>
              <a:t>design</a:t>
            </a:r>
            <a:r>
              <a:rPr lang="es-ES" sz="3600" b="1" dirty="0"/>
              <a:t> – Block </a:t>
            </a:r>
            <a:r>
              <a:rPr lang="es-ES" sz="3600" b="1" dirty="0" err="1"/>
              <a:t>Diagram</a:t>
            </a:r>
            <a:endParaRPr lang="en-US" sz="3600" dirty="0">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46</a:t>
            </a:fld>
            <a:endParaRPr lang="en-GB" dirty="0"/>
          </a:p>
        </p:txBody>
      </p:sp>
      <p:sp>
        <p:nvSpPr>
          <p:cNvPr id="5" name="Content Placeholder 4">
            <a:extLst>
              <a:ext uri="{FF2B5EF4-FFF2-40B4-BE49-F238E27FC236}">
                <a16:creationId xmlns:a16="http://schemas.microsoft.com/office/drawing/2014/main" id="{E22EBA0F-5E4D-E8A6-F854-C20321B20A9F}"/>
              </a:ext>
            </a:extLst>
          </p:cNvPr>
          <p:cNvSpPr>
            <a:spLocks noGrp="1"/>
          </p:cNvSpPr>
          <p:nvPr>
            <p:ph idx="1"/>
          </p:nvPr>
        </p:nvSpPr>
        <p:spPr>
          <a:xfrm>
            <a:off x="477250" y="1088989"/>
            <a:ext cx="11432252" cy="2961175"/>
          </a:xfrm>
        </p:spPr>
        <p:txBody>
          <a:bodyPr>
            <a:normAutofit/>
          </a:bodyPr>
          <a:lstStyle/>
          <a:p>
            <a:r>
              <a:rPr lang="en-US" sz="2400" dirty="0" err="1"/>
              <a:t>Debubble</a:t>
            </a:r>
            <a:r>
              <a:rPr lang="en-US" sz="2400" dirty="0"/>
              <a:t> &amp; Encode:</a:t>
            </a:r>
          </a:p>
          <a:p>
            <a:pPr lvl="1"/>
            <a:r>
              <a:rPr lang="en-US" sz="2000" dirty="0"/>
              <a:t>Rectifies TDC Ultra-Fast Counter code infeasibility due to non-homogeneous TDC bin widths:</a:t>
            </a:r>
          </a:p>
          <a:p>
            <a:pPr lvl="2"/>
            <a:r>
              <a:rPr lang="en-US" sz="1600" dirty="0"/>
              <a:t>0000</a:t>
            </a:r>
            <a:r>
              <a:rPr lang="en-US" sz="1600" dirty="0">
                <a:solidFill>
                  <a:schemeClr val="bg1"/>
                </a:solidFill>
                <a:highlight>
                  <a:srgbClr val="FF0000"/>
                </a:highlight>
              </a:rPr>
              <a:t>10</a:t>
            </a:r>
            <a:r>
              <a:rPr lang="en-US" sz="1600" dirty="0"/>
              <a:t>1111111111 </a:t>
            </a:r>
            <a:r>
              <a:rPr lang="en-US" sz="1600" dirty="0">
                <a:sym typeface="Wingdings" panose="05000000000000000000" pitchFamily="2" charset="2"/>
              </a:rPr>
              <a:t> </a:t>
            </a:r>
            <a:r>
              <a:rPr lang="en-US" sz="1600" dirty="0"/>
              <a:t>0000</a:t>
            </a:r>
            <a:r>
              <a:rPr lang="en-US" sz="1600" dirty="0">
                <a:highlight>
                  <a:srgbClr val="00FF00"/>
                </a:highlight>
              </a:rPr>
              <a:t>01</a:t>
            </a:r>
            <a:r>
              <a:rPr lang="en-US" sz="1600" dirty="0"/>
              <a:t>1111111111</a:t>
            </a:r>
          </a:p>
          <a:p>
            <a:pPr lvl="1"/>
            <a:r>
              <a:rPr lang="en-US" sz="2000" dirty="0"/>
              <a:t>This can result in significant errors (around the counter overflow):</a:t>
            </a:r>
          </a:p>
          <a:p>
            <a:pPr lvl="2"/>
            <a:r>
              <a:rPr lang="en-US" sz="1600" dirty="0"/>
              <a:t>00000000000000</a:t>
            </a:r>
            <a:r>
              <a:rPr lang="en-US" sz="1600" dirty="0">
                <a:solidFill>
                  <a:schemeClr val="bg1"/>
                </a:solidFill>
                <a:highlight>
                  <a:srgbClr val="FF0000"/>
                </a:highlight>
              </a:rPr>
              <a:t>10</a:t>
            </a:r>
            <a:r>
              <a:rPr lang="en-US" sz="1600" dirty="0"/>
              <a:t> </a:t>
            </a:r>
            <a:r>
              <a:rPr lang="en-US" sz="1600" dirty="0">
                <a:sym typeface="Wingdings" panose="05000000000000000000" pitchFamily="2" charset="2"/>
              </a:rPr>
              <a:t> </a:t>
            </a:r>
            <a:r>
              <a:rPr lang="en-US" sz="1600" dirty="0"/>
              <a:t>00000000000000</a:t>
            </a:r>
            <a:r>
              <a:rPr lang="en-US" sz="1600" dirty="0">
                <a:highlight>
                  <a:srgbClr val="00FF00"/>
                </a:highlight>
              </a:rPr>
              <a:t>11</a:t>
            </a:r>
          </a:p>
          <a:p>
            <a:pPr lvl="2"/>
            <a:r>
              <a:rPr lang="en-US" sz="1600" dirty="0"/>
              <a:t>This would produce an error equivalent to </a:t>
            </a:r>
            <a:r>
              <a:rPr lang="en-US" sz="1600" u="sng" dirty="0"/>
              <a:t>16 TDC counts</a:t>
            </a:r>
            <a:r>
              <a:rPr lang="en-US" sz="1600" dirty="0"/>
              <a:t> (390 </a:t>
            </a:r>
            <a:r>
              <a:rPr lang="en-US" sz="1600" dirty="0" err="1"/>
              <a:t>ps</a:t>
            </a:r>
            <a:r>
              <a:rPr lang="en-US" sz="1600" dirty="0"/>
              <a:t>).</a:t>
            </a:r>
          </a:p>
          <a:p>
            <a:pPr lvl="2"/>
            <a:endParaRPr lang="en-US" sz="700" dirty="0"/>
          </a:p>
          <a:p>
            <a:pPr lvl="1"/>
            <a:r>
              <a:rPr lang="en-US" sz="2000" dirty="0"/>
              <a:t>Finally, the bits are encoded in a binary natural counter.</a:t>
            </a:r>
            <a:endParaRPr lang="ca-ES" sz="2000" dirty="0">
              <a:hlinkClick r:id="rId4"/>
            </a:endParaRPr>
          </a:p>
          <a:p>
            <a:pPr lvl="2"/>
            <a:endParaRPr lang="en-US" sz="1600" dirty="0"/>
          </a:p>
        </p:txBody>
      </p:sp>
      <p:sp>
        <p:nvSpPr>
          <p:cNvPr id="8" name="Right Brace 7">
            <a:extLst>
              <a:ext uri="{FF2B5EF4-FFF2-40B4-BE49-F238E27FC236}">
                <a16:creationId xmlns:a16="http://schemas.microsoft.com/office/drawing/2014/main" id="{0CF5136C-5D59-548E-F823-EEE6713C7B82}"/>
              </a:ext>
            </a:extLst>
          </p:cNvPr>
          <p:cNvSpPr/>
          <p:nvPr/>
        </p:nvSpPr>
        <p:spPr bwMode="auto">
          <a:xfrm>
            <a:off x="8631045" y="2163338"/>
            <a:ext cx="401444" cy="1170878"/>
          </a:xfrm>
          <a:prstGeom prst="rightBrace">
            <a:avLst>
              <a:gd name="adj1" fmla="val 8333"/>
              <a:gd name="adj2" fmla="val 48095"/>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ca-ES" sz="2400" b="0" i="0" u="none" strike="noStrike" cap="none" normalizeH="0" baseline="0">
              <a:ln>
                <a:noFill/>
              </a:ln>
              <a:solidFill>
                <a:schemeClr val="accent2"/>
              </a:solidFill>
              <a:effectLst/>
              <a:latin typeface="Arial" pitchFamily="34" charset="0"/>
            </a:endParaRPr>
          </a:p>
        </p:txBody>
      </p:sp>
      <p:sp>
        <p:nvSpPr>
          <p:cNvPr id="10" name="Content Placeholder 2">
            <a:extLst>
              <a:ext uri="{FF2B5EF4-FFF2-40B4-BE49-F238E27FC236}">
                <a16:creationId xmlns:a16="http://schemas.microsoft.com/office/drawing/2014/main" id="{9235A75E-EF59-36D3-1901-04DA5A18DE80}"/>
              </a:ext>
            </a:extLst>
          </p:cNvPr>
          <p:cNvSpPr txBox="1">
            <a:spLocks/>
          </p:cNvSpPr>
          <p:nvPr/>
        </p:nvSpPr>
        <p:spPr bwMode="auto">
          <a:xfrm>
            <a:off x="9069325" y="2330964"/>
            <a:ext cx="2840177" cy="8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nSpc>
                <a:spcPct val="100000"/>
              </a:lnSpc>
              <a:buFontTx/>
              <a:buNone/>
            </a:pPr>
            <a:r>
              <a:rPr lang="en-GB" sz="1400" b="0" kern="0" dirty="0">
                <a:solidFill>
                  <a:schemeClr val="tx1"/>
                </a:solidFill>
              </a:rPr>
              <a:t>The MSB </a:t>
            </a:r>
            <a:r>
              <a:rPr lang="en-US" sz="1400" b="0" kern="0" dirty="0">
                <a:solidFill>
                  <a:schemeClr val="tx1"/>
                </a:solidFill>
              </a:rPr>
              <a:t>is employed to determine the phase of the VCO during the moment of capture.</a:t>
            </a:r>
            <a:endParaRPr lang="en-GB" sz="1400" b="0" kern="0" dirty="0">
              <a:solidFill>
                <a:schemeClr val="tx1"/>
              </a:solidFill>
            </a:endParaRPr>
          </a:p>
        </p:txBody>
      </p:sp>
      <p:pic>
        <p:nvPicPr>
          <p:cNvPr id="13" name="Picture 12">
            <a:extLst>
              <a:ext uri="{FF2B5EF4-FFF2-40B4-BE49-F238E27FC236}">
                <a16:creationId xmlns:a16="http://schemas.microsoft.com/office/drawing/2014/main" id="{BEBEE436-2DEC-60B3-3760-E3D98175D6D7}"/>
              </a:ext>
            </a:extLst>
          </p:cNvPr>
          <p:cNvPicPr>
            <a:picLocks noChangeAspect="1"/>
          </p:cNvPicPr>
          <p:nvPr/>
        </p:nvPicPr>
        <p:blipFill>
          <a:blip r:embed="rId5"/>
          <a:stretch>
            <a:fillRect/>
          </a:stretch>
        </p:blipFill>
        <p:spPr>
          <a:xfrm>
            <a:off x="11099282" y="2973766"/>
            <a:ext cx="690164" cy="617208"/>
          </a:xfrm>
          <a:prstGeom prst="rect">
            <a:avLst/>
          </a:prstGeom>
        </p:spPr>
      </p:pic>
      <p:grpSp>
        <p:nvGrpSpPr>
          <p:cNvPr id="12" name="Group 11">
            <a:extLst>
              <a:ext uri="{FF2B5EF4-FFF2-40B4-BE49-F238E27FC236}">
                <a16:creationId xmlns:a16="http://schemas.microsoft.com/office/drawing/2014/main" id="{BBFF9D69-BBE2-7547-FAFA-C0A83A96701E}"/>
              </a:ext>
            </a:extLst>
          </p:cNvPr>
          <p:cNvGrpSpPr/>
          <p:nvPr/>
        </p:nvGrpSpPr>
        <p:grpSpPr>
          <a:xfrm>
            <a:off x="1360552" y="4269763"/>
            <a:ext cx="5240958" cy="1079751"/>
            <a:chOff x="-256363" y="2797805"/>
            <a:chExt cx="5240958" cy="1079751"/>
          </a:xfrm>
        </p:grpSpPr>
        <p:cxnSp>
          <p:nvCxnSpPr>
            <p:cNvPr id="14" name="Straight Arrow Connector 13">
              <a:extLst>
                <a:ext uri="{FF2B5EF4-FFF2-40B4-BE49-F238E27FC236}">
                  <a16:creationId xmlns:a16="http://schemas.microsoft.com/office/drawing/2014/main" id="{5DBD794F-0D2D-FBB7-1539-F40B98C0D8E8}"/>
                </a:ext>
              </a:extLst>
            </p:cNvPr>
            <p:cNvCxnSpPr>
              <a:cxnSpLocks/>
            </p:cNvCxnSpPr>
            <p:nvPr/>
          </p:nvCxnSpPr>
          <p:spPr bwMode="auto">
            <a:xfrm>
              <a:off x="477250" y="3674326"/>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15" name="Content Placeholder 2">
              <a:extLst>
                <a:ext uri="{FF2B5EF4-FFF2-40B4-BE49-F238E27FC236}">
                  <a16:creationId xmlns:a16="http://schemas.microsoft.com/office/drawing/2014/main" id="{0F917A5E-1391-5D9D-5E0D-C7334CC8EE37}"/>
                </a:ext>
              </a:extLst>
            </p:cNvPr>
            <p:cNvSpPr txBox="1">
              <a:spLocks/>
            </p:cNvSpPr>
            <p:nvPr/>
          </p:nvSpPr>
          <p:spPr bwMode="auto">
            <a:xfrm>
              <a:off x="-256363" y="3325907"/>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FastRise</a:t>
              </a:r>
              <a:r>
                <a:rPr lang="en-GB" sz="1600" b="0" kern="0" dirty="0">
                  <a:solidFill>
                    <a:schemeClr val="tx1"/>
                  </a:solidFill>
                </a:rPr>
                <a:t>&lt;4:0&gt;</a:t>
              </a:r>
            </a:p>
          </p:txBody>
        </p:sp>
        <p:sp>
          <p:nvSpPr>
            <p:cNvPr id="16" name="Rectángulo: esquinas redondeadas 27">
              <a:extLst>
                <a:ext uri="{FF2B5EF4-FFF2-40B4-BE49-F238E27FC236}">
                  <a16:creationId xmlns:a16="http://schemas.microsoft.com/office/drawing/2014/main" id="{911C825F-B420-3225-9587-0108B3542924}"/>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7" name="Rectángulo: esquinas redondeadas 27">
              <a:extLst>
                <a:ext uri="{FF2B5EF4-FFF2-40B4-BE49-F238E27FC236}">
                  <a16:creationId xmlns:a16="http://schemas.microsoft.com/office/drawing/2014/main" id="{FD5D2883-14BD-DDE2-0AB6-6732662873A0}"/>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18" name="Rectángulo: esquinas redondeadas 27">
              <a:extLst>
                <a:ext uri="{FF2B5EF4-FFF2-40B4-BE49-F238E27FC236}">
                  <a16:creationId xmlns:a16="http://schemas.microsoft.com/office/drawing/2014/main" id="{F4B840BF-27C6-08A5-2747-C82C3954081F}"/>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19" name="Rectángulo: esquinas redondeadas 27">
              <a:extLst>
                <a:ext uri="{FF2B5EF4-FFF2-40B4-BE49-F238E27FC236}">
                  <a16:creationId xmlns:a16="http://schemas.microsoft.com/office/drawing/2014/main" id="{03161C7E-84F2-08F2-DAFE-5214C5D493D9}"/>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21" name="Content Placeholder 2">
              <a:extLst>
                <a:ext uri="{FF2B5EF4-FFF2-40B4-BE49-F238E27FC236}">
                  <a16:creationId xmlns:a16="http://schemas.microsoft.com/office/drawing/2014/main" id="{4F431FA3-A57A-3FF6-7256-DC0D3A508510}"/>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solidFill>
                </a:rPr>
                <a:t>Hit Pipeline (Rise)</a:t>
              </a:r>
            </a:p>
          </p:txBody>
        </p:sp>
      </p:grpSp>
      <p:grpSp>
        <p:nvGrpSpPr>
          <p:cNvPr id="22" name="Group 21">
            <a:extLst>
              <a:ext uri="{FF2B5EF4-FFF2-40B4-BE49-F238E27FC236}">
                <a16:creationId xmlns:a16="http://schemas.microsoft.com/office/drawing/2014/main" id="{1CD15D30-87B3-2D34-3FF0-63E1CC476E0A}"/>
              </a:ext>
            </a:extLst>
          </p:cNvPr>
          <p:cNvGrpSpPr/>
          <p:nvPr/>
        </p:nvGrpSpPr>
        <p:grpSpPr>
          <a:xfrm>
            <a:off x="1360552" y="5544072"/>
            <a:ext cx="5240958" cy="1079751"/>
            <a:chOff x="-256363" y="2797805"/>
            <a:chExt cx="5240958" cy="1079751"/>
          </a:xfrm>
        </p:grpSpPr>
        <p:cxnSp>
          <p:nvCxnSpPr>
            <p:cNvPr id="24" name="Straight Arrow Connector 23">
              <a:extLst>
                <a:ext uri="{FF2B5EF4-FFF2-40B4-BE49-F238E27FC236}">
                  <a16:creationId xmlns:a16="http://schemas.microsoft.com/office/drawing/2014/main" id="{6F946AE6-5210-4202-4313-04A0B7FEA4D3}"/>
                </a:ext>
              </a:extLst>
            </p:cNvPr>
            <p:cNvCxnSpPr>
              <a:cxnSpLocks/>
            </p:cNvCxnSpPr>
            <p:nvPr/>
          </p:nvCxnSpPr>
          <p:spPr bwMode="auto">
            <a:xfrm>
              <a:off x="477250" y="3406700"/>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32" name="Content Placeholder 2">
              <a:extLst>
                <a:ext uri="{FF2B5EF4-FFF2-40B4-BE49-F238E27FC236}">
                  <a16:creationId xmlns:a16="http://schemas.microsoft.com/office/drawing/2014/main" id="{0AB44444-BEA8-2835-6D2F-737D40721A44}"/>
                </a:ext>
              </a:extLst>
            </p:cNvPr>
            <p:cNvSpPr txBox="1">
              <a:spLocks/>
            </p:cNvSpPr>
            <p:nvPr/>
          </p:nvSpPr>
          <p:spPr bwMode="auto">
            <a:xfrm>
              <a:off x="-256363" y="3058281"/>
              <a:ext cx="160264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FastFall</a:t>
              </a:r>
              <a:r>
                <a:rPr lang="en-GB" sz="1600" b="0" kern="0" dirty="0">
                  <a:solidFill>
                    <a:schemeClr val="tx1"/>
                  </a:solidFill>
                </a:rPr>
                <a:t>&lt;4:0&gt;</a:t>
              </a:r>
            </a:p>
          </p:txBody>
        </p:sp>
        <p:sp>
          <p:nvSpPr>
            <p:cNvPr id="33" name="Rectángulo: esquinas redondeadas 27">
              <a:extLst>
                <a:ext uri="{FF2B5EF4-FFF2-40B4-BE49-F238E27FC236}">
                  <a16:creationId xmlns:a16="http://schemas.microsoft.com/office/drawing/2014/main" id="{78B92D0B-4B68-7D60-19DA-7BB50BB357E5}"/>
                </a:ext>
              </a:extLst>
            </p:cNvPr>
            <p:cNvSpPr/>
            <p:nvPr/>
          </p:nvSpPr>
          <p:spPr>
            <a:xfrm>
              <a:off x="1279530" y="2797805"/>
              <a:ext cx="3705065" cy="1079751"/>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35" name="Rectángulo: esquinas redondeadas 27">
              <a:extLst>
                <a:ext uri="{FF2B5EF4-FFF2-40B4-BE49-F238E27FC236}">
                  <a16:creationId xmlns:a16="http://schemas.microsoft.com/office/drawing/2014/main" id="{0DA4815E-2F41-12EE-32F3-F58CCE3FEAA3}"/>
                </a:ext>
              </a:extLst>
            </p:cNvPr>
            <p:cNvSpPr/>
            <p:nvPr/>
          </p:nvSpPr>
          <p:spPr>
            <a:xfrm>
              <a:off x="1420501"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Stage#0</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6" name="Rectángulo: esquinas redondeadas 27">
              <a:extLst>
                <a:ext uri="{FF2B5EF4-FFF2-40B4-BE49-F238E27FC236}">
                  <a16:creationId xmlns:a16="http://schemas.microsoft.com/office/drawing/2014/main" id="{C1B7D1F3-E53C-405C-EA5D-08A8F27E865C}"/>
                </a:ext>
              </a:extLst>
            </p:cNvPr>
            <p:cNvSpPr/>
            <p:nvPr/>
          </p:nvSpPr>
          <p:spPr>
            <a:xfrm>
              <a:off x="2619332"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Stage#1</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39" name="Rectángulo: esquinas redondeadas 27">
              <a:extLst>
                <a:ext uri="{FF2B5EF4-FFF2-40B4-BE49-F238E27FC236}">
                  <a16:creationId xmlns:a16="http://schemas.microsoft.com/office/drawing/2014/main" id="{860D5BDE-8C02-B934-2012-94E247323F56}"/>
                </a:ext>
              </a:extLst>
            </p:cNvPr>
            <p:cNvSpPr/>
            <p:nvPr/>
          </p:nvSpPr>
          <p:spPr>
            <a:xfrm>
              <a:off x="3818163" y="3132415"/>
              <a:ext cx="984168" cy="593170"/>
            </a:xfrm>
            <a:prstGeom prst="roundRect">
              <a:avLst/>
            </a:prstGeom>
            <a:solidFill>
              <a:schemeClr val="accent6">
                <a:lumMod val="40000"/>
                <a:lumOff val="6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tx1"/>
                  </a:solidFill>
                  <a:latin typeface="Calibri" panose="020F0502020204030204"/>
                </a:rPr>
                <a:t>Stage#2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schemeClr val="tx1"/>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schemeClr val="tx1"/>
                </a:solidFill>
                <a:latin typeface="Calibri" panose="020F0502020204030204"/>
              </a:endParaRPr>
            </a:p>
          </p:txBody>
        </p:sp>
        <p:sp>
          <p:nvSpPr>
            <p:cNvPr id="44" name="Content Placeholder 2">
              <a:extLst>
                <a:ext uri="{FF2B5EF4-FFF2-40B4-BE49-F238E27FC236}">
                  <a16:creationId xmlns:a16="http://schemas.microsoft.com/office/drawing/2014/main" id="{3A250911-3940-861D-B9D3-459C67F7F174}"/>
                </a:ext>
              </a:extLst>
            </p:cNvPr>
            <p:cNvSpPr txBox="1">
              <a:spLocks/>
            </p:cNvSpPr>
            <p:nvPr/>
          </p:nvSpPr>
          <p:spPr bwMode="auto">
            <a:xfrm>
              <a:off x="2107580" y="2797806"/>
              <a:ext cx="1940313"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a:solidFill>
                    <a:schemeClr val="bg1">
                      <a:lumMod val="95000"/>
                    </a:schemeClr>
                  </a:solidFill>
                </a:rPr>
                <a:t>Hit Pipeline (Fall)</a:t>
              </a:r>
            </a:p>
          </p:txBody>
        </p:sp>
      </p:grpSp>
      <p:sp>
        <p:nvSpPr>
          <p:cNvPr id="45" name="Rectángulo: esquinas redondeadas 27">
            <a:extLst>
              <a:ext uri="{FF2B5EF4-FFF2-40B4-BE49-F238E27FC236}">
                <a16:creationId xmlns:a16="http://schemas.microsoft.com/office/drawing/2014/main" id="{383B3A42-3C50-125A-A193-CF1CE7BD32B2}"/>
              </a:ext>
            </a:extLst>
          </p:cNvPr>
          <p:cNvSpPr/>
          <p:nvPr/>
        </p:nvSpPr>
        <p:spPr>
          <a:xfrm>
            <a:off x="1512873" y="4156628"/>
            <a:ext cx="1112100" cy="593170"/>
          </a:xfrm>
          <a:prstGeom prst="roundRect">
            <a:avLst/>
          </a:prstGeom>
          <a:solidFill>
            <a:schemeClr val="accent6">
              <a:lumMod val="60000"/>
              <a:lumOff val="4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err="1">
                <a:solidFill>
                  <a:schemeClr val="bg1"/>
                </a:solidFill>
                <a:latin typeface="Calibri" panose="020F0502020204030204"/>
              </a:rPr>
              <a:t>Debubble</a:t>
            </a:r>
            <a:r>
              <a:rPr lang="en-GB" sz="1600" b="0" kern="0" dirty="0">
                <a:solidFill>
                  <a:schemeClr val="bg1"/>
                </a:solidFill>
                <a:latin typeface="Calibri" panose="020F0502020204030204"/>
              </a:rPr>
              <a:t> &amp; Encode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46" name="Straight Arrow Connector 45">
            <a:extLst>
              <a:ext uri="{FF2B5EF4-FFF2-40B4-BE49-F238E27FC236}">
                <a16:creationId xmlns:a16="http://schemas.microsoft.com/office/drawing/2014/main" id="{A8360AF9-AC18-F573-3727-8B8E72DAE53F}"/>
              </a:ext>
            </a:extLst>
          </p:cNvPr>
          <p:cNvCxnSpPr>
            <a:cxnSpLocks/>
          </p:cNvCxnSpPr>
          <p:nvPr/>
        </p:nvCxnSpPr>
        <p:spPr bwMode="auto">
          <a:xfrm>
            <a:off x="715053" y="4567658"/>
            <a:ext cx="802280" cy="2654"/>
          </a:xfrm>
          <a:prstGeom prst="straightConnector1">
            <a:avLst/>
          </a:prstGeom>
          <a:noFill/>
          <a:ln w="28575" cap="flat" cmpd="sng" algn="ctr">
            <a:solidFill>
              <a:schemeClr val="tx1"/>
            </a:solidFill>
            <a:prstDash val="solid"/>
            <a:round/>
            <a:headEnd type="none" w="med" len="med"/>
            <a:tailEnd type="triangle"/>
          </a:ln>
          <a:effectLst/>
        </p:spPr>
      </p:cxnSp>
      <p:sp>
        <p:nvSpPr>
          <p:cNvPr id="50" name="Content Placeholder 2">
            <a:extLst>
              <a:ext uri="{FF2B5EF4-FFF2-40B4-BE49-F238E27FC236}">
                <a16:creationId xmlns:a16="http://schemas.microsoft.com/office/drawing/2014/main" id="{9B83612C-061F-E7F4-0FA6-2A92E2087C7C}"/>
              </a:ext>
            </a:extLst>
          </p:cNvPr>
          <p:cNvSpPr txBox="1">
            <a:spLocks/>
          </p:cNvSpPr>
          <p:nvPr/>
        </p:nvSpPr>
        <p:spPr bwMode="auto">
          <a:xfrm>
            <a:off x="-118835" y="4219239"/>
            <a:ext cx="1812169" cy="30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b="0" kern="0" dirty="0" err="1">
                <a:solidFill>
                  <a:schemeClr val="tx1"/>
                </a:solidFill>
              </a:rPr>
              <a:t>UFastRise</a:t>
            </a:r>
            <a:r>
              <a:rPr lang="en-GB" sz="1600" b="0" kern="0" dirty="0">
                <a:solidFill>
                  <a:schemeClr val="tx1"/>
                </a:solidFill>
              </a:rPr>
              <a:t>&lt;15:0&gt;</a:t>
            </a:r>
          </a:p>
        </p:txBody>
      </p:sp>
      <p:cxnSp>
        <p:nvCxnSpPr>
          <p:cNvPr id="53" name="Straight Arrow Connector 52">
            <a:extLst>
              <a:ext uri="{FF2B5EF4-FFF2-40B4-BE49-F238E27FC236}">
                <a16:creationId xmlns:a16="http://schemas.microsoft.com/office/drawing/2014/main" id="{08E7893C-180C-434B-D886-AA66DE7A8854}"/>
              </a:ext>
            </a:extLst>
          </p:cNvPr>
          <p:cNvCxnSpPr>
            <a:cxnSpLocks/>
          </p:cNvCxnSpPr>
          <p:nvPr/>
        </p:nvCxnSpPr>
        <p:spPr bwMode="auto">
          <a:xfrm>
            <a:off x="2624973" y="4570312"/>
            <a:ext cx="263803" cy="1688"/>
          </a:xfrm>
          <a:prstGeom prst="straightConnector1">
            <a:avLst/>
          </a:prstGeom>
          <a:noFill/>
          <a:ln w="28575" cap="flat" cmpd="sng" algn="ctr">
            <a:solidFill>
              <a:schemeClr val="tx1"/>
            </a:solidFill>
            <a:prstDash val="solid"/>
            <a:round/>
            <a:headEnd type="none" w="med" len="med"/>
            <a:tailEnd type="triangle"/>
          </a:ln>
          <a:effectLst/>
        </p:spPr>
      </p:cxnSp>
      <p:sp>
        <p:nvSpPr>
          <p:cNvPr id="54" name="Rectángulo: esquinas redondeadas 27">
            <a:extLst>
              <a:ext uri="{FF2B5EF4-FFF2-40B4-BE49-F238E27FC236}">
                <a16:creationId xmlns:a16="http://schemas.microsoft.com/office/drawing/2014/main" id="{DD7FC123-940C-725B-4C41-7F7511462E39}"/>
              </a:ext>
            </a:extLst>
          </p:cNvPr>
          <p:cNvSpPr/>
          <p:nvPr/>
        </p:nvSpPr>
        <p:spPr>
          <a:xfrm>
            <a:off x="6873510" y="4279405"/>
            <a:ext cx="1055000"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Factory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sp>
        <p:nvSpPr>
          <p:cNvPr id="55" name="Rectángulo: esquinas redondeadas 27">
            <a:extLst>
              <a:ext uri="{FF2B5EF4-FFF2-40B4-BE49-F238E27FC236}">
                <a16:creationId xmlns:a16="http://schemas.microsoft.com/office/drawing/2014/main" id="{FDA90CC8-BC79-05BF-4487-560719AB9849}"/>
              </a:ext>
            </a:extLst>
          </p:cNvPr>
          <p:cNvSpPr/>
          <p:nvPr/>
        </p:nvSpPr>
        <p:spPr>
          <a:xfrm>
            <a:off x="8278374" y="4279405"/>
            <a:ext cx="1143192" cy="2344417"/>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Pulse</a:t>
            </a: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Processor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58" name="Straight Arrow Connector 57">
            <a:extLst>
              <a:ext uri="{FF2B5EF4-FFF2-40B4-BE49-F238E27FC236}">
                <a16:creationId xmlns:a16="http://schemas.microsoft.com/office/drawing/2014/main" id="{F1A9DCCF-69A0-955D-E7C0-81CDDA8FC4B0}"/>
              </a:ext>
            </a:extLst>
          </p:cNvPr>
          <p:cNvCxnSpPr>
            <a:cxnSpLocks/>
          </p:cNvCxnSpPr>
          <p:nvPr/>
        </p:nvCxnSpPr>
        <p:spPr bwMode="auto">
          <a:xfrm>
            <a:off x="6598730" y="489830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59" name="Straight Arrow Connector 58">
            <a:extLst>
              <a:ext uri="{FF2B5EF4-FFF2-40B4-BE49-F238E27FC236}">
                <a16:creationId xmlns:a16="http://schemas.microsoft.com/office/drawing/2014/main" id="{5EA95D11-FC62-CA31-7090-B6DF00B05A11}"/>
              </a:ext>
            </a:extLst>
          </p:cNvPr>
          <p:cNvCxnSpPr>
            <a:cxnSpLocks/>
          </p:cNvCxnSpPr>
          <p:nvPr/>
        </p:nvCxnSpPr>
        <p:spPr bwMode="auto">
          <a:xfrm>
            <a:off x="6617318" y="6165824"/>
            <a:ext cx="266303" cy="0"/>
          </a:xfrm>
          <a:prstGeom prst="straightConnector1">
            <a:avLst/>
          </a:prstGeom>
          <a:noFill/>
          <a:ln w="28575" cap="flat" cmpd="sng" algn="ctr">
            <a:solidFill>
              <a:schemeClr val="tx1"/>
            </a:solidFill>
            <a:prstDash val="solid"/>
            <a:round/>
            <a:headEnd type="none" w="med" len="med"/>
            <a:tailEnd type="triangle"/>
          </a:ln>
          <a:effectLst/>
        </p:spPr>
      </p:cxnSp>
      <p:cxnSp>
        <p:nvCxnSpPr>
          <p:cNvPr id="62" name="Straight Arrow Connector 61">
            <a:extLst>
              <a:ext uri="{FF2B5EF4-FFF2-40B4-BE49-F238E27FC236}">
                <a16:creationId xmlns:a16="http://schemas.microsoft.com/office/drawing/2014/main" id="{C12C5364-E6E0-5D4A-67FB-C8BE43EFAF97}"/>
              </a:ext>
            </a:extLst>
          </p:cNvPr>
          <p:cNvCxnSpPr>
            <a:cxnSpLocks/>
            <a:stCxn id="54" idx="3"/>
            <a:endCxn id="55" idx="1"/>
          </p:cNvCxnSpPr>
          <p:nvPr/>
        </p:nvCxnSpPr>
        <p:spPr bwMode="auto">
          <a:xfrm>
            <a:off x="7928510" y="5451614"/>
            <a:ext cx="349864" cy="0"/>
          </a:xfrm>
          <a:prstGeom prst="straightConnector1">
            <a:avLst/>
          </a:prstGeom>
          <a:noFill/>
          <a:ln w="28575" cap="flat" cmpd="sng" algn="ctr">
            <a:solidFill>
              <a:schemeClr val="tx1"/>
            </a:solidFill>
            <a:prstDash val="solid"/>
            <a:round/>
            <a:headEnd type="none" w="med" len="med"/>
            <a:tailEnd type="triangle"/>
          </a:ln>
          <a:effectLst/>
        </p:spPr>
      </p:cxnSp>
      <p:sp>
        <p:nvSpPr>
          <p:cNvPr id="63" name="Rectángulo: esquinas redondeadas 27">
            <a:extLst>
              <a:ext uri="{FF2B5EF4-FFF2-40B4-BE49-F238E27FC236}">
                <a16:creationId xmlns:a16="http://schemas.microsoft.com/office/drawing/2014/main" id="{BA585AF6-121B-2D14-5F28-50BFFC56F47A}"/>
              </a:ext>
            </a:extLst>
          </p:cNvPr>
          <p:cNvSpPr/>
          <p:nvPr/>
        </p:nvSpPr>
        <p:spPr>
          <a:xfrm>
            <a:off x="9861369" y="4287486"/>
            <a:ext cx="1143192" cy="1256586"/>
          </a:xfrm>
          <a:prstGeom prst="roundRect">
            <a:avLst/>
          </a:prstGeom>
          <a:solidFill>
            <a:schemeClr val="accent6">
              <a:lumMod val="60000"/>
              <a:lumOff val="40000"/>
              <a:alpha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sz="1600" b="0" kern="0" dirty="0">
                <a:solidFill>
                  <a:schemeClr val="bg1"/>
                </a:solidFill>
                <a:latin typeface="Calibri" panose="020F0502020204030204"/>
              </a:rPr>
              <a:t>FIFO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u="none" strike="noStrike" kern="0" cap="none" spc="0" normalizeH="0" baseline="0" noProof="0" dirty="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GB" sz="1100" b="0" kern="0" dirty="0">
              <a:solidFill>
                <a:prstClr val="black"/>
              </a:solidFill>
              <a:latin typeface="Calibri" panose="020F0502020204030204"/>
            </a:endParaRPr>
          </a:p>
        </p:txBody>
      </p:sp>
      <p:cxnSp>
        <p:nvCxnSpPr>
          <p:cNvPr id="64" name="Straight Arrow Connector 63">
            <a:extLst>
              <a:ext uri="{FF2B5EF4-FFF2-40B4-BE49-F238E27FC236}">
                <a16:creationId xmlns:a16="http://schemas.microsoft.com/office/drawing/2014/main" id="{DEE5C0FB-8A3D-4971-A2F7-99EC9874211F}"/>
              </a:ext>
            </a:extLst>
          </p:cNvPr>
          <p:cNvCxnSpPr>
            <a:cxnSpLocks/>
            <a:endCxn id="63" idx="1"/>
          </p:cNvCxnSpPr>
          <p:nvPr/>
        </p:nvCxnSpPr>
        <p:spPr bwMode="auto">
          <a:xfrm>
            <a:off x="9421566" y="4915779"/>
            <a:ext cx="439803" cy="0"/>
          </a:xfrm>
          <a:prstGeom prst="straightConnector1">
            <a:avLst/>
          </a:prstGeom>
          <a:noFill/>
          <a:ln w="28575" cap="flat" cmpd="sng" algn="ctr">
            <a:solidFill>
              <a:schemeClr val="tx1"/>
            </a:solidFill>
            <a:prstDash val="solid"/>
            <a:round/>
            <a:headEnd type="none" w="med" len="med"/>
            <a:tailEnd type="triangle"/>
          </a:ln>
          <a:effectLst/>
        </p:spPr>
      </p:cxnSp>
      <p:cxnSp>
        <p:nvCxnSpPr>
          <p:cNvPr id="65" name="Straight Arrow Connector 64">
            <a:extLst>
              <a:ext uri="{FF2B5EF4-FFF2-40B4-BE49-F238E27FC236}">
                <a16:creationId xmlns:a16="http://schemas.microsoft.com/office/drawing/2014/main" id="{DE30329D-A4FF-4E6E-4788-310ECF246096}"/>
              </a:ext>
            </a:extLst>
          </p:cNvPr>
          <p:cNvCxnSpPr>
            <a:cxnSpLocks/>
          </p:cNvCxnSpPr>
          <p:nvPr/>
        </p:nvCxnSpPr>
        <p:spPr bwMode="auto">
          <a:xfrm>
            <a:off x="11004561" y="4898304"/>
            <a:ext cx="439803" cy="0"/>
          </a:xfrm>
          <a:prstGeom prst="straightConnector1">
            <a:avLst/>
          </a:prstGeom>
          <a:noFill/>
          <a:ln w="28575" cap="flat" cmpd="sng" algn="ctr">
            <a:solidFill>
              <a:schemeClr val="tx1"/>
            </a:solidFill>
            <a:prstDash val="solid"/>
            <a:round/>
            <a:headEnd type="none" w="med" len="med"/>
            <a:tailEnd type="triangle"/>
          </a:ln>
          <a:effectLst/>
        </p:spPr>
      </p:cxnSp>
      <p:sp>
        <p:nvSpPr>
          <p:cNvPr id="66" name="Content Placeholder 2">
            <a:extLst>
              <a:ext uri="{FF2B5EF4-FFF2-40B4-BE49-F238E27FC236}">
                <a16:creationId xmlns:a16="http://schemas.microsoft.com/office/drawing/2014/main" id="{58EAA3AE-B69A-8930-4B33-829ACE67CED1}"/>
              </a:ext>
            </a:extLst>
          </p:cNvPr>
          <p:cNvSpPr txBox="1">
            <a:spLocks/>
          </p:cNvSpPr>
          <p:nvPr/>
        </p:nvSpPr>
        <p:spPr bwMode="auto">
          <a:xfrm>
            <a:off x="11031099" y="4347900"/>
            <a:ext cx="1084531" cy="30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marL="0" indent="0" algn="ctr">
              <a:lnSpc>
                <a:spcPct val="100000"/>
              </a:lnSpc>
              <a:buFontTx/>
              <a:buNone/>
            </a:pPr>
            <a:r>
              <a:rPr lang="en-GB" sz="1600" kern="0" dirty="0">
                <a:solidFill>
                  <a:schemeClr val="tx1"/>
                </a:solidFill>
              </a:rPr>
              <a:t>To Arbiter…</a:t>
            </a:r>
          </a:p>
        </p:txBody>
      </p:sp>
    </p:spTree>
    <p:extLst>
      <p:ext uri="{BB962C8B-B14F-4D97-AF65-F5344CB8AC3E}">
        <p14:creationId xmlns:p14="http://schemas.microsoft.com/office/powerpoint/2010/main" val="16896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3"/>
                                        </p:tgtEl>
                                      </p:cBhvr>
                                    </p:animEffect>
                                    <p:animScale>
                                      <p:cBhvr>
                                        <p:cTn id="7" dur="50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5">
            <a:extLst>
              <a:ext uri="{FF2B5EF4-FFF2-40B4-BE49-F238E27FC236}">
                <a16:creationId xmlns:a16="http://schemas.microsoft.com/office/drawing/2014/main" id="{BCA22010-9FEE-7DDB-0893-87EE0983EADB}"/>
              </a:ext>
            </a:extLst>
          </p:cNvPr>
          <p:cNvSpPr txBox="1"/>
          <p:nvPr/>
        </p:nvSpPr>
        <p:spPr>
          <a:xfrm>
            <a:off x="3070138" y="5522682"/>
            <a:ext cx="1319004" cy="258532"/>
          </a:xfrm>
          <a:prstGeom prst="rect">
            <a:avLst/>
          </a:prstGeom>
          <a:noFill/>
        </p:spPr>
        <p:txBody>
          <a:bodyPr wrap="square" rtlCol="0">
            <a:spAutoFit/>
          </a:bodyPr>
          <a:lstStyle/>
          <a:p>
            <a:pPr algn="ctr">
              <a:buNone/>
            </a:pPr>
            <a:r>
              <a:rPr lang="ca-ES" sz="1200" dirty="0"/>
              <a:t>NL ToT</a:t>
            </a:r>
          </a:p>
        </p:txBody>
      </p:sp>
      <p:sp>
        <p:nvSpPr>
          <p:cNvPr id="57" name="TextBox 56">
            <a:extLst>
              <a:ext uri="{FF2B5EF4-FFF2-40B4-BE49-F238E27FC236}">
                <a16:creationId xmlns:a16="http://schemas.microsoft.com/office/drawing/2014/main" id="{072ED03F-7C79-0C73-E7FA-05ED2CD8A23B}"/>
              </a:ext>
            </a:extLst>
          </p:cNvPr>
          <p:cNvSpPr txBox="1"/>
          <p:nvPr/>
        </p:nvSpPr>
        <p:spPr>
          <a:xfrm>
            <a:off x="3072802" y="4354247"/>
            <a:ext cx="1319004" cy="258532"/>
          </a:xfrm>
          <a:prstGeom prst="rect">
            <a:avLst/>
          </a:prstGeom>
          <a:noFill/>
        </p:spPr>
        <p:txBody>
          <a:bodyPr wrap="square" rtlCol="0">
            <a:spAutoFit/>
          </a:bodyPr>
          <a:lstStyle/>
          <a:p>
            <a:pPr algn="ctr">
              <a:buNone/>
            </a:pPr>
            <a:r>
              <a:rPr lang="ca-ES" sz="1200" dirty="0"/>
              <a:t>NL ToT</a:t>
            </a:r>
          </a:p>
        </p:txBody>
      </p:sp>
      <p:sp>
        <p:nvSpPr>
          <p:cNvPr id="19" name="TextBox 18">
            <a:extLst>
              <a:ext uri="{FF2B5EF4-FFF2-40B4-BE49-F238E27FC236}">
                <a16:creationId xmlns:a16="http://schemas.microsoft.com/office/drawing/2014/main" id="{6C9180F0-393B-09FC-152D-68E299CA82CB}"/>
              </a:ext>
            </a:extLst>
          </p:cNvPr>
          <p:cNvSpPr txBox="1"/>
          <p:nvPr/>
        </p:nvSpPr>
        <p:spPr>
          <a:xfrm>
            <a:off x="3070456" y="1847439"/>
            <a:ext cx="1319004" cy="258532"/>
          </a:xfrm>
          <a:prstGeom prst="rect">
            <a:avLst/>
          </a:prstGeom>
          <a:noFill/>
        </p:spPr>
        <p:txBody>
          <a:bodyPr wrap="square" rtlCol="0">
            <a:spAutoFit/>
          </a:bodyPr>
          <a:lstStyle/>
          <a:p>
            <a:pPr algn="ctr">
              <a:buNone/>
            </a:pPr>
            <a:r>
              <a:rPr lang="ca-ES" sz="1200" dirty="0"/>
              <a:t>NL ToT</a:t>
            </a:r>
          </a:p>
        </p:txBody>
      </p:sp>
      <p:sp>
        <p:nvSpPr>
          <p:cNvPr id="4" name="Marcador de fecha 3">
            <a:extLst>
              <a:ext uri="{FF2B5EF4-FFF2-40B4-BE49-F238E27FC236}">
                <a16:creationId xmlns:a16="http://schemas.microsoft.com/office/drawing/2014/main" id="{B5F9FD18-CCE7-4AEE-B280-0221597E2AD6}"/>
              </a:ext>
            </a:extLst>
          </p:cNvPr>
          <p:cNvSpPr>
            <a:spLocks noGrp="1"/>
          </p:cNvSpPr>
          <p:nvPr>
            <p:ph type="dt" sz="half" idx="10"/>
          </p:nvPr>
        </p:nvSpPr>
        <p:spPr/>
        <p:txBody>
          <a:bodyPr/>
          <a:lstStyle/>
          <a:p>
            <a:pPr>
              <a:defRPr/>
            </a:pPr>
            <a:fld id="{B2A45797-5F34-403F-9E83-4E7DEE82EDCC}" type="datetime3">
              <a:rPr lang="en-US" smtClean="0"/>
              <a:t>12 June 2023</a:t>
            </a:fld>
            <a:endParaRPr lang="en-US" dirty="0"/>
          </a:p>
        </p:txBody>
      </p:sp>
      <p:sp>
        <p:nvSpPr>
          <p:cNvPr id="6" name="Marcador de número de diapositiva 5">
            <a:extLst>
              <a:ext uri="{FF2B5EF4-FFF2-40B4-BE49-F238E27FC236}">
                <a16:creationId xmlns:a16="http://schemas.microsoft.com/office/drawing/2014/main" id="{EFD5F1A1-4901-4115-B032-EB40592DC1E6}"/>
              </a:ext>
            </a:extLst>
          </p:cNvPr>
          <p:cNvSpPr>
            <a:spLocks noGrp="1"/>
          </p:cNvSpPr>
          <p:nvPr>
            <p:ph type="sldNum" sz="quarter" idx="12"/>
          </p:nvPr>
        </p:nvSpPr>
        <p:spPr/>
        <p:txBody>
          <a:bodyPr/>
          <a:lstStyle/>
          <a:p>
            <a:pPr>
              <a:defRPr/>
            </a:pPr>
            <a:fld id="{1178DAF2-2C4D-4961-ABA0-D37600ACF1D7}" type="slidenum">
              <a:rPr lang="en-GB" smtClean="0"/>
              <a:pPr>
                <a:defRPr/>
              </a:pPr>
              <a:t>47</a:t>
            </a:fld>
            <a:endParaRPr lang="en-GB"/>
          </a:p>
        </p:txBody>
      </p:sp>
      <p:sp>
        <p:nvSpPr>
          <p:cNvPr id="8" name="Marcador de pie de página 4">
            <a:extLst>
              <a:ext uri="{FF2B5EF4-FFF2-40B4-BE49-F238E27FC236}">
                <a16:creationId xmlns:a16="http://schemas.microsoft.com/office/drawing/2014/main" id="{6D915BA2-1B00-440A-9A7C-5E0C4934DDEF}"/>
              </a:ext>
            </a:extLst>
          </p:cNvPr>
          <p:cNvSpPr>
            <a:spLocks noGrp="1"/>
          </p:cNvSpPr>
          <p:nvPr>
            <p:ph type="ftr" sz="quarter" idx="11"/>
          </p:nvPr>
        </p:nvSpPr>
        <p:spPr>
          <a:xfrm>
            <a:off x="3431704" y="6525346"/>
            <a:ext cx="4896544" cy="272097"/>
          </a:xfrm>
        </p:spPr>
        <p:txBody>
          <a:bodyPr/>
          <a:lstStyle/>
          <a:p>
            <a:pPr>
              <a:defRPr/>
            </a:pPr>
            <a:r>
              <a:rPr lang="es-ES" dirty="0" err="1"/>
              <a:t>FastIC</a:t>
            </a:r>
            <a:r>
              <a:rPr lang="es-ES" dirty="0"/>
              <a:t> TDC Digital </a:t>
            </a:r>
            <a:r>
              <a:rPr lang="es-ES" dirty="0" err="1"/>
              <a:t>Readout</a:t>
            </a:r>
            <a:r>
              <a:rPr lang="es-ES" dirty="0"/>
              <a:t> Status</a:t>
            </a:r>
            <a:endParaRPr lang="pl-PL" dirty="0"/>
          </a:p>
        </p:txBody>
      </p:sp>
      <p:sp>
        <p:nvSpPr>
          <p:cNvPr id="7" name="Marcador de contenido 2">
            <a:extLst>
              <a:ext uri="{FF2B5EF4-FFF2-40B4-BE49-F238E27FC236}">
                <a16:creationId xmlns:a16="http://schemas.microsoft.com/office/drawing/2014/main" id="{E0FA24C2-0B3B-4666-8D11-16C7EA56D5B8}"/>
              </a:ext>
            </a:extLst>
          </p:cNvPr>
          <p:cNvSpPr>
            <a:spLocks noGrp="1"/>
          </p:cNvSpPr>
          <p:nvPr>
            <p:ph idx="1"/>
          </p:nvPr>
        </p:nvSpPr>
        <p:spPr>
          <a:xfrm>
            <a:off x="336396" y="1278817"/>
            <a:ext cx="8958908" cy="4889922"/>
          </a:xfrm>
        </p:spPr>
        <p:txBody>
          <a:bodyPr/>
          <a:lstStyle/>
          <a:p>
            <a:r>
              <a:rPr lang="en-US" sz="2000" b="1" dirty="0"/>
              <a:t>0 - High Speed:</a:t>
            </a:r>
          </a:p>
          <a:p>
            <a:endParaRPr lang="en-US" sz="2000" b="1" dirty="0"/>
          </a:p>
          <a:p>
            <a:endParaRPr lang="en-US" sz="2000" b="1" dirty="0"/>
          </a:p>
          <a:p>
            <a:r>
              <a:rPr lang="en-US" sz="2000" b="1" dirty="0"/>
              <a:t>1 - High Energy Resolution:</a:t>
            </a:r>
          </a:p>
          <a:p>
            <a:endParaRPr lang="en-US" sz="2000" b="1" dirty="0"/>
          </a:p>
          <a:p>
            <a:endParaRPr lang="en-US" sz="2000" b="1" dirty="0"/>
          </a:p>
          <a:p>
            <a:r>
              <a:rPr lang="en-US" sz="2000" b="1" dirty="0"/>
              <a:t>2 - Hybrid Mode (NL-</a:t>
            </a:r>
            <a:r>
              <a:rPr lang="en-US" sz="2000" b="1" dirty="0" err="1"/>
              <a:t>ToT</a:t>
            </a:r>
            <a:r>
              <a:rPr lang="en-US" sz="2000" b="1" dirty="0"/>
              <a:t>):</a:t>
            </a:r>
          </a:p>
          <a:p>
            <a:endParaRPr lang="en-US" sz="2000" b="1" dirty="0"/>
          </a:p>
          <a:p>
            <a:endParaRPr lang="en-US" sz="2000" b="1" dirty="0"/>
          </a:p>
          <a:p>
            <a:r>
              <a:rPr lang="en-US" sz="2000" b="1" dirty="0"/>
              <a:t>3 - Hybrid Mode (Linear </a:t>
            </a:r>
            <a:r>
              <a:rPr lang="en-US" sz="2000" b="1" dirty="0" err="1"/>
              <a:t>ToT</a:t>
            </a:r>
            <a:r>
              <a:rPr lang="en-US" sz="2000" b="1" dirty="0"/>
              <a:t>):</a:t>
            </a:r>
            <a:endParaRPr lang="en-US" sz="2000" dirty="0"/>
          </a:p>
        </p:txBody>
      </p:sp>
      <p:grpSp>
        <p:nvGrpSpPr>
          <p:cNvPr id="3" name="Group 2">
            <a:extLst>
              <a:ext uri="{FF2B5EF4-FFF2-40B4-BE49-F238E27FC236}">
                <a16:creationId xmlns:a16="http://schemas.microsoft.com/office/drawing/2014/main" id="{0456F868-52D5-345B-038D-B4281B9ECE7F}"/>
              </a:ext>
            </a:extLst>
          </p:cNvPr>
          <p:cNvGrpSpPr/>
          <p:nvPr/>
        </p:nvGrpSpPr>
        <p:grpSpPr>
          <a:xfrm>
            <a:off x="1014384" y="1835600"/>
            <a:ext cx="6786170" cy="368220"/>
            <a:chOff x="539552" y="2924944"/>
            <a:chExt cx="6786170" cy="1013799"/>
          </a:xfrm>
        </p:grpSpPr>
        <p:cxnSp>
          <p:nvCxnSpPr>
            <p:cNvPr id="5" name="Connector recte 4">
              <a:extLst>
                <a:ext uri="{FF2B5EF4-FFF2-40B4-BE49-F238E27FC236}">
                  <a16:creationId xmlns:a16="http://schemas.microsoft.com/office/drawing/2014/main" id="{2397FE8B-AFB8-F972-E867-F61CAA3BDD50}"/>
                </a:ext>
              </a:extLst>
            </p:cNvPr>
            <p:cNvCxnSpPr/>
            <p:nvPr/>
          </p:nvCxnSpPr>
          <p:spPr bwMode="auto">
            <a:xfrm>
              <a:off x="1619672" y="3508239"/>
              <a:ext cx="64807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Connector recte 8">
              <a:extLst>
                <a:ext uri="{FF2B5EF4-FFF2-40B4-BE49-F238E27FC236}">
                  <a16:creationId xmlns:a16="http://schemas.microsoft.com/office/drawing/2014/main" id="{0447E4A2-21B1-5039-AD0A-97FAD4731445}"/>
                </a:ext>
              </a:extLst>
            </p:cNvPr>
            <p:cNvCxnSpPr/>
            <p:nvPr/>
          </p:nvCxnSpPr>
          <p:spPr bwMode="auto">
            <a:xfrm flipV="1">
              <a:off x="2722652" y="2932175"/>
              <a:ext cx="144016" cy="576064"/>
            </a:xfrm>
            <a:prstGeom prst="line">
              <a:avLst/>
            </a:prstGeom>
            <a:ln w="38100">
              <a:solidFill>
                <a:srgbClr val="FF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Connector recte 11">
              <a:extLst>
                <a:ext uri="{FF2B5EF4-FFF2-40B4-BE49-F238E27FC236}">
                  <a16:creationId xmlns:a16="http://schemas.microsoft.com/office/drawing/2014/main" id="{CEF13828-65C0-B48B-DD10-531E67BB46B7}"/>
                </a:ext>
              </a:extLst>
            </p:cNvPr>
            <p:cNvCxnSpPr/>
            <p:nvPr/>
          </p:nvCxnSpPr>
          <p:spPr bwMode="auto">
            <a:xfrm>
              <a:off x="2866668" y="2932175"/>
              <a:ext cx="79208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 name="Connector recte 13">
              <a:extLst>
                <a:ext uri="{FF2B5EF4-FFF2-40B4-BE49-F238E27FC236}">
                  <a16:creationId xmlns:a16="http://schemas.microsoft.com/office/drawing/2014/main" id="{B8736E03-B5DF-CEB9-D8B6-3B88E69BFC00}"/>
                </a:ext>
              </a:extLst>
            </p:cNvPr>
            <p:cNvCxnSpPr/>
            <p:nvPr/>
          </p:nvCxnSpPr>
          <p:spPr bwMode="auto">
            <a:xfrm flipH="1" flipV="1">
              <a:off x="3658756" y="2924944"/>
              <a:ext cx="144016" cy="583295"/>
            </a:xfrm>
            <a:prstGeom prst="line">
              <a:avLst/>
            </a:prstGeom>
            <a:ln w="38100">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2" name="Connector recte 15">
              <a:extLst>
                <a:ext uri="{FF2B5EF4-FFF2-40B4-BE49-F238E27FC236}">
                  <a16:creationId xmlns:a16="http://schemas.microsoft.com/office/drawing/2014/main" id="{8944C3F0-1B61-B33E-E3C0-6C60AC6B7321}"/>
                </a:ext>
              </a:extLst>
            </p:cNvPr>
            <p:cNvCxnSpPr/>
            <p:nvPr/>
          </p:nvCxnSpPr>
          <p:spPr bwMode="auto">
            <a:xfrm>
              <a:off x="3779912" y="3508239"/>
              <a:ext cx="28803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CuadroTexto 9">
              <a:extLst>
                <a:ext uri="{FF2B5EF4-FFF2-40B4-BE49-F238E27FC236}">
                  <a16:creationId xmlns:a16="http://schemas.microsoft.com/office/drawing/2014/main" id="{ACAD2C51-647D-65EB-C8F0-21BE992C60C4}"/>
                </a:ext>
              </a:extLst>
            </p:cNvPr>
            <p:cNvSpPr txBox="1"/>
            <p:nvPr/>
          </p:nvSpPr>
          <p:spPr>
            <a:xfrm>
              <a:off x="539552" y="3074412"/>
              <a:ext cx="1256928" cy="864331"/>
            </a:xfrm>
            <a:prstGeom prst="rect">
              <a:avLst/>
            </a:prstGeom>
            <a:noFill/>
            <a:ln>
              <a:noFill/>
            </a:ln>
          </p:spPr>
          <p:txBody>
            <a:bodyPr wrap="square" rtlCol="0">
              <a:spAutoFit/>
            </a:bodyPr>
            <a:lstStyle/>
            <a:p>
              <a:pPr algn="ctr">
                <a:buNone/>
              </a:pPr>
              <a:r>
                <a:rPr lang="es-ES" sz="1600" dirty="0">
                  <a:solidFill>
                    <a:schemeClr val="tx1"/>
                  </a:solidFill>
                </a:rPr>
                <a:t>CH </a:t>
              </a:r>
              <a:r>
                <a:rPr lang="es-ES" sz="1600" dirty="0" err="1">
                  <a:solidFill>
                    <a:schemeClr val="tx1"/>
                  </a:solidFill>
                </a:rPr>
                <a:t>Out</a:t>
              </a:r>
              <a:r>
                <a:rPr lang="es-ES" sz="1600" dirty="0">
                  <a:solidFill>
                    <a:schemeClr val="tx1"/>
                  </a:solidFill>
                </a:rPr>
                <a:t>&lt;0&gt;</a:t>
              </a:r>
              <a:endParaRPr lang="es-ES" sz="1600" baseline="-25000" dirty="0">
                <a:solidFill>
                  <a:schemeClr val="tx1"/>
                </a:solidFill>
              </a:endParaRPr>
            </a:p>
          </p:txBody>
        </p:sp>
        <p:sp>
          <p:nvSpPr>
            <p:cNvPr id="14" name="CuadroTexto 9">
              <a:extLst>
                <a:ext uri="{FF2B5EF4-FFF2-40B4-BE49-F238E27FC236}">
                  <a16:creationId xmlns:a16="http://schemas.microsoft.com/office/drawing/2014/main" id="{B1F0BE40-CF40-4E27-95B7-77694A1ADD63}"/>
                </a:ext>
              </a:extLst>
            </p:cNvPr>
            <p:cNvSpPr txBox="1"/>
            <p:nvPr/>
          </p:nvSpPr>
          <p:spPr>
            <a:xfrm>
              <a:off x="1907704" y="2928435"/>
              <a:ext cx="936104" cy="864331"/>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15" name="Connector recte 36">
              <a:extLst>
                <a:ext uri="{FF2B5EF4-FFF2-40B4-BE49-F238E27FC236}">
                  <a16:creationId xmlns:a16="http://schemas.microsoft.com/office/drawing/2014/main" id="{4AC53BC8-55F5-AE4A-B8DA-6BAE242AD330}"/>
                </a:ext>
              </a:extLst>
            </p:cNvPr>
            <p:cNvCxnSpPr/>
            <p:nvPr/>
          </p:nvCxnSpPr>
          <p:spPr bwMode="auto">
            <a:xfrm>
              <a:off x="2483768" y="3508239"/>
              <a:ext cx="25202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 name="CuadroTexto 9">
              <a:extLst>
                <a:ext uri="{FF2B5EF4-FFF2-40B4-BE49-F238E27FC236}">
                  <a16:creationId xmlns:a16="http://schemas.microsoft.com/office/drawing/2014/main" id="{039D1555-8616-D9CC-147A-E3AB0ABDE909}"/>
                </a:ext>
              </a:extLst>
            </p:cNvPr>
            <p:cNvSpPr txBox="1"/>
            <p:nvPr/>
          </p:nvSpPr>
          <p:spPr>
            <a:xfrm>
              <a:off x="3717668" y="2928862"/>
              <a:ext cx="936104" cy="864331"/>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17" name="Connector recte 41">
              <a:extLst>
                <a:ext uri="{FF2B5EF4-FFF2-40B4-BE49-F238E27FC236}">
                  <a16:creationId xmlns:a16="http://schemas.microsoft.com/office/drawing/2014/main" id="{956E6189-202F-114C-DFB4-2CC95F13971B}"/>
                </a:ext>
              </a:extLst>
            </p:cNvPr>
            <p:cNvCxnSpPr/>
            <p:nvPr/>
          </p:nvCxnSpPr>
          <p:spPr bwMode="auto">
            <a:xfrm flipV="1">
              <a:off x="4310638" y="3508239"/>
              <a:ext cx="3015084" cy="31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CBC19F80-8270-15B1-AE05-60DABFB82E92}"/>
              </a:ext>
            </a:extLst>
          </p:cNvPr>
          <p:cNvSpPr txBox="1"/>
          <p:nvPr/>
        </p:nvSpPr>
        <p:spPr>
          <a:xfrm>
            <a:off x="2866900" y="1593907"/>
            <a:ext cx="595757" cy="313932"/>
          </a:xfrm>
          <a:prstGeom prst="rect">
            <a:avLst/>
          </a:prstGeom>
          <a:noFill/>
        </p:spPr>
        <p:txBody>
          <a:bodyPr wrap="square" rtlCol="0">
            <a:spAutoFit/>
          </a:bodyPr>
          <a:lstStyle/>
          <a:p>
            <a:pPr algn="ctr">
              <a:buNone/>
            </a:pPr>
            <a:r>
              <a:rPr lang="ca-ES" sz="1600" dirty="0"/>
              <a:t>ToA</a:t>
            </a:r>
          </a:p>
        </p:txBody>
      </p:sp>
      <p:grpSp>
        <p:nvGrpSpPr>
          <p:cNvPr id="20" name="Group 19">
            <a:extLst>
              <a:ext uri="{FF2B5EF4-FFF2-40B4-BE49-F238E27FC236}">
                <a16:creationId xmlns:a16="http://schemas.microsoft.com/office/drawing/2014/main" id="{AEF80021-E725-994D-1E35-52B9E9657D3A}"/>
              </a:ext>
            </a:extLst>
          </p:cNvPr>
          <p:cNvGrpSpPr/>
          <p:nvPr/>
        </p:nvGrpSpPr>
        <p:grpSpPr>
          <a:xfrm>
            <a:off x="852366" y="3060353"/>
            <a:ext cx="7380820" cy="478697"/>
            <a:chOff x="395536" y="2924944"/>
            <a:chExt cx="7380820" cy="1093594"/>
          </a:xfrm>
        </p:grpSpPr>
        <p:cxnSp>
          <p:nvCxnSpPr>
            <p:cNvPr id="21" name="Connector recte 4">
              <a:extLst>
                <a:ext uri="{FF2B5EF4-FFF2-40B4-BE49-F238E27FC236}">
                  <a16:creationId xmlns:a16="http://schemas.microsoft.com/office/drawing/2014/main" id="{1E20D704-A08C-135F-8FB7-1C39E6643E57}"/>
                </a:ext>
              </a:extLst>
            </p:cNvPr>
            <p:cNvCxnSpPr/>
            <p:nvPr/>
          </p:nvCxnSpPr>
          <p:spPr bwMode="auto">
            <a:xfrm>
              <a:off x="1619672" y="3508239"/>
              <a:ext cx="64807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Connector recte 8">
              <a:extLst>
                <a:ext uri="{FF2B5EF4-FFF2-40B4-BE49-F238E27FC236}">
                  <a16:creationId xmlns:a16="http://schemas.microsoft.com/office/drawing/2014/main" id="{13D9C0CB-24A1-0B0E-5F70-53129B3FDD77}"/>
                </a:ext>
              </a:extLst>
            </p:cNvPr>
            <p:cNvCxnSpPr/>
            <p:nvPr/>
          </p:nvCxnSpPr>
          <p:spPr bwMode="auto">
            <a:xfrm flipV="1">
              <a:off x="2722652" y="2932175"/>
              <a:ext cx="144016" cy="576064"/>
            </a:xfrm>
            <a:prstGeom prst="line">
              <a:avLst/>
            </a:prstGeom>
            <a:ln w="38100">
              <a:solidFill>
                <a:srgbClr val="FF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3" name="Connector recte 11">
              <a:extLst>
                <a:ext uri="{FF2B5EF4-FFF2-40B4-BE49-F238E27FC236}">
                  <a16:creationId xmlns:a16="http://schemas.microsoft.com/office/drawing/2014/main" id="{5B5ACDD1-6C08-C95E-1868-1E1EF966FB4A}"/>
                </a:ext>
              </a:extLst>
            </p:cNvPr>
            <p:cNvCxnSpPr/>
            <p:nvPr/>
          </p:nvCxnSpPr>
          <p:spPr bwMode="auto">
            <a:xfrm>
              <a:off x="2866668" y="2932175"/>
              <a:ext cx="79208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Connector recte 13">
              <a:extLst>
                <a:ext uri="{FF2B5EF4-FFF2-40B4-BE49-F238E27FC236}">
                  <a16:creationId xmlns:a16="http://schemas.microsoft.com/office/drawing/2014/main" id="{21620C5E-45D4-C8F9-986C-A06066C0A8EF}"/>
                </a:ext>
              </a:extLst>
            </p:cNvPr>
            <p:cNvCxnSpPr/>
            <p:nvPr/>
          </p:nvCxnSpPr>
          <p:spPr bwMode="auto">
            <a:xfrm flipH="1" flipV="1">
              <a:off x="3658756" y="2924944"/>
              <a:ext cx="144016" cy="58329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Connector recte 15">
              <a:extLst>
                <a:ext uri="{FF2B5EF4-FFF2-40B4-BE49-F238E27FC236}">
                  <a16:creationId xmlns:a16="http://schemas.microsoft.com/office/drawing/2014/main" id="{62D3B97E-ADDC-2F22-2B43-221CEA2DD6D5}"/>
                </a:ext>
              </a:extLst>
            </p:cNvPr>
            <p:cNvCxnSpPr/>
            <p:nvPr/>
          </p:nvCxnSpPr>
          <p:spPr bwMode="auto">
            <a:xfrm>
              <a:off x="3779912" y="3508239"/>
              <a:ext cx="28803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CuadroTexto 9">
              <a:extLst>
                <a:ext uri="{FF2B5EF4-FFF2-40B4-BE49-F238E27FC236}">
                  <a16:creationId xmlns:a16="http://schemas.microsoft.com/office/drawing/2014/main" id="{65DC0651-8D84-BFB5-6BFB-A206B478014C}"/>
                </a:ext>
              </a:extLst>
            </p:cNvPr>
            <p:cNvSpPr txBox="1"/>
            <p:nvPr/>
          </p:nvSpPr>
          <p:spPr>
            <a:xfrm>
              <a:off x="395536" y="3074411"/>
              <a:ext cx="1260140" cy="717185"/>
            </a:xfrm>
            <a:prstGeom prst="rect">
              <a:avLst/>
            </a:prstGeom>
            <a:noFill/>
            <a:ln>
              <a:noFill/>
            </a:ln>
          </p:spPr>
          <p:txBody>
            <a:bodyPr wrap="square" rtlCol="0">
              <a:spAutoFit/>
            </a:bodyPr>
            <a:lstStyle/>
            <a:p>
              <a:pPr algn="ctr">
                <a:buNone/>
              </a:pPr>
              <a:r>
                <a:rPr lang="es-ES" sz="1600" dirty="0">
                  <a:solidFill>
                    <a:schemeClr val="tx1"/>
                  </a:solidFill>
                </a:rPr>
                <a:t>CH </a:t>
              </a:r>
              <a:r>
                <a:rPr lang="es-ES" sz="1600" dirty="0" err="1">
                  <a:solidFill>
                    <a:schemeClr val="tx1"/>
                  </a:solidFill>
                </a:rPr>
                <a:t>Out</a:t>
              </a:r>
              <a:r>
                <a:rPr lang="es-ES" sz="1600" dirty="0">
                  <a:solidFill>
                    <a:schemeClr val="tx1"/>
                  </a:solidFill>
                </a:rPr>
                <a:t>&lt;0&gt;</a:t>
              </a:r>
              <a:endParaRPr lang="es-ES" sz="1600" baseline="-25000" dirty="0">
                <a:solidFill>
                  <a:schemeClr val="tx1"/>
                </a:solidFill>
              </a:endParaRPr>
            </a:p>
          </p:txBody>
        </p:sp>
        <p:sp>
          <p:nvSpPr>
            <p:cNvPr id="27" name="CuadroTexto 9">
              <a:extLst>
                <a:ext uri="{FF2B5EF4-FFF2-40B4-BE49-F238E27FC236}">
                  <a16:creationId xmlns:a16="http://schemas.microsoft.com/office/drawing/2014/main" id="{152AFE99-4B14-BF36-53A5-033CD9E76569}"/>
                </a:ext>
              </a:extLst>
            </p:cNvPr>
            <p:cNvSpPr txBox="1"/>
            <p:nvPr/>
          </p:nvSpPr>
          <p:spPr>
            <a:xfrm>
              <a:off x="1907704" y="3300924"/>
              <a:ext cx="936104" cy="717185"/>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28" name="Connector recte 36">
              <a:extLst>
                <a:ext uri="{FF2B5EF4-FFF2-40B4-BE49-F238E27FC236}">
                  <a16:creationId xmlns:a16="http://schemas.microsoft.com/office/drawing/2014/main" id="{67DC806C-CA1B-CBBB-0145-113F078AB70C}"/>
                </a:ext>
              </a:extLst>
            </p:cNvPr>
            <p:cNvCxnSpPr/>
            <p:nvPr/>
          </p:nvCxnSpPr>
          <p:spPr bwMode="auto">
            <a:xfrm>
              <a:off x="2483768" y="3508239"/>
              <a:ext cx="25202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9" name="CuadroTexto 9">
              <a:extLst>
                <a:ext uri="{FF2B5EF4-FFF2-40B4-BE49-F238E27FC236}">
                  <a16:creationId xmlns:a16="http://schemas.microsoft.com/office/drawing/2014/main" id="{8DC53BCB-7408-E214-E671-2ED7A7A21618}"/>
                </a:ext>
              </a:extLst>
            </p:cNvPr>
            <p:cNvSpPr txBox="1"/>
            <p:nvPr/>
          </p:nvSpPr>
          <p:spPr>
            <a:xfrm>
              <a:off x="3717668" y="3301353"/>
              <a:ext cx="936104" cy="717185"/>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30" name="Connector recte 41">
              <a:extLst>
                <a:ext uri="{FF2B5EF4-FFF2-40B4-BE49-F238E27FC236}">
                  <a16:creationId xmlns:a16="http://schemas.microsoft.com/office/drawing/2014/main" id="{89B8C93C-86AA-71AE-A5EA-6F0EE9435EE0}"/>
                </a:ext>
              </a:extLst>
            </p:cNvPr>
            <p:cNvCxnSpPr/>
            <p:nvPr/>
          </p:nvCxnSpPr>
          <p:spPr bwMode="auto">
            <a:xfrm flipV="1">
              <a:off x="4310638" y="3508239"/>
              <a:ext cx="981442" cy="31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Connector recte 163">
              <a:extLst>
                <a:ext uri="{FF2B5EF4-FFF2-40B4-BE49-F238E27FC236}">
                  <a16:creationId xmlns:a16="http://schemas.microsoft.com/office/drawing/2014/main" id="{313535FE-9DA2-CA82-58D8-942CED0D687C}"/>
                </a:ext>
              </a:extLst>
            </p:cNvPr>
            <p:cNvCxnSpPr/>
            <p:nvPr/>
          </p:nvCxnSpPr>
          <p:spPr bwMode="auto">
            <a:xfrm flipV="1">
              <a:off x="5580112" y="2932175"/>
              <a:ext cx="144016" cy="576064"/>
            </a:xfrm>
            <a:prstGeom prst="line">
              <a:avLst/>
            </a:prstGeom>
            <a:ln w="38100">
              <a:solidFill>
                <a:srgbClr val="FF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2" name="Connector recte 164">
              <a:extLst>
                <a:ext uri="{FF2B5EF4-FFF2-40B4-BE49-F238E27FC236}">
                  <a16:creationId xmlns:a16="http://schemas.microsoft.com/office/drawing/2014/main" id="{7B820A11-000A-0E19-1AD4-48319CFC97FD}"/>
                </a:ext>
              </a:extLst>
            </p:cNvPr>
            <p:cNvCxnSpPr/>
            <p:nvPr/>
          </p:nvCxnSpPr>
          <p:spPr bwMode="auto">
            <a:xfrm>
              <a:off x="5737226" y="2932175"/>
              <a:ext cx="1643086"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Connector recte 165">
              <a:extLst>
                <a:ext uri="{FF2B5EF4-FFF2-40B4-BE49-F238E27FC236}">
                  <a16:creationId xmlns:a16="http://schemas.microsoft.com/office/drawing/2014/main" id="{FA93CD14-EF83-0D7C-5828-2B23CA12D38E}"/>
                </a:ext>
              </a:extLst>
            </p:cNvPr>
            <p:cNvCxnSpPr/>
            <p:nvPr/>
          </p:nvCxnSpPr>
          <p:spPr bwMode="auto">
            <a:xfrm flipH="1" flipV="1">
              <a:off x="7380312" y="2924944"/>
              <a:ext cx="144016" cy="583295"/>
            </a:xfrm>
            <a:prstGeom prst="line">
              <a:avLst/>
            </a:prstGeom>
            <a:ln w="38100">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34" name="Connector recte 166">
              <a:extLst>
                <a:ext uri="{FF2B5EF4-FFF2-40B4-BE49-F238E27FC236}">
                  <a16:creationId xmlns:a16="http://schemas.microsoft.com/office/drawing/2014/main" id="{4DAAACCA-BF24-7F7C-3728-295F427B2F01}"/>
                </a:ext>
              </a:extLst>
            </p:cNvPr>
            <p:cNvCxnSpPr/>
            <p:nvPr/>
          </p:nvCxnSpPr>
          <p:spPr bwMode="auto">
            <a:xfrm>
              <a:off x="5197212" y="3508239"/>
              <a:ext cx="382900"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Connector recte 167">
              <a:extLst>
                <a:ext uri="{FF2B5EF4-FFF2-40B4-BE49-F238E27FC236}">
                  <a16:creationId xmlns:a16="http://schemas.microsoft.com/office/drawing/2014/main" id="{13F77DF4-1D2C-DC38-1072-9B09C54B3A14}"/>
                </a:ext>
              </a:extLst>
            </p:cNvPr>
            <p:cNvCxnSpPr/>
            <p:nvPr/>
          </p:nvCxnSpPr>
          <p:spPr bwMode="auto">
            <a:xfrm>
              <a:off x="7524328" y="3508628"/>
              <a:ext cx="25202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6" name="TextBox 35">
            <a:extLst>
              <a:ext uri="{FF2B5EF4-FFF2-40B4-BE49-F238E27FC236}">
                <a16:creationId xmlns:a16="http://schemas.microsoft.com/office/drawing/2014/main" id="{CDFBEAFE-7944-639F-E094-EF2FB82A7F81}"/>
              </a:ext>
            </a:extLst>
          </p:cNvPr>
          <p:cNvSpPr txBox="1"/>
          <p:nvPr/>
        </p:nvSpPr>
        <p:spPr>
          <a:xfrm>
            <a:off x="2956910" y="2802304"/>
            <a:ext cx="595757" cy="313932"/>
          </a:xfrm>
          <a:prstGeom prst="rect">
            <a:avLst/>
          </a:prstGeom>
          <a:noFill/>
        </p:spPr>
        <p:txBody>
          <a:bodyPr wrap="square" rtlCol="0">
            <a:spAutoFit/>
          </a:bodyPr>
          <a:lstStyle/>
          <a:p>
            <a:pPr algn="ctr">
              <a:buNone/>
            </a:pPr>
            <a:r>
              <a:rPr lang="ca-ES" sz="1600" dirty="0"/>
              <a:t>ToA</a:t>
            </a:r>
          </a:p>
        </p:txBody>
      </p:sp>
      <p:sp>
        <p:nvSpPr>
          <p:cNvPr id="37" name="TextBox 36">
            <a:extLst>
              <a:ext uri="{FF2B5EF4-FFF2-40B4-BE49-F238E27FC236}">
                <a16:creationId xmlns:a16="http://schemas.microsoft.com/office/drawing/2014/main" id="{83603166-A09E-E1F8-6FE8-34F866902FBE}"/>
              </a:ext>
            </a:extLst>
          </p:cNvPr>
          <p:cNvSpPr txBox="1"/>
          <p:nvPr/>
        </p:nvSpPr>
        <p:spPr>
          <a:xfrm>
            <a:off x="6194056" y="3064436"/>
            <a:ext cx="1643086" cy="313932"/>
          </a:xfrm>
          <a:prstGeom prst="rect">
            <a:avLst/>
          </a:prstGeom>
          <a:noFill/>
        </p:spPr>
        <p:txBody>
          <a:bodyPr wrap="square" rtlCol="0">
            <a:spAutoFit/>
          </a:bodyPr>
          <a:lstStyle/>
          <a:p>
            <a:pPr algn="ctr">
              <a:buNone/>
            </a:pPr>
            <a:r>
              <a:rPr lang="ca-ES" sz="1600" dirty="0"/>
              <a:t>Linear ToT</a:t>
            </a:r>
          </a:p>
        </p:txBody>
      </p:sp>
      <p:grpSp>
        <p:nvGrpSpPr>
          <p:cNvPr id="39" name="Group 38">
            <a:extLst>
              <a:ext uri="{FF2B5EF4-FFF2-40B4-BE49-F238E27FC236}">
                <a16:creationId xmlns:a16="http://schemas.microsoft.com/office/drawing/2014/main" id="{7503745B-5F29-8EBA-0D4D-407EC7C106BF}"/>
              </a:ext>
            </a:extLst>
          </p:cNvPr>
          <p:cNvGrpSpPr/>
          <p:nvPr/>
        </p:nvGrpSpPr>
        <p:grpSpPr>
          <a:xfrm>
            <a:off x="863414" y="4307828"/>
            <a:ext cx="7380820" cy="500821"/>
            <a:chOff x="395536" y="2924944"/>
            <a:chExt cx="7380820" cy="1008695"/>
          </a:xfrm>
        </p:grpSpPr>
        <p:cxnSp>
          <p:nvCxnSpPr>
            <p:cNvPr id="40" name="Connector recte 4">
              <a:extLst>
                <a:ext uri="{FF2B5EF4-FFF2-40B4-BE49-F238E27FC236}">
                  <a16:creationId xmlns:a16="http://schemas.microsoft.com/office/drawing/2014/main" id="{98D24A56-3C8B-90D6-8574-D34D21F2298C}"/>
                </a:ext>
              </a:extLst>
            </p:cNvPr>
            <p:cNvCxnSpPr/>
            <p:nvPr/>
          </p:nvCxnSpPr>
          <p:spPr bwMode="auto">
            <a:xfrm>
              <a:off x="1619672" y="3508239"/>
              <a:ext cx="64807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1" name="Connector recte 8">
              <a:extLst>
                <a:ext uri="{FF2B5EF4-FFF2-40B4-BE49-F238E27FC236}">
                  <a16:creationId xmlns:a16="http://schemas.microsoft.com/office/drawing/2014/main" id="{64615439-F46F-24FA-683B-82ED971CB838}"/>
                </a:ext>
              </a:extLst>
            </p:cNvPr>
            <p:cNvCxnSpPr/>
            <p:nvPr/>
          </p:nvCxnSpPr>
          <p:spPr bwMode="auto">
            <a:xfrm flipV="1">
              <a:off x="2722652" y="2932175"/>
              <a:ext cx="144016" cy="576064"/>
            </a:xfrm>
            <a:prstGeom prst="line">
              <a:avLst/>
            </a:prstGeom>
            <a:ln w="38100">
              <a:solidFill>
                <a:srgbClr val="FF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2" name="Connector recte 11">
              <a:extLst>
                <a:ext uri="{FF2B5EF4-FFF2-40B4-BE49-F238E27FC236}">
                  <a16:creationId xmlns:a16="http://schemas.microsoft.com/office/drawing/2014/main" id="{D659CBCC-1162-AFA4-FF80-CE219E6BF8CA}"/>
                </a:ext>
              </a:extLst>
            </p:cNvPr>
            <p:cNvCxnSpPr/>
            <p:nvPr/>
          </p:nvCxnSpPr>
          <p:spPr bwMode="auto">
            <a:xfrm>
              <a:off x="2866668" y="2932175"/>
              <a:ext cx="79208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 name="Connector recte 13">
              <a:extLst>
                <a:ext uri="{FF2B5EF4-FFF2-40B4-BE49-F238E27FC236}">
                  <a16:creationId xmlns:a16="http://schemas.microsoft.com/office/drawing/2014/main" id="{BBF30620-3BCE-733C-1B15-17BFB208AEDF}"/>
                </a:ext>
              </a:extLst>
            </p:cNvPr>
            <p:cNvCxnSpPr/>
            <p:nvPr/>
          </p:nvCxnSpPr>
          <p:spPr bwMode="auto">
            <a:xfrm flipH="1" flipV="1">
              <a:off x="3658756" y="2924944"/>
              <a:ext cx="144016" cy="583295"/>
            </a:xfrm>
            <a:prstGeom prst="line">
              <a:avLst/>
            </a:prstGeom>
            <a:ln w="38100">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4" name="Connector recte 15">
              <a:extLst>
                <a:ext uri="{FF2B5EF4-FFF2-40B4-BE49-F238E27FC236}">
                  <a16:creationId xmlns:a16="http://schemas.microsoft.com/office/drawing/2014/main" id="{4460948D-FDB3-043B-6065-EE3609788AFB}"/>
                </a:ext>
              </a:extLst>
            </p:cNvPr>
            <p:cNvCxnSpPr/>
            <p:nvPr/>
          </p:nvCxnSpPr>
          <p:spPr bwMode="auto">
            <a:xfrm>
              <a:off x="3779912" y="3508239"/>
              <a:ext cx="28803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5" name="CuadroTexto 9">
              <a:extLst>
                <a:ext uri="{FF2B5EF4-FFF2-40B4-BE49-F238E27FC236}">
                  <a16:creationId xmlns:a16="http://schemas.microsoft.com/office/drawing/2014/main" id="{2C739868-805F-90F7-19C5-CB40777DD29F}"/>
                </a:ext>
              </a:extLst>
            </p:cNvPr>
            <p:cNvSpPr txBox="1"/>
            <p:nvPr/>
          </p:nvSpPr>
          <p:spPr>
            <a:xfrm>
              <a:off x="395536" y="3074411"/>
              <a:ext cx="1260140" cy="632285"/>
            </a:xfrm>
            <a:prstGeom prst="rect">
              <a:avLst/>
            </a:prstGeom>
            <a:noFill/>
            <a:ln>
              <a:noFill/>
            </a:ln>
          </p:spPr>
          <p:txBody>
            <a:bodyPr wrap="square" rtlCol="0">
              <a:spAutoFit/>
            </a:bodyPr>
            <a:lstStyle/>
            <a:p>
              <a:pPr algn="ctr">
                <a:buNone/>
              </a:pPr>
              <a:r>
                <a:rPr lang="es-ES" sz="1600" dirty="0">
                  <a:solidFill>
                    <a:schemeClr val="tx1"/>
                  </a:solidFill>
                </a:rPr>
                <a:t>CH </a:t>
              </a:r>
              <a:r>
                <a:rPr lang="es-ES" sz="1600" dirty="0" err="1">
                  <a:solidFill>
                    <a:schemeClr val="tx1"/>
                  </a:solidFill>
                </a:rPr>
                <a:t>Out</a:t>
              </a:r>
              <a:r>
                <a:rPr lang="es-ES" sz="1600" dirty="0">
                  <a:solidFill>
                    <a:schemeClr val="tx1"/>
                  </a:solidFill>
                </a:rPr>
                <a:t>&lt;0&gt;</a:t>
              </a:r>
              <a:endParaRPr lang="es-ES" sz="1600" baseline="-25000" dirty="0">
                <a:solidFill>
                  <a:schemeClr val="tx1"/>
                </a:solidFill>
              </a:endParaRPr>
            </a:p>
          </p:txBody>
        </p:sp>
        <p:sp>
          <p:nvSpPr>
            <p:cNvPr id="46" name="CuadroTexto 9">
              <a:extLst>
                <a:ext uri="{FF2B5EF4-FFF2-40B4-BE49-F238E27FC236}">
                  <a16:creationId xmlns:a16="http://schemas.microsoft.com/office/drawing/2014/main" id="{3C1369B2-D7D1-E8DD-7DA4-036F46F8D0D4}"/>
                </a:ext>
              </a:extLst>
            </p:cNvPr>
            <p:cNvSpPr txBox="1"/>
            <p:nvPr/>
          </p:nvSpPr>
          <p:spPr>
            <a:xfrm>
              <a:off x="1907704" y="3300925"/>
              <a:ext cx="936104" cy="632285"/>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47" name="Connector recte 36">
              <a:extLst>
                <a:ext uri="{FF2B5EF4-FFF2-40B4-BE49-F238E27FC236}">
                  <a16:creationId xmlns:a16="http://schemas.microsoft.com/office/drawing/2014/main" id="{F3CBF500-ACE1-846A-E30B-EDDFAAB42DA0}"/>
                </a:ext>
              </a:extLst>
            </p:cNvPr>
            <p:cNvCxnSpPr/>
            <p:nvPr/>
          </p:nvCxnSpPr>
          <p:spPr bwMode="auto">
            <a:xfrm>
              <a:off x="2483768" y="3508239"/>
              <a:ext cx="25202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8" name="CuadroTexto 9">
              <a:extLst>
                <a:ext uri="{FF2B5EF4-FFF2-40B4-BE49-F238E27FC236}">
                  <a16:creationId xmlns:a16="http://schemas.microsoft.com/office/drawing/2014/main" id="{F1451094-8C2A-8A4B-2B97-948F42F7CBBD}"/>
                </a:ext>
              </a:extLst>
            </p:cNvPr>
            <p:cNvSpPr txBox="1"/>
            <p:nvPr/>
          </p:nvSpPr>
          <p:spPr>
            <a:xfrm>
              <a:off x="3717668" y="3301354"/>
              <a:ext cx="936104" cy="632285"/>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49" name="Connector recte 41">
              <a:extLst>
                <a:ext uri="{FF2B5EF4-FFF2-40B4-BE49-F238E27FC236}">
                  <a16:creationId xmlns:a16="http://schemas.microsoft.com/office/drawing/2014/main" id="{B98C41C0-52D3-E890-4F76-24A1772130A2}"/>
                </a:ext>
              </a:extLst>
            </p:cNvPr>
            <p:cNvCxnSpPr/>
            <p:nvPr/>
          </p:nvCxnSpPr>
          <p:spPr bwMode="auto">
            <a:xfrm flipV="1">
              <a:off x="4310638" y="3508239"/>
              <a:ext cx="981442" cy="31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 name="Connector recte 163">
              <a:extLst>
                <a:ext uri="{FF2B5EF4-FFF2-40B4-BE49-F238E27FC236}">
                  <a16:creationId xmlns:a16="http://schemas.microsoft.com/office/drawing/2014/main" id="{BB3F2E17-BAC9-7650-3C88-F5B8A9EA4438}"/>
                </a:ext>
              </a:extLst>
            </p:cNvPr>
            <p:cNvCxnSpPr/>
            <p:nvPr/>
          </p:nvCxnSpPr>
          <p:spPr bwMode="auto">
            <a:xfrm flipV="1">
              <a:off x="5580112" y="2932175"/>
              <a:ext cx="144016" cy="576064"/>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1" name="Connector recte 164">
              <a:extLst>
                <a:ext uri="{FF2B5EF4-FFF2-40B4-BE49-F238E27FC236}">
                  <a16:creationId xmlns:a16="http://schemas.microsoft.com/office/drawing/2014/main" id="{FA9AAEE7-BA84-1D8C-C407-088EFE2BAFD4}"/>
                </a:ext>
              </a:extLst>
            </p:cNvPr>
            <p:cNvCxnSpPr/>
            <p:nvPr/>
          </p:nvCxnSpPr>
          <p:spPr bwMode="auto">
            <a:xfrm>
              <a:off x="5737226" y="2932175"/>
              <a:ext cx="1643086"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Connector recte 165">
              <a:extLst>
                <a:ext uri="{FF2B5EF4-FFF2-40B4-BE49-F238E27FC236}">
                  <a16:creationId xmlns:a16="http://schemas.microsoft.com/office/drawing/2014/main" id="{B757DD49-D46B-2E16-29EF-405FA6CBBD2C}"/>
                </a:ext>
              </a:extLst>
            </p:cNvPr>
            <p:cNvCxnSpPr/>
            <p:nvPr/>
          </p:nvCxnSpPr>
          <p:spPr bwMode="auto">
            <a:xfrm flipH="1" flipV="1">
              <a:off x="7380312" y="2924944"/>
              <a:ext cx="144016" cy="583295"/>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53" name="Connector recte 166">
              <a:extLst>
                <a:ext uri="{FF2B5EF4-FFF2-40B4-BE49-F238E27FC236}">
                  <a16:creationId xmlns:a16="http://schemas.microsoft.com/office/drawing/2014/main" id="{CB8EBB89-5DC0-C6E4-EA27-EEBCE9E47BEC}"/>
                </a:ext>
              </a:extLst>
            </p:cNvPr>
            <p:cNvCxnSpPr/>
            <p:nvPr/>
          </p:nvCxnSpPr>
          <p:spPr bwMode="auto">
            <a:xfrm>
              <a:off x="5197212" y="3508239"/>
              <a:ext cx="382900"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Connector recte 167">
              <a:extLst>
                <a:ext uri="{FF2B5EF4-FFF2-40B4-BE49-F238E27FC236}">
                  <a16:creationId xmlns:a16="http://schemas.microsoft.com/office/drawing/2014/main" id="{1EBA3DE8-2E9D-C6A9-1315-79F4D68767E2}"/>
                </a:ext>
              </a:extLst>
            </p:cNvPr>
            <p:cNvCxnSpPr/>
            <p:nvPr/>
          </p:nvCxnSpPr>
          <p:spPr bwMode="auto">
            <a:xfrm>
              <a:off x="7524328" y="3508628"/>
              <a:ext cx="25202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55" name="TextBox 54">
            <a:extLst>
              <a:ext uri="{FF2B5EF4-FFF2-40B4-BE49-F238E27FC236}">
                <a16:creationId xmlns:a16="http://schemas.microsoft.com/office/drawing/2014/main" id="{DBD05430-3679-998A-AB3B-82AF730E6234}"/>
              </a:ext>
            </a:extLst>
          </p:cNvPr>
          <p:cNvSpPr txBox="1"/>
          <p:nvPr/>
        </p:nvSpPr>
        <p:spPr>
          <a:xfrm>
            <a:off x="2967958" y="3978610"/>
            <a:ext cx="595757" cy="313932"/>
          </a:xfrm>
          <a:prstGeom prst="rect">
            <a:avLst/>
          </a:prstGeom>
          <a:noFill/>
        </p:spPr>
        <p:txBody>
          <a:bodyPr wrap="square" rtlCol="0">
            <a:spAutoFit/>
          </a:bodyPr>
          <a:lstStyle/>
          <a:p>
            <a:pPr algn="ctr">
              <a:buNone/>
            </a:pPr>
            <a:r>
              <a:rPr lang="ca-ES" sz="1600" dirty="0"/>
              <a:t>ToA</a:t>
            </a:r>
          </a:p>
        </p:txBody>
      </p:sp>
      <p:sp>
        <p:nvSpPr>
          <p:cNvPr id="56" name="TextBox 55">
            <a:extLst>
              <a:ext uri="{FF2B5EF4-FFF2-40B4-BE49-F238E27FC236}">
                <a16:creationId xmlns:a16="http://schemas.microsoft.com/office/drawing/2014/main" id="{692EAC20-190B-104D-CF29-779D4E8E38C4}"/>
              </a:ext>
            </a:extLst>
          </p:cNvPr>
          <p:cNvSpPr txBox="1"/>
          <p:nvPr/>
        </p:nvSpPr>
        <p:spPr>
          <a:xfrm>
            <a:off x="6205104" y="4307827"/>
            <a:ext cx="1643086" cy="313932"/>
          </a:xfrm>
          <a:prstGeom prst="rect">
            <a:avLst/>
          </a:prstGeom>
          <a:noFill/>
        </p:spPr>
        <p:txBody>
          <a:bodyPr wrap="square" rtlCol="0">
            <a:spAutoFit/>
          </a:bodyPr>
          <a:lstStyle/>
          <a:p>
            <a:pPr algn="ctr">
              <a:buNone/>
            </a:pPr>
            <a:r>
              <a:rPr lang="ca-ES" sz="1600" dirty="0"/>
              <a:t>Linear ToT</a:t>
            </a:r>
          </a:p>
        </p:txBody>
      </p:sp>
      <p:grpSp>
        <p:nvGrpSpPr>
          <p:cNvPr id="58" name="Group 57">
            <a:extLst>
              <a:ext uri="{FF2B5EF4-FFF2-40B4-BE49-F238E27FC236}">
                <a16:creationId xmlns:a16="http://schemas.microsoft.com/office/drawing/2014/main" id="{BE26FC96-3AD4-6376-C30D-D8D450F00219}"/>
              </a:ext>
            </a:extLst>
          </p:cNvPr>
          <p:cNvGrpSpPr/>
          <p:nvPr/>
        </p:nvGrpSpPr>
        <p:grpSpPr>
          <a:xfrm>
            <a:off x="860750" y="5476263"/>
            <a:ext cx="7380820" cy="500821"/>
            <a:chOff x="395536" y="2924944"/>
            <a:chExt cx="7380820" cy="1008695"/>
          </a:xfrm>
        </p:grpSpPr>
        <p:cxnSp>
          <p:nvCxnSpPr>
            <p:cNvPr id="59" name="Connector recte 4">
              <a:extLst>
                <a:ext uri="{FF2B5EF4-FFF2-40B4-BE49-F238E27FC236}">
                  <a16:creationId xmlns:a16="http://schemas.microsoft.com/office/drawing/2014/main" id="{5BFB2F70-E154-BA42-F8F6-C72EF19A0F89}"/>
                </a:ext>
              </a:extLst>
            </p:cNvPr>
            <p:cNvCxnSpPr/>
            <p:nvPr/>
          </p:nvCxnSpPr>
          <p:spPr bwMode="auto">
            <a:xfrm>
              <a:off x="1619672" y="3508239"/>
              <a:ext cx="64807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0" name="Connector recte 8">
              <a:extLst>
                <a:ext uri="{FF2B5EF4-FFF2-40B4-BE49-F238E27FC236}">
                  <a16:creationId xmlns:a16="http://schemas.microsoft.com/office/drawing/2014/main" id="{2C6D0D7A-E7CE-F2A0-2311-9D3C1D642E1E}"/>
                </a:ext>
              </a:extLst>
            </p:cNvPr>
            <p:cNvCxnSpPr/>
            <p:nvPr/>
          </p:nvCxnSpPr>
          <p:spPr bwMode="auto">
            <a:xfrm flipV="1">
              <a:off x="2722652" y="2932175"/>
              <a:ext cx="144016" cy="576064"/>
            </a:xfrm>
            <a:prstGeom prst="line">
              <a:avLst/>
            </a:prstGeom>
            <a:ln w="3810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1" name="Connector recte 11">
              <a:extLst>
                <a:ext uri="{FF2B5EF4-FFF2-40B4-BE49-F238E27FC236}">
                  <a16:creationId xmlns:a16="http://schemas.microsoft.com/office/drawing/2014/main" id="{CF90A19B-096A-C296-8270-EBA7ABD36B01}"/>
                </a:ext>
              </a:extLst>
            </p:cNvPr>
            <p:cNvCxnSpPr/>
            <p:nvPr/>
          </p:nvCxnSpPr>
          <p:spPr bwMode="auto">
            <a:xfrm>
              <a:off x="2866668" y="2932175"/>
              <a:ext cx="79208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Connector recte 13">
              <a:extLst>
                <a:ext uri="{FF2B5EF4-FFF2-40B4-BE49-F238E27FC236}">
                  <a16:creationId xmlns:a16="http://schemas.microsoft.com/office/drawing/2014/main" id="{A05C1C40-5B9D-E951-0087-F93D22A0FE3A}"/>
                </a:ext>
              </a:extLst>
            </p:cNvPr>
            <p:cNvCxnSpPr/>
            <p:nvPr/>
          </p:nvCxnSpPr>
          <p:spPr bwMode="auto">
            <a:xfrm flipH="1" flipV="1">
              <a:off x="3658756" y="2924944"/>
              <a:ext cx="144016" cy="583295"/>
            </a:xfrm>
            <a:prstGeom prst="line">
              <a:avLst/>
            </a:prstGeom>
            <a:ln w="38100">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63" name="Connector recte 15">
              <a:extLst>
                <a:ext uri="{FF2B5EF4-FFF2-40B4-BE49-F238E27FC236}">
                  <a16:creationId xmlns:a16="http://schemas.microsoft.com/office/drawing/2014/main" id="{4E9AD9C2-0008-889E-604F-663B28F2E565}"/>
                </a:ext>
              </a:extLst>
            </p:cNvPr>
            <p:cNvCxnSpPr/>
            <p:nvPr/>
          </p:nvCxnSpPr>
          <p:spPr bwMode="auto">
            <a:xfrm>
              <a:off x="3779912" y="3508239"/>
              <a:ext cx="288032"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4" name="CuadroTexto 9">
              <a:extLst>
                <a:ext uri="{FF2B5EF4-FFF2-40B4-BE49-F238E27FC236}">
                  <a16:creationId xmlns:a16="http://schemas.microsoft.com/office/drawing/2014/main" id="{C08A8F9D-0567-5871-5EBC-4D143825FC0F}"/>
                </a:ext>
              </a:extLst>
            </p:cNvPr>
            <p:cNvSpPr txBox="1"/>
            <p:nvPr/>
          </p:nvSpPr>
          <p:spPr>
            <a:xfrm>
              <a:off x="395536" y="3074411"/>
              <a:ext cx="1260140" cy="632285"/>
            </a:xfrm>
            <a:prstGeom prst="rect">
              <a:avLst/>
            </a:prstGeom>
            <a:noFill/>
            <a:ln>
              <a:noFill/>
            </a:ln>
          </p:spPr>
          <p:txBody>
            <a:bodyPr wrap="square" rtlCol="0">
              <a:spAutoFit/>
            </a:bodyPr>
            <a:lstStyle/>
            <a:p>
              <a:pPr algn="ctr">
                <a:buNone/>
              </a:pPr>
              <a:r>
                <a:rPr lang="es-ES" sz="1600" dirty="0">
                  <a:solidFill>
                    <a:schemeClr val="tx1"/>
                  </a:solidFill>
                </a:rPr>
                <a:t>CH </a:t>
              </a:r>
              <a:r>
                <a:rPr lang="es-ES" sz="1600" dirty="0" err="1">
                  <a:solidFill>
                    <a:schemeClr val="tx1"/>
                  </a:solidFill>
                </a:rPr>
                <a:t>Out</a:t>
              </a:r>
              <a:r>
                <a:rPr lang="es-ES" sz="1600" dirty="0">
                  <a:solidFill>
                    <a:schemeClr val="tx1"/>
                  </a:solidFill>
                </a:rPr>
                <a:t>&lt;0&gt;</a:t>
              </a:r>
              <a:endParaRPr lang="es-ES" sz="1600" baseline="-25000" dirty="0">
                <a:solidFill>
                  <a:schemeClr val="tx1"/>
                </a:solidFill>
              </a:endParaRPr>
            </a:p>
          </p:txBody>
        </p:sp>
        <p:sp>
          <p:nvSpPr>
            <p:cNvPr id="65" name="CuadroTexto 9">
              <a:extLst>
                <a:ext uri="{FF2B5EF4-FFF2-40B4-BE49-F238E27FC236}">
                  <a16:creationId xmlns:a16="http://schemas.microsoft.com/office/drawing/2014/main" id="{F8A3425C-5F51-F50C-2F6F-1AA617D681AB}"/>
                </a:ext>
              </a:extLst>
            </p:cNvPr>
            <p:cNvSpPr txBox="1"/>
            <p:nvPr/>
          </p:nvSpPr>
          <p:spPr>
            <a:xfrm>
              <a:off x="1907704" y="3300925"/>
              <a:ext cx="936104" cy="632285"/>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66" name="Connector recte 36">
              <a:extLst>
                <a:ext uri="{FF2B5EF4-FFF2-40B4-BE49-F238E27FC236}">
                  <a16:creationId xmlns:a16="http://schemas.microsoft.com/office/drawing/2014/main" id="{62F0CC7B-ED4A-F81B-1A18-11596E8709A6}"/>
                </a:ext>
              </a:extLst>
            </p:cNvPr>
            <p:cNvCxnSpPr/>
            <p:nvPr/>
          </p:nvCxnSpPr>
          <p:spPr bwMode="auto">
            <a:xfrm>
              <a:off x="2483768" y="3508239"/>
              <a:ext cx="25202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7" name="CuadroTexto 9">
              <a:extLst>
                <a:ext uri="{FF2B5EF4-FFF2-40B4-BE49-F238E27FC236}">
                  <a16:creationId xmlns:a16="http://schemas.microsoft.com/office/drawing/2014/main" id="{F9322A63-1121-39B4-E3D4-F84738C8217F}"/>
                </a:ext>
              </a:extLst>
            </p:cNvPr>
            <p:cNvSpPr txBox="1"/>
            <p:nvPr/>
          </p:nvSpPr>
          <p:spPr>
            <a:xfrm>
              <a:off x="3717668" y="3301354"/>
              <a:ext cx="936104" cy="632285"/>
            </a:xfrm>
            <a:prstGeom prst="rect">
              <a:avLst/>
            </a:prstGeom>
            <a:noFill/>
            <a:ln>
              <a:noFill/>
            </a:ln>
          </p:spPr>
          <p:txBody>
            <a:bodyPr wrap="square" rtlCol="0">
              <a:spAutoFit/>
            </a:bodyPr>
            <a:lstStyle/>
            <a:p>
              <a:pPr algn="ctr">
                <a:buNone/>
              </a:pPr>
              <a:r>
                <a:rPr lang="es-ES" sz="1600" dirty="0">
                  <a:solidFill>
                    <a:schemeClr val="tx1"/>
                  </a:solidFill>
                </a:rPr>
                <a:t>…</a:t>
              </a:r>
              <a:endParaRPr lang="es-ES" sz="1600" baseline="-25000" dirty="0">
                <a:solidFill>
                  <a:schemeClr val="tx1"/>
                </a:solidFill>
              </a:endParaRPr>
            </a:p>
          </p:txBody>
        </p:sp>
        <p:cxnSp>
          <p:nvCxnSpPr>
            <p:cNvPr id="68" name="Connector recte 41">
              <a:extLst>
                <a:ext uri="{FF2B5EF4-FFF2-40B4-BE49-F238E27FC236}">
                  <a16:creationId xmlns:a16="http://schemas.microsoft.com/office/drawing/2014/main" id="{8DB50E66-7004-AA66-5C97-4A69060870E9}"/>
                </a:ext>
              </a:extLst>
            </p:cNvPr>
            <p:cNvCxnSpPr/>
            <p:nvPr/>
          </p:nvCxnSpPr>
          <p:spPr bwMode="auto">
            <a:xfrm flipV="1">
              <a:off x="4310638" y="3508239"/>
              <a:ext cx="981442" cy="31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Connector recte 163">
              <a:extLst>
                <a:ext uri="{FF2B5EF4-FFF2-40B4-BE49-F238E27FC236}">
                  <a16:creationId xmlns:a16="http://schemas.microsoft.com/office/drawing/2014/main" id="{195BDD42-D425-0D8B-AA53-629546FF27E3}"/>
                </a:ext>
              </a:extLst>
            </p:cNvPr>
            <p:cNvCxnSpPr/>
            <p:nvPr/>
          </p:nvCxnSpPr>
          <p:spPr bwMode="auto">
            <a:xfrm flipV="1">
              <a:off x="5580112" y="2932175"/>
              <a:ext cx="144016" cy="576064"/>
            </a:xfrm>
            <a:prstGeom prst="line">
              <a:avLst/>
            </a:prstGeom>
            <a:ln w="38100">
              <a:solidFill>
                <a:srgbClr val="FF0000"/>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0" name="Connector recte 164">
              <a:extLst>
                <a:ext uri="{FF2B5EF4-FFF2-40B4-BE49-F238E27FC236}">
                  <a16:creationId xmlns:a16="http://schemas.microsoft.com/office/drawing/2014/main" id="{27A363C3-8CB0-F23E-98E9-877132319F14}"/>
                </a:ext>
              </a:extLst>
            </p:cNvPr>
            <p:cNvCxnSpPr/>
            <p:nvPr/>
          </p:nvCxnSpPr>
          <p:spPr bwMode="auto">
            <a:xfrm>
              <a:off x="5737226" y="2932175"/>
              <a:ext cx="1643086"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Connector recte 165">
              <a:extLst>
                <a:ext uri="{FF2B5EF4-FFF2-40B4-BE49-F238E27FC236}">
                  <a16:creationId xmlns:a16="http://schemas.microsoft.com/office/drawing/2014/main" id="{62BAB354-4A57-8210-5EF1-6B0A8726002C}"/>
                </a:ext>
              </a:extLst>
            </p:cNvPr>
            <p:cNvCxnSpPr/>
            <p:nvPr/>
          </p:nvCxnSpPr>
          <p:spPr bwMode="auto">
            <a:xfrm flipH="1" flipV="1">
              <a:off x="7380312" y="2924944"/>
              <a:ext cx="144016" cy="583295"/>
            </a:xfrm>
            <a:prstGeom prst="line">
              <a:avLst/>
            </a:prstGeom>
            <a:ln w="38100">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72" name="Connector recte 166">
              <a:extLst>
                <a:ext uri="{FF2B5EF4-FFF2-40B4-BE49-F238E27FC236}">
                  <a16:creationId xmlns:a16="http://schemas.microsoft.com/office/drawing/2014/main" id="{B699EAD3-027F-AF7F-CA09-96CAEC95DCA7}"/>
                </a:ext>
              </a:extLst>
            </p:cNvPr>
            <p:cNvCxnSpPr/>
            <p:nvPr/>
          </p:nvCxnSpPr>
          <p:spPr bwMode="auto">
            <a:xfrm>
              <a:off x="5197212" y="3508239"/>
              <a:ext cx="382900"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3" name="Connector recte 167">
              <a:extLst>
                <a:ext uri="{FF2B5EF4-FFF2-40B4-BE49-F238E27FC236}">
                  <a16:creationId xmlns:a16="http://schemas.microsoft.com/office/drawing/2014/main" id="{97BF3322-A98A-F5B1-3E82-206D80F4A757}"/>
                </a:ext>
              </a:extLst>
            </p:cNvPr>
            <p:cNvCxnSpPr/>
            <p:nvPr/>
          </p:nvCxnSpPr>
          <p:spPr bwMode="auto">
            <a:xfrm>
              <a:off x="7524328" y="3508628"/>
              <a:ext cx="252028" cy="0"/>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74" name="TextBox 73">
            <a:extLst>
              <a:ext uri="{FF2B5EF4-FFF2-40B4-BE49-F238E27FC236}">
                <a16:creationId xmlns:a16="http://schemas.microsoft.com/office/drawing/2014/main" id="{6E55E5E2-D8E9-A760-93D4-E846A7821782}"/>
              </a:ext>
            </a:extLst>
          </p:cNvPr>
          <p:cNvSpPr txBox="1"/>
          <p:nvPr/>
        </p:nvSpPr>
        <p:spPr>
          <a:xfrm>
            <a:off x="2965294" y="5147045"/>
            <a:ext cx="595757" cy="313932"/>
          </a:xfrm>
          <a:prstGeom prst="rect">
            <a:avLst/>
          </a:prstGeom>
          <a:noFill/>
        </p:spPr>
        <p:txBody>
          <a:bodyPr wrap="square" rtlCol="0">
            <a:spAutoFit/>
          </a:bodyPr>
          <a:lstStyle/>
          <a:p>
            <a:pPr algn="ctr">
              <a:buNone/>
            </a:pPr>
            <a:r>
              <a:rPr lang="ca-ES" sz="1600" dirty="0"/>
              <a:t>ToA</a:t>
            </a:r>
          </a:p>
        </p:txBody>
      </p:sp>
      <p:sp>
        <p:nvSpPr>
          <p:cNvPr id="75" name="TextBox 74">
            <a:extLst>
              <a:ext uri="{FF2B5EF4-FFF2-40B4-BE49-F238E27FC236}">
                <a16:creationId xmlns:a16="http://schemas.microsoft.com/office/drawing/2014/main" id="{741AC9D5-B53B-035E-3055-7745712AACC2}"/>
              </a:ext>
            </a:extLst>
          </p:cNvPr>
          <p:cNvSpPr txBox="1"/>
          <p:nvPr/>
        </p:nvSpPr>
        <p:spPr>
          <a:xfrm>
            <a:off x="6202440" y="5476262"/>
            <a:ext cx="1643086" cy="313932"/>
          </a:xfrm>
          <a:prstGeom prst="rect">
            <a:avLst/>
          </a:prstGeom>
          <a:noFill/>
        </p:spPr>
        <p:txBody>
          <a:bodyPr wrap="square" rtlCol="0">
            <a:spAutoFit/>
          </a:bodyPr>
          <a:lstStyle/>
          <a:p>
            <a:pPr algn="ctr">
              <a:buNone/>
            </a:pPr>
            <a:r>
              <a:rPr lang="ca-ES" sz="1600" dirty="0"/>
              <a:t>Linear ToT</a:t>
            </a:r>
          </a:p>
        </p:txBody>
      </p:sp>
      <p:sp>
        <p:nvSpPr>
          <p:cNvPr id="77" name="Title 1">
            <a:extLst>
              <a:ext uri="{FF2B5EF4-FFF2-40B4-BE49-F238E27FC236}">
                <a16:creationId xmlns:a16="http://schemas.microsoft.com/office/drawing/2014/main" id="{09A41010-3CC2-971A-596F-99FDB73D36E4}"/>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TDC </a:t>
            </a:r>
            <a:r>
              <a:rPr lang="es-ES" sz="3600" b="1" dirty="0" err="1"/>
              <a:t>Frame</a:t>
            </a:r>
            <a:r>
              <a:rPr lang="es-ES" sz="3600" b="1" dirty="0"/>
              <a:t> </a:t>
            </a:r>
            <a:r>
              <a:rPr lang="es-ES" sz="3600" b="1" dirty="0" err="1"/>
              <a:t>Types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4134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a:t>V. </a:t>
            </a:r>
            <a:r>
              <a:rPr lang="es-ES" sz="3600" b="1" dirty="0" err="1"/>
              <a:t>FastIC</a:t>
            </a:r>
            <a:r>
              <a:rPr lang="es-ES" sz="3600" b="1" dirty="0"/>
              <a:t> </a:t>
            </a:r>
            <a:r>
              <a:rPr lang="es-ES" sz="3600" b="1" dirty="0" err="1"/>
              <a:t>Roadmap</a:t>
            </a:r>
            <a:r>
              <a:rPr lang="es-ES" sz="3600" b="1" dirty="0"/>
              <a:t>: </a:t>
            </a:r>
            <a:r>
              <a:rPr lang="es-ES" sz="3600" b="1" dirty="0" err="1"/>
              <a:t>FastRICH</a:t>
            </a:r>
            <a:r>
              <a:rPr lang="es-ES" sz="3600" b="1" dirty="0"/>
              <a:t> (2024)</a:t>
            </a:r>
            <a:endParaRPr lang="es-ES" b="1" dirty="0"/>
          </a:p>
        </p:txBody>
      </p:sp>
      <p:sp>
        <p:nvSpPr>
          <p:cNvPr id="4" name="Marcador de fecha 3">
            <a:extLst>
              <a:ext uri="{FF2B5EF4-FFF2-40B4-BE49-F238E27FC236}">
                <a16:creationId xmlns:a16="http://schemas.microsoft.com/office/drawing/2014/main" id="{6058AE28-1C7B-7F40-42EA-D83E73770975}"/>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48</a:t>
            </a:fld>
            <a:endParaRPr lang="en-GB"/>
          </a:p>
        </p:txBody>
      </p:sp>
      <p:pic>
        <p:nvPicPr>
          <p:cNvPr id="6" name="Picture 7">
            <a:extLst>
              <a:ext uri="{FF2B5EF4-FFF2-40B4-BE49-F238E27FC236}">
                <a16:creationId xmlns:a16="http://schemas.microsoft.com/office/drawing/2014/main" id="{58B12044-80C8-D78E-378B-A9491F0109E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pic>
        <p:nvPicPr>
          <p:cNvPr id="7" name="Imagen 6" descr="Diagrama&#10;&#10;Descripción generada automáticamente">
            <a:extLst>
              <a:ext uri="{FF2B5EF4-FFF2-40B4-BE49-F238E27FC236}">
                <a16:creationId xmlns:a16="http://schemas.microsoft.com/office/drawing/2014/main" id="{7F48958E-BFB4-B241-5E51-349556A4A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900" y="1101901"/>
            <a:ext cx="9213978" cy="5636649"/>
          </a:xfrm>
          <a:prstGeom prst="rect">
            <a:avLst/>
          </a:prstGeom>
        </p:spPr>
      </p:pic>
      <p:sp>
        <p:nvSpPr>
          <p:cNvPr id="8" name="Rectángulo 7">
            <a:extLst>
              <a:ext uri="{FF2B5EF4-FFF2-40B4-BE49-F238E27FC236}">
                <a16:creationId xmlns:a16="http://schemas.microsoft.com/office/drawing/2014/main" id="{5CF2C98E-5032-89E3-D0DF-AC4350B2C37B}"/>
              </a:ext>
            </a:extLst>
          </p:cNvPr>
          <p:cNvSpPr/>
          <p:nvPr/>
        </p:nvSpPr>
        <p:spPr bwMode="auto">
          <a:xfrm>
            <a:off x="4720281" y="1894703"/>
            <a:ext cx="7002162" cy="40612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9" name="Rectángulo 8">
            <a:extLst>
              <a:ext uri="{FF2B5EF4-FFF2-40B4-BE49-F238E27FC236}">
                <a16:creationId xmlns:a16="http://schemas.microsoft.com/office/drawing/2014/main" id="{0E411898-2A5C-4ABC-06D5-1A76FDDE0C0B}"/>
              </a:ext>
            </a:extLst>
          </p:cNvPr>
          <p:cNvSpPr/>
          <p:nvPr/>
        </p:nvSpPr>
        <p:spPr bwMode="auto">
          <a:xfrm>
            <a:off x="5395865" y="1112110"/>
            <a:ext cx="6556786" cy="5636649"/>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4" name="Rectángulo 13">
            <a:extLst>
              <a:ext uri="{FF2B5EF4-FFF2-40B4-BE49-F238E27FC236}">
                <a16:creationId xmlns:a16="http://schemas.microsoft.com/office/drawing/2014/main" id="{3D89F67D-234B-0AD5-7B76-2077F8DC0D14}"/>
              </a:ext>
            </a:extLst>
          </p:cNvPr>
          <p:cNvSpPr/>
          <p:nvPr/>
        </p:nvSpPr>
        <p:spPr bwMode="auto">
          <a:xfrm>
            <a:off x="-1361369" y="3091822"/>
            <a:ext cx="2469527" cy="33424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5" name="CuadroTexto 14">
            <a:extLst>
              <a:ext uri="{FF2B5EF4-FFF2-40B4-BE49-F238E27FC236}">
                <a16:creationId xmlns:a16="http://schemas.microsoft.com/office/drawing/2014/main" id="{AD7D9DAC-A211-1FF1-1218-33AA5E58E8B5}"/>
              </a:ext>
            </a:extLst>
          </p:cNvPr>
          <p:cNvSpPr txBox="1"/>
          <p:nvPr/>
        </p:nvSpPr>
        <p:spPr>
          <a:xfrm>
            <a:off x="5607782" y="4236246"/>
            <a:ext cx="6536890" cy="2363724"/>
          </a:xfrm>
          <a:prstGeom prst="rect">
            <a:avLst/>
          </a:prstGeom>
          <a:noFill/>
        </p:spPr>
        <p:txBody>
          <a:bodyPr wrap="square" rtlCol="0">
            <a:spAutoFit/>
          </a:bodyPr>
          <a:lstStyle/>
          <a:p>
            <a:pPr algn="l"/>
            <a:r>
              <a:rPr lang="es-ES" sz="1800" b="0" i="0" u="none" strike="noStrike" baseline="0" dirty="0">
                <a:solidFill>
                  <a:srgbClr val="7030A0"/>
                </a:solidFill>
                <a:latin typeface="+mn-lt"/>
              </a:rPr>
              <a:t> </a:t>
            </a:r>
            <a:r>
              <a:rPr lang="es-ES" sz="1800" b="0" i="0" u="none" strike="noStrike" baseline="0" dirty="0" err="1">
                <a:solidFill>
                  <a:srgbClr val="7030A0"/>
                </a:solidFill>
                <a:latin typeface="+mn-lt"/>
              </a:rPr>
              <a:t>Application</a:t>
            </a:r>
            <a:r>
              <a:rPr lang="es-ES" sz="1800" b="0" i="0" u="none" strike="noStrike" baseline="0" dirty="0">
                <a:solidFill>
                  <a:srgbClr val="7030A0"/>
                </a:solidFill>
                <a:latin typeface="+mn-lt"/>
              </a:rPr>
              <a:t> </a:t>
            </a:r>
            <a:r>
              <a:rPr lang="es-ES" sz="1800" b="0" i="0" u="none" strike="noStrike" baseline="0" dirty="0" err="1">
                <a:solidFill>
                  <a:srgbClr val="7030A0"/>
                </a:solidFill>
                <a:latin typeface="+mn-lt"/>
              </a:rPr>
              <a:t>specific</a:t>
            </a:r>
            <a:r>
              <a:rPr lang="es-ES" sz="1800" b="0" dirty="0">
                <a:solidFill>
                  <a:srgbClr val="7030A0"/>
                </a:solidFill>
                <a:latin typeface="+mn-lt"/>
              </a:rPr>
              <a:t>: RICH/TORCH (LHCb) and PID: </a:t>
            </a:r>
            <a:r>
              <a:rPr lang="es-ES" sz="1800" b="0" dirty="0" err="1">
                <a:solidFill>
                  <a:srgbClr val="7030A0"/>
                </a:solidFill>
                <a:latin typeface="+mn-lt"/>
              </a:rPr>
              <a:t>small</a:t>
            </a:r>
            <a:r>
              <a:rPr lang="es-ES" sz="1800" b="0" dirty="0">
                <a:solidFill>
                  <a:srgbClr val="7030A0"/>
                </a:solidFill>
                <a:latin typeface="+mn-lt"/>
              </a:rPr>
              <a:t> </a:t>
            </a:r>
            <a:r>
              <a:rPr lang="es-ES" sz="1800" b="0" i="0" u="none" strike="noStrike" baseline="0" dirty="0" err="1">
                <a:solidFill>
                  <a:srgbClr val="7030A0"/>
                </a:solidFill>
                <a:latin typeface="+mn-lt"/>
              </a:rPr>
              <a:t>Cdet</a:t>
            </a:r>
            <a:r>
              <a:rPr lang="es-ES" sz="1800" b="0" i="0" u="none" strike="noStrike" baseline="0" dirty="0">
                <a:solidFill>
                  <a:srgbClr val="7030A0"/>
                </a:solidFill>
                <a:latin typeface="+mn-lt"/>
              </a:rPr>
              <a:t> (MCP/PMT and </a:t>
            </a:r>
            <a:r>
              <a:rPr lang="es-ES" sz="1800" b="0" i="0" u="none" strike="noStrike" baseline="0" dirty="0" err="1">
                <a:solidFill>
                  <a:srgbClr val="7030A0"/>
                </a:solidFill>
                <a:latin typeface="+mn-lt"/>
              </a:rPr>
              <a:t>small</a:t>
            </a:r>
            <a:r>
              <a:rPr lang="es-ES" sz="1800" b="0" i="0" u="none" strike="noStrike" baseline="0" dirty="0">
                <a:solidFill>
                  <a:srgbClr val="7030A0"/>
                </a:solidFill>
                <a:latin typeface="+mn-lt"/>
              </a:rPr>
              <a:t> SiPMs)</a:t>
            </a:r>
          </a:p>
          <a:p>
            <a:pPr algn="l"/>
            <a:r>
              <a:rPr lang="es-ES" sz="1800" b="0" dirty="0">
                <a:solidFill>
                  <a:srgbClr val="7030A0"/>
                </a:solidFill>
                <a:latin typeface="+mn-lt"/>
              </a:rPr>
              <a:t> </a:t>
            </a:r>
            <a:r>
              <a:rPr lang="es-ES" sz="1800" b="0" i="0" u="none" strike="noStrike" baseline="0" dirty="0">
                <a:solidFill>
                  <a:srgbClr val="7030A0"/>
                </a:solidFill>
                <a:latin typeface="+mn-lt"/>
              </a:rPr>
              <a:t>Small </a:t>
            </a:r>
            <a:r>
              <a:rPr lang="es-ES" sz="1800" b="0" i="0" u="none" strike="noStrike" baseline="0" dirty="0" err="1">
                <a:solidFill>
                  <a:srgbClr val="7030A0"/>
                </a:solidFill>
                <a:latin typeface="+mn-lt"/>
              </a:rPr>
              <a:t>dynamic</a:t>
            </a:r>
            <a:r>
              <a:rPr lang="es-ES" sz="1800" b="0" i="0" u="none" strike="noStrike" baseline="0" dirty="0">
                <a:solidFill>
                  <a:srgbClr val="7030A0"/>
                </a:solidFill>
                <a:latin typeface="+mn-lt"/>
              </a:rPr>
              <a:t> </a:t>
            </a:r>
            <a:r>
              <a:rPr lang="es-ES" sz="1800" b="0" i="0" u="none" strike="noStrike" baseline="0" dirty="0" err="1">
                <a:solidFill>
                  <a:srgbClr val="7030A0"/>
                </a:solidFill>
                <a:latin typeface="+mn-lt"/>
              </a:rPr>
              <a:t>range</a:t>
            </a:r>
            <a:r>
              <a:rPr lang="es-ES" sz="1800" b="0" i="0" u="none" strike="noStrike" baseline="0" dirty="0">
                <a:solidFill>
                  <a:srgbClr val="7030A0"/>
                </a:solidFill>
                <a:latin typeface="+mn-lt"/>
              </a:rPr>
              <a:t> (single </a:t>
            </a:r>
            <a:r>
              <a:rPr lang="es-ES" sz="1800" b="0" i="0" u="none" strike="noStrike" baseline="0" dirty="0" err="1">
                <a:solidFill>
                  <a:srgbClr val="7030A0"/>
                </a:solidFill>
                <a:latin typeface="+mn-lt"/>
              </a:rPr>
              <a:t>photon</a:t>
            </a:r>
            <a:r>
              <a:rPr lang="es-ES" sz="1800" b="0" i="0" u="none" strike="noStrike" baseline="0" dirty="0">
                <a:solidFill>
                  <a:srgbClr val="7030A0"/>
                </a:solidFill>
                <a:latin typeface="+mn-lt"/>
              </a:rPr>
              <a:t> </a:t>
            </a:r>
            <a:r>
              <a:rPr lang="es-ES" sz="1800" b="0" i="0" u="none" strike="noStrike" baseline="0" dirty="0" err="1">
                <a:solidFill>
                  <a:srgbClr val="7030A0"/>
                </a:solidFill>
                <a:latin typeface="+mn-lt"/>
              </a:rPr>
              <a:t>regime</a:t>
            </a:r>
            <a:r>
              <a:rPr lang="es-ES" sz="1800" b="0" i="0" u="none" strike="noStrike" baseline="0" dirty="0">
                <a:solidFill>
                  <a:srgbClr val="7030A0"/>
                </a:solidFill>
                <a:latin typeface="+mn-lt"/>
              </a:rPr>
              <a:t>)</a:t>
            </a:r>
          </a:p>
          <a:p>
            <a:pPr algn="l"/>
            <a:r>
              <a:rPr lang="es-ES" sz="1800" b="0" dirty="0">
                <a:solidFill>
                  <a:srgbClr val="7030A0"/>
                </a:solidFill>
                <a:latin typeface="+mn-lt"/>
              </a:rPr>
              <a:t> </a:t>
            </a:r>
            <a:r>
              <a:rPr lang="es-ES" sz="1800" b="0" dirty="0" err="1">
                <a:solidFill>
                  <a:srgbClr val="7030A0"/>
                </a:solidFill>
                <a:latin typeface="+mn-lt"/>
              </a:rPr>
              <a:t>Constant</a:t>
            </a:r>
            <a:r>
              <a:rPr lang="es-ES" sz="1800" b="0" dirty="0">
                <a:solidFill>
                  <a:srgbClr val="7030A0"/>
                </a:solidFill>
                <a:latin typeface="+mn-lt"/>
              </a:rPr>
              <a:t> </a:t>
            </a:r>
            <a:r>
              <a:rPr lang="es-ES" sz="1800" b="0" dirty="0" err="1">
                <a:solidFill>
                  <a:srgbClr val="7030A0"/>
                </a:solidFill>
                <a:latin typeface="+mn-lt"/>
              </a:rPr>
              <a:t>Fraction</a:t>
            </a:r>
            <a:r>
              <a:rPr lang="es-ES" sz="1800" b="0" dirty="0">
                <a:solidFill>
                  <a:srgbClr val="7030A0"/>
                </a:solidFill>
                <a:latin typeface="+mn-lt"/>
              </a:rPr>
              <a:t> </a:t>
            </a:r>
            <a:r>
              <a:rPr lang="es-ES" sz="1800" b="0" dirty="0" err="1">
                <a:solidFill>
                  <a:srgbClr val="7030A0"/>
                </a:solidFill>
                <a:latin typeface="+mn-lt"/>
              </a:rPr>
              <a:t>Discriminator</a:t>
            </a:r>
            <a:r>
              <a:rPr lang="es-ES" sz="1800" b="0" dirty="0">
                <a:solidFill>
                  <a:srgbClr val="7030A0"/>
                </a:solidFill>
                <a:latin typeface="+mn-lt"/>
              </a:rPr>
              <a:t> (no </a:t>
            </a:r>
            <a:r>
              <a:rPr lang="es-ES" sz="1800" b="0" dirty="0" err="1">
                <a:solidFill>
                  <a:srgbClr val="7030A0"/>
                </a:solidFill>
                <a:latin typeface="+mn-lt"/>
              </a:rPr>
              <a:t>energy</a:t>
            </a:r>
            <a:r>
              <a:rPr lang="es-ES" sz="1800" b="0" dirty="0">
                <a:solidFill>
                  <a:srgbClr val="7030A0"/>
                </a:solidFill>
                <a:latin typeface="+mn-lt"/>
              </a:rPr>
              <a:t> </a:t>
            </a:r>
            <a:r>
              <a:rPr lang="es-ES" sz="1800" b="0" dirty="0" err="1">
                <a:solidFill>
                  <a:srgbClr val="7030A0"/>
                </a:solidFill>
                <a:latin typeface="+mn-lt"/>
              </a:rPr>
              <a:t>readout</a:t>
            </a:r>
            <a:r>
              <a:rPr lang="es-ES" sz="1800" b="0" dirty="0">
                <a:solidFill>
                  <a:srgbClr val="7030A0"/>
                </a:solidFill>
                <a:latin typeface="+mn-lt"/>
              </a:rPr>
              <a:t> </a:t>
            </a:r>
            <a:r>
              <a:rPr lang="es-ES" sz="1800" b="0" dirty="0" err="1">
                <a:solidFill>
                  <a:srgbClr val="7030A0"/>
                </a:solidFill>
                <a:latin typeface="+mn-lt"/>
              </a:rPr>
              <a:t>needed</a:t>
            </a:r>
            <a:r>
              <a:rPr lang="es-ES" sz="1800" b="0" dirty="0">
                <a:solidFill>
                  <a:srgbClr val="7030A0"/>
                </a:solidFill>
                <a:latin typeface="+mn-lt"/>
              </a:rPr>
              <a:t>)</a:t>
            </a:r>
            <a:endParaRPr lang="es-ES" sz="1800" b="0" i="0" u="none" strike="noStrike" baseline="0" dirty="0">
              <a:solidFill>
                <a:srgbClr val="7030A0"/>
              </a:solidFill>
              <a:latin typeface="+mn-lt"/>
            </a:endParaRPr>
          </a:p>
          <a:p>
            <a:pPr algn="l"/>
            <a:r>
              <a:rPr lang="es-ES" sz="1800" b="0" dirty="0">
                <a:solidFill>
                  <a:srgbClr val="7030A0"/>
                </a:solidFill>
                <a:latin typeface="+mn-lt"/>
              </a:rPr>
              <a:t> </a:t>
            </a:r>
            <a:r>
              <a:rPr lang="es-ES" sz="1800" b="0" dirty="0" err="1">
                <a:solidFill>
                  <a:srgbClr val="7030A0"/>
                </a:solidFill>
                <a:latin typeface="+mn-lt"/>
              </a:rPr>
              <a:t>System</a:t>
            </a:r>
            <a:r>
              <a:rPr lang="es-ES" sz="1800" b="0" dirty="0">
                <a:solidFill>
                  <a:srgbClr val="7030A0"/>
                </a:solidFill>
                <a:latin typeface="+mn-lt"/>
              </a:rPr>
              <a:t>-</a:t>
            </a:r>
            <a:r>
              <a:rPr lang="es-ES" sz="1800" b="0" dirty="0" err="1">
                <a:solidFill>
                  <a:srgbClr val="7030A0"/>
                </a:solidFill>
                <a:latin typeface="+mn-lt"/>
              </a:rPr>
              <a:t>on</a:t>
            </a:r>
            <a:r>
              <a:rPr lang="es-ES" sz="1800" b="0" dirty="0">
                <a:solidFill>
                  <a:srgbClr val="7030A0"/>
                </a:solidFill>
                <a:latin typeface="+mn-lt"/>
              </a:rPr>
              <a:t>-Chip: </a:t>
            </a:r>
            <a:r>
              <a:rPr lang="es-ES" sz="1800" b="0" dirty="0" err="1">
                <a:solidFill>
                  <a:srgbClr val="7030A0"/>
                </a:solidFill>
                <a:latin typeface="+mn-lt"/>
              </a:rPr>
              <a:t>integrated</a:t>
            </a:r>
            <a:r>
              <a:rPr lang="es-ES" sz="1800" b="0" dirty="0">
                <a:solidFill>
                  <a:srgbClr val="7030A0"/>
                </a:solidFill>
                <a:latin typeface="+mn-lt"/>
              </a:rPr>
              <a:t> T</a:t>
            </a:r>
            <a:r>
              <a:rPr lang="es-ES" sz="1800" b="0" u="none" strike="noStrike" baseline="0" dirty="0">
                <a:solidFill>
                  <a:srgbClr val="7030A0"/>
                </a:solidFill>
                <a:latin typeface="+mn-lt"/>
              </a:rPr>
              <a:t>DC, digital </a:t>
            </a:r>
            <a:r>
              <a:rPr lang="es-ES" sz="1800" b="0" u="none" strike="noStrike" baseline="0" dirty="0" err="1">
                <a:solidFill>
                  <a:srgbClr val="7030A0"/>
                </a:solidFill>
                <a:latin typeface="+mn-lt"/>
              </a:rPr>
              <a:t>signal</a:t>
            </a:r>
            <a:r>
              <a:rPr lang="es-ES" sz="1800" b="0" u="none" strike="noStrike" baseline="0" dirty="0">
                <a:solidFill>
                  <a:srgbClr val="7030A0"/>
                </a:solidFill>
                <a:latin typeface="+mn-lt"/>
              </a:rPr>
              <a:t> </a:t>
            </a:r>
            <a:r>
              <a:rPr lang="es-ES" sz="1800" b="0" u="none" strike="noStrike" baseline="0" dirty="0" err="1">
                <a:solidFill>
                  <a:srgbClr val="7030A0"/>
                </a:solidFill>
                <a:latin typeface="+mn-lt"/>
              </a:rPr>
              <a:t>processing</a:t>
            </a:r>
            <a:r>
              <a:rPr lang="es-ES" sz="1800" b="0" u="none" strike="noStrike" baseline="0" dirty="0">
                <a:solidFill>
                  <a:srgbClr val="7030A0"/>
                </a:solidFill>
                <a:latin typeface="+mn-lt"/>
              </a:rPr>
              <a:t> and </a:t>
            </a:r>
            <a:r>
              <a:rPr lang="es-ES" sz="1800" b="0" u="none" strike="noStrike" baseline="0" dirty="0" err="1">
                <a:solidFill>
                  <a:srgbClr val="7030A0"/>
                </a:solidFill>
                <a:latin typeface="+mn-lt"/>
              </a:rPr>
              <a:t>serializers</a:t>
            </a:r>
            <a:endParaRPr lang="es-ES" sz="1800" b="0" u="none" strike="noStrike" baseline="0" dirty="0">
              <a:solidFill>
                <a:srgbClr val="7030A0"/>
              </a:solidFill>
              <a:latin typeface="+mn-lt"/>
            </a:endParaRPr>
          </a:p>
          <a:p>
            <a:r>
              <a:rPr lang="es-ES" sz="1800" b="0" dirty="0">
                <a:solidFill>
                  <a:srgbClr val="7030A0"/>
                </a:solidFill>
                <a:latin typeface="+mn-lt"/>
              </a:rPr>
              <a:t> </a:t>
            </a:r>
            <a:r>
              <a:rPr lang="es-ES" sz="1800" b="0" i="0" u="none" strike="noStrike" baseline="0" dirty="0" err="1">
                <a:solidFill>
                  <a:srgbClr val="7030A0"/>
                </a:solidFill>
                <a:latin typeface="+mn-lt"/>
              </a:rPr>
              <a:t>Radiation</a:t>
            </a:r>
            <a:r>
              <a:rPr lang="es-ES" sz="1800" b="0" i="0" u="none" strike="noStrike" baseline="0" dirty="0">
                <a:solidFill>
                  <a:srgbClr val="7030A0"/>
                </a:solidFill>
                <a:latin typeface="+mn-lt"/>
              </a:rPr>
              <a:t> </a:t>
            </a:r>
            <a:r>
              <a:rPr lang="es-ES" sz="1800" b="0" i="0" u="none" strike="noStrike" baseline="0" dirty="0" err="1">
                <a:solidFill>
                  <a:srgbClr val="7030A0"/>
                </a:solidFill>
                <a:latin typeface="+mn-lt"/>
              </a:rPr>
              <a:t>hard</a:t>
            </a:r>
            <a:endParaRPr lang="es-ES" sz="1800" b="0" i="0" u="none" strike="noStrike" baseline="0" dirty="0">
              <a:solidFill>
                <a:srgbClr val="7030A0"/>
              </a:solidFill>
              <a:latin typeface="+mn-lt"/>
            </a:endParaRPr>
          </a:p>
          <a:p>
            <a:r>
              <a:rPr lang="es-ES" sz="1800" b="0" i="0" u="none" strike="noStrike" baseline="0" dirty="0">
                <a:solidFill>
                  <a:srgbClr val="7030A0"/>
                </a:solidFill>
                <a:latin typeface="+mn-lt"/>
              </a:rPr>
              <a:t> Standard </a:t>
            </a:r>
            <a:r>
              <a:rPr lang="es-ES" sz="1800" b="0" i="0" u="none" strike="noStrike" baseline="0" dirty="0" err="1">
                <a:solidFill>
                  <a:srgbClr val="7030A0"/>
                </a:solidFill>
                <a:latin typeface="+mn-lt"/>
              </a:rPr>
              <a:t>multichannel</a:t>
            </a:r>
            <a:r>
              <a:rPr lang="es-ES" sz="1800" b="0" i="0" u="none" strike="noStrike" baseline="0" dirty="0">
                <a:solidFill>
                  <a:srgbClr val="7030A0"/>
                </a:solidFill>
                <a:latin typeface="+mn-lt"/>
              </a:rPr>
              <a:t> chip: </a:t>
            </a:r>
            <a:r>
              <a:rPr lang="es-ES" sz="1800" b="0" i="0" u="none" strike="noStrike" baseline="0" dirty="0" err="1">
                <a:solidFill>
                  <a:srgbClr val="7030A0"/>
                </a:solidFill>
                <a:latin typeface="+mn-lt"/>
              </a:rPr>
              <a:t>readout</a:t>
            </a:r>
            <a:r>
              <a:rPr lang="es-ES" sz="1800" b="0" i="0" u="none" strike="noStrike" baseline="0" dirty="0">
                <a:solidFill>
                  <a:srgbClr val="7030A0"/>
                </a:solidFill>
                <a:latin typeface="+mn-lt"/>
              </a:rPr>
              <a:t> </a:t>
            </a:r>
            <a:r>
              <a:rPr lang="es-ES" sz="1800" b="0" i="0" u="none" strike="noStrike" baseline="0" dirty="0" err="1">
                <a:solidFill>
                  <a:srgbClr val="7030A0"/>
                </a:solidFill>
                <a:latin typeface="+mn-lt"/>
              </a:rPr>
              <a:t>of</a:t>
            </a:r>
            <a:r>
              <a:rPr lang="es-ES" sz="1800" b="0" i="0" u="none" strike="noStrike" baseline="0" dirty="0">
                <a:solidFill>
                  <a:srgbClr val="7030A0"/>
                </a:solidFill>
                <a:latin typeface="+mn-lt"/>
              </a:rPr>
              <a:t> 2D sensor matrices</a:t>
            </a:r>
            <a:endParaRPr lang="es-ES" dirty="0">
              <a:solidFill>
                <a:srgbClr val="7030A0"/>
              </a:solidFill>
            </a:endParaRPr>
          </a:p>
        </p:txBody>
      </p:sp>
    </p:spTree>
    <p:extLst>
      <p:ext uri="{BB962C8B-B14F-4D97-AF65-F5344CB8AC3E}">
        <p14:creationId xmlns:p14="http://schemas.microsoft.com/office/powerpoint/2010/main" val="3168517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a:t>V. </a:t>
            </a:r>
            <a:r>
              <a:rPr lang="es-ES" sz="3600" b="1" dirty="0" err="1"/>
              <a:t>FastIC</a:t>
            </a:r>
            <a:r>
              <a:rPr lang="es-ES" sz="3600" b="1" dirty="0"/>
              <a:t> </a:t>
            </a:r>
            <a:r>
              <a:rPr lang="es-ES" sz="3600" b="1" dirty="0" err="1"/>
              <a:t>Roadmap</a:t>
            </a:r>
            <a:r>
              <a:rPr lang="es-ES" sz="3600" b="1" dirty="0"/>
              <a:t>: FastIC32 (2025)</a:t>
            </a:r>
            <a:endParaRPr lang="es-ES" b="1" dirty="0"/>
          </a:p>
        </p:txBody>
      </p:sp>
      <p:sp>
        <p:nvSpPr>
          <p:cNvPr id="4" name="Marcador de fecha 3">
            <a:extLst>
              <a:ext uri="{FF2B5EF4-FFF2-40B4-BE49-F238E27FC236}">
                <a16:creationId xmlns:a16="http://schemas.microsoft.com/office/drawing/2014/main" id="{6058AE28-1C7B-7F40-42EA-D83E73770975}"/>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49</a:t>
            </a:fld>
            <a:endParaRPr lang="en-GB"/>
          </a:p>
        </p:txBody>
      </p:sp>
      <p:pic>
        <p:nvPicPr>
          <p:cNvPr id="6" name="Picture 7">
            <a:extLst>
              <a:ext uri="{FF2B5EF4-FFF2-40B4-BE49-F238E27FC236}">
                <a16:creationId xmlns:a16="http://schemas.microsoft.com/office/drawing/2014/main" id="{58B12044-80C8-D78E-378B-A9491F0109E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pic>
        <p:nvPicPr>
          <p:cNvPr id="7" name="Imagen 6" descr="Diagrama&#10;&#10;Descripción generada automáticamente">
            <a:extLst>
              <a:ext uri="{FF2B5EF4-FFF2-40B4-BE49-F238E27FC236}">
                <a16:creationId xmlns:a16="http://schemas.microsoft.com/office/drawing/2014/main" id="{7F48958E-BFB4-B241-5E51-349556A4A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900" y="1101901"/>
            <a:ext cx="9213978" cy="5636649"/>
          </a:xfrm>
          <a:prstGeom prst="rect">
            <a:avLst/>
          </a:prstGeom>
        </p:spPr>
      </p:pic>
      <p:sp>
        <p:nvSpPr>
          <p:cNvPr id="8" name="Rectángulo 7">
            <a:extLst>
              <a:ext uri="{FF2B5EF4-FFF2-40B4-BE49-F238E27FC236}">
                <a16:creationId xmlns:a16="http://schemas.microsoft.com/office/drawing/2014/main" id="{5CF2C98E-5032-89E3-D0DF-AC4350B2C37B}"/>
              </a:ext>
            </a:extLst>
          </p:cNvPr>
          <p:cNvSpPr/>
          <p:nvPr/>
        </p:nvSpPr>
        <p:spPr bwMode="auto">
          <a:xfrm>
            <a:off x="4720281" y="1894703"/>
            <a:ext cx="7002162" cy="40612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9" name="Rectángulo 8">
            <a:extLst>
              <a:ext uri="{FF2B5EF4-FFF2-40B4-BE49-F238E27FC236}">
                <a16:creationId xmlns:a16="http://schemas.microsoft.com/office/drawing/2014/main" id="{0E411898-2A5C-4ABC-06D5-1A76FDDE0C0B}"/>
              </a:ext>
            </a:extLst>
          </p:cNvPr>
          <p:cNvSpPr/>
          <p:nvPr/>
        </p:nvSpPr>
        <p:spPr bwMode="auto">
          <a:xfrm>
            <a:off x="8084745" y="1112110"/>
            <a:ext cx="3867906" cy="5636649"/>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0" name="Rectángulo 9">
            <a:extLst>
              <a:ext uri="{FF2B5EF4-FFF2-40B4-BE49-F238E27FC236}">
                <a16:creationId xmlns:a16="http://schemas.microsoft.com/office/drawing/2014/main" id="{B0BBB35E-E9CF-20F7-210E-13065CA00E81}"/>
              </a:ext>
            </a:extLst>
          </p:cNvPr>
          <p:cNvSpPr/>
          <p:nvPr/>
        </p:nvSpPr>
        <p:spPr bwMode="auto">
          <a:xfrm>
            <a:off x="1509349" y="3004840"/>
            <a:ext cx="2469527" cy="3342413"/>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2" name="Rectángulo 11">
            <a:extLst>
              <a:ext uri="{FF2B5EF4-FFF2-40B4-BE49-F238E27FC236}">
                <a16:creationId xmlns:a16="http://schemas.microsoft.com/office/drawing/2014/main" id="{B727D7EF-22CB-25BF-2F6F-79844DC32D94}"/>
              </a:ext>
            </a:extLst>
          </p:cNvPr>
          <p:cNvSpPr/>
          <p:nvPr/>
        </p:nvSpPr>
        <p:spPr bwMode="auto">
          <a:xfrm>
            <a:off x="3950977" y="3169679"/>
            <a:ext cx="7002162" cy="3627764"/>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4" name="Rectángulo 13">
            <a:extLst>
              <a:ext uri="{FF2B5EF4-FFF2-40B4-BE49-F238E27FC236}">
                <a16:creationId xmlns:a16="http://schemas.microsoft.com/office/drawing/2014/main" id="{3D89F67D-234B-0AD5-7B76-2077F8DC0D14}"/>
              </a:ext>
            </a:extLst>
          </p:cNvPr>
          <p:cNvSpPr/>
          <p:nvPr/>
        </p:nvSpPr>
        <p:spPr bwMode="auto">
          <a:xfrm>
            <a:off x="-1361369" y="3091822"/>
            <a:ext cx="2469527" cy="33424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5" name="CuadroTexto 14">
            <a:extLst>
              <a:ext uri="{FF2B5EF4-FFF2-40B4-BE49-F238E27FC236}">
                <a16:creationId xmlns:a16="http://schemas.microsoft.com/office/drawing/2014/main" id="{AD7D9DAC-A211-1FF1-1218-33AA5E58E8B5}"/>
              </a:ext>
            </a:extLst>
          </p:cNvPr>
          <p:cNvSpPr txBox="1"/>
          <p:nvPr/>
        </p:nvSpPr>
        <p:spPr>
          <a:xfrm>
            <a:off x="5882261" y="3128955"/>
            <a:ext cx="3260165" cy="3462486"/>
          </a:xfrm>
          <a:prstGeom prst="rect">
            <a:avLst/>
          </a:prstGeom>
          <a:noFill/>
        </p:spPr>
        <p:txBody>
          <a:bodyPr wrap="square" rtlCol="0">
            <a:spAutoFit/>
          </a:bodyPr>
          <a:lstStyle/>
          <a:p>
            <a:pPr algn="l"/>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Generic</a:t>
            </a:r>
            <a:r>
              <a:rPr lang="es-ES" sz="1800" b="0" dirty="0">
                <a:solidFill>
                  <a:srgbClr val="0070C0"/>
                </a:solidFill>
                <a:latin typeface="+mn-lt"/>
              </a:rPr>
              <a:t>:  </a:t>
            </a:r>
            <a:r>
              <a:rPr lang="es-ES" sz="1800" b="0" dirty="0" err="1">
                <a:solidFill>
                  <a:srgbClr val="0070C0"/>
                </a:solidFill>
                <a:latin typeface="+mn-lt"/>
              </a:rPr>
              <a:t>w</a:t>
            </a:r>
            <a:r>
              <a:rPr lang="es-ES" sz="1800" b="0" i="0" u="none" strike="noStrike" baseline="0" dirty="0" err="1">
                <a:solidFill>
                  <a:srgbClr val="0070C0"/>
                </a:solidFill>
                <a:latin typeface="+mn-lt"/>
              </a:rPr>
              <a:t>ide</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range</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Cdet</a:t>
            </a:r>
            <a:r>
              <a:rPr lang="es-ES" sz="1800" b="0" i="0" u="none" strike="noStrike" baseline="0" dirty="0">
                <a:solidFill>
                  <a:srgbClr val="0070C0"/>
                </a:solidFill>
                <a:latin typeface="+mn-lt"/>
              </a:rPr>
              <a:t> (MCP/PMT </a:t>
            </a:r>
            <a:r>
              <a:rPr lang="es-ES" sz="1800" b="0" i="0" u="none" strike="noStrike" baseline="0" dirty="0" err="1">
                <a:solidFill>
                  <a:srgbClr val="0070C0"/>
                </a:solidFill>
                <a:latin typeface="+mn-lt"/>
              </a:rPr>
              <a:t>to</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large</a:t>
            </a:r>
            <a:r>
              <a:rPr lang="es-ES" sz="1800" b="0" i="0" u="none" strike="noStrike" baseline="0" dirty="0">
                <a:solidFill>
                  <a:srgbClr val="0070C0"/>
                </a:solidFill>
                <a:latin typeface="+mn-lt"/>
              </a:rPr>
              <a:t> SiPMs)</a:t>
            </a:r>
          </a:p>
          <a:p>
            <a:pPr algn="l"/>
            <a:r>
              <a:rPr lang="es-ES" sz="1800" b="0" dirty="0">
                <a:solidFill>
                  <a:srgbClr val="0070C0"/>
                </a:solidFill>
                <a:latin typeface="+mn-lt"/>
              </a:rPr>
              <a:t> </a:t>
            </a:r>
            <a:r>
              <a:rPr lang="es-ES" sz="1800" b="0" i="0" u="none" strike="noStrike" baseline="0" dirty="0" err="1">
                <a:solidFill>
                  <a:srgbClr val="0070C0"/>
                </a:solidFill>
                <a:latin typeface="+mn-lt"/>
              </a:rPr>
              <a:t>Large</a:t>
            </a:r>
            <a:r>
              <a:rPr lang="es-ES" sz="1800" b="0" i="0" u="none" strike="noStrike" baseline="0" dirty="0">
                <a:solidFill>
                  <a:srgbClr val="0070C0"/>
                </a:solidFill>
                <a:latin typeface="+mn-lt"/>
              </a:rPr>
              <a:t> linear </a:t>
            </a:r>
            <a:r>
              <a:rPr lang="es-ES" sz="1800" b="0" i="0" u="none" strike="noStrike" baseline="0" dirty="0" err="1">
                <a:solidFill>
                  <a:srgbClr val="0070C0"/>
                </a:solidFill>
                <a:latin typeface="+mn-lt"/>
              </a:rPr>
              <a:t>dynamic</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range</a:t>
            </a:r>
            <a:r>
              <a:rPr lang="es-ES" sz="1800" b="0" i="0" u="none" strike="noStrike" baseline="0" dirty="0">
                <a:solidFill>
                  <a:srgbClr val="0070C0"/>
                </a:solidFill>
                <a:latin typeface="+mn-lt"/>
              </a:rPr>
              <a:t> (1000s </a:t>
            </a:r>
            <a:r>
              <a:rPr lang="es-ES" sz="1800" b="0" i="0" u="none" strike="noStrike" baseline="0" dirty="0" err="1">
                <a:solidFill>
                  <a:srgbClr val="0070C0"/>
                </a:solidFill>
                <a:latin typeface="+mn-lt"/>
              </a:rPr>
              <a:t>of</a:t>
            </a:r>
            <a:r>
              <a:rPr lang="es-ES" sz="1800" b="0" i="0" u="none" strike="noStrike" baseline="0" dirty="0">
                <a:solidFill>
                  <a:srgbClr val="0070C0"/>
                </a:solidFill>
                <a:latin typeface="+mn-lt"/>
              </a:rPr>
              <a:t> pe)</a:t>
            </a:r>
          </a:p>
          <a:p>
            <a:r>
              <a:rPr lang="es-ES" sz="1800" b="0" dirty="0">
                <a:solidFill>
                  <a:srgbClr val="0070C0"/>
                </a:solidFill>
                <a:latin typeface="+mn-lt"/>
              </a:rPr>
              <a:t> </a:t>
            </a:r>
            <a:r>
              <a:rPr lang="es-ES" sz="1800" b="0" dirty="0" err="1">
                <a:solidFill>
                  <a:srgbClr val="0070C0"/>
                </a:solidFill>
                <a:latin typeface="+mn-lt"/>
              </a:rPr>
              <a:t>System</a:t>
            </a:r>
            <a:r>
              <a:rPr lang="es-ES" sz="1800" b="0" dirty="0">
                <a:solidFill>
                  <a:srgbClr val="0070C0"/>
                </a:solidFill>
                <a:latin typeface="+mn-lt"/>
              </a:rPr>
              <a:t>-</a:t>
            </a:r>
            <a:r>
              <a:rPr lang="es-ES" sz="1800" b="0" dirty="0" err="1">
                <a:solidFill>
                  <a:srgbClr val="0070C0"/>
                </a:solidFill>
                <a:latin typeface="+mn-lt"/>
              </a:rPr>
              <a:t>on</a:t>
            </a:r>
            <a:r>
              <a:rPr lang="es-ES" sz="1800" b="0" dirty="0">
                <a:solidFill>
                  <a:srgbClr val="0070C0"/>
                </a:solidFill>
                <a:latin typeface="+mn-lt"/>
              </a:rPr>
              <a:t>-Chip: </a:t>
            </a:r>
            <a:r>
              <a:rPr lang="es-ES" sz="1800" b="0" dirty="0" err="1">
                <a:solidFill>
                  <a:srgbClr val="0070C0"/>
                </a:solidFill>
                <a:latin typeface="+mn-lt"/>
              </a:rPr>
              <a:t>integrated</a:t>
            </a:r>
            <a:r>
              <a:rPr lang="es-ES" sz="1800" b="0" dirty="0">
                <a:solidFill>
                  <a:srgbClr val="0070C0"/>
                </a:solidFill>
                <a:latin typeface="+mn-lt"/>
              </a:rPr>
              <a:t> T</a:t>
            </a:r>
            <a:r>
              <a:rPr lang="es-ES" sz="1800" b="0" u="none" strike="noStrike" baseline="0" dirty="0">
                <a:solidFill>
                  <a:srgbClr val="0070C0"/>
                </a:solidFill>
                <a:latin typeface="+mn-lt"/>
              </a:rPr>
              <a:t>DC, digital </a:t>
            </a:r>
            <a:r>
              <a:rPr lang="es-ES" sz="1800" b="0" u="none" strike="noStrike" baseline="0" dirty="0" err="1">
                <a:solidFill>
                  <a:srgbClr val="0070C0"/>
                </a:solidFill>
                <a:latin typeface="+mn-lt"/>
              </a:rPr>
              <a:t>signal</a:t>
            </a:r>
            <a:r>
              <a:rPr lang="es-ES" sz="1800" b="0" u="none" strike="noStrike" baseline="0" dirty="0">
                <a:solidFill>
                  <a:srgbClr val="0070C0"/>
                </a:solidFill>
                <a:latin typeface="+mn-lt"/>
              </a:rPr>
              <a:t> </a:t>
            </a:r>
            <a:r>
              <a:rPr lang="es-ES" sz="1800" b="0" u="none" strike="noStrike" baseline="0" dirty="0" err="1">
                <a:solidFill>
                  <a:srgbClr val="0070C0"/>
                </a:solidFill>
                <a:latin typeface="+mn-lt"/>
              </a:rPr>
              <a:t>processing</a:t>
            </a:r>
            <a:r>
              <a:rPr lang="es-ES" sz="1800" b="0" u="none" strike="noStrike" baseline="0" dirty="0">
                <a:solidFill>
                  <a:srgbClr val="0070C0"/>
                </a:solidFill>
                <a:latin typeface="+mn-lt"/>
              </a:rPr>
              <a:t> and </a:t>
            </a:r>
            <a:r>
              <a:rPr lang="es-ES" sz="1800" b="0" u="none" strike="noStrike" baseline="0" dirty="0" err="1">
                <a:solidFill>
                  <a:srgbClr val="0070C0"/>
                </a:solidFill>
                <a:latin typeface="+mn-lt"/>
              </a:rPr>
              <a:t>serializers</a:t>
            </a:r>
            <a:endParaRPr lang="es-ES" sz="1800" b="0" u="none" strike="noStrike" baseline="0" dirty="0">
              <a:solidFill>
                <a:srgbClr val="0070C0"/>
              </a:solidFill>
              <a:latin typeface="+mn-lt"/>
            </a:endParaRPr>
          </a:p>
          <a:p>
            <a:r>
              <a:rPr lang="es-ES" sz="1800" b="0" dirty="0">
                <a:solidFill>
                  <a:srgbClr val="0070C0"/>
                </a:solidFill>
                <a:latin typeface="+mn-lt"/>
              </a:rPr>
              <a:t> </a:t>
            </a:r>
            <a:r>
              <a:rPr lang="es-ES" sz="1800" b="0" i="0" u="none" strike="noStrike" baseline="0" dirty="0" err="1">
                <a:solidFill>
                  <a:srgbClr val="0070C0"/>
                </a:solidFill>
                <a:latin typeface="+mn-lt"/>
              </a:rPr>
              <a:t>Not</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radiation</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hard</a:t>
            </a:r>
            <a:endParaRPr lang="es-ES" sz="1800" b="0" i="0" u="none" strike="noStrike" baseline="0" dirty="0">
              <a:solidFill>
                <a:srgbClr val="0070C0"/>
              </a:solidFill>
              <a:latin typeface="+mn-lt"/>
            </a:endParaRPr>
          </a:p>
          <a:p>
            <a:r>
              <a:rPr lang="es-ES" sz="1800" b="0" i="0" u="none" strike="noStrike" baseline="0" dirty="0">
                <a:solidFill>
                  <a:srgbClr val="0070C0"/>
                </a:solidFill>
                <a:latin typeface="+mn-lt"/>
              </a:rPr>
              <a:t> </a:t>
            </a:r>
            <a:r>
              <a:rPr lang="es-ES" sz="1800" i="1" u="none" strike="noStrike" baseline="0" dirty="0">
                <a:solidFill>
                  <a:srgbClr val="0070C0"/>
                </a:solidFill>
                <a:latin typeface="+mn-lt"/>
              </a:rPr>
              <a:t>Vertical 2.5 D </a:t>
            </a:r>
            <a:r>
              <a:rPr lang="es-ES" sz="1800" i="1" u="none" strike="noStrike" baseline="0" dirty="0" err="1">
                <a:solidFill>
                  <a:srgbClr val="0070C0"/>
                </a:solidFill>
                <a:latin typeface="+mn-lt"/>
              </a:rPr>
              <a:t>integration</a:t>
            </a:r>
            <a:r>
              <a:rPr lang="es-ES" sz="1800" i="1" u="none" strike="noStrike" baseline="0" dirty="0">
                <a:solidFill>
                  <a:srgbClr val="0070C0"/>
                </a:solidFill>
                <a:latin typeface="+mn-lt"/>
              </a:rPr>
              <a:t>: </a:t>
            </a:r>
            <a:r>
              <a:rPr lang="es-ES" sz="1800" i="1" u="none" strike="noStrike" baseline="0" dirty="0" err="1">
                <a:solidFill>
                  <a:srgbClr val="0070C0"/>
                </a:solidFill>
                <a:latin typeface="+mn-lt"/>
              </a:rPr>
              <a:t>high</a:t>
            </a:r>
            <a:r>
              <a:rPr lang="es-ES" sz="1800" i="1" u="none" strike="noStrike" baseline="0" dirty="0">
                <a:solidFill>
                  <a:srgbClr val="0070C0"/>
                </a:solidFill>
                <a:latin typeface="+mn-lt"/>
              </a:rPr>
              <a:t> </a:t>
            </a:r>
            <a:r>
              <a:rPr lang="es-ES" sz="1800" i="1" u="none" strike="noStrike" baseline="0" dirty="0" err="1">
                <a:solidFill>
                  <a:srgbClr val="0070C0"/>
                </a:solidFill>
                <a:latin typeface="+mn-lt"/>
              </a:rPr>
              <a:t>density</a:t>
            </a:r>
            <a:r>
              <a:rPr lang="es-ES" sz="1800" i="1" u="none" strike="noStrike" baseline="0" dirty="0">
                <a:solidFill>
                  <a:srgbClr val="0070C0"/>
                </a:solidFill>
                <a:latin typeface="+mn-lt"/>
              </a:rPr>
              <a:t> and </a:t>
            </a:r>
            <a:r>
              <a:rPr lang="es-ES" sz="1800" i="1" u="none" strike="noStrike" baseline="0" dirty="0" err="1">
                <a:solidFill>
                  <a:srgbClr val="0070C0"/>
                </a:solidFill>
                <a:latin typeface="+mn-lt"/>
              </a:rPr>
              <a:t>optimal</a:t>
            </a:r>
            <a:r>
              <a:rPr lang="es-ES" sz="1800" i="1" u="none" strike="noStrike" baseline="0" dirty="0">
                <a:solidFill>
                  <a:srgbClr val="0070C0"/>
                </a:solidFill>
                <a:latin typeface="+mn-lt"/>
              </a:rPr>
              <a:t> </a:t>
            </a:r>
            <a:r>
              <a:rPr lang="es-ES" sz="1800" i="1" u="none" strike="noStrike" baseline="0" dirty="0" err="1">
                <a:solidFill>
                  <a:srgbClr val="0070C0"/>
                </a:solidFill>
                <a:latin typeface="+mn-lt"/>
              </a:rPr>
              <a:t>interconnect</a:t>
            </a:r>
            <a:endParaRPr lang="es-ES" sz="1800" i="1" u="none" strike="noStrike" baseline="0" dirty="0">
              <a:solidFill>
                <a:srgbClr val="000000"/>
              </a:solidFill>
              <a:latin typeface="Calibri" panose="020F0502020204030204" pitchFamily="34" charset="0"/>
            </a:endParaRPr>
          </a:p>
          <a:p>
            <a:endParaRPr lang="es-ES" dirty="0"/>
          </a:p>
        </p:txBody>
      </p:sp>
    </p:spTree>
    <p:extLst>
      <p:ext uri="{BB962C8B-B14F-4D97-AF65-F5344CB8AC3E}">
        <p14:creationId xmlns:p14="http://schemas.microsoft.com/office/powerpoint/2010/main" val="2852934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8"/>
            <a:ext cx="10000884" cy="862956"/>
          </a:xfrm>
        </p:spPr>
        <p:txBody>
          <a:bodyPr/>
          <a:lstStyle/>
          <a:p>
            <a:r>
              <a:rPr lang="en-GB" sz="3600" b="1" dirty="0"/>
              <a:t>II. </a:t>
            </a:r>
            <a:r>
              <a:rPr lang="en-GB" sz="3600" b="1" dirty="0" err="1"/>
              <a:t>FastIC</a:t>
            </a:r>
            <a:r>
              <a:rPr lang="en-GB" sz="3600" b="1" dirty="0"/>
              <a:t> architecture</a:t>
            </a:r>
          </a:p>
        </p:txBody>
      </p:sp>
      <p:sp>
        <p:nvSpPr>
          <p:cNvPr id="3" name="Content Placeholder 2"/>
          <p:cNvSpPr>
            <a:spLocks noGrp="1"/>
          </p:cNvSpPr>
          <p:nvPr>
            <p:ph idx="1"/>
          </p:nvPr>
        </p:nvSpPr>
        <p:spPr>
          <a:xfrm>
            <a:off x="30480" y="1115925"/>
            <a:ext cx="7946572" cy="2102513"/>
          </a:xfrm>
        </p:spPr>
        <p:txBody>
          <a:bodyPr/>
          <a:lstStyle/>
          <a:p>
            <a:pPr lvl="0">
              <a:defRPr/>
            </a:pPr>
            <a:r>
              <a:rPr lang="en-GB" altLang="es-ES" sz="2000" b="1" dirty="0" err="1">
                <a:solidFill>
                  <a:srgbClr val="005DC8">
                    <a:lumMod val="75000"/>
                  </a:srgbClr>
                </a:solidFill>
              </a:rPr>
              <a:t>FastIC</a:t>
            </a:r>
            <a:r>
              <a:rPr lang="en-GB" altLang="es-ES" sz="2000" dirty="0">
                <a:solidFill>
                  <a:srgbClr val="005DC8">
                    <a:lumMod val="75000"/>
                  </a:srgbClr>
                </a:solidFill>
              </a:rPr>
              <a:t> current mode ASIC</a:t>
            </a:r>
            <a:r>
              <a:rPr lang="en-GB" altLang="es-ES" sz="1600" dirty="0">
                <a:solidFill>
                  <a:srgbClr val="000000"/>
                </a:solidFill>
              </a:rPr>
              <a:t>.</a:t>
            </a:r>
          </a:p>
          <a:p>
            <a:pPr lvl="1">
              <a:spcBef>
                <a:spcPts val="300"/>
              </a:spcBef>
              <a:defRPr/>
            </a:pPr>
            <a:r>
              <a:rPr lang="en-GB" altLang="es-ES" sz="1600" b="1" dirty="0">
                <a:solidFill>
                  <a:srgbClr val="000000"/>
                </a:solidFill>
              </a:rPr>
              <a:t>8 Inputs: </a:t>
            </a:r>
            <a:r>
              <a:rPr lang="en-GB" altLang="es-ES" sz="1600" dirty="0">
                <a:solidFill>
                  <a:srgbClr val="000000"/>
                </a:solidFill>
              </a:rPr>
              <a:t>8 Single Ended (POS/NEG) / 4 differential / 4-ch active summation (POS/NEG).</a:t>
            </a:r>
          </a:p>
          <a:p>
            <a:pPr lvl="1">
              <a:spcBef>
                <a:spcPts val="300"/>
              </a:spcBef>
              <a:defRPr/>
            </a:pPr>
            <a:r>
              <a:rPr lang="en-US" altLang="es-ES" sz="1600" b="1" dirty="0">
                <a:solidFill>
                  <a:srgbClr val="000000"/>
                </a:solidFill>
              </a:rPr>
              <a:t>3 Output modes: </a:t>
            </a:r>
            <a:r>
              <a:rPr lang="en-US" altLang="es-ES" sz="1600" dirty="0">
                <a:solidFill>
                  <a:srgbClr val="000000"/>
                </a:solidFill>
              </a:rPr>
              <a:t>binary (SLVS or CMOS) and Analog.</a:t>
            </a:r>
          </a:p>
          <a:p>
            <a:pPr lvl="1">
              <a:spcBef>
                <a:spcPts val="300"/>
              </a:spcBef>
              <a:defRPr/>
            </a:pPr>
            <a:endParaRPr lang="en-US" altLang="es-ES" sz="1600" dirty="0">
              <a:solidFill>
                <a:srgbClr val="000000"/>
              </a:solidFill>
            </a:endParaRPr>
          </a:p>
        </p:txBody>
      </p:sp>
      <p:pic>
        <p:nvPicPr>
          <p:cNvPr id="11" name="Imagen 10">
            <a:extLst>
              <a:ext uri="{FF2B5EF4-FFF2-40B4-BE49-F238E27FC236}">
                <a16:creationId xmlns:a16="http://schemas.microsoft.com/office/drawing/2014/main" id="{3874A9FF-ED8D-46A0-933F-D6B6E2C85F64}"/>
              </a:ext>
            </a:extLst>
          </p:cNvPr>
          <p:cNvPicPr>
            <a:picLocks noChangeAspect="1"/>
          </p:cNvPicPr>
          <p:nvPr/>
        </p:nvPicPr>
        <p:blipFill>
          <a:blip r:embed="rId3"/>
          <a:stretch>
            <a:fillRect/>
          </a:stretch>
        </p:blipFill>
        <p:spPr>
          <a:xfrm>
            <a:off x="8263055" y="1269990"/>
            <a:ext cx="3683431" cy="3708767"/>
          </a:xfrm>
          <a:prstGeom prst="rect">
            <a:avLst/>
          </a:prstGeom>
        </p:spPr>
      </p:pic>
      <p:sp>
        <p:nvSpPr>
          <p:cNvPr id="14" name="Marcador de fecha 3">
            <a:extLst>
              <a:ext uri="{FF2B5EF4-FFF2-40B4-BE49-F238E27FC236}">
                <a16:creationId xmlns:a16="http://schemas.microsoft.com/office/drawing/2014/main" id="{16764BC5-3CA7-4665-8765-DBAC938289C0}"/>
              </a:ext>
            </a:extLst>
          </p:cNvPr>
          <p:cNvSpPr>
            <a:spLocks noGrp="1"/>
          </p:cNvSpPr>
          <p:nvPr>
            <p:ph type="dt" sz="half" idx="10"/>
          </p:nvPr>
        </p:nvSpPr>
        <p:spPr>
          <a:xfrm>
            <a:off x="239349" y="6521218"/>
            <a:ext cx="2540000" cy="276225"/>
          </a:xfrm>
        </p:spPr>
        <p:txBody>
          <a:bodyPr/>
          <a:lstStyle/>
          <a:p>
            <a:pPr>
              <a:defRPr/>
            </a:pPr>
            <a:fld id="{56565142-DF33-46D3-84DD-02ACB59B0C77}" type="datetime3">
              <a:rPr lang="en-US" smtClean="0"/>
              <a:t>12 June 2023</a:t>
            </a:fld>
            <a:endParaRPr lang="en-US" dirty="0"/>
          </a:p>
        </p:txBody>
      </p:sp>
      <p:sp>
        <p:nvSpPr>
          <p:cNvPr id="5" name="Marcador de número de diapositiva 4">
            <a:extLst>
              <a:ext uri="{FF2B5EF4-FFF2-40B4-BE49-F238E27FC236}">
                <a16:creationId xmlns:a16="http://schemas.microsoft.com/office/drawing/2014/main" id="{DFC99415-F888-4F20-97E1-A338065B1CE7}"/>
              </a:ext>
            </a:extLst>
          </p:cNvPr>
          <p:cNvSpPr>
            <a:spLocks noGrp="1"/>
          </p:cNvSpPr>
          <p:nvPr>
            <p:ph type="sldNum" sz="quarter" idx="12"/>
          </p:nvPr>
        </p:nvSpPr>
        <p:spPr/>
        <p:txBody>
          <a:bodyPr/>
          <a:lstStyle/>
          <a:p>
            <a:pPr>
              <a:defRPr/>
            </a:pPr>
            <a:fld id="{1178DAF2-2C4D-4961-ABA0-D37600ACF1D7}" type="slidenum">
              <a:rPr lang="en-GB" smtClean="0"/>
              <a:pPr>
                <a:defRPr/>
              </a:pPr>
              <a:t>5</a:t>
            </a:fld>
            <a:endParaRPr lang="en-GB"/>
          </a:p>
        </p:txBody>
      </p:sp>
      <p:pic>
        <p:nvPicPr>
          <p:cNvPr id="6" name="Imagen 5">
            <a:extLst>
              <a:ext uri="{FF2B5EF4-FFF2-40B4-BE49-F238E27FC236}">
                <a16:creationId xmlns:a16="http://schemas.microsoft.com/office/drawing/2014/main" id="{989787D6-F2D4-4750-8095-C63976DD774C}"/>
              </a:ext>
            </a:extLst>
          </p:cNvPr>
          <p:cNvPicPr>
            <a:picLocks noChangeAspect="1"/>
          </p:cNvPicPr>
          <p:nvPr/>
        </p:nvPicPr>
        <p:blipFill>
          <a:blip r:embed="rId4"/>
          <a:stretch>
            <a:fillRect/>
          </a:stretch>
        </p:blipFill>
        <p:spPr>
          <a:xfrm>
            <a:off x="239349" y="2460979"/>
            <a:ext cx="7747768" cy="3869802"/>
          </a:xfrm>
          <a:prstGeom prst="rect">
            <a:avLst/>
          </a:prstGeom>
        </p:spPr>
      </p:pic>
      <p:sp>
        <p:nvSpPr>
          <p:cNvPr id="17" name="CuadroTexto 14">
            <a:extLst>
              <a:ext uri="{FF2B5EF4-FFF2-40B4-BE49-F238E27FC236}">
                <a16:creationId xmlns:a16="http://schemas.microsoft.com/office/drawing/2014/main" id="{58027CD5-A1E0-45CE-AFCB-5E7B4FEC3EB3}"/>
              </a:ext>
            </a:extLst>
          </p:cNvPr>
          <p:cNvSpPr txBox="1"/>
          <p:nvPr/>
        </p:nvSpPr>
        <p:spPr>
          <a:xfrm>
            <a:off x="8809462" y="5118948"/>
            <a:ext cx="2598235" cy="1036181"/>
          </a:xfrm>
          <a:prstGeom prst="rect">
            <a:avLst/>
          </a:prstGeom>
          <a:solidFill>
            <a:srgbClr val="FFFFFF">
              <a:alpha val="18824"/>
            </a:srgbClr>
          </a:solidFill>
        </p:spPr>
        <p:txBody>
          <a:bodyPr wrap="square">
            <a:spAutoFit/>
          </a:bodyPr>
          <a:lstStyle/>
          <a:p>
            <a:pPr marL="0" lvl="1" algn="ctr">
              <a:buNone/>
            </a:pPr>
            <a:r>
              <a:rPr lang="en-GB" altLang="es-ES" sz="1600" dirty="0">
                <a:solidFill>
                  <a:schemeClr val="tx1"/>
                </a:solidFill>
                <a:latin typeface="+mn-lt"/>
              </a:rPr>
              <a:t>Tech: </a:t>
            </a:r>
            <a:r>
              <a:rPr lang="en-GB" altLang="es-ES" sz="1600" b="0" dirty="0">
                <a:solidFill>
                  <a:schemeClr val="tx1"/>
                </a:solidFill>
                <a:latin typeface="+mn-lt"/>
              </a:rPr>
              <a:t>65 nm CMOS </a:t>
            </a:r>
          </a:p>
          <a:p>
            <a:pPr marL="0" lvl="1" algn="ctr">
              <a:buNone/>
            </a:pPr>
            <a:r>
              <a:rPr lang="en-GB" altLang="es-ES" sz="1600" dirty="0">
                <a:solidFill>
                  <a:schemeClr val="tx1"/>
                </a:solidFill>
                <a:latin typeface="+mn-lt"/>
              </a:rPr>
              <a:t>Size:</a:t>
            </a:r>
            <a:r>
              <a:rPr lang="en-GB" altLang="es-ES" sz="1600" b="0" dirty="0">
                <a:solidFill>
                  <a:schemeClr val="tx1"/>
                </a:solidFill>
                <a:latin typeface="+mn-lt"/>
              </a:rPr>
              <a:t> 2x2 mm</a:t>
            </a:r>
            <a:r>
              <a:rPr lang="en-GB" altLang="es-ES" sz="1600" b="0" baseline="30000" dirty="0">
                <a:solidFill>
                  <a:schemeClr val="tx1"/>
                </a:solidFill>
                <a:latin typeface="+mn-lt"/>
              </a:rPr>
              <a:t>2</a:t>
            </a:r>
            <a:endParaRPr lang="en-GB" altLang="es-ES" sz="1600" b="0" dirty="0">
              <a:solidFill>
                <a:schemeClr val="tx1"/>
              </a:solidFill>
              <a:latin typeface="+mn-lt"/>
            </a:endParaRPr>
          </a:p>
          <a:p>
            <a:pPr marL="0" lvl="1" algn="ctr">
              <a:buNone/>
            </a:pPr>
            <a:r>
              <a:rPr lang="en-GB" altLang="es-ES" sz="1600" dirty="0">
                <a:solidFill>
                  <a:schemeClr val="tx1"/>
                </a:solidFill>
                <a:latin typeface="+mn-lt"/>
              </a:rPr>
              <a:t>Power:</a:t>
            </a:r>
            <a:r>
              <a:rPr lang="en-GB" altLang="es-ES" sz="1600" b="0" dirty="0">
                <a:solidFill>
                  <a:schemeClr val="tx1"/>
                </a:solidFill>
                <a:latin typeface="+mn-lt"/>
              </a:rPr>
              <a:t> 12 </a:t>
            </a:r>
            <a:r>
              <a:rPr lang="en-GB" altLang="es-ES" sz="1600" b="0" dirty="0" err="1">
                <a:solidFill>
                  <a:schemeClr val="tx1"/>
                </a:solidFill>
                <a:latin typeface="+mn-lt"/>
              </a:rPr>
              <a:t>mW</a:t>
            </a:r>
            <a:r>
              <a:rPr lang="en-GB" altLang="es-ES" sz="1600" b="0" dirty="0">
                <a:solidFill>
                  <a:schemeClr val="tx1"/>
                </a:solidFill>
                <a:latin typeface="+mn-lt"/>
              </a:rPr>
              <a:t>/</a:t>
            </a:r>
            <a:r>
              <a:rPr lang="en-GB" altLang="es-ES" sz="1600" b="0" dirty="0" err="1">
                <a:solidFill>
                  <a:schemeClr val="tx1"/>
                </a:solidFill>
                <a:latin typeface="+mn-lt"/>
              </a:rPr>
              <a:t>ch</a:t>
            </a:r>
            <a:endParaRPr lang="en-GB" altLang="es-ES" sz="1600" b="0" baseline="30000" dirty="0">
              <a:solidFill>
                <a:schemeClr val="tx1"/>
              </a:solidFill>
              <a:latin typeface="+mn-lt"/>
            </a:endParaRPr>
          </a:p>
          <a:p>
            <a:pPr marL="0" lvl="1" algn="ctr">
              <a:buNone/>
            </a:pPr>
            <a:r>
              <a:rPr lang="en-GB" altLang="es-ES" sz="1600" b="0" baseline="30000" dirty="0">
                <a:solidFill>
                  <a:srgbClr val="FF0000"/>
                </a:solidFill>
                <a:latin typeface="+mn-lt"/>
              </a:rPr>
              <a:t>  </a:t>
            </a:r>
          </a:p>
        </p:txBody>
      </p:sp>
      <p:pic>
        <p:nvPicPr>
          <p:cNvPr id="4" name="Picture 7">
            <a:extLst>
              <a:ext uri="{FF2B5EF4-FFF2-40B4-BE49-F238E27FC236}">
                <a16:creationId xmlns:a16="http://schemas.microsoft.com/office/drawing/2014/main" id="{35F8774E-E4D4-703F-AAC2-8EBE446285CC}"/>
              </a:ext>
            </a:extLst>
          </p:cNvPr>
          <p:cNvPicPr>
            <a:picLocks noChangeAspect="1"/>
          </p:cNvPicPr>
          <p:nvPr/>
        </p:nvPicPr>
        <p:blipFill rotWithShape="1">
          <a:blip r:embed="rId5"/>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07422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a:t>V. </a:t>
            </a:r>
            <a:r>
              <a:rPr lang="es-ES" sz="3600" b="1" dirty="0" err="1"/>
              <a:t>FastIC</a:t>
            </a:r>
            <a:r>
              <a:rPr lang="es-ES" sz="3600" b="1" dirty="0"/>
              <a:t> </a:t>
            </a:r>
            <a:r>
              <a:rPr lang="es-ES" sz="3600" b="1" dirty="0" err="1"/>
              <a:t>Roadmap</a:t>
            </a:r>
            <a:r>
              <a:rPr lang="es-ES" sz="3600" b="1" dirty="0"/>
              <a:t>: </a:t>
            </a:r>
            <a:r>
              <a:rPr lang="es-ES" sz="3600" b="1" dirty="0" err="1"/>
              <a:t>FastICPix</a:t>
            </a:r>
            <a:r>
              <a:rPr lang="es-ES" sz="3600" b="1" dirty="0"/>
              <a:t> (2027)</a:t>
            </a:r>
            <a:endParaRPr lang="es-ES" b="1" dirty="0"/>
          </a:p>
        </p:txBody>
      </p:sp>
      <p:sp>
        <p:nvSpPr>
          <p:cNvPr id="4" name="Marcador de fecha 3">
            <a:extLst>
              <a:ext uri="{FF2B5EF4-FFF2-40B4-BE49-F238E27FC236}">
                <a16:creationId xmlns:a16="http://schemas.microsoft.com/office/drawing/2014/main" id="{6058AE28-1C7B-7F40-42EA-D83E73770975}"/>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50</a:t>
            </a:fld>
            <a:endParaRPr lang="en-GB"/>
          </a:p>
        </p:txBody>
      </p:sp>
      <p:pic>
        <p:nvPicPr>
          <p:cNvPr id="6" name="Picture 7">
            <a:extLst>
              <a:ext uri="{FF2B5EF4-FFF2-40B4-BE49-F238E27FC236}">
                <a16:creationId xmlns:a16="http://schemas.microsoft.com/office/drawing/2014/main" id="{58B12044-80C8-D78E-378B-A9491F0109E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pic>
        <p:nvPicPr>
          <p:cNvPr id="7" name="Imagen 6" descr="Diagrama&#10;&#10;Descripción generada automáticamente">
            <a:extLst>
              <a:ext uri="{FF2B5EF4-FFF2-40B4-BE49-F238E27FC236}">
                <a16:creationId xmlns:a16="http://schemas.microsoft.com/office/drawing/2014/main" id="{7F48958E-BFB4-B241-5E51-349556A4A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900" y="1101901"/>
            <a:ext cx="9213978" cy="5636649"/>
          </a:xfrm>
          <a:prstGeom prst="rect">
            <a:avLst/>
          </a:prstGeom>
        </p:spPr>
      </p:pic>
      <p:sp>
        <p:nvSpPr>
          <p:cNvPr id="8" name="Rectángulo 7">
            <a:extLst>
              <a:ext uri="{FF2B5EF4-FFF2-40B4-BE49-F238E27FC236}">
                <a16:creationId xmlns:a16="http://schemas.microsoft.com/office/drawing/2014/main" id="{5CF2C98E-5032-89E3-D0DF-AC4350B2C37B}"/>
              </a:ext>
            </a:extLst>
          </p:cNvPr>
          <p:cNvSpPr/>
          <p:nvPr/>
        </p:nvSpPr>
        <p:spPr bwMode="auto">
          <a:xfrm>
            <a:off x="4720281" y="1894703"/>
            <a:ext cx="7002162" cy="40612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9" name="Rectángulo 8">
            <a:extLst>
              <a:ext uri="{FF2B5EF4-FFF2-40B4-BE49-F238E27FC236}">
                <a16:creationId xmlns:a16="http://schemas.microsoft.com/office/drawing/2014/main" id="{0E411898-2A5C-4ABC-06D5-1A76FDDE0C0B}"/>
              </a:ext>
            </a:extLst>
          </p:cNvPr>
          <p:cNvSpPr/>
          <p:nvPr/>
        </p:nvSpPr>
        <p:spPr bwMode="auto">
          <a:xfrm>
            <a:off x="8084745" y="3295461"/>
            <a:ext cx="3867906" cy="3453298"/>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0" name="Rectángulo 9">
            <a:extLst>
              <a:ext uri="{FF2B5EF4-FFF2-40B4-BE49-F238E27FC236}">
                <a16:creationId xmlns:a16="http://schemas.microsoft.com/office/drawing/2014/main" id="{B0BBB35E-E9CF-20F7-210E-13065CA00E81}"/>
              </a:ext>
            </a:extLst>
          </p:cNvPr>
          <p:cNvSpPr/>
          <p:nvPr/>
        </p:nvSpPr>
        <p:spPr bwMode="auto">
          <a:xfrm>
            <a:off x="1509349" y="3004840"/>
            <a:ext cx="2469527" cy="3342413"/>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2" name="Rectángulo 11">
            <a:extLst>
              <a:ext uri="{FF2B5EF4-FFF2-40B4-BE49-F238E27FC236}">
                <a16:creationId xmlns:a16="http://schemas.microsoft.com/office/drawing/2014/main" id="{B727D7EF-22CB-25BF-2F6F-79844DC32D94}"/>
              </a:ext>
            </a:extLst>
          </p:cNvPr>
          <p:cNvSpPr/>
          <p:nvPr/>
        </p:nvSpPr>
        <p:spPr bwMode="auto">
          <a:xfrm>
            <a:off x="3950977" y="3169679"/>
            <a:ext cx="7002162" cy="3627764"/>
          </a:xfrm>
          <a:prstGeom prst="rect">
            <a:avLst/>
          </a:prstGeom>
          <a:solidFill>
            <a:srgbClr val="FFFFFF">
              <a:alpha val="9098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4" name="Rectángulo 13">
            <a:extLst>
              <a:ext uri="{FF2B5EF4-FFF2-40B4-BE49-F238E27FC236}">
                <a16:creationId xmlns:a16="http://schemas.microsoft.com/office/drawing/2014/main" id="{3D89F67D-234B-0AD5-7B76-2077F8DC0D14}"/>
              </a:ext>
            </a:extLst>
          </p:cNvPr>
          <p:cNvSpPr/>
          <p:nvPr/>
        </p:nvSpPr>
        <p:spPr bwMode="auto">
          <a:xfrm>
            <a:off x="-1361369" y="3091822"/>
            <a:ext cx="2469527" cy="334241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s-ES" sz="2400" b="0" i="0" u="none" strike="noStrike" cap="none" normalizeH="0" baseline="0">
              <a:ln>
                <a:noFill/>
              </a:ln>
              <a:solidFill>
                <a:schemeClr val="accent2"/>
              </a:solidFill>
              <a:effectLst/>
              <a:latin typeface="Arial" pitchFamily="34" charset="0"/>
            </a:endParaRPr>
          </a:p>
        </p:txBody>
      </p:sp>
      <p:sp>
        <p:nvSpPr>
          <p:cNvPr id="15" name="CuadroTexto 14">
            <a:extLst>
              <a:ext uri="{FF2B5EF4-FFF2-40B4-BE49-F238E27FC236}">
                <a16:creationId xmlns:a16="http://schemas.microsoft.com/office/drawing/2014/main" id="{AD7D9DAC-A211-1FF1-1218-33AA5E58E8B5}"/>
              </a:ext>
            </a:extLst>
          </p:cNvPr>
          <p:cNvSpPr txBox="1"/>
          <p:nvPr/>
        </p:nvSpPr>
        <p:spPr>
          <a:xfrm>
            <a:off x="8836182" y="3169679"/>
            <a:ext cx="3355818" cy="3462486"/>
          </a:xfrm>
          <a:prstGeom prst="rect">
            <a:avLst/>
          </a:prstGeom>
          <a:noFill/>
        </p:spPr>
        <p:txBody>
          <a:bodyPr wrap="square" rtlCol="0">
            <a:spAutoFit/>
          </a:bodyPr>
          <a:lstStyle/>
          <a:p>
            <a:pPr algn="l"/>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Generic</a:t>
            </a:r>
            <a:r>
              <a:rPr lang="es-ES" sz="1800" b="0" dirty="0">
                <a:solidFill>
                  <a:srgbClr val="0070C0"/>
                </a:solidFill>
                <a:latin typeface="+mn-lt"/>
              </a:rPr>
              <a:t>:  </a:t>
            </a:r>
            <a:r>
              <a:rPr lang="es-ES" sz="1800" b="0" dirty="0" err="1">
                <a:solidFill>
                  <a:srgbClr val="0070C0"/>
                </a:solidFill>
                <a:latin typeface="+mn-lt"/>
              </a:rPr>
              <a:t>w</a:t>
            </a:r>
            <a:r>
              <a:rPr lang="es-ES" sz="1800" b="0" i="0" u="none" strike="noStrike" baseline="0" dirty="0" err="1">
                <a:solidFill>
                  <a:srgbClr val="0070C0"/>
                </a:solidFill>
                <a:latin typeface="+mn-lt"/>
              </a:rPr>
              <a:t>ide</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range</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Cdet</a:t>
            </a:r>
            <a:r>
              <a:rPr lang="es-ES" sz="1800" b="0" i="0" u="none" strike="noStrike" baseline="0" dirty="0">
                <a:solidFill>
                  <a:srgbClr val="0070C0"/>
                </a:solidFill>
                <a:latin typeface="+mn-lt"/>
              </a:rPr>
              <a:t> (MCP/PMT </a:t>
            </a:r>
            <a:r>
              <a:rPr lang="es-ES" sz="1800" b="0" i="0" u="none" strike="noStrike" baseline="0" dirty="0" err="1">
                <a:solidFill>
                  <a:srgbClr val="0070C0"/>
                </a:solidFill>
                <a:latin typeface="+mn-lt"/>
              </a:rPr>
              <a:t>to</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large</a:t>
            </a:r>
            <a:r>
              <a:rPr lang="es-ES" sz="1800" b="0" i="0" u="none" strike="noStrike" baseline="0" dirty="0">
                <a:solidFill>
                  <a:srgbClr val="0070C0"/>
                </a:solidFill>
                <a:latin typeface="+mn-lt"/>
              </a:rPr>
              <a:t> SiPMs)</a:t>
            </a:r>
          </a:p>
          <a:p>
            <a:pPr algn="l"/>
            <a:r>
              <a:rPr lang="es-ES" sz="1800" b="0" dirty="0">
                <a:solidFill>
                  <a:srgbClr val="0070C0"/>
                </a:solidFill>
                <a:latin typeface="+mn-lt"/>
              </a:rPr>
              <a:t> </a:t>
            </a:r>
            <a:r>
              <a:rPr lang="es-ES" sz="1800" b="0" i="0" u="none" strike="noStrike" baseline="0" dirty="0" err="1">
                <a:solidFill>
                  <a:srgbClr val="0070C0"/>
                </a:solidFill>
                <a:latin typeface="+mn-lt"/>
              </a:rPr>
              <a:t>Large</a:t>
            </a:r>
            <a:r>
              <a:rPr lang="es-ES" sz="1800" b="0" i="0" u="none" strike="noStrike" baseline="0" dirty="0">
                <a:solidFill>
                  <a:srgbClr val="0070C0"/>
                </a:solidFill>
                <a:latin typeface="+mn-lt"/>
              </a:rPr>
              <a:t> linear </a:t>
            </a:r>
            <a:r>
              <a:rPr lang="es-ES" sz="1800" b="0" i="0" u="none" strike="noStrike" baseline="0" dirty="0" err="1">
                <a:solidFill>
                  <a:srgbClr val="0070C0"/>
                </a:solidFill>
                <a:latin typeface="+mn-lt"/>
              </a:rPr>
              <a:t>dynamic</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range</a:t>
            </a:r>
            <a:r>
              <a:rPr lang="es-ES" sz="1800" b="0" i="0" u="none" strike="noStrike" baseline="0" dirty="0">
                <a:solidFill>
                  <a:srgbClr val="0070C0"/>
                </a:solidFill>
                <a:latin typeface="+mn-lt"/>
              </a:rPr>
              <a:t> (1000s </a:t>
            </a:r>
            <a:r>
              <a:rPr lang="es-ES" sz="1800" b="0" i="0" u="none" strike="noStrike" baseline="0" dirty="0" err="1">
                <a:solidFill>
                  <a:srgbClr val="0070C0"/>
                </a:solidFill>
                <a:latin typeface="+mn-lt"/>
              </a:rPr>
              <a:t>of</a:t>
            </a:r>
            <a:r>
              <a:rPr lang="es-ES" sz="1800" b="0" i="0" u="none" strike="noStrike" baseline="0" dirty="0">
                <a:solidFill>
                  <a:srgbClr val="0070C0"/>
                </a:solidFill>
                <a:latin typeface="+mn-lt"/>
              </a:rPr>
              <a:t> pe)</a:t>
            </a:r>
          </a:p>
          <a:p>
            <a:r>
              <a:rPr lang="es-ES" sz="1800" b="0" dirty="0">
                <a:solidFill>
                  <a:srgbClr val="0070C0"/>
                </a:solidFill>
                <a:latin typeface="+mn-lt"/>
              </a:rPr>
              <a:t> </a:t>
            </a:r>
            <a:r>
              <a:rPr lang="es-ES" sz="1800" b="0" dirty="0" err="1">
                <a:solidFill>
                  <a:srgbClr val="0070C0"/>
                </a:solidFill>
                <a:latin typeface="+mn-lt"/>
              </a:rPr>
              <a:t>System</a:t>
            </a:r>
            <a:r>
              <a:rPr lang="es-ES" sz="1800" b="0" dirty="0">
                <a:solidFill>
                  <a:srgbClr val="0070C0"/>
                </a:solidFill>
                <a:latin typeface="+mn-lt"/>
              </a:rPr>
              <a:t>-</a:t>
            </a:r>
            <a:r>
              <a:rPr lang="es-ES" sz="1800" b="0" dirty="0" err="1">
                <a:solidFill>
                  <a:srgbClr val="0070C0"/>
                </a:solidFill>
                <a:latin typeface="+mn-lt"/>
              </a:rPr>
              <a:t>on</a:t>
            </a:r>
            <a:r>
              <a:rPr lang="es-ES" sz="1800" b="0" dirty="0">
                <a:solidFill>
                  <a:srgbClr val="0070C0"/>
                </a:solidFill>
                <a:latin typeface="+mn-lt"/>
              </a:rPr>
              <a:t>-Chip: </a:t>
            </a:r>
            <a:r>
              <a:rPr lang="es-ES" sz="1800" b="0" dirty="0" err="1">
                <a:solidFill>
                  <a:srgbClr val="0070C0"/>
                </a:solidFill>
                <a:latin typeface="+mn-lt"/>
              </a:rPr>
              <a:t>integrated</a:t>
            </a:r>
            <a:r>
              <a:rPr lang="es-ES" sz="1800" b="0" dirty="0">
                <a:solidFill>
                  <a:srgbClr val="0070C0"/>
                </a:solidFill>
                <a:latin typeface="+mn-lt"/>
              </a:rPr>
              <a:t> T</a:t>
            </a:r>
            <a:r>
              <a:rPr lang="es-ES" sz="1800" b="0" u="none" strike="noStrike" baseline="0" dirty="0">
                <a:solidFill>
                  <a:srgbClr val="0070C0"/>
                </a:solidFill>
                <a:latin typeface="+mn-lt"/>
              </a:rPr>
              <a:t>DC, digital </a:t>
            </a:r>
            <a:r>
              <a:rPr lang="es-ES" sz="1800" b="0" u="none" strike="noStrike" baseline="0" dirty="0" err="1">
                <a:solidFill>
                  <a:srgbClr val="0070C0"/>
                </a:solidFill>
                <a:latin typeface="+mn-lt"/>
              </a:rPr>
              <a:t>signal</a:t>
            </a:r>
            <a:r>
              <a:rPr lang="es-ES" sz="1800" b="0" u="none" strike="noStrike" baseline="0" dirty="0">
                <a:solidFill>
                  <a:srgbClr val="0070C0"/>
                </a:solidFill>
                <a:latin typeface="+mn-lt"/>
              </a:rPr>
              <a:t> </a:t>
            </a:r>
            <a:r>
              <a:rPr lang="es-ES" sz="1800" b="0" u="none" strike="noStrike" baseline="0" dirty="0" err="1">
                <a:solidFill>
                  <a:srgbClr val="0070C0"/>
                </a:solidFill>
                <a:latin typeface="+mn-lt"/>
              </a:rPr>
              <a:t>processing</a:t>
            </a:r>
            <a:r>
              <a:rPr lang="es-ES" sz="1800" b="0" u="none" strike="noStrike" baseline="0" dirty="0">
                <a:solidFill>
                  <a:srgbClr val="0070C0"/>
                </a:solidFill>
                <a:latin typeface="+mn-lt"/>
              </a:rPr>
              <a:t> and </a:t>
            </a:r>
            <a:r>
              <a:rPr lang="es-ES" sz="1800" b="0" u="none" strike="noStrike" baseline="0" dirty="0" err="1">
                <a:solidFill>
                  <a:srgbClr val="0070C0"/>
                </a:solidFill>
                <a:latin typeface="+mn-lt"/>
              </a:rPr>
              <a:t>serializers</a:t>
            </a:r>
            <a:endParaRPr lang="es-ES" sz="1800" b="0" u="none" strike="noStrike" baseline="0" dirty="0">
              <a:solidFill>
                <a:srgbClr val="0070C0"/>
              </a:solidFill>
              <a:latin typeface="+mn-lt"/>
            </a:endParaRPr>
          </a:p>
          <a:p>
            <a:r>
              <a:rPr lang="es-ES" sz="1800" b="0" dirty="0">
                <a:solidFill>
                  <a:srgbClr val="0070C0"/>
                </a:solidFill>
                <a:latin typeface="+mn-lt"/>
              </a:rPr>
              <a:t> </a:t>
            </a:r>
            <a:r>
              <a:rPr lang="es-ES" sz="1800" b="0" i="0" u="none" strike="noStrike" baseline="0" dirty="0" err="1">
                <a:solidFill>
                  <a:srgbClr val="0070C0"/>
                </a:solidFill>
                <a:latin typeface="+mn-lt"/>
              </a:rPr>
              <a:t>Not</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radiation</a:t>
            </a:r>
            <a:r>
              <a:rPr lang="es-ES" sz="1800" b="0" i="0" u="none" strike="noStrike" baseline="0" dirty="0">
                <a:solidFill>
                  <a:srgbClr val="0070C0"/>
                </a:solidFill>
                <a:latin typeface="+mn-lt"/>
              </a:rPr>
              <a:t> </a:t>
            </a:r>
            <a:r>
              <a:rPr lang="es-ES" sz="1800" b="0" i="0" u="none" strike="noStrike" baseline="0" dirty="0" err="1">
                <a:solidFill>
                  <a:srgbClr val="0070C0"/>
                </a:solidFill>
                <a:latin typeface="+mn-lt"/>
              </a:rPr>
              <a:t>hard</a:t>
            </a:r>
            <a:endParaRPr lang="es-ES" sz="1800" b="0" i="0" u="none" strike="noStrike" baseline="0" dirty="0">
              <a:solidFill>
                <a:srgbClr val="0070C0"/>
              </a:solidFill>
              <a:latin typeface="+mn-lt"/>
            </a:endParaRPr>
          </a:p>
          <a:p>
            <a:r>
              <a:rPr lang="es-ES" sz="1800" b="0" i="0" u="none" strike="noStrike" baseline="0" dirty="0">
                <a:solidFill>
                  <a:srgbClr val="0070C0"/>
                </a:solidFill>
                <a:latin typeface="+mn-lt"/>
              </a:rPr>
              <a:t> </a:t>
            </a:r>
            <a:r>
              <a:rPr lang="es-ES" sz="1800" i="1" u="none" strike="noStrike" baseline="0" dirty="0">
                <a:solidFill>
                  <a:srgbClr val="0070C0"/>
                </a:solidFill>
                <a:latin typeface="+mn-lt"/>
              </a:rPr>
              <a:t>Vertical 3D </a:t>
            </a:r>
            <a:r>
              <a:rPr lang="es-ES" sz="1800" i="1" u="none" strike="noStrike" baseline="0" dirty="0" err="1">
                <a:solidFill>
                  <a:srgbClr val="0070C0"/>
                </a:solidFill>
                <a:latin typeface="+mn-lt"/>
              </a:rPr>
              <a:t>integration</a:t>
            </a:r>
            <a:r>
              <a:rPr lang="es-ES" sz="1800" i="1" u="none" strike="noStrike" baseline="0" dirty="0">
                <a:solidFill>
                  <a:srgbClr val="0070C0"/>
                </a:solidFill>
                <a:latin typeface="+mn-lt"/>
              </a:rPr>
              <a:t>: </a:t>
            </a:r>
            <a:r>
              <a:rPr lang="es-ES" sz="1800" i="1" u="none" strike="noStrike" baseline="0" dirty="0" err="1">
                <a:solidFill>
                  <a:srgbClr val="0070C0"/>
                </a:solidFill>
                <a:latin typeface="+mn-lt"/>
              </a:rPr>
              <a:t>towards</a:t>
            </a:r>
            <a:r>
              <a:rPr lang="es-ES" sz="1800" i="1" u="none" strike="noStrike" baseline="0" dirty="0">
                <a:solidFill>
                  <a:srgbClr val="0070C0"/>
                </a:solidFill>
                <a:latin typeface="+mn-lt"/>
              </a:rPr>
              <a:t> </a:t>
            </a:r>
            <a:r>
              <a:rPr lang="es-ES" sz="1800" i="1" u="none" strike="noStrike" baseline="0" dirty="0" err="1">
                <a:solidFill>
                  <a:srgbClr val="0070C0"/>
                </a:solidFill>
                <a:latin typeface="+mn-lt"/>
              </a:rPr>
              <a:t>ultimate</a:t>
            </a:r>
            <a:r>
              <a:rPr lang="es-ES" sz="1800" i="1" u="none" strike="noStrike" baseline="0" dirty="0">
                <a:solidFill>
                  <a:srgbClr val="0070C0"/>
                </a:solidFill>
                <a:latin typeface="+mn-lt"/>
              </a:rPr>
              <a:t> SPAD timing performance</a:t>
            </a:r>
            <a:endParaRPr lang="es-ES" sz="1800" i="1" u="none" strike="noStrike" baseline="0" dirty="0">
              <a:solidFill>
                <a:srgbClr val="000000"/>
              </a:solidFill>
              <a:latin typeface="Calibri" panose="020F0502020204030204" pitchFamily="34" charset="0"/>
            </a:endParaRPr>
          </a:p>
          <a:p>
            <a:endParaRPr lang="es-ES" dirty="0"/>
          </a:p>
        </p:txBody>
      </p:sp>
    </p:spTree>
    <p:extLst>
      <p:ext uri="{BB962C8B-B14F-4D97-AF65-F5344CB8AC3E}">
        <p14:creationId xmlns:p14="http://schemas.microsoft.com/office/powerpoint/2010/main" val="242796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41264AA-B562-AC65-D092-C9C11E9DE71A}"/>
              </a:ext>
            </a:extLst>
          </p:cNvPr>
          <p:cNvSpPr>
            <a:spLocks noGrp="1"/>
          </p:cNvSpPr>
          <p:nvPr>
            <p:ph type="title"/>
          </p:nvPr>
        </p:nvSpPr>
        <p:spPr/>
        <p:txBody>
          <a:bodyPr/>
          <a:lstStyle/>
          <a:p>
            <a:r>
              <a:rPr lang="es-ES" sz="3600" b="1" dirty="0"/>
              <a:t>V. </a:t>
            </a:r>
            <a:r>
              <a:rPr lang="es-ES" sz="3600" b="1" dirty="0" err="1"/>
              <a:t>FastRICH</a:t>
            </a:r>
            <a:r>
              <a:rPr lang="es-ES" sz="3600" b="1" dirty="0"/>
              <a:t> (2024)</a:t>
            </a:r>
            <a:endParaRPr lang="en-GB" sz="3200" dirty="0"/>
          </a:p>
        </p:txBody>
      </p:sp>
      <p:sp>
        <p:nvSpPr>
          <p:cNvPr id="3" name="Contenidor de contingut 2">
            <a:extLst>
              <a:ext uri="{FF2B5EF4-FFF2-40B4-BE49-F238E27FC236}">
                <a16:creationId xmlns:a16="http://schemas.microsoft.com/office/drawing/2014/main" id="{9E3ECE8F-5CC0-4CC5-E93B-A73CD41FB903}"/>
              </a:ext>
            </a:extLst>
          </p:cNvPr>
          <p:cNvSpPr>
            <a:spLocks noGrp="1"/>
          </p:cNvSpPr>
          <p:nvPr>
            <p:ph idx="1"/>
          </p:nvPr>
        </p:nvSpPr>
        <p:spPr>
          <a:xfrm>
            <a:off x="7441" y="1089248"/>
            <a:ext cx="12137231" cy="750982"/>
          </a:xfrm>
        </p:spPr>
        <p:txBody>
          <a:bodyPr/>
          <a:lstStyle/>
          <a:p>
            <a:r>
              <a:rPr lang="en-GB" dirty="0" err="1"/>
              <a:t>FastRICH</a:t>
            </a:r>
            <a:r>
              <a:rPr lang="en-GB" dirty="0"/>
              <a:t> block diagram</a:t>
            </a:r>
          </a:p>
        </p:txBody>
      </p:sp>
      <p:sp>
        <p:nvSpPr>
          <p:cNvPr id="4" name="Contenidor de data 3">
            <a:extLst>
              <a:ext uri="{FF2B5EF4-FFF2-40B4-BE49-F238E27FC236}">
                <a16:creationId xmlns:a16="http://schemas.microsoft.com/office/drawing/2014/main" id="{4BA194EC-9B15-6C16-34A5-F031332E9926}"/>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Contenidor de número de diapositiva 4">
            <a:extLst>
              <a:ext uri="{FF2B5EF4-FFF2-40B4-BE49-F238E27FC236}">
                <a16:creationId xmlns:a16="http://schemas.microsoft.com/office/drawing/2014/main" id="{40433A83-41EA-1CE6-1840-C38CE6662601}"/>
              </a:ext>
            </a:extLst>
          </p:cNvPr>
          <p:cNvSpPr>
            <a:spLocks noGrp="1"/>
          </p:cNvSpPr>
          <p:nvPr>
            <p:ph type="sldNum" sz="quarter" idx="12"/>
          </p:nvPr>
        </p:nvSpPr>
        <p:spPr/>
        <p:txBody>
          <a:bodyPr/>
          <a:lstStyle/>
          <a:p>
            <a:pPr>
              <a:defRPr/>
            </a:pPr>
            <a:fld id="{1178DAF2-2C4D-4961-ABA0-D37600ACF1D7}" type="slidenum">
              <a:rPr lang="en-GB" smtClean="0"/>
              <a:pPr>
                <a:defRPr/>
              </a:pPr>
              <a:t>51</a:t>
            </a:fld>
            <a:endParaRPr lang="en-GB"/>
          </a:p>
        </p:txBody>
      </p:sp>
      <p:pic>
        <p:nvPicPr>
          <p:cNvPr id="7" name="Picture 3">
            <a:extLst>
              <a:ext uri="{FF2B5EF4-FFF2-40B4-BE49-F238E27FC236}">
                <a16:creationId xmlns:a16="http://schemas.microsoft.com/office/drawing/2014/main" id="{0F0D4C8C-5A45-A69A-9B59-A3EE25AF8522}"/>
              </a:ext>
            </a:extLst>
          </p:cNvPr>
          <p:cNvPicPr>
            <a:picLocks noChangeAspect="1"/>
          </p:cNvPicPr>
          <p:nvPr/>
        </p:nvPicPr>
        <p:blipFill>
          <a:blip r:embed="rId2"/>
          <a:stretch>
            <a:fillRect/>
          </a:stretch>
        </p:blipFill>
        <p:spPr>
          <a:xfrm>
            <a:off x="47328" y="1840230"/>
            <a:ext cx="11730004" cy="3088385"/>
          </a:xfrm>
          <a:prstGeom prst="rect">
            <a:avLst/>
          </a:prstGeom>
        </p:spPr>
      </p:pic>
      <p:pic>
        <p:nvPicPr>
          <p:cNvPr id="8" name="Picture 2">
            <a:extLst>
              <a:ext uri="{FF2B5EF4-FFF2-40B4-BE49-F238E27FC236}">
                <a16:creationId xmlns:a16="http://schemas.microsoft.com/office/drawing/2014/main" id="{06E85301-221A-D35A-ACEB-062E1A7F1E11}"/>
              </a:ext>
            </a:extLst>
          </p:cNvPr>
          <p:cNvPicPr>
            <a:picLocks noChangeAspect="1"/>
          </p:cNvPicPr>
          <p:nvPr/>
        </p:nvPicPr>
        <p:blipFill>
          <a:blip r:embed="rId3"/>
          <a:stretch>
            <a:fillRect/>
          </a:stretch>
        </p:blipFill>
        <p:spPr>
          <a:xfrm>
            <a:off x="4176788" y="3302409"/>
            <a:ext cx="6507736" cy="3207714"/>
          </a:xfrm>
          <a:prstGeom prst="rect">
            <a:avLst/>
          </a:prstGeom>
          <a:solidFill>
            <a:srgbClr val="EEF9F4"/>
          </a:solidFill>
          <a:ln w="38100">
            <a:solidFill>
              <a:schemeClr val="accent2"/>
            </a:solidFill>
          </a:ln>
        </p:spPr>
      </p:pic>
      <p:sp>
        <p:nvSpPr>
          <p:cNvPr id="9" name="Rectangle 8">
            <a:extLst>
              <a:ext uri="{FF2B5EF4-FFF2-40B4-BE49-F238E27FC236}">
                <a16:creationId xmlns:a16="http://schemas.microsoft.com/office/drawing/2014/main" id="{5A484171-5895-0523-D982-5794FC5F0DB1}"/>
              </a:ext>
            </a:extLst>
          </p:cNvPr>
          <p:cNvSpPr/>
          <p:nvPr/>
        </p:nvSpPr>
        <p:spPr bwMode="auto">
          <a:xfrm>
            <a:off x="2720341" y="2325076"/>
            <a:ext cx="754380" cy="829604"/>
          </a:xfrm>
          <a:prstGeom prst="rect">
            <a:avLst/>
          </a:prstGeom>
          <a:solidFill>
            <a:schemeClr val="accent5">
              <a:lumMod val="20000"/>
              <a:lumOff val="80000"/>
              <a:alpha val="3098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2400" b="0" i="0" u="none" strike="noStrike" cap="none" normalizeH="0" baseline="0">
              <a:ln>
                <a:noFill/>
              </a:ln>
              <a:solidFill>
                <a:schemeClr val="accent2"/>
              </a:solidFill>
              <a:effectLst/>
              <a:latin typeface="Arial" pitchFamily="34" charset="0"/>
            </a:endParaRPr>
          </a:p>
        </p:txBody>
      </p:sp>
      <p:sp>
        <p:nvSpPr>
          <p:cNvPr id="10" name="Rectangle 9">
            <a:extLst>
              <a:ext uri="{FF2B5EF4-FFF2-40B4-BE49-F238E27FC236}">
                <a16:creationId xmlns:a16="http://schemas.microsoft.com/office/drawing/2014/main" id="{5BF804C6-9FFC-B9C7-2354-AA0EA4EB03F9}"/>
              </a:ext>
            </a:extLst>
          </p:cNvPr>
          <p:cNvSpPr/>
          <p:nvPr/>
        </p:nvSpPr>
        <p:spPr bwMode="auto">
          <a:xfrm>
            <a:off x="2735581" y="3837646"/>
            <a:ext cx="754380" cy="829604"/>
          </a:xfrm>
          <a:prstGeom prst="rect">
            <a:avLst/>
          </a:prstGeom>
          <a:solidFill>
            <a:schemeClr val="accent5">
              <a:lumMod val="20000"/>
              <a:lumOff val="80000"/>
              <a:alpha val="3098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2400" b="0" i="0" u="none" strike="noStrike" cap="none" normalizeH="0" baseline="0">
              <a:ln>
                <a:noFill/>
              </a:ln>
              <a:solidFill>
                <a:schemeClr val="accent2"/>
              </a:solidFill>
              <a:effectLst/>
              <a:latin typeface="Arial" pitchFamily="34" charset="0"/>
            </a:endParaRPr>
          </a:p>
        </p:txBody>
      </p:sp>
      <p:cxnSp>
        <p:nvCxnSpPr>
          <p:cNvPr id="11" name="Connector de fletxa recta 10">
            <a:extLst>
              <a:ext uri="{FF2B5EF4-FFF2-40B4-BE49-F238E27FC236}">
                <a16:creationId xmlns:a16="http://schemas.microsoft.com/office/drawing/2014/main" id="{39F8DCEE-7859-3957-DE8C-7E409BBC9916}"/>
              </a:ext>
            </a:extLst>
          </p:cNvPr>
          <p:cNvCxnSpPr>
            <a:cxnSpLocks/>
          </p:cNvCxnSpPr>
          <p:nvPr/>
        </p:nvCxnSpPr>
        <p:spPr bwMode="auto">
          <a:xfrm>
            <a:off x="3489961" y="2800350"/>
            <a:ext cx="618247" cy="1037296"/>
          </a:xfrm>
          <a:prstGeom prst="straightConnector1">
            <a:avLst/>
          </a:prstGeom>
          <a:noFill/>
          <a:ln w="38100" cap="flat" cmpd="sng" algn="ctr">
            <a:solidFill>
              <a:srgbClr val="0070C0"/>
            </a:solidFill>
            <a:prstDash val="solid"/>
            <a:round/>
            <a:headEnd type="none" w="med" len="med"/>
            <a:tailEnd type="triangle"/>
          </a:ln>
          <a:effectLst/>
        </p:spPr>
      </p:cxnSp>
      <p:cxnSp>
        <p:nvCxnSpPr>
          <p:cNvPr id="12" name="Connector de fletxa recta 11">
            <a:extLst>
              <a:ext uri="{FF2B5EF4-FFF2-40B4-BE49-F238E27FC236}">
                <a16:creationId xmlns:a16="http://schemas.microsoft.com/office/drawing/2014/main" id="{D946624B-2C58-A129-ECFC-8C43878D492B}"/>
              </a:ext>
            </a:extLst>
          </p:cNvPr>
          <p:cNvCxnSpPr>
            <a:cxnSpLocks/>
          </p:cNvCxnSpPr>
          <p:nvPr/>
        </p:nvCxnSpPr>
        <p:spPr bwMode="auto">
          <a:xfrm flipV="1">
            <a:off x="3489961" y="4011930"/>
            <a:ext cx="618247" cy="228600"/>
          </a:xfrm>
          <a:prstGeom prst="straightConnector1">
            <a:avLst/>
          </a:prstGeom>
          <a:noFill/>
          <a:ln w="38100" cap="flat" cmpd="sng" algn="ctr">
            <a:solidFill>
              <a:srgbClr val="0070C0"/>
            </a:solidFill>
            <a:prstDash val="solid"/>
            <a:round/>
            <a:headEnd type="none" w="med" len="med"/>
            <a:tailEnd type="triangle"/>
          </a:ln>
          <a:effectLst/>
        </p:spPr>
      </p:cxnSp>
    </p:spTree>
    <p:extLst>
      <p:ext uri="{BB962C8B-B14F-4D97-AF65-F5344CB8AC3E}">
        <p14:creationId xmlns:p14="http://schemas.microsoft.com/office/powerpoint/2010/main" val="383568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K | Fondazione Bruno Kessler">
            <a:extLst>
              <a:ext uri="{FF2B5EF4-FFF2-40B4-BE49-F238E27FC236}">
                <a16:creationId xmlns:a16="http://schemas.microsoft.com/office/drawing/2014/main" id="{D5C31C8F-D94E-0057-9431-FED5761510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192" y="2884000"/>
            <a:ext cx="876147" cy="876147"/>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2"/>
          <p:cNvSpPr>
            <a:spLocks noGrp="1" noChangeArrowheads="1"/>
          </p:cNvSpPr>
          <p:nvPr>
            <p:ph type="title"/>
          </p:nvPr>
        </p:nvSpPr>
        <p:spPr/>
        <p:txBody>
          <a:bodyPr/>
          <a:lstStyle/>
          <a:p>
            <a:r>
              <a:rPr lang="en-GB" sz="3200" b="1" dirty="0"/>
              <a:t>V. FastIC32: a hybrid photosensor</a:t>
            </a:r>
          </a:p>
        </p:txBody>
      </p:sp>
      <p:sp>
        <p:nvSpPr>
          <p:cNvPr id="17" name="Marcador de texto 3">
            <a:extLst>
              <a:ext uri="{FF2B5EF4-FFF2-40B4-BE49-F238E27FC236}">
                <a16:creationId xmlns:a16="http://schemas.microsoft.com/office/drawing/2014/main" id="{F5002822-978E-1E97-806B-5E836566BBCA}"/>
              </a:ext>
            </a:extLst>
          </p:cNvPr>
          <p:cNvSpPr>
            <a:spLocks noGrp="1"/>
          </p:cNvSpPr>
          <p:nvPr>
            <p:ph idx="1"/>
          </p:nvPr>
        </p:nvSpPr>
        <p:spPr/>
        <p:txBody>
          <a:bodyPr/>
          <a:lstStyle/>
          <a:p>
            <a:r>
              <a:rPr lang="en-GB" dirty="0"/>
              <a:t>2.5D and 3D Integration</a:t>
            </a:r>
          </a:p>
          <a:p>
            <a:pPr lvl="1"/>
            <a:r>
              <a:rPr lang="en-GB" dirty="0"/>
              <a:t>Photon Detection Module (PDM) in which SiPMs with TSVs down to 1 mm pitch</a:t>
            </a:r>
          </a:p>
          <a:p>
            <a:pPr lvl="1"/>
            <a:r>
              <a:rPr lang="en-GB" dirty="0"/>
              <a:t>Connected to the readout ASIC on the opposite side of a passive interposer</a:t>
            </a:r>
          </a:p>
        </p:txBody>
      </p:sp>
      <p:sp>
        <p:nvSpPr>
          <p:cNvPr id="9" name="TextBox 19">
            <a:extLst>
              <a:ext uri="{FF2B5EF4-FFF2-40B4-BE49-F238E27FC236}">
                <a16:creationId xmlns:a16="http://schemas.microsoft.com/office/drawing/2014/main" id="{F4E054B1-573E-0E60-81D6-2907F14F251A}"/>
              </a:ext>
            </a:extLst>
          </p:cNvPr>
          <p:cNvSpPr txBox="1"/>
          <p:nvPr/>
        </p:nvSpPr>
        <p:spPr>
          <a:xfrm>
            <a:off x="458924" y="6344371"/>
            <a:ext cx="8061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Hybrid SiPM module being developed for ultimate timing performance in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ToF</a:t>
            </a:r>
            <a:r>
              <a:rPr kumimoji="0" lang="en-US" sz="1800" b="0" i="0" u="none" strike="noStrike" kern="1200" cap="none" spc="0" normalizeH="0" baseline="0" noProof="0" dirty="0">
                <a:ln>
                  <a:noFill/>
                </a:ln>
                <a:solidFill>
                  <a:prstClr val="black"/>
                </a:solidFill>
                <a:effectLst/>
                <a:uLnTx/>
                <a:uFillTx/>
                <a:latin typeface="Calibri"/>
                <a:ea typeface="+mn-ea"/>
                <a:cs typeface="+mn-cs"/>
              </a:rPr>
              <a:t>-PET</a:t>
            </a:r>
          </a:p>
        </p:txBody>
      </p:sp>
      <p:pic>
        <p:nvPicPr>
          <p:cNvPr id="10" name="Picture 7">
            <a:extLst>
              <a:ext uri="{FF2B5EF4-FFF2-40B4-BE49-F238E27FC236}">
                <a16:creationId xmlns:a16="http://schemas.microsoft.com/office/drawing/2014/main" id="{E0CEADDF-5D8C-2713-63A6-B3EADBA3A9DE}"/>
              </a:ext>
            </a:extLst>
          </p:cNvPr>
          <p:cNvPicPr>
            <a:picLocks noChangeAspect="1"/>
          </p:cNvPicPr>
          <p:nvPr/>
        </p:nvPicPr>
        <p:blipFill>
          <a:blip r:embed="rId4"/>
          <a:stretch>
            <a:fillRect/>
          </a:stretch>
        </p:blipFill>
        <p:spPr>
          <a:xfrm>
            <a:off x="454913" y="2439835"/>
            <a:ext cx="7821104" cy="3125853"/>
          </a:xfrm>
          <a:prstGeom prst="rect">
            <a:avLst/>
          </a:prstGeom>
        </p:spPr>
      </p:pic>
      <p:sp>
        <p:nvSpPr>
          <p:cNvPr id="11" name="Rounded Rectangle 13">
            <a:extLst>
              <a:ext uri="{FF2B5EF4-FFF2-40B4-BE49-F238E27FC236}">
                <a16:creationId xmlns:a16="http://schemas.microsoft.com/office/drawing/2014/main" id="{67B70EC7-6765-4287-DD1D-BFA766F92FF9}"/>
              </a:ext>
            </a:extLst>
          </p:cNvPr>
          <p:cNvSpPr/>
          <p:nvPr/>
        </p:nvSpPr>
        <p:spPr>
          <a:xfrm>
            <a:off x="1038644" y="5617497"/>
            <a:ext cx="5355093" cy="506670"/>
          </a:xfrm>
          <a:prstGeom prst="roundRect">
            <a:avLst>
              <a:gd name="adj" fmla="val 27143"/>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5400000" scaled="1"/>
            <a:tileRect/>
          </a:gra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Calibri"/>
                <a:ea typeface="+mn-ea"/>
                <a:cs typeface="+mn-cs"/>
              </a:rPr>
              <a:t>Integrated Photon Detection Module</a:t>
            </a:r>
          </a:p>
        </p:txBody>
      </p:sp>
      <p:pic>
        <p:nvPicPr>
          <p:cNvPr id="18" name="Picture 2" descr="Logo: CERN (EIROforum member) | ESO España">
            <a:extLst>
              <a:ext uri="{FF2B5EF4-FFF2-40B4-BE49-F238E27FC236}">
                <a16:creationId xmlns:a16="http://schemas.microsoft.com/office/drawing/2014/main" id="{384C4B96-010B-95E5-FEBB-A083E7948F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879" y="5483755"/>
            <a:ext cx="791477" cy="774154"/>
          </a:xfrm>
          <a:prstGeom prst="rect">
            <a:avLst/>
          </a:prstGeom>
          <a:noFill/>
          <a:extLst>
            <a:ext uri="{909E8E84-426E-40DD-AFC4-6F175D3DCCD1}">
              <a14:hiddenFill xmlns:a14="http://schemas.microsoft.com/office/drawing/2010/main">
                <a:solidFill>
                  <a:srgbClr val="FFFFFF"/>
                </a:solidFill>
              </a14:hiddenFill>
            </a:ext>
          </a:extLst>
        </p:spPr>
      </p:pic>
      <p:pic>
        <p:nvPicPr>
          <p:cNvPr id="2" name="Imatge 6">
            <a:extLst>
              <a:ext uri="{FF2B5EF4-FFF2-40B4-BE49-F238E27FC236}">
                <a16:creationId xmlns:a16="http://schemas.microsoft.com/office/drawing/2014/main" id="{D9B04958-29A0-3497-78E1-A153BBF3BC75}"/>
              </a:ext>
            </a:extLst>
          </p:cNvPr>
          <p:cNvPicPr>
            <a:picLocks noChangeAspect="1"/>
          </p:cNvPicPr>
          <p:nvPr/>
        </p:nvPicPr>
        <p:blipFill>
          <a:blip r:embed="rId6"/>
          <a:stretch>
            <a:fillRect/>
          </a:stretch>
        </p:blipFill>
        <p:spPr>
          <a:xfrm>
            <a:off x="8088266" y="4321058"/>
            <a:ext cx="1918286" cy="1913211"/>
          </a:xfrm>
          <a:prstGeom prst="rect">
            <a:avLst/>
          </a:prstGeom>
        </p:spPr>
      </p:pic>
      <p:sp>
        <p:nvSpPr>
          <p:cNvPr id="3" name="QuadreDeText 9">
            <a:extLst>
              <a:ext uri="{FF2B5EF4-FFF2-40B4-BE49-F238E27FC236}">
                <a16:creationId xmlns:a16="http://schemas.microsoft.com/office/drawing/2014/main" id="{5196A8C9-667D-2655-5220-BCA36EC7E20D}"/>
              </a:ext>
            </a:extLst>
          </p:cNvPr>
          <p:cNvSpPr txBox="1"/>
          <p:nvPr/>
        </p:nvSpPr>
        <p:spPr>
          <a:xfrm>
            <a:off x="8427367" y="3865746"/>
            <a:ext cx="1240083"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GB" sz="2400" b="1" i="0" u="none" strike="noStrike" cap="none" spc="0" normalizeH="0" baseline="0" dirty="0" err="1">
                <a:ln>
                  <a:noFill/>
                </a:ln>
                <a:solidFill>
                  <a:srgbClr val="5E5E5E"/>
                </a:solidFill>
                <a:effectLst>
                  <a:outerShdw blurRad="38100" dist="38100" dir="2700000" algn="tl">
                    <a:srgbClr val="000000">
                      <a:alpha val="43137"/>
                    </a:srgbClr>
                  </a:outerShdw>
                </a:effectLst>
                <a:uFillTx/>
                <a:latin typeface="+mn-lt"/>
                <a:ea typeface="+mn-ea"/>
                <a:cs typeface="+mn-cs"/>
                <a:sym typeface="Helvetica Neue"/>
              </a:rPr>
              <a:t>FastIC</a:t>
            </a:r>
            <a:r>
              <a:rPr kumimoji="0" lang="en-GB" sz="2400" b="1" i="0" u="none" strike="noStrike" cap="none" spc="0" normalizeH="0" baseline="0" dirty="0">
                <a:ln>
                  <a:noFill/>
                </a:ln>
                <a:solidFill>
                  <a:srgbClr val="5E5E5E"/>
                </a:solidFill>
                <a:effectLst>
                  <a:outerShdw blurRad="38100" dist="38100" dir="2700000" algn="tl">
                    <a:srgbClr val="000000">
                      <a:alpha val="43137"/>
                    </a:srgbClr>
                  </a:outerShdw>
                </a:effectLst>
                <a:uFillTx/>
                <a:latin typeface="+mn-lt"/>
                <a:ea typeface="+mn-ea"/>
                <a:cs typeface="+mn-cs"/>
                <a:sym typeface="Helvetica Neue"/>
              </a:rPr>
              <a:t> 32</a:t>
            </a:r>
          </a:p>
        </p:txBody>
      </p:sp>
      <p:sp>
        <p:nvSpPr>
          <p:cNvPr id="4" name="Marcador de número de diapositiva 5">
            <a:extLst>
              <a:ext uri="{FF2B5EF4-FFF2-40B4-BE49-F238E27FC236}">
                <a16:creationId xmlns:a16="http://schemas.microsoft.com/office/drawing/2014/main" id="{CCC761B3-7B32-F00C-D248-B0109D99F06F}"/>
              </a:ext>
            </a:extLst>
          </p:cNvPr>
          <p:cNvSpPr>
            <a:spLocks noGrp="1"/>
          </p:cNvSpPr>
          <p:nvPr>
            <p:ph type="sldNum" sz="quarter" idx="12"/>
          </p:nvPr>
        </p:nvSpPr>
        <p:spPr>
          <a:xfrm>
            <a:off x="10896533" y="11431"/>
            <a:ext cx="1248139" cy="320849"/>
          </a:xfrm>
        </p:spPr>
        <p:txBody>
          <a:bodyPr/>
          <a:lstStyle/>
          <a:p>
            <a:pPr>
              <a:defRPr/>
            </a:pPr>
            <a:fld id="{1178DAF2-2C4D-4961-ABA0-D37600ACF1D7}" type="slidenum">
              <a:rPr lang="en-GB" smtClean="0"/>
              <a:pPr>
                <a:defRPr/>
              </a:pPr>
              <a:t>52</a:t>
            </a:fld>
            <a:endParaRPr lang="en-GB"/>
          </a:p>
        </p:txBody>
      </p:sp>
    </p:spTree>
    <p:extLst>
      <p:ext uri="{BB962C8B-B14F-4D97-AF65-F5344CB8AC3E}">
        <p14:creationId xmlns:p14="http://schemas.microsoft.com/office/powerpoint/2010/main" val="33190947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5B2A35-D375-4689-8FFE-AC292A397E84}"/>
              </a:ext>
            </a:extLst>
          </p:cNvPr>
          <p:cNvSpPr/>
          <p:nvPr/>
        </p:nvSpPr>
        <p:spPr>
          <a:xfrm>
            <a:off x="5409143" y="2768641"/>
            <a:ext cx="6782857" cy="40893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195" name="Rectangle 2"/>
          <p:cNvSpPr>
            <a:spLocks noGrp="1" noChangeArrowheads="1"/>
          </p:cNvSpPr>
          <p:nvPr>
            <p:ph type="title"/>
          </p:nvPr>
        </p:nvSpPr>
        <p:spPr/>
        <p:txBody>
          <a:bodyPr/>
          <a:lstStyle/>
          <a:p>
            <a:r>
              <a:rPr lang="en-GB" sz="3600" b="1" dirty="0"/>
              <a:t>V. FastIC32: </a:t>
            </a:r>
            <a:r>
              <a:rPr lang="en-GB" sz="3600" b="1" dirty="0" err="1"/>
              <a:t>PETVision</a:t>
            </a:r>
            <a:endParaRPr lang="en-GB" sz="3600" b="1" dirty="0"/>
          </a:p>
        </p:txBody>
      </p:sp>
      <p:sp>
        <p:nvSpPr>
          <p:cNvPr id="2" name="Rectangle 1">
            <a:extLst>
              <a:ext uri="{FF2B5EF4-FFF2-40B4-BE49-F238E27FC236}">
                <a16:creationId xmlns:a16="http://schemas.microsoft.com/office/drawing/2014/main" id="{3E036541-8099-97F8-A24F-AF7C5CB0F09A}"/>
              </a:ext>
            </a:extLst>
          </p:cNvPr>
          <p:cNvSpPr/>
          <p:nvPr/>
        </p:nvSpPr>
        <p:spPr>
          <a:xfrm>
            <a:off x="27021" y="1182622"/>
            <a:ext cx="12197762" cy="1200329"/>
          </a:xfrm>
          <a:prstGeom prst="rect">
            <a:avLst/>
          </a:prstGeo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rPr>
              <a:t>The </a:t>
            </a:r>
            <a:r>
              <a:rPr kumimoji="0" lang="en-US" sz="2400" b="1" i="0" u="none" strike="noStrike" kern="1200" cap="none" spc="0" normalizeH="0" baseline="0" noProof="0" dirty="0" err="1">
                <a:ln>
                  <a:noFill/>
                </a:ln>
                <a:solidFill>
                  <a:srgbClr val="1F497D"/>
                </a:solidFill>
                <a:effectLst/>
                <a:uLnTx/>
                <a:uFillTx/>
                <a:latin typeface="Calibri"/>
                <a:ea typeface="+mn-ea"/>
                <a:cs typeface="+mn-cs"/>
              </a:rPr>
              <a:t>PETVision</a:t>
            </a:r>
            <a:r>
              <a:rPr kumimoji="0" lang="en-US" sz="2400" b="0" i="0" u="none" strike="noStrike" kern="1200" cap="none" spc="0" normalizeH="0" baseline="0" noProof="0" dirty="0">
                <a:ln>
                  <a:noFill/>
                </a:ln>
                <a:solidFill>
                  <a:srgbClr val="1F497D"/>
                </a:solidFill>
                <a:effectLst/>
                <a:uLnTx/>
                <a:uFillTx/>
                <a:latin typeface="Calibri"/>
                <a:ea typeface="+mn-ea"/>
                <a:cs typeface="+mn-cs"/>
              </a:rPr>
              <a:t> Project was approved. Call: </a:t>
            </a:r>
            <a:r>
              <a:rPr kumimoji="0" lang="en-US" sz="2400" b="1" i="0" u="none" strike="noStrike" kern="1200" cap="none" spc="0" normalizeH="0" baseline="0" noProof="0" dirty="0">
                <a:ln>
                  <a:noFill/>
                </a:ln>
                <a:solidFill>
                  <a:srgbClr val="1F497D"/>
                </a:solidFill>
                <a:effectLst/>
                <a:uLnTx/>
                <a:uFillTx/>
                <a:latin typeface="Calibri"/>
                <a:ea typeface="+mn-ea"/>
                <a:cs typeface="+mn-cs"/>
              </a:rPr>
              <a:t>Horizon EIC 2022 Pathfinder-open</a:t>
            </a:r>
            <a:r>
              <a:rPr kumimoji="0" lang="en-US" sz="2400" b="0" i="0" u="none" strike="noStrike" kern="1200" cap="none" spc="0" normalizeH="0" baseline="0" noProof="0" dirty="0">
                <a:ln>
                  <a:noFill/>
                </a:ln>
                <a:solidFill>
                  <a:srgbClr val="1F497D"/>
                </a:solidFill>
                <a:effectLst/>
                <a:uLnTx/>
                <a:uFillTx/>
                <a:latin typeface="Calibri"/>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5-year project starting in September 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solidFill>
                <a:effectLst/>
                <a:uLnTx/>
                <a:uFillTx/>
                <a:latin typeface="Calibri"/>
                <a:ea typeface="+mn-ea"/>
                <a:cs typeface="+mn-cs"/>
              </a:rPr>
              <a:t>The aim of </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PetVision</a:t>
            </a:r>
            <a:r>
              <a:rPr kumimoji="0" lang="en-US" sz="2400" b="0" i="0" u="none" strike="noStrike" kern="1200" cap="none" spc="0" normalizeH="0" baseline="0" noProof="0" dirty="0">
                <a:ln>
                  <a:noFill/>
                </a:ln>
                <a:solidFill>
                  <a:srgbClr val="1F497D"/>
                </a:solidFill>
                <a:effectLst/>
                <a:uLnTx/>
                <a:uFillTx/>
                <a:latin typeface="Calibri"/>
                <a:ea typeface="+mn-ea"/>
                <a:cs typeface="+mn-cs"/>
              </a:rPr>
              <a:t> is to leverage on 3D / 2.5D integration techniques to build a modular </a:t>
            </a:r>
            <a:r>
              <a:rPr kumimoji="0" lang="en-US" sz="2400" b="0" i="0" u="none" strike="noStrike" kern="1200" cap="none" spc="0" normalizeH="0" baseline="0" noProof="0" dirty="0" err="1">
                <a:ln>
                  <a:noFill/>
                </a:ln>
                <a:solidFill>
                  <a:srgbClr val="1F497D"/>
                </a:solidFill>
                <a:effectLst/>
                <a:uLnTx/>
                <a:uFillTx/>
                <a:latin typeface="Calibri"/>
                <a:ea typeface="+mn-ea"/>
                <a:cs typeface="+mn-cs"/>
              </a:rPr>
              <a:t>ToF</a:t>
            </a:r>
            <a:r>
              <a:rPr kumimoji="0" lang="en-US" sz="2400" b="0" i="0" u="none" strike="noStrike" kern="1200" cap="none" spc="0" normalizeH="0" baseline="0" noProof="0" dirty="0">
                <a:ln>
                  <a:noFill/>
                </a:ln>
                <a:solidFill>
                  <a:srgbClr val="1F497D"/>
                </a:solidFill>
                <a:effectLst/>
                <a:uLnTx/>
                <a:uFillTx/>
                <a:latin typeface="Calibri"/>
                <a:ea typeface="+mn-ea"/>
                <a:cs typeface="+mn-cs"/>
              </a:rPr>
              <a:t>-PET scanner, with next-generation performance and affordable cost.</a:t>
            </a:r>
          </a:p>
        </p:txBody>
      </p:sp>
      <p:grpSp>
        <p:nvGrpSpPr>
          <p:cNvPr id="7" name="Group 5">
            <a:extLst>
              <a:ext uri="{FF2B5EF4-FFF2-40B4-BE49-F238E27FC236}">
                <a16:creationId xmlns:a16="http://schemas.microsoft.com/office/drawing/2014/main" id="{DC885477-8811-7B77-714C-4F876435B59F}"/>
              </a:ext>
            </a:extLst>
          </p:cNvPr>
          <p:cNvGrpSpPr/>
          <p:nvPr/>
        </p:nvGrpSpPr>
        <p:grpSpPr>
          <a:xfrm>
            <a:off x="5274618" y="3076039"/>
            <a:ext cx="6782857" cy="2599339"/>
            <a:chOff x="5726682" y="4610100"/>
            <a:chExt cx="12197762" cy="4753655"/>
          </a:xfrm>
        </p:grpSpPr>
        <p:pic>
          <p:nvPicPr>
            <p:cNvPr id="8" name="Picture 7">
              <a:extLst>
                <a:ext uri="{FF2B5EF4-FFF2-40B4-BE49-F238E27FC236}">
                  <a16:creationId xmlns:a16="http://schemas.microsoft.com/office/drawing/2014/main" id="{ACC027AB-2790-AF91-8B1F-8DAAFD8592C6}"/>
                </a:ext>
              </a:extLst>
            </p:cNvPr>
            <p:cNvPicPr>
              <a:picLocks noChangeAspect="1"/>
            </p:cNvPicPr>
            <p:nvPr/>
          </p:nvPicPr>
          <p:blipFill>
            <a:blip r:embed="rId3"/>
            <a:stretch>
              <a:fillRect/>
            </a:stretch>
          </p:blipFill>
          <p:spPr>
            <a:xfrm>
              <a:off x="5726682" y="4610100"/>
              <a:ext cx="12197762" cy="3837135"/>
            </a:xfrm>
            <a:prstGeom prst="rect">
              <a:avLst/>
            </a:prstGeom>
          </p:spPr>
        </p:pic>
        <p:sp>
          <p:nvSpPr>
            <p:cNvPr id="9" name="TextBox 20">
              <a:extLst>
                <a:ext uri="{FF2B5EF4-FFF2-40B4-BE49-F238E27FC236}">
                  <a16:creationId xmlns:a16="http://schemas.microsoft.com/office/drawing/2014/main" id="{ED2A1722-0948-E373-93FF-12CD9B45A0EC}"/>
                </a:ext>
              </a:extLst>
            </p:cNvPr>
            <p:cNvSpPr txBox="1"/>
            <p:nvPr/>
          </p:nvSpPr>
          <p:spPr>
            <a:xfrm>
              <a:off x="5726682" y="8440425"/>
              <a:ext cx="120672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50"/>
                  </a:solidFill>
                  <a:effectLst/>
                  <a:uLnTx/>
                  <a:uFillTx/>
                  <a:latin typeface="Calibri"/>
                  <a:ea typeface="+mn-ea"/>
                  <a:cs typeface="+mn-cs"/>
                </a:rPr>
                <a:t>Simulation of the capability of the proposed planar TOF PET imager</a:t>
              </a:r>
              <a:r>
                <a:rPr kumimoji="0" lang="en-US" sz="1800" b="0" i="0" u="none" strike="noStrike" kern="1200" cap="none" spc="0" normalizeH="0" baseline="0" noProof="0" dirty="0">
                  <a:ln>
                    <a:noFill/>
                  </a:ln>
                  <a:solidFill>
                    <a:prstClr val="black"/>
                  </a:solidFill>
                  <a:effectLst/>
                  <a:uLnTx/>
                  <a:uFillTx/>
                  <a:latin typeface="Calibri"/>
                  <a:ea typeface="+mn-ea"/>
                  <a:cs typeface="+mn-cs"/>
                </a:rPr>
                <a:t>: Reconstructed Image (3mm slices) of an XCAT digital phantom acquired by two 120x60cm</a:t>
              </a:r>
              <a:r>
                <a:rPr kumimoji="0" lang="en-US" sz="1800" b="0" i="0" u="none" strike="noStrike" kern="1200" cap="none" spc="0" normalizeH="0" baseline="30000" noProof="0" dirty="0">
                  <a:ln>
                    <a:noFill/>
                  </a:ln>
                  <a:solidFill>
                    <a:prstClr val="black"/>
                  </a:solidFill>
                  <a:effectLst/>
                  <a:uLnTx/>
                  <a:uFillTx/>
                  <a:latin typeface="Calibri"/>
                  <a:ea typeface="+mn-ea"/>
                  <a:cs typeface="+mn-cs"/>
                </a:rPr>
                <a:t>2</a:t>
              </a:r>
              <a:r>
                <a:rPr kumimoji="0" lang="en-US" sz="1800" b="0" i="0" u="none" strike="noStrike" kern="1200" cap="none" spc="0" normalizeH="0" baseline="0" noProof="0" dirty="0">
                  <a:ln>
                    <a:noFill/>
                  </a:ln>
                  <a:solidFill>
                    <a:prstClr val="black"/>
                  </a:solidFill>
                  <a:effectLst/>
                  <a:uLnTx/>
                  <a:uFillTx/>
                  <a:latin typeface="Calibri"/>
                  <a:ea typeface="+mn-ea"/>
                  <a:cs typeface="+mn-cs"/>
                </a:rPr>
                <a:t> panel detectors (above and below the patient) assuming 100 ps TOF resolution and 10 mm scintillator thickness (A) and with small 4 panel system used to image head (B) and torso (C)</a:t>
              </a:r>
            </a:p>
          </p:txBody>
        </p:sp>
      </p:grpSp>
      <p:graphicFrame>
        <p:nvGraphicFramePr>
          <p:cNvPr id="10" name="Table 9">
            <a:extLst>
              <a:ext uri="{FF2B5EF4-FFF2-40B4-BE49-F238E27FC236}">
                <a16:creationId xmlns:a16="http://schemas.microsoft.com/office/drawing/2014/main" id="{08504EEC-32EB-6F5B-7AB3-E04F27FB5D4C}"/>
              </a:ext>
            </a:extLst>
          </p:cNvPr>
          <p:cNvGraphicFramePr>
            <a:graphicFrameLocks noGrp="1"/>
          </p:cNvGraphicFramePr>
          <p:nvPr/>
        </p:nvGraphicFramePr>
        <p:xfrm>
          <a:off x="110462" y="3828943"/>
          <a:ext cx="5164156" cy="2966720"/>
        </p:xfrm>
        <a:graphic>
          <a:graphicData uri="http://schemas.openxmlformats.org/drawingml/2006/table">
            <a:tbl>
              <a:tblPr firstRow="1" bandRow="1">
                <a:tableStyleId>{5C22544A-7EE6-4342-B048-85BDC9FD1C3A}</a:tableStyleId>
              </a:tblPr>
              <a:tblGrid>
                <a:gridCol w="1582755">
                  <a:extLst>
                    <a:ext uri="{9D8B030D-6E8A-4147-A177-3AD203B41FA5}">
                      <a16:colId xmlns:a16="http://schemas.microsoft.com/office/drawing/2014/main" val="2340797054"/>
                    </a:ext>
                  </a:extLst>
                </a:gridCol>
                <a:gridCol w="2482645">
                  <a:extLst>
                    <a:ext uri="{9D8B030D-6E8A-4147-A177-3AD203B41FA5}">
                      <a16:colId xmlns:a16="http://schemas.microsoft.com/office/drawing/2014/main" val="3723167791"/>
                    </a:ext>
                  </a:extLst>
                </a:gridCol>
                <a:gridCol w="1098756">
                  <a:extLst>
                    <a:ext uri="{9D8B030D-6E8A-4147-A177-3AD203B41FA5}">
                      <a16:colId xmlns:a16="http://schemas.microsoft.com/office/drawing/2014/main" val="3856373608"/>
                    </a:ext>
                  </a:extLst>
                </a:gridCol>
              </a:tblGrid>
              <a:tr h="370840">
                <a:tc>
                  <a:txBody>
                    <a:bodyPr/>
                    <a:lstStyle/>
                    <a:p>
                      <a:r>
                        <a:rPr lang="en-US" sz="1800" dirty="0"/>
                        <a:t>Partner</a:t>
                      </a:r>
                    </a:p>
                  </a:txBody>
                  <a:tcPr/>
                </a:tc>
                <a:tc>
                  <a:txBody>
                    <a:bodyPr/>
                    <a:lstStyle/>
                    <a:p>
                      <a:r>
                        <a:rPr lang="en-US" sz="1800" dirty="0"/>
                        <a:t>PI</a:t>
                      </a:r>
                    </a:p>
                  </a:txBody>
                  <a:tcPr/>
                </a:tc>
                <a:tc>
                  <a:txBody>
                    <a:bodyPr/>
                    <a:lstStyle/>
                    <a:p>
                      <a:r>
                        <a:rPr lang="en-US" sz="1800" dirty="0"/>
                        <a:t>Country</a:t>
                      </a:r>
                    </a:p>
                  </a:txBody>
                  <a:tcPr/>
                </a:tc>
                <a:extLst>
                  <a:ext uri="{0D108BD9-81ED-4DB2-BD59-A6C34878D82A}">
                    <a16:rowId xmlns:a16="http://schemas.microsoft.com/office/drawing/2014/main" val="747136273"/>
                  </a:ext>
                </a:extLst>
              </a:tr>
              <a:tr h="370840">
                <a:tc>
                  <a:txBody>
                    <a:bodyPr/>
                    <a:lstStyle/>
                    <a:p>
                      <a:r>
                        <a:rPr lang="en-US" sz="1800" dirty="0"/>
                        <a:t>JSI</a:t>
                      </a:r>
                    </a:p>
                  </a:txBody>
                  <a:tcPr/>
                </a:tc>
                <a:tc>
                  <a:txBody>
                    <a:bodyPr/>
                    <a:lstStyle/>
                    <a:p>
                      <a:r>
                        <a:rPr lang="en-US" sz="1800" dirty="0" err="1"/>
                        <a:t>Rok</a:t>
                      </a:r>
                      <a:r>
                        <a:rPr lang="en-US" sz="1800" dirty="0"/>
                        <a:t> </a:t>
                      </a:r>
                      <a:r>
                        <a:rPr lang="en-US" sz="1800" dirty="0" err="1"/>
                        <a:t>Pestotnik</a:t>
                      </a:r>
                      <a:endParaRPr lang="en-US" sz="1800" dirty="0"/>
                    </a:p>
                  </a:txBody>
                  <a:tcPr/>
                </a:tc>
                <a:tc>
                  <a:txBody>
                    <a:bodyPr/>
                    <a:lstStyle/>
                    <a:p>
                      <a:r>
                        <a:rPr lang="en-US" sz="1800" dirty="0"/>
                        <a:t>SI</a:t>
                      </a:r>
                    </a:p>
                  </a:txBody>
                  <a:tcPr/>
                </a:tc>
                <a:extLst>
                  <a:ext uri="{0D108BD9-81ED-4DB2-BD59-A6C34878D82A}">
                    <a16:rowId xmlns:a16="http://schemas.microsoft.com/office/drawing/2014/main" val="133206049"/>
                  </a:ext>
                </a:extLst>
              </a:tr>
              <a:tr h="370840">
                <a:tc>
                  <a:txBody>
                    <a:bodyPr/>
                    <a:lstStyle/>
                    <a:p>
                      <a:r>
                        <a:rPr lang="en-US" sz="1800" dirty="0"/>
                        <a:t>FBK</a:t>
                      </a:r>
                    </a:p>
                  </a:txBody>
                  <a:tcPr/>
                </a:tc>
                <a:tc>
                  <a:txBody>
                    <a:bodyPr/>
                    <a:lstStyle/>
                    <a:p>
                      <a:r>
                        <a:rPr lang="en-US" sz="1800" dirty="0"/>
                        <a:t>Alberto Gola</a:t>
                      </a:r>
                    </a:p>
                  </a:txBody>
                  <a:tcPr/>
                </a:tc>
                <a:tc>
                  <a:txBody>
                    <a:bodyPr/>
                    <a:lstStyle/>
                    <a:p>
                      <a:r>
                        <a:rPr lang="en-US" sz="1800" dirty="0"/>
                        <a:t>IT</a:t>
                      </a:r>
                    </a:p>
                  </a:txBody>
                  <a:tcPr/>
                </a:tc>
                <a:extLst>
                  <a:ext uri="{0D108BD9-81ED-4DB2-BD59-A6C34878D82A}">
                    <a16:rowId xmlns:a16="http://schemas.microsoft.com/office/drawing/2014/main" val="1252270833"/>
                  </a:ext>
                </a:extLst>
              </a:tr>
              <a:tr h="370840">
                <a:tc>
                  <a:txBody>
                    <a:bodyPr/>
                    <a:lstStyle/>
                    <a:p>
                      <a:r>
                        <a:rPr lang="en-US" sz="1800" dirty="0"/>
                        <a:t>ICCUB</a:t>
                      </a:r>
                    </a:p>
                  </a:txBody>
                  <a:tcPr/>
                </a:tc>
                <a:tc>
                  <a:txBody>
                    <a:bodyPr/>
                    <a:lstStyle/>
                    <a:p>
                      <a:r>
                        <a:rPr lang="en-US" sz="1800" dirty="0"/>
                        <a:t>David </a:t>
                      </a:r>
                      <a:r>
                        <a:rPr lang="en-US" sz="1800" dirty="0" err="1"/>
                        <a:t>Gascon</a:t>
                      </a:r>
                      <a:endParaRPr lang="en-US" sz="1800" dirty="0"/>
                    </a:p>
                  </a:txBody>
                  <a:tcPr/>
                </a:tc>
                <a:tc>
                  <a:txBody>
                    <a:bodyPr/>
                    <a:lstStyle/>
                    <a:p>
                      <a:r>
                        <a:rPr lang="en-US" sz="1800" dirty="0"/>
                        <a:t>ES</a:t>
                      </a:r>
                    </a:p>
                  </a:txBody>
                  <a:tcPr/>
                </a:tc>
                <a:extLst>
                  <a:ext uri="{0D108BD9-81ED-4DB2-BD59-A6C34878D82A}">
                    <a16:rowId xmlns:a16="http://schemas.microsoft.com/office/drawing/2014/main" val="220082467"/>
                  </a:ext>
                </a:extLst>
              </a:tr>
              <a:tr h="370840">
                <a:tc>
                  <a:txBody>
                    <a:bodyPr/>
                    <a:lstStyle/>
                    <a:p>
                      <a:r>
                        <a:rPr lang="en-US" sz="1800" dirty="0" err="1"/>
                        <a:t>Oncovision</a:t>
                      </a:r>
                      <a:endParaRPr lang="en-US" sz="1800" dirty="0"/>
                    </a:p>
                  </a:txBody>
                  <a:tcPr/>
                </a:tc>
                <a:tc>
                  <a:txBody>
                    <a:bodyPr/>
                    <a:lstStyle/>
                    <a:p>
                      <a:r>
                        <a:rPr lang="en-US" sz="1800" dirty="0"/>
                        <a:t>Jorge Alamo</a:t>
                      </a:r>
                    </a:p>
                  </a:txBody>
                  <a:tcPr/>
                </a:tc>
                <a:tc>
                  <a:txBody>
                    <a:bodyPr/>
                    <a:lstStyle/>
                    <a:p>
                      <a:r>
                        <a:rPr lang="en-US" sz="1800" dirty="0"/>
                        <a:t>ES</a:t>
                      </a:r>
                    </a:p>
                  </a:txBody>
                  <a:tcPr/>
                </a:tc>
                <a:extLst>
                  <a:ext uri="{0D108BD9-81ED-4DB2-BD59-A6C34878D82A}">
                    <a16:rowId xmlns:a16="http://schemas.microsoft.com/office/drawing/2014/main" val="992592731"/>
                  </a:ext>
                </a:extLst>
              </a:tr>
              <a:tr h="370840">
                <a:tc>
                  <a:txBody>
                    <a:bodyPr/>
                    <a:lstStyle/>
                    <a:p>
                      <a:r>
                        <a:rPr lang="en-US" sz="1800" dirty="0"/>
                        <a:t>CSIC</a:t>
                      </a:r>
                    </a:p>
                  </a:txBody>
                  <a:tcPr/>
                </a:tc>
                <a:tc>
                  <a:txBody>
                    <a:bodyPr/>
                    <a:lstStyle/>
                    <a:p>
                      <a:r>
                        <a:rPr lang="en-US" sz="1800" dirty="0"/>
                        <a:t>Jose Maria</a:t>
                      </a:r>
                      <a:r>
                        <a:rPr lang="en-US" sz="1800" baseline="0" dirty="0"/>
                        <a:t> </a:t>
                      </a:r>
                      <a:r>
                        <a:rPr lang="en-US" sz="1800" baseline="0" dirty="0" err="1"/>
                        <a:t>Bennloch</a:t>
                      </a:r>
                      <a:endParaRPr lang="en-US" sz="1800" dirty="0"/>
                    </a:p>
                  </a:txBody>
                  <a:tcPr/>
                </a:tc>
                <a:tc>
                  <a:txBody>
                    <a:bodyPr/>
                    <a:lstStyle/>
                    <a:p>
                      <a:r>
                        <a:rPr lang="en-US" sz="1800" dirty="0"/>
                        <a:t>ES</a:t>
                      </a:r>
                    </a:p>
                  </a:txBody>
                  <a:tcPr/>
                </a:tc>
                <a:extLst>
                  <a:ext uri="{0D108BD9-81ED-4DB2-BD59-A6C34878D82A}">
                    <a16:rowId xmlns:a16="http://schemas.microsoft.com/office/drawing/2014/main" val="1957624484"/>
                  </a:ext>
                </a:extLst>
              </a:tr>
              <a:tr h="370840">
                <a:tc>
                  <a:txBody>
                    <a:bodyPr/>
                    <a:lstStyle/>
                    <a:p>
                      <a:r>
                        <a:rPr lang="en-US" sz="1800" dirty="0"/>
                        <a:t>TUM-MED</a:t>
                      </a:r>
                    </a:p>
                  </a:txBody>
                  <a:tcPr/>
                </a:tc>
                <a:tc>
                  <a:txBody>
                    <a:bodyPr/>
                    <a:lstStyle/>
                    <a:p>
                      <a:r>
                        <a:rPr lang="en-US" sz="1800" dirty="0"/>
                        <a:t>Wolfgang Weber</a:t>
                      </a:r>
                    </a:p>
                  </a:txBody>
                  <a:tcPr/>
                </a:tc>
                <a:tc>
                  <a:txBody>
                    <a:bodyPr/>
                    <a:lstStyle/>
                    <a:p>
                      <a:r>
                        <a:rPr lang="en-US" sz="1800" dirty="0"/>
                        <a:t>DE</a:t>
                      </a:r>
                    </a:p>
                  </a:txBody>
                  <a:tcPr/>
                </a:tc>
                <a:extLst>
                  <a:ext uri="{0D108BD9-81ED-4DB2-BD59-A6C34878D82A}">
                    <a16:rowId xmlns:a16="http://schemas.microsoft.com/office/drawing/2014/main" val="791824937"/>
                  </a:ext>
                </a:extLst>
              </a:tr>
              <a:tr h="370840">
                <a:tc>
                  <a:txBody>
                    <a:bodyPr/>
                    <a:lstStyle/>
                    <a:p>
                      <a:r>
                        <a:rPr lang="en-US" sz="1800" dirty="0">
                          <a:solidFill>
                            <a:srgbClr val="00B050"/>
                          </a:solidFill>
                        </a:rPr>
                        <a:t>MGH</a:t>
                      </a:r>
                    </a:p>
                  </a:txBody>
                  <a:tcPr/>
                </a:tc>
                <a:tc>
                  <a:txBody>
                    <a:bodyPr/>
                    <a:lstStyle/>
                    <a:p>
                      <a:r>
                        <a:rPr lang="en-US" sz="1800" dirty="0">
                          <a:solidFill>
                            <a:srgbClr val="00B050"/>
                          </a:solidFill>
                        </a:rPr>
                        <a:t>Georges El </a:t>
                      </a:r>
                      <a:r>
                        <a:rPr lang="en-US" sz="1800" dirty="0" err="1">
                          <a:solidFill>
                            <a:srgbClr val="00B050"/>
                          </a:solidFill>
                        </a:rPr>
                        <a:t>Fakhri</a:t>
                      </a:r>
                      <a:endParaRPr lang="en-US" sz="1800" dirty="0">
                        <a:solidFill>
                          <a:srgbClr val="00B050"/>
                        </a:solidFill>
                      </a:endParaRPr>
                    </a:p>
                  </a:txBody>
                  <a:tcPr/>
                </a:tc>
                <a:tc>
                  <a:txBody>
                    <a:bodyPr/>
                    <a:lstStyle/>
                    <a:p>
                      <a:r>
                        <a:rPr lang="en-US" sz="1800" dirty="0">
                          <a:solidFill>
                            <a:srgbClr val="00B050"/>
                          </a:solidFill>
                        </a:rPr>
                        <a:t>USA</a:t>
                      </a:r>
                    </a:p>
                  </a:txBody>
                  <a:tcPr/>
                </a:tc>
                <a:extLst>
                  <a:ext uri="{0D108BD9-81ED-4DB2-BD59-A6C34878D82A}">
                    <a16:rowId xmlns:a16="http://schemas.microsoft.com/office/drawing/2014/main" val="1037007968"/>
                  </a:ext>
                </a:extLst>
              </a:tr>
            </a:tbl>
          </a:graphicData>
        </a:graphic>
      </p:graphicFrame>
      <p:pic>
        <p:nvPicPr>
          <p:cNvPr id="11" name="Picture 21">
            <a:extLst>
              <a:ext uri="{FF2B5EF4-FFF2-40B4-BE49-F238E27FC236}">
                <a16:creationId xmlns:a16="http://schemas.microsoft.com/office/drawing/2014/main" id="{C4708FB5-DB61-9649-C564-1535EE673C20}"/>
              </a:ext>
            </a:extLst>
          </p:cNvPr>
          <p:cNvPicPr>
            <a:picLocks noChangeAspect="1"/>
          </p:cNvPicPr>
          <p:nvPr/>
        </p:nvPicPr>
        <p:blipFill rotWithShape="1">
          <a:blip r:embed="rId4"/>
          <a:srcRect l="29078"/>
          <a:stretch/>
        </p:blipFill>
        <p:spPr>
          <a:xfrm>
            <a:off x="454913" y="2768641"/>
            <a:ext cx="2895326" cy="1000681"/>
          </a:xfrm>
          <a:prstGeom prst="rect">
            <a:avLst/>
          </a:prstGeom>
        </p:spPr>
      </p:pic>
      <p:sp>
        <p:nvSpPr>
          <p:cNvPr id="3" name="Marcador de número de diapositiva 5">
            <a:extLst>
              <a:ext uri="{FF2B5EF4-FFF2-40B4-BE49-F238E27FC236}">
                <a16:creationId xmlns:a16="http://schemas.microsoft.com/office/drawing/2014/main" id="{8F7FFBED-43B6-4401-A3DB-CF59D1C3F90F}"/>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53</a:t>
            </a:fld>
            <a:endParaRPr lang="en-GB"/>
          </a:p>
        </p:txBody>
      </p:sp>
    </p:spTree>
    <p:extLst>
      <p:ext uri="{BB962C8B-B14F-4D97-AF65-F5344CB8AC3E}">
        <p14:creationId xmlns:p14="http://schemas.microsoft.com/office/powerpoint/2010/main" val="2082676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88" y="250476"/>
            <a:ext cx="10140383" cy="423862"/>
          </a:xfrm>
        </p:spPr>
        <p:txBody>
          <a:bodyPr/>
          <a:lstStyle/>
          <a:p>
            <a:r>
              <a:rPr lang="en-GB" sz="3200" b="1" dirty="0"/>
              <a:t>V. FastIC32: Effect of interconnects (inductance)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212" y="3185592"/>
            <a:ext cx="4896544" cy="36724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76" y="3185592"/>
            <a:ext cx="4896544" cy="3672408"/>
          </a:xfrm>
          <a:prstGeom prst="rect">
            <a:avLst/>
          </a:prstGeom>
        </p:spPr>
      </p:pic>
      <p:pic>
        <p:nvPicPr>
          <p:cNvPr id="10" name="Picture 9">
            <a:extLst>
              <a:ext uri="{FF2B5EF4-FFF2-40B4-BE49-F238E27FC236}">
                <a16:creationId xmlns:a16="http://schemas.microsoft.com/office/drawing/2014/main" id="{B55EA7FB-969C-4C80-813D-4950DBD4D8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0627"/>
          <a:stretch/>
        </p:blipFill>
        <p:spPr>
          <a:xfrm>
            <a:off x="1598364" y="1790796"/>
            <a:ext cx="4833674" cy="1350173"/>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5614864" y="1682205"/>
                <a:ext cx="547650" cy="40831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buNone/>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rPr>
                          </m:ctrlPr>
                        </m:fPr>
                        <m:num>
                          <m:r>
                            <a:rPr lang="en-GB" sz="1200">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m:rPr>
                                  <m:sty m:val="p"/>
                                </m:rPr>
                                <a:rPr lang="en-US" sz="1200">
                                  <a:latin typeface="Cambria Math" panose="02040503050406030204" pitchFamily="18" charset="0"/>
                                  <a:ea typeface="Cambria Math" panose="02040503050406030204" pitchFamily="18" charset="0"/>
                                </a:rPr>
                                <m:t>i</m:t>
                              </m:r>
                            </m:e>
                            <m:sub>
                              <m:r>
                                <m:rPr>
                                  <m:sty m:val="p"/>
                                </m:rPr>
                                <a:rPr lang="en-US" sz="1200">
                                  <a:latin typeface="Cambria Math" panose="02040503050406030204" pitchFamily="18" charset="0"/>
                                  <a:ea typeface="Cambria Math" panose="02040503050406030204" pitchFamily="18" charset="0"/>
                                </a:rPr>
                                <m:t>out</m:t>
                              </m:r>
                            </m:sub>
                          </m:sSub>
                        </m:num>
                        <m:den>
                          <m:r>
                            <a:rPr lang="en-GB" sz="1200">
                              <a:latin typeface="Cambria Math" panose="02040503050406030204" pitchFamily="18" charset="0"/>
                              <a:ea typeface="Cambria Math" panose="02040503050406030204" pitchFamily="18" charset="0"/>
                            </a:rPr>
                            <m:t>𝜕</m:t>
                          </m:r>
                          <m:r>
                            <m:rPr>
                              <m:sty m:val="p"/>
                            </m:rPr>
                            <a:rPr lang="en-US" sz="1200">
                              <a:latin typeface="Cambria Math" panose="02040503050406030204" pitchFamily="18" charset="0"/>
                              <a:ea typeface="Cambria Math" panose="02040503050406030204" pitchFamily="18" charset="0"/>
                            </a:rPr>
                            <m:t>t</m:t>
                          </m:r>
                        </m:den>
                      </m:f>
                    </m:oMath>
                  </m:oMathPara>
                </a14:m>
                <a:endParaRPr lang="en-GB" sz="1200" dirty="0"/>
              </a:p>
            </p:txBody>
          </p:sp>
        </mc:Choice>
        <mc:Fallback xmlns="">
          <p:sp>
            <p:nvSpPr>
              <p:cNvPr id="13" name="Rectangle 12"/>
              <p:cNvSpPr>
                <a:spLocks noRot="1" noChangeAspect="1" noMove="1" noResize="1" noEditPoints="1" noAdjustHandles="1" noChangeArrowheads="1" noChangeShapeType="1" noTextEdit="1"/>
              </p:cNvSpPr>
              <p:nvPr/>
            </p:nvSpPr>
            <p:spPr>
              <a:xfrm>
                <a:off x="5614864" y="1682205"/>
                <a:ext cx="547650" cy="408317"/>
              </a:xfrm>
              <a:prstGeom prst="rect">
                <a:avLst/>
              </a:prstGeom>
              <a:blipFill>
                <a:blip r:embed="rId6"/>
                <a:stretch>
                  <a:fillRect b="-14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660549" y="3620499"/>
                <a:ext cx="547649" cy="40831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buNone/>
                </a:pPr>
                <a14:m>
                  <m:oMathPara xmlns:m="http://schemas.openxmlformats.org/officeDocument/2006/math">
                    <m:oMathParaPr>
                      <m:jc m:val="centerGroup"/>
                    </m:oMathParaPr>
                    <m:oMath xmlns:m="http://schemas.openxmlformats.org/officeDocument/2006/math">
                      <m:f>
                        <m:fPr>
                          <m:ctrlPr>
                            <a:rPr lang="en-GB" sz="1200" i="1">
                              <a:latin typeface="Cambria Math" panose="02040503050406030204" pitchFamily="18" charset="0"/>
                            </a:rPr>
                          </m:ctrlPr>
                        </m:fPr>
                        <m:num>
                          <m:r>
                            <a:rPr lang="en-GB" sz="1200">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m:rPr>
                                  <m:sty m:val="p"/>
                                </m:rPr>
                                <a:rPr lang="en-US" sz="1200">
                                  <a:latin typeface="Cambria Math" panose="02040503050406030204" pitchFamily="18" charset="0"/>
                                  <a:ea typeface="Cambria Math" panose="02040503050406030204" pitchFamily="18" charset="0"/>
                                </a:rPr>
                                <m:t>i</m:t>
                              </m:r>
                            </m:e>
                            <m:sub>
                              <m:r>
                                <m:rPr>
                                  <m:sty m:val="p"/>
                                </m:rPr>
                                <a:rPr lang="en-US" sz="1200">
                                  <a:latin typeface="Cambria Math" panose="02040503050406030204" pitchFamily="18" charset="0"/>
                                  <a:ea typeface="Cambria Math" panose="02040503050406030204" pitchFamily="18" charset="0"/>
                                </a:rPr>
                                <m:t>out</m:t>
                              </m:r>
                            </m:sub>
                          </m:sSub>
                        </m:num>
                        <m:den>
                          <m:r>
                            <a:rPr lang="en-GB" sz="1200">
                              <a:latin typeface="Cambria Math" panose="02040503050406030204" pitchFamily="18" charset="0"/>
                              <a:ea typeface="Cambria Math" panose="02040503050406030204" pitchFamily="18" charset="0"/>
                            </a:rPr>
                            <m:t>𝜕</m:t>
                          </m:r>
                          <m:r>
                            <m:rPr>
                              <m:sty m:val="p"/>
                            </m:rPr>
                            <a:rPr lang="en-US" sz="1200">
                              <a:latin typeface="Cambria Math" panose="02040503050406030204" pitchFamily="18" charset="0"/>
                              <a:ea typeface="Cambria Math" panose="02040503050406030204" pitchFamily="18" charset="0"/>
                            </a:rPr>
                            <m:t>t</m:t>
                          </m:r>
                        </m:den>
                      </m:f>
                    </m:oMath>
                  </m:oMathPara>
                </a14:m>
                <a:endParaRPr lang="en-GB" sz="1200" dirty="0"/>
              </a:p>
            </p:txBody>
          </p:sp>
        </mc:Choice>
        <mc:Fallback xmlns="">
          <p:sp>
            <p:nvSpPr>
              <p:cNvPr id="15" name="Rectangle 14"/>
              <p:cNvSpPr>
                <a:spLocks noRot="1" noChangeAspect="1" noMove="1" noResize="1" noEditPoints="1" noAdjustHandles="1" noChangeArrowheads="1" noChangeShapeType="1" noTextEdit="1"/>
              </p:cNvSpPr>
              <p:nvPr/>
            </p:nvSpPr>
            <p:spPr>
              <a:xfrm>
                <a:off x="6660549" y="3620499"/>
                <a:ext cx="547649" cy="408317"/>
              </a:xfrm>
              <a:prstGeom prst="rect">
                <a:avLst/>
              </a:prstGeom>
              <a:blipFill>
                <a:blip r:embed="rId7"/>
                <a:stretch>
                  <a:fillRect b="-1408"/>
                </a:stretch>
              </a:blipFill>
            </p:spPr>
            <p:txBody>
              <a:bodyPr/>
              <a:lstStyle/>
              <a:p>
                <a:r>
                  <a:rPr lang="en-GB">
                    <a:noFill/>
                  </a:rPr>
                  <a:t> </a:t>
                </a:r>
              </a:p>
            </p:txBody>
          </p:sp>
        </mc:Fallback>
      </mc:AlternateContent>
      <p:graphicFrame>
        <p:nvGraphicFramePr>
          <p:cNvPr id="16" name="Table 15">
            <a:extLst>
              <a:ext uri="{FF2B5EF4-FFF2-40B4-BE49-F238E27FC236}">
                <a16:creationId xmlns:a16="http://schemas.microsoft.com/office/drawing/2014/main" id="{663599A0-76DC-4538-B8C1-1D3C3D396751}"/>
              </a:ext>
            </a:extLst>
          </p:cNvPr>
          <p:cNvGraphicFramePr>
            <a:graphicFrameLocks noGrp="1"/>
          </p:cNvGraphicFramePr>
          <p:nvPr/>
        </p:nvGraphicFramePr>
        <p:xfrm>
          <a:off x="6952270" y="1905772"/>
          <a:ext cx="3456384" cy="633670"/>
        </p:xfrm>
        <a:graphic>
          <a:graphicData uri="http://schemas.openxmlformats.org/drawingml/2006/table">
            <a:tbl>
              <a:tblPr>
                <a:tableStyleId>{69CF1AB2-1976-4502-BF36-3FF5EA218861}</a:tableStyleId>
              </a:tblPr>
              <a:tblGrid>
                <a:gridCol w="864096">
                  <a:extLst>
                    <a:ext uri="{9D8B030D-6E8A-4147-A177-3AD203B41FA5}">
                      <a16:colId xmlns:a16="http://schemas.microsoft.com/office/drawing/2014/main" val="2259387766"/>
                    </a:ext>
                  </a:extLst>
                </a:gridCol>
                <a:gridCol w="792088">
                  <a:extLst>
                    <a:ext uri="{9D8B030D-6E8A-4147-A177-3AD203B41FA5}">
                      <a16:colId xmlns:a16="http://schemas.microsoft.com/office/drawing/2014/main" val="2516917189"/>
                    </a:ext>
                  </a:extLst>
                </a:gridCol>
                <a:gridCol w="936104">
                  <a:extLst>
                    <a:ext uri="{9D8B030D-6E8A-4147-A177-3AD203B41FA5}">
                      <a16:colId xmlns:a16="http://schemas.microsoft.com/office/drawing/2014/main" val="4173849606"/>
                    </a:ext>
                  </a:extLst>
                </a:gridCol>
                <a:gridCol w="864096">
                  <a:extLst>
                    <a:ext uri="{9D8B030D-6E8A-4147-A177-3AD203B41FA5}">
                      <a16:colId xmlns:a16="http://schemas.microsoft.com/office/drawing/2014/main" val="733352676"/>
                    </a:ext>
                  </a:extLst>
                </a:gridCol>
              </a:tblGrid>
              <a:tr h="316835">
                <a:tc>
                  <a:txBody>
                    <a:bodyPr/>
                    <a:lstStyle/>
                    <a:p>
                      <a:pPr algn="ctr" fontAlgn="b"/>
                      <a:r>
                        <a:rPr lang="en-GB" sz="1100" u="none" strike="noStrike" dirty="0">
                          <a:effectLst/>
                        </a:rPr>
                        <a:t>5 </a:t>
                      </a:r>
                      <a:r>
                        <a:rPr lang="en-GB" sz="1100" u="none" strike="noStrike" dirty="0" err="1">
                          <a:effectLst/>
                        </a:rPr>
                        <a:t>nH</a:t>
                      </a:r>
                      <a:r>
                        <a:rPr lang="en-GB" sz="1100" u="none" strike="noStrike" dirty="0">
                          <a:effectLst/>
                        </a:rPr>
                        <a:t> / 10 pF</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5 </a:t>
                      </a:r>
                      <a:r>
                        <a:rPr lang="en-GB" sz="1100" u="none" strike="noStrike" dirty="0" err="1">
                          <a:effectLst/>
                        </a:rPr>
                        <a:t>nH</a:t>
                      </a:r>
                      <a:r>
                        <a:rPr lang="en-GB" sz="1100" u="none" strike="noStrike" dirty="0">
                          <a:effectLst/>
                        </a:rPr>
                        <a:t> / 1 </a:t>
                      </a:r>
                      <a:r>
                        <a:rPr lang="en-GB" sz="1100" u="none" strike="noStrike" dirty="0" err="1">
                          <a:effectLst/>
                        </a:rPr>
                        <a:t>nF</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25 </a:t>
                      </a:r>
                      <a:r>
                        <a:rPr lang="en-GB" sz="1100" u="none" strike="noStrike" dirty="0" err="1">
                          <a:effectLst/>
                        </a:rPr>
                        <a:t>nH</a:t>
                      </a:r>
                      <a:r>
                        <a:rPr lang="en-GB" sz="1100" u="none" strike="noStrike" dirty="0">
                          <a:effectLst/>
                        </a:rPr>
                        <a:t> / 10 pF</a:t>
                      </a:r>
                      <a:endParaRPr lang="en-GB"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100" u="none" strike="noStrike" dirty="0">
                          <a:effectLst/>
                        </a:rPr>
                        <a:t>25 </a:t>
                      </a:r>
                      <a:r>
                        <a:rPr lang="en-GB" sz="1100" u="none" strike="noStrike" dirty="0" err="1">
                          <a:effectLst/>
                        </a:rPr>
                        <a:t>nH</a:t>
                      </a:r>
                      <a:r>
                        <a:rPr lang="en-GB" sz="1100" u="none" strike="noStrike" dirty="0">
                          <a:effectLst/>
                        </a:rPr>
                        <a:t> / 1 </a:t>
                      </a:r>
                      <a:r>
                        <a:rPr lang="en-GB" sz="1100" u="none" strike="noStrike" dirty="0" err="1">
                          <a:effectLst/>
                        </a:rPr>
                        <a:t>nF</a:t>
                      </a:r>
                      <a:endParaRPr lang="en-GB"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04938025"/>
                  </a:ext>
                </a:extLst>
              </a:tr>
              <a:tr h="316835">
                <a:tc>
                  <a:txBody>
                    <a:bodyPr/>
                    <a:lstStyle/>
                    <a:p>
                      <a:pPr algn="r" fontAlgn="b"/>
                      <a:r>
                        <a:rPr lang="en-GB" sz="1100" u="none" strike="noStrike" dirty="0">
                          <a:effectLst/>
                        </a:rPr>
                        <a:t>1.3 GHz</a:t>
                      </a:r>
                      <a:endParaRPr lang="en-GB"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GB" sz="1100" u="none" strike="noStrike" dirty="0">
                          <a:effectLst/>
                        </a:rPr>
                        <a:t>270 MHz</a:t>
                      </a:r>
                      <a:endParaRPr lang="en-GB"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GB" sz="1100" u="none" strike="noStrike" dirty="0">
                          <a:effectLst/>
                        </a:rPr>
                        <a:t>560 MHz</a:t>
                      </a:r>
                      <a:endParaRPr lang="en-GB"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r" fontAlgn="b"/>
                      <a:r>
                        <a:rPr lang="en-GB" sz="1100" u="none" strike="noStrike" dirty="0">
                          <a:effectLst/>
                        </a:rPr>
                        <a:t>81 MHz</a:t>
                      </a:r>
                      <a:endParaRPr lang="en-GB"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317449294"/>
                  </a:ext>
                </a:extLst>
              </a:tr>
            </a:tbl>
          </a:graphicData>
        </a:graphic>
      </p:graphicFrame>
      <p:sp>
        <p:nvSpPr>
          <p:cNvPr id="17" name="Content Placeholder 2">
            <a:extLst>
              <a:ext uri="{FF2B5EF4-FFF2-40B4-BE49-F238E27FC236}">
                <a16:creationId xmlns:a16="http://schemas.microsoft.com/office/drawing/2014/main" id="{8069AC1E-E067-4976-BFFE-9F125DADF13C}"/>
              </a:ext>
            </a:extLst>
          </p:cNvPr>
          <p:cNvSpPr>
            <a:spLocks noGrp="1"/>
          </p:cNvSpPr>
          <p:nvPr>
            <p:ph idx="1"/>
          </p:nvPr>
        </p:nvSpPr>
        <p:spPr>
          <a:xfrm>
            <a:off x="6670886" y="1073261"/>
            <a:ext cx="3922750" cy="531557"/>
          </a:xfrm>
        </p:spPr>
        <p:txBody>
          <a:bodyPr/>
          <a:lstStyle/>
          <a:p>
            <a:pPr marL="0" indent="0">
              <a:buNone/>
            </a:pPr>
            <a:r>
              <a:rPr lang="en-GB" sz="1400" dirty="0"/>
              <a:t>Optimum bandwidth for connecting inductances 5 </a:t>
            </a:r>
            <a:r>
              <a:rPr lang="en-GB" sz="1400" dirty="0" err="1"/>
              <a:t>nH</a:t>
            </a:r>
            <a:r>
              <a:rPr lang="en-GB" sz="1400" dirty="0"/>
              <a:t> – 25 </a:t>
            </a:r>
            <a:r>
              <a:rPr lang="en-GB" sz="1400" dirty="0" err="1"/>
              <a:t>nH</a:t>
            </a:r>
            <a:r>
              <a:rPr lang="en-GB" sz="1400" dirty="0"/>
              <a:t> and </a:t>
            </a:r>
            <a:r>
              <a:rPr lang="en-GB" sz="1400" dirty="0" err="1"/>
              <a:t>Cdet</a:t>
            </a:r>
            <a:r>
              <a:rPr lang="en-GB" sz="1400" dirty="0"/>
              <a:t> = 10 pF – 1 </a:t>
            </a:r>
            <a:r>
              <a:rPr lang="en-GB" sz="1400" dirty="0" err="1"/>
              <a:t>nF</a:t>
            </a:r>
            <a:endParaRPr lang="en-GB" sz="1400" dirty="0"/>
          </a:p>
          <a:p>
            <a:pPr lvl="1"/>
            <a:endParaRPr lang="en-GB" dirty="0"/>
          </a:p>
        </p:txBody>
      </p:sp>
      <p:sp>
        <p:nvSpPr>
          <p:cNvPr id="19" name="Rectangle 18"/>
          <p:cNvSpPr/>
          <p:nvPr/>
        </p:nvSpPr>
        <p:spPr>
          <a:xfrm>
            <a:off x="2639616" y="3185592"/>
            <a:ext cx="2520280" cy="315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Arrow Connector 20"/>
          <p:cNvCxnSpPr>
            <a:stCxn id="19" idx="3"/>
          </p:cNvCxnSpPr>
          <p:nvPr/>
        </p:nvCxnSpPr>
        <p:spPr>
          <a:xfrm>
            <a:off x="5159896" y="3343300"/>
            <a:ext cx="1125860" cy="857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874974" y="1638784"/>
            <a:ext cx="965329" cy="258532"/>
          </a:xfrm>
          <a:prstGeom prst="rect">
            <a:avLst/>
          </a:prstGeom>
          <a:noFill/>
        </p:spPr>
        <p:txBody>
          <a:bodyPr wrap="none" rtlCol="0">
            <a:spAutoFit/>
          </a:bodyPr>
          <a:lstStyle/>
          <a:p>
            <a:pPr>
              <a:buNone/>
            </a:pPr>
            <a:r>
              <a:rPr lang="en-US" sz="1200" dirty="0" err="1"/>
              <a:t>Lwb</a:t>
            </a:r>
            <a:r>
              <a:rPr lang="en-US" sz="1200" dirty="0"/>
              <a:t> / </a:t>
            </a:r>
            <a:r>
              <a:rPr lang="en-US" sz="1200" dirty="0" err="1"/>
              <a:t>Cdet</a:t>
            </a:r>
            <a:endParaRPr lang="en-GB" sz="1200" dirty="0"/>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0109F43-18C3-4442-ABC8-D72BECEC109B}"/>
                  </a:ext>
                </a:extLst>
              </p:cNvPr>
              <p:cNvSpPr txBox="1"/>
              <p:nvPr/>
            </p:nvSpPr>
            <p:spPr>
              <a:xfrm>
                <a:off x="7081790" y="5277652"/>
                <a:ext cx="3700015" cy="497893"/>
              </a:xfrm>
              <a:prstGeom prst="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buNone/>
                </a:pPr>
                <a14:m>
                  <m:oMathPara xmlns:m="http://schemas.openxmlformats.org/officeDocument/2006/math">
                    <m:oMathParaPr>
                      <m:jc m:val="centerGroup"/>
                    </m:oMathParaPr>
                    <m:oMath xmlns:m="http://schemas.openxmlformats.org/officeDocument/2006/math">
                      <m:r>
                        <a:rPr lang="en-US" sz="1600" b="0" i="1">
                          <a:solidFill>
                            <a:schemeClr val="tx1"/>
                          </a:solidFill>
                          <a:latin typeface="Cambria Math" panose="02040503050406030204" pitchFamily="18" charset="0"/>
                        </a:rPr>
                        <m:t>𝑆𝑅</m:t>
                      </m:r>
                      <m:r>
                        <a:rPr lang="en-US" sz="1600" b="0" i="1">
                          <a:solidFill>
                            <a:schemeClr val="tx1"/>
                          </a:solidFill>
                          <a:latin typeface="Cambria Math" panose="02040503050406030204" pitchFamily="18" charset="0"/>
                        </a:rPr>
                        <m:t>=</m:t>
                      </m:r>
                      <m:f>
                        <m:fPr>
                          <m:ctrlPr>
                            <a:rPr lang="en-GB" sz="1600" b="0" i="1">
                              <a:solidFill>
                                <a:schemeClr val="tx1"/>
                              </a:solidFill>
                              <a:latin typeface="Cambria Math" panose="02040503050406030204" pitchFamily="18" charset="0"/>
                            </a:rPr>
                          </m:ctrlPr>
                        </m:fPr>
                        <m:num>
                          <m:r>
                            <m:rPr>
                              <m:nor/>
                            </m:rPr>
                            <a:rPr lang="en-GB" sz="1600" b="0">
                              <a:solidFill>
                                <a:schemeClr val="tx1"/>
                              </a:solidFill>
                            </a:rPr>
                            <m:t>∂</m:t>
                          </m:r>
                          <m:sSub>
                            <m:sSubPr>
                              <m:ctrlPr>
                                <a:rPr lang="en-US" sz="1600" b="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𝑖</m:t>
                              </m:r>
                            </m:e>
                            <m:sub>
                              <m:r>
                                <a:rPr lang="en-US" sz="1600" b="0" i="1">
                                  <a:solidFill>
                                    <a:schemeClr val="tx1"/>
                                  </a:solidFill>
                                  <a:latin typeface="Cambria Math" panose="02040503050406030204" pitchFamily="18" charset="0"/>
                                </a:rPr>
                                <m:t>𝑜𝑢𝑡</m:t>
                              </m:r>
                            </m:sub>
                          </m:sSub>
                        </m:num>
                        <m:den>
                          <m:r>
                            <m:rPr>
                              <m:nor/>
                            </m:rPr>
                            <a:rPr lang="en-GB" sz="1600" b="0">
                              <a:solidFill>
                                <a:schemeClr val="tx1"/>
                              </a:solidFill>
                            </a:rPr>
                            <m:t>∂</m:t>
                          </m:r>
                          <m:r>
                            <m:rPr>
                              <m:sty m:val="p"/>
                            </m:rPr>
                            <a:rPr lang="en-GB" sz="1600" b="0">
                              <a:solidFill>
                                <a:schemeClr val="tx1"/>
                              </a:solidFill>
                              <a:latin typeface="Cambria Math" panose="02040503050406030204" pitchFamily="18" charset="0"/>
                            </a:rPr>
                            <m:t>t</m:t>
                          </m:r>
                        </m:den>
                      </m:f>
                      <m:r>
                        <m:rPr>
                          <m:nor/>
                        </m:rPr>
                        <a:rPr lang="en-GB" sz="1600" b="0">
                          <a:solidFill>
                            <a:schemeClr val="tx1"/>
                          </a:solidFill>
                        </a:rPr>
                        <m:t>∝</m:t>
                      </m:r>
                      <m:d>
                        <m:dPr>
                          <m:ctrlPr>
                            <a:rPr lang="en-GB" sz="1600" b="0" i="1">
                              <a:solidFill>
                                <a:schemeClr val="tx1"/>
                              </a:solidFill>
                              <a:latin typeface="Cambria Math" panose="02040503050406030204" pitchFamily="18" charset="0"/>
                            </a:rPr>
                          </m:ctrlPr>
                        </m:dPr>
                        <m:e>
                          <m:f>
                            <m:fPr>
                              <m:ctrlPr>
                                <a:rPr lang="en-GB" sz="1600" b="0" i="1">
                                  <a:solidFill>
                                    <a:schemeClr val="tx1"/>
                                  </a:solidFill>
                                  <a:latin typeface="Cambria Math" panose="02040503050406030204" pitchFamily="18" charset="0"/>
                                </a:rPr>
                              </m:ctrlPr>
                            </m:fPr>
                            <m:num>
                              <m:r>
                                <m:rPr>
                                  <m:nor/>
                                </m:rPr>
                                <a:rPr lang="en-GB" sz="1600" b="0">
                                  <a:solidFill>
                                    <a:schemeClr val="tx1"/>
                                  </a:solidFill>
                                </a:rPr>
                                <m:t>∂</m:t>
                              </m:r>
                              <m:sSub>
                                <m:sSubPr>
                                  <m:ctrlPr>
                                    <a:rPr lang="en-US" sz="1600" b="0" i="1">
                                      <a:solidFill>
                                        <a:schemeClr val="tx1"/>
                                      </a:solidFill>
                                      <a:latin typeface="Cambria Math" panose="02040503050406030204" pitchFamily="18" charset="0"/>
                                    </a:rPr>
                                  </m:ctrlPr>
                                </m:sSubPr>
                                <m:e>
                                  <m:r>
                                    <a:rPr lang="en-US" sz="1600" b="0" i="1">
                                      <a:solidFill>
                                        <a:schemeClr val="tx1"/>
                                      </a:solidFill>
                                      <a:latin typeface="Cambria Math" panose="02040503050406030204" pitchFamily="18" charset="0"/>
                                    </a:rPr>
                                    <m:t>𝑖</m:t>
                                  </m:r>
                                </m:e>
                                <m:sub>
                                  <m:r>
                                    <a:rPr lang="en-US" sz="1600" b="0" i="1">
                                      <a:solidFill>
                                        <a:schemeClr val="tx1"/>
                                      </a:solidFill>
                                      <a:latin typeface="Cambria Math" panose="02040503050406030204" pitchFamily="18" charset="0"/>
                                    </a:rPr>
                                    <m:t>𝑖𝑛</m:t>
                                  </m:r>
                                </m:sub>
                              </m:sSub>
                            </m:num>
                            <m:den>
                              <m:r>
                                <m:rPr>
                                  <m:nor/>
                                </m:rPr>
                                <a:rPr lang="en-GB" sz="1600" b="0">
                                  <a:solidFill>
                                    <a:schemeClr val="tx1"/>
                                  </a:solidFill>
                                </a:rPr>
                                <m:t>∂</m:t>
                              </m:r>
                              <m:r>
                                <a:rPr lang="en-GB" sz="1600" b="0" i="1">
                                  <a:solidFill>
                                    <a:schemeClr val="tx1"/>
                                  </a:solidFill>
                                  <a:latin typeface="Cambria Math" panose="02040503050406030204" pitchFamily="18" charset="0"/>
                                </a:rPr>
                                <m:t>𝑡</m:t>
                              </m:r>
                            </m:den>
                          </m:f>
                        </m:e>
                      </m:d>
                      <m:r>
                        <a:rPr lang="en-US" sz="1600" b="0" i="1">
                          <a:solidFill>
                            <a:schemeClr val="tx1"/>
                          </a:solidFill>
                          <a:latin typeface="Cambria Math" panose="02040503050406030204" pitchFamily="18" charset="0"/>
                        </a:rPr>
                        <m:t>∗</m:t>
                      </m:r>
                      <m:d>
                        <m:dPr>
                          <m:ctrlPr>
                            <a:rPr lang="en-US" sz="1600" b="0" i="1">
                              <a:solidFill>
                                <a:schemeClr val="tx1"/>
                              </a:solidFill>
                              <a:latin typeface="Cambria Math" panose="02040503050406030204" pitchFamily="18" charset="0"/>
                            </a:rPr>
                          </m:ctrlPr>
                        </m:dPr>
                        <m:e>
                          <m:sSup>
                            <m:sSupPr>
                              <m:ctrlPr>
                                <a:rPr lang="en-US" sz="1600" b="0" i="1">
                                  <a:solidFill>
                                    <a:schemeClr val="tx1"/>
                                  </a:solidFill>
                                  <a:latin typeface="Cambria Math" panose="02040503050406030204" pitchFamily="18" charset="0"/>
                                </a:rPr>
                              </m:ctrlPr>
                            </m:sSupPr>
                            <m:e>
                              <m:r>
                                <a:rPr lang="en-US" sz="1600" b="0" i="1">
                                  <a:solidFill>
                                    <a:schemeClr val="tx1"/>
                                  </a:solidFill>
                                  <a:latin typeface="Cambria Math" panose="02040503050406030204" pitchFamily="18" charset="0"/>
                                </a:rPr>
                                <m:t>𝐵𝑊</m:t>
                              </m:r>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𝑒</m:t>
                              </m:r>
                            </m:e>
                            <m:sup>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𝑡</m:t>
                              </m:r>
                              <m:r>
                                <a:rPr lang="en-US" sz="1600" b="0" i="1">
                                  <a:solidFill>
                                    <a:schemeClr val="tx1"/>
                                  </a:solidFill>
                                  <a:latin typeface="Cambria Math" panose="02040503050406030204" pitchFamily="18" charset="0"/>
                                </a:rPr>
                                <m:t>⋅</m:t>
                              </m:r>
                              <m:r>
                                <a:rPr lang="en-US" sz="1600" b="0" i="1">
                                  <a:solidFill>
                                    <a:schemeClr val="tx1"/>
                                  </a:solidFill>
                                  <a:latin typeface="Cambria Math" panose="02040503050406030204" pitchFamily="18" charset="0"/>
                                </a:rPr>
                                <m:t>𝐵𝑊</m:t>
                              </m:r>
                            </m:sup>
                          </m:sSup>
                          <m:r>
                            <m:rPr>
                              <m:nor/>
                            </m:rPr>
                            <a:rPr lang="en-GB" sz="1600" b="0" dirty="0">
                              <a:solidFill>
                                <a:schemeClr val="tx1"/>
                              </a:solidFill>
                            </a:rPr>
                            <m:t> </m:t>
                          </m:r>
                        </m:e>
                      </m:d>
                    </m:oMath>
                  </m:oMathPara>
                </a14:m>
                <a:endParaRPr lang="en-GB" sz="1600" b="0" dirty="0">
                  <a:solidFill>
                    <a:schemeClr val="tx1"/>
                  </a:solidFill>
                </a:endParaRPr>
              </a:p>
            </p:txBody>
          </p:sp>
        </mc:Choice>
        <mc:Fallback xmlns="">
          <p:sp>
            <p:nvSpPr>
              <p:cNvPr id="20" name="TextBox 19">
                <a:extLst>
                  <a:ext uri="{FF2B5EF4-FFF2-40B4-BE49-F238E27FC236}">
                    <a16:creationId xmlns:a16="http://schemas.microsoft.com/office/drawing/2014/main" id="{30109F43-18C3-4442-ABC8-D72BECEC109B}"/>
                  </a:ext>
                </a:extLst>
              </p:cNvPr>
              <p:cNvSpPr txBox="1">
                <a:spLocks noRot="1" noChangeAspect="1" noMove="1" noResize="1" noEditPoints="1" noAdjustHandles="1" noChangeArrowheads="1" noChangeShapeType="1" noTextEdit="1"/>
              </p:cNvSpPr>
              <p:nvPr/>
            </p:nvSpPr>
            <p:spPr>
              <a:xfrm>
                <a:off x="7081790" y="5277652"/>
                <a:ext cx="3700015" cy="497893"/>
              </a:xfrm>
              <a:prstGeom prst="rect">
                <a:avLst/>
              </a:prstGeom>
              <a:blipFill>
                <a:blip r:embed="rId8"/>
                <a:stretch>
                  <a:fillRect t="-4706" b="-117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151785" y="1682205"/>
                <a:ext cx="473911" cy="40831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buNone/>
                </a:pPr>
                <a14:m>
                  <m:oMathPara xmlns:m="http://schemas.openxmlformats.org/officeDocument/2006/math">
                    <m:oMathParaPr>
                      <m:jc m:val="centerGroup"/>
                    </m:oMathParaPr>
                    <m:oMath xmlns:m="http://schemas.openxmlformats.org/officeDocument/2006/math">
                      <m:f>
                        <m:fPr>
                          <m:ctrlPr>
                            <a:rPr lang="en-GB" sz="1200" b="0" i="1">
                              <a:latin typeface="Cambria Math" panose="02040503050406030204" pitchFamily="18" charset="0"/>
                            </a:rPr>
                          </m:ctrlPr>
                        </m:fPr>
                        <m:num>
                          <m:r>
                            <a:rPr lang="en-GB" sz="1200" b="0" i="1">
                              <a:latin typeface="Cambria Math" panose="02040503050406030204" pitchFamily="18" charset="0"/>
                              <a:ea typeface="Cambria Math" panose="02040503050406030204" pitchFamily="18" charset="0"/>
                            </a:rPr>
                            <m:t>𝜕</m:t>
                          </m:r>
                          <m:sSub>
                            <m:sSubPr>
                              <m:ctrlPr>
                                <a:rPr lang="en-US" sz="1200" b="0" i="1">
                                  <a:latin typeface="Cambria Math" panose="02040503050406030204" pitchFamily="18" charset="0"/>
                                  <a:ea typeface="Cambria Math" panose="02040503050406030204" pitchFamily="18" charset="0"/>
                                </a:rPr>
                              </m:ctrlPr>
                            </m:sSubPr>
                            <m:e>
                              <m:r>
                                <m:rPr>
                                  <m:sty m:val="p"/>
                                </m:rPr>
                                <a:rPr lang="en-US" sz="1200" b="0">
                                  <a:latin typeface="Cambria Math" panose="02040503050406030204" pitchFamily="18" charset="0"/>
                                  <a:ea typeface="Cambria Math" panose="02040503050406030204" pitchFamily="18" charset="0"/>
                                </a:rPr>
                                <m:t>i</m:t>
                              </m:r>
                            </m:e>
                            <m:sub>
                              <m:r>
                                <m:rPr>
                                  <m:sty m:val="p"/>
                                </m:rPr>
                                <a:rPr lang="en-GB" sz="1200" b="0">
                                  <a:latin typeface="Cambria Math" panose="02040503050406030204" pitchFamily="18" charset="0"/>
                                  <a:ea typeface="Cambria Math" panose="02040503050406030204" pitchFamily="18" charset="0"/>
                                </a:rPr>
                                <m:t>in</m:t>
                              </m:r>
                            </m:sub>
                          </m:sSub>
                        </m:num>
                        <m:den>
                          <m:r>
                            <a:rPr lang="en-GB" sz="1200" b="0" i="1">
                              <a:latin typeface="Cambria Math" panose="02040503050406030204" pitchFamily="18" charset="0"/>
                              <a:ea typeface="Cambria Math" panose="02040503050406030204" pitchFamily="18" charset="0"/>
                            </a:rPr>
                            <m:t>𝜕</m:t>
                          </m:r>
                          <m:r>
                            <m:rPr>
                              <m:sty m:val="p"/>
                            </m:rPr>
                            <a:rPr lang="en-US" sz="1200" b="0">
                              <a:latin typeface="Cambria Math" panose="02040503050406030204" pitchFamily="18" charset="0"/>
                              <a:ea typeface="Cambria Math" panose="02040503050406030204" pitchFamily="18" charset="0"/>
                            </a:rPr>
                            <m:t>t</m:t>
                          </m:r>
                        </m:den>
                      </m:f>
                    </m:oMath>
                  </m:oMathPara>
                </a14:m>
                <a:endParaRPr lang="en-GB" sz="1200" b="0" dirty="0"/>
              </a:p>
            </p:txBody>
          </p:sp>
        </mc:Choice>
        <mc:Fallback xmlns="">
          <p:sp>
            <p:nvSpPr>
              <p:cNvPr id="23" name="Rectangle 22"/>
              <p:cNvSpPr>
                <a:spLocks noRot="1" noChangeAspect="1" noMove="1" noResize="1" noEditPoints="1" noAdjustHandles="1" noChangeArrowheads="1" noChangeShapeType="1" noTextEdit="1"/>
              </p:cNvSpPr>
              <p:nvPr/>
            </p:nvSpPr>
            <p:spPr>
              <a:xfrm>
                <a:off x="4151785" y="1682205"/>
                <a:ext cx="473911" cy="408317"/>
              </a:xfrm>
              <a:prstGeom prst="rect">
                <a:avLst/>
              </a:prstGeom>
              <a:blipFill>
                <a:blip r:embed="rId9"/>
                <a:stretch>
                  <a:fillRect b="-1408"/>
                </a:stretch>
              </a:blipFill>
            </p:spPr>
            <p:txBody>
              <a:bodyPr/>
              <a:lstStyle/>
              <a:p>
                <a:r>
                  <a:rPr lang="en-GB">
                    <a:noFill/>
                  </a:rPr>
                  <a:t> </a:t>
                </a:r>
              </a:p>
            </p:txBody>
          </p:sp>
        </mc:Fallback>
      </mc:AlternateContent>
      <p:sp>
        <p:nvSpPr>
          <p:cNvPr id="4" name="Rectángulo 3">
            <a:extLst>
              <a:ext uri="{FF2B5EF4-FFF2-40B4-BE49-F238E27FC236}">
                <a16:creationId xmlns:a16="http://schemas.microsoft.com/office/drawing/2014/main" id="{5D91E9E9-49BB-4624-9891-70E7E6EC562A}"/>
              </a:ext>
            </a:extLst>
          </p:cNvPr>
          <p:cNvSpPr/>
          <p:nvPr/>
        </p:nvSpPr>
        <p:spPr>
          <a:xfrm>
            <a:off x="4335976" y="6582326"/>
            <a:ext cx="3752307" cy="258532"/>
          </a:xfrm>
          <a:prstGeom prst="rect">
            <a:avLst/>
          </a:prstGeom>
        </p:spPr>
        <p:txBody>
          <a:bodyPr wrap="square">
            <a:spAutoFit/>
          </a:bodyPr>
          <a:lstStyle/>
          <a:p>
            <a:pPr>
              <a:buNone/>
            </a:pPr>
            <a:r>
              <a:rPr lang="en-US" sz="1200" dirty="0">
                <a:solidFill>
                  <a:schemeClr val="bg2">
                    <a:lumMod val="75000"/>
                  </a:schemeClr>
                </a:solidFill>
                <a:latin typeface="+mn-lt"/>
              </a:rPr>
              <a:t>Courtesy: J. M. Fernandez-</a:t>
            </a:r>
            <a:r>
              <a:rPr lang="en-US" sz="1200" dirty="0" err="1">
                <a:solidFill>
                  <a:schemeClr val="bg2">
                    <a:lumMod val="75000"/>
                  </a:schemeClr>
                </a:solidFill>
                <a:latin typeface="+mn-lt"/>
              </a:rPr>
              <a:t>Tenllado</a:t>
            </a:r>
            <a:r>
              <a:rPr lang="en-US" sz="1200" dirty="0">
                <a:solidFill>
                  <a:schemeClr val="bg2">
                    <a:lumMod val="75000"/>
                  </a:schemeClr>
                </a:solidFill>
                <a:latin typeface="+mn-lt"/>
              </a:rPr>
              <a:t> (UB/CERN)</a:t>
            </a:r>
            <a:endParaRPr lang="es-ES" sz="1200" dirty="0">
              <a:solidFill>
                <a:schemeClr val="bg2">
                  <a:lumMod val="75000"/>
                </a:schemeClr>
              </a:solidFill>
              <a:latin typeface="+mn-lt"/>
            </a:endParaRPr>
          </a:p>
        </p:txBody>
      </p:sp>
      <p:sp>
        <p:nvSpPr>
          <p:cNvPr id="5" name="Rectángulo 4">
            <a:extLst>
              <a:ext uri="{FF2B5EF4-FFF2-40B4-BE49-F238E27FC236}">
                <a16:creationId xmlns:a16="http://schemas.microsoft.com/office/drawing/2014/main" id="{8CBBB28A-B5B1-44BB-A291-1EEB0E8262B5}"/>
              </a:ext>
            </a:extLst>
          </p:cNvPr>
          <p:cNvSpPr/>
          <p:nvPr/>
        </p:nvSpPr>
        <p:spPr bwMode="auto">
          <a:xfrm>
            <a:off x="2467898" y="1790795"/>
            <a:ext cx="1956619" cy="1317864"/>
          </a:xfrm>
          <a:prstGeom prst="rect">
            <a:avLst/>
          </a:prstGeom>
          <a:noFill/>
          <a:ln w="38100" cap="flat" cmpd="sng" algn="ctr">
            <a:solidFill>
              <a:srgbClr val="FF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ct val="100000"/>
              </a:lnSpc>
            </a:pPr>
            <a:endParaRPr lang="es-ES" b="0">
              <a:latin typeface="Arial" pitchFamily="34" charset="0"/>
            </a:endParaRPr>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99D4295F-FB32-4206-BFC6-74CC0AB5D258}"/>
                  </a:ext>
                </a:extLst>
              </p:cNvPr>
              <p:cNvSpPr/>
              <p:nvPr/>
            </p:nvSpPr>
            <p:spPr>
              <a:xfrm>
                <a:off x="1752904" y="1151015"/>
                <a:ext cx="4409611" cy="510717"/>
              </a:xfrm>
              <a:prstGeom prst="rect">
                <a:avLst/>
              </a:prstGeom>
            </p:spPr>
            <p:txBody>
              <a:bodyPr wrap="square">
                <a:spAutoFit/>
              </a:bodyPr>
              <a:lstStyle/>
              <a:p>
                <a:pPr>
                  <a:buNone/>
                </a:pPr>
                <a:r>
                  <a:rPr lang="en-US" sz="1600" b="0" dirty="0">
                    <a:solidFill>
                      <a:srgbClr val="FF0000"/>
                    </a:solidFill>
                  </a:rPr>
                  <a:t>Additional poles from parasitics </a:t>
                </a:r>
                <a:r>
                  <a:rPr lang="en-US" sz="1600" b="0" dirty="0">
                    <a:solidFill>
                      <a:srgbClr val="FF0000"/>
                    </a:solidFill>
                    <a:sym typeface="Symbol" panose="05050102010706020507" pitchFamily="18" charset="2"/>
                  </a:rPr>
                  <a:t> </a:t>
                </a:r>
                <a14:m>
                  <m:oMath xmlns:m="http://schemas.openxmlformats.org/officeDocument/2006/math">
                    <m:f>
                      <m:fPr>
                        <m:ctrlPr>
                          <a:rPr lang="en-US" sz="1800" b="0" i="1">
                            <a:solidFill>
                              <a:srgbClr val="FF0000"/>
                            </a:solidFill>
                            <a:latin typeface="Cambria Math" panose="02040503050406030204" pitchFamily="18" charset="0"/>
                          </a:rPr>
                        </m:ctrlPr>
                      </m:fPr>
                      <m:num>
                        <m:r>
                          <a:rPr lang="en-GB" sz="1800" b="0">
                            <a:solidFill>
                              <a:srgbClr val="FF0000"/>
                            </a:solidFill>
                            <a:latin typeface="Cambria Math" panose="02040503050406030204" pitchFamily="18" charset="0"/>
                          </a:rPr>
                          <m:t>3</m:t>
                        </m:r>
                      </m:num>
                      <m:den>
                        <m:r>
                          <a:rPr lang="en-US" sz="1800" b="0">
                            <a:solidFill>
                              <a:srgbClr val="FF0000"/>
                            </a:solidFill>
                            <a:latin typeface="Cambria Math" panose="02040503050406030204" pitchFamily="18" charset="0"/>
                          </a:rPr>
                          <m:t>2</m:t>
                        </m:r>
                        <m:r>
                          <m:rPr>
                            <m:sty m:val="p"/>
                          </m:rPr>
                          <a:rPr lang="en-US" sz="1800" b="0">
                            <a:solidFill>
                              <a:srgbClr val="FF0000"/>
                            </a:solidFill>
                            <a:latin typeface="Cambria Math" panose="02040503050406030204" pitchFamily="18" charset="0"/>
                          </a:rPr>
                          <m:t>π</m:t>
                        </m:r>
                        <m:rad>
                          <m:radPr>
                            <m:degHide m:val="on"/>
                            <m:ctrlPr>
                              <a:rPr lang="en-US" sz="1800" b="0" i="1">
                                <a:solidFill>
                                  <a:srgbClr val="FF0000"/>
                                </a:solidFill>
                                <a:latin typeface="Cambria Math" panose="02040503050406030204" pitchFamily="18" charset="0"/>
                              </a:rPr>
                            </m:ctrlPr>
                          </m:radPr>
                          <m:deg/>
                          <m:e>
                            <m:r>
                              <m:rPr>
                                <m:sty m:val="p"/>
                              </m:rPr>
                              <a:rPr lang="en-US" sz="1800" b="0">
                                <a:solidFill>
                                  <a:srgbClr val="FF0000"/>
                                </a:solidFill>
                                <a:latin typeface="Cambria Math" panose="02040503050406030204" pitchFamily="18" charset="0"/>
                              </a:rPr>
                              <m:t>L</m:t>
                            </m:r>
                            <m:r>
                              <a:rPr lang="en-US" sz="1800" b="0">
                                <a:solidFill>
                                  <a:srgbClr val="FF0000"/>
                                </a:solidFill>
                                <a:latin typeface="Cambria Math" panose="02040503050406030204" pitchFamily="18" charset="0"/>
                              </a:rPr>
                              <m:t> </m:t>
                            </m:r>
                            <m:sSub>
                              <m:sSubPr>
                                <m:ctrlPr>
                                  <a:rPr lang="en-US" sz="1800" b="0" i="1">
                                    <a:solidFill>
                                      <a:srgbClr val="FF0000"/>
                                    </a:solidFill>
                                    <a:latin typeface="Cambria Math" panose="02040503050406030204" pitchFamily="18" charset="0"/>
                                  </a:rPr>
                                </m:ctrlPr>
                              </m:sSubPr>
                              <m:e>
                                <m:r>
                                  <m:rPr>
                                    <m:sty m:val="p"/>
                                  </m:rPr>
                                  <a:rPr lang="en-US" sz="1800" b="0">
                                    <a:solidFill>
                                      <a:srgbClr val="FF0000"/>
                                    </a:solidFill>
                                    <a:latin typeface="Cambria Math" panose="02040503050406030204" pitchFamily="18" charset="0"/>
                                  </a:rPr>
                                  <m:t>C</m:t>
                                </m:r>
                              </m:e>
                              <m:sub>
                                <m:r>
                                  <m:rPr>
                                    <m:sty m:val="p"/>
                                  </m:rPr>
                                  <a:rPr lang="en-US" sz="1800" b="0">
                                    <a:solidFill>
                                      <a:srgbClr val="FF0000"/>
                                    </a:solidFill>
                                    <a:latin typeface="Cambria Math" panose="02040503050406030204" pitchFamily="18" charset="0"/>
                                  </a:rPr>
                                  <m:t>det</m:t>
                                </m:r>
                              </m:sub>
                            </m:sSub>
                          </m:e>
                        </m:rad>
                      </m:den>
                    </m:f>
                  </m:oMath>
                </a14:m>
                <a:endParaRPr lang="es-ES" sz="1800" b="0" dirty="0"/>
              </a:p>
            </p:txBody>
          </p:sp>
        </mc:Choice>
        <mc:Fallback xmlns="">
          <p:sp>
            <p:nvSpPr>
              <p:cNvPr id="6" name="Rectángulo 5">
                <a:extLst>
                  <a:ext uri="{FF2B5EF4-FFF2-40B4-BE49-F238E27FC236}">
                    <a16:creationId xmlns:a16="http://schemas.microsoft.com/office/drawing/2014/main" id="{99D4295F-FB32-4206-BFC6-74CC0AB5D258}"/>
                  </a:ext>
                </a:extLst>
              </p:cNvPr>
              <p:cNvSpPr>
                <a:spLocks noRot="1" noChangeAspect="1" noMove="1" noResize="1" noEditPoints="1" noAdjustHandles="1" noChangeArrowheads="1" noChangeShapeType="1" noTextEdit="1"/>
              </p:cNvSpPr>
              <p:nvPr/>
            </p:nvSpPr>
            <p:spPr>
              <a:xfrm>
                <a:off x="1752904" y="1151015"/>
                <a:ext cx="4409611" cy="510717"/>
              </a:xfrm>
              <a:prstGeom prst="rect">
                <a:avLst/>
              </a:prstGeom>
              <a:blipFill>
                <a:blip r:embed="rId10"/>
                <a:stretch>
                  <a:fillRect l="-83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Content Placeholder 2">
                <a:extLst>
                  <a:ext uri="{FF2B5EF4-FFF2-40B4-BE49-F238E27FC236}">
                    <a16:creationId xmlns:a16="http://schemas.microsoft.com/office/drawing/2014/main" id="{74A43B92-7077-4B61-A23D-EB1640F02FDA}"/>
                  </a:ext>
                </a:extLst>
              </p:cNvPr>
              <p:cNvSpPr txBox="1">
                <a:spLocks/>
              </p:cNvSpPr>
              <p:nvPr/>
            </p:nvSpPr>
            <p:spPr bwMode="auto">
              <a:xfrm>
                <a:off x="3629310" y="4668889"/>
                <a:ext cx="4901828" cy="1217527"/>
              </a:xfrm>
              <a:prstGeom prst="rect">
                <a:avLst/>
              </a:prstGeom>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a:lnSpc>
                    <a:spcPct val="100000"/>
                  </a:lnSpc>
                </a:pPr>
                <a:r>
                  <a:rPr lang="en-GB" sz="1400" kern="0" dirty="0">
                    <a:solidFill>
                      <a:srgbClr val="FF0000"/>
                    </a:solidFill>
                  </a:rPr>
                  <a:t>Optimum bandwidth is (very) approximately </a:t>
                </a:r>
                <a14:m>
                  <m:oMath xmlns:m="http://schemas.openxmlformats.org/officeDocument/2006/math">
                    <m:f>
                      <m:fPr>
                        <m:ctrlPr>
                          <a:rPr lang="en-US" sz="1400" i="1">
                            <a:solidFill>
                              <a:srgbClr val="FF0000"/>
                            </a:solidFill>
                            <a:latin typeface="Cambria Math" panose="02040503050406030204" pitchFamily="18" charset="0"/>
                          </a:rPr>
                        </m:ctrlPr>
                      </m:fPr>
                      <m:num>
                        <m:r>
                          <a:rPr lang="en-GB" sz="1400" i="1">
                            <a:solidFill>
                              <a:srgbClr val="FF0000"/>
                            </a:solidFill>
                            <a:latin typeface="Cambria Math" panose="02040503050406030204" pitchFamily="18" charset="0"/>
                          </a:rPr>
                          <m:t>𝟑</m:t>
                        </m:r>
                      </m:num>
                      <m:den>
                        <m:r>
                          <a:rPr lang="en-US" sz="1400" i="1">
                            <a:solidFill>
                              <a:srgbClr val="FF0000"/>
                            </a:solidFill>
                            <a:latin typeface="Cambria Math" panose="02040503050406030204" pitchFamily="18" charset="0"/>
                          </a:rPr>
                          <m:t>𝟐</m:t>
                        </m:r>
                        <m:r>
                          <a:rPr lang="en-US" sz="1400" i="1">
                            <a:solidFill>
                              <a:srgbClr val="FF0000"/>
                            </a:solidFill>
                            <a:latin typeface="Cambria Math" panose="02040503050406030204" pitchFamily="18" charset="0"/>
                          </a:rPr>
                          <m:t>𝝅</m:t>
                        </m:r>
                        <m:rad>
                          <m:radPr>
                            <m:degHide m:val="on"/>
                            <m:ctrlPr>
                              <a:rPr lang="en-US" sz="1400" i="1">
                                <a:solidFill>
                                  <a:srgbClr val="FF0000"/>
                                </a:solidFill>
                                <a:latin typeface="Cambria Math" panose="02040503050406030204" pitchFamily="18" charset="0"/>
                              </a:rPr>
                            </m:ctrlPr>
                          </m:radPr>
                          <m:deg/>
                          <m:e>
                            <m:r>
                              <a:rPr lang="en-US" sz="1400" i="1">
                                <a:solidFill>
                                  <a:srgbClr val="FF0000"/>
                                </a:solidFill>
                                <a:latin typeface="Cambria Math" panose="02040503050406030204" pitchFamily="18" charset="0"/>
                              </a:rPr>
                              <m:t>𝑳</m:t>
                            </m:r>
                            <m:r>
                              <a:rPr lang="en-US" sz="1400" i="1">
                                <a:solidFill>
                                  <a:srgbClr val="FF0000"/>
                                </a:solidFill>
                                <a:latin typeface="Cambria Math" panose="02040503050406030204" pitchFamily="18" charset="0"/>
                              </a:rPr>
                              <m:t> </m:t>
                            </m:r>
                            <m:sSub>
                              <m:sSubPr>
                                <m:ctrlPr>
                                  <a:rPr lang="en-US" sz="1400" i="1">
                                    <a:solidFill>
                                      <a:srgbClr val="FF0000"/>
                                    </a:solidFill>
                                    <a:latin typeface="Cambria Math" panose="02040503050406030204" pitchFamily="18" charset="0"/>
                                  </a:rPr>
                                </m:ctrlPr>
                              </m:sSubPr>
                              <m:e>
                                <m:r>
                                  <a:rPr lang="en-US" sz="1400" i="1">
                                    <a:solidFill>
                                      <a:srgbClr val="FF0000"/>
                                    </a:solidFill>
                                    <a:latin typeface="Cambria Math" panose="02040503050406030204" pitchFamily="18" charset="0"/>
                                  </a:rPr>
                                  <m:t>𝑪</m:t>
                                </m:r>
                              </m:e>
                              <m:sub>
                                <m:r>
                                  <a:rPr lang="en-US" sz="1400" i="1">
                                    <a:solidFill>
                                      <a:srgbClr val="FF0000"/>
                                    </a:solidFill>
                                    <a:latin typeface="Cambria Math" panose="02040503050406030204" pitchFamily="18" charset="0"/>
                                  </a:rPr>
                                  <m:t>𝒅𝒆𝒕</m:t>
                                </m:r>
                              </m:sub>
                            </m:sSub>
                          </m:e>
                        </m:rad>
                      </m:den>
                    </m:f>
                  </m:oMath>
                </a14:m>
                <a:r>
                  <a:rPr lang="en-GB" sz="1400" b="0" kern="0" dirty="0"/>
                  <a:t> </a:t>
                </a:r>
              </a:p>
              <a:p>
                <a:pPr>
                  <a:lnSpc>
                    <a:spcPct val="100000"/>
                  </a:lnSpc>
                </a:pPr>
                <a14:m>
                  <m:oMath xmlns:m="http://schemas.openxmlformats.org/officeDocument/2006/math">
                    <m:f>
                      <m:fPr>
                        <m:ctrlPr>
                          <a:rPr lang="en-GB" sz="1400" b="0" i="1">
                            <a:solidFill>
                              <a:srgbClr val="00B050"/>
                            </a:solidFill>
                            <a:latin typeface="Cambria Math" panose="02040503050406030204" pitchFamily="18" charset="0"/>
                          </a:rPr>
                        </m:ctrlPr>
                      </m:fPr>
                      <m:num>
                        <m:r>
                          <a:rPr lang="en-GB" sz="1400" b="0" i="1">
                            <a:solidFill>
                              <a:srgbClr val="00B050"/>
                            </a:solidFill>
                            <a:latin typeface="Cambria Math" panose="02040503050406030204" pitchFamily="18" charset="0"/>
                            <a:ea typeface="Cambria Math" panose="02040503050406030204" pitchFamily="18" charset="0"/>
                          </a:rPr>
                          <m:t>𝜕</m:t>
                        </m:r>
                        <m:sSub>
                          <m:sSubPr>
                            <m:ctrlPr>
                              <a:rPr lang="en-US" sz="1400" b="0" i="1">
                                <a:solidFill>
                                  <a:srgbClr val="00B050"/>
                                </a:solidFill>
                                <a:latin typeface="Cambria Math" panose="02040503050406030204" pitchFamily="18" charset="0"/>
                                <a:ea typeface="Cambria Math" panose="02040503050406030204" pitchFamily="18" charset="0"/>
                              </a:rPr>
                            </m:ctrlPr>
                          </m:sSubPr>
                          <m:e>
                            <m:r>
                              <a:rPr lang="en-US" sz="1400" b="0" i="1">
                                <a:solidFill>
                                  <a:srgbClr val="00B050"/>
                                </a:solidFill>
                                <a:latin typeface="Cambria Math" panose="02040503050406030204" pitchFamily="18" charset="0"/>
                                <a:ea typeface="Cambria Math" panose="02040503050406030204" pitchFamily="18" charset="0"/>
                              </a:rPr>
                              <m:t>𝑖</m:t>
                            </m:r>
                          </m:e>
                          <m:sub>
                            <m:r>
                              <a:rPr lang="en-US" sz="1400" b="0" i="1">
                                <a:solidFill>
                                  <a:srgbClr val="00B050"/>
                                </a:solidFill>
                                <a:latin typeface="Cambria Math" panose="02040503050406030204" pitchFamily="18" charset="0"/>
                                <a:ea typeface="Cambria Math" panose="02040503050406030204" pitchFamily="18" charset="0"/>
                              </a:rPr>
                              <m:t>𝑜𝑢𝑡</m:t>
                            </m:r>
                          </m:sub>
                        </m:sSub>
                      </m:num>
                      <m:den>
                        <m:r>
                          <a:rPr lang="en-GB" sz="1400" b="0" i="1">
                            <a:solidFill>
                              <a:srgbClr val="00B050"/>
                            </a:solidFill>
                            <a:latin typeface="Cambria Math" panose="02040503050406030204" pitchFamily="18" charset="0"/>
                            <a:ea typeface="Cambria Math" panose="02040503050406030204" pitchFamily="18" charset="0"/>
                          </a:rPr>
                          <m:t>𝜕</m:t>
                        </m:r>
                        <m:r>
                          <a:rPr lang="en-US" sz="1400" b="0" i="1">
                            <a:solidFill>
                              <a:srgbClr val="00B050"/>
                            </a:solidFill>
                            <a:latin typeface="Cambria Math" panose="02040503050406030204" pitchFamily="18" charset="0"/>
                            <a:ea typeface="Cambria Math" panose="02040503050406030204" pitchFamily="18" charset="0"/>
                          </a:rPr>
                          <m:t>𝑡</m:t>
                        </m:r>
                      </m:den>
                    </m:f>
                    <m:r>
                      <m:rPr>
                        <m:nor/>
                      </m:rPr>
                      <a:rPr lang="en-GB" sz="1400" b="0">
                        <a:solidFill>
                          <a:srgbClr val="00B050"/>
                        </a:solidFill>
                        <a:latin typeface="Cambria Math" panose="02040503050406030204" pitchFamily="18" charset="0"/>
                        <a:ea typeface="Cambria Math" panose="02040503050406030204" pitchFamily="18" charset="0"/>
                      </a:rPr>
                      <m:t> </m:t>
                    </m:r>
                    <m:r>
                      <m:rPr>
                        <m:nor/>
                      </m:rPr>
                      <a:rPr lang="en-GB" sz="1400" b="0">
                        <a:solidFill>
                          <a:srgbClr val="00B050"/>
                        </a:solidFill>
                      </a:rPr>
                      <m:t>∝</m:t>
                    </m:r>
                    <m:r>
                      <a:rPr lang="en-GB" sz="1400" b="0">
                        <a:solidFill>
                          <a:srgbClr val="00B050"/>
                        </a:solidFill>
                        <a:latin typeface="Cambria Math" panose="02040503050406030204" pitchFamily="18" charset="0"/>
                      </a:rPr>
                      <m:t> </m:t>
                    </m:r>
                    <m:r>
                      <m:rPr>
                        <m:sty m:val="p"/>
                      </m:rPr>
                      <a:rPr lang="en-GB" sz="1400" b="0">
                        <a:solidFill>
                          <a:srgbClr val="00B050"/>
                        </a:solidFill>
                        <a:latin typeface="Cambria Math" panose="02040503050406030204" pitchFamily="18" charset="0"/>
                        <a:ea typeface="Cambria Math" panose="02040503050406030204" pitchFamily="18" charset="0"/>
                      </a:rPr>
                      <m:t>BW</m:t>
                    </m:r>
                  </m:oMath>
                </a14:m>
                <a:r>
                  <a:rPr lang="en-GB" sz="1400" b="0" kern="0" dirty="0">
                    <a:solidFill>
                      <a:srgbClr val="00B050"/>
                    </a:solidFill>
                  </a:rPr>
                  <a:t> for </a:t>
                </a:r>
                <a:r>
                  <a:rPr lang="en-GB" sz="1400" b="0" dirty="0">
                    <a:solidFill>
                      <a:srgbClr val="00B050"/>
                    </a:solidFill>
                  </a:rPr>
                  <a:t>BW &lt;&lt; Cut-Off</a:t>
                </a:r>
                <a:endParaRPr lang="en-GB" sz="1400" b="0" kern="0" dirty="0">
                  <a:solidFill>
                    <a:srgbClr val="00B050"/>
                  </a:solidFill>
                </a:endParaRPr>
              </a:p>
              <a:p>
                <a:pPr>
                  <a:lnSpc>
                    <a:spcPct val="100000"/>
                  </a:lnSpc>
                </a:pPr>
                <a:r>
                  <a:rPr lang="en-GB" sz="1400" b="0" kern="0" dirty="0">
                    <a:solidFill>
                      <a:srgbClr val="00B050"/>
                    </a:solidFill>
                  </a:rPr>
                  <a:t>No slope improvement beyond ≈1 GHz.</a:t>
                </a:r>
              </a:p>
            </p:txBody>
          </p:sp>
        </mc:Choice>
        <mc:Fallback xmlns="">
          <p:sp>
            <p:nvSpPr>
              <p:cNvPr id="18" name="Content Placeholder 2">
                <a:extLst>
                  <a:ext uri="{FF2B5EF4-FFF2-40B4-BE49-F238E27FC236}">
                    <a16:creationId xmlns:a16="http://schemas.microsoft.com/office/drawing/2014/main" id="{74A43B92-7077-4B61-A23D-EB1640F02FDA}"/>
                  </a:ext>
                </a:extLst>
              </p:cNvPr>
              <p:cNvSpPr txBox="1">
                <a:spLocks noRot="1" noChangeAspect="1" noMove="1" noResize="1" noEditPoints="1" noAdjustHandles="1" noChangeArrowheads="1" noChangeShapeType="1" noTextEdit="1"/>
              </p:cNvSpPr>
              <p:nvPr/>
            </p:nvSpPr>
            <p:spPr bwMode="auto">
              <a:xfrm>
                <a:off x="3629310" y="4668889"/>
                <a:ext cx="4901828" cy="1217527"/>
              </a:xfrm>
              <a:prstGeom prst="rect">
                <a:avLst/>
              </a:prstGeom>
              <a:blipFill>
                <a:blip r:embed="rId11"/>
                <a:stretch>
                  <a:fillRect/>
                </a:stretch>
              </a:blip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2" name="Rectángulo 21">
            <a:extLst>
              <a:ext uri="{FF2B5EF4-FFF2-40B4-BE49-F238E27FC236}">
                <a16:creationId xmlns:a16="http://schemas.microsoft.com/office/drawing/2014/main" id="{D3DC6395-DB1C-41A0-8D16-AD2E87FD5773}"/>
              </a:ext>
            </a:extLst>
          </p:cNvPr>
          <p:cNvSpPr/>
          <p:nvPr/>
        </p:nvSpPr>
        <p:spPr>
          <a:xfrm>
            <a:off x="10552104" y="3043362"/>
            <a:ext cx="1568517" cy="757130"/>
          </a:xfrm>
          <a:prstGeom prst="rect">
            <a:avLst/>
          </a:prstGeom>
        </p:spPr>
        <p:txBody>
          <a:bodyPr wrap="square">
            <a:spAutoFit/>
          </a:bodyPr>
          <a:lstStyle/>
          <a:p>
            <a:pPr>
              <a:buNone/>
            </a:pPr>
            <a:r>
              <a:rPr lang="it-IT" sz="1200" dirty="0">
                <a:solidFill>
                  <a:schemeClr val="bg2">
                    <a:lumMod val="75000"/>
                  </a:schemeClr>
                </a:solidFill>
                <a:latin typeface="+mn-lt"/>
              </a:rPr>
              <a:t>See also:Sensors 2020, 20(16), 4428; https://doi.org/10.3390/s20164428</a:t>
            </a:r>
            <a:endParaRPr lang="en-GB" sz="1200" dirty="0">
              <a:solidFill>
                <a:schemeClr val="bg2">
                  <a:lumMod val="75000"/>
                </a:schemeClr>
              </a:solidFill>
              <a:latin typeface="+mn-lt"/>
            </a:endParaRPr>
          </a:p>
        </p:txBody>
      </p:sp>
      <p:sp>
        <p:nvSpPr>
          <p:cNvPr id="25" name="Rectángulo 24">
            <a:extLst>
              <a:ext uri="{FF2B5EF4-FFF2-40B4-BE49-F238E27FC236}">
                <a16:creationId xmlns:a16="http://schemas.microsoft.com/office/drawing/2014/main" id="{40F6B1A2-EF6C-4D27-BACB-55B34002C355}"/>
              </a:ext>
            </a:extLst>
          </p:cNvPr>
          <p:cNvSpPr/>
          <p:nvPr/>
        </p:nvSpPr>
        <p:spPr>
          <a:xfrm>
            <a:off x="6670886" y="2595491"/>
            <a:ext cx="5521114" cy="627864"/>
          </a:xfrm>
          <a:prstGeom prst="rect">
            <a:avLst/>
          </a:prstGeom>
        </p:spPr>
        <p:txBody>
          <a:bodyPr wrap="square">
            <a:spAutoFit/>
          </a:bodyPr>
          <a:lstStyle/>
          <a:p>
            <a:pPr>
              <a:buNone/>
            </a:pPr>
            <a:r>
              <a:rPr lang="it-IT" sz="1200" dirty="0">
                <a:solidFill>
                  <a:schemeClr val="bg2">
                    <a:lumMod val="75000"/>
                  </a:schemeClr>
                </a:solidFill>
                <a:latin typeface="+mn-lt"/>
              </a:rPr>
              <a:t>J. M. Fernández-Tenllado, et alt, "Optimal design of single-photon sensor front-end electronics for fast-timing applications," IEEE NSS/MIC 2019, </a:t>
            </a:r>
          </a:p>
          <a:p>
            <a:pPr>
              <a:buNone/>
            </a:pPr>
            <a:r>
              <a:rPr lang="it-IT" sz="1200" dirty="0">
                <a:solidFill>
                  <a:schemeClr val="bg2">
                    <a:lumMod val="75000"/>
                  </a:schemeClr>
                </a:solidFill>
                <a:latin typeface="+mn-lt"/>
              </a:rPr>
              <a:t>doi: 10.1109/NSS/MIC42101.2019.9059805.</a:t>
            </a:r>
            <a:endParaRPr lang="en-GB" sz="1200" dirty="0">
              <a:solidFill>
                <a:schemeClr val="bg2">
                  <a:lumMod val="75000"/>
                </a:schemeClr>
              </a:solidFill>
              <a:latin typeface="+mn-lt"/>
            </a:endParaRPr>
          </a:p>
        </p:txBody>
      </p:sp>
      <p:sp>
        <p:nvSpPr>
          <p:cNvPr id="26" name="Marcador de número de diapositiva 5">
            <a:extLst>
              <a:ext uri="{FF2B5EF4-FFF2-40B4-BE49-F238E27FC236}">
                <a16:creationId xmlns:a16="http://schemas.microsoft.com/office/drawing/2014/main" id="{A22DF875-68B5-41E8-9C45-59DDDED50FBA}"/>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54</a:t>
            </a:fld>
            <a:endParaRPr lang="en-GB"/>
          </a:p>
        </p:txBody>
      </p:sp>
      <p:sp>
        <p:nvSpPr>
          <p:cNvPr id="7" name="CuadroTexto 4">
            <a:extLst>
              <a:ext uri="{FF2B5EF4-FFF2-40B4-BE49-F238E27FC236}">
                <a16:creationId xmlns:a16="http://schemas.microsoft.com/office/drawing/2014/main" id="{EFF1525A-9AB1-0F66-40DE-D02468265E78}"/>
              </a:ext>
            </a:extLst>
          </p:cNvPr>
          <p:cNvSpPr txBox="1"/>
          <p:nvPr/>
        </p:nvSpPr>
        <p:spPr>
          <a:xfrm>
            <a:off x="0" y="5652223"/>
            <a:ext cx="3736926" cy="1089529"/>
          </a:xfrm>
          <a:prstGeom prst="rect">
            <a:avLst/>
          </a:prstGeom>
          <a:solidFill>
            <a:srgbClr val="FFFFFF">
              <a:alpha val="78824"/>
            </a:srgbClr>
          </a:solidFill>
        </p:spPr>
        <p:txBody>
          <a:bodyPr wrap="square" rtlCol="0">
            <a:spAutoFit/>
          </a:bodyPr>
          <a:lstStyle/>
          <a:p>
            <a:pPr algn="ctr">
              <a:buNone/>
            </a:pPr>
            <a:r>
              <a:rPr lang="es-ES" i="1" dirty="0" err="1">
                <a:solidFill>
                  <a:srgbClr val="FF0000"/>
                </a:solidFill>
                <a:effectLst>
                  <a:outerShdw blurRad="38100" dist="38100" dir="2700000" algn="tl">
                    <a:srgbClr val="000000">
                      <a:alpha val="43137"/>
                    </a:srgbClr>
                  </a:outerShdw>
                </a:effectLst>
              </a:rPr>
              <a:t>Optimal</a:t>
            </a:r>
            <a:r>
              <a:rPr lang="es-ES" i="1" dirty="0">
                <a:solidFill>
                  <a:srgbClr val="FF0000"/>
                </a:solidFill>
                <a:effectLst>
                  <a:outerShdw blurRad="38100" dist="38100" dir="2700000" algn="tl">
                    <a:srgbClr val="000000">
                      <a:alpha val="43137"/>
                    </a:srgbClr>
                  </a:outerShdw>
                </a:effectLst>
              </a:rPr>
              <a:t> FE and </a:t>
            </a:r>
            <a:r>
              <a:rPr lang="es-ES" i="1" dirty="0" err="1">
                <a:solidFill>
                  <a:srgbClr val="FF0000"/>
                </a:solidFill>
                <a:effectLst>
                  <a:outerShdw blurRad="38100" dist="38100" dir="2700000" algn="tl">
                    <a:srgbClr val="000000">
                      <a:alpha val="43137"/>
                    </a:srgbClr>
                  </a:outerShdw>
                </a:effectLst>
              </a:rPr>
              <a:t>interconnect</a:t>
            </a:r>
            <a:r>
              <a:rPr lang="es-ES" i="1" dirty="0">
                <a:solidFill>
                  <a:srgbClr val="FF0000"/>
                </a:solidFill>
                <a:effectLst>
                  <a:outerShdw blurRad="38100" dist="38100" dir="2700000" algn="tl">
                    <a:srgbClr val="000000">
                      <a:alpha val="43137"/>
                    </a:srgbClr>
                  </a:outerShdw>
                </a:effectLst>
              </a:rPr>
              <a:t> BW </a:t>
            </a:r>
            <a:r>
              <a:rPr lang="es-ES" i="1" dirty="0" err="1">
                <a:solidFill>
                  <a:srgbClr val="FF0000"/>
                </a:solidFill>
                <a:effectLst>
                  <a:outerShdw blurRad="38100" dist="38100" dir="2700000" algn="tl">
                    <a:srgbClr val="000000">
                      <a:alpha val="43137"/>
                    </a:srgbClr>
                  </a:outerShdw>
                </a:effectLst>
              </a:rPr>
              <a:t>should</a:t>
            </a:r>
            <a:r>
              <a:rPr lang="es-ES" i="1" dirty="0">
                <a:solidFill>
                  <a:srgbClr val="FF0000"/>
                </a:solidFill>
                <a:effectLst>
                  <a:outerShdw blurRad="38100" dist="38100" dir="2700000" algn="tl">
                    <a:srgbClr val="000000">
                      <a:alpha val="43137"/>
                    </a:srgbClr>
                  </a:outerShdw>
                </a:effectLst>
              </a:rPr>
              <a:t> match </a:t>
            </a:r>
            <a:r>
              <a:rPr lang="es-ES" i="1" dirty="0" err="1">
                <a:solidFill>
                  <a:srgbClr val="FF0000"/>
                </a:solidFill>
                <a:effectLst>
                  <a:outerShdw blurRad="38100" dist="38100" dir="2700000" algn="tl">
                    <a:srgbClr val="000000">
                      <a:alpha val="43137"/>
                    </a:srgbClr>
                  </a:outerShdw>
                </a:effectLst>
              </a:rPr>
              <a:t>signal</a:t>
            </a:r>
            <a:r>
              <a:rPr lang="es-ES" i="1" dirty="0">
                <a:solidFill>
                  <a:srgbClr val="FF0000"/>
                </a:solidFill>
                <a:effectLst>
                  <a:outerShdw blurRad="38100" dist="38100" dir="2700000" algn="tl">
                    <a:srgbClr val="000000">
                      <a:alpha val="43137"/>
                    </a:srgbClr>
                  </a:outerShdw>
                </a:effectLst>
              </a:rPr>
              <a:t> BW</a:t>
            </a:r>
          </a:p>
        </p:txBody>
      </p:sp>
    </p:spTree>
    <p:extLst>
      <p:ext uri="{BB962C8B-B14F-4D97-AF65-F5344CB8AC3E}">
        <p14:creationId xmlns:p14="http://schemas.microsoft.com/office/powerpoint/2010/main" val="200616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arn(inVertical)">
                                      <p:cBhvr>
                                        <p:cTn id="13" dur="500"/>
                                        <p:tgtEl>
                                          <p:spTgt spid="17">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3" grpId="0"/>
      <p:bldP spid="5" grpId="0" animBg="1"/>
      <p:bldP spid="6" grpId="0"/>
      <p:bldP spid="18"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0" y="33338"/>
            <a:ext cx="11578590" cy="863600"/>
          </a:xfrm>
        </p:spPr>
        <p:txBody>
          <a:bodyPr/>
          <a:lstStyle/>
          <a:p>
            <a:r>
              <a:rPr lang="es-ES" sz="2400" b="1" dirty="0"/>
              <a:t>VI. </a:t>
            </a:r>
            <a:r>
              <a:rPr lang="es-ES" sz="2400" b="1" dirty="0" err="1"/>
              <a:t>How</a:t>
            </a:r>
            <a:r>
              <a:rPr lang="es-ES" sz="2400" b="1" dirty="0"/>
              <a:t> </a:t>
            </a:r>
            <a:r>
              <a:rPr lang="es-ES" sz="2400" b="1" dirty="0" err="1"/>
              <a:t>to</a:t>
            </a:r>
            <a:r>
              <a:rPr lang="es-ES" sz="2400" b="1" dirty="0"/>
              <a:t> </a:t>
            </a:r>
            <a:r>
              <a:rPr lang="es-ES" sz="2400" b="1" dirty="0" err="1"/>
              <a:t>improve</a:t>
            </a:r>
            <a:r>
              <a:rPr lang="es-ES" sz="2400" b="1" dirty="0"/>
              <a:t> </a:t>
            </a:r>
            <a:r>
              <a:rPr lang="es-ES" sz="2400" b="1" dirty="0" err="1"/>
              <a:t>the</a:t>
            </a:r>
            <a:r>
              <a:rPr lang="es-ES" sz="2400" b="1" dirty="0"/>
              <a:t> </a:t>
            </a:r>
            <a:r>
              <a:rPr lang="es-ES" sz="2400" b="1" dirty="0" err="1"/>
              <a:t>contribution</a:t>
            </a:r>
            <a:r>
              <a:rPr lang="es-ES" sz="2400" b="1" dirty="0"/>
              <a:t> </a:t>
            </a:r>
            <a:r>
              <a:rPr lang="es-ES" sz="2400" b="1" dirty="0" err="1"/>
              <a:t>of</a:t>
            </a:r>
            <a:r>
              <a:rPr lang="es-ES" sz="2400" b="1" dirty="0"/>
              <a:t> </a:t>
            </a:r>
            <a:r>
              <a:rPr lang="es-ES" sz="2400" b="1" dirty="0" err="1"/>
              <a:t>the</a:t>
            </a:r>
            <a:r>
              <a:rPr lang="es-ES" sz="2400" b="1" dirty="0"/>
              <a:t> </a:t>
            </a:r>
            <a:r>
              <a:rPr lang="es-ES" sz="2400" b="1" dirty="0" err="1"/>
              <a:t>electronics</a:t>
            </a:r>
            <a:r>
              <a:rPr lang="es-ES" sz="2400" b="1" dirty="0"/>
              <a:t> </a:t>
            </a:r>
            <a:r>
              <a:rPr lang="es-ES" sz="2400" b="1" dirty="0" err="1"/>
              <a:t>to</a:t>
            </a:r>
            <a:r>
              <a:rPr lang="es-ES" sz="2400" b="1" dirty="0"/>
              <a:t> </a:t>
            </a:r>
            <a:r>
              <a:rPr lang="es-ES" sz="2400" b="1" dirty="0" err="1"/>
              <a:t>the</a:t>
            </a:r>
            <a:r>
              <a:rPr lang="es-ES" sz="2400" b="1" dirty="0"/>
              <a:t> final timing? </a:t>
            </a:r>
            <a:endParaRPr lang="en-GB" sz="1800" b="1" i="1" dirty="0"/>
          </a:p>
        </p:txBody>
      </p:sp>
      <mc:AlternateContent xmlns:mc="http://schemas.openxmlformats.org/markup-compatibility/2006" xmlns:a14="http://schemas.microsoft.com/office/drawing/2010/main">
        <mc:Choice Requires="a14">
          <p:sp>
            <p:nvSpPr>
              <p:cNvPr id="8196" name="Rectangle 3"/>
              <p:cNvSpPr>
                <a:spLocks noGrp="1" noChangeArrowheads="1"/>
              </p:cNvSpPr>
              <p:nvPr>
                <p:ph type="body" idx="4294967295"/>
              </p:nvPr>
            </p:nvSpPr>
            <p:spPr>
              <a:xfrm>
                <a:off x="0" y="1175059"/>
                <a:ext cx="12144375" cy="5564187"/>
              </a:xfrm>
              <a:noFill/>
            </p:spPr>
            <p:txBody>
              <a:bodyPr/>
              <a:lstStyle/>
              <a:p>
                <a:pPr indent="-168275">
                  <a:spcBef>
                    <a:spcPts val="300"/>
                  </a:spcBef>
                </a:pPr>
                <a:r>
                  <a:rPr lang="en-GB" sz="2400" dirty="0"/>
                  <a:t>Contribution of the electronics to the timing resolution in a typical binary readout chain</a:t>
                </a:r>
              </a:p>
              <a:p>
                <a:pPr indent="-168275">
                  <a:spcBef>
                    <a:spcPts val="300"/>
                  </a:spcBef>
                </a:pPr>
                <a:endParaRPr lang="en-GB" sz="2400" dirty="0"/>
              </a:p>
              <a:p>
                <a:pPr indent="-168275">
                  <a:spcBef>
                    <a:spcPts val="300"/>
                  </a:spcBef>
                </a:pPr>
                <a:endParaRPr lang="en-GB" sz="400" dirty="0"/>
              </a:p>
              <a:p>
                <a:pPr indent="-168275">
                  <a:spcBef>
                    <a:spcPts val="300"/>
                  </a:spcBef>
                  <a:spcAft>
                    <a:spcPts val="600"/>
                  </a:spcAft>
                </a:pPr>
                <a:endParaRPr lang="en-GB" sz="2400" dirty="0"/>
              </a:p>
              <a:p>
                <a:pPr indent="-168275">
                  <a:spcBef>
                    <a:spcPts val="300"/>
                  </a:spcBef>
                  <a:spcAft>
                    <a:spcPts val="600"/>
                  </a:spcAft>
                </a:pPr>
                <a:r>
                  <a:rPr lang="en-GB" sz="2400" dirty="0"/>
                  <a:t>Electronic jitter </a:t>
                </a:r>
                <a14:m>
                  <m:oMath xmlns:m="http://schemas.openxmlformats.org/officeDocument/2006/math">
                    <m:sSubSup>
                      <m:sSubSupPr>
                        <m:ctrlPr>
                          <a:rPr lang="en-GB" sz="2400" i="1">
                            <a:solidFill>
                              <a:schemeClr val="accent6">
                                <a:lumMod val="50000"/>
                              </a:schemeClr>
                            </a:solidFill>
                            <a:latin typeface="Cambria Math" panose="02040503050406030204" pitchFamily="18" charset="0"/>
                          </a:rPr>
                        </m:ctrlPr>
                      </m:sSubSupPr>
                      <m:e>
                        <m:r>
                          <a:rPr lang="en-GB" sz="2400" b="1" i="1">
                            <a:solidFill>
                              <a:schemeClr val="accent6">
                                <a:lumMod val="50000"/>
                              </a:schemeClr>
                            </a:solidFill>
                            <a:latin typeface="Cambria Math" panose="02040503050406030204" pitchFamily="18" charset="0"/>
                            <a:ea typeface="Cambria Math" panose="02040503050406030204" pitchFamily="18" charset="0"/>
                          </a:rPr>
                          <m:t>𝝈</m:t>
                        </m:r>
                      </m:e>
                      <m:sub>
                        <m:r>
                          <a:rPr lang="en-GB" sz="2400" b="1" i="1">
                            <a:solidFill>
                              <a:schemeClr val="accent6">
                                <a:lumMod val="50000"/>
                              </a:schemeClr>
                            </a:solidFill>
                            <a:latin typeface="Cambria Math" panose="02040503050406030204" pitchFamily="18" charset="0"/>
                          </a:rPr>
                          <m:t>𝒕</m:t>
                        </m:r>
                        <m:r>
                          <a:rPr lang="en-GB" sz="2400" b="1" i="1">
                            <a:solidFill>
                              <a:schemeClr val="accent6">
                                <a:lumMod val="50000"/>
                              </a:schemeClr>
                            </a:solidFill>
                            <a:latin typeface="Cambria Math" panose="02040503050406030204" pitchFamily="18" charset="0"/>
                          </a:rPr>
                          <m:t>_</m:t>
                        </m:r>
                        <m:r>
                          <a:rPr lang="en-GB" sz="2400" b="1" i="1">
                            <a:solidFill>
                              <a:schemeClr val="accent6">
                                <a:lumMod val="50000"/>
                              </a:schemeClr>
                            </a:solidFill>
                            <a:latin typeface="Cambria Math" panose="02040503050406030204" pitchFamily="18" charset="0"/>
                          </a:rPr>
                          <m:t>𝒆𝒍</m:t>
                        </m:r>
                      </m:sub>
                      <m:sup>
                        <m:r>
                          <a:rPr lang="en-GB" sz="2400" b="1" i="1">
                            <a:solidFill>
                              <a:schemeClr val="accent6">
                                <a:lumMod val="50000"/>
                              </a:schemeClr>
                            </a:solidFill>
                            <a:latin typeface="Cambria Math" panose="02040503050406030204" pitchFamily="18" charset="0"/>
                          </a:rPr>
                          <m:t>𝑱𝒊𝒕</m:t>
                        </m:r>
                      </m:sup>
                    </m:sSubSup>
                  </m:oMath>
                </a14:m>
                <a:r>
                  <a:rPr lang="en-GB" sz="2400" dirty="0"/>
                  <a:t>  depends on noise and signal slew rate </a:t>
                </a:r>
              </a:p>
              <a:p>
                <a:pPr indent="-168275">
                  <a:spcBef>
                    <a:spcPts val="300"/>
                  </a:spcBef>
                </a:pPr>
                <a:r>
                  <a:rPr lang="en-GB" sz="2400" dirty="0"/>
                  <a:t>When the signal formation in the detector (t</a:t>
                </a:r>
                <a:r>
                  <a:rPr lang="en-GB" sz="2400" baseline="-25000" dirty="0"/>
                  <a:t>d</a:t>
                </a:r>
                <a:r>
                  <a:rPr lang="en-GB" sz="2400" dirty="0"/>
                  <a:t>) is much fast than the detector time constant and the series noise (</a:t>
                </a:r>
                <a:r>
                  <a:rPr lang="en-GB" sz="2400" dirty="0" err="1"/>
                  <a:t>e</a:t>
                </a:r>
                <a:r>
                  <a:rPr lang="en-GB" sz="2400" baseline="-25000" dirty="0" err="1"/>
                  <a:t>n</a:t>
                </a:r>
                <a:r>
                  <a:rPr lang="en-GB" sz="2400" dirty="0"/>
                  <a:t>) dominates and for the optimal FE BW</a:t>
                </a:r>
              </a:p>
              <a:p>
                <a:pPr indent="-168275">
                  <a:spcBef>
                    <a:spcPts val="300"/>
                  </a:spcBef>
                </a:pPr>
                <a:endParaRPr lang="en-GB" sz="2400" dirty="0"/>
              </a:p>
              <a:p>
                <a:pPr indent="-168275">
                  <a:spcBef>
                    <a:spcPts val="300"/>
                  </a:spcBef>
                </a:pPr>
                <a:endParaRPr lang="en-GB" sz="2400" dirty="0"/>
              </a:p>
              <a:p>
                <a:pPr indent="-168275">
                  <a:spcBef>
                    <a:spcPts val="300"/>
                  </a:spcBef>
                  <a:spcAft>
                    <a:spcPts val="300"/>
                  </a:spcAft>
                </a:pPr>
                <a:r>
                  <a:rPr lang="en-GB" sz="2400" dirty="0">
                    <a:solidFill>
                      <a:schemeClr val="accent6">
                        <a:lumMod val="50000"/>
                      </a:schemeClr>
                    </a:solidFill>
                  </a:rPr>
                  <a:t>Electronics noise </a:t>
                </a:r>
                <a:r>
                  <a:rPr lang="en-GB" sz="2400" dirty="0" err="1">
                    <a:solidFill>
                      <a:schemeClr val="accent6">
                        <a:lumMod val="50000"/>
                      </a:schemeClr>
                    </a:solidFill>
                  </a:rPr>
                  <a:t>e</a:t>
                </a:r>
                <a:r>
                  <a:rPr lang="en-GB" sz="2400" baseline="-25000" dirty="0" err="1">
                    <a:solidFill>
                      <a:schemeClr val="accent6">
                        <a:lumMod val="50000"/>
                      </a:schemeClr>
                    </a:solidFill>
                  </a:rPr>
                  <a:t>n</a:t>
                </a:r>
                <a:r>
                  <a:rPr lang="en-GB" sz="2400" dirty="0">
                    <a:solidFill>
                      <a:schemeClr val="accent6">
                        <a:lumMod val="50000"/>
                      </a:schemeClr>
                    </a:solidFill>
                  </a:rPr>
                  <a:t> typically depends on transistor g</a:t>
                </a:r>
                <a:r>
                  <a:rPr lang="en-GB" sz="2400" baseline="-25000" dirty="0">
                    <a:solidFill>
                      <a:schemeClr val="accent6">
                        <a:lumMod val="50000"/>
                      </a:schemeClr>
                    </a:solidFill>
                  </a:rPr>
                  <a:t>m</a:t>
                </a:r>
                <a:r>
                  <a:rPr lang="en-GB" sz="2400" dirty="0">
                    <a:solidFill>
                      <a:schemeClr val="accent6">
                        <a:lumMod val="50000"/>
                      </a:schemeClr>
                    </a:solidFill>
                  </a:rPr>
                  <a:t>(I</a:t>
                </a:r>
                <a:r>
                  <a:rPr lang="en-GB" sz="2400" baseline="-25000" dirty="0">
                    <a:solidFill>
                      <a:schemeClr val="accent6">
                        <a:lumMod val="50000"/>
                      </a:schemeClr>
                    </a:solidFill>
                  </a:rPr>
                  <a:t>d</a:t>
                </a:r>
                <a:r>
                  <a:rPr lang="en-GB" sz="2400" dirty="0">
                    <a:solidFill>
                      <a:schemeClr val="accent6">
                        <a:lumMod val="50000"/>
                      </a:schemeClr>
                    </a:solidFill>
                  </a:rPr>
                  <a:t>) </a:t>
                </a:r>
                <a:r>
                  <a:rPr lang="en-GB" sz="2400" dirty="0">
                    <a:solidFill>
                      <a:schemeClr val="accent6">
                        <a:lumMod val="50000"/>
                      </a:schemeClr>
                    </a:solidFill>
                    <a:sym typeface="Symbol" panose="05050102010706020507" pitchFamily="18" charset="2"/>
                  </a:rPr>
                  <a:t></a:t>
                </a:r>
                <a:r>
                  <a:rPr lang="en-GB" sz="2400" dirty="0">
                    <a:solidFill>
                      <a:schemeClr val="accent6">
                        <a:lumMod val="50000"/>
                      </a:schemeClr>
                    </a:solidFill>
                  </a:rPr>
                  <a:t> power</a:t>
                </a:r>
                <a:endParaRPr lang="en-GB" sz="1000" dirty="0">
                  <a:solidFill>
                    <a:schemeClr val="accent6">
                      <a:lumMod val="50000"/>
                    </a:schemeClr>
                  </a:solidFill>
                </a:endParaRPr>
              </a:p>
              <a:p>
                <a:pPr indent="-168275">
                  <a:spcBef>
                    <a:spcPts val="300"/>
                  </a:spcBef>
                </a:pPr>
                <a:r>
                  <a:rPr lang="en-GB" sz="2400" dirty="0">
                    <a:solidFill>
                      <a:schemeClr val="accent6">
                        <a:lumMod val="50000"/>
                      </a:schemeClr>
                    </a:solidFill>
                  </a:rPr>
                  <a:t>Therefore we can optimize electronics jitter contribution by:</a:t>
                </a:r>
              </a:p>
              <a:p>
                <a:pPr marL="1031875" lvl="1" indent="-457200">
                  <a:spcBef>
                    <a:spcPts val="300"/>
                  </a:spcBef>
                  <a:buFont typeface="+mj-lt"/>
                  <a:buAutoNum type="arabicParenR"/>
                </a:pPr>
                <a:r>
                  <a:rPr lang="en-GB" sz="2000" dirty="0">
                    <a:solidFill>
                      <a:schemeClr val="tx1">
                        <a:lumMod val="65000"/>
                        <a:lumOff val="35000"/>
                      </a:schemeClr>
                    </a:solidFill>
                  </a:rPr>
                  <a:t>Increasing detector signal “temporal density” (increase </a:t>
                </a:r>
                <a14:m>
                  <m:oMath xmlns:m="http://schemas.openxmlformats.org/officeDocument/2006/math">
                    <m:f>
                      <m:fPr>
                        <m:type m:val="skw"/>
                        <m:ctrlPr>
                          <a:rPr lang="en-GB" sz="20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fPr>
                      <m:num>
                        <m:r>
                          <a:rPr lang="en-GB" sz="2000" b="1" i="1" smtClean="0">
                            <a:solidFill>
                              <a:schemeClr val="tx1"/>
                            </a:solidFill>
                            <a:effectLst>
                              <a:outerShdw blurRad="38100" dist="38100" dir="2700000" algn="tl">
                                <a:srgbClr val="000000">
                                  <a:alpha val="43137"/>
                                </a:srgbClr>
                              </a:outerShdw>
                            </a:effectLst>
                            <a:latin typeface="Cambria Math" panose="02040503050406030204" pitchFamily="18" charset="0"/>
                          </a:rPr>
                          <m:t>𝑸</m:t>
                        </m:r>
                      </m:num>
                      <m:den>
                        <m:rad>
                          <m:radPr>
                            <m:degHide m:val="on"/>
                            <m:ctrlPr>
                              <a:rPr lang="en-GB" sz="2000" b="1" i="1">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radPr>
                          <m:deg/>
                          <m:e>
                            <m:sSub>
                              <m:sSubPr>
                                <m:ctrlPr>
                                  <a:rPr lang="en-GB" sz="2000" b="1" i="1">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GB" sz="2000" b="1" i="1">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𝒕</m:t>
                                </m:r>
                              </m:e>
                              <m:sub>
                                <m:r>
                                  <a:rPr lang="en-GB" sz="2000" b="1" i="1">
                                    <a:solidFill>
                                      <a:schemeClr val="tx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𝒅</m:t>
                                </m:r>
                              </m:sub>
                            </m:sSub>
                          </m:e>
                        </m:rad>
                      </m:den>
                    </m:f>
                  </m:oMath>
                </a14:m>
                <a:r>
                  <a:rPr lang="en-GB" sz="2000" dirty="0">
                    <a:solidFill>
                      <a:schemeClr val="tx1">
                        <a:lumMod val="65000"/>
                        <a:lumOff val="35000"/>
                      </a:schemeClr>
                    </a:solidFill>
                  </a:rPr>
                  <a:t>): more signal and/or faster</a:t>
                </a:r>
              </a:p>
              <a:p>
                <a:pPr marL="1031875" lvl="1" indent="-457200">
                  <a:spcBef>
                    <a:spcPts val="0"/>
                  </a:spcBef>
                  <a:buFont typeface="+mj-lt"/>
                  <a:buAutoNum type="arabicParenR"/>
                </a:pPr>
                <a:r>
                  <a:rPr lang="en-GB" sz="2000" dirty="0">
                    <a:solidFill>
                      <a:schemeClr val="tx1">
                        <a:lumMod val="65000"/>
                        <a:lumOff val="35000"/>
                      </a:schemeClr>
                    </a:solidFill>
                  </a:rPr>
                  <a:t>Burning more power (reduce </a:t>
                </a:r>
                <a:r>
                  <a:rPr lang="en-GB" sz="2000" dirty="0" err="1">
                    <a:solidFill>
                      <a:schemeClr val="tx1">
                        <a:lumMod val="65000"/>
                        <a:lumOff val="35000"/>
                      </a:schemeClr>
                    </a:solidFill>
                  </a:rPr>
                  <a:t>e</a:t>
                </a:r>
                <a:r>
                  <a:rPr lang="en-GB" sz="2000" baseline="-25000" dirty="0" err="1">
                    <a:solidFill>
                      <a:schemeClr val="tx1">
                        <a:lumMod val="65000"/>
                        <a:lumOff val="35000"/>
                      </a:schemeClr>
                    </a:solidFill>
                  </a:rPr>
                  <a:t>n</a:t>
                </a:r>
                <a:r>
                  <a:rPr lang="en-GB" sz="2000" dirty="0">
                    <a:solidFill>
                      <a:schemeClr val="tx1">
                        <a:lumMod val="65000"/>
                        <a:lumOff val="35000"/>
                      </a:schemeClr>
                    </a:solidFill>
                  </a:rPr>
                  <a:t>)</a:t>
                </a:r>
              </a:p>
              <a:p>
                <a:pPr marL="1031875" lvl="1" indent="-457200">
                  <a:spcBef>
                    <a:spcPts val="300"/>
                  </a:spcBef>
                  <a:buFont typeface="+mj-lt"/>
                  <a:buAutoNum type="arabicParenR"/>
                </a:pPr>
                <a:r>
                  <a:rPr lang="en-GB" sz="2000" dirty="0">
                    <a:solidFill>
                      <a:schemeClr val="tx1">
                        <a:lumMod val="65000"/>
                        <a:lumOff val="35000"/>
                      </a:schemeClr>
                    </a:solidFill>
                  </a:rPr>
                  <a:t>Segmentation (reduce C</a:t>
                </a:r>
                <a:r>
                  <a:rPr lang="en-GB" sz="2000" baseline="-25000" dirty="0">
                    <a:solidFill>
                      <a:schemeClr val="tx1">
                        <a:lumMod val="65000"/>
                        <a:lumOff val="35000"/>
                      </a:schemeClr>
                    </a:solidFill>
                  </a:rPr>
                  <a:t>DET</a:t>
                </a:r>
                <a:r>
                  <a:rPr lang="en-GB" sz="2000" dirty="0">
                    <a:solidFill>
                      <a:schemeClr val="tx1">
                        <a:lumMod val="65000"/>
                        <a:lumOff val="35000"/>
                      </a:schemeClr>
                    </a:solidFill>
                  </a:rPr>
                  <a:t>)</a:t>
                </a:r>
              </a:p>
              <a:p>
                <a:pPr indent="-168275">
                  <a:spcBef>
                    <a:spcPts val="300"/>
                  </a:spcBef>
                </a:pPr>
                <a:endParaRPr lang="en-GB" sz="2400" dirty="0"/>
              </a:p>
              <a:p>
                <a:pPr lvl="1" indent="-168275">
                  <a:spcBef>
                    <a:spcPts val="300"/>
                  </a:spcBef>
                </a:pPr>
                <a:endParaRPr lang="en-GB" sz="2000" dirty="0"/>
              </a:p>
              <a:p>
                <a:pPr lvl="1" indent="-168275">
                  <a:spcBef>
                    <a:spcPts val="300"/>
                  </a:spcBef>
                </a:pPr>
                <a:endParaRPr lang="en-GB" sz="1050" dirty="0"/>
              </a:p>
            </p:txBody>
          </p:sp>
        </mc:Choice>
        <mc:Fallback xmlns="">
          <p:sp>
            <p:nvSpPr>
              <p:cNvPr id="8196" name="Rectangle 3"/>
              <p:cNvSpPr>
                <a:spLocks noGrp="1" noRot="1" noChangeAspect="1" noMove="1" noResize="1" noEditPoints="1" noAdjustHandles="1" noChangeArrowheads="1" noChangeShapeType="1" noTextEdit="1"/>
              </p:cNvSpPr>
              <p:nvPr>
                <p:ph type="body" idx="4294967295"/>
              </p:nvPr>
            </p:nvSpPr>
            <p:spPr>
              <a:xfrm>
                <a:off x="0" y="1175059"/>
                <a:ext cx="12144375" cy="5564187"/>
              </a:xfrm>
              <a:blipFill>
                <a:blip r:embed="rId3"/>
                <a:stretch>
                  <a:fillRect t="-767" r="-351" b="-5586"/>
                </a:stretch>
              </a:blipFill>
            </p:spPr>
            <p:txBody>
              <a:bodyPr/>
              <a:lstStyle/>
              <a:p>
                <a:r>
                  <a:rPr lang="en-GB">
                    <a:noFill/>
                  </a:rPr>
                  <a:t> </a:t>
                </a:r>
              </a:p>
            </p:txBody>
          </p:sp>
        </mc:Fallback>
      </mc:AlternateContent>
      <p:sp>
        <p:nvSpPr>
          <p:cNvPr id="15" name="Marcador de número de diapositiva 5">
            <a:extLst>
              <a:ext uri="{FF2B5EF4-FFF2-40B4-BE49-F238E27FC236}">
                <a16:creationId xmlns:a16="http://schemas.microsoft.com/office/drawing/2014/main" id="{03B9B939-CEAD-4859-95B4-549F0CDCE466}"/>
              </a:ext>
            </a:extLst>
          </p:cNvPr>
          <p:cNvSpPr txBox="1">
            <a:spLocks/>
          </p:cNvSpPr>
          <p:nvPr/>
        </p:nvSpPr>
        <p:spPr bwMode="auto">
          <a:xfrm>
            <a:off x="10896533" y="1"/>
            <a:ext cx="1248139" cy="3208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r" rtl="0" fontAlgn="base">
              <a:lnSpc>
                <a:spcPct val="100000"/>
              </a:lnSpc>
              <a:spcBef>
                <a:spcPct val="0"/>
              </a:spcBef>
              <a:spcAft>
                <a:spcPct val="0"/>
              </a:spcAft>
              <a:buFontTx/>
              <a:buNone/>
              <a:defRPr sz="1400" b="0" kern="1200">
                <a:solidFill>
                  <a:schemeClr val="bg1"/>
                </a:solidFill>
                <a:latin typeface="Arial" pitchFamily="34" charset="0"/>
                <a:ea typeface="+mn-ea"/>
                <a:cs typeface="+mn-cs"/>
              </a:defRPr>
            </a:lvl1pPr>
            <a:lvl2pPr marL="4572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2pPr>
            <a:lvl3pPr marL="9144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3pPr>
            <a:lvl4pPr marL="13716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4pPr>
            <a:lvl5pPr marL="1828800" algn="l" rtl="0" fontAlgn="base">
              <a:lnSpc>
                <a:spcPct val="90000"/>
              </a:lnSpc>
              <a:spcBef>
                <a:spcPct val="20000"/>
              </a:spcBef>
              <a:spcAft>
                <a:spcPct val="0"/>
              </a:spcAft>
              <a:buChar char="•"/>
              <a:defRPr sz="2400" b="1" kern="1200">
                <a:solidFill>
                  <a:schemeClr val="accent2"/>
                </a:solidFill>
                <a:latin typeface="Arial" charset="0"/>
                <a:ea typeface="+mn-ea"/>
                <a:cs typeface="+mn-cs"/>
              </a:defRPr>
            </a:lvl5pPr>
            <a:lvl6pPr marL="2286000" algn="l" defTabSz="914400" rtl="0" eaLnBrk="1" latinLnBrk="0" hangingPunct="1">
              <a:defRPr sz="2400" b="1" kern="1200">
                <a:solidFill>
                  <a:schemeClr val="accent2"/>
                </a:solidFill>
                <a:latin typeface="Arial" charset="0"/>
                <a:ea typeface="+mn-ea"/>
                <a:cs typeface="+mn-cs"/>
              </a:defRPr>
            </a:lvl6pPr>
            <a:lvl7pPr marL="2743200" algn="l" defTabSz="914400" rtl="0" eaLnBrk="1" latinLnBrk="0" hangingPunct="1">
              <a:defRPr sz="2400" b="1" kern="1200">
                <a:solidFill>
                  <a:schemeClr val="accent2"/>
                </a:solidFill>
                <a:latin typeface="Arial" charset="0"/>
                <a:ea typeface="+mn-ea"/>
                <a:cs typeface="+mn-cs"/>
              </a:defRPr>
            </a:lvl7pPr>
            <a:lvl8pPr marL="3200400" algn="l" defTabSz="914400" rtl="0" eaLnBrk="1" latinLnBrk="0" hangingPunct="1">
              <a:defRPr sz="2400" b="1" kern="1200">
                <a:solidFill>
                  <a:schemeClr val="accent2"/>
                </a:solidFill>
                <a:latin typeface="Arial" charset="0"/>
                <a:ea typeface="+mn-ea"/>
                <a:cs typeface="+mn-cs"/>
              </a:defRPr>
            </a:lvl8pPr>
            <a:lvl9pPr marL="3657600" algn="l" defTabSz="914400" rtl="0" eaLnBrk="1" latinLnBrk="0" hangingPunct="1">
              <a:defRPr sz="2400" b="1" kern="1200">
                <a:solidFill>
                  <a:schemeClr val="accent2"/>
                </a:solidFill>
                <a:latin typeface="Arial" charset="0"/>
                <a:ea typeface="+mn-ea"/>
                <a:cs typeface="+mn-cs"/>
              </a:defRPr>
            </a:lvl9pPr>
          </a:lstStyle>
          <a:p>
            <a:pPr>
              <a:defRPr/>
            </a:pPr>
            <a:fld id="{1178DAF2-2C4D-4961-ABA0-D37600ACF1D7}" type="slidenum">
              <a:rPr lang="en-GB" smtClean="0"/>
              <a:pPr>
                <a:defRPr/>
              </a:pPr>
              <a:t>55</a:t>
            </a:fld>
            <a:endParaRPr lang="en-GB" dirty="0"/>
          </a:p>
        </p:txBody>
      </p:sp>
      <p:pic>
        <p:nvPicPr>
          <p:cNvPr id="19" name="Imatge 18">
            <a:extLst>
              <a:ext uri="{FF2B5EF4-FFF2-40B4-BE49-F238E27FC236}">
                <a16:creationId xmlns:a16="http://schemas.microsoft.com/office/drawing/2014/main" id="{CFC36B72-9F0D-0222-36C0-9FA7C2484C44}"/>
              </a:ext>
            </a:extLst>
          </p:cNvPr>
          <p:cNvPicPr>
            <a:picLocks noChangeAspect="1"/>
          </p:cNvPicPr>
          <p:nvPr/>
        </p:nvPicPr>
        <p:blipFill>
          <a:blip r:embed="rId4"/>
          <a:stretch>
            <a:fillRect/>
          </a:stretch>
        </p:blipFill>
        <p:spPr>
          <a:xfrm>
            <a:off x="9696306" y="1569546"/>
            <a:ext cx="2103615" cy="1134589"/>
          </a:xfrm>
          <a:prstGeom prst="rect">
            <a:avLst/>
          </a:prstGeom>
          <a:solidFill>
            <a:schemeClr val="bg1"/>
          </a:solidFill>
        </p:spPr>
      </p:pic>
      <mc:AlternateContent xmlns:mc="http://schemas.openxmlformats.org/markup-compatibility/2006" xmlns:a14="http://schemas.microsoft.com/office/drawing/2010/main">
        <mc:Choice Requires="a14">
          <p:sp>
            <p:nvSpPr>
              <p:cNvPr id="4" name="QuadreDeText 3">
                <a:extLst>
                  <a:ext uri="{FF2B5EF4-FFF2-40B4-BE49-F238E27FC236}">
                    <a16:creationId xmlns:a16="http://schemas.microsoft.com/office/drawing/2014/main" id="{88998A1F-8277-AE31-6C32-CF5D82A7B9A4}"/>
                  </a:ext>
                </a:extLst>
              </p:cNvPr>
              <p:cNvSpPr txBox="1"/>
              <p:nvPr/>
            </p:nvSpPr>
            <p:spPr>
              <a:xfrm>
                <a:off x="2477963" y="4020290"/>
                <a:ext cx="5637847" cy="1086580"/>
              </a:xfrm>
              <a:prstGeom prst="rect">
                <a:avLst/>
              </a:prstGeom>
              <a:noFill/>
            </p:spPr>
            <p:txBody>
              <a:bodyPr wrap="square">
                <a:spAutoFit/>
              </a:bodyPr>
              <a:lstStyle/>
              <a:p>
                <a:pPr>
                  <a:buNone/>
                </a:pPr>
                <a14:m>
                  <m:oMath xmlns:m="http://schemas.openxmlformats.org/officeDocument/2006/math">
                    <m:sSubSup>
                      <m:sSubSupPr>
                        <m:ctrlP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ctrlPr>
                      </m:sSubSupPr>
                      <m:e>
                        <m: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𝝈</m:t>
                        </m:r>
                      </m:e>
                      <m:sub>
                        <m: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𝒕</m:t>
                        </m:r>
                        <m: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_</m:t>
                        </m:r>
                        <m: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𝒆𝒍</m:t>
                        </m:r>
                      </m:sub>
                      <m:sup>
                        <m: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𝑱𝒊𝒕</m:t>
                        </m:r>
                      </m:sup>
                    </m:sSubSup>
                    <m:r>
                      <a:rPr lang="en-GB" sz="2400" b="0" i="1" smtClean="0">
                        <a:solidFill>
                          <a:schemeClr val="accent6">
                            <a:lumMod val="50000"/>
                          </a:schemeClr>
                        </a:solidFill>
                        <a:latin typeface="Cambria Math" panose="02040503050406030204" pitchFamily="18" charset="0"/>
                      </a:rPr>
                      <m:t>=</m:t>
                    </m:r>
                    <m:f>
                      <m:fPr>
                        <m:ctrlPr>
                          <a:rPr lang="en-GB" sz="2400" b="0" i="1">
                            <a:solidFill>
                              <a:schemeClr val="accent6">
                                <a:lumMod val="50000"/>
                              </a:schemeClr>
                            </a:solidFill>
                            <a:latin typeface="Cambria Math" panose="02040503050406030204" pitchFamily="18" charset="0"/>
                          </a:rPr>
                        </m:ctrlPr>
                      </m:fPr>
                      <m:num>
                        <m:r>
                          <a:rPr lang="en-GB" sz="2400" b="0" i="1" smtClean="0">
                            <a:solidFill>
                              <a:schemeClr val="accent6">
                                <a:lumMod val="50000"/>
                              </a:schemeClr>
                            </a:solidFill>
                            <a:latin typeface="Cambria Math" panose="02040503050406030204" pitchFamily="18" charset="0"/>
                          </a:rPr>
                          <m:t>𝑁</m:t>
                        </m:r>
                      </m:num>
                      <m:den>
                        <m:r>
                          <a:rPr lang="en-GB" sz="2400" b="0" i="1">
                            <a:solidFill>
                              <a:schemeClr val="accent6">
                                <a:lumMod val="50000"/>
                              </a:schemeClr>
                            </a:solidFill>
                            <a:latin typeface="Cambria Math" panose="02040503050406030204" pitchFamily="18" charset="0"/>
                          </a:rPr>
                          <m:t>𝑑𝑆</m:t>
                        </m:r>
                        <m:r>
                          <a:rPr lang="en-GB" sz="2400" b="0" i="1">
                            <a:solidFill>
                              <a:schemeClr val="accent6">
                                <a:lumMod val="50000"/>
                              </a:schemeClr>
                            </a:solidFill>
                            <a:latin typeface="Cambria Math" panose="02040503050406030204" pitchFamily="18" charset="0"/>
                          </a:rPr>
                          <m:t>/</m:t>
                        </m:r>
                        <m:r>
                          <a:rPr lang="en-GB" sz="2400" b="0" i="1">
                            <a:solidFill>
                              <a:schemeClr val="accent6">
                                <a:lumMod val="50000"/>
                              </a:schemeClr>
                            </a:solidFill>
                            <a:latin typeface="Cambria Math" panose="02040503050406030204" pitchFamily="18" charset="0"/>
                          </a:rPr>
                          <m:t>𝑑𝑡</m:t>
                        </m:r>
                      </m:den>
                    </m:f>
                    <m:r>
                      <a:rPr lang="en-GB" sz="2400" b="0" i="1" smtClean="0">
                        <a:solidFill>
                          <a:schemeClr val="accent6">
                            <a:lumMod val="50000"/>
                          </a:schemeClr>
                        </a:solidFill>
                        <a:latin typeface="Cambria Math" panose="02040503050406030204" pitchFamily="18" charset="0"/>
                        <a:ea typeface="Cambria Math" panose="02040503050406030204" pitchFamily="18" charset="0"/>
                      </a:rPr>
                      <m:t>≈</m:t>
                    </m:r>
                  </m:oMath>
                </a14:m>
                <a:r>
                  <a:rPr lang="en-GB" sz="2400" dirty="0">
                    <a:solidFill>
                      <a:schemeClr val="accent6">
                        <a:lumMod val="50000"/>
                      </a:schemeClr>
                    </a:solidFill>
                  </a:rPr>
                  <a:t> </a:t>
                </a:r>
                <a14:m>
                  <m:oMath xmlns:m="http://schemas.openxmlformats.org/officeDocument/2006/math">
                    <m:f>
                      <m:fPr>
                        <m:ctrlP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ctrlPr>
                      </m:fPr>
                      <m:num>
                        <m:sSubSup>
                          <m:sSubSupPr>
                            <m:ctrlP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ctrlPr>
                          </m:sSubSupPr>
                          <m:e>
                            <m: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𝒆</m:t>
                            </m:r>
                          </m:e>
                          <m:sub>
                            <m: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𝒏</m:t>
                            </m:r>
                          </m:sub>
                          <m:sup>
                            <m: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 </m:t>
                            </m:r>
                          </m:sup>
                        </m:sSubSup>
                        <m:sSub>
                          <m:sSubPr>
                            <m:ctrlP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𝑪</m:t>
                            </m:r>
                          </m:e>
                          <m:sub>
                            <m: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𝑫𝑬𝑻</m:t>
                            </m:r>
                          </m:sub>
                        </m:sSub>
                        <m:rad>
                          <m:radPr>
                            <m:degHide m:val="on"/>
                            <m:ctrlP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radPr>
                          <m:deg/>
                          <m:e>
                            <m:sSub>
                              <m:sSubPr>
                                <m:ctrlP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ctrlPr>
                              </m:sSubPr>
                              <m:e>
                                <m: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𝒕</m:t>
                                </m:r>
                              </m:e>
                              <m:sub>
                                <m:r>
                                  <a:rPr lang="en-GB" sz="2400" b="1" i="1" smtClean="0">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rPr>
                                  <m:t>𝒅</m:t>
                                </m:r>
                              </m:sub>
                            </m:sSub>
                          </m:e>
                        </m:rad>
                      </m:num>
                      <m:den>
                        <m:r>
                          <a:rPr lang="en-GB" sz="2400" b="1" i="1">
                            <a:solidFill>
                              <a:schemeClr val="accent6">
                                <a:lumMod val="50000"/>
                              </a:schemeClr>
                            </a:solidFill>
                            <a:effectLst>
                              <a:outerShdw blurRad="38100" dist="38100" dir="2700000" algn="tl">
                                <a:srgbClr val="000000">
                                  <a:alpha val="43137"/>
                                </a:srgbClr>
                              </a:outerShdw>
                            </a:effectLst>
                            <a:latin typeface="Cambria Math" panose="02040503050406030204" pitchFamily="18" charset="0"/>
                          </a:rPr>
                          <m:t>𝑸</m:t>
                        </m:r>
                      </m:den>
                    </m:f>
                  </m:oMath>
                </a14:m>
                <a:endParaRPr lang="en-GB" sz="2400" b="1" dirty="0">
                  <a:solidFill>
                    <a:schemeClr val="accent6">
                      <a:lumMod val="50000"/>
                    </a:schemeClr>
                  </a:solidFill>
                  <a:ea typeface="Cambria Math" panose="02040503050406030204" pitchFamily="18" charset="0"/>
                </a:endParaRPr>
              </a:p>
              <a:p>
                <a:pPr>
                  <a:buNone/>
                </a:pPr>
                <a:endParaRPr lang="en-GB" sz="2400" dirty="0">
                  <a:solidFill>
                    <a:schemeClr val="accent6">
                      <a:lumMod val="50000"/>
                    </a:schemeClr>
                  </a:solidFill>
                </a:endParaRPr>
              </a:p>
            </p:txBody>
          </p:sp>
        </mc:Choice>
        <mc:Fallback xmlns="">
          <p:sp>
            <p:nvSpPr>
              <p:cNvPr id="4" name="QuadreDeText 3">
                <a:extLst>
                  <a:ext uri="{FF2B5EF4-FFF2-40B4-BE49-F238E27FC236}">
                    <a16:creationId xmlns:a16="http://schemas.microsoft.com/office/drawing/2014/main" id="{88998A1F-8277-AE31-6C32-CF5D82A7B9A4}"/>
                  </a:ext>
                </a:extLst>
              </p:cNvPr>
              <p:cNvSpPr txBox="1">
                <a:spLocks noRot="1" noChangeAspect="1" noMove="1" noResize="1" noEditPoints="1" noAdjustHandles="1" noChangeArrowheads="1" noChangeShapeType="1" noTextEdit="1"/>
              </p:cNvSpPr>
              <p:nvPr/>
            </p:nvSpPr>
            <p:spPr>
              <a:xfrm>
                <a:off x="2477963" y="4020290"/>
                <a:ext cx="5637847" cy="1086580"/>
              </a:xfrm>
              <a:prstGeom prst="rect">
                <a:avLst/>
              </a:prstGeom>
              <a:blipFill>
                <a:blip r:embed="rId5"/>
                <a:stretch>
                  <a:fillRect/>
                </a:stretch>
              </a:blipFill>
            </p:spPr>
            <p:txBody>
              <a:bodyPr/>
              <a:lstStyle/>
              <a:p>
                <a:r>
                  <a:rPr lang="en-GB">
                    <a:noFill/>
                  </a:rPr>
                  <a:t> </a:t>
                </a:r>
              </a:p>
            </p:txBody>
          </p:sp>
        </mc:Fallback>
      </mc:AlternateContent>
      <p:sp>
        <p:nvSpPr>
          <p:cNvPr id="7" name="Rectángulo 28">
            <a:extLst>
              <a:ext uri="{FF2B5EF4-FFF2-40B4-BE49-F238E27FC236}">
                <a16:creationId xmlns:a16="http://schemas.microsoft.com/office/drawing/2014/main" id="{AE5990EA-5E1C-D7C6-5C7B-8EC51FD8EE6F}"/>
              </a:ext>
            </a:extLst>
          </p:cNvPr>
          <p:cNvSpPr/>
          <p:nvPr/>
        </p:nvSpPr>
        <p:spPr>
          <a:xfrm>
            <a:off x="6072187" y="4014199"/>
            <a:ext cx="1945743" cy="549381"/>
          </a:xfrm>
          <a:prstGeom prst="rect">
            <a:avLst/>
          </a:prstGeom>
        </p:spPr>
        <p:txBody>
          <a:bodyPr wrap="square">
            <a:spAutoFit/>
          </a:bodyPr>
          <a:lstStyle/>
          <a:p>
            <a:pPr>
              <a:buNone/>
            </a:pPr>
            <a:r>
              <a:rPr lang="it-IT" sz="1100" b="0" dirty="0">
                <a:solidFill>
                  <a:schemeClr val="bg2">
                    <a:lumMod val="75000"/>
                  </a:schemeClr>
                </a:solidFill>
                <a:latin typeface="+mn-lt"/>
              </a:rPr>
              <a:t>C. De La Taille, </a:t>
            </a:r>
            <a:r>
              <a:rPr lang="en-GB" sz="1100" b="0" dirty="0">
                <a:solidFill>
                  <a:schemeClr val="bg2">
                    <a:lumMod val="75000"/>
                  </a:schemeClr>
                </a:solidFill>
                <a:latin typeface="+mn-lt"/>
              </a:rPr>
              <a:t>Electronics Tutorial IEEE/NSS Manchester 2019</a:t>
            </a:r>
          </a:p>
        </p:txBody>
      </p:sp>
      <mc:AlternateContent xmlns:mc="http://schemas.openxmlformats.org/markup-compatibility/2006" xmlns:a14="http://schemas.microsoft.com/office/drawing/2010/main">
        <mc:Choice Requires="a14">
          <p:sp>
            <p:nvSpPr>
              <p:cNvPr id="8" name="QuadreDeText 7">
                <a:extLst>
                  <a:ext uri="{FF2B5EF4-FFF2-40B4-BE49-F238E27FC236}">
                    <a16:creationId xmlns:a16="http://schemas.microsoft.com/office/drawing/2014/main" id="{76FDC605-9503-A64C-91D1-382B541F3695}"/>
                  </a:ext>
                </a:extLst>
              </p:cNvPr>
              <p:cNvSpPr txBox="1"/>
              <p:nvPr/>
            </p:nvSpPr>
            <p:spPr>
              <a:xfrm>
                <a:off x="9655442" y="4477234"/>
                <a:ext cx="2185342" cy="818429"/>
              </a:xfrm>
              <a:prstGeom prst="rect">
                <a:avLst/>
              </a:prstGeom>
              <a:solidFill>
                <a:schemeClr val="bg1"/>
              </a:solidFill>
            </p:spPr>
            <p:txBody>
              <a:bodyPr wrap="non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𝑒</m:t>
                          </m:r>
                        </m:e>
                        <m:sub>
                          <m:r>
                            <a:rPr lang="en-GB" sz="2000" b="0" i="1" smtClean="0">
                              <a:solidFill>
                                <a:schemeClr val="tx1"/>
                              </a:solidFill>
                              <a:latin typeface="Cambria Math" panose="02040503050406030204" pitchFamily="18" charset="0"/>
                            </a:rPr>
                            <m:t>𝑛</m:t>
                          </m:r>
                        </m:sub>
                      </m:sSub>
                      <m:r>
                        <a:rPr lang="en-GB" sz="2000" b="0" i="1" smtClean="0">
                          <a:solidFill>
                            <a:schemeClr val="tx1"/>
                          </a:solidFill>
                          <a:latin typeface="Cambria Math" panose="02040503050406030204" pitchFamily="18" charset="0"/>
                        </a:rPr>
                        <m:t>=</m:t>
                      </m:r>
                      <m:rad>
                        <m:radPr>
                          <m:degHide m:val="on"/>
                          <m:ctrlPr>
                            <a:rPr lang="en-GB" sz="2000" b="0" i="1" smtClean="0">
                              <a:solidFill>
                                <a:schemeClr val="tx1"/>
                              </a:solidFill>
                              <a:latin typeface="Cambria Math" panose="02040503050406030204" pitchFamily="18" charset="0"/>
                            </a:rPr>
                          </m:ctrlPr>
                        </m:radPr>
                        <m:deg/>
                        <m:e>
                          <m:f>
                            <m:fPr>
                              <m:ctrlPr>
                                <a:rPr lang="en-GB" sz="2000" b="0" i="1" smtClean="0">
                                  <a:solidFill>
                                    <a:schemeClr val="tx1"/>
                                  </a:solidFill>
                                  <a:latin typeface="Cambria Math" panose="02040503050406030204" pitchFamily="18" charset="0"/>
                                </a:rPr>
                              </m:ctrlPr>
                            </m:fPr>
                            <m:num>
                              <m:r>
                                <a:rPr lang="en-GB" sz="2000" b="0" i="1" smtClean="0">
                                  <a:solidFill>
                                    <a:schemeClr val="tx1"/>
                                  </a:solidFill>
                                  <a:latin typeface="Cambria Math" panose="02040503050406030204" pitchFamily="18" charset="0"/>
                                </a:rPr>
                                <m:t>2</m:t>
                              </m:r>
                              <m:r>
                                <a:rPr lang="en-GB" sz="2000" b="0" i="1" smtClean="0">
                                  <a:solidFill>
                                    <a:schemeClr val="tx1"/>
                                  </a:solidFill>
                                  <a:latin typeface="Cambria Math" panose="02040503050406030204" pitchFamily="18" charset="0"/>
                                </a:rPr>
                                <m:t>𝑘𝑇</m:t>
                              </m:r>
                            </m:num>
                            <m:den>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𝑔</m:t>
                                  </m:r>
                                </m:e>
                                <m:sub>
                                  <m:r>
                                    <a:rPr lang="en-GB" sz="2000" b="0" i="1" smtClean="0">
                                      <a:solidFill>
                                        <a:schemeClr val="tx1"/>
                                      </a:solidFill>
                                      <a:latin typeface="Cambria Math" panose="02040503050406030204" pitchFamily="18" charset="0"/>
                                    </a:rPr>
                                    <m:t>𝑚</m:t>
                                  </m:r>
                                </m:sub>
                              </m:sSub>
                            </m:den>
                          </m:f>
                        </m:e>
                      </m:rad>
                      <m:r>
                        <a:rPr lang="en-GB" sz="2000" b="0" i="1">
                          <a:solidFill>
                            <a:schemeClr val="tx1"/>
                          </a:solidFill>
                          <a:latin typeface="Cambria Math" panose="02040503050406030204" pitchFamily="18" charset="0"/>
                          <a:ea typeface="Cambria Math" panose="02040503050406030204" pitchFamily="18" charset="0"/>
                        </a:rPr>
                        <m:t>≈</m:t>
                      </m:r>
                      <m:f>
                        <m:fPr>
                          <m:ctrlPr>
                            <a:rPr lang="en-GB" sz="2000" b="0" i="1">
                              <a:solidFill>
                                <a:schemeClr val="tx1"/>
                              </a:solidFill>
                              <a:latin typeface="Cambria Math" panose="02040503050406030204" pitchFamily="18" charset="0"/>
                              <a:ea typeface="Cambria Math" panose="02040503050406030204" pitchFamily="18" charset="0"/>
                            </a:rPr>
                          </m:ctrlPr>
                        </m:fPr>
                        <m:num>
                          <m:r>
                            <a:rPr lang="en-GB" sz="2000" b="0" i="1">
                              <a:solidFill>
                                <a:schemeClr val="tx1"/>
                              </a:solidFill>
                              <a:latin typeface="Cambria Math" panose="02040503050406030204" pitchFamily="18" charset="0"/>
                              <a:ea typeface="Cambria Math" panose="02040503050406030204" pitchFamily="18" charset="0"/>
                            </a:rPr>
                            <m:t>2</m:t>
                          </m:r>
                          <m:r>
                            <a:rPr lang="en-GB" sz="2000" b="0" i="1">
                              <a:solidFill>
                                <a:schemeClr val="tx1"/>
                              </a:solidFill>
                              <a:latin typeface="Cambria Math" panose="02040503050406030204" pitchFamily="18" charset="0"/>
                            </a:rPr>
                            <m:t>𝑘𝑇</m:t>
                          </m:r>
                        </m:num>
                        <m:den>
                          <m:rad>
                            <m:radPr>
                              <m:degHide m:val="on"/>
                              <m:ctrlPr>
                                <a:rPr lang="en-GB" sz="2000" b="0" i="1" smtClean="0">
                                  <a:solidFill>
                                    <a:schemeClr val="tx1"/>
                                  </a:solidFill>
                                  <a:latin typeface="Cambria Math" panose="02040503050406030204" pitchFamily="18" charset="0"/>
                                </a:rPr>
                              </m:ctrlPr>
                            </m:radPr>
                            <m:deg/>
                            <m:e>
                              <m:r>
                                <a:rPr lang="en-GB" sz="2000" b="0" i="1" smtClean="0">
                                  <a:solidFill>
                                    <a:schemeClr val="tx1"/>
                                  </a:solidFill>
                                  <a:latin typeface="Cambria Math" panose="02040503050406030204" pitchFamily="18" charset="0"/>
                                </a:rPr>
                                <m:t>𝑞</m:t>
                              </m:r>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𝐼</m:t>
                                  </m:r>
                                </m:e>
                                <m:sub>
                                  <m:r>
                                    <a:rPr lang="en-GB" sz="2000" b="0" i="1" smtClean="0">
                                      <a:solidFill>
                                        <a:schemeClr val="tx1"/>
                                      </a:solidFill>
                                      <a:latin typeface="Cambria Math" panose="02040503050406030204" pitchFamily="18" charset="0"/>
                                    </a:rPr>
                                    <m:t>𝑑</m:t>
                                  </m:r>
                                </m:sub>
                              </m:sSub>
                            </m:e>
                          </m:rad>
                        </m:den>
                      </m:f>
                    </m:oMath>
                  </m:oMathPara>
                </a14:m>
                <a:endParaRPr lang="en-GB" sz="2000" b="0" dirty="0">
                  <a:solidFill>
                    <a:schemeClr val="tx1"/>
                  </a:solidFill>
                </a:endParaRPr>
              </a:p>
            </p:txBody>
          </p:sp>
        </mc:Choice>
        <mc:Fallback xmlns="">
          <p:sp>
            <p:nvSpPr>
              <p:cNvPr id="8" name="QuadreDeText 7">
                <a:extLst>
                  <a:ext uri="{FF2B5EF4-FFF2-40B4-BE49-F238E27FC236}">
                    <a16:creationId xmlns:a16="http://schemas.microsoft.com/office/drawing/2014/main" id="{76FDC605-9503-A64C-91D1-382B541F3695}"/>
                  </a:ext>
                </a:extLst>
              </p:cNvPr>
              <p:cNvSpPr txBox="1">
                <a:spLocks noRot="1" noChangeAspect="1" noMove="1" noResize="1" noEditPoints="1" noAdjustHandles="1" noChangeArrowheads="1" noChangeShapeType="1" noTextEdit="1"/>
              </p:cNvSpPr>
              <p:nvPr/>
            </p:nvSpPr>
            <p:spPr>
              <a:xfrm>
                <a:off x="9655442" y="4477234"/>
                <a:ext cx="2185342" cy="818429"/>
              </a:xfrm>
              <a:prstGeom prst="rect">
                <a:avLst/>
              </a:prstGeom>
              <a:blipFill>
                <a:blip r:embed="rId6"/>
                <a:stretch>
                  <a:fillRect t="-2222" b="-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CuadroTexto 12">
                <a:extLst>
                  <a:ext uri="{FF2B5EF4-FFF2-40B4-BE49-F238E27FC236}">
                    <a16:creationId xmlns:a16="http://schemas.microsoft.com/office/drawing/2014/main" id="{66B11F74-4185-9751-79C8-8CF10DD0A08E}"/>
                  </a:ext>
                </a:extLst>
              </p:cNvPr>
              <p:cNvSpPr txBox="1"/>
              <p:nvPr/>
            </p:nvSpPr>
            <p:spPr>
              <a:xfrm>
                <a:off x="0" y="1730671"/>
                <a:ext cx="9928939" cy="770660"/>
              </a:xfrm>
              <a:prstGeom prst="rect">
                <a:avLst/>
              </a:prstGeom>
              <a:solidFill>
                <a:schemeClr val="bg1"/>
              </a:solid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Sup>
                        <m:sSubSupPr>
                          <m:ctrlPr>
                            <a:rPr lang="en-GB" sz="2000" b="0" i="1" smtClean="0">
                              <a:solidFill>
                                <a:schemeClr val="tx1"/>
                              </a:solidFill>
                              <a:latin typeface="Cambria Math" panose="02040503050406030204" pitchFamily="18" charset="0"/>
                            </a:rPr>
                          </m:ctrlPr>
                        </m:sSubSupPr>
                        <m:e>
                          <m:r>
                            <a:rPr lang="en-GB" sz="2000" b="0" i="1">
                              <a:solidFill>
                                <a:schemeClr val="tx1"/>
                              </a:solidFill>
                              <a:latin typeface="Cambria Math" panose="02040503050406030204" pitchFamily="18" charset="0"/>
                              <a:ea typeface="Cambria Math" panose="02040503050406030204" pitchFamily="18" charset="0"/>
                            </a:rPr>
                            <m:t>𝜎</m:t>
                          </m:r>
                        </m:e>
                        <m:sub>
                          <m:r>
                            <a:rPr lang="en-GB" sz="2000" b="0" i="1">
                              <a:solidFill>
                                <a:schemeClr val="tx1"/>
                              </a:solidFill>
                              <a:latin typeface="Cambria Math" panose="02040503050406030204" pitchFamily="18" charset="0"/>
                            </a:rPr>
                            <m:t>𝑡</m:t>
                          </m:r>
                          <m:r>
                            <a:rPr lang="en-GB" sz="2000" b="0" i="1">
                              <a:solidFill>
                                <a:schemeClr val="tx1"/>
                              </a:solidFill>
                              <a:latin typeface="Cambria Math" panose="02040503050406030204" pitchFamily="18" charset="0"/>
                            </a:rPr>
                            <m:t>_</m:t>
                          </m:r>
                          <m:r>
                            <a:rPr lang="en-GB" sz="2000" b="0" i="1">
                              <a:solidFill>
                                <a:schemeClr val="tx1"/>
                              </a:solidFill>
                              <a:latin typeface="Cambria Math" panose="02040503050406030204" pitchFamily="18" charset="0"/>
                            </a:rPr>
                            <m:t>𝑒𝑙</m:t>
                          </m:r>
                        </m:sub>
                        <m:sup>
                          <m:r>
                            <a:rPr lang="en-GB" sz="2000" b="0" i="1" smtClean="0">
                              <a:solidFill>
                                <a:schemeClr val="tx1"/>
                              </a:solidFill>
                              <a:latin typeface="Cambria Math" panose="02040503050406030204" pitchFamily="18" charset="0"/>
                            </a:rPr>
                            <m:t>2</m:t>
                          </m:r>
                        </m:sup>
                      </m:sSubSup>
                      <m:r>
                        <a:rPr lang="en-GB" sz="2000" b="0" i="1" smtClean="0">
                          <a:solidFill>
                            <a:schemeClr val="tx1"/>
                          </a:solidFill>
                          <a:latin typeface="Cambria Math" panose="02040503050406030204" pitchFamily="18" charset="0"/>
                        </a:rPr>
                        <m:t>=</m:t>
                      </m:r>
                      <m:sSup>
                        <m:sSupPr>
                          <m:ctrlPr>
                            <a:rPr lang="en-GB" sz="2000" b="0" i="1" smtClean="0">
                              <a:solidFill>
                                <a:schemeClr val="tx1"/>
                              </a:solidFill>
                              <a:latin typeface="Cambria Math" panose="02040503050406030204" pitchFamily="18" charset="0"/>
                            </a:rPr>
                          </m:ctrlPr>
                        </m:sSupPr>
                        <m:e>
                          <m:d>
                            <m:dPr>
                              <m:ctrlPr>
                                <a:rPr lang="en-GB" sz="2000" b="0" i="1">
                                  <a:solidFill>
                                    <a:schemeClr val="tx1"/>
                                  </a:solidFill>
                                  <a:latin typeface="Cambria Math" panose="02040503050406030204" pitchFamily="18" charset="0"/>
                                </a:rPr>
                              </m:ctrlPr>
                            </m:dPr>
                            <m:e>
                              <m:sSubSup>
                                <m:sSubSupPr>
                                  <m:ctrlPr>
                                    <a:rPr lang="en-GB" sz="2000" b="0" i="1">
                                      <a:solidFill>
                                        <a:schemeClr val="tx1"/>
                                      </a:solidFill>
                                      <a:latin typeface="Cambria Math" panose="02040503050406030204" pitchFamily="18" charset="0"/>
                                    </a:rPr>
                                  </m:ctrlPr>
                                </m:sSubSupPr>
                                <m:e>
                                  <m:r>
                                    <a:rPr lang="en-GB" sz="2000" b="0" i="1">
                                      <a:solidFill>
                                        <a:schemeClr val="tx1"/>
                                      </a:solidFill>
                                      <a:latin typeface="Cambria Math" panose="02040503050406030204" pitchFamily="18" charset="0"/>
                                      <a:ea typeface="Cambria Math" panose="02040503050406030204" pitchFamily="18" charset="0"/>
                                    </a:rPr>
                                    <m:t>𝜎</m:t>
                                  </m:r>
                                </m:e>
                                <m:sub>
                                  <m:r>
                                    <a:rPr lang="en-GB" sz="2000" b="0" i="1">
                                      <a:solidFill>
                                        <a:schemeClr val="tx1"/>
                                      </a:solidFill>
                                      <a:latin typeface="Cambria Math" panose="02040503050406030204" pitchFamily="18" charset="0"/>
                                    </a:rPr>
                                    <m:t>𝑡</m:t>
                                  </m:r>
                                  <m:r>
                                    <a:rPr lang="en-GB" sz="2000" b="0" i="1">
                                      <a:solidFill>
                                        <a:schemeClr val="tx1"/>
                                      </a:solidFill>
                                      <a:latin typeface="Cambria Math" panose="02040503050406030204" pitchFamily="18" charset="0"/>
                                    </a:rPr>
                                    <m:t>_</m:t>
                                  </m:r>
                                  <m:r>
                                    <a:rPr lang="en-GB" sz="2000" b="0" i="1">
                                      <a:solidFill>
                                        <a:schemeClr val="tx1"/>
                                      </a:solidFill>
                                      <a:latin typeface="Cambria Math" panose="02040503050406030204" pitchFamily="18" charset="0"/>
                                    </a:rPr>
                                    <m:t>𝑒𝑙</m:t>
                                  </m:r>
                                </m:sub>
                                <m:sup>
                                  <m:r>
                                    <a:rPr lang="en-GB" sz="2000" b="0" i="1">
                                      <a:solidFill>
                                        <a:schemeClr val="tx1"/>
                                      </a:solidFill>
                                      <a:latin typeface="Cambria Math" panose="02040503050406030204" pitchFamily="18" charset="0"/>
                                    </a:rPr>
                                    <m:t>𝑇𝑊</m:t>
                                  </m:r>
                                </m:sup>
                              </m:sSubSup>
                            </m:e>
                          </m:d>
                        </m:e>
                        <m:sup>
                          <m:r>
                            <a:rPr lang="en-GB" sz="2000" b="0" i="1">
                              <a:solidFill>
                                <a:schemeClr val="tx1"/>
                              </a:solidFill>
                              <a:latin typeface="Cambria Math" panose="02040503050406030204" pitchFamily="18" charset="0"/>
                            </a:rPr>
                            <m:t>2</m:t>
                          </m:r>
                        </m:sup>
                      </m:sSup>
                      <m:r>
                        <a:rPr lang="en-GB" sz="2000" b="0" i="1" smtClean="0">
                          <a:solidFill>
                            <a:schemeClr val="tx1"/>
                          </a:solidFill>
                          <a:latin typeface="Cambria Math" panose="02040503050406030204" pitchFamily="18" charset="0"/>
                        </a:rPr>
                        <m:t>+</m:t>
                      </m:r>
                      <m:sSup>
                        <m:sSupPr>
                          <m:ctrlPr>
                            <a:rPr lang="en-GB" sz="2000" b="0" i="1">
                              <a:solidFill>
                                <a:schemeClr val="tx1"/>
                              </a:solidFill>
                              <a:latin typeface="Cambria Math" panose="02040503050406030204" pitchFamily="18" charset="0"/>
                            </a:rPr>
                          </m:ctrlPr>
                        </m:sSupPr>
                        <m:e>
                          <m:d>
                            <m:dPr>
                              <m:ctrlPr>
                                <a:rPr lang="en-GB" sz="2000" b="0" i="1">
                                  <a:solidFill>
                                    <a:schemeClr val="tx1"/>
                                  </a:solidFill>
                                  <a:latin typeface="Cambria Math" panose="02040503050406030204" pitchFamily="18" charset="0"/>
                                </a:rPr>
                              </m:ctrlPr>
                            </m:dPr>
                            <m:e>
                              <m:sSubSup>
                                <m:sSubSupPr>
                                  <m:ctrlPr>
                                    <a:rPr lang="en-GB" sz="2000" b="0" i="1">
                                      <a:solidFill>
                                        <a:schemeClr val="tx1"/>
                                      </a:solidFill>
                                      <a:latin typeface="Cambria Math" panose="02040503050406030204" pitchFamily="18" charset="0"/>
                                    </a:rPr>
                                  </m:ctrlPr>
                                </m:sSubSupPr>
                                <m:e>
                                  <m:r>
                                    <a:rPr lang="en-GB" sz="2000" b="0" i="1">
                                      <a:solidFill>
                                        <a:schemeClr val="tx1"/>
                                      </a:solidFill>
                                      <a:latin typeface="Cambria Math" panose="02040503050406030204" pitchFamily="18" charset="0"/>
                                      <a:ea typeface="Cambria Math" panose="02040503050406030204" pitchFamily="18" charset="0"/>
                                    </a:rPr>
                                    <m:t>𝜎</m:t>
                                  </m:r>
                                </m:e>
                                <m:sub>
                                  <m:r>
                                    <a:rPr lang="en-GB" sz="2000" b="0" i="1">
                                      <a:solidFill>
                                        <a:schemeClr val="tx1"/>
                                      </a:solidFill>
                                      <a:latin typeface="Cambria Math" panose="02040503050406030204" pitchFamily="18" charset="0"/>
                                    </a:rPr>
                                    <m:t>𝑡</m:t>
                                  </m:r>
                                  <m:r>
                                    <a:rPr lang="en-GB" sz="2000" b="0" i="1">
                                      <a:solidFill>
                                        <a:schemeClr val="tx1"/>
                                      </a:solidFill>
                                      <a:latin typeface="Cambria Math" panose="02040503050406030204" pitchFamily="18" charset="0"/>
                                    </a:rPr>
                                    <m:t>_</m:t>
                                  </m:r>
                                  <m:r>
                                    <a:rPr lang="en-GB" sz="2000" b="0" i="1">
                                      <a:solidFill>
                                        <a:schemeClr val="tx1"/>
                                      </a:solidFill>
                                      <a:latin typeface="Cambria Math" panose="02040503050406030204" pitchFamily="18" charset="0"/>
                                    </a:rPr>
                                    <m:t>𝑒𝑙</m:t>
                                  </m:r>
                                </m:sub>
                                <m:sup>
                                  <m:r>
                                    <a:rPr lang="en-GB" sz="2000" b="0" i="1" smtClean="0">
                                      <a:solidFill>
                                        <a:schemeClr val="tx1"/>
                                      </a:solidFill>
                                      <a:latin typeface="Cambria Math" panose="02040503050406030204" pitchFamily="18" charset="0"/>
                                    </a:rPr>
                                    <m:t>𝐽𝑖𝑡</m:t>
                                  </m:r>
                                </m:sup>
                              </m:sSubSup>
                            </m:e>
                          </m:d>
                        </m:e>
                        <m:sup>
                          <m:r>
                            <a:rPr lang="en-GB" sz="2000" b="0" i="1">
                              <a:solidFill>
                                <a:schemeClr val="tx1"/>
                              </a:solidFill>
                              <a:latin typeface="Cambria Math" panose="02040503050406030204" pitchFamily="18" charset="0"/>
                            </a:rPr>
                            <m:t>2</m:t>
                          </m:r>
                        </m:sup>
                      </m:sSup>
                      <m:r>
                        <a:rPr lang="en-GB" sz="2000" b="0" i="1" smtClean="0">
                          <a:solidFill>
                            <a:schemeClr val="tx1"/>
                          </a:solidFill>
                          <a:latin typeface="Cambria Math" panose="02040503050406030204" pitchFamily="18" charset="0"/>
                        </a:rPr>
                        <m:t>+</m:t>
                      </m:r>
                      <m:sSup>
                        <m:sSupPr>
                          <m:ctrlPr>
                            <a:rPr lang="en-GB" sz="2000" b="0" i="1">
                              <a:solidFill>
                                <a:schemeClr val="tx1"/>
                              </a:solidFill>
                              <a:latin typeface="Cambria Math" panose="02040503050406030204" pitchFamily="18" charset="0"/>
                            </a:rPr>
                          </m:ctrlPr>
                        </m:sSupPr>
                        <m:e>
                          <m:d>
                            <m:dPr>
                              <m:ctrlPr>
                                <a:rPr lang="en-GB" sz="2000" b="0" i="1">
                                  <a:solidFill>
                                    <a:schemeClr val="tx1"/>
                                  </a:solidFill>
                                  <a:latin typeface="Cambria Math" panose="02040503050406030204" pitchFamily="18" charset="0"/>
                                </a:rPr>
                              </m:ctrlPr>
                            </m:dPr>
                            <m:e>
                              <m:sSubSup>
                                <m:sSubSupPr>
                                  <m:ctrlPr>
                                    <a:rPr lang="en-GB" sz="2000" b="0" i="1">
                                      <a:solidFill>
                                        <a:schemeClr val="tx1"/>
                                      </a:solidFill>
                                      <a:latin typeface="Cambria Math" panose="02040503050406030204" pitchFamily="18" charset="0"/>
                                    </a:rPr>
                                  </m:ctrlPr>
                                </m:sSubSupPr>
                                <m:e>
                                  <m:r>
                                    <a:rPr lang="en-GB" sz="2000" b="0" i="1">
                                      <a:solidFill>
                                        <a:schemeClr val="tx1"/>
                                      </a:solidFill>
                                      <a:latin typeface="Cambria Math" panose="02040503050406030204" pitchFamily="18" charset="0"/>
                                      <a:ea typeface="Cambria Math" panose="02040503050406030204" pitchFamily="18" charset="0"/>
                                    </a:rPr>
                                    <m:t>𝜎</m:t>
                                  </m:r>
                                </m:e>
                                <m:sub>
                                  <m:r>
                                    <a:rPr lang="en-GB" sz="2000" b="0" i="1">
                                      <a:solidFill>
                                        <a:schemeClr val="tx1"/>
                                      </a:solidFill>
                                      <a:latin typeface="Cambria Math" panose="02040503050406030204" pitchFamily="18" charset="0"/>
                                    </a:rPr>
                                    <m:t>𝑡</m:t>
                                  </m:r>
                                  <m:r>
                                    <a:rPr lang="en-GB" sz="2000" b="0" i="1">
                                      <a:solidFill>
                                        <a:schemeClr val="tx1"/>
                                      </a:solidFill>
                                      <a:latin typeface="Cambria Math" panose="02040503050406030204" pitchFamily="18" charset="0"/>
                                    </a:rPr>
                                    <m:t>_</m:t>
                                  </m:r>
                                  <m:r>
                                    <a:rPr lang="en-GB" sz="2000" b="0" i="1">
                                      <a:solidFill>
                                        <a:schemeClr val="tx1"/>
                                      </a:solidFill>
                                      <a:latin typeface="Cambria Math" panose="02040503050406030204" pitchFamily="18" charset="0"/>
                                    </a:rPr>
                                    <m:t>𝑒𝑙</m:t>
                                  </m:r>
                                </m:sub>
                                <m:sup>
                                  <m:r>
                                    <a:rPr lang="en-GB" sz="2000" b="0" i="1" smtClean="0">
                                      <a:solidFill>
                                        <a:schemeClr val="tx1"/>
                                      </a:solidFill>
                                      <a:latin typeface="Cambria Math" panose="02040503050406030204" pitchFamily="18" charset="0"/>
                                    </a:rPr>
                                    <m:t>𝑇𝐷𝐶</m:t>
                                  </m:r>
                                </m:sup>
                              </m:sSubSup>
                            </m:e>
                          </m:d>
                        </m:e>
                        <m:sup>
                          <m:r>
                            <a:rPr lang="en-GB" sz="2000" b="0" i="1">
                              <a:solidFill>
                                <a:schemeClr val="tx1"/>
                              </a:solidFill>
                              <a:latin typeface="Cambria Math" panose="02040503050406030204" pitchFamily="18" charset="0"/>
                            </a:rPr>
                            <m:t>2</m:t>
                          </m:r>
                        </m:sup>
                      </m:sSup>
                      <m:r>
                        <a:rPr lang="en-GB" sz="2000" b="0" i="1" smtClean="0">
                          <a:solidFill>
                            <a:schemeClr val="tx1"/>
                          </a:solidFill>
                          <a:latin typeface="Cambria Math" panose="02040503050406030204" pitchFamily="18" charset="0"/>
                        </a:rPr>
                        <m:t>=</m:t>
                      </m:r>
                      <m:sSup>
                        <m:sSupPr>
                          <m:ctrlPr>
                            <a:rPr lang="en-GB" sz="2000" b="0" i="1">
                              <a:solidFill>
                                <a:schemeClr val="tx1"/>
                              </a:solidFill>
                              <a:latin typeface="Cambria Math" panose="02040503050406030204" pitchFamily="18" charset="0"/>
                            </a:rPr>
                          </m:ctrlPr>
                        </m:sSupPr>
                        <m:e>
                          <m:d>
                            <m:dPr>
                              <m:ctrlPr>
                                <a:rPr lang="en-GB" sz="2000" b="0" i="1">
                                  <a:solidFill>
                                    <a:schemeClr val="tx1"/>
                                  </a:solidFill>
                                  <a:latin typeface="Cambria Math" panose="02040503050406030204" pitchFamily="18" charset="0"/>
                                </a:rPr>
                              </m:ctrlPr>
                            </m:dPr>
                            <m:e>
                              <m:sSub>
                                <m:sSubPr>
                                  <m:ctrlPr>
                                    <a:rPr lang="en-GB" sz="2000" b="0" i="1">
                                      <a:solidFill>
                                        <a:schemeClr val="tx1"/>
                                      </a:solidFill>
                                      <a:latin typeface="Cambria Math" panose="02040503050406030204" pitchFamily="18" charset="0"/>
                                    </a:rPr>
                                  </m:ctrlPr>
                                </m:sSubPr>
                                <m:e>
                                  <m:d>
                                    <m:dPr>
                                      <m:begChr m:val="["/>
                                      <m:endChr m:val="]"/>
                                      <m:ctrlPr>
                                        <a:rPr lang="en-GB" sz="2000" b="0" i="1">
                                          <a:solidFill>
                                            <a:schemeClr val="tx1"/>
                                          </a:solidFill>
                                          <a:latin typeface="Cambria Math" panose="02040503050406030204" pitchFamily="18" charset="0"/>
                                        </a:rPr>
                                      </m:ctrlPr>
                                    </m:dPr>
                                    <m:e>
                                      <m:f>
                                        <m:fPr>
                                          <m:ctrlPr>
                                            <a:rPr lang="en-GB" sz="2000" b="0" i="1">
                                              <a:solidFill>
                                                <a:schemeClr val="tx1"/>
                                              </a:solidFill>
                                              <a:latin typeface="Cambria Math" panose="02040503050406030204" pitchFamily="18" charset="0"/>
                                            </a:rPr>
                                          </m:ctrlPr>
                                        </m:fPr>
                                        <m:num>
                                          <m:sSub>
                                            <m:sSubPr>
                                              <m:ctrlPr>
                                                <a:rPr lang="en-GB" sz="2000" b="0" i="1">
                                                  <a:solidFill>
                                                    <a:schemeClr val="tx1"/>
                                                  </a:solidFill>
                                                  <a:latin typeface="Cambria Math" panose="02040503050406030204" pitchFamily="18" charset="0"/>
                                                </a:rPr>
                                              </m:ctrlPr>
                                            </m:sSubPr>
                                            <m:e>
                                              <m:r>
                                                <a:rPr lang="en-GB" sz="2000" b="0" i="1">
                                                  <a:solidFill>
                                                    <a:schemeClr val="tx1"/>
                                                  </a:solidFill>
                                                  <a:latin typeface="Cambria Math" panose="02040503050406030204" pitchFamily="18" charset="0"/>
                                                </a:rPr>
                                                <m:t>𝑡</m:t>
                                              </m:r>
                                            </m:e>
                                            <m:sub>
                                              <m:r>
                                                <a:rPr lang="en-GB" sz="2000" b="0" i="1">
                                                  <a:solidFill>
                                                    <a:schemeClr val="tx1"/>
                                                  </a:solidFill>
                                                  <a:latin typeface="Cambria Math" panose="02040503050406030204" pitchFamily="18" charset="0"/>
                                                </a:rPr>
                                                <m:t>𝑟</m:t>
                                              </m:r>
                                            </m:sub>
                                          </m:sSub>
                                          <m:sSub>
                                            <m:sSubPr>
                                              <m:ctrlPr>
                                                <a:rPr lang="en-GB" sz="2000" b="0" i="1">
                                                  <a:solidFill>
                                                    <a:schemeClr val="tx1"/>
                                                  </a:solidFill>
                                                  <a:latin typeface="Cambria Math" panose="02040503050406030204" pitchFamily="18" charset="0"/>
                                                </a:rPr>
                                              </m:ctrlPr>
                                            </m:sSubPr>
                                            <m:e>
                                              <m:r>
                                                <a:rPr lang="en-GB" sz="2000" b="0" i="1">
                                                  <a:solidFill>
                                                    <a:schemeClr val="tx1"/>
                                                  </a:solidFill>
                                                  <a:latin typeface="Cambria Math" panose="02040503050406030204" pitchFamily="18" charset="0"/>
                                                </a:rPr>
                                                <m:t>𝑉</m:t>
                                              </m:r>
                                            </m:e>
                                            <m:sub>
                                              <m:r>
                                                <a:rPr lang="en-GB" sz="2000" b="0" i="1">
                                                  <a:solidFill>
                                                    <a:schemeClr val="tx1"/>
                                                  </a:solidFill>
                                                  <a:latin typeface="Cambria Math" panose="02040503050406030204" pitchFamily="18" charset="0"/>
                                                </a:rPr>
                                                <m:t>𝑡h</m:t>
                                              </m:r>
                                            </m:sub>
                                          </m:sSub>
                                        </m:num>
                                        <m:den>
                                          <m:r>
                                            <a:rPr lang="en-GB" sz="2000" b="0" i="1">
                                              <a:solidFill>
                                                <a:schemeClr val="tx1"/>
                                              </a:solidFill>
                                              <a:latin typeface="Cambria Math" panose="02040503050406030204" pitchFamily="18" charset="0"/>
                                            </a:rPr>
                                            <m:t>𝑆</m:t>
                                          </m:r>
                                        </m:den>
                                      </m:f>
                                    </m:e>
                                  </m:d>
                                </m:e>
                                <m:sub>
                                  <m:r>
                                    <a:rPr lang="en-GB" sz="2000" b="0" i="1">
                                      <a:solidFill>
                                        <a:schemeClr val="tx1"/>
                                      </a:solidFill>
                                      <a:latin typeface="Cambria Math" panose="02040503050406030204" pitchFamily="18" charset="0"/>
                                    </a:rPr>
                                    <m:t>𝑅𝑀𝑆</m:t>
                                  </m:r>
                                </m:sub>
                              </m:sSub>
                            </m:e>
                          </m:d>
                        </m:e>
                        <m:sup>
                          <m:r>
                            <a:rPr lang="en-GB" sz="2000" b="0" i="1">
                              <a:solidFill>
                                <a:schemeClr val="tx1"/>
                              </a:solidFill>
                              <a:latin typeface="Cambria Math" panose="02040503050406030204" pitchFamily="18" charset="0"/>
                            </a:rPr>
                            <m:t>2</m:t>
                          </m:r>
                        </m:sup>
                      </m:sSup>
                      <m:r>
                        <a:rPr lang="en-GB" sz="2000" b="0" i="1">
                          <a:solidFill>
                            <a:schemeClr val="tx1"/>
                          </a:solidFill>
                          <a:latin typeface="Cambria Math" panose="02040503050406030204" pitchFamily="18" charset="0"/>
                        </a:rPr>
                        <m:t>+</m:t>
                      </m:r>
                      <m:sSup>
                        <m:sSupPr>
                          <m:ctrlPr>
                            <a:rPr lang="en-GB" sz="2000" b="0" i="1">
                              <a:solidFill>
                                <a:schemeClr val="tx1"/>
                              </a:solidFill>
                              <a:latin typeface="Cambria Math" panose="02040503050406030204" pitchFamily="18" charset="0"/>
                            </a:rPr>
                          </m:ctrlPr>
                        </m:sSupPr>
                        <m:e>
                          <m:d>
                            <m:dPr>
                              <m:ctrlPr>
                                <a:rPr lang="en-GB" sz="2000" b="0" i="1">
                                  <a:solidFill>
                                    <a:schemeClr val="tx1"/>
                                  </a:solidFill>
                                  <a:latin typeface="Cambria Math" panose="02040503050406030204" pitchFamily="18" charset="0"/>
                                </a:rPr>
                              </m:ctrlPr>
                            </m:dPr>
                            <m:e>
                              <m:f>
                                <m:fPr>
                                  <m:ctrlPr>
                                    <a:rPr lang="en-GB" sz="2000" b="0" i="1">
                                      <a:solidFill>
                                        <a:schemeClr val="tx1"/>
                                      </a:solidFill>
                                      <a:latin typeface="Cambria Math" panose="02040503050406030204" pitchFamily="18" charset="0"/>
                                    </a:rPr>
                                  </m:ctrlPr>
                                </m:fPr>
                                <m:num>
                                  <m:r>
                                    <a:rPr lang="en-GB" sz="2000" b="0" i="1">
                                      <a:solidFill>
                                        <a:schemeClr val="tx1"/>
                                      </a:solidFill>
                                      <a:latin typeface="Cambria Math" panose="02040503050406030204" pitchFamily="18" charset="0"/>
                                    </a:rPr>
                                    <m:t>𝑁</m:t>
                                  </m:r>
                                </m:num>
                                <m:den>
                                  <m:r>
                                    <a:rPr lang="en-GB" sz="2000" b="0" i="1">
                                      <a:solidFill>
                                        <a:schemeClr val="tx1"/>
                                      </a:solidFill>
                                      <a:latin typeface="Cambria Math" panose="02040503050406030204" pitchFamily="18" charset="0"/>
                                    </a:rPr>
                                    <m:t>𝑑𝑆</m:t>
                                  </m:r>
                                  <m:r>
                                    <a:rPr lang="en-GB" sz="2000" b="0" i="1">
                                      <a:solidFill>
                                        <a:schemeClr val="tx1"/>
                                      </a:solidFill>
                                      <a:latin typeface="Cambria Math" panose="02040503050406030204" pitchFamily="18" charset="0"/>
                                    </a:rPr>
                                    <m:t>/</m:t>
                                  </m:r>
                                  <m:r>
                                    <a:rPr lang="en-GB" sz="2000" b="0" i="1">
                                      <a:solidFill>
                                        <a:schemeClr val="tx1"/>
                                      </a:solidFill>
                                      <a:latin typeface="Cambria Math" panose="02040503050406030204" pitchFamily="18" charset="0"/>
                                    </a:rPr>
                                    <m:t>𝑑𝑡</m:t>
                                  </m:r>
                                </m:den>
                              </m:f>
                            </m:e>
                          </m:d>
                        </m:e>
                        <m:sup>
                          <m:r>
                            <a:rPr lang="en-GB" sz="2000" b="0" i="1">
                              <a:solidFill>
                                <a:schemeClr val="tx1"/>
                              </a:solidFill>
                              <a:latin typeface="Cambria Math" panose="02040503050406030204" pitchFamily="18" charset="0"/>
                            </a:rPr>
                            <m:t>2</m:t>
                          </m:r>
                        </m:sup>
                      </m:sSup>
                      <m:r>
                        <a:rPr lang="en-GB" sz="2000" b="0" i="1">
                          <a:solidFill>
                            <a:schemeClr val="tx1"/>
                          </a:solidFill>
                          <a:latin typeface="Cambria Math" panose="02040503050406030204" pitchFamily="18" charset="0"/>
                        </a:rPr>
                        <m:t>+</m:t>
                      </m:r>
                      <m:sSup>
                        <m:sSupPr>
                          <m:ctrlPr>
                            <a:rPr lang="en-GB" sz="2000" b="0" i="1">
                              <a:solidFill>
                                <a:schemeClr val="tx1"/>
                              </a:solidFill>
                              <a:latin typeface="Cambria Math" panose="02040503050406030204" pitchFamily="18" charset="0"/>
                            </a:rPr>
                          </m:ctrlPr>
                        </m:sSupPr>
                        <m:e>
                          <m:d>
                            <m:dPr>
                              <m:ctrlPr>
                                <a:rPr lang="en-GB" sz="2000" b="0" i="1">
                                  <a:solidFill>
                                    <a:schemeClr val="tx1"/>
                                  </a:solidFill>
                                  <a:latin typeface="Cambria Math" panose="02040503050406030204" pitchFamily="18" charset="0"/>
                                </a:rPr>
                              </m:ctrlPr>
                            </m:dPr>
                            <m:e>
                              <m:f>
                                <m:fPr>
                                  <m:ctrlPr>
                                    <a:rPr lang="en-GB" sz="2000" b="0" i="1" smtClean="0">
                                      <a:solidFill>
                                        <a:schemeClr val="tx1"/>
                                      </a:solidFill>
                                      <a:latin typeface="Cambria Math" panose="02040503050406030204" pitchFamily="18" charset="0"/>
                                    </a:rPr>
                                  </m:ctrlPr>
                                </m:fPr>
                                <m:num>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𝑇𝐷𝐶</m:t>
                                      </m:r>
                                    </m:e>
                                    <m:sub>
                                      <m:r>
                                        <a:rPr lang="en-GB" sz="2000" b="0" i="1" smtClean="0">
                                          <a:solidFill>
                                            <a:schemeClr val="tx1"/>
                                          </a:solidFill>
                                          <a:latin typeface="Cambria Math" panose="02040503050406030204" pitchFamily="18" charset="0"/>
                                        </a:rPr>
                                        <m:t>𝐵𝑖𝑛</m:t>
                                      </m:r>
                                    </m:sub>
                                  </m:sSub>
                                </m:num>
                                <m:den>
                                  <m:rad>
                                    <m:radPr>
                                      <m:degHide m:val="on"/>
                                      <m:ctrlPr>
                                        <a:rPr lang="en-GB" sz="2000" b="0" i="1" smtClean="0">
                                          <a:solidFill>
                                            <a:schemeClr val="tx1"/>
                                          </a:solidFill>
                                          <a:latin typeface="Cambria Math" panose="02040503050406030204" pitchFamily="18" charset="0"/>
                                        </a:rPr>
                                      </m:ctrlPr>
                                    </m:radPr>
                                    <m:deg/>
                                    <m:e>
                                      <m:r>
                                        <a:rPr lang="en-GB" sz="2000" b="0" i="1" smtClean="0">
                                          <a:solidFill>
                                            <a:schemeClr val="tx1"/>
                                          </a:solidFill>
                                          <a:latin typeface="Cambria Math" panose="02040503050406030204" pitchFamily="18" charset="0"/>
                                        </a:rPr>
                                        <m:t>12</m:t>
                                      </m:r>
                                    </m:e>
                                  </m:rad>
                                </m:den>
                              </m:f>
                            </m:e>
                          </m:d>
                        </m:e>
                        <m:sup>
                          <m:r>
                            <a:rPr lang="en-GB" sz="2000" b="0" i="1">
                              <a:solidFill>
                                <a:schemeClr val="tx1"/>
                              </a:solidFill>
                              <a:latin typeface="Cambria Math" panose="02040503050406030204" pitchFamily="18" charset="0"/>
                            </a:rPr>
                            <m:t>2</m:t>
                          </m:r>
                        </m:sup>
                      </m:sSup>
                      <m:r>
                        <a:rPr lang="en-GB" sz="2000" b="0" i="1" smtClean="0">
                          <a:solidFill>
                            <a:schemeClr val="tx1"/>
                          </a:solidFill>
                          <a:latin typeface="Cambria Math" panose="02040503050406030204" pitchFamily="18" charset="0"/>
                        </a:rPr>
                        <m:t>+ …</m:t>
                      </m:r>
                    </m:oMath>
                  </m:oMathPara>
                </a14:m>
                <a:endParaRPr lang="en-GB" sz="2000" b="0" dirty="0">
                  <a:solidFill>
                    <a:schemeClr val="tx1"/>
                  </a:solidFill>
                </a:endParaRPr>
              </a:p>
            </p:txBody>
          </p:sp>
        </mc:Choice>
        <mc:Fallback xmlns="">
          <p:sp>
            <p:nvSpPr>
              <p:cNvPr id="20" name="CuadroTexto 12">
                <a:extLst>
                  <a:ext uri="{FF2B5EF4-FFF2-40B4-BE49-F238E27FC236}">
                    <a16:creationId xmlns:a16="http://schemas.microsoft.com/office/drawing/2014/main" id="{66B11F74-4185-9751-79C8-8CF10DD0A08E}"/>
                  </a:ext>
                </a:extLst>
              </p:cNvPr>
              <p:cNvSpPr txBox="1">
                <a:spLocks noRot="1" noChangeAspect="1" noMove="1" noResize="1" noEditPoints="1" noAdjustHandles="1" noChangeArrowheads="1" noChangeShapeType="1" noTextEdit="1"/>
              </p:cNvSpPr>
              <p:nvPr/>
            </p:nvSpPr>
            <p:spPr>
              <a:xfrm>
                <a:off x="0" y="1730671"/>
                <a:ext cx="9928939" cy="770660"/>
              </a:xfrm>
              <a:prstGeom prst="rect">
                <a:avLst/>
              </a:prstGeom>
              <a:blipFill>
                <a:blip r:embed="rId7"/>
                <a:stretch>
                  <a:fillRect t="-4762" b="-1587"/>
                </a:stretch>
              </a:blipFill>
            </p:spPr>
            <p:txBody>
              <a:bodyPr/>
              <a:lstStyle/>
              <a:p>
                <a:r>
                  <a:rPr lang="en-GB">
                    <a:noFill/>
                  </a:rPr>
                  <a:t> </a:t>
                </a:r>
              </a:p>
            </p:txBody>
          </p:sp>
        </mc:Fallback>
      </mc:AlternateContent>
    </p:spTree>
    <p:extLst>
      <p:ext uri="{BB962C8B-B14F-4D97-AF65-F5344CB8AC3E}">
        <p14:creationId xmlns:p14="http://schemas.microsoft.com/office/powerpoint/2010/main" val="954886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tge 9">
            <a:extLst>
              <a:ext uri="{FF2B5EF4-FFF2-40B4-BE49-F238E27FC236}">
                <a16:creationId xmlns:a16="http://schemas.microsoft.com/office/drawing/2014/main" id="{1F6AB808-D8C4-9757-15C4-E19BF6842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287" y="1177783"/>
            <a:ext cx="5973832" cy="4567982"/>
          </a:xfrm>
          <a:prstGeom prst="rect">
            <a:avLst/>
          </a:prstGeom>
        </p:spPr>
      </p:pic>
      <p:sp>
        <p:nvSpPr>
          <p:cNvPr id="2" name="Títol 1">
            <a:extLst>
              <a:ext uri="{FF2B5EF4-FFF2-40B4-BE49-F238E27FC236}">
                <a16:creationId xmlns:a16="http://schemas.microsoft.com/office/drawing/2014/main" id="{35ADA249-2C07-915F-29A7-2F82630B0795}"/>
              </a:ext>
            </a:extLst>
          </p:cNvPr>
          <p:cNvSpPr>
            <a:spLocks noGrp="1"/>
          </p:cNvSpPr>
          <p:nvPr>
            <p:ph type="title"/>
          </p:nvPr>
        </p:nvSpPr>
        <p:spPr>
          <a:xfrm>
            <a:off x="0" y="-26766"/>
            <a:ext cx="10474251" cy="862956"/>
          </a:xfrm>
        </p:spPr>
        <p:txBody>
          <a:bodyPr/>
          <a:lstStyle/>
          <a:p>
            <a:r>
              <a:rPr lang="en-GB" sz="3600" b="1" dirty="0"/>
              <a:t>VI. Segmentation</a:t>
            </a:r>
          </a:p>
        </p:txBody>
      </p:sp>
      <mc:AlternateContent xmlns:mc="http://schemas.openxmlformats.org/markup-compatibility/2006" xmlns:a14="http://schemas.microsoft.com/office/drawing/2010/main">
        <mc:Choice Requires="a14">
          <p:sp>
            <p:nvSpPr>
              <p:cNvPr id="8" name="Contenidor de contingut 7">
                <a:extLst>
                  <a:ext uri="{FF2B5EF4-FFF2-40B4-BE49-F238E27FC236}">
                    <a16:creationId xmlns:a16="http://schemas.microsoft.com/office/drawing/2014/main" id="{38350D68-CEFC-4EB7-06D4-F6A82BDCC6F0}"/>
                  </a:ext>
                </a:extLst>
              </p:cNvPr>
              <p:cNvSpPr>
                <a:spLocks noGrp="1"/>
              </p:cNvSpPr>
              <p:nvPr>
                <p:ph idx="1"/>
              </p:nvPr>
            </p:nvSpPr>
            <p:spPr>
              <a:xfrm>
                <a:off x="7441" y="1112601"/>
                <a:ext cx="6088559" cy="3823858"/>
              </a:xfrm>
            </p:spPr>
            <p:txBody>
              <a:bodyPr/>
              <a:lstStyle/>
              <a:p>
                <a:pPr marL="457200" indent="-457200">
                  <a:spcBef>
                    <a:spcPts val="0"/>
                  </a:spcBef>
                  <a:buFont typeface="+mj-lt"/>
                  <a:buAutoNum type="arabicParenR"/>
                </a:pPr>
                <a:r>
                  <a:rPr lang="en-GB" sz="2000" dirty="0"/>
                  <a:t>What is the optimal segmentation for a given power budget?</a:t>
                </a:r>
              </a:p>
              <a:p>
                <a:pPr lvl="1">
                  <a:spcBef>
                    <a:spcPts val="0"/>
                  </a:spcBef>
                </a:pPr>
                <a14:m>
                  <m:oMath xmlns:m="http://schemas.openxmlformats.org/officeDocument/2006/math">
                    <m:r>
                      <a:rPr lang="en-GB" sz="1800" b="0" i="1" smtClean="0">
                        <a:latin typeface="Cambria Math" panose="02040503050406030204" pitchFamily="18" charset="0"/>
                      </a:rPr>
                      <m:t>𝐹𝑂𝑀</m:t>
                    </m:r>
                    <m:r>
                      <a:rPr lang="en-GB" sz="1800" b="0" i="1" smtClean="0">
                        <a:latin typeface="Cambria Math" panose="02040503050406030204" pitchFamily="18" charset="0"/>
                      </a:rPr>
                      <m:t>= </m:t>
                    </m:r>
                    <m:f>
                      <m:fPr>
                        <m:ctrlPr>
                          <a:rPr lang="en-GB" sz="1800" b="0" i="1" smtClean="0">
                            <a:latin typeface="Cambria Math" panose="02040503050406030204" pitchFamily="18" charset="0"/>
                          </a:rPr>
                        </m:ctrlPr>
                      </m:fPr>
                      <m:num>
                        <m:r>
                          <a:rPr lang="en-GB" sz="1800" b="0" i="1" smtClean="0">
                            <a:latin typeface="Cambria Math" panose="02040503050406030204" pitchFamily="18" charset="0"/>
                          </a:rPr>
                          <m:t>1</m:t>
                        </m:r>
                      </m:num>
                      <m:den>
                        <m:r>
                          <a:rPr lang="en-GB" sz="1800" b="0" i="1" smtClean="0">
                            <a:latin typeface="Cambria Math" panose="02040503050406030204" pitchFamily="18" charset="0"/>
                          </a:rPr>
                          <m:t>𝐽𝑖𝑡𝑡𝑒𝑟</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𝑃𝑜𝑤𝑒𝑟</m:t>
                        </m:r>
                        <m:r>
                          <a:rPr lang="en-GB" sz="1800" b="0" i="1" smtClean="0">
                            <a:latin typeface="Cambria Math" panose="02040503050406030204" pitchFamily="18" charset="0"/>
                            <a:ea typeface="Cambria Math" panose="02040503050406030204" pitchFamily="18" charset="0"/>
                          </a:rPr>
                          <m:t>∙</m:t>
                        </m:r>
                        <m:sSup>
                          <m:sSupPr>
                            <m:ctrlPr>
                              <a:rPr lang="en-GB" sz="1800" b="0" i="1" smtClean="0">
                                <a:latin typeface="Cambria Math" panose="02040503050406030204" pitchFamily="18" charset="0"/>
                                <a:ea typeface="Cambria Math" panose="02040503050406030204" pitchFamily="18" charset="0"/>
                              </a:rPr>
                            </m:ctrlPr>
                          </m:sSupPr>
                          <m:e>
                            <m:r>
                              <a:rPr lang="en-GB" sz="1800" b="0" i="1" smtClean="0">
                                <a:latin typeface="Cambria Math" panose="02040503050406030204" pitchFamily="18" charset="0"/>
                                <a:ea typeface="Cambria Math" panose="02040503050406030204" pitchFamily="18" charset="0"/>
                              </a:rPr>
                              <m:t>10</m:t>
                            </m:r>
                          </m:e>
                          <m:sup>
                            <m:r>
                              <a:rPr lang="en-GB" sz="1800" b="0" i="1" smtClean="0">
                                <a:latin typeface="Cambria Math" panose="02040503050406030204" pitchFamily="18" charset="0"/>
                                <a:ea typeface="Cambria Math" panose="02040503050406030204" pitchFamily="18" charset="0"/>
                              </a:rPr>
                              <m:t>12</m:t>
                            </m:r>
                          </m:sup>
                        </m:sSup>
                      </m:den>
                    </m:f>
                    <m:r>
                      <a:rPr lang="en-GB" sz="1800" b="0" i="1" smtClean="0">
                        <a:latin typeface="Cambria Math" panose="02040503050406030204" pitchFamily="18" charset="0"/>
                      </a:rPr>
                      <m:t> </m:t>
                    </m:r>
                    <m:d>
                      <m:dPr>
                        <m:begChr m:val="["/>
                        <m:endChr m:val="]"/>
                        <m:ctrlPr>
                          <a:rPr lang="en-GB" sz="1800" b="0" i="1" smtClean="0">
                            <a:latin typeface="Cambria Math" panose="02040503050406030204" pitchFamily="18" charset="0"/>
                          </a:rPr>
                        </m:ctrlPr>
                      </m:dPr>
                      <m:e>
                        <m:f>
                          <m:fPr>
                            <m:ctrlPr>
                              <a:rPr lang="en-GB" sz="1800" b="0" i="1" smtClean="0">
                                <a:latin typeface="Cambria Math" panose="02040503050406030204" pitchFamily="18" charset="0"/>
                              </a:rPr>
                            </m:ctrlPr>
                          </m:fPr>
                          <m:num>
                            <m:r>
                              <a:rPr lang="en-GB" sz="1800" b="0" i="1" smtClean="0">
                                <a:latin typeface="Cambria Math" panose="02040503050406030204" pitchFamily="18" charset="0"/>
                              </a:rPr>
                              <m:t>1</m:t>
                            </m:r>
                          </m:num>
                          <m:den>
                            <m:r>
                              <a:rPr lang="en-GB" sz="1800" b="0" i="1" smtClean="0">
                                <a:latin typeface="Cambria Math" panose="02040503050406030204" pitchFamily="18" charset="0"/>
                              </a:rPr>
                              <m:t>𝑛𝑠</m:t>
                            </m:r>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𝑚𝑊</m:t>
                            </m:r>
                          </m:den>
                        </m:f>
                      </m:e>
                    </m:d>
                  </m:oMath>
                </a14:m>
                <a:endParaRPr lang="en-GB" sz="1800" b="0" dirty="0"/>
              </a:p>
              <a:p>
                <a:pPr lvl="1">
                  <a:spcBef>
                    <a:spcPts val="0"/>
                  </a:spcBef>
                </a:pPr>
                <a:r>
                  <a:rPr lang="en-GB" sz="1800" dirty="0"/>
                  <a:t>“Electronics noise” jitter for 1 firing cell</a:t>
                </a:r>
              </a:p>
              <a:p>
                <a:pPr marL="457200" indent="-457200">
                  <a:buFont typeface="+mj-lt"/>
                  <a:buAutoNum type="arabicParenR"/>
                </a:pPr>
                <a:r>
                  <a:rPr lang="en-GB" sz="2000" dirty="0"/>
                  <a:t>How does CMOS technology scaling impacts?</a:t>
                </a:r>
              </a:p>
              <a:p>
                <a:pPr marL="857250" lvl="1" indent="-457200">
                  <a:buFont typeface="Arial" panose="020B0604020202020204" pitchFamily="34" charset="0"/>
                  <a:buChar char="•"/>
                </a:pPr>
                <a:r>
                  <a:rPr lang="en-GB" sz="1600" dirty="0"/>
                  <a:t>Compare: 180, 130 and 65 nm nodes</a:t>
                </a:r>
              </a:p>
              <a:p>
                <a:pPr lvl="2">
                  <a:spcBef>
                    <a:spcPts val="0"/>
                  </a:spcBef>
                </a:pPr>
                <a:endParaRPr lang="en-GB" sz="1400" dirty="0"/>
              </a:p>
            </p:txBody>
          </p:sp>
        </mc:Choice>
        <mc:Fallback xmlns="">
          <p:sp>
            <p:nvSpPr>
              <p:cNvPr id="8" name="Contenidor de contingut 7">
                <a:extLst>
                  <a:ext uri="{FF2B5EF4-FFF2-40B4-BE49-F238E27FC236}">
                    <a16:creationId xmlns:a16="http://schemas.microsoft.com/office/drawing/2014/main" id="{38350D68-CEFC-4EB7-06D4-F6A82BDCC6F0}"/>
                  </a:ext>
                </a:extLst>
              </p:cNvPr>
              <p:cNvSpPr>
                <a:spLocks noGrp="1" noRot="1" noChangeAspect="1" noMove="1" noResize="1" noEditPoints="1" noAdjustHandles="1" noChangeArrowheads="1" noChangeShapeType="1" noTextEdit="1"/>
              </p:cNvSpPr>
              <p:nvPr>
                <p:ph idx="1"/>
              </p:nvPr>
            </p:nvSpPr>
            <p:spPr>
              <a:xfrm>
                <a:off x="7441" y="1112601"/>
                <a:ext cx="6088559" cy="3823858"/>
              </a:xfrm>
              <a:blipFill>
                <a:blip r:embed="rId4"/>
                <a:stretch>
                  <a:fillRect l="-901" t="-797"/>
                </a:stretch>
              </a:blipFill>
            </p:spPr>
            <p:txBody>
              <a:bodyPr/>
              <a:lstStyle/>
              <a:p>
                <a:r>
                  <a:rPr lang="en-GB">
                    <a:noFill/>
                  </a:rPr>
                  <a:t> </a:t>
                </a:r>
              </a:p>
            </p:txBody>
          </p:sp>
        </mc:Fallback>
      </mc:AlternateContent>
      <p:sp>
        <p:nvSpPr>
          <p:cNvPr id="3" name="Contenidor de data 2">
            <a:extLst>
              <a:ext uri="{FF2B5EF4-FFF2-40B4-BE49-F238E27FC236}">
                <a16:creationId xmlns:a16="http://schemas.microsoft.com/office/drawing/2014/main" id="{7ADE3F33-7572-E884-DFEA-29C63755084C}"/>
              </a:ext>
            </a:extLst>
          </p:cNvPr>
          <p:cNvSpPr>
            <a:spLocks noGrp="1"/>
          </p:cNvSpPr>
          <p:nvPr>
            <p:ph type="dt" sz="half" idx="10"/>
          </p:nvPr>
        </p:nvSpPr>
        <p:spPr/>
        <p:txBody>
          <a:bodyPr/>
          <a:lstStyle/>
          <a:p>
            <a:fld id="{EDB3B108-ED53-45B0-8E7D-3AE30071E605}" type="datetime3">
              <a:rPr lang="en-US" smtClean="0"/>
              <a:pPr/>
              <a:t>12 June 2023</a:t>
            </a:fld>
            <a:endParaRPr lang="en-US"/>
          </a:p>
        </p:txBody>
      </p:sp>
      <p:sp>
        <p:nvSpPr>
          <p:cNvPr id="4" name="Contenidor de número de diapositiva 3">
            <a:extLst>
              <a:ext uri="{FF2B5EF4-FFF2-40B4-BE49-F238E27FC236}">
                <a16:creationId xmlns:a16="http://schemas.microsoft.com/office/drawing/2014/main" id="{AE080F2F-E8A0-E9CA-1952-2439E0F50811}"/>
              </a:ext>
            </a:extLst>
          </p:cNvPr>
          <p:cNvSpPr>
            <a:spLocks noGrp="1"/>
          </p:cNvSpPr>
          <p:nvPr>
            <p:ph type="sldNum" sz="quarter" idx="12"/>
          </p:nvPr>
        </p:nvSpPr>
        <p:spPr/>
        <p:txBody>
          <a:bodyPr/>
          <a:lstStyle/>
          <a:p>
            <a:fld id="{DC7C0046-88C2-4AEA-A74A-F23B60E755A0}" type="slidenum">
              <a:rPr lang="en-GB" smtClean="0"/>
              <a:pPr/>
              <a:t>56</a:t>
            </a:fld>
            <a:endParaRPr lang="en-GB"/>
          </a:p>
        </p:txBody>
      </p:sp>
      <p:cxnSp>
        <p:nvCxnSpPr>
          <p:cNvPr id="12" name="Connector recte 11">
            <a:extLst>
              <a:ext uri="{FF2B5EF4-FFF2-40B4-BE49-F238E27FC236}">
                <a16:creationId xmlns:a16="http://schemas.microsoft.com/office/drawing/2014/main" id="{3084389C-7E72-E2E9-FD81-1841544A9DDF}"/>
              </a:ext>
            </a:extLst>
          </p:cNvPr>
          <p:cNvCxnSpPr/>
          <p:nvPr/>
        </p:nvCxnSpPr>
        <p:spPr bwMode="auto">
          <a:xfrm>
            <a:off x="9318660" y="1597150"/>
            <a:ext cx="0" cy="3315956"/>
          </a:xfrm>
          <a:prstGeom prst="line">
            <a:avLst/>
          </a:prstGeom>
          <a:noFill/>
          <a:ln w="38100" cap="flat" cmpd="sng" algn="ctr">
            <a:solidFill>
              <a:srgbClr val="7030A0"/>
            </a:solidFill>
            <a:prstDash val="sysDot"/>
            <a:round/>
            <a:headEnd type="none" w="med" len="med"/>
            <a:tailEnd type="none" w="med" len="med"/>
          </a:ln>
          <a:effectLst/>
        </p:spPr>
      </p:cxnSp>
      <p:sp>
        <p:nvSpPr>
          <p:cNvPr id="13" name="QuadreDeText 12">
            <a:extLst>
              <a:ext uri="{FF2B5EF4-FFF2-40B4-BE49-F238E27FC236}">
                <a16:creationId xmlns:a16="http://schemas.microsoft.com/office/drawing/2014/main" id="{8B711FE7-FA28-CD99-6F3D-AA45F1D97BA1}"/>
              </a:ext>
            </a:extLst>
          </p:cNvPr>
          <p:cNvSpPr txBox="1"/>
          <p:nvPr/>
        </p:nvSpPr>
        <p:spPr>
          <a:xfrm>
            <a:off x="9318660" y="4052778"/>
            <a:ext cx="2739612" cy="535531"/>
          </a:xfrm>
          <a:prstGeom prst="rect">
            <a:avLst/>
          </a:prstGeom>
          <a:noFill/>
        </p:spPr>
        <p:txBody>
          <a:bodyPr wrap="square" rtlCol="0">
            <a:spAutoFit/>
          </a:bodyPr>
          <a:lstStyle/>
          <a:p>
            <a:pPr>
              <a:buNone/>
            </a:pPr>
            <a:r>
              <a:rPr lang="en-GB" sz="1600" i="1" dirty="0">
                <a:solidFill>
                  <a:srgbClr val="7030A0"/>
                </a:solidFill>
              </a:rPr>
              <a:t>Segmentation factor 4 for a typical 3x3 mm</a:t>
            </a:r>
            <a:r>
              <a:rPr lang="en-GB" sz="1600" i="1" baseline="30000" dirty="0">
                <a:solidFill>
                  <a:srgbClr val="7030A0"/>
                </a:solidFill>
              </a:rPr>
              <a:t>2</a:t>
            </a:r>
            <a:r>
              <a:rPr lang="en-GB" sz="1600" i="1" dirty="0">
                <a:solidFill>
                  <a:srgbClr val="7030A0"/>
                </a:solidFill>
              </a:rPr>
              <a:t> SiPM</a:t>
            </a:r>
          </a:p>
        </p:txBody>
      </p:sp>
      <p:sp>
        <p:nvSpPr>
          <p:cNvPr id="11" name="QuadreDeText 10">
            <a:extLst>
              <a:ext uri="{FF2B5EF4-FFF2-40B4-BE49-F238E27FC236}">
                <a16:creationId xmlns:a16="http://schemas.microsoft.com/office/drawing/2014/main" id="{EF463347-F30E-689F-AA7B-01498BD2D5C3}"/>
              </a:ext>
            </a:extLst>
          </p:cNvPr>
          <p:cNvSpPr txBox="1"/>
          <p:nvPr/>
        </p:nvSpPr>
        <p:spPr>
          <a:xfrm>
            <a:off x="1903752" y="4974610"/>
            <a:ext cx="4255392" cy="1754326"/>
          </a:xfrm>
          <a:prstGeom prst="rect">
            <a:avLst/>
          </a:prstGeom>
          <a:solidFill>
            <a:srgbClr val="F2F2F2">
              <a:alpha val="69804"/>
            </a:srgbClr>
          </a:solidFill>
        </p:spPr>
        <p:txBody>
          <a:bodyPr wrap="square" rtlCol="0">
            <a:spAutoFit/>
          </a:bodyPr>
          <a:lstStyle/>
          <a:p>
            <a:pPr>
              <a:buNone/>
            </a:pPr>
            <a:r>
              <a:rPr lang="en-GB" sz="1800" i="1" dirty="0">
                <a:solidFill>
                  <a:srgbClr val="FF0000"/>
                </a:solidFill>
                <a:effectLst>
                  <a:outerShdw blurRad="38100" dist="38100" dir="2700000" algn="tl">
                    <a:srgbClr val="000000">
                      <a:alpha val="43137"/>
                    </a:srgbClr>
                  </a:outerShdw>
                </a:effectLst>
              </a:rPr>
              <a:t>Power required to achieve 10 ps “electronic noise” jitter with optimal segmentation for a 3x3 mm</a:t>
            </a:r>
            <a:r>
              <a:rPr lang="en-GB" sz="1800" i="1" baseline="30000" dirty="0">
                <a:solidFill>
                  <a:srgbClr val="FF0000"/>
                </a:solidFill>
                <a:effectLst>
                  <a:outerShdw blurRad="38100" dist="38100" dir="2700000" algn="tl">
                    <a:srgbClr val="000000">
                      <a:alpha val="43137"/>
                    </a:srgbClr>
                  </a:outerShdw>
                </a:effectLst>
              </a:rPr>
              <a:t>2</a:t>
            </a:r>
            <a:r>
              <a:rPr lang="en-GB" sz="1800" i="1" dirty="0">
                <a:solidFill>
                  <a:srgbClr val="FF0000"/>
                </a:solidFill>
                <a:effectLst>
                  <a:outerShdw blurRad="38100" dist="38100" dir="2700000" algn="tl">
                    <a:srgbClr val="000000">
                      <a:alpha val="43137"/>
                    </a:srgbClr>
                  </a:outerShdw>
                </a:effectLst>
              </a:rPr>
              <a:t> SiPM?</a:t>
            </a:r>
          </a:p>
          <a:p>
            <a:pPr marL="801688" indent="-350838"/>
            <a:r>
              <a:rPr lang="en-GB" sz="1800" b="0" i="1" dirty="0">
                <a:solidFill>
                  <a:srgbClr val="FF0000"/>
                </a:solidFill>
                <a:effectLst>
                  <a:outerShdw blurRad="38100" dist="38100" dir="2700000" algn="tl">
                    <a:srgbClr val="000000">
                      <a:alpha val="43137"/>
                    </a:srgbClr>
                  </a:outerShdw>
                </a:effectLst>
              </a:rPr>
              <a:t>180 nm: 10 </a:t>
            </a:r>
            <a:r>
              <a:rPr lang="en-GB" sz="1800" b="0" i="1" dirty="0" err="1">
                <a:solidFill>
                  <a:srgbClr val="FF0000"/>
                </a:solidFill>
                <a:effectLst>
                  <a:outerShdw blurRad="38100" dist="38100" dir="2700000" algn="tl">
                    <a:srgbClr val="000000">
                      <a:alpha val="43137"/>
                    </a:srgbClr>
                  </a:outerShdw>
                </a:effectLst>
              </a:rPr>
              <a:t>mW</a:t>
            </a:r>
            <a:endParaRPr lang="en-GB" sz="1800" b="0" i="1" dirty="0">
              <a:solidFill>
                <a:srgbClr val="FF0000"/>
              </a:solidFill>
              <a:effectLst>
                <a:outerShdw blurRad="38100" dist="38100" dir="2700000" algn="tl">
                  <a:srgbClr val="000000">
                    <a:alpha val="43137"/>
                  </a:srgbClr>
                </a:outerShdw>
              </a:effectLst>
            </a:endParaRPr>
          </a:p>
          <a:p>
            <a:pPr marL="801688" indent="-350838"/>
            <a:r>
              <a:rPr lang="en-GB" sz="1800" b="0" i="1" dirty="0">
                <a:solidFill>
                  <a:srgbClr val="FF0000"/>
                </a:solidFill>
                <a:effectLst>
                  <a:outerShdw blurRad="38100" dist="38100" dir="2700000" algn="tl">
                    <a:srgbClr val="000000">
                      <a:alpha val="43137"/>
                    </a:srgbClr>
                  </a:outerShdw>
                </a:effectLst>
              </a:rPr>
              <a:t>130 nm: 3 </a:t>
            </a:r>
            <a:r>
              <a:rPr lang="en-GB" sz="1800" b="0" i="1" dirty="0" err="1">
                <a:solidFill>
                  <a:srgbClr val="FF0000"/>
                </a:solidFill>
                <a:effectLst>
                  <a:outerShdw blurRad="38100" dist="38100" dir="2700000" algn="tl">
                    <a:srgbClr val="000000">
                      <a:alpha val="43137"/>
                    </a:srgbClr>
                  </a:outerShdw>
                </a:effectLst>
              </a:rPr>
              <a:t>mW</a:t>
            </a:r>
            <a:endParaRPr lang="en-GB" sz="1800" b="0" i="1" dirty="0">
              <a:solidFill>
                <a:srgbClr val="FF0000"/>
              </a:solidFill>
              <a:effectLst>
                <a:outerShdw blurRad="38100" dist="38100" dir="2700000" algn="tl">
                  <a:srgbClr val="000000">
                    <a:alpha val="43137"/>
                  </a:srgbClr>
                </a:outerShdw>
              </a:effectLst>
            </a:endParaRPr>
          </a:p>
          <a:p>
            <a:pPr marL="801688" indent="-350838"/>
            <a:r>
              <a:rPr lang="en-GB" sz="1800" b="0" i="1" dirty="0">
                <a:solidFill>
                  <a:srgbClr val="FF0000"/>
                </a:solidFill>
                <a:effectLst>
                  <a:outerShdw blurRad="38100" dist="38100" dir="2700000" algn="tl">
                    <a:srgbClr val="000000">
                      <a:alpha val="43137"/>
                    </a:srgbClr>
                  </a:outerShdw>
                </a:effectLst>
              </a:rPr>
              <a:t>65 nm: 2 </a:t>
            </a:r>
            <a:r>
              <a:rPr lang="en-GB" sz="1800" b="0" i="1" dirty="0" err="1">
                <a:solidFill>
                  <a:srgbClr val="FF0000"/>
                </a:solidFill>
                <a:effectLst>
                  <a:outerShdw blurRad="38100" dist="38100" dir="2700000" algn="tl">
                    <a:srgbClr val="000000">
                      <a:alpha val="43137"/>
                    </a:srgbClr>
                  </a:outerShdw>
                </a:effectLst>
              </a:rPr>
              <a:t>mW</a:t>
            </a:r>
            <a:endParaRPr lang="en-GB" sz="1800" b="0" i="1" dirty="0">
              <a:solidFill>
                <a:srgbClr val="FF0000"/>
              </a:solidFill>
              <a:effectLst>
                <a:outerShdw blurRad="38100" dist="38100" dir="2700000" algn="tl">
                  <a:srgbClr val="000000">
                    <a:alpha val="43137"/>
                  </a:srgbClr>
                </a:outerShdw>
              </a:effectLst>
            </a:endParaRPr>
          </a:p>
        </p:txBody>
      </p:sp>
      <p:pic>
        <p:nvPicPr>
          <p:cNvPr id="15" name="Imagen 18">
            <a:extLst>
              <a:ext uri="{FF2B5EF4-FFF2-40B4-BE49-F238E27FC236}">
                <a16:creationId xmlns:a16="http://schemas.microsoft.com/office/drawing/2014/main" id="{E57B8049-8310-50B3-5388-DFC30F299797}"/>
              </a:ext>
            </a:extLst>
          </p:cNvPr>
          <p:cNvPicPr/>
          <p:nvPr/>
        </p:nvPicPr>
        <p:blipFill rotWithShape="1">
          <a:blip r:embed="rId5" cstate="print">
            <a:extLst>
              <a:ext uri="{28A0092B-C50C-407E-A947-70E740481C1C}">
                <a14:useLocalDpi xmlns:a14="http://schemas.microsoft.com/office/drawing/2010/main" val="0"/>
              </a:ext>
            </a:extLst>
          </a:blip>
          <a:srcRect l="16265" t="10227" r="47478" b="33649"/>
          <a:stretch/>
        </p:blipFill>
        <p:spPr bwMode="auto">
          <a:xfrm>
            <a:off x="190044" y="3305693"/>
            <a:ext cx="1799033" cy="1557328"/>
          </a:xfrm>
          <a:prstGeom prst="rect">
            <a:avLst/>
          </a:prstGeom>
          <a:noFill/>
          <a:ln w="19050">
            <a:solidFill>
              <a:schemeClr val="tx1"/>
            </a:solid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13B8B9F5-366D-9461-57C5-3CFBF43D8FEB}"/>
              </a:ext>
            </a:extLst>
          </p:cNvPr>
          <p:cNvSpPr txBox="1"/>
          <p:nvPr/>
        </p:nvSpPr>
        <p:spPr>
          <a:xfrm>
            <a:off x="5366260" y="154320"/>
            <a:ext cx="4692899" cy="757130"/>
          </a:xfrm>
          <a:prstGeom prst="rect">
            <a:avLst/>
          </a:prstGeom>
          <a:solidFill>
            <a:srgbClr val="FFFFFF">
              <a:alpha val="78824"/>
            </a:srgbClr>
          </a:solidFill>
        </p:spPr>
        <p:txBody>
          <a:bodyPr wrap="square" rtlCol="0">
            <a:spAutoFit/>
          </a:bodyPr>
          <a:lstStyle/>
          <a:p>
            <a:pPr algn="ctr">
              <a:buNone/>
            </a:pPr>
            <a:r>
              <a:rPr lang="es-ES" i="1" dirty="0" err="1">
                <a:solidFill>
                  <a:srgbClr val="FF0000"/>
                </a:solidFill>
                <a:effectLst>
                  <a:outerShdw blurRad="38100" dist="38100" dir="2700000" algn="tl">
                    <a:srgbClr val="000000">
                      <a:alpha val="43137"/>
                    </a:srgbClr>
                  </a:outerShdw>
                </a:effectLst>
              </a:rPr>
              <a:t>Segmentation</a:t>
            </a:r>
            <a:r>
              <a:rPr lang="es-ES" i="1" dirty="0">
                <a:solidFill>
                  <a:srgbClr val="FF0000"/>
                </a:solidFill>
                <a:effectLst>
                  <a:outerShdw blurRad="38100" dist="38100" dir="2700000" algn="tl">
                    <a:srgbClr val="000000">
                      <a:alpha val="43137"/>
                    </a:srgbClr>
                  </a:outerShdw>
                </a:effectLst>
              </a:rPr>
              <a:t> </a:t>
            </a:r>
            <a:r>
              <a:rPr lang="es-ES" i="1" dirty="0" err="1">
                <a:solidFill>
                  <a:srgbClr val="FF0000"/>
                </a:solidFill>
                <a:effectLst>
                  <a:outerShdw blurRad="38100" dist="38100" dir="2700000" algn="tl">
                    <a:srgbClr val="000000">
                      <a:alpha val="43137"/>
                    </a:srgbClr>
                  </a:outerShdw>
                </a:effectLst>
              </a:rPr>
              <a:t>is</a:t>
            </a:r>
            <a:r>
              <a:rPr lang="es-ES" i="1" dirty="0">
                <a:solidFill>
                  <a:srgbClr val="FF0000"/>
                </a:solidFill>
                <a:effectLst>
                  <a:outerShdw blurRad="38100" dist="38100" dir="2700000" algn="tl">
                    <a:srgbClr val="000000">
                      <a:alpha val="43137"/>
                    </a:srgbClr>
                  </a:outerShdw>
                </a:effectLst>
              </a:rPr>
              <a:t> </a:t>
            </a:r>
            <a:r>
              <a:rPr lang="es-ES" i="1" dirty="0" err="1">
                <a:solidFill>
                  <a:srgbClr val="FF0000"/>
                </a:solidFill>
                <a:effectLst>
                  <a:outerShdw blurRad="38100" dist="38100" dir="2700000" algn="tl">
                    <a:srgbClr val="000000">
                      <a:alpha val="43137"/>
                    </a:srgbClr>
                  </a:outerShdw>
                </a:effectLst>
              </a:rPr>
              <a:t>promising</a:t>
            </a:r>
            <a:r>
              <a:rPr lang="es-ES" i="1" dirty="0">
                <a:solidFill>
                  <a:srgbClr val="FF0000"/>
                </a:solidFill>
                <a:effectLst>
                  <a:outerShdw blurRad="38100" dist="38100" dir="2700000" algn="tl">
                    <a:srgbClr val="000000">
                      <a:alpha val="43137"/>
                    </a:srgbClr>
                  </a:outerShdw>
                </a:effectLst>
              </a:rPr>
              <a:t>: </a:t>
            </a:r>
            <a:r>
              <a:rPr lang="es-ES" i="1" dirty="0" err="1">
                <a:solidFill>
                  <a:srgbClr val="FF0000"/>
                </a:solidFill>
                <a:effectLst>
                  <a:outerShdw blurRad="38100" dist="38100" dir="2700000" algn="tl">
                    <a:srgbClr val="000000">
                      <a:alpha val="43137"/>
                    </a:srgbClr>
                  </a:outerShdw>
                </a:effectLst>
              </a:rPr>
              <a:t>but</a:t>
            </a:r>
            <a:r>
              <a:rPr lang="es-ES" i="1" dirty="0">
                <a:solidFill>
                  <a:srgbClr val="FF0000"/>
                </a:solidFill>
                <a:effectLst>
                  <a:outerShdw blurRad="38100" dist="38100" dir="2700000" algn="tl">
                    <a:srgbClr val="000000">
                      <a:alpha val="43137"/>
                    </a:srgbClr>
                  </a:outerShdw>
                </a:effectLst>
              </a:rPr>
              <a:t> </a:t>
            </a:r>
            <a:r>
              <a:rPr lang="es-ES" i="1" dirty="0" err="1">
                <a:solidFill>
                  <a:srgbClr val="FF0000"/>
                </a:solidFill>
                <a:effectLst>
                  <a:outerShdw blurRad="38100" dist="38100" dir="2700000" algn="tl">
                    <a:srgbClr val="000000">
                      <a:alpha val="43137"/>
                    </a:srgbClr>
                  </a:outerShdw>
                </a:effectLst>
              </a:rPr>
              <a:t>don’t</a:t>
            </a:r>
            <a:r>
              <a:rPr lang="es-ES" i="1" dirty="0">
                <a:solidFill>
                  <a:srgbClr val="FF0000"/>
                </a:solidFill>
                <a:effectLst>
                  <a:outerShdw blurRad="38100" dist="38100" dir="2700000" algn="tl">
                    <a:srgbClr val="000000">
                      <a:alpha val="43137"/>
                    </a:srgbClr>
                  </a:outerShdw>
                </a:effectLst>
              </a:rPr>
              <a:t> </a:t>
            </a:r>
            <a:r>
              <a:rPr lang="es-ES" i="1" dirty="0" err="1">
                <a:solidFill>
                  <a:srgbClr val="FF0000"/>
                </a:solidFill>
                <a:effectLst>
                  <a:outerShdw blurRad="38100" dist="38100" dir="2700000" algn="tl">
                    <a:srgbClr val="000000">
                      <a:alpha val="43137"/>
                    </a:srgbClr>
                  </a:outerShdw>
                </a:effectLst>
              </a:rPr>
              <a:t>forget</a:t>
            </a:r>
            <a:r>
              <a:rPr lang="es-ES" i="1" dirty="0">
                <a:solidFill>
                  <a:srgbClr val="FF0000"/>
                </a:solidFill>
                <a:effectLst>
                  <a:outerShdw blurRad="38100" dist="38100" dir="2700000" algn="tl">
                    <a:srgbClr val="000000">
                      <a:alpha val="43137"/>
                    </a:srgbClr>
                  </a:outerShdw>
                </a:effectLst>
              </a:rPr>
              <a:t> </a:t>
            </a:r>
            <a:r>
              <a:rPr lang="es-ES" i="1" dirty="0" err="1">
                <a:solidFill>
                  <a:srgbClr val="FF0000"/>
                </a:solidFill>
                <a:effectLst>
                  <a:outerShdw blurRad="38100" dist="38100" dir="2700000" algn="tl">
                    <a:srgbClr val="000000">
                      <a:alpha val="43137"/>
                    </a:srgbClr>
                  </a:outerShdw>
                </a:effectLst>
              </a:rPr>
              <a:t>power</a:t>
            </a:r>
            <a:r>
              <a:rPr lang="es-ES" i="1" dirty="0">
                <a:solidFill>
                  <a:srgbClr val="FF0000"/>
                </a:solidFill>
                <a:effectLst>
                  <a:outerShdw blurRad="38100" dist="38100" dir="2700000" algn="tl">
                    <a:srgbClr val="000000">
                      <a:alpha val="43137"/>
                    </a:srgbClr>
                  </a:outerShdw>
                </a:effectLst>
              </a:rPr>
              <a:t> !!!</a:t>
            </a:r>
          </a:p>
        </p:txBody>
      </p:sp>
      <p:sp>
        <p:nvSpPr>
          <p:cNvPr id="7" name="CuadroTexto 6">
            <a:extLst>
              <a:ext uri="{FF2B5EF4-FFF2-40B4-BE49-F238E27FC236}">
                <a16:creationId xmlns:a16="http://schemas.microsoft.com/office/drawing/2014/main" id="{3A2B3326-C71A-70EC-033A-EE2555D3E68F}"/>
              </a:ext>
            </a:extLst>
          </p:cNvPr>
          <p:cNvSpPr txBox="1"/>
          <p:nvPr/>
        </p:nvSpPr>
        <p:spPr>
          <a:xfrm>
            <a:off x="6828576" y="6101360"/>
            <a:ext cx="5363424" cy="701731"/>
          </a:xfrm>
          <a:prstGeom prst="rect">
            <a:avLst/>
          </a:prstGeom>
          <a:solidFill>
            <a:schemeClr val="bg1"/>
          </a:solidFill>
        </p:spPr>
        <p:txBody>
          <a:bodyPr wrap="square">
            <a:spAutoFit/>
          </a:bodyPr>
          <a:lstStyle/>
          <a:p>
            <a:pPr>
              <a:buNone/>
            </a:pPr>
            <a:r>
              <a:rPr lang="en-GB" sz="1100" b="0" i="0" dirty="0">
                <a:solidFill>
                  <a:srgbClr val="333333"/>
                </a:solidFill>
                <a:effectLst/>
                <a:latin typeface="HelveticaNeue Regular"/>
              </a:rPr>
              <a:t>R. </a:t>
            </a:r>
            <a:r>
              <a:rPr lang="en-GB" sz="1100" b="0" i="0" dirty="0" err="1">
                <a:solidFill>
                  <a:srgbClr val="333333"/>
                </a:solidFill>
                <a:effectLst/>
                <a:latin typeface="HelveticaNeue Regular"/>
              </a:rPr>
              <a:t>Manera</a:t>
            </a:r>
            <a:r>
              <a:rPr lang="en-GB" sz="1100" b="0" i="0" dirty="0">
                <a:solidFill>
                  <a:srgbClr val="333333"/>
                </a:solidFill>
                <a:effectLst/>
                <a:latin typeface="HelveticaNeue Regular"/>
              </a:rPr>
              <a:t> </a:t>
            </a:r>
            <a:r>
              <a:rPr lang="en-GB" sz="1100" b="0" i="1" dirty="0">
                <a:solidFill>
                  <a:srgbClr val="333333"/>
                </a:solidFill>
                <a:effectLst/>
                <a:latin typeface="HelveticaNeue Regular"/>
              </a:rPr>
              <a:t>et al</a:t>
            </a:r>
            <a:r>
              <a:rPr lang="en-GB" sz="1100" b="0" i="0" dirty="0">
                <a:solidFill>
                  <a:srgbClr val="333333"/>
                </a:solidFill>
                <a:effectLst/>
                <a:latin typeface="HelveticaNeue Regular"/>
              </a:rPr>
              <a:t>., "Study of Optimal Segmentation for Active Hybrid Single-Photon Sensors," </a:t>
            </a:r>
            <a:r>
              <a:rPr lang="en-GB" sz="1100" b="0" i="1" dirty="0">
                <a:solidFill>
                  <a:srgbClr val="333333"/>
                </a:solidFill>
                <a:effectLst/>
                <a:latin typeface="HelveticaNeue Regular"/>
              </a:rPr>
              <a:t>2021 IEEE Nuclear Science Symposium and Medical Imaging Conference (NSS/MIC)</a:t>
            </a:r>
            <a:r>
              <a:rPr lang="en-GB" sz="1100" b="0" i="0" dirty="0">
                <a:solidFill>
                  <a:srgbClr val="333333"/>
                </a:solidFill>
                <a:effectLst/>
                <a:latin typeface="HelveticaNeue Regular"/>
              </a:rPr>
              <a:t>, Piscataway, NJ, USA, 2021, pp. 1-3, </a:t>
            </a:r>
            <a:r>
              <a:rPr lang="en-GB" sz="1100" b="0" i="0" dirty="0" err="1">
                <a:solidFill>
                  <a:srgbClr val="333333"/>
                </a:solidFill>
                <a:effectLst/>
                <a:latin typeface="HelveticaNeue Regular"/>
              </a:rPr>
              <a:t>doi</a:t>
            </a:r>
            <a:r>
              <a:rPr lang="en-GB" sz="1100" b="0" i="0" dirty="0">
                <a:solidFill>
                  <a:srgbClr val="333333"/>
                </a:solidFill>
                <a:effectLst/>
                <a:latin typeface="HelveticaNeue Regular"/>
              </a:rPr>
              <a:t>: 10.1109/NSS/MIC44867.2021.9875648.</a:t>
            </a:r>
            <a:endParaRPr lang="es-ES" sz="1100" dirty="0"/>
          </a:p>
        </p:txBody>
      </p:sp>
      <p:sp>
        <p:nvSpPr>
          <p:cNvPr id="6" name="QuadreDeText 5">
            <a:extLst>
              <a:ext uri="{FF2B5EF4-FFF2-40B4-BE49-F238E27FC236}">
                <a16:creationId xmlns:a16="http://schemas.microsoft.com/office/drawing/2014/main" id="{113CA3EB-34F9-740F-DAC1-0138828EB00D}"/>
              </a:ext>
            </a:extLst>
          </p:cNvPr>
          <p:cNvSpPr txBox="1"/>
          <p:nvPr/>
        </p:nvSpPr>
        <p:spPr>
          <a:xfrm>
            <a:off x="2476878" y="3354125"/>
            <a:ext cx="3607562" cy="1397306"/>
          </a:xfrm>
          <a:prstGeom prst="rect">
            <a:avLst/>
          </a:prstGeom>
          <a:noFill/>
        </p:spPr>
        <p:txBody>
          <a:bodyPr wrap="square" rtlCol="0">
            <a:spAutoFit/>
          </a:bodyPr>
          <a:lstStyle/>
          <a:p>
            <a:pPr marL="285750" indent="-285750"/>
            <a:r>
              <a:rPr lang="en-GB" sz="1600" i="1" dirty="0">
                <a:solidFill>
                  <a:schemeClr val="tx1">
                    <a:lumMod val="65000"/>
                    <a:lumOff val="35000"/>
                  </a:schemeClr>
                </a:solidFill>
              </a:rPr>
              <a:t>Typical 3x3 mm</a:t>
            </a:r>
            <a:r>
              <a:rPr lang="en-GB" sz="1600" i="1" baseline="30000" dirty="0">
                <a:solidFill>
                  <a:schemeClr val="tx1">
                    <a:lumMod val="65000"/>
                    <a:lumOff val="35000"/>
                  </a:schemeClr>
                </a:solidFill>
              </a:rPr>
              <a:t>2</a:t>
            </a:r>
            <a:r>
              <a:rPr lang="en-GB" sz="1600" i="1" dirty="0">
                <a:solidFill>
                  <a:schemeClr val="tx1">
                    <a:lumMod val="65000"/>
                    <a:lumOff val="35000"/>
                  </a:schemeClr>
                </a:solidFill>
              </a:rPr>
              <a:t> SiPM</a:t>
            </a:r>
          </a:p>
          <a:p>
            <a:pPr marL="285750" indent="-285750"/>
            <a:r>
              <a:rPr lang="en-GB" sz="1600" i="1" dirty="0">
                <a:solidFill>
                  <a:schemeClr val="tx1">
                    <a:lumMod val="65000"/>
                    <a:lumOff val="35000"/>
                  </a:schemeClr>
                </a:solidFill>
              </a:rPr>
              <a:t>3600 cells (50 um)</a:t>
            </a:r>
          </a:p>
          <a:p>
            <a:pPr marL="285750" indent="-285750"/>
            <a:r>
              <a:rPr lang="en-GB" sz="1600" i="1" dirty="0">
                <a:solidFill>
                  <a:schemeClr val="tx1">
                    <a:lumMod val="65000"/>
                    <a:lumOff val="35000"/>
                  </a:schemeClr>
                </a:solidFill>
              </a:rPr>
              <a:t>Divided in groups of N SPADs</a:t>
            </a:r>
          </a:p>
          <a:p>
            <a:pPr marL="285750" indent="-285750"/>
            <a:r>
              <a:rPr lang="en-GB" sz="1600" i="1" dirty="0">
                <a:solidFill>
                  <a:schemeClr val="tx1">
                    <a:lumMod val="65000"/>
                    <a:lumOff val="35000"/>
                  </a:schemeClr>
                </a:solidFill>
              </a:rPr>
              <a:t>Each group readout by FE</a:t>
            </a:r>
          </a:p>
          <a:p>
            <a:pPr marL="285750" indent="-285750"/>
            <a:r>
              <a:rPr lang="en-GB" sz="1600" i="1" dirty="0">
                <a:solidFill>
                  <a:schemeClr val="tx1">
                    <a:lumMod val="65000"/>
                    <a:lumOff val="35000"/>
                  </a:schemeClr>
                </a:solidFill>
              </a:rPr>
              <a:t>Total power kept constant</a:t>
            </a:r>
          </a:p>
        </p:txBody>
      </p:sp>
      <p:cxnSp>
        <p:nvCxnSpPr>
          <p:cNvPr id="14" name="Connector de fletxa recta 13">
            <a:extLst>
              <a:ext uri="{FF2B5EF4-FFF2-40B4-BE49-F238E27FC236}">
                <a16:creationId xmlns:a16="http://schemas.microsoft.com/office/drawing/2014/main" id="{2CFD490E-5187-B37C-B6D3-7ED8E3FDCF77}"/>
              </a:ext>
            </a:extLst>
          </p:cNvPr>
          <p:cNvCxnSpPr>
            <a:cxnSpLocks/>
          </p:cNvCxnSpPr>
          <p:nvPr/>
        </p:nvCxnSpPr>
        <p:spPr bwMode="auto">
          <a:xfrm>
            <a:off x="5772150" y="4052778"/>
            <a:ext cx="880110" cy="698653"/>
          </a:xfrm>
          <a:prstGeom prst="straightConnector1">
            <a:avLst/>
          </a:prstGeom>
          <a:noFill/>
          <a:ln w="9525" cap="flat" cmpd="sng" algn="ctr">
            <a:solidFill>
              <a:schemeClr val="tx1"/>
            </a:solidFill>
            <a:prstDash val="solid"/>
            <a:round/>
            <a:headEnd type="none" w="med" len="med"/>
            <a:tailEnd type="triangle"/>
          </a:ln>
          <a:effectLst/>
        </p:spPr>
      </p:cxnSp>
      <p:cxnSp>
        <p:nvCxnSpPr>
          <p:cNvPr id="17" name="Connector de fletxa recta 16">
            <a:extLst>
              <a:ext uri="{FF2B5EF4-FFF2-40B4-BE49-F238E27FC236}">
                <a16:creationId xmlns:a16="http://schemas.microsoft.com/office/drawing/2014/main" id="{EE74166E-E878-66D8-3AFF-1FFC9EA9FCDB}"/>
              </a:ext>
            </a:extLst>
          </p:cNvPr>
          <p:cNvCxnSpPr>
            <a:cxnSpLocks/>
            <a:endCxn id="15" idx="3"/>
          </p:cNvCxnSpPr>
          <p:nvPr/>
        </p:nvCxnSpPr>
        <p:spPr bwMode="auto">
          <a:xfrm flipH="1" flipV="1">
            <a:off x="1989077" y="4084357"/>
            <a:ext cx="849314" cy="186101"/>
          </a:xfrm>
          <a:prstGeom prst="straightConnector1">
            <a:avLst/>
          </a:prstGeom>
          <a:no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33580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895E14-500C-4A71-BA8B-C60CC92FC9E2}"/>
              </a:ext>
            </a:extLst>
          </p:cNvPr>
          <p:cNvSpPr>
            <a:spLocks noGrp="1"/>
          </p:cNvSpPr>
          <p:nvPr>
            <p:ph type="title"/>
          </p:nvPr>
        </p:nvSpPr>
        <p:spPr>
          <a:xfrm>
            <a:off x="239349" y="44624"/>
            <a:ext cx="8678394" cy="862956"/>
          </a:xfrm>
        </p:spPr>
        <p:txBody>
          <a:bodyPr/>
          <a:lstStyle/>
          <a:p>
            <a:pPr>
              <a:lnSpc>
                <a:spcPct val="150000"/>
              </a:lnSpc>
            </a:pPr>
            <a:r>
              <a:rPr lang="en-GB" sz="3600" b="1" dirty="0"/>
              <a:t>VI. </a:t>
            </a:r>
            <a:r>
              <a:rPr lang="en-GB" sz="3600" b="1" dirty="0" err="1"/>
              <a:t>FastICPix</a:t>
            </a:r>
            <a:endParaRPr lang="ca-ES" sz="3600" b="1" dirty="0"/>
          </a:p>
        </p:txBody>
      </p:sp>
      <p:sp>
        <p:nvSpPr>
          <p:cNvPr id="4" name="Marcador de fecha 3">
            <a:extLst>
              <a:ext uri="{FF2B5EF4-FFF2-40B4-BE49-F238E27FC236}">
                <a16:creationId xmlns:a16="http://schemas.microsoft.com/office/drawing/2014/main" id="{B5F9FD18-CCE7-4AEE-B280-0221597E2AD6}"/>
              </a:ext>
            </a:extLst>
          </p:cNvPr>
          <p:cNvSpPr>
            <a:spLocks noGrp="1"/>
          </p:cNvSpPr>
          <p:nvPr>
            <p:ph type="dt" sz="half" idx="10"/>
          </p:nvPr>
        </p:nvSpPr>
        <p:spPr/>
        <p:txBody>
          <a:bodyPr/>
          <a:lstStyle/>
          <a:p>
            <a:pPr>
              <a:defRPr/>
            </a:pPr>
            <a:r>
              <a:rPr lang="ca-ES" dirty="0"/>
              <a:t>21 </a:t>
            </a:r>
            <a:r>
              <a:rPr lang="ca-ES" dirty="0" err="1"/>
              <a:t>October</a:t>
            </a:r>
            <a:r>
              <a:rPr lang="ca-ES" dirty="0"/>
              <a:t> 2021</a:t>
            </a:r>
            <a:endParaRPr lang="en-US" dirty="0"/>
          </a:p>
        </p:txBody>
      </p:sp>
      <p:sp>
        <p:nvSpPr>
          <p:cNvPr id="6" name="Marcador de número de diapositiva 5">
            <a:extLst>
              <a:ext uri="{FF2B5EF4-FFF2-40B4-BE49-F238E27FC236}">
                <a16:creationId xmlns:a16="http://schemas.microsoft.com/office/drawing/2014/main" id="{EFD5F1A1-4901-4115-B032-EB40592DC1E6}"/>
              </a:ext>
            </a:extLst>
          </p:cNvPr>
          <p:cNvSpPr>
            <a:spLocks noGrp="1"/>
          </p:cNvSpPr>
          <p:nvPr>
            <p:ph type="sldNum" sz="quarter" idx="12"/>
          </p:nvPr>
        </p:nvSpPr>
        <p:spPr/>
        <p:txBody>
          <a:bodyPr/>
          <a:lstStyle/>
          <a:p>
            <a:pPr>
              <a:defRPr/>
            </a:pPr>
            <a:fld id="{1178DAF2-2C4D-4961-ABA0-D37600ACF1D7}" type="slidenum">
              <a:rPr lang="en-GB" i="1" smtClean="0">
                <a:effectLst>
                  <a:outerShdw blurRad="38100" dist="38100" dir="2700000" algn="tl">
                    <a:srgbClr val="000000">
                      <a:alpha val="43137"/>
                    </a:srgbClr>
                  </a:outerShdw>
                </a:effectLst>
              </a:rPr>
              <a:pPr>
                <a:defRPr/>
              </a:pPr>
              <a:t>57</a:t>
            </a:fld>
            <a:endParaRPr lang="en-GB" i="1">
              <a:effectLst>
                <a:outerShdw blurRad="38100" dist="38100" dir="2700000" algn="tl">
                  <a:srgbClr val="000000">
                    <a:alpha val="43137"/>
                  </a:srgbClr>
                </a:outerShdw>
              </a:effectLst>
            </a:endParaRPr>
          </a:p>
        </p:txBody>
      </p:sp>
      <p:pic>
        <p:nvPicPr>
          <p:cNvPr id="11" name="Picture 7">
            <a:extLst>
              <a:ext uri="{FF2B5EF4-FFF2-40B4-BE49-F238E27FC236}">
                <a16:creationId xmlns:a16="http://schemas.microsoft.com/office/drawing/2014/main" id="{04E3DE05-E780-407E-B177-32B41660EB5B}"/>
              </a:ext>
            </a:extLst>
          </p:cNvPr>
          <p:cNvPicPr>
            <a:picLocks noChangeAspect="1"/>
          </p:cNvPicPr>
          <p:nvPr/>
        </p:nvPicPr>
        <p:blipFill rotWithShape="1">
          <a:blip r:embed="rId2"/>
          <a:srcRect l="52547"/>
          <a:stretch/>
        </p:blipFill>
        <p:spPr>
          <a:xfrm>
            <a:off x="9146955" y="6297854"/>
            <a:ext cx="621453" cy="568647"/>
          </a:xfrm>
          <a:prstGeom prst="roundRect">
            <a:avLst>
              <a:gd name="adj" fmla="val 8594"/>
            </a:avLst>
          </a:prstGeom>
          <a:solidFill>
            <a:srgbClr val="FFFFFF">
              <a:shade val="85000"/>
            </a:srgbClr>
          </a:solidFill>
          <a:ln>
            <a:noFill/>
          </a:ln>
          <a:effectLst/>
        </p:spPr>
      </p:pic>
      <p:sp>
        <p:nvSpPr>
          <p:cNvPr id="7" name="Rectangle 3">
            <a:extLst>
              <a:ext uri="{FF2B5EF4-FFF2-40B4-BE49-F238E27FC236}">
                <a16:creationId xmlns:a16="http://schemas.microsoft.com/office/drawing/2014/main" id="{297457E1-7840-41E0-B354-09B71EDBD0F0}"/>
              </a:ext>
            </a:extLst>
          </p:cNvPr>
          <p:cNvSpPr txBox="1">
            <a:spLocks noChangeArrowheads="1"/>
          </p:cNvSpPr>
          <p:nvPr/>
        </p:nvSpPr>
        <p:spPr bwMode="auto">
          <a:xfrm>
            <a:off x="-104777" y="1059313"/>
            <a:ext cx="9394981" cy="94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indent="-168275">
              <a:lnSpc>
                <a:spcPct val="100000"/>
              </a:lnSpc>
              <a:spcBef>
                <a:spcPts val="0"/>
              </a:spcBef>
            </a:pPr>
            <a:r>
              <a:rPr lang="en-GB" sz="2400" b="0" kern="0" dirty="0" err="1"/>
              <a:t>FastICpix</a:t>
            </a:r>
            <a:r>
              <a:rPr lang="en-GB" sz="2400" b="0" kern="0" dirty="0"/>
              <a:t>: try to exploit optimal segmentation</a:t>
            </a:r>
          </a:p>
          <a:p>
            <a:pPr lvl="1" indent="-168275">
              <a:lnSpc>
                <a:spcPct val="100000"/>
              </a:lnSpc>
              <a:spcBef>
                <a:spcPts val="0"/>
              </a:spcBef>
            </a:pPr>
            <a:r>
              <a:rPr lang="en-GB" sz="1600" b="0" kern="0" dirty="0"/>
              <a:t>Optimization for a given </a:t>
            </a:r>
            <a:r>
              <a:rPr lang="en-GB" sz="1600" i="1" u="sng" kern="0" dirty="0"/>
              <a:t>power budget !</a:t>
            </a:r>
          </a:p>
          <a:p>
            <a:pPr lvl="1" indent="-168275">
              <a:lnSpc>
                <a:spcPct val="100000"/>
              </a:lnSpc>
              <a:spcBef>
                <a:spcPts val="0"/>
              </a:spcBef>
            </a:pPr>
            <a:r>
              <a:rPr lang="en-GB" sz="1600" b="0" kern="0" dirty="0"/>
              <a:t>Investigation of new circuit topologies</a:t>
            </a:r>
          </a:p>
          <a:p>
            <a:pPr lvl="1" indent="-168275">
              <a:lnSpc>
                <a:spcPct val="100000"/>
              </a:lnSpc>
              <a:spcBef>
                <a:spcPts val="0"/>
              </a:spcBef>
            </a:pPr>
            <a:r>
              <a:rPr lang="en-GB" sz="1600" b="0" kern="0" dirty="0"/>
              <a:t>3D integration</a:t>
            </a:r>
          </a:p>
          <a:p>
            <a:pPr lvl="1" indent="-168275">
              <a:lnSpc>
                <a:spcPct val="100000"/>
              </a:lnSpc>
              <a:spcBef>
                <a:spcPts val="0"/>
              </a:spcBef>
            </a:pPr>
            <a:endParaRPr lang="en-GB" sz="1050" b="0" kern="0" dirty="0"/>
          </a:p>
        </p:txBody>
      </p:sp>
      <p:pic>
        <p:nvPicPr>
          <p:cNvPr id="8" name="Imagen 7">
            <a:extLst>
              <a:ext uri="{FF2B5EF4-FFF2-40B4-BE49-F238E27FC236}">
                <a16:creationId xmlns:a16="http://schemas.microsoft.com/office/drawing/2014/main" id="{25427260-BC38-4B92-8E51-0ECC013679C0}"/>
              </a:ext>
            </a:extLst>
          </p:cNvPr>
          <p:cNvPicPr>
            <a:picLocks noChangeAspect="1"/>
          </p:cNvPicPr>
          <p:nvPr/>
        </p:nvPicPr>
        <p:blipFill rotWithShape="1">
          <a:blip r:embed="rId3">
            <a:extLst>
              <a:ext uri="{28A0092B-C50C-407E-A947-70E740481C1C}">
                <a14:useLocalDpi xmlns:a14="http://schemas.microsoft.com/office/drawing/2010/main" val="0"/>
              </a:ext>
            </a:extLst>
          </a:blip>
          <a:srcRect t="3353" r="59395" b="17659"/>
          <a:stretch/>
        </p:blipFill>
        <p:spPr>
          <a:xfrm>
            <a:off x="722731" y="2349524"/>
            <a:ext cx="4051059" cy="3066380"/>
          </a:xfrm>
          <a:prstGeom prst="rect">
            <a:avLst/>
          </a:prstGeom>
        </p:spPr>
      </p:pic>
      <p:pic>
        <p:nvPicPr>
          <p:cNvPr id="9" name="Imagen 8">
            <a:extLst>
              <a:ext uri="{FF2B5EF4-FFF2-40B4-BE49-F238E27FC236}">
                <a16:creationId xmlns:a16="http://schemas.microsoft.com/office/drawing/2014/main" id="{F15F82BF-E3D1-4ED7-8EFC-286DE4008478}"/>
              </a:ext>
            </a:extLst>
          </p:cNvPr>
          <p:cNvPicPr>
            <a:picLocks noChangeAspect="1"/>
          </p:cNvPicPr>
          <p:nvPr/>
        </p:nvPicPr>
        <p:blipFill>
          <a:blip r:embed="rId4"/>
          <a:stretch>
            <a:fillRect/>
          </a:stretch>
        </p:blipFill>
        <p:spPr>
          <a:xfrm>
            <a:off x="4688908" y="4939726"/>
            <a:ext cx="3103155" cy="1449013"/>
          </a:xfrm>
          <a:prstGeom prst="rect">
            <a:avLst/>
          </a:prstGeom>
        </p:spPr>
      </p:pic>
      <p:pic>
        <p:nvPicPr>
          <p:cNvPr id="10" name="Imagen 9">
            <a:extLst>
              <a:ext uri="{FF2B5EF4-FFF2-40B4-BE49-F238E27FC236}">
                <a16:creationId xmlns:a16="http://schemas.microsoft.com/office/drawing/2014/main" id="{B8B64C42-E648-473B-9C76-97A6244AA115}"/>
              </a:ext>
            </a:extLst>
          </p:cNvPr>
          <p:cNvPicPr>
            <a:picLocks noChangeAspect="1"/>
          </p:cNvPicPr>
          <p:nvPr/>
        </p:nvPicPr>
        <p:blipFill>
          <a:blip r:embed="rId5"/>
          <a:stretch>
            <a:fillRect/>
          </a:stretch>
        </p:blipFill>
        <p:spPr>
          <a:xfrm>
            <a:off x="4865728" y="3324145"/>
            <a:ext cx="2926334" cy="1615580"/>
          </a:xfrm>
          <a:prstGeom prst="rect">
            <a:avLst/>
          </a:prstGeom>
        </p:spPr>
      </p:pic>
      <p:pic>
        <p:nvPicPr>
          <p:cNvPr id="12" name="Imagen 11">
            <a:extLst>
              <a:ext uri="{FF2B5EF4-FFF2-40B4-BE49-F238E27FC236}">
                <a16:creationId xmlns:a16="http://schemas.microsoft.com/office/drawing/2014/main" id="{97B8C8B7-104E-44D4-B8EA-6BA6084BB574}"/>
              </a:ext>
            </a:extLst>
          </p:cNvPr>
          <p:cNvPicPr>
            <a:picLocks noChangeAspect="1"/>
          </p:cNvPicPr>
          <p:nvPr/>
        </p:nvPicPr>
        <p:blipFill rotWithShape="1">
          <a:blip r:embed="rId3">
            <a:extLst>
              <a:ext uri="{28A0092B-C50C-407E-A947-70E740481C1C}">
                <a14:useLocalDpi xmlns:a14="http://schemas.microsoft.com/office/drawing/2010/main" val="0"/>
              </a:ext>
            </a:extLst>
          </a:blip>
          <a:srcRect l="41370" t="324" r="19850" b="17659"/>
          <a:stretch/>
        </p:blipFill>
        <p:spPr>
          <a:xfrm>
            <a:off x="7955318" y="2160481"/>
            <a:ext cx="3907515" cy="3215690"/>
          </a:xfrm>
          <a:prstGeom prst="rect">
            <a:avLst/>
          </a:prstGeom>
        </p:spPr>
      </p:pic>
      <p:sp>
        <p:nvSpPr>
          <p:cNvPr id="13" name="Oval 17">
            <a:extLst>
              <a:ext uri="{FF2B5EF4-FFF2-40B4-BE49-F238E27FC236}">
                <a16:creationId xmlns:a16="http://schemas.microsoft.com/office/drawing/2014/main" id="{E3114EAF-EC4D-4A9F-B06E-E9E000420846}"/>
              </a:ext>
            </a:extLst>
          </p:cNvPr>
          <p:cNvSpPr/>
          <p:nvPr/>
        </p:nvSpPr>
        <p:spPr bwMode="auto">
          <a:xfrm>
            <a:off x="1373755" y="5353558"/>
            <a:ext cx="2265242" cy="1087160"/>
          </a:xfrm>
          <a:prstGeom prst="ellipse">
            <a:avLst/>
          </a:prstGeom>
          <a:solidFill>
            <a:srgbClr val="5B9BD5">
              <a:lumMod val="75000"/>
            </a:srgbClr>
          </a:solidFill>
          <a:ln w="9525" cap="flat" cmpd="sng" algn="ctr">
            <a:solidFill>
              <a:sysClr val="window" lastClr="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auto">
              <a:lnSpc>
                <a:spcPct val="100000"/>
              </a:lnSpc>
              <a:spcBef>
                <a:spcPts val="0"/>
              </a:spcBef>
              <a:spcAft>
                <a:spcPts val="0"/>
              </a:spcAft>
              <a:buNone/>
              <a:defRPr/>
            </a:pPr>
            <a:r>
              <a:rPr lang="es-ES" sz="1800" b="0" i="1" kern="0" dirty="0">
                <a:solidFill>
                  <a:prstClr val="white"/>
                </a:solidFill>
                <a:latin typeface="Calibri" panose="020F0502020204030204"/>
              </a:rPr>
              <a:t>No </a:t>
            </a:r>
            <a:r>
              <a:rPr lang="es-ES" sz="1800" b="0" i="1" kern="0" dirty="0" err="1">
                <a:solidFill>
                  <a:prstClr val="white"/>
                </a:solidFill>
                <a:latin typeface="Calibri" panose="020F0502020204030204"/>
              </a:rPr>
              <a:t>segmentation</a:t>
            </a:r>
            <a:endParaRPr lang="en-GB" sz="1800" b="0" i="1" kern="0" dirty="0">
              <a:solidFill>
                <a:prstClr val="white"/>
              </a:solidFill>
              <a:latin typeface="Calibri" panose="020F0502020204030204"/>
            </a:endParaRPr>
          </a:p>
        </p:txBody>
      </p:sp>
      <p:sp>
        <p:nvSpPr>
          <p:cNvPr id="14" name="Oval 17">
            <a:extLst>
              <a:ext uri="{FF2B5EF4-FFF2-40B4-BE49-F238E27FC236}">
                <a16:creationId xmlns:a16="http://schemas.microsoft.com/office/drawing/2014/main" id="{615BCBF5-82B4-480E-8EB1-B37A51587BBC}"/>
              </a:ext>
            </a:extLst>
          </p:cNvPr>
          <p:cNvSpPr/>
          <p:nvPr/>
        </p:nvSpPr>
        <p:spPr bwMode="auto">
          <a:xfrm>
            <a:off x="8780198" y="5218454"/>
            <a:ext cx="2265242" cy="1170285"/>
          </a:xfrm>
          <a:prstGeom prst="ellipse">
            <a:avLst/>
          </a:prstGeom>
          <a:solidFill>
            <a:srgbClr val="5B9BD5">
              <a:lumMod val="75000"/>
            </a:srgbClr>
          </a:solidFill>
          <a:ln w="9525" cap="flat" cmpd="sng" algn="ctr">
            <a:solidFill>
              <a:sysClr val="window" lastClr="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auto">
              <a:lnSpc>
                <a:spcPct val="100000"/>
              </a:lnSpc>
              <a:spcBef>
                <a:spcPts val="0"/>
              </a:spcBef>
              <a:spcAft>
                <a:spcPts val="0"/>
              </a:spcAft>
              <a:buNone/>
              <a:defRPr/>
            </a:pPr>
            <a:r>
              <a:rPr lang="es-ES" sz="1800" b="0" i="1" kern="0" dirty="0" err="1">
                <a:solidFill>
                  <a:prstClr val="white"/>
                </a:solidFill>
                <a:latin typeface="Calibri" panose="020F0502020204030204"/>
              </a:rPr>
              <a:t>Maximum</a:t>
            </a:r>
            <a:r>
              <a:rPr lang="es-ES" sz="1800" b="0" i="1" kern="0" dirty="0">
                <a:solidFill>
                  <a:prstClr val="white"/>
                </a:solidFill>
                <a:latin typeface="Calibri" panose="020F0502020204030204"/>
              </a:rPr>
              <a:t> </a:t>
            </a:r>
          </a:p>
          <a:p>
            <a:pPr algn="ctr" fontAlgn="auto">
              <a:lnSpc>
                <a:spcPct val="100000"/>
              </a:lnSpc>
              <a:spcBef>
                <a:spcPts val="0"/>
              </a:spcBef>
              <a:spcAft>
                <a:spcPts val="0"/>
              </a:spcAft>
              <a:buNone/>
              <a:defRPr/>
            </a:pPr>
            <a:r>
              <a:rPr lang="es-ES" sz="1800" b="0" i="1" kern="0" dirty="0" err="1">
                <a:solidFill>
                  <a:prstClr val="white"/>
                </a:solidFill>
                <a:latin typeface="Calibri" panose="020F0502020204030204"/>
              </a:rPr>
              <a:t>segmentation</a:t>
            </a:r>
            <a:endParaRPr lang="en-GB" sz="1800" b="0" i="1" kern="0" dirty="0">
              <a:solidFill>
                <a:prstClr val="white"/>
              </a:solidFill>
              <a:latin typeface="Calibri" panose="020F0502020204030204"/>
            </a:endParaRPr>
          </a:p>
        </p:txBody>
      </p:sp>
      <p:cxnSp>
        <p:nvCxnSpPr>
          <p:cNvPr id="15" name="Conector recto de flecha 14">
            <a:extLst>
              <a:ext uri="{FF2B5EF4-FFF2-40B4-BE49-F238E27FC236}">
                <a16:creationId xmlns:a16="http://schemas.microsoft.com/office/drawing/2014/main" id="{A2B7F387-8F77-4910-BC4D-550AF895A70F}"/>
              </a:ext>
            </a:extLst>
          </p:cNvPr>
          <p:cNvCxnSpPr/>
          <p:nvPr/>
        </p:nvCxnSpPr>
        <p:spPr bwMode="auto">
          <a:xfrm>
            <a:off x="4688908" y="3014870"/>
            <a:ext cx="3220441" cy="0"/>
          </a:xfrm>
          <a:prstGeom prst="straightConnector1">
            <a:avLst/>
          </a:prstGeom>
          <a:noFill/>
          <a:ln w="34925" cap="flat" cmpd="sng" algn="ctr">
            <a:solidFill>
              <a:schemeClr val="tx1"/>
            </a:solidFill>
            <a:prstDash val="solid"/>
            <a:round/>
            <a:headEnd type="arrow" w="lg" len="lg"/>
            <a:tailEnd type="arrow" w="lg" len="lg"/>
          </a:ln>
          <a:effectLst/>
        </p:spPr>
      </p:cxnSp>
      <p:sp>
        <p:nvSpPr>
          <p:cNvPr id="16" name="CuadroTexto 15">
            <a:extLst>
              <a:ext uri="{FF2B5EF4-FFF2-40B4-BE49-F238E27FC236}">
                <a16:creationId xmlns:a16="http://schemas.microsoft.com/office/drawing/2014/main" id="{436B50FF-35AF-42A9-B827-3E80D159071E}"/>
              </a:ext>
            </a:extLst>
          </p:cNvPr>
          <p:cNvSpPr txBox="1"/>
          <p:nvPr/>
        </p:nvSpPr>
        <p:spPr>
          <a:xfrm>
            <a:off x="4819759" y="2416629"/>
            <a:ext cx="2925801" cy="523220"/>
          </a:xfrm>
          <a:prstGeom prst="rect">
            <a:avLst/>
          </a:prstGeom>
          <a:noFill/>
        </p:spPr>
        <p:txBody>
          <a:bodyPr wrap="none" rtlCol="0">
            <a:spAutoFit/>
          </a:bodyPr>
          <a:lstStyle/>
          <a:p>
            <a:pPr algn="ctr">
              <a:buNone/>
            </a:pPr>
            <a:r>
              <a:rPr lang="es-ES" sz="1400" dirty="0" err="1">
                <a:solidFill>
                  <a:schemeClr val="tx1"/>
                </a:solidFill>
              </a:rPr>
              <a:t>Optimal</a:t>
            </a:r>
            <a:r>
              <a:rPr lang="es-ES" sz="1400" dirty="0">
                <a:solidFill>
                  <a:schemeClr val="tx1"/>
                </a:solidFill>
              </a:rPr>
              <a:t> </a:t>
            </a:r>
            <a:r>
              <a:rPr lang="es-ES" sz="1400" dirty="0" err="1">
                <a:solidFill>
                  <a:schemeClr val="tx1"/>
                </a:solidFill>
              </a:rPr>
              <a:t>solution</a:t>
            </a:r>
            <a:r>
              <a:rPr lang="es-ES" sz="1400" dirty="0">
                <a:solidFill>
                  <a:schemeClr val="tx1"/>
                </a:solidFill>
              </a:rPr>
              <a:t> </a:t>
            </a:r>
            <a:r>
              <a:rPr lang="es-ES" sz="1400" dirty="0" err="1">
                <a:solidFill>
                  <a:schemeClr val="tx1"/>
                </a:solidFill>
              </a:rPr>
              <a:t>between</a:t>
            </a:r>
            <a:r>
              <a:rPr lang="es-ES" sz="1400" dirty="0">
                <a:solidFill>
                  <a:schemeClr val="tx1"/>
                </a:solidFill>
              </a:rPr>
              <a:t> </a:t>
            </a:r>
            <a:r>
              <a:rPr lang="es-ES" sz="1400" dirty="0" err="1">
                <a:solidFill>
                  <a:schemeClr val="tx1"/>
                </a:solidFill>
              </a:rPr>
              <a:t>these</a:t>
            </a:r>
            <a:r>
              <a:rPr lang="es-ES" sz="1400" dirty="0">
                <a:solidFill>
                  <a:schemeClr val="tx1"/>
                </a:solidFill>
              </a:rPr>
              <a:t> </a:t>
            </a:r>
          </a:p>
          <a:p>
            <a:pPr algn="ctr">
              <a:buNone/>
            </a:pPr>
            <a:r>
              <a:rPr lang="es-ES" sz="1400" dirty="0">
                <a:solidFill>
                  <a:schemeClr val="tx1"/>
                </a:solidFill>
              </a:rPr>
              <a:t>2 extreme </a:t>
            </a:r>
            <a:r>
              <a:rPr lang="es-ES" sz="1400" dirty="0" err="1">
                <a:solidFill>
                  <a:schemeClr val="tx1"/>
                </a:solidFill>
              </a:rPr>
              <a:t>configurations</a:t>
            </a:r>
            <a:r>
              <a:rPr lang="es-ES" sz="1400" dirty="0">
                <a:solidFill>
                  <a:schemeClr val="tx1"/>
                </a:solidFill>
              </a:rPr>
              <a:t>? </a:t>
            </a:r>
          </a:p>
        </p:txBody>
      </p:sp>
      <p:sp>
        <p:nvSpPr>
          <p:cNvPr id="17" name="Oval 17">
            <a:extLst>
              <a:ext uri="{FF2B5EF4-FFF2-40B4-BE49-F238E27FC236}">
                <a16:creationId xmlns:a16="http://schemas.microsoft.com/office/drawing/2014/main" id="{1D4B658B-75E5-49D2-ACCB-7CFCA3092155}"/>
              </a:ext>
            </a:extLst>
          </p:cNvPr>
          <p:cNvSpPr/>
          <p:nvPr/>
        </p:nvSpPr>
        <p:spPr bwMode="auto">
          <a:xfrm>
            <a:off x="4907494" y="1824788"/>
            <a:ext cx="2750328" cy="1435007"/>
          </a:xfrm>
          <a:prstGeom prst="ellipse">
            <a:avLst/>
          </a:prstGeom>
          <a:solidFill>
            <a:srgbClr val="5B9BD5">
              <a:lumMod val="75000"/>
            </a:srgbClr>
          </a:solidFill>
          <a:ln w="9525" cap="flat" cmpd="sng" algn="ctr">
            <a:solidFill>
              <a:sysClr val="window" lastClr="FF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algn="ctr" fontAlgn="auto">
              <a:lnSpc>
                <a:spcPct val="100000"/>
              </a:lnSpc>
              <a:spcBef>
                <a:spcPts val="0"/>
              </a:spcBef>
              <a:spcAft>
                <a:spcPts val="0"/>
              </a:spcAft>
              <a:buNone/>
              <a:defRPr/>
            </a:pPr>
            <a:r>
              <a:rPr lang="en-GB" sz="1800" i="1" kern="0" dirty="0">
                <a:solidFill>
                  <a:prstClr val="white"/>
                </a:solidFill>
                <a:latin typeface="Calibri" panose="020F0502020204030204"/>
              </a:rPr>
              <a:t>Optimal</a:t>
            </a:r>
            <a:r>
              <a:rPr lang="en-GB" sz="1800" b="0" i="1" kern="0" dirty="0">
                <a:solidFill>
                  <a:prstClr val="white"/>
                </a:solidFill>
                <a:latin typeface="Calibri" panose="020F0502020204030204"/>
              </a:rPr>
              <a:t> and </a:t>
            </a:r>
            <a:r>
              <a:rPr lang="en-GB" sz="1800" i="1" kern="0" dirty="0">
                <a:solidFill>
                  <a:prstClr val="white"/>
                </a:solidFill>
                <a:latin typeface="Calibri" panose="020F0502020204030204"/>
              </a:rPr>
              <a:t>adaptable</a:t>
            </a:r>
            <a:r>
              <a:rPr lang="en-GB" sz="1800" b="0" i="1" kern="0" dirty="0">
                <a:solidFill>
                  <a:prstClr val="white"/>
                </a:solidFill>
                <a:latin typeface="Calibri" panose="020F0502020204030204"/>
              </a:rPr>
              <a:t> </a:t>
            </a:r>
          </a:p>
          <a:p>
            <a:pPr algn="ctr" fontAlgn="auto">
              <a:lnSpc>
                <a:spcPct val="100000"/>
              </a:lnSpc>
              <a:spcBef>
                <a:spcPts val="0"/>
              </a:spcBef>
              <a:spcAft>
                <a:spcPts val="0"/>
              </a:spcAft>
              <a:buNone/>
              <a:defRPr/>
            </a:pPr>
            <a:r>
              <a:rPr lang="en-GB" sz="1800" i="1" kern="0" dirty="0">
                <a:solidFill>
                  <a:prstClr val="white"/>
                </a:solidFill>
                <a:latin typeface="Calibri" panose="020F0502020204030204"/>
              </a:rPr>
              <a:t>segmentation</a:t>
            </a:r>
            <a:r>
              <a:rPr lang="en-GB" sz="1800" b="0" i="1" kern="0" dirty="0">
                <a:solidFill>
                  <a:prstClr val="white"/>
                </a:solidFill>
                <a:latin typeface="Calibri" panose="020F0502020204030204"/>
              </a:rPr>
              <a:t>:</a:t>
            </a:r>
          </a:p>
          <a:p>
            <a:pPr algn="ctr" fontAlgn="auto">
              <a:lnSpc>
                <a:spcPct val="100000"/>
              </a:lnSpc>
              <a:spcBef>
                <a:spcPts val="0"/>
              </a:spcBef>
              <a:spcAft>
                <a:spcPts val="0"/>
              </a:spcAft>
              <a:buNone/>
              <a:defRPr/>
            </a:pPr>
            <a:r>
              <a:rPr lang="en-GB" sz="1800" b="0" i="1" kern="0" dirty="0">
                <a:solidFill>
                  <a:prstClr val="white"/>
                </a:solidFill>
                <a:latin typeface="Calibri" panose="020F0502020204030204"/>
              </a:rPr>
              <a:t>with </a:t>
            </a:r>
            <a:r>
              <a:rPr lang="en-GB" sz="1800" i="1" u="sng" kern="0" dirty="0">
                <a:solidFill>
                  <a:prstClr val="white"/>
                </a:solidFill>
                <a:latin typeface="Calibri" panose="020F0502020204030204"/>
              </a:rPr>
              <a:t>hybrid</a:t>
            </a:r>
            <a:r>
              <a:rPr lang="en-GB" sz="1800" b="0" i="1" kern="0" dirty="0">
                <a:solidFill>
                  <a:prstClr val="white"/>
                </a:solidFill>
                <a:latin typeface="Calibri" panose="020F0502020204030204"/>
              </a:rPr>
              <a:t> </a:t>
            </a:r>
            <a:r>
              <a:rPr lang="en-US" sz="1800" b="0" i="1" kern="0" dirty="0">
                <a:solidFill>
                  <a:prstClr val="white"/>
                </a:solidFill>
                <a:latin typeface="Calibri" panose="020F0502020204030204"/>
              </a:rPr>
              <a:t>detector</a:t>
            </a:r>
            <a:endParaRPr lang="en-GB" sz="1800" b="0" i="1" kern="0" dirty="0">
              <a:solidFill>
                <a:prstClr val="white"/>
              </a:solidFill>
              <a:latin typeface="Calibri" panose="020F0502020204030204"/>
            </a:endParaRPr>
          </a:p>
        </p:txBody>
      </p:sp>
      <p:cxnSp>
        <p:nvCxnSpPr>
          <p:cNvPr id="5" name="Connector de fletxa recta 4">
            <a:extLst>
              <a:ext uri="{FF2B5EF4-FFF2-40B4-BE49-F238E27FC236}">
                <a16:creationId xmlns:a16="http://schemas.microsoft.com/office/drawing/2014/main" id="{902B5A5E-1912-F6DB-3690-30BBDF0FD75A}"/>
              </a:ext>
            </a:extLst>
          </p:cNvPr>
          <p:cNvCxnSpPr/>
          <p:nvPr/>
        </p:nvCxnSpPr>
        <p:spPr bwMode="auto">
          <a:xfrm flipV="1">
            <a:off x="6546475" y="1137510"/>
            <a:ext cx="1111347" cy="221436"/>
          </a:xfrm>
          <a:prstGeom prst="straightConnector1">
            <a:avLst/>
          </a:prstGeom>
          <a:noFill/>
          <a:ln w="9525" cap="flat" cmpd="sng" algn="ctr">
            <a:solidFill>
              <a:schemeClr val="accent2">
                <a:lumMod val="75000"/>
              </a:schemeClr>
            </a:solidFill>
            <a:prstDash val="solid"/>
            <a:round/>
            <a:headEnd type="none" w="med" len="med"/>
            <a:tailEnd type="triangle"/>
          </a:ln>
          <a:effectLst/>
        </p:spPr>
      </p:cxnSp>
      <p:sp>
        <p:nvSpPr>
          <p:cNvPr id="19" name="QuadreDeText 18">
            <a:extLst>
              <a:ext uri="{FF2B5EF4-FFF2-40B4-BE49-F238E27FC236}">
                <a16:creationId xmlns:a16="http://schemas.microsoft.com/office/drawing/2014/main" id="{C76A8C54-1984-B37A-3F2F-634DDC158972}"/>
              </a:ext>
            </a:extLst>
          </p:cNvPr>
          <p:cNvSpPr txBox="1"/>
          <p:nvPr/>
        </p:nvSpPr>
        <p:spPr>
          <a:xfrm>
            <a:off x="7623948" y="1016197"/>
            <a:ext cx="4709925" cy="535531"/>
          </a:xfrm>
          <a:prstGeom prst="rect">
            <a:avLst/>
          </a:prstGeom>
          <a:noFill/>
        </p:spPr>
        <p:txBody>
          <a:bodyPr wrap="square">
            <a:spAutoFit/>
          </a:bodyPr>
          <a:lstStyle/>
          <a:p>
            <a:pPr>
              <a:buNone/>
            </a:pPr>
            <a:r>
              <a:rPr lang="en-GB" sz="1600" i="1" kern="0" dirty="0">
                <a:effectLst>
                  <a:outerShdw blurRad="38100" dist="38100" dir="2700000" algn="tl">
                    <a:srgbClr val="000000">
                      <a:alpha val="43137"/>
                    </a:srgbClr>
                  </a:outerShdw>
                </a:effectLst>
              </a:rPr>
              <a:t>Electronic noise jitter &lt; 1 ps for next generation of detectors based on prompt light</a:t>
            </a:r>
            <a:endParaRPr lang="en-GB" sz="1600" i="1" dirty="0">
              <a:effectLst>
                <a:outerShdw blurRad="38100" dist="38100" dir="2700000" algn="tl">
                  <a:srgbClr val="000000">
                    <a:alpha val="43137"/>
                  </a:srgbClr>
                </a:outerShdw>
              </a:effectLst>
            </a:endParaRPr>
          </a:p>
        </p:txBody>
      </p:sp>
      <p:cxnSp>
        <p:nvCxnSpPr>
          <p:cNvPr id="20" name="Connector de fletxa recta 19">
            <a:extLst>
              <a:ext uri="{FF2B5EF4-FFF2-40B4-BE49-F238E27FC236}">
                <a16:creationId xmlns:a16="http://schemas.microsoft.com/office/drawing/2014/main" id="{F1B37E9B-4E2E-F73E-8E14-790BF3A241ED}"/>
              </a:ext>
            </a:extLst>
          </p:cNvPr>
          <p:cNvCxnSpPr>
            <a:cxnSpLocks/>
          </p:cNvCxnSpPr>
          <p:nvPr/>
        </p:nvCxnSpPr>
        <p:spPr bwMode="auto">
          <a:xfrm>
            <a:off x="6534490" y="1433708"/>
            <a:ext cx="1103526" cy="379822"/>
          </a:xfrm>
          <a:prstGeom prst="straightConnector1">
            <a:avLst/>
          </a:prstGeom>
          <a:noFill/>
          <a:ln w="9525" cap="flat" cmpd="sng" algn="ctr">
            <a:solidFill>
              <a:schemeClr val="accent2">
                <a:lumMod val="75000"/>
              </a:schemeClr>
            </a:solidFill>
            <a:prstDash val="solid"/>
            <a:round/>
            <a:headEnd type="none" w="med" len="med"/>
            <a:tailEnd type="triangle"/>
          </a:ln>
          <a:effectLst/>
        </p:spPr>
      </p:cxnSp>
      <p:sp>
        <p:nvSpPr>
          <p:cNvPr id="23" name="QuadreDeText 22">
            <a:extLst>
              <a:ext uri="{FF2B5EF4-FFF2-40B4-BE49-F238E27FC236}">
                <a16:creationId xmlns:a16="http://schemas.microsoft.com/office/drawing/2014/main" id="{436D61AF-CF67-5E9C-D95B-668AE996CC26}"/>
              </a:ext>
            </a:extLst>
          </p:cNvPr>
          <p:cNvSpPr txBox="1"/>
          <p:nvPr/>
        </p:nvSpPr>
        <p:spPr>
          <a:xfrm>
            <a:off x="7590663" y="1641157"/>
            <a:ext cx="3292900" cy="313932"/>
          </a:xfrm>
          <a:prstGeom prst="rect">
            <a:avLst/>
          </a:prstGeom>
          <a:noFill/>
        </p:spPr>
        <p:txBody>
          <a:bodyPr wrap="square">
            <a:spAutoFit/>
          </a:bodyPr>
          <a:lstStyle/>
          <a:p>
            <a:pPr>
              <a:buNone/>
            </a:pPr>
            <a:r>
              <a:rPr lang="en-GB" sz="1600" i="1" kern="0" dirty="0">
                <a:effectLst>
                  <a:outerShdw blurRad="38100" dist="38100" dir="2700000" algn="tl">
                    <a:srgbClr val="000000">
                      <a:alpha val="43137"/>
                    </a:srgbClr>
                  </a:outerShdw>
                </a:effectLst>
              </a:rPr>
              <a:t>Time tagging of first(s) photons</a:t>
            </a:r>
            <a:endParaRPr lang="en-GB" sz="16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998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7" grpId="0" animBg="1"/>
      <p:bldP spid="19"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5F06E-15F7-5068-5999-B8F83DE6F142}"/>
              </a:ext>
            </a:extLst>
          </p:cNvPr>
          <p:cNvSpPr>
            <a:spLocks noGrp="1"/>
          </p:cNvSpPr>
          <p:nvPr>
            <p:ph type="title"/>
          </p:nvPr>
        </p:nvSpPr>
        <p:spPr/>
        <p:txBody>
          <a:bodyPr/>
          <a:lstStyle/>
          <a:p>
            <a:r>
              <a:rPr lang="en-GB" sz="3200" b="1" dirty="0"/>
              <a:t>II. </a:t>
            </a:r>
            <a:r>
              <a:rPr lang="en-GB" sz="3200" b="1" dirty="0" err="1"/>
              <a:t>FastIC</a:t>
            </a:r>
            <a:r>
              <a:rPr lang="en-GB" sz="3200" b="1" dirty="0"/>
              <a:t> evaluation system</a:t>
            </a:r>
            <a:endParaRPr lang="es-ES" sz="2800" dirty="0"/>
          </a:p>
        </p:txBody>
      </p:sp>
      <p:sp>
        <p:nvSpPr>
          <p:cNvPr id="4" name="Marcador de fecha 3">
            <a:extLst>
              <a:ext uri="{FF2B5EF4-FFF2-40B4-BE49-F238E27FC236}">
                <a16:creationId xmlns:a16="http://schemas.microsoft.com/office/drawing/2014/main" id="{A513D4DF-9445-10B8-CF4D-2BD2EBE4A8C4}"/>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Marcador de número de diapositiva 4">
            <a:extLst>
              <a:ext uri="{FF2B5EF4-FFF2-40B4-BE49-F238E27FC236}">
                <a16:creationId xmlns:a16="http://schemas.microsoft.com/office/drawing/2014/main" id="{A3141359-43BC-9DFA-3F88-6442BE30C5BD}"/>
              </a:ext>
            </a:extLst>
          </p:cNvPr>
          <p:cNvSpPr>
            <a:spLocks noGrp="1"/>
          </p:cNvSpPr>
          <p:nvPr>
            <p:ph type="sldNum" sz="quarter" idx="12"/>
          </p:nvPr>
        </p:nvSpPr>
        <p:spPr/>
        <p:txBody>
          <a:bodyPr/>
          <a:lstStyle/>
          <a:p>
            <a:pPr>
              <a:defRPr/>
            </a:pPr>
            <a:fld id="{1178DAF2-2C4D-4961-ABA0-D37600ACF1D7}" type="slidenum">
              <a:rPr lang="en-GB" smtClean="0"/>
              <a:pPr>
                <a:defRPr/>
              </a:pPr>
              <a:t>58</a:t>
            </a:fld>
            <a:endParaRPr lang="en-GB"/>
          </a:p>
        </p:txBody>
      </p:sp>
      <p:pic>
        <p:nvPicPr>
          <p:cNvPr id="6" name="Imagen 5">
            <a:extLst>
              <a:ext uri="{FF2B5EF4-FFF2-40B4-BE49-F238E27FC236}">
                <a16:creationId xmlns:a16="http://schemas.microsoft.com/office/drawing/2014/main" id="{66FD549F-3B4A-5992-6B7F-F6BCA6110197}"/>
              </a:ext>
            </a:extLst>
          </p:cNvPr>
          <p:cNvPicPr>
            <a:picLocks noChangeAspect="1"/>
          </p:cNvPicPr>
          <p:nvPr/>
        </p:nvPicPr>
        <p:blipFill>
          <a:blip r:embed="rId2"/>
          <a:stretch>
            <a:fillRect/>
          </a:stretch>
        </p:blipFill>
        <p:spPr>
          <a:xfrm>
            <a:off x="1136806" y="1006864"/>
            <a:ext cx="10263697" cy="5790579"/>
          </a:xfrm>
          <a:prstGeom prst="rect">
            <a:avLst/>
          </a:prstGeom>
        </p:spPr>
      </p:pic>
      <p:pic>
        <p:nvPicPr>
          <p:cNvPr id="7" name="Picture 7">
            <a:extLst>
              <a:ext uri="{FF2B5EF4-FFF2-40B4-BE49-F238E27FC236}">
                <a16:creationId xmlns:a16="http://schemas.microsoft.com/office/drawing/2014/main" id="{5982935B-C094-443A-FA53-9C46BAF1413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958687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5B65BD2D-02F1-4D82-B8DE-6B012AB55070}"/>
              </a:ext>
            </a:extLst>
          </p:cNvPr>
          <p:cNvSpPr>
            <a:spLocks noGrp="1"/>
          </p:cNvSpPr>
          <p:nvPr>
            <p:ph type="dt" sz="half" idx="10"/>
          </p:nvPr>
        </p:nvSpPr>
        <p:spPr/>
        <p:txBody>
          <a:bodyPr/>
          <a:lstStyle/>
          <a:p>
            <a:pPr>
              <a:defRPr/>
            </a:pPr>
            <a:fld id="{31176BC1-F22C-453E-8864-B51E458A7BDB}" type="datetime3">
              <a:rPr lang="en-US" smtClean="0"/>
              <a:t>12 June 2023</a:t>
            </a:fld>
            <a:endParaRPr lang="en-US"/>
          </a:p>
        </p:txBody>
      </p:sp>
      <p:sp>
        <p:nvSpPr>
          <p:cNvPr id="7" name="Marcador de contenido 2">
            <a:extLst>
              <a:ext uri="{FF2B5EF4-FFF2-40B4-BE49-F238E27FC236}">
                <a16:creationId xmlns:a16="http://schemas.microsoft.com/office/drawing/2014/main" id="{A85EB2FE-2A8F-476A-ADAD-8095607A0234}"/>
              </a:ext>
            </a:extLst>
          </p:cNvPr>
          <p:cNvSpPr>
            <a:spLocks noGrp="1"/>
          </p:cNvSpPr>
          <p:nvPr>
            <p:ph idx="1"/>
          </p:nvPr>
        </p:nvSpPr>
        <p:spPr>
          <a:xfrm>
            <a:off x="159065" y="1462609"/>
            <a:ext cx="4985794" cy="4765443"/>
          </a:xfrm>
        </p:spPr>
        <p:txBody>
          <a:bodyPr/>
          <a:lstStyle/>
          <a:p>
            <a:r>
              <a:rPr lang="en-US" sz="2200" b="1" dirty="0"/>
              <a:t>FASTIC</a:t>
            </a:r>
            <a:r>
              <a:rPr lang="en-US" sz="2200" dirty="0"/>
              <a:t> and </a:t>
            </a:r>
            <a:r>
              <a:rPr lang="en-US" sz="2200" b="1" dirty="0"/>
              <a:t>HRFlexToT</a:t>
            </a:r>
            <a:r>
              <a:rPr lang="en-US" sz="2200" dirty="0"/>
              <a:t> used for comparison. </a:t>
            </a:r>
          </a:p>
          <a:p>
            <a:r>
              <a:rPr lang="en-US" sz="2200" dirty="0"/>
              <a:t>The setup is as follows:</a:t>
            </a:r>
          </a:p>
          <a:p>
            <a:pPr lvl="1"/>
            <a:r>
              <a:rPr lang="en-US" sz="1800" dirty="0"/>
              <a:t>Advanced Laser Diode Systems A.L.S. GmbH (PiL040X) at 405 nm and a tuned intensity level of 50%, jitter &lt; 3 </a:t>
            </a:r>
            <a:r>
              <a:rPr lang="en-US" sz="1800" dirty="0" err="1"/>
              <a:t>ps</a:t>
            </a:r>
            <a:r>
              <a:rPr lang="en-US" sz="1800" dirty="0"/>
              <a:t> and &lt; 45 </a:t>
            </a:r>
            <a:r>
              <a:rPr lang="en-US" sz="1800" dirty="0" err="1"/>
              <a:t>ps</a:t>
            </a:r>
            <a:r>
              <a:rPr lang="en-US" sz="1800" dirty="0"/>
              <a:t> pulse width .</a:t>
            </a:r>
          </a:p>
          <a:p>
            <a:pPr lvl="1"/>
            <a:r>
              <a:rPr lang="en-US" sz="1800" b="1" dirty="0"/>
              <a:t>Sensor: </a:t>
            </a:r>
            <a:r>
              <a:rPr lang="en-GB" sz="1800" dirty="0"/>
              <a:t>S13360-3050CS</a:t>
            </a:r>
            <a:r>
              <a:rPr lang="en-US" sz="1800" dirty="0"/>
              <a:t> (Hamamatsu)</a:t>
            </a:r>
          </a:p>
          <a:p>
            <a:pPr lvl="1"/>
            <a:r>
              <a:rPr lang="en-US" sz="1800" dirty="0"/>
              <a:t>Agilent MSO 9404A 4 GHz oscilloscope (20 GS/s).</a:t>
            </a:r>
          </a:p>
          <a:p>
            <a:pPr lvl="1"/>
            <a:r>
              <a:rPr lang="en-US" sz="1800" dirty="0"/>
              <a:t>Several measurements are performed to identify the optimal threshold.</a:t>
            </a:r>
          </a:p>
          <a:p>
            <a:pPr lvl="1"/>
            <a:endParaRPr lang="en-US" sz="1800" dirty="0"/>
          </a:p>
        </p:txBody>
      </p:sp>
      <p:pic>
        <p:nvPicPr>
          <p:cNvPr id="8" name="Imagen 7" descr="Interfaz de usuario gráfica&#10;&#10;Descripción generada automáticamente">
            <a:extLst>
              <a:ext uri="{FF2B5EF4-FFF2-40B4-BE49-F238E27FC236}">
                <a16:creationId xmlns:a16="http://schemas.microsoft.com/office/drawing/2014/main" id="{297CD86E-F0C4-442D-ABCB-9B2FB22E4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859" y="1462609"/>
            <a:ext cx="6929711" cy="4465814"/>
          </a:xfrm>
          <a:prstGeom prst="rect">
            <a:avLst/>
          </a:prstGeom>
        </p:spPr>
      </p:pic>
      <p:sp>
        <p:nvSpPr>
          <p:cNvPr id="9" name="Title 1">
            <a:extLst>
              <a:ext uri="{FF2B5EF4-FFF2-40B4-BE49-F238E27FC236}">
                <a16:creationId xmlns:a16="http://schemas.microsoft.com/office/drawing/2014/main" id="{DB3318BD-212E-4ECB-9149-587FE87D50CA}"/>
              </a:ext>
            </a:extLst>
          </p:cNvPr>
          <p:cNvSpPr txBox="1">
            <a:spLocks/>
          </p:cNvSpPr>
          <p:nvPr/>
        </p:nvSpPr>
        <p:spPr bwMode="auto">
          <a:xfrm>
            <a:off x="0" y="11668"/>
            <a:ext cx="11772900" cy="8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a:lnSpc>
                <a:spcPct val="100000"/>
              </a:lnSpc>
              <a:buNone/>
            </a:pPr>
            <a:r>
              <a:rPr lang="en-GB" b="1" kern="0" dirty="0"/>
              <a:t>II. </a:t>
            </a:r>
            <a:r>
              <a:rPr lang="en-GB" b="1" kern="0" dirty="0" err="1"/>
              <a:t>FastIC</a:t>
            </a:r>
            <a:r>
              <a:rPr lang="en-GB" kern="0" dirty="0"/>
              <a:t>:</a:t>
            </a:r>
            <a:r>
              <a:rPr lang="en-GB" b="1" kern="0" dirty="0"/>
              <a:t> SPTR measurements with SiPM and blue laser light</a:t>
            </a:r>
          </a:p>
        </p:txBody>
      </p:sp>
      <p:sp>
        <p:nvSpPr>
          <p:cNvPr id="3" name="Marcador de número de diapositiva 2">
            <a:extLst>
              <a:ext uri="{FF2B5EF4-FFF2-40B4-BE49-F238E27FC236}">
                <a16:creationId xmlns:a16="http://schemas.microsoft.com/office/drawing/2014/main" id="{4B3912CC-C3B6-45AC-88C3-CC7979B57811}"/>
              </a:ext>
            </a:extLst>
          </p:cNvPr>
          <p:cNvSpPr>
            <a:spLocks noGrp="1"/>
          </p:cNvSpPr>
          <p:nvPr>
            <p:ph type="sldNum" sz="quarter" idx="12"/>
          </p:nvPr>
        </p:nvSpPr>
        <p:spPr/>
        <p:txBody>
          <a:bodyPr/>
          <a:lstStyle/>
          <a:p>
            <a:pPr>
              <a:defRPr/>
            </a:pPr>
            <a:fld id="{1178DAF2-2C4D-4961-ABA0-D37600ACF1D7}" type="slidenum">
              <a:rPr lang="en-GB" smtClean="0"/>
              <a:pPr>
                <a:defRPr/>
              </a:pPr>
              <a:t>59</a:t>
            </a:fld>
            <a:endParaRPr lang="en-GB"/>
          </a:p>
        </p:txBody>
      </p:sp>
      <p:pic>
        <p:nvPicPr>
          <p:cNvPr id="2" name="Picture 7">
            <a:extLst>
              <a:ext uri="{FF2B5EF4-FFF2-40B4-BE49-F238E27FC236}">
                <a16:creationId xmlns:a16="http://schemas.microsoft.com/office/drawing/2014/main" id="{50CCF2BD-2AB0-A08B-EB63-6D5096C2C815}"/>
              </a:ext>
            </a:extLst>
          </p:cNvPr>
          <p:cNvPicPr>
            <a:picLocks noChangeAspect="1"/>
          </p:cNvPicPr>
          <p:nvPr/>
        </p:nvPicPr>
        <p:blipFill rotWithShape="1">
          <a:blip r:embed="rId4"/>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233365994"/>
      </p:ext>
    </p:extLst>
  </p:cSld>
  <p:clrMapOvr>
    <a:masterClrMapping/>
  </p:clrMapOvr>
  <mc:AlternateContent xmlns:mc="http://schemas.openxmlformats.org/markup-compatibility/2006" xmlns:p14="http://schemas.microsoft.com/office/powerpoint/2010/main">
    <mc:Choice Requires="p14">
      <p:transition spd="slow" p14:dur="2000" advTm="6215"/>
    </mc:Choice>
    <mc:Fallback xmlns="">
      <p:transition spd="slow" advTm="621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5B65BD2D-02F1-4D82-B8DE-6B012AB55070}"/>
              </a:ext>
            </a:extLst>
          </p:cNvPr>
          <p:cNvSpPr>
            <a:spLocks noGrp="1"/>
          </p:cNvSpPr>
          <p:nvPr>
            <p:ph type="dt" sz="half" idx="10"/>
          </p:nvPr>
        </p:nvSpPr>
        <p:spPr/>
        <p:txBody>
          <a:bodyPr/>
          <a:lstStyle/>
          <a:p>
            <a:pPr>
              <a:defRPr/>
            </a:pPr>
            <a:fld id="{3129DC15-EFC3-47C8-A5A2-FCAE77800346}" type="datetime3">
              <a:rPr lang="en-US" smtClean="0"/>
              <a:t>12 June 2023</a:t>
            </a:fld>
            <a:endParaRPr lang="en-US"/>
          </a:p>
        </p:txBody>
      </p:sp>
      <p:sp>
        <p:nvSpPr>
          <p:cNvPr id="10" name="Title 1">
            <a:extLst>
              <a:ext uri="{FF2B5EF4-FFF2-40B4-BE49-F238E27FC236}">
                <a16:creationId xmlns:a16="http://schemas.microsoft.com/office/drawing/2014/main" id="{277A60A8-73FB-4653-8BB0-34D876F17EA0}"/>
              </a:ext>
            </a:extLst>
          </p:cNvPr>
          <p:cNvSpPr txBox="1">
            <a:spLocks/>
          </p:cNvSpPr>
          <p:nvPr/>
        </p:nvSpPr>
        <p:spPr bwMode="auto">
          <a:xfrm>
            <a:off x="0" y="11668"/>
            <a:ext cx="10744200" cy="8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a:lnSpc>
                <a:spcPct val="100000"/>
              </a:lnSpc>
              <a:buNone/>
            </a:pPr>
            <a:r>
              <a:rPr lang="en-GB" sz="3200" b="1" kern="0" dirty="0"/>
              <a:t>II. </a:t>
            </a:r>
            <a:r>
              <a:rPr lang="en-GB" sz="3200" b="1" kern="0" dirty="0" err="1"/>
              <a:t>FastIC</a:t>
            </a:r>
            <a:r>
              <a:rPr lang="en-GB" sz="3200" b="1" kern="0" dirty="0"/>
              <a:t>: Linearity of the Energy measurement</a:t>
            </a:r>
          </a:p>
        </p:txBody>
      </p:sp>
      <p:sp>
        <p:nvSpPr>
          <p:cNvPr id="3" name="Marcador de número de diapositiva 2">
            <a:extLst>
              <a:ext uri="{FF2B5EF4-FFF2-40B4-BE49-F238E27FC236}">
                <a16:creationId xmlns:a16="http://schemas.microsoft.com/office/drawing/2014/main" id="{902BC732-0A6C-408B-8324-2D2344622B20}"/>
              </a:ext>
            </a:extLst>
          </p:cNvPr>
          <p:cNvSpPr>
            <a:spLocks noGrp="1"/>
          </p:cNvSpPr>
          <p:nvPr>
            <p:ph type="sldNum" sz="quarter" idx="12"/>
          </p:nvPr>
        </p:nvSpPr>
        <p:spPr/>
        <p:txBody>
          <a:bodyPr/>
          <a:lstStyle/>
          <a:p>
            <a:pPr>
              <a:defRPr/>
            </a:pPr>
            <a:fld id="{1178DAF2-2C4D-4961-ABA0-D37600ACF1D7}" type="slidenum">
              <a:rPr lang="en-GB" smtClean="0"/>
              <a:pPr>
                <a:defRPr/>
              </a:pPr>
              <a:t>6</a:t>
            </a:fld>
            <a:endParaRPr lang="en-GB"/>
          </a:p>
        </p:txBody>
      </p:sp>
      <p:sp>
        <p:nvSpPr>
          <p:cNvPr id="19" name="CuadroTexto 18">
            <a:extLst>
              <a:ext uri="{FF2B5EF4-FFF2-40B4-BE49-F238E27FC236}">
                <a16:creationId xmlns:a16="http://schemas.microsoft.com/office/drawing/2014/main" id="{81FF0A1F-B90E-4236-A57F-5D75FC751212}"/>
              </a:ext>
            </a:extLst>
          </p:cNvPr>
          <p:cNvSpPr txBox="1"/>
          <p:nvPr/>
        </p:nvSpPr>
        <p:spPr>
          <a:xfrm>
            <a:off x="1741372" y="6350225"/>
            <a:ext cx="7397864" cy="424732"/>
          </a:xfrm>
          <a:prstGeom prst="rect">
            <a:avLst/>
          </a:prstGeom>
        </p:spPr>
        <p:txBody>
          <a:bodyPr wrap="square">
            <a:spAutoFit/>
          </a:bodyPr>
          <a:lstStyle>
            <a:defPPr>
              <a:defRPr lang="en-GB"/>
            </a:defPPr>
            <a:lvl1pPr>
              <a:buNone/>
              <a:defRPr sz="1100">
                <a:solidFill>
                  <a:srgbClr val="006F52"/>
                </a:solidFill>
                <a:latin typeface="+mn-lt"/>
              </a:defRPr>
            </a:lvl1pPr>
          </a:lstStyle>
          <a:p>
            <a:r>
              <a:rPr lang="es-ES" dirty="0"/>
              <a:t>[1]: </a:t>
            </a:r>
            <a:r>
              <a:rPr lang="es-ES" dirty="0" err="1"/>
              <a:t>Sanchez</a:t>
            </a:r>
            <a:r>
              <a:rPr lang="es-ES" dirty="0"/>
              <a:t>, D., Gomez, S., et. al. HRFlexToT: A High Dynamic </a:t>
            </a:r>
            <a:r>
              <a:rPr lang="es-ES" dirty="0" err="1"/>
              <a:t>Range</a:t>
            </a:r>
            <a:r>
              <a:rPr lang="es-ES" dirty="0"/>
              <a:t> ASIC </a:t>
            </a:r>
            <a:r>
              <a:rPr lang="es-ES" dirty="0" err="1"/>
              <a:t>for</a:t>
            </a:r>
            <a:r>
              <a:rPr lang="es-ES" dirty="0"/>
              <a:t> Time-</a:t>
            </a:r>
            <a:r>
              <a:rPr lang="es-ES" dirty="0" err="1"/>
              <a:t>of</a:t>
            </a:r>
            <a:r>
              <a:rPr lang="es-ES" dirty="0"/>
              <a:t>-Flight </a:t>
            </a:r>
            <a:r>
              <a:rPr lang="es-ES" dirty="0" err="1"/>
              <a:t>Positron</a:t>
            </a:r>
            <a:r>
              <a:rPr lang="es-ES" dirty="0"/>
              <a:t> </a:t>
            </a:r>
            <a:r>
              <a:rPr lang="es-ES" dirty="0" err="1"/>
              <a:t>Emission</a:t>
            </a:r>
            <a:r>
              <a:rPr lang="es-ES" dirty="0"/>
              <a:t> </a:t>
            </a:r>
            <a:r>
              <a:rPr lang="es-ES" dirty="0" err="1"/>
              <a:t>Tomography</a:t>
            </a:r>
            <a:r>
              <a:rPr lang="es-ES" dirty="0"/>
              <a:t>, 2021, IEEE TRPMS, </a:t>
            </a:r>
            <a:r>
              <a:rPr lang="en-US" dirty="0">
                <a:hlinkClick r:id="rId3">
                  <a:extLst>
                    <a:ext uri="{A12FA001-AC4F-418D-AE19-62706E023703}">
                      <ahyp:hlinkClr xmlns:ahyp="http://schemas.microsoft.com/office/drawing/2018/hyperlinkcolor" val="tx"/>
                    </a:ext>
                  </a:extLst>
                </a:hlinkClick>
              </a:rPr>
              <a:t>https://doi.org/</a:t>
            </a:r>
            <a:r>
              <a:rPr lang="es-ES" dirty="0">
                <a:hlinkClick r:id="rId3">
                  <a:extLst>
                    <a:ext uri="{A12FA001-AC4F-418D-AE19-62706E023703}">
                      <ahyp:hlinkClr xmlns:ahyp="http://schemas.microsoft.com/office/drawing/2018/hyperlinkcolor" val="tx"/>
                    </a:ext>
                  </a:extLst>
                </a:hlinkClick>
              </a:rPr>
              <a:t>10.1109/TRPMS.2021.3066426</a:t>
            </a:r>
            <a:endParaRPr lang="es-ES" dirty="0"/>
          </a:p>
        </p:txBody>
      </p:sp>
      <p:sp>
        <p:nvSpPr>
          <p:cNvPr id="15" name="Marcador de contenido 4">
            <a:extLst>
              <a:ext uri="{FF2B5EF4-FFF2-40B4-BE49-F238E27FC236}">
                <a16:creationId xmlns:a16="http://schemas.microsoft.com/office/drawing/2014/main" id="{36DB5188-73C1-4A95-811B-0573183ED55F}"/>
              </a:ext>
            </a:extLst>
          </p:cNvPr>
          <p:cNvSpPr txBox="1">
            <a:spLocks/>
          </p:cNvSpPr>
          <p:nvPr/>
        </p:nvSpPr>
        <p:spPr bwMode="auto">
          <a:xfrm>
            <a:off x="0" y="1089247"/>
            <a:ext cx="11541512" cy="269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a:lnSpc>
                <a:spcPct val="100000"/>
              </a:lnSpc>
            </a:pPr>
            <a:r>
              <a:rPr lang="en-US" sz="2000" kern="0" dirty="0"/>
              <a:t>FastIC</a:t>
            </a:r>
            <a:r>
              <a:rPr lang="en-US" sz="2000" b="0" kern="0" dirty="0"/>
              <a:t> provides a measurement of the </a:t>
            </a:r>
            <a:r>
              <a:rPr lang="en-US" sz="2000" kern="0" dirty="0"/>
              <a:t>time</a:t>
            </a:r>
            <a:r>
              <a:rPr lang="en-US" sz="2000" b="0" kern="0" dirty="0"/>
              <a:t> and </a:t>
            </a:r>
            <a:r>
              <a:rPr lang="en-US" sz="2000" kern="0" dirty="0"/>
              <a:t>energy</a:t>
            </a:r>
            <a:r>
              <a:rPr lang="en-US" sz="2000" b="0" kern="0" dirty="0"/>
              <a:t> per channel in two consecutive pulses:</a:t>
            </a:r>
          </a:p>
          <a:p>
            <a:pPr lvl="1">
              <a:lnSpc>
                <a:spcPct val="100000"/>
              </a:lnSpc>
            </a:pPr>
            <a:r>
              <a:rPr lang="en-US" sz="1600" b="0" kern="0" dirty="0"/>
              <a:t>Based on </a:t>
            </a:r>
            <a:r>
              <a:rPr lang="en-US" sz="1600" b="0" kern="0" dirty="0" err="1"/>
              <a:t>HRFlexToT</a:t>
            </a:r>
            <a:r>
              <a:rPr lang="en-US" sz="1600" b="0" kern="0" dirty="0"/>
              <a:t> ASIC [1]</a:t>
            </a:r>
          </a:p>
          <a:p>
            <a:pPr lvl="1">
              <a:lnSpc>
                <a:spcPct val="100000"/>
              </a:lnSpc>
            </a:pPr>
            <a:r>
              <a:rPr lang="en-US" sz="1600" b="0" kern="0" dirty="0"/>
              <a:t>Linear energy by pulse width encoding</a:t>
            </a:r>
          </a:p>
          <a:p>
            <a:pPr lvl="2">
              <a:lnSpc>
                <a:spcPct val="100000"/>
              </a:lnSpc>
            </a:pPr>
            <a:r>
              <a:rPr lang="en-US" sz="1400" b="0" kern="0" dirty="0"/>
              <a:t>“Wilkinson ADC-like” conversion</a:t>
            </a:r>
          </a:p>
          <a:p>
            <a:pPr lvl="2">
              <a:lnSpc>
                <a:spcPct val="100000"/>
              </a:lnSpc>
            </a:pPr>
            <a:r>
              <a:rPr lang="en-US" sz="1400" b="0" kern="0" dirty="0"/>
              <a:t>Controlled by on-chip state machine</a:t>
            </a:r>
          </a:p>
          <a:p>
            <a:pPr lvl="2">
              <a:lnSpc>
                <a:spcPct val="100000"/>
              </a:lnSpc>
            </a:pPr>
            <a:r>
              <a:rPr lang="en-US" sz="1400" b="0" kern="0" dirty="0"/>
              <a:t>1</a:t>
            </a:r>
            <a:r>
              <a:rPr lang="en-US" sz="1400" b="0" kern="0" baseline="30000" dirty="0"/>
              <a:t>st</a:t>
            </a:r>
            <a:r>
              <a:rPr lang="en-US" sz="1400" b="0" kern="0" dirty="0"/>
              <a:t> pulse:</a:t>
            </a:r>
          </a:p>
          <a:p>
            <a:pPr lvl="3">
              <a:lnSpc>
                <a:spcPct val="100000"/>
              </a:lnSpc>
            </a:pPr>
            <a:r>
              <a:rPr lang="en-US" sz="1200" b="0" kern="0" dirty="0"/>
              <a:t>Time-of-Arrival</a:t>
            </a:r>
          </a:p>
          <a:p>
            <a:pPr lvl="3">
              <a:lnSpc>
                <a:spcPct val="100000"/>
              </a:lnSpc>
            </a:pPr>
            <a:r>
              <a:rPr lang="en-US" sz="1200" b="0" kern="0" dirty="0"/>
              <a:t>Non-Linear </a:t>
            </a:r>
            <a:r>
              <a:rPr lang="en-US" sz="1200" b="0" kern="0" dirty="0" err="1"/>
              <a:t>ToT</a:t>
            </a:r>
            <a:r>
              <a:rPr lang="en-US" sz="1200" b="0" kern="0" dirty="0"/>
              <a:t> (optional)</a:t>
            </a:r>
          </a:p>
          <a:p>
            <a:pPr lvl="2">
              <a:lnSpc>
                <a:spcPct val="100000"/>
              </a:lnSpc>
            </a:pPr>
            <a:r>
              <a:rPr lang="en-US" sz="1400" b="0" kern="0" dirty="0"/>
              <a:t>2</a:t>
            </a:r>
            <a:r>
              <a:rPr lang="en-US" sz="1400" b="0" kern="0" baseline="30000" dirty="0"/>
              <a:t>nd</a:t>
            </a:r>
            <a:r>
              <a:rPr lang="en-US" sz="1400" b="0" kern="0" dirty="0"/>
              <a:t> pulse: energy response</a:t>
            </a:r>
          </a:p>
        </p:txBody>
      </p:sp>
      <p:pic>
        <p:nvPicPr>
          <p:cNvPr id="2" name="Imagen 1">
            <a:extLst>
              <a:ext uri="{FF2B5EF4-FFF2-40B4-BE49-F238E27FC236}">
                <a16:creationId xmlns:a16="http://schemas.microsoft.com/office/drawing/2014/main" id="{E268B84A-C14E-4818-AA60-3728CA0FC5B3}"/>
              </a:ext>
            </a:extLst>
          </p:cNvPr>
          <p:cNvPicPr>
            <a:picLocks noChangeAspect="1"/>
          </p:cNvPicPr>
          <p:nvPr/>
        </p:nvPicPr>
        <p:blipFill>
          <a:blip r:embed="rId4"/>
          <a:stretch>
            <a:fillRect/>
          </a:stretch>
        </p:blipFill>
        <p:spPr>
          <a:xfrm>
            <a:off x="4694664" y="1524550"/>
            <a:ext cx="7069890" cy="4574635"/>
          </a:xfrm>
          <a:prstGeom prst="rect">
            <a:avLst/>
          </a:prstGeom>
        </p:spPr>
      </p:pic>
      <p:pic>
        <p:nvPicPr>
          <p:cNvPr id="6" name="Picture 7">
            <a:extLst>
              <a:ext uri="{FF2B5EF4-FFF2-40B4-BE49-F238E27FC236}">
                <a16:creationId xmlns:a16="http://schemas.microsoft.com/office/drawing/2014/main" id="{6647D82D-8157-3B53-A314-E28AD2187C76}"/>
              </a:ext>
            </a:extLst>
          </p:cNvPr>
          <p:cNvPicPr>
            <a:picLocks noChangeAspect="1"/>
          </p:cNvPicPr>
          <p:nvPr/>
        </p:nvPicPr>
        <p:blipFill rotWithShape="1">
          <a:blip r:embed="rId5"/>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
        <p:nvSpPr>
          <p:cNvPr id="7" name="Marcador de contenido 4">
            <a:extLst>
              <a:ext uri="{FF2B5EF4-FFF2-40B4-BE49-F238E27FC236}">
                <a16:creationId xmlns:a16="http://schemas.microsoft.com/office/drawing/2014/main" id="{86EFAAF0-071E-4626-3409-09D3C8E35871}"/>
              </a:ext>
            </a:extLst>
          </p:cNvPr>
          <p:cNvSpPr txBox="1">
            <a:spLocks/>
          </p:cNvSpPr>
          <p:nvPr/>
        </p:nvSpPr>
        <p:spPr bwMode="auto">
          <a:xfrm>
            <a:off x="0" y="3858029"/>
            <a:ext cx="4694664" cy="112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ct val="0"/>
              </a:spcAft>
              <a:buChar char="•"/>
              <a:defRPr sz="2800">
                <a:solidFill>
                  <a:schemeClr val="accent2">
                    <a:lumMod val="75000"/>
                  </a:schemeClr>
                </a:solidFill>
                <a:latin typeface="+mn-lt"/>
                <a:ea typeface="+mn-ea"/>
                <a:cs typeface="+mn-cs"/>
              </a:defRPr>
            </a:lvl1pPr>
            <a:lvl2pPr marL="742950" indent="-285750" algn="l" rtl="0" eaLnBrk="1" fontAlgn="base" hangingPunct="1">
              <a:spcBef>
                <a:spcPts val="600"/>
              </a:spcBef>
              <a:spcAft>
                <a:spcPct val="0"/>
              </a:spcAft>
              <a:buChar char="–"/>
              <a:defRPr sz="2400">
                <a:solidFill>
                  <a:schemeClr val="tx1"/>
                </a:solidFill>
                <a:latin typeface="+mn-lt"/>
              </a:defRPr>
            </a:lvl2pPr>
            <a:lvl3pPr marL="1143000" indent="-228600" algn="l" rtl="0" eaLnBrk="1" fontAlgn="base" hangingPunct="1">
              <a:spcBef>
                <a:spcPts val="600"/>
              </a:spcBef>
              <a:spcAft>
                <a:spcPct val="0"/>
              </a:spcAft>
              <a:buFont typeface="Wingdings" panose="05000000000000000000" pitchFamily="2" charset="2"/>
              <a:buChar char="§"/>
              <a:defRPr sz="2000">
                <a:solidFill>
                  <a:schemeClr val="bg2">
                    <a:lumMod val="50000"/>
                  </a:schemeClr>
                </a:solidFill>
                <a:latin typeface="+mn-lt"/>
              </a:defRPr>
            </a:lvl3pPr>
            <a:lvl4pPr marL="1600200" indent="-228600" algn="l" rtl="0" eaLnBrk="1" fontAlgn="base" hangingPunct="1">
              <a:spcBef>
                <a:spcPts val="600"/>
              </a:spcBef>
              <a:spcAft>
                <a:spcPct val="0"/>
              </a:spcAft>
              <a:buFont typeface="Courier New" panose="02070309020205020404" pitchFamily="49" charset="0"/>
              <a:buChar char="o"/>
              <a:defRPr sz="1800">
                <a:solidFill>
                  <a:schemeClr val="accent1">
                    <a:lumMod val="75000"/>
                  </a:schemeClr>
                </a:solidFill>
                <a:latin typeface="+mn-lt"/>
              </a:defRPr>
            </a:lvl4pPr>
            <a:lvl5pPr marL="2057400" indent="-228600" algn="l" rtl="0" eaLnBrk="1" fontAlgn="base" hangingPunct="1">
              <a:spcBef>
                <a:spcPts val="600"/>
              </a:spcBef>
              <a:spcAft>
                <a:spcPct val="0"/>
              </a:spcAft>
              <a:buSzPct val="85000"/>
              <a:buFont typeface="Wingdings" panose="05000000000000000000" pitchFamily="2" charset="2"/>
              <a:buChar char="Ø"/>
              <a:defRPr sz="1600">
                <a:solidFill>
                  <a:schemeClr val="accent6">
                    <a:lumMod val="50000"/>
                  </a:schemeClr>
                </a:solidFill>
                <a:latin typeface="+mn-lt"/>
              </a:defRPr>
            </a:lvl5pPr>
            <a:lvl6pPr marL="2514600" indent="-228600" algn="l" rtl="0" eaLnBrk="1" fontAlgn="base" hangingPunct="1">
              <a:spcBef>
                <a:spcPct val="20000"/>
              </a:spcBef>
              <a:spcAft>
                <a:spcPct val="0"/>
              </a:spcAft>
              <a:buChar char="»"/>
              <a:defRPr sz="2000">
                <a:solidFill>
                  <a:schemeClr val="accent2"/>
                </a:solidFill>
                <a:latin typeface="+mn-lt"/>
              </a:defRPr>
            </a:lvl6pPr>
            <a:lvl7pPr marL="2971800" indent="-228600" algn="l" rtl="0" eaLnBrk="1" fontAlgn="base" hangingPunct="1">
              <a:spcBef>
                <a:spcPct val="20000"/>
              </a:spcBef>
              <a:spcAft>
                <a:spcPct val="0"/>
              </a:spcAft>
              <a:buChar char="»"/>
              <a:defRPr sz="2000">
                <a:solidFill>
                  <a:schemeClr val="accent2"/>
                </a:solidFill>
                <a:latin typeface="+mn-lt"/>
              </a:defRPr>
            </a:lvl7pPr>
            <a:lvl8pPr marL="3429000" indent="-228600" algn="l" rtl="0" eaLnBrk="1" fontAlgn="base" hangingPunct="1">
              <a:spcBef>
                <a:spcPct val="20000"/>
              </a:spcBef>
              <a:spcAft>
                <a:spcPct val="0"/>
              </a:spcAft>
              <a:buChar char="»"/>
              <a:defRPr sz="2000">
                <a:solidFill>
                  <a:schemeClr val="accent2"/>
                </a:solidFill>
                <a:latin typeface="+mn-lt"/>
              </a:defRPr>
            </a:lvl8pPr>
            <a:lvl9pPr marL="3886200" indent="-228600" algn="l" rtl="0" eaLnBrk="1" fontAlgn="base" hangingPunct="1">
              <a:spcBef>
                <a:spcPct val="20000"/>
              </a:spcBef>
              <a:spcAft>
                <a:spcPct val="0"/>
              </a:spcAft>
              <a:buChar char="»"/>
              <a:defRPr sz="2000">
                <a:solidFill>
                  <a:schemeClr val="accent2"/>
                </a:solidFill>
                <a:latin typeface="+mn-lt"/>
              </a:defRPr>
            </a:lvl9pPr>
          </a:lstStyle>
          <a:p>
            <a:pPr lvl="1">
              <a:lnSpc>
                <a:spcPct val="100000"/>
              </a:lnSpc>
            </a:pPr>
            <a:r>
              <a:rPr lang="en-US" sz="1600" b="0" kern="0" dirty="0"/>
              <a:t>It can also operate in Non-Linear </a:t>
            </a:r>
            <a:r>
              <a:rPr lang="en-US" sz="1600" b="0" kern="0" dirty="0" err="1"/>
              <a:t>ToT</a:t>
            </a:r>
            <a:r>
              <a:rPr lang="en-US" sz="1600" b="0" kern="0" dirty="0"/>
              <a:t> mode:</a:t>
            </a:r>
          </a:p>
          <a:p>
            <a:pPr lvl="2">
              <a:lnSpc>
                <a:spcPct val="100000"/>
              </a:lnSpc>
            </a:pPr>
            <a:r>
              <a:rPr lang="en-US" sz="1400" b="0" kern="0" dirty="0"/>
              <a:t>High rate (&gt;3 MHz) applications.</a:t>
            </a:r>
          </a:p>
        </p:txBody>
      </p:sp>
    </p:spTree>
    <p:extLst>
      <p:ext uri="{BB962C8B-B14F-4D97-AF65-F5344CB8AC3E}">
        <p14:creationId xmlns:p14="http://schemas.microsoft.com/office/powerpoint/2010/main" val="1772586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5B65BD2D-02F1-4D82-B8DE-6B012AB55070}"/>
              </a:ext>
            </a:extLst>
          </p:cNvPr>
          <p:cNvSpPr>
            <a:spLocks noGrp="1"/>
          </p:cNvSpPr>
          <p:nvPr>
            <p:ph type="dt" sz="half" idx="10"/>
          </p:nvPr>
        </p:nvSpPr>
        <p:spPr/>
        <p:txBody>
          <a:bodyPr/>
          <a:lstStyle/>
          <a:p>
            <a:pPr>
              <a:defRPr/>
            </a:pPr>
            <a:fld id="{BD8135FA-C045-4803-89EA-4F516795608E}" type="datetime3">
              <a:rPr lang="en-US" smtClean="0"/>
              <a:t>12 June 2023</a:t>
            </a:fld>
            <a:endParaRPr lang="en-US"/>
          </a:p>
        </p:txBody>
      </p:sp>
      <p:sp>
        <p:nvSpPr>
          <p:cNvPr id="7" name="Marcador de contenido 2">
            <a:extLst>
              <a:ext uri="{FF2B5EF4-FFF2-40B4-BE49-F238E27FC236}">
                <a16:creationId xmlns:a16="http://schemas.microsoft.com/office/drawing/2014/main" id="{A85EB2FE-2A8F-476A-ADAD-8095607A0234}"/>
              </a:ext>
            </a:extLst>
          </p:cNvPr>
          <p:cNvSpPr>
            <a:spLocks noGrp="1"/>
          </p:cNvSpPr>
          <p:nvPr>
            <p:ph idx="1"/>
          </p:nvPr>
        </p:nvSpPr>
        <p:spPr>
          <a:xfrm>
            <a:off x="239349" y="1603262"/>
            <a:ext cx="4885100" cy="4624790"/>
          </a:xfrm>
        </p:spPr>
        <p:txBody>
          <a:bodyPr/>
          <a:lstStyle/>
          <a:p>
            <a:r>
              <a:rPr lang="en-US" sz="2200" b="1" dirty="0"/>
              <a:t>Sensor: </a:t>
            </a:r>
            <a:r>
              <a:rPr lang="en-US" sz="2200" dirty="0"/>
              <a:t>HPK </a:t>
            </a:r>
            <a:r>
              <a:rPr lang="en-GB" sz="2200" dirty="0"/>
              <a:t>S13360-3050CS</a:t>
            </a:r>
            <a:endParaRPr lang="en-US" sz="2200" dirty="0"/>
          </a:p>
          <a:p>
            <a:r>
              <a:rPr lang="en-US" sz="2200" dirty="0"/>
              <a:t>Results are obtained by performing a Gaussian plus an exponential fit of the delay histogram.</a:t>
            </a:r>
          </a:p>
          <a:p>
            <a:pPr lvl="1"/>
            <a:r>
              <a:rPr lang="en-US" sz="1800" i="1" dirty="0">
                <a:effectLst>
                  <a:outerShdw blurRad="38100" dist="38100" dir="2700000" algn="tl">
                    <a:srgbClr val="000000">
                      <a:alpha val="43137"/>
                    </a:srgbClr>
                  </a:outerShdw>
                </a:effectLst>
              </a:rPr>
              <a:t>Best SPTR </a:t>
            </a:r>
            <a:r>
              <a:rPr lang="en-US" sz="1800" b="1" i="1" dirty="0">
                <a:effectLst>
                  <a:outerShdw blurRad="38100" dist="38100" dir="2700000" algn="tl">
                    <a:srgbClr val="000000">
                      <a:alpha val="43137"/>
                    </a:srgbClr>
                  </a:outerShdw>
                </a:effectLst>
              </a:rPr>
              <a:t>FASTIC</a:t>
            </a:r>
            <a:r>
              <a:rPr lang="en-US" sz="1800" i="1" dirty="0">
                <a:effectLst>
                  <a:outerShdw blurRad="38100" dist="38100" dir="2700000" algn="tl">
                    <a:srgbClr val="000000">
                      <a:alpha val="43137"/>
                    </a:srgbClr>
                  </a:outerShdw>
                </a:effectLst>
              </a:rPr>
              <a:t>: 176,03 </a:t>
            </a:r>
            <a:r>
              <a:rPr lang="en-US" sz="1800" i="1" dirty="0" err="1">
                <a:effectLst>
                  <a:outerShdw blurRad="38100" dist="38100" dir="2700000" algn="tl">
                    <a:srgbClr val="000000">
                      <a:alpha val="43137"/>
                    </a:srgbClr>
                  </a:outerShdw>
                </a:effectLst>
              </a:rPr>
              <a:t>ps</a:t>
            </a:r>
            <a:endParaRPr lang="en-US" sz="1800" i="1" dirty="0">
              <a:effectLst>
                <a:outerShdw blurRad="38100" dist="38100" dir="2700000" algn="tl">
                  <a:srgbClr val="000000">
                    <a:alpha val="43137"/>
                  </a:srgbClr>
                </a:outerShdw>
              </a:effectLst>
            </a:endParaRPr>
          </a:p>
          <a:p>
            <a:pPr lvl="1"/>
            <a:r>
              <a:rPr lang="en-US" sz="1800" dirty="0"/>
              <a:t>Best SPTR </a:t>
            </a:r>
            <a:r>
              <a:rPr lang="en-US" sz="1800" b="1" dirty="0"/>
              <a:t>HRFlexToT</a:t>
            </a:r>
            <a:r>
              <a:rPr lang="en-US" sz="1800" dirty="0"/>
              <a:t>: 202,05 </a:t>
            </a:r>
            <a:r>
              <a:rPr lang="en-US" sz="1800" dirty="0" err="1"/>
              <a:t>ps</a:t>
            </a:r>
            <a:endParaRPr lang="en-US" sz="1800" dirty="0"/>
          </a:p>
          <a:p>
            <a:pPr marL="0" indent="0">
              <a:buNone/>
            </a:pPr>
            <a:endParaRPr lang="en-US" sz="2200" dirty="0"/>
          </a:p>
        </p:txBody>
      </p:sp>
      <p:pic>
        <p:nvPicPr>
          <p:cNvPr id="10" name="Imagen 9">
            <a:extLst>
              <a:ext uri="{FF2B5EF4-FFF2-40B4-BE49-F238E27FC236}">
                <a16:creationId xmlns:a16="http://schemas.microsoft.com/office/drawing/2014/main" id="{C8AEE8EB-A91E-4073-A158-0D66E7FF5123}"/>
              </a:ext>
            </a:extLst>
          </p:cNvPr>
          <p:cNvPicPr>
            <a:picLocks noChangeAspect="1"/>
          </p:cNvPicPr>
          <p:nvPr/>
        </p:nvPicPr>
        <p:blipFill>
          <a:blip r:embed="rId3"/>
          <a:stretch>
            <a:fillRect/>
          </a:stretch>
        </p:blipFill>
        <p:spPr>
          <a:xfrm>
            <a:off x="6400733" y="1141412"/>
            <a:ext cx="4495800" cy="1323975"/>
          </a:xfrm>
          <a:prstGeom prst="rect">
            <a:avLst/>
          </a:prstGeom>
        </p:spPr>
      </p:pic>
      <p:graphicFrame>
        <p:nvGraphicFramePr>
          <p:cNvPr id="14" name="Gráfico 13">
            <a:extLst>
              <a:ext uri="{FF2B5EF4-FFF2-40B4-BE49-F238E27FC236}">
                <a16:creationId xmlns:a16="http://schemas.microsoft.com/office/drawing/2014/main" id="{8D7F8F3F-88F3-4FDB-845D-84C23415A649}"/>
              </a:ext>
            </a:extLst>
          </p:cNvPr>
          <p:cNvGraphicFramePr>
            <a:graphicFrameLocks/>
          </p:cNvGraphicFramePr>
          <p:nvPr/>
        </p:nvGraphicFramePr>
        <p:xfrm>
          <a:off x="5358482" y="2452814"/>
          <a:ext cx="6580302" cy="38796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itle 1">
            <a:extLst>
              <a:ext uri="{FF2B5EF4-FFF2-40B4-BE49-F238E27FC236}">
                <a16:creationId xmlns:a16="http://schemas.microsoft.com/office/drawing/2014/main" id="{BFDA0D3B-BB62-40BA-A516-C070991E09FE}"/>
              </a:ext>
            </a:extLst>
          </p:cNvPr>
          <p:cNvSpPr txBox="1">
            <a:spLocks/>
          </p:cNvSpPr>
          <p:nvPr/>
        </p:nvSpPr>
        <p:spPr bwMode="auto">
          <a:xfrm>
            <a:off x="0" y="11668"/>
            <a:ext cx="12144672" cy="86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marL="571500" indent="-571500">
              <a:lnSpc>
                <a:spcPct val="100000"/>
              </a:lnSpc>
              <a:buFont typeface="+mj-lt"/>
              <a:buAutoNum type="romanUcPeriod" startAt="2"/>
            </a:pPr>
            <a:r>
              <a:rPr lang="en-GB" b="1" kern="0" dirty="0"/>
              <a:t>Performance: SPTR measurements with SiPM and blue laser light</a:t>
            </a:r>
          </a:p>
        </p:txBody>
      </p:sp>
      <p:pic>
        <p:nvPicPr>
          <p:cNvPr id="12" name="Picture 7">
            <a:extLst>
              <a:ext uri="{FF2B5EF4-FFF2-40B4-BE49-F238E27FC236}">
                <a16:creationId xmlns:a16="http://schemas.microsoft.com/office/drawing/2014/main" id="{812AF13F-132E-406D-96E9-63D25A6D44E4}"/>
              </a:ext>
            </a:extLst>
          </p:cNvPr>
          <p:cNvPicPr>
            <a:picLocks noChangeAspect="1"/>
          </p:cNvPicPr>
          <p:nvPr/>
        </p:nvPicPr>
        <p:blipFill rotWithShape="1">
          <a:blip r:embed="rId5"/>
          <a:srcRect l="52547"/>
          <a:stretch/>
        </p:blipFill>
        <p:spPr>
          <a:xfrm>
            <a:off x="9039226" y="6309368"/>
            <a:ext cx="533400" cy="488076"/>
          </a:xfrm>
          <a:prstGeom prst="roundRect">
            <a:avLst>
              <a:gd name="adj" fmla="val 8594"/>
            </a:avLst>
          </a:prstGeom>
          <a:solidFill>
            <a:srgbClr val="FFFFFF">
              <a:shade val="85000"/>
            </a:srgbClr>
          </a:solidFill>
          <a:ln>
            <a:noFill/>
          </a:ln>
          <a:effectLst/>
        </p:spPr>
      </p:pic>
      <p:sp>
        <p:nvSpPr>
          <p:cNvPr id="3" name="Marcador de número de diapositiva 2">
            <a:extLst>
              <a:ext uri="{FF2B5EF4-FFF2-40B4-BE49-F238E27FC236}">
                <a16:creationId xmlns:a16="http://schemas.microsoft.com/office/drawing/2014/main" id="{3EAC358A-4A24-4848-A676-5AEC24749B43}"/>
              </a:ext>
            </a:extLst>
          </p:cNvPr>
          <p:cNvSpPr>
            <a:spLocks noGrp="1"/>
          </p:cNvSpPr>
          <p:nvPr>
            <p:ph type="sldNum" sz="quarter" idx="12"/>
          </p:nvPr>
        </p:nvSpPr>
        <p:spPr/>
        <p:txBody>
          <a:bodyPr/>
          <a:lstStyle/>
          <a:p>
            <a:pPr>
              <a:defRPr/>
            </a:pPr>
            <a:fld id="{1178DAF2-2C4D-4961-ABA0-D37600ACF1D7}" type="slidenum">
              <a:rPr lang="en-GB" smtClean="0"/>
              <a:pPr>
                <a:defRPr/>
              </a:pPr>
              <a:t>60</a:t>
            </a:fld>
            <a:endParaRPr lang="en-GB"/>
          </a:p>
        </p:txBody>
      </p:sp>
    </p:spTree>
    <p:extLst>
      <p:ext uri="{BB962C8B-B14F-4D97-AF65-F5344CB8AC3E}">
        <p14:creationId xmlns:p14="http://schemas.microsoft.com/office/powerpoint/2010/main" val="2965156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Rectángulo"/>
              <p:cNvSpPr/>
              <p:nvPr/>
            </p:nvSpPr>
            <p:spPr>
              <a:xfrm>
                <a:off x="557383" y="1130896"/>
                <a:ext cx="11104088" cy="1723549"/>
              </a:xfrm>
              <a:prstGeom prst="rect">
                <a:avLst/>
              </a:prstGeom>
            </p:spPr>
            <p:txBody>
              <a:bodyPr wrap="square">
                <a:spAutoFit/>
              </a:bodyPr>
              <a:lstStyle/>
              <a:p>
                <a:r>
                  <a:rPr lang="en-GB" sz="2000" dirty="0">
                    <a:solidFill>
                      <a:schemeClr val="accent2">
                        <a:lumMod val="75000"/>
                      </a:schemeClr>
                    </a:solidFill>
                    <a:latin typeface="+mn-lt"/>
                  </a:rPr>
                  <a:t> Sensor: </a:t>
                </a:r>
                <a:r>
                  <a:rPr lang="en-GB" sz="2000" b="0" dirty="0">
                    <a:solidFill>
                      <a:schemeClr val="accent2">
                        <a:lumMod val="75000"/>
                      </a:schemeClr>
                    </a:solidFill>
                    <a:latin typeface="+mn-lt"/>
                  </a:rPr>
                  <a:t>HPK S13360-3050PE 3x3</a:t>
                </a:r>
                <a14:m>
                  <m:oMath xmlns:m="http://schemas.openxmlformats.org/officeDocument/2006/math">
                    <m:r>
                      <m:rPr>
                        <m:sty m:val="p"/>
                      </m:rPr>
                      <a:rPr lang="es-ES" sz="2000" b="0" i="1">
                        <a:solidFill>
                          <a:schemeClr val="accent2">
                            <a:lumMod val="75000"/>
                          </a:schemeClr>
                        </a:solidFill>
                        <a:latin typeface="Cambria Math" panose="02040503050406030204" pitchFamily="18" charset="0"/>
                      </a:rPr>
                      <m:t>m</m:t>
                    </m:r>
                    <m:sSup>
                      <m:sSupPr>
                        <m:ctrlPr>
                          <a:rPr lang="es-ES" sz="2000" b="0" i="1">
                            <a:solidFill>
                              <a:schemeClr val="accent2">
                                <a:lumMod val="75000"/>
                              </a:schemeClr>
                            </a:solidFill>
                            <a:latin typeface="Cambria Math" panose="02040503050406030204" pitchFamily="18" charset="0"/>
                          </a:rPr>
                        </m:ctrlPr>
                      </m:sSupPr>
                      <m:e>
                        <m:r>
                          <m:rPr>
                            <m:sty m:val="p"/>
                          </m:rPr>
                          <a:rPr lang="es-ES" sz="2000" b="0" i="1">
                            <a:solidFill>
                              <a:schemeClr val="accent2">
                                <a:lumMod val="75000"/>
                              </a:schemeClr>
                            </a:solidFill>
                            <a:latin typeface="Cambria Math" panose="02040503050406030204" pitchFamily="18" charset="0"/>
                          </a:rPr>
                          <m:t>m</m:t>
                        </m:r>
                      </m:e>
                      <m:sup>
                        <m:r>
                          <a:rPr lang="es-ES" sz="2000" b="0" i="1">
                            <a:solidFill>
                              <a:schemeClr val="accent2">
                                <a:lumMod val="75000"/>
                              </a:schemeClr>
                            </a:solidFill>
                            <a:latin typeface="Cambria Math" panose="02040503050406030204" pitchFamily="18" charset="0"/>
                          </a:rPr>
                          <m:t>2</m:t>
                        </m:r>
                      </m:sup>
                    </m:sSup>
                  </m:oMath>
                </a14:m>
                <a:r>
                  <a:rPr lang="en-US" sz="2000" b="0" dirty="0">
                    <a:solidFill>
                      <a:schemeClr val="accent2">
                        <a:lumMod val="75000"/>
                      </a:schemeClr>
                    </a:solidFill>
                    <a:latin typeface="+mn-lt"/>
                  </a:rPr>
                  <a:t>, 50</a:t>
                </a:r>
                <a14:m>
                  <m:oMath xmlns:m="http://schemas.openxmlformats.org/officeDocument/2006/math">
                    <m:r>
                      <m:rPr>
                        <m:sty m:val="p"/>
                      </m:rPr>
                      <a:rPr lang="es-ES" sz="2000" b="0" i="1">
                        <a:solidFill>
                          <a:schemeClr val="accent2">
                            <a:lumMod val="75000"/>
                          </a:schemeClr>
                        </a:solidFill>
                        <a:latin typeface="Cambria Math" panose="02040503050406030204" pitchFamily="18" charset="0"/>
                      </a:rPr>
                      <m:t>μm</m:t>
                    </m:r>
                  </m:oMath>
                </a14:m>
                <a:r>
                  <a:rPr lang="en-US" sz="2000" b="0" dirty="0">
                    <a:solidFill>
                      <a:schemeClr val="accent2">
                        <a:lumMod val="75000"/>
                      </a:schemeClr>
                    </a:solidFill>
                    <a:latin typeface="+mn-lt"/>
                  </a:rPr>
                  <a:t> pixel pitch.</a:t>
                </a:r>
              </a:p>
              <a:p>
                <a:r>
                  <a:rPr lang="en-US" sz="2000" b="0" dirty="0">
                    <a:solidFill>
                      <a:schemeClr val="accent2">
                        <a:lumMod val="75000"/>
                      </a:schemeClr>
                    </a:solidFill>
                    <a:latin typeface="+mn-lt"/>
                  </a:rPr>
                  <a:t> </a:t>
                </a:r>
                <a:r>
                  <a:rPr lang="en-US" sz="2000" dirty="0">
                    <a:solidFill>
                      <a:schemeClr val="accent2">
                        <a:lumMod val="75000"/>
                      </a:schemeClr>
                    </a:solidFill>
                    <a:latin typeface="+mn-lt"/>
                  </a:rPr>
                  <a:t>Crystal: </a:t>
                </a:r>
                <a:r>
                  <a:rPr lang="en-US" sz="2000" b="0" dirty="0" err="1">
                    <a:solidFill>
                      <a:schemeClr val="accent2">
                        <a:lumMod val="75000"/>
                      </a:schemeClr>
                    </a:solidFill>
                    <a:latin typeface="+mn-lt"/>
                  </a:rPr>
                  <a:t>LSO:Ce</a:t>
                </a:r>
                <a:r>
                  <a:rPr lang="en-US" sz="2000" b="0" dirty="0">
                    <a:solidFill>
                      <a:schemeClr val="accent2">
                        <a:lumMod val="75000"/>
                      </a:schemeClr>
                    </a:solidFill>
                    <a:latin typeface="+mn-lt"/>
                  </a:rPr>
                  <a:t> Ca 0.2% of 2x2x3 mm³. </a:t>
                </a:r>
              </a:p>
              <a:p>
                <a:r>
                  <a:rPr lang="en-US" sz="2000" b="0" dirty="0">
                    <a:solidFill>
                      <a:schemeClr val="accent2">
                        <a:lumMod val="75000"/>
                      </a:schemeClr>
                    </a:solidFill>
                    <a:latin typeface="+mn-lt"/>
                  </a:rPr>
                  <a:t> </a:t>
                </a:r>
                <a:r>
                  <a:rPr lang="en-US" sz="2000" dirty="0">
                    <a:solidFill>
                      <a:schemeClr val="accent2">
                        <a:lumMod val="75000"/>
                      </a:schemeClr>
                    </a:solidFill>
                    <a:latin typeface="+mn-lt"/>
                  </a:rPr>
                  <a:t>Coupling</a:t>
                </a:r>
                <a:r>
                  <a:rPr lang="en-US" sz="2000" b="0" dirty="0">
                    <a:solidFill>
                      <a:schemeClr val="accent2">
                        <a:lumMod val="75000"/>
                      </a:schemeClr>
                    </a:solidFill>
                    <a:latin typeface="+mn-lt"/>
                  </a:rPr>
                  <a:t>: </a:t>
                </a:r>
                <a:r>
                  <a:rPr lang="en-US" sz="2000" b="0" dirty="0" err="1">
                    <a:solidFill>
                      <a:schemeClr val="accent2">
                        <a:lumMod val="75000"/>
                      </a:schemeClr>
                    </a:solidFill>
                    <a:latin typeface="+mn-lt"/>
                  </a:rPr>
                  <a:t>Melmount</a:t>
                </a:r>
                <a:r>
                  <a:rPr lang="en-US" sz="2000" b="0" dirty="0">
                    <a:solidFill>
                      <a:schemeClr val="accent2">
                        <a:lumMod val="75000"/>
                      </a:schemeClr>
                    </a:solidFill>
                    <a:latin typeface="+mn-lt"/>
                  </a:rPr>
                  <a:t> Glue</a:t>
                </a:r>
              </a:p>
              <a:p>
                <a:r>
                  <a:rPr lang="en-US" sz="2000" b="0" dirty="0">
                    <a:solidFill>
                      <a:schemeClr val="accent2">
                        <a:lumMod val="75000"/>
                      </a:schemeClr>
                    </a:solidFill>
                    <a:latin typeface="+mn-lt"/>
                  </a:rPr>
                  <a:t> Positive Readout.</a:t>
                </a:r>
              </a:p>
              <a:p>
                <a:endParaRPr lang="es-ES" sz="2000" b="0" dirty="0">
                  <a:solidFill>
                    <a:schemeClr val="accent2">
                      <a:lumMod val="75000"/>
                    </a:schemeClr>
                  </a:solidFill>
                  <a:latin typeface="+mn-lt"/>
                </a:endParaRPr>
              </a:p>
            </p:txBody>
          </p:sp>
        </mc:Choice>
        <mc:Fallback xmlns="">
          <p:sp>
            <p:nvSpPr>
              <p:cNvPr id="3" name="2 Rectángulo"/>
              <p:cNvSpPr>
                <a:spLocks noRot="1" noChangeAspect="1" noMove="1" noResize="1" noEditPoints="1" noAdjustHandles="1" noChangeArrowheads="1" noChangeShapeType="1" noTextEdit="1"/>
              </p:cNvSpPr>
              <p:nvPr/>
            </p:nvSpPr>
            <p:spPr>
              <a:xfrm>
                <a:off x="557383" y="1130896"/>
                <a:ext cx="11104088" cy="1723549"/>
              </a:xfrm>
              <a:prstGeom prst="rect">
                <a:avLst/>
              </a:prstGeom>
              <a:blipFill>
                <a:blip r:embed="rId3"/>
                <a:stretch>
                  <a:fillRect l="-494" t="-3546"/>
                </a:stretch>
              </a:blipFill>
            </p:spPr>
            <p:txBody>
              <a:bodyPr/>
              <a:lstStyle/>
              <a:p>
                <a:r>
                  <a:rPr lang="en-US">
                    <a:noFill/>
                  </a:rPr>
                  <a:t> </a:t>
                </a:r>
              </a:p>
            </p:txBody>
          </p:sp>
        </mc:Fallback>
      </mc:AlternateContent>
      <p:sp>
        <p:nvSpPr>
          <p:cNvPr id="8" name="7 CuadroTexto"/>
          <p:cNvSpPr txBox="1"/>
          <p:nvPr/>
        </p:nvSpPr>
        <p:spPr>
          <a:xfrm>
            <a:off x="6754412" y="5727104"/>
            <a:ext cx="4907059" cy="313932"/>
          </a:xfrm>
          <a:prstGeom prst="rect">
            <a:avLst/>
          </a:prstGeom>
          <a:noFill/>
        </p:spPr>
        <p:txBody>
          <a:bodyPr wrap="square" rtlCol="0">
            <a:spAutoFit/>
          </a:bodyPr>
          <a:lstStyle/>
          <a:p>
            <a:pPr>
              <a:buNone/>
            </a:pPr>
            <a:r>
              <a:rPr lang="es-ES" sz="1600" dirty="0">
                <a:solidFill>
                  <a:schemeClr val="tx1"/>
                </a:solidFill>
              </a:rPr>
              <a:t>FastIC</a:t>
            </a:r>
            <a:r>
              <a:rPr lang="es-ES" sz="1600" dirty="0"/>
              <a:t> </a:t>
            </a:r>
            <a:r>
              <a:rPr lang="es-ES" sz="1600" dirty="0" err="1"/>
              <a:t>Bias</a:t>
            </a:r>
            <a:r>
              <a:rPr lang="es-ES" sz="1600" dirty="0"/>
              <a:t> </a:t>
            </a:r>
            <a:r>
              <a:rPr lang="es-ES" sz="1600" dirty="0" err="1"/>
              <a:t>voltage</a:t>
            </a:r>
            <a:r>
              <a:rPr lang="es-ES" sz="1600" dirty="0"/>
              <a:t> 60.0 V (~7 V </a:t>
            </a:r>
            <a:r>
              <a:rPr lang="es-ES" sz="1600" dirty="0" err="1"/>
              <a:t>of</a:t>
            </a:r>
            <a:r>
              <a:rPr lang="es-ES" sz="1600" dirty="0"/>
              <a:t> </a:t>
            </a:r>
            <a:r>
              <a:rPr lang="es-ES" sz="1600" dirty="0" err="1"/>
              <a:t>Over-voltage</a:t>
            </a:r>
            <a:r>
              <a:rPr lang="es-ES" sz="1600" dirty="0"/>
              <a:t>)</a:t>
            </a:r>
          </a:p>
        </p:txBody>
      </p:sp>
      <p:sp>
        <p:nvSpPr>
          <p:cNvPr id="13" name="Rectangle 1">
            <a:extLst>
              <a:ext uri="{FF2B5EF4-FFF2-40B4-BE49-F238E27FC236}">
                <a16:creationId xmlns:a16="http://schemas.microsoft.com/office/drawing/2014/main" id="{967B58DC-8258-4DAC-9BB0-47E348171530}"/>
              </a:ext>
            </a:extLst>
          </p:cNvPr>
          <p:cNvSpPr txBox="1">
            <a:spLocks noChangeArrowheads="1"/>
          </p:cNvSpPr>
          <p:nvPr/>
        </p:nvSpPr>
        <p:spPr bwMode="auto">
          <a:xfrm>
            <a:off x="47328" y="28575"/>
            <a:ext cx="11910000" cy="8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55871"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marL="571500" indent="-571500">
              <a:lnSpc>
                <a:spcPct val="98000"/>
              </a:lnSpc>
              <a:buFont typeface="+mj-lt"/>
              <a:buAutoNum type="romanUcPeriod" startAt="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kern="0" dirty="0">
              <a:solidFill>
                <a:srgbClr val="3333CC"/>
              </a:solidFill>
            </a:endParaRPr>
          </a:p>
        </p:txBody>
      </p:sp>
      <p:sp>
        <p:nvSpPr>
          <p:cNvPr id="12" name="1 Rectángulo"/>
          <p:cNvSpPr/>
          <p:nvPr/>
        </p:nvSpPr>
        <p:spPr>
          <a:xfrm>
            <a:off x="1871791" y="2462834"/>
            <a:ext cx="2610392" cy="369332"/>
          </a:xfrm>
          <a:prstGeom prst="rect">
            <a:avLst/>
          </a:prstGeom>
          <a:solidFill>
            <a:srgbClr val="31D7D7"/>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spcBef>
                <a:spcPts val="600"/>
              </a:spcBef>
              <a:buNone/>
            </a:pPr>
            <a:r>
              <a:rPr lang="es-ES" sz="2000" dirty="0">
                <a:solidFill>
                  <a:srgbClr val="FF4519"/>
                </a:solidFill>
                <a:latin typeface="+mn-lt"/>
              </a:rPr>
              <a:t>FWHM = 94 ps</a:t>
            </a:r>
          </a:p>
        </p:txBody>
      </p:sp>
      <p:sp>
        <p:nvSpPr>
          <p:cNvPr id="17" name="Title 1">
            <a:extLst>
              <a:ext uri="{FF2B5EF4-FFF2-40B4-BE49-F238E27FC236}">
                <a16:creationId xmlns:a16="http://schemas.microsoft.com/office/drawing/2014/main" id="{4AC2765B-67C8-4420-B98C-7C315423794A}"/>
              </a:ext>
            </a:extLst>
          </p:cNvPr>
          <p:cNvSpPr txBox="1">
            <a:spLocks noGrp="1"/>
          </p:cNvSpPr>
          <p:nvPr>
            <p:ph type="title"/>
          </p:nvPr>
        </p:nvSpPr>
        <p:spPr bwMode="auto">
          <a:xfrm>
            <a:off x="-3175" y="0"/>
            <a:ext cx="11014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a:lnSpc>
                <a:spcPct val="100000"/>
              </a:lnSpc>
            </a:pPr>
            <a:r>
              <a:rPr lang="en-GB" b="1" kern="0" dirty="0"/>
              <a:t>II. </a:t>
            </a:r>
            <a:r>
              <a:rPr lang="en-GB" b="1" kern="0" dirty="0" err="1"/>
              <a:t>FastIC</a:t>
            </a:r>
            <a:r>
              <a:rPr lang="en-GB" b="1" kern="0" dirty="0"/>
              <a:t> performance: CTR with scintillation light.</a:t>
            </a:r>
          </a:p>
        </p:txBody>
      </p:sp>
      <p:sp>
        <p:nvSpPr>
          <p:cNvPr id="4" name="Marcador de número de diapositiva 3">
            <a:extLst>
              <a:ext uri="{FF2B5EF4-FFF2-40B4-BE49-F238E27FC236}">
                <a16:creationId xmlns:a16="http://schemas.microsoft.com/office/drawing/2014/main" id="{AB56C828-9266-437A-9B71-B3A086C795A4}"/>
              </a:ext>
            </a:extLst>
          </p:cNvPr>
          <p:cNvSpPr>
            <a:spLocks noGrp="1"/>
          </p:cNvSpPr>
          <p:nvPr>
            <p:ph type="sldNum" sz="quarter" idx="12"/>
          </p:nvPr>
        </p:nvSpPr>
        <p:spPr/>
        <p:txBody>
          <a:bodyPr/>
          <a:lstStyle/>
          <a:p>
            <a:pPr>
              <a:defRPr/>
            </a:pPr>
            <a:fld id="{1178DAF2-2C4D-4961-ABA0-D37600ACF1D7}" type="slidenum">
              <a:rPr lang="en-GB" smtClean="0"/>
              <a:pPr>
                <a:defRPr/>
              </a:pPr>
              <a:t>61</a:t>
            </a:fld>
            <a:endParaRPr lang="en-GB" dirty="0"/>
          </a:p>
        </p:txBody>
      </p:sp>
      <p:sp>
        <p:nvSpPr>
          <p:cNvPr id="6" name="Marcador de fecha 5">
            <a:extLst>
              <a:ext uri="{FF2B5EF4-FFF2-40B4-BE49-F238E27FC236}">
                <a16:creationId xmlns:a16="http://schemas.microsoft.com/office/drawing/2014/main" id="{1E0D7B6E-FBAD-48C8-8944-68048ACCD09E}"/>
              </a:ext>
            </a:extLst>
          </p:cNvPr>
          <p:cNvSpPr>
            <a:spLocks noGrp="1"/>
          </p:cNvSpPr>
          <p:nvPr>
            <p:ph type="dt" sz="half" idx="10"/>
          </p:nvPr>
        </p:nvSpPr>
        <p:spPr/>
        <p:txBody>
          <a:bodyPr/>
          <a:lstStyle/>
          <a:p>
            <a:pPr>
              <a:defRPr/>
            </a:pPr>
            <a:fld id="{28C21545-3456-4CA3-B402-ACFD32D54B9D}" type="datetime3">
              <a:rPr lang="en-US" smtClean="0"/>
              <a:t>12 June 2023</a:t>
            </a:fld>
            <a:endParaRPr lang="en-US"/>
          </a:p>
        </p:txBody>
      </p:sp>
      <p:pic>
        <p:nvPicPr>
          <p:cNvPr id="7" name="Imagen 6" descr="Interfaz de usuario gráfica, Gráfico, Gráfico de líneas&#10;&#10;Descripción generada automáticamente">
            <a:extLst>
              <a:ext uri="{FF2B5EF4-FFF2-40B4-BE49-F238E27FC236}">
                <a16:creationId xmlns:a16="http://schemas.microsoft.com/office/drawing/2014/main" id="{57E21137-ED84-48C3-9C62-2367D4D3DA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683" y="1895764"/>
            <a:ext cx="5389934" cy="3593289"/>
          </a:xfrm>
          <a:prstGeom prst="rect">
            <a:avLst/>
          </a:prstGeom>
        </p:spPr>
      </p:pic>
      <mc:AlternateContent xmlns:mc="http://schemas.openxmlformats.org/markup-compatibility/2006" xmlns:a14="http://schemas.microsoft.com/office/drawing/2010/main">
        <mc:Choice Requires="a14">
          <p:sp>
            <p:nvSpPr>
              <p:cNvPr id="14" name="2 Rectángulo">
                <a:extLst>
                  <a:ext uri="{FF2B5EF4-FFF2-40B4-BE49-F238E27FC236}">
                    <a16:creationId xmlns:a16="http://schemas.microsoft.com/office/drawing/2014/main" id="{E405F469-DBE5-4CE2-AC04-22760AFF932C}"/>
                  </a:ext>
                </a:extLst>
              </p:cNvPr>
              <p:cNvSpPr/>
              <p:nvPr/>
            </p:nvSpPr>
            <p:spPr>
              <a:xfrm>
                <a:off x="557383" y="2942204"/>
                <a:ext cx="5538617" cy="1261884"/>
              </a:xfrm>
              <a:prstGeom prst="rect">
                <a:avLst/>
              </a:prstGeom>
            </p:spPr>
            <p:txBody>
              <a:bodyPr wrap="square">
                <a:spAutoFit/>
              </a:bodyPr>
              <a:lstStyle/>
              <a:p>
                <a:r>
                  <a:rPr lang="en-GB" sz="2000" b="0" dirty="0">
                    <a:solidFill>
                      <a:schemeClr val="accent2">
                        <a:lumMod val="75000"/>
                      </a:schemeClr>
                    </a:solidFill>
                    <a:latin typeface="+mn-lt"/>
                  </a:rPr>
                  <a:t> Measurements using HPK S13360-3050VE and </a:t>
                </a:r>
                <a:r>
                  <a:rPr lang="en-GB" sz="2000" b="0" dirty="0">
                    <a:solidFill>
                      <a:schemeClr val="accent2">
                        <a:lumMod val="75000"/>
                      </a:schemeClr>
                    </a:solidFill>
                  </a:rPr>
                  <a:t>S14160-3050HS both of </a:t>
                </a:r>
                <a:r>
                  <a:rPr lang="en-GB" sz="2000" b="0" dirty="0">
                    <a:solidFill>
                      <a:schemeClr val="accent2">
                        <a:lumMod val="75000"/>
                      </a:schemeClr>
                    </a:solidFill>
                    <a:latin typeface="+mn-lt"/>
                  </a:rPr>
                  <a:t>3x3</a:t>
                </a:r>
                <a14:m>
                  <m:oMath xmlns:m="http://schemas.openxmlformats.org/officeDocument/2006/math">
                    <m:r>
                      <m:rPr>
                        <m:sty m:val="p"/>
                      </m:rPr>
                      <a:rPr lang="es-ES" sz="2000" b="0" i="1">
                        <a:solidFill>
                          <a:schemeClr val="accent2">
                            <a:lumMod val="75000"/>
                          </a:schemeClr>
                        </a:solidFill>
                        <a:latin typeface="Cambria Math" panose="02040503050406030204" pitchFamily="18" charset="0"/>
                      </a:rPr>
                      <m:t>m</m:t>
                    </m:r>
                    <m:sSup>
                      <m:sSupPr>
                        <m:ctrlPr>
                          <a:rPr lang="es-ES" sz="2000" b="0" i="1">
                            <a:solidFill>
                              <a:schemeClr val="accent2">
                                <a:lumMod val="75000"/>
                              </a:schemeClr>
                            </a:solidFill>
                            <a:latin typeface="Cambria Math" panose="02040503050406030204" pitchFamily="18" charset="0"/>
                          </a:rPr>
                        </m:ctrlPr>
                      </m:sSupPr>
                      <m:e>
                        <m:r>
                          <m:rPr>
                            <m:sty m:val="p"/>
                          </m:rPr>
                          <a:rPr lang="es-ES" sz="2000" b="0" i="1">
                            <a:solidFill>
                              <a:schemeClr val="accent2">
                                <a:lumMod val="75000"/>
                              </a:schemeClr>
                            </a:solidFill>
                            <a:latin typeface="Cambria Math" panose="02040503050406030204" pitchFamily="18" charset="0"/>
                          </a:rPr>
                          <m:t>m</m:t>
                        </m:r>
                      </m:e>
                      <m:sup>
                        <m:r>
                          <a:rPr lang="es-ES" sz="2000" b="0" i="1">
                            <a:solidFill>
                              <a:schemeClr val="accent2">
                                <a:lumMod val="75000"/>
                              </a:schemeClr>
                            </a:solidFill>
                            <a:latin typeface="Cambria Math" panose="02040503050406030204" pitchFamily="18" charset="0"/>
                          </a:rPr>
                          <m:t>2</m:t>
                        </m:r>
                      </m:sup>
                    </m:sSup>
                  </m:oMath>
                </a14:m>
                <a:r>
                  <a:rPr lang="en-US" sz="2000" b="0" dirty="0">
                    <a:solidFill>
                      <a:schemeClr val="accent2">
                        <a:lumMod val="75000"/>
                      </a:schemeClr>
                    </a:solidFill>
                    <a:latin typeface="+mn-lt"/>
                  </a:rPr>
                  <a:t> and 50</a:t>
                </a:r>
                <a14:m>
                  <m:oMath xmlns:m="http://schemas.openxmlformats.org/officeDocument/2006/math">
                    <m:r>
                      <m:rPr>
                        <m:sty m:val="p"/>
                      </m:rPr>
                      <a:rPr lang="es-ES" sz="2000" b="0" i="1">
                        <a:solidFill>
                          <a:schemeClr val="accent2">
                            <a:lumMod val="75000"/>
                          </a:schemeClr>
                        </a:solidFill>
                        <a:latin typeface="Cambria Math" panose="02040503050406030204" pitchFamily="18" charset="0"/>
                      </a:rPr>
                      <m:t>μm</m:t>
                    </m:r>
                  </m:oMath>
                </a14:m>
                <a:r>
                  <a:rPr lang="en-US" sz="2000" b="0" dirty="0">
                    <a:solidFill>
                      <a:schemeClr val="accent2">
                        <a:lumMod val="75000"/>
                      </a:schemeClr>
                    </a:solidFill>
                    <a:latin typeface="+mn-lt"/>
                  </a:rPr>
                  <a:t> pixel pitch gives </a:t>
                </a:r>
                <a:r>
                  <a:rPr lang="en-US" sz="2000" dirty="0">
                    <a:solidFill>
                      <a:schemeClr val="accent2">
                        <a:lumMod val="75000"/>
                      </a:schemeClr>
                    </a:solidFill>
                    <a:latin typeface="+mn-lt"/>
                  </a:rPr>
                  <a:t>similar</a:t>
                </a:r>
                <a:r>
                  <a:rPr lang="en-US" sz="2000" b="0" dirty="0">
                    <a:solidFill>
                      <a:schemeClr val="accent2">
                        <a:lumMod val="75000"/>
                      </a:schemeClr>
                    </a:solidFill>
                    <a:latin typeface="+mn-lt"/>
                  </a:rPr>
                  <a:t> results</a:t>
                </a:r>
              </a:p>
              <a:p>
                <a:pPr>
                  <a:buNone/>
                </a:pPr>
                <a:endParaRPr lang="es-ES" sz="2000" b="0" dirty="0">
                  <a:solidFill>
                    <a:schemeClr val="accent2">
                      <a:lumMod val="75000"/>
                    </a:schemeClr>
                  </a:solidFill>
                  <a:latin typeface="+mn-lt"/>
                </a:endParaRPr>
              </a:p>
            </p:txBody>
          </p:sp>
        </mc:Choice>
        <mc:Fallback xmlns="">
          <p:sp>
            <p:nvSpPr>
              <p:cNvPr id="14" name="2 Rectángulo">
                <a:extLst>
                  <a:ext uri="{FF2B5EF4-FFF2-40B4-BE49-F238E27FC236}">
                    <a16:creationId xmlns:a16="http://schemas.microsoft.com/office/drawing/2014/main" id="{E405F469-DBE5-4CE2-AC04-22760AFF932C}"/>
                  </a:ext>
                </a:extLst>
              </p:cNvPr>
              <p:cNvSpPr>
                <a:spLocks noRot="1" noChangeAspect="1" noMove="1" noResize="1" noEditPoints="1" noAdjustHandles="1" noChangeArrowheads="1" noChangeShapeType="1" noTextEdit="1"/>
              </p:cNvSpPr>
              <p:nvPr/>
            </p:nvSpPr>
            <p:spPr>
              <a:xfrm>
                <a:off x="557383" y="2942204"/>
                <a:ext cx="5538617" cy="1261884"/>
              </a:xfrm>
              <a:prstGeom prst="rect">
                <a:avLst/>
              </a:prstGeom>
              <a:blipFill>
                <a:blip r:embed="rId6"/>
                <a:stretch>
                  <a:fillRect l="-1100" t="-48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6A5F129A-57F5-4225-A9A4-0491619E6DFD}"/>
                  </a:ext>
                </a:extLst>
              </p:cNvPr>
              <p:cNvSpPr txBox="1"/>
              <p:nvPr/>
            </p:nvSpPr>
            <p:spPr>
              <a:xfrm>
                <a:off x="557383" y="4342110"/>
                <a:ext cx="6147880" cy="929613"/>
              </a:xfrm>
              <a:prstGeom prst="rect">
                <a:avLst/>
              </a:prstGeom>
            </p:spPr>
            <p:txBody>
              <a:bodyPr wrap="square">
                <a:spAutoFit/>
              </a:bodyPr>
              <a:lstStyle>
                <a:defPPr>
                  <a:defRPr lang="en-GB"/>
                </a:defPPr>
                <a:lvl1pPr>
                  <a:defRPr sz="2000" b="0">
                    <a:solidFill>
                      <a:schemeClr val="accent2">
                        <a:lumMod val="75000"/>
                      </a:schemeClr>
                    </a:solidFill>
                    <a:latin typeface="+mn-lt"/>
                  </a:defRPr>
                </a:lvl1pPr>
              </a:lstStyle>
              <a:p>
                <a:r>
                  <a:rPr lang="en-GB" dirty="0"/>
                  <a:t> Measurements using </a:t>
                </a:r>
                <a:r>
                  <a:rPr lang="en-GB" b="1" dirty="0"/>
                  <a:t>HPK S14160-3050HS </a:t>
                </a:r>
                <a:r>
                  <a:rPr lang="en-GB" dirty="0"/>
                  <a:t>3x3</a:t>
                </a:r>
                <a14:m>
                  <m:oMath xmlns:m="http://schemas.openxmlformats.org/officeDocument/2006/math">
                    <m:r>
                      <m:rPr>
                        <m:sty m:val="p"/>
                      </m:rPr>
                      <a:rPr lang="es-ES">
                        <a:latin typeface="Cambria Math" panose="02040503050406030204" pitchFamily="18" charset="0"/>
                      </a:rPr>
                      <m:t>m</m:t>
                    </m:r>
                    <m:sSup>
                      <m:sSupPr>
                        <m:ctrlPr>
                          <a:rPr lang="es-ES" i="1">
                            <a:latin typeface="Cambria Math" panose="02040503050406030204" pitchFamily="18" charset="0"/>
                          </a:rPr>
                        </m:ctrlPr>
                      </m:sSupPr>
                      <m:e>
                        <m:r>
                          <m:rPr>
                            <m:sty m:val="p"/>
                          </m:rPr>
                          <a:rPr lang="es-ES">
                            <a:latin typeface="Cambria Math" panose="02040503050406030204" pitchFamily="18" charset="0"/>
                          </a:rPr>
                          <m:t>m</m:t>
                        </m:r>
                      </m:e>
                      <m:sup>
                        <m:r>
                          <a:rPr lang="es-ES">
                            <a:latin typeface="Cambria Math" panose="02040503050406030204" pitchFamily="18" charset="0"/>
                          </a:rPr>
                          <m:t>2</m:t>
                        </m:r>
                      </m:sup>
                    </m:sSup>
                  </m:oMath>
                </a14:m>
                <a:r>
                  <a:rPr lang="en-US" dirty="0"/>
                  <a:t>, 50</a:t>
                </a:r>
                <a14:m>
                  <m:oMath xmlns:m="http://schemas.openxmlformats.org/officeDocument/2006/math">
                    <m:r>
                      <m:rPr>
                        <m:sty m:val="p"/>
                      </m:rPr>
                      <a:rPr lang="es-ES">
                        <a:latin typeface="Cambria Math" panose="02040503050406030204" pitchFamily="18" charset="0"/>
                      </a:rPr>
                      <m:t>μm</m:t>
                    </m:r>
                  </m:oMath>
                </a14:m>
                <a:r>
                  <a:rPr lang="en-US" dirty="0"/>
                  <a:t> pixel pitch and the </a:t>
                </a:r>
                <a:r>
                  <a:rPr lang="en-US" b="1" dirty="0"/>
                  <a:t>negative</a:t>
                </a:r>
                <a:r>
                  <a:rPr lang="en-US" dirty="0"/>
                  <a:t> input polarity gives </a:t>
                </a:r>
                <a:r>
                  <a:rPr lang="en-US" b="1" dirty="0"/>
                  <a:t>similar</a:t>
                </a:r>
                <a:r>
                  <a:rPr lang="en-US" dirty="0"/>
                  <a:t> results</a:t>
                </a:r>
              </a:p>
            </p:txBody>
          </p:sp>
        </mc:Choice>
        <mc:Fallback xmlns="">
          <p:sp>
            <p:nvSpPr>
              <p:cNvPr id="16" name="CuadroTexto 15">
                <a:extLst>
                  <a:ext uri="{FF2B5EF4-FFF2-40B4-BE49-F238E27FC236}">
                    <a16:creationId xmlns:a16="http://schemas.microsoft.com/office/drawing/2014/main" id="{6A5F129A-57F5-4225-A9A4-0491619E6DFD}"/>
                  </a:ext>
                </a:extLst>
              </p:cNvPr>
              <p:cNvSpPr txBox="1">
                <a:spLocks noRot="1" noChangeAspect="1" noMove="1" noResize="1" noEditPoints="1" noAdjustHandles="1" noChangeArrowheads="1" noChangeShapeType="1" noTextEdit="1"/>
              </p:cNvSpPr>
              <p:nvPr/>
            </p:nvSpPr>
            <p:spPr>
              <a:xfrm>
                <a:off x="557383" y="4342110"/>
                <a:ext cx="6147880" cy="929613"/>
              </a:xfrm>
              <a:prstGeom prst="rect">
                <a:avLst/>
              </a:prstGeom>
              <a:blipFill>
                <a:blip r:embed="rId7"/>
                <a:stretch>
                  <a:fillRect l="-991" t="-5882" b="-10458"/>
                </a:stretch>
              </a:blipFill>
            </p:spPr>
            <p:txBody>
              <a:bodyPr/>
              <a:lstStyle/>
              <a:p>
                <a:r>
                  <a:rPr lang="en-GB">
                    <a:noFill/>
                  </a:rPr>
                  <a:t> </a:t>
                </a:r>
              </a:p>
            </p:txBody>
          </p:sp>
        </mc:Fallback>
      </mc:AlternateContent>
      <p:sp>
        <p:nvSpPr>
          <p:cNvPr id="18" name="CuadroTexto 17">
            <a:extLst>
              <a:ext uri="{FF2B5EF4-FFF2-40B4-BE49-F238E27FC236}">
                <a16:creationId xmlns:a16="http://schemas.microsoft.com/office/drawing/2014/main" id="{AB5D2A88-4C8E-4420-A507-3E97AA076503}"/>
              </a:ext>
            </a:extLst>
          </p:cNvPr>
          <p:cNvSpPr txBox="1"/>
          <p:nvPr/>
        </p:nvSpPr>
        <p:spPr>
          <a:xfrm>
            <a:off x="606532" y="5660975"/>
            <a:ext cx="6147880" cy="369332"/>
          </a:xfrm>
          <a:prstGeom prst="rect">
            <a:avLst/>
          </a:prstGeom>
        </p:spPr>
        <p:txBody>
          <a:bodyPr wrap="square">
            <a:spAutoFit/>
          </a:bodyPr>
          <a:lstStyle>
            <a:defPPr>
              <a:defRPr lang="en-GB"/>
            </a:defPPr>
            <a:lvl1pPr>
              <a:defRPr sz="2000" b="0">
                <a:solidFill>
                  <a:schemeClr val="accent2">
                    <a:lumMod val="75000"/>
                  </a:schemeClr>
                </a:solidFill>
                <a:latin typeface="+mn-lt"/>
              </a:defRPr>
            </a:lvl1pPr>
          </a:lstStyle>
          <a:p>
            <a:r>
              <a:rPr lang="en-US" dirty="0">
                <a:sym typeface="Calibri"/>
              </a:rPr>
              <a:t>For 1 sigma around 19 K events are selected.</a:t>
            </a:r>
            <a:endParaRPr lang="en-US" dirty="0">
              <a:sym typeface="Arial"/>
            </a:endParaRPr>
          </a:p>
        </p:txBody>
      </p:sp>
      <p:pic>
        <p:nvPicPr>
          <p:cNvPr id="2" name="Picture 7">
            <a:extLst>
              <a:ext uri="{FF2B5EF4-FFF2-40B4-BE49-F238E27FC236}">
                <a16:creationId xmlns:a16="http://schemas.microsoft.com/office/drawing/2014/main" id="{651AB176-7729-457F-93AF-144051BDA654}"/>
              </a:ext>
            </a:extLst>
          </p:cNvPr>
          <p:cNvPicPr>
            <a:picLocks noChangeAspect="1"/>
          </p:cNvPicPr>
          <p:nvPr/>
        </p:nvPicPr>
        <p:blipFill rotWithShape="1">
          <a:blip r:embed="rId8"/>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05058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328;g1051cce6316_0_99">
            <a:extLst>
              <a:ext uri="{FF2B5EF4-FFF2-40B4-BE49-F238E27FC236}">
                <a16:creationId xmlns:a16="http://schemas.microsoft.com/office/drawing/2014/main" id="{4D0C5B76-0C8C-746C-91F6-14C42A529AC9}"/>
              </a:ext>
            </a:extLst>
          </p:cNvPr>
          <p:cNvPicPr preferRelativeResize="0"/>
          <p:nvPr/>
        </p:nvPicPr>
        <p:blipFill rotWithShape="1">
          <a:blip r:embed="rId3">
            <a:alphaModFix/>
          </a:blip>
          <a:srcRect t="7212" r="6390"/>
          <a:stretch/>
        </p:blipFill>
        <p:spPr>
          <a:xfrm>
            <a:off x="5795890" y="2956201"/>
            <a:ext cx="6147582" cy="3901800"/>
          </a:xfrm>
          <a:prstGeom prst="rect">
            <a:avLst/>
          </a:prstGeom>
          <a:noFill/>
          <a:ln>
            <a:noFill/>
          </a:ln>
        </p:spPr>
      </p:pic>
      <p:pic>
        <p:nvPicPr>
          <p:cNvPr id="10" name="Imagen 4" descr="Gráfico, Histograma&#10;&#10;Descripción generada automáticamente">
            <a:extLst>
              <a:ext uri="{FF2B5EF4-FFF2-40B4-BE49-F238E27FC236}">
                <a16:creationId xmlns:a16="http://schemas.microsoft.com/office/drawing/2014/main" id="{F5868132-8488-8BFE-2479-0035766DD9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389" r="412"/>
          <a:stretch/>
        </p:blipFill>
        <p:spPr>
          <a:xfrm>
            <a:off x="7118252" y="1235931"/>
            <a:ext cx="4402350" cy="1879782"/>
          </a:xfrm>
          <a:prstGeom prst="rect">
            <a:avLst/>
          </a:prstGeom>
        </p:spPr>
      </p:pic>
      <p:sp>
        <p:nvSpPr>
          <p:cNvPr id="4" name="Google Shape;181;p4">
            <a:extLst>
              <a:ext uri="{FF2B5EF4-FFF2-40B4-BE49-F238E27FC236}">
                <a16:creationId xmlns:a16="http://schemas.microsoft.com/office/drawing/2014/main" id="{7AEDBCA2-A01A-8200-CEA8-983161CAD1CB}"/>
              </a:ext>
            </a:extLst>
          </p:cNvPr>
          <p:cNvSpPr/>
          <p:nvPr/>
        </p:nvSpPr>
        <p:spPr>
          <a:xfrm>
            <a:off x="91440" y="1139040"/>
            <a:ext cx="6521796" cy="640773"/>
          </a:xfrm>
          <a:prstGeom prst="rect">
            <a:avLst/>
          </a:prstGeom>
          <a:noFill/>
          <a:ln>
            <a:noFill/>
          </a:ln>
        </p:spPr>
        <p:txBody>
          <a:bodyPr spcFirstLastPara="1" wrap="square" lIns="90000" tIns="45000" rIns="90000" bIns="45000" anchor="t" anchorCtr="0">
            <a:spAutoFit/>
          </a:bodyPr>
          <a:lstStyle/>
          <a:p>
            <a:pPr marL="343261" marR="0" lvl="0" indent="-342900" algn="l" rtl="0">
              <a:lnSpc>
                <a:spcPct val="90000"/>
              </a:lnSpc>
              <a:spcBef>
                <a:spcPts val="0"/>
              </a:spcBef>
              <a:spcAft>
                <a:spcPts val="0"/>
              </a:spcAft>
              <a:buSzPts val="2000"/>
              <a:buFont typeface="Arial" panose="020B0604020202020204" pitchFamily="34" charset="0"/>
              <a:buChar char="•"/>
            </a:pPr>
            <a:r>
              <a:rPr lang="en-US" sz="1800" b="1" i="0" u="none" strike="noStrike" cap="none" dirty="0">
                <a:latin typeface="Arial" panose="020B0604020202020204" pitchFamily="34" charset="0"/>
                <a:ea typeface="Calibri"/>
                <a:cs typeface="Arial" panose="020B0604020202020204" pitchFamily="34" charset="0"/>
                <a:sym typeface="Calibri"/>
              </a:rPr>
              <a:t> Sensor: </a:t>
            </a:r>
            <a:r>
              <a:rPr lang="en-US" sz="1800" b="0" i="0" u="none" strike="noStrike" cap="none" dirty="0">
                <a:latin typeface="Arial" panose="020B0604020202020204" pitchFamily="34" charset="0"/>
                <a:ea typeface="Arial"/>
                <a:cs typeface="Arial" panose="020B0604020202020204" pitchFamily="34" charset="0"/>
                <a:sym typeface="Arial"/>
              </a:rPr>
              <a:t>FBK-NUVHDLFv2b 3x3  mm², 40 pixel pitch. </a:t>
            </a:r>
            <a:endParaRPr sz="1800" b="0" i="0" u="none" strike="noStrike" cap="none" dirty="0">
              <a:latin typeface="Arial" panose="020B0604020202020204" pitchFamily="34" charset="0"/>
              <a:ea typeface="Arial"/>
              <a:cs typeface="Arial" panose="020B0604020202020204" pitchFamily="34" charset="0"/>
              <a:sym typeface="Arial"/>
            </a:endParaRPr>
          </a:p>
          <a:p>
            <a:pPr marL="343261" marR="0" lvl="0" indent="-342900" algn="l" rtl="0">
              <a:lnSpc>
                <a:spcPct val="90000"/>
              </a:lnSpc>
              <a:spcBef>
                <a:spcPts val="400"/>
              </a:spcBef>
              <a:spcAft>
                <a:spcPts val="0"/>
              </a:spcAft>
              <a:buSzPts val="2000"/>
              <a:buFont typeface="Arial" panose="020B0604020202020204" pitchFamily="34" charset="0"/>
              <a:buChar char="•"/>
            </a:pPr>
            <a:r>
              <a:rPr lang="en-US" sz="1800" b="0" i="0" u="none" strike="noStrike" cap="none" dirty="0">
                <a:latin typeface="Arial" panose="020B0604020202020204" pitchFamily="34" charset="0"/>
                <a:ea typeface="Calibri"/>
                <a:cs typeface="Arial" panose="020B0604020202020204" pitchFamily="34" charset="0"/>
                <a:sym typeface="Calibri"/>
              </a:rPr>
              <a:t> </a:t>
            </a:r>
            <a:r>
              <a:rPr lang="en-US" sz="1800" b="1" i="0" u="none" strike="noStrike" cap="none" dirty="0">
                <a:latin typeface="Arial" panose="020B0604020202020204" pitchFamily="34" charset="0"/>
                <a:ea typeface="Calibri"/>
                <a:cs typeface="Arial" panose="020B0604020202020204" pitchFamily="34" charset="0"/>
                <a:sym typeface="Calibri"/>
              </a:rPr>
              <a:t>Crystal: </a:t>
            </a:r>
            <a:r>
              <a:rPr lang="en-US" sz="1800" b="0" i="0" u="none" strike="noStrike" cap="none" dirty="0" err="1">
                <a:latin typeface="Arial" panose="020B0604020202020204" pitchFamily="34" charset="0"/>
                <a:ea typeface="Calibri"/>
                <a:cs typeface="Arial" panose="020B0604020202020204" pitchFamily="34" charset="0"/>
                <a:sym typeface="Calibri"/>
              </a:rPr>
              <a:t>LSO:Ce</a:t>
            </a:r>
            <a:r>
              <a:rPr lang="en-US" sz="1800" b="0" i="0" u="none" strike="noStrike" cap="none" dirty="0">
                <a:latin typeface="Arial" panose="020B0604020202020204" pitchFamily="34" charset="0"/>
                <a:ea typeface="Calibri"/>
                <a:cs typeface="Arial" panose="020B0604020202020204" pitchFamily="34" charset="0"/>
                <a:sym typeface="Calibri"/>
              </a:rPr>
              <a:t> Ca 0.2% of 2x2x3 mm³. </a:t>
            </a:r>
            <a:endParaRPr sz="1800" b="0" i="0" u="none" strike="noStrike" cap="none" dirty="0">
              <a:latin typeface="Arial" panose="020B0604020202020204" pitchFamily="34" charset="0"/>
              <a:ea typeface="Arial"/>
              <a:cs typeface="Arial" panose="020B0604020202020204" pitchFamily="34" charset="0"/>
              <a:sym typeface="Arial"/>
            </a:endParaRPr>
          </a:p>
        </p:txBody>
      </p:sp>
      <p:pic>
        <p:nvPicPr>
          <p:cNvPr id="6" name="Google Shape;190;p4">
            <a:extLst>
              <a:ext uri="{FF2B5EF4-FFF2-40B4-BE49-F238E27FC236}">
                <a16:creationId xmlns:a16="http://schemas.microsoft.com/office/drawing/2014/main" id="{263270B2-35FC-44AC-1F4E-6370427E14BB}"/>
              </a:ext>
            </a:extLst>
          </p:cNvPr>
          <p:cNvPicPr preferRelativeResize="0"/>
          <p:nvPr/>
        </p:nvPicPr>
        <p:blipFill>
          <a:blip r:embed="rId5">
            <a:alphaModFix/>
          </a:blip>
          <a:stretch>
            <a:fillRect/>
          </a:stretch>
        </p:blipFill>
        <p:spPr>
          <a:xfrm>
            <a:off x="91440" y="1835213"/>
            <a:ext cx="5852700" cy="3901800"/>
          </a:xfrm>
          <a:prstGeom prst="rect">
            <a:avLst/>
          </a:prstGeom>
          <a:noFill/>
          <a:ln>
            <a:noFill/>
          </a:ln>
        </p:spPr>
      </p:pic>
      <p:sp>
        <p:nvSpPr>
          <p:cNvPr id="7" name="Google Shape;183;p4">
            <a:extLst>
              <a:ext uri="{FF2B5EF4-FFF2-40B4-BE49-F238E27FC236}">
                <a16:creationId xmlns:a16="http://schemas.microsoft.com/office/drawing/2014/main" id="{21432D99-34AA-8F91-739A-5B9D0BE9C397}"/>
              </a:ext>
            </a:extLst>
          </p:cNvPr>
          <p:cNvSpPr/>
          <p:nvPr/>
        </p:nvSpPr>
        <p:spPr>
          <a:xfrm>
            <a:off x="1675278" y="5718959"/>
            <a:ext cx="3354120" cy="451327"/>
          </a:xfrm>
          <a:prstGeom prst="rect">
            <a:avLst/>
          </a:prstGeom>
          <a:solidFill>
            <a:srgbClr val="31D7D7"/>
          </a:solidFill>
          <a:ln w="9525" cap="flat" cmpd="sng">
            <a:solidFill>
              <a:srgbClr val="6DAC43"/>
            </a:solidFill>
            <a:prstDash val="solid"/>
            <a:round/>
            <a:headEnd type="none" w="sm" len="sm"/>
            <a:tailEnd type="none" w="sm" len="sm"/>
          </a:ln>
          <a:effectLst>
            <a:outerShdw blurRad="40000" dist="20160" dir="5400000" rotWithShape="0">
              <a:srgbClr val="000000">
                <a:alpha val="36078"/>
              </a:srgbClr>
            </a:outerShdw>
          </a:effectLst>
        </p:spPr>
        <p:txBody>
          <a:bodyPr spcFirstLastPara="1" wrap="square" lIns="90000" tIns="45000" rIns="90000" bIns="45000" anchor="t"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800" b="1" i="0" u="none" strike="noStrike" cap="none" dirty="0">
                <a:solidFill>
                  <a:srgbClr val="FF4519"/>
                </a:solidFill>
                <a:latin typeface="Calibri"/>
                <a:ea typeface="Calibri"/>
                <a:cs typeface="Calibri"/>
                <a:sym typeface="Calibri"/>
              </a:rPr>
              <a:t>FWHM = 7</a:t>
            </a:r>
            <a:r>
              <a:rPr lang="en-US" sz="2800" b="1" dirty="0">
                <a:solidFill>
                  <a:srgbClr val="FF4519"/>
                </a:solidFill>
                <a:latin typeface="Calibri"/>
                <a:ea typeface="Calibri"/>
                <a:cs typeface="Calibri"/>
                <a:sym typeface="Calibri"/>
              </a:rPr>
              <a:t>6</a:t>
            </a:r>
            <a:r>
              <a:rPr lang="en-US" sz="2800" b="1" i="0" u="none" strike="noStrike" cap="none" dirty="0">
                <a:solidFill>
                  <a:srgbClr val="FF4519"/>
                </a:solidFill>
                <a:latin typeface="Calibri"/>
                <a:ea typeface="Calibri"/>
                <a:cs typeface="Calibri"/>
                <a:sym typeface="Calibri"/>
              </a:rPr>
              <a:t> ps</a:t>
            </a:r>
            <a:endParaRPr sz="2800" b="0" i="0" u="none" strike="noStrike" cap="none" dirty="0">
              <a:solidFill>
                <a:srgbClr val="000000"/>
              </a:solidFill>
              <a:latin typeface="Arial"/>
              <a:ea typeface="Arial"/>
              <a:cs typeface="Arial"/>
              <a:sym typeface="Arial"/>
            </a:endParaRPr>
          </a:p>
        </p:txBody>
      </p:sp>
      <p:sp>
        <p:nvSpPr>
          <p:cNvPr id="9" name="Google Shape;181;p4">
            <a:extLst>
              <a:ext uri="{FF2B5EF4-FFF2-40B4-BE49-F238E27FC236}">
                <a16:creationId xmlns:a16="http://schemas.microsoft.com/office/drawing/2014/main" id="{C57BCB1C-D4E6-0C1B-CE00-92061D06814E}"/>
              </a:ext>
            </a:extLst>
          </p:cNvPr>
          <p:cNvSpPr/>
          <p:nvPr/>
        </p:nvSpPr>
        <p:spPr>
          <a:xfrm>
            <a:off x="6565104" y="1020287"/>
            <a:ext cx="5487324" cy="367878"/>
          </a:xfrm>
          <a:prstGeom prst="rect">
            <a:avLst/>
          </a:prstGeom>
          <a:noFill/>
          <a:ln>
            <a:noFill/>
          </a:ln>
        </p:spPr>
        <p:txBody>
          <a:bodyPr spcFirstLastPara="1" wrap="square" lIns="90000" tIns="45000" rIns="90000" bIns="45000" anchor="t" anchorCtr="0">
            <a:spAutoFit/>
          </a:bodyPr>
          <a:lstStyle/>
          <a:p>
            <a:pPr marL="343261" marR="0" lvl="0" indent="-342900" algn="l" rtl="0">
              <a:lnSpc>
                <a:spcPct val="90000"/>
              </a:lnSpc>
              <a:spcBef>
                <a:spcPts val="0"/>
              </a:spcBef>
              <a:spcAft>
                <a:spcPts val="0"/>
              </a:spcAft>
              <a:buSzPts val="2000"/>
              <a:buFont typeface="Arial" panose="020B0604020202020204" pitchFamily="34" charset="0"/>
              <a:buChar char="•"/>
            </a:pPr>
            <a:r>
              <a:rPr lang="en-US" sz="2000" b="1" i="0" u="none" strike="noStrike" cap="none" dirty="0">
                <a:latin typeface="Arial" panose="020B0604020202020204" pitchFamily="34" charset="0"/>
                <a:ea typeface="Calibri"/>
                <a:cs typeface="Arial" panose="020B0604020202020204" pitchFamily="34" charset="0"/>
                <a:sym typeface="Calibri"/>
              </a:rPr>
              <a:t> </a:t>
            </a:r>
            <a:r>
              <a:rPr lang="en-GB" sz="2000" b="1" i="0" u="none" strike="noStrike" cap="none" dirty="0">
                <a:latin typeface="Arial" panose="020B0604020202020204" pitchFamily="34" charset="0"/>
                <a:ea typeface="Calibri"/>
                <a:cs typeface="Arial" panose="020B0604020202020204" pitchFamily="34" charset="0"/>
                <a:sym typeface="Calibri"/>
              </a:rPr>
              <a:t>SPTR with</a:t>
            </a:r>
            <a:r>
              <a:rPr lang="en-US" sz="2000" b="1" i="0" u="none" strike="noStrike" cap="none" dirty="0">
                <a:latin typeface="Arial" panose="020B0604020202020204" pitchFamily="34" charset="0"/>
                <a:ea typeface="Calibri"/>
                <a:cs typeface="Arial" panose="020B0604020202020204" pitchFamily="34" charset="0"/>
                <a:sym typeface="Calibri"/>
              </a:rPr>
              <a:t> </a:t>
            </a:r>
            <a:r>
              <a:rPr lang="en-US" sz="2000" b="0" i="0" u="none" strike="noStrike" cap="none" dirty="0">
                <a:latin typeface="Arial" panose="020B0604020202020204" pitchFamily="34" charset="0"/>
                <a:ea typeface="Arial"/>
                <a:cs typeface="Arial" panose="020B0604020202020204" pitchFamily="34" charset="0"/>
                <a:sym typeface="Arial"/>
              </a:rPr>
              <a:t>FBK-NUVHDLFv2b 3x3  mm²</a:t>
            </a:r>
            <a:endParaRPr sz="2000" b="0" i="0" u="none" strike="noStrike" cap="none" dirty="0">
              <a:latin typeface="Arial" panose="020B0604020202020204" pitchFamily="34" charset="0"/>
              <a:ea typeface="Arial"/>
              <a:cs typeface="Arial" panose="020B0604020202020204" pitchFamily="34" charset="0"/>
              <a:sym typeface="Arial"/>
            </a:endParaRPr>
          </a:p>
        </p:txBody>
      </p:sp>
      <p:sp>
        <p:nvSpPr>
          <p:cNvPr id="11" name="Google Shape;181;p4">
            <a:extLst>
              <a:ext uri="{FF2B5EF4-FFF2-40B4-BE49-F238E27FC236}">
                <a16:creationId xmlns:a16="http://schemas.microsoft.com/office/drawing/2014/main" id="{F2FBBDC3-B8D8-A94D-6E5C-667998DE7D5B}"/>
              </a:ext>
            </a:extLst>
          </p:cNvPr>
          <p:cNvSpPr/>
          <p:nvPr/>
        </p:nvSpPr>
        <p:spPr>
          <a:xfrm>
            <a:off x="7949866" y="4604072"/>
            <a:ext cx="3332423" cy="644877"/>
          </a:xfrm>
          <a:prstGeom prst="rect">
            <a:avLst/>
          </a:prstGeom>
          <a:noFill/>
          <a:ln>
            <a:noFill/>
          </a:ln>
        </p:spPr>
        <p:txBody>
          <a:bodyPr spcFirstLastPara="1" wrap="square" lIns="90000" tIns="45000" rIns="90000" bIns="45000" anchor="t" anchorCtr="0">
            <a:spAutoFit/>
          </a:bodyPr>
          <a:lstStyle/>
          <a:p>
            <a:pPr marL="361" marR="0" lvl="0" algn="ctr" rtl="0">
              <a:lnSpc>
                <a:spcPct val="90000"/>
              </a:lnSpc>
              <a:spcBef>
                <a:spcPts val="0"/>
              </a:spcBef>
              <a:spcAft>
                <a:spcPts val="0"/>
              </a:spcAft>
              <a:buSzPts val="2000"/>
              <a:buNone/>
            </a:pPr>
            <a:r>
              <a:rPr lang="en-US" sz="2000" b="1" i="0" u="none" strike="noStrike" cap="none" dirty="0">
                <a:latin typeface="Arial" panose="020B0604020202020204" pitchFamily="34" charset="0"/>
                <a:ea typeface="Calibri"/>
                <a:cs typeface="Arial" panose="020B0604020202020204" pitchFamily="34" charset="0"/>
                <a:sym typeface="Calibri"/>
              </a:rPr>
              <a:t> </a:t>
            </a:r>
            <a:r>
              <a:rPr lang="en-GB" sz="2000" b="1" i="0" u="none" strike="noStrike" cap="none" dirty="0">
                <a:latin typeface="Arial" panose="020B0604020202020204" pitchFamily="34" charset="0"/>
                <a:ea typeface="Calibri"/>
                <a:cs typeface="Arial" panose="020B0604020202020204" pitchFamily="34" charset="0"/>
                <a:sym typeface="Calibri"/>
              </a:rPr>
              <a:t>CTR versus crystal length for LYSO and LSO</a:t>
            </a:r>
            <a:endParaRPr sz="2000" b="0" i="0" u="none" strike="noStrike" cap="none" dirty="0">
              <a:latin typeface="Arial" panose="020B0604020202020204" pitchFamily="34" charset="0"/>
              <a:ea typeface="Arial"/>
              <a:cs typeface="Arial" panose="020B0604020202020204" pitchFamily="34" charset="0"/>
              <a:sym typeface="Arial"/>
            </a:endParaRPr>
          </a:p>
        </p:txBody>
      </p:sp>
      <p:sp>
        <p:nvSpPr>
          <p:cNvPr id="12" name="Title 1">
            <a:extLst>
              <a:ext uri="{FF2B5EF4-FFF2-40B4-BE49-F238E27FC236}">
                <a16:creationId xmlns:a16="http://schemas.microsoft.com/office/drawing/2014/main" id="{DC8A6A65-4C32-46F6-A5CA-82B5060F4923}"/>
              </a:ext>
            </a:extLst>
          </p:cNvPr>
          <p:cNvSpPr txBox="1">
            <a:spLocks noGrp="1"/>
          </p:cNvSpPr>
          <p:nvPr>
            <p:ph type="title"/>
          </p:nvPr>
        </p:nvSpPr>
        <p:spPr bwMode="auto">
          <a:xfrm>
            <a:off x="-3175" y="0"/>
            <a:ext cx="11014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a:lnSpc>
                <a:spcPct val="100000"/>
              </a:lnSpc>
            </a:pPr>
            <a:r>
              <a:rPr lang="en-GB" b="1" kern="0" dirty="0"/>
              <a:t>II. </a:t>
            </a:r>
            <a:r>
              <a:rPr lang="en-GB" b="1" kern="0" dirty="0" err="1"/>
              <a:t>FastIC</a:t>
            </a:r>
            <a:r>
              <a:rPr lang="en-GB" b="1" kern="0" dirty="0"/>
              <a:t> performance: CTR with scintillation light.</a:t>
            </a:r>
          </a:p>
        </p:txBody>
      </p:sp>
      <p:sp>
        <p:nvSpPr>
          <p:cNvPr id="13" name="1 Rectángulo">
            <a:extLst>
              <a:ext uri="{FF2B5EF4-FFF2-40B4-BE49-F238E27FC236}">
                <a16:creationId xmlns:a16="http://schemas.microsoft.com/office/drawing/2014/main" id="{BE334DD0-0D80-4250-BA47-67BAD553C582}"/>
              </a:ext>
            </a:extLst>
          </p:cNvPr>
          <p:cNvSpPr/>
          <p:nvPr/>
        </p:nvSpPr>
        <p:spPr>
          <a:xfrm>
            <a:off x="7736467" y="1465881"/>
            <a:ext cx="1838849" cy="369332"/>
          </a:xfrm>
          <a:prstGeom prst="rect">
            <a:avLst/>
          </a:prstGeom>
          <a:solidFill>
            <a:srgbClr val="31D7D7"/>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spcBef>
                <a:spcPts val="600"/>
              </a:spcBef>
              <a:buNone/>
            </a:pPr>
            <a:r>
              <a:rPr lang="es-ES" sz="1800" dirty="0">
                <a:solidFill>
                  <a:srgbClr val="FF4519"/>
                </a:solidFill>
                <a:latin typeface="+mn-lt"/>
              </a:rPr>
              <a:t>150 ps FWHM</a:t>
            </a:r>
          </a:p>
        </p:txBody>
      </p:sp>
      <p:sp>
        <p:nvSpPr>
          <p:cNvPr id="14" name="CuadroTexto 14">
            <a:extLst>
              <a:ext uri="{FF2B5EF4-FFF2-40B4-BE49-F238E27FC236}">
                <a16:creationId xmlns:a16="http://schemas.microsoft.com/office/drawing/2014/main" id="{CF3DF8C8-3DD7-2294-1A98-127DFE79FA31}"/>
              </a:ext>
            </a:extLst>
          </p:cNvPr>
          <p:cNvSpPr txBox="1"/>
          <p:nvPr/>
        </p:nvSpPr>
        <p:spPr>
          <a:xfrm>
            <a:off x="1307499" y="6170287"/>
            <a:ext cx="4089678" cy="584775"/>
          </a:xfrm>
          <a:prstGeom prst="rect">
            <a:avLst/>
          </a:prstGeom>
          <a:solidFill>
            <a:srgbClr val="FFFFFF">
              <a:alpha val="18824"/>
            </a:srgbClr>
          </a:solidFill>
        </p:spPr>
        <p:txBody>
          <a:bodyPr wrap="square">
            <a:spAutoFit/>
          </a:bodyPr>
          <a:lstStyle/>
          <a:p>
            <a:pPr marL="0" lvl="1" algn="ctr">
              <a:buNone/>
            </a:pPr>
            <a:r>
              <a:rPr lang="en-GB" altLang="es-ES" sz="1600" b="0" dirty="0">
                <a:solidFill>
                  <a:srgbClr val="FF0000"/>
                </a:solidFill>
                <a:latin typeface="+mn-lt"/>
              </a:rPr>
              <a:t>Input “amplifier” &lt; 3 </a:t>
            </a:r>
            <a:r>
              <a:rPr lang="en-GB" altLang="es-ES" sz="1600" b="0" dirty="0" err="1">
                <a:solidFill>
                  <a:srgbClr val="FF0000"/>
                </a:solidFill>
                <a:latin typeface="+mn-lt"/>
              </a:rPr>
              <a:t>mW</a:t>
            </a:r>
            <a:r>
              <a:rPr lang="en-GB" altLang="es-ES" sz="1600" b="0" dirty="0">
                <a:solidFill>
                  <a:srgbClr val="FF0000"/>
                </a:solidFill>
                <a:latin typeface="+mn-lt"/>
              </a:rPr>
              <a:t>/</a:t>
            </a:r>
            <a:r>
              <a:rPr lang="en-GB" altLang="es-ES" sz="1600" b="0" dirty="0" err="1">
                <a:solidFill>
                  <a:srgbClr val="FF0000"/>
                </a:solidFill>
                <a:latin typeface="+mn-lt"/>
              </a:rPr>
              <a:t>ch</a:t>
            </a:r>
            <a:endParaRPr lang="en-GB" altLang="es-ES" sz="1600" b="0" dirty="0">
              <a:solidFill>
                <a:srgbClr val="FF0000"/>
              </a:solidFill>
              <a:latin typeface="+mn-lt"/>
            </a:endParaRPr>
          </a:p>
          <a:p>
            <a:pPr marL="0" lvl="1" algn="ctr">
              <a:buNone/>
            </a:pPr>
            <a:r>
              <a:rPr lang="en-GB" altLang="es-ES" sz="1600" b="0" dirty="0">
                <a:solidFill>
                  <a:srgbClr val="FF0000"/>
                </a:solidFill>
                <a:latin typeface="+mn-lt"/>
              </a:rPr>
              <a:t>Complete signal processing &lt; 12 </a:t>
            </a:r>
            <a:r>
              <a:rPr lang="en-GB" altLang="es-ES" sz="1600" b="0" dirty="0" err="1">
                <a:solidFill>
                  <a:srgbClr val="FF0000"/>
                </a:solidFill>
                <a:latin typeface="+mn-lt"/>
              </a:rPr>
              <a:t>mW</a:t>
            </a:r>
            <a:r>
              <a:rPr lang="en-GB" altLang="es-ES" sz="1600" b="0" dirty="0">
                <a:solidFill>
                  <a:srgbClr val="FF0000"/>
                </a:solidFill>
                <a:latin typeface="+mn-lt"/>
              </a:rPr>
              <a:t>/</a:t>
            </a:r>
            <a:r>
              <a:rPr lang="en-GB" altLang="es-ES" sz="1600" b="0" dirty="0" err="1">
                <a:solidFill>
                  <a:srgbClr val="FF0000"/>
                </a:solidFill>
                <a:latin typeface="+mn-lt"/>
              </a:rPr>
              <a:t>ch</a:t>
            </a:r>
            <a:r>
              <a:rPr lang="en-GB" altLang="es-ES" sz="1600" b="0" baseline="30000" dirty="0">
                <a:solidFill>
                  <a:srgbClr val="FF0000"/>
                </a:solidFill>
                <a:latin typeface="+mn-lt"/>
              </a:rPr>
              <a:t>  </a:t>
            </a:r>
          </a:p>
        </p:txBody>
      </p:sp>
      <p:sp>
        <p:nvSpPr>
          <p:cNvPr id="15" name="Marcador de número de diapositiva 3">
            <a:extLst>
              <a:ext uri="{FF2B5EF4-FFF2-40B4-BE49-F238E27FC236}">
                <a16:creationId xmlns:a16="http://schemas.microsoft.com/office/drawing/2014/main" id="{F46CA159-1B13-3DFD-1DF2-E459D107C5E2}"/>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62</a:t>
            </a:fld>
            <a:endParaRPr lang="en-GB" dirty="0"/>
          </a:p>
        </p:txBody>
      </p:sp>
    </p:spTree>
    <p:extLst>
      <p:ext uri="{BB962C8B-B14F-4D97-AF65-F5344CB8AC3E}">
        <p14:creationId xmlns:p14="http://schemas.microsoft.com/office/powerpoint/2010/main" val="836121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5B65BD2D-02F1-4D82-B8DE-6B012AB55070}"/>
              </a:ext>
            </a:extLst>
          </p:cNvPr>
          <p:cNvSpPr>
            <a:spLocks noGrp="1"/>
          </p:cNvSpPr>
          <p:nvPr>
            <p:ph type="dt" sz="half" idx="10"/>
          </p:nvPr>
        </p:nvSpPr>
        <p:spPr/>
        <p:txBody>
          <a:bodyPr/>
          <a:lstStyle/>
          <a:p>
            <a:pPr>
              <a:defRPr/>
            </a:pPr>
            <a:fld id="{B1101789-E670-496B-A7D2-D93E855C0097}" type="datetime3">
              <a:rPr lang="en-US" smtClean="0"/>
              <a:t>12 June 2023</a:t>
            </a:fld>
            <a:endParaRPr lang="en-US"/>
          </a:p>
        </p:txBody>
      </p:sp>
      <p:sp>
        <p:nvSpPr>
          <p:cNvPr id="7" name="Marcador de contenido 2">
            <a:extLst>
              <a:ext uri="{FF2B5EF4-FFF2-40B4-BE49-F238E27FC236}">
                <a16:creationId xmlns:a16="http://schemas.microsoft.com/office/drawing/2014/main" id="{A85EB2FE-2A8F-476A-ADAD-8095607A0234}"/>
              </a:ext>
            </a:extLst>
          </p:cNvPr>
          <p:cNvSpPr>
            <a:spLocks noGrp="1"/>
          </p:cNvSpPr>
          <p:nvPr>
            <p:ph idx="1"/>
          </p:nvPr>
        </p:nvSpPr>
        <p:spPr>
          <a:xfrm>
            <a:off x="239349" y="1494626"/>
            <a:ext cx="5133840" cy="4624790"/>
          </a:xfrm>
        </p:spPr>
        <p:txBody>
          <a:bodyPr/>
          <a:lstStyle/>
          <a:p>
            <a:r>
              <a:rPr lang="en-US" sz="2200" b="1" dirty="0"/>
              <a:t>FASTIC</a:t>
            </a:r>
            <a:r>
              <a:rPr lang="en-US" sz="2200" dirty="0"/>
              <a:t> and </a:t>
            </a:r>
            <a:r>
              <a:rPr lang="en-US" sz="2200" b="1" dirty="0"/>
              <a:t>HRFlexToT</a:t>
            </a:r>
            <a:r>
              <a:rPr lang="en-US" sz="2200" dirty="0"/>
              <a:t> used for comparison. </a:t>
            </a:r>
          </a:p>
          <a:p>
            <a:r>
              <a:rPr lang="en-US" sz="2200" dirty="0"/>
              <a:t>The setup is as follows:</a:t>
            </a:r>
          </a:p>
          <a:p>
            <a:pPr lvl="1"/>
            <a:r>
              <a:rPr lang="en-US" sz="1800" dirty="0" err="1"/>
              <a:t>PicoQuant</a:t>
            </a:r>
            <a:r>
              <a:rPr lang="en-US" sz="1800" dirty="0"/>
              <a:t> PDL 800-D laser at 635 nm and a tuned intensity level of 50%, jitter &lt; 20 </a:t>
            </a:r>
            <a:r>
              <a:rPr lang="en-US" sz="1800" dirty="0" err="1"/>
              <a:t>ps</a:t>
            </a:r>
            <a:r>
              <a:rPr lang="en-US" sz="1800" dirty="0"/>
              <a:t> rms and 30 </a:t>
            </a:r>
            <a:r>
              <a:rPr lang="en-US" sz="1800" dirty="0" err="1"/>
              <a:t>ps</a:t>
            </a:r>
            <a:r>
              <a:rPr lang="en-US" sz="1800" dirty="0"/>
              <a:t> pulse width.</a:t>
            </a:r>
          </a:p>
          <a:p>
            <a:pPr lvl="1"/>
            <a:r>
              <a:rPr lang="en-US" sz="1800" b="1" dirty="0"/>
              <a:t>Sensor</a:t>
            </a:r>
            <a:r>
              <a:rPr lang="en-US" sz="1800" dirty="0"/>
              <a:t>: </a:t>
            </a:r>
            <a:r>
              <a:rPr lang="en-GB" sz="1800" dirty="0"/>
              <a:t>S13360-3050CS</a:t>
            </a:r>
            <a:r>
              <a:rPr lang="en-US" sz="1800" dirty="0"/>
              <a:t> (Hamamatsu).</a:t>
            </a:r>
          </a:p>
          <a:p>
            <a:pPr lvl="1"/>
            <a:r>
              <a:rPr lang="en-US" sz="1800" dirty="0"/>
              <a:t>Agilent MSO 9404A 4 GHz oscilloscope (20 GS/s).</a:t>
            </a:r>
          </a:p>
          <a:p>
            <a:pPr lvl="1"/>
            <a:r>
              <a:rPr lang="en-US" sz="1800" dirty="0"/>
              <a:t>Several measurements are performed to identify the optimal threshold.</a:t>
            </a:r>
          </a:p>
        </p:txBody>
      </p:sp>
      <p:pic>
        <p:nvPicPr>
          <p:cNvPr id="3" name="Imagen 2">
            <a:extLst>
              <a:ext uri="{FF2B5EF4-FFF2-40B4-BE49-F238E27FC236}">
                <a16:creationId xmlns:a16="http://schemas.microsoft.com/office/drawing/2014/main" id="{048B862A-BF90-48B2-AA2B-0D6FDB98C6B0}"/>
              </a:ext>
            </a:extLst>
          </p:cNvPr>
          <p:cNvPicPr>
            <a:picLocks noChangeAspect="1"/>
          </p:cNvPicPr>
          <p:nvPr/>
        </p:nvPicPr>
        <p:blipFill>
          <a:blip r:embed="rId3"/>
          <a:stretch>
            <a:fillRect/>
          </a:stretch>
        </p:blipFill>
        <p:spPr>
          <a:xfrm>
            <a:off x="5373189" y="1485917"/>
            <a:ext cx="6655492" cy="4426080"/>
          </a:xfrm>
          <a:prstGeom prst="rect">
            <a:avLst/>
          </a:prstGeom>
        </p:spPr>
      </p:pic>
      <p:sp>
        <p:nvSpPr>
          <p:cNvPr id="8" name="Title 1">
            <a:extLst>
              <a:ext uri="{FF2B5EF4-FFF2-40B4-BE49-F238E27FC236}">
                <a16:creationId xmlns:a16="http://schemas.microsoft.com/office/drawing/2014/main" id="{FD82D1A9-2836-4FCB-B77B-3F73B88A802E}"/>
              </a:ext>
            </a:extLst>
          </p:cNvPr>
          <p:cNvSpPr txBox="1">
            <a:spLocks noGrp="1"/>
          </p:cNvSpPr>
          <p:nvPr>
            <p:ph type="title"/>
          </p:nvPr>
        </p:nvSpPr>
        <p:spPr bwMode="auto">
          <a:xfrm>
            <a:off x="-3175" y="0"/>
            <a:ext cx="11761891"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marL="571500" indent="-571500">
              <a:lnSpc>
                <a:spcPct val="100000"/>
              </a:lnSpc>
              <a:buFont typeface="+mj-lt"/>
              <a:buAutoNum type="romanUcPeriod" startAt="2"/>
            </a:pPr>
            <a:r>
              <a:rPr lang="en-GB" b="1" kern="0" dirty="0"/>
              <a:t>FastIC performance: SPTR measurements with SiPM and red light</a:t>
            </a:r>
          </a:p>
        </p:txBody>
      </p:sp>
      <p:pic>
        <p:nvPicPr>
          <p:cNvPr id="9" name="Picture 7">
            <a:extLst>
              <a:ext uri="{FF2B5EF4-FFF2-40B4-BE49-F238E27FC236}">
                <a16:creationId xmlns:a16="http://schemas.microsoft.com/office/drawing/2014/main" id="{FF4CE98A-4C2E-414B-890F-680F883F646C}"/>
              </a:ext>
            </a:extLst>
          </p:cNvPr>
          <p:cNvPicPr>
            <a:picLocks noChangeAspect="1"/>
          </p:cNvPicPr>
          <p:nvPr/>
        </p:nvPicPr>
        <p:blipFill rotWithShape="1">
          <a:blip r:embed="rId4"/>
          <a:srcRect l="52547"/>
          <a:stretch/>
        </p:blipFill>
        <p:spPr>
          <a:xfrm>
            <a:off x="8743091" y="5928423"/>
            <a:ext cx="957616" cy="876246"/>
          </a:xfrm>
          <a:prstGeom prst="roundRect">
            <a:avLst>
              <a:gd name="adj" fmla="val 8594"/>
            </a:avLst>
          </a:prstGeom>
          <a:solidFill>
            <a:srgbClr val="FFFFFF">
              <a:shade val="85000"/>
            </a:srgbClr>
          </a:solidFill>
          <a:ln>
            <a:noFill/>
          </a:ln>
          <a:effectLst/>
        </p:spPr>
      </p:pic>
      <p:sp>
        <p:nvSpPr>
          <p:cNvPr id="6" name="Marcador de número de diapositiva 5">
            <a:extLst>
              <a:ext uri="{FF2B5EF4-FFF2-40B4-BE49-F238E27FC236}">
                <a16:creationId xmlns:a16="http://schemas.microsoft.com/office/drawing/2014/main" id="{C28A9FC5-2EA4-4576-9EF2-72A5BA88654F}"/>
              </a:ext>
            </a:extLst>
          </p:cNvPr>
          <p:cNvSpPr>
            <a:spLocks noGrp="1"/>
          </p:cNvSpPr>
          <p:nvPr>
            <p:ph type="sldNum" sz="quarter" idx="12"/>
          </p:nvPr>
        </p:nvSpPr>
        <p:spPr/>
        <p:txBody>
          <a:bodyPr/>
          <a:lstStyle/>
          <a:p>
            <a:pPr>
              <a:defRPr/>
            </a:pPr>
            <a:fld id="{1178DAF2-2C4D-4961-ABA0-D37600ACF1D7}" type="slidenum">
              <a:rPr lang="en-GB" smtClean="0"/>
              <a:pPr>
                <a:defRPr/>
              </a:pPr>
              <a:t>63</a:t>
            </a:fld>
            <a:endParaRPr lang="en-GB"/>
          </a:p>
        </p:txBody>
      </p:sp>
    </p:spTree>
    <p:extLst>
      <p:ext uri="{BB962C8B-B14F-4D97-AF65-F5344CB8AC3E}">
        <p14:creationId xmlns:p14="http://schemas.microsoft.com/office/powerpoint/2010/main" val="1933301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Rectángulo"/>
              <p:cNvSpPr/>
              <p:nvPr/>
            </p:nvSpPr>
            <p:spPr>
              <a:xfrm>
                <a:off x="557383" y="1130896"/>
                <a:ext cx="11104088" cy="707886"/>
              </a:xfrm>
              <a:prstGeom prst="rect">
                <a:avLst/>
              </a:prstGeom>
            </p:spPr>
            <p:txBody>
              <a:bodyPr wrap="square">
                <a:spAutoFit/>
              </a:bodyPr>
              <a:lstStyle/>
              <a:p>
                <a:r>
                  <a:rPr lang="en-GB" sz="2000" dirty="0">
                    <a:solidFill>
                      <a:schemeClr val="accent2">
                        <a:lumMod val="75000"/>
                      </a:schemeClr>
                    </a:solidFill>
                    <a:latin typeface="+mn-lt"/>
                  </a:rPr>
                  <a:t> Sensor: </a:t>
                </a:r>
                <a:r>
                  <a:rPr lang="en-GB" sz="2000" b="0" dirty="0">
                    <a:solidFill>
                      <a:schemeClr val="accent2">
                        <a:lumMod val="75000"/>
                      </a:schemeClr>
                    </a:solidFill>
                    <a:latin typeface="+mn-lt"/>
                  </a:rPr>
                  <a:t>HPK S13360-3050CS 3x3</a:t>
                </a:r>
                <a14:m>
                  <m:oMath xmlns:m="http://schemas.openxmlformats.org/officeDocument/2006/math">
                    <m:r>
                      <m:rPr>
                        <m:sty m:val="p"/>
                      </m:rPr>
                      <a:rPr lang="es-ES" sz="2000" b="0" i="1">
                        <a:solidFill>
                          <a:schemeClr val="accent2">
                            <a:lumMod val="75000"/>
                          </a:schemeClr>
                        </a:solidFill>
                        <a:latin typeface="Cambria Math" panose="02040503050406030204" pitchFamily="18" charset="0"/>
                      </a:rPr>
                      <m:t>m</m:t>
                    </m:r>
                    <m:sSup>
                      <m:sSupPr>
                        <m:ctrlPr>
                          <a:rPr lang="es-ES" sz="2000" b="0" i="1">
                            <a:solidFill>
                              <a:schemeClr val="accent2">
                                <a:lumMod val="75000"/>
                              </a:schemeClr>
                            </a:solidFill>
                            <a:latin typeface="Cambria Math" panose="02040503050406030204" pitchFamily="18" charset="0"/>
                          </a:rPr>
                        </m:ctrlPr>
                      </m:sSupPr>
                      <m:e>
                        <m:r>
                          <m:rPr>
                            <m:sty m:val="p"/>
                          </m:rPr>
                          <a:rPr lang="es-ES" sz="2000" b="0" i="1">
                            <a:solidFill>
                              <a:schemeClr val="accent2">
                                <a:lumMod val="75000"/>
                              </a:schemeClr>
                            </a:solidFill>
                            <a:latin typeface="Cambria Math" panose="02040503050406030204" pitchFamily="18" charset="0"/>
                          </a:rPr>
                          <m:t>m</m:t>
                        </m:r>
                      </m:e>
                      <m:sup>
                        <m:r>
                          <a:rPr lang="es-ES" sz="2000" b="0" i="1">
                            <a:solidFill>
                              <a:schemeClr val="accent2">
                                <a:lumMod val="75000"/>
                              </a:schemeClr>
                            </a:solidFill>
                            <a:latin typeface="Cambria Math" panose="02040503050406030204" pitchFamily="18" charset="0"/>
                          </a:rPr>
                          <m:t>2</m:t>
                        </m:r>
                      </m:sup>
                    </m:sSup>
                  </m:oMath>
                </a14:m>
                <a:r>
                  <a:rPr lang="en-US" sz="2000" b="0" dirty="0">
                    <a:solidFill>
                      <a:schemeClr val="accent2">
                        <a:lumMod val="75000"/>
                      </a:schemeClr>
                    </a:solidFill>
                    <a:latin typeface="+mn-lt"/>
                  </a:rPr>
                  <a:t>, 50</a:t>
                </a:r>
                <a14:m>
                  <m:oMath xmlns:m="http://schemas.openxmlformats.org/officeDocument/2006/math">
                    <m:r>
                      <m:rPr>
                        <m:sty m:val="p"/>
                      </m:rPr>
                      <a:rPr lang="es-ES" sz="2000" b="0" i="1">
                        <a:solidFill>
                          <a:schemeClr val="accent2">
                            <a:lumMod val="75000"/>
                          </a:schemeClr>
                        </a:solidFill>
                        <a:latin typeface="Cambria Math" panose="02040503050406030204" pitchFamily="18" charset="0"/>
                      </a:rPr>
                      <m:t>μm</m:t>
                    </m:r>
                  </m:oMath>
                </a14:m>
                <a:r>
                  <a:rPr lang="en-US" sz="2000" b="0" dirty="0">
                    <a:solidFill>
                      <a:schemeClr val="accent2">
                        <a:lumMod val="75000"/>
                      </a:schemeClr>
                    </a:solidFill>
                    <a:latin typeface="+mn-lt"/>
                  </a:rPr>
                  <a:t> pixel pitch.</a:t>
                </a:r>
              </a:p>
              <a:p>
                <a:r>
                  <a:rPr lang="en-US" sz="2000" b="0" dirty="0">
                    <a:solidFill>
                      <a:schemeClr val="accent2">
                        <a:lumMod val="75000"/>
                      </a:schemeClr>
                    </a:solidFill>
                    <a:latin typeface="+mn-lt"/>
                  </a:rPr>
                  <a:t> </a:t>
                </a:r>
                <a:r>
                  <a:rPr lang="en-US" sz="2000" dirty="0">
                    <a:solidFill>
                      <a:schemeClr val="accent2">
                        <a:lumMod val="75000"/>
                      </a:schemeClr>
                    </a:solidFill>
                    <a:latin typeface="+mn-lt"/>
                  </a:rPr>
                  <a:t>Crystal: </a:t>
                </a:r>
                <a:r>
                  <a:rPr lang="en-US" sz="2000" b="0" dirty="0" err="1">
                    <a:solidFill>
                      <a:schemeClr val="accent2">
                        <a:lumMod val="75000"/>
                      </a:schemeClr>
                    </a:solidFill>
                    <a:latin typeface="+mn-lt"/>
                  </a:rPr>
                  <a:t>LSO:Ce</a:t>
                </a:r>
                <a:r>
                  <a:rPr lang="en-US" sz="2000" b="0" dirty="0">
                    <a:solidFill>
                      <a:schemeClr val="accent2">
                        <a:lumMod val="75000"/>
                      </a:schemeClr>
                    </a:solidFill>
                    <a:latin typeface="+mn-lt"/>
                  </a:rPr>
                  <a:t> Ca 0.2% of 2x2x5mm³. </a:t>
                </a:r>
                <a:endParaRPr lang="es-ES" sz="2000" b="0" dirty="0">
                  <a:solidFill>
                    <a:schemeClr val="accent2">
                      <a:lumMod val="75000"/>
                    </a:schemeClr>
                  </a:solidFill>
                  <a:latin typeface="+mn-lt"/>
                </a:endParaRPr>
              </a:p>
            </p:txBody>
          </p:sp>
        </mc:Choice>
        <mc:Fallback xmlns="">
          <p:sp>
            <p:nvSpPr>
              <p:cNvPr id="3" name="2 Rectángulo"/>
              <p:cNvSpPr>
                <a:spLocks noRot="1" noChangeAspect="1" noMove="1" noResize="1" noEditPoints="1" noAdjustHandles="1" noChangeArrowheads="1" noChangeShapeType="1" noTextEdit="1"/>
              </p:cNvSpPr>
              <p:nvPr/>
            </p:nvSpPr>
            <p:spPr>
              <a:xfrm>
                <a:off x="557383" y="1130896"/>
                <a:ext cx="11104088" cy="707886"/>
              </a:xfrm>
              <a:prstGeom prst="rect">
                <a:avLst/>
              </a:prstGeom>
              <a:blipFill>
                <a:blip r:embed="rId3"/>
                <a:stretch>
                  <a:fillRect l="-494" t="-8621" b="-15517"/>
                </a:stretch>
              </a:blipFill>
            </p:spPr>
            <p:txBody>
              <a:bodyPr/>
              <a:lstStyle/>
              <a:p>
                <a:r>
                  <a:rPr lang="en-US">
                    <a:noFill/>
                  </a:rPr>
                  <a:t> </a:t>
                </a:r>
              </a:p>
            </p:txBody>
          </p:sp>
        </mc:Fallback>
      </mc:AlternateContent>
      <p:sp>
        <p:nvSpPr>
          <p:cNvPr id="8" name="7 CuadroTexto"/>
          <p:cNvSpPr txBox="1"/>
          <p:nvPr/>
        </p:nvSpPr>
        <p:spPr>
          <a:xfrm>
            <a:off x="1149686" y="4747422"/>
            <a:ext cx="5423474" cy="313932"/>
          </a:xfrm>
          <a:prstGeom prst="rect">
            <a:avLst/>
          </a:prstGeom>
          <a:noFill/>
        </p:spPr>
        <p:txBody>
          <a:bodyPr wrap="square" rtlCol="0">
            <a:spAutoFit/>
          </a:bodyPr>
          <a:lstStyle/>
          <a:p>
            <a:pPr>
              <a:buNone/>
            </a:pPr>
            <a:r>
              <a:rPr lang="es-ES" sz="1600" dirty="0">
                <a:solidFill>
                  <a:schemeClr val="tx1"/>
                </a:solidFill>
              </a:rPr>
              <a:t>FastIC</a:t>
            </a:r>
            <a:r>
              <a:rPr lang="es-ES" sz="1600" dirty="0"/>
              <a:t> </a:t>
            </a:r>
            <a:r>
              <a:rPr lang="es-ES" sz="1600" dirty="0" err="1"/>
              <a:t>Bias</a:t>
            </a:r>
            <a:r>
              <a:rPr lang="es-ES" sz="1600" dirty="0"/>
              <a:t> </a:t>
            </a:r>
            <a:r>
              <a:rPr lang="es-ES" sz="1600" dirty="0" err="1"/>
              <a:t>voltage</a:t>
            </a:r>
            <a:r>
              <a:rPr lang="es-ES" sz="1600" dirty="0"/>
              <a:t> 60.0 V (7 V </a:t>
            </a:r>
            <a:r>
              <a:rPr lang="es-ES" sz="1600" dirty="0" err="1"/>
              <a:t>of</a:t>
            </a:r>
            <a:r>
              <a:rPr lang="es-ES" sz="1600" dirty="0"/>
              <a:t> </a:t>
            </a:r>
            <a:r>
              <a:rPr lang="es-ES" sz="1600" dirty="0" err="1"/>
              <a:t>Over-voltage</a:t>
            </a:r>
            <a:r>
              <a:rPr lang="es-ES" sz="1600" dirty="0"/>
              <a:t>)</a:t>
            </a:r>
          </a:p>
        </p:txBody>
      </p:sp>
      <p:sp>
        <p:nvSpPr>
          <p:cNvPr id="13" name="Rectangle 1">
            <a:extLst>
              <a:ext uri="{FF2B5EF4-FFF2-40B4-BE49-F238E27FC236}">
                <a16:creationId xmlns:a16="http://schemas.microsoft.com/office/drawing/2014/main" id="{967B58DC-8258-4DAC-9BB0-47E348171530}"/>
              </a:ext>
            </a:extLst>
          </p:cNvPr>
          <p:cNvSpPr txBox="1">
            <a:spLocks noChangeArrowheads="1"/>
          </p:cNvSpPr>
          <p:nvPr/>
        </p:nvSpPr>
        <p:spPr bwMode="auto">
          <a:xfrm>
            <a:off x="47328" y="28575"/>
            <a:ext cx="11910000" cy="8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55871"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marL="571500" indent="-571500">
              <a:lnSpc>
                <a:spcPct val="98000"/>
              </a:lnSpc>
              <a:buFont typeface="+mj-lt"/>
              <a:buAutoNum type="romanUcPeriod" startAt="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altLang="en-US" kern="0" dirty="0">
              <a:solidFill>
                <a:srgbClr val="3333CC"/>
              </a:solidFill>
            </a:endParaRPr>
          </a:p>
        </p:txBody>
      </p:sp>
      <p:sp>
        <p:nvSpPr>
          <p:cNvPr id="12" name="1 Rectángulo"/>
          <p:cNvSpPr/>
          <p:nvPr/>
        </p:nvSpPr>
        <p:spPr>
          <a:xfrm>
            <a:off x="2354984" y="5134096"/>
            <a:ext cx="2235468" cy="369332"/>
          </a:xfrm>
          <a:prstGeom prst="rect">
            <a:avLst/>
          </a:prstGeom>
          <a:solidFill>
            <a:srgbClr val="31D7D7"/>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spcBef>
                <a:spcPts val="600"/>
              </a:spcBef>
              <a:buNone/>
            </a:pPr>
            <a:r>
              <a:rPr lang="es-ES" sz="2000" dirty="0">
                <a:solidFill>
                  <a:srgbClr val="FF4519"/>
                </a:solidFill>
                <a:latin typeface="+mn-lt"/>
              </a:rPr>
              <a:t>FWHM = 107 </a:t>
            </a:r>
            <a:r>
              <a:rPr lang="es-ES" sz="2000" dirty="0" err="1">
                <a:solidFill>
                  <a:srgbClr val="FF4519"/>
                </a:solidFill>
                <a:latin typeface="+mn-lt"/>
              </a:rPr>
              <a:t>ps</a:t>
            </a:r>
            <a:endParaRPr lang="es-ES" sz="2000" dirty="0">
              <a:solidFill>
                <a:srgbClr val="FF4519"/>
              </a:solidFill>
              <a:latin typeface="+mn-lt"/>
            </a:endParaRPr>
          </a:p>
        </p:txBody>
      </p:sp>
      <p:sp>
        <p:nvSpPr>
          <p:cNvPr id="14" name="Marcador de fecha 3">
            <a:extLst>
              <a:ext uri="{FF2B5EF4-FFF2-40B4-BE49-F238E27FC236}">
                <a16:creationId xmlns:a16="http://schemas.microsoft.com/office/drawing/2014/main" id="{49B05BC8-4275-4B25-BE49-15E6EA7239A6}"/>
              </a:ext>
            </a:extLst>
          </p:cNvPr>
          <p:cNvSpPr>
            <a:spLocks noGrp="1"/>
          </p:cNvSpPr>
          <p:nvPr>
            <p:ph type="dt" sz="half" idx="10"/>
          </p:nvPr>
        </p:nvSpPr>
        <p:spPr>
          <a:xfrm>
            <a:off x="239349" y="6521218"/>
            <a:ext cx="2540000" cy="276225"/>
          </a:xfrm>
        </p:spPr>
        <p:txBody>
          <a:bodyPr/>
          <a:lstStyle/>
          <a:p>
            <a:pPr>
              <a:defRPr/>
            </a:pPr>
            <a:fld id="{BFDD9960-2A78-4EF5-A798-40B734093204}" type="datetime3">
              <a:rPr lang="en-US" smtClean="0"/>
              <a:t>12 June 2023</a:t>
            </a:fld>
            <a:endParaRPr lang="en-US" dirty="0"/>
          </a:p>
        </p:txBody>
      </p:sp>
      <p:sp>
        <p:nvSpPr>
          <p:cNvPr id="18" name="7 CuadroTexto">
            <a:extLst>
              <a:ext uri="{FF2B5EF4-FFF2-40B4-BE49-F238E27FC236}">
                <a16:creationId xmlns:a16="http://schemas.microsoft.com/office/drawing/2014/main" id="{74BDCE31-1E7A-4EC9-B24F-D705DC058A3C}"/>
              </a:ext>
            </a:extLst>
          </p:cNvPr>
          <p:cNvSpPr txBox="1"/>
          <p:nvPr/>
        </p:nvSpPr>
        <p:spPr>
          <a:xfrm>
            <a:off x="6853016" y="4761272"/>
            <a:ext cx="4980207" cy="313932"/>
          </a:xfrm>
          <a:prstGeom prst="rect">
            <a:avLst/>
          </a:prstGeom>
          <a:noFill/>
        </p:spPr>
        <p:txBody>
          <a:bodyPr wrap="square" rtlCol="0">
            <a:spAutoFit/>
          </a:bodyPr>
          <a:lstStyle/>
          <a:p>
            <a:pPr>
              <a:buNone/>
            </a:pPr>
            <a:r>
              <a:rPr lang="es-ES" sz="1600" dirty="0">
                <a:solidFill>
                  <a:schemeClr val="tx1"/>
                </a:solidFill>
              </a:rPr>
              <a:t>HRFlexToT </a:t>
            </a:r>
            <a:r>
              <a:rPr lang="es-ES" sz="1600" dirty="0" err="1"/>
              <a:t>Bias</a:t>
            </a:r>
            <a:r>
              <a:rPr lang="es-ES" sz="1600" dirty="0"/>
              <a:t> </a:t>
            </a:r>
            <a:r>
              <a:rPr lang="es-ES" sz="1600" dirty="0" err="1"/>
              <a:t>voltage</a:t>
            </a:r>
            <a:r>
              <a:rPr lang="es-ES" sz="1600" dirty="0"/>
              <a:t> 60V (7V </a:t>
            </a:r>
            <a:r>
              <a:rPr lang="es-ES" sz="1600" dirty="0" err="1"/>
              <a:t>of</a:t>
            </a:r>
            <a:r>
              <a:rPr lang="es-ES" sz="1600" dirty="0"/>
              <a:t> </a:t>
            </a:r>
            <a:r>
              <a:rPr lang="es-ES" sz="1600" dirty="0" err="1"/>
              <a:t>Over-voltage</a:t>
            </a:r>
            <a:r>
              <a:rPr lang="es-ES" sz="1600" dirty="0"/>
              <a:t>)</a:t>
            </a:r>
          </a:p>
        </p:txBody>
      </p:sp>
      <p:sp>
        <p:nvSpPr>
          <p:cNvPr id="21" name="1 Rectángulo">
            <a:extLst>
              <a:ext uri="{FF2B5EF4-FFF2-40B4-BE49-F238E27FC236}">
                <a16:creationId xmlns:a16="http://schemas.microsoft.com/office/drawing/2014/main" id="{FA9D6E0A-53AF-4B4A-96C6-26D980B89136}"/>
              </a:ext>
            </a:extLst>
          </p:cNvPr>
          <p:cNvSpPr/>
          <p:nvPr/>
        </p:nvSpPr>
        <p:spPr>
          <a:xfrm>
            <a:off x="7759164" y="5149816"/>
            <a:ext cx="2231650" cy="369332"/>
          </a:xfrm>
          <a:prstGeom prst="rect">
            <a:avLst/>
          </a:prstGeom>
          <a:solidFill>
            <a:srgbClr val="31D7D7"/>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spcBef>
                <a:spcPts val="600"/>
              </a:spcBef>
              <a:buNone/>
            </a:pPr>
            <a:r>
              <a:rPr lang="es-ES" sz="2000" dirty="0">
                <a:solidFill>
                  <a:srgbClr val="FF4519"/>
                </a:solidFill>
                <a:latin typeface="+mn-lt"/>
              </a:rPr>
              <a:t>FWHM = 121 </a:t>
            </a:r>
            <a:r>
              <a:rPr lang="es-ES" sz="2000" dirty="0" err="1">
                <a:solidFill>
                  <a:srgbClr val="FF4519"/>
                </a:solidFill>
                <a:latin typeface="+mn-lt"/>
              </a:rPr>
              <a:t>ps</a:t>
            </a:r>
            <a:endParaRPr lang="es-ES" sz="2000" dirty="0">
              <a:solidFill>
                <a:srgbClr val="FF4519"/>
              </a:solidFill>
              <a:latin typeface="+mn-lt"/>
            </a:endParaRPr>
          </a:p>
        </p:txBody>
      </p:sp>
      <p:pic>
        <p:nvPicPr>
          <p:cNvPr id="7" name="Imagen 6" descr="Gráfico&#10;&#10;Descripción generada automáticamente">
            <a:extLst>
              <a:ext uri="{FF2B5EF4-FFF2-40B4-BE49-F238E27FC236}">
                <a16:creationId xmlns:a16="http://schemas.microsoft.com/office/drawing/2014/main" id="{198ECC0C-07A8-462F-B8B0-179ECBD46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428" y="1771412"/>
            <a:ext cx="5255999" cy="3024000"/>
          </a:xfrm>
          <a:prstGeom prst="rect">
            <a:avLst/>
          </a:prstGeom>
        </p:spPr>
      </p:pic>
      <p:pic>
        <p:nvPicPr>
          <p:cNvPr id="10" name="Imagen 9" descr="Gráfico&#10;&#10;Descripción generada automáticamente">
            <a:extLst>
              <a:ext uri="{FF2B5EF4-FFF2-40B4-BE49-F238E27FC236}">
                <a16:creationId xmlns:a16="http://schemas.microsoft.com/office/drawing/2014/main" id="{B45B9B41-3AF0-426A-BCDA-6522CCE8B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329" y="1801234"/>
            <a:ext cx="5255996" cy="3024000"/>
          </a:xfrm>
          <a:prstGeom prst="rect">
            <a:avLst/>
          </a:prstGeom>
        </p:spPr>
      </p:pic>
      <p:sp>
        <p:nvSpPr>
          <p:cNvPr id="15" name="1 Rectángulo">
            <a:extLst>
              <a:ext uri="{FF2B5EF4-FFF2-40B4-BE49-F238E27FC236}">
                <a16:creationId xmlns:a16="http://schemas.microsoft.com/office/drawing/2014/main" id="{A0EEA569-92CD-48F8-9D4A-7D2ECA70F7CA}"/>
              </a:ext>
            </a:extLst>
          </p:cNvPr>
          <p:cNvSpPr/>
          <p:nvPr/>
        </p:nvSpPr>
        <p:spPr>
          <a:xfrm>
            <a:off x="715568" y="5601262"/>
            <a:ext cx="11715184"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600"/>
              </a:spcBef>
            </a:pPr>
            <a:r>
              <a:rPr lang="es-ES" sz="2000" b="0" dirty="0" err="1">
                <a:solidFill>
                  <a:srgbClr val="005DC8">
                    <a:lumMod val="75000"/>
                  </a:srgbClr>
                </a:solidFill>
                <a:latin typeface="+mn-lt"/>
              </a:rPr>
              <a:t>Different</a:t>
            </a:r>
            <a:r>
              <a:rPr lang="es-ES" sz="2000" b="0" dirty="0">
                <a:solidFill>
                  <a:srgbClr val="005DC8">
                    <a:lumMod val="75000"/>
                  </a:srgbClr>
                </a:solidFill>
                <a:latin typeface="+mn-lt"/>
              </a:rPr>
              <a:t> </a:t>
            </a:r>
            <a:r>
              <a:rPr lang="es-ES" sz="2000" b="0" dirty="0" err="1">
                <a:solidFill>
                  <a:srgbClr val="005DC8">
                    <a:lumMod val="75000"/>
                  </a:srgbClr>
                </a:solidFill>
                <a:latin typeface="+mn-lt"/>
              </a:rPr>
              <a:t>amount</a:t>
            </a:r>
            <a:r>
              <a:rPr lang="es-ES" sz="2000" b="0" dirty="0">
                <a:solidFill>
                  <a:srgbClr val="005DC8">
                    <a:lumMod val="75000"/>
                  </a:srgbClr>
                </a:solidFill>
                <a:latin typeface="+mn-lt"/>
              </a:rPr>
              <a:t> </a:t>
            </a:r>
            <a:r>
              <a:rPr lang="es-ES" sz="2000" b="0" dirty="0" err="1">
                <a:solidFill>
                  <a:srgbClr val="005DC8">
                    <a:lumMod val="75000"/>
                  </a:srgbClr>
                </a:solidFill>
                <a:latin typeface="+mn-lt"/>
              </a:rPr>
              <a:t>of</a:t>
            </a:r>
            <a:r>
              <a:rPr lang="es-ES" sz="2000" b="0" dirty="0">
                <a:solidFill>
                  <a:srgbClr val="005DC8">
                    <a:lumMod val="75000"/>
                  </a:srgbClr>
                </a:solidFill>
                <a:latin typeface="+mn-lt"/>
              </a:rPr>
              <a:t> </a:t>
            </a:r>
            <a:r>
              <a:rPr lang="es-ES" sz="2000" b="0" dirty="0" err="1">
                <a:solidFill>
                  <a:srgbClr val="005DC8">
                    <a:lumMod val="75000"/>
                  </a:srgbClr>
                </a:solidFill>
                <a:latin typeface="+mn-lt"/>
              </a:rPr>
              <a:t>events</a:t>
            </a:r>
            <a:r>
              <a:rPr lang="es-ES" sz="2000" b="0" dirty="0">
                <a:solidFill>
                  <a:srgbClr val="005DC8">
                    <a:lumMod val="75000"/>
                  </a:srgbClr>
                </a:solidFill>
                <a:latin typeface="+mn-lt"/>
              </a:rPr>
              <a:t> are </a:t>
            </a:r>
            <a:r>
              <a:rPr lang="es-ES" sz="2000" b="0" dirty="0" err="1">
                <a:solidFill>
                  <a:srgbClr val="005DC8">
                    <a:lumMod val="75000"/>
                  </a:srgbClr>
                </a:solidFill>
                <a:latin typeface="+mn-lt"/>
              </a:rPr>
              <a:t>selected</a:t>
            </a:r>
            <a:r>
              <a:rPr lang="es-ES" sz="2000" b="0" dirty="0">
                <a:solidFill>
                  <a:srgbClr val="005DC8">
                    <a:lumMod val="75000"/>
                  </a:srgbClr>
                </a:solidFill>
                <a:latin typeface="+mn-lt"/>
              </a:rPr>
              <a:t> in </a:t>
            </a:r>
            <a:r>
              <a:rPr lang="es-ES" sz="2000" b="0" dirty="0" err="1">
                <a:solidFill>
                  <a:srgbClr val="005DC8">
                    <a:lumMod val="75000"/>
                  </a:srgbClr>
                </a:solidFill>
                <a:latin typeface="+mn-lt"/>
              </a:rPr>
              <a:t>coincidence</a:t>
            </a:r>
            <a:r>
              <a:rPr lang="es-ES" sz="2000" b="0" dirty="0">
                <a:solidFill>
                  <a:srgbClr val="005DC8">
                    <a:lumMod val="75000"/>
                  </a:srgbClr>
                </a:solidFill>
                <a:latin typeface="+mn-lt"/>
              </a:rPr>
              <a:t> </a:t>
            </a:r>
            <a:r>
              <a:rPr lang="es-ES" sz="2000" b="0" dirty="0" err="1">
                <a:solidFill>
                  <a:srgbClr val="005DC8">
                    <a:lumMod val="75000"/>
                  </a:srgbClr>
                </a:solidFill>
                <a:latin typeface="+mn-lt"/>
              </a:rPr>
              <a:t>from</a:t>
            </a:r>
            <a:r>
              <a:rPr lang="es-ES" sz="2000" b="0" dirty="0">
                <a:solidFill>
                  <a:srgbClr val="005DC8">
                    <a:lumMod val="75000"/>
                  </a:srgbClr>
                </a:solidFill>
                <a:latin typeface="+mn-lt"/>
              </a:rPr>
              <a:t> </a:t>
            </a:r>
            <a:r>
              <a:rPr lang="es-ES" sz="2000" b="0" dirty="0" err="1">
                <a:solidFill>
                  <a:srgbClr val="005DC8">
                    <a:lumMod val="75000"/>
                  </a:srgbClr>
                </a:solidFill>
                <a:latin typeface="+mn-lt"/>
              </a:rPr>
              <a:t>the</a:t>
            </a:r>
            <a:r>
              <a:rPr lang="es-ES" sz="2000" b="0" dirty="0">
                <a:solidFill>
                  <a:srgbClr val="005DC8">
                    <a:lumMod val="75000"/>
                  </a:srgbClr>
                </a:solidFill>
                <a:latin typeface="+mn-lt"/>
              </a:rPr>
              <a:t> 511 </a:t>
            </a:r>
            <a:r>
              <a:rPr lang="es-ES" sz="2000" b="0" dirty="0" err="1">
                <a:solidFill>
                  <a:srgbClr val="005DC8">
                    <a:lumMod val="75000"/>
                  </a:srgbClr>
                </a:solidFill>
                <a:latin typeface="+mn-lt"/>
              </a:rPr>
              <a:t>keV</a:t>
            </a:r>
            <a:r>
              <a:rPr lang="es-ES" sz="2000" b="0" dirty="0">
                <a:solidFill>
                  <a:srgbClr val="005DC8">
                    <a:lumMod val="75000"/>
                  </a:srgbClr>
                </a:solidFill>
                <a:latin typeface="+mn-lt"/>
              </a:rPr>
              <a:t> </a:t>
            </a:r>
            <a:r>
              <a:rPr lang="es-ES" sz="2000" b="0" dirty="0" err="1">
                <a:solidFill>
                  <a:srgbClr val="005DC8">
                    <a:lumMod val="75000"/>
                  </a:srgbClr>
                </a:solidFill>
                <a:latin typeface="+mn-lt"/>
              </a:rPr>
              <a:t>energy</a:t>
            </a:r>
            <a:r>
              <a:rPr lang="es-ES" sz="2000" b="0" dirty="0">
                <a:solidFill>
                  <a:srgbClr val="005DC8">
                    <a:lumMod val="75000"/>
                  </a:srgbClr>
                </a:solidFill>
                <a:latin typeface="+mn-lt"/>
              </a:rPr>
              <a:t> </a:t>
            </a:r>
            <a:r>
              <a:rPr lang="es-ES" sz="2000" b="0" dirty="0" err="1">
                <a:solidFill>
                  <a:srgbClr val="005DC8">
                    <a:lumMod val="75000"/>
                  </a:srgbClr>
                </a:solidFill>
                <a:latin typeface="+mn-lt"/>
              </a:rPr>
              <a:t>peak</a:t>
            </a:r>
            <a:r>
              <a:rPr lang="es-ES" sz="2000" b="0" dirty="0">
                <a:solidFill>
                  <a:srgbClr val="005DC8">
                    <a:lumMod val="75000"/>
                  </a:srgbClr>
                </a:solidFill>
                <a:latin typeface="+mn-lt"/>
              </a:rPr>
              <a:t>. </a:t>
            </a:r>
          </a:p>
          <a:p>
            <a:pPr marL="342900" indent="-342900">
              <a:spcBef>
                <a:spcPts val="600"/>
              </a:spcBef>
            </a:pPr>
            <a:r>
              <a:rPr lang="es-ES" sz="2000" b="0" dirty="0" err="1">
                <a:solidFill>
                  <a:srgbClr val="005DC8">
                    <a:lumMod val="75000"/>
                  </a:srgbClr>
                </a:solidFill>
                <a:latin typeface="+mn-lt"/>
              </a:rPr>
              <a:t>For</a:t>
            </a:r>
            <a:r>
              <a:rPr lang="es-ES" sz="2000" b="0" dirty="0">
                <a:solidFill>
                  <a:srgbClr val="005DC8">
                    <a:lumMod val="75000"/>
                  </a:srgbClr>
                </a:solidFill>
                <a:latin typeface="+mn-lt"/>
              </a:rPr>
              <a:t> 1 sigma </a:t>
            </a:r>
            <a:r>
              <a:rPr lang="es-ES" sz="2000" b="0" dirty="0" err="1">
                <a:solidFill>
                  <a:srgbClr val="005DC8">
                    <a:lumMod val="75000"/>
                  </a:srgbClr>
                </a:solidFill>
                <a:latin typeface="+mn-lt"/>
              </a:rPr>
              <a:t>around</a:t>
            </a:r>
            <a:r>
              <a:rPr lang="es-ES" sz="2000" b="0" dirty="0">
                <a:solidFill>
                  <a:srgbClr val="005DC8">
                    <a:lumMod val="75000"/>
                  </a:srgbClr>
                </a:solidFill>
                <a:latin typeface="+mn-lt"/>
              </a:rPr>
              <a:t> 13 K </a:t>
            </a:r>
            <a:r>
              <a:rPr lang="es-ES" sz="2000" b="0" dirty="0" err="1">
                <a:solidFill>
                  <a:srgbClr val="005DC8">
                    <a:lumMod val="75000"/>
                  </a:srgbClr>
                </a:solidFill>
                <a:latin typeface="+mn-lt"/>
              </a:rPr>
              <a:t>events</a:t>
            </a:r>
            <a:r>
              <a:rPr lang="es-ES" sz="2000" b="0" dirty="0">
                <a:solidFill>
                  <a:srgbClr val="005DC8">
                    <a:lumMod val="75000"/>
                  </a:srgbClr>
                </a:solidFill>
                <a:latin typeface="+mn-lt"/>
              </a:rPr>
              <a:t> are </a:t>
            </a:r>
            <a:r>
              <a:rPr lang="es-ES" sz="2000" b="0" dirty="0" err="1">
                <a:solidFill>
                  <a:srgbClr val="005DC8">
                    <a:lumMod val="75000"/>
                  </a:srgbClr>
                </a:solidFill>
                <a:latin typeface="+mn-lt"/>
              </a:rPr>
              <a:t>selected</a:t>
            </a:r>
            <a:r>
              <a:rPr lang="es-ES" sz="2000" b="0" dirty="0">
                <a:solidFill>
                  <a:srgbClr val="005DC8">
                    <a:lumMod val="75000"/>
                  </a:srgbClr>
                </a:solidFill>
                <a:latin typeface="+mn-lt"/>
              </a:rPr>
              <a:t>, and 25 K and 30 K </a:t>
            </a:r>
            <a:r>
              <a:rPr lang="es-ES" sz="2000" b="0" dirty="0" err="1">
                <a:solidFill>
                  <a:srgbClr val="005DC8">
                    <a:lumMod val="75000"/>
                  </a:srgbClr>
                </a:solidFill>
                <a:latin typeface="+mn-lt"/>
              </a:rPr>
              <a:t>for</a:t>
            </a:r>
            <a:r>
              <a:rPr lang="es-ES" sz="2000" b="0" dirty="0">
                <a:solidFill>
                  <a:srgbClr val="005DC8">
                    <a:lumMod val="75000"/>
                  </a:srgbClr>
                </a:solidFill>
                <a:latin typeface="+mn-lt"/>
              </a:rPr>
              <a:t> 2 and 3 sigma </a:t>
            </a:r>
            <a:r>
              <a:rPr lang="es-ES" sz="2000" b="0" dirty="0" err="1">
                <a:solidFill>
                  <a:srgbClr val="005DC8">
                    <a:lumMod val="75000"/>
                  </a:srgbClr>
                </a:solidFill>
                <a:latin typeface="+mn-lt"/>
              </a:rPr>
              <a:t>respectively</a:t>
            </a:r>
            <a:r>
              <a:rPr lang="es-ES" sz="2000" b="0" dirty="0">
                <a:solidFill>
                  <a:srgbClr val="005DC8">
                    <a:lumMod val="75000"/>
                  </a:srgbClr>
                </a:solidFill>
                <a:latin typeface="+mn-lt"/>
              </a:rPr>
              <a:t>.</a:t>
            </a:r>
          </a:p>
        </p:txBody>
      </p:sp>
      <p:sp>
        <p:nvSpPr>
          <p:cNvPr id="17" name="Title 1">
            <a:extLst>
              <a:ext uri="{FF2B5EF4-FFF2-40B4-BE49-F238E27FC236}">
                <a16:creationId xmlns:a16="http://schemas.microsoft.com/office/drawing/2014/main" id="{4AC2765B-67C8-4420-B98C-7C315423794A}"/>
              </a:ext>
            </a:extLst>
          </p:cNvPr>
          <p:cNvSpPr txBox="1">
            <a:spLocks noGrp="1"/>
          </p:cNvSpPr>
          <p:nvPr>
            <p:ph type="title"/>
          </p:nvPr>
        </p:nvSpPr>
        <p:spPr bwMode="auto">
          <a:xfrm>
            <a:off x="-3175" y="0"/>
            <a:ext cx="11014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marL="571500" indent="-571500">
              <a:lnSpc>
                <a:spcPct val="100000"/>
              </a:lnSpc>
              <a:buFont typeface="+mj-lt"/>
              <a:buAutoNum type="romanUcPeriod" startAt="2"/>
            </a:pPr>
            <a:r>
              <a:rPr lang="en-GB" b="1" kern="0" dirty="0"/>
              <a:t>FastIC performance: CTR with scintillation light.</a:t>
            </a:r>
          </a:p>
        </p:txBody>
      </p:sp>
      <p:pic>
        <p:nvPicPr>
          <p:cNvPr id="19" name="Picture 7">
            <a:extLst>
              <a:ext uri="{FF2B5EF4-FFF2-40B4-BE49-F238E27FC236}">
                <a16:creationId xmlns:a16="http://schemas.microsoft.com/office/drawing/2014/main" id="{032023FB-F20F-4F35-9211-34EB4253B2CC}"/>
              </a:ext>
            </a:extLst>
          </p:cNvPr>
          <p:cNvPicPr>
            <a:picLocks noChangeAspect="1"/>
          </p:cNvPicPr>
          <p:nvPr/>
        </p:nvPicPr>
        <p:blipFill rotWithShape="1">
          <a:blip r:embed="rId6"/>
          <a:srcRect l="52547"/>
          <a:stretch/>
        </p:blipFill>
        <p:spPr>
          <a:xfrm>
            <a:off x="9175989" y="6324537"/>
            <a:ext cx="524718" cy="480132"/>
          </a:xfrm>
          <a:prstGeom prst="roundRect">
            <a:avLst>
              <a:gd name="adj" fmla="val 8594"/>
            </a:avLst>
          </a:prstGeom>
          <a:solidFill>
            <a:srgbClr val="FFFFFF">
              <a:shade val="85000"/>
            </a:srgbClr>
          </a:solidFill>
          <a:ln>
            <a:noFill/>
          </a:ln>
          <a:effectLst/>
        </p:spPr>
      </p:pic>
      <p:sp>
        <p:nvSpPr>
          <p:cNvPr id="4" name="Marcador de número de diapositiva 3">
            <a:extLst>
              <a:ext uri="{FF2B5EF4-FFF2-40B4-BE49-F238E27FC236}">
                <a16:creationId xmlns:a16="http://schemas.microsoft.com/office/drawing/2014/main" id="{AB56C828-9266-437A-9B71-B3A086C795A4}"/>
              </a:ext>
            </a:extLst>
          </p:cNvPr>
          <p:cNvSpPr>
            <a:spLocks noGrp="1"/>
          </p:cNvSpPr>
          <p:nvPr>
            <p:ph type="sldNum" sz="quarter" idx="12"/>
          </p:nvPr>
        </p:nvSpPr>
        <p:spPr/>
        <p:txBody>
          <a:bodyPr/>
          <a:lstStyle/>
          <a:p>
            <a:pPr>
              <a:defRPr/>
            </a:pPr>
            <a:fld id="{1178DAF2-2C4D-4961-ABA0-D37600ACF1D7}" type="slidenum">
              <a:rPr lang="en-GB" smtClean="0"/>
              <a:pPr>
                <a:defRPr/>
              </a:pPr>
              <a:t>64</a:t>
            </a:fld>
            <a:endParaRPr lang="en-GB"/>
          </a:p>
        </p:txBody>
      </p:sp>
    </p:spTree>
    <p:extLst>
      <p:ext uri="{BB962C8B-B14F-4D97-AF65-F5344CB8AC3E}">
        <p14:creationId xmlns:p14="http://schemas.microsoft.com/office/powerpoint/2010/main" val="344408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Rectángulo"/>
              <p:cNvSpPr/>
              <p:nvPr/>
            </p:nvSpPr>
            <p:spPr>
              <a:xfrm>
                <a:off x="555237" y="1163528"/>
                <a:ext cx="10225136"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600"/>
                  </a:spcBef>
                </a:pPr>
                <a:r>
                  <a:rPr lang="en-GB" sz="2000" b="0" dirty="0">
                    <a:solidFill>
                      <a:srgbClr val="005DC8">
                        <a:lumMod val="75000"/>
                      </a:srgbClr>
                    </a:solidFill>
                    <a:latin typeface="+mn-lt"/>
                  </a:rPr>
                  <a:t> </a:t>
                </a:r>
                <a:r>
                  <a:rPr lang="en-GB" sz="2000" dirty="0">
                    <a:solidFill>
                      <a:srgbClr val="005DC8">
                        <a:lumMod val="75000"/>
                      </a:srgbClr>
                    </a:solidFill>
                    <a:latin typeface="+mn-lt"/>
                  </a:rPr>
                  <a:t>Sensor: </a:t>
                </a:r>
                <a:r>
                  <a:rPr lang="en-GB" sz="2000" b="0" dirty="0">
                    <a:solidFill>
                      <a:srgbClr val="005DC8">
                        <a:lumMod val="75000"/>
                      </a:srgbClr>
                    </a:solidFill>
                    <a:latin typeface="+mn-lt"/>
                  </a:rPr>
                  <a:t>HPK S13360-3050CS 3x3</a:t>
                </a:r>
                <a14:m>
                  <m:oMath xmlns:m="http://schemas.openxmlformats.org/officeDocument/2006/math">
                    <m:r>
                      <m:rPr>
                        <m:sty m:val="p"/>
                      </m:rPr>
                      <a:rPr lang="es-ES" sz="2000" b="0">
                        <a:solidFill>
                          <a:srgbClr val="005DC8">
                            <a:lumMod val="75000"/>
                          </a:srgbClr>
                        </a:solidFill>
                        <a:latin typeface="Cambria Math" panose="02040503050406030204" pitchFamily="18" charset="0"/>
                      </a:rPr>
                      <m:t>m</m:t>
                    </m:r>
                    <m:sSup>
                      <m:sSupPr>
                        <m:ctrlPr>
                          <a:rPr lang="es-ES" sz="2000" b="0" i="1">
                            <a:solidFill>
                              <a:srgbClr val="005DC8">
                                <a:lumMod val="75000"/>
                              </a:srgbClr>
                            </a:solidFill>
                            <a:latin typeface="Cambria Math" panose="02040503050406030204" pitchFamily="18" charset="0"/>
                          </a:rPr>
                        </m:ctrlPr>
                      </m:sSupPr>
                      <m:e>
                        <m:r>
                          <m:rPr>
                            <m:sty m:val="p"/>
                          </m:rPr>
                          <a:rPr lang="es-ES" sz="2000" b="0">
                            <a:solidFill>
                              <a:srgbClr val="005DC8">
                                <a:lumMod val="75000"/>
                              </a:srgbClr>
                            </a:solidFill>
                            <a:latin typeface="Cambria Math" panose="02040503050406030204" pitchFamily="18" charset="0"/>
                          </a:rPr>
                          <m:t>m</m:t>
                        </m:r>
                      </m:e>
                      <m:sup>
                        <m:r>
                          <a:rPr lang="es-ES" sz="2000" b="0">
                            <a:solidFill>
                              <a:srgbClr val="005DC8">
                                <a:lumMod val="75000"/>
                              </a:srgbClr>
                            </a:solidFill>
                            <a:latin typeface="Cambria Math" panose="02040503050406030204" pitchFamily="18" charset="0"/>
                          </a:rPr>
                          <m:t>2</m:t>
                        </m:r>
                      </m:sup>
                    </m:sSup>
                  </m:oMath>
                </a14:m>
                <a:r>
                  <a:rPr lang="en-US" sz="2000" b="0" dirty="0">
                    <a:solidFill>
                      <a:srgbClr val="005DC8">
                        <a:lumMod val="75000"/>
                      </a:srgbClr>
                    </a:solidFill>
                    <a:latin typeface="+mn-lt"/>
                  </a:rPr>
                  <a:t>, 50</a:t>
                </a:r>
                <a14:m>
                  <m:oMath xmlns:m="http://schemas.openxmlformats.org/officeDocument/2006/math">
                    <m:r>
                      <m:rPr>
                        <m:sty m:val="p"/>
                      </m:rPr>
                      <a:rPr lang="es-ES" sz="2000" b="0">
                        <a:solidFill>
                          <a:srgbClr val="005DC8">
                            <a:lumMod val="75000"/>
                          </a:srgbClr>
                        </a:solidFill>
                        <a:latin typeface="Cambria Math" panose="02040503050406030204" pitchFamily="18" charset="0"/>
                      </a:rPr>
                      <m:t>μm</m:t>
                    </m:r>
                  </m:oMath>
                </a14:m>
                <a:r>
                  <a:rPr lang="en-US" sz="2000" b="0" dirty="0">
                    <a:solidFill>
                      <a:srgbClr val="005DC8">
                        <a:lumMod val="75000"/>
                      </a:srgbClr>
                    </a:solidFill>
                    <a:latin typeface="+mn-lt"/>
                  </a:rPr>
                  <a:t> pixel pitch.</a:t>
                </a:r>
              </a:p>
              <a:p>
                <a:pPr marL="342900" indent="-342900">
                  <a:spcBef>
                    <a:spcPts val="600"/>
                  </a:spcBef>
                </a:pPr>
                <a:r>
                  <a:rPr lang="en-US" sz="2000" dirty="0">
                    <a:solidFill>
                      <a:srgbClr val="005DC8">
                        <a:lumMod val="75000"/>
                      </a:srgbClr>
                    </a:solidFill>
                    <a:latin typeface="+mn-lt"/>
                  </a:rPr>
                  <a:t> Crystal: </a:t>
                </a:r>
                <a:r>
                  <a:rPr lang="en-US" sz="2000" b="0" dirty="0" err="1">
                    <a:solidFill>
                      <a:srgbClr val="005DC8">
                        <a:lumMod val="75000"/>
                      </a:srgbClr>
                    </a:solidFill>
                    <a:latin typeface="+mn-lt"/>
                  </a:rPr>
                  <a:t>LSO:Ce</a:t>
                </a:r>
                <a:r>
                  <a:rPr lang="en-US" sz="2000" b="0" dirty="0">
                    <a:solidFill>
                      <a:srgbClr val="005DC8">
                        <a:lumMod val="75000"/>
                      </a:srgbClr>
                    </a:solidFill>
                    <a:latin typeface="+mn-lt"/>
                  </a:rPr>
                  <a:t> Ca 0.2% of 2x2x5mm³</a:t>
                </a:r>
                <a:endParaRPr lang="es-ES" sz="2000" b="0" dirty="0">
                  <a:solidFill>
                    <a:srgbClr val="005DC8">
                      <a:lumMod val="75000"/>
                    </a:srgbClr>
                  </a:solidFill>
                  <a:latin typeface="+mn-lt"/>
                </a:endParaRPr>
              </a:p>
            </p:txBody>
          </p:sp>
        </mc:Choice>
        <mc:Fallback xmlns="">
          <p:sp>
            <p:nvSpPr>
              <p:cNvPr id="3" name="2 Rectángulo"/>
              <p:cNvSpPr>
                <a:spLocks noRot="1" noChangeAspect="1" noMove="1" noResize="1" noEditPoints="1" noAdjustHandles="1" noChangeArrowheads="1" noChangeShapeType="1" noTextEdit="1"/>
              </p:cNvSpPr>
              <p:nvPr/>
            </p:nvSpPr>
            <p:spPr>
              <a:xfrm>
                <a:off x="555237" y="1163528"/>
                <a:ext cx="10225136" cy="646331"/>
              </a:xfrm>
              <a:prstGeom prst="rect">
                <a:avLst/>
              </a:prstGeom>
              <a:blipFill>
                <a:blip r:embed="rId3"/>
                <a:stretch>
                  <a:fillRect l="-537" t="-7500" b="-141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Marcador de fecha 3">
            <a:extLst>
              <a:ext uri="{FF2B5EF4-FFF2-40B4-BE49-F238E27FC236}">
                <a16:creationId xmlns:a16="http://schemas.microsoft.com/office/drawing/2014/main" id="{49B05BC8-4275-4B25-BE49-15E6EA7239A6}"/>
              </a:ext>
            </a:extLst>
          </p:cNvPr>
          <p:cNvSpPr>
            <a:spLocks noGrp="1"/>
          </p:cNvSpPr>
          <p:nvPr>
            <p:ph type="dt" sz="half" idx="10"/>
          </p:nvPr>
        </p:nvSpPr>
        <p:spPr>
          <a:xfrm>
            <a:off x="239349" y="6521218"/>
            <a:ext cx="2540000" cy="276225"/>
          </a:xfrm>
        </p:spPr>
        <p:txBody>
          <a:bodyPr/>
          <a:lstStyle/>
          <a:p>
            <a:pPr>
              <a:defRPr/>
            </a:pPr>
            <a:fld id="{A81A4628-4981-4C00-9F94-72D715E6A717}" type="datetime3">
              <a:rPr lang="en-US" smtClean="0"/>
              <a:t>12 June 2023</a:t>
            </a:fld>
            <a:endParaRPr lang="en-US" dirty="0"/>
          </a:p>
        </p:txBody>
      </p:sp>
      <p:pic>
        <p:nvPicPr>
          <p:cNvPr id="2" name="Imagen 1">
            <a:extLst>
              <a:ext uri="{FF2B5EF4-FFF2-40B4-BE49-F238E27FC236}">
                <a16:creationId xmlns:a16="http://schemas.microsoft.com/office/drawing/2014/main" id="{04CBCB7E-FEFF-4741-B82E-C0A54EB76C41}"/>
              </a:ext>
            </a:extLst>
          </p:cNvPr>
          <p:cNvPicPr>
            <a:picLocks noChangeAspect="1"/>
          </p:cNvPicPr>
          <p:nvPr/>
        </p:nvPicPr>
        <p:blipFill>
          <a:blip r:embed="rId4"/>
          <a:stretch>
            <a:fillRect/>
          </a:stretch>
        </p:blipFill>
        <p:spPr>
          <a:xfrm>
            <a:off x="485386" y="1893087"/>
            <a:ext cx="7105385" cy="3751009"/>
          </a:xfrm>
          <a:prstGeom prst="rect">
            <a:avLst/>
          </a:prstGeom>
        </p:spPr>
      </p:pic>
      <p:sp>
        <p:nvSpPr>
          <p:cNvPr id="19" name="7 CuadroTexto">
            <a:extLst>
              <a:ext uri="{FF2B5EF4-FFF2-40B4-BE49-F238E27FC236}">
                <a16:creationId xmlns:a16="http://schemas.microsoft.com/office/drawing/2014/main" id="{FEC9FFF5-C7EC-4551-A6DF-9F66A83F4C27}"/>
              </a:ext>
            </a:extLst>
          </p:cNvPr>
          <p:cNvSpPr txBox="1"/>
          <p:nvPr/>
        </p:nvSpPr>
        <p:spPr>
          <a:xfrm>
            <a:off x="7724729" y="1107254"/>
            <a:ext cx="41873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marL="342900" indent="-342900">
              <a:spcBef>
                <a:spcPts val="600"/>
              </a:spcBef>
              <a:defRPr sz="2000" b="0">
                <a:solidFill>
                  <a:srgbClr val="005DC8">
                    <a:lumMod val="75000"/>
                  </a:srgbClr>
                </a:solidFill>
                <a:latin typeface="+mn-lt"/>
              </a:defRPr>
            </a:lvl1pPr>
          </a:lstStyle>
          <a:p>
            <a:r>
              <a:rPr lang="es-ES" dirty="0" err="1"/>
              <a:t>Best</a:t>
            </a:r>
            <a:r>
              <a:rPr lang="es-ES" dirty="0"/>
              <a:t> CTR </a:t>
            </a:r>
            <a:r>
              <a:rPr lang="es-ES" dirty="0" err="1"/>
              <a:t>is</a:t>
            </a:r>
            <a:r>
              <a:rPr lang="es-ES" dirty="0"/>
              <a:t> </a:t>
            </a:r>
            <a:r>
              <a:rPr lang="es-ES" dirty="0" err="1"/>
              <a:t>achieved</a:t>
            </a:r>
            <a:r>
              <a:rPr lang="es-ES" dirty="0"/>
              <a:t> at </a:t>
            </a:r>
            <a:r>
              <a:rPr lang="es-ES" dirty="0" err="1"/>
              <a:t>over-voltages</a:t>
            </a:r>
            <a:r>
              <a:rPr lang="es-ES" dirty="0"/>
              <a:t> </a:t>
            </a:r>
            <a:r>
              <a:rPr lang="es-ES" dirty="0" err="1"/>
              <a:t>from</a:t>
            </a:r>
            <a:r>
              <a:rPr lang="es-ES" dirty="0"/>
              <a:t> 6 V </a:t>
            </a:r>
            <a:r>
              <a:rPr lang="es-ES" dirty="0" err="1"/>
              <a:t>to</a:t>
            </a:r>
            <a:r>
              <a:rPr lang="es-ES" dirty="0"/>
              <a:t> 8.5 V </a:t>
            </a:r>
            <a:r>
              <a:rPr lang="es-ES" dirty="0" err="1"/>
              <a:t>for</a:t>
            </a:r>
            <a:r>
              <a:rPr lang="es-ES" dirty="0"/>
              <a:t> </a:t>
            </a:r>
            <a:r>
              <a:rPr lang="es-ES" dirty="0" err="1"/>
              <a:t>both</a:t>
            </a:r>
            <a:r>
              <a:rPr lang="es-ES" dirty="0"/>
              <a:t> </a:t>
            </a:r>
            <a:r>
              <a:rPr lang="es-ES" dirty="0" err="1"/>
              <a:t>ASICs</a:t>
            </a:r>
            <a:r>
              <a:rPr lang="es-ES" dirty="0"/>
              <a:t> </a:t>
            </a:r>
          </a:p>
        </p:txBody>
      </p:sp>
      <p:sp>
        <p:nvSpPr>
          <p:cNvPr id="20" name="1 Rectángulo">
            <a:extLst>
              <a:ext uri="{FF2B5EF4-FFF2-40B4-BE49-F238E27FC236}">
                <a16:creationId xmlns:a16="http://schemas.microsoft.com/office/drawing/2014/main" id="{E7CAA1D3-363E-4C99-A307-282CF3BE81EC}"/>
              </a:ext>
            </a:extLst>
          </p:cNvPr>
          <p:cNvSpPr/>
          <p:nvPr/>
        </p:nvSpPr>
        <p:spPr>
          <a:xfrm>
            <a:off x="7622824" y="2702370"/>
            <a:ext cx="4315605" cy="341632"/>
          </a:xfrm>
          <a:prstGeom prst="rect">
            <a:avLst/>
          </a:prstGeom>
        </p:spPr>
        <p:txBody>
          <a:bodyPr wrap="square">
            <a:spAutoFit/>
          </a:bodyPr>
          <a:lstStyle/>
          <a:p>
            <a:pPr algn="ctr">
              <a:buNone/>
            </a:pPr>
            <a:r>
              <a:rPr lang="es-ES" sz="1800" dirty="0">
                <a:solidFill>
                  <a:srgbClr val="FF0000"/>
                </a:solidFill>
              </a:rPr>
              <a:t>HRFlexToT</a:t>
            </a:r>
            <a:r>
              <a:rPr lang="es-ES" sz="1800" dirty="0">
                <a:solidFill>
                  <a:schemeClr val="accent2">
                    <a:lumMod val="75000"/>
                  </a:schemeClr>
                </a:solidFill>
              </a:rPr>
              <a:t> </a:t>
            </a:r>
            <a:r>
              <a:rPr lang="es-ES" sz="1800" dirty="0">
                <a:solidFill>
                  <a:schemeClr val="accent2">
                    <a:lumMod val="75000"/>
                  </a:schemeClr>
                </a:solidFill>
                <a:sym typeface="Wingdings" panose="05000000000000000000" pitchFamily="2" charset="2"/>
              </a:rPr>
              <a:t></a:t>
            </a:r>
            <a:r>
              <a:rPr lang="es-ES" sz="1800" dirty="0">
                <a:solidFill>
                  <a:schemeClr val="accent2">
                    <a:lumMod val="75000"/>
                  </a:schemeClr>
                </a:solidFill>
              </a:rPr>
              <a:t>   </a:t>
            </a:r>
            <a:r>
              <a:rPr lang="es-ES" sz="1800" u="sng" dirty="0">
                <a:solidFill>
                  <a:schemeClr val="accent2">
                    <a:lumMod val="75000"/>
                  </a:schemeClr>
                </a:solidFill>
              </a:rPr>
              <a:t>FWHM = 121 </a:t>
            </a:r>
            <a:r>
              <a:rPr lang="es-ES" sz="1800" u="sng" dirty="0" err="1">
                <a:solidFill>
                  <a:schemeClr val="accent2">
                    <a:lumMod val="75000"/>
                  </a:schemeClr>
                </a:solidFill>
              </a:rPr>
              <a:t>ps</a:t>
            </a:r>
            <a:endParaRPr lang="es-ES" sz="1800" u="sng" dirty="0">
              <a:solidFill>
                <a:schemeClr val="accent2">
                  <a:lumMod val="75000"/>
                </a:schemeClr>
              </a:solidFill>
            </a:endParaRPr>
          </a:p>
        </p:txBody>
      </p:sp>
      <p:sp>
        <p:nvSpPr>
          <p:cNvPr id="23" name="1 Rectángulo">
            <a:extLst>
              <a:ext uri="{FF2B5EF4-FFF2-40B4-BE49-F238E27FC236}">
                <a16:creationId xmlns:a16="http://schemas.microsoft.com/office/drawing/2014/main" id="{2D540C9F-4F88-4630-B65F-5833835B2805}"/>
              </a:ext>
            </a:extLst>
          </p:cNvPr>
          <p:cNvSpPr/>
          <p:nvPr/>
        </p:nvSpPr>
        <p:spPr>
          <a:xfrm>
            <a:off x="7622824" y="3205461"/>
            <a:ext cx="4315605" cy="341632"/>
          </a:xfrm>
          <a:prstGeom prst="rect">
            <a:avLst/>
          </a:prstGeom>
        </p:spPr>
        <p:txBody>
          <a:bodyPr wrap="square">
            <a:spAutoFit/>
          </a:bodyPr>
          <a:lstStyle/>
          <a:p>
            <a:pPr algn="ctr">
              <a:buNone/>
            </a:pPr>
            <a:r>
              <a:rPr lang="es-ES" sz="1800" dirty="0">
                <a:solidFill>
                  <a:srgbClr val="FF0000"/>
                </a:solidFill>
              </a:rPr>
              <a:t>FastIC</a:t>
            </a:r>
            <a:r>
              <a:rPr lang="es-ES" sz="1800" dirty="0">
                <a:solidFill>
                  <a:schemeClr val="accent2">
                    <a:lumMod val="75000"/>
                  </a:schemeClr>
                </a:solidFill>
              </a:rPr>
              <a:t> </a:t>
            </a:r>
            <a:r>
              <a:rPr lang="es-ES" sz="1800" dirty="0">
                <a:solidFill>
                  <a:schemeClr val="accent2">
                    <a:lumMod val="75000"/>
                  </a:schemeClr>
                </a:solidFill>
                <a:sym typeface="Wingdings" panose="05000000000000000000" pitchFamily="2" charset="2"/>
              </a:rPr>
              <a:t></a:t>
            </a:r>
            <a:r>
              <a:rPr lang="es-ES" sz="1800" dirty="0">
                <a:solidFill>
                  <a:schemeClr val="accent2">
                    <a:lumMod val="75000"/>
                  </a:schemeClr>
                </a:solidFill>
              </a:rPr>
              <a:t>   </a:t>
            </a:r>
            <a:r>
              <a:rPr lang="es-ES" sz="1800" u="sng" dirty="0">
                <a:solidFill>
                  <a:schemeClr val="accent2">
                    <a:lumMod val="75000"/>
                  </a:schemeClr>
                </a:solidFill>
              </a:rPr>
              <a:t>FWHM = 107 </a:t>
            </a:r>
            <a:r>
              <a:rPr lang="es-ES" sz="1800" u="sng" dirty="0" err="1">
                <a:solidFill>
                  <a:schemeClr val="accent2">
                    <a:lumMod val="75000"/>
                  </a:schemeClr>
                </a:solidFill>
              </a:rPr>
              <a:t>ps</a:t>
            </a:r>
            <a:endParaRPr lang="es-ES" sz="1800" u="sng" dirty="0">
              <a:solidFill>
                <a:schemeClr val="accent2">
                  <a:lumMod val="75000"/>
                </a:schemeClr>
              </a:solidFill>
            </a:endParaRPr>
          </a:p>
        </p:txBody>
      </p:sp>
      <p:sp>
        <p:nvSpPr>
          <p:cNvPr id="24" name="1 Rectángulo">
            <a:extLst>
              <a:ext uri="{FF2B5EF4-FFF2-40B4-BE49-F238E27FC236}">
                <a16:creationId xmlns:a16="http://schemas.microsoft.com/office/drawing/2014/main" id="{9E71070E-75EA-46E5-B8A0-5E52C0714E3E}"/>
              </a:ext>
            </a:extLst>
          </p:cNvPr>
          <p:cNvSpPr/>
          <p:nvPr/>
        </p:nvSpPr>
        <p:spPr>
          <a:xfrm>
            <a:off x="8395561" y="3934300"/>
            <a:ext cx="2845726" cy="369332"/>
          </a:xfrm>
          <a:prstGeom prst="rect">
            <a:avLst/>
          </a:prstGeom>
          <a:solidFill>
            <a:srgbClr val="31D7D7"/>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a:spcBef>
                <a:spcPts val="600"/>
              </a:spcBef>
              <a:buNone/>
            </a:pPr>
            <a:r>
              <a:rPr lang="es-ES" sz="2000" dirty="0">
                <a:solidFill>
                  <a:srgbClr val="FF4519"/>
                </a:solidFill>
                <a:latin typeface="+mn-lt"/>
              </a:rPr>
              <a:t>Improvement: 11,5%</a:t>
            </a:r>
          </a:p>
        </p:txBody>
      </p:sp>
      <p:sp>
        <p:nvSpPr>
          <p:cNvPr id="15" name="Rectangle 1">
            <a:extLst>
              <a:ext uri="{FF2B5EF4-FFF2-40B4-BE49-F238E27FC236}">
                <a16:creationId xmlns:a16="http://schemas.microsoft.com/office/drawing/2014/main" id="{E85C178A-94E3-40FB-AB0D-DC59D91604F3}"/>
              </a:ext>
            </a:extLst>
          </p:cNvPr>
          <p:cNvSpPr txBox="1">
            <a:spLocks noChangeArrowheads="1"/>
          </p:cNvSpPr>
          <p:nvPr/>
        </p:nvSpPr>
        <p:spPr bwMode="auto">
          <a:xfrm>
            <a:off x="47328" y="28575"/>
            <a:ext cx="11910000" cy="8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55871"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marL="571500" indent="-571500">
              <a:lnSpc>
                <a:spcPct val="98000"/>
              </a:lnSpc>
              <a:buFont typeface="+mj-lt"/>
              <a:buAutoNum type="romanUcPeriod" startA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FastIC vs H</a:t>
            </a:r>
            <a:r>
              <a:rPr lang="en-US" dirty="0" err="1"/>
              <a:t>RFlexToT</a:t>
            </a:r>
            <a:r>
              <a:rPr lang="en-US" dirty="0"/>
              <a:t>: CTR with scintillation light.</a:t>
            </a:r>
            <a:endParaRPr lang="en-GB" altLang="en-US" kern="0" dirty="0">
              <a:solidFill>
                <a:srgbClr val="3333CC"/>
              </a:solidFill>
            </a:endParaRPr>
          </a:p>
        </p:txBody>
      </p:sp>
      <p:pic>
        <p:nvPicPr>
          <p:cNvPr id="17" name="Picture 7">
            <a:extLst>
              <a:ext uri="{FF2B5EF4-FFF2-40B4-BE49-F238E27FC236}">
                <a16:creationId xmlns:a16="http://schemas.microsoft.com/office/drawing/2014/main" id="{77F6EBAD-CFAE-4463-B69E-D413B7669824}"/>
              </a:ext>
            </a:extLst>
          </p:cNvPr>
          <p:cNvPicPr>
            <a:picLocks noChangeAspect="1"/>
          </p:cNvPicPr>
          <p:nvPr/>
        </p:nvPicPr>
        <p:blipFill rotWithShape="1">
          <a:blip r:embed="rId5"/>
          <a:srcRect l="52547"/>
          <a:stretch/>
        </p:blipFill>
        <p:spPr>
          <a:xfrm>
            <a:off x="8978223" y="6207479"/>
            <a:ext cx="644749" cy="589964"/>
          </a:xfrm>
          <a:prstGeom prst="roundRect">
            <a:avLst>
              <a:gd name="adj" fmla="val 8594"/>
            </a:avLst>
          </a:prstGeom>
          <a:solidFill>
            <a:srgbClr val="FFFFFF">
              <a:shade val="85000"/>
            </a:srgbClr>
          </a:solidFill>
          <a:ln>
            <a:noFill/>
          </a:ln>
          <a:effectLst/>
        </p:spPr>
      </p:pic>
      <p:sp>
        <p:nvSpPr>
          <p:cNvPr id="5" name="Marcador de número de diapositiva 4">
            <a:extLst>
              <a:ext uri="{FF2B5EF4-FFF2-40B4-BE49-F238E27FC236}">
                <a16:creationId xmlns:a16="http://schemas.microsoft.com/office/drawing/2014/main" id="{950AACB7-4D6C-49A0-85DC-4D99FE73D7DE}"/>
              </a:ext>
            </a:extLst>
          </p:cNvPr>
          <p:cNvSpPr>
            <a:spLocks noGrp="1"/>
          </p:cNvSpPr>
          <p:nvPr>
            <p:ph type="sldNum" sz="quarter" idx="12"/>
          </p:nvPr>
        </p:nvSpPr>
        <p:spPr/>
        <p:txBody>
          <a:bodyPr/>
          <a:lstStyle/>
          <a:p>
            <a:pPr>
              <a:defRPr/>
            </a:pPr>
            <a:fld id="{1178DAF2-2C4D-4961-ABA0-D37600ACF1D7}" type="slidenum">
              <a:rPr lang="en-GB" smtClean="0"/>
              <a:pPr>
                <a:defRPr/>
              </a:pPr>
              <a:t>65</a:t>
            </a:fld>
            <a:endParaRPr lang="en-GB"/>
          </a:p>
        </p:txBody>
      </p:sp>
      <p:sp>
        <p:nvSpPr>
          <p:cNvPr id="16" name="1 Rectángulo">
            <a:extLst>
              <a:ext uri="{FF2B5EF4-FFF2-40B4-BE49-F238E27FC236}">
                <a16:creationId xmlns:a16="http://schemas.microsoft.com/office/drawing/2014/main" id="{453F0D7E-A261-4590-B600-54CCC332BFB3}"/>
              </a:ext>
            </a:extLst>
          </p:cNvPr>
          <p:cNvSpPr/>
          <p:nvPr/>
        </p:nvSpPr>
        <p:spPr>
          <a:xfrm>
            <a:off x="715568" y="5601262"/>
            <a:ext cx="11715184"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spcBef>
                <a:spcPts val="600"/>
              </a:spcBef>
            </a:pPr>
            <a:r>
              <a:rPr lang="es-ES" sz="2000" b="0" dirty="0" err="1">
                <a:solidFill>
                  <a:srgbClr val="005DC8">
                    <a:lumMod val="75000"/>
                  </a:srgbClr>
                </a:solidFill>
                <a:latin typeface="+mn-lt"/>
              </a:rPr>
              <a:t>Different</a:t>
            </a:r>
            <a:r>
              <a:rPr lang="es-ES" sz="2000" b="0" dirty="0">
                <a:solidFill>
                  <a:srgbClr val="005DC8">
                    <a:lumMod val="75000"/>
                  </a:srgbClr>
                </a:solidFill>
                <a:latin typeface="+mn-lt"/>
              </a:rPr>
              <a:t> </a:t>
            </a:r>
            <a:r>
              <a:rPr lang="es-ES" sz="2000" b="0" dirty="0" err="1">
                <a:solidFill>
                  <a:srgbClr val="005DC8">
                    <a:lumMod val="75000"/>
                  </a:srgbClr>
                </a:solidFill>
                <a:latin typeface="+mn-lt"/>
              </a:rPr>
              <a:t>amount</a:t>
            </a:r>
            <a:r>
              <a:rPr lang="es-ES" sz="2000" b="0" dirty="0">
                <a:solidFill>
                  <a:srgbClr val="005DC8">
                    <a:lumMod val="75000"/>
                  </a:srgbClr>
                </a:solidFill>
                <a:latin typeface="+mn-lt"/>
              </a:rPr>
              <a:t> </a:t>
            </a:r>
            <a:r>
              <a:rPr lang="es-ES" sz="2000" b="0" dirty="0" err="1">
                <a:solidFill>
                  <a:srgbClr val="005DC8">
                    <a:lumMod val="75000"/>
                  </a:srgbClr>
                </a:solidFill>
                <a:latin typeface="+mn-lt"/>
              </a:rPr>
              <a:t>of</a:t>
            </a:r>
            <a:r>
              <a:rPr lang="es-ES" sz="2000" b="0" dirty="0">
                <a:solidFill>
                  <a:srgbClr val="005DC8">
                    <a:lumMod val="75000"/>
                  </a:srgbClr>
                </a:solidFill>
                <a:latin typeface="+mn-lt"/>
              </a:rPr>
              <a:t> </a:t>
            </a:r>
            <a:r>
              <a:rPr lang="es-ES" sz="2000" b="0" dirty="0" err="1">
                <a:solidFill>
                  <a:srgbClr val="005DC8">
                    <a:lumMod val="75000"/>
                  </a:srgbClr>
                </a:solidFill>
                <a:latin typeface="+mn-lt"/>
              </a:rPr>
              <a:t>events</a:t>
            </a:r>
            <a:r>
              <a:rPr lang="es-ES" sz="2000" b="0" dirty="0">
                <a:solidFill>
                  <a:srgbClr val="005DC8">
                    <a:lumMod val="75000"/>
                  </a:srgbClr>
                </a:solidFill>
                <a:latin typeface="+mn-lt"/>
              </a:rPr>
              <a:t> are </a:t>
            </a:r>
            <a:r>
              <a:rPr lang="es-ES" sz="2000" b="0" dirty="0" err="1">
                <a:solidFill>
                  <a:srgbClr val="005DC8">
                    <a:lumMod val="75000"/>
                  </a:srgbClr>
                </a:solidFill>
                <a:latin typeface="+mn-lt"/>
              </a:rPr>
              <a:t>selected</a:t>
            </a:r>
            <a:r>
              <a:rPr lang="es-ES" sz="2000" b="0" dirty="0">
                <a:solidFill>
                  <a:srgbClr val="005DC8">
                    <a:lumMod val="75000"/>
                  </a:srgbClr>
                </a:solidFill>
                <a:latin typeface="+mn-lt"/>
              </a:rPr>
              <a:t> in </a:t>
            </a:r>
            <a:r>
              <a:rPr lang="es-ES" sz="2000" b="0" dirty="0" err="1">
                <a:solidFill>
                  <a:srgbClr val="005DC8">
                    <a:lumMod val="75000"/>
                  </a:srgbClr>
                </a:solidFill>
                <a:latin typeface="+mn-lt"/>
              </a:rPr>
              <a:t>coincidence</a:t>
            </a:r>
            <a:r>
              <a:rPr lang="es-ES" sz="2000" b="0" dirty="0">
                <a:solidFill>
                  <a:srgbClr val="005DC8">
                    <a:lumMod val="75000"/>
                  </a:srgbClr>
                </a:solidFill>
                <a:latin typeface="+mn-lt"/>
              </a:rPr>
              <a:t> </a:t>
            </a:r>
            <a:r>
              <a:rPr lang="es-ES" sz="2000" b="0" dirty="0" err="1">
                <a:solidFill>
                  <a:srgbClr val="005DC8">
                    <a:lumMod val="75000"/>
                  </a:srgbClr>
                </a:solidFill>
                <a:latin typeface="+mn-lt"/>
              </a:rPr>
              <a:t>from</a:t>
            </a:r>
            <a:r>
              <a:rPr lang="es-ES" sz="2000" b="0" dirty="0">
                <a:solidFill>
                  <a:srgbClr val="005DC8">
                    <a:lumMod val="75000"/>
                  </a:srgbClr>
                </a:solidFill>
                <a:latin typeface="+mn-lt"/>
              </a:rPr>
              <a:t> </a:t>
            </a:r>
            <a:r>
              <a:rPr lang="es-ES" sz="2000" b="0" dirty="0" err="1">
                <a:solidFill>
                  <a:srgbClr val="005DC8">
                    <a:lumMod val="75000"/>
                  </a:srgbClr>
                </a:solidFill>
                <a:latin typeface="+mn-lt"/>
              </a:rPr>
              <a:t>the</a:t>
            </a:r>
            <a:r>
              <a:rPr lang="es-ES" sz="2000" b="0" dirty="0">
                <a:solidFill>
                  <a:srgbClr val="005DC8">
                    <a:lumMod val="75000"/>
                  </a:srgbClr>
                </a:solidFill>
                <a:latin typeface="+mn-lt"/>
              </a:rPr>
              <a:t> 511 </a:t>
            </a:r>
            <a:r>
              <a:rPr lang="es-ES" sz="2000" b="0" dirty="0" err="1">
                <a:solidFill>
                  <a:srgbClr val="005DC8">
                    <a:lumMod val="75000"/>
                  </a:srgbClr>
                </a:solidFill>
                <a:latin typeface="+mn-lt"/>
              </a:rPr>
              <a:t>keV</a:t>
            </a:r>
            <a:r>
              <a:rPr lang="es-ES" sz="2000" b="0" dirty="0">
                <a:solidFill>
                  <a:srgbClr val="005DC8">
                    <a:lumMod val="75000"/>
                  </a:srgbClr>
                </a:solidFill>
                <a:latin typeface="+mn-lt"/>
              </a:rPr>
              <a:t> </a:t>
            </a:r>
            <a:r>
              <a:rPr lang="es-ES" sz="2000" b="0" dirty="0" err="1">
                <a:solidFill>
                  <a:srgbClr val="005DC8">
                    <a:lumMod val="75000"/>
                  </a:srgbClr>
                </a:solidFill>
                <a:latin typeface="+mn-lt"/>
              </a:rPr>
              <a:t>energy</a:t>
            </a:r>
            <a:r>
              <a:rPr lang="es-ES" sz="2000" b="0" dirty="0">
                <a:solidFill>
                  <a:srgbClr val="005DC8">
                    <a:lumMod val="75000"/>
                  </a:srgbClr>
                </a:solidFill>
                <a:latin typeface="+mn-lt"/>
              </a:rPr>
              <a:t> </a:t>
            </a:r>
            <a:r>
              <a:rPr lang="es-ES" sz="2000" b="0" dirty="0" err="1">
                <a:solidFill>
                  <a:srgbClr val="005DC8">
                    <a:lumMod val="75000"/>
                  </a:srgbClr>
                </a:solidFill>
                <a:latin typeface="+mn-lt"/>
              </a:rPr>
              <a:t>peak</a:t>
            </a:r>
            <a:r>
              <a:rPr lang="es-ES" sz="2000" b="0" dirty="0">
                <a:solidFill>
                  <a:srgbClr val="005DC8">
                    <a:lumMod val="75000"/>
                  </a:srgbClr>
                </a:solidFill>
                <a:latin typeface="+mn-lt"/>
              </a:rPr>
              <a:t>. </a:t>
            </a:r>
          </a:p>
          <a:p>
            <a:pPr marL="342900" indent="-342900">
              <a:spcBef>
                <a:spcPts val="600"/>
              </a:spcBef>
            </a:pPr>
            <a:r>
              <a:rPr lang="es-ES" sz="2000" b="0" dirty="0" err="1">
                <a:solidFill>
                  <a:srgbClr val="005DC8">
                    <a:lumMod val="75000"/>
                  </a:srgbClr>
                </a:solidFill>
                <a:latin typeface="+mn-lt"/>
              </a:rPr>
              <a:t>For</a:t>
            </a:r>
            <a:r>
              <a:rPr lang="es-ES" sz="2000" b="0" dirty="0">
                <a:solidFill>
                  <a:srgbClr val="005DC8">
                    <a:lumMod val="75000"/>
                  </a:srgbClr>
                </a:solidFill>
                <a:latin typeface="+mn-lt"/>
              </a:rPr>
              <a:t> 1 sigma </a:t>
            </a:r>
            <a:r>
              <a:rPr lang="es-ES" sz="2000" b="0" dirty="0" err="1">
                <a:solidFill>
                  <a:srgbClr val="005DC8">
                    <a:lumMod val="75000"/>
                  </a:srgbClr>
                </a:solidFill>
                <a:latin typeface="+mn-lt"/>
              </a:rPr>
              <a:t>around</a:t>
            </a:r>
            <a:r>
              <a:rPr lang="es-ES" sz="2000" b="0" dirty="0">
                <a:solidFill>
                  <a:srgbClr val="005DC8">
                    <a:lumMod val="75000"/>
                  </a:srgbClr>
                </a:solidFill>
                <a:latin typeface="+mn-lt"/>
              </a:rPr>
              <a:t> 13 K </a:t>
            </a:r>
            <a:r>
              <a:rPr lang="es-ES" sz="2000" b="0" dirty="0" err="1">
                <a:solidFill>
                  <a:srgbClr val="005DC8">
                    <a:lumMod val="75000"/>
                  </a:srgbClr>
                </a:solidFill>
                <a:latin typeface="+mn-lt"/>
              </a:rPr>
              <a:t>events</a:t>
            </a:r>
            <a:r>
              <a:rPr lang="es-ES" sz="2000" b="0" dirty="0">
                <a:solidFill>
                  <a:srgbClr val="005DC8">
                    <a:lumMod val="75000"/>
                  </a:srgbClr>
                </a:solidFill>
                <a:latin typeface="+mn-lt"/>
              </a:rPr>
              <a:t> are </a:t>
            </a:r>
            <a:r>
              <a:rPr lang="es-ES" sz="2000" b="0" dirty="0" err="1">
                <a:solidFill>
                  <a:srgbClr val="005DC8">
                    <a:lumMod val="75000"/>
                  </a:srgbClr>
                </a:solidFill>
                <a:latin typeface="+mn-lt"/>
              </a:rPr>
              <a:t>selected</a:t>
            </a:r>
            <a:r>
              <a:rPr lang="es-ES" sz="2000" b="0" dirty="0">
                <a:solidFill>
                  <a:srgbClr val="005DC8">
                    <a:lumMod val="75000"/>
                  </a:srgbClr>
                </a:solidFill>
                <a:latin typeface="+mn-lt"/>
              </a:rPr>
              <a:t>, and 25 K and 30 K </a:t>
            </a:r>
            <a:r>
              <a:rPr lang="es-ES" sz="2000" b="0" dirty="0" err="1">
                <a:solidFill>
                  <a:srgbClr val="005DC8">
                    <a:lumMod val="75000"/>
                  </a:srgbClr>
                </a:solidFill>
                <a:latin typeface="+mn-lt"/>
              </a:rPr>
              <a:t>for</a:t>
            </a:r>
            <a:r>
              <a:rPr lang="es-ES" sz="2000" b="0" dirty="0">
                <a:solidFill>
                  <a:srgbClr val="005DC8">
                    <a:lumMod val="75000"/>
                  </a:srgbClr>
                </a:solidFill>
                <a:latin typeface="+mn-lt"/>
              </a:rPr>
              <a:t> 2 and 3 sigma </a:t>
            </a:r>
            <a:r>
              <a:rPr lang="es-ES" sz="2000" b="0" dirty="0" err="1">
                <a:solidFill>
                  <a:srgbClr val="005DC8">
                    <a:lumMod val="75000"/>
                  </a:srgbClr>
                </a:solidFill>
                <a:latin typeface="+mn-lt"/>
              </a:rPr>
              <a:t>respectively</a:t>
            </a:r>
            <a:r>
              <a:rPr lang="es-ES" sz="2000" b="0" dirty="0">
                <a:solidFill>
                  <a:srgbClr val="005DC8">
                    <a:lumMod val="75000"/>
                  </a:srgbClr>
                </a:solidFill>
                <a:latin typeface="+mn-lt"/>
              </a:rPr>
              <a:t>.</a:t>
            </a:r>
          </a:p>
        </p:txBody>
      </p:sp>
    </p:spTree>
    <p:extLst>
      <p:ext uri="{BB962C8B-B14F-4D97-AF65-F5344CB8AC3E}">
        <p14:creationId xmlns:p14="http://schemas.microsoft.com/office/powerpoint/2010/main" val="2444590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3EE5B1B-1EE0-4D0D-B10C-8561A13BBA48}"/>
              </a:ext>
            </a:extLst>
          </p:cNvPr>
          <p:cNvSpPr>
            <a:spLocks noGrp="1"/>
          </p:cNvSpPr>
          <p:nvPr>
            <p:ph idx="1"/>
          </p:nvPr>
        </p:nvSpPr>
        <p:spPr>
          <a:xfrm>
            <a:off x="340468" y="1062089"/>
            <a:ext cx="11507821" cy="5029450"/>
          </a:xfrm>
        </p:spPr>
        <p:txBody>
          <a:bodyPr/>
          <a:lstStyle/>
          <a:p>
            <a:r>
              <a:rPr lang="en-GB" sz="2400" dirty="0"/>
              <a:t>Time-walk needs to be corrected for measurements at low light intensity with a PMT to improve the time performance.</a:t>
            </a:r>
            <a:endParaRPr lang="en-US" sz="2400" dirty="0"/>
          </a:p>
        </p:txBody>
      </p:sp>
      <p:sp>
        <p:nvSpPr>
          <p:cNvPr id="4" name="Marcador de fecha 3">
            <a:extLst>
              <a:ext uri="{FF2B5EF4-FFF2-40B4-BE49-F238E27FC236}">
                <a16:creationId xmlns:a16="http://schemas.microsoft.com/office/drawing/2014/main" id="{9AA1E8DD-2E17-4538-B07C-1C7EA528E96D}"/>
              </a:ext>
            </a:extLst>
          </p:cNvPr>
          <p:cNvSpPr>
            <a:spLocks noGrp="1"/>
          </p:cNvSpPr>
          <p:nvPr>
            <p:ph type="dt" sz="half" idx="10"/>
          </p:nvPr>
        </p:nvSpPr>
        <p:spPr/>
        <p:txBody>
          <a:bodyPr/>
          <a:lstStyle/>
          <a:p>
            <a:pPr>
              <a:defRPr/>
            </a:pPr>
            <a:fld id="{6CE0FFA9-F2EE-4FFA-B1AB-B0292477E8CD}" type="datetime3">
              <a:rPr lang="en-US" smtClean="0"/>
              <a:t>12 June 2023</a:t>
            </a:fld>
            <a:endParaRPr lang="en-US"/>
          </a:p>
        </p:txBody>
      </p:sp>
      <p:pic>
        <p:nvPicPr>
          <p:cNvPr id="7" name="Imagen 6">
            <a:extLst>
              <a:ext uri="{FF2B5EF4-FFF2-40B4-BE49-F238E27FC236}">
                <a16:creationId xmlns:a16="http://schemas.microsoft.com/office/drawing/2014/main" id="{EBBB6EA1-B045-4FDA-B6D2-A414BDB208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790283" y="2143920"/>
            <a:ext cx="4153281" cy="3322626"/>
          </a:xfrm>
          <a:prstGeom prst="rect">
            <a:avLst/>
          </a:prstGeom>
        </p:spPr>
      </p:pic>
      <p:cxnSp>
        <p:nvCxnSpPr>
          <p:cNvPr id="9" name="Conector recto de flecha 8">
            <a:extLst>
              <a:ext uri="{FF2B5EF4-FFF2-40B4-BE49-F238E27FC236}">
                <a16:creationId xmlns:a16="http://schemas.microsoft.com/office/drawing/2014/main" id="{7B7E0095-CD94-473E-9476-ABF1DFC31562}"/>
              </a:ext>
            </a:extLst>
          </p:cNvPr>
          <p:cNvCxnSpPr>
            <a:cxnSpLocks/>
          </p:cNvCxnSpPr>
          <p:nvPr/>
        </p:nvCxnSpPr>
        <p:spPr bwMode="auto">
          <a:xfrm flipV="1">
            <a:off x="10677525" y="3028950"/>
            <a:ext cx="556324" cy="2437596"/>
          </a:xfrm>
          <a:prstGeom prst="straightConnector1">
            <a:avLst/>
          </a:prstGeom>
          <a:ln w="57150">
            <a:solidFill>
              <a:schemeClr val="accent2">
                <a:lumMod val="75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2C934C03-CDD6-4F96-AC0C-9681DC126D39}"/>
                  </a:ext>
                </a:extLst>
              </p:cNvPr>
              <p:cNvSpPr txBox="1"/>
              <p:nvPr/>
            </p:nvSpPr>
            <p:spPr>
              <a:xfrm>
                <a:off x="8509246" y="5527246"/>
                <a:ext cx="3238387" cy="424732"/>
              </a:xfrm>
              <a:prstGeom prst="rect">
                <a:avLst/>
              </a:prstGeom>
              <a:solidFill>
                <a:srgbClr val="31D7D7"/>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defPPr>
                  <a:defRPr lang="en-GB"/>
                </a:defPPr>
                <a:lvl1pPr marL="0" indent="0" algn="ctr" eaLnBrk="1" hangingPunct="1">
                  <a:spcBef>
                    <a:spcPts val="600"/>
                  </a:spcBef>
                  <a:buNone/>
                  <a:defRPr sz="2000">
                    <a:solidFill>
                      <a:srgbClr val="FF4519"/>
                    </a:solidFill>
                    <a:latin typeface="+mn-lt"/>
                  </a:defRPr>
                </a:lvl1pPr>
                <a:lvl2pPr marL="742950" lvl="1" indent="-285750" eaLnBrk="1" hangingPunct="1">
                  <a:spcBef>
                    <a:spcPts val="600"/>
                  </a:spcBef>
                  <a:buChar char="–"/>
                  <a:defRPr sz="2000">
                    <a:solidFill>
                      <a:schemeClr val="tx1"/>
                    </a:solidFill>
                    <a:latin typeface="+mn-lt"/>
                  </a:defRPr>
                </a:lvl2pPr>
                <a:lvl3pPr marL="1143000" lvl="2" indent="-228600" eaLnBrk="1" hangingPunct="1">
                  <a:spcBef>
                    <a:spcPts val="600"/>
                  </a:spcBef>
                  <a:buFont typeface="Wingdings" panose="05000000000000000000" pitchFamily="2" charset="2"/>
                  <a:buChar char="§"/>
                  <a:defRPr sz="1800">
                    <a:solidFill>
                      <a:schemeClr val="bg2">
                        <a:lumMod val="50000"/>
                      </a:schemeClr>
                    </a:solidFill>
                    <a:latin typeface="+mn-lt"/>
                  </a:defRPr>
                </a:lvl3pPr>
                <a:lvl4pPr marL="1600200" indent="-228600" eaLnBrk="1" hangingPunct="1">
                  <a:spcBef>
                    <a:spcPts val="600"/>
                  </a:spcBef>
                  <a:buFont typeface="Courier New" panose="02070309020205020404" pitchFamily="49" charset="0"/>
                  <a:buChar char="o"/>
                  <a:defRPr sz="1800">
                    <a:solidFill>
                      <a:schemeClr val="accent1">
                        <a:lumMod val="75000"/>
                      </a:schemeClr>
                    </a:solidFill>
                    <a:latin typeface="+mn-lt"/>
                  </a:defRPr>
                </a:lvl4pPr>
                <a:lvl5pPr marL="2057400" indent="-228600" eaLnBrk="1" hangingPunct="1">
                  <a:spcBef>
                    <a:spcPts val="600"/>
                  </a:spcBef>
                  <a:buSzPct val="85000"/>
                  <a:buFont typeface="Wingdings" panose="05000000000000000000" pitchFamily="2" charset="2"/>
                  <a:buChar char="Ø"/>
                  <a:defRPr sz="1600">
                    <a:solidFill>
                      <a:schemeClr val="accent6">
                        <a:lumMod val="50000"/>
                      </a:schemeClr>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𝟑𝟒𝟎</m:t>
                      </m:r>
                      <m:r>
                        <a:rPr lang="es-ES">
                          <a:latin typeface="Cambria Math" panose="02040503050406030204" pitchFamily="18" charset="0"/>
                        </a:rPr>
                        <m:t> </m:t>
                      </m:r>
                      <m:r>
                        <a:rPr lang="es-ES">
                          <a:latin typeface="Cambria Math" panose="02040503050406030204" pitchFamily="18" charset="0"/>
                        </a:rPr>
                        <m:t>𝒑𝒔</m:t>
                      </m:r>
                      <m:r>
                        <a:rPr lang="es-ES">
                          <a:latin typeface="Cambria Math" panose="02040503050406030204" pitchFamily="18" charset="0"/>
                        </a:rPr>
                        <m:t> </m:t>
                      </m:r>
                      <m:r>
                        <a:rPr lang="es-ES">
                          <a:latin typeface="Cambria Math" panose="02040503050406030204" pitchFamily="18" charset="0"/>
                        </a:rPr>
                        <m:t>𝑭𝑾𝑯𝑴</m:t>
                      </m:r>
                      <m:r>
                        <a:rPr lang="es-ES">
                          <a:latin typeface="Cambria Math" panose="02040503050406030204" pitchFamily="18" charset="0"/>
                        </a:rPr>
                        <m:t> ~ </m:t>
                      </m:r>
                      <m:r>
                        <a:rPr lang="es-ES">
                          <a:latin typeface="Cambria Math" panose="02040503050406030204" pitchFamily="18" charset="0"/>
                        </a:rPr>
                        <m:t>𝑻𝑻𝑺</m:t>
                      </m:r>
                    </m:oMath>
                  </m:oMathPara>
                </a14:m>
                <a:endParaRPr lang="en-US" dirty="0"/>
              </a:p>
            </p:txBody>
          </p:sp>
        </mc:Choice>
        <mc:Fallback xmlns="">
          <p:sp>
            <p:nvSpPr>
              <p:cNvPr id="13" name="CuadroTexto 12">
                <a:extLst>
                  <a:ext uri="{FF2B5EF4-FFF2-40B4-BE49-F238E27FC236}">
                    <a16:creationId xmlns:a16="http://schemas.microsoft.com/office/drawing/2014/main" id="{2C934C03-CDD6-4F96-AC0C-9681DC126D39}"/>
                  </a:ext>
                </a:extLst>
              </p:cNvPr>
              <p:cNvSpPr txBox="1">
                <a:spLocks noRot="1" noChangeAspect="1" noMove="1" noResize="1" noEditPoints="1" noAdjustHandles="1" noChangeArrowheads="1" noChangeShapeType="1" noTextEdit="1"/>
              </p:cNvSpPr>
              <p:nvPr/>
            </p:nvSpPr>
            <p:spPr>
              <a:xfrm>
                <a:off x="8509246" y="5527246"/>
                <a:ext cx="3238387" cy="424732"/>
              </a:xfrm>
              <a:prstGeom prst="rect">
                <a:avLst/>
              </a:prstGeom>
              <a:blipFill>
                <a:blip r:embed="rId4"/>
                <a:stretch>
                  <a:fillRect/>
                </a:stretch>
              </a:blipFill>
              <a:ln/>
            </p:spPr>
            <p:txBody>
              <a:bodyPr/>
              <a:lstStyle/>
              <a:p>
                <a:r>
                  <a:rPr lang="es-ES">
                    <a:noFill/>
                  </a:rPr>
                  <a:t> </a:t>
                </a:r>
              </a:p>
            </p:txBody>
          </p:sp>
        </mc:Fallback>
      </mc:AlternateContent>
      <p:pic>
        <p:nvPicPr>
          <p:cNvPr id="10" name="Imagen 9">
            <a:extLst>
              <a:ext uri="{FF2B5EF4-FFF2-40B4-BE49-F238E27FC236}">
                <a16:creationId xmlns:a16="http://schemas.microsoft.com/office/drawing/2014/main" id="{8DADFAA0-7136-490E-ABAE-1DB2254287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9349" y="2143920"/>
            <a:ext cx="3958981" cy="3167185"/>
          </a:xfrm>
          <a:prstGeom prst="rect">
            <a:avLst/>
          </a:prstGeom>
        </p:spPr>
      </p:pic>
      <p:pic>
        <p:nvPicPr>
          <p:cNvPr id="11" name="Imagen 10">
            <a:extLst>
              <a:ext uri="{FF2B5EF4-FFF2-40B4-BE49-F238E27FC236}">
                <a16:creationId xmlns:a16="http://schemas.microsoft.com/office/drawing/2014/main" id="{D43663E7-9E6B-42A9-B6CC-6CF8BE7C78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684238" y="1785584"/>
            <a:ext cx="3150001" cy="2520000"/>
          </a:xfrm>
          <a:prstGeom prst="rect">
            <a:avLst/>
          </a:prstGeom>
        </p:spPr>
      </p:pic>
      <p:pic>
        <p:nvPicPr>
          <p:cNvPr id="14" name="Imagen 13">
            <a:extLst>
              <a:ext uri="{FF2B5EF4-FFF2-40B4-BE49-F238E27FC236}">
                <a16:creationId xmlns:a16="http://schemas.microsoft.com/office/drawing/2014/main" id="{292834A4-0119-461C-8455-8EF7AB47A58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684238" y="4304602"/>
            <a:ext cx="3149999" cy="2520000"/>
          </a:xfrm>
          <a:prstGeom prst="rect">
            <a:avLst/>
          </a:prstGeom>
        </p:spPr>
      </p:pic>
      <p:sp>
        <p:nvSpPr>
          <p:cNvPr id="18" name="CuadroTexto 17">
            <a:extLst>
              <a:ext uri="{FF2B5EF4-FFF2-40B4-BE49-F238E27FC236}">
                <a16:creationId xmlns:a16="http://schemas.microsoft.com/office/drawing/2014/main" id="{951FA43A-4147-41EC-B4F9-BB0A74D4D5AA}"/>
              </a:ext>
            </a:extLst>
          </p:cNvPr>
          <p:cNvSpPr txBox="1"/>
          <p:nvPr/>
        </p:nvSpPr>
        <p:spPr>
          <a:xfrm>
            <a:off x="876318" y="5351726"/>
            <a:ext cx="2958052" cy="646331"/>
          </a:xfrm>
          <a:prstGeom prst="rect">
            <a:avLst/>
          </a:prstGeom>
          <a:noFill/>
          <a:ln>
            <a:solidFill>
              <a:schemeClr val="accent2">
                <a:lumMod val="50000"/>
              </a:schemeClr>
            </a:solidFill>
          </a:ln>
        </p:spPr>
        <p:txBody>
          <a:bodyPr wrap="square" rtlCol="0">
            <a:spAutoFit/>
          </a:bodyPr>
          <a:lstStyle/>
          <a:p>
            <a:pPr algn="ctr">
              <a:buNone/>
            </a:pPr>
            <a:r>
              <a:rPr lang="es-ES" sz="2000" dirty="0">
                <a:solidFill>
                  <a:schemeClr val="accent2">
                    <a:lumMod val="75000"/>
                  </a:schemeClr>
                </a:solidFill>
              </a:rPr>
              <a:t>Time </a:t>
            </a:r>
            <a:r>
              <a:rPr lang="es-ES" sz="2000" dirty="0" err="1">
                <a:solidFill>
                  <a:schemeClr val="accent2">
                    <a:lumMod val="75000"/>
                  </a:schemeClr>
                </a:solidFill>
              </a:rPr>
              <a:t>histogram</a:t>
            </a:r>
            <a:r>
              <a:rPr lang="es-ES" sz="2000" dirty="0">
                <a:solidFill>
                  <a:schemeClr val="accent2">
                    <a:lumMod val="75000"/>
                  </a:schemeClr>
                </a:solidFill>
              </a:rPr>
              <a:t>  </a:t>
            </a:r>
            <a:r>
              <a:rPr lang="es-ES" sz="2000" dirty="0" err="1">
                <a:solidFill>
                  <a:schemeClr val="accent2">
                    <a:lumMod val="75000"/>
                  </a:schemeClr>
                </a:solidFill>
              </a:rPr>
              <a:t>without</a:t>
            </a:r>
            <a:r>
              <a:rPr lang="es-ES" sz="2000" dirty="0">
                <a:solidFill>
                  <a:schemeClr val="accent2">
                    <a:lumMod val="75000"/>
                  </a:schemeClr>
                </a:solidFill>
              </a:rPr>
              <a:t> TW </a:t>
            </a:r>
            <a:r>
              <a:rPr lang="es-ES" sz="2000" dirty="0" err="1">
                <a:solidFill>
                  <a:schemeClr val="accent2">
                    <a:lumMod val="75000"/>
                  </a:schemeClr>
                </a:solidFill>
              </a:rPr>
              <a:t>correction</a:t>
            </a:r>
            <a:endParaRPr lang="en-GB" sz="2000" dirty="0">
              <a:solidFill>
                <a:schemeClr val="accent2">
                  <a:lumMod val="75000"/>
                </a:schemeClr>
              </a:solidFill>
            </a:endParaRPr>
          </a:p>
        </p:txBody>
      </p:sp>
      <p:sp>
        <p:nvSpPr>
          <p:cNvPr id="19" name="CuadroTexto 18">
            <a:extLst>
              <a:ext uri="{FF2B5EF4-FFF2-40B4-BE49-F238E27FC236}">
                <a16:creationId xmlns:a16="http://schemas.microsoft.com/office/drawing/2014/main" id="{52AE9424-2A67-4FB5-9A34-23526E07F827}"/>
              </a:ext>
            </a:extLst>
          </p:cNvPr>
          <p:cNvSpPr txBox="1"/>
          <p:nvPr/>
        </p:nvSpPr>
        <p:spPr>
          <a:xfrm>
            <a:off x="8902754" y="1574137"/>
            <a:ext cx="2698696" cy="646331"/>
          </a:xfrm>
          <a:prstGeom prst="rect">
            <a:avLst/>
          </a:prstGeom>
          <a:noFill/>
          <a:ln>
            <a:solidFill>
              <a:schemeClr val="accent2">
                <a:lumMod val="50000"/>
              </a:schemeClr>
            </a:solidFill>
          </a:ln>
        </p:spPr>
        <p:txBody>
          <a:bodyPr wrap="square" rtlCol="0">
            <a:spAutoFit/>
          </a:bodyPr>
          <a:lstStyle/>
          <a:p>
            <a:pPr algn="ctr">
              <a:buNone/>
            </a:pPr>
            <a:r>
              <a:rPr lang="es-ES" sz="2000" dirty="0">
                <a:solidFill>
                  <a:schemeClr val="accent2">
                    <a:lumMod val="75000"/>
                  </a:schemeClr>
                </a:solidFill>
              </a:rPr>
              <a:t>Time </a:t>
            </a:r>
            <a:r>
              <a:rPr lang="es-ES" sz="2000" dirty="0" err="1">
                <a:solidFill>
                  <a:schemeClr val="accent2">
                    <a:lumMod val="75000"/>
                  </a:schemeClr>
                </a:solidFill>
              </a:rPr>
              <a:t>histogram</a:t>
            </a:r>
            <a:r>
              <a:rPr lang="es-ES" sz="2000" dirty="0">
                <a:solidFill>
                  <a:schemeClr val="accent2">
                    <a:lumMod val="75000"/>
                  </a:schemeClr>
                </a:solidFill>
              </a:rPr>
              <a:t>  </a:t>
            </a:r>
            <a:r>
              <a:rPr lang="es-ES" sz="2000" dirty="0" err="1">
                <a:solidFill>
                  <a:schemeClr val="accent2">
                    <a:lumMod val="75000"/>
                  </a:schemeClr>
                </a:solidFill>
              </a:rPr>
              <a:t>with</a:t>
            </a:r>
            <a:r>
              <a:rPr lang="es-ES" sz="2000" dirty="0">
                <a:solidFill>
                  <a:schemeClr val="accent2">
                    <a:lumMod val="75000"/>
                  </a:schemeClr>
                </a:solidFill>
              </a:rPr>
              <a:t> TW </a:t>
            </a:r>
            <a:r>
              <a:rPr lang="es-ES" sz="2000" dirty="0" err="1">
                <a:solidFill>
                  <a:schemeClr val="accent2">
                    <a:lumMod val="75000"/>
                  </a:schemeClr>
                </a:solidFill>
              </a:rPr>
              <a:t>correction</a:t>
            </a:r>
            <a:endParaRPr lang="en-GB" sz="2000" dirty="0">
              <a:solidFill>
                <a:schemeClr val="accent2">
                  <a:lumMod val="75000"/>
                </a:schemeClr>
              </a:solidFill>
            </a:endParaRPr>
          </a:p>
        </p:txBody>
      </p:sp>
      <p:sp>
        <p:nvSpPr>
          <p:cNvPr id="20" name="CuadroTexto 19">
            <a:extLst>
              <a:ext uri="{FF2B5EF4-FFF2-40B4-BE49-F238E27FC236}">
                <a16:creationId xmlns:a16="http://schemas.microsoft.com/office/drawing/2014/main" id="{C0AC1F5E-70E8-4F52-93BD-EA057C72C728}"/>
              </a:ext>
            </a:extLst>
          </p:cNvPr>
          <p:cNvSpPr txBox="1"/>
          <p:nvPr/>
        </p:nvSpPr>
        <p:spPr>
          <a:xfrm>
            <a:off x="6147893" y="5850932"/>
            <a:ext cx="1296465" cy="535531"/>
          </a:xfrm>
          <a:prstGeom prst="rect">
            <a:avLst/>
          </a:prstGeom>
          <a:noFill/>
          <a:ln>
            <a:solidFill>
              <a:schemeClr val="accent2">
                <a:lumMod val="50000"/>
              </a:schemeClr>
            </a:solidFill>
          </a:ln>
        </p:spPr>
        <p:txBody>
          <a:bodyPr wrap="square" rtlCol="0">
            <a:spAutoFit/>
          </a:bodyPr>
          <a:lstStyle/>
          <a:p>
            <a:pPr algn="ctr">
              <a:buNone/>
            </a:pPr>
            <a:r>
              <a:rPr lang="es-ES" sz="1600" dirty="0" err="1">
                <a:solidFill>
                  <a:schemeClr val="accent2">
                    <a:lumMod val="75000"/>
                  </a:schemeClr>
                </a:solidFill>
              </a:rPr>
              <a:t>Corrected</a:t>
            </a:r>
            <a:r>
              <a:rPr lang="es-ES" sz="1600" dirty="0">
                <a:solidFill>
                  <a:schemeClr val="accent2">
                    <a:lumMod val="75000"/>
                  </a:schemeClr>
                </a:solidFill>
              </a:rPr>
              <a:t> </a:t>
            </a:r>
            <a:r>
              <a:rPr lang="es-ES" sz="1600" dirty="0" err="1">
                <a:solidFill>
                  <a:schemeClr val="accent2">
                    <a:lumMod val="75000"/>
                  </a:schemeClr>
                </a:solidFill>
              </a:rPr>
              <a:t>scatter</a:t>
            </a:r>
            <a:r>
              <a:rPr lang="es-ES" sz="1600" dirty="0">
                <a:solidFill>
                  <a:schemeClr val="accent2">
                    <a:lumMod val="75000"/>
                  </a:schemeClr>
                </a:solidFill>
              </a:rPr>
              <a:t> </a:t>
            </a:r>
            <a:r>
              <a:rPr lang="es-ES" sz="1600" dirty="0" err="1">
                <a:solidFill>
                  <a:schemeClr val="accent2">
                    <a:lumMod val="75000"/>
                  </a:schemeClr>
                </a:solidFill>
              </a:rPr>
              <a:t>plot</a:t>
            </a:r>
            <a:endParaRPr lang="en-GB" sz="1600" dirty="0">
              <a:solidFill>
                <a:schemeClr val="accent2">
                  <a:lumMod val="75000"/>
                </a:schemeClr>
              </a:solidFill>
            </a:endParaRPr>
          </a:p>
        </p:txBody>
      </p:sp>
      <p:sp>
        <p:nvSpPr>
          <p:cNvPr id="22" name="CuadroTexto 21">
            <a:extLst>
              <a:ext uri="{FF2B5EF4-FFF2-40B4-BE49-F238E27FC236}">
                <a16:creationId xmlns:a16="http://schemas.microsoft.com/office/drawing/2014/main" id="{F91F385A-CDF1-4A2A-8CD1-36D10731C4BC}"/>
              </a:ext>
            </a:extLst>
          </p:cNvPr>
          <p:cNvSpPr txBox="1"/>
          <p:nvPr/>
        </p:nvSpPr>
        <p:spPr>
          <a:xfrm>
            <a:off x="6055255" y="2201992"/>
            <a:ext cx="1395759" cy="757130"/>
          </a:xfrm>
          <a:prstGeom prst="rect">
            <a:avLst/>
          </a:prstGeom>
          <a:noFill/>
          <a:ln>
            <a:solidFill>
              <a:schemeClr val="accent2">
                <a:lumMod val="50000"/>
              </a:schemeClr>
            </a:solidFill>
          </a:ln>
        </p:spPr>
        <p:txBody>
          <a:bodyPr wrap="square" rtlCol="0">
            <a:spAutoFit/>
          </a:bodyPr>
          <a:lstStyle/>
          <a:p>
            <a:pPr algn="ctr">
              <a:buNone/>
            </a:pPr>
            <a:r>
              <a:rPr lang="es-ES" sz="1600" dirty="0" err="1">
                <a:solidFill>
                  <a:schemeClr val="accent2">
                    <a:lumMod val="75000"/>
                  </a:schemeClr>
                </a:solidFill>
              </a:rPr>
              <a:t>Scatter</a:t>
            </a:r>
            <a:r>
              <a:rPr lang="es-ES" sz="1600" dirty="0">
                <a:solidFill>
                  <a:schemeClr val="accent2">
                    <a:lumMod val="75000"/>
                  </a:schemeClr>
                </a:solidFill>
              </a:rPr>
              <a:t> </a:t>
            </a:r>
            <a:r>
              <a:rPr lang="es-ES" sz="1600" dirty="0" err="1">
                <a:solidFill>
                  <a:schemeClr val="accent2">
                    <a:lumMod val="75000"/>
                  </a:schemeClr>
                </a:solidFill>
              </a:rPr>
              <a:t>plot</a:t>
            </a:r>
            <a:r>
              <a:rPr lang="es-ES" sz="1600" dirty="0">
                <a:solidFill>
                  <a:schemeClr val="accent2">
                    <a:lumMod val="75000"/>
                  </a:schemeClr>
                </a:solidFill>
              </a:rPr>
              <a:t> </a:t>
            </a:r>
            <a:r>
              <a:rPr lang="es-ES" sz="1600" dirty="0" err="1">
                <a:solidFill>
                  <a:schemeClr val="accent2">
                    <a:lumMod val="75000"/>
                  </a:schemeClr>
                </a:solidFill>
              </a:rPr>
              <a:t>without</a:t>
            </a:r>
            <a:r>
              <a:rPr lang="es-ES" sz="1600" dirty="0">
                <a:solidFill>
                  <a:schemeClr val="accent2">
                    <a:lumMod val="75000"/>
                  </a:schemeClr>
                </a:solidFill>
              </a:rPr>
              <a:t> </a:t>
            </a:r>
            <a:r>
              <a:rPr lang="es-ES" sz="1600" dirty="0" err="1">
                <a:solidFill>
                  <a:schemeClr val="accent2">
                    <a:lumMod val="75000"/>
                  </a:schemeClr>
                </a:solidFill>
              </a:rPr>
              <a:t>correction</a:t>
            </a:r>
            <a:endParaRPr lang="en-GB" sz="1600" dirty="0">
              <a:solidFill>
                <a:schemeClr val="accent2">
                  <a:lumMod val="75000"/>
                </a:schemeClr>
              </a:solidFill>
            </a:endParaRPr>
          </a:p>
        </p:txBody>
      </p:sp>
      <p:sp>
        <p:nvSpPr>
          <p:cNvPr id="25" name="Title 1">
            <a:extLst>
              <a:ext uri="{FF2B5EF4-FFF2-40B4-BE49-F238E27FC236}">
                <a16:creationId xmlns:a16="http://schemas.microsoft.com/office/drawing/2014/main" id="{FB57F6B5-74F6-498F-8798-CE7A0CF2C5DC}"/>
              </a:ext>
            </a:extLst>
          </p:cNvPr>
          <p:cNvSpPr txBox="1">
            <a:spLocks noGrp="1"/>
          </p:cNvSpPr>
          <p:nvPr>
            <p:ph type="title"/>
          </p:nvPr>
        </p:nvSpPr>
        <p:spPr bwMode="auto">
          <a:xfrm>
            <a:off x="-3175" y="0"/>
            <a:ext cx="104743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700">
                <a:solidFill>
                  <a:schemeClr val="bg1"/>
                </a:solidFill>
                <a:latin typeface="+mj-lt"/>
                <a:ea typeface="+mj-ea"/>
                <a:cs typeface="+mj-cs"/>
              </a:defRPr>
            </a:lvl1pPr>
            <a:lvl2pPr algn="l" rtl="0" eaLnBrk="1" fontAlgn="base" hangingPunct="1">
              <a:spcBef>
                <a:spcPct val="0"/>
              </a:spcBef>
              <a:spcAft>
                <a:spcPct val="0"/>
              </a:spcAft>
              <a:defRPr sz="2800">
                <a:solidFill>
                  <a:schemeClr val="tx2"/>
                </a:solidFill>
                <a:latin typeface="Arial" pitchFamily="34" charset="0"/>
              </a:defRPr>
            </a:lvl2pPr>
            <a:lvl3pPr algn="l" rtl="0" eaLnBrk="1" fontAlgn="base" hangingPunct="1">
              <a:spcBef>
                <a:spcPct val="0"/>
              </a:spcBef>
              <a:spcAft>
                <a:spcPct val="0"/>
              </a:spcAft>
              <a:defRPr sz="2800">
                <a:solidFill>
                  <a:schemeClr val="tx2"/>
                </a:solidFill>
                <a:latin typeface="Arial" pitchFamily="34" charset="0"/>
              </a:defRPr>
            </a:lvl3pPr>
            <a:lvl4pPr algn="l" rtl="0" eaLnBrk="1" fontAlgn="base" hangingPunct="1">
              <a:spcBef>
                <a:spcPct val="0"/>
              </a:spcBef>
              <a:spcAft>
                <a:spcPct val="0"/>
              </a:spcAft>
              <a:defRPr sz="2800">
                <a:solidFill>
                  <a:schemeClr val="tx2"/>
                </a:solidFill>
                <a:latin typeface="Arial" pitchFamily="34" charset="0"/>
              </a:defRPr>
            </a:lvl4pPr>
            <a:lvl5pPr algn="l" rtl="0" eaLnBrk="1" fontAlgn="base" hangingPunct="1">
              <a:spcBef>
                <a:spcPct val="0"/>
              </a:spcBef>
              <a:spcAft>
                <a:spcPct val="0"/>
              </a:spcAft>
              <a:defRPr sz="2800">
                <a:solidFill>
                  <a:schemeClr val="tx2"/>
                </a:solidFill>
                <a:latin typeface="Arial" pitchFamily="34" charset="0"/>
              </a:defRPr>
            </a:lvl5pPr>
            <a:lvl6pPr marL="457200" algn="l" rtl="0" eaLnBrk="1" fontAlgn="base" hangingPunct="1">
              <a:spcBef>
                <a:spcPct val="0"/>
              </a:spcBef>
              <a:spcAft>
                <a:spcPct val="0"/>
              </a:spcAft>
              <a:defRPr sz="2800">
                <a:solidFill>
                  <a:schemeClr val="tx2"/>
                </a:solidFill>
                <a:latin typeface="Arial" pitchFamily="34" charset="0"/>
              </a:defRPr>
            </a:lvl6pPr>
            <a:lvl7pPr marL="914400" algn="l" rtl="0" eaLnBrk="1" fontAlgn="base" hangingPunct="1">
              <a:spcBef>
                <a:spcPct val="0"/>
              </a:spcBef>
              <a:spcAft>
                <a:spcPct val="0"/>
              </a:spcAft>
              <a:defRPr sz="2800">
                <a:solidFill>
                  <a:schemeClr val="tx2"/>
                </a:solidFill>
                <a:latin typeface="Arial" pitchFamily="34" charset="0"/>
              </a:defRPr>
            </a:lvl7pPr>
            <a:lvl8pPr marL="1371600" algn="l" rtl="0" eaLnBrk="1" fontAlgn="base" hangingPunct="1">
              <a:spcBef>
                <a:spcPct val="0"/>
              </a:spcBef>
              <a:spcAft>
                <a:spcPct val="0"/>
              </a:spcAft>
              <a:defRPr sz="2800">
                <a:solidFill>
                  <a:schemeClr val="tx2"/>
                </a:solidFill>
                <a:latin typeface="Arial" pitchFamily="34" charset="0"/>
              </a:defRPr>
            </a:lvl8pPr>
            <a:lvl9pPr marL="1828800" algn="l" rtl="0" eaLnBrk="1" fontAlgn="base" hangingPunct="1">
              <a:spcBef>
                <a:spcPct val="0"/>
              </a:spcBef>
              <a:spcAft>
                <a:spcPct val="0"/>
              </a:spcAft>
              <a:defRPr sz="2800">
                <a:solidFill>
                  <a:schemeClr val="tx2"/>
                </a:solidFill>
                <a:latin typeface="Arial" pitchFamily="34" charset="0"/>
              </a:defRPr>
            </a:lvl9pPr>
          </a:lstStyle>
          <a:p>
            <a:pPr marL="571500" indent="-571500">
              <a:lnSpc>
                <a:spcPct val="100000"/>
              </a:lnSpc>
              <a:buFont typeface="+mj-lt"/>
              <a:buAutoNum type="romanUcPeriod" startAt="3"/>
            </a:pPr>
            <a:r>
              <a:rPr lang="en-GB" b="1" kern="0" dirty="0"/>
              <a:t>FastIC performance: Time resolution with a PMT.</a:t>
            </a:r>
          </a:p>
        </p:txBody>
      </p:sp>
      <p:pic>
        <p:nvPicPr>
          <p:cNvPr id="26" name="Picture 7">
            <a:extLst>
              <a:ext uri="{FF2B5EF4-FFF2-40B4-BE49-F238E27FC236}">
                <a16:creationId xmlns:a16="http://schemas.microsoft.com/office/drawing/2014/main" id="{77900883-B96C-4E80-8284-975E93B48661}"/>
              </a:ext>
            </a:extLst>
          </p:cNvPr>
          <p:cNvPicPr>
            <a:picLocks noChangeAspect="1"/>
          </p:cNvPicPr>
          <p:nvPr/>
        </p:nvPicPr>
        <p:blipFill rotWithShape="1">
          <a:blip r:embed="rId8"/>
          <a:srcRect l="52547"/>
          <a:stretch/>
        </p:blipFill>
        <p:spPr>
          <a:xfrm>
            <a:off x="8743091" y="5928423"/>
            <a:ext cx="957616" cy="876246"/>
          </a:xfrm>
          <a:prstGeom prst="roundRect">
            <a:avLst>
              <a:gd name="adj" fmla="val 8594"/>
            </a:avLst>
          </a:prstGeom>
          <a:solidFill>
            <a:srgbClr val="FFFFFF">
              <a:shade val="85000"/>
            </a:srgbClr>
          </a:solidFill>
          <a:ln>
            <a:noFill/>
          </a:ln>
          <a:effectLst/>
        </p:spPr>
      </p:pic>
      <p:sp>
        <p:nvSpPr>
          <p:cNvPr id="6" name="Marcador de número de diapositiva 5">
            <a:extLst>
              <a:ext uri="{FF2B5EF4-FFF2-40B4-BE49-F238E27FC236}">
                <a16:creationId xmlns:a16="http://schemas.microsoft.com/office/drawing/2014/main" id="{50825297-0A8F-4F2A-A1AC-A56EDED1D4A9}"/>
              </a:ext>
            </a:extLst>
          </p:cNvPr>
          <p:cNvSpPr>
            <a:spLocks noGrp="1"/>
          </p:cNvSpPr>
          <p:nvPr>
            <p:ph type="sldNum" sz="quarter" idx="12"/>
          </p:nvPr>
        </p:nvSpPr>
        <p:spPr/>
        <p:txBody>
          <a:bodyPr/>
          <a:lstStyle/>
          <a:p>
            <a:pPr>
              <a:defRPr/>
            </a:pPr>
            <a:fld id="{1178DAF2-2C4D-4961-ABA0-D37600ACF1D7}" type="slidenum">
              <a:rPr lang="en-GB" smtClean="0"/>
              <a:pPr>
                <a:defRPr/>
              </a:pPr>
              <a:t>66</a:t>
            </a:fld>
            <a:endParaRPr lang="en-GB"/>
          </a:p>
        </p:txBody>
      </p:sp>
    </p:spTree>
    <p:extLst>
      <p:ext uri="{BB962C8B-B14F-4D97-AF65-F5344CB8AC3E}">
        <p14:creationId xmlns:p14="http://schemas.microsoft.com/office/powerpoint/2010/main" val="3268050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10435F-0DEC-A9B2-BDD5-8CE831903C91}"/>
              </a:ext>
            </a:extLst>
          </p:cNvPr>
          <p:cNvSpPr>
            <a:spLocks noGrp="1"/>
          </p:cNvSpPr>
          <p:nvPr>
            <p:ph type="title"/>
          </p:nvPr>
        </p:nvSpPr>
        <p:spPr/>
        <p:txBody>
          <a:bodyPr/>
          <a:lstStyle/>
          <a:p>
            <a:r>
              <a:rPr lang="es-ES" sz="3600" b="1" dirty="0" err="1"/>
              <a:t>Outline</a:t>
            </a:r>
            <a:endParaRPr lang="es-ES" b="1" dirty="0"/>
          </a:p>
        </p:txBody>
      </p:sp>
      <p:sp>
        <p:nvSpPr>
          <p:cNvPr id="3" name="Marcador de contenido 2">
            <a:extLst>
              <a:ext uri="{FF2B5EF4-FFF2-40B4-BE49-F238E27FC236}">
                <a16:creationId xmlns:a16="http://schemas.microsoft.com/office/drawing/2014/main" id="{BFA97B78-D1EC-A6FB-9851-C935EA042B18}"/>
              </a:ext>
            </a:extLst>
          </p:cNvPr>
          <p:cNvSpPr>
            <a:spLocks noGrp="1"/>
          </p:cNvSpPr>
          <p:nvPr>
            <p:ph idx="1"/>
          </p:nvPr>
        </p:nvSpPr>
        <p:spPr>
          <a:xfrm>
            <a:off x="1371602" y="2074126"/>
            <a:ext cx="9947882" cy="4348975"/>
          </a:xfrm>
        </p:spPr>
        <p:txBody>
          <a:bodyPr/>
          <a:lstStyle/>
          <a:p>
            <a:pPr marL="571500" indent="-571500">
              <a:spcAft>
                <a:spcPts val="900"/>
              </a:spcAft>
              <a:buFont typeface="+mj-lt"/>
              <a:buAutoNum type="romanUcPeriod"/>
            </a:pPr>
            <a:r>
              <a:rPr lang="en-GB" dirty="0"/>
              <a:t>Introduction</a:t>
            </a:r>
          </a:p>
          <a:p>
            <a:pPr marL="571500" indent="-571500">
              <a:spcAft>
                <a:spcPts val="900"/>
              </a:spcAft>
              <a:buFont typeface="+mj-lt"/>
              <a:buAutoNum type="romanUcPeriod"/>
            </a:pPr>
            <a:r>
              <a:rPr lang="en-GB" dirty="0" err="1"/>
              <a:t>FastIC</a:t>
            </a:r>
            <a:r>
              <a:rPr lang="en-GB" dirty="0"/>
              <a:t> (2020)</a:t>
            </a:r>
          </a:p>
          <a:p>
            <a:pPr marL="571500" indent="-571500">
              <a:spcAft>
                <a:spcPts val="900"/>
              </a:spcAft>
              <a:buFont typeface="+mj-lt"/>
              <a:buAutoNum type="romanUcPeriod"/>
            </a:pPr>
            <a:r>
              <a:rPr lang="en-GB" b="1" dirty="0" err="1"/>
              <a:t>FastIC</a:t>
            </a:r>
            <a:r>
              <a:rPr lang="en-GB" b="1" dirty="0"/>
              <a:t>+ (2023)</a:t>
            </a:r>
          </a:p>
          <a:p>
            <a:pPr marL="571500" indent="-571500">
              <a:spcAft>
                <a:spcPts val="900"/>
              </a:spcAft>
              <a:buFont typeface="+mj-lt"/>
              <a:buAutoNum type="romanUcPeriod"/>
            </a:pPr>
            <a:r>
              <a:rPr lang="en-GB" dirty="0"/>
              <a:t>Summary</a:t>
            </a:r>
          </a:p>
        </p:txBody>
      </p:sp>
      <p:sp>
        <p:nvSpPr>
          <p:cNvPr id="4" name="Marcador de fecha 3">
            <a:extLst>
              <a:ext uri="{FF2B5EF4-FFF2-40B4-BE49-F238E27FC236}">
                <a16:creationId xmlns:a16="http://schemas.microsoft.com/office/drawing/2014/main" id="{6058AE28-1C7B-7F40-42EA-D83E73770975}"/>
              </a:ext>
            </a:extLst>
          </p:cNvPr>
          <p:cNvSpPr>
            <a:spLocks noGrp="1"/>
          </p:cNvSpPr>
          <p:nvPr>
            <p:ph type="dt" sz="half" idx="10"/>
          </p:nvPr>
        </p:nvSpPr>
        <p:spPr/>
        <p:txBody>
          <a:bodyPr/>
          <a:lstStyle/>
          <a:p>
            <a:pPr>
              <a:defRPr/>
            </a:pPr>
            <a:fld id="{013653E9-EFCD-4DAC-A2B7-212D83FC0F33}" type="datetime3">
              <a:rPr lang="en-US" smtClean="0"/>
              <a:t>12 June 2023</a:t>
            </a:fld>
            <a:endParaRPr lang="en-US"/>
          </a:p>
        </p:txBody>
      </p:sp>
      <p:sp>
        <p:nvSpPr>
          <p:cNvPr id="5" name="Marcador de número de diapositiva 4">
            <a:extLst>
              <a:ext uri="{FF2B5EF4-FFF2-40B4-BE49-F238E27FC236}">
                <a16:creationId xmlns:a16="http://schemas.microsoft.com/office/drawing/2014/main" id="{783754CB-47B8-D7F9-C7E3-E769B37A240E}"/>
              </a:ext>
            </a:extLst>
          </p:cNvPr>
          <p:cNvSpPr>
            <a:spLocks noGrp="1"/>
          </p:cNvSpPr>
          <p:nvPr>
            <p:ph type="sldNum" sz="quarter" idx="12"/>
          </p:nvPr>
        </p:nvSpPr>
        <p:spPr/>
        <p:txBody>
          <a:bodyPr/>
          <a:lstStyle/>
          <a:p>
            <a:pPr>
              <a:defRPr/>
            </a:pPr>
            <a:fld id="{1178DAF2-2C4D-4961-ABA0-D37600ACF1D7}" type="slidenum">
              <a:rPr lang="en-GB" smtClean="0"/>
              <a:pPr>
                <a:defRPr/>
              </a:pPr>
              <a:t>7</a:t>
            </a:fld>
            <a:endParaRPr lang="en-GB"/>
          </a:p>
        </p:txBody>
      </p:sp>
      <p:pic>
        <p:nvPicPr>
          <p:cNvPr id="6" name="Picture 7">
            <a:extLst>
              <a:ext uri="{FF2B5EF4-FFF2-40B4-BE49-F238E27FC236}">
                <a16:creationId xmlns:a16="http://schemas.microsoft.com/office/drawing/2014/main" id="{58B12044-80C8-D78E-378B-A9491F0109EE}"/>
              </a:ext>
            </a:extLst>
          </p:cNvPr>
          <p:cNvPicPr>
            <a:picLocks noChangeAspect="1"/>
          </p:cNvPicPr>
          <p:nvPr/>
        </p:nvPicPr>
        <p:blipFill rotWithShape="1">
          <a:blip r:embed="rId3"/>
          <a:srcRect l="52547"/>
          <a:stretch/>
        </p:blipFill>
        <p:spPr>
          <a:xfrm>
            <a:off x="8922936" y="6194962"/>
            <a:ext cx="702934" cy="643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9946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a:t>
            </a:r>
            <a:r>
              <a:rPr lang="es-ES" sz="3600" b="1" dirty="0" err="1"/>
              <a:t>integration</a:t>
            </a:r>
            <a:r>
              <a:rPr lang="es-ES" sz="3600" b="1" dirty="0"/>
              <a:t> </a:t>
            </a:r>
            <a:r>
              <a:rPr lang="es-ES" sz="3600" b="1" dirty="0" err="1"/>
              <a:t>of</a:t>
            </a:r>
            <a:r>
              <a:rPr lang="es-ES" sz="3600" b="1" dirty="0"/>
              <a:t> 25 </a:t>
            </a:r>
            <a:r>
              <a:rPr lang="es-ES" sz="3600" b="1" dirty="0" err="1"/>
              <a:t>ps</a:t>
            </a:r>
            <a:r>
              <a:rPr lang="es-ES" sz="3600" b="1" dirty="0"/>
              <a:t> </a:t>
            </a:r>
            <a:r>
              <a:rPr lang="es-ES" sz="3600" b="1" dirty="0" err="1"/>
              <a:t>bin</a:t>
            </a:r>
            <a:r>
              <a:rPr lang="es-ES" sz="3600" b="1" dirty="0"/>
              <a:t> TDC </a:t>
            </a:r>
            <a:r>
              <a:rPr lang="es-ES" sz="3600" b="1" dirty="0" err="1"/>
              <a:t>on</a:t>
            </a:r>
            <a:r>
              <a:rPr lang="es-ES" sz="3600" b="1" dirty="0"/>
              <a:t> </a:t>
            </a:r>
            <a:r>
              <a:rPr lang="es-ES" sz="3600" b="1" dirty="0" err="1"/>
              <a:t>FastIC</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0" y="1088990"/>
            <a:ext cx="7016369" cy="5379543"/>
          </a:xfrm>
        </p:spPr>
        <p:txBody>
          <a:bodyPr>
            <a:normAutofit/>
          </a:bodyPr>
          <a:lstStyle/>
          <a:p>
            <a:r>
              <a:rPr lang="en-US" sz="2400" dirty="0"/>
              <a:t>Specifications:</a:t>
            </a:r>
          </a:p>
          <a:p>
            <a:pPr lvl="1"/>
            <a:r>
              <a:rPr lang="en-GB" sz="1800" dirty="0"/>
              <a:t>System-on-Chip.</a:t>
            </a:r>
          </a:p>
          <a:p>
            <a:pPr lvl="1"/>
            <a:r>
              <a:rPr lang="en-GB" sz="1800" dirty="0"/>
              <a:t>Per channel TDC.</a:t>
            </a:r>
          </a:p>
          <a:p>
            <a:pPr lvl="1"/>
            <a:r>
              <a:rPr lang="en-GB" sz="1800" dirty="0" err="1"/>
              <a:t>ToA</a:t>
            </a:r>
            <a:r>
              <a:rPr lang="en-GB" sz="1800" dirty="0"/>
              <a:t>: 25 </a:t>
            </a:r>
            <a:r>
              <a:rPr lang="en-GB" sz="1800" dirty="0" err="1"/>
              <a:t>ps</a:t>
            </a:r>
            <a:r>
              <a:rPr lang="en-GB" sz="1800" dirty="0"/>
              <a:t> time bin.</a:t>
            </a:r>
          </a:p>
          <a:p>
            <a:pPr lvl="1"/>
            <a:r>
              <a:rPr lang="en-GB" sz="1800" dirty="0" err="1"/>
              <a:t>ToT</a:t>
            </a:r>
            <a:r>
              <a:rPr lang="en-GB" sz="1800" dirty="0"/>
              <a:t>: &lt;500 </a:t>
            </a:r>
            <a:r>
              <a:rPr lang="en-GB" sz="1800" dirty="0" err="1"/>
              <a:t>ps</a:t>
            </a:r>
            <a:r>
              <a:rPr lang="en-GB" sz="1800" dirty="0"/>
              <a:t> time bin.</a:t>
            </a:r>
          </a:p>
          <a:p>
            <a:pPr lvl="1"/>
            <a:r>
              <a:rPr lang="en-GB" sz="1800" dirty="0"/>
              <a:t>Backwards compatibility with </a:t>
            </a:r>
            <a:r>
              <a:rPr lang="en-GB" sz="1800" dirty="0" err="1"/>
              <a:t>FastIC</a:t>
            </a:r>
            <a:r>
              <a:rPr lang="en-GB" sz="1800" dirty="0"/>
              <a:t> (if possible).</a:t>
            </a:r>
          </a:p>
          <a:p>
            <a:pPr lvl="1"/>
            <a:r>
              <a:rPr lang="en-GB" sz="1800" dirty="0"/>
              <a:t>Must work in all the Front-End readout configurations:</a:t>
            </a:r>
          </a:p>
          <a:p>
            <a:pPr lvl="2"/>
            <a:r>
              <a:rPr lang="en-GB" sz="1600" dirty="0"/>
              <a:t>High Energy Resolution mode: Time (</a:t>
            </a:r>
            <a:r>
              <a:rPr lang="en-GB" sz="1600" dirty="0" err="1"/>
              <a:t>ToA</a:t>
            </a:r>
            <a:r>
              <a:rPr lang="en-GB" sz="1600" dirty="0"/>
              <a:t>) + Energy (</a:t>
            </a:r>
            <a:r>
              <a:rPr lang="en-GB" sz="1600" dirty="0" err="1"/>
              <a:t>ToT</a:t>
            </a:r>
            <a:r>
              <a:rPr lang="en-GB" sz="1600" dirty="0"/>
              <a:t>)</a:t>
            </a:r>
          </a:p>
          <a:p>
            <a:pPr lvl="2"/>
            <a:r>
              <a:rPr lang="en-GB" sz="1600" dirty="0"/>
              <a:t>High Speed mode: Time (</a:t>
            </a:r>
            <a:r>
              <a:rPr lang="en-GB" sz="1600" dirty="0" err="1"/>
              <a:t>ToA+ToT</a:t>
            </a:r>
            <a:r>
              <a:rPr lang="en-GB" sz="1600" dirty="0"/>
              <a:t>)</a:t>
            </a:r>
          </a:p>
          <a:p>
            <a:pPr lvl="2"/>
            <a:r>
              <a:rPr lang="en-GB" sz="1600" dirty="0"/>
              <a:t>Hybrid mode: Time (</a:t>
            </a:r>
            <a:r>
              <a:rPr lang="en-GB" sz="1600" dirty="0" err="1"/>
              <a:t>ToA+NL-ToT</a:t>
            </a:r>
            <a:r>
              <a:rPr lang="en-GB" sz="1600" dirty="0"/>
              <a:t>) + Energy (</a:t>
            </a:r>
            <a:r>
              <a:rPr lang="en-GB" sz="1600" dirty="0" err="1"/>
              <a:t>ToT</a:t>
            </a:r>
            <a:r>
              <a:rPr lang="en-GB" sz="1600" dirty="0"/>
              <a:t>)</a:t>
            </a:r>
          </a:p>
          <a:p>
            <a:pPr lvl="2"/>
            <a:r>
              <a:rPr lang="en-GB" sz="1600" dirty="0"/>
              <a:t>Single pulses: Time (</a:t>
            </a:r>
            <a:r>
              <a:rPr lang="en-GB" sz="1600" dirty="0" err="1"/>
              <a:t>ToA</a:t>
            </a:r>
            <a:r>
              <a:rPr lang="en-GB" sz="1600" dirty="0"/>
              <a:t>) / Energy (</a:t>
            </a:r>
            <a:r>
              <a:rPr lang="en-GB" sz="1600" dirty="0" err="1"/>
              <a:t>ToT</a:t>
            </a:r>
            <a:r>
              <a:rPr lang="en-GB" sz="1600" dirty="0"/>
              <a:t>)</a:t>
            </a:r>
          </a:p>
          <a:p>
            <a:pPr lvl="1"/>
            <a:r>
              <a:rPr lang="en-GB" sz="1800" dirty="0"/>
              <a:t>Lowest power consumption overhead possible (&lt;5 </a:t>
            </a:r>
            <a:r>
              <a:rPr lang="en-GB" sz="1800" dirty="0" err="1"/>
              <a:t>mW</a:t>
            </a:r>
            <a:r>
              <a:rPr lang="en-GB" sz="1800" dirty="0"/>
              <a:t>/</a:t>
            </a:r>
            <a:r>
              <a:rPr lang="en-GB" sz="1800" dirty="0" err="1"/>
              <a:t>ch</a:t>
            </a:r>
            <a:r>
              <a:rPr lang="en-GB" sz="1800" dirty="0"/>
              <a:t>).</a:t>
            </a:r>
          </a:p>
          <a:p>
            <a:pPr lvl="1"/>
            <a:r>
              <a:rPr lang="en-GB" sz="1800" dirty="0"/>
              <a:t>Scalable &amp; reusable design for future developments.</a:t>
            </a:r>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8</a:t>
            </a:fld>
            <a:endParaRPr lang="en-GB" dirty="0"/>
          </a:p>
        </p:txBody>
      </p:sp>
      <p:pic>
        <p:nvPicPr>
          <p:cNvPr id="15" name="Imatge 15">
            <a:extLst>
              <a:ext uri="{FF2B5EF4-FFF2-40B4-BE49-F238E27FC236}">
                <a16:creationId xmlns:a16="http://schemas.microsoft.com/office/drawing/2014/main" id="{F1EF0073-4B1D-7727-57C0-EC81B7C70E52}"/>
              </a:ext>
            </a:extLst>
          </p:cNvPr>
          <p:cNvPicPr>
            <a:picLocks noChangeAspect="1"/>
          </p:cNvPicPr>
          <p:nvPr/>
        </p:nvPicPr>
        <p:blipFill>
          <a:blip r:embed="rId4"/>
          <a:stretch>
            <a:fillRect/>
          </a:stretch>
        </p:blipFill>
        <p:spPr>
          <a:xfrm>
            <a:off x="7493620" y="1313381"/>
            <a:ext cx="4128035" cy="4231237"/>
          </a:xfrm>
          <a:prstGeom prst="rect">
            <a:avLst/>
          </a:prstGeom>
        </p:spPr>
      </p:pic>
    </p:spTree>
    <p:extLst>
      <p:ext uri="{BB962C8B-B14F-4D97-AF65-F5344CB8AC3E}">
        <p14:creationId xmlns:p14="http://schemas.microsoft.com/office/powerpoint/2010/main" val="176668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0668-5C6C-4D9F-A645-8464A1C9569B}"/>
              </a:ext>
            </a:extLst>
          </p:cNvPr>
          <p:cNvSpPr>
            <a:spLocks noGrp="1"/>
          </p:cNvSpPr>
          <p:nvPr>
            <p:ph type="title"/>
          </p:nvPr>
        </p:nvSpPr>
        <p:spPr>
          <a:xfrm>
            <a:off x="-2584" y="-59"/>
            <a:ext cx="11343374" cy="862956"/>
          </a:xfrm>
        </p:spPr>
        <p:txBody>
          <a:bodyPr/>
          <a:lstStyle/>
          <a:p>
            <a:r>
              <a:rPr lang="es-ES" sz="3600" b="1" dirty="0"/>
              <a:t>III. </a:t>
            </a:r>
            <a:r>
              <a:rPr lang="es-ES" sz="3600" b="1" dirty="0" err="1"/>
              <a:t>FastIC</a:t>
            </a:r>
            <a:r>
              <a:rPr lang="es-ES" sz="3600" b="1" dirty="0"/>
              <a:t>+: </a:t>
            </a:r>
            <a:r>
              <a:rPr lang="es-ES" sz="3600" b="1" dirty="0" err="1"/>
              <a:t>integration</a:t>
            </a:r>
            <a:r>
              <a:rPr lang="es-ES" sz="3600" b="1" dirty="0"/>
              <a:t> </a:t>
            </a:r>
            <a:r>
              <a:rPr lang="es-ES" sz="3600" b="1" dirty="0" err="1"/>
              <a:t>of</a:t>
            </a:r>
            <a:r>
              <a:rPr lang="es-ES" sz="3600" b="1" dirty="0"/>
              <a:t> 25 </a:t>
            </a:r>
            <a:r>
              <a:rPr lang="es-ES" sz="3600" b="1" dirty="0" err="1"/>
              <a:t>ps</a:t>
            </a:r>
            <a:r>
              <a:rPr lang="es-ES" sz="3600" b="1" dirty="0"/>
              <a:t> </a:t>
            </a:r>
            <a:r>
              <a:rPr lang="es-ES" sz="3600" b="1" dirty="0" err="1"/>
              <a:t>bin</a:t>
            </a:r>
            <a:r>
              <a:rPr lang="es-ES" sz="3600" b="1" dirty="0"/>
              <a:t> TDC </a:t>
            </a:r>
            <a:r>
              <a:rPr lang="es-ES" sz="3600" b="1" dirty="0" err="1"/>
              <a:t>on</a:t>
            </a:r>
            <a:r>
              <a:rPr lang="es-ES" sz="3600" b="1" dirty="0"/>
              <a:t> </a:t>
            </a:r>
            <a:r>
              <a:rPr lang="es-ES" sz="3600" b="1" dirty="0" err="1"/>
              <a:t>FastIC</a:t>
            </a:r>
            <a:endParaRPr lang="en-US" sz="3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44E9D45-1850-D746-91DD-322C31AFB3E0}"/>
              </a:ext>
            </a:extLst>
          </p:cNvPr>
          <p:cNvSpPr>
            <a:spLocks noGrp="1"/>
          </p:cNvSpPr>
          <p:nvPr>
            <p:ph idx="1"/>
          </p:nvPr>
        </p:nvSpPr>
        <p:spPr>
          <a:xfrm>
            <a:off x="477251" y="1088990"/>
            <a:ext cx="6826798" cy="5289508"/>
          </a:xfrm>
        </p:spPr>
        <p:txBody>
          <a:bodyPr>
            <a:normAutofit/>
          </a:bodyPr>
          <a:lstStyle/>
          <a:p>
            <a:r>
              <a:rPr lang="en-US" sz="2400" dirty="0"/>
              <a:t>Features:</a:t>
            </a:r>
          </a:p>
          <a:p>
            <a:pPr lvl="1"/>
            <a:r>
              <a:rPr lang="en-US" sz="1800" dirty="0"/>
              <a:t>8+1 channels:</a:t>
            </a:r>
          </a:p>
          <a:p>
            <a:pPr lvl="2"/>
            <a:r>
              <a:rPr lang="en-US" sz="1400" dirty="0"/>
              <a:t>8 for channels’ </a:t>
            </a:r>
            <a:r>
              <a:rPr lang="en-US" sz="1400" dirty="0" err="1"/>
              <a:t>Time+Energy</a:t>
            </a:r>
            <a:endParaRPr lang="en-US" sz="1400" dirty="0"/>
          </a:p>
          <a:p>
            <a:pPr lvl="2"/>
            <a:r>
              <a:rPr lang="en-US" sz="1400" dirty="0"/>
              <a:t>1 for Trigger timestamp capture</a:t>
            </a:r>
          </a:p>
          <a:p>
            <a:pPr lvl="1"/>
            <a:r>
              <a:rPr lang="en-US" sz="1800" dirty="0"/>
              <a:t>TDC architecture: PLL-based flash TDC</a:t>
            </a:r>
          </a:p>
          <a:p>
            <a:pPr lvl="2"/>
            <a:r>
              <a:rPr lang="en-US" sz="1400" dirty="0"/>
              <a:t>VCO frequency: 1.28 GHz</a:t>
            </a:r>
          </a:p>
          <a:p>
            <a:pPr lvl="2"/>
            <a:r>
              <a:rPr lang="en-US" sz="1400" dirty="0"/>
              <a:t>#VCO taps: 16</a:t>
            </a:r>
          </a:p>
          <a:p>
            <a:pPr lvl="2"/>
            <a:r>
              <a:rPr lang="en-US" sz="1400" dirty="0"/>
              <a:t>3 counter levels: Ultra-Fast (25ps), Fast (780ps) &amp; Coarse (25ns)</a:t>
            </a:r>
          </a:p>
          <a:p>
            <a:pPr lvl="1"/>
            <a:r>
              <a:rPr lang="en-GB" sz="1800" dirty="0"/>
              <a:t>Conversion rate: 40 MHz (peak)</a:t>
            </a:r>
          </a:p>
          <a:p>
            <a:pPr lvl="1"/>
            <a:r>
              <a:rPr lang="en-GB" sz="1800" dirty="0"/>
              <a:t>Pulse filtering to reduce bandwidth:</a:t>
            </a:r>
          </a:p>
          <a:p>
            <a:pPr lvl="2"/>
            <a:r>
              <a:rPr lang="en-GB" sz="1400" dirty="0"/>
              <a:t>Pulse Width</a:t>
            </a:r>
          </a:p>
          <a:p>
            <a:pPr lvl="2"/>
            <a:r>
              <a:rPr lang="en-GB" sz="1400" dirty="0"/>
              <a:t>Trigger validation</a:t>
            </a:r>
          </a:p>
          <a:p>
            <a:pPr lvl="1"/>
            <a:r>
              <a:rPr lang="en-GB" sz="1800" dirty="0"/>
              <a:t>Digitized data is sent via an SLVS link @ 1.28 Gbps.</a:t>
            </a:r>
          </a:p>
          <a:p>
            <a:pPr lvl="2"/>
            <a:r>
              <a:rPr lang="en-GB" sz="1400" dirty="0"/>
              <a:t>Max sustained rate: ~3 MHz / channel</a:t>
            </a:r>
          </a:p>
          <a:p>
            <a:pPr lvl="1"/>
            <a:r>
              <a:rPr lang="en-US" sz="1800" dirty="0"/>
              <a:t>ASIC Size: ~2.9 x 2.9 mm</a:t>
            </a:r>
            <a:r>
              <a:rPr lang="en-US" sz="1800" baseline="30000" dirty="0"/>
              <a:t>2</a:t>
            </a:r>
          </a:p>
          <a:p>
            <a:pPr lvl="1"/>
            <a:r>
              <a:rPr lang="en-US" sz="1800" dirty="0"/>
              <a:t>Power consumption: 3~4 </a:t>
            </a:r>
            <a:r>
              <a:rPr lang="en-US" sz="1800" dirty="0" err="1"/>
              <a:t>mW</a:t>
            </a:r>
            <a:r>
              <a:rPr lang="en-US" sz="1800" dirty="0"/>
              <a:t>/channel</a:t>
            </a:r>
          </a:p>
          <a:p>
            <a:pPr lvl="1"/>
            <a:endParaRPr lang="en-US" sz="1800" dirty="0"/>
          </a:p>
        </p:txBody>
      </p:sp>
      <p:pic>
        <p:nvPicPr>
          <p:cNvPr id="9" name="Picture 7">
            <a:extLst>
              <a:ext uri="{FF2B5EF4-FFF2-40B4-BE49-F238E27FC236}">
                <a16:creationId xmlns:a16="http://schemas.microsoft.com/office/drawing/2014/main" id="{6CB782EB-94E9-48AC-8E92-84FAEA668559}"/>
              </a:ext>
            </a:extLst>
          </p:cNvPr>
          <p:cNvPicPr>
            <a:picLocks noChangeAspect="1"/>
          </p:cNvPicPr>
          <p:nvPr/>
        </p:nvPicPr>
        <p:blipFill rotWithShape="1">
          <a:blip r:embed="rId3"/>
          <a:srcRect l="52547"/>
          <a:stretch/>
        </p:blipFill>
        <p:spPr>
          <a:xfrm>
            <a:off x="11234384" y="5411386"/>
            <a:ext cx="957616" cy="876246"/>
          </a:xfrm>
          <a:prstGeom prst="roundRect">
            <a:avLst>
              <a:gd name="adj" fmla="val 8594"/>
            </a:avLst>
          </a:prstGeom>
          <a:solidFill>
            <a:srgbClr val="FFFFFF">
              <a:shade val="85000"/>
            </a:srgbClr>
          </a:solidFill>
          <a:ln>
            <a:noFill/>
          </a:ln>
          <a:effectLst/>
        </p:spPr>
      </p:pic>
      <p:sp>
        <p:nvSpPr>
          <p:cNvPr id="11" name="Marcador de número de diapositiva 3">
            <a:extLst>
              <a:ext uri="{FF2B5EF4-FFF2-40B4-BE49-F238E27FC236}">
                <a16:creationId xmlns:a16="http://schemas.microsoft.com/office/drawing/2014/main" id="{996F0E97-503A-3ACC-D9A4-79968F957D65}"/>
              </a:ext>
            </a:extLst>
          </p:cNvPr>
          <p:cNvSpPr>
            <a:spLocks noGrp="1"/>
          </p:cNvSpPr>
          <p:nvPr>
            <p:ph type="sldNum" sz="quarter" idx="12"/>
          </p:nvPr>
        </p:nvSpPr>
        <p:spPr>
          <a:xfrm>
            <a:off x="10896533" y="1"/>
            <a:ext cx="1248139" cy="320849"/>
          </a:xfrm>
        </p:spPr>
        <p:txBody>
          <a:bodyPr/>
          <a:lstStyle/>
          <a:p>
            <a:pPr>
              <a:defRPr/>
            </a:pPr>
            <a:fld id="{1178DAF2-2C4D-4961-ABA0-D37600ACF1D7}" type="slidenum">
              <a:rPr lang="en-GB" smtClean="0"/>
              <a:pPr>
                <a:defRPr/>
              </a:pPr>
              <a:t>9</a:t>
            </a:fld>
            <a:endParaRPr lang="en-GB" dirty="0"/>
          </a:p>
        </p:txBody>
      </p:sp>
      <p:pic>
        <p:nvPicPr>
          <p:cNvPr id="15" name="Imatge 15">
            <a:extLst>
              <a:ext uri="{FF2B5EF4-FFF2-40B4-BE49-F238E27FC236}">
                <a16:creationId xmlns:a16="http://schemas.microsoft.com/office/drawing/2014/main" id="{F1EF0073-4B1D-7727-57C0-EC81B7C70E52}"/>
              </a:ext>
            </a:extLst>
          </p:cNvPr>
          <p:cNvPicPr>
            <a:picLocks noChangeAspect="1"/>
          </p:cNvPicPr>
          <p:nvPr/>
        </p:nvPicPr>
        <p:blipFill>
          <a:blip r:embed="rId4"/>
          <a:stretch>
            <a:fillRect/>
          </a:stretch>
        </p:blipFill>
        <p:spPr>
          <a:xfrm>
            <a:off x="7493620" y="1313381"/>
            <a:ext cx="4128035" cy="4231237"/>
          </a:xfrm>
          <a:prstGeom prst="rect">
            <a:avLst/>
          </a:prstGeom>
        </p:spPr>
      </p:pic>
    </p:spTree>
    <p:extLst>
      <p:ext uri="{BB962C8B-B14F-4D97-AF65-F5344CB8AC3E}">
        <p14:creationId xmlns:p14="http://schemas.microsoft.com/office/powerpoint/2010/main" val="244050470"/>
      </p:ext>
    </p:extLst>
  </p:cSld>
  <p:clrMapOvr>
    <a:masterClrMapping/>
  </p:clrMapOvr>
</p:sld>
</file>

<file path=ppt/theme/theme1.xml><?xml version="1.0" encoding="utf-8"?>
<a:theme xmlns:a="http://schemas.openxmlformats.org/drawingml/2006/main" name="FlexToF_Evolution">
  <a:themeElements>
    <a:clrScheme name="Personalizado 1">
      <a:dk1>
        <a:srgbClr val="000000"/>
      </a:dk1>
      <a:lt1>
        <a:srgbClr val="FFFFFF"/>
      </a:lt1>
      <a:dk2>
        <a:srgbClr val="000000"/>
      </a:dk2>
      <a:lt2>
        <a:srgbClr val="808080"/>
      </a:lt2>
      <a:accent1>
        <a:srgbClr val="009972"/>
      </a:accent1>
      <a:accent2>
        <a:srgbClr val="005DC8"/>
      </a:accent2>
      <a:accent3>
        <a:srgbClr val="FFFFFF"/>
      </a:accent3>
      <a:accent4>
        <a:srgbClr val="000000"/>
      </a:accent4>
      <a:accent5>
        <a:srgbClr val="AAE2CA"/>
      </a:accent5>
      <a:accent6>
        <a:srgbClr val="439DFF"/>
      </a:accent6>
      <a:hlink>
        <a:srgbClr val="CCCCFF"/>
      </a:hlink>
      <a:folHlink>
        <a:srgbClr val="B2B2B2"/>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GB" sz="2400" b="0"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GB" sz="2400" b="0"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FlexToF_Evolution</Template>
  <TotalTime>0</TotalTime>
  <Words>8017</Words>
  <Application>Microsoft Office PowerPoint</Application>
  <PresentationFormat>Widescreen</PresentationFormat>
  <Paragraphs>1710</Paragraphs>
  <Slides>66</Slides>
  <Notes>59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81" baseType="lpstr">
      <vt:lpstr>Arial</vt:lpstr>
      <vt:lpstr>Calibri</vt:lpstr>
      <vt:lpstr>Cambria Math</vt:lpstr>
      <vt:lpstr>Comic Sans MS</vt:lpstr>
      <vt:lpstr>Courier New</vt:lpstr>
      <vt:lpstr>HelveticaNeue Regular</vt:lpstr>
      <vt:lpstr>Maiandra GD</vt:lpstr>
      <vt:lpstr>NimbusRomNo9L-Regu</vt:lpstr>
      <vt:lpstr>Tahoma</vt:lpstr>
      <vt:lpstr>Times New Roman</vt:lpstr>
      <vt:lpstr>Verdana</vt:lpstr>
      <vt:lpstr>Wingdings</vt:lpstr>
      <vt:lpstr>FlexToF_Evolution</vt:lpstr>
      <vt:lpstr>Acrobat Document</vt:lpstr>
      <vt:lpstr>Visio.Drawing.15</vt:lpstr>
      <vt:lpstr>PowerPoint Presentation</vt:lpstr>
      <vt:lpstr>Outline</vt:lpstr>
      <vt:lpstr>I. Introduction</vt:lpstr>
      <vt:lpstr>Outline</vt:lpstr>
      <vt:lpstr>II. FastIC architecture</vt:lpstr>
      <vt:lpstr>PowerPoint Presentation</vt:lpstr>
      <vt:lpstr>Outline</vt:lpstr>
      <vt:lpstr>III. FastIC+: integration of 25 ps bin TDC on FastIC</vt:lpstr>
      <vt:lpstr>III. FastIC+: integration of 25 ps bin TDC on FastIC</vt:lpstr>
      <vt:lpstr>III. FastIC+ TDC Block Diagram</vt:lpstr>
      <vt:lpstr>III. FastIC+ TDC Block Diagram</vt:lpstr>
      <vt:lpstr>III. FastIC+ TDC: PLL design – Block Diagram</vt:lpstr>
      <vt:lpstr>III. FastIC+ TDC: PLL design – Block Diagram</vt:lpstr>
      <vt:lpstr>III. FastIC+ TDC: PLL design – Block Diagram</vt:lpstr>
      <vt:lpstr>III. FastIC+ TDC: PLL design – Block Diagram</vt:lpstr>
      <vt:lpstr>III. FastIC+ TDC: PLL design – Block Diagram</vt:lpstr>
      <vt:lpstr>III. FastIC+ TDC: PLL design – Simulation Results</vt:lpstr>
      <vt:lpstr>III. FastIC+ TDC Block Diagram</vt:lpstr>
      <vt:lpstr>III. FastIC+ TDC: FERO design – Block Diagram</vt:lpstr>
      <vt:lpstr>III. FastIC+ TDC Block Diagram</vt:lpstr>
      <vt:lpstr>III. FastIC+ TDC Block Diagram</vt:lpstr>
      <vt:lpstr>III. FastIC+ TDC: BERO design – Block Diagram</vt:lpstr>
      <vt:lpstr>III. FastIC+ TDC: BERO design – Block Diagram</vt:lpstr>
      <vt:lpstr>III. FastIC+ TDC: BERO design – Block Diagram</vt:lpstr>
      <vt:lpstr>III. FastIC+ TDC: BERO design – Block Diagram</vt:lpstr>
      <vt:lpstr>III. FastIC+ TDC: BERO design – Block Diagram</vt:lpstr>
      <vt:lpstr>III. FastIC+ TDC: BERO design – Block Diagram</vt:lpstr>
      <vt:lpstr>III. FastIC+ TDC Block Diagram</vt:lpstr>
      <vt:lpstr>III. FastIC+ TDC Block Diagram</vt:lpstr>
      <vt:lpstr>III. FastIC+ TDC Block Diagram</vt:lpstr>
      <vt:lpstr>III. FastIC+ TDC Block Diagram</vt:lpstr>
      <vt:lpstr>III. FastIC+ TDC Single Shot Precision (preliminary)</vt:lpstr>
      <vt:lpstr>III. FastIC+ TDC Power Consumption (preliminary)</vt:lpstr>
      <vt:lpstr>Outline</vt:lpstr>
      <vt:lpstr>IV. Summary</vt:lpstr>
      <vt:lpstr>PowerPoint Presentation</vt:lpstr>
      <vt:lpstr>PowerPoint Presentation</vt:lpstr>
      <vt:lpstr>PowerPoint Presentation</vt:lpstr>
      <vt:lpstr>PowerPoint Presentation</vt:lpstr>
      <vt:lpstr>PowerPoint Presentation</vt:lpstr>
      <vt:lpstr>III. FastIC+ TDC: PLL Phase noise vs. Offset Freq.</vt:lpstr>
      <vt:lpstr>III. FastIC+ TDC: PLL design – PLL Linear Model</vt:lpstr>
      <vt:lpstr>III. FastIC+ TDC: PLL design – Block Diagram</vt:lpstr>
      <vt:lpstr>III. FastIC+ TDC: FERO Control Asyncrhonous FSM</vt:lpstr>
      <vt:lpstr>III. FastIC+ TDC: FERO design – Block Diagram</vt:lpstr>
      <vt:lpstr>III. FastIC+ TDC: BERO design – Block Diagram</vt:lpstr>
      <vt:lpstr>III. FastIC+ TDC Frame Types</vt:lpstr>
      <vt:lpstr>V. FastIC Roadmap: FastRICH (2024)</vt:lpstr>
      <vt:lpstr>V. FastIC Roadmap: FastIC32 (2025)</vt:lpstr>
      <vt:lpstr>V. FastIC Roadmap: FastICPix (2027)</vt:lpstr>
      <vt:lpstr>V. FastRICH (2024)</vt:lpstr>
      <vt:lpstr>V. FastIC32: a hybrid photosensor</vt:lpstr>
      <vt:lpstr>V. FastIC32: PETVision</vt:lpstr>
      <vt:lpstr>V. FastIC32: Effect of interconnects (inductance)</vt:lpstr>
      <vt:lpstr>VI. How to improve the contribution of the electronics to the final timing? </vt:lpstr>
      <vt:lpstr>VI. Segmentation</vt:lpstr>
      <vt:lpstr>VI. FastICPix</vt:lpstr>
      <vt:lpstr>II. FastIC evaluation system</vt:lpstr>
      <vt:lpstr>PowerPoint Presentation</vt:lpstr>
      <vt:lpstr>PowerPoint Presentation</vt:lpstr>
      <vt:lpstr>II. FastIC performance: CTR with scintillation light.</vt:lpstr>
      <vt:lpstr>II. FastIC performance: CTR with scintillation light.</vt:lpstr>
      <vt:lpstr>FastIC performance: SPTR measurements with SiPM and red light</vt:lpstr>
      <vt:lpstr>FastIC performance: CTR with scintillation light.</vt:lpstr>
      <vt:lpstr>PowerPoint Presentation</vt:lpstr>
      <vt:lpstr>FastIC performance: Time resolution with a PMT.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Gascon</dc:creator>
  <cp:lastModifiedBy>Joan Mauricio Ferre</cp:lastModifiedBy>
  <cp:revision>647</cp:revision>
  <cp:lastPrinted>2019-08-31T10:46:01Z</cp:lastPrinted>
  <dcterms:created xsi:type="dcterms:W3CDTF">2014-07-02T14:16:18Z</dcterms:created>
  <dcterms:modified xsi:type="dcterms:W3CDTF">2023-06-12T20:26:21Z</dcterms:modified>
</cp:coreProperties>
</file>