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  <p:sldMasterId id="2147484029" r:id="rId2"/>
    <p:sldMasterId id="2147484041" r:id="rId3"/>
    <p:sldMasterId id="2147484080" r:id="rId4"/>
  </p:sldMasterIdLst>
  <p:notesMasterIdLst>
    <p:notesMasterId r:id="rId70"/>
  </p:notesMasterIdLst>
  <p:handoutMasterIdLst>
    <p:handoutMasterId r:id="rId71"/>
  </p:handoutMasterIdLst>
  <p:sldIdLst>
    <p:sldId id="330" r:id="rId5"/>
    <p:sldId id="1028" r:id="rId6"/>
    <p:sldId id="1030" r:id="rId7"/>
    <p:sldId id="1054" r:id="rId8"/>
    <p:sldId id="1017" r:id="rId9"/>
    <p:sldId id="1033" r:id="rId10"/>
    <p:sldId id="1015" r:id="rId11"/>
    <p:sldId id="1058" r:id="rId12"/>
    <p:sldId id="1027" r:id="rId13"/>
    <p:sldId id="1039" r:id="rId14"/>
    <p:sldId id="1045" r:id="rId15"/>
    <p:sldId id="1053" r:id="rId16"/>
    <p:sldId id="1049" r:id="rId17"/>
    <p:sldId id="628" r:id="rId18"/>
    <p:sldId id="1052" r:id="rId19"/>
    <p:sldId id="504" r:id="rId20"/>
    <p:sldId id="1059" r:id="rId21"/>
    <p:sldId id="1060" r:id="rId22"/>
    <p:sldId id="973" r:id="rId23"/>
    <p:sldId id="507" r:id="rId24"/>
    <p:sldId id="491" r:id="rId25"/>
    <p:sldId id="497" r:id="rId26"/>
    <p:sldId id="990" r:id="rId27"/>
    <p:sldId id="484" r:id="rId28"/>
    <p:sldId id="487" r:id="rId29"/>
    <p:sldId id="488" r:id="rId30"/>
    <p:sldId id="502" r:id="rId31"/>
    <p:sldId id="589" r:id="rId32"/>
    <p:sldId id="998" r:id="rId33"/>
    <p:sldId id="1020" r:id="rId34"/>
    <p:sldId id="339" r:id="rId35"/>
    <p:sldId id="341" r:id="rId36"/>
    <p:sldId id="997" r:id="rId37"/>
    <p:sldId id="348" r:id="rId38"/>
    <p:sldId id="1001" r:id="rId39"/>
    <p:sldId id="1003" r:id="rId40"/>
    <p:sldId id="1006" r:id="rId41"/>
    <p:sldId id="1007" r:id="rId42"/>
    <p:sldId id="995" r:id="rId43"/>
    <p:sldId id="1061" r:id="rId44"/>
    <p:sldId id="1005" r:id="rId45"/>
    <p:sldId id="1062" r:id="rId46"/>
    <p:sldId id="478" r:id="rId47"/>
    <p:sldId id="425" r:id="rId48"/>
    <p:sldId id="722" r:id="rId49"/>
    <p:sldId id="434" r:id="rId50"/>
    <p:sldId id="994" r:id="rId51"/>
    <p:sldId id="260" r:id="rId52"/>
    <p:sldId id="501" r:id="rId53"/>
    <p:sldId id="493" r:id="rId54"/>
    <p:sldId id="1004" r:id="rId55"/>
    <p:sldId id="409" r:id="rId56"/>
    <p:sldId id="1034" r:id="rId57"/>
    <p:sldId id="1021" r:id="rId58"/>
    <p:sldId id="1022" r:id="rId59"/>
    <p:sldId id="1008" r:id="rId60"/>
    <p:sldId id="462" r:id="rId61"/>
    <p:sldId id="1055" r:id="rId62"/>
    <p:sldId id="1043" r:id="rId63"/>
    <p:sldId id="1056" r:id="rId64"/>
    <p:sldId id="1057" r:id="rId65"/>
    <p:sldId id="568" r:id="rId66"/>
    <p:sldId id="569" r:id="rId67"/>
    <p:sldId id="561" r:id="rId68"/>
    <p:sldId id="562" r:id="rId69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CC"/>
    <a:srgbClr val="AFDAFF"/>
    <a:srgbClr val="FF33CC"/>
    <a:srgbClr val="E1E1E1"/>
    <a:srgbClr val="C3C3C3"/>
    <a:srgbClr val="BFBFBF"/>
    <a:srgbClr val="FFF5CC"/>
    <a:srgbClr val="897588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5930" autoAdjust="0"/>
  </p:normalViewPr>
  <p:slideViewPr>
    <p:cSldViewPr snapToObjects="1">
      <p:cViewPr varScale="1">
        <p:scale>
          <a:sx n="121" d="100"/>
          <a:sy n="121" d="100"/>
        </p:scale>
        <p:origin x="240" y="7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‹N›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58106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02839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89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A6A694-B4CB-A4D4-7551-E1384005ED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6480" tIns="48240" rIns="96480" bIns="48240" anchor="b" anchorCtr="0">
            <a:noAutofit/>
          </a:bodyPr>
          <a:lstStyle/>
          <a:p>
            <a:pPr lvl="0"/>
            <a:fld id="{518E022D-A795-4B64-8EA6-19E85D35C69E}" type="slidenum">
              <a:t>47</a:t>
            </a:fld>
            <a:endParaRPr lang="de-DE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5D59BB-EC31-3128-CC78-2B973B2A1F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FDCA00"/>
          </a:solidFill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6D84D9-473E-F395-4FF1-D34468ACFA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16000" indent="-216000"/>
            <a:endParaRPr lang="en-US" sz="200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484538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968713-D141-F655-239F-C5AE674C205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6480" tIns="48240" rIns="96480" bIns="48240" anchor="b" anchorCtr="0">
            <a:noAutofit/>
          </a:bodyPr>
          <a:lstStyle/>
          <a:p>
            <a:pPr lvl="0"/>
            <a:fld id="{AB62D236-2F46-4D86-ADE2-CCB8DCBD20E2}" type="slidenum">
              <a:t>48</a:t>
            </a:fld>
            <a:endParaRPr lang="de-DE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05CB2C-3A58-ACD0-2E00-4BD940E646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FDCA00"/>
          </a:solidFill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A1D24A-10DF-D969-2C17-2853B728EE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16000" indent="-216000"/>
            <a:endParaRPr lang="en-US" sz="200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26117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general: with increasing gain, the dead time also increases, but noise decreases</a:t>
            </a:r>
          </a:p>
          <a:p>
            <a:r>
              <a:rPr lang="en-US" baseline="0" dirty="0"/>
              <a:t>See plot: with 1c: dead times between 30 – 90 ns, with 3c: about 3 times less</a:t>
            </a:r>
          </a:p>
          <a:p>
            <a:endParaRPr lang="en-US" baseline="0" dirty="0"/>
          </a:p>
          <a:p>
            <a:r>
              <a:rPr lang="en-US" baseline="0" dirty="0"/>
              <a:t>Use dead time to calculate the possible count rate at 90% detection efficiency: </a:t>
            </a:r>
          </a:p>
          <a:p>
            <a:pPr lvl="1"/>
            <a:r>
              <a:rPr lang="en-US" baseline="0" dirty="0"/>
              <a:t>slow: 1C: 1.3MHz, 3c: 7.4 MHz</a:t>
            </a:r>
          </a:p>
          <a:p>
            <a:pPr lvl="1"/>
            <a:r>
              <a:rPr lang="en-US" baseline="0" dirty="0"/>
              <a:t>Fast: 1c: 3.5 MHz, 3c: ca 21 MHz</a:t>
            </a:r>
          </a:p>
          <a:p>
            <a:pPr lvl="0"/>
            <a:r>
              <a:rPr lang="en-US" baseline="0" dirty="0"/>
              <a:t>Meet requirements for SLS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56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96245-F065-0B47-B74E-D5003861FD6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556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39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7F5057B-5B2E-47EC-8474-F42647F73C27}" type="slidenum">
              <a:t>53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05759" y="4717080"/>
            <a:ext cx="4982760" cy="4469040"/>
          </a:xfrm>
        </p:spPr>
        <p:txBody>
          <a:bodyPr vert="horz" compatLnSpc="1"/>
          <a:lstStyle/>
          <a:p>
            <a:pPr marL="0" indent="0" algn="l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610">
              <a:solidFill>
                <a:srgbClr val="000000"/>
              </a:solidFill>
              <a:latin typeface="Avenir Rom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202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29748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New on-chip interpolation mode: thanks to 3 counters!</a:t>
            </a:r>
          </a:p>
          <a:p>
            <a:r>
              <a:rPr lang="en-US" baseline="0" dirty="0"/>
              <a:t>Inter strip communication, counts redistributed</a:t>
            </a:r>
          </a:p>
          <a:p>
            <a:r>
              <a:rPr lang="en-US" baseline="0" dirty="0"/>
              <a:t>---plot---</a:t>
            </a:r>
          </a:p>
          <a:p>
            <a:r>
              <a:rPr lang="en-US" baseline="0" dirty="0"/>
              <a:t>Charge sharing!</a:t>
            </a:r>
          </a:p>
          <a:p>
            <a:r>
              <a:rPr lang="en-US" baseline="0" dirty="0"/>
              <a:t>Virtually split strips to 3 regions </a:t>
            </a:r>
            <a:r>
              <a:rPr lang="en-US" baseline="0" dirty="0">
                <a:sym typeface="Wingdings" panose="05000000000000000000" pitchFamily="2" charset="2"/>
              </a:rPr>
              <a:t> better estimate position of impinging photon  resolution</a:t>
            </a:r>
            <a:endParaRPr lang="en-US" baseline="0" dirty="0"/>
          </a:p>
          <a:p>
            <a:endParaRPr lang="en-US" dirty="0"/>
          </a:p>
          <a:p>
            <a:r>
              <a:rPr lang="en-US" sz="1200" dirty="0"/>
              <a:t>-------------------------------------------------------------------</a:t>
            </a:r>
          </a:p>
          <a:p>
            <a:r>
              <a:rPr lang="en-US" sz="1200" dirty="0"/>
              <a:t>No charge sharing in central counter</a:t>
            </a:r>
            <a:endParaRPr lang="en-US" dirty="0"/>
          </a:p>
          <a:p>
            <a:r>
              <a:rPr lang="en-US" dirty="0"/>
              <a:t>Focus: with 3 counters:</a:t>
            </a:r>
            <a:r>
              <a:rPr lang="en-US" baseline="0" dirty="0"/>
              <a:t> </a:t>
            </a:r>
            <a:r>
              <a:rPr lang="en-US" dirty="0"/>
              <a:t>on-chip interpolation, NEW ! Thanks to 3 counters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------------------------------------------------------------------</a:t>
            </a:r>
          </a:p>
          <a:p>
            <a:r>
              <a:rPr lang="en-US" dirty="0"/>
              <a:t>Reduce</a:t>
            </a:r>
            <a:r>
              <a:rPr lang="en-US" baseline="0" dirty="0"/>
              <a:t> count rate: only 1ph/3strips: 3x less than single counter</a:t>
            </a:r>
          </a:p>
          <a:p>
            <a:r>
              <a:rPr lang="en-US" baseline="0" dirty="0"/>
              <a:t>-2x less to avoid pile-up during entire pulse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anose="05000000000000000000" pitchFamily="2" charset="2"/>
              </a:rPr>
              <a:t>6x less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Interpolation in pixel: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Direct translation of concept: 9 counters: no space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Maybe 4 counters, shared among </a:t>
            </a:r>
            <a:r>
              <a:rPr lang="en-US" baseline="0" dirty="0" err="1">
                <a:sym typeface="Wingdings" panose="05000000000000000000" pitchFamily="2" charset="2"/>
              </a:rPr>
              <a:t>neighbours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-corner counter: </a:t>
            </a:r>
            <a:r>
              <a:rPr lang="en-US" baseline="0" dirty="0" err="1">
                <a:sym typeface="Wingdings" panose="05000000000000000000" pitchFamily="2" charset="2"/>
              </a:rPr>
              <a:t>singal</a:t>
            </a:r>
            <a:r>
              <a:rPr lang="en-US" baseline="0" dirty="0">
                <a:sym typeface="Wingdings" panose="05000000000000000000" pitchFamily="2" charset="2"/>
              </a:rPr>
              <a:t> from all four pixels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-middle counter: signal btw 2 pixels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-central counter: only central counts w/o ch.sh.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B6E81-76FC-4726-BB29-2A4080F1E80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8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2D</a:t>
            </a:r>
            <a:r>
              <a:rPr lang="en-US" baseline="0" dirty="0"/>
              <a:t> image with 1D detector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Slit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Scan sample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Small part imaged per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B6E81-76FC-4726-BB29-2A4080F1E80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65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it:</a:t>
            </a:r>
          </a:p>
          <a:p>
            <a:r>
              <a:rPr lang="en-US" dirty="0"/>
              <a:t>Image a PSI logo: gold on silicon plate in polychromatic beam of X-ray tube</a:t>
            </a:r>
          </a:p>
          <a:p>
            <a:r>
              <a:rPr lang="en-US" dirty="0"/>
              <a:t>Normal</a:t>
            </a:r>
            <a:r>
              <a:rPr lang="en-US" baseline="0" dirty="0"/>
              <a:t> mode: large logo ca 1mm wide, ¼ mm high, small logo half the size, hardly recognizable</a:t>
            </a:r>
          </a:p>
          <a:p>
            <a:r>
              <a:rPr lang="en-US" baseline="0" dirty="0"/>
              <a:t>With interpolation mode: see many more details (like the rounded edges), also distinguish the small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14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94387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experiment with a Siemens</a:t>
            </a:r>
            <a:r>
              <a:rPr lang="en-US" baseline="0" dirty="0"/>
              <a:t> star:  a bit more qualitative</a:t>
            </a:r>
          </a:p>
          <a:p>
            <a:r>
              <a:rPr lang="en-US" baseline="0" dirty="0"/>
              <a:t>Monochromatic 12.6 </a:t>
            </a:r>
            <a:r>
              <a:rPr lang="en-US" baseline="0" dirty="0" err="1"/>
              <a:t>keV</a:t>
            </a:r>
            <a:r>
              <a:rPr lang="en-US" baseline="0" dirty="0"/>
              <a:t> beam</a:t>
            </a:r>
          </a:p>
          <a:p>
            <a:r>
              <a:rPr lang="en-US" baseline="0" dirty="0"/>
              <a:t>Star: 2mm diameter, outer pitch 60 µm </a:t>
            </a:r>
          </a:p>
          <a:p>
            <a:endParaRPr lang="en-US" baseline="0" dirty="0"/>
          </a:p>
          <a:p>
            <a:r>
              <a:rPr lang="en-US" baseline="0" dirty="0"/>
              <a:t>Normal mode: impossible to distinguish the spikes (in strip direction)</a:t>
            </a:r>
          </a:p>
          <a:p>
            <a:r>
              <a:rPr lang="en-US" baseline="0" dirty="0"/>
              <a:t>But in interpolation mode: clearly see the spikes !</a:t>
            </a:r>
          </a:p>
          <a:p>
            <a:endParaRPr lang="en-US" baseline="0" dirty="0"/>
          </a:p>
          <a:p>
            <a:r>
              <a:rPr lang="en-US" baseline="0" dirty="0"/>
              <a:t>Proof-of-principle: interpolation improves the resolution!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kern="1000" spc="30" dirty="0">
                <a:cs typeface="Franklin Gothic Book"/>
              </a:rPr>
              <a:t>Proof of principle works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000" spc="30" dirty="0">
                <a:cs typeface="Franklin Gothic Book"/>
              </a:rPr>
              <a:t>Optimization of low threshold value required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>
                <a:cs typeface="Franklin Gothic Book"/>
              </a:rPr>
              <a:t>Left and right counters are summed for 50 µm strip pitch in order to equalize bin size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000" spc="30" dirty="0">
                <a:cs typeface="Franklin Gothic Book"/>
              </a:rPr>
              <a:t>Test with smaller strip pitches and sensor thicknesses ongoing</a:t>
            </a:r>
            <a:endParaRPr lang="de-CH" kern="1000" spc="30" dirty="0"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46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 and Digital test modes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7134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 and Digital test modes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8896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486" marR="0" lvl="0" indent="-90486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/>
              <a:t>a Nobel Prize measured with our detectors, several Science papers based on data taken EIGER (e.g. Zika–virus antibody cross-neutralization); </a:t>
            </a:r>
            <a:r>
              <a:rPr lang="it-CH" dirty="0" err="1"/>
              <a:t>Zika</a:t>
            </a:r>
            <a:r>
              <a:rPr lang="it-CH" dirty="0"/>
              <a:t> E </a:t>
            </a:r>
            <a:r>
              <a:rPr lang="it-CH" dirty="0" err="1"/>
              <a:t>protein</a:t>
            </a:r>
            <a:r>
              <a:rPr lang="it-CH" dirty="0"/>
              <a:t> </a:t>
            </a:r>
            <a:r>
              <a:rPr lang="it-CH" dirty="0" err="1"/>
              <a:t>structure</a:t>
            </a:r>
            <a:endParaRPr lang="en-US" sz="1000" dirty="0"/>
          </a:p>
          <a:p>
            <a:pPr marL="0" indent="0">
              <a:buNone/>
            </a:pP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30782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 and Digital test modes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56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96245-F065-0B47-B74E-D5003861FD6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556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96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it:</a:t>
            </a:r>
          </a:p>
          <a:p>
            <a:r>
              <a:rPr lang="en-US" dirty="0"/>
              <a:t>Image a PSI logo: gold on silicon plate in polychromatic beam of X-ray tube</a:t>
            </a:r>
          </a:p>
          <a:p>
            <a:r>
              <a:rPr lang="en-US" dirty="0"/>
              <a:t>Normal</a:t>
            </a:r>
            <a:r>
              <a:rPr lang="en-US" baseline="0" dirty="0"/>
              <a:t> mode: large logo ca 1mm wide, ¼ mm high, small logo half the size, hardly recognizable</a:t>
            </a:r>
          </a:p>
          <a:p>
            <a:r>
              <a:rPr lang="en-US" baseline="0" dirty="0"/>
              <a:t>With interpolation mode: see many more details (like the rounded edges), also distinguish the small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08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A6A694-B4CB-A4D4-7551-E1384005ED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6480" tIns="48240" rIns="96480" bIns="48240" anchor="b" anchorCtr="0">
            <a:noAutofit/>
          </a:bodyPr>
          <a:lstStyle/>
          <a:p>
            <a:pPr lvl="0"/>
            <a:fld id="{518E022D-A795-4B64-8EA6-19E85D35C69E}" type="slidenum">
              <a:t>29</a:t>
            </a:fld>
            <a:endParaRPr lang="de-DE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5D59BB-EC31-3128-CC78-2B973B2A1F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FDCA00"/>
          </a:solidFill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6D84D9-473E-F395-4FF1-D34468ACFA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16000" indent="-216000"/>
            <a:endParaRPr lang="en-US" sz="200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1909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FC4400-D0ED-F1B3-21C6-4F34A05B9A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6480" tIns="48240" rIns="96480" bIns="48240" anchor="b" anchorCtr="0">
            <a:noAutofit/>
          </a:bodyPr>
          <a:lstStyle/>
          <a:p>
            <a:pPr lvl="0"/>
            <a:fld id="{F5ACB4BA-6E85-4062-82B5-6F42C3A9A06A}" type="slidenum">
              <a:t>35</a:t>
            </a:fld>
            <a:endParaRPr lang="de-DE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F14937-82A2-5483-6D30-310C72A611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09538" y="750888"/>
            <a:ext cx="6667500" cy="3751262"/>
          </a:xfrm>
          <a:solidFill>
            <a:srgbClr val="FDCA00"/>
          </a:solidFill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2D29E14-E4A5-4470-1AA9-05928BFC9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16000" indent="-216000"/>
            <a:endParaRPr lang="en-US" sz="200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0389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Edit title master format by clicking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6187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2" marR="0" indent="-133352" algn="l" defTabSz="6858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3" marR="0" indent="-133352" algn="l" defTabSz="6858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8" marR="0" indent="-138115" algn="l" defTabSz="6858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70" marR="0" indent="-133352" algn="l" defTabSz="6858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22" marR="0" indent="-133352" algn="l" defTabSz="6858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64" indent="-134543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87" indent="-136924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30" indent="-134543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81" indent="-13335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3B93C1FB-F0E7-D07E-C2F8-E3C6D6979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890" y="1006020"/>
            <a:ext cx="7742234" cy="3510000"/>
          </a:xfrm>
        </p:spPr>
        <p:txBody>
          <a:bodyPr/>
          <a:lstStyle>
            <a:lvl1pPr marL="177390" indent="-177390">
              <a:lnSpc>
                <a:spcPct val="110000"/>
              </a:lnSpc>
              <a:buClr>
                <a:srgbClr val="000000"/>
              </a:buClr>
              <a:buSzPct val="100000"/>
              <a:buFont typeface="Arial" pitchFamily="34"/>
              <a:buChar char="•"/>
              <a:defRPr sz="1725">
                <a:solidFill>
                  <a:srgbClr val="000000"/>
                </a:solidFill>
                <a:latin typeface="Calibri" pitchFamily="18"/>
              </a:defRPr>
            </a:lvl1pPr>
          </a:lstStyle>
          <a:p>
            <a:pPr lvl="0"/>
            <a:r>
              <a:rPr lang="de-CH"/>
              <a:t>Mastertextformat bearbeiten</a:t>
            </a:r>
            <a:br>
              <a:rPr lang="de-CH"/>
            </a:br>
            <a:r>
              <a:rPr lang="de-CH"/>
              <a:t>Zweite Ebene</a:t>
            </a:r>
            <a:br>
              <a:rPr lang="de-CH"/>
            </a:br>
            <a:r>
              <a:rPr lang="de-CH"/>
              <a:t>Dritte Ebene</a:t>
            </a:r>
            <a:br>
              <a:rPr lang="de-CH"/>
            </a:br>
            <a:r>
              <a:rPr lang="de-CH"/>
              <a:t>Vierte Ebene</a:t>
            </a:r>
            <a:br>
              <a:rPr lang="de-CH"/>
            </a:br>
            <a:r>
              <a:rPr lang="de-CH"/>
              <a:t>Fünfte Ebene</a:t>
            </a:r>
            <a:br>
              <a:rPr lang="de-CH"/>
            </a:br>
            <a:r>
              <a:rPr lang="de-CH"/>
              <a:t>Sechste Ebene</a:t>
            </a:r>
            <a:br>
              <a:rPr lang="de-CH"/>
            </a:br>
            <a:r>
              <a:rPr lang="de-CH"/>
              <a:t>Siebte Ebene</a:t>
            </a:r>
            <a:br>
              <a:rPr lang="de-CH"/>
            </a:br>
            <a:r>
              <a:rPr lang="de-CH"/>
              <a:t>Achte Ebene</a:t>
            </a:r>
            <a:br>
              <a:rPr lang="de-CH"/>
            </a:br>
            <a:r>
              <a:rPr lang="de-CH"/>
              <a:t>Neunte Ebene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6DF715FE-917E-9770-7A80-1EA87EA323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13">
            <a:extLst>
              <a:ext uri="{FF2B5EF4-FFF2-40B4-BE49-F238E27FC236}">
                <a16:creationId xmlns:a16="http://schemas.microsoft.com/office/drawing/2014/main" id="{6D78E561-0FBB-BEB4-B007-B6353A3DF0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Page </a:t>
            </a:r>
            <a:fld id="{46B886CC-6E81-435A-B671-503E6DC6388A}" type="slidenum">
              <a:t>‹N›</a:t>
            </a:fld>
            <a:endParaRPr lang="de-DE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AC18CA-2910-8EA7-8237-78422C4339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161" y="1203391"/>
            <a:ext cx="8229168" cy="2982959"/>
          </a:xfrm>
        </p:spPr>
        <p:txBody>
          <a:bodyPr/>
          <a:lstStyle>
            <a:lvl1pPr hangingPunct="0">
              <a:spcBef>
                <a:spcPts val="1063"/>
              </a:spcBef>
              <a:defRPr lang="en-US" sz="240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4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3B93C1FB-F0E7-D07E-C2F8-E3C6D6979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890" y="1006020"/>
            <a:ext cx="7742234" cy="3510000"/>
          </a:xfrm>
        </p:spPr>
        <p:txBody>
          <a:bodyPr/>
          <a:lstStyle>
            <a:lvl1pPr marL="177390" indent="-177390">
              <a:lnSpc>
                <a:spcPct val="110000"/>
              </a:lnSpc>
              <a:buClr>
                <a:srgbClr val="000000"/>
              </a:buClr>
              <a:buSzPct val="100000"/>
              <a:buFont typeface="Arial" pitchFamily="34"/>
              <a:buChar char="•"/>
              <a:defRPr sz="1725">
                <a:solidFill>
                  <a:srgbClr val="000000"/>
                </a:solidFill>
                <a:latin typeface="Calibri" pitchFamily="18"/>
              </a:defRPr>
            </a:lvl1pPr>
          </a:lstStyle>
          <a:p>
            <a:pPr lvl="0"/>
            <a:r>
              <a:rPr lang="de-CH"/>
              <a:t>Mastertextformat bearbeiten</a:t>
            </a:r>
            <a:br>
              <a:rPr lang="de-CH"/>
            </a:br>
            <a:r>
              <a:rPr lang="de-CH"/>
              <a:t>Zweite Ebene</a:t>
            </a:r>
            <a:br>
              <a:rPr lang="de-CH"/>
            </a:br>
            <a:r>
              <a:rPr lang="de-CH"/>
              <a:t>Dritte Ebene</a:t>
            </a:r>
            <a:br>
              <a:rPr lang="de-CH"/>
            </a:br>
            <a:r>
              <a:rPr lang="de-CH"/>
              <a:t>Vierte Ebene</a:t>
            </a:r>
            <a:br>
              <a:rPr lang="de-CH"/>
            </a:br>
            <a:r>
              <a:rPr lang="de-CH"/>
              <a:t>Fünfte Ebene</a:t>
            </a:r>
            <a:br>
              <a:rPr lang="de-CH"/>
            </a:br>
            <a:r>
              <a:rPr lang="de-CH"/>
              <a:t>Sechste Ebene</a:t>
            </a:r>
            <a:br>
              <a:rPr lang="de-CH"/>
            </a:br>
            <a:r>
              <a:rPr lang="de-CH"/>
              <a:t>Siebte Ebene</a:t>
            </a:r>
            <a:br>
              <a:rPr lang="de-CH"/>
            </a:br>
            <a:r>
              <a:rPr lang="de-CH"/>
              <a:t>Achte Ebene</a:t>
            </a:r>
            <a:br>
              <a:rPr lang="de-CH"/>
            </a:br>
            <a:r>
              <a:rPr lang="de-CH"/>
              <a:t>Neunte Ebene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6DF715FE-917E-9770-7A80-1EA87EA323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13">
            <a:extLst>
              <a:ext uri="{FF2B5EF4-FFF2-40B4-BE49-F238E27FC236}">
                <a16:creationId xmlns:a16="http://schemas.microsoft.com/office/drawing/2014/main" id="{6D78E561-0FBB-BEB4-B007-B6353A3DF0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Page </a:t>
            </a:r>
            <a:fld id="{46B886CC-6E81-435A-B671-503E6DC6388A}" type="slidenum">
              <a:t>‹N›</a:t>
            </a:fld>
            <a:endParaRPr lang="de-DE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AC18CA-2910-8EA7-8237-78422C4339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161" y="1203391"/>
            <a:ext cx="8229168" cy="2982959"/>
          </a:xfrm>
        </p:spPr>
        <p:txBody>
          <a:bodyPr/>
          <a:lstStyle>
            <a:lvl1pPr hangingPunct="0">
              <a:spcBef>
                <a:spcPts val="1063"/>
              </a:spcBef>
              <a:defRPr lang="en-US" sz="240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1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13" dirty="0"/>
              <a:t>Body Level One</a:t>
            </a:r>
          </a:p>
          <a:p>
            <a:pPr lvl="1">
              <a:defRPr sz="1800"/>
            </a:pPr>
            <a:r>
              <a:rPr sz="1613" dirty="0"/>
              <a:t>Body Level Two</a:t>
            </a:r>
          </a:p>
          <a:p>
            <a:pPr lvl="2">
              <a:defRPr sz="1800"/>
            </a:pPr>
            <a:r>
              <a:rPr sz="1613" dirty="0"/>
              <a:t>Body Level Three</a:t>
            </a:r>
          </a:p>
          <a:p>
            <a:pPr lvl="3">
              <a:defRPr sz="1800"/>
            </a:pPr>
            <a:r>
              <a:rPr sz="1613" dirty="0"/>
              <a:t>Body Level Four</a:t>
            </a:r>
          </a:p>
          <a:p>
            <a:pPr lvl="4">
              <a:defRPr sz="1800"/>
            </a:pPr>
            <a:r>
              <a:rPr sz="1613" dirty="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86868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04465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09973297-1C85-2EF2-EEFB-4F5AD901A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9144000" cy="24003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cs typeface="ヒラギノ角ゴ Pro W3" charset="-128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0CD1C96B-97E1-4DDB-46C3-17EE3C6D9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8DC3FF"/>
          </a:solidFill>
          <a:ln w="0" cap="flat" cmpd="sng" algn="ctr">
            <a:solidFill>
              <a:srgbClr val="B3D9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cs typeface="ヒラギノ角ゴ Pro W3" charset="-128"/>
            </a:endParaRPr>
          </a:p>
        </p:txBody>
      </p:sp>
      <p:pic>
        <p:nvPicPr>
          <p:cNvPr id="4" name="Bild 15" descr="Titelbild.jpg">
            <a:extLst>
              <a:ext uri="{FF2B5EF4-FFF2-40B4-BE49-F238E27FC236}">
                <a16:creationId xmlns:a16="http://schemas.microsoft.com/office/drawing/2014/main" id="{DB6DF0BC-E4D4-1C9C-D510-5BFCE0F39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000"/>
          <a:stretch>
            <a:fillRect/>
          </a:stretch>
        </p:blipFill>
        <p:spPr bwMode="auto">
          <a:xfrm>
            <a:off x="0" y="800100"/>
            <a:ext cx="9144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">
            <a:extLst>
              <a:ext uri="{FF2B5EF4-FFF2-40B4-BE49-F238E27FC236}">
                <a16:creationId xmlns:a16="http://schemas.microsoft.com/office/drawing/2014/main" id="{FC5A1B67-5EDC-1649-A590-783D2100E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4E14A17-4DEF-A579-D675-17FF11907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3150"/>
            <a:ext cx="9144000" cy="400050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cs typeface="ヒラギノ角ゴ Pro W3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E52856-5313-A066-FC87-6FE10D11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400300"/>
            <a:ext cx="678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</a:defRPr>
            </a:lvl9pPr>
          </a:lstStyle>
          <a:p>
            <a:pPr algn="r" eaLnBrk="1" hangingPunct="1"/>
            <a:r>
              <a:rPr lang="de-DE" altLang="it-CH" sz="1800">
                <a:solidFill>
                  <a:srgbClr val="606060"/>
                </a:solidFill>
                <a:latin typeface="Arial Narrow" panose="020B0606020202030204" pitchFamily="34" charset="0"/>
              </a:rPr>
              <a:t>Wir schaffen Wissen – heute für morgen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0994401E-0A64-46A8-B92C-97E5FF067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80035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651BD39-5E79-2080-F353-2EE7DFAAF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34315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3D04D0B2-0DA9-8E26-52DE-6FA8AE728FD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69926D89-AAB9-05A8-FF0B-419406801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7432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cxnSp>
        <p:nvCxnSpPr>
          <p:cNvPr id="12" name="Gerade Verbindung 25">
            <a:extLst>
              <a:ext uri="{FF2B5EF4-FFF2-40B4-BE49-F238E27FC236}">
                <a16:creationId xmlns:a16="http://schemas.microsoft.com/office/drawing/2014/main" id="{F95E6779-B150-A9D3-A640-E377D9D5436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-896143" y="2572148"/>
            <a:ext cx="51435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Bild 24" descr="PSI-Logo_narrow_40k.ai">
            <a:extLst>
              <a:ext uri="{FF2B5EF4-FFF2-40B4-BE49-F238E27FC236}">
                <a16:creationId xmlns:a16="http://schemas.microsoft.com/office/drawing/2014/main" id="{2825E323-BE7D-295A-8C80-F3A503B51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1257300"/>
            <a:ext cx="3014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229100"/>
            <a:ext cx="7010400" cy="457200"/>
          </a:xfrm>
          <a:noFill/>
        </p:spPr>
        <p:txBody>
          <a:bodyPr/>
          <a:lstStyle>
            <a:lvl1pPr marL="0" indent="0" algn="l">
              <a:defRPr sz="1125"/>
            </a:lvl1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3771900"/>
            <a:ext cx="7010400" cy="514350"/>
          </a:xfrm>
        </p:spPr>
        <p:txBody>
          <a:bodyPr/>
          <a:lstStyle>
            <a:lvl1pPr algn="l">
              <a:defRPr sz="2625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BFD9E355-1E95-59BE-387F-E6D919DD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4525" y="4995862"/>
            <a:ext cx="914400" cy="147638"/>
          </a:xfrm>
        </p:spPr>
        <p:txBody>
          <a:bodyPr/>
          <a:lstStyle>
            <a:lvl1pPr>
              <a:defRPr/>
            </a:lvl1pPr>
          </a:lstStyle>
          <a:p>
            <a:endParaRPr lang="de-DE" altLang="it-CH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A1D7365E-BEF2-30F9-A7F0-B04064B5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1" y="5001816"/>
            <a:ext cx="5503863" cy="141684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it-CH"/>
              <a:t>Roberto Dinapoli</a:t>
            </a:r>
          </a:p>
        </p:txBody>
      </p:sp>
    </p:spTree>
    <p:extLst>
      <p:ext uri="{BB962C8B-B14F-4D97-AF65-F5344CB8AC3E}">
        <p14:creationId xmlns:p14="http://schemas.microsoft.com/office/powerpoint/2010/main" val="15175864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F9BD07B7-3D34-F621-9D37-BBDF7B6DF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sp>
        <p:nvSpPr>
          <p:cNvPr id="3" name="Line 10">
            <a:extLst>
              <a:ext uri="{FF2B5EF4-FFF2-40B4-BE49-F238E27FC236}">
                <a16:creationId xmlns:a16="http://schemas.microsoft.com/office/drawing/2014/main" id="{CB046197-DFD9-56B9-0C5E-35FA3689B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1435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de-DE" sz="1800" b="0">
              <a:latin typeface="Times" charset="0"/>
              <a:ea typeface="+mn-ea"/>
            </a:endParaRPr>
          </a:p>
        </p:txBody>
      </p:sp>
      <p:pic>
        <p:nvPicPr>
          <p:cNvPr id="5" name="Bild 16" descr="PSI-Logo_narrow_30k.eps">
            <a:extLst>
              <a:ext uri="{FF2B5EF4-FFF2-40B4-BE49-F238E27FC236}">
                <a16:creationId xmlns:a16="http://schemas.microsoft.com/office/drawing/2014/main" id="{FC738982-412A-ED60-1808-91835558F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160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08000"/>
            <a:ext cx="8534400" cy="40005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AD84B8-9993-4B5C-BB7E-D9CB6858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CH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302A1DB-9CBF-9881-0BCB-E2FFA18B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it-CH"/>
              <a:t>Roberto Dinapoli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60237A60-B728-8F9E-96FB-BA2B765F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10E70-7BDE-42D7-BDAC-00840EFB93A6}" type="slidenum">
              <a:rPr lang="de-DE" altLang="it-CH"/>
              <a:pPr/>
              <a:t>‹N›</a:t>
            </a:fld>
            <a:endParaRPr lang="de-DE" altLang="it-CH"/>
          </a:p>
        </p:txBody>
      </p:sp>
    </p:spTree>
    <p:extLst>
      <p:ext uri="{BB962C8B-B14F-4D97-AF65-F5344CB8AC3E}">
        <p14:creationId xmlns:p14="http://schemas.microsoft.com/office/powerpoint/2010/main" val="11944028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384489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814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3B93C1FB-F0E7-D07E-C2F8-E3C6D6979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890" y="1006020"/>
            <a:ext cx="7742234" cy="3510000"/>
          </a:xfrm>
        </p:spPr>
        <p:txBody>
          <a:bodyPr/>
          <a:lstStyle>
            <a:lvl1pPr marL="177390" indent="-177390">
              <a:lnSpc>
                <a:spcPct val="110000"/>
              </a:lnSpc>
              <a:buClr>
                <a:srgbClr val="000000"/>
              </a:buClr>
              <a:buSzPct val="100000"/>
              <a:buFont typeface="Arial" pitchFamily="34"/>
              <a:buChar char="•"/>
              <a:defRPr sz="1725">
                <a:solidFill>
                  <a:srgbClr val="000000"/>
                </a:solidFill>
                <a:latin typeface="Calibri" pitchFamily="18"/>
              </a:defRPr>
            </a:lvl1pPr>
          </a:lstStyle>
          <a:p>
            <a:pPr lvl="0"/>
            <a:r>
              <a:rPr lang="de-CH"/>
              <a:t>Mastertextformat bearbeiten</a:t>
            </a:r>
            <a:br>
              <a:rPr lang="de-CH"/>
            </a:br>
            <a:r>
              <a:rPr lang="de-CH"/>
              <a:t>Zweite Ebene</a:t>
            </a:r>
            <a:br>
              <a:rPr lang="de-CH"/>
            </a:br>
            <a:r>
              <a:rPr lang="de-CH"/>
              <a:t>Dritte Ebene</a:t>
            </a:r>
            <a:br>
              <a:rPr lang="de-CH"/>
            </a:br>
            <a:r>
              <a:rPr lang="de-CH"/>
              <a:t>Vierte Ebene</a:t>
            </a:r>
            <a:br>
              <a:rPr lang="de-CH"/>
            </a:br>
            <a:r>
              <a:rPr lang="de-CH"/>
              <a:t>Fünfte Ebene</a:t>
            </a:r>
            <a:br>
              <a:rPr lang="de-CH"/>
            </a:br>
            <a:r>
              <a:rPr lang="de-CH"/>
              <a:t>Sechste Ebene</a:t>
            </a:r>
            <a:br>
              <a:rPr lang="de-CH"/>
            </a:br>
            <a:r>
              <a:rPr lang="de-CH"/>
              <a:t>Siebte Ebene</a:t>
            </a:r>
            <a:br>
              <a:rPr lang="de-CH"/>
            </a:br>
            <a:r>
              <a:rPr lang="de-CH"/>
              <a:t>Achte Ebene</a:t>
            </a:r>
            <a:br>
              <a:rPr lang="de-CH"/>
            </a:br>
            <a:r>
              <a:rPr lang="de-CH"/>
              <a:t>Neunte Ebene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6DF715FE-917E-9770-7A80-1EA87EA323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13">
            <a:extLst>
              <a:ext uri="{FF2B5EF4-FFF2-40B4-BE49-F238E27FC236}">
                <a16:creationId xmlns:a16="http://schemas.microsoft.com/office/drawing/2014/main" id="{6D78E561-0FBB-BEB4-B007-B6353A3DF0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Page </a:t>
            </a:r>
            <a:fld id="{46B886CC-6E81-435A-B671-503E6DC6388A}" type="slidenum">
              <a:t>‹N›</a:t>
            </a:fld>
            <a:endParaRPr lang="de-DE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AC18CA-2910-8EA7-8237-78422C4339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161" y="1203391"/>
            <a:ext cx="8229168" cy="2982959"/>
          </a:xfrm>
        </p:spPr>
        <p:txBody>
          <a:bodyPr/>
          <a:lstStyle>
            <a:lvl1pPr hangingPunct="0">
              <a:spcBef>
                <a:spcPts val="1063"/>
              </a:spcBef>
              <a:defRPr lang="en-US" sz="240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5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3B93C1FB-F0E7-D07E-C2F8-E3C6D6979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890" y="1006020"/>
            <a:ext cx="7742234" cy="3510000"/>
          </a:xfrm>
        </p:spPr>
        <p:txBody>
          <a:bodyPr/>
          <a:lstStyle>
            <a:lvl1pPr marL="177390" indent="-177390">
              <a:lnSpc>
                <a:spcPct val="110000"/>
              </a:lnSpc>
              <a:buClr>
                <a:srgbClr val="000000"/>
              </a:buClr>
              <a:buSzPct val="100000"/>
              <a:buFont typeface="Arial" pitchFamily="34"/>
              <a:buChar char="•"/>
              <a:defRPr sz="1725">
                <a:solidFill>
                  <a:srgbClr val="000000"/>
                </a:solidFill>
                <a:latin typeface="Calibri" pitchFamily="18"/>
              </a:defRPr>
            </a:lvl1pPr>
          </a:lstStyle>
          <a:p>
            <a:pPr lvl="0"/>
            <a:r>
              <a:rPr lang="de-CH"/>
              <a:t>Mastertextformat bearbeiten</a:t>
            </a:r>
            <a:br>
              <a:rPr lang="de-CH"/>
            </a:br>
            <a:r>
              <a:rPr lang="de-CH"/>
              <a:t>Zweite Ebene</a:t>
            </a:r>
            <a:br>
              <a:rPr lang="de-CH"/>
            </a:br>
            <a:r>
              <a:rPr lang="de-CH"/>
              <a:t>Dritte Ebene</a:t>
            </a:r>
            <a:br>
              <a:rPr lang="de-CH"/>
            </a:br>
            <a:r>
              <a:rPr lang="de-CH"/>
              <a:t>Vierte Ebene</a:t>
            </a:r>
            <a:br>
              <a:rPr lang="de-CH"/>
            </a:br>
            <a:r>
              <a:rPr lang="de-CH"/>
              <a:t>Fünfte Ebene</a:t>
            </a:r>
            <a:br>
              <a:rPr lang="de-CH"/>
            </a:br>
            <a:r>
              <a:rPr lang="de-CH"/>
              <a:t>Sechste Ebene</a:t>
            </a:r>
            <a:br>
              <a:rPr lang="de-CH"/>
            </a:br>
            <a:r>
              <a:rPr lang="de-CH"/>
              <a:t>Siebte Ebene</a:t>
            </a:r>
            <a:br>
              <a:rPr lang="de-CH"/>
            </a:br>
            <a:r>
              <a:rPr lang="de-CH"/>
              <a:t>Achte Ebene</a:t>
            </a:r>
            <a:br>
              <a:rPr lang="de-CH"/>
            </a:br>
            <a:r>
              <a:rPr lang="de-CH"/>
              <a:t>Neunte Ebene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6DF715FE-917E-9770-7A80-1EA87EA323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13">
            <a:extLst>
              <a:ext uri="{FF2B5EF4-FFF2-40B4-BE49-F238E27FC236}">
                <a16:creationId xmlns:a16="http://schemas.microsoft.com/office/drawing/2014/main" id="{6D78E561-0FBB-BEB4-B007-B6353A3DF0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Page </a:t>
            </a:r>
            <a:fld id="{46B886CC-6E81-435A-B671-503E6DC6388A}" type="slidenum">
              <a:t>‹N›</a:t>
            </a:fld>
            <a:endParaRPr lang="de-DE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AC18CA-2910-8EA7-8237-78422C4339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161" y="1203391"/>
            <a:ext cx="8229168" cy="2982959"/>
          </a:xfrm>
        </p:spPr>
        <p:txBody>
          <a:bodyPr/>
          <a:lstStyle>
            <a:lvl1pPr hangingPunct="0">
              <a:spcBef>
                <a:spcPts val="1063"/>
              </a:spcBef>
              <a:defRPr lang="en-US" sz="240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30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80" y="1329929"/>
            <a:ext cx="7507089" cy="150848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0" y="1329929"/>
            <a:ext cx="719138" cy="1502569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18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7" name="Rechteck 15"/>
          <p:cNvSpPr>
            <a:spLocks noChangeArrowheads="1"/>
          </p:cNvSpPr>
          <p:nvPr/>
        </p:nvSpPr>
        <p:spPr bwMode="auto">
          <a:xfrm>
            <a:off x="8423276" y="727473"/>
            <a:ext cx="720725" cy="539353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8" y="3456000"/>
            <a:ext cx="7969249" cy="1041704"/>
          </a:xfrm>
        </p:spPr>
        <p:txBody>
          <a:bodyPr/>
          <a:lstStyle>
            <a:lvl1pPr>
              <a:defRPr sz="225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9" y="3051001"/>
            <a:ext cx="7969249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35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003800" y="1329612"/>
            <a:ext cx="3329868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23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</p:spTree>
    <p:extLst>
      <p:ext uri="{BB962C8B-B14F-4D97-AF65-F5344CB8AC3E}">
        <p14:creationId xmlns:p14="http://schemas.microsoft.com/office/powerpoint/2010/main" val="235443937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1271265" cy="165535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9405721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9" y="1059657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0" y="1113586"/>
            <a:ext cx="7885633" cy="3456386"/>
          </a:xfrm>
        </p:spPr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91122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0569804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9" y="1006078"/>
            <a:ext cx="3781425" cy="3509963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1" y="1003402"/>
            <a:ext cx="3781425" cy="3509963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127126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266224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9" y="1059657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7" y="1087353"/>
            <a:ext cx="3781425" cy="3428689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9" y="1084675"/>
            <a:ext cx="3781425" cy="3431366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91122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7362622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010128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9" y="1059657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4660694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auf Bild (qu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5" y="764858"/>
            <a:ext cx="8316468" cy="418338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5946" y="3759883"/>
            <a:ext cx="8316468" cy="1188356"/>
          </a:xfrm>
          <a:solidFill>
            <a:schemeClr val="bg1">
              <a:alpha val="75000"/>
            </a:schemeClr>
          </a:solidFill>
        </p:spPr>
        <p:txBody>
          <a:bodyPr lIns="1260000" tIns="36000" rIns="36000" bIns="36000" anchor="ctr" anchorCtr="0"/>
          <a:lstStyle>
            <a:lvl1pPr marL="133350" indent="-1333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350" spc="0" baseline="0"/>
            </a:lvl1pPr>
            <a:lvl2pPr>
              <a:lnSpc>
                <a:spcPct val="110000"/>
              </a:lnSpc>
              <a:spcAft>
                <a:spcPts val="0"/>
              </a:spcAft>
              <a:defRPr sz="1350" spc="0" baseline="0"/>
            </a:lvl2pPr>
            <a:lvl3pPr>
              <a:lnSpc>
                <a:spcPct val="110000"/>
              </a:lnSpc>
              <a:spcAft>
                <a:spcPts val="0"/>
              </a:spcAft>
              <a:defRPr sz="1350" spc="0" baseline="0"/>
            </a:lvl3pPr>
            <a:lvl4pPr>
              <a:lnSpc>
                <a:spcPct val="110000"/>
              </a:lnSpc>
              <a:spcAft>
                <a:spcPts val="0"/>
              </a:spcAft>
              <a:defRPr sz="1350" spc="0" baseline="0"/>
            </a:lvl4pPr>
            <a:lvl5pPr>
              <a:lnSpc>
                <a:spcPct val="110000"/>
              </a:lnSpc>
              <a:spcAft>
                <a:spcPts val="0"/>
              </a:spcAft>
              <a:defRPr sz="1350" spc="0" baseline="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11" name="Bild 14" descr="PSI-Logo_narrow_30k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1" y="764859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17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220181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88" y="764858"/>
            <a:ext cx="8315325" cy="418338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58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33350" indent="-1333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35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1" y="764859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3995936" y="4992291"/>
            <a:ext cx="1440159" cy="145294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714379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675000"/>
            <a:ext cx="3961200" cy="4297050"/>
          </a:xfrm>
        </p:spPr>
        <p:txBody>
          <a:bodyPr/>
          <a:lstStyle>
            <a:lvl1pPr marL="0" indent="0">
              <a:tabLst/>
              <a:defRPr sz="1275"/>
            </a:lvl1pPr>
            <a:lvl2pPr marL="136922" indent="-136922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275"/>
            </a:lvl2pPr>
            <a:lvl3pPr marL="269081" indent="-134541">
              <a:buFont typeface="Lucida Grande"/>
              <a:buChar char="–"/>
              <a:tabLst/>
              <a:defRPr sz="1275"/>
            </a:lvl3pPr>
            <a:lvl4pPr marL="470297" indent="-134541">
              <a:defRPr sz="1275"/>
            </a:lvl4pPr>
            <a:lvl5pPr marL="136922" indent="-136922">
              <a:defRPr sz="127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675001"/>
            <a:ext cx="4267200" cy="4298588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275"/>
            </a:lvl1pPr>
            <a:lvl2pPr marL="136922" indent="-136922">
              <a:spcBef>
                <a:spcPts val="0"/>
              </a:spcBef>
              <a:buFont typeface="Lucida Grande"/>
              <a:buChar char="•"/>
              <a:defRPr sz="1275"/>
            </a:lvl2pPr>
            <a:lvl3pPr marL="269081" indent="-134541">
              <a:spcBef>
                <a:spcPts val="0"/>
              </a:spcBef>
              <a:buFont typeface="Lucida Grande"/>
              <a:buChar char="–"/>
              <a:defRPr sz="1275"/>
            </a:lvl3pPr>
            <a:lvl4pPr marL="470297" indent="-134541">
              <a:spcBef>
                <a:spcPts val="0"/>
              </a:spcBef>
              <a:defRPr sz="1275"/>
            </a:lvl4pPr>
            <a:lvl5pPr marL="1076325" indent="-136922">
              <a:defRPr sz="11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2291"/>
            <a:ext cx="1775321" cy="165536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6675457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19251" y="108347"/>
            <a:ext cx="7161213" cy="3559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675085"/>
            <a:ext cx="4189413" cy="1639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675085"/>
            <a:ext cx="4191000" cy="1639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428875"/>
            <a:ext cx="4189413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2428875"/>
            <a:ext cx="41910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2291"/>
            <a:ext cx="1775321" cy="165536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67443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2291"/>
            <a:ext cx="1775321" cy="165536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82200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8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8004"/>
            <a:ext cx="4038600" cy="3294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68004"/>
            <a:ext cx="4038600" cy="3294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22468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8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68003"/>
            <a:ext cx="8229600" cy="1589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1787"/>
            <a:ext cx="8229600" cy="159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6608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8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8003"/>
            <a:ext cx="4038600" cy="1589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871787"/>
            <a:ext cx="4038600" cy="159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168004"/>
            <a:ext cx="4038600" cy="3294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60297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41685"/>
            <a:ext cx="8229600" cy="4320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26672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6723820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419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77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767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7" y="764861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1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8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33344" indent="-133344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275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9189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79999"/>
            <a:ext cx="3886200" cy="3645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8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001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5" y="1006082"/>
            <a:ext cx="3781425" cy="3509963"/>
          </a:xfrm>
        </p:spPr>
        <p:txBody>
          <a:bodyPr/>
          <a:lstStyle>
            <a:lvl1pPr marL="133344" indent="-133344">
              <a:buClr>
                <a:schemeClr val="tx1"/>
              </a:buClr>
              <a:buFont typeface="Arial" panose="020B0604020202020204" pitchFamily="34" charset="0"/>
              <a:buChar char="•"/>
              <a:defRPr sz="1275"/>
            </a:lvl1pPr>
            <a:lvl2pPr marL="266687" indent="-133344">
              <a:buSzPct val="100000"/>
              <a:buFont typeface="Symbol" panose="05050102010706020507" pitchFamily="18" charset="2"/>
              <a:buChar char="-"/>
              <a:defRPr sz="1275"/>
            </a:lvl2pPr>
            <a:lvl3pPr marL="404793" indent="-138107">
              <a:buFont typeface="Symbol" panose="05050102010706020507" pitchFamily="18" charset="2"/>
              <a:buChar char="-"/>
              <a:defRPr sz="1275"/>
            </a:lvl3pPr>
            <a:lvl4pPr marL="538136" indent="-133344">
              <a:buFont typeface="Symbol" panose="05050102010706020507" pitchFamily="18" charset="2"/>
              <a:buChar char="-"/>
              <a:defRPr sz="1275"/>
            </a:lvl4pPr>
            <a:lvl5pPr marL="671480" indent="-133344">
              <a:buFont typeface="Symbol" panose="05050102010706020507" pitchFamily="18" charset="2"/>
              <a:buChar char="-"/>
              <a:defRPr sz="1275"/>
            </a:lvl5pPr>
            <a:lvl6pPr marL="806014" indent="-134535">
              <a:buFont typeface="Symbol" panose="05050102010706020507" pitchFamily="18" charset="2"/>
              <a:buChar char="-"/>
              <a:defRPr sz="1125"/>
            </a:lvl6pPr>
            <a:lvl7pPr marL="942929" indent="-136916">
              <a:buFont typeface="Symbol" panose="05050102010706020507" pitchFamily="18" charset="2"/>
              <a:buChar char="-"/>
              <a:defRPr sz="1125"/>
            </a:lvl7pPr>
            <a:lvl8pPr marL="1077462" indent="-134535">
              <a:buFont typeface="Symbol" panose="05050102010706020507" pitchFamily="18" charset="2"/>
              <a:buChar char="-"/>
              <a:defRPr sz="1125"/>
            </a:lvl8pPr>
            <a:lvl9pPr marL="1210806" indent="-133344">
              <a:buFont typeface="Symbol" panose="05050102010706020507" pitchFamily="18" charset="2"/>
              <a:buChar char="-"/>
              <a:defRPr sz="1125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1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8" y="1003407"/>
            <a:ext cx="3781425" cy="3509963"/>
          </a:xfrm>
        </p:spPr>
        <p:txBody>
          <a:bodyPr/>
          <a:lstStyle>
            <a:lvl1pPr marL="133344" indent="-133344">
              <a:buClr>
                <a:schemeClr val="tx1"/>
              </a:buClr>
              <a:buFont typeface="Arial" panose="020B0604020202020204" pitchFamily="34" charset="0"/>
              <a:buChar char="•"/>
              <a:defRPr sz="1275"/>
            </a:lvl1pPr>
            <a:lvl2pPr marL="266687" indent="-133344">
              <a:buSzPct val="100000"/>
              <a:buFont typeface="Symbol" panose="05050102010706020507" pitchFamily="18" charset="2"/>
              <a:buChar char="-"/>
              <a:defRPr sz="1275"/>
            </a:lvl2pPr>
            <a:lvl3pPr marL="404793" indent="-138107">
              <a:buFont typeface="Symbol" panose="05050102010706020507" pitchFamily="18" charset="2"/>
              <a:buChar char="-"/>
              <a:defRPr sz="1275"/>
            </a:lvl3pPr>
            <a:lvl4pPr marL="538136" indent="-133344">
              <a:buFont typeface="Symbol" panose="05050102010706020507" pitchFamily="18" charset="2"/>
              <a:buChar char="-"/>
              <a:defRPr sz="1275"/>
            </a:lvl4pPr>
            <a:lvl5pPr marL="671480" indent="-133344">
              <a:buFont typeface="Symbol" panose="05050102010706020507" pitchFamily="18" charset="2"/>
              <a:buChar char="-"/>
              <a:defRPr sz="1275"/>
            </a:lvl5pPr>
            <a:lvl6pPr marL="806014" indent="-134535">
              <a:buFont typeface="Symbol" panose="05050102010706020507" pitchFamily="18" charset="2"/>
              <a:buChar char="-"/>
              <a:defRPr sz="1125"/>
            </a:lvl6pPr>
            <a:lvl7pPr marL="942929" indent="-136916">
              <a:buFont typeface="Symbol" panose="05050102010706020507" pitchFamily="18" charset="2"/>
              <a:buChar char="-"/>
              <a:defRPr sz="1125"/>
            </a:lvl7pPr>
            <a:lvl8pPr marL="1077462" indent="-134535">
              <a:buFont typeface="Symbol" panose="05050102010706020507" pitchFamily="18" charset="2"/>
              <a:buChar char="-"/>
              <a:defRPr sz="1125"/>
            </a:lvl8pPr>
            <a:lvl9pPr marL="1210806" indent="-133344">
              <a:buFont typeface="Symbol" panose="05050102010706020507" pitchFamily="18" charset="2"/>
              <a:buChar char="-"/>
              <a:defRPr sz="1125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72610998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39465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80" y="1329929"/>
            <a:ext cx="7507089" cy="150848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0" y="1329929"/>
            <a:ext cx="719138" cy="1502569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18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7" name="Rechteck 15"/>
          <p:cNvSpPr>
            <a:spLocks noChangeArrowheads="1"/>
          </p:cNvSpPr>
          <p:nvPr/>
        </p:nvSpPr>
        <p:spPr bwMode="auto">
          <a:xfrm>
            <a:off x="8423276" y="727473"/>
            <a:ext cx="720725" cy="539353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8" y="3456000"/>
            <a:ext cx="7969249" cy="1041704"/>
          </a:xfrm>
        </p:spPr>
        <p:txBody>
          <a:bodyPr/>
          <a:lstStyle>
            <a:lvl1pPr>
              <a:defRPr sz="225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9" y="3051001"/>
            <a:ext cx="7969249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35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003800" y="1329612"/>
            <a:ext cx="3329868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23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</p:spTree>
    <p:extLst>
      <p:ext uri="{BB962C8B-B14F-4D97-AF65-F5344CB8AC3E}">
        <p14:creationId xmlns:p14="http://schemas.microsoft.com/office/powerpoint/2010/main" val="185153700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1271265" cy="165535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8102249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9" y="1059657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0" y="1113586"/>
            <a:ext cx="7885633" cy="3456386"/>
          </a:xfrm>
        </p:spPr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91122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6725645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9" y="1006078"/>
            <a:ext cx="3781425" cy="3509963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1" y="1003402"/>
            <a:ext cx="3781425" cy="3509963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127126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187250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9" y="1059657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7" y="1087353"/>
            <a:ext cx="3781425" cy="3428689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9" y="1084675"/>
            <a:ext cx="3781425" cy="3431366"/>
          </a:xfrm>
        </p:spPr>
        <p:txBody>
          <a:bodyPr/>
          <a:lstStyle>
            <a:lvl1pPr marL="133350" indent="-13335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266700" indent="-133350">
              <a:buSzPct val="100000"/>
              <a:buFont typeface="Symbol" panose="05050102010706020507" pitchFamily="18" charset="2"/>
              <a:buChar char="-"/>
              <a:defRPr/>
            </a:lvl2pPr>
            <a:lvl3pPr marL="404813" indent="-138113">
              <a:buFont typeface="Symbol" panose="05050102010706020507" pitchFamily="18" charset="2"/>
              <a:buChar char="-"/>
              <a:defRPr/>
            </a:lvl3pPr>
            <a:lvl4pPr marL="538163" indent="-133350">
              <a:buFont typeface="Symbol" panose="05050102010706020507" pitchFamily="18" charset="2"/>
              <a:buChar char="-"/>
              <a:defRPr/>
            </a:lvl4pPr>
            <a:lvl5pPr marL="671513" indent="-133350">
              <a:buFont typeface="Symbol" panose="05050102010706020507" pitchFamily="18" charset="2"/>
              <a:buChar char="-"/>
              <a:defRPr/>
            </a:lvl5pPr>
            <a:lvl6pPr marL="806054" indent="-134541">
              <a:buFont typeface="Symbol" panose="05050102010706020507" pitchFamily="18" charset="2"/>
              <a:buChar char="-"/>
              <a:defRPr sz="1200"/>
            </a:lvl6pPr>
            <a:lvl7pPr marL="942975" indent="-136922">
              <a:buFont typeface="Symbol" panose="05050102010706020507" pitchFamily="18" charset="2"/>
              <a:buChar char="-"/>
              <a:defRPr sz="1200"/>
            </a:lvl7pPr>
            <a:lvl8pPr marL="1077516" indent="-134541">
              <a:buFont typeface="Symbol" panose="05050102010706020507" pitchFamily="18" charset="2"/>
              <a:buChar char="-"/>
              <a:defRPr sz="1200"/>
            </a:lvl8pPr>
            <a:lvl9pPr marL="1210866" indent="-133350"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8" y="4998207"/>
            <a:ext cx="91122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0689174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8926247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9" y="1059657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8028109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auf Bild (qu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5" y="764858"/>
            <a:ext cx="8316468" cy="418338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5946" y="3759883"/>
            <a:ext cx="8316468" cy="1188356"/>
          </a:xfrm>
          <a:solidFill>
            <a:schemeClr val="bg1">
              <a:alpha val="75000"/>
            </a:schemeClr>
          </a:solidFill>
        </p:spPr>
        <p:txBody>
          <a:bodyPr lIns="1260000" tIns="36000" rIns="36000" bIns="36000" anchor="ctr" anchorCtr="0"/>
          <a:lstStyle>
            <a:lvl1pPr marL="133350" indent="-1333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350" spc="0" baseline="0"/>
            </a:lvl1pPr>
            <a:lvl2pPr>
              <a:lnSpc>
                <a:spcPct val="110000"/>
              </a:lnSpc>
              <a:spcAft>
                <a:spcPts val="0"/>
              </a:spcAft>
              <a:defRPr sz="1350" spc="0" baseline="0"/>
            </a:lvl2pPr>
            <a:lvl3pPr>
              <a:lnSpc>
                <a:spcPct val="110000"/>
              </a:lnSpc>
              <a:spcAft>
                <a:spcPts val="0"/>
              </a:spcAft>
              <a:defRPr sz="1350" spc="0" baseline="0"/>
            </a:lvl3pPr>
            <a:lvl4pPr>
              <a:lnSpc>
                <a:spcPct val="110000"/>
              </a:lnSpc>
              <a:spcAft>
                <a:spcPts val="0"/>
              </a:spcAft>
              <a:defRPr sz="1350" spc="0" baseline="0"/>
            </a:lvl4pPr>
            <a:lvl5pPr>
              <a:lnSpc>
                <a:spcPct val="110000"/>
              </a:lnSpc>
              <a:spcAft>
                <a:spcPts val="0"/>
              </a:spcAft>
              <a:defRPr sz="1350" spc="0" baseline="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11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1" y="764859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17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3572863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88" y="764858"/>
            <a:ext cx="8315325" cy="418338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58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33350" indent="-1333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35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1" y="764859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3995936" y="4992291"/>
            <a:ext cx="1440159" cy="145294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0457780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675000"/>
            <a:ext cx="3961200" cy="4297050"/>
          </a:xfrm>
        </p:spPr>
        <p:txBody>
          <a:bodyPr/>
          <a:lstStyle>
            <a:lvl1pPr marL="0" indent="0">
              <a:tabLst/>
              <a:defRPr sz="1275"/>
            </a:lvl1pPr>
            <a:lvl2pPr marL="136922" indent="-136922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275"/>
            </a:lvl2pPr>
            <a:lvl3pPr marL="269081" indent="-134541">
              <a:buFont typeface="Lucida Grande"/>
              <a:buChar char="–"/>
              <a:tabLst/>
              <a:defRPr sz="1275"/>
            </a:lvl3pPr>
            <a:lvl4pPr marL="470297" indent="-134541">
              <a:defRPr sz="1275"/>
            </a:lvl4pPr>
            <a:lvl5pPr marL="136922" indent="-136922">
              <a:defRPr sz="127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675001"/>
            <a:ext cx="4267200" cy="4298588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275"/>
            </a:lvl1pPr>
            <a:lvl2pPr marL="136922" indent="-136922">
              <a:spcBef>
                <a:spcPts val="0"/>
              </a:spcBef>
              <a:buFont typeface="Lucida Grande"/>
              <a:buChar char="•"/>
              <a:defRPr sz="1275"/>
            </a:lvl2pPr>
            <a:lvl3pPr marL="269081" indent="-134541">
              <a:spcBef>
                <a:spcPts val="0"/>
              </a:spcBef>
              <a:buFont typeface="Lucida Grande"/>
              <a:buChar char="–"/>
              <a:defRPr sz="1275"/>
            </a:lvl3pPr>
            <a:lvl4pPr marL="470297" indent="-134541">
              <a:spcBef>
                <a:spcPts val="0"/>
              </a:spcBef>
              <a:defRPr sz="1275"/>
            </a:lvl4pPr>
            <a:lvl5pPr marL="1076325" indent="-136922">
              <a:defRPr sz="11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2291"/>
            <a:ext cx="1775321" cy="165536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4315384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19251" y="108347"/>
            <a:ext cx="7161213" cy="3559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675085"/>
            <a:ext cx="4189413" cy="1639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675085"/>
            <a:ext cx="4191000" cy="1639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428875"/>
            <a:ext cx="4189413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2428875"/>
            <a:ext cx="41910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2291"/>
            <a:ext cx="1775321" cy="165536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4992291"/>
            <a:ext cx="1895475" cy="161721"/>
          </a:xfrm>
          <a:prstGeom prst="rect">
            <a:avLst/>
          </a:prstGeom>
        </p:spPr>
        <p:txBody>
          <a:bodyPr anchor="t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t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33605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8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8004"/>
            <a:ext cx="4038600" cy="3294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68004"/>
            <a:ext cx="4038600" cy="3294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39487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8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68003"/>
            <a:ext cx="8229600" cy="1589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1787"/>
            <a:ext cx="8229600" cy="159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50993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8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8003"/>
            <a:ext cx="4038600" cy="1589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871787"/>
            <a:ext cx="4038600" cy="159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168004"/>
            <a:ext cx="4038600" cy="3294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1012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41685"/>
            <a:ext cx="8229600" cy="4320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6275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750">
              <a:latin typeface="Arial Narrow" panose="020B0606020202030204" pitchFamily="34" charset="0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4998206"/>
            <a:ext cx="1775321" cy="165536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097711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778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868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7" y="764861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1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8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33344" indent="-133344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275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275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7992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79999"/>
            <a:ext cx="3886200" cy="3645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9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Roberto Dinapoli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9827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5" y="1006082"/>
            <a:ext cx="3781425" cy="3509963"/>
          </a:xfrm>
        </p:spPr>
        <p:txBody>
          <a:bodyPr/>
          <a:lstStyle>
            <a:lvl1pPr marL="133344" indent="-133344">
              <a:buClr>
                <a:schemeClr val="tx1"/>
              </a:buClr>
              <a:buFont typeface="Arial" panose="020B0604020202020204" pitchFamily="34" charset="0"/>
              <a:buChar char="•"/>
              <a:defRPr sz="1275"/>
            </a:lvl1pPr>
            <a:lvl2pPr marL="266687" indent="-133344">
              <a:buSzPct val="100000"/>
              <a:buFont typeface="Symbol" panose="05050102010706020507" pitchFamily="18" charset="2"/>
              <a:buChar char="-"/>
              <a:defRPr sz="1275"/>
            </a:lvl2pPr>
            <a:lvl3pPr marL="404793" indent="-138107">
              <a:buFont typeface="Symbol" panose="05050102010706020507" pitchFamily="18" charset="2"/>
              <a:buChar char="-"/>
              <a:defRPr sz="1275"/>
            </a:lvl3pPr>
            <a:lvl4pPr marL="538136" indent="-133344">
              <a:buFont typeface="Symbol" panose="05050102010706020507" pitchFamily="18" charset="2"/>
              <a:buChar char="-"/>
              <a:defRPr sz="1275"/>
            </a:lvl4pPr>
            <a:lvl5pPr marL="671480" indent="-133344">
              <a:buFont typeface="Symbol" panose="05050102010706020507" pitchFamily="18" charset="2"/>
              <a:buChar char="-"/>
              <a:defRPr sz="1275"/>
            </a:lvl5pPr>
            <a:lvl6pPr marL="806014" indent="-134535">
              <a:buFont typeface="Symbol" panose="05050102010706020507" pitchFamily="18" charset="2"/>
              <a:buChar char="-"/>
              <a:defRPr sz="1125"/>
            </a:lvl6pPr>
            <a:lvl7pPr marL="942929" indent="-136916">
              <a:buFont typeface="Symbol" panose="05050102010706020507" pitchFamily="18" charset="2"/>
              <a:buChar char="-"/>
              <a:defRPr sz="1125"/>
            </a:lvl7pPr>
            <a:lvl8pPr marL="1077462" indent="-134535">
              <a:buFont typeface="Symbol" panose="05050102010706020507" pitchFamily="18" charset="2"/>
              <a:buChar char="-"/>
              <a:defRPr sz="1125"/>
            </a:lvl8pPr>
            <a:lvl9pPr marL="1210806" indent="-133344">
              <a:buFont typeface="Symbol" panose="05050102010706020507" pitchFamily="18" charset="2"/>
              <a:buChar char="-"/>
              <a:defRPr sz="1125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1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8" y="1003407"/>
            <a:ext cx="3781425" cy="3509963"/>
          </a:xfrm>
        </p:spPr>
        <p:txBody>
          <a:bodyPr/>
          <a:lstStyle>
            <a:lvl1pPr marL="133344" indent="-133344">
              <a:buClr>
                <a:schemeClr val="tx1"/>
              </a:buClr>
              <a:buFont typeface="Arial" panose="020B0604020202020204" pitchFamily="34" charset="0"/>
              <a:buChar char="•"/>
              <a:defRPr sz="1275"/>
            </a:lvl1pPr>
            <a:lvl2pPr marL="266687" indent="-133344">
              <a:buSzPct val="100000"/>
              <a:buFont typeface="Symbol" panose="05050102010706020507" pitchFamily="18" charset="2"/>
              <a:buChar char="-"/>
              <a:defRPr sz="1275"/>
            </a:lvl2pPr>
            <a:lvl3pPr marL="404793" indent="-138107">
              <a:buFont typeface="Symbol" panose="05050102010706020507" pitchFamily="18" charset="2"/>
              <a:buChar char="-"/>
              <a:defRPr sz="1275"/>
            </a:lvl3pPr>
            <a:lvl4pPr marL="538136" indent="-133344">
              <a:buFont typeface="Symbol" panose="05050102010706020507" pitchFamily="18" charset="2"/>
              <a:buChar char="-"/>
              <a:defRPr sz="1275"/>
            </a:lvl4pPr>
            <a:lvl5pPr marL="671480" indent="-133344">
              <a:buFont typeface="Symbol" panose="05050102010706020507" pitchFamily="18" charset="2"/>
              <a:buChar char="-"/>
              <a:defRPr sz="1275"/>
            </a:lvl5pPr>
            <a:lvl6pPr marL="806014" indent="-134535">
              <a:buFont typeface="Symbol" panose="05050102010706020507" pitchFamily="18" charset="2"/>
              <a:buChar char="-"/>
              <a:defRPr sz="1125"/>
            </a:lvl6pPr>
            <a:lvl7pPr marL="942929" indent="-136916">
              <a:buFont typeface="Symbol" panose="05050102010706020507" pitchFamily="18" charset="2"/>
              <a:buChar char="-"/>
              <a:defRPr sz="1125"/>
            </a:lvl7pPr>
            <a:lvl8pPr marL="1077462" indent="-134535">
              <a:buFont typeface="Symbol" panose="05050102010706020507" pitchFamily="18" charset="2"/>
              <a:buChar char="-"/>
              <a:defRPr sz="1125"/>
            </a:lvl8pPr>
            <a:lvl9pPr marL="1210806" indent="-133344">
              <a:buFont typeface="Symbol" panose="05050102010706020507" pitchFamily="18" charset="2"/>
              <a:buChar char="-"/>
              <a:defRPr sz="1125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402155486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44" marR="0" indent="-133344" algn="l" defTabSz="68576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275">
                <a:latin typeface="+mn-lt"/>
              </a:defRPr>
            </a:lvl1pPr>
            <a:lvl2pPr marL="266687" marR="0" indent="-133344" algn="l" defTabSz="68576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275">
                <a:latin typeface="+mn-lt"/>
              </a:defRPr>
            </a:lvl2pPr>
            <a:lvl3pPr marL="404793" marR="0" indent="-138107" algn="l" defTabSz="68576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275">
                <a:latin typeface="+mn-lt"/>
              </a:defRPr>
            </a:lvl3pPr>
            <a:lvl4pPr marL="538136" marR="0" indent="-133344" algn="l" defTabSz="68576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275">
                <a:latin typeface="+mn-lt"/>
              </a:defRPr>
            </a:lvl4pPr>
            <a:lvl5pPr marL="671480" marR="0" indent="-133344" algn="l" defTabSz="68576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275">
                <a:latin typeface="+mn-lt"/>
              </a:defRPr>
            </a:lvl5pPr>
            <a:lvl6pPr marL="806014" indent="-134535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125"/>
            </a:lvl6pPr>
            <a:lvl7pPr marL="942929" indent="-136916">
              <a:lnSpc>
                <a:spcPct val="110000"/>
              </a:lnSpc>
              <a:buFont typeface="Symbol" panose="05050102010706020507" pitchFamily="18" charset="2"/>
              <a:buChar char="-"/>
              <a:defRPr sz="1125"/>
            </a:lvl7pPr>
            <a:lvl8pPr marL="1077462" indent="-134535">
              <a:lnSpc>
                <a:spcPct val="110000"/>
              </a:lnSpc>
              <a:buFont typeface="Symbol" panose="05050102010706020507" pitchFamily="18" charset="2"/>
              <a:buChar char="-"/>
              <a:defRPr sz="1125"/>
            </a:lvl8pPr>
            <a:lvl9pPr marL="1210806" indent="-133344">
              <a:lnSpc>
                <a:spcPct val="110000"/>
              </a:lnSpc>
              <a:buFont typeface="Symbol" panose="05050102010706020507" pitchFamily="18" charset="2"/>
              <a:buChar char="-"/>
              <a:defRPr sz="1125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1"/>
            <a:ext cx="6708025" cy="38137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692649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8309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11.12.2020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Marie Andrä - MYTHEN III Detector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75000"/>
            <a:ext cx="7886700" cy="13510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23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765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‹N›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1" r:id="rId9"/>
    <p:sldLayoutId id="2147483994" r:id="rId10"/>
    <p:sldLayoutId id="2147483995" r:id="rId11"/>
    <p:sldLayoutId id="2147484070" r:id="rId12"/>
    <p:sldLayoutId id="2147484074" r:id="rId13"/>
    <p:sldLayoutId id="2147484109" r:id="rId14"/>
  </p:sldLayoutIdLst>
  <p:transition spd="med"/>
  <p:hf hdr="0" dt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7">
            <a:extLst>
              <a:ext uri="{FF2B5EF4-FFF2-40B4-BE49-F238E27FC236}">
                <a16:creationId xmlns:a16="http://schemas.microsoft.com/office/drawing/2014/main" id="{0F2B4449-F5EF-793B-8EEF-A2250FE1E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675085"/>
            <a:ext cx="8534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CH"/>
              <a:t>Mastertextformat bearbeiten</a:t>
            </a:r>
          </a:p>
          <a:p>
            <a:pPr lvl="1"/>
            <a:r>
              <a:rPr lang="en-GB" altLang="it-CH"/>
              <a:t>Zweite Ebene</a:t>
            </a:r>
          </a:p>
          <a:p>
            <a:pPr lvl="2"/>
            <a:r>
              <a:rPr lang="en-GB" altLang="it-CH"/>
              <a:t>Dritte Ebene</a:t>
            </a:r>
          </a:p>
          <a:p>
            <a:pPr lvl="3"/>
            <a:r>
              <a:rPr lang="en-GB" altLang="it-CH"/>
              <a:t>Vierte Ebene</a:t>
            </a:r>
          </a:p>
        </p:txBody>
      </p:sp>
      <p:sp>
        <p:nvSpPr>
          <p:cNvPr id="23558" name="Rectangle 8">
            <a:extLst>
              <a:ext uri="{FF2B5EF4-FFF2-40B4-BE49-F238E27FC236}">
                <a16:creationId xmlns:a16="http://schemas.microsoft.com/office/drawing/2014/main" id="{41D84503-7B50-647D-8025-7C63FA4FF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08347"/>
            <a:ext cx="71628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CH"/>
              <a:t>Mastertitelformat bearbeiten</a:t>
            </a:r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4BB20809-B687-F7E5-2336-C36AE0F4A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0063" y="4995862"/>
            <a:ext cx="914400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600" b="0">
                <a:latin typeface="Arial Narrow" panose="020B0606020202030204" pitchFamily="34" charset="0"/>
              </a:defRPr>
            </a:lvl1pPr>
          </a:lstStyle>
          <a:p>
            <a:endParaRPr lang="de-DE" altLang="it-CH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5D0CF3B7-DD9A-8445-C291-71CB1F2EC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826" y="5001816"/>
            <a:ext cx="5184775" cy="1952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600" b="0">
                <a:latin typeface="Arial Narrow" panose="020B0606020202030204" pitchFamily="34" charset="0"/>
              </a:defRPr>
            </a:lvl1pPr>
          </a:lstStyle>
          <a:p>
            <a:r>
              <a:rPr lang="de-DE" altLang="it-CH"/>
              <a:t>Roberto Dinapoli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DE4674BD-D612-6A69-7611-ED69D3C70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1000" y="4992291"/>
            <a:ext cx="838200" cy="1714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00" b="0">
                <a:latin typeface="Arial Narrow" panose="020B0606020202030204" pitchFamily="34" charset="0"/>
              </a:defRPr>
            </a:lvl1pPr>
          </a:lstStyle>
          <a:p>
            <a:fld id="{1E80791E-FF95-4C53-BB2B-55AE4CA03091}" type="slidenum">
              <a:rPr lang="de-DE" altLang="it-CH"/>
              <a:pPr/>
              <a:t>‹N›</a:t>
            </a:fld>
            <a:endParaRPr lang="de-DE" altLang="it-CH"/>
          </a:p>
        </p:txBody>
      </p:sp>
    </p:spTree>
    <p:extLst>
      <p:ext uri="{BB962C8B-B14F-4D97-AF65-F5344CB8AC3E}">
        <p14:creationId xmlns:p14="http://schemas.microsoft.com/office/powerpoint/2010/main" val="42048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4" r:id="rId3"/>
    <p:sldLayoutId id="2147484035" r:id="rId4"/>
    <p:sldLayoutId id="2147484076" r:id="rId5"/>
    <p:sldLayoutId id="2147484078" r:id="rId6"/>
  </p:sldLayoutIdLst>
  <p:transition spd="med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606060"/>
          </a:solidFill>
          <a:latin typeface="Arial Narrow"/>
          <a:ea typeface="ヒラギノ角ゴ Pro W3" pitchFamily="-108" charset="-128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275">
          <a:solidFill>
            <a:schemeClr val="tx1"/>
          </a:solidFill>
          <a:latin typeface="Arial Narrow"/>
          <a:ea typeface="ヒラギノ角ゴ Pro W3" pitchFamily="-108" charset="-128"/>
          <a:cs typeface="Arial Narrow"/>
        </a:defRPr>
      </a:lvl1pPr>
      <a:lvl2pPr marL="136922" indent="-135731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1275">
          <a:solidFill>
            <a:schemeClr val="tx1"/>
          </a:solidFill>
          <a:latin typeface="Arial Narrow"/>
          <a:ea typeface="ヒラギノ角ゴ Pro W3" charset="-128"/>
          <a:cs typeface="Arial Narrow"/>
        </a:defRPr>
      </a:lvl2pPr>
      <a:lvl3pPr marL="260747" indent="-12263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 Narrow" panose="020B0606020202030204" pitchFamily="34" charset="0"/>
        <a:buChar char="–"/>
        <a:defRPr sz="1275">
          <a:solidFill>
            <a:schemeClr val="tx1"/>
          </a:solidFill>
          <a:latin typeface="+mn-lt"/>
          <a:ea typeface="ヒラギノ角ゴ Pro W3" charset="-128"/>
          <a:cs typeface="ＭＳ Ｐゴシック" charset="-128"/>
        </a:defRPr>
      </a:lvl3pPr>
      <a:lvl4pPr marL="404813" indent="-1428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 Narrow" panose="020B0606020202030204" pitchFamily="34" charset="0"/>
        <a:buChar char="–"/>
        <a:defRPr sz="1275">
          <a:solidFill>
            <a:schemeClr val="tx1"/>
          </a:solidFill>
          <a:latin typeface="Arial Narrow"/>
          <a:ea typeface="ヒラギノ角ゴ Pro W3" charset="-128"/>
          <a:cs typeface="Arial Narrow"/>
        </a:defRPr>
      </a:lvl4pPr>
      <a:lvl5pPr marL="1275160" indent="-134541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275">
          <a:solidFill>
            <a:schemeClr val="tx1"/>
          </a:solidFill>
          <a:latin typeface="Arial Narrow"/>
          <a:ea typeface="ヒラギノ角ゴ Pro W3" pitchFamily="-112" charset="-128"/>
          <a:cs typeface="Arial Narrow"/>
        </a:defRPr>
      </a:lvl5pPr>
      <a:lvl6pPr marL="1485900" indent="-142875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ヒラギノ角ゴ Pro W3" charset="-128"/>
        </a:defRPr>
      </a:lvl6pPr>
      <a:lvl7pPr marL="1828800" indent="-142875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ヒラギノ角ゴ Pro W3" charset="-128"/>
        </a:defRPr>
      </a:lvl7pPr>
      <a:lvl8pPr marL="2171700" indent="-142875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ヒラギノ角ゴ Pro W3" charset="-128"/>
        </a:defRPr>
      </a:lvl8pPr>
      <a:lvl9pPr marL="2514600" indent="-142875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1" y="2187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" y="1059657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9" y="1006079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308848" y="4998207"/>
            <a:ext cx="91122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465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</p:sldLayoutIdLst>
  <p:transition spd="med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75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9pPr>
    </p:titleStyle>
    <p:bodyStyle>
      <a:lvl1pPr marL="133350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35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35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66700" indent="138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538163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671513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806054" indent="-13454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6pPr>
      <a:lvl7pPr marL="942975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7pPr>
      <a:lvl8pPr marL="1077516" indent="-13454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8pPr>
      <a:lvl9pPr marL="1210866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1" y="2187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" y="1059657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9" y="1006079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308848" y="4998207"/>
            <a:ext cx="911225" cy="273844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236297" y="5002021"/>
            <a:ext cx="1895475" cy="161721"/>
          </a:xfrm>
          <a:prstGeom prst="rect">
            <a:avLst/>
          </a:prstGeom>
        </p:spPr>
        <p:txBody>
          <a:bodyPr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33400" y="4992291"/>
            <a:ext cx="838200" cy="171450"/>
          </a:xfrm>
          <a:prstGeom prst="rect">
            <a:avLst/>
          </a:prstGeom>
        </p:spPr>
        <p:txBody>
          <a:bodyPr anchor="ctr" anchorCtr="0"/>
          <a:lstStyle>
            <a:lvl1pPr>
              <a:defRPr sz="75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8385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  <p:sldLayoutId id="2147484100" r:id="rId19"/>
    <p:sldLayoutId id="2147484101" r:id="rId20"/>
    <p:sldLayoutId id="2147484102" r:id="rId21"/>
    <p:sldLayoutId id="2147484103" r:id="rId22"/>
    <p:sldLayoutId id="2147484104" r:id="rId23"/>
    <p:sldLayoutId id="2147484108" r:id="rId24"/>
    <p:sldLayoutId id="2147484110" r:id="rId25"/>
  </p:sldLayoutIdLst>
  <p:transition spd="med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75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 Narrow" pitchFamily="34" charset="0"/>
        </a:defRPr>
      </a:lvl9pPr>
    </p:titleStyle>
    <p:bodyStyle>
      <a:lvl1pPr marL="133350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35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35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66700" indent="138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538163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671513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806054" indent="-13454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6pPr>
      <a:lvl7pPr marL="942975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7pPr>
      <a:lvl8pPr marL="1077516" indent="-13454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8pPr>
      <a:lvl9pPr marL="1210866" indent="-1333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3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hyperlink" Target="https://www.nature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7/04/P04007/meta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5.jpg"/><Relationship Id="rId9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Pixel detectors for x-ray imaging (at synchrotrons)</a:t>
            </a: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/>
              <a:t>Roberto Dinapoli::  Electronics and Photon Science Detector Groups   ::  Paul Scherrer Institut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FEE2023::Torino::June 2023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55370FD0-E774-77D9-F887-3BE9194A59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528" y="682445"/>
            <a:ext cx="8712968" cy="436775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CH" sz="2400" dirty="0"/>
              <a:t>Single </a:t>
            </a:r>
            <a:r>
              <a:rPr lang="it-CH" sz="2400" dirty="0" err="1"/>
              <a:t>photon</a:t>
            </a:r>
            <a:r>
              <a:rPr lang="it-CH" sz="2400" dirty="0"/>
              <a:t> </a:t>
            </a:r>
            <a:r>
              <a:rPr lang="it-CH" sz="2400" dirty="0" err="1"/>
              <a:t>resolution</a:t>
            </a:r>
            <a:endParaRPr lang="it-CH" sz="2400" dirty="0"/>
          </a:p>
          <a:p>
            <a:r>
              <a:rPr lang="it-CH" sz="2400" dirty="0"/>
              <a:t>High </a:t>
            </a:r>
            <a:r>
              <a:rPr lang="it-CH" sz="2400" dirty="0" err="1"/>
              <a:t>dynamic</a:t>
            </a:r>
            <a:r>
              <a:rPr lang="it-CH" sz="2400" dirty="0"/>
              <a:t> range (n. </a:t>
            </a:r>
            <a:r>
              <a:rPr lang="it-CH" sz="2400" dirty="0" err="1"/>
              <a:t>photons</a:t>
            </a:r>
            <a:r>
              <a:rPr lang="it-CH" sz="2400" dirty="0"/>
              <a:t>/image)</a:t>
            </a:r>
          </a:p>
          <a:p>
            <a:r>
              <a:rPr lang="it-CH" sz="2400" dirty="0"/>
              <a:t>High quantum </a:t>
            </a:r>
            <a:r>
              <a:rPr lang="it-CH" sz="2400" dirty="0" err="1"/>
              <a:t>efficiency</a:t>
            </a:r>
            <a:endParaRPr lang="it-CH" sz="2400" dirty="0"/>
          </a:p>
          <a:p>
            <a:r>
              <a:rPr lang="it-CH" sz="2400" dirty="0" err="1"/>
              <a:t>Very</a:t>
            </a:r>
            <a:r>
              <a:rPr lang="it-CH" sz="2400" dirty="0"/>
              <a:t> high incoming </a:t>
            </a:r>
            <a:r>
              <a:rPr lang="it-CH" sz="2400" dirty="0" err="1"/>
              <a:t>particle</a:t>
            </a:r>
            <a:r>
              <a:rPr lang="it-CH" sz="2400" dirty="0"/>
              <a:t> rate (</a:t>
            </a:r>
            <a:r>
              <a:rPr lang="it-CH" sz="2400" dirty="0" err="1"/>
              <a:t>Mcnts</a:t>
            </a:r>
            <a:r>
              <a:rPr lang="it-CH" sz="2400" dirty="0"/>
              <a:t>/pixel/s)</a:t>
            </a:r>
          </a:p>
          <a:p>
            <a:r>
              <a:rPr lang="it-CH" sz="2400" dirty="0"/>
              <a:t>Complete frame </a:t>
            </a:r>
            <a:r>
              <a:rPr lang="it-CH" sz="2400" dirty="0" err="1"/>
              <a:t>readout</a:t>
            </a:r>
            <a:r>
              <a:rPr lang="it-CH" sz="2400" dirty="0"/>
              <a:t> </a:t>
            </a:r>
            <a:r>
              <a:rPr lang="it-CH" sz="2400" dirty="0" err="1"/>
              <a:t>at</a:t>
            </a:r>
            <a:r>
              <a:rPr lang="it-CH" sz="2400" dirty="0"/>
              <a:t>:</a:t>
            </a:r>
          </a:p>
          <a:p>
            <a:pPr lvl="1"/>
            <a:r>
              <a:rPr lang="it-CH" sz="2400" dirty="0"/>
              <a:t>High frame rates</a:t>
            </a:r>
          </a:p>
          <a:p>
            <a:pPr lvl="1"/>
            <a:r>
              <a:rPr lang="it-CH" sz="2400" dirty="0" err="1"/>
              <a:t>Negligible</a:t>
            </a:r>
            <a:r>
              <a:rPr lang="it-CH" sz="2400" dirty="0"/>
              <a:t> dead time</a:t>
            </a:r>
          </a:p>
          <a:p>
            <a:r>
              <a:rPr lang="it-CH" sz="2400" dirty="0"/>
              <a:t>Large area detectors</a:t>
            </a:r>
          </a:p>
          <a:p>
            <a:r>
              <a:rPr lang="it-CH" sz="2400" dirty="0" err="1"/>
              <a:t>Harsh</a:t>
            </a:r>
            <a:r>
              <a:rPr lang="it-CH" sz="2400" dirty="0"/>
              <a:t> </a:t>
            </a:r>
            <a:r>
              <a:rPr lang="it-CH" sz="2400" dirty="0" err="1"/>
              <a:t>conditions</a:t>
            </a:r>
            <a:r>
              <a:rPr lang="it-CH" sz="2400" dirty="0"/>
              <a:t>, in </a:t>
            </a:r>
            <a:r>
              <a:rPr lang="it-CH" sz="2400" dirty="0" err="1"/>
              <a:t>particular</a:t>
            </a:r>
            <a:r>
              <a:rPr lang="it-CH" sz="2400" dirty="0"/>
              <a:t> </a:t>
            </a:r>
            <a:r>
              <a:rPr lang="it-CH" sz="2400" dirty="0" err="1"/>
              <a:t>radiation</a:t>
            </a:r>
            <a:r>
              <a:rPr lang="it-CH" sz="2400" dirty="0"/>
              <a:t> </a:t>
            </a:r>
            <a:r>
              <a:rPr lang="it-CH" sz="2400" dirty="0" err="1"/>
              <a:t>tolerance</a:t>
            </a:r>
            <a:endParaRPr lang="it-CH" sz="2400" dirty="0"/>
          </a:p>
          <a:p>
            <a:pPr marL="133350" lvl="1" indent="0">
              <a:buNone/>
            </a:pPr>
            <a:r>
              <a:rPr lang="it-CH" sz="2400" dirty="0"/>
              <a:t>BUT… 	No timing information </a:t>
            </a:r>
            <a:r>
              <a:rPr lang="it-CH" sz="2400" dirty="0" err="1"/>
              <a:t>required</a:t>
            </a:r>
            <a:endParaRPr lang="it-CH" sz="2400" dirty="0"/>
          </a:p>
          <a:p>
            <a:pPr marL="133350" lvl="1" indent="0">
              <a:buNone/>
            </a:pPr>
            <a:r>
              <a:rPr lang="it-CH" sz="2400" dirty="0"/>
              <a:t>		 Easy access to the detector</a:t>
            </a:r>
          </a:p>
          <a:p>
            <a:pPr marL="133350" lvl="1" indent="0">
              <a:buNone/>
            </a:pPr>
            <a:endParaRPr lang="it-CH" sz="2400" dirty="0"/>
          </a:p>
          <a:p>
            <a:endParaRPr lang="it-CH" sz="2400" dirty="0"/>
          </a:p>
          <a:p>
            <a:endParaRPr lang="it-CH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A46C829-5822-B076-95AC-B48724D7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Detector </a:t>
            </a:r>
            <a:r>
              <a:rPr lang="it-CH" dirty="0" err="1"/>
              <a:t>challenges</a:t>
            </a:r>
            <a:r>
              <a:rPr lang="it-CH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A587F6-0E6B-85C9-687D-B7B7D65A55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10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724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0588DCAE-A168-08BD-F7B7-4BBD0C6A4C63}"/>
              </a:ext>
            </a:extLst>
          </p:cNvPr>
          <p:cNvSpPr/>
          <p:nvPr/>
        </p:nvSpPr>
        <p:spPr bwMode="auto">
          <a:xfrm>
            <a:off x="5952831" y="2151551"/>
            <a:ext cx="541839" cy="2207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2051720" y="1652688"/>
            <a:ext cx="1541924" cy="960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718" y="218700"/>
            <a:ext cx="6426714" cy="381375"/>
          </a:xfrm>
        </p:spPr>
        <p:txBody>
          <a:bodyPr/>
          <a:lstStyle/>
          <a:p>
            <a:r>
              <a:rPr lang="en-US" dirty="0"/>
              <a:t>Single photon counting (SPC) at synchrotrons</a:t>
            </a:r>
            <a:endParaRPr lang="de-CH" dirty="0"/>
          </a:p>
        </p:txBody>
      </p:sp>
      <p:grpSp>
        <p:nvGrpSpPr>
          <p:cNvPr id="98" name="Group 266"/>
          <p:cNvGrpSpPr>
            <a:grpSpLocks/>
          </p:cNvGrpSpPr>
          <p:nvPr/>
        </p:nvGrpSpPr>
        <p:grpSpPr bwMode="auto">
          <a:xfrm>
            <a:off x="2105726" y="2276425"/>
            <a:ext cx="514350" cy="285750"/>
            <a:chOff x="3120" y="1248"/>
            <a:chExt cx="432" cy="240"/>
          </a:xfrm>
        </p:grpSpPr>
        <p:sp>
          <p:nvSpPr>
            <p:cNvPr id="165" name="Line 260"/>
            <p:cNvSpPr>
              <a:spLocks noChangeShapeType="1"/>
            </p:cNvSpPr>
            <p:nvPr/>
          </p:nvSpPr>
          <p:spPr bwMode="auto">
            <a:xfrm flipH="1">
              <a:off x="3120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Line 261"/>
            <p:cNvSpPr>
              <a:spLocks noChangeShapeType="1"/>
            </p:cNvSpPr>
            <p:nvPr/>
          </p:nvSpPr>
          <p:spPr bwMode="auto">
            <a:xfrm flipH="1">
              <a:off x="3450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Line 262"/>
            <p:cNvSpPr>
              <a:spLocks noChangeShapeType="1"/>
            </p:cNvSpPr>
            <p:nvPr/>
          </p:nvSpPr>
          <p:spPr bwMode="auto">
            <a:xfrm>
              <a:off x="3230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Line 263"/>
            <p:cNvSpPr>
              <a:spLocks noChangeShapeType="1"/>
            </p:cNvSpPr>
            <p:nvPr/>
          </p:nvSpPr>
          <p:spPr bwMode="auto">
            <a:xfrm flipV="1">
              <a:off x="3230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Line 264"/>
            <p:cNvSpPr>
              <a:spLocks noChangeShapeType="1"/>
            </p:cNvSpPr>
            <p:nvPr/>
          </p:nvSpPr>
          <p:spPr bwMode="auto">
            <a:xfrm flipH="1" flipV="1">
              <a:off x="3230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265"/>
            <p:cNvSpPr>
              <a:spLocks noChangeArrowheads="1"/>
            </p:cNvSpPr>
            <p:nvPr/>
          </p:nvSpPr>
          <p:spPr bwMode="auto">
            <a:xfrm>
              <a:off x="3456" y="13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de-CH" altLang="de-DE" sz="18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99" name="Group 479"/>
          <p:cNvGrpSpPr>
            <a:grpSpLocks/>
          </p:cNvGrpSpPr>
          <p:nvPr/>
        </p:nvGrpSpPr>
        <p:grpSpPr bwMode="auto">
          <a:xfrm>
            <a:off x="2105726" y="2063444"/>
            <a:ext cx="514350" cy="171450"/>
            <a:chOff x="1392" y="1296"/>
            <a:chExt cx="432" cy="144"/>
          </a:xfrm>
        </p:grpSpPr>
        <p:sp>
          <p:nvSpPr>
            <p:cNvPr id="161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/>
          <p:cNvCxnSpPr/>
          <p:nvPr/>
        </p:nvCxnSpPr>
        <p:spPr>
          <a:xfrm>
            <a:off x="2620076" y="2151551"/>
            <a:ext cx="0" cy="27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64" idx="0"/>
          </p:cNvCxnSpPr>
          <p:nvPr/>
        </p:nvCxnSpPr>
        <p:spPr>
          <a:xfrm>
            <a:off x="2105726" y="2151550"/>
            <a:ext cx="0" cy="26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2" name="Group 45"/>
          <p:cNvGrpSpPr>
            <a:grpSpLocks/>
          </p:cNvGrpSpPr>
          <p:nvPr/>
        </p:nvGrpSpPr>
        <p:grpSpPr bwMode="auto">
          <a:xfrm rot="16200000" flipH="1">
            <a:off x="2274934" y="1637785"/>
            <a:ext cx="285750" cy="400050"/>
            <a:chOff x="2352" y="864"/>
            <a:chExt cx="240" cy="336"/>
          </a:xfrm>
        </p:grpSpPr>
        <p:sp>
          <p:nvSpPr>
            <p:cNvPr id="152" name="Line 46"/>
            <p:cNvSpPr>
              <a:spLocks noChangeShapeType="1"/>
            </p:cNvSpPr>
            <p:nvPr/>
          </p:nvSpPr>
          <p:spPr bwMode="auto">
            <a:xfrm>
              <a:off x="2448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Line 47"/>
            <p:cNvSpPr>
              <a:spLocks noChangeShapeType="1"/>
            </p:cNvSpPr>
            <p:nvPr/>
          </p:nvSpPr>
          <p:spPr bwMode="auto">
            <a:xfrm>
              <a:off x="2496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Line 48"/>
            <p:cNvSpPr>
              <a:spLocks noChangeShapeType="1"/>
            </p:cNvSpPr>
            <p:nvPr/>
          </p:nvSpPr>
          <p:spPr bwMode="auto">
            <a:xfrm>
              <a:off x="2496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Line 49"/>
            <p:cNvSpPr>
              <a:spLocks noChangeShapeType="1"/>
            </p:cNvSpPr>
            <p:nvPr/>
          </p:nvSpPr>
          <p:spPr bwMode="auto">
            <a:xfrm>
              <a:off x="2496" y="9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Line 50"/>
            <p:cNvSpPr>
              <a:spLocks noChangeShapeType="1"/>
            </p:cNvSpPr>
            <p:nvPr/>
          </p:nvSpPr>
          <p:spPr bwMode="auto">
            <a:xfrm flipH="1">
              <a:off x="2352" y="102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 flipV="1">
              <a:off x="2592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>
              <a:off x="2592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Line 53"/>
            <p:cNvSpPr>
              <a:spLocks noChangeShapeType="1"/>
            </p:cNvSpPr>
            <p:nvPr/>
          </p:nvSpPr>
          <p:spPr bwMode="auto">
            <a:xfrm rot="-1800000">
              <a:off x="2496" y="94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Line 54"/>
            <p:cNvSpPr>
              <a:spLocks noChangeShapeType="1"/>
            </p:cNvSpPr>
            <p:nvPr/>
          </p:nvSpPr>
          <p:spPr bwMode="auto">
            <a:xfrm rot="1800000">
              <a:off x="2496" y="97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3" name="Straight Connector 102"/>
          <p:cNvCxnSpPr>
            <a:stCxn id="158" idx="1"/>
            <a:endCxn id="163" idx="1"/>
          </p:cNvCxnSpPr>
          <p:nvPr/>
        </p:nvCxnSpPr>
        <p:spPr>
          <a:xfrm>
            <a:off x="2617833" y="1980686"/>
            <a:ext cx="2243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64" idx="0"/>
          </p:cNvCxnSpPr>
          <p:nvPr/>
        </p:nvCxnSpPr>
        <p:spPr>
          <a:xfrm flipV="1">
            <a:off x="2105726" y="1980685"/>
            <a:ext cx="0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2105726" y="1980685"/>
            <a:ext cx="112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6" name="Group 266"/>
          <p:cNvGrpSpPr>
            <a:grpSpLocks/>
          </p:cNvGrpSpPr>
          <p:nvPr/>
        </p:nvGrpSpPr>
        <p:grpSpPr bwMode="auto">
          <a:xfrm>
            <a:off x="2988426" y="2280576"/>
            <a:ext cx="514350" cy="285750"/>
            <a:chOff x="3120" y="1248"/>
            <a:chExt cx="432" cy="240"/>
          </a:xfrm>
        </p:grpSpPr>
        <p:sp>
          <p:nvSpPr>
            <p:cNvPr id="146" name="Line 260"/>
            <p:cNvSpPr>
              <a:spLocks noChangeShapeType="1"/>
            </p:cNvSpPr>
            <p:nvPr/>
          </p:nvSpPr>
          <p:spPr bwMode="auto">
            <a:xfrm flipH="1">
              <a:off x="3120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Line 261"/>
            <p:cNvSpPr>
              <a:spLocks noChangeShapeType="1"/>
            </p:cNvSpPr>
            <p:nvPr/>
          </p:nvSpPr>
          <p:spPr bwMode="auto">
            <a:xfrm flipH="1">
              <a:off x="3450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Line 262"/>
            <p:cNvSpPr>
              <a:spLocks noChangeShapeType="1"/>
            </p:cNvSpPr>
            <p:nvPr/>
          </p:nvSpPr>
          <p:spPr bwMode="auto">
            <a:xfrm>
              <a:off x="3230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Line 263"/>
            <p:cNvSpPr>
              <a:spLocks noChangeShapeType="1"/>
            </p:cNvSpPr>
            <p:nvPr/>
          </p:nvSpPr>
          <p:spPr bwMode="auto">
            <a:xfrm flipV="1">
              <a:off x="3230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Line 264"/>
            <p:cNvSpPr>
              <a:spLocks noChangeShapeType="1"/>
            </p:cNvSpPr>
            <p:nvPr/>
          </p:nvSpPr>
          <p:spPr bwMode="auto">
            <a:xfrm flipH="1" flipV="1">
              <a:off x="3230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265"/>
            <p:cNvSpPr>
              <a:spLocks noChangeArrowheads="1"/>
            </p:cNvSpPr>
            <p:nvPr/>
          </p:nvSpPr>
          <p:spPr bwMode="auto">
            <a:xfrm>
              <a:off x="3456" y="13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de-CH" altLang="de-DE" sz="18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7" name="Group 479"/>
          <p:cNvGrpSpPr>
            <a:grpSpLocks/>
          </p:cNvGrpSpPr>
          <p:nvPr/>
        </p:nvGrpSpPr>
        <p:grpSpPr bwMode="auto">
          <a:xfrm>
            <a:off x="2988426" y="2062019"/>
            <a:ext cx="514350" cy="171450"/>
            <a:chOff x="1392" y="1296"/>
            <a:chExt cx="432" cy="144"/>
          </a:xfrm>
        </p:grpSpPr>
        <p:sp>
          <p:nvSpPr>
            <p:cNvPr id="142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8" name="Straight Connector 107"/>
          <p:cNvCxnSpPr/>
          <p:nvPr/>
        </p:nvCxnSpPr>
        <p:spPr>
          <a:xfrm>
            <a:off x="3502776" y="2150126"/>
            <a:ext cx="0" cy="27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5" idx="0"/>
          </p:cNvCxnSpPr>
          <p:nvPr/>
        </p:nvCxnSpPr>
        <p:spPr>
          <a:xfrm>
            <a:off x="2988426" y="2150125"/>
            <a:ext cx="0" cy="26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144" idx="1"/>
          </p:cNvCxnSpPr>
          <p:nvPr/>
        </p:nvCxnSpPr>
        <p:spPr>
          <a:xfrm>
            <a:off x="3500533" y="1979261"/>
            <a:ext cx="2243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45" idx="0"/>
          </p:cNvCxnSpPr>
          <p:nvPr/>
        </p:nvCxnSpPr>
        <p:spPr>
          <a:xfrm flipV="1">
            <a:off x="2988426" y="1979260"/>
            <a:ext cx="0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988426" y="1979260"/>
            <a:ext cx="112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Group 479"/>
          <p:cNvGrpSpPr>
            <a:grpSpLocks/>
          </p:cNvGrpSpPr>
          <p:nvPr/>
        </p:nvGrpSpPr>
        <p:grpSpPr bwMode="auto">
          <a:xfrm>
            <a:off x="2610384" y="2336007"/>
            <a:ext cx="514350" cy="171450"/>
            <a:chOff x="1392" y="1296"/>
            <a:chExt cx="432" cy="144"/>
          </a:xfrm>
        </p:grpSpPr>
        <p:sp>
          <p:nvSpPr>
            <p:cNvPr id="138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5" name="Group 35"/>
          <p:cNvGrpSpPr>
            <a:grpSpLocks/>
          </p:cNvGrpSpPr>
          <p:nvPr/>
        </p:nvGrpSpPr>
        <p:grpSpPr bwMode="auto">
          <a:xfrm rot="5400000">
            <a:off x="3159876" y="1636360"/>
            <a:ext cx="285750" cy="400050"/>
            <a:chOff x="1824" y="864"/>
            <a:chExt cx="240" cy="336"/>
          </a:xfrm>
        </p:grpSpPr>
        <p:sp>
          <p:nvSpPr>
            <p:cNvPr id="129" name="Line 36"/>
            <p:cNvSpPr>
              <a:spLocks noChangeShapeType="1"/>
            </p:cNvSpPr>
            <p:nvPr/>
          </p:nvSpPr>
          <p:spPr bwMode="auto">
            <a:xfrm>
              <a:off x="1920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Line 37"/>
            <p:cNvSpPr>
              <a:spLocks noChangeShapeType="1"/>
            </p:cNvSpPr>
            <p:nvPr/>
          </p:nvSpPr>
          <p:spPr bwMode="auto">
            <a:xfrm>
              <a:off x="1968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Line 38"/>
            <p:cNvSpPr>
              <a:spLocks noChangeShapeType="1"/>
            </p:cNvSpPr>
            <p:nvPr/>
          </p:nvSpPr>
          <p:spPr bwMode="auto">
            <a:xfrm>
              <a:off x="1968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Line 39"/>
            <p:cNvSpPr>
              <a:spLocks noChangeShapeType="1"/>
            </p:cNvSpPr>
            <p:nvPr/>
          </p:nvSpPr>
          <p:spPr bwMode="auto">
            <a:xfrm>
              <a:off x="1968" y="9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Line 40"/>
            <p:cNvSpPr>
              <a:spLocks noChangeShapeType="1"/>
            </p:cNvSpPr>
            <p:nvPr/>
          </p:nvSpPr>
          <p:spPr bwMode="auto">
            <a:xfrm flipH="1">
              <a:off x="1824" y="102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Line 41"/>
            <p:cNvSpPr>
              <a:spLocks noChangeShapeType="1"/>
            </p:cNvSpPr>
            <p:nvPr/>
          </p:nvSpPr>
          <p:spPr bwMode="auto">
            <a:xfrm flipV="1">
              <a:off x="2064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ine 42"/>
            <p:cNvSpPr>
              <a:spLocks noChangeShapeType="1"/>
            </p:cNvSpPr>
            <p:nvPr/>
          </p:nvSpPr>
          <p:spPr bwMode="auto">
            <a:xfrm>
              <a:off x="2064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Line 43"/>
            <p:cNvSpPr>
              <a:spLocks noChangeShapeType="1"/>
            </p:cNvSpPr>
            <p:nvPr/>
          </p:nvSpPr>
          <p:spPr bwMode="auto">
            <a:xfrm rot="-1800000">
              <a:off x="2016" y="111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Line 44"/>
            <p:cNvSpPr>
              <a:spLocks noChangeShapeType="1"/>
            </p:cNvSpPr>
            <p:nvPr/>
          </p:nvSpPr>
          <p:spPr bwMode="auto">
            <a:xfrm rot="1800000">
              <a:off x="2016" y="109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7" name="Rounded Rectangle 276"/>
          <p:cNvSpPr/>
          <p:nvPr/>
        </p:nvSpPr>
        <p:spPr>
          <a:xfrm>
            <a:off x="3773589" y="1650306"/>
            <a:ext cx="759879" cy="960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3933685" y="1841996"/>
            <a:ext cx="431528" cy="30008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</a:rPr>
              <a:t>TBs</a:t>
            </a:r>
            <a:endParaRPr lang="de-CH" sz="1350" dirty="0">
              <a:solidFill>
                <a:prstClr val="black"/>
              </a:solidFill>
            </a:endParaRPr>
          </a:p>
        </p:txBody>
      </p:sp>
      <p:grpSp>
        <p:nvGrpSpPr>
          <p:cNvPr id="279" name="Group 230"/>
          <p:cNvGrpSpPr>
            <a:grpSpLocks/>
          </p:cNvGrpSpPr>
          <p:nvPr/>
        </p:nvGrpSpPr>
        <p:grpSpPr bwMode="auto">
          <a:xfrm>
            <a:off x="3835982" y="2275000"/>
            <a:ext cx="514350" cy="285750"/>
            <a:chOff x="3312" y="1248"/>
            <a:chExt cx="432" cy="240"/>
          </a:xfrm>
        </p:grpSpPr>
        <p:sp>
          <p:nvSpPr>
            <p:cNvPr id="284" name="Line 95"/>
            <p:cNvSpPr>
              <a:spLocks noChangeShapeType="1"/>
            </p:cNvSpPr>
            <p:nvPr/>
          </p:nvSpPr>
          <p:spPr bwMode="auto">
            <a:xfrm flipH="1">
              <a:off x="3312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Line 96"/>
            <p:cNvSpPr>
              <a:spLocks noChangeShapeType="1"/>
            </p:cNvSpPr>
            <p:nvPr/>
          </p:nvSpPr>
          <p:spPr bwMode="auto">
            <a:xfrm flipH="1">
              <a:off x="3642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Line 97"/>
            <p:cNvSpPr>
              <a:spLocks noChangeShapeType="1"/>
            </p:cNvSpPr>
            <p:nvPr/>
          </p:nvSpPr>
          <p:spPr bwMode="auto">
            <a:xfrm>
              <a:off x="3422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Line 98"/>
            <p:cNvSpPr>
              <a:spLocks noChangeShapeType="1"/>
            </p:cNvSpPr>
            <p:nvPr/>
          </p:nvSpPr>
          <p:spPr bwMode="auto">
            <a:xfrm flipV="1">
              <a:off x="3422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Line 99"/>
            <p:cNvSpPr>
              <a:spLocks noChangeShapeType="1"/>
            </p:cNvSpPr>
            <p:nvPr/>
          </p:nvSpPr>
          <p:spPr bwMode="auto">
            <a:xfrm flipH="1" flipV="1">
              <a:off x="3422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9" name="Group 103"/>
            <p:cNvGrpSpPr>
              <a:grpSpLocks/>
            </p:cNvGrpSpPr>
            <p:nvPr/>
          </p:nvGrpSpPr>
          <p:grpSpPr bwMode="auto">
            <a:xfrm>
              <a:off x="3436" y="1324"/>
              <a:ext cx="96" cy="96"/>
              <a:chOff x="1344" y="1344"/>
              <a:chExt cx="96" cy="96"/>
            </a:xfrm>
          </p:grpSpPr>
          <p:sp>
            <p:nvSpPr>
              <p:cNvPr id="290" name="Line 100"/>
              <p:cNvSpPr>
                <a:spLocks noChangeShapeType="1"/>
              </p:cNvSpPr>
              <p:nvPr/>
            </p:nvSpPr>
            <p:spPr bwMode="auto">
              <a:xfrm>
                <a:off x="1344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Line 101"/>
              <p:cNvSpPr>
                <a:spLocks noChangeShapeType="1"/>
              </p:cNvSpPr>
              <p:nvPr/>
            </p:nvSpPr>
            <p:spPr bwMode="auto">
              <a:xfrm flipV="1">
                <a:off x="1392" y="134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Line 102"/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80" name="Straight Arrow Connector 279"/>
          <p:cNvCxnSpPr>
            <a:stCxn id="278" idx="2"/>
          </p:cNvCxnSpPr>
          <p:nvPr/>
        </p:nvCxnSpPr>
        <p:spPr>
          <a:xfrm flipH="1">
            <a:off x="4125565" y="2142078"/>
            <a:ext cx="23884" cy="223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V="1">
            <a:off x="4078645" y="2203175"/>
            <a:ext cx="130969" cy="81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cxnSpLocks/>
            <a:stCxn id="147" idx="0"/>
          </p:cNvCxnSpPr>
          <p:nvPr/>
        </p:nvCxnSpPr>
        <p:spPr>
          <a:xfrm flipV="1">
            <a:off x="3502776" y="2422638"/>
            <a:ext cx="339530" cy="3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>
            <a:off x="5075950" y="1910882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</a:rPr>
              <a:t>Counter </a:t>
            </a:r>
            <a:endParaRPr lang="de-CH" sz="1350" dirty="0">
              <a:solidFill>
                <a:prstClr val="white"/>
              </a:solidFill>
            </a:endParaRPr>
          </a:p>
        </p:txBody>
      </p:sp>
      <p:cxnSp>
        <p:nvCxnSpPr>
          <p:cNvPr id="318" name="Straight Arrow Connector 317"/>
          <p:cNvCxnSpPr/>
          <p:nvPr/>
        </p:nvCxnSpPr>
        <p:spPr>
          <a:xfrm>
            <a:off x="3670012" y="2560750"/>
            <a:ext cx="2969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9" name="TextBox 318"/>
          <p:cNvSpPr txBox="1"/>
          <p:nvPr/>
        </p:nvSpPr>
        <p:spPr>
          <a:xfrm>
            <a:off x="3579620" y="2533047"/>
            <a:ext cx="431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Vth</a:t>
            </a:r>
            <a:endParaRPr lang="de-CH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0" name="Rounded Rectangle 339"/>
          <p:cNvSpPr/>
          <p:nvPr/>
        </p:nvSpPr>
        <p:spPr>
          <a:xfrm>
            <a:off x="678389" y="2018318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</a:rPr>
              <a:t>Analog Pulsing</a:t>
            </a:r>
            <a:endParaRPr lang="de-CH" sz="1350" dirty="0">
              <a:solidFill>
                <a:prstClr val="white"/>
              </a:solidFill>
            </a:endParaRPr>
          </a:p>
        </p:txBody>
      </p:sp>
      <p:cxnSp>
        <p:nvCxnSpPr>
          <p:cNvPr id="344" name="Straight Arrow Connector 343"/>
          <p:cNvCxnSpPr>
            <a:cxnSpLocks/>
          </p:cNvCxnSpPr>
          <p:nvPr/>
        </p:nvCxnSpPr>
        <p:spPr>
          <a:xfrm>
            <a:off x="1526207" y="2427734"/>
            <a:ext cx="561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" name="Rounded Rectangle 367"/>
          <p:cNvSpPr/>
          <p:nvPr/>
        </p:nvSpPr>
        <p:spPr>
          <a:xfrm>
            <a:off x="7928483" y="1410497"/>
            <a:ext cx="966551" cy="1572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</a:rPr>
              <a:t>Control and readout logic</a:t>
            </a:r>
            <a:endParaRPr lang="de-CH" sz="1350" dirty="0">
              <a:solidFill>
                <a:srgbClr val="7030A0"/>
              </a:solidFill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3755723" y="3003033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ENABLE</a:t>
            </a:r>
            <a:endParaRPr lang="de-CH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83" name="Straight Arrow Connector 382"/>
          <p:cNvCxnSpPr/>
          <p:nvPr/>
        </p:nvCxnSpPr>
        <p:spPr>
          <a:xfrm>
            <a:off x="8450042" y="3029877"/>
            <a:ext cx="0" cy="2700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4" name="TextBox 383"/>
          <p:cNvSpPr txBox="1"/>
          <p:nvPr/>
        </p:nvSpPr>
        <p:spPr>
          <a:xfrm>
            <a:off x="7983642" y="3299467"/>
            <a:ext cx="9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Digital OUT</a:t>
            </a:r>
          </a:p>
        </p:txBody>
      </p:sp>
      <p:sp>
        <p:nvSpPr>
          <p:cNvPr id="192" name="Freeform 2221"/>
          <p:cNvSpPr>
            <a:spLocks/>
          </p:cNvSpPr>
          <p:nvPr/>
        </p:nvSpPr>
        <p:spPr bwMode="auto">
          <a:xfrm flipH="1">
            <a:off x="1997715" y="1365079"/>
            <a:ext cx="230981" cy="178286"/>
          </a:xfrm>
          <a:custGeom>
            <a:avLst/>
            <a:gdLst>
              <a:gd name="T0" fmla="*/ 302 w 302"/>
              <a:gd name="T1" fmla="*/ 309 h 309"/>
              <a:gd name="T2" fmla="*/ 151 w 302"/>
              <a:gd name="T3" fmla="*/ 0 h 309"/>
              <a:gd name="T4" fmla="*/ 0 w 302"/>
              <a:gd name="T5" fmla="*/ 309 h 309"/>
              <a:gd name="T6" fmla="*/ 302 w 302"/>
              <a:gd name="T7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" h="309">
                <a:moveTo>
                  <a:pt x="302" y="309"/>
                </a:moveTo>
                <a:lnTo>
                  <a:pt x="151" y="0"/>
                </a:lnTo>
                <a:lnTo>
                  <a:pt x="0" y="309"/>
                </a:lnTo>
                <a:lnTo>
                  <a:pt x="302" y="30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7886" y="1361504"/>
            <a:ext cx="2061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192" idx="1"/>
          </p:cNvCxnSpPr>
          <p:nvPr/>
        </p:nvCxnSpPr>
        <p:spPr bwMode="auto">
          <a:xfrm flipV="1">
            <a:off x="2113204" y="1208413"/>
            <a:ext cx="0" cy="1566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106481" y="1544675"/>
            <a:ext cx="0" cy="4307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040242" y="1208412"/>
            <a:ext cx="1533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307969" y="1410497"/>
            <a:ext cx="303011" cy="1812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latin typeface="+mn-lt"/>
                <a:cs typeface="Franklin Gothic Book"/>
              </a:rPr>
              <a:t>Vrf</a:t>
            </a:r>
            <a:endParaRPr lang="de-CH" sz="1350" kern="1000" spc="23" dirty="0" err="1">
              <a:latin typeface="+mn-lt"/>
              <a:cs typeface="Franklin Gothic Book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105973" y="1420400"/>
            <a:ext cx="303011" cy="1812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latin typeface="+mn-lt"/>
                <a:cs typeface="Franklin Gothic Book"/>
              </a:rPr>
              <a:t>VrfSh</a:t>
            </a:r>
            <a:endParaRPr lang="de-CH" sz="1350" kern="1000" spc="23" dirty="0" err="1">
              <a:latin typeface="+mn-lt"/>
              <a:cs typeface="Franklin Gothic Book"/>
            </a:endParaRPr>
          </a:p>
        </p:txBody>
      </p:sp>
      <p:sp>
        <p:nvSpPr>
          <p:cNvPr id="4" name="Rounded Rectangle 312">
            <a:extLst>
              <a:ext uri="{FF2B5EF4-FFF2-40B4-BE49-F238E27FC236}">
                <a16:creationId xmlns:a16="http://schemas.microsoft.com/office/drawing/2014/main" id="{AD49C248-EF60-FA46-4B0D-E13E03957B31}"/>
              </a:ext>
            </a:extLst>
          </p:cNvPr>
          <p:cNvSpPr/>
          <p:nvPr/>
        </p:nvSpPr>
        <p:spPr>
          <a:xfrm>
            <a:off x="6503215" y="1901825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</a:rPr>
              <a:t>Off pixel digital drivers</a:t>
            </a:r>
            <a:endParaRPr lang="de-CH" sz="1350" dirty="0">
              <a:solidFill>
                <a:prstClr val="white"/>
              </a:solidFill>
            </a:endParaRPr>
          </a:p>
        </p:txBody>
      </p:sp>
      <p:cxnSp>
        <p:nvCxnSpPr>
          <p:cNvPr id="6" name="Straight Arrow Connector 343">
            <a:extLst>
              <a:ext uri="{FF2B5EF4-FFF2-40B4-BE49-F238E27FC236}">
                <a16:creationId xmlns:a16="http://schemas.microsoft.com/office/drawing/2014/main" id="{23D4564B-B09F-1CF9-9880-2E43D1707AF7}"/>
              </a:ext>
            </a:extLst>
          </p:cNvPr>
          <p:cNvCxnSpPr/>
          <p:nvPr/>
        </p:nvCxnSpPr>
        <p:spPr>
          <a:xfrm flipV="1">
            <a:off x="4124542" y="2652787"/>
            <a:ext cx="0" cy="408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343">
            <a:extLst>
              <a:ext uri="{FF2B5EF4-FFF2-40B4-BE49-F238E27FC236}">
                <a16:creationId xmlns:a16="http://schemas.microsoft.com/office/drawing/2014/main" id="{825D73F7-C47B-C099-C128-701A326F5D6A}"/>
              </a:ext>
            </a:extLst>
          </p:cNvPr>
          <p:cNvCxnSpPr>
            <a:cxnSpLocks/>
          </p:cNvCxnSpPr>
          <p:nvPr/>
        </p:nvCxnSpPr>
        <p:spPr>
          <a:xfrm>
            <a:off x="4350332" y="2418472"/>
            <a:ext cx="7184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372">
            <a:extLst>
              <a:ext uri="{FF2B5EF4-FFF2-40B4-BE49-F238E27FC236}">
                <a16:creationId xmlns:a16="http://schemas.microsoft.com/office/drawing/2014/main" id="{A104B0EC-A978-8FEB-4906-EFEB2F8C9FFE}"/>
              </a:ext>
            </a:extLst>
          </p:cNvPr>
          <p:cNvSpPr txBox="1"/>
          <p:nvPr/>
        </p:nvSpPr>
        <p:spPr>
          <a:xfrm>
            <a:off x="5124094" y="2965375"/>
            <a:ext cx="612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RESET</a:t>
            </a:r>
            <a:endParaRPr lang="de-CH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343">
            <a:extLst>
              <a:ext uri="{FF2B5EF4-FFF2-40B4-BE49-F238E27FC236}">
                <a16:creationId xmlns:a16="http://schemas.microsoft.com/office/drawing/2014/main" id="{AB05391E-8D93-AE1A-3374-C599F46E6833}"/>
              </a:ext>
            </a:extLst>
          </p:cNvPr>
          <p:cNvCxnSpPr/>
          <p:nvPr/>
        </p:nvCxnSpPr>
        <p:spPr>
          <a:xfrm flipV="1">
            <a:off x="5492913" y="2615129"/>
            <a:ext cx="0" cy="408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C837EAA-2074-1241-3E28-7F40620EFE7E}"/>
              </a:ext>
            </a:extLst>
          </p:cNvPr>
          <p:cNvCxnSpPr/>
          <p:nvPr/>
        </p:nvCxnSpPr>
        <p:spPr bwMode="auto">
          <a:xfrm flipH="1">
            <a:off x="6174194" y="2134949"/>
            <a:ext cx="60165" cy="2539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0917D49-3C8E-16A8-5FC4-38096B14677E}"/>
              </a:ext>
            </a:extLst>
          </p:cNvPr>
          <p:cNvSpPr/>
          <p:nvPr/>
        </p:nvSpPr>
        <p:spPr bwMode="auto">
          <a:xfrm>
            <a:off x="7366116" y="2123113"/>
            <a:ext cx="541839" cy="2207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7FB914B7-242C-2EBA-0CF2-B6D4FC95A55E}"/>
              </a:ext>
            </a:extLst>
          </p:cNvPr>
          <p:cNvSpPr/>
          <p:nvPr/>
        </p:nvSpPr>
        <p:spPr bwMode="auto">
          <a:xfrm>
            <a:off x="611560" y="699542"/>
            <a:ext cx="6984154" cy="260357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C7311C5-0112-6EB5-32B3-E3FCAE3B3CEF}"/>
              </a:ext>
            </a:extLst>
          </p:cNvPr>
          <p:cNvSpPr txBox="1"/>
          <p:nvPr/>
        </p:nvSpPr>
        <p:spPr>
          <a:xfrm>
            <a:off x="3590695" y="800351"/>
            <a:ext cx="1519273" cy="3745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Single Channel, general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configuration</a:t>
            </a:r>
            <a:endParaRPr lang="it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9F20302-D869-5328-A5B8-DE8CEEF8156A}"/>
              </a:ext>
            </a:extLst>
          </p:cNvPr>
          <p:cNvSpPr txBox="1"/>
          <p:nvPr/>
        </p:nvSpPr>
        <p:spPr>
          <a:xfrm>
            <a:off x="2190174" y="2583722"/>
            <a:ext cx="1227842" cy="2920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400" dirty="0" err="1">
                <a:solidFill>
                  <a:srgbClr val="000000"/>
                </a:solidFill>
                <a:latin typeface="Calibri"/>
              </a:rPr>
              <a:t>Preamp</a:t>
            </a:r>
            <a:endParaRPr lang="it-CH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14DA43A-0D92-239E-AC6F-259350FF6705}"/>
              </a:ext>
            </a:extLst>
          </p:cNvPr>
          <p:cNvSpPr txBox="1"/>
          <p:nvPr/>
        </p:nvSpPr>
        <p:spPr>
          <a:xfrm>
            <a:off x="3025240" y="2583722"/>
            <a:ext cx="533079" cy="2920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400" dirty="0" err="1">
                <a:solidFill>
                  <a:srgbClr val="000000"/>
                </a:solidFill>
                <a:latin typeface="Calibri"/>
              </a:rPr>
              <a:t>Shaper</a:t>
            </a:r>
            <a:endParaRPr lang="it-CH" sz="1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8354"/>
            <a:ext cx="1203068" cy="1095560"/>
          </a:xfrm>
          <a:prstGeom prst="rect">
            <a:avLst/>
          </a:prstGeom>
        </p:spPr>
      </p:pic>
      <p:pic>
        <p:nvPicPr>
          <p:cNvPr id="119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44966" y="3406543"/>
            <a:ext cx="3188502" cy="167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Group 119"/>
          <p:cNvGrpSpPr/>
          <p:nvPr/>
        </p:nvGrpSpPr>
        <p:grpSpPr>
          <a:xfrm>
            <a:off x="4644014" y="3456897"/>
            <a:ext cx="3096338" cy="1607134"/>
            <a:chOff x="1547664" y="1275744"/>
            <a:chExt cx="5652120" cy="2963161"/>
          </a:xfrm>
        </p:grpSpPr>
        <p:pic>
          <p:nvPicPr>
            <p:cNvPr id="121" name="Picture 10">
              <a:extLst>
                <a:ext uri="{FF2B5EF4-FFF2-40B4-BE49-F238E27FC236}">
                  <a16:creationId xmlns:a16="http://schemas.microsoft.com/office/drawing/2014/main" id="{D0CD1DCE-0B9D-ECA1-239A-FDC0D5CFF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547664" y="1275744"/>
              <a:ext cx="5652120" cy="2963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2" name="Group 2"/>
            <p:cNvGrpSpPr>
              <a:grpSpLocks/>
            </p:cNvGrpSpPr>
            <p:nvPr/>
          </p:nvGrpSpPr>
          <p:grpSpPr bwMode="auto">
            <a:xfrm rot="10800000">
              <a:off x="2750392" y="2283715"/>
              <a:ext cx="237432" cy="1625327"/>
              <a:chOff x="956" y="1743"/>
              <a:chExt cx="296" cy="162"/>
            </a:xfrm>
          </p:grpSpPr>
          <p:sp>
            <p:nvSpPr>
              <p:cNvPr id="173" name="AutoShape 3"/>
              <p:cNvSpPr>
                <a:spLocks/>
              </p:cNvSpPr>
              <p:nvPr/>
            </p:nvSpPr>
            <p:spPr bwMode="auto">
              <a:xfrm rot="5400000">
                <a:off x="1023" y="1728"/>
                <a:ext cx="162" cy="192"/>
              </a:xfrm>
              <a:prstGeom prst="rightBracket">
                <a:avLst>
                  <a:gd name="adj" fmla="val 9877"/>
                </a:avLst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CH" altLang="de-DE" sz="2400"/>
              </a:p>
            </p:txBody>
          </p:sp>
          <p:sp>
            <p:nvSpPr>
              <p:cNvPr id="174" name="Line 4"/>
              <p:cNvSpPr>
                <a:spLocks noChangeShapeType="1"/>
              </p:cNvSpPr>
              <p:nvPr/>
            </p:nvSpPr>
            <p:spPr bwMode="auto">
              <a:xfrm>
                <a:off x="956" y="1746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5" name="Line 5"/>
              <p:cNvSpPr>
                <a:spLocks noChangeShapeType="1"/>
              </p:cNvSpPr>
              <p:nvPr/>
            </p:nvSpPr>
            <p:spPr bwMode="auto">
              <a:xfrm>
                <a:off x="1198" y="1746"/>
                <a:ext cx="5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23" name="Group 2"/>
            <p:cNvGrpSpPr>
              <a:grpSpLocks/>
            </p:cNvGrpSpPr>
            <p:nvPr/>
          </p:nvGrpSpPr>
          <p:grpSpPr bwMode="auto">
            <a:xfrm rot="10800000">
              <a:off x="4910632" y="2298348"/>
              <a:ext cx="237432" cy="1625327"/>
              <a:chOff x="956" y="1743"/>
              <a:chExt cx="296" cy="162"/>
            </a:xfrm>
          </p:grpSpPr>
          <p:sp>
            <p:nvSpPr>
              <p:cNvPr id="128" name="AutoShape 3"/>
              <p:cNvSpPr>
                <a:spLocks/>
              </p:cNvSpPr>
              <p:nvPr/>
            </p:nvSpPr>
            <p:spPr bwMode="auto">
              <a:xfrm rot="5400000">
                <a:off x="1023" y="1728"/>
                <a:ext cx="162" cy="192"/>
              </a:xfrm>
              <a:prstGeom prst="rightBracket">
                <a:avLst>
                  <a:gd name="adj" fmla="val 9877"/>
                </a:avLst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CH" altLang="de-DE" sz="2400"/>
              </a:p>
            </p:txBody>
          </p:sp>
          <p:sp>
            <p:nvSpPr>
              <p:cNvPr id="171" name="Line 4"/>
              <p:cNvSpPr>
                <a:spLocks noChangeShapeType="1"/>
              </p:cNvSpPr>
              <p:nvPr/>
            </p:nvSpPr>
            <p:spPr bwMode="auto">
              <a:xfrm>
                <a:off x="956" y="1746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2" name="Line 5"/>
              <p:cNvSpPr>
                <a:spLocks noChangeShapeType="1"/>
              </p:cNvSpPr>
              <p:nvPr/>
            </p:nvSpPr>
            <p:spPr bwMode="auto">
              <a:xfrm>
                <a:off x="1198" y="1746"/>
                <a:ext cx="5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24" name="Group 2"/>
            <p:cNvGrpSpPr>
              <a:grpSpLocks/>
            </p:cNvGrpSpPr>
            <p:nvPr/>
          </p:nvGrpSpPr>
          <p:grpSpPr bwMode="auto">
            <a:xfrm rot="10800000">
              <a:off x="6006183" y="2302222"/>
              <a:ext cx="192203" cy="1625327"/>
              <a:chOff x="956" y="1743"/>
              <a:chExt cx="296" cy="162"/>
            </a:xfrm>
          </p:grpSpPr>
          <p:sp>
            <p:nvSpPr>
              <p:cNvPr id="125" name="AutoShape 3"/>
              <p:cNvSpPr>
                <a:spLocks/>
              </p:cNvSpPr>
              <p:nvPr/>
            </p:nvSpPr>
            <p:spPr bwMode="auto">
              <a:xfrm rot="5400000">
                <a:off x="1023" y="1728"/>
                <a:ext cx="162" cy="192"/>
              </a:xfrm>
              <a:prstGeom prst="rightBracket">
                <a:avLst>
                  <a:gd name="adj" fmla="val 9877"/>
                </a:avLst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CH" altLang="de-DE" sz="2400"/>
              </a:p>
            </p:txBody>
          </p:sp>
          <p:sp>
            <p:nvSpPr>
              <p:cNvPr id="126" name="Line 4"/>
              <p:cNvSpPr>
                <a:spLocks noChangeShapeType="1"/>
              </p:cNvSpPr>
              <p:nvPr/>
            </p:nvSpPr>
            <p:spPr bwMode="auto">
              <a:xfrm>
                <a:off x="956" y="1746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27" name="Line 5"/>
              <p:cNvSpPr>
                <a:spLocks noChangeShapeType="1"/>
              </p:cNvSpPr>
              <p:nvPr/>
            </p:nvSpPr>
            <p:spPr bwMode="auto">
              <a:xfrm>
                <a:off x="1198" y="1746"/>
                <a:ext cx="5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 bwMode="auto">
          <a:xfrm>
            <a:off x="251520" y="4155926"/>
            <a:ext cx="1800200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1028431" y="4125594"/>
            <a:ext cx="2274320" cy="5343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6" name="TextBox 255"/>
          <p:cNvSpPr txBox="1"/>
          <p:nvPr/>
        </p:nvSpPr>
        <p:spPr>
          <a:xfrm>
            <a:off x="5286519" y="357044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0001</a:t>
            </a:r>
            <a:endParaRPr lang="de-CH" sz="1800" dirty="0" err="1">
              <a:solidFill>
                <a:schemeClr val="accent6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516216" y="356392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0010</a:t>
            </a:r>
            <a:endParaRPr lang="de-CH" sz="1800" dirty="0" err="1">
              <a:solidFill>
                <a:schemeClr val="accent6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4868541" y="371133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0000</a:t>
            </a:r>
            <a:endParaRPr lang="de-CH" sz="1800" dirty="0" err="1">
              <a:solidFill>
                <a:schemeClr val="accent6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7212532" y="38889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0011</a:t>
            </a:r>
            <a:endParaRPr lang="de-CH" sz="1800" dirty="0" err="1">
              <a:solidFill>
                <a:schemeClr val="accent6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388489" y="3432036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Pre-Shaper</a:t>
            </a:r>
            <a:endParaRPr lang="de-CH" sz="1800" dirty="0" err="1">
              <a:solidFill>
                <a:schemeClr val="accent5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423286" y="403070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Comparator</a:t>
            </a: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802414" y="342955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Counter</a:t>
            </a:r>
            <a:endParaRPr lang="de-CH" dirty="0" err="1">
              <a:solidFill>
                <a:schemeClr val="accent6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32DBB9-B1B7-C2E0-FFD6-A79812799F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286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D6CA5-A60B-EC83-D35F-C415424352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06312" y="4968000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47664" y="1275744"/>
            <a:ext cx="5652119" cy="29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D7A89D92-366B-D0E8-F4AD-00B61719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it-CH" dirty="0"/>
              <a:t>SPC </a:t>
            </a:r>
            <a:r>
              <a:rPr lang="it-CH" dirty="0" err="1"/>
              <a:t>shortcomings</a:t>
            </a:r>
            <a:r>
              <a:rPr lang="it-CH" dirty="0"/>
              <a:t>: Pile</a:t>
            </a:r>
            <a:r>
              <a:rPr lang="de-CH" dirty="0"/>
              <a:t>-</a:t>
            </a:r>
            <a:r>
              <a:rPr lang="de-CH" dirty="0" err="1"/>
              <a:t>up</a:t>
            </a:r>
            <a:endParaRPr lang="en-CH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 rot="10800000">
            <a:off x="2735644" y="2283714"/>
            <a:ext cx="381448" cy="1625327"/>
            <a:chOff x="956" y="1743"/>
            <a:chExt cx="296" cy="162"/>
          </a:xfrm>
        </p:grpSpPr>
        <p:sp>
          <p:nvSpPr>
            <p:cNvPr id="6" name="AutoShape 3"/>
            <p:cNvSpPr>
              <a:spLocks/>
            </p:cNvSpPr>
            <p:nvPr/>
          </p:nvSpPr>
          <p:spPr bwMode="auto">
            <a:xfrm rot="5400000">
              <a:off x="1023" y="1728"/>
              <a:ext cx="162" cy="192"/>
            </a:xfrm>
            <a:prstGeom prst="rightBracket">
              <a:avLst>
                <a:gd name="adj" fmla="val 9877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24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956" y="1746"/>
              <a:ext cx="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198" y="1746"/>
              <a:ext cx="5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 rot="10800000">
            <a:off x="3938557" y="2283714"/>
            <a:ext cx="232603" cy="1625327"/>
            <a:chOff x="956" y="1743"/>
            <a:chExt cx="296" cy="162"/>
          </a:xfrm>
        </p:grpSpPr>
        <p:sp>
          <p:nvSpPr>
            <p:cNvPr id="10" name="AutoShape 3"/>
            <p:cNvSpPr>
              <a:spLocks/>
            </p:cNvSpPr>
            <p:nvPr/>
          </p:nvSpPr>
          <p:spPr bwMode="auto">
            <a:xfrm rot="5400000">
              <a:off x="1023" y="1728"/>
              <a:ext cx="162" cy="192"/>
            </a:xfrm>
            <a:prstGeom prst="rightBracket">
              <a:avLst>
                <a:gd name="adj" fmla="val 9877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2400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956" y="1746"/>
              <a:ext cx="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1198" y="1746"/>
              <a:ext cx="5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 rot="10800000">
            <a:off x="4644008" y="2283712"/>
            <a:ext cx="648072" cy="1625327"/>
            <a:chOff x="956" y="1743"/>
            <a:chExt cx="296" cy="162"/>
          </a:xfrm>
        </p:grpSpPr>
        <p:sp>
          <p:nvSpPr>
            <p:cNvPr id="14" name="AutoShape 3"/>
            <p:cNvSpPr>
              <a:spLocks/>
            </p:cNvSpPr>
            <p:nvPr/>
          </p:nvSpPr>
          <p:spPr bwMode="auto">
            <a:xfrm rot="5400000">
              <a:off x="1023" y="1728"/>
              <a:ext cx="162" cy="192"/>
            </a:xfrm>
            <a:prstGeom prst="rightBracket">
              <a:avLst>
                <a:gd name="adj" fmla="val 9877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2400"/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956" y="1746"/>
              <a:ext cx="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198" y="1746"/>
              <a:ext cx="5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7" name="Group 2"/>
          <p:cNvGrpSpPr>
            <a:grpSpLocks/>
          </p:cNvGrpSpPr>
          <p:nvPr/>
        </p:nvGrpSpPr>
        <p:grpSpPr bwMode="auto">
          <a:xfrm rot="10800000">
            <a:off x="6015779" y="2283714"/>
            <a:ext cx="191741" cy="1625327"/>
            <a:chOff x="956" y="1743"/>
            <a:chExt cx="296" cy="162"/>
          </a:xfrm>
        </p:grpSpPr>
        <p:sp>
          <p:nvSpPr>
            <p:cNvPr id="18" name="AutoShape 3"/>
            <p:cNvSpPr>
              <a:spLocks/>
            </p:cNvSpPr>
            <p:nvPr/>
          </p:nvSpPr>
          <p:spPr bwMode="auto">
            <a:xfrm rot="5400000">
              <a:off x="1023" y="1728"/>
              <a:ext cx="162" cy="192"/>
            </a:xfrm>
            <a:prstGeom prst="rightBracket">
              <a:avLst>
                <a:gd name="adj" fmla="val 9877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2400"/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956" y="1746"/>
              <a:ext cx="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1198" y="1746"/>
              <a:ext cx="5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 flipV="1">
            <a:off x="2817403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895013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3964099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737961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932040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001471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6012160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 flipH="1">
            <a:off x="7302734" y="3934168"/>
            <a:ext cx="208823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Incoming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pulses:7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3728" y="1995686"/>
            <a:ext cx="504056" cy="288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17403" y="2006654"/>
            <a:ext cx="504056" cy="288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0001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95936" y="1995686"/>
            <a:ext cx="504056" cy="288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28697" y="2016614"/>
            <a:ext cx="504056" cy="288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0011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55492" y="2006654"/>
            <a:ext cx="504056" cy="288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0100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7266795" y="2017593"/>
            <a:ext cx="208823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Counted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pulses:4 </a:t>
            </a:r>
          </a:p>
        </p:txBody>
      </p:sp>
      <p:sp>
        <p:nvSpPr>
          <p:cNvPr id="2" name="Triangolo isoscele 1">
            <a:extLst>
              <a:ext uri="{FF2B5EF4-FFF2-40B4-BE49-F238E27FC236}">
                <a16:creationId xmlns:a16="http://schemas.microsoft.com/office/drawing/2014/main" id="{BAD4B59F-DA96-1AD9-B7F8-F6788E4AC160}"/>
              </a:ext>
            </a:extLst>
          </p:cNvPr>
          <p:cNvSpPr/>
          <p:nvPr/>
        </p:nvSpPr>
        <p:spPr bwMode="auto">
          <a:xfrm rot="10800000">
            <a:off x="4884017" y="2283718"/>
            <a:ext cx="45719" cy="288029"/>
          </a:xfrm>
          <a:prstGeom prst="triangle">
            <a:avLst>
              <a:gd name="adj" fmla="val 4940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786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sharing and “corner effect”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13</a:t>
            </a:fld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5656" y="771550"/>
            <a:ext cx="1828800" cy="1828800"/>
            <a:chOff x="2484762" y="1563638"/>
            <a:chExt cx="1828800" cy="1828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2484762" y="15636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399162" y="15636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484762" y="24780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399162" y="24780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1767918" y="1059582"/>
            <a:ext cx="360040" cy="33833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04048" y="771550"/>
            <a:ext cx="1828800" cy="1828800"/>
            <a:chOff x="2484762" y="1563638"/>
            <a:chExt cx="1828800" cy="18288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484762" y="15636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399162" y="15636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484762" y="24780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99162" y="24780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5673929" y="1052740"/>
            <a:ext cx="360040" cy="33833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7211" y="7715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+1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937" y="79123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59937" y="16859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45537" y="16859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2782" y="721278"/>
            <a:ext cx="244827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Central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hit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no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problem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01174" y="679540"/>
            <a:ext cx="220733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Shared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hit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no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problem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if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monochromatic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Eth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=Ein/2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Calibration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more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complex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2016" y="78138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+1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4742" y="80106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94742" y="169578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80342" y="169578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490842" y="3078110"/>
            <a:ext cx="1828800" cy="1828800"/>
            <a:chOff x="2484762" y="1563638"/>
            <a:chExt cx="1828800" cy="18288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2484762" y="15636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399162" y="15636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484762" y="24780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399162" y="2478038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48" name="Oval 47"/>
          <p:cNvSpPr/>
          <p:nvPr/>
        </p:nvSpPr>
        <p:spPr bwMode="auto">
          <a:xfrm>
            <a:off x="2282374" y="3846850"/>
            <a:ext cx="360040" cy="33833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16601" y="3028035"/>
            <a:ext cx="244827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Shared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hit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photon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lost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14817" y="30600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81536" y="31076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81536" y="400234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67136" y="400234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045636" y="3597861"/>
            <a:ext cx="231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endParaRPr lang="de-CH" dirty="0"/>
          </a:p>
        </p:txBody>
      </p:sp>
      <p:sp>
        <p:nvSpPr>
          <p:cNvPr id="56" name="TextBox 55"/>
          <p:cNvSpPr txBox="1"/>
          <p:nvPr/>
        </p:nvSpPr>
        <p:spPr>
          <a:xfrm>
            <a:off x="663783" y="679540"/>
            <a:ext cx="791290" cy="6165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0000"/>
                </a:solidFill>
                <a:latin typeface="Calibri"/>
              </a:rPr>
              <a:t>Charge </a:t>
            </a:r>
            <a:r>
              <a:rPr lang="de-CH" sz="1800" dirty="0" err="1">
                <a:solidFill>
                  <a:srgbClr val="FF0000"/>
                </a:solidFill>
                <a:latin typeface="Calibri"/>
              </a:rPr>
              <a:t>cloud</a:t>
            </a:r>
            <a:endParaRPr lang="de-CH" sz="18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58" name="Straight Arrow Connector 57"/>
          <p:cNvCxnSpPr>
            <a:endCxn id="14" idx="2"/>
          </p:cNvCxnSpPr>
          <p:nvPr/>
        </p:nvCxnSpPr>
        <p:spPr bwMode="auto">
          <a:xfrm>
            <a:off x="1251183" y="987806"/>
            <a:ext cx="516735" cy="2409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554614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0588DCAE-A168-08BD-F7B7-4BBD0C6A4C63}"/>
              </a:ext>
            </a:extLst>
          </p:cNvPr>
          <p:cNvSpPr/>
          <p:nvPr/>
        </p:nvSpPr>
        <p:spPr bwMode="auto">
          <a:xfrm>
            <a:off x="5952831" y="2151551"/>
            <a:ext cx="541839" cy="2207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2051720" y="1652688"/>
            <a:ext cx="1541924" cy="960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718" y="218700"/>
            <a:ext cx="6426714" cy="381375"/>
          </a:xfrm>
        </p:spPr>
        <p:txBody>
          <a:bodyPr/>
          <a:lstStyle/>
          <a:p>
            <a:r>
              <a:rPr lang="en-US" dirty="0"/>
              <a:t>SPC at synchrotrons: design challenges</a:t>
            </a:r>
            <a:endParaRPr lang="de-CH" dirty="0"/>
          </a:p>
        </p:txBody>
      </p:sp>
      <p:grpSp>
        <p:nvGrpSpPr>
          <p:cNvPr id="98" name="Group 266"/>
          <p:cNvGrpSpPr>
            <a:grpSpLocks/>
          </p:cNvGrpSpPr>
          <p:nvPr/>
        </p:nvGrpSpPr>
        <p:grpSpPr bwMode="auto">
          <a:xfrm>
            <a:off x="2105726" y="2276425"/>
            <a:ext cx="514350" cy="285750"/>
            <a:chOff x="3120" y="1248"/>
            <a:chExt cx="432" cy="240"/>
          </a:xfrm>
        </p:grpSpPr>
        <p:sp>
          <p:nvSpPr>
            <p:cNvPr id="165" name="Line 260"/>
            <p:cNvSpPr>
              <a:spLocks noChangeShapeType="1"/>
            </p:cNvSpPr>
            <p:nvPr/>
          </p:nvSpPr>
          <p:spPr bwMode="auto">
            <a:xfrm flipH="1">
              <a:off x="3120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Line 261"/>
            <p:cNvSpPr>
              <a:spLocks noChangeShapeType="1"/>
            </p:cNvSpPr>
            <p:nvPr/>
          </p:nvSpPr>
          <p:spPr bwMode="auto">
            <a:xfrm flipH="1">
              <a:off x="3450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Line 262"/>
            <p:cNvSpPr>
              <a:spLocks noChangeShapeType="1"/>
            </p:cNvSpPr>
            <p:nvPr/>
          </p:nvSpPr>
          <p:spPr bwMode="auto">
            <a:xfrm>
              <a:off x="3230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Line 263"/>
            <p:cNvSpPr>
              <a:spLocks noChangeShapeType="1"/>
            </p:cNvSpPr>
            <p:nvPr/>
          </p:nvSpPr>
          <p:spPr bwMode="auto">
            <a:xfrm flipV="1">
              <a:off x="3230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Line 264"/>
            <p:cNvSpPr>
              <a:spLocks noChangeShapeType="1"/>
            </p:cNvSpPr>
            <p:nvPr/>
          </p:nvSpPr>
          <p:spPr bwMode="auto">
            <a:xfrm flipH="1" flipV="1">
              <a:off x="3230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265"/>
            <p:cNvSpPr>
              <a:spLocks noChangeArrowheads="1"/>
            </p:cNvSpPr>
            <p:nvPr/>
          </p:nvSpPr>
          <p:spPr bwMode="auto">
            <a:xfrm>
              <a:off x="3456" y="13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de-CH" altLang="de-DE" sz="18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99" name="Group 479"/>
          <p:cNvGrpSpPr>
            <a:grpSpLocks/>
          </p:cNvGrpSpPr>
          <p:nvPr/>
        </p:nvGrpSpPr>
        <p:grpSpPr bwMode="auto">
          <a:xfrm>
            <a:off x="2105726" y="2063444"/>
            <a:ext cx="514350" cy="171450"/>
            <a:chOff x="1392" y="1296"/>
            <a:chExt cx="432" cy="144"/>
          </a:xfrm>
        </p:grpSpPr>
        <p:sp>
          <p:nvSpPr>
            <p:cNvPr id="161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/>
          <p:cNvCxnSpPr/>
          <p:nvPr/>
        </p:nvCxnSpPr>
        <p:spPr>
          <a:xfrm>
            <a:off x="2620076" y="2151551"/>
            <a:ext cx="0" cy="27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64" idx="0"/>
          </p:cNvCxnSpPr>
          <p:nvPr/>
        </p:nvCxnSpPr>
        <p:spPr>
          <a:xfrm>
            <a:off x="2105726" y="2151550"/>
            <a:ext cx="0" cy="26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2" name="Group 45"/>
          <p:cNvGrpSpPr>
            <a:grpSpLocks/>
          </p:cNvGrpSpPr>
          <p:nvPr/>
        </p:nvGrpSpPr>
        <p:grpSpPr bwMode="auto">
          <a:xfrm rot="16200000" flipH="1">
            <a:off x="2274934" y="1637785"/>
            <a:ext cx="285750" cy="400050"/>
            <a:chOff x="2352" y="864"/>
            <a:chExt cx="240" cy="336"/>
          </a:xfrm>
        </p:grpSpPr>
        <p:sp>
          <p:nvSpPr>
            <p:cNvPr id="152" name="Line 46"/>
            <p:cNvSpPr>
              <a:spLocks noChangeShapeType="1"/>
            </p:cNvSpPr>
            <p:nvPr/>
          </p:nvSpPr>
          <p:spPr bwMode="auto">
            <a:xfrm>
              <a:off x="2448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Line 47"/>
            <p:cNvSpPr>
              <a:spLocks noChangeShapeType="1"/>
            </p:cNvSpPr>
            <p:nvPr/>
          </p:nvSpPr>
          <p:spPr bwMode="auto">
            <a:xfrm>
              <a:off x="2496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Line 48"/>
            <p:cNvSpPr>
              <a:spLocks noChangeShapeType="1"/>
            </p:cNvSpPr>
            <p:nvPr/>
          </p:nvSpPr>
          <p:spPr bwMode="auto">
            <a:xfrm>
              <a:off x="2496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Line 49"/>
            <p:cNvSpPr>
              <a:spLocks noChangeShapeType="1"/>
            </p:cNvSpPr>
            <p:nvPr/>
          </p:nvSpPr>
          <p:spPr bwMode="auto">
            <a:xfrm>
              <a:off x="2496" y="9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Line 50"/>
            <p:cNvSpPr>
              <a:spLocks noChangeShapeType="1"/>
            </p:cNvSpPr>
            <p:nvPr/>
          </p:nvSpPr>
          <p:spPr bwMode="auto">
            <a:xfrm flipH="1">
              <a:off x="2352" y="102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 flipV="1">
              <a:off x="2592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>
              <a:off x="2592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Line 53"/>
            <p:cNvSpPr>
              <a:spLocks noChangeShapeType="1"/>
            </p:cNvSpPr>
            <p:nvPr/>
          </p:nvSpPr>
          <p:spPr bwMode="auto">
            <a:xfrm rot="-1800000">
              <a:off x="2496" y="94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Line 54"/>
            <p:cNvSpPr>
              <a:spLocks noChangeShapeType="1"/>
            </p:cNvSpPr>
            <p:nvPr/>
          </p:nvSpPr>
          <p:spPr bwMode="auto">
            <a:xfrm rot="1800000">
              <a:off x="2496" y="97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3" name="Straight Connector 102"/>
          <p:cNvCxnSpPr>
            <a:stCxn id="158" idx="1"/>
            <a:endCxn id="163" idx="1"/>
          </p:cNvCxnSpPr>
          <p:nvPr/>
        </p:nvCxnSpPr>
        <p:spPr>
          <a:xfrm>
            <a:off x="2617833" y="1980686"/>
            <a:ext cx="2243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64" idx="0"/>
          </p:cNvCxnSpPr>
          <p:nvPr/>
        </p:nvCxnSpPr>
        <p:spPr>
          <a:xfrm flipV="1">
            <a:off x="2105726" y="1980685"/>
            <a:ext cx="0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2105726" y="1980685"/>
            <a:ext cx="112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6" name="Group 266"/>
          <p:cNvGrpSpPr>
            <a:grpSpLocks/>
          </p:cNvGrpSpPr>
          <p:nvPr/>
        </p:nvGrpSpPr>
        <p:grpSpPr bwMode="auto">
          <a:xfrm>
            <a:off x="2988426" y="2280576"/>
            <a:ext cx="514350" cy="285750"/>
            <a:chOff x="3120" y="1248"/>
            <a:chExt cx="432" cy="240"/>
          </a:xfrm>
        </p:grpSpPr>
        <p:sp>
          <p:nvSpPr>
            <p:cNvPr id="146" name="Line 260"/>
            <p:cNvSpPr>
              <a:spLocks noChangeShapeType="1"/>
            </p:cNvSpPr>
            <p:nvPr/>
          </p:nvSpPr>
          <p:spPr bwMode="auto">
            <a:xfrm flipH="1">
              <a:off x="3120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Line 261"/>
            <p:cNvSpPr>
              <a:spLocks noChangeShapeType="1"/>
            </p:cNvSpPr>
            <p:nvPr/>
          </p:nvSpPr>
          <p:spPr bwMode="auto">
            <a:xfrm flipH="1">
              <a:off x="3450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Line 262"/>
            <p:cNvSpPr>
              <a:spLocks noChangeShapeType="1"/>
            </p:cNvSpPr>
            <p:nvPr/>
          </p:nvSpPr>
          <p:spPr bwMode="auto">
            <a:xfrm>
              <a:off x="3230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Line 263"/>
            <p:cNvSpPr>
              <a:spLocks noChangeShapeType="1"/>
            </p:cNvSpPr>
            <p:nvPr/>
          </p:nvSpPr>
          <p:spPr bwMode="auto">
            <a:xfrm flipV="1">
              <a:off x="3230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Line 264"/>
            <p:cNvSpPr>
              <a:spLocks noChangeShapeType="1"/>
            </p:cNvSpPr>
            <p:nvPr/>
          </p:nvSpPr>
          <p:spPr bwMode="auto">
            <a:xfrm flipH="1" flipV="1">
              <a:off x="3230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265"/>
            <p:cNvSpPr>
              <a:spLocks noChangeArrowheads="1"/>
            </p:cNvSpPr>
            <p:nvPr/>
          </p:nvSpPr>
          <p:spPr bwMode="auto">
            <a:xfrm>
              <a:off x="3456" y="13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de-CH" altLang="de-DE" sz="18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7" name="Group 479"/>
          <p:cNvGrpSpPr>
            <a:grpSpLocks/>
          </p:cNvGrpSpPr>
          <p:nvPr/>
        </p:nvGrpSpPr>
        <p:grpSpPr bwMode="auto">
          <a:xfrm>
            <a:off x="2988426" y="2062019"/>
            <a:ext cx="514350" cy="171450"/>
            <a:chOff x="1392" y="1296"/>
            <a:chExt cx="432" cy="144"/>
          </a:xfrm>
        </p:grpSpPr>
        <p:sp>
          <p:nvSpPr>
            <p:cNvPr id="142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8" name="Straight Connector 107"/>
          <p:cNvCxnSpPr/>
          <p:nvPr/>
        </p:nvCxnSpPr>
        <p:spPr>
          <a:xfrm>
            <a:off x="3502776" y="2150126"/>
            <a:ext cx="0" cy="27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5" idx="0"/>
          </p:cNvCxnSpPr>
          <p:nvPr/>
        </p:nvCxnSpPr>
        <p:spPr>
          <a:xfrm>
            <a:off x="2988426" y="2150125"/>
            <a:ext cx="0" cy="26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144" idx="1"/>
          </p:cNvCxnSpPr>
          <p:nvPr/>
        </p:nvCxnSpPr>
        <p:spPr>
          <a:xfrm>
            <a:off x="3500533" y="1979261"/>
            <a:ext cx="2243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45" idx="0"/>
          </p:cNvCxnSpPr>
          <p:nvPr/>
        </p:nvCxnSpPr>
        <p:spPr>
          <a:xfrm flipV="1">
            <a:off x="2988426" y="1979260"/>
            <a:ext cx="0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988426" y="1979260"/>
            <a:ext cx="112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Group 479"/>
          <p:cNvGrpSpPr>
            <a:grpSpLocks/>
          </p:cNvGrpSpPr>
          <p:nvPr/>
        </p:nvGrpSpPr>
        <p:grpSpPr bwMode="auto">
          <a:xfrm>
            <a:off x="2610384" y="2336007"/>
            <a:ext cx="514350" cy="171450"/>
            <a:chOff x="1392" y="1296"/>
            <a:chExt cx="432" cy="144"/>
          </a:xfrm>
        </p:grpSpPr>
        <p:sp>
          <p:nvSpPr>
            <p:cNvPr id="138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5" name="Group 35"/>
          <p:cNvGrpSpPr>
            <a:grpSpLocks/>
          </p:cNvGrpSpPr>
          <p:nvPr/>
        </p:nvGrpSpPr>
        <p:grpSpPr bwMode="auto">
          <a:xfrm rot="5400000">
            <a:off x="3159876" y="1636360"/>
            <a:ext cx="285750" cy="400050"/>
            <a:chOff x="1824" y="864"/>
            <a:chExt cx="240" cy="336"/>
          </a:xfrm>
        </p:grpSpPr>
        <p:sp>
          <p:nvSpPr>
            <p:cNvPr id="129" name="Line 36"/>
            <p:cNvSpPr>
              <a:spLocks noChangeShapeType="1"/>
            </p:cNvSpPr>
            <p:nvPr/>
          </p:nvSpPr>
          <p:spPr bwMode="auto">
            <a:xfrm>
              <a:off x="1920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Line 37"/>
            <p:cNvSpPr>
              <a:spLocks noChangeShapeType="1"/>
            </p:cNvSpPr>
            <p:nvPr/>
          </p:nvSpPr>
          <p:spPr bwMode="auto">
            <a:xfrm>
              <a:off x="1968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Line 38"/>
            <p:cNvSpPr>
              <a:spLocks noChangeShapeType="1"/>
            </p:cNvSpPr>
            <p:nvPr/>
          </p:nvSpPr>
          <p:spPr bwMode="auto">
            <a:xfrm>
              <a:off x="1968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Line 39"/>
            <p:cNvSpPr>
              <a:spLocks noChangeShapeType="1"/>
            </p:cNvSpPr>
            <p:nvPr/>
          </p:nvSpPr>
          <p:spPr bwMode="auto">
            <a:xfrm>
              <a:off x="1968" y="9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Line 40"/>
            <p:cNvSpPr>
              <a:spLocks noChangeShapeType="1"/>
            </p:cNvSpPr>
            <p:nvPr/>
          </p:nvSpPr>
          <p:spPr bwMode="auto">
            <a:xfrm flipH="1">
              <a:off x="1824" y="102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Line 41"/>
            <p:cNvSpPr>
              <a:spLocks noChangeShapeType="1"/>
            </p:cNvSpPr>
            <p:nvPr/>
          </p:nvSpPr>
          <p:spPr bwMode="auto">
            <a:xfrm flipV="1">
              <a:off x="2064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ine 42"/>
            <p:cNvSpPr>
              <a:spLocks noChangeShapeType="1"/>
            </p:cNvSpPr>
            <p:nvPr/>
          </p:nvSpPr>
          <p:spPr bwMode="auto">
            <a:xfrm>
              <a:off x="2064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Line 43"/>
            <p:cNvSpPr>
              <a:spLocks noChangeShapeType="1"/>
            </p:cNvSpPr>
            <p:nvPr/>
          </p:nvSpPr>
          <p:spPr bwMode="auto">
            <a:xfrm rot="-1800000">
              <a:off x="2016" y="111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Line 44"/>
            <p:cNvSpPr>
              <a:spLocks noChangeShapeType="1"/>
            </p:cNvSpPr>
            <p:nvPr/>
          </p:nvSpPr>
          <p:spPr bwMode="auto">
            <a:xfrm rot="1800000">
              <a:off x="2016" y="109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7" name="Rounded Rectangle 276"/>
          <p:cNvSpPr/>
          <p:nvPr/>
        </p:nvSpPr>
        <p:spPr>
          <a:xfrm>
            <a:off x="3773589" y="1650306"/>
            <a:ext cx="759879" cy="960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3933685" y="1841996"/>
            <a:ext cx="431528" cy="30008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</a:rPr>
              <a:t>TBs</a:t>
            </a:r>
            <a:endParaRPr lang="de-CH" sz="1350" dirty="0">
              <a:solidFill>
                <a:prstClr val="black"/>
              </a:solidFill>
            </a:endParaRPr>
          </a:p>
        </p:txBody>
      </p:sp>
      <p:grpSp>
        <p:nvGrpSpPr>
          <p:cNvPr id="279" name="Group 230"/>
          <p:cNvGrpSpPr>
            <a:grpSpLocks/>
          </p:cNvGrpSpPr>
          <p:nvPr/>
        </p:nvGrpSpPr>
        <p:grpSpPr bwMode="auto">
          <a:xfrm>
            <a:off x="3835982" y="2275000"/>
            <a:ext cx="514350" cy="285750"/>
            <a:chOff x="3312" y="1248"/>
            <a:chExt cx="432" cy="240"/>
          </a:xfrm>
        </p:grpSpPr>
        <p:sp>
          <p:nvSpPr>
            <p:cNvPr id="284" name="Line 95"/>
            <p:cNvSpPr>
              <a:spLocks noChangeShapeType="1"/>
            </p:cNvSpPr>
            <p:nvPr/>
          </p:nvSpPr>
          <p:spPr bwMode="auto">
            <a:xfrm flipH="1">
              <a:off x="3312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Line 96"/>
            <p:cNvSpPr>
              <a:spLocks noChangeShapeType="1"/>
            </p:cNvSpPr>
            <p:nvPr/>
          </p:nvSpPr>
          <p:spPr bwMode="auto">
            <a:xfrm flipH="1">
              <a:off x="3642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Line 97"/>
            <p:cNvSpPr>
              <a:spLocks noChangeShapeType="1"/>
            </p:cNvSpPr>
            <p:nvPr/>
          </p:nvSpPr>
          <p:spPr bwMode="auto">
            <a:xfrm>
              <a:off x="3422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Line 98"/>
            <p:cNvSpPr>
              <a:spLocks noChangeShapeType="1"/>
            </p:cNvSpPr>
            <p:nvPr/>
          </p:nvSpPr>
          <p:spPr bwMode="auto">
            <a:xfrm flipV="1">
              <a:off x="3422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Line 99"/>
            <p:cNvSpPr>
              <a:spLocks noChangeShapeType="1"/>
            </p:cNvSpPr>
            <p:nvPr/>
          </p:nvSpPr>
          <p:spPr bwMode="auto">
            <a:xfrm flipH="1" flipV="1">
              <a:off x="3422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9" name="Group 103"/>
            <p:cNvGrpSpPr>
              <a:grpSpLocks/>
            </p:cNvGrpSpPr>
            <p:nvPr/>
          </p:nvGrpSpPr>
          <p:grpSpPr bwMode="auto">
            <a:xfrm>
              <a:off x="3436" y="1324"/>
              <a:ext cx="96" cy="96"/>
              <a:chOff x="1344" y="1344"/>
              <a:chExt cx="96" cy="96"/>
            </a:xfrm>
          </p:grpSpPr>
          <p:sp>
            <p:nvSpPr>
              <p:cNvPr id="290" name="Line 100"/>
              <p:cNvSpPr>
                <a:spLocks noChangeShapeType="1"/>
              </p:cNvSpPr>
              <p:nvPr/>
            </p:nvSpPr>
            <p:spPr bwMode="auto">
              <a:xfrm>
                <a:off x="1344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Line 101"/>
              <p:cNvSpPr>
                <a:spLocks noChangeShapeType="1"/>
              </p:cNvSpPr>
              <p:nvPr/>
            </p:nvSpPr>
            <p:spPr bwMode="auto">
              <a:xfrm flipV="1">
                <a:off x="1392" y="134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Line 102"/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80" name="Straight Arrow Connector 279"/>
          <p:cNvCxnSpPr>
            <a:stCxn id="278" idx="2"/>
          </p:cNvCxnSpPr>
          <p:nvPr/>
        </p:nvCxnSpPr>
        <p:spPr>
          <a:xfrm flipH="1">
            <a:off x="4125565" y="2142078"/>
            <a:ext cx="23884" cy="223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V="1">
            <a:off x="4078645" y="2203175"/>
            <a:ext cx="130969" cy="81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cxnSpLocks/>
            <a:stCxn id="147" idx="0"/>
          </p:cNvCxnSpPr>
          <p:nvPr/>
        </p:nvCxnSpPr>
        <p:spPr>
          <a:xfrm flipV="1">
            <a:off x="3502776" y="2422638"/>
            <a:ext cx="339530" cy="3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>
            <a:off x="5075950" y="1910882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</a:rPr>
              <a:t>Counter </a:t>
            </a:r>
            <a:endParaRPr lang="de-CH" sz="1350" dirty="0">
              <a:solidFill>
                <a:prstClr val="white"/>
              </a:solidFill>
            </a:endParaRPr>
          </a:p>
        </p:txBody>
      </p:sp>
      <p:cxnSp>
        <p:nvCxnSpPr>
          <p:cNvPr id="318" name="Straight Arrow Connector 317"/>
          <p:cNvCxnSpPr/>
          <p:nvPr/>
        </p:nvCxnSpPr>
        <p:spPr>
          <a:xfrm>
            <a:off x="3670012" y="2560750"/>
            <a:ext cx="2969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9" name="TextBox 318"/>
          <p:cNvSpPr txBox="1"/>
          <p:nvPr/>
        </p:nvSpPr>
        <p:spPr>
          <a:xfrm>
            <a:off x="3579620" y="2533047"/>
            <a:ext cx="431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Vth</a:t>
            </a:r>
            <a:endParaRPr lang="de-CH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0" name="Rounded Rectangle 339"/>
          <p:cNvSpPr/>
          <p:nvPr/>
        </p:nvSpPr>
        <p:spPr>
          <a:xfrm>
            <a:off x="1118143" y="1742561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</a:rPr>
              <a:t>Analog Pulsing</a:t>
            </a:r>
            <a:endParaRPr lang="de-CH" sz="1350" dirty="0">
              <a:solidFill>
                <a:prstClr val="white"/>
              </a:solidFill>
            </a:endParaRPr>
          </a:p>
        </p:txBody>
      </p:sp>
      <p:cxnSp>
        <p:nvCxnSpPr>
          <p:cNvPr id="344" name="Straight Arrow Connector 343"/>
          <p:cNvCxnSpPr>
            <a:stCxn id="340" idx="2"/>
          </p:cNvCxnSpPr>
          <p:nvPr/>
        </p:nvCxnSpPr>
        <p:spPr>
          <a:xfrm flipV="1">
            <a:off x="1542052" y="2407261"/>
            <a:ext cx="563674" cy="21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" name="Rounded Rectangle 367"/>
          <p:cNvSpPr/>
          <p:nvPr/>
        </p:nvSpPr>
        <p:spPr>
          <a:xfrm>
            <a:off x="7928483" y="1410497"/>
            <a:ext cx="966551" cy="1572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</a:rPr>
              <a:t>Control and readout logic</a:t>
            </a:r>
            <a:endParaRPr lang="de-CH" sz="1350" dirty="0">
              <a:solidFill>
                <a:srgbClr val="7030A0"/>
              </a:solidFill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3755723" y="3003033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ENABLE</a:t>
            </a:r>
            <a:endParaRPr lang="de-CH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83" name="Straight Arrow Connector 382"/>
          <p:cNvCxnSpPr/>
          <p:nvPr/>
        </p:nvCxnSpPr>
        <p:spPr>
          <a:xfrm>
            <a:off x="8450042" y="3029877"/>
            <a:ext cx="0" cy="2700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4" name="TextBox 383"/>
          <p:cNvSpPr txBox="1"/>
          <p:nvPr/>
        </p:nvSpPr>
        <p:spPr>
          <a:xfrm>
            <a:off x="7983642" y="3299467"/>
            <a:ext cx="9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Digital OUT</a:t>
            </a:r>
          </a:p>
        </p:txBody>
      </p:sp>
      <p:sp>
        <p:nvSpPr>
          <p:cNvPr id="192" name="Freeform 2221"/>
          <p:cNvSpPr>
            <a:spLocks/>
          </p:cNvSpPr>
          <p:nvPr/>
        </p:nvSpPr>
        <p:spPr bwMode="auto">
          <a:xfrm flipH="1">
            <a:off x="1997715" y="1365079"/>
            <a:ext cx="230981" cy="178286"/>
          </a:xfrm>
          <a:custGeom>
            <a:avLst/>
            <a:gdLst>
              <a:gd name="T0" fmla="*/ 302 w 302"/>
              <a:gd name="T1" fmla="*/ 309 h 309"/>
              <a:gd name="T2" fmla="*/ 151 w 302"/>
              <a:gd name="T3" fmla="*/ 0 h 309"/>
              <a:gd name="T4" fmla="*/ 0 w 302"/>
              <a:gd name="T5" fmla="*/ 309 h 309"/>
              <a:gd name="T6" fmla="*/ 302 w 302"/>
              <a:gd name="T7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" h="309">
                <a:moveTo>
                  <a:pt x="302" y="309"/>
                </a:moveTo>
                <a:lnTo>
                  <a:pt x="151" y="0"/>
                </a:lnTo>
                <a:lnTo>
                  <a:pt x="0" y="309"/>
                </a:lnTo>
                <a:lnTo>
                  <a:pt x="302" y="30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7886" y="1361504"/>
            <a:ext cx="2061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192" idx="1"/>
          </p:cNvCxnSpPr>
          <p:nvPr/>
        </p:nvCxnSpPr>
        <p:spPr bwMode="auto">
          <a:xfrm flipV="1">
            <a:off x="2113204" y="1208413"/>
            <a:ext cx="0" cy="1566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106481" y="1544675"/>
            <a:ext cx="0" cy="4307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040242" y="1208412"/>
            <a:ext cx="1533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307969" y="1410497"/>
            <a:ext cx="303011" cy="1812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latin typeface="+mn-lt"/>
                <a:cs typeface="Franklin Gothic Book"/>
              </a:rPr>
              <a:t>Vrf</a:t>
            </a:r>
            <a:endParaRPr lang="de-CH" sz="1350" kern="1000" spc="23" dirty="0" err="1">
              <a:latin typeface="+mn-lt"/>
              <a:cs typeface="Franklin Gothic Book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105973" y="1420400"/>
            <a:ext cx="303011" cy="1812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latin typeface="+mn-lt"/>
                <a:cs typeface="Franklin Gothic Book"/>
              </a:rPr>
              <a:t>VrfSh</a:t>
            </a:r>
            <a:endParaRPr lang="de-CH" sz="1350" kern="1000" spc="23" dirty="0" err="1">
              <a:latin typeface="+mn-lt"/>
              <a:cs typeface="Franklin Gothic Book"/>
            </a:endParaRPr>
          </a:p>
        </p:txBody>
      </p:sp>
      <p:sp>
        <p:nvSpPr>
          <p:cNvPr id="4" name="Rounded Rectangle 312">
            <a:extLst>
              <a:ext uri="{FF2B5EF4-FFF2-40B4-BE49-F238E27FC236}">
                <a16:creationId xmlns:a16="http://schemas.microsoft.com/office/drawing/2014/main" id="{AD49C248-EF60-FA46-4B0D-E13E03957B31}"/>
              </a:ext>
            </a:extLst>
          </p:cNvPr>
          <p:cNvSpPr/>
          <p:nvPr/>
        </p:nvSpPr>
        <p:spPr>
          <a:xfrm>
            <a:off x="6503215" y="1901825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</a:rPr>
              <a:t>Off pixel digital drivers</a:t>
            </a:r>
            <a:endParaRPr lang="de-CH" sz="1350" dirty="0">
              <a:solidFill>
                <a:prstClr val="white"/>
              </a:solidFill>
            </a:endParaRPr>
          </a:p>
        </p:txBody>
      </p:sp>
      <p:cxnSp>
        <p:nvCxnSpPr>
          <p:cNvPr id="6" name="Straight Arrow Connector 343">
            <a:extLst>
              <a:ext uri="{FF2B5EF4-FFF2-40B4-BE49-F238E27FC236}">
                <a16:creationId xmlns:a16="http://schemas.microsoft.com/office/drawing/2014/main" id="{23D4564B-B09F-1CF9-9880-2E43D1707AF7}"/>
              </a:ext>
            </a:extLst>
          </p:cNvPr>
          <p:cNvCxnSpPr/>
          <p:nvPr/>
        </p:nvCxnSpPr>
        <p:spPr>
          <a:xfrm flipV="1">
            <a:off x="4124542" y="2652787"/>
            <a:ext cx="0" cy="408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343">
            <a:extLst>
              <a:ext uri="{FF2B5EF4-FFF2-40B4-BE49-F238E27FC236}">
                <a16:creationId xmlns:a16="http://schemas.microsoft.com/office/drawing/2014/main" id="{825D73F7-C47B-C099-C128-701A326F5D6A}"/>
              </a:ext>
            </a:extLst>
          </p:cNvPr>
          <p:cNvCxnSpPr>
            <a:cxnSpLocks/>
          </p:cNvCxnSpPr>
          <p:nvPr/>
        </p:nvCxnSpPr>
        <p:spPr>
          <a:xfrm>
            <a:off x="4350332" y="2418472"/>
            <a:ext cx="7184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372">
            <a:extLst>
              <a:ext uri="{FF2B5EF4-FFF2-40B4-BE49-F238E27FC236}">
                <a16:creationId xmlns:a16="http://schemas.microsoft.com/office/drawing/2014/main" id="{A104B0EC-A978-8FEB-4906-EFEB2F8C9FFE}"/>
              </a:ext>
            </a:extLst>
          </p:cNvPr>
          <p:cNvSpPr txBox="1"/>
          <p:nvPr/>
        </p:nvSpPr>
        <p:spPr>
          <a:xfrm>
            <a:off x="5124094" y="2965375"/>
            <a:ext cx="612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RESET</a:t>
            </a:r>
            <a:endParaRPr lang="de-CH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343">
            <a:extLst>
              <a:ext uri="{FF2B5EF4-FFF2-40B4-BE49-F238E27FC236}">
                <a16:creationId xmlns:a16="http://schemas.microsoft.com/office/drawing/2014/main" id="{AB05391E-8D93-AE1A-3374-C599F46E6833}"/>
              </a:ext>
            </a:extLst>
          </p:cNvPr>
          <p:cNvCxnSpPr/>
          <p:nvPr/>
        </p:nvCxnSpPr>
        <p:spPr>
          <a:xfrm flipV="1">
            <a:off x="5492913" y="2615129"/>
            <a:ext cx="0" cy="408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C837EAA-2074-1241-3E28-7F40620EFE7E}"/>
              </a:ext>
            </a:extLst>
          </p:cNvPr>
          <p:cNvCxnSpPr/>
          <p:nvPr/>
        </p:nvCxnSpPr>
        <p:spPr bwMode="auto">
          <a:xfrm flipH="1">
            <a:off x="6174194" y="2134949"/>
            <a:ext cx="60165" cy="2539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0917D49-3C8E-16A8-5FC4-38096B14677E}"/>
              </a:ext>
            </a:extLst>
          </p:cNvPr>
          <p:cNvSpPr/>
          <p:nvPr/>
        </p:nvSpPr>
        <p:spPr bwMode="auto">
          <a:xfrm>
            <a:off x="7366116" y="2123113"/>
            <a:ext cx="541839" cy="2207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7FB914B7-242C-2EBA-0CF2-B6D4FC95A55E}"/>
              </a:ext>
            </a:extLst>
          </p:cNvPr>
          <p:cNvSpPr/>
          <p:nvPr/>
        </p:nvSpPr>
        <p:spPr bwMode="auto">
          <a:xfrm>
            <a:off x="1043608" y="699542"/>
            <a:ext cx="6552106" cy="260357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C7311C5-0112-6EB5-32B3-E3FCAE3B3CEF}"/>
              </a:ext>
            </a:extLst>
          </p:cNvPr>
          <p:cNvSpPr txBox="1"/>
          <p:nvPr/>
        </p:nvSpPr>
        <p:spPr>
          <a:xfrm>
            <a:off x="3590695" y="800351"/>
            <a:ext cx="1519273" cy="3745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Single Channel, general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configuration</a:t>
            </a:r>
            <a:endParaRPr lang="it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9F20302-D869-5328-A5B8-DE8CEEF8156A}"/>
              </a:ext>
            </a:extLst>
          </p:cNvPr>
          <p:cNvSpPr txBox="1"/>
          <p:nvPr/>
        </p:nvSpPr>
        <p:spPr>
          <a:xfrm>
            <a:off x="2190174" y="2583722"/>
            <a:ext cx="1227842" cy="2920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400" dirty="0" err="1">
                <a:solidFill>
                  <a:srgbClr val="000000"/>
                </a:solidFill>
                <a:latin typeface="Calibri"/>
              </a:rPr>
              <a:t>Preamp</a:t>
            </a:r>
            <a:endParaRPr lang="it-CH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14DA43A-0D92-239E-AC6F-259350FF6705}"/>
              </a:ext>
            </a:extLst>
          </p:cNvPr>
          <p:cNvSpPr txBox="1"/>
          <p:nvPr/>
        </p:nvSpPr>
        <p:spPr>
          <a:xfrm>
            <a:off x="3025240" y="2583722"/>
            <a:ext cx="533079" cy="2920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400" dirty="0" err="1">
                <a:solidFill>
                  <a:srgbClr val="000000"/>
                </a:solidFill>
                <a:latin typeface="Calibri"/>
              </a:rPr>
              <a:t>Shaper</a:t>
            </a:r>
            <a:endParaRPr lang="it-CH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943" y="340258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Testability/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calibration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1199" y="3338658"/>
            <a:ext cx="1399334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Speed &amp; flexibility vs noise &amp; power consumption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746245" y="3353418"/>
            <a:ext cx="1399334" cy="1828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Matching (uniformity; energy resolution)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ENABLE distribution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157944" y="3345065"/>
            <a:ext cx="1399334" cy="1508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Dynamic range, RESET distribution, continuous R/W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9714" y="3659630"/>
            <a:ext cx="1880399" cy="1314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 to A crosstalk,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Power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distrib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1800">
                <a:solidFill>
                  <a:srgbClr val="000000"/>
                </a:solidFill>
                <a:latin typeface="Calibri"/>
              </a:rPr>
              <a:t>igh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frame rate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Data deluge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6FFFF1-63DF-459D-40EF-CAFA08D445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14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81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generation X-ray pixel detectors at PSI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437453" y="4899614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D255D800-8EBB-7948-7831-A9A63D4F86C8}"/>
              </a:ext>
            </a:extLst>
          </p:cNvPr>
          <p:cNvSpPr txBox="1"/>
          <p:nvPr/>
        </p:nvSpPr>
        <p:spPr>
          <a:xfrm rot="16200000">
            <a:off x="589921" y="1605204"/>
            <a:ext cx="731204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Gen. 0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170203" y="1500238"/>
            <a:ext cx="4861322" cy="625557"/>
          </a:xfrm>
          <a:prstGeom prst="rect">
            <a:avLst/>
          </a:prstGeom>
          <a:solidFill>
            <a:srgbClr val="DFE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81000" tIns="81000" rIns="81000" bIns="0" rtlCol="0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algn="just">
              <a:lnSpc>
                <a:spcPct val="80000"/>
              </a:lnSpc>
            </a:pPr>
            <a:r>
              <a:rPr lang="en-US" altLang="de-DE" sz="2000" dirty="0">
                <a:sym typeface="Wingdings" panose="05000000000000000000" pitchFamily="2" charset="2"/>
              </a:rPr>
              <a:t>Yes, pixel detectors can be </a:t>
            </a:r>
            <a:r>
              <a:rPr lang="en-US" altLang="de-DE" sz="2000" dirty="0" err="1">
                <a:sym typeface="Wingdings" panose="05000000000000000000" pitchFamily="2" charset="2"/>
              </a:rPr>
              <a:t>spinned</a:t>
            </a:r>
            <a:r>
              <a:rPr lang="en-US" altLang="de-DE" sz="2000" dirty="0">
                <a:sym typeface="Wingdings" panose="05000000000000000000" pitchFamily="2" charset="2"/>
              </a:rPr>
              <a:t>-off from HEP to photon science</a:t>
            </a:r>
            <a:endParaRPr lang="de-CH" altLang="de-DE" sz="2000" dirty="0"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endParaRPr lang="de-CH" altLang="de-DE" sz="2000" dirty="0">
              <a:sym typeface="Wingdings" panose="05000000000000000000" pitchFamily="2" charset="2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778207" y="1508225"/>
            <a:ext cx="1322185" cy="553998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1500" dirty="0">
                <a:latin typeface="Times" panose="02020603050405020304" pitchFamily="18" charset="0"/>
              </a:rPr>
              <a:t>PILATUS I, </a:t>
            </a:r>
            <a:r>
              <a:rPr lang="en-US" altLang="de-DE" sz="1500" b="0" dirty="0">
                <a:latin typeface="Times" panose="02020603050405020304" pitchFamily="18" charset="0"/>
              </a:rPr>
              <a:t>DMILL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220498" y="1641155"/>
            <a:ext cx="413693" cy="364331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endParaRPr lang="de-DE" altLang="de-DE" sz="240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54531AF-1B9C-8D4A-D989-DF4B8511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99742"/>
            <a:ext cx="2282103" cy="19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411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generation X-ray pixel detectors at PSI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437453" y="4899614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576" y="855360"/>
            <a:ext cx="4861322" cy="1362586"/>
          </a:xfrm>
          <a:prstGeom prst="rect">
            <a:avLst/>
          </a:prstGeom>
          <a:solidFill>
            <a:srgbClr val="DFE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81000" tIns="81000" rIns="81000" bIns="0" rtlCol="0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algn="just">
              <a:lnSpc>
                <a:spcPct val="80000"/>
              </a:lnSpc>
            </a:pPr>
            <a:r>
              <a:rPr lang="en-US" altLang="de-DE" sz="2000" dirty="0">
                <a:sym typeface="Wingdings" panose="05000000000000000000" pitchFamily="2" charset="2"/>
              </a:rPr>
              <a:t>Radiation tolerance</a:t>
            </a:r>
            <a:endParaRPr lang="de-CH" altLang="de-DE" sz="2000" dirty="0"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r>
              <a:rPr lang="en-US" altLang="de-DE" sz="2000" dirty="0"/>
              <a:t>Uniform response</a:t>
            </a:r>
            <a:endParaRPr lang="en-US" altLang="de-DE" sz="2000" dirty="0"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r>
              <a:rPr lang="de-CH" altLang="de-DE" sz="2000" dirty="0">
                <a:sym typeface="Wingdings" panose="05000000000000000000" pitchFamily="2" charset="2"/>
              </a:rPr>
              <a:t>Single </a:t>
            </a:r>
            <a:r>
              <a:rPr lang="de-CH" altLang="de-DE" sz="2000" dirty="0" err="1">
                <a:sym typeface="Wingdings" panose="05000000000000000000" pitchFamily="2" charset="2"/>
              </a:rPr>
              <a:t>photon</a:t>
            </a:r>
            <a:r>
              <a:rPr lang="de-CH" altLang="de-DE" sz="2000" dirty="0">
                <a:sym typeface="Wingdings" panose="05000000000000000000" pitchFamily="2" charset="2"/>
              </a:rPr>
              <a:t> </a:t>
            </a:r>
            <a:r>
              <a:rPr lang="de-CH" altLang="de-DE" sz="2000" dirty="0" err="1">
                <a:sym typeface="Wingdings" panose="05000000000000000000" pitchFamily="2" charset="2"/>
              </a:rPr>
              <a:t>resolution</a:t>
            </a:r>
            <a:endParaRPr lang="en-US" altLang="de-DE" sz="2000" dirty="0"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r>
              <a:rPr lang="de-CH" altLang="de-DE" sz="2000" dirty="0">
                <a:sym typeface="Wingdings" panose="05000000000000000000" pitchFamily="2" charset="2"/>
              </a:rPr>
              <a:t>Large </a:t>
            </a:r>
            <a:r>
              <a:rPr lang="de-CH" altLang="de-DE" sz="2000" dirty="0" err="1">
                <a:sym typeface="Wingdings" panose="05000000000000000000" pitchFamily="2" charset="2"/>
              </a:rPr>
              <a:t>dynamic</a:t>
            </a:r>
            <a:r>
              <a:rPr lang="de-CH" altLang="de-DE" sz="2000" dirty="0">
                <a:sym typeface="Wingdings" panose="05000000000000000000" pitchFamily="2" charset="2"/>
              </a:rPr>
              <a:t> </a:t>
            </a:r>
            <a:r>
              <a:rPr lang="de-CH" altLang="de-DE" sz="2000" dirty="0" err="1">
                <a:sym typeface="Wingdings" panose="05000000000000000000" pitchFamily="2" charset="2"/>
              </a:rPr>
              <a:t>range</a:t>
            </a:r>
            <a:r>
              <a:rPr lang="de-CH" altLang="de-DE" sz="2000" dirty="0">
                <a:sym typeface="Wingdings" panose="05000000000000000000" pitchFamily="2" charset="2"/>
              </a:rPr>
              <a:t> (n. </a:t>
            </a:r>
            <a:r>
              <a:rPr lang="de-CH" altLang="de-DE" sz="2000" dirty="0" err="1">
                <a:sym typeface="Wingdings" panose="05000000000000000000" pitchFamily="2" charset="2"/>
              </a:rPr>
              <a:t>photons</a:t>
            </a:r>
            <a:r>
              <a:rPr lang="de-CH" altLang="de-DE" sz="2000" dirty="0">
                <a:sym typeface="Wingdings" panose="05000000000000000000" pitchFamily="2" charset="2"/>
              </a:rPr>
              <a:t>/frame)</a:t>
            </a:r>
          </a:p>
          <a:p>
            <a:pPr lvl="1" algn="just">
              <a:lnSpc>
                <a:spcPct val="80000"/>
              </a:lnSpc>
            </a:pPr>
            <a:r>
              <a:rPr lang="de-CH" altLang="de-DE" sz="2000" dirty="0">
                <a:sym typeface="Wingdings" panose="05000000000000000000" pitchFamily="2" charset="2"/>
              </a:rPr>
              <a:t>Large </a:t>
            </a:r>
            <a:r>
              <a:rPr lang="de-CH" altLang="de-DE" sz="2000" dirty="0" err="1">
                <a:sym typeface="Wingdings" panose="05000000000000000000" pitchFamily="2" charset="2"/>
              </a:rPr>
              <a:t>area</a:t>
            </a:r>
            <a:endParaRPr lang="de-CH" altLang="de-DE" sz="2000" dirty="0"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endParaRPr lang="de-CH" altLang="de-DE" sz="2000" dirty="0">
              <a:sym typeface="Wingdings" panose="05000000000000000000" pitchFamily="2" charset="2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0476" y="1381616"/>
            <a:ext cx="413693" cy="364331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endParaRPr lang="de-DE" altLang="de-DE" sz="2400"/>
          </a:p>
        </p:txBody>
      </p:sp>
      <p:pic>
        <p:nvPicPr>
          <p:cNvPr id="14" name="Picture 17" descr="pilatusII_far">
            <a:extLst>
              <a:ext uri="{FF2B5EF4-FFF2-40B4-BE49-F238E27FC236}">
                <a16:creationId xmlns:a16="http://schemas.microsoft.com/office/drawing/2014/main" id="{4F3C3C9E-799C-4D86-837D-978B1FF2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8"/>
          <a:stretch>
            <a:fillRect/>
          </a:stretch>
        </p:blipFill>
        <p:spPr bwMode="auto">
          <a:xfrm>
            <a:off x="7750031" y="699542"/>
            <a:ext cx="1340043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55D800-8EBB-7948-7831-A9A63D4F86C8}"/>
              </a:ext>
            </a:extLst>
          </p:cNvPr>
          <p:cNvSpPr txBox="1"/>
          <p:nvPr/>
        </p:nvSpPr>
        <p:spPr>
          <a:xfrm rot="16200000">
            <a:off x="-161784" y="1343499"/>
            <a:ext cx="1399985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1st generation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19" y="2355726"/>
            <a:ext cx="8784976" cy="2713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ELT design &amp; libraries from CMS PSI46 chip (60Mrad)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6 trim bits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Large pixels (172µm pitch)</a:t>
            </a:r>
          </a:p>
          <a:p>
            <a:pPr marL="1200127" lvl="2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Less charge sharing/corner effect </a:t>
            </a:r>
          </a:p>
          <a:p>
            <a:pPr marL="1200127" lvl="2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Space for long counters (20 bits)</a:t>
            </a:r>
          </a:p>
          <a:p>
            <a:pPr marL="742939" lvl="1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Lower spatial resolution-&gt; go far with detector (compromise on field of view)</a:t>
            </a:r>
          </a:p>
          <a:p>
            <a:pPr marL="742939" lvl="1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More input capacitance/noise-&gt; high shaping time (compromise on photon flux)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Slow readout, long dead time, no continuous R/W (10 Hz)</a:t>
            </a:r>
          </a:p>
          <a:p>
            <a:pPr marL="742939" lvl="1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Pretty much everything is much easier (compromise on frame rate)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	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202143" y="1381616"/>
            <a:ext cx="1322185" cy="553998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1500" dirty="0">
                <a:latin typeface="Times" panose="02020603050405020304" pitchFamily="18" charset="0"/>
              </a:rPr>
              <a:t>PILATUS II, </a:t>
            </a:r>
            <a:r>
              <a:rPr lang="en-US" altLang="de-DE" sz="1500" b="0" dirty="0">
                <a:latin typeface="Times" panose="02020603050405020304" pitchFamily="18" charset="0"/>
              </a:rPr>
              <a:t>UMC250nm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03981BC-B4E5-21C1-F99C-90A956F5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476" y="1960548"/>
            <a:ext cx="1892731" cy="19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0921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440B98F-6DCA-94E7-9912-698A16CC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From a chip to a big area detector (EIGER)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43529D-7A6B-AA6B-0586-60BAB4113D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grpSp>
        <p:nvGrpSpPr>
          <p:cNvPr id="5" name="Group 48">
            <a:extLst>
              <a:ext uri="{FF2B5EF4-FFF2-40B4-BE49-F238E27FC236}">
                <a16:creationId xmlns:a16="http://schemas.microsoft.com/office/drawing/2014/main" id="{EEFAECDF-1892-59B7-A6FE-2839DA089A85}"/>
              </a:ext>
            </a:extLst>
          </p:cNvPr>
          <p:cNvGrpSpPr>
            <a:grpSpLocks/>
          </p:cNvGrpSpPr>
          <p:nvPr/>
        </p:nvGrpSpPr>
        <p:grpSpPr bwMode="auto">
          <a:xfrm>
            <a:off x="212320" y="2457176"/>
            <a:ext cx="3567113" cy="1123950"/>
            <a:chOff x="-3042390" y="4953001"/>
            <a:chExt cx="8293416" cy="2895598"/>
          </a:xfrm>
        </p:grpSpPr>
        <p:pic>
          <p:nvPicPr>
            <p:cNvPr id="6" name="Picture 35" descr="30040.81.601_06.jpg">
              <a:extLst>
                <a:ext uri="{FF2B5EF4-FFF2-40B4-BE49-F238E27FC236}">
                  <a16:creationId xmlns:a16="http://schemas.microsoft.com/office/drawing/2014/main" id="{7CED0F52-2CB8-D310-E5F3-1B911B27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" t="27588" r="2875" b="23277"/>
            <a:stretch>
              <a:fillRect/>
            </a:stretch>
          </p:blipFill>
          <p:spPr bwMode="auto">
            <a:xfrm>
              <a:off x="-3042390" y="4953001"/>
              <a:ext cx="7844772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37">
              <a:extLst>
                <a:ext uri="{FF2B5EF4-FFF2-40B4-BE49-F238E27FC236}">
                  <a16:creationId xmlns:a16="http://schemas.microsoft.com/office/drawing/2014/main" id="{247EE9DF-60D4-D48D-1F36-E444190EEE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823885" y="6776508"/>
              <a:ext cx="847724" cy="3174"/>
            </a:xfrm>
            <a:prstGeom prst="straightConnector1">
              <a:avLst/>
            </a:prstGeom>
            <a:noFill/>
            <a:ln w="12700" algn="ctr">
              <a:solidFill>
                <a:srgbClr val="4F81BD"/>
              </a:solidFill>
              <a:round/>
              <a:headEnd type="arrow" w="sm" len="sm"/>
              <a:tailEnd type="arrow" w="sm" len="sm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39">
              <a:extLst>
                <a:ext uri="{FF2B5EF4-FFF2-40B4-BE49-F238E27FC236}">
                  <a16:creationId xmlns:a16="http://schemas.microsoft.com/office/drawing/2014/main" id="{B190683E-BBFB-34B0-300F-1F4601C94F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71551" y="7321549"/>
              <a:ext cx="879475" cy="527050"/>
            </a:xfrm>
            <a:prstGeom prst="straightConnector1">
              <a:avLst/>
            </a:prstGeom>
            <a:noFill/>
            <a:ln w="12700" algn="ctr">
              <a:solidFill>
                <a:srgbClr val="4F81BD"/>
              </a:solidFill>
              <a:round/>
              <a:headEnd type="arrow" w="sm" len="sm"/>
              <a:tailEnd type="arrow" w="sm" len="sm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9" name="Group 358">
              <a:extLst>
                <a:ext uri="{FF2B5EF4-FFF2-40B4-BE49-F238E27FC236}">
                  <a16:creationId xmlns:a16="http://schemas.microsoft.com/office/drawing/2014/main" id="{8B296518-653E-8C83-BE80-A9971A72F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2768" y="6267451"/>
              <a:ext cx="893231" cy="1387478"/>
              <a:chOff x="7715251" y="5368925"/>
              <a:chExt cx="893231" cy="1387478"/>
            </a:xfrm>
          </p:grpSpPr>
          <p:sp>
            <p:nvSpPr>
              <p:cNvPr id="11" name="Parallelogram 43">
                <a:extLst>
                  <a:ext uri="{FF2B5EF4-FFF2-40B4-BE49-F238E27FC236}">
                    <a16:creationId xmlns:a16="http://schemas.microsoft.com/office/drawing/2014/main" id="{77486F72-2135-8AE4-D576-EDC4D5204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V="1">
                <a:off x="7462839" y="5621337"/>
                <a:ext cx="1387478" cy="882653"/>
              </a:xfrm>
              <a:prstGeom prst="parallelogram">
                <a:avLst>
                  <a:gd name="adj" fmla="val 61779"/>
                </a:avLst>
              </a:pr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9525" algn="ctr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vert="eaVert"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12" name="Straight Connector 44">
                <a:extLst>
                  <a:ext uri="{FF2B5EF4-FFF2-40B4-BE49-F238E27FC236}">
                    <a16:creationId xmlns:a16="http://schemas.microsoft.com/office/drawing/2014/main" id="{8C697AF0-4C0E-C311-0E77-78ACB8511191}"/>
                  </a:ext>
                </a:extLst>
              </p:cNvPr>
              <p:cNvCxnSpPr>
                <a:cxnSpLocks noChangeShapeType="1"/>
                <a:stCxn id="11" idx="1"/>
              </p:cNvCxnSpPr>
              <p:nvPr/>
            </p:nvCxnSpPr>
            <p:spPr bwMode="auto">
              <a:xfrm rot="10800000" flipH="1">
                <a:off x="7715251" y="5786968"/>
                <a:ext cx="893231" cy="548348"/>
              </a:xfrm>
              <a:prstGeom prst="line">
                <a:avLst/>
              </a:prstGeom>
              <a:noFill/>
              <a:ln w="635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45">
                <a:extLst>
                  <a:ext uri="{FF2B5EF4-FFF2-40B4-BE49-F238E27FC236}">
                    <a16:creationId xmlns:a16="http://schemas.microsoft.com/office/drawing/2014/main" id="{D04AAFEE-B3A8-6BAB-0CB7-D871FDDF031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V="1">
                <a:off x="7736436" y="6057881"/>
                <a:ext cx="846644" cy="15"/>
              </a:xfrm>
              <a:prstGeom prst="line">
                <a:avLst/>
              </a:prstGeom>
              <a:noFill/>
              <a:ln w="635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46">
                <a:extLst>
                  <a:ext uri="{FF2B5EF4-FFF2-40B4-BE49-F238E27FC236}">
                    <a16:creationId xmlns:a16="http://schemas.microsoft.com/office/drawing/2014/main" id="{AD530A90-BF67-FEBF-4F16-80D1225771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V="1">
                <a:off x="7965036" y="5922415"/>
                <a:ext cx="846644" cy="15"/>
              </a:xfrm>
              <a:prstGeom prst="line">
                <a:avLst/>
              </a:prstGeom>
              <a:noFill/>
              <a:ln w="635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47">
                <a:extLst>
                  <a:ext uri="{FF2B5EF4-FFF2-40B4-BE49-F238E27FC236}">
                    <a16:creationId xmlns:a16="http://schemas.microsoft.com/office/drawing/2014/main" id="{5CC9B414-BF60-E521-454A-A308ECD7A2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V="1">
                <a:off x="7520538" y="6193348"/>
                <a:ext cx="846644" cy="15"/>
              </a:xfrm>
              <a:prstGeom prst="line">
                <a:avLst/>
              </a:prstGeom>
              <a:noFill/>
              <a:ln w="635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" name="Parallelogram 42">
              <a:extLst>
                <a:ext uri="{FF2B5EF4-FFF2-40B4-BE49-F238E27FC236}">
                  <a16:creationId xmlns:a16="http://schemas.microsoft.com/office/drawing/2014/main" id="{9FC2C9C7-49A0-18B1-B6F4-421193053C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3989391" y="6630988"/>
              <a:ext cx="1387478" cy="882653"/>
            </a:xfrm>
            <a:prstGeom prst="parallelogram">
              <a:avLst>
                <a:gd name="adj" fmla="val 61779"/>
              </a:avLst>
            </a:prstGeom>
            <a:solidFill>
              <a:srgbClr val="BFBFBF"/>
            </a:solidFill>
            <a:ln w="9525" algn="ctr">
              <a:solidFill>
                <a:srgbClr val="4A7EBB">
                  <a:alpha val="52156"/>
                </a:srgbClr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eaVert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6" name="Picture 65" descr="fullSystem">
            <a:extLst>
              <a:ext uri="{FF2B5EF4-FFF2-40B4-BE49-F238E27FC236}">
                <a16:creationId xmlns:a16="http://schemas.microsoft.com/office/drawing/2014/main" id="{CA808CAE-784A-D917-C10E-439125DD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86" y="699542"/>
            <a:ext cx="2762250" cy="39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AFB5CA-2DA9-7977-6DC2-2EA3EC6CAA65}"/>
              </a:ext>
            </a:extLst>
          </p:cNvPr>
          <p:cNvSpPr>
            <a:spLocks/>
          </p:cNvSpPr>
          <p:nvPr/>
        </p:nvSpPr>
        <p:spPr bwMode="auto">
          <a:xfrm>
            <a:off x="827584" y="1068181"/>
            <a:ext cx="3372781" cy="927505"/>
          </a:xfrm>
          <a:prstGeom prst="rect">
            <a:avLst/>
          </a:prstGeom>
          <a:solidFill>
            <a:srgbClr val="CBCFDF"/>
          </a:solidFill>
          <a:ln>
            <a:noFill/>
          </a:ln>
        </p:spPr>
        <p:txBody>
          <a:bodyPr/>
          <a:lstStyle>
            <a:lvl1pPr algn="l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182563" indent="-180975" algn="l">
              <a:lnSpc>
                <a:spcPct val="110000"/>
              </a:lnSpc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347663" indent="-163513" algn="l">
              <a:lnSpc>
                <a:spcPct val="110000"/>
              </a:lnSpc>
              <a:buFont typeface="Arial narrow" panose="020B0606020202030204" pitchFamily="34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539750" indent="-190500" algn="l">
              <a:lnSpc>
                <a:spcPct val="110000"/>
              </a:lnSpc>
              <a:buFont typeface="Arial narrow" panose="020B0606020202030204" pitchFamily="34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1700213" indent="-179388" algn="l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157413" indent="-1793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614613" indent="-1793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071813" indent="-1793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529013" indent="-1793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de-DE" sz="1500" dirty="0">
                <a:solidFill>
                  <a:srgbClr val="000000"/>
                </a:solidFill>
                <a:latin typeface="Arial" panose="020B0604020202020204" pitchFamily="34" charset="0"/>
              </a:rPr>
              <a:t>8 ASICs bump bonded to one sensor 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de-DE" sz="1500" dirty="0">
                <a:solidFill>
                  <a:srgbClr val="000000"/>
                </a:solidFill>
                <a:latin typeface="Arial" panose="020B0604020202020204" pitchFamily="34" charset="0"/>
              </a:rPr>
              <a:t>500 k pixel Modules</a:t>
            </a:r>
          </a:p>
          <a:p>
            <a:pPr lvl="1">
              <a:lnSpc>
                <a:spcPct val="80000"/>
              </a:lnSpc>
            </a:pPr>
            <a:r>
              <a:rPr lang="en-US" altLang="de-DE" sz="1500" dirty="0">
                <a:solidFill>
                  <a:srgbClr val="000000"/>
                </a:solidFill>
                <a:latin typeface="Arial" panose="020B0604020202020204" pitchFamily="34" charset="0"/>
              </a:rPr>
              <a:t>38 X 77 mm</a:t>
            </a:r>
            <a:r>
              <a:rPr lang="en-US" altLang="de-DE" sz="15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 </a:t>
            </a:r>
            <a:r>
              <a:rPr lang="en-US" altLang="de-DE" sz="1500" dirty="0">
                <a:solidFill>
                  <a:srgbClr val="000000"/>
                </a:solidFill>
                <a:latin typeface="Arial" panose="020B0604020202020204" pitchFamily="34" charset="0"/>
              </a:rPr>
              <a:t>Sensitive area</a:t>
            </a:r>
          </a:p>
          <a:p>
            <a:pPr lvl="3">
              <a:lnSpc>
                <a:spcPct val="80000"/>
              </a:lnSpc>
              <a:buFont typeface="Arial narrow" panose="020B0606020202030204" pitchFamily="34" charset="0"/>
              <a:buNone/>
            </a:pPr>
            <a:endParaRPr lang="en-US" altLang="de-DE" sz="15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ED1B1B2-A889-1215-1033-2F35E613E942}"/>
              </a:ext>
            </a:extLst>
          </p:cNvPr>
          <p:cNvCxnSpPr/>
          <p:nvPr/>
        </p:nvCxnSpPr>
        <p:spPr bwMode="auto">
          <a:xfrm>
            <a:off x="3401159" y="1923678"/>
            <a:ext cx="100783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6963D0D-14C3-FCA2-880D-A0D1BF3462D8}"/>
              </a:ext>
            </a:extLst>
          </p:cNvPr>
          <p:cNvSpPr txBox="1"/>
          <p:nvPr/>
        </p:nvSpPr>
        <p:spPr>
          <a:xfrm>
            <a:off x="160907" y="3821666"/>
            <a:ext cx="2394869" cy="381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 err="1">
                <a:solidFill>
                  <a:srgbClr val="000000"/>
                </a:solidFill>
                <a:latin typeface="Calibri"/>
              </a:rPr>
              <a:t>Readout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electronics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behind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detector head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E500056-0C75-F163-723A-C54FDE432C58}"/>
              </a:ext>
            </a:extLst>
          </p:cNvPr>
          <p:cNvCxnSpPr>
            <a:stCxn id="20" idx="0"/>
          </p:cNvCxnSpPr>
          <p:nvPr/>
        </p:nvCxnSpPr>
        <p:spPr bwMode="auto">
          <a:xfrm flipV="1">
            <a:off x="1358342" y="3342504"/>
            <a:ext cx="1197434" cy="4791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277944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440B98F-6DCA-94E7-9912-698A16CC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From a chip to a big area detector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43529D-7A6B-AA6B-0586-60BAB4113D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2" name="Picture 8" descr="Eiger4M">
            <a:extLst>
              <a:ext uri="{FF2B5EF4-FFF2-40B4-BE49-F238E27FC236}">
                <a16:creationId xmlns:a16="http://schemas.microsoft.com/office/drawing/2014/main" id="{5A0324EC-73E9-9D89-FBE4-368CB2228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614"/>
            <a:ext cx="4436165" cy="29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153FC6-A355-DA42-DF66-BD73165CE5EF}"/>
              </a:ext>
            </a:extLst>
          </p:cNvPr>
          <p:cNvSpPr txBox="1"/>
          <p:nvPr/>
        </p:nvSpPr>
        <p:spPr>
          <a:xfrm>
            <a:off x="2198440" y="4271582"/>
            <a:ext cx="914400" cy="3855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2400" dirty="0">
                <a:solidFill>
                  <a:srgbClr val="000000"/>
                </a:solidFill>
                <a:latin typeface="Calibri"/>
              </a:rPr>
              <a:t>EIGER 4Mpixels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2400" dirty="0">
                <a:solidFill>
                  <a:srgbClr val="000000"/>
                </a:solidFill>
                <a:latin typeface="Calibri"/>
              </a:rPr>
              <a:t>8 </a:t>
            </a:r>
            <a:r>
              <a:rPr lang="it-CH" sz="2400" dirty="0" err="1">
                <a:solidFill>
                  <a:srgbClr val="000000"/>
                </a:solidFill>
                <a:latin typeface="Calibri"/>
              </a:rPr>
              <a:t>modules</a:t>
            </a:r>
            <a:endParaRPr lang="it-CH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A155A7F3-392F-EF01-F909-11F6EF7F5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330" y="4261033"/>
            <a:ext cx="2502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CH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1pPr>
            <a:lvl2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2pPr>
            <a:lvl3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3pPr>
            <a:lvl4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4pPr>
            <a:lvl5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" panose="02020603050405020304" pitchFamily="18" charset="0"/>
                <a:ea typeface="ヒラギノ角ゴ Pro W3" charset="-128"/>
                <a:cs typeface="+mn-cs"/>
              </a:defRPr>
            </a:lvl9pPr>
          </a:lstStyle>
          <a:p>
            <a:pPr eaLnBrk="1" hangingPunct="1"/>
            <a:r>
              <a:rPr lang="en-US" altLang="de-DE" sz="2400" b="0" dirty="0">
                <a:latin typeface="+mn-lt"/>
              </a:rPr>
              <a:t>Pilatus II, 6Mpixels</a:t>
            </a:r>
          </a:p>
          <a:p>
            <a:pPr eaLnBrk="1" hangingPunct="1"/>
            <a:r>
              <a:rPr lang="en-US" altLang="de-DE" sz="2400" b="0" dirty="0">
                <a:latin typeface="+mn-lt"/>
              </a:rPr>
              <a:t>60 modules  </a:t>
            </a:r>
          </a:p>
        </p:txBody>
      </p:sp>
      <p:pic>
        <p:nvPicPr>
          <p:cNvPr id="23" name="Picture 9" descr="pilatus2">
            <a:extLst>
              <a:ext uri="{FF2B5EF4-FFF2-40B4-BE49-F238E27FC236}">
                <a16:creationId xmlns:a16="http://schemas.microsoft.com/office/drawing/2014/main" id="{43411285-776A-32FE-7FAD-FB0B768C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13" y="705133"/>
            <a:ext cx="3887788" cy="35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2819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56176" y="1035189"/>
            <a:ext cx="539354" cy="2400657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3000">
                <a:latin typeface="Times" panose="02020603050405020304" pitchFamily="18" charset="0"/>
              </a:rPr>
              <a:t>EIGER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670477" y="2049637"/>
            <a:ext cx="413692" cy="364331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endParaRPr lang="de-DE" altLang="de-DE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755575" y="771549"/>
                <a:ext cx="4842895" cy="4311321"/>
              </a:xfrm>
              <a:prstGeom prst="rect">
                <a:avLst/>
              </a:prstGeom>
              <a:solidFill>
                <a:srgbClr val="DF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81000" tIns="81000" rIns="81000" bIns="0"/>
              <a:lstStyle>
                <a:lvl1pPr algn="l"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1pPr>
                <a:lvl2pPr marL="182563" indent="-180975" algn="l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panose="020B0604020202020204" pitchFamily="34" charset="0"/>
                  <a:buChar char="•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2pPr>
                <a:lvl3pPr marL="347663" indent="-163513" algn="l">
                  <a:lnSpc>
                    <a:spcPct val="110000"/>
                  </a:lnSpc>
                  <a:buFont typeface="Arial Narrow" panose="020B0606020202030204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MS PGothic" panose="020B0600070205080204" pitchFamily="34" charset="-128"/>
                  </a:defRPr>
                </a:lvl3pPr>
                <a:lvl4pPr marL="539750" indent="-190500" algn="l">
                  <a:lnSpc>
                    <a:spcPct val="110000"/>
                  </a:lnSpc>
                  <a:buFont typeface="Arial Narrow" panose="020B0606020202030204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4pPr>
                <a:lvl5pPr marL="1700213" indent="-179388" algn="l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5pPr>
                <a:lvl6pPr marL="2157413" indent="-179388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6pPr>
                <a:lvl7pPr marL="2614613" indent="-179388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7pPr>
                <a:lvl8pPr marL="3071813" indent="-179388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8pPr>
                <a:lvl9pPr marL="3529013" indent="-179388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anose="020B0606020202030204" pitchFamily="34" charset="0"/>
                    <a:ea typeface="ヒラギノ角ゴ Pro W3" charset="-128"/>
                    <a:cs typeface="Arial Narrow" panose="020B0606020202030204" pitchFamily="34" charset="0"/>
                  </a:defRPr>
                </a:lvl9pPr>
              </a:lstStyle>
              <a:p>
                <a:pPr marL="1588" lvl="1" indent="0">
                  <a:buNone/>
                </a:pP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-Small pixel size (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172x172um</a:t>
                </a:r>
                <a:r>
                  <a:rPr lang="en-US" altLang="de-DE" sz="2000" baseline="30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2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-&gt;75x75 </a:t>
                </a:r>
                <a:r>
                  <a:rPr lang="el-GR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μ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m</a:t>
                </a:r>
                <a:r>
                  <a:rPr lang="en-US" altLang="de-DE" sz="2000" baseline="30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2</a:t>
                </a: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)</a:t>
                </a:r>
                <a:br>
                  <a:rPr lang="en-US" altLang="de-DE" sz="2000" dirty="0">
                    <a:latin typeface="+mn-lt"/>
                    <a:sym typeface="Wingdings" panose="05000000000000000000" pitchFamily="2" charset="2"/>
                  </a:rPr>
                </a:b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     </a:t>
                </a:r>
                <a:r>
                  <a:rPr lang="it-CH" altLang="de-DE" sz="2000" dirty="0">
                    <a:latin typeface="+mn-lt"/>
                    <a:sym typeface="Wingdings" panose="05000000000000000000" pitchFamily="2" charset="2"/>
                  </a:rPr>
                  <a:t>T</a:t>
                </a:r>
                <a:r>
                  <a:rPr lang="en-GB" altLang="it-CH" sz="2000" dirty="0" err="1">
                    <a:latin typeface="+mn-lt"/>
                  </a:rPr>
                  <a:t>ransistor</a:t>
                </a:r>
                <a:r>
                  <a:rPr lang="en-GB" altLang="it-CH" sz="2000" dirty="0">
                    <a:latin typeface="+mn-lt"/>
                  </a:rPr>
                  <a:t> density increase 4.4x</a:t>
                </a:r>
                <a:br>
                  <a:rPr lang="en-GB" altLang="it-CH" sz="2000" dirty="0">
                    <a:latin typeface="Arial" panose="020B0604020202020204" pitchFamily="34" charset="0"/>
                  </a:rPr>
                </a:br>
                <a:r>
                  <a:rPr lang="en-GB" altLang="it-CH" sz="2000" dirty="0">
                    <a:latin typeface="Arial" panose="020B0604020202020204" pitchFamily="34" charset="0"/>
                  </a:rPr>
                  <a:t>-</a:t>
                </a:r>
                <a:r>
                  <a:rPr lang="de-CH" altLang="de-DE" sz="2000" dirty="0">
                    <a:latin typeface="+mn-lt"/>
                    <a:sym typeface="Wingdings" panose="05000000000000000000" pitchFamily="2" charset="2"/>
                  </a:rPr>
                  <a:t>Small </a:t>
                </a:r>
                <a:r>
                  <a:rPr lang="de-CH" altLang="de-DE" sz="2000" dirty="0" err="1">
                    <a:latin typeface="+mn-lt"/>
                    <a:sym typeface="Wingdings" panose="05000000000000000000" pitchFamily="2" charset="2"/>
                  </a:rPr>
                  <a:t>dead</a:t>
                </a:r>
                <a:r>
                  <a:rPr lang="de-CH" altLang="de-DE" sz="2000" dirty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de-CH" altLang="de-DE" sz="2000" dirty="0" err="1">
                    <a:latin typeface="+mn-lt"/>
                    <a:sym typeface="Wingdings" panose="05000000000000000000" pitchFamily="2" charset="2"/>
                  </a:rPr>
                  <a:t>area</a:t>
                </a:r>
                <a:br>
                  <a:rPr lang="de-CH" altLang="de-DE" sz="2000" dirty="0">
                    <a:latin typeface="+mn-lt"/>
                    <a:sym typeface="Wingdings" panose="05000000000000000000" pitchFamily="2" charset="2"/>
                  </a:rPr>
                </a:br>
                <a:r>
                  <a:rPr lang="de-CH" altLang="de-DE" sz="2000" dirty="0">
                    <a:latin typeface="+mn-lt"/>
                    <a:sym typeface="Wingdings" panose="05000000000000000000" pitchFamily="2" charset="2"/>
                  </a:rPr>
                  <a:t>-F</a:t>
                </a:r>
                <a:r>
                  <a:rPr lang="en-US" altLang="de-DE" sz="2000" dirty="0" err="1">
                    <a:latin typeface="+mn-lt"/>
                  </a:rPr>
                  <a:t>ast</a:t>
                </a:r>
                <a:r>
                  <a:rPr lang="en-US" altLang="de-DE" sz="2000" dirty="0">
                    <a:latin typeface="+mn-lt"/>
                  </a:rPr>
                  <a:t> Frame Rate (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</a:rPr>
                  <a:t>10Hz-&gt;23kHz</a:t>
                </a:r>
                <a:r>
                  <a:rPr lang="en-US" altLang="de-DE" sz="2000" dirty="0">
                    <a:latin typeface="+mn-lt"/>
                  </a:rPr>
                  <a:t>)</a:t>
                </a:r>
                <a:br>
                  <a:rPr lang="en-US" altLang="de-DE" sz="2000" dirty="0">
                    <a:latin typeface="+mn-lt"/>
                  </a:rPr>
                </a:br>
                <a:r>
                  <a:rPr lang="en-US" altLang="de-DE" sz="2000" dirty="0">
                    <a:latin typeface="+mn-lt"/>
                  </a:rPr>
                  <a:t>   Parallel pixel readout, 32 Outs</a:t>
                </a:r>
                <a:br>
                  <a:rPr lang="en-US" altLang="de-DE" sz="2000" dirty="0">
                    <a:latin typeface="+mn-lt"/>
                    <a:sym typeface="Wingdings" panose="05000000000000000000" pitchFamily="2" charset="2"/>
                  </a:rPr>
                </a:b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-Negligible dead time (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100ms-&gt;3</a:t>
                </a:r>
                <a:r>
                  <a:rPr lang="el-GR" altLang="de-DE" sz="2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μ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s</a:t>
                </a: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)</a:t>
                </a:r>
                <a:br>
                  <a:rPr lang="en-US" altLang="de-DE" sz="2000" dirty="0">
                    <a:latin typeface="+mn-lt"/>
                    <a:sym typeface="Wingdings" panose="05000000000000000000" pitchFamily="2" charset="2"/>
                  </a:rPr>
                </a:b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     </a:t>
                </a:r>
                <a:r>
                  <a:rPr lang="en-US" altLang="de-DE" sz="2000" dirty="0">
                    <a:solidFill>
                      <a:srgbClr val="00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Simultaneous exposure and readout</a:t>
                </a:r>
                <a:br>
                  <a:rPr lang="en-US" altLang="de-DE" sz="2000" dirty="0">
                    <a:latin typeface="+mn-lt"/>
                    <a:sym typeface="Wingdings" panose="05000000000000000000" pitchFamily="2" charset="2"/>
                  </a:rPr>
                </a:b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-</a:t>
                </a:r>
                <a:r>
                  <a:rPr lang="en-US" altLang="de-DE" sz="2000" dirty="0">
                    <a:latin typeface="+mn-lt"/>
                  </a:rPr>
                  <a:t>High count rate of incoming photons </a:t>
                </a:r>
                <a:br>
                  <a:rPr lang="en-US" altLang="de-DE" sz="2000" dirty="0">
                    <a:latin typeface="+mn-lt"/>
                  </a:rPr>
                </a:br>
                <a:r>
                  <a:rPr lang="en-US" altLang="de-DE" sz="2000" dirty="0">
                    <a:solidFill>
                      <a:schemeClr val="tx2"/>
                    </a:solidFill>
                    <a:latin typeface="+mn-lt"/>
                  </a:rPr>
                  <a:t>(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+mn-lt"/>
                  </a:rPr>
                  <a:t>30 counts/(s*</a:t>
                </a:r>
                <a:r>
                  <a:rPr lang="el-GR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μ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m</a:t>
                </a:r>
                <a:r>
                  <a:rPr lang="en-US" altLang="de-DE" sz="2000" baseline="30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2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)-&gt; 200 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</a:rPr>
                  <a:t>counts/(s*</a:t>
                </a:r>
                <a:r>
                  <a:rPr lang="el-GR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μ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m</a:t>
                </a:r>
                <a:r>
                  <a:rPr lang="en-US" altLang="de-DE" sz="2000" baseline="30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2</a:t>
                </a:r>
                <a:r>
                  <a:rPr lang="en-US" altLang="de-DE" sz="2000" dirty="0">
                    <a:solidFill>
                      <a:srgbClr val="FF0000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) </a:t>
                </a:r>
                <a:r>
                  <a:rPr lang="en-US" altLang="de-DE" sz="2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)</a:t>
                </a:r>
                <a:br>
                  <a:rPr lang="en-US" altLang="de-DE" sz="2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</a:br>
                <a:r>
                  <a:rPr lang="en-US" altLang="de-DE" sz="2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-Low noise at high speed O(150e</a:t>
                </a:r>
                <a:r>
                  <a:rPr lang="en-US" altLang="de-DE" sz="2000" baseline="30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-</a:t>
                </a:r>
                <a:r>
                  <a:rPr lang="en-US" altLang="de-DE" sz="2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@</a:t>
                </a:r>
                <a14:m>
                  <m:oMath xmlns:m="http://schemas.openxmlformats.org/officeDocument/2006/math">
                    <m:r>
                      <a:rPr lang="it-CH" altLang="de-DE" sz="180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  <m:r>
                      <a:rPr lang="it-CH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</m:t>
                    </m:r>
                    <m:r>
                      <m:rPr>
                        <m:sty m:val="p"/>
                      </m:rPr>
                      <a:rPr lang="it-CH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it-CH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de-DE" sz="2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 )</a:t>
                </a:r>
              </a:p>
              <a:p>
                <a:pPr marL="1588" lvl="1" indent="0">
                  <a:buNone/>
                </a:pPr>
                <a:r>
                  <a:rPr lang="en-US" altLang="de-DE" sz="2000" dirty="0">
                    <a:solidFill>
                      <a:schemeClr val="tx2"/>
                    </a:solidFill>
                    <a:latin typeface="Calibri"/>
                    <a:ea typeface="ヒラギノ角ゴ Pro W3" charset="0"/>
                    <a:sym typeface="Wingdings" panose="05000000000000000000" pitchFamily="2" charset="2"/>
                  </a:rPr>
                  <a:t>-Small threshold dispersion (&lt;20e- after trimming)</a:t>
                </a:r>
              </a:p>
              <a:p>
                <a:pPr lvl="1"/>
                <a:endParaRPr lang="en-US" altLang="de-DE" sz="2000" dirty="0">
                  <a:solidFill>
                    <a:schemeClr val="tx2"/>
                  </a:solidFill>
                  <a:latin typeface="+mn-lt"/>
                </a:endParaRPr>
              </a:p>
              <a:p>
                <a:pPr algn="just">
                  <a:lnSpc>
                    <a:spcPct val="80000"/>
                  </a:lnSpc>
                </a:pPr>
                <a:r>
                  <a:rPr lang="en-US" altLang="de-DE" sz="2000" dirty="0">
                    <a:latin typeface="+mn-lt"/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5" y="771549"/>
                <a:ext cx="4842895" cy="4311321"/>
              </a:xfrm>
              <a:prstGeom prst="rect">
                <a:avLst/>
              </a:prstGeom>
              <a:blipFill>
                <a:blip r:embed="rId2"/>
                <a:stretch>
                  <a:fillRect l="-1382" r="-628" b="-1693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p3051820">
            <a:extLst>
              <a:ext uri="{FF2B5EF4-FFF2-40B4-BE49-F238E27FC236}">
                <a16:creationId xmlns:a16="http://schemas.microsoft.com/office/drawing/2014/main" id="{7612FBBF-ABAC-421C-8E8B-66E6D9DA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78" y="1035189"/>
            <a:ext cx="2304256" cy="240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6">
            <a:extLst>
              <a:ext uri="{FF2B5EF4-FFF2-40B4-BE49-F238E27FC236}">
                <a16:creationId xmlns:a16="http://schemas.microsoft.com/office/drawing/2014/main" id="{13C81318-45B9-4C81-A04B-C3BF15C70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8834" y="1422792"/>
            <a:ext cx="0" cy="161907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DFBE31C3-2613-40B2-B950-973AC8843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640" y="1884822"/>
            <a:ext cx="691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r>
              <a:rPr lang="de-CH" altLang="de-DE" sz="2400" dirty="0"/>
              <a:t>2cm</a:t>
            </a:r>
            <a:endParaRPr lang="en-US" altLang="de-DE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05CD95-0DC1-BE6D-5057-CDDC356B70FC}"/>
              </a:ext>
            </a:extLst>
          </p:cNvPr>
          <p:cNvSpPr txBox="1"/>
          <p:nvPr/>
        </p:nvSpPr>
        <p:spPr>
          <a:xfrm rot="16200000">
            <a:off x="-269507" y="2122730"/>
            <a:ext cx="1546112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 2nd generation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generation X-ray pixel detectors at PSI</a:t>
            </a:r>
            <a:endParaRPr lang="de-CH" dirty="0"/>
          </a:p>
        </p:txBody>
      </p:sp>
      <p:pic>
        <p:nvPicPr>
          <p:cNvPr id="3" name="Content Placeholder 3" descr="I_vs_q_2d.png">
            <a:extLst>
              <a:ext uri="{FF2B5EF4-FFF2-40B4-BE49-F238E27FC236}">
                <a16:creationId xmlns:a16="http://schemas.microsoft.com/office/drawing/2014/main" id="{22DF0B93-08EE-41EB-E163-FCDE41BFA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3335" r="1790" b="5714"/>
          <a:stretch>
            <a:fillRect/>
          </a:stretch>
        </p:blipFill>
        <p:spPr>
          <a:xfrm>
            <a:off x="6844130" y="3443081"/>
            <a:ext cx="2040078" cy="16397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494183" y="4948014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1B845C-B538-4735-E81D-35E1ED8CA348}"/>
              </a:ext>
            </a:extLst>
          </p:cNvPr>
          <p:cNvSpPr txBox="1"/>
          <p:nvPr/>
        </p:nvSpPr>
        <p:spPr>
          <a:xfrm>
            <a:off x="6901408" y="60220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Technology: UMC250</a:t>
            </a:r>
          </a:p>
        </p:txBody>
      </p:sp>
    </p:spTree>
    <p:extLst>
      <p:ext uri="{BB962C8B-B14F-4D97-AF65-F5344CB8AC3E}">
        <p14:creationId xmlns:p14="http://schemas.microsoft.com/office/powerpoint/2010/main" val="23704967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imaging</a:t>
            </a:r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7614"/>
            <a:ext cx="1905045" cy="2672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0011" y="4383720"/>
            <a:ext cx="914400" cy="380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Source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9992" y="4372759"/>
            <a:ext cx="914400" cy="380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Sample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3"/>
          <a:stretch/>
        </p:blipFill>
        <p:spPr>
          <a:xfrm>
            <a:off x="3891608" y="1347614"/>
            <a:ext cx="1904528" cy="2672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59536"/>
            <a:ext cx="2016224" cy="2739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9973" y="437387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Detector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026995" y="2583520"/>
            <a:ext cx="752917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6995" y="22234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X-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rays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9519" y="294188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X-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rays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5" name="Connettore 2 82">
            <a:extLst>
              <a:ext uri="{FF2B5EF4-FFF2-40B4-BE49-F238E27FC236}">
                <a16:creationId xmlns:a16="http://schemas.microsoft.com/office/drawing/2014/main" id="{D2F8F3F6-5E2C-48F3-BE40-9B3BD56E1317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4392" y="2349446"/>
            <a:ext cx="1739044" cy="31107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nettore 2 84">
            <a:extLst>
              <a:ext uri="{FF2B5EF4-FFF2-40B4-BE49-F238E27FC236}">
                <a16:creationId xmlns:a16="http://schemas.microsoft.com/office/drawing/2014/main" id="{1E0CEC46-3F56-4D2A-83DB-FF8932A4434A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4392" y="2548256"/>
            <a:ext cx="1821989" cy="2395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ttore 2 85">
            <a:extLst>
              <a:ext uri="{FF2B5EF4-FFF2-40B4-BE49-F238E27FC236}">
                <a16:creationId xmlns:a16="http://schemas.microsoft.com/office/drawing/2014/main" id="{13D57A48-5FE3-40C2-85E0-C63ED31CEF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4392" y="2660523"/>
            <a:ext cx="1982773" cy="2163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Connettore 2 86">
            <a:extLst>
              <a:ext uri="{FF2B5EF4-FFF2-40B4-BE49-F238E27FC236}">
                <a16:creationId xmlns:a16="http://schemas.microsoft.com/office/drawing/2014/main" id="{A33B3B57-09E2-4085-A926-8A53BA98C613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4392" y="2876909"/>
            <a:ext cx="1910680" cy="1122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C9C8AD-8000-9DEF-F4BC-CFD429ADBB7B}"/>
              </a:ext>
            </a:extLst>
          </p:cNvPr>
          <p:cNvSpPr txBox="1"/>
          <p:nvPr/>
        </p:nvSpPr>
        <p:spPr>
          <a:xfrm>
            <a:off x="1060477" y="3335176"/>
            <a:ext cx="2071363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chemeClr val="bg1"/>
                </a:solidFill>
                <a:latin typeface="Calibri"/>
              </a:rPr>
              <a:t>Marie Curie and </a:t>
            </a:r>
            <a:r>
              <a:rPr lang="it-CH" sz="1800" dirty="0" err="1">
                <a:solidFill>
                  <a:schemeClr val="bg1"/>
                </a:solidFill>
                <a:latin typeface="Calibri"/>
              </a:rPr>
              <a:t>her</a:t>
            </a:r>
            <a:r>
              <a:rPr lang="it-CH" sz="1800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CH" sz="1800" dirty="0" err="1">
                <a:solidFill>
                  <a:schemeClr val="bg1"/>
                </a:solidFill>
                <a:latin typeface="Calibri"/>
              </a:rPr>
              <a:t>daughter</a:t>
            </a:r>
            <a:r>
              <a:rPr lang="it-CH" sz="1800" dirty="0">
                <a:solidFill>
                  <a:schemeClr val="bg1"/>
                </a:solidFill>
                <a:latin typeface="Calibri"/>
              </a:rPr>
              <a:t> in the lab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AF9D38A0-A929-28D3-2237-CAE0A173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8495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50616" y="771550"/>
            <a:ext cx="8424936" cy="410955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dirty="0"/>
              <a:t>Was world fastest single photon counting X-ray detector</a:t>
            </a:r>
          </a:p>
          <a:p>
            <a:r>
              <a:rPr lang="en-US" sz="2400" dirty="0"/>
              <a:t>Enable unprecedented experiments in photon</a:t>
            </a:r>
            <a:br>
              <a:rPr lang="en-US" sz="2400" dirty="0"/>
            </a:br>
            <a:r>
              <a:rPr lang="en-US" sz="2400" dirty="0"/>
              <a:t>science in a very wide range of applications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9ACD07-0833-4098-816B-BD835688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10" y="1635646"/>
            <a:ext cx="2592288" cy="168148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527862-1CE1-4C3D-9A37-9A3D4D0036C5}"/>
              </a:ext>
            </a:extLst>
          </p:cNvPr>
          <p:cNvSpPr txBox="1"/>
          <p:nvPr/>
        </p:nvSpPr>
        <p:spPr>
          <a:xfrm>
            <a:off x="2267744" y="2156251"/>
            <a:ext cx="4134165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“Structural basis of potent Zika–dengue virus antibody cross-neutralization”</a:t>
            </a:r>
            <a:br>
              <a:rPr lang="en-US" b="1" dirty="0"/>
            </a:br>
            <a:r>
              <a:rPr lang="fr-FR" i="1" dirty="0">
                <a:hlinkClick r:id="rId4"/>
              </a:rPr>
              <a:t>Nature</a:t>
            </a:r>
            <a:r>
              <a:rPr lang="fr-FR" dirty="0"/>
              <a:t> </a:t>
            </a:r>
            <a:r>
              <a:rPr lang="fr-FR" b="1" dirty="0"/>
              <a:t>volume 536</a:t>
            </a:r>
            <a:r>
              <a:rPr lang="fr-FR" dirty="0"/>
              <a:t>, pages 48–53 (2016)</a:t>
            </a:r>
            <a:endParaRPr lang="en-US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A061D2-E597-E7B8-513F-D8449CBAF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3888" r="6463" b="76046"/>
          <a:stretch/>
        </p:blipFill>
        <p:spPr bwMode="auto">
          <a:xfrm>
            <a:off x="1028153" y="3507854"/>
            <a:ext cx="433593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inapoli\AppData\Local\Temp\7zEC013E612\fig2_n.jpg">
            <a:extLst>
              <a:ext uri="{FF2B5EF4-FFF2-40B4-BE49-F238E27FC236}">
                <a16:creationId xmlns:a16="http://schemas.microsoft.com/office/drawing/2014/main" id="{A6A1703F-D2AB-D819-4375-814BDD000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"/>
          <a:stretch/>
        </p:blipFill>
        <p:spPr bwMode="auto">
          <a:xfrm>
            <a:off x="5652120" y="3357032"/>
            <a:ext cx="3357787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250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05B33C-E61A-D9FF-6F95-73948D0CE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90" y="448179"/>
            <a:ext cx="3482764" cy="291565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C2C465-601E-3462-F788-75FDB868B4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Depending on beamline </a:t>
            </a:r>
            <a:r>
              <a:rPr lang="en-CH" dirty="0">
                <a:solidFill>
                  <a:srgbClr val="FF0000"/>
                </a:solidFill>
              </a:rPr>
              <a:t>~ 1000x flux</a:t>
            </a:r>
          </a:p>
          <a:p>
            <a:r>
              <a:rPr lang="en-CH" dirty="0"/>
              <a:t>Dark period form autum 2023</a:t>
            </a:r>
          </a:p>
          <a:p>
            <a:r>
              <a:rPr lang="en-CH" dirty="0"/>
              <a:t>First light planned 2025 with user</a:t>
            </a:r>
            <a:br>
              <a:rPr lang="en-CH" dirty="0"/>
            </a:br>
            <a:r>
              <a:rPr lang="en-CH" dirty="0"/>
              <a:t>operation in later part of the year</a:t>
            </a:r>
            <a:endParaRPr lang="it-CH" dirty="0"/>
          </a:p>
          <a:p>
            <a:endParaRPr lang="it-CH" dirty="0"/>
          </a:p>
          <a:p>
            <a:r>
              <a:rPr lang="it-CH" dirty="0" err="1"/>
              <a:t>This</a:t>
            </a:r>
            <a:r>
              <a:rPr lang="it-CH" dirty="0"/>
              <a:t> </a:t>
            </a:r>
            <a:r>
              <a:rPr lang="it-CH" dirty="0" err="1"/>
              <a:t>requires</a:t>
            </a:r>
            <a:r>
              <a:rPr lang="it-CH" dirty="0"/>
              <a:t> ~20MHz/</a:t>
            </a:r>
            <a:r>
              <a:rPr lang="it-CH" dirty="0" err="1"/>
              <a:t>pix</a:t>
            </a:r>
            <a:r>
              <a:rPr lang="it-CH" dirty="0"/>
              <a:t>/s</a:t>
            </a:r>
          </a:p>
          <a:p>
            <a:r>
              <a:rPr lang="it-CH" dirty="0"/>
              <a:t>More </a:t>
            </a:r>
            <a:r>
              <a:rPr lang="it-CH" dirty="0" err="1"/>
              <a:t>flexibility</a:t>
            </a:r>
            <a:r>
              <a:rPr lang="it-CH" dirty="0"/>
              <a:t> for more </a:t>
            </a:r>
            <a:r>
              <a:rPr lang="it-CH" dirty="0" err="1"/>
              <a:t>applications</a:t>
            </a:r>
            <a:endParaRPr lang="it-CH" dirty="0"/>
          </a:p>
          <a:p>
            <a:pPr marL="0" indent="0">
              <a:buNone/>
            </a:pPr>
            <a:r>
              <a:rPr lang="it-CH" i="1" dirty="0"/>
              <a:t>	Can </a:t>
            </a:r>
            <a:r>
              <a:rPr lang="it-CH" i="1" dirty="0" err="1"/>
              <a:t>SPCs</a:t>
            </a:r>
            <a:r>
              <a:rPr lang="it-CH" i="1" dirty="0"/>
              <a:t> </a:t>
            </a:r>
            <a:r>
              <a:rPr lang="it-CH" i="1" dirty="0" err="1"/>
              <a:t>get</a:t>
            </a:r>
            <a:r>
              <a:rPr lang="it-CH" i="1" dirty="0"/>
              <a:t> </a:t>
            </a:r>
            <a:r>
              <a:rPr lang="it-CH" i="1" dirty="0" err="1"/>
              <a:t>there</a:t>
            </a:r>
            <a:r>
              <a:rPr lang="it-CH" i="1" dirty="0"/>
              <a:t>?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B230A8-A6AF-DBC0-8B91-7FE6E47C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Diffraction</a:t>
            </a:r>
            <a:r>
              <a:rPr lang="it-CH" dirty="0"/>
              <a:t> limited sources,  </a:t>
            </a:r>
            <a:r>
              <a:rPr lang="en-CH" dirty="0"/>
              <a:t>SLS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F2FD2-523F-3A16-3434-3FCC787F22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72400" y="4844183"/>
            <a:ext cx="838200" cy="171450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61DC6-C9DF-DD71-FD65-FE891001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947" y="3560415"/>
            <a:ext cx="4571355" cy="9872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B54F87-799C-CA6E-36F7-F2DA353EE699}"/>
              </a:ext>
            </a:extLst>
          </p:cNvPr>
          <p:cNvSpPr txBox="1"/>
          <p:nvPr/>
        </p:nvSpPr>
        <p:spPr>
          <a:xfrm>
            <a:off x="2077211" y="560948"/>
            <a:ext cx="2880320" cy="413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800" i="1" kern="1000" spc="30" dirty="0">
                <a:latin typeface="+mn-lt"/>
                <a:cs typeface="Franklin Gothic Book"/>
              </a:rPr>
              <a:t>The «speed challenge»</a:t>
            </a:r>
          </a:p>
        </p:txBody>
      </p:sp>
    </p:spTree>
    <p:extLst>
      <p:ext uri="{BB962C8B-B14F-4D97-AF65-F5344CB8AC3E}">
        <p14:creationId xmlns:p14="http://schemas.microsoft.com/office/powerpoint/2010/main" val="12260245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7097CE-0018-9BB8-267F-EBA796FE11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Hybrid strip detector</a:t>
            </a:r>
          </a:p>
          <a:p>
            <a:r>
              <a:rPr lang="en-CH" dirty="0"/>
              <a:t>100</a:t>
            </a:r>
            <a:r>
              <a:rPr lang="it-CH" dirty="0"/>
              <a:t>/175</a:t>
            </a:r>
            <a:r>
              <a:rPr lang="en-CH" dirty="0"/>
              <a:t>e- RMS noise (high</a:t>
            </a:r>
            <a:r>
              <a:rPr lang="it-CH" dirty="0"/>
              <a:t>/standard</a:t>
            </a:r>
            <a:r>
              <a:rPr lang="en-CH" dirty="0"/>
              <a:t> gain)</a:t>
            </a:r>
          </a:p>
          <a:p>
            <a:r>
              <a:rPr lang="en-US" sz="1800" dirty="0"/>
              <a:t>Trimmed threshold dispersion &lt; 6e- </a:t>
            </a:r>
          </a:p>
          <a:p>
            <a:r>
              <a:rPr lang="it-CH" dirty="0"/>
              <a:t>300kHz frame rate </a:t>
            </a:r>
          </a:p>
          <a:p>
            <a:pPr lvl="1"/>
            <a:r>
              <a:rPr lang="it-CH" dirty="0"/>
              <a:t>@8bits, 1 </a:t>
            </a:r>
            <a:r>
              <a:rPr lang="it-CH" dirty="0" err="1"/>
              <a:t>counter</a:t>
            </a:r>
            <a:r>
              <a:rPr lang="it-CH" dirty="0"/>
              <a:t> (out of 24bitsx3counters)</a:t>
            </a:r>
          </a:p>
          <a:p>
            <a:pPr lvl="1"/>
            <a:r>
              <a:rPr lang="it-CH" dirty="0"/>
              <a:t>limited by RO </a:t>
            </a:r>
            <a:r>
              <a:rPr lang="it-CH" dirty="0" err="1"/>
              <a:t>electronics</a:t>
            </a:r>
            <a:r>
              <a:rPr lang="it-CH" dirty="0"/>
              <a:t> </a:t>
            </a:r>
            <a:endParaRPr lang="en-CH" dirty="0"/>
          </a:p>
          <a:p>
            <a:endParaRPr lang="en-CH" dirty="0"/>
          </a:p>
          <a:p>
            <a:r>
              <a:rPr lang="en-CH" dirty="0"/>
              <a:t>320um thick silicon sensor</a:t>
            </a:r>
          </a:p>
          <a:p>
            <a:r>
              <a:rPr lang="en-CH" dirty="0"/>
              <a:t>50um strips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CAB4D5-7CD3-7A0A-E5F7-CC9B6CAC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Mythen 3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5AEFA-BB2A-D9C5-2F66-C1C0487C86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44408" y="4895007"/>
            <a:ext cx="838200" cy="171450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pic>
        <p:nvPicPr>
          <p:cNvPr id="14337" name="Picture 1" descr="page6image28569376">
            <a:extLst>
              <a:ext uri="{FF2B5EF4-FFF2-40B4-BE49-F238E27FC236}">
                <a16:creationId xmlns:a16="http://schemas.microsoft.com/office/drawing/2014/main" id="{23ECF314-EFE9-038A-952E-7716574F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000"/>
            <a:ext cx="34036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41C43-39B4-45B2-E175-083DAFD5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45" y="2495199"/>
            <a:ext cx="1668732" cy="2301830"/>
          </a:xfrm>
          <a:prstGeom prst="rect">
            <a:avLst/>
          </a:prstGeom>
        </p:spPr>
      </p:pic>
      <p:pic>
        <p:nvPicPr>
          <p:cNvPr id="14339" name="Picture 3" descr="page7image28523760">
            <a:extLst>
              <a:ext uri="{FF2B5EF4-FFF2-40B4-BE49-F238E27FC236}">
                <a16:creationId xmlns:a16="http://schemas.microsoft.com/office/drawing/2014/main" id="{7318A41F-A76E-CB65-60F4-E99E8646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30" y="22460"/>
            <a:ext cx="2880968" cy="50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8B71AB-DBBF-5D46-BCEB-02B63E063389}"/>
              </a:ext>
            </a:extLst>
          </p:cNvPr>
          <p:cNvSpPr txBox="1"/>
          <p:nvPr/>
        </p:nvSpPr>
        <p:spPr>
          <a:xfrm rot="16200000">
            <a:off x="-288162" y="2390989"/>
            <a:ext cx="1512168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3rd generation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83236B-29B5-4346-848D-7A004F29551E}"/>
              </a:ext>
            </a:extLst>
          </p:cNvPr>
          <p:cNvSpPr txBox="1"/>
          <p:nvPr/>
        </p:nvSpPr>
        <p:spPr>
          <a:xfrm>
            <a:off x="3520232" y="4674396"/>
            <a:ext cx="1813398" cy="3877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800" kern="1000" spc="30" dirty="0" err="1">
                <a:latin typeface="+mn-lt"/>
                <a:cs typeface="Franklin Gothic Book"/>
              </a:rPr>
              <a:t>Mythen</a:t>
            </a:r>
            <a:r>
              <a:rPr lang="it-CH" sz="1800" kern="1000" spc="30" dirty="0">
                <a:latin typeface="+mn-lt"/>
                <a:cs typeface="Franklin Gothic Book"/>
              </a:rPr>
              <a:t> 3 </a:t>
            </a:r>
            <a:r>
              <a:rPr lang="it-CH" sz="1800" kern="1000" spc="30" dirty="0" err="1">
                <a:latin typeface="+mn-lt"/>
                <a:cs typeface="Franklin Gothic Book"/>
              </a:rPr>
              <a:t>module</a:t>
            </a:r>
            <a:endParaRPr lang="it-CH" sz="1800" kern="1000" spc="30" dirty="0">
              <a:latin typeface="+mn-lt"/>
              <a:cs typeface="Franklin Gothic Book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6B9B01-0465-57C5-90B6-3393A74D1166}"/>
              </a:ext>
            </a:extLst>
          </p:cNvPr>
          <p:cNvSpPr txBox="1"/>
          <p:nvPr/>
        </p:nvSpPr>
        <p:spPr>
          <a:xfrm>
            <a:off x="6588224" y="4300445"/>
            <a:ext cx="1813398" cy="3877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800" kern="1000" spc="3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Mythen</a:t>
            </a:r>
            <a:r>
              <a:rPr lang="it-CH" sz="1800" kern="1000" spc="3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 3 full detector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800" kern="1000" spc="3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at</a:t>
            </a:r>
            <a:r>
              <a:rPr lang="it-CH" sz="1800" kern="1000" spc="3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 the MS </a:t>
            </a:r>
            <a:r>
              <a:rPr lang="it-CH" sz="1800" kern="1000" spc="3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beamline</a:t>
            </a:r>
            <a:endParaRPr lang="it-CH" sz="1800" kern="1000" spc="3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378266-B6EA-4BE6-6746-DF9E5BB2CD75}"/>
              </a:ext>
            </a:extLst>
          </p:cNvPr>
          <p:cNvSpPr txBox="1"/>
          <p:nvPr/>
        </p:nvSpPr>
        <p:spPr>
          <a:xfrm>
            <a:off x="3779912" y="603968"/>
            <a:ext cx="2059690" cy="3851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Technology: UMC110AE</a:t>
            </a:r>
          </a:p>
        </p:txBody>
      </p:sp>
    </p:spTree>
    <p:extLst>
      <p:ext uri="{BB962C8B-B14F-4D97-AF65-F5344CB8AC3E}">
        <p14:creationId xmlns:p14="http://schemas.microsoft.com/office/powerpoint/2010/main" val="55383869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/>
          <p:cNvGrpSpPr/>
          <p:nvPr/>
        </p:nvGrpSpPr>
        <p:grpSpPr>
          <a:xfrm>
            <a:off x="3059832" y="2428814"/>
            <a:ext cx="759879" cy="960957"/>
            <a:chOff x="2767608" y="2924944"/>
            <a:chExt cx="1013172" cy="1281276"/>
          </a:xfrm>
        </p:grpSpPr>
        <p:sp>
          <p:nvSpPr>
            <p:cNvPr id="97" name="Rounded Rectangle 96"/>
            <p:cNvSpPr/>
            <p:nvPr/>
          </p:nvSpPr>
          <p:spPr>
            <a:xfrm>
              <a:off x="2767608" y="2924944"/>
              <a:ext cx="1013172" cy="12812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white"/>
                </a:solidFill>
                <a:latin typeface="Calibri"/>
                <a:ea typeface="ヒラギノ角ゴ Pro W3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981069" y="3180531"/>
              <a:ext cx="692925" cy="40010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/>
                  <a:ea typeface="ヒラギノ角ゴ Pro W3"/>
                </a:rPr>
                <a:t>TBs2</a:t>
              </a:r>
              <a:endParaRPr lang="de-CH" sz="1350" dirty="0">
                <a:solidFill>
                  <a:prstClr val="black"/>
                </a:solidFill>
                <a:latin typeface="Calibri"/>
                <a:ea typeface="ヒラギノ角ゴ Pro W3"/>
              </a:endParaRPr>
            </a:p>
          </p:txBody>
        </p:sp>
        <p:grpSp>
          <p:nvGrpSpPr>
            <p:cNvPr id="116" name="Group 230"/>
            <p:cNvGrpSpPr>
              <a:grpSpLocks/>
            </p:cNvGrpSpPr>
            <p:nvPr/>
          </p:nvGrpSpPr>
          <p:grpSpPr bwMode="auto">
            <a:xfrm>
              <a:off x="2850799" y="3757869"/>
              <a:ext cx="685800" cy="381000"/>
              <a:chOff x="3312" y="1248"/>
              <a:chExt cx="432" cy="240"/>
            </a:xfrm>
          </p:grpSpPr>
          <p:sp>
            <p:nvSpPr>
              <p:cNvPr id="120" name="Line 95"/>
              <p:cNvSpPr>
                <a:spLocks noChangeShapeType="1"/>
              </p:cNvSpPr>
              <p:nvPr/>
            </p:nvSpPr>
            <p:spPr bwMode="auto">
              <a:xfrm flipH="1">
                <a:off x="3312" y="1370"/>
                <a:ext cx="1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121" name="Line 96"/>
              <p:cNvSpPr>
                <a:spLocks noChangeShapeType="1"/>
              </p:cNvSpPr>
              <p:nvPr/>
            </p:nvSpPr>
            <p:spPr bwMode="auto">
              <a:xfrm flipH="1">
                <a:off x="3642" y="1370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122" name="Line 97"/>
              <p:cNvSpPr>
                <a:spLocks noChangeShapeType="1"/>
              </p:cNvSpPr>
              <p:nvPr/>
            </p:nvSpPr>
            <p:spPr bwMode="auto">
              <a:xfrm>
                <a:off x="3422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123" name="Line 98"/>
              <p:cNvSpPr>
                <a:spLocks noChangeShapeType="1"/>
              </p:cNvSpPr>
              <p:nvPr/>
            </p:nvSpPr>
            <p:spPr bwMode="auto">
              <a:xfrm flipV="1">
                <a:off x="3422" y="1368"/>
                <a:ext cx="22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124" name="Line 99"/>
              <p:cNvSpPr>
                <a:spLocks noChangeShapeType="1"/>
              </p:cNvSpPr>
              <p:nvPr/>
            </p:nvSpPr>
            <p:spPr bwMode="auto">
              <a:xfrm flipH="1" flipV="1">
                <a:off x="3422" y="1248"/>
                <a:ext cx="22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grpSp>
            <p:nvGrpSpPr>
              <p:cNvPr id="125" name="Group 103"/>
              <p:cNvGrpSpPr>
                <a:grpSpLocks/>
              </p:cNvGrpSpPr>
              <p:nvPr/>
            </p:nvGrpSpPr>
            <p:grpSpPr bwMode="auto">
              <a:xfrm>
                <a:off x="3436" y="1324"/>
                <a:ext cx="96" cy="96"/>
                <a:chOff x="1344" y="1344"/>
                <a:chExt cx="96" cy="96"/>
              </a:xfrm>
            </p:grpSpPr>
            <p:sp>
              <p:nvSpPr>
                <p:cNvPr id="126" name="Line 100"/>
                <p:cNvSpPr>
                  <a:spLocks noChangeShapeType="1"/>
                </p:cNvSpPr>
                <p:nvPr/>
              </p:nvSpPr>
              <p:spPr bwMode="auto">
                <a:xfrm>
                  <a:off x="1344" y="144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  <p:sp>
              <p:nvSpPr>
                <p:cNvPr id="127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392" y="134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  <p:sp>
              <p:nvSpPr>
                <p:cNvPr id="128" name="Line 102"/>
                <p:cNvSpPr>
                  <a:spLocks noChangeShapeType="1"/>
                </p:cNvSpPr>
                <p:nvPr/>
              </p:nvSpPr>
              <p:spPr bwMode="auto">
                <a:xfrm>
                  <a:off x="1392" y="13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</p:grpSp>
        </p:grpSp>
        <p:cxnSp>
          <p:nvCxnSpPr>
            <p:cNvPr id="117" name="Straight Arrow Connector 116"/>
            <p:cNvCxnSpPr>
              <a:stCxn id="114" idx="2"/>
            </p:cNvCxnSpPr>
            <p:nvPr/>
          </p:nvCxnSpPr>
          <p:spPr>
            <a:xfrm flipH="1">
              <a:off x="3236909" y="3580640"/>
              <a:ext cx="90623" cy="2978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174349" y="3676971"/>
              <a:ext cx="174625" cy="1092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3283659" y="3553271"/>
              <a:ext cx="3381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rPr>
                <a:t>6</a:t>
              </a:r>
              <a:endParaRPr lang="de-CH" sz="10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>
              <a:off x="2915816" y="4077072"/>
              <a:ext cx="10953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7" name="Rounded Rectangle 256"/>
          <p:cNvSpPr/>
          <p:nvPr/>
        </p:nvSpPr>
        <p:spPr>
          <a:xfrm>
            <a:off x="1331640" y="2428814"/>
            <a:ext cx="1541924" cy="960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974" y="218700"/>
            <a:ext cx="5031019" cy="381375"/>
          </a:xfrm>
        </p:spPr>
        <p:txBody>
          <a:bodyPr/>
          <a:lstStyle/>
          <a:p>
            <a:r>
              <a:rPr lang="en-US" dirty="0"/>
              <a:t>MYTHEN 3, the channel</a:t>
            </a:r>
            <a:endParaRPr lang="de-CH" dirty="0"/>
          </a:p>
        </p:txBody>
      </p:sp>
      <p:grpSp>
        <p:nvGrpSpPr>
          <p:cNvPr id="98" name="Group 266"/>
          <p:cNvGrpSpPr>
            <a:grpSpLocks/>
          </p:cNvGrpSpPr>
          <p:nvPr/>
        </p:nvGrpSpPr>
        <p:grpSpPr bwMode="auto">
          <a:xfrm>
            <a:off x="1385646" y="3052551"/>
            <a:ext cx="514350" cy="285750"/>
            <a:chOff x="3120" y="1248"/>
            <a:chExt cx="432" cy="240"/>
          </a:xfrm>
        </p:grpSpPr>
        <p:sp>
          <p:nvSpPr>
            <p:cNvPr id="165" name="Line 260"/>
            <p:cNvSpPr>
              <a:spLocks noChangeShapeType="1"/>
            </p:cNvSpPr>
            <p:nvPr/>
          </p:nvSpPr>
          <p:spPr bwMode="auto">
            <a:xfrm flipH="1">
              <a:off x="3120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6" name="Line 261"/>
            <p:cNvSpPr>
              <a:spLocks noChangeShapeType="1"/>
            </p:cNvSpPr>
            <p:nvPr/>
          </p:nvSpPr>
          <p:spPr bwMode="auto">
            <a:xfrm flipH="1">
              <a:off x="3450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7" name="Line 262"/>
            <p:cNvSpPr>
              <a:spLocks noChangeShapeType="1"/>
            </p:cNvSpPr>
            <p:nvPr/>
          </p:nvSpPr>
          <p:spPr bwMode="auto">
            <a:xfrm>
              <a:off x="3230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8" name="Line 263"/>
            <p:cNvSpPr>
              <a:spLocks noChangeShapeType="1"/>
            </p:cNvSpPr>
            <p:nvPr/>
          </p:nvSpPr>
          <p:spPr bwMode="auto">
            <a:xfrm flipV="1">
              <a:off x="3230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9" name="Line 264"/>
            <p:cNvSpPr>
              <a:spLocks noChangeShapeType="1"/>
            </p:cNvSpPr>
            <p:nvPr/>
          </p:nvSpPr>
          <p:spPr bwMode="auto">
            <a:xfrm flipH="1" flipV="1">
              <a:off x="3230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70" name="Oval 265"/>
            <p:cNvSpPr>
              <a:spLocks noChangeArrowheads="1"/>
            </p:cNvSpPr>
            <p:nvPr/>
          </p:nvSpPr>
          <p:spPr bwMode="auto">
            <a:xfrm>
              <a:off x="3456" y="13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de-CH" altLang="de-DE" sz="1800">
                <a:solidFill>
                  <a:prstClr val="black"/>
                </a:solidFill>
                <a:ea typeface="ヒラギノ角ゴ Pro W3"/>
                <a:cs typeface="+mn-cs"/>
              </a:endParaRPr>
            </a:p>
          </p:txBody>
        </p:sp>
      </p:grpSp>
      <p:grpSp>
        <p:nvGrpSpPr>
          <p:cNvPr id="99" name="Group 479"/>
          <p:cNvGrpSpPr>
            <a:grpSpLocks/>
          </p:cNvGrpSpPr>
          <p:nvPr/>
        </p:nvGrpSpPr>
        <p:grpSpPr bwMode="auto">
          <a:xfrm>
            <a:off x="1385646" y="2839570"/>
            <a:ext cx="514350" cy="171450"/>
            <a:chOff x="1392" y="1296"/>
            <a:chExt cx="432" cy="144"/>
          </a:xfrm>
        </p:grpSpPr>
        <p:sp>
          <p:nvSpPr>
            <p:cNvPr id="161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2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3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4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cxnSp>
        <p:nvCxnSpPr>
          <p:cNvPr id="100" name="Straight Connector 99"/>
          <p:cNvCxnSpPr/>
          <p:nvPr/>
        </p:nvCxnSpPr>
        <p:spPr>
          <a:xfrm>
            <a:off x="1899996" y="2927677"/>
            <a:ext cx="0" cy="27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64" idx="0"/>
          </p:cNvCxnSpPr>
          <p:nvPr/>
        </p:nvCxnSpPr>
        <p:spPr>
          <a:xfrm>
            <a:off x="1385646" y="2927676"/>
            <a:ext cx="0" cy="26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2" name="Group 45"/>
          <p:cNvGrpSpPr>
            <a:grpSpLocks/>
          </p:cNvGrpSpPr>
          <p:nvPr/>
        </p:nvGrpSpPr>
        <p:grpSpPr bwMode="auto">
          <a:xfrm rot="16200000" flipH="1">
            <a:off x="1554854" y="2413911"/>
            <a:ext cx="285750" cy="400050"/>
            <a:chOff x="2352" y="864"/>
            <a:chExt cx="240" cy="336"/>
          </a:xfrm>
        </p:grpSpPr>
        <p:sp>
          <p:nvSpPr>
            <p:cNvPr id="152" name="Line 46"/>
            <p:cNvSpPr>
              <a:spLocks noChangeShapeType="1"/>
            </p:cNvSpPr>
            <p:nvPr/>
          </p:nvSpPr>
          <p:spPr bwMode="auto">
            <a:xfrm>
              <a:off x="2448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3" name="Line 47"/>
            <p:cNvSpPr>
              <a:spLocks noChangeShapeType="1"/>
            </p:cNvSpPr>
            <p:nvPr/>
          </p:nvSpPr>
          <p:spPr bwMode="auto">
            <a:xfrm>
              <a:off x="2496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4" name="Line 48"/>
            <p:cNvSpPr>
              <a:spLocks noChangeShapeType="1"/>
            </p:cNvSpPr>
            <p:nvPr/>
          </p:nvSpPr>
          <p:spPr bwMode="auto">
            <a:xfrm>
              <a:off x="2496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5" name="Line 49"/>
            <p:cNvSpPr>
              <a:spLocks noChangeShapeType="1"/>
            </p:cNvSpPr>
            <p:nvPr/>
          </p:nvSpPr>
          <p:spPr bwMode="auto">
            <a:xfrm>
              <a:off x="2496" y="9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6" name="Line 50"/>
            <p:cNvSpPr>
              <a:spLocks noChangeShapeType="1"/>
            </p:cNvSpPr>
            <p:nvPr/>
          </p:nvSpPr>
          <p:spPr bwMode="auto">
            <a:xfrm flipH="1">
              <a:off x="2352" y="102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 flipV="1">
              <a:off x="2592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>
              <a:off x="2592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9" name="Line 53"/>
            <p:cNvSpPr>
              <a:spLocks noChangeShapeType="1"/>
            </p:cNvSpPr>
            <p:nvPr/>
          </p:nvSpPr>
          <p:spPr bwMode="auto">
            <a:xfrm rot="-1800000">
              <a:off x="2496" y="94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60" name="Line 54"/>
            <p:cNvSpPr>
              <a:spLocks noChangeShapeType="1"/>
            </p:cNvSpPr>
            <p:nvPr/>
          </p:nvSpPr>
          <p:spPr bwMode="auto">
            <a:xfrm rot="1800000">
              <a:off x="2496" y="97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cxnSp>
        <p:nvCxnSpPr>
          <p:cNvPr id="103" name="Straight Connector 102"/>
          <p:cNvCxnSpPr>
            <a:stCxn id="158" idx="1"/>
            <a:endCxn id="163" idx="1"/>
          </p:cNvCxnSpPr>
          <p:nvPr/>
        </p:nvCxnSpPr>
        <p:spPr>
          <a:xfrm>
            <a:off x="1897753" y="2756812"/>
            <a:ext cx="2243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64" idx="0"/>
          </p:cNvCxnSpPr>
          <p:nvPr/>
        </p:nvCxnSpPr>
        <p:spPr>
          <a:xfrm flipV="1">
            <a:off x="1385646" y="2756811"/>
            <a:ext cx="0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385646" y="2756811"/>
            <a:ext cx="112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6" name="Group 266"/>
          <p:cNvGrpSpPr>
            <a:grpSpLocks/>
          </p:cNvGrpSpPr>
          <p:nvPr/>
        </p:nvGrpSpPr>
        <p:grpSpPr bwMode="auto">
          <a:xfrm>
            <a:off x="2268346" y="3056702"/>
            <a:ext cx="514350" cy="285750"/>
            <a:chOff x="3120" y="1248"/>
            <a:chExt cx="432" cy="240"/>
          </a:xfrm>
        </p:grpSpPr>
        <p:sp>
          <p:nvSpPr>
            <p:cNvPr id="146" name="Line 260"/>
            <p:cNvSpPr>
              <a:spLocks noChangeShapeType="1"/>
            </p:cNvSpPr>
            <p:nvPr/>
          </p:nvSpPr>
          <p:spPr bwMode="auto">
            <a:xfrm flipH="1">
              <a:off x="3120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7" name="Line 261"/>
            <p:cNvSpPr>
              <a:spLocks noChangeShapeType="1"/>
            </p:cNvSpPr>
            <p:nvPr/>
          </p:nvSpPr>
          <p:spPr bwMode="auto">
            <a:xfrm flipH="1">
              <a:off x="3450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8" name="Line 262"/>
            <p:cNvSpPr>
              <a:spLocks noChangeShapeType="1"/>
            </p:cNvSpPr>
            <p:nvPr/>
          </p:nvSpPr>
          <p:spPr bwMode="auto">
            <a:xfrm>
              <a:off x="3230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9" name="Line 263"/>
            <p:cNvSpPr>
              <a:spLocks noChangeShapeType="1"/>
            </p:cNvSpPr>
            <p:nvPr/>
          </p:nvSpPr>
          <p:spPr bwMode="auto">
            <a:xfrm flipV="1">
              <a:off x="3230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0" name="Line 264"/>
            <p:cNvSpPr>
              <a:spLocks noChangeShapeType="1"/>
            </p:cNvSpPr>
            <p:nvPr/>
          </p:nvSpPr>
          <p:spPr bwMode="auto">
            <a:xfrm flipH="1" flipV="1">
              <a:off x="3230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51" name="Oval 265"/>
            <p:cNvSpPr>
              <a:spLocks noChangeArrowheads="1"/>
            </p:cNvSpPr>
            <p:nvPr/>
          </p:nvSpPr>
          <p:spPr bwMode="auto">
            <a:xfrm>
              <a:off x="3456" y="13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de-CH" altLang="de-DE" sz="1800">
                <a:solidFill>
                  <a:prstClr val="black"/>
                </a:solidFill>
                <a:ea typeface="ヒラギノ角ゴ Pro W3"/>
                <a:cs typeface="+mn-cs"/>
              </a:endParaRPr>
            </a:p>
          </p:txBody>
        </p:sp>
      </p:grpSp>
      <p:grpSp>
        <p:nvGrpSpPr>
          <p:cNvPr id="107" name="Group 479"/>
          <p:cNvGrpSpPr>
            <a:grpSpLocks/>
          </p:cNvGrpSpPr>
          <p:nvPr/>
        </p:nvGrpSpPr>
        <p:grpSpPr bwMode="auto">
          <a:xfrm>
            <a:off x="2268346" y="2838145"/>
            <a:ext cx="514350" cy="171450"/>
            <a:chOff x="1392" y="1296"/>
            <a:chExt cx="432" cy="144"/>
          </a:xfrm>
        </p:grpSpPr>
        <p:sp>
          <p:nvSpPr>
            <p:cNvPr id="142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3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4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5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cxnSp>
        <p:nvCxnSpPr>
          <p:cNvPr id="108" name="Straight Connector 107"/>
          <p:cNvCxnSpPr/>
          <p:nvPr/>
        </p:nvCxnSpPr>
        <p:spPr>
          <a:xfrm>
            <a:off x="2782696" y="2926252"/>
            <a:ext cx="0" cy="270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5" idx="0"/>
          </p:cNvCxnSpPr>
          <p:nvPr/>
        </p:nvCxnSpPr>
        <p:spPr>
          <a:xfrm>
            <a:off x="2268346" y="2926251"/>
            <a:ext cx="0" cy="26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144" idx="1"/>
          </p:cNvCxnSpPr>
          <p:nvPr/>
        </p:nvCxnSpPr>
        <p:spPr>
          <a:xfrm>
            <a:off x="2780453" y="2755387"/>
            <a:ext cx="2243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45" idx="0"/>
          </p:cNvCxnSpPr>
          <p:nvPr/>
        </p:nvCxnSpPr>
        <p:spPr>
          <a:xfrm flipV="1">
            <a:off x="2268346" y="2755386"/>
            <a:ext cx="0" cy="17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268346" y="2755386"/>
            <a:ext cx="112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Group 479"/>
          <p:cNvGrpSpPr>
            <a:grpSpLocks/>
          </p:cNvGrpSpPr>
          <p:nvPr/>
        </p:nvGrpSpPr>
        <p:grpSpPr bwMode="auto">
          <a:xfrm>
            <a:off x="1890304" y="3112133"/>
            <a:ext cx="514350" cy="171450"/>
            <a:chOff x="1392" y="1296"/>
            <a:chExt cx="432" cy="144"/>
          </a:xfrm>
        </p:grpSpPr>
        <p:sp>
          <p:nvSpPr>
            <p:cNvPr id="138" name="Line 480"/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9" name="Line 481"/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0" name="Line 482"/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41" name="Line 483"/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grpSp>
        <p:nvGrpSpPr>
          <p:cNvPr id="115" name="Group 35"/>
          <p:cNvGrpSpPr>
            <a:grpSpLocks/>
          </p:cNvGrpSpPr>
          <p:nvPr/>
        </p:nvGrpSpPr>
        <p:grpSpPr bwMode="auto">
          <a:xfrm rot="5400000">
            <a:off x="2439796" y="2412486"/>
            <a:ext cx="285750" cy="400050"/>
            <a:chOff x="1824" y="864"/>
            <a:chExt cx="240" cy="336"/>
          </a:xfrm>
        </p:grpSpPr>
        <p:sp>
          <p:nvSpPr>
            <p:cNvPr id="129" name="Line 36"/>
            <p:cNvSpPr>
              <a:spLocks noChangeShapeType="1"/>
            </p:cNvSpPr>
            <p:nvPr/>
          </p:nvSpPr>
          <p:spPr bwMode="auto">
            <a:xfrm>
              <a:off x="1920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0" name="Line 37"/>
            <p:cNvSpPr>
              <a:spLocks noChangeShapeType="1"/>
            </p:cNvSpPr>
            <p:nvPr/>
          </p:nvSpPr>
          <p:spPr bwMode="auto">
            <a:xfrm>
              <a:off x="1968" y="9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1" name="Line 38"/>
            <p:cNvSpPr>
              <a:spLocks noChangeShapeType="1"/>
            </p:cNvSpPr>
            <p:nvPr/>
          </p:nvSpPr>
          <p:spPr bwMode="auto">
            <a:xfrm>
              <a:off x="1968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2" name="Line 39"/>
            <p:cNvSpPr>
              <a:spLocks noChangeShapeType="1"/>
            </p:cNvSpPr>
            <p:nvPr/>
          </p:nvSpPr>
          <p:spPr bwMode="auto">
            <a:xfrm>
              <a:off x="1968" y="9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3" name="Line 40"/>
            <p:cNvSpPr>
              <a:spLocks noChangeShapeType="1"/>
            </p:cNvSpPr>
            <p:nvPr/>
          </p:nvSpPr>
          <p:spPr bwMode="auto">
            <a:xfrm flipH="1">
              <a:off x="1824" y="102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4" name="Line 41"/>
            <p:cNvSpPr>
              <a:spLocks noChangeShapeType="1"/>
            </p:cNvSpPr>
            <p:nvPr/>
          </p:nvSpPr>
          <p:spPr bwMode="auto">
            <a:xfrm flipV="1">
              <a:off x="2064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5" name="Line 42"/>
            <p:cNvSpPr>
              <a:spLocks noChangeShapeType="1"/>
            </p:cNvSpPr>
            <p:nvPr/>
          </p:nvSpPr>
          <p:spPr bwMode="auto">
            <a:xfrm>
              <a:off x="2064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6" name="Line 43"/>
            <p:cNvSpPr>
              <a:spLocks noChangeShapeType="1"/>
            </p:cNvSpPr>
            <p:nvPr/>
          </p:nvSpPr>
          <p:spPr bwMode="auto">
            <a:xfrm rot="-1800000">
              <a:off x="2016" y="111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sp>
          <p:nvSpPr>
            <p:cNvPr id="137" name="Line 44"/>
            <p:cNvSpPr>
              <a:spLocks noChangeShapeType="1"/>
            </p:cNvSpPr>
            <p:nvPr/>
          </p:nvSpPr>
          <p:spPr bwMode="auto">
            <a:xfrm rot="1800000">
              <a:off x="2016" y="109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2765277" y="4613388"/>
            <a:ext cx="8691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POLARITY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grpSp>
        <p:nvGrpSpPr>
          <p:cNvPr id="259" name="Group 258"/>
          <p:cNvGrpSpPr/>
          <p:nvPr/>
        </p:nvGrpSpPr>
        <p:grpSpPr>
          <a:xfrm>
            <a:off x="3056037" y="1359845"/>
            <a:ext cx="759879" cy="960957"/>
            <a:chOff x="2767608" y="2924944"/>
            <a:chExt cx="1013172" cy="1281276"/>
          </a:xfrm>
        </p:grpSpPr>
        <p:sp>
          <p:nvSpPr>
            <p:cNvPr id="260" name="Rounded Rectangle 259"/>
            <p:cNvSpPr/>
            <p:nvPr/>
          </p:nvSpPr>
          <p:spPr>
            <a:xfrm>
              <a:off x="2767608" y="2924944"/>
              <a:ext cx="1013172" cy="12812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white"/>
                </a:solidFill>
                <a:latin typeface="Calibri"/>
                <a:ea typeface="ヒラギノ角ゴ Pro W3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2981069" y="3180531"/>
              <a:ext cx="692925" cy="40010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/>
                  <a:ea typeface="ヒラギノ角ゴ Pro W3"/>
                </a:rPr>
                <a:t>TBs3</a:t>
              </a:r>
              <a:endParaRPr lang="de-CH" sz="1350" dirty="0">
                <a:solidFill>
                  <a:prstClr val="black"/>
                </a:solidFill>
                <a:latin typeface="Calibri"/>
                <a:ea typeface="ヒラギノ角ゴ Pro W3"/>
              </a:endParaRPr>
            </a:p>
          </p:txBody>
        </p:sp>
        <p:grpSp>
          <p:nvGrpSpPr>
            <p:cNvPr id="262" name="Group 230"/>
            <p:cNvGrpSpPr>
              <a:grpSpLocks/>
            </p:cNvGrpSpPr>
            <p:nvPr/>
          </p:nvGrpSpPr>
          <p:grpSpPr bwMode="auto">
            <a:xfrm>
              <a:off x="2850799" y="3757869"/>
              <a:ext cx="685800" cy="381000"/>
              <a:chOff x="3312" y="1248"/>
              <a:chExt cx="432" cy="240"/>
            </a:xfrm>
          </p:grpSpPr>
          <p:sp>
            <p:nvSpPr>
              <p:cNvPr id="267" name="Line 95"/>
              <p:cNvSpPr>
                <a:spLocks noChangeShapeType="1"/>
              </p:cNvSpPr>
              <p:nvPr/>
            </p:nvSpPr>
            <p:spPr bwMode="auto">
              <a:xfrm flipH="1">
                <a:off x="3312" y="1370"/>
                <a:ext cx="1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68" name="Line 96"/>
              <p:cNvSpPr>
                <a:spLocks noChangeShapeType="1"/>
              </p:cNvSpPr>
              <p:nvPr/>
            </p:nvSpPr>
            <p:spPr bwMode="auto">
              <a:xfrm flipH="1">
                <a:off x="3642" y="1370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69" name="Line 97"/>
              <p:cNvSpPr>
                <a:spLocks noChangeShapeType="1"/>
              </p:cNvSpPr>
              <p:nvPr/>
            </p:nvSpPr>
            <p:spPr bwMode="auto">
              <a:xfrm>
                <a:off x="3422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70" name="Line 98"/>
              <p:cNvSpPr>
                <a:spLocks noChangeShapeType="1"/>
              </p:cNvSpPr>
              <p:nvPr/>
            </p:nvSpPr>
            <p:spPr bwMode="auto">
              <a:xfrm flipV="1">
                <a:off x="3422" y="1368"/>
                <a:ext cx="22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71" name="Line 99"/>
              <p:cNvSpPr>
                <a:spLocks noChangeShapeType="1"/>
              </p:cNvSpPr>
              <p:nvPr/>
            </p:nvSpPr>
            <p:spPr bwMode="auto">
              <a:xfrm flipH="1" flipV="1">
                <a:off x="3422" y="1248"/>
                <a:ext cx="22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grpSp>
            <p:nvGrpSpPr>
              <p:cNvPr id="272" name="Group 103"/>
              <p:cNvGrpSpPr>
                <a:grpSpLocks/>
              </p:cNvGrpSpPr>
              <p:nvPr/>
            </p:nvGrpSpPr>
            <p:grpSpPr bwMode="auto">
              <a:xfrm>
                <a:off x="3436" y="1324"/>
                <a:ext cx="96" cy="96"/>
                <a:chOff x="1344" y="1344"/>
                <a:chExt cx="96" cy="96"/>
              </a:xfrm>
            </p:grpSpPr>
            <p:sp>
              <p:nvSpPr>
                <p:cNvPr id="273" name="Line 100"/>
                <p:cNvSpPr>
                  <a:spLocks noChangeShapeType="1"/>
                </p:cNvSpPr>
                <p:nvPr/>
              </p:nvSpPr>
              <p:spPr bwMode="auto">
                <a:xfrm>
                  <a:off x="1344" y="144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  <p:sp>
              <p:nvSpPr>
                <p:cNvPr id="27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392" y="134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  <p:sp>
              <p:nvSpPr>
                <p:cNvPr id="275" name="Line 102"/>
                <p:cNvSpPr>
                  <a:spLocks noChangeShapeType="1"/>
                </p:cNvSpPr>
                <p:nvPr/>
              </p:nvSpPr>
              <p:spPr bwMode="auto">
                <a:xfrm>
                  <a:off x="1392" y="13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</p:grpSp>
        </p:grpSp>
        <p:cxnSp>
          <p:nvCxnSpPr>
            <p:cNvPr id="263" name="Straight Arrow Connector 262"/>
            <p:cNvCxnSpPr>
              <a:stCxn id="261" idx="2"/>
            </p:cNvCxnSpPr>
            <p:nvPr/>
          </p:nvCxnSpPr>
          <p:spPr>
            <a:xfrm flipH="1">
              <a:off x="3271223" y="3580640"/>
              <a:ext cx="56309" cy="2978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3204716" y="3662103"/>
              <a:ext cx="174625" cy="1092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5" name="TextBox 264"/>
            <p:cNvSpPr txBox="1"/>
            <p:nvPr/>
          </p:nvSpPr>
          <p:spPr>
            <a:xfrm>
              <a:off x="3314025" y="3538403"/>
              <a:ext cx="3381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rPr>
                <a:t>6</a:t>
              </a:r>
              <a:endParaRPr lang="de-CH" sz="10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cxnSp>
          <p:nvCxnSpPr>
            <p:cNvPr id="266" name="Straight Arrow Connector 265"/>
            <p:cNvCxnSpPr/>
            <p:nvPr/>
          </p:nvCxnSpPr>
          <p:spPr>
            <a:xfrm>
              <a:off x="2915816" y="4077072"/>
              <a:ext cx="10953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76" name="Group 275"/>
          <p:cNvGrpSpPr/>
          <p:nvPr/>
        </p:nvGrpSpPr>
        <p:grpSpPr>
          <a:xfrm>
            <a:off x="3059832" y="3520085"/>
            <a:ext cx="759879" cy="960957"/>
            <a:chOff x="2767608" y="2924944"/>
            <a:chExt cx="1013172" cy="1281276"/>
          </a:xfrm>
        </p:grpSpPr>
        <p:sp>
          <p:nvSpPr>
            <p:cNvPr id="277" name="Rounded Rectangle 276"/>
            <p:cNvSpPr/>
            <p:nvPr/>
          </p:nvSpPr>
          <p:spPr>
            <a:xfrm>
              <a:off x="2767608" y="2924944"/>
              <a:ext cx="1013172" cy="12812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CH" sz="1350">
                <a:solidFill>
                  <a:prstClr val="white"/>
                </a:solidFill>
                <a:latin typeface="Calibri"/>
                <a:ea typeface="ヒラギノ角ゴ Pro W3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2981069" y="3180531"/>
              <a:ext cx="692925" cy="40010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/>
                  <a:ea typeface="ヒラギノ角ゴ Pro W3"/>
                </a:rPr>
                <a:t>TBs1</a:t>
              </a:r>
              <a:endParaRPr lang="de-CH" sz="1350" dirty="0">
                <a:solidFill>
                  <a:prstClr val="black"/>
                </a:solidFill>
                <a:latin typeface="Calibri"/>
                <a:ea typeface="ヒラギノ角ゴ Pro W3"/>
              </a:endParaRPr>
            </a:p>
          </p:txBody>
        </p:sp>
        <p:grpSp>
          <p:nvGrpSpPr>
            <p:cNvPr id="279" name="Group 230"/>
            <p:cNvGrpSpPr>
              <a:grpSpLocks/>
            </p:cNvGrpSpPr>
            <p:nvPr/>
          </p:nvGrpSpPr>
          <p:grpSpPr bwMode="auto">
            <a:xfrm>
              <a:off x="2850799" y="3757869"/>
              <a:ext cx="685800" cy="381000"/>
              <a:chOff x="3312" y="1248"/>
              <a:chExt cx="432" cy="240"/>
            </a:xfrm>
          </p:grpSpPr>
          <p:sp>
            <p:nvSpPr>
              <p:cNvPr id="284" name="Line 95"/>
              <p:cNvSpPr>
                <a:spLocks noChangeShapeType="1"/>
              </p:cNvSpPr>
              <p:nvPr/>
            </p:nvSpPr>
            <p:spPr bwMode="auto">
              <a:xfrm flipH="1">
                <a:off x="3312" y="1370"/>
                <a:ext cx="1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85" name="Line 96"/>
              <p:cNvSpPr>
                <a:spLocks noChangeShapeType="1"/>
              </p:cNvSpPr>
              <p:nvPr/>
            </p:nvSpPr>
            <p:spPr bwMode="auto">
              <a:xfrm flipH="1">
                <a:off x="3642" y="1370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86" name="Line 97"/>
              <p:cNvSpPr>
                <a:spLocks noChangeShapeType="1"/>
              </p:cNvSpPr>
              <p:nvPr/>
            </p:nvSpPr>
            <p:spPr bwMode="auto">
              <a:xfrm>
                <a:off x="3422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87" name="Line 98"/>
              <p:cNvSpPr>
                <a:spLocks noChangeShapeType="1"/>
              </p:cNvSpPr>
              <p:nvPr/>
            </p:nvSpPr>
            <p:spPr bwMode="auto">
              <a:xfrm flipV="1">
                <a:off x="3422" y="1368"/>
                <a:ext cx="22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sp>
            <p:nvSpPr>
              <p:cNvPr id="288" name="Line 99"/>
              <p:cNvSpPr>
                <a:spLocks noChangeShapeType="1"/>
              </p:cNvSpPr>
              <p:nvPr/>
            </p:nvSpPr>
            <p:spPr bwMode="auto">
              <a:xfrm flipH="1" flipV="1">
                <a:off x="3422" y="1248"/>
                <a:ext cx="22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CH" sz="135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endParaRPr>
              </a:p>
            </p:txBody>
          </p:sp>
          <p:grpSp>
            <p:nvGrpSpPr>
              <p:cNvPr id="289" name="Group 103"/>
              <p:cNvGrpSpPr>
                <a:grpSpLocks/>
              </p:cNvGrpSpPr>
              <p:nvPr/>
            </p:nvGrpSpPr>
            <p:grpSpPr bwMode="auto">
              <a:xfrm>
                <a:off x="3436" y="1324"/>
                <a:ext cx="96" cy="96"/>
                <a:chOff x="1344" y="1344"/>
                <a:chExt cx="96" cy="96"/>
              </a:xfrm>
            </p:grpSpPr>
            <p:sp>
              <p:nvSpPr>
                <p:cNvPr id="290" name="Line 100"/>
                <p:cNvSpPr>
                  <a:spLocks noChangeShapeType="1"/>
                </p:cNvSpPr>
                <p:nvPr/>
              </p:nvSpPr>
              <p:spPr bwMode="auto">
                <a:xfrm>
                  <a:off x="1344" y="144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  <p:sp>
              <p:nvSpPr>
                <p:cNvPr id="29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392" y="134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  <p:sp>
              <p:nvSpPr>
                <p:cNvPr id="292" name="Line 102"/>
                <p:cNvSpPr>
                  <a:spLocks noChangeShapeType="1"/>
                </p:cNvSpPr>
                <p:nvPr/>
              </p:nvSpPr>
              <p:spPr bwMode="auto">
                <a:xfrm>
                  <a:off x="1392" y="13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350">
                    <a:solidFill>
                      <a:prstClr val="black"/>
                    </a:solidFill>
                    <a:latin typeface="Calibri"/>
                    <a:ea typeface="ヒラギノ角ゴ Pro W3"/>
                    <a:cs typeface="+mn-cs"/>
                  </a:endParaRPr>
                </a:p>
              </p:txBody>
            </p:sp>
          </p:grpSp>
        </p:grpSp>
        <p:cxnSp>
          <p:nvCxnSpPr>
            <p:cNvPr id="280" name="Straight Arrow Connector 279"/>
            <p:cNvCxnSpPr>
              <a:stCxn id="278" idx="2"/>
            </p:cNvCxnSpPr>
            <p:nvPr/>
          </p:nvCxnSpPr>
          <p:spPr>
            <a:xfrm flipH="1">
              <a:off x="3236909" y="3580640"/>
              <a:ext cx="90623" cy="2978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3174349" y="3662103"/>
              <a:ext cx="174625" cy="1092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2" name="TextBox 281"/>
            <p:cNvSpPr txBox="1"/>
            <p:nvPr/>
          </p:nvSpPr>
          <p:spPr>
            <a:xfrm>
              <a:off x="3283659" y="3538403"/>
              <a:ext cx="3381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rPr>
                <a:t>6</a:t>
              </a:r>
              <a:endParaRPr lang="de-CH" sz="10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  <p:cxnSp>
          <p:nvCxnSpPr>
            <p:cNvPr id="283" name="Straight Arrow Connector 282"/>
            <p:cNvCxnSpPr/>
            <p:nvPr/>
          </p:nvCxnSpPr>
          <p:spPr>
            <a:xfrm>
              <a:off x="2915816" y="4077072"/>
              <a:ext cx="10953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8" name="Straight Connector 247"/>
          <p:cNvCxnSpPr/>
          <p:nvPr/>
        </p:nvCxnSpPr>
        <p:spPr>
          <a:xfrm flipV="1">
            <a:off x="3167193" y="2232182"/>
            <a:ext cx="651" cy="23838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284" idx="1"/>
          </p:cNvCxnSpPr>
          <p:nvPr/>
        </p:nvCxnSpPr>
        <p:spPr>
          <a:xfrm flipH="1" flipV="1">
            <a:off x="3113839" y="2104778"/>
            <a:ext cx="8387" cy="21852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147" idx="0"/>
            <a:endCxn id="120" idx="1"/>
          </p:cNvCxnSpPr>
          <p:nvPr/>
        </p:nvCxnSpPr>
        <p:spPr>
          <a:xfrm flipV="1">
            <a:off x="2782696" y="3198764"/>
            <a:ext cx="339530" cy="3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9" name="Oval 341"/>
          <p:cNvSpPr>
            <a:spLocks noChangeArrowheads="1"/>
          </p:cNvSpPr>
          <p:nvPr/>
        </p:nvSpPr>
        <p:spPr bwMode="auto">
          <a:xfrm flipH="1">
            <a:off x="3097509" y="3184897"/>
            <a:ext cx="34529" cy="34529"/>
          </a:xfrm>
          <a:prstGeom prst="ellipse">
            <a:avLst/>
          </a:prstGeom>
          <a:solidFill>
            <a:schemeClr val="tx1"/>
          </a:solidFill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de-CH" altLang="de-DE" sz="1800">
              <a:solidFill>
                <a:prstClr val="black"/>
              </a:solidFill>
              <a:ea typeface="ヒラギノ角ゴ Pro W3"/>
              <a:cs typeface="+mn-cs"/>
            </a:endParaRPr>
          </a:p>
        </p:txBody>
      </p:sp>
      <p:cxnSp>
        <p:nvCxnSpPr>
          <p:cNvPr id="301" name="Straight Arrow Connector 300"/>
          <p:cNvCxnSpPr/>
          <p:nvPr/>
        </p:nvCxnSpPr>
        <p:spPr>
          <a:xfrm flipV="1">
            <a:off x="3632781" y="2132153"/>
            <a:ext cx="1479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3" name="Straight Arrow Connector 302"/>
          <p:cNvCxnSpPr/>
          <p:nvPr/>
        </p:nvCxnSpPr>
        <p:spPr>
          <a:xfrm>
            <a:off x="3642922" y="3201624"/>
            <a:ext cx="14697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>
            <a:off x="3642747" y="4293131"/>
            <a:ext cx="14698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5" name="Rounded Rectangle 304"/>
          <p:cNvSpPr/>
          <p:nvPr/>
        </p:nvSpPr>
        <p:spPr>
          <a:xfrm>
            <a:off x="5112059" y="1359845"/>
            <a:ext cx="884703" cy="31211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white"/>
                </a:solidFill>
                <a:latin typeface="Calibri"/>
                <a:ea typeface="ヒラギノ角ゴ Pro W3"/>
              </a:rPr>
              <a:t>Counting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white"/>
                </a:solidFill>
                <a:latin typeface="Calibri"/>
                <a:ea typeface="ヒラギノ角ゴ Pro W3"/>
              </a:rPr>
              <a:t>logic</a:t>
            </a:r>
            <a:endParaRPr lang="de-CH" sz="130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6154452" y="1690034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  <a:ea typeface="ヒラギノ角ゴ Pro W3"/>
              </a:rPr>
              <a:t>Counter 3</a:t>
            </a:r>
            <a:endParaRPr lang="de-CH" sz="135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6154452" y="2698844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  <a:ea typeface="ヒラギノ角ゴ Pro W3"/>
              </a:rPr>
              <a:t>Counter 2</a:t>
            </a:r>
            <a:endParaRPr lang="de-CH" sz="135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6154452" y="3749665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  <a:ea typeface="ヒラギノ角ゴ Pro W3"/>
              </a:rPr>
              <a:t>Counter 1</a:t>
            </a:r>
            <a:endParaRPr lang="de-CH" sz="135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cxnSp>
        <p:nvCxnSpPr>
          <p:cNvPr id="314" name="Straight Arrow Connector 313"/>
          <p:cNvCxnSpPr/>
          <p:nvPr/>
        </p:nvCxnSpPr>
        <p:spPr>
          <a:xfrm flipV="1">
            <a:off x="5976719" y="2130906"/>
            <a:ext cx="189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>
          <a:xfrm flipV="1">
            <a:off x="5976156" y="3184898"/>
            <a:ext cx="189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6" name="Straight Arrow Connector 315"/>
          <p:cNvCxnSpPr/>
          <p:nvPr/>
        </p:nvCxnSpPr>
        <p:spPr>
          <a:xfrm flipV="1">
            <a:off x="5976156" y="4319024"/>
            <a:ext cx="189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8" name="Straight Arrow Connector 317"/>
          <p:cNvCxnSpPr/>
          <p:nvPr/>
        </p:nvCxnSpPr>
        <p:spPr>
          <a:xfrm>
            <a:off x="2952460" y="4235266"/>
            <a:ext cx="2969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9" name="TextBox 318"/>
          <p:cNvSpPr txBox="1"/>
          <p:nvPr/>
        </p:nvSpPr>
        <p:spPr>
          <a:xfrm>
            <a:off x="2519772" y="4096030"/>
            <a:ext cx="5196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Vth1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320" name="Straight Arrow Connector 319"/>
          <p:cNvCxnSpPr/>
          <p:nvPr/>
        </p:nvCxnSpPr>
        <p:spPr>
          <a:xfrm>
            <a:off x="2952460" y="3155146"/>
            <a:ext cx="2969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TextBox 320"/>
          <p:cNvSpPr txBox="1"/>
          <p:nvPr/>
        </p:nvSpPr>
        <p:spPr>
          <a:xfrm>
            <a:off x="2787577" y="2894002"/>
            <a:ext cx="5196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Vth2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322" name="Straight Arrow Connector 321"/>
          <p:cNvCxnSpPr/>
          <p:nvPr/>
        </p:nvCxnSpPr>
        <p:spPr>
          <a:xfrm>
            <a:off x="2961001" y="2061087"/>
            <a:ext cx="2969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3" name="TextBox 322"/>
          <p:cNvSpPr txBox="1"/>
          <p:nvPr/>
        </p:nvSpPr>
        <p:spPr>
          <a:xfrm>
            <a:off x="2528313" y="1921852"/>
            <a:ext cx="5196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Vth3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328" name="Straight Arrow Connector 327"/>
          <p:cNvCxnSpPr/>
          <p:nvPr/>
        </p:nvCxnSpPr>
        <p:spPr>
          <a:xfrm flipV="1">
            <a:off x="6354198" y="4435465"/>
            <a:ext cx="0" cy="2075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9" name="TextBox 328"/>
          <p:cNvSpPr txBox="1"/>
          <p:nvPr/>
        </p:nvSpPr>
        <p:spPr>
          <a:xfrm>
            <a:off x="6071219" y="4589053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ChSel1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330" name="Straight Arrow Connector 329"/>
          <p:cNvCxnSpPr/>
          <p:nvPr/>
        </p:nvCxnSpPr>
        <p:spPr>
          <a:xfrm flipV="1">
            <a:off x="6313142" y="3398835"/>
            <a:ext cx="0" cy="2075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1" name="TextBox 330"/>
          <p:cNvSpPr txBox="1"/>
          <p:nvPr/>
        </p:nvSpPr>
        <p:spPr>
          <a:xfrm>
            <a:off x="6046301" y="3504258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ChSel2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332" name="Straight Arrow Connector 331"/>
          <p:cNvCxnSpPr/>
          <p:nvPr/>
        </p:nvCxnSpPr>
        <p:spPr>
          <a:xfrm flipV="1">
            <a:off x="6329281" y="2374808"/>
            <a:ext cx="0" cy="2075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062440" y="2480231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ChSel3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sp>
        <p:nvSpPr>
          <p:cNvPr id="340" name="Rounded Rectangle 339"/>
          <p:cNvSpPr/>
          <p:nvPr/>
        </p:nvSpPr>
        <p:spPr>
          <a:xfrm>
            <a:off x="1185900" y="3633224"/>
            <a:ext cx="84781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  <a:ea typeface="ヒラギノ角ゴ Pro W3"/>
              </a:rPr>
              <a:t>Analog Pulsing</a:t>
            </a:r>
            <a:endParaRPr lang="de-CH" sz="135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cxnSp>
        <p:nvCxnSpPr>
          <p:cNvPr id="344" name="Straight Arrow Connector 343"/>
          <p:cNvCxnSpPr/>
          <p:nvPr/>
        </p:nvCxnSpPr>
        <p:spPr>
          <a:xfrm flipV="1">
            <a:off x="1385646" y="3208325"/>
            <a:ext cx="0" cy="408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5" name="Rounded Rectangle 344"/>
          <p:cNvSpPr/>
          <p:nvPr/>
        </p:nvSpPr>
        <p:spPr>
          <a:xfrm>
            <a:off x="1899996" y="700622"/>
            <a:ext cx="2402758" cy="443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  <a:ea typeface="ヒラギノ角ゴ Pro W3"/>
              </a:rPr>
              <a:t>Status register (3x6TB,3x1Mask,3 dummy)</a:t>
            </a:r>
            <a:endParaRPr lang="de-CH" sz="135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grpSp>
        <p:nvGrpSpPr>
          <p:cNvPr id="354" name="Group 353"/>
          <p:cNvGrpSpPr/>
          <p:nvPr/>
        </p:nvGrpSpPr>
        <p:grpSpPr>
          <a:xfrm>
            <a:off x="3707906" y="1589105"/>
            <a:ext cx="321631" cy="253916"/>
            <a:chOff x="3419872" y="1805334"/>
            <a:chExt cx="428841" cy="338555"/>
          </a:xfrm>
        </p:grpSpPr>
        <p:cxnSp>
          <p:nvCxnSpPr>
            <p:cNvPr id="347" name="Straight Arrow Connector 346"/>
            <p:cNvCxnSpPr/>
            <p:nvPr/>
          </p:nvCxnSpPr>
          <p:spPr>
            <a:xfrm flipH="1">
              <a:off x="3419872" y="1844824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V="1">
              <a:off x="3599892" y="1805334"/>
              <a:ext cx="146578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TextBox 350"/>
            <p:cNvSpPr txBox="1"/>
            <p:nvPr/>
          </p:nvSpPr>
          <p:spPr>
            <a:xfrm>
              <a:off x="3510585" y="1805334"/>
              <a:ext cx="3381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rPr>
                <a:t>7</a:t>
              </a:r>
              <a:endParaRPr lang="de-CH" sz="10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grpSp>
        <p:nvGrpSpPr>
          <p:cNvPr id="355" name="Group 354"/>
          <p:cNvGrpSpPr/>
          <p:nvPr/>
        </p:nvGrpSpPr>
        <p:grpSpPr>
          <a:xfrm>
            <a:off x="3702873" y="2644837"/>
            <a:ext cx="321631" cy="253916"/>
            <a:chOff x="3419872" y="1805334"/>
            <a:chExt cx="428841" cy="338555"/>
          </a:xfrm>
        </p:grpSpPr>
        <p:cxnSp>
          <p:nvCxnSpPr>
            <p:cNvPr id="356" name="Straight Arrow Connector 355"/>
            <p:cNvCxnSpPr/>
            <p:nvPr/>
          </p:nvCxnSpPr>
          <p:spPr>
            <a:xfrm flipH="1">
              <a:off x="3419872" y="1844824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3599892" y="1805334"/>
              <a:ext cx="146578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TextBox 357"/>
            <p:cNvSpPr txBox="1"/>
            <p:nvPr/>
          </p:nvSpPr>
          <p:spPr>
            <a:xfrm>
              <a:off x="3510585" y="1805334"/>
              <a:ext cx="3381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rPr>
                <a:t>7</a:t>
              </a:r>
              <a:endParaRPr lang="de-CH" sz="10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grpSp>
        <p:nvGrpSpPr>
          <p:cNvPr id="359" name="Group 358"/>
          <p:cNvGrpSpPr/>
          <p:nvPr/>
        </p:nvGrpSpPr>
        <p:grpSpPr>
          <a:xfrm>
            <a:off x="3714024" y="3758578"/>
            <a:ext cx="321631" cy="253916"/>
            <a:chOff x="3419872" y="1805334"/>
            <a:chExt cx="428841" cy="338555"/>
          </a:xfrm>
        </p:grpSpPr>
        <p:cxnSp>
          <p:nvCxnSpPr>
            <p:cNvPr id="360" name="Straight Arrow Connector 359"/>
            <p:cNvCxnSpPr/>
            <p:nvPr/>
          </p:nvCxnSpPr>
          <p:spPr>
            <a:xfrm flipH="1">
              <a:off x="3419872" y="1844824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3599892" y="1805334"/>
              <a:ext cx="146578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TextBox 361"/>
            <p:cNvSpPr txBox="1"/>
            <p:nvPr/>
          </p:nvSpPr>
          <p:spPr>
            <a:xfrm>
              <a:off x="3510585" y="1805334"/>
              <a:ext cx="3381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  <a:ea typeface="ヒラギノ角ゴ Pro W3"/>
                  <a:cs typeface="+mn-cs"/>
                </a:rPr>
                <a:t>7</a:t>
              </a:r>
              <a:endParaRPr lang="de-CH" sz="10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endParaRPr>
            </a:p>
          </p:txBody>
        </p:sp>
      </p:grpSp>
      <p:cxnSp>
        <p:nvCxnSpPr>
          <p:cNvPr id="364" name="Straight Connector 363"/>
          <p:cNvCxnSpPr/>
          <p:nvPr/>
        </p:nvCxnSpPr>
        <p:spPr>
          <a:xfrm>
            <a:off x="3972901" y="1143821"/>
            <a:ext cx="10067" cy="264733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 flipV="1">
            <a:off x="3929726" y="1240682"/>
            <a:ext cx="96639" cy="54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/>
          <p:cNvSpPr txBox="1"/>
          <p:nvPr/>
        </p:nvSpPr>
        <p:spPr>
          <a:xfrm>
            <a:off x="3987336" y="1095390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21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sp>
        <p:nvSpPr>
          <p:cNvPr id="368" name="Rounded Rectangle 367"/>
          <p:cNvSpPr/>
          <p:nvPr/>
        </p:nvSpPr>
        <p:spPr>
          <a:xfrm>
            <a:off x="7191831" y="1186676"/>
            <a:ext cx="822983" cy="3240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  <a:ea typeface="ヒラギノ角ゴ Pro W3"/>
              </a:rPr>
              <a:t>Control and readout logic</a:t>
            </a:r>
            <a:endParaRPr lang="de-CH" sz="1350" dirty="0">
              <a:solidFill>
                <a:prstClr val="white"/>
              </a:solidFill>
              <a:latin typeface="Calibri"/>
              <a:ea typeface="ヒラギノ角ゴ Pro W3"/>
            </a:endParaRPr>
          </a:p>
        </p:txBody>
      </p:sp>
      <p:cxnSp>
        <p:nvCxnSpPr>
          <p:cNvPr id="369" name="Straight Arrow Connector 368"/>
          <p:cNvCxnSpPr/>
          <p:nvPr/>
        </p:nvCxnSpPr>
        <p:spPr>
          <a:xfrm flipV="1">
            <a:off x="5328084" y="4481042"/>
            <a:ext cx="0" cy="2075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 flipV="1">
            <a:off x="7002833" y="2130906"/>
            <a:ext cx="189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/>
          <p:nvPr/>
        </p:nvCxnSpPr>
        <p:spPr>
          <a:xfrm flipV="1">
            <a:off x="7002270" y="3184898"/>
            <a:ext cx="189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2" name="Straight Arrow Connector 371"/>
          <p:cNvCxnSpPr/>
          <p:nvPr/>
        </p:nvCxnSpPr>
        <p:spPr>
          <a:xfrm flipV="1">
            <a:off x="7002270" y="4319024"/>
            <a:ext cx="189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3" name="TextBox 372"/>
          <p:cNvSpPr txBox="1"/>
          <p:nvPr/>
        </p:nvSpPr>
        <p:spPr>
          <a:xfrm>
            <a:off x="3981798" y="4353948"/>
            <a:ext cx="11272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EN1,EN2,EN3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PUMPPROBE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DIGPULSING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6653545" y="465517"/>
            <a:ext cx="13612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serialIN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TBLoad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,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Control signals</a:t>
            </a:r>
            <a:endParaRPr lang="de-CH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375" name="Straight Arrow Connector 374"/>
          <p:cNvCxnSpPr>
            <a:cxnSpLocks/>
            <a:endCxn id="368" idx="0"/>
          </p:cNvCxnSpPr>
          <p:nvPr/>
        </p:nvCxnSpPr>
        <p:spPr>
          <a:xfrm>
            <a:off x="7574966" y="916646"/>
            <a:ext cx="28357" cy="2700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9" name="Elbow Connector 378"/>
          <p:cNvCxnSpPr>
            <a:cxnSpLocks/>
            <a:endCxn id="345" idx="3"/>
          </p:cNvCxnSpPr>
          <p:nvPr/>
        </p:nvCxnSpPr>
        <p:spPr>
          <a:xfrm rot="10800000">
            <a:off x="4302755" y="922223"/>
            <a:ext cx="2888519" cy="372469"/>
          </a:xfrm>
          <a:prstGeom prst="bentConnector3">
            <a:avLst>
              <a:gd name="adj1" fmla="val 50000"/>
            </a:avLst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/>
          <p:nvPr/>
        </p:nvCxnSpPr>
        <p:spPr>
          <a:xfrm>
            <a:off x="7596336" y="4427036"/>
            <a:ext cx="0" cy="2700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4" name="TextBox 383"/>
          <p:cNvSpPr txBox="1"/>
          <p:nvPr/>
        </p:nvSpPr>
        <p:spPr>
          <a:xfrm>
            <a:off x="7150595" y="4697065"/>
            <a:ext cx="873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ヒラギノ角ゴ Pro W3"/>
                <a:cs typeface="+mn-cs"/>
              </a:rPr>
              <a:t>serialOUT</a:t>
            </a:r>
            <a:endParaRPr lang="en-US" sz="1350" dirty="0">
              <a:solidFill>
                <a:prstClr val="black"/>
              </a:solidFill>
              <a:latin typeface="Calibri"/>
              <a:ea typeface="ヒラギノ角ゴ Pro W3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5004048" y="4688636"/>
            <a:ext cx="32403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2" name="Freeform 2221"/>
          <p:cNvSpPr>
            <a:spLocks/>
          </p:cNvSpPr>
          <p:nvPr/>
        </p:nvSpPr>
        <p:spPr bwMode="auto">
          <a:xfrm flipH="1">
            <a:off x="1277635" y="2141205"/>
            <a:ext cx="230981" cy="178286"/>
          </a:xfrm>
          <a:custGeom>
            <a:avLst/>
            <a:gdLst>
              <a:gd name="T0" fmla="*/ 302 w 302"/>
              <a:gd name="T1" fmla="*/ 309 h 309"/>
              <a:gd name="T2" fmla="*/ 151 w 302"/>
              <a:gd name="T3" fmla="*/ 0 h 309"/>
              <a:gd name="T4" fmla="*/ 0 w 302"/>
              <a:gd name="T5" fmla="*/ 309 h 309"/>
              <a:gd name="T6" fmla="*/ 302 w 302"/>
              <a:gd name="T7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" h="309">
                <a:moveTo>
                  <a:pt x="302" y="309"/>
                </a:moveTo>
                <a:lnTo>
                  <a:pt x="151" y="0"/>
                </a:lnTo>
                <a:lnTo>
                  <a:pt x="0" y="309"/>
                </a:lnTo>
                <a:lnTo>
                  <a:pt x="302" y="30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685800"/>
            <a:endParaRPr lang="en-US" sz="120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97806" y="2137630"/>
            <a:ext cx="2061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192" idx="1"/>
          </p:cNvCxnSpPr>
          <p:nvPr/>
        </p:nvCxnSpPr>
        <p:spPr bwMode="auto">
          <a:xfrm flipV="1">
            <a:off x="1393124" y="1984539"/>
            <a:ext cx="0" cy="1566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386401" y="2320801"/>
            <a:ext cx="0" cy="4307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320162" y="1984538"/>
            <a:ext cx="1533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587889" y="2186623"/>
            <a:ext cx="303011" cy="1812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Vrf</a:t>
            </a:r>
            <a:endParaRPr lang="de-CH" sz="1350" kern="1000" spc="23" dirty="0" err="1">
              <a:solidFill>
                <a:srgbClr val="000000"/>
              </a:solidFill>
              <a:latin typeface="Calibri"/>
              <a:cs typeface="Franklin Gothic Book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385893" y="2196526"/>
            <a:ext cx="303011" cy="1812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VrfSh</a:t>
            </a:r>
            <a:endParaRPr lang="de-CH" sz="1350" kern="1000" spc="23" dirty="0" err="1">
              <a:solidFill>
                <a:srgbClr val="000000"/>
              </a:solidFill>
              <a:latin typeface="Calibri"/>
              <a:cs typeface="Franklin Gothic Book"/>
            </a:endParaRPr>
          </a:p>
        </p:txBody>
      </p:sp>
      <p:cxnSp>
        <p:nvCxnSpPr>
          <p:cNvPr id="181" name="Straight Arrow Connector 180"/>
          <p:cNvCxnSpPr/>
          <p:nvPr/>
        </p:nvCxnSpPr>
        <p:spPr bwMode="auto">
          <a:xfrm flipV="1">
            <a:off x="2523139" y="3283582"/>
            <a:ext cx="5174" cy="322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2" name="TextBox 181"/>
          <p:cNvSpPr txBox="1"/>
          <p:nvPr/>
        </p:nvSpPr>
        <p:spPr>
          <a:xfrm>
            <a:off x="2404654" y="3597865"/>
            <a:ext cx="360623" cy="2577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Vdc</a:t>
            </a:r>
            <a:endParaRPr lang="de-CH" sz="1350" kern="1000" spc="23" dirty="0" err="1">
              <a:solidFill>
                <a:srgbClr val="000000"/>
              </a:solidFill>
              <a:latin typeface="Calibri"/>
              <a:cs typeface="Franklin Gothic Book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244408" y="4992291"/>
            <a:ext cx="838200" cy="171450"/>
          </a:xfrm>
        </p:spPr>
        <p:txBody>
          <a:bodyPr/>
          <a:lstStyle/>
          <a:p>
            <a:pPr defTabSz="685800">
              <a:defRPr/>
            </a:pPr>
            <a:fld id="{E9DDA529-1629-4900-B2FB-A652C71C2CCD}" type="slidenum">
              <a:rPr lang="de-DE" altLang="de-DE">
                <a:solidFill>
                  <a:srgbClr val="000000"/>
                </a:solidFill>
              </a:rPr>
              <a:pPr defTabSz="685800">
                <a:defRPr/>
              </a:pPr>
              <a:t>23</a:t>
            </a:fld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5177" y="1400139"/>
            <a:ext cx="685800" cy="2898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en-US" sz="1500" b="1" kern="1000" spc="23" dirty="0">
                <a:solidFill>
                  <a:srgbClr val="FF0000"/>
                </a:solidFill>
                <a:latin typeface="Calibri"/>
                <a:cs typeface="Franklin Gothic Book"/>
              </a:rPr>
              <a:t>24x3 bits</a:t>
            </a:r>
            <a:endParaRPr lang="de-CH" sz="1500" b="1" kern="1000" spc="23" dirty="0" err="1">
              <a:solidFill>
                <a:srgbClr val="FF0000"/>
              </a:solidFill>
              <a:latin typeface="Calibri"/>
              <a:cs typeface="Franklin Gothic Book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01F782-8D4C-36F8-9B59-26C605B33F8B}"/>
              </a:ext>
            </a:extLst>
          </p:cNvPr>
          <p:cNvSpPr txBox="1"/>
          <p:nvPr/>
        </p:nvSpPr>
        <p:spPr>
          <a:xfrm rot="16200000">
            <a:off x="-288162" y="2390989"/>
            <a:ext cx="1512168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3rd generation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53D2B7-EA30-FF24-33B8-9C0EB56D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291599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370" y="1275606"/>
            <a:ext cx="4546630" cy="24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499992" y="1275606"/>
            <a:ext cx="4608512" cy="24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D6CA5-A60B-EC83-D35F-C415424352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145C531-792B-AF2C-F331-B1DFABE9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Improving</a:t>
            </a:r>
            <a:r>
              <a:rPr lang="it-CH" dirty="0"/>
              <a:t> rate capabilities: </a:t>
            </a:r>
            <a:r>
              <a:rPr lang="it-CH" dirty="0" err="1"/>
              <a:t>multithresholding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917791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D6CA5-A60B-EC83-D35F-C415424352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11560" y="1275744"/>
            <a:ext cx="5652117" cy="29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4A2CB8F3-6BF6-D9F2-463F-34D94BF4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it-CH" dirty="0" err="1"/>
              <a:t>Improving</a:t>
            </a:r>
            <a:r>
              <a:rPr lang="it-CH" dirty="0"/>
              <a:t> rate capabilities: </a:t>
            </a:r>
            <a:r>
              <a:rPr lang="it-CH" dirty="0" err="1"/>
              <a:t>multithresholding</a:t>
            </a:r>
            <a:endParaRPr lang="en-CH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3147814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DCA00"/>
                </a:solidFill>
                <a:latin typeface="Calibri"/>
              </a:rPr>
              <a:t>Counter 0: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2200" y="2283718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rPr>
              <a:t>Counter 1: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00" y="1851670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0000"/>
                </a:solidFill>
                <a:latin typeface="Calibri"/>
              </a:rPr>
              <a:t>Counter 2: 1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878722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956332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025418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799280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993359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062790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073479" y="4011910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 flipH="1">
            <a:off x="6357296" y="3934168"/>
            <a:ext cx="208823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Incoming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pulses:7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8490" y="2260579"/>
            <a:ext cx="827584" cy="3337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Total counts:7</a:t>
            </a:r>
          </a:p>
        </p:txBody>
      </p:sp>
      <p:sp>
        <p:nvSpPr>
          <p:cNvPr id="16" name="Right Brace 15"/>
          <p:cNvSpPr/>
          <p:nvPr/>
        </p:nvSpPr>
        <p:spPr bwMode="auto">
          <a:xfrm>
            <a:off x="7740352" y="1923678"/>
            <a:ext cx="252539" cy="151216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1986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Mythen 3 (strips)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219C8-506B-9C33-AB7A-230E80466F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919A34-F292-4C61-3520-4558C9B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259940" y="773852"/>
            <a:ext cx="5203753" cy="40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6660232" y="987574"/>
            <a:ext cx="2016224" cy="10801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Energy: 15 keV </a:t>
            </a:r>
            <a:endParaRPr lang="it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800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CH" sz="1800" dirty="0">
                <a:solidFill>
                  <a:srgbClr val="000000"/>
                </a:solidFill>
                <a:latin typeface="Calibri"/>
              </a:rPr>
              <a:t>oise 175e- RMS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B3383-D269-A9DA-0FE2-CA13BC8E9639}"/>
              </a:ext>
            </a:extLst>
          </p:cNvPr>
          <p:cNvSpPr txBox="1"/>
          <p:nvPr/>
        </p:nvSpPr>
        <p:spPr>
          <a:xfrm>
            <a:off x="107504" y="4851131"/>
            <a:ext cx="1512168" cy="26450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"/>
              </a:rPr>
              <a:t>MS beamline@SLS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70C212-C8F6-5BB9-5610-9704787529F2}"/>
                  </a:ext>
                </a:extLst>
              </p:cNvPr>
              <p:cNvSpPr txBox="1"/>
              <p:nvPr/>
            </p:nvSpPr>
            <p:spPr>
              <a:xfrm>
                <a:off x="5076056" y="560782"/>
                <a:ext cx="370918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 err="1"/>
                  <a:t>Paralyzable</a:t>
                </a:r>
                <a:r>
                  <a:rPr lang="en-US" b="0" dirty="0"/>
                  <a:t> counter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H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70C212-C8F6-5BB9-5610-970478752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560782"/>
                <a:ext cx="3709180" cy="338554"/>
              </a:xfrm>
              <a:prstGeom prst="rect">
                <a:avLst/>
              </a:prstGeom>
              <a:blipFill>
                <a:blip r:embed="rId3"/>
                <a:stretch>
                  <a:fillRect l="-987" t="-5357" b="-21429"/>
                </a:stretch>
              </a:blipFill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3771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Mythen 3 (strips)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219C8-506B-9C33-AB7A-230E80466F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919A34-F292-4C61-3520-4558C9B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259940" y="773852"/>
            <a:ext cx="5203753" cy="40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6660232" y="987574"/>
            <a:ext cx="2016224" cy="10801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Energy: 15 keV</a:t>
            </a:r>
            <a:endParaRPr lang="it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800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CH" sz="1800" dirty="0">
                <a:solidFill>
                  <a:srgbClr val="000000"/>
                </a:solidFill>
                <a:latin typeface="Calibri"/>
              </a:rPr>
              <a:t>oise 175e- RMS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10% lost counts at: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th</a:t>
            </a:r>
            <a:r>
              <a:rPr lang="en-CH" sz="1800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en-CH" sz="1800" dirty="0">
                <a:solidFill>
                  <a:srgbClr val="000000"/>
                </a:solidFill>
                <a:latin typeface="Calibri"/>
              </a:rPr>
              <a:t>: 1.03M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th</a:t>
            </a:r>
            <a:r>
              <a:rPr lang="en-CH" sz="1800" baseline="-25000" dirty="0">
                <a:solidFill>
                  <a:srgbClr val="000000"/>
                </a:solidFill>
                <a:latin typeface="Calibri"/>
              </a:rPr>
              <a:t>sum</a:t>
            </a:r>
            <a:r>
              <a:rPr lang="en-CH" sz="1800" dirty="0">
                <a:solidFill>
                  <a:srgbClr val="000000"/>
                </a:solidFill>
                <a:latin typeface="Calibri"/>
              </a:rPr>
              <a:t>: 6 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br>
              <a:rPr lang="en-CH" sz="1800" dirty="0">
                <a:solidFill>
                  <a:srgbClr val="000000"/>
                </a:solidFill>
                <a:latin typeface="Calibri"/>
              </a:rPr>
            </a:br>
            <a:endParaRPr lang="en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B3383-D269-A9DA-0FE2-CA13BC8E9639}"/>
              </a:ext>
            </a:extLst>
          </p:cNvPr>
          <p:cNvSpPr txBox="1"/>
          <p:nvPr/>
        </p:nvSpPr>
        <p:spPr>
          <a:xfrm>
            <a:off x="107504" y="4851131"/>
            <a:ext cx="1512168" cy="26450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"/>
              </a:rPr>
              <a:t>MS beamline@SLS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C31508A-D597-0C49-F23F-91274F6158B8}"/>
                  </a:ext>
                </a:extLst>
              </p:cNvPr>
              <p:cNvSpPr txBox="1"/>
              <p:nvPr/>
            </p:nvSpPr>
            <p:spPr>
              <a:xfrm>
                <a:off x="5040120" y="366955"/>
                <a:ext cx="370918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Extended </a:t>
                </a:r>
                <a:r>
                  <a:rPr lang="en-US" b="0" dirty="0" err="1"/>
                  <a:t>Paralyzable</a:t>
                </a:r>
                <a:r>
                  <a:rPr lang="en-US" b="0" dirty="0"/>
                  <a:t> counter model: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H" dirty="0"/>
                  <a:t> </a:t>
                </a:r>
              </a:p>
              <a:p>
                <a:endParaRPr lang="en-CH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C31508A-D597-0C49-F23F-91274F615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120" y="366955"/>
                <a:ext cx="3709180" cy="954107"/>
              </a:xfrm>
              <a:prstGeom prst="rect">
                <a:avLst/>
              </a:prstGeom>
              <a:blipFill>
                <a:blip r:embed="rId3"/>
                <a:stretch>
                  <a:fillRect l="-987" t="-1911"/>
                </a:stretch>
              </a:blipFill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61920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Interpolation: PSI logo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4034" y="4906566"/>
            <a:ext cx="838200" cy="171450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925241" y="3543858"/>
            <a:ext cx="5805000" cy="1134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350" dirty="0"/>
              <a:t>Direct beam of X-ray tube with W-anode</a:t>
            </a:r>
          </a:p>
          <a:p>
            <a:r>
              <a:rPr lang="en-US" sz="1350" dirty="0"/>
              <a:t>Threshold at 5 </a:t>
            </a:r>
            <a:r>
              <a:rPr lang="en-US" sz="1350" dirty="0" err="1"/>
              <a:t>keV</a:t>
            </a:r>
            <a:r>
              <a:rPr lang="en-US" sz="1350" dirty="0"/>
              <a:t>, 5 µm steps in vertical</a:t>
            </a:r>
          </a:p>
          <a:p>
            <a:r>
              <a:rPr lang="en-US" sz="1350" dirty="0"/>
              <a:t>2 µm Gold on 300 µm Silicon</a:t>
            </a:r>
          </a:p>
          <a:p>
            <a:r>
              <a:rPr lang="en-US" sz="1350" dirty="0"/>
              <a:t>Large logo: 1064 µm x 274 µm, small logo: 532 µm x 137 µm</a:t>
            </a:r>
          </a:p>
          <a:p>
            <a:pPr marL="0" indent="0">
              <a:buNone/>
            </a:pPr>
            <a:r>
              <a:rPr lang="de-DE" sz="135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  <a:r>
              <a:rPr lang="de-DE" sz="135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50" dirty="0">
                <a:solidFill>
                  <a:srgbClr val="000000"/>
                </a:solidFill>
                <a:sym typeface="Wingdings" panose="05000000000000000000" pitchFamily="2" charset="2"/>
              </a:rPr>
              <a:t>Interpolation mode shows many more details</a:t>
            </a:r>
            <a:endParaRPr lang="en-US" sz="1350" dirty="0">
              <a:solidFill>
                <a:srgbClr val="000000"/>
              </a:solidFill>
            </a:endParaRPr>
          </a:p>
          <a:p>
            <a:endParaRPr lang="en-US" sz="135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/>
          <a:stretch/>
        </p:blipFill>
        <p:spPr>
          <a:xfrm>
            <a:off x="4869000" y="951570"/>
            <a:ext cx="2854776" cy="247743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/>
          <a:stretch/>
        </p:blipFill>
        <p:spPr>
          <a:xfrm>
            <a:off x="1764000" y="897564"/>
            <a:ext cx="2854777" cy="2531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6119" y="83685"/>
            <a:ext cx="685800" cy="2700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>
                <a:solidFill>
                  <a:srgbClr val="0070C0"/>
                </a:solidFill>
                <a:latin typeface="+mn-lt"/>
                <a:cs typeface="Franklin Gothic Book"/>
              </a:rPr>
              <a:t>My 3.0.1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4D4371C-54D2-3E6F-A014-07BBBB121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4906566"/>
            <a:ext cx="1895475" cy="161721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Roberto Dinapoli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D0BE02-8CAD-8F7C-4968-F44A5170C5B6}"/>
              </a:ext>
            </a:extLst>
          </p:cNvPr>
          <p:cNvSpPr txBox="1"/>
          <p:nvPr/>
        </p:nvSpPr>
        <p:spPr>
          <a:xfrm>
            <a:off x="7389019" y="924112"/>
            <a:ext cx="504056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200" kern="1000" spc="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it-CH" sz="1200" kern="1000" spc="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D14F90-DE8F-D5B7-1822-AC9A38E53BB3}"/>
              </a:ext>
            </a:extLst>
          </p:cNvPr>
          <p:cNvSpPr txBox="1"/>
          <p:nvPr/>
        </p:nvSpPr>
        <p:spPr>
          <a:xfrm>
            <a:off x="4275001" y="860488"/>
            <a:ext cx="504056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200" kern="1000" spc="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it-CH" sz="1200" kern="1000" spc="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731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418EB2-1ED2-AAEB-E2C1-7FCFC12B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9511" y="1462861"/>
            <a:ext cx="2880359" cy="20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17949FEA-332F-9CC8-C057-3B72345C986C}"/>
              </a:ext>
            </a:extLst>
          </p:cNvPr>
          <p:cNvSpPr txBox="1"/>
          <p:nvPr/>
        </p:nvSpPr>
        <p:spPr>
          <a:xfrm>
            <a:off x="8197441" y="4967999"/>
            <a:ext cx="574290" cy="147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Page </a:t>
            </a:r>
            <a:fld id="{CDC101C9-44AD-4531-B028-1410F6CAAF71}" type="slidenum"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de-DE" sz="825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6E2B7BC-C857-5D38-331A-3B79A0834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6512" y="205740"/>
            <a:ext cx="7948255" cy="381240"/>
          </a:xfrm>
        </p:spPr>
        <p:txBody>
          <a:bodyPr anchorCtr="1"/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The «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energy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 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challenge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»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240F9CF9-7AAD-853E-1128-EE11F79B8C96}"/>
              </a:ext>
            </a:extLst>
          </p:cNvPr>
          <p:cNvSpPr/>
          <p:nvPr/>
        </p:nvSpPr>
        <p:spPr>
          <a:xfrm>
            <a:off x="643111" y="604800"/>
            <a:ext cx="548639" cy="660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67500" tIns="33750" rIns="67500" bIns="33750" anchor="ctr" anchorCtr="0" compatLnSpc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63A4050-BB8D-FDDD-B445-A8CBF9745496}"/>
              </a:ext>
            </a:extLst>
          </p:cNvPr>
          <p:cNvSpPr/>
          <p:nvPr/>
        </p:nvSpPr>
        <p:spPr>
          <a:xfrm>
            <a:off x="6454051" y="1051380"/>
            <a:ext cx="2537460" cy="4141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18360">
            <a:solidFill>
              <a:srgbClr val="666666"/>
            </a:solidFill>
            <a:prstDash val="solid"/>
          </a:ln>
        </p:spPr>
        <p:txBody>
          <a:bodyPr vert="horz" wrap="square" lIns="74250" tIns="40500" rIns="74250" bIns="40500" anchor="ctr" anchorCtr="0" compatLnSpc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Time resolved resonant inelastic X-ray scattering (tr-RIXS)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D8370FCA-6C0B-0993-1D1C-CBF2B606EA0E}"/>
              </a:ext>
            </a:extLst>
          </p:cNvPr>
          <p:cNvSpPr txBox="1"/>
          <p:nvPr/>
        </p:nvSpPr>
        <p:spPr>
          <a:xfrm>
            <a:off x="643111" y="2050558"/>
            <a:ext cx="5873105" cy="18173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342900" indent="-342900"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Soft X-ray applications at </a:t>
            </a:r>
            <a:r>
              <a:rPr lang="en-US" sz="2000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SwissFEL</a:t>
            </a: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and SLS (250 eV – 2 keV)</a:t>
            </a: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marL="342900" lvl="3" indent="-342900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marL="342900" lvl="3" indent="-342900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marL="342900" lvl="3" indent="-342900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marL="342900" lvl="3" indent="-342900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Hard x-ray applications at Synchrotrons, 24-80keV</a:t>
            </a:r>
          </a:p>
          <a:p>
            <a:pPr hangingPunct="1">
              <a:spcBef>
                <a:spcPts val="540"/>
              </a:spcBef>
              <a:spcAft>
                <a:spcPts val="217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559F94-7B34-AD32-6FDC-49BEE65DF4C7}"/>
              </a:ext>
            </a:extLst>
          </p:cNvPr>
          <p:cNvSpPr txBox="1"/>
          <p:nvPr/>
        </p:nvSpPr>
        <p:spPr>
          <a:xfrm>
            <a:off x="6881191" y="3529440"/>
            <a:ext cx="2188350" cy="223010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>
                <a:latin typeface="Liberation Sans" pitchFamily="18"/>
                <a:ea typeface="WenQuanYi Zen Hei Sharp" pitchFamily="2"/>
                <a:cs typeface="Lohit Devanagari" pitchFamily="2"/>
              </a:rPr>
              <a:t>doi: 10.1107/S1600577519003928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BDC5D3-80DA-B296-A840-701C3697448D}"/>
              </a:ext>
            </a:extLst>
          </p:cNvPr>
          <p:cNvSpPr txBox="1"/>
          <p:nvPr/>
        </p:nvSpPr>
        <p:spPr>
          <a:xfrm>
            <a:off x="643111" y="1707654"/>
            <a:ext cx="4072905" cy="413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2400" i="1" kern="1000" spc="30" dirty="0">
                <a:latin typeface="+mn-lt"/>
                <a:cs typeface="Franklin Gothic Book"/>
              </a:rPr>
              <a:t>The «energy challenge», part 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E21B23-0DBF-50DD-A5C8-FB24A5FDCBF8}"/>
              </a:ext>
            </a:extLst>
          </p:cNvPr>
          <p:cNvSpPr txBox="1"/>
          <p:nvPr/>
        </p:nvSpPr>
        <p:spPr>
          <a:xfrm>
            <a:off x="643111" y="3742383"/>
            <a:ext cx="4072905" cy="413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2400" i="1" kern="1000" spc="30" dirty="0">
                <a:latin typeface="+mn-lt"/>
                <a:cs typeface="Franklin Gothic Book"/>
              </a:rPr>
              <a:t>The «energy challenge», part 2</a:t>
            </a:r>
          </a:p>
        </p:txBody>
      </p:sp>
    </p:spTree>
    <p:extLst>
      <p:ext uri="{BB962C8B-B14F-4D97-AF65-F5344CB8AC3E}">
        <p14:creationId xmlns:p14="http://schemas.microsoft.com/office/powerpoint/2010/main" val="422529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9" descr="PILATUS 6M">
            <a:extLst>
              <a:ext uri="{FF2B5EF4-FFF2-40B4-BE49-F238E27FC236}">
                <a16:creationId xmlns:a16="http://schemas.microsoft.com/office/drawing/2014/main" id="{41A481F2-4346-4B07-9E7A-1D63FB01C7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72" y="1008265"/>
            <a:ext cx="2375721" cy="241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F9F3C561-6903-4A68-B316-4AB81AA35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587" y="945919"/>
            <a:ext cx="2936399" cy="2936399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A3B6A453-0A90-45D5-9898-5C5B82474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591" y="1868690"/>
            <a:ext cx="893521" cy="8935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34444" r="3467"/>
          <a:stretch/>
        </p:blipFill>
        <p:spPr>
          <a:xfrm>
            <a:off x="755576" y="1264295"/>
            <a:ext cx="3613972" cy="2881041"/>
          </a:xfrm>
          <a:prstGeom prst="rect">
            <a:avLst/>
          </a:prstGeom>
        </p:spPr>
      </p:pic>
      <p:sp>
        <p:nvSpPr>
          <p:cNvPr id="39" name="Ovale 38">
            <a:extLst>
              <a:ext uri="{FF2B5EF4-FFF2-40B4-BE49-F238E27FC236}">
                <a16:creationId xmlns:a16="http://schemas.microsoft.com/office/drawing/2014/main" id="{BDA0B7DD-1B94-42C8-A832-D90506E3BA71}"/>
              </a:ext>
            </a:extLst>
          </p:cNvPr>
          <p:cNvSpPr/>
          <p:nvPr/>
        </p:nvSpPr>
        <p:spPr bwMode="auto">
          <a:xfrm rot="815631" flipV="1">
            <a:off x="1633242" y="1935955"/>
            <a:ext cx="2167635" cy="13054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4F04980C-8075-41E2-BCBB-4D0C21E18A7A}"/>
              </a:ext>
            </a:extLst>
          </p:cNvPr>
          <p:cNvCxnSpPr>
            <a:cxnSpLocks/>
          </p:cNvCxnSpPr>
          <p:nvPr/>
        </p:nvCxnSpPr>
        <p:spPr bwMode="auto">
          <a:xfrm>
            <a:off x="2707267" y="1900485"/>
            <a:ext cx="2152765" cy="5136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BF24235-3AFB-46E5-B94E-2EAF646F729D}"/>
              </a:ext>
            </a:extLst>
          </p:cNvPr>
          <p:cNvSpPr txBox="1"/>
          <p:nvPr/>
        </p:nvSpPr>
        <p:spPr>
          <a:xfrm>
            <a:off x="2503332" y="915566"/>
            <a:ext cx="587133" cy="4360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2400" dirty="0">
                <a:solidFill>
                  <a:srgbClr val="000000"/>
                </a:solidFill>
                <a:latin typeface="Calibri"/>
              </a:rPr>
              <a:t>SLS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18192AF-B181-4BD9-AEF9-E73514527FBE}"/>
              </a:ext>
            </a:extLst>
          </p:cNvPr>
          <p:cNvSpPr txBox="1"/>
          <p:nvPr/>
        </p:nvSpPr>
        <p:spPr>
          <a:xfrm>
            <a:off x="799035" y="2588668"/>
            <a:ext cx="1445070" cy="475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 err="1">
                <a:solidFill>
                  <a:srgbClr val="FF0000"/>
                </a:solidFill>
                <a:latin typeface="Calibri"/>
              </a:rPr>
              <a:t>Electrons</a:t>
            </a:r>
            <a:endParaRPr lang="it-CH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B7EEE8C-AFC4-4632-A139-E20497E19186}"/>
              </a:ext>
            </a:extLst>
          </p:cNvPr>
          <p:cNvSpPr txBox="1"/>
          <p:nvPr/>
        </p:nvSpPr>
        <p:spPr>
          <a:xfrm>
            <a:off x="4100966" y="1934815"/>
            <a:ext cx="1308529" cy="745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b="1" dirty="0">
                <a:solidFill>
                  <a:srgbClr val="FF0000"/>
                </a:solidFill>
                <a:latin typeface="Calibri"/>
              </a:rPr>
              <a:t>X-Rays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0EFD71E2-84E5-4A59-A343-32D629CBFA27}"/>
              </a:ext>
            </a:extLst>
          </p:cNvPr>
          <p:cNvGrpSpPr/>
          <p:nvPr/>
        </p:nvGrpSpPr>
        <p:grpSpPr>
          <a:xfrm>
            <a:off x="1560714" y="2270799"/>
            <a:ext cx="180656" cy="179390"/>
            <a:chOff x="5940152" y="1923678"/>
            <a:chExt cx="144016" cy="144016"/>
          </a:xfrm>
        </p:grpSpPr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0F795B9D-152E-4C27-85B0-5E885C9DDA25}"/>
                </a:ext>
              </a:extLst>
            </p:cNvPr>
            <p:cNvCxnSpPr/>
            <p:nvPr/>
          </p:nvCxnSpPr>
          <p:spPr bwMode="auto">
            <a:xfrm flipV="1">
              <a:off x="5940152" y="1923678"/>
              <a:ext cx="72008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Connettore diritto 48">
              <a:extLst>
                <a:ext uri="{FF2B5EF4-FFF2-40B4-BE49-F238E27FC236}">
                  <a16:creationId xmlns:a16="http://schemas.microsoft.com/office/drawing/2014/main" id="{AC810825-903E-4769-8FEB-CA4D10ABB66D}"/>
                </a:ext>
              </a:extLst>
            </p:cNvPr>
            <p:cNvCxnSpPr/>
            <p:nvPr/>
          </p:nvCxnSpPr>
          <p:spPr bwMode="auto">
            <a:xfrm>
              <a:off x="6012160" y="1923678"/>
              <a:ext cx="72008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1BC03F7D-D42B-4CB9-BF77-E503AFD7591E}"/>
              </a:ext>
            </a:extLst>
          </p:cNvPr>
          <p:cNvGrpSpPr/>
          <p:nvPr/>
        </p:nvGrpSpPr>
        <p:grpSpPr>
          <a:xfrm rot="10800000">
            <a:off x="3672542" y="2631383"/>
            <a:ext cx="180656" cy="179390"/>
            <a:chOff x="5940152" y="1923678"/>
            <a:chExt cx="144016" cy="144016"/>
          </a:xfrm>
        </p:grpSpPr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05E6D018-B191-443B-B8B1-2DEB2D880ACF}"/>
                </a:ext>
              </a:extLst>
            </p:cNvPr>
            <p:cNvCxnSpPr/>
            <p:nvPr/>
          </p:nvCxnSpPr>
          <p:spPr bwMode="auto">
            <a:xfrm flipV="1">
              <a:off x="5940152" y="1923678"/>
              <a:ext cx="72008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5B361D02-2FE3-4AFE-9581-D215F5DADBFE}"/>
                </a:ext>
              </a:extLst>
            </p:cNvPr>
            <p:cNvCxnSpPr/>
            <p:nvPr/>
          </p:nvCxnSpPr>
          <p:spPr bwMode="auto">
            <a:xfrm>
              <a:off x="6012160" y="1923678"/>
              <a:ext cx="72008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504E5256-B7C6-4EE7-8DCD-22C3EA64B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X-</a:t>
            </a:r>
            <a:r>
              <a:rPr lang="it-CH" dirty="0" err="1"/>
              <a:t>ray</a:t>
            </a:r>
            <a:r>
              <a:rPr lang="it-CH" dirty="0"/>
              <a:t> </a:t>
            </a:r>
            <a:r>
              <a:rPr lang="it-CH" dirty="0" err="1"/>
              <a:t>imaging</a:t>
            </a:r>
            <a:r>
              <a:rPr lang="it-CH" dirty="0"/>
              <a:t> in </a:t>
            </a:r>
            <a:r>
              <a:rPr lang="it-CH" dirty="0" err="1"/>
              <a:t>Photon</a:t>
            </a:r>
            <a:r>
              <a:rPr lang="it-CH" dirty="0"/>
              <a:t> Science (PS)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D2C79D-73C7-4DBA-8C0C-890AA51866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88424" y="4853681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D2F8F3F6-5E2C-48F3-BE40-9B3BD56E131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4164" y="1685233"/>
            <a:ext cx="1926108" cy="518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1E0CEC46-3F56-4D2A-83DB-FF8932A4434A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8261" y="1868690"/>
            <a:ext cx="1988299" cy="4424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13D57A48-5FE3-40C2-85E0-C63ED31CEF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2267" y="2107954"/>
            <a:ext cx="2142805" cy="3061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A33B3B57-09E2-4085-A926-8A53BA98C613}"/>
              </a:ext>
            </a:extLst>
          </p:cNvPr>
          <p:cNvCxnSpPr>
            <a:cxnSpLocks/>
          </p:cNvCxnSpPr>
          <p:nvPr/>
        </p:nvCxnSpPr>
        <p:spPr bwMode="auto">
          <a:xfrm flipV="1">
            <a:off x="5232154" y="2324340"/>
            <a:ext cx="2020825" cy="1602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620011" y="4515966"/>
            <a:ext cx="914400" cy="380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Source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37720" y="4505005"/>
            <a:ext cx="914400" cy="380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Sample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79973" y="450612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Detector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CasellaDiTesto 75">
            <a:extLst>
              <a:ext uri="{FF2B5EF4-FFF2-40B4-BE49-F238E27FC236}">
                <a16:creationId xmlns:a16="http://schemas.microsoft.com/office/drawing/2014/main" id="{F1C70C37-B41E-44CD-AE3C-DCD32A6E5506}"/>
              </a:ext>
            </a:extLst>
          </p:cNvPr>
          <p:cNvSpPr txBox="1"/>
          <p:nvPr/>
        </p:nvSpPr>
        <p:spPr>
          <a:xfrm>
            <a:off x="2309751" y="3451418"/>
            <a:ext cx="1181799" cy="644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chemeClr val="bg1"/>
                </a:solidFill>
                <a:latin typeface="Calibri"/>
              </a:rPr>
              <a:t>L=288m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F59297-A796-E833-1251-0EBAF1F4F465}"/>
              </a:ext>
            </a:extLst>
          </p:cNvPr>
          <p:cNvSpPr txBox="1"/>
          <p:nvPr/>
        </p:nvSpPr>
        <p:spPr>
          <a:xfrm>
            <a:off x="1442705" y="4113668"/>
            <a:ext cx="2121254" cy="280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 err="1">
                <a:solidFill>
                  <a:srgbClr val="000000"/>
                </a:solidFill>
                <a:latin typeface="Calibri"/>
              </a:rPr>
              <a:t>Synchrotron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light source</a:t>
            </a:r>
          </a:p>
        </p:txBody>
      </p:sp>
    </p:spTree>
    <p:extLst>
      <p:ext uri="{BB962C8B-B14F-4D97-AF65-F5344CB8AC3E}">
        <p14:creationId xmlns:p14="http://schemas.microsoft.com/office/powerpoint/2010/main" val="2118176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66DFB0-F5AE-4FE4-AD17-FFCA68C336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197321" y="4968001"/>
            <a:ext cx="574318" cy="147638"/>
          </a:xfrm>
        </p:spPr>
        <p:txBody>
          <a:bodyPr/>
          <a:lstStyle/>
          <a:p>
            <a:pPr algn="r" defTabSz="685800"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  <a:latin typeface="Calibri"/>
              </a:rPr>
              <a:pPr algn="r" defTabSz="685800">
                <a:defRPr/>
              </a:pPr>
              <a:t>30</a:t>
            </a:fld>
            <a:endParaRPr lang="de-DE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914B66F-FFC3-40C4-BFF0-EDB19CAA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05740"/>
            <a:ext cx="6328800" cy="381375"/>
          </a:xfrm>
        </p:spPr>
        <p:txBody>
          <a:bodyPr/>
          <a:lstStyle/>
          <a:p>
            <a:pPr algn="ctr"/>
            <a:r>
              <a:rPr lang="de-DE" spc="23" dirty="0">
                <a:sym typeface="Wingdings" panose="05000000000000000000" pitchFamily="2" charset="2"/>
              </a:rPr>
              <a:t>Studies on high-Z </a:t>
            </a:r>
            <a:r>
              <a:rPr lang="de-DE" spc="23" dirty="0" err="1">
                <a:sym typeface="Wingdings" panose="05000000000000000000" pitchFamily="2" charset="2"/>
              </a:rPr>
              <a:t>materials</a:t>
            </a: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BE0BCD-49EF-4E9E-BF32-7C372CDFF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311" y="854565"/>
            <a:ext cx="8019000" cy="3171287"/>
          </a:xfrm>
          <a:prstGeom prst="rect">
            <a:avLst/>
          </a:prstGeom>
        </p:spPr>
      </p:pic>
      <p:sp>
        <p:nvSpPr>
          <p:cNvPr id="7" name="Rechteck 15">
            <a:extLst>
              <a:ext uri="{FF2B5EF4-FFF2-40B4-BE49-F238E27FC236}">
                <a16:creationId xmlns:a16="http://schemas.microsoft.com/office/drawing/2014/main" id="{6A9C1C25-F9D6-4E9E-9C75-E976358C467C}"/>
              </a:ext>
            </a:extLst>
          </p:cNvPr>
          <p:cNvSpPr/>
          <p:nvPr/>
        </p:nvSpPr>
        <p:spPr>
          <a:xfrm>
            <a:off x="807690" y="4100465"/>
            <a:ext cx="7992000" cy="8935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" panose="05000000000000000000" pitchFamily="2" charset="2"/>
              </a:rPr>
              <a:t> 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CdZnTe seems to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be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the material of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choice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at the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moment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</a:t>
            </a:r>
            <a:r>
              <a:rPr lang="de-DE" sz="1200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as</a:t>
            </a:r>
            <a:r>
              <a:rPr lang="de-DE" sz="1200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alternative to silicon to </a:t>
            </a:r>
            <a:r>
              <a:rPr lang="de-DE" sz="1200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extend</a:t>
            </a:r>
            <a:r>
              <a:rPr lang="de-DE" sz="1200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the </a:t>
            </a:r>
            <a:r>
              <a:rPr lang="de-DE" sz="1200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photon</a:t>
            </a:r>
            <a:r>
              <a:rPr lang="de-DE" sz="1200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</a:t>
            </a:r>
            <a:r>
              <a:rPr lang="de-DE" sz="1200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energy</a:t>
            </a:r>
            <a:r>
              <a:rPr lang="de-DE" sz="1200" kern="1000" spc="23" dirty="0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 </a:t>
            </a:r>
            <a:r>
              <a:rPr lang="de-DE" sz="1200" kern="1000" spc="23" dirty="0" err="1">
                <a:solidFill>
                  <a:srgbClr val="000000"/>
                </a:solidFill>
                <a:latin typeface="Calibri"/>
                <a:cs typeface="Calibri"/>
                <a:sym typeface="Wingdings 3" panose="05040102010807070707" pitchFamily="18" charset="2"/>
              </a:rPr>
              <a:t>range</a:t>
            </a:r>
            <a:endParaRPr lang="de-DE" sz="1200" kern="1000" spc="23" dirty="0">
              <a:solidFill>
                <a:srgbClr val="000000"/>
              </a:solidFill>
              <a:latin typeface="Calibri"/>
              <a:cs typeface="Calibri"/>
              <a:sym typeface="Wingdings 3" panose="05040102010807070707" pitchFamily="18" charset="2"/>
            </a:endParaRPr>
          </a:p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" panose="05000000000000000000" pitchFamily="2" charset="2"/>
              </a:rPr>
              <a:t> 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Still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some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issues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with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uniformity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and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defects</a:t>
            </a:r>
            <a:endParaRPr lang="de-DE" sz="1200" b="1" kern="1000" spc="23" dirty="0">
              <a:solidFill>
                <a:srgbClr val="000000"/>
              </a:solidFill>
              <a:latin typeface="Calibri"/>
              <a:cs typeface="Calibri"/>
              <a:sym typeface="Wingdings 2" panose="05020102010507070707" pitchFamily="18" charset="2"/>
            </a:endParaRPr>
          </a:p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" panose="05000000000000000000" pitchFamily="2" charset="2"/>
              </a:rPr>
              <a:t> 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Sensor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yield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relatively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low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(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Arial" panose="020B0604020202020204" pitchFamily="34" charset="0"/>
                <a:sym typeface="Wingdings 2" panose="05020102010507070707" pitchFamily="18" charset="2"/>
              </a:rPr>
              <a:t>≈40 %)</a:t>
            </a:r>
          </a:p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" panose="05000000000000000000" pitchFamily="2" charset="2"/>
              </a:rPr>
              <a:t>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Biggest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problem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is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the </a:t>
            </a:r>
            <a:r>
              <a:rPr lang="de-DE" sz="1200" b="1" kern="1000" spc="23" dirty="0" err="1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availability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 of larger sensors (&gt;4×4 cm</a:t>
            </a:r>
            <a:r>
              <a:rPr lang="de-DE" sz="1200" b="1" kern="1000" spc="23" baseline="30000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2</a:t>
            </a:r>
            <a:r>
              <a:rPr lang="de-DE" sz="1200" b="1" kern="1000" spc="23" dirty="0">
                <a:solidFill>
                  <a:srgbClr val="000000"/>
                </a:solidFill>
                <a:latin typeface="Calibri"/>
                <a:cs typeface="Calibri"/>
                <a:sym typeface="Wingdings 2" panose="05020102010507070707" pitchFamily="18" charset="2"/>
              </a:rPr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FE82B1-7021-A8CC-3F4D-A0C3C4ABC374}"/>
              </a:ext>
            </a:extLst>
          </p:cNvPr>
          <p:cNvSpPr txBox="1"/>
          <p:nvPr/>
        </p:nvSpPr>
        <p:spPr>
          <a:xfrm>
            <a:off x="2077210" y="540222"/>
            <a:ext cx="3574909" cy="413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800" i="1" kern="1000" spc="30" dirty="0">
                <a:latin typeface="+mn-lt"/>
                <a:cs typeface="Franklin Gothic Book"/>
              </a:rPr>
              <a:t>The «energy challenge», part 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8AC6B5-6CAA-8BBA-8C1A-C3851EC4CE95}"/>
              </a:ext>
            </a:extLst>
          </p:cNvPr>
          <p:cNvSpPr txBox="1"/>
          <p:nvPr/>
        </p:nvSpPr>
        <p:spPr>
          <a:xfrm>
            <a:off x="6198480" y="120675"/>
            <a:ext cx="28380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hlinkClick r:id="rId3"/>
              </a:rPr>
              <a:t>E.g.”High</a:t>
            </a:r>
            <a:r>
              <a:rPr lang="en-US" sz="1000" dirty="0">
                <a:hlinkClick r:id="rId3"/>
              </a:rPr>
              <a:t>-spatial resolution measurements with a GaAs: Cr sensor using the charge integrating MÖNCH detector with a pixel pitch of 25 </a:t>
            </a:r>
            <a:r>
              <a:rPr lang="en-US" sz="1000" dirty="0" err="1">
                <a:hlinkClick r:id="rId3"/>
              </a:rPr>
              <a:t>μm</a:t>
            </a:r>
            <a:r>
              <a:rPr lang="en-US" sz="1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600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1043000" y="771550"/>
            <a:ext cx="7633455" cy="3509963"/>
          </a:xfrm>
        </p:spPr>
        <p:txBody>
          <a:bodyPr/>
          <a:lstStyle/>
          <a:p>
            <a:r>
              <a:rPr lang="en-GB" sz="2000" dirty="0">
                <a:solidFill>
                  <a:srgbClr val="010000"/>
                </a:solidFill>
              </a:rPr>
              <a:t>Single photon detection of X-ray in the energy range of 250 eV to 2keV:</a:t>
            </a:r>
          </a:p>
          <a:p>
            <a:endParaRPr lang="en-GB" sz="2000" dirty="0">
              <a:solidFill>
                <a:srgbClr val="010000"/>
              </a:solidFill>
            </a:endParaRPr>
          </a:p>
          <a:p>
            <a:pPr marL="177790" lvl="1" indent="0">
              <a:buNone/>
            </a:pPr>
            <a:endParaRPr lang="en-GB" sz="1400" dirty="0">
              <a:solidFill>
                <a:srgbClr val="01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soft x-ray single photon detection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843776" y="1523245"/>
            <a:ext cx="4366014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GB" sz="2000" dirty="0">
                <a:solidFill>
                  <a:srgbClr val="010000"/>
                </a:solidFill>
              </a:rPr>
              <a:t>Low quantum efficiency (QE): attenuation length of 250 eV photons is ~ 100 nm in silicon.</a:t>
            </a:r>
          </a:p>
          <a:p>
            <a:pPr marL="177790" lvl="1" indent="0">
              <a:buFont typeface="Symbol" panose="05050102010706020507" pitchFamily="18" charset="2"/>
              <a:buNone/>
            </a:pPr>
            <a:endParaRPr lang="en-GB" sz="2000" dirty="0">
              <a:solidFill>
                <a:srgbClr val="010000"/>
              </a:solidFill>
            </a:endParaRP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Low signal-to-noise ratio (SNR): small signal amplitude (~ 70 e-) with respect to the electronic noise</a:t>
            </a:r>
          </a:p>
          <a:p>
            <a:pPr lvl="1"/>
            <a:endParaRPr lang="en-GB" sz="2000" dirty="0">
              <a:solidFill>
                <a:srgbClr val="010000"/>
              </a:solidFill>
            </a:endParaRPr>
          </a:p>
          <a:p>
            <a:endParaRPr lang="en-GB" sz="2000" dirty="0">
              <a:solidFill>
                <a:srgbClr val="010000"/>
              </a:solidFill>
            </a:endParaRPr>
          </a:p>
          <a:p>
            <a:pPr marL="177790" lvl="1" indent="0">
              <a:buFont typeface="Symbol" panose="05050102010706020507" pitchFamily="18" charset="2"/>
              <a:buNone/>
            </a:pPr>
            <a:endParaRPr lang="en-GB" sz="2000" dirty="0">
              <a:solidFill>
                <a:srgbClr val="01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518230" y="3185809"/>
            <a:ext cx="390248" cy="1598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65972" y="3174795"/>
            <a:ext cx="390248" cy="1598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82611" y="3177861"/>
            <a:ext cx="390248" cy="1598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808452" y="3182067"/>
            <a:ext cx="390248" cy="1598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614976" y="2047305"/>
            <a:ext cx="2477965" cy="1139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03561" y="3060044"/>
            <a:ext cx="407659" cy="1270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614976" y="2047305"/>
            <a:ext cx="2477966" cy="1790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12718" y="2032686"/>
            <a:ext cx="936104" cy="948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n+ 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3587" y="2419994"/>
            <a:ext cx="144016" cy="1749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n- 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14976" y="3186592"/>
            <a:ext cx="295692" cy="900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69655" y="3174335"/>
            <a:ext cx="175340" cy="208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Al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378449" y="3060874"/>
            <a:ext cx="407659" cy="1270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957267" y="3062725"/>
            <a:ext cx="407659" cy="1270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7512718" y="3059524"/>
            <a:ext cx="407659" cy="1270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090417" y="3186592"/>
            <a:ext cx="394587" cy="900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64754" y="3186593"/>
            <a:ext cx="397602" cy="900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247193" y="3187113"/>
            <a:ext cx="358402" cy="900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834602" y="3186593"/>
            <a:ext cx="258339" cy="86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4139" y="3029506"/>
            <a:ext cx="936104" cy="948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p+ 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614976" y="1901292"/>
            <a:ext cx="2477965" cy="15384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72010" y="1881895"/>
            <a:ext cx="175340" cy="208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Al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Down Arrow 35"/>
          <p:cNvSpPr/>
          <p:nvPr/>
        </p:nvSpPr>
        <p:spPr bwMode="auto">
          <a:xfrm>
            <a:off x="6842633" y="1577164"/>
            <a:ext cx="210584" cy="434728"/>
          </a:xfrm>
          <a:prstGeom prst="downArrow">
            <a:avLst/>
          </a:prstGeom>
          <a:solidFill>
            <a:srgbClr val="C5000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84464" y="1523245"/>
            <a:ext cx="673184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3"/>
                </a:solidFill>
                <a:latin typeface="Calibri"/>
              </a:rPr>
              <a:t>X-ray</a:t>
            </a:r>
            <a:endParaRPr lang="de-CH" sz="1800" dirty="0" err="1">
              <a:solidFill>
                <a:schemeClr val="accent3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861592" y="3341895"/>
            <a:ext cx="261342" cy="2379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440714" y="3335795"/>
            <a:ext cx="261342" cy="2379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019444" y="3335794"/>
            <a:ext cx="261342" cy="2379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582683" y="3348633"/>
            <a:ext cx="261342" cy="2379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612036" y="3571346"/>
            <a:ext cx="2480795" cy="30053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43526" y="3583549"/>
            <a:ext cx="724138" cy="139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bg1"/>
                </a:solidFill>
                <a:latin typeface="Calibri"/>
              </a:rPr>
              <a:t>ASICS</a:t>
            </a:r>
            <a:endParaRPr lang="de-CH" sz="1800" dirty="0" err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F350D4-E081-2531-5703-637A81817DBC}"/>
              </a:ext>
            </a:extLst>
          </p:cNvPr>
          <p:cNvSpPr txBox="1"/>
          <p:nvPr/>
        </p:nvSpPr>
        <p:spPr>
          <a:xfrm>
            <a:off x="1906087" y="4573727"/>
            <a:ext cx="5699508" cy="4381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2800" i="1" dirty="0" err="1">
                <a:solidFill>
                  <a:srgbClr val="000000"/>
                </a:solidFill>
                <a:latin typeface="Calibri"/>
              </a:rPr>
              <a:t>Both</a:t>
            </a:r>
            <a:r>
              <a:rPr lang="it-CH" sz="2800" i="1" dirty="0">
                <a:solidFill>
                  <a:srgbClr val="000000"/>
                </a:solidFill>
                <a:latin typeface="Calibri"/>
              </a:rPr>
              <a:t> can be </a:t>
            </a:r>
            <a:r>
              <a:rPr lang="it-CH" sz="2800" i="1" dirty="0" err="1">
                <a:solidFill>
                  <a:srgbClr val="000000"/>
                </a:solidFill>
                <a:latin typeface="Calibri"/>
              </a:rPr>
              <a:t>addressed</a:t>
            </a:r>
            <a:r>
              <a:rPr lang="it-CH" sz="2800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CH" sz="2800" i="1" dirty="0" err="1">
                <a:solidFill>
                  <a:srgbClr val="000000"/>
                </a:solidFill>
                <a:latin typeface="Calibri"/>
              </a:rPr>
              <a:t>at</a:t>
            </a:r>
            <a:r>
              <a:rPr lang="it-CH" sz="2800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CH" sz="2800" i="1" dirty="0" err="1">
                <a:solidFill>
                  <a:srgbClr val="000000"/>
                </a:solidFill>
                <a:latin typeface="Calibri"/>
              </a:rPr>
              <a:t>sensor</a:t>
            </a:r>
            <a:r>
              <a:rPr lang="it-CH" sz="2800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CH" sz="2800" i="1" dirty="0" err="1">
                <a:solidFill>
                  <a:srgbClr val="000000"/>
                </a:solidFill>
                <a:latin typeface="Calibri"/>
              </a:rPr>
              <a:t>level</a:t>
            </a:r>
            <a:r>
              <a:rPr lang="it-CH" sz="2800" i="1" dirty="0">
                <a:solidFill>
                  <a:srgbClr val="000000"/>
                </a:solidFill>
                <a:latin typeface="Calibr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05041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538738" y="673681"/>
            <a:ext cx="4246590" cy="2474133"/>
          </a:xfrm>
        </p:spPr>
        <p:txBody>
          <a:bodyPr/>
          <a:lstStyle/>
          <a:p>
            <a:r>
              <a:rPr lang="en-GB" sz="2000" dirty="0">
                <a:solidFill>
                  <a:srgbClr val="010000"/>
                </a:solidFill>
              </a:rPr>
              <a:t>Improve the QE: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Reduce thickness of layers above Si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Decrease the charge recombination in the silicon/layer interface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Reduce the charge recombination in the highly doped implants</a:t>
            </a:r>
          </a:p>
          <a:p>
            <a:pPr marL="177790" lvl="1" indent="0">
              <a:buNone/>
            </a:pPr>
            <a:endParaRPr lang="en-GB" sz="2000" dirty="0">
              <a:solidFill>
                <a:srgbClr val="01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soft x-ray single photon detection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32</a:t>
            </a:fld>
            <a:endParaRPr lang="de-DE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5BBC2726-D960-2F95-3F0C-785D4262A928}"/>
              </a:ext>
            </a:extLst>
          </p:cNvPr>
          <p:cNvGrpSpPr/>
          <p:nvPr/>
        </p:nvGrpSpPr>
        <p:grpSpPr>
          <a:xfrm>
            <a:off x="1741395" y="2702133"/>
            <a:ext cx="2686589" cy="2430079"/>
            <a:chOff x="6795414" y="679538"/>
            <a:chExt cx="2222882" cy="2208985"/>
          </a:xfrm>
        </p:grpSpPr>
        <p:sp>
          <p:nvSpPr>
            <p:cNvPr id="36" name="Rectangle 35"/>
            <p:cNvSpPr/>
            <p:nvPr/>
          </p:nvSpPr>
          <p:spPr bwMode="auto">
            <a:xfrm>
              <a:off x="7624712" y="2464219"/>
              <a:ext cx="390248" cy="1598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50553" y="2468425"/>
              <a:ext cx="390248" cy="1598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857078" y="1333663"/>
              <a:ext cx="1350880" cy="11392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7045662" y="2346402"/>
              <a:ext cx="407659" cy="1270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857077" y="1306981"/>
              <a:ext cx="1350881" cy="20573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29127" y="1320883"/>
              <a:ext cx="936104" cy="948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n+ 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60451" y="1845579"/>
              <a:ext cx="144016" cy="1749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n- 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857077" y="2472950"/>
              <a:ext cx="295692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47260" y="2438347"/>
              <a:ext cx="175340" cy="236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Al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7620550" y="2347232"/>
              <a:ext cx="407659" cy="1270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332518" y="2472950"/>
              <a:ext cx="394587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7906855" y="2472951"/>
              <a:ext cx="301103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189368" y="2284317"/>
              <a:ext cx="936104" cy="948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p+ 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710384" y="891713"/>
              <a:ext cx="673184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chemeClr val="accent3"/>
                  </a:solidFill>
                  <a:latin typeface="Calibri"/>
                </a:rPr>
                <a:t>X-ray</a:t>
              </a:r>
              <a:endParaRPr lang="de-CH" sz="1800" dirty="0" err="1">
                <a:solidFill>
                  <a:schemeClr val="accent3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95414" y="679538"/>
              <a:ext cx="2222882" cy="236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Opt. entrance window:</a:t>
              </a:r>
              <a:endParaRPr lang="de-CH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6857077" y="1295354"/>
              <a:ext cx="1308155" cy="592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857077" y="1249635"/>
              <a:ext cx="1308155" cy="5734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857078" y="1191842"/>
              <a:ext cx="158819" cy="1627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863679" y="1144299"/>
              <a:ext cx="149309" cy="2086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Al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54168" y="1269443"/>
              <a:ext cx="158820" cy="161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x </a:t>
              </a:r>
              <a:r>
                <a:rPr lang="en-US" sz="1000" dirty="0" err="1">
                  <a:solidFill>
                    <a:srgbClr val="000000"/>
                  </a:solidFill>
                  <a:latin typeface="Calibri"/>
                </a:rPr>
                <a:t>x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de-CH" sz="10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3" name="Down Arrow 52"/>
            <p:cNvSpPr/>
            <p:nvPr/>
          </p:nvSpPr>
          <p:spPr bwMode="auto">
            <a:xfrm>
              <a:off x="7404467" y="940826"/>
              <a:ext cx="290596" cy="352253"/>
            </a:xfrm>
            <a:prstGeom prst="downArrow">
              <a:avLst/>
            </a:prstGeom>
            <a:solidFill>
              <a:srgbClr val="C50006">
                <a:alpha val="3411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8052884" y="1191842"/>
              <a:ext cx="158819" cy="1627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39984" y="1261492"/>
              <a:ext cx="1025248" cy="161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x           </a:t>
              </a:r>
              <a:r>
                <a:rPr lang="en-US" sz="1000" dirty="0" err="1">
                  <a:solidFill>
                    <a:srgbClr val="000000"/>
                  </a:solidFill>
                  <a:latin typeface="Calibri"/>
                </a:rPr>
                <a:t>x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          </a:t>
              </a:r>
              <a:r>
                <a:rPr lang="en-US" sz="1000" dirty="0" err="1">
                  <a:solidFill>
                    <a:srgbClr val="000000"/>
                  </a:solidFill>
                  <a:latin typeface="Calibri"/>
                </a:rPr>
                <a:t>x</a:t>
              </a:r>
              <a:endParaRPr lang="de-CH" sz="10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061661" y="1255300"/>
              <a:ext cx="158820" cy="161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x </a:t>
              </a:r>
              <a:r>
                <a:rPr lang="en-US" sz="1000" dirty="0" err="1">
                  <a:solidFill>
                    <a:srgbClr val="000000"/>
                  </a:solidFill>
                  <a:latin typeface="Calibri"/>
                </a:rPr>
                <a:t>x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de-CH" sz="10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7758483" y="2614881"/>
              <a:ext cx="184910" cy="1536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160405" y="2621865"/>
              <a:ext cx="184910" cy="1457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6854168" y="2746939"/>
              <a:ext cx="1351898" cy="14158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375814" y="2709577"/>
              <a:ext cx="527798" cy="1702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chemeClr val="bg1"/>
                  </a:solidFill>
                  <a:latin typeface="Calibri"/>
                </a:rPr>
                <a:t>ASICS</a:t>
              </a:r>
              <a:endParaRPr lang="de-CH" sz="1200" dirty="0" err="1">
                <a:solidFill>
                  <a:schemeClr val="bg1"/>
                </a:solidFill>
                <a:latin typeface="Calibri"/>
              </a:endParaRP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CE7340FB-F21B-CE2F-A8EE-E45AFDAB423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33803" y="4419719"/>
            <a:ext cx="3362040" cy="723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D0FDDA50-A838-7257-3AB3-2BECA16597E7}"/>
              </a:ext>
            </a:extLst>
          </p:cNvPr>
          <p:cNvGrpSpPr/>
          <p:nvPr/>
        </p:nvGrpSpPr>
        <p:grpSpPr>
          <a:xfrm>
            <a:off x="4968769" y="769036"/>
            <a:ext cx="4139735" cy="3320231"/>
            <a:chOff x="4980121" y="2310472"/>
            <a:chExt cx="3655259" cy="2925574"/>
          </a:xfrm>
        </p:grpSpPr>
        <p:sp>
          <p:nvSpPr>
            <p:cNvPr id="7" name="Oval 36">
              <a:extLst>
                <a:ext uri="{FF2B5EF4-FFF2-40B4-BE49-F238E27FC236}">
                  <a16:creationId xmlns:a16="http://schemas.microsoft.com/office/drawing/2014/main" id="{9A0BAF5A-1B16-08DF-DCD8-DE5B503321B3}"/>
                </a:ext>
              </a:extLst>
            </p:cNvPr>
            <p:cNvSpPr/>
            <p:nvPr/>
          </p:nvSpPr>
          <p:spPr bwMode="auto">
            <a:xfrm>
              <a:off x="5823163" y="2497832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" name="Oval 37">
              <a:extLst>
                <a:ext uri="{FF2B5EF4-FFF2-40B4-BE49-F238E27FC236}">
                  <a16:creationId xmlns:a16="http://schemas.microsoft.com/office/drawing/2014/main" id="{41BC283F-0EE3-E852-774C-9205F3ECC5CE}"/>
                </a:ext>
              </a:extLst>
            </p:cNvPr>
            <p:cNvSpPr/>
            <p:nvPr/>
          </p:nvSpPr>
          <p:spPr bwMode="auto">
            <a:xfrm>
              <a:off x="6402285" y="2491732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Oval 38">
              <a:extLst>
                <a:ext uri="{FF2B5EF4-FFF2-40B4-BE49-F238E27FC236}">
                  <a16:creationId xmlns:a16="http://schemas.microsoft.com/office/drawing/2014/main" id="{D595B976-3BC2-FCDA-13BB-3792E8396FF5}"/>
                </a:ext>
              </a:extLst>
            </p:cNvPr>
            <p:cNvSpPr/>
            <p:nvPr/>
          </p:nvSpPr>
          <p:spPr bwMode="auto">
            <a:xfrm>
              <a:off x="6981015" y="2491731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" name="Oval 39">
              <a:extLst>
                <a:ext uri="{FF2B5EF4-FFF2-40B4-BE49-F238E27FC236}">
                  <a16:creationId xmlns:a16="http://schemas.microsoft.com/office/drawing/2014/main" id="{E10037D7-715A-B12E-A1C6-DC809631916B}"/>
                </a:ext>
              </a:extLst>
            </p:cNvPr>
            <p:cNvSpPr/>
            <p:nvPr/>
          </p:nvSpPr>
          <p:spPr bwMode="auto">
            <a:xfrm>
              <a:off x="7544254" y="2504570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E663DEDD-7A73-3D39-F3FB-1B03135AADF9}"/>
                </a:ext>
              </a:extLst>
            </p:cNvPr>
            <p:cNvSpPr/>
            <p:nvPr/>
          </p:nvSpPr>
          <p:spPr bwMode="auto">
            <a:xfrm>
              <a:off x="5573607" y="2727284"/>
              <a:ext cx="2480795" cy="2021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FBF5C462-AB1D-8BFD-CBDE-940DC7DB5DF2}"/>
                </a:ext>
              </a:extLst>
            </p:cNvPr>
            <p:cNvSpPr txBox="1"/>
            <p:nvPr/>
          </p:nvSpPr>
          <p:spPr>
            <a:xfrm>
              <a:off x="7205097" y="2682307"/>
              <a:ext cx="724138" cy="139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chemeClr val="bg1"/>
                  </a:solidFill>
                  <a:latin typeface="Calibri"/>
                </a:rPr>
                <a:t>ASICS</a:t>
              </a:r>
              <a:endParaRPr lang="de-CH" sz="1800" dirty="0" err="1">
                <a:solidFill>
                  <a:schemeClr val="bg1"/>
                </a:solidFill>
                <a:latin typeface="Calibri"/>
              </a:endParaRPr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E22269E-CEE5-3B5A-A263-DDDF46B8A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980121" y="2492846"/>
              <a:ext cx="3655259" cy="274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AD01253B-511C-B1F2-BFBA-EB20A70D95D8}"/>
                </a:ext>
              </a:extLst>
            </p:cNvPr>
            <p:cNvSpPr/>
            <p:nvPr/>
          </p:nvSpPr>
          <p:spPr>
            <a:xfrm>
              <a:off x="5668351" y="2310472"/>
              <a:ext cx="2780189" cy="18927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DDDDDD"/>
            </a:solidFill>
            <a:ln w="18360">
              <a:solidFill>
                <a:srgbClr val="666666"/>
              </a:solidFill>
              <a:prstDash val="solid"/>
            </a:ln>
          </p:spPr>
          <p:txBody>
            <a:bodyPr vert="horz" wrap="square" lIns="74250" tIns="40500" rIns="74250" bIns="40500" anchor="ctr" anchorCtr="0" compatLnSpc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latin typeface="Liberation Sans" pitchFamily="18"/>
                  <a:ea typeface="WenQuanYi Zen Hei Sharp" pitchFamily="2"/>
                  <a:cs typeface="Lohit Devanagari" pitchFamily="2"/>
                </a:rPr>
                <a:t>QE </a:t>
              </a:r>
              <a:r>
                <a:rPr lang="en-US" sz="1200" i="1">
                  <a:latin typeface="Liberation Sans" pitchFamily="18"/>
                  <a:ea typeface="WenQuanYi Zen Hei Sharp" pitchFamily="2"/>
                  <a:cs typeface="Lohit Devanagari" pitchFamily="2"/>
                </a:rPr>
                <a:t>vs.</a:t>
              </a:r>
              <a:r>
                <a:rPr lang="en-US" sz="1200">
                  <a:latin typeface="Liberation Sans" pitchFamily="18"/>
                  <a:ea typeface="WenQuanYi Zen Hei Sharp" pitchFamily="2"/>
                  <a:cs typeface="Lohit Devanagari" pitchFamily="2"/>
                </a:rPr>
                <a:t> X-ray photon energy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E69378D5-6256-A9BB-A98D-CF3ED2952B11}"/>
                </a:ext>
              </a:extLst>
            </p:cNvPr>
            <p:cNvSpPr txBox="1"/>
            <p:nvPr/>
          </p:nvSpPr>
          <p:spPr>
            <a:xfrm>
              <a:off x="7395271" y="3768597"/>
              <a:ext cx="1138050" cy="24519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vert="horz" wrap="square" lIns="67500" tIns="33750" rIns="67500" bIns="33750" anchorCtr="0" compatLnSpc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latin typeface="Liberation Sans" pitchFamily="18"/>
                  <a:ea typeface="WenQuanYi Zen Hei Sharp" pitchFamily="2"/>
                  <a:cs typeface="Lohit Devanagari" pitchFamily="2"/>
                </a:rPr>
                <a:t>Measurement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F5D8A267-1830-A7FD-2331-CC8B1FDFEBA7}"/>
                </a:ext>
              </a:extLst>
            </p:cNvPr>
            <p:cNvSpPr txBox="1"/>
            <p:nvPr/>
          </p:nvSpPr>
          <p:spPr>
            <a:xfrm>
              <a:off x="7361791" y="4039407"/>
              <a:ext cx="1138050" cy="3778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67500" tIns="33750" rIns="67500" bIns="33750" anchorCtr="0" compatLnSpc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>
                  <a:latin typeface="Liberation Sans" pitchFamily="18"/>
                  <a:ea typeface="WenQuanYi Zen Hei Sharp" pitchFamily="2"/>
                  <a:cs typeface="Lohit Devanagari" pitchFamily="2"/>
                </a:rPr>
                <a:t>Maria Carulla &amp;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>
                  <a:latin typeface="Liberation Sans" pitchFamily="18"/>
                  <a:ea typeface="WenQuanYi Zen Hei Sharp" pitchFamily="2"/>
                  <a:cs typeface="Lohit Devanagari" pitchFamily="2"/>
                </a:rPr>
                <a:t>M. Centis Vignali</a:t>
              </a:r>
            </a:p>
          </p:txBody>
        </p:sp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E59BFABB-A893-20D2-31DC-6E41B64FBCA2}"/>
              </a:ext>
            </a:extLst>
          </p:cNvPr>
          <p:cNvSpPr txBox="1"/>
          <p:nvPr/>
        </p:nvSpPr>
        <p:spPr>
          <a:xfrm>
            <a:off x="4716016" y="4033396"/>
            <a:ext cx="4338882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en-GB" sz="1600" dirty="0">
                <a:solidFill>
                  <a:srgbClr val="010000"/>
                </a:solidFill>
              </a:rPr>
              <a:t>80 % QE for a planar pin diode @250eV </a:t>
            </a:r>
          </a:p>
        </p:txBody>
      </p:sp>
    </p:spTree>
    <p:extLst>
      <p:ext uri="{BB962C8B-B14F-4D97-AF65-F5344CB8AC3E}">
        <p14:creationId xmlns:p14="http://schemas.microsoft.com/office/powerpoint/2010/main" val="13042374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/>
          <p:cNvSpPr txBox="1">
            <a:spLocks/>
          </p:cNvSpPr>
          <p:nvPr/>
        </p:nvSpPr>
        <p:spPr>
          <a:xfrm>
            <a:off x="624732" y="2500743"/>
            <a:ext cx="4982866" cy="1765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10000"/>
                </a:solidFill>
              </a:rPr>
              <a:t>=&gt; </a:t>
            </a:r>
            <a:r>
              <a:rPr lang="en-GB" sz="2000" dirty="0" err="1">
                <a:solidFill>
                  <a:srgbClr val="010000"/>
                </a:solidFill>
              </a:rPr>
              <a:t>iLGAD</a:t>
            </a:r>
            <a:r>
              <a:rPr lang="en-GB" sz="2000" dirty="0">
                <a:solidFill>
                  <a:srgbClr val="010000"/>
                </a:solidFill>
              </a:rPr>
              <a:t> technology: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Entrance window on the </a:t>
            </a:r>
            <a:r>
              <a:rPr lang="en-GB" sz="2000" dirty="0" err="1">
                <a:solidFill>
                  <a:srgbClr val="010000"/>
                </a:solidFill>
              </a:rPr>
              <a:t>multip</a:t>
            </a:r>
            <a:r>
              <a:rPr lang="en-GB" sz="2000" dirty="0">
                <a:solidFill>
                  <a:srgbClr val="010000"/>
                </a:solidFill>
              </a:rPr>
              <a:t>. layer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Fill factor </a:t>
            </a:r>
            <a:r>
              <a:rPr lang="en-GB" sz="2000" dirty="0">
                <a:solidFill>
                  <a:srgbClr val="010000"/>
                </a:solidFill>
                <a:sym typeface="Wingdings" panose="05000000000000000000" pitchFamily="2" charset="2"/>
              </a:rPr>
              <a:t> </a:t>
            </a:r>
            <a:endParaRPr lang="en-GB" sz="2000" dirty="0">
              <a:solidFill>
                <a:srgbClr val="010000"/>
              </a:solidFill>
            </a:endParaRP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Gain dependence on the photon energy </a:t>
            </a:r>
            <a:r>
              <a:rPr lang="en-GB" sz="2000" dirty="0">
                <a:solidFill>
                  <a:srgbClr val="010000"/>
                </a:solidFill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  <a:sym typeface="Wingdings" panose="05000000000000000000" pitchFamily="2" charset="2"/>
              </a:rPr>
              <a:t>Leakage current  </a:t>
            </a:r>
            <a:endParaRPr lang="en-GB" sz="2000" dirty="0">
              <a:solidFill>
                <a:srgbClr val="010000"/>
              </a:solidFill>
            </a:endParaRPr>
          </a:p>
          <a:p>
            <a:pPr marL="177790" lvl="1" indent="0">
              <a:buNone/>
            </a:pPr>
            <a:endParaRPr lang="en-GB" sz="2000" dirty="0">
              <a:solidFill>
                <a:srgbClr val="01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F4EC8E-33E4-A83E-A33D-C77B122D203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15472" y="4401518"/>
            <a:ext cx="3362040" cy="7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33</a:t>
            </a:fld>
            <a:endParaRPr lang="de-DE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40CE013-0E52-2AF8-B2D0-5C31FDD90C9E}"/>
              </a:ext>
            </a:extLst>
          </p:cNvPr>
          <p:cNvGrpSpPr/>
          <p:nvPr/>
        </p:nvGrpSpPr>
        <p:grpSpPr>
          <a:xfrm>
            <a:off x="5883938" y="1237750"/>
            <a:ext cx="3152558" cy="2198096"/>
            <a:chOff x="5435661" y="515334"/>
            <a:chExt cx="3152558" cy="2198096"/>
          </a:xfrm>
        </p:grpSpPr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id="{56F6D982-59BB-30E9-8230-18632BA054CA}"/>
                </a:ext>
              </a:extLst>
            </p:cNvPr>
            <p:cNvSpPr/>
            <p:nvPr/>
          </p:nvSpPr>
          <p:spPr bwMode="auto">
            <a:xfrm>
              <a:off x="5965298" y="2214282"/>
              <a:ext cx="2232248" cy="1149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Rectangle 48">
              <a:extLst>
                <a:ext uri="{FF2B5EF4-FFF2-40B4-BE49-F238E27FC236}">
                  <a16:creationId xmlns:a16="http://schemas.microsoft.com/office/drawing/2014/main" id="{BF843DF5-7A30-6605-82E4-E77C1ACFA60C}"/>
                </a:ext>
              </a:extLst>
            </p:cNvPr>
            <p:cNvSpPr/>
            <p:nvPr/>
          </p:nvSpPr>
          <p:spPr bwMode="auto">
            <a:xfrm>
              <a:off x="7452808" y="2136785"/>
              <a:ext cx="390248" cy="1598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Rectangle 49">
              <a:extLst>
                <a:ext uri="{FF2B5EF4-FFF2-40B4-BE49-F238E27FC236}">
                  <a16:creationId xmlns:a16="http://schemas.microsoft.com/office/drawing/2014/main" id="{0C467E9D-539C-B6C5-FAD8-554044762F14}"/>
                </a:ext>
              </a:extLst>
            </p:cNvPr>
            <p:cNvSpPr/>
            <p:nvPr/>
          </p:nvSpPr>
          <p:spPr bwMode="auto">
            <a:xfrm>
              <a:off x="6900550" y="2125771"/>
              <a:ext cx="390248" cy="1598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Rectangle 50">
              <a:extLst>
                <a:ext uri="{FF2B5EF4-FFF2-40B4-BE49-F238E27FC236}">
                  <a16:creationId xmlns:a16="http://schemas.microsoft.com/office/drawing/2014/main" id="{FA922750-6CC0-0AB7-C841-11DF0DABC960}"/>
                </a:ext>
              </a:extLst>
            </p:cNvPr>
            <p:cNvSpPr/>
            <p:nvPr/>
          </p:nvSpPr>
          <p:spPr bwMode="auto">
            <a:xfrm>
              <a:off x="6317189" y="2128837"/>
              <a:ext cx="390248" cy="1598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64820991-BD70-EC56-D538-FBEDCCDD49F2}"/>
                </a:ext>
              </a:extLst>
            </p:cNvPr>
            <p:cNvSpPr/>
            <p:nvPr/>
          </p:nvSpPr>
          <p:spPr bwMode="auto">
            <a:xfrm>
              <a:off x="5743030" y="2133043"/>
              <a:ext cx="390248" cy="1598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Rectangle 52">
              <a:extLst>
                <a:ext uri="{FF2B5EF4-FFF2-40B4-BE49-F238E27FC236}">
                  <a16:creationId xmlns:a16="http://schemas.microsoft.com/office/drawing/2014/main" id="{D27CF7E5-FEB4-BB0F-4B89-F6732F0A8BB2}"/>
                </a:ext>
              </a:extLst>
            </p:cNvPr>
            <p:cNvSpPr/>
            <p:nvPr/>
          </p:nvSpPr>
          <p:spPr bwMode="auto">
            <a:xfrm>
              <a:off x="5435661" y="998281"/>
              <a:ext cx="2736304" cy="1139287"/>
            </a:xfrm>
            <a:prstGeom prst="rect">
              <a:avLst/>
            </a:prstGeom>
            <a:solidFill>
              <a:srgbClr val="FFE1E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" name="Rounded Rectangle 53">
              <a:extLst>
                <a:ext uri="{FF2B5EF4-FFF2-40B4-BE49-F238E27FC236}">
                  <a16:creationId xmlns:a16="http://schemas.microsoft.com/office/drawing/2014/main" id="{29C085DE-BF6E-8BD1-42C5-FB120ABD6BC1}"/>
                </a:ext>
              </a:extLst>
            </p:cNvPr>
            <p:cNvSpPr/>
            <p:nvPr/>
          </p:nvSpPr>
          <p:spPr bwMode="auto">
            <a:xfrm>
              <a:off x="5738139" y="2011020"/>
              <a:ext cx="407659" cy="1270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Rounded Rectangle 54">
              <a:extLst>
                <a:ext uri="{FF2B5EF4-FFF2-40B4-BE49-F238E27FC236}">
                  <a16:creationId xmlns:a16="http://schemas.microsoft.com/office/drawing/2014/main" id="{4082ABB8-7F91-72CF-6F95-CEF27B258E93}"/>
                </a:ext>
              </a:extLst>
            </p:cNvPr>
            <p:cNvSpPr/>
            <p:nvPr/>
          </p:nvSpPr>
          <p:spPr bwMode="auto">
            <a:xfrm>
              <a:off x="5491875" y="998282"/>
              <a:ext cx="2644085" cy="785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Rectangle 55">
              <a:extLst>
                <a:ext uri="{FF2B5EF4-FFF2-40B4-BE49-F238E27FC236}">
                  <a16:creationId xmlns:a16="http://schemas.microsoft.com/office/drawing/2014/main" id="{062879A0-1326-DC8D-3BA9-292BFE597934}"/>
                </a:ext>
              </a:extLst>
            </p:cNvPr>
            <p:cNvSpPr/>
            <p:nvPr/>
          </p:nvSpPr>
          <p:spPr bwMode="auto">
            <a:xfrm>
              <a:off x="5435661" y="964756"/>
              <a:ext cx="2736304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" name="Rectangle 56">
              <a:extLst>
                <a:ext uri="{FF2B5EF4-FFF2-40B4-BE49-F238E27FC236}">
                  <a16:creationId xmlns:a16="http://schemas.microsoft.com/office/drawing/2014/main" id="{6638AB1F-4447-74FA-150E-6108EFD8A701}"/>
                </a:ext>
              </a:extLst>
            </p:cNvPr>
            <p:cNvSpPr/>
            <p:nvPr/>
          </p:nvSpPr>
          <p:spPr bwMode="auto">
            <a:xfrm>
              <a:off x="5435661" y="919036"/>
              <a:ext cx="2736304" cy="4571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Rectangle 58">
              <a:extLst>
                <a:ext uri="{FF2B5EF4-FFF2-40B4-BE49-F238E27FC236}">
                  <a16:creationId xmlns:a16="http://schemas.microsoft.com/office/drawing/2014/main" id="{4A59005E-66A4-BA08-171D-DC07827DC058}"/>
                </a:ext>
              </a:extLst>
            </p:cNvPr>
            <p:cNvSpPr/>
            <p:nvPr/>
          </p:nvSpPr>
          <p:spPr bwMode="auto">
            <a:xfrm>
              <a:off x="5435661" y="2137568"/>
              <a:ext cx="409585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Rounded Rectangle 61">
              <a:extLst>
                <a:ext uri="{FF2B5EF4-FFF2-40B4-BE49-F238E27FC236}">
                  <a16:creationId xmlns:a16="http://schemas.microsoft.com/office/drawing/2014/main" id="{D620310F-D48D-F941-5EC6-CE0E1199DC37}"/>
                </a:ext>
              </a:extLst>
            </p:cNvPr>
            <p:cNvSpPr/>
            <p:nvPr/>
          </p:nvSpPr>
          <p:spPr bwMode="auto">
            <a:xfrm>
              <a:off x="6313027" y="2011850"/>
              <a:ext cx="407659" cy="1270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4" name="Rounded Rectangle 62">
              <a:extLst>
                <a:ext uri="{FF2B5EF4-FFF2-40B4-BE49-F238E27FC236}">
                  <a16:creationId xmlns:a16="http://schemas.microsoft.com/office/drawing/2014/main" id="{B7472959-5F14-2311-5E09-107D533F84D9}"/>
                </a:ext>
              </a:extLst>
            </p:cNvPr>
            <p:cNvSpPr/>
            <p:nvPr/>
          </p:nvSpPr>
          <p:spPr bwMode="auto">
            <a:xfrm>
              <a:off x="6891845" y="2013701"/>
              <a:ext cx="407659" cy="1270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Rounded Rectangle 63">
              <a:extLst>
                <a:ext uri="{FF2B5EF4-FFF2-40B4-BE49-F238E27FC236}">
                  <a16:creationId xmlns:a16="http://schemas.microsoft.com/office/drawing/2014/main" id="{4DB8F760-1D9A-B519-4F83-3408CAB39354}"/>
                </a:ext>
              </a:extLst>
            </p:cNvPr>
            <p:cNvSpPr/>
            <p:nvPr/>
          </p:nvSpPr>
          <p:spPr bwMode="auto">
            <a:xfrm>
              <a:off x="7447296" y="2010500"/>
              <a:ext cx="407659" cy="1270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56936508-7C5E-0F99-5C3C-37D36DFD8414}"/>
                </a:ext>
              </a:extLst>
            </p:cNvPr>
            <p:cNvSpPr/>
            <p:nvPr/>
          </p:nvSpPr>
          <p:spPr bwMode="auto">
            <a:xfrm>
              <a:off x="6024995" y="2137568"/>
              <a:ext cx="394587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Rectangle 65">
              <a:extLst>
                <a:ext uri="{FF2B5EF4-FFF2-40B4-BE49-F238E27FC236}">
                  <a16:creationId xmlns:a16="http://schemas.microsoft.com/office/drawing/2014/main" id="{10899F9B-4D4B-519E-F79A-D0F265394D69}"/>
                </a:ext>
              </a:extLst>
            </p:cNvPr>
            <p:cNvSpPr/>
            <p:nvPr/>
          </p:nvSpPr>
          <p:spPr bwMode="auto">
            <a:xfrm>
              <a:off x="6599332" y="2137569"/>
              <a:ext cx="397602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725591BC-811B-EF17-7AFD-3E453A0CE80E}"/>
                </a:ext>
              </a:extLst>
            </p:cNvPr>
            <p:cNvSpPr/>
            <p:nvPr/>
          </p:nvSpPr>
          <p:spPr bwMode="auto">
            <a:xfrm>
              <a:off x="7181771" y="2138089"/>
              <a:ext cx="358402" cy="90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9" name="Rectangle 67">
              <a:extLst>
                <a:ext uri="{FF2B5EF4-FFF2-40B4-BE49-F238E27FC236}">
                  <a16:creationId xmlns:a16="http://schemas.microsoft.com/office/drawing/2014/main" id="{CB53403C-73CB-D667-610B-995134DB44FD}"/>
                </a:ext>
              </a:extLst>
            </p:cNvPr>
            <p:cNvSpPr/>
            <p:nvPr/>
          </p:nvSpPr>
          <p:spPr bwMode="auto">
            <a:xfrm>
              <a:off x="7769180" y="2137569"/>
              <a:ext cx="402785" cy="9001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0" name="Rectangle 69">
              <a:extLst>
                <a:ext uri="{FF2B5EF4-FFF2-40B4-BE49-F238E27FC236}">
                  <a16:creationId xmlns:a16="http://schemas.microsoft.com/office/drawing/2014/main" id="{34061FEB-9074-1CE7-79C7-1013C546B5D8}"/>
                </a:ext>
              </a:extLst>
            </p:cNvPr>
            <p:cNvSpPr/>
            <p:nvPr/>
          </p:nvSpPr>
          <p:spPr bwMode="auto">
            <a:xfrm>
              <a:off x="5435661" y="852268"/>
              <a:ext cx="373755" cy="694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C480A209-F2B4-257C-2FDF-D8D66889D010}"/>
                </a:ext>
              </a:extLst>
            </p:cNvPr>
            <p:cNvSpPr/>
            <p:nvPr/>
          </p:nvSpPr>
          <p:spPr bwMode="auto">
            <a:xfrm>
              <a:off x="5573181" y="852268"/>
              <a:ext cx="236235" cy="1582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3" name="Rectangle 71">
              <a:extLst>
                <a:ext uri="{FF2B5EF4-FFF2-40B4-BE49-F238E27FC236}">
                  <a16:creationId xmlns:a16="http://schemas.microsoft.com/office/drawing/2014/main" id="{0D6A4FAD-2522-D1BA-71AD-CC8A5D8867E0}"/>
                </a:ext>
              </a:extLst>
            </p:cNvPr>
            <p:cNvSpPr/>
            <p:nvPr/>
          </p:nvSpPr>
          <p:spPr bwMode="auto">
            <a:xfrm>
              <a:off x="7857226" y="849958"/>
              <a:ext cx="315884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4" name="Rectangle 72">
              <a:extLst>
                <a:ext uri="{FF2B5EF4-FFF2-40B4-BE49-F238E27FC236}">
                  <a16:creationId xmlns:a16="http://schemas.microsoft.com/office/drawing/2014/main" id="{3629FC34-714F-BB64-A568-1C897E15F66B}"/>
                </a:ext>
              </a:extLst>
            </p:cNvPr>
            <p:cNvSpPr/>
            <p:nvPr/>
          </p:nvSpPr>
          <p:spPr bwMode="auto">
            <a:xfrm>
              <a:off x="7857226" y="849958"/>
              <a:ext cx="236235" cy="1605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5" name="Rounded Rectangle 73">
              <a:extLst>
                <a:ext uri="{FF2B5EF4-FFF2-40B4-BE49-F238E27FC236}">
                  <a16:creationId xmlns:a16="http://schemas.microsoft.com/office/drawing/2014/main" id="{E0171DE9-23EA-35C5-E00F-016E15C019D8}"/>
                </a:ext>
              </a:extLst>
            </p:cNvPr>
            <p:cNvSpPr/>
            <p:nvPr/>
          </p:nvSpPr>
          <p:spPr bwMode="auto">
            <a:xfrm>
              <a:off x="5491875" y="1010475"/>
              <a:ext cx="195813" cy="26770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6" name="Rounded Rectangle 74">
              <a:extLst>
                <a:ext uri="{FF2B5EF4-FFF2-40B4-BE49-F238E27FC236}">
                  <a16:creationId xmlns:a16="http://schemas.microsoft.com/office/drawing/2014/main" id="{EAF32543-54A6-52AA-DD7C-DD539454A047}"/>
                </a:ext>
              </a:extLst>
            </p:cNvPr>
            <p:cNvSpPr/>
            <p:nvPr/>
          </p:nvSpPr>
          <p:spPr bwMode="auto">
            <a:xfrm>
              <a:off x="7940147" y="1010475"/>
              <a:ext cx="195813" cy="26770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Rounded Rectangle 75">
              <a:extLst>
                <a:ext uri="{FF2B5EF4-FFF2-40B4-BE49-F238E27FC236}">
                  <a16:creationId xmlns:a16="http://schemas.microsoft.com/office/drawing/2014/main" id="{B081DA88-E56B-8E27-AE7E-E280AEFD48C7}"/>
                </a:ext>
              </a:extLst>
            </p:cNvPr>
            <p:cNvSpPr/>
            <p:nvPr/>
          </p:nvSpPr>
          <p:spPr bwMode="auto">
            <a:xfrm>
              <a:off x="5731352" y="1071800"/>
              <a:ext cx="2172789" cy="13989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7" name="TextBox 76">
              <a:extLst>
                <a:ext uri="{FF2B5EF4-FFF2-40B4-BE49-F238E27FC236}">
                  <a16:creationId xmlns:a16="http://schemas.microsoft.com/office/drawing/2014/main" id="{A3C1438C-F5F1-97C6-4EB3-1B8C08BCA686}"/>
                </a:ext>
              </a:extLst>
            </p:cNvPr>
            <p:cNvSpPr txBox="1"/>
            <p:nvPr/>
          </p:nvSpPr>
          <p:spPr>
            <a:xfrm>
              <a:off x="5875423" y="2125771"/>
              <a:ext cx="175340" cy="2086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Al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8" name="TextBox 77">
              <a:extLst>
                <a:ext uri="{FF2B5EF4-FFF2-40B4-BE49-F238E27FC236}">
                  <a16:creationId xmlns:a16="http://schemas.microsoft.com/office/drawing/2014/main" id="{4A9ADF2B-41A3-B351-3424-029270676142}"/>
                </a:ext>
              </a:extLst>
            </p:cNvPr>
            <p:cNvSpPr txBox="1"/>
            <p:nvPr/>
          </p:nvSpPr>
          <p:spPr>
            <a:xfrm>
              <a:off x="6363400" y="1943816"/>
              <a:ext cx="936104" cy="948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p+ 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8" name="TextBox 78">
              <a:extLst>
                <a:ext uri="{FF2B5EF4-FFF2-40B4-BE49-F238E27FC236}">
                  <a16:creationId xmlns:a16="http://schemas.microsoft.com/office/drawing/2014/main" id="{48DCFB10-7510-3EF0-BA1E-AC8CB1A24D17}"/>
                </a:ext>
              </a:extLst>
            </p:cNvPr>
            <p:cNvSpPr txBox="1"/>
            <p:nvPr/>
          </p:nvSpPr>
          <p:spPr>
            <a:xfrm>
              <a:off x="7740939" y="1477760"/>
              <a:ext cx="144016" cy="1749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p- 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0" name="TextBox 79">
              <a:extLst>
                <a:ext uri="{FF2B5EF4-FFF2-40B4-BE49-F238E27FC236}">
                  <a16:creationId xmlns:a16="http://schemas.microsoft.com/office/drawing/2014/main" id="{01A28FD3-6135-9433-9410-97F9A63D57CA}"/>
                </a:ext>
              </a:extLst>
            </p:cNvPr>
            <p:cNvSpPr txBox="1"/>
            <p:nvPr/>
          </p:nvSpPr>
          <p:spPr>
            <a:xfrm>
              <a:off x="7652115" y="931371"/>
              <a:ext cx="936104" cy="948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n+ 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1" name="TextBox 80">
              <a:extLst>
                <a:ext uri="{FF2B5EF4-FFF2-40B4-BE49-F238E27FC236}">
                  <a16:creationId xmlns:a16="http://schemas.microsoft.com/office/drawing/2014/main" id="{7FDD298F-9FCA-98A7-13CE-494279CF63CF}"/>
                </a:ext>
              </a:extLst>
            </p:cNvPr>
            <p:cNvSpPr txBox="1"/>
            <p:nvPr/>
          </p:nvSpPr>
          <p:spPr>
            <a:xfrm>
              <a:off x="6240302" y="1010819"/>
              <a:ext cx="1391601" cy="2008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multiplication layer</a:t>
              </a:r>
              <a:endParaRPr lang="de-CH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9" name="Oval 36">
              <a:extLst>
                <a:ext uri="{FF2B5EF4-FFF2-40B4-BE49-F238E27FC236}">
                  <a16:creationId xmlns:a16="http://schemas.microsoft.com/office/drawing/2014/main" id="{F8470596-03C8-5461-26C3-C165A359D6F3}"/>
                </a:ext>
              </a:extLst>
            </p:cNvPr>
            <p:cNvSpPr/>
            <p:nvPr/>
          </p:nvSpPr>
          <p:spPr bwMode="auto">
            <a:xfrm>
              <a:off x="5823163" y="2281808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2" name="Oval 37">
              <a:extLst>
                <a:ext uri="{FF2B5EF4-FFF2-40B4-BE49-F238E27FC236}">
                  <a16:creationId xmlns:a16="http://schemas.microsoft.com/office/drawing/2014/main" id="{8A65741A-E0DD-CC31-AC56-E13DF005BC1A}"/>
                </a:ext>
              </a:extLst>
            </p:cNvPr>
            <p:cNvSpPr/>
            <p:nvPr/>
          </p:nvSpPr>
          <p:spPr bwMode="auto">
            <a:xfrm>
              <a:off x="6402285" y="2275708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3" name="Oval 38">
              <a:extLst>
                <a:ext uri="{FF2B5EF4-FFF2-40B4-BE49-F238E27FC236}">
                  <a16:creationId xmlns:a16="http://schemas.microsoft.com/office/drawing/2014/main" id="{97936DEB-52C1-52A9-79C9-6BD29F64552A}"/>
                </a:ext>
              </a:extLst>
            </p:cNvPr>
            <p:cNvSpPr/>
            <p:nvPr/>
          </p:nvSpPr>
          <p:spPr bwMode="auto">
            <a:xfrm>
              <a:off x="6981015" y="2275707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4" name="Oval 39">
              <a:extLst>
                <a:ext uri="{FF2B5EF4-FFF2-40B4-BE49-F238E27FC236}">
                  <a16:creationId xmlns:a16="http://schemas.microsoft.com/office/drawing/2014/main" id="{1350788F-39F9-4CE2-32A2-84C88B2A863B}"/>
                </a:ext>
              </a:extLst>
            </p:cNvPr>
            <p:cNvSpPr/>
            <p:nvPr/>
          </p:nvSpPr>
          <p:spPr bwMode="auto">
            <a:xfrm>
              <a:off x="7544254" y="2288546"/>
              <a:ext cx="261342" cy="2379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5" name="Rectangle 40">
              <a:extLst>
                <a:ext uri="{FF2B5EF4-FFF2-40B4-BE49-F238E27FC236}">
                  <a16:creationId xmlns:a16="http://schemas.microsoft.com/office/drawing/2014/main" id="{23B1F3DB-19D0-4408-72E8-9CD08342AC35}"/>
                </a:ext>
              </a:extLst>
            </p:cNvPr>
            <p:cNvSpPr/>
            <p:nvPr/>
          </p:nvSpPr>
          <p:spPr bwMode="auto">
            <a:xfrm>
              <a:off x="5573607" y="2511260"/>
              <a:ext cx="2480795" cy="2021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6" name="TextBox 41">
              <a:extLst>
                <a:ext uri="{FF2B5EF4-FFF2-40B4-BE49-F238E27FC236}">
                  <a16:creationId xmlns:a16="http://schemas.microsoft.com/office/drawing/2014/main" id="{831D38E4-2E8F-06EB-09A0-C3A0B73FEAFC}"/>
                </a:ext>
              </a:extLst>
            </p:cNvPr>
            <p:cNvSpPr txBox="1"/>
            <p:nvPr/>
          </p:nvSpPr>
          <p:spPr>
            <a:xfrm>
              <a:off x="7205097" y="2466283"/>
              <a:ext cx="724138" cy="139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chemeClr val="bg1"/>
                  </a:solidFill>
                  <a:latin typeface="Calibri"/>
                </a:rPr>
                <a:t>ASICS</a:t>
              </a:r>
              <a:endParaRPr lang="de-CH" sz="1800" dirty="0" err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Down Arrow 42">
              <a:extLst>
                <a:ext uri="{FF2B5EF4-FFF2-40B4-BE49-F238E27FC236}">
                  <a16:creationId xmlns:a16="http://schemas.microsoft.com/office/drawing/2014/main" id="{F45C9785-7406-E9ED-EC80-095520C53516}"/>
                </a:ext>
              </a:extLst>
            </p:cNvPr>
            <p:cNvSpPr/>
            <p:nvPr/>
          </p:nvSpPr>
          <p:spPr bwMode="auto">
            <a:xfrm>
              <a:off x="6622204" y="515334"/>
              <a:ext cx="210584" cy="434728"/>
            </a:xfrm>
            <a:prstGeom prst="downArrow">
              <a:avLst/>
            </a:prstGeom>
            <a:solidFill>
              <a:srgbClr val="C50006">
                <a:alpha val="3411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7DD269D5-B543-155D-F425-F473A6E8AF44}"/>
                </a:ext>
              </a:extLst>
            </p:cNvPr>
            <p:cNvSpPr txBox="1"/>
            <p:nvPr/>
          </p:nvSpPr>
          <p:spPr>
            <a:xfrm>
              <a:off x="6813917" y="546368"/>
              <a:ext cx="673184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chemeClr val="accent3"/>
                  </a:solidFill>
                  <a:latin typeface="Calibri"/>
                </a:rPr>
                <a:t>X-ray</a:t>
              </a:r>
              <a:endParaRPr lang="de-CH" sz="1800" dirty="0" err="1">
                <a:solidFill>
                  <a:schemeClr val="accent3"/>
                </a:solidFill>
                <a:latin typeface="Calibri"/>
              </a:endParaRPr>
            </a:p>
          </p:txBody>
        </p:sp>
      </p:grpSp>
      <p:sp>
        <p:nvSpPr>
          <p:cNvPr id="90" name="Titel 2">
            <a:extLst>
              <a:ext uri="{FF2B5EF4-FFF2-40B4-BE49-F238E27FC236}">
                <a16:creationId xmlns:a16="http://schemas.microsoft.com/office/drawing/2014/main" id="{03ADAFFD-89E4-BAEF-9F8B-8EC043C1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Challenges of soft x-ray single photon detection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F5780A49-EC5C-230C-73A9-D084EC252C9D}"/>
              </a:ext>
            </a:extLst>
          </p:cNvPr>
          <p:cNvSpPr txBox="1"/>
          <p:nvPr/>
        </p:nvSpPr>
        <p:spPr>
          <a:xfrm>
            <a:off x="627910" y="656507"/>
            <a:ext cx="47596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10000"/>
                </a:solidFill>
                <a:latin typeface="+mn-lt"/>
              </a:rPr>
              <a:t>Improving the SNR:</a:t>
            </a:r>
          </a:p>
          <a:p>
            <a:pPr lvl="1"/>
            <a:r>
              <a:rPr lang="en-GB" sz="2000" dirty="0">
                <a:solidFill>
                  <a:srgbClr val="010000"/>
                </a:solidFill>
                <a:latin typeface="+mn-lt"/>
              </a:rPr>
              <a:t>Increase the signal with Low Gain Avalanche Diodes (LGADs) with a multiplication factor 5-20</a:t>
            </a:r>
            <a:br>
              <a:rPr lang="en-GB" sz="2000" dirty="0">
                <a:solidFill>
                  <a:srgbClr val="010000"/>
                </a:solidFill>
                <a:latin typeface="+mn-lt"/>
              </a:rPr>
            </a:br>
            <a:r>
              <a:rPr lang="en-GB" sz="2000" dirty="0">
                <a:solidFill>
                  <a:srgbClr val="010000"/>
                </a:solidFill>
                <a:latin typeface="+mn-lt"/>
              </a:rPr>
              <a:t>-&gt;Timing irrelevant for PS</a:t>
            </a:r>
          </a:p>
          <a:p>
            <a:pPr lvl="1"/>
            <a:endParaRPr lang="en-GB" sz="2000" dirty="0">
              <a:solidFill>
                <a:srgbClr val="01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4721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LGADs</a:t>
            </a:r>
            <a:r>
              <a:rPr lang="it-IT" dirty="0"/>
              <a:t> + </a:t>
            </a:r>
            <a:r>
              <a:rPr lang="it-IT" dirty="0" err="1"/>
              <a:t>Eiger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6" y="1835922"/>
            <a:ext cx="3789416" cy="28420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46" y="1835922"/>
            <a:ext cx="3789416" cy="284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1"/>
              <p:cNvSpPr txBox="1">
                <a:spLocks/>
              </p:cNvSpPr>
              <p:nvPr/>
            </p:nvSpPr>
            <p:spPr>
              <a:xfrm>
                <a:off x="919846" y="897564"/>
                <a:ext cx="7756610" cy="1110939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buClr>
                    <a:srgbClr val="686868"/>
                  </a:buClr>
                </a:pPr>
                <a:r>
                  <a:rPr lang="en-US" sz="1350" dirty="0"/>
                  <a:t>Threshold scans: 450 eV – 900 eV</a:t>
                </a:r>
              </a:p>
              <a:p>
                <a:pPr algn="just">
                  <a:buClr>
                    <a:srgbClr val="686868"/>
                  </a:buClr>
                </a:pPr>
                <a:r>
                  <a:rPr lang="en-US" sz="1350" i="1" dirty="0"/>
                  <a:t>S-curves </a:t>
                </a:r>
                <a:r>
                  <a:rPr lang="en-US" sz="1350" dirty="0"/>
                  <a:t>recognizable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sz="1350" dirty="0"/>
                  <a:t> 600 eV</a:t>
                </a:r>
              </a:p>
              <a:p>
                <a:pPr algn="just">
                  <a:buClr>
                    <a:srgbClr val="686868"/>
                  </a:buClr>
                </a:pPr>
                <a:r>
                  <a:rPr lang="en-US" sz="1350" dirty="0"/>
                  <a:t>Effective noise: 20 – 29 e</a:t>
                </a:r>
                <a:r>
                  <a:rPr lang="en-US" sz="1350" baseline="30000" dirty="0"/>
                  <a:t>-</a:t>
                </a:r>
                <a:r>
                  <a:rPr lang="en-US" sz="1350" dirty="0"/>
                  <a:t> </a:t>
                </a:r>
                <a:r>
                  <a:rPr lang="en-US" sz="1350" dirty="0" err="1"/>
                  <a:t>r.m.s</a:t>
                </a:r>
                <a:r>
                  <a:rPr lang="en-US" sz="1350" dirty="0"/>
                  <a:t>. (ideal effective noise = noise/gain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350" dirty="0"/>
                  <a:t>100 e</a:t>
                </a:r>
                <a:r>
                  <a:rPr lang="en-US" sz="1350" baseline="30000" dirty="0"/>
                  <a:t>-</a:t>
                </a:r>
                <a:r>
                  <a:rPr lang="en-US" sz="1350" dirty="0"/>
                  <a:t>/4)</a:t>
                </a:r>
              </a:p>
            </p:txBody>
          </p:sp>
        </mc:Choice>
        <mc:Fallback xmlns="">
          <p:sp>
            <p:nvSpPr>
              <p:cNvPr id="8" name="Textplatzhalt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6" y="897564"/>
                <a:ext cx="7756610" cy="1110939"/>
              </a:xfrm>
              <a:prstGeom prst="rect">
                <a:avLst/>
              </a:prstGeom>
              <a:blipFill>
                <a:blip r:embed="rId4"/>
                <a:stretch>
                  <a:fillRect l="-236" t="-3297"/>
                </a:stretch>
              </a:blipFill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8206312" y="4977994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592019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37D977-B524-9324-D740-E8550C436247}"/>
              </a:ext>
            </a:extLst>
          </p:cNvPr>
          <p:cNvSpPr txBox="1"/>
          <p:nvPr/>
        </p:nvSpPr>
        <p:spPr>
          <a:xfrm>
            <a:off x="8197441" y="4967999"/>
            <a:ext cx="574290" cy="147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Page </a:t>
            </a:r>
            <a:fld id="{D147CC7C-F9BC-45A7-BDE0-7B39C88B858D}" type="slidenum"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de-DE" sz="825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26ED8AD-BC44-7C8E-C48A-2489B6C3A7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2971" y="205740"/>
            <a:ext cx="6926580" cy="381240"/>
          </a:xfrm>
        </p:spPr>
        <p:txBody>
          <a:bodyPr anchorCtr="1"/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iLGAD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 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with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 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MöENCH</a:t>
            </a:r>
            <a:endParaRPr lang="de-DE" sz="2400" dirty="0">
              <a:solidFill>
                <a:srgbClr val="686868"/>
              </a:solidFill>
              <a:latin typeface="Georgia" pitchFamily="18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AEAF670-7364-0BD1-23CC-0FC795D714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94076" y="3274680"/>
            <a:ext cx="20025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918FB7-F377-10F1-6522-8A2A05F8FAAF}"/>
              </a:ext>
            </a:extLst>
          </p:cNvPr>
          <p:cNvSpPr txBox="1"/>
          <p:nvPr/>
        </p:nvSpPr>
        <p:spPr>
          <a:xfrm>
            <a:off x="178925" y="2179902"/>
            <a:ext cx="2289445" cy="14839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down to </a:t>
            </a:r>
            <a:r>
              <a:rPr lang="en-US" dirty="0">
                <a:solidFill>
                  <a:srgbClr val="FF000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3.7 e</a:t>
            </a:r>
            <a:r>
              <a:rPr lang="en-US" baseline="30000" dirty="0">
                <a:solidFill>
                  <a:srgbClr val="FF000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-</a:t>
            </a: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 at </a:t>
            </a:r>
            <a:r>
              <a:rPr lang="en-US" u="sng" dirty="0">
                <a:latin typeface="Liberation Sans" pitchFamily="18"/>
                <a:ea typeface="WenQuanYi Zen Hei Sharp" pitchFamily="2"/>
                <a:cs typeface="Lohit Devanagari" pitchFamily="2"/>
              </a:rPr>
              <a:t>-22 </a:t>
            </a:r>
            <a:r>
              <a:rPr lang="en-US" u="sng" baseline="30000" dirty="0" err="1">
                <a:latin typeface="Liberation Sans" pitchFamily="18"/>
                <a:ea typeface="WenQuanYi Zen Hei Sharp" pitchFamily="2"/>
                <a:cs typeface="Lohit Devanagari" pitchFamily="2"/>
              </a:rPr>
              <a:t>o</a:t>
            </a:r>
            <a:r>
              <a:rPr lang="en-US" u="sng" dirty="0" err="1">
                <a:latin typeface="Liberation Sans" pitchFamily="18"/>
                <a:ea typeface="WenQuanYi Zen Hei Sharp" pitchFamily="2"/>
                <a:cs typeface="Lohit Devanagari" pitchFamily="2"/>
              </a:rPr>
              <a:t>C</a:t>
            </a:r>
            <a:endParaRPr lang="en-US" u="sng" dirty="0">
              <a:latin typeface="Liberation Sans" pitchFamily="18"/>
              <a:ea typeface="WenQuanYi Zen Hei Sharp" pitchFamily="2"/>
              <a:cs typeface="Lohit Devanagari" pitchFamily="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with </a:t>
            </a:r>
            <a:r>
              <a:rPr lang="en-US" u="sng" dirty="0">
                <a:latin typeface="Liberation Sans" pitchFamily="18"/>
                <a:ea typeface="WenQuanYi Zen Hei Sharp" pitchFamily="2"/>
                <a:cs typeface="Lohit Devanagari" pitchFamily="2"/>
              </a:rPr>
              <a:t>1 </a:t>
            </a:r>
            <a:r>
              <a:rPr lang="en-US" u="sng" dirty="0">
                <a:latin typeface="Liberation Sans" pitchFamily="34"/>
                <a:ea typeface="Liberation Sans" pitchFamily="34"/>
                <a:cs typeface="Liberation Sans" pitchFamily="34"/>
              </a:rPr>
              <a:t>µ</a:t>
            </a:r>
            <a:r>
              <a:rPr lang="en-US" u="sng" dirty="0">
                <a:latin typeface="Liberation Sans" pitchFamily="18"/>
                <a:ea typeface="WenQuanYi Zen Hei Sharp" pitchFamily="2"/>
                <a:cs typeface="Lohit Devanagari" pitchFamily="2"/>
              </a:rPr>
              <a:t>s</a:t>
            </a: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 exposure: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SNR &gt; 5 for soft X-rays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above 67 eV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(134 eV with 2x2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iberation Sans" pitchFamily="18"/>
                <a:ea typeface="WenQuanYi Zen Hei Sharp" pitchFamily="2"/>
                <a:cs typeface="Lohit Devanagari" pitchFamily="2"/>
              </a:rPr>
              <a:t>clustering).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80F1FEDD-1B21-521A-06AC-FF9540894B4F}"/>
              </a:ext>
            </a:extLst>
          </p:cNvPr>
          <p:cNvSpPr/>
          <p:nvPr/>
        </p:nvSpPr>
        <p:spPr>
          <a:xfrm>
            <a:off x="6876256" y="3248220"/>
            <a:ext cx="2047410" cy="4036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>
            <a:solidFill>
              <a:srgbClr val="000000"/>
            </a:solidFill>
            <a:prstDash val="solid"/>
          </a:ln>
        </p:spPr>
        <p:txBody>
          <a:bodyPr vert="horz" wrap="square" lIns="74520" tIns="40770" rIns="74520" bIns="40770" anchor="ctr" anchorCtr="0" compatLnSpc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42A09F8-E698-26D2-BE43-726F50F822A0}"/>
              </a:ext>
            </a:extLst>
          </p:cNvPr>
          <p:cNvGrpSpPr/>
          <p:nvPr/>
        </p:nvGrpSpPr>
        <p:grpSpPr>
          <a:xfrm>
            <a:off x="2555776" y="1923677"/>
            <a:ext cx="4093215" cy="3244695"/>
            <a:chOff x="2555776" y="1492389"/>
            <a:chExt cx="4618635" cy="367598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E436209-6847-33C1-4BD6-74A089552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555776" y="1695065"/>
              <a:ext cx="4618635" cy="3473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Figura a mano libera: forma 1">
              <a:extLst>
                <a:ext uri="{FF2B5EF4-FFF2-40B4-BE49-F238E27FC236}">
                  <a16:creationId xmlns:a16="http://schemas.microsoft.com/office/drawing/2014/main" id="{853AD56C-BD54-EFDB-E315-AF64D634CA4F}"/>
                </a:ext>
              </a:extLst>
            </p:cNvPr>
            <p:cNvSpPr/>
            <p:nvPr/>
          </p:nvSpPr>
          <p:spPr>
            <a:xfrm>
              <a:off x="3345874" y="1492389"/>
              <a:ext cx="3320730" cy="18927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DDDDDD"/>
            </a:solidFill>
            <a:ln w="18360">
              <a:solidFill>
                <a:srgbClr val="666666"/>
              </a:solidFill>
              <a:prstDash val="solid"/>
            </a:ln>
          </p:spPr>
          <p:txBody>
            <a:bodyPr vert="horz" wrap="square" lIns="74250" tIns="40500" rIns="74250" bIns="40500" anchor="ctr" anchorCtr="0" compatLnSpc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latin typeface="Liberation Sans" pitchFamily="18"/>
                  <a:ea typeface="WenQuanYi Zen Hei Sharp" pitchFamily="2"/>
                  <a:cs typeface="Lohit Devanagari" pitchFamily="2"/>
                </a:rPr>
                <a:t>“Effective” noise </a:t>
              </a:r>
              <a:r>
                <a:rPr lang="en-US" sz="1200" i="1">
                  <a:latin typeface="Liberation Sans" pitchFamily="18"/>
                  <a:ea typeface="WenQuanYi Zen Hei Sharp" pitchFamily="2"/>
                  <a:cs typeface="Lohit Devanagari" pitchFamily="2"/>
                </a:rPr>
                <a:t>vs.</a:t>
              </a:r>
              <a:r>
                <a:rPr lang="en-US" sz="1200">
                  <a:latin typeface="Liberation Sans" pitchFamily="18"/>
                  <a:ea typeface="WenQuanYi Zen Hei Sharp" pitchFamily="2"/>
                  <a:cs typeface="Lohit Devanagari" pitchFamily="2"/>
                </a:rPr>
                <a:t> T &amp; exposure time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5C75560-68C6-EA09-F6A2-2EFEB69ABED8}"/>
                </a:ext>
              </a:extLst>
            </p:cNvPr>
            <p:cNvSpPr txBox="1"/>
            <p:nvPr/>
          </p:nvSpPr>
          <p:spPr>
            <a:xfrm>
              <a:off x="4015980" y="1890832"/>
              <a:ext cx="556020" cy="2526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vert="horz" wrap="square" lIns="67500" tIns="33750" rIns="67500" bIns="33750" anchorCtr="0" compatLnSpc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latin typeface="Liberation Sans" pitchFamily="18"/>
                  <a:ea typeface="WenQuanYi Zen Hei Sharp" pitchFamily="2"/>
                  <a:cs typeface="Lohit Devanagari" pitchFamily="2"/>
                </a:rPr>
                <a:t>300 V</a:t>
              </a:r>
            </a:p>
          </p:txBody>
        </p:sp>
        <p:sp>
          <p:nvSpPr>
            <p:cNvPr id="20" name="Connettore diritto 19">
              <a:extLst>
                <a:ext uri="{FF2B5EF4-FFF2-40B4-BE49-F238E27FC236}">
                  <a16:creationId xmlns:a16="http://schemas.microsoft.com/office/drawing/2014/main" id="{D3A62F27-55E8-44D7-1CD0-9F4A149894E9}"/>
                </a:ext>
              </a:extLst>
            </p:cNvPr>
            <p:cNvSpPr/>
            <p:nvPr/>
          </p:nvSpPr>
          <p:spPr>
            <a:xfrm>
              <a:off x="6815311" y="2811780"/>
              <a:ext cx="0" cy="1577340"/>
            </a:xfrm>
            <a:prstGeom prst="line">
              <a:avLst/>
            </a:prstGeom>
            <a:noFill/>
            <a:ln w="19080">
              <a:solidFill>
                <a:srgbClr val="FF3333"/>
              </a:solidFill>
              <a:custDash>
                <a:ds d="197000" sp="197000"/>
              </a:custDash>
              <a:tailEnd type="arrow"/>
            </a:ln>
          </p:spPr>
          <p:txBody>
            <a:bodyPr vert="horz" wrap="square" lIns="74520" tIns="40770" rIns="74520" bIns="40770" anchor="ctr" anchorCtr="0" compatLnSpc="0"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latin typeface="Liberation Sans" pitchFamily="18"/>
                <a:ea typeface="WenQuanYi Zen Hei Sharp" pitchFamily="2"/>
                <a:cs typeface="Lohit Devanagari" pitchFamily="2"/>
              </a:endParaRPr>
            </a:p>
          </p:txBody>
        </p:sp>
        <p:sp>
          <p:nvSpPr>
            <p:cNvPr id="21" name="Connettore diritto 20">
              <a:extLst>
                <a:ext uri="{FF2B5EF4-FFF2-40B4-BE49-F238E27FC236}">
                  <a16:creationId xmlns:a16="http://schemas.microsoft.com/office/drawing/2014/main" id="{50C64F08-8F63-AF15-A790-19830EEDE69D}"/>
                </a:ext>
              </a:extLst>
            </p:cNvPr>
            <p:cNvSpPr/>
            <p:nvPr/>
          </p:nvSpPr>
          <p:spPr>
            <a:xfrm flipH="1">
              <a:off x="4385850" y="4567860"/>
              <a:ext cx="2263141" cy="0"/>
            </a:xfrm>
            <a:prstGeom prst="line">
              <a:avLst/>
            </a:prstGeom>
            <a:noFill/>
            <a:ln w="19080">
              <a:solidFill>
                <a:srgbClr val="0000FF"/>
              </a:solidFill>
              <a:custDash>
                <a:ds d="197000" sp="197000"/>
              </a:custDash>
              <a:tailEnd type="arrow"/>
            </a:ln>
          </p:spPr>
          <p:txBody>
            <a:bodyPr vert="horz" wrap="square" lIns="74520" tIns="40770" rIns="74520" bIns="40770" anchor="ctr" anchorCtr="0" compatLnSpc="0"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latin typeface="Liberation Sans" pitchFamily="18"/>
                <a:ea typeface="WenQuanYi Zen Hei Sharp" pitchFamily="2"/>
                <a:cs typeface="Lohit Devanagari" pitchFamily="2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4A16BD4-6AD3-D596-8C10-AE769B49CC77}"/>
                </a:ext>
              </a:extLst>
            </p:cNvPr>
            <p:cNvSpPr txBox="1"/>
            <p:nvPr/>
          </p:nvSpPr>
          <p:spPr>
            <a:xfrm>
              <a:off x="6663571" y="4472281"/>
              <a:ext cx="228150" cy="2451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67500" tIns="33750" rIns="67500" bIns="33750" anchorCtr="0" compatLnSpc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>
                  <a:solidFill>
                    <a:srgbClr val="0000FF"/>
                  </a:solidFill>
                  <a:latin typeface="Liberation Sans" pitchFamily="18"/>
                  <a:ea typeface="WenQuanYi Zen Hei Sharp" pitchFamily="2"/>
                  <a:cs typeface="Lohit Devanagari" pitchFamily="2"/>
                </a:rPr>
                <a:t>T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9BFAFE9-C67F-0592-1686-502F9A091DB1}"/>
                </a:ext>
              </a:extLst>
            </p:cNvPr>
            <p:cNvSpPr txBox="1"/>
            <p:nvPr/>
          </p:nvSpPr>
          <p:spPr>
            <a:xfrm rot="5400000">
              <a:off x="6238861" y="3568032"/>
              <a:ext cx="1396980" cy="2451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67500" tIns="33750" rIns="67500" bIns="33750" anchorCtr="0" compatLnSpc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FF3333"/>
                  </a:solidFill>
                  <a:latin typeface="Liberation Sans" pitchFamily="18"/>
                  <a:ea typeface="WenQuanYi Zen Hei Sharp" pitchFamily="2"/>
                  <a:cs typeface="Lohit Devanagari" pitchFamily="2"/>
                </a:rPr>
                <a:t>exposure time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147F4E-AB59-3C4F-EF1F-4BB4DB531C89}"/>
                </a:ext>
              </a:extLst>
            </p:cNvPr>
            <p:cNvSpPr txBox="1"/>
            <p:nvPr/>
          </p:nvSpPr>
          <p:spPr>
            <a:xfrm>
              <a:off x="4572000" y="1877426"/>
              <a:ext cx="1558829" cy="2173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67500" tIns="33750" rIns="67500" bIns="33750" anchorCtr="0" compatLnSpc="0"/>
            <a:lstStyle/>
            <a:p>
              <a:pPr>
                <a:spcBef>
                  <a:spcPts val="0"/>
                </a:spcBef>
                <a:spcAft>
                  <a:spcPts val="217"/>
                </a:spcAft>
              </a:pPr>
              <a:r>
                <a:rPr lang="en-US" sz="1050" i="1" dirty="0">
                  <a:latin typeface="Liberation Sans" pitchFamily="18"/>
                  <a:ea typeface="WenQuanYi Zen Hei Sharp" pitchFamily="2"/>
                  <a:cs typeface="Lohit Devanagari" pitchFamily="2"/>
                </a:rPr>
                <a:t>A. Bergamaschi</a:t>
              </a:r>
            </a:p>
          </p:txBody>
        </p:sp>
      </p:grp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114717BE-D1F4-C7CA-7C87-DEB09B898D1E}"/>
              </a:ext>
            </a:extLst>
          </p:cNvPr>
          <p:cNvSpPr txBox="1"/>
          <p:nvPr/>
        </p:nvSpPr>
        <p:spPr>
          <a:xfrm>
            <a:off x="971600" y="852931"/>
            <a:ext cx="7927200" cy="10551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000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iLGAD</a:t>
            </a: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pixel sensors of 25 um pitch with </a:t>
            </a:r>
            <a:r>
              <a:rPr lang="en-US" sz="2000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Moench</a:t>
            </a: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readout chip: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nominal noise of 35 e</a:t>
            </a:r>
            <a:r>
              <a:rPr lang="en-US" sz="2000" baseline="30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with standard sensor at RT (SNR=5 @ 700 eV)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Various temperatures, RT down to -22 </a:t>
            </a:r>
            <a:r>
              <a:rPr lang="en-US" sz="2000" baseline="30000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o</a:t>
            </a:r>
            <a:r>
              <a:rPr lang="en-US" sz="2000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C</a:t>
            </a: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to reduce the “effective” noise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marL="0" lvl="1" hangingPunct="1">
              <a:spcBef>
                <a:spcPts val="217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50670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7E10B-E14A-45E8-99D6-D23FC498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277" y="699542"/>
            <a:ext cx="4177072" cy="4416096"/>
          </a:xfrm>
        </p:spPr>
        <p:txBody>
          <a:bodyPr/>
          <a:lstStyle/>
          <a:p>
            <a:r>
              <a:rPr lang="en-GB" sz="2000" dirty="0"/>
              <a:t>75x75 µm</a:t>
            </a:r>
            <a:r>
              <a:rPr lang="en-GB" sz="2000" baseline="30000" dirty="0"/>
              <a:t>2</a:t>
            </a:r>
            <a:r>
              <a:rPr lang="en-GB" sz="2000" dirty="0"/>
              <a:t> pixel size</a:t>
            </a:r>
          </a:p>
          <a:p>
            <a:r>
              <a:rPr lang="en-GB" sz="2000" dirty="0"/>
              <a:t>ASIC: ~2x2 cm</a:t>
            </a:r>
            <a:r>
              <a:rPr lang="en-GB" sz="2000" baseline="30000" dirty="0"/>
              <a:t>2 </a:t>
            </a:r>
            <a:r>
              <a:rPr lang="en-GB" sz="2000" dirty="0"/>
              <a:t>Module: ~4x8 cm</a:t>
            </a:r>
            <a:r>
              <a:rPr lang="en-GB" sz="2000" baseline="30000" dirty="0"/>
              <a:t>2</a:t>
            </a:r>
            <a:endParaRPr lang="en-GB" sz="2000" dirty="0"/>
          </a:p>
          <a:p>
            <a:r>
              <a:rPr lang="en-GB" sz="2000" dirty="0"/>
              <a:t>4 comparators</a:t>
            </a:r>
          </a:p>
          <a:p>
            <a:r>
              <a:rPr lang="en-GB" sz="2000" dirty="0"/>
              <a:t>4x 16 bit counters</a:t>
            </a:r>
          </a:p>
          <a:p>
            <a:r>
              <a:rPr lang="en-GB" sz="2000" dirty="0"/>
              <a:t>250 eV– 80 keV dynamic range</a:t>
            </a:r>
          </a:p>
          <a:p>
            <a:r>
              <a:rPr lang="en-GB" sz="2000" dirty="0"/>
              <a:t>Electron and hole collection</a:t>
            </a:r>
          </a:p>
          <a:p>
            <a:r>
              <a:rPr lang="en-GB" sz="2000" dirty="0"/>
              <a:t>2.5 kHz in full mode(4counters/16 bit)</a:t>
            </a:r>
          </a:p>
          <a:p>
            <a:r>
              <a:rPr lang="en-GB" sz="2000" dirty="0"/>
              <a:t>Continuous read-write</a:t>
            </a:r>
          </a:p>
          <a:p>
            <a:r>
              <a:rPr lang="en-GB" sz="2000" dirty="0"/>
              <a:t>&lt;20ns gating speed</a:t>
            </a:r>
          </a:p>
          <a:p>
            <a:r>
              <a:rPr lang="en-GB" sz="2000" dirty="0"/>
              <a:t>20 </a:t>
            </a:r>
            <a:r>
              <a:rPr lang="en-GB" sz="2000" dirty="0" err="1"/>
              <a:t>Mcts</a:t>
            </a:r>
            <a:r>
              <a:rPr lang="en-GB" sz="2000" dirty="0"/>
              <a:t>/</a:t>
            </a:r>
            <a:r>
              <a:rPr lang="en-GB" sz="2000" dirty="0" err="1"/>
              <a:t>pix</a:t>
            </a:r>
            <a:r>
              <a:rPr lang="en-GB" sz="2000" dirty="0"/>
              <a:t>/sec at 80% efficiency (with pileup tracking), &lt;200e-</a:t>
            </a:r>
          </a:p>
          <a:p>
            <a:r>
              <a:rPr lang="en-GB" sz="2000" dirty="0"/>
              <a:t>&lt;100e- ENC for low photon rates</a:t>
            </a:r>
          </a:p>
          <a:p>
            <a:r>
              <a:rPr lang="en-GB" sz="2000" dirty="0"/>
              <a:t>Corner effect mitigation, interpolation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46401-5281-49BF-B045-A99822D0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Preview: Matterhorn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64E47-F68F-4881-804C-7B3FD9957D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36</a:t>
            </a:fld>
            <a:endParaRPr lang="de-DE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3F9B7F-7173-DEAC-73C7-B48372565933}"/>
              </a:ext>
            </a:extLst>
          </p:cNvPr>
          <p:cNvSpPr txBox="1"/>
          <p:nvPr/>
        </p:nvSpPr>
        <p:spPr>
          <a:xfrm rot="16200000">
            <a:off x="-288162" y="2390989"/>
            <a:ext cx="1512168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3rd generation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2DC2E2C-37DE-C116-CE9E-DA4CB1AA7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" t="16768" r="349" b="11800"/>
          <a:stretch/>
        </p:blipFill>
        <p:spPr>
          <a:xfrm>
            <a:off x="5220072" y="1018491"/>
            <a:ext cx="3528392" cy="35283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F7984F-6179-18C7-0E2F-169B323FD680}"/>
              </a:ext>
            </a:extLst>
          </p:cNvPr>
          <p:cNvSpPr txBox="1"/>
          <p:nvPr/>
        </p:nvSpPr>
        <p:spPr>
          <a:xfrm>
            <a:off x="6068029" y="56129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it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8AA3DF-7D4E-469F-62B1-D8C42E1D7D2A}"/>
              </a:ext>
            </a:extLst>
          </p:cNvPr>
          <p:cNvSpPr txBox="1"/>
          <p:nvPr/>
        </p:nvSpPr>
        <p:spPr>
          <a:xfrm>
            <a:off x="5739404" y="449736"/>
            <a:ext cx="2349975" cy="477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Technology: UMC110AE </a:t>
            </a:r>
          </a:p>
        </p:txBody>
      </p:sp>
    </p:spTree>
    <p:extLst>
      <p:ext uri="{BB962C8B-B14F-4D97-AF65-F5344CB8AC3E}">
        <p14:creationId xmlns:p14="http://schemas.microsoft.com/office/powerpoint/2010/main" val="334689726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7E10B-E14A-45E8-99D6-D23FC498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2713" y="915566"/>
            <a:ext cx="4177072" cy="3509963"/>
          </a:xfrm>
        </p:spPr>
        <p:txBody>
          <a:bodyPr/>
          <a:lstStyle/>
          <a:p>
            <a:r>
              <a:rPr lang="en-GB" sz="2000" dirty="0"/>
              <a:t>75x75 µm</a:t>
            </a:r>
            <a:r>
              <a:rPr lang="en-GB" sz="2000" baseline="30000" dirty="0"/>
              <a:t>2</a:t>
            </a:r>
            <a:r>
              <a:rPr lang="en-GB" sz="2000" dirty="0"/>
              <a:t> pixel size</a:t>
            </a:r>
          </a:p>
          <a:p>
            <a:r>
              <a:rPr lang="en-GB" sz="2000" dirty="0"/>
              <a:t>ASIC: ~5x5 mm</a:t>
            </a:r>
            <a:r>
              <a:rPr lang="en-GB" sz="2000" baseline="30000" dirty="0"/>
              <a:t>2</a:t>
            </a:r>
            <a:r>
              <a:rPr lang="en-GB" sz="2000" dirty="0"/>
              <a:t> (3.6x3.6 active=48x48=2304 pixels)</a:t>
            </a:r>
            <a:endParaRPr lang="en-GB" sz="2000" baseline="30000" dirty="0"/>
          </a:p>
          <a:p>
            <a:r>
              <a:rPr lang="en-GB" sz="2000" dirty="0"/>
              <a:t>4 comparators; 4x 16 bit counters</a:t>
            </a:r>
          </a:p>
          <a:p>
            <a:r>
              <a:rPr lang="en-GB" sz="2000" dirty="0"/>
              <a:t>250 eV– 20 keV dynamic range</a:t>
            </a:r>
          </a:p>
          <a:p>
            <a:r>
              <a:rPr lang="en-GB" sz="2000" dirty="0"/>
              <a:t>Hole collection</a:t>
            </a:r>
          </a:p>
          <a:p>
            <a:r>
              <a:rPr lang="en-GB" sz="2000" dirty="0"/>
              <a:t>&lt;20ns gating speed (on small array)</a:t>
            </a:r>
          </a:p>
          <a:p>
            <a:r>
              <a:rPr lang="en-GB" sz="2000" dirty="0"/>
              <a:t>20 </a:t>
            </a:r>
            <a:r>
              <a:rPr lang="en-GB" sz="2000" dirty="0" err="1"/>
              <a:t>Mcts</a:t>
            </a:r>
            <a:r>
              <a:rPr lang="en-GB" sz="2000" dirty="0"/>
              <a:t>/</a:t>
            </a:r>
            <a:r>
              <a:rPr lang="en-GB" sz="2000" dirty="0" err="1"/>
              <a:t>pix</a:t>
            </a:r>
            <a:r>
              <a:rPr lang="en-GB" sz="2000" dirty="0"/>
              <a:t>/sec at 80% efficiency (with pileup tracking), &lt;200e-</a:t>
            </a:r>
          </a:p>
          <a:p>
            <a:r>
              <a:rPr lang="en-GB" sz="2000" dirty="0"/>
              <a:t>&lt;100e- ENC for low photon rates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46401-5281-49BF-B045-A99822D0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Preview: Matterhorn 0.1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64E47-F68F-4881-804C-7B3FD9957D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37</a:t>
            </a:fld>
            <a:endParaRPr lang="de-DE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3F9B7F-7173-DEAC-73C7-B48372565933}"/>
              </a:ext>
            </a:extLst>
          </p:cNvPr>
          <p:cNvSpPr txBox="1"/>
          <p:nvPr/>
        </p:nvSpPr>
        <p:spPr>
          <a:xfrm rot="16200000">
            <a:off x="-288162" y="2390989"/>
            <a:ext cx="1512168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3rd generation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5534556" y="506678"/>
            <a:ext cx="3642840" cy="37015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66" y="4083918"/>
            <a:ext cx="1236107" cy="1037012"/>
          </a:xfrm>
          <a:prstGeom prst="rect">
            <a:avLst/>
          </a:prstGeom>
        </p:spPr>
      </p:pic>
      <p:sp>
        <p:nvSpPr>
          <p:cNvPr id="7" name="CasellaDiTesto 12">
            <a:extLst>
              <a:ext uri="{FF2B5EF4-FFF2-40B4-BE49-F238E27FC236}">
                <a16:creationId xmlns:a16="http://schemas.microsoft.com/office/drawing/2014/main" id="{768F466E-BC95-A094-28E5-A8D57ED3CBA0}"/>
              </a:ext>
            </a:extLst>
          </p:cNvPr>
          <p:cNvSpPr txBox="1"/>
          <p:nvPr/>
        </p:nvSpPr>
        <p:spPr>
          <a:xfrm>
            <a:off x="6077558" y="4205446"/>
            <a:ext cx="3390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i="1" dirty="0"/>
              <a:t>Prototype submitted 05.12.2022, received 07.06.2023 </a:t>
            </a:r>
          </a:p>
        </p:txBody>
      </p:sp>
    </p:spTree>
    <p:extLst>
      <p:ext uri="{BB962C8B-B14F-4D97-AF65-F5344CB8AC3E}">
        <p14:creationId xmlns:p14="http://schemas.microsoft.com/office/powerpoint/2010/main" val="196738213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6401-5281-49BF-B045-A99822D0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Preview: Matterhorn 0.1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64E47-F68F-4881-804C-7B3FD9957D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38</a:t>
            </a:fld>
            <a:endParaRPr lang="de-DE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3F9B7F-7173-DEAC-73C7-B48372565933}"/>
              </a:ext>
            </a:extLst>
          </p:cNvPr>
          <p:cNvSpPr txBox="1"/>
          <p:nvPr/>
        </p:nvSpPr>
        <p:spPr>
          <a:xfrm rot="16200000">
            <a:off x="-248936" y="1562182"/>
            <a:ext cx="1538083" cy="360040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3rd generation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317314" y="1113082"/>
            <a:ext cx="3622838" cy="347489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45296"/>
              </p:ext>
            </p:extLst>
          </p:nvPr>
        </p:nvGraphicFramePr>
        <p:xfrm>
          <a:off x="2411762" y="1276578"/>
          <a:ext cx="3456380" cy="18288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64095">
                  <a:extLst>
                    <a:ext uri="{9D8B030D-6E8A-4147-A177-3AD203B41FA5}">
                      <a16:colId xmlns:a16="http://schemas.microsoft.com/office/drawing/2014/main" val="702753474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382215657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909930993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134594191"/>
                    </a:ext>
                  </a:extLst>
                </a:gridCol>
              </a:tblGrid>
              <a:tr h="319646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870544"/>
                  </a:ext>
                </a:extLst>
              </a:tr>
              <a:tr h="319646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401444"/>
                  </a:ext>
                </a:extLst>
              </a:tr>
              <a:tr h="319646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5626"/>
                  </a:ext>
                </a:extLst>
              </a:tr>
              <a:tr h="319646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17641"/>
                  </a:ext>
                </a:extLst>
              </a:tr>
              <a:tr h="319646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67349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2411763" y="3507854"/>
            <a:ext cx="3430695" cy="432048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Digital periphery</a:t>
            </a: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BAF9AA1-EEFC-350C-7F0F-0F70CF305E8A}"/>
              </a:ext>
            </a:extLst>
          </p:cNvPr>
          <p:cNvGrpSpPr/>
          <p:nvPr/>
        </p:nvGrpSpPr>
        <p:grpSpPr>
          <a:xfrm>
            <a:off x="2555775" y="1275606"/>
            <a:ext cx="2664295" cy="2160240"/>
            <a:chOff x="2555776" y="1275606"/>
            <a:chExt cx="2088232" cy="216024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555776" y="1276578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3275856" y="1275606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3923928" y="1276578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4644008" y="1275606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5" name="Straight Arrow Connector 24"/>
          <p:cNvCxnSpPr/>
          <p:nvPr/>
        </p:nvCxnSpPr>
        <p:spPr bwMode="auto">
          <a:xfrm flipV="1">
            <a:off x="1001348" y="1789010"/>
            <a:ext cx="0" cy="359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060166" y="1806155"/>
            <a:ext cx="914400" cy="324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Addressing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001348" y="2241304"/>
            <a:ext cx="0" cy="339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045178" y="2215616"/>
            <a:ext cx="914400" cy="324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Readout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7824" y="4094041"/>
            <a:ext cx="1152128" cy="360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HS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serializer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4087197"/>
            <a:ext cx="1152128" cy="360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HS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serializer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75955" y="4123201"/>
            <a:ext cx="360040" cy="2880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PLL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45278" y="4043439"/>
            <a:ext cx="611016" cy="4621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Slow control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44011" y="2355726"/>
            <a:ext cx="3064493" cy="2339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On-chip PLL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Serializers:1.6GHz,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Data rate: 1.28Gbit/s including 10b/8b encoding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17 kHz in 16bit/4cnt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140kHz in 8bit/1cnt mode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0974" y="771550"/>
            <a:ext cx="3064493" cy="609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2 Different pre/shaper variations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2 Comparator variations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84168" y="1530304"/>
            <a:ext cx="2699792" cy="594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Slow control for chip configuration and debugging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973" y="3820669"/>
            <a:ext cx="2198772" cy="91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No circuitry on the sides, all addressing done from the bottom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3275856" y="4555881"/>
            <a:ext cx="576064" cy="510778"/>
          </a:xfrm>
          <a:prstGeom prst="roundRect">
            <a:avLst/>
          </a:prstGeom>
          <a:solidFill>
            <a:schemeClr val="accent1">
              <a:alpha val="9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Differential driver</a:t>
            </a:r>
            <a:endParaRPr kumimoji="0" lang="de-CH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4860032" y="4571928"/>
            <a:ext cx="576064" cy="510778"/>
          </a:xfrm>
          <a:prstGeom prst="roundRect">
            <a:avLst/>
          </a:prstGeom>
          <a:solidFill>
            <a:schemeClr val="accent1">
              <a:alpha val="9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Differential driver</a:t>
            </a:r>
            <a:endParaRPr kumimoji="0" lang="de-CH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8F2CFF6-487F-9759-222E-7DD21963DDB0}"/>
              </a:ext>
            </a:extLst>
          </p:cNvPr>
          <p:cNvGrpSpPr/>
          <p:nvPr/>
        </p:nvGrpSpPr>
        <p:grpSpPr>
          <a:xfrm rot="10800000">
            <a:off x="2987824" y="1275606"/>
            <a:ext cx="2736304" cy="2160240"/>
            <a:chOff x="3275856" y="1275606"/>
            <a:chExt cx="2016224" cy="2160240"/>
          </a:xfrm>
        </p:grpSpPr>
        <p:cxnSp>
          <p:nvCxnSpPr>
            <p:cNvPr id="8" name="Straight Arrow Connector 12">
              <a:extLst>
                <a:ext uri="{FF2B5EF4-FFF2-40B4-BE49-F238E27FC236}">
                  <a16:creationId xmlns:a16="http://schemas.microsoft.com/office/drawing/2014/main" id="{CA9E4344-D8B4-2155-CD3B-7B6C7A20F91A}"/>
                </a:ext>
              </a:extLst>
            </p:cNvPr>
            <p:cNvCxnSpPr/>
            <p:nvPr/>
          </p:nvCxnSpPr>
          <p:spPr bwMode="auto">
            <a:xfrm flipV="1">
              <a:off x="3275856" y="1275606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13">
              <a:extLst>
                <a:ext uri="{FF2B5EF4-FFF2-40B4-BE49-F238E27FC236}">
                  <a16:creationId xmlns:a16="http://schemas.microsoft.com/office/drawing/2014/main" id="{3235B03F-5C9F-FBBD-CA40-555F9FDEBCEF}"/>
                </a:ext>
              </a:extLst>
            </p:cNvPr>
            <p:cNvCxnSpPr/>
            <p:nvPr/>
          </p:nvCxnSpPr>
          <p:spPr bwMode="auto">
            <a:xfrm flipV="1">
              <a:off x="3923928" y="1276578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07BC7F01-2E4B-2213-B6CA-7A575F02F40A}"/>
                </a:ext>
              </a:extLst>
            </p:cNvPr>
            <p:cNvCxnSpPr/>
            <p:nvPr/>
          </p:nvCxnSpPr>
          <p:spPr bwMode="auto">
            <a:xfrm flipV="1">
              <a:off x="4644008" y="1275606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15">
              <a:extLst>
                <a:ext uri="{FF2B5EF4-FFF2-40B4-BE49-F238E27FC236}">
                  <a16:creationId xmlns:a16="http://schemas.microsoft.com/office/drawing/2014/main" id="{E74F8717-A1DA-AB0C-87C1-D73EE266C0C3}"/>
                </a:ext>
              </a:extLst>
            </p:cNvPr>
            <p:cNvCxnSpPr/>
            <p:nvPr/>
          </p:nvCxnSpPr>
          <p:spPr bwMode="auto">
            <a:xfrm flipV="1">
              <a:off x="5292080" y="1275606"/>
              <a:ext cx="0" cy="2159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C626AE9A-34EB-50D5-C62A-A5706C3DE989}"/>
              </a:ext>
            </a:extLst>
          </p:cNvPr>
          <p:cNvCxnSpPr>
            <a:stCxn id="31" idx="2"/>
            <a:endCxn id="39" idx="0"/>
          </p:cNvCxnSpPr>
          <p:nvPr/>
        </p:nvCxnSpPr>
        <p:spPr bwMode="auto">
          <a:xfrm>
            <a:off x="3563888" y="4454081"/>
            <a:ext cx="0" cy="101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98D0C292-1FB6-00C4-7E28-8A54F4CDBBE6}"/>
              </a:ext>
            </a:extLst>
          </p:cNvPr>
          <p:cNvCxnSpPr>
            <a:stCxn id="32" idx="2"/>
            <a:endCxn id="40" idx="0"/>
          </p:cNvCxnSpPr>
          <p:nvPr/>
        </p:nvCxnSpPr>
        <p:spPr bwMode="auto">
          <a:xfrm>
            <a:off x="5148064" y="4447237"/>
            <a:ext cx="0" cy="1246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2E8EEFE9-BCFF-1755-522C-92E82ACD3059}"/>
              </a:ext>
            </a:extLst>
          </p:cNvPr>
          <p:cNvCxnSpPr>
            <a:endCxn id="31" idx="0"/>
          </p:cNvCxnSpPr>
          <p:nvPr/>
        </p:nvCxnSpPr>
        <p:spPr bwMode="auto">
          <a:xfrm>
            <a:off x="3563888" y="3939902"/>
            <a:ext cx="0" cy="1541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EDA7624E-A26F-59E2-5F42-2B1458FFBDDB}"/>
              </a:ext>
            </a:extLst>
          </p:cNvPr>
          <p:cNvCxnSpPr/>
          <p:nvPr/>
        </p:nvCxnSpPr>
        <p:spPr bwMode="auto">
          <a:xfrm>
            <a:off x="5148064" y="3919812"/>
            <a:ext cx="0" cy="1541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79C24F-A265-F8A7-2BAE-BE053AAD1913}"/>
              </a:ext>
            </a:extLst>
          </p:cNvPr>
          <p:cNvSpPr txBox="1"/>
          <p:nvPr/>
        </p:nvSpPr>
        <p:spPr>
          <a:xfrm>
            <a:off x="93736" y="2815138"/>
            <a:ext cx="210200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High-speed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periphery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with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digital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CH" sz="1800" dirty="0" err="1">
                <a:solidFill>
                  <a:srgbClr val="000000"/>
                </a:solidFill>
                <a:latin typeface="Calibri"/>
              </a:rPr>
              <a:t>syntesys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76336861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099DCE2A-3009-77A2-8FAD-BD4567A53D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699542"/>
            <a:ext cx="8568952" cy="441609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it-CH" dirty="0" err="1"/>
              <a:t>Photon</a:t>
            </a:r>
            <a:r>
              <a:rPr lang="it-CH" dirty="0"/>
              <a:t> science </a:t>
            </a:r>
            <a:r>
              <a:rPr lang="it-CH" dirty="0" err="1"/>
              <a:t>gets</a:t>
            </a:r>
            <a:r>
              <a:rPr lang="it-CH" dirty="0"/>
              <a:t> more and more </a:t>
            </a:r>
            <a:r>
              <a:rPr lang="it-CH" dirty="0" err="1"/>
              <a:t>powerful</a:t>
            </a:r>
            <a:r>
              <a:rPr lang="it-CH" dirty="0"/>
              <a:t> X-ray sources</a:t>
            </a:r>
          </a:p>
          <a:p>
            <a:r>
              <a:rPr lang="it-CH" dirty="0" err="1"/>
              <a:t>Photon</a:t>
            </a:r>
            <a:r>
              <a:rPr lang="it-CH" dirty="0"/>
              <a:t> science detector group </a:t>
            </a:r>
            <a:r>
              <a:rPr lang="it-CH" dirty="0" err="1"/>
              <a:t>develops</a:t>
            </a:r>
            <a:r>
              <a:rPr lang="it-CH" dirty="0"/>
              <a:t> full detectors for </a:t>
            </a:r>
            <a:r>
              <a:rPr lang="it-CH" dirty="0" err="1"/>
              <a:t>synchrotrons</a:t>
            </a:r>
            <a:r>
              <a:rPr lang="it-CH" dirty="0"/>
              <a:t> and </a:t>
            </a:r>
            <a:r>
              <a:rPr lang="it-CH" dirty="0" err="1"/>
              <a:t>FELs</a:t>
            </a:r>
            <a:endParaRPr lang="it-CH" dirty="0"/>
          </a:p>
          <a:p>
            <a:r>
              <a:rPr lang="it-CH" dirty="0" err="1"/>
              <a:t>Many</a:t>
            </a:r>
            <a:r>
              <a:rPr lang="it-CH" dirty="0"/>
              <a:t> chips and chip generations </a:t>
            </a:r>
            <a:r>
              <a:rPr lang="it-CH" dirty="0" err="1"/>
              <a:t>were</a:t>
            </a:r>
            <a:r>
              <a:rPr lang="it-CH" dirty="0"/>
              <a:t> </a:t>
            </a:r>
            <a:r>
              <a:rPr lang="it-CH" dirty="0" err="1"/>
              <a:t>developed</a:t>
            </a:r>
            <a:r>
              <a:rPr lang="it-CH" dirty="0"/>
              <a:t> for </a:t>
            </a:r>
            <a:r>
              <a:rPr lang="it-CH" dirty="0" err="1"/>
              <a:t>these</a:t>
            </a:r>
            <a:r>
              <a:rPr lang="it-CH" dirty="0"/>
              <a:t> </a:t>
            </a:r>
            <a:r>
              <a:rPr lang="it-CH" dirty="0" err="1"/>
              <a:t>purposes</a:t>
            </a:r>
            <a:r>
              <a:rPr lang="it-CH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CH" dirty="0"/>
              <a:t>SPC for </a:t>
            </a:r>
            <a:r>
              <a:rPr lang="it-CH" dirty="0" err="1"/>
              <a:t>synchrotrons</a:t>
            </a:r>
            <a:endParaRPr lang="it-CH" dirty="0"/>
          </a:p>
          <a:p>
            <a:pPr marL="355582" lvl="2" indent="0">
              <a:buNone/>
            </a:pPr>
            <a:r>
              <a:rPr lang="it-CH" dirty="0"/>
              <a:t>- </a:t>
            </a:r>
            <a:r>
              <a:rPr lang="it-CH" dirty="0" err="1"/>
              <a:t>Mythen</a:t>
            </a:r>
            <a:r>
              <a:rPr lang="it-CH" dirty="0"/>
              <a:t> (strip); </a:t>
            </a:r>
            <a:r>
              <a:rPr lang="it-CH" dirty="0" err="1"/>
              <a:t>Pilatus</a:t>
            </a:r>
            <a:r>
              <a:rPr lang="it-CH" dirty="0"/>
              <a:t>, Eiger, </a:t>
            </a:r>
            <a:r>
              <a:rPr lang="it-CH" dirty="0" err="1"/>
              <a:t>Matterhorn</a:t>
            </a:r>
            <a:r>
              <a:rPr lang="it-CH" dirty="0"/>
              <a:t> (pixel)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CH" dirty="0"/>
              <a:t>CI for </a:t>
            </a:r>
            <a:r>
              <a:rPr lang="it-CH" dirty="0" err="1"/>
              <a:t>FELs</a:t>
            </a:r>
            <a:endParaRPr lang="it-CH" dirty="0"/>
          </a:p>
          <a:p>
            <a:pPr lvl="2">
              <a:buFontTx/>
              <a:buChar char="-"/>
            </a:pPr>
            <a:r>
              <a:rPr lang="it-CH" dirty="0" err="1"/>
              <a:t>Agipd</a:t>
            </a:r>
            <a:r>
              <a:rPr lang="it-CH" dirty="0"/>
              <a:t> (pixels) and Gotthard for </a:t>
            </a:r>
            <a:r>
              <a:rPr lang="it-CH" dirty="0" err="1"/>
              <a:t>EuXFEL</a:t>
            </a:r>
            <a:r>
              <a:rPr lang="it-CH" dirty="0"/>
              <a:t>; Jungfrau, </a:t>
            </a:r>
            <a:r>
              <a:rPr lang="it-CH" dirty="0" err="1"/>
              <a:t>Mönch</a:t>
            </a:r>
            <a:r>
              <a:rPr lang="it-CH" dirty="0"/>
              <a:t> (pixel) for </a:t>
            </a:r>
            <a:r>
              <a:rPr lang="it-CH" dirty="0" err="1"/>
              <a:t>SwissFEL</a:t>
            </a:r>
            <a:endParaRPr lang="it-CH" dirty="0"/>
          </a:p>
          <a:p>
            <a:r>
              <a:rPr lang="it-CH" dirty="0" err="1"/>
              <a:t>Main</a:t>
            </a:r>
            <a:r>
              <a:rPr lang="it-CH" dirty="0"/>
              <a:t> </a:t>
            </a:r>
            <a:r>
              <a:rPr lang="it-CH" dirty="0" err="1"/>
              <a:t>challanges</a:t>
            </a:r>
            <a:r>
              <a:rPr lang="it-CH" dirty="0"/>
              <a:t> for new generation detectors: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CH" dirty="0"/>
              <a:t>High incoming </a:t>
            </a:r>
            <a:r>
              <a:rPr lang="it-CH" dirty="0" err="1"/>
              <a:t>photon</a:t>
            </a:r>
            <a:r>
              <a:rPr lang="it-CH" dirty="0"/>
              <a:t> rates of new light sources</a:t>
            </a:r>
          </a:p>
          <a:p>
            <a:pPr marL="355582" lvl="2" indent="0">
              <a:buNone/>
            </a:pPr>
            <a:r>
              <a:rPr lang="it-CH" dirty="0"/>
              <a:t>- SPC with fast shaping + </a:t>
            </a:r>
            <a:r>
              <a:rPr lang="it-CH" dirty="0" err="1"/>
              <a:t>multithresholding</a:t>
            </a:r>
            <a:r>
              <a:rPr lang="it-CH" dirty="0"/>
              <a:t> =&gt;</a:t>
            </a:r>
            <a:r>
              <a:rPr lang="it-CH" dirty="0" err="1"/>
              <a:t>proven</a:t>
            </a:r>
            <a:r>
              <a:rPr lang="it-CH" dirty="0"/>
              <a:t> in </a:t>
            </a:r>
            <a:r>
              <a:rPr lang="it-CH" dirty="0" err="1"/>
              <a:t>Mythen</a:t>
            </a:r>
            <a:r>
              <a:rPr lang="it-CH" dirty="0"/>
              <a:t> 3, up to 20MHz/</a:t>
            </a:r>
            <a:r>
              <a:rPr lang="it-CH" dirty="0" err="1"/>
              <a:t>channel</a:t>
            </a:r>
            <a:endParaRPr lang="it-CH" dirty="0"/>
          </a:p>
          <a:p>
            <a:pPr marL="355582" lvl="2" indent="0">
              <a:buNone/>
            </a:pPr>
            <a:r>
              <a:rPr lang="it-CH" dirty="0"/>
              <a:t>- </a:t>
            </a:r>
            <a:r>
              <a:rPr lang="it-CH" dirty="0" err="1"/>
              <a:t>Matterhorn</a:t>
            </a:r>
            <a:r>
              <a:rPr lang="it-CH" dirty="0"/>
              <a:t> </a:t>
            </a:r>
            <a:r>
              <a:rPr lang="it-CH" dirty="0" err="1"/>
              <a:t>development</a:t>
            </a:r>
            <a:r>
              <a:rPr lang="it-CH" dirty="0"/>
              <a:t> </a:t>
            </a:r>
            <a:r>
              <a:rPr lang="it-CH" dirty="0" err="1"/>
              <a:t>started</a:t>
            </a:r>
            <a:r>
              <a:rPr lang="it-CH" dirty="0"/>
              <a:t>, first MPW </a:t>
            </a:r>
            <a:r>
              <a:rPr lang="it-CH" dirty="0" err="1"/>
              <a:t>prototype</a:t>
            </a:r>
            <a:r>
              <a:rPr lang="it-CH" dirty="0"/>
              <a:t> </a:t>
            </a:r>
            <a:r>
              <a:rPr lang="it-CH" dirty="0" err="1"/>
              <a:t>received</a:t>
            </a:r>
            <a:r>
              <a:rPr lang="it-CH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CH" dirty="0" err="1"/>
              <a:t>Expanding</a:t>
            </a:r>
            <a:r>
              <a:rPr lang="it-CH" dirty="0"/>
              <a:t> the energy range to low (down to 250eV) and high (&gt;80keV) energy</a:t>
            </a:r>
          </a:p>
          <a:p>
            <a:pPr lvl="2">
              <a:buFontTx/>
              <a:buChar char="-"/>
            </a:pPr>
            <a:r>
              <a:rPr lang="it-CH" dirty="0"/>
              <a:t>First </a:t>
            </a:r>
            <a:r>
              <a:rPr lang="it-CH" dirty="0" err="1"/>
              <a:t>tests</a:t>
            </a:r>
            <a:r>
              <a:rPr lang="it-CH" dirty="0"/>
              <a:t> with FBK </a:t>
            </a:r>
            <a:r>
              <a:rPr lang="it-CH" dirty="0" err="1"/>
              <a:t>LGADs</a:t>
            </a:r>
            <a:r>
              <a:rPr lang="it-CH" dirty="0"/>
              <a:t> show 80%QE </a:t>
            </a:r>
            <a:r>
              <a:rPr lang="it-CH" dirty="0" err="1"/>
              <a:t>at</a:t>
            </a:r>
            <a:r>
              <a:rPr lang="it-CH" dirty="0"/>
              <a:t> 250eV, </a:t>
            </a:r>
            <a:r>
              <a:rPr lang="it-CH" dirty="0" err="1"/>
              <a:t>noise</a:t>
            </a:r>
            <a:r>
              <a:rPr lang="it-CH" dirty="0"/>
              <a:t> down to &lt;5e-rms</a:t>
            </a:r>
          </a:p>
          <a:p>
            <a:pPr lvl="2">
              <a:buFontTx/>
              <a:buChar char="-"/>
            </a:pPr>
            <a:r>
              <a:rPr lang="it-CH" dirty="0" err="1"/>
              <a:t>Research</a:t>
            </a:r>
            <a:r>
              <a:rPr lang="it-CH" dirty="0"/>
              <a:t> on High Z </a:t>
            </a:r>
            <a:r>
              <a:rPr lang="it-CH" dirty="0" err="1"/>
              <a:t>materials</a:t>
            </a:r>
            <a:endParaRPr lang="it-CH" dirty="0"/>
          </a:p>
          <a:p>
            <a:endParaRPr lang="it-CH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9AE754A-EBCD-5206-5916-E8262432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Conclusions</a:t>
            </a:r>
            <a:endParaRPr lang="it-CH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6001D6-91B1-4D8D-8ADF-4546FD2E7A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7912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6E92DA-56DB-C4C5-9A9E-2DD19DE64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87" y="945919"/>
            <a:ext cx="2936399" cy="2936399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A3B6A453-0A90-45D5-9898-5C5B8247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1" y="1868690"/>
            <a:ext cx="893521" cy="893521"/>
          </a:xfrm>
          <a:prstGeom prst="rect">
            <a:avLst/>
          </a:prstGeom>
        </p:spPr>
      </p:pic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4F04980C-8075-41E2-BCBB-4D0C21E18A7A}"/>
              </a:ext>
            </a:extLst>
          </p:cNvPr>
          <p:cNvCxnSpPr>
            <a:cxnSpLocks/>
          </p:cNvCxnSpPr>
          <p:nvPr/>
        </p:nvCxnSpPr>
        <p:spPr bwMode="auto">
          <a:xfrm>
            <a:off x="2707267" y="1900485"/>
            <a:ext cx="2152765" cy="5136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BF24235-3AFB-46E5-B94E-2EAF646F729D}"/>
              </a:ext>
            </a:extLst>
          </p:cNvPr>
          <p:cNvSpPr txBox="1"/>
          <p:nvPr/>
        </p:nvSpPr>
        <p:spPr>
          <a:xfrm>
            <a:off x="1783644" y="727905"/>
            <a:ext cx="1420204" cy="4360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2400" dirty="0" err="1">
                <a:solidFill>
                  <a:srgbClr val="000000"/>
                </a:solidFill>
                <a:latin typeface="Calibri"/>
              </a:rPr>
              <a:t>SwissFEL</a:t>
            </a:r>
            <a:endParaRPr lang="it-CH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B7EEE8C-AFC4-4632-A139-E20497E19186}"/>
              </a:ext>
            </a:extLst>
          </p:cNvPr>
          <p:cNvSpPr txBox="1"/>
          <p:nvPr/>
        </p:nvSpPr>
        <p:spPr>
          <a:xfrm>
            <a:off x="4100966" y="1934815"/>
            <a:ext cx="1308529" cy="745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b="1" dirty="0">
                <a:solidFill>
                  <a:srgbClr val="FF0000"/>
                </a:solidFill>
                <a:latin typeface="Calibri"/>
              </a:rPr>
              <a:t>X-Rays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04E5256-B7C6-4EE7-8DCD-22C3EA64B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X-</a:t>
            </a:r>
            <a:r>
              <a:rPr lang="it-CH" dirty="0" err="1"/>
              <a:t>ray</a:t>
            </a:r>
            <a:r>
              <a:rPr lang="it-CH" dirty="0"/>
              <a:t> </a:t>
            </a:r>
            <a:r>
              <a:rPr lang="it-CH" dirty="0" err="1"/>
              <a:t>imaging</a:t>
            </a:r>
            <a:r>
              <a:rPr lang="it-CH" dirty="0"/>
              <a:t> in </a:t>
            </a:r>
            <a:r>
              <a:rPr lang="it-CH" dirty="0" err="1"/>
              <a:t>Photon</a:t>
            </a:r>
            <a:r>
              <a:rPr lang="it-CH" dirty="0"/>
              <a:t> Science (PS)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D2C79D-73C7-4DBA-8C0C-890AA51866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06312" y="494439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D2F8F3F6-5E2C-48F3-BE40-9B3BD56E131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4164" y="1685233"/>
            <a:ext cx="1926108" cy="518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1E0CEC46-3F56-4D2A-83DB-FF8932A4434A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8261" y="1868690"/>
            <a:ext cx="1988299" cy="4424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13D57A48-5FE3-40C2-85E0-C63ED31CEF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2267" y="2107954"/>
            <a:ext cx="2142805" cy="3061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A33B3B57-09E2-4085-A926-8A53BA98C613}"/>
              </a:ext>
            </a:extLst>
          </p:cNvPr>
          <p:cNvCxnSpPr>
            <a:cxnSpLocks/>
          </p:cNvCxnSpPr>
          <p:nvPr/>
        </p:nvCxnSpPr>
        <p:spPr bwMode="auto">
          <a:xfrm flipV="1">
            <a:off x="5232154" y="2324340"/>
            <a:ext cx="2020825" cy="1602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620011" y="4515966"/>
            <a:ext cx="914400" cy="380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Source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37720" y="4505005"/>
            <a:ext cx="914400" cy="380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Sample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79973" y="450612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0000"/>
                </a:solidFill>
                <a:latin typeface="Calibri"/>
              </a:rPr>
              <a:t>Detector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CasellaDiTesto 75">
            <a:extLst>
              <a:ext uri="{FF2B5EF4-FFF2-40B4-BE49-F238E27FC236}">
                <a16:creationId xmlns:a16="http://schemas.microsoft.com/office/drawing/2014/main" id="{F1C70C37-B41E-44CD-AE3C-DCD32A6E5506}"/>
              </a:ext>
            </a:extLst>
          </p:cNvPr>
          <p:cNvSpPr txBox="1"/>
          <p:nvPr/>
        </p:nvSpPr>
        <p:spPr>
          <a:xfrm>
            <a:off x="2309751" y="3451418"/>
            <a:ext cx="1181799" cy="644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chemeClr val="bg1"/>
                </a:solidFill>
                <a:latin typeface="Calibri"/>
              </a:rPr>
              <a:t>L=288m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9CB8ACC-4698-3083-1476-50AB413D5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45" y="1124622"/>
            <a:ext cx="2381092" cy="31744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D617EC-88BE-DC65-C9B0-8D41CA0395FC}"/>
              </a:ext>
            </a:extLst>
          </p:cNvPr>
          <p:cNvSpPr txBox="1"/>
          <p:nvPr/>
        </p:nvSpPr>
        <p:spPr>
          <a:xfrm>
            <a:off x="1509583" y="3923706"/>
            <a:ext cx="2121254" cy="280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chemeClr val="bg1"/>
                </a:solidFill>
                <a:latin typeface="Calibri"/>
              </a:rPr>
              <a:t>Free electron laser</a:t>
            </a:r>
          </a:p>
        </p:txBody>
      </p:sp>
      <p:sp>
        <p:nvSpPr>
          <p:cNvPr id="7" name="CasellaDiTesto 75">
            <a:extLst>
              <a:ext uri="{FF2B5EF4-FFF2-40B4-BE49-F238E27FC236}">
                <a16:creationId xmlns:a16="http://schemas.microsoft.com/office/drawing/2014/main" id="{20EE2945-BA4C-2F3F-28BD-4827DCF25EE0}"/>
              </a:ext>
            </a:extLst>
          </p:cNvPr>
          <p:cNvSpPr txBox="1"/>
          <p:nvPr/>
        </p:nvSpPr>
        <p:spPr>
          <a:xfrm>
            <a:off x="2678422" y="2619144"/>
            <a:ext cx="1181799" cy="644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chemeClr val="bg1"/>
                </a:solidFill>
                <a:latin typeface="Calibri"/>
              </a:rPr>
              <a:t>L=740m</a:t>
            </a:r>
          </a:p>
        </p:txBody>
      </p:sp>
    </p:spTree>
    <p:extLst>
      <p:ext uri="{BB962C8B-B14F-4D97-AF65-F5344CB8AC3E}">
        <p14:creationId xmlns:p14="http://schemas.microsoft.com/office/powerpoint/2010/main" val="21000697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83568" y="1006082"/>
            <a:ext cx="3168353" cy="3736884"/>
          </a:xfrm>
        </p:spPr>
        <p:txBody>
          <a:bodyPr/>
          <a:lstStyle/>
          <a:p>
            <a:r>
              <a:rPr lang="en-US" sz="1600" dirty="0"/>
              <a:t>We are a very diverse group bringing together experts from many different fields,~20 people</a:t>
            </a:r>
          </a:p>
          <a:p>
            <a:r>
              <a:rPr lang="en-US" sz="1600" dirty="0"/>
              <a:t>Development of hybrid detectors for Photon Science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Photon Science detector group</a:t>
            </a:r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9241"/>
            <a:ext cx="5009475" cy="3683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3928" y="1059241"/>
            <a:ext cx="5009474" cy="769441"/>
          </a:xfrm>
          <a:prstGeom prst="rect">
            <a:avLst/>
          </a:prstGeom>
          <a:solidFill>
            <a:schemeClr val="accent5">
              <a:lumMod val="20000"/>
              <a:lumOff val="80000"/>
              <a:alpha val="69804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Back: 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J. Zhang, </a:t>
            </a:r>
            <a:r>
              <a:rPr kumimoji="0" lang="de-CH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A. Mozzanica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, T. King, </a:t>
            </a:r>
            <a:r>
              <a:rPr kumimoji="0" lang="de-CH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D. Mezza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, A. Bergamaschi, J. Heymes; </a:t>
            </a:r>
            <a:r>
              <a:rPr kumimoji="0" lang="de-CH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Middle</a:t>
            </a:r>
            <a:r>
              <a:rPr kumimoji="0" lang="de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: 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E. </a:t>
            </a:r>
            <a:r>
              <a:rPr kumimoji="0" lang="de-CH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Fröjdh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, C. Lopez, M. Brückner, C. Ruder, B. Schmitt, </a:t>
            </a:r>
            <a:r>
              <a:rPr kumimoji="0" lang="de-CH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K. Moustakas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, D. Greiffenberg; </a:t>
            </a:r>
            <a:r>
              <a:rPr kumimoji="0" lang="de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Front: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 V. Hinger, D. Thattil, </a:t>
            </a:r>
            <a:r>
              <a:rPr kumimoji="0" lang="de-CH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R. Dinapoli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, S. Hasanaj, M. Carulla, S. Ebner; </a:t>
            </a:r>
            <a:r>
              <a:rPr kumimoji="0" lang="de-CH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Missing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: R. Barten, P. Kozlowski, F. Baruffaldi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07571-3134-BB4B-B83F-1A9FE18D34F3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46E5CF5-F47E-5F63-578F-05B3F8927953}"/>
              </a:ext>
            </a:extLst>
          </p:cNvPr>
          <p:cNvGrpSpPr/>
          <p:nvPr/>
        </p:nvGrpSpPr>
        <p:grpSpPr>
          <a:xfrm>
            <a:off x="5652120" y="1999484"/>
            <a:ext cx="2024608" cy="882421"/>
            <a:chOff x="5652120" y="1999484"/>
            <a:chExt cx="2024608" cy="882421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996E91B4-BF2A-B117-F5D1-B2BAEB025318}"/>
                </a:ext>
              </a:extLst>
            </p:cNvPr>
            <p:cNvSpPr/>
            <p:nvPr/>
          </p:nvSpPr>
          <p:spPr bwMode="auto">
            <a:xfrm>
              <a:off x="5652120" y="2449857"/>
              <a:ext cx="432048" cy="432048"/>
            </a:xfrm>
            <a:prstGeom prst="ellipse">
              <a:avLst/>
            </a:prstGeom>
            <a:noFill/>
            <a:ln w="127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CH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8ECE4A30-E297-8290-03F2-E71231A7BEBE}"/>
                </a:ext>
              </a:extLst>
            </p:cNvPr>
            <p:cNvSpPr/>
            <p:nvPr/>
          </p:nvSpPr>
          <p:spPr bwMode="auto">
            <a:xfrm>
              <a:off x="6876256" y="1999484"/>
              <a:ext cx="432048" cy="432048"/>
            </a:xfrm>
            <a:prstGeom prst="ellipse">
              <a:avLst/>
            </a:prstGeom>
            <a:noFill/>
            <a:ln w="127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CH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68BD7A1-BAF3-E105-48E6-3F7E686289D2}"/>
                </a:ext>
              </a:extLst>
            </p:cNvPr>
            <p:cNvSpPr/>
            <p:nvPr/>
          </p:nvSpPr>
          <p:spPr bwMode="auto">
            <a:xfrm>
              <a:off x="5996617" y="1999484"/>
              <a:ext cx="432048" cy="432048"/>
            </a:xfrm>
            <a:prstGeom prst="ellipse">
              <a:avLst/>
            </a:prstGeom>
            <a:noFill/>
            <a:ln w="127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CH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772AB998-0F8A-6EA3-E30B-0AEDDC693F9C}"/>
                </a:ext>
              </a:extLst>
            </p:cNvPr>
            <p:cNvSpPr/>
            <p:nvPr/>
          </p:nvSpPr>
          <p:spPr bwMode="auto">
            <a:xfrm>
              <a:off x="7244680" y="2284799"/>
              <a:ext cx="432048" cy="432048"/>
            </a:xfrm>
            <a:prstGeom prst="ellipse">
              <a:avLst/>
            </a:prstGeom>
            <a:noFill/>
            <a:ln w="127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CH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id="{6E18F37C-0DFF-F966-E4C1-3E4E4426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20" y="2455024"/>
            <a:ext cx="2574434" cy="2492990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de-DE" sz="21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Chip Design Team</a:t>
            </a: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Photon Science (PS):</a:t>
            </a: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R. Dinapoli (NUM)</a:t>
            </a: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K. Moustakas (PSD)</a:t>
            </a: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A. </a:t>
            </a:r>
            <a:r>
              <a:rPr lang="en-US" altLang="de-DE" sz="1500" b="1" dirty="0" err="1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Mozzanica</a:t>
            </a: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 (PSD)</a:t>
            </a: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D. Mezza (PSD)</a:t>
            </a:r>
          </a:p>
          <a:p>
            <a:pPr>
              <a:spcBef>
                <a:spcPct val="0"/>
              </a:spcBef>
            </a:pPr>
            <a:endParaRPr lang="en-US" altLang="de-DE" sz="1500" b="1" dirty="0">
              <a:solidFill>
                <a:srgbClr val="000000"/>
              </a:solidFill>
              <a:latin typeface="Times" pitchFamily="18" charset="0"/>
              <a:ea typeface="ヒラギノ角ゴ Pro W3" charset="-128"/>
            </a:endParaRP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High energy physics (HEP):</a:t>
            </a:r>
          </a:p>
          <a:p>
            <a:pPr>
              <a:spcBef>
                <a:spcPct val="0"/>
              </a:spcBef>
            </a:pPr>
            <a:r>
              <a:rPr lang="en-US" altLang="de-DE" sz="1500" b="1" dirty="0">
                <a:solidFill>
                  <a:srgbClr val="000000"/>
                </a:solidFill>
                <a:latin typeface="Times" pitchFamily="18" charset="0"/>
                <a:ea typeface="ヒラギノ角ゴ Pro W3" charset="-128"/>
              </a:rPr>
              <a:t>B. Meier (NUM)</a:t>
            </a:r>
          </a:p>
          <a:p>
            <a:pPr>
              <a:spcBef>
                <a:spcPct val="0"/>
              </a:spcBef>
            </a:pPr>
            <a:endParaRPr lang="en-US" altLang="de-DE" sz="1500" b="1" dirty="0">
              <a:solidFill>
                <a:srgbClr val="000000"/>
              </a:solidFill>
              <a:latin typeface="Times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626654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56442" y="2325500"/>
            <a:ext cx="6345641" cy="2659559"/>
            <a:chOff x="370041" y="2389618"/>
            <a:chExt cx="4499619" cy="2659559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041" y="2389618"/>
              <a:ext cx="1588865" cy="1042477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938" y="3393754"/>
              <a:ext cx="1518851" cy="1625197"/>
            </a:xfrm>
            <a:prstGeom prst="rect">
              <a:avLst/>
            </a:prstGeom>
          </p:spPr>
        </p:pic>
        <p:grpSp>
          <p:nvGrpSpPr>
            <p:cNvPr id="67" name="Group 66"/>
            <p:cNvGrpSpPr/>
            <p:nvPr/>
          </p:nvGrpSpPr>
          <p:grpSpPr>
            <a:xfrm>
              <a:off x="2132769" y="2580249"/>
              <a:ext cx="2736891" cy="2468928"/>
              <a:chOff x="4598101" y="2245338"/>
              <a:chExt cx="4074599" cy="2815522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4598101" y="2245338"/>
                <a:ext cx="4074599" cy="2815522"/>
                <a:chOff x="4598101" y="2245338"/>
                <a:chExt cx="4074599" cy="281552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4598101" y="2245338"/>
                  <a:ext cx="4074599" cy="2815522"/>
                  <a:chOff x="4598101" y="2245338"/>
                  <a:chExt cx="4074599" cy="2815522"/>
                </a:xfrm>
              </p:grpSpPr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4670771" y="2245338"/>
                    <a:ext cx="4001929" cy="2815522"/>
                    <a:chOff x="1059492" y="1005576"/>
                    <a:chExt cx="5935023" cy="3742540"/>
                  </a:xfrm>
                </p:grpSpPr>
                <p:pic>
                  <p:nvPicPr>
                    <p:cNvPr id="74" name="Picture 2" descr="http://www.veqter.co.uk/assets/drgalleries/93/big_map-of-world---synchrotron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15617" y="1019078"/>
                      <a:ext cx="5715001" cy="372903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75" name="Oval 74"/>
                    <p:cNvSpPr/>
                    <p:nvPr/>
                  </p:nvSpPr>
                  <p:spPr bwMode="auto">
                    <a:xfrm>
                      <a:off x="2981755" y="1221600"/>
                      <a:ext cx="432048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 bwMode="auto">
                    <a:xfrm>
                      <a:off x="3383585" y="1113588"/>
                      <a:ext cx="324604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 bwMode="auto">
                    <a:xfrm>
                      <a:off x="4154424" y="1005576"/>
                      <a:ext cx="295094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 bwMode="auto">
                    <a:xfrm>
                      <a:off x="4310612" y="1164770"/>
                      <a:ext cx="522778" cy="167668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 bwMode="auto">
                    <a:xfrm>
                      <a:off x="3077115" y="1707654"/>
                      <a:ext cx="522778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 bwMode="auto">
                    <a:xfrm>
                      <a:off x="2735796" y="1599642"/>
                      <a:ext cx="432048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 bwMode="auto">
                    <a:xfrm>
                      <a:off x="1059492" y="2479138"/>
                      <a:ext cx="841940" cy="35941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 bwMode="auto">
                    <a:xfrm>
                      <a:off x="5971499" y="4083918"/>
                      <a:ext cx="765400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 bwMode="auto">
                    <a:xfrm>
                      <a:off x="6361954" y="2949792"/>
                      <a:ext cx="632561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 bwMode="auto">
                    <a:xfrm>
                      <a:off x="5922150" y="3003798"/>
                      <a:ext cx="432048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 bwMode="auto">
                    <a:xfrm>
                      <a:off x="3815916" y="1167594"/>
                      <a:ext cx="432048" cy="27003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spcBef>
                          <a:spcPct val="0"/>
                        </a:spcBef>
                      </a:pPr>
                      <a:endParaRPr lang="de-CH" sz="1800">
                        <a:latin typeface="Times" charset="0"/>
                      </a:endParaRPr>
                    </a:p>
                  </p:txBody>
                </p:sp>
              </p:grpSp>
              <p:sp>
                <p:nvSpPr>
                  <p:cNvPr id="73" name="Oval 72"/>
                  <p:cNvSpPr/>
                  <p:nvPr/>
                </p:nvSpPr>
                <p:spPr bwMode="auto">
                  <a:xfrm>
                    <a:off x="4598101" y="3624287"/>
                    <a:ext cx="333940" cy="243607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CH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sp>
              <p:nvSpPr>
                <p:cNvPr id="71" name="TextBox 70"/>
                <p:cNvSpPr txBox="1"/>
                <p:nvPr/>
              </p:nvSpPr>
              <p:spPr>
                <a:xfrm>
                  <a:off x="4663601" y="3662476"/>
                  <a:ext cx="252240" cy="211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US" sz="600" dirty="0">
                      <a:solidFill>
                        <a:srgbClr val="000000"/>
                      </a:solidFill>
                      <a:latin typeface="Calibri"/>
                    </a:rPr>
                    <a:t>LCLS</a:t>
                  </a:r>
                  <a:endParaRPr lang="de-CH" sz="600" dirty="0" err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9" name="Oval 68"/>
              <p:cNvSpPr/>
              <p:nvPr/>
            </p:nvSpPr>
            <p:spPr bwMode="auto">
              <a:xfrm>
                <a:off x="6881534" y="2610997"/>
                <a:ext cx="333940" cy="243607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defRPr/>
            </a:pPr>
            <a:fld id="{EBC07571-3134-BB4B-B83F-1A9FE18D34F3}" type="slidenum">
              <a:rPr lang="de-DE" sz="800" smtClean="0">
                <a:latin typeface="+mn-lt"/>
              </a:rPr>
              <a:pPr algn="r">
                <a:defRPr/>
              </a:pPr>
              <a:t>41</a:t>
            </a:fld>
            <a:endParaRPr lang="de-DE" sz="800" dirty="0">
              <a:latin typeface="+mn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3" r="29006"/>
          <a:stretch/>
        </p:blipFill>
        <p:spPr>
          <a:xfrm>
            <a:off x="728058" y="694229"/>
            <a:ext cx="1440160" cy="1666800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7"/>
          <a:srcRect l="18748" t="3191" r="29754" b="17490"/>
          <a:stretch/>
        </p:blipFill>
        <p:spPr>
          <a:xfrm>
            <a:off x="6984987" y="704830"/>
            <a:ext cx="1497600" cy="1688400"/>
          </a:xfrm>
          <a:prstGeom prst="rect">
            <a:avLst/>
          </a:prstGeom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739886" y="2167067"/>
            <a:ext cx="799594" cy="189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860" rIns="1286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defTabSz="128588">
              <a:spcBef>
                <a:spcPts val="254"/>
              </a:spcBef>
              <a:buSzPct val="100000"/>
              <a:tabLst>
                <a:tab pos="0" algn="l"/>
                <a:tab pos="257175" algn="l"/>
                <a:tab pos="514350" algn="l"/>
                <a:tab pos="771525" algn="l"/>
                <a:tab pos="1028700" algn="l"/>
                <a:tab pos="1285875" algn="l"/>
                <a:tab pos="1543050" algn="l"/>
                <a:tab pos="1800225" algn="l"/>
                <a:tab pos="2057400" algn="l"/>
                <a:tab pos="2314575" algn="l"/>
                <a:tab pos="2571750" algn="l"/>
                <a:tab pos="2828925" algn="l"/>
              </a:tabLst>
            </a:pPr>
            <a:r>
              <a:rPr lang="en-US" altLang="de-DE" sz="1200" dirty="0">
                <a:solidFill>
                  <a:schemeClr val="accent3"/>
                </a:solidFill>
                <a:latin typeface="+mn-lt"/>
              </a:rPr>
              <a:t>MYTHEN III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46633" y="694398"/>
            <a:ext cx="1440000" cy="1805047"/>
            <a:chOff x="1030834" y="3142964"/>
            <a:chExt cx="1440000" cy="1805047"/>
          </a:xfrm>
        </p:grpSpPr>
        <p:pic>
          <p:nvPicPr>
            <p:cNvPr id="33" name="Picture 32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7" t="23873" r="13928" b="8831"/>
            <a:stretch/>
          </p:blipFill>
          <p:spPr>
            <a:xfrm>
              <a:off x="1030834" y="3142964"/>
              <a:ext cx="1440000" cy="1688400"/>
            </a:xfrm>
            <a:prstGeom prst="rect">
              <a:avLst/>
            </a:prstGeom>
          </p:spPr>
        </p:pic>
        <p:grpSp>
          <p:nvGrpSpPr>
            <p:cNvPr id="46" name="Group 24"/>
            <p:cNvGrpSpPr>
              <a:grpSpLocks/>
            </p:cNvGrpSpPr>
            <p:nvPr/>
          </p:nvGrpSpPr>
          <p:grpSpPr bwMode="auto">
            <a:xfrm>
              <a:off x="1043897" y="4488838"/>
              <a:ext cx="1274191" cy="459173"/>
              <a:chOff x="2294" y="7841"/>
              <a:chExt cx="2179" cy="799"/>
            </a:xfrm>
            <a:noFill/>
          </p:grpSpPr>
          <p:sp>
            <p:nvSpPr>
              <p:cNvPr id="61" name="Line 25"/>
              <p:cNvSpPr>
                <a:spLocks noChangeShapeType="1"/>
              </p:cNvSpPr>
              <p:nvPr/>
            </p:nvSpPr>
            <p:spPr bwMode="auto">
              <a:xfrm>
                <a:off x="2301" y="7841"/>
                <a:ext cx="2172" cy="799"/>
              </a:xfrm>
              <a:prstGeom prst="lin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8588">
                  <a:spcBef>
                    <a:spcPts val="254"/>
                  </a:spcBef>
                  <a:buClr>
                    <a:srgbClr val="000000"/>
                  </a:buClr>
                  <a:buSzPct val="100000"/>
                </a:pPr>
                <a:endParaRPr lang="de-CH" sz="118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 Box 26"/>
              <p:cNvSpPr txBox="1">
                <a:spLocks noChangeArrowheads="1"/>
              </p:cNvSpPr>
              <p:nvPr/>
            </p:nvSpPr>
            <p:spPr bwMode="auto">
              <a:xfrm>
                <a:off x="2294" y="8106"/>
                <a:ext cx="1695" cy="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860" rIns="12860" anchor="ctr"/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94" dirty="0">
                    <a:solidFill>
                      <a:schemeClr val="accent3"/>
                    </a:solidFill>
                    <a:latin typeface="+mn-lt"/>
                  </a:rPr>
                  <a:t>GOTTHARD II</a:t>
                </a:r>
              </a:p>
            </p:txBody>
          </p:sp>
        </p:grpSp>
      </p:grpSp>
      <p:grpSp>
        <p:nvGrpSpPr>
          <p:cNvPr id="47" name="Group 27"/>
          <p:cNvGrpSpPr>
            <a:grpSpLocks/>
          </p:cNvGrpSpPr>
          <p:nvPr/>
        </p:nvGrpSpPr>
        <p:grpSpPr bwMode="auto">
          <a:xfrm>
            <a:off x="3830463" y="697335"/>
            <a:ext cx="1498154" cy="1802407"/>
            <a:chOff x="8910" y="2333"/>
            <a:chExt cx="2562" cy="3169"/>
          </a:xfrm>
          <a:noFill/>
        </p:grpSpPr>
        <p:pic>
          <p:nvPicPr>
            <p:cNvPr id="57" name="Picture 2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" t="3014" r="10364" b="3014"/>
            <a:stretch>
              <a:fillRect/>
            </a:stretch>
          </p:blipFill>
          <p:spPr bwMode="auto">
            <a:xfrm>
              <a:off x="8913" y="2333"/>
              <a:ext cx="2559" cy="296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58" name="Group 29"/>
            <p:cNvGrpSpPr>
              <a:grpSpLocks/>
            </p:cNvGrpSpPr>
            <p:nvPr/>
          </p:nvGrpSpPr>
          <p:grpSpPr bwMode="auto">
            <a:xfrm>
              <a:off x="8910" y="4703"/>
              <a:ext cx="2344" cy="799"/>
              <a:chOff x="8910" y="4703"/>
              <a:chExt cx="2344" cy="799"/>
            </a:xfrm>
            <a:grpFill/>
          </p:grpSpPr>
          <p:sp>
            <p:nvSpPr>
              <p:cNvPr id="59" name="Line 30"/>
              <p:cNvSpPr>
                <a:spLocks noChangeShapeType="1"/>
              </p:cNvSpPr>
              <p:nvPr/>
            </p:nvSpPr>
            <p:spPr bwMode="auto">
              <a:xfrm>
                <a:off x="8910" y="4703"/>
                <a:ext cx="2344" cy="799"/>
              </a:xfrm>
              <a:prstGeom prst="lin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8588">
                  <a:spcBef>
                    <a:spcPts val="254"/>
                  </a:spcBef>
                  <a:buClr>
                    <a:srgbClr val="000000"/>
                  </a:buClr>
                  <a:buSzPct val="100000"/>
                </a:pPr>
                <a:endParaRPr lang="de-CH" sz="118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 Box 31"/>
              <p:cNvSpPr txBox="1">
                <a:spLocks noChangeArrowheads="1"/>
              </p:cNvSpPr>
              <p:nvPr/>
            </p:nvSpPr>
            <p:spPr bwMode="auto">
              <a:xfrm>
                <a:off x="8918" y="4951"/>
                <a:ext cx="845" cy="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860" rIns="12860" anchor="ctr"/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94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+mn-lt"/>
                  </a:rPr>
                  <a:t>EIGER</a:t>
                </a:r>
              </a:p>
            </p:txBody>
          </p:sp>
        </p:grpSp>
      </p:grp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7080510" y="2157170"/>
            <a:ext cx="1306554" cy="199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860" rIns="1286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fontAlgn="base" hangingPunct="0"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defTabSz="128588">
              <a:spcBef>
                <a:spcPts val="254"/>
              </a:spcBef>
              <a:buSzPct val="100000"/>
              <a:tabLst>
                <a:tab pos="0" algn="l"/>
                <a:tab pos="257175" algn="l"/>
                <a:tab pos="514350" algn="l"/>
                <a:tab pos="771525" algn="l"/>
                <a:tab pos="1028700" algn="l"/>
                <a:tab pos="1285875" algn="l"/>
                <a:tab pos="1543050" algn="l"/>
                <a:tab pos="1800225" algn="l"/>
                <a:tab pos="2057400" algn="l"/>
                <a:tab pos="2314575" algn="l"/>
                <a:tab pos="2571750" algn="l"/>
                <a:tab pos="2828925" algn="l"/>
              </a:tabLst>
            </a:pPr>
            <a:r>
              <a:rPr lang="en-US" altLang="de-DE" sz="1294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JUNGFRAU 1.0/1.1</a:t>
            </a:r>
          </a:p>
        </p:txBody>
      </p:sp>
      <p:grpSp>
        <p:nvGrpSpPr>
          <p:cNvPr id="49" name="Group 35"/>
          <p:cNvGrpSpPr>
            <a:grpSpLocks/>
          </p:cNvGrpSpPr>
          <p:nvPr/>
        </p:nvGrpSpPr>
        <p:grpSpPr bwMode="auto">
          <a:xfrm>
            <a:off x="5495996" y="694894"/>
            <a:ext cx="1350210" cy="1687904"/>
            <a:chOff x="5691" y="5509"/>
            <a:chExt cx="2309" cy="2991"/>
          </a:xfrm>
          <a:noFill/>
        </p:grpSpPr>
        <p:pic>
          <p:nvPicPr>
            <p:cNvPr id="55" name="Picture 36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0" t="29051" r="37138" b="26115"/>
            <a:stretch/>
          </p:blipFill>
          <p:spPr bwMode="auto">
            <a:xfrm>
              <a:off x="5691" y="5509"/>
              <a:ext cx="2309" cy="29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6" name="Text Box 37"/>
            <p:cNvSpPr txBox="1">
              <a:spLocks noChangeArrowheads="1"/>
            </p:cNvSpPr>
            <p:nvPr/>
          </p:nvSpPr>
          <p:spPr bwMode="auto">
            <a:xfrm>
              <a:off x="5695" y="8168"/>
              <a:ext cx="1600" cy="3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2860" rIns="1286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defTabSz="457200" fontAlgn="base" hangingPunct="0">
                <a:spcBef>
                  <a:spcPts val="9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defTabSz="457200" fontAlgn="base" hangingPunct="0">
                <a:spcBef>
                  <a:spcPts val="9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defTabSz="457200" fontAlgn="base" hangingPunct="0">
                <a:spcBef>
                  <a:spcPts val="9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defTabSz="457200" fontAlgn="base" hangingPunct="0">
                <a:spcBef>
                  <a:spcPts val="9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4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defTabSz="128588">
                <a:spcBef>
                  <a:spcPts val="254"/>
                </a:spcBef>
                <a:buSzPct val="100000"/>
                <a:tabLst>
                  <a:tab pos="0" algn="l"/>
                  <a:tab pos="257175" algn="l"/>
                  <a:tab pos="514350" algn="l"/>
                  <a:tab pos="771525" algn="l"/>
                  <a:tab pos="1028700" algn="l"/>
                  <a:tab pos="1285875" algn="l"/>
                  <a:tab pos="1543050" algn="l"/>
                  <a:tab pos="1800225" algn="l"/>
                  <a:tab pos="2057400" algn="l"/>
                  <a:tab pos="2314575" algn="l"/>
                  <a:tab pos="2571750" algn="l"/>
                  <a:tab pos="2828925" algn="l"/>
                </a:tabLst>
              </a:pPr>
              <a:r>
                <a:rPr lang="en-US" altLang="de-DE" sz="1294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</a:rPr>
                <a:t>MÖNCH 0.3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7373" y="734272"/>
            <a:ext cx="400385" cy="400385"/>
          </a:xfrm>
          <a:prstGeom prst="rect">
            <a:avLst/>
          </a:prstGeom>
        </p:spPr>
      </p:pic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7A73617C-4E74-FB63-4B32-405763A199BB}"/>
              </a:ext>
            </a:extLst>
          </p:cNvPr>
          <p:cNvSpPr txBox="1">
            <a:spLocks/>
          </p:cNvSpPr>
          <p:nvPr/>
        </p:nvSpPr>
        <p:spPr>
          <a:xfrm rot="20069018">
            <a:off x="2007897" y="1532926"/>
            <a:ext cx="5222203" cy="1545535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CH" sz="9600" dirty="0">
                <a:solidFill>
                  <a:srgbClr val="FF0000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586934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8D8116-4472-7D45-E60F-498197EB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25DD01-D8C0-C3F1-EDDF-133DEBAD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42</a:t>
            </a:fld>
            <a:endParaRPr lang="de-DE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78E423-EF1F-9E6C-83B5-2374A1690B30}"/>
              </a:ext>
            </a:extLst>
          </p:cNvPr>
          <p:cNvSpPr txBox="1"/>
          <p:nvPr/>
        </p:nvSpPr>
        <p:spPr>
          <a:xfrm>
            <a:off x="1790917" y="2115037"/>
            <a:ext cx="3095370" cy="9134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6600" dirty="0">
                <a:solidFill>
                  <a:srgbClr val="000000"/>
                </a:solidFill>
                <a:latin typeface="Calibri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0701309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11B9A992-DA85-4C87-435A-0376A1E9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spcBef>
                <a:spcPct val="0"/>
              </a:spcBef>
            </a:pPr>
            <a:fld id="{6A506DFD-E05C-4013-87E0-4A73AF9117DB}" type="slidenum">
              <a:rPr lang="de-DE" altLang="it-CH">
                <a:solidFill>
                  <a:srgbClr val="000000"/>
                </a:solidFill>
                <a:ea typeface="ヒラギノ角ゴ Pro W3" charset="-128"/>
                <a:cs typeface="+mn-cs"/>
              </a:rPr>
              <a:pPr algn="r" defTabSz="685800">
                <a:spcBef>
                  <a:spcPct val="0"/>
                </a:spcBef>
              </a:pPr>
              <a:t>43</a:t>
            </a:fld>
            <a:endParaRPr lang="de-DE" altLang="it-CH">
              <a:solidFill>
                <a:srgbClr val="000000"/>
              </a:solidFill>
              <a:ea typeface="ヒラギノ角ゴ Pro W3" charset="-128"/>
              <a:cs typeface="+mn-cs"/>
            </a:endParaRPr>
          </a:p>
        </p:txBody>
      </p:sp>
      <p:sp>
        <p:nvSpPr>
          <p:cNvPr id="450562" name="Rectangle 2">
            <a:extLst>
              <a:ext uri="{FF2B5EF4-FFF2-40B4-BE49-F238E27FC236}">
                <a16:creationId xmlns:a16="http://schemas.microsoft.com/office/drawing/2014/main" id="{A0481F1B-F6D5-00B0-8EB8-3F77709984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08347"/>
            <a:ext cx="6858000" cy="357188"/>
          </a:xfrm>
        </p:spPr>
        <p:txBody>
          <a:bodyPr/>
          <a:lstStyle/>
          <a:p>
            <a:pPr algn="ctr"/>
            <a:r>
              <a:rPr lang="en-US" altLang="it-CH" sz="2100" b="0">
                <a:solidFill>
                  <a:srgbClr val="0066FF"/>
                </a:solidFill>
                <a:latin typeface="Arial" panose="020B0604020202020204" pitchFamily="34" charset="0"/>
                <a:ea typeface="ヒラギノ角ゴ Pro W3" charset="-128"/>
              </a:rPr>
              <a:t>Requirements for an ideal detector</a:t>
            </a:r>
          </a:p>
        </p:txBody>
      </p:sp>
      <p:sp>
        <p:nvSpPr>
          <p:cNvPr id="450563" name="Rectangle 3">
            <a:extLst>
              <a:ext uri="{FF2B5EF4-FFF2-40B4-BE49-F238E27FC236}">
                <a16:creationId xmlns:a16="http://schemas.microsoft.com/office/drawing/2014/main" id="{F84CBAAF-3904-45BF-162B-F4D5B093E32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31119" y="627460"/>
            <a:ext cx="3943350" cy="4212431"/>
          </a:xfrm>
          <a:solidFill>
            <a:srgbClr val="EAEAEA"/>
          </a:solidFill>
          <a:ln>
            <a:solidFill>
              <a:srgbClr val="FF9933"/>
            </a:solidFill>
            <a:miter lim="800000"/>
            <a:headEnd/>
            <a:tailEnd/>
          </a:ln>
        </p:spPr>
        <p:txBody>
          <a:bodyPr vert="horz" wrap="square" lIns="81000" tIns="81000" rIns="81000" bIns="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EIGER, designed by PSI-SLS detector group, was optimized to satisfy the main requirements for an ideal detector for synchrotron radiation applications:</a:t>
            </a:r>
          </a:p>
          <a:p>
            <a:pPr algn="just">
              <a:lnSpc>
                <a:spcPct val="80000"/>
              </a:lnSpc>
            </a:pPr>
            <a:endParaRPr lang="en-US" altLang="it-CH" sz="1350">
              <a:latin typeface="Calibri" panose="020F0502020204030204" pitchFamily="34" charset="0"/>
              <a:ea typeface="ヒラギノ角ゴ Pro W3" charset="-128"/>
            </a:endParaRPr>
          </a:p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Single photons sensitivity and no intrinsic noise </a:t>
            </a:r>
            <a:endParaRPr lang="en-US" altLang="it-CH" sz="1350">
              <a:latin typeface="Calibri" panose="020F0502020204030204" pitchFamily="34" charset="0"/>
              <a:ea typeface="ヒラギノ角ゴ Pro W3" charset="-128"/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single photon counting detector</a:t>
            </a:r>
          </a:p>
          <a:p>
            <a:pPr lvl="1" algn="just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it-CH" sz="1350"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Good spatial resolution </a:t>
            </a:r>
            <a:endParaRPr lang="en-US" altLang="it-CH" sz="1350">
              <a:latin typeface="Calibri" panose="020F0502020204030204" pitchFamily="34" charset="0"/>
              <a:ea typeface="ヒラギノ角ゴ Pro W3" charset="-128"/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Small pixel size (75x75</a:t>
            </a:r>
            <a:r>
              <a:rPr lang="el-GR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μ</a:t>
            </a: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m</a:t>
            </a:r>
            <a:r>
              <a:rPr lang="en-US" altLang="it-CH" sz="1350" baseline="30000"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lvl="1" algn="just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it-CH" sz="135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Fast Frame Rate ~tens kHz</a:t>
            </a:r>
            <a:r>
              <a:rPr lang="en-US" altLang="it-CH" sz="1350">
                <a:latin typeface="Calibri" panose="020F0502020204030204" pitchFamily="34" charset="0"/>
                <a:ea typeface="ヒラギノ角ゴ Pro W3" charset="-128"/>
                <a:sym typeface="Wingdings" panose="05000000000000000000" pitchFamily="2" charset="2"/>
              </a:rPr>
              <a:t> 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Simultaneous exposure and readout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Negligible dead time (</a:t>
            </a:r>
            <a:r>
              <a:rPr lang="en-US" altLang="it-CH" sz="1350">
                <a:latin typeface="Calibri" panose="020F0502020204030204" pitchFamily="34" charset="0"/>
              </a:rPr>
              <a:t>~</a:t>
            </a: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 3</a:t>
            </a:r>
            <a:r>
              <a:rPr lang="el-GR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μ</a:t>
            </a: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s)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</a:rPr>
              <a:t>Frame rate up to 22kHz in 4 bit mode</a:t>
            </a:r>
          </a:p>
          <a:p>
            <a:pPr lvl="1" algn="just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it-CH" sz="1350"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Detector that can be made as large as possible</a:t>
            </a:r>
            <a:endParaRPr lang="en-US" altLang="it-CH" sz="1350">
              <a:latin typeface="Calibri" panose="020F0502020204030204" pitchFamily="34" charset="0"/>
              <a:ea typeface="ヒラギノ角ゴ Pro W3" charset="-128"/>
              <a:sym typeface="Wingdings" panose="05000000000000000000" pitchFamily="2" charset="2"/>
            </a:endParaRP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Modular detector system 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Data transfer parallel at half module level 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Projects for EIGER 16M Pixel (~32</a:t>
            </a:r>
            <a:r>
              <a:rPr lang="en-US" altLang="it-CH" sz="1350">
                <a:latin typeface="Calibri" panose="020F0502020204030204" pitchFamily="34" charset="0"/>
              </a:rPr>
              <a:t>x32 cm</a:t>
            </a:r>
            <a:r>
              <a:rPr lang="en-US" altLang="it-CH" sz="1350" baseline="30000">
                <a:latin typeface="Calibri" panose="020F0502020204030204" pitchFamily="34" charset="0"/>
              </a:rPr>
              <a:t>2</a:t>
            </a: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lvl="1" algn="just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it-CH" sz="1350"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High count rate of incoming photons </a:t>
            </a:r>
            <a:r>
              <a:rPr lang="en-US" altLang="it-CH" sz="1350">
                <a:latin typeface="Calibri" panose="020F0502020204030204" pitchFamily="34" charset="0"/>
                <a:ea typeface="ヒラギノ角ゴ Pro W3" charset="-128"/>
                <a:sym typeface="Wingdings" panose="05000000000000000000" pitchFamily="2" charset="2"/>
              </a:rPr>
              <a:t> 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</a:rPr>
              <a:t>Count rates up to 1-2 million counts/pixel/second</a:t>
            </a:r>
          </a:p>
          <a:p>
            <a:pPr lvl="1" algn="just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it-CH" sz="1350"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ea typeface="ヒラギノ角ゴ Pro W3" charset="-128"/>
              </a:rPr>
              <a:t>No spatial distortion and uniform response </a:t>
            </a:r>
          </a:p>
          <a:p>
            <a:pPr lvl="1" algn="just">
              <a:lnSpc>
                <a:spcPct val="80000"/>
              </a:lnSpc>
            </a:pPr>
            <a:r>
              <a:rPr lang="en-US" altLang="it-CH" sz="1350">
                <a:latin typeface="Calibri" panose="020F0502020204030204" pitchFamily="34" charset="0"/>
                <a:sym typeface="Wingdings" panose="05000000000000000000" pitchFamily="2" charset="2"/>
              </a:rPr>
              <a:t>for </a:t>
            </a:r>
            <a:r>
              <a:rPr lang="en-US" altLang="it-CH" sz="1350">
                <a:latin typeface="Calibri" panose="020F0502020204030204" pitchFamily="34" charset="0"/>
              </a:rPr>
              <a:t>X-ray energy range few keV to &gt;20 keV</a:t>
            </a:r>
          </a:p>
        </p:txBody>
      </p:sp>
      <p:graphicFrame>
        <p:nvGraphicFramePr>
          <p:cNvPr id="450564" name="Group 4">
            <a:extLst>
              <a:ext uri="{FF2B5EF4-FFF2-40B4-BE49-F238E27FC236}">
                <a16:creationId xmlns:a16="http://schemas.microsoft.com/office/drawing/2014/main" id="{E4B7BDBF-A642-0378-7E9D-350D4B88FC3B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5436394" y="582216"/>
          <a:ext cx="2430067" cy="4191389"/>
        </p:xfrm>
        <a:graphic>
          <a:graphicData uri="http://schemas.openxmlformats.org/drawingml/2006/table">
            <a:tbl>
              <a:tblPr/>
              <a:tblGrid>
                <a:gridCol w="1072754">
                  <a:extLst>
                    <a:ext uri="{9D8B030D-6E8A-4147-A177-3AD203B41FA5}">
                      <a16:colId xmlns:a16="http://schemas.microsoft.com/office/drawing/2014/main" val="2315358491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866359297"/>
                    </a:ext>
                  </a:extLst>
                </a:gridCol>
              </a:tblGrid>
              <a:tr h="264319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Chip Size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19.3x20.1 mm</a:t>
                      </a:r>
                      <a:r>
                        <a:rPr kumimoji="0" lang="en-US" altLang="it-CH" sz="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2</a:t>
                      </a:r>
                      <a:endParaRPr kumimoji="0" lang="en-US" altLang="it-CH" sz="800" b="0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92820"/>
                  </a:ext>
                </a:extLst>
              </a:tr>
              <a:tr h="199978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Pixel Size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75x75 </a:t>
                      </a:r>
                      <a:r>
                        <a:rPr kumimoji="0" lang="el-GR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μ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m</a:t>
                      </a:r>
                      <a:r>
                        <a:rPr kumimoji="0" lang="en-US" altLang="it-CH" sz="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2 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 </a:t>
                      </a:r>
                      <a:endParaRPr kumimoji="0" lang="el-GR" altLang="it-CH" sz="800" b="0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072546"/>
                  </a:ext>
                </a:extLst>
              </a:tr>
              <a:tr h="199978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Pixel Array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256x256 = 65536 </a:t>
                      </a:r>
                      <a:endParaRPr kumimoji="0" lang="en-US" altLang="it-CH" sz="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02258"/>
                  </a:ext>
                </a:extLst>
              </a:tr>
              <a:tr h="338281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Technological process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UMC 0.25</a:t>
                      </a:r>
                      <a:r>
                        <a:rPr kumimoji="0" lang="el-GR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μ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m; Rad tol. Design &gt;4MRad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654466"/>
                  </a:ext>
                </a:extLst>
              </a:tr>
              <a:tr h="1029796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Sim. Analog Parameters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Gain: 44.6 </a:t>
                      </a:r>
                      <a:r>
                        <a:rPr kumimoji="0" lang="el-GR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μ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V/e-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30ns peaking time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Timing: 151ns (Ret.to 0@1%)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Noise: 135e-rms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Static Power: 8.8</a:t>
                      </a:r>
                      <a:r>
                        <a:rPr kumimoji="0" lang="el-GR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μ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W/pixel(0.6W/chip)</a:t>
                      </a:r>
                      <a:endParaRPr kumimoji="0" lang="el-GR" altLang="it-CH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69647"/>
                  </a:ext>
                </a:extLst>
              </a:tr>
              <a:tr h="199978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Count Rate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3.4x10</a:t>
                      </a:r>
                      <a:r>
                        <a:rPr kumimoji="0" lang="en-US" altLang="it-CH" sz="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9 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xray/mm</a:t>
                      </a:r>
                      <a:r>
                        <a:rPr kumimoji="0" lang="en-US" altLang="it-CH" sz="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2</a:t>
                      </a: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/s</a:t>
                      </a:r>
                      <a:endParaRPr kumimoji="0" lang="en-US" altLang="it-CH" sz="800" b="0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77920"/>
                  </a:ext>
                </a:extLst>
              </a:tr>
              <a:tr h="476584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Transistors Matrix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Periphery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Transistor density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28.44M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&gt;120 000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430/pix </a:t>
                      </a:r>
                      <a:endParaRPr kumimoji="0" lang="en-US" altLang="it-CH" sz="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26262"/>
                  </a:ext>
                </a:extLst>
              </a:tr>
              <a:tr h="338281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Nom. power supplies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1.1V(analog), 2V(digital), 1.8V(I/O)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444994"/>
                  </a:ext>
                </a:extLst>
              </a:tr>
              <a:tr h="338281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Counter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binary, configurable 4,8,12bit, double buffered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873176"/>
                  </a:ext>
                </a:extLst>
              </a:tr>
              <a:tr h="205979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Readout speed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~22kHz@4bit mode </a:t>
                      </a:r>
                      <a:endParaRPr kumimoji="0" lang="en-US" altLang="it-CH" sz="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23405"/>
                  </a:ext>
                </a:extLst>
              </a:tr>
              <a:tr h="199978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Threshold adjustment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Yes 6 Trim Bits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2980"/>
                  </a:ext>
                </a:extLst>
              </a:tr>
              <a:tr h="199978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Analog out for testing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Yes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351906"/>
                  </a:ext>
                </a:extLst>
              </a:tr>
              <a:tr h="199978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Overflow counter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471488" algn="l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909638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306513" algn="l">
                        <a:lnSpc>
                          <a:spcPct val="110000"/>
                        </a:lnSpc>
                        <a:buFont typeface="Arial Narrow" panose="020B0606020202030204" pitchFamily="34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1695450" algn="l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1526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6098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0670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52425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it-CH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</a:rPr>
                        <a:t>Yes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79547"/>
                  </a:ext>
                </a:extLst>
              </a:tr>
            </a:tbl>
          </a:graphicData>
        </a:graphic>
      </p:graphicFrame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54448A-F7F6-2BCD-712B-1704BE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it-CH"/>
              <a:t>Roberto Dinapoli</a:t>
            </a:r>
          </a:p>
        </p:txBody>
      </p:sp>
    </p:spTree>
    <p:extLst>
      <p:ext uri="{BB962C8B-B14F-4D97-AF65-F5344CB8AC3E}">
        <p14:creationId xmlns:p14="http://schemas.microsoft.com/office/powerpoint/2010/main" val="319362216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13"/>
          <p:cNvSpPr>
            <a:spLocks noChangeShapeType="1"/>
          </p:cNvSpPr>
          <p:nvPr/>
        </p:nvSpPr>
        <p:spPr bwMode="auto">
          <a:xfrm flipH="1">
            <a:off x="2159794" y="1769269"/>
            <a:ext cx="1464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37" name="Line 15"/>
          <p:cNvSpPr>
            <a:spLocks noChangeShapeType="1"/>
          </p:cNvSpPr>
          <p:nvPr/>
        </p:nvSpPr>
        <p:spPr bwMode="auto">
          <a:xfrm>
            <a:off x="2306241" y="1578769"/>
            <a:ext cx="0" cy="373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38" name="Line 16"/>
          <p:cNvSpPr>
            <a:spLocks noChangeShapeType="1"/>
          </p:cNvSpPr>
          <p:nvPr/>
        </p:nvSpPr>
        <p:spPr bwMode="auto">
          <a:xfrm flipV="1">
            <a:off x="2306241" y="1765698"/>
            <a:ext cx="294084" cy="1869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39" name="Line 17"/>
          <p:cNvSpPr>
            <a:spLocks noChangeShapeType="1"/>
          </p:cNvSpPr>
          <p:nvPr/>
        </p:nvSpPr>
        <p:spPr bwMode="auto">
          <a:xfrm flipH="1" flipV="1">
            <a:off x="2306241" y="1578769"/>
            <a:ext cx="294084" cy="1869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grpSp>
        <p:nvGrpSpPr>
          <p:cNvPr id="18440" name="Group 164"/>
          <p:cNvGrpSpPr>
            <a:grpSpLocks/>
          </p:cNvGrpSpPr>
          <p:nvPr/>
        </p:nvGrpSpPr>
        <p:grpSpPr bwMode="auto">
          <a:xfrm>
            <a:off x="2159794" y="1129903"/>
            <a:ext cx="576263" cy="223838"/>
            <a:chOff x="877" y="759"/>
            <a:chExt cx="484" cy="188"/>
          </a:xfrm>
        </p:grpSpPr>
        <p:sp>
          <p:nvSpPr>
            <p:cNvPr id="18594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5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6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7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41" name="Group 22"/>
          <p:cNvGrpSpPr>
            <a:grpSpLocks/>
          </p:cNvGrpSpPr>
          <p:nvPr/>
        </p:nvGrpSpPr>
        <p:grpSpPr bwMode="auto">
          <a:xfrm rot="-5400000">
            <a:off x="1690688" y="1825228"/>
            <a:ext cx="226219" cy="119063"/>
            <a:chOff x="1467" y="1369"/>
            <a:chExt cx="146" cy="100"/>
          </a:xfrm>
        </p:grpSpPr>
        <p:sp>
          <p:nvSpPr>
            <p:cNvPr id="18588" name="Line 23"/>
            <p:cNvSpPr>
              <a:spLocks noChangeShapeType="1"/>
            </p:cNvSpPr>
            <p:nvPr/>
          </p:nvSpPr>
          <p:spPr bwMode="auto">
            <a:xfrm flipH="1">
              <a:off x="1467" y="1421"/>
              <a:ext cx="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89" name="Line 24"/>
            <p:cNvSpPr>
              <a:spLocks noChangeShapeType="1"/>
            </p:cNvSpPr>
            <p:nvPr/>
          </p:nvSpPr>
          <p:spPr bwMode="auto">
            <a:xfrm flipH="1">
              <a:off x="1579" y="1420"/>
              <a:ext cx="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0" name="Line 25"/>
            <p:cNvSpPr>
              <a:spLocks noChangeShapeType="1"/>
            </p:cNvSpPr>
            <p:nvPr/>
          </p:nvSpPr>
          <p:spPr bwMode="auto">
            <a:xfrm>
              <a:off x="1505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1" name="Line 26"/>
            <p:cNvSpPr>
              <a:spLocks noChangeShapeType="1"/>
            </p:cNvSpPr>
            <p:nvPr/>
          </p:nvSpPr>
          <p:spPr bwMode="auto">
            <a:xfrm flipV="1">
              <a:off x="1505" y="1421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2" name="Line 27"/>
            <p:cNvSpPr>
              <a:spLocks noChangeShapeType="1"/>
            </p:cNvSpPr>
            <p:nvPr/>
          </p:nvSpPr>
          <p:spPr bwMode="auto">
            <a:xfrm flipH="1" flipV="1">
              <a:off x="1504" y="1369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93" name="Line 28"/>
            <p:cNvSpPr>
              <a:spLocks noChangeShapeType="1"/>
            </p:cNvSpPr>
            <p:nvPr/>
          </p:nvSpPr>
          <p:spPr bwMode="auto">
            <a:xfrm>
              <a:off x="1580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42" name="Group 21"/>
          <p:cNvGrpSpPr>
            <a:grpSpLocks/>
          </p:cNvGrpSpPr>
          <p:nvPr/>
        </p:nvGrpSpPr>
        <p:grpSpPr bwMode="auto">
          <a:xfrm>
            <a:off x="1599010" y="1718072"/>
            <a:ext cx="127397" cy="152400"/>
            <a:chOff x="406" y="1253"/>
            <a:chExt cx="107" cy="128"/>
          </a:xfrm>
        </p:grpSpPr>
        <p:sp>
          <p:nvSpPr>
            <p:cNvPr id="18586" name="AutoShape 29"/>
            <p:cNvSpPr>
              <a:spLocks noChangeArrowheads="1"/>
            </p:cNvSpPr>
            <p:nvPr/>
          </p:nvSpPr>
          <p:spPr bwMode="auto">
            <a:xfrm>
              <a:off x="474" y="1335"/>
              <a:ext cx="39" cy="46"/>
            </a:xfrm>
            <a:prstGeom prst="triangle">
              <a:avLst>
                <a:gd name="adj" fmla="val 1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 eaLnBrk="1" hangingPunct="1"/>
              <a:endParaRPr lang="en-GB" altLang="de-DE" sz="1350" b="0">
                <a:latin typeface="Calibri" pitchFamily="34" charset="0"/>
              </a:endParaRPr>
            </a:p>
          </p:txBody>
        </p:sp>
        <p:cxnSp>
          <p:nvCxnSpPr>
            <p:cNvPr id="18587" name="AutoShape 30"/>
            <p:cNvCxnSpPr>
              <a:cxnSpLocks noChangeShapeType="1"/>
            </p:cNvCxnSpPr>
            <p:nvPr/>
          </p:nvCxnSpPr>
          <p:spPr bwMode="auto">
            <a:xfrm rot="5400000" flipH="1">
              <a:off x="398" y="1261"/>
              <a:ext cx="104" cy="88"/>
            </a:xfrm>
            <a:prstGeom prst="curvedConnector3">
              <a:avLst>
                <a:gd name="adj1" fmla="val 6075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8443" name="AutoShape 31"/>
          <p:cNvCxnSpPr>
            <a:cxnSpLocks noChangeShapeType="1"/>
            <a:stCxn id="18597" idx="0"/>
            <a:endCxn id="18435" idx="1"/>
          </p:cNvCxnSpPr>
          <p:nvPr/>
        </p:nvCxnSpPr>
        <p:spPr bwMode="auto">
          <a:xfrm>
            <a:off x="2159794" y="1245394"/>
            <a:ext cx="1191" cy="523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32"/>
          <p:cNvCxnSpPr>
            <a:cxnSpLocks noChangeShapeType="1"/>
            <a:stCxn id="18596" idx="1"/>
          </p:cNvCxnSpPr>
          <p:nvPr/>
        </p:nvCxnSpPr>
        <p:spPr bwMode="auto">
          <a:xfrm flipH="1">
            <a:off x="2736054" y="1245395"/>
            <a:ext cx="3" cy="5238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5" name="Line 33"/>
          <p:cNvSpPr>
            <a:spLocks noChangeShapeType="1"/>
          </p:cNvSpPr>
          <p:nvPr/>
        </p:nvSpPr>
        <p:spPr bwMode="auto">
          <a:xfrm>
            <a:off x="1646635" y="1999060"/>
            <a:ext cx="3202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46" name="Line 34"/>
          <p:cNvSpPr>
            <a:spLocks noChangeShapeType="1"/>
          </p:cNvSpPr>
          <p:nvPr/>
        </p:nvSpPr>
        <p:spPr bwMode="auto">
          <a:xfrm flipH="1">
            <a:off x="1646635" y="1999060"/>
            <a:ext cx="64294" cy="738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47" name="Line 35"/>
          <p:cNvSpPr>
            <a:spLocks noChangeShapeType="1"/>
          </p:cNvSpPr>
          <p:nvPr/>
        </p:nvSpPr>
        <p:spPr bwMode="auto">
          <a:xfrm flipH="1">
            <a:off x="1710929" y="1999060"/>
            <a:ext cx="64294" cy="738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48" name="Line 36"/>
          <p:cNvSpPr>
            <a:spLocks noChangeShapeType="1"/>
          </p:cNvSpPr>
          <p:nvPr/>
        </p:nvSpPr>
        <p:spPr bwMode="auto">
          <a:xfrm flipH="1">
            <a:off x="1775223" y="1999060"/>
            <a:ext cx="63103" cy="738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49" name="Line 37"/>
          <p:cNvSpPr>
            <a:spLocks noChangeShapeType="1"/>
          </p:cNvSpPr>
          <p:nvPr/>
        </p:nvSpPr>
        <p:spPr bwMode="auto">
          <a:xfrm flipH="1">
            <a:off x="1838325" y="1999060"/>
            <a:ext cx="64294" cy="738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50" name="Text Box 38"/>
          <p:cNvSpPr txBox="1">
            <a:spLocks noChangeArrowheads="1"/>
          </p:cNvSpPr>
          <p:nvPr/>
        </p:nvSpPr>
        <p:spPr bwMode="auto">
          <a:xfrm>
            <a:off x="3771348" y="1984772"/>
            <a:ext cx="5261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Stage</a:t>
            </a:r>
          </a:p>
        </p:txBody>
      </p:sp>
      <p:sp>
        <p:nvSpPr>
          <p:cNvPr id="18451" name="Text Box 39"/>
          <p:cNvSpPr txBox="1">
            <a:spLocks noChangeArrowheads="1"/>
          </p:cNvSpPr>
          <p:nvPr/>
        </p:nvSpPr>
        <p:spPr bwMode="auto">
          <a:xfrm>
            <a:off x="2087166" y="959644"/>
            <a:ext cx="34977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050" b="0">
                <a:latin typeface="Times New Roman" pitchFamily="18" charset="0"/>
              </a:rPr>
              <a:t>C</a:t>
            </a:r>
            <a:r>
              <a:rPr lang="en-US" altLang="de-DE" sz="1050" b="0" baseline="-25000">
                <a:latin typeface="Times New Roman" pitchFamily="18" charset="0"/>
              </a:rPr>
              <a:t>fb</a:t>
            </a:r>
            <a:endParaRPr lang="en-US" altLang="de-DE" sz="1050" b="0">
              <a:latin typeface="Times New Roman" pitchFamily="18" charset="0"/>
            </a:endParaRPr>
          </a:p>
        </p:txBody>
      </p:sp>
      <p:sp>
        <p:nvSpPr>
          <p:cNvPr id="18452" name="Text Box 40"/>
          <p:cNvSpPr txBox="1">
            <a:spLocks noChangeArrowheads="1"/>
          </p:cNvSpPr>
          <p:nvPr/>
        </p:nvSpPr>
        <p:spPr bwMode="auto">
          <a:xfrm>
            <a:off x="1477567" y="2009775"/>
            <a:ext cx="6463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050" b="0">
                <a:latin typeface="Times New Roman" pitchFamily="18" charset="0"/>
              </a:rPr>
              <a:t>Detector</a:t>
            </a:r>
          </a:p>
        </p:txBody>
      </p:sp>
      <p:cxnSp>
        <p:nvCxnSpPr>
          <p:cNvPr id="18453" name="AutoShape 51"/>
          <p:cNvCxnSpPr>
            <a:cxnSpLocks noChangeShapeType="1"/>
          </p:cNvCxnSpPr>
          <p:nvPr/>
        </p:nvCxnSpPr>
        <p:spPr bwMode="auto">
          <a:xfrm>
            <a:off x="2736054" y="1769269"/>
            <a:ext cx="5322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4" name="Line 65"/>
          <p:cNvSpPr>
            <a:spLocks noChangeShapeType="1"/>
          </p:cNvSpPr>
          <p:nvPr/>
        </p:nvSpPr>
        <p:spPr bwMode="auto">
          <a:xfrm rot="5400000">
            <a:off x="2078831" y="2174081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55" name="Line 66"/>
          <p:cNvSpPr>
            <a:spLocks noChangeShapeType="1"/>
          </p:cNvSpPr>
          <p:nvPr/>
        </p:nvSpPr>
        <p:spPr bwMode="auto">
          <a:xfrm rot="5400000">
            <a:off x="2078831" y="2228850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56" name="Line 67"/>
          <p:cNvSpPr>
            <a:spLocks noChangeShapeType="1"/>
          </p:cNvSpPr>
          <p:nvPr/>
        </p:nvSpPr>
        <p:spPr bwMode="auto">
          <a:xfrm rot="5400000">
            <a:off x="1967508" y="2423518"/>
            <a:ext cx="2178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57" name="Line 68"/>
          <p:cNvSpPr>
            <a:spLocks noChangeShapeType="1"/>
          </p:cNvSpPr>
          <p:nvPr/>
        </p:nvSpPr>
        <p:spPr bwMode="auto">
          <a:xfrm rot="5400000">
            <a:off x="1966913" y="2150269"/>
            <a:ext cx="219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58" name="Line 69"/>
          <p:cNvSpPr>
            <a:spLocks noChangeShapeType="1"/>
          </p:cNvSpPr>
          <p:nvPr/>
        </p:nvSpPr>
        <p:spPr bwMode="auto">
          <a:xfrm rot="16200000" flipH="1">
            <a:off x="1966913" y="2491979"/>
            <a:ext cx="219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59" name="Line 70"/>
          <p:cNvSpPr>
            <a:spLocks noChangeShapeType="1"/>
          </p:cNvSpPr>
          <p:nvPr/>
        </p:nvSpPr>
        <p:spPr bwMode="auto">
          <a:xfrm rot="16200000" flipH="1">
            <a:off x="1962150" y="2874169"/>
            <a:ext cx="219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60" name="Line 71"/>
          <p:cNvSpPr>
            <a:spLocks noChangeShapeType="1"/>
          </p:cNvSpPr>
          <p:nvPr/>
        </p:nvSpPr>
        <p:spPr bwMode="auto">
          <a:xfrm rot="-5400000" flipH="1" flipV="1">
            <a:off x="1937743" y="2625924"/>
            <a:ext cx="16311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61" name="Arc 72"/>
          <p:cNvSpPr>
            <a:spLocks/>
          </p:cNvSpPr>
          <p:nvPr/>
        </p:nvSpPr>
        <p:spPr bwMode="auto">
          <a:xfrm rot="16200000" flipH="1">
            <a:off x="1964531" y="2599135"/>
            <a:ext cx="109538" cy="114300"/>
          </a:xfrm>
          <a:custGeom>
            <a:avLst/>
            <a:gdLst>
              <a:gd name="T0" fmla="*/ 0 w 24055"/>
              <a:gd name="T1" fmla="*/ 0 h 21600"/>
              <a:gd name="T2" fmla="*/ 0 w 24055"/>
              <a:gd name="T3" fmla="*/ 0 h 21600"/>
              <a:gd name="T4" fmla="*/ 0 w 24055"/>
              <a:gd name="T5" fmla="*/ 0 h 21600"/>
              <a:gd name="T6" fmla="*/ 0 60000 65536"/>
              <a:gd name="T7" fmla="*/ 0 60000 65536"/>
              <a:gd name="T8" fmla="*/ 0 60000 65536"/>
              <a:gd name="T9" fmla="*/ 0 w 24055"/>
              <a:gd name="T10" fmla="*/ 0 h 21600"/>
              <a:gd name="T11" fmla="*/ 24055 w 2405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55" h="21600" fill="none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</a:path>
              <a:path w="24055" h="21600" stroke="0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  <a:lnTo>
                  <a:pt x="2464" y="21600"/>
                </a:lnTo>
                <a:lnTo>
                  <a:pt x="-1" y="14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 sz="1200"/>
          </a:p>
        </p:txBody>
      </p:sp>
      <p:sp>
        <p:nvSpPr>
          <p:cNvPr id="18462" name="Text Box 73"/>
          <p:cNvSpPr txBox="1">
            <a:spLocks noChangeArrowheads="1"/>
          </p:cNvSpPr>
          <p:nvPr/>
        </p:nvSpPr>
        <p:spPr bwMode="auto">
          <a:xfrm>
            <a:off x="1607344" y="2590800"/>
            <a:ext cx="3818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900" b="0">
                <a:latin typeface="Calibri" pitchFamily="34" charset="0"/>
              </a:rPr>
              <a:t>Test</a:t>
            </a:r>
          </a:p>
        </p:txBody>
      </p:sp>
      <p:sp>
        <p:nvSpPr>
          <p:cNvPr id="18463" name="Line 74"/>
          <p:cNvSpPr>
            <a:spLocks noChangeShapeType="1"/>
          </p:cNvSpPr>
          <p:nvPr/>
        </p:nvSpPr>
        <p:spPr bwMode="auto">
          <a:xfrm flipH="1" flipV="1">
            <a:off x="2076450" y="1771650"/>
            <a:ext cx="0" cy="4441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64" name="Text Box 75"/>
          <p:cNvSpPr txBox="1">
            <a:spLocks noChangeArrowheads="1"/>
          </p:cNvSpPr>
          <p:nvPr/>
        </p:nvSpPr>
        <p:spPr bwMode="auto">
          <a:xfrm>
            <a:off x="1785938" y="3175397"/>
            <a:ext cx="6062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900" b="0">
                <a:latin typeface="Calibri" pitchFamily="34" charset="0"/>
              </a:rPr>
              <a:t>Calibrate</a:t>
            </a:r>
          </a:p>
        </p:txBody>
      </p:sp>
      <p:sp>
        <p:nvSpPr>
          <p:cNvPr id="18465" name="Line 104"/>
          <p:cNvSpPr>
            <a:spLocks noChangeShapeType="1"/>
          </p:cNvSpPr>
          <p:nvPr/>
        </p:nvSpPr>
        <p:spPr bwMode="auto">
          <a:xfrm flipH="1">
            <a:off x="6407944" y="1552575"/>
            <a:ext cx="1191" cy="486966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66" name="Line 134"/>
          <p:cNvSpPr>
            <a:spLocks noChangeShapeType="1"/>
          </p:cNvSpPr>
          <p:nvPr/>
        </p:nvSpPr>
        <p:spPr bwMode="auto">
          <a:xfrm flipV="1">
            <a:off x="2071688" y="2819400"/>
            <a:ext cx="0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67" name="Line 150"/>
          <p:cNvSpPr>
            <a:spLocks noChangeShapeType="1"/>
          </p:cNvSpPr>
          <p:nvPr/>
        </p:nvSpPr>
        <p:spPr bwMode="auto">
          <a:xfrm flipH="1">
            <a:off x="1802606" y="1769269"/>
            <a:ext cx="357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grpSp>
        <p:nvGrpSpPr>
          <p:cNvPr id="18468" name="Group 165"/>
          <p:cNvGrpSpPr>
            <a:grpSpLocks/>
          </p:cNvGrpSpPr>
          <p:nvPr/>
        </p:nvGrpSpPr>
        <p:grpSpPr bwMode="auto">
          <a:xfrm>
            <a:off x="3239691" y="1656160"/>
            <a:ext cx="576263" cy="223838"/>
            <a:chOff x="877" y="759"/>
            <a:chExt cx="484" cy="188"/>
          </a:xfrm>
        </p:grpSpPr>
        <p:sp>
          <p:nvSpPr>
            <p:cNvPr id="18582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83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84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85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69" name="Group 174"/>
          <p:cNvGrpSpPr>
            <a:grpSpLocks/>
          </p:cNvGrpSpPr>
          <p:nvPr/>
        </p:nvGrpSpPr>
        <p:grpSpPr bwMode="auto">
          <a:xfrm>
            <a:off x="2762250" y="1339454"/>
            <a:ext cx="647700" cy="409575"/>
            <a:chOff x="1383" y="935"/>
            <a:chExt cx="544" cy="344"/>
          </a:xfrm>
        </p:grpSpPr>
        <p:sp>
          <p:nvSpPr>
            <p:cNvPr id="18579" name="Line 227"/>
            <p:cNvSpPr>
              <a:spLocks noChangeShapeType="1"/>
            </p:cNvSpPr>
            <p:nvPr/>
          </p:nvSpPr>
          <p:spPr bwMode="auto">
            <a:xfrm>
              <a:off x="1429" y="935"/>
              <a:ext cx="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80" name="Line 228"/>
            <p:cNvSpPr>
              <a:spLocks noChangeShapeType="1"/>
            </p:cNvSpPr>
            <p:nvPr/>
          </p:nvSpPr>
          <p:spPr bwMode="auto">
            <a:xfrm>
              <a:off x="1383" y="1229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81" name="Freeform 173"/>
            <p:cNvSpPr>
              <a:spLocks/>
            </p:cNvSpPr>
            <p:nvPr/>
          </p:nvSpPr>
          <p:spPr bwMode="auto">
            <a:xfrm>
              <a:off x="1429" y="935"/>
              <a:ext cx="498" cy="317"/>
            </a:xfrm>
            <a:custGeom>
              <a:avLst/>
              <a:gdLst>
                <a:gd name="T0" fmla="*/ 0 w 1361"/>
                <a:gd name="T1" fmla="*/ 1 h 922"/>
                <a:gd name="T2" fmla="*/ 1 w 1361"/>
                <a:gd name="T3" fmla="*/ 0 h 922"/>
                <a:gd name="T4" fmla="*/ 3 w 1361"/>
                <a:gd name="T5" fmla="*/ 0 h 9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1" h="922">
                  <a:moveTo>
                    <a:pt x="0" y="922"/>
                  </a:moveTo>
                  <a:cubicBezTo>
                    <a:pt x="45" y="612"/>
                    <a:pt x="91" y="302"/>
                    <a:pt x="318" y="151"/>
                  </a:cubicBezTo>
                  <a:cubicBezTo>
                    <a:pt x="545" y="0"/>
                    <a:pt x="953" y="7"/>
                    <a:pt x="1361" y="15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70" name="Group 259"/>
          <p:cNvGrpSpPr>
            <a:grpSpLocks/>
          </p:cNvGrpSpPr>
          <p:nvPr/>
        </p:nvGrpSpPr>
        <p:grpSpPr bwMode="auto">
          <a:xfrm>
            <a:off x="3750469" y="1582342"/>
            <a:ext cx="576263" cy="373856"/>
            <a:chOff x="2190" y="1329"/>
            <a:chExt cx="484" cy="314"/>
          </a:xfrm>
        </p:grpSpPr>
        <p:sp>
          <p:nvSpPr>
            <p:cNvPr id="18574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5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6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7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8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71" name="Group 188"/>
          <p:cNvGrpSpPr>
            <a:grpSpLocks/>
          </p:cNvGrpSpPr>
          <p:nvPr/>
        </p:nvGrpSpPr>
        <p:grpSpPr bwMode="auto">
          <a:xfrm>
            <a:off x="3750469" y="1135856"/>
            <a:ext cx="576263" cy="223838"/>
            <a:chOff x="877" y="759"/>
            <a:chExt cx="484" cy="188"/>
          </a:xfrm>
        </p:grpSpPr>
        <p:sp>
          <p:nvSpPr>
            <p:cNvPr id="18570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1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2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73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cxnSp>
        <p:nvCxnSpPr>
          <p:cNvPr id="18472" name="AutoShape 31"/>
          <p:cNvCxnSpPr>
            <a:cxnSpLocks noChangeShapeType="1"/>
            <a:stCxn id="18573" idx="0"/>
            <a:endCxn id="18574" idx="1"/>
          </p:cNvCxnSpPr>
          <p:nvPr/>
        </p:nvCxnSpPr>
        <p:spPr bwMode="auto">
          <a:xfrm>
            <a:off x="3750469" y="1251348"/>
            <a:ext cx="1191" cy="5214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73" name="AutoShape 32"/>
          <p:cNvCxnSpPr>
            <a:cxnSpLocks noChangeShapeType="1"/>
            <a:stCxn id="18572" idx="1"/>
            <a:endCxn id="18575" idx="0"/>
          </p:cNvCxnSpPr>
          <p:nvPr/>
        </p:nvCxnSpPr>
        <p:spPr bwMode="auto">
          <a:xfrm>
            <a:off x="4326731" y="1251347"/>
            <a:ext cx="0" cy="519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74" name="Group 202"/>
          <p:cNvGrpSpPr>
            <a:grpSpLocks/>
          </p:cNvGrpSpPr>
          <p:nvPr/>
        </p:nvGrpSpPr>
        <p:grpSpPr bwMode="auto">
          <a:xfrm>
            <a:off x="4274344" y="1656160"/>
            <a:ext cx="538163" cy="115490"/>
            <a:chOff x="2835" y="1207"/>
            <a:chExt cx="452" cy="97"/>
          </a:xfrm>
        </p:grpSpPr>
        <p:sp>
          <p:nvSpPr>
            <p:cNvPr id="18566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67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68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69" name="Line 201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75" name="Group 224"/>
          <p:cNvGrpSpPr>
            <a:grpSpLocks/>
          </p:cNvGrpSpPr>
          <p:nvPr/>
        </p:nvGrpSpPr>
        <p:grpSpPr bwMode="auto">
          <a:xfrm>
            <a:off x="5047060" y="1772841"/>
            <a:ext cx="223838" cy="940594"/>
            <a:chOff x="3300" y="1933"/>
            <a:chExt cx="188" cy="790"/>
          </a:xfrm>
        </p:grpSpPr>
        <p:grpSp>
          <p:nvGrpSpPr>
            <p:cNvPr id="18556" name="Group 225"/>
            <p:cNvGrpSpPr>
              <a:grpSpLocks/>
            </p:cNvGrpSpPr>
            <p:nvPr/>
          </p:nvGrpSpPr>
          <p:grpSpPr bwMode="auto">
            <a:xfrm rot="-5400000">
              <a:off x="3152" y="2387"/>
              <a:ext cx="484" cy="188"/>
              <a:chOff x="877" y="759"/>
              <a:chExt cx="484" cy="188"/>
            </a:xfrm>
          </p:grpSpPr>
          <p:sp>
            <p:nvSpPr>
              <p:cNvPr id="18562" name="Line 18"/>
              <p:cNvSpPr>
                <a:spLocks noChangeShapeType="1"/>
              </p:cNvSpPr>
              <p:nvPr/>
            </p:nvSpPr>
            <p:spPr bwMode="auto">
              <a:xfrm>
                <a:off x="1092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63" name="Line 19"/>
              <p:cNvSpPr>
                <a:spLocks noChangeShapeType="1"/>
              </p:cNvSpPr>
              <p:nvPr/>
            </p:nvSpPr>
            <p:spPr bwMode="auto">
              <a:xfrm>
                <a:off x="1146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64" name="Line 20"/>
              <p:cNvSpPr>
                <a:spLocks noChangeShapeType="1"/>
              </p:cNvSpPr>
              <p:nvPr/>
            </p:nvSpPr>
            <p:spPr bwMode="auto">
              <a:xfrm>
                <a:off x="1146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65" name="Line 21"/>
              <p:cNvSpPr>
                <a:spLocks noChangeShapeType="1"/>
              </p:cNvSpPr>
              <p:nvPr/>
            </p:nvSpPr>
            <p:spPr bwMode="auto">
              <a:xfrm>
                <a:off x="877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</p:grpSp>
        <p:grpSp>
          <p:nvGrpSpPr>
            <p:cNvPr id="18557" name="Group 230"/>
            <p:cNvGrpSpPr>
              <a:grpSpLocks/>
            </p:cNvGrpSpPr>
            <p:nvPr/>
          </p:nvGrpSpPr>
          <p:grpSpPr bwMode="auto">
            <a:xfrm rot="-5400000">
              <a:off x="3123" y="2110"/>
              <a:ext cx="452" cy="97"/>
              <a:chOff x="2835" y="1207"/>
              <a:chExt cx="452" cy="97"/>
            </a:xfrm>
          </p:grpSpPr>
          <p:sp>
            <p:nvSpPr>
              <p:cNvPr id="18558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59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1200"/>
              </a:p>
            </p:txBody>
          </p:sp>
          <p:sp>
            <p:nvSpPr>
              <p:cNvPr id="18560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61" name="Line 234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</p:grpSp>
      </p:grpSp>
      <p:sp>
        <p:nvSpPr>
          <p:cNvPr id="18476" name="Line 15"/>
          <p:cNvSpPr>
            <a:spLocks noChangeShapeType="1"/>
          </p:cNvSpPr>
          <p:nvPr/>
        </p:nvSpPr>
        <p:spPr bwMode="auto">
          <a:xfrm>
            <a:off x="5598319" y="1582342"/>
            <a:ext cx="0" cy="373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77" name="Line 16"/>
          <p:cNvSpPr>
            <a:spLocks noChangeShapeType="1"/>
          </p:cNvSpPr>
          <p:nvPr/>
        </p:nvSpPr>
        <p:spPr bwMode="auto">
          <a:xfrm flipV="1">
            <a:off x="5598319" y="1769269"/>
            <a:ext cx="294085" cy="1869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78" name="Line 17"/>
          <p:cNvSpPr>
            <a:spLocks noChangeShapeType="1"/>
          </p:cNvSpPr>
          <p:nvPr/>
        </p:nvSpPr>
        <p:spPr bwMode="auto">
          <a:xfrm flipH="1" flipV="1">
            <a:off x="5598319" y="1582341"/>
            <a:ext cx="294085" cy="1869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79" name="Line 238"/>
          <p:cNvSpPr>
            <a:spLocks noChangeShapeType="1"/>
          </p:cNvSpPr>
          <p:nvPr/>
        </p:nvSpPr>
        <p:spPr bwMode="auto">
          <a:xfrm>
            <a:off x="4787504" y="1762125"/>
            <a:ext cx="8108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80" name="Text Box 38"/>
          <p:cNvSpPr txBox="1">
            <a:spLocks noChangeArrowheads="1"/>
          </p:cNvSpPr>
          <p:nvPr/>
        </p:nvSpPr>
        <p:spPr bwMode="auto">
          <a:xfrm>
            <a:off x="2133798" y="1931194"/>
            <a:ext cx="6699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CS</a:t>
            </a:r>
          </a:p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Preamp</a:t>
            </a:r>
          </a:p>
        </p:txBody>
      </p:sp>
      <p:grpSp>
        <p:nvGrpSpPr>
          <p:cNvPr id="18481" name="Group 305"/>
          <p:cNvGrpSpPr>
            <a:grpSpLocks/>
          </p:cNvGrpSpPr>
          <p:nvPr/>
        </p:nvGrpSpPr>
        <p:grpSpPr bwMode="auto">
          <a:xfrm>
            <a:off x="3750469" y="844154"/>
            <a:ext cx="575072" cy="439340"/>
            <a:chOff x="2190" y="709"/>
            <a:chExt cx="483" cy="369"/>
          </a:xfrm>
        </p:grpSpPr>
        <p:grpSp>
          <p:nvGrpSpPr>
            <p:cNvPr id="18549" name="Group 240"/>
            <p:cNvGrpSpPr>
              <a:grpSpLocks/>
            </p:cNvGrpSpPr>
            <p:nvPr/>
          </p:nvGrpSpPr>
          <p:grpSpPr bwMode="auto">
            <a:xfrm>
              <a:off x="2191" y="709"/>
              <a:ext cx="452" cy="97"/>
              <a:chOff x="2835" y="1207"/>
              <a:chExt cx="452" cy="97"/>
            </a:xfrm>
          </p:grpSpPr>
          <p:sp>
            <p:nvSpPr>
              <p:cNvPr id="18552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53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1200"/>
              </a:p>
            </p:txBody>
          </p:sp>
          <p:sp>
            <p:nvSpPr>
              <p:cNvPr id="18554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  <p:sp>
            <p:nvSpPr>
              <p:cNvPr id="18555" name="Line 244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 sz="1200"/>
              </a:p>
            </p:txBody>
          </p:sp>
        </p:grpSp>
        <p:sp>
          <p:nvSpPr>
            <p:cNvPr id="18550" name="Line 245"/>
            <p:cNvSpPr>
              <a:spLocks noChangeShapeType="1"/>
            </p:cNvSpPr>
            <p:nvPr/>
          </p:nvSpPr>
          <p:spPr bwMode="auto">
            <a:xfrm>
              <a:off x="2673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51" name="Line 246"/>
            <p:cNvSpPr>
              <a:spLocks noChangeShapeType="1"/>
            </p:cNvSpPr>
            <p:nvPr/>
          </p:nvSpPr>
          <p:spPr bwMode="auto">
            <a:xfrm>
              <a:off x="2190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482" name="Line 247"/>
          <p:cNvSpPr>
            <a:spLocks noChangeShapeType="1"/>
          </p:cNvSpPr>
          <p:nvPr/>
        </p:nvSpPr>
        <p:spPr bwMode="auto">
          <a:xfrm>
            <a:off x="4269581" y="954881"/>
            <a:ext cx="535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83" name="AutoShape 249"/>
          <p:cNvSpPr>
            <a:spLocks noChangeArrowheads="1"/>
          </p:cNvSpPr>
          <p:nvPr/>
        </p:nvSpPr>
        <p:spPr bwMode="auto">
          <a:xfrm rot="10800000">
            <a:off x="5057775" y="2687241"/>
            <a:ext cx="216694" cy="2000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18484" name="Text Box 38"/>
          <p:cNvSpPr txBox="1">
            <a:spLocks noChangeArrowheads="1"/>
          </p:cNvSpPr>
          <p:nvPr/>
        </p:nvSpPr>
        <p:spPr bwMode="auto">
          <a:xfrm>
            <a:off x="5325965" y="1157287"/>
            <a:ext cx="7161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Off-pixel</a:t>
            </a:r>
          </a:p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buffer</a:t>
            </a:r>
          </a:p>
        </p:txBody>
      </p:sp>
      <p:grpSp>
        <p:nvGrpSpPr>
          <p:cNvPr id="18485" name="Group 251"/>
          <p:cNvGrpSpPr>
            <a:grpSpLocks/>
          </p:cNvGrpSpPr>
          <p:nvPr/>
        </p:nvGrpSpPr>
        <p:grpSpPr bwMode="auto">
          <a:xfrm>
            <a:off x="5874544" y="1649017"/>
            <a:ext cx="538163" cy="115490"/>
            <a:chOff x="2835" y="1207"/>
            <a:chExt cx="452" cy="97"/>
          </a:xfrm>
        </p:grpSpPr>
        <p:sp>
          <p:nvSpPr>
            <p:cNvPr id="18545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46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47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48" name="Line 255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486" name="Line 256"/>
          <p:cNvSpPr>
            <a:spLocks noChangeShapeType="1"/>
          </p:cNvSpPr>
          <p:nvPr/>
        </p:nvSpPr>
        <p:spPr bwMode="auto">
          <a:xfrm>
            <a:off x="6407944" y="842963"/>
            <a:ext cx="0" cy="1837135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87" name="Text Box 38"/>
          <p:cNvSpPr txBox="1">
            <a:spLocks noChangeArrowheads="1"/>
          </p:cNvSpPr>
          <p:nvPr/>
        </p:nvSpPr>
        <p:spPr bwMode="auto">
          <a:xfrm>
            <a:off x="6406190" y="735807"/>
            <a:ext cx="1109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500" b="0">
                <a:solidFill>
                  <a:srgbClr val="FF6600"/>
                </a:solidFill>
                <a:latin typeface="Calibri" pitchFamily="34" charset="0"/>
              </a:rPr>
              <a:t>Column bus</a:t>
            </a:r>
          </a:p>
        </p:txBody>
      </p:sp>
      <p:grpSp>
        <p:nvGrpSpPr>
          <p:cNvPr id="18488" name="Group 260"/>
          <p:cNvGrpSpPr>
            <a:grpSpLocks/>
          </p:cNvGrpSpPr>
          <p:nvPr/>
        </p:nvGrpSpPr>
        <p:grpSpPr bwMode="auto">
          <a:xfrm rot="5400000">
            <a:off x="6126957" y="2834878"/>
            <a:ext cx="576263" cy="373856"/>
            <a:chOff x="2190" y="1329"/>
            <a:chExt cx="484" cy="314"/>
          </a:xfrm>
        </p:grpSpPr>
        <p:sp>
          <p:nvSpPr>
            <p:cNvPr id="18540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41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42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43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44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489" name="Text Box 75"/>
          <p:cNvSpPr txBox="1">
            <a:spLocks noChangeArrowheads="1"/>
          </p:cNvSpPr>
          <p:nvPr/>
        </p:nvSpPr>
        <p:spPr bwMode="auto">
          <a:xfrm>
            <a:off x="6678216" y="2842022"/>
            <a:ext cx="51435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GB" altLang="de-DE" sz="900" b="0">
                <a:latin typeface="Calibri" pitchFamily="34" charset="0"/>
              </a:rPr>
              <a:t>Column</a:t>
            </a:r>
          </a:p>
          <a:p>
            <a:pPr algn="ctr"/>
            <a:r>
              <a:rPr lang="en-GB" altLang="de-DE" sz="900" b="0">
                <a:latin typeface="Calibri" pitchFamily="34" charset="0"/>
              </a:rPr>
              <a:t>receiver</a:t>
            </a:r>
          </a:p>
        </p:txBody>
      </p:sp>
      <p:grpSp>
        <p:nvGrpSpPr>
          <p:cNvPr id="18490" name="Group 273"/>
          <p:cNvGrpSpPr>
            <a:grpSpLocks/>
          </p:cNvGrpSpPr>
          <p:nvPr/>
        </p:nvGrpSpPr>
        <p:grpSpPr bwMode="auto">
          <a:xfrm rot="-5400000">
            <a:off x="6089452" y="3377208"/>
            <a:ext cx="538163" cy="115491"/>
            <a:chOff x="2835" y="1207"/>
            <a:chExt cx="452" cy="97"/>
          </a:xfrm>
        </p:grpSpPr>
        <p:sp>
          <p:nvSpPr>
            <p:cNvPr id="18536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7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38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9" name="Line 277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491" name="Line 278"/>
          <p:cNvSpPr>
            <a:spLocks noChangeShapeType="1"/>
          </p:cNvSpPr>
          <p:nvPr/>
        </p:nvSpPr>
        <p:spPr bwMode="auto">
          <a:xfrm>
            <a:off x="6407944" y="3706416"/>
            <a:ext cx="540544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92" name="Line 279"/>
          <p:cNvSpPr>
            <a:spLocks noChangeShapeType="1"/>
          </p:cNvSpPr>
          <p:nvPr/>
        </p:nvSpPr>
        <p:spPr bwMode="auto">
          <a:xfrm>
            <a:off x="6821091" y="3706416"/>
            <a:ext cx="1179909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93" name="AutoShape 280"/>
          <p:cNvSpPr>
            <a:spLocks noChangeArrowheads="1"/>
          </p:cNvSpPr>
          <p:nvPr/>
        </p:nvSpPr>
        <p:spPr bwMode="auto">
          <a:xfrm>
            <a:off x="1439466" y="681038"/>
            <a:ext cx="4752975" cy="2269331"/>
          </a:xfrm>
          <a:prstGeom prst="roundRect">
            <a:avLst>
              <a:gd name="adj" fmla="val 16667"/>
            </a:avLst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endParaRPr lang="en-US" altLang="de-DE" sz="1800"/>
          </a:p>
        </p:txBody>
      </p:sp>
      <p:sp>
        <p:nvSpPr>
          <p:cNvPr id="18494" name="Line 281"/>
          <p:cNvSpPr>
            <a:spLocks noChangeShapeType="1"/>
          </p:cNvSpPr>
          <p:nvPr/>
        </p:nvSpPr>
        <p:spPr bwMode="auto">
          <a:xfrm>
            <a:off x="2075260" y="2950369"/>
            <a:ext cx="0" cy="2690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95" name="Line 104"/>
          <p:cNvSpPr>
            <a:spLocks noChangeShapeType="1"/>
          </p:cNvSpPr>
          <p:nvPr/>
        </p:nvSpPr>
        <p:spPr bwMode="auto">
          <a:xfrm flipH="1">
            <a:off x="7452123" y="1552575"/>
            <a:ext cx="1190" cy="486966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496" name="Line 283"/>
          <p:cNvSpPr>
            <a:spLocks noChangeShapeType="1"/>
          </p:cNvSpPr>
          <p:nvPr/>
        </p:nvSpPr>
        <p:spPr bwMode="auto">
          <a:xfrm>
            <a:off x="7452122" y="842963"/>
            <a:ext cx="0" cy="1837135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grpSp>
        <p:nvGrpSpPr>
          <p:cNvPr id="18497" name="Group 284"/>
          <p:cNvGrpSpPr>
            <a:grpSpLocks/>
          </p:cNvGrpSpPr>
          <p:nvPr/>
        </p:nvGrpSpPr>
        <p:grpSpPr bwMode="auto">
          <a:xfrm rot="5400000">
            <a:off x="7171135" y="2834878"/>
            <a:ext cx="576263" cy="373856"/>
            <a:chOff x="2190" y="1329"/>
            <a:chExt cx="484" cy="314"/>
          </a:xfrm>
        </p:grpSpPr>
        <p:sp>
          <p:nvSpPr>
            <p:cNvPr id="18531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2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3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4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5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grpSp>
        <p:nvGrpSpPr>
          <p:cNvPr id="18498" name="Group 290"/>
          <p:cNvGrpSpPr>
            <a:grpSpLocks/>
          </p:cNvGrpSpPr>
          <p:nvPr/>
        </p:nvGrpSpPr>
        <p:grpSpPr bwMode="auto">
          <a:xfrm rot="-5400000">
            <a:off x="7133630" y="3377209"/>
            <a:ext cx="538163" cy="115490"/>
            <a:chOff x="2835" y="1207"/>
            <a:chExt cx="452" cy="97"/>
          </a:xfrm>
        </p:grpSpPr>
        <p:sp>
          <p:nvSpPr>
            <p:cNvPr id="18527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28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29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30" name="Line 294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499" name="Text Box 296"/>
          <p:cNvSpPr txBox="1">
            <a:spLocks noChangeArrowheads="1"/>
          </p:cNvSpPr>
          <p:nvPr/>
        </p:nvSpPr>
        <p:spPr bwMode="auto">
          <a:xfrm>
            <a:off x="4572000" y="735806"/>
            <a:ext cx="7056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800">
                <a:solidFill>
                  <a:schemeClr val="accent2"/>
                </a:solidFill>
                <a:latin typeface="Calibri" pitchFamily="34" charset="0"/>
              </a:rPr>
              <a:t>PIXEL</a:t>
            </a:r>
          </a:p>
        </p:txBody>
      </p:sp>
      <p:sp>
        <p:nvSpPr>
          <p:cNvPr id="18500" name="Text Box 38"/>
          <p:cNvSpPr txBox="1">
            <a:spLocks noChangeArrowheads="1"/>
          </p:cNvSpPr>
          <p:nvPr/>
        </p:nvSpPr>
        <p:spPr bwMode="auto">
          <a:xfrm>
            <a:off x="3297814" y="681037"/>
            <a:ext cx="463589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05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050" b="0">
                <a:latin typeface="Calibri" pitchFamily="34" charset="0"/>
              </a:rPr>
              <a:t>reset</a:t>
            </a:r>
          </a:p>
        </p:txBody>
      </p:sp>
      <p:sp>
        <p:nvSpPr>
          <p:cNvPr id="18501" name="Text Box 38"/>
          <p:cNvSpPr txBox="1">
            <a:spLocks noChangeArrowheads="1"/>
          </p:cNvSpPr>
          <p:nvPr/>
        </p:nvSpPr>
        <p:spPr bwMode="auto">
          <a:xfrm>
            <a:off x="1577052" y="681037"/>
            <a:ext cx="60946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050" b="0">
                <a:latin typeface="Calibri" pitchFamily="34" charset="0"/>
              </a:rPr>
              <a:t>Preamp</a:t>
            </a:r>
          </a:p>
          <a:p>
            <a:pPr algn="ctr" eaLnBrk="1" hangingPunct="1"/>
            <a:r>
              <a:rPr lang="en-US" altLang="de-DE" sz="1050" b="0">
                <a:latin typeface="Calibri" pitchFamily="34" charset="0"/>
              </a:rPr>
              <a:t>reset</a:t>
            </a:r>
          </a:p>
        </p:txBody>
      </p:sp>
      <p:grpSp>
        <p:nvGrpSpPr>
          <p:cNvPr id="18502" name="Group 307"/>
          <p:cNvGrpSpPr>
            <a:grpSpLocks/>
          </p:cNvGrpSpPr>
          <p:nvPr/>
        </p:nvGrpSpPr>
        <p:grpSpPr bwMode="auto">
          <a:xfrm>
            <a:off x="2160985" y="807244"/>
            <a:ext cx="575072" cy="102394"/>
            <a:chOff x="2835" y="1207"/>
            <a:chExt cx="452" cy="97"/>
          </a:xfrm>
        </p:grpSpPr>
        <p:sp>
          <p:nvSpPr>
            <p:cNvPr id="18523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24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18525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26" name="Line 311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503" name="Line 312"/>
          <p:cNvSpPr>
            <a:spLocks noChangeShapeType="1"/>
          </p:cNvSpPr>
          <p:nvPr/>
        </p:nvSpPr>
        <p:spPr bwMode="auto">
          <a:xfrm>
            <a:off x="2734866" y="910829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504" name="Line 313"/>
          <p:cNvSpPr>
            <a:spLocks noChangeShapeType="1"/>
          </p:cNvSpPr>
          <p:nvPr/>
        </p:nvSpPr>
        <p:spPr bwMode="auto">
          <a:xfrm>
            <a:off x="2159794" y="910829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505" name="Text Box 38"/>
          <p:cNvSpPr txBox="1">
            <a:spLocks noChangeArrowheads="1"/>
          </p:cNvSpPr>
          <p:nvPr/>
        </p:nvSpPr>
        <p:spPr bwMode="auto">
          <a:xfrm>
            <a:off x="5239521" y="2189560"/>
            <a:ext cx="6580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200" b="0">
                <a:latin typeface="Calibri" pitchFamily="34" charset="0"/>
              </a:rPr>
              <a:t>Storage</a:t>
            </a:r>
          </a:p>
        </p:txBody>
      </p:sp>
      <p:sp>
        <p:nvSpPr>
          <p:cNvPr id="18506" name="Line 323"/>
          <p:cNvSpPr>
            <a:spLocks noChangeShapeType="1"/>
          </p:cNvSpPr>
          <p:nvPr/>
        </p:nvSpPr>
        <p:spPr bwMode="auto">
          <a:xfrm flipV="1">
            <a:off x="7290197" y="3706416"/>
            <a:ext cx="0" cy="485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grpSp>
        <p:nvGrpSpPr>
          <p:cNvPr id="18508" name="Group 330"/>
          <p:cNvGrpSpPr>
            <a:grpSpLocks/>
          </p:cNvGrpSpPr>
          <p:nvPr/>
        </p:nvGrpSpPr>
        <p:grpSpPr bwMode="auto">
          <a:xfrm>
            <a:off x="7103269" y="4042172"/>
            <a:ext cx="375047" cy="460772"/>
            <a:chOff x="5011" y="3475"/>
            <a:chExt cx="315" cy="387"/>
          </a:xfrm>
        </p:grpSpPr>
        <p:sp>
          <p:nvSpPr>
            <p:cNvPr id="18517" name="Line 13"/>
            <p:cNvSpPr>
              <a:spLocks noChangeShapeType="1"/>
            </p:cNvSpPr>
            <p:nvPr/>
          </p:nvSpPr>
          <p:spPr bwMode="auto">
            <a:xfrm rot="5400000" flipH="1">
              <a:off x="5104" y="3537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18" name="Line 14"/>
            <p:cNvSpPr>
              <a:spLocks noChangeShapeType="1"/>
            </p:cNvSpPr>
            <p:nvPr/>
          </p:nvSpPr>
          <p:spPr bwMode="auto">
            <a:xfrm rot="5400000" flipH="1">
              <a:off x="5046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19" name="Line 15"/>
            <p:cNvSpPr>
              <a:spLocks noChangeShapeType="1"/>
            </p:cNvSpPr>
            <p:nvPr/>
          </p:nvSpPr>
          <p:spPr bwMode="auto">
            <a:xfrm rot="5400000">
              <a:off x="5169" y="3441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20" name="Line 16"/>
            <p:cNvSpPr>
              <a:spLocks noChangeShapeType="1"/>
            </p:cNvSpPr>
            <p:nvPr/>
          </p:nvSpPr>
          <p:spPr bwMode="auto">
            <a:xfrm rot="5400000" flipV="1">
              <a:off x="4966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21" name="Line 17"/>
            <p:cNvSpPr>
              <a:spLocks noChangeShapeType="1"/>
            </p:cNvSpPr>
            <p:nvPr/>
          </p:nvSpPr>
          <p:spPr bwMode="auto">
            <a:xfrm rot="5400000" flipH="1" flipV="1">
              <a:off x="5123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  <p:sp>
          <p:nvSpPr>
            <p:cNvPr id="18522" name="Line 14"/>
            <p:cNvSpPr>
              <a:spLocks noChangeShapeType="1"/>
            </p:cNvSpPr>
            <p:nvPr/>
          </p:nvSpPr>
          <p:spPr bwMode="auto">
            <a:xfrm rot="5400000" flipH="1">
              <a:off x="5177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200"/>
            </a:p>
          </p:txBody>
        </p:sp>
      </p:grpSp>
      <p:sp>
        <p:nvSpPr>
          <p:cNvPr id="18509" name="Rectangle 338"/>
          <p:cNvSpPr>
            <a:spLocks noChangeArrowheads="1"/>
          </p:cNvSpPr>
          <p:nvPr/>
        </p:nvSpPr>
        <p:spPr bwMode="auto">
          <a:xfrm>
            <a:off x="7002066" y="4677966"/>
            <a:ext cx="215503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18510" name="Rectangle 339"/>
          <p:cNvSpPr>
            <a:spLocks noChangeArrowheads="1"/>
          </p:cNvSpPr>
          <p:nvPr/>
        </p:nvSpPr>
        <p:spPr bwMode="auto">
          <a:xfrm>
            <a:off x="7368779" y="4672013"/>
            <a:ext cx="215503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18511" name="Text Box 340"/>
          <p:cNvSpPr txBox="1">
            <a:spLocks noChangeArrowheads="1"/>
          </p:cNvSpPr>
          <p:nvPr/>
        </p:nvSpPr>
        <p:spPr bwMode="auto">
          <a:xfrm>
            <a:off x="6569869" y="4664869"/>
            <a:ext cx="4491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050">
                <a:latin typeface="Calibri" pitchFamily="34" charset="0"/>
              </a:rPr>
              <a:t>Pads</a:t>
            </a:r>
          </a:p>
        </p:txBody>
      </p:sp>
      <p:sp>
        <p:nvSpPr>
          <p:cNvPr id="18512" name="Line 341"/>
          <p:cNvSpPr>
            <a:spLocks noChangeShapeType="1"/>
          </p:cNvSpPr>
          <p:nvPr/>
        </p:nvSpPr>
        <p:spPr bwMode="auto">
          <a:xfrm>
            <a:off x="7212806" y="4510088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513" name="Line 342"/>
          <p:cNvSpPr>
            <a:spLocks noChangeShapeType="1"/>
          </p:cNvSpPr>
          <p:nvPr/>
        </p:nvSpPr>
        <p:spPr bwMode="auto">
          <a:xfrm>
            <a:off x="7368779" y="4504135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200"/>
          </a:p>
        </p:txBody>
      </p:sp>
      <p:sp>
        <p:nvSpPr>
          <p:cNvPr id="18514" name="Text Box 343"/>
          <p:cNvSpPr txBox="1">
            <a:spLocks noChangeArrowheads="1"/>
          </p:cNvSpPr>
          <p:nvPr/>
        </p:nvSpPr>
        <p:spPr bwMode="auto">
          <a:xfrm>
            <a:off x="5825840" y="3867894"/>
            <a:ext cx="106381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200" dirty="0">
                <a:latin typeface="Calibri" pitchFamily="34" charset="0"/>
              </a:rPr>
              <a:t>Single ended</a:t>
            </a:r>
          </a:p>
          <a:p>
            <a:r>
              <a:rPr lang="en-US" altLang="de-DE" sz="1200" dirty="0">
                <a:latin typeface="Calibri" pitchFamily="34" charset="0"/>
              </a:rPr>
              <a:t>to differential</a:t>
            </a:r>
          </a:p>
          <a:p>
            <a:r>
              <a:rPr lang="en-US" altLang="de-DE" sz="1200" dirty="0">
                <a:latin typeface="Calibri" pitchFamily="34" charset="0"/>
              </a:rPr>
              <a:t>output driver</a:t>
            </a:r>
          </a:p>
          <a:p>
            <a:r>
              <a:rPr lang="en-US" altLang="de-DE" sz="1200" dirty="0">
                <a:latin typeface="Calibri" pitchFamily="34" charset="0"/>
              </a:rPr>
              <a:t>(1x/25cols)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B3F54-6726-4052-81E6-1180AEF4FB50}" type="slidenum">
              <a:rPr lang="de-DE" altLang="de-DE"/>
              <a:pPr>
                <a:defRPr/>
              </a:pPr>
              <a:t>44</a:t>
            </a:fld>
            <a:endParaRPr lang="de-DE" altLang="de-DE"/>
          </a:p>
        </p:txBody>
      </p:sp>
      <p:sp>
        <p:nvSpPr>
          <p:cNvPr id="9" name="Oval 8"/>
          <p:cNvSpPr/>
          <p:nvPr/>
        </p:nvSpPr>
        <p:spPr bwMode="auto">
          <a:xfrm>
            <a:off x="2599492" y="1733751"/>
            <a:ext cx="86005" cy="76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173" name="Oval 172"/>
          <p:cNvSpPr/>
          <p:nvPr/>
        </p:nvSpPr>
        <p:spPr bwMode="auto">
          <a:xfrm>
            <a:off x="4201678" y="1730894"/>
            <a:ext cx="86005" cy="76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2685496" y="1768793"/>
            <a:ext cx="49370" cy="2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Title 2"/>
          <p:cNvSpPr>
            <a:spLocks noGrp="1"/>
          </p:cNvSpPr>
          <p:nvPr>
            <p:ph type="title"/>
          </p:nvPr>
        </p:nvSpPr>
        <p:spPr>
          <a:xfrm>
            <a:off x="2700900" y="218700"/>
            <a:ext cx="6115999" cy="381375"/>
          </a:xfrm>
        </p:spPr>
        <p:txBody>
          <a:bodyPr/>
          <a:lstStyle/>
          <a:p>
            <a:r>
              <a:rPr lang="en-US" dirty="0"/>
              <a:t>Charge integration with analog readout</a:t>
            </a:r>
            <a:endParaRPr lang="de-CH" dirty="0"/>
          </a:p>
        </p:txBody>
      </p:sp>
      <p:sp>
        <p:nvSpPr>
          <p:cNvPr id="177" name="Text Box 210"/>
          <p:cNvSpPr txBox="1">
            <a:spLocks noChangeArrowheads="1"/>
          </p:cNvSpPr>
          <p:nvPr/>
        </p:nvSpPr>
        <p:spPr bwMode="auto">
          <a:xfrm>
            <a:off x="5057775" y="3165872"/>
            <a:ext cx="12430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1200" dirty="0">
                <a:latin typeface="Calibri" pitchFamily="34" charset="0"/>
              </a:rPr>
              <a:t>Column selection </a:t>
            </a:r>
          </a:p>
          <a:p>
            <a:pPr algn="ctr"/>
            <a:r>
              <a:rPr lang="en-US" altLang="de-DE" sz="1200" dirty="0">
                <a:latin typeface="Calibri" pitchFamily="34" charset="0"/>
              </a:rPr>
              <a:t>MUX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D52FAC-F6E5-AD01-1C10-2B2D9E1F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it-CH"/>
              <a:t>Roberto Dinapoli</a:t>
            </a:r>
          </a:p>
        </p:txBody>
      </p:sp>
    </p:spTree>
    <p:extLst>
      <p:ext uri="{BB962C8B-B14F-4D97-AF65-F5344CB8AC3E}">
        <p14:creationId xmlns:p14="http://schemas.microsoft.com/office/powerpoint/2010/main" val="410829972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63688" y="1114015"/>
            <a:ext cx="3834426" cy="3509963"/>
          </a:xfrm>
        </p:spPr>
        <p:txBody>
          <a:bodyPr/>
          <a:lstStyle/>
          <a:p>
            <a:pPr marL="0" indent="0" eaLnBrk="0" hangingPunct="0">
              <a:lnSpc>
                <a:spcPct val="100000"/>
              </a:lnSpc>
              <a:buClrTx/>
            </a:pPr>
            <a:r>
              <a:rPr lang="en-US" sz="1800" dirty="0">
                <a:cs typeface="Arial" panose="020B0604020202020204" pitchFamily="34" charset="0"/>
              </a:rPr>
              <a:t>Small pixels 25 x 25 </a:t>
            </a:r>
            <a:r>
              <a:rPr lang="el-GR" sz="1800" dirty="0">
                <a:cs typeface="Arial" panose="020B0604020202020204" pitchFamily="34" charset="0"/>
              </a:rPr>
              <a:t>μ</a:t>
            </a:r>
            <a:r>
              <a:rPr lang="en-US" sz="1800" dirty="0">
                <a:cs typeface="Arial" panose="020B0604020202020204" pitchFamily="34" charset="0"/>
              </a:rPr>
              <a:t>m</a:t>
            </a:r>
            <a:r>
              <a:rPr lang="en-US" sz="1800" baseline="30000" dirty="0">
                <a:cs typeface="Arial" panose="020B0604020202020204" pitchFamily="34" charset="0"/>
              </a:rPr>
              <a:t>2</a:t>
            </a:r>
            <a:endParaRPr lang="de-CH" sz="1800" baseline="30000" dirty="0">
              <a:cs typeface="Arial" panose="020B0604020202020204" pitchFamily="34" charset="0"/>
            </a:endParaRPr>
          </a:p>
          <a:p>
            <a:pPr marL="0" indent="0" eaLnBrk="0" hangingPunct="0">
              <a:lnSpc>
                <a:spcPct val="100000"/>
              </a:lnSpc>
              <a:buClrTx/>
            </a:pPr>
            <a:r>
              <a:rPr lang="en-US" sz="1800" dirty="0">
                <a:cs typeface="Arial" panose="020B0604020202020204" pitchFamily="34" charset="0"/>
              </a:rPr>
              <a:t>Low noise </a:t>
            </a:r>
          </a:p>
          <a:p>
            <a:pPr marL="133350" lvl="1" indent="0" eaLnBrk="0" hangingPunct="0">
              <a:lnSpc>
                <a:spcPct val="100000"/>
              </a:lnSpc>
              <a:buClrTx/>
            </a:pPr>
            <a:r>
              <a:rPr lang="en-US" sz="1500" dirty="0">
                <a:cs typeface="Arial" panose="020B0604020202020204" pitchFamily="34" charset="0"/>
              </a:rPr>
              <a:t>Single photon resolution &gt;700 eV</a:t>
            </a:r>
          </a:p>
          <a:p>
            <a:pPr marL="404813" lvl="3" indent="0" eaLnBrk="0" hangingPunct="0">
              <a:lnSpc>
                <a:spcPct val="100000"/>
              </a:lnSpc>
            </a:pPr>
            <a:r>
              <a:rPr lang="en-US" sz="1500" dirty="0">
                <a:cs typeface="Arial" panose="020B0604020202020204" pitchFamily="34" charset="0"/>
              </a:rPr>
              <a:t>1.4 </a:t>
            </a:r>
            <a:r>
              <a:rPr lang="en-US" sz="1500" dirty="0" err="1">
                <a:cs typeface="Arial" panose="020B0604020202020204" pitchFamily="34" charset="0"/>
              </a:rPr>
              <a:t>keV</a:t>
            </a:r>
            <a:r>
              <a:rPr lang="en-US" sz="1500" dirty="0">
                <a:cs typeface="Arial" panose="020B0604020202020204" pitchFamily="34" charset="0"/>
              </a:rPr>
              <a:t> for clustering</a:t>
            </a:r>
          </a:p>
          <a:p>
            <a:pPr marL="133350" lvl="1" indent="0" eaLnBrk="0" hangingPunct="0">
              <a:lnSpc>
                <a:spcPct val="100000"/>
              </a:lnSpc>
              <a:buClrTx/>
            </a:pPr>
            <a:r>
              <a:rPr lang="en-US" sz="1500" dirty="0"/>
              <a:t>320 eV energy resolution FWHM</a:t>
            </a:r>
            <a:endParaRPr lang="en-US" sz="1500" dirty="0">
              <a:cs typeface="Arial" panose="020B0604020202020204" pitchFamily="34" charset="0"/>
            </a:endParaRPr>
          </a:p>
          <a:p>
            <a:pPr marL="0" indent="0" eaLnBrk="0" hangingPunct="0">
              <a:lnSpc>
                <a:spcPct val="100000"/>
              </a:lnSpc>
              <a:buClrTx/>
            </a:pPr>
            <a:r>
              <a:rPr lang="en-US" sz="1800" dirty="0">
                <a:cs typeface="Arial" panose="020B0604020202020204" pitchFamily="34" charset="0"/>
              </a:rPr>
              <a:t>Large dynamic range</a:t>
            </a:r>
          </a:p>
          <a:p>
            <a:pPr marL="133350" lvl="1" indent="0" eaLnBrk="0" hangingPunct="0">
              <a:lnSpc>
                <a:spcPct val="100000"/>
              </a:lnSpc>
              <a:buClrTx/>
            </a:pPr>
            <a:r>
              <a:rPr lang="en-US" sz="1500" dirty="0">
                <a:cs typeface="Arial" panose="020B0604020202020204" pitchFamily="34" charset="0"/>
              </a:rPr>
              <a:t>Now static gain, will have switching</a:t>
            </a:r>
            <a:endParaRPr lang="de-CH" sz="1500" dirty="0">
              <a:cs typeface="Arial" panose="020B0604020202020204" pitchFamily="34" charset="0"/>
            </a:endParaRPr>
          </a:p>
          <a:p>
            <a:r>
              <a:rPr lang="en-US" sz="1800" dirty="0"/>
              <a:t>Currently 1x1 cm</a:t>
            </a:r>
            <a:r>
              <a:rPr lang="en-US" sz="1800" baseline="30000" dirty="0"/>
              <a:t>2</a:t>
            </a:r>
            <a:r>
              <a:rPr lang="en-US" sz="1800" dirty="0"/>
              <a:t> prototype available</a:t>
            </a:r>
          </a:p>
          <a:p>
            <a:pPr lvl="1"/>
            <a:r>
              <a:rPr lang="en-US" sz="1500" dirty="0"/>
              <a:t>400x400=160 </a:t>
            </a:r>
            <a:r>
              <a:rPr lang="en-US" sz="1500" dirty="0" err="1"/>
              <a:t>kpixel</a:t>
            </a:r>
            <a:endParaRPr lang="en-US" sz="1500" dirty="0"/>
          </a:p>
          <a:p>
            <a:r>
              <a:rPr lang="en-US" sz="1800" dirty="0"/>
              <a:t>Fast frame rate (&gt; kHz)</a:t>
            </a:r>
          </a:p>
          <a:p>
            <a:pPr lvl="1"/>
            <a:r>
              <a:rPr lang="en-US" sz="1500" dirty="0"/>
              <a:t>currently 3 kHz, by design 6 kHz</a:t>
            </a:r>
          </a:p>
          <a:p>
            <a:pPr lvl="1"/>
            <a:r>
              <a:rPr lang="en-US" sz="1500" dirty="0"/>
              <a:t>Ca. 20 TB/day</a:t>
            </a:r>
          </a:p>
          <a:p>
            <a:r>
              <a:rPr lang="en-US" sz="1800" dirty="0"/>
              <a:t>Dead-time free operation possible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MÖNCH</a:t>
            </a:r>
            <a:endParaRPr lang="de-CH" dirty="0"/>
          </a:p>
        </p:txBody>
      </p:sp>
      <p:pic>
        <p:nvPicPr>
          <p:cNvPr id="165" name="Picture 164"/>
          <p:cNvPicPr/>
          <p:nvPr/>
        </p:nvPicPr>
        <p:blipFill rotWithShape="1">
          <a:blip r:embed="rId3"/>
          <a:srcRect l="33473" r="29117"/>
          <a:stretch/>
        </p:blipFill>
        <p:spPr>
          <a:xfrm>
            <a:off x="5598115" y="1221600"/>
            <a:ext cx="2228567" cy="3078342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871700" y="4677984"/>
            <a:ext cx="59406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M. </a:t>
            </a:r>
            <a:r>
              <a:rPr lang="en-US" sz="1050" dirty="0" err="1"/>
              <a:t>Ramilli</a:t>
            </a:r>
            <a:r>
              <a:rPr lang="en-US" sz="1050" dirty="0"/>
              <a:t>, et al. (2017) J. Instr. 12, C01071.http://dx.doi.org/10.1088/1748-0221/12/01/C01071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87724" y="595846"/>
            <a:ext cx="5738558" cy="30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sz="1500" dirty="0" err="1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icropixel</a:t>
            </a:r>
            <a:r>
              <a:rPr lang="en-US" altLang="de-DE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with enhanced 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altLang="de-DE" sz="1500" dirty="0" err="1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sition</a:t>
            </a:r>
            <a:r>
              <a:rPr lang="en-US" altLang="de-DE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US" altLang="de-DE" sz="1500" dirty="0" err="1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solution</a:t>
            </a:r>
            <a:r>
              <a:rPr lang="en-US" altLang="de-DE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usi</a:t>
            </a:r>
            <a:r>
              <a:rPr lang="en-US" altLang="de-DE" sz="1500" dirty="0" err="1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r>
              <a:rPr lang="en-US" altLang="de-DE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de-DE" sz="1500" dirty="0" err="1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alt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arge</a:t>
            </a:r>
            <a:r>
              <a:rPr lang="en-US" altLang="de-DE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integration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42330" y="5016400"/>
            <a:ext cx="431807" cy="1476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675" dirty="0">
                <a:solidFill>
                  <a:srgbClr val="000000"/>
                </a:solidFill>
              </a:rPr>
              <a:t> </a:t>
            </a:r>
            <a:fld id="{EBC07571-3134-BB4B-B83F-1A9FE18D34F3}" type="slidenum">
              <a:rPr lang="de-DE" sz="675">
                <a:solidFill>
                  <a:srgbClr val="000000"/>
                </a:solidFill>
              </a:rPr>
              <a:pPr algn="ctr">
                <a:defRPr/>
              </a:pPr>
              <a:t>45</a:t>
            </a:fld>
            <a:endParaRPr lang="de-DE" sz="675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46"/>
          <p:cNvSpPr txBox="1">
            <a:spLocks/>
          </p:cNvSpPr>
          <p:nvPr/>
        </p:nvSpPr>
        <p:spPr>
          <a:xfrm>
            <a:off x="1199946" y="5002020"/>
            <a:ext cx="1427839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de-DE" sz="675" dirty="0"/>
              <a:t>A. Bergamaschi, 12.11.2019</a:t>
            </a:r>
          </a:p>
        </p:txBody>
      </p:sp>
    </p:spTree>
    <p:extLst>
      <p:ext uri="{BB962C8B-B14F-4D97-AF65-F5344CB8AC3E}">
        <p14:creationId xmlns:p14="http://schemas.microsoft.com/office/powerpoint/2010/main" val="136740733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6C915-7846-4ED4-8985-05422BBA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EIGER vs. MATTERHORN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68984-2E5C-4B3A-873D-A2B76919C1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46</a:t>
            </a:fld>
            <a:endParaRPr lang="de-DE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9CCFA0F-5C09-47E9-A5B8-15FA28345E37}"/>
              </a:ext>
            </a:extLst>
          </p:cNvPr>
          <p:cNvGraphicFramePr>
            <a:graphicFrameLocks noGrp="1"/>
          </p:cNvGraphicFramePr>
          <p:nvPr/>
        </p:nvGraphicFramePr>
        <p:xfrm>
          <a:off x="1106845" y="996668"/>
          <a:ext cx="6552729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243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2133941922"/>
                    </a:ext>
                  </a:extLst>
                </a:gridCol>
                <a:gridCol w="2520281">
                  <a:extLst>
                    <a:ext uri="{9D8B030D-6E8A-4147-A177-3AD203B41FA5}">
                      <a16:colId xmlns:a16="http://schemas.microsoft.com/office/drawing/2014/main" val="224598773"/>
                    </a:ext>
                  </a:extLst>
                </a:gridCol>
              </a:tblGrid>
              <a:tr h="24302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EIGER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MATTERHORN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0,25 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dirty="0"/>
                        <a:t>Pixel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75 x 75 um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75 x 75 um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42133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dirty="0"/>
                        <a:t>Comparators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dirty="0"/>
                        <a:t>Counter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4/8/12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</a:t>
                      </a:r>
                      <a:r>
                        <a:rPr lang="en-GB" sz="1400"/>
                        <a:t>x16 </a:t>
                      </a:r>
                      <a:r>
                        <a:rPr lang="en-GB" sz="1400" dirty="0"/>
                        <a:t>bit </a:t>
                      </a:r>
                      <a:r>
                        <a:rPr lang="en-GB" sz="1400" noProof="0" dirty="0"/>
                        <a:t>configurable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5-25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250eV – 80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989667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Module</a:t>
                      </a:r>
                      <a:r>
                        <a:rPr lang="en-GB" sz="1400" dirty="0"/>
                        <a:t> size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2x4 chips </a:t>
                      </a:r>
                      <a:r>
                        <a:rPr lang="en-GB" sz="1400" dirty="0">
                          <a:sym typeface="Wingdings" panose="05000000000000000000" pitchFamily="2" charset="2"/>
                        </a:rPr>
                        <a:t> 4x8cm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2x4 chips </a:t>
                      </a:r>
                      <a:r>
                        <a:rPr lang="en-GB" sz="1400" dirty="0">
                          <a:sym typeface="Wingdings" panose="05000000000000000000" pitchFamily="2" charset="2"/>
                        </a:rPr>
                        <a:t> 4x8cm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241765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US" sz="1400" dirty="0"/>
                        <a:t>Maximum count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1M counts/pixel/s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20M </a:t>
                      </a:r>
                      <a:r>
                        <a:rPr lang="en-US" sz="1400" baseline="0" dirty="0"/>
                        <a:t>counts/pixel/s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985247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dirty="0"/>
                        <a:t>Frame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22 kHz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160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014462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r>
                        <a:rPr lang="en-GB" sz="1400" dirty="0"/>
                        <a:t>Gating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&lt; 20ns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605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3827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418EB2-1ED2-AAEB-E2C1-7FCFC12B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9511" y="1462861"/>
            <a:ext cx="2880359" cy="20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17949FEA-332F-9CC8-C057-3B72345C986C}"/>
              </a:ext>
            </a:extLst>
          </p:cNvPr>
          <p:cNvSpPr txBox="1"/>
          <p:nvPr/>
        </p:nvSpPr>
        <p:spPr>
          <a:xfrm>
            <a:off x="8197441" y="4967999"/>
            <a:ext cx="574290" cy="147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Page </a:t>
            </a:r>
            <a:fld id="{CDC101C9-44AD-4531-B028-1410F6CAAF71}" type="slidenum"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de-DE" sz="825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6E2B7BC-C857-5D38-331A-3B79A0834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616" y="205740"/>
            <a:ext cx="7948255" cy="381240"/>
          </a:xfrm>
        </p:spPr>
        <p:txBody>
          <a:bodyPr anchorCtr="1"/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Soft X-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ray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 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applications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 at </a:t>
            </a:r>
            <a:r>
              <a:rPr lang="de-DE" sz="2400" dirty="0" err="1">
                <a:solidFill>
                  <a:srgbClr val="686868"/>
                </a:solidFill>
                <a:latin typeface="Georgia" pitchFamily="18"/>
              </a:rPr>
              <a:t>SwissFEL</a:t>
            </a:r>
            <a:r>
              <a:rPr lang="de-DE" sz="2400" dirty="0">
                <a:solidFill>
                  <a:srgbClr val="686868"/>
                </a:solidFill>
                <a:latin typeface="Georgia" pitchFamily="18"/>
              </a:rPr>
              <a:t> and SLS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240F9CF9-7AAD-853E-1128-EE11F79B8C96}"/>
              </a:ext>
            </a:extLst>
          </p:cNvPr>
          <p:cNvSpPr/>
          <p:nvPr/>
        </p:nvSpPr>
        <p:spPr>
          <a:xfrm>
            <a:off x="643111" y="604800"/>
            <a:ext cx="548639" cy="660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67500" tIns="33750" rIns="67500" bIns="33750" anchor="ctr" anchorCtr="0" compatLnSpc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63A4050-BB8D-FDDD-B445-A8CBF9745496}"/>
              </a:ext>
            </a:extLst>
          </p:cNvPr>
          <p:cNvSpPr/>
          <p:nvPr/>
        </p:nvSpPr>
        <p:spPr>
          <a:xfrm>
            <a:off x="6454051" y="1051380"/>
            <a:ext cx="2537460" cy="4141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18360">
            <a:solidFill>
              <a:srgbClr val="666666"/>
            </a:solidFill>
            <a:prstDash val="solid"/>
          </a:ln>
        </p:spPr>
        <p:txBody>
          <a:bodyPr vert="horz" wrap="square" lIns="74250" tIns="40500" rIns="74250" bIns="40500" anchor="ctr" anchorCtr="0" compatLnSpc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Time resolved resonant inelastic X-ray scattering (tr-RIXS)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D8370FCA-6C0B-0993-1D1C-CBF2B606EA0E}"/>
              </a:ext>
            </a:extLst>
          </p:cNvPr>
          <p:cNvSpPr txBox="1"/>
          <p:nvPr/>
        </p:nvSpPr>
        <p:spPr>
          <a:xfrm>
            <a:off x="643111" y="886804"/>
            <a:ext cx="5873105" cy="4421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hangingPunct="1">
              <a:spcBef>
                <a:spcPts val="540"/>
              </a:spcBef>
              <a:spcAft>
                <a:spcPts val="54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Soft X-ray applications at </a:t>
            </a:r>
            <a:r>
              <a:rPr lang="en-US" sz="2000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SwissFEL</a:t>
            </a: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and SLS (250 eV – 2 keV)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Access K-edges of biologically important elements</a:t>
            </a:r>
          </a:p>
          <a:p>
            <a:pPr marL="0" lvl="2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e.g. water window 250-520 eV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L-edges of 3d transition metals, Fe, Cu, etc.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Possible applications:</a:t>
            </a:r>
          </a:p>
          <a:p>
            <a:pPr marL="0" lvl="2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RIXS at FELs and synchrotrons</a:t>
            </a:r>
          </a:p>
          <a:p>
            <a:pPr marL="0" lvl="3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Single photon detection necessary and interpolation desirable</a:t>
            </a:r>
          </a:p>
          <a:p>
            <a:pPr marL="0" lvl="2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Contrast enhanced imaging:</a:t>
            </a:r>
          </a:p>
          <a:p>
            <a:pPr marL="0" lvl="3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soft X-ray diffraction</a:t>
            </a:r>
          </a:p>
          <a:p>
            <a:pPr marL="0" lvl="3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ptychography</a:t>
            </a:r>
          </a:p>
          <a:p>
            <a:pPr marL="0" lvl="3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absorption spectroscopy</a:t>
            </a:r>
          </a:p>
          <a:p>
            <a:pPr hangingPunct="1">
              <a:spcBef>
                <a:spcPts val="540"/>
              </a:spcBef>
              <a:spcAft>
                <a:spcPts val="217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559F94-7B34-AD32-6FDC-49BEE65DF4C7}"/>
              </a:ext>
            </a:extLst>
          </p:cNvPr>
          <p:cNvSpPr txBox="1"/>
          <p:nvPr/>
        </p:nvSpPr>
        <p:spPr>
          <a:xfrm>
            <a:off x="6881191" y="3529440"/>
            <a:ext cx="2188350" cy="223010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>
                <a:latin typeface="Liberation Sans" pitchFamily="18"/>
                <a:ea typeface="WenQuanYi Zen Hei Sharp" pitchFamily="2"/>
                <a:cs typeface="Lohit Devanagari" pitchFamily="2"/>
              </a:rPr>
              <a:t>doi: 10.1107/S1600577519003928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BDC5D3-80DA-B296-A840-701C3697448D}"/>
              </a:ext>
            </a:extLst>
          </p:cNvPr>
          <p:cNvSpPr txBox="1"/>
          <p:nvPr/>
        </p:nvSpPr>
        <p:spPr>
          <a:xfrm>
            <a:off x="2077210" y="540222"/>
            <a:ext cx="3142861" cy="413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CH" sz="1800" i="1" kern="1000" spc="30" dirty="0">
                <a:latin typeface="+mn-lt"/>
                <a:cs typeface="Franklin Gothic Book"/>
              </a:rPr>
              <a:t>The «energy challenge», part 1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878F3FA-24AF-AB1F-A2B2-FA5B7FB50C0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r>
              <a:rPr lang="de-DE"/>
              <a:t>Page </a:t>
            </a:r>
            <a:fld id="{46B886CC-6E81-435A-B671-503E6DC6388A}" type="slidenum">
              <a:rPr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971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77DA14-5CF0-E1FC-4548-417744D238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54471" y="1674810"/>
            <a:ext cx="3929580" cy="294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E95466B-7AA5-8130-2DE7-29035C4610E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3271" y="1756080"/>
            <a:ext cx="185841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EE0F26-4E10-75FC-3AA7-E598FF85B83E}"/>
              </a:ext>
            </a:extLst>
          </p:cNvPr>
          <p:cNvSpPr txBox="1"/>
          <p:nvPr/>
        </p:nvSpPr>
        <p:spPr>
          <a:xfrm>
            <a:off x="8197441" y="4967999"/>
            <a:ext cx="574290" cy="147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Page </a:t>
            </a:r>
            <a:fld id="{622ECE4B-75A2-4945-81BA-D2E126287675}" type="slidenum">
              <a:rPr lang="de-DE" sz="825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de-DE" sz="825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340A49-364C-3501-494D-21DD7C1D1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2971" y="205740"/>
            <a:ext cx="5030910" cy="381240"/>
          </a:xfrm>
        </p:spPr>
        <p:txBody>
          <a:bodyPr anchorCtr="1"/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>
                <a:solidFill>
                  <a:srgbClr val="686868"/>
                </a:solidFill>
                <a:latin typeface="Georgia" pitchFamily="18"/>
              </a:rPr>
              <a:t>Quantum efficiency limit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3AE96B2-D0F0-A92C-6825-1E234E379EC4}"/>
              </a:ext>
            </a:extLst>
          </p:cNvPr>
          <p:cNvSpPr txBox="1"/>
          <p:nvPr/>
        </p:nvSpPr>
        <p:spPr>
          <a:xfrm>
            <a:off x="793770" y="790830"/>
            <a:ext cx="8112960" cy="3509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hangingPunct="1">
              <a:spcBef>
                <a:spcPts val="540"/>
              </a:spcBef>
              <a:spcAft>
                <a:spcPts val="323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150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Soft X-rays (~ a few hundred eV) absorbed in the first micron of silicon sensor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r>
              <a:rPr lang="en-US" sz="135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For conventional process, e.g. </a:t>
            </a:r>
            <a:r>
              <a:rPr lang="en-US" sz="1350" i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p</a:t>
            </a:r>
            <a:r>
              <a:rPr lang="en-US" sz="1350" i="1" baseline="3000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+</a:t>
            </a:r>
            <a:r>
              <a:rPr lang="en-US" sz="1350" i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-n</a:t>
            </a:r>
            <a:r>
              <a:rPr lang="en-US" sz="135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sensor: </a:t>
            </a:r>
            <a:r>
              <a:rPr lang="en-US" sz="1350" i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n</a:t>
            </a:r>
            <a:r>
              <a:rPr lang="en-US" sz="1350" i="1" baseline="3000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+</a:t>
            </a:r>
            <a:r>
              <a:rPr lang="en-US" sz="135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-implant depth </a:t>
            </a:r>
            <a:r>
              <a:rPr lang="en-US" sz="1350">
                <a:solidFill>
                  <a:srgbClr val="000000"/>
                </a:solidFill>
                <a:latin typeface="Cantarell" pitchFamily="18"/>
                <a:ea typeface="Cantarell" pitchFamily="2"/>
                <a:cs typeface="Cantarell" pitchFamily="2"/>
              </a:rPr>
              <a:t>≈ </a:t>
            </a:r>
            <a:r>
              <a:rPr lang="en-US" sz="1350">
                <a:solidFill>
                  <a:srgbClr val="000000"/>
                </a:solidFill>
                <a:latin typeface="Calibri" pitchFamily="18"/>
                <a:ea typeface="Cantarell" pitchFamily="2"/>
                <a:cs typeface="Cantarell" pitchFamily="2"/>
              </a:rPr>
              <a:t>1-2 micron + aluminum</a:t>
            </a:r>
          </a:p>
          <a:p>
            <a:pPr marL="0" lvl="2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135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Significant efficiency loss for X-rays below 1.2 keV → not usable for soft X-rays! (&lt; 50% below 800 eV)</a:t>
            </a:r>
          </a:p>
          <a:p>
            <a:pPr marL="0" lvl="1" hangingPunct="1">
              <a:spcBef>
                <a:spcPts val="217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</a:pPr>
            <a:endParaRPr lang="en-US" sz="135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540"/>
              </a:spcBef>
              <a:spcAft>
                <a:spcPts val="108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>
              <a:solidFill>
                <a:srgbClr val="000000"/>
              </a:solidFill>
              <a:latin typeface="Calibri" pitchFamily="18"/>
              <a:ea typeface="ヒラギノ角ゴ Pro W3" pitchFamily="2"/>
              <a:cs typeface="ヒラギノ角ゴ Pro W3" pitchFamily="2"/>
            </a:endParaRPr>
          </a:p>
          <a:p>
            <a:pPr hangingPunct="1">
              <a:spcBef>
                <a:spcPts val="32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150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For soft X-ray detection, it is necessary to develop a thin entrance window process to improve the quantum efficiency (QE) and the charge collection efficiency (CCE)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786947B-B753-C4F1-AE07-DD8AAA221138}"/>
              </a:ext>
            </a:extLst>
          </p:cNvPr>
          <p:cNvSpPr/>
          <p:nvPr/>
        </p:nvSpPr>
        <p:spPr>
          <a:xfrm>
            <a:off x="1037041" y="1593000"/>
            <a:ext cx="3442230" cy="18927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18360">
            <a:solidFill>
              <a:srgbClr val="666666"/>
            </a:solidFill>
            <a:prstDash val="solid"/>
          </a:ln>
        </p:spPr>
        <p:txBody>
          <a:bodyPr vert="horz" wrap="square" lIns="74250" tIns="40500" rIns="74250" bIns="40500" anchor="ctr" anchorCtr="0" compatLnSpc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Conventional assembly and efficiency loss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8D6E3092-9070-042C-FA3A-C01FA9A5A044}"/>
              </a:ext>
            </a:extLst>
          </p:cNvPr>
          <p:cNvSpPr/>
          <p:nvPr/>
        </p:nvSpPr>
        <p:spPr>
          <a:xfrm>
            <a:off x="5735581" y="1566000"/>
            <a:ext cx="2969730" cy="18927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18360">
            <a:solidFill>
              <a:srgbClr val="666666"/>
            </a:solidFill>
            <a:prstDash val="solid"/>
          </a:ln>
        </p:spPr>
        <p:txBody>
          <a:bodyPr vert="horz" wrap="square" lIns="74250" tIns="40500" rIns="74250" bIns="40500" anchor="ctr" anchorCtr="0" compatLnSpc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Measured / simulated quantum efficiency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8B8DA2-A59D-2F97-39EE-48B007380123}"/>
              </a:ext>
            </a:extLst>
          </p:cNvPr>
          <p:cNvSpPr txBox="1"/>
          <p:nvPr/>
        </p:nvSpPr>
        <p:spPr>
          <a:xfrm>
            <a:off x="5693191" y="2130300"/>
            <a:ext cx="2317680" cy="5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i="1">
                <a:solidFill>
                  <a:srgbClr val="0000FF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~ 1-2 </a:t>
            </a:r>
            <a:r>
              <a:rPr lang="en-US" sz="1200" i="1">
                <a:solidFill>
                  <a:srgbClr val="0000FF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µ</a:t>
            </a:r>
            <a:r>
              <a:rPr lang="en-US" sz="1200" i="1">
                <a:solidFill>
                  <a:srgbClr val="0000FF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m n</a:t>
            </a:r>
            <a:r>
              <a:rPr lang="en-US" sz="1200" i="1" baseline="30000">
                <a:solidFill>
                  <a:srgbClr val="0000FF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+</a:t>
            </a:r>
            <a:r>
              <a:rPr lang="en-US" sz="1200" i="1">
                <a:solidFill>
                  <a:srgbClr val="0000FF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-implant + 500 nm Al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>
                <a:solidFill>
                  <a:srgbClr val="0000FF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(hard X-ray sensor)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D52E0E-D326-9FC8-549A-05745CA185E7}"/>
              </a:ext>
            </a:extLst>
          </p:cNvPr>
          <p:cNvSpPr txBox="1"/>
          <p:nvPr/>
        </p:nvSpPr>
        <p:spPr>
          <a:xfrm>
            <a:off x="7201411" y="3747870"/>
            <a:ext cx="1438559" cy="59926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dots: measurement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line:  simulation</a:t>
            </a:r>
          </a:p>
        </p:txBody>
      </p:sp>
      <p:sp>
        <p:nvSpPr>
          <p:cNvPr id="11" name="Connettore diritto 10">
            <a:extLst>
              <a:ext uri="{FF2B5EF4-FFF2-40B4-BE49-F238E27FC236}">
                <a16:creationId xmlns:a16="http://schemas.microsoft.com/office/drawing/2014/main" id="{66679B74-187C-7504-C6A1-63405D822B99}"/>
              </a:ext>
            </a:extLst>
          </p:cNvPr>
          <p:cNvSpPr/>
          <p:nvPr/>
        </p:nvSpPr>
        <p:spPr>
          <a:xfrm>
            <a:off x="2208030" y="4038390"/>
            <a:ext cx="480061" cy="25434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72090" tIns="38340" rIns="72090" bIns="38340" anchor="ctr" anchorCtr="0" compatLnSpc="0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4D4748-0BC5-40C0-6E48-C3603B7C5B21}"/>
              </a:ext>
            </a:extLst>
          </p:cNvPr>
          <p:cNvSpPr txBox="1"/>
          <p:nvPr/>
        </p:nvSpPr>
        <p:spPr>
          <a:xfrm>
            <a:off x="2717251" y="4200931"/>
            <a:ext cx="1908360" cy="24519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Liberation Sans" pitchFamily="18"/>
                <a:ea typeface="WenQuanYi Zen Hei Sharp" pitchFamily="2"/>
                <a:cs typeface="Lohit Devanagari" pitchFamily="2"/>
              </a:rPr>
              <a:t>loss in insensitive material</a:t>
            </a:r>
          </a:p>
        </p:txBody>
      </p:sp>
      <p:sp>
        <p:nvSpPr>
          <p:cNvPr id="13" name="Connettore diritto 12">
            <a:extLst>
              <a:ext uri="{FF2B5EF4-FFF2-40B4-BE49-F238E27FC236}">
                <a16:creationId xmlns:a16="http://schemas.microsoft.com/office/drawing/2014/main" id="{408DCAC9-7181-688B-CE6D-3888781C643B}"/>
              </a:ext>
            </a:extLst>
          </p:cNvPr>
          <p:cNvSpPr/>
          <p:nvPr/>
        </p:nvSpPr>
        <p:spPr>
          <a:xfrm flipV="1">
            <a:off x="2205600" y="3909060"/>
            <a:ext cx="524071" cy="99900"/>
          </a:xfrm>
          <a:prstGeom prst="line">
            <a:avLst/>
          </a:prstGeom>
          <a:noFill/>
          <a:ln w="12600">
            <a:solidFill>
              <a:srgbClr val="FF3333"/>
            </a:solidFill>
            <a:prstDash val="solid"/>
            <a:tailEnd type="arrow"/>
          </a:ln>
        </p:spPr>
        <p:txBody>
          <a:bodyPr vert="horz" wrap="square" lIns="72090" tIns="38340" rIns="72090" bIns="38340" anchor="ctr" anchorCtr="0" compatLnSpc="0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092070-A013-AAF4-8FF5-3C1E21C2C8DE}"/>
              </a:ext>
            </a:extLst>
          </p:cNvPr>
          <p:cNvSpPr txBox="1"/>
          <p:nvPr/>
        </p:nvSpPr>
        <p:spPr>
          <a:xfrm>
            <a:off x="2717251" y="3795931"/>
            <a:ext cx="1585980" cy="24519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loss at silicon surface</a:t>
            </a:r>
          </a:p>
        </p:txBody>
      </p:sp>
      <p:sp>
        <p:nvSpPr>
          <p:cNvPr id="15" name="Connettore diritto 14">
            <a:extLst>
              <a:ext uri="{FF2B5EF4-FFF2-40B4-BE49-F238E27FC236}">
                <a16:creationId xmlns:a16="http://schemas.microsoft.com/office/drawing/2014/main" id="{6AF52DE7-2C29-74D5-5E58-54D9E13DBC05}"/>
              </a:ext>
            </a:extLst>
          </p:cNvPr>
          <p:cNvSpPr/>
          <p:nvPr/>
        </p:nvSpPr>
        <p:spPr>
          <a:xfrm flipV="1">
            <a:off x="2134860" y="3505141"/>
            <a:ext cx="594811" cy="476819"/>
          </a:xfrm>
          <a:prstGeom prst="line">
            <a:avLst/>
          </a:prstGeom>
          <a:noFill/>
          <a:ln w="12600">
            <a:solidFill>
              <a:srgbClr val="0000FF"/>
            </a:solidFill>
            <a:prstDash val="solid"/>
            <a:tailEnd type="arrow"/>
          </a:ln>
        </p:spPr>
        <p:txBody>
          <a:bodyPr vert="horz" wrap="square" lIns="72090" tIns="38340" rIns="72090" bIns="38340" anchor="ctr" anchorCtr="0" compatLnSpc="0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D864AC8-FD5F-EB05-FF2C-F35C6227A34F}"/>
              </a:ext>
            </a:extLst>
          </p:cNvPr>
          <p:cNvSpPr txBox="1"/>
          <p:nvPr/>
        </p:nvSpPr>
        <p:spPr>
          <a:xfrm>
            <a:off x="2717251" y="3363931"/>
            <a:ext cx="1316250" cy="24519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FF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loss inside silicon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0BE16A3-D4E4-EB8D-0365-F5615AA133CF}"/>
              </a:ext>
            </a:extLst>
          </p:cNvPr>
          <p:cNvSpPr txBox="1"/>
          <p:nvPr/>
        </p:nvSpPr>
        <p:spPr>
          <a:xfrm>
            <a:off x="1245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4AC8C55-4F08-5ABD-9E7E-7A9D6EAF9E85}"/>
              </a:ext>
            </a:extLst>
          </p:cNvPr>
          <p:cNvSpPr txBox="1"/>
          <p:nvPr/>
        </p:nvSpPr>
        <p:spPr>
          <a:xfrm>
            <a:off x="1326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D51122-6478-CEF1-88B5-480457310A0E}"/>
              </a:ext>
            </a:extLst>
          </p:cNvPr>
          <p:cNvSpPr txBox="1"/>
          <p:nvPr/>
        </p:nvSpPr>
        <p:spPr>
          <a:xfrm>
            <a:off x="1407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3FDBC3-3617-B515-43E7-DBEDB29AADD2}"/>
              </a:ext>
            </a:extLst>
          </p:cNvPr>
          <p:cNvSpPr txBox="1"/>
          <p:nvPr/>
        </p:nvSpPr>
        <p:spPr>
          <a:xfrm>
            <a:off x="1488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6C1DD86-1B9A-F372-44A4-0757500C7F30}"/>
              </a:ext>
            </a:extLst>
          </p:cNvPr>
          <p:cNvSpPr txBox="1"/>
          <p:nvPr/>
        </p:nvSpPr>
        <p:spPr>
          <a:xfrm>
            <a:off x="1569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08214C6-8D5C-1E82-DF7C-115609F165C7}"/>
              </a:ext>
            </a:extLst>
          </p:cNvPr>
          <p:cNvSpPr txBox="1"/>
          <p:nvPr/>
        </p:nvSpPr>
        <p:spPr>
          <a:xfrm>
            <a:off x="1650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96524C7-098C-BBE9-9C1A-D125370A8273}"/>
              </a:ext>
            </a:extLst>
          </p:cNvPr>
          <p:cNvSpPr txBox="1"/>
          <p:nvPr/>
        </p:nvSpPr>
        <p:spPr>
          <a:xfrm>
            <a:off x="1731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A285A8D-3088-AB80-E97C-0ED660FFB19D}"/>
              </a:ext>
            </a:extLst>
          </p:cNvPr>
          <p:cNvSpPr txBox="1"/>
          <p:nvPr/>
        </p:nvSpPr>
        <p:spPr>
          <a:xfrm>
            <a:off x="1812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3B1885A-F678-C54A-227B-E8BBBDA60420}"/>
              </a:ext>
            </a:extLst>
          </p:cNvPr>
          <p:cNvSpPr txBox="1"/>
          <p:nvPr/>
        </p:nvSpPr>
        <p:spPr>
          <a:xfrm>
            <a:off x="1893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D3569F8-BA07-1AA4-4E5A-E495B7610A90}"/>
              </a:ext>
            </a:extLst>
          </p:cNvPr>
          <p:cNvSpPr txBox="1"/>
          <p:nvPr/>
        </p:nvSpPr>
        <p:spPr>
          <a:xfrm>
            <a:off x="1974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21D0891-5DC9-8A22-5BBD-7D426D588807}"/>
              </a:ext>
            </a:extLst>
          </p:cNvPr>
          <p:cNvSpPr txBox="1"/>
          <p:nvPr/>
        </p:nvSpPr>
        <p:spPr>
          <a:xfrm>
            <a:off x="2055751" y="3935520"/>
            <a:ext cx="174420" cy="15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3333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x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0D3809A-ECFD-DED4-A803-F674DF332460}"/>
              </a:ext>
            </a:extLst>
          </p:cNvPr>
          <p:cNvSpPr txBox="1"/>
          <p:nvPr/>
        </p:nvSpPr>
        <p:spPr>
          <a:xfrm>
            <a:off x="2501520" y="2958931"/>
            <a:ext cx="2371140" cy="42223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Locations that QE loss occurs:</a:t>
            </a:r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68B400A9-46BA-8E0F-C420-58C0247B8132}"/>
              </a:ext>
            </a:extLst>
          </p:cNvPr>
          <p:cNvSpPr/>
          <p:nvPr/>
        </p:nvSpPr>
        <p:spPr>
          <a:xfrm>
            <a:off x="2457781" y="2811780"/>
            <a:ext cx="2468879" cy="1714500"/>
          </a:xfrm>
          <a:custGeom>
            <a:avLst>
              <a:gd name="f0" fmla="val 125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9080">
            <a:solidFill>
              <a:srgbClr val="000000"/>
            </a:solidFill>
            <a:custDash>
              <a:ds d="96226" sp="96226"/>
              <a:ds d="96226" sp="96226"/>
            </a:custDash>
          </a:ln>
        </p:spPr>
        <p:txBody>
          <a:bodyPr vert="horz" wrap="square" lIns="74520" tIns="40770" rIns="74520" bIns="40770" anchor="ctr" anchorCtr="0" compatLnSpc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D9001970-BC93-0803-98BD-1F089D06D41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r>
              <a:rPr lang="de-DE"/>
              <a:t>Page </a:t>
            </a:r>
            <a:fld id="{46B886CC-6E81-435A-B671-503E6DC6388A}" type="slidenum">
              <a:rPr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745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4FE76-0E63-D044-289C-21D06F1B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Comparing deadtime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7EB1-9707-9607-02E0-25B7563C12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49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2B86-403F-1ED3-003E-AEBE5099E5F2}"/>
              </a:ext>
            </a:extLst>
          </p:cNvPr>
          <p:cNvSpPr txBox="1"/>
          <p:nvPr/>
        </p:nvSpPr>
        <p:spPr>
          <a:xfrm>
            <a:off x="863588" y="4464574"/>
            <a:ext cx="6480720" cy="297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050" dirty="0">
                <a:solidFill>
                  <a:srgbClr val="000000"/>
                </a:solidFill>
                <a:latin typeface="Calibri"/>
              </a:rPr>
              <a:t>[1] A. Bergamaschi et. al. Time-over-threshold readout to enhance the high flux capabilities of single-photon-counting detectors J. Synchrotron Rad. 18, 923-929. 2011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050" dirty="0">
                <a:solidFill>
                  <a:srgbClr val="000000"/>
                </a:solidFill>
                <a:latin typeface="Calibri"/>
              </a:rPr>
              <a:t>[2] P. </a:t>
            </a:r>
            <a:r>
              <a:rPr lang="en-GB" sz="1050" dirty="0" err="1">
                <a:solidFill>
                  <a:srgbClr val="000000"/>
                </a:solidFill>
                <a:latin typeface="Calibri"/>
              </a:rPr>
              <a:t>Zambon</a:t>
            </a:r>
            <a:r>
              <a:rPr lang="en-GB" sz="1050" dirty="0">
                <a:solidFill>
                  <a:srgbClr val="000000"/>
                </a:solidFill>
                <a:latin typeface="Calibri"/>
              </a:rPr>
              <a:t>, Dead time model for X-ray photon counting detectors with retrigger capability, NIMA 2021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35A611F-85AD-99DD-3AA1-EE9C4D30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47664" y="835558"/>
            <a:ext cx="5112568" cy="340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915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856253" y="205740"/>
            <a:ext cx="6659783" cy="381375"/>
          </a:xfrm>
        </p:spPr>
        <p:txBody>
          <a:bodyPr/>
          <a:lstStyle/>
          <a:p>
            <a:pPr algn="ctr"/>
            <a:r>
              <a:rPr lang="de-DE" dirty="0"/>
              <a:t>Charge </a:t>
            </a:r>
            <a:r>
              <a:rPr lang="de-DE" dirty="0" err="1"/>
              <a:t>integrating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(</a:t>
            </a:r>
            <a:r>
              <a:rPr lang="de-DE" dirty="0" err="1"/>
              <a:t>since</a:t>
            </a:r>
            <a:r>
              <a:rPr lang="de-DE" dirty="0"/>
              <a:t> 2008)</a:t>
            </a:r>
            <a:endParaRPr lang="de-CH" dirty="0"/>
          </a:p>
        </p:txBody>
      </p:sp>
      <p:graphicFrame>
        <p:nvGraphicFramePr>
          <p:cNvPr id="21" name="Tabelle 20"/>
          <p:cNvGraphicFramePr>
            <a:graphicFrameLocks noGrp="1"/>
          </p:cNvGraphicFramePr>
          <p:nvPr/>
        </p:nvGraphicFramePr>
        <p:xfrm>
          <a:off x="731711" y="762004"/>
          <a:ext cx="8050344" cy="407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>
                          <a:latin typeface="+mn-lt"/>
                        </a:rPr>
                        <a:t>GOTTHARD</a:t>
                      </a:r>
                      <a:r>
                        <a:rPr lang="de-DE" sz="1400" baseline="30000" dirty="0">
                          <a:latin typeface="+mn-lt"/>
                        </a:rPr>
                        <a:t>1</a:t>
                      </a:r>
                      <a:endParaRPr lang="en-US" sz="1400" baseline="300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+mn-lt"/>
                        </a:rPr>
                        <a:t>AGIPD</a:t>
                      </a:r>
                      <a:r>
                        <a:rPr lang="de-DE" sz="1400" baseline="30000" dirty="0">
                          <a:latin typeface="+mn-lt"/>
                        </a:rPr>
                        <a:t>2</a:t>
                      </a:r>
                      <a:endParaRPr lang="en-US" sz="1400" baseline="300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+mn-lt"/>
                        </a:rPr>
                        <a:t>JUNGFRAU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+mn-lt"/>
                        </a:rPr>
                        <a:t>MÖNCH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386">
                <a:tc>
                  <a:txBody>
                    <a:bodyPr/>
                    <a:lstStyle/>
                    <a:p>
                      <a:endParaRPr lang="en-US" sz="15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Status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In </a:t>
                      </a:r>
                      <a:r>
                        <a:rPr lang="de-DE" sz="1200" b="0" dirty="0" err="1">
                          <a:latin typeface="+mn-lt"/>
                        </a:rPr>
                        <a:t>operation</a:t>
                      </a:r>
                      <a:r>
                        <a:rPr lang="de-DE" sz="1200" b="0" dirty="0">
                          <a:latin typeface="+mn-lt"/>
                        </a:rPr>
                        <a:t> at </a:t>
                      </a:r>
                      <a:r>
                        <a:rPr lang="de-DE" sz="1200" b="0" dirty="0" err="1">
                          <a:latin typeface="+mn-lt"/>
                        </a:rPr>
                        <a:t>EuXFEL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At</a:t>
                      </a:r>
                      <a:r>
                        <a:rPr lang="de-DE" sz="1200" b="0" baseline="0" dirty="0">
                          <a:latin typeface="+mn-lt"/>
                        </a:rPr>
                        <a:t> </a:t>
                      </a:r>
                      <a:r>
                        <a:rPr lang="de-DE" sz="1200" b="0" baseline="0" dirty="0" err="1">
                          <a:latin typeface="+mn-lt"/>
                        </a:rPr>
                        <a:t>beamline</a:t>
                      </a:r>
                      <a:r>
                        <a:rPr lang="de-DE" sz="1200" b="0" baseline="0" dirty="0">
                          <a:latin typeface="+mn-lt"/>
                        </a:rPr>
                        <a:t> (EUXFEL)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2x</a:t>
                      </a:r>
                      <a:r>
                        <a:rPr lang="de-DE" sz="1200" b="0" baseline="0" dirty="0">
                          <a:latin typeface="+mn-lt"/>
                        </a:rPr>
                        <a:t> 16M at </a:t>
                      </a:r>
                      <a:r>
                        <a:rPr lang="de-DE" sz="1200" b="0" baseline="0" dirty="0" err="1">
                          <a:latin typeface="+mn-lt"/>
                        </a:rPr>
                        <a:t>SwissFEL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At </a:t>
                      </a:r>
                      <a:r>
                        <a:rPr lang="de-DE" sz="1200" b="0" dirty="0" err="1">
                          <a:latin typeface="+mn-lt"/>
                        </a:rPr>
                        <a:t>beamline</a:t>
                      </a:r>
                      <a:r>
                        <a:rPr lang="de-DE" sz="1200" b="0" dirty="0">
                          <a:latin typeface="+mn-lt"/>
                        </a:rPr>
                        <a:t> (SLS)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Pixel </a:t>
                      </a:r>
                      <a:r>
                        <a:rPr lang="de-DE" sz="1200" b="1" dirty="0" err="1">
                          <a:latin typeface="+mn-lt"/>
                        </a:rPr>
                        <a:t>size</a:t>
                      </a:r>
                      <a:endParaRPr lang="de-DE" sz="12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50 µm (Strips)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baseline="0" dirty="0">
                          <a:latin typeface="+mn-lt"/>
                        </a:rPr>
                        <a:t>200 x 200 </a:t>
                      </a:r>
                      <a:r>
                        <a:rPr lang="de-DE" sz="1200" b="0" dirty="0">
                          <a:latin typeface="+mn-lt"/>
                        </a:rPr>
                        <a:t>µm</a:t>
                      </a:r>
                      <a:r>
                        <a:rPr lang="de-DE" sz="1200" b="0" baseline="30000" dirty="0">
                          <a:latin typeface="+mn-lt"/>
                        </a:rPr>
                        <a:t>2</a:t>
                      </a:r>
                      <a:endParaRPr lang="en-US" sz="1200" b="0" baseline="300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latin typeface="+mn-lt"/>
                        </a:rPr>
                        <a:t>75 x 75 </a:t>
                      </a:r>
                      <a:r>
                        <a:rPr lang="de-DE" sz="1200" b="1" dirty="0">
                          <a:latin typeface="+mn-lt"/>
                        </a:rPr>
                        <a:t>µm</a:t>
                      </a:r>
                      <a:r>
                        <a:rPr lang="de-DE" sz="1200" b="1" baseline="30000" dirty="0">
                          <a:latin typeface="+mn-lt"/>
                        </a:rPr>
                        <a:t>2</a:t>
                      </a:r>
                      <a:endParaRPr lang="en-US" sz="1200" b="1" baseline="300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latin typeface="+mn-lt"/>
                        </a:rPr>
                        <a:t>25 x 25 </a:t>
                      </a:r>
                      <a:r>
                        <a:rPr lang="de-DE" sz="1200" b="1" dirty="0">
                          <a:latin typeface="+mn-lt"/>
                        </a:rPr>
                        <a:t>µm</a:t>
                      </a:r>
                      <a:r>
                        <a:rPr lang="de-DE" sz="1200" b="1" baseline="30000" dirty="0">
                          <a:latin typeface="+mn-lt"/>
                        </a:rPr>
                        <a:t>2</a:t>
                      </a:r>
                      <a:endParaRPr lang="en-US" sz="1200" b="1" baseline="3000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Maximum </a:t>
                      </a:r>
                      <a:r>
                        <a:rPr lang="de-DE" sz="1200" b="1" dirty="0" err="1">
                          <a:latin typeface="+mn-lt"/>
                        </a:rPr>
                        <a:t>system</a:t>
                      </a:r>
                      <a:r>
                        <a:rPr lang="de-DE" sz="1200" b="1" dirty="0">
                          <a:latin typeface="+mn-lt"/>
                        </a:rPr>
                        <a:t> </a:t>
                      </a:r>
                      <a:r>
                        <a:rPr lang="de-DE" sz="1200" b="1" dirty="0" err="1">
                          <a:latin typeface="+mn-lt"/>
                        </a:rPr>
                        <a:t>size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Modules </a:t>
                      </a:r>
                    </a:p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(=10 ASICs)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baseline="0" dirty="0">
                          <a:latin typeface="+mn-lt"/>
                        </a:rPr>
                        <a:t>1Mpixel</a:t>
                      </a:r>
                    </a:p>
                    <a:p>
                      <a:pPr algn="ctr"/>
                      <a:r>
                        <a:rPr lang="de-DE" sz="1200" b="0" baseline="0" dirty="0">
                          <a:latin typeface="+mn-lt"/>
                        </a:rPr>
                        <a:t>(=16 Modules)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16Mpixel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(=32 Modules)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Single Chips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(=2x3 cm</a:t>
                      </a:r>
                      <a:r>
                        <a:rPr lang="de-DE" sz="1200" b="0" baseline="30000" dirty="0">
                          <a:latin typeface="+mn-lt"/>
                        </a:rPr>
                        <a:t>2</a:t>
                      </a:r>
                      <a:r>
                        <a:rPr lang="de-DE" sz="1200" b="0" dirty="0">
                          <a:latin typeface="+mn-lt"/>
                        </a:rPr>
                        <a:t>)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Noise (</a:t>
                      </a:r>
                      <a:r>
                        <a:rPr lang="de-DE" sz="1200" b="1" dirty="0" err="1">
                          <a:latin typeface="+mn-lt"/>
                        </a:rPr>
                        <a:t>r.m.s</a:t>
                      </a:r>
                      <a:r>
                        <a:rPr lang="de-DE" sz="1200" b="1" dirty="0">
                          <a:latin typeface="+mn-lt"/>
                        </a:rPr>
                        <a:t>.)</a:t>
                      </a:r>
                      <a:endParaRPr lang="de-DE" sz="1200" b="1" baseline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&lt;300 e</a:t>
                      </a:r>
                      <a:r>
                        <a:rPr lang="de-DE" sz="1200" b="0" baseline="30000" dirty="0">
                          <a:latin typeface="+mn-lt"/>
                        </a:rPr>
                        <a:t>-</a:t>
                      </a:r>
                      <a:r>
                        <a:rPr lang="de-DE" sz="1200" b="0" dirty="0">
                          <a:latin typeface="+mn-lt"/>
                        </a:rPr>
                        <a:t> ENC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&lt; 322 e</a:t>
                      </a:r>
                      <a:r>
                        <a:rPr lang="de-DE" sz="1200" b="0" baseline="30000" dirty="0">
                          <a:latin typeface="+mn-lt"/>
                        </a:rPr>
                        <a:t>-</a:t>
                      </a:r>
                      <a:r>
                        <a:rPr lang="de-DE" sz="1200" b="0" dirty="0">
                          <a:latin typeface="+mn-lt"/>
                        </a:rPr>
                        <a:t> ENC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+mn-lt"/>
                        </a:rPr>
                        <a:t>&lt; 214 e</a:t>
                      </a:r>
                      <a:r>
                        <a:rPr lang="de-DE" sz="1200" b="0" baseline="30000" dirty="0">
                          <a:latin typeface="+mn-lt"/>
                        </a:rPr>
                        <a:t>-</a:t>
                      </a:r>
                      <a:r>
                        <a:rPr lang="de-DE" sz="1200" b="0" dirty="0">
                          <a:latin typeface="+mn-lt"/>
                        </a:rPr>
                        <a:t> ENC (HG)</a:t>
                      </a: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200" b="1" dirty="0">
                          <a:latin typeface="+mn-lt"/>
                        </a:rPr>
                        <a:t>&lt;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200" b="1" dirty="0">
                          <a:latin typeface="+mn-lt"/>
                        </a:rPr>
                        <a:t>100 e</a:t>
                      </a:r>
                      <a:r>
                        <a:rPr lang="de-DE" sz="1200" b="1" baseline="30000" dirty="0">
                          <a:latin typeface="+mn-lt"/>
                        </a:rPr>
                        <a:t>-</a:t>
                      </a:r>
                      <a:r>
                        <a:rPr lang="de-DE" sz="1200" b="1" dirty="0">
                          <a:latin typeface="+mn-lt"/>
                        </a:rPr>
                        <a:t> ENC (G0)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200" b="1" dirty="0">
                          <a:latin typeface="+mn-lt"/>
                        </a:rPr>
                        <a:t>&lt; 35 e</a:t>
                      </a:r>
                      <a:r>
                        <a:rPr lang="de-DE" sz="1200" b="1" baseline="30000" dirty="0">
                          <a:latin typeface="+mn-lt"/>
                        </a:rPr>
                        <a:t>-</a:t>
                      </a:r>
                      <a:r>
                        <a:rPr lang="de-DE" sz="1200" b="1" dirty="0">
                          <a:latin typeface="+mn-lt"/>
                        </a:rPr>
                        <a:t> ENC (HG0)</a:t>
                      </a: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latin typeface="+mn-lt"/>
                        </a:rPr>
                        <a:t>&lt;35 e</a:t>
                      </a:r>
                      <a:r>
                        <a:rPr lang="de-DE" sz="1200" b="1" baseline="30000" dirty="0">
                          <a:latin typeface="+mn-lt"/>
                        </a:rPr>
                        <a:t>-</a:t>
                      </a:r>
                      <a:r>
                        <a:rPr lang="de-DE" sz="1200" b="1" dirty="0">
                          <a:latin typeface="+mn-lt"/>
                        </a:rPr>
                        <a:t> ENC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Dynamic </a:t>
                      </a:r>
                      <a:r>
                        <a:rPr lang="de-DE" sz="1200" b="1" dirty="0" err="1">
                          <a:latin typeface="+mn-lt"/>
                        </a:rPr>
                        <a:t>range</a:t>
                      </a:r>
                      <a:endParaRPr lang="de-DE" sz="12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de-DE" sz="1200" b="1" dirty="0">
                          <a:latin typeface="+mn-lt"/>
                        </a:rPr>
                        <a:t>&lt; 1</a:t>
                      </a:r>
                      <a:r>
                        <a:rPr lang="de-DE" sz="1200" b="1" baseline="30000" dirty="0">
                          <a:latin typeface="+mn-lt"/>
                        </a:rPr>
                        <a:t>.</a:t>
                      </a:r>
                      <a:r>
                        <a:rPr lang="de-DE" sz="1200" b="1" dirty="0">
                          <a:latin typeface="+mn-lt"/>
                        </a:rPr>
                        <a:t>10</a:t>
                      </a:r>
                      <a:r>
                        <a:rPr lang="de-DE" sz="1200" b="1" baseline="30000" dirty="0">
                          <a:latin typeface="+mn-lt"/>
                        </a:rPr>
                        <a:t>4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>
                          <a:latin typeface="+mn-lt"/>
                        </a:rPr>
                        <a:t>x 12.4 keV</a:t>
                      </a:r>
                    </a:p>
                    <a:p>
                      <a:pPr algn="ctr"/>
                      <a:r>
                        <a:rPr lang="de-DE" sz="1100" b="1" baseline="0" dirty="0">
                          <a:latin typeface="+mn-lt"/>
                        </a:rPr>
                        <a:t>(3 </a:t>
                      </a:r>
                      <a:r>
                        <a:rPr lang="de-DE" sz="1100" b="1" baseline="0" dirty="0" err="1">
                          <a:latin typeface="+mn-lt"/>
                        </a:rPr>
                        <a:t>gain</a:t>
                      </a:r>
                      <a:r>
                        <a:rPr lang="de-DE" sz="11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 err="1">
                          <a:latin typeface="+mn-lt"/>
                        </a:rPr>
                        <a:t>stages</a:t>
                      </a:r>
                      <a:r>
                        <a:rPr lang="de-DE" sz="1100" b="1" baseline="0" dirty="0">
                          <a:latin typeface="+mn-lt"/>
                        </a:rPr>
                        <a:t>)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&lt; 1</a:t>
                      </a:r>
                      <a:r>
                        <a:rPr lang="de-DE" sz="1200" b="1" baseline="30000" dirty="0">
                          <a:latin typeface="+mn-lt"/>
                        </a:rPr>
                        <a:t>.</a:t>
                      </a:r>
                      <a:r>
                        <a:rPr lang="de-DE" sz="1200" b="1" dirty="0">
                          <a:latin typeface="+mn-lt"/>
                        </a:rPr>
                        <a:t>10</a:t>
                      </a:r>
                      <a:r>
                        <a:rPr lang="de-DE" sz="1200" b="1" baseline="30000" dirty="0">
                          <a:latin typeface="+mn-lt"/>
                        </a:rPr>
                        <a:t>4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>
                          <a:latin typeface="+mn-lt"/>
                        </a:rPr>
                        <a:t>x 12.4 keV</a:t>
                      </a:r>
                    </a:p>
                    <a:p>
                      <a:pPr algn="ctr"/>
                      <a:r>
                        <a:rPr lang="de-DE" sz="1100" b="1" baseline="0" dirty="0">
                          <a:latin typeface="+mn-lt"/>
                        </a:rPr>
                        <a:t>(3 </a:t>
                      </a:r>
                      <a:r>
                        <a:rPr lang="de-DE" sz="1100" b="1" baseline="0" dirty="0" err="1">
                          <a:latin typeface="+mn-lt"/>
                        </a:rPr>
                        <a:t>gain</a:t>
                      </a:r>
                      <a:r>
                        <a:rPr lang="de-DE" sz="11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 err="1">
                          <a:latin typeface="+mn-lt"/>
                        </a:rPr>
                        <a:t>stages</a:t>
                      </a:r>
                      <a:r>
                        <a:rPr lang="de-DE" sz="1100" b="1" baseline="0" dirty="0">
                          <a:latin typeface="+mn-lt"/>
                        </a:rPr>
                        <a:t>)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&lt; 1</a:t>
                      </a:r>
                      <a:r>
                        <a:rPr lang="de-DE" sz="1200" b="1" baseline="30000" dirty="0">
                          <a:latin typeface="+mn-lt"/>
                        </a:rPr>
                        <a:t>.</a:t>
                      </a:r>
                      <a:r>
                        <a:rPr lang="de-DE" sz="1200" b="1" dirty="0">
                          <a:latin typeface="+mn-lt"/>
                        </a:rPr>
                        <a:t>10</a:t>
                      </a:r>
                      <a:r>
                        <a:rPr lang="de-DE" sz="1200" b="1" baseline="30000" dirty="0">
                          <a:latin typeface="+mn-lt"/>
                        </a:rPr>
                        <a:t>4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>
                          <a:latin typeface="+mn-lt"/>
                        </a:rPr>
                        <a:t>x 12.4 keV</a:t>
                      </a:r>
                    </a:p>
                    <a:p>
                      <a:pPr algn="ctr"/>
                      <a:r>
                        <a:rPr lang="de-DE" sz="1100" b="1" baseline="0" dirty="0">
                          <a:latin typeface="+mn-lt"/>
                        </a:rPr>
                        <a:t>(3 </a:t>
                      </a:r>
                      <a:r>
                        <a:rPr lang="de-DE" sz="1100" b="1" baseline="0" dirty="0" err="1">
                          <a:latin typeface="+mn-lt"/>
                        </a:rPr>
                        <a:t>gain</a:t>
                      </a:r>
                      <a:r>
                        <a:rPr lang="de-DE" sz="11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 err="1">
                          <a:latin typeface="+mn-lt"/>
                        </a:rPr>
                        <a:t>stages</a:t>
                      </a:r>
                      <a:r>
                        <a:rPr lang="de-DE" sz="1100" b="1" baseline="0" dirty="0">
                          <a:latin typeface="+mn-lt"/>
                        </a:rPr>
                        <a:t>)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&lt; 500</a:t>
                      </a:r>
                      <a:r>
                        <a:rPr lang="de-DE" sz="1200" b="0" baseline="0" dirty="0">
                          <a:latin typeface="+mn-lt"/>
                        </a:rPr>
                        <a:t> </a:t>
                      </a:r>
                      <a:r>
                        <a:rPr lang="de-DE" sz="1100" b="0" baseline="0" dirty="0">
                          <a:latin typeface="+mn-lt"/>
                        </a:rPr>
                        <a:t>x 12.4 keV</a:t>
                      </a:r>
                    </a:p>
                    <a:p>
                      <a:pPr algn="ctr"/>
                      <a:r>
                        <a:rPr lang="de-DE" sz="1100" b="0" baseline="0" dirty="0">
                          <a:latin typeface="+mn-lt"/>
                        </a:rPr>
                        <a:t>(2 </a:t>
                      </a:r>
                      <a:r>
                        <a:rPr lang="de-DE" sz="1100" b="0" baseline="0" dirty="0" err="1">
                          <a:latin typeface="+mn-lt"/>
                        </a:rPr>
                        <a:t>gain</a:t>
                      </a:r>
                      <a:r>
                        <a:rPr lang="de-DE" sz="1100" b="0" baseline="0" dirty="0">
                          <a:latin typeface="+mn-lt"/>
                        </a:rPr>
                        <a:t> </a:t>
                      </a:r>
                      <a:r>
                        <a:rPr lang="de-DE" sz="1100" b="0" baseline="0" dirty="0" err="1">
                          <a:latin typeface="+mn-lt"/>
                        </a:rPr>
                        <a:t>stages</a:t>
                      </a:r>
                      <a:r>
                        <a:rPr lang="de-DE" sz="1100" b="0" baseline="0" dirty="0">
                          <a:latin typeface="+mn-lt"/>
                        </a:rPr>
                        <a:t>)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11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latin typeface="+mn-lt"/>
                        </a:rPr>
                        <a:t>Maximum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200" b="1" baseline="0" dirty="0" err="1">
                          <a:latin typeface="+mn-lt"/>
                        </a:rPr>
                        <a:t>f</a:t>
                      </a:r>
                      <a:r>
                        <a:rPr lang="de-DE" sz="1200" b="1" dirty="0" err="1">
                          <a:latin typeface="+mn-lt"/>
                        </a:rPr>
                        <a:t>rame</a:t>
                      </a:r>
                      <a:r>
                        <a:rPr lang="de-DE" sz="1200" b="1" dirty="0">
                          <a:latin typeface="+mn-lt"/>
                        </a:rPr>
                        <a:t> rate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40 kHz </a:t>
                      </a:r>
                      <a:r>
                        <a:rPr lang="de-DE" sz="1100" b="0" dirty="0">
                          <a:latin typeface="+mn-lt"/>
                        </a:rPr>
                        <a:t>(</a:t>
                      </a:r>
                      <a:r>
                        <a:rPr lang="de-DE" sz="1100" b="0" dirty="0" err="1">
                          <a:latin typeface="+mn-lt"/>
                        </a:rPr>
                        <a:t>cont</a:t>
                      </a:r>
                      <a:r>
                        <a:rPr lang="de-DE" sz="1100" b="0" dirty="0">
                          <a:latin typeface="+mn-lt"/>
                        </a:rPr>
                        <a:t>.)</a:t>
                      </a:r>
                    </a:p>
                    <a:p>
                      <a:pPr algn="ctr"/>
                      <a:r>
                        <a:rPr lang="de-DE" sz="1200" b="0" dirty="0">
                          <a:latin typeface="+mn-lt"/>
                        </a:rPr>
                        <a:t>1</a:t>
                      </a:r>
                      <a:r>
                        <a:rPr lang="de-DE" sz="1200" b="0" baseline="0" dirty="0">
                          <a:latin typeface="+mn-lt"/>
                        </a:rPr>
                        <a:t> MHz </a:t>
                      </a:r>
                      <a:r>
                        <a:rPr lang="de-DE" sz="1100" b="0" baseline="0" dirty="0">
                          <a:latin typeface="+mn-lt"/>
                        </a:rPr>
                        <a:t>(</a:t>
                      </a:r>
                      <a:r>
                        <a:rPr lang="de-DE" sz="1100" b="0" baseline="0" dirty="0" err="1">
                          <a:latin typeface="+mn-lt"/>
                        </a:rPr>
                        <a:t>burst</a:t>
                      </a:r>
                      <a:r>
                        <a:rPr lang="de-DE" sz="1100" b="0" baseline="0" dirty="0">
                          <a:latin typeface="+mn-lt"/>
                        </a:rPr>
                        <a:t>)</a:t>
                      </a:r>
                    </a:p>
                    <a:p>
                      <a:pPr algn="ctr"/>
                      <a:endParaRPr lang="en-US" sz="1100" b="0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&lt; 5 MHz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>
                          <a:latin typeface="+mn-lt"/>
                        </a:rPr>
                        <a:t>(</a:t>
                      </a:r>
                      <a:r>
                        <a:rPr lang="de-DE" sz="1100" b="1" baseline="0" dirty="0" err="1">
                          <a:latin typeface="+mn-lt"/>
                        </a:rPr>
                        <a:t>burst</a:t>
                      </a:r>
                      <a:r>
                        <a:rPr lang="de-DE" sz="1100" b="1" baseline="0" dirty="0">
                          <a:latin typeface="+mn-lt"/>
                        </a:rPr>
                        <a:t>*)</a:t>
                      </a:r>
                    </a:p>
                    <a:p>
                      <a:pPr algn="ctr"/>
                      <a:r>
                        <a:rPr lang="de-DE" sz="1100" b="1" baseline="0" dirty="0">
                          <a:latin typeface="+mn-lt"/>
                        </a:rPr>
                        <a:t>   * 352 </a:t>
                      </a:r>
                      <a:r>
                        <a:rPr lang="de-DE" sz="1100" b="1" baseline="0" dirty="0" err="1">
                          <a:latin typeface="+mn-lt"/>
                        </a:rPr>
                        <a:t>frames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de-DE" sz="1200" b="1" dirty="0">
                          <a:latin typeface="+mn-lt"/>
                        </a:rPr>
                        <a:t>2.4 kHz </a:t>
                      </a:r>
                      <a:r>
                        <a:rPr lang="de-DE" sz="1100" b="1" baseline="0" dirty="0">
                          <a:latin typeface="+mn-lt"/>
                        </a:rPr>
                        <a:t>(</a:t>
                      </a:r>
                      <a:r>
                        <a:rPr lang="de-DE" sz="1100" b="1" baseline="0" dirty="0" err="1">
                          <a:latin typeface="+mn-lt"/>
                        </a:rPr>
                        <a:t>cont</a:t>
                      </a:r>
                      <a:r>
                        <a:rPr lang="de-DE" sz="1100" b="1" baseline="0" dirty="0">
                          <a:latin typeface="+mn-lt"/>
                        </a:rPr>
                        <a:t>.)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de-DE" sz="1200" b="1" baseline="0" dirty="0">
                          <a:latin typeface="+mn-lt"/>
                        </a:rPr>
                        <a:t>&lt; 1 MHz </a:t>
                      </a:r>
                      <a:r>
                        <a:rPr lang="de-DE" sz="1100" b="1" baseline="0" dirty="0">
                          <a:latin typeface="+mn-lt"/>
                        </a:rPr>
                        <a:t>(</a:t>
                      </a:r>
                      <a:r>
                        <a:rPr lang="de-DE" sz="1100" b="1" baseline="0" dirty="0" err="1">
                          <a:latin typeface="+mn-lt"/>
                        </a:rPr>
                        <a:t>burst</a:t>
                      </a:r>
                      <a:r>
                        <a:rPr lang="de-DE" sz="1100" b="1" baseline="0" dirty="0">
                          <a:latin typeface="+mn-lt"/>
                        </a:rPr>
                        <a:t>)</a:t>
                      </a: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+mn-lt"/>
                        </a:rPr>
                        <a:t>6-8 kHz</a:t>
                      </a:r>
                      <a:r>
                        <a:rPr lang="de-DE" sz="1200" b="1" baseline="0" dirty="0">
                          <a:latin typeface="+mn-lt"/>
                        </a:rPr>
                        <a:t> </a:t>
                      </a:r>
                      <a:r>
                        <a:rPr lang="de-DE" sz="1100" b="1" baseline="0" dirty="0">
                          <a:latin typeface="+mn-lt"/>
                        </a:rPr>
                        <a:t>(</a:t>
                      </a:r>
                      <a:r>
                        <a:rPr lang="de-DE" sz="1100" b="1" baseline="0" dirty="0" err="1">
                          <a:latin typeface="+mn-lt"/>
                        </a:rPr>
                        <a:t>cont</a:t>
                      </a:r>
                      <a:r>
                        <a:rPr lang="de-DE" sz="1100" b="1" baseline="0" dirty="0">
                          <a:latin typeface="+mn-lt"/>
                        </a:rPr>
                        <a:t>.)</a:t>
                      </a:r>
                    </a:p>
                    <a:p>
                      <a:pPr algn="ctr"/>
                      <a:endParaRPr lang="de-DE" sz="1100" b="1" baseline="0" dirty="0"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latin typeface="+mn-lt"/>
                      </a:endParaRPr>
                    </a:p>
                  </a:txBody>
                  <a:tcPr marL="68750" marR="6875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3" descr="U:\Presentations\Jungfrau0.0_001.jpg"/>
          <p:cNvPicPr>
            <a:picLocks noChangeArrowheads="1"/>
          </p:cNvPicPr>
          <p:nvPr/>
        </p:nvPicPr>
        <p:blipFill>
          <a:blip r:embed="rId2"/>
          <a:srcRect l="8122" t="43667" r="17399"/>
          <a:stretch>
            <a:fillRect/>
          </a:stretch>
        </p:blipFill>
        <p:spPr bwMode="auto">
          <a:xfrm>
            <a:off x="5691187" y="1051180"/>
            <a:ext cx="1600200" cy="5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8"/>
          <a:stretch>
            <a:fillRect/>
          </a:stretch>
        </p:blipFill>
        <p:spPr bwMode="auto">
          <a:xfrm>
            <a:off x="4076700" y="1061358"/>
            <a:ext cx="1485900" cy="58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 descr="board_from_top4545_pyra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6025" y="1051180"/>
            <a:ext cx="1325610" cy="598660"/>
          </a:xfrm>
          <a:prstGeom prst="rect">
            <a:avLst/>
          </a:prstGeom>
          <a:noFill/>
        </p:spPr>
      </p:pic>
      <p:pic>
        <p:nvPicPr>
          <p:cNvPr id="26" name="Grafik 25" descr="M03_T.jpg"/>
          <p:cNvPicPr>
            <a:picLocks/>
          </p:cNvPicPr>
          <p:nvPr/>
        </p:nvPicPr>
        <p:blipFill>
          <a:blip r:embed="rId5"/>
          <a:srcRect l="10299" t="24616" r="7974" b="27846"/>
          <a:stretch>
            <a:fillRect/>
          </a:stretch>
        </p:blipFill>
        <p:spPr>
          <a:xfrm>
            <a:off x="7348538" y="1051180"/>
            <a:ext cx="1433516" cy="598660"/>
          </a:xfrm>
          <a:prstGeom prst="rect">
            <a:avLst/>
          </a:prstGeom>
        </p:spPr>
      </p:pic>
      <p:sp>
        <p:nvSpPr>
          <p:cNvPr id="18" name="Textfeld 9"/>
          <p:cNvSpPr txBox="1"/>
          <p:nvPr/>
        </p:nvSpPr>
        <p:spPr>
          <a:xfrm>
            <a:off x="751353" y="4877557"/>
            <a:ext cx="8135472" cy="2380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00" kern="1000" spc="12" baseline="30000" dirty="0">
                <a:latin typeface="+mn-lt"/>
                <a:cs typeface="Franklin Gothic Book"/>
              </a:rPr>
              <a:t>2)</a:t>
            </a:r>
            <a:r>
              <a:rPr lang="de-DE" sz="900" kern="1000" spc="12" dirty="0">
                <a:latin typeface="+mn-lt"/>
                <a:cs typeface="Franklin Gothic Book"/>
              </a:rPr>
              <a:t> Common </a:t>
            </a:r>
            <a:r>
              <a:rPr lang="de-DE" sz="900" kern="1000" spc="12" dirty="0" err="1">
                <a:latin typeface="+mn-lt"/>
                <a:cs typeface="Franklin Gothic Book"/>
              </a:rPr>
              <a:t>development</a:t>
            </a:r>
            <a:r>
              <a:rPr lang="de-DE" sz="900" kern="1000" spc="12" dirty="0">
                <a:latin typeface="+mn-lt"/>
                <a:cs typeface="Franklin Gothic Book"/>
              </a:rPr>
              <a:t> </a:t>
            </a:r>
            <a:r>
              <a:rPr lang="de-DE" sz="900" kern="1000" spc="12" dirty="0" err="1">
                <a:latin typeface="+mn-lt"/>
                <a:cs typeface="Franklin Gothic Book"/>
              </a:rPr>
              <a:t>with</a:t>
            </a:r>
            <a:r>
              <a:rPr lang="de-DE" sz="900" kern="1000" spc="12" dirty="0">
                <a:latin typeface="+mn-lt"/>
                <a:cs typeface="Franklin Gothic Book"/>
              </a:rPr>
              <a:t> University of Bonn (GER), University of Hamburg (GER) </a:t>
            </a:r>
            <a:r>
              <a:rPr lang="de-DE" sz="900" kern="1000" spc="12" dirty="0" err="1">
                <a:latin typeface="+mn-lt"/>
                <a:cs typeface="Franklin Gothic Book"/>
              </a:rPr>
              <a:t>and</a:t>
            </a:r>
            <a:r>
              <a:rPr lang="de-DE" sz="900" kern="1000" spc="12" dirty="0">
                <a:latin typeface="+mn-lt"/>
                <a:cs typeface="Franklin Gothic Book"/>
              </a:rPr>
              <a:t> DESY (GER), </a:t>
            </a:r>
            <a:r>
              <a:rPr lang="de-DE" sz="900" kern="1000" spc="12" baseline="30000" dirty="0">
                <a:cs typeface="Franklin Gothic Book"/>
              </a:rPr>
              <a:t>1)</a:t>
            </a:r>
            <a:r>
              <a:rPr lang="de-DE" sz="900" kern="1000" spc="12" dirty="0">
                <a:cs typeface="Franklin Gothic Book"/>
              </a:rPr>
              <a:t> Common </a:t>
            </a:r>
            <a:r>
              <a:rPr lang="de-DE" sz="900" kern="1000" spc="12" dirty="0" err="1">
                <a:cs typeface="Franklin Gothic Book"/>
              </a:rPr>
              <a:t>development</a:t>
            </a:r>
            <a:r>
              <a:rPr lang="de-DE" sz="900" kern="1000" spc="12" dirty="0">
                <a:cs typeface="Franklin Gothic Book"/>
              </a:rPr>
              <a:t> </a:t>
            </a:r>
            <a:r>
              <a:rPr lang="de-DE" sz="900" kern="1000" spc="12" dirty="0" err="1">
                <a:cs typeface="Franklin Gothic Book"/>
              </a:rPr>
              <a:t>with</a:t>
            </a:r>
            <a:r>
              <a:rPr lang="de-DE" sz="900" kern="1000" spc="12" dirty="0">
                <a:cs typeface="Franklin Gothic Book"/>
              </a:rPr>
              <a:t> </a:t>
            </a:r>
            <a:r>
              <a:rPr lang="de-DE" sz="900" kern="1000" spc="12" dirty="0" err="1">
                <a:cs typeface="Franklin Gothic Book"/>
              </a:rPr>
              <a:t>Desy</a:t>
            </a:r>
            <a:r>
              <a:rPr lang="de-DE" sz="900" kern="1000" spc="12" dirty="0">
                <a:cs typeface="Franklin Gothic Book"/>
              </a:rPr>
              <a:t> </a:t>
            </a:r>
            <a:endParaRPr lang="en-US" sz="900" kern="1000" spc="12" dirty="0" err="1">
              <a:latin typeface="+mn-lt"/>
              <a:cs typeface="Franklin Gothic Book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9EB6468-8008-3101-858F-2D43FA05F2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it-CH" smtClean="0"/>
              <a:pPr lvl="0"/>
              <a:t>5</a:t>
            </a:fld>
            <a:endParaRPr lang="it-CH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D824318-5B5E-AF16-177D-2781EE71A1B7}"/>
              </a:ext>
            </a:extLst>
          </p:cNvPr>
          <p:cNvSpPr/>
          <p:nvPr/>
        </p:nvSpPr>
        <p:spPr>
          <a:xfrm rot="20055616">
            <a:off x="-263388" y="921661"/>
            <a:ext cx="3317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3600" b="1" cap="none" spc="0" dirty="0">
                <a:ln/>
                <a:solidFill>
                  <a:schemeClr val="accent3"/>
                </a:solidFill>
                <a:effectLst/>
              </a:rPr>
              <a:t>Not </a:t>
            </a:r>
            <a:r>
              <a:rPr lang="it-IT" sz="3600" b="1" cap="none" spc="0" dirty="0" err="1">
                <a:ln/>
                <a:solidFill>
                  <a:schemeClr val="accent3"/>
                </a:solidFill>
                <a:effectLst/>
              </a:rPr>
              <a:t>covered</a:t>
            </a:r>
            <a:endParaRPr lang="it-IT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278875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443D163-6B74-3E58-86B9-75E644119F60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b="0" dirty="0"/>
                  <a:t>Paralyzable counter: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H" dirty="0"/>
              </a:p>
              <a:p>
                <a:r>
                  <a:rPr lang="en-CH" dirty="0"/>
                  <a:t>Probablility of two and three events pile-up:</a:t>
                </a:r>
              </a:p>
              <a:p>
                <a:pPr lvl="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dirty="0"/>
              </a:p>
              <a:p>
                <a:pPr lvl="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H" dirty="0"/>
              </a:p>
              <a:p>
                <a:pPr lvl="2">
                  <a:buFont typeface="Wingdings" pitchFamily="2" charset="2"/>
                  <a:buChar char="§"/>
                </a:pPr>
                <a:endParaRPr lang="en-CH" dirty="0"/>
              </a:p>
              <a:p>
                <a:pPr marL="279400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H" dirty="0"/>
                  <a:t> </a:t>
                </a:r>
              </a:p>
              <a:p>
                <a:pPr marL="279400" indent="-285750"/>
                <a:endParaRPr lang="en-CH" dirty="0"/>
              </a:p>
              <a:p>
                <a:pPr marL="0" indent="0">
                  <a:buNone/>
                </a:pPr>
                <a:r>
                  <a:rPr lang="en-CH" dirty="0"/>
                  <a:t>For characterization: </a:t>
                </a:r>
              </a:p>
              <a:p>
                <a:r>
                  <a:rPr lang="en-CH" dirty="0"/>
                  <a:t>Fit first counter with the paralyzable model </a:t>
                </a:r>
              </a:p>
              <a:p>
                <a:r>
                  <a:rPr lang="en-CH" dirty="0"/>
                  <a:t>Fit sum of counter 1,2 and 3 with the pile-up model </a:t>
                </a:r>
              </a:p>
              <a:p>
                <a:pPr lvl="1"/>
                <a:endParaRPr lang="en-CH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443D163-6B74-3E58-86B9-75E644119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639" t="-18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E223534-2859-CA02-86F1-5B551203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Counting pile-up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2C9F6-9C9D-636C-9EE5-FB73C8D154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50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A4015-578B-2C60-47B5-D11314DF7BCA}"/>
              </a:ext>
            </a:extLst>
          </p:cNvPr>
          <p:cNvSpPr txBox="1"/>
          <p:nvPr/>
        </p:nvSpPr>
        <p:spPr>
          <a:xfrm>
            <a:off x="540160" y="4509348"/>
            <a:ext cx="7560840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100" dirty="0">
                <a:solidFill>
                  <a:srgbClr val="000000"/>
                </a:solidFill>
                <a:latin typeface="+mn-lt"/>
              </a:rPr>
              <a:t>Glenn F. Knoll, </a:t>
            </a:r>
            <a:r>
              <a:rPr lang="en-CH" sz="1100" i="1" dirty="0">
                <a:solidFill>
                  <a:srgbClr val="000000"/>
                </a:solidFill>
                <a:latin typeface="+mn-lt"/>
              </a:rPr>
              <a:t>Radiation Detector and Measurement </a:t>
            </a:r>
            <a:r>
              <a:rPr lang="en-CH" sz="1100" dirty="0">
                <a:solidFill>
                  <a:srgbClr val="000000"/>
                </a:solidFill>
                <a:latin typeface="+mn-lt"/>
              </a:rPr>
              <a:t>4th Edition, Wiley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100" dirty="0">
                <a:latin typeface="+mn-lt"/>
              </a:rPr>
              <a:t>M. Andrae </a:t>
            </a:r>
            <a:r>
              <a:rPr lang="en-GB" sz="1100" dirty="0">
                <a:effectLst/>
                <a:latin typeface="+mn-lt"/>
              </a:rPr>
              <a:t>The MYTHEN III Detector System - A single photon-counting microstrip detector for powder diffraction experiments ETHZ Doctoral Thesis</a:t>
            </a:r>
            <a:endParaRPr lang="en-GB" sz="1100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30006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r="10124"/>
          <a:stretch/>
        </p:blipFill>
        <p:spPr>
          <a:xfrm>
            <a:off x="1286082" y="1362042"/>
            <a:ext cx="3321018" cy="30931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07100" y="1006079"/>
            <a:ext cx="3123900" cy="3509963"/>
          </a:xfrm>
        </p:spPr>
        <p:txBody>
          <a:bodyPr/>
          <a:lstStyle/>
          <a:p>
            <a:r>
              <a:rPr lang="en-US" dirty="0"/>
              <a:t>Determine dead time and noise</a:t>
            </a:r>
          </a:p>
          <a:p>
            <a:pPr lvl="1"/>
            <a:r>
              <a:rPr lang="en-US" dirty="0"/>
              <a:t>If gain ↑ : noise ↓ and dead time ↑</a:t>
            </a:r>
          </a:p>
          <a:p>
            <a:pPr lvl="1"/>
            <a:endParaRPr lang="en-US" dirty="0"/>
          </a:p>
          <a:p>
            <a:r>
              <a:rPr lang="en-US" dirty="0"/>
              <a:t>Calculate rate per strip at 90% efficiency:</a:t>
            </a:r>
          </a:p>
          <a:p>
            <a:pPr lvl="1"/>
            <a:r>
              <a:rPr lang="en-US" dirty="0"/>
              <a:t>ε</a:t>
            </a:r>
            <a:r>
              <a:rPr lang="en-US" baseline="-25000" dirty="0"/>
              <a:t> sum </a:t>
            </a:r>
            <a:r>
              <a:rPr lang="en-US" dirty="0"/>
              <a:t>= ε</a:t>
            </a:r>
            <a:r>
              <a:rPr lang="en-US" baseline="-25000" dirty="0"/>
              <a:t>1</a:t>
            </a:r>
            <a:r>
              <a:rPr lang="en-US" dirty="0"/>
              <a:t>+ε</a:t>
            </a:r>
            <a:r>
              <a:rPr lang="en-US" baseline="-25000" dirty="0"/>
              <a:t>2</a:t>
            </a:r>
            <a:r>
              <a:rPr lang="en-US" dirty="0"/>
              <a:t>+ε</a:t>
            </a:r>
            <a:r>
              <a:rPr lang="en-US" baseline="-25000" dirty="0"/>
              <a:t>3</a:t>
            </a:r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34018" y="2355726"/>
          <a:ext cx="2646294" cy="12421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82098">
                  <a:extLst>
                    <a:ext uri="{9D8B030D-6E8A-4147-A177-3AD203B41FA5}">
                      <a16:colId xmlns:a16="http://schemas.microsoft.com/office/drawing/2014/main" val="696841465"/>
                    </a:ext>
                  </a:extLst>
                </a:gridCol>
                <a:gridCol w="882098">
                  <a:extLst>
                    <a:ext uri="{9D8B030D-6E8A-4147-A177-3AD203B41FA5}">
                      <a16:colId xmlns:a16="http://schemas.microsoft.com/office/drawing/2014/main" val="2567410057"/>
                    </a:ext>
                  </a:extLst>
                </a:gridCol>
                <a:gridCol w="882098">
                  <a:extLst>
                    <a:ext uri="{9D8B030D-6E8A-4147-A177-3AD203B41FA5}">
                      <a16:colId xmlns:a16="http://schemas.microsoft.com/office/drawing/2014/main" val="1987476938"/>
                    </a:ext>
                  </a:extLst>
                </a:gridCol>
              </a:tblGrid>
              <a:tr h="310535">
                <a:tc>
                  <a:txBody>
                    <a:bodyPr/>
                    <a:lstStyle/>
                    <a:p>
                      <a:r>
                        <a:rPr lang="en-US" sz="1000" dirty="0"/>
                        <a:t>settings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counter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 counters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2666214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r>
                        <a:rPr lang="en-US" sz="1000" dirty="0"/>
                        <a:t>Slow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1.3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7.4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4311055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r>
                        <a:rPr lang="en-US" sz="1000" dirty="0"/>
                        <a:t>Medium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1.4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8.2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42359295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r>
                        <a:rPr lang="en-US" sz="1000" dirty="0"/>
                        <a:t>Fast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3.5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20.9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399003"/>
                  </a:ext>
                </a:extLst>
              </a:tr>
            </a:tbl>
          </a:graphicData>
        </a:graphic>
      </p:graphicFrame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700900" y="218700"/>
            <a:ext cx="5111460" cy="381375"/>
          </a:xfrm>
        </p:spPr>
        <p:txBody>
          <a:bodyPr/>
          <a:lstStyle/>
          <a:p>
            <a:r>
              <a:rPr lang="en-US" dirty="0"/>
              <a:t>Rate Capability: Pile-up tracking with 3 counters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DDA529-1629-4900-B2FB-A652C71C2CCD}" type="slidenum">
              <a:rPr lang="de-DE" altLang="de-DE">
                <a:solidFill>
                  <a:srgbClr val="000000"/>
                </a:solidFill>
              </a:rPr>
              <a:pPr defTabSz="685800">
                <a:defRPr/>
              </a:pPr>
              <a:t>51</a:t>
            </a:fld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5F1C77-C6FD-F663-95C5-D4D5D3FD8481}"/>
              </a:ext>
            </a:extLst>
          </p:cNvPr>
          <p:cNvSpPr txBox="1"/>
          <p:nvPr/>
        </p:nvSpPr>
        <p:spPr>
          <a:xfrm>
            <a:off x="2303748" y="4540670"/>
            <a:ext cx="5214628" cy="3813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it-CH" sz="1800" kern="1000" spc="23" dirty="0">
                <a:solidFill>
                  <a:srgbClr val="000000"/>
                </a:solidFill>
                <a:latin typeface="Calibri"/>
                <a:cs typeface="Franklin Gothic Book"/>
              </a:rPr>
              <a:t>Minimum </a:t>
            </a:r>
            <a:r>
              <a:rPr lang="it-CH" sz="180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achievable</a:t>
            </a:r>
            <a:r>
              <a:rPr lang="it-CH" sz="1800" kern="1000" spc="23" dirty="0">
                <a:solidFill>
                  <a:srgbClr val="000000"/>
                </a:solidFill>
                <a:latin typeface="Calibri"/>
                <a:cs typeface="Franklin Gothic Book"/>
              </a:rPr>
              <a:t> </a:t>
            </a:r>
            <a:r>
              <a:rPr lang="it-CH" sz="180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noise</a:t>
            </a:r>
            <a:r>
              <a:rPr lang="it-CH" sz="1800" kern="1000" spc="23" dirty="0">
                <a:solidFill>
                  <a:srgbClr val="000000"/>
                </a:solidFill>
                <a:latin typeface="Calibri"/>
                <a:cs typeface="Franklin Gothic Book"/>
              </a:rPr>
              <a:t>: 110 e- </a:t>
            </a:r>
            <a:r>
              <a:rPr lang="it-CH" sz="180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rms</a:t>
            </a:r>
            <a:r>
              <a:rPr lang="it-CH" sz="1800" kern="1000" spc="23" dirty="0">
                <a:solidFill>
                  <a:srgbClr val="000000"/>
                </a:solidFill>
                <a:latin typeface="Calibri"/>
                <a:cs typeface="Franklin Gothic Book"/>
              </a:rPr>
              <a:t> (</a:t>
            </a:r>
            <a:r>
              <a:rPr lang="it-CH" sz="180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not</a:t>
            </a:r>
            <a:r>
              <a:rPr lang="it-CH" sz="1800" kern="1000" spc="23" dirty="0">
                <a:solidFill>
                  <a:srgbClr val="000000"/>
                </a:solidFill>
                <a:latin typeface="Calibri"/>
                <a:cs typeface="Franklin Gothic Book"/>
              </a:rPr>
              <a:t> </a:t>
            </a:r>
            <a:r>
              <a:rPr lang="it-CH" sz="1800" kern="1000" spc="23" dirty="0" err="1">
                <a:solidFill>
                  <a:srgbClr val="000000"/>
                </a:solidFill>
                <a:latin typeface="Calibri"/>
                <a:cs typeface="Franklin Gothic Book"/>
              </a:rPr>
              <a:t>shown</a:t>
            </a:r>
            <a:r>
              <a:rPr lang="it-CH" sz="1800" kern="1000" spc="23" dirty="0">
                <a:solidFill>
                  <a:srgbClr val="000000"/>
                </a:solidFill>
                <a:latin typeface="Calibri"/>
                <a:cs typeface="Franklin Gothic Book"/>
              </a:rPr>
              <a:t>)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ABD3D7-D87F-F6A0-AE3C-4566EAC4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8970574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developed in-house</a:t>
            </a:r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7534"/>
            <a:ext cx="6336704" cy="4065665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defRPr/>
            </a:pPr>
            <a:fld id="{EBC07571-3134-BB4B-B83F-1A9FE18D34F3}" type="slidenum">
              <a:rPr lang="de-DE" sz="800" smtClean="0">
                <a:latin typeface="+mn-lt"/>
              </a:rPr>
              <a:pPr algn="r">
                <a:defRPr/>
              </a:pPr>
              <a:t>52</a:t>
            </a:fld>
            <a:endParaRPr lang="de-DE" sz="800" dirty="0"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6A9B95-50F6-114A-3138-130B2993D257}"/>
              </a:ext>
            </a:extLst>
          </p:cNvPr>
          <p:cNvSpPr txBox="1"/>
          <p:nvPr/>
        </p:nvSpPr>
        <p:spPr>
          <a:xfrm>
            <a:off x="107504" y="3291830"/>
            <a:ext cx="1584176" cy="288032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 err="1">
                <a:solidFill>
                  <a:srgbClr val="000000"/>
                </a:solidFill>
                <a:latin typeface="Calibri"/>
              </a:rPr>
              <a:t>Hybrid</a:t>
            </a:r>
            <a:r>
              <a:rPr lang="it-CH" sz="1800" dirty="0">
                <a:solidFill>
                  <a:srgbClr val="000000"/>
                </a:solidFill>
                <a:latin typeface="Calibri"/>
              </a:rPr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173444347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5369" y="980640"/>
            <a:ext cx="3150090" cy="25455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7297380" y="4967730"/>
            <a:ext cx="432270" cy="109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DA5F32-D87C-46ED-8AE1-31E08EFD5A3E}" type="slidenum">
              <a:rPr lang="en-US" sz="1500">
                <a:latin typeface="Liberation Sans" pitchFamily="18"/>
                <a:ea typeface="Tahoma" pitchFamily="2"/>
                <a:cs typeface="Lohit Devanagari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en-US" sz="1500">
              <a:latin typeface="Liberation Sans" pitchFamily="18"/>
              <a:ea typeface="Tahoma" pitchFamily="2"/>
              <a:cs typeface="Lohit Devanagari" pitchFamily="2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2700900" y="215190"/>
            <a:ext cx="5031180" cy="381780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History of the detector group</a:t>
            </a:r>
          </a:p>
        </p:txBody>
      </p:sp>
      <p:sp>
        <p:nvSpPr>
          <p:cNvPr id="5" name="Freeform 4"/>
          <p:cNvSpPr/>
          <p:nvPr/>
        </p:nvSpPr>
        <p:spPr>
          <a:xfrm>
            <a:off x="1644390" y="-8168850"/>
            <a:ext cx="65" cy="19909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Tahoma" pitchFamily="2"/>
              <a:cs typeface="Lohit Devanagari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479149" y="3404160"/>
            <a:ext cx="6087690" cy="12688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203580" indent="-20358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Trebuchet MS" pitchFamily="18"/>
                <a:ea typeface="Trebuchet MS" pitchFamily="2"/>
                <a:cs typeface="Trebuchet MS" pitchFamily="2"/>
              </a:rPr>
              <a:t>High energy physics: CMS pixel detector at the LHC, CERN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 pitchFamily="2"/>
              <a:buChar char="•"/>
            </a:pPr>
            <a:r>
              <a:rPr lang="en-US" sz="1200">
                <a:latin typeface="Trebuchet MS" pitchFamily="18"/>
                <a:ea typeface="Trebuchet MS" pitchFamily="2"/>
                <a:cs typeface="Trebuchet MS" pitchFamily="2"/>
              </a:rPr>
              <a:t>48 million pixels, 40 million images per second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 pitchFamily="2"/>
              <a:buChar char="•"/>
            </a:pPr>
            <a:r>
              <a:rPr lang="en-US" sz="1200">
                <a:latin typeface="Trebuchet MS" pitchFamily="18"/>
                <a:ea typeface="Trebuchet MS" pitchFamily="2"/>
                <a:cs typeface="Trebuchet MS" pitchFamily="2"/>
              </a:rPr>
              <a:t>1992 proposal, 2008 first collisions, Higgs boson 2012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 pitchFamily="2"/>
              <a:buChar char="•"/>
            </a:pPr>
            <a:endParaRPr lang="en-US" sz="1200">
              <a:latin typeface="Trebuchet MS" pitchFamily="18"/>
              <a:ea typeface="Trebuchet MS" pitchFamily="2"/>
              <a:cs typeface="Trebuchet MS" pitchFamily="2"/>
            </a:endParaRPr>
          </a:p>
          <a:p>
            <a:pPr marL="203580" indent="-20358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Trebuchet MS" pitchFamily="18"/>
                <a:ea typeface="Trebuchet MS" pitchFamily="2"/>
                <a:cs typeface="Trebuchet MS" pitchFamily="2"/>
              </a:rPr>
              <a:t>X-ray detector development: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 pitchFamily="2"/>
              <a:buChar char="•"/>
            </a:pPr>
            <a:r>
              <a:rPr lang="en-US" sz="1200">
                <a:latin typeface="Trebuchet MS" pitchFamily="18"/>
                <a:ea typeface="Trebuchet MS" pitchFamily="2"/>
                <a:cs typeface="Trebuchet MS" pitchFamily="2"/>
              </a:rPr>
              <a:t>Late 90s, photon detectors at the time were too slow, foreseen bottleneck for SLS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2"/>
              <a:buChar char="•"/>
            </a:pPr>
            <a:r>
              <a:rPr lang="en-US" sz="1200">
                <a:latin typeface="Trebuchet MS" pitchFamily="18"/>
                <a:ea typeface="Trebuchet MS" pitchFamily="2"/>
                <a:cs typeface="Trebuchet MS" pitchFamily="2"/>
              </a:rPr>
              <a:t>Technology transferred from CMS group → our first photon counting detector PILATUS</a:t>
            </a:r>
          </a:p>
        </p:txBody>
      </p:sp>
      <p:pic>
        <p:nvPicPr>
          <p:cNvPr id="7" name="pp-hl.png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07570" y="1479600"/>
            <a:ext cx="2195369" cy="13011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7"/>
          <p:cNvSpPr/>
          <p:nvPr/>
        </p:nvSpPr>
        <p:spPr>
          <a:xfrm>
            <a:off x="4282289" y="1153710"/>
            <a:ext cx="612360" cy="4355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>
              <a:latin typeface="Liberation Sans" pitchFamily="18"/>
              <a:ea typeface="Tahoma" pitchFamily="2"/>
              <a:cs typeface="Lohit Devanagari" pitchFamily="2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293F1AF-3535-CD1B-A7DF-47AC0682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53</a:t>
            </a:fld>
            <a:endParaRPr lang="de-DE" altLang="de-DE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C8EAC07-36EA-5D8C-6A93-D7B6C095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Roberto Dinapoli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0674754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B0F83E-82D9-4E39-83A3-1FF11365C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38"/>
          <a:stretch/>
        </p:blipFill>
        <p:spPr>
          <a:xfrm>
            <a:off x="1046645" y="2181396"/>
            <a:ext cx="2485927" cy="25180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BF9E12-4D14-437D-A093-33CCC3DAB1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dirty="0"/>
              <a:t>Example: </a:t>
            </a:r>
            <a:r>
              <a:rPr lang="en-GB" dirty="0"/>
              <a:t>Improving spatial resolution in electron microscopy with </a:t>
            </a:r>
            <a:r>
              <a:rPr lang="en-GB" dirty="0" err="1"/>
              <a:t>Mönch</a:t>
            </a:r>
            <a:r>
              <a:rPr lang="en-GB" dirty="0"/>
              <a:t> and ML</a:t>
            </a:r>
          </a:p>
          <a:p>
            <a:r>
              <a:rPr lang="en-GB"/>
              <a:t>Postdoc </a:t>
            </a:r>
            <a:r>
              <a:rPr lang="en-GB" dirty="0"/>
              <a:t>working on using machine learning to find the entrance point of the electron</a:t>
            </a:r>
            <a:endParaRPr lang="en-US" dirty="0"/>
          </a:p>
          <a:p>
            <a:r>
              <a:rPr lang="en-US" dirty="0"/>
              <a:t>Information encoded in the track by physical processes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C177C3-788E-4189-9498-FDC02767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other applications!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9EF39-74CC-489A-8139-7AF790400D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54</a:t>
            </a:fld>
            <a:endParaRPr lang="de-D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5F1DC-8A51-4EBF-8129-E899B2BAC2F1}"/>
              </a:ext>
            </a:extLst>
          </p:cNvPr>
          <p:cNvGrpSpPr/>
          <p:nvPr/>
        </p:nvGrpSpPr>
        <p:grpSpPr>
          <a:xfrm>
            <a:off x="4070672" y="2363223"/>
            <a:ext cx="4176464" cy="2072492"/>
            <a:chOff x="4355976" y="1966732"/>
            <a:chExt cx="4513618" cy="2319647"/>
          </a:xfrm>
        </p:grpSpPr>
        <p:pic>
          <p:nvPicPr>
            <p:cNvPr id="6" name="Picture 5" descr="Picture 1">
              <a:extLst>
                <a:ext uri="{FF2B5EF4-FFF2-40B4-BE49-F238E27FC236}">
                  <a16:creationId xmlns:a16="http://schemas.microsoft.com/office/drawing/2014/main" id="{292A204F-C358-4362-A019-3E164922A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838"/>
            <a:stretch>
              <a:fillRect/>
            </a:stretch>
          </p:blipFill>
          <p:spPr>
            <a:xfrm>
              <a:off x="4355976" y="2427734"/>
              <a:ext cx="4513618" cy="1858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0ABBCA-69FB-464A-90CE-094934B82D48}"/>
                </a:ext>
              </a:extLst>
            </p:cNvPr>
            <p:cNvSpPr txBox="1"/>
            <p:nvPr/>
          </p:nvSpPr>
          <p:spPr>
            <a:xfrm>
              <a:off x="5076056" y="1975123"/>
              <a:ext cx="1368152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Simulated signal with </a:t>
              </a:r>
              <a:br>
                <a:rPr lang="en-GB" sz="12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track overlaid</a:t>
              </a:r>
              <a:endParaRPr lang="en-US" sz="12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293434-D285-4B51-B346-1B5D730D3109}"/>
                </a:ext>
              </a:extLst>
            </p:cNvPr>
            <p:cNvSpPr txBox="1"/>
            <p:nvPr/>
          </p:nvSpPr>
          <p:spPr>
            <a:xfrm>
              <a:off x="6842899" y="1966732"/>
              <a:ext cx="1368152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All signal assigned </a:t>
              </a:r>
              <a:br>
                <a:rPr lang="en-GB" sz="12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to the correct pixel</a:t>
              </a:r>
              <a:endParaRPr lang="en-US" sz="1200" dirty="0" err="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089DD7-D85B-420B-8BB1-30B5EC874DD5}"/>
              </a:ext>
            </a:extLst>
          </p:cNvPr>
          <p:cNvSpPr txBox="1"/>
          <p:nvPr/>
        </p:nvSpPr>
        <p:spPr>
          <a:xfrm>
            <a:off x="4819342" y="4555461"/>
            <a:ext cx="792088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200" dirty="0">
                <a:solidFill>
                  <a:srgbClr val="000000"/>
                </a:solidFill>
                <a:latin typeface="Calibri"/>
              </a:rPr>
              <a:t>Simulated MÖNCH 25µm pixel </a:t>
            </a:r>
            <a:endParaRPr lang="en-US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BABB8-26CD-4F67-855E-2EC6E7B4E742}"/>
              </a:ext>
            </a:extLst>
          </p:cNvPr>
          <p:cNvSpPr txBox="1"/>
          <p:nvPr/>
        </p:nvSpPr>
        <p:spPr>
          <a:xfrm>
            <a:off x="1372332" y="4555461"/>
            <a:ext cx="216024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200" dirty="0">
                <a:solidFill>
                  <a:srgbClr val="000000"/>
                </a:solidFill>
                <a:latin typeface="Calibri"/>
              </a:rPr>
              <a:t>200 keV electron tracks</a:t>
            </a:r>
            <a:endParaRPr lang="en-US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D5C72-CDA2-4C61-BBDC-637C5383A86D}"/>
              </a:ext>
            </a:extLst>
          </p:cNvPr>
          <p:cNvSpPr txBox="1"/>
          <p:nvPr/>
        </p:nvSpPr>
        <p:spPr>
          <a:xfrm>
            <a:off x="107504" y="4937972"/>
            <a:ext cx="6192688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900" b="0" i="0" u="none" strike="noStrike" baseline="0" dirty="0">
                <a:latin typeface="SFRM1000"/>
              </a:rPr>
              <a:t>J. P. van </a:t>
            </a:r>
            <a:r>
              <a:rPr lang="en-GB" sz="900" b="0" i="0" u="none" strike="noStrike" baseline="0" dirty="0" err="1">
                <a:latin typeface="SFRM1000"/>
              </a:rPr>
              <a:t>Schayck</a:t>
            </a:r>
            <a:r>
              <a:rPr lang="en-GB" sz="900" b="0" i="0" u="none" strike="noStrike" baseline="0" dirty="0">
                <a:latin typeface="SFRM1000"/>
              </a:rPr>
              <a:t> et al. “Sub-pixel electron detection using a convolutional </a:t>
            </a:r>
            <a:r>
              <a:rPr lang="it-IT" sz="900" b="0" i="0" u="none" strike="noStrike" baseline="0" dirty="0" err="1">
                <a:latin typeface="SFRM1000"/>
              </a:rPr>
              <a:t>neural</a:t>
            </a:r>
            <a:r>
              <a:rPr lang="it-IT" sz="900" b="0" i="0" u="none" strike="noStrike" baseline="0" dirty="0">
                <a:latin typeface="SFRM1000"/>
              </a:rPr>
              <a:t> network”. </a:t>
            </a:r>
            <a:r>
              <a:rPr lang="it-IT" sz="900" b="0" i="0" u="none" strike="noStrike" baseline="0" dirty="0" err="1">
                <a:latin typeface="SFTI1000"/>
              </a:rPr>
              <a:t>Ultramicroscopy</a:t>
            </a:r>
            <a:r>
              <a:rPr lang="it-IT" sz="900" b="0" i="0" u="none" strike="noStrike" baseline="0" dirty="0">
                <a:latin typeface="SFTI1000"/>
              </a:rPr>
              <a:t> </a:t>
            </a:r>
            <a:r>
              <a:rPr lang="it-IT" sz="900" b="0" i="0" u="none" strike="noStrike" baseline="0" dirty="0">
                <a:latin typeface="SFRM1000"/>
              </a:rPr>
              <a:t>218 (2020), p. 113091.</a:t>
            </a:r>
            <a:endParaRPr lang="en-CH" sz="9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5640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portfolio</a:t>
            </a:r>
            <a:endParaRPr lang="de-CH" dirty="0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defRPr/>
            </a:pPr>
            <a:fld id="{EBC07571-3134-BB4B-B83F-1A9FE18D34F3}" type="slidenum">
              <a:rPr lang="de-DE" sz="800" smtClean="0">
                <a:latin typeface="+mn-lt"/>
              </a:rPr>
              <a:pPr algn="r">
                <a:defRPr/>
              </a:pPr>
              <a:t>55</a:t>
            </a:fld>
            <a:endParaRPr lang="de-DE" sz="800" dirty="0">
              <a:latin typeface="+mn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b="10556"/>
          <a:stretch/>
        </p:blipFill>
        <p:spPr>
          <a:xfrm>
            <a:off x="5830196" y="-236562"/>
            <a:ext cx="3062808" cy="2294814"/>
          </a:xfrm>
          <a:prstGeom prst="rect">
            <a:avLst/>
          </a:prstGeom>
        </p:spPr>
      </p:pic>
      <p:sp>
        <p:nvSpPr>
          <p:cNvPr id="43" name="CustomShape 2"/>
          <p:cNvSpPr/>
          <p:nvPr/>
        </p:nvSpPr>
        <p:spPr>
          <a:xfrm>
            <a:off x="5563846" y="2187820"/>
            <a:ext cx="3485716" cy="2543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spcBef>
                <a:spcPts val="0"/>
              </a:spcBef>
              <a:buSzPct val="100000"/>
            </a:pPr>
            <a:r>
              <a:rPr lang="en-US" sz="1800" dirty="0">
                <a:latin typeface="+mn-lt"/>
              </a:rPr>
              <a:t>Hybrid detectors: Sensor and readout electronics can be optimized separately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Direct conversion, high SNR 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Room temperature operation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Fast highly parallelized readout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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Interconnection </a:t>
            </a:r>
          </a:p>
          <a:p>
            <a:pPr marL="742939" lvl="1" indent="-28575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Cost, yield</a:t>
            </a:r>
          </a:p>
          <a:p>
            <a:pPr marL="742939" lvl="1" indent="-28575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Minimum pitch</a:t>
            </a:r>
          </a:p>
          <a:p>
            <a:pPr marL="742939" lvl="1" indent="-28575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Input capacitance &amp; noise</a:t>
            </a:r>
            <a:endParaRPr sz="1800" dirty="0">
              <a:solidFill>
                <a:schemeClr val="accent3"/>
              </a:solidFill>
              <a:latin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7504" y="583196"/>
            <a:ext cx="5388492" cy="4364815"/>
            <a:chOff x="107504" y="583196"/>
            <a:chExt cx="5388492" cy="4364815"/>
          </a:xfrm>
        </p:grpSpPr>
        <p:pic>
          <p:nvPicPr>
            <p:cNvPr id="33" name="Picture 32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7" t="23873" r="13928" b="8831"/>
            <a:stretch/>
          </p:blipFill>
          <p:spPr>
            <a:xfrm>
              <a:off x="1030834" y="3142964"/>
              <a:ext cx="1440000" cy="1688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3" r="29006"/>
            <a:stretch/>
          </p:blipFill>
          <p:spPr>
            <a:xfrm>
              <a:off x="1030834" y="1367789"/>
              <a:ext cx="1440160" cy="16668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/>
            </p:cNvPicPr>
            <p:nvPr/>
          </p:nvPicPr>
          <p:blipFill rotWithShape="1">
            <a:blip r:embed="rId6"/>
            <a:srcRect l="18748" t="3191" r="29754" b="17490"/>
            <a:stretch/>
          </p:blipFill>
          <p:spPr>
            <a:xfrm>
              <a:off x="3998396" y="3146952"/>
              <a:ext cx="1497600" cy="168840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107504" y="583196"/>
              <a:ext cx="5380274" cy="4364815"/>
              <a:chOff x="1121929" y="583196"/>
              <a:chExt cx="5380274" cy="4364815"/>
            </a:xfrm>
          </p:grpSpPr>
          <p:sp>
            <p:nvSpPr>
              <p:cNvPr id="37" name="Text Box 3"/>
              <p:cNvSpPr txBox="1">
                <a:spLocks noChangeArrowheads="1"/>
              </p:cNvSpPr>
              <p:nvPr/>
            </p:nvSpPr>
            <p:spPr bwMode="auto">
              <a:xfrm>
                <a:off x="2060822" y="2836404"/>
                <a:ext cx="799594" cy="1891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12860" rIns="12860" anchor="ctr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00" dirty="0">
                    <a:solidFill>
                      <a:schemeClr val="accent3"/>
                    </a:solidFill>
                    <a:latin typeface="+mn-lt"/>
                  </a:rPr>
                  <a:t>MYTHEN III</a:t>
                </a:r>
              </a:p>
            </p:txBody>
          </p:sp>
          <p:sp>
            <p:nvSpPr>
              <p:cNvPr id="38" name="Text Box 4"/>
              <p:cNvSpPr txBox="1">
                <a:spLocks noChangeArrowheads="1"/>
              </p:cNvSpPr>
              <p:nvPr/>
            </p:nvSpPr>
            <p:spPr bwMode="auto">
              <a:xfrm rot="16200000">
                <a:off x="1011610" y="1882365"/>
                <a:ext cx="1143968" cy="9233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338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j-lt"/>
                  </a:rPr>
                  <a:t>Single Photon Counting</a:t>
                </a:r>
              </a:p>
            </p:txBody>
          </p:sp>
          <p:sp>
            <p:nvSpPr>
              <p:cNvPr id="39" name="Text Box 17"/>
              <p:cNvSpPr txBox="1">
                <a:spLocks noChangeArrowheads="1"/>
              </p:cNvSpPr>
              <p:nvPr/>
            </p:nvSpPr>
            <p:spPr bwMode="auto">
              <a:xfrm>
                <a:off x="2147167" y="583196"/>
                <a:ext cx="1204179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338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800" dirty="0" err="1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j-lt"/>
                  </a:rPr>
                  <a:t>Microstrips</a:t>
                </a:r>
                <a:endParaRPr lang="en-US" altLang="de-DE" sz="18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0" name="Text Box 18"/>
              <p:cNvSpPr txBox="1">
                <a:spLocks noChangeArrowheads="1"/>
              </p:cNvSpPr>
              <p:nvPr/>
            </p:nvSpPr>
            <p:spPr bwMode="auto">
              <a:xfrm>
                <a:off x="4535029" y="583196"/>
                <a:ext cx="1073418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338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j-lt"/>
                  </a:rPr>
                  <a:t>Pixels</a:t>
                </a:r>
              </a:p>
            </p:txBody>
          </p:sp>
          <p:sp>
            <p:nvSpPr>
              <p:cNvPr id="42" name="Text Box 19"/>
              <p:cNvSpPr txBox="1">
                <a:spLocks noChangeArrowheads="1"/>
              </p:cNvSpPr>
              <p:nvPr/>
            </p:nvSpPr>
            <p:spPr bwMode="auto">
              <a:xfrm>
                <a:off x="5465609" y="1061269"/>
                <a:ext cx="596102" cy="29149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94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75 µm</a:t>
                </a:r>
              </a:p>
            </p:txBody>
          </p:sp>
          <p:sp>
            <p:nvSpPr>
              <p:cNvPr id="44" name="Text Box 20"/>
              <p:cNvSpPr txBox="1">
                <a:spLocks noChangeArrowheads="1"/>
              </p:cNvSpPr>
              <p:nvPr/>
            </p:nvSpPr>
            <p:spPr bwMode="auto">
              <a:xfrm>
                <a:off x="3987202" y="1061269"/>
                <a:ext cx="596102" cy="29149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94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25 µm</a:t>
                </a:r>
              </a:p>
            </p:txBody>
          </p:sp>
          <p:sp>
            <p:nvSpPr>
              <p:cNvPr id="45" name="Text Box 21"/>
              <p:cNvSpPr txBox="1">
                <a:spLocks noChangeArrowheads="1"/>
              </p:cNvSpPr>
              <p:nvPr/>
            </p:nvSpPr>
            <p:spPr bwMode="auto">
              <a:xfrm>
                <a:off x="2366850" y="1059582"/>
                <a:ext cx="596102" cy="29149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94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50 µm</a:t>
                </a:r>
              </a:p>
            </p:txBody>
          </p:sp>
          <p:grpSp>
            <p:nvGrpSpPr>
              <p:cNvPr id="46" name="Group 24"/>
              <p:cNvGrpSpPr>
                <a:grpSpLocks/>
              </p:cNvGrpSpPr>
              <p:nvPr/>
            </p:nvGrpSpPr>
            <p:grpSpPr bwMode="auto">
              <a:xfrm>
                <a:off x="2058322" y="4488838"/>
                <a:ext cx="1274191" cy="459173"/>
                <a:chOff x="2294" y="7841"/>
                <a:chExt cx="2179" cy="799"/>
              </a:xfrm>
              <a:noFill/>
            </p:grpSpPr>
            <p:sp>
              <p:nvSpPr>
                <p:cNvPr id="61" name="Line 25"/>
                <p:cNvSpPr>
                  <a:spLocks noChangeShapeType="1"/>
                </p:cNvSpPr>
                <p:nvPr/>
              </p:nvSpPr>
              <p:spPr bwMode="auto">
                <a:xfrm>
                  <a:off x="2301" y="7841"/>
                  <a:ext cx="2172" cy="799"/>
                </a:xfrm>
                <a:prstGeom prst="lin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28588">
                    <a:spcBef>
                      <a:spcPts val="254"/>
                    </a:spcBef>
                    <a:buClr>
                      <a:srgbClr val="000000"/>
                    </a:buClr>
                    <a:buSzPct val="100000"/>
                  </a:pPr>
                  <a:endParaRPr lang="de-CH" sz="1181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294" y="8106"/>
                  <a:ext cx="1695" cy="3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860" rIns="12860" anchor="ctr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5pPr>
                  <a:lvl6pPr marL="25146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6pPr>
                  <a:lvl7pPr marL="29718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7pPr>
                  <a:lvl8pPr marL="34290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8pPr>
                  <a:lvl9pPr marL="38862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9pPr>
                </a:lstStyle>
                <a:p>
                  <a:pPr defTabSz="128588">
                    <a:spcBef>
                      <a:spcPts val="254"/>
                    </a:spcBef>
                    <a:buSzPct val="100000"/>
                    <a:tabLst>
                      <a:tab pos="0" algn="l"/>
                      <a:tab pos="257175" algn="l"/>
                      <a:tab pos="514350" algn="l"/>
                      <a:tab pos="771525" algn="l"/>
                      <a:tab pos="1028700" algn="l"/>
                      <a:tab pos="1285875" algn="l"/>
                      <a:tab pos="1543050" algn="l"/>
                      <a:tab pos="1800225" algn="l"/>
                      <a:tab pos="2057400" algn="l"/>
                      <a:tab pos="2314575" algn="l"/>
                      <a:tab pos="2571750" algn="l"/>
                      <a:tab pos="2828925" algn="l"/>
                    </a:tabLst>
                  </a:pPr>
                  <a:r>
                    <a:rPr lang="en-US" altLang="de-DE" sz="1294" dirty="0">
                      <a:solidFill>
                        <a:schemeClr val="accent3"/>
                      </a:solidFill>
                      <a:latin typeface="+mn-lt"/>
                    </a:rPr>
                    <a:t>GOTTHARD II</a:t>
                  </a:r>
                </a:p>
              </p:txBody>
            </p:sp>
          </p:grpSp>
          <p:grpSp>
            <p:nvGrpSpPr>
              <p:cNvPr id="47" name="Group 27"/>
              <p:cNvGrpSpPr>
                <a:grpSpLocks/>
              </p:cNvGrpSpPr>
              <p:nvPr/>
            </p:nvGrpSpPr>
            <p:grpSpPr bwMode="auto">
              <a:xfrm>
                <a:off x="5004049" y="1344545"/>
                <a:ext cx="1498154" cy="1802407"/>
                <a:chOff x="8910" y="2333"/>
                <a:chExt cx="2562" cy="3169"/>
              </a:xfrm>
              <a:noFill/>
            </p:grpSpPr>
            <p:pic>
              <p:nvPicPr>
                <p:cNvPr id="57" name="Picture 28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45" t="3014" r="10364" b="3014"/>
                <a:stretch>
                  <a:fillRect/>
                </a:stretch>
              </p:blipFill>
              <p:spPr bwMode="auto">
                <a:xfrm>
                  <a:off x="8913" y="2333"/>
                  <a:ext cx="2559" cy="296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58" name="Group 29"/>
                <p:cNvGrpSpPr>
                  <a:grpSpLocks/>
                </p:cNvGrpSpPr>
                <p:nvPr/>
              </p:nvGrpSpPr>
              <p:grpSpPr bwMode="auto">
                <a:xfrm>
                  <a:off x="8910" y="4703"/>
                  <a:ext cx="2344" cy="799"/>
                  <a:chOff x="8910" y="4703"/>
                  <a:chExt cx="2344" cy="799"/>
                </a:xfrm>
                <a:grpFill/>
              </p:grpSpPr>
              <p:sp>
                <p:nvSpPr>
                  <p:cNvPr id="5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8910" y="4703"/>
                    <a:ext cx="2344" cy="799"/>
                  </a:xfrm>
                  <a:prstGeom prst="line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128588">
                      <a:spcBef>
                        <a:spcPts val="254"/>
                      </a:spcBef>
                      <a:buClr>
                        <a:srgbClr val="000000"/>
                      </a:buClr>
                      <a:buSzPct val="100000"/>
                    </a:pPr>
                    <a:endParaRPr lang="de-CH" sz="1181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18" y="4951"/>
                    <a:ext cx="845" cy="33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2860" rIns="12860" anchor="ctr"/>
                  <a:lstStyle>
                    <a:lvl1pPr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1pPr>
                    <a:lvl2pPr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2pPr>
                    <a:lvl3pPr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3pPr>
                    <a:lvl4pPr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4pPr>
                    <a:lvl5pPr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5pPr>
                    <a:lvl6pPr marL="2514600" indent="-228600" defTabSz="457200" fontAlgn="base" hangingPunct="0">
                      <a:spcBef>
                        <a:spcPts val="9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6pPr>
                    <a:lvl7pPr marL="2971800" indent="-228600" defTabSz="457200" fontAlgn="base" hangingPunct="0">
                      <a:spcBef>
                        <a:spcPts val="9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7pPr>
                    <a:lvl8pPr marL="3429000" indent="-228600" defTabSz="457200" fontAlgn="base" hangingPunct="0">
                      <a:spcBef>
                        <a:spcPts val="9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8pPr>
                    <a:lvl9pPr marL="3886200" indent="-228600" defTabSz="457200" fontAlgn="base" hangingPunct="0">
                      <a:spcBef>
                        <a:spcPts val="9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420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9pPr>
                  </a:lstStyle>
                  <a:p>
                    <a:pPr defTabSz="128588">
                      <a:spcBef>
                        <a:spcPts val="254"/>
                      </a:spcBef>
                      <a:buSzPct val="100000"/>
                      <a:tabLst>
                        <a:tab pos="0" algn="l"/>
                        <a:tab pos="257175" algn="l"/>
                        <a:tab pos="514350" algn="l"/>
                        <a:tab pos="771525" algn="l"/>
                        <a:tab pos="1028700" algn="l"/>
                        <a:tab pos="1285875" algn="l"/>
                        <a:tab pos="1543050" algn="l"/>
                        <a:tab pos="1800225" algn="l"/>
                        <a:tab pos="2057400" algn="l"/>
                        <a:tab pos="2314575" algn="l"/>
                        <a:tab pos="2571750" algn="l"/>
                        <a:tab pos="2828925" algn="l"/>
                      </a:tabLst>
                    </a:pPr>
                    <a:r>
                      <a:rPr lang="en-US" altLang="de-DE" sz="1294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EIGER</a:t>
                    </a:r>
                  </a:p>
                </p:txBody>
              </p:sp>
            </p:grpSp>
          </p:grpSp>
          <p:sp>
            <p:nvSpPr>
              <p:cNvPr id="48" name="Text Box 34"/>
              <p:cNvSpPr txBox="1">
                <a:spLocks noChangeArrowheads="1"/>
              </p:cNvSpPr>
              <p:nvPr/>
            </p:nvSpPr>
            <p:spPr bwMode="auto">
              <a:xfrm>
                <a:off x="5019711" y="4643181"/>
                <a:ext cx="1306554" cy="1990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12860" rIns="12860" anchor="ctr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defTabSz="128588">
                  <a:spcBef>
                    <a:spcPts val="254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294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+mn-lt"/>
                  </a:rPr>
                  <a:t>JUNGFRAU 1.0/1.1</a:t>
                </a:r>
              </a:p>
            </p:txBody>
          </p:sp>
          <p:grpSp>
            <p:nvGrpSpPr>
              <p:cNvPr id="49" name="Group 35"/>
              <p:cNvGrpSpPr>
                <a:grpSpLocks/>
              </p:cNvGrpSpPr>
              <p:nvPr/>
            </p:nvGrpSpPr>
            <p:grpSpPr bwMode="auto">
              <a:xfrm>
                <a:off x="3597344" y="3153762"/>
                <a:ext cx="1350210" cy="1687904"/>
                <a:chOff x="5691" y="5509"/>
                <a:chExt cx="2309" cy="2991"/>
              </a:xfrm>
              <a:noFill/>
            </p:grpSpPr>
            <p:pic>
              <p:nvPicPr>
                <p:cNvPr id="55" name="Picture 36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00" t="29051" r="37138" b="26115"/>
                <a:stretch/>
              </p:blipFill>
              <p:spPr bwMode="auto">
                <a:xfrm>
                  <a:off x="5691" y="5509"/>
                  <a:ext cx="2309" cy="2991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695" y="8168"/>
                  <a:ext cx="1600" cy="3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12860" rIns="12860" anchor="ctr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5pPr>
                  <a:lvl6pPr marL="25146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6pPr>
                  <a:lvl7pPr marL="29718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7pPr>
                  <a:lvl8pPr marL="34290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8pPr>
                  <a:lvl9pPr marL="3886200" indent="-228600" defTabSz="457200" fontAlgn="base" hangingPunct="0">
                    <a:spcBef>
                      <a:spcPts val="9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42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9pPr>
                </a:lstStyle>
                <a:p>
                  <a:pPr defTabSz="128588">
                    <a:spcBef>
                      <a:spcPts val="254"/>
                    </a:spcBef>
                    <a:buSzPct val="100000"/>
                    <a:tabLst>
                      <a:tab pos="0" algn="l"/>
                      <a:tab pos="257175" algn="l"/>
                      <a:tab pos="514350" algn="l"/>
                      <a:tab pos="771525" algn="l"/>
                      <a:tab pos="1028700" algn="l"/>
                      <a:tab pos="1285875" algn="l"/>
                      <a:tab pos="1543050" algn="l"/>
                      <a:tab pos="1800225" algn="l"/>
                      <a:tab pos="2057400" algn="l"/>
                      <a:tab pos="2314575" algn="l"/>
                      <a:tab pos="2571750" algn="l"/>
                      <a:tab pos="2828925" algn="l"/>
                    </a:tabLst>
                  </a:pPr>
                  <a:r>
                    <a:rPr lang="en-US" altLang="de-DE" sz="1294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</a:rPr>
                    <a:t>MÖNCH 0.3</a:t>
                  </a:r>
                </a:p>
              </p:txBody>
            </p:sp>
          </p:grpSp>
          <p:sp>
            <p:nvSpPr>
              <p:cNvPr id="50" name="Text Box 39"/>
              <p:cNvSpPr txBox="1">
                <a:spLocks noChangeArrowheads="1"/>
              </p:cNvSpPr>
              <p:nvPr/>
            </p:nvSpPr>
            <p:spPr bwMode="auto">
              <a:xfrm>
                <a:off x="3595685" y="1367789"/>
                <a:ext cx="1341900" cy="166813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lIns="12860" rIns="12860" anchor="ctr">
                <a:no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3375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endParaRPr lang="en-US" altLang="de-DE" sz="5625" b="1" dirty="0">
                  <a:solidFill>
                    <a:schemeClr val="accent3"/>
                  </a:solidFill>
                  <a:latin typeface="Wingdings" panose="05000000000000000000" pitchFamily="2" charset="2"/>
                </a:endParaRPr>
              </a:p>
            </p:txBody>
          </p:sp>
          <p:sp>
            <p:nvSpPr>
              <p:cNvPr id="51" name="AutoShape 40"/>
              <p:cNvSpPr>
                <a:spLocks noChangeArrowheads="1"/>
              </p:cNvSpPr>
              <p:nvPr/>
            </p:nvSpPr>
            <p:spPr bwMode="auto">
              <a:xfrm rot="16200000">
                <a:off x="4919814" y="-380909"/>
                <a:ext cx="303849" cy="2857418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+- 21600 0 0"/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  <a:gd name="T8" fmla="*/ 3163 w 21600"/>
                  <a:gd name="T9" fmla="*/ 3163 h 21600"/>
                  <a:gd name="T10" fmla="*/ 18437 w 21600"/>
                  <a:gd name="T11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0" y="0"/>
                    </a:lnTo>
                    <a:cubicBezTo>
                      <a:pt x="5965" y="0"/>
                      <a:pt x="10800" y="38"/>
                      <a:pt x="10800" y="84"/>
                    </a:cubicBezTo>
                    <a:lnTo>
                      <a:pt x="10800" y="10716"/>
                    </a:lnTo>
                    <a:cubicBezTo>
                      <a:pt x="10800" y="10762"/>
                      <a:pt x="15635" y="10800"/>
                      <a:pt x="21600" y="10800"/>
                    </a:cubicBezTo>
                    <a:cubicBezTo>
                      <a:pt x="15635" y="10800"/>
                      <a:pt x="10800" y="10838"/>
                      <a:pt x="10800" y="10884"/>
                    </a:cubicBezTo>
                    <a:lnTo>
                      <a:pt x="10800" y="21516"/>
                    </a:lnTo>
                    <a:cubicBezTo>
                      <a:pt x="10800" y="21562"/>
                      <a:pt x="5965" y="21600"/>
                      <a:pt x="0" y="21600"/>
                    </a:cubicBezTo>
                  </a:path>
                </a:pathLst>
              </a:custGeom>
              <a:noFill/>
              <a:ln w="38160" cap="flat">
                <a:solidFill>
                  <a:schemeClr val="accent5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28588">
                  <a:spcBef>
                    <a:spcPts val="254"/>
                  </a:spcBef>
                  <a:buClr>
                    <a:srgbClr val="000000"/>
                  </a:buClr>
                  <a:buSzPct val="100000"/>
                </a:pPr>
                <a:endParaRPr lang="de-CH" sz="1181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Text Box 5"/>
              <p:cNvSpPr txBox="1">
                <a:spLocks noChangeArrowheads="1"/>
              </p:cNvSpPr>
              <p:nvPr/>
            </p:nvSpPr>
            <p:spPr bwMode="auto">
              <a:xfrm rot="16200000">
                <a:off x="964603" y="3705339"/>
                <a:ext cx="1406972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2860" rIns="1286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457200" fontAlgn="base" hangingPunct="0">
                  <a:spcBef>
                    <a:spcPts val="9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defTabSz="128588">
                  <a:spcBef>
                    <a:spcPts val="338"/>
                  </a:spcBef>
                  <a:buSzPct val="100000"/>
                  <a:tabLst>
                    <a:tab pos="0" algn="l"/>
                    <a:tab pos="257175" algn="l"/>
                    <a:tab pos="514350" algn="l"/>
                    <a:tab pos="771525" algn="l"/>
                    <a:tab pos="1028700" algn="l"/>
                    <a:tab pos="1285875" algn="l"/>
                    <a:tab pos="1543050" algn="l"/>
                    <a:tab pos="1800225" algn="l"/>
                    <a:tab pos="2057400" algn="l"/>
                    <a:tab pos="2314575" algn="l"/>
                    <a:tab pos="2571750" algn="l"/>
                    <a:tab pos="2828925" algn="l"/>
                  </a:tabLst>
                </a:pPr>
                <a:r>
                  <a:rPr lang="en-US" altLang="de-DE" sz="1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j-lt"/>
                  </a:rPr>
                  <a:t>Charge Integrating</a:t>
                </a: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60866" y="3205379"/>
                <a:ext cx="400385" cy="4003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5875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56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149163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48x48=2304 pixels; 1152pixels/serializer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Serializer speed=1.28Gbit/s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Full image: 1152x4x16=73728 bits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Frame rate: 1.28Gbit/s /73728=17.36kHz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Minimum image: 1152x1x8= 9216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Frame rate: 1.28Gbit/s /9216=138.9kHz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Final chip 256x256x4x16= 4 194 304/8 outputs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65639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36" descr="20160506_PSI_Luftbild_0111_klein.jpg">
            <a:extLst>
              <a:ext uri="{FF2B5EF4-FFF2-40B4-BE49-F238E27FC236}">
                <a16:creationId xmlns:a16="http://schemas.microsoft.com/office/drawing/2014/main" id="{EC25A3EF-EF3B-C0EC-549A-70AEAA93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" b="23535"/>
          <a:stretch/>
        </p:blipFill>
        <p:spPr>
          <a:xfrm>
            <a:off x="825945" y="865631"/>
            <a:ext cx="8318055" cy="406187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CBAF9FB-4DCF-98CC-5B82-B632412B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Paul </a:t>
            </a:r>
            <a:r>
              <a:rPr lang="it-CH" dirty="0" err="1"/>
              <a:t>Scherrer</a:t>
            </a:r>
            <a:r>
              <a:rPr lang="it-CH" dirty="0"/>
              <a:t> Institut</a:t>
            </a:r>
          </a:p>
        </p:txBody>
      </p:sp>
      <p:sp>
        <p:nvSpPr>
          <p:cNvPr id="5" name="Line 15">
            <a:extLst>
              <a:ext uri="{FF2B5EF4-FFF2-40B4-BE49-F238E27FC236}">
                <a16:creationId xmlns:a16="http://schemas.microsoft.com/office/drawing/2014/main" id="{12B8E5ED-CD00-93FD-E7CB-DCB228C4D3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7252" y="4433016"/>
            <a:ext cx="623668" cy="437447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6" name="Line 15">
            <a:extLst>
              <a:ext uri="{FF2B5EF4-FFF2-40B4-BE49-F238E27FC236}">
                <a16:creationId xmlns:a16="http://schemas.microsoft.com/office/drawing/2014/main" id="{4A9779D8-136C-6187-2817-C0AA14177D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6136" y="3460274"/>
            <a:ext cx="586980" cy="85671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C53AE87-CD6F-52F6-D460-4FAD210FC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296" y="3314936"/>
            <a:ext cx="1550056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Neutron source</a:t>
            </a:r>
          </a:p>
        </p:txBody>
      </p:sp>
      <p:sp>
        <p:nvSpPr>
          <p:cNvPr id="8" name="Line 17">
            <a:extLst>
              <a:ext uri="{FF2B5EF4-FFF2-40B4-BE49-F238E27FC236}">
                <a16:creationId xmlns:a16="http://schemas.microsoft.com/office/drawing/2014/main" id="{295758A2-8E61-BDC6-ABB2-E21D2E00FD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714" y="3170896"/>
            <a:ext cx="2520277" cy="731634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8EB66F4-80DB-42B5-4B54-8F94E288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7" y="3763586"/>
            <a:ext cx="1296145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Muon</a:t>
            </a: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 source</a:t>
            </a: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03FD38A2-247F-9DD6-4C0A-1EF915F9B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4694" y="3902530"/>
            <a:ext cx="1883329" cy="669431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ED7B8B4-B55F-86A7-082F-CE5E3349D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295" y="4433016"/>
            <a:ext cx="1506496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Proton therapy</a:t>
            </a:r>
          </a:p>
        </p:txBody>
      </p:sp>
      <p:sp>
        <p:nvSpPr>
          <p:cNvPr id="12" name="Line 17">
            <a:extLst>
              <a:ext uri="{FF2B5EF4-FFF2-40B4-BE49-F238E27FC236}">
                <a16:creationId xmlns:a16="http://schemas.microsoft.com/office/drawing/2014/main" id="{F3AF8756-5813-919D-515A-8405EE133E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9146" y="3026880"/>
            <a:ext cx="2512918" cy="432048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80392A34-B5D6-1132-5D2C-07054844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319983"/>
            <a:ext cx="1811155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Proton accelerator</a:t>
            </a: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B0A3CE29-8FC2-CAC3-1D51-F3D64B92ED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60432" y="2124638"/>
            <a:ext cx="576064" cy="110154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4905EEC-C722-9E77-3E2A-B40C94E62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705" y="938672"/>
            <a:ext cx="1592315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Nanotechnology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D1A10A70-DC2C-2B0C-A169-2DF4E4343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890" y="1226680"/>
            <a:ext cx="1529638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Radiochemistry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8F42735-53F3-3A86-B09A-406F363FA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890" y="1514736"/>
            <a:ext cx="1529637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Radiopharmacy</a:t>
            </a:r>
            <a:endParaRPr lang="en-GB" b="1" spc="50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59A5F830-CB77-944D-3835-389D17A2E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938648"/>
            <a:ext cx="1656184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Material sciences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F9E259E9-4A8F-8989-E384-02AAFDA425FD}"/>
              </a:ext>
            </a:extLst>
          </p:cNvPr>
          <p:cNvSpPr txBox="1"/>
          <p:nvPr/>
        </p:nvSpPr>
        <p:spPr>
          <a:xfrm>
            <a:off x="825945" y="555526"/>
            <a:ext cx="616630" cy="233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</a:t>
            </a:r>
            <a:r>
              <a:rPr lang="en-US" sz="1400" dirty="0">
                <a:latin typeface="+mn-lt"/>
                <a:cs typeface="Arial Narrow"/>
                <a:sym typeface="Wingdings"/>
              </a:rPr>
              <a:t> Basel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AD491B9D-93A7-78AC-4DE4-65129B46DB70}"/>
              </a:ext>
            </a:extLst>
          </p:cNvPr>
          <p:cNvSpPr txBox="1"/>
          <p:nvPr/>
        </p:nvSpPr>
        <p:spPr>
          <a:xfrm>
            <a:off x="8100392" y="555526"/>
            <a:ext cx="684658" cy="233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+mn-lt"/>
                <a:cs typeface="Arial Narrow"/>
                <a:sym typeface="Wingdings"/>
              </a:rPr>
              <a:t>Zurich </a:t>
            </a: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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D3A4FDFA-AC42-CCCB-C951-23532E1450CB}"/>
              </a:ext>
            </a:extLst>
          </p:cNvPr>
          <p:cNvSpPr txBox="1"/>
          <p:nvPr/>
        </p:nvSpPr>
        <p:spPr>
          <a:xfrm>
            <a:off x="3560717" y="555526"/>
            <a:ext cx="868699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>
                <a:latin typeface="+mn-lt"/>
                <a:cs typeface="Arial Narrow"/>
                <a:sym typeface="Wingdings"/>
              </a:rPr>
              <a:t>Germany </a:t>
            </a: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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79EB5BD3-6E45-440E-774D-EDE347FE62FB}"/>
              </a:ext>
            </a:extLst>
          </p:cNvPr>
          <p:cNvSpPr txBox="1"/>
          <p:nvPr/>
        </p:nvSpPr>
        <p:spPr>
          <a:xfrm>
            <a:off x="5550345" y="555526"/>
            <a:ext cx="1046623" cy="233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>
                <a:latin typeface="+mn-lt"/>
                <a:cs typeface="Arial Narrow"/>
                <a:sym typeface="Wingdings"/>
              </a:rPr>
              <a:t>Aarau</a:t>
            </a:r>
            <a:r>
              <a:rPr lang="en-US" sz="1400" dirty="0">
                <a:latin typeface="+mn-lt"/>
                <a:cs typeface="Arial Narrow"/>
                <a:sym typeface="Wingdings"/>
              </a:rPr>
              <a:t>/Bern </a:t>
            </a:r>
            <a:r>
              <a:rPr lang="en-US" sz="1400" dirty="0" err="1">
                <a:latin typeface="+mn-lt"/>
                <a:ea typeface="Wingdings"/>
                <a:cs typeface="Wingdings"/>
                <a:sym typeface="Wingdings"/>
              </a:rPr>
              <a:t>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23A4BDB0-0BB0-61B1-108E-B7E3606E0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895" y="4093245"/>
            <a:ext cx="974694" cy="288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bIns="72000" anchor="ctr">
            <a:prstTxWarp prst="textNoShape">
              <a:avLst/>
            </a:prstTxWarp>
          </a:bodyPr>
          <a:lstStyle/>
          <a:p>
            <a:pPr algn="ctr"/>
            <a:r>
              <a:rPr lang="de-CH" sz="1700" dirty="0">
                <a:solidFill>
                  <a:srgbClr val="000000"/>
                </a:solidFill>
                <a:latin typeface="+mn-lt"/>
              </a:rPr>
              <a:t>PSI West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7E24FDD5-9DB9-6938-4807-34EBB6EF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731" y="1428869"/>
            <a:ext cx="864879" cy="288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bIns="72000" anchor="ctr">
            <a:prstTxWarp prst="textNoShape">
              <a:avLst/>
            </a:prstTxWarp>
          </a:bodyPr>
          <a:lstStyle/>
          <a:p>
            <a:pPr algn="ctr"/>
            <a:r>
              <a:rPr lang="en-GB" sz="1700" dirty="0">
                <a:solidFill>
                  <a:srgbClr val="000000"/>
                </a:solidFill>
                <a:latin typeface="+mn-lt"/>
              </a:rPr>
              <a:t>PSI East</a:t>
            </a: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56FF6B8-74F1-A407-255C-B2EB1814B9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9992" y="1298904"/>
            <a:ext cx="720810" cy="378796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71A39691-3BC6-76EA-51FA-7C48147EE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705" y="1221827"/>
            <a:ext cx="729753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Hotlab</a:t>
            </a:r>
            <a:endParaRPr lang="en-GB" b="1" spc="50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DFBA423F-6CBF-DB91-D965-69E25DE3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20" y="2666840"/>
            <a:ext cx="1596994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de-DE" b="1" spc="5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Particle</a:t>
            </a:r>
            <a:r>
              <a:rPr lang="de-DE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b="1" spc="5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physics</a:t>
            </a:r>
            <a:endParaRPr lang="de-DE" b="1" spc="50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7C31352F-198C-998F-23F6-0D7531C0D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868" y="2124638"/>
            <a:ext cx="936104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SwissFEL</a:t>
            </a:r>
            <a:endParaRPr lang="en-GB" b="1" spc="50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655D03BC-B9E5-F526-E27D-F283E06A2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3986" y="1892142"/>
            <a:ext cx="686254" cy="918714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70E5ECF6-E6CD-404E-D41E-71D92C06E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2738848"/>
            <a:ext cx="1800200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rPr>
              <a:t>Energy research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4DCC131A-9430-FF28-9628-B082EAC5A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1586720"/>
            <a:ext cx="792088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rPr>
              <a:t>Biology</a:t>
            </a:r>
            <a:endParaRPr lang="de-DE" b="1" spc="50" dirty="0">
              <a:solidFill>
                <a:schemeClr val="bg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AF04051E-BCB6-B293-A252-5F27B8E50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1874752"/>
            <a:ext cx="1224136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rPr>
              <a:t>ESI Platform</a:t>
            </a:r>
            <a:endParaRPr lang="de-DE" b="1" spc="50" dirty="0">
              <a:solidFill>
                <a:schemeClr val="bg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11E623C4-CFDE-0F8E-0FDC-6D6AD86E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110" y="3975816"/>
            <a:ext cx="1450119" cy="4572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square" lIns="91409" tIns="15777" rIns="91409" bIns="50400" anchor="ctr">
            <a:noAutofit/>
          </a:bodyPr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Synchrotron </a:t>
            </a:r>
          </a:p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Light Source</a:t>
            </a:r>
          </a:p>
        </p:txBody>
      </p:sp>
      <p:sp>
        <p:nvSpPr>
          <p:cNvPr id="36" name="Line 17">
            <a:extLst>
              <a:ext uri="{FF2B5EF4-FFF2-40B4-BE49-F238E27FC236}">
                <a16:creationId xmlns:a16="http://schemas.microsoft.com/office/drawing/2014/main" id="{F3AF8756-5813-919D-515A-8405EE133E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0850" y="2090752"/>
            <a:ext cx="617622" cy="95194"/>
          </a:xfrm>
          <a:prstGeom prst="line">
            <a:avLst/>
          </a:prstGeom>
          <a:noFill/>
          <a:ln w="25400">
            <a:solidFill>
              <a:srgbClr val="DE7604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533" tIns="42766" rIns="85533" bIns="42766" anchor="ctr"/>
          <a:lstStyle/>
          <a:p>
            <a:endParaRPr lang="de-DE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48F42735-53F3-3A86-B09A-406F363FA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975" y="2068339"/>
            <a:ext cx="1772931" cy="216000"/>
          </a:xfrm>
          <a:prstGeom prst="rect">
            <a:avLst/>
          </a:prstGeom>
          <a:solidFill>
            <a:srgbClr val="DE7604"/>
          </a:solidFill>
          <a:ln>
            <a:noFill/>
          </a:ln>
        </p:spPr>
        <p:txBody>
          <a:bodyPr wrap="none" lIns="91409" tIns="15777" rIns="91409" bIns="50400" anchor="ctr"/>
          <a:lstStyle/>
          <a:p>
            <a:pPr algn="ctr" defTabSz="914179">
              <a:spcBef>
                <a:spcPct val="0"/>
              </a:spcBef>
            </a:pPr>
            <a:r>
              <a: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Quantum research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F41091B-BB7D-B78C-5913-6842F1BF16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25779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science: how the input looks like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58</a:t>
            </a:fld>
            <a:endParaRPr lang="de-DE" dirty="0"/>
          </a:p>
        </p:txBody>
      </p:sp>
      <p:grpSp>
        <p:nvGrpSpPr>
          <p:cNvPr id="4" name="Gruppo 3"/>
          <p:cNvGrpSpPr/>
          <p:nvPr/>
        </p:nvGrpSpPr>
        <p:grpSpPr>
          <a:xfrm>
            <a:off x="4067944" y="3579862"/>
            <a:ext cx="3363573" cy="1074852"/>
            <a:chOff x="-4501008" y="4068612"/>
            <a:chExt cx="6660457" cy="1809407"/>
          </a:xfrm>
        </p:grpSpPr>
        <p:pic>
          <p:nvPicPr>
            <p:cNvPr id="5" name="Immagin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53" b="-1"/>
            <a:stretch/>
          </p:blipFill>
          <p:spPr>
            <a:xfrm>
              <a:off x="-4501008" y="4068612"/>
              <a:ext cx="6660457" cy="18094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114"/>
                <p:cNvSpPr txBox="1"/>
                <p:nvPr/>
              </p:nvSpPr>
              <p:spPr>
                <a:xfrm>
                  <a:off x="-3282625" y="4417182"/>
                  <a:ext cx="882435" cy="3108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𝒎𝒔</m:t>
                        </m:r>
                      </m:oMath>
                    </m:oMathPara>
                  </a14:m>
                  <a:endParaRPr lang="it-IT" sz="1200" b="1" dirty="0"/>
                </a:p>
              </p:txBody>
            </p:sp>
          </mc:Choice>
          <mc:Fallback xmlns="">
            <p:sp>
              <p:nvSpPr>
                <p:cNvPr id="7" name="CasellaDiTesto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82625" y="4417182"/>
                  <a:ext cx="882435" cy="310867"/>
                </a:xfrm>
                <a:prstGeom prst="rect">
                  <a:avLst/>
                </a:prstGeom>
                <a:blipFill>
                  <a:blip r:embed="rId3"/>
                  <a:stretch>
                    <a:fillRect l="-6849" r="-8219" b="-6452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1956"/>
            <a:ext cx="2233228" cy="2033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11" y="901090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69" y="2787774"/>
            <a:ext cx="1728192" cy="2304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491630"/>
            <a:ext cx="187220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Synchrotrons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3633749"/>
            <a:ext cx="1893053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Free electron lasers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7184" y="1246615"/>
            <a:ext cx="2259312" cy="1004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Bunches very close in time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Few photons/bunch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6168" y="3605626"/>
            <a:ext cx="2190328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Bunches more distant in time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Many photons/bunch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1951" y="4803998"/>
            <a:ext cx="2529565" cy="3116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solidFill>
                  <a:srgbClr val="000000"/>
                </a:solidFill>
                <a:latin typeface="Calibri"/>
              </a:rPr>
              <a:t>SwissFEL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bunch structure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6951" y="2759877"/>
            <a:ext cx="3055409" cy="3116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SLS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standart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bunch structure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22651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science: the X-ray sources </a:t>
            </a:r>
            <a:endParaRPr lang="de-CH" dirty="0"/>
          </a:p>
        </p:txBody>
      </p:sp>
      <p:grpSp>
        <p:nvGrpSpPr>
          <p:cNvPr id="4" name="Gruppo 3"/>
          <p:cNvGrpSpPr/>
          <p:nvPr/>
        </p:nvGrpSpPr>
        <p:grpSpPr>
          <a:xfrm>
            <a:off x="5396179" y="2919306"/>
            <a:ext cx="3363572" cy="2119590"/>
            <a:chOff x="-4501008" y="2309901"/>
            <a:chExt cx="6660457" cy="3568119"/>
          </a:xfrm>
        </p:grpSpPr>
        <p:pic>
          <p:nvPicPr>
            <p:cNvPr id="5" name="Immagin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1008" y="2441102"/>
              <a:ext cx="6660457" cy="34369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2"/>
                <p:cNvSpPr txBox="1"/>
                <p:nvPr/>
              </p:nvSpPr>
              <p:spPr>
                <a:xfrm>
                  <a:off x="-4195116" y="2309901"/>
                  <a:ext cx="2310401" cy="2859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𝟐𝟕𝟎𝟎</m:t>
                      </m:r>
                      <m:r>
                        <a:rPr lang="it-IT" sz="1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𝐏𝐮𝐥𝐬𝐞𝐬</m:t>
                      </m:r>
                    </m:oMath>
                  </a14:m>
                  <a:r>
                    <a:rPr lang="it-IT" sz="1200" b="1" dirty="0"/>
                    <a:t> (600µs)</a:t>
                  </a:r>
                </a:p>
              </p:txBody>
            </p:sp>
          </mc:Choice>
          <mc:Fallback xmlns="">
            <p:sp>
              <p:nvSpPr>
                <p:cNvPr id="3" name="CasellaDiTesto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195116" y="2309901"/>
                  <a:ext cx="2310401" cy="285954"/>
                </a:xfrm>
                <a:prstGeom prst="rect">
                  <a:avLst/>
                </a:prstGeom>
                <a:blipFill>
                  <a:blip r:embed="rId5"/>
                  <a:stretch>
                    <a:fillRect l="-2041" t="-26667" r="-6122" b="-5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114"/>
                <p:cNvSpPr txBox="1"/>
                <p:nvPr/>
              </p:nvSpPr>
              <p:spPr>
                <a:xfrm>
                  <a:off x="-3282625" y="4417182"/>
                  <a:ext cx="737838" cy="2859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𝟐𝟐𝟎𝐧𝐬</m:t>
                        </m:r>
                      </m:oMath>
                    </m:oMathPara>
                  </a14:m>
                  <a:endParaRPr lang="it-IT" sz="1200" b="1" dirty="0"/>
                </a:p>
              </p:txBody>
            </p:sp>
          </mc:Choice>
          <mc:Fallback xmlns="">
            <p:sp>
              <p:nvSpPr>
                <p:cNvPr id="115" name="CasellaDiTesto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82625" y="4417182"/>
                  <a:ext cx="737838" cy="285954"/>
                </a:xfrm>
                <a:prstGeom prst="rect">
                  <a:avLst/>
                </a:prstGeom>
                <a:blipFill>
                  <a:blip r:embed="rId6"/>
                  <a:stretch>
                    <a:fillRect l="-7692" r="-7692"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20" y="681956"/>
            <a:ext cx="2233228" cy="2033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11" y="901090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92" y="2805895"/>
            <a:ext cx="1728192" cy="2304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491630"/>
            <a:ext cx="187220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Synchrotrons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5" y="3651870"/>
            <a:ext cx="1893053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Free electron lasers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0305" y="1246615"/>
            <a:ext cx="914400" cy="10049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Bunches very close in time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Few photons/bunch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4696" y="306822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Bunches more distant in time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Many photons/bunch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8103" y="4803998"/>
            <a:ext cx="2529565" cy="3116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solidFill>
                  <a:srgbClr val="000000"/>
                </a:solidFill>
                <a:latin typeface="Calibri"/>
              </a:rPr>
              <a:t>EuXFEL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bunch structure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20074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860032" y="1293049"/>
            <a:ext cx="4139952" cy="3724096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200" dirty="0"/>
              <a:t>Big systems!</a:t>
            </a:r>
          </a:p>
          <a:p>
            <a:r>
              <a:rPr lang="en-US" sz="2200" dirty="0"/>
              <a:t>Easy to ship and install</a:t>
            </a:r>
          </a:p>
          <a:p>
            <a:r>
              <a:rPr lang="en-US" sz="2200" dirty="0"/>
              <a:t>Easy to calibrate</a:t>
            </a:r>
          </a:p>
          <a:p>
            <a:r>
              <a:rPr lang="en-US" sz="2200" dirty="0"/>
              <a:t>Easy to use, stable operation</a:t>
            </a:r>
          </a:p>
          <a:p>
            <a:r>
              <a:rPr lang="en-US" sz="2200" dirty="0"/>
              <a:t>Easy to maintain/support</a:t>
            </a:r>
          </a:p>
          <a:p>
            <a:endParaRPr lang="en-US" sz="2200" dirty="0"/>
          </a:p>
          <a:p>
            <a:r>
              <a:rPr lang="en-US" sz="2200" dirty="0"/>
              <a:t>Reasonable unit production costs (for research)</a:t>
            </a:r>
          </a:p>
          <a:p>
            <a:endParaRPr lang="en-US" sz="2200" dirty="0"/>
          </a:p>
          <a:p>
            <a:endParaRPr lang="de-CH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facility challenges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6" y="771550"/>
            <a:ext cx="4484543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656360"/>
            <a:ext cx="3024336" cy="3116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Layout of a JUNGFRAU 4M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58708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o 3"/>
          <p:cNvGrpSpPr/>
          <p:nvPr/>
        </p:nvGrpSpPr>
        <p:grpSpPr>
          <a:xfrm>
            <a:off x="60556" y="2448408"/>
            <a:ext cx="1841937" cy="836068"/>
            <a:chOff x="-4501008" y="4068612"/>
            <a:chExt cx="6660457" cy="1809407"/>
          </a:xfrm>
        </p:grpSpPr>
        <p:pic>
          <p:nvPicPr>
            <p:cNvPr id="47" name="Immagin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53" b="-1"/>
            <a:stretch/>
          </p:blipFill>
          <p:spPr>
            <a:xfrm>
              <a:off x="-4501008" y="4068612"/>
              <a:ext cx="6660457" cy="18094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sellaDiTesto 114"/>
                <p:cNvSpPr txBox="1"/>
                <p:nvPr/>
              </p:nvSpPr>
              <p:spPr>
                <a:xfrm>
                  <a:off x="-3282625" y="4417182"/>
                  <a:ext cx="882435" cy="3108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𝒎𝒔</m:t>
                        </m:r>
                      </m:oMath>
                    </m:oMathPara>
                  </a14:m>
                  <a:endParaRPr lang="it-IT" sz="1200" b="1" dirty="0"/>
                </a:p>
              </p:txBody>
            </p:sp>
          </mc:Choice>
          <mc:Fallback xmlns="">
            <p:sp>
              <p:nvSpPr>
                <p:cNvPr id="7" name="CasellaDiTesto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82625" y="4417182"/>
                  <a:ext cx="882435" cy="310867"/>
                </a:xfrm>
                <a:prstGeom prst="rect">
                  <a:avLst/>
                </a:prstGeom>
                <a:blipFill>
                  <a:blip r:embed="rId3"/>
                  <a:stretch>
                    <a:fillRect l="-6849" r="-8219" b="-6452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60</a:t>
            </a:fld>
            <a:endParaRPr lang="de-DE" dirty="0"/>
          </a:p>
        </p:txBody>
      </p:sp>
      <p:sp>
        <p:nvSpPr>
          <p:cNvPr id="5" name="5-Point Star 4"/>
          <p:cNvSpPr/>
          <p:nvPr/>
        </p:nvSpPr>
        <p:spPr bwMode="auto">
          <a:xfrm rot="20528096">
            <a:off x="1513975" y="1383784"/>
            <a:ext cx="659616" cy="93577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Parallelogram 5"/>
          <p:cNvSpPr/>
          <p:nvPr/>
        </p:nvSpPr>
        <p:spPr bwMode="auto">
          <a:xfrm>
            <a:off x="4453556" y="1401393"/>
            <a:ext cx="1216152" cy="914400"/>
          </a:xfrm>
          <a:prstGeom prst="parallelogram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615062" y="1491630"/>
            <a:ext cx="3083649" cy="360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767462" y="1707654"/>
            <a:ext cx="2931249" cy="132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ight Arrow 3"/>
          <p:cNvSpPr/>
          <p:nvPr/>
        </p:nvSpPr>
        <p:spPr bwMode="auto">
          <a:xfrm>
            <a:off x="636654" y="1801920"/>
            <a:ext cx="978408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999947" y="1960438"/>
            <a:ext cx="978408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 bwMode="auto">
          <a:xfrm flipV="1">
            <a:off x="1978355" y="1783854"/>
            <a:ext cx="3177798" cy="24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825955" y="1936254"/>
            <a:ext cx="3482598" cy="154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5-Point Star 19"/>
          <p:cNvSpPr/>
          <p:nvPr/>
        </p:nvSpPr>
        <p:spPr bwMode="auto">
          <a:xfrm rot="20528096">
            <a:off x="1535170" y="3045529"/>
            <a:ext cx="659616" cy="93577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Parallelogram 20"/>
          <p:cNvSpPr/>
          <p:nvPr/>
        </p:nvSpPr>
        <p:spPr bwMode="auto">
          <a:xfrm>
            <a:off x="4431874" y="3056214"/>
            <a:ext cx="1216152" cy="914400"/>
          </a:xfrm>
          <a:prstGeom prst="parallelogram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636257" y="3153375"/>
            <a:ext cx="3083649" cy="360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788657" y="3369399"/>
            <a:ext cx="2931249" cy="132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ight Arrow 23"/>
          <p:cNvSpPr/>
          <p:nvPr/>
        </p:nvSpPr>
        <p:spPr bwMode="auto">
          <a:xfrm>
            <a:off x="443086" y="3023393"/>
            <a:ext cx="1420843" cy="109300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999550" y="3445599"/>
            <a:ext cx="3177798" cy="24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847150" y="3597999"/>
            <a:ext cx="3482598" cy="154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1788657" y="3196504"/>
            <a:ext cx="3083649" cy="360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1941057" y="3412528"/>
            <a:ext cx="2931249" cy="132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151950" y="3488728"/>
            <a:ext cx="3177798" cy="24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1999550" y="3641128"/>
            <a:ext cx="3482598" cy="154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1941057" y="3147814"/>
            <a:ext cx="3083649" cy="360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2093457" y="3363838"/>
            <a:ext cx="2931249" cy="132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2304350" y="3440038"/>
            <a:ext cx="3177798" cy="24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2151950" y="3517419"/>
            <a:ext cx="3121092" cy="229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1882564" y="3284476"/>
            <a:ext cx="3083649" cy="297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2034964" y="3487398"/>
            <a:ext cx="2931249" cy="83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2130658" y="3382407"/>
            <a:ext cx="3177798" cy="24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2016329" y="3430259"/>
            <a:ext cx="3313419" cy="306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4531067" y="130516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09968" y="1176612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t=0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66451" y="2791309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t=0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91198" y="1925898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t=2ns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24128" y="3355940"/>
            <a:ext cx="2520280" cy="4680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Up to 10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ph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/pixel/bunch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99742" y="1654355"/>
            <a:ext cx="2520280" cy="4680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0 or 1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ph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/pixel/bunch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36257" y="429729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Sample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15106" y="42538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Detector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1847" y="42794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Incoming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photons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9" y="761340"/>
            <a:ext cx="1186696" cy="1080651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Photon science: how the input looks like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5251848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61</a:t>
            </a:fld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1619672" y="826741"/>
            <a:ext cx="62055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Energies from 4-5 </a:t>
            </a:r>
            <a:r>
              <a:rPr lang="it-CH" dirty="0" err="1"/>
              <a:t>keV</a:t>
            </a:r>
            <a:r>
              <a:rPr lang="it-CH" dirty="0"/>
              <a:t> to 20keV, </a:t>
            </a:r>
            <a:r>
              <a:rPr lang="it-CH" dirty="0" err="1"/>
              <a:t>typical</a:t>
            </a:r>
            <a:r>
              <a:rPr lang="it-CH" dirty="0"/>
              <a:t> energy </a:t>
            </a:r>
            <a:r>
              <a:rPr lang="it-CH" dirty="0" err="1"/>
              <a:t>at</a:t>
            </a:r>
            <a:r>
              <a:rPr lang="it-CH" dirty="0"/>
              <a:t> SLS=12keV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CH" dirty="0" err="1"/>
              <a:t>Photons</a:t>
            </a:r>
            <a:r>
              <a:rPr lang="it-CH" dirty="0"/>
              <a:t> </a:t>
            </a:r>
            <a:r>
              <a:rPr lang="it-CH" dirty="0" err="1"/>
              <a:t>either</a:t>
            </a:r>
            <a:r>
              <a:rPr lang="it-CH" dirty="0"/>
              <a:t> stop or do </a:t>
            </a:r>
            <a:r>
              <a:rPr lang="it-CH" dirty="0" err="1"/>
              <a:t>not</a:t>
            </a:r>
            <a:r>
              <a:rPr lang="it-CH" dirty="0"/>
              <a:t> stop, no LET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CH" dirty="0"/>
              <a:t>No </a:t>
            </a:r>
            <a:r>
              <a:rPr lang="it-CH" dirty="0" err="1"/>
              <a:t>material</a:t>
            </a:r>
            <a:r>
              <a:rPr lang="it-CH" dirty="0"/>
              <a:t> </a:t>
            </a:r>
            <a:r>
              <a:rPr lang="it-CH" dirty="0" err="1"/>
              <a:t>butget</a:t>
            </a:r>
            <a:r>
              <a:rPr lang="it-CH" dirty="0"/>
              <a:t> </a:t>
            </a:r>
            <a:r>
              <a:rPr lang="it-CH" dirty="0" err="1"/>
              <a:t>issues</a:t>
            </a:r>
            <a:endParaRPr lang="it-CH" dirty="0"/>
          </a:p>
          <a:p>
            <a:r>
              <a:rPr lang="it-CH" dirty="0"/>
              <a:t>=&gt;</a:t>
            </a:r>
            <a:r>
              <a:rPr lang="it-CH" dirty="0" err="1"/>
              <a:t>Thin</a:t>
            </a:r>
            <a:r>
              <a:rPr lang="it-CH" dirty="0"/>
              <a:t> </a:t>
            </a:r>
            <a:r>
              <a:rPr lang="it-CH" dirty="0" err="1"/>
              <a:t>sensors</a:t>
            </a:r>
            <a:r>
              <a:rPr lang="it-CH" dirty="0"/>
              <a:t> (in general) </a:t>
            </a:r>
            <a:r>
              <a:rPr lang="it-CH" dirty="0" err="1"/>
              <a:t>not</a:t>
            </a:r>
            <a:r>
              <a:rPr lang="it-CH" dirty="0"/>
              <a:t> </a:t>
            </a:r>
            <a:r>
              <a:rPr lang="it-CH" dirty="0" err="1"/>
              <a:t>beneficial</a:t>
            </a:r>
            <a:r>
              <a:rPr lang="it-CH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err="1"/>
              <a:t>Low</a:t>
            </a:r>
            <a:r>
              <a:rPr lang="it-CH" dirty="0"/>
              <a:t> </a:t>
            </a:r>
            <a:r>
              <a:rPr lang="it-CH" dirty="0" err="1"/>
              <a:t>noise</a:t>
            </a:r>
            <a:endParaRPr lang="it-CH" dirty="0"/>
          </a:p>
          <a:p>
            <a:r>
              <a:rPr lang="it-CH" dirty="0"/>
              <a:t>	…</a:t>
            </a:r>
            <a:r>
              <a:rPr lang="it-CH" dirty="0" err="1"/>
              <a:t>but</a:t>
            </a:r>
            <a:r>
              <a:rPr lang="it-CH" dirty="0"/>
              <a:t> </a:t>
            </a:r>
            <a:r>
              <a:rPr lang="it-CH" dirty="0" err="1"/>
              <a:t>most</a:t>
            </a:r>
            <a:r>
              <a:rPr lang="it-CH" dirty="0"/>
              <a:t> </a:t>
            </a:r>
            <a:r>
              <a:rPr lang="it-CH" dirty="0" err="1"/>
              <a:t>applications</a:t>
            </a:r>
            <a:r>
              <a:rPr lang="it-CH" dirty="0"/>
              <a:t> do </a:t>
            </a:r>
            <a:r>
              <a:rPr lang="it-CH" dirty="0" err="1"/>
              <a:t>not</a:t>
            </a:r>
            <a:r>
              <a:rPr lang="it-CH" dirty="0"/>
              <a:t> </a:t>
            </a:r>
            <a:r>
              <a:rPr lang="it-CH" dirty="0" err="1"/>
              <a:t>need</a:t>
            </a:r>
            <a:r>
              <a:rPr lang="it-CH" dirty="0"/>
              <a:t> </a:t>
            </a:r>
            <a:r>
              <a:rPr lang="it-CH" dirty="0" err="1"/>
              <a:t>few</a:t>
            </a:r>
            <a:r>
              <a:rPr lang="it-CH" dirty="0"/>
              <a:t> e- </a:t>
            </a:r>
            <a:r>
              <a:rPr lang="it-CH" dirty="0" err="1"/>
              <a:t>noise</a:t>
            </a:r>
            <a:endParaRPr lang="it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High </a:t>
            </a:r>
            <a:r>
              <a:rPr lang="it-CH" dirty="0" err="1"/>
              <a:t>spatial</a:t>
            </a:r>
            <a:r>
              <a:rPr lang="it-CH" dirty="0"/>
              <a:t> </a:t>
            </a:r>
            <a:r>
              <a:rPr lang="it-CH" dirty="0" err="1"/>
              <a:t>resolution</a:t>
            </a:r>
            <a:endParaRPr lang="it-CH" dirty="0"/>
          </a:p>
          <a:p>
            <a:r>
              <a:rPr lang="it-CH" dirty="0"/>
              <a:t>	…</a:t>
            </a:r>
            <a:r>
              <a:rPr lang="it-CH" dirty="0" err="1"/>
              <a:t>but</a:t>
            </a:r>
            <a:r>
              <a:rPr lang="it-CH" dirty="0"/>
              <a:t> </a:t>
            </a:r>
            <a:r>
              <a:rPr lang="it-CH" dirty="0" err="1"/>
              <a:t>most</a:t>
            </a:r>
            <a:r>
              <a:rPr lang="it-CH" dirty="0"/>
              <a:t> </a:t>
            </a:r>
            <a:r>
              <a:rPr lang="it-CH" dirty="0" err="1"/>
              <a:t>applications</a:t>
            </a:r>
            <a:r>
              <a:rPr lang="it-CH" dirty="0"/>
              <a:t> do </a:t>
            </a:r>
            <a:r>
              <a:rPr lang="it-CH" dirty="0" err="1"/>
              <a:t>not</a:t>
            </a:r>
            <a:r>
              <a:rPr lang="it-CH" dirty="0"/>
              <a:t> </a:t>
            </a:r>
            <a:r>
              <a:rPr lang="it-CH" dirty="0" err="1"/>
              <a:t>need</a:t>
            </a:r>
            <a:r>
              <a:rPr lang="it-CH" dirty="0"/>
              <a:t> micron </a:t>
            </a:r>
            <a:r>
              <a:rPr lang="it-CH" dirty="0" err="1"/>
              <a:t>resolution</a:t>
            </a:r>
            <a:endParaRPr lang="it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Fast</a:t>
            </a:r>
          </a:p>
          <a:p>
            <a:pPr lvl="1"/>
            <a:r>
              <a:rPr lang="it-CH" dirty="0"/>
              <a:t>	…</a:t>
            </a:r>
            <a:r>
              <a:rPr lang="it-CH" dirty="0" err="1"/>
              <a:t>but</a:t>
            </a:r>
            <a:r>
              <a:rPr lang="it-CH" dirty="0"/>
              <a:t> </a:t>
            </a:r>
            <a:r>
              <a:rPr lang="it-CH" dirty="0" err="1"/>
              <a:t>most</a:t>
            </a:r>
            <a:r>
              <a:rPr lang="it-CH" dirty="0"/>
              <a:t> </a:t>
            </a:r>
            <a:r>
              <a:rPr lang="it-CH" dirty="0" err="1"/>
              <a:t>applications</a:t>
            </a:r>
            <a:r>
              <a:rPr lang="it-CH" dirty="0"/>
              <a:t> do </a:t>
            </a:r>
            <a:r>
              <a:rPr lang="it-CH" dirty="0" err="1"/>
              <a:t>not</a:t>
            </a:r>
            <a:r>
              <a:rPr lang="it-CH" dirty="0"/>
              <a:t> </a:t>
            </a:r>
            <a:r>
              <a:rPr lang="it-CH" dirty="0" err="1"/>
              <a:t>need</a:t>
            </a:r>
            <a:r>
              <a:rPr lang="it-CH" dirty="0"/>
              <a:t> ns timing </a:t>
            </a:r>
            <a:r>
              <a:rPr lang="it-CH" dirty="0" err="1"/>
              <a:t>resolution</a:t>
            </a:r>
            <a:endParaRPr lang="it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err="1"/>
              <a:t>Rad</a:t>
            </a:r>
            <a:r>
              <a:rPr lang="it-CH" dirty="0"/>
              <a:t> </a:t>
            </a:r>
            <a:r>
              <a:rPr lang="it-CH" dirty="0" err="1"/>
              <a:t>tol</a:t>
            </a:r>
            <a:r>
              <a:rPr lang="it-CH" dirty="0"/>
              <a:t>.</a:t>
            </a:r>
          </a:p>
          <a:p>
            <a:pPr lvl="1"/>
            <a:r>
              <a:rPr lang="it-CH" dirty="0"/>
              <a:t>	…</a:t>
            </a:r>
            <a:r>
              <a:rPr lang="it-CH" dirty="0" err="1"/>
              <a:t>but</a:t>
            </a:r>
            <a:r>
              <a:rPr lang="it-CH" dirty="0"/>
              <a:t> no </a:t>
            </a:r>
            <a:r>
              <a:rPr lang="it-CH" dirty="0" err="1"/>
              <a:t>SEUs</a:t>
            </a:r>
            <a:r>
              <a:rPr lang="it-CH" dirty="0"/>
              <a:t>, TID ~</a:t>
            </a:r>
            <a:r>
              <a:rPr lang="it-CH" dirty="0" err="1"/>
              <a:t>Tens</a:t>
            </a:r>
            <a:r>
              <a:rPr lang="it-CH" dirty="0"/>
              <a:t> of </a:t>
            </a:r>
            <a:r>
              <a:rPr lang="it-CH" dirty="0" err="1"/>
              <a:t>Mrad</a:t>
            </a:r>
            <a:r>
              <a:rPr lang="it-CH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00392" y="826741"/>
            <a:ext cx="91440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st</a:t>
            </a:r>
            <a:r>
              <a:rPr lang="en-US" sz="1800" b="1" dirty="0">
                <a:solidFill>
                  <a:srgbClr val="000000"/>
                </a:solidFill>
                <a:latin typeface="Calibri"/>
              </a:rPr>
              <a:t> gen.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Photon science: how the input looks like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316889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Mode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11.12.2020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Marie Andrä - MYTHEN III Detector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62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Inter-strip communication between neighbors</a:t>
            </a:r>
          </a:p>
          <a:p>
            <a:r>
              <a:rPr lang="en-US" dirty="0"/>
              <a:t>Redistribute counts: left, central, right counter  </a:t>
            </a:r>
          </a:p>
          <a:p>
            <a:pPr marL="0" indent="0">
              <a:buNone/>
            </a:pPr>
            <a:r>
              <a:rPr lang="de-DE" dirty="0">
                <a:solidFill>
                  <a:srgbClr val="008000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/>
              <a:t>Virtually split strips </a:t>
            </a:r>
            <a:r>
              <a:rPr lang="de-DE" dirty="0">
                <a:solidFill>
                  <a:srgbClr val="008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8000"/>
                </a:solidFill>
                <a:sym typeface="Wingdings" panose="05000000000000000000" pitchFamily="2" charset="2"/>
              </a:rPr>
              <a:t>better resolution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035" y="729000"/>
            <a:ext cx="5132952" cy="2646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66838" y="673572"/>
            <a:ext cx="1366368" cy="2660191"/>
            <a:chOff x="298450" y="898096"/>
            <a:chExt cx="1821824" cy="3546921"/>
          </a:xfrm>
        </p:grpSpPr>
        <p:grpSp>
          <p:nvGrpSpPr>
            <p:cNvPr id="18" name="Group 17"/>
            <p:cNvGrpSpPr/>
            <p:nvPr/>
          </p:nvGrpSpPr>
          <p:grpSpPr>
            <a:xfrm>
              <a:off x="382963" y="898096"/>
              <a:ext cx="1701747" cy="3546921"/>
              <a:chOff x="382963" y="898096"/>
              <a:chExt cx="1701747" cy="3546921"/>
            </a:xfrm>
          </p:grpSpPr>
          <p:grpSp>
            <p:nvGrpSpPr>
              <p:cNvPr id="11" name="Group 10"/>
              <p:cNvGrpSpPr>
                <a:grpSpLocks noChangeAspect="1"/>
              </p:cNvGrpSpPr>
              <p:nvPr/>
            </p:nvGrpSpPr>
            <p:grpSpPr>
              <a:xfrm>
                <a:off x="454006" y="1478422"/>
                <a:ext cx="1520046" cy="2966595"/>
                <a:chOff x="464400" y="2854090"/>
                <a:chExt cx="540000" cy="72000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464400" y="2854090"/>
                  <a:ext cx="180000" cy="7200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644400" y="2854090"/>
                  <a:ext cx="180000" cy="7200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824400" y="2854090"/>
                  <a:ext cx="180000" cy="7200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382963" y="898096"/>
                <a:ext cx="170174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Sensor top view</a:t>
                </a:r>
              </a:p>
              <a:p>
                <a:pPr algn="ctr"/>
                <a:r>
                  <a:rPr lang="en-US" sz="1200" dirty="0"/>
                  <a:t>A       B       C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980029" y="1743561"/>
                <a:ext cx="468000" cy="46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20000">
                    <a:srgbClr val="FFFF00"/>
                  </a:gs>
                  <a:gs pos="56000">
                    <a:srgbClr val="FFFF00">
                      <a:alpha val="20000"/>
                    </a:srgbClr>
                  </a:gs>
                  <a:gs pos="97000">
                    <a:srgbClr val="FFFF00">
                      <a:alpha val="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170681" y="2790705"/>
                <a:ext cx="468000" cy="46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20000">
                    <a:srgbClr val="FFFF00"/>
                  </a:gs>
                  <a:gs pos="56000">
                    <a:srgbClr val="FFFF00">
                      <a:alpha val="20000"/>
                    </a:srgbClr>
                  </a:gs>
                  <a:gs pos="97000">
                    <a:srgbClr val="FFFF00">
                      <a:alpha val="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58739" y="3840777"/>
                <a:ext cx="468000" cy="46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20000">
                    <a:srgbClr val="FFFF00"/>
                  </a:gs>
                  <a:gs pos="56000">
                    <a:srgbClr val="FFFF00">
                      <a:alpha val="20000"/>
                    </a:srgbClr>
                  </a:gs>
                  <a:gs pos="97000">
                    <a:srgbClr val="FFFF00">
                      <a:alpha val="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 flipV="1">
              <a:off x="1968500" y="1478422"/>
              <a:ext cx="144000" cy="11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976274" y="4443889"/>
              <a:ext cx="144000" cy="11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98450" y="1478422"/>
              <a:ext cx="144000" cy="11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06224" y="4443889"/>
              <a:ext cx="144000" cy="11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9312031" y="4536431"/>
            <a:ext cx="6559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®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patented</a:t>
            </a:r>
          </a:p>
        </p:txBody>
      </p:sp>
    </p:spTree>
    <p:extLst>
      <p:ext uri="{BB962C8B-B14F-4D97-AF65-F5344CB8AC3E}">
        <p14:creationId xmlns:p14="http://schemas.microsoft.com/office/powerpoint/2010/main" val="26281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with a Strip 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11.12.2020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Marie Andrä - MYTHEN III Detector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36CF-AD94-4769-8E83-7229388B8A68}" type="slidenum">
              <a:rPr lang="en-US" smtClean="0"/>
              <a:t>63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r>
              <a:rPr lang="en-US" dirty="0"/>
              <a:t>Thin slit in front of detector</a:t>
            </a:r>
          </a:p>
          <a:p>
            <a:r>
              <a:rPr lang="en-US" dirty="0"/>
              <a:t>Scan sample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4" descr="https://upload.wikimedia.org/wikipedia/commons/thumb/5/50/Siemens_star.svg/1024px-Siemens_star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16" y="1037986"/>
            <a:ext cx="1846313" cy="18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067736" y="3020644"/>
            <a:ext cx="1878848" cy="4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99784" y="1925689"/>
            <a:ext cx="1846800" cy="27000"/>
          </a:xfrm>
          <a:prstGeom prst="rect">
            <a:avLst/>
          </a:prstGeom>
          <a:gradFill flip="none" rotWithShape="1">
            <a:gsLst>
              <a:gs pos="3000">
                <a:srgbClr val="FFFF00">
                  <a:alpha val="1000"/>
                </a:srgbClr>
              </a:gs>
              <a:gs pos="40000">
                <a:srgbClr val="FFFF00"/>
              </a:gs>
              <a:gs pos="60000">
                <a:srgbClr val="FFFF00"/>
              </a:gs>
              <a:gs pos="97000">
                <a:srgbClr val="FFFF00">
                  <a:alpha val="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TextBox 19"/>
          <p:cNvSpPr txBox="1"/>
          <p:nvPr/>
        </p:nvSpPr>
        <p:spPr>
          <a:xfrm>
            <a:off x="3450363" y="296707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strips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67737" y="944771"/>
            <a:ext cx="0" cy="20758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377697" y="1381982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1735" y="2840741"/>
            <a:ext cx="34496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318978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20648 L 0.00017 -0.178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Interpolation: PSI logo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64</a:t>
            </a:fld>
            <a:endParaRPr lang="de-DE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925241" y="3543858"/>
            <a:ext cx="5805000" cy="1134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350" dirty="0"/>
              <a:t>Direct beam of X-ray tube with W-anode</a:t>
            </a:r>
          </a:p>
          <a:p>
            <a:r>
              <a:rPr lang="en-US" sz="1350" dirty="0"/>
              <a:t>Threshold at 5 </a:t>
            </a:r>
            <a:r>
              <a:rPr lang="en-US" sz="1350" dirty="0" err="1"/>
              <a:t>keV</a:t>
            </a:r>
            <a:r>
              <a:rPr lang="en-US" sz="1350" dirty="0"/>
              <a:t>, 5 µm steps in vertical</a:t>
            </a:r>
          </a:p>
          <a:p>
            <a:r>
              <a:rPr lang="en-US" sz="1350" dirty="0"/>
              <a:t>2 µm Gold on 300 µm Silicon</a:t>
            </a:r>
          </a:p>
          <a:p>
            <a:r>
              <a:rPr lang="en-US" sz="1350" dirty="0"/>
              <a:t>Large logo: 1064 µm x 274 µm, small logo: 532 µm x 137 µm</a:t>
            </a:r>
          </a:p>
          <a:p>
            <a:pPr marL="0" indent="0">
              <a:buNone/>
            </a:pPr>
            <a:r>
              <a:rPr lang="de-DE" sz="135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  <a:r>
              <a:rPr lang="de-DE" sz="135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50" dirty="0">
                <a:solidFill>
                  <a:srgbClr val="000000"/>
                </a:solidFill>
                <a:sym typeface="Wingdings" panose="05000000000000000000" pitchFamily="2" charset="2"/>
              </a:rPr>
              <a:t>Interpolation mode shows many more details</a:t>
            </a:r>
            <a:endParaRPr lang="en-US" sz="1350" dirty="0">
              <a:solidFill>
                <a:srgbClr val="000000"/>
              </a:solidFill>
            </a:endParaRPr>
          </a:p>
          <a:p>
            <a:endParaRPr lang="en-US" sz="135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/>
          <a:stretch/>
        </p:blipFill>
        <p:spPr>
          <a:xfrm>
            <a:off x="4869000" y="951570"/>
            <a:ext cx="2854776" cy="247743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/>
          <a:stretch/>
        </p:blipFill>
        <p:spPr>
          <a:xfrm>
            <a:off x="1764000" y="897564"/>
            <a:ext cx="2854777" cy="2531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6119" y="83685"/>
            <a:ext cx="685800" cy="2700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>
                <a:solidFill>
                  <a:srgbClr val="0070C0"/>
                </a:solidFill>
                <a:latin typeface="+mn-lt"/>
                <a:cs typeface="Franklin Gothic Book"/>
              </a:rPr>
              <a:t>My 3.0.1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1278000" y="4995000"/>
            <a:ext cx="512676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de-DE" sz="675" dirty="0"/>
              <a:t>Marie Andrä</a:t>
            </a:r>
          </a:p>
        </p:txBody>
      </p:sp>
    </p:spTree>
    <p:extLst>
      <p:ext uri="{BB962C8B-B14F-4D97-AF65-F5344CB8AC3E}">
        <p14:creationId xmlns:p14="http://schemas.microsoft.com/office/powerpoint/2010/main" val="8677917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Interpolation: Siemens </a:t>
            </a:r>
            <a:r>
              <a:rPr lang="de-DE" dirty="0" err="1"/>
              <a:t>star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65</a:t>
            </a:fld>
            <a:endParaRPr lang="de-DE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925241" y="3597864"/>
            <a:ext cx="5805000" cy="1242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350" dirty="0"/>
              <a:t>Imaging of a Siemens star in normal mode and interpolation mode</a:t>
            </a:r>
          </a:p>
          <a:p>
            <a:r>
              <a:rPr lang="en-US" sz="1350" dirty="0"/>
              <a:t>12.6 </a:t>
            </a:r>
            <a:r>
              <a:rPr lang="en-US" sz="1350" dirty="0" err="1"/>
              <a:t>keV</a:t>
            </a:r>
            <a:r>
              <a:rPr lang="en-US" sz="1350" dirty="0"/>
              <a:t> beam, threshold at 6.3 </a:t>
            </a:r>
            <a:r>
              <a:rPr lang="en-US" sz="1350" dirty="0" err="1"/>
              <a:t>keV</a:t>
            </a:r>
            <a:r>
              <a:rPr lang="en-US" sz="1350" dirty="0"/>
              <a:t>, 25 µm steps in vertical</a:t>
            </a:r>
          </a:p>
          <a:p>
            <a:r>
              <a:rPr lang="en-US" sz="1350" dirty="0"/>
              <a:t>External pitch of star: 60 µm, 2 mm diameter</a:t>
            </a:r>
          </a:p>
          <a:p>
            <a:pPr marL="0" indent="0">
              <a:buNone/>
            </a:pPr>
            <a:r>
              <a:rPr lang="de-DE" sz="135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  <a:r>
              <a:rPr lang="de-DE" sz="135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50" dirty="0">
                <a:solidFill>
                  <a:srgbClr val="000000"/>
                </a:solidFill>
                <a:sym typeface="Wingdings" panose="05000000000000000000" pitchFamily="2" charset="2"/>
              </a:rPr>
              <a:t>Impossible to resolve spikes (in horizontal) in normal mode</a:t>
            </a:r>
          </a:p>
          <a:p>
            <a:pPr marL="0" indent="0">
              <a:buNone/>
            </a:pPr>
            <a:r>
              <a:rPr lang="de-DE" sz="135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  <a:r>
              <a:rPr lang="de-DE" sz="135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50" dirty="0">
                <a:solidFill>
                  <a:srgbClr val="000000"/>
                </a:solidFill>
                <a:sym typeface="Wingdings" panose="05000000000000000000" pitchFamily="2" charset="2"/>
              </a:rPr>
              <a:t>Distinguishable in interpolation mode !</a:t>
            </a: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028" name="Picture 4" descr="https://upload.wikimedia.org/wikipedia/commons/thumb/5/50/Siemens_star.svg/1024px-Siemens_sta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60" y="87474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88233" y="4881909"/>
            <a:ext cx="220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Von Leonhard </a:t>
            </a:r>
            <a:r>
              <a:rPr lang="en-US" sz="600" dirty="0" err="1"/>
              <a:t>Wimmer</a:t>
            </a:r>
            <a:r>
              <a:rPr lang="en-US" sz="600" dirty="0"/>
              <a:t> - </a:t>
            </a:r>
            <a:r>
              <a:rPr lang="en-US" sz="600" dirty="0" err="1"/>
              <a:t>Eigenes</a:t>
            </a:r>
            <a:r>
              <a:rPr lang="en-US" sz="600" dirty="0"/>
              <a:t> </a:t>
            </a:r>
            <a:r>
              <a:rPr lang="en-US" sz="600" dirty="0" err="1"/>
              <a:t>Werk</a:t>
            </a:r>
            <a:r>
              <a:rPr lang="en-US" sz="600" dirty="0"/>
              <a:t>, CC BY-SA 3.0, https://commons.wikimedia.org/w/index.php?curid=1142149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1278000" y="4995000"/>
            <a:ext cx="512676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de-DE" sz="675" dirty="0"/>
              <a:t>Marie Andrä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36604" y="901711"/>
            <a:ext cx="3564397" cy="2750159"/>
            <a:chOff x="5636733" y="3655988"/>
            <a:chExt cx="3859005" cy="29265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77" t="11652" r="-6091" b="1491"/>
            <a:stretch/>
          </p:blipFill>
          <p:spPr>
            <a:xfrm>
              <a:off x="5636733" y="3838798"/>
              <a:ext cx="3859005" cy="27437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55660" y="3655988"/>
              <a:ext cx="1768398" cy="3209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350" kern="1000" spc="23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cs typeface="Franklin Gothic Book"/>
                </a:rPr>
                <a:t>Interpolation</a:t>
              </a:r>
              <a:endParaRPr lang="de-CH" sz="1350" kern="1000" spc="23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669645" y="3931744"/>
              <a:ext cx="194355" cy="196150"/>
              <a:chOff x="4151351" y="3880922"/>
              <a:chExt cx="194355" cy="196150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>
                <a:off x="4151351" y="4077072"/>
                <a:ext cx="19435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diamond" w="med" len="med"/>
                <a:tailEnd type="diamond" w="med" len="med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4151351" y="3880922"/>
                <a:ext cx="194355" cy="181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825" kern="1000" spc="23" dirty="0">
                    <a:latin typeface="+mn-lt"/>
                    <a:cs typeface="Franklin Gothic Book"/>
                  </a:rPr>
                  <a:t>200 µm</a:t>
                </a:r>
                <a:endParaRPr lang="de-CH" sz="825" kern="1000" spc="23" dirty="0" err="1">
                  <a:latin typeface="+mn-lt"/>
                  <a:cs typeface="Franklin Gothic Book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709683" y="876002"/>
            <a:ext cx="3067790" cy="2700758"/>
            <a:chOff x="3464397" y="3655988"/>
            <a:chExt cx="3312368" cy="28947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" t="12592" r="-999" b="3064"/>
            <a:stretch/>
          </p:blipFill>
          <p:spPr>
            <a:xfrm>
              <a:off x="3464397" y="3886422"/>
              <a:ext cx="3312368" cy="266429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197574" y="3655988"/>
              <a:ext cx="1768398" cy="3209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350" kern="1000" spc="23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cs typeface="Franklin Gothic Book"/>
                </a:rPr>
                <a:t>No interpolation</a:t>
              </a:r>
              <a:endParaRPr lang="de-CH" sz="1350" kern="1000" spc="23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151351" y="3931744"/>
              <a:ext cx="194355" cy="196150"/>
              <a:chOff x="4151351" y="3880922"/>
              <a:chExt cx="194355" cy="196150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4151351" y="4077072"/>
                <a:ext cx="19435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diamond" w="med" len="med"/>
                <a:tailEnd type="diamond" w="med" len="me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4151351" y="3880922"/>
                <a:ext cx="194355" cy="181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825" kern="1000" spc="23" dirty="0">
                    <a:latin typeface="+mn-lt"/>
                    <a:cs typeface="Franklin Gothic Book"/>
                  </a:rPr>
                  <a:t>200 µm</a:t>
                </a:r>
                <a:endParaRPr lang="de-CH" sz="825" kern="1000" spc="23" dirty="0" err="1">
                  <a:latin typeface="+mn-lt"/>
                  <a:cs typeface="Franklin Gothic Book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205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science: how the input looks like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1956"/>
            <a:ext cx="2233228" cy="2033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11" y="901090"/>
            <a:ext cx="2286000" cy="1714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491630"/>
            <a:ext cx="187220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Synchrotrons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7184" y="1246615"/>
            <a:ext cx="2259312" cy="1004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Bunches very close in time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Few photons/bunch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6951" y="2759877"/>
            <a:ext cx="3055409" cy="3116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SLS standard bunch structure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5-Point Star 4">
            <a:extLst>
              <a:ext uri="{FF2B5EF4-FFF2-40B4-BE49-F238E27FC236}">
                <a16:creationId xmlns:a16="http://schemas.microsoft.com/office/drawing/2014/main" id="{637AE770-FFB7-8CF5-6CD8-7D0DD5980983}"/>
              </a:ext>
            </a:extLst>
          </p:cNvPr>
          <p:cNvSpPr/>
          <p:nvPr/>
        </p:nvSpPr>
        <p:spPr bwMode="auto">
          <a:xfrm rot="20528096">
            <a:off x="1513975" y="3282978"/>
            <a:ext cx="659616" cy="93577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Parallelogram 5">
            <a:extLst>
              <a:ext uri="{FF2B5EF4-FFF2-40B4-BE49-F238E27FC236}">
                <a16:creationId xmlns:a16="http://schemas.microsoft.com/office/drawing/2014/main" id="{AA53B540-9FFB-7CCC-0DEA-CF0DB1A50460}"/>
              </a:ext>
            </a:extLst>
          </p:cNvPr>
          <p:cNvSpPr/>
          <p:nvPr/>
        </p:nvSpPr>
        <p:spPr bwMode="auto">
          <a:xfrm>
            <a:off x="4453556" y="3300587"/>
            <a:ext cx="1216152" cy="914400"/>
          </a:xfrm>
          <a:prstGeom prst="parallelogram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Straight Arrow Connector 7">
            <a:extLst>
              <a:ext uri="{FF2B5EF4-FFF2-40B4-BE49-F238E27FC236}">
                <a16:creationId xmlns:a16="http://schemas.microsoft.com/office/drawing/2014/main" id="{63776597-0744-3E77-EDDC-C0722B7448AD}"/>
              </a:ext>
            </a:extLst>
          </p:cNvPr>
          <p:cNvCxnSpPr/>
          <p:nvPr/>
        </p:nvCxnSpPr>
        <p:spPr bwMode="auto">
          <a:xfrm flipV="1">
            <a:off x="1615062" y="3390824"/>
            <a:ext cx="3083649" cy="360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0">
            <a:extLst>
              <a:ext uri="{FF2B5EF4-FFF2-40B4-BE49-F238E27FC236}">
                <a16:creationId xmlns:a16="http://schemas.microsoft.com/office/drawing/2014/main" id="{6E7D37F7-07E8-54BB-FCC7-CEBB9414AFEA}"/>
              </a:ext>
            </a:extLst>
          </p:cNvPr>
          <p:cNvCxnSpPr/>
          <p:nvPr/>
        </p:nvCxnSpPr>
        <p:spPr bwMode="auto">
          <a:xfrm flipV="1">
            <a:off x="1767462" y="3606848"/>
            <a:ext cx="2931249" cy="132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ight Arrow 3">
            <a:extLst>
              <a:ext uri="{FF2B5EF4-FFF2-40B4-BE49-F238E27FC236}">
                <a16:creationId xmlns:a16="http://schemas.microsoft.com/office/drawing/2014/main" id="{67039091-1112-F9B5-0614-F73C07C0D3C6}"/>
              </a:ext>
            </a:extLst>
          </p:cNvPr>
          <p:cNvSpPr/>
          <p:nvPr/>
        </p:nvSpPr>
        <p:spPr bwMode="auto">
          <a:xfrm>
            <a:off x="636654" y="3701114"/>
            <a:ext cx="978408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id="{759D06AE-E09E-64A7-9235-02863B16FD10}"/>
              </a:ext>
            </a:extLst>
          </p:cNvPr>
          <p:cNvSpPr/>
          <p:nvPr/>
        </p:nvSpPr>
        <p:spPr bwMode="auto">
          <a:xfrm>
            <a:off x="999947" y="3859632"/>
            <a:ext cx="978408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Arrow Connector 12">
            <a:extLst>
              <a:ext uri="{FF2B5EF4-FFF2-40B4-BE49-F238E27FC236}">
                <a16:creationId xmlns:a16="http://schemas.microsoft.com/office/drawing/2014/main" id="{0FA3CB08-08DE-7C05-17AA-A32DE38A599A}"/>
              </a:ext>
            </a:extLst>
          </p:cNvPr>
          <p:cNvCxnSpPr>
            <a:stCxn id="21" idx="3"/>
          </p:cNvCxnSpPr>
          <p:nvPr/>
        </p:nvCxnSpPr>
        <p:spPr bwMode="auto">
          <a:xfrm flipV="1">
            <a:off x="1978355" y="3683048"/>
            <a:ext cx="3177798" cy="24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CA3295DB-FD6D-2152-4EFF-014F4319D285}"/>
              </a:ext>
            </a:extLst>
          </p:cNvPr>
          <p:cNvCxnSpPr/>
          <p:nvPr/>
        </p:nvCxnSpPr>
        <p:spPr bwMode="auto">
          <a:xfrm flipV="1">
            <a:off x="1825955" y="3835448"/>
            <a:ext cx="3482598" cy="154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49">
            <a:extLst>
              <a:ext uri="{FF2B5EF4-FFF2-40B4-BE49-F238E27FC236}">
                <a16:creationId xmlns:a16="http://schemas.microsoft.com/office/drawing/2014/main" id="{59DE71F1-A12E-5FA2-2485-3D1D5425DD37}"/>
              </a:ext>
            </a:extLst>
          </p:cNvPr>
          <p:cNvSpPr txBox="1"/>
          <p:nvPr/>
        </p:nvSpPr>
        <p:spPr>
          <a:xfrm>
            <a:off x="4531067" y="320436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Box 50">
            <a:extLst>
              <a:ext uri="{FF2B5EF4-FFF2-40B4-BE49-F238E27FC236}">
                <a16:creationId xmlns:a16="http://schemas.microsoft.com/office/drawing/2014/main" id="{00972C64-BF74-BDA5-304E-CE0E88F1A69A}"/>
              </a:ext>
            </a:extLst>
          </p:cNvPr>
          <p:cNvSpPr txBox="1"/>
          <p:nvPr/>
        </p:nvSpPr>
        <p:spPr>
          <a:xfrm>
            <a:off x="4309968" y="3075806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t=0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7188C5EE-06DD-DF00-C871-C4E7E1284F06}"/>
              </a:ext>
            </a:extLst>
          </p:cNvPr>
          <p:cNvSpPr txBox="1"/>
          <p:nvPr/>
        </p:nvSpPr>
        <p:spPr>
          <a:xfrm>
            <a:off x="5191198" y="3825092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t=2ns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55">
            <a:extLst>
              <a:ext uri="{FF2B5EF4-FFF2-40B4-BE49-F238E27FC236}">
                <a16:creationId xmlns:a16="http://schemas.microsoft.com/office/drawing/2014/main" id="{087A31F1-8D5E-7ED4-EB3D-3EBF869DFF21}"/>
              </a:ext>
            </a:extLst>
          </p:cNvPr>
          <p:cNvSpPr txBox="1"/>
          <p:nvPr/>
        </p:nvSpPr>
        <p:spPr>
          <a:xfrm>
            <a:off x="5599742" y="3553549"/>
            <a:ext cx="2520280" cy="4680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0 or 1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ph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/pixel/bunch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8" name="Straight Arrow Connector 7">
            <a:extLst>
              <a:ext uri="{FF2B5EF4-FFF2-40B4-BE49-F238E27FC236}">
                <a16:creationId xmlns:a16="http://schemas.microsoft.com/office/drawing/2014/main" id="{DCC78498-1BA3-F271-B00A-AB8123EFCBCD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386" y="4863232"/>
            <a:ext cx="3309881" cy="39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50">
            <a:extLst>
              <a:ext uri="{FF2B5EF4-FFF2-40B4-BE49-F238E27FC236}">
                <a16:creationId xmlns:a16="http://schemas.microsoft.com/office/drawing/2014/main" id="{AF1A98EB-E331-0D7F-329B-E45B7BD54C63}"/>
              </a:ext>
            </a:extLst>
          </p:cNvPr>
          <p:cNvSpPr txBox="1"/>
          <p:nvPr/>
        </p:nvSpPr>
        <p:spPr>
          <a:xfrm>
            <a:off x="1657033" y="4803998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t=0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extBox 50">
            <a:extLst>
              <a:ext uri="{FF2B5EF4-FFF2-40B4-BE49-F238E27FC236}">
                <a16:creationId xmlns:a16="http://schemas.microsoft.com/office/drawing/2014/main" id="{D746FD63-B225-E69E-52BE-00BD177A8591}"/>
              </a:ext>
            </a:extLst>
          </p:cNvPr>
          <p:cNvSpPr txBox="1"/>
          <p:nvPr/>
        </p:nvSpPr>
        <p:spPr>
          <a:xfrm>
            <a:off x="4453556" y="4803998"/>
            <a:ext cx="373499" cy="283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t=1us</a:t>
            </a:r>
            <a:endParaRPr lang="de-CH" sz="18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3" name="Straight Arrow Connector 22">
            <a:extLst>
              <a:ext uri="{FF2B5EF4-FFF2-40B4-BE49-F238E27FC236}">
                <a16:creationId xmlns:a16="http://schemas.microsoft.com/office/drawing/2014/main" id="{774581EC-51B3-B5AE-A5D9-6ECB03C6098D}"/>
              </a:ext>
            </a:extLst>
          </p:cNvPr>
          <p:cNvCxnSpPr/>
          <p:nvPr/>
        </p:nvCxnSpPr>
        <p:spPr bwMode="auto">
          <a:xfrm flipV="1">
            <a:off x="2271827" y="4502001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23">
            <a:extLst>
              <a:ext uri="{FF2B5EF4-FFF2-40B4-BE49-F238E27FC236}">
                <a16:creationId xmlns:a16="http://schemas.microsoft.com/office/drawing/2014/main" id="{8F65534F-3060-2C0C-D7A0-B496CCAF3432}"/>
              </a:ext>
            </a:extLst>
          </p:cNvPr>
          <p:cNvCxnSpPr/>
          <p:nvPr/>
        </p:nvCxnSpPr>
        <p:spPr bwMode="auto">
          <a:xfrm flipV="1">
            <a:off x="3340913" y="4502001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24">
            <a:extLst>
              <a:ext uri="{FF2B5EF4-FFF2-40B4-BE49-F238E27FC236}">
                <a16:creationId xmlns:a16="http://schemas.microsoft.com/office/drawing/2014/main" id="{7FFAEE58-B7BB-8119-DF00-DF410C436C1A}"/>
              </a:ext>
            </a:extLst>
          </p:cNvPr>
          <p:cNvCxnSpPr/>
          <p:nvPr/>
        </p:nvCxnSpPr>
        <p:spPr bwMode="auto">
          <a:xfrm flipV="1">
            <a:off x="4114775" y="4502001"/>
            <a:ext cx="2577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10996A7-1590-D8B2-4470-80FB21ED2471}"/>
              </a:ext>
            </a:extLst>
          </p:cNvPr>
          <p:cNvSpPr txBox="1"/>
          <p:nvPr/>
        </p:nvSpPr>
        <p:spPr>
          <a:xfrm>
            <a:off x="5431223" y="4549065"/>
            <a:ext cx="914400" cy="4056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it-CH" sz="1800" dirty="0">
                <a:solidFill>
                  <a:srgbClr val="000000"/>
                </a:solidFill>
                <a:latin typeface="Calibri"/>
              </a:rPr>
              <a:t>Pixel input</a:t>
            </a:r>
          </a:p>
        </p:txBody>
      </p:sp>
    </p:spTree>
    <p:extLst>
      <p:ext uri="{BB962C8B-B14F-4D97-AF65-F5344CB8AC3E}">
        <p14:creationId xmlns:p14="http://schemas.microsoft.com/office/powerpoint/2010/main" val="39577727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input looks like</a:t>
            </a:r>
            <a:endParaRPr lang="de-CH" dirty="0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4948014"/>
            <a:ext cx="575742" cy="147638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defRPr/>
            </a:pPr>
            <a:fld id="{EBC07571-3134-BB4B-B83F-1A9FE18D34F3}" type="slidenum">
              <a:rPr lang="de-DE" sz="800" smtClean="0">
                <a:latin typeface="+mn-lt"/>
              </a:rPr>
              <a:pPr algn="r">
                <a:defRPr/>
              </a:pPr>
              <a:t>8</a:t>
            </a:fld>
            <a:endParaRPr lang="de-DE" sz="8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43E96-BDBB-DF94-182F-13DD60B6564E}"/>
              </a:ext>
            </a:extLst>
          </p:cNvPr>
          <p:cNvSpPr/>
          <p:nvPr/>
        </p:nvSpPr>
        <p:spPr>
          <a:xfrm>
            <a:off x="971600" y="630436"/>
            <a:ext cx="6205545" cy="1077218"/>
          </a:xfrm>
          <a:prstGeom prst="rect">
            <a:avLst/>
          </a:prstGeom>
          <a:solidFill>
            <a:srgbClr val="CBCFD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Energies from 4-5 </a:t>
            </a:r>
            <a:r>
              <a:rPr lang="it-CH" dirty="0" err="1"/>
              <a:t>keV</a:t>
            </a:r>
            <a:r>
              <a:rPr lang="it-CH" dirty="0"/>
              <a:t> to 20keV, </a:t>
            </a:r>
            <a:r>
              <a:rPr lang="it-CH" dirty="0" err="1"/>
              <a:t>typical</a:t>
            </a:r>
            <a:r>
              <a:rPr lang="it-CH" dirty="0"/>
              <a:t> energy </a:t>
            </a:r>
            <a:r>
              <a:rPr lang="it-CH" dirty="0" err="1"/>
              <a:t>at</a:t>
            </a:r>
            <a:r>
              <a:rPr lang="it-CH" dirty="0"/>
              <a:t> SLS=12keV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CH" dirty="0" err="1"/>
              <a:t>Photons</a:t>
            </a:r>
            <a:r>
              <a:rPr lang="it-CH" dirty="0"/>
              <a:t> </a:t>
            </a:r>
            <a:r>
              <a:rPr lang="it-CH" dirty="0" err="1"/>
              <a:t>either</a:t>
            </a:r>
            <a:r>
              <a:rPr lang="it-CH" dirty="0"/>
              <a:t> stop or do </a:t>
            </a:r>
            <a:r>
              <a:rPr lang="it-CH" dirty="0" err="1"/>
              <a:t>not</a:t>
            </a:r>
            <a:r>
              <a:rPr lang="it-CH" dirty="0"/>
              <a:t> stop, no LET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CH" dirty="0"/>
              <a:t>No </a:t>
            </a:r>
            <a:r>
              <a:rPr lang="it-CH" dirty="0" err="1"/>
              <a:t>material</a:t>
            </a:r>
            <a:r>
              <a:rPr lang="it-CH" dirty="0"/>
              <a:t> </a:t>
            </a:r>
            <a:r>
              <a:rPr lang="it-CH" dirty="0" err="1"/>
              <a:t>butget</a:t>
            </a:r>
            <a:r>
              <a:rPr lang="it-CH" dirty="0"/>
              <a:t> </a:t>
            </a:r>
            <a:r>
              <a:rPr lang="it-CH" dirty="0" err="1"/>
              <a:t>issues</a:t>
            </a:r>
            <a:endParaRPr lang="it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D069C-5F03-08AB-F551-C00BD3424A81}"/>
              </a:ext>
            </a:extLst>
          </p:cNvPr>
          <p:cNvSpPr txBox="1"/>
          <p:nvPr/>
        </p:nvSpPr>
        <p:spPr>
          <a:xfrm>
            <a:off x="7296009" y="647246"/>
            <a:ext cx="914400" cy="286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st</a:t>
            </a:r>
            <a:r>
              <a:rPr lang="en-US" sz="1800" b="1" dirty="0">
                <a:solidFill>
                  <a:srgbClr val="000000"/>
                </a:solidFill>
                <a:latin typeface="Calibri"/>
              </a:rPr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3461989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detectors</a:t>
            </a:r>
            <a:endParaRPr lang="de-CH" dirty="0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4948014"/>
            <a:ext cx="575742" cy="147638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defRPr/>
            </a:pPr>
            <a:fld id="{EBC07571-3134-BB4B-B83F-1A9FE18D34F3}" type="slidenum">
              <a:rPr lang="de-DE" sz="800" smtClean="0">
                <a:latin typeface="+mn-lt"/>
              </a:rPr>
              <a:pPr algn="r">
                <a:defRPr/>
              </a:pPr>
              <a:t>9</a:t>
            </a:fld>
            <a:endParaRPr lang="de-DE" sz="800" dirty="0">
              <a:latin typeface="+mn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b="10556"/>
          <a:stretch/>
        </p:blipFill>
        <p:spPr>
          <a:xfrm>
            <a:off x="395536" y="1612038"/>
            <a:ext cx="3888432" cy="2913414"/>
          </a:xfrm>
          <a:prstGeom prst="rect">
            <a:avLst/>
          </a:prstGeom>
        </p:spPr>
      </p:pic>
      <p:sp>
        <p:nvSpPr>
          <p:cNvPr id="43" name="CustomShape 2"/>
          <p:cNvSpPr/>
          <p:nvPr/>
        </p:nvSpPr>
        <p:spPr>
          <a:xfrm>
            <a:off x="4336504" y="1768043"/>
            <a:ext cx="4544819" cy="332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Room temperature operation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Direct conversion, high SNR 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Fast highly parallelized readout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Full depletion: speed/radiation tolerance 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Thick detectors possible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Silicon sensors: </a:t>
            </a:r>
          </a:p>
          <a:p>
            <a:pPr marL="742939" lvl="1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match perfectly required energy window</a:t>
            </a:r>
          </a:p>
          <a:p>
            <a:pPr marL="742939" lvl="1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"/>
            </a:pPr>
            <a:r>
              <a:rPr lang="en-US" sz="1800" dirty="0">
                <a:solidFill>
                  <a:schemeClr val="accent6"/>
                </a:solidFill>
                <a:latin typeface="+mn-lt"/>
              </a:rPr>
              <a:t>Very high quality</a:t>
            </a:r>
          </a:p>
          <a:p>
            <a:pPr marL="285750" indent="-285750">
              <a:spcBef>
                <a:spcPts val="0"/>
              </a:spcBef>
              <a:buSzPct val="100000"/>
              <a:buFont typeface="Wingdings" panose="05000000000000000000" pitchFamily="2" charset="2"/>
              <a:buChar char="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Interconnection </a:t>
            </a:r>
          </a:p>
          <a:p>
            <a:pPr marL="742939" lvl="1" indent="-28575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Cost, yield</a:t>
            </a:r>
          </a:p>
          <a:p>
            <a:pPr marL="742939" lvl="1" indent="-28575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Minimum pitch-&gt;spatial resolution</a:t>
            </a:r>
          </a:p>
          <a:p>
            <a:pPr marL="742939" lvl="1" indent="-28575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+mn-lt"/>
              </a:rPr>
              <a:t>Input capacitance-&gt; noise</a:t>
            </a:r>
            <a:endParaRPr sz="1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8520" y="45159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SzPct val="100000"/>
            </a:pPr>
            <a:r>
              <a:rPr lang="en-US" dirty="0">
                <a:solidFill>
                  <a:srgbClr val="0070C0"/>
                </a:solidFill>
              </a:rPr>
              <a:t>Sensor and readout electronics can be optimized separately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43E96-BDBB-DF94-182F-13DD60B6564E}"/>
              </a:ext>
            </a:extLst>
          </p:cNvPr>
          <p:cNvSpPr/>
          <p:nvPr/>
        </p:nvSpPr>
        <p:spPr>
          <a:xfrm>
            <a:off x="971600" y="630436"/>
            <a:ext cx="6205545" cy="1077218"/>
          </a:xfrm>
          <a:prstGeom prst="rect">
            <a:avLst/>
          </a:prstGeom>
          <a:solidFill>
            <a:srgbClr val="CBCFD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Energies from 4-5 </a:t>
            </a:r>
            <a:r>
              <a:rPr lang="it-CH" dirty="0" err="1"/>
              <a:t>keV</a:t>
            </a:r>
            <a:r>
              <a:rPr lang="it-CH" dirty="0"/>
              <a:t> to 20keV, </a:t>
            </a:r>
            <a:r>
              <a:rPr lang="it-CH" dirty="0" err="1"/>
              <a:t>typical</a:t>
            </a:r>
            <a:r>
              <a:rPr lang="it-CH" dirty="0"/>
              <a:t> energy </a:t>
            </a:r>
            <a:r>
              <a:rPr lang="it-CH" dirty="0" err="1"/>
              <a:t>at</a:t>
            </a:r>
            <a:r>
              <a:rPr lang="it-CH" dirty="0"/>
              <a:t> SLS=12keV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CH" dirty="0" err="1"/>
              <a:t>Photons</a:t>
            </a:r>
            <a:r>
              <a:rPr lang="it-CH" dirty="0"/>
              <a:t> </a:t>
            </a:r>
            <a:r>
              <a:rPr lang="it-CH" dirty="0" err="1"/>
              <a:t>either</a:t>
            </a:r>
            <a:r>
              <a:rPr lang="it-CH" dirty="0"/>
              <a:t> stop or do </a:t>
            </a:r>
            <a:r>
              <a:rPr lang="it-CH" dirty="0" err="1"/>
              <a:t>not</a:t>
            </a:r>
            <a:r>
              <a:rPr lang="it-CH" dirty="0"/>
              <a:t> stop, no LET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CH" dirty="0"/>
              <a:t>No </a:t>
            </a:r>
            <a:r>
              <a:rPr lang="it-CH" dirty="0" err="1"/>
              <a:t>material</a:t>
            </a:r>
            <a:r>
              <a:rPr lang="it-CH" dirty="0"/>
              <a:t> </a:t>
            </a:r>
            <a:r>
              <a:rPr lang="it-CH" dirty="0" err="1"/>
              <a:t>butget</a:t>
            </a:r>
            <a:r>
              <a:rPr lang="it-CH" dirty="0"/>
              <a:t> </a:t>
            </a:r>
            <a:r>
              <a:rPr lang="it-CH" dirty="0" err="1"/>
              <a:t>issues</a:t>
            </a:r>
            <a:endParaRPr lang="it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D069C-5F03-08AB-F551-C00BD3424A81}"/>
              </a:ext>
            </a:extLst>
          </p:cNvPr>
          <p:cNvSpPr txBox="1"/>
          <p:nvPr/>
        </p:nvSpPr>
        <p:spPr>
          <a:xfrm>
            <a:off x="7296009" y="647246"/>
            <a:ext cx="914400" cy="286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st</a:t>
            </a:r>
            <a:r>
              <a:rPr lang="en-US" sz="1800" b="1" dirty="0">
                <a:solidFill>
                  <a:srgbClr val="000000"/>
                </a:solidFill>
                <a:latin typeface="Calibri"/>
              </a:rPr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3836190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5_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4.xml><?xml version="1.0" encoding="utf-8"?>
<a:theme xmlns:a="http://schemas.openxmlformats.org/drawingml/2006/main" name="2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5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790</TotalTime>
  <Words>4887</Words>
  <Application>Microsoft Office PowerPoint</Application>
  <PresentationFormat>Presentazione su schermo (16:9)</PresentationFormat>
  <Paragraphs>1073</Paragraphs>
  <Slides>65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65</vt:i4>
      </vt:variant>
    </vt:vector>
  </HeadingPairs>
  <TitlesOfParts>
    <vt:vector size="89" baseType="lpstr">
      <vt:lpstr>Arial</vt:lpstr>
      <vt:lpstr>Arial narrow</vt:lpstr>
      <vt:lpstr>Arial narrow</vt:lpstr>
      <vt:lpstr>Avenir Roman</vt:lpstr>
      <vt:lpstr>Calibri</vt:lpstr>
      <vt:lpstr>Cambria Math</vt:lpstr>
      <vt:lpstr>Cantarell</vt:lpstr>
      <vt:lpstr>Courier New</vt:lpstr>
      <vt:lpstr>Georgia</vt:lpstr>
      <vt:lpstr>Liberation Sans</vt:lpstr>
      <vt:lpstr>Lucida Grande</vt:lpstr>
      <vt:lpstr>Rockwell</vt:lpstr>
      <vt:lpstr>SFRM1000</vt:lpstr>
      <vt:lpstr>SFTI1000</vt:lpstr>
      <vt:lpstr>StarSymbol</vt:lpstr>
      <vt:lpstr>Symbol</vt:lpstr>
      <vt:lpstr>Times</vt:lpstr>
      <vt:lpstr>Times New Roman</vt:lpstr>
      <vt:lpstr>Trebuchet MS</vt:lpstr>
      <vt:lpstr>Wingdings</vt:lpstr>
      <vt:lpstr>PSI-Powerpoint-Master Calibri V2</vt:lpstr>
      <vt:lpstr>5_Office-Design</vt:lpstr>
      <vt:lpstr>1_PSI-Powerpoint-Master Calibri V2</vt:lpstr>
      <vt:lpstr>2_PSI-Powerpoint-Master Calibri V2</vt:lpstr>
      <vt:lpstr>Pixel detectors for x-ray imaging (at synchrotrons)</vt:lpstr>
      <vt:lpstr>X-ray imaging</vt:lpstr>
      <vt:lpstr>X-ray imaging in Photon Science (PS)</vt:lpstr>
      <vt:lpstr>X-ray imaging in Photon Science (PS)</vt:lpstr>
      <vt:lpstr>Charge integrating detectors (since 2008)</vt:lpstr>
      <vt:lpstr>Big facility challenges</vt:lpstr>
      <vt:lpstr>Photon science: how the input looks like</vt:lpstr>
      <vt:lpstr>How the input looks like</vt:lpstr>
      <vt:lpstr>Hybrid detectors</vt:lpstr>
      <vt:lpstr>Detector challenges </vt:lpstr>
      <vt:lpstr>Single photon counting (SPC) at synchrotrons</vt:lpstr>
      <vt:lpstr>SPC shortcomings: Pile-up</vt:lpstr>
      <vt:lpstr>Charge sharing and “corner effect”</vt:lpstr>
      <vt:lpstr>SPC at synchrotrons: design challenges</vt:lpstr>
      <vt:lpstr>First generation X-ray pixel detectors at PSI</vt:lpstr>
      <vt:lpstr>First generation X-ray pixel detectors at PSI</vt:lpstr>
      <vt:lpstr>From a chip to a big area detector (EIGER)</vt:lpstr>
      <vt:lpstr>From a chip to a big area detector</vt:lpstr>
      <vt:lpstr>Second generation X-ray pixel detectors at PSI</vt:lpstr>
      <vt:lpstr>RELEVANCE</vt:lpstr>
      <vt:lpstr>Diffraction limited sources,  SLS 2.0</vt:lpstr>
      <vt:lpstr>Mythen 3</vt:lpstr>
      <vt:lpstr>MYTHEN 3, the channel</vt:lpstr>
      <vt:lpstr>Improving rate capabilities: multithresholding</vt:lpstr>
      <vt:lpstr>Improving rate capabilities: multithresholding</vt:lpstr>
      <vt:lpstr>Mythen 3 (strips)</vt:lpstr>
      <vt:lpstr>Mythen 3 (strips)</vt:lpstr>
      <vt:lpstr>Interpolation: PSI logo</vt:lpstr>
      <vt:lpstr>The «energy challenge»</vt:lpstr>
      <vt:lpstr>Studies on high-Z materials</vt:lpstr>
      <vt:lpstr>Challenges of soft x-ray single photon detection</vt:lpstr>
      <vt:lpstr>Challenges of soft x-ray single photon detection</vt:lpstr>
      <vt:lpstr>Challenges of soft x-ray single photon detection</vt:lpstr>
      <vt:lpstr>LGADs + Eiger</vt:lpstr>
      <vt:lpstr>iLGAD with MöENCH</vt:lpstr>
      <vt:lpstr>Preview: Matterhorn </vt:lpstr>
      <vt:lpstr>Preview: Matterhorn 0.1 </vt:lpstr>
      <vt:lpstr>Preview: Matterhorn 0.1 </vt:lpstr>
      <vt:lpstr>Conclusions</vt:lpstr>
      <vt:lpstr>The Photon Science detector group</vt:lpstr>
      <vt:lpstr>Presentazione standard di PowerPoint</vt:lpstr>
      <vt:lpstr>Presentazione standard di PowerPoint</vt:lpstr>
      <vt:lpstr>Requirements for an ideal detector</vt:lpstr>
      <vt:lpstr>Charge integration with analog readout</vt:lpstr>
      <vt:lpstr>MÖNCH</vt:lpstr>
      <vt:lpstr>EIGER vs. MATTERHORN</vt:lpstr>
      <vt:lpstr>Soft X-ray applications at SwissFEL and SLS</vt:lpstr>
      <vt:lpstr>Quantum efficiency limit</vt:lpstr>
      <vt:lpstr>Comparing deadtime models</vt:lpstr>
      <vt:lpstr>Counting pile-up</vt:lpstr>
      <vt:lpstr>Rate Capability: Pile-up tracking with 3 counters</vt:lpstr>
      <vt:lpstr>Everything developed in-house</vt:lpstr>
      <vt:lpstr>History of the detector group</vt:lpstr>
      <vt:lpstr>Many other applications!</vt:lpstr>
      <vt:lpstr>Detector portfolio</vt:lpstr>
      <vt:lpstr>Presentazione standard di PowerPoint</vt:lpstr>
      <vt:lpstr>Paul Scherrer Institut</vt:lpstr>
      <vt:lpstr>Photon science: how the input looks like</vt:lpstr>
      <vt:lpstr>Photon science: the X-ray sources </vt:lpstr>
      <vt:lpstr>Photon science: how the input looks like</vt:lpstr>
      <vt:lpstr>Photon science: how the input looks like</vt:lpstr>
      <vt:lpstr>Interpolation Mode</vt:lpstr>
      <vt:lpstr>Imaging with a Strip Detector</vt:lpstr>
      <vt:lpstr>Interpolation: PSI logo</vt:lpstr>
      <vt:lpstr>Interpolation: Siemens star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roberto.dinapoli@psi.ch</dc:creator>
  <cp:lastModifiedBy>Roberto Dinapoli</cp:lastModifiedBy>
  <cp:revision>350</cp:revision>
  <cp:lastPrinted>2015-09-30T13:23:15Z</cp:lastPrinted>
  <dcterms:created xsi:type="dcterms:W3CDTF">2020-10-28T17:15:44Z</dcterms:created>
  <dcterms:modified xsi:type="dcterms:W3CDTF">2023-06-12T07:42:55Z</dcterms:modified>
</cp:coreProperties>
</file>