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09/05/23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genda.infn.it/e/ConvegnoOpenscienceCoPER20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8" y="28208"/>
            <a:ext cx="9144000" cy="1168504"/>
          </a:xfrm>
        </p:spPr>
        <p:txBody>
          <a:bodyPr>
            <a:noAutofit/>
          </a:bodyPr>
          <a:lstStyle/>
          <a:p>
            <a:r>
              <a:rPr lang="en-IT" sz="3600" dirty="0"/>
              <a:t>Open Science CoPER n.19</a:t>
            </a:r>
            <a:br>
              <a:rPr lang="en-IT" sz="3600" dirty="0"/>
            </a:br>
            <a:r>
              <a:rPr lang="en-GB" sz="1600" dirty="0"/>
              <a:t>https://agenda.infn.it/e/</a:t>
            </a:r>
            <a:r>
              <a:rPr lang="en-GB" sz="1600" dirty="0" err="1"/>
              <a:t>coper.openscience</a:t>
            </a:r>
            <a:r>
              <a:rPr lang="en-GB" sz="1100" dirty="0"/>
              <a:t>/19</a:t>
            </a:r>
            <a:br>
              <a:rPr lang="en-GB" sz="1100" dirty="0"/>
            </a:br>
            <a:r>
              <a:rPr lang="en-GB" sz="1200" b="1" dirty="0"/>
              <a:t>https://</a:t>
            </a:r>
            <a:r>
              <a:rPr lang="en-GB" sz="1200" b="1" dirty="0" err="1"/>
              <a:t>home.infn.it</a:t>
            </a:r>
            <a:r>
              <a:rPr lang="en-GB" sz="1200" b="1" dirty="0"/>
              <a:t>/</a:t>
            </a:r>
            <a:r>
              <a:rPr lang="en-GB" sz="1200" b="1" dirty="0" err="1"/>
              <a:t>conper</a:t>
            </a:r>
            <a:r>
              <a:rPr lang="en-GB" sz="1200" b="1" dirty="0"/>
              <a:t>/</a:t>
            </a:r>
            <a:r>
              <a:rPr lang="en-GB" sz="1200" b="1" dirty="0" err="1"/>
              <a:t>openscience.html</a:t>
            </a:r>
            <a:endParaRPr lang="en-IT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3444665" y="1223216"/>
            <a:ext cx="46078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S</a:t>
            </a:r>
            <a:r>
              <a:rPr lang="en-IT" sz="1200" dirty="0"/>
              <a:t>tefano, Anna Grazia, Mario</a:t>
            </a:r>
          </a:p>
          <a:p>
            <a:pPr algn="ctr"/>
            <a:r>
              <a:rPr lang="en-IT" sz="1200" dirty="0"/>
              <a:t>20230509</a:t>
            </a:r>
          </a:p>
          <a:p>
            <a:pPr algn="ctr"/>
            <a:r>
              <a:rPr lang="en-GB" sz="2000" dirty="0"/>
              <a:t>https://</a:t>
            </a:r>
            <a:r>
              <a:rPr lang="en-GB" sz="2000" dirty="0" err="1"/>
              <a:t>blue.meet.garr.it</a:t>
            </a:r>
            <a:r>
              <a:rPr lang="en-GB" sz="2000" dirty="0"/>
              <a:t>/b/ire-</a:t>
            </a:r>
            <a:r>
              <a:rPr lang="en-GB" sz="2000" dirty="0" err="1"/>
              <a:t>pvz</a:t>
            </a:r>
            <a:r>
              <a:rPr lang="en-GB" sz="2000" dirty="0"/>
              <a:t>-</a:t>
            </a:r>
            <a:r>
              <a:rPr lang="en-GB" sz="2000" dirty="0" err="1"/>
              <a:t>eiz-ndq</a:t>
            </a:r>
            <a:endParaRPr lang="en-IT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D66D74-FABC-2D22-9210-C039FB2E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15" y="150596"/>
            <a:ext cx="3048713" cy="16507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6E2855-B873-CCF7-01F8-5DC71874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287" y="-7382"/>
            <a:ext cx="3048713" cy="16507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3A1154-F6ED-6501-0C48-2FA2A9E99F82}"/>
              </a:ext>
            </a:extLst>
          </p:cNvPr>
          <p:cNvSpPr txBox="1"/>
          <p:nvPr/>
        </p:nvSpPr>
        <p:spPr>
          <a:xfrm>
            <a:off x="1097319" y="2213493"/>
            <a:ext cx="101434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800" dirty="0"/>
              <a:t>Preparazione incontro sul monitoraggio degli APC negli EPR con Moreno TIVAN, Segretario Generale di CODIGER (</a:t>
            </a:r>
            <a:r>
              <a:rPr lang="en-GB" sz="2800" b="0" i="0" u="none" strike="noStrike" dirty="0" err="1">
                <a:effectLst/>
              </a:rPr>
              <a:t>Conferenza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permanente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dei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Direttori</a:t>
            </a:r>
            <a:r>
              <a:rPr lang="en-GB" sz="2800" b="0" i="0" u="none" strike="noStrike" dirty="0">
                <a:effectLst/>
              </a:rPr>
              <a:t> Generali </a:t>
            </a:r>
            <a:r>
              <a:rPr lang="en-GB" sz="2800" b="0" i="0" u="none" strike="noStrike" dirty="0" err="1">
                <a:effectLst/>
              </a:rPr>
              <a:t>degli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Enti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Pubblici</a:t>
            </a:r>
            <a:r>
              <a:rPr lang="en-GB" sz="2800" b="0" i="0" u="none" strike="noStrike" dirty="0">
                <a:effectLst/>
              </a:rPr>
              <a:t> di </a:t>
            </a:r>
            <a:r>
              <a:rPr lang="en-GB" sz="2800" b="0" i="0" u="none" strike="noStrike" dirty="0" err="1">
                <a:effectLst/>
              </a:rPr>
              <a:t>Ricerca</a:t>
            </a:r>
            <a:r>
              <a:rPr lang="en-GB" sz="2800" b="0" i="0" u="none" strike="noStrike" dirty="0">
                <a:effectLst/>
              </a:rPr>
              <a:t> </a:t>
            </a:r>
            <a:r>
              <a:rPr lang="en-GB" sz="2800" b="0" i="0" u="none" strike="noStrike" dirty="0" err="1">
                <a:effectLst/>
              </a:rPr>
              <a:t>Italiani</a:t>
            </a:r>
            <a:r>
              <a:rPr lang="en-GB" sz="2800" b="0" i="0" u="none" strike="noStrike" dirty="0">
                <a:effectLst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err="1"/>
              <a:t>Martedi</a:t>
            </a:r>
            <a:r>
              <a:rPr lang="en-GB" sz="2800" dirty="0"/>
              <a:t> 16 </a:t>
            </a:r>
            <a:r>
              <a:rPr lang="en-GB" sz="2800" dirty="0" err="1"/>
              <a:t>maggio</a:t>
            </a:r>
            <a:r>
              <a:rPr lang="en-GB" sz="2800" dirty="0"/>
              <a:t> ore 11-12</a:t>
            </a:r>
            <a:r>
              <a:rPr lang="en-IT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800" dirty="0"/>
              <a:t>Nell’agenda di oggi inseriti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T" sz="2800" dirty="0"/>
              <a:t>I nostri documenti bozza e memo (DOI: </a:t>
            </a:r>
            <a:r>
              <a:rPr lang="en-IT" sz="1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10.15161/oar.it/76973)</a:t>
            </a:r>
            <a:endParaRPr lang="en-IT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L</a:t>
            </a:r>
            <a:r>
              <a:rPr lang="en-IT" sz="2800" dirty="0"/>
              <a:t>ettera e linee guida CODAU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sz="2800" b="1" dirty="0"/>
              <a:t>Obiettivi dell’ incontro del 16 maggio</a:t>
            </a:r>
          </a:p>
        </p:txBody>
      </p:sp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63ED5-7ED7-24EF-5DCF-5E19DBB9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IT" dirty="0"/>
              <a:t>La scienza aperta in Italia: il Piano Nazionale Scienza Aperta (ref…) – Assi di intervento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07C89-4AD2-3E29-1AF0-E27876D61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2651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IT" sz="3600" b="1" dirty="0"/>
              <a:t>Accesso alle pubblicazioni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3600" dirty="0"/>
              <a:t>Open Data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3600" dirty="0"/>
              <a:t>Valutazione della ricerca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3600" dirty="0"/>
              <a:t>Comunicazione, formazione e informazione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3600" dirty="0"/>
              <a:t>Open </a:t>
            </a:r>
            <a:r>
              <a:rPr lang="en-IT" sz="3600"/>
              <a:t>data sanitari </a:t>
            </a:r>
            <a:r>
              <a:rPr lang="en-IT" sz="3600" dirty="0"/>
              <a:t>(Covid-19, etc)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0409F-DC55-7CB2-D5D2-C292F685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5CE27-DBDA-0F0D-6EC6-0A3A58D9A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6B4E1F-5014-C458-9B99-8143B4522C2F}"/>
              </a:ext>
            </a:extLst>
          </p:cNvPr>
          <p:cNvSpPr txBox="1"/>
          <p:nvPr/>
        </p:nvSpPr>
        <p:spPr>
          <a:xfrm>
            <a:off x="838200" y="4952144"/>
            <a:ext cx="4322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Altri fattori importanti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T" dirty="0"/>
              <a:t>Legge italiana sul diritto d’autore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T" dirty="0"/>
              <a:t>Utilizzo di software non proprietario</a:t>
            </a:r>
          </a:p>
          <a:p>
            <a:endParaRPr lang="en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795D8B-BC2A-9B54-560D-058341CE3391}"/>
              </a:ext>
            </a:extLst>
          </p:cNvPr>
          <p:cNvSpPr txBox="1"/>
          <p:nvPr/>
        </p:nvSpPr>
        <p:spPr>
          <a:xfrm>
            <a:off x="838200" y="5942568"/>
            <a:ext cx="9312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T" b="1" dirty="0"/>
              <a:t>Per una discussione completa cfr.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Roboto Light" panose="020F0302020204030204" pitchFamily="34" charset="0"/>
                <a:hlinkClick r:id="rId2"/>
              </a:rPr>
              <a:t>https://agenda.infn.it/e/ConvegnoOpenscienceCoPER2022</a:t>
            </a:r>
            <a:endParaRPr lang="en-GB" b="1" i="0" u="none" strike="noStrike" dirty="0">
              <a:solidFill>
                <a:srgbClr val="555555"/>
              </a:solidFill>
              <a:effectLst/>
              <a:latin typeface="Roboto Light" panose="020F0302020204030204" pitchFamily="34" charset="0"/>
            </a:endParaRPr>
          </a:p>
          <a:p>
            <a:br>
              <a:rPr lang="en-GB" dirty="0"/>
            </a:br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3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96-ABD6-1287-FF98-362BCEC40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Accesso alle pubblicazioni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ED5A7-23C4-5340-3581-E842FC5D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L’ accesso alle pubblicazioni è ostacolato dall’ oligopolio dei grandi cinque editori</a:t>
            </a:r>
          </a:p>
          <a:p>
            <a:r>
              <a:rPr lang="en-IT" dirty="0"/>
              <a:t>Il modello ad abbonamento “paga per leggere” ha portato, sin dagli anni 90, a un aumento annuale dei costi ben oltre ogni indice inflattivo</a:t>
            </a:r>
          </a:p>
          <a:p>
            <a:r>
              <a:rPr lang="en-IT" dirty="0"/>
              <a:t>Il passaggio al modello “paga per pubblicare”  </a:t>
            </a:r>
            <a:r>
              <a:rPr lang="en-IT" strike="sngStrike" dirty="0"/>
              <a:t>in teoria </a:t>
            </a:r>
            <a:r>
              <a:rPr lang="en-IT" dirty="0"/>
              <a:t>dovrebbe in teoria portare a un mercato meno rigido </a:t>
            </a:r>
          </a:p>
          <a:p>
            <a:pPr lvl="1"/>
            <a:r>
              <a:rPr lang="en-GB" dirty="0"/>
              <a:t>R</a:t>
            </a:r>
            <a:r>
              <a:rPr lang="en-IT" dirty="0"/>
              <a:t>ef: A.Pozzolo …..</a:t>
            </a:r>
          </a:p>
          <a:p>
            <a:r>
              <a:rPr lang="en-IT" b="1" dirty="0"/>
              <a:t>Occorre implementare il monitoraggio delle spese di pubblicazione o Article Processing Charge (APC)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300EB-725C-E122-B7C1-C27335B1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20230509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B57558-442A-ED0E-B439-E2341EB0C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3039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4392</TotalTime>
  <Words>310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 Light</vt:lpstr>
      <vt:lpstr>Office Theme</vt:lpstr>
      <vt:lpstr>Open Science CoPER n.19 https://agenda.infn.it/e/coper.openscience/19 https://home.infn.it/conper/openscience.html</vt:lpstr>
      <vt:lpstr>La scienza aperta in Italia: il Piano Nazionale Scienza Aperta (ref…) – Assi di intervento</vt:lpstr>
      <vt:lpstr>Accesso alle pubblicazioni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94</cp:revision>
  <dcterms:created xsi:type="dcterms:W3CDTF">2022-07-12T07:40:53Z</dcterms:created>
  <dcterms:modified xsi:type="dcterms:W3CDTF">2023-05-09T10:43:55Z</dcterms:modified>
</cp:coreProperties>
</file>