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7757-0075-DE44-8936-6D87A5BF96E3}" type="datetimeFigureOut">
              <a:rPr lang="en-IT" smtClean="0"/>
              <a:t>09/05/23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F87-541E-FA4D-B6DA-7C3EB53F799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72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CAE0-BE90-C559-C4F0-E4910578F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FBE07-A4A9-BE02-7610-A59F8F72E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EB34-22E5-C0C2-3007-D71B3E9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4ECE-F8E0-8BEA-C531-68B807E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DEE-0F86-B7E5-C79A-E8F67B8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14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0458-3972-0585-5751-73F0D32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CE33-4589-084B-FDF2-096441D9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8F6-B08A-3073-AB91-B4DC9A7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BAD9-1A5A-6BB5-A29A-D8269EF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6670-E034-0668-C18E-79E436AD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58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3965-611A-9059-0A66-95E70AD9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86E3C-AFC5-5500-BCBF-BCED341E2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E160-BB6B-AF26-217C-4BF7C7CD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E90-BF2B-7200-9AEE-3C41F3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9FC5-BF74-55B1-3688-9FAB6A0B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420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4DC-A0C4-160D-D24C-7E953649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BFF4-87E4-4422-6D60-65037D4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E696-DB54-A6A5-2FF2-E844BA9D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B61-0BBC-DD8E-35AF-5C3A036D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7B0A-5468-FE64-F820-E058071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36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F968-0C8E-2BA0-3468-650E09B4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1BD35-1D55-7D1B-1C09-F622A705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B42-F4C5-A7FB-9CBD-4E30558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2F4-D93E-4FE5-4338-BDF3C044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05C4-76C8-D1FA-9193-1360D38E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89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48-E16E-A5E3-D7BC-57699DD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ABAD-BCFE-EC9D-6264-EEBB6800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8FD1-3616-EC5B-3521-BE1088C5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F9078-88FA-6824-EFF4-5047901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1239-E2B2-F10E-AEEC-AC5F2ED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F4560-F038-D14E-B91D-6C96687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274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0D39-0305-5C77-A026-10C3742C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BA87E-CD1F-4522-C81E-F0D01551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E7AFA-1095-2F5A-1DA3-C04AF135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23D7-784F-BC54-942F-E4C96F1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09825-32A2-A9CC-8B6C-B89F19A7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3B19E-DAFE-79F4-251A-1C5BD7F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79A54-AB88-9E7D-F7AA-0DA34B33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76FB7-DEFB-8D5D-875F-9F2DFD6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3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99D-41DD-923B-2ADD-61654981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EB3D-656B-19DD-AEEA-81C9708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AB2AA-F4F7-D3F9-3905-01D16DAF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714A-E719-A380-9752-00767F3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600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E0A66-9167-FF84-1444-580B20E2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AF01-2837-FA32-C92F-F99FEC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2A108-9730-6CFC-B4BC-215555E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645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082-6670-8088-72A9-41397D51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2BEC-C320-3E35-8640-4D23639B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AF6E-028A-1060-ECF9-A2067F07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854-C5D3-F4E5-BA0E-A686A8DC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B3545-9E9A-23A0-B620-1A5C3501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71AA-8E42-3526-5C40-4CBDF50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73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B778-5FC0-D013-CB62-2DE3B0C9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1E41E-9F12-B405-AD2D-4BA48873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567B4-AF0A-6EEF-2ADB-817047B56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AF33-C738-2840-575B-EEAA19B3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A0F2-859B-78EE-82F2-CBA813DE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6E56-DCCB-609B-CEAB-5C374E81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68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6A619-B1C1-9A60-8320-CD4B3FE5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D00DE-7445-D42B-DF09-2E202A63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F35E-E405-72AC-F451-BA504603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5441-B998-AF23-1465-6FFD647D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A103-A1A8-889D-7CC7-A06A47AC4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994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da.infn.it/e/ConvegnoOpenscienceCoPER20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8" y="28208"/>
            <a:ext cx="9144000" cy="1168504"/>
          </a:xfrm>
        </p:spPr>
        <p:txBody>
          <a:bodyPr>
            <a:noAutofit/>
          </a:bodyPr>
          <a:lstStyle/>
          <a:p>
            <a:r>
              <a:rPr lang="en-IT" sz="3600" dirty="0"/>
              <a:t>Open Science CoPER n.19</a:t>
            </a:r>
            <a:br>
              <a:rPr lang="en-IT" sz="3600" dirty="0"/>
            </a:br>
            <a:r>
              <a:rPr lang="en-GB" sz="1600" dirty="0"/>
              <a:t>https://agenda.infn.it/e/</a:t>
            </a:r>
            <a:r>
              <a:rPr lang="en-GB" sz="1600" dirty="0" err="1"/>
              <a:t>coper.openscience</a:t>
            </a:r>
            <a:r>
              <a:rPr lang="en-GB" sz="1100" dirty="0"/>
              <a:t>/19</a:t>
            </a:r>
            <a:br>
              <a:rPr lang="en-GB" sz="1100" dirty="0"/>
            </a:br>
            <a:r>
              <a:rPr lang="en-GB" sz="1200" b="1" dirty="0"/>
              <a:t>https://</a:t>
            </a:r>
            <a:r>
              <a:rPr lang="en-GB" sz="1200" b="1" dirty="0" err="1"/>
              <a:t>home.infn.it</a:t>
            </a:r>
            <a:r>
              <a:rPr lang="en-GB" sz="1200" b="1" dirty="0"/>
              <a:t>/</a:t>
            </a:r>
            <a:r>
              <a:rPr lang="en-GB" sz="1200" b="1" dirty="0" err="1"/>
              <a:t>conper</a:t>
            </a:r>
            <a:r>
              <a:rPr lang="en-GB" sz="1200" b="1" dirty="0"/>
              <a:t>/</a:t>
            </a:r>
            <a:r>
              <a:rPr lang="en-GB" sz="1200" b="1" dirty="0" err="1"/>
              <a:t>openscience.html</a:t>
            </a:r>
            <a:endParaRPr lang="en-IT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3444665" y="1223216"/>
            <a:ext cx="46078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</a:t>
            </a:r>
            <a:r>
              <a:rPr lang="en-IT" sz="1200" dirty="0"/>
              <a:t>tefano, Anna Grazia, Mario</a:t>
            </a:r>
          </a:p>
          <a:p>
            <a:pPr algn="ctr"/>
            <a:r>
              <a:rPr lang="en-IT" sz="1200" dirty="0"/>
              <a:t>20230509</a:t>
            </a:r>
          </a:p>
          <a:p>
            <a:pPr algn="ctr"/>
            <a:r>
              <a:rPr lang="en-GB" sz="2000" dirty="0"/>
              <a:t>https://</a:t>
            </a:r>
            <a:r>
              <a:rPr lang="en-GB" sz="2000" dirty="0" err="1"/>
              <a:t>blue.meet.garr.it</a:t>
            </a:r>
            <a:r>
              <a:rPr lang="en-GB" sz="2000" dirty="0"/>
              <a:t>/b/ire-</a:t>
            </a:r>
            <a:r>
              <a:rPr lang="en-GB" sz="2000" dirty="0" err="1"/>
              <a:t>pvz</a:t>
            </a:r>
            <a:r>
              <a:rPr lang="en-GB" sz="2000" dirty="0"/>
              <a:t>-</a:t>
            </a:r>
            <a:r>
              <a:rPr lang="en-GB" sz="2000" dirty="0" err="1"/>
              <a:t>eiz-ndq</a:t>
            </a:r>
            <a:endParaRPr lang="en-IT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8EC02D3-9975-1E35-881F-F2205B3D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F078E7-4C2D-64AB-2BA3-CB29338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1</a:t>
            </a:fld>
            <a:endParaRPr lang="en-I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D66D74-FABC-2D22-9210-C039FB2E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15" y="150596"/>
            <a:ext cx="3048713" cy="16507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6E2855-B873-CCF7-01F8-5DC718748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287" y="-7382"/>
            <a:ext cx="3048713" cy="16507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3A1154-F6ED-6501-0C48-2FA2A9E99F82}"/>
              </a:ext>
            </a:extLst>
          </p:cNvPr>
          <p:cNvSpPr txBox="1"/>
          <p:nvPr/>
        </p:nvSpPr>
        <p:spPr>
          <a:xfrm>
            <a:off x="1097319" y="2213493"/>
            <a:ext cx="101434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800" dirty="0"/>
              <a:t>Preparazione incontro sul monitoraggio degli APC negli EPR con Moreno TIVAN, Segretario Generale di CODIGER (</a:t>
            </a:r>
            <a:r>
              <a:rPr lang="en-GB" sz="2800" b="0" i="0" u="none" strike="noStrike" dirty="0" err="1">
                <a:effectLst/>
              </a:rPr>
              <a:t>Conferenza</a:t>
            </a:r>
            <a:r>
              <a:rPr lang="en-GB" sz="2800" b="0" i="0" u="none" strike="noStrike" dirty="0">
                <a:effectLst/>
              </a:rPr>
              <a:t> </a:t>
            </a:r>
            <a:r>
              <a:rPr lang="en-GB" sz="2800" b="0" i="0" u="none" strike="noStrike" dirty="0" err="1">
                <a:effectLst/>
              </a:rPr>
              <a:t>permanente</a:t>
            </a:r>
            <a:r>
              <a:rPr lang="en-GB" sz="2800" b="0" i="0" u="none" strike="noStrike" dirty="0">
                <a:effectLst/>
              </a:rPr>
              <a:t> </a:t>
            </a:r>
            <a:r>
              <a:rPr lang="en-GB" sz="2800" b="0" i="0" u="none" strike="noStrike" dirty="0" err="1">
                <a:effectLst/>
              </a:rPr>
              <a:t>dei</a:t>
            </a:r>
            <a:r>
              <a:rPr lang="en-GB" sz="2800" b="0" i="0" u="none" strike="noStrike" dirty="0">
                <a:effectLst/>
              </a:rPr>
              <a:t> </a:t>
            </a:r>
            <a:r>
              <a:rPr lang="en-GB" sz="2800" b="0" i="0" u="none" strike="noStrike" dirty="0" err="1">
                <a:effectLst/>
              </a:rPr>
              <a:t>Direttori</a:t>
            </a:r>
            <a:r>
              <a:rPr lang="en-GB" sz="2800" b="0" i="0" u="none" strike="noStrike" dirty="0">
                <a:effectLst/>
              </a:rPr>
              <a:t> Generali </a:t>
            </a:r>
            <a:r>
              <a:rPr lang="en-GB" sz="2800" b="0" i="0" u="none" strike="noStrike" dirty="0" err="1">
                <a:effectLst/>
              </a:rPr>
              <a:t>degli</a:t>
            </a:r>
            <a:r>
              <a:rPr lang="en-GB" sz="2800" b="0" i="0" u="none" strike="noStrike" dirty="0">
                <a:effectLst/>
              </a:rPr>
              <a:t> </a:t>
            </a:r>
            <a:r>
              <a:rPr lang="en-GB" sz="2800" b="0" i="0" u="none" strike="noStrike" dirty="0" err="1">
                <a:effectLst/>
              </a:rPr>
              <a:t>Enti</a:t>
            </a:r>
            <a:r>
              <a:rPr lang="en-GB" sz="2800" b="0" i="0" u="none" strike="noStrike" dirty="0">
                <a:effectLst/>
              </a:rPr>
              <a:t> </a:t>
            </a:r>
            <a:r>
              <a:rPr lang="en-GB" sz="2800" b="0" i="0" u="none" strike="noStrike" dirty="0" err="1">
                <a:effectLst/>
              </a:rPr>
              <a:t>Pubblici</a:t>
            </a:r>
            <a:r>
              <a:rPr lang="en-GB" sz="2800" b="0" i="0" u="none" strike="noStrike" dirty="0">
                <a:effectLst/>
              </a:rPr>
              <a:t> di </a:t>
            </a:r>
            <a:r>
              <a:rPr lang="en-GB" sz="2800" b="0" i="0" u="none" strike="noStrike" dirty="0" err="1">
                <a:effectLst/>
              </a:rPr>
              <a:t>Ricerca</a:t>
            </a:r>
            <a:r>
              <a:rPr lang="en-GB" sz="2800" b="0" i="0" u="none" strike="noStrike" dirty="0">
                <a:effectLst/>
              </a:rPr>
              <a:t> </a:t>
            </a:r>
            <a:r>
              <a:rPr lang="en-GB" sz="2800" b="0" i="0" u="none" strike="noStrike" dirty="0" err="1">
                <a:effectLst/>
              </a:rPr>
              <a:t>Italiani</a:t>
            </a:r>
            <a:r>
              <a:rPr lang="en-GB" sz="2800" b="0" i="0" u="none" strike="noStrike" dirty="0">
                <a:effectLst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 err="1"/>
              <a:t>Martedi</a:t>
            </a:r>
            <a:r>
              <a:rPr lang="en-GB" sz="2800" dirty="0"/>
              <a:t> 16 </a:t>
            </a:r>
            <a:r>
              <a:rPr lang="en-GB" sz="2800" dirty="0" err="1"/>
              <a:t>maggio</a:t>
            </a:r>
            <a:r>
              <a:rPr lang="en-GB" sz="2800" dirty="0"/>
              <a:t> ore 11-12</a:t>
            </a:r>
            <a:r>
              <a:rPr lang="en-IT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800" dirty="0"/>
              <a:t>Nell’agenda di oggi inseriti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T" sz="2800" dirty="0"/>
              <a:t>I nostri documenti bozza e memo (DOI: </a:t>
            </a:r>
            <a:r>
              <a:rPr lang="en-IT" sz="1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10.15161/oar.it/76973)</a:t>
            </a:r>
            <a:endParaRPr lang="en-IT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L</a:t>
            </a:r>
            <a:r>
              <a:rPr lang="en-IT" sz="2800" dirty="0"/>
              <a:t>ettera e linee guida CODAU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800" b="1" dirty="0"/>
              <a:t>Obiettivi dell’ incontro del 16 maggio</a:t>
            </a:r>
          </a:p>
        </p:txBody>
      </p:sp>
    </p:spTree>
    <p:extLst>
      <p:ext uri="{BB962C8B-B14F-4D97-AF65-F5344CB8AC3E}">
        <p14:creationId xmlns:p14="http://schemas.microsoft.com/office/powerpoint/2010/main" val="21478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3ED5-7ED7-24EF-5DCF-5E19DBB9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IT" dirty="0"/>
              <a:t>La scienza aperta in Italia: il Piano Nazionale Scienza Aperta (ref…) – Assi di intervento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07C89-4AD2-3E29-1AF0-E27876D6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2651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T" sz="3600" b="1" dirty="0"/>
              <a:t>Accesso alle pubblicazioni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3600" dirty="0"/>
              <a:t>Open Data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3600" dirty="0"/>
              <a:t>Valutazione della ricerca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3600" dirty="0"/>
              <a:t>Comunicazione, formazione e informazione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3600" dirty="0"/>
              <a:t>Open </a:t>
            </a:r>
            <a:r>
              <a:rPr lang="en-IT" sz="3600"/>
              <a:t>data sanitari </a:t>
            </a:r>
            <a:r>
              <a:rPr lang="en-IT" sz="3600" dirty="0"/>
              <a:t>(Covid-19, etc)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0409F-DC55-7CB2-D5D2-C292F685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5CE27-DBDA-0F0D-6EC6-0A3A58D9A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2</a:t>
            </a:fld>
            <a:endParaRPr lang="en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B4E1F-5014-C458-9B99-8143B4522C2F}"/>
              </a:ext>
            </a:extLst>
          </p:cNvPr>
          <p:cNvSpPr txBox="1"/>
          <p:nvPr/>
        </p:nvSpPr>
        <p:spPr>
          <a:xfrm>
            <a:off x="838200" y="4952144"/>
            <a:ext cx="4322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Altri fattori importanti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T" dirty="0"/>
              <a:t>Legge italiana sul diritto d’autore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T" dirty="0"/>
              <a:t>Utilizzo di software non proprietario</a:t>
            </a:r>
          </a:p>
          <a:p>
            <a:endParaRPr lang="en-I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95D8B-BC2A-9B54-560D-058341CE3391}"/>
              </a:ext>
            </a:extLst>
          </p:cNvPr>
          <p:cNvSpPr txBox="1"/>
          <p:nvPr/>
        </p:nvSpPr>
        <p:spPr>
          <a:xfrm>
            <a:off x="838200" y="5942568"/>
            <a:ext cx="9312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T" b="1" dirty="0"/>
              <a:t>Per una discussione completa cfr.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Roboto Light" panose="020F0302020204030204" pitchFamily="34" charset="0"/>
                <a:hlinkClick r:id="rId2"/>
              </a:rPr>
              <a:t>https://agenda.infn.it/e/ConvegnoOpenscienceCoPER2022</a:t>
            </a:r>
            <a:endParaRPr lang="en-GB" b="1" i="0" u="none" strike="noStrike" dirty="0">
              <a:solidFill>
                <a:srgbClr val="555555"/>
              </a:solidFill>
              <a:effectLst/>
              <a:latin typeface="Roboto Light" panose="020F0302020204030204" pitchFamily="34" charset="0"/>
            </a:endParaRPr>
          </a:p>
          <a:p>
            <a:br>
              <a:rPr lang="en-GB" dirty="0"/>
            </a:br>
            <a:r>
              <a:rPr lang="en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3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96-ABD6-1287-FF98-362BCEC4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Accesso alle pubblicazioni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D5A7-23C4-5340-3581-E842FC5D2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L’ accesso alle pubblicazioni è ostacolato dall’ oligopolio dei grandi cinque editori</a:t>
            </a:r>
          </a:p>
          <a:p>
            <a:r>
              <a:rPr lang="en-IT" dirty="0"/>
              <a:t>Il modello ad abbonamento “paga per leggere” ha portato, sin dagli anni 90, a un aumento annuale dei costi ben oltre ogni indice inflattivo</a:t>
            </a:r>
          </a:p>
          <a:p>
            <a:r>
              <a:rPr lang="en-IT" dirty="0"/>
              <a:t>Il passaggio al modello “paga per pubblicare”  </a:t>
            </a:r>
            <a:r>
              <a:rPr lang="en-IT" strike="sngStrike" dirty="0"/>
              <a:t>in teoria </a:t>
            </a:r>
            <a:r>
              <a:rPr lang="en-IT" dirty="0"/>
              <a:t>dovrebbe in teoria portare a un mercato meno rigido </a:t>
            </a:r>
          </a:p>
          <a:p>
            <a:pPr lvl="1"/>
            <a:r>
              <a:rPr lang="en-GB" dirty="0"/>
              <a:t>R</a:t>
            </a:r>
            <a:r>
              <a:rPr lang="en-IT" dirty="0"/>
              <a:t>ef: A.Pozzolo …..</a:t>
            </a:r>
          </a:p>
          <a:p>
            <a:r>
              <a:rPr lang="en-IT" b="1" dirty="0"/>
              <a:t>Occorre implementare il monitoraggio delle spese di pubblicazione o Article Processing Charge (APC)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300EB-725C-E122-B7C1-C27335B1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20230509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B57558-442A-ED0E-B439-E2341EB0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3039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310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 Light</vt:lpstr>
      <vt:lpstr>Office Theme</vt:lpstr>
      <vt:lpstr>Open Science CoPER n.19 https://agenda.infn.it/e/coper.openscience/19 https://home.infn.it/conper/openscience.html</vt:lpstr>
      <vt:lpstr>La scienza aperta in Italia: il Piano Nazionale Scienza Aperta (ref…) – Assi di intervento</vt:lpstr>
      <vt:lpstr>Accesso alle pubblicazioni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94</cp:revision>
  <dcterms:created xsi:type="dcterms:W3CDTF">2022-07-12T07:40:53Z</dcterms:created>
  <dcterms:modified xsi:type="dcterms:W3CDTF">2023-05-09T10:43:55Z</dcterms:modified>
</cp:coreProperties>
</file>