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m4v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03" r:id="rId2"/>
    <p:sldId id="321" r:id="rId3"/>
    <p:sldId id="326" r:id="rId4"/>
    <p:sldId id="328" r:id="rId5"/>
    <p:sldId id="327" r:id="rId6"/>
    <p:sldId id="330" r:id="rId7"/>
    <p:sldId id="336" r:id="rId8"/>
    <p:sldId id="290" r:id="rId9"/>
    <p:sldId id="329" r:id="rId10"/>
    <p:sldId id="331" r:id="rId11"/>
    <p:sldId id="323" r:id="rId12"/>
    <p:sldId id="318" r:id="rId13"/>
    <p:sldId id="332" r:id="rId14"/>
    <p:sldId id="320" r:id="rId15"/>
    <p:sldId id="322" r:id="rId16"/>
    <p:sldId id="333" r:id="rId17"/>
    <p:sldId id="334" r:id="rId1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418" autoAdjust="0"/>
    <p:restoredTop sz="94660"/>
  </p:normalViewPr>
  <p:slideViewPr>
    <p:cSldViewPr snapToGrid="0">
      <p:cViewPr varScale="1">
        <p:scale>
          <a:sx n="64" d="100"/>
          <a:sy n="64" d="100"/>
        </p:scale>
        <p:origin x="907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32F9C-18AA-4B95-9406-B335A0E36A8F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70C60-8036-44D4-A5CA-2FBC76FBC2F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39248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D45EC-C996-49BB-AEE8-C782BD310B3E}" type="datetimeFigureOut">
              <a:rPr lang="it-IT" smtClean="0"/>
              <a:t>15/06/2023</a:t>
            </a:fld>
            <a:endParaRPr lang="it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C7A29-7F64-4728-907E-31F774960BB8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37688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2204A-6A7E-4547-A6DB-6FDFD67B63DD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9537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F3E0E-67D5-4FF9-8EE4-66B35092A09D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3245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033F7-0441-42B9-A8AD-8D252DC4800F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41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B82ECA-6847-42E1-93C4-B12C1451A10B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04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D86C6-176C-4868-A26F-EA8C294D3BBA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7931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10225-CECF-4DA5-82EF-92572BCEC83F}" type="datetime1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821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987C10-FA35-4430-ADB9-175BDF9D3979}" type="datetime1">
              <a:rPr lang="it-IT" smtClean="0"/>
              <a:t>15/06/2023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683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86424-4047-4966-B3B7-62A8945A9E44}" type="datetime1">
              <a:rPr lang="it-IT" smtClean="0"/>
              <a:t>15/06/2023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7781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AB30F-B8A9-40E0-B965-84B3B058CD6B}" type="datetime1">
              <a:rPr lang="it-IT" smtClean="0"/>
              <a:t>15/06/2023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761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BF60AE-55AE-4B29-842B-256CF2FEFB6F}" type="datetime1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243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227E7-3B1C-4ACE-8056-9289C95A058D}" type="datetime1">
              <a:rPr lang="it-IT" smtClean="0"/>
              <a:t>15/06/2023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7571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t-I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t-IT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144FA-B471-4264-9343-B1FC311F8DA0}" type="datetime1">
              <a:rPr lang="it-IT" smtClean="0"/>
              <a:t>15/06/2023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5C850-8F8E-46C0-A743-04815318E7E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5711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video" Target="../media/media1.m4v"/><Relationship Id="rId1" Type="http://schemas.microsoft.com/office/2007/relationships/media" Target="../media/media1.m4v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10" Type="http://schemas.openxmlformats.org/officeDocument/2006/relationships/image" Target="../media/image3.png"/><Relationship Id="rId4" Type="http://schemas.openxmlformats.org/officeDocument/2006/relationships/image" Target="../media/image27.jpeg"/><Relationship Id="rId9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34.jpeg"/><Relationship Id="rId7" Type="http://schemas.openxmlformats.org/officeDocument/2006/relationships/image" Target="../media/image3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openxmlformats.org/officeDocument/2006/relationships/image" Target="../media/image35.jpeg"/><Relationship Id="rId9" Type="http://schemas.openxmlformats.org/officeDocument/2006/relationships/image" Target="../media/image37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8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9.jpeg"/><Relationship Id="rId7" Type="http://schemas.openxmlformats.org/officeDocument/2006/relationships/image" Target="../media/image8.em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G"/><Relationship Id="rId5" Type="http://schemas.openxmlformats.org/officeDocument/2006/relationships/image" Target="../media/image43.JP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8.emf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2.jpeg"/><Relationship Id="rId7" Type="http://schemas.openxmlformats.org/officeDocument/2006/relationships/image" Target="../media/image7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10.jp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6444346"/>
            <a:ext cx="12203375" cy="4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5" name="Group 4"/>
          <p:cNvGrpSpPr/>
          <p:nvPr/>
        </p:nvGrpSpPr>
        <p:grpSpPr>
          <a:xfrm>
            <a:off x="58211" y="96516"/>
            <a:ext cx="12049450" cy="1343306"/>
            <a:chOff x="58211" y="96516"/>
            <a:chExt cx="12049450" cy="1343306"/>
          </a:xfrm>
        </p:grpSpPr>
        <p:sp>
          <p:nvSpPr>
            <p:cNvPr id="4" name="Rectangle 3"/>
            <p:cNvSpPr/>
            <p:nvPr/>
          </p:nvSpPr>
          <p:spPr>
            <a:xfrm>
              <a:off x="58211" y="96516"/>
              <a:ext cx="12049450" cy="127009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169815" y="136483"/>
              <a:ext cx="11818660" cy="1303339"/>
              <a:chOff x="-1900667" y="289802"/>
              <a:chExt cx="14016467" cy="1620633"/>
            </a:xfrm>
            <a:solidFill>
              <a:schemeClr val="bg1"/>
            </a:solidFill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300789" y="1910435"/>
                <a:ext cx="11815011" cy="0"/>
              </a:xfrm>
              <a:prstGeom prst="line">
                <a:avLst/>
              </a:prstGeom>
              <a:grpFill/>
              <a:ln w="25400"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" name="Immagine 7"/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5" t="28832" r="1573" b="30255"/>
              <a:stretch/>
            </p:blipFill>
            <p:spPr>
              <a:xfrm>
                <a:off x="-1900667" y="349349"/>
                <a:ext cx="4037790" cy="1427035"/>
              </a:xfrm>
              <a:prstGeom prst="rect">
                <a:avLst/>
              </a:prstGeom>
              <a:grpFill/>
              <a:ln w="19050">
                <a:noFill/>
              </a:ln>
            </p:spPr>
          </p:pic>
          <p:pic>
            <p:nvPicPr>
              <p:cNvPr id="14" name="Picture 13" descr="Picture 7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7575" y="289802"/>
                <a:ext cx="3338253" cy="1434250"/>
              </a:xfrm>
              <a:prstGeom prst="rect">
                <a:avLst/>
              </a:prstGeom>
              <a:grpFill/>
              <a:ln w="12700">
                <a:noFill/>
                <a:miter lim="400000"/>
              </a:ln>
            </p:spPr>
          </p:pic>
          <p:pic>
            <p:nvPicPr>
              <p:cNvPr id="15" name="Picture 425" descr="http://www.lnf.infn.it/logo/logo_infn_lnf_1_sigla_lnf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1034" y="329603"/>
                <a:ext cx="2103981" cy="1322374"/>
              </a:xfrm>
              <a:prstGeom prst="rect">
                <a:avLst/>
              </a:prstGeom>
              <a:grpFill/>
              <a:ln>
                <a:noFill/>
              </a:ln>
              <a:extLst/>
            </p:spPr>
          </p:pic>
        </p:grpSp>
      </p:grpSp>
      <p:sp>
        <p:nvSpPr>
          <p:cNvPr id="17" name="Rettangolo 11"/>
          <p:cNvSpPr/>
          <p:nvPr/>
        </p:nvSpPr>
        <p:spPr>
          <a:xfrm>
            <a:off x="84224" y="1574279"/>
            <a:ext cx="1202343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5th </a:t>
            </a:r>
            <a:r>
              <a:rPr lang="en-US" sz="2800" b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EuPRAXIA@SPARC_LAB</a:t>
            </a:r>
            <a:r>
              <a:rPr lang="en-US" sz="2800" b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TDR Review Committee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i="1" dirty="0" smtClean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Plasma module development </a:t>
            </a:r>
            <a:endParaRPr lang="en-US" sz="3200" b="1" i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9" name="Segnaposto contenuto 5" descr="Immagine che contiene microonde, interni, forno, viola&#10;&#10;Descrizione generata automaticamente">
            <a:extLst>
              <a:ext uri="{FF2B5EF4-FFF2-40B4-BE49-F238E27FC236}">
                <a16:creationId xmlns:a16="http://schemas.microsoft.com/office/drawing/2014/main" id="{96E07F86-E8F2-68BC-4408-088B2A3FE9F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89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88" b="42250"/>
          <a:stretch/>
        </p:blipFill>
        <p:spPr>
          <a:xfrm>
            <a:off x="84224" y="2799519"/>
            <a:ext cx="12049449" cy="32016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-99387" y="6488669"/>
            <a:ext cx="2557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A. </a:t>
            </a:r>
            <a:r>
              <a:rPr lang="en-GB" b="1" i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Biagioni</a:t>
            </a:r>
            <a:r>
              <a:rPr lang="en-GB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, </a:t>
            </a:r>
            <a:r>
              <a:rPr lang="en-GB" b="1" i="1" dirty="0" err="1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R.Pompili</a:t>
            </a:r>
            <a:endParaRPr lang="en-GB" b="1" i="1" dirty="0">
              <a:solidFill>
                <a:srgbClr val="00206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321834" y="6517213"/>
            <a:ext cx="1798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15</a:t>
            </a:r>
            <a:r>
              <a:rPr lang="en-GB" b="1" i="1" baseline="300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th</a:t>
            </a:r>
            <a:r>
              <a:rPr lang="en-GB" b="1" i="1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Arial" panose="020B0604020202020204" pitchFamily="34" charset="0"/>
              </a:rPr>
              <a:t> June 2023</a:t>
            </a:r>
          </a:p>
        </p:txBody>
      </p:sp>
    </p:spTree>
    <p:extLst>
      <p:ext uri="{BB962C8B-B14F-4D97-AF65-F5344CB8AC3E}">
        <p14:creationId xmlns:p14="http://schemas.microsoft.com/office/powerpoint/2010/main" val="313978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" r="5981" b="17604"/>
          <a:stretch/>
        </p:blipFill>
        <p:spPr>
          <a:xfrm>
            <a:off x="855273" y="732008"/>
            <a:ext cx="5072002" cy="2347433"/>
          </a:xfrm>
          <a:prstGeom prst="rect">
            <a:avLst/>
          </a:prstGeom>
        </p:spPr>
      </p:pic>
      <p:pic>
        <p:nvPicPr>
          <p:cNvPr id="4" name="Segmentato 0-5 m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0956" y="3184108"/>
            <a:ext cx="6736886" cy="31075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r="20933" b="16948"/>
          <a:stretch/>
        </p:blipFill>
        <p:spPr>
          <a:xfrm>
            <a:off x="6585562" y="718589"/>
            <a:ext cx="4710662" cy="2594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844" y="3203297"/>
            <a:ext cx="4854524" cy="319302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8405032" y="4224296"/>
            <a:ext cx="0" cy="575512"/>
          </a:xfrm>
          <a:prstGeom prst="straightConnector1">
            <a:avLst/>
          </a:prstGeom>
          <a:ln w="4445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8940893" y="4224296"/>
            <a:ext cx="0" cy="575512"/>
          </a:xfrm>
          <a:prstGeom prst="straightConnector1">
            <a:avLst/>
          </a:prstGeom>
          <a:ln w="4445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0230722" y="4224296"/>
            <a:ext cx="0" cy="575512"/>
          </a:xfrm>
          <a:prstGeom prst="straightConnector1">
            <a:avLst/>
          </a:prstGeom>
          <a:ln w="4445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0727701" y="4224296"/>
            <a:ext cx="0" cy="575512"/>
          </a:xfrm>
          <a:prstGeom prst="straightConnector1">
            <a:avLst/>
          </a:prstGeom>
          <a:ln w="44450"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7103731" y="3427410"/>
            <a:ext cx="533118" cy="2154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it-IT" sz="800" b="1" dirty="0" smtClean="0">
                <a:solidFill>
                  <a:srgbClr val="222222"/>
                </a:solidFill>
                <a:latin typeface="-apple-system"/>
              </a:rPr>
              <a:t>5.5</a:t>
            </a:r>
            <a:r>
              <a:rPr lang="it-IT" sz="800" b="1" dirty="0">
                <a:solidFill>
                  <a:srgbClr val="222222"/>
                </a:solidFill>
                <a:latin typeface="-apple-system"/>
              </a:rPr>
              <a:t>E</a:t>
            </a:r>
            <a:r>
              <a:rPr lang="it-IT" sz="800" b="1" dirty="0" smtClean="0">
                <a:solidFill>
                  <a:srgbClr val="222222"/>
                </a:solidFill>
                <a:latin typeface="-apple-system"/>
              </a:rPr>
              <a:t>16</a:t>
            </a:r>
            <a:endParaRPr lang="it-IT" sz="800" b="1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691988" y="3555197"/>
            <a:ext cx="3469206" cy="4251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940893" y="4799808"/>
            <a:ext cx="61936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22222"/>
                </a:solidFill>
                <a:latin typeface="-apple-system"/>
              </a:rPr>
              <a:t>inlet</a:t>
            </a:r>
            <a:endParaRPr lang="it-IT" sz="1200" b="1" dirty="0"/>
          </a:p>
        </p:txBody>
      </p:sp>
      <p:sp>
        <p:nvSpPr>
          <p:cNvPr id="29" name="Rectangle 28"/>
          <p:cNvSpPr/>
          <p:nvPr/>
        </p:nvSpPr>
        <p:spPr>
          <a:xfrm flipH="1">
            <a:off x="7831017" y="4147917"/>
            <a:ext cx="45719" cy="2023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ctangle 29"/>
          <p:cNvSpPr/>
          <p:nvPr/>
        </p:nvSpPr>
        <p:spPr>
          <a:xfrm flipH="1">
            <a:off x="11329659" y="4147917"/>
            <a:ext cx="45719" cy="2023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ctangle 30"/>
          <p:cNvSpPr/>
          <p:nvPr/>
        </p:nvSpPr>
        <p:spPr>
          <a:xfrm>
            <a:off x="11388688" y="5748075"/>
            <a:ext cx="1002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22222"/>
                </a:solidFill>
                <a:latin typeface="-apple-system"/>
              </a:rPr>
              <a:t>electrode</a:t>
            </a:r>
            <a:endParaRPr lang="it-IT" sz="1200" b="1" dirty="0"/>
          </a:p>
        </p:txBody>
      </p:sp>
      <p:sp>
        <p:nvSpPr>
          <p:cNvPr id="32" name="Rectangle 31"/>
          <p:cNvSpPr/>
          <p:nvPr/>
        </p:nvSpPr>
        <p:spPr>
          <a:xfrm flipH="1">
            <a:off x="9578720" y="4147917"/>
            <a:ext cx="45719" cy="202355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9588324" y="5286411"/>
            <a:ext cx="10028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>
                <a:solidFill>
                  <a:srgbClr val="222222"/>
                </a:solidFill>
                <a:latin typeface="-apple-system"/>
              </a:rPr>
              <a:t>e</a:t>
            </a:r>
            <a:r>
              <a:rPr lang="it-IT" sz="1200" b="1" dirty="0" smtClean="0">
                <a:solidFill>
                  <a:srgbClr val="222222"/>
                </a:solidFill>
                <a:latin typeface="-apple-system"/>
              </a:rPr>
              <a:t>lectrical ground</a:t>
            </a:r>
            <a:endParaRPr lang="it-IT" sz="1200" b="1" dirty="0"/>
          </a:p>
        </p:txBody>
      </p:sp>
      <p:cxnSp>
        <p:nvCxnSpPr>
          <p:cNvPr id="36" name="Straight Arrow Connector 35"/>
          <p:cNvCxnSpPr/>
          <p:nvPr/>
        </p:nvCxnSpPr>
        <p:spPr>
          <a:xfrm>
            <a:off x="1182757" y="5120304"/>
            <a:ext cx="2208517" cy="0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3429399" y="5120304"/>
            <a:ext cx="2208517" cy="0"/>
          </a:xfrm>
          <a:prstGeom prst="straightConnector1">
            <a:avLst/>
          </a:prstGeom>
          <a:ln w="15875">
            <a:solidFill>
              <a:schemeClr val="bg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933393" y="5048912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HV</a:t>
            </a:r>
            <a:r>
              <a:rPr lang="it-IT" b="1" baseline="-25000" dirty="0" smtClean="0"/>
              <a:t>1</a:t>
            </a:r>
            <a:endParaRPr lang="it-IT" b="1" baseline="-25000" dirty="0"/>
          </a:p>
        </p:txBody>
      </p:sp>
      <p:sp>
        <p:nvSpPr>
          <p:cNvPr id="39" name="Rectangle 38"/>
          <p:cNvSpPr/>
          <p:nvPr/>
        </p:nvSpPr>
        <p:spPr>
          <a:xfrm>
            <a:off x="4397322" y="5048912"/>
            <a:ext cx="5148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600" b="1" dirty="0" smtClean="0"/>
              <a:t>HV</a:t>
            </a:r>
            <a:r>
              <a:rPr lang="it-IT" b="1" baseline="-25000" dirty="0"/>
              <a:t>2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837385" y="5748076"/>
            <a:ext cx="10028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dirty="0" smtClean="0">
                <a:solidFill>
                  <a:srgbClr val="222222"/>
                </a:solidFill>
                <a:latin typeface="-apple-system"/>
              </a:rPr>
              <a:t>electrode</a:t>
            </a:r>
            <a:endParaRPr lang="it-IT" sz="1200" b="1" dirty="0"/>
          </a:p>
        </p:txBody>
      </p:sp>
      <p:grpSp>
        <p:nvGrpSpPr>
          <p:cNvPr id="40" name="Group 39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41" name="Rectangle 40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2" name="Immagine 7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43" name="Rectangle 42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45" name="Rectangle 44"/>
          <p:cNvSpPr/>
          <p:nvPr/>
        </p:nvSpPr>
        <p:spPr>
          <a:xfrm>
            <a:off x="1864895" y="653497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June 2023</a:t>
            </a:r>
            <a:endParaRPr lang="it-IT" dirty="0"/>
          </a:p>
        </p:txBody>
      </p:sp>
      <p:sp>
        <p:nvSpPr>
          <p:cNvPr id="46" name="Rectangle 45"/>
          <p:cNvSpPr/>
          <p:nvPr/>
        </p:nvSpPr>
        <p:spPr>
          <a:xfrm>
            <a:off x="9673361" y="6534971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TDR review committee</a:t>
            </a:r>
            <a:endParaRPr lang="it-IT" dirty="0"/>
          </a:p>
        </p:txBody>
      </p:sp>
      <p:sp>
        <p:nvSpPr>
          <p:cNvPr id="47" name="Rectangle 46"/>
          <p:cNvSpPr/>
          <p:nvPr/>
        </p:nvSpPr>
        <p:spPr>
          <a:xfrm>
            <a:off x="1191126" y="6444346"/>
            <a:ext cx="11012249" cy="4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8" name="Rectangle 47"/>
          <p:cNvSpPr/>
          <p:nvPr/>
        </p:nvSpPr>
        <p:spPr>
          <a:xfrm>
            <a:off x="1344993" y="6468396"/>
            <a:ext cx="1084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June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2023								TDR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review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committee</a:t>
            </a:r>
            <a:endParaRPr lang="it-IT" i="1" dirty="0"/>
          </a:p>
        </p:txBody>
      </p:sp>
      <p:pic>
        <p:nvPicPr>
          <p:cNvPr id="49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9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3582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38" name="Rectangle 37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9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40" name="Rectangle 39"/>
            <p:cNvSpPr/>
            <p:nvPr/>
          </p:nvSpPr>
          <p:spPr>
            <a:xfrm>
              <a:off x="2450532" y="890107"/>
              <a:ext cx="7809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4737" r="12896" b="2632"/>
          <a:stretch/>
        </p:blipFill>
        <p:spPr>
          <a:xfrm>
            <a:off x="5261260" y="679367"/>
            <a:ext cx="4325567" cy="35035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26" r="12971" b="2064"/>
          <a:stretch/>
        </p:blipFill>
        <p:spPr>
          <a:xfrm>
            <a:off x="836275" y="676023"/>
            <a:ext cx="4363194" cy="3520867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2828315" y="1323481"/>
            <a:ext cx="0" cy="960120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01206" y="1544508"/>
            <a:ext cx="38343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x2</a:t>
            </a:r>
            <a:endParaRPr lang="it-IT" sz="14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13570" y="3116949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/>
          <p:cNvCxnSpPr/>
          <p:nvPr/>
        </p:nvCxnSpPr>
        <p:spPr>
          <a:xfrm flipV="1">
            <a:off x="3393828" y="3113091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 flipV="1">
            <a:off x="6133170" y="3113091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/>
          <p:nvPr/>
        </p:nvCxnSpPr>
        <p:spPr>
          <a:xfrm flipV="1">
            <a:off x="7813428" y="3113091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85"/>
          <p:cNvSpPr/>
          <p:nvPr/>
        </p:nvSpPr>
        <p:spPr>
          <a:xfrm>
            <a:off x="6760360" y="3146446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87" name="Rectangle 86"/>
          <p:cNvSpPr/>
          <p:nvPr/>
        </p:nvSpPr>
        <p:spPr>
          <a:xfrm>
            <a:off x="8279434" y="3146446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88" name="Rectangle 87"/>
          <p:cNvSpPr/>
          <p:nvPr/>
        </p:nvSpPr>
        <p:spPr>
          <a:xfrm>
            <a:off x="2324651" y="2821164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89" name="Rectangle 88"/>
          <p:cNvSpPr/>
          <p:nvPr/>
        </p:nvSpPr>
        <p:spPr>
          <a:xfrm>
            <a:off x="3967071" y="2810739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7.5kV</a:t>
            </a:r>
            <a:endParaRPr lang="it-IT" sz="1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0685" r="21854" b="55621"/>
          <a:stretch/>
        </p:blipFill>
        <p:spPr>
          <a:xfrm>
            <a:off x="1338759" y="4160770"/>
            <a:ext cx="8139227" cy="2684873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1722410" y="606298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10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276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5" t="10685" r="21854" b="55621"/>
          <a:stretch/>
        </p:blipFill>
        <p:spPr>
          <a:xfrm>
            <a:off x="1336733" y="4149777"/>
            <a:ext cx="8139227" cy="2684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5439" r="13143" b="2807"/>
          <a:stretch/>
        </p:blipFill>
        <p:spPr>
          <a:xfrm>
            <a:off x="5236010" y="670884"/>
            <a:ext cx="4382071" cy="350263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4211" r="13099" b="2281"/>
          <a:stretch/>
        </p:blipFill>
        <p:spPr>
          <a:xfrm>
            <a:off x="817572" y="652642"/>
            <a:ext cx="4362455" cy="3555333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>
            <a:off x="8633019" y="1577667"/>
            <a:ext cx="4911" cy="728661"/>
          </a:xfrm>
          <a:prstGeom prst="straightConnector1">
            <a:avLst/>
          </a:prstGeom>
          <a:ln w="12700"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8579844" y="1716754"/>
            <a:ext cx="63190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1.75</a:t>
            </a:r>
            <a:endParaRPr lang="it-IT" sz="1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713570" y="3104917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393828" y="3101059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6133170" y="3101059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7813428" y="3101059"/>
            <a:ext cx="1637818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760360" y="2773459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27" name="Rectangle 26"/>
          <p:cNvSpPr/>
          <p:nvPr/>
        </p:nvSpPr>
        <p:spPr>
          <a:xfrm>
            <a:off x="8297519" y="2787495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28" name="Rectangle 27"/>
          <p:cNvSpPr/>
          <p:nvPr/>
        </p:nvSpPr>
        <p:spPr>
          <a:xfrm>
            <a:off x="2324651" y="2809132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29" name="Rectangle 28"/>
          <p:cNvSpPr/>
          <p:nvPr/>
        </p:nvSpPr>
        <p:spPr>
          <a:xfrm>
            <a:off x="3967071" y="2798707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7.5kV</a:t>
            </a:r>
            <a:endParaRPr lang="it-IT" sz="14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37" name="Rectangle 36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8" name="Immagin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2450532" y="890107"/>
              <a:ext cx="7809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2" name="Flowchart: Process 1"/>
          <p:cNvSpPr/>
          <p:nvPr/>
        </p:nvSpPr>
        <p:spPr>
          <a:xfrm>
            <a:off x="7723128" y="4654688"/>
            <a:ext cx="1019840" cy="46346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" name="Immagine 15" descr="Immagine che contiene oggetto da esterni, cielo notturno&#10;&#10;Descrizione generata automaticamente">
            <a:extLst>
              <a:ext uri="{FF2B5EF4-FFF2-40B4-BE49-F238E27FC236}">
                <a16:creationId xmlns:a16="http://schemas.microsoft.com/office/drawing/2014/main" id="{1CCD1FCC-2C08-B846-A38A-FB680AAE5B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20" r="37333"/>
          <a:stretch/>
        </p:blipFill>
        <p:spPr>
          <a:xfrm>
            <a:off x="9881285" y="1870957"/>
            <a:ext cx="2153653" cy="1833745"/>
          </a:xfrm>
          <a:prstGeom prst="rect">
            <a:avLst/>
          </a:prstGeom>
        </p:spPr>
      </p:pic>
      <p:pic>
        <p:nvPicPr>
          <p:cNvPr id="31" name="Immagine 29">
            <a:extLst>
              <a:ext uri="{FF2B5EF4-FFF2-40B4-BE49-F238E27FC236}">
                <a16:creationId xmlns:a16="http://schemas.microsoft.com/office/drawing/2014/main" id="{AB98131C-A501-0DA3-5C87-80EB89C1FCC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0" r="37333"/>
          <a:stretch/>
        </p:blipFill>
        <p:spPr>
          <a:xfrm>
            <a:off x="9881286" y="4208817"/>
            <a:ext cx="2153653" cy="183374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881285" y="3784473"/>
            <a:ext cx="1805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/>
              <a:t>Central electrode</a:t>
            </a:r>
          </a:p>
        </p:txBody>
      </p:sp>
      <p:sp>
        <p:nvSpPr>
          <p:cNvPr id="24" name="Rectangle 23"/>
          <p:cNvSpPr/>
          <p:nvPr/>
        </p:nvSpPr>
        <p:spPr>
          <a:xfrm>
            <a:off x="9870225" y="1475399"/>
            <a:ext cx="13594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b="1" dirty="0" smtClean="0"/>
              <a:t>Spectral line</a:t>
            </a:r>
            <a:endParaRPr lang="it-IT" b="1" dirty="0"/>
          </a:p>
        </p:txBody>
      </p:sp>
      <p:cxnSp>
        <p:nvCxnSpPr>
          <p:cNvPr id="42" name="Straight Arrow Connector 41"/>
          <p:cNvCxnSpPr/>
          <p:nvPr/>
        </p:nvCxnSpPr>
        <p:spPr>
          <a:xfrm flipV="1">
            <a:off x="10144612" y="2809133"/>
            <a:ext cx="474005" cy="97534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0122986" y="4126250"/>
            <a:ext cx="352985" cy="1060660"/>
          </a:xfrm>
          <a:prstGeom prst="straightConnector1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1722410" y="606298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11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755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8795544" y="761457"/>
            <a:ext cx="339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Each segment can be independently controlled</a:t>
            </a:r>
            <a:endParaRPr lang="it-IT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Voltage amplitude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Ignition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Delay time after ionization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29850" y="1096277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 – 7.5kV</a:t>
            </a:r>
            <a:endParaRPr lang="it-IT" sz="1400" dirty="0"/>
          </a:p>
        </p:txBody>
      </p:sp>
      <p:sp>
        <p:nvSpPr>
          <p:cNvPr id="35" name="Rectangle 34"/>
          <p:cNvSpPr/>
          <p:nvPr/>
        </p:nvSpPr>
        <p:spPr>
          <a:xfrm>
            <a:off x="429850" y="4021639"/>
            <a:ext cx="10214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 – 6kV</a:t>
            </a:r>
            <a:endParaRPr lang="it-IT" sz="1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4737" r="12896" b="2632"/>
          <a:stretch/>
        </p:blipFill>
        <p:spPr>
          <a:xfrm>
            <a:off x="1828545" y="3708357"/>
            <a:ext cx="3723119" cy="3118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26" r="12971" b="2064"/>
          <a:stretch/>
        </p:blipFill>
        <p:spPr>
          <a:xfrm>
            <a:off x="1803734" y="728148"/>
            <a:ext cx="3747930" cy="3047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5439" r="13143" b="2807"/>
          <a:stretch/>
        </p:blipFill>
        <p:spPr>
          <a:xfrm>
            <a:off x="5730971" y="3713983"/>
            <a:ext cx="3747183" cy="3122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4211" r="13099" b="2281"/>
          <a:stretch/>
        </p:blipFill>
        <p:spPr>
          <a:xfrm>
            <a:off x="5755035" y="711636"/>
            <a:ext cx="3723119" cy="3104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1" name="Rectangle 20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cxnSp>
        <p:nvCxnSpPr>
          <p:cNvPr id="22" name="Straight Arrow Connector 21"/>
          <p:cNvCxnSpPr/>
          <p:nvPr/>
        </p:nvCxnSpPr>
        <p:spPr>
          <a:xfrm>
            <a:off x="2569893" y="5964002"/>
            <a:ext cx="1457821" cy="122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016829" y="5976257"/>
            <a:ext cx="139337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3130804" y="5995011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28" name="Rectangle 27"/>
          <p:cNvSpPr/>
          <p:nvPr/>
        </p:nvSpPr>
        <p:spPr>
          <a:xfrm>
            <a:off x="4534082" y="5995011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6451278" y="5976257"/>
            <a:ext cx="1457821" cy="122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7898214" y="5988512"/>
            <a:ext cx="1409072" cy="64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012189" y="6007266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37" name="Rectangle 36"/>
          <p:cNvSpPr/>
          <p:nvPr/>
        </p:nvSpPr>
        <p:spPr>
          <a:xfrm>
            <a:off x="8415467" y="6007266"/>
            <a:ext cx="5036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2537236" y="2827051"/>
            <a:ext cx="1457821" cy="122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05944" y="2839306"/>
            <a:ext cx="1393371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6451279" y="2839306"/>
            <a:ext cx="1457821" cy="1225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7909101" y="2851561"/>
            <a:ext cx="1409072" cy="649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3130804" y="2908677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45" name="Rectangle 44"/>
          <p:cNvSpPr/>
          <p:nvPr/>
        </p:nvSpPr>
        <p:spPr>
          <a:xfrm>
            <a:off x="4459542" y="2912446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7.5kV</a:t>
            </a:r>
            <a:endParaRPr lang="it-IT" sz="1400" dirty="0"/>
          </a:p>
        </p:txBody>
      </p:sp>
      <p:sp>
        <p:nvSpPr>
          <p:cNvPr id="46" name="Rectangle 45"/>
          <p:cNvSpPr/>
          <p:nvPr/>
        </p:nvSpPr>
        <p:spPr>
          <a:xfrm>
            <a:off x="7012189" y="2919473"/>
            <a:ext cx="5036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</a:t>
            </a:r>
            <a:endParaRPr lang="it-IT" sz="1400" dirty="0"/>
          </a:p>
        </p:txBody>
      </p:sp>
      <p:sp>
        <p:nvSpPr>
          <p:cNvPr id="47" name="Rectangle 46"/>
          <p:cNvSpPr/>
          <p:nvPr/>
        </p:nvSpPr>
        <p:spPr>
          <a:xfrm>
            <a:off x="8340927" y="2923242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7.5kV</a:t>
            </a:r>
            <a:endParaRPr lang="it-IT" sz="1400" dirty="0"/>
          </a:p>
        </p:txBody>
      </p:sp>
      <p:sp>
        <p:nvSpPr>
          <p:cNvPr id="31" name="Rectangle 30"/>
          <p:cNvSpPr/>
          <p:nvPr/>
        </p:nvSpPr>
        <p:spPr>
          <a:xfrm>
            <a:off x="11722410" y="606298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12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98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6" t="4737" r="12896" b="2632"/>
          <a:stretch/>
        </p:blipFill>
        <p:spPr>
          <a:xfrm>
            <a:off x="242812" y="3708357"/>
            <a:ext cx="3723119" cy="31181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9" t="4426" r="12971" b="2064"/>
          <a:stretch/>
        </p:blipFill>
        <p:spPr>
          <a:xfrm>
            <a:off x="218001" y="728148"/>
            <a:ext cx="3747930" cy="304784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7" t="5439" r="13143" b="2807"/>
          <a:stretch/>
        </p:blipFill>
        <p:spPr>
          <a:xfrm>
            <a:off x="4145238" y="3713983"/>
            <a:ext cx="3747183" cy="312272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3" t="4211" r="13099" b="2281"/>
          <a:stretch/>
        </p:blipFill>
        <p:spPr>
          <a:xfrm>
            <a:off x="4169302" y="711636"/>
            <a:ext cx="3723119" cy="3104973"/>
          </a:xfrm>
          <a:prstGeom prst="rect">
            <a:avLst/>
          </a:prstGeom>
        </p:spPr>
      </p:pic>
      <p:grpSp>
        <p:nvGrpSpPr>
          <p:cNvPr id="20" name="Group 19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1" name="Rectangle 20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3" name="Immagine 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5" name="Rectangle 24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68"/>
          <a:stretch/>
        </p:blipFill>
        <p:spPr>
          <a:xfrm>
            <a:off x="8211542" y="728148"/>
            <a:ext cx="3635046" cy="313545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1150863" y="776832"/>
            <a:ext cx="2214068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 – 7.5kV_segmented</a:t>
            </a:r>
            <a:endParaRPr lang="it-IT" sz="1400" dirty="0"/>
          </a:p>
        </p:txBody>
      </p:sp>
      <p:sp>
        <p:nvSpPr>
          <p:cNvPr id="35" name="Rectangle 34"/>
          <p:cNvSpPr/>
          <p:nvPr/>
        </p:nvSpPr>
        <p:spPr>
          <a:xfrm>
            <a:off x="1150863" y="3861134"/>
            <a:ext cx="2064989" cy="30777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6kV – 6kV_segmented</a:t>
            </a:r>
            <a:endParaRPr lang="it-IT" sz="1400" dirty="0"/>
          </a:p>
        </p:txBody>
      </p:sp>
      <p:sp>
        <p:nvSpPr>
          <p:cNvPr id="33" name="Rectangle 32"/>
          <p:cNvSpPr/>
          <p:nvPr/>
        </p:nvSpPr>
        <p:spPr>
          <a:xfrm>
            <a:off x="9142410" y="3941709"/>
            <a:ext cx="2103461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Conventional capillary</a:t>
            </a:r>
          </a:p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10kV_3cm long_2 inlet</a:t>
            </a:r>
            <a:endParaRPr lang="it-IT" sz="1400" dirty="0"/>
          </a:p>
        </p:txBody>
      </p:sp>
      <p:sp>
        <p:nvSpPr>
          <p:cNvPr id="4" name="Rectangle 3"/>
          <p:cNvSpPr/>
          <p:nvPr/>
        </p:nvSpPr>
        <p:spPr>
          <a:xfrm>
            <a:off x="8609164" y="4872942"/>
            <a:ext cx="35028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Longitudinal profile </a:t>
            </a:r>
            <a:r>
              <a:rPr lang="it-IT" dirty="0" smtClean="0"/>
              <a:t>modulation (</a:t>
            </a:r>
            <a:r>
              <a:rPr lang="it-IT" i="1" dirty="0" smtClean="0"/>
              <a:t>uniform</a:t>
            </a:r>
            <a:r>
              <a:rPr lang="it-IT" dirty="0" smtClean="0"/>
              <a:t> or </a:t>
            </a:r>
            <a:r>
              <a:rPr lang="it-IT" i="1" dirty="0" smtClean="0"/>
              <a:t>segmented</a:t>
            </a:r>
            <a:r>
              <a:rPr lang="it-IT" dirty="0" smtClean="0"/>
              <a:t>) </a:t>
            </a:r>
            <a:r>
              <a:rPr lang="it-IT" dirty="0"/>
              <a:t>by using voltage, pulse syncronization or delay </a:t>
            </a:r>
            <a:r>
              <a:rPr lang="it-IT" dirty="0" smtClean="0"/>
              <a:t>time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428528" y="1985847"/>
            <a:ext cx="0" cy="34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928168" y="1985843"/>
            <a:ext cx="0" cy="3406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5516768" y="2337100"/>
            <a:ext cx="5020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inlet</a:t>
            </a:r>
            <a:endParaRPr lang="it-IT" sz="1200" dirty="0"/>
          </a:p>
        </p:txBody>
      </p:sp>
      <p:sp>
        <p:nvSpPr>
          <p:cNvPr id="22" name="Rectangle 21"/>
          <p:cNvSpPr/>
          <p:nvPr/>
        </p:nvSpPr>
        <p:spPr>
          <a:xfrm>
            <a:off x="11722410" y="606298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3849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0269" y="706981"/>
            <a:ext cx="11853231" cy="6001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Ongoing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studies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concerning all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sections of the plasma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module for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EuPRAXIA@SPARC_LAB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project</a:t>
            </a:r>
            <a:r>
              <a:rPr 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 smtClean="0"/>
              <a:t>1.1 </a:t>
            </a:r>
            <a:r>
              <a:rPr lang="en-US" sz="2000" b="1" dirty="0"/>
              <a:t>GeV </a:t>
            </a:r>
            <a:r>
              <a:rPr lang="en-US" sz="2000" dirty="0"/>
              <a:t>(1.5 GV/m  40cm capillary - density 10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en-US" sz="2000" dirty="0" smtClean="0"/>
              <a:t>cm-3)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000" dirty="0"/>
              <a:t>Direct plasma discharge for 40cm long capillary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Stability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Longitudinal profiles </a:t>
            </a:r>
            <a:endParaRPr lang="it-IT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000" dirty="0"/>
              <a:t>Plasma sources operating at 100 – 400 Hz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Vacuum </a:t>
            </a:r>
            <a:r>
              <a:rPr lang="it-IT" sz="2000" dirty="0" smtClean="0"/>
              <a:t>system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it-IT" sz="2000" u="sng" dirty="0"/>
              <a:t>Neutral gas pressure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it-IT" sz="2000" u="sng" dirty="0"/>
              <a:t>Gas molecule (H2, Ar, N)</a:t>
            </a:r>
          </a:p>
          <a:p>
            <a:pPr marL="1714500" lvl="6" indent="-342900">
              <a:buFont typeface="Wingdings" panose="05000000000000000000" pitchFamily="2" charset="2"/>
              <a:buChar char="ü"/>
            </a:pPr>
            <a:r>
              <a:rPr lang="it-IT" sz="2000" u="sng" dirty="0" smtClean="0"/>
              <a:t>Repetition rate, stable operation at 10 Hz with N gas (600 MV/m acc. gradient)</a:t>
            </a:r>
            <a:endParaRPr lang="it-IT" sz="2000" u="sng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Study on materal science to increase capillary’s longevity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High-voltage sources for plasma formation </a:t>
            </a:r>
            <a:endParaRPr lang="it-IT" sz="2000" dirty="0" smtClean="0"/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it-IT" sz="2000" dirty="0" smtClean="0"/>
              <a:t>Segmented </a:t>
            </a:r>
            <a:r>
              <a:rPr lang="it-IT" sz="2000" dirty="0"/>
              <a:t>capillary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Plasma sources larger than 40 cm (m-scale)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u="sng" dirty="0"/>
              <a:t>Longitudinal density </a:t>
            </a:r>
            <a:r>
              <a:rPr lang="it-IT" sz="2000" u="sng" dirty="0" smtClean="0"/>
              <a:t>modulation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u="sng" dirty="0" smtClean="0"/>
              <a:t>Different uses for each stage </a:t>
            </a:r>
            <a:endParaRPr lang="it-IT" sz="2000" u="sng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5 GeV </a:t>
            </a:r>
            <a:r>
              <a:rPr lang="en-US" sz="2000" dirty="0"/>
              <a:t>case for </a:t>
            </a:r>
            <a:r>
              <a:rPr lang="en-US" sz="2000" dirty="0" err="1" smtClean="0"/>
              <a:t>EuPRAXIA</a:t>
            </a:r>
            <a:r>
              <a:rPr lang="en-US" sz="2000" dirty="0" smtClean="0"/>
              <a:t> </a:t>
            </a:r>
            <a:r>
              <a:rPr lang="en-US" sz="2000" dirty="0"/>
              <a:t>(1.5 GV/m  m-scale capillary - density 10</a:t>
            </a:r>
            <a:r>
              <a:rPr lang="en-US" sz="2000" baseline="30000" dirty="0"/>
              <a:t>16</a:t>
            </a:r>
            <a:r>
              <a:rPr lang="en-US" sz="2000" dirty="0"/>
              <a:t> cm-3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7967687" y="1547762"/>
            <a:ext cx="3965813" cy="1423659"/>
            <a:chOff x="8107710" y="1459187"/>
            <a:chExt cx="3965813" cy="1423659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57" b="22356"/>
            <a:stretch/>
          </p:blipFill>
          <p:spPr>
            <a:xfrm>
              <a:off x="8107710" y="1459187"/>
              <a:ext cx="3855676" cy="1092282"/>
            </a:xfrm>
            <a:prstGeom prst="rect">
              <a:avLst/>
            </a:prstGeom>
          </p:spPr>
        </p:pic>
        <p:sp>
          <p:nvSpPr>
            <p:cNvPr id="19" name="CasellaDiTesto 23"/>
            <p:cNvSpPr txBox="1"/>
            <p:nvPr/>
          </p:nvSpPr>
          <p:spPr>
            <a:xfrm>
              <a:off x="10454653" y="2544292"/>
              <a:ext cx="1618870" cy="338554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it-IT" sz="1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40cm capillary</a:t>
              </a:r>
              <a:endParaRPr lang="it-IT" sz="16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2" name="Segnaposto contenuto 5" descr="Immagine che contiene microonde, interni, forno, viola&#10;&#10;Descrizione generata automaticamente">
            <a:extLst>
              <a:ext uri="{FF2B5EF4-FFF2-40B4-BE49-F238E27FC236}">
                <a16:creationId xmlns:a16="http://schemas.microsoft.com/office/drawing/2014/main" id="{96E07F86-E8F2-68BC-4408-088B2A3FE9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alphaModFix amt="8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5000" contrast="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6388" b="32236"/>
          <a:stretch/>
        </p:blipFill>
        <p:spPr>
          <a:xfrm>
            <a:off x="8667215" y="4807412"/>
            <a:ext cx="3266285" cy="1144964"/>
          </a:xfrm>
          <a:prstGeom prst="rect">
            <a:avLst/>
          </a:prstGeom>
        </p:spPr>
      </p:pic>
      <p:sp>
        <p:nvSpPr>
          <p:cNvPr id="33" name="CasellaDiTesto 23"/>
          <p:cNvSpPr txBox="1"/>
          <p:nvPr/>
        </p:nvSpPr>
        <p:spPr>
          <a:xfrm>
            <a:off x="9688505" y="4468858"/>
            <a:ext cx="2286000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Segmented capillary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37" name="Rectangle 36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38" name="Immagine 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39" name="Rectangle 38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Conclusions</a:t>
              </a:r>
              <a:endParaRPr lang="it-IT" sz="2000" b="1" i="1" dirty="0"/>
            </a:p>
          </p:txBody>
        </p:sp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1722410" y="6062989"/>
            <a:ext cx="471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14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532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86491" y="2328870"/>
            <a:ext cx="763219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6000" b="1" i="1" dirty="0" smtClean="0">
                <a:latin typeface="Eras Medium ITC" panose="020B0602030504020804" pitchFamily="34" charset="0"/>
                <a:cs typeface="Arial" pitchFamily="34" charset="0"/>
              </a:rPr>
              <a:t>Thank you for your</a:t>
            </a:r>
          </a:p>
          <a:p>
            <a:pPr algn="r"/>
            <a:r>
              <a:rPr lang="en-GB" sz="6000" b="1" i="1" dirty="0" smtClean="0">
                <a:latin typeface="Eras Medium ITC" panose="020B0602030504020804" pitchFamily="34" charset="0"/>
                <a:cs typeface="Arial" pitchFamily="34" charset="0"/>
              </a:rPr>
              <a:t>attention</a:t>
            </a:r>
            <a:endParaRPr lang="it-IT" sz="6000" b="1" i="1" dirty="0">
              <a:latin typeface="Eras Medium ITC" panose="020B06020305040208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7" name="Rectangle 6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Conclusions</a:t>
              </a:r>
              <a:endParaRPr lang="it-IT" sz="2000" b="1" i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64895" y="653497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June 2023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9673361" y="6534971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TDR review committee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191126" y="6209600"/>
            <a:ext cx="11012249" cy="652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62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7" name="Rectangle 6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9" name="Rectangle 8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Conclusions</a:t>
              </a:r>
              <a:endParaRPr lang="it-IT" sz="2000" b="1" i="1" dirty="0"/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12" name="Rectangle 11"/>
          <p:cNvSpPr/>
          <p:nvPr/>
        </p:nvSpPr>
        <p:spPr>
          <a:xfrm>
            <a:off x="1864895" y="6534971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June 2023</a:t>
            </a:r>
            <a:endParaRPr lang="it-IT" dirty="0"/>
          </a:p>
        </p:txBody>
      </p:sp>
      <p:sp>
        <p:nvSpPr>
          <p:cNvPr id="13" name="Rectangle 12"/>
          <p:cNvSpPr/>
          <p:nvPr/>
        </p:nvSpPr>
        <p:spPr>
          <a:xfrm>
            <a:off x="9673361" y="6534971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TDR review committee</a:t>
            </a:r>
            <a:endParaRPr lang="it-IT" dirty="0"/>
          </a:p>
        </p:txBody>
      </p:sp>
      <p:sp>
        <p:nvSpPr>
          <p:cNvPr id="16" name="Rectangle 15"/>
          <p:cNvSpPr/>
          <p:nvPr/>
        </p:nvSpPr>
        <p:spPr>
          <a:xfrm>
            <a:off x="1191126" y="6209600"/>
            <a:ext cx="11012249" cy="6521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" y="882624"/>
            <a:ext cx="6069358" cy="42198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51" y="1026411"/>
            <a:ext cx="6016087" cy="4076089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91126" y="1198957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5_5 kV</a:t>
            </a:r>
            <a:endParaRPr lang="it-IT" sz="1400" dirty="0"/>
          </a:p>
        </p:txBody>
      </p:sp>
      <p:sp>
        <p:nvSpPr>
          <p:cNvPr id="15" name="Rectangle 14"/>
          <p:cNvSpPr/>
          <p:nvPr/>
        </p:nvSpPr>
        <p:spPr>
          <a:xfrm>
            <a:off x="7072347" y="1263893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400" b="1" smtClean="0">
                <a:latin typeface="Arial" panose="020B0604020202020204" pitchFamily="34" charset="0"/>
                <a:cs typeface="Arial" panose="020B0604020202020204" pitchFamily="34" charset="0"/>
              </a:rPr>
              <a:t>5_7 </a:t>
            </a:r>
            <a:r>
              <a:rPr lang="it-IT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kV</a:t>
            </a: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65062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593226" y="1130692"/>
            <a:ext cx="9452986" cy="48320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it-IT" sz="2400" b="1" dirty="0" smtClean="0"/>
              <a:t>Plasma module for the </a:t>
            </a:r>
            <a:r>
              <a:rPr lang="it-IT" sz="2400" b="1" i="1" dirty="0" smtClean="0"/>
              <a:t>EuPraxia@SPARC_LAB</a:t>
            </a:r>
            <a:r>
              <a:rPr lang="it-IT" sz="2400" b="1" dirty="0" smtClean="0"/>
              <a:t> project</a:t>
            </a:r>
          </a:p>
          <a:p>
            <a:endParaRPr lang="it-IT" sz="2400" b="1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 b="1" dirty="0" smtClean="0"/>
              <a:t>1.1 </a:t>
            </a:r>
            <a:r>
              <a:rPr lang="en-US" sz="2000" b="1" dirty="0"/>
              <a:t>GeV </a:t>
            </a:r>
            <a:r>
              <a:rPr lang="en-US" sz="2000" dirty="0"/>
              <a:t>(1.5 GV/m  40cm capillary - density 10</a:t>
            </a:r>
            <a:r>
              <a:rPr lang="en-US" sz="2000" baseline="30000" dirty="0"/>
              <a:t>16</a:t>
            </a:r>
            <a:r>
              <a:rPr lang="en-US" sz="2000" dirty="0"/>
              <a:t> </a:t>
            </a:r>
            <a:r>
              <a:rPr lang="en-US" sz="2000" dirty="0" smtClean="0"/>
              <a:t>cm-3)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000" dirty="0"/>
              <a:t>Direct plasma discharge for 40cm long capillary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Stability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Longitudinal profiles </a:t>
            </a:r>
            <a:endParaRPr lang="it-IT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it-IT" sz="2000" dirty="0"/>
              <a:t>Plasma sources operating at 100 – 400 Hz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Vacuum </a:t>
            </a:r>
            <a:r>
              <a:rPr lang="it-IT" sz="2000" dirty="0" smtClean="0"/>
              <a:t>system requirements (neutral gas)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Study </a:t>
            </a:r>
            <a:r>
              <a:rPr lang="it-IT" sz="2000" dirty="0"/>
              <a:t>on materal science to increase capillary’s longevity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High-voltage sources for plasma formation </a:t>
            </a:r>
            <a:endParaRPr lang="en-US" sz="2000" dirty="0"/>
          </a:p>
          <a:p>
            <a:pPr marL="342900" indent="-342900">
              <a:buFont typeface="Wingdings" panose="05000000000000000000" pitchFamily="2" charset="2"/>
              <a:buChar char="q"/>
            </a:pPr>
            <a:endParaRPr lang="it-IT" sz="2000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2000" dirty="0" smtClean="0"/>
              <a:t>Segmented </a:t>
            </a:r>
            <a:r>
              <a:rPr lang="it-IT" sz="2000" dirty="0"/>
              <a:t>capillary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Plasma sources larger than 40 cm (m-scale) 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Longitudinal density modulation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5 GeV </a:t>
            </a:r>
            <a:r>
              <a:rPr lang="en-US" sz="2000" dirty="0"/>
              <a:t>case for </a:t>
            </a:r>
            <a:r>
              <a:rPr lang="en-US" sz="2000" dirty="0" err="1" smtClean="0"/>
              <a:t>EuPRAXIA</a:t>
            </a:r>
            <a:r>
              <a:rPr lang="en-US" sz="2000" dirty="0" smtClean="0"/>
              <a:t> </a:t>
            </a:r>
            <a:r>
              <a:rPr lang="en-US" sz="2000" dirty="0"/>
              <a:t>(1.5 GV/m  m-scale capillary - density 10</a:t>
            </a:r>
            <a:r>
              <a:rPr lang="en-US" sz="2000" baseline="30000" dirty="0"/>
              <a:t>16</a:t>
            </a:r>
            <a:r>
              <a:rPr lang="en-US" sz="2000" dirty="0"/>
              <a:t> cm-3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6" t="28840" r="29525" b="28840"/>
          <a:stretch/>
        </p:blipFill>
        <p:spPr>
          <a:xfrm>
            <a:off x="8193528" y="4092015"/>
            <a:ext cx="3807795" cy="14384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7" b="22356"/>
          <a:stretch/>
        </p:blipFill>
        <p:spPr>
          <a:xfrm>
            <a:off x="8025000" y="1190852"/>
            <a:ext cx="3855676" cy="1092282"/>
          </a:xfrm>
          <a:prstGeom prst="rect">
            <a:avLst/>
          </a:prstGeom>
        </p:spPr>
      </p:pic>
      <p:sp>
        <p:nvSpPr>
          <p:cNvPr id="19" name="CasellaDiTesto 23"/>
          <p:cNvSpPr txBox="1"/>
          <p:nvPr/>
        </p:nvSpPr>
        <p:spPr>
          <a:xfrm>
            <a:off x="10316564" y="2137527"/>
            <a:ext cx="1606382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40cm capillary</a:t>
            </a:r>
            <a:endParaRPr lang="it-IT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906891" y="4619808"/>
            <a:ext cx="8646182" cy="1307950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it-IT" b="1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Introduction</a:t>
              </a:r>
              <a:endParaRPr lang="it-IT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191126" y="6444346"/>
            <a:ext cx="11012249" cy="4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1344993" y="6468396"/>
            <a:ext cx="1084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June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2023								TDR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review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committee</a:t>
            </a:r>
            <a:endParaRPr lang="it-IT" i="1" dirty="0"/>
          </a:p>
        </p:txBody>
      </p:sp>
      <p:pic>
        <p:nvPicPr>
          <p:cNvPr id="14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528010" y="3453062"/>
            <a:ext cx="4993105" cy="288759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Rectangle 1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1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045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7186" r="4843" b="8166"/>
          <a:stretch/>
        </p:blipFill>
        <p:spPr>
          <a:xfrm>
            <a:off x="210030" y="944127"/>
            <a:ext cx="9108643" cy="583284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/>
                <a:t>Plasma sources operating at 100 – 400 Hz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85245" y="1235080"/>
            <a:ext cx="744220" cy="665143"/>
            <a:chOff x="1451610" y="1203960"/>
            <a:chExt cx="744220" cy="6651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51610" y="1203960"/>
              <a:ext cx="742950" cy="40386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681480" y="1594783"/>
              <a:ext cx="514350" cy="27432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85743" y="865748"/>
            <a:ext cx="1423788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Gas injection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2550" y="1556722"/>
            <a:ext cx="8701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/>
              <a:t>Pres</a:t>
            </a:r>
            <a:r>
              <a:rPr lang="it-IT" sz="1400" b="1" dirty="0"/>
              <a:t>su</a:t>
            </a:r>
            <a:r>
              <a:rPr lang="it-IT" sz="1400" b="1" dirty="0" smtClean="0"/>
              <a:t>re</a:t>
            </a:r>
          </a:p>
          <a:p>
            <a:r>
              <a:rPr lang="it-IT" sz="1400" b="1" dirty="0" smtClean="0"/>
              <a:t>regulator</a:t>
            </a:r>
            <a:endParaRPr lang="it-IT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196916" y="2223102"/>
            <a:ext cx="870175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sz="1400" b="1" dirty="0" smtClean="0"/>
              <a:t>RepRate</a:t>
            </a:r>
          </a:p>
          <a:p>
            <a:r>
              <a:rPr lang="it-IT" sz="1400" b="1" dirty="0" smtClean="0"/>
              <a:t>regulator</a:t>
            </a:r>
            <a:endParaRPr lang="it-IT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7638820" y="5139526"/>
            <a:ext cx="148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Spectrometer</a:t>
            </a:r>
            <a:endParaRPr lang="it-IT" b="1" dirty="0"/>
          </a:p>
        </p:txBody>
      </p:sp>
      <p:sp>
        <p:nvSpPr>
          <p:cNvPr id="40" name="Rectangle 39"/>
          <p:cNvSpPr/>
          <p:nvPr/>
        </p:nvSpPr>
        <p:spPr>
          <a:xfrm>
            <a:off x="8025492" y="3214220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ICCD</a:t>
            </a:r>
          </a:p>
          <a:p>
            <a:r>
              <a:rPr lang="it-IT" b="1" dirty="0" smtClean="0"/>
              <a:t>camera</a:t>
            </a:r>
            <a:endParaRPr lang="it-IT" b="1" dirty="0"/>
          </a:p>
        </p:txBody>
      </p:sp>
      <p:sp>
        <p:nvSpPr>
          <p:cNvPr id="41" name="Rectangle 40"/>
          <p:cNvSpPr/>
          <p:nvPr/>
        </p:nvSpPr>
        <p:spPr>
          <a:xfrm>
            <a:off x="3580104" y="944128"/>
            <a:ext cx="14519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b="1" dirty="0" smtClean="0"/>
              <a:t>HV generator</a:t>
            </a:r>
            <a:endParaRPr lang="it-IT" b="1" dirty="0"/>
          </a:p>
        </p:txBody>
      </p:sp>
      <p:sp>
        <p:nvSpPr>
          <p:cNvPr id="42" name="Rectangle 41"/>
          <p:cNvSpPr/>
          <p:nvPr/>
        </p:nvSpPr>
        <p:spPr>
          <a:xfrm>
            <a:off x="6096000" y="2858868"/>
            <a:ext cx="11169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Delay</a:t>
            </a:r>
          </a:p>
          <a:p>
            <a:r>
              <a:rPr lang="it-IT" b="1" dirty="0" smtClean="0"/>
              <a:t>generator</a:t>
            </a:r>
            <a:endParaRPr lang="it-IT" b="1" dirty="0"/>
          </a:p>
        </p:txBody>
      </p:sp>
      <p:sp>
        <p:nvSpPr>
          <p:cNvPr id="43" name="Rectangle 42"/>
          <p:cNvSpPr/>
          <p:nvPr/>
        </p:nvSpPr>
        <p:spPr>
          <a:xfrm>
            <a:off x="4870584" y="1853770"/>
            <a:ext cx="1111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HV pulser</a:t>
            </a:r>
            <a:endParaRPr lang="it-IT" b="1" dirty="0"/>
          </a:p>
        </p:txBody>
      </p:sp>
      <p:sp>
        <p:nvSpPr>
          <p:cNvPr id="44" name="Rectangle 43"/>
          <p:cNvSpPr/>
          <p:nvPr/>
        </p:nvSpPr>
        <p:spPr>
          <a:xfrm>
            <a:off x="219988" y="4595289"/>
            <a:ext cx="10502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3cm long</a:t>
            </a:r>
          </a:p>
          <a:p>
            <a:r>
              <a:rPr lang="it-IT" b="1" dirty="0" smtClean="0"/>
              <a:t>capillary</a:t>
            </a:r>
            <a:endParaRPr lang="it-IT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9704730" y="3365383"/>
            <a:ext cx="1946275" cy="1583055"/>
            <a:chOff x="9548451" y="2040879"/>
            <a:chExt cx="1946275" cy="1583055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4" r="26672"/>
            <a:stretch/>
          </p:blipFill>
          <p:spPr bwMode="auto">
            <a:xfrm>
              <a:off x="9548451" y="2040879"/>
              <a:ext cx="1946275" cy="1583055"/>
            </a:xfrm>
            <a:prstGeom prst="rect">
              <a:avLst/>
            </a:prstGeom>
            <a:ln w="9525">
              <a:solidFill>
                <a:schemeClr val="accent1">
                  <a:shade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4" name="Straight Connector 123"/>
            <p:cNvCxnSpPr/>
            <p:nvPr/>
          </p:nvCxnSpPr>
          <p:spPr>
            <a:xfrm flipV="1">
              <a:off x="9972256" y="2398161"/>
              <a:ext cx="629223" cy="2822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9972256" y="3282384"/>
              <a:ext cx="629223" cy="2822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10332491" y="2165020"/>
              <a:ext cx="165065" cy="124883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 rot="10800000">
              <a:off x="10590485" y="2349489"/>
              <a:ext cx="826770" cy="969010"/>
              <a:chOff x="130772" y="389665"/>
              <a:chExt cx="1218294" cy="1369379"/>
            </a:xfrm>
          </p:grpSpPr>
          <p:grpSp>
            <p:nvGrpSpPr>
              <p:cNvPr id="105" name="Group 104"/>
              <p:cNvGrpSpPr/>
              <p:nvPr/>
            </p:nvGrpSpPr>
            <p:grpSpPr>
              <a:xfrm rot="16200000">
                <a:off x="117078" y="403359"/>
                <a:ext cx="1245681" cy="1218294"/>
                <a:chOff x="117076" y="403359"/>
                <a:chExt cx="1324478" cy="1244081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17076" y="403359"/>
                  <a:ext cx="1204054" cy="1049325"/>
                  <a:chOff x="117076" y="403358"/>
                  <a:chExt cx="992941" cy="797669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117076" y="1019626"/>
                    <a:ext cx="992851" cy="181401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117512" y="541755"/>
                    <a:ext cx="992505" cy="393065"/>
                  </a:xfrm>
                  <a:prstGeom prst="round2Same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344628" y="403358"/>
                    <a:ext cx="514350" cy="6540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30262" y="470000"/>
                    <a:ext cx="146050" cy="69850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405802" y="440155"/>
                    <a:ext cx="398781" cy="499110"/>
                    <a:chOff x="405802" y="440155"/>
                    <a:chExt cx="399216" cy="499669"/>
                  </a:xfrm>
                </p:grpSpPr>
                <p:sp>
                  <p:nvSpPr>
                    <p:cNvPr id="121" name="Freeform 120"/>
                    <p:cNvSpPr/>
                    <p:nvPr/>
                  </p:nvSpPr>
                  <p:spPr>
                    <a:xfrm rot="5400000" flipV="1">
                      <a:off x="256577" y="594384"/>
                      <a:ext cx="494665" cy="196215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bg1"/>
                      </a:solidFill>
                      <a:prstDash val="sysDash"/>
                      <a:headEnd type="none"/>
                      <a:tailEnd type="triangle" w="sm" len="sm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 rot="5400000">
                      <a:off x="455768" y="588110"/>
                      <a:ext cx="497205" cy="201295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bg1"/>
                      </a:solidFill>
                      <a:prstDash val="sysDash"/>
                      <a:headEnd type="none"/>
                      <a:tailEnd type="triangle" w="sm" len="sm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1341051" y="666299"/>
                  <a:ext cx="100503" cy="981141"/>
                  <a:chOff x="1341051" y="666299"/>
                  <a:chExt cx="100503" cy="981141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341051" y="666299"/>
                    <a:ext cx="45719" cy="432145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341051" y="1217883"/>
                    <a:ext cx="100503" cy="429557"/>
                    <a:chOff x="1341051" y="1217883"/>
                    <a:chExt cx="100503" cy="429557"/>
                  </a:xfrm>
                </p:grpSpPr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1341051" y="1217883"/>
                      <a:ext cx="45719" cy="429263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1354244" y="1407850"/>
                      <a:ext cx="87310" cy="23959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06" name="Group 105"/>
              <p:cNvGrpSpPr/>
              <p:nvPr/>
            </p:nvGrpSpPr>
            <p:grpSpPr>
              <a:xfrm flipV="1">
                <a:off x="387971" y="1650687"/>
                <a:ext cx="960804" cy="108357"/>
                <a:chOff x="387971" y="1650668"/>
                <a:chExt cx="960804" cy="9452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 rot="16200000">
                  <a:off x="578065" y="1512099"/>
                  <a:ext cx="42999" cy="4231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 rot="16200000">
                  <a:off x="1116804" y="1513509"/>
                  <a:ext cx="42999" cy="42036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 rot="16200000">
                  <a:off x="1190405" y="1574414"/>
                  <a:ext cx="82116" cy="2346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30" name="Right Arrow 129"/>
          <p:cNvSpPr/>
          <p:nvPr/>
        </p:nvSpPr>
        <p:spPr>
          <a:xfrm>
            <a:off x="8599170" y="3860551"/>
            <a:ext cx="1143307" cy="75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Rectangle 158"/>
          <p:cNvSpPr/>
          <p:nvPr/>
        </p:nvSpPr>
        <p:spPr>
          <a:xfrm>
            <a:off x="2756263" y="256165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+</a:t>
            </a:r>
            <a:endParaRPr lang="it-IT" dirty="0"/>
          </a:p>
        </p:txBody>
      </p:sp>
      <p:sp>
        <p:nvSpPr>
          <p:cNvPr id="162" name="Rectangle 161"/>
          <p:cNvSpPr/>
          <p:nvPr/>
        </p:nvSpPr>
        <p:spPr>
          <a:xfrm>
            <a:off x="3006909" y="2805575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 smtClean="0"/>
              <a:t>GND</a:t>
            </a:r>
            <a:endParaRPr lang="it-IT" sz="1000" dirty="0"/>
          </a:p>
        </p:txBody>
      </p:sp>
      <p:cxnSp>
        <p:nvCxnSpPr>
          <p:cNvPr id="186" name="Straight Connector 185"/>
          <p:cNvCxnSpPr/>
          <p:nvPr/>
        </p:nvCxnSpPr>
        <p:spPr>
          <a:xfrm flipH="1">
            <a:off x="3504955" y="2814634"/>
            <a:ext cx="134358" cy="83425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/>
          <p:cNvCxnSpPr/>
          <p:nvPr/>
        </p:nvCxnSpPr>
        <p:spPr>
          <a:xfrm flipH="1" flipV="1">
            <a:off x="3254171" y="2361114"/>
            <a:ext cx="250784" cy="52583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Arrow Connector 187"/>
          <p:cNvCxnSpPr/>
          <p:nvPr/>
        </p:nvCxnSpPr>
        <p:spPr>
          <a:xfrm flipV="1">
            <a:off x="3254171" y="2234082"/>
            <a:ext cx="223147" cy="127032"/>
          </a:xfrm>
          <a:prstGeom prst="straightConnector1">
            <a:avLst/>
          </a:prstGeom>
          <a:ln w="19050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266332" y="2926080"/>
            <a:ext cx="2680564" cy="1563284"/>
            <a:chOff x="266332" y="2926080"/>
            <a:chExt cx="2680564" cy="1563284"/>
          </a:xfrm>
        </p:grpSpPr>
        <p:cxnSp>
          <p:nvCxnSpPr>
            <p:cNvPr id="132" name="Straight Arrow Connector 131"/>
            <p:cNvCxnSpPr/>
            <p:nvPr/>
          </p:nvCxnSpPr>
          <p:spPr>
            <a:xfrm flipH="1">
              <a:off x="2278380" y="2926080"/>
              <a:ext cx="447040" cy="2209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8" name="Group 147"/>
            <p:cNvGrpSpPr/>
            <p:nvPr/>
          </p:nvGrpSpPr>
          <p:grpSpPr>
            <a:xfrm>
              <a:off x="266332" y="3025181"/>
              <a:ext cx="2680564" cy="1464183"/>
              <a:chOff x="1193915" y="2582574"/>
              <a:chExt cx="2680564" cy="1464183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H="1">
                <a:off x="3429483" y="2582574"/>
                <a:ext cx="444996" cy="261021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1464730" y="2958361"/>
                <a:ext cx="1761458" cy="1088396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198880" y="3860552"/>
                <a:ext cx="264185" cy="18620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1193915" y="3760566"/>
                <a:ext cx="183988" cy="1038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5" name="Group 224"/>
          <p:cNvGrpSpPr/>
          <p:nvPr/>
        </p:nvGrpSpPr>
        <p:grpSpPr>
          <a:xfrm>
            <a:off x="1386248" y="2297598"/>
            <a:ext cx="6565105" cy="2213186"/>
            <a:chOff x="1386248" y="2297598"/>
            <a:chExt cx="6565105" cy="2213186"/>
          </a:xfrm>
        </p:grpSpPr>
        <p:grpSp>
          <p:nvGrpSpPr>
            <p:cNvPr id="184" name="Group 183"/>
            <p:cNvGrpSpPr/>
            <p:nvPr/>
          </p:nvGrpSpPr>
          <p:grpSpPr>
            <a:xfrm>
              <a:off x="3558364" y="2337816"/>
              <a:ext cx="861142" cy="1469888"/>
              <a:chOff x="3558364" y="2337816"/>
              <a:chExt cx="861142" cy="1469888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flipH="1">
                <a:off x="4207841" y="3650072"/>
                <a:ext cx="211665" cy="14576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3558365" y="2414017"/>
                <a:ext cx="645998" cy="139368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V="1">
                <a:off x="3558364" y="2337816"/>
                <a:ext cx="141504" cy="76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8" name="Group 207"/>
            <p:cNvGrpSpPr/>
            <p:nvPr/>
          </p:nvGrpSpPr>
          <p:grpSpPr>
            <a:xfrm>
              <a:off x="1386248" y="2297598"/>
              <a:ext cx="3207465" cy="1885628"/>
              <a:chOff x="1386248" y="2297598"/>
              <a:chExt cx="3207465" cy="1885628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flipH="1">
                <a:off x="3881364" y="3738728"/>
                <a:ext cx="712349" cy="4444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3148838" y="3754803"/>
                <a:ext cx="746295" cy="4284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H="1">
                <a:off x="1386248" y="2297598"/>
                <a:ext cx="209744" cy="1305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 flipV="1">
                <a:off x="1591344" y="2297599"/>
                <a:ext cx="9296" cy="351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4727743" y="3346704"/>
              <a:ext cx="3223610" cy="1164080"/>
              <a:chOff x="4727743" y="3346704"/>
              <a:chExt cx="3223610" cy="116408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4732429" y="3925648"/>
                <a:ext cx="217459" cy="1522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 flipV="1">
                <a:off x="4727743" y="4074663"/>
                <a:ext cx="746295" cy="4284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7258806" y="3346704"/>
                <a:ext cx="692547" cy="362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5467942" y="3346704"/>
                <a:ext cx="1790864" cy="1164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1" name="Rectangle 220"/>
          <p:cNvSpPr/>
          <p:nvPr/>
        </p:nvSpPr>
        <p:spPr>
          <a:xfrm>
            <a:off x="2925265" y="5405686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Plasma light</a:t>
            </a:r>
            <a:endParaRPr lang="it-IT" b="1" dirty="0"/>
          </a:p>
        </p:txBody>
      </p:sp>
      <p:sp>
        <p:nvSpPr>
          <p:cNvPr id="11" name="Rectangle 10"/>
          <p:cNvSpPr/>
          <p:nvPr/>
        </p:nvSpPr>
        <p:spPr>
          <a:xfrm>
            <a:off x="6714131" y="850347"/>
            <a:ext cx="5063694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it-IT" sz="2000" dirty="0" smtClean="0"/>
              <a:t>Vacuum system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it-IT" sz="2000" dirty="0"/>
              <a:t>Neutral gas </a:t>
            </a:r>
            <a:r>
              <a:rPr lang="it-IT" sz="2000" dirty="0" smtClean="0"/>
              <a:t>pressure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Gas molecule (H2, Ar, N)</a:t>
            </a:r>
          </a:p>
          <a:p>
            <a:pPr marL="800100" lvl="4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Repetition rate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it-IT" sz="2000" dirty="0"/>
              <a:t>C</a:t>
            </a:r>
            <a:r>
              <a:rPr lang="it-IT" sz="2000" dirty="0" smtClean="0"/>
              <a:t>apillary’s longevity</a:t>
            </a:r>
          </a:p>
          <a:p>
            <a:pPr marL="342900" lvl="3" indent="-342900">
              <a:buFont typeface="Wingdings" panose="05000000000000000000" pitchFamily="2" charset="2"/>
              <a:buChar char="§"/>
            </a:pPr>
            <a:r>
              <a:rPr lang="it-IT" sz="2000" dirty="0" smtClean="0"/>
              <a:t>High-voltage </a:t>
            </a:r>
            <a:r>
              <a:rPr lang="it-IT" sz="2000" dirty="0"/>
              <a:t>sources for plasma formation 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2" name="Rectangle 11"/>
          <p:cNvSpPr/>
          <p:nvPr/>
        </p:nvSpPr>
        <p:spPr>
          <a:xfrm>
            <a:off x="7212909" y="1176887"/>
            <a:ext cx="3086570" cy="97042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2" name="Rectangle 91"/>
          <p:cNvSpPr/>
          <p:nvPr/>
        </p:nvSpPr>
        <p:spPr>
          <a:xfrm>
            <a:off x="9420469" y="4987665"/>
            <a:ext cx="288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Stark broadening technique </a:t>
            </a:r>
          </a:p>
          <a:p>
            <a:endParaRPr lang="it-IT" b="1" dirty="0"/>
          </a:p>
        </p:txBody>
      </p:sp>
      <p:pic>
        <p:nvPicPr>
          <p:cNvPr id="93" name="Picture 9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59" y="5405498"/>
            <a:ext cx="2400124" cy="5644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77" name="Rectangle 76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2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490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2450532" y="890107"/>
              <a:ext cx="7809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/>
                <a:t>Plasma sources operating at 100 – 400 </a:t>
              </a:r>
              <a:r>
                <a:rPr lang="it-IT" sz="2000" b="1" i="1" dirty="0" smtClean="0"/>
                <a:t>Hz</a:t>
              </a:r>
              <a:endParaRPr lang="it-IT" sz="2000" b="1" i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191126" y="6444346"/>
            <a:ext cx="11012249" cy="4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1344993" y="6468396"/>
            <a:ext cx="1084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June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2023								TDR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review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committee</a:t>
            </a:r>
            <a:endParaRPr lang="it-IT" i="1" dirty="0"/>
          </a:p>
        </p:txBody>
      </p:sp>
      <p:pic>
        <p:nvPicPr>
          <p:cNvPr id="14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1" descr="Icon&#10;&#10;Description automatically generated">
            <a:extLst>
              <a:ext uri="{FF2B5EF4-FFF2-40B4-BE49-F238E27FC236}">
                <a16:creationId xmlns:a16="http://schemas.microsoft.com/office/drawing/2014/main" id="{8D0CDAA9-C810-4CD3-ED35-865E0461CF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3664" y="3495315"/>
            <a:ext cx="401484" cy="564781"/>
          </a:xfrm>
          <a:prstGeom prst="rect">
            <a:avLst/>
          </a:prstGeom>
        </p:spPr>
      </p:pic>
      <p:pic>
        <p:nvPicPr>
          <p:cNvPr id="33" name="Picture 32" descr="Icon&#10;&#10;Description automatically generated">
            <a:extLst>
              <a:ext uri="{FF2B5EF4-FFF2-40B4-BE49-F238E27FC236}">
                <a16:creationId xmlns:a16="http://schemas.microsoft.com/office/drawing/2014/main" id="{D16B17DC-88E3-9A6C-0207-3F5C2184AA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24294" y="3485208"/>
            <a:ext cx="421447" cy="5849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408" y="750294"/>
            <a:ext cx="2290435" cy="36933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it-IT" b="1" i="1" dirty="0"/>
              <a:t>Vacuum requirements</a:t>
            </a:r>
            <a:endParaRPr lang="it-IT" dirty="0"/>
          </a:p>
        </p:txBody>
      </p:sp>
      <p:pic>
        <p:nvPicPr>
          <p:cNvPr id="19" name="Picture 18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275B7349-F70A-F889-BB9C-EEFA79CEE2B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102" t="6013" r="2421"/>
          <a:stretch/>
        </p:blipFill>
        <p:spPr>
          <a:xfrm>
            <a:off x="6010734" y="2055024"/>
            <a:ext cx="5713560" cy="4262929"/>
          </a:xfrm>
          <a:prstGeom prst="rect">
            <a:avLst/>
          </a:prstGeom>
        </p:spPr>
      </p:pic>
      <p:pic>
        <p:nvPicPr>
          <p:cNvPr id="21" name="Picture 20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1E31AEC1-91ED-61D3-4459-8F4D154CB52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465" t="6031" r="2517"/>
          <a:stretch/>
        </p:blipFill>
        <p:spPr>
          <a:xfrm>
            <a:off x="112362" y="2058500"/>
            <a:ext cx="5599945" cy="41978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273753" y="1331949"/>
            <a:ext cx="324319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10 kV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60-70 mbar </a:t>
            </a:r>
            <a:endParaRPr lang="it-IT" sz="2800" dirty="0"/>
          </a:p>
        </p:txBody>
      </p:sp>
      <p:sp>
        <p:nvSpPr>
          <p:cNvPr id="18" name="Rectangle 17"/>
          <p:cNvSpPr/>
          <p:nvPr/>
        </p:nvSpPr>
        <p:spPr>
          <a:xfrm>
            <a:off x="2494585" y="1331949"/>
            <a:ext cx="304282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kV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60-70 mbar </a:t>
            </a:r>
            <a:endParaRPr lang="it-IT" sz="2800" dirty="0"/>
          </a:p>
        </p:txBody>
      </p:sp>
      <p:sp>
        <p:nvSpPr>
          <p:cNvPr id="17" name="Rectangle 16"/>
          <p:cNvSpPr/>
          <p:nvPr/>
        </p:nvSpPr>
        <p:spPr>
          <a:xfrm>
            <a:off x="11722410" y="6062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125290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/>
                <a:t>Plasma sources operating at 100 – 400 Hz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37" name="Rectangle 36"/>
          <p:cNvSpPr/>
          <p:nvPr/>
        </p:nvSpPr>
        <p:spPr>
          <a:xfrm>
            <a:off x="1191126" y="6444346"/>
            <a:ext cx="11012249" cy="4174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ctangle 38"/>
          <p:cNvSpPr/>
          <p:nvPr/>
        </p:nvSpPr>
        <p:spPr>
          <a:xfrm>
            <a:off x="1344993" y="6468396"/>
            <a:ext cx="108470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Arial" pitchFamily="34" charset="0"/>
                <a:cs typeface="Arial" pitchFamily="34" charset="0"/>
              </a:rPr>
              <a:t>15</a:t>
            </a:r>
            <a:r>
              <a:rPr lang="en-GB" i="1" baseline="30000" dirty="0">
                <a:latin typeface="Arial" pitchFamily="34" charset="0"/>
                <a:cs typeface="Arial" pitchFamily="34" charset="0"/>
              </a:rPr>
              <a:t>th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 June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2023								TDR </a:t>
            </a:r>
            <a:r>
              <a:rPr lang="en-GB" i="1" dirty="0">
                <a:latin typeface="Arial" pitchFamily="34" charset="0"/>
                <a:cs typeface="Arial" pitchFamily="34" charset="0"/>
              </a:rPr>
              <a:t>review </a:t>
            </a:r>
            <a:r>
              <a:rPr lang="en-GB" i="1" dirty="0" smtClean="0">
                <a:latin typeface="Arial" pitchFamily="34" charset="0"/>
                <a:cs typeface="Arial" pitchFamily="34" charset="0"/>
              </a:rPr>
              <a:t>committee</a:t>
            </a:r>
            <a:endParaRPr lang="it-IT" i="1" dirty="0"/>
          </a:p>
        </p:txBody>
      </p:sp>
      <p:pic>
        <p:nvPicPr>
          <p:cNvPr id="14" name="Picture 425" descr="http://www.lnf.infn.it/logo/logo_infn_lnf_1_sigla_lnf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62" y="6209599"/>
            <a:ext cx="961729" cy="6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C2FAE6E-5000-620C-F046-928B98D3F8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4568" y="3370002"/>
            <a:ext cx="421447" cy="584993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CD94DF8C-9E25-0211-DC19-59A030EC53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8330" y="3370002"/>
            <a:ext cx="421447" cy="584993"/>
          </a:xfrm>
          <a:prstGeom prst="rect">
            <a:avLst/>
          </a:prstGeom>
        </p:spPr>
      </p:pic>
      <p:pic>
        <p:nvPicPr>
          <p:cNvPr id="20" name="Picture 19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3F04B315-AD1C-FCDC-940C-486D4C5B503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98" t="4913" r="2570"/>
          <a:stretch/>
        </p:blipFill>
        <p:spPr>
          <a:xfrm>
            <a:off x="6055961" y="1870707"/>
            <a:ext cx="5595968" cy="4344474"/>
          </a:xfrm>
          <a:prstGeom prst="rect">
            <a:avLst/>
          </a:prstGeom>
        </p:spPr>
      </p:pic>
      <p:pic>
        <p:nvPicPr>
          <p:cNvPr id="29" name="Picture 28" descr="A picture containing text, plot, line, diagram&#10;&#10;Description automatically generated">
            <a:extLst>
              <a:ext uri="{FF2B5EF4-FFF2-40B4-BE49-F238E27FC236}">
                <a16:creationId xmlns:a16="http://schemas.microsoft.com/office/drawing/2014/main" id="{27E21CF8-6E2E-998B-0296-B13C4DCBF66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8" t="6071" r="2932"/>
          <a:stretch/>
        </p:blipFill>
        <p:spPr>
          <a:xfrm>
            <a:off x="112362" y="1913549"/>
            <a:ext cx="5595968" cy="423702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993017" y="1250691"/>
            <a:ext cx="3443571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kV 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90-100 mbar </a:t>
            </a:r>
            <a:endParaRPr lang="it-IT" sz="2800" dirty="0"/>
          </a:p>
        </p:txBody>
      </p:sp>
      <p:sp>
        <p:nvSpPr>
          <p:cNvPr id="17" name="Rectangle 16"/>
          <p:cNvSpPr/>
          <p:nvPr/>
        </p:nvSpPr>
        <p:spPr>
          <a:xfrm>
            <a:off x="2232032" y="1246542"/>
            <a:ext cx="3342582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 kV  90-100 mbar </a:t>
            </a:r>
            <a:endParaRPr lang="it-IT" sz="2800" dirty="0"/>
          </a:p>
        </p:txBody>
      </p:sp>
      <p:sp>
        <p:nvSpPr>
          <p:cNvPr id="18" name="Rectangle 17"/>
          <p:cNvSpPr/>
          <p:nvPr/>
        </p:nvSpPr>
        <p:spPr>
          <a:xfrm>
            <a:off x="11722410" y="6062989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8524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/>
                <a:t>Plasma sources operating at 100 – 400 Hz</a:t>
              </a:r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17" name="Rectangle 16"/>
          <p:cNvSpPr/>
          <p:nvPr/>
        </p:nvSpPr>
        <p:spPr>
          <a:xfrm>
            <a:off x="903496" y="873160"/>
            <a:ext cx="2225289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60-70 mbar </a:t>
            </a:r>
            <a:endParaRPr lang="it-IT" sz="2800" dirty="0"/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803303"/>
              </p:ext>
            </p:extLst>
          </p:nvPr>
        </p:nvGraphicFramePr>
        <p:xfrm>
          <a:off x="3369405" y="873160"/>
          <a:ext cx="8427420" cy="16039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42075">
                  <a:extLst>
                    <a:ext uri="{9D8B030D-6E8A-4147-A177-3AD203B41FA5}">
                      <a16:colId xmlns:a16="http://schemas.microsoft.com/office/drawing/2014/main" val="430055882"/>
                    </a:ext>
                  </a:extLst>
                </a:gridCol>
                <a:gridCol w="1711766">
                  <a:extLst>
                    <a:ext uri="{9D8B030D-6E8A-4147-A177-3AD203B41FA5}">
                      <a16:colId xmlns:a16="http://schemas.microsoft.com/office/drawing/2014/main" val="978777430"/>
                    </a:ext>
                  </a:extLst>
                </a:gridCol>
                <a:gridCol w="1696452">
                  <a:extLst>
                    <a:ext uri="{9D8B030D-6E8A-4147-A177-3AD203B41FA5}">
                      <a16:colId xmlns:a16="http://schemas.microsoft.com/office/drawing/2014/main" val="1194242451"/>
                    </a:ext>
                  </a:extLst>
                </a:gridCol>
                <a:gridCol w="1720516">
                  <a:extLst>
                    <a:ext uri="{9D8B030D-6E8A-4147-A177-3AD203B41FA5}">
                      <a16:colId xmlns:a16="http://schemas.microsoft.com/office/drawing/2014/main" val="2715133849"/>
                    </a:ext>
                  </a:extLst>
                </a:gridCol>
                <a:gridCol w="1756611">
                  <a:extLst>
                    <a:ext uri="{9D8B030D-6E8A-4147-A177-3AD203B41FA5}">
                      <a16:colId xmlns:a16="http://schemas.microsoft.com/office/drawing/2014/main" val="2384622873"/>
                    </a:ext>
                  </a:extLst>
                </a:gridCol>
              </a:tblGrid>
              <a:tr h="2632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Hydrogen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Nitrogen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4598753"/>
                  </a:ext>
                </a:extLst>
              </a:tr>
              <a:tr h="263292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C-band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FEL side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C-band 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>
                          <a:solidFill>
                            <a:schemeClr val="tx1"/>
                          </a:solidFill>
                        </a:rPr>
                        <a:t>FEL side</a:t>
                      </a:r>
                      <a:endParaRPr lang="it-IT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908829"/>
                  </a:ext>
                </a:extLst>
              </a:tr>
              <a:tr h="436234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 Hz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5.2x10</a:t>
                      </a:r>
                      <a:r>
                        <a:rPr lang="it-IT" baseline="30000" dirty="0" smtClean="0"/>
                        <a:t>-9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2x10</a:t>
                      </a:r>
                      <a:r>
                        <a:rPr lang="it-IT" baseline="30000" dirty="0" smtClean="0"/>
                        <a:t>-7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3x10</a:t>
                      </a:r>
                      <a:r>
                        <a:rPr lang="it-IT" baseline="30000" dirty="0" smtClean="0"/>
                        <a:t>-9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1x10</a:t>
                      </a:r>
                      <a:r>
                        <a:rPr lang="it-IT" baseline="30000" dirty="0" smtClean="0"/>
                        <a:t>-7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4123381"/>
                  </a:ext>
                </a:extLst>
              </a:tr>
              <a:tr h="436234">
                <a:tc>
                  <a:txBody>
                    <a:bodyPr/>
                    <a:lstStyle/>
                    <a:p>
                      <a:r>
                        <a:rPr lang="it-IT" b="1" dirty="0" smtClean="0"/>
                        <a:t>10 Hz</a:t>
                      </a:r>
                      <a:endParaRPr lang="it-IT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2.5x10</a:t>
                      </a:r>
                      <a:r>
                        <a:rPr lang="it-IT" baseline="30000" dirty="0" smtClean="0"/>
                        <a:t>-8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6x10</a:t>
                      </a:r>
                      <a:r>
                        <a:rPr lang="it-IT" baseline="30000" dirty="0" smtClean="0"/>
                        <a:t>-7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dirty="0" smtClean="0"/>
                        <a:t>8x10</a:t>
                      </a:r>
                      <a:r>
                        <a:rPr lang="it-IT" baseline="30000" dirty="0" smtClean="0"/>
                        <a:t>-9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 smtClean="0"/>
                        <a:t>2x10</a:t>
                      </a:r>
                      <a:r>
                        <a:rPr lang="it-IT" baseline="30000" dirty="0" smtClean="0"/>
                        <a:t>-7 </a:t>
                      </a:r>
                      <a:r>
                        <a:rPr lang="it-IT" baseline="0" dirty="0" smtClean="0"/>
                        <a:t> mbar</a:t>
                      </a:r>
                      <a:endParaRPr lang="it-IT" baseline="3000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2200300"/>
                  </a:ext>
                </a:extLst>
              </a:tr>
            </a:tbl>
          </a:graphicData>
        </a:graphic>
      </p:graphicFrame>
      <p:pic>
        <p:nvPicPr>
          <p:cNvPr id="23" name="Picture 3" descr="Vacuum chamber 2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90" t="15384" r="9581" b="51561"/>
          <a:stretch>
            <a:fillRect/>
          </a:stretch>
        </p:blipFill>
        <p:spPr bwMode="auto">
          <a:xfrm>
            <a:off x="283316" y="2649268"/>
            <a:ext cx="6574684" cy="3979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518358" y="3737629"/>
            <a:ext cx="3380875" cy="13234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Stable operation at 10 Hz by using N gas</a:t>
            </a:r>
          </a:p>
          <a:p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600 MV/m acceleration gradient (similar to H2 gas)</a:t>
            </a:r>
            <a:endParaRPr lang="it-IT" sz="1600" b="1" dirty="0"/>
          </a:p>
        </p:txBody>
      </p:sp>
      <p:sp>
        <p:nvSpPr>
          <p:cNvPr id="3" name="Down Arrow 2"/>
          <p:cNvSpPr/>
          <p:nvPr/>
        </p:nvSpPr>
        <p:spPr>
          <a:xfrm>
            <a:off x="9804618" y="2567128"/>
            <a:ext cx="613610" cy="10805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ctangle 11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5</a:t>
            </a:r>
            <a:r>
              <a:rPr lang="it-IT" dirty="0" smtClean="0"/>
              <a:t>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036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71" y="999337"/>
            <a:ext cx="5246524" cy="393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50" t="14912" r="30350" b="15614"/>
          <a:stretch/>
        </p:blipFill>
        <p:spPr>
          <a:xfrm>
            <a:off x="5628243" y="920078"/>
            <a:ext cx="1133207" cy="1476151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Stable operation at 10 Hz with Nitrogen</a:t>
              </a:r>
              <a:endParaRPr lang="it-IT" sz="2000" b="1" i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sp>
        <p:nvSpPr>
          <p:cNvPr id="12" name="Rectangle 1"/>
          <p:cNvSpPr txBox="1">
            <a:spLocks noChangeArrowheads="1"/>
          </p:cNvSpPr>
          <p:nvPr/>
        </p:nvSpPr>
        <p:spPr>
          <a:xfrm>
            <a:off x="76766" y="5061724"/>
            <a:ext cx="5112537" cy="479571"/>
          </a:xfrm>
          <a:prstGeom prst="rect">
            <a:avLst/>
          </a:prstGeom>
          <a:ln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</a:tabLst>
            </a:pPr>
            <a:r>
              <a:rPr lang="en-US" altLang="it-IT" sz="2000" b="1" dirty="0">
                <a:latin typeface="Arial" panose="020B0604020202020204" pitchFamily="34" charset="0"/>
                <a:cs typeface="Arial" panose="020B0604020202020204" pitchFamily="34" charset="0"/>
              </a:rPr>
              <a:t>Plasma stabilization </a:t>
            </a:r>
            <a:r>
              <a:rPr lang="en-US" altLang="it-IT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with laser</a:t>
            </a:r>
            <a:endParaRPr lang="en-US" altLang="it-IT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237" y="999337"/>
            <a:ext cx="5081157" cy="3934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Rectangle 4"/>
          <p:cNvSpPr txBox="1">
            <a:spLocks noChangeArrowheads="1"/>
          </p:cNvSpPr>
          <p:nvPr/>
        </p:nvSpPr>
        <p:spPr>
          <a:xfrm>
            <a:off x="566171" y="5515284"/>
            <a:ext cx="11474049" cy="1342716"/>
          </a:xfrm>
          <a:prstGeom prst="rect">
            <a:avLst/>
          </a:prstGeom>
          <a:ln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SzPct val="4500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it-IT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Results obtained by turning ON/OFF the laser stabilizing the plasma discharge</a:t>
            </a:r>
          </a:p>
          <a:p>
            <a:pPr marL="0" indent="0">
              <a:buSzPct val="45000"/>
              <a:buFont typeface="Arial" panose="020B0604020202020204" pitchFamily="34" charset="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The laser hits the negative electrode of the capillary 200 ns before the discharge trigger</a:t>
            </a:r>
          </a:p>
          <a:p>
            <a:pPr marL="0" indent="0">
              <a:buSzPct val="45000"/>
              <a:buFont typeface="Arial" panose="020B0604020202020204" pitchFamily="34" charset="0"/>
              <a:buNone/>
              <a:tabLst>
                <a:tab pos="414772" algn="l"/>
                <a:tab pos="829544" algn="l"/>
                <a:tab pos="1244316" algn="l"/>
                <a:tab pos="1659087" algn="l"/>
                <a:tab pos="2073859" algn="l"/>
                <a:tab pos="2488631" algn="l"/>
                <a:tab pos="2903403" algn="l"/>
                <a:tab pos="3318175" algn="l"/>
                <a:tab pos="3732947" algn="l"/>
                <a:tab pos="4147718" algn="l"/>
                <a:tab pos="4562490" algn="l"/>
                <a:tab pos="4977262" algn="l"/>
                <a:tab pos="5392034" algn="l"/>
                <a:tab pos="5806806" algn="l"/>
                <a:tab pos="6221578" algn="l"/>
                <a:tab pos="6636349" algn="l"/>
                <a:tab pos="7051121" algn="l"/>
                <a:tab pos="7465893" algn="l"/>
                <a:tab pos="7880665" algn="l"/>
                <a:tab pos="8295437" algn="l"/>
              </a:tabLst>
            </a:pPr>
            <a:r>
              <a:rPr lang="en-US" altLang="it-IT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Witness energy jitter with laser ON(OFF): 0.6(1.2) MeV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377903" y="862104"/>
            <a:ext cx="944739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5pPr>
            <a:lvl6pPr marL="25146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6pPr>
            <a:lvl7pPr marL="29718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7pPr>
            <a:lvl8pPr marL="34290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8pPr>
            <a:lvl9pPr marL="38862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9pPr>
          </a:lstStyle>
          <a:p>
            <a:r>
              <a:rPr lang="en-US" altLang="it-IT" sz="1633" b="1" dirty="0"/>
              <a:t>Laser ON</a:t>
            </a:r>
          </a:p>
        </p:txBody>
      </p:sp>
      <p:sp>
        <p:nvSpPr>
          <p:cNvPr id="19" name="Text Box 6"/>
          <p:cNvSpPr txBox="1">
            <a:spLocks noChangeArrowheads="1"/>
          </p:cNvSpPr>
          <p:nvPr/>
        </p:nvSpPr>
        <p:spPr bwMode="auto">
          <a:xfrm>
            <a:off x="10064227" y="881261"/>
            <a:ext cx="1015306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5pPr>
            <a:lvl6pPr marL="25146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6pPr>
            <a:lvl7pPr marL="29718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7pPr>
            <a:lvl8pPr marL="34290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8pPr>
            <a:lvl9pPr marL="3886200" indent="-228600" defTabSz="457200" fontAlgn="base">
              <a:lnSpc>
                <a:spcPct val="104000"/>
              </a:lnSpc>
              <a:spcBef>
                <a:spcPts val="13"/>
              </a:spcBef>
              <a:spcAft>
                <a:spcPts val="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Source Sans Pro" pitchFamily="32" charset="0"/>
                <a:cs typeface="DejaVu Sans" charset="0"/>
              </a:defRPr>
            </a:lvl9pPr>
          </a:lstStyle>
          <a:p>
            <a:r>
              <a:rPr lang="en-US" altLang="it-IT" sz="1633" b="1" dirty="0"/>
              <a:t>Laser OFF</a:t>
            </a:r>
          </a:p>
        </p:txBody>
      </p:sp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2981169" y="1658154"/>
            <a:ext cx="295231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/>
          <a:p>
            <a:r>
              <a:rPr lang="en-US" altLang="it-IT" sz="1633" b="1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4986749" y="1624335"/>
            <a:ext cx="332675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/>
          <a:p>
            <a:r>
              <a:rPr lang="en-US" altLang="it-IT" sz="1633" b="1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867119" y="1624335"/>
            <a:ext cx="295231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/>
          <a:p>
            <a:r>
              <a:rPr lang="en-US" altLang="it-IT" sz="1633" b="1" dirty="0">
                <a:solidFill>
                  <a:srgbClr val="000000"/>
                </a:solidFill>
              </a:rPr>
              <a:t>D</a:t>
            </a: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10913196" y="1624335"/>
            <a:ext cx="332675" cy="344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/>
          <a:p>
            <a:r>
              <a:rPr lang="en-US" altLang="it-IT" sz="1633" b="1" dirty="0">
                <a:solidFill>
                  <a:srgbClr val="FFFFFF"/>
                </a:solidFill>
              </a:rPr>
              <a:t>W</a:t>
            </a:r>
          </a:p>
        </p:txBody>
      </p:sp>
      <p:sp>
        <p:nvSpPr>
          <p:cNvPr id="4" name="Rectangle 3"/>
          <p:cNvSpPr/>
          <p:nvPr/>
        </p:nvSpPr>
        <p:spPr>
          <a:xfrm>
            <a:off x="6714131" y="757838"/>
            <a:ext cx="219803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altLang="it-IT" b="1" dirty="0" smtClean="0">
                <a:latin typeface="Arial" panose="020B0604020202020204" pitchFamily="34" charset="0"/>
                <a:cs typeface="Arial" panose="020B0604020202020204" pitchFamily="34" charset="0"/>
              </a:rPr>
              <a:t>3cm long capillary</a:t>
            </a:r>
            <a:endParaRPr lang="it-IT" dirty="0"/>
          </a:p>
        </p:txBody>
      </p:sp>
      <p:sp>
        <p:nvSpPr>
          <p:cNvPr id="23" name="Rectangle 22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6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9766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884070" y="2813671"/>
            <a:ext cx="4363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</a:t>
            </a:r>
            <a:r>
              <a:rPr kumimoji="0" lang="it-IT" sz="2000" b="1" i="0" u="none" strike="noStrike" kern="1200" cap="none" spc="0" normalizeH="0" baseline="-2500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</a:t>
            </a:r>
            <a:endParaRPr kumimoji="0" lang="it-IT" sz="2000" b="0" i="0" u="none" strike="noStrike" kern="1200" cap="none" spc="0" normalizeH="0" baseline="-2500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1163271" y="538284"/>
            <a:ext cx="6284301" cy="2197515"/>
            <a:chOff x="60955" y="606341"/>
            <a:chExt cx="9489348" cy="4130785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52" t="10472" r="5981" b="17604"/>
            <a:stretch/>
          </p:blipFill>
          <p:spPr>
            <a:xfrm>
              <a:off x="60955" y="606341"/>
              <a:ext cx="9489348" cy="3733028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4842734" y="3917462"/>
              <a:ext cx="4408862" cy="819664"/>
              <a:chOff x="4842734" y="3917462"/>
              <a:chExt cx="4408862" cy="819664"/>
            </a:xfrm>
          </p:grpSpPr>
          <p:grpSp>
            <p:nvGrpSpPr>
              <p:cNvPr id="45" name="Group 44"/>
              <p:cNvGrpSpPr/>
              <p:nvPr/>
            </p:nvGrpSpPr>
            <p:grpSpPr>
              <a:xfrm>
                <a:off x="4842734" y="3917462"/>
                <a:ext cx="4408862" cy="819664"/>
                <a:chOff x="443868" y="3924638"/>
                <a:chExt cx="4408862" cy="819664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>
                  <a:off x="443868" y="3924638"/>
                  <a:ext cx="4408862" cy="819664"/>
                  <a:chOff x="487680" y="4786184"/>
                  <a:chExt cx="4408862" cy="819664"/>
                </a:xfrm>
              </p:grpSpPr>
              <p:cxnSp>
                <p:nvCxnSpPr>
                  <p:cNvPr id="49" name="Straight Connector 48"/>
                  <p:cNvCxnSpPr/>
                  <p:nvPr/>
                </p:nvCxnSpPr>
                <p:spPr>
                  <a:xfrm>
                    <a:off x="2673724" y="5041557"/>
                    <a:ext cx="0" cy="30891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Straight Connector 49"/>
                  <p:cNvCxnSpPr/>
                  <p:nvPr/>
                </p:nvCxnSpPr>
                <p:spPr>
                  <a:xfrm flipH="1">
                    <a:off x="2764340" y="4786184"/>
                    <a:ext cx="3573" cy="81966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1" name="Straight Connector 50"/>
                  <p:cNvCxnSpPr/>
                  <p:nvPr/>
                </p:nvCxnSpPr>
                <p:spPr>
                  <a:xfrm>
                    <a:off x="2764340" y="5196016"/>
                    <a:ext cx="2132202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487680" y="5196016"/>
                    <a:ext cx="2186044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8" name="Straight Connector 47"/>
                <p:cNvCxnSpPr/>
                <p:nvPr/>
              </p:nvCxnSpPr>
              <p:spPr>
                <a:xfrm>
                  <a:off x="4852730" y="3992462"/>
                  <a:ext cx="0" cy="34200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Straight Arrow Connector 45"/>
              <p:cNvCxnSpPr/>
              <p:nvPr/>
            </p:nvCxnSpPr>
            <p:spPr>
              <a:xfrm flipV="1">
                <a:off x="6778659" y="3949159"/>
                <a:ext cx="590856" cy="62874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/>
            <p:cNvGrpSpPr/>
            <p:nvPr/>
          </p:nvGrpSpPr>
          <p:grpSpPr>
            <a:xfrm>
              <a:off x="448651" y="3917462"/>
              <a:ext cx="4408862" cy="819664"/>
              <a:chOff x="448651" y="3917462"/>
              <a:chExt cx="4408862" cy="819664"/>
            </a:xfrm>
          </p:grpSpPr>
          <p:grpSp>
            <p:nvGrpSpPr>
              <p:cNvPr id="36" name="Group 35"/>
              <p:cNvGrpSpPr/>
              <p:nvPr/>
            </p:nvGrpSpPr>
            <p:grpSpPr>
              <a:xfrm rot="10800000">
                <a:off x="448651" y="3917462"/>
                <a:ext cx="4408862" cy="819664"/>
                <a:chOff x="443868" y="3924638"/>
                <a:chExt cx="4408862" cy="819664"/>
              </a:xfrm>
            </p:grpSpPr>
            <p:grpSp>
              <p:nvGrpSpPr>
                <p:cNvPr id="39" name="Group 38"/>
                <p:cNvGrpSpPr/>
                <p:nvPr/>
              </p:nvGrpSpPr>
              <p:grpSpPr>
                <a:xfrm>
                  <a:off x="443868" y="3924638"/>
                  <a:ext cx="4408862" cy="819664"/>
                  <a:chOff x="487680" y="4786184"/>
                  <a:chExt cx="4408862" cy="819664"/>
                </a:xfrm>
              </p:grpSpPr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2673724" y="5041557"/>
                    <a:ext cx="0" cy="308918"/>
                  </a:xfrm>
                  <a:prstGeom prst="line">
                    <a:avLst/>
                  </a:prstGeom>
                  <a:ln w="508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2" name="Straight Connector 41"/>
                  <p:cNvCxnSpPr/>
                  <p:nvPr/>
                </p:nvCxnSpPr>
                <p:spPr>
                  <a:xfrm flipH="1">
                    <a:off x="2764340" y="4786184"/>
                    <a:ext cx="3573" cy="819664"/>
                  </a:xfrm>
                  <a:prstGeom prst="line">
                    <a:avLst/>
                  </a:prstGeom>
                  <a:ln w="254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2764340" y="5196016"/>
                    <a:ext cx="2132202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4" name="Straight Connector 43"/>
                  <p:cNvCxnSpPr/>
                  <p:nvPr/>
                </p:nvCxnSpPr>
                <p:spPr>
                  <a:xfrm>
                    <a:off x="487680" y="5196016"/>
                    <a:ext cx="2186044" cy="0"/>
                  </a:xfrm>
                  <a:prstGeom prst="line">
                    <a:avLst/>
                  </a:prstGeom>
                  <a:ln w="158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40" name="Straight Connector 39"/>
                <p:cNvCxnSpPr/>
                <p:nvPr/>
              </p:nvCxnSpPr>
              <p:spPr>
                <a:xfrm>
                  <a:off x="451257" y="4334470"/>
                  <a:ext cx="0" cy="342008"/>
                </a:xfrm>
                <a:prstGeom prst="line">
                  <a:avLst/>
                </a:prstGeom>
                <a:ln w="158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7" name="Straight Arrow Connector 36"/>
              <p:cNvCxnSpPr/>
              <p:nvPr/>
            </p:nvCxnSpPr>
            <p:spPr>
              <a:xfrm flipV="1">
                <a:off x="2339498" y="3949159"/>
                <a:ext cx="590856" cy="628740"/>
              </a:xfrm>
              <a:prstGeom prst="straightConnector1">
                <a:avLst/>
              </a:prstGeom>
              <a:ln w="31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56271" y="3985286"/>
                <a:ext cx="0" cy="342008"/>
              </a:xfrm>
              <a:prstGeom prst="line">
                <a:avLst/>
              </a:prstGeom>
              <a:ln w="158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53" name="Straight Connector 52"/>
          <p:cNvCxnSpPr/>
          <p:nvPr/>
        </p:nvCxnSpPr>
        <p:spPr>
          <a:xfrm flipH="1">
            <a:off x="7181687" y="2362830"/>
            <a:ext cx="2267" cy="2001436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163271" y="2602627"/>
            <a:ext cx="6366393" cy="1746116"/>
            <a:chOff x="60955" y="2899119"/>
            <a:chExt cx="7126056" cy="2077237"/>
          </a:xfrm>
        </p:grpSpPr>
        <p:grpSp>
          <p:nvGrpSpPr>
            <p:cNvPr id="55" name="Group 54"/>
            <p:cNvGrpSpPr/>
            <p:nvPr/>
          </p:nvGrpSpPr>
          <p:grpSpPr>
            <a:xfrm>
              <a:off x="60955" y="2899119"/>
              <a:ext cx="7126056" cy="2077237"/>
              <a:chOff x="314622" y="3716218"/>
              <a:chExt cx="7126056" cy="2566703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14622" y="4422448"/>
                <a:ext cx="7126056" cy="1860473"/>
                <a:chOff x="314622" y="4422448"/>
                <a:chExt cx="7126056" cy="1860473"/>
              </a:xfrm>
            </p:grpSpPr>
            <p:cxnSp>
              <p:nvCxnSpPr>
                <p:cNvPr id="62" name="Straight Arrow Connector 61"/>
                <p:cNvCxnSpPr/>
                <p:nvPr/>
              </p:nvCxnSpPr>
              <p:spPr>
                <a:xfrm flipH="1" flipV="1">
                  <a:off x="540890" y="4422448"/>
                  <a:ext cx="7620" cy="1860473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Arrow Connector 62"/>
                <p:cNvCxnSpPr/>
                <p:nvPr/>
              </p:nvCxnSpPr>
              <p:spPr>
                <a:xfrm>
                  <a:off x="314622" y="5913740"/>
                  <a:ext cx="7126056" cy="3460"/>
                </a:xfrm>
                <a:prstGeom prst="straightConnector1">
                  <a:avLst/>
                </a:prstGeom>
                <a:ln>
                  <a:headEnd w="lg" len="lg"/>
                  <a:tailEnd type="triangle" w="lg" len="lg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/>
                <p:cNvCxnSpPr/>
                <p:nvPr/>
              </p:nvCxnSpPr>
              <p:spPr>
                <a:xfrm flipV="1">
                  <a:off x="840980" y="5284119"/>
                  <a:ext cx="2683983" cy="693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373767" y="5275548"/>
                  <a:ext cx="468011" cy="706439"/>
                </a:xfrm>
                <a:prstGeom prst="line">
                  <a:avLst/>
                </a:prstGeom>
                <a:ln w="127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6" name="Group 65"/>
                <p:cNvGrpSpPr/>
                <p:nvPr/>
              </p:nvGrpSpPr>
              <p:grpSpPr>
                <a:xfrm>
                  <a:off x="4111737" y="4771565"/>
                  <a:ext cx="3210584" cy="914550"/>
                  <a:chOff x="4186653" y="4884939"/>
                  <a:chExt cx="3210584" cy="914550"/>
                </a:xfrm>
              </p:grpSpPr>
              <p:cxnSp>
                <p:nvCxnSpPr>
                  <p:cNvPr id="67" name="Straight Connector 66"/>
                  <p:cNvCxnSpPr/>
                  <p:nvPr/>
                </p:nvCxnSpPr>
                <p:spPr>
                  <a:xfrm flipH="1" flipV="1">
                    <a:off x="6863721" y="4888300"/>
                    <a:ext cx="533516" cy="911189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8" name="Straight Connector 67"/>
                  <p:cNvCxnSpPr/>
                  <p:nvPr/>
                </p:nvCxnSpPr>
                <p:spPr>
                  <a:xfrm flipV="1">
                    <a:off x="4186653" y="4884939"/>
                    <a:ext cx="2686278" cy="3151"/>
                  </a:xfrm>
                  <a:prstGeom prst="line">
                    <a:avLst/>
                  </a:prstGeom>
                  <a:ln w="12700"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cxnSp>
            <p:nvCxnSpPr>
              <p:cNvPr id="60" name="Straight Arrow Connector 59"/>
              <p:cNvCxnSpPr/>
              <p:nvPr/>
            </p:nvCxnSpPr>
            <p:spPr>
              <a:xfrm flipV="1">
                <a:off x="3813403" y="3727628"/>
                <a:ext cx="3332419" cy="8747"/>
              </a:xfrm>
              <a:prstGeom prst="straightConnector1">
                <a:avLst/>
              </a:prstGeom>
              <a:ln w="9525">
                <a:solidFill>
                  <a:schemeClr val="tx1"/>
                </a:solidFill>
                <a:prstDash val="dash"/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Rectangle 60"/>
              <p:cNvSpPr/>
              <p:nvPr/>
            </p:nvSpPr>
            <p:spPr>
              <a:xfrm>
                <a:off x="6077655" y="3716218"/>
                <a:ext cx="710451" cy="45635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t-IT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8 cm</a:t>
                </a:r>
                <a:endParaRPr kumimoji="0" lang="it-IT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56" name="Up-Down Arrow 55"/>
            <p:cNvSpPr/>
            <p:nvPr/>
          </p:nvSpPr>
          <p:spPr>
            <a:xfrm>
              <a:off x="1210789" y="3798652"/>
              <a:ext cx="168198" cy="68187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Up-Down Arrow 56"/>
            <p:cNvSpPr/>
            <p:nvPr/>
          </p:nvSpPr>
          <p:spPr>
            <a:xfrm>
              <a:off x="5725058" y="3430039"/>
              <a:ext cx="168198" cy="681879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t-IT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58" name="Straight Connector 57"/>
            <p:cNvCxnSpPr/>
            <p:nvPr/>
          </p:nvCxnSpPr>
          <p:spPr>
            <a:xfrm flipH="1">
              <a:off x="3288004" y="3753215"/>
              <a:ext cx="555958" cy="411001"/>
            </a:xfrm>
            <a:prstGeom prst="line">
              <a:avLst/>
            </a:prstGeom>
            <a:ln w="12700">
              <a:solidFill>
                <a:schemeClr val="accent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6080696" y="2064970"/>
            <a:ext cx="8515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7.5 kV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974401" y="2042986"/>
            <a:ext cx="6591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kV</a:t>
            </a:r>
            <a:endParaRPr kumimoji="0" lang="it-IT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Oval 72"/>
          <p:cNvSpPr/>
          <p:nvPr/>
        </p:nvSpPr>
        <p:spPr>
          <a:xfrm>
            <a:off x="3144915" y="2909782"/>
            <a:ext cx="2467141" cy="1106580"/>
          </a:xfrm>
          <a:prstGeom prst="ellipse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3398246" y="2942638"/>
            <a:ext cx="2093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Measured longitudinal profile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7613213" y="863253"/>
            <a:ext cx="4533031" cy="3300044"/>
            <a:chOff x="7613213" y="863253"/>
            <a:chExt cx="4533031" cy="3300044"/>
          </a:xfrm>
        </p:grpSpPr>
        <p:pic>
          <p:nvPicPr>
            <p:cNvPr id="75" name="Segnaposto contenuto 5" descr="Immagine che contiene microonde, interni, forno, viola&#10;&#10;Descrizione generata automaticamente">
              <a:extLst>
                <a:ext uri="{FF2B5EF4-FFF2-40B4-BE49-F238E27FC236}">
                  <a16:creationId xmlns:a16="http://schemas.microsoft.com/office/drawing/2014/main" id="{355407F4-CB00-C08D-CD43-7FA6392CDE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37" b="42131"/>
            <a:stretch/>
          </p:blipFill>
          <p:spPr>
            <a:xfrm>
              <a:off x="7616595" y="2524887"/>
              <a:ext cx="4529649" cy="1638410"/>
            </a:xfrm>
            <a:prstGeom prst="rect">
              <a:avLst/>
            </a:prstGeom>
          </p:spPr>
        </p:pic>
        <p:pic>
          <p:nvPicPr>
            <p:cNvPr id="76" name="Immagine 35">
              <a:extLst>
                <a:ext uri="{FF2B5EF4-FFF2-40B4-BE49-F238E27FC236}">
                  <a16:creationId xmlns:a16="http://schemas.microsoft.com/office/drawing/2014/main" id="{FDFEFF97-C3E5-7D6F-EFC9-F79AC7ABA9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07" t="27408" r="11703" b="34225"/>
            <a:stretch/>
          </p:blipFill>
          <p:spPr>
            <a:xfrm flipV="1">
              <a:off x="7613213" y="863253"/>
              <a:ext cx="4525846" cy="1640436"/>
            </a:xfrm>
            <a:prstGeom prst="rect">
              <a:avLst/>
            </a:prstGeom>
          </p:spPr>
        </p:pic>
      </p:grpSp>
      <p:sp>
        <p:nvSpPr>
          <p:cNvPr id="77" name="Rectangle 76"/>
          <p:cNvSpPr/>
          <p:nvPr/>
        </p:nvSpPr>
        <p:spPr>
          <a:xfrm>
            <a:off x="5807702" y="4549933"/>
            <a:ext cx="63554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Plasma sources larger than 40 cm (m-scale) with HV pulses less tahn 10 </a:t>
            </a:r>
            <a:r>
              <a:rPr lang="it-IT" sz="2000" dirty="0" smtClean="0"/>
              <a:t>kV</a:t>
            </a:r>
            <a:endParaRPr lang="it-IT" sz="2000" dirty="0"/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it-IT" sz="2000" dirty="0"/>
              <a:t>Longitudinal density modulation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en-US" sz="2000" b="1" dirty="0"/>
              <a:t>5 GeV </a:t>
            </a:r>
            <a:r>
              <a:rPr lang="en-US" sz="2000" dirty="0"/>
              <a:t>case for </a:t>
            </a:r>
            <a:r>
              <a:rPr lang="en-US" sz="2000" dirty="0" err="1"/>
              <a:t>EuPRAXIA</a:t>
            </a:r>
            <a:r>
              <a:rPr lang="en-US" sz="2000" dirty="0"/>
              <a:t> (1.5 GV/m  m-scale capillary - density 10</a:t>
            </a:r>
            <a:r>
              <a:rPr lang="en-US" sz="2000" baseline="30000" dirty="0"/>
              <a:t>16</a:t>
            </a:r>
            <a:r>
              <a:rPr lang="en-US" sz="2000" dirty="0"/>
              <a:t> cm-3)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2062" y="4203383"/>
            <a:ext cx="6628491" cy="2229749"/>
            <a:chOff x="122062" y="4287607"/>
            <a:chExt cx="6628491" cy="2229749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0145" y="4287607"/>
              <a:ext cx="4980408" cy="2229749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78" t="16776" r="10425"/>
            <a:stretch/>
          </p:blipFill>
          <p:spPr>
            <a:xfrm>
              <a:off x="122062" y="4502012"/>
              <a:ext cx="1903733" cy="14231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5245833" y="5747898"/>
              <a:ext cx="1223476" cy="369332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it-IT" dirty="0" smtClean="0"/>
                <a:t>First result </a:t>
              </a:r>
              <a:endParaRPr lang="it-IT" dirty="0"/>
            </a:p>
          </p:txBody>
        </p:sp>
      </p:grpSp>
      <p:grpSp>
        <p:nvGrpSpPr>
          <p:cNvPr id="82" name="Group 81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84" name="Rectangle 83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85" name="Immagine 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86" name="Rectangle 85"/>
            <p:cNvSpPr/>
            <p:nvPr/>
          </p:nvSpPr>
          <p:spPr>
            <a:xfrm>
              <a:off x="2450532" y="890107"/>
              <a:ext cx="780912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87" name="Picture 8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79295" y="6199558"/>
            <a:ext cx="12091013" cy="694704"/>
            <a:chOff x="55231" y="6199558"/>
            <a:chExt cx="12091013" cy="694704"/>
          </a:xfrm>
        </p:grpSpPr>
        <p:sp>
          <p:nvSpPr>
            <p:cNvPr id="79" name="Rectangle 78"/>
            <p:cNvSpPr/>
            <p:nvPr/>
          </p:nvSpPr>
          <p:spPr>
            <a:xfrm>
              <a:off x="1807764" y="6524930"/>
              <a:ext cx="171072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15</a:t>
              </a:r>
              <a:r>
                <a:rPr lang="en-GB" i="1" baseline="300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th</a:t>
              </a:r>
              <a:r>
                <a:rPr lang="en-GB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June 2023</a:t>
              </a:r>
              <a:endParaRPr lang="it-IT" dirty="0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9616230" y="6524930"/>
              <a:ext cx="25186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i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TDR review committee</a:t>
              </a:r>
              <a:endParaRPr lang="it-IT" dirty="0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133995" y="6434305"/>
              <a:ext cx="11012249" cy="41743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287862" y="6458355"/>
              <a:ext cx="1084700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i="1" dirty="0">
                  <a:latin typeface="Arial" pitchFamily="34" charset="0"/>
                  <a:cs typeface="Arial" pitchFamily="34" charset="0"/>
                </a:rPr>
                <a:t>15</a:t>
              </a:r>
              <a:r>
                <a:rPr lang="en-GB" i="1" baseline="30000" dirty="0">
                  <a:latin typeface="Arial" pitchFamily="34" charset="0"/>
                  <a:cs typeface="Arial" pitchFamily="34" charset="0"/>
                </a:rPr>
                <a:t>th</a:t>
              </a:r>
              <a:r>
                <a:rPr lang="en-GB" i="1" dirty="0">
                  <a:latin typeface="Arial" pitchFamily="34" charset="0"/>
                  <a:cs typeface="Arial" pitchFamily="34" charset="0"/>
                </a:rPr>
                <a:t> June </a:t>
              </a:r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2023								TDR </a:t>
              </a:r>
              <a:r>
                <a:rPr lang="en-GB" i="1" dirty="0">
                  <a:latin typeface="Arial" pitchFamily="34" charset="0"/>
                  <a:cs typeface="Arial" pitchFamily="34" charset="0"/>
                </a:rPr>
                <a:t>review </a:t>
              </a:r>
              <a:r>
                <a:rPr lang="en-GB" i="1" dirty="0" smtClean="0">
                  <a:latin typeface="Arial" pitchFamily="34" charset="0"/>
                  <a:cs typeface="Arial" pitchFamily="34" charset="0"/>
                </a:rPr>
                <a:t>committee</a:t>
              </a:r>
              <a:endParaRPr lang="it-IT" i="1" dirty="0"/>
            </a:p>
          </p:txBody>
        </p:sp>
        <p:pic>
          <p:nvPicPr>
            <p:cNvPr id="90" name="Picture 425" descr="http://www.lnf.infn.it/logo/logo_infn_lnf_1_sigla_lnf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31" y="6199558"/>
              <a:ext cx="961729" cy="604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9" name="Straight Connector 28"/>
          <p:cNvCxnSpPr/>
          <p:nvPr/>
        </p:nvCxnSpPr>
        <p:spPr>
          <a:xfrm flipH="1">
            <a:off x="4337717" y="1980123"/>
            <a:ext cx="2268" cy="390366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7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3290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9" t="7186" r="4843" b="8166"/>
          <a:stretch/>
        </p:blipFill>
        <p:spPr>
          <a:xfrm>
            <a:off x="210030" y="944127"/>
            <a:ext cx="9108643" cy="5832849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0" y="0"/>
            <a:ext cx="12192000" cy="701040"/>
            <a:chOff x="85344" y="732964"/>
            <a:chExt cx="12043833" cy="701040"/>
          </a:xfrm>
        </p:grpSpPr>
        <p:sp>
          <p:nvSpPr>
            <p:cNvPr id="26" name="Rectangle 25"/>
            <p:cNvSpPr/>
            <p:nvPr/>
          </p:nvSpPr>
          <p:spPr>
            <a:xfrm>
              <a:off x="85344" y="732964"/>
              <a:ext cx="12043833" cy="7010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27" name="Immagine 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5" t="28832" r="1573" b="30255"/>
            <a:stretch/>
          </p:blipFill>
          <p:spPr>
            <a:xfrm>
              <a:off x="10376961" y="808756"/>
              <a:ext cx="1635171" cy="542681"/>
            </a:xfrm>
            <a:prstGeom prst="rect">
              <a:avLst/>
            </a:prstGeom>
            <a:ln w="19050">
              <a:noFill/>
            </a:ln>
          </p:spPr>
        </p:pic>
        <p:sp>
          <p:nvSpPr>
            <p:cNvPr id="28" name="Rectangle 27"/>
            <p:cNvSpPr/>
            <p:nvPr/>
          </p:nvSpPr>
          <p:spPr>
            <a:xfrm>
              <a:off x="3176105" y="890107"/>
              <a:ext cx="708354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 algn="r"/>
              <a:r>
                <a:rPr lang="it-IT" sz="2000" b="1" i="1" dirty="0" smtClean="0"/>
                <a:t>Segmented capillary</a:t>
              </a:r>
              <a:endParaRPr lang="it-IT" sz="2000" b="1" i="1" dirty="0"/>
            </a:p>
          </p:txBody>
        </p:sp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6340" y="808756"/>
              <a:ext cx="1250161" cy="549455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1585245" y="1235080"/>
            <a:ext cx="744220" cy="665143"/>
            <a:chOff x="1451610" y="1203960"/>
            <a:chExt cx="744220" cy="665143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1451610" y="1203960"/>
              <a:ext cx="742950" cy="403860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 flipH="1">
              <a:off x="1681480" y="1594783"/>
              <a:ext cx="514350" cy="274320"/>
            </a:xfrm>
            <a:prstGeom prst="straightConnector1">
              <a:avLst/>
            </a:prstGeom>
            <a:ln w="381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ctangle 20"/>
          <p:cNvSpPr/>
          <p:nvPr/>
        </p:nvSpPr>
        <p:spPr>
          <a:xfrm>
            <a:off x="185743" y="881093"/>
            <a:ext cx="1423788" cy="369332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Gas injection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462550" y="1556722"/>
            <a:ext cx="87017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t-IT" sz="1400" b="1" dirty="0" smtClean="0"/>
              <a:t>Pres</a:t>
            </a:r>
            <a:r>
              <a:rPr lang="it-IT" sz="1400" b="1" dirty="0"/>
              <a:t>su</a:t>
            </a:r>
            <a:r>
              <a:rPr lang="it-IT" sz="1400" b="1" dirty="0" smtClean="0"/>
              <a:t>re</a:t>
            </a:r>
          </a:p>
          <a:p>
            <a:r>
              <a:rPr lang="it-IT" sz="1400" b="1" dirty="0" smtClean="0"/>
              <a:t>regulator</a:t>
            </a:r>
            <a:endParaRPr lang="it-IT" sz="1400" b="1" dirty="0"/>
          </a:p>
        </p:txBody>
      </p:sp>
      <p:sp>
        <p:nvSpPr>
          <p:cNvPr id="31" name="Rectangle 30"/>
          <p:cNvSpPr/>
          <p:nvPr/>
        </p:nvSpPr>
        <p:spPr>
          <a:xfrm>
            <a:off x="196916" y="2223102"/>
            <a:ext cx="870175" cy="52322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r>
              <a:rPr lang="it-IT" sz="1400" b="1" dirty="0" smtClean="0"/>
              <a:t>RepRate</a:t>
            </a:r>
          </a:p>
          <a:p>
            <a:r>
              <a:rPr lang="it-IT" sz="1400" b="1" dirty="0" smtClean="0"/>
              <a:t>regulator</a:t>
            </a:r>
            <a:endParaRPr lang="it-IT" sz="1400" b="1" dirty="0"/>
          </a:p>
        </p:txBody>
      </p:sp>
      <p:sp>
        <p:nvSpPr>
          <p:cNvPr id="38" name="Rectangle 37"/>
          <p:cNvSpPr/>
          <p:nvPr/>
        </p:nvSpPr>
        <p:spPr>
          <a:xfrm>
            <a:off x="7638820" y="5139526"/>
            <a:ext cx="14870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Spectrometer</a:t>
            </a:r>
            <a:endParaRPr lang="it-IT" b="1" dirty="0"/>
          </a:p>
        </p:txBody>
      </p:sp>
      <p:sp>
        <p:nvSpPr>
          <p:cNvPr id="40" name="Rectangle 39"/>
          <p:cNvSpPr/>
          <p:nvPr/>
        </p:nvSpPr>
        <p:spPr>
          <a:xfrm>
            <a:off x="8025492" y="3214220"/>
            <a:ext cx="88678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ICCD</a:t>
            </a:r>
          </a:p>
          <a:p>
            <a:r>
              <a:rPr lang="it-IT" b="1" dirty="0" smtClean="0"/>
              <a:t>camera</a:t>
            </a:r>
            <a:endParaRPr lang="it-IT" b="1" dirty="0"/>
          </a:p>
        </p:txBody>
      </p:sp>
      <p:sp>
        <p:nvSpPr>
          <p:cNvPr id="41" name="Rectangle 40"/>
          <p:cNvSpPr/>
          <p:nvPr/>
        </p:nvSpPr>
        <p:spPr>
          <a:xfrm>
            <a:off x="3580104" y="944128"/>
            <a:ext cx="145193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it-IT" b="1" dirty="0" smtClean="0"/>
              <a:t>HV generator</a:t>
            </a:r>
            <a:endParaRPr lang="it-IT" b="1" dirty="0"/>
          </a:p>
        </p:txBody>
      </p:sp>
      <p:sp>
        <p:nvSpPr>
          <p:cNvPr id="42" name="Rectangle 41"/>
          <p:cNvSpPr/>
          <p:nvPr/>
        </p:nvSpPr>
        <p:spPr>
          <a:xfrm>
            <a:off x="6096000" y="2858868"/>
            <a:ext cx="111690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Delay</a:t>
            </a:r>
          </a:p>
          <a:p>
            <a:r>
              <a:rPr lang="it-IT" b="1" dirty="0" smtClean="0"/>
              <a:t>generator</a:t>
            </a:r>
            <a:endParaRPr lang="it-IT" b="1" dirty="0"/>
          </a:p>
        </p:txBody>
      </p:sp>
      <p:sp>
        <p:nvSpPr>
          <p:cNvPr id="43" name="Rectangle 42"/>
          <p:cNvSpPr/>
          <p:nvPr/>
        </p:nvSpPr>
        <p:spPr>
          <a:xfrm>
            <a:off x="4870584" y="1853770"/>
            <a:ext cx="111120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HV pulser</a:t>
            </a:r>
            <a:endParaRPr lang="it-IT" b="1" dirty="0"/>
          </a:p>
        </p:txBody>
      </p:sp>
      <p:sp>
        <p:nvSpPr>
          <p:cNvPr id="44" name="Rectangle 43"/>
          <p:cNvSpPr/>
          <p:nvPr/>
        </p:nvSpPr>
        <p:spPr>
          <a:xfrm>
            <a:off x="135254" y="4795763"/>
            <a:ext cx="1258550" cy="923330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it-IT" b="1" dirty="0" smtClean="0"/>
              <a:t>15 cm long</a:t>
            </a:r>
          </a:p>
          <a:p>
            <a:r>
              <a:rPr lang="it-IT" b="1" dirty="0" smtClean="0"/>
              <a:t>Segmented</a:t>
            </a:r>
          </a:p>
          <a:p>
            <a:r>
              <a:rPr lang="it-IT" b="1" dirty="0" smtClean="0"/>
              <a:t>capillary</a:t>
            </a:r>
            <a:endParaRPr lang="it-IT" b="1" dirty="0"/>
          </a:p>
        </p:txBody>
      </p:sp>
      <p:grpSp>
        <p:nvGrpSpPr>
          <p:cNvPr id="127" name="Group 126"/>
          <p:cNvGrpSpPr/>
          <p:nvPr/>
        </p:nvGrpSpPr>
        <p:grpSpPr>
          <a:xfrm>
            <a:off x="9704730" y="3365383"/>
            <a:ext cx="1946275" cy="1583055"/>
            <a:chOff x="9548451" y="2040879"/>
            <a:chExt cx="1946275" cy="1583055"/>
          </a:xfrm>
        </p:grpSpPr>
        <p:pic>
          <p:nvPicPr>
            <p:cNvPr id="123" name="Picture 12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44" r="26672"/>
            <a:stretch/>
          </p:blipFill>
          <p:spPr bwMode="auto">
            <a:xfrm>
              <a:off x="9548451" y="2040879"/>
              <a:ext cx="1946275" cy="1583055"/>
            </a:xfrm>
            <a:prstGeom prst="rect">
              <a:avLst/>
            </a:prstGeom>
            <a:ln w="9525">
              <a:solidFill>
                <a:schemeClr val="accent1">
                  <a:shade val="50000"/>
                </a:schemeClr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cxnSp>
          <p:nvCxnSpPr>
            <p:cNvPr id="124" name="Straight Connector 123"/>
            <p:cNvCxnSpPr/>
            <p:nvPr/>
          </p:nvCxnSpPr>
          <p:spPr>
            <a:xfrm flipV="1">
              <a:off x="9972256" y="2398161"/>
              <a:ext cx="629223" cy="2822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flipV="1">
              <a:off x="9972256" y="3282384"/>
              <a:ext cx="629223" cy="2822"/>
            </a:xfrm>
            <a:prstGeom prst="line">
              <a:avLst/>
            </a:prstGeom>
            <a:ln w="63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Arrow Connector 125"/>
            <p:cNvCxnSpPr/>
            <p:nvPr/>
          </p:nvCxnSpPr>
          <p:spPr>
            <a:xfrm flipH="1">
              <a:off x="10332491" y="2165020"/>
              <a:ext cx="165065" cy="124883"/>
            </a:xfrm>
            <a:prstGeom prst="straightConnector1">
              <a:avLst/>
            </a:prstGeom>
            <a:ln>
              <a:solidFill>
                <a:schemeClr val="bg1"/>
              </a:solidFill>
              <a:headEnd w="sm" len="sm"/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4" name="Group 103"/>
            <p:cNvGrpSpPr/>
            <p:nvPr/>
          </p:nvGrpSpPr>
          <p:grpSpPr>
            <a:xfrm rot="10800000">
              <a:off x="10590485" y="2349489"/>
              <a:ext cx="826770" cy="969010"/>
              <a:chOff x="130772" y="389665"/>
              <a:chExt cx="1218294" cy="1369379"/>
            </a:xfrm>
          </p:grpSpPr>
          <p:grpSp>
            <p:nvGrpSpPr>
              <p:cNvPr id="105" name="Group 104"/>
              <p:cNvGrpSpPr/>
              <p:nvPr/>
            </p:nvGrpSpPr>
            <p:grpSpPr>
              <a:xfrm rot="16200000">
                <a:off x="117078" y="403359"/>
                <a:ext cx="1245681" cy="1218294"/>
                <a:chOff x="117076" y="403359"/>
                <a:chExt cx="1324478" cy="1244081"/>
              </a:xfrm>
            </p:grpSpPr>
            <p:grpSp>
              <p:nvGrpSpPr>
                <p:cNvPr id="110" name="Group 109"/>
                <p:cNvGrpSpPr/>
                <p:nvPr/>
              </p:nvGrpSpPr>
              <p:grpSpPr>
                <a:xfrm>
                  <a:off x="117076" y="403359"/>
                  <a:ext cx="1204054" cy="1049325"/>
                  <a:chOff x="117076" y="403358"/>
                  <a:chExt cx="992941" cy="797669"/>
                </a:xfrm>
              </p:grpSpPr>
              <p:sp>
                <p:nvSpPr>
                  <p:cNvPr id="116" name="Rectangle 115"/>
                  <p:cNvSpPr/>
                  <p:nvPr/>
                </p:nvSpPr>
                <p:spPr>
                  <a:xfrm>
                    <a:off x="117076" y="1019626"/>
                    <a:ext cx="992851" cy="181401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>
                        <a:lumMod val="9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7" name="Round Same Side Corner Rectangle 116"/>
                  <p:cNvSpPr/>
                  <p:nvPr/>
                </p:nvSpPr>
                <p:spPr>
                  <a:xfrm>
                    <a:off x="117512" y="541755"/>
                    <a:ext cx="992505" cy="393065"/>
                  </a:xfrm>
                  <a:prstGeom prst="round2Same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8" name="Rectangle 117"/>
                  <p:cNvSpPr/>
                  <p:nvPr/>
                </p:nvSpPr>
                <p:spPr>
                  <a:xfrm>
                    <a:off x="344628" y="403358"/>
                    <a:ext cx="514350" cy="65405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sp>
                <p:nvSpPr>
                  <p:cNvPr id="119" name="Rectangle 118"/>
                  <p:cNvSpPr/>
                  <p:nvPr/>
                </p:nvSpPr>
                <p:spPr>
                  <a:xfrm>
                    <a:off x="530262" y="470000"/>
                    <a:ext cx="146050" cy="69850"/>
                  </a:xfrm>
                  <a:prstGeom prst="rect">
                    <a:avLst/>
                  </a:prstGeom>
                  <a:noFill/>
                  <a:ln w="12700"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it-IT"/>
                  </a:p>
                </p:txBody>
              </p: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405802" y="440155"/>
                    <a:ext cx="398781" cy="499110"/>
                    <a:chOff x="405802" y="440155"/>
                    <a:chExt cx="399216" cy="499669"/>
                  </a:xfrm>
                </p:grpSpPr>
                <p:sp>
                  <p:nvSpPr>
                    <p:cNvPr id="121" name="Freeform 120"/>
                    <p:cNvSpPr/>
                    <p:nvPr/>
                  </p:nvSpPr>
                  <p:spPr>
                    <a:xfrm rot="5400000" flipV="1">
                      <a:off x="256577" y="594384"/>
                      <a:ext cx="494665" cy="196215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bg1"/>
                      </a:solidFill>
                      <a:prstDash val="sysDash"/>
                      <a:headEnd type="none"/>
                      <a:tailEnd type="triangle" w="sm" len="sm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22" name="Freeform 121"/>
                    <p:cNvSpPr/>
                    <p:nvPr/>
                  </p:nvSpPr>
                  <p:spPr>
                    <a:xfrm rot="5400000">
                      <a:off x="455768" y="588110"/>
                      <a:ext cx="497205" cy="201295"/>
                    </a:xfrm>
                    <a:custGeom>
                      <a:avLst/>
                      <a:gdLst>
                        <a:gd name="connsiteX0" fmla="*/ 0 w 1238492"/>
                        <a:gd name="connsiteY0" fmla="*/ 266218 h 266218"/>
                        <a:gd name="connsiteX1" fmla="*/ 439838 w 1238492"/>
                        <a:gd name="connsiteY1" fmla="*/ 254643 h 266218"/>
                        <a:gd name="connsiteX2" fmla="*/ 810228 w 1238492"/>
                        <a:gd name="connsiteY2" fmla="*/ 150471 h 266218"/>
                        <a:gd name="connsiteX3" fmla="*/ 1238492 w 1238492"/>
                        <a:gd name="connsiteY3" fmla="*/ 0 h 26621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238492" h="266218">
                          <a:moveTo>
                            <a:pt x="0" y="266218"/>
                          </a:moveTo>
                          <a:lnTo>
                            <a:pt x="439838" y="254643"/>
                          </a:lnTo>
                          <a:cubicBezTo>
                            <a:pt x="574876" y="235352"/>
                            <a:pt x="677119" y="192911"/>
                            <a:pt x="810228" y="150471"/>
                          </a:cubicBezTo>
                          <a:cubicBezTo>
                            <a:pt x="943337" y="108031"/>
                            <a:pt x="1090914" y="54015"/>
                            <a:pt x="1238492" y="0"/>
                          </a:cubicBezTo>
                        </a:path>
                      </a:pathLst>
                    </a:custGeom>
                    <a:noFill/>
                    <a:ln w="12700">
                      <a:solidFill>
                        <a:schemeClr val="bg1"/>
                      </a:solidFill>
                      <a:prstDash val="sysDash"/>
                      <a:headEnd type="none"/>
                      <a:tailEnd type="triangle" w="sm" len="sm"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</p:grpSp>
            </p:grpSp>
            <p:grpSp>
              <p:nvGrpSpPr>
                <p:cNvPr id="111" name="Group 110"/>
                <p:cNvGrpSpPr/>
                <p:nvPr/>
              </p:nvGrpSpPr>
              <p:grpSpPr>
                <a:xfrm>
                  <a:off x="1341051" y="666299"/>
                  <a:ext cx="100503" cy="981141"/>
                  <a:chOff x="1341051" y="666299"/>
                  <a:chExt cx="100503" cy="981141"/>
                </a:xfrm>
              </p:grpSpPr>
              <p:sp>
                <p:nvSpPr>
                  <p:cNvPr id="112" name="Rectangle 111"/>
                  <p:cNvSpPr/>
                  <p:nvPr/>
                </p:nvSpPr>
                <p:spPr>
                  <a:xfrm>
                    <a:off x="1341051" y="666299"/>
                    <a:ext cx="45719" cy="432145"/>
                  </a:xfrm>
                  <a:prstGeom prst="rect">
                    <a:avLst/>
                  </a:prstGeom>
                  <a:solidFill>
                    <a:schemeClr val="bg2">
                      <a:lumMod val="50000"/>
                    </a:schemeClr>
                  </a:solidFill>
                  <a:ln>
                    <a:solidFill>
                      <a:schemeClr val="bg2">
                        <a:lumMod val="5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endParaRPr lang="it-IT"/>
                  </a:p>
                </p:txBody>
              </p:sp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1341051" y="1217883"/>
                    <a:ext cx="100503" cy="429557"/>
                    <a:chOff x="1341051" y="1217883"/>
                    <a:chExt cx="100503" cy="429557"/>
                  </a:xfrm>
                </p:grpSpPr>
                <p:sp>
                  <p:nvSpPr>
                    <p:cNvPr id="114" name="Rectangle 113"/>
                    <p:cNvSpPr/>
                    <p:nvPr/>
                  </p:nvSpPr>
                  <p:spPr>
                    <a:xfrm>
                      <a:off x="1341051" y="1217883"/>
                      <a:ext cx="45719" cy="429263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  <p:sp>
                  <p:nvSpPr>
                    <p:cNvPr id="115" name="Rectangle 114"/>
                    <p:cNvSpPr/>
                    <p:nvPr/>
                  </p:nvSpPr>
                  <p:spPr>
                    <a:xfrm>
                      <a:off x="1354244" y="1407850"/>
                      <a:ext cx="87310" cy="239590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bg2">
                          <a:lumMod val="50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endParaRPr lang="it-IT"/>
                    </a:p>
                  </p:txBody>
                </p:sp>
              </p:grpSp>
            </p:grpSp>
          </p:grpSp>
          <p:grpSp>
            <p:nvGrpSpPr>
              <p:cNvPr id="106" name="Group 105"/>
              <p:cNvGrpSpPr/>
              <p:nvPr/>
            </p:nvGrpSpPr>
            <p:grpSpPr>
              <a:xfrm flipV="1">
                <a:off x="387971" y="1650687"/>
                <a:ext cx="960804" cy="108357"/>
                <a:chOff x="387971" y="1650668"/>
                <a:chExt cx="960804" cy="94524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 rot="16200000">
                  <a:off x="578065" y="1512099"/>
                  <a:ext cx="42999" cy="423188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 rot="16200000">
                  <a:off x="1116804" y="1513509"/>
                  <a:ext cx="42999" cy="42036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 rot="16200000">
                  <a:off x="1190405" y="1574414"/>
                  <a:ext cx="82116" cy="234624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>
                  <a:solidFill>
                    <a:schemeClr val="bg2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it-IT"/>
                </a:p>
              </p:txBody>
            </p:sp>
          </p:grpSp>
        </p:grpSp>
      </p:grpSp>
      <p:sp>
        <p:nvSpPr>
          <p:cNvPr id="130" name="Right Arrow 129"/>
          <p:cNvSpPr/>
          <p:nvPr/>
        </p:nvSpPr>
        <p:spPr>
          <a:xfrm>
            <a:off x="8599170" y="3860551"/>
            <a:ext cx="1143307" cy="755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9" name="Rectangle 158"/>
          <p:cNvSpPr/>
          <p:nvPr/>
        </p:nvSpPr>
        <p:spPr>
          <a:xfrm>
            <a:off x="2725509" y="2535839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+</a:t>
            </a:r>
            <a:endParaRPr lang="it-IT" dirty="0"/>
          </a:p>
        </p:txBody>
      </p:sp>
      <p:sp>
        <p:nvSpPr>
          <p:cNvPr id="160" name="Rectangle 159"/>
          <p:cNvSpPr/>
          <p:nvPr/>
        </p:nvSpPr>
        <p:spPr>
          <a:xfrm>
            <a:off x="3548968" y="3109714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+</a:t>
            </a:r>
            <a:endParaRPr lang="it-IT" dirty="0"/>
          </a:p>
        </p:txBody>
      </p:sp>
      <p:sp>
        <p:nvSpPr>
          <p:cNvPr id="162" name="Rectangle 161"/>
          <p:cNvSpPr/>
          <p:nvPr/>
        </p:nvSpPr>
        <p:spPr>
          <a:xfrm>
            <a:off x="3008711" y="2913459"/>
            <a:ext cx="43152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000" b="1" dirty="0" smtClean="0"/>
              <a:t>GND</a:t>
            </a:r>
            <a:endParaRPr lang="it-IT" sz="1000" dirty="0"/>
          </a:p>
        </p:txBody>
      </p:sp>
      <p:grpSp>
        <p:nvGrpSpPr>
          <p:cNvPr id="46" name="Group 45"/>
          <p:cNvGrpSpPr/>
          <p:nvPr/>
        </p:nvGrpSpPr>
        <p:grpSpPr>
          <a:xfrm>
            <a:off x="3254171" y="2234082"/>
            <a:ext cx="385142" cy="663977"/>
            <a:chOff x="3254171" y="2234082"/>
            <a:chExt cx="385142" cy="663977"/>
          </a:xfrm>
        </p:grpSpPr>
        <p:cxnSp>
          <p:nvCxnSpPr>
            <p:cNvPr id="186" name="Straight Connector 185"/>
            <p:cNvCxnSpPr/>
            <p:nvPr/>
          </p:nvCxnSpPr>
          <p:spPr>
            <a:xfrm flipH="1">
              <a:off x="3504955" y="2814634"/>
              <a:ext cx="134358" cy="83425"/>
            </a:xfrm>
            <a:prstGeom prst="line">
              <a:avLst/>
            </a:prstGeom>
            <a:ln w="19050">
              <a:solidFill>
                <a:schemeClr val="tx1"/>
              </a:solidFill>
              <a:headEnd type="triangle" w="med" len="me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flipH="1" flipV="1">
              <a:off x="3254171" y="2361114"/>
              <a:ext cx="250784" cy="52583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Arrow Connector 187"/>
            <p:cNvCxnSpPr/>
            <p:nvPr/>
          </p:nvCxnSpPr>
          <p:spPr>
            <a:xfrm flipV="1">
              <a:off x="3254171" y="2234082"/>
              <a:ext cx="223147" cy="127032"/>
            </a:xfrm>
            <a:prstGeom prst="straightConnector1">
              <a:avLst/>
            </a:prstGeom>
            <a:ln w="19050">
              <a:solidFill>
                <a:schemeClr val="tx1"/>
              </a:solidFill>
              <a:prstDash val="solid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" name="Group 223"/>
          <p:cNvGrpSpPr/>
          <p:nvPr/>
        </p:nvGrpSpPr>
        <p:grpSpPr>
          <a:xfrm>
            <a:off x="561341" y="2926080"/>
            <a:ext cx="2933828" cy="1775460"/>
            <a:chOff x="561341" y="2926080"/>
            <a:chExt cx="2933828" cy="1775460"/>
          </a:xfrm>
        </p:grpSpPr>
        <p:cxnSp>
          <p:nvCxnSpPr>
            <p:cNvPr id="132" name="Straight Arrow Connector 131"/>
            <p:cNvCxnSpPr/>
            <p:nvPr/>
          </p:nvCxnSpPr>
          <p:spPr>
            <a:xfrm flipH="1">
              <a:off x="2278380" y="2926080"/>
              <a:ext cx="447040" cy="220980"/>
            </a:xfrm>
            <a:prstGeom prst="straightConnector1">
              <a:avLst/>
            </a:prstGeom>
            <a:ln w="127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3" name="Group 222"/>
            <p:cNvGrpSpPr/>
            <p:nvPr/>
          </p:nvGrpSpPr>
          <p:grpSpPr>
            <a:xfrm>
              <a:off x="1453388" y="3028927"/>
              <a:ext cx="1469550" cy="635642"/>
              <a:chOff x="1453388" y="3028927"/>
              <a:chExt cx="1469550" cy="635642"/>
            </a:xfrm>
          </p:grpSpPr>
          <p:cxnSp>
            <p:nvCxnSpPr>
              <p:cNvPr id="134" name="Straight Connector 133"/>
              <p:cNvCxnSpPr/>
              <p:nvPr/>
            </p:nvCxnSpPr>
            <p:spPr>
              <a:xfrm flipH="1">
                <a:off x="2390140" y="3028927"/>
                <a:ext cx="532798" cy="2248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Arrow Connector 134"/>
              <p:cNvCxnSpPr/>
              <p:nvPr/>
            </p:nvCxnSpPr>
            <p:spPr>
              <a:xfrm flipH="1">
                <a:off x="1453388" y="3346704"/>
                <a:ext cx="739140" cy="317865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8" name="Group 147"/>
            <p:cNvGrpSpPr/>
            <p:nvPr/>
          </p:nvGrpSpPr>
          <p:grpSpPr>
            <a:xfrm>
              <a:off x="1206615" y="3212711"/>
              <a:ext cx="2075194" cy="938277"/>
              <a:chOff x="1193915" y="3212711"/>
              <a:chExt cx="2075194" cy="938277"/>
            </a:xfrm>
          </p:grpSpPr>
          <p:cxnSp>
            <p:nvCxnSpPr>
              <p:cNvPr id="138" name="Straight Connector 137"/>
              <p:cNvCxnSpPr/>
              <p:nvPr/>
            </p:nvCxnSpPr>
            <p:spPr>
              <a:xfrm flipH="1">
                <a:off x="3128785" y="3212711"/>
                <a:ext cx="140324" cy="816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 flipH="1">
                <a:off x="1556525" y="4069319"/>
                <a:ext cx="140324" cy="81669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1198880" y="3860552"/>
                <a:ext cx="364449" cy="287345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Arrow Connector 143"/>
              <p:cNvCxnSpPr/>
              <p:nvPr/>
            </p:nvCxnSpPr>
            <p:spPr>
              <a:xfrm flipV="1">
                <a:off x="1193915" y="3760566"/>
                <a:ext cx="183988" cy="103862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8" name="Group 157"/>
            <p:cNvGrpSpPr/>
            <p:nvPr/>
          </p:nvGrpSpPr>
          <p:grpSpPr>
            <a:xfrm>
              <a:off x="561341" y="3313383"/>
              <a:ext cx="2933828" cy="1388157"/>
              <a:chOff x="561341" y="3313383"/>
              <a:chExt cx="2933828" cy="1388157"/>
            </a:xfrm>
          </p:grpSpPr>
          <p:cxnSp>
            <p:nvCxnSpPr>
              <p:cNvPr id="149" name="Straight Connector 148"/>
              <p:cNvCxnSpPr/>
              <p:nvPr/>
            </p:nvCxnSpPr>
            <p:spPr>
              <a:xfrm flipH="1">
                <a:off x="3156960" y="3313383"/>
                <a:ext cx="338209" cy="198349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/>
              <p:cNvCxnSpPr/>
              <p:nvPr/>
            </p:nvCxnSpPr>
            <p:spPr>
              <a:xfrm flipH="1">
                <a:off x="1087120" y="4312435"/>
                <a:ext cx="628993" cy="389105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Arrow Connector 152"/>
              <p:cNvCxnSpPr/>
              <p:nvPr/>
            </p:nvCxnSpPr>
            <p:spPr>
              <a:xfrm flipH="1" flipV="1">
                <a:off x="561341" y="4264364"/>
                <a:ext cx="505750" cy="437176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1" name="Rectangle 220"/>
          <p:cNvSpPr/>
          <p:nvPr/>
        </p:nvSpPr>
        <p:spPr>
          <a:xfrm>
            <a:off x="2925265" y="5405686"/>
            <a:ext cx="13463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Plasma light</a:t>
            </a:r>
            <a:endParaRPr lang="it-IT" b="1" dirty="0"/>
          </a:p>
        </p:txBody>
      </p:sp>
      <p:grpSp>
        <p:nvGrpSpPr>
          <p:cNvPr id="45" name="Group 44"/>
          <p:cNvGrpSpPr/>
          <p:nvPr/>
        </p:nvGrpSpPr>
        <p:grpSpPr>
          <a:xfrm>
            <a:off x="1386248" y="2297598"/>
            <a:ext cx="6565105" cy="2213186"/>
            <a:chOff x="1386248" y="2297598"/>
            <a:chExt cx="6565105" cy="2213186"/>
          </a:xfrm>
        </p:grpSpPr>
        <p:grpSp>
          <p:nvGrpSpPr>
            <p:cNvPr id="39" name="Group 38"/>
            <p:cNvGrpSpPr/>
            <p:nvPr/>
          </p:nvGrpSpPr>
          <p:grpSpPr>
            <a:xfrm>
              <a:off x="1386248" y="2297598"/>
              <a:ext cx="3365983" cy="1959396"/>
              <a:chOff x="1386248" y="2297598"/>
              <a:chExt cx="3365983" cy="1959396"/>
            </a:xfrm>
          </p:grpSpPr>
          <p:cxnSp>
            <p:nvCxnSpPr>
              <p:cNvPr id="196" name="Straight Connector 195"/>
              <p:cNvCxnSpPr/>
              <p:nvPr/>
            </p:nvCxnSpPr>
            <p:spPr>
              <a:xfrm flipH="1">
                <a:off x="4039882" y="3812497"/>
                <a:ext cx="712349" cy="444497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/>
              <p:cNvCxnSpPr/>
              <p:nvPr/>
            </p:nvCxnSpPr>
            <p:spPr>
              <a:xfrm flipH="1" flipV="1">
                <a:off x="3148839" y="3754804"/>
                <a:ext cx="910220" cy="50026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Arrow Connector 197"/>
              <p:cNvCxnSpPr/>
              <p:nvPr/>
            </p:nvCxnSpPr>
            <p:spPr>
              <a:xfrm flipH="1">
                <a:off x="1386248" y="2297598"/>
                <a:ext cx="209744" cy="130593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H="1" flipV="1">
                <a:off x="1591344" y="2297599"/>
                <a:ext cx="9296" cy="3511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0" name="Group 219"/>
            <p:cNvGrpSpPr/>
            <p:nvPr/>
          </p:nvGrpSpPr>
          <p:grpSpPr>
            <a:xfrm>
              <a:off x="4727743" y="3346704"/>
              <a:ext cx="3223610" cy="1164080"/>
              <a:chOff x="4727743" y="3346704"/>
              <a:chExt cx="3223610" cy="1164080"/>
            </a:xfrm>
          </p:grpSpPr>
          <p:cxnSp>
            <p:nvCxnSpPr>
              <p:cNvPr id="210" name="Straight Connector 209"/>
              <p:cNvCxnSpPr/>
              <p:nvPr/>
            </p:nvCxnSpPr>
            <p:spPr>
              <a:xfrm flipH="1">
                <a:off x="4732429" y="3925648"/>
                <a:ext cx="217459" cy="15221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/>
              <p:cNvCxnSpPr/>
              <p:nvPr/>
            </p:nvCxnSpPr>
            <p:spPr>
              <a:xfrm flipH="1" flipV="1">
                <a:off x="4727743" y="4074663"/>
                <a:ext cx="746295" cy="42842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Arrow Connector 211"/>
              <p:cNvCxnSpPr/>
              <p:nvPr/>
            </p:nvCxnSpPr>
            <p:spPr>
              <a:xfrm>
                <a:off x="7258806" y="3346704"/>
                <a:ext cx="692547" cy="362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/>
              <p:cNvCxnSpPr/>
              <p:nvPr/>
            </p:nvCxnSpPr>
            <p:spPr>
              <a:xfrm flipH="1">
                <a:off x="5467942" y="3346704"/>
                <a:ext cx="1790864" cy="11640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oup 36"/>
            <p:cNvGrpSpPr/>
            <p:nvPr/>
          </p:nvGrpSpPr>
          <p:grpSpPr>
            <a:xfrm>
              <a:off x="2760742" y="2618949"/>
              <a:ext cx="1655280" cy="1070976"/>
              <a:chOff x="2760742" y="2618949"/>
              <a:chExt cx="1655280" cy="1070976"/>
            </a:xfrm>
          </p:grpSpPr>
          <p:cxnSp>
            <p:nvCxnSpPr>
              <p:cNvPr id="91" name="Straight Connector 90"/>
              <p:cNvCxnSpPr/>
              <p:nvPr/>
            </p:nvCxnSpPr>
            <p:spPr>
              <a:xfrm flipH="1" flipV="1">
                <a:off x="2975280" y="2779605"/>
                <a:ext cx="1104264" cy="531852"/>
              </a:xfrm>
              <a:prstGeom prst="line">
                <a:avLst/>
              </a:prstGeom>
              <a:ln w="1905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H="1">
                <a:off x="4090841" y="3308208"/>
                <a:ext cx="412" cy="236534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H="1" flipV="1">
                <a:off x="4082175" y="3543517"/>
                <a:ext cx="281505" cy="14640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 flipH="1">
                <a:off x="4361962" y="3651642"/>
                <a:ext cx="54060" cy="3828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2760742" y="2618949"/>
                <a:ext cx="223985" cy="2323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3584043" y="3192852"/>
              <a:ext cx="1013913" cy="685736"/>
              <a:chOff x="3584043" y="3192852"/>
              <a:chExt cx="1013913" cy="685736"/>
            </a:xfrm>
          </p:grpSpPr>
          <p:cxnSp>
            <p:nvCxnSpPr>
              <p:cNvPr id="163" name="Straight Connector 162"/>
              <p:cNvCxnSpPr/>
              <p:nvPr/>
            </p:nvCxnSpPr>
            <p:spPr>
              <a:xfrm flipH="1">
                <a:off x="4361962" y="3750668"/>
                <a:ext cx="235994" cy="12792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H="1" flipV="1">
                <a:off x="3707295" y="3561325"/>
                <a:ext cx="664538" cy="317263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Arrow Connector 178"/>
              <p:cNvCxnSpPr/>
              <p:nvPr/>
            </p:nvCxnSpPr>
            <p:spPr>
              <a:xfrm flipH="1" flipV="1">
                <a:off x="3703884" y="3412293"/>
                <a:ext cx="900" cy="153848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prstDash val="solid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Oval 127"/>
              <p:cNvSpPr/>
              <p:nvPr/>
            </p:nvSpPr>
            <p:spPr>
              <a:xfrm>
                <a:off x="3584043" y="3192852"/>
                <a:ext cx="223985" cy="232317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4" t="31402" r="20745" b="30527"/>
          <a:stretch/>
        </p:blipFill>
        <p:spPr>
          <a:xfrm>
            <a:off x="6180298" y="870349"/>
            <a:ext cx="3035337" cy="1528232"/>
          </a:xfrm>
          <a:prstGeom prst="rect">
            <a:avLst/>
          </a:prstGeom>
        </p:spPr>
      </p:pic>
      <p:sp>
        <p:nvSpPr>
          <p:cNvPr id="129" name="Rectangle 128"/>
          <p:cNvSpPr/>
          <p:nvPr/>
        </p:nvSpPr>
        <p:spPr>
          <a:xfrm>
            <a:off x="7451144" y="2367926"/>
            <a:ext cx="109837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it-IT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endParaRPr lang="it-IT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endParaRPr lang="it-IT" sz="1600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8029613" y="1896517"/>
            <a:ext cx="108259" cy="47140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8551269" y="1778880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it-IT" dirty="0"/>
          </a:p>
        </p:txBody>
      </p:sp>
      <p:sp>
        <p:nvSpPr>
          <p:cNvPr id="131" name="Rectangle 130"/>
          <p:cNvSpPr/>
          <p:nvPr/>
        </p:nvSpPr>
        <p:spPr>
          <a:xfrm>
            <a:off x="7465833" y="1323533"/>
            <a:ext cx="319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it-IT" dirty="0"/>
          </a:p>
        </p:txBody>
      </p:sp>
      <p:sp>
        <p:nvSpPr>
          <p:cNvPr id="54" name="Rectangle 53"/>
          <p:cNvSpPr/>
          <p:nvPr/>
        </p:nvSpPr>
        <p:spPr>
          <a:xfrm>
            <a:off x="9303319" y="1036994"/>
            <a:ext cx="2811257" cy="20313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Common electrical ground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HV source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Syncronization between sections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Plasma density modulation</a:t>
            </a:r>
            <a:endParaRPr lang="it-IT" dirty="0"/>
          </a:p>
        </p:txBody>
      </p:sp>
      <p:sp>
        <p:nvSpPr>
          <p:cNvPr id="133" name="Rectangle 132"/>
          <p:cNvSpPr/>
          <p:nvPr/>
        </p:nvSpPr>
        <p:spPr>
          <a:xfrm>
            <a:off x="9420469" y="4987665"/>
            <a:ext cx="288104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 smtClean="0"/>
              <a:t>Stark broadening technique </a:t>
            </a:r>
          </a:p>
          <a:p>
            <a:endParaRPr lang="it-IT" b="1" dirty="0"/>
          </a:p>
        </p:txBody>
      </p:sp>
      <p:pic>
        <p:nvPicPr>
          <p:cNvPr id="136" name="Picture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859" y="5405498"/>
            <a:ext cx="2400124" cy="564404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98" name="Rectangle 97"/>
          <p:cNvSpPr/>
          <p:nvPr/>
        </p:nvSpPr>
        <p:spPr>
          <a:xfrm>
            <a:off x="11722410" y="6062989"/>
            <a:ext cx="354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8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9819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8455</TotalTime>
  <Words>683</Words>
  <Application>Microsoft Office PowerPoint</Application>
  <PresentationFormat>Widescreen</PresentationFormat>
  <Paragraphs>224</Paragraphs>
  <Slides>17</Slides>
  <Notes>0</Notes>
  <HiddenSlides>1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8" baseType="lpstr">
      <vt:lpstr>Microsoft JhengHei</vt:lpstr>
      <vt:lpstr>-apple-system</vt:lpstr>
      <vt:lpstr>Arial</vt:lpstr>
      <vt:lpstr>Calibri</vt:lpstr>
      <vt:lpstr>Calibri Light</vt:lpstr>
      <vt:lpstr>Courier New</vt:lpstr>
      <vt:lpstr>DejaVu Sans</vt:lpstr>
      <vt:lpstr>Eras Medium ITC</vt:lpstr>
      <vt:lpstr>Source Sans Pro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Angelo Biagioni</dc:creator>
  <cp:lastModifiedBy>Angelo Biagioni</cp:lastModifiedBy>
  <cp:revision>497</cp:revision>
  <dcterms:created xsi:type="dcterms:W3CDTF">2021-04-11T10:01:08Z</dcterms:created>
  <dcterms:modified xsi:type="dcterms:W3CDTF">2023-06-15T09:20:26Z</dcterms:modified>
</cp:coreProperties>
</file>