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80" r:id="rId7"/>
    <p:sldId id="270" r:id="rId8"/>
    <p:sldId id="271" r:id="rId9"/>
    <p:sldId id="281" r:id="rId10"/>
    <p:sldId id="278" r:id="rId11"/>
    <p:sldId id="279" r:id="rId12"/>
    <p:sldId id="276"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15D08B-01E3-42F8-B886-E49E6FE5C911}" v="3" dt="2023-06-15T10:31:05.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30" d="100"/>
          <a:sy n="30" d="100"/>
        </p:scale>
        <p:origin x="9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o Villa" userId="0f85e7e8-262a-4be5-8c55-5d2a2042602d" providerId="ADAL" clId="{7615D08B-01E3-42F8-B886-E49E6FE5C911}"/>
    <pc:docChg chg="modSld">
      <pc:chgData name="Fabio Villa" userId="0f85e7e8-262a-4be5-8c55-5d2a2042602d" providerId="ADAL" clId="{7615D08B-01E3-42F8-B886-E49E6FE5C911}" dt="2023-06-15T10:31:05.433" v="2" actId="478"/>
      <pc:docMkLst>
        <pc:docMk/>
      </pc:docMkLst>
      <pc:sldChg chg="delSp modSp modAnim">
        <pc:chgData name="Fabio Villa" userId="0f85e7e8-262a-4be5-8c55-5d2a2042602d" providerId="ADAL" clId="{7615D08B-01E3-42F8-B886-E49E6FE5C911}" dt="2023-06-15T10:31:05.433" v="2" actId="478"/>
        <pc:sldMkLst>
          <pc:docMk/>
          <pc:sldMk cId="800443326" sldId="270"/>
        </pc:sldMkLst>
        <pc:grpChg chg="del mod">
          <ac:chgData name="Fabio Villa" userId="0f85e7e8-262a-4be5-8c55-5d2a2042602d" providerId="ADAL" clId="{7615D08B-01E3-42F8-B886-E49E6FE5C911}" dt="2023-06-15T10:31:05.433" v="2" actId="478"/>
          <ac:grpSpMkLst>
            <pc:docMk/>
            <pc:sldMk cId="800443326" sldId="270"/>
            <ac:grpSpMk id="4" creationId="{0584FA73-DEB6-D054-90FB-BDC87721D9A6}"/>
          </ac:grpSpMkLst>
        </pc:grpChg>
        <pc:picChg chg="mod">
          <ac:chgData name="Fabio Villa" userId="0f85e7e8-262a-4be5-8c55-5d2a2042602d" providerId="ADAL" clId="{7615D08B-01E3-42F8-B886-E49E6FE5C911}" dt="2023-06-15T10:31:05.328" v="1" actId="1076"/>
          <ac:picMkLst>
            <pc:docMk/>
            <pc:sldMk cId="800443326" sldId="270"/>
            <ac:picMk id="1026" creationId="{66D086F3-2C36-545D-72FB-60CA470A820F}"/>
          </ac:picMkLst>
        </pc:picChg>
        <pc:picChg chg="mod">
          <ac:chgData name="Fabio Villa" userId="0f85e7e8-262a-4be5-8c55-5d2a2042602d" providerId="ADAL" clId="{7615D08B-01E3-42F8-B886-E49E6FE5C911}" dt="2023-06-15T10:31:05.328" v="1" actId="1076"/>
          <ac:picMkLst>
            <pc:docMk/>
            <pc:sldMk cId="800443326" sldId="270"/>
            <ac:picMk id="1028" creationId="{D04FF486-E39B-3A18-3043-C74E6BEA94B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FCBE4-04E9-070F-52B1-1C28D00B30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F7FA4F-7B3F-2A38-5DC6-212C7A4CEB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897444-F7F5-C271-9F69-AB22A8B65C0B}"/>
              </a:ext>
            </a:extLst>
          </p:cNvPr>
          <p:cNvSpPr>
            <a:spLocks noGrp="1"/>
          </p:cNvSpPr>
          <p:nvPr>
            <p:ph type="dt" sz="half" idx="10"/>
          </p:nvPr>
        </p:nvSpPr>
        <p:spPr/>
        <p:txBody>
          <a:bodyPr/>
          <a:lstStyle/>
          <a:p>
            <a:fld id="{C09B5D2C-4196-4EAD-9041-F7C6A4A9E577}" type="datetimeFigureOut">
              <a:rPr lang="en-US" smtClean="0"/>
              <a:t>6/15/2023</a:t>
            </a:fld>
            <a:endParaRPr lang="en-US"/>
          </a:p>
        </p:txBody>
      </p:sp>
      <p:sp>
        <p:nvSpPr>
          <p:cNvPr id="5" name="Footer Placeholder 4">
            <a:extLst>
              <a:ext uri="{FF2B5EF4-FFF2-40B4-BE49-F238E27FC236}">
                <a16:creationId xmlns:a16="http://schemas.microsoft.com/office/drawing/2014/main" id="{29C8659D-A4CA-3BE0-35C5-D9292A59B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B70BE-D245-0FDF-F205-4151E1C80DDA}"/>
              </a:ext>
            </a:extLst>
          </p:cNvPr>
          <p:cNvSpPr>
            <a:spLocks noGrp="1"/>
          </p:cNvSpPr>
          <p:nvPr>
            <p:ph type="sldNum" sz="quarter" idx="12"/>
          </p:nvPr>
        </p:nvSpPr>
        <p:spPr/>
        <p:txBody>
          <a:bodyPr/>
          <a:lstStyle/>
          <a:p>
            <a:fld id="{EEF6140D-4A8D-4C4A-BE44-121136F61BCD}" type="slidenum">
              <a:rPr lang="en-US" smtClean="0"/>
              <a:t>‹N›</a:t>
            </a:fld>
            <a:endParaRPr lang="en-US"/>
          </a:p>
        </p:txBody>
      </p:sp>
    </p:spTree>
    <p:extLst>
      <p:ext uri="{BB962C8B-B14F-4D97-AF65-F5344CB8AC3E}">
        <p14:creationId xmlns:p14="http://schemas.microsoft.com/office/powerpoint/2010/main" val="353033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F5E5-59EB-1993-80AF-640F4C9E5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F32EA0-068F-56EF-25E9-D50464172A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E84E0-C04B-FE8E-C3C6-4D13EA2E7996}"/>
              </a:ext>
            </a:extLst>
          </p:cNvPr>
          <p:cNvSpPr>
            <a:spLocks noGrp="1"/>
          </p:cNvSpPr>
          <p:nvPr>
            <p:ph type="dt" sz="half" idx="10"/>
          </p:nvPr>
        </p:nvSpPr>
        <p:spPr/>
        <p:txBody>
          <a:bodyPr/>
          <a:lstStyle/>
          <a:p>
            <a:fld id="{C09B5D2C-4196-4EAD-9041-F7C6A4A9E577}" type="datetimeFigureOut">
              <a:rPr lang="en-US" smtClean="0"/>
              <a:t>6/15/2023</a:t>
            </a:fld>
            <a:endParaRPr lang="en-US"/>
          </a:p>
        </p:txBody>
      </p:sp>
      <p:sp>
        <p:nvSpPr>
          <p:cNvPr id="5" name="Footer Placeholder 4">
            <a:extLst>
              <a:ext uri="{FF2B5EF4-FFF2-40B4-BE49-F238E27FC236}">
                <a16:creationId xmlns:a16="http://schemas.microsoft.com/office/drawing/2014/main" id="{FE1E36A5-6611-0000-73A8-27E23F3FC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CBB23-E47C-FD6C-1433-C90F1D2788D5}"/>
              </a:ext>
            </a:extLst>
          </p:cNvPr>
          <p:cNvSpPr>
            <a:spLocks noGrp="1"/>
          </p:cNvSpPr>
          <p:nvPr>
            <p:ph type="sldNum" sz="quarter" idx="12"/>
          </p:nvPr>
        </p:nvSpPr>
        <p:spPr/>
        <p:txBody>
          <a:bodyPr/>
          <a:lstStyle/>
          <a:p>
            <a:fld id="{EEF6140D-4A8D-4C4A-BE44-121136F61BCD}" type="slidenum">
              <a:rPr lang="en-US" smtClean="0"/>
              <a:t>‹N›</a:t>
            </a:fld>
            <a:endParaRPr lang="en-US"/>
          </a:p>
        </p:txBody>
      </p:sp>
    </p:spTree>
    <p:extLst>
      <p:ext uri="{BB962C8B-B14F-4D97-AF65-F5344CB8AC3E}">
        <p14:creationId xmlns:p14="http://schemas.microsoft.com/office/powerpoint/2010/main" val="269340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F21F20-B55A-73EA-D2A6-683D492F80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2C8471-4785-B66B-C50C-FB0E8B2C72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10DC6-5C82-652F-BB09-41B889DF6B4E}"/>
              </a:ext>
            </a:extLst>
          </p:cNvPr>
          <p:cNvSpPr>
            <a:spLocks noGrp="1"/>
          </p:cNvSpPr>
          <p:nvPr>
            <p:ph type="dt" sz="half" idx="10"/>
          </p:nvPr>
        </p:nvSpPr>
        <p:spPr/>
        <p:txBody>
          <a:bodyPr/>
          <a:lstStyle/>
          <a:p>
            <a:fld id="{C09B5D2C-4196-4EAD-9041-F7C6A4A9E577}" type="datetimeFigureOut">
              <a:rPr lang="en-US" smtClean="0"/>
              <a:t>6/15/2023</a:t>
            </a:fld>
            <a:endParaRPr lang="en-US"/>
          </a:p>
        </p:txBody>
      </p:sp>
      <p:sp>
        <p:nvSpPr>
          <p:cNvPr id="5" name="Footer Placeholder 4">
            <a:extLst>
              <a:ext uri="{FF2B5EF4-FFF2-40B4-BE49-F238E27FC236}">
                <a16:creationId xmlns:a16="http://schemas.microsoft.com/office/drawing/2014/main" id="{A2BF1365-25F1-9A9E-8AAF-A55B3DD79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F972F-605D-9682-1DE9-BB2355CD2355}"/>
              </a:ext>
            </a:extLst>
          </p:cNvPr>
          <p:cNvSpPr>
            <a:spLocks noGrp="1"/>
          </p:cNvSpPr>
          <p:nvPr>
            <p:ph type="sldNum" sz="quarter" idx="12"/>
          </p:nvPr>
        </p:nvSpPr>
        <p:spPr/>
        <p:txBody>
          <a:bodyPr/>
          <a:lstStyle/>
          <a:p>
            <a:fld id="{EEF6140D-4A8D-4C4A-BE44-121136F61BCD}" type="slidenum">
              <a:rPr lang="en-US" smtClean="0"/>
              <a:t>‹N›</a:t>
            </a:fld>
            <a:endParaRPr lang="en-US"/>
          </a:p>
        </p:txBody>
      </p:sp>
    </p:spTree>
    <p:extLst>
      <p:ext uri="{BB962C8B-B14F-4D97-AF65-F5344CB8AC3E}">
        <p14:creationId xmlns:p14="http://schemas.microsoft.com/office/powerpoint/2010/main" val="2585603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5"/>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mj-lt"/>
                <a:ea typeface="Open Sans Semibold" panose="020B0706030804020204" pitchFamily="34" charset="0"/>
                <a:cs typeface="Open Sans Semibold" panose="020B0706030804020204" pitchFamily="34" charset="0"/>
              </a:defRPr>
            </a:lvl1pPr>
          </a:lstStyle>
          <a:p>
            <a:r>
              <a:rPr lang="it-IT"/>
              <a:t>Fare clic per modificare lo stile del titolo dello schema</a:t>
            </a:r>
            <a:endParaRPr lang="en-US"/>
          </a:p>
        </p:txBody>
      </p:sp>
      <p:sp>
        <p:nvSpPr>
          <p:cNvPr id="6" name="Segnaposto contenuto 4"/>
          <p:cNvSpPr>
            <a:spLocks noGrp="1"/>
          </p:cNvSpPr>
          <p:nvPr>
            <p:ph idx="1"/>
          </p:nvPr>
        </p:nvSpPr>
        <p:spPr>
          <a:xfrm>
            <a:off x="623392" y="1600201"/>
            <a:ext cx="10862997" cy="3196952"/>
          </a:xfrm>
        </p:spPr>
        <p:txBody>
          <a:bodyPr/>
          <a:lstStyle>
            <a:lvl1pPr>
              <a:defRPr>
                <a:latin typeface="+mj-lt"/>
                <a:ea typeface="Open Sans Semibold" panose="020B0706030804020204" pitchFamily="34" charset="0"/>
                <a:cs typeface="Open Sans Semibold" panose="020B070603080402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2" name="Rettangolo 1"/>
          <p:cNvSpPr/>
          <p:nvPr/>
        </p:nvSpPr>
        <p:spPr>
          <a:xfrm>
            <a:off x="4367808" y="6365386"/>
            <a:ext cx="6816757" cy="338554"/>
          </a:xfrm>
          <a:prstGeom prst="rect">
            <a:avLst/>
          </a:prstGeom>
        </p:spPr>
        <p:txBody>
          <a:bodyPr wrap="square">
            <a:spAutoFit/>
          </a:bodyPr>
          <a:lstStyle/>
          <a:p>
            <a:pPr algn="r"/>
            <a:r>
              <a:rPr lang="en-US" sz="1600" dirty="0">
                <a:solidFill>
                  <a:schemeClr val="tx1">
                    <a:lumMod val="50000"/>
                    <a:lumOff val="50000"/>
                  </a:schemeClr>
                </a:solidFill>
              </a:rPr>
              <a:t>15/06/23</a:t>
            </a:r>
          </a:p>
        </p:txBody>
      </p:sp>
      <p:cxnSp>
        <p:nvCxnSpPr>
          <p:cNvPr id="11" name="Connettore 1 10"/>
          <p:cNvCxnSpPr/>
          <p:nvPr/>
        </p:nvCxnSpPr>
        <p:spPr>
          <a:xfrm>
            <a:off x="11280027" y="6371740"/>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p:nvSpPr>
        <p:spPr>
          <a:xfrm>
            <a:off x="11376587" y="6349997"/>
            <a:ext cx="768085" cy="369332"/>
          </a:xfrm>
          <a:prstGeom prst="rect">
            <a:avLst/>
          </a:prstGeom>
          <a:noFill/>
        </p:spPr>
        <p:txBody>
          <a:bodyPr wrap="square" rtlCol="0">
            <a:spAutoFit/>
          </a:bodyPr>
          <a:lstStyle/>
          <a:p>
            <a:fld id="{35C3533D-D346-4746-A382-458F3767D6EF}" type="slidenum">
              <a:rPr lang="it-IT" sz="1800" smtClean="0">
                <a:solidFill>
                  <a:schemeClr val="bg1">
                    <a:lumMod val="50000"/>
                  </a:schemeClr>
                </a:solidFill>
              </a:rPr>
              <a:t>‹N›</a:t>
            </a:fld>
            <a:endParaRPr lang="it-IT" sz="1800">
              <a:solidFill>
                <a:schemeClr val="bg1">
                  <a:lumMod val="50000"/>
                </a:schemeClr>
              </a:solidFill>
            </a:endParaRPr>
          </a:p>
        </p:txBody>
      </p:sp>
      <p:sp>
        <p:nvSpPr>
          <p:cNvPr id="13" name="Rettangolo 12"/>
          <p:cNvSpPr/>
          <p:nvPr/>
        </p:nvSpPr>
        <p:spPr>
          <a:xfrm>
            <a:off x="104374" y="6365386"/>
            <a:ext cx="2823273" cy="338554"/>
          </a:xfrm>
          <a:prstGeom prst="rect">
            <a:avLst/>
          </a:prstGeom>
        </p:spPr>
        <p:txBody>
          <a:bodyPr wrap="square">
            <a:spAutoFit/>
          </a:bodyPr>
          <a:lstStyle/>
          <a:p>
            <a:pPr algn="ctr"/>
            <a:r>
              <a:rPr lang="en-US" sz="1600">
                <a:solidFill>
                  <a:schemeClr val="tx1">
                    <a:lumMod val="50000"/>
                    <a:lumOff val="50000"/>
                  </a:schemeClr>
                </a:solidFill>
              </a:rPr>
              <a:t>F. Villa</a:t>
            </a:r>
          </a:p>
        </p:txBody>
      </p:sp>
      <p:sp>
        <p:nvSpPr>
          <p:cNvPr id="10" name="Rettangolo 9">
            <a:extLst>
              <a:ext uri="{FF2B5EF4-FFF2-40B4-BE49-F238E27FC236}">
                <a16:creationId xmlns:a16="http://schemas.microsoft.com/office/drawing/2014/main" id="{5EDB1AFC-C66D-486D-A973-A8FDE8BA1668}"/>
              </a:ext>
            </a:extLst>
          </p:cNvPr>
          <p:cNvSpPr/>
          <p:nvPr userDrawn="1"/>
        </p:nvSpPr>
        <p:spPr>
          <a:xfrm>
            <a:off x="4519090" y="6359035"/>
            <a:ext cx="2823273" cy="338554"/>
          </a:xfrm>
          <a:prstGeom prst="rect">
            <a:avLst/>
          </a:prstGeom>
        </p:spPr>
        <p:txBody>
          <a:bodyPr wrap="square">
            <a:spAutoFit/>
          </a:bodyPr>
          <a:lstStyle/>
          <a:p>
            <a:pPr algn="ctr"/>
            <a:r>
              <a:rPr lang="en-US" sz="1600" dirty="0">
                <a:solidFill>
                  <a:schemeClr val="tx1">
                    <a:lumMod val="50000"/>
                    <a:lumOff val="50000"/>
                  </a:schemeClr>
                </a:solidFill>
              </a:rPr>
              <a:t>5</a:t>
            </a:r>
            <a:r>
              <a:rPr lang="en-US" sz="1600" baseline="30000" dirty="0">
                <a:solidFill>
                  <a:schemeClr val="tx1">
                    <a:lumMod val="50000"/>
                    <a:lumOff val="50000"/>
                  </a:schemeClr>
                </a:solidFill>
              </a:rPr>
              <a:t>th</a:t>
            </a:r>
            <a:r>
              <a:rPr lang="en-US" sz="1600" dirty="0">
                <a:solidFill>
                  <a:schemeClr val="tx1">
                    <a:lumMod val="50000"/>
                    <a:lumOff val="50000"/>
                  </a:schemeClr>
                </a:solidFill>
              </a:rPr>
              <a:t> RC meeting</a:t>
            </a:r>
          </a:p>
        </p:txBody>
      </p:sp>
      <p:pic>
        <p:nvPicPr>
          <p:cNvPr id="3" name="Immagine 4">
            <a:extLst>
              <a:ext uri="{FF2B5EF4-FFF2-40B4-BE49-F238E27FC236}">
                <a16:creationId xmlns:a16="http://schemas.microsoft.com/office/drawing/2014/main" id="{0DADCD30-6772-854E-32FC-D7EAB46753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8226" y="7529"/>
            <a:ext cx="985181" cy="497805"/>
          </a:xfrm>
          <a:prstGeom prst="rect">
            <a:avLst/>
          </a:prstGeom>
        </p:spPr>
      </p:pic>
      <p:pic>
        <p:nvPicPr>
          <p:cNvPr id="4" name="Immagine 7">
            <a:extLst>
              <a:ext uri="{FF2B5EF4-FFF2-40B4-BE49-F238E27FC236}">
                <a16:creationId xmlns:a16="http://schemas.microsoft.com/office/drawing/2014/main" id="{FB816B57-8092-FB56-000A-48ED477538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811" y="233203"/>
            <a:ext cx="807206" cy="506554"/>
          </a:xfrm>
          <a:prstGeom prst="rect">
            <a:avLst/>
          </a:prstGeom>
        </p:spPr>
      </p:pic>
      <p:pic>
        <p:nvPicPr>
          <p:cNvPr id="9" name="Immagine 8">
            <a:extLst>
              <a:ext uri="{FF2B5EF4-FFF2-40B4-BE49-F238E27FC236}">
                <a16:creationId xmlns:a16="http://schemas.microsoft.com/office/drawing/2014/main" id="{34C86441-1E94-4AE7-8DA8-8EE4BB8BD75A}"/>
              </a:ext>
            </a:extLst>
          </p:cNvPr>
          <p:cNvPicPr>
            <a:picLocks noChangeAspect="1"/>
          </p:cNvPicPr>
          <p:nvPr userDrawn="1"/>
        </p:nvPicPr>
        <p:blipFill>
          <a:blip r:embed="rId4"/>
          <a:stretch>
            <a:fillRect/>
          </a:stretch>
        </p:blipFill>
        <p:spPr>
          <a:xfrm>
            <a:off x="1171312" y="447103"/>
            <a:ext cx="1279008" cy="338554"/>
          </a:xfrm>
          <a:prstGeom prst="rect">
            <a:avLst/>
          </a:prstGeom>
        </p:spPr>
      </p:pic>
    </p:spTree>
    <p:extLst>
      <p:ext uri="{BB962C8B-B14F-4D97-AF65-F5344CB8AC3E}">
        <p14:creationId xmlns:p14="http://schemas.microsoft.com/office/powerpoint/2010/main" val="645237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5D0A-6C79-BD05-5BA2-65480F0E4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5D92C-7792-D736-A6CC-F68E92C8E3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04158-2D76-6740-A40F-73C344A54DCC}"/>
              </a:ext>
            </a:extLst>
          </p:cNvPr>
          <p:cNvSpPr>
            <a:spLocks noGrp="1"/>
          </p:cNvSpPr>
          <p:nvPr>
            <p:ph type="dt" sz="half" idx="10"/>
          </p:nvPr>
        </p:nvSpPr>
        <p:spPr/>
        <p:txBody>
          <a:bodyPr/>
          <a:lstStyle/>
          <a:p>
            <a:fld id="{C09B5D2C-4196-4EAD-9041-F7C6A4A9E577}" type="datetimeFigureOut">
              <a:rPr lang="en-US" smtClean="0"/>
              <a:t>6/15/2023</a:t>
            </a:fld>
            <a:endParaRPr lang="en-US"/>
          </a:p>
        </p:txBody>
      </p:sp>
      <p:sp>
        <p:nvSpPr>
          <p:cNvPr id="5" name="Footer Placeholder 4">
            <a:extLst>
              <a:ext uri="{FF2B5EF4-FFF2-40B4-BE49-F238E27FC236}">
                <a16:creationId xmlns:a16="http://schemas.microsoft.com/office/drawing/2014/main" id="{7713D1EE-62AE-68E9-CCF5-94E2B9B90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21354-38CB-C7C0-98B4-AAC5F2A27079}"/>
              </a:ext>
            </a:extLst>
          </p:cNvPr>
          <p:cNvSpPr>
            <a:spLocks noGrp="1"/>
          </p:cNvSpPr>
          <p:nvPr>
            <p:ph type="sldNum" sz="quarter" idx="12"/>
          </p:nvPr>
        </p:nvSpPr>
        <p:spPr/>
        <p:txBody>
          <a:bodyPr/>
          <a:lstStyle/>
          <a:p>
            <a:fld id="{EEF6140D-4A8D-4C4A-BE44-121136F61BCD}" type="slidenum">
              <a:rPr lang="en-US" smtClean="0"/>
              <a:t>‹N›</a:t>
            </a:fld>
            <a:endParaRPr lang="en-US"/>
          </a:p>
        </p:txBody>
      </p:sp>
    </p:spTree>
    <p:extLst>
      <p:ext uri="{BB962C8B-B14F-4D97-AF65-F5344CB8AC3E}">
        <p14:creationId xmlns:p14="http://schemas.microsoft.com/office/powerpoint/2010/main" val="2658845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F338-B203-1396-BE5C-479C62767D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2E6B6E-CC9E-B2AD-B0B4-87A984CE8B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30E5B8-5402-7ADA-5863-EE04F282F35F}"/>
              </a:ext>
            </a:extLst>
          </p:cNvPr>
          <p:cNvSpPr>
            <a:spLocks noGrp="1"/>
          </p:cNvSpPr>
          <p:nvPr>
            <p:ph type="dt" sz="half" idx="10"/>
          </p:nvPr>
        </p:nvSpPr>
        <p:spPr/>
        <p:txBody>
          <a:bodyPr/>
          <a:lstStyle/>
          <a:p>
            <a:fld id="{C09B5D2C-4196-4EAD-9041-F7C6A4A9E577}" type="datetimeFigureOut">
              <a:rPr lang="en-US" smtClean="0"/>
              <a:t>6/15/2023</a:t>
            </a:fld>
            <a:endParaRPr lang="en-US"/>
          </a:p>
        </p:txBody>
      </p:sp>
      <p:sp>
        <p:nvSpPr>
          <p:cNvPr id="5" name="Footer Placeholder 4">
            <a:extLst>
              <a:ext uri="{FF2B5EF4-FFF2-40B4-BE49-F238E27FC236}">
                <a16:creationId xmlns:a16="http://schemas.microsoft.com/office/drawing/2014/main" id="{DBDD96B6-CBC7-E57A-75E8-8B9DD7049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1F09D-EB96-DB23-8125-B694334BD810}"/>
              </a:ext>
            </a:extLst>
          </p:cNvPr>
          <p:cNvSpPr>
            <a:spLocks noGrp="1"/>
          </p:cNvSpPr>
          <p:nvPr>
            <p:ph type="sldNum" sz="quarter" idx="12"/>
          </p:nvPr>
        </p:nvSpPr>
        <p:spPr/>
        <p:txBody>
          <a:bodyPr/>
          <a:lstStyle/>
          <a:p>
            <a:fld id="{EEF6140D-4A8D-4C4A-BE44-121136F61BCD}" type="slidenum">
              <a:rPr lang="en-US" smtClean="0"/>
              <a:t>‹N›</a:t>
            </a:fld>
            <a:endParaRPr lang="en-US"/>
          </a:p>
        </p:txBody>
      </p:sp>
    </p:spTree>
    <p:extLst>
      <p:ext uri="{BB962C8B-B14F-4D97-AF65-F5344CB8AC3E}">
        <p14:creationId xmlns:p14="http://schemas.microsoft.com/office/powerpoint/2010/main" val="37749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4AF9-409F-7553-7504-0B4DCC519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602EC0-274F-0A05-6038-02B49E1C8C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F62220-1CE8-27DD-D586-998FE1453F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81320A-D40E-4BE4-2502-A94AD06E8DFE}"/>
              </a:ext>
            </a:extLst>
          </p:cNvPr>
          <p:cNvSpPr>
            <a:spLocks noGrp="1"/>
          </p:cNvSpPr>
          <p:nvPr>
            <p:ph type="dt" sz="half" idx="10"/>
          </p:nvPr>
        </p:nvSpPr>
        <p:spPr/>
        <p:txBody>
          <a:bodyPr/>
          <a:lstStyle/>
          <a:p>
            <a:fld id="{C09B5D2C-4196-4EAD-9041-F7C6A4A9E577}" type="datetimeFigureOut">
              <a:rPr lang="en-US" smtClean="0"/>
              <a:t>6/15/2023</a:t>
            </a:fld>
            <a:endParaRPr lang="en-US"/>
          </a:p>
        </p:txBody>
      </p:sp>
      <p:sp>
        <p:nvSpPr>
          <p:cNvPr id="6" name="Footer Placeholder 5">
            <a:extLst>
              <a:ext uri="{FF2B5EF4-FFF2-40B4-BE49-F238E27FC236}">
                <a16:creationId xmlns:a16="http://schemas.microsoft.com/office/drawing/2014/main" id="{90045EC2-F4C4-BD74-4684-FDA2F6444B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F49AE7-56D5-A2B8-F2BA-5187C860AFAB}"/>
              </a:ext>
            </a:extLst>
          </p:cNvPr>
          <p:cNvSpPr>
            <a:spLocks noGrp="1"/>
          </p:cNvSpPr>
          <p:nvPr>
            <p:ph type="sldNum" sz="quarter" idx="12"/>
          </p:nvPr>
        </p:nvSpPr>
        <p:spPr/>
        <p:txBody>
          <a:bodyPr/>
          <a:lstStyle/>
          <a:p>
            <a:fld id="{EEF6140D-4A8D-4C4A-BE44-121136F61BCD}" type="slidenum">
              <a:rPr lang="en-US" smtClean="0"/>
              <a:t>‹N›</a:t>
            </a:fld>
            <a:endParaRPr lang="en-US"/>
          </a:p>
        </p:txBody>
      </p:sp>
    </p:spTree>
    <p:extLst>
      <p:ext uri="{BB962C8B-B14F-4D97-AF65-F5344CB8AC3E}">
        <p14:creationId xmlns:p14="http://schemas.microsoft.com/office/powerpoint/2010/main" val="56104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4D3C-648A-DCE5-D056-7445AA6538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DA57BB-1B65-A93E-B575-C36E6FE4E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5012A-7957-5A83-6632-585C02F20A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5A94B0-48F3-5694-35CF-3037FF9C3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F3FE3F-C776-A41F-6F3F-94F6E6B8D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AA6D80-4746-7B0D-896F-1A429DED8D2A}"/>
              </a:ext>
            </a:extLst>
          </p:cNvPr>
          <p:cNvSpPr>
            <a:spLocks noGrp="1"/>
          </p:cNvSpPr>
          <p:nvPr>
            <p:ph type="dt" sz="half" idx="10"/>
          </p:nvPr>
        </p:nvSpPr>
        <p:spPr/>
        <p:txBody>
          <a:bodyPr/>
          <a:lstStyle/>
          <a:p>
            <a:fld id="{C09B5D2C-4196-4EAD-9041-F7C6A4A9E577}" type="datetimeFigureOut">
              <a:rPr lang="en-US" smtClean="0"/>
              <a:t>6/15/2023</a:t>
            </a:fld>
            <a:endParaRPr lang="en-US"/>
          </a:p>
        </p:txBody>
      </p:sp>
      <p:sp>
        <p:nvSpPr>
          <p:cNvPr id="8" name="Footer Placeholder 7">
            <a:extLst>
              <a:ext uri="{FF2B5EF4-FFF2-40B4-BE49-F238E27FC236}">
                <a16:creationId xmlns:a16="http://schemas.microsoft.com/office/drawing/2014/main" id="{F4140393-CAAE-E2BD-0189-0B7F15929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5E1ABC-8CAA-47FA-98D6-81052F337D05}"/>
              </a:ext>
            </a:extLst>
          </p:cNvPr>
          <p:cNvSpPr>
            <a:spLocks noGrp="1"/>
          </p:cNvSpPr>
          <p:nvPr>
            <p:ph type="sldNum" sz="quarter" idx="12"/>
          </p:nvPr>
        </p:nvSpPr>
        <p:spPr/>
        <p:txBody>
          <a:bodyPr/>
          <a:lstStyle/>
          <a:p>
            <a:fld id="{EEF6140D-4A8D-4C4A-BE44-121136F61BCD}" type="slidenum">
              <a:rPr lang="en-US" smtClean="0"/>
              <a:t>‹N›</a:t>
            </a:fld>
            <a:endParaRPr lang="en-US"/>
          </a:p>
        </p:txBody>
      </p:sp>
    </p:spTree>
    <p:extLst>
      <p:ext uri="{BB962C8B-B14F-4D97-AF65-F5344CB8AC3E}">
        <p14:creationId xmlns:p14="http://schemas.microsoft.com/office/powerpoint/2010/main" val="3343098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7AAA-35EB-FABC-D1E3-DFE8B6B3CE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1A57AF-3799-8059-B9C9-796CD56A0346}"/>
              </a:ext>
            </a:extLst>
          </p:cNvPr>
          <p:cNvSpPr>
            <a:spLocks noGrp="1"/>
          </p:cNvSpPr>
          <p:nvPr>
            <p:ph type="dt" sz="half" idx="10"/>
          </p:nvPr>
        </p:nvSpPr>
        <p:spPr/>
        <p:txBody>
          <a:bodyPr/>
          <a:lstStyle/>
          <a:p>
            <a:fld id="{C09B5D2C-4196-4EAD-9041-F7C6A4A9E577}" type="datetimeFigureOut">
              <a:rPr lang="en-US" smtClean="0"/>
              <a:t>6/15/2023</a:t>
            </a:fld>
            <a:endParaRPr lang="en-US"/>
          </a:p>
        </p:txBody>
      </p:sp>
      <p:sp>
        <p:nvSpPr>
          <p:cNvPr id="4" name="Footer Placeholder 3">
            <a:extLst>
              <a:ext uri="{FF2B5EF4-FFF2-40B4-BE49-F238E27FC236}">
                <a16:creationId xmlns:a16="http://schemas.microsoft.com/office/drawing/2014/main" id="{03D977A9-A223-1749-9845-47FF0CD7C2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FBB349-51E6-DD49-B911-431B69E58821}"/>
              </a:ext>
            </a:extLst>
          </p:cNvPr>
          <p:cNvSpPr>
            <a:spLocks noGrp="1"/>
          </p:cNvSpPr>
          <p:nvPr>
            <p:ph type="sldNum" sz="quarter" idx="12"/>
          </p:nvPr>
        </p:nvSpPr>
        <p:spPr/>
        <p:txBody>
          <a:bodyPr/>
          <a:lstStyle/>
          <a:p>
            <a:fld id="{EEF6140D-4A8D-4C4A-BE44-121136F61BCD}" type="slidenum">
              <a:rPr lang="en-US" smtClean="0"/>
              <a:t>‹N›</a:t>
            </a:fld>
            <a:endParaRPr lang="en-US"/>
          </a:p>
        </p:txBody>
      </p:sp>
    </p:spTree>
    <p:extLst>
      <p:ext uri="{BB962C8B-B14F-4D97-AF65-F5344CB8AC3E}">
        <p14:creationId xmlns:p14="http://schemas.microsoft.com/office/powerpoint/2010/main" val="6264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13C17D-458A-4116-1CD9-B567F98FD19C}"/>
              </a:ext>
            </a:extLst>
          </p:cNvPr>
          <p:cNvSpPr>
            <a:spLocks noGrp="1"/>
          </p:cNvSpPr>
          <p:nvPr>
            <p:ph type="dt" sz="half" idx="10"/>
          </p:nvPr>
        </p:nvSpPr>
        <p:spPr/>
        <p:txBody>
          <a:bodyPr/>
          <a:lstStyle/>
          <a:p>
            <a:fld id="{C09B5D2C-4196-4EAD-9041-F7C6A4A9E577}" type="datetimeFigureOut">
              <a:rPr lang="en-US" smtClean="0"/>
              <a:t>6/15/2023</a:t>
            </a:fld>
            <a:endParaRPr lang="en-US"/>
          </a:p>
        </p:txBody>
      </p:sp>
      <p:sp>
        <p:nvSpPr>
          <p:cNvPr id="3" name="Footer Placeholder 2">
            <a:extLst>
              <a:ext uri="{FF2B5EF4-FFF2-40B4-BE49-F238E27FC236}">
                <a16:creationId xmlns:a16="http://schemas.microsoft.com/office/drawing/2014/main" id="{1B3E1D01-699A-7972-7D2B-0A3376D8F7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899441-4ADB-4FC5-E3A2-3D6D201CAE45}"/>
              </a:ext>
            </a:extLst>
          </p:cNvPr>
          <p:cNvSpPr>
            <a:spLocks noGrp="1"/>
          </p:cNvSpPr>
          <p:nvPr>
            <p:ph type="sldNum" sz="quarter" idx="12"/>
          </p:nvPr>
        </p:nvSpPr>
        <p:spPr/>
        <p:txBody>
          <a:bodyPr/>
          <a:lstStyle/>
          <a:p>
            <a:fld id="{EEF6140D-4A8D-4C4A-BE44-121136F61BCD}" type="slidenum">
              <a:rPr lang="en-US" smtClean="0"/>
              <a:t>‹N›</a:t>
            </a:fld>
            <a:endParaRPr lang="en-US"/>
          </a:p>
        </p:txBody>
      </p:sp>
    </p:spTree>
    <p:extLst>
      <p:ext uri="{BB962C8B-B14F-4D97-AF65-F5344CB8AC3E}">
        <p14:creationId xmlns:p14="http://schemas.microsoft.com/office/powerpoint/2010/main" val="2855872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61A94-0DD1-72E0-1FEF-73B89E1DB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0AB368-653D-13BA-880A-D645EF6F91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29BD70-E2AA-B7A4-124E-9F2AAD779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B7536-42BE-06C8-8BC5-977369E0C6F7}"/>
              </a:ext>
            </a:extLst>
          </p:cNvPr>
          <p:cNvSpPr>
            <a:spLocks noGrp="1"/>
          </p:cNvSpPr>
          <p:nvPr>
            <p:ph type="dt" sz="half" idx="10"/>
          </p:nvPr>
        </p:nvSpPr>
        <p:spPr/>
        <p:txBody>
          <a:bodyPr/>
          <a:lstStyle/>
          <a:p>
            <a:fld id="{C09B5D2C-4196-4EAD-9041-F7C6A4A9E577}" type="datetimeFigureOut">
              <a:rPr lang="en-US" smtClean="0"/>
              <a:t>6/15/2023</a:t>
            </a:fld>
            <a:endParaRPr lang="en-US"/>
          </a:p>
        </p:txBody>
      </p:sp>
      <p:sp>
        <p:nvSpPr>
          <p:cNvPr id="6" name="Footer Placeholder 5">
            <a:extLst>
              <a:ext uri="{FF2B5EF4-FFF2-40B4-BE49-F238E27FC236}">
                <a16:creationId xmlns:a16="http://schemas.microsoft.com/office/drawing/2014/main" id="{FACE875C-0D92-E0D0-8B79-91B18BCDD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76CC8-31A8-D3C7-BB99-8681B876BEE4}"/>
              </a:ext>
            </a:extLst>
          </p:cNvPr>
          <p:cNvSpPr>
            <a:spLocks noGrp="1"/>
          </p:cNvSpPr>
          <p:nvPr>
            <p:ph type="sldNum" sz="quarter" idx="12"/>
          </p:nvPr>
        </p:nvSpPr>
        <p:spPr/>
        <p:txBody>
          <a:bodyPr/>
          <a:lstStyle/>
          <a:p>
            <a:fld id="{EEF6140D-4A8D-4C4A-BE44-121136F61BCD}" type="slidenum">
              <a:rPr lang="en-US" smtClean="0"/>
              <a:t>‹N›</a:t>
            </a:fld>
            <a:endParaRPr lang="en-US"/>
          </a:p>
        </p:txBody>
      </p:sp>
    </p:spTree>
    <p:extLst>
      <p:ext uri="{BB962C8B-B14F-4D97-AF65-F5344CB8AC3E}">
        <p14:creationId xmlns:p14="http://schemas.microsoft.com/office/powerpoint/2010/main" val="74808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3355-7C9E-81D6-3C3D-0F8854048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B1BE3-5525-6082-3FB2-4CCD096E90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6E97F1-3125-87DB-B72C-31CADB65E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4FA672-A836-DF86-8074-9367DC7EC790}"/>
              </a:ext>
            </a:extLst>
          </p:cNvPr>
          <p:cNvSpPr>
            <a:spLocks noGrp="1"/>
          </p:cNvSpPr>
          <p:nvPr>
            <p:ph type="dt" sz="half" idx="10"/>
          </p:nvPr>
        </p:nvSpPr>
        <p:spPr/>
        <p:txBody>
          <a:bodyPr/>
          <a:lstStyle/>
          <a:p>
            <a:fld id="{C09B5D2C-4196-4EAD-9041-F7C6A4A9E577}" type="datetimeFigureOut">
              <a:rPr lang="en-US" smtClean="0"/>
              <a:t>6/15/2023</a:t>
            </a:fld>
            <a:endParaRPr lang="en-US"/>
          </a:p>
        </p:txBody>
      </p:sp>
      <p:sp>
        <p:nvSpPr>
          <p:cNvPr id="6" name="Footer Placeholder 5">
            <a:extLst>
              <a:ext uri="{FF2B5EF4-FFF2-40B4-BE49-F238E27FC236}">
                <a16:creationId xmlns:a16="http://schemas.microsoft.com/office/drawing/2014/main" id="{08CF6365-F676-0973-DCE7-4D3676F0F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C366B3-1362-4BE7-D479-06A28AFD8C20}"/>
              </a:ext>
            </a:extLst>
          </p:cNvPr>
          <p:cNvSpPr>
            <a:spLocks noGrp="1"/>
          </p:cNvSpPr>
          <p:nvPr>
            <p:ph type="sldNum" sz="quarter" idx="12"/>
          </p:nvPr>
        </p:nvSpPr>
        <p:spPr/>
        <p:txBody>
          <a:bodyPr/>
          <a:lstStyle/>
          <a:p>
            <a:fld id="{EEF6140D-4A8D-4C4A-BE44-121136F61BCD}" type="slidenum">
              <a:rPr lang="en-US" smtClean="0"/>
              <a:t>‹N›</a:t>
            </a:fld>
            <a:endParaRPr lang="en-US"/>
          </a:p>
        </p:txBody>
      </p:sp>
    </p:spTree>
    <p:extLst>
      <p:ext uri="{BB962C8B-B14F-4D97-AF65-F5344CB8AC3E}">
        <p14:creationId xmlns:p14="http://schemas.microsoft.com/office/powerpoint/2010/main" val="3202378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CA25D6-9AC3-27AE-F440-8F69BA86F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6EEB0-DBDA-C2A1-87FD-7CDD5F745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565E-44AC-D070-03CC-6CB5DCF7A3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B5D2C-4196-4EAD-9041-F7C6A4A9E577}" type="datetimeFigureOut">
              <a:rPr lang="en-US" smtClean="0"/>
              <a:t>6/15/2023</a:t>
            </a:fld>
            <a:endParaRPr lang="en-US"/>
          </a:p>
        </p:txBody>
      </p:sp>
      <p:sp>
        <p:nvSpPr>
          <p:cNvPr id="5" name="Footer Placeholder 4">
            <a:extLst>
              <a:ext uri="{FF2B5EF4-FFF2-40B4-BE49-F238E27FC236}">
                <a16:creationId xmlns:a16="http://schemas.microsoft.com/office/drawing/2014/main" id="{984CDF0A-6C0E-F88B-6079-3012B55BF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51982E-0FAC-08B8-A68A-21C6CA558C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6140D-4A8D-4C4A-BE44-121136F61BCD}" type="slidenum">
              <a:rPr lang="en-US" smtClean="0"/>
              <a:t>‹N›</a:t>
            </a:fld>
            <a:endParaRPr lang="en-US"/>
          </a:p>
        </p:txBody>
      </p:sp>
    </p:spTree>
    <p:extLst>
      <p:ext uri="{BB962C8B-B14F-4D97-AF65-F5344CB8AC3E}">
        <p14:creationId xmlns:p14="http://schemas.microsoft.com/office/powerpoint/2010/main" val="2071928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ED66-F2B1-4E10-45E2-0D906489E90E}"/>
              </a:ext>
            </a:extLst>
          </p:cNvPr>
          <p:cNvSpPr>
            <a:spLocks noGrp="1"/>
          </p:cNvSpPr>
          <p:nvPr>
            <p:ph type="ctrTitle"/>
          </p:nvPr>
        </p:nvSpPr>
        <p:spPr/>
        <p:txBody>
          <a:bodyPr/>
          <a:lstStyle/>
          <a:p>
            <a:r>
              <a:rPr lang="en-US" dirty="0"/>
              <a:t>Photon Beamlines </a:t>
            </a:r>
            <a:br>
              <a:rPr lang="en-US" dirty="0"/>
            </a:br>
            <a:r>
              <a:rPr lang="en-US" dirty="0"/>
              <a:t>and Diagnostics</a:t>
            </a:r>
          </a:p>
        </p:txBody>
      </p:sp>
      <p:sp>
        <p:nvSpPr>
          <p:cNvPr id="3" name="Subtitle 2">
            <a:extLst>
              <a:ext uri="{FF2B5EF4-FFF2-40B4-BE49-F238E27FC236}">
                <a16:creationId xmlns:a16="http://schemas.microsoft.com/office/drawing/2014/main" id="{2C3B528D-FDC7-20E8-8B9E-1381025FFB77}"/>
              </a:ext>
            </a:extLst>
          </p:cNvPr>
          <p:cNvSpPr>
            <a:spLocks noGrp="1"/>
          </p:cNvSpPr>
          <p:nvPr>
            <p:ph type="subTitle" idx="1"/>
          </p:nvPr>
        </p:nvSpPr>
        <p:spPr/>
        <p:txBody>
          <a:bodyPr/>
          <a:lstStyle/>
          <a:p>
            <a:r>
              <a:rPr lang="en-US" dirty="0"/>
              <a:t>F. Villa for WP4</a:t>
            </a:r>
          </a:p>
        </p:txBody>
      </p:sp>
    </p:spTree>
    <p:extLst>
      <p:ext uri="{BB962C8B-B14F-4D97-AF65-F5344CB8AC3E}">
        <p14:creationId xmlns:p14="http://schemas.microsoft.com/office/powerpoint/2010/main" val="1325772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A311F21-E9A6-4ACD-900B-CB8DED108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131" y="96870"/>
            <a:ext cx="985181" cy="497805"/>
          </a:xfrm>
          <a:prstGeom prst="rect">
            <a:avLst/>
          </a:prstGeom>
        </p:spPr>
      </p:pic>
      <p:pic>
        <p:nvPicPr>
          <p:cNvPr id="8" name="Immagine 7">
            <a:extLst>
              <a:ext uri="{FF2B5EF4-FFF2-40B4-BE49-F238E27FC236}">
                <a16:creationId xmlns:a16="http://schemas.microsoft.com/office/drawing/2014/main" id="{6E6B0A82-B414-4B70-B581-DF4E7E2CF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67" y="119691"/>
            <a:ext cx="807206" cy="506554"/>
          </a:xfrm>
          <a:prstGeom prst="rect">
            <a:avLst/>
          </a:prstGeom>
        </p:spPr>
      </p:pic>
      <p:sp>
        <p:nvSpPr>
          <p:cNvPr id="10" name="Rettangolo 9">
            <a:extLst>
              <a:ext uri="{FF2B5EF4-FFF2-40B4-BE49-F238E27FC236}">
                <a16:creationId xmlns:a16="http://schemas.microsoft.com/office/drawing/2014/main" id="{FD36F528-CE03-47EF-B0F9-1C132BECD24D}"/>
              </a:ext>
            </a:extLst>
          </p:cNvPr>
          <p:cNvSpPr/>
          <p:nvPr/>
        </p:nvSpPr>
        <p:spPr>
          <a:xfrm>
            <a:off x="10430933" y="-5533"/>
            <a:ext cx="1761067" cy="967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WP 4</a:t>
            </a:r>
          </a:p>
          <a:p>
            <a:pPr algn="ctr"/>
            <a:r>
              <a:rPr lang="en-US" dirty="0"/>
              <a:t>15.06.2023</a:t>
            </a:r>
          </a:p>
        </p:txBody>
      </p:sp>
      <p:sp>
        <p:nvSpPr>
          <p:cNvPr id="11" name="CasellaDiTesto 10">
            <a:extLst>
              <a:ext uri="{FF2B5EF4-FFF2-40B4-BE49-F238E27FC236}">
                <a16:creationId xmlns:a16="http://schemas.microsoft.com/office/drawing/2014/main" id="{1CE08903-20D3-486C-95A8-B382B77D3986}"/>
              </a:ext>
            </a:extLst>
          </p:cNvPr>
          <p:cNvSpPr txBox="1"/>
          <p:nvPr/>
        </p:nvSpPr>
        <p:spPr>
          <a:xfrm>
            <a:off x="2581486" y="375895"/>
            <a:ext cx="7135202" cy="553998"/>
          </a:xfrm>
          <a:prstGeom prst="rect">
            <a:avLst/>
          </a:prstGeom>
          <a:noFill/>
        </p:spPr>
        <p:txBody>
          <a:bodyPr wrap="square" rtlCol="0">
            <a:spAutoFit/>
          </a:bodyPr>
          <a:lstStyle/>
          <a:p>
            <a:pPr algn="ctr"/>
            <a:r>
              <a:rPr lang="en-US" sz="3000" dirty="0">
                <a:latin typeface="Dubai Light" panose="020B0303030403030204" pitchFamily="34" charset="-78"/>
                <a:cs typeface="Dubai Light" panose="020B0303030403030204" pitchFamily="34" charset="-78"/>
              </a:rPr>
              <a:t>WP4 Photon beamlines summary</a:t>
            </a:r>
          </a:p>
        </p:txBody>
      </p:sp>
      <p:cxnSp>
        <p:nvCxnSpPr>
          <p:cNvPr id="13" name="Connettore diritto 12">
            <a:extLst>
              <a:ext uri="{FF2B5EF4-FFF2-40B4-BE49-F238E27FC236}">
                <a16:creationId xmlns:a16="http://schemas.microsoft.com/office/drawing/2014/main" id="{D8B75820-C37F-4A72-99B3-39C9C751536E}"/>
              </a:ext>
            </a:extLst>
          </p:cNvPr>
          <p:cNvCxnSpPr/>
          <p:nvPr/>
        </p:nvCxnSpPr>
        <p:spPr>
          <a:xfrm>
            <a:off x="174927" y="1061156"/>
            <a:ext cx="119154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8638AF8B-45FF-4BAA-9709-31C3C5E49544}"/>
              </a:ext>
            </a:extLst>
          </p:cNvPr>
          <p:cNvCxnSpPr>
            <a:cxnSpLocks/>
          </p:cNvCxnSpPr>
          <p:nvPr/>
        </p:nvCxnSpPr>
        <p:spPr>
          <a:xfrm>
            <a:off x="3725333" y="1061156"/>
            <a:ext cx="0" cy="579684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8E2D316C-4BC4-41AD-8DC8-0CE2ED38C18D}"/>
              </a:ext>
            </a:extLst>
          </p:cNvPr>
          <p:cNvCxnSpPr>
            <a:cxnSpLocks/>
          </p:cNvCxnSpPr>
          <p:nvPr/>
        </p:nvCxnSpPr>
        <p:spPr>
          <a:xfrm>
            <a:off x="8359422" y="1061156"/>
            <a:ext cx="0" cy="59332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0CF0E2CC-64AB-41EE-A2D6-FDB24120A16A}"/>
              </a:ext>
            </a:extLst>
          </p:cNvPr>
          <p:cNvSpPr txBox="1"/>
          <p:nvPr/>
        </p:nvSpPr>
        <p:spPr>
          <a:xfrm>
            <a:off x="619557" y="1160475"/>
            <a:ext cx="2085645" cy="430887"/>
          </a:xfrm>
          <a:prstGeom prst="rect">
            <a:avLst/>
          </a:prstGeom>
          <a:solidFill>
            <a:schemeClr val="accent4">
              <a:lumMod val="20000"/>
              <a:lumOff val="80000"/>
            </a:schemeClr>
          </a:solidFill>
        </p:spPr>
        <p:txBody>
          <a:bodyPr wrap="square" rtlCol="0">
            <a:spAutoFit/>
          </a:bodyPr>
          <a:lstStyle/>
          <a:p>
            <a:pPr algn="ctr"/>
            <a:r>
              <a:rPr lang="en-US" sz="2200">
                <a:latin typeface="Dubai Light" panose="020B0303030403030204" pitchFamily="34" charset="-78"/>
                <a:cs typeface="Dubai Light" panose="020B0303030403030204" pitchFamily="34" charset="-78"/>
              </a:rPr>
              <a:t>Ongoing actions</a:t>
            </a:r>
          </a:p>
        </p:txBody>
      </p:sp>
      <p:sp>
        <p:nvSpPr>
          <p:cNvPr id="19" name="CasellaDiTesto 18">
            <a:extLst>
              <a:ext uri="{FF2B5EF4-FFF2-40B4-BE49-F238E27FC236}">
                <a16:creationId xmlns:a16="http://schemas.microsoft.com/office/drawing/2014/main" id="{0811B9B3-46AF-4684-A7EA-D55A414D81AF}"/>
              </a:ext>
            </a:extLst>
          </p:cNvPr>
          <p:cNvSpPr txBox="1"/>
          <p:nvPr/>
        </p:nvSpPr>
        <p:spPr>
          <a:xfrm>
            <a:off x="3894173" y="1154247"/>
            <a:ext cx="4296409" cy="430887"/>
          </a:xfrm>
          <a:prstGeom prst="rect">
            <a:avLst/>
          </a:prstGeom>
          <a:solidFill>
            <a:schemeClr val="accent6">
              <a:lumMod val="40000"/>
              <a:lumOff val="60000"/>
            </a:schemeClr>
          </a:solidFill>
        </p:spPr>
        <p:txBody>
          <a:bodyPr wrap="square" rtlCol="0">
            <a:spAutoFit/>
          </a:bodyPr>
          <a:lstStyle/>
          <a:p>
            <a:pPr algn="ctr"/>
            <a:r>
              <a:rPr lang="en-US" sz="2200">
                <a:latin typeface="Dubai Light" panose="020B0303030403030204" pitchFamily="34" charset="-78"/>
                <a:cs typeface="Dubai Light" panose="020B0303030403030204" pitchFamily="34" charset="-78"/>
              </a:rPr>
              <a:t>Outcome closed actions &amp; Decisions </a:t>
            </a:r>
          </a:p>
        </p:txBody>
      </p:sp>
      <p:sp>
        <p:nvSpPr>
          <p:cNvPr id="20" name="CasellaDiTesto 19">
            <a:extLst>
              <a:ext uri="{FF2B5EF4-FFF2-40B4-BE49-F238E27FC236}">
                <a16:creationId xmlns:a16="http://schemas.microsoft.com/office/drawing/2014/main" id="{6F12F170-A334-42C0-B242-BFCF4C3A039F}"/>
              </a:ext>
            </a:extLst>
          </p:cNvPr>
          <p:cNvSpPr txBox="1"/>
          <p:nvPr/>
        </p:nvSpPr>
        <p:spPr>
          <a:xfrm>
            <a:off x="9567439" y="1144544"/>
            <a:ext cx="1523787" cy="430887"/>
          </a:xfrm>
          <a:prstGeom prst="rect">
            <a:avLst/>
          </a:prstGeom>
          <a:solidFill>
            <a:srgbClr val="FF5050"/>
          </a:solidFill>
        </p:spPr>
        <p:txBody>
          <a:bodyPr wrap="square" rtlCol="0">
            <a:spAutoFit/>
          </a:bodyPr>
          <a:lstStyle/>
          <a:p>
            <a:pPr algn="ctr"/>
            <a:r>
              <a:rPr lang="en-US" sz="2200">
                <a:latin typeface="Dubai Light" panose="020B0303030403030204" pitchFamily="34" charset="-78"/>
                <a:cs typeface="Dubai Light" panose="020B0303030403030204" pitchFamily="34" charset="-78"/>
              </a:rPr>
              <a:t>To Do </a:t>
            </a:r>
          </a:p>
        </p:txBody>
      </p:sp>
      <p:cxnSp>
        <p:nvCxnSpPr>
          <p:cNvPr id="21" name="Connettore diritto 20">
            <a:extLst>
              <a:ext uri="{FF2B5EF4-FFF2-40B4-BE49-F238E27FC236}">
                <a16:creationId xmlns:a16="http://schemas.microsoft.com/office/drawing/2014/main" id="{8EE08C7C-D27C-45E4-9562-86D186E23567}"/>
              </a:ext>
            </a:extLst>
          </p:cNvPr>
          <p:cNvCxnSpPr>
            <a:cxnSpLocks/>
          </p:cNvCxnSpPr>
          <p:nvPr/>
        </p:nvCxnSpPr>
        <p:spPr>
          <a:xfrm flipH="1">
            <a:off x="308275" y="1628768"/>
            <a:ext cx="115754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Segnaposto numero diapositiva 1">
            <a:extLst>
              <a:ext uri="{FF2B5EF4-FFF2-40B4-BE49-F238E27FC236}">
                <a16:creationId xmlns:a16="http://schemas.microsoft.com/office/drawing/2014/main" id="{B02C8FE1-1E7C-09A7-D6AE-77EDB1AF9638}"/>
              </a:ext>
            </a:extLst>
          </p:cNvPr>
          <p:cNvSpPr>
            <a:spLocks noGrp="1"/>
          </p:cNvSpPr>
          <p:nvPr>
            <p:ph type="sldNum" sz="quarter" idx="12"/>
          </p:nvPr>
        </p:nvSpPr>
        <p:spPr>
          <a:xfrm>
            <a:off x="98196" y="6396005"/>
            <a:ext cx="655948" cy="365125"/>
          </a:xfrm>
        </p:spPr>
        <p:txBody>
          <a:bodyPr/>
          <a:lstStyle/>
          <a:p>
            <a:fld id="{AC733427-6C1F-4FB0-81F6-44986C7BF677}" type="slidenum">
              <a:rPr lang="en-US" smtClean="0"/>
              <a:t>10</a:t>
            </a:fld>
            <a:r>
              <a:rPr lang="en-US" dirty="0"/>
              <a:t>/18</a:t>
            </a:r>
          </a:p>
        </p:txBody>
      </p:sp>
      <p:sp>
        <p:nvSpPr>
          <p:cNvPr id="3" name="TextBox 2">
            <a:extLst>
              <a:ext uri="{FF2B5EF4-FFF2-40B4-BE49-F238E27FC236}">
                <a16:creationId xmlns:a16="http://schemas.microsoft.com/office/drawing/2014/main" id="{ECEFA1BE-6CC6-7FF6-AE7E-9C033F68FAFA}"/>
              </a:ext>
            </a:extLst>
          </p:cNvPr>
          <p:cNvSpPr txBox="1"/>
          <p:nvPr/>
        </p:nvSpPr>
        <p:spPr>
          <a:xfrm>
            <a:off x="3894172" y="1752760"/>
            <a:ext cx="4338863" cy="1200329"/>
          </a:xfrm>
          <a:prstGeom prst="rect">
            <a:avLst/>
          </a:prstGeom>
          <a:noFill/>
        </p:spPr>
        <p:txBody>
          <a:bodyPr wrap="square">
            <a:spAutoFit/>
          </a:bodyPr>
          <a:lstStyle/>
          <a:p>
            <a:pPr marL="285750" indent="-285750">
              <a:buFont typeface="Arial" panose="020B0604020202020204" pitchFamily="34" charset="0"/>
              <a:buChar char="•"/>
            </a:pPr>
            <a:r>
              <a:rPr lang="en-US" dirty="0"/>
              <a:t>Obtained a preliminary beam parameters</a:t>
            </a:r>
            <a:r>
              <a:rPr lang="en-US" dirty="0">
                <a:solidFill>
                  <a:srgbClr val="222222"/>
                </a:solidFill>
              </a:rPr>
              <a:t> list from WA6 (FEL) for ARIA beamline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b="0" dirty="0">
              <a:solidFill>
                <a:srgbClr val="222222"/>
              </a:solidFill>
              <a:effectLst/>
            </a:endParaRPr>
          </a:p>
        </p:txBody>
      </p:sp>
      <p:sp>
        <p:nvSpPr>
          <p:cNvPr id="6" name="TextBox 5">
            <a:extLst>
              <a:ext uri="{FF2B5EF4-FFF2-40B4-BE49-F238E27FC236}">
                <a16:creationId xmlns:a16="http://schemas.microsoft.com/office/drawing/2014/main" id="{00AB7954-026F-E680-BC7E-B79B4BF81C81}"/>
              </a:ext>
            </a:extLst>
          </p:cNvPr>
          <p:cNvSpPr txBox="1"/>
          <p:nvPr/>
        </p:nvSpPr>
        <p:spPr>
          <a:xfrm>
            <a:off x="31451" y="1704228"/>
            <a:ext cx="3591789" cy="3970318"/>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222222"/>
                </a:solidFill>
              </a:rPr>
              <a:t>Experiment</a:t>
            </a:r>
            <a:r>
              <a:rPr lang="en-US" b="0" dirty="0">
                <a:solidFill>
                  <a:srgbClr val="222222"/>
                </a:solidFill>
                <a:effectLst/>
              </a:rPr>
              <a:t> on the development and characterization of novel optics for focusing X-rays @Elettra</a:t>
            </a:r>
          </a:p>
          <a:p>
            <a:pPr marL="285750" indent="-285750">
              <a:buFont typeface="Arial" panose="020B0604020202020204" pitchFamily="34" charset="0"/>
              <a:buChar char="•"/>
            </a:pPr>
            <a:endParaRPr lang="en-US" dirty="0">
              <a:solidFill>
                <a:srgbClr val="222222"/>
              </a:solidFill>
            </a:endParaRPr>
          </a:p>
          <a:p>
            <a:pPr marL="285750" indent="-285750">
              <a:buFont typeface="Arial" panose="020B0604020202020204" pitchFamily="34" charset="0"/>
              <a:buChar char="•"/>
            </a:pPr>
            <a:r>
              <a:rPr lang="en-US" b="0" dirty="0">
                <a:solidFill>
                  <a:srgbClr val="222222"/>
                </a:solidFill>
                <a:effectLst/>
              </a:rPr>
              <a:t>Started a </a:t>
            </a:r>
            <a:r>
              <a:rPr lang="en-US" dirty="0">
                <a:solidFill>
                  <a:srgbClr val="222222"/>
                </a:solidFill>
              </a:rPr>
              <a:t>technical</a:t>
            </a:r>
            <a:r>
              <a:rPr lang="en-US" b="0" dirty="0">
                <a:solidFill>
                  <a:srgbClr val="222222"/>
                </a:solidFill>
                <a:effectLst/>
              </a:rPr>
              <a:t> document for all beamline elements (=&gt; </a:t>
            </a:r>
            <a:r>
              <a:rPr lang="en-US" dirty="0">
                <a:solidFill>
                  <a:srgbClr val="222222"/>
                </a:solidFill>
              </a:rPr>
              <a:t>X</a:t>
            </a:r>
            <a:r>
              <a:rPr lang="en-US" b="0" dirty="0">
                <a:solidFill>
                  <a:srgbClr val="222222"/>
                </a:solidFill>
                <a:effectLst/>
              </a:rPr>
              <a:t>GMD)</a:t>
            </a:r>
          </a:p>
          <a:p>
            <a:endParaRPr lang="en-US" dirty="0">
              <a:solidFill>
                <a:srgbClr val="222222"/>
              </a:solidFill>
            </a:endParaRPr>
          </a:p>
          <a:p>
            <a:pPr marL="285750" indent="-285750">
              <a:buFont typeface="Arial" panose="020B0604020202020204" pitchFamily="34" charset="0"/>
              <a:buChar char="•"/>
            </a:pPr>
            <a:r>
              <a:rPr lang="en-US" b="0" dirty="0">
                <a:solidFill>
                  <a:srgbClr val="222222"/>
                </a:solidFill>
                <a:effectLst/>
              </a:rPr>
              <a:t>R&amp;D on new concepts (photon counting, time measurement)</a:t>
            </a:r>
            <a:endParaRPr lang="en-US" dirty="0">
              <a:solidFill>
                <a:srgbClr val="222222"/>
              </a:solidFill>
            </a:endParaRPr>
          </a:p>
          <a:p>
            <a:pPr marL="285750" indent="-285750">
              <a:buFont typeface="Arial" panose="020B0604020202020204" pitchFamily="34" charset="0"/>
              <a:buChar char="•"/>
            </a:pPr>
            <a:endParaRPr lang="en-US" dirty="0">
              <a:solidFill>
                <a:srgbClr val="222222"/>
              </a:solidFill>
            </a:endParaRPr>
          </a:p>
          <a:p>
            <a:pPr marL="285750" indent="-285750">
              <a:buFont typeface="Arial" panose="020B0604020202020204" pitchFamily="34" charset="0"/>
              <a:buChar char="•"/>
            </a:pPr>
            <a:r>
              <a:rPr lang="en-US" dirty="0">
                <a:solidFill>
                  <a:srgbClr val="222222"/>
                </a:solidFill>
              </a:rPr>
              <a:t>Beamline layout optimization with user instrumentation requests </a:t>
            </a:r>
          </a:p>
        </p:txBody>
      </p:sp>
      <p:sp>
        <p:nvSpPr>
          <p:cNvPr id="9" name="TextBox 8">
            <a:extLst>
              <a:ext uri="{FF2B5EF4-FFF2-40B4-BE49-F238E27FC236}">
                <a16:creationId xmlns:a16="http://schemas.microsoft.com/office/drawing/2014/main" id="{3695C544-3962-0737-500D-895740F57D10}"/>
              </a:ext>
            </a:extLst>
          </p:cNvPr>
          <p:cNvSpPr txBox="1"/>
          <p:nvPr/>
        </p:nvSpPr>
        <p:spPr>
          <a:xfrm>
            <a:off x="8528263" y="1752760"/>
            <a:ext cx="3510285" cy="3970318"/>
          </a:xfrm>
          <a:prstGeom prst="rect">
            <a:avLst/>
          </a:prstGeom>
          <a:noFill/>
        </p:spPr>
        <p:txBody>
          <a:bodyPr wrap="square">
            <a:spAutoFit/>
          </a:bodyPr>
          <a:lstStyle/>
          <a:p>
            <a:pPr marL="285750" indent="-285750">
              <a:buFont typeface="Arial" panose="020B0604020202020204" pitchFamily="34" charset="0"/>
              <a:buChar char="•"/>
            </a:pPr>
            <a:r>
              <a:rPr lang="en-US" dirty="0"/>
              <a:t>Multi-physic simulations (thermal load, damage, contamination, …)</a:t>
            </a:r>
          </a:p>
          <a:p>
            <a:endParaRPr lang="en-US" dirty="0"/>
          </a:p>
          <a:p>
            <a:pPr marL="285750" indent="-285750">
              <a:buFont typeface="Arial" panose="020B0604020202020204" pitchFamily="34" charset="0"/>
              <a:buChar char="•"/>
            </a:pPr>
            <a:r>
              <a:rPr lang="en-US" dirty="0"/>
              <a:t>Safety hutch estimation (with safety WP)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Technical design of the components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Recruitment (PhD, postdocs)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Optical simulation (mirrors, gratings, K-B, </a:t>
            </a:r>
            <a:r>
              <a:rPr lang="en-US" dirty="0" err="1"/>
              <a:t>split&amp;delay</a:t>
            </a:r>
            <a:r>
              <a:rPr lang="en-US" dirty="0"/>
              <a:t>)</a:t>
            </a:r>
          </a:p>
        </p:txBody>
      </p:sp>
      <p:pic>
        <p:nvPicPr>
          <p:cNvPr id="7" name="Immagine 8">
            <a:extLst>
              <a:ext uri="{FF2B5EF4-FFF2-40B4-BE49-F238E27FC236}">
                <a16:creationId xmlns:a16="http://schemas.microsoft.com/office/drawing/2014/main" id="{A134590E-46A1-CD34-70D1-EF069CE9AD0C}"/>
              </a:ext>
            </a:extLst>
          </p:cNvPr>
          <p:cNvPicPr>
            <a:picLocks noChangeAspect="1"/>
          </p:cNvPicPr>
          <p:nvPr/>
        </p:nvPicPr>
        <p:blipFill>
          <a:blip r:embed="rId4"/>
          <a:stretch>
            <a:fillRect/>
          </a:stretch>
        </p:blipFill>
        <p:spPr>
          <a:xfrm>
            <a:off x="1145504" y="558568"/>
            <a:ext cx="1279008" cy="338554"/>
          </a:xfrm>
          <a:prstGeom prst="rect">
            <a:avLst/>
          </a:prstGeom>
        </p:spPr>
      </p:pic>
    </p:spTree>
    <p:extLst>
      <p:ext uri="{BB962C8B-B14F-4D97-AF65-F5344CB8AC3E}">
        <p14:creationId xmlns:p14="http://schemas.microsoft.com/office/powerpoint/2010/main" val="3340085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EC586ED-8180-C7A9-6741-A3B7BF6C0A5F}"/>
              </a:ext>
            </a:extLst>
          </p:cNvPr>
          <p:cNvSpPr txBox="1"/>
          <p:nvPr/>
        </p:nvSpPr>
        <p:spPr>
          <a:xfrm>
            <a:off x="284484" y="917180"/>
            <a:ext cx="11729206" cy="5632311"/>
          </a:xfrm>
          <a:prstGeom prst="rect">
            <a:avLst/>
          </a:prstGeom>
          <a:noFill/>
        </p:spPr>
        <p:txBody>
          <a:bodyPr wrap="square">
            <a:spAutoFit/>
          </a:bodyPr>
          <a:lstStyle/>
          <a:p>
            <a:pPr algn="l"/>
            <a:r>
              <a:rPr lang="en-US" sz="2000" b="0" i="1" u="sng" strike="noStrike" baseline="0" dirty="0">
                <a:latin typeface="CMBX10"/>
              </a:rPr>
              <a:t>General Comments</a:t>
            </a:r>
          </a:p>
          <a:p>
            <a:pPr algn="l"/>
            <a:r>
              <a:rPr lang="en-US" sz="2000" b="0" i="0" u="none" strike="noStrike" baseline="0" dirty="0">
                <a:latin typeface="CMR10"/>
              </a:rPr>
              <a:t>The RC acknowledges again the good progress made in the design of the photon beamlines and photon diagnostics for AQUA and ARIA. The RC appreciates the effort to follow recommendations of the last meeting to </a:t>
            </a:r>
            <a:r>
              <a:rPr lang="en-US" sz="2000" b="1" i="0" u="none" strike="noStrike" baseline="0" dirty="0">
                <a:latin typeface="CMR10"/>
              </a:rPr>
              <a:t>start with key elements </a:t>
            </a:r>
            <a:r>
              <a:rPr lang="en-US" sz="2000" b="0" i="0" u="none" strike="noStrike" baseline="0" dirty="0">
                <a:latin typeface="CMR10"/>
              </a:rPr>
              <a:t>and those components with a long delivery time: mirrors, beam position, spectrometers, and so forth.</a:t>
            </a:r>
          </a:p>
          <a:p>
            <a:pPr algn="l"/>
            <a:r>
              <a:rPr lang="en-US" sz="2000" b="0" i="0" u="none" strike="noStrike" baseline="0" dirty="0">
                <a:latin typeface="CMR10"/>
              </a:rPr>
              <a:t>Usually gas monitor systems to measure the number of photons per shot are used. A development for a </a:t>
            </a:r>
            <a:r>
              <a:rPr lang="en-US" sz="2000" b="1" i="0" u="none" strike="noStrike" baseline="0" dirty="0">
                <a:latin typeface="CMR10"/>
              </a:rPr>
              <a:t>promising</a:t>
            </a:r>
            <a:r>
              <a:rPr lang="en-US" sz="2000" b="0" i="0" u="none" strike="noStrike" baseline="0" dirty="0">
                <a:latin typeface="CMR10"/>
              </a:rPr>
              <a:t> </a:t>
            </a:r>
            <a:r>
              <a:rPr lang="en-US" sz="2000" b="1" i="0" u="none" strike="noStrike" baseline="0" dirty="0">
                <a:latin typeface="CMR10"/>
              </a:rPr>
              <a:t>alternative</a:t>
            </a:r>
            <a:r>
              <a:rPr lang="en-US" sz="2000" b="0" i="0" u="none" strike="noStrike" baseline="0" dirty="0">
                <a:latin typeface="CMR10"/>
              </a:rPr>
              <a:t> has been started with an interesting concept to measure the photon induced current from the mirror coatings.</a:t>
            </a:r>
          </a:p>
          <a:p>
            <a:pPr algn="l"/>
            <a:r>
              <a:rPr lang="en-US" sz="2000" b="0" i="0" u="none" strike="noStrike" baseline="0" dirty="0">
                <a:latin typeface="CMR10"/>
              </a:rPr>
              <a:t>A post mono measurement is certainly interesting for a specific experiment, but not suitable for setting up and tuning SASE.</a:t>
            </a:r>
          </a:p>
          <a:p>
            <a:pPr algn="l"/>
            <a:r>
              <a:rPr lang="en-US" sz="2000" b="0" i="0" u="none" strike="noStrike" baseline="0" dirty="0">
                <a:latin typeface="CMR10"/>
              </a:rPr>
              <a:t>The </a:t>
            </a:r>
            <a:r>
              <a:rPr lang="en-US" sz="2000" b="1" i="0" u="none" strike="noStrike" baseline="0" dirty="0">
                <a:latin typeface="CMR10"/>
              </a:rPr>
              <a:t>increase in personnel</a:t>
            </a:r>
            <a:r>
              <a:rPr lang="en-US" sz="2000" b="0" i="0" u="none" strike="noStrike" baseline="0" dirty="0">
                <a:latin typeface="CMR10"/>
              </a:rPr>
              <a:t> is highly appreciated and absolutely required for the photon beamline design and realization.</a:t>
            </a:r>
          </a:p>
          <a:p>
            <a:pPr algn="l"/>
            <a:endParaRPr lang="en-US" sz="2000" b="0" i="0" u="none" strike="noStrike" baseline="0" dirty="0">
              <a:latin typeface="CMR10"/>
            </a:endParaRPr>
          </a:p>
          <a:p>
            <a:pPr algn="l"/>
            <a:r>
              <a:rPr lang="en-US" sz="2000" b="0" i="1" u="sng" strike="noStrike" baseline="0" dirty="0">
                <a:latin typeface="CMBX10"/>
              </a:rPr>
              <a:t>Recommendations</a:t>
            </a:r>
          </a:p>
          <a:p>
            <a:pPr algn="l"/>
            <a:r>
              <a:rPr lang="en-US" sz="2000" b="0" i="0" u="none" strike="noStrike" baseline="0" dirty="0">
                <a:latin typeface="CMR10"/>
              </a:rPr>
              <a:t>1. </a:t>
            </a:r>
            <a:r>
              <a:rPr lang="en-US" sz="2000" b="1" i="0" u="none" strike="noStrike" baseline="0" dirty="0">
                <a:latin typeface="CMR10"/>
              </a:rPr>
              <a:t>Continue the developments of an alternative method to measure the number of photons</a:t>
            </a:r>
            <a:r>
              <a:rPr lang="en-US" sz="2000" b="0" i="0" u="none" strike="noStrike" baseline="0" dirty="0">
                <a:latin typeface="CMR10"/>
              </a:rPr>
              <a:t>. Using a grating is certainly a more tricky method and should be considered only as a backup. The basic method must be stable and usable to tune FEL radiation.</a:t>
            </a:r>
          </a:p>
          <a:p>
            <a:pPr algn="l"/>
            <a:r>
              <a:rPr lang="en-US" sz="2000" b="0" i="0" u="none" strike="noStrike" baseline="0" dirty="0">
                <a:latin typeface="CMR10"/>
              </a:rPr>
              <a:t>2. </a:t>
            </a:r>
            <a:r>
              <a:rPr lang="en-US" sz="2000" b="1" i="0" u="none" strike="noStrike" baseline="0" dirty="0">
                <a:latin typeface="CMR10"/>
              </a:rPr>
              <a:t>Simulations should be continued</a:t>
            </a:r>
            <a:r>
              <a:rPr lang="en-US" sz="2000" b="0" i="0" u="none" strike="noStrike" baseline="0" dirty="0">
                <a:latin typeface="CMR10"/>
              </a:rPr>
              <a:t>, leading to a solid design.</a:t>
            </a:r>
            <a:endParaRPr lang="en-US" sz="2000" b="1" i="1" u="none" strike="noStrike" baseline="0" dirty="0">
              <a:latin typeface="CMR10"/>
            </a:endParaRPr>
          </a:p>
        </p:txBody>
      </p:sp>
      <p:sp>
        <p:nvSpPr>
          <p:cNvPr id="6" name="CasellaDiTesto 5">
            <a:extLst>
              <a:ext uri="{FF2B5EF4-FFF2-40B4-BE49-F238E27FC236}">
                <a16:creationId xmlns:a16="http://schemas.microsoft.com/office/drawing/2014/main" id="{DB845EA6-C756-9883-3CBB-CACD6B4FF62B}"/>
              </a:ext>
            </a:extLst>
          </p:cNvPr>
          <p:cNvSpPr txBox="1"/>
          <p:nvPr/>
        </p:nvSpPr>
        <p:spPr>
          <a:xfrm>
            <a:off x="2581486" y="375895"/>
            <a:ext cx="7135202" cy="553998"/>
          </a:xfrm>
          <a:prstGeom prst="rect">
            <a:avLst/>
          </a:prstGeom>
          <a:noFill/>
        </p:spPr>
        <p:txBody>
          <a:bodyPr wrap="square" rtlCol="0">
            <a:spAutoFit/>
          </a:bodyPr>
          <a:lstStyle/>
          <a:p>
            <a:pPr algn="ctr"/>
            <a:r>
              <a:rPr lang="en-US" sz="3000" dirty="0">
                <a:latin typeface="Dubai Light" panose="020B0303030403030204" pitchFamily="34" charset="-78"/>
                <a:cs typeface="Dubai Light" panose="020B0303030403030204" pitchFamily="34" charset="-78"/>
              </a:rPr>
              <a:t>Last review committee: Beamlines</a:t>
            </a:r>
          </a:p>
        </p:txBody>
      </p:sp>
      <p:sp>
        <p:nvSpPr>
          <p:cNvPr id="8" name="Titolo 7">
            <a:extLst>
              <a:ext uri="{FF2B5EF4-FFF2-40B4-BE49-F238E27FC236}">
                <a16:creationId xmlns:a16="http://schemas.microsoft.com/office/drawing/2014/main" id="{A4F36C08-03BE-77A8-6D74-BE2AA5A5345A}"/>
              </a:ext>
            </a:extLst>
          </p:cNvPr>
          <p:cNvSpPr>
            <a:spLocks noGrp="1"/>
          </p:cNvSpPr>
          <p:nvPr>
            <p:ph type="title"/>
          </p:nvPr>
        </p:nvSpPr>
        <p:spPr/>
        <p:txBody>
          <a:bodyPr/>
          <a:lstStyle/>
          <a:p>
            <a:r>
              <a:rPr lang="en-US" dirty="0"/>
              <a:t>Last RC comments for the beamlines</a:t>
            </a:r>
          </a:p>
        </p:txBody>
      </p:sp>
    </p:spTree>
    <p:extLst>
      <p:ext uri="{BB962C8B-B14F-4D97-AF65-F5344CB8AC3E}">
        <p14:creationId xmlns:p14="http://schemas.microsoft.com/office/powerpoint/2010/main" val="2207785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D7019B-0F7A-529A-559A-B5B99D5B841A}"/>
              </a:ext>
            </a:extLst>
          </p:cNvPr>
          <p:cNvSpPr>
            <a:spLocks noGrp="1"/>
          </p:cNvSpPr>
          <p:nvPr>
            <p:ph type="title"/>
          </p:nvPr>
        </p:nvSpPr>
        <p:spPr/>
        <p:txBody>
          <a:bodyPr/>
          <a:lstStyle/>
          <a:p>
            <a:r>
              <a:rPr lang="en-US" dirty="0"/>
              <a:t>Intensification on meetings and exchange with other FEL facilities</a:t>
            </a:r>
          </a:p>
        </p:txBody>
      </p:sp>
      <p:sp>
        <p:nvSpPr>
          <p:cNvPr id="3" name="Segnaposto contenuto 2">
            <a:extLst>
              <a:ext uri="{FF2B5EF4-FFF2-40B4-BE49-F238E27FC236}">
                <a16:creationId xmlns:a16="http://schemas.microsoft.com/office/drawing/2014/main" id="{2A97FF0B-D580-1FDF-5A50-93DC1F4293AE}"/>
              </a:ext>
            </a:extLst>
          </p:cNvPr>
          <p:cNvSpPr>
            <a:spLocks noGrp="1"/>
          </p:cNvSpPr>
          <p:nvPr>
            <p:ph idx="1"/>
          </p:nvPr>
        </p:nvSpPr>
        <p:spPr>
          <a:xfrm>
            <a:off x="623392" y="1600201"/>
            <a:ext cx="10862997" cy="4401206"/>
          </a:xfrm>
        </p:spPr>
        <p:txBody>
          <a:bodyPr>
            <a:normAutofit/>
          </a:bodyPr>
          <a:lstStyle/>
          <a:p>
            <a:r>
              <a:rPr lang="en-US" dirty="0"/>
              <a:t>Visits and discussion with experts of FERMI, FLASH and SWISSFEL</a:t>
            </a:r>
          </a:p>
          <a:p>
            <a:pPr lvl="1"/>
            <a:r>
              <a:rPr lang="en-US" dirty="0"/>
              <a:t>Data sharing on XGDM, polarization, time duration measurements</a:t>
            </a:r>
          </a:p>
          <a:p>
            <a:pPr lvl="1"/>
            <a:endParaRPr lang="en-US" dirty="0"/>
          </a:p>
          <a:p>
            <a:r>
              <a:rPr lang="en-US" dirty="0"/>
              <a:t>Participation to international conference (SPIE </a:t>
            </a:r>
            <a:r>
              <a:rPr lang="en-US" dirty="0" err="1"/>
              <a:t>Optics+Optoelectronics</a:t>
            </a:r>
            <a:r>
              <a:rPr lang="en-US" dirty="0"/>
              <a:t>) and workshop (</a:t>
            </a:r>
            <a:r>
              <a:rPr lang="en-US" dirty="0" err="1"/>
              <a:t>EuPRAXIA</a:t>
            </a:r>
            <a:r>
              <a:rPr lang="en-US" dirty="0"/>
              <a:t> WP13 workshop on 12-13/06) </a:t>
            </a:r>
          </a:p>
          <a:p>
            <a:pPr lvl="1"/>
            <a:r>
              <a:rPr lang="en-US" dirty="0"/>
              <a:t>Discussion on most recent developments on diagnostics and beam manipulation</a:t>
            </a:r>
          </a:p>
          <a:p>
            <a:pPr lvl="1"/>
            <a:endParaRPr lang="en-US" dirty="0"/>
          </a:p>
          <a:p>
            <a:r>
              <a:rPr lang="en-US" dirty="0"/>
              <a:t>Discussion inside LEAPS WG 1.4 (Photon diagnostics)</a:t>
            </a:r>
          </a:p>
          <a:p>
            <a:pPr lvl="1"/>
            <a:r>
              <a:rPr lang="en-US" dirty="0"/>
              <a:t>Possible collaboration opportunities on specific topics, in particular on time arrival </a:t>
            </a:r>
            <a:r>
              <a:rPr lang="en-US"/>
              <a:t>monitor (with </a:t>
            </a:r>
            <a:r>
              <a:rPr lang="en-US" dirty="0"/>
              <a:t>FERMI and PSI) </a:t>
            </a:r>
          </a:p>
        </p:txBody>
      </p:sp>
    </p:spTree>
    <p:extLst>
      <p:ext uri="{BB962C8B-B14F-4D97-AF65-F5344CB8AC3E}">
        <p14:creationId xmlns:p14="http://schemas.microsoft.com/office/powerpoint/2010/main" val="3363812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E4BD-3B85-4262-BCBF-45E4E5DFA42B}"/>
              </a:ext>
            </a:extLst>
          </p:cNvPr>
          <p:cNvSpPr>
            <a:spLocks noGrp="1"/>
          </p:cNvSpPr>
          <p:nvPr>
            <p:ph type="title"/>
          </p:nvPr>
        </p:nvSpPr>
        <p:spPr/>
        <p:txBody>
          <a:bodyPr/>
          <a:lstStyle/>
          <a:p>
            <a:r>
              <a:rPr lang="en-US" sz="2800" dirty="0"/>
              <a:t>XGMD @ FLASH</a:t>
            </a:r>
            <a:endParaRPr lang="en-US" dirty="0"/>
          </a:p>
        </p:txBody>
      </p:sp>
      <p:pic>
        <p:nvPicPr>
          <p:cNvPr id="5" name="Content Placeholder 4">
            <a:extLst>
              <a:ext uri="{FF2B5EF4-FFF2-40B4-BE49-F238E27FC236}">
                <a16:creationId xmlns:a16="http://schemas.microsoft.com/office/drawing/2014/main" id="{C5834FC9-B4EE-C6A9-2DCB-E0E9ADF26D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8199" y="1200108"/>
            <a:ext cx="7756473" cy="3490413"/>
          </a:xfrm>
        </p:spPr>
      </p:pic>
      <p:pic>
        <p:nvPicPr>
          <p:cNvPr id="11" name="Picture 10" descr="A picture containing indoor, appliance, cluttered, engine&#10;&#10;Description automatically generated">
            <a:extLst>
              <a:ext uri="{FF2B5EF4-FFF2-40B4-BE49-F238E27FC236}">
                <a16:creationId xmlns:a16="http://schemas.microsoft.com/office/drawing/2014/main" id="{82BF44E1-CA91-3485-0DC8-4B5D79124A95}"/>
              </a:ext>
            </a:extLst>
          </p:cNvPr>
          <p:cNvPicPr>
            <a:picLocks noChangeAspect="1"/>
          </p:cNvPicPr>
          <p:nvPr/>
        </p:nvPicPr>
        <p:blipFill rotWithShape="1">
          <a:blip r:embed="rId3">
            <a:extLst>
              <a:ext uri="{28A0092B-C50C-407E-A947-70E740481C1C}">
                <a14:useLocalDpi xmlns:a14="http://schemas.microsoft.com/office/drawing/2010/main" val="0"/>
              </a:ext>
            </a:extLst>
          </a:blip>
          <a:srcRect l="32658" r="28612"/>
          <a:stretch/>
        </p:blipFill>
        <p:spPr>
          <a:xfrm>
            <a:off x="147145" y="1426620"/>
            <a:ext cx="4154418" cy="4827035"/>
          </a:xfrm>
          <a:prstGeom prst="rect">
            <a:avLst/>
          </a:prstGeom>
        </p:spPr>
      </p:pic>
      <p:sp>
        <p:nvSpPr>
          <p:cNvPr id="3" name="TextBox 2">
            <a:extLst>
              <a:ext uri="{FF2B5EF4-FFF2-40B4-BE49-F238E27FC236}">
                <a16:creationId xmlns:a16="http://schemas.microsoft.com/office/drawing/2014/main" id="{8F85DC44-ED64-6B77-A5C2-7EA7CD5405A3}"/>
              </a:ext>
            </a:extLst>
          </p:cNvPr>
          <p:cNvSpPr txBox="1"/>
          <p:nvPr/>
        </p:nvSpPr>
        <p:spPr>
          <a:xfrm>
            <a:off x="4857345" y="4922196"/>
            <a:ext cx="6136423" cy="369332"/>
          </a:xfrm>
          <a:prstGeom prst="rect">
            <a:avLst/>
          </a:prstGeom>
          <a:noFill/>
        </p:spPr>
        <p:txBody>
          <a:bodyPr wrap="none" rtlCol="0">
            <a:spAutoFit/>
          </a:bodyPr>
          <a:lstStyle/>
          <a:p>
            <a:r>
              <a:rPr lang="en-US" dirty="0"/>
              <a:t>K. </a:t>
            </a:r>
            <a:r>
              <a:rPr lang="en-US" dirty="0" err="1"/>
              <a:t>Tiedke</a:t>
            </a:r>
            <a:r>
              <a:rPr lang="en-US" dirty="0"/>
              <a:t> group give us CAD and part list required to build them</a:t>
            </a:r>
          </a:p>
        </p:txBody>
      </p:sp>
    </p:spTree>
    <p:extLst>
      <p:ext uri="{BB962C8B-B14F-4D97-AF65-F5344CB8AC3E}">
        <p14:creationId xmlns:p14="http://schemas.microsoft.com/office/powerpoint/2010/main" val="800443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F953-D9D1-5224-FF21-D85B66BCF201}"/>
              </a:ext>
            </a:extLst>
          </p:cNvPr>
          <p:cNvSpPr>
            <a:spLocks noGrp="1"/>
          </p:cNvSpPr>
          <p:nvPr>
            <p:ph type="title"/>
          </p:nvPr>
        </p:nvSpPr>
        <p:spPr/>
        <p:txBody>
          <a:bodyPr/>
          <a:lstStyle/>
          <a:p>
            <a:r>
              <a:rPr lang="en-US" dirty="0"/>
              <a:t>Time, polarization measurement using </a:t>
            </a:r>
            <a:r>
              <a:rPr lang="en-US" dirty="0" err="1"/>
              <a:t>ToF</a:t>
            </a:r>
            <a:r>
              <a:rPr lang="en-US" dirty="0"/>
              <a:t> @ DESY</a:t>
            </a:r>
          </a:p>
        </p:txBody>
      </p:sp>
      <p:pic>
        <p:nvPicPr>
          <p:cNvPr id="5" name="Picture 4">
            <a:extLst>
              <a:ext uri="{FF2B5EF4-FFF2-40B4-BE49-F238E27FC236}">
                <a16:creationId xmlns:a16="http://schemas.microsoft.com/office/drawing/2014/main" id="{51FA65ED-06BB-56DA-605F-FFB60D40A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161" y="752106"/>
            <a:ext cx="9214430" cy="4146493"/>
          </a:xfrm>
          <a:prstGeom prst="rect">
            <a:avLst/>
          </a:prstGeom>
        </p:spPr>
      </p:pic>
      <p:pic>
        <p:nvPicPr>
          <p:cNvPr id="7" name="Picture 6" descr="Map&#10;&#10;Description automatically generated">
            <a:extLst>
              <a:ext uri="{FF2B5EF4-FFF2-40B4-BE49-F238E27FC236}">
                <a16:creationId xmlns:a16="http://schemas.microsoft.com/office/drawing/2014/main" id="{6CC2D660-C669-F94D-3D69-32658FC4D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42189" y="2379384"/>
            <a:ext cx="5787919" cy="2604564"/>
          </a:xfrm>
          <a:prstGeom prst="rect">
            <a:avLst/>
          </a:prstGeom>
        </p:spPr>
      </p:pic>
      <p:pic>
        <p:nvPicPr>
          <p:cNvPr id="9" name="Picture 8">
            <a:extLst>
              <a:ext uri="{FF2B5EF4-FFF2-40B4-BE49-F238E27FC236}">
                <a16:creationId xmlns:a16="http://schemas.microsoft.com/office/drawing/2014/main" id="{5C4EEB23-66B6-2D9C-88AB-6623AF025D43}"/>
              </a:ext>
            </a:extLst>
          </p:cNvPr>
          <p:cNvPicPr>
            <a:picLocks noChangeAspect="1"/>
          </p:cNvPicPr>
          <p:nvPr/>
        </p:nvPicPr>
        <p:blipFill rotWithShape="1">
          <a:blip r:embed="rId4">
            <a:extLst>
              <a:ext uri="{28A0092B-C50C-407E-A947-70E740481C1C}">
                <a14:useLocalDpi xmlns:a14="http://schemas.microsoft.com/office/drawing/2010/main" val="0"/>
              </a:ext>
            </a:extLst>
          </a:blip>
          <a:srcRect t="-1461" r="44347"/>
          <a:stretch/>
        </p:blipFill>
        <p:spPr>
          <a:xfrm rot="5400000">
            <a:off x="7049145" y="4448477"/>
            <a:ext cx="2636559" cy="2163030"/>
          </a:xfrm>
          <a:prstGeom prst="rect">
            <a:avLst/>
          </a:prstGeom>
        </p:spPr>
      </p:pic>
      <p:pic>
        <p:nvPicPr>
          <p:cNvPr id="19" name="Picture 18">
            <a:extLst>
              <a:ext uri="{FF2B5EF4-FFF2-40B4-BE49-F238E27FC236}">
                <a16:creationId xmlns:a16="http://schemas.microsoft.com/office/drawing/2014/main" id="{763F08AC-5893-C4E2-8B00-53C1E4834CD7}"/>
              </a:ext>
            </a:extLst>
          </p:cNvPr>
          <p:cNvPicPr>
            <a:picLocks noChangeAspect="1"/>
          </p:cNvPicPr>
          <p:nvPr/>
        </p:nvPicPr>
        <p:blipFill rotWithShape="1">
          <a:blip r:embed="rId5">
            <a:extLst>
              <a:ext uri="{28A0092B-C50C-407E-A947-70E740481C1C}">
                <a14:useLocalDpi xmlns:a14="http://schemas.microsoft.com/office/drawing/2010/main" val="0"/>
              </a:ext>
            </a:extLst>
          </a:blip>
          <a:srcRect l="25878" r="11388"/>
          <a:stretch/>
        </p:blipFill>
        <p:spPr>
          <a:xfrm>
            <a:off x="-708" y="3110510"/>
            <a:ext cx="5220281" cy="3744536"/>
          </a:xfrm>
          <a:prstGeom prst="rect">
            <a:avLst/>
          </a:prstGeom>
        </p:spPr>
      </p:pic>
      <p:sp>
        <p:nvSpPr>
          <p:cNvPr id="3" name="TextBox 2">
            <a:extLst>
              <a:ext uri="{FF2B5EF4-FFF2-40B4-BE49-F238E27FC236}">
                <a16:creationId xmlns:a16="http://schemas.microsoft.com/office/drawing/2014/main" id="{803DFAC1-D08A-CAC7-37E8-160CF47EE1AE}"/>
              </a:ext>
            </a:extLst>
          </p:cNvPr>
          <p:cNvSpPr txBox="1"/>
          <p:nvPr/>
        </p:nvSpPr>
        <p:spPr>
          <a:xfrm>
            <a:off x="5984108" y="4963323"/>
            <a:ext cx="1396536" cy="369332"/>
          </a:xfrm>
          <a:prstGeom prst="rect">
            <a:avLst/>
          </a:prstGeom>
          <a:noFill/>
        </p:spPr>
        <p:txBody>
          <a:bodyPr wrap="none" rtlCol="0">
            <a:spAutoFit/>
          </a:bodyPr>
          <a:lstStyle/>
          <a:p>
            <a:r>
              <a:rPr lang="en-US" dirty="0"/>
              <a:t>Old chamber</a:t>
            </a:r>
          </a:p>
        </p:txBody>
      </p:sp>
      <p:sp>
        <p:nvSpPr>
          <p:cNvPr id="4" name="TextBox 3">
            <a:extLst>
              <a:ext uri="{FF2B5EF4-FFF2-40B4-BE49-F238E27FC236}">
                <a16:creationId xmlns:a16="http://schemas.microsoft.com/office/drawing/2014/main" id="{E627A57A-0AC2-E1E5-1C83-E40B93558885}"/>
              </a:ext>
            </a:extLst>
          </p:cNvPr>
          <p:cNvSpPr txBox="1"/>
          <p:nvPr/>
        </p:nvSpPr>
        <p:spPr>
          <a:xfrm>
            <a:off x="5149107" y="5785238"/>
            <a:ext cx="1550874" cy="646331"/>
          </a:xfrm>
          <a:prstGeom prst="rect">
            <a:avLst/>
          </a:prstGeom>
          <a:noFill/>
        </p:spPr>
        <p:txBody>
          <a:bodyPr wrap="none" rtlCol="0">
            <a:spAutoFit/>
          </a:bodyPr>
          <a:lstStyle/>
          <a:p>
            <a:r>
              <a:rPr lang="en-US" dirty="0"/>
              <a:t>New chamber </a:t>
            </a:r>
            <a:br>
              <a:rPr lang="en-US" dirty="0"/>
            </a:br>
            <a:r>
              <a:rPr lang="en-US" dirty="0"/>
              <a:t>(@PETRAIII)</a:t>
            </a:r>
          </a:p>
        </p:txBody>
      </p:sp>
      <p:cxnSp>
        <p:nvCxnSpPr>
          <p:cNvPr id="12" name="Straight Arrow Connector 11">
            <a:extLst>
              <a:ext uri="{FF2B5EF4-FFF2-40B4-BE49-F238E27FC236}">
                <a16:creationId xmlns:a16="http://schemas.microsoft.com/office/drawing/2014/main" id="{ED14667E-023E-766B-878C-963CE7A5BB4F}"/>
              </a:ext>
            </a:extLst>
          </p:cNvPr>
          <p:cNvCxnSpPr>
            <a:cxnSpLocks/>
          </p:cNvCxnSpPr>
          <p:nvPr/>
        </p:nvCxnSpPr>
        <p:spPr>
          <a:xfrm flipH="1" flipV="1">
            <a:off x="6661071" y="2282757"/>
            <a:ext cx="1393431" cy="25291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626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2994-60F1-EEA3-5FA0-16858A188622}"/>
              </a:ext>
            </a:extLst>
          </p:cNvPr>
          <p:cNvSpPr>
            <a:spLocks noGrp="1"/>
          </p:cNvSpPr>
          <p:nvPr>
            <p:ph type="title"/>
          </p:nvPr>
        </p:nvSpPr>
        <p:spPr/>
        <p:txBody>
          <a:bodyPr/>
          <a:lstStyle/>
          <a:p>
            <a:r>
              <a:rPr lang="en-US" dirty="0"/>
              <a:t>Time, polarization measurement using </a:t>
            </a:r>
            <a:r>
              <a:rPr lang="en-US" dirty="0" err="1"/>
              <a:t>ToF</a:t>
            </a:r>
            <a:endParaRPr lang="en-US" dirty="0"/>
          </a:p>
        </p:txBody>
      </p:sp>
      <p:grpSp>
        <p:nvGrpSpPr>
          <p:cNvPr id="9" name="Gruppieren 54">
            <a:extLst>
              <a:ext uri="{FF2B5EF4-FFF2-40B4-BE49-F238E27FC236}">
                <a16:creationId xmlns:a16="http://schemas.microsoft.com/office/drawing/2014/main" id="{8E7A7E3F-2014-8AF4-9E35-C94AFA9AD1E0}"/>
              </a:ext>
            </a:extLst>
          </p:cNvPr>
          <p:cNvGrpSpPr/>
          <p:nvPr/>
        </p:nvGrpSpPr>
        <p:grpSpPr>
          <a:xfrm>
            <a:off x="294817" y="1063557"/>
            <a:ext cx="5308314" cy="4050771"/>
            <a:chOff x="4687103" y="1406427"/>
            <a:chExt cx="7543127" cy="4829150"/>
          </a:xfrm>
        </p:grpSpPr>
        <p:sp>
          <p:nvSpPr>
            <p:cNvPr id="11" name="Google Shape;142;p22">
              <a:extLst>
                <a:ext uri="{FF2B5EF4-FFF2-40B4-BE49-F238E27FC236}">
                  <a16:creationId xmlns:a16="http://schemas.microsoft.com/office/drawing/2014/main" id="{6C98C279-A924-ADFB-F924-CD8BA3466D90}"/>
                </a:ext>
              </a:extLst>
            </p:cNvPr>
            <p:cNvSpPr txBox="1"/>
            <p:nvPr/>
          </p:nvSpPr>
          <p:spPr>
            <a:xfrm>
              <a:off x="10184600" y="1861873"/>
              <a:ext cx="2045630" cy="73379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b="1" dirty="0">
                  <a:solidFill>
                    <a:srgbClr val="38761D"/>
                  </a:solidFill>
                </a:rPr>
                <a:t>Photoelectron</a:t>
              </a:r>
              <a:endParaRPr b="1" dirty="0">
                <a:solidFill>
                  <a:srgbClr val="38761D"/>
                </a:solidFill>
              </a:endParaRPr>
            </a:p>
            <a:p>
              <a:pPr marL="0" lvl="0" indent="0" algn="ctr" rtl="0">
                <a:spcBef>
                  <a:spcPts val="0"/>
                </a:spcBef>
                <a:spcAft>
                  <a:spcPts val="0"/>
                </a:spcAft>
                <a:buNone/>
              </a:pPr>
              <a:r>
                <a:rPr lang="en-US" b="1" dirty="0">
                  <a:solidFill>
                    <a:srgbClr val="38761D"/>
                  </a:solidFill>
                </a:rPr>
                <a:t>spectrum</a:t>
              </a:r>
              <a:endParaRPr b="1" dirty="0">
                <a:solidFill>
                  <a:srgbClr val="38761D"/>
                </a:solidFill>
              </a:endParaRPr>
            </a:p>
          </p:txBody>
        </p:sp>
        <p:pic>
          <p:nvPicPr>
            <p:cNvPr id="12" name="Google Shape;144;p22">
              <a:extLst>
                <a:ext uri="{FF2B5EF4-FFF2-40B4-BE49-F238E27FC236}">
                  <a16:creationId xmlns:a16="http://schemas.microsoft.com/office/drawing/2014/main" id="{F5E9199C-F9D3-75B9-CE15-C3E265DD863C}"/>
                </a:ext>
              </a:extLst>
            </p:cNvPr>
            <p:cNvPicPr preferRelativeResize="0"/>
            <p:nvPr/>
          </p:nvPicPr>
          <p:blipFill>
            <a:blip r:embed="rId2">
              <a:alphaModFix/>
            </a:blip>
            <a:stretch>
              <a:fillRect/>
            </a:stretch>
          </p:blipFill>
          <p:spPr>
            <a:xfrm>
              <a:off x="4687103" y="1406427"/>
              <a:ext cx="5726101" cy="4829150"/>
            </a:xfrm>
            <a:prstGeom prst="rect">
              <a:avLst/>
            </a:prstGeom>
            <a:noFill/>
            <a:ln>
              <a:noFill/>
            </a:ln>
          </p:spPr>
        </p:pic>
        <p:sp>
          <p:nvSpPr>
            <p:cNvPr id="13" name="Google Shape;141;p22">
              <a:extLst>
                <a:ext uri="{FF2B5EF4-FFF2-40B4-BE49-F238E27FC236}">
                  <a16:creationId xmlns:a16="http://schemas.microsoft.com/office/drawing/2014/main" id="{C2EF9AB1-6579-5842-5C7B-55862D87B73A}"/>
                </a:ext>
              </a:extLst>
            </p:cNvPr>
            <p:cNvSpPr txBox="1"/>
            <p:nvPr/>
          </p:nvSpPr>
          <p:spPr>
            <a:xfrm>
              <a:off x="5604387" y="4963481"/>
              <a:ext cx="1278901"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b="1" dirty="0">
                  <a:solidFill>
                    <a:srgbClr val="FF0000"/>
                  </a:solidFill>
                </a:rPr>
                <a:t>FEL pulse</a:t>
              </a:r>
              <a:endParaRPr b="1" dirty="0">
                <a:solidFill>
                  <a:srgbClr val="FF0000"/>
                </a:solidFill>
              </a:endParaRPr>
            </a:p>
          </p:txBody>
        </p:sp>
        <p:sp>
          <p:nvSpPr>
            <p:cNvPr id="14" name="Google Shape;145;p22">
              <a:extLst>
                <a:ext uri="{FF2B5EF4-FFF2-40B4-BE49-F238E27FC236}">
                  <a16:creationId xmlns:a16="http://schemas.microsoft.com/office/drawing/2014/main" id="{EBF1F4E3-C03E-185E-92B1-B4C2118D0861}"/>
                </a:ext>
              </a:extLst>
            </p:cNvPr>
            <p:cNvSpPr txBox="1"/>
            <p:nvPr/>
          </p:nvSpPr>
          <p:spPr>
            <a:xfrm>
              <a:off x="4840737" y="2477474"/>
              <a:ext cx="15273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b="1" dirty="0">
                  <a:solidFill>
                    <a:srgbClr val="FFFF00"/>
                  </a:solidFill>
                </a:rPr>
                <a:t>Streaking trace</a:t>
              </a:r>
              <a:endParaRPr b="1" dirty="0">
                <a:solidFill>
                  <a:srgbClr val="FFFF00"/>
                </a:solidFill>
              </a:endParaRPr>
            </a:p>
          </p:txBody>
        </p:sp>
        <p:cxnSp>
          <p:nvCxnSpPr>
            <p:cNvPr id="15" name="Google Shape;143;p22">
              <a:extLst>
                <a:ext uri="{FF2B5EF4-FFF2-40B4-BE49-F238E27FC236}">
                  <a16:creationId xmlns:a16="http://schemas.microsoft.com/office/drawing/2014/main" id="{A85838C2-8C25-6C21-38CE-E9477F586F51}"/>
                </a:ext>
              </a:extLst>
            </p:cNvPr>
            <p:cNvCxnSpPr/>
            <p:nvPr/>
          </p:nvCxnSpPr>
          <p:spPr>
            <a:xfrm flipH="1">
              <a:off x="9504829" y="2100850"/>
              <a:ext cx="719100" cy="199800"/>
            </a:xfrm>
            <a:prstGeom prst="curvedConnector3">
              <a:avLst>
                <a:gd name="adj1" fmla="val 50000"/>
              </a:avLst>
            </a:prstGeom>
            <a:noFill/>
            <a:ln w="28575" cap="flat" cmpd="sng">
              <a:solidFill>
                <a:srgbClr val="38761D"/>
              </a:solidFill>
              <a:prstDash val="solid"/>
              <a:round/>
              <a:headEnd type="none" w="med" len="med"/>
              <a:tailEnd type="stealth" w="med" len="med"/>
            </a:ln>
          </p:spPr>
        </p:cxnSp>
      </p:grpSp>
      <p:sp>
        <p:nvSpPr>
          <p:cNvPr id="10" name="Textfeld 62">
            <a:extLst>
              <a:ext uri="{FF2B5EF4-FFF2-40B4-BE49-F238E27FC236}">
                <a16:creationId xmlns:a16="http://schemas.microsoft.com/office/drawing/2014/main" id="{7ABF8D9B-FDB9-B2D9-C86F-6F26855FF818}"/>
              </a:ext>
            </a:extLst>
          </p:cNvPr>
          <p:cNvSpPr txBox="1"/>
          <p:nvPr/>
        </p:nvSpPr>
        <p:spPr>
          <a:xfrm>
            <a:off x="294817" y="5603515"/>
            <a:ext cx="3893574"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U. </a:t>
            </a:r>
            <a:r>
              <a:rPr lang="en-US" sz="1200" dirty="0" err="1"/>
              <a:t>Frühling</a:t>
            </a:r>
            <a:r>
              <a:rPr lang="en-US" sz="1200" dirty="0"/>
              <a:t> et al. Nat. Photonics 3, 523 (2009)</a:t>
            </a:r>
          </a:p>
          <a:p>
            <a:r>
              <a:rPr lang="de-DE" sz="1200" dirty="0"/>
              <a:t>I. </a:t>
            </a:r>
            <a:r>
              <a:rPr lang="de-DE" sz="1200" dirty="0" err="1"/>
              <a:t>Grguraš</a:t>
            </a:r>
            <a:r>
              <a:rPr lang="de-DE" sz="1200" dirty="0"/>
              <a:t> et al. Nat. </a:t>
            </a:r>
            <a:r>
              <a:rPr lang="de-DE" sz="1200" dirty="0" err="1"/>
              <a:t>Photonics</a:t>
            </a:r>
            <a:r>
              <a:rPr lang="de-DE" sz="1200" dirty="0"/>
              <a:t> 6, 852 (2012)</a:t>
            </a:r>
          </a:p>
        </p:txBody>
      </p:sp>
      <p:pic>
        <p:nvPicPr>
          <p:cNvPr id="17" name="Picture 16">
            <a:extLst>
              <a:ext uri="{FF2B5EF4-FFF2-40B4-BE49-F238E27FC236}">
                <a16:creationId xmlns:a16="http://schemas.microsoft.com/office/drawing/2014/main" id="{6D073F52-2BEC-217D-48A9-C197E8D23A73}"/>
              </a:ext>
            </a:extLst>
          </p:cNvPr>
          <p:cNvPicPr>
            <a:picLocks noChangeAspect="1"/>
          </p:cNvPicPr>
          <p:nvPr/>
        </p:nvPicPr>
        <p:blipFill>
          <a:blip r:embed="rId3"/>
          <a:stretch>
            <a:fillRect/>
          </a:stretch>
        </p:blipFill>
        <p:spPr>
          <a:xfrm>
            <a:off x="6814203" y="893947"/>
            <a:ext cx="5082980" cy="4709568"/>
          </a:xfrm>
          <a:prstGeom prst="rect">
            <a:avLst/>
          </a:prstGeom>
        </p:spPr>
      </p:pic>
    </p:spTree>
    <p:extLst>
      <p:ext uri="{BB962C8B-B14F-4D97-AF65-F5344CB8AC3E}">
        <p14:creationId xmlns:p14="http://schemas.microsoft.com/office/powerpoint/2010/main" val="2379659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6A5A-3AAC-17FB-976E-D70D1E81F589}"/>
              </a:ext>
            </a:extLst>
          </p:cNvPr>
          <p:cNvSpPr>
            <a:spLocks noGrp="1"/>
          </p:cNvSpPr>
          <p:nvPr>
            <p:ph type="title"/>
          </p:nvPr>
        </p:nvSpPr>
        <p:spPr/>
        <p:txBody>
          <a:bodyPr/>
          <a:lstStyle/>
          <a:p>
            <a:r>
              <a:rPr lang="en-US" dirty="0"/>
              <a:t>Monochromators</a:t>
            </a:r>
          </a:p>
        </p:txBody>
      </p:sp>
      <p:sp>
        <p:nvSpPr>
          <p:cNvPr id="3" name="Content Placeholder 2">
            <a:extLst>
              <a:ext uri="{FF2B5EF4-FFF2-40B4-BE49-F238E27FC236}">
                <a16:creationId xmlns:a16="http://schemas.microsoft.com/office/drawing/2014/main" id="{D4EA2CB9-1308-002A-35DD-A1BDA8BC5A00}"/>
              </a:ext>
            </a:extLst>
          </p:cNvPr>
          <p:cNvSpPr>
            <a:spLocks noGrp="1"/>
          </p:cNvSpPr>
          <p:nvPr>
            <p:ph idx="1"/>
          </p:nvPr>
        </p:nvSpPr>
        <p:spPr>
          <a:xfrm>
            <a:off x="483476" y="969907"/>
            <a:ext cx="10862997" cy="3503512"/>
          </a:xfrm>
        </p:spPr>
        <p:txBody>
          <a:bodyPr>
            <a:normAutofit fontScale="92500"/>
          </a:bodyPr>
          <a:lstStyle/>
          <a:p>
            <a:r>
              <a:rPr lang="en-US" dirty="0"/>
              <a:t>For experiments: high resolving power monochromators only in phase two</a:t>
            </a:r>
          </a:p>
          <a:p>
            <a:pPr lvl="1"/>
            <a:r>
              <a:rPr lang="en-US" dirty="0"/>
              <a:t>Allocated empty space during phase one</a:t>
            </a:r>
          </a:p>
          <a:p>
            <a:pPr lvl="1"/>
            <a:r>
              <a:rPr lang="en-US" dirty="0"/>
              <a:t>Only for specific class of experiments (i.e. Raman spectroscopy) due to the high losses</a:t>
            </a:r>
          </a:p>
          <a:p>
            <a:pPr lvl="1"/>
            <a:endParaRPr lang="en-US" dirty="0"/>
          </a:p>
          <a:p>
            <a:r>
              <a:rPr lang="en-US" dirty="0"/>
              <a:t>For commissioning: k-mono for undulator gap and alignment commissioning</a:t>
            </a:r>
          </a:p>
          <a:p>
            <a:pPr lvl="1"/>
            <a:r>
              <a:rPr lang="en-US" dirty="0"/>
              <a:t>Using the spectrometer: </a:t>
            </a:r>
          </a:p>
          <a:p>
            <a:pPr lvl="2"/>
            <a:r>
              <a:rPr lang="en-US" dirty="0"/>
              <a:t>– As it is – with a collimating slit – changing the groove distribution to have a real monochromator</a:t>
            </a:r>
          </a:p>
          <a:p>
            <a:pPr lvl="1"/>
            <a:r>
              <a:rPr lang="en-US" dirty="0"/>
              <a:t>Using solid attenuators with different absorption properties (edges)</a:t>
            </a:r>
          </a:p>
          <a:p>
            <a:pPr lvl="1"/>
            <a:r>
              <a:rPr lang="en-US" dirty="0"/>
              <a:t>Design of dedicated monochromator (with additional space to host it)</a:t>
            </a:r>
          </a:p>
        </p:txBody>
      </p:sp>
      <p:sp>
        <p:nvSpPr>
          <p:cNvPr id="4" name="Ovale 3">
            <a:extLst>
              <a:ext uri="{FF2B5EF4-FFF2-40B4-BE49-F238E27FC236}">
                <a16:creationId xmlns:a16="http://schemas.microsoft.com/office/drawing/2014/main" id="{38E303A8-3CE8-94FD-9A77-465441D9A4EE}"/>
              </a:ext>
            </a:extLst>
          </p:cNvPr>
          <p:cNvSpPr/>
          <p:nvPr/>
        </p:nvSpPr>
        <p:spPr>
          <a:xfrm>
            <a:off x="2102069" y="5428593"/>
            <a:ext cx="851338"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tangolo 4">
            <a:extLst>
              <a:ext uri="{FF2B5EF4-FFF2-40B4-BE49-F238E27FC236}">
                <a16:creationId xmlns:a16="http://schemas.microsoft.com/office/drawing/2014/main" id="{0EA23883-BDD2-FD03-BFE6-9C5175255ADA}"/>
              </a:ext>
            </a:extLst>
          </p:cNvPr>
          <p:cNvSpPr/>
          <p:nvPr/>
        </p:nvSpPr>
        <p:spPr>
          <a:xfrm>
            <a:off x="483476" y="5809192"/>
            <a:ext cx="1618593" cy="1378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tangolo 5">
            <a:extLst>
              <a:ext uri="{FF2B5EF4-FFF2-40B4-BE49-F238E27FC236}">
                <a16:creationId xmlns:a16="http://schemas.microsoft.com/office/drawing/2014/main" id="{313A5DBB-996B-6FFE-9B6B-322117DF8C74}"/>
              </a:ext>
            </a:extLst>
          </p:cNvPr>
          <p:cNvSpPr/>
          <p:nvPr/>
        </p:nvSpPr>
        <p:spPr>
          <a:xfrm rot="21343305">
            <a:off x="2938304" y="5783184"/>
            <a:ext cx="1618593" cy="1170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6">
            <a:extLst>
              <a:ext uri="{FF2B5EF4-FFF2-40B4-BE49-F238E27FC236}">
                <a16:creationId xmlns:a16="http://schemas.microsoft.com/office/drawing/2014/main" id="{A8EB5A4A-FFF3-286F-EA26-F6C7E0265E41}"/>
              </a:ext>
            </a:extLst>
          </p:cNvPr>
          <p:cNvSpPr/>
          <p:nvPr/>
        </p:nvSpPr>
        <p:spPr>
          <a:xfrm rot="20307571">
            <a:off x="2768100" y="5144994"/>
            <a:ext cx="2424851" cy="3697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7">
            <a:extLst>
              <a:ext uri="{FF2B5EF4-FFF2-40B4-BE49-F238E27FC236}">
                <a16:creationId xmlns:a16="http://schemas.microsoft.com/office/drawing/2014/main" id="{A70E11F1-F358-B227-B3DA-652878D2A4BD}"/>
              </a:ext>
            </a:extLst>
          </p:cNvPr>
          <p:cNvSpPr/>
          <p:nvPr/>
        </p:nvSpPr>
        <p:spPr>
          <a:xfrm>
            <a:off x="2168939" y="5899980"/>
            <a:ext cx="767255" cy="7882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0" name="Connettore diritto 9">
            <a:extLst>
              <a:ext uri="{FF2B5EF4-FFF2-40B4-BE49-F238E27FC236}">
                <a16:creationId xmlns:a16="http://schemas.microsoft.com/office/drawing/2014/main" id="{79E22E25-8B49-33D6-907C-2C1635CCFDCC}"/>
              </a:ext>
            </a:extLst>
          </p:cNvPr>
          <p:cNvCxnSpPr>
            <a:cxnSpLocks/>
            <a:stCxn id="5" idx="1"/>
            <a:endCxn id="8" idx="0"/>
          </p:cNvCxnSpPr>
          <p:nvPr/>
        </p:nvCxnSpPr>
        <p:spPr>
          <a:xfrm>
            <a:off x="483476" y="5878106"/>
            <a:ext cx="2069091" cy="21874"/>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Connettore diritto 12">
            <a:extLst>
              <a:ext uri="{FF2B5EF4-FFF2-40B4-BE49-F238E27FC236}">
                <a16:creationId xmlns:a16="http://schemas.microsoft.com/office/drawing/2014/main" id="{8A09976A-0220-E156-B459-F0BAD98AD772}"/>
              </a:ext>
            </a:extLst>
          </p:cNvPr>
          <p:cNvCxnSpPr>
            <a:cxnSpLocks/>
            <a:stCxn id="6" idx="3"/>
            <a:endCxn id="8" idx="0"/>
          </p:cNvCxnSpPr>
          <p:nvPr/>
        </p:nvCxnSpPr>
        <p:spPr>
          <a:xfrm flipH="1">
            <a:off x="2552567" y="5781320"/>
            <a:ext cx="2002075" cy="11866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Connettore diritto 15">
            <a:extLst>
              <a:ext uri="{FF2B5EF4-FFF2-40B4-BE49-F238E27FC236}">
                <a16:creationId xmlns:a16="http://schemas.microsoft.com/office/drawing/2014/main" id="{4B0A63CE-67D1-0D31-A3A6-137ABF49DC9B}"/>
              </a:ext>
            </a:extLst>
          </p:cNvPr>
          <p:cNvCxnSpPr>
            <a:cxnSpLocks/>
            <a:stCxn id="7" idx="3"/>
          </p:cNvCxnSpPr>
          <p:nvPr/>
        </p:nvCxnSpPr>
        <p:spPr>
          <a:xfrm flipH="1">
            <a:off x="2717006" y="4884735"/>
            <a:ext cx="2391267" cy="1015245"/>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Connettore diritto 19">
            <a:extLst>
              <a:ext uri="{FF2B5EF4-FFF2-40B4-BE49-F238E27FC236}">
                <a16:creationId xmlns:a16="http://schemas.microsoft.com/office/drawing/2014/main" id="{5A5FA728-1D65-B53B-5A4C-9475A02FFC55}"/>
              </a:ext>
            </a:extLst>
          </p:cNvPr>
          <p:cNvCxnSpPr>
            <a:cxnSpLocks/>
            <a:stCxn id="7" idx="3"/>
          </p:cNvCxnSpPr>
          <p:nvPr/>
        </p:nvCxnSpPr>
        <p:spPr>
          <a:xfrm flipH="1">
            <a:off x="2425700" y="4884735"/>
            <a:ext cx="2682573" cy="1015245"/>
          </a:xfrm>
          <a:prstGeom prst="line">
            <a:avLst/>
          </a:prstGeom>
        </p:spPr>
        <p:style>
          <a:lnRef idx="1">
            <a:schemeClr val="accent2"/>
          </a:lnRef>
          <a:fillRef idx="0">
            <a:schemeClr val="accent2"/>
          </a:fillRef>
          <a:effectRef idx="0">
            <a:schemeClr val="accent2"/>
          </a:effectRef>
          <a:fontRef idx="minor">
            <a:schemeClr val="tx1"/>
          </a:fontRef>
        </p:style>
      </p:cxnSp>
      <p:sp>
        <p:nvSpPr>
          <p:cNvPr id="25" name="Rettangolo 24">
            <a:extLst>
              <a:ext uri="{FF2B5EF4-FFF2-40B4-BE49-F238E27FC236}">
                <a16:creationId xmlns:a16="http://schemas.microsoft.com/office/drawing/2014/main" id="{E85375CE-1BEC-8EE9-1B40-C188A8E49E29}"/>
              </a:ext>
            </a:extLst>
          </p:cNvPr>
          <p:cNvSpPr/>
          <p:nvPr/>
        </p:nvSpPr>
        <p:spPr>
          <a:xfrm rot="20256325">
            <a:off x="5081908" y="4544181"/>
            <a:ext cx="517379" cy="4697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e 25">
            <a:extLst>
              <a:ext uri="{FF2B5EF4-FFF2-40B4-BE49-F238E27FC236}">
                <a16:creationId xmlns:a16="http://schemas.microsoft.com/office/drawing/2014/main" id="{E8646C5B-747B-55D6-0AC9-213B2ABA9E1C}"/>
              </a:ext>
            </a:extLst>
          </p:cNvPr>
          <p:cNvSpPr/>
          <p:nvPr/>
        </p:nvSpPr>
        <p:spPr>
          <a:xfrm>
            <a:off x="8001420" y="5406719"/>
            <a:ext cx="851338"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26">
            <a:extLst>
              <a:ext uri="{FF2B5EF4-FFF2-40B4-BE49-F238E27FC236}">
                <a16:creationId xmlns:a16="http://schemas.microsoft.com/office/drawing/2014/main" id="{954D7764-9409-1925-DC0F-7C6EFE7EBC3D}"/>
              </a:ext>
            </a:extLst>
          </p:cNvPr>
          <p:cNvSpPr/>
          <p:nvPr/>
        </p:nvSpPr>
        <p:spPr>
          <a:xfrm>
            <a:off x="6382827" y="5787318"/>
            <a:ext cx="1618593" cy="1378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tangolo 27">
            <a:extLst>
              <a:ext uri="{FF2B5EF4-FFF2-40B4-BE49-F238E27FC236}">
                <a16:creationId xmlns:a16="http://schemas.microsoft.com/office/drawing/2014/main" id="{419CD28E-6F04-331F-1B14-D46D13BC89CF}"/>
              </a:ext>
            </a:extLst>
          </p:cNvPr>
          <p:cNvSpPr/>
          <p:nvPr/>
        </p:nvSpPr>
        <p:spPr>
          <a:xfrm rot="21343305">
            <a:off x="8837655" y="5761310"/>
            <a:ext cx="1618593" cy="1170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ttangolo 28">
            <a:extLst>
              <a:ext uri="{FF2B5EF4-FFF2-40B4-BE49-F238E27FC236}">
                <a16:creationId xmlns:a16="http://schemas.microsoft.com/office/drawing/2014/main" id="{2CAA3032-7B3B-3687-9E64-BA8457CE81C7}"/>
              </a:ext>
            </a:extLst>
          </p:cNvPr>
          <p:cNvSpPr/>
          <p:nvPr/>
        </p:nvSpPr>
        <p:spPr>
          <a:xfrm rot="20307571">
            <a:off x="8683021" y="5103127"/>
            <a:ext cx="2383847" cy="3697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tangolo 29">
            <a:extLst>
              <a:ext uri="{FF2B5EF4-FFF2-40B4-BE49-F238E27FC236}">
                <a16:creationId xmlns:a16="http://schemas.microsoft.com/office/drawing/2014/main" id="{B3F7A6D6-D514-53AF-595F-381440CE0483}"/>
              </a:ext>
            </a:extLst>
          </p:cNvPr>
          <p:cNvSpPr/>
          <p:nvPr/>
        </p:nvSpPr>
        <p:spPr>
          <a:xfrm>
            <a:off x="8068290" y="5878106"/>
            <a:ext cx="767255" cy="7882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31" name="Connettore diritto 30">
            <a:extLst>
              <a:ext uri="{FF2B5EF4-FFF2-40B4-BE49-F238E27FC236}">
                <a16:creationId xmlns:a16="http://schemas.microsoft.com/office/drawing/2014/main" id="{D9EC0229-8283-430F-B90D-70A2CAA552DC}"/>
              </a:ext>
            </a:extLst>
          </p:cNvPr>
          <p:cNvCxnSpPr>
            <a:cxnSpLocks/>
            <a:stCxn id="27" idx="1"/>
            <a:endCxn id="30" idx="0"/>
          </p:cNvCxnSpPr>
          <p:nvPr/>
        </p:nvCxnSpPr>
        <p:spPr>
          <a:xfrm>
            <a:off x="6382827" y="5856232"/>
            <a:ext cx="2069091" cy="21874"/>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Connettore diritto 31">
            <a:extLst>
              <a:ext uri="{FF2B5EF4-FFF2-40B4-BE49-F238E27FC236}">
                <a16:creationId xmlns:a16="http://schemas.microsoft.com/office/drawing/2014/main" id="{BDEE531D-1A6F-6C06-A559-B223605FFBD1}"/>
              </a:ext>
            </a:extLst>
          </p:cNvPr>
          <p:cNvCxnSpPr>
            <a:cxnSpLocks/>
            <a:stCxn id="28" idx="3"/>
            <a:endCxn id="30" idx="0"/>
          </p:cNvCxnSpPr>
          <p:nvPr/>
        </p:nvCxnSpPr>
        <p:spPr>
          <a:xfrm flipH="1">
            <a:off x="8451918" y="5759446"/>
            <a:ext cx="2002075" cy="118660"/>
          </a:xfrm>
          <a:prstGeom prst="line">
            <a:avLst/>
          </a:prstGeom>
        </p:spPr>
        <p:style>
          <a:lnRef idx="1">
            <a:schemeClr val="accent2"/>
          </a:lnRef>
          <a:fillRef idx="0">
            <a:schemeClr val="accent2"/>
          </a:fillRef>
          <a:effectRef idx="0">
            <a:schemeClr val="accent2"/>
          </a:effectRef>
          <a:fontRef idx="minor">
            <a:schemeClr val="tx1"/>
          </a:fontRef>
        </p:style>
      </p:cxnSp>
      <p:sp>
        <p:nvSpPr>
          <p:cNvPr id="47" name="Rettangolo 46">
            <a:extLst>
              <a:ext uri="{FF2B5EF4-FFF2-40B4-BE49-F238E27FC236}">
                <a16:creationId xmlns:a16="http://schemas.microsoft.com/office/drawing/2014/main" id="{A39C29DD-B1A0-C997-5A8C-EC27D53A4DDB}"/>
              </a:ext>
            </a:extLst>
          </p:cNvPr>
          <p:cNvSpPr/>
          <p:nvPr/>
        </p:nvSpPr>
        <p:spPr>
          <a:xfrm rot="20256325">
            <a:off x="9721951" y="5011450"/>
            <a:ext cx="517379" cy="469731"/>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Connettore diritto 32">
            <a:extLst>
              <a:ext uri="{FF2B5EF4-FFF2-40B4-BE49-F238E27FC236}">
                <a16:creationId xmlns:a16="http://schemas.microsoft.com/office/drawing/2014/main" id="{8B9E4717-F169-9F47-6D85-57CB274C108C}"/>
              </a:ext>
            </a:extLst>
          </p:cNvPr>
          <p:cNvCxnSpPr>
            <a:cxnSpLocks/>
          </p:cNvCxnSpPr>
          <p:nvPr/>
        </p:nvCxnSpPr>
        <p:spPr>
          <a:xfrm flipH="1">
            <a:off x="8618572" y="4819027"/>
            <a:ext cx="2362695" cy="1038248"/>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Connettore diritto 33">
            <a:extLst>
              <a:ext uri="{FF2B5EF4-FFF2-40B4-BE49-F238E27FC236}">
                <a16:creationId xmlns:a16="http://schemas.microsoft.com/office/drawing/2014/main" id="{D83889DA-E3D1-34BE-8D09-7DDFDBF45D36}"/>
              </a:ext>
            </a:extLst>
          </p:cNvPr>
          <p:cNvCxnSpPr>
            <a:cxnSpLocks/>
          </p:cNvCxnSpPr>
          <p:nvPr/>
        </p:nvCxnSpPr>
        <p:spPr>
          <a:xfrm flipH="1">
            <a:off x="8325051" y="4884735"/>
            <a:ext cx="2684236" cy="993371"/>
          </a:xfrm>
          <a:prstGeom prst="line">
            <a:avLst/>
          </a:prstGeom>
        </p:spPr>
        <p:style>
          <a:lnRef idx="1">
            <a:schemeClr val="accent2"/>
          </a:lnRef>
          <a:fillRef idx="0">
            <a:schemeClr val="accent2"/>
          </a:fillRef>
          <a:effectRef idx="0">
            <a:schemeClr val="accent2"/>
          </a:effectRef>
          <a:fontRef idx="minor">
            <a:schemeClr val="tx1"/>
          </a:fontRef>
        </p:style>
      </p:cxnSp>
      <p:sp>
        <p:nvSpPr>
          <p:cNvPr id="35" name="Rettangolo 34">
            <a:extLst>
              <a:ext uri="{FF2B5EF4-FFF2-40B4-BE49-F238E27FC236}">
                <a16:creationId xmlns:a16="http://schemas.microsoft.com/office/drawing/2014/main" id="{54CCB4DB-44E3-3040-A390-553811F247F4}"/>
              </a:ext>
            </a:extLst>
          </p:cNvPr>
          <p:cNvSpPr/>
          <p:nvPr/>
        </p:nvSpPr>
        <p:spPr>
          <a:xfrm rot="20256325">
            <a:off x="10969041" y="4505335"/>
            <a:ext cx="517379" cy="4697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ttangolo 47">
            <a:extLst>
              <a:ext uri="{FF2B5EF4-FFF2-40B4-BE49-F238E27FC236}">
                <a16:creationId xmlns:a16="http://schemas.microsoft.com/office/drawing/2014/main" id="{FE10D620-3C65-E076-4CAE-6CD3192D0970}"/>
              </a:ext>
            </a:extLst>
          </p:cNvPr>
          <p:cNvSpPr/>
          <p:nvPr/>
        </p:nvSpPr>
        <p:spPr>
          <a:xfrm rot="4243785">
            <a:off x="9848300" y="5130051"/>
            <a:ext cx="174867" cy="457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Rettangolo 48">
            <a:extLst>
              <a:ext uri="{FF2B5EF4-FFF2-40B4-BE49-F238E27FC236}">
                <a16:creationId xmlns:a16="http://schemas.microsoft.com/office/drawing/2014/main" id="{41571F98-CA28-F96A-45D6-89CD0C627950}"/>
              </a:ext>
            </a:extLst>
          </p:cNvPr>
          <p:cNvSpPr/>
          <p:nvPr/>
        </p:nvSpPr>
        <p:spPr>
          <a:xfrm rot="4243785">
            <a:off x="9945307" y="5333663"/>
            <a:ext cx="136714" cy="457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05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E2B10-3677-3C7E-104E-1C17340B9EB7}"/>
              </a:ext>
            </a:extLst>
          </p:cNvPr>
          <p:cNvSpPr>
            <a:spLocks noGrp="1"/>
          </p:cNvSpPr>
          <p:nvPr>
            <p:ph type="title"/>
          </p:nvPr>
        </p:nvSpPr>
        <p:spPr/>
        <p:txBody>
          <a:bodyPr/>
          <a:lstStyle/>
          <a:p>
            <a:r>
              <a:rPr lang="en-US" dirty="0"/>
              <a:t>Beamline layout modifications</a:t>
            </a:r>
          </a:p>
        </p:txBody>
      </p:sp>
      <p:sp>
        <p:nvSpPr>
          <p:cNvPr id="3" name="Segnaposto contenuto 2">
            <a:extLst>
              <a:ext uri="{FF2B5EF4-FFF2-40B4-BE49-F238E27FC236}">
                <a16:creationId xmlns:a16="http://schemas.microsoft.com/office/drawing/2014/main" id="{F035A0F9-B3B9-B7CA-5778-A78297005DB7}"/>
              </a:ext>
            </a:extLst>
          </p:cNvPr>
          <p:cNvSpPr>
            <a:spLocks noGrp="1"/>
          </p:cNvSpPr>
          <p:nvPr>
            <p:ph idx="1"/>
          </p:nvPr>
        </p:nvSpPr>
        <p:spPr>
          <a:xfrm>
            <a:off x="664501" y="1116725"/>
            <a:ext cx="10862997" cy="3196952"/>
          </a:xfrm>
        </p:spPr>
        <p:txBody>
          <a:bodyPr/>
          <a:lstStyle/>
          <a:p>
            <a:r>
              <a:rPr lang="en-US" dirty="0"/>
              <a:t>Option of reducing the beamline of about 4m</a:t>
            </a:r>
          </a:p>
          <a:p>
            <a:pPr lvl="1">
              <a:buFont typeface="Calibri Light" panose="020F0302020204030204" pitchFamily="34" charset="0"/>
              <a:buChar char="+"/>
            </a:pPr>
            <a:r>
              <a:rPr lang="en-US" dirty="0"/>
              <a:t>More space for user instruments</a:t>
            </a:r>
          </a:p>
          <a:p>
            <a:pPr lvl="1">
              <a:buFont typeface="Calibri Light" panose="020F0302020204030204" pitchFamily="34" charset="0"/>
              <a:buChar char="-"/>
            </a:pPr>
            <a:r>
              <a:rPr lang="en-US" dirty="0"/>
              <a:t>Larger focal spot in the user chamber (approx. +10%)</a:t>
            </a:r>
          </a:p>
        </p:txBody>
      </p:sp>
      <p:pic>
        <p:nvPicPr>
          <p:cNvPr id="6" name="Picture 5" descr="A picture containing text, diagram, plan, screenshot&#10;&#10;Description automatically generated">
            <a:extLst>
              <a:ext uri="{FF2B5EF4-FFF2-40B4-BE49-F238E27FC236}">
                <a16:creationId xmlns:a16="http://schemas.microsoft.com/office/drawing/2014/main" id="{C0E3E1BE-F9D5-6FEE-271E-26B814A1CF2D}"/>
              </a:ext>
            </a:extLst>
          </p:cNvPr>
          <p:cNvPicPr>
            <a:picLocks noChangeAspect="1"/>
          </p:cNvPicPr>
          <p:nvPr/>
        </p:nvPicPr>
        <p:blipFill rotWithShape="1">
          <a:blip r:embed="rId2">
            <a:extLst>
              <a:ext uri="{28A0092B-C50C-407E-A947-70E740481C1C}">
                <a14:useLocalDpi xmlns:a14="http://schemas.microsoft.com/office/drawing/2010/main" val="0"/>
              </a:ext>
            </a:extLst>
          </a:blip>
          <a:srcRect t="13483" b="12450"/>
          <a:stretch/>
        </p:blipFill>
        <p:spPr>
          <a:xfrm>
            <a:off x="123217" y="2715201"/>
            <a:ext cx="11057106" cy="4136426"/>
          </a:xfrm>
          <a:prstGeom prst="rect">
            <a:avLst/>
          </a:prstGeom>
        </p:spPr>
      </p:pic>
      <p:pic>
        <p:nvPicPr>
          <p:cNvPr id="8" name="Picture 7" descr="A picture containing diagram, text, screenshot, plan&#10;&#10;Description automatically generated">
            <a:extLst>
              <a:ext uri="{FF2B5EF4-FFF2-40B4-BE49-F238E27FC236}">
                <a16:creationId xmlns:a16="http://schemas.microsoft.com/office/drawing/2014/main" id="{0FFE8949-9CFC-1AF3-78C8-E364FBA5048E}"/>
              </a:ext>
            </a:extLst>
          </p:cNvPr>
          <p:cNvPicPr>
            <a:picLocks noChangeAspect="1"/>
          </p:cNvPicPr>
          <p:nvPr/>
        </p:nvPicPr>
        <p:blipFill rotWithShape="1">
          <a:blip r:embed="rId3">
            <a:extLst>
              <a:ext uri="{28A0092B-C50C-407E-A947-70E740481C1C}">
                <a14:useLocalDpi xmlns:a14="http://schemas.microsoft.com/office/drawing/2010/main" val="0"/>
              </a:ext>
            </a:extLst>
          </a:blip>
          <a:srcRect t="12253" b="43236"/>
          <a:stretch/>
        </p:blipFill>
        <p:spPr>
          <a:xfrm>
            <a:off x="78298" y="2733748"/>
            <a:ext cx="11123102" cy="2331120"/>
          </a:xfrm>
          <a:prstGeom prst="rect">
            <a:avLst/>
          </a:prstGeom>
        </p:spPr>
      </p:pic>
      <p:sp>
        <p:nvSpPr>
          <p:cNvPr id="9" name="TextBox 8">
            <a:extLst>
              <a:ext uri="{FF2B5EF4-FFF2-40B4-BE49-F238E27FC236}">
                <a16:creationId xmlns:a16="http://schemas.microsoft.com/office/drawing/2014/main" id="{A4ACF6AB-CCE3-43C9-B315-7CF5C186B049}"/>
              </a:ext>
            </a:extLst>
          </p:cNvPr>
          <p:cNvSpPr txBox="1"/>
          <p:nvPr/>
        </p:nvSpPr>
        <p:spPr>
          <a:xfrm>
            <a:off x="2835298" y="5341675"/>
            <a:ext cx="715132" cy="338554"/>
          </a:xfrm>
          <a:prstGeom prst="rect">
            <a:avLst/>
          </a:prstGeom>
          <a:noFill/>
        </p:spPr>
        <p:txBody>
          <a:bodyPr wrap="none" rtlCol="0">
            <a:spAutoFit/>
          </a:bodyPr>
          <a:lstStyle/>
          <a:p>
            <a:r>
              <a:rPr lang="en-US" sz="1600" dirty="0"/>
              <a:t>XGDM</a:t>
            </a:r>
          </a:p>
        </p:txBody>
      </p:sp>
      <p:sp>
        <p:nvSpPr>
          <p:cNvPr id="10" name="TextBox 9">
            <a:extLst>
              <a:ext uri="{FF2B5EF4-FFF2-40B4-BE49-F238E27FC236}">
                <a16:creationId xmlns:a16="http://schemas.microsoft.com/office/drawing/2014/main" id="{ACF3F001-B74A-424B-1E3A-98DD84665655}"/>
              </a:ext>
            </a:extLst>
          </p:cNvPr>
          <p:cNvSpPr txBox="1"/>
          <p:nvPr/>
        </p:nvSpPr>
        <p:spPr>
          <a:xfrm>
            <a:off x="2835298" y="5573599"/>
            <a:ext cx="727956" cy="338554"/>
          </a:xfrm>
          <a:prstGeom prst="rect">
            <a:avLst/>
          </a:prstGeom>
          <a:noFill/>
        </p:spPr>
        <p:txBody>
          <a:bodyPr wrap="none" rtlCol="0">
            <a:spAutoFit/>
          </a:bodyPr>
          <a:lstStyle/>
          <a:p>
            <a:r>
              <a:rPr lang="en-US" sz="1600" dirty="0"/>
              <a:t>Mirror</a:t>
            </a:r>
          </a:p>
        </p:txBody>
      </p:sp>
      <p:sp>
        <p:nvSpPr>
          <p:cNvPr id="11" name="TextBox 10">
            <a:extLst>
              <a:ext uri="{FF2B5EF4-FFF2-40B4-BE49-F238E27FC236}">
                <a16:creationId xmlns:a16="http://schemas.microsoft.com/office/drawing/2014/main" id="{8F978B29-EFD1-C06E-23E2-EF6AAD6CF682}"/>
              </a:ext>
            </a:extLst>
          </p:cNvPr>
          <p:cNvSpPr txBox="1"/>
          <p:nvPr/>
        </p:nvSpPr>
        <p:spPr>
          <a:xfrm>
            <a:off x="2828886" y="5787759"/>
            <a:ext cx="539122" cy="338554"/>
          </a:xfrm>
          <a:prstGeom prst="rect">
            <a:avLst/>
          </a:prstGeom>
          <a:noFill/>
        </p:spPr>
        <p:txBody>
          <a:bodyPr wrap="none" rtlCol="0">
            <a:spAutoFit/>
          </a:bodyPr>
          <a:lstStyle/>
          <a:p>
            <a:r>
              <a:rPr lang="en-US" sz="1600" dirty="0"/>
              <a:t>BDA</a:t>
            </a:r>
          </a:p>
        </p:txBody>
      </p:sp>
      <p:sp>
        <p:nvSpPr>
          <p:cNvPr id="12" name="TextBox 11">
            <a:extLst>
              <a:ext uri="{FF2B5EF4-FFF2-40B4-BE49-F238E27FC236}">
                <a16:creationId xmlns:a16="http://schemas.microsoft.com/office/drawing/2014/main" id="{5286F177-A3A5-00D4-F23F-08FC5137A96A}"/>
              </a:ext>
            </a:extLst>
          </p:cNvPr>
          <p:cNvSpPr txBox="1"/>
          <p:nvPr/>
        </p:nvSpPr>
        <p:spPr>
          <a:xfrm>
            <a:off x="3098447" y="6079651"/>
            <a:ext cx="1329018" cy="338554"/>
          </a:xfrm>
          <a:prstGeom prst="rect">
            <a:avLst/>
          </a:prstGeom>
          <a:noFill/>
        </p:spPr>
        <p:txBody>
          <a:bodyPr wrap="none" rtlCol="0">
            <a:spAutoFit/>
          </a:bodyPr>
          <a:lstStyle/>
          <a:p>
            <a:r>
              <a:rPr lang="en-US" sz="1600" dirty="0"/>
              <a:t>Spectrometer</a:t>
            </a:r>
          </a:p>
        </p:txBody>
      </p:sp>
      <p:sp>
        <p:nvSpPr>
          <p:cNvPr id="13" name="TextBox 12">
            <a:extLst>
              <a:ext uri="{FF2B5EF4-FFF2-40B4-BE49-F238E27FC236}">
                <a16:creationId xmlns:a16="http://schemas.microsoft.com/office/drawing/2014/main" id="{76A9C4C6-4E11-EA25-F66F-AA2FB736EC0F}"/>
              </a:ext>
            </a:extLst>
          </p:cNvPr>
          <p:cNvSpPr txBox="1"/>
          <p:nvPr/>
        </p:nvSpPr>
        <p:spPr>
          <a:xfrm>
            <a:off x="2828886" y="6343337"/>
            <a:ext cx="1601721" cy="338554"/>
          </a:xfrm>
          <a:prstGeom prst="rect">
            <a:avLst/>
          </a:prstGeom>
          <a:noFill/>
        </p:spPr>
        <p:txBody>
          <a:bodyPr wrap="none" rtlCol="0">
            <a:spAutoFit/>
          </a:bodyPr>
          <a:lstStyle/>
          <a:p>
            <a:r>
              <a:rPr lang="en-US" sz="1600" dirty="0"/>
              <a:t>Solid attenuators</a:t>
            </a:r>
          </a:p>
        </p:txBody>
      </p:sp>
      <p:sp>
        <p:nvSpPr>
          <p:cNvPr id="14" name="TextBox 13">
            <a:extLst>
              <a:ext uri="{FF2B5EF4-FFF2-40B4-BE49-F238E27FC236}">
                <a16:creationId xmlns:a16="http://schemas.microsoft.com/office/drawing/2014/main" id="{A68CE643-4324-715D-92DF-EA60715E8A28}"/>
              </a:ext>
            </a:extLst>
          </p:cNvPr>
          <p:cNvSpPr txBox="1"/>
          <p:nvPr/>
        </p:nvSpPr>
        <p:spPr>
          <a:xfrm>
            <a:off x="5237683" y="5341675"/>
            <a:ext cx="2394310" cy="338554"/>
          </a:xfrm>
          <a:prstGeom prst="rect">
            <a:avLst/>
          </a:prstGeom>
          <a:noFill/>
        </p:spPr>
        <p:txBody>
          <a:bodyPr wrap="none" rtlCol="0">
            <a:spAutoFit/>
          </a:bodyPr>
          <a:lstStyle/>
          <a:p>
            <a:r>
              <a:rPr lang="en-US" sz="1600" dirty="0"/>
              <a:t>Polarization/time measure</a:t>
            </a:r>
          </a:p>
        </p:txBody>
      </p:sp>
      <p:sp>
        <p:nvSpPr>
          <p:cNvPr id="15" name="TextBox 14">
            <a:extLst>
              <a:ext uri="{FF2B5EF4-FFF2-40B4-BE49-F238E27FC236}">
                <a16:creationId xmlns:a16="http://schemas.microsoft.com/office/drawing/2014/main" id="{9B77BCE4-2E0E-A9FC-4FD7-CED6CE45E0A0}"/>
              </a:ext>
            </a:extLst>
          </p:cNvPr>
          <p:cNvSpPr txBox="1"/>
          <p:nvPr/>
        </p:nvSpPr>
        <p:spPr>
          <a:xfrm>
            <a:off x="5962428" y="5782987"/>
            <a:ext cx="1564018" cy="338554"/>
          </a:xfrm>
          <a:prstGeom prst="rect">
            <a:avLst/>
          </a:prstGeom>
          <a:noFill/>
        </p:spPr>
        <p:txBody>
          <a:bodyPr wrap="none" rtlCol="0">
            <a:spAutoFit/>
          </a:bodyPr>
          <a:lstStyle/>
          <a:p>
            <a:r>
              <a:rPr lang="en-US" sz="1600" dirty="0"/>
              <a:t>Monochromator</a:t>
            </a:r>
          </a:p>
        </p:txBody>
      </p:sp>
      <p:sp>
        <p:nvSpPr>
          <p:cNvPr id="16" name="TextBox 15">
            <a:extLst>
              <a:ext uri="{FF2B5EF4-FFF2-40B4-BE49-F238E27FC236}">
                <a16:creationId xmlns:a16="http://schemas.microsoft.com/office/drawing/2014/main" id="{FE215756-1294-71AD-DB39-498F897091C5}"/>
              </a:ext>
            </a:extLst>
          </p:cNvPr>
          <p:cNvSpPr txBox="1"/>
          <p:nvPr/>
        </p:nvSpPr>
        <p:spPr>
          <a:xfrm>
            <a:off x="5816626" y="6148030"/>
            <a:ext cx="1573892" cy="338554"/>
          </a:xfrm>
          <a:prstGeom prst="rect">
            <a:avLst/>
          </a:prstGeom>
          <a:noFill/>
        </p:spPr>
        <p:txBody>
          <a:bodyPr wrap="none" rtlCol="0">
            <a:spAutoFit/>
          </a:bodyPr>
          <a:lstStyle/>
          <a:p>
            <a:r>
              <a:rPr lang="en-US" sz="1600" dirty="0"/>
              <a:t>Split &amp; delay line</a:t>
            </a:r>
          </a:p>
        </p:txBody>
      </p:sp>
      <p:sp>
        <p:nvSpPr>
          <p:cNvPr id="17" name="TextBox 16">
            <a:extLst>
              <a:ext uri="{FF2B5EF4-FFF2-40B4-BE49-F238E27FC236}">
                <a16:creationId xmlns:a16="http://schemas.microsoft.com/office/drawing/2014/main" id="{91DC47E6-9C4A-0C11-01F8-F877B3ED0200}"/>
              </a:ext>
            </a:extLst>
          </p:cNvPr>
          <p:cNvSpPr txBox="1"/>
          <p:nvPr/>
        </p:nvSpPr>
        <p:spPr>
          <a:xfrm>
            <a:off x="5806752" y="6420065"/>
            <a:ext cx="1286506" cy="338554"/>
          </a:xfrm>
          <a:prstGeom prst="rect">
            <a:avLst/>
          </a:prstGeom>
          <a:noFill/>
        </p:spPr>
        <p:txBody>
          <a:bodyPr wrap="none" rtlCol="0">
            <a:spAutoFit/>
          </a:bodyPr>
          <a:lstStyle/>
          <a:p>
            <a:r>
              <a:rPr lang="en-US" sz="1600" dirty="0"/>
              <a:t>Gas absorber</a:t>
            </a:r>
          </a:p>
        </p:txBody>
      </p:sp>
      <p:sp>
        <p:nvSpPr>
          <p:cNvPr id="18" name="TextBox 17">
            <a:extLst>
              <a:ext uri="{FF2B5EF4-FFF2-40B4-BE49-F238E27FC236}">
                <a16:creationId xmlns:a16="http://schemas.microsoft.com/office/drawing/2014/main" id="{5B845928-4740-8B60-C295-2EDBFA4FD66F}"/>
              </a:ext>
            </a:extLst>
          </p:cNvPr>
          <p:cNvSpPr txBox="1"/>
          <p:nvPr/>
        </p:nvSpPr>
        <p:spPr>
          <a:xfrm>
            <a:off x="8113590" y="5341675"/>
            <a:ext cx="1121974" cy="338554"/>
          </a:xfrm>
          <a:prstGeom prst="rect">
            <a:avLst/>
          </a:prstGeom>
          <a:noFill/>
        </p:spPr>
        <p:txBody>
          <a:bodyPr wrap="none" rtlCol="0">
            <a:spAutoFit/>
          </a:bodyPr>
          <a:lstStyle/>
          <a:p>
            <a:r>
              <a:rPr lang="en-US" sz="1600" dirty="0"/>
              <a:t>K-B mirrors</a:t>
            </a:r>
          </a:p>
        </p:txBody>
      </p:sp>
      <p:sp>
        <p:nvSpPr>
          <p:cNvPr id="19" name="TextBox 18">
            <a:extLst>
              <a:ext uri="{FF2B5EF4-FFF2-40B4-BE49-F238E27FC236}">
                <a16:creationId xmlns:a16="http://schemas.microsoft.com/office/drawing/2014/main" id="{98625D2D-22F4-02BB-540B-87A295E82D44}"/>
              </a:ext>
            </a:extLst>
          </p:cNvPr>
          <p:cNvSpPr txBox="1"/>
          <p:nvPr/>
        </p:nvSpPr>
        <p:spPr>
          <a:xfrm>
            <a:off x="8500422" y="5906773"/>
            <a:ext cx="1338828" cy="338554"/>
          </a:xfrm>
          <a:prstGeom prst="rect">
            <a:avLst/>
          </a:prstGeom>
          <a:noFill/>
        </p:spPr>
        <p:txBody>
          <a:bodyPr wrap="none" rtlCol="0">
            <a:spAutoFit/>
          </a:bodyPr>
          <a:lstStyle/>
          <a:p>
            <a:r>
              <a:rPr lang="en-US" sz="1600" dirty="0"/>
              <a:t>Exp. Chamber</a:t>
            </a:r>
          </a:p>
        </p:txBody>
      </p:sp>
      <p:sp>
        <p:nvSpPr>
          <p:cNvPr id="20" name="TextBox 19">
            <a:extLst>
              <a:ext uri="{FF2B5EF4-FFF2-40B4-BE49-F238E27FC236}">
                <a16:creationId xmlns:a16="http://schemas.microsoft.com/office/drawing/2014/main" id="{93ACF95F-1019-44DB-9809-967A5264ABEF}"/>
              </a:ext>
            </a:extLst>
          </p:cNvPr>
          <p:cNvSpPr txBox="1"/>
          <p:nvPr/>
        </p:nvSpPr>
        <p:spPr>
          <a:xfrm>
            <a:off x="8163446" y="6302594"/>
            <a:ext cx="708271" cy="338554"/>
          </a:xfrm>
          <a:prstGeom prst="rect">
            <a:avLst/>
          </a:prstGeom>
          <a:noFill/>
        </p:spPr>
        <p:txBody>
          <a:bodyPr wrap="none" rtlCol="0">
            <a:spAutoFit/>
          </a:bodyPr>
          <a:lstStyle/>
          <a:p>
            <a:r>
              <a:rPr lang="en-US" sz="1600" dirty="0"/>
              <a:t>Valves</a:t>
            </a:r>
          </a:p>
        </p:txBody>
      </p:sp>
      <p:sp>
        <p:nvSpPr>
          <p:cNvPr id="21" name="TextBox 20">
            <a:extLst>
              <a:ext uri="{FF2B5EF4-FFF2-40B4-BE49-F238E27FC236}">
                <a16:creationId xmlns:a16="http://schemas.microsoft.com/office/drawing/2014/main" id="{1D42D173-A9B0-58F8-7BC6-571C434E4DDF}"/>
              </a:ext>
            </a:extLst>
          </p:cNvPr>
          <p:cNvSpPr txBox="1"/>
          <p:nvPr/>
        </p:nvSpPr>
        <p:spPr>
          <a:xfrm>
            <a:off x="8106822" y="6529138"/>
            <a:ext cx="1280928" cy="338554"/>
          </a:xfrm>
          <a:prstGeom prst="rect">
            <a:avLst/>
          </a:prstGeom>
          <a:noFill/>
        </p:spPr>
        <p:txBody>
          <a:bodyPr wrap="none" rtlCol="0">
            <a:spAutoFit/>
          </a:bodyPr>
          <a:lstStyle/>
          <a:p>
            <a:r>
              <a:rPr lang="en-US" sz="1600" dirty="0"/>
              <a:t>BPM/screens</a:t>
            </a:r>
          </a:p>
        </p:txBody>
      </p:sp>
      <p:sp>
        <p:nvSpPr>
          <p:cNvPr id="22" name="TextBox 21">
            <a:extLst>
              <a:ext uri="{FF2B5EF4-FFF2-40B4-BE49-F238E27FC236}">
                <a16:creationId xmlns:a16="http://schemas.microsoft.com/office/drawing/2014/main" id="{65B2582E-469A-F618-BE82-BD7950BE968F}"/>
              </a:ext>
            </a:extLst>
          </p:cNvPr>
          <p:cNvSpPr txBox="1"/>
          <p:nvPr/>
        </p:nvSpPr>
        <p:spPr>
          <a:xfrm>
            <a:off x="8907830" y="4924225"/>
            <a:ext cx="1145570" cy="338554"/>
          </a:xfrm>
          <a:prstGeom prst="rect">
            <a:avLst/>
          </a:prstGeom>
          <a:noFill/>
        </p:spPr>
        <p:txBody>
          <a:bodyPr wrap="none" rtlCol="0">
            <a:spAutoFit/>
          </a:bodyPr>
          <a:lstStyle/>
          <a:p>
            <a:r>
              <a:rPr lang="en-US" sz="1600" dirty="0"/>
              <a:t>Laser hutch</a:t>
            </a:r>
          </a:p>
        </p:txBody>
      </p:sp>
    </p:spTree>
    <p:extLst>
      <p:ext uri="{BB962C8B-B14F-4D97-AF65-F5344CB8AC3E}">
        <p14:creationId xmlns:p14="http://schemas.microsoft.com/office/powerpoint/2010/main" val="3466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A311F21-E9A6-4ACD-900B-CB8DED108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131" y="96870"/>
            <a:ext cx="985181" cy="497805"/>
          </a:xfrm>
          <a:prstGeom prst="rect">
            <a:avLst/>
          </a:prstGeom>
        </p:spPr>
      </p:pic>
      <p:pic>
        <p:nvPicPr>
          <p:cNvPr id="8" name="Immagine 7">
            <a:extLst>
              <a:ext uri="{FF2B5EF4-FFF2-40B4-BE49-F238E27FC236}">
                <a16:creationId xmlns:a16="http://schemas.microsoft.com/office/drawing/2014/main" id="{6E6B0A82-B414-4B70-B581-DF4E7E2CF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67" y="119691"/>
            <a:ext cx="807206" cy="506554"/>
          </a:xfrm>
          <a:prstGeom prst="rect">
            <a:avLst/>
          </a:prstGeom>
        </p:spPr>
      </p:pic>
      <p:sp>
        <p:nvSpPr>
          <p:cNvPr id="10" name="Rettangolo 9">
            <a:extLst>
              <a:ext uri="{FF2B5EF4-FFF2-40B4-BE49-F238E27FC236}">
                <a16:creationId xmlns:a16="http://schemas.microsoft.com/office/drawing/2014/main" id="{FD36F528-CE03-47EF-B0F9-1C132BECD24D}"/>
              </a:ext>
            </a:extLst>
          </p:cNvPr>
          <p:cNvSpPr/>
          <p:nvPr/>
        </p:nvSpPr>
        <p:spPr>
          <a:xfrm>
            <a:off x="10430933" y="-5533"/>
            <a:ext cx="1761067" cy="967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WP 4</a:t>
            </a:r>
          </a:p>
          <a:p>
            <a:pPr algn="ctr"/>
            <a:r>
              <a:rPr lang="en-US" dirty="0"/>
              <a:t>01.12.2022</a:t>
            </a:r>
          </a:p>
        </p:txBody>
      </p:sp>
      <p:sp>
        <p:nvSpPr>
          <p:cNvPr id="11" name="CasellaDiTesto 10">
            <a:extLst>
              <a:ext uri="{FF2B5EF4-FFF2-40B4-BE49-F238E27FC236}">
                <a16:creationId xmlns:a16="http://schemas.microsoft.com/office/drawing/2014/main" id="{1CE08903-20D3-486C-95A8-B382B77D3986}"/>
              </a:ext>
            </a:extLst>
          </p:cNvPr>
          <p:cNvSpPr txBox="1"/>
          <p:nvPr/>
        </p:nvSpPr>
        <p:spPr>
          <a:xfrm>
            <a:off x="2581486" y="375895"/>
            <a:ext cx="7135202" cy="553998"/>
          </a:xfrm>
          <a:prstGeom prst="rect">
            <a:avLst/>
          </a:prstGeom>
          <a:noFill/>
        </p:spPr>
        <p:txBody>
          <a:bodyPr wrap="square" rtlCol="0">
            <a:spAutoFit/>
          </a:bodyPr>
          <a:lstStyle/>
          <a:p>
            <a:pPr algn="ctr"/>
            <a:r>
              <a:rPr lang="en-US" sz="3000" b="1" dirty="0">
                <a:latin typeface="Dubai Light" panose="020B0303030403030204" pitchFamily="34" charset="-78"/>
                <a:cs typeface="Dubai Light" panose="020B0303030403030204" pitchFamily="34" charset="-78"/>
              </a:rPr>
              <a:t>LAST</a:t>
            </a:r>
            <a:r>
              <a:rPr lang="en-US" sz="3000" dirty="0">
                <a:latin typeface="Dubai Light" panose="020B0303030403030204" pitchFamily="34" charset="-78"/>
                <a:cs typeface="Dubai Light" panose="020B0303030403030204" pitchFamily="34" charset="-78"/>
              </a:rPr>
              <a:t> WP4 Photon beamlines summary</a:t>
            </a:r>
          </a:p>
        </p:txBody>
      </p:sp>
      <p:cxnSp>
        <p:nvCxnSpPr>
          <p:cNvPr id="13" name="Connettore diritto 12">
            <a:extLst>
              <a:ext uri="{FF2B5EF4-FFF2-40B4-BE49-F238E27FC236}">
                <a16:creationId xmlns:a16="http://schemas.microsoft.com/office/drawing/2014/main" id="{D8B75820-C37F-4A72-99B3-39C9C751536E}"/>
              </a:ext>
            </a:extLst>
          </p:cNvPr>
          <p:cNvCxnSpPr/>
          <p:nvPr/>
        </p:nvCxnSpPr>
        <p:spPr>
          <a:xfrm>
            <a:off x="174927" y="1061156"/>
            <a:ext cx="119154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8638AF8B-45FF-4BAA-9709-31C3C5E49544}"/>
              </a:ext>
            </a:extLst>
          </p:cNvPr>
          <p:cNvCxnSpPr>
            <a:cxnSpLocks/>
          </p:cNvCxnSpPr>
          <p:nvPr/>
        </p:nvCxnSpPr>
        <p:spPr>
          <a:xfrm>
            <a:off x="3725333" y="1061156"/>
            <a:ext cx="0" cy="579684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8E2D316C-4BC4-41AD-8DC8-0CE2ED38C18D}"/>
              </a:ext>
            </a:extLst>
          </p:cNvPr>
          <p:cNvCxnSpPr>
            <a:cxnSpLocks/>
          </p:cNvCxnSpPr>
          <p:nvPr/>
        </p:nvCxnSpPr>
        <p:spPr>
          <a:xfrm>
            <a:off x="8359422" y="1061156"/>
            <a:ext cx="0" cy="59332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0CF0E2CC-64AB-41EE-A2D6-FDB24120A16A}"/>
              </a:ext>
            </a:extLst>
          </p:cNvPr>
          <p:cNvSpPr txBox="1"/>
          <p:nvPr/>
        </p:nvSpPr>
        <p:spPr>
          <a:xfrm>
            <a:off x="619557" y="1160475"/>
            <a:ext cx="2085645" cy="430887"/>
          </a:xfrm>
          <a:prstGeom prst="rect">
            <a:avLst/>
          </a:prstGeom>
          <a:solidFill>
            <a:schemeClr val="accent4">
              <a:lumMod val="20000"/>
              <a:lumOff val="80000"/>
            </a:schemeClr>
          </a:solidFill>
        </p:spPr>
        <p:txBody>
          <a:bodyPr wrap="square" rtlCol="0">
            <a:spAutoFit/>
          </a:bodyPr>
          <a:lstStyle/>
          <a:p>
            <a:pPr algn="ctr"/>
            <a:r>
              <a:rPr lang="en-US" sz="2200">
                <a:latin typeface="Dubai Light" panose="020B0303030403030204" pitchFamily="34" charset="-78"/>
                <a:cs typeface="Dubai Light" panose="020B0303030403030204" pitchFamily="34" charset="-78"/>
              </a:rPr>
              <a:t>Ongoing actions</a:t>
            </a:r>
          </a:p>
        </p:txBody>
      </p:sp>
      <p:sp>
        <p:nvSpPr>
          <p:cNvPr id="19" name="CasellaDiTesto 18">
            <a:extLst>
              <a:ext uri="{FF2B5EF4-FFF2-40B4-BE49-F238E27FC236}">
                <a16:creationId xmlns:a16="http://schemas.microsoft.com/office/drawing/2014/main" id="{0811B9B3-46AF-4684-A7EA-D55A414D81AF}"/>
              </a:ext>
            </a:extLst>
          </p:cNvPr>
          <p:cNvSpPr txBox="1"/>
          <p:nvPr/>
        </p:nvSpPr>
        <p:spPr>
          <a:xfrm>
            <a:off x="3894173" y="1154247"/>
            <a:ext cx="4296409" cy="430887"/>
          </a:xfrm>
          <a:prstGeom prst="rect">
            <a:avLst/>
          </a:prstGeom>
          <a:solidFill>
            <a:schemeClr val="accent6">
              <a:lumMod val="40000"/>
              <a:lumOff val="60000"/>
            </a:schemeClr>
          </a:solidFill>
        </p:spPr>
        <p:txBody>
          <a:bodyPr wrap="square" rtlCol="0">
            <a:spAutoFit/>
          </a:bodyPr>
          <a:lstStyle/>
          <a:p>
            <a:pPr algn="ctr"/>
            <a:r>
              <a:rPr lang="en-US" sz="2200">
                <a:latin typeface="Dubai Light" panose="020B0303030403030204" pitchFamily="34" charset="-78"/>
                <a:cs typeface="Dubai Light" panose="020B0303030403030204" pitchFamily="34" charset="-78"/>
              </a:rPr>
              <a:t>Outcome closed actions &amp; Decisions </a:t>
            </a:r>
          </a:p>
        </p:txBody>
      </p:sp>
      <p:sp>
        <p:nvSpPr>
          <p:cNvPr id="20" name="CasellaDiTesto 19">
            <a:extLst>
              <a:ext uri="{FF2B5EF4-FFF2-40B4-BE49-F238E27FC236}">
                <a16:creationId xmlns:a16="http://schemas.microsoft.com/office/drawing/2014/main" id="{6F12F170-A334-42C0-B242-BFCF4C3A039F}"/>
              </a:ext>
            </a:extLst>
          </p:cNvPr>
          <p:cNvSpPr txBox="1"/>
          <p:nvPr/>
        </p:nvSpPr>
        <p:spPr>
          <a:xfrm>
            <a:off x="9567439" y="1144544"/>
            <a:ext cx="1523787" cy="430887"/>
          </a:xfrm>
          <a:prstGeom prst="rect">
            <a:avLst/>
          </a:prstGeom>
          <a:solidFill>
            <a:srgbClr val="FF5050"/>
          </a:solidFill>
        </p:spPr>
        <p:txBody>
          <a:bodyPr wrap="square" rtlCol="0">
            <a:spAutoFit/>
          </a:bodyPr>
          <a:lstStyle/>
          <a:p>
            <a:pPr algn="ctr"/>
            <a:r>
              <a:rPr lang="en-US" sz="2200">
                <a:latin typeface="Dubai Light" panose="020B0303030403030204" pitchFamily="34" charset="-78"/>
                <a:cs typeface="Dubai Light" panose="020B0303030403030204" pitchFamily="34" charset="-78"/>
              </a:rPr>
              <a:t>To Do </a:t>
            </a:r>
          </a:p>
        </p:txBody>
      </p:sp>
      <p:cxnSp>
        <p:nvCxnSpPr>
          <p:cNvPr id="21" name="Connettore diritto 20">
            <a:extLst>
              <a:ext uri="{FF2B5EF4-FFF2-40B4-BE49-F238E27FC236}">
                <a16:creationId xmlns:a16="http://schemas.microsoft.com/office/drawing/2014/main" id="{8EE08C7C-D27C-45E4-9562-86D186E23567}"/>
              </a:ext>
            </a:extLst>
          </p:cNvPr>
          <p:cNvCxnSpPr>
            <a:cxnSpLocks/>
          </p:cNvCxnSpPr>
          <p:nvPr/>
        </p:nvCxnSpPr>
        <p:spPr>
          <a:xfrm flipH="1">
            <a:off x="308275" y="1628768"/>
            <a:ext cx="115754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Segnaposto numero diapositiva 1">
            <a:extLst>
              <a:ext uri="{FF2B5EF4-FFF2-40B4-BE49-F238E27FC236}">
                <a16:creationId xmlns:a16="http://schemas.microsoft.com/office/drawing/2014/main" id="{B02C8FE1-1E7C-09A7-D6AE-77EDB1AF9638}"/>
              </a:ext>
            </a:extLst>
          </p:cNvPr>
          <p:cNvSpPr>
            <a:spLocks noGrp="1"/>
          </p:cNvSpPr>
          <p:nvPr>
            <p:ph type="sldNum" sz="quarter" idx="12"/>
          </p:nvPr>
        </p:nvSpPr>
        <p:spPr>
          <a:xfrm>
            <a:off x="98196" y="6396005"/>
            <a:ext cx="655948" cy="365125"/>
          </a:xfrm>
        </p:spPr>
        <p:txBody>
          <a:bodyPr/>
          <a:lstStyle/>
          <a:p>
            <a:fld id="{AC733427-6C1F-4FB0-81F6-44986C7BF677}" type="slidenum">
              <a:rPr lang="en-US" smtClean="0"/>
              <a:t>9</a:t>
            </a:fld>
            <a:r>
              <a:rPr lang="en-US" dirty="0"/>
              <a:t>/18</a:t>
            </a:r>
          </a:p>
        </p:txBody>
      </p:sp>
      <p:sp>
        <p:nvSpPr>
          <p:cNvPr id="3" name="TextBox 2">
            <a:extLst>
              <a:ext uri="{FF2B5EF4-FFF2-40B4-BE49-F238E27FC236}">
                <a16:creationId xmlns:a16="http://schemas.microsoft.com/office/drawing/2014/main" id="{ECEFA1BE-6CC6-7FF6-AE7E-9C033F68FAFA}"/>
              </a:ext>
            </a:extLst>
          </p:cNvPr>
          <p:cNvSpPr txBox="1"/>
          <p:nvPr/>
        </p:nvSpPr>
        <p:spPr>
          <a:xfrm>
            <a:off x="3894172" y="1752760"/>
            <a:ext cx="4338863" cy="3693319"/>
          </a:xfrm>
          <a:prstGeom prst="rect">
            <a:avLst/>
          </a:prstGeom>
          <a:noFill/>
        </p:spPr>
        <p:txBody>
          <a:bodyPr wrap="square">
            <a:spAutoFit/>
          </a:bodyPr>
          <a:lstStyle/>
          <a:p>
            <a:pPr marL="285750" indent="-285750">
              <a:buFont typeface="Arial" panose="020B0604020202020204" pitchFamily="34" charset="0"/>
              <a:buChar char="•"/>
            </a:pPr>
            <a:r>
              <a:rPr lang="en-US" b="0" dirty="0">
                <a:solidFill>
                  <a:srgbClr val="222222"/>
                </a:solidFill>
                <a:effectLst/>
              </a:rPr>
              <a:t>Integration of Marco and Luisa (</a:t>
            </a:r>
            <a:r>
              <a:rPr lang="en-US" b="0" dirty="0" err="1">
                <a:solidFill>
                  <a:srgbClr val="222222"/>
                </a:solidFill>
                <a:effectLst/>
              </a:rPr>
              <a:t>DafneLight</a:t>
            </a:r>
            <a:r>
              <a:rPr lang="en-US" b="0" dirty="0">
                <a:solidFill>
                  <a:srgbClr val="222222"/>
                </a:solidFill>
                <a:effectLst/>
              </a:rPr>
              <a:t>)</a:t>
            </a:r>
            <a:r>
              <a:rPr lang="en-US" dirty="0">
                <a:solidFill>
                  <a:srgbClr val="222222"/>
                </a:solidFill>
              </a:rPr>
              <a:t> and Andrea (Vacuum) in </a:t>
            </a:r>
            <a:r>
              <a:rPr lang="en-US" b="0" dirty="0">
                <a:solidFill>
                  <a:srgbClr val="222222"/>
                </a:solidFill>
                <a:effectLst/>
              </a:rPr>
              <a:t>WP4 group</a:t>
            </a:r>
          </a:p>
          <a:p>
            <a:pPr marL="285750" indent="-285750">
              <a:buFont typeface="Arial" panose="020B0604020202020204" pitchFamily="34" charset="0"/>
              <a:buChar char="•"/>
            </a:pPr>
            <a:endParaRPr lang="en-US" dirty="0">
              <a:solidFill>
                <a:srgbClr val="222222"/>
              </a:solidFill>
            </a:endParaRPr>
          </a:p>
          <a:p>
            <a:pPr marL="285750" indent="-285750">
              <a:buFont typeface="Arial" panose="020B0604020202020204" pitchFamily="34" charset="0"/>
              <a:buChar char="•"/>
            </a:pPr>
            <a:r>
              <a:rPr lang="en-US" dirty="0"/>
              <a:t>Obtained a preliminary beam parameters</a:t>
            </a:r>
            <a:r>
              <a:rPr lang="en-US" dirty="0">
                <a:solidFill>
                  <a:srgbClr val="222222"/>
                </a:solidFill>
              </a:rPr>
              <a:t> list from WA6 (FEL) for AQUA beamline</a:t>
            </a:r>
          </a:p>
          <a:p>
            <a:pPr marL="285750" indent="-285750">
              <a:buFont typeface="Arial" panose="020B0604020202020204" pitchFamily="34" charset="0"/>
              <a:buChar char="•"/>
            </a:pPr>
            <a:endParaRPr lang="en-US" b="0" dirty="0">
              <a:solidFill>
                <a:srgbClr val="222222"/>
              </a:solidFill>
              <a:effectLst/>
            </a:endParaRPr>
          </a:p>
          <a:p>
            <a:pPr marL="285750" indent="-285750">
              <a:buFont typeface="Arial" panose="020B0604020202020204" pitchFamily="34" charset="0"/>
              <a:buChar char="•"/>
            </a:pPr>
            <a:r>
              <a:rPr lang="en-US" dirty="0"/>
              <a:t>Preliminary optical simulation of the AQUA beamline transport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Preliminary beamline layout design and room footprint</a:t>
            </a:r>
          </a:p>
          <a:p>
            <a:pPr marL="285750" indent="-285750">
              <a:buFont typeface="Arial" panose="020B0604020202020204" pitchFamily="34" charset="0"/>
              <a:buChar char="•"/>
            </a:pPr>
            <a:endParaRPr lang="en-US" b="0" dirty="0">
              <a:solidFill>
                <a:srgbClr val="222222"/>
              </a:solidFill>
              <a:effectLst/>
            </a:endParaRPr>
          </a:p>
        </p:txBody>
      </p:sp>
      <p:sp>
        <p:nvSpPr>
          <p:cNvPr id="6" name="TextBox 5">
            <a:extLst>
              <a:ext uri="{FF2B5EF4-FFF2-40B4-BE49-F238E27FC236}">
                <a16:creationId xmlns:a16="http://schemas.microsoft.com/office/drawing/2014/main" id="{00AB7954-026F-E680-BC7E-B79B4BF81C81}"/>
              </a:ext>
            </a:extLst>
          </p:cNvPr>
          <p:cNvSpPr txBox="1"/>
          <p:nvPr/>
        </p:nvSpPr>
        <p:spPr>
          <a:xfrm>
            <a:off x="31451" y="1704228"/>
            <a:ext cx="3591789" cy="3970318"/>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222222"/>
                </a:solidFill>
              </a:rPr>
              <a:t>Experiment</a:t>
            </a:r>
            <a:r>
              <a:rPr lang="en-US" b="0" dirty="0">
                <a:solidFill>
                  <a:srgbClr val="222222"/>
                </a:solidFill>
                <a:effectLst/>
              </a:rPr>
              <a:t> on the development and characterization of novel optics for focusing X-rays @Elettra</a:t>
            </a:r>
          </a:p>
          <a:p>
            <a:pPr marL="285750" indent="-285750">
              <a:buFont typeface="Arial" panose="020B0604020202020204" pitchFamily="34" charset="0"/>
              <a:buChar char="•"/>
            </a:pPr>
            <a:endParaRPr lang="en-US" dirty="0">
              <a:solidFill>
                <a:srgbClr val="222222"/>
              </a:solidFill>
            </a:endParaRPr>
          </a:p>
          <a:p>
            <a:pPr marL="285750" indent="-285750">
              <a:buFont typeface="Arial" panose="020B0604020202020204" pitchFamily="34" charset="0"/>
              <a:buChar char="•"/>
            </a:pPr>
            <a:r>
              <a:rPr lang="en-US" b="0" dirty="0">
                <a:solidFill>
                  <a:srgbClr val="222222"/>
                </a:solidFill>
                <a:effectLst/>
              </a:rPr>
              <a:t>Started a </a:t>
            </a:r>
            <a:r>
              <a:rPr lang="en-US" dirty="0">
                <a:solidFill>
                  <a:srgbClr val="222222"/>
                </a:solidFill>
              </a:rPr>
              <a:t>technical</a:t>
            </a:r>
            <a:r>
              <a:rPr lang="en-US" b="0" dirty="0">
                <a:solidFill>
                  <a:srgbClr val="222222"/>
                </a:solidFill>
                <a:effectLst/>
              </a:rPr>
              <a:t> document for all beamline elements</a:t>
            </a:r>
          </a:p>
          <a:p>
            <a:pPr marL="285750" indent="-285750">
              <a:buFont typeface="Arial" panose="020B0604020202020204" pitchFamily="34" charset="0"/>
              <a:buChar char="•"/>
            </a:pPr>
            <a:endParaRPr lang="en-US" dirty="0">
              <a:solidFill>
                <a:srgbClr val="222222"/>
              </a:solidFill>
            </a:endParaRPr>
          </a:p>
          <a:p>
            <a:pPr marL="285750" indent="-285750">
              <a:buFont typeface="Arial" panose="020B0604020202020204" pitchFamily="34" charset="0"/>
              <a:buChar char="•"/>
            </a:pPr>
            <a:r>
              <a:rPr lang="en-US" b="0" dirty="0">
                <a:solidFill>
                  <a:srgbClr val="222222"/>
                </a:solidFill>
                <a:effectLst/>
              </a:rPr>
              <a:t>Simulation for the spectrometer and the monochromator</a:t>
            </a:r>
          </a:p>
          <a:p>
            <a:pPr marL="285750" indent="-285750">
              <a:buFont typeface="Arial" panose="020B0604020202020204" pitchFamily="34" charset="0"/>
              <a:buChar char="•"/>
            </a:pPr>
            <a:endParaRPr lang="en-US" dirty="0">
              <a:solidFill>
                <a:srgbClr val="222222"/>
              </a:solidFill>
            </a:endParaRPr>
          </a:p>
          <a:p>
            <a:pPr marL="285750" indent="-285750">
              <a:buFont typeface="Arial" panose="020B0604020202020204" pitchFamily="34" charset="0"/>
              <a:buChar char="•"/>
            </a:pPr>
            <a:r>
              <a:rPr lang="en-US" b="0" dirty="0">
                <a:solidFill>
                  <a:srgbClr val="222222"/>
                </a:solidFill>
                <a:effectLst/>
              </a:rPr>
              <a:t>R&amp;D on new concepts for intensity monitors in collaboration with FERMI</a:t>
            </a:r>
          </a:p>
        </p:txBody>
      </p:sp>
      <p:sp>
        <p:nvSpPr>
          <p:cNvPr id="9" name="TextBox 8">
            <a:extLst>
              <a:ext uri="{FF2B5EF4-FFF2-40B4-BE49-F238E27FC236}">
                <a16:creationId xmlns:a16="http://schemas.microsoft.com/office/drawing/2014/main" id="{3695C544-3962-0737-500D-895740F57D10}"/>
              </a:ext>
            </a:extLst>
          </p:cNvPr>
          <p:cNvSpPr txBox="1"/>
          <p:nvPr/>
        </p:nvSpPr>
        <p:spPr>
          <a:xfrm>
            <a:off x="8528263" y="1752760"/>
            <a:ext cx="3510285" cy="3139321"/>
          </a:xfrm>
          <a:prstGeom prst="rect">
            <a:avLst/>
          </a:prstGeom>
          <a:noFill/>
        </p:spPr>
        <p:txBody>
          <a:bodyPr wrap="square">
            <a:spAutoFit/>
          </a:bodyPr>
          <a:lstStyle/>
          <a:p>
            <a:pPr marL="285750" indent="-285750">
              <a:buFont typeface="Arial" panose="020B0604020202020204" pitchFamily="34" charset="0"/>
              <a:buChar char="•"/>
            </a:pPr>
            <a:r>
              <a:rPr lang="en-US" dirty="0"/>
              <a:t>Multi-physic simulations (thermal load, damage, contamination, …)</a:t>
            </a:r>
          </a:p>
          <a:p>
            <a:endParaRPr lang="en-US" dirty="0"/>
          </a:p>
          <a:p>
            <a:pPr marL="285750" indent="-285750">
              <a:buFont typeface="Arial" panose="020B0604020202020204" pitchFamily="34" charset="0"/>
              <a:buChar char="•"/>
            </a:pPr>
            <a:r>
              <a:rPr lang="en-US" dirty="0"/>
              <a:t>Safety hutch estimation (with safety WP)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Technical design of the components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Recruitment (PhD, postdocs)</a:t>
            </a:r>
          </a:p>
        </p:txBody>
      </p:sp>
      <p:pic>
        <p:nvPicPr>
          <p:cNvPr id="7" name="Immagine 8">
            <a:extLst>
              <a:ext uri="{FF2B5EF4-FFF2-40B4-BE49-F238E27FC236}">
                <a16:creationId xmlns:a16="http://schemas.microsoft.com/office/drawing/2014/main" id="{A134590E-46A1-CD34-70D1-EF069CE9AD0C}"/>
              </a:ext>
            </a:extLst>
          </p:cNvPr>
          <p:cNvPicPr>
            <a:picLocks noChangeAspect="1"/>
          </p:cNvPicPr>
          <p:nvPr/>
        </p:nvPicPr>
        <p:blipFill>
          <a:blip r:embed="rId4"/>
          <a:stretch>
            <a:fillRect/>
          </a:stretch>
        </p:blipFill>
        <p:spPr>
          <a:xfrm>
            <a:off x="1145504" y="558568"/>
            <a:ext cx="1279008" cy="338554"/>
          </a:xfrm>
          <a:prstGeom prst="rect">
            <a:avLst/>
          </a:prstGeom>
        </p:spPr>
      </p:pic>
    </p:spTree>
    <p:extLst>
      <p:ext uri="{BB962C8B-B14F-4D97-AF65-F5344CB8AC3E}">
        <p14:creationId xmlns:p14="http://schemas.microsoft.com/office/powerpoint/2010/main" val="1622363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 xmlns="14347853-bda0-4466-bd82-e51dfadfa5b3">2023-06-08T07:00:00+00:00</Date>
    <Author0 xmlns="14347853-bda0-4466-bd82-e51dfadfa5b3">fabio villa</Author0>
    <Status xmlns="14347853-bda0-4466-bd82-e51dfadfa5b3">Draft</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105A4EEFAB3DCA49911F42016252D01E" ma:contentTypeVersion="14" ma:contentTypeDescription="Creare un nuovo documento." ma:contentTypeScope="" ma:versionID="404df62e3424700f230f9d3a7038ccdd">
  <xsd:schema xmlns:xsd="http://www.w3.org/2001/XMLSchema" xmlns:xs="http://www.w3.org/2001/XMLSchema" xmlns:p="http://schemas.microsoft.com/office/2006/metadata/properties" xmlns:ns2="14347853-bda0-4466-bd82-e51dfadfa5b3" xmlns:ns3="c58eb9cd-770d-4d5d-b1a4-34b0b93eb3f2" targetNamespace="http://schemas.microsoft.com/office/2006/metadata/properties" ma:root="true" ma:fieldsID="beeeb369a9645fe71e56696c2b951ab9" ns2:_="" ns3:_="">
    <xsd:import namespace="14347853-bda0-4466-bd82-e51dfadfa5b3"/>
    <xsd:import namespace="c58eb9cd-770d-4d5d-b1a4-34b0b93eb3f2"/>
    <xsd:element name="properties">
      <xsd:complexType>
        <xsd:sequence>
          <xsd:element name="documentManagement">
            <xsd:complexType>
              <xsd:all>
                <xsd:element ref="ns2:Status"/>
                <xsd:element ref="ns2:Author0"/>
                <xsd:element ref="ns2:Date"/>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347853-bda0-4466-bd82-e51dfadfa5b3" elementFormDefault="qualified">
    <xsd:import namespace="http://schemas.microsoft.com/office/2006/documentManagement/types"/>
    <xsd:import namespace="http://schemas.microsoft.com/office/infopath/2007/PartnerControls"/>
    <xsd:element name="Status" ma:index="8" ma:displayName="Status" ma:description="Check the status of the document according to its lifecycle" ma:format="RadioButtons" ma:internalName="Status">
      <xsd:simpleType>
        <xsd:restriction base="dms:Choice">
          <xsd:enumeration value="Rejected/Obsolete"/>
          <xsd:enumeration value="Approved"/>
          <xsd:enumeration value="Draft"/>
        </xsd:restriction>
      </xsd:simpleType>
    </xsd:element>
    <xsd:element name="Author0" ma:index="9" ma:displayName="Author" ma:description="Autore del documento" ma:format="Dropdown" ma:internalName="Author0">
      <xsd:simpleType>
        <xsd:restriction base="dms:Text">
          <xsd:maxLength value="255"/>
        </xsd:restriction>
      </xsd:simpleType>
    </xsd:element>
    <xsd:element name="Date" ma:index="10" ma:displayName="Date" ma:description="Date in which the document has been approved" ma:format="DateOnly" ma:internalName="Date">
      <xsd:simpleType>
        <xsd:restriction base="dms:DateTime"/>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8eb9cd-770d-4d5d-b1a4-34b0b93eb3f2" elementFormDefault="qualified">
    <xsd:import namespace="http://schemas.microsoft.com/office/2006/documentManagement/types"/>
    <xsd:import namespace="http://schemas.microsoft.com/office/infopath/2007/PartnerControls"/>
    <xsd:element name="SharedWithUsers" ma:index="15"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6B4D02-F154-4D3E-BB46-94070B8D8F25}">
  <ds:schemaRefs>
    <ds:schemaRef ds:uri="http://schemas.microsoft.com/sharepoint/v3/contenttype/forms"/>
  </ds:schemaRefs>
</ds:datastoreItem>
</file>

<file path=customXml/itemProps2.xml><?xml version="1.0" encoding="utf-8"?>
<ds:datastoreItem xmlns:ds="http://schemas.openxmlformats.org/officeDocument/2006/customXml" ds:itemID="{A49B1BD9-E400-476D-9C16-618FA822B3D3}">
  <ds:schemaRefs>
    <ds:schemaRef ds:uri="http://www.w3.org/XML/1998/namespace"/>
    <ds:schemaRef ds:uri="http://schemas.microsoft.com/office/2006/documentManagement/types"/>
    <ds:schemaRef ds:uri="http://purl.org/dc/elements/1.1/"/>
    <ds:schemaRef ds:uri="http://schemas.microsoft.com/office/infopath/2007/PartnerControls"/>
    <ds:schemaRef ds:uri="c58eb9cd-770d-4d5d-b1a4-34b0b93eb3f2"/>
    <ds:schemaRef ds:uri="http://purl.org/dc/dcmitype/"/>
    <ds:schemaRef ds:uri="14347853-bda0-4466-bd82-e51dfadfa5b3"/>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69F7C06-6954-4ACF-B43A-78928EF37D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347853-bda0-4466-bd82-e51dfadfa5b3"/>
    <ds:schemaRef ds:uri="c58eb9cd-770d-4d5d-b1a4-34b0b93eb3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TotalTime>
  <Words>788</Words>
  <Application>Microsoft Office PowerPoint</Application>
  <PresentationFormat>Widescreen</PresentationFormat>
  <Paragraphs>114</Paragraphs>
  <Slides>10</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10</vt:i4>
      </vt:variant>
    </vt:vector>
  </HeadingPairs>
  <TitlesOfParts>
    <vt:vector size="17" baseType="lpstr">
      <vt:lpstr>Arial</vt:lpstr>
      <vt:lpstr>Calibri</vt:lpstr>
      <vt:lpstr>Calibri Light</vt:lpstr>
      <vt:lpstr>CMBX10</vt:lpstr>
      <vt:lpstr>CMR10</vt:lpstr>
      <vt:lpstr>Dubai Light</vt:lpstr>
      <vt:lpstr>Office Theme</vt:lpstr>
      <vt:lpstr>Photon Beamlines  and Diagnostics</vt:lpstr>
      <vt:lpstr>Last RC comments for the beamlines</vt:lpstr>
      <vt:lpstr>Intensification on meetings and exchange with other FEL facilities</vt:lpstr>
      <vt:lpstr>XGMD @ FLASH</vt:lpstr>
      <vt:lpstr>Time, polarization measurement using ToF @ DESY</vt:lpstr>
      <vt:lpstr>Time, polarization measurement using ToF</vt:lpstr>
      <vt:lpstr>Monochromators</vt:lpstr>
      <vt:lpstr>Beamline layout modifications</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Photon Beamlines  and Diagnostics</dc:title>
  <dc:creator>Fabio Villa</dc:creator>
  <cp:lastModifiedBy>Fabio Villa</cp:lastModifiedBy>
  <cp:revision>3</cp:revision>
  <dcterms:created xsi:type="dcterms:W3CDTF">2023-06-08T07:33:49Z</dcterms:created>
  <dcterms:modified xsi:type="dcterms:W3CDTF">2023-06-15T10:31:12Z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0x010100105A4EEFAB3DCA49911F42016252D01E</vt:lpwstr>
  </property>
</Properties>
</file>